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696" r:id="rId2"/>
    <p:sldMasterId id="2147483684" r:id="rId3"/>
    <p:sldMasterId id="2147483734" r:id="rId4"/>
  </p:sldMasterIdLst>
  <p:notesMasterIdLst>
    <p:notesMasterId r:id="rId37"/>
  </p:notesMasterIdLst>
  <p:handoutMasterIdLst>
    <p:handoutMasterId r:id="rId38"/>
  </p:handoutMasterIdLst>
  <p:sldIdLst>
    <p:sldId id="257" r:id="rId5"/>
    <p:sldId id="326" r:id="rId6"/>
    <p:sldId id="384" r:id="rId7"/>
    <p:sldId id="848" r:id="rId8"/>
    <p:sldId id="329" r:id="rId9"/>
    <p:sldId id="330" r:id="rId10"/>
    <p:sldId id="327" r:id="rId11"/>
    <p:sldId id="849" r:id="rId12"/>
    <p:sldId id="850" r:id="rId13"/>
    <p:sldId id="876" r:id="rId14"/>
    <p:sldId id="460" r:id="rId15"/>
    <p:sldId id="464" r:id="rId16"/>
    <p:sldId id="877" r:id="rId17"/>
    <p:sldId id="466" r:id="rId18"/>
    <p:sldId id="469" r:id="rId19"/>
    <p:sldId id="895" r:id="rId20"/>
    <p:sldId id="897" r:id="rId21"/>
    <p:sldId id="898" r:id="rId22"/>
    <p:sldId id="899" r:id="rId23"/>
    <p:sldId id="900" r:id="rId24"/>
    <p:sldId id="901" r:id="rId25"/>
    <p:sldId id="341" r:id="rId26"/>
    <p:sldId id="340" r:id="rId27"/>
    <p:sldId id="343" r:id="rId28"/>
    <p:sldId id="266" r:id="rId29"/>
    <p:sldId id="269" r:id="rId30"/>
    <p:sldId id="725" r:id="rId31"/>
    <p:sldId id="356" r:id="rId32"/>
    <p:sldId id="903" r:id="rId33"/>
    <p:sldId id="270" r:id="rId34"/>
    <p:sldId id="904" r:id="rId35"/>
    <p:sldId id="902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0CBF1B1-1429-41A9-9F54-383E84BB9B07}">
          <p14:sldIdLst>
            <p14:sldId id="257"/>
            <p14:sldId id="326"/>
          </p14:sldIdLst>
        </p14:section>
        <p14:section name="Introduzione: concetti e parole chiave del Lean management" id="{EEF47F79-ABA3-4C17-AF8B-449EABFE14D1}">
          <p14:sldIdLst>
            <p14:sldId id="384"/>
            <p14:sldId id="848"/>
            <p14:sldId id="329"/>
            <p14:sldId id="330"/>
          </p14:sldIdLst>
        </p14:section>
        <p14:section name="Perchè Lean Management in Sanità" id="{193B5454-F5FC-4180-8668-8E7D50FFE2B9}">
          <p14:sldIdLst>
            <p14:sldId id="327"/>
            <p14:sldId id="849"/>
          </p14:sldIdLst>
        </p14:section>
        <p14:section name="Il processo di problem solving" id="{6AA110B6-9281-4B0D-B33A-0DAFC90A303D}">
          <p14:sldIdLst>
            <p14:sldId id="850"/>
            <p14:sldId id="876"/>
            <p14:sldId id="460"/>
            <p14:sldId id="464"/>
            <p14:sldId id="877"/>
            <p14:sldId id="466"/>
            <p14:sldId id="469"/>
          </p14:sldIdLst>
        </p14:section>
        <p14:section name="Il processo di problem solving e il team" id="{93DBED99-7525-47BB-803D-208BB99D5B57}">
          <p14:sldIdLst>
            <p14:sldId id="895"/>
            <p14:sldId id="897"/>
            <p14:sldId id="898"/>
            <p14:sldId id="899"/>
            <p14:sldId id="900"/>
            <p14:sldId id="901"/>
          </p14:sldIdLst>
        </p14:section>
        <p14:section name="Il Progetto Egas – Friuli Venezia Giulia 2017/2018" id="{1A3FDFDA-DD8D-475A-B133-898ACBD38096}">
          <p14:sldIdLst>
            <p14:sldId id="341"/>
            <p14:sldId id="340"/>
            <p14:sldId id="343"/>
            <p14:sldId id="266"/>
            <p14:sldId id="269"/>
            <p14:sldId id="725"/>
            <p14:sldId id="356"/>
            <p14:sldId id="903"/>
          </p14:sldIdLst>
        </p14:section>
        <p14:section name="Referenze" id="{9938CCC0-86EB-4EE9-BECE-431E51B4F36A}">
          <p14:sldIdLst>
            <p14:sldId id="270"/>
            <p14:sldId id="904"/>
            <p14:sldId id="9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cello Elisabetta" initials="OE" lastIdx="1" clrIdx="0">
    <p:extLst>
      <p:ext uri="{19B8F6BF-5375-455C-9EA6-DF929625EA0E}">
        <p15:presenceInfo xmlns:p15="http://schemas.microsoft.com/office/powerpoint/2012/main" userId="S-1-5-21-1755319569-1385620264-251593800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00"/>
    <a:srgbClr val="FA4926"/>
    <a:srgbClr val="C45C3C"/>
    <a:srgbClr val="CD533B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86557" autoAdjust="0"/>
  </p:normalViewPr>
  <p:slideViewPr>
    <p:cSldViewPr snapToGrid="0" showGuides="1">
      <p:cViewPr varScale="1">
        <p:scale>
          <a:sx n="79" d="100"/>
          <a:sy n="79" d="100"/>
        </p:scale>
        <p:origin x="245" y="72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303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D264E-785C-429C-86C2-8B00AD626B8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716B185-2358-4E1E-8B6F-D6D770AC9B50}">
      <dgm:prSet phldrT="[Testo]" custT="1"/>
      <dgm:spPr>
        <a:xfrm>
          <a:off x="380119" y="246332"/>
          <a:ext cx="8956253" cy="492448"/>
        </a:xfrm>
        <a:prstGeom prst="rect">
          <a:avLst/>
        </a:prstGeom>
        <a:solidFill>
          <a:schemeClr val="bg1"/>
        </a:solidFill>
        <a:ln w="19050" cap="flat" cmpd="sng" algn="ctr">
          <a:solidFill>
            <a:srgbClr val="92D050"/>
          </a:solidFill>
          <a:prstDash val="solid"/>
        </a:ln>
        <a:effectLst/>
      </dgm:spPr>
      <dgm:t>
        <a:bodyPr/>
        <a:lstStyle/>
        <a:p>
          <a:pPr>
            <a:spcAft>
              <a:spcPts val="600"/>
            </a:spcAft>
            <a:buNone/>
          </a:pPr>
          <a:r>
            <a:rPr lang="it-IT" sz="2000" b="1" u="none" dirty="0">
              <a:solidFill>
                <a:schemeClr val="tx1"/>
              </a:solidFill>
              <a:latin typeface="Corbel" panose="020B0503020204020204"/>
              <a:ea typeface="+mn-ea"/>
              <a:cs typeface="+mn-cs"/>
            </a:rPr>
            <a:t>Introduzione: concetti e parole chiave del Lean management</a:t>
          </a:r>
        </a:p>
      </dgm:t>
    </dgm:pt>
    <dgm:pt modelId="{27CCB4EE-E69E-47D6-8942-CF8E65D2A0E3}" type="parTrans" cxnId="{C8E08672-F8FD-4103-90E1-941F24491D8D}">
      <dgm:prSet/>
      <dgm:spPr/>
      <dgm:t>
        <a:bodyPr/>
        <a:lstStyle/>
        <a:p>
          <a:endParaRPr lang="it-IT" b="1"/>
        </a:p>
      </dgm:t>
    </dgm:pt>
    <dgm:pt modelId="{5E17DEF2-9C9E-4B7A-9C56-425AEE8B446B}" type="sibTrans" cxnId="{C8E08672-F8FD-4103-90E1-941F24491D8D}">
      <dgm:prSet/>
      <dgm:spPr>
        <a:xfrm>
          <a:off x="-6122738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flat" cmpd="sng" algn="ctr">
          <a:solidFill>
            <a:srgbClr val="99CB38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it-IT" b="1"/>
        </a:p>
      </dgm:t>
    </dgm:pt>
    <dgm:pt modelId="{BEE8C855-207C-4E8B-AFD2-3EC690226CE1}">
      <dgm:prSet phldrT="[Testo]" custT="1"/>
      <dgm:spPr>
        <a:xfrm>
          <a:off x="826075" y="985438"/>
          <a:ext cx="8510297" cy="492448"/>
        </a:xfrm>
        <a:prstGeom prst="rect">
          <a:avLst/>
        </a:prstGeom>
        <a:solidFill>
          <a:schemeClr val="bg1"/>
        </a:solidFill>
        <a:ln w="19050" cap="flat" cmpd="sng" algn="ctr">
          <a:solidFill>
            <a:srgbClr val="92D050"/>
          </a:solidFill>
          <a:prstDash val="solid"/>
        </a:ln>
        <a:effectLst/>
      </dgm:spPr>
      <dgm:t>
        <a:bodyPr/>
        <a:lstStyle/>
        <a:p>
          <a:pPr>
            <a:spcAft>
              <a:spcPts val="600"/>
            </a:spcAft>
            <a:buNone/>
          </a:pPr>
          <a:r>
            <a:rPr lang="it-IT" sz="2000" b="1" u="none" dirty="0">
              <a:solidFill>
                <a:schemeClr val="tx1"/>
              </a:solidFill>
              <a:latin typeface="Corbel" panose="020B0503020204020204"/>
              <a:ea typeface="+mn-ea"/>
              <a:cs typeface="+mn-cs"/>
            </a:rPr>
            <a:t>Perchè Lean Management in Sanità</a:t>
          </a:r>
          <a:endParaRPr lang="it-IT" sz="1600" b="1" u="none" dirty="0">
            <a:solidFill>
              <a:schemeClr val="tx1"/>
            </a:solidFill>
            <a:latin typeface="Corbel" panose="020B0503020204020204"/>
            <a:ea typeface="+mn-ea"/>
            <a:cs typeface="+mn-cs"/>
          </a:endParaRPr>
        </a:p>
      </dgm:t>
    </dgm:pt>
    <dgm:pt modelId="{CC6855D7-E4EC-4522-B471-AC5FE5A0B829}" type="parTrans" cxnId="{83999B45-CEF7-4FA2-A2B3-C5052EC71146}">
      <dgm:prSet/>
      <dgm:spPr/>
      <dgm:t>
        <a:bodyPr/>
        <a:lstStyle/>
        <a:p>
          <a:endParaRPr lang="it-IT" b="1"/>
        </a:p>
      </dgm:t>
    </dgm:pt>
    <dgm:pt modelId="{9CB07B93-2570-4CCD-AF28-93BE230FA0A3}" type="sibTrans" cxnId="{83999B45-CEF7-4FA2-A2B3-C5052EC71146}">
      <dgm:prSet/>
      <dgm:spPr/>
      <dgm:t>
        <a:bodyPr/>
        <a:lstStyle/>
        <a:p>
          <a:endParaRPr lang="it-IT" b="1"/>
        </a:p>
      </dgm:t>
    </dgm:pt>
    <dgm:pt modelId="{D38D198F-CF05-47E4-A8AD-D55E95F6C89D}">
      <dgm:prSet phldrT="[Testo]" custT="1"/>
      <dgm:spPr>
        <a:xfrm>
          <a:off x="1070457" y="1724003"/>
          <a:ext cx="8265915" cy="492448"/>
        </a:xfrm>
        <a:prstGeom prst="rect">
          <a:avLst/>
        </a:prstGeom>
        <a:solidFill>
          <a:schemeClr val="bg1"/>
        </a:solidFill>
        <a:ln w="19050" cap="flat" cmpd="sng" algn="ctr">
          <a:solidFill>
            <a:srgbClr val="92D050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it-IT" sz="2000" b="1" u="none" dirty="0">
              <a:solidFill>
                <a:schemeClr val="tx1"/>
              </a:solidFill>
              <a:latin typeface="Corbel" panose="020B0503020204020204"/>
              <a:ea typeface="+mn-ea"/>
              <a:cs typeface="+mn-cs"/>
            </a:rPr>
            <a:t>Il processo di problem solving</a:t>
          </a:r>
        </a:p>
      </dgm:t>
    </dgm:pt>
    <dgm:pt modelId="{C8519580-3B39-4C50-81E7-4783B9D2D6A6}" type="parTrans" cxnId="{606AD158-C77B-4EF8-AC24-53B318E86F0D}">
      <dgm:prSet/>
      <dgm:spPr/>
      <dgm:t>
        <a:bodyPr/>
        <a:lstStyle/>
        <a:p>
          <a:endParaRPr lang="it-IT" b="1"/>
        </a:p>
      </dgm:t>
    </dgm:pt>
    <dgm:pt modelId="{C68A6931-C6BC-40F0-90C4-3B7F67AE9090}" type="sibTrans" cxnId="{606AD158-C77B-4EF8-AC24-53B318E86F0D}">
      <dgm:prSet/>
      <dgm:spPr/>
      <dgm:t>
        <a:bodyPr/>
        <a:lstStyle/>
        <a:p>
          <a:endParaRPr lang="it-IT" b="1"/>
        </a:p>
      </dgm:t>
    </dgm:pt>
    <dgm:pt modelId="{E557E28D-D37B-4BB0-9470-B730BF59D780}">
      <dgm:prSet phldrT="[Testo]" custT="1"/>
      <dgm:spPr>
        <a:xfrm>
          <a:off x="1148486" y="2463109"/>
          <a:ext cx="8187886" cy="492448"/>
        </a:xfrm>
        <a:prstGeom prst="rect">
          <a:avLst/>
        </a:prstGeom>
        <a:solidFill>
          <a:schemeClr val="bg1"/>
        </a:solidFill>
        <a:ln w="19050" cap="flat" cmpd="sng" algn="ctr">
          <a:solidFill>
            <a:srgbClr val="92D050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it-IT" sz="2000" b="1" u="none" dirty="0">
              <a:solidFill>
                <a:schemeClr val="tx1"/>
              </a:solidFill>
              <a:latin typeface="Corbel" panose="020B0503020204020204"/>
              <a:ea typeface="+mn-ea"/>
              <a:cs typeface="+mn-cs"/>
            </a:rPr>
            <a:t>Il processo di problem solving e il team</a:t>
          </a:r>
        </a:p>
      </dgm:t>
    </dgm:pt>
    <dgm:pt modelId="{DC3F7EA6-C875-4F9C-AE3B-7D31747B7BF7}" type="parTrans" cxnId="{7C46000C-2166-4A02-A184-09278559E634}">
      <dgm:prSet/>
      <dgm:spPr/>
      <dgm:t>
        <a:bodyPr/>
        <a:lstStyle/>
        <a:p>
          <a:endParaRPr lang="it-IT" b="1"/>
        </a:p>
      </dgm:t>
    </dgm:pt>
    <dgm:pt modelId="{9F1C42F3-D3A0-48B3-840F-9741FF7C50BA}" type="sibTrans" cxnId="{7C46000C-2166-4A02-A184-09278559E634}">
      <dgm:prSet/>
      <dgm:spPr/>
      <dgm:t>
        <a:bodyPr/>
        <a:lstStyle/>
        <a:p>
          <a:endParaRPr lang="it-IT" b="1"/>
        </a:p>
      </dgm:t>
    </dgm:pt>
    <dgm:pt modelId="{163F3724-08D8-42CB-867A-71C31B5B989A}">
      <dgm:prSet custT="1"/>
      <dgm:spPr>
        <a:solidFill>
          <a:schemeClr val="bg1"/>
        </a:solidFill>
        <a:ln w="19050">
          <a:solidFill>
            <a:srgbClr val="92D050"/>
          </a:solidFill>
        </a:ln>
      </dgm:spPr>
      <dgm:t>
        <a:bodyPr/>
        <a:lstStyle/>
        <a:p>
          <a:r>
            <a:rPr lang="it-IT" sz="2000" b="1" u="none" dirty="0">
              <a:solidFill>
                <a:schemeClr val="tx1"/>
              </a:solidFill>
              <a:latin typeface="Corbel" panose="020B0503020204020204"/>
              <a:ea typeface="+mn-ea"/>
              <a:cs typeface="+mn-cs"/>
            </a:rPr>
            <a:t>Il Progetto Egas, Friuli-Venezia Giulia 2017/2018 </a:t>
          </a:r>
          <a:endParaRPr lang="it-IT" sz="2000" b="1" u="sng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3D7E4005-44F2-4FFA-96C9-670048E4FACB}" type="parTrans" cxnId="{C000EBE3-A0AD-4A14-86EA-C4BB89E46B70}">
      <dgm:prSet/>
      <dgm:spPr/>
      <dgm:t>
        <a:bodyPr/>
        <a:lstStyle/>
        <a:p>
          <a:endParaRPr lang="it-IT"/>
        </a:p>
      </dgm:t>
    </dgm:pt>
    <dgm:pt modelId="{5EDBB29A-3859-4016-AB95-88FCFAA41646}" type="sibTrans" cxnId="{C000EBE3-A0AD-4A14-86EA-C4BB89E46B70}">
      <dgm:prSet/>
      <dgm:spPr/>
      <dgm:t>
        <a:bodyPr/>
        <a:lstStyle/>
        <a:p>
          <a:endParaRPr lang="it-IT"/>
        </a:p>
      </dgm:t>
    </dgm:pt>
    <dgm:pt modelId="{4C646893-444D-4886-93F3-02C662CC5F9E}" type="pres">
      <dgm:prSet presAssocID="{F52D264E-785C-429C-86C2-8B00AD626B81}" presName="Name0" presStyleCnt="0">
        <dgm:presLayoutVars>
          <dgm:chMax val="7"/>
          <dgm:chPref val="7"/>
          <dgm:dir/>
        </dgm:presLayoutVars>
      </dgm:prSet>
      <dgm:spPr/>
    </dgm:pt>
    <dgm:pt modelId="{C84C5F9C-2F8B-4656-AD28-1922F97B5CCC}" type="pres">
      <dgm:prSet presAssocID="{F52D264E-785C-429C-86C2-8B00AD626B81}" presName="Name1" presStyleCnt="0"/>
      <dgm:spPr/>
    </dgm:pt>
    <dgm:pt modelId="{FEDEF829-4377-4B47-9BEC-82D390A84E22}" type="pres">
      <dgm:prSet presAssocID="{F52D264E-785C-429C-86C2-8B00AD626B81}" presName="cycle" presStyleCnt="0"/>
      <dgm:spPr/>
    </dgm:pt>
    <dgm:pt modelId="{A5B4E933-E9FA-4F38-8364-3E9D5CFB13DE}" type="pres">
      <dgm:prSet presAssocID="{F52D264E-785C-429C-86C2-8B00AD626B81}" presName="srcNode" presStyleLbl="node1" presStyleIdx="0" presStyleCnt="5"/>
      <dgm:spPr/>
    </dgm:pt>
    <dgm:pt modelId="{D8AC22B6-FB27-4575-929E-1CFE136B7E7E}" type="pres">
      <dgm:prSet presAssocID="{F52D264E-785C-429C-86C2-8B00AD626B81}" presName="conn" presStyleLbl="parChTrans1D2" presStyleIdx="0" presStyleCnt="1"/>
      <dgm:spPr/>
    </dgm:pt>
    <dgm:pt modelId="{19B5F239-24C8-4B16-9DCA-4CF70243844E}" type="pres">
      <dgm:prSet presAssocID="{F52D264E-785C-429C-86C2-8B00AD626B81}" presName="extraNode" presStyleLbl="node1" presStyleIdx="0" presStyleCnt="5"/>
      <dgm:spPr/>
    </dgm:pt>
    <dgm:pt modelId="{E1335B01-2D03-4403-B1F6-030AAF82D39B}" type="pres">
      <dgm:prSet presAssocID="{F52D264E-785C-429C-86C2-8B00AD626B81}" presName="dstNode" presStyleLbl="node1" presStyleIdx="0" presStyleCnt="5"/>
      <dgm:spPr/>
    </dgm:pt>
    <dgm:pt modelId="{1CBBC79C-4F31-456B-8587-F0FE17FFBC35}" type="pres">
      <dgm:prSet presAssocID="{9716B185-2358-4E1E-8B6F-D6D770AC9B50}" presName="text_1" presStyleLbl="node1" presStyleIdx="0" presStyleCnt="5" custScaleX="94566" custScaleY="145271" custLinFactNeighborX="29" custLinFactNeighborY="26957">
        <dgm:presLayoutVars>
          <dgm:bulletEnabled val="1"/>
        </dgm:presLayoutVars>
      </dgm:prSet>
      <dgm:spPr/>
    </dgm:pt>
    <dgm:pt modelId="{470A2237-5B97-4560-9AA7-7E2885B424FE}" type="pres">
      <dgm:prSet presAssocID="{9716B185-2358-4E1E-8B6F-D6D770AC9B50}" presName="accent_1" presStyleCnt="0"/>
      <dgm:spPr/>
    </dgm:pt>
    <dgm:pt modelId="{9B9AA632-16B5-4CF2-A917-64E10548D414}" type="pres">
      <dgm:prSet presAssocID="{9716B185-2358-4E1E-8B6F-D6D770AC9B50}" presName="accentRepeatNode" presStyleLbl="solidFgAcc1" presStyleIdx="0" presStyleCnt="5" custLinFactNeighborX="16121" custLinFactNeighborY="18979"/>
      <dgm:spPr>
        <a:xfrm>
          <a:off x="72339" y="184776"/>
          <a:ext cx="615560" cy="615560"/>
        </a:xfrm>
        <a:prstGeom prst="ellipse">
          <a:avLst/>
        </a:prstGeom>
        <a:solidFill>
          <a:srgbClr val="92D050"/>
        </a:solidFill>
        <a:ln w="19050" cap="flat" cmpd="sng" algn="ctr">
          <a:solidFill>
            <a:srgbClr val="92D050"/>
          </a:solidFill>
          <a:prstDash val="solid"/>
        </a:ln>
        <a:effectLst/>
      </dgm:spPr>
    </dgm:pt>
    <dgm:pt modelId="{1763F4DA-55D6-444D-90E2-7B32C88AB4EC}" type="pres">
      <dgm:prSet presAssocID="{BEE8C855-207C-4E8B-AFD2-3EC690226CE1}" presName="text_2" presStyleLbl="node1" presStyleIdx="1" presStyleCnt="5" custScaleX="93920" custScaleY="130353" custLinFactNeighborX="232" custLinFactNeighborY="57766">
        <dgm:presLayoutVars>
          <dgm:bulletEnabled val="1"/>
        </dgm:presLayoutVars>
      </dgm:prSet>
      <dgm:spPr/>
    </dgm:pt>
    <dgm:pt modelId="{0A08F26E-A131-4C04-AD6B-077EB8ACCF00}" type="pres">
      <dgm:prSet presAssocID="{BEE8C855-207C-4E8B-AFD2-3EC690226CE1}" presName="accent_2" presStyleCnt="0"/>
      <dgm:spPr/>
    </dgm:pt>
    <dgm:pt modelId="{B3DE3733-4B55-4931-9D04-30E796C485ED}" type="pres">
      <dgm:prSet presAssocID="{BEE8C855-207C-4E8B-AFD2-3EC690226CE1}" presName="accentRepeatNode" presStyleLbl="solidFgAcc1" presStyleIdx="1" presStyleCnt="5" custLinFactNeighborX="12924" custLinFactNeighborY="46007"/>
      <dgm:spPr>
        <a:xfrm>
          <a:off x="518295" y="923882"/>
          <a:ext cx="615560" cy="61556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99CB3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729983A9-F1E7-47ED-BAA5-0E37DB157C1F}" type="pres">
      <dgm:prSet presAssocID="{D38D198F-CF05-47E4-A8AD-D55E95F6C89D}" presName="text_3" presStyleLbl="node1" presStyleIdx="2" presStyleCnt="5" custScaleX="96435" custLinFactNeighborX="-861" custLinFactNeighborY="53646">
        <dgm:presLayoutVars>
          <dgm:bulletEnabled val="1"/>
        </dgm:presLayoutVars>
      </dgm:prSet>
      <dgm:spPr/>
    </dgm:pt>
    <dgm:pt modelId="{3BEA3506-1E8F-4293-9A2D-04C15002AE38}" type="pres">
      <dgm:prSet presAssocID="{D38D198F-CF05-47E4-A8AD-D55E95F6C89D}" presName="accent_3" presStyleCnt="0"/>
      <dgm:spPr/>
    </dgm:pt>
    <dgm:pt modelId="{261D6A64-1E2B-4EED-BF6A-20606B0CD4B7}" type="pres">
      <dgm:prSet presAssocID="{D38D198F-CF05-47E4-A8AD-D55E95F6C89D}" presName="accentRepeatNode" presStyleLbl="solidFgAcc1" presStyleIdx="2" presStyleCnt="5" custLinFactNeighborX="-2795" custLinFactNeighborY="42677"/>
      <dgm:spPr>
        <a:xfrm>
          <a:off x="762677" y="1662447"/>
          <a:ext cx="615560" cy="615560"/>
        </a:xfrm>
        <a:prstGeom prst="ellipse">
          <a:avLst/>
        </a:prstGeom>
        <a:solidFill>
          <a:srgbClr val="92D050"/>
        </a:solidFill>
        <a:ln w="19050" cap="flat" cmpd="sng" algn="ctr">
          <a:solidFill>
            <a:srgbClr val="99CB3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5F47D4CD-F1CB-4A90-8053-B420895537B8}" type="pres">
      <dgm:prSet presAssocID="{E557E28D-D37B-4BB0-9470-B730BF59D780}" presName="text_4" presStyleLbl="node1" presStyleIdx="3" presStyleCnt="5" custScaleX="98007" custLinFactNeighborX="-1597" custLinFactNeighborY="50711">
        <dgm:presLayoutVars>
          <dgm:bulletEnabled val="1"/>
        </dgm:presLayoutVars>
      </dgm:prSet>
      <dgm:spPr/>
    </dgm:pt>
    <dgm:pt modelId="{F5464331-F88B-462E-99AF-A759C4E55117}" type="pres">
      <dgm:prSet presAssocID="{E557E28D-D37B-4BB0-9470-B730BF59D780}" presName="accent_4" presStyleCnt="0"/>
      <dgm:spPr/>
    </dgm:pt>
    <dgm:pt modelId="{BAE97EEE-E238-417C-9F92-DE5500BC8308}" type="pres">
      <dgm:prSet presAssocID="{E557E28D-D37B-4BB0-9470-B730BF59D780}" presName="accentRepeatNode" presStyleLbl="solidFgAcc1" presStyleIdx="3" presStyleCnt="5" custLinFactNeighborX="-20638" custLinFactNeighborY="40743"/>
      <dgm:spPr>
        <a:xfrm>
          <a:off x="840706" y="2401553"/>
          <a:ext cx="615560" cy="61556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99CB3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CDECFA1B-6B9E-4371-8E49-C1513EA48DD6}" type="pres">
      <dgm:prSet presAssocID="{163F3724-08D8-42CB-867A-71C31B5B989A}" presName="text_5" presStyleLbl="node1" presStyleIdx="4" presStyleCnt="5" custScaleX="97873" custLinFactNeighborX="-1481" custLinFactNeighborY="34428">
        <dgm:presLayoutVars>
          <dgm:bulletEnabled val="1"/>
        </dgm:presLayoutVars>
      </dgm:prSet>
      <dgm:spPr/>
    </dgm:pt>
    <dgm:pt modelId="{D384F559-68BF-4683-8EA6-13C06A36D838}" type="pres">
      <dgm:prSet presAssocID="{163F3724-08D8-42CB-867A-71C31B5B989A}" presName="accent_5" presStyleCnt="0"/>
      <dgm:spPr/>
    </dgm:pt>
    <dgm:pt modelId="{AAA9EA51-29F7-42F0-96A7-815735C2C996}" type="pres">
      <dgm:prSet presAssocID="{163F3724-08D8-42CB-867A-71C31B5B989A}" presName="accentRepeatNode" presStyleLbl="solidFgAcc1" presStyleIdx="4" presStyleCnt="5" custLinFactNeighborX="-11581" custLinFactNeighborY="26919"/>
      <dgm:spPr>
        <a:solidFill>
          <a:srgbClr val="92D050"/>
        </a:solidFill>
        <a:ln>
          <a:solidFill>
            <a:srgbClr val="92D050"/>
          </a:solidFill>
        </a:ln>
      </dgm:spPr>
    </dgm:pt>
  </dgm:ptLst>
  <dgm:cxnLst>
    <dgm:cxn modelId="{7C46000C-2166-4A02-A184-09278559E634}" srcId="{F52D264E-785C-429C-86C2-8B00AD626B81}" destId="{E557E28D-D37B-4BB0-9470-B730BF59D780}" srcOrd="3" destOrd="0" parTransId="{DC3F7EA6-C875-4F9C-AE3B-7D31747B7BF7}" sibTransId="{9F1C42F3-D3A0-48B3-840F-9741FF7C50BA}"/>
    <dgm:cxn modelId="{BE690443-BB4B-4C1A-8BBD-28C4915BC792}" type="presOf" srcId="{E557E28D-D37B-4BB0-9470-B730BF59D780}" destId="{5F47D4CD-F1CB-4A90-8053-B420895537B8}" srcOrd="0" destOrd="0" presId="urn:microsoft.com/office/officeart/2008/layout/VerticalCurvedList"/>
    <dgm:cxn modelId="{83999B45-CEF7-4FA2-A2B3-C5052EC71146}" srcId="{F52D264E-785C-429C-86C2-8B00AD626B81}" destId="{BEE8C855-207C-4E8B-AFD2-3EC690226CE1}" srcOrd="1" destOrd="0" parTransId="{CC6855D7-E4EC-4522-B471-AC5FE5A0B829}" sibTransId="{9CB07B93-2570-4CCD-AF28-93BE230FA0A3}"/>
    <dgm:cxn modelId="{C8E08672-F8FD-4103-90E1-941F24491D8D}" srcId="{F52D264E-785C-429C-86C2-8B00AD626B81}" destId="{9716B185-2358-4E1E-8B6F-D6D770AC9B50}" srcOrd="0" destOrd="0" parTransId="{27CCB4EE-E69E-47D6-8942-CF8E65D2A0E3}" sibTransId="{5E17DEF2-9C9E-4B7A-9C56-425AEE8B446B}"/>
    <dgm:cxn modelId="{AD6B6C56-6B71-43A1-A15B-E6D3008E5A80}" type="presOf" srcId="{BEE8C855-207C-4E8B-AFD2-3EC690226CE1}" destId="{1763F4DA-55D6-444D-90E2-7B32C88AB4EC}" srcOrd="0" destOrd="0" presId="urn:microsoft.com/office/officeart/2008/layout/VerticalCurvedList"/>
    <dgm:cxn modelId="{606AD158-C77B-4EF8-AC24-53B318E86F0D}" srcId="{F52D264E-785C-429C-86C2-8B00AD626B81}" destId="{D38D198F-CF05-47E4-A8AD-D55E95F6C89D}" srcOrd="2" destOrd="0" parTransId="{C8519580-3B39-4C50-81E7-4783B9D2D6A6}" sibTransId="{C68A6931-C6BC-40F0-90C4-3B7F67AE9090}"/>
    <dgm:cxn modelId="{B85FDD90-4ED9-48F2-BD3F-F3FEBBBFE9F9}" type="presOf" srcId="{D38D198F-CF05-47E4-A8AD-D55E95F6C89D}" destId="{729983A9-F1E7-47ED-BAA5-0E37DB157C1F}" srcOrd="0" destOrd="0" presId="urn:microsoft.com/office/officeart/2008/layout/VerticalCurvedList"/>
    <dgm:cxn modelId="{0412DD91-E806-4567-AC06-572A60997BA1}" type="presOf" srcId="{163F3724-08D8-42CB-867A-71C31B5B989A}" destId="{CDECFA1B-6B9E-4371-8E49-C1513EA48DD6}" srcOrd="0" destOrd="0" presId="urn:microsoft.com/office/officeart/2008/layout/VerticalCurvedList"/>
    <dgm:cxn modelId="{B9A6FDB6-E16D-4623-9D3B-3C1695EC6D6B}" type="presOf" srcId="{5E17DEF2-9C9E-4B7A-9C56-425AEE8B446B}" destId="{D8AC22B6-FB27-4575-929E-1CFE136B7E7E}" srcOrd="0" destOrd="0" presId="urn:microsoft.com/office/officeart/2008/layout/VerticalCurvedList"/>
    <dgm:cxn modelId="{38D698BA-7BE5-4E72-BFD9-7AF2FFE5C3D6}" type="presOf" srcId="{F52D264E-785C-429C-86C2-8B00AD626B81}" destId="{4C646893-444D-4886-93F3-02C662CC5F9E}" srcOrd="0" destOrd="0" presId="urn:microsoft.com/office/officeart/2008/layout/VerticalCurvedList"/>
    <dgm:cxn modelId="{C000EBE3-A0AD-4A14-86EA-C4BB89E46B70}" srcId="{F52D264E-785C-429C-86C2-8B00AD626B81}" destId="{163F3724-08D8-42CB-867A-71C31B5B989A}" srcOrd="4" destOrd="0" parTransId="{3D7E4005-44F2-4FFA-96C9-670048E4FACB}" sibTransId="{5EDBB29A-3859-4016-AB95-88FCFAA41646}"/>
    <dgm:cxn modelId="{2B8EE7E7-D4D7-4904-9B76-54EB75E00D7D}" type="presOf" srcId="{9716B185-2358-4E1E-8B6F-D6D770AC9B50}" destId="{1CBBC79C-4F31-456B-8587-F0FE17FFBC35}" srcOrd="0" destOrd="0" presId="urn:microsoft.com/office/officeart/2008/layout/VerticalCurvedList"/>
    <dgm:cxn modelId="{221AD424-540A-4F7C-95FA-D2B2DC081F96}" type="presParOf" srcId="{4C646893-444D-4886-93F3-02C662CC5F9E}" destId="{C84C5F9C-2F8B-4656-AD28-1922F97B5CCC}" srcOrd="0" destOrd="0" presId="urn:microsoft.com/office/officeart/2008/layout/VerticalCurvedList"/>
    <dgm:cxn modelId="{A3CF12ED-82F9-4C45-BF66-7E3C96018B81}" type="presParOf" srcId="{C84C5F9C-2F8B-4656-AD28-1922F97B5CCC}" destId="{FEDEF829-4377-4B47-9BEC-82D390A84E22}" srcOrd="0" destOrd="0" presId="urn:microsoft.com/office/officeart/2008/layout/VerticalCurvedList"/>
    <dgm:cxn modelId="{0B8BA520-BD99-4237-A76B-F0EE8EFD33C9}" type="presParOf" srcId="{FEDEF829-4377-4B47-9BEC-82D390A84E22}" destId="{A5B4E933-E9FA-4F38-8364-3E9D5CFB13DE}" srcOrd="0" destOrd="0" presId="urn:microsoft.com/office/officeart/2008/layout/VerticalCurvedList"/>
    <dgm:cxn modelId="{5974B77B-0639-4766-BF4A-81BE2F638622}" type="presParOf" srcId="{FEDEF829-4377-4B47-9BEC-82D390A84E22}" destId="{D8AC22B6-FB27-4575-929E-1CFE136B7E7E}" srcOrd="1" destOrd="0" presId="urn:microsoft.com/office/officeart/2008/layout/VerticalCurvedList"/>
    <dgm:cxn modelId="{FFADE1AC-C586-4097-A143-26DE3E921EA5}" type="presParOf" srcId="{FEDEF829-4377-4B47-9BEC-82D390A84E22}" destId="{19B5F239-24C8-4B16-9DCA-4CF70243844E}" srcOrd="2" destOrd="0" presId="urn:microsoft.com/office/officeart/2008/layout/VerticalCurvedList"/>
    <dgm:cxn modelId="{FE3CFDAC-7A3E-4CFE-B413-62D9745A8FEE}" type="presParOf" srcId="{FEDEF829-4377-4B47-9BEC-82D390A84E22}" destId="{E1335B01-2D03-4403-B1F6-030AAF82D39B}" srcOrd="3" destOrd="0" presId="urn:microsoft.com/office/officeart/2008/layout/VerticalCurvedList"/>
    <dgm:cxn modelId="{A8EEDAC9-245B-40B9-A5B2-B0F1B5A0D6DB}" type="presParOf" srcId="{C84C5F9C-2F8B-4656-AD28-1922F97B5CCC}" destId="{1CBBC79C-4F31-456B-8587-F0FE17FFBC35}" srcOrd="1" destOrd="0" presId="urn:microsoft.com/office/officeart/2008/layout/VerticalCurvedList"/>
    <dgm:cxn modelId="{EF708734-B813-49F3-A370-491BBA63A71F}" type="presParOf" srcId="{C84C5F9C-2F8B-4656-AD28-1922F97B5CCC}" destId="{470A2237-5B97-4560-9AA7-7E2885B424FE}" srcOrd="2" destOrd="0" presId="urn:microsoft.com/office/officeart/2008/layout/VerticalCurvedList"/>
    <dgm:cxn modelId="{051E3688-F20B-4A27-9842-79A4DAE4909F}" type="presParOf" srcId="{470A2237-5B97-4560-9AA7-7E2885B424FE}" destId="{9B9AA632-16B5-4CF2-A917-64E10548D414}" srcOrd="0" destOrd="0" presId="urn:microsoft.com/office/officeart/2008/layout/VerticalCurvedList"/>
    <dgm:cxn modelId="{4E4304D9-E2C2-4EF8-B1D3-22FE6CC58151}" type="presParOf" srcId="{C84C5F9C-2F8B-4656-AD28-1922F97B5CCC}" destId="{1763F4DA-55D6-444D-90E2-7B32C88AB4EC}" srcOrd="3" destOrd="0" presId="urn:microsoft.com/office/officeart/2008/layout/VerticalCurvedList"/>
    <dgm:cxn modelId="{AAC2165A-E037-47C2-BBAC-EDEBBA32D70C}" type="presParOf" srcId="{C84C5F9C-2F8B-4656-AD28-1922F97B5CCC}" destId="{0A08F26E-A131-4C04-AD6B-077EB8ACCF00}" srcOrd="4" destOrd="0" presId="urn:microsoft.com/office/officeart/2008/layout/VerticalCurvedList"/>
    <dgm:cxn modelId="{407B91DA-85EA-47D9-A51C-0A083383A16B}" type="presParOf" srcId="{0A08F26E-A131-4C04-AD6B-077EB8ACCF00}" destId="{B3DE3733-4B55-4931-9D04-30E796C485ED}" srcOrd="0" destOrd="0" presId="urn:microsoft.com/office/officeart/2008/layout/VerticalCurvedList"/>
    <dgm:cxn modelId="{D6A772FB-18CA-45D2-8CE8-C9C0B46433B8}" type="presParOf" srcId="{C84C5F9C-2F8B-4656-AD28-1922F97B5CCC}" destId="{729983A9-F1E7-47ED-BAA5-0E37DB157C1F}" srcOrd="5" destOrd="0" presId="urn:microsoft.com/office/officeart/2008/layout/VerticalCurvedList"/>
    <dgm:cxn modelId="{EBFB9103-57F9-45E3-BF72-2F1A2015715D}" type="presParOf" srcId="{C84C5F9C-2F8B-4656-AD28-1922F97B5CCC}" destId="{3BEA3506-1E8F-4293-9A2D-04C15002AE38}" srcOrd="6" destOrd="0" presId="urn:microsoft.com/office/officeart/2008/layout/VerticalCurvedList"/>
    <dgm:cxn modelId="{C92BBCC1-1366-47B4-9B03-FDBEB56E5292}" type="presParOf" srcId="{3BEA3506-1E8F-4293-9A2D-04C15002AE38}" destId="{261D6A64-1E2B-4EED-BF6A-20606B0CD4B7}" srcOrd="0" destOrd="0" presId="urn:microsoft.com/office/officeart/2008/layout/VerticalCurvedList"/>
    <dgm:cxn modelId="{2D776A02-82B7-4044-98BA-FC6F9DAEF733}" type="presParOf" srcId="{C84C5F9C-2F8B-4656-AD28-1922F97B5CCC}" destId="{5F47D4CD-F1CB-4A90-8053-B420895537B8}" srcOrd="7" destOrd="0" presId="urn:microsoft.com/office/officeart/2008/layout/VerticalCurvedList"/>
    <dgm:cxn modelId="{917D99C2-644F-4B2E-A027-7C85B231B682}" type="presParOf" srcId="{C84C5F9C-2F8B-4656-AD28-1922F97B5CCC}" destId="{F5464331-F88B-462E-99AF-A759C4E55117}" srcOrd="8" destOrd="0" presId="urn:microsoft.com/office/officeart/2008/layout/VerticalCurvedList"/>
    <dgm:cxn modelId="{E730DEB6-A7C5-4492-B049-19D68EC3303F}" type="presParOf" srcId="{F5464331-F88B-462E-99AF-A759C4E55117}" destId="{BAE97EEE-E238-417C-9F92-DE5500BC8308}" srcOrd="0" destOrd="0" presId="urn:microsoft.com/office/officeart/2008/layout/VerticalCurvedList"/>
    <dgm:cxn modelId="{385F0D11-E737-4FCD-A94F-F27B24435E8C}" type="presParOf" srcId="{C84C5F9C-2F8B-4656-AD28-1922F97B5CCC}" destId="{CDECFA1B-6B9E-4371-8E49-C1513EA48DD6}" srcOrd="9" destOrd="0" presId="urn:microsoft.com/office/officeart/2008/layout/VerticalCurvedList"/>
    <dgm:cxn modelId="{57209D3C-D07A-4750-A6BE-3216E62E7129}" type="presParOf" srcId="{C84C5F9C-2F8B-4656-AD28-1922F97B5CCC}" destId="{D384F559-68BF-4683-8EA6-13C06A36D838}" srcOrd="10" destOrd="0" presId="urn:microsoft.com/office/officeart/2008/layout/VerticalCurvedList"/>
    <dgm:cxn modelId="{7113ACF4-9B96-4EC3-B190-BCC206864E1D}" type="presParOf" srcId="{D384F559-68BF-4683-8EA6-13C06A36D838}" destId="{AAA9EA51-29F7-42F0-96A7-815735C2C99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A21659-39D9-4C4E-A685-AA80D4000A9D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5DFACEB-42EC-49F7-8A06-2E27158A3586}">
      <dgm:prSet phldrT="[Text]" custT="1"/>
      <dgm:spPr>
        <a:solidFill>
          <a:schemeClr val="bg1">
            <a:alpha val="90000"/>
          </a:schemeClr>
        </a:solidFill>
        <a:ln w="38100">
          <a:solidFill>
            <a:srgbClr val="00B050">
              <a:alpha val="90000"/>
            </a:srgbClr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it-IT" sz="2000" b="0" i="0" dirty="0">
              <a:solidFill>
                <a:schemeClr val="tx1"/>
              </a:solidFill>
              <a:latin typeface="Corbel" panose="020B0503020204020204" pitchFamily="34" charset="0"/>
            </a:rPr>
            <a:t>SOCIAL ISSUES</a:t>
          </a:r>
        </a:p>
      </dgm:t>
    </dgm:pt>
    <dgm:pt modelId="{5D6C0D8B-5677-4730-9B0D-EAA860813263}" type="parTrans" cxnId="{118AF949-D0C1-4A0A-83A5-A80E0FA5007B}">
      <dgm:prSet/>
      <dgm:spPr/>
      <dgm:t>
        <a:bodyPr/>
        <a:lstStyle/>
        <a:p>
          <a:endParaRPr lang="it-IT" sz="1200">
            <a:latin typeface="Corbel" panose="020B0503020204020204" pitchFamily="34" charset="0"/>
          </a:endParaRPr>
        </a:p>
      </dgm:t>
    </dgm:pt>
    <dgm:pt modelId="{76E790AB-1548-4C2F-AFAC-67503DD4764B}" type="sibTrans" cxnId="{118AF949-D0C1-4A0A-83A5-A80E0FA5007B}">
      <dgm:prSet/>
      <dgm:spPr/>
      <dgm:t>
        <a:bodyPr/>
        <a:lstStyle/>
        <a:p>
          <a:endParaRPr lang="it-IT" sz="1200">
            <a:latin typeface="Corbel" panose="020B0503020204020204" pitchFamily="34" charset="0"/>
          </a:endParaRPr>
        </a:p>
      </dgm:t>
    </dgm:pt>
    <dgm:pt modelId="{1B9046DB-5F3F-4AE7-8DCB-15CBDEE3578A}">
      <dgm:prSet phldrT="[Text]" custT="1"/>
      <dgm:spPr>
        <a:solidFill>
          <a:schemeClr val="bg1"/>
        </a:solidFill>
        <a:ln>
          <a:solidFill>
            <a:srgbClr val="92D050"/>
          </a:solidFill>
        </a:ln>
      </dgm:spPr>
      <dgm:t>
        <a:bodyPr/>
        <a:lstStyle/>
        <a:p>
          <a:r>
            <a:rPr lang="it-IT" sz="1700" dirty="0">
              <a:solidFill>
                <a:schemeClr val="tx1"/>
              </a:solidFill>
              <a:latin typeface="Corbel" panose="020B0503020204020204" pitchFamily="34" charset="0"/>
            </a:rPr>
            <a:t>Needs of continuous assistance</a:t>
          </a:r>
        </a:p>
      </dgm:t>
    </dgm:pt>
    <dgm:pt modelId="{B446D88A-84C4-4B43-BF2F-09BA5055EF31}" type="parTrans" cxnId="{626C76F4-DCD0-4710-ACEB-82D7F1B85973}">
      <dgm:prSet/>
      <dgm:spPr/>
      <dgm:t>
        <a:bodyPr/>
        <a:lstStyle/>
        <a:p>
          <a:endParaRPr lang="it-IT" sz="1200">
            <a:latin typeface="Corbel" panose="020B0503020204020204" pitchFamily="34" charset="0"/>
          </a:endParaRPr>
        </a:p>
      </dgm:t>
    </dgm:pt>
    <dgm:pt modelId="{D115CC3B-223E-4D07-97AE-E0759B435CF1}" type="sibTrans" cxnId="{626C76F4-DCD0-4710-ACEB-82D7F1B85973}">
      <dgm:prSet/>
      <dgm:spPr/>
      <dgm:t>
        <a:bodyPr/>
        <a:lstStyle/>
        <a:p>
          <a:endParaRPr lang="it-IT" sz="1200">
            <a:latin typeface="Corbel" panose="020B0503020204020204" pitchFamily="34" charset="0"/>
          </a:endParaRPr>
        </a:p>
      </dgm:t>
    </dgm:pt>
    <dgm:pt modelId="{5C9A0461-AAD0-47A1-AA94-DFB4CB1049B0}">
      <dgm:prSet phldrT="[Text]" custT="1"/>
      <dgm:spPr>
        <a:solidFill>
          <a:schemeClr val="bg1"/>
        </a:solidFill>
        <a:ln>
          <a:solidFill>
            <a:srgbClr val="92D050"/>
          </a:solidFill>
        </a:ln>
      </dgm:spPr>
      <dgm:t>
        <a:bodyPr/>
        <a:lstStyle/>
        <a:p>
          <a:r>
            <a:rPr lang="it-IT" sz="1700" dirty="0">
              <a:solidFill>
                <a:schemeClr val="tx1"/>
              </a:solidFill>
              <a:latin typeface="Corbel" panose="020B0503020204020204" pitchFamily="34" charset="0"/>
            </a:rPr>
            <a:t>Aging Demografy</a:t>
          </a:r>
        </a:p>
      </dgm:t>
    </dgm:pt>
    <dgm:pt modelId="{4D3D6859-F8D0-4B81-A135-2078ACA043B6}" type="parTrans" cxnId="{930B2F0C-7209-4CF2-8411-C7864C18954B}">
      <dgm:prSet/>
      <dgm:spPr/>
      <dgm:t>
        <a:bodyPr/>
        <a:lstStyle/>
        <a:p>
          <a:endParaRPr lang="it-IT" sz="1200">
            <a:latin typeface="Corbel" panose="020B0503020204020204" pitchFamily="34" charset="0"/>
          </a:endParaRPr>
        </a:p>
      </dgm:t>
    </dgm:pt>
    <dgm:pt modelId="{60A13AC9-38E2-44C2-A173-8DF8085D914D}" type="sibTrans" cxnId="{930B2F0C-7209-4CF2-8411-C7864C18954B}">
      <dgm:prSet/>
      <dgm:spPr/>
      <dgm:t>
        <a:bodyPr/>
        <a:lstStyle/>
        <a:p>
          <a:endParaRPr lang="it-IT" sz="1200">
            <a:latin typeface="Corbel" panose="020B0503020204020204" pitchFamily="34" charset="0"/>
          </a:endParaRPr>
        </a:p>
      </dgm:t>
    </dgm:pt>
    <dgm:pt modelId="{613EC48E-2DDB-4DF8-9351-12EFA84502AC}">
      <dgm:prSet phldrT="[Text]" custT="1"/>
      <dgm:spPr>
        <a:solidFill>
          <a:schemeClr val="bg1">
            <a:alpha val="90000"/>
          </a:schemeClr>
        </a:solidFill>
        <a:ln w="38100">
          <a:solidFill>
            <a:srgbClr val="00B050">
              <a:alpha val="90000"/>
            </a:srgbClr>
          </a:solidFill>
        </a:ln>
      </dgm:spPr>
      <dgm:t>
        <a:bodyPr/>
        <a:lstStyle/>
        <a:p>
          <a:r>
            <a:rPr lang="it-IT" sz="2000" dirty="0">
              <a:latin typeface="Corbel" panose="020B0503020204020204" pitchFamily="34" charset="0"/>
            </a:rPr>
            <a:t>HEALTHCARE CHALLANGES</a:t>
          </a:r>
        </a:p>
      </dgm:t>
    </dgm:pt>
    <dgm:pt modelId="{816FABAE-F474-4CC4-9DD7-7CA951128185}" type="parTrans" cxnId="{FB557507-EAEA-44A8-86AB-88C4D959A1DA}">
      <dgm:prSet/>
      <dgm:spPr/>
      <dgm:t>
        <a:bodyPr/>
        <a:lstStyle/>
        <a:p>
          <a:endParaRPr lang="it-IT" sz="1200">
            <a:latin typeface="Corbel" panose="020B0503020204020204" pitchFamily="34" charset="0"/>
          </a:endParaRPr>
        </a:p>
      </dgm:t>
    </dgm:pt>
    <dgm:pt modelId="{AEE7D40A-4ECA-441C-81E7-762AF7141430}" type="sibTrans" cxnId="{FB557507-EAEA-44A8-86AB-88C4D959A1DA}">
      <dgm:prSet/>
      <dgm:spPr/>
      <dgm:t>
        <a:bodyPr/>
        <a:lstStyle/>
        <a:p>
          <a:endParaRPr lang="it-IT" sz="1200">
            <a:latin typeface="Corbel" panose="020B0503020204020204" pitchFamily="34" charset="0"/>
          </a:endParaRPr>
        </a:p>
      </dgm:t>
    </dgm:pt>
    <dgm:pt modelId="{2D8521F1-D1A4-413C-AB0C-0E851EBD025D}">
      <dgm:prSet phldrT="[Text]" custT="1"/>
      <dgm:spPr>
        <a:solidFill>
          <a:schemeClr val="bg1"/>
        </a:solidFill>
        <a:ln>
          <a:solidFill>
            <a:srgbClr val="92D050"/>
          </a:solidFill>
        </a:ln>
      </dgm:spPr>
      <dgm:t>
        <a:bodyPr/>
        <a:lstStyle/>
        <a:p>
          <a:r>
            <a:rPr lang="it-IT" sz="1700" dirty="0">
              <a:solidFill>
                <a:schemeClr val="tx1"/>
              </a:solidFill>
              <a:latin typeface="Corbel" panose="020B0503020204020204" pitchFamily="34" charset="0"/>
            </a:rPr>
            <a:t>Increasing care quality </a:t>
          </a:r>
        </a:p>
      </dgm:t>
    </dgm:pt>
    <dgm:pt modelId="{0B66F72D-7303-468F-B4C2-06C0EF13E8FD}" type="parTrans" cxnId="{23BC46E7-BC72-4EB3-B5A6-C6BB7FDCBB78}">
      <dgm:prSet/>
      <dgm:spPr/>
      <dgm:t>
        <a:bodyPr/>
        <a:lstStyle/>
        <a:p>
          <a:endParaRPr lang="it-IT" sz="1200">
            <a:latin typeface="Corbel" panose="020B0503020204020204" pitchFamily="34" charset="0"/>
          </a:endParaRPr>
        </a:p>
      </dgm:t>
    </dgm:pt>
    <dgm:pt modelId="{7A60A59E-2EBA-45F4-A24B-FFEDD66F1E37}" type="sibTrans" cxnId="{23BC46E7-BC72-4EB3-B5A6-C6BB7FDCBB78}">
      <dgm:prSet/>
      <dgm:spPr/>
      <dgm:t>
        <a:bodyPr/>
        <a:lstStyle/>
        <a:p>
          <a:endParaRPr lang="it-IT" sz="1200">
            <a:latin typeface="Corbel" panose="020B0503020204020204" pitchFamily="34" charset="0"/>
          </a:endParaRPr>
        </a:p>
      </dgm:t>
    </dgm:pt>
    <dgm:pt modelId="{8F1232AD-7BF3-448C-923D-948E9B9587B6}">
      <dgm:prSet phldrT="[Text]" custT="1"/>
      <dgm:spPr>
        <a:solidFill>
          <a:schemeClr val="bg1"/>
        </a:solidFill>
        <a:ln>
          <a:solidFill>
            <a:srgbClr val="92D050"/>
          </a:solidFill>
        </a:ln>
      </dgm:spPr>
      <dgm:t>
        <a:bodyPr/>
        <a:lstStyle/>
        <a:p>
          <a:r>
            <a:rPr lang="it-IT" sz="1700" dirty="0">
              <a:solidFill>
                <a:schemeClr val="tx1"/>
              </a:solidFill>
              <a:latin typeface="Corbel" panose="020B0503020204020204" pitchFamily="34" charset="0"/>
            </a:rPr>
            <a:t>Efficiency and Effectiveness</a:t>
          </a:r>
        </a:p>
      </dgm:t>
    </dgm:pt>
    <dgm:pt modelId="{256F3D93-3DED-425E-9CB8-85B7650CA429}" type="parTrans" cxnId="{C2E8864A-4AA3-47A3-AA86-5C05A2A3F9D0}">
      <dgm:prSet/>
      <dgm:spPr/>
      <dgm:t>
        <a:bodyPr/>
        <a:lstStyle/>
        <a:p>
          <a:endParaRPr lang="it-IT" sz="1200">
            <a:latin typeface="Corbel" panose="020B0503020204020204" pitchFamily="34" charset="0"/>
          </a:endParaRPr>
        </a:p>
      </dgm:t>
    </dgm:pt>
    <dgm:pt modelId="{E213950C-8BA3-43AE-9ACB-337E698CEFE2}" type="sibTrans" cxnId="{C2E8864A-4AA3-47A3-AA86-5C05A2A3F9D0}">
      <dgm:prSet/>
      <dgm:spPr/>
      <dgm:t>
        <a:bodyPr/>
        <a:lstStyle/>
        <a:p>
          <a:endParaRPr lang="it-IT" sz="1200">
            <a:latin typeface="Corbel" panose="020B0503020204020204" pitchFamily="34" charset="0"/>
          </a:endParaRPr>
        </a:p>
      </dgm:t>
    </dgm:pt>
    <dgm:pt modelId="{38B8815E-8487-49CC-85A5-F2EE72A856C5}">
      <dgm:prSet phldrT="[Text]" custT="1"/>
      <dgm:spPr>
        <a:solidFill>
          <a:schemeClr val="bg1"/>
        </a:solidFill>
        <a:ln>
          <a:solidFill>
            <a:srgbClr val="92D050"/>
          </a:solidFill>
        </a:ln>
      </dgm:spPr>
      <dgm:t>
        <a:bodyPr/>
        <a:lstStyle/>
        <a:p>
          <a:r>
            <a:rPr lang="it-IT" sz="1700" dirty="0">
              <a:solidFill>
                <a:schemeClr val="tx1"/>
              </a:solidFill>
              <a:latin typeface="Corbel" panose="020B0503020204020204" pitchFamily="34" charset="0"/>
            </a:rPr>
            <a:t>Increasing service productivity</a:t>
          </a:r>
        </a:p>
      </dgm:t>
    </dgm:pt>
    <dgm:pt modelId="{3E14F44B-D7F0-4769-A4AA-296864294594}" type="parTrans" cxnId="{A95FBEFF-8EE5-4AD8-B8BB-E457F8CE3C21}">
      <dgm:prSet/>
      <dgm:spPr/>
      <dgm:t>
        <a:bodyPr/>
        <a:lstStyle/>
        <a:p>
          <a:endParaRPr lang="it-IT" sz="1200">
            <a:latin typeface="Corbel" panose="020B0503020204020204" pitchFamily="34" charset="0"/>
          </a:endParaRPr>
        </a:p>
      </dgm:t>
    </dgm:pt>
    <dgm:pt modelId="{62B30D7F-594C-4080-BEB9-2F557DF461B7}" type="sibTrans" cxnId="{A95FBEFF-8EE5-4AD8-B8BB-E457F8CE3C21}">
      <dgm:prSet/>
      <dgm:spPr/>
      <dgm:t>
        <a:bodyPr/>
        <a:lstStyle/>
        <a:p>
          <a:endParaRPr lang="it-IT" sz="1200">
            <a:latin typeface="Corbel" panose="020B0503020204020204" pitchFamily="34" charset="0"/>
          </a:endParaRPr>
        </a:p>
      </dgm:t>
    </dgm:pt>
    <dgm:pt modelId="{2A888610-F48C-4E48-B657-A90D2BFCC92B}">
      <dgm:prSet/>
      <dgm:spPr>
        <a:solidFill>
          <a:schemeClr val="bg1"/>
        </a:solidFill>
        <a:ln>
          <a:solidFill>
            <a:srgbClr val="92D050"/>
          </a:solidFill>
        </a:ln>
      </dgm:spPr>
      <dgm:t>
        <a:bodyPr/>
        <a:lstStyle/>
        <a:p>
          <a:r>
            <a:rPr lang="it-IT" dirty="0">
              <a:solidFill>
                <a:schemeClr val="tx1"/>
              </a:solidFill>
              <a:latin typeface="Corbel" panose="020B0503020204020204" pitchFamily="34" charset="0"/>
            </a:rPr>
            <a:t>Increase of chronic diseases</a:t>
          </a:r>
        </a:p>
      </dgm:t>
    </dgm:pt>
    <dgm:pt modelId="{62E9F14A-1515-46D5-97FC-D6EA82084D35}" type="parTrans" cxnId="{FC5BA2E7-8466-413E-BCED-54C18DB34D35}">
      <dgm:prSet/>
      <dgm:spPr/>
      <dgm:t>
        <a:bodyPr/>
        <a:lstStyle/>
        <a:p>
          <a:endParaRPr lang="it-IT"/>
        </a:p>
      </dgm:t>
    </dgm:pt>
    <dgm:pt modelId="{31DD5C19-A4A3-4494-96DE-7EC0530424DC}" type="sibTrans" cxnId="{FC5BA2E7-8466-413E-BCED-54C18DB34D35}">
      <dgm:prSet/>
      <dgm:spPr/>
      <dgm:t>
        <a:bodyPr/>
        <a:lstStyle/>
        <a:p>
          <a:endParaRPr lang="it-IT"/>
        </a:p>
      </dgm:t>
    </dgm:pt>
    <dgm:pt modelId="{B6F840BF-2608-4E34-B92A-61B68E678258}" type="pres">
      <dgm:prSet presAssocID="{44A21659-39D9-4C4E-A685-AA80D4000A9D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F35DFE85-A9E1-41E9-A319-34B4FC4F1CCB}" type="pres">
      <dgm:prSet presAssocID="{44A21659-39D9-4C4E-A685-AA80D4000A9D}" presName="dummyMaxCanvas" presStyleCnt="0"/>
      <dgm:spPr/>
    </dgm:pt>
    <dgm:pt modelId="{B020DE81-B06D-403C-BF58-70E7CABFA6A6}" type="pres">
      <dgm:prSet presAssocID="{44A21659-39D9-4C4E-A685-AA80D4000A9D}" presName="parentComposite" presStyleCnt="0"/>
      <dgm:spPr/>
    </dgm:pt>
    <dgm:pt modelId="{186B8A69-D441-4F53-893D-448E991E563F}" type="pres">
      <dgm:prSet presAssocID="{44A21659-39D9-4C4E-A685-AA80D4000A9D}" presName="parent1" presStyleLbl="alignAccFollowNode1" presStyleIdx="0" presStyleCnt="4" custScaleX="108132" custLinFactNeighborX="550">
        <dgm:presLayoutVars>
          <dgm:chMax val="4"/>
        </dgm:presLayoutVars>
      </dgm:prSet>
      <dgm:spPr/>
    </dgm:pt>
    <dgm:pt modelId="{62A43250-1B59-430A-B170-B0E74EE8A84E}" type="pres">
      <dgm:prSet presAssocID="{44A21659-39D9-4C4E-A685-AA80D4000A9D}" presName="parent2" presStyleLbl="alignAccFollowNode1" presStyleIdx="1" presStyleCnt="4" custScaleX="111531">
        <dgm:presLayoutVars>
          <dgm:chMax val="4"/>
        </dgm:presLayoutVars>
      </dgm:prSet>
      <dgm:spPr/>
    </dgm:pt>
    <dgm:pt modelId="{542BD423-7742-451F-AC8A-AD1394D34A68}" type="pres">
      <dgm:prSet presAssocID="{44A21659-39D9-4C4E-A685-AA80D4000A9D}" presName="childrenComposite" presStyleCnt="0"/>
      <dgm:spPr/>
    </dgm:pt>
    <dgm:pt modelId="{00997631-E641-4C4F-9BBF-65EE39E7BD3D}" type="pres">
      <dgm:prSet presAssocID="{44A21659-39D9-4C4E-A685-AA80D4000A9D}" presName="dummyMaxCanvas_ChildArea" presStyleCnt="0"/>
      <dgm:spPr/>
    </dgm:pt>
    <dgm:pt modelId="{D7820F0A-5CD6-42F6-BD34-F62406329FDD}" type="pres">
      <dgm:prSet presAssocID="{44A21659-39D9-4C4E-A685-AA80D4000A9D}" presName="fulcrum" presStyleLbl="alignAccFollowNode1" presStyleIdx="2" presStyleCnt="4"/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16200000" scaled="1"/>
          <a:tileRect/>
        </a:gradFill>
      </dgm:spPr>
    </dgm:pt>
    <dgm:pt modelId="{6FAB835E-3B41-4A98-950E-FA2EA1B0814A}" type="pres">
      <dgm:prSet presAssocID="{44A21659-39D9-4C4E-A685-AA80D4000A9D}" presName="balance_33" presStyleLbl="alignAccFollowNode1" presStyleIdx="3" presStyleCnt="4">
        <dgm:presLayoutVars>
          <dgm:bulletEnabled val="1"/>
        </dgm:presLayoutVars>
      </dgm:prSet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>
          <a:solidFill>
            <a:srgbClr val="00B050">
              <a:alpha val="90000"/>
            </a:srgbClr>
          </a:solidFill>
        </a:ln>
      </dgm:spPr>
    </dgm:pt>
    <dgm:pt modelId="{0B4EF3EB-2CD5-409D-BF05-D6F88B9EE33B}" type="pres">
      <dgm:prSet presAssocID="{44A21659-39D9-4C4E-A685-AA80D4000A9D}" presName="right_33_1" presStyleLbl="node1" presStyleIdx="0" presStyleCnt="6">
        <dgm:presLayoutVars>
          <dgm:bulletEnabled val="1"/>
        </dgm:presLayoutVars>
      </dgm:prSet>
      <dgm:spPr/>
    </dgm:pt>
    <dgm:pt modelId="{8951292C-3D58-4AB8-96E8-DF56DD6770BD}" type="pres">
      <dgm:prSet presAssocID="{44A21659-39D9-4C4E-A685-AA80D4000A9D}" presName="right_33_2" presStyleLbl="node1" presStyleIdx="1" presStyleCnt="6">
        <dgm:presLayoutVars>
          <dgm:bulletEnabled val="1"/>
        </dgm:presLayoutVars>
      </dgm:prSet>
      <dgm:spPr/>
    </dgm:pt>
    <dgm:pt modelId="{FADB9715-D8AF-4ECE-B37C-E9D4314D940D}" type="pres">
      <dgm:prSet presAssocID="{44A21659-39D9-4C4E-A685-AA80D4000A9D}" presName="right_33_3" presStyleLbl="node1" presStyleIdx="2" presStyleCnt="6">
        <dgm:presLayoutVars>
          <dgm:bulletEnabled val="1"/>
        </dgm:presLayoutVars>
      </dgm:prSet>
      <dgm:spPr/>
    </dgm:pt>
    <dgm:pt modelId="{AA1A3AF8-01F8-495B-8637-632135DDD7F2}" type="pres">
      <dgm:prSet presAssocID="{44A21659-39D9-4C4E-A685-AA80D4000A9D}" presName="left_33_1" presStyleLbl="node1" presStyleIdx="3" presStyleCnt="6">
        <dgm:presLayoutVars>
          <dgm:bulletEnabled val="1"/>
        </dgm:presLayoutVars>
      </dgm:prSet>
      <dgm:spPr/>
    </dgm:pt>
    <dgm:pt modelId="{8650ECC3-4012-4C5F-9D69-FDFF4384DE28}" type="pres">
      <dgm:prSet presAssocID="{44A21659-39D9-4C4E-A685-AA80D4000A9D}" presName="left_33_2" presStyleLbl="node1" presStyleIdx="4" presStyleCnt="6">
        <dgm:presLayoutVars>
          <dgm:bulletEnabled val="1"/>
        </dgm:presLayoutVars>
      </dgm:prSet>
      <dgm:spPr/>
    </dgm:pt>
    <dgm:pt modelId="{8D2AC1C6-587A-4CF1-BD8E-4EE219D31C86}" type="pres">
      <dgm:prSet presAssocID="{44A21659-39D9-4C4E-A685-AA80D4000A9D}" presName="left_33_3" presStyleLbl="node1" presStyleIdx="5" presStyleCnt="6">
        <dgm:presLayoutVars>
          <dgm:bulletEnabled val="1"/>
        </dgm:presLayoutVars>
      </dgm:prSet>
      <dgm:spPr/>
    </dgm:pt>
  </dgm:ptLst>
  <dgm:cxnLst>
    <dgm:cxn modelId="{FB557507-EAEA-44A8-86AB-88C4D959A1DA}" srcId="{44A21659-39D9-4C4E-A685-AA80D4000A9D}" destId="{613EC48E-2DDB-4DF8-9351-12EFA84502AC}" srcOrd="1" destOrd="0" parTransId="{816FABAE-F474-4CC4-9DD7-7CA951128185}" sibTransId="{AEE7D40A-4ECA-441C-81E7-762AF7141430}"/>
    <dgm:cxn modelId="{930B2F0C-7209-4CF2-8411-C7864C18954B}" srcId="{F5DFACEB-42EC-49F7-8A06-2E27158A3586}" destId="{5C9A0461-AAD0-47A1-AA94-DFB4CB1049B0}" srcOrd="2" destOrd="0" parTransId="{4D3D6859-F8D0-4B81-A135-2078ACA043B6}" sibTransId="{60A13AC9-38E2-44C2-A173-8DF8085D914D}"/>
    <dgm:cxn modelId="{6D49C026-BCD5-4389-BF6E-C472F0B92C51}" type="presOf" srcId="{44A21659-39D9-4C4E-A685-AA80D4000A9D}" destId="{B6F840BF-2608-4E34-B92A-61B68E678258}" srcOrd="0" destOrd="0" presId="urn:microsoft.com/office/officeart/2005/8/layout/balance1"/>
    <dgm:cxn modelId="{5546C432-2913-4C1A-8208-A61FA2642C55}" type="presOf" srcId="{38B8815E-8487-49CC-85A5-F2EE72A856C5}" destId="{FADB9715-D8AF-4ECE-B37C-E9D4314D940D}" srcOrd="0" destOrd="0" presId="urn:microsoft.com/office/officeart/2005/8/layout/balance1"/>
    <dgm:cxn modelId="{118AF949-D0C1-4A0A-83A5-A80E0FA5007B}" srcId="{44A21659-39D9-4C4E-A685-AA80D4000A9D}" destId="{F5DFACEB-42EC-49F7-8A06-2E27158A3586}" srcOrd="0" destOrd="0" parTransId="{5D6C0D8B-5677-4730-9B0D-EAA860813263}" sibTransId="{76E790AB-1548-4C2F-AFAC-67503DD4764B}"/>
    <dgm:cxn modelId="{C2E8864A-4AA3-47A3-AA86-5C05A2A3F9D0}" srcId="{613EC48E-2DDB-4DF8-9351-12EFA84502AC}" destId="{8F1232AD-7BF3-448C-923D-948E9B9587B6}" srcOrd="1" destOrd="0" parTransId="{256F3D93-3DED-425E-9CB8-85B7650CA429}" sibTransId="{E213950C-8BA3-43AE-9ACB-337E698CEFE2}"/>
    <dgm:cxn modelId="{E8D8774E-ACF7-43E3-91AD-A506E9936AA8}" type="presOf" srcId="{613EC48E-2DDB-4DF8-9351-12EFA84502AC}" destId="{62A43250-1B59-430A-B170-B0E74EE8A84E}" srcOrd="0" destOrd="0" presId="urn:microsoft.com/office/officeart/2005/8/layout/balance1"/>
    <dgm:cxn modelId="{25EAFF50-D935-415C-BB8E-EA1FA5D9E157}" type="presOf" srcId="{2D8521F1-D1A4-413C-AB0C-0E851EBD025D}" destId="{0B4EF3EB-2CD5-409D-BF05-D6F88B9EE33B}" srcOrd="0" destOrd="0" presId="urn:microsoft.com/office/officeart/2005/8/layout/balance1"/>
    <dgm:cxn modelId="{68B1E354-D131-499C-987F-72616E9944F3}" type="presOf" srcId="{2A888610-F48C-4E48-B657-A90D2BFCC92B}" destId="{8650ECC3-4012-4C5F-9D69-FDFF4384DE28}" srcOrd="0" destOrd="0" presId="urn:microsoft.com/office/officeart/2005/8/layout/balance1"/>
    <dgm:cxn modelId="{071CC07E-836F-4004-B9A7-94B5129E86D9}" type="presOf" srcId="{8F1232AD-7BF3-448C-923D-948E9B9587B6}" destId="{8951292C-3D58-4AB8-96E8-DF56DD6770BD}" srcOrd="0" destOrd="0" presId="urn:microsoft.com/office/officeart/2005/8/layout/balance1"/>
    <dgm:cxn modelId="{612FD186-7018-4A0D-B096-B6B61E2597F4}" type="presOf" srcId="{1B9046DB-5F3F-4AE7-8DCB-15CBDEE3578A}" destId="{AA1A3AF8-01F8-495B-8637-632135DDD7F2}" srcOrd="0" destOrd="0" presId="urn:microsoft.com/office/officeart/2005/8/layout/balance1"/>
    <dgm:cxn modelId="{528CA590-EBDE-4E42-9C92-FDAC0250EB25}" type="presOf" srcId="{F5DFACEB-42EC-49F7-8A06-2E27158A3586}" destId="{186B8A69-D441-4F53-893D-448E991E563F}" srcOrd="0" destOrd="0" presId="urn:microsoft.com/office/officeart/2005/8/layout/balance1"/>
    <dgm:cxn modelId="{AC6CC4AE-1841-41D2-A6FE-EDC244E02175}" type="presOf" srcId="{5C9A0461-AAD0-47A1-AA94-DFB4CB1049B0}" destId="{8D2AC1C6-587A-4CF1-BD8E-4EE219D31C86}" srcOrd="0" destOrd="0" presId="urn:microsoft.com/office/officeart/2005/8/layout/balance1"/>
    <dgm:cxn modelId="{23BC46E7-BC72-4EB3-B5A6-C6BB7FDCBB78}" srcId="{613EC48E-2DDB-4DF8-9351-12EFA84502AC}" destId="{2D8521F1-D1A4-413C-AB0C-0E851EBD025D}" srcOrd="0" destOrd="0" parTransId="{0B66F72D-7303-468F-B4C2-06C0EF13E8FD}" sibTransId="{7A60A59E-2EBA-45F4-A24B-FFEDD66F1E37}"/>
    <dgm:cxn modelId="{FC5BA2E7-8466-413E-BCED-54C18DB34D35}" srcId="{F5DFACEB-42EC-49F7-8A06-2E27158A3586}" destId="{2A888610-F48C-4E48-B657-A90D2BFCC92B}" srcOrd="1" destOrd="0" parTransId="{62E9F14A-1515-46D5-97FC-D6EA82084D35}" sibTransId="{31DD5C19-A4A3-4494-96DE-7EC0530424DC}"/>
    <dgm:cxn modelId="{626C76F4-DCD0-4710-ACEB-82D7F1B85973}" srcId="{F5DFACEB-42EC-49F7-8A06-2E27158A3586}" destId="{1B9046DB-5F3F-4AE7-8DCB-15CBDEE3578A}" srcOrd="0" destOrd="0" parTransId="{B446D88A-84C4-4B43-BF2F-09BA5055EF31}" sibTransId="{D115CC3B-223E-4D07-97AE-E0759B435CF1}"/>
    <dgm:cxn modelId="{A95FBEFF-8EE5-4AD8-B8BB-E457F8CE3C21}" srcId="{613EC48E-2DDB-4DF8-9351-12EFA84502AC}" destId="{38B8815E-8487-49CC-85A5-F2EE72A856C5}" srcOrd="2" destOrd="0" parTransId="{3E14F44B-D7F0-4769-A4AA-296864294594}" sibTransId="{62B30D7F-594C-4080-BEB9-2F557DF461B7}"/>
    <dgm:cxn modelId="{9D2D7BEC-AC5E-4B14-8B21-A933882EB633}" type="presParOf" srcId="{B6F840BF-2608-4E34-B92A-61B68E678258}" destId="{F35DFE85-A9E1-41E9-A319-34B4FC4F1CCB}" srcOrd="0" destOrd="0" presId="urn:microsoft.com/office/officeart/2005/8/layout/balance1"/>
    <dgm:cxn modelId="{D65A9644-41CC-4377-93EF-1364205ADEC7}" type="presParOf" srcId="{B6F840BF-2608-4E34-B92A-61B68E678258}" destId="{B020DE81-B06D-403C-BF58-70E7CABFA6A6}" srcOrd="1" destOrd="0" presId="urn:microsoft.com/office/officeart/2005/8/layout/balance1"/>
    <dgm:cxn modelId="{4A2A8898-9ACB-4947-954D-95CA31963FF0}" type="presParOf" srcId="{B020DE81-B06D-403C-BF58-70E7CABFA6A6}" destId="{186B8A69-D441-4F53-893D-448E991E563F}" srcOrd="0" destOrd="0" presId="urn:microsoft.com/office/officeart/2005/8/layout/balance1"/>
    <dgm:cxn modelId="{DC8C1861-656D-439E-B2DA-5D610DB12A88}" type="presParOf" srcId="{B020DE81-B06D-403C-BF58-70E7CABFA6A6}" destId="{62A43250-1B59-430A-B170-B0E74EE8A84E}" srcOrd="1" destOrd="0" presId="urn:microsoft.com/office/officeart/2005/8/layout/balance1"/>
    <dgm:cxn modelId="{E7BE3306-8DFD-4C87-96C3-247DB13A2FC4}" type="presParOf" srcId="{B6F840BF-2608-4E34-B92A-61B68E678258}" destId="{542BD423-7742-451F-AC8A-AD1394D34A68}" srcOrd="2" destOrd="0" presId="urn:microsoft.com/office/officeart/2005/8/layout/balance1"/>
    <dgm:cxn modelId="{332B0C14-897A-4B49-9B33-AE4C27893AD7}" type="presParOf" srcId="{542BD423-7742-451F-AC8A-AD1394D34A68}" destId="{00997631-E641-4C4F-9BBF-65EE39E7BD3D}" srcOrd="0" destOrd="0" presId="urn:microsoft.com/office/officeart/2005/8/layout/balance1"/>
    <dgm:cxn modelId="{E01DEBEC-CE21-4AC4-92E2-BFD0E6E9184D}" type="presParOf" srcId="{542BD423-7742-451F-AC8A-AD1394D34A68}" destId="{D7820F0A-5CD6-42F6-BD34-F62406329FDD}" srcOrd="1" destOrd="0" presId="urn:microsoft.com/office/officeart/2005/8/layout/balance1"/>
    <dgm:cxn modelId="{64067416-9524-42E6-9875-B38DC371AC15}" type="presParOf" srcId="{542BD423-7742-451F-AC8A-AD1394D34A68}" destId="{6FAB835E-3B41-4A98-950E-FA2EA1B0814A}" srcOrd="2" destOrd="0" presId="urn:microsoft.com/office/officeart/2005/8/layout/balance1"/>
    <dgm:cxn modelId="{3DADB227-BB88-4D05-B212-3E78F856C0F7}" type="presParOf" srcId="{542BD423-7742-451F-AC8A-AD1394D34A68}" destId="{0B4EF3EB-2CD5-409D-BF05-D6F88B9EE33B}" srcOrd="3" destOrd="0" presId="urn:microsoft.com/office/officeart/2005/8/layout/balance1"/>
    <dgm:cxn modelId="{601CFE5A-8989-42A3-8789-D81874E77125}" type="presParOf" srcId="{542BD423-7742-451F-AC8A-AD1394D34A68}" destId="{8951292C-3D58-4AB8-96E8-DF56DD6770BD}" srcOrd="4" destOrd="0" presId="urn:microsoft.com/office/officeart/2005/8/layout/balance1"/>
    <dgm:cxn modelId="{0660867F-D29D-4542-92D8-C2A28980E4F9}" type="presParOf" srcId="{542BD423-7742-451F-AC8A-AD1394D34A68}" destId="{FADB9715-D8AF-4ECE-B37C-E9D4314D940D}" srcOrd="5" destOrd="0" presId="urn:microsoft.com/office/officeart/2005/8/layout/balance1"/>
    <dgm:cxn modelId="{94FC96F6-FDDB-4506-B103-9D444715000D}" type="presParOf" srcId="{542BD423-7742-451F-AC8A-AD1394D34A68}" destId="{AA1A3AF8-01F8-495B-8637-632135DDD7F2}" srcOrd="6" destOrd="0" presId="urn:microsoft.com/office/officeart/2005/8/layout/balance1"/>
    <dgm:cxn modelId="{5116FF3E-6DC7-4B38-B009-3D1D318C7C4B}" type="presParOf" srcId="{542BD423-7742-451F-AC8A-AD1394D34A68}" destId="{8650ECC3-4012-4C5F-9D69-FDFF4384DE28}" srcOrd="7" destOrd="0" presId="urn:microsoft.com/office/officeart/2005/8/layout/balance1"/>
    <dgm:cxn modelId="{B375A3D0-D575-4280-B1C8-1A55402C82BE}" type="presParOf" srcId="{542BD423-7742-451F-AC8A-AD1394D34A68}" destId="{8D2AC1C6-587A-4CF1-BD8E-4EE219D31C86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2D264E-785C-429C-86C2-8B00AD626B8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716B185-2358-4E1E-8B6F-D6D770AC9B50}">
      <dgm:prSet phldrT="[Testo]" custT="1"/>
      <dgm:spPr>
        <a:solidFill>
          <a:srgbClr val="92D050"/>
        </a:solidFill>
      </dgm:spPr>
      <dgm:t>
        <a:bodyPr/>
        <a:lstStyle/>
        <a:p>
          <a:r>
            <a:rPr lang="it-IT" sz="2000" b="1" dirty="0">
              <a:solidFill>
                <a:schemeClr val="tx1"/>
              </a:solidFill>
              <a:latin typeface="Corbel" panose="020B0503020204020204" pitchFamily="34" charset="0"/>
              <a:cs typeface="Arial"/>
            </a:rPr>
            <a:t>RUOLO E LEADERSHIP TUTOR FONDAMENTALE</a:t>
          </a:r>
        </a:p>
      </dgm:t>
    </dgm:pt>
    <dgm:pt modelId="{27CCB4EE-E69E-47D6-8942-CF8E65D2A0E3}" type="parTrans" cxnId="{C8E08672-F8FD-4103-90E1-941F24491D8D}">
      <dgm:prSet/>
      <dgm:spPr/>
      <dgm:t>
        <a:bodyPr/>
        <a:lstStyle/>
        <a:p>
          <a:endParaRPr lang="it-IT" b="1"/>
        </a:p>
      </dgm:t>
    </dgm:pt>
    <dgm:pt modelId="{5E17DEF2-9C9E-4B7A-9C56-425AEE8B446B}" type="sibTrans" cxnId="{C8E08672-F8FD-4103-90E1-941F24491D8D}">
      <dgm:prSet/>
      <dgm:spPr/>
      <dgm:t>
        <a:bodyPr/>
        <a:lstStyle/>
        <a:p>
          <a:endParaRPr lang="it-IT" b="1"/>
        </a:p>
      </dgm:t>
    </dgm:pt>
    <dgm:pt modelId="{BEE8C855-207C-4E8B-AFD2-3EC690226CE1}">
      <dgm:prSet phldrT="[Testo]" custT="1"/>
      <dgm:spPr>
        <a:solidFill>
          <a:srgbClr val="92D050"/>
        </a:solidFill>
      </dgm:spPr>
      <dgm:t>
        <a:bodyPr/>
        <a:lstStyle/>
        <a:p>
          <a:r>
            <a:rPr lang="it-IT" sz="2000" b="1" dirty="0">
              <a:solidFill>
                <a:schemeClr val="tx1"/>
              </a:solidFill>
              <a:latin typeface="Corbel" panose="020B0503020204020204" pitchFamily="34" charset="0"/>
              <a:ea typeface="Calibri" panose="020F0502020204030204" pitchFamily="34" charset="0"/>
              <a:cs typeface="Arial"/>
            </a:rPr>
            <a:t>TEAM DI MIGLIORAMENTO PERMETTONO IL CONFRONTO</a:t>
          </a:r>
          <a:endParaRPr lang="it-IT" sz="2000" b="1" dirty="0">
            <a:solidFill>
              <a:schemeClr val="tx1"/>
            </a:solidFill>
            <a:latin typeface="Corbel" panose="020B0503020204020204" pitchFamily="34" charset="0"/>
            <a:cs typeface="Arial"/>
          </a:endParaRPr>
        </a:p>
      </dgm:t>
    </dgm:pt>
    <dgm:pt modelId="{CC6855D7-E4EC-4522-B471-AC5FE5A0B829}" type="parTrans" cxnId="{83999B45-CEF7-4FA2-A2B3-C5052EC71146}">
      <dgm:prSet/>
      <dgm:spPr/>
      <dgm:t>
        <a:bodyPr/>
        <a:lstStyle/>
        <a:p>
          <a:endParaRPr lang="it-IT" b="1"/>
        </a:p>
      </dgm:t>
    </dgm:pt>
    <dgm:pt modelId="{9CB07B93-2570-4CCD-AF28-93BE230FA0A3}" type="sibTrans" cxnId="{83999B45-CEF7-4FA2-A2B3-C5052EC71146}">
      <dgm:prSet/>
      <dgm:spPr/>
      <dgm:t>
        <a:bodyPr/>
        <a:lstStyle/>
        <a:p>
          <a:endParaRPr lang="it-IT" b="1"/>
        </a:p>
      </dgm:t>
    </dgm:pt>
    <dgm:pt modelId="{D38D198F-CF05-47E4-A8AD-D55E95F6C89D}">
      <dgm:prSet phldrT="[Testo]" custT="1"/>
      <dgm:spPr>
        <a:solidFill>
          <a:srgbClr val="92D050"/>
        </a:solidFill>
      </dgm:spPr>
      <dgm:t>
        <a:bodyPr/>
        <a:lstStyle/>
        <a:p>
          <a:r>
            <a:rPr lang="it-IT" sz="2000" b="1" dirty="0">
              <a:solidFill>
                <a:schemeClr val="tx1"/>
              </a:solidFill>
              <a:latin typeface="Corbel" panose="020B0503020204020204" pitchFamily="34" charset="0"/>
              <a:ea typeface="Calibri" panose="020F0502020204030204" pitchFamily="34" charset="0"/>
              <a:cs typeface="Arial"/>
            </a:rPr>
            <a:t>CONDIVISIONE DI ESPERIENZE, PROBLEMI E PUNTI DI VISTA </a:t>
          </a:r>
          <a:endParaRPr lang="it-IT" sz="2000" b="1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C8519580-3B39-4C50-81E7-4783B9D2D6A6}" type="parTrans" cxnId="{606AD158-C77B-4EF8-AC24-53B318E86F0D}">
      <dgm:prSet/>
      <dgm:spPr/>
      <dgm:t>
        <a:bodyPr/>
        <a:lstStyle/>
        <a:p>
          <a:endParaRPr lang="it-IT" b="1"/>
        </a:p>
      </dgm:t>
    </dgm:pt>
    <dgm:pt modelId="{C68A6931-C6BC-40F0-90C4-3B7F67AE9090}" type="sibTrans" cxnId="{606AD158-C77B-4EF8-AC24-53B318E86F0D}">
      <dgm:prSet/>
      <dgm:spPr/>
      <dgm:t>
        <a:bodyPr/>
        <a:lstStyle/>
        <a:p>
          <a:endParaRPr lang="it-IT" b="1"/>
        </a:p>
      </dgm:t>
    </dgm:pt>
    <dgm:pt modelId="{E557E28D-D37B-4BB0-9470-B730BF59D780}">
      <dgm:prSet phldrT="[Testo]" custT="1"/>
      <dgm:spPr>
        <a:solidFill>
          <a:srgbClr val="92D050"/>
        </a:solidFill>
      </dgm:spPr>
      <dgm:t>
        <a:bodyPr/>
        <a:lstStyle/>
        <a:p>
          <a:r>
            <a:rPr lang="it-IT" sz="2000" b="1" dirty="0">
              <a:solidFill>
                <a:schemeClr val="tx1"/>
              </a:solidFill>
              <a:latin typeface="Corbel" panose="020B0503020204020204" pitchFamily="34" charset="0"/>
              <a:cs typeface="Arial"/>
            </a:rPr>
            <a:t>OTTICA DI PROCESSO VS OTTICA DI SINGOLE FASI</a:t>
          </a:r>
        </a:p>
      </dgm:t>
    </dgm:pt>
    <dgm:pt modelId="{DC3F7EA6-C875-4F9C-AE3B-7D31747B7BF7}" type="parTrans" cxnId="{7C46000C-2166-4A02-A184-09278559E634}">
      <dgm:prSet/>
      <dgm:spPr/>
      <dgm:t>
        <a:bodyPr/>
        <a:lstStyle/>
        <a:p>
          <a:endParaRPr lang="it-IT" b="1"/>
        </a:p>
      </dgm:t>
    </dgm:pt>
    <dgm:pt modelId="{9F1C42F3-D3A0-48B3-840F-9741FF7C50BA}" type="sibTrans" cxnId="{7C46000C-2166-4A02-A184-09278559E634}">
      <dgm:prSet/>
      <dgm:spPr/>
      <dgm:t>
        <a:bodyPr/>
        <a:lstStyle/>
        <a:p>
          <a:endParaRPr lang="it-IT" b="1"/>
        </a:p>
      </dgm:t>
    </dgm:pt>
    <dgm:pt modelId="{6157B638-696B-4D5E-9610-A6CB2D605D88}">
      <dgm:prSet phldrT="[Testo]" custT="1"/>
      <dgm:spPr>
        <a:solidFill>
          <a:srgbClr val="92D050"/>
        </a:solidFill>
      </dgm:spPr>
      <dgm:t>
        <a:bodyPr/>
        <a:lstStyle/>
        <a:p>
          <a:r>
            <a:rPr lang="it-IT" sz="2000" b="1" dirty="0">
              <a:solidFill>
                <a:schemeClr val="tx1"/>
              </a:solidFill>
              <a:latin typeface="Corbel" panose="020B0503020204020204" pitchFamily="34" charset="0"/>
              <a:cs typeface="Arial"/>
            </a:rPr>
            <a:t>FORMAZIONE A SUPPORTO CHE SUPERA I PREGIUDIZI</a:t>
          </a:r>
        </a:p>
      </dgm:t>
    </dgm:pt>
    <dgm:pt modelId="{9EA490F8-378A-4882-B910-8E23D3C6547A}" type="parTrans" cxnId="{91AF55F6-071C-4415-BD76-F547511F7D43}">
      <dgm:prSet/>
      <dgm:spPr/>
      <dgm:t>
        <a:bodyPr/>
        <a:lstStyle/>
        <a:p>
          <a:endParaRPr lang="it-IT" b="1"/>
        </a:p>
      </dgm:t>
    </dgm:pt>
    <dgm:pt modelId="{C4BAB22B-EB32-4B1A-B8B8-DFD12E3391FD}" type="sibTrans" cxnId="{91AF55F6-071C-4415-BD76-F547511F7D43}">
      <dgm:prSet/>
      <dgm:spPr/>
      <dgm:t>
        <a:bodyPr/>
        <a:lstStyle/>
        <a:p>
          <a:endParaRPr lang="it-IT" b="1"/>
        </a:p>
      </dgm:t>
    </dgm:pt>
    <dgm:pt modelId="{EAB0F2A8-D8A0-47A4-A2AB-16C5968DC46A}">
      <dgm:prSet phldrT="[Testo]" custT="1"/>
      <dgm:spPr>
        <a:solidFill>
          <a:srgbClr val="92D050"/>
        </a:solidFill>
      </dgm:spPr>
      <dgm:t>
        <a:bodyPr/>
        <a:lstStyle/>
        <a:p>
          <a:r>
            <a:rPr lang="it-IT" sz="2000" b="1" dirty="0">
              <a:solidFill>
                <a:schemeClr val="tx1"/>
              </a:solidFill>
              <a:latin typeface="Corbel" panose="020B0503020204020204" pitchFamily="34" charset="0"/>
              <a:cs typeface="Arial"/>
            </a:rPr>
            <a:t>FORZA DEL METODO STRUTTURATO PDCA</a:t>
          </a:r>
        </a:p>
      </dgm:t>
    </dgm:pt>
    <dgm:pt modelId="{D09611B3-7126-4BC9-BE91-2D8E4131D2D7}" type="parTrans" cxnId="{BDDE5897-8FC5-400D-8AB0-FB700A96E0CA}">
      <dgm:prSet/>
      <dgm:spPr/>
      <dgm:t>
        <a:bodyPr/>
        <a:lstStyle/>
        <a:p>
          <a:endParaRPr lang="it-IT" b="1"/>
        </a:p>
      </dgm:t>
    </dgm:pt>
    <dgm:pt modelId="{4A56A353-6631-4209-89F5-138D9D78BA73}" type="sibTrans" cxnId="{BDDE5897-8FC5-400D-8AB0-FB700A96E0CA}">
      <dgm:prSet/>
      <dgm:spPr/>
      <dgm:t>
        <a:bodyPr/>
        <a:lstStyle/>
        <a:p>
          <a:endParaRPr lang="it-IT" b="1"/>
        </a:p>
      </dgm:t>
    </dgm:pt>
    <dgm:pt modelId="{DBD5528F-7193-413E-A239-E63E52AC9E78}">
      <dgm:prSet phldrT="[Testo]" custT="1"/>
      <dgm:spPr>
        <a:solidFill>
          <a:srgbClr val="92D050"/>
        </a:solidFill>
      </dgm:spPr>
      <dgm:t>
        <a:bodyPr/>
        <a:lstStyle/>
        <a:p>
          <a:r>
            <a:rPr lang="it-IT" sz="2000" b="1" dirty="0">
              <a:solidFill>
                <a:schemeClr val="tx1"/>
              </a:solidFill>
              <a:latin typeface="Corbel" panose="020B0503020204020204" pitchFamily="34" charset="0"/>
              <a:cs typeface="Arial"/>
            </a:rPr>
            <a:t>CREARE VALORE PER PAZIENTE E PER I PROFESSIONISTI</a:t>
          </a:r>
          <a:endParaRPr lang="it-IT" sz="2000" b="1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5507EFDE-B20D-4237-A171-59C0D453C5D0}" type="sibTrans" cxnId="{A4F545DE-CDB3-47D7-9451-2A4FFEF8F614}">
      <dgm:prSet/>
      <dgm:spPr/>
      <dgm:t>
        <a:bodyPr/>
        <a:lstStyle/>
        <a:p>
          <a:endParaRPr lang="it-IT" b="1"/>
        </a:p>
      </dgm:t>
    </dgm:pt>
    <dgm:pt modelId="{7A8949DE-5C36-4EFE-81CD-937B255926A9}" type="parTrans" cxnId="{A4F545DE-CDB3-47D7-9451-2A4FFEF8F614}">
      <dgm:prSet/>
      <dgm:spPr/>
      <dgm:t>
        <a:bodyPr/>
        <a:lstStyle/>
        <a:p>
          <a:endParaRPr lang="it-IT" b="1"/>
        </a:p>
      </dgm:t>
    </dgm:pt>
    <dgm:pt modelId="{4C646893-444D-4886-93F3-02C662CC5F9E}" type="pres">
      <dgm:prSet presAssocID="{F52D264E-785C-429C-86C2-8B00AD626B81}" presName="Name0" presStyleCnt="0">
        <dgm:presLayoutVars>
          <dgm:chMax val="7"/>
          <dgm:chPref val="7"/>
          <dgm:dir/>
        </dgm:presLayoutVars>
      </dgm:prSet>
      <dgm:spPr/>
    </dgm:pt>
    <dgm:pt modelId="{C84C5F9C-2F8B-4656-AD28-1922F97B5CCC}" type="pres">
      <dgm:prSet presAssocID="{F52D264E-785C-429C-86C2-8B00AD626B81}" presName="Name1" presStyleCnt="0"/>
      <dgm:spPr/>
    </dgm:pt>
    <dgm:pt modelId="{FEDEF829-4377-4B47-9BEC-82D390A84E22}" type="pres">
      <dgm:prSet presAssocID="{F52D264E-785C-429C-86C2-8B00AD626B81}" presName="cycle" presStyleCnt="0"/>
      <dgm:spPr/>
    </dgm:pt>
    <dgm:pt modelId="{A5B4E933-E9FA-4F38-8364-3E9D5CFB13DE}" type="pres">
      <dgm:prSet presAssocID="{F52D264E-785C-429C-86C2-8B00AD626B81}" presName="srcNode" presStyleLbl="node1" presStyleIdx="0" presStyleCnt="7"/>
      <dgm:spPr/>
    </dgm:pt>
    <dgm:pt modelId="{D8AC22B6-FB27-4575-929E-1CFE136B7E7E}" type="pres">
      <dgm:prSet presAssocID="{F52D264E-785C-429C-86C2-8B00AD626B81}" presName="conn" presStyleLbl="parChTrans1D2" presStyleIdx="0" presStyleCnt="1"/>
      <dgm:spPr/>
    </dgm:pt>
    <dgm:pt modelId="{19B5F239-24C8-4B16-9DCA-4CF70243844E}" type="pres">
      <dgm:prSet presAssocID="{F52D264E-785C-429C-86C2-8B00AD626B81}" presName="extraNode" presStyleLbl="node1" presStyleIdx="0" presStyleCnt="7"/>
      <dgm:spPr/>
    </dgm:pt>
    <dgm:pt modelId="{E1335B01-2D03-4403-B1F6-030AAF82D39B}" type="pres">
      <dgm:prSet presAssocID="{F52D264E-785C-429C-86C2-8B00AD626B81}" presName="dstNode" presStyleLbl="node1" presStyleIdx="0" presStyleCnt="7"/>
      <dgm:spPr/>
    </dgm:pt>
    <dgm:pt modelId="{1CBBC79C-4F31-456B-8587-F0FE17FFBC35}" type="pres">
      <dgm:prSet presAssocID="{9716B185-2358-4E1E-8B6F-D6D770AC9B50}" presName="text_1" presStyleLbl="node1" presStyleIdx="0" presStyleCnt="7">
        <dgm:presLayoutVars>
          <dgm:bulletEnabled val="1"/>
        </dgm:presLayoutVars>
      </dgm:prSet>
      <dgm:spPr/>
    </dgm:pt>
    <dgm:pt modelId="{470A2237-5B97-4560-9AA7-7E2885B424FE}" type="pres">
      <dgm:prSet presAssocID="{9716B185-2358-4E1E-8B6F-D6D770AC9B50}" presName="accent_1" presStyleCnt="0"/>
      <dgm:spPr/>
    </dgm:pt>
    <dgm:pt modelId="{9B9AA632-16B5-4CF2-A917-64E10548D414}" type="pres">
      <dgm:prSet presAssocID="{9716B185-2358-4E1E-8B6F-D6D770AC9B50}" presName="accentRepeatNode" presStyleLbl="solidFgAcc1" presStyleIdx="0" presStyleCnt="7"/>
      <dgm:spPr>
        <a:ln>
          <a:solidFill>
            <a:srgbClr val="92D050"/>
          </a:solidFill>
        </a:ln>
      </dgm:spPr>
    </dgm:pt>
    <dgm:pt modelId="{1763F4DA-55D6-444D-90E2-7B32C88AB4EC}" type="pres">
      <dgm:prSet presAssocID="{BEE8C855-207C-4E8B-AFD2-3EC690226CE1}" presName="text_2" presStyleLbl="node1" presStyleIdx="1" presStyleCnt="7">
        <dgm:presLayoutVars>
          <dgm:bulletEnabled val="1"/>
        </dgm:presLayoutVars>
      </dgm:prSet>
      <dgm:spPr/>
    </dgm:pt>
    <dgm:pt modelId="{0A08F26E-A131-4C04-AD6B-077EB8ACCF00}" type="pres">
      <dgm:prSet presAssocID="{BEE8C855-207C-4E8B-AFD2-3EC690226CE1}" presName="accent_2" presStyleCnt="0"/>
      <dgm:spPr/>
    </dgm:pt>
    <dgm:pt modelId="{B3DE3733-4B55-4931-9D04-30E796C485ED}" type="pres">
      <dgm:prSet presAssocID="{BEE8C855-207C-4E8B-AFD2-3EC690226CE1}" presName="accentRepeatNode" presStyleLbl="solidFgAcc1" presStyleIdx="1" presStyleCnt="7"/>
      <dgm:spPr>
        <a:ln>
          <a:solidFill>
            <a:srgbClr val="92D050"/>
          </a:solidFill>
        </a:ln>
      </dgm:spPr>
    </dgm:pt>
    <dgm:pt modelId="{729983A9-F1E7-47ED-BAA5-0E37DB157C1F}" type="pres">
      <dgm:prSet presAssocID="{D38D198F-CF05-47E4-A8AD-D55E95F6C89D}" presName="text_3" presStyleLbl="node1" presStyleIdx="2" presStyleCnt="7">
        <dgm:presLayoutVars>
          <dgm:bulletEnabled val="1"/>
        </dgm:presLayoutVars>
      </dgm:prSet>
      <dgm:spPr/>
    </dgm:pt>
    <dgm:pt modelId="{3BEA3506-1E8F-4293-9A2D-04C15002AE38}" type="pres">
      <dgm:prSet presAssocID="{D38D198F-CF05-47E4-A8AD-D55E95F6C89D}" presName="accent_3" presStyleCnt="0"/>
      <dgm:spPr/>
    </dgm:pt>
    <dgm:pt modelId="{261D6A64-1E2B-4EED-BF6A-20606B0CD4B7}" type="pres">
      <dgm:prSet presAssocID="{D38D198F-CF05-47E4-A8AD-D55E95F6C89D}" presName="accentRepeatNode" presStyleLbl="solidFgAcc1" presStyleIdx="2" presStyleCnt="7"/>
      <dgm:spPr>
        <a:ln>
          <a:solidFill>
            <a:srgbClr val="92D050"/>
          </a:solidFill>
        </a:ln>
      </dgm:spPr>
    </dgm:pt>
    <dgm:pt modelId="{5F47D4CD-F1CB-4A90-8053-B420895537B8}" type="pres">
      <dgm:prSet presAssocID="{E557E28D-D37B-4BB0-9470-B730BF59D780}" presName="text_4" presStyleLbl="node1" presStyleIdx="3" presStyleCnt="7">
        <dgm:presLayoutVars>
          <dgm:bulletEnabled val="1"/>
        </dgm:presLayoutVars>
      </dgm:prSet>
      <dgm:spPr/>
    </dgm:pt>
    <dgm:pt modelId="{F5464331-F88B-462E-99AF-A759C4E55117}" type="pres">
      <dgm:prSet presAssocID="{E557E28D-D37B-4BB0-9470-B730BF59D780}" presName="accent_4" presStyleCnt="0"/>
      <dgm:spPr/>
    </dgm:pt>
    <dgm:pt modelId="{BAE97EEE-E238-417C-9F92-DE5500BC8308}" type="pres">
      <dgm:prSet presAssocID="{E557E28D-D37B-4BB0-9470-B730BF59D780}" presName="accentRepeatNode" presStyleLbl="solidFgAcc1" presStyleIdx="3" presStyleCnt="7"/>
      <dgm:spPr>
        <a:ln>
          <a:solidFill>
            <a:srgbClr val="92D050"/>
          </a:solidFill>
        </a:ln>
      </dgm:spPr>
    </dgm:pt>
    <dgm:pt modelId="{5AEC4E93-0B07-4C58-893C-05C0F5BE1F29}" type="pres">
      <dgm:prSet presAssocID="{6157B638-696B-4D5E-9610-A6CB2D605D88}" presName="text_5" presStyleLbl="node1" presStyleIdx="4" presStyleCnt="7">
        <dgm:presLayoutVars>
          <dgm:bulletEnabled val="1"/>
        </dgm:presLayoutVars>
      </dgm:prSet>
      <dgm:spPr/>
    </dgm:pt>
    <dgm:pt modelId="{61578304-5493-4776-AD2F-8DBF83FEB341}" type="pres">
      <dgm:prSet presAssocID="{6157B638-696B-4D5E-9610-A6CB2D605D88}" presName="accent_5" presStyleCnt="0"/>
      <dgm:spPr/>
    </dgm:pt>
    <dgm:pt modelId="{4675BFC8-C803-4395-83A4-E08E4AD846B3}" type="pres">
      <dgm:prSet presAssocID="{6157B638-696B-4D5E-9610-A6CB2D605D88}" presName="accentRepeatNode" presStyleLbl="solidFgAcc1" presStyleIdx="4" presStyleCnt="7"/>
      <dgm:spPr>
        <a:ln>
          <a:solidFill>
            <a:srgbClr val="92D050"/>
          </a:solidFill>
        </a:ln>
      </dgm:spPr>
    </dgm:pt>
    <dgm:pt modelId="{0EC9C542-A3D7-4F28-A7F9-A59762AB4FED}" type="pres">
      <dgm:prSet presAssocID="{EAB0F2A8-D8A0-47A4-A2AB-16C5968DC46A}" presName="text_6" presStyleLbl="node1" presStyleIdx="5" presStyleCnt="7">
        <dgm:presLayoutVars>
          <dgm:bulletEnabled val="1"/>
        </dgm:presLayoutVars>
      </dgm:prSet>
      <dgm:spPr/>
    </dgm:pt>
    <dgm:pt modelId="{E16ADD74-2922-40E6-B217-B95E2A7AA6CC}" type="pres">
      <dgm:prSet presAssocID="{EAB0F2A8-D8A0-47A4-A2AB-16C5968DC46A}" presName="accent_6" presStyleCnt="0"/>
      <dgm:spPr/>
    </dgm:pt>
    <dgm:pt modelId="{38F46230-40B4-49FE-87EA-DACC881D866F}" type="pres">
      <dgm:prSet presAssocID="{EAB0F2A8-D8A0-47A4-A2AB-16C5968DC46A}" presName="accentRepeatNode" presStyleLbl="solidFgAcc1" presStyleIdx="5" presStyleCnt="7"/>
      <dgm:spPr>
        <a:ln>
          <a:solidFill>
            <a:srgbClr val="92D050"/>
          </a:solidFill>
        </a:ln>
      </dgm:spPr>
    </dgm:pt>
    <dgm:pt modelId="{555D6CF5-2F87-48ED-B43C-F0B5983B86CC}" type="pres">
      <dgm:prSet presAssocID="{DBD5528F-7193-413E-A239-E63E52AC9E78}" presName="text_7" presStyleLbl="node1" presStyleIdx="6" presStyleCnt="7">
        <dgm:presLayoutVars>
          <dgm:bulletEnabled val="1"/>
        </dgm:presLayoutVars>
      </dgm:prSet>
      <dgm:spPr/>
    </dgm:pt>
    <dgm:pt modelId="{C3BB7C1A-67B6-4EF6-8134-0DF8626C2B3A}" type="pres">
      <dgm:prSet presAssocID="{DBD5528F-7193-413E-A239-E63E52AC9E78}" presName="accent_7" presStyleCnt="0"/>
      <dgm:spPr/>
    </dgm:pt>
    <dgm:pt modelId="{ECDF0B58-0D7E-4669-A757-182224F4292A}" type="pres">
      <dgm:prSet presAssocID="{DBD5528F-7193-413E-A239-E63E52AC9E78}" presName="accentRepeatNode" presStyleLbl="solidFgAcc1" presStyleIdx="6" presStyleCnt="7"/>
      <dgm:spPr>
        <a:ln>
          <a:solidFill>
            <a:srgbClr val="92D050"/>
          </a:solidFill>
        </a:ln>
      </dgm:spPr>
    </dgm:pt>
  </dgm:ptLst>
  <dgm:cxnLst>
    <dgm:cxn modelId="{7C46000C-2166-4A02-A184-09278559E634}" srcId="{F52D264E-785C-429C-86C2-8B00AD626B81}" destId="{E557E28D-D37B-4BB0-9470-B730BF59D780}" srcOrd="3" destOrd="0" parTransId="{DC3F7EA6-C875-4F9C-AE3B-7D31747B7BF7}" sibTransId="{9F1C42F3-D3A0-48B3-840F-9741FF7C50BA}"/>
    <dgm:cxn modelId="{DC665118-D119-324A-BB32-3A3797025E24}" type="presOf" srcId="{BEE8C855-207C-4E8B-AFD2-3EC690226CE1}" destId="{1763F4DA-55D6-444D-90E2-7B32C88AB4EC}" srcOrd="0" destOrd="0" presId="urn:microsoft.com/office/officeart/2008/layout/VerticalCurvedList"/>
    <dgm:cxn modelId="{D2BF563D-D0B3-3D48-BE26-94D5B79EB8DB}" type="presOf" srcId="{9716B185-2358-4E1E-8B6F-D6D770AC9B50}" destId="{1CBBC79C-4F31-456B-8587-F0FE17FFBC35}" srcOrd="0" destOrd="0" presId="urn:microsoft.com/office/officeart/2008/layout/VerticalCurvedList"/>
    <dgm:cxn modelId="{83999B45-CEF7-4FA2-A2B3-C5052EC71146}" srcId="{F52D264E-785C-429C-86C2-8B00AD626B81}" destId="{BEE8C855-207C-4E8B-AFD2-3EC690226CE1}" srcOrd="1" destOrd="0" parTransId="{CC6855D7-E4EC-4522-B471-AC5FE5A0B829}" sibTransId="{9CB07B93-2570-4CCD-AF28-93BE230FA0A3}"/>
    <dgm:cxn modelId="{57084870-6923-4B44-AA5C-9FD578A9639E}" type="presOf" srcId="{5E17DEF2-9C9E-4B7A-9C56-425AEE8B446B}" destId="{D8AC22B6-FB27-4575-929E-1CFE136B7E7E}" srcOrd="0" destOrd="0" presId="urn:microsoft.com/office/officeart/2008/layout/VerticalCurvedList"/>
    <dgm:cxn modelId="{C8E08672-F8FD-4103-90E1-941F24491D8D}" srcId="{F52D264E-785C-429C-86C2-8B00AD626B81}" destId="{9716B185-2358-4E1E-8B6F-D6D770AC9B50}" srcOrd="0" destOrd="0" parTransId="{27CCB4EE-E69E-47D6-8942-CF8E65D2A0E3}" sibTransId="{5E17DEF2-9C9E-4B7A-9C56-425AEE8B446B}"/>
    <dgm:cxn modelId="{72AE3356-4CBB-834E-9CC7-B78D4E1A5E6F}" type="presOf" srcId="{E557E28D-D37B-4BB0-9470-B730BF59D780}" destId="{5F47D4CD-F1CB-4A90-8053-B420895537B8}" srcOrd="0" destOrd="0" presId="urn:microsoft.com/office/officeart/2008/layout/VerticalCurvedList"/>
    <dgm:cxn modelId="{606AD158-C77B-4EF8-AC24-53B318E86F0D}" srcId="{F52D264E-785C-429C-86C2-8B00AD626B81}" destId="{D38D198F-CF05-47E4-A8AD-D55E95F6C89D}" srcOrd="2" destOrd="0" parTransId="{C8519580-3B39-4C50-81E7-4783B9D2D6A6}" sibTransId="{C68A6931-C6BC-40F0-90C4-3B7F67AE9090}"/>
    <dgm:cxn modelId="{CEDEA97F-AAD9-5C46-9814-6FB69F1F622B}" type="presOf" srcId="{DBD5528F-7193-413E-A239-E63E52AC9E78}" destId="{555D6CF5-2F87-48ED-B43C-F0B5983B86CC}" srcOrd="0" destOrd="0" presId="urn:microsoft.com/office/officeart/2008/layout/VerticalCurvedList"/>
    <dgm:cxn modelId="{C057D391-82C3-5C46-929A-142526C2023D}" type="presOf" srcId="{F52D264E-785C-429C-86C2-8B00AD626B81}" destId="{4C646893-444D-4886-93F3-02C662CC5F9E}" srcOrd="0" destOrd="0" presId="urn:microsoft.com/office/officeart/2008/layout/VerticalCurvedList"/>
    <dgm:cxn modelId="{BDDE5897-8FC5-400D-8AB0-FB700A96E0CA}" srcId="{F52D264E-785C-429C-86C2-8B00AD626B81}" destId="{EAB0F2A8-D8A0-47A4-A2AB-16C5968DC46A}" srcOrd="5" destOrd="0" parTransId="{D09611B3-7126-4BC9-BE91-2D8E4131D2D7}" sibTransId="{4A56A353-6631-4209-89F5-138D9D78BA73}"/>
    <dgm:cxn modelId="{D1F474AF-2534-7543-A75F-31327DA6EBA1}" type="presOf" srcId="{6157B638-696B-4D5E-9610-A6CB2D605D88}" destId="{5AEC4E93-0B07-4C58-893C-05C0F5BE1F29}" srcOrd="0" destOrd="0" presId="urn:microsoft.com/office/officeart/2008/layout/VerticalCurvedList"/>
    <dgm:cxn modelId="{F952E1CA-F8C3-4847-8004-30CAC9C2ECB6}" type="presOf" srcId="{EAB0F2A8-D8A0-47A4-A2AB-16C5968DC46A}" destId="{0EC9C542-A3D7-4F28-A7F9-A59762AB4FED}" srcOrd="0" destOrd="0" presId="urn:microsoft.com/office/officeart/2008/layout/VerticalCurvedList"/>
    <dgm:cxn modelId="{2166D8D0-3A6C-F947-A30E-0E819A0B6B2A}" type="presOf" srcId="{D38D198F-CF05-47E4-A8AD-D55E95F6C89D}" destId="{729983A9-F1E7-47ED-BAA5-0E37DB157C1F}" srcOrd="0" destOrd="0" presId="urn:microsoft.com/office/officeart/2008/layout/VerticalCurvedList"/>
    <dgm:cxn modelId="{A4F545DE-CDB3-47D7-9451-2A4FFEF8F614}" srcId="{F52D264E-785C-429C-86C2-8B00AD626B81}" destId="{DBD5528F-7193-413E-A239-E63E52AC9E78}" srcOrd="6" destOrd="0" parTransId="{7A8949DE-5C36-4EFE-81CD-937B255926A9}" sibTransId="{5507EFDE-B20D-4237-A171-59C0D453C5D0}"/>
    <dgm:cxn modelId="{91AF55F6-071C-4415-BD76-F547511F7D43}" srcId="{F52D264E-785C-429C-86C2-8B00AD626B81}" destId="{6157B638-696B-4D5E-9610-A6CB2D605D88}" srcOrd="4" destOrd="0" parTransId="{9EA490F8-378A-4882-B910-8E23D3C6547A}" sibTransId="{C4BAB22B-EB32-4B1A-B8B8-DFD12E3391FD}"/>
    <dgm:cxn modelId="{058FCC2B-138D-4D48-BA09-C2B42D097FBA}" type="presParOf" srcId="{4C646893-444D-4886-93F3-02C662CC5F9E}" destId="{C84C5F9C-2F8B-4656-AD28-1922F97B5CCC}" srcOrd="0" destOrd="0" presId="urn:microsoft.com/office/officeart/2008/layout/VerticalCurvedList"/>
    <dgm:cxn modelId="{252BE259-841A-A243-99C4-27070DC88D84}" type="presParOf" srcId="{C84C5F9C-2F8B-4656-AD28-1922F97B5CCC}" destId="{FEDEF829-4377-4B47-9BEC-82D390A84E22}" srcOrd="0" destOrd="0" presId="urn:microsoft.com/office/officeart/2008/layout/VerticalCurvedList"/>
    <dgm:cxn modelId="{BA744931-4933-134D-A303-3A4AFC39FB6A}" type="presParOf" srcId="{FEDEF829-4377-4B47-9BEC-82D390A84E22}" destId="{A5B4E933-E9FA-4F38-8364-3E9D5CFB13DE}" srcOrd="0" destOrd="0" presId="urn:microsoft.com/office/officeart/2008/layout/VerticalCurvedList"/>
    <dgm:cxn modelId="{9139BBA4-CCC3-D741-BD4E-6D58BE63EF12}" type="presParOf" srcId="{FEDEF829-4377-4B47-9BEC-82D390A84E22}" destId="{D8AC22B6-FB27-4575-929E-1CFE136B7E7E}" srcOrd="1" destOrd="0" presId="urn:microsoft.com/office/officeart/2008/layout/VerticalCurvedList"/>
    <dgm:cxn modelId="{70B26ADB-175E-774A-A06B-522343B04389}" type="presParOf" srcId="{FEDEF829-4377-4B47-9BEC-82D390A84E22}" destId="{19B5F239-24C8-4B16-9DCA-4CF70243844E}" srcOrd="2" destOrd="0" presId="urn:microsoft.com/office/officeart/2008/layout/VerticalCurvedList"/>
    <dgm:cxn modelId="{6AEBDA21-502F-FE46-8D89-1E93AE24ED17}" type="presParOf" srcId="{FEDEF829-4377-4B47-9BEC-82D390A84E22}" destId="{E1335B01-2D03-4403-B1F6-030AAF82D39B}" srcOrd="3" destOrd="0" presId="urn:microsoft.com/office/officeart/2008/layout/VerticalCurvedList"/>
    <dgm:cxn modelId="{3D8301F1-3FA1-9943-9DFF-EE1964B162DD}" type="presParOf" srcId="{C84C5F9C-2F8B-4656-AD28-1922F97B5CCC}" destId="{1CBBC79C-4F31-456B-8587-F0FE17FFBC35}" srcOrd="1" destOrd="0" presId="urn:microsoft.com/office/officeart/2008/layout/VerticalCurvedList"/>
    <dgm:cxn modelId="{4FDAB8EA-C9B8-D745-8556-15D6F23EFA9C}" type="presParOf" srcId="{C84C5F9C-2F8B-4656-AD28-1922F97B5CCC}" destId="{470A2237-5B97-4560-9AA7-7E2885B424FE}" srcOrd="2" destOrd="0" presId="urn:microsoft.com/office/officeart/2008/layout/VerticalCurvedList"/>
    <dgm:cxn modelId="{41AE9640-B0F7-C34F-9BD9-369435E96CF8}" type="presParOf" srcId="{470A2237-5B97-4560-9AA7-7E2885B424FE}" destId="{9B9AA632-16B5-4CF2-A917-64E10548D414}" srcOrd="0" destOrd="0" presId="urn:microsoft.com/office/officeart/2008/layout/VerticalCurvedList"/>
    <dgm:cxn modelId="{18E73369-9C71-8F4E-8879-DE7300B3DC0D}" type="presParOf" srcId="{C84C5F9C-2F8B-4656-AD28-1922F97B5CCC}" destId="{1763F4DA-55D6-444D-90E2-7B32C88AB4EC}" srcOrd="3" destOrd="0" presId="urn:microsoft.com/office/officeart/2008/layout/VerticalCurvedList"/>
    <dgm:cxn modelId="{3EBCA903-8B62-C34F-86B9-F693C245FBFF}" type="presParOf" srcId="{C84C5F9C-2F8B-4656-AD28-1922F97B5CCC}" destId="{0A08F26E-A131-4C04-AD6B-077EB8ACCF00}" srcOrd="4" destOrd="0" presId="urn:microsoft.com/office/officeart/2008/layout/VerticalCurvedList"/>
    <dgm:cxn modelId="{F34FB180-2747-8F4C-A437-A6F1BAF98774}" type="presParOf" srcId="{0A08F26E-A131-4C04-AD6B-077EB8ACCF00}" destId="{B3DE3733-4B55-4931-9D04-30E796C485ED}" srcOrd="0" destOrd="0" presId="urn:microsoft.com/office/officeart/2008/layout/VerticalCurvedList"/>
    <dgm:cxn modelId="{7BD65401-CDA0-A044-9709-47A0F4F226E2}" type="presParOf" srcId="{C84C5F9C-2F8B-4656-AD28-1922F97B5CCC}" destId="{729983A9-F1E7-47ED-BAA5-0E37DB157C1F}" srcOrd="5" destOrd="0" presId="urn:microsoft.com/office/officeart/2008/layout/VerticalCurvedList"/>
    <dgm:cxn modelId="{951C9DA7-2FB3-7747-A280-202D30E06986}" type="presParOf" srcId="{C84C5F9C-2F8B-4656-AD28-1922F97B5CCC}" destId="{3BEA3506-1E8F-4293-9A2D-04C15002AE38}" srcOrd="6" destOrd="0" presId="urn:microsoft.com/office/officeart/2008/layout/VerticalCurvedList"/>
    <dgm:cxn modelId="{7C4B70D8-8769-644D-A20A-8DD2920972F5}" type="presParOf" srcId="{3BEA3506-1E8F-4293-9A2D-04C15002AE38}" destId="{261D6A64-1E2B-4EED-BF6A-20606B0CD4B7}" srcOrd="0" destOrd="0" presId="urn:microsoft.com/office/officeart/2008/layout/VerticalCurvedList"/>
    <dgm:cxn modelId="{BB4839A1-EAAB-AF41-9403-AC93541319E9}" type="presParOf" srcId="{C84C5F9C-2F8B-4656-AD28-1922F97B5CCC}" destId="{5F47D4CD-F1CB-4A90-8053-B420895537B8}" srcOrd="7" destOrd="0" presId="urn:microsoft.com/office/officeart/2008/layout/VerticalCurvedList"/>
    <dgm:cxn modelId="{E35E156F-FC3C-E242-B4DB-93A866815ACE}" type="presParOf" srcId="{C84C5F9C-2F8B-4656-AD28-1922F97B5CCC}" destId="{F5464331-F88B-462E-99AF-A759C4E55117}" srcOrd="8" destOrd="0" presId="urn:microsoft.com/office/officeart/2008/layout/VerticalCurvedList"/>
    <dgm:cxn modelId="{80178E15-1E28-974F-9184-A171DE294B05}" type="presParOf" srcId="{F5464331-F88B-462E-99AF-A759C4E55117}" destId="{BAE97EEE-E238-417C-9F92-DE5500BC8308}" srcOrd="0" destOrd="0" presId="urn:microsoft.com/office/officeart/2008/layout/VerticalCurvedList"/>
    <dgm:cxn modelId="{D744CFF4-2897-D540-ADF2-79B4803383A5}" type="presParOf" srcId="{C84C5F9C-2F8B-4656-AD28-1922F97B5CCC}" destId="{5AEC4E93-0B07-4C58-893C-05C0F5BE1F29}" srcOrd="9" destOrd="0" presId="urn:microsoft.com/office/officeart/2008/layout/VerticalCurvedList"/>
    <dgm:cxn modelId="{A8998E8F-3854-434A-A80D-9A8FFF42AEDB}" type="presParOf" srcId="{C84C5F9C-2F8B-4656-AD28-1922F97B5CCC}" destId="{61578304-5493-4776-AD2F-8DBF83FEB341}" srcOrd="10" destOrd="0" presId="urn:microsoft.com/office/officeart/2008/layout/VerticalCurvedList"/>
    <dgm:cxn modelId="{9ACE3FAC-8C87-C246-AC59-243B6F8EB22D}" type="presParOf" srcId="{61578304-5493-4776-AD2F-8DBF83FEB341}" destId="{4675BFC8-C803-4395-83A4-E08E4AD846B3}" srcOrd="0" destOrd="0" presId="urn:microsoft.com/office/officeart/2008/layout/VerticalCurvedList"/>
    <dgm:cxn modelId="{E339CA90-95A6-304C-BEEF-7E9AB3F944E1}" type="presParOf" srcId="{C84C5F9C-2F8B-4656-AD28-1922F97B5CCC}" destId="{0EC9C542-A3D7-4F28-A7F9-A59762AB4FED}" srcOrd="11" destOrd="0" presId="urn:microsoft.com/office/officeart/2008/layout/VerticalCurvedList"/>
    <dgm:cxn modelId="{83A2D082-DD99-FA4C-9E5A-D0543FA7FFC9}" type="presParOf" srcId="{C84C5F9C-2F8B-4656-AD28-1922F97B5CCC}" destId="{E16ADD74-2922-40E6-B217-B95E2A7AA6CC}" srcOrd="12" destOrd="0" presId="urn:microsoft.com/office/officeart/2008/layout/VerticalCurvedList"/>
    <dgm:cxn modelId="{988A1B45-209A-9C44-8AD4-28093CFFC53C}" type="presParOf" srcId="{E16ADD74-2922-40E6-B217-B95E2A7AA6CC}" destId="{38F46230-40B4-49FE-87EA-DACC881D866F}" srcOrd="0" destOrd="0" presId="urn:microsoft.com/office/officeart/2008/layout/VerticalCurvedList"/>
    <dgm:cxn modelId="{85907DF8-4543-614C-AEB1-7A5D25B5DFB4}" type="presParOf" srcId="{C84C5F9C-2F8B-4656-AD28-1922F97B5CCC}" destId="{555D6CF5-2F87-48ED-B43C-F0B5983B86CC}" srcOrd="13" destOrd="0" presId="urn:microsoft.com/office/officeart/2008/layout/VerticalCurvedList"/>
    <dgm:cxn modelId="{6F25914F-D426-0941-B724-18BF5AC99B55}" type="presParOf" srcId="{C84C5F9C-2F8B-4656-AD28-1922F97B5CCC}" destId="{C3BB7C1A-67B6-4EF6-8134-0DF8626C2B3A}" srcOrd="14" destOrd="0" presId="urn:microsoft.com/office/officeart/2008/layout/VerticalCurvedList"/>
    <dgm:cxn modelId="{20586A0A-FBE3-0346-82D2-00B0079C59F2}" type="presParOf" srcId="{C3BB7C1A-67B6-4EF6-8134-0DF8626C2B3A}" destId="{ECDF0B58-0D7E-4669-A757-182224F429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C22B6-FB27-4575-929E-1CFE136B7E7E}">
      <dsp:nvSpPr>
        <dsp:cNvPr id="0" name=""/>
        <dsp:cNvSpPr/>
      </dsp:nvSpPr>
      <dsp:spPr>
        <a:xfrm>
          <a:off x="-6656515" y="-1024489"/>
          <a:ext cx="7973918" cy="797391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flat" cmpd="sng" algn="ctr">
          <a:solidFill>
            <a:srgbClr val="99CB38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BC79C-4F31-456B-8587-F0FE17FFBC35}">
      <dsp:nvSpPr>
        <dsp:cNvPr id="0" name=""/>
        <dsp:cNvSpPr/>
      </dsp:nvSpPr>
      <dsp:spPr>
        <a:xfrm>
          <a:off x="852706" y="402206"/>
          <a:ext cx="8711145" cy="1076246"/>
        </a:xfrm>
        <a:prstGeom prst="rect">
          <a:avLst/>
        </a:prstGeom>
        <a:solidFill>
          <a:schemeClr val="bg1"/>
        </a:solidFill>
        <a:ln w="1905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05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it-IT" sz="2000" b="1" u="none" kern="1200" dirty="0">
              <a:solidFill>
                <a:schemeClr val="tx1"/>
              </a:solidFill>
              <a:latin typeface="Corbel" panose="020B0503020204020204"/>
              <a:ea typeface="+mn-ea"/>
              <a:cs typeface="+mn-cs"/>
            </a:rPr>
            <a:t>Introduzione: concetti e parole chiave del Lean management</a:t>
          </a:r>
        </a:p>
      </dsp:txBody>
      <dsp:txXfrm>
        <a:off x="852706" y="402206"/>
        <a:ext cx="8711145" cy="1076246"/>
      </dsp:txXfrm>
    </dsp:sp>
    <dsp:sp modelId="{9B9AA632-16B5-4CF2-A917-64E10548D414}">
      <dsp:nvSpPr>
        <dsp:cNvPr id="0" name=""/>
        <dsp:cNvSpPr/>
      </dsp:nvSpPr>
      <dsp:spPr>
        <a:xfrm>
          <a:off x="286009" y="453341"/>
          <a:ext cx="926067" cy="926067"/>
        </a:xfrm>
        <a:prstGeom prst="ellipse">
          <a:avLst/>
        </a:prstGeom>
        <a:solidFill>
          <a:srgbClr val="92D050"/>
        </a:solidFill>
        <a:ln w="1905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3F4DA-55D6-444D-90E2-7B32C88AB4EC}">
      <dsp:nvSpPr>
        <dsp:cNvPr id="0" name=""/>
        <dsp:cNvSpPr/>
      </dsp:nvSpPr>
      <dsp:spPr>
        <a:xfrm>
          <a:off x="1414663" y="1796642"/>
          <a:ext cx="8153040" cy="965725"/>
        </a:xfrm>
        <a:prstGeom prst="rect">
          <a:avLst/>
        </a:prstGeom>
        <a:solidFill>
          <a:schemeClr val="bg1"/>
        </a:solidFill>
        <a:ln w="1905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05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it-IT" sz="2000" b="1" u="none" kern="1200" dirty="0">
              <a:solidFill>
                <a:schemeClr val="tx1"/>
              </a:solidFill>
              <a:latin typeface="Corbel" panose="020B0503020204020204"/>
              <a:ea typeface="+mn-ea"/>
              <a:cs typeface="+mn-cs"/>
            </a:rPr>
            <a:t>Perchè Lean Management in Sanità</a:t>
          </a:r>
          <a:endParaRPr lang="it-IT" sz="1600" b="1" u="none" kern="1200" dirty="0">
            <a:solidFill>
              <a:schemeClr val="tx1"/>
            </a:solidFill>
            <a:latin typeface="Corbel" panose="020B0503020204020204"/>
            <a:ea typeface="+mn-ea"/>
            <a:cs typeface="+mn-cs"/>
          </a:endParaRPr>
        </a:p>
      </dsp:txBody>
      <dsp:txXfrm>
        <a:off x="1414663" y="1796642"/>
        <a:ext cx="8153040" cy="965725"/>
      </dsp:txXfrm>
    </dsp:sp>
    <dsp:sp modelId="{B3DE3733-4B55-4931-9D04-30E796C485ED}">
      <dsp:nvSpPr>
        <dsp:cNvPr id="0" name=""/>
        <dsp:cNvSpPr/>
      </dsp:nvSpPr>
      <dsp:spPr>
        <a:xfrm>
          <a:off x="787278" y="1814565"/>
          <a:ext cx="926067" cy="926067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99CB38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983A9-F1E7-47ED-BAA5-0E37DB157C1F}">
      <dsp:nvSpPr>
        <dsp:cNvPr id="0" name=""/>
        <dsp:cNvSpPr/>
      </dsp:nvSpPr>
      <dsp:spPr>
        <a:xfrm>
          <a:off x="1372055" y="2989481"/>
          <a:ext cx="8214236" cy="740854"/>
        </a:xfrm>
        <a:prstGeom prst="rect">
          <a:avLst/>
        </a:prstGeom>
        <a:solidFill>
          <a:schemeClr val="bg1"/>
        </a:solidFill>
        <a:ln w="1905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05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u="none" kern="1200" dirty="0">
              <a:solidFill>
                <a:schemeClr val="tx1"/>
              </a:solidFill>
              <a:latin typeface="Corbel" panose="020B0503020204020204"/>
              <a:ea typeface="+mn-ea"/>
              <a:cs typeface="+mn-cs"/>
            </a:rPr>
            <a:t>Il processo di problem solving</a:t>
          </a:r>
        </a:p>
      </dsp:txBody>
      <dsp:txXfrm>
        <a:off x="1372055" y="2989481"/>
        <a:ext cx="8214236" cy="740854"/>
      </dsp:txXfrm>
    </dsp:sp>
    <dsp:sp modelId="{261D6A64-1E2B-4EED-BF6A-20606B0CD4B7}">
      <dsp:nvSpPr>
        <dsp:cNvPr id="0" name=""/>
        <dsp:cNvSpPr/>
      </dsp:nvSpPr>
      <dsp:spPr>
        <a:xfrm>
          <a:off x="804645" y="2894653"/>
          <a:ext cx="926067" cy="926067"/>
        </a:xfrm>
        <a:prstGeom prst="ellipse">
          <a:avLst/>
        </a:prstGeom>
        <a:solidFill>
          <a:srgbClr val="92D050"/>
        </a:solidFill>
        <a:ln w="19050" cap="flat" cmpd="sng" algn="ctr">
          <a:solidFill>
            <a:srgbClr val="99CB38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47D4CD-F1CB-4A90-8053-B420895537B8}">
      <dsp:nvSpPr>
        <dsp:cNvPr id="0" name=""/>
        <dsp:cNvSpPr/>
      </dsp:nvSpPr>
      <dsp:spPr>
        <a:xfrm>
          <a:off x="1078498" y="4078663"/>
          <a:ext cx="8507826" cy="740854"/>
        </a:xfrm>
        <a:prstGeom prst="rect">
          <a:avLst/>
        </a:prstGeom>
        <a:solidFill>
          <a:schemeClr val="bg1"/>
        </a:solidFill>
        <a:ln w="1905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05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u="none" kern="1200" dirty="0">
              <a:solidFill>
                <a:schemeClr val="tx1"/>
              </a:solidFill>
              <a:latin typeface="Corbel" panose="020B0503020204020204"/>
              <a:ea typeface="+mn-ea"/>
              <a:cs typeface="+mn-cs"/>
            </a:rPr>
            <a:t>Il processo di problem solving e il team</a:t>
          </a:r>
        </a:p>
      </dsp:txBody>
      <dsp:txXfrm>
        <a:off x="1078498" y="4078663"/>
        <a:ext cx="8507826" cy="740854"/>
      </dsp:txXfrm>
    </dsp:sp>
    <dsp:sp modelId="{BAE97EEE-E238-417C-9F92-DE5500BC8308}">
      <dsp:nvSpPr>
        <dsp:cNvPr id="0" name=""/>
        <dsp:cNvSpPr/>
      </dsp:nvSpPr>
      <dsp:spPr>
        <a:xfrm>
          <a:off x="476471" y="3987669"/>
          <a:ext cx="926067" cy="926067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99CB38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ECFA1B-6B9E-4371-8E49-C1513EA48DD6}">
      <dsp:nvSpPr>
        <dsp:cNvPr id="0" name=""/>
        <dsp:cNvSpPr/>
      </dsp:nvSpPr>
      <dsp:spPr>
        <a:xfrm>
          <a:off x="561293" y="5068955"/>
          <a:ext cx="9015776" cy="740854"/>
        </a:xfrm>
        <a:prstGeom prst="rect">
          <a:avLst/>
        </a:prstGeom>
        <a:solidFill>
          <a:schemeClr val="bg1"/>
        </a:solidFill>
        <a:ln w="1905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05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u="none" kern="1200" dirty="0">
              <a:solidFill>
                <a:schemeClr val="tx1"/>
              </a:solidFill>
              <a:latin typeface="Corbel" panose="020B0503020204020204"/>
              <a:ea typeface="+mn-ea"/>
              <a:cs typeface="+mn-cs"/>
            </a:rPr>
            <a:t>Il Progetto Egas, Friuli-Venezia Giulia 2017/2018 </a:t>
          </a:r>
          <a:endParaRPr lang="it-IT" sz="2000" b="1" u="sng" kern="1200" dirty="0">
            <a:solidFill>
              <a:schemeClr val="tx1"/>
            </a:solidFill>
            <a:latin typeface="Corbel" panose="020B0503020204020204" pitchFamily="34" charset="0"/>
          </a:endParaRPr>
        </a:p>
      </dsp:txBody>
      <dsp:txXfrm>
        <a:off x="561293" y="5068955"/>
        <a:ext cx="9015776" cy="740854"/>
      </dsp:txXfrm>
    </dsp:sp>
    <dsp:sp modelId="{AAA9EA51-29F7-42F0-96A7-815735C2C996}">
      <dsp:nvSpPr>
        <dsp:cNvPr id="0" name=""/>
        <dsp:cNvSpPr/>
      </dsp:nvSpPr>
      <dsp:spPr>
        <a:xfrm>
          <a:off x="29470" y="4970575"/>
          <a:ext cx="926067" cy="926067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B8A69-D441-4F53-893D-448E991E563F}">
      <dsp:nvSpPr>
        <dsp:cNvPr id="0" name=""/>
        <dsp:cNvSpPr/>
      </dsp:nvSpPr>
      <dsp:spPr>
        <a:xfrm>
          <a:off x="1436530" y="0"/>
          <a:ext cx="1834371" cy="942454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38100" cap="flat" cmpd="sng" algn="ctr">
          <a:solidFill>
            <a:srgbClr val="00B05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it-IT" sz="2000" b="0" i="0" kern="1200" dirty="0">
              <a:solidFill>
                <a:schemeClr val="tx1"/>
              </a:solidFill>
              <a:latin typeface="Corbel" panose="020B0503020204020204" pitchFamily="34" charset="0"/>
            </a:rPr>
            <a:t>SOCIAL ISSUES</a:t>
          </a:r>
        </a:p>
      </dsp:txBody>
      <dsp:txXfrm>
        <a:off x="1464134" y="27604"/>
        <a:ext cx="1779163" cy="887246"/>
      </dsp:txXfrm>
    </dsp:sp>
    <dsp:sp modelId="{62A43250-1B59-430A-B170-B0E74EE8A84E}">
      <dsp:nvSpPr>
        <dsp:cNvPr id="0" name=""/>
        <dsp:cNvSpPr/>
      </dsp:nvSpPr>
      <dsp:spPr>
        <a:xfrm>
          <a:off x="3848751" y="0"/>
          <a:ext cx="1892032" cy="942454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38100" cap="flat" cmpd="sng" algn="ctr">
          <a:solidFill>
            <a:srgbClr val="00B05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Corbel" panose="020B0503020204020204" pitchFamily="34" charset="0"/>
            </a:rPr>
            <a:t>HEALTHCARE CHALLANGES</a:t>
          </a:r>
        </a:p>
      </dsp:txBody>
      <dsp:txXfrm>
        <a:off x="3876355" y="27604"/>
        <a:ext cx="1836824" cy="887246"/>
      </dsp:txXfrm>
    </dsp:sp>
    <dsp:sp modelId="{D7820F0A-5CD6-42F6-BD34-F62406329FDD}">
      <dsp:nvSpPr>
        <dsp:cNvPr id="0" name=""/>
        <dsp:cNvSpPr/>
      </dsp:nvSpPr>
      <dsp:spPr>
        <a:xfrm>
          <a:off x="3230571" y="4005432"/>
          <a:ext cx="706840" cy="706840"/>
        </a:xfrm>
        <a:prstGeom prst="triangle">
          <a:avLst/>
        </a:prstGeom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16200000" scaled="1"/>
          <a:tileRect/>
        </a:gra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B835E-3B41-4A98-950E-FA2EA1B0814A}">
      <dsp:nvSpPr>
        <dsp:cNvPr id="0" name=""/>
        <dsp:cNvSpPr/>
      </dsp:nvSpPr>
      <dsp:spPr>
        <a:xfrm>
          <a:off x="1463469" y="3709501"/>
          <a:ext cx="4241045" cy="286506"/>
        </a:xfrm>
        <a:prstGeom prst="rect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rgbClr val="00B05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4EF3EB-2CD5-409D-BF05-D6F88B9EE33B}">
      <dsp:nvSpPr>
        <dsp:cNvPr id="0" name=""/>
        <dsp:cNvSpPr/>
      </dsp:nvSpPr>
      <dsp:spPr>
        <a:xfrm>
          <a:off x="3960973" y="2883911"/>
          <a:ext cx="1696418" cy="791661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solidFill>
                <a:schemeClr val="tx1"/>
              </a:solidFill>
              <a:latin typeface="Corbel" panose="020B0503020204020204" pitchFamily="34" charset="0"/>
            </a:rPr>
            <a:t>Increasing care quality </a:t>
          </a:r>
        </a:p>
      </dsp:txBody>
      <dsp:txXfrm>
        <a:off x="3999619" y="2922557"/>
        <a:ext cx="1619126" cy="714369"/>
      </dsp:txXfrm>
    </dsp:sp>
    <dsp:sp modelId="{8951292C-3D58-4AB8-96E8-DF56DD6770BD}">
      <dsp:nvSpPr>
        <dsp:cNvPr id="0" name=""/>
        <dsp:cNvSpPr/>
      </dsp:nvSpPr>
      <dsp:spPr>
        <a:xfrm>
          <a:off x="3960973" y="2035701"/>
          <a:ext cx="1696418" cy="791661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solidFill>
                <a:schemeClr val="tx1"/>
              </a:solidFill>
              <a:latin typeface="Corbel" panose="020B0503020204020204" pitchFamily="34" charset="0"/>
            </a:rPr>
            <a:t>Efficiency and Effectiveness</a:t>
          </a:r>
        </a:p>
      </dsp:txBody>
      <dsp:txXfrm>
        <a:off x="3999619" y="2074347"/>
        <a:ext cx="1619126" cy="714369"/>
      </dsp:txXfrm>
    </dsp:sp>
    <dsp:sp modelId="{FADB9715-D8AF-4ECE-B37C-E9D4314D940D}">
      <dsp:nvSpPr>
        <dsp:cNvPr id="0" name=""/>
        <dsp:cNvSpPr/>
      </dsp:nvSpPr>
      <dsp:spPr>
        <a:xfrm>
          <a:off x="3960973" y="1187492"/>
          <a:ext cx="1696418" cy="791661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solidFill>
                <a:schemeClr val="tx1"/>
              </a:solidFill>
              <a:latin typeface="Corbel" panose="020B0503020204020204" pitchFamily="34" charset="0"/>
            </a:rPr>
            <a:t>Increasing service productivity</a:t>
          </a:r>
        </a:p>
      </dsp:txBody>
      <dsp:txXfrm>
        <a:off x="3999619" y="1226138"/>
        <a:ext cx="1619126" cy="714369"/>
      </dsp:txXfrm>
    </dsp:sp>
    <dsp:sp modelId="{AA1A3AF8-01F8-495B-8637-632135DDD7F2}">
      <dsp:nvSpPr>
        <dsp:cNvPr id="0" name=""/>
        <dsp:cNvSpPr/>
      </dsp:nvSpPr>
      <dsp:spPr>
        <a:xfrm>
          <a:off x="1510591" y="2883911"/>
          <a:ext cx="1696418" cy="791661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solidFill>
                <a:schemeClr val="tx1"/>
              </a:solidFill>
              <a:latin typeface="Corbel" panose="020B0503020204020204" pitchFamily="34" charset="0"/>
            </a:rPr>
            <a:t>Needs of continuous assistance</a:t>
          </a:r>
        </a:p>
      </dsp:txBody>
      <dsp:txXfrm>
        <a:off x="1549237" y="2922557"/>
        <a:ext cx="1619126" cy="714369"/>
      </dsp:txXfrm>
    </dsp:sp>
    <dsp:sp modelId="{8650ECC3-4012-4C5F-9D69-FDFF4384DE28}">
      <dsp:nvSpPr>
        <dsp:cNvPr id="0" name=""/>
        <dsp:cNvSpPr/>
      </dsp:nvSpPr>
      <dsp:spPr>
        <a:xfrm>
          <a:off x="1510591" y="2035701"/>
          <a:ext cx="1696418" cy="791661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solidFill>
                <a:schemeClr val="tx1"/>
              </a:solidFill>
              <a:latin typeface="Corbel" panose="020B0503020204020204" pitchFamily="34" charset="0"/>
            </a:rPr>
            <a:t>Increase of chronic diseases</a:t>
          </a:r>
        </a:p>
      </dsp:txBody>
      <dsp:txXfrm>
        <a:off x="1549237" y="2074347"/>
        <a:ext cx="1619126" cy="714369"/>
      </dsp:txXfrm>
    </dsp:sp>
    <dsp:sp modelId="{8D2AC1C6-587A-4CF1-BD8E-4EE219D31C86}">
      <dsp:nvSpPr>
        <dsp:cNvPr id="0" name=""/>
        <dsp:cNvSpPr/>
      </dsp:nvSpPr>
      <dsp:spPr>
        <a:xfrm>
          <a:off x="1510591" y="1187492"/>
          <a:ext cx="1696418" cy="791661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solidFill>
                <a:schemeClr val="tx1"/>
              </a:solidFill>
              <a:latin typeface="Corbel" panose="020B0503020204020204" pitchFamily="34" charset="0"/>
            </a:rPr>
            <a:t>Aging Demografy</a:t>
          </a:r>
        </a:p>
      </dsp:txBody>
      <dsp:txXfrm>
        <a:off x="1549237" y="1226138"/>
        <a:ext cx="1619126" cy="7143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C22B6-FB27-4575-929E-1CFE136B7E7E}">
      <dsp:nvSpPr>
        <dsp:cNvPr id="0" name=""/>
        <dsp:cNvSpPr/>
      </dsp:nvSpPr>
      <dsp:spPr>
        <a:xfrm>
          <a:off x="-6122738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BC79C-4F31-456B-8587-F0FE17FFBC35}">
      <dsp:nvSpPr>
        <dsp:cNvPr id="0" name=""/>
        <dsp:cNvSpPr/>
      </dsp:nvSpPr>
      <dsp:spPr>
        <a:xfrm>
          <a:off x="380119" y="246332"/>
          <a:ext cx="8956253" cy="492448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tx1"/>
              </a:solidFill>
              <a:latin typeface="Corbel" panose="020B0503020204020204" pitchFamily="34" charset="0"/>
              <a:cs typeface="Arial"/>
            </a:rPr>
            <a:t>RUOLO E LEADERSHIP TUTOR FONDAMENTALE</a:t>
          </a:r>
        </a:p>
      </dsp:txBody>
      <dsp:txXfrm>
        <a:off x="380119" y="246332"/>
        <a:ext cx="8956253" cy="492448"/>
      </dsp:txXfrm>
    </dsp:sp>
    <dsp:sp modelId="{9B9AA632-16B5-4CF2-A917-64E10548D414}">
      <dsp:nvSpPr>
        <dsp:cNvPr id="0" name=""/>
        <dsp:cNvSpPr/>
      </dsp:nvSpPr>
      <dsp:spPr>
        <a:xfrm>
          <a:off x="72339" y="184776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3F4DA-55D6-444D-90E2-7B32C88AB4EC}">
      <dsp:nvSpPr>
        <dsp:cNvPr id="0" name=""/>
        <dsp:cNvSpPr/>
      </dsp:nvSpPr>
      <dsp:spPr>
        <a:xfrm>
          <a:off x="826075" y="985438"/>
          <a:ext cx="8510297" cy="492448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tx1"/>
              </a:solidFill>
              <a:latin typeface="Corbel" panose="020B0503020204020204" pitchFamily="34" charset="0"/>
              <a:ea typeface="Calibri" panose="020F0502020204030204" pitchFamily="34" charset="0"/>
              <a:cs typeface="Arial"/>
            </a:rPr>
            <a:t>TEAM DI MIGLIORAMENTO PERMETTONO IL CONFRONTO</a:t>
          </a:r>
          <a:endParaRPr lang="it-IT" sz="2000" b="1" kern="1200" dirty="0">
            <a:solidFill>
              <a:schemeClr val="tx1"/>
            </a:solidFill>
            <a:latin typeface="Corbel" panose="020B0503020204020204" pitchFamily="34" charset="0"/>
            <a:cs typeface="Arial"/>
          </a:endParaRPr>
        </a:p>
      </dsp:txBody>
      <dsp:txXfrm>
        <a:off x="826075" y="985438"/>
        <a:ext cx="8510297" cy="492448"/>
      </dsp:txXfrm>
    </dsp:sp>
    <dsp:sp modelId="{B3DE3733-4B55-4931-9D04-30E796C485ED}">
      <dsp:nvSpPr>
        <dsp:cNvPr id="0" name=""/>
        <dsp:cNvSpPr/>
      </dsp:nvSpPr>
      <dsp:spPr>
        <a:xfrm>
          <a:off x="518295" y="923882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983A9-F1E7-47ED-BAA5-0E37DB157C1F}">
      <dsp:nvSpPr>
        <dsp:cNvPr id="0" name=""/>
        <dsp:cNvSpPr/>
      </dsp:nvSpPr>
      <dsp:spPr>
        <a:xfrm>
          <a:off x="1070457" y="1724003"/>
          <a:ext cx="8265915" cy="492448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tx1"/>
              </a:solidFill>
              <a:latin typeface="Corbel" panose="020B0503020204020204" pitchFamily="34" charset="0"/>
              <a:ea typeface="Calibri" panose="020F0502020204030204" pitchFamily="34" charset="0"/>
              <a:cs typeface="Arial"/>
            </a:rPr>
            <a:t>CONDIVISIONE DI ESPERIENZE, PROBLEMI E PUNTI DI VISTA </a:t>
          </a:r>
          <a:endParaRPr lang="it-IT" sz="2000" b="1" kern="1200" dirty="0">
            <a:solidFill>
              <a:schemeClr val="tx1"/>
            </a:solidFill>
            <a:latin typeface="Corbel" panose="020B0503020204020204" pitchFamily="34" charset="0"/>
          </a:endParaRPr>
        </a:p>
      </dsp:txBody>
      <dsp:txXfrm>
        <a:off x="1070457" y="1724003"/>
        <a:ext cx="8265915" cy="492448"/>
      </dsp:txXfrm>
    </dsp:sp>
    <dsp:sp modelId="{261D6A64-1E2B-4EED-BF6A-20606B0CD4B7}">
      <dsp:nvSpPr>
        <dsp:cNvPr id="0" name=""/>
        <dsp:cNvSpPr/>
      </dsp:nvSpPr>
      <dsp:spPr>
        <a:xfrm>
          <a:off x="762677" y="1662447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47D4CD-F1CB-4A90-8053-B420895537B8}">
      <dsp:nvSpPr>
        <dsp:cNvPr id="0" name=""/>
        <dsp:cNvSpPr/>
      </dsp:nvSpPr>
      <dsp:spPr>
        <a:xfrm>
          <a:off x="1148486" y="2463109"/>
          <a:ext cx="8187886" cy="492448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tx1"/>
              </a:solidFill>
              <a:latin typeface="Corbel" panose="020B0503020204020204" pitchFamily="34" charset="0"/>
              <a:cs typeface="Arial"/>
            </a:rPr>
            <a:t>OTTICA DI PROCESSO VS OTTICA DI SINGOLE FASI</a:t>
          </a:r>
        </a:p>
      </dsp:txBody>
      <dsp:txXfrm>
        <a:off x="1148486" y="2463109"/>
        <a:ext cx="8187886" cy="492448"/>
      </dsp:txXfrm>
    </dsp:sp>
    <dsp:sp modelId="{BAE97EEE-E238-417C-9F92-DE5500BC8308}">
      <dsp:nvSpPr>
        <dsp:cNvPr id="0" name=""/>
        <dsp:cNvSpPr/>
      </dsp:nvSpPr>
      <dsp:spPr>
        <a:xfrm>
          <a:off x="840706" y="240155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C4E93-0B07-4C58-893C-05C0F5BE1F29}">
      <dsp:nvSpPr>
        <dsp:cNvPr id="0" name=""/>
        <dsp:cNvSpPr/>
      </dsp:nvSpPr>
      <dsp:spPr>
        <a:xfrm>
          <a:off x="1070457" y="3202215"/>
          <a:ext cx="8265915" cy="492448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tx1"/>
              </a:solidFill>
              <a:latin typeface="Corbel" panose="020B0503020204020204" pitchFamily="34" charset="0"/>
              <a:cs typeface="Arial"/>
            </a:rPr>
            <a:t>FORMAZIONE A SUPPORTO CHE SUPERA I PREGIUDIZI</a:t>
          </a:r>
        </a:p>
      </dsp:txBody>
      <dsp:txXfrm>
        <a:off x="1070457" y="3202215"/>
        <a:ext cx="8265915" cy="492448"/>
      </dsp:txXfrm>
    </dsp:sp>
    <dsp:sp modelId="{4675BFC8-C803-4395-83A4-E08E4AD846B3}">
      <dsp:nvSpPr>
        <dsp:cNvPr id="0" name=""/>
        <dsp:cNvSpPr/>
      </dsp:nvSpPr>
      <dsp:spPr>
        <a:xfrm>
          <a:off x="762677" y="314065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9C542-A3D7-4F28-A7F9-A59762AB4FED}">
      <dsp:nvSpPr>
        <dsp:cNvPr id="0" name=""/>
        <dsp:cNvSpPr/>
      </dsp:nvSpPr>
      <dsp:spPr>
        <a:xfrm>
          <a:off x="826075" y="3940779"/>
          <a:ext cx="8510297" cy="492448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tx1"/>
              </a:solidFill>
              <a:latin typeface="Corbel" panose="020B0503020204020204" pitchFamily="34" charset="0"/>
              <a:cs typeface="Arial"/>
            </a:rPr>
            <a:t>FORZA DEL METODO STRUTTURATO PDCA</a:t>
          </a:r>
        </a:p>
      </dsp:txBody>
      <dsp:txXfrm>
        <a:off x="826075" y="3940779"/>
        <a:ext cx="8510297" cy="492448"/>
      </dsp:txXfrm>
    </dsp:sp>
    <dsp:sp modelId="{38F46230-40B4-49FE-87EA-DACC881D866F}">
      <dsp:nvSpPr>
        <dsp:cNvPr id="0" name=""/>
        <dsp:cNvSpPr/>
      </dsp:nvSpPr>
      <dsp:spPr>
        <a:xfrm>
          <a:off x="518295" y="387922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5D6CF5-2F87-48ED-B43C-F0B5983B86CC}">
      <dsp:nvSpPr>
        <dsp:cNvPr id="0" name=""/>
        <dsp:cNvSpPr/>
      </dsp:nvSpPr>
      <dsp:spPr>
        <a:xfrm>
          <a:off x="380119" y="4679885"/>
          <a:ext cx="8956253" cy="492448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tx1"/>
              </a:solidFill>
              <a:latin typeface="Corbel" panose="020B0503020204020204" pitchFamily="34" charset="0"/>
              <a:cs typeface="Arial"/>
            </a:rPr>
            <a:t>CREARE VALORE PER PAZIENTE E PER I PROFESSIONISTI</a:t>
          </a:r>
          <a:endParaRPr lang="it-IT" sz="2000" b="1" kern="1200" dirty="0">
            <a:solidFill>
              <a:schemeClr val="tx1"/>
            </a:solidFill>
            <a:latin typeface="Corbel" panose="020B0503020204020204" pitchFamily="34" charset="0"/>
          </a:endParaRPr>
        </a:p>
      </dsp:txBody>
      <dsp:txXfrm>
        <a:off x="380119" y="4679885"/>
        <a:ext cx="8956253" cy="492448"/>
      </dsp:txXfrm>
    </dsp:sp>
    <dsp:sp modelId="{ECDF0B58-0D7E-4669-A757-182224F4292A}">
      <dsp:nvSpPr>
        <dsp:cNvPr id="0" name=""/>
        <dsp:cNvSpPr/>
      </dsp:nvSpPr>
      <dsp:spPr>
        <a:xfrm>
          <a:off x="72339" y="461832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EBDAC10-2639-4D83-BF8C-5A522072AC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FE7F89-2273-4B41-907E-D4BBDA0242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67BED-AC8E-4F36-9E9F-0EEB560DD9B5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432057-F5C5-4646-88C6-4C2A738A1C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2093B-AF4A-440A-A923-29C9E1AA21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5542C-AF63-40CE-BC14-F8C82E07ACD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3123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F3551-B17B-417E-81F8-A5D41FEC0331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38CBC-9D87-4D31-AD2F-AB09164FB3E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1175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38CBC-9D87-4D31-AD2F-AB09164FB3E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8016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egnaposto immagine diapositiva 1">
            <a:extLst>
              <a:ext uri="{FF2B5EF4-FFF2-40B4-BE49-F238E27FC236}">
                <a16:creationId xmlns:a16="http://schemas.microsoft.com/office/drawing/2014/main" id="{25632EE1-6951-4B73-9BF8-77AF6761EF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Segnaposto note 2">
            <a:extLst>
              <a:ext uri="{FF2B5EF4-FFF2-40B4-BE49-F238E27FC236}">
                <a16:creationId xmlns:a16="http://schemas.microsoft.com/office/drawing/2014/main" id="{39D0DA7A-B226-45A8-B7C2-615FA8AA0B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it-IT" altLang="it-IT"/>
              <a:t>PDCA</a:t>
            </a:r>
          </a:p>
          <a:p>
            <a:pPr>
              <a:spcBef>
                <a:spcPct val="0"/>
              </a:spcBef>
            </a:pPr>
            <a:r>
              <a:rPr lang="it-IT" altLang="it-IT"/>
              <a:t>Please don’t change anything</a:t>
            </a:r>
          </a:p>
          <a:p>
            <a:pPr>
              <a:spcBef>
                <a:spcPct val="0"/>
              </a:spcBef>
            </a:pPr>
            <a:endParaRPr lang="it-IT" altLang="it-IT"/>
          </a:p>
          <a:p>
            <a:pPr>
              <a:spcBef>
                <a:spcPct val="0"/>
              </a:spcBef>
            </a:pPr>
            <a:r>
              <a:rPr lang="it-IT" altLang="it-IT"/>
              <a:t>Deming diceva che una persona eccellente perderà contro un processo mal strutturato sempre! </a:t>
            </a:r>
          </a:p>
        </p:txBody>
      </p:sp>
      <p:sp>
        <p:nvSpPr>
          <p:cNvPr id="100356" name="Segnaposto numero diapositiva 3">
            <a:extLst>
              <a:ext uri="{FF2B5EF4-FFF2-40B4-BE49-F238E27FC236}">
                <a16:creationId xmlns:a16="http://schemas.microsoft.com/office/drawing/2014/main" id="{EC018CAC-5725-4329-A500-EFA374B2956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200">
                <a:solidFill>
                  <a:schemeClr val="tx1"/>
                </a:solidFill>
                <a:latin typeface="Lucida Grande"/>
                <a:ea typeface="MS PGothic" panose="020B0600070205080204" pitchFamily="34" charset="-128"/>
                <a:cs typeface="Lucida Grande"/>
                <a:sym typeface="Lucida Grande"/>
              </a:defRPr>
            </a:lvl1pPr>
            <a:lvl2pPr marL="742950" indent="-285750">
              <a:spcBef>
                <a:spcPct val="30000"/>
              </a:spcBef>
              <a:defRPr sz="2200">
                <a:solidFill>
                  <a:schemeClr val="tx1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2pPr>
            <a:lvl3pPr marL="1143000" indent="-228600">
              <a:spcBef>
                <a:spcPct val="30000"/>
              </a:spcBef>
              <a:defRPr sz="2200">
                <a:solidFill>
                  <a:schemeClr val="tx1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3pPr>
            <a:lvl4pPr marL="1600200" indent="-228600">
              <a:spcBef>
                <a:spcPct val="30000"/>
              </a:spcBef>
              <a:defRPr sz="2200">
                <a:solidFill>
                  <a:schemeClr val="tx1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4pPr>
            <a:lvl5pPr marL="2057400" indent="-228600">
              <a:spcBef>
                <a:spcPct val="30000"/>
              </a:spcBef>
              <a:defRPr sz="2200">
                <a:solidFill>
                  <a:schemeClr val="tx1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5pPr>
            <a:lvl6pPr marL="2514600" indent="-228600" defTabSz="823913" eaLnBrk="0" fontAlgn="base" hangingPunct="0">
              <a:spcBef>
                <a:spcPct val="3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6pPr>
            <a:lvl7pPr marL="2971800" indent="-228600" defTabSz="823913" eaLnBrk="0" fontAlgn="base" hangingPunct="0">
              <a:spcBef>
                <a:spcPct val="3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7pPr>
            <a:lvl8pPr marL="3429000" indent="-228600" defTabSz="823913" eaLnBrk="0" fontAlgn="base" hangingPunct="0">
              <a:spcBef>
                <a:spcPct val="3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8pPr>
            <a:lvl9pPr marL="3886200" indent="-228600" defTabSz="823913" eaLnBrk="0" fontAlgn="base" hangingPunct="0">
              <a:spcBef>
                <a:spcPct val="3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9pPr>
          </a:lstStyle>
          <a:p>
            <a:pPr>
              <a:spcBef>
                <a:spcPct val="0"/>
              </a:spcBef>
            </a:pPr>
            <a:fld id="{2DB820E8-E5F1-4255-ABEC-575CFE665CFB}" type="slidenum">
              <a:rPr lang="it-IT" altLang="it-IT" sz="9200">
                <a:solidFill>
                  <a:srgbClr val="000000"/>
                </a:solidFill>
                <a:latin typeface="Calibri" panose="020F0502020204030204" pitchFamily="34" charset="0"/>
                <a:ea typeface="Helvetica Light"/>
                <a:cs typeface="Helvetica Light"/>
                <a:sym typeface="Kontrapunkt Bob Light"/>
              </a:rPr>
              <a:pPr>
                <a:spcBef>
                  <a:spcPct val="0"/>
                </a:spcBef>
              </a:pPr>
              <a:t>11</a:t>
            </a:fld>
            <a:endParaRPr lang="it-IT" altLang="it-IT" sz="9200">
              <a:solidFill>
                <a:srgbClr val="000000"/>
              </a:solidFill>
              <a:latin typeface="Calibri" panose="020F0502020204030204" pitchFamily="34" charset="0"/>
              <a:ea typeface="Helvetica Light"/>
              <a:cs typeface="Helvetica Light"/>
              <a:sym typeface="Kontrapunkt Bob Light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egnaposto immagine diapositiva 1">
            <a:extLst>
              <a:ext uri="{FF2B5EF4-FFF2-40B4-BE49-F238E27FC236}">
                <a16:creationId xmlns:a16="http://schemas.microsoft.com/office/drawing/2014/main" id="{CFA285B2-A44A-4F6E-9F30-CF166738AE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451" name="Segnaposto note 2">
            <a:extLst>
              <a:ext uri="{FF2B5EF4-FFF2-40B4-BE49-F238E27FC236}">
                <a16:creationId xmlns:a16="http://schemas.microsoft.com/office/drawing/2014/main" id="{2670881A-0A32-449B-AA08-A512C1779C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MASSACHUSSETS INSTITUTE OF TECHNOLOGY – IL PIù IMPORTANTE ISTITUTO TECNICO STATUNITENSE</a:t>
            </a:r>
          </a:p>
        </p:txBody>
      </p:sp>
      <p:sp>
        <p:nvSpPr>
          <p:cNvPr id="104452" name="Segnaposto numero diapositiva 3">
            <a:extLst>
              <a:ext uri="{FF2B5EF4-FFF2-40B4-BE49-F238E27FC236}">
                <a16:creationId xmlns:a16="http://schemas.microsoft.com/office/drawing/2014/main" id="{D3AED648-7742-47F6-A8B2-67270009E6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200">
                <a:solidFill>
                  <a:schemeClr val="tx1"/>
                </a:solidFill>
                <a:latin typeface="Lucida Grande"/>
                <a:ea typeface="MS PGothic" panose="020B0600070205080204" pitchFamily="34" charset="-128"/>
                <a:cs typeface="Lucida Grande"/>
                <a:sym typeface="Lucida Grande"/>
              </a:defRPr>
            </a:lvl1pPr>
            <a:lvl2pPr marL="742950" indent="-285750">
              <a:spcBef>
                <a:spcPct val="30000"/>
              </a:spcBef>
              <a:defRPr sz="2200">
                <a:solidFill>
                  <a:schemeClr val="tx1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2pPr>
            <a:lvl3pPr marL="1143000" indent="-228600">
              <a:spcBef>
                <a:spcPct val="30000"/>
              </a:spcBef>
              <a:defRPr sz="2200">
                <a:solidFill>
                  <a:schemeClr val="tx1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3pPr>
            <a:lvl4pPr marL="1600200" indent="-228600">
              <a:spcBef>
                <a:spcPct val="30000"/>
              </a:spcBef>
              <a:defRPr sz="2200">
                <a:solidFill>
                  <a:schemeClr val="tx1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4pPr>
            <a:lvl5pPr marL="2057400" indent="-228600">
              <a:spcBef>
                <a:spcPct val="30000"/>
              </a:spcBef>
              <a:defRPr sz="2200">
                <a:solidFill>
                  <a:schemeClr val="tx1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5pPr>
            <a:lvl6pPr marL="2514600" indent="-228600" defTabSz="823913" eaLnBrk="0" fontAlgn="base" hangingPunct="0">
              <a:spcBef>
                <a:spcPct val="3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6pPr>
            <a:lvl7pPr marL="2971800" indent="-228600" defTabSz="823913" eaLnBrk="0" fontAlgn="base" hangingPunct="0">
              <a:spcBef>
                <a:spcPct val="3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7pPr>
            <a:lvl8pPr marL="3429000" indent="-228600" defTabSz="823913" eaLnBrk="0" fontAlgn="base" hangingPunct="0">
              <a:spcBef>
                <a:spcPct val="3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8pPr>
            <a:lvl9pPr marL="3886200" indent="-228600" defTabSz="823913" eaLnBrk="0" fontAlgn="base" hangingPunct="0">
              <a:spcBef>
                <a:spcPct val="3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9pPr>
          </a:lstStyle>
          <a:p>
            <a:pPr>
              <a:spcBef>
                <a:spcPct val="0"/>
              </a:spcBef>
            </a:pPr>
            <a:fld id="{56B246AC-638C-42A3-B278-FD59E250E68E}" type="slidenum">
              <a:rPr lang="it-IT" altLang="it-IT" sz="9200">
                <a:solidFill>
                  <a:srgbClr val="000000"/>
                </a:solidFill>
                <a:latin typeface="Calibri" panose="020F0502020204030204" pitchFamily="34" charset="0"/>
                <a:ea typeface="Helvetica Light"/>
                <a:cs typeface="Helvetica Light"/>
                <a:sym typeface="Kontrapunkt Bob Light"/>
              </a:rPr>
              <a:pPr>
                <a:spcBef>
                  <a:spcPct val="0"/>
                </a:spcBef>
              </a:pPr>
              <a:t>12</a:t>
            </a:fld>
            <a:endParaRPr lang="it-IT" altLang="it-IT" sz="9200">
              <a:solidFill>
                <a:srgbClr val="000000"/>
              </a:solidFill>
              <a:latin typeface="Calibri" panose="020F0502020204030204" pitchFamily="34" charset="0"/>
              <a:ea typeface="Helvetica Light"/>
              <a:cs typeface="Helvetica Light"/>
              <a:sym typeface="Kontrapunkt Bob Light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egnaposto immagine diapositiva 1">
            <a:extLst>
              <a:ext uri="{FF2B5EF4-FFF2-40B4-BE49-F238E27FC236}">
                <a16:creationId xmlns:a16="http://schemas.microsoft.com/office/drawing/2014/main" id="{CFA285B2-A44A-4F6E-9F30-CF166738AE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451" name="Segnaposto note 2">
            <a:extLst>
              <a:ext uri="{FF2B5EF4-FFF2-40B4-BE49-F238E27FC236}">
                <a16:creationId xmlns:a16="http://schemas.microsoft.com/office/drawing/2014/main" id="{2670881A-0A32-449B-AA08-A512C1779C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MASSACHUSSETS INSTITUTE OF TECHNOLOGY – IL PIù IMPORTANTE ISTITUTO TECNICO STATUNITENSE</a:t>
            </a:r>
          </a:p>
        </p:txBody>
      </p:sp>
      <p:sp>
        <p:nvSpPr>
          <p:cNvPr id="104452" name="Segnaposto numero diapositiva 3">
            <a:extLst>
              <a:ext uri="{FF2B5EF4-FFF2-40B4-BE49-F238E27FC236}">
                <a16:creationId xmlns:a16="http://schemas.microsoft.com/office/drawing/2014/main" id="{D3AED648-7742-47F6-A8B2-67270009E6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200">
                <a:solidFill>
                  <a:schemeClr val="tx1"/>
                </a:solidFill>
                <a:latin typeface="Lucida Grande"/>
                <a:ea typeface="MS PGothic" panose="020B0600070205080204" pitchFamily="34" charset="-128"/>
                <a:cs typeface="Lucida Grande"/>
                <a:sym typeface="Lucida Grande"/>
              </a:defRPr>
            </a:lvl1pPr>
            <a:lvl2pPr marL="742950" indent="-285750">
              <a:spcBef>
                <a:spcPct val="30000"/>
              </a:spcBef>
              <a:defRPr sz="2200">
                <a:solidFill>
                  <a:schemeClr val="tx1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2pPr>
            <a:lvl3pPr marL="1143000" indent="-228600">
              <a:spcBef>
                <a:spcPct val="30000"/>
              </a:spcBef>
              <a:defRPr sz="2200">
                <a:solidFill>
                  <a:schemeClr val="tx1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3pPr>
            <a:lvl4pPr marL="1600200" indent="-228600">
              <a:spcBef>
                <a:spcPct val="30000"/>
              </a:spcBef>
              <a:defRPr sz="2200">
                <a:solidFill>
                  <a:schemeClr val="tx1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4pPr>
            <a:lvl5pPr marL="2057400" indent="-228600">
              <a:spcBef>
                <a:spcPct val="30000"/>
              </a:spcBef>
              <a:defRPr sz="2200">
                <a:solidFill>
                  <a:schemeClr val="tx1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5pPr>
            <a:lvl6pPr marL="2514600" indent="-228600" defTabSz="823913" eaLnBrk="0" fontAlgn="base" hangingPunct="0">
              <a:spcBef>
                <a:spcPct val="3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6pPr>
            <a:lvl7pPr marL="2971800" indent="-228600" defTabSz="823913" eaLnBrk="0" fontAlgn="base" hangingPunct="0">
              <a:spcBef>
                <a:spcPct val="3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7pPr>
            <a:lvl8pPr marL="3429000" indent="-228600" defTabSz="823913" eaLnBrk="0" fontAlgn="base" hangingPunct="0">
              <a:spcBef>
                <a:spcPct val="3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8pPr>
            <a:lvl9pPr marL="3886200" indent="-228600" defTabSz="823913" eaLnBrk="0" fontAlgn="base" hangingPunct="0">
              <a:spcBef>
                <a:spcPct val="3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9pPr>
          </a:lstStyle>
          <a:p>
            <a:pPr>
              <a:spcBef>
                <a:spcPct val="0"/>
              </a:spcBef>
            </a:pPr>
            <a:fld id="{56B246AC-638C-42A3-B278-FD59E250E68E}" type="slidenum">
              <a:rPr lang="it-IT" altLang="it-IT" sz="9200">
                <a:solidFill>
                  <a:srgbClr val="000000"/>
                </a:solidFill>
                <a:latin typeface="Calibri" panose="020F0502020204030204" pitchFamily="34" charset="0"/>
                <a:ea typeface="Helvetica Light"/>
                <a:cs typeface="Helvetica Light"/>
                <a:sym typeface="Kontrapunkt Bob Light"/>
              </a:rPr>
              <a:pPr>
                <a:spcBef>
                  <a:spcPct val="0"/>
                </a:spcBef>
              </a:pPr>
              <a:t>13</a:t>
            </a:fld>
            <a:endParaRPr lang="it-IT" altLang="it-IT" sz="9200">
              <a:solidFill>
                <a:srgbClr val="000000"/>
              </a:solidFill>
              <a:latin typeface="Calibri" panose="020F0502020204030204" pitchFamily="34" charset="0"/>
              <a:ea typeface="Helvetica Light"/>
              <a:cs typeface="Helvetica Light"/>
              <a:sym typeface="Kontrapunkt Bob Light"/>
            </a:endParaRPr>
          </a:p>
        </p:txBody>
      </p:sp>
    </p:spTree>
    <p:extLst>
      <p:ext uri="{BB962C8B-B14F-4D97-AF65-F5344CB8AC3E}">
        <p14:creationId xmlns:p14="http://schemas.microsoft.com/office/powerpoint/2010/main" val="2943747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Video velasco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38CBC-9D87-4D31-AD2F-AB09164FB3E7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2215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Video velasco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38CBC-9D87-4D31-AD2F-AB09164FB3E7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9642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Video velasco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38CBC-9D87-4D31-AD2F-AB09164FB3E7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0513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Video velasco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38CBC-9D87-4D31-AD2F-AB09164FB3E7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9750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Video velasco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38CBC-9D87-4D31-AD2F-AB09164FB3E7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38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Video velasco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38CBC-9D87-4D31-AD2F-AB09164FB3E7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23419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AGGIUNGERE WHY? TO UNDERSTAND AN ORGANISATIONAL CHANGE IN ACTION. Practitioners and Academics’ perspective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38CBC-9D87-4D31-AD2F-AB09164FB3E7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491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>
                <a:latin typeface="Corbel" panose="020B0503020204020204" pitchFamily="34" charset="0"/>
              </a:rPr>
              <a:t>Since 2001, Lean Management and its continuous improvement approach have been increasingly applied by practitioners and investigated by scholars thanks to the Pioneers: VIRGINIA MASON MEDICAL CENTER SEATTLE (WASHINGTON) THEDACARE WISCONSIN</a:t>
            </a:r>
          </a:p>
          <a:p>
            <a:pPr marL="342900" indent="-342900">
              <a:buFontTx/>
              <a:buChar char="-"/>
            </a:pPr>
            <a:r>
              <a:rPr lang="it-IT" sz="1200" dirty="0">
                <a:latin typeface="Corbel" panose="020B0503020204020204" pitchFamily="34" charset="0"/>
              </a:rPr>
              <a:t>Increasing the value for the patient</a:t>
            </a:r>
          </a:p>
          <a:p>
            <a:pPr marL="342900" indent="-342900">
              <a:buFontTx/>
              <a:buChar char="-"/>
            </a:pPr>
            <a:r>
              <a:rPr lang="it-IT" sz="1200" dirty="0">
                <a:latin typeface="Corbel" panose="020B0503020204020204" pitchFamily="34" charset="0"/>
              </a:rPr>
              <a:t>Focusing on added-value activities</a:t>
            </a:r>
          </a:p>
          <a:p>
            <a:pPr marL="342900" indent="-342900">
              <a:buFontTx/>
              <a:buChar char="-"/>
            </a:pPr>
            <a:r>
              <a:rPr lang="it-IT" sz="1200" dirty="0">
                <a:latin typeface="Corbel" panose="020B0503020204020204" pitchFamily="34" charset="0"/>
              </a:rPr>
              <a:t>Waste reduction </a:t>
            </a:r>
          </a:p>
          <a:p>
            <a:endParaRPr lang="it-IT" sz="1200" dirty="0">
              <a:latin typeface="Corbel" panose="020B05030202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38CBC-9D87-4D31-AD2F-AB09164FB3E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35958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TO EXPLAIN THE ACTION CYCLES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38CBC-9D87-4D31-AD2F-AB09164FB3E7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36704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38CBC-9D87-4D31-AD2F-AB09164FB3E7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10876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6 mesi di tempo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38CBC-9D87-4D31-AD2F-AB09164FB3E7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0148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EXPLAIN DIFFERENCE BETWEEN TRANSVERSAL AND SPECIFIC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38CBC-9D87-4D31-AD2F-AB09164FB3E7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5137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REMORE INIZIALI, MA CON LA FORMAZIONE E LE SIMULAZIONI L’ENTUSIASMO E’ VENUTO FUORI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8953B-A262-1849-A4FC-E4A03F77C973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87071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REMORE INIZIALI, MA CON LA FORMAZIONE E LE SIMULAZIONI L’ENTUSIASMO E’ VENUTO FUORI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8953B-A262-1849-A4FC-E4A03F77C973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01424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REMORE INIZIALI, MA CON LA FORMAZIONE E LE SIMULAZIONI L’ENTUSIASMO E’ VENUTO FUORI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8953B-A262-1849-A4FC-E4A03F77C973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29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aseline="0" dirty="0"/>
              <a:t>VALORE: Es. Video </a:t>
            </a:r>
            <a:r>
              <a:rPr lang="it-IT" baseline="0" dirty="0" err="1"/>
              <a:t>Humanitas</a:t>
            </a:r>
            <a:r>
              <a:rPr lang="it-IT" baseline="0" dirty="0"/>
              <a:t> </a:t>
            </a:r>
            <a:r>
              <a:rPr lang="it-IT" baseline="0" dirty="0" err="1"/>
              <a:t>Prericovero</a:t>
            </a:r>
            <a:r>
              <a:rPr lang="it-IT" baseline="0" dirty="0"/>
              <a:t> pediatrico, Es. Donazione Siena, Cliente interno ed esterno</a:t>
            </a:r>
          </a:p>
          <a:p>
            <a:endParaRPr lang="it-IT" baseline="0" dirty="0"/>
          </a:p>
          <a:p>
            <a:r>
              <a:rPr lang="it-IT" baseline="0" dirty="0"/>
              <a:t>MAP: ok</a:t>
            </a:r>
          </a:p>
          <a:p>
            <a:endParaRPr lang="it-IT" baseline="0" dirty="0"/>
          </a:p>
          <a:p>
            <a:r>
              <a:rPr lang="it-IT" baseline="0" dirty="0"/>
              <a:t>FLOW, PULL: LAVANDINO VASCA, ES DI TURELLO – PROGETTI REGIONALI DI ALLARGAMENTO DI SALE D’ATTESA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298C6-3132-4DBA-9E6C-7897E4E42FE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2409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 ORDER TO UNDESRTAND THIS TOPIC, IT IS NECESSARY TO FOCUS ON THE KEY WORDS GUIDING THIS STUDY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38CBC-9D87-4D31-AD2F-AB09164FB3E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9298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 ORDER TO UNDESRTAND THIS TOPIC, IT IS NECESSARY TO FOCUS ON THE KEY WORDS GUIDING THIS STUDY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38CBC-9D87-4D31-AD2F-AB09164FB3E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2811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Inserire la pressione su healthcare, poi collegamneto con gli aspetti manageriali, lean, testimonianze....key 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38CBC-9D87-4D31-AD2F-AB09164FB3E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7878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corpo umano è un sistema: un insieme di processi e funzioni con delle regole chiare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38CBC-9D87-4D31-AD2F-AB09164FB3E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3195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Inserire la pressione su healthcare, poi collegamneto con gli aspetti manageriali, lean, testimonianze....key 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38CBC-9D87-4D31-AD2F-AB09164FB3E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4247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Mura e Muri causano MUDA </a:t>
            </a:r>
          </a:p>
          <a:p>
            <a:r>
              <a:rPr lang="it-IT" dirty="0"/>
              <a:t>Diciamo che possono essere la causa radice di sprechi!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298C6-3132-4DBA-9E6C-7897E4E42FE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1530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22C2A-4FC7-4CE9-B073-038BAE765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992C3B-A9F3-40D8-BD6A-F02B6DBBA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4BEF5-6E01-47A2-9969-BADD57CBD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5D02-7890-497C-BC0C-74715A29BCB2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C8C40-45B0-48F3-937A-1444F6A50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76385-627E-4BCE-BD62-E153C042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BC4E-FFD2-43AC-B5CB-BA258EEAF8D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6445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A22CC-CFE6-4319-B370-09C6CCB1C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9B3015-CB17-48BD-922B-7D3AC5204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2D422-45DD-46D7-B6D2-3BB8E5A78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5D02-7890-497C-BC0C-74715A29BCB2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9CB6F-B7AC-46AB-81C9-70A4910E8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41566-8203-4ABC-88CC-36113B3F4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BC4E-FFD2-43AC-B5CB-BA258EEAF8D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545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3FE7A2-DA6B-487F-A5AA-ACAB759FEF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8F76F9-E574-4A07-A498-31921971F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910BA-15D0-47EB-A542-CF218A637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5D02-7890-497C-BC0C-74715A29BCB2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E1F79-46C6-4A4E-93AA-1DEF4562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96D69-4622-4F6E-A083-7910DB08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BC4E-FFD2-43AC-B5CB-BA258EEAF8D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9055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16AD4-0D2D-40DA-8C27-86DB87713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25F8E1-CAA7-47F2-9701-905E843B5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E966D-0A5B-4939-811B-CE108FCB8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2B57-AB76-43C0-89B4-2373A459FBE9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0A607-6DE5-4558-97A6-A7D7F99FD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C0861-5DDC-4A0A-8FFF-0E28986B5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E9F6-497B-4FA5-A9E2-EB324CFD346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4883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01361-EEA6-4A49-B635-F9AF97D2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FA36-C04F-4759-8AC7-4716938BF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35C43-834B-418C-B47E-B4E5B9A2F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2B57-AB76-43C0-89B4-2373A459FBE9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5D2B2-0D1A-4881-93F9-385D4744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2FBDE-8D58-426C-AAB3-AC195F5CF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E9F6-497B-4FA5-A9E2-EB324CFD346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3720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4CD8E-0037-42AA-ADF3-0BF504F10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AE28B-4646-4543-9DAC-B045F35B9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D020E-56D1-4A63-A9D4-7D5F05859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2B57-AB76-43C0-89B4-2373A459FBE9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DF9F7-DB71-4787-815E-5FD628F0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C102B-5F33-4DA5-B1F5-6810484A9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E9F6-497B-4FA5-A9E2-EB324CFD346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9846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51601-5072-4E70-9842-D8E7633E6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78791-661A-4DDF-93F5-A20B6CCE0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15CB13-FBE9-4E78-BF89-451965F07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02F0C-9992-4FBD-AFEF-D664F0F04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2B57-AB76-43C0-89B4-2373A459FBE9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F5501-A987-4D16-AA38-548093002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F9F755-1CB4-4E1C-B951-89B289CA3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E9F6-497B-4FA5-A9E2-EB324CFD346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3801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42BCA-4A81-42FF-8C7F-261C58147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E53F5-1176-4A3E-BEA4-971A1C155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89C3A-6C8B-44C0-AEFC-A463A4F1F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EE3AC3-F7CE-4025-965C-269A155F7A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0D7BB7-F96A-49B5-90EF-1855BE13AE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3A009E-947F-465B-AA1C-D06823047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2B57-AB76-43C0-89B4-2373A459FBE9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343DF4-FA67-4115-BBA4-029D17544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35AF18-C9F3-4EDE-9A6C-29EDD1775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E9F6-497B-4FA5-A9E2-EB324CFD346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2379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F554C-7B7D-4F19-A84A-F7BB0243B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B1B1DA-AB29-4644-A114-4CC0317F7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2B57-AB76-43C0-89B4-2373A459FBE9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08C191-E8CB-47B1-8093-85F5EC12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8CF5E9-1274-444B-A11B-06B416EB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E9F6-497B-4FA5-A9E2-EB324CFD346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2320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0872A5-040D-4602-9EEA-8E65C296B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2B57-AB76-43C0-89B4-2373A459FBE9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79A883-AEB1-4452-ABC2-9ED846E83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E5EB7-264D-4D37-A90E-BA94EC138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E9F6-497B-4FA5-A9E2-EB324CFD346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7278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445D6-2726-4967-BB01-D46019DC4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6E288-B5C6-46D6-B8E6-372D52DBF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BB691-E28B-4626-A35C-A6ECEFE04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3B46C-8A60-4B1B-B06B-54376D34F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2B57-AB76-43C0-89B4-2373A459FBE9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05B01-1F89-4BC7-A2EE-2F461D47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20253-66A0-4A7C-A8BE-757549110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E9F6-497B-4FA5-A9E2-EB324CFD346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267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6A42A-08F1-4ED9-8237-81B5D0A1B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5522A-C83B-48CA-8CCA-044408197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9FBD5-34EA-41F2-8A49-19A17FFD5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5D02-7890-497C-BC0C-74715A29BCB2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CBA6A-C5E9-4D70-8C11-4A266E02B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1FCE1-3D78-4F6A-9038-89345D0EA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BC4E-FFD2-43AC-B5CB-BA258EEAF8D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311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8116F-30D2-4EAC-BBDB-9881DDCA6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7F25D-9E4F-4872-B4D1-6938559511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D1E7FB-ACC6-4015-85B7-F89DDF0BA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5A515-93BA-4665-A9E2-290B942D0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2B57-AB76-43C0-89B4-2373A459FBE9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A052B3-AC14-437A-B476-ECB06DE82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AC37C4-B2FD-4AD9-9459-A70189A2F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E9F6-497B-4FA5-A9E2-EB324CFD346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9701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C0DCC-97BD-483F-966D-930BCC841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66F139-73F1-4C3C-BA14-DC998F6C9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08611-5F26-4B1D-902C-60061572E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2B57-AB76-43C0-89B4-2373A459FBE9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5D5B4-B729-4920-9654-8F7F7523C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E0A6-6A9E-4DDD-9F1F-80EBD1F1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E9F6-497B-4FA5-A9E2-EB324CFD346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064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4B14E4-627D-42BA-B322-61ADAB4C4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41C75C-A0AE-4515-9E66-4FF9715736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77221-6BA5-4FC2-9DA1-BC5830E7D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2B57-AB76-43C0-89B4-2373A459FBE9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AD86-269A-44DA-81C0-669BF18D2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E61EF-63BC-43DE-9CEF-F401CDC44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E9F6-497B-4FA5-A9E2-EB324CFD346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9670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16765-ADE8-4CA8-8643-3EC21F970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D0313-E9A6-4658-A381-0A4944109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99233-4863-4321-9642-B87087601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3D19-D2BD-456D-B668-48B1AD21CAC5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0D690-E089-4BBE-BBD3-7994B75BA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EB980-394B-47F6-B5BC-B66469734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AA30-F195-40F6-B678-37822CD200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689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7475D-0FF1-45EF-B624-3D6DDA644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DF91B-3468-445B-85D1-BB8186219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074BF-9E3C-4EA4-82F3-89768EEF8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3D19-D2BD-456D-B668-48B1AD21CAC5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2B645-CCEF-4BC8-8B17-AFEBE4FBE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28DB3-F1D2-44E8-8891-2642850BB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AA30-F195-40F6-B678-37822CD200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9048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EE418-2DC0-4CE3-A2EE-9BCA956B6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B72A6-8DA7-492C-A7AD-F478F9E95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EEFBA-92F7-4FF5-84CB-0942B3CA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3D19-D2BD-456D-B668-48B1AD21CAC5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B6EAB-4E88-4E78-82DF-126865532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B8A7F-BDA7-4C76-B5A2-6D1BD0A42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AA30-F195-40F6-B678-37822CD200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63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C020-5784-4A32-B3C2-4749E9936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917AD-87DD-49D8-B077-E62669E16A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3FCAA9-B814-4153-87BB-9F5E5E3EE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DD8FB9-42B6-47B7-8601-BB7C45CDE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3D19-D2BD-456D-B668-48B1AD21CAC5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0A80A-FF2C-4D30-8A31-59CC1158E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046899-E123-4B55-8E41-EFA1EE1AC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AA30-F195-40F6-B678-37822CD200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24958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706A9-AB25-4842-8CE3-6F032500A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268B1-522A-43FD-8375-FC2F80C96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DEC11C-ACCE-4009-8E63-8823DD9D8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3D866A-0170-4ADF-BBE1-501917BF5B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DB8807-080A-413A-90FF-CA82764CE8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388CB7-4943-49F8-A29A-D6EAD9445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3D19-D2BD-456D-B668-48B1AD21CAC5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22A7A4-4FBD-496E-BE37-A89B9D9F5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AC8398-E0F6-433B-A667-7F5AC5841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AA30-F195-40F6-B678-37822CD200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6429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266E5-4310-410F-B175-69EA26D02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D1AD00-9E65-4543-A7BB-63B0CF2E1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3D19-D2BD-456D-B668-48B1AD21CAC5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68D8F1-881E-4AE9-835C-E359D74A9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E79E3F-9EFA-4101-B491-ED634A66C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AA30-F195-40F6-B678-37822CD200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64160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308426-A155-43D1-8EB6-0E74B1D00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3D19-D2BD-456D-B668-48B1AD21CAC5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4E7C89-4D36-4759-9023-A5D313668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7AA2A7-CE0D-4082-8BD6-6130BB2C9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AA30-F195-40F6-B678-37822CD200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153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63A7B-809D-481F-8387-061F0EDA8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3757F-E726-434C-8FF9-878D4C667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ACB76-87CE-42ED-97D8-73C02D83B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5D02-7890-497C-BC0C-74715A29BCB2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03E4B-24B4-4736-92C9-7C33D8FEA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D227D-2CCE-4901-B87C-1802773EE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BC4E-FFD2-43AC-B5CB-BA258EEAF8D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17832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8110D-6A74-43B3-91AB-60E5F1872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32BF5-963B-4709-B91D-720B1D27B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911D89-51B1-4FE2-AC34-CE486AB8C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D0F49-E88B-4C5B-8CF9-01A586BDD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3D19-D2BD-456D-B668-48B1AD21CAC5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82244-1238-4C7A-8A82-1C14E2082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C43846-7B90-4E78-AE65-4F30511A1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AA30-F195-40F6-B678-37822CD200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9690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AB832-FF1E-4F58-87FD-297881BA6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3C9147-3EB2-4AC7-9B49-3854DF0A66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04E370-6139-4B8F-B204-DF425B39E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E176E8-A514-4AFE-9889-7B05DD075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3D19-D2BD-456D-B668-48B1AD21CAC5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2F019-558A-4BE0-8533-0B028114A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94315A-A0FE-473C-A25C-4524E1807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AA30-F195-40F6-B678-37822CD200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3450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ADE8E-FC3E-4B18-B3F4-BE24680BE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88A432-8A0F-4168-BEE9-4ECC158D4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D893E-35DD-43F7-A028-53C71C9F4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3D19-D2BD-456D-B668-48B1AD21CAC5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D7E80-3122-40D3-9D9E-A55441B55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304BC-B481-4900-A723-372763C4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AA30-F195-40F6-B678-37822CD200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8049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760ADD-9914-4E4D-8AC5-575F10F0B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FF6048-D72E-4808-B0E2-49528F1B1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366CE-7DD2-4FD7-9C19-1850059A1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3D19-D2BD-456D-B668-48B1AD21CAC5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2FA8E-0653-45B7-BB58-A0146B39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AAFFB-FEB5-4801-84E0-041A99741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AA30-F195-40F6-B678-37822CD200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65671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60078000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8">
            <a:extLst>
              <a:ext uri="{FF2B5EF4-FFF2-40B4-BE49-F238E27FC236}">
                <a16:creationId xmlns:a16="http://schemas.microsoft.com/office/drawing/2014/main" id="{F231A96C-430A-4F1E-9453-3E38D8445A64}"/>
              </a:ext>
            </a:extLst>
          </p:cNvPr>
          <p:cNvSpPr/>
          <p:nvPr userDrawn="1"/>
        </p:nvSpPr>
        <p:spPr>
          <a:xfrm>
            <a:off x="159544" y="0"/>
            <a:ext cx="12032456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>
              <a:solidFill>
                <a:prstClr val="white"/>
              </a:solidFill>
              <a:latin typeface="Century Gothic"/>
              <a:sym typeface="Kontrapunkt Bob Ligh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0" name="Content Placeholder 2">
            <a:extLst/>
          </p:cNvPr>
          <p:cNvSpPr>
            <a:spLocks noGrp="1"/>
          </p:cNvSpPr>
          <p:nvPr>
            <p:ph idx="10"/>
          </p:nvPr>
        </p:nvSpPr>
        <p:spPr>
          <a:xfrm>
            <a:off x="580572" y="1277257"/>
            <a:ext cx="11076441" cy="477185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2" name="Titolo 1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35825284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spazio lib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"/>
          <p:cNvSpPr>
            <a:spLocks noGrp="1"/>
          </p:cNvSpPr>
          <p:nvPr>
            <p:ph type="title"/>
          </p:nvPr>
        </p:nvSpPr>
        <p:spPr>
          <a:xfrm>
            <a:off x="349751" y="71414"/>
            <a:ext cx="879426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rtlCol="0">
            <a:noAutofit/>
          </a:bodyPr>
          <a:lstStyle/>
          <a:p>
            <a:pPr lvl="0"/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11F9A377-7DC1-4F78-8913-B21A2DBF55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 defTabSz="411957"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ＭＳ Ｐゴシック" charset="0"/>
                <a:cs typeface="Kontrapunkt Bob Light" charset="0"/>
                <a:sym typeface="Kontrapunkt Bob Light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133295D4-FD56-40BA-9C8F-639F62FEEB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34463" y="6433344"/>
            <a:ext cx="2751138" cy="424656"/>
          </a:xfrm>
          <a:prstGeom prst="rect">
            <a:avLst/>
          </a:prstGeom>
        </p:spPr>
        <p:txBody>
          <a:bodyPr vert="horz" wrap="square" lIns="0" tIns="91440" rIns="0" bIns="9144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200" smtClean="0">
                <a:solidFill>
                  <a:srgbClr val="000000"/>
                </a:solidFill>
                <a:latin typeface="Century Gothic" panose="020B0502020202020204" pitchFamily="34" charset="0"/>
                <a:sym typeface="Kontrapunkt Bob Light" charset="0"/>
              </a:defRPr>
            </a:lvl1pPr>
          </a:lstStyle>
          <a:p>
            <a:pPr>
              <a:defRPr/>
            </a:pPr>
            <a:fld id="{A4E57DD9-E8B4-4158-9842-F1FD7668FE5C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46955010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4DC9D6-5D40-40E0-946D-E268864E0D22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032730-44EE-4AC4-85E2-46F32EFF2EFD}" type="slidenum">
              <a:rPr lang="it-IT" smtClean="0"/>
              <a:t>‹#›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0374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C9D6-5D40-40E0-946D-E268864E0D22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2730-44EE-4AC4-85E2-46F32EFF2EF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16157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C9D6-5D40-40E0-946D-E268864E0D22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2730-44EE-4AC4-85E2-46F32EFF2EFD}" type="slidenum">
              <a:rPr lang="it-IT" smtClean="0"/>
              <a:t>‹#›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335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0FED0-4790-4A71-B84E-9A319E6D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741C0-3D13-464F-AE0A-C91561C9E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E7994B-546C-48BC-BEEF-7350BC0F3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AC88D4-3431-420E-9CB9-FC80621E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5D02-7890-497C-BC0C-74715A29BCB2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889F8-D73F-4D0E-AB7C-2297E87F9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35CF83-7847-4277-96AC-C97D42D5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BC4E-FFD2-43AC-B5CB-BA258EEAF8D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01818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C9D6-5D40-40E0-946D-E268864E0D22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2730-44EE-4AC4-85E2-46F32EFF2EF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58625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C9D6-5D40-40E0-946D-E268864E0D22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2730-44EE-4AC4-85E2-46F32EFF2EF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02855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C9D6-5D40-40E0-946D-E268864E0D22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2730-44EE-4AC4-85E2-46F32EFF2EF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5801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C9D6-5D40-40E0-946D-E268864E0D22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2730-44EE-4AC4-85E2-46F32EFF2EF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8678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C9D6-5D40-40E0-946D-E268864E0D22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2730-44EE-4AC4-85E2-46F32EFF2EF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2644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C9D6-5D40-40E0-946D-E268864E0D22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2730-44EE-4AC4-85E2-46F32EFF2EF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83561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C9D6-5D40-40E0-946D-E268864E0D22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2730-44EE-4AC4-85E2-46F32EFF2EF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25820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C9D6-5D40-40E0-946D-E268864E0D22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2730-44EE-4AC4-85E2-46F32EFF2EF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63207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66588" y="6241111"/>
            <a:ext cx="7985186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it-IT" dirty="0"/>
              <a:t>Elisabetta Ocello </a:t>
            </a:r>
            <a:r>
              <a:rPr lang="it-IT" dirty="0" err="1"/>
              <a:t>Ph.D</a:t>
            </a:r>
            <a:r>
              <a:rPr lang="it-IT" dirty="0"/>
              <a:t> </a:t>
            </a:r>
            <a:r>
              <a:rPr lang="it-IT" dirty="0" err="1"/>
              <a:t>Student</a:t>
            </a:r>
            <a:r>
              <a:rPr lang="it-IT" dirty="0"/>
              <a:t>, </a:t>
            </a:r>
            <a:r>
              <a:rPr lang="it-IT" dirty="0" err="1"/>
              <a:t>University</a:t>
            </a:r>
            <a:r>
              <a:rPr lang="it-IT" dirty="0"/>
              <a:t> of Udine</a:t>
            </a:r>
          </a:p>
        </p:txBody>
      </p:sp>
    </p:spTree>
    <p:extLst>
      <p:ext uri="{BB962C8B-B14F-4D97-AF65-F5344CB8AC3E}">
        <p14:creationId xmlns:p14="http://schemas.microsoft.com/office/powerpoint/2010/main" val="1609953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4D8F5-0C7C-403B-9EA0-CC7D66562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0FD40-126B-4B43-A687-8AF103283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9B2F4-C223-451B-B8AB-028542D7C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5AFA25-BC31-4A4E-8F7F-3ECF4B11D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FF4798-F641-4166-B8F1-A1FDD71F1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1657A5-7B60-43CD-AA94-D71BC84A9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5D02-7890-497C-BC0C-74715A29BCB2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BCCD1D-C621-4608-9266-353F52AA1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CFEC66-ADFE-4C5A-8E98-8208464C9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BC4E-FFD2-43AC-B5CB-BA258EEAF8D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019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B3EAE-2827-4217-AAD3-EF43CC946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56E615-EC9E-4DDF-BD65-DDE2E222F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5D02-7890-497C-BC0C-74715A29BCB2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35D36A-0A94-4739-9A6A-BDDA8C593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7D4B6-9821-455E-AEC0-7B7EADF23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BC4E-FFD2-43AC-B5CB-BA258EEAF8D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4926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6EFD6F-DED4-4D1D-BC47-08667F4A7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PhD Dissertation Defense, </a:t>
            </a:r>
            <a:fld id="{B9FD5D02-7890-497C-BC0C-74715A29BCB2}" type="datetimeFigureOut">
              <a:rPr lang="it-IT" smtClean="0"/>
              <a:pPr/>
              <a:t>02/04/2019</a:t>
            </a:fld>
            <a:endParaRPr lang="it-IT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1881FB-FDDC-461D-B42D-35F9DF55B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Candidate: Elisabetta Ocello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AA196-5542-4052-9D7B-0D91D5D0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BC4E-FFD2-43AC-B5CB-BA258EEAF8D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9384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BC38-7C5C-4D71-815C-5E73DD4E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95FFB-1E72-4601-9162-15F1F356F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40C45-6B4E-4030-8385-A78393834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B41D0-4E73-4AD8-9930-53D3380DB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5D02-7890-497C-BC0C-74715A29BCB2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D2847-111C-4B4C-8F01-E16D2F5A9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7EB1F-EAAA-41DB-9DD9-D78B69B3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BC4E-FFD2-43AC-B5CB-BA258EEAF8D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3775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1A38E-E09C-4508-9EEA-AC3B5BDE5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5B0CDC-719F-4E23-8ED4-D2729DF9B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41488-D637-4F19-BB62-33E8F5622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E3C35D-B1A0-40C8-8F25-FA0186D9D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5D02-7890-497C-BC0C-74715A29BCB2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49357-701E-432C-BE50-8FBC58081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10C358-A57A-4431-A4FB-8E6B7F2DE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BC4E-FFD2-43AC-B5CB-BA258EEAF8D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77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C3BE7D-E5CD-42C5-8D1F-4AFD6983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C240C-C5A5-4BC1-8E6C-C531C5F5E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A37E4-28CE-417B-8C56-65ABC4A25E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5D02-7890-497C-BC0C-74715A29BCB2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F0DA9-31FF-44E4-AEFE-2123FD31E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D0BBD-7538-41FF-A6DA-D6C3A3780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9BC4E-FFD2-43AC-B5CB-BA258EEAF8D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295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FCB419-6A12-47DC-B8B9-070ECD172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D7F8B-F22E-4976-A9DD-F7209945E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79454-BEB6-4720-B86F-0383241D6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D2B57-AB76-43C0-89B4-2373A459FBE9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33816-C187-4544-BFA1-760D55B32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D0C92-5DAE-4C6D-A2E6-D5B2ED2BA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BE9F6-497B-4FA5-A9E2-EB324CFD346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11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16DC78-6D05-4910-9CB3-CC8C9C0A0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29991-9674-48B4-B1E9-A6233C257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258C3-1B12-4A6D-8907-F224014363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53D19-D2BD-456D-B668-48B1AD21CAC5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D9A93-3F6A-4DCE-B81D-34C1ACFCB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083C7-9292-465B-8BF3-37DCCBFEA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DAA30-F195-40F6-B678-37822CD200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308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47" r:id="rId12"/>
    <p:sldLayoutId id="2147483748" r:id="rId13"/>
    <p:sldLayoutId id="214748374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9FD5D02-7890-497C-BC0C-74715A29BCB2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A79BC4E-FFD2-43AC-B5CB-BA258EEAF8D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219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275341-3D6A-452F-ABFA-9DBEE05E6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0" y="308970"/>
            <a:ext cx="11725276" cy="13563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Pneumo</a:t>
            </a:r>
            <a:r>
              <a:rPr lang="en-US" sz="3200" b="1" dirty="0">
                <a:solidFill>
                  <a:schemeClr val="tx1"/>
                </a:solidFill>
              </a:rPr>
              <a:t> Trieste 2019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it-IT" sz="3200" dirty="0">
                <a:solidFill>
                  <a:schemeClr val="tx1"/>
                </a:solidFill>
              </a:rPr>
              <a:t>Corso per IFT di area pneumologica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D046CD8-7F41-47E6-959A-F4294DF86A62}"/>
              </a:ext>
            </a:extLst>
          </p:cNvPr>
          <p:cNvSpPr/>
          <p:nvPr/>
        </p:nvSpPr>
        <p:spPr>
          <a:xfrm>
            <a:off x="233362" y="2718834"/>
            <a:ext cx="11725274" cy="1122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MAGRO È BELLO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Lean Management in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Sanità</a:t>
            </a:r>
            <a:endParaRPr lang="it-IT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8AD4A39-AB2C-47B9-AB2C-5DD4285A8B8E}"/>
              </a:ext>
            </a:extLst>
          </p:cNvPr>
          <p:cNvSpPr/>
          <p:nvPr/>
        </p:nvSpPr>
        <p:spPr>
          <a:xfrm>
            <a:off x="233360" y="4006875"/>
            <a:ext cx="11725274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Elisabetta Ocello, PhD In Ingegneria Gestionale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it-IT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Specializzazione in Lean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Healthcare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it-IT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Mail: eli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sabetta.ocello@uniud.it</a:t>
            </a:r>
            <a:endParaRPr lang="it-IT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isultati immagini per logo uniud">
            <a:extLst>
              <a:ext uri="{FF2B5EF4-FFF2-40B4-BE49-F238E27FC236}">
                <a16:creationId xmlns:a16="http://schemas.microsoft.com/office/drawing/2014/main" id="{4965D5DA-3C5E-4288-A75F-73F994569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411" y="4989370"/>
            <a:ext cx="666066" cy="66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2E7903B-0E42-48CA-9D22-084C117AF562}"/>
              </a:ext>
            </a:extLst>
          </p:cNvPr>
          <p:cNvSpPr/>
          <p:nvPr/>
        </p:nvSpPr>
        <p:spPr>
          <a:xfrm>
            <a:off x="233360" y="1480664"/>
            <a:ext cx="117252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Trieste, martedì 2 aprile 2019</a:t>
            </a:r>
          </a:p>
        </p:txBody>
      </p:sp>
    </p:spTree>
    <p:extLst>
      <p:ext uri="{BB962C8B-B14F-4D97-AF65-F5344CB8AC3E}">
        <p14:creationId xmlns:p14="http://schemas.microsoft.com/office/powerpoint/2010/main" val="2789322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">
            <a:extLst>
              <a:ext uri="{FF2B5EF4-FFF2-40B4-BE49-F238E27FC236}">
                <a16:creationId xmlns:a16="http://schemas.microsoft.com/office/drawing/2014/main" id="{2CFE6B88-4593-4516-B6DC-8FAAE5F22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251225"/>
            <a:ext cx="11525250" cy="1280890"/>
          </a:xfrm>
        </p:spPr>
        <p:txBody>
          <a:bodyPr>
            <a:normAutofit/>
          </a:bodyPr>
          <a:lstStyle/>
          <a:p>
            <a:r>
              <a:rPr lang="it-IT" sz="2400" b="1" dirty="0">
                <a:latin typeface="Corbel" panose="020B0503020204020204" pitchFamily="34" charset="0"/>
              </a:rPr>
              <a:t>Risoluzione di problemi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ACE2FA6C-8CB7-4FD3-A67F-6A3EC9D639E9}"/>
              </a:ext>
            </a:extLst>
          </p:cNvPr>
          <p:cNvCxnSpPr>
            <a:cxnSpLocks/>
          </p:cNvCxnSpPr>
          <p:nvPr/>
        </p:nvCxnSpPr>
        <p:spPr>
          <a:xfrm>
            <a:off x="402529" y="1077373"/>
            <a:ext cx="1145609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3">
            <a:extLst>
              <a:ext uri="{FF2B5EF4-FFF2-40B4-BE49-F238E27FC236}">
                <a16:creationId xmlns:a16="http://schemas.microsoft.com/office/drawing/2014/main" id="{E73A5137-96E4-4A0D-A2BA-E9D29503FE77}"/>
              </a:ext>
            </a:extLst>
          </p:cNvPr>
          <p:cNvSpPr/>
          <p:nvPr/>
        </p:nvSpPr>
        <p:spPr>
          <a:xfrm>
            <a:off x="1820391" y="1523054"/>
            <a:ext cx="8932069" cy="2303347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defTabSz="914400">
              <a:defRPr/>
            </a:pPr>
            <a:endParaRPr lang="it-IT" sz="2400" dirty="0">
              <a:solidFill>
                <a:srgbClr val="000000"/>
              </a:solidFill>
              <a:latin typeface="Corbel" panose="020B0503020204020204" pitchFamily="34" charset="0"/>
              <a:sym typeface="Kontrapunkt Bob Light" charset="0"/>
            </a:endParaRPr>
          </a:p>
          <a:p>
            <a:pPr defTabSz="914400">
              <a:defRPr/>
            </a:pPr>
            <a:r>
              <a:rPr lang="it-IT" sz="2400" dirty="0">
                <a:solidFill>
                  <a:srgbClr val="000000"/>
                </a:solidFill>
                <a:latin typeface="Corbel" panose="020B0503020204020204" pitchFamily="34" charset="0"/>
                <a:sym typeface="Kontrapunkt Bob Light" charset="0"/>
              </a:rPr>
              <a:t> 1. </a:t>
            </a:r>
            <a:r>
              <a:rPr lang="it-IT" sz="2400" b="1" dirty="0">
                <a:solidFill>
                  <a:srgbClr val="000000"/>
                </a:solidFill>
                <a:latin typeface="Corbel" panose="020B0503020204020204" pitchFamily="34" charset="0"/>
                <a:sym typeface="Kontrapunkt Bob Light" charset="0"/>
              </a:rPr>
              <a:t>Dove siamo </a:t>
            </a:r>
            <a:r>
              <a:rPr lang="it-IT" sz="2400" dirty="0">
                <a:solidFill>
                  <a:srgbClr val="000000"/>
                </a:solidFill>
                <a:latin typeface="Corbel" panose="020B0503020204020204" pitchFamily="34" charset="0"/>
                <a:sym typeface="Kontrapunkt Bob Light" charset="0"/>
              </a:rPr>
              <a:t>(situazione attuale = dati e informazioni)</a:t>
            </a:r>
          </a:p>
          <a:p>
            <a:pPr defTabSz="914400">
              <a:defRPr/>
            </a:pPr>
            <a:endParaRPr lang="it-IT" sz="1400" dirty="0">
              <a:solidFill>
                <a:srgbClr val="000000"/>
              </a:solidFill>
              <a:latin typeface="Corbel" panose="020B0503020204020204" pitchFamily="34" charset="0"/>
              <a:sym typeface="Kontrapunkt Bob Light" charset="0"/>
            </a:endParaRPr>
          </a:p>
          <a:p>
            <a:pPr defTabSz="914400">
              <a:defRPr/>
            </a:pPr>
            <a:r>
              <a:rPr lang="it-IT" sz="2400" dirty="0">
                <a:solidFill>
                  <a:srgbClr val="000000"/>
                </a:solidFill>
                <a:latin typeface="Corbel" panose="020B0503020204020204" pitchFamily="34" charset="0"/>
                <a:sym typeface="Kontrapunkt Bob Light" charset="0"/>
              </a:rPr>
              <a:t> 2. </a:t>
            </a:r>
            <a:r>
              <a:rPr lang="it-IT" sz="2400" b="1" dirty="0">
                <a:solidFill>
                  <a:srgbClr val="000000"/>
                </a:solidFill>
                <a:latin typeface="Corbel" panose="020B0503020204020204" pitchFamily="34" charset="0"/>
                <a:sym typeface="Kontrapunkt Bob Light" charset="0"/>
              </a:rPr>
              <a:t>Dove vogliamo arrivare </a:t>
            </a:r>
            <a:r>
              <a:rPr lang="it-IT" sz="2400" dirty="0">
                <a:solidFill>
                  <a:srgbClr val="000000"/>
                </a:solidFill>
                <a:latin typeface="Corbel" panose="020B0503020204020204" pitchFamily="34" charset="0"/>
                <a:sym typeface="Kontrapunkt Bob Light" charset="0"/>
              </a:rPr>
              <a:t>(condizione obiettivo)</a:t>
            </a:r>
          </a:p>
          <a:p>
            <a:pPr defTabSz="914400">
              <a:defRPr/>
            </a:pPr>
            <a:endParaRPr lang="it-IT" sz="1400" dirty="0">
              <a:solidFill>
                <a:srgbClr val="000000"/>
              </a:solidFill>
              <a:latin typeface="Corbel" panose="020B0503020204020204" pitchFamily="34" charset="0"/>
              <a:sym typeface="Kontrapunkt Bob Light" charset="0"/>
            </a:endParaRPr>
          </a:p>
          <a:p>
            <a:pPr defTabSz="914400">
              <a:defRPr/>
            </a:pPr>
            <a:r>
              <a:rPr lang="it-IT" sz="2400" dirty="0">
                <a:solidFill>
                  <a:srgbClr val="000000"/>
                </a:solidFill>
                <a:latin typeface="Corbel" panose="020B0503020204020204" pitchFamily="34" charset="0"/>
                <a:sym typeface="Kontrapunkt Bob Light" charset="0"/>
              </a:rPr>
              <a:t> 3. Il </a:t>
            </a:r>
            <a:r>
              <a:rPr lang="it-IT" sz="2400" b="1" dirty="0">
                <a:solidFill>
                  <a:srgbClr val="000000"/>
                </a:solidFill>
                <a:latin typeface="Corbel" panose="020B0503020204020204" pitchFamily="34" charset="0"/>
                <a:sym typeface="Kontrapunkt Bob Light" charset="0"/>
              </a:rPr>
              <a:t>metodo</a:t>
            </a:r>
            <a:r>
              <a:rPr lang="it-IT" sz="2400" dirty="0">
                <a:solidFill>
                  <a:srgbClr val="000000"/>
                </a:solidFill>
                <a:latin typeface="Corbel" panose="020B0503020204020204" pitchFamily="34" charset="0"/>
                <a:sym typeface="Kontrapunkt Bob Light" charset="0"/>
              </a:rPr>
              <a:t> attraverso cui cambiare la situazione iniziale  </a:t>
            </a:r>
          </a:p>
          <a:p>
            <a:pPr defTabSz="914400">
              <a:defRPr/>
            </a:pPr>
            <a:r>
              <a:rPr lang="it-IT" sz="2400" dirty="0">
                <a:solidFill>
                  <a:srgbClr val="000000"/>
                </a:solidFill>
                <a:latin typeface="Corbel" panose="020B0503020204020204" pitchFamily="34" charset="0"/>
                <a:sym typeface="Kontrapunkt Bob Light" charset="0"/>
              </a:rPr>
              <a:t>     per ottenere la condizione obiettivo.</a:t>
            </a:r>
          </a:p>
          <a:p>
            <a:pPr defTabSz="914400">
              <a:defRPr/>
            </a:pPr>
            <a:endParaRPr lang="it-IT" sz="2200" dirty="0">
              <a:solidFill>
                <a:prstClr val="black"/>
              </a:solidFill>
              <a:latin typeface="Corbel" panose="020B0503020204020204" pitchFamily="34" charset="0"/>
              <a:sym typeface="Kontrapunkt Bob Light" charset="0"/>
            </a:endParaRPr>
          </a:p>
        </p:txBody>
      </p:sp>
      <p:sp>
        <p:nvSpPr>
          <p:cNvPr id="19" name="Rettangolo 6">
            <a:extLst>
              <a:ext uri="{FF2B5EF4-FFF2-40B4-BE49-F238E27FC236}">
                <a16:creationId xmlns:a16="http://schemas.microsoft.com/office/drawing/2014/main" id="{D0E72177-839C-4820-B871-99A28800256F}"/>
              </a:ext>
            </a:extLst>
          </p:cNvPr>
          <p:cNvSpPr/>
          <p:nvPr/>
        </p:nvSpPr>
        <p:spPr>
          <a:xfrm>
            <a:off x="407368" y="3956364"/>
            <a:ext cx="11197244" cy="2164323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defRPr/>
            </a:pPr>
            <a:r>
              <a:rPr lang="it-IT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orbel" panose="020B0503020204020204" pitchFamily="34" charset="0"/>
                <a:sym typeface="Kontrapunkt Bob Light" charset="0"/>
              </a:rPr>
              <a:t>Uno degli elementi centrali di un sistema Lean di successo è quello di creare </a:t>
            </a:r>
          </a:p>
          <a:p>
            <a:pPr algn="ctr" defTabSz="914400">
              <a:defRPr/>
            </a:pPr>
            <a:r>
              <a:rPr lang="it-IT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orbel" panose="020B0503020204020204" pitchFamily="34" charset="0"/>
                <a:sym typeface="Kontrapunkt Bob Light" charset="0"/>
              </a:rPr>
              <a:t>una cultura di PROBLEM SOLVING STRUTTURATO, </a:t>
            </a:r>
          </a:p>
          <a:p>
            <a:pPr algn="ctr" defTabSz="914400">
              <a:defRPr/>
            </a:pPr>
            <a:r>
              <a:rPr lang="it-IT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orbel" panose="020B0503020204020204" pitchFamily="34" charset="0"/>
                <a:sym typeface="Kontrapunkt Bob Light" charset="0"/>
              </a:rPr>
              <a:t>PRESENTE LUNGO TUTTI I LIVELLI DELL’ORGANIZZAZIONE, </a:t>
            </a:r>
          </a:p>
          <a:p>
            <a:pPr algn="ctr" defTabSz="914400">
              <a:defRPr/>
            </a:pPr>
            <a:r>
              <a:rPr lang="it-IT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orbel" panose="020B0503020204020204" pitchFamily="34" charset="0"/>
                <a:sym typeface="Kontrapunkt Bob Light" charset="0"/>
              </a:rPr>
              <a:t>non limitandosi a tamponare i problemi, ma </a:t>
            </a:r>
          </a:p>
          <a:p>
            <a:pPr algn="ctr" defTabSz="914400">
              <a:defRPr/>
            </a:pPr>
            <a:r>
              <a:rPr lang="it-IT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orbel" panose="020B0503020204020204" pitchFamily="34" charset="0"/>
                <a:sym typeface="Kontrapunkt Bob Light" charset="0"/>
              </a:rPr>
              <a:t>ricercando sistematicamente le cause radice e attaccandole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D61D8A-AA8D-4F92-87BE-EA4C8A3CF932}"/>
              </a:ext>
            </a:extLst>
          </p:cNvPr>
          <p:cNvSpPr txBox="1"/>
          <p:nvPr/>
        </p:nvSpPr>
        <p:spPr>
          <a:xfrm>
            <a:off x="0" y="6575428"/>
            <a:ext cx="12192000" cy="27699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rbel" panose="020B0503020204020204" pitchFamily="34" charset="0"/>
              </a:rPr>
              <a:t>            Elisabetta Ocello								Pneumo Trieste 2019, Corso IFT										</a:t>
            </a:r>
            <a:fld id="{FB237E53-FBE0-4B2B-93EE-BAD482975CD6}" type="slidenum">
              <a:rPr lang="it-IT" sz="1200" smtClean="0">
                <a:latin typeface="Corbel" panose="020B0503020204020204" pitchFamily="34" charset="0"/>
              </a:rPr>
              <a:t>10</a:t>
            </a:fld>
            <a:endParaRPr lang="it-IT" sz="1200" dirty="0">
              <a:latin typeface="Corbel" panose="020B0503020204020204" pitchFamily="34" charset="0"/>
            </a:endParaRPr>
          </a:p>
        </p:txBody>
      </p:sp>
      <p:pic>
        <p:nvPicPr>
          <p:cNvPr id="9" name="Picture 2" descr="Risultati immagini per logo uniud">
            <a:extLst>
              <a:ext uri="{FF2B5EF4-FFF2-40B4-BE49-F238E27FC236}">
                <a16:creationId xmlns:a16="http://schemas.microsoft.com/office/drawing/2014/main" id="{697490B8-6841-418F-BF90-B469EEE83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8" y="6575427"/>
            <a:ext cx="277000" cy="2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167864-3562-455F-953C-7BE1093BD1FF}"/>
              </a:ext>
            </a:extLst>
          </p:cNvPr>
          <p:cNvSpPr txBox="1"/>
          <p:nvPr/>
        </p:nvSpPr>
        <p:spPr>
          <a:xfrm>
            <a:off x="0" y="-3208"/>
            <a:ext cx="12192000" cy="3385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None/>
            </a:pPr>
            <a:r>
              <a:rPr lang="it-IT" sz="1600" b="1" dirty="0">
                <a:latin typeface="Corbel" panose="020B0503020204020204"/>
              </a:rPr>
              <a:t>Il processo di problem solving</a:t>
            </a:r>
          </a:p>
        </p:txBody>
      </p:sp>
    </p:spTree>
    <p:extLst>
      <p:ext uri="{BB962C8B-B14F-4D97-AF65-F5344CB8AC3E}">
        <p14:creationId xmlns:p14="http://schemas.microsoft.com/office/powerpoint/2010/main" val="161139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4">
            <a:extLst>
              <a:ext uri="{FF2B5EF4-FFF2-40B4-BE49-F238E27FC236}">
                <a16:creationId xmlns:a16="http://schemas.microsoft.com/office/drawing/2014/main" id="{0105E451-7565-4F69-9E15-04C99B6ED2F1}"/>
              </a:ext>
            </a:extLst>
          </p:cNvPr>
          <p:cNvSpPr txBox="1">
            <a:spLocks noChangeAspect="1"/>
          </p:cNvSpPr>
          <p:nvPr/>
        </p:nvSpPr>
        <p:spPr bwMode="auto">
          <a:xfrm>
            <a:off x="8272463" y="2200275"/>
            <a:ext cx="2923382" cy="90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defTabSz="2436813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1pPr>
            <a:lvl2pPr marL="742950" indent="-285750" defTabSz="2436813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2pPr>
            <a:lvl3pPr marL="1143000" indent="-228600" defTabSz="2436813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3pPr>
            <a:lvl4pPr marL="1600200" indent="-228600" defTabSz="2436813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4pPr>
            <a:lvl5pPr marL="2057400" indent="-228600" defTabSz="2436813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5pPr>
            <a:lvl6pPr marL="25146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6pPr>
            <a:lvl7pPr marL="29718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7pPr>
            <a:lvl8pPr marL="34290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8pPr>
            <a:lvl9pPr marL="38862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altLang="it-IT" sz="160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altLang="it-IT" sz="1400">
                <a:solidFill>
                  <a:srgbClr val="000000"/>
                </a:solidFill>
                <a:latin typeface="Corbel" panose="020B0503020204020204" pitchFamily="34" charset="0"/>
              </a:rPr>
              <a:t>Implementazione 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altLang="it-IT" sz="1400">
                <a:solidFill>
                  <a:srgbClr val="000000"/>
                </a:solidFill>
                <a:latin typeface="Corbel" panose="020B0503020204020204" pitchFamily="34" charset="0"/>
              </a:rPr>
              <a:t>Sperimentazione della soluzione</a:t>
            </a:r>
          </a:p>
        </p:txBody>
      </p:sp>
      <p:sp>
        <p:nvSpPr>
          <p:cNvPr id="17" name="TextBox 42">
            <a:extLst>
              <a:ext uri="{FF2B5EF4-FFF2-40B4-BE49-F238E27FC236}">
                <a16:creationId xmlns:a16="http://schemas.microsoft.com/office/drawing/2014/main" id="{FDCD233F-D1BE-4E90-97E5-40F66A729A41}"/>
              </a:ext>
            </a:extLst>
          </p:cNvPr>
          <p:cNvSpPr txBox="1">
            <a:spLocks noChangeAspect="1"/>
          </p:cNvSpPr>
          <p:nvPr/>
        </p:nvSpPr>
        <p:spPr bwMode="auto">
          <a:xfrm>
            <a:off x="8272463" y="5387975"/>
            <a:ext cx="2765425" cy="90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defTabSz="2436813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1pPr>
            <a:lvl2pPr marL="742950" indent="-285750" defTabSz="2436813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2pPr>
            <a:lvl3pPr marL="1143000" indent="-228600" defTabSz="2436813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3pPr>
            <a:lvl4pPr marL="1600200" indent="-228600" defTabSz="2436813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4pPr>
            <a:lvl5pPr marL="2057400" indent="-228600" defTabSz="2436813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5pPr>
            <a:lvl6pPr marL="25146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6pPr>
            <a:lvl7pPr marL="29718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7pPr>
            <a:lvl8pPr marL="34290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8pPr>
            <a:lvl9pPr marL="38862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altLang="it-IT" sz="160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it-IT" altLang="it-IT" sz="1400">
                <a:solidFill>
                  <a:srgbClr val="000000"/>
                </a:solidFill>
                <a:latin typeface="Corbel" panose="020B0503020204020204" pitchFamily="34" charset="0"/>
              </a:rPr>
              <a:t>Misurare e Monitorare i risultati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it-IT" altLang="it-IT" sz="1400">
                <a:solidFill>
                  <a:srgbClr val="000000"/>
                </a:solidFill>
                <a:latin typeface="Corbel" panose="020B0503020204020204" pitchFamily="34" charset="0"/>
              </a:rPr>
              <a:t>Valutare la situazione</a:t>
            </a:r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E13C7A09-7BC1-48E5-9348-AD6E2407A199}"/>
              </a:ext>
            </a:extLst>
          </p:cNvPr>
          <p:cNvSpPr txBox="1">
            <a:spLocks noChangeAspect="1"/>
          </p:cNvSpPr>
          <p:nvPr/>
        </p:nvSpPr>
        <p:spPr bwMode="auto">
          <a:xfrm>
            <a:off x="1331913" y="5346700"/>
            <a:ext cx="2495550" cy="120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defTabSz="2436813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1pPr>
            <a:lvl2pPr marL="742950" indent="-285750" defTabSz="2436813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2pPr>
            <a:lvl3pPr marL="1143000" indent="-228600" defTabSz="2436813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3pPr>
            <a:lvl4pPr marL="1600200" indent="-228600" defTabSz="2436813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4pPr>
            <a:lvl5pPr marL="2057400" indent="-228600" defTabSz="2436813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5pPr>
            <a:lvl6pPr marL="25146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6pPr>
            <a:lvl7pPr marL="29718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7pPr>
            <a:lvl8pPr marL="34290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8pPr>
            <a:lvl9pPr marL="38862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9pPr>
          </a:lstStyle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altLang="it-IT" sz="160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</a:p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it-IT" altLang="it-IT" sz="1400">
                <a:solidFill>
                  <a:srgbClr val="000000"/>
                </a:solidFill>
                <a:latin typeface="Corbel" panose="020B0503020204020204" pitchFamily="34" charset="0"/>
              </a:rPr>
              <a:t>Correggere, Mantenere</a:t>
            </a:r>
          </a:p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it-IT" altLang="it-IT" sz="1400">
                <a:solidFill>
                  <a:srgbClr val="000000"/>
                </a:solidFill>
                <a:latin typeface="Corbel" panose="020B0503020204020204" pitchFamily="34" charset="0"/>
              </a:rPr>
              <a:t>Standardizzare </a:t>
            </a:r>
          </a:p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it-IT" altLang="it-IT" sz="1400">
                <a:solidFill>
                  <a:srgbClr val="000000"/>
                </a:solidFill>
                <a:latin typeface="Corbel" panose="020B0503020204020204" pitchFamily="34" charset="0"/>
              </a:rPr>
              <a:t>Estendere, Migliorare</a:t>
            </a:r>
          </a:p>
        </p:txBody>
      </p:sp>
      <p:sp>
        <p:nvSpPr>
          <p:cNvPr id="23" name="TextBox 19">
            <a:extLst>
              <a:ext uri="{FF2B5EF4-FFF2-40B4-BE49-F238E27FC236}">
                <a16:creationId xmlns:a16="http://schemas.microsoft.com/office/drawing/2014/main" id="{63D967A1-E586-47EA-9945-ACBDCFE25382}"/>
              </a:ext>
            </a:extLst>
          </p:cNvPr>
          <p:cNvSpPr txBox="1">
            <a:spLocks noChangeAspect="1"/>
          </p:cNvSpPr>
          <p:nvPr/>
        </p:nvSpPr>
        <p:spPr bwMode="auto">
          <a:xfrm>
            <a:off x="1385888" y="2293144"/>
            <a:ext cx="2495550" cy="188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defTabSz="2436813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1pPr>
            <a:lvl2pPr marL="742950" indent="-285750" defTabSz="2436813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2pPr>
            <a:lvl3pPr marL="1143000" indent="-228600" defTabSz="2436813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3pPr>
            <a:lvl4pPr marL="1600200" indent="-228600" defTabSz="2436813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4pPr>
            <a:lvl5pPr marL="2057400" indent="-228600" defTabSz="2436813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5pPr>
            <a:lvl6pPr marL="25146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6pPr>
            <a:lvl7pPr marL="29718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7pPr>
            <a:lvl8pPr marL="34290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8pPr>
            <a:lvl9pPr marL="38862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9pPr>
          </a:lstStyle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altLang="it-IT" sz="160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</a:p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it-IT" altLang="it-IT" sz="1400" dirty="0">
                <a:solidFill>
                  <a:srgbClr val="000000"/>
                </a:solidFill>
                <a:latin typeface="Corbel" panose="020B0503020204020204" pitchFamily="34" charset="0"/>
              </a:rPr>
              <a:t>Analisi della situazione AS IS e TO BE identificando quindi un obiettivo</a:t>
            </a:r>
          </a:p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it-IT" altLang="it-IT" sz="1400" dirty="0">
                <a:solidFill>
                  <a:srgbClr val="000000"/>
                </a:solidFill>
                <a:latin typeface="Corbel" panose="020B0503020204020204" pitchFamily="34" charset="0"/>
              </a:rPr>
              <a:t>Diagnosi delle cause radice</a:t>
            </a:r>
          </a:p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it-IT" altLang="it-IT" sz="1400" dirty="0">
                <a:solidFill>
                  <a:srgbClr val="000000"/>
                </a:solidFill>
                <a:latin typeface="Corbel" panose="020B0503020204020204" pitchFamily="34" charset="0"/>
              </a:rPr>
              <a:t>Scelta delle azioni</a:t>
            </a:r>
          </a:p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it-IT" altLang="it-IT" sz="1400" dirty="0">
                <a:solidFill>
                  <a:srgbClr val="000000"/>
                </a:solidFill>
                <a:latin typeface="Corbel" panose="020B0503020204020204" pitchFamily="34" charset="0"/>
              </a:rPr>
              <a:t>Pianificazione </a:t>
            </a:r>
          </a:p>
        </p:txBody>
      </p:sp>
      <p:sp>
        <p:nvSpPr>
          <p:cNvPr id="6" name="Freeform 39">
            <a:extLst>
              <a:ext uri="{FF2B5EF4-FFF2-40B4-BE49-F238E27FC236}">
                <a16:creationId xmlns:a16="http://schemas.microsoft.com/office/drawing/2014/main" id="{5225C355-3D94-4B32-BFF6-490D28C5F0D8}"/>
              </a:ext>
            </a:extLst>
          </p:cNvPr>
          <p:cNvSpPr>
            <a:spLocks noChangeAspect="1"/>
          </p:cNvSpPr>
          <p:nvPr/>
        </p:nvSpPr>
        <p:spPr>
          <a:xfrm>
            <a:off x="7416800" y="2488407"/>
            <a:ext cx="3599657" cy="329406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noFill/>
          <a:ln w="6350" cap="flat" cmpd="sng" algn="ctr">
            <a:solidFill>
              <a:srgbClr val="57565A">
                <a:alpha val="50000"/>
              </a:srgbClr>
            </a:solidFill>
            <a:prstDash val="solid"/>
            <a:headEnd type="none"/>
            <a:tailEnd type="oval" w="lg" len="lg"/>
          </a:ln>
          <a:effectLst/>
        </p:spPr>
        <p:txBody>
          <a:bodyPr lIns="91440" tIns="45720" rIns="91440" bIns="45720" anchor="ctr"/>
          <a:lstStyle/>
          <a:p>
            <a:pPr algn="ctr" defTabSz="1219170">
              <a:defRPr/>
            </a:pPr>
            <a:endParaRPr lang="en-US" sz="2400" kern="0">
              <a:solidFill>
                <a:srgbClr val="57565A"/>
              </a:solidFill>
              <a:latin typeface="Open Sans Light"/>
              <a:ea typeface="ＭＳ Ｐゴシック" charset="0"/>
              <a:cs typeface="Kontrapunkt Bob Light" charset="0"/>
              <a:sym typeface="Kontrapunkt Bob Light" charset="0"/>
            </a:endParaRPr>
          </a:p>
        </p:txBody>
      </p:sp>
      <p:sp>
        <p:nvSpPr>
          <p:cNvPr id="8" name="Freeform 41">
            <a:extLst>
              <a:ext uri="{FF2B5EF4-FFF2-40B4-BE49-F238E27FC236}">
                <a16:creationId xmlns:a16="http://schemas.microsoft.com/office/drawing/2014/main" id="{44E66127-DF15-48BE-8727-85323F9AE342}"/>
              </a:ext>
            </a:extLst>
          </p:cNvPr>
          <p:cNvSpPr>
            <a:spLocks noChangeAspect="1"/>
          </p:cNvSpPr>
          <p:nvPr/>
        </p:nvSpPr>
        <p:spPr>
          <a:xfrm flipV="1">
            <a:off x="7505700" y="5294313"/>
            <a:ext cx="3600450" cy="329407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noFill/>
          <a:ln w="6350" cap="flat" cmpd="sng" algn="ctr">
            <a:solidFill>
              <a:srgbClr val="57565A">
                <a:alpha val="50000"/>
              </a:srgbClr>
            </a:solidFill>
            <a:prstDash val="solid"/>
            <a:headEnd type="none"/>
            <a:tailEnd type="oval" w="lg" len="lg"/>
          </a:ln>
          <a:effectLst/>
        </p:spPr>
        <p:txBody>
          <a:bodyPr lIns="91440" tIns="45720" rIns="91440" bIns="45720" anchor="ctr"/>
          <a:lstStyle/>
          <a:p>
            <a:pPr algn="ctr" defTabSz="1219170">
              <a:defRPr/>
            </a:pPr>
            <a:endParaRPr lang="en-US" sz="2400" kern="0" dirty="0">
              <a:solidFill>
                <a:srgbClr val="57565A"/>
              </a:solidFill>
              <a:latin typeface="Open Sans Light"/>
              <a:ea typeface="ＭＳ Ｐゴシック" charset="0"/>
              <a:cs typeface="Kontrapunkt Bob Light" charset="0"/>
              <a:sym typeface="Kontrapunkt Bob Light" charset="0"/>
            </a:endParaRPr>
          </a:p>
        </p:txBody>
      </p:sp>
      <p:sp>
        <p:nvSpPr>
          <p:cNvPr id="9" name="Freeform 44">
            <a:extLst>
              <a:ext uri="{FF2B5EF4-FFF2-40B4-BE49-F238E27FC236}">
                <a16:creationId xmlns:a16="http://schemas.microsoft.com/office/drawing/2014/main" id="{8D119322-3F45-441B-94E6-92C613EB9928}"/>
              </a:ext>
            </a:extLst>
          </p:cNvPr>
          <p:cNvSpPr>
            <a:spLocks/>
          </p:cNvSpPr>
          <p:nvPr/>
        </p:nvSpPr>
        <p:spPr>
          <a:xfrm flipH="1">
            <a:off x="1266032" y="2427288"/>
            <a:ext cx="3599656" cy="360363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noFill/>
          <a:ln w="6350" cap="flat" cmpd="sng" algn="ctr">
            <a:solidFill>
              <a:srgbClr val="57565A">
                <a:alpha val="50000"/>
              </a:srgbClr>
            </a:solidFill>
            <a:prstDash val="solid"/>
            <a:headEnd type="none"/>
            <a:tailEnd type="oval" w="lg" len="lg"/>
          </a:ln>
          <a:effectLst/>
        </p:spPr>
        <p:txBody>
          <a:bodyPr lIns="91440" tIns="45720" rIns="91440" bIns="45720" anchor="ctr"/>
          <a:lstStyle/>
          <a:p>
            <a:pPr algn="r" defTabSz="1219170">
              <a:defRPr/>
            </a:pPr>
            <a:endParaRPr lang="en-US" sz="2400" kern="0">
              <a:solidFill>
                <a:srgbClr val="57565A"/>
              </a:solidFill>
              <a:latin typeface="Open Sans Light"/>
              <a:ea typeface="ＭＳ Ｐゴシック" charset="0"/>
              <a:cs typeface="Kontrapunkt Bob Light" charset="0"/>
              <a:sym typeface="Kontrapunkt Bob Light" charset="0"/>
            </a:endParaRPr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23633E87-6C83-4C54-8CE4-46C140AE5AD5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1262063" y="5241132"/>
            <a:ext cx="3599657" cy="346075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noFill/>
          <a:ln w="6350" cap="flat" cmpd="sng" algn="ctr">
            <a:solidFill>
              <a:srgbClr val="57565A">
                <a:alpha val="50000"/>
              </a:srgbClr>
            </a:solidFill>
            <a:prstDash val="solid"/>
            <a:headEnd type="none"/>
            <a:tailEnd type="oval" w="lg" len="lg"/>
          </a:ln>
          <a:effectLst/>
        </p:spPr>
        <p:txBody>
          <a:bodyPr lIns="91440" tIns="45720" rIns="91440" bIns="45720" anchor="ctr"/>
          <a:lstStyle/>
          <a:p>
            <a:pPr algn="r" defTabSz="1219170">
              <a:defRPr/>
            </a:pPr>
            <a:endParaRPr lang="en-US" sz="2400" kern="0" dirty="0">
              <a:solidFill>
                <a:srgbClr val="57565A"/>
              </a:solidFill>
              <a:latin typeface="Open Sans Light"/>
              <a:ea typeface="ＭＳ Ｐゴシック" charset="0"/>
              <a:cs typeface="Kontrapunkt Bob Light" charset="0"/>
              <a:sym typeface="Kontrapunkt Bob Light" charset="0"/>
            </a:endParaRPr>
          </a:p>
        </p:txBody>
      </p:sp>
      <p:sp>
        <p:nvSpPr>
          <p:cNvPr id="11" name="Oval 4">
            <a:extLst>
              <a:ext uri="{FF2B5EF4-FFF2-40B4-BE49-F238E27FC236}">
                <a16:creationId xmlns:a16="http://schemas.microsoft.com/office/drawing/2014/main" id="{C7B948B0-E21F-416B-A820-47854A205D8F}"/>
              </a:ext>
            </a:extLst>
          </p:cNvPr>
          <p:cNvSpPr>
            <a:spLocks noChangeAspect="1"/>
          </p:cNvSpPr>
          <p:nvPr/>
        </p:nvSpPr>
        <p:spPr bwMode="auto">
          <a:xfrm>
            <a:off x="4631532" y="2645569"/>
            <a:ext cx="2890838" cy="2890838"/>
          </a:xfrm>
          <a:prstGeom prst="ellipse">
            <a:avLst/>
          </a:prstGeom>
          <a:noFill/>
          <a:ln w="57150">
            <a:solidFill>
              <a:srgbClr val="4DB3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0" tIns="45720" rIns="91440" bIns="45720"/>
          <a:lstStyle>
            <a:lvl1pPr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1pPr>
            <a:lvl2pPr marL="742950" indent="-28575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2pPr>
            <a:lvl3pPr marL="11430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3pPr>
            <a:lvl4pPr marL="16002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4pPr>
            <a:lvl5pPr marL="20574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5pPr>
            <a:lvl6pPr marL="25146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6pPr>
            <a:lvl7pPr marL="29718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7pPr>
            <a:lvl8pPr marL="34290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8pPr>
            <a:lvl9pPr marL="38862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9pPr>
          </a:lstStyle>
          <a:p>
            <a:endParaRPr lang="it-IT" altLang="it-IT" sz="460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DCBBE51F-E9EA-46BC-BED2-59C5C9215016}"/>
              </a:ext>
            </a:extLst>
          </p:cNvPr>
          <p:cNvSpPr>
            <a:spLocks noChangeAspect="1"/>
          </p:cNvSpPr>
          <p:nvPr/>
        </p:nvSpPr>
        <p:spPr>
          <a:xfrm>
            <a:off x="4491832" y="2505869"/>
            <a:ext cx="1387475" cy="1388269"/>
          </a:xfrm>
          <a:custGeom>
            <a:avLst/>
            <a:gdLst>
              <a:gd name="connsiteX0" fmla="*/ 0 w 1147239"/>
              <a:gd name="connsiteY0" fmla="*/ 573620 h 1147239"/>
              <a:gd name="connsiteX1" fmla="*/ 573620 w 1147239"/>
              <a:gd name="connsiteY1" fmla="*/ 0 h 1147239"/>
              <a:gd name="connsiteX2" fmla="*/ 1147240 w 1147239"/>
              <a:gd name="connsiteY2" fmla="*/ 573620 h 1147239"/>
              <a:gd name="connsiteX3" fmla="*/ 573620 w 1147239"/>
              <a:gd name="connsiteY3" fmla="*/ 1147240 h 1147239"/>
              <a:gd name="connsiteX4" fmla="*/ 0 w 1147239"/>
              <a:gd name="connsiteY4" fmla="*/ 573620 h 11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239" h="1147239">
                <a:moveTo>
                  <a:pt x="0" y="573620"/>
                </a:moveTo>
                <a:cubicBezTo>
                  <a:pt x="0" y="256818"/>
                  <a:pt x="256818" y="0"/>
                  <a:pt x="573620" y="0"/>
                </a:cubicBezTo>
                <a:cubicBezTo>
                  <a:pt x="890422" y="0"/>
                  <a:pt x="1147240" y="256818"/>
                  <a:pt x="1147240" y="573620"/>
                </a:cubicBezTo>
                <a:cubicBezTo>
                  <a:pt x="1147240" y="890422"/>
                  <a:pt x="890422" y="1147240"/>
                  <a:pt x="573620" y="1147240"/>
                </a:cubicBezTo>
                <a:cubicBezTo>
                  <a:pt x="256818" y="1147240"/>
                  <a:pt x="0" y="890422"/>
                  <a:pt x="0" y="57362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wrap="none" lIns="225159" tIns="225159" rIns="225159" bIns="225159" spcCol="2540" anchor="ctr"/>
          <a:lstStyle/>
          <a:p>
            <a:pPr algn="ctr" defTabSz="666734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800" b="1" kern="0" dirty="0">
                <a:latin typeface="Corbel" panose="020B0503020204020204" pitchFamily="34" charset="0"/>
                <a:ea typeface="ＭＳ Ｐゴシック" charset="0"/>
                <a:cs typeface="Kontrapunkt Bob Light" charset="0"/>
                <a:sym typeface="Kontrapunkt Bob Light" charset="0"/>
              </a:rPr>
              <a:t>PLAN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0B8D31FA-0010-4BE9-9581-BBEC069E79ED}"/>
              </a:ext>
            </a:extLst>
          </p:cNvPr>
          <p:cNvSpPr>
            <a:spLocks noChangeAspect="1"/>
          </p:cNvSpPr>
          <p:nvPr/>
        </p:nvSpPr>
        <p:spPr>
          <a:xfrm>
            <a:off x="6274594" y="2505869"/>
            <a:ext cx="1388269" cy="1388269"/>
          </a:xfrm>
          <a:custGeom>
            <a:avLst/>
            <a:gdLst>
              <a:gd name="connsiteX0" fmla="*/ 0 w 1147239"/>
              <a:gd name="connsiteY0" fmla="*/ 573620 h 1147239"/>
              <a:gd name="connsiteX1" fmla="*/ 573620 w 1147239"/>
              <a:gd name="connsiteY1" fmla="*/ 0 h 1147239"/>
              <a:gd name="connsiteX2" fmla="*/ 1147240 w 1147239"/>
              <a:gd name="connsiteY2" fmla="*/ 573620 h 1147239"/>
              <a:gd name="connsiteX3" fmla="*/ 573620 w 1147239"/>
              <a:gd name="connsiteY3" fmla="*/ 1147240 h 1147239"/>
              <a:gd name="connsiteX4" fmla="*/ 0 w 1147239"/>
              <a:gd name="connsiteY4" fmla="*/ 573620 h 11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239" h="1147239">
                <a:moveTo>
                  <a:pt x="0" y="573620"/>
                </a:moveTo>
                <a:cubicBezTo>
                  <a:pt x="0" y="256818"/>
                  <a:pt x="256818" y="0"/>
                  <a:pt x="573620" y="0"/>
                </a:cubicBezTo>
                <a:cubicBezTo>
                  <a:pt x="890422" y="0"/>
                  <a:pt x="1147240" y="256818"/>
                  <a:pt x="1147240" y="573620"/>
                </a:cubicBezTo>
                <a:cubicBezTo>
                  <a:pt x="1147240" y="890422"/>
                  <a:pt x="890422" y="1147240"/>
                  <a:pt x="573620" y="1147240"/>
                </a:cubicBezTo>
                <a:cubicBezTo>
                  <a:pt x="256818" y="1147240"/>
                  <a:pt x="0" y="890422"/>
                  <a:pt x="0" y="573620"/>
                </a:cubicBezTo>
                <a:close/>
              </a:path>
            </a:pathLst>
          </a:custGeom>
          <a:solidFill>
            <a:srgbClr val="F49D00"/>
          </a:solidFill>
          <a:ln>
            <a:noFill/>
          </a:ln>
          <a:effectLst/>
        </p:spPr>
        <p:txBody>
          <a:bodyPr wrap="none" lIns="225159" tIns="225159" rIns="225159" bIns="225159" spcCol="2540" anchor="ctr"/>
          <a:lstStyle/>
          <a:p>
            <a:pPr algn="ctr" defTabSz="666734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800" b="1" kern="0" dirty="0">
                <a:latin typeface="Corbel" panose="020B0503020204020204" pitchFamily="34" charset="0"/>
                <a:ea typeface="ＭＳ Ｐゴシック" charset="0"/>
                <a:cs typeface="Kontrapunkt Bob Light" charset="0"/>
                <a:sym typeface="Kontrapunkt Bob Light" charset="0"/>
              </a:rPr>
              <a:t>DO</a:t>
            </a: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7F517DCE-2F79-49D7-A501-ED4ACC40761D}"/>
              </a:ext>
            </a:extLst>
          </p:cNvPr>
          <p:cNvSpPr>
            <a:spLocks noChangeAspect="1"/>
          </p:cNvSpPr>
          <p:nvPr/>
        </p:nvSpPr>
        <p:spPr>
          <a:xfrm>
            <a:off x="4491832" y="4288632"/>
            <a:ext cx="1387475" cy="1388269"/>
          </a:xfrm>
          <a:custGeom>
            <a:avLst/>
            <a:gdLst>
              <a:gd name="connsiteX0" fmla="*/ 0 w 1147239"/>
              <a:gd name="connsiteY0" fmla="*/ 573620 h 1147239"/>
              <a:gd name="connsiteX1" fmla="*/ 573620 w 1147239"/>
              <a:gd name="connsiteY1" fmla="*/ 0 h 1147239"/>
              <a:gd name="connsiteX2" fmla="*/ 1147240 w 1147239"/>
              <a:gd name="connsiteY2" fmla="*/ 573620 h 1147239"/>
              <a:gd name="connsiteX3" fmla="*/ 573620 w 1147239"/>
              <a:gd name="connsiteY3" fmla="*/ 1147240 h 1147239"/>
              <a:gd name="connsiteX4" fmla="*/ 0 w 1147239"/>
              <a:gd name="connsiteY4" fmla="*/ 573620 h 11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239" h="1147239">
                <a:moveTo>
                  <a:pt x="0" y="573620"/>
                </a:moveTo>
                <a:cubicBezTo>
                  <a:pt x="0" y="256818"/>
                  <a:pt x="256818" y="0"/>
                  <a:pt x="573620" y="0"/>
                </a:cubicBezTo>
                <a:cubicBezTo>
                  <a:pt x="890422" y="0"/>
                  <a:pt x="1147240" y="256818"/>
                  <a:pt x="1147240" y="573620"/>
                </a:cubicBezTo>
                <a:cubicBezTo>
                  <a:pt x="1147240" y="890422"/>
                  <a:pt x="890422" y="1147240"/>
                  <a:pt x="573620" y="1147240"/>
                </a:cubicBezTo>
                <a:cubicBezTo>
                  <a:pt x="256818" y="1147240"/>
                  <a:pt x="0" y="890422"/>
                  <a:pt x="0" y="573620"/>
                </a:cubicBezTo>
                <a:close/>
              </a:path>
            </a:pathLst>
          </a:custGeom>
          <a:solidFill>
            <a:srgbClr val="1D6E9B"/>
          </a:solidFill>
          <a:ln>
            <a:noFill/>
          </a:ln>
          <a:effectLst/>
        </p:spPr>
        <p:txBody>
          <a:bodyPr wrap="none" lIns="225159" tIns="225159" rIns="225159" bIns="225159" spcCol="2540" anchor="ctr"/>
          <a:lstStyle/>
          <a:p>
            <a:pPr algn="ctr" defTabSz="666734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800" b="1" kern="0" dirty="0">
                <a:latin typeface="Corbel" panose="020B0503020204020204" pitchFamily="34" charset="0"/>
                <a:ea typeface="ＭＳ Ｐゴシック" charset="0"/>
                <a:cs typeface="Kontrapunkt Bob Light" charset="0"/>
                <a:sym typeface="Kontrapunkt Bob Light" charset="0"/>
              </a:rPr>
              <a:t>ACT</a:t>
            </a:r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D5CDE882-FDB9-410B-9C5B-D947FE2233B7}"/>
              </a:ext>
            </a:extLst>
          </p:cNvPr>
          <p:cNvSpPr>
            <a:spLocks noChangeAspect="1"/>
          </p:cNvSpPr>
          <p:nvPr/>
        </p:nvSpPr>
        <p:spPr>
          <a:xfrm>
            <a:off x="6274594" y="4288632"/>
            <a:ext cx="1388269" cy="1388269"/>
          </a:xfrm>
          <a:custGeom>
            <a:avLst/>
            <a:gdLst>
              <a:gd name="connsiteX0" fmla="*/ 0 w 1147239"/>
              <a:gd name="connsiteY0" fmla="*/ 573620 h 1147239"/>
              <a:gd name="connsiteX1" fmla="*/ 573620 w 1147239"/>
              <a:gd name="connsiteY1" fmla="*/ 0 h 1147239"/>
              <a:gd name="connsiteX2" fmla="*/ 1147240 w 1147239"/>
              <a:gd name="connsiteY2" fmla="*/ 573620 h 1147239"/>
              <a:gd name="connsiteX3" fmla="*/ 573620 w 1147239"/>
              <a:gd name="connsiteY3" fmla="*/ 1147240 h 1147239"/>
              <a:gd name="connsiteX4" fmla="*/ 0 w 1147239"/>
              <a:gd name="connsiteY4" fmla="*/ 573620 h 11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239" h="1147239">
                <a:moveTo>
                  <a:pt x="0" y="573620"/>
                </a:moveTo>
                <a:cubicBezTo>
                  <a:pt x="0" y="256818"/>
                  <a:pt x="256818" y="0"/>
                  <a:pt x="573620" y="0"/>
                </a:cubicBezTo>
                <a:cubicBezTo>
                  <a:pt x="890422" y="0"/>
                  <a:pt x="1147240" y="256818"/>
                  <a:pt x="1147240" y="573620"/>
                </a:cubicBezTo>
                <a:cubicBezTo>
                  <a:pt x="1147240" y="890422"/>
                  <a:pt x="890422" y="1147240"/>
                  <a:pt x="573620" y="1147240"/>
                </a:cubicBezTo>
                <a:cubicBezTo>
                  <a:pt x="256818" y="1147240"/>
                  <a:pt x="0" y="890422"/>
                  <a:pt x="0" y="573620"/>
                </a:cubicBezTo>
                <a:close/>
              </a:path>
            </a:pathLst>
          </a:custGeom>
          <a:solidFill>
            <a:srgbClr val="CF423F"/>
          </a:solidFill>
          <a:ln>
            <a:noFill/>
          </a:ln>
          <a:effectLst/>
        </p:spPr>
        <p:txBody>
          <a:bodyPr wrap="none" lIns="225159" tIns="225159" rIns="225159" bIns="225159" spcCol="2540" anchor="ctr"/>
          <a:lstStyle/>
          <a:p>
            <a:pPr algn="ctr" defTabSz="666734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800" b="1" kern="0" dirty="0">
                <a:latin typeface="Corbel" panose="020B0503020204020204" pitchFamily="34" charset="0"/>
                <a:ea typeface="ＭＳ Ｐゴシック" charset="0"/>
                <a:cs typeface="Kontrapunkt Bob Light" charset="0"/>
                <a:sym typeface="Kontrapunkt Bob Light" charset="0"/>
              </a:rPr>
              <a:t>CHECK</a:t>
            </a:r>
          </a:p>
        </p:txBody>
      </p:sp>
      <p:cxnSp>
        <p:nvCxnSpPr>
          <p:cNvPr id="19" name="Straight Connector 49">
            <a:extLst>
              <a:ext uri="{FF2B5EF4-FFF2-40B4-BE49-F238E27FC236}">
                <a16:creationId xmlns:a16="http://schemas.microsoft.com/office/drawing/2014/main" id="{23031884-FAC4-44ED-8B61-E3C3D69670AE}"/>
              </a:ext>
            </a:extLst>
          </p:cNvPr>
          <p:cNvCxnSpPr>
            <a:cxnSpLocks noChangeAspect="1"/>
          </p:cNvCxnSpPr>
          <p:nvPr/>
        </p:nvCxnSpPr>
        <p:spPr bwMode="auto">
          <a:xfrm>
            <a:off x="6079332" y="2662238"/>
            <a:ext cx="0" cy="2858294"/>
          </a:xfrm>
          <a:prstGeom prst="line">
            <a:avLst/>
          </a:prstGeom>
          <a:noFill/>
          <a:ln w="3175">
            <a:solidFill>
              <a:srgbClr val="57565A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51">
            <a:extLst>
              <a:ext uri="{FF2B5EF4-FFF2-40B4-BE49-F238E27FC236}">
                <a16:creationId xmlns:a16="http://schemas.microsoft.com/office/drawing/2014/main" id="{C0CFAFF4-846F-4208-912F-4B0DD7711A2F}"/>
              </a:ext>
            </a:extLst>
          </p:cNvPr>
          <p:cNvCxnSpPr>
            <a:cxnSpLocks noChangeAspect="1"/>
          </p:cNvCxnSpPr>
          <p:nvPr/>
        </p:nvCxnSpPr>
        <p:spPr bwMode="auto">
          <a:xfrm rot="5400000">
            <a:off x="6076950" y="2662238"/>
            <a:ext cx="0" cy="2857500"/>
          </a:xfrm>
          <a:prstGeom prst="line">
            <a:avLst/>
          </a:prstGeom>
          <a:noFill/>
          <a:ln w="3175">
            <a:solidFill>
              <a:srgbClr val="57565A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Freccia circolare 23">
            <a:extLst>
              <a:ext uri="{FF2B5EF4-FFF2-40B4-BE49-F238E27FC236}">
                <a16:creationId xmlns:a16="http://schemas.microsoft.com/office/drawing/2014/main" id="{66C26671-C467-4B81-8272-A738BE56E5B4}"/>
              </a:ext>
            </a:extLst>
          </p:cNvPr>
          <p:cNvSpPr>
            <a:spLocks noChangeAspect="1"/>
          </p:cNvSpPr>
          <p:nvPr/>
        </p:nvSpPr>
        <p:spPr>
          <a:xfrm>
            <a:off x="5664200" y="3611563"/>
            <a:ext cx="836613" cy="727869"/>
          </a:xfrm>
          <a:prstGeom prst="circularArrow">
            <a:avLst/>
          </a:prstGeom>
          <a:solidFill>
            <a:srgbClr val="C0504D">
              <a:tint val="40000"/>
              <a:hueOff val="0"/>
              <a:satOff val="0"/>
              <a:lumOff val="0"/>
              <a:alphaOff val="0"/>
            </a:srgbClr>
          </a:solidFill>
          <a:ln w="19050" cap="rnd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reccia circolare 24">
            <a:extLst>
              <a:ext uri="{FF2B5EF4-FFF2-40B4-BE49-F238E27FC236}">
                <a16:creationId xmlns:a16="http://schemas.microsoft.com/office/drawing/2014/main" id="{ED6CA185-080A-481A-8F12-913DB2247D8E}"/>
              </a:ext>
            </a:extLst>
          </p:cNvPr>
          <p:cNvSpPr>
            <a:spLocks noChangeAspect="1"/>
          </p:cNvSpPr>
          <p:nvPr/>
        </p:nvSpPr>
        <p:spPr>
          <a:xfrm rot="10800000">
            <a:off x="5664200" y="3843338"/>
            <a:ext cx="836613" cy="727075"/>
          </a:xfrm>
          <a:prstGeom prst="circularArrow">
            <a:avLst/>
          </a:prstGeom>
          <a:solidFill>
            <a:srgbClr val="C0504D">
              <a:tint val="40000"/>
              <a:hueOff val="0"/>
              <a:satOff val="0"/>
              <a:lumOff val="0"/>
              <a:alphaOff val="0"/>
            </a:srgbClr>
          </a:solidFill>
          <a:ln w="19050" cap="rnd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A116D65-0B16-461A-8F8A-92429C980BC2}"/>
              </a:ext>
            </a:extLst>
          </p:cNvPr>
          <p:cNvSpPr/>
          <p:nvPr/>
        </p:nvSpPr>
        <p:spPr>
          <a:xfrm>
            <a:off x="371475" y="1224330"/>
            <a:ext cx="11376819" cy="937419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lvl1pPr defTabSz="1828800">
              <a:defRPr sz="9200">
                <a:solidFill>
                  <a:srgbClr val="FFFFFF"/>
                </a:solidFill>
                <a:latin typeface="Kontrapunkt Bob Light" charset="0"/>
                <a:ea typeface="MS PGothic" panose="020B0600070205080204" pitchFamily="34" charset="-128"/>
                <a:sym typeface="Kontrapunkt Bob Light" charset="0"/>
              </a:defRPr>
            </a:lvl1pPr>
            <a:lvl2pPr marL="742950" indent="-285750" defTabSz="1828800">
              <a:defRPr sz="9200">
                <a:solidFill>
                  <a:srgbClr val="FFFFFF"/>
                </a:solidFill>
                <a:latin typeface="Kontrapunkt Bob Light" charset="0"/>
                <a:ea typeface="MS PGothic" panose="020B0600070205080204" pitchFamily="34" charset="-128"/>
                <a:sym typeface="Kontrapunkt Bob Light" charset="0"/>
              </a:defRPr>
            </a:lvl2pPr>
            <a:lvl3pPr marL="1143000" indent="-228600" defTabSz="1828800">
              <a:defRPr sz="9200">
                <a:solidFill>
                  <a:srgbClr val="FFFFFF"/>
                </a:solidFill>
                <a:latin typeface="Kontrapunkt Bob Light" charset="0"/>
                <a:ea typeface="MS PGothic" panose="020B0600070205080204" pitchFamily="34" charset="-128"/>
                <a:sym typeface="Kontrapunkt Bob Light" charset="0"/>
              </a:defRPr>
            </a:lvl3pPr>
            <a:lvl4pPr marL="1600200" indent="-228600" defTabSz="1828800">
              <a:defRPr sz="9200">
                <a:solidFill>
                  <a:srgbClr val="FFFFFF"/>
                </a:solidFill>
                <a:latin typeface="Kontrapunkt Bob Light" charset="0"/>
                <a:ea typeface="MS PGothic" panose="020B0600070205080204" pitchFamily="34" charset="-128"/>
                <a:sym typeface="Kontrapunkt Bob Light" charset="0"/>
              </a:defRPr>
            </a:lvl4pPr>
            <a:lvl5pPr marL="2057400" indent="-228600" defTabSz="1828800">
              <a:defRPr sz="9200">
                <a:solidFill>
                  <a:srgbClr val="FFFFFF"/>
                </a:solidFill>
                <a:latin typeface="Kontrapunkt Bob Light" charset="0"/>
                <a:ea typeface="MS PGothic" panose="020B0600070205080204" pitchFamily="34" charset="-128"/>
                <a:sym typeface="Kontrapunkt Bob Light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 charset="0"/>
                <a:ea typeface="MS PGothic" panose="020B0600070205080204" pitchFamily="34" charset="-128"/>
                <a:sym typeface="Kontrapunkt Bob Light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 charset="0"/>
                <a:ea typeface="MS PGothic" panose="020B0600070205080204" pitchFamily="34" charset="-128"/>
                <a:sym typeface="Kontrapunkt Bob Light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 charset="0"/>
                <a:ea typeface="MS PGothic" panose="020B0600070205080204" pitchFamily="34" charset="-128"/>
                <a:sym typeface="Kontrapunkt Bob Light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 charset="0"/>
                <a:ea typeface="MS PGothic" panose="020B0600070205080204" pitchFamily="34" charset="-128"/>
                <a:sym typeface="Kontrapunkt Bob Light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000" b="1" dirty="0">
                <a:solidFill>
                  <a:schemeClr val="tx1"/>
                </a:solidFill>
                <a:latin typeface="Corbel" panose="020B0503020204020204" pitchFamily="34" charset="0"/>
              </a:rPr>
              <a:t>Il ciclo PDCA o ciclo di Deming (PDCA, acronimo di Plan–Do–Check–Act, in italiano </a:t>
            </a:r>
          </a:p>
          <a:p>
            <a:pPr algn="ctr" eaLnBrk="1" hangingPunct="1">
              <a:defRPr/>
            </a:pPr>
            <a:r>
              <a:rPr lang="it-IT" altLang="it-IT" sz="2000" b="1" dirty="0">
                <a:solidFill>
                  <a:schemeClr val="tx1"/>
                </a:solidFill>
                <a:latin typeface="Corbel" panose="020B0503020204020204" pitchFamily="34" charset="0"/>
              </a:rPr>
              <a:t>"Pianificare - Fare - Verificare - Agire") è un metodo di gestione del miglioramento di tipo iterativo, </a:t>
            </a:r>
          </a:p>
          <a:p>
            <a:pPr algn="ctr" eaLnBrk="1" hangingPunct="1">
              <a:defRPr/>
            </a:pPr>
            <a:r>
              <a:rPr lang="it-IT" altLang="it-IT" sz="2000" b="1" dirty="0">
                <a:solidFill>
                  <a:schemeClr val="tx1"/>
                </a:solidFill>
                <a:latin typeface="Corbel" panose="020B0503020204020204" pitchFamily="34" charset="0"/>
              </a:rPr>
              <a:t>basato su 4 fasi distinte.</a:t>
            </a:r>
          </a:p>
        </p:txBody>
      </p:sp>
      <p:sp>
        <p:nvSpPr>
          <p:cNvPr id="26" name="Titolo 1">
            <a:extLst>
              <a:ext uri="{FF2B5EF4-FFF2-40B4-BE49-F238E27FC236}">
                <a16:creationId xmlns:a16="http://schemas.microsoft.com/office/drawing/2014/main" id="{AE05094D-2F3A-434A-8800-E2C890651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251225"/>
            <a:ext cx="11525250" cy="1280890"/>
          </a:xfrm>
        </p:spPr>
        <p:txBody>
          <a:bodyPr>
            <a:normAutofit/>
          </a:bodyPr>
          <a:lstStyle/>
          <a:p>
            <a:r>
              <a:rPr lang="it-IT" sz="2400" b="1" dirty="0">
                <a:latin typeface="Corbel" panose="020B0503020204020204" pitchFamily="34" charset="0"/>
              </a:rPr>
              <a:t>Il ciclo di Deming</a:t>
            </a:r>
          </a:p>
        </p:txBody>
      </p:sp>
      <p:cxnSp>
        <p:nvCxnSpPr>
          <p:cNvPr id="27" name="Connettore diritto 14">
            <a:extLst>
              <a:ext uri="{FF2B5EF4-FFF2-40B4-BE49-F238E27FC236}">
                <a16:creationId xmlns:a16="http://schemas.microsoft.com/office/drawing/2014/main" id="{1349B0F0-BB2A-4578-90EF-2C77225E07B2}"/>
              </a:ext>
            </a:extLst>
          </p:cNvPr>
          <p:cNvCxnSpPr>
            <a:cxnSpLocks/>
          </p:cNvCxnSpPr>
          <p:nvPr/>
        </p:nvCxnSpPr>
        <p:spPr>
          <a:xfrm>
            <a:off x="402529" y="1077373"/>
            <a:ext cx="1145609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5184B71-4959-4D94-ACB0-83F3370A1B4F}"/>
              </a:ext>
            </a:extLst>
          </p:cNvPr>
          <p:cNvSpPr txBox="1"/>
          <p:nvPr/>
        </p:nvSpPr>
        <p:spPr>
          <a:xfrm>
            <a:off x="0" y="6575428"/>
            <a:ext cx="12192000" cy="27699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rbel" panose="020B0503020204020204" pitchFamily="34" charset="0"/>
              </a:rPr>
              <a:t>            Elisabetta Ocello								Pneumo Trieste 2019, Corso IFT										</a:t>
            </a:r>
            <a:fld id="{FB237E53-FBE0-4B2B-93EE-BAD482975CD6}" type="slidenum">
              <a:rPr lang="it-IT" sz="1200" smtClean="0">
                <a:latin typeface="Corbel" panose="020B0503020204020204" pitchFamily="34" charset="0"/>
              </a:rPr>
              <a:t>11</a:t>
            </a:fld>
            <a:endParaRPr lang="it-IT" sz="1200" dirty="0">
              <a:latin typeface="Corbel" panose="020B0503020204020204" pitchFamily="34" charset="0"/>
            </a:endParaRPr>
          </a:p>
        </p:txBody>
      </p:sp>
      <p:pic>
        <p:nvPicPr>
          <p:cNvPr id="30" name="Picture 2" descr="Risultati immagini per logo uniud">
            <a:extLst>
              <a:ext uri="{FF2B5EF4-FFF2-40B4-BE49-F238E27FC236}">
                <a16:creationId xmlns:a16="http://schemas.microsoft.com/office/drawing/2014/main" id="{267D0008-7D78-4E61-888A-78E8E8DB0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8" y="6575427"/>
            <a:ext cx="277000" cy="2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45F3220-6868-484F-A628-1F1DDC30783E}"/>
              </a:ext>
            </a:extLst>
          </p:cNvPr>
          <p:cNvSpPr txBox="1"/>
          <p:nvPr/>
        </p:nvSpPr>
        <p:spPr>
          <a:xfrm>
            <a:off x="0" y="-3208"/>
            <a:ext cx="12192000" cy="3385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None/>
            </a:pPr>
            <a:r>
              <a:rPr lang="it-IT" sz="1600" b="1" dirty="0">
                <a:latin typeface="Corbel" panose="020B0503020204020204"/>
              </a:rPr>
              <a:t>Il processo di problem solving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3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Segnaposto contenuto 5">
            <a:extLst>
              <a:ext uri="{FF2B5EF4-FFF2-40B4-BE49-F238E27FC236}">
                <a16:creationId xmlns:a16="http://schemas.microsoft.com/office/drawing/2014/main" id="{68C4121D-75E6-4FF3-9E09-4062195C80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2588" y="1264444"/>
            <a:ext cx="8781257" cy="4032250"/>
          </a:xfrm>
        </p:spPr>
      </p:pic>
      <p:sp>
        <p:nvSpPr>
          <p:cNvPr id="103428" name="Rettangolo 6">
            <a:extLst>
              <a:ext uri="{FF2B5EF4-FFF2-40B4-BE49-F238E27FC236}">
                <a16:creationId xmlns:a16="http://schemas.microsoft.com/office/drawing/2014/main" id="{72CE4962-DA93-4E24-BF5C-87C05B281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869" y="5636419"/>
            <a:ext cx="457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marL="609600" indent="-609600" defTabSz="18288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1pPr>
            <a:lvl2pPr marL="742950" indent="-285750" defTabSz="18288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2pPr>
            <a:lvl3pPr marL="1143000" indent="-228600" defTabSz="18288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3pPr>
            <a:lvl4pPr marL="1600200" indent="-228600" defTabSz="18288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4pPr>
            <a:lvl5pPr marL="2057400" indent="-228600" defTabSz="18288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000000"/>
                </a:solidFill>
                <a:latin typeface="Century Gothic" panose="020B0502020202020204" pitchFamily="34" charset="0"/>
              </a:rPr>
              <a:t>Shook J (2009) Toyota’s secret. MIT Sloan Manag Rev 50:30.</a:t>
            </a:r>
          </a:p>
        </p:txBody>
      </p:sp>
      <p:pic>
        <p:nvPicPr>
          <p:cNvPr id="103429" name="Picture 2" descr="Risultati immagini per managing to learn">
            <a:extLst>
              <a:ext uri="{FF2B5EF4-FFF2-40B4-BE49-F238E27FC236}">
                <a16:creationId xmlns:a16="http://schemas.microsoft.com/office/drawing/2014/main" id="{16C94AE1-5F19-48FA-A98D-DF3BE7CF5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7" y="2754313"/>
            <a:ext cx="3444081" cy="382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2B404293-C387-4E26-836D-531EA572D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251225"/>
            <a:ext cx="11525250" cy="1280890"/>
          </a:xfrm>
        </p:spPr>
        <p:txBody>
          <a:bodyPr>
            <a:normAutofit/>
          </a:bodyPr>
          <a:lstStyle/>
          <a:p>
            <a:r>
              <a:rPr lang="it-IT" sz="2400" b="1" dirty="0">
                <a:latin typeface="Corbel" panose="020B0503020204020204" pitchFamily="34" charset="0"/>
              </a:rPr>
              <a:t>La tecnica A3 – problem solving</a:t>
            </a:r>
          </a:p>
        </p:txBody>
      </p:sp>
      <p:cxnSp>
        <p:nvCxnSpPr>
          <p:cNvPr id="11" name="Connettore diritto 14">
            <a:extLst>
              <a:ext uri="{FF2B5EF4-FFF2-40B4-BE49-F238E27FC236}">
                <a16:creationId xmlns:a16="http://schemas.microsoft.com/office/drawing/2014/main" id="{8F9BB762-BDC7-42D1-BE46-2190323BB0C3}"/>
              </a:ext>
            </a:extLst>
          </p:cNvPr>
          <p:cNvCxnSpPr>
            <a:cxnSpLocks/>
          </p:cNvCxnSpPr>
          <p:nvPr/>
        </p:nvCxnSpPr>
        <p:spPr>
          <a:xfrm>
            <a:off x="402529" y="1077373"/>
            <a:ext cx="1145609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7FC3A7A-D679-4749-B7F1-F2B473431AB2}"/>
              </a:ext>
            </a:extLst>
          </p:cNvPr>
          <p:cNvSpPr txBox="1"/>
          <p:nvPr/>
        </p:nvSpPr>
        <p:spPr>
          <a:xfrm>
            <a:off x="0" y="6575428"/>
            <a:ext cx="12192000" cy="27699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rbel" panose="020B0503020204020204" pitchFamily="34" charset="0"/>
              </a:rPr>
              <a:t>            Elisabetta Ocello								Pneumo Trieste 2019, Corso IFT										</a:t>
            </a:r>
            <a:fld id="{FB237E53-FBE0-4B2B-93EE-BAD482975CD6}" type="slidenum">
              <a:rPr lang="it-IT" sz="1200" smtClean="0">
                <a:latin typeface="Corbel" panose="020B0503020204020204" pitchFamily="34" charset="0"/>
              </a:rPr>
              <a:t>12</a:t>
            </a:fld>
            <a:endParaRPr lang="it-IT" sz="1200" dirty="0">
              <a:latin typeface="Corbel" panose="020B0503020204020204" pitchFamily="34" charset="0"/>
            </a:endParaRPr>
          </a:p>
        </p:txBody>
      </p:sp>
      <p:pic>
        <p:nvPicPr>
          <p:cNvPr id="13" name="Picture 2" descr="Risultati immagini per logo uniud">
            <a:extLst>
              <a:ext uri="{FF2B5EF4-FFF2-40B4-BE49-F238E27FC236}">
                <a16:creationId xmlns:a16="http://schemas.microsoft.com/office/drawing/2014/main" id="{F0CD7D8C-89A7-4B7C-8490-2CCB4C3FF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8" y="6575427"/>
            <a:ext cx="277000" cy="2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E217204-B775-4EF4-8E35-0ECE3C145AB2}"/>
              </a:ext>
            </a:extLst>
          </p:cNvPr>
          <p:cNvSpPr txBox="1"/>
          <p:nvPr/>
        </p:nvSpPr>
        <p:spPr>
          <a:xfrm>
            <a:off x="0" y="-3208"/>
            <a:ext cx="12192000" cy="3385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None/>
            </a:pPr>
            <a:r>
              <a:rPr lang="it-IT" sz="1600" b="1" dirty="0">
                <a:latin typeface="Corbel" panose="020B0503020204020204"/>
              </a:rPr>
              <a:t>Il processo di problem solving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>
            <a:extLst>
              <a:ext uri="{FF2B5EF4-FFF2-40B4-BE49-F238E27FC236}">
                <a16:creationId xmlns:a16="http://schemas.microsoft.com/office/drawing/2014/main" id="{2B404293-C387-4E26-836D-531EA572D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251225"/>
            <a:ext cx="11525250" cy="1280890"/>
          </a:xfrm>
        </p:spPr>
        <p:txBody>
          <a:bodyPr>
            <a:normAutofit/>
          </a:bodyPr>
          <a:lstStyle/>
          <a:p>
            <a:r>
              <a:rPr lang="it-IT" sz="2400" b="1" dirty="0">
                <a:latin typeface="Corbel" panose="020B0503020204020204" pitchFamily="34" charset="0"/>
              </a:rPr>
              <a:t>La tecnica A3 – problem solving</a:t>
            </a:r>
          </a:p>
        </p:txBody>
      </p:sp>
      <p:cxnSp>
        <p:nvCxnSpPr>
          <p:cNvPr id="11" name="Connettore diritto 14">
            <a:extLst>
              <a:ext uri="{FF2B5EF4-FFF2-40B4-BE49-F238E27FC236}">
                <a16:creationId xmlns:a16="http://schemas.microsoft.com/office/drawing/2014/main" id="{8F9BB762-BDC7-42D1-BE46-2190323BB0C3}"/>
              </a:ext>
            </a:extLst>
          </p:cNvPr>
          <p:cNvCxnSpPr>
            <a:cxnSpLocks/>
          </p:cNvCxnSpPr>
          <p:nvPr/>
        </p:nvCxnSpPr>
        <p:spPr>
          <a:xfrm>
            <a:off x="402529" y="1077373"/>
            <a:ext cx="1145609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>
            <a:extLst>
              <a:ext uri="{FF2B5EF4-FFF2-40B4-BE49-F238E27FC236}">
                <a16:creationId xmlns:a16="http://schemas.microsoft.com/office/drawing/2014/main" id="{45502C0A-8E4E-4506-B407-F41C4DA44AB4}"/>
              </a:ext>
            </a:extLst>
          </p:cNvPr>
          <p:cNvSpPr txBox="1">
            <a:spLocks noChangeArrowheads="1"/>
          </p:cNvSpPr>
          <p:nvPr/>
        </p:nvSpPr>
        <p:spPr>
          <a:xfrm>
            <a:off x="623094" y="3118909"/>
            <a:ext cx="11125200" cy="3091656"/>
          </a:xfrm>
          <a:prstGeom prst="rect">
            <a:avLst/>
          </a:prstGeom>
          <a:noFill/>
          <a:ln w="76200" cmpd="sng">
            <a:solidFill>
              <a:srgbClr val="92D050"/>
            </a:solidFill>
            <a:prstDash val="sysDash"/>
          </a:ln>
        </p:spPr>
        <p:txBody>
          <a:bodyPr lIns="91440" tIns="45720" rIns="91440" bIns="4572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spcBef>
                <a:spcPct val="0"/>
              </a:spcBef>
              <a:buClr>
                <a:srgbClr val="A50021"/>
              </a:buClr>
              <a:buNone/>
              <a:defRPr/>
            </a:pPr>
            <a:r>
              <a:rPr lang="it-IT" altLang="en-US" u="sng" dirty="0">
                <a:solidFill>
                  <a:prstClr val="black"/>
                </a:solidFill>
                <a:latin typeface="Corbel" panose="020B0503020204020204" pitchFamily="34" charset="0"/>
                <a:cs typeface="Arial" pitchFamily="34" charset="0"/>
                <a:sym typeface="Kontrapunkt Bob Light" charset="0"/>
              </a:rPr>
              <a:t>I passaggi tipici di un modello A3 sono:</a:t>
            </a:r>
          </a:p>
          <a:p>
            <a:pPr marL="0" indent="0" defTabSz="914400">
              <a:spcBef>
                <a:spcPct val="0"/>
              </a:spcBef>
              <a:buClr>
                <a:srgbClr val="A50021"/>
              </a:buClr>
              <a:buNone/>
              <a:defRPr/>
            </a:pPr>
            <a:endParaRPr lang="it-IT" altLang="en-US" sz="1800" dirty="0">
              <a:solidFill>
                <a:prstClr val="black"/>
              </a:solidFill>
              <a:latin typeface="Corbel" panose="020B0503020204020204" pitchFamily="34" charset="0"/>
              <a:cs typeface="Arial" pitchFamily="34" charset="0"/>
              <a:sym typeface="Kontrapunkt Bob Light" charset="0"/>
            </a:endParaRPr>
          </a:p>
          <a:p>
            <a:pPr marL="457200" indent="-457200" defTabSz="914400">
              <a:spcBef>
                <a:spcPct val="0"/>
              </a:spcBef>
              <a:buClrTx/>
              <a:buFont typeface="+mj-lt"/>
              <a:buAutoNum type="arabicPeriod"/>
              <a:defRPr/>
            </a:pPr>
            <a:r>
              <a:rPr lang="it-IT" altLang="en-US" sz="1800" b="1" dirty="0">
                <a:solidFill>
                  <a:prstClr val="black"/>
                </a:solidFill>
                <a:latin typeface="Corbel" panose="020B0503020204020204" pitchFamily="34" charset="0"/>
                <a:cs typeface="Arial" pitchFamily="34" charset="0"/>
                <a:sym typeface="Kontrapunkt Bob Light" charset="0"/>
              </a:rPr>
              <a:t>Background </a:t>
            </a:r>
            <a:r>
              <a:rPr lang="it-IT" altLang="en-US" sz="1800" dirty="0">
                <a:solidFill>
                  <a:prstClr val="black"/>
                </a:solidFill>
                <a:latin typeface="Corbel" panose="020B0503020204020204" pitchFamily="34" charset="0"/>
                <a:cs typeface="Arial" pitchFamily="34" charset="0"/>
                <a:sym typeface="Kontrapunkt Bob Light" charset="0"/>
              </a:rPr>
              <a:t>- Descrizione del contesto e del problema</a:t>
            </a:r>
          </a:p>
          <a:p>
            <a:pPr marL="457200" indent="-457200" defTabSz="914400">
              <a:spcBef>
                <a:spcPct val="0"/>
              </a:spcBef>
              <a:buClrTx/>
              <a:buFont typeface="+mj-lt"/>
              <a:buAutoNum type="arabicPeriod"/>
              <a:defRPr/>
            </a:pPr>
            <a:r>
              <a:rPr lang="it-IT" altLang="en-US" sz="1800" b="1" dirty="0">
                <a:solidFill>
                  <a:prstClr val="black"/>
                </a:solidFill>
                <a:latin typeface="Corbel" panose="020B0503020204020204" pitchFamily="34" charset="0"/>
                <a:cs typeface="Arial" pitchFamily="34" charset="0"/>
                <a:sym typeface="Kontrapunkt Bob Light" charset="0"/>
              </a:rPr>
              <a:t>Condizione Corrente</a:t>
            </a:r>
            <a:r>
              <a:rPr lang="it-IT" altLang="en-US" sz="1800" dirty="0">
                <a:solidFill>
                  <a:prstClr val="black"/>
                </a:solidFill>
                <a:latin typeface="Corbel" panose="020B0503020204020204" pitchFamily="34" charset="0"/>
                <a:cs typeface="Arial" pitchFamily="34" charset="0"/>
                <a:sym typeface="Kontrapunkt Bob Light" charset="0"/>
              </a:rPr>
              <a:t> - Analisi della situazione corrente con chiarimento del problema</a:t>
            </a:r>
          </a:p>
          <a:p>
            <a:pPr marL="457200" indent="-457200" defTabSz="914400">
              <a:spcBef>
                <a:spcPct val="0"/>
              </a:spcBef>
              <a:buClrTx/>
              <a:buFont typeface="+mj-lt"/>
              <a:buAutoNum type="arabicPeriod"/>
              <a:defRPr/>
            </a:pPr>
            <a:r>
              <a:rPr lang="it-IT" altLang="en-US" sz="1800" b="1" dirty="0">
                <a:solidFill>
                  <a:prstClr val="black"/>
                </a:solidFill>
                <a:latin typeface="Corbel" panose="020B0503020204020204" pitchFamily="34" charset="0"/>
                <a:cs typeface="Arial" pitchFamily="34" charset="0"/>
                <a:sym typeface="Kontrapunkt Bob Light" charset="0"/>
              </a:rPr>
              <a:t>Root Cause Analysis </a:t>
            </a:r>
            <a:r>
              <a:rPr lang="it-IT" altLang="en-US" sz="1800" dirty="0">
                <a:solidFill>
                  <a:prstClr val="black"/>
                </a:solidFill>
                <a:latin typeface="Corbel" panose="020B0503020204020204" pitchFamily="34" charset="0"/>
                <a:cs typeface="Arial" pitchFamily="34" charset="0"/>
                <a:sym typeface="Kontrapunkt Bob Light" charset="0"/>
              </a:rPr>
              <a:t>- Analisi delle cause radice del problema (ad es. 5W+H) </a:t>
            </a:r>
          </a:p>
          <a:p>
            <a:pPr marL="457200" indent="-457200" defTabSz="914400">
              <a:spcBef>
                <a:spcPct val="0"/>
              </a:spcBef>
              <a:buClrTx/>
              <a:buFont typeface="+mj-lt"/>
              <a:buAutoNum type="arabicPeriod"/>
              <a:defRPr/>
            </a:pPr>
            <a:r>
              <a:rPr lang="it-IT" altLang="en-US" sz="1800" b="1" dirty="0">
                <a:solidFill>
                  <a:prstClr val="black"/>
                </a:solidFill>
                <a:latin typeface="Corbel" panose="020B0503020204020204" pitchFamily="34" charset="0"/>
                <a:cs typeface="Arial" pitchFamily="34" charset="0"/>
                <a:sym typeface="Kontrapunkt Bob Light" charset="0"/>
              </a:rPr>
              <a:t>Obiettivi </a:t>
            </a:r>
            <a:r>
              <a:rPr lang="it-IT" altLang="en-US" sz="1800" dirty="0">
                <a:solidFill>
                  <a:prstClr val="black"/>
                </a:solidFill>
                <a:latin typeface="Corbel" panose="020B0503020204020204" pitchFamily="34" charset="0"/>
                <a:cs typeface="Arial" pitchFamily="34" charset="0"/>
                <a:sym typeface="Kontrapunkt Bob Light" charset="0"/>
              </a:rPr>
              <a:t>- Definizione degli obiettivi che sono richiesti </a:t>
            </a:r>
          </a:p>
          <a:p>
            <a:pPr marL="457200" indent="-457200" defTabSz="914400">
              <a:spcBef>
                <a:spcPct val="0"/>
              </a:spcBef>
              <a:buClrTx/>
              <a:buFont typeface="+mj-lt"/>
              <a:buAutoNum type="arabicPeriod"/>
              <a:defRPr/>
            </a:pPr>
            <a:r>
              <a:rPr lang="it-IT" altLang="en-US" sz="1800" b="1" dirty="0">
                <a:solidFill>
                  <a:prstClr val="black"/>
                </a:solidFill>
                <a:latin typeface="Corbel" panose="020B0503020204020204" pitchFamily="34" charset="0"/>
                <a:cs typeface="Arial" pitchFamily="34" charset="0"/>
                <a:sym typeface="Kontrapunkt Bob Light" charset="0"/>
              </a:rPr>
              <a:t>Contromisure </a:t>
            </a:r>
            <a:r>
              <a:rPr lang="it-IT" altLang="en-US" sz="1800" dirty="0">
                <a:solidFill>
                  <a:prstClr val="black"/>
                </a:solidFill>
                <a:latin typeface="Corbel" panose="020B0503020204020204" pitchFamily="34" charset="0"/>
                <a:cs typeface="Arial" pitchFamily="34" charset="0"/>
                <a:sym typeface="Kontrapunkt Bob Light" charset="0"/>
              </a:rPr>
              <a:t>- Contromisure proposte per la soluzione del problema e come possono impattare sulla soluzione del problema</a:t>
            </a:r>
          </a:p>
          <a:p>
            <a:pPr marL="457200" indent="-457200" defTabSz="914400">
              <a:spcBef>
                <a:spcPct val="0"/>
              </a:spcBef>
              <a:buClrTx/>
              <a:buFont typeface="+mj-lt"/>
              <a:buAutoNum type="arabicPeriod"/>
              <a:defRPr/>
            </a:pPr>
            <a:r>
              <a:rPr lang="it-IT" altLang="en-US" sz="1800" b="1" dirty="0">
                <a:solidFill>
                  <a:prstClr val="black"/>
                </a:solidFill>
                <a:latin typeface="Corbel" panose="020B0503020204020204" pitchFamily="34" charset="0"/>
                <a:cs typeface="Arial" pitchFamily="34" charset="0"/>
                <a:sym typeface="Kontrapunkt Bob Light" charset="0"/>
              </a:rPr>
              <a:t>Piano di implementazione</a:t>
            </a:r>
            <a:r>
              <a:rPr lang="it-IT" altLang="en-US" sz="1800" dirty="0">
                <a:solidFill>
                  <a:prstClr val="black"/>
                </a:solidFill>
                <a:latin typeface="Corbel" panose="020B0503020204020204" pitchFamily="34" charset="0"/>
                <a:cs typeface="Arial" pitchFamily="34" charset="0"/>
                <a:sym typeface="Kontrapunkt Bob Light" charset="0"/>
              </a:rPr>
              <a:t> - Definizione del piano di azioni</a:t>
            </a:r>
          </a:p>
          <a:p>
            <a:pPr marL="457200" indent="-457200" defTabSz="914400">
              <a:spcBef>
                <a:spcPct val="0"/>
              </a:spcBef>
              <a:buClrTx/>
              <a:buFont typeface="+mj-lt"/>
              <a:buAutoNum type="arabicPeriod"/>
              <a:defRPr/>
            </a:pPr>
            <a:r>
              <a:rPr lang="it-IT" altLang="en-US" sz="1800" b="1" dirty="0" err="1">
                <a:solidFill>
                  <a:prstClr val="black"/>
                </a:solidFill>
                <a:latin typeface="Corbel" panose="020B0503020204020204" pitchFamily="34" charset="0"/>
                <a:cs typeface="Arial" pitchFamily="34" charset="0"/>
                <a:sym typeface="Kontrapunkt Bob Light" charset="0"/>
              </a:rPr>
              <a:t>Follow</a:t>
            </a:r>
            <a:r>
              <a:rPr lang="it-IT" altLang="en-US" sz="1800" b="1" dirty="0">
                <a:solidFill>
                  <a:prstClr val="black"/>
                </a:solidFill>
                <a:latin typeface="Corbel" panose="020B0503020204020204" pitchFamily="34" charset="0"/>
                <a:cs typeface="Arial" pitchFamily="34" charset="0"/>
                <a:sym typeface="Kontrapunkt Bob Light" charset="0"/>
              </a:rPr>
              <a:t> Up e STD </a:t>
            </a:r>
            <a:r>
              <a:rPr lang="it-IT" altLang="en-US" sz="1800" dirty="0">
                <a:solidFill>
                  <a:prstClr val="black"/>
                </a:solidFill>
                <a:latin typeface="Corbel" panose="020B0503020204020204" pitchFamily="34" charset="0"/>
                <a:cs typeface="Arial" pitchFamily="34" charset="0"/>
                <a:sym typeface="Kontrapunkt Bob Light" charset="0"/>
              </a:rPr>
              <a:t>- Controllo e verifica/</a:t>
            </a:r>
            <a:r>
              <a:rPr lang="it-IT" altLang="en-US" sz="1800" dirty="0" err="1">
                <a:solidFill>
                  <a:prstClr val="black"/>
                </a:solidFill>
                <a:latin typeface="Corbel" panose="020B0503020204020204" pitchFamily="34" charset="0"/>
                <a:cs typeface="Arial" pitchFamily="34" charset="0"/>
                <a:sym typeface="Kontrapunkt Bob Light" charset="0"/>
              </a:rPr>
              <a:t>follow</a:t>
            </a:r>
            <a:r>
              <a:rPr lang="it-IT" altLang="en-US" sz="1800" dirty="0">
                <a:solidFill>
                  <a:prstClr val="black"/>
                </a:solidFill>
                <a:latin typeface="Corbel" panose="020B0503020204020204" pitchFamily="34" charset="0"/>
                <a:cs typeface="Arial" pitchFamily="34" charset="0"/>
                <a:sym typeface="Kontrapunkt Bob Light" charset="0"/>
              </a:rPr>
              <a:t> up delle azioni e condivisione delle azioni di successo</a:t>
            </a:r>
          </a:p>
        </p:txBody>
      </p:sp>
      <p:sp>
        <p:nvSpPr>
          <p:cNvPr id="13" name="Rettangolo 9">
            <a:extLst>
              <a:ext uri="{FF2B5EF4-FFF2-40B4-BE49-F238E27FC236}">
                <a16:creationId xmlns:a16="http://schemas.microsoft.com/office/drawing/2014/main" id="{7756389A-119E-4D3E-810B-0ACA8EBF32FF}"/>
              </a:ext>
            </a:extLst>
          </p:cNvPr>
          <p:cNvSpPr/>
          <p:nvPr/>
        </p:nvSpPr>
        <p:spPr>
          <a:xfrm>
            <a:off x="803275" y="1260740"/>
            <a:ext cx="10702925" cy="1677988"/>
          </a:xfrm>
          <a:prstGeom prst="rect">
            <a:avLst/>
          </a:prstGeom>
          <a:solidFill>
            <a:srgbClr val="FFFFFF"/>
          </a:solidFill>
          <a:ln w="76200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lvl1pPr defTabSz="1828800">
              <a:defRPr sz="9200">
                <a:solidFill>
                  <a:srgbClr val="FFFFFF"/>
                </a:solidFill>
                <a:latin typeface="Kontrapunkt Bob Light" charset="0"/>
                <a:ea typeface="MS PGothic" panose="020B0600070205080204" pitchFamily="34" charset="-128"/>
                <a:sym typeface="Kontrapunkt Bob Light" charset="0"/>
              </a:defRPr>
            </a:lvl1pPr>
            <a:lvl2pPr marL="742950" indent="-285750" defTabSz="1828800">
              <a:defRPr sz="9200">
                <a:solidFill>
                  <a:srgbClr val="FFFFFF"/>
                </a:solidFill>
                <a:latin typeface="Kontrapunkt Bob Light" charset="0"/>
                <a:ea typeface="MS PGothic" panose="020B0600070205080204" pitchFamily="34" charset="-128"/>
                <a:sym typeface="Kontrapunkt Bob Light" charset="0"/>
              </a:defRPr>
            </a:lvl2pPr>
            <a:lvl3pPr marL="1143000" indent="-228600" defTabSz="1828800">
              <a:defRPr sz="9200">
                <a:solidFill>
                  <a:srgbClr val="FFFFFF"/>
                </a:solidFill>
                <a:latin typeface="Kontrapunkt Bob Light" charset="0"/>
                <a:ea typeface="MS PGothic" panose="020B0600070205080204" pitchFamily="34" charset="-128"/>
                <a:sym typeface="Kontrapunkt Bob Light" charset="0"/>
              </a:defRPr>
            </a:lvl3pPr>
            <a:lvl4pPr marL="1600200" indent="-228600" defTabSz="1828800">
              <a:defRPr sz="9200">
                <a:solidFill>
                  <a:srgbClr val="FFFFFF"/>
                </a:solidFill>
                <a:latin typeface="Kontrapunkt Bob Light" charset="0"/>
                <a:ea typeface="MS PGothic" panose="020B0600070205080204" pitchFamily="34" charset="-128"/>
                <a:sym typeface="Kontrapunkt Bob Light" charset="0"/>
              </a:defRPr>
            </a:lvl4pPr>
            <a:lvl5pPr marL="2057400" indent="-228600" defTabSz="1828800">
              <a:defRPr sz="9200">
                <a:solidFill>
                  <a:srgbClr val="FFFFFF"/>
                </a:solidFill>
                <a:latin typeface="Kontrapunkt Bob Light" charset="0"/>
                <a:ea typeface="MS PGothic" panose="020B0600070205080204" pitchFamily="34" charset="-128"/>
                <a:sym typeface="Kontrapunkt Bob Light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 charset="0"/>
                <a:ea typeface="MS PGothic" panose="020B0600070205080204" pitchFamily="34" charset="-128"/>
                <a:sym typeface="Kontrapunkt Bob Light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 charset="0"/>
                <a:ea typeface="MS PGothic" panose="020B0600070205080204" pitchFamily="34" charset="-128"/>
                <a:sym typeface="Kontrapunkt Bob Light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 charset="0"/>
                <a:ea typeface="MS PGothic" panose="020B0600070205080204" pitchFamily="34" charset="-128"/>
                <a:sym typeface="Kontrapunkt Bob Light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 charset="0"/>
                <a:ea typeface="MS PGothic" panose="020B0600070205080204" pitchFamily="34" charset="-128"/>
                <a:sym typeface="Kontrapunkt Bob Light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200">
                <a:solidFill>
                  <a:srgbClr val="000000"/>
                </a:solidFill>
                <a:latin typeface="Corbel" panose="020B0503020204020204" pitchFamily="34" charset="0"/>
              </a:rPr>
              <a:t>A3 è una metodologia di problem solving strutturato per il miglioramento continuo. </a:t>
            </a:r>
            <a:br>
              <a:rPr lang="it-IT" altLang="it-IT" sz="2200">
                <a:solidFill>
                  <a:srgbClr val="000000"/>
                </a:solidFill>
                <a:latin typeface="Corbel" panose="020B0503020204020204" pitchFamily="34" charset="0"/>
              </a:rPr>
            </a:br>
            <a:r>
              <a:rPr lang="it-IT" altLang="it-IT" sz="2200">
                <a:solidFill>
                  <a:srgbClr val="000000"/>
                </a:solidFill>
                <a:latin typeface="Corbel" panose="020B0503020204020204" pitchFamily="34" charset="0"/>
              </a:rPr>
              <a:t>Prende il nome dal formato del </a:t>
            </a:r>
            <a:r>
              <a:rPr lang="it-IT" altLang="it-IT" sz="2200" b="1">
                <a:solidFill>
                  <a:srgbClr val="000000"/>
                </a:solidFill>
                <a:latin typeface="Corbel" panose="020B0503020204020204" pitchFamily="34" charset="0"/>
              </a:rPr>
              <a:t>foglio</a:t>
            </a:r>
            <a:r>
              <a:rPr lang="it-IT" altLang="it-IT" sz="2200">
                <a:solidFill>
                  <a:srgbClr val="000000"/>
                </a:solidFill>
                <a:latin typeface="Corbel" panose="020B0503020204020204" pitchFamily="34" charset="0"/>
              </a:rPr>
              <a:t> in cui viene redatto e fornisce un approccio semplice ma rigoroso per un’analisi sistematica di problemi complessi. </a:t>
            </a:r>
            <a:br>
              <a:rPr lang="it-IT" altLang="it-IT" sz="2200">
                <a:solidFill>
                  <a:srgbClr val="000000"/>
                </a:solidFill>
                <a:latin typeface="Corbel" panose="020B0503020204020204" pitchFamily="34" charset="0"/>
              </a:rPr>
            </a:br>
            <a:r>
              <a:rPr lang="it-IT" altLang="it-IT" sz="2200">
                <a:solidFill>
                  <a:srgbClr val="000000"/>
                </a:solidFill>
                <a:latin typeface="Corbel" panose="020B0503020204020204" pitchFamily="34" charset="0"/>
              </a:rPr>
              <a:t>Il processo si basa sui principi di PDCA di Deming (Plan-Do-Check-Act).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A97009-BE72-4FC5-87D6-1FB55087FC30}"/>
              </a:ext>
            </a:extLst>
          </p:cNvPr>
          <p:cNvSpPr txBox="1"/>
          <p:nvPr/>
        </p:nvSpPr>
        <p:spPr>
          <a:xfrm>
            <a:off x="0" y="6575428"/>
            <a:ext cx="12192000" cy="27699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rbel" panose="020B0503020204020204" pitchFamily="34" charset="0"/>
              </a:rPr>
              <a:t>            Elisabetta Ocello								Pneumo Trieste 2019, Corso IFT										</a:t>
            </a:r>
            <a:fld id="{FB237E53-FBE0-4B2B-93EE-BAD482975CD6}" type="slidenum">
              <a:rPr lang="it-IT" sz="1200" smtClean="0">
                <a:latin typeface="Corbel" panose="020B0503020204020204" pitchFamily="34" charset="0"/>
              </a:rPr>
              <a:t>13</a:t>
            </a:fld>
            <a:endParaRPr lang="it-IT" sz="1200" dirty="0">
              <a:latin typeface="Corbel" panose="020B0503020204020204" pitchFamily="34" charset="0"/>
            </a:endParaRPr>
          </a:p>
        </p:txBody>
      </p:sp>
      <p:pic>
        <p:nvPicPr>
          <p:cNvPr id="14" name="Picture 2" descr="Risultati immagini per logo uniud">
            <a:extLst>
              <a:ext uri="{FF2B5EF4-FFF2-40B4-BE49-F238E27FC236}">
                <a16:creationId xmlns:a16="http://schemas.microsoft.com/office/drawing/2014/main" id="{64B31BC6-5553-462E-988D-D085522D1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8" y="6575427"/>
            <a:ext cx="277000" cy="2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94D4494-169A-4F1A-A252-1926C7641C2F}"/>
              </a:ext>
            </a:extLst>
          </p:cNvPr>
          <p:cNvSpPr txBox="1"/>
          <p:nvPr/>
        </p:nvSpPr>
        <p:spPr>
          <a:xfrm>
            <a:off x="0" y="-3208"/>
            <a:ext cx="12192000" cy="3385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None/>
            </a:pPr>
            <a:r>
              <a:rPr lang="it-IT" sz="1600" b="1" dirty="0">
                <a:latin typeface="Corbel" panose="020B0503020204020204"/>
              </a:rPr>
              <a:t>Il processo di problem solving</a:t>
            </a:r>
          </a:p>
        </p:txBody>
      </p:sp>
    </p:spTree>
    <p:extLst>
      <p:ext uri="{BB962C8B-B14F-4D97-AF65-F5344CB8AC3E}">
        <p14:creationId xmlns:p14="http://schemas.microsoft.com/office/powerpoint/2010/main" val="250309487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41">
            <a:extLst>
              <a:ext uri="{FF2B5EF4-FFF2-40B4-BE49-F238E27FC236}">
                <a16:creationId xmlns:a16="http://schemas.microsoft.com/office/drawing/2014/main" id="{08B754D6-F56C-42EA-A417-05C6A078FFFF}"/>
              </a:ext>
            </a:extLst>
          </p:cNvPr>
          <p:cNvSpPr/>
          <p:nvPr/>
        </p:nvSpPr>
        <p:spPr>
          <a:xfrm>
            <a:off x="5479295" y="3217333"/>
            <a:ext cx="2136422" cy="2136422"/>
          </a:xfrm>
          <a:prstGeom prst="roundRect">
            <a:avLst/>
          </a:prstGeom>
          <a:solidFill>
            <a:srgbClr val="CF423F"/>
          </a:solidFill>
          <a:ln w="9525" cap="flat" cmpd="sng" algn="ctr">
            <a:noFill/>
            <a:prstDash val="solid"/>
          </a:ln>
          <a:effectLst/>
          <a:scene3d>
            <a:camera prst="perspectiveRelaxed" fov="2400000">
              <a:rot lat="19626000" lon="960000" rev="19092000"/>
            </a:camera>
            <a:lightRig rig="threePt" dir="t"/>
          </a:scene3d>
          <a:sp3d prstMaterial="matte"/>
        </p:spPr>
        <p:txBody>
          <a:bodyPr lIns="91440" tIns="45720" rIns="91440" bIns="45720" anchor="ctr"/>
          <a:lstStyle/>
          <a:p>
            <a:pPr algn="ctr" defTabSz="1219170">
              <a:defRPr/>
            </a:pPr>
            <a:endParaRPr lang="en-US" sz="2400" kern="0" dirty="0">
              <a:solidFill>
                <a:prstClr val="white"/>
              </a:solidFill>
              <a:latin typeface="Open Sans Light"/>
              <a:ea typeface="ＭＳ Ｐゴシック" charset="0"/>
              <a:cs typeface="Kontrapunkt Bob Light" charset="0"/>
              <a:sym typeface="Kontrapunkt Bob Light" charset="0"/>
            </a:endParaRPr>
          </a:p>
        </p:txBody>
      </p:sp>
      <p:sp>
        <p:nvSpPr>
          <p:cNvPr id="21" name="Rounded Rectangle 42">
            <a:extLst>
              <a:ext uri="{FF2B5EF4-FFF2-40B4-BE49-F238E27FC236}">
                <a16:creationId xmlns:a16="http://schemas.microsoft.com/office/drawing/2014/main" id="{EE28D9E0-136C-4CB5-B2C1-59A564D36747}"/>
              </a:ext>
            </a:extLst>
          </p:cNvPr>
          <p:cNvSpPr/>
          <p:nvPr/>
        </p:nvSpPr>
        <p:spPr>
          <a:xfrm>
            <a:off x="5479295" y="2723444"/>
            <a:ext cx="2136422" cy="2136422"/>
          </a:xfrm>
          <a:prstGeom prst="roundRect">
            <a:avLst/>
          </a:prstGeom>
          <a:solidFill>
            <a:srgbClr val="1D6E9B"/>
          </a:solidFill>
          <a:ln w="9525" cap="flat" cmpd="sng" algn="ctr">
            <a:noFill/>
            <a:prstDash val="solid"/>
          </a:ln>
          <a:effectLst/>
          <a:scene3d>
            <a:camera prst="perspectiveRelaxed" fov="2400000">
              <a:rot lat="19626000" lon="960000" rev="19092000"/>
            </a:camera>
            <a:lightRig rig="threePt" dir="t"/>
          </a:scene3d>
          <a:sp3d prstMaterial="matte"/>
        </p:spPr>
        <p:txBody>
          <a:bodyPr lIns="91440" tIns="45720" rIns="91440" bIns="45720" anchor="ctr"/>
          <a:lstStyle/>
          <a:p>
            <a:pPr algn="ctr" defTabSz="1219170">
              <a:defRPr/>
            </a:pPr>
            <a:endParaRPr lang="en-US" sz="2400" kern="0" dirty="0">
              <a:solidFill>
                <a:prstClr val="white"/>
              </a:solidFill>
              <a:latin typeface="Open Sans Light"/>
              <a:ea typeface="ＭＳ Ｐゴシック" charset="0"/>
              <a:cs typeface="Kontrapunkt Bob Light" charset="0"/>
              <a:sym typeface="Kontrapunkt Bob Light" charset="0"/>
            </a:endParaRPr>
          </a:p>
        </p:txBody>
      </p:sp>
      <p:sp>
        <p:nvSpPr>
          <p:cNvPr id="22" name="Rounded Rectangle 43">
            <a:extLst>
              <a:ext uri="{FF2B5EF4-FFF2-40B4-BE49-F238E27FC236}">
                <a16:creationId xmlns:a16="http://schemas.microsoft.com/office/drawing/2014/main" id="{603AB185-1953-4A18-B293-0CF6A468B29E}"/>
              </a:ext>
            </a:extLst>
          </p:cNvPr>
          <p:cNvSpPr/>
          <p:nvPr/>
        </p:nvSpPr>
        <p:spPr>
          <a:xfrm>
            <a:off x="5479295" y="2229554"/>
            <a:ext cx="2136422" cy="2136422"/>
          </a:xfrm>
          <a:prstGeom prst="roundRect">
            <a:avLst/>
          </a:prstGeom>
          <a:solidFill>
            <a:srgbClr val="4DB3C7"/>
          </a:solidFill>
          <a:ln w="9525" cap="flat" cmpd="sng" algn="ctr">
            <a:noFill/>
            <a:prstDash val="solid"/>
          </a:ln>
          <a:effectLst/>
          <a:scene3d>
            <a:camera prst="perspectiveRelaxed" fov="2400000">
              <a:rot lat="19626000" lon="960000" rev="19092000"/>
            </a:camera>
            <a:lightRig rig="threePt" dir="t"/>
          </a:scene3d>
          <a:sp3d prstMaterial="matte"/>
        </p:spPr>
        <p:txBody>
          <a:bodyPr lIns="91440" tIns="45720" rIns="91440" bIns="45720" anchor="ctr"/>
          <a:lstStyle/>
          <a:p>
            <a:pPr algn="ctr" defTabSz="1219170">
              <a:defRPr/>
            </a:pPr>
            <a:endParaRPr lang="en-US" sz="2400" kern="0" dirty="0">
              <a:solidFill>
                <a:prstClr val="white"/>
              </a:solidFill>
              <a:latin typeface="Open Sans Light"/>
              <a:ea typeface="ＭＳ Ｐゴシック" charset="0"/>
              <a:cs typeface="Kontrapunkt Bob Light" charset="0"/>
              <a:sym typeface="Kontrapunkt Bob Light" charset="0"/>
            </a:endParaRPr>
          </a:p>
        </p:txBody>
      </p:sp>
      <p:sp>
        <p:nvSpPr>
          <p:cNvPr id="23" name="Oval 12">
            <a:extLst>
              <a:ext uri="{FF2B5EF4-FFF2-40B4-BE49-F238E27FC236}">
                <a16:creationId xmlns:a16="http://schemas.microsoft.com/office/drawing/2014/main" id="{76CBAEA3-782C-48AD-9480-936B8991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269" y="3555207"/>
            <a:ext cx="593725" cy="593725"/>
          </a:xfrm>
          <a:prstGeom prst="ellipse">
            <a:avLst/>
          </a:prstGeom>
          <a:solidFill>
            <a:srgbClr val="1D6E9B"/>
          </a:solidFill>
          <a:ln w="9525">
            <a:noFill/>
            <a:round/>
            <a:headEnd/>
            <a:tailEnd/>
          </a:ln>
          <a:extLst/>
        </p:spPr>
        <p:txBody>
          <a:bodyPr lIns="91440" tIns="45720" rIns="91440" bIns="45720"/>
          <a:lstStyle/>
          <a:p>
            <a:pPr defTabSz="1219170">
              <a:defRPr/>
            </a:pPr>
            <a:endParaRPr lang="en-US" sz="2400" kern="0">
              <a:solidFill>
                <a:srgbClr val="57565A"/>
              </a:solidFill>
              <a:latin typeface="Open Sans Light"/>
              <a:ea typeface="ＭＳ Ｐゴシック" charset="0"/>
              <a:cs typeface="Kontrapunkt Bob Light" charset="0"/>
              <a:sym typeface="Kontrapunkt Bob Light" charset="0"/>
            </a:endParaRPr>
          </a:p>
        </p:txBody>
      </p:sp>
      <p:cxnSp>
        <p:nvCxnSpPr>
          <p:cNvPr id="24" name="Straight Connector 47">
            <a:extLst>
              <a:ext uri="{FF2B5EF4-FFF2-40B4-BE49-F238E27FC236}">
                <a16:creationId xmlns:a16="http://schemas.microsoft.com/office/drawing/2014/main" id="{D20C7542-E64A-4F36-B561-93178F640CA2}"/>
              </a:ext>
            </a:extLst>
          </p:cNvPr>
          <p:cNvCxnSpPr>
            <a:cxnSpLocks/>
          </p:cNvCxnSpPr>
          <p:nvPr/>
        </p:nvCxnSpPr>
        <p:spPr bwMode="auto">
          <a:xfrm flipH="1">
            <a:off x="7888288" y="3258344"/>
            <a:ext cx="912019" cy="0"/>
          </a:xfrm>
          <a:prstGeom prst="line">
            <a:avLst/>
          </a:prstGeom>
          <a:noFill/>
          <a:ln w="6350">
            <a:solidFill>
              <a:srgbClr val="4DB3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48">
            <a:extLst>
              <a:ext uri="{FF2B5EF4-FFF2-40B4-BE49-F238E27FC236}">
                <a16:creationId xmlns:a16="http://schemas.microsoft.com/office/drawing/2014/main" id="{24767744-851D-423D-89C5-D87DCCCA2F6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599657" y="3835400"/>
            <a:ext cx="1581944" cy="3969"/>
          </a:xfrm>
          <a:prstGeom prst="line">
            <a:avLst/>
          </a:prstGeom>
          <a:noFill/>
          <a:ln w="6350">
            <a:solidFill>
              <a:srgbClr val="1D6E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49">
            <a:extLst>
              <a:ext uri="{FF2B5EF4-FFF2-40B4-BE49-F238E27FC236}">
                <a16:creationId xmlns:a16="http://schemas.microsoft.com/office/drawing/2014/main" id="{11DDBCA1-A252-43D5-A342-350C6B9AC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4" y="3480594"/>
            <a:ext cx="3215481" cy="77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45720" rIns="182880" bIns="73152">
            <a:spAutoFit/>
          </a:bodyPr>
          <a:lstStyle>
            <a:lvl1pPr defTabSz="2436813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1pPr>
            <a:lvl2pPr marL="742950" indent="-285750" defTabSz="2436813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2pPr>
            <a:lvl3pPr marL="1143000" indent="-228600" defTabSz="2436813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3pPr>
            <a:lvl4pPr marL="1600200" indent="-228600" defTabSz="2436813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4pPr>
            <a:lvl5pPr marL="2057400" indent="-228600" defTabSz="2436813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5pPr>
            <a:lvl6pPr marL="25146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6pPr>
            <a:lvl7pPr marL="29718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7pPr>
            <a:lvl8pPr marL="34290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8pPr>
            <a:lvl9pPr marL="38862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9pPr>
          </a:lstStyle>
          <a:p>
            <a:pPr algn="r" eaLnBrk="1" hangingPunct="1">
              <a:lnSpc>
                <a:spcPct val="89000"/>
              </a:lnSpc>
            </a:pPr>
            <a:r>
              <a:rPr lang="en-US" altLang="it-IT" sz="2400" b="1">
                <a:solidFill>
                  <a:srgbClr val="000000"/>
                </a:solidFill>
                <a:latin typeface="Open Sans Light" charset="0"/>
              </a:rPr>
              <a:t>OGGETTIVITA’</a:t>
            </a:r>
          </a:p>
          <a:p>
            <a:pPr algn="r" eaLnBrk="1" hangingPunct="1">
              <a:lnSpc>
                <a:spcPct val="89000"/>
              </a:lnSpc>
            </a:pPr>
            <a:r>
              <a:rPr lang="en-US" altLang="it-IT" sz="2400" b="1">
                <a:solidFill>
                  <a:srgbClr val="000000"/>
                </a:solidFill>
                <a:latin typeface="Open Sans Light" charset="0"/>
              </a:rPr>
              <a:t> DEI DATI</a:t>
            </a:r>
            <a:endParaRPr lang="en-US" altLang="it-IT" sz="1600" b="1">
              <a:solidFill>
                <a:srgbClr val="000000"/>
              </a:solidFill>
              <a:latin typeface="Open Sans Light" charset="0"/>
            </a:endParaRPr>
          </a:p>
        </p:txBody>
      </p:sp>
      <p:cxnSp>
        <p:nvCxnSpPr>
          <p:cNvPr id="27" name="Straight Connector 50">
            <a:extLst>
              <a:ext uri="{FF2B5EF4-FFF2-40B4-BE49-F238E27FC236}">
                <a16:creationId xmlns:a16="http://schemas.microsoft.com/office/drawing/2014/main" id="{1F9B518C-C2B7-47D4-8506-01C5DFD698F4}"/>
              </a:ext>
            </a:extLst>
          </p:cNvPr>
          <p:cNvCxnSpPr>
            <a:cxnSpLocks/>
          </p:cNvCxnSpPr>
          <p:nvPr/>
        </p:nvCxnSpPr>
        <p:spPr bwMode="auto">
          <a:xfrm flipH="1">
            <a:off x="7246938" y="5074444"/>
            <a:ext cx="1735932" cy="0"/>
          </a:xfrm>
          <a:prstGeom prst="line">
            <a:avLst/>
          </a:prstGeom>
          <a:noFill/>
          <a:ln w="6350">
            <a:solidFill>
              <a:srgbClr val="CF423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51">
            <a:extLst>
              <a:ext uri="{FF2B5EF4-FFF2-40B4-BE49-F238E27FC236}">
                <a16:creationId xmlns:a16="http://schemas.microsoft.com/office/drawing/2014/main" id="{80DB6F07-27C1-482F-A623-BDA2F335B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2594" y="2848769"/>
            <a:ext cx="2262981" cy="77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45720" rIns="182880" bIns="73152">
            <a:spAutoFit/>
          </a:bodyPr>
          <a:lstStyle>
            <a:lvl1pPr defTabSz="2436813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1pPr>
            <a:lvl2pPr marL="742950" indent="-285750" defTabSz="2436813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2pPr>
            <a:lvl3pPr marL="1143000" indent="-228600" defTabSz="2436813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3pPr>
            <a:lvl4pPr marL="1600200" indent="-228600" defTabSz="2436813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4pPr>
            <a:lvl5pPr marL="2057400" indent="-228600" defTabSz="2436813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5pPr>
            <a:lvl6pPr marL="25146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6pPr>
            <a:lvl7pPr marL="29718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7pPr>
            <a:lvl8pPr marL="34290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8pPr>
            <a:lvl9pPr marL="38862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9pPr>
          </a:lstStyle>
          <a:p>
            <a:pPr eaLnBrk="1" hangingPunct="1">
              <a:lnSpc>
                <a:spcPct val="89000"/>
              </a:lnSpc>
            </a:pPr>
            <a:r>
              <a:rPr lang="en-US" altLang="it-IT" sz="2400" b="1">
                <a:solidFill>
                  <a:srgbClr val="000000"/>
                </a:solidFill>
                <a:latin typeface="Open Sans Light" charset="0"/>
              </a:rPr>
              <a:t>PENSIERO LOGICO</a:t>
            </a:r>
          </a:p>
        </p:txBody>
      </p:sp>
      <p:sp>
        <p:nvSpPr>
          <p:cNvPr id="29" name="Oval 12">
            <a:extLst>
              <a:ext uri="{FF2B5EF4-FFF2-40B4-BE49-F238E27FC236}">
                <a16:creationId xmlns:a16="http://schemas.microsoft.com/office/drawing/2014/main" id="{88A750A5-391C-4E1E-B1BD-F2BE49AE0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0944" y="2961482"/>
            <a:ext cx="593725" cy="593725"/>
          </a:xfrm>
          <a:prstGeom prst="ellipse">
            <a:avLst/>
          </a:prstGeom>
          <a:solidFill>
            <a:srgbClr val="4DB3C7"/>
          </a:solidFill>
          <a:ln w="9525">
            <a:noFill/>
            <a:round/>
            <a:headEnd/>
            <a:tailEnd/>
          </a:ln>
          <a:extLst/>
        </p:spPr>
        <p:txBody>
          <a:bodyPr lIns="91440" tIns="45720" rIns="91440" bIns="45720"/>
          <a:lstStyle/>
          <a:p>
            <a:pPr defTabSz="1219170">
              <a:defRPr/>
            </a:pPr>
            <a:endParaRPr lang="en-US" sz="2400" kern="0">
              <a:solidFill>
                <a:srgbClr val="57565A"/>
              </a:solidFill>
              <a:latin typeface="Open Sans Light"/>
              <a:ea typeface="ＭＳ Ｐゴシック" charset="0"/>
              <a:cs typeface="Kontrapunkt Bob Light" charset="0"/>
              <a:sym typeface="Kontrapunkt Bob Light" charset="0"/>
            </a:endParaRPr>
          </a:p>
        </p:txBody>
      </p:sp>
      <p:sp>
        <p:nvSpPr>
          <p:cNvPr id="31" name="Rectangle 56">
            <a:extLst>
              <a:ext uri="{FF2B5EF4-FFF2-40B4-BE49-F238E27FC236}">
                <a16:creationId xmlns:a16="http://schemas.microsoft.com/office/drawing/2014/main" id="{38AF9CC5-4A09-4FCF-9E74-0EF845306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3725" y="4860132"/>
            <a:ext cx="2877344" cy="77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45720" rIns="182880" bIns="73152">
            <a:spAutoFit/>
          </a:bodyPr>
          <a:lstStyle>
            <a:lvl1pPr defTabSz="2436813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1pPr>
            <a:lvl2pPr marL="742950" indent="-285750" defTabSz="2436813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2pPr>
            <a:lvl3pPr marL="1143000" indent="-228600" defTabSz="2436813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3pPr>
            <a:lvl4pPr marL="1600200" indent="-228600" defTabSz="2436813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4pPr>
            <a:lvl5pPr marL="2057400" indent="-228600" defTabSz="2436813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5pPr>
            <a:lvl6pPr marL="25146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6pPr>
            <a:lvl7pPr marL="29718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7pPr>
            <a:lvl8pPr marL="34290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8pPr>
            <a:lvl9pPr marL="38862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9pPr>
          </a:lstStyle>
          <a:p>
            <a:pPr eaLnBrk="1" hangingPunct="1">
              <a:lnSpc>
                <a:spcPct val="89000"/>
              </a:lnSpc>
            </a:pPr>
            <a:r>
              <a:rPr lang="en-US" altLang="it-IT" sz="2400" b="1">
                <a:solidFill>
                  <a:srgbClr val="000000"/>
                </a:solidFill>
                <a:latin typeface="Open Sans Light" charset="0"/>
              </a:rPr>
              <a:t>ORIENTAMENTO AL RISULTATO</a:t>
            </a:r>
          </a:p>
        </p:txBody>
      </p:sp>
      <p:sp>
        <p:nvSpPr>
          <p:cNvPr id="42" name="Rounded Rectangle 43">
            <a:extLst>
              <a:ext uri="{FF2B5EF4-FFF2-40B4-BE49-F238E27FC236}">
                <a16:creationId xmlns:a16="http://schemas.microsoft.com/office/drawing/2014/main" id="{E4064734-1B2F-4679-8B78-AAF0210ACB64}"/>
              </a:ext>
            </a:extLst>
          </p:cNvPr>
          <p:cNvSpPr/>
          <p:nvPr/>
        </p:nvSpPr>
        <p:spPr>
          <a:xfrm>
            <a:off x="5475156" y="1699243"/>
            <a:ext cx="2136422" cy="2136422"/>
          </a:xfrm>
          <a:prstGeom prst="roundRect">
            <a:avLst/>
          </a:prstGeom>
          <a:solidFill>
            <a:srgbClr val="00CC99"/>
          </a:solidFill>
          <a:ln w="9525" cap="flat" cmpd="sng" algn="ctr">
            <a:noFill/>
            <a:prstDash val="solid"/>
          </a:ln>
          <a:effectLst/>
          <a:scene3d>
            <a:camera prst="perspectiveRelaxed" fov="2400000">
              <a:rot lat="19626000" lon="960000" rev="19092000"/>
            </a:camera>
            <a:lightRig rig="threePt" dir="t"/>
          </a:scene3d>
          <a:sp3d prstMaterial="matte"/>
        </p:spPr>
        <p:txBody>
          <a:bodyPr lIns="91440" tIns="45720" rIns="91440" bIns="45720" anchor="ctr"/>
          <a:lstStyle/>
          <a:p>
            <a:pPr algn="ctr" defTabSz="1219170">
              <a:defRPr/>
            </a:pPr>
            <a:endParaRPr lang="en-US" sz="2400" kern="0" dirty="0">
              <a:solidFill>
                <a:prstClr val="white"/>
              </a:solidFill>
              <a:latin typeface="Open Sans Light"/>
              <a:ea typeface="ＭＳ Ｐゴシック" charset="0"/>
              <a:cs typeface="Kontrapunkt Bob Light" charset="0"/>
              <a:sym typeface="Kontrapunkt Bob Light" charset="0"/>
            </a:endParaRPr>
          </a:p>
        </p:txBody>
      </p:sp>
      <p:cxnSp>
        <p:nvCxnSpPr>
          <p:cNvPr id="43" name="Straight Connector 47">
            <a:extLst>
              <a:ext uri="{FF2B5EF4-FFF2-40B4-BE49-F238E27FC236}">
                <a16:creationId xmlns:a16="http://schemas.microsoft.com/office/drawing/2014/main" id="{D1F484D4-D509-44C5-B8EE-1AF25722E0A8}"/>
              </a:ext>
            </a:extLst>
          </p:cNvPr>
          <p:cNvCxnSpPr>
            <a:cxnSpLocks/>
            <a:endCxn id="44" idx="6"/>
          </p:cNvCxnSpPr>
          <p:nvPr/>
        </p:nvCxnSpPr>
        <p:spPr bwMode="auto">
          <a:xfrm flipH="1" flipV="1">
            <a:off x="3869532" y="2222500"/>
            <a:ext cx="1752600" cy="7144"/>
          </a:xfrm>
          <a:prstGeom prst="line">
            <a:avLst/>
          </a:prstGeom>
          <a:noFill/>
          <a:ln w="6350">
            <a:solidFill>
              <a:srgbClr val="4DB3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Oval 12">
            <a:extLst>
              <a:ext uri="{FF2B5EF4-FFF2-40B4-BE49-F238E27FC236}">
                <a16:creationId xmlns:a16="http://schemas.microsoft.com/office/drawing/2014/main" id="{9F1C20E1-E08C-4DC8-8A25-FA7F55C87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07" y="1925638"/>
            <a:ext cx="593725" cy="593725"/>
          </a:xfrm>
          <a:prstGeom prst="ellipse">
            <a:avLst/>
          </a:prstGeom>
          <a:solidFill>
            <a:srgbClr val="00CC99"/>
          </a:solidFill>
          <a:ln w="9525">
            <a:solidFill>
              <a:srgbClr val="92D050"/>
            </a:solidFill>
            <a:round/>
            <a:headEnd/>
            <a:tailEnd/>
          </a:ln>
          <a:extLst/>
        </p:spPr>
        <p:txBody>
          <a:bodyPr lIns="91440" tIns="45720" rIns="91440" bIns="45720"/>
          <a:lstStyle/>
          <a:p>
            <a:pPr defTabSz="1219170">
              <a:defRPr/>
            </a:pPr>
            <a:endParaRPr lang="en-US" sz="2400" kern="0">
              <a:solidFill>
                <a:srgbClr val="57565A"/>
              </a:solidFill>
              <a:latin typeface="Open Sans Light"/>
              <a:ea typeface="ＭＳ Ｐゴシック" charset="0"/>
              <a:cs typeface="Kontrapunkt Bob Light" charset="0"/>
              <a:sym typeface="Kontrapunkt Bob Light" charset="0"/>
            </a:endParaRPr>
          </a:p>
        </p:txBody>
      </p:sp>
      <p:sp>
        <p:nvSpPr>
          <p:cNvPr id="45" name="Rectangle 51">
            <a:extLst>
              <a:ext uri="{FF2B5EF4-FFF2-40B4-BE49-F238E27FC236}">
                <a16:creationId xmlns:a16="http://schemas.microsoft.com/office/drawing/2014/main" id="{AB57EA8D-07AD-44C2-8016-A5D148A0E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9594" y="1963738"/>
            <a:ext cx="1781969" cy="44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45720" rIns="182880" bIns="73152">
            <a:spAutoFit/>
          </a:bodyPr>
          <a:lstStyle>
            <a:lvl1pPr defTabSz="2436813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1pPr>
            <a:lvl2pPr marL="742950" indent="-285750" defTabSz="2436813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2pPr>
            <a:lvl3pPr marL="1143000" indent="-228600" defTabSz="2436813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3pPr>
            <a:lvl4pPr marL="1600200" indent="-228600" defTabSz="2436813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4pPr>
            <a:lvl5pPr marL="2057400" indent="-228600" defTabSz="2436813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5pPr>
            <a:lvl6pPr marL="25146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6pPr>
            <a:lvl7pPr marL="29718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7pPr>
            <a:lvl8pPr marL="34290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8pPr>
            <a:lvl9pPr marL="38862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9pPr>
          </a:lstStyle>
          <a:p>
            <a:pPr eaLnBrk="1" hangingPunct="1">
              <a:lnSpc>
                <a:spcPct val="89000"/>
              </a:lnSpc>
            </a:pPr>
            <a:r>
              <a:rPr lang="en-US" altLang="it-IT" sz="2400" b="1">
                <a:solidFill>
                  <a:srgbClr val="000000"/>
                </a:solidFill>
                <a:latin typeface="Open Sans Light" charset="0"/>
              </a:rPr>
              <a:t>SINTESI</a:t>
            </a:r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EDD1D243-9B1A-40D0-B75E-390FABF04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8921">
            <a:off x="5090319" y="1755775"/>
            <a:ext cx="2736056" cy="2295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Oval 12">
            <a:extLst>
              <a:ext uri="{FF2B5EF4-FFF2-40B4-BE49-F238E27FC236}">
                <a16:creationId xmlns:a16="http://schemas.microsoft.com/office/drawing/2014/main" id="{A4402CC3-648F-4424-A9F5-FE343E945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00" y="4908550"/>
            <a:ext cx="593725" cy="593725"/>
          </a:xfrm>
          <a:prstGeom prst="ellipse">
            <a:avLst/>
          </a:prstGeom>
          <a:solidFill>
            <a:srgbClr val="CF423F"/>
          </a:solidFill>
          <a:ln w="9525">
            <a:noFill/>
            <a:round/>
            <a:headEnd/>
            <a:tailEnd/>
          </a:ln>
          <a:extLst/>
        </p:spPr>
        <p:txBody>
          <a:bodyPr lIns="91440" tIns="45720" rIns="91440" bIns="45720"/>
          <a:lstStyle/>
          <a:p>
            <a:pPr defTabSz="1219170">
              <a:defRPr/>
            </a:pPr>
            <a:endParaRPr lang="en-US" sz="2400" kern="0">
              <a:solidFill>
                <a:srgbClr val="57565A"/>
              </a:solidFill>
              <a:latin typeface="Open Sans Light"/>
              <a:ea typeface="ＭＳ Ｐゴシック" charset="0"/>
              <a:cs typeface="Kontrapunkt Bob Light" charset="0"/>
              <a:sym typeface="Kontrapunkt Bob Light" charset="0"/>
            </a:endParaRPr>
          </a:p>
        </p:txBody>
      </p:sp>
      <p:sp>
        <p:nvSpPr>
          <p:cNvPr id="33" name="Titolo 1">
            <a:extLst>
              <a:ext uri="{FF2B5EF4-FFF2-40B4-BE49-F238E27FC236}">
                <a16:creationId xmlns:a16="http://schemas.microsoft.com/office/drawing/2014/main" id="{6EFC403E-1458-4727-BE62-59ECBEC0CD05}"/>
              </a:ext>
            </a:extLst>
          </p:cNvPr>
          <p:cNvSpPr txBox="1">
            <a:spLocks/>
          </p:cNvSpPr>
          <p:nvPr/>
        </p:nvSpPr>
        <p:spPr>
          <a:xfrm>
            <a:off x="333375" y="251225"/>
            <a:ext cx="11525250" cy="1280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latin typeface="Corbel" panose="020B0503020204020204" pitchFamily="34" charset="0"/>
              </a:rPr>
              <a:t>La tecnica A3 – le caratteristiche</a:t>
            </a:r>
          </a:p>
        </p:txBody>
      </p:sp>
      <p:cxnSp>
        <p:nvCxnSpPr>
          <p:cNvPr id="34" name="Connettore diritto 14">
            <a:extLst>
              <a:ext uri="{FF2B5EF4-FFF2-40B4-BE49-F238E27FC236}">
                <a16:creationId xmlns:a16="http://schemas.microsoft.com/office/drawing/2014/main" id="{F5D599A2-A254-495F-8F30-77A95077384E}"/>
              </a:ext>
            </a:extLst>
          </p:cNvPr>
          <p:cNvCxnSpPr>
            <a:cxnSpLocks/>
          </p:cNvCxnSpPr>
          <p:nvPr/>
        </p:nvCxnSpPr>
        <p:spPr>
          <a:xfrm>
            <a:off x="402529" y="1077373"/>
            <a:ext cx="1145609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EE1FA0D-4F11-47BA-82BA-E92E246944AC}"/>
              </a:ext>
            </a:extLst>
          </p:cNvPr>
          <p:cNvSpPr txBox="1"/>
          <p:nvPr/>
        </p:nvSpPr>
        <p:spPr>
          <a:xfrm>
            <a:off x="0" y="6575428"/>
            <a:ext cx="12192000" cy="27699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rbel" panose="020B0503020204020204" pitchFamily="34" charset="0"/>
              </a:rPr>
              <a:t>            Elisabetta Ocello								Pneumo Trieste 2019, Corso IFT										</a:t>
            </a:r>
            <a:fld id="{FB237E53-FBE0-4B2B-93EE-BAD482975CD6}" type="slidenum">
              <a:rPr lang="it-IT" sz="1200" smtClean="0">
                <a:latin typeface="Corbel" panose="020B0503020204020204" pitchFamily="34" charset="0"/>
              </a:rPr>
              <a:t>14</a:t>
            </a:fld>
            <a:endParaRPr lang="it-IT" sz="1200" dirty="0">
              <a:latin typeface="Corbel" panose="020B0503020204020204" pitchFamily="34" charset="0"/>
            </a:endParaRPr>
          </a:p>
        </p:txBody>
      </p:sp>
      <p:pic>
        <p:nvPicPr>
          <p:cNvPr id="36" name="Picture 2" descr="Risultati immagini per logo uniud">
            <a:extLst>
              <a:ext uri="{FF2B5EF4-FFF2-40B4-BE49-F238E27FC236}">
                <a16:creationId xmlns:a16="http://schemas.microsoft.com/office/drawing/2014/main" id="{D8796308-F90F-420E-89F0-2156A93BD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8" y="6575427"/>
            <a:ext cx="277000" cy="2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602A2EE-D1DD-4C58-9CFB-9765A64FB477}"/>
              </a:ext>
            </a:extLst>
          </p:cNvPr>
          <p:cNvSpPr txBox="1"/>
          <p:nvPr/>
        </p:nvSpPr>
        <p:spPr>
          <a:xfrm>
            <a:off x="0" y="-3208"/>
            <a:ext cx="12192000" cy="3385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None/>
            </a:pPr>
            <a:r>
              <a:rPr lang="it-IT" sz="1600" b="1" dirty="0">
                <a:latin typeface="Corbel" panose="020B0503020204020204"/>
              </a:rPr>
              <a:t>Il processo di problem solving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8.33333E-7 0.08426 " pathEditMode="relative" rAng="0" ptsTypes="AA">
                                      <p:cBhvr>
                                        <p:cTn id="9" dur="8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1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8.33333E-7 2.96296E-6 L 8.33333E-7 0.08426 " pathEditMode="relative" rAng="0" ptsTypes="AA">
                                      <p:cBhvr>
                                        <p:cTn id="14" dur="8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1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25E-6 -2.22222E-6 L 1.25E-6 0.08426 " pathEditMode="relative" rAng="0" ptsTypes="AA">
                                      <p:cBhvr>
                                        <p:cTn id="19" dur="8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1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8" grpId="0"/>
      <p:bldP spid="29" grpId="0" animBg="1"/>
      <p:bldP spid="31" grpId="0"/>
      <p:bldP spid="44" grpId="0" animBg="1"/>
      <p:bldP spid="45" grpId="0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F2D5BE03-0D70-48D1-BD70-F874293C681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5294" y="1987563"/>
          <a:ext cx="5760246" cy="1704978"/>
        </p:xfrm>
        <a:graphic>
          <a:graphicData uri="http://schemas.openxmlformats.org/drawingml/2006/table">
            <a:tbl>
              <a:tblPr/>
              <a:tblGrid>
                <a:gridCol w="480219">
                  <a:extLst>
                    <a:ext uri="{9D8B030D-6E8A-4147-A177-3AD203B41FA5}">
                      <a16:colId xmlns:a16="http://schemas.microsoft.com/office/drawing/2014/main" val="585947363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3695795765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4173386874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3560679289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424412977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3350854253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161133644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1469221436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3216460398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3769875924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650772513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194601531"/>
                    </a:ext>
                  </a:extLst>
                </a:gridCol>
              </a:tblGrid>
              <a:tr h="284163">
                <a:tc gridSpan="12"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Situazione attuale</a:t>
                      </a:r>
                    </a:p>
                  </a:txBody>
                  <a:tcPr marL="9526" marR="9526" marT="9527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150299"/>
                  </a:ext>
                </a:extLst>
              </a:tr>
              <a:tr h="284163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2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042437"/>
                  </a:ext>
                </a:extLst>
              </a:tr>
              <a:tr h="284163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2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381939"/>
                  </a:ext>
                </a:extLst>
              </a:tr>
              <a:tr h="284163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2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2724755"/>
                  </a:ext>
                </a:extLst>
              </a:tr>
              <a:tr h="284163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2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8169471"/>
                  </a:ext>
                </a:extLst>
              </a:tr>
              <a:tr h="284163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2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27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471963"/>
                  </a:ext>
                </a:extLst>
              </a:tr>
            </a:tbl>
          </a:graphicData>
        </a:graphic>
      </p:graphicFrame>
      <p:graphicFrame>
        <p:nvGraphicFramePr>
          <p:cNvPr id="15" name="Tabella 14">
            <a:extLst>
              <a:ext uri="{FF2B5EF4-FFF2-40B4-BE49-F238E27FC236}">
                <a16:creationId xmlns:a16="http://schemas.microsoft.com/office/drawing/2014/main" id="{75FC787C-FAF9-4648-94EC-38E85122B4B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5294" y="4751400"/>
          <a:ext cx="5760246" cy="1989141"/>
        </p:xfrm>
        <a:graphic>
          <a:graphicData uri="http://schemas.openxmlformats.org/drawingml/2006/table">
            <a:tbl>
              <a:tblPr/>
              <a:tblGrid>
                <a:gridCol w="480219">
                  <a:extLst>
                    <a:ext uri="{9D8B030D-6E8A-4147-A177-3AD203B41FA5}">
                      <a16:colId xmlns:a16="http://schemas.microsoft.com/office/drawing/2014/main" val="3923218149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1951059659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791234110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4116157257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2230128619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2993565917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3542763169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407362881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2613824496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1103868194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376909584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1649805230"/>
                    </a:ext>
                  </a:extLst>
                </a:gridCol>
              </a:tblGrid>
              <a:tr h="284163">
                <a:tc gridSpan="12">
                  <a:txBody>
                    <a:bodyPr/>
                    <a:lstStyle>
                      <a:lvl1pPr defTabSz="455613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 defTabSz="455613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 defTabSz="455613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 defTabSz="455613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 defTabSz="455613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4556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Obiettivo</a:t>
                      </a:r>
                    </a:p>
                  </a:txBody>
                  <a:tcPr marL="9526" marR="9526" marT="9523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866261"/>
                  </a:ext>
                </a:extLst>
              </a:tr>
              <a:tr h="284163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139883"/>
                  </a:ext>
                </a:extLst>
              </a:tr>
              <a:tr h="284163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799192"/>
                  </a:ext>
                </a:extLst>
              </a:tr>
              <a:tr h="284163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2787994"/>
                  </a:ext>
                </a:extLst>
              </a:tr>
              <a:tr h="284163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987997"/>
                  </a:ext>
                </a:extLst>
              </a:tr>
              <a:tr h="284163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604753"/>
                  </a:ext>
                </a:extLst>
              </a:tr>
              <a:tr h="284163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2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23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641223"/>
                  </a:ext>
                </a:extLst>
              </a:tr>
            </a:tbl>
          </a:graphicData>
        </a:graphic>
      </p:graphicFrame>
      <p:graphicFrame>
        <p:nvGraphicFramePr>
          <p:cNvPr id="16" name="Tabella 15">
            <a:extLst>
              <a:ext uri="{FF2B5EF4-FFF2-40B4-BE49-F238E27FC236}">
                <a16:creationId xmlns:a16="http://schemas.microsoft.com/office/drawing/2014/main" id="{F4E08108-20F7-4873-9619-71F3914FD41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5294" y="3589350"/>
          <a:ext cx="5760246" cy="1135340"/>
        </p:xfrm>
        <a:graphic>
          <a:graphicData uri="http://schemas.openxmlformats.org/drawingml/2006/table">
            <a:tbl>
              <a:tblPr/>
              <a:tblGrid>
                <a:gridCol w="480219">
                  <a:extLst>
                    <a:ext uri="{9D8B030D-6E8A-4147-A177-3AD203B41FA5}">
                      <a16:colId xmlns:a16="http://schemas.microsoft.com/office/drawing/2014/main" val="1836958943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1695118147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3743781993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2250948720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554620891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3802349478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394415356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2672175137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3552076235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1144122804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1677357492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2864112589"/>
                    </a:ext>
                  </a:extLst>
                </a:gridCol>
              </a:tblGrid>
              <a:tr h="283835">
                <a:tc gridSpan="12">
                  <a:txBody>
                    <a:bodyPr/>
                    <a:lstStyle>
                      <a:lvl1pPr defTabSz="455613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 defTabSz="455613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 defTabSz="455613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 defTabSz="455613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 defTabSz="455613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4556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Analisi delle cause radice</a:t>
                      </a:r>
                    </a:p>
                  </a:txBody>
                  <a:tcPr marL="9526" marR="9526" marT="951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141849"/>
                  </a:ext>
                </a:extLst>
              </a:tr>
              <a:tr h="28383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1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563492"/>
                  </a:ext>
                </a:extLst>
              </a:tr>
              <a:tr h="28383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1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089737"/>
                  </a:ext>
                </a:extLst>
              </a:tr>
              <a:tr h="28383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1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602453"/>
                  </a:ext>
                </a:extLst>
              </a:tr>
            </a:tbl>
          </a:graphicData>
        </a:graphic>
      </p:graphicFrame>
      <p:graphicFrame>
        <p:nvGraphicFramePr>
          <p:cNvPr id="17" name="Tabella 16">
            <a:extLst>
              <a:ext uri="{FF2B5EF4-FFF2-40B4-BE49-F238E27FC236}">
                <a16:creationId xmlns:a16="http://schemas.microsoft.com/office/drawing/2014/main" id="{D05C4DAA-1671-4174-8E01-778A8A9EF29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5294" y="852500"/>
          <a:ext cx="5760246" cy="1135340"/>
        </p:xfrm>
        <a:graphic>
          <a:graphicData uri="http://schemas.openxmlformats.org/drawingml/2006/table">
            <a:tbl>
              <a:tblPr/>
              <a:tblGrid>
                <a:gridCol w="480219">
                  <a:extLst>
                    <a:ext uri="{9D8B030D-6E8A-4147-A177-3AD203B41FA5}">
                      <a16:colId xmlns:a16="http://schemas.microsoft.com/office/drawing/2014/main" val="629510067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951447197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751349800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3534246720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331399147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4258902636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4089523605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507306776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1044600602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231197564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824823818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154260617"/>
                    </a:ext>
                  </a:extLst>
                </a:gridCol>
              </a:tblGrid>
              <a:tr h="283835">
                <a:tc gridSpan="12"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Descrizione del problema</a:t>
                      </a:r>
                    </a:p>
                  </a:txBody>
                  <a:tcPr marL="9526" marR="9526" marT="951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07223"/>
                  </a:ext>
                </a:extLst>
              </a:tr>
              <a:tr h="28383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1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971640"/>
                  </a:ext>
                </a:extLst>
              </a:tr>
              <a:tr h="28383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1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1502550"/>
                  </a:ext>
                </a:extLst>
              </a:tr>
              <a:tr h="28383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1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6" marR="9526" marT="951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211924"/>
                  </a:ext>
                </a:extLst>
              </a:tr>
            </a:tbl>
          </a:graphicData>
        </a:graphic>
      </p:graphicFrame>
      <p:graphicFrame>
        <p:nvGraphicFramePr>
          <p:cNvPr id="18" name="Tabella 17">
            <a:extLst>
              <a:ext uri="{FF2B5EF4-FFF2-40B4-BE49-F238E27FC236}">
                <a16:creationId xmlns:a16="http://schemas.microsoft.com/office/drawing/2014/main" id="{46DDF19D-9568-47F1-AB53-8E7F2C5185A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34907" y="851707"/>
          <a:ext cx="5759452" cy="2557467"/>
        </p:xfrm>
        <a:graphic>
          <a:graphicData uri="http://schemas.openxmlformats.org/drawingml/2006/table">
            <a:tbl>
              <a:tblPr/>
              <a:tblGrid>
                <a:gridCol w="480219">
                  <a:extLst>
                    <a:ext uri="{9D8B030D-6E8A-4147-A177-3AD203B41FA5}">
                      <a16:colId xmlns:a16="http://schemas.microsoft.com/office/drawing/2014/main" val="1664021921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1457523761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766615101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27633042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3045893420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1366462669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3262564319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135677735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3161362541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2352504513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410959857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2644777567"/>
                    </a:ext>
                  </a:extLst>
                </a:gridCol>
              </a:tblGrid>
              <a:tr h="284163">
                <a:tc gridSpan="12"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Contromisure proposte</a:t>
                      </a:r>
                    </a:p>
                  </a:txBody>
                  <a:tcPr marL="9524" marR="9524" marT="9522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935687"/>
                  </a:ext>
                </a:extLst>
              </a:tr>
              <a:tr h="284163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808461"/>
                  </a:ext>
                </a:extLst>
              </a:tr>
              <a:tr h="284163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2850851"/>
                  </a:ext>
                </a:extLst>
              </a:tr>
              <a:tr h="284163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179628"/>
                  </a:ext>
                </a:extLst>
              </a:tr>
              <a:tr h="284163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9318600"/>
                  </a:ext>
                </a:extLst>
              </a:tr>
              <a:tr h="284163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047829"/>
                  </a:ext>
                </a:extLst>
              </a:tr>
              <a:tr h="284163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6937946"/>
                  </a:ext>
                </a:extLst>
              </a:tr>
              <a:tr h="284163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5596995"/>
                  </a:ext>
                </a:extLst>
              </a:tr>
              <a:tr h="284163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2658625"/>
                  </a:ext>
                </a:extLst>
              </a:tr>
            </a:tbl>
          </a:graphicData>
        </a:graphic>
      </p:graphicFrame>
      <p:graphicFrame>
        <p:nvGraphicFramePr>
          <p:cNvPr id="20" name="Tabella 19">
            <a:extLst>
              <a:ext uri="{FF2B5EF4-FFF2-40B4-BE49-F238E27FC236}">
                <a16:creationId xmlns:a16="http://schemas.microsoft.com/office/drawing/2014/main" id="{39124F00-6233-4AE4-9D94-E83F55A6E2B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34907" y="3332175"/>
          <a:ext cx="5759452" cy="1704978"/>
        </p:xfrm>
        <a:graphic>
          <a:graphicData uri="http://schemas.openxmlformats.org/drawingml/2006/table">
            <a:tbl>
              <a:tblPr/>
              <a:tblGrid>
                <a:gridCol w="480219">
                  <a:extLst>
                    <a:ext uri="{9D8B030D-6E8A-4147-A177-3AD203B41FA5}">
                      <a16:colId xmlns:a16="http://schemas.microsoft.com/office/drawing/2014/main" val="2082250022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3272851239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1572588120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1365161892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850403302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3594002307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1869010788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3760736935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1192216710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371747942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3163995047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4084671582"/>
                    </a:ext>
                  </a:extLst>
                </a:gridCol>
              </a:tblGrid>
              <a:tr h="284163">
                <a:tc gridSpan="12"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Piano di implementazione</a:t>
                      </a:r>
                    </a:p>
                  </a:txBody>
                  <a:tcPr marL="9524" marR="9524" marT="952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017387"/>
                  </a:ext>
                </a:extLst>
              </a:tr>
              <a:tr h="284163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0609436"/>
                  </a:ext>
                </a:extLst>
              </a:tr>
              <a:tr h="284163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8849615"/>
                  </a:ext>
                </a:extLst>
              </a:tr>
              <a:tr h="284163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3294023"/>
                  </a:ext>
                </a:extLst>
              </a:tr>
              <a:tr h="284163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129662"/>
                  </a:ext>
                </a:extLst>
              </a:tr>
              <a:tr h="284163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3448731"/>
                  </a:ext>
                </a:extLst>
              </a:tr>
            </a:tbl>
          </a:graphicData>
        </a:graphic>
      </p:graphicFrame>
      <p:graphicFrame>
        <p:nvGraphicFramePr>
          <p:cNvPr id="22" name="Tabella 21">
            <a:extLst>
              <a:ext uri="{FF2B5EF4-FFF2-40B4-BE49-F238E27FC236}">
                <a16:creationId xmlns:a16="http://schemas.microsoft.com/office/drawing/2014/main" id="{AC28336C-104B-4706-90CB-1DBB43C2D17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34907" y="5034769"/>
          <a:ext cx="5759452" cy="1704978"/>
        </p:xfrm>
        <a:graphic>
          <a:graphicData uri="http://schemas.openxmlformats.org/drawingml/2006/table">
            <a:tbl>
              <a:tblPr/>
              <a:tblGrid>
                <a:gridCol w="480219">
                  <a:extLst>
                    <a:ext uri="{9D8B030D-6E8A-4147-A177-3AD203B41FA5}">
                      <a16:colId xmlns:a16="http://schemas.microsoft.com/office/drawing/2014/main" val="1240662161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3200164989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2182527688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1769772628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788207610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1379721399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2497956697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3435876216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2485424171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2175981469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1650281366"/>
                    </a:ext>
                  </a:extLst>
                </a:gridCol>
                <a:gridCol w="480219">
                  <a:extLst>
                    <a:ext uri="{9D8B030D-6E8A-4147-A177-3AD203B41FA5}">
                      <a16:colId xmlns:a16="http://schemas.microsoft.com/office/drawing/2014/main" val="1693836947"/>
                    </a:ext>
                  </a:extLst>
                </a:gridCol>
              </a:tblGrid>
              <a:tr h="284163">
                <a:tc gridSpan="12"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Follow up e risultati</a:t>
                      </a:r>
                    </a:p>
                  </a:txBody>
                  <a:tcPr marL="9524" marR="9524" marT="9527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562870"/>
                  </a:ext>
                </a:extLst>
              </a:tr>
              <a:tr h="284163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810112"/>
                  </a:ext>
                </a:extLst>
              </a:tr>
              <a:tr h="284163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3116794"/>
                  </a:ext>
                </a:extLst>
              </a:tr>
              <a:tr h="284163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230885"/>
                  </a:ext>
                </a:extLst>
              </a:tr>
              <a:tr h="284163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sym typeface="Helvetica Light" charset="0"/>
                      </a:endParaRP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9367006"/>
                  </a:ext>
                </a:extLst>
              </a:tr>
              <a:tr h="284163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MS PGothic" panose="020B0600070205080204" pitchFamily="34" charset="-128"/>
                          <a:sym typeface="Aller Light" charset="0"/>
                        </a:defRPr>
                      </a:lvl1pPr>
                      <a:lvl2pPr marL="742950" indent="-28575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2pPr>
                      <a:lvl3pPr marL="11430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3pPr>
                      <a:lvl4pPr marL="16002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4pPr>
                      <a:lvl5pPr marL="2057400" indent="-228600">
                        <a:spcBef>
                          <a:spcPts val="2000"/>
                        </a:spcBef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5pPr>
                      <a:lvl6pPr marL="25146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6pPr>
                      <a:lvl7pPr marL="29718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7pPr>
                      <a:lvl8pPr marL="34290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8pPr>
                      <a:lvl9pPr marL="3886200" indent="-228600" defTabSz="823913" eaLnBrk="0" fontAlgn="base" hangingPunct="0">
                        <a:spcBef>
                          <a:spcPts val="2000"/>
                        </a:spcBef>
                        <a:spcAft>
                          <a:spcPct val="0"/>
                        </a:spcAft>
                        <a:buSzPct val="75000"/>
                        <a:defRPr sz="2000">
                          <a:solidFill>
                            <a:srgbClr val="53585F"/>
                          </a:solidFill>
                          <a:latin typeface="Helvetica Light" charset="0"/>
                          <a:ea typeface="Aller Light" charset="0"/>
                          <a:cs typeface="Aller Light" charset="0"/>
                          <a:sym typeface="Aller Light" charset="0"/>
                        </a:defRPr>
                      </a:lvl9pPr>
                    </a:lstStyle>
                    <a:p>
                      <a:pPr marL="0" marR="0" lvl="0" indent="0" algn="l" defTabSz="8239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sym typeface="Helvetica Light" charset="0"/>
                        </a:rPr>
                        <a:t> </a:t>
                      </a:r>
                    </a:p>
                  </a:txBody>
                  <a:tcPr marL="9524" marR="9524" marT="9527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454893"/>
                  </a:ext>
                </a:extLst>
              </a:tr>
            </a:tbl>
          </a:graphicData>
        </a:graphic>
      </p:graphicFrame>
      <p:sp>
        <p:nvSpPr>
          <p:cNvPr id="23" name="Flowchart: Connector 18">
            <a:extLst>
              <a:ext uri="{FF2B5EF4-FFF2-40B4-BE49-F238E27FC236}">
                <a16:creationId xmlns:a16="http://schemas.microsoft.com/office/drawing/2014/main" id="{26EF2EEA-A3B0-4A6A-A843-54660DB307A8}"/>
              </a:ext>
            </a:extLst>
          </p:cNvPr>
          <p:cNvSpPr/>
          <p:nvPr/>
        </p:nvSpPr>
        <p:spPr>
          <a:xfrm>
            <a:off x="4625182" y="1089832"/>
            <a:ext cx="935831" cy="897731"/>
          </a:xfrm>
          <a:prstGeom prst="flowChartConnector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 defTabSz="914400">
              <a:defRPr/>
            </a:pPr>
            <a:r>
              <a:rPr lang="it-IT" sz="4400" b="1" spc="-150" dirty="0">
                <a:solidFill>
                  <a:srgbClr val="000000">
                    <a:lumMod val="75000"/>
                  </a:srgbClr>
                </a:solidFill>
                <a:latin typeface="Century Gothic"/>
                <a:cs typeface="Calibri" pitchFamily="34" charset="0"/>
                <a:sym typeface="Kontrapunkt Bob Light" charset="0"/>
              </a:rPr>
              <a:t>P</a:t>
            </a:r>
            <a:endParaRPr lang="en-US" sz="4000" dirty="0">
              <a:solidFill>
                <a:prstClr val="black"/>
              </a:solidFill>
              <a:latin typeface="Century Gothic"/>
              <a:sym typeface="Kontrapunkt Bob Light" charset="0"/>
            </a:endParaRPr>
          </a:p>
        </p:txBody>
      </p:sp>
      <p:sp>
        <p:nvSpPr>
          <p:cNvPr id="24" name="Flowchart: Connector 18">
            <a:extLst>
              <a:ext uri="{FF2B5EF4-FFF2-40B4-BE49-F238E27FC236}">
                <a16:creationId xmlns:a16="http://schemas.microsoft.com/office/drawing/2014/main" id="{ABDC57E3-EB94-4C95-9160-F68A632426C2}"/>
              </a:ext>
            </a:extLst>
          </p:cNvPr>
          <p:cNvSpPr/>
          <p:nvPr/>
        </p:nvSpPr>
        <p:spPr>
          <a:xfrm>
            <a:off x="4625182" y="2551919"/>
            <a:ext cx="935831" cy="897731"/>
          </a:xfrm>
          <a:prstGeom prst="flowChartConnector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 defTabSz="914400">
              <a:defRPr/>
            </a:pPr>
            <a:r>
              <a:rPr lang="it-IT" sz="4400" b="1" spc="-150" dirty="0">
                <a:solidFill>
                  <a:srgbClr val="000000">
                    <a:lumMod val="75000"/>
                  </a:srgbClr>
                </a:solidFill>
                <a:latin typeface="Century Gothic"/>
                <a:cs typeface="Calibri" pitchFamily="34" charset="0"/>
                <a:sym typeface="Kontrapunkt Bob Light" charset="0"/>
              </a:rPr>
              <a:t>L</a:t>
            </a:r>
            <a:endParaRPr lang="en-US" sz="4000" dirty="0">
              <a:solidFill>
                <a:prstClr val="black"/>
              </a:solidFill>
              <a:latin typeface="Century Gothic"/>
              <a:sym typeface="Kontrapunkt Bob Light" charset="0"/>
            </a:endParaRPr>
          </a:p>
        </p:txBody>
      </p:sp>
      <p:sp>
        <p:nvSpPr>
          <p:cNvPr id="25" name="Flowchart: Connector 18">
            <a:extLst>
              <a:ext uri="{FF2B5EF4-FFF2-40B4-BE49-F238E27FC236}">
                <a16:creationId xmlns:a16="http://schemas.microsoft.com/office/drawing/2014/main" id="{18B37C5F-F1E7-4AEF-AF96-7B9EEDEF34A6}"/>
              </a:ext>
            </a:extLst>
          </p:cNvPr>
          <p:cNvSpPr/>
          <p:nvPr/>
        </p:nvSpPr>
        <p:spPr>
          <a:xfrm>
            <a:off x="4625182" y="4014007"/>
            <a:ext cx="935831" cy="897731"/>
          </a:xfrm>
          <a:prstGeom prst="flowChartConnector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 defTabSz="914400">
              <a:defRPr/>
            </a:pPr>
            <a:r>
              <a:rPr lang="it-IT" sz="4400" b="1" spc="-150" dirty="0">
                <a:solidFill>
                  <a:srgbClr val="000000">
                    <a:lumMod val="75000"/>
                  </a:srgbClr>
                </a:solidFill>
                <a:latin typeface="Century Gothic"/>
                <a:cs typeface="Calibri" pitchFamily="34" charset="0"/>
                <a:sym typeface="Kontrapunkt Bob Light" charset="0"/>
              </a:rPr>
              <a:t>A</a:t>
            </a:r>
            <a:endParaRPr lang="en-US" sz="4000" dirty="0">
              <a:solidFill>
                <a:prstClr val="black"/>
              </a:solidFill>
              <a:latin typeface="Century Gothic"/>
              <a:sym typeface="Kontrapunkt Bob Light" charset="0"/>
            </a:endParaRPr>
          </a:p>
        </p:txBody>
      </p:sp>
      <p:sp>
        <p:nvSpPr>
          <p:cNvPr id="26" name="Flowchart: Connector 18">
            <a:extLst>
              <a:ext uri="{FF2B5EF4-FFF2-40B4-BE49-F238E27FC236}">
                <a16:creationId xmlns:a16="http://schemas.microsoft.com/office/drawing/2014/main" id="{9FFDB1BB-F132-4B13-8635-642ADFCD8296}"/>
              </a:ext>
            </a:extLst>
          </p:cNvPr>
          <p:cNvSpPr/>
          <p:nvPr/>
        </p:nvSpPr>
        <p:spPr>
          <a:xfrm>
            <a:off x="4625182" y="5476094"/>
            <a:ext cx="935831" cy="897731"/>
          </a:xfrm>
          <a:prstGeom prst="flowChartConnector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 defTabSz="914400">
              <a:defRPr/>
            </a:pPr>
            <a:r>
              <a:rPr lang="it-IT" sz="4400" b="1" spc="-150" dirty="0">
                <a:solidFill>
                  <a:srgbClr val="000000">
                    <a:lumMod val="75000"/>
                  </a:srgbClr>
                </a:solidFill>
                <a:latin typeface="Century Gothic"/>
                <a:cs typeface="Calibri" pitchFamily="34" charset="0"/>
                <a:sym typeface="Kontrapunkt Bob Light" charset="0"/>
              </a:rPr>
              <a:t>N</a:t>
            </a:r>
            <a:endParaRPr lang="en-US" sz="4000" dirty="0">
              <a:solidFill>
                <a:prstClr val="black"/>
              </a:solidFill>
              <a:latin typeface="Century Gothic"/>
              <a:sym typeface="Kontrapunkt Bob Light" charset="0"/>
            </a:endParaRPr>
          </a:p>
        </p:txBody>
      </p:sp>
      <p:sp>
        <p:nvSpPr>
          <p:cNvPr id="27" name="Flowchart: Connector 18">
            <a:extLst>
              <a:ext uri="{FF2B5EF4-FFF2-40B4-BE49-F238E27FC236}">
                <a16:creationId xmlns:a16="http://schemas.microsoft.com/office/drawing/2014/main" id="{F8B832BF-99E3-4103-B45F-5255C6E130DE}"/>
              </a:ext>
            </a:extLst>
          </p:cNvPr>
          <p:cNvSpPr/>
          <p:nvPr/>
        </p:nvSpPr>
        <p:spPr>
          <a:xfrm>
            <a:off x="6432550" y="2201082"/>
            <a:ext cx="935832" cy="897731"/>
          </a:xfrm>
          <a:prstGeom prst="flowChartConnector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 anchor="ctr"/>
          <a:lstStyle/>
          <a:p>
            <a:pPr algn="ctr" defTabSz="914400">
              <a:defRPr/>
            </a:pPr>
            <a:r>
              <a:rPr lang="it-IT" sz="4400" b="1" spc="-150" dirty="0">
                <a:solidFill>
                  <a:srgbClr val="000000">
                    <a:lumMod val="75000"/>
                  </a:srgbClr>
                </a:solidFill>
                <a:latin typeface="Century Gothic"/>
                <a:cs typeface="Calibri" pitchFamily="34" charset="0"/>
                <a:sym typeface="Kontrapunkt Bob Light" charset="0"/>
              </a:rPr>
              <a:t>DO</a:t>
            </a:r>
            <a:endParaRPr lang="en-US" sz="4000" dirty="0">
              <a:solidFill>
                <a:prstClr val="black"/>
              </a:solidFill>
              <a:latin typeface="Century Gothic"/>
              <a:sym typeface="Kontrapunkt Bob Light" charset="0"/>
            </a:endParaRPr>
          </a:p>
        </p:txBody>
      </p:sp>
      <p:sp>
        <p:nvSpPr>
          <p:cNvPr id="28" name="Flowchart: Connector 18">
            <a:extLst>
              <a:ext uri="{FF2B5EF4-FFF2-40B4-BE49-F238E27FC236}">
                <a16:creationId xmlns:a16="http://schemas.microsoft.com/office/drawing/2014/main" id="{EF021EC4-9E66-4926-AE6C-4F4AC3AC9AB1}"/>
              </a:ext>
            </a:extLst>
          </p:cNvPr>
          <p:cNvSpPr/>
          <p:nvPr/>
        </p:nvSpPr>
        <p:spPr>
          <a:xfrm>
            <a:off x="6485732" y="3918757"/>
            <a:ext cx="935831" cy="898525"/>
          </a:xfrm>
          <a:prstGeom prst="flowChartConnector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 anchor="ctr"/>
          <a:lstStyle/>
          <a:p>
            <a:pPr algn="ctr" defTabSz="914400">
              <a:defRPr/>
            </a:pPr>
            <a:r>
              <a:rPr lang="it-IT" sz="4400" b="1" spc="-150" dirty="0">
                <a:solidFill>
                  <a:srgbClr val="000000">
                    <a:lumMod val="75000"/>
                  </a:srgbClr>
                </a:solidFill>
                <a:latin typeface="Century Gothic"/>
                <a:cs typeface="Calibri" pitchFamily="34" charset="0"/>
                <a:sym typeface="Kontrapunkt Bob Light" charset="0"/>
              </a:rPr>
              <a:t>DO</a:t>
            </a:r>
            <a:endParaRPr lang="en-US" sz="4000" dirty="0">
              <a:solidFill>
                <a:prstClr val="black"/>
              </a:solidFill>
              <a:latin typeface="Century Gothic"/>
              <a:sym typeface="Kontrapunkt Bob Light" charset="0"/>
            </a:endParaRPr>
          </a:p>
        </p:txBody>
      </p:sp>
      <p:sp>
        <p:nvSpPr>
          <p:cNvPr id="31" name="Flowchart: Connector 18">
            <a:extLst>
              <a:ext uri="{FF2B5EF4-FFF2-40B4-BE49-F238E27FC236}">
                <a16:creationId xmlns:a16="http://schemas.microsoft.com/office/drawing/2014/main" id="{1694E4A4-AE4E-4847-9D1D-F101F92A388A}"/>
              </a:ext>
            </a:extLst>
          </p:cNvPr>
          <p:cNvSpPr/>
          <p:nvPr/>
        </p:nvSpPr>
        <p:spPr>
          <a:xfrm>
            <a:off x="7103269" y="5480857"/>
            <a:ext cx="936625" cy="898525"/>
          </a:xfrm>
          <a:prstGeom prst="flowChartConnector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 anchor="ctr"/>
          <a:lstStyle/>
          <a:p>
            <a:pPr algn="ctr" defTabSz="914400">
              <a:defRPr/>
            </a:pPr>
            <a:r>
              <a:rPr lang="it-IT" sz="4400" b="1" spc="-150" dirty="0">
                <a:solidFill>
                  <a:srgbClr val="000000">
                    <a:lumMod val="75000"/>
                  </a:srgbClr>
                </a:solidFill>
                <a:latin typeface="Century Gothic"/>
                <a:cs typeface="Calibri" pitchFamily="34" charset="0"/>
                <a:sym typeface="Kontrapunkt Bob Light" charset="0"/>
              </a:rPr>
              <a:t>CHECK</a:t>
            </a:r>
            <a:endParaRPr lang="en-US" sz="4000" dirty="0">
              <a:solidFill>
                <a:prstClr val="black"/>
              </a:solidFill>
              <a:latin typeface="Century Gothic"/>
              <a:sym typeface="Kontrapunkt Bob Light" charset="0"/>
            </a:endParaRPr>
          </a:p>
        </p:txBody>
      </p:sp>
      <p:sp>
        <p:nvSpPr>
          <p:cNvPr id="32" name="Flowchart: Connector 18">
            <a:extLst>
              <a:ext uri="{FF2B5EF4-FFF2-40B4-BE49-F238E27FC236}">
                <a16:creationId xmlns:a16="http://schemas.microsoft.com/office/drawing/2014/main" id="{BD00BB0E-E6B9-432E-A661-7FD9B21E2C76}"/>
              </a:ext>
            </a:extLst>
          </p:cNvPr>
          <p:cNvSpPr/>
          <p:nvPr/>
        </p:nvSpPr>
        <p:spPr>
          <a:xfrm>
            <a:off x="9348788" y="5469744"/>
            <a:ext cx="935832" cy="898525"/>
          </a:xfrm>
          <a:prstGeom prst="flowChartConnector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 anchor="ctr"/>
          <a:lstStyle/>
          <a:p>
            <a:pPr algn="ctr" defTabSz="914400">
              <a:defRPr/>
            </a:pPr>
            <a:r>
              <a:rPr lang="it-IT" sz="4400" b="1" spc="-150" dirty="0">
                <a:solidFill>
                  <a:srgbClr val="000000">
                    <a:lumMod val="75000"/>
                  </a:srgbClr>
                </a:solidFill>
                <a:latin typeface="Century Gothic"/>
                <a:cs typeface="Calibri" pitchFamily="34" charset="0"/>
                <a:sym typeface="Kontrapunkt Bob Light" charset="0"/>
              </a:rPr>
              <a:t>ACT</a:t>
            </a:r>
            <a:endParaRPr lang="en-US" sz="4000" dirty="0">
              <a:solidFill>
                <a:prstClr val="black"/>
              </a:solidFill>
              <a:latin typeface="Century Gothic"/>
              <a:sym typeface="Kontrapunkt Bob Light" charset="0"/>
            </a:endParaRPr>
          </a:p>
        </p:txBody>
      </p:sp>
      <p:sp>
        <p:nvSpPr>
          <p:cNvPr id="2" name="Freccia destra con strisce 1">
            <a:extLst>
              <a:ext uri="{FF2B5EF4-FFF2-40B4-BE49-F238E27FC236}">
                <a16:creationId xmlns:a16="http://schemas.microsoft.com/office/drawing/2014/main" id="{56BC1884-FA76-4E91-9644-34BE72E89A24}"/>
              </a:ext>
            </a:extLst>
          </p:cNvPr>
          <p:cNvSpPr/>
          <p:nvPr/>
        </p:nvSpPr>
        <p:spPr>
          <a:xfrm rot="5400000">
            <a:off x="2801144" y="1654188"/>
            <a:ext cx="392113" cy="633413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defRPr/>
            </a:pPr>
            <a:endParaRPr lang="it-IT">
              <a:solidFill>
                <a:prstClr val="white"/>
              </a:solidFill>
              <a:latin typeface="Century Gothic"/>
              <a:sym typeface="Kontrapunkt Bob Light" charset="0"/>
            </a:endParaRPr>
          </a:p>
        </p:txBody>
      </p:sp>
      <p:sp>
        <p:nvSpPr>
          <p:cNvPr id="21" name="Freccia destra con strisce 20">
            <a:extLst>
              <a:ext uri="{FF2B5EF4-FFF2-40B4-BE49-F238E27FC236}">
                <a16:creationId xmlns:a16="http://schemas.microsoft.com/office/drawing/2014/main" id="{A1C45DA2-3708-4E99-9AE8-E4C038113B11}"/>
              </a:ext>
            </a:extLst>
          </p:cNvPr>
          <p:cNvSpPr/>
          <p:nvPr/>
        </p:nvSpPr>
        <p:spPr>
          <a:xfrm rot="5400000">
            <a:off x="2801144" y="3178188"/>
            <a:ext cx="392113" cy="633413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defRPr/>
            </a:pPr>
            <a:endParaRPr lang="it-IT">
              <a:solidFill>
                <a:prstClr val="white"/>
              </a:solidFill>
              <a:latin typeface="Century Gothic"/>
              <a:sym typeface="Kontrapunkt Bob Light" charset="0"/>
            </a:endParaRPr>
          </a:p>
        </p:txBody>
      </p:sp>
      <p:sp>
        <p:nvSpPr>
          <p:cNvPr id="33" name="Freccia destra con strisce 32">
            <a:extLst>
              <a:ext uri="{FF2B5EF4-FFF2-40B4-BE49-F238E27FC236}">
                <a16:creationId xmlns:a16="http://schemas.microsoft.com/office/drawing/2014/main" id="{52439AE2-B57B-417F-9FFE-B025481721AC}"/>
              </a:ext>
            </a:extLst>
          </p:cNvPr>
          <p:cNvSpPr/>
          <p:nvPr/>
        </p:nvSpPr>
        <p:spPr>
          <a:xfrm rot="5400000">
            <a:off x="2759472" y="4345397"/>
            <a:ext cx="392113" cy="632619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defRPr/>
            </a:pPr>
            <a:endParaRPr lang="it-IT">
              <a:solidFill>
                <a:prstClr val="white"/>
              </a:solidFill>
              <a:latin typeface="Century Gothic"/>
              <a:sym typeface="Kontrapunkt Bob Light" charset="0"/>
            </a:endParaRPr>
          </a:p>
        </p:txBody>
      </p:sp>
      <p:sp>
        <p:nvSpPr>
          <p:cNvPr id="34" name="Freccia destra con strisce 33">
            <a:extLst>
              <a:ext uri="{FF2B5EF4-FFF2-40B4-BE49-F238E27FC236}">
                <a16:creationId xmlns:a16="http://schemas.microsoft.com/office/drawing/2014/main" id="{B525C1B0-7EEF-43E2-BFB1-3004A0987BEA}"/>
              </a:ext>
            </a:extLst>
          </p:cNvPr>
          <p:cNvSpPr/>
          <p:nvPr/>
        </p:nvSpPr>
        <p:spPr>
          <a:xfrm rot="5400000">
            <a:off x="8618538" y="2906725"/>
            <a:ext cx="392113" cy="633413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defRPr/>
            </a:pPr>
            <a:endParaRPr lang="it-IT">
              <a:solidFill>
                <a:prstClr val="white"/>
              </a:solidFill>
              <a:latin typeface="Century Gothic"/>
              <a:sym typeface="Kontrapunkt Bob Light" charset="0"/>
            </a:endParaRPr>
          </a:p>
        </p:txBody>
      </p:sp>
      <p:sp>
        <p:nvSpPr>
          <p:cNvPr id="35" name="Freccia destra con strisce 34">
            <a:extLst>
              <a:ext uri="{FF2B5EF4-FFF2-40B4-BE49-F238E27FC236}">
                <a16:creationId xmlns:a16="http://schemas.microsoft.com/office/drawing/2014/main" id="{FF9D2394-FFAB-4680-9CC4-DD845947385C}"/>
              </a:ext>
            </a:extLst>
          </p:cNvPr>
          <p:cNvSpPr/>
          <p:nvPr/>
        </p:nvSpPr>
        <p:spPr>
          <a:xfrm rot="5400000">
            <a:off x="8618935" y="4654166"/>
            <a:ext cx="391319" cy="633413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defRPr/>
            </a:pPr>
            <a:endParaRPr lang="it-IT">
              <a:solidFill>
                <a:prstClr val="white"/>
              </a:solidFill>
              <a:latin typeface="Century Gothic"/>
              <a:sym typeface="Kontrapunkt Bob Light" charset="0"/>
            </a:endParaRPr>
          </a:p>
        </p:txBody>
      </p:sp>
      <p:sp>
        <p:nvSpPr>
          <p:cNvPr id="37" name="Freccia destra con strisce 36">
            <a:extLst>
              <a:ext uri="{FF2B5EF4-FFF2-40B4-BE49-F238E27FC236}">
                <a16:creationId xmlns:a16="http://schemas.microsoft.com/office/drawing/2014/main" id="{95675F94-DB61-412E-87A3-0318CA4CECB1}"/>
              </a:ext>
            </a:extLst>
          </p:cNvPr>
          <p:cNvSpPr/>
          <p:nvPr/>
        </p:nvSpPr>
        <p:spPr>
          <a:xfrm>
            <a:off x="3058319" y="6560357"/>
            <a:ext cx="3260725" cy="238125"/>
          </a:xfrm>
          <a:prstGeom prst="stripedRightArrow">
            <a:avLst>
              <a:gd name="adj1" fmla="val 100000"/>
              <a:gd name="adj2" fmla="val 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defRPr/>
            </a:pPr>
            <a:endParaRPr lang="it-IT">
              <a:solidFill>
                <a:prstClr val="white"/>
              </a:solidFill>
              <a:latin typeface="Century Gothic"/>
              <a:sym typeface="Kontrapunkt Bob Light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AA61328-60FA-44DD-AC56-097A32BC0CDD}"/>
              </a:ext>
            </a:extLst>
          </p:cNvPr>
          <p:cNvSpPr/>
          <p:nvPr/>
        </p:nvSpPr>
        <p:spPr>
          <a:xfrm>
            <a:off x="6053138" y="1655775"/>
            <a:ext cx="265907" cy="5118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defRPr/>
            </a:pPr>
            <a:endParaRPr lang="it-IT">
              <a:solidFill>
                <a:prstClr val="white"/>
              </a:solidFill>
              <a:latin typeface="Century Gothic"/>
              <a:sym typeface="Kontrapunkt Bob Light" charset="0"/>
            </a:endParaRP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CF2F0A63-12F9-464E-BD8C-EDAF84CAF492}"/>
              </a:ext>
            </a:extLst>
          </p:cNvPr>
          <p:cNvSpPr/>
          <p:nvPr/>
        </p:nvSpPr>
        <p:spPr>
          <a:xfrm>
            <a:off x="6280944" y="1524807"/>
            <a:ext cx="766763" cy="52625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defRPr/>
            </a:pPr>
            <a:endParaRPr lang="it-IT">
              <a:solidFill>
                <a:prstClr val="white"/>
              </a:solidFill>
              <a:latin typeface="Century Gothic"/>
              <a:sym typeface="Kontrapunkt Bob Light" charset="0"/>
            </a:endParaRPr>
          </a:p>
        </p:txBody>
      </p:sp>
      <p:sp>
        <p:nvSpPr>
          <p:cNvPr id="112103" name="Rettangolo 41">
            <a:extLst>
              <a:ext uri="{FF2B5EF4-FFF2-40B4-BE49-F238E27FC236}">
                <a16:creationId xmlns:a16="http://schemas.microsoft.com/office/drawing/2014/main" id="{D481913A-A082-4772-B2F1-4E8E93FBE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557" y="198459"/>
            <a:ext cx="11519694" cy="646331"/>
          </a:xfrm>
          <a:prstGeom prst="rect">
            <a:avLst/>
          </a:prstGeom>
          <a:solidFill>
            <a:srgbClr val="92D05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lIns="91440" tIns="45720" rIns="91440" bIns="45720">
            <a:spAutoFit/>
          </a:bodyPr>
          <a:lstStyle>
            <a:lvl1pPr defTabSz="18288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1pPr>
            <a:lvl2pPr marL="742950" indent="-285750" defTabSz="18288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2pPr>
            <a:lvl3pPr marL="1143000" indent="-228600" defTabSz="18288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3pPr>
            <a:lvl4pPr marL="1600200" indent="-228600" defTabSz="18288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4pPr>
            <a:lvl5pPr marL="2057400" indent="-228600" defTabSz="18288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9pPr>
          </a:lstStyle>
          <a:p>
            <a:pPr eaLnBrk="1" hangingPunct="1"/>
            <a:r>
              <a:rPr lang="it-IT" altLang="it-IT" sz="1800" b="1" dirty="0">
                <a:latin typeface="Calibri" panose="020F0502020204030204" pitchFamily="34" charset="0"/>
              </a:rPr>
              <a:t>PROGETTO: </a:t>
            </a:r>
            <a:r>
              <a:rPr lang="it-IT" altLang="it-IT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1800" b="1" dirty="0">
                <a:latin typeface="Calibri" panose="020F0502020204030204" pitchFamily="34" charset="0"/>
              </a:rPr>
              <a:t> </a:t>
            </a:r>
            <a:r>
              <a:rPr lang="it-IT" altLang="it-IT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1800" b="1" dirty="0">
                <a:latin typeface="Calibri" panose="020F0502020204030204" pitchFamily="34" charset="0"/>
              </a:rPr>
              <a:t> </a:t>
            </a:r>
            <a:r>
              <a:rPr lang="it-IT" altLang="it-IT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1800" b="1" dirty="0">
                <a:latin typeface="Calibri" panose="020F0502020204030204" pitchFamily="34" charset="0"/>
              </a:rPr>
              <a:t> </a:t>
            </a:r>
            <a:r>
              <a:rPr lang="it-IT" altLang="it-IT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1800" b="1" dirty="0">
                <a:latin typeface="Calibri" panose="020F0502020204030204" pitchFamily="34" charset="0"/>
              </a:rPr>
              <a:t> </a:t>
            </a:r>
            <a:r>
              <a:rPr lang="it-IT" altLang="it-IT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1800" b="1" dirty="0">
                <a:latin typeface="Calibri" panose="020F0502020204030204" pitchFamily="34" charset="0"/>
              </a:rPr>
              <a:t> </a:t>
            </a:r>
            <a:r>
              <a:rPr lang="it-IT" altLang="it-IT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1800" b="1" dirty="0">
                <a:latin typeface="Calibri" panose="020F0502020204030204" pitchFamily="34" charset="0"/>
              </a:rPr>
              <a:t> </a:t>
            </a:r>
            <a:r>
              <a:rPr lang="it-IT" altLang="it-IT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			</a:t>
            </a:r>
            <a:r>
              <a:rPr lang="it-IT" altLang="it-IT" sz="1800" b="1" dirty="0">
                <a:latin typeface="Calibri" panose="020F0502020204030204" pitchFamily="34" charset="0"/>
              </a:rPr>
              <a:t>TEAM:  </a:t>
            </a:r>
            <a:r>
              <a:rPr lang="it-IT" altLang="it-IT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1800" b="1" dirty="0">
                <a:latin typeface="Calibri" panose="020F0502020204030204" pitchFamily="34" charset="0"/>
              </a:rPr>
              <a:t> </a:t>
            </a:r>
            <a:r>
              <a:rPr lang="it-IT" altLang="it-IT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1800" b="1" dirty="0">
                <a:latin typeface="Calibri" panose="020F0502020204030204" pitchFamily="34" charset="0"/>
              </a:rPr>
              <a:t> </a:t>
            </a:r>
            <a:r>
              <a:rPr lang="it-IT" altLang="it-IT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1800" b="1" dirty="0">
                <a:latin typeface="Calibri" panose="020F0502020204030204" pitchFamily="34" charset="0"/>
              </a:rPr>
              <a:t> </a:t>
            </a:r>
            <a:r>
              <a:rPr lang="it-IT" altLang="it-IT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1800" b="1" dirty="0">
                <a:latin typeface="Calibri" panose="020F0502020204030204" pitchFamily="34" charset="0"/>
              </a:rPr>
              <a:t> </a:t>
            </a:r>
            <a:r>
              <a:rPr lang="it-IT" altLang="it-IT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1800" b="1" dirty="0">
                <a:latin typeface="Calibri" panose="020F0502020204030204" pitchFamily="34" charset="0"/>
              </a:rPr>
              <a:t> </a:t>
            </a:r>
            <a:r>
              <a:rPr lang="it-IT" altLang="it-IT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				</a:t>
            </a:r>
            <a:r>
              <a:rPr lang="it-IT" altLang="it-IT" sz="1800" b="1" dirty="0">
                <a:latin typeface="Calibri" panose="020F0502020204030204" pitchFamily="34" charset="0"/>
              </a:rPr>
              <a:t>DATA:</a:t>
            </a:r>
            <a:r>
              <a:rPr lang="it-IT" altLang="it-IT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1800" b="1" dirty="0">
                <a:latin typeface="Calibri" panose="020F0502020204030204" pitchFamily="34" charset="0"/>
              </a:rPr>
              <a:t> </a:t>
            </a:r>
            <a:r>
              <a:rPr lang="it-IT" altLang="it-IT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1800" b="1" dirty="0">
                <a:latin typeface="Calibri" panose="020F0502020204030204" pitchFamily="34" charset="0"/>
              </a:rPr>
              <a:t> </a:t>
            </a:r>
            <a:r>
              <a:rPr lang="it-IT" altLang="it-IT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1800" b="1" dirty="0">
                <a:latin typeface="Calibri" panose="020F0502020204030204" pitchFamily="34" charset="0"/>
              </a:rPr>
              <a:t> </a:t>
            </a:r>
            <a:r>
              <a:rPr lang="it-IT" altLang="it-IT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1800" b="1" dirty="0">
                <a:latin typeface="Calibri" panose="020F0502020204030204" pitchFamily="34" charset="0"/>
              </a:rPr>
              <a:t> </a:t>
            </a:r>
            <a:r>
              <a:rPr lang="it-IT" altLang="it-IT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1800" b="1" dirty="0">
                <a:latin typeface="Calibri" panose="020F0502020204030204" pitchFamily="34" charset="0"/>
              </a:rPr>
              <a:t> </a:t>
            </a:r>
            <a:r>
              <a:rPr lang="it-IT" altLang="it-IT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1800" b="1" dirty="0">
                <a:latin typeface="Calibri" panose="020F0502020204030204" pitchFamily="34" charset="0"/>
              </a:rPr>
              <a:t> </a:t>
            </a:r>
            <a:r>
              <a:rPr lang="it-IT" altLang="it-IT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1A208E-9794-4EF0-A6AC-8D8B540CF3EC}"/>
              </a:ext>
            </a:extLst>
          </p:cNvPr>
          <p:cNvSpPr txBox="1"/>
          <p:nvPr/>
        </p:nvSpPr>
        <p:spPr>
          <a:xfrm>
            <a:off x="523513" y="2342174"/>
            <a:ext cx="3845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rbel" panose="020B0503020204020204" pitchFamily="34" charset="0"/>
              </a:rPr>
              <a:t>Tecnica Lean da utilizzare:</a:t>
            </a:r>
          </a:p>
          <a:p>
            <a:r>
              <a:rPr lang="it-IT" dirty="0">
                <a:latin typeface="Corbel" panose="020B0503020204020204" pitchFamily="34" charset="0"/>
              </a:rPr>
              <a:t>VSM Value Stream Map</a:t>
            </a:r>
          </a:p>
          <a:p>
            <a:r>
              <a:rPr lang="it-IT" dirty="0">
                <a:latin typeface="Corbel" panose="020B0503020204020204" pitchFamily="34" charset="0"/>
              </a:rPr>
              <a:t>Mappatura del processo end to end</a:t>
            </a:r>
          </a:p>
          <a:p>
            <a:r>
              <a:rPr lang="it-IT" dirty="0">
                <a:latin typeface="Corbel" panose="020B0503020204020204" pitchFamily="34" charset="0"/>
              </a:rPr>
              <a:t>Dati oggettivi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E9B9E7F-B362-4F35-BF52-13C70DBC77C5}"/>
              </a:ext>
            </a:extLst>
          </p:cNvPr>
          <p:cNvSpPr txBox="1"/>
          <p:nvPr/>
        </p:nvSpPr>
        <p:spPr>
          <a:xfrm>
            <a:off x="565251" y="3877484"/>
            <a:ext cx="3845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rbel" panose="020B0503020204020204" pitchFamily="34" charset="0"/>
              </a:rPr>
              <a:t>Tecniche da utilizzare:</a:t>
            </a:r>
          </a:p>
          <a:p>
            <a:r>
              <a:rPr lang="it-IT" dirty="0">
                <a:latin typeface="Corbel" panose="020B0503020204020204" pitchFamily="34" charset="0"/>
              </a:rPr>
              <a:t>5 Perchè – Diagramma di Ishikawa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AD014C-CA1C-4E6F-9C00-CFB0B9CA28D1}"/>
              </a:ext>
            </a:extLst>
          </p:cNvPr>
          <p:cNvSpPr txBox="1"/>
          <p:nvPr/>
        </p:nvSpPr>
        <p:spPr>
          <a:xfrm>
            <a:off x="569700" y="5102295"/>
            <a:ext cx="4459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rbel" panose="020B0503020204020204" pitchFamily="34" charset="0"/>
              </a:rPr>
              <a:t>Esprimere obiettivo attraverso indicatori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5F5CAB-0557-4629-A331-E5C9B8C90AC5}"/>
              </a:ext>
            </a:extLst>
          </p:cNvPr>
          <p:cNvSpPr txBox="1"/>
          <p:nvPr/>
        </p:nvSpPr>
        <p:spPr>
          <a:xfrm>
            <a:off x="7093744" y="1302318"/>
            <a:ext cx="4459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rbel" panose="020B0503020204020204" pitchFamily="34" charset="0"/>
              </a:rPr>
              <a:t>Ad ogni causa radice corrisponde una o più contromisura/e (azioni correttive)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ADC6E8E-43C9-4503-8299-81754E8AD4C4}"/>
              </a:ext>
            </a:extLst>
          </p:cNvPr>
          <p:cNvSpPr txBox="1"/>
          <p:nvPr/>
        </p:nvSpPr>
        <p:spPr>
          <a:xfrm>
            <a:off x="7564227" y="3747882"/>
            <a:ext cx="4459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rbel" panose="020B0503020204020204" pitchFamily="34" charset="0"/>
              </a:rPr>
              <a:t>Definire Cosa (attività); Chi (ruoli e responsabilità); Quando (tempistiche); Indicatori (Monitoraggio)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58433AC-A0FF-43F3-B9AF-236113B047F8}"/>
              </a:ext>
            </a:extLst>
          </p:cNvPr>
          <p:cNvSpPr txBox="1"/>
          <p:nvPr/>
        </p:nvSpPr>
        <p:spPr>
          <a:xfrm>
            <a:off x="6584844" y="6303384"/>
            <a:ext cx="5409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rbel" panose="020B0503020204020204" pitchFamily="34" charset="0"/>
              </a:rPr>
              <a:t>Verifica dei risultati e Nuova pratica da standardizzare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/>
      <p:bldP spid="29" grpId="0"/>
      <p:bldP spid="30" grpId="0"/>
      <p:bldP spid="36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4">
            <a:extLst>
              <a:ext uri="{FF2B5EF4-FFF2-40B4-BE49-F238E27FC236}">
                <a16:creationId xmlns:a16="http://schemas.microsoft.com/office/drawing/2014/main" id="{1E015669-1298-45E2-89F2-5958C422681B}"/>
              </a:ext>
            </a:extLst>
          </p:cNvPr>
          <p:cNvCxnSpPr>
            <a:cxnSpLocks/>
          </p:cNvCxnSpPr>
          <p:nvPr/>
        </p:nvCxnSpPr>
        <p:spPr>
          <a:xfrm>
            <a:off x="402529" y="1077373"/>
            <a:ext cx="1145609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6A20F8A-3D84-4531-9477-C80CE6E2AE9F}"/>
              </a:ext>
            </a:extLst>
          </p:cNvPr>
          <p:cNvSpPr txBox="1"/>
          <p:nvPr/>
        </p:nvSpPr>
        <p:spPr>
          <a:xfrm>
            <a:off x="318557" y="634482"/>
            <a:ext cx="10301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Corbel" panose="020B0503020204020204" pitchFamily="34" charset="0"/>
              </a:rPr>
              <a:t>Caratteristiche del lavoro di team</a:t>
            </a:r>
            <a:endParaRPr lang="it-IT" sz="2400" dirty="0">
              <a:latin typeface="Corbel" panose="020B0503020204020204" pitchFamily="34" charset="0"/>
            </a:endParaRPr>
          </a:p>
        </p:txBody>
      </p:sp>
      <p:sp>
        <p:nvSpPr>
          <p:cNvPr id="14" name="Titolo 4">
            <a:extLst>
              <a:ext uri="{FF2B5EF4-FFF2-40B4-BE49-F238E27FC236}">
                <a16:creationId xmlns:a16="http://schemas.microsoft.com/office/drawing/2014/main" id="{D0387118-1AAA-4B7B-8DC2-0162493F5FA1}"/>
              </a:ext>
            </a:extLst>
          </p:cNvPr>
          <p:cNvSpPr txBox="1">
            <a:spLocks/>
          </p:cNvSpPr>
          <p:nvPr/>
        </p:nvSpPr>
        <p:spPr bwMode="auto">
          <a:xfrm>
            <a:off x="299244" y="1664494"/>
            <a:ext cx="5076825" cy="108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/>
          <a:lstStyle>
            <a:lvl1pPr marL="857250" indent="-85725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1pPr>
            <a:lvl2pPr marL="742950" indent="-28575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2pPr>
            <a:lvl3pPr marL="11430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3pPr>
            <a:lvl4pPr marL="16002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4pPr>
            <a:lvl5pPr marL="20574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5pPr>
            <a:lvl6pPr marL="25146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6pPr>
            <a:lvl7pPr marL="29718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7pPr>
            <a:lvl8pPr marL="34290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8pPr>
            <a:lvl9pPr marL="38862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9pPr>
          </a:lstStyle>
          <a:p>
            <a:pPr marL="0" indent="0" eaLnBrk="1" hangingPunct="1"/>
            <a:r>
              <a:rPr lang="it-IT" altLang="it-IT" sz="3300" b="1" dirty="0">
                <a:solidFill>
                  <a:srgbClr val="33CC33"/>
                </a:solidFill>
                <a:latin typeface="Corbel" panose="020B0503020204020204" pitchFamily="34" charset="0"/>
              </a:rPr>
              <a:t>OBIETTIVO CHIARO</a:t>
            </a:r>
          </a:p>
        </p:txBody>
      </p:sp>
      <p:sp>
        <p:nvSpPr>
          <p:cNvPr id="15" name="CasellaDiTesto 1">
            <a:extLst>
              <a:ext uri="{FF2B5EF4-FFF2-40B4-BE49-F238E27FC236}">
                <a16:creationId xmlns:a16="http://schemas.microsoft.com/office/drawing/2014/main" id="{78D2DD1D-B99E-459D-974F-DDFEB4914781}"/>
              </a:ext>
            </a:extLst>
          </p:cNvPr>
          <p:cNvSpPr txBox="1"/>
          <p:nvPr/>
        </p:nvSpPr>
        <p:spPr>
          <a:xfrm>
            <a:off x="7572164" y="2022085"/>
            <a:ext cx="4536504" cy="4206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25400" tIns="25400" rIns="25400" bIns="25400" spcCol="38100" anchor="ctr">
            <a:spAutoFit/>
          </a:bodyPr>
          <a:lstStyle/>
          <a:p>
            <a:pPr defTabSz="412750">
              <a:defRPr/>
            </a:pPr>
            <a:r>
              <a:rPr lang="it-IT" sz="2400" dirty="0">
                <a:solidFill>
                  <a:srgbClr val="000000"/>
                </a:solidFill>
                <a:latin typeface="Corbel" panose="020B0503020204020204" pitchFamily="34" charset="0"/>
                <a:ea typeface="+mj-ea"/>
                <a:cs typeface="+mj-cs"/>
              </a:rPr>
              <a:t>= DIREZIONE FOCALIZZATA</a:t>
            </a:r>
          </a:p>
        </p:txBody>
      </p:sp>
      <p:sp>
        <p:nvSpPr>
          <p:cNvPr id="16" name="Titolo 4">
            <a:extLst>
              <a:ext uri="{FF2B5EF4-FFF2-40B4-BE49-F238E27FC236}">
                <a16:creationId xmlns:a16="http://schemas.microsoft.com/office/drawing/2014/main" id="{769B0392-2854-41CF-A0BF-AE7557ADC0DA}"/>
              </a:ext>
            </a:extLst>
          </p:cNvPr>
          <p:cNvSpPr txBox="1">
            <a:spLocks/>
          </p:cNvSpPr>
          <p:nvPr/>
        </p:nvSpPr>
        <p:spPr bwMode="auto">
          <a:xfrm>
            <a:off x="299244" y="2385219"/>
            <a:ext cx="6012656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/>
          <a:lstStyle>
            <a:lvl1pPr marL="857250" indent="-85725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1pPr>
            <a:lvl2pPr marL="742950" indent="-28575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2pPr>
            <a:lvl3pPr marL="11430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3pPr>
            <a:lvl4pPr marL="16002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4pPr>
            <a:lvl5pPr marL="20574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5pPr>
            <a:lvl6pPr marL="25146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6pPr>
            <a:lvl7pPr marL="29718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7pPr>
            <a:lvl8pPr marL="34290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8pPr>
            <a:lvl9pPr marL="38862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9pPr>
          </a:lstStyle>
          <a:p>
            <a:pPr marL="0" indent="0" eaLnBrk="1" hangingPunct="1"/>
            <a:r>
              <a:rPr lang="it-IT" altLang="it-IT" sz="3300" b="1" dirty="0">
                <a:solidFill>
                  <a:srgbClr val="33CC33"/>
                </a:solidFill>
                <a:latin typeface="Corbel" panose="020B0503020204020204" pitchFamily="34" charset="0"/>
              </a:rPr>
              <a:t>PERSONE E RUOLI DEFINITI </a:t>
            </a:r>
          </a:p>
        </p:txBody>
      </p:sp>
      <p:sp>
        <p:nvSpPr>
          <p:cNvPr id="17" name="CasellaDiTesto 6">
            <a:extLst>
              <a:ext uri="{FF2B5EF4-FFF2-40B4-BE49-F238E27FC236}">
                <a16:creationId xmlns:a16="http://schemas.microsoft.com/office/drawing/2014/main" id="{3A1BF1AD-7606-42F0-A50F-CA9252A25B40}"/>
              </a:ext>
            </a:extLst>
          </p:cNvPr>
          <p:cNvSpPr txBox="1"/>
          <p:nvPr/>
        </p:nvSpPr>
        <p:spPr>
          <a:xfrm>
            <a:off x="7572164" y="2672916"/>
            <a:ext cx="4536504" cy="4206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25400" tIns="25400" rIns="25400" bIns="25400" spcCol="38100" anchor="ctr">
            <a:spAutoFit/>
          </a:bodyPr>
          <a:lstStyle/>
          <a:p>
            <a:pPr defTabSz="412750">
              <a:defRPr/>
            </a:pPr>
            <a:r>
              <a:rPr lang="it-IT" sz="2400" dirty="0">
                <a:solidFill>
                  <a:srgbClr val="000000"/>
                </a:solidFill>
                <a:latin typeface="Corbel" panose="020B0503020204020204" pitchFamily="34" charset="0"/>
                <a:ea typeface="+mj-ea"/>
                <a:cs typeface="+mj-cs"/>
              </a:rPr>
              <a:t>= RESPONSABILITA’</a:t>
            </a:r>
          </a:p>
        </p:txBody>
      </p:sp>
      <p:sp>
        <p:nvSpPr>
          <p:cNvPr id="18" name="Titolo 4">
            <a:extLst>
              <a:ext uri="{FF2B5EF4-FFF2-40B4-BE49-F238E27FC236}">
                <a16:creationId xmlns:a16="http://schemas.microsoft.com/office/drawing/2014/main" id="{DD55CAA5-B35B-4DA2-B623-F0782087F82E}"/>
              </a:ext>
            </a:extLst>
          </p:cNvPr>
          <p:cNvSpPr txBox="1">
            <a:spLocks/>
          </p:cNvSpPr>
          <p:nvPr/>
        </p:nvSpPr>
        <p:spPr bwMode="auto">
          <a:xfrm>
            <a:off x="299244" y="3105150"/>
            <a:ext cx="6012656" cy="108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/>
          <a:lstStyle>
            <a:lvl1pPr marL="857250" indent="-85725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1pPr>
            <a:lvl2pPr marL="742950" indent="-28575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2pPr>
            <a:lvl3pPr marL="11430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3pPr>
            <a:lvl4pPr marL="16002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4pPr>
            <a:lvl5pPr marL="20574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5pPr>
            <a:lvl6pPr marL="25146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6pPr>
            <a:lvl7pPr marL="29718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7pPr>
            <a:lvl8pPr marL="34290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8pPr>
            <a:lvl9pPr marL="38862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9pPr>
          </a:lstStyle>
          <a:p>
            <a:pPr marL="0" indent="0" eaLnBrk="1" hangingPunct="1"/>
            <a:r>
              <a:rPr lang="it-IT" altLang="it-IT" sz="3300" b="1" dirty="0">
                <a:solidFill>
                  <a:srgbClr val="33CC33"/>
                </a:solidFill>
                <a:latin typeface="Corbel" panose="020B0503020204020204" pitchFamily="34" charset="0"/>
              </a:rPr>
              <a:t>METODO DI LAVORO</a:t>
            </a:r>
          </a:p>
        </p:txBody>
      </p:sp>
      <p:sp>
        <p:nvSpPr>
          <p:cNvPr id="19" name="CasellaDiTesto 8">
            <a:extLst>
              <a:ext uri="{FF2B5EF4-FFF2-40B4-BE49-F238E27FC236}">
                <a16:creationId xmlns:a16="http://schemas.microsoft.com/office/drawing/2014/main" id="{04017719-7526-46A4-961B-9B8DBC70EF99}"/>
              </a:ext>
            </a:extLst>
          </p:cNvPr>
          <p:cNvSpPr txBox="1"/>
          <p:nvPr/>
        </p:nvSpPr>
        <p:spPr>
          <a:xfrm>
            <a:off x="7572164" y="3277579"/>
            <a:ext cx="4752528" cy="7899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25400" tIns="25400" rIns="25400" bIns="25400" spcCol="38100" anchor="ctr">
            <a:spAutoFit/>
          </a:bodyPr>
          <a:lstStyle/>
          <a:p>
            <a:pPr defTabSz="412750">
              <a:defRPr/>
            </a:pPr>
            <a:r>
              <a:rPr lang="it-IT" sz="2400" dirty="0">
                <a:solidFill>
                  <a:srgbClr val="000000"/>
                </a:solidFill>
                <a:latin typeface="Corbel" panose="020B0503020204020204" pitchFamily="34" charset="0"/>
                <a:ea typeface="+mj-ea"/>
                <a:cs typeface="+mj-cs"/>
              </a:rPr>
              <a:t>= APPROCCIO DI LAVORO </a:t>
            </a:r>
          </a:p>
          <a:p>
            <a:pPr defTabSz="412750">
              <a:defRPr/>
            </a:pPr>
            <a:r>
              <a:rPr lang="it-IT" sz="2400" dirty="0">
                <a:solidFill>
                  <a:srgbClr val="000000"/>
                </a:solidFill>
                <a:latin typeface="Corbel" panose="020B0503020204020204" pitchFamily="34" charset="0"/>
                <a:ea typeface="+mj-ea"/>
                <a:cs typeface="+mj-cs"/>
              </a:rPr>
              <a:t>= TECNICHE E STRUMENTI</a:t>
            </a:r>
          </a:p>
        </p:txBody>
      </p:sp>
      <p:sp>
        <p:nvSpPr>
          <p:cNvPr id="20" name="Titolo 4">
            <a:extLst>
              <a:ext uri="{FF2B5EF4-FFF2-40B4-BE49-F238E27FC236}">
                <a16:creationId xmlns:a16="http://schemas.microsoft.com/office/drawing/2014/main" id="{8725DC8A-EBD6-448B-9DF9-B28D4AA5EDCA}"/>
              </a:ext>
            </a:extLst>
          </p:cNvPr>
          <p:cNvSpPr txBox="1">
            <a:spLocks/>
          </p:cNvSpPr>
          <p:nvPr/>
        </p:nvSpPr>
        <p:spPr bwMode="auto">
          <a:xfrm>
            <a:off x="299244" y="4077009"/>
            <a:ext cx="8389144" cy="108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/>
          <a:lstStyle>
            <a:lvl1pPr marL="857250" indent="-85725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1pPr>
            <a:lvl2pPr marL="742950" indent="-28575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2pPr>
            <a:lvl3pPr marL="11430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3pPr>
            <a:lvl4pPr marL="16002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4pPr>
            <a:lvl5pPr marL="20574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5pPr>
            <a:lvl6pPr marL="25146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6pPr>
            <a:lvl7pPr marL="29718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7pPr>
            <a:lvl8pPr marL="34290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8pPr>
            <a:lvl9pPr marL="38862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9pPr>
          </a:lstStyle>
          <a:p>
            <a:pPr marL="0" indent="0" eaLnBrk="1" hangingPunct="1"/>
            <a:r>
              <a:rPr lang="it-IT" altLang="it-IT" sz="3300" b="1" dirty="0">
                <a:solidFill>
                  <a:srgbClr val="33CC33"/>
                </a:solidFill>
                <a:latin typeface="Corbel" panose="020B0503020204020204" pitchFamily="34" charset="0"/>
              </a:rPr>
              <a:t>CONSAPEVOLEZZA DEL METODO</a:t>
            </a:r>
          </a:p>
        </p:txBody>
      </p:sp>
      <p:sp>
        <p:nvSpPr>
          <p:cNvPr id="21" name="CasellaDiTesto 10">
            <a:extLst>
              <a:ext uri="{FF2B5EF4-FFF2-40B4-BE49-F238E27FC236}">
                <a16:creationId xmlns:a16="http://schemas.microsoft.com/office/drawing/2014/main" id="{DF236169-6052-4466-9389-962A4BF5466E}"/>
              </a:ext>
            </a:extLst>
          </p:cNvPr>
          <p:cNvSpPr txBox="1"/>
          <p:nvPr/>
        </p:nvSpPr>
        <p:spPr>
          <a:xfrm>
            <a:off x="7572164" y="4367131"/>
            <a:ext cx="4536504" cy="7899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25400" tIns="25400" rIns="25400" bIns="25400" spcCol="38100" anchor="ctr">
            <a:spAutoFit/>
          </a:bodyPr>
          <a:lstStyle/>
          <a:p>
            <a:pPr defTabSz="412750">
              <a:defRPr/>
            </a:pPr>
            <a:r>
              <a:rPr lang="it-IT" sz="2400" dirty="0">
                <a:solidFill>
                  <a:srgbClr val="000000"/>
                </a:solidFill>
                <a:latin typeface="Corbel" panose="020B0503020204020204" pitchFamily="34" charset="0"/>
                <a:ea typeface="+mj-ea"/>
                <a:cs typeface="+mj-cs"/>
              </a:rPr>
              <a:t>= FORMAZIONE E PRATICA</a:t>
            </a:r>
          </a:p>
          <a:p>
            <a:pPr defTabSz="412750">
              <a:defRPr/>
            </a:pPr>
            <a:r>
              <a:rPr lang="it-IT" sz="2400" dirty="0">
                <a:solidFill>
                  <a:srgbClr val="000000"/>
                </a:solidFill>
                <a:latin typeface="Corbel" panose="020B0503020204020204" pitchFamily="34" charset="0"/>
                <a:ea typeface="+mj-ea"/>
                <a:cs typeface="+mj-cs"/>
              </a:rPr>
              <a:t>= USO E PADRONANZA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E6C573-9D5F-456F-BC4C-997FEE0BCAB5}"/>
              </a:ext>
            </a:extLst>
          </p:cNvPr>
          <p:cNvSpPr txBox="1"/>
          <p:nvPr/>
        </p:nvSpPr>
        <p:spPr>
          <a:xfrm>
            <a:off x="665174" y="5694722"/>
            <a:ext cx="10301158" cy="5232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Corbel" panose="020B0503020204020204" pitchFamily="34" charset="0"/>
              </a:rPr>
              <a:t>Precondizioni del lavoro di team: comunicazione e condivisione</a:t>
            </a:r>
            <a:endParaRPr lang="it-IT" sz="2800" dirty="0">
              <a:latin typeface="Corbel" panose="020B05030202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9B9420-9A1B-4ABC-A311-B2EA553B915D}"/>
              </a:ext>
            </a:extLst>
          </p:cNvPr>
          <p:cNvSpPr txBox="1"/>
          <p:nvPr/>
        </p:nvSpPr>
        <p:spPr>
          <a:xfrm>
            <a:off x="0" y="6575428"/>
            <a:ext cx="12192000" cy="27699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rbel" panose="020B0503020204020204" pitchFamily="34" charset="0"/>
              </a:rPr>
              <a:t>            Elisabetta Ocello								Pneumo Trieste 2019, Corso IFT										</a:t>
            </a:r>
            <a:fld id="{FB237E53-FBE0-4B2B-93EE-BAD482975CD6}" type="slidenum">
              <a:rPr lang="it-IT" sz="1200" smtClean="0">
                <a:latin typeface="Corbel" panose="020B0503020204020204" pitchFamily="34" charset="0"/>
              </a:rPr>
              <a:t>16</a:t>
            </a:fld>
            <a:endParaRPr lang="it-IT" sz="1200" dirty="0">
              <a:latin typeface="Corbel" panose="020B0503020204020204" pitchFamily="34" charset="0"/>
            </a:endParaRPr>
          </a:p>
        </p:txBody>
      </p:sp>
      <p:pic>
        <p:nvPicPr>
          <p:cNvPr id="24" name="Picture 2" descr="Risultati immagini per logo uniud">
            <a:extLst>
              <a:ext uri="{FF2B5EF4-FFF2-40B4-BE49-F238E27FC236}">
                <a16:creationId xmlns:a16="http://schemas.microsoft.com/office/drawing/2014/main" id="{B5B393AC-568D-4CCF-89BA-0B1A0B084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8" y="6575427"/>
            <a:ext cx="277000" cy="2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D3EAA54-132E-4F5C-AC59-E26527ED3317}"/>
              </a:ext>
            </a:extLst>
          </p:cNvPr>
          <p:cNvSpPr txBox="1"/>
          <p:nvPr/>
        </p:nvSpPr>
        <p:spPr>
          <a:xfrm>
            <a:off x="0" y="-3208"/>
            <a:ext cx="12192000" cy="3385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None/>
            </a:pPr>
            <a:r>
              <a:rPr lang="it-IT" sz="1600" b="1" dirty="0">
                <a:latin typeface="Corbel" panose="020B0503020204020204"/>
              </a:rPr>
              <a:t>Il processo di problem solving e il team</a:t>
            </a:r>
          </a:p>
        </p:txBody>
      </p:sp>
    </p:spTree>
    <p:extLst>
      <p:ext uri="{BB962C8B-B14F-4D97-AF65-F5344CB8AC3E}">
        <p14:creationId xmlns:p14="http://schemas.microsoft.com/office/powerpoint/2010/main" val="3965097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0" grpId="0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4">
            <a:extLst>
              <a:ext uri="{FF2B5EF4-FFF2-40B4-BE49-F238E27FC236}">
                <a16:creationId xmlns:a16="http://schemas.microsoft.com/office/drawing/2014/main" id="{1E015669-1298-45E2-89F2-5958C422681B}"/>
              </a:ext>
            </a:extLst>
          </p:cNvPr>
          <p:cNvCxnSpPr>
            <a:cxnSpLocks/>
          </p:cNvCxnSpPr>
          <p:nvPr/>
        </p:nvCxnSpPr>
        <p:spPr>
          <a:xfrm>
            <a:off x="402529" y="1077373"/>
            <a:ext cx="1145609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6A20F8A-3D84-4531-9477-C80CE6E2AE9F}"/>
              </a:ext>
            </a:extLst>
          </p:cNvPr>
          <p:cNvSpPr txBox="1"/>
          <p:nvPr/>
        </p:nvSpPr>
        <p:spPr>
          <a:xfrm>
            <a:off x="318557" y="634482"/>
            <a:ext cx="10301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Corbel" panose="020B0503020204020204" pitchFamily="34" charset="0"/>
              </a:rPr>
              <a:t>Il ruolo delle persone nel tempio Toyota</a:t>
            </a:r>
            <a:endParaRPr lang="it-IT" sz="2400" dirty="0">
              <a:latin typeface="Corbel" panose="020B0503020204020204" pitchFamily="34" charset="0"/>
            </a:endParaRPr>
          </a:p>
        </p:txBody>
      </p:sp>
      <p:sp>
        <p:nvSpPr>
          <p:cNvPr id="38" name="CasellaDiTesto 11">
            <a:extLst>
              <a:ext uri="{FF2B5EF4-FFF2-40B4-BE49-F238E27FC236}">
                <a16:creationId xmlns:a16="http://schemas.microsoft.com/office/drawing/2014/main" id="{F3051C38-139B-47AA-B937-66065645F1C7}"/>
              </a:ext>
            </a:extLst>
          </p:cNvPr>
          <p:cNvSpPr txBox="1"/>
          <p:nvPr/>
        </p:nvSpPr>
        <p:spPr>
          <a:xfrm>
            <a:off x="-24680" y="2240878"/>
            <a:ext cx="3204356" cy="10361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25400" tIns="25400" rIns="25400" bIns="25400" spcCol="38100" anchor="ctr">
            <a:spAutoFit/>
          </a:bodyPr>
          <a:lstStyle/>
          <a:p>
            <a:pPr algn="ctr" defTabSz="412750">
              <a:defRPr/>
            </a:pPr>
            <a:r>
              <a:rPr lang="it-IT" sz="1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Obiettivo chiaro</a:t>
            </a:r>
          </a:p>
          <a:p>
            <a:pPr algn="ctr" defTabSz="412750">
              <a:defRPr/>
            </a:pPr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Persone e ruoli definiti</a:t>
            </a:r>
          </a:p>
          <a:p>
            <a:pPr algn="ctr" defTabSz="412750">
              <a:defRPr/>
            </a:pPr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Metodo di lavoro</a:t>
            </a:r>
          </a:p>
          <a:p>
            <a:pPr algn="ctr" defTabSz="412750">
              <a:defRPr/>
            </a:pPr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Consapevolezza del metodo</a:t>
            </a:r>
          </a:p>
        </p:txBody>
      </p:sp>
      <p:pic>
        <p:nvPicPr>
          <p:cNvPr id="39" name="Immagine 1" descr="Schermata 2018-03-18 alle 16.01.08.png">
            <a:extLst>
              <a:ext uri="{FF2B5EF4-FFF2-40B4-BE49-F238E27FC236}">
                <a16:creationId xmlns:a16="http://schemas.microsoft.com/office/drawing/2014/main" id="{707BEA54-8EDE-45B2-9C71-FE417775F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1124744"/>
            <a:ext cx="5924550" cy="511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e 12">
            <a:extLst>
              <a:ext uri="{FF2B5EF4-FFF2-40B4-BE49-F238E27FC236}">
                <a16:creationId xmlns:a16="http://schemas.microsoft.com/office/drawing/2014/main" id="{CAFA7866-D7C6-496B-B63A-96FBE7ACE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807" y="2097088"/>
            <a:ext cx="2304256" cy="1223963"/>
          </a:xfrm>
          <a:prstGeom prst="ellipse">
            <a:avLst/>
          </a:prstGeom>
          <a:noFill/>
          <a:ln w="104775">
            <a:solidFill>
              <a:srgbClr val="00A95C"/>
            </a:solidFill>
            <a:prstDash val="sysDash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400" tIns="25400" rIns="25400" bIns="25400" anchor="ctr"/>
          <a:lstStyle>
            <a:lvl1pPr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1pPr>
            <a:lvl2pPr marL="742950" indent="-28575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2pPr>
            <a:lvl3pPr marL="11430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3pPr>
            <a:lvl4pPr marL="16002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4pPr>
            <a:lvl5pPr marL="20574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5pPr>
            <a:lvl6pPr marL="25146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6pPr>
            <a:lvl7pPr marL="29718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7pPr>
            <a:lvl8pPr marL="34290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8pPr>
            <a:lvl9pPr marL="38862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9pPr>
          </a:lstStyle>
          <a:p>
            <a:pPr algn="ctr"/>
            <a:endParaRPr lang="it-IT" altLang="it-IT" sz="4600"/>
          </a:p>
        </p:txBody>
      </p:sp>
      <p:sp>
        <p:nvSpPr>
          <p:cNvPr id="41" name="Ovale 29">
            <a:extLst>
              <a:ext uri="{FF2B5EF4-FFF2-40B4-BE49-F238E27FC236}">
                <a16:creationId xmlns:a16="http://schemas.microsoft.com/office/drawing/2014/main" id="{9D3298C3-AB9E-41A0-B06A-A4F12606F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2332" y="1556544"/>
            <a:ext cx="1116013" cy="828675"/>
          </a:xfrm>
          <a:prstGeom prst="ellipse">
            <a:avLst/>
          </a:prstGeom>
          <a:noFill/>
          <a:ln w="104775">
            <a:solidFill>
              <a:srgbClr val="00A95C"/>
            </a:solidFill>
            <a:prstDash val="sysDash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400" tIns="25400" rIns="25400" bIns="25400" anchor="ctr"/>
          <a:lstStyle>
            <a:lvl1pPr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1pPr>
            <a:lvl2pPr marL="742950" indent="-28575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2pPr>
            <a:lvl3pPr marL="11430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3pPr>
            <a:lvl4pPr marL="16002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4pPr>
            <a:lvl5pPr marL="20574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5pPr>
            <a:lvl6pPr marL="25146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6pPr>
            <a:lvl7pPr marL="29718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7pPr>
            <a:lvl8pPr marL="34290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8pPr>
            <a:lvl9pPr marL="38862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9pPr>
          </a:lstStyle>
          <a:p>
            <a:pPr algn="ctr"/>
            <a:endParaRPr lang="it-IT" altLang="it-IT" sz="4600"/>
          </a:p>
        </p:txBody>
      </p:sp>
      <p:sp>
        <p:nvSpPr>
          <p:cNvPr id="42" name="Ovale 30">
            <a:extLst>
              <a:ext uri="{FF2B5EF4-FFF2-40B4-BE49-F238E27FC236}">
                <a16:creationId xmlns:a16="http://schemas.microsoft.com/office/drawing/2014/main" id="{18A549F2-EAD3-40E8-B1EB-EF80C1632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588" y="4329113"/>
            <a:ext cx="756444" cy="647700"/>
          </a:xfrm>
          <a:prstGeom prst="ellipse">
            <a:avLst/>
          </a:prstGeom>
          <a:noFill/>
          <a:ln w="104775">
            <a:solidFill>
              <a:srgbClr val="00A95C"/>
            </a:solidFill>
            <a:prstDash val="sysDash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400" tIns="25400" rIns="25400" bIns="25400" anchor="ctr"/>
          <a:lstStyle>
            <a:lvl1pPr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1pPr>
            <a:lvl2pPr marL="742950" indent="-28575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2pPr>
            <a:lvl3pPr marL="11430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3pPr>
            <a:lvl4pPr marL="16002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4pPr>
            <a:lvl5pPr marL="20574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5pPr>
            <a:lvl6pPr marL="25146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6pPr>
            <a:lvl7pPr marL="29718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7pPr>
            <a:lvl8pPr marL="34290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8pPr>
            <a:lvl9pPr marL="38862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9pPr>
          </a:lstStyle>
          <a:p>
            <a:pPr algn="ctr"/>
            <a:endParaRPr lang="it-IT" altLang="it-IT" sz="4600"/>
          </a:p>
        </p:txBody>
      </p:sp>
      <p:sp>
        <p:nvSpPr>
          <p:cNvPr id="43" name="Rettangolo arrotondato 2">
            <a:extLst>
              <a:ext uri="{FF2B5EF4-FFF2-40B4-BE49-F238E27FC236}">
                <a16:creationId xmlns:a16="http://schemas.microsoft.com/office/drawing/2014/main" id="{975DD54C-9795-4FE0-9A17-81BA31B0C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8569" y="1520825"/>
            <a:ext cx="3204369" cy="684213"/>
          </a:xfrm>
          <a:prstGeom prst="roundRect">
            <a:avLst>
              <a:gd name="adj" fmla="val 16667"/>
            </a:avLst>
          </a:prstGeom>
          <a:noFill/>
          <a:ln w="92075">
            <a:solidFill>
              <a:srgbClr val="00A95C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400" tIns="25400" rIns="25400" bIns="25400" anchor="ctr"/>
          <a:lstStyle>
            <a:lvl1pPr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1pPr>
            <a:lvl2pPr marL="742950" indent="-28575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2pPr>
            <a:lvl3pPr marL="11430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3pPr>
            <a:lvl4pPr marL="16002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4pPr>
            <a:lvl5pPr marL="20574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5pPr>
            <a:lvl6pPr marL="25146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6pPr>
            <a:lvl7pPr marL="29718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7pPr>
            <a:lvl8pPr marL="34290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8pPr>
            <a:lvl9pPr marL="38862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9pPr>
          </a:lstStyle>
          <a:p>
            <a:pPr algn="ctr"/>
            <a:r>
              <a:rPr lang="it-IT" altLang="it-IT" sz="2700" b="1">
                <a:solidFill>
                  <a:srgbClr val="000000"/>
                </a:solidFill>
              </a:rPr>
              <a:t>OBIETTIVI CHIARI</a:t>
            </a:r>
          </a:p>
        </p:txBody>
      </p:sp>
      <p:sp>
        <p:nvSpPr>
          <p:cNvPr id="44" name="Rettangolo arrotondato 31">
            <a:extLst>
              <a:ext uri="{FF2B5EF4-FFF2-40B4-BE49-F238E27FC236}">
                <a16:creationId xmlns:a16="http://schemas.microsoft.com/office/drawing/2014/main" id="{D2250EBB-4B1D-4B5D-97F0-84BC25D1B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8569" y="2385219"/>
            <a:ext cx="3204369" cy="2555875"/>
          </a:xfrm>
          <a:prstGeom prst="roundRect">
            <a:avLst>
              <a:gd name="adj" fmla="val 16667"/>
            </a:avLst>
          </a:prstGeom>
          <a:noFill/>
          <a:ln w="92075">
            <a:solidFill>
              <a:srgbClr val="00A95C"/>
            </a:solidFill>
            <a:prstDash val="sysDash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400" tIns="25400" rIns="25400" bIns="25400"/>
          <a:lstStyle>
            <a:lvl1pPr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1pPr>
            <a:lvl2pPr marL="742950" indent="-28575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2pPr>
            <a:lvl3pPr marL="11430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3pPr>
            <a:lvl4pPr marL="16002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4pPr>
            <a:lvl5pPr marL="20574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5pPr>
            <a:lvl6pPr marL="25146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6pPr>
            <a:lvl7pPr marL="29718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7pPr>
            <a:lvl8pPr marL="34290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8pPr>
            <a:lvl9pPr marL="38862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9pPr>
          </a:lstStyle>
          <a:p>
            <a:pPr algn="just"/>
            <a:r>
              <a:rPr lang="it-IT" altLang="it-IT" sz="1600">
                <a:solidFill>
                  <a:srgbClr val="000000"/>
                </a:solidFill>
              </a:rPr>
              <a:t>Efficienza produttiva eliminando costantemente gli sprechi (continuous improvement)</a:t>
            </a:r>
          </a:p>
          <a:p>
            <a:pPr algn="just"/>
            <a:endParaRPr lang="it-IT" altLang="it-IT" sz="1600">
              <a:solidFill>
                <a:srgbClr val="000000"/>
              </a:solidFill>
            </a:endParaRPr>
          </a:p>
          <a:p>
            <a:pPr algn="just"/>
            <a:r>
              <a:rPr lang="it-IT" altLang="it-IT" sz="1600">
                <a:solidFill>
                  <a:srgbClr val="000000"/>
                </a:solidFill>
              </a:rPr>
              <a:t>Rispetto per le persone, inteso come rispetto dell’intelligenza umana</a:t>
            </a:r>
          </a:p>
          <a:p>
            <a:pPr algn="just"/>
            <a:endParaRPr lang="it-IT" altLang="it-IT" sz="1600">
              <a:solidFill>
                <a:srgbClr val="000000"/>
              </a:solidFill>
            </a:endParaRPr>
          </a:p>
          <a:p>
            <a:pPr algn="just"/>
            <a:endParaRPr lang="it-IT" altLang="it-IT" sz="1600">
              <a:solidFill>
                <a:srgbClr val="000000"/>
              </a:solidFill>
            </a:endParaRPr>
          </a:p>
        </p:txBody>
      </p:sp>
      <p:sp>
        <p:nvSpPr>
          <p:cNvPr id="45" name="Ovale 32">
            <a:extLst>
              <a:ext uri="{FF2B5EF4-FFF2-40B4-BE49-F238E27FC236}">
                <a16:creationId xmlns:a16="http://schemas.microsoft.com/office/drawing/2014/main" id="{33A284B2-A2B0-491D-A2AD-EBD0E6CEC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944" y="1232694"/>
            <a:ext cx="5220494" cy="1223963"/>
          </a:xfrm>
          <a:prstGeom prst="ellipse">
            <a:avLst/>
          </a:prstGeom>
          <a:noFill/>
          <a:ln w="104775">
            <a:solidFill>
              <a:srgbClr val="00A95C"/>
            </a:solidFill>
            <a:prstDash val="sysDash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400" tIns="25400" rIns="25400" bIns="25400" anchor="ctr"/>
          <a:lstStyle>
            <a:lvl1pPr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1pPr>
            <a:lvl2pPr marL="742950" indent="-28575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2pPr>
            <a:lvl3pPr marL="11430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3pPr>
            <a:lvl4pPr marL="16002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4pPr>
            <a:lvl5pPr marL="20574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5pPr>
            <a:lvl6pPr marL="25146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6pPr>
            <a:lvl7pPr marL="29718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7pPr>
            <a:lvl8pPr marL="34290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8pPr>
            <a:lvl9pPr marL="38862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9pPr>
          </a:lstStyle>
          <a:p>
            <a:pPr algn="ctr"/>
            <a:endParaRPr lang="it-IT" altLang="it-IT" sz="4600"/>
          </a:p>
        </p:txBody>
      </p:sp>
      <p:sp>
        <p:nvSpPr>
          <p:cNvPr id="46" name="Ovale 30">
            <a:extLst>
              <a:ext uri="{FF2B5EF4-FFF2-40B4-BE49-F238E27FC236}">
                <a16:creationId xmlns:a16="http://schemas.microsoft.com/office/drawing/2014/main" id="{8F8146B1-1294-42A2-972F-03ABD4B46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2219" y="3717132"/>
            <a:ext cx="1800225" cy="576263"/>
          </a:xfrm>
          <a:prstGeom prst="ellipse">
            <a:avLst/>
          </a:prstGeom>
          <a:noFill/>
          <a:ln w="104775">
            <a:solidFill>
              <a:srgbClr val="00A95C"/>
            </a:solidFill>
            <a:prstDash val="sysDash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400" tIns="25400" rIns="25400" bIns="25400" anchor="ctr"/>
          <a:lstStyle>
            <a:lvl1pPr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1pPr>
            <a:lvl2pPr marL="742950" indent="-28575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2pPr>
            <a:lvl3pPr marL="11430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3pPr>
            <a:lvl4pPr marL="16002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4pPr>
            <a:lvl5pPr marL="20574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5pPr>
            <a:lvl6pPr marL="25146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6pPr>
            <a:lvl7pPr marL="29718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7pPr>
            <a:lvl8pPr marL="34290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8pPr>
            <a:lvl9pPr marL="38862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9pPr>
          </a:lstStyle>
          <a:p>
            <a:pPr algn="ctr"/>
            <a:endParaRPr lang="it-IT" altLang="it-IT" sz="46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B8A4F0-D6C6-4015-89F5-A432212E8A4D}"/>
              </a:ext>
            </a:extLst>
          </p:cNvPr>
          <p:cNvSpPr txBox="1"/>
          <p:nvPr/>
        </p:nvSpPr>
        <p:spPr>
          <a:xfrm>
            <a:off x="0" y="6575428"/>
            <a:ext cx="12192000" cy="27699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rbel" panose="020B0503020204020204" pitchFamily="34" charset="0"/>
              </a:rPr>
              <a:t>            Elisabetta Ocello								Pneumo Trieste 2019, Corso IFT										</a:t>
            </a:r>
            <a:fld id="{FB237E53-FBE0-4B2B-93EE-BAD482975CD6}" type="slidenum">
              <a:rPr lang="it-IT" sz="1200" smtClean="0">
                <a:latin typeface="Corbel" panose="020B0503020204020204" pitchFamily="34" charset="0"/>
              </a:rPr>
              <a:t>17</a:t>
            </a:fld>
            <a:endParaRPr lang="it-IT" sz="1200" dirty="0">
              <a:latin typeface="Corbel" panose="020B0503020204020204" pitchFamily="34" charset="0"/>
            </a:endParaRPr>
          </a:p>
        </p:txBody>
      </p:sp>
      <p:pic>
        <p:nvPicPr>
          <p:cNvPr id="16" name="Picture 2" descr="Risultati immagini per logo uniud">
            <a:extLst>
              <a:ext uri="{FF2B5EF4-FFF2-40B4-BE49-F238E27FC236}">
                <a16:creationId xmlns:a16="http://schemas.microsoft.com/office/drawing/2014/main" id="{66E081D4-D0E6-4053-84C9-B5ABFF442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8" y="6575427"/>
            <a:ext cx="277000" cy="2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3D66D36-F714-41FD-B6DC-623325ED36F8}"/>
              </a:ext>
            </a:extLst>
          </p:cNvPr>
          <p:cNvSpPr txBox="1"/>
          <p:nvPr/>
        </p:nvSpPr>
        <p:spPr>
          <a:xfrm>
            <a:off x="0" y="-3208"/>
            <a:ext cx="12192000" cy="3385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None/>
            </a:pPr>
            <a:r>
              <a:rPr lang="it-IT" sz="1600" b="1" dirty="0">
                <a:latin typeface="Corbel" panose="020B0503020204020204"/>
              </a:rPr>
              <a:t>Il processo di problem solving e il team</a:t>
            </a:r>
          </a:p>
        </p:txBody>
      </p:sp>
    </p:spTree>
    <p:extLst>
      <p:ext uri="{BB962C8B-B14F-4D97-AF65-F5344CB8AC3E}">
        <p14:creationId xmlns:p14="http://schemas.microsoft.com/office/powerpoint/2010/main" val="14698492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6A20F8A-3D84-4531-9477-C80CE6E2AE9F}"/>
              </a:ext>
            </a:extLst>
          </p:cNvPr>
          <p:cNvSpPr txBox="1"/>
          <p:nvPr/>
        </p:nvSpPr>
        <p:spPr>
          <a:xfrm>
            <a:off x="318557" y="634482"/>
            <a:ext cx="10301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Corbel" panose="020B0503020204020204" pitchFamily="34" charset="0"/>
              </a:rPr>
              <a:t>Il ruolo delle persone nel tempio Toyota</a:t>
            </a:r>
            <a:endParaRPr lang="it-IT" sz="2400" dirty="0">
              <a:latin typeface="Corbel" panose="020B0503020204020204" pitchFamily="34" charset="0"/>
            </a:endParaRPr>
          </a:p>
        </p:txBody>
      </p:sp>
      <p:sp>
        <p:nvSpPr>
          <p:cNvPr id="15" name="CasellaDiTesto 11">
            <a:extLst>
              <a:ext uri="{FF2B5EF4-FFF2-40B4-BE49-F238E27FC236}">
                <a16:creationId xmlns:a16="http://schemas.microsoft.com/office/drawing/2014/main" id="{888E88DC-1FBA-4C86-BB8F-2214282766A7}"/>
              </a:ext>
            </a:extLst>
          </p:cNvPr>
          <p:cNvSpPr txBox="1"/>
          <p:nvPr/>
        </p:nvSpPr>
        <p:spPr>
          <a:xfrm>
            <a:off x="-24680" y="2240878"/>
            <a:ext cx="3204356" cy="10361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25400" tIns="25400" rIns="25400" bIns="25400" spcCol="38100" anchor="ctr">
            <a:spAutoFit/>
          </a:bodyPr>
          <a:lstStyle/>
          <a:p>
            <a:pPr algn="ctr" defTabSz="412750">
              <a:defRPr/>
            </a:pPr>
            <a:r>
              <a:rPr lang="it-IT" sz="1600" b="1" dirty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Obiettivo chiaro</a:t>
            </a:r>
          </a:p>
          <a:p>
            <a:pPr algn="ctr" defTabSz="412750">
              <a:defRPr/>
            </a:pPr>
            <a:r>
              <a:rPr lang="it-IT" sz="1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Persone e ruoli definiti</a:t>
            </a:r>
          </a:p>
          <a:p>
            <a:pPr algn="ctr" defTabSz="412750">
              <a:defRPr/>
            </a:pPr>
            <a:r>
              <a:rPr lang="it-IT" sz="1600" b="1" dirty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Metodo di lavoro</a:t>
            </a:r>
          </a:p>
          <a:p>
            <a:pPr algn="ctr" defTabSz="412750">
              <a:defRPr/>
            </a:pPr>
            <a:r>
              <a:rPr lang="it-IT" sz="1600" b="1" dirty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Consapevolezza del metodo</a:t>
            </a:r>
          </a:p>
        </p:txBody>
      </p:sp>
      <p:pic>
        <p:nvPicPr>
          <p:cNvPr id="16" name="Immagine 1" descr="Schermata 2018-03-18 alle 16.01.08.png">
            <a:extLst>
              <a:ext uri="{FF2B5EF4-FFF2-40B4-BE49-F238E27FC236}">
                <a16:creationId xmlns:a16="http://schemas.microsoft.com/office/drawing/2014/main" id="{5FA7322D-DA5F-4252-8F18-A7CA48F41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1124744"/>
            <a:ext cx="5924550" cy="511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e 30">
            <a:extLst>
              <a:ext uri="{FF2B5EF4-FFF2-40B4-BE49-F238E27FC236}">
                <a16:creationId xmlns:a16="http://schemas.microsoft.com/office/drawing/2014/main" id="{354CE6C4-3BBD-49BE-A04D-690E5E33C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588" y="4185444"/>
            <a:ext cx="1296194" cy="323850"/>
          </a:xfrm>
          <a:prstGeom prst="ellipse">
            <a:avLst/>
          </a:prstGeom>
          <a:noFill/>
          <a:ln w="104775">
            <a:solidFill>
              <a:srgbClr val="00A95C"/>
            </a:solidFill>
            <a:prstDash val="sysDash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400" tIns="25400" rIns="25400" bIns="25400" anchor="ctr"/>
          <a:lstStyle>
            <a:lvl1pPr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1pPr>
            <a:lvl2pPr marL="742950" indent="-28575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2pPr>
            <a:lvl3pPr marL="11430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3pPr>
            <a:lvl4pPr marL="16002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4pPr>
            <a:lvl5pPr marL="20574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5pPr>
            <a:lvl6pPr marL="25146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6pPr>
            <a:lvl7pPr marL="29718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7pPr>
            <a:lvl8pPr marL="34290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8pPr>
            <a:lvl9pPr marL="38862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9pPr>
          </a:lstStyle>
          <a:p>
            <a:pPr algn="ctr"/>
            <a:endParaRPr lang="it-IT" altLang="it-IT" sz="4600"/>
          </a:p>
        </p:txBody>
      </p:sp>
      <p:sp>
        <p:nvSpPr>
          <p:cNvPr id="18" name="Rettangolo arrotondato 2">
            <a:extLst>
              <a:ext uri="{FF2B5EF4-FFF2-40B4-BE49-F238E27FC236}">
                <a16:creationId xmlns:a16="http://schemas.microsoft.com/office/drawing/2014/main" id="{167BD1B3-525C-479F-AD11-8948C25D1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8569" y="1520825"/>
            <a:ext cx="3204369" cy="684213"/>
          </a:xfrm>
          <a:prstGeom prst="roundRect">
            <a:avLst>
              <a:gd name="adj" fmla="val 16667"/>
            </a:avLst>
          </a:prstGeom>
          <a:noFill/>
          <a:ln w="92075">
            <a:solidFill>
              <a:srgbClr val="00A95C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400" tIns="25400" rIns="25400" bIns="25400" anchor="ctr"/>
          <a:lstStyle>
            <a:lvl1pPr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1pPr>
            <a:lvl2pPr marL="742950" indent="-28575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2pPr>
            <a:lvl3pPr marL="11430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3pPr>
            <a:lvl4pPr marL="16002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4pPr>
            <a:lvl5pPr marL="20574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5pPr>
            <a:lvl6pPr marL="25146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6pPr>
            <a:lvl7pPr marL="29718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7pPr>
            <a:lvl8pPr marL="34290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8pPr>
            <a:lvl9pPr marL="38862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9pPr>
          </a:lstStyle>
          <a:p>
            <a:pPr algn="ctr"/>
            <a:r>
              <a:rPr lang="it-IT" altLang="it-IT" sz="2700" b="1">
                <a:solidFill>
                  <a:srgbClr val="000000"/>
                </a:solidFill>
              </a:rPr>
              <a:t>RUOLI</a:t>
            </a:r>
          </a:p>
        </p:txBody>
      </p:sp>
      <p:sp>
        <p:nvSpPr>
          <p:cNvPr id="19" name="Rettangolo arrotondato 31">
            <a:extLst>
              <a:ext uri="{FF2B5EF4-FFF2-40B4-BE49-F238E27FC236}">
                <a16:creationId xmlns:a16="http://schemas.microsoft.com/office/drawing/2014/main" id="{D96D4A11-CA4D-4770-902F-CFCDD9825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8569" y="2385219"/>
            <a:ext cx="3204369" cy="2555875"/>
          </a:xfrm>
          <a:prstGeom prst="roundRect">
            <a:avLst>
              <a:gd name="adj" fmla="val 16667"/>
            </a:avLst>
          </a:prstGeom>
          <a:noFill/>
          <a:ln w="92075">
            <a:solidFill>
              <a:srgbClr val="00A95C"/>
            </a:solidFill>
            <a:prstDash val="sysDash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400" tIns="25400" rIns="25400" bIns="25400"/>
          <a:lstStyle>
            <a:lvl1pPr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1pPr>
            <a:lvl2pPr marL="742950" indent="-28575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2pPr>
            <a:lvl3pPr marL="11430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3pPr>
            <a:lvl4pPr marL="16002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4pPr>
            <a:lvl5pPr marL="20574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5pPr>
            <a:lvl6pPr marL="25146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6pPr>
            <a:lvl7pPr marL="29718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7pPr>
            <a:lvl8pPr marL="34290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8pPr>
            <a:lvl9pPr marL="38862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9pPr>
          </a:lstStyle>
          <a:p>
            <a:pPr algn="just"/>
            <a:r>
              <a:rPr lang="it-IT" altLang="it-IT" sz="1600">
                <a:solidFill>
                  <a:srgbClr val="000000"/>
                </a:solidFill>
              </a:rPr>
              <a:t>Responsabilità definite e condivise</a:t>
            </a:r>
          </a:p>
          <a:p>
            <a:pPr algn="just"/>
            <a:endParaRPr lang="it-IT" altLang="it-IT" sz="1600">
              <a:solidFill>
                <a:srgbClr val="000000"/>
              </a:solidFill>
            </a:endParaRPr>
          </a:p>
          <a:p>
            <a:pPr algn="just"/>
            <a:r>
              <a:rPr lang="it-IT" altLang="it-IT" sz="1600">
                <a:solidFill>
                  <a:srgbClr val="000000"/>
                </a:solidFill>
              </a:rPr>
              <a:t>Occhi per guardare</a:t>
            </a:r>
          </a:p>
          <a:p>
            <a:pPr algn="just"/>
            <a:endParaRPr lang="it-IT" altLang="it-IT" sz="1600">
              <a:solidFill>
                <a:srgbClr val="000000"/>
              </a:solidFill>
            </a:endParaRPr>
          </a:p>
          <a:p>
            <a:pPr algn="just"/>
            <a:r>
              <a:rPr lang="it-IT" altLang="it-IT" sz="1600">
                <a:solidFill>
                  <a:srgbClr val="000000"/>
                </a:solidFill>
              </a:rPr>
              <a:t>Decision making process</a:t>
            </a:r>
          </a:p>
          <a:p>
            <a:pPr algn="just"/>
            <a:endParaRPr lang="it-IT" altLang="it-IT" sz="1600">
              <a:solidFill>
                <a:srgbClr val="000000"/>
              </a:solidFill>
            </a:endParaRPr>
          </a:p>
          <a:p>
            <a:pPr algn="just"/>
            <a:r>
              <a:rPr lang="it-IT" altLang="it-IT" sz="1600">
                <a:solidFill>
                  <a:srgbClr val="000000"/>
                </a:solidFill>
              </a:rPr>
              <a:t>Organizational Commitment</a:t>
            </a:r>
          </a:p>
          <a:p>
            <a:pPr algn="just"/>
            <a:endParaRPr lang="it-IT" altLang="it-IT" sz="1600">
              <a:solidFill>
                <a:srgbClr val="000000"/>
              </a:solidFill>
            </a:endParaRPr>
          </a:p>
          <a:p>
            <a:pPr algn="just"/>
            <a:endParaRPr lang="it-IT" altLang="it-IT" sz="1600">
              <a:solidFill>
                <a:srgbClr val="000000"/>
              </a:solidFill>
            </a:endParaRPr>
          </a:p>
          <a:p>
            <a:pPr algn="just"/>
            <a:endParaRPr lang="it-IT" altLang="it-IT" sz="1600">
              <a:solidFill>
                <a:srgbClr val="000000"/>
              </a:solidFill>
            </a:endParaRPr>
          </a:p>
          <a:p>
            <a:pPr algn="just"/>
            <a:endParaRPr lang="it-IT" altLang="it-IT" sz="1600">
              <a:solidFill>
                <a:srgbClr val="000000"/>
              </a:solidFill>
            </a:endParaRPr>
          </a:p>
          <a:p>
            <a:pPr algn="just"/>
            <a:endParaRPr lang="it-IT" altLang="it-IT" sz="1600">
              <a:solidFill>
                <a:srgbClr val="000000"/>
              </a:solidFill>
            </a:endParaRPr>
          </a:p>
        </p:txBody>
      </p:sp>
      <p:sp>
        <p:nvSpPr>
          <p:cNvPr id="20" name="Ovale 32">
            <a:extLst>
              <a:ext uri="{FF2B5EF4-FFF2-40B4-BE49-F238E27FC236}">
                <a16:creationId xmlns:a16="http://schemas.microsoft.com/office/drawing/2014/main" id="{5F092D8D-EAEF-47CC-ACB6-CE689BB2BCD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835525" y="2024857"/>
            <a:ext cx="2232819" cy="1439863"/>
          </a:xfrm>
          <a:prstGeom prst="ellipse">
            <a:avLst/>
          </a:prstGeom>
          <a:noFill/>
          <a:ln w="104775">
            <a:solidFill>
              <a:srgbClr val="00A95C"/>
            </a:solidFill>
            <a:prstDash val="sysDash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400" tIns="25400" rIns="25400" bIns="25400" anchor="ctr"/>
          <a:lstStyle>
            <a:lvl1pPr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1pPr>
            <a:lvl2pPr marL="742950" indent="-28575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2pPr>
            <a:lvl3pPr marL="11430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3pPr>
            <a:lvl4pPr marL="16002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4pPr>
            <a:lvl5pPr marL="20574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5pPr>
            <a:lvl6pPr marL="25146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6pPr>
            <a:lvl7pPr marL="29718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7pPr>
            <a:lvl8pPr marL="34290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8pPr>
            <a:lvl9pPr marL="38862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9pPr>
          </a:lstStyle>
          <a:p>
            <a:pPr algn="ctr"/>
            <a:endParaRPr lang="it-IT" altLang="it-IT" sz="4600"/>
          </a:p>
        </p:txBody>
      </p:sp>
      <p:cxnSp>
        <p:nvCxnSpPr>
          <p:cNvPr id="27" name="Connettore diritto 14">
            <a:extLst>
              <a:ext uri="{FF2B5EF4-FFF2-40B4-BE49-F238E27FC236}">
                <a16:creationId xmlns:a16="http://schemas.microsoft.com/office/drawing/2014/main" id="{1EFA9258-D737-4B24-9A35-C9845A3E25B1}"/>
              </a:ext>
            </a:extLst>
          </p:cNvPr>
          <p:cNvCxnSpPr>
            <a:cxnSpLocks/>
          </p:cNvCxnSpPr>
          <p:nvPr/>
        </p:nvCxnSpPr>
        <p:spPr>
          <a:xfrm>
            <a:off x="402529" y="1077373"/>
            <a:ext cx="1145609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C7DCF96-0E2A-41B6-9254-F9691CCE889B}"/>
              </a:ext>
            </a:extLst>
          </p:cNvPr>
          <p:cNvSpPr txBox="1"/>
          <p:nvPr/>
        </p:nvSpPr>
        <p:spPr>
          <a:xfrm>
            <a:off x="0" y="6575428"/>
            <a:ext cx="12192000" cy="27699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rbel" panose="020B0503020204020204" pitchFamily="34" charset="0"/>
              </a:rPr>
              <a:t>            Elisabetta Ocello								Pneumo Trieste 2019, Corso IFT										</a:t>
            </a:r>
            <a:fld id="{FB237E53-FBE0-4B2B-93EE-BAD482975CD6}" type="slidenum">
              <a:rPr lang="it-IT" sz="1200" smtClean="0">
                <a:latin typeface="Corbel" panose="020B0503020204020204" pitchFamily="34" charset="0"/>
              </a:rPr>
              <a:t>18</a:t>
            </a:fld>
            <a:endParaRPr lang="it-IT" sz="1200" dirty="0">
              <a:latin typeface="Corbel" panose="020B0503020204020204" pitchFamily="34" charset="0"/>
            </a:endParaRPr>
          </a:p>
        </p:txBody>
      </p:sp>
      <p:pic>
        <p:nvPicPr>
          <p:cNvPr id="14" name="Picture 2" descr="Risultati immagini per logo uniud">
            <a:extLst>
              <a:ext uri="{FF2B5EF4-FFF2-40B4-BE49-F238E27FC236}">
                <a16:creationId xmlns:a16="http://schemas.microsoft.com/office/drawing/2014/main" id="{78B22EA2-A07C-476D-ABDF-C46FD6B75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8" y="6575427"/>
            <a:ext cx="277000" cy="2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598D761-5B6A-48B1-925E-B63917F134EA}"/>
              </a:ext>
            </a:extLst>
          </p:cNvPr>
          <p:cNvSpPr txBox="1"/>
          <p:nvPr/>
        </p:nvSpPr>
        <p:spPr>
          <a:xfrm>
            <a:off x="0" y="-3208"/>
            <a:ext cx="12192000" cy="3385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None/>
            </a:pPr>
            <a:r>
              <a:rPr lang="it-IT" sz="1600" b="1" dirty="0">
                <a:latin typeface="Corbel" panose="020B0503020204020204"/>
              </a:rPr>
              <a:t>Il processo di problem solving e il team</a:t>
            </a:r>
          </a:p>
        </p:txBody>
      </p:sp>
    </p:spTree>
    <p:extLst>
      <p:ext uri="{BB962C8B-B14F-4D97-AF65-F5344CB8AC3E}">
        <p14:creationId xmlns:p14="http://schemas.microsoft.com/office/powerpoint/2010/main" val="36187574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6A20F8A-3D84-4531-9477-C80CE6E2AE9F}"/>
              </a:ext>
            </a:extLst>
          </p:cNvPr>
          <p:cNvSpPr txBox="1"/>
          <p:nvPr/>
        </p:nvSpPr>
        <p:spPr>
          <a:xfrm>
            <a:off x="318557" y="634482"/>
            <a:ext cx="10301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Corbel" panose="020B0503020204020204" pitchFamily="34" charset="0"/>
              </a:rPr>
              <a:t>Il ruolo delle persone nel tempio Toyota</a:t>
            </a:r>
            <a:endParaRPr lang="it-IT" sz="2400" dirty="0">
              <a:latin typeface="Corbel" panose="020B0503020204020204" pitchFamily="34" charset="0"/>
            </a:endParaRPr>
          </a:p>
        </p:txBody>
      </p:sp>
      <p:cxnSp>
        <p:nvCxnSpPr>
          <p:cNvPr id="27" name="Connettore diritto 14">
            <a:extLst>
              <a:ext uri="{FF2B5EF4-FFF2-40B4-BE49-F238E27FC236}">
                <a16:creationId xmlns:a16="http://schemas.microsoft.com/office/drawing/2014/main" id="{1EFA9258-D737-4B24-9A35-C9845A3E25B1}"/>
              </a:ext>
            </a:extLst>
          </p:cNvPr>
          <p:cNvCxnSpPr>
            <a:cxnSpLocks/>
          </p:cNvCxnSpPr>
          <p:nvPr/>
        </p:nvCxnSpPr>
        <p:spPr>
          <a:xfrm>
            <a:off x="402529" y="1077373"/>
            <a:ext cx="1145609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1">
            <a:extLst>
              <a:ext uri="{FF2B5EF4-FFF2-40B4-BE49-F238E27FC236}">
                <a16:creationId xmlns:a16="http://schemas.microsoft.com/office/drawing/2014/main" id="{2135FD2B-F47E-420A-B8C2-85DEB2EFFA63}"/>
              </a:ext>
            </a:extLst>
          </p:cNvPr>
          <p:cNvSpPr txBox="1"/>
          <p:nvPr/>
        </p:nvSpPr>
        <p:spPr>
          <a:xfrm>
            <a:off x="-24680" y="2240878"/>
            <a:ext cx="3204356" cy="10361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25400" tIns="25400" rIns="25400" bIns="25400" spcCol="38100" anchor="ctr">
            <a:spAutoFit/>
          </a:bodyPr>
          <a:lstStyle/>
          <a:p>
            <a:pPr algn="ctr" defTabSz="412750">
              <a:defRPr/>
            </a:pPr>
            <a:r>
              <a:rPr lang="it-IT" sz="1600" b="1" dirty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Obiettivo chiaro</a:t>
            </a:r>
          </a:p>
          <a:p>
            <a:pPr algn="ctr" defTabSz="412750">
              <a:defRPr/>
            </a:pPr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Persone e ruoli definiti</a:t>
            </a:r>
          </a:p>
          <a:p>
            <a:pPr algn="ctr" defTabSz="412750">
              <a:defRPr/>
            </a:pPr>
            <a:r>
              <a:rPr lang="it-IT" sz="1600" b="1" dirty="0">
                <a:latin typeface="+mj-lt"/>
                <a:ea typeface="+mj-ea"/>
                <a:cs typeface="+mj-cs"/>
              </a:rPr>
              <a:t>Metodo di lavoro</a:t>
            </a:r>
          </a:p>
          <a:p>
            <a:pPr algn="ctr" defTabSz="412750">
              <a:defRPr/>
            </a:pPr>
            <a:r>
              <a:rPr lang="it-IT" sz="1600" b="1" dirty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Consapevolezza del metodo</a:t>
            </a:r>
          </a:p>
        </p:txBody>
      </p:sp>
      <p:pic>
        <p:nvPicPr>
          <p:cNvPr id="14" name="Immagine 1" descr="Schermata 2018-03-18 alle 16.01.08.png">
            <a:extLst>
              <a:ext uri="{FF2B5EF4-FFF2-40B4-BE49-F238E27FC236}">
                <a16:creationId xmlns:a16="http://schemas.microsoft.com/office/drawing/2014/main" id="{CDC8C33C-ADA0-46A1-89B7-134DC8D06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1124744"/>
            <a:ext cx="5924550" cy="511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e 30">
            <a:extLst>
              <a:ext uri="{FF2B5EF4-FFF2-40B4-BE49-F238E27FC236}">
                <a16:creationId xmlns:a16="http://schemas.microsoft.com/office/drawing/2014/main" id="{98415D83-B485-48E2-AA01-78712FD5C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869" y="4364832"/>
            <a:ext cx="864394" cy="540544"/>
          </a:xfrm>
          <a:prstGeom prst="ellipse">
            <a:avLst/>
          </a:prstGeom>
          <a:noFill/>
          <a:ln w="104775">
            <a:solidFill>
              <a:srgbClr val="00A95C"/>
            </a:solidFill>
            <a:prstDash val="sysDash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400" tIns="25400" rIns="25400" bIns="25400" anchor="ctr"/>
          <a:lstStyle>
            <a:lvl1pPr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1pPr>
            <a:lvl2pPr marL="742950" indent="-28575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2pPr>
            <a:lvl3pPr marL="11430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3pPr>
            <a:lvl4pPr marL="16002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4pPr>
            <a:lvl5pPr marL="20574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5pPr>
            <a:lvl6pPr marL="25146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6pPr>
            <a:lvl7pPr marL="29718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7pPr>
            <a:lvl8pPr marL="34290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8pPr>
            <a:lvl9pPr marL="38862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9pPr>
          </a:lstStyle>
          <a:p>
            <a:pPr algn="ctr"/>
            <a:endParaRPr lang="it-IT" altLang="it-IT" sz="4600"/>
          </a:p>
        </p:txBody>
      </p:sp>
      <p:sp>
        <p:nvSpPr>
          <p:cNvPr id="22" name="Rettangolo arrotondato 2">
            <a:extLst>
              <a:ext uri="{FF2B5EF4-FFF2-40B4-BE49-F238E27FC236}">
                <a16:creationId xmlns:a16="http://schemas.microsoft.com/office/drawing/2014/main" id="{8F75811B-E480-4188-855F-1AD25C465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8569" y="1520825"/>
            <a:ext cx="3204369" cy="684213"/>
          </a:xfrm>
          <a:prstGeom prst="roundRect">
            <a:avLst>
              <a:gd name="adj" fmla="val 16667"/>
            </a:avLst>
          </a:prstGeom>
          <a:noFill/>
          <a:ln w="92075">
            <a:solidFill>
              <a:srgbClr val="00A95C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400" tIns="25400" rIns="25400" bIns="25400" anchor="ctr"/>
          <a:lstStyle>
            <a:lvl1pPr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1pPr>
            <a:lvl2pPr marL="742950" indent="-28575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2pPr>
            <a:lvl3pPr marL="11430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3pPr>
            <a:lvl4pPr marL="16002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4pPr>
            <a:lvl5pPr marL="20574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5pPr>
            <a:lvl6pPr marL="25146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6pPr>
            <a:lvl7pPr marL="29718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7pPr>
            <a:lvl8pPr marL="34290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8pPr>
            <a:lvl9pPr marL="38862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9pPr>
          </a:lstStyle>
          <a:p>
            <a:pPr algn="ctr"/>
            <a:r>
              <a:rPr lang="it-IT" altLang="it-IT" sz="2700" b="1">
                <a:solidFill>
                  <a:srgbClr val="000000"/>
                </a:solidFill>
              </a:rPr>
              <a:t>METODO</a:t>
            </a:r>
          </a:p>
        </p:txBody>
      </p:sp>
      <p:sp>
        <p:nvSpPr>
          <p:cNvPr id="23" name="Rettangolo arrotondato 31">
            <a:extLst>
              <a:ext uri="{FF2B5EF4-FFF2-40B4-BE49-F238E27FC236}">
                <a16:creationId xmlns:a16="http://schemas.microsoft.com/office/drawing/2014/main" id="{1D8905C7-3BD8-47CF-A532-ECCC8758B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8569" y="2385219"/>
            <a:ext cx="3204369" cy="2555875"/>
          </a:xfrm>
          <a:prstGeom prst="roundRect">
            <a:avLst>
              <a:gd name="adj" fmla="val 16667"/>
            </a:avLst>
          </a:prstGeom>
          <a:noFill/>
          <a:ln w="92075">
            <a:solidFill>
              <a:srgbClr val="00A95C"/>
            </a:solidFill>
            <a:prstDash val="sysDash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400" tIns="25400" rIns="25400" bIns="25400"/>
          <a:lstStyle>
            <a:lvl1pPr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1pPr>
            <a:lvl2pPr marL="742950" indent="-28575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2pPr>
            <a:lvl3pPr marL="11430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3pPr>
            <a:lvl4pPr marL="16002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4pPr>
            <a:lvl5pPr marL="20574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5pPr>
            <a:lvl6pPr marL="25146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6pPr>
            <a:lvl7pPr marL="29718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7pPr>
            <a:lvl8pPr marL="34290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8pPr>
            <a:lvl9pPr marL="38862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9pPr>
          </a:lstStyle>
          <a:p>
            <a:pPr algn="just"/>
            <a:r>
              <a:rPr lang="it-IT" altLang="it-IT" sz="1600">
                <a:solidFill>
                  <a:srgbClr val="000000"/>
                </a:solidFill>
              </a:rPr>
              <a:t>Problem Solving</a:t>
            </a:r>
          </a:p>
          <a:p>
            <a:pPr algn="just"/>
            <a:endParaRPr lang="it-IT" altLang="it-IT" sz="1600">
              <a:solidFill>
                <a:srgbClr val="000000"/>
              </a:solidFill>
            </a:endParaRPr>
          </a:p>
          <a:p>
            <a:pPr algn="just"/>
            <a:r>
              <a:rPr lang="it-IT" altLang="it-IT" sz="1600">
                <a:solidFill>
                  <a:srgbClr val="000000"/>
                </a:solidFill>
              </a:rPr>
              <a:t>Ciclo di Deming:</a:t>
            </a:r>
          </a:p>
          <a:p>
            <a:pPr algn="just"/>
            <a:r>
              <a:rPr lang="it-IT" altLang="it-IT" sz="1600">
                <a:solidFill>
                  <a:srgbClr val="000000"/>
                </a:solidFill>
              </a:rPr>
              <a:t>Plan – Do – Check – Act</a:t>
            </a:r>
          </a:p>
          <a:p>
            <a:pPr algn="just"/>
            <a:endParaRPr lang="it-IT" altLang="it-IT" sz="1600">
              <a:solidFill>
                <a:srgbClr val="000000"/>
              </a:solidFill>
            </a:endParaRPr>
          </a:p>
          <a:p>
            <a:pPr algn="just"/>
            <a:r>
              <a:rPr lang="it-IT" altLang="it-IT" sz="1600">
                <a:solidFill>
                  <a:srgbClr val="000000"/>
                </a:solidFill>
              </a:rPr>
              <a:t>Technics and Tools</a:t>
            </a:r>
          </a:p>
          <a:p>
            <a:pPr algn="just"/>
            <a:endParaRPr lang="it-IT" altLang="it-IT" sz="1600">
              <a:solidFill>
                <a:srgbClr val="000000"/>
              </a:solidFill>
            </a:endParaRPr>
          </a:p>
          <a:p>
            <a:pPr algn="just"/>
            <a:r>
              <a:rPr lang="it-IT" altLang="it-IT" sz="1600">
                <a:solidFill>
                  <a:srgbClr val="000000"/>
                </a:solidFill>
              </a:rPr>
              <a:t>Continuous Improvement</a:t>
            </a:r>
          </a:p>
          <a:p>
            <a:pPr algn="just"/>
            <a:endParaRPr lang="it-IT" altLang="it-IT" sz="1600">
              <a:solidFill>
                <a:srgbClr val="000000"/>
              </a:solidFill>
            </a:endParaRPr>
          </a:p>
          <a:p>
            <a:pPr algn="just"/>
            <a:endParaRPr lang="it-IT" altLang="it-IT" sz="1600">
              <a:solidFill>
                <a:srgbClr val="000000"/>
              </a:solidFill>
            </a:endParaRPr>
          </a:p>
          <a:p>
            <a:pPr algn="just"/>
            <a:endParaRPr lang="it-IT" altLang="it-IT" sz="1600">
              <a:solidFill>
                <a:srgbClr val="000000"/>
              </a:solidFill>
            </a:endParaRPr>
          </a:p>
          <a:p>
            <a:pPr algn="just"/>
            <a:endParaRPr lang="it-IT" altLang="it-IT" sz="1600">
              <a:solidFill>
                <a:srgbClr val="000000"/>
              </a:solidFill>
            </a:endParaRPr>
          </a:p>
        </p:txBody>
      </p:sp>
      <p:sp>
        <p:nvSpPr>
          <p:cNvPr id="24" name="Ovale 32">
            <a:extLst>
              <a:ext uri="{FF2B5EF4-FFF2-40B4-BE49-F238E27FC236}">
                <a16:creationId xmlns:a16="http://schemas.microsoft.com/office/drawing/2014/main" id="{97DCACE2-BC21-4602-88E6-0B98CEC8670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359944" y="3068638"/>
            <a:ext cx="1331913" cy="504032"/>
          </a:xfrm>
          <a:prstGeom prst="ellipse">
            <a:avLst/>
          </a:prstGeom>
          <a:noFill/>
          <a:ln w="104775">
            <a:solidFill>
              <a:srgbClr val="00A95C"/>
            </a:solidFill>
            <a:prstDash val="sysDash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400" tIns="25400" rIns="25400" bIns="25400" anchor="ctr"/>
          <a:lstStyle>
            <a:lvl1pPr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1pPr>
            <a:lvl2pPr marL="742950" indent="-28575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2pPr>
            <a:lvl3pPr marL="11430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3pPr>
            <a:lvl4pPr marL="16002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4pPr>
            <a:lvl5pPr marL="20574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5pPr>
            <a:lvl6pPr marL="25146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6pPr>
            <a:lvl7pPr marL="29718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7pPr>
            <a:lvl8pPr marL="34290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8pPr>
            <a:lvl9pPr marL="38862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9pPr>
          </a:lstStyle>
          <a:p>
            <a:pPr algn="ctr"/>
            <a:endParaRPr lang="it-IT" altLang="it-IT" sz="4600"/>
          </a:p>
        </p:txBody>
      </p:sp>
      <p:sp>
        <p:nvSpPr>
          <p:cNvPr id="25" name="Ovale 33">
            <a:extLst>
              <a:ext uri="{FF2B5EF4-FFF2-40B4-BE49-F238E27FC236}">
                <a16:creationId xmlns:a16="http://schemas.microsoft.com/office/drawing/2014/main" id="{6223EA0F-0E63-44B9-894F-7557988A838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799807" y="5733257"/>
            <a:ext cx="2232025" cy="504031"/>
          </a:xfrm>
          <a:prstGeom prst="ellipse">
            <a:avLst/>
          </a:prstGeom>
          <a:noFill/>
          <a:ln w="104775">
            <a:solidFill>
              <a:srgbClr val="00A95C"/>
            </a:solidFill>
            <a:prstDash val="sysDash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400" tIns="25400" rIns="25400" bIns="25400" anchor="ctr"/>
          <a:lstStyle>
            <a:lvl1pPr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1pPr>
            <a:lvl2pPr marL="742950" indent="-28575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2pPr>
            <a:lvl3pPr marL="11430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3pPr>
            <a:lvl4pPr marL="16002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4pPr>
            <a:lvl5pPr marL="20574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5pPr>
            <a:lvl6pPr marL="25146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6pPr>
            <a:lvl7pPr marL="29718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7pPr>
            <a:lvl8pPr marL="34290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8pPr>
            <a:lvl9pPr marL="38862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9pPr>
          </a:lstStyle>
          <a:p>
            <a:pPr algn="ctr"/>
            <a:endParaRPr lang="it-IT" altLang="it-IT" sz="4600"/>
          </a:p>
        </p:txBody>
      </p:sp>
      <p:sp>
        <p:nvSpPr>
          <p:cNvPr id="26" name="Ovale 34">
            <a:extLst>
              <a:ext uri="{FF2B5EF4-FFF2-40B4-BE49-F238E27FC236}">
                <a16:creationId xmlns:a16="http://schemas.microsoft.com/office/drawing/2014/main" id="{8B641557-871B-4AB5-A5A7-7ED301CC7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6475" y="2528888"/>
            <a:ext cx="1008063" cy="539750"/>
          </a:xfrm>
          <a:prstGeom prst="ellipse">
            <a:avLst/>
          </a:prstGeom>
          <a:noFill/>
          <a:ln w="104775">
            <a:solidFill>
              <a:srgbClr val="00A95C"/>
            </a:solidFill>
            <a:prstDash val="sysDash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400" tIns="25400" rIns="25400" bIns="25400" anchor="ctr"/>
          <a:lstStyle>
            <a:lvl1pPr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1pPr>
            <a:lvl2pPr marL="742950" indent="-28575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2pPr>
            <a:lvl3pPr marL="11430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3pPr>
            <a:lvl4pPr marL="16002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4pPr>
            <a:lvl5pPr marL="20574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5pPr>
            <a:lvl6pPr marL="25146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6pPr>
            <a:lvl7pPr marL="29718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7pPr>
            <a:lvl8pPr marL="34290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8pPr>
            <a:lvl9pPr marL="38862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9pPr>
          </a:lstStyle>
          <a:p>
            <a:pPr algn="ctr"/>
            <a:endParaRPr lang="it-IT" altLang="it-IT" sz="4600"/>
          </a:p>
        </p:txBody>
      </p:sp>
      <p:sp>
        <p:nvSpPr>
          <p:cNvPr id="28" name="Ovale 35">
            <a:extLst>
              <a:ext uri="{FF2B5EF4-FFF2-40B4-BE49-F238E27FC236}">
                <a16:creationId xmlns:a16="http://schemas.microsoft.com/office/drawing/2014/main" id="{50099C69-295A-4C56-9D17-23817F0B4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3285332"/>
            <a:ext cx="2412207" cy="539750"/>
          </a:xfrm>
          <a:prstGeom prst="ellipse">
            <a:avLst/>
          </a:prstGeom>
          <a:noFill/>
          <a:ln w="104775">
            <a:solidFill>
              <a:srgbClr val="00A95C"/>
            </a:solidFill>
            <a:prstDash val="sysDash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400" tIns="25400" rIns="25400" bIns="25400" anchor="ctr"/>
          <a:lstStyle>
            <a:lvl1pPr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1pPr>
            <a:lvl2pPr marL="742950" indent="-28575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2pPr>
            <a:lvl3pPr marL="11430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3pPr>
            <a:lvl4pPr marL="16002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4pPr>
            <a:lvl5pPr marL="20574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5pPr>
            <a:lvl6pPr marL="25146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6pPr>
            <a:lvl7pPr marL="29718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7pPr>
            <a:lvl8pPr marL="34290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8pPr>
            <a:lvl9pPr marL="38862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9pPr>
          </a:lstStyle>
          <a:p>
            <a:pPr algn="ctr"/>
            <a:endParaRPr lang="it-IT" altLang="it-IT" sz="46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4F4E06-BDEA-4107-8DD2-4656115BE255}"/>
              </a:ext>
            </a:extLst>
          </p:cNvPr>
          <p:cNvSpPr txBox="1"/>
          <p:nvPr/>
        </p:nvSpPr>
        <p:spPr>
          <a:xfrm>
            <a:off x="0" y="6575428"/>
            <a:ext cx="12192000" cy="27699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rbel" panose="020B0503020204020204" pitchFamily="34" charset="0"/>
              </a:rPr>
              <a:t>            Elisabetta Ocello								Pneumo Trieste 2019, Corso IFT										</a:t>
            </a:r>
            <a:fld id="{FB237E53-FBE0-4B2B-93EE-BAD482975CD6}" type="slidenum">
              <a:rPr lang="it-IT" sz="1200" smtClean="0">
                <a:latin typeface="Corbel" panose="020B0503020204020204" pitchFamily="34" charset="0"/>
              </a:rPr>
              <a:t>19</a:t>
            </a:fld>
            <a:endParaRPr lang="it-IT" sz="1200" dirty="0">
              <a:latin typeface="Corbel" panose="020B0503020204020204" pitchFamily="34" charset="0"/>
            </a:endParaRPr>
          </a:p>
        </p:txBody>
      </p:sp>
      <p:pic>
        <p:nvPicPr>
          <p:cNvPr id="16" name="Picture 2" descr="Risultati immagini per logo uniud">
            <a:extLst>
              <a:ext uri="{FF2B5EF4-FFF2-40B4-BE49-F238E27FC236}">
                <a16:creationId xmlns:a16="http://schemas.microsoft.com/office/drawing/2014/main" id="{BED89EE7-62EF-4105-865A-9584517A9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8" y="6575427"/>
            <a:ext cx="277000" cy="2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100732-E330-4059-95A4-19A86DB63A0A}"/>
              </a:ext>
            </a:extLst>
          </p:cNvPr>
          <p:cNvSpPr txBox="1"/>
          <p:nvPr/>
        </p:nvSpPr>
        <p:spPr>
          <a:xfrm>
            <a:off x="0" y="-3208"/>
            <a:ext cx="12192000" cy="3385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None/>
            </a:pPr>
            <a:r>
              <a:rPr lang="it-IT" sz="1600" b="1" dirty="0">
                <a:latin typeface="Corbel" panose="020B0503020204020204"/>
              </a:rPr>
              <a:t>Il processo di problem solving e il team</a:t>
            </a:r>
          </a:p>
        </p:txBody>
      </p:sp>
    </p:spTree>
    <p:extLst>
      <p:ext uri="{BB962C8B-B14F-4D97-AF65-F5344CB8AC3E}">
        <p14:creationId xmlns:p14="http://schemas.microsoft.com/office/powerpoint/2010/main" val="32336542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096D7F-81B3-4F50-9F55-B1299854784B}"/>
              </a:ext>
            </a:extLst>
          </p:cNvPr>
          <p:cNvSpPr txBox="1"/>
          <p:nvPr/>
        </p:nvSpPr>
        <p:spPr>
          <a:xfrm>
            <a:off x="0" y="6575428"/>
            <a:ext cx="12192000" cy="27699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rbel" panose="020B0503020204020204" pitchFamily="34" charset="0"/>
              </a:rPr>
              <a:t>            Elisabetta Ocello								Pneumo Trieste 2019, Corso IFT										</a:t>
            </a:r>
            <a:fld id="{FB237E53-FBE0-4B2B-93EE-BAD482975CD6}" type="slidenum">
              <a:rPr lang="it-IT" sz="1200" smtClean="0">
                <a:latin typeface="Corbel" panose="020B0503020204020204" pitchFamily="34" charset="0"/>
              </a:rPr>
              <a:t>2</a:t>
            </a:fld>
            <a:endParaRPr lang="it-IT" sz="1200" dirty="0">
              <a:latin typeface="Corbel" panose="020B05030202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E5DDF6-8723-4FCA-8175-4EEC998B151C}"/>
              </a:ext>
            </a:extLst>
          </p:cNvPr>
          <p:cNvSpPr txBox="1"/>
          <p:nvPr/>
        </p:nvSpPr>
        <p:spPr>
          <a:xfrm>
            <a:off x="0" y="-3208"/>
            <a:ext cx="12192000" cy="3385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latin typeface="Corbel" panose="020B0503020204020204" pitchFamily="34" charset="0"/>
              </a:rPr>
              <a:t>Magro è bello – Lean Management in Sanità</a:t>
            </a:r>
          </a:p>
        </p:txBody>
      </p:sp>
      <p:graphicFrame>
        <p:nvGraphicFramePr>
          <p:cNvPr id="13" name="Diagramma 6">
            <a:extLst>
              <a:ext uri="{FF2B5EF4-FFF2-40B4-BE49-F238E27FC236}">
                <a16:creationId xmlns:a16="http://schemas.microsoft.com/office/drawing/2014/main" id="{44608E97-1B3A-4E6E-B013-29EFEB7199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529814"/>
              </p:ext>
            </p:extLst>
          </p:nvPr>
        </p:nvGraphicFramePr>
        <p:xfrm>
          <a:off x="930984" y="466530"/>
          <a:ext cx="9852788" cy="5924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CasellaDiTesto 15">
            <a:extLst>
              <a:ext uri="{FF2B5EF4-FFF2-40B4-BE49-F238E27FC236}">
                <a16:creationId xmlns:a16="http://schemas.microsoft.com/office/drawing/2014/main" id="{C420195C-49CD-4572-A4C9-0C577C8F12B5}"/>
              </a:ext>
            </a:extLst>
          </p:cNvPr>
          <p:cNvSpPr txBox="1"/>
          <p:nvPr/>
        </p:nvSpPr>
        <p:spPr>
          <a:xfrm>
            <a:off x="1380237" y="919699"/>
            <a:ext cx="501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latin typeface="Corbel" panose="020B0503020204020204"/>
              </a:rPr>
              <a:t>1</a:t>
            </a:r>
          </a:p>
        </p:txBody>
      </p:sp>
      <p:sp>
        <p:nvSpPr>
          <p:cNvPr id="15" name="CasellaDiTesto 16">
            <a:extLst>
              <a:ext uri="{FF2B5EF4-FFF2-40B4-BE49-F238E27FC236}">
                <a16:creationId xmlns:a16="http://schemas.microsoft.com/office/drawing/2014/main" id="{4390F2F9-1A2A-457B-8D61-93967A16CAF4}"/>
              </a:ext>
            </a:extLst>
          </p:cNvPr>
          <p:cNvSpPr txBox="1"/>
          <p:nvPr/>
        </p:nvSpPr>
        <p:spPr>
          <a:xfrm>
            <a:off x="1882016" y="2302245"/>
            <a:ext cx="501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latin typeface="Corbel" panose="020B0503020204020204"/>
              </a:rPr>
              <a:t>2</a:t>
            </a:r>
            <a:endParaRPr lang="it-IT" sz="3600" dirty="0">
              <a:latin typeface="Corbel" panose="020B0503020204020204"/>
            </a:endParaRPr>
          </a:p>
        </p:txBody>
      </p:sp>
      <p:sp>
        <p:nvSpPr>
          <p:cNvPr id="16" name="CasellaDiTesto 17">
            <a:extLst>
              <a:ext uri="{FF2B5EF4-FFF2-40B4-BE49-F238E27FC236}">
                <a16:creationId xmlns:a16="http://schemas.microsoft.com/office/drawing/2014/main" id="{7E70F8E4-EDAF-48EC-B74B-6F395EAD75CE}"/>
              </a:ext>
            </a:extLst>
          </p:cNvPr>
          <p:cNvSpPr txBox="1"/>
          <p:nvPr/>
        </p:nvSpPr>
        <p:spPr>
          <a:xfrm>
            <a:off x="1996368" y="3282690"/>
            <a:ext cx="501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latin typeface="Corbel" panose="020B0503020204020204"/>
              </a:rPr>
              <a:t>3</a:t>
            </a:r>
            <a:endParaRPr lang="it-IT" sz="3600" dirty="0">
              <a:latin typeface="Corbel" panose="020B0503020204020204"/>
            </a:endParaRPr>
          </a:p>
        </p:txBody>
      </p:sp>
      <p:sp>
        <p:nvSpPr>
          <p:cNvPr id="17" name="CasellaDiTesto 18">
            <a:extLst>
              <a:ext uri="{FF2B5EF4-FFF2-40B4-BE49-F238E27FC236}">
                <a16:creationId xmlns:a16="http://schemas.microsoft.com/office/drawing/2014/main" id="{D261B862-0A36-43B5-8E31-EE0E01565B60}"/>
              </a:ext>
            </a:extLst>
          </p:cNvPr>
          <p:cNvSpPr txBox="1"/>
          <p:nvPr/>
        </p:nvSpPr>
        <p:spPr>
          <a:xfrm>
            <a:off x="1603133" y="4430578"/>
            <a:ext cx="501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latin typeface="Corbel" panose="020B0503020204020204"/>
              </a:rPr>
              <a:t>4</a:t>
            </a:r>
            <a:endParaRPr lang="it-IT" sz="3600" dirty="0">
              <a:latin typeface="Corbel" panose="020B0503020204020204"/>
            </a:endParaRPr>
          </a:p>
        </p:txBody>
      </p:sp>
      <p:sp>
        <p:nvSpPr>
          <p:cNvPr id="18" name="CasellaDiTesto 19">
            <a:extLst>
              <a:ext uri="{FF2B5EF4-FFF2-40B4-BE49-F238E27FC236}">
                <a16:creationId xmlns:a16="http://schemas.microsoft.com/office/drawing/2014/main" id="{3E179036-AA7E-4DA3-AE20-46A44EA5D1D9}"/>
              </a:ext>
            </a:extLst>
          </p:cNvPr>
          <p:cNvSpPr txBox="1"/>
          <p:nvPr/>
        </p:nvSpPr>
        <p:spPr>
          <a:xfrm>
            <a:off x="1157338" y="5420748"/>
            <a:ext cx="501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latin typeface="Corbel" panose="020B0503020204020204"/>
              </a:rPr>
              <a:t>5</a:t>
            </a:r>
            <a:endParaRPr lang="it-IT" sz="3600" dirty="0">
              <a:latin typeface="Corbel" panose="020B0503020204020204"/>
            </a:endParaRPr>
          </a:p>
        </p:txBody>
      </p:sp>
      <p:pic>
        <p:nvPicPr>
          <p:cNvPr id="10" name="Picture 2" descr="Risultati immagini per logo uniud">
            <a:extLst>
              <a:ext uri="{FF2B5EF4-FFF2-40B4-BE49-F238E27FC236}">
                <a16:creationId xmlns:a16="http://schemas.microsoft.com/office/drawing/2014/main" id="{CDC0439B-73C0-48E3-A55A-E14B6FF77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8" y="6575427"/>
            <a:ext cx="277000" cy="2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690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6A20F8A-3D84-4531-9477-C80CE6E2AE9F}"/>
              </a:ext>
            </a:extLst>
          </p:cNvPr>
          <p:cNvSpPr txBox="1"/>
          <p:nvPr/>
        </p:nvSpPr>
        <p:spPr>
          <a:xfrm>
            <a:off x="318557" y="634482"/>
            <a:ext cx="10301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Corbel" panose="020B0503020204020204" pitchFamily="34" charset="0"/>
              </a:rPr>
              <a:t>Il ruolo delle persone nel tempio Toyota</a:t>
            </a:r>
            <a:endParaRPr lang="it-IT" sz="2400" dirty="0">
              <a:latin typeface="Corbel" panose="020B0503020204020204" pitchFamily="34" charset="0"/>
            </a:endParaRPr>
          </a:p>
        </p:txBody>
      </p:sp>
      <p:cxnSp>
        <p:nvCxnSpPr>
          <p:cNvPr id="27" name="Connettore diritto 14">
            <a:extLst>
              <a:ext uri="{FF2B5EF4-FFF2-40B4-BE49-F238E27FC236}">
                <a16:creationId xmlns:a16="http://schemas.microsoft.com/office/drawing/2014/main" id="{1EFA9258-D737-4B24-9A35-C9845A3E25B1}"/>
              </a:ext>
            </a:extLst>
          </p:cNvPr>
          <p:cNvCxnSpPr>
            <a:cxnSpLocks/>
          </p:cNvCxnSpPr>
          <p:nvPr/>
        </p:nvCxnSpPr>
        <p:spPr>
          <a:xfrm>
            <a:off x="402529" y="1077373"/>
            <a:ext cx="1145609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1">
            <a:extLst>
              <a:ext uri="{FF2B5EF4-FFF2-40B4-BE49-F238E27FC236}">
                <a16:creationId xmlns:a16="http://schemas.microsoft.com/office/drawing/2014/main" id="{6FA10735-5C58-4C13-B453-181275AC56E8}"/>
              </a:ext>
            </a:extLst>
          </p:cNvPr>
          <p:cNvSpPr txBox="1"/>
          <p:nvPr/>
        </p:nvSpPr>
        <p:spPr>
          <a:xfrm>
            <a:off x="-24680" y="2240878"/>
            <a:ext cx="3204356" cy="10361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25400" tIns="25400" rIns="25400" bIns="25400" spcCol="38100" anchor="ctr">
            <a:spAutoFit/>
          </a:bodyPr>
          <a:lstStyle/>
          <a:p>
            <a:pPr algn="ctr" defTabSz="412750">
              <a:defRPr/>
            </a:pPr>
            <a:r>
              <a:rPr lang="it-IT" sz="1600" b="1" dirty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Obiettivo chiaro</a:t>
            </a:r>
          </a:p>
          <a:p>
            <a:pPr algn="ctr" defTabSz="412750">
              <a:defRPr/>
            </a:pPr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Persone e ruoli definiti</a:t>
            </a:r>
          </a:p>
          <a:p>
            <a:pPr algn="ctr" defTabSz="412750">
              <a:defRPr/>
            </a:pPr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Metodo di lavoro</a:t>
            </a:r>
          </a:p>
          <a:p>
            <a:pPr algn="ctr" defTabSz="412750">
              <a:defRPr/>
            </a:pPr>
            <a:r>
              <a:rPr lang="it-IT" sz="1600" b="1" dirty="0">
                <a:latin typeface="+mj-lt"/>
                <a:ea typeface="+mj-ea"/>
                <a:cs typeface="+mj-cs"/>
              </a:rPr>
              <a:t>Consapevolezza del metodo</a:t>
            </a:r>
          </a:p>
        </p:txBody>
      </p:sp>
      <p:pic>
        <p:nvPicPr>
          <p:cNvPr id="16" name="Immagine 1" descr="Schermata 2018-03-18 alle 16.01.08.png">
            <a:extLst>
              <a:ext uri="{FF2B5EF4-FFF2-40B4-BE49-F238E27FC236}">
                <a16:creationId xmlns:a16="http://schemas.microsoft.com/office/drawing/2014/main" id="{3D0FA8BC-3468-40EC-9679-BC22D0871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1124744"/>
            <a:ext cx="5924550" cy="511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e 30">
            <a:extLst>
              <a:ext uri="{FF2B5EF4-FFF2-40B4-BE49-F238E27FC236}">
                <a16:creationId xmlns:a16="http://schemas.microsoft.com/office/drawing/2014/main" id="{14D48FAD-105D-4C0F-AD87-4B5CDEC31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869" y="4364832"/>
            <a:ext cx="864394" cy="540544"/>
          </a:xfrm>
          <a:prstGeom prst="ellipse">
            <a:avLst/>
          </a:prstGeom>
          <a:noFill/>
          <a:ln w="104775">
            <a:solidFill>
              <a:srgbClr val="00A95C"/>
            </a:solidFill>
            <a:prstDash val="sysDash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400" tIns="25400" rIns="25400" bIns="25400" anchor="ctr"/>
          <a:lstStyle>
            <a:lvl1pPr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1pPr>
            <a:lvl2pPr marL="742950" indent="-28575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2pPr>
            <a:lvl3pPr marL="11430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3pPr>
            <a:lvl4pPr marL="16002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4pPr>
            <a:lvl5pPr marL="20574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5pPr>
            <a:lvl6pPr marL="25146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6pPr>
            <a:lvl7pPr marL="29718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7pPr>
            <a:lvl8pPr marL="34290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8pPr>
            <a:lvl9pPr marL="38862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9pPr>
          </a:lstStyle>
          <a:p>
            <a:pPr algn="ctr"/>
            <a:endParaRPr lang="it-IT" altLang="it-IT" sz="4600"/>
          </a:p>
        </p:txBody>
      </p:sp>
      <p:sp>
        <p:nvSpPr>
          <p:cNvPr id="18" name="Rettangolo arrotondato 2">
            <a:extLst>
              <a:ext uri="{FF2B5EF4-FFF2-40B4-BE49-F238E27FC236}">
                <a16:creationId xmlns:a16="http://schemas.microsoft.com/office/drawing/2014/main" id="{1041D366-0BFA-4B90-9760-6FA406F95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8569" y="1520825"/>
            <a:ext cx="3204369" cy="684213"/>
          </a:xfrm>
          <a:prstGeom prst="roundRect">
            <a:avLst>
              <a:gd name="adj" fmla="val 16667"/>
            </a:avLst>
          </a:prstGeom>
          <a:noFill/>
          <a:ln w="92075">
            <a:solidFill>
              <a:srgbClr val="00A95C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400" tIns="25400" rIns="25400" bIns="25400" anchor="ctr"/>
          <a:lstStyle>
            <a:lvl1pPr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1pPr>
            <a:lvl2pPr marL="742950" indent="-28575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2pPr>
            <a:lvl3pPr marL="11430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3pPr>
            <a:lvl4pPr marL="16002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4pPr>
            <a:lvl5pPr marL="20574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5pPr>
            <a:lvl6pPr marL="25146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6pPr>
            <a:lvl7pPr marL="29718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7pPr>
            <a:lvl8pPr marL="34290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8pPr>
            <a:lvl9pPr marL="38862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9pPr>
          </a:lstStyle>
          <a:p>
            <a:pPr algn="ctr"/>
            <a:r>
              <a:rPr lang="it-IT" altLang="it-IT" sz="2400" b="1">
                <a:solidFill>
                  <a:srgbClr val="000000"/>
                </a:solidFill>
              </a:rPr>
              <a:t>CONSAPEVOLEZZA</a:t>
            </a:r>
          </a:p>
        </p:txBody>
      </p:sp>
      <p:sp>
        <p:nvSpPr>
          <p:cNvPr id="19" name="Rettangolo arrotondato 31">
            <a:extLst>
              <a:ext uri="{FF2B5EF4-FFF2-40B4-BE49-F238E27FC236}">
                <a16:creationId xmlns:a16="http://schemas.microsoft.com/office/drawing/2014/main" id="{B64F376A-54CF-40FF-85CE-7F269363A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8569" y="2385219"/>
            <a:ext cx="3204369" cy="2555875"/>
          </a:xfrm>
          <a:prstGeom prst="roundRect">
            <a:avLst>
              <a:gd name="adj" fmla="val 16667"/>
            </a:avLst>
          </a:prstGeom>
          <a:noFill/>
          <a:ln w="92075">
            <a:solidFill>
              <a:srgbClr val="00A95C"/>
            </a:solidFill>
            <a:prstDash val="sysDash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400" tIns="25400" rIns="25400" bIns="25400"/>
          <a:lstStyle>
            <a:lvl1pPr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1pPr>
            <a:lvl2pPr marL="742950" indent="-28575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2pPr>
            <a:lvl3pPr marL="11430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3pPr>
            <a:lvl4pPr marL="16002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4pPr>
            <a:lvl5pPr marL="20574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5pPr>
            <a:lvl6pPr marL="25146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6pPr>
            <a:lvl7pPr marL="29718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7pPr>
            <a:lvl8pPr marL="34290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8pPr>
            <a:lvl9pPr marL="38862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9pPr>
          </a:lstStyle>
          <a:p>
            <a:pPr algn="just"/>
            <a:r>
              <a:rPr lang="it-IT" altLang="it-IT" sz="1600">
                <a:solidFill>
                  <a:srgbClr val="000000"/>
                </a:solidFill>
              </a:rPr>
              <a:t>Team work and cross-trained</a:t>
            </a:r>
          </a:p>
          <a:p>
            <a:pPr algn="just"/>
            <a:endParaRPr lang="it-IT" altLang="it-IT" sz="1600">
              <a:solidFill>
                <a:srgbClr val="000000"/>
              </a:solidFill>
            </a:endParaRPr>
          </a:p>
          <a:p>
            <a:pPr algn="just"/>
            <a:r>
              <a:rPr lang="it-IT" altLang="it-IT" sz="1600">
                <a:solidFill>
                  <a:srgbClr val="000000"/>
                </a:solidFill>
              </a:rPr>
              <a:t>Stable and Standardized Processes</a:t>
            </a:r>
          </a:p>
          <a:p>
            <a:pPr algn="just"/>
            <a:endParaRPr lang="it-IT" altLang="it-IT" sz="1600">
              <a:solidFill>
                <a:srgbClr val="000000"/>
              </a:solidFill>
            </a:endParaRPr>
          </a:p>
          <a:p>
            <a:pPr algn="just"/>
            <a:endParaRPr lang="it-IT" altLang="it-IT" sz="1600">
              <a:solidFill>
                <a:srgbClr val="000000"/>
              </a:solidFill>
            </a:endParaRPr>
          </a:p>
          <a:p>
            <a:pPr algn="just"/>
            <a:endParaRPr lang="it-IT" altLang="it-IT" sz="1600">
              <a:solidFill>
                <a:srgbClr val="000000"/>
              </a:solidFill>
            </a:endParaRPr>
          </a:p>
          <a:p>
            <a:pPr algn="just"/>
            <a:endParaRPr lang="it-IT" altLang="it-IT" sz="1600">
              <a:solidFill>
                <a:srgbClr val="000000"/>
              </a:solidFill>
            </a:endParaRPr>
          </a:p>
        </p:txBody>
      </p:sp>
      <p:sp>
        <p:nvSpPr>
          <p:cNvPr id="20" name="Ovale 32">
            <a:extLst>
              <a:ext uri="{FF2B5EF4-FFF2-40B4-BE49-F238E27FC236}">
                <a16:creationId xmlns:a16="http://schemas.microsoft.com/office/drawing/2014/main" id="{FD90EB8A-9516-4C05-8804-FC3FFBBD84F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80100" y="2817019"/>
            <a:ext cx="1331913" cy="504031"/>
          </a:xfrm>
          <a:prstGeom prst="ellipse">
            <a:avLst/>
          </a:prstGeom>
          <a:noFill/>
          <a:ln w="104775">
            <a:solidFill>
              <a:srgbClr val="00A95C"/>
            </a:solidFill>
            <a:prstDash val="sysDash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400" tIns="25400" rIns="25400" bIns="25400" anchor="ctr"/>
          <a:lstStyle>
            <a:lvl1pPr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1pPr>
            <a:lvl2pPr marL="742950" indent="-28575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2pPr>
            <a:lvl3pPr marL="11430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3pPr>
            <a:lvl4pPr marL="16002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4pPr>
            <a:lvl5pPr marL="20574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5pPr>
            <a:lvl6pPr marL="25146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6pPr>
            <a:lvl7pPr marL="29718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7pPr>
            <a:lvl8pPr marL="34290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8pPr>
            <a:lvl9pPr marL="38862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9pPr>
          </a:lstStyle>
          <a:p>
            <a:pPr algn="ctr"/>
            <a:endParaRPr lang="it-IT" altLang="it-IT" sz="4600"/>
          </a:p>
        </p:txBody>
      </p:sp>
      <p:sp>
        <p:nvSpPr>
          <p:cNvPr id="29" name="Ovale 33">
            <a:extLst>
              <a:ext uri="{FF2B5EF4-FFF2-40B4-BE49-F238E27FC236}">
                <a16:creationId xmlns:a16="http://schemas.microsoft.com/office/drawing/2014/main" id="{6F0667C6-97E5-4CCC-8A4A-1BBCE7EC8C9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548188" y="5085557"/>
            <a:ext cx="2736057" cy="504031"/>
          </a:xfrm>
          <a:prstGeom prst="ellipse">
            <a:avLst/>
          </a:prstGeom>
          <a:noFill/>
          <a:ln w="104775">
            <a:solidFill>
              <a:srgbClr val="00A95C"/>
            </a:solidFill>
            <a:prstDash val="sysDash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400" tIns="25400" rIns="25400" bIns="25400" anchor="ctr"/>
          <a:lstStyle>
            <a:lvl1pPr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1pPr>
            <a:lvl2pPr marL="742950" indent="-28575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2pPr>
            <a:lvl3pPr marL="11430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3pPr>
            <a:lvl4pPr marL="16002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4pPr>
            <a:lvl5pPr marL="20574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5pPr>
            <a:lvl6pPr marL="25146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6pPr>
            <a:lvl7pPr marL="29718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7pPr>
            <a:lvl8pPr marL="34290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8pPr>
            <a:lvl9pPr marL="38862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9pPr>
          </a:lstStyle>
          <a:p>
            <a:pPr algn="ctr"/>
            <a:endParaRPr lang="it-IT" altLang="it-IT" sz="4600"/>
          </a:p>
        </p:txBody>
      </p:sp>
      <p:sp>
        <p:nvSpPr>
          <p:cNvPr id="30" name="Ovale 34">
            <a:extLst>
              <a:ext uri="{FF2B5EF4-FFF2-40B4-BE49-F238E27FC236}">
                <a16:creationId xmlns:a16="http://schemas.microsoft.com/office/drawing/2014/main" id="{16F3337F-4428-4E0B-8C9A-5693F4EB9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6475" y="2528888"/>
            <a:ext cx="1008063" cy="539750"/>
          </a:xfrm>
          <a:prstGeom prst="ellipse">
            <a:avLst/>
          </a:prstGeom>
          <a:noFill/>
          <a:ln w="104775">
            <a:solidFill>
              <a:srgbClr val="00A95C"/>
            </a:solidFill>
            <a:prstDash val="sysDash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400" tIns="25400" rIns="25400" bIns="25400" anchor="ctr"/>
          <a:lstStyle>
            <a:lvl1pPr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1pPr>
            <a:lvl2pPr marL="742950" indent="-28575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2pPr>
            <a:lvl3pPr marL="11430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3pPr>
            <a:lvl4pPr marL="16002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4pPr>
            <a:lvl5pPr marL="20574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5pPr>
            <a:lvl6pPr marL="25146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6pPr>
            <a:lvl7pPr marL="29718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7pPr>
            <a:lvl8pPr marL="34290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8pPr>
            <a:lvl9pPr marL="38862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9pPr>
          </a:lstStyle>
          <a:p>
            <a:pPr algn="ctr"/>
            <a:endParaRPr lang="it-IT" altLang="it-IT" sz="4600"/>
          </a:p>
        </p:txBody>
      </p:sp>
      <p:sp>
        <p:nvSpPr>
          <p:cNvPr id="31" name="Ovale 35">
            <a:extLst>
              <a:ext uri="{FF2B5EF4-FFF2-40B4-BE49-F238E27FC236}">
                <a16:creationId xmlns:a16="http://schemas.microsoft.com/office/drawing/2014/main" id="{8C63C61C-FB9E-4B1A-87E5-B1DE1A337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6113" y="4256882"/>
            <a:ext cx="1800225" cy="648494"/>
          </a:xfrm>
          <a:prstGeom prst="ellipse">
            <a:avLst/>
          </a:prstGeom>
          <a:noFill/>
          <a:ln w="104775">
            <a:solidFill>
              <a:srgbClr val="00A95C"/>
            </a:solidFill>
            <a:prstDash val="sysDash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400" tIns="25400" rIns="25400" bIns="25400" anchor="ctr"/>
          <a:lstStyle>
            <a:lvl1pPr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1pPr>
            <a:lvl2pPr marL="742950" indent="-28575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2pPr>
            <a:lvl3pPr marL="11430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3pPr>
            <a:lvl4pPr marL="16002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4pPr>
            <a:lvl5pPr marL="20574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5pPr>
            <a:lvl6pPr marL="25146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6pPr>
            <a:lvl7pPr marL="29718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7pPr>
            <a:lvl8pPr marL="34290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8pPr>
            <a:lvl9pPr marL="38862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9pPr>
          </a:lstStyle>
          <a:p>
            <a:pPr algn="ctr"/>
            <a:endParaRPr lang="it-IT" altLang="it-IT" sz="4600"/>
          </a:p>
        </p:txBody>
      </p:sp>
      <p:sp>
        <p:nvSpPr>
          <p:cNvPr id="32" name="Ovale 12">
            <a:extLst>
              <a:ext uri="{FF2B5EF4-FFF2-40B4-BE49-F238E27FC236}">
                <a16:creationId xmlns:a16="http://schemas.microsoft.com/office/drawing/2014/main" id="{881CC5E9-7999-40F8-8CBC-15578FD08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3285332"/>
            <a:ext cx="2376488" cy="539750"/>
          </a:xfrm>
          <a:prstGeom prst="ellipse">
            <a:avLst/>
          </a:prstGeom>
          <a:noFill/>
          <a:ln w="104775">
            <a:solidFill>
              <a:srgbClr val="00A95C"/>
            </a:solidFill>
            <a:prstDash val="sysDash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400" tIns="25400" rIns="25400" bIns="25400" anchor="ctr"/>
          <a:lstStyle>
            <a:lvl1pPr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1pPr>
            <a:lvl2pPr marL="742950" indent="-28575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2pPr>
            <a:lvl3pPr marL="11430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3pPr>
            <a:lvl4pPr marL="16002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4pPr>
            <a:lvl5pPr marL="20574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5pPr>
            <a:lvl6pPr marL="25146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6pPr>
            <a:lvl7pPr marL="29718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7pPr>
            <a:lvl8pPr marL="34290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8pPr>
            <a:lvl9pPr marL="38862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9pPr>
          </a:lstStyle>
          <a:p>
            <a:pPr algn="ctr"/>
            <a:endParaRPr lang="it-IT" altLang="it-IT" sz="4600"/>
          </a:p>
        </p:txBody>
      </p:sp>
      <p:sp>
        <p:nvSpPr>
          <p:cNvPr id="33" name="Ovale 13">
            <a:extLst>
              <a:ext uri="{FF2B5EF4-FFF2-40B4-BE49-F238E27FC236}">
                <a16:creationId xmlns:a16="http://schemas.microsoft.com/office/drawing/2014/main" id="{D52799D9-5F2E-468D-BC7D-F4D7E4682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7532" y="1089025"/>
            <a:ext cx="5580856" cy="5328444"/>
          </a:xfrm>
          <a:prstGeom prst="ellipse">
            <a:avLst/>
          </a:prstGeom>
          <a:noFill/>
          <a:ln w="104775">
            <a:solidFill>
              <a:srgbClr val="00A95C"/>
            </a:solidFill>
            <a:prstDash val="sysDash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400" tIns="25400" rIns="25400" bIns="25400" anchor="ctr"/>
          <a:lstStyle>
            <a:lvl1pPr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1pPr>
            <a:lvl2pPr marL="742950" indent="-28575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2pPr>
            <a:lvl3pPr marL="11430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3pPr>
            <a:lvl4pPr marL="16002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4pPr>
            <a:lvl5pPr marL="2057400" indent="-2286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5pPr>
            <a:lvl6pPr marL="25146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6pPr>
            <a:lvl7pPr marL="29718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7pPr>
            <a:lvl8pPr marL="34290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8pPr>
            <a:lvl9pPr marL="38862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9pPr>
          </a:lstStyle>
          <a:p>
            <a:pPr algn="ctr"/>
            <a:endParaRPr lang="it-IT" altLang="it-IT" sz="46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0087B2-AA86-4CA6-AD37-8F2E49507EEF}"/>
              </a:ext>
            </a:extLst>
          </p:cNvPr>
          <p:cNvSpPr txBox="1"/>
          <p:nvPr/>
        </p:nvSpPr>
        <p:spPr>
          <a:xfrm>
            <a:off x="0" y="6575428"/>
            <a:ext cx="12192000" cy="27699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rbel" panose="020B0503020204020204" pitchFamily="34" charset="0"/>
              </a:rPr>
              <a:t>            Elisabetta Ocello								Pneumo Trieste 2019, Corso IFT										</a:t>
            </a:r>
            <a:fld id="{FB237E53-FBE0-4B2B-93EE-BAD482975CD6}" type="slidenum">
              <a:rPr lang="it-IT" sz="1200" smtClean="0">
                <a:latin typeface="Corbel" panose="020B0503020204020204" pitchFamily="34" charset="0"/>
              </a:rPr>
              <a:t>20</a:t>
            </a:fld>
            <a:endParaRPr lang="it-IT" sz="1200" dirty="0">
              <a:latin typeface="Corbel" panose="020B0503020204020204" pitchFamily="34" charset="0"/>
            </a:endParaRPr>
          </a:p>
        </p:txBody>
      </p:sp>
      <p:pic>
        <p:nvPicPr>
          <p:cNvPr id="22" name="Picture 2" descr="Risultati immagini per logo uniud">
            <a:extLst>
              <a:ext uri="{FF2B5EF4-FFF2-40B4-BE49-F238E27FC236}">
                <a16:creationId xmlns:a16="http://schemas.microsoft.com/office/drawing/2014/main" id="{B6FF847E-54C1-404A-9B5E-C5C1C6F4E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8" y="6575427"/>
            <a:ext cx="277000" cy="2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4EF1ED6-431B-4684-9C2A-0BC407DEC0FE}"/>
              </a:ext>
            </a:extLst>
          </p:cNvPr>
          <p:cNvSpPr txBox="1"/>
          <p:nvPr/>
        </p:nvSpPr>
        <p:spPr>
          <a:xfrm>
            <a:off x="0" y="-3208"/>
            <a:ext cx="12192000" cy="3385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None/>
            </a:pPr>
            <a:r>
              <a:rPr lang="it-IT" sz="1600" b="1" dirty="0">
                <a:latin typeface="Corbel" panose="020B0503020204020204"/>
              </a:rPr>
              <a:t>Il processo di problem solving e il team</a:t>
            </a:r>
          </a:p>
        </p:txBody>
      </p:sp>
    </p:spTree>
    <p:extLst>
      <p:ext uri="{BB962C8B-B14F-4D97-AF65-F5344CB8AC3E}">
        <p14:creationId xmlns:p14="http://schemas.microsoft.com/office/powerpoint/2010/main" val="32966728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6A20F8A-3D84-4531-9477-C80CE6E2AE9F}"/>
              </a:ext>
            </a:extLst>
          </p:cNvPr>
          <p:cNvSpPr txBox="1"/>
          <p:nvPr/>
        </p:nvSpPr>
        <p:spPr>
          <a:xfrm>
            <a:off x="318557" y="634482"/>
            <a:ext cx="10301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Corbel" panose="020B0503020204020204" pitchFamily="34" charset="0"/>
              </a:rPr>
              <a:t>Aspetti da considerare nella conduzione dei team</a:t>
            </a:r>
            <a:endParaRPr lang="it-IT" sz="2400" dirty="0">
              <a:latin typeface="Corbel" panose="020B0503020204020204" pitchFamily="34" charset="0"/>
            </a:endParaRPr>
          </a:p>
        </p:txBody>
      </p:sp>
      <p:cxnSp>
        <p:nvCxnSpPr>
          <p:cNvPr id="27" name="Connettore diritto 14">
            <a:extLst>
              <a:ext uri="{FF2B5EF4-FFF2-40B4-BE49-F238E27FC236}">
                <a16:creationId xmlns:a16="http://schemas.microsoft.com/office/drawing/2014/main" id="{1EFA9258-D737-4B24-9A35-C9845A3E25B1}"/>
              </a:ext>
            </a:extLst>
          </p:cNvPr>
          <p:cNvCxnSpPr>
            <a:cxnSpLocks/>
          </p:cNvCxnSpPr>
          <p:nvPr/>
        </p:nvCxnSpPr>
        <p:spPr>
          <a:xfrm>
            <a:off x="402529" y="1077373"/>
            <a:ext cx="1145609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">
            <a:extLst>
              <a:ext uri="{FF2B5EF4-FFF2-40B4-BE49-F238E27FC236}">
                <a16:creationId xmlns:a16="http://schemas.microsoft.com/office/drawing/2014/main" id="{178292C0-383A-4BCD-B74D-35BDC37E2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407" y="2312988"/>
            <a:ext cx="10222706" cy="2462213"/>
          </a:xfrm>
          <a:prstGeom prst="rect">
            <a:avLst/>
          </a:prstGeom>
          <a:noFill/>
          <a:ln w="57150">
            <a:solidFill>
              <a:srgbClr val="17B05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0" tIns="45720" rIns="91440" bIns="45720">
            <a:spAutoFit/>
          </a:bodyPr>
          <a:lstStyle>
            <a:lvl1pPr defTabSz="18288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1pPr>
            <a:lvl2pPr marL="742950" indent="-285750" defTabSz="18288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2pPr>
            <a:lvl3pPr marL="1143000" indent="-228600" defTabSz="18288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3pPr>
            <a:lvl4pPr marL="1600200" indent="-228600" defTabSz="18288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4pPr>
            <a:lvl5pPr marL="2057400" indent="-228600" defTabSz="1828800"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9200">
                <a:solidFill>
                  <a:srgbClr val="FFFFFF"/>
                </a:solidFill>
                <a:latin typeface="Kontrapunkt Bob Light"/>
                <a:ea typeface="MS PGothic" panose="020B0600070205080204" pitchFamily="34" charset="-128"/>
                <a:sym typeface="Kontrapunkt Bob Light"/>
              </a:defRPr>
            </a:lvl9pPr>
          </a:lstStyle>
          <a:p>
            <a:pPr algn="ctr" eaLnBrk="1" hangingPunct="1"/>
            <a:r>
              <a:rPr lang="it-IT" altLang="it-IT" sz="2200" b="1">
                <a:solidFill>
                  <a:srgbClr val="000000"/>
                </a:solidFill>
                <a:latin typeface="Corbel" panose="020B0503020204020204" pitchFamily="34" charset="0"/>
              </a:rPr>
              <a:t>ESPERIENZA DEI MEMBRI DEL TEAM ALL’INTERNO DELL’ORGANIZZAZIONE</a:t>
            </a:r>
          </a:p>
          <a:p>
            <a:pPr algn="ctr" eaLnBrk="1" hangingPunct="1"/>
            <a:endParaRPr lang="it-IT" altLang="it-IT" sz="2200" b="1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algn="ctr" eaLnBrk="1" hangingPunct="1"/>
            <a:r>
              <a:rPr lang="it-IT" altLang="it-IT" sz="2200" b="1">
                <a:solidFill>
                  <a:srgbClr val="000000"/>
                </a:solidFill>
                <a:latin typeface="Corbel" panose="020B0503020204020204" pitchFamily="34" charset="0"/>
              </a:rPr>
              <a:t>BACKGROUND CULTURALE </a:t>
            </a:r>
          </a:p>
          <a:p>
            <a:pPr algn="ctr" eaLnBrk="1" hangingPunct="1"/>
            <a:endParaRPr lang="it-IT" altLang="it-IT" sz="2200" b="1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algn="ctr" eaLnBrk="1" hangingPunct="1"/>
            <a:r>
              <a:rPr lang="it-IT" altLang="it-IT" sz="2200" b="1">
                <a:solidFill>
                  <a:srgbClr val="000000"/>
                </a:solidFill>
                <a:latin typeface="Corbel" panose="020B0503020204020204" pitchFamily="34" charset="0"/>
              </a:rPr>
              <a:t>AMPIEZZA DEL TEAM (NUMERO DI PERSONE DA COINVOLGERE)</a:t>
            </a:r>
          </a:p>
          <a:p>
            <a:pPr algn="ctr" eaLnBrk="1" hangingPunct="1"/>
            <a:endParaRPr lang="it-IT" altLang="it-IT" sz="2200" b="1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algn="ctr" eaLnBrk="1" hangingPunct="1"/>
            <a:r>
              <a:rPr lang="it-IT" altLang="it-IT" sz="2200" b="1">
                <a:solidFill>
                  <a:srgbClr val="000000"/>
                </a:solidFill>
                <a:latin typeface="Corbel" panose="020B0503020204020204" pitchFamily="34" charset="0"/>
              </a:rPr>
              <a:t>LIVELLO DI AUTONOMIA DEI MEMBRI DEL TEAM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9977E1-618D-4E4C-A217-291F0991B65B}"/>
              </a:ext>
            </a:extLst>
          </p:cNvPr>
          <p:cNvSpPr txBox="1"/>
          <p:nvPr/>
        </p:nvSpPr>
        <p:spPr>
          <a:xfrm>
            <a:off x="0" y="6575428"/>
            <a:ext cx="12192000" cy="27699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rbel" panose="020B0503020204020204" pitchFamily="34" charset="0"/>
              </a:rPr>
              <a:t>            Elisabetta Ocello								Pneumo Trieste 2019, Corso IFT										</a:t>
            </a:r>
            <a:fld id="{FB237E53-FBE0-4B2B-93EE-BAD482975CD6}" type="slidenum">
              <a:rPr lang="it-IT" sz="1200" smtClean="0">
                <a:latin typeface="Corbel" panose="020B0503020204020204" pitchFamily="34" charset="0"/>
              </a:rPr>
              <a:t>21</a:t>
            </a:fld>
            <a:endParaRPr lang="it-IT" sz="1200" dirty="0">
              <a:latin typeface="Corbel" panose="020B0503020204020204" pitchFamily="34" charset="0"/>
            </a:endParaRPr>
          </a:p>
        </p:txBody>
      </p:sp>
      <p:pic>
        <p:nvPicPr>
          <p:cNvPr id="8" name="Picture 2" descr="Risultati immagini per logo uniud">
            <a:extLst>
              <a:ext uri="{FF2B5EF4-FFF2-40B4-BE49-F238E27FC236}">
                <a16:creationId xmlns:a16="http://schemas.microsoft.com/office/drawing/2014/main" id="{7FCB6BC1-B191-476D-8F8D-99D995E4C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8" y="6575427"/>
            <a:ext cx="277000" cy="2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286527-FAC9-41B0-BF71-C65F0347879D}"/>
              </a:ext>
            </a:extLst>
          </p:cNvPr>
          <p:cNvSpPr txBox="1"/>
          <p:nvPr/>
        </p:nvSpPr>
        <p:spPr>
          <a:xfrm>
            <a:off x="0" y="-3208"/>
            <a:ext cx="12192000" cy="3385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None/>
            </a:pPr>
            <a:r>
              <a:rPr lang="it-IT" sz="1600" b="1" dirty="0">
                <a:latin typeface="Corbel" panose="020B0503020204020204"/>
              </a:rPr>
              <a:t>Il processo di problem solving e il team</a:t>
            </a:r>
          </a:p>
        </p:txBody>
      </p:sp>
    </p:spTree>
    <p:extLst>
      <p:ext uri="{BB962C8B-B14F-4D97-AF65-F5344CB8AC3E}">
        <p14:creationId xmlns:p14="http://schemas.microsoft.com/office/powerpoint/2010/main" val="53200863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diritto 14">
            <a:extLst>
              <a:ext uri="{FF2B5EF4-FFF2-40B4-BE49-F238E27FC236}">
                <a16:creationId xmlns:a16="http://schemas.microsoft.com/office/drawing/2014/main" id="{9C1F2460-76CA-4F2E-B31A-D9117D8098BE}"/>
              </a:ext>
            </a:extLst>
          </p:cNvPr>
          <p:cNvCxnSpPr>
            <a:cxnSpLocks/>
          </p:cNvCxnSpPr>
          <p:nvPr/>
        </p:nvCxnSpPr>
        <p:spPr>
          <a:xfrm>
            <a:off x="402529" y="1077373"/>
            <a:ext cx="1145609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A25492D-13B1-4C56-B513-0C3422CF94FE}"/>
              </a:ext>
            </a:extLst>
          </p:cNvPr>
          <p:cNvSpPr txBox="1"/>
          <p:nvPr/>
        </p:nvSpPr>
        <p:spPr>
          <a:xfrm>
            <a:off x="318557" y="634482"/>
            <a:ext cx="11540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Corbel" panose="020B0503020204020204" pitchFamily="34" charset="0"/>
              </a:rPr>
              <a:t>Il progetto EGAS Friuli-Venezia Giulia</a:t>
            </a:r>
            <a:endParaRPr lang="it-IT" sz="2400" dirty="0">
              <a:latin typeface="Corbel" panose="020B0503020204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7CB461-DDD4-4CDD-A24C-316ACD7667EE}"/>
              </a:ext>
            </a:extLst>
          </p:cNvPr>
          <p:cNvGrpSpPr/>
          <p:nvPr/>
        </p:nvGrpSpPr>
        <p:grpSpPr>
          <a:xfrm>
            <a:off x="1428581" y="2029148"/>
            <a:ext cx="3141121" cy="753014"/>
            <a:chOff x="3960973" y="1187492"/>
            <a:chExt cx="1696418" cy="791661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19DF6D1-1176-4B3D-9EB5-827D0B6F2501}"/>
                </a:ext>
              </a:extLst>
            </p:cNvPr>
            <p:cNvSpPr/>
            <p:nvPr/>
          </p:nvSpPr>
          <p:spPr>
            <a:xfrm>
              <a:off x="3960973" y="1187492"/>
              <a:ext cx="1696418" cy="79166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id="{DE3CE7A7-92AB-474C-A163-2D39CDA004AD}"/>
                </a:ext>
              </a:extLst>
            </p:cNvPr>
            <p:cNvSpPr txBox="1"/>
            <p:nvPr/>
          </p:nvSpPr>
          <p:spPr>
            <a:xfrm>
              <a:off x="3999619" y="1226138"/>
              <a:ext cx="1619126" cy="714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dirty="0">
                  <a:solidFill>
                    <a:schemeClr val="tx1"/>
                  </a:solidFill>
                  <a:latin typeface="Corbel" panose="020B0503020204020204" pitchFamily="34" charset="0"/>
                </a:rPr>
                <a:t>n. 7 Aziende ospedaliere</a:t>
              </a:r>
              <a:endParaRPr lang="it-IT" sz="2000" kern="1200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1B802B1C-1478-4165-8FFF-49E86AAC5E37}"/>
              </a:ext>
            </a:extLst>
          </p:cNvPr>
          <p:cNvSpPr txBox="1"/>
          <p:nvPr/>
        </p:nvSpPr>
        <p:spPr>
          <a:xfrm>
            <a:off x="427734" y="1388513"/>
            <a:ext cx="11430891" cy="46166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spc="210" dirty="0">
                <a:latin typeface="Corbel" panose="020B0503020204020204" pitchFamily="34" charset="0"/>
              </a:rPr>
              <a:t>Contesto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54ACBD8-A9AB-43EE-90D1-3464593D589A}"/>
              </a:ext>
            </a:extLst>
          </p:cNvPr>
          <p:cNvGrpSpPr/>
          <p:nvPr/>
        </p:nvGrpSpPr>
        <p:grpSpPr>
          <a:xfrm>
            <a:off x="4426192" y="2029146"/>
            <a:ext cx="3163328" cy="753014"/>
            <a:chOff x="3960973" y="1187492"/>
            <a:chExt cx="1696418" cy="791661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9A2D53A1-2017-4D51-9D32-44DC6F97738F}"/>
                </a:ext>
              </a:extLst>
            </p:cNvPr>
            <p:cNvSpPr/>
            <p:nvPr/>
          </p:nvSpPr>
          <p:spPr>
            <a:xfrm>
              <a:off x="3960973" y="1187492"/>
              <a:ext cx="1696418" cy="79166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Rectangle: Rounded Corners 4">
              <a:extLst>
                <a:ext uri="{FF2B5EF4-FFF2-40B4-BE49-F238E27FC236}">
                  <a16:creationId xmlns:a16="http://schemas.microsoft.com/office/drawing/2014/main" id="{229A0D1F-A22D-419A-82B6-48EFD89ADAD6}"/>
                </a:ext>
              </a:extLst>
            </p:cNvPr>
            <p:cNvSpPr txBox="1"/>
            <p:nvPr/>
          </p:nvSpPr>
          <p:spPr>
            <a:xfrm>
              <a:off x="3999619" y="1226138"/>
              <a:ext cx="1619126" cy="714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kern="1200" dirty="0">
                  <a:solidFill>
                    <a:schemeClr val="tx1"/>
                  </a:solidFill>
                  <a:latin typeface="Corbel" panose="020B0503020204020204" pitchFamily="34" charset="0"/>
                </a:rPr>
                <a:t>Stesso Sistema Regionale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D96289-7A0D-458F-8845-933BF419D354}"/>
              </a:ext>
            </a:extLst>
          </p:cNvPr>
          <p:cNvGrpSpPr/>
          <p:nvPr/>
        </p:nvGrpSpPr>
        <p:grpSpPr>
          <a:xfrm>
            <a:off x="7495865" y="2029146"/>
            <a:ext cx="3163328" cy="753014"/>
            <a:chOff x="3960973" y="1187492"/>
            <a:chExt cx="1696418" cy="791661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606F126-1149-457E-8E93-071B8210F44E}"/>
                </a:ext>
              </a:extLst>
            </p:cNvPr>
            <p:cNvSpPr/>
            <p:nvPr/>
          </p:nvSpPr>
          <p:spPr>
            <a:xfrm>
              <a:off x="3960973" y="1187492"/>
              <a:ext cx="1696418" cy="79166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angle: Rounded Corners 4">
              <a:extLst>
                <a:ext uri="{FF2B5EF4-FFF2-40B4-BE49-F238E27FC236}">
                  <a16:creationId xmlns:a16="http://schemas.microsoft.com/office/drawing/2014/main" id="{915F4B15-0A6B-467A-989A-AF799403AB8B}"/>
                </a:ext>
              </a:extLst>
            </p:cNvPr>
            <p:cNvSpPr txBox="1"/>
            <p:nvPr/>
          </p:nvSpPr>
          <p:spPr>
            <a:xfrm>
              <a:off x="3999619" y="1226138"/>
              <a:ext cx="1619126" cy="714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kern="1200" dirty="0">
                  <a:solidFill>
                    <a:schemeClr val="tx1"/>
                  </a:solidFill>
                  <a:latin typeface="Corbel" panose="020B0503020204020204" pitchFamily="34" charset="0"/>
                </a:rPr>
                <a:t>Primo approccio al lean healthcare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EC3DCF5F-3ECC-480F-BB48-765BC3343072}"/>
              </a:ext>
            </a:extLst>
          </p:cNvPr>
          <p:cNvSpPr txBox="1"/>
          <p:nvPr/>
        </p:nvSpPr>
        <p:spPr>
          <a:xfrm>
            <a:off x="427734" y="2997106"/>
            <a:ext cx="11430891" cy="46166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spc="210" dirty="0">
                <a:latin typeface="Corbel" panose="020B0503020204020204" pitchFamily="34" charset="0"/>
              </a:rPr>
              <a:t>Durata del progetto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EA37DCC-CC15-40DD-8C7C-985E62747697}"/>
              </a:ext>
            </a:extLst>
          </p:cNvPr>
          <p:cNvGrpSpPr/>
          <p:nvPr/>
        </p:nvGrpSpPr>
        <p:grpSpPr>
          <a:xfrm>
            <a:off x="3010245" y="3673717"/>
            <a:ext cx="3141121" cy="753014"/>
            <a:chOff x="3960973" y="1187492"/>
            <a:chExt cx="1696418" cy="791661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B5D553FB-42B0-4414-B49C-29110D1B42C9}"/>
                </a:ext>
              </a:extLst>
            </p:cNvPr>
            <p:cNvSpPr/>
            <p:nvPr/>
          </p:nvSpPr>
          <p:spPr>
            <a:xfrm>
              <a:off x="3960973" y="1187492"/>
              <a:ext cx="1696418" cy="79166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Rectangle: Rounded Corners 4">
              <a:extLst>
                <a:ext uri="{FF2B5EF4-FFF2-40B4-BE49-F238E27FC236}">
                  <a16:creationId xmlns:a16="http://schemas.microsoft.com/office/drawing/2014/main" id="{C72019DB-9B8D-4DC8-B985-7758AE81F762}"/>
                </a:ext>
              </a:extLst>
            </p:cNvPr>
            <p:cNvSpPr txBox="1"/>
            <p:nvPr/>
          </p:nvSpPr>
          <p:spPr>
            <a:xfrm>
              <a:off x="3999619" y="1226138"/>
              <a:ext cx="1619126" cy="714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dirty="0">
                  <a:solidFill>
                    <a:schemeClr val="tx1"/>
                  </a:solidFill>
                  <a:latin typeface="Corbel" panose="020B0503020204020204" pitchFamily="34" charset="0"/>
                </a:rPr>
                <a:t>12 mesi</a:t>
              </a:r>
              <a:endParaRPr lang="it-IT" sz="2000" kern="1200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4F04191-A271-424E-AE7F-21889DF9A4E9}"/>
              </a:ext>
            </a:extLst>
          </p:cNvPr>
          <p:cNvGrpSpPr/>
          <p:nvPr/>
        </p:nvGrpSpPr>
        <p:grpSpPr>
          <a:xfrm>
            <a:off x="6007856" y="3673715"/>
            <a:ext cx="3163328" cy="753014"/>
            <a:chOff x="3960973" y="1187492"/>
            <a:chExt cx="1696418" cy="791661"/>
          </a:xfrm>
        </p:grpSpPr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95F42068-B302-458A-8DD9-8DC9F80293AD}"/>
                </a:ext>
              </a:extLst>
            </p:cNvPr>
            <p:cNvSpPr/>
            <p:nvPr/>
          </p:nvSpPr>
          <p:spPr>
            <a:xfrm>
              <a:off x="3960973" y="1187492"/>
              <a:ext cx="1696418" cy="79166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5" name="Rectangle: Rounded Corners 4">
              <a:extLst>
                <a:ext uri="{FF2B5EF4-FFF2-40B4-BE49-F238E27FC236}">
                  <a16:creationId xmlns:a16="http://schemas.microsoft.com/office/drawing/2014/main" id="{D46FA820-A15D-4F9B-B28C-0E21289C60FA}"/>
                </a:ext>
              </a:extLst>
            </p:cNvPr>
            <p:cNvSpPr txBox="1"/>
            <p:nvPr/>
          </p:nvSpPr>
          <p:spPr>
            <a:xfrm>
              <a:off x="3999619" y="1226138"/>
              <a:ext cx="1619126" cy="714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dirty="0">
                  <a:solidFill>
                    <a:schemeClr val="tx1"/>
                  </a:solidFill>
                  <a:latin typeface="Corbel" panose="020B0503020204020204" pitchFamily="34" charset="0"/>
                </a:rPr>
                <a:t>Luglio 2017 – Luglio 2018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ECB0C6E6-F2C0-4EEE-AB37-61B7EA487E88}"/>
              </a:ext>
            </a:extLst>
          </p:cNvPr>
          <p:cNvSpPr txBox="1"/>
          <p:nvPr/>
        </p:nvSpPr>
        <p:spPr>
          <a:xfrm>
            <a:off x="402529" y="4767609"/>
            <a:ext cx="11430891" cy="46166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spc="210" dirty="0">
                <a:latin typeface="Corbel" panose="020B0503020204020204" pitchFamily="34" charset="0"/>
              </a:rPr>
              <a:t>Caratteristiche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55F574A-4AD3-487E-B4FB-0C7443F663D8}"/>
              </a:ext>
            </a:extLst>
          </p:cNvPr>
          <p:cNvGrpSpPr/>
          <p:nvPr/>
        </p:nvGrpSpPr>
        <p:grpSpPr>
          <a:xfrm>
            <a:off x="2229687" y="5390230"/>
            <a:ext cx="4087888" cy="753014"/>
            <a:chOff x="3960973" y="1187492"/>
            <a:chExt cx="1696418" cy="791661"/>
          </a:xfrm>
        </p:grpSpPr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4CFC5E71-74DA-415E-8925-E2328C7BC75E}"/>
                </a:ext>
              </a:extLst>
            </p:cNvPr>
            <p:cNvSpPr/>
            <p:nvPr/>
          </p:nvSpPr>
          <p:spPr>
            <a:xfrm>
              <a:off x="3960973" y="1187492"/>
              <a:ext cx="1696418" cy="79166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5" name="Rectangle: Rounded Corners 4">
              <a:extLst>
                <a:ext uri="{FF2B5EF4-FFF2-40B4-BE49-F238E27FC236}">
                  <a16:creationId xmlns:a16="http://schemas.microsoft.com/office/drawing/2014/main" id="{136E45BA-6A3E-4548-BE5E-9459F82D6EC2}"/>
                </a:ext>
              </a:extLst>
            </p:cNvPr>
            <p:cNvSpPr txBox="1"/>
            <p:nvPr/>
          </p:nvSpPr>
          <p:spPr>
            <a:xfrm>
              <a:off x="3999619" y="1226138"/>
              <a:ext cx="1619126" cy="714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spcBef>
                  <a:spcPct val="0"/>
                </a:spcBef>
                <a:buNone/>
              </a:pPr>
              <a:r>
                <a:rPr lang="it-IT" sz="2000" dirty="0">
                  <a:solidFill>
                    <a:schemeClr val="tx1"/>
                  </a:solidFill>
                  <a:latin typeface="Corbel" panose="020B0503020204020204" pitchFamily="34" charset="0"/>
                </a:rPr>
                <a:t>Coinvolgimento attivo dei professionisti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0D09312-FB8B-43DC-A6C2-3323276FCE09}"/>
              </a:ext>
            </a:extLst>
          </p:cNvPr>
          <p:cNvGrpSpPr/>
          <p:nvPr/>
        </p:nvGrpSpPr>
        <p:grpSpPr>
          <a:xfrm>
            <a:off x="6082555" y="5394960"/>
            <a:ext cx="4194439" cy="753014"/>
            <a:chOff x="3960973" y="1187492"/>
            <a:chExt cx="1696418" cy="791661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56CA6344-F5FB-4BFD-A1E8-92D1F480119C}"/>
                </a:ext>
              </a:extLst>
            </p:cNvPr>
            <p:cNvSpPr/>
            <p:nvPr/>
          </p:nvSpPr>
          <p:spPr>
            <a:xfrm>
              <a:off x="3960973" y="1187492"/>
              <a:ext cx="1696418" cy="79166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8" name="Rectangle: Rounded Corners 4">
              <a:extLst>
                <a:ext uri="{FF2B5EF4-FFF2-40B4-BE49-F238E27FC236}">
                  <a16:creationId xmlns:a16="http://schemas.microsoft.com/office/drawing/2014/main" id="{7FF44580-D451-43EC-854D-F89574C8E4B8}"/>
                </a:ext>
              </a:extLst>
            </p:cNvPr>
            <p:cNvSpPr txBox="1"/>
            <p:nvPr/>
          </p:nvSpPr>
          <p:spPr>
            <a:xfrm>
              <a:off x="3999619" y="1226138"/>
              <a:ext cx="1619126" cy="714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spcBef>
                  <a:spcPct val="0"/>
                </a:spcBef>
                <a:buNone/>
              </a:pPr>
              <a:r>
                <a:rPr lang="it-IT" sz="2000" dirty="0">
                  <a:solidFill>
                    <a:schemeClr val="tx1"/>
                  </a:solidFill>
                  <a:latin typeface="Corbel" panose="020B0503020204020204" pitchFamily="34" charset="0"/>
                </a:rPr>
                <a:t>A livello direzionale e a livello operativo</a:t>
              </a:r>
              <a:endParaRPr lang="it-IT" sz="2000" kern="1200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5D167EE-A272-4C08-A16B-5875BCD8D724}"/>
              </a:ext>
            </a:extLst>
          </p:cNvPr>
          <p:cNvSpPr txBox="1"/>
          <p:nvPr/>
        </p:nvSpPr>
        <p:spPr>
          <a:xfrm>
            <a:off x="0" y="6575428"/>
            <a:ext cx="12192000" cy="27699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rbel" panose="020B0503020204020204" pitchFamily="34" charset="0"/>
              </a:rPr>
              <a:t>            Elisabetta Ocello								Pneumo Trieste 2019, Corso IFT										</a:t>
            </a:r>
            <a:fld id="{FB237E53-FBE0-4B2B-93EE-BAD482975CD6}" type="slidenum">
              <a:rPr lang="it-IT" sz="1200" smtClean="0">
                <a:latin typeface="Corbel" panose="020B0503020204020204" pitchFamily="34" charset="0"/>
              </a:rPr>
              <a:t>22</a:t>
            </a:fld>
            <a:endParaRPr lang="it-IT" sz="1200" dirty="0">
              <a:latin typeface="Corbel" panose="020B0503020204020204" pitchFamily="34" charset="0"/>
            </a:endParaRPr>
          </a:p>
        </p:txBody>
      </p:sp>
      <p:pic>
        <p:nvPicPr>
          <p:cNvPr id="37" name="Picture 2" descr="Risultati immagini per logo uniud">
            <a:extLst>
              <a:ext uri="{FF2B5EF4-FFF2-40B4-BE49-F238E27FC236}">
                <a16:creationId xmlns:a16="http://schemas.microsoft.com/office/drawing/2014/main" id="{D1B75924-42BD-4AC2-962C-C8C1992BE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8" y="6575427"/>
            <a:ext cx="277000" cy="2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1151EB9-C97B-47DE-A7AE-50E7C0CF6227}"/>
              </a:ext>
            </a:extLst>
          </p:cNvPr>
          <p:cNvSpPr txBox="1"/>
          <p:nvPr/>
        </p:nvSpPr>
        <p:spPr>
          <a:xfrm>
            <a:off x="0" y="-3208"/>
            <a:ext cx="12192000" cy="3385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None/>
            </a:pPr>
            <a:r>
              <a:rPr lang="it-IT" sz="1600" b="1" dirty="0">
                <a:latin typeface="Corbel" panose="020B0503020204020204"/>
              </a:rPr>
              <a:t>Il progetto Egas Friuli-Venezia Giulia 2017/2018</a:t>
            </a:r>
          </a:p>
        </p:txBody>
      </p:sp>
    </p:spTree>
    <p:extLst>
      <p:ext uri="{BB962C8B-B14F-4D97-AF65-F5344CB8AC3E}">
        <p14:creationId xmlns:p14="http://schemas.microsoft.com/office/powerpoint/2010/main" val="2919757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diritto 14">
            <a:extLst>
              <a:ext uri="{FF2B5EF4-FFF2-40B4-BE49-F238E27FC236}">
                <a16:creationId xmlns:a16="http://schemas.microsoft.com/office/drawing/2014/main" id="{9C1F2460-76CA-4F2E-B31A-D9117D8098BE}"/>
              </a:ext>
            </a:extLst>
          </p:cNvPr>
          <p:cNvCxnSpPr>
            <a:cxnSpLocks/>
          </p:cNvCxnSpPr>
          <p:nvPr/>
        </p:nvCxnSpPr>
        <p:spPr>
          <a:xfrm>
            <a:off x="402529" y="1077373"/>
            <a:ext cx="1145609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A25492D-13B1-4C56-B513-0C3422CF94FE}"/>
              </a:ext>
            </a:extLst>
          </p:cNvPr>
          <p:cNvSpPr txBox="1"/>
          <p:nvPr/>
        </p:nvSpPr>
        <p:spPr>
          <a:xfrm>
            <a:off x="318558" y="634482"/>
            <a:ext cx="6630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Corbel" panose="020B0503020204020204" pitchFamily="34" charset="0"/>
              </a:rPr>
              <a:t>La struttura del progetto</a:t>
            </a:r>
            <a:endParaRPr lang="it-IT" sz="2400" dirty="0">
              <a:latin typeface="Corbel" panose="020B0503020204020204" pitchFamily="34" charset="0"/>
            </a:endParaRPr>
          </a:p>
        </p:txBody>
      </p:sp>
      <p:sp>
        <p:nvSpPr>
          <p:cNvPr id="24" name="Rettangolo 6">
            <a:extLst>
              <a:ext uri="{FF2B5EF4-FFF2-40B4-BE49-F238E27FC236}">
                <a16:creationId xmlns:a16="http://schemas.microsoft.com/office/drawing/2014/main" id="{A6D81DE9-189D-4C28-B876-F01D0C22FDD8}"/>
              </a:ext>
            </a:extLst>
          </p:cNvPr>
          <p:cNvSpPr/>
          <p:nvPr/>
        </p:nvSpPr>
        <p:spPr>
          <a:xfrm>
            <a:off x="7687655" y="6321512"/>
            <a:ext cx="390087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784" indent="-304784" algn="r"/>
            <a:r>
              <a:rPr lang="en-US" sz="1050" dirty="0">
                <a:latin typeface="Corbel" panose="020B0503020204020204" pitchFamily="34" charset="0"/>
              </a:rPr>
              <a:t>Fonte: E. Ocello, PhD Thesis - 2019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735E05-5C37-4751-93D1-B75076170AFA}"/>
              </a:ext>
            </a:extLst>
          </p:cNvPr>
          <p:cNvSpPr txBox="1"/>
          <p:nvPr/>
        </p:nvSpPr>
        <p:spPr>
          <a:xfrm>
            <a:off x="0" y="6575428"/>
            <a:ext cx="12192000" cy="27699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rbel" panose="020B0503020204020204" pitchFamily="34" charset="0"/>
              </a:rPr>
              <a:t>            Elisabetta Ocello								Pneumo Trieste 2019, Corso IFT										</a:t>
            </a:r>
            <a:fld id="{FB237E53-FBE0-4B2B-93EE-BAD482975CD6}" type="slidenum">
              <a:rPr lang="it-IT" sz="1200" smtClean="0">
                <a:latin typeface="Corbel" panose="020B0503020204020204" pitchFamily="34" charset="0"/>
              </a:rPr>
              <a:t>23</a:t>
            </a:fld>
            <a:endParaRPr lang="it-IT" sz="1200" dirty="0">
              <a:latin typeface="Corbel" panose="020B0503020204020204" pitchFamily="34" charset="0"/>
            </a:endParaRPr>
          </a:p>
        </p:txBody>
      </p:sp>
      <p:pic>
        <p:nvPicPr>
          <p:cNvPr id="26" name="Picture 2" descr="Risultati immagini per logo uniud">
            <a:extLst>
              <a:ext uri="{FF2B5EF4-FFF2-40B4-BE49-F238E27FC236}">
                <a16:creationId xmlns:a16="http://schemas.microsoft.com/office/drawing/2014/main" id="{D02D2B6D-8DA8-4227-872E-6F8C896D0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8" y="6575427"/>
            <a:ext cx="277000" cy="2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F6C66DC-52DB-4F8E-818D-371B2C03B242}"/>
              </a:ext>
            </a:extLst>
          </p:cNvPr>
          <p:cNvSpPr txBox="1"/>
          <p:nvPr/>
        </p:nvSpPr>
        <p:spPr>
          <a:xfrm>
            <a:off x="0" y="-3208"/>
            <a:ext cx="12192000" cy="3385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None/>
            </a:pPr>
            <a:r>
              <a:rPr lang="it-IT" sz="1600" b="1" dirty="0">
                <a:latin typeface="Corbel" panose="020B0503020204020204"/>
              </a:rPr>
              <a:t>Il progetto Egas Friuli-Venezia Giulia 2017/2018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72FBAF0-0F81-4D5F-97BD-839A68ED3A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68" y="1164511"/>
            <a:ext cx="11732863" cy="520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21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2">
            <a:extLst>
              <a:ext uri="{FF2B5EF4-FFF2-40B4-BE49-F238E27FC236}">
                <a16:creationId xmlns:a16="http://schemas.microsoft.com/office/drawing/2014/main" id="{EEDE47DD-31AF-4F82-B8B6-1451EFCAAFD9}"/>
              </a:ext>
            </a:extLst>
          </p:cNvPr>
          <p:cNvSpPr txBox="1"/>
          <p:nvPr/>
        </p:nvSpPr>
        <p:spPr>
          <a:xfrm>
            <a:off x="1914364" y="1007270"/>
            <a:ext cx="8363272" cy="5078313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it-IT" dirty="0">
              <a:latin typeface="Corbel" panose="020B0503020204020204" pitchFamily="34" charset="0"/>
            </a:endParaRPr>
          </a:p>
          <a:p>
            <a:endParaRPr lang="it-IT" dirty="0">
              <a:latin typeface="Corbel" panose="020B0503020204020204" pitchFamily="34" charset="0"/>
            </a:endParaRPr>
          </a:p>
          <a:p>
            <a:endParaRPr lang="it-IT" dirty="0">
              <a:latin typeface="Corbel" panose="020B0503020204020204" pitchFamily="34" charset="0"/>
            </a:endParaRPr>
          </a:p>
          <a:p>
            <a:endParaRPr lang="it-IT" dirty="0">
              <a:latin typeface="Corbel" panose="020B0503020204020204" pitchFamily="34" charset="0"/>
            </a:endParaRPr>
          </a:p>
          <a:p>
            <a:endParaRPr lang="it-IT" dirty="0">
              <a:latin typeface="Corbel" panose="020B0503020204020204" pitchFamily="34" charset="0"/>
            </a:endParaRPr>
          </a:p>
          <a:p>
            <a:endParaRPr lang="it-IT" dirty="0">
              <a:latin typeface="Corbel" panose="020B0503020204020204" pitchFamily="34" charset="0"/>
            </a:endParaRPr>
          </a:p>
          <a:p>
            <a:endParaRPr lang="it-IT" dirty="0">
              <a:latin typeface="Corbel" panose="020B0503020204020204" pitchFamily="34" charset="0"/>
            </a:endParaRPr>
          </a:p>
          <a:p>
            <a:endParaRPr lang="it-IT" dirty="0">
              <a:latin typeface="Corbel" panose="020B0503020204020204" pitchFamily="34" charset="0"/>
            </a:endParaRPr>
          </a:p>
          <a:p>
            <a:endParaRPr lang="it-IT" dirty="0">
              <a:latin typeface="Corbel" panose="020B0503020204020204" pitchFamily="34" charset="0"/>
            </a:endParaRPr>
          </a:p>
          <a:p>
            <a:endParaRPr lang="it-IT" dirty="0">
              <a:latin typeface="Corbel" panose="020B0503020204020204" pitchFamily="34" charset="0"/>
            </a:endParaRPr>
          </a:p>
          <a:p>
            <a:endParaRPr lang="it-IT" dirty="0">
              <a:latin typeface="Corbel" panose="020B0503020204020204" pitchFamily="34" charset="0"/>
            </a:endParaRPr>
          </a:p>
          <a:p>
            <a:endParaRPr lang="it-IT" dirty="0">
              <a:latin typeface="Corbel" panose="020B0503020204020204" pitchFamily="34" charset="0"/>
            </a:endParaRPr>
          </a:p>
          <a:p>
            <a:endParaRPr lang="it-IT" dirty="0">
              <a:latin typeface="Corbel" panose="020B0503020204020204" pitchFamily="34" charset="0"/>
            </a:endParaRPr>
          </a:p>
          <a:p>
            <a:endParaRPr lang="it-IT" dirty="0">
              <a:latin typeface="Corbel" panose="020B0503020204020204" pitchFamily="34" charset="0"/>
            </a:endParaRPr>
          </a:p>
          <a:p>
            <a:endParaRPr lang="it-IT" dirty="0">
              <a:latin typeface="Corbel" panose="020B0503020204020204" pitchFamily="34" charset="0"/>
            </a:endParaRPr>
          </a:p>
          <a:p>
            <a:endParaRPr lang="it-IT" dirty="0">
              <a:latin typeface="Corbel" panose="020B0503020204020204" pitchFamily="34" charset="0"/>
            </a:endParaRPr>
          </a:p>
          <a:p>
            <a:endParaRPr lang="it-IT" dirty="0">
              <a:latin typeface="Corbel" panose="020B0503020204020204" pitchFamily="34" charset="0"/>
            </a:endParaRPr>
          </a:p>
          <a:p>
            <a:endParaRPr lang="it-IT" dirty="0">
              <a:latin typeface="Corbel" panose="020B0503020204020204" pitchFamily="34" charset="0"/>
            </a:endParaRPr>
          </a:p>
        </p:txBody>
      </p:sp>
      <p:sp>
        <p:nvSpPr>
          <p:cNvPr id="8" name="Rettangolo 4">
            <a:extLst>
              <a:ext uri="{FF2B5EF4-FFF2-40B4-BE49-F238E27FC236}">
                <a16:creationId xmlns:a16="http://schemas.microsoft.com/office/drawing/2014/main" id="{11909373-A073-41A6-BD13-AC33EBB2503D}"/>
              </a:ext>
            </a:extLst>
          </p:cNvPr>
          <p:cNvSpPr/>
          <p:nvPr/>
        </p:nvSpPr>
        <p:spPr bwMode="auto">
          <a:xfrm>
            <a:off x="2091913" y="3733663"/>
            <a:ext cx="902571" cy="874804"/>
          </a:xfrm>
          <a:prstGeom prst="rect">
            <a:avLst/>
          </a:prstGeom>
          <a:ln w="38100">
            <a:solidFill>
              <a:srgbClr val="92D05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>
              <a:tabLst>
                <a:tab pos="111125" algn="l"/>
              </a:tabLst>
            </a:pPr>
            <a:r>
              <a:rPr lang="it-IT" sz="1000" b="1" dirty="0">
                <a:latin typeface="Corbel" panose="020B0503020204020204" pitchFamily="34" charset="0"/>
              </a:rPr>
              <a:t>OSSERVA E DEFINISCI IL PROBLEMA</a:t>
            </a:r>
          </a:p>
        </p:txBody>
      </p:sp>
      <p:sp>
        <p:nvSpPr>
          <p:cNvPr id="11" name="Rettangolo 5">
            <a:extLst>
              <a:ext uri="{FF2B5EF4-FFF2-40B4-BE49-F238E27FC236}">
                <a16:creationId xmlns:a16="http://schemas.microsoft.com/office/drawing/2014/main" id="{770EBE43-EA02-41AB-89FC-0C8E06B02A9B}"/>
              </a:ext>
            </a:extLst>
          </p:cNvPr>
          <p:cNvSpPr/>
          <p:nvPr/>
        </p:nvSpPr>
        <p:spPr bwMode="auto">
          <a:xfrm>
            <a:off x="2091912" y="3013582"/>
            <a:ext cx="7959355" cy="576064"/>
          </a:xfrm>
          <a:prstGeom prst="rect">
            <a:avLst/>
          </a:prstGeom>
          <a:ln w="38100">
            <a:solidFill>
              <a:srgbClr val="92D05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>
              <a:tabLst>
                <a:tab pos="111125" algn="l"/>
              </a:tabLst>
            </a:pPr>
            <a:r>
              <a:rPr lang="it-IT" sz="1400" b="1" dirty="0">
                <a:latin typeface="Corbel" panose="020B0503020204020204" pitchFamily="34" charset="0"/>
              </a:rPr>
              <a:t>UN PROGETTO DI MIGLIORAMENTO PER AZIENDA SANITARIA</a:t>
            </a:r>
          </a:p>
          <a:p>
            <a:pPr algn="ctr">
              <a:tabLst>
                <a:tab pos="111125" algn="l"/>
              </a:tabLst>
            </a:pPr>
            <a:r>
              <a:rPr lang="it-IT" sz="1400" b="1" i="1" dirty="0">
                <a:latin typeface="Corbel" panose="020B0503020204020204" pitchFamily="34" charset="0"/>
              </a:rPr>
              <a:t>STESSO MODUS OPERANDI: A3 E CICLO DI DEMING</a:t>
            </a:r>
            <a:endParaRPr lang="it-IT" sz="1200" i="1" dirty="0">
              <a:latin typeface="Corbel" panose="020B0503020204020204" pitchFamily="34" charset="0"/>
            </a:endParaRPr>
          </a:p>
        </p:txBody>
      </p:sp>
      <p:sp>
        <p:nvSpPr>
          <p:cNvPr id="12" name="Rettangolo 6">
            <a:extLst>
              <a:ext uri="{FF2B5EF4-FFF2-40B4-BE49-F238E27FC236}">
                <a16:creationId xmlns:a16="http://schemas.microsoft.com/office/drawing/2014/main" id="{6EE4A202-8B55-484A-BF7B-EBBA0E90C0B7}"/>
              </a:ext>
            </a:extLst>
          </p:cNvPr>
          <p:cNvSpPr/>
          <p:nvPr/>
        </p:nvSpPr>
        <p:spPr bwMode="auto">
          <a:xfrm>
            <a:off x="2091912" y="1084800"/>
            <a:ext cx="7959355" cy="493346"/>
          </a:xfrm>
          <a:prstGeom prst="rect">
            <a:avLst/>
          </a:prstGeom>
          <a:ln w="38100">
            <a:solidFill>
              <a:srgbClr val="92D05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>
              <a:tabLst>
                <a:tab pos="111125" algn="l"/>
              </a:tabLst>
            </a:pPr>
            <a:r>
              <a:rPr lang="it-IT" sz="1600" b="1" dirty="0">
                <a:latin typeface="Corbel" panose="020B0503020204020204" pitchFamily="34" charset="0"/>
              </a:rPr>
              <a:t>IMPOSTAZIONE DEL PROGETTO DI MIGLIORAMENTO – OTTICA DI PROCESSO</a:t>
            </a:r>
          </a:p>
        </p:txBody>
      </p:sp>
      <p:sp>
        <p:nvSpPr>
          <p:cNvPr id="13" name="Rettangolo 8">
            <a:extLst>
              <a:ext uri="{FF2B5EF4-FFF2-40B4-BE49-F238E27FC236}">
                <a16:creationId xmlns:a16="http://schemas.microsoft.com/office/drawing/2014/main" id="{A7D6D16D-6828-4451-AD7E-2916D92DC938}"/>
              </a:ext>
            </a:extLst>
          </p:cNvPr>
          <p:cNvSpPr/>
          <p:nvPr/>
        </p:nvSpPr>
        <p:spPr bwMode="auto">
          <a:xfrm>
            <a:off x="3100025" y="3733662"/>
            <a:ext cx="902571" cy="874804"/>
          </a:xfrm>
          <a:prstGeom prst="rect">
            <a:avLst/>
          </a:prstGeom>
          <a:ln w="38100">
            <a:solidFill>
              <a:srgbClr val="92D05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>
              <a:tabLst>
                <a:tab pos="111125" algn="l"/>
              </a:tabLst>
            </a:pPr>
            <a:r>
              <a:rPr lang="it-IT" sz="1000" b="1" dirty="0">
                <a:latin typeface="Corbel" panose="020B0503020204020204" pitchFamily="34" charset="0"/>
              </a:rPr>
              <a:t>MAPPA </a:t>
            </a:r>
          </a:p>
          <a:p>
            <a:pPr algn="ctr">
              <a:tabLst>
                <a:tab pos="111125" algn="l"/>
              </a:tabLst>
            </a:pPr>
            <a:r>
              <a:rPr lang="it-IT" sz="1000" b="1" dirty="0">
                <a:latin typeface="Corbel" panose="020B0503020204020204" pitchFamily="34" charset="0"/>
              </a:rPr>
              <a:t>LO STATO </a:t>
            </a:r>
          </a:p>
          <a:p>
            <a:pPr algn="ctr">
              <a:tabLst>
                <a:tab pos="111125" algn="l"/>
              </a:tabLst>
            </a:pPr>
            <a:r>
              <a:rPr lang="it-IT" sz="1000" b="1" dirty="0">
                <a:latin typeface="Corbel" panose="020B0503020204020204" pitchFamily="34" charset="0"/>
              </a:rPr>
              <a:t>ATTUALE</a:t>
            </a:r>
          </a:p>
        </p:txBody>
      </p:sp>
      <p:sp>
        <p:nvSpPr>
          <p:cNvPr id="14" name="Rettangolo 9">
            <a:extLst>
              <a:ext uri="{FF2B5EF4-FFF2-40B4-BE49-F238E27FC236}">
                <a16:creationId xmlns:a16="http://schemas.microsoft.com/office/drawing/2014/main" id="{1E6F1214-D7C2-4E5F-A4AD-D3F594EAAE40}"/>
              </a:ext>
            </a:extLst>
          </p:cNvPr>
          <p:cNvSpPr/>
          <p:nvPr/>
        </p:nvSpPr>
        <p:spPr bwMode="auto">
          <a:xfrm>
            <a:off x="4108137" y="3733662"/>
            <a:ext cx="902571" cy="874804"/>
          </a:xfrm>
          <a:prstGeom prst="rect">
            <a:avLst/>
          </a:prstGeom>
          <a:ln w="38100">
            <a:solidFill>
              <a:srgbClr val="92D05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>
              <a:tabLst>
                <a:tab pos="111125" algn="l"/>
              </a:tabLst>
            </a:pPr>
            <a:r>
              <a:rPr lang="it-IT" sz="1000" b="1" dirty="0">
                <a:latin typeface="Corbel" panose="020B0503020204020204" pitchFamily="34" charset="0"/>
              </a:rPr>
              <a:t>ANALIZZA </a:t>
            </a:r>
          </a:p>
          <a:p>
            <a:pPr algn="ctr">
              <a:tabLst>
                <a:tab pos="111125" algn="l"/>
              </a:tabLst>
            </a:pPr>
            <a:r>
              <a:rPr lang="it-IT" sz="1000" b="1" dirty="0">
                <a:latin typeface="Corbel" panose="020B0503020204020204" pitchFamily="34" charset="0"/>
              </a:rPr>
              <a:t>CAUSE</a:t>
            </a:r>
          </a:p>
          <a:p>
            <a:pPr algn="ctr">
              <a:tabLst>
                <a:tab pos="111125" algn="l"/>
              </a:tabLst>
            </a:pPr>
            <a:r>
              <a:rPr lang="it-IT" sz="1000" b="1" dirty="0">
                <a:latin typeface="Corbel" panose="020B0503020204020204" pitchFamily="34" charset="0"/>
              </a:rPr>
              <a:t>RADICE</a:t>
            </a:r>
          </a:p>
        </p:txBody>
      </p:sp>
      <p:sp>
        <p:nvSpPr>
          <p:cNvPr id="15" name="Rettangolo 10">
            <a:extLst>
              <a:ext uri="{FF2B5EF4-FFF2-40B4-BE49-F238E27FC236}">
                <a16:creationId xmlns:a16="http://schemas.microsoft.com/office/drawing/2014/main" id="{E62C235C-569A-455B-915C-2279D149787B}"/>
              </a:ext>
            </a:extLst>
          </p:cNvPr>
          <p:cNvSpPr/>
          <p:nvPr/>
        </p:nvSpPr>
        <p:spPr bwMode="auto">
          <a:xfrm>
            <a:off x="5116249" y="3733662"/>
            <a:ext cx="902571" cy="874804"/>
          </a:xfrm>
          <a:prstGeom prst="rect">
            <a:avLst/>
          </a:prstGeom>
          <a:ln w="38100">
            <a:solidFill>
              <a:srgbClr val="92D05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>
              <a:tabLst>
                <a:tab pos="111125" algn="l"/>
              </a:tabLst>
            </a:pPr>
            <a:r>
              <a:rPr lang="it-IT" sz="1000" b="1" dirty="0">
                <a:latin typeface="Corbel" panose="020B0503020204020204" pitchFamily="34" charset="0"/>
              </a:rPr>
              <a:t>DEFINISCI</a:t>
            </a:r>
          </a:p>
          <a:p>
            <a:pPr algn="ctr">
              <a:tabLst>
                <a:tab pos="111125" algn="l"/>
              </a:tabLst>
            </a:pPr>
            <a:r>
              <a:rPr lang="it-IT" sz="1000" b="1" dirty="0">
                <a:latin typeface="Corbel" panose="020B0503020204020204" pitchFamily="34" charset="0"/>
              </a:rPr>
              <a:t>L’OBIETTIVO</a:t>
            </a:r>
          </a:p>
        </p:txBody>
      </p:sp>
      <p:sp>
        <p:nvSpPr>
          <p:cNvPr id="16" name="Rettangolo 11">
            <a:extLst>
              <a:ext uri="{FF2B5EF4-FFF2-40B4-BE49-F238E27FC236}">
                <a16:creationId xmlns:a16="http://schemas.microsoft.com/office/drawing/2014/main" id="{63EF2C56-5ECB-4AC3-8CEB-6733CF50C8E4}"/>
              </a:ext>
            </a:extLst>
          </p:cNvPr>
          <p:cNvSpPr/>
          <p:nvPr/>
        </p:nvSpPr>
        <p:spPr bwMode="auto">
          <a:xfrm>
            <a:off x="6124361" y="3733662"/>
            <a:ext cx="902571" cy="874804"/>
          </a:xfrm>
          <a:prstGeom prst="rect">
            <a:avLst/>
          </a:prstGeom>
          <a:ln w="38100">
            <a:solidFill>
              <a:srgbClr val="92D05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>
              <a:tabLst>
                <a:tab pos="111125" algn="l"/>
              </a:tabLst>
            </a:pPr>
            <a:r>
              <a:rPr lang="it-IT" sz="1000" b="1" dirty="0">
                <a:latin typeface="Corbel" panose="020B0503020204020204" pitchFamily="34" charset="0"/>
              </a:rPr>
              <a:t>DEFINISCI</a:t>
            </a:r>
          </a:p>
          <a:p>
            <a:pPr algn="ctr">
              <a:tabLst>
                <a:tab pos="111125" algn="l"/>
              </a:tabLst>
            </a:pPr>
            <a:r>
              <a:rPr lang="it-IT" sz="1000" b="1" dirty="0">
                <a:latin typeface="Corbel" panose="020B0503020204020204" pitchFamily="34" charset="0"/>
              </a:rPr>
              <a:t>LE </a:t>
            </a:r>
          </a:p>
          <a:p>
            <a:pPr algn="ctr">
              <a:tabLst>
                <a:tab pos="111125" algn="l"/>
              </a:tabLst>
            </a:pPr>
            <a:r>
              <a:rPr lang="it-IT" sz="1000" b="1" dirty="0">
                <a:latin typeface="Corbel" panose="020B0503020204020204" pitchFamily="34" charset="0"/>
              </a:rPr>
              <a:t>CONTROMISURE</a:t>
            </a:r>
          </a:p>
        </p:txBody>
      </p:sp>
      <p:sp>
        <p:nvSpPr>
          <p:cNvPr id="17" name="Rettangolo 12">
            <a:extLst>
              <a:ext uri="{FF2B5EF4-FFF2-40B4-BE49-F238E27FC236}">
                <a16:creationId xmlns:a16="http://schemas.microsoft.com/office/drawing/2014/main" id="{C6DA6D81-38C0-4900-BA49-0A3AD4190908}"/>
              </a:ext>
            </a:extLst>
          </p:cNvPr>
          <p:cNvSpPr/>
          <p:nvPr/>
        </p:nvSpPr>
        <p:spPr bwMode="auto">
          <a:xfrm>
            <a:off x="7132473" y="3733662"/>
            <a:ext cx="902571" cy="874804"/>
          </a:xfrm>
          <a:prstGeom prst="rect">
            <a:avLst/>
          </a:prstGeom>
          <a:ln w="38100">
            <a:solidFill>
              <a:srgbClr val="92D05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>
              <a:tabLst>
                <a:tab pos="111125" algn="l"/>
              </a:tabLst>
            </a:pPr>
            <a:r>
              <a:rPr lang="it-IT" sz="1000" b="1" dirty="0">
                <a:latin typeface="Corbel" panose="020B0503020204020204" pitchFamily="34" charset="0"/>
              </a:rPr>
              <a:t>DEFINISCI UN PIANO DI ATTUAZIONE</a:t>
            </a:r>
          </a:p>
        </p:txBody>
      </p:sp>
      <p:sp>
        <p:nvSpPr>
          <p:cNvPr id="18" name="Rettangolo 13">
            <a:extLst>
              <a:ext uri="{FF2B5EF4-FFF2-40B4-BE49-F238E27FC236}">
                <a16:creationId xmlns:a16="http://schemas.microsoft.com/office/drawing/2014/main" id="{ACFD1237-1E25-4D14-A33B-C6425AFB9B9A}"/>
              </a:ext>
            </a:extLst>
          </p:cNvPr>
          <p:cNvSpPr/>
          <p:nvPr/>
        </p:nvSpPr>
        <p:spPr bwMode="auto">
          <a:xfrm>
            <a:off x="8140585" y="3739878"/>
            <a:ext cx="902571" cy="874804"/>
          </a:xfrm>
          <a:prstGeom prst="rect">
            <a:avLst/>
          </a:prstGeom>
          <a:ln w="38100">
            <a:solidFill>
              <a:srgbClr val="92D05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>
              <a:tabLst>
                <a:tab pos="111125" algn="l"/>
              </a:tabLst>
            </a:pPr>
            <a:r>
              <a:rPr lang="it-IT" sz="1000" b="1" dirty="0">
                <a:latin typeface="Corbel" panose="020B0503020204020204" pitchFamily="34" charset="0"/>
              </a:rPr>
              <a:t>ATTUA IL PIANO</a:t>
            </a:r>
          </a:p>
        </p:txBody>
      </p:sp>
      <p:sp>
        <p:nvSpPr>
          <p:cNvPr id="19" name="Rettangolo 14">
            <a:extLst>
              <a:ext uri="{FF2B5EF4-FFF2-40B4-BE49-F238E27FC236}">
                <a16:creationId xmlns:a16="http://schemas.microsoft.com/office/drawing/2014/main" id="{36ACD448-AFE6-44DA-9162-8F0B1F5D7DAB}"/>
              </a:ext>
            </a:extLst>
          </p:cNvPr>
          <p:cNvSpPr/>
          <p:nvPr/>
        </p:nvSpPr>
        <p:spPr bwMode="auto">
          <a:xfrm>
            <a:off x="9148697" y="3744610"/>
            <a:ext cx="902571" cy="874804"/>
          </a:xfrm>
          <a:prstGeom prst="rect">
            <a:avLst/>
          </a:prstGeom>
          <a:ln w="38100">
            <a:solidFill>
              <a:srgbClr val="92D05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>
              <a:tabLst>
                <a:tab pos="111125" algn="l"/>
              </a:tabLst>
            </a:pPr>
            <a:r>
              <a:rPr lang="it-IT" sz="1000" b="1" dirty="0">
                <a:latin typeface="Corbel" panose="020B0503020204020204" pitchFamily="34" charset="0"/>
              </a:rPr>
              <a:t>MONITORA</a:t>
            </a:r>
          </a:p>
          <a:p>
            <a:pPr algn="ctr">
              <a:tabLst>
                <a:tab pos="111125" algn="l"/>
              </a:tabLst>
            </a:pPr>
            <a:r>
              <a:rPr lang="it-IT" sz="1000" b="1" dirty="0">
                <a:latin typeface="Corbel" panose="020B0503020204020204" pitchFamily="34" charset="0"/>
              </a:rPr>
              <a:t>ANALIZZA</a:t>
            </a:r>
          </a:p>
          <a:p>
            <a:pPr algn="ctr">
              <a:tabLst>
                <a:tab pos="111125" algn="l"/>
              </a:tabLst>
            </a:pPr>
            <a:r>
              <a:rPr lang="it-IT" sz="1000" b="1" dirty="0">
                <a:latin typeface="Corbel" panose="020B0503020204020204" pitchFamily="34" charset="0"/>
              </a:rPr>
              <a:t>STANDARDIZZA</a:t>
            </a:r>
          </a:p>
        </p:txBody>
      </p:sp>
      <p:sp>
        <p:nvSpPr>
          <p:cNvPr id="20" name="Rettangolo 15">
            <a:extLst>
              <a:ext uri="{FF2B5EF4-FFF2-40B4-BE49-F238E27FC236}">
                <a16:creationId xmlns:a16="http://schemas.microsoft.com/office/drawing/2014/main" id="{0F37FA56-40F2-421D-96A3-896CFE9FFB83}"/>
              </a:ext>
            </a:extLst>
          </p:cNvPr>
          <p:cNvSpPr/>
          <p:nvPr/>
        </p:nvSpPr>
        <p:spPr bwMode="auto">
          <a:xfrm>
            <a:off x="2091911" y="2345468"/>
            <a:ext cx="7959355" cy="576064"/>
          </a:xfrm>
          <a:prstGeom prst="rect">
            <a:avLst/>
          </a:prstGeom>
          <a:ln w="38100">
            <a:solidFill>
              <a:srgbClr val="92D05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>
              <a:tabLst>
                <a:tab pos="111125" algn="l"/>
              </a:tabLst>
            </a:pPr>
            <a:r>
              <a:rPr lang="it-IT" sz="1400" b="1" dirty="0">
                <a:latin typeface="Corbel" panose="020B0503020204020204" pitchFamily="34" charset="0"/>
              </a:rPr>
              <a:t>FORMAZIONE AI TUTOR</a:t>
            </a:r>
            <a:endParaRPr lang="it-IT" sz="1200" i="1" dirty="0">
              <a:latin typeface="Corbel" panose="020B0503020204020204" pitchFamily="34" charset="0"/>
            </a:endParaRPr>
          </a:p>
        </p:txBody>
      </p:sp>
      <p:sp>
        <p:nvSpPr>
          <p:cNvPr id="21" name="Rettangolo 16">
            <a:extLst>
              <a:ext uri="{FF2B5EF4-FFF2-40B4-BE49-F238E27FC236}">
                <a16:creationId xmlns:a16="http://schemas.microsoft.com/office/drawing/2014/main" id="{398ED834-ABA6-4755-8697-525B07746893}"/>
              </a:ext>
            </a:extLst>
          </p:cNvPr>
          <p:cNvSpPr/>
          <p:nvPr/>
        </p:nvSpPr>
        <p:spPr bwMode="auto">
          <a:xfrm>
            <a:off x="2099811" y="5411502"/>
            <a:ext cx="7959355" cy="576064"/>
          </a:xfrm>
          <a:prstGeom prst="rect">
            <a:avLst/>
          </a:prstGeom>
          <a:ln w="38100">
            <a:solidFill>
              <a:srgbClr val="92D05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>
              <a:tabLst>
                <a:tab pos="111125" algn="l"/>
              </a:tabLst>
            </a:pPr>
            <a:r>
              <a:rPr lang="it-IT" sz="1400" b="1" dirty="0">
                <a:latin typeface="Corbel" panose="020B0503020204020204" pitchFamily="34" charset="0"/>
              </a:rPr>
              <a:t>LIVELLI ORGANIZZATIVI COINVOLTI: TOP MANAGEMENT, DIRIGENTI MEDICI, PROFESSIONISTI OPERATIVI</a:t>
            </a:r>
            <a:endParaRPr lang="it-IT" sz="1200" i="1" dirty="0">
              <a:latin typeface="Corbel" panose="020B0503020204020204" pitchFamily="34" charset="0"/>
            </a:endParaRPr>
          </a:p>
        </p:txBody>
      </p:sp>
      <p:sp>
        <p:nvSpPr>
          <p:cNvPr id="22" name="Rettangolo 17">
            <a:extLst>
              <a:ext uri="{FF2B5EF4-FFF2-40B4-BE49-F238E27FC236}">
                <a16:creationId xmlns:a16="http://schemas.microsoft.com/office/drawing/2014/main" id="{D06CE278-90D9-4792-B9F7-CA470E946E21}"/>
              </a:ext>
            </a:extLst>
          </p:cNvPr>
          <p:cNvSpPr/>
          <p:nvPr/>
        </p:nvSpPr>
        <p:spPr bwMode="auto">
          <a:xfrm>
            <a:off x="2091911" y="1662651"/>
            <a:ext cx="7959355" cy="576064"/>
          </a:xfrm>
          <a:prstGeom prst="rect">
            <a:avLst/>
          </a:prstGeom>
          <a:ln w="38100">
            <a:solidFill>
              <a:srgbClr val="92D05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>
              <a:tabLst>
                <a:tab pos="111125" algn="l"/>
              </a:tabLst>
            </a:pPr>
            <a:r>
              <a:rPr lang="it-IT" sz="1400" b="1" dirty="0">
                <a:latin typeface="Corbel" panose="020B0503020204020204" pitchFamily="34" charset="0"/>
              </a:rPr>
              <a:t>IDENTIFICAZIONE TUTORS PER CIASCUNA AZIENDA</a:t>
            </a:r>
            <a:endParaRPr lang="it-IT" sz="1200" i="1" dirty="0">
              <a:latin typeface="Corbel" panose="020B0503020204020204" pitchFamily="34" charset="0"/>
            </a:endParaRPr>
          </a:p>
        </p:txBody>
      </p:sp>
      <p:sp>
        <p:nvSpPr>
          <p:cNvPr id="23" name="Rettangolo 18">
            <a:extLst>
              <a:ext uri="{FF2B5EF4-FFF2-40B4-BE49-F238E27FC236}">
                <a16:creationId xmlns:a16="http://schemas.microsoft.com/office/drawing/2014/main" id="{D73B8DFF-BEBB-4ECF-B4CE-F0DBE5315BB0}"/>
              </a:ext>
            </a:extLst>
          </p:cNvPr>
          <p:cNvSpPr/>
          <p:nvPr/>
        </p:nvSpPr>
        <p:spPr bwMode="auto">
          <a:xfrm>
            <a:off x="2099811" y="4718528"/>
            <a:ext cx="7959355" cy="576064"/>
          </a:xfrm>
          <a:prstGeom prst="rect">
            <a:avLst/>
          </a:prstGeom>
          <a:ln w="38100">
            <a:solidFill>
              <a:srgbClr val="92D05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>
              <a:tabLst>
                <a:tab pos="111125" algn="l"/>
              </a:tabLst>
            </a:pPr>
            <a:r>
              <a:rPr lang="it-IT" sz="1400" b="1" i="1" dirty="0">
                <a:latin typeface="Corbel" panose="020B0503020204020204" pitchFamily="34" charset="0"/>
              </a:rPr>
              <a:t>SCAMBIO DI ESPERIENZE TRA I DIVERSI TEAM DI MIGLIORAMENTO</a:t>
            </a:r>
            <a:endParaRPr lang="it-IT" sz="1200" i="1" dirty="0">
              <a:latin typeface="Corbel" panose="020B0503020204020204" pitchFamily="34" charset="0"/>
            </a:endParaRPr>
          </a:p>
        </p:txBody>
      </p:sp>
      <p:cxnSp>
        <p:nvCxnSpPr>
          <p:cNvPr id="24" name="Connettore diritto 14">
            <a:extLst>
              <a:ext uri="{FF2B5EF4-FFF2-40B4-BE49-F238E27FC236}">
                <a16:creationId xmlns:a16="http://schemas.microsoft.com/office/drawing/2014/main" id="{48ED28D0-F70B-47A6-BD0E-85AB6841C707}"/>
              </a:ext>
            </a:extLst>
          </p:cNvPr>
          <p:cNvCxnSpPr>
            <a:cxnSpLocks/>
          </p:cNvCxnSpPr>
          <p:nvPr/>
        </p:nvCxnSpPr>
        <p:spPr>
          <a:xfrm>
            <a:off x="402529" y="828001"/>
            <a:ext cx="1145609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4A72402-D921-4E7C-8A39-3BB0C90124D0}"/>
              </a:ext>
            </a:extLst>
          </p:cNvPr>
          <p:cNvSpPr txBox="1"/>
          <p:nvPr/>
        </p:nvSpPr>
        <p:spPr>
          <a:xfrm>
            <a:off x="376070" y="417271"/>
            <a:ext cx="11815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Corbel" panose="020B0503020204020204" pitchFamily="34" charset="0"/>
              </a:rPr>
              <a:t>Da aziende sanitarie diverse			al medesimo approccio organizzativo-gestionale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E3AEBFB-24B3-4FAE-B493-212064F76CE9}"/>
              </a:ext>
            </a:extLst>
          </p:cNvPr>
          <p:cNvCxnSpPr/>
          <p:nvPr/>
        </p:nvCxnSpPr>
        <p:spPr>
          <a:xfrm>
            <a:off x="4254955" y="670861"/>
            <a:ext cx="1080000" cy="0"/>
          </a:xfrm>
          <a:prstGeom prst="straightConnector1">
            <a:avLst/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tangolo 6">
            <a:extLst>
              <a:ext uri="{FF2B5EF4-FFF2-40B4-BE49-F238E27FC236}">
                <a16:creationId xmlns:a16="http://schemas.microsoft.com/office/drawing/2014/main" id="{5D8C220A-BB13-4C83-8847-996A39925DB3}"/>
              </a:ext>
            </a:extLst>
          </p:cNvPr>
          <p:cNvSpPr/>
          <p:nvPr/>
        </p:nvSpPr>
        <p:spPr>
          <a:xfrm>
            <a:off x="6447127" y="6151546"/>
            <a:ext cx="390087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784" indent="-304784" algn="r"/>
            <a:r>
              <a:rPr lang="en-US" sz="1050" dirty="0">
                <a:latin typeface="Corbel" panose="020B0503020204020204" pitchFamily="34" charset="0"/>
              </a:rPr>
              <a:t>Fonte: © E. Ocello, PhD Thesis - 2019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1571A1-E3CB-4092-B32F-12C4B9DDDBEE}"/>
              </a:ext>
            </a:extLst>
          </p:cNvPr>
          <p:cNvSpPr txBox="1"/>
          <p:nvPr/>
        </p:nvSpPr>
        <p:spPr>
          <a:xfrm>
            <a:off x="0" y="6575428"/>
            <a:ext cx="12192000" cy="27699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rbel" panose="020B0503020204020204" pitchFamily="34" charset="0"/>
              </a:rPr>
              <a:t>            Elisabetta Ocello								Pneumo Trieste 2019, Corso IFT										</a:t>
            </a:r>
            <a:fld id="{FB237E53-FBE0-4B2B-93EE-BAD482975CD6}" type="slidenum">
              <a:rPr lang="it-IT" sz="1200" smtClean="0">
                <a:latin typeface="Corbel" panose="020B0503020204020204" pitchFamily="34" charset="0"/>
              </a:rPr>
              <a:t>24</a:t>
            </a:fld>
            <a:endParaRPr lang="it-IT" sz="1200" dirty="0">
              <a:latin typeface="Corbel" panose="020B0503020204020204" pitchFamily="34" charset="0"/>
            </a:endParaRPr>
          </a:p>
        </p:txBody>
      </p:sp>
      <p:pic>
        <p:nvPicPr>
          <p:cNvPr id="29" name="Picture 2" descr="Risultati immagini per logo uniud">
            <a:extLst>
              <a:ext uri="{FF2B5EF4-FFF2-40B4-BE49-F238E27FC236}">
                <a16:creationId xmlns:a16="http://schemas.microsoft.com/office/drawing/2014/main" id="{CDBA5B10-F5B9-43A7-A874-7FCEBB72F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8" y="6575427"/>
            <a:ext cx="277000" cy="2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E0E78F1-EA08-4D28-A44D-55CDE30DA38E}"/>
              </a:ext>
            </a:extLst>
          </p:cNvPr>
          <p:cNvSpPr txBox="1"/>
          <p:nvPr/>
        </p:nvSpPr>
        <p:spPr>
          <a:xfrm>
            <a:off x="0" y="-3208"/>
            <a:ext cx="12192000" cy="3385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None/>
            </a:pPr>
            <a:r>
              <a:rPr lang="it-IT" sz="1600" b="1" dirty="0">
                <a:latin typeface="Corbel" panose="020B0503020204020204"/>
              </a:rPr>
              <a:t>Il progetto Egas Friuli-Venezia Giulia 2017/2018</a:t>
            </a:r>
          </a:p>
        </p:txBody>
      </p:sp>
    </p:spTree>
    <p:extLst>
      <p:ext uri="{BB962C8B-B14F-4D97-AF65-F5344CB8AC3E}">
        <p14:creationId xmlns:p14="http://schemas.microsoft.com/office/powerpoint/2010/main" val="129775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o 8"/>
          <p:cNvSpPr/>
          <p:nvPr/>
        </p:nvSpPr>
        <p:spPr>
          <a:xfrm>
            <a:off x="1119569" y="1527110"/>
            <a:ext cx="5659427" cy="556994"/>
          </a:xfrm>
          <a:prstGeom prst="homePlate">
            <a:avLst/>
          </a:prstGeom>
          <a:solidFill>
            <a:schemeClr val="bg1"/>
          </a:solidFill>
          <a:ln w="57150" cmpd="sng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1152981" y="1616228"/>
            <a:ext cx="533635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it-IT" sz="1600" b="1" dirty="0">
                <a:latin typeface="Arial"/>
                <a:cs typeface="Arial"/>
              </a:rPr>
              <a:t>Gestione Cartella Clinica</a:t>
            </a:r>
            <a:endParaRPr lang="it-IT" sz="1600" b="1" dirty="0"/>
          </a:p>
        </p:txBody>
      </p:sp>
      <p:sp>
        <p:nvSpPr>
          <p:cNvPr id="33" name="Pentagono 32"/>
          <p:cNvSpPr/>
          <p:nvPr/>
        </p:nvSpPr>
        <p:spPr>
          <a:xfrm rot="10800000">
            <a:off x="837469" y="2247649"/>
            <a:ext cx="5659427" cy="549410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1052717" y="2247648"/>
            <a:ext cx="5499886" cy="584776"/>
          </a:xfrm>
          <a:prstGeom prst="rect">
            <a:avLst/>
          </a:prstGeom>
          <a:solidFill>
            <a:schemeClr val="bg1"/>
          </a:solidFill>
          <a:ln w="57150" cmpd="sng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it-IT" sz="1600" b="1" dirty="0">
                <a:latin typeface="Arial"/>
                <a:cs typeface="Arial"/>
              </a:rPr>
              <a:t>Presa in carico del paziente oncologico terminale sul territorio nel Distretto di Codroipo</a:t>
            </a:r>
            <a:endParaRPr lang="it-IT" sz="1600" b="1" dirty="0"/>
          </a:p>
        </p:txBody>
      </p:sp>
      <p:sp>
        <p:nvSpPr>
          <p:cNvPr id="37" name="Pentagono 36"/>
          <p:cNvSpPr/>
          <p:nvPr/>
        </p:nvSpPr>
        <p:spPr>
          <a:xfrm>
            <a:off x="1127141" y="2953017"/>
            <a:ext cx="5659427" cy="531156"/>
          </a:xfrm>
          <a:prstGeom prst="homePlate">
            <a:avLst/>
          </a:prstGeom>
          <a:solidFill>
            <a:schemeClr val="bg1"/>
          </a:solidFill>
          <a:ln w="57150" cmpd="sng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6" name="Rettangolo 35"/>
          <p:cNvSpPr/>
          <p:nvPr/>
        </p:nvSpPr>
        <p:spPr>
          <a:xfrm>
            <a:off x="1220064" y="3033619"/>
            <a:ext cx="5106085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 algn="ctr"/>
            <a:r>
              <a:rPr lang="it-IT" sz="1600" b="1" dirty="0">
                <a:solidFill>
                  <a:srgbClr val="000000"/>
                </a:solidFill>
                <a:latin typeface="Arial"/>
                <a:cs typeface="Arial"/>
              </a:rPr>
              <a:t>Gestione delle agende TAC per pazienti oncologici</a:t>
            </a:r>
            <a:endParaRPr lang="it-IT" sz="1600" b="1" dirty="0">
              <a:solidFill>
                <a:srgbClr val="000000"/>
              </a:solidFill>
            </a:endParaRPr>
          </a:p>
        </p:txBody>
      </p:sp>
      <p:sp>
        <p:nvSpPr>
          <p:cNvPr id="15" name="Esagono orizzontale 14"/>
          <p:cNvSpPr/>
          <p:nvPr/>
        </p:nvSpPr>
        <p:spPr>
          <a:xfrm rot="16200000">
            <a:off x="6359367" y="1372213"/>
            <a:ext cx="977001" cy="924487"/>
          </a:xfrm>
          <a:prstGeom prst="hexagon">
            <a:avLst/>
          </a:prstGeom>
          <a:solidFill>
            <a:schemeClr val="bg1"/>
          </a:solidFill>
          <a:ln>
            <a:solidFill>
              <a:srgbClr val="33CC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0" name="Rettangolo 29"/>
          <p:cNvSpPr/>
          <p:nvPr/>
        </p:nvSpPr>
        <p:spPr>
          <a:xfrm>
            <a:off x="6297907" y="1489907"/>
            <a:ext cx="110713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it-IT" b="1" dirty="0">
                <a:solidFill>
                  <a:srgbClr val="000000"/>
                </a:solidFill>
                <a:latin typeface="Arial"/>
                <a:cs typeface="Arial"/>
              </a:rPr>
              <a:t>CRO</a:t>
            </a:r>
          </a:p>
          <a:p>
            <a:pPr lvl="0" algn="ctr"/>
            <a:r>
              <a:rPr lang="it-IT" b="1" dirty="0">
                <a:solidFill>
                  <a:srgbClr val="000000"/>
                </a:solidFill>
                <a:latin typeface="Arial"/>
                <a:cs typeface="Arial"/>
              </a:rPr>
              <a:t>AVIANO</a:t>
            </a:r>
          </a:p>
        </p:txBody>
      </p:sp>
      <p:sp>
        <p:nvSpPr>
          <p:cNvPr id="39" name="Pentagono 38"/>
          <p:cNvSpPr/>
          <p:nvPr/>
        </p:nvSpPr>
        <p:spPr>
          <a:xfrm>
            <a:off x="5597634" y="4118552"/>
            <a:ext cx="5659427" cy="556994"/>
          </a:xfrm>
          <a:prstGeom prst="homePlate">
            <a:avLst/>
          </a:prstGeom>
          <a:solidFill>
            <a:schemeClr val="bg1"/>
          </a:solidFill>
          <a:ln w="57150" cmpd="sng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5500932" y="4073990"/>
            <a:ext cx="5477605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latin typeface="Arial"/>
                <a:cs typeface="Arial"/>
              </a:rPr>
              <a:t>Percorso del paziente neurologico con codice verde </a:t>
            </a:r>
          </a:p>
          <a:p>
            <a:pPr algn="ctr"/>
            <a:r>
              <a:rPr lang="it-IT" sz="1600" b="1" dirty="0">
                <a:latin typeface="Arial"/>
                <a:cs typeface="Arial"/>
              </a:rPr>
              <a:t>in Dipartimento Emergenza</a:t>
            </a:r>
          </a:p>
        </p:txBody>
      </p:sp>
      <p:sp>
        <p:nvSpPr>
          <p:cNvPr id="41" name="Pentagono 40"/>
          <p:cNvSpPr/>
          <p:nvPr/>
        </p:nvSpPr>
        <p:spPr>
          <a:xfrm rot="10800000">
            <a:off x="5315534" y="4839091"/>
            <a:ext cx="5659427" cy="549410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5530782" y="4839090"/>
            <a:ext cx="5499886" cy="584776"/>
          </a:xfrm>
          <a:prstGeom prst="rect">
            <a:avLst/>
          </a:prstGeom>
          <a:solidFill>
            <a:schemeClr val="bg1"/>
          </a:solidFill>
          <a:ln w="57150" cmpd="sng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it-IT" sz="1600" b="1" dirty="0">
                <a:latin typeface="Arial"/>
                <a:cs typeface="Arial"/>
              </a:rPr>
              <a:t>PS - Medicine - Territorio: </a:t>
            </a:r>
          </a:p>
          <a:p>
            <a:pPr lvl="0" algn="ctr"/>
            <a:r>
              <a:rPr lang="it-IT" sz="1600" b="1" dirty="0">
                <a:latin typeface="Arial"/>
                <a:cs typeface="Arial"/>
              </a:rPr>
              <a:t>condividere il flusso del paziente attraverso i numeri</a:t>
            </a:r>
            <a:endParaRPr lang="it-IT" sz="1600" b="1" dirty="0"/>
          </a:p>
        </p:txBody>
      </p:sp>
      <p:sp>
        <p:nvSpPr>
          <p:cNvPr id="51" name="Esagono orizzontale 50"/>
          <p:cNvSpPr/>
          <p:nvPr/>
        </p:nvSpPr>
        <p:spPr>
          <a:xfrm rot="16200000">
            <a:off x="217755" y="2078230"/>
            <a:ext cx="977001" cy="924487"/>
          </a:xfrm>
          <a:prstGeom prst="hexagon">
            <a:avLst/>
          </a:prstGeom>
          <a:solidFill>
            <a:schemeClr val="bg1"/>
          </a:solidFill>
          <a:ln>
            <a:solidFill>
              <a:srgbClr val="33CC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Rettangolo 23"/>
          <p:cNvSpPr/>
          <p:nvPr/>
        </p:nvSpPr>
        <p:spPr>
          <a:xfrm>
            <a:off x="252262" y="2327106"/>
            <a:ext cx="914359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it-IT" b="1" dirty="0">
                <a:solidFill>
                  <a:srgbClr val="000000"/>
                </a:solidFill>
                <a:latin typeface="Arial"/>
                <a:cs typeface="Arial"/>
              </a:rPr>
              <a:t>AAS3</a:t>
            </a:r>
          </a:p>
        </p:txBody>
      </p:sp>
      <p:sp>
        <p:nvSpPr>
          <p:cNvPr id="52" name="Esagono orizzontale 51"/>
          <p:cNvSpPr/>
          <p:nvPr/>
        </p:nvSpPr>
        <p:spPr>
          <a:xfrm rot="16200000">
            <a:off x="6381518" y="2751292"/>
            <a:ext cx="977001" cy="924487"/>
          </a:xfrm>
          <a:prstGeom prst="hexagon">
            <a:avLst/>
          </a:prstGeom>
          <a:solidFill>
            <a:schemeClr val="bg1"/>
          </a:solidFill>
          <a:ln>
            <a:solidFill>
              <a:srgbClr val="33CC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Rettangolo 21"/>
          <p:cNvSpPr/>
          <p:nvPr/>
        </p:nvSpPr>
        <p:spPr>
          <a:xfrm>
            <a:off x="6398358" y="3022374"/>
            <a:ext cx="931132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it-IT" b="1" dirty="0">
                <a:solidFill>
                  <a:srgbClr val="000000"/>
                </a:solidFill>
                <a:latin typeface="Arial"/>
                <a:cs typeface="Arial"/>
              </a:rPr>
              <a:t>AAS2</a:t>
            </a:r>
          </a:p>
        </p:txBody>
      </p:sp>
      <p:sp>
        <p:nvSpPr>
          <p:cNvPr id="53" name="Esagono orizzontale 52"/>
          <p:cNvSpPr/>
          <p:nvPr/>
        </p:nvSpPr>
        <p:spPr>
          <a:xfrm rot="16200000">
            <a:off x="10875162" y="3934522"/>
            <a:ext cx="977001" cy="924487"/>
          </a:xfrm>
          <a:prstGeom prst="hexagon">
            <a:avLst/>
          </a:prstGeom>
          <a:solidFill>
            <a:schemeClr val="bg1"/>
          </a:solidFill>
          <a:ln>
            <a:solidFill>
              <a:srgbClr val="33CC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8" name="Rettangolo 47"/>
          <p:cNvSpPr/>
          <p:nvPr/>
        </p:nvSpPr>
        <p:spPr>
          <a:xfrm>
            <a:off x="10902856" y="4204173"/>
            <a:ext cx="966026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it-IT" b="1" dirty="0">
                <a:solidFill>
                  <a:srgbClr val="000000"/>
                </a:solidFill>
                <a:latin typeface="Arial"/>
                <a:cs typeface="Arial"/>
              </a:rPr>
              <a:t>AAS5</a:t>
            </a:r>
          </a:p>
        </p:txBody>
      </p:sp>
      <p:sp>
        <p:nvSpPr>
          <p:cNvPr id="54" name="Esagono orizzontale 53"/>
          <p:cNvSpPr/>
          <p:nvPr/>
        </p:nvSpPr>
        <p:spPr>
          <a:xfrm rot="16200000">
            <a:off x="4688242" y="4661845"/>
            <a:ext cx="977001" cy="924487"/>
          </a:xfrm>
          <a:prstGeom prst="hexagon">
            <a:avLst/>
          </a:prstGeom>
          <a:solidFill>
            <a:schemeClr val="bg1"/>
          </a:solidFill>
          <a:ln>
            <a:solidFill>
              <a:srgbClr val="33CC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6" name="Rettangolo 45"/>
          <p:cNvSpPr/>
          <p:nvPr/>
        </p:nvSpPr>
        <p:spPr>
          <a:xfrm>
            <a:off x="4641960" y="4918548"/>
            <a:ext cx="1066108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it-IT" b="1" dirty="0">
                <a:solidFill>
                  <a:srgbClr val="000000"/>
                </a:solidFill>
                <a:latin typeface="Arial"/>
                <a:cs typeface="Arial"/>
              </a:rPr>
              <a:t>ASUIUD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A466862F-C4DA-4A5F-97FE-F75304551862}"/>
              </a:ext>
            </a:extLst>
          </p:cNvPr>
          <p:cNvSpPr/>
          <p:nvPr/>
        </p:nvSpPr>
        <p:spPr>
          <a:xfrm>
            <a:off x="107008" y="1318691"/>
            <a:ext cx="11840982" cy="4461936"/>
          </a:xfrm>
          <a:prstGeom prst="rect">
            <a:avLst/>
          </a:prstGeom>
          <a:noFill/>
          <a:ln w="38100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0DDB4F4-C1C5-44ED-B065-EA3494AABE7B}"/>
              </a:ext>
            </a:extLst>
          </p:cNvPr>
          <p:cNvSpPr txBox="1"/>
          <p:nvPr/>
        </p:nvSpPr>
        <p:spPr>
          <a:xfrm>
            <a:off x="0" y="6575428"/>
            <a:ext cx="12192000" cy="27699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rbel" panose="020B0503020204020204" pitchFamily="34" charset="0"/>
              </a:rPr>
              <a:t>            Elisabetta Ocello								Pneumo Trieste 2019, Corso IFT										</a:t>
            </a:r>
            <a:fld id="{FB237E53-FBE0-4B2B-93EE-BAD482975CD6}" type="slidenum">
              <a:rPr lang="it-IT" sz="1200" smtClean="0">
                <a:latin typeface="Corbel" panose="020B0503020204020204" pitchFamily="34" charset="0"/>
              </a:rPr>
              <a:t>25</a:t>
            </a:fld>
            <a:endParaRPr lang="it-IT" sz="1200" dirty="0">
              <a:latin typeface="Corbel" panose="020B0503020204020204" pitchFamily="34" charset="0"/>
            </a:endParaRPr>
          </a:p>
        </p:txBody>
      </p:sp>
      <p:pic>
        <p:nvPicPr>
          <p:cNvPr id="29" name="Picture 2" descr="Risultati immagini per logo uniud">
            <a:extLst>
              <a:ext uri="{FF2B5EF4-FFF2-40B4-BE49-F238E27FC236}">
                <a16:creationId xmlns:a16="http://schemas.microsoft.com/office/drawing/2014/main" id="{73C4494C-9C05-4197-86DB-522C5C69F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8" y="6575427"/>
            <a:ext cx="277000" cy="277000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tangolo 6">
            <a:extLst>
              <a:ext uri="{FF2B5EF4-FFF2-40B4-BE49-F238E27FC236}">
                <a16:creationId xmlns:a16="http://schemas.microsoft.com/office/drawing/2014/main" id="{F714110F-9989-4B9A-B47E-F492E05048EB}"/>
              </a:ext>
            </a:extLst>
          </p:cNvPr>
          <p:cNvSpPr/>
          <p:nvPr/>
        </p:nvSpPr>
        <p:spPr>
          <a:xfrm>
            <a:off x="8047118" y="5870798"/>
            <a:ext cx="3900872" cy="25391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04784" indent="-304784" algn="r"/>
            <a:r>
              <a:rPr lang="en-US" sz="1050" dirty="0">
                <a:latin typeface="Corbel" panose="020B0503020204020204" pitchFamily="34" charset="0"/>
              </a:rPr>
              <a:t>Fonte: © A.R. </a:t>
            </a:r>
            <a:r>
              <a:rPr lang="en-US" sz="1050" dirty="0" err="1">
                <a:latin typeface="Corbel" panose="020B0503020204020204" pitchFamily="34" charset="0"/>
              </a:rPr>
              <a:t>Beraldin</a:t>
            </a:r>
            <a:r>
              <a:rPr lang="en-US" sz="1050" dirty="0">
                <a:latin typeface="Corbel" panose="020B0503020204020204" pitchFamily="34" charset="0"/>
              </a:rPr>
              <a:t> &amp; E. Ocello, </a:t>
            </a:r>
            <a:r>
              <a:rPr lang="en-US" sz="1050" dirty="0" err="1">
                <a:latin typeface="Corbel" panose="020B0503020204020204" pitchFamily="34" charset="0"/>
              </a:rPr>
              <a:t>Convegno</a:t>
            </a:r>
            <a:r>
              <a:rPr lang="en-US" sz="1050" dirty="0">
                <a:latin typeface="Corbel" panose="020B0503020204020204" pitchFamily="34" charset="0"/>
              </a:rPr>
              <a:t> EGAS 14.06.2018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C156A4-3A82-4BDA-9EBB-5D2DEC161058}"/>
              </a:ext>
            </a:extLst>
          </p:cNvPr>
          <p:cNvSpPr txBox="1"/>
          <p:nvPr/>
        </p:nvSpPr>
        <p:spPr>
          <a:xfrm>
            <a:off x="0" y="-3208"/>
            <a:ext cx="12192000" cy="3385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None/>
            </a:pPr>
            <a:r>
              <a:rPr lang="it-IT" sz="1600" b="1" dirty="0">
                <a:latin typeface="Corbel" panose="020B0503020204020204"/>
              </a:rPr>
              <a:t>Il progetto Egas Friuli-Venezia Giulia 2017/2018</a:t>
            </a:r>
          </a:p>
        </p:txBody>
      </p:sp>
      <p:cxnSp>
        <p:nvCxnSpPr>
          <p:cNvPr id="38" name="Connettore diritto 14">
            <a:extLst>
              <a:ext uri="{FF2B5EF4-FFF2-40B4-BE49-F238E27FC236}">
                <a16:creationId xmlns:a16="http://schemas.microsoft.com/office/drawing/2014/main" id="{1035E23C-DFD2-4CDC-9BDF-BC2E900E1F85}"/>
              </a:ext>
            </a:extLst>
          </p:cNvPr>
          <p:cNvCxnSpPr>
            <a:cxnSpLocks/>
          </p:cNvCxnSpPr>
          <p:nvPr/>
        </p:nvCxnSpPr>
        <p:spPr>
          <a:xfrm>
            <a:off x="402529" y="1077373"/>
            <a:ext cx="1145609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6D0B28A5-54EF-4E10-A4C0-A6788749E3E7}"/>
              </a:ext>
            </a:extLst>
          </p:cNvPr>
          <p:cNvSpPr txBox="1"/>
          <p:nvPr/>
        </p:nvSpPr>
        <p:spPr>
          <a:xfrm>
            <a:off x="318557" y="634482"/>
            <a:ext cx="11540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Corbel" panose="020B0503020204020204" pitchFamily="34" charset="0"/>
              </a:rPr>
              <a:t> I progetti di miglioramento attuati: temi affini, focus e perimetri differenti</a:t>
            </a:r>
            <a:endParaRPr lang="it-IT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118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entagono 38"/>
          <p:cNvSpPr/>
          <p:nvPr/>
        </p:nvSpPr>
        <p:spPr>
          <a:xfrm>
            <a:off x="5548994" y="3659143"/>
            <a:ext cx="5659427" cy="556994"/>
          </a:xfrm>
          <a:prstGeom prst="homePlate">
            <a:avLst/>
          </a:prstGeom>
          <a:solidFill>
            <a:schemeClr val="bg1"/>
          </a:solidFill>
          <a:ln w="57150" cmpd="sng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5452292" y="3614581"/>
            <a:ext cx="5477605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latin typeface="Arial"/>
                <a:cs typeface="Arial"/>
              </a:rPr>
              <a:t>Riduzione tempi di attesa </a:t>
            </a:r>
          </a:p>
          <a:p>
            <a:pPr algn="ctr"/>
            <a:r>
              <a:rPr lang="it-IT" sz="1600" b="1" dirty="0">
                <a:latin typeface="Arial"/>
                <a:cs typeface="Arial"/>
              </a:rPr>
              <a:t>per i donatori del Centro Trasfusionale</a:t>
            </a:r>
          </a:p>
        </p:txBody>
      </p:sp>
      <p:sp>
        <p:nvSpPr>
          <p:cNvPr id="41" name="Pentagono 40"/>
          <p:cNvSpPr/>
          <p:nvPr/>
        </p:nvSpPr>
        <p:spPr>
          <a:xfrm rot="10800000">
            <a:off x="5266894" y="4379682"/>
            <a:ext cx="5659427" cy="54941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5558118" y="4379681"/>
            <a:ext cx="5423910" cy="584776"/>
          </a:xfrm>
          <a:prstGeom prst="rect">
            <a:avLst/>
          </a:prstGeom>
          <a:solidFill>
            <a:schemeClr val="bg1"/>
          </a:solidFill>
          <a:ln w="57150" cmpd="sng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latin typeface="Arial"/>
                <a:cs typeface="Arial"/>
              </a:rPr>
              <a:t>Riorganizzazione dei flussi al punto di prelievo ambulatoriale</a:t>
            </a:r>
          </a:p>
        </p:txBody>
      </p:sp>
      <p:sp>
        <p:nvSpPr>
          <p:cNvPr id="54" name="Esagono orizzontale 53"/>
          <p:cNvSpPr/>
          <p:nvPr/>
        </p:nvSpPr>
        <p:spPr>
          <a:xfrm rot="16200000">
            <a:off x="4639602" y="4202436"/>
            <a:ext cx="977001" cy="924487"/>
          </a:xfrm>
          <a:prstGeom prst="hexagon">
            <a:avLst/>
          </a:prstGeom>
          <a:solidFill>
            <a:schemeClr val="bg1"/>
          </a:solidFill>
          <a:ln>
            <a:solidFill>
              <a:srgbClr val="33CC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6" name="Rettangolo 45"/>
          <p:cNvSpPr/>
          <p:nvPr/>
        </p:nvSpPr>
        <p:spPr>
          <a:xfrm>
            <a:off x="4593320" y="4459139"/>
            <a:ext cx="1066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b="1" dirty="0">
                <a:solidFill>
                  <a:srgbClr val="000000"/>
                </a:solidFill>
                <a:latin typeface="Arial"/>
                <a:cs typeface="Arial"/>
              </a:rPr>
              <a:t>ASUITS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1047601" y="2544896"/>
            <a:ext cx="5499886" cy="569387"/>
          </a:xfrm>
          <a:prstGeom prst="rect">
            <a:avLst/>
          </a:prstGeom>
          <a:solidFill>
            <a:schemeClr val="bg1"/>
          </a:solidFill>
          <a:ln w="57150" cmpd="sng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700" b="1" dirty="0">
              <a:latin typeface="Arial"/>
              <a:cs typeface="Arial"/>
            </a:endParaRPr>
          </a:p>
          <a:p>
            <a:pPr algn="ctr"/>
            <a:r>
              <a:rPr lang="it-IT" sz="1600" b="1" dirty="0">
                <a:latin typeface="Arial"/>
                <a:cs typeface="Arial"/>
              </a:rPr>
              <a:t>Sale operatorie: ottimizzare tempi e percorsi</a:t>
            </a:r>
          </a:p>
          <a:p>
            <a:pPr algn="ctr"/>
            <a:endParaRPr lang="it-IT" sz="700" b="1" dirty="0">
              <a:latin typeface="Arial"/>
              <a:cs typeface="Arial"/>
            </a:endParaRPr>
          </a:p>
        </p:txBody>
      </p:sp>
      <p:sp>
        <p:nvSpPr>
          <p:cNvPr id="51" name="Esagono orizzontale 50"/>
          <p:cNvSpPr/>
          <p:nvPr/>
        </p:nvSpPr>
        <p:spPr>
          <a:xfrm rot="16200000">
            <a:off x="169115" y="2365879"/>
            <a:ext cx="977001" cy="924487"/>
          </a:xfrm>
          <a:prstGeom prst="hexagon">
            <a:avLst/>
          </a:prstGeom>
          <a:solidFill>
            <a:schemeClr val="bg1"/>
          </a:solidFill>
          <a:ln>
            <a:solidFill>
              <a:srgbClr val="33CC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Rettangolo 26"/>
          <p:cNvSpPr/>
          <p:nvPr/>
        </p:nvSpPr>
        <p:spPr>
          <a:xfrm>
            <a:off x="108444" y="2524606"/>
            <a:ext cx="1107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b="1" dirty="0">
                <a:solidFill>
                  <a:srgbClr val="000000"/>
                </a:solidFill>
                <a:latin typeface="Arial"/>
                <a:cs typeface="Arial"/>
              </a:rPr>
              <a:t>IRCCS</a:t>
            </a:r>
          </a:p>
          <a:p>
            <a:pPr lvl="0" algn="ctr"/>
            <a:r>
              <a:rPr lang="it-IT" b="1" dirty="0">
                <a:solidFill>
                  <a:srgbClr val="000000"/>
                </a:solidFill>
                <a:latin typeface="Arial"/>
                <a:cs typeface="Arial"/>
              </a:rPr>
              <a:t>BURLO</a:t>
            </a:r>
          </a:p>
        </p:txBody>
      </p:sp>
      <p:sp>
        <p:nvSpPr>
          <p:cNvPr id="31" name="Esagono orizzontale 30"/>
          <p:cNvSpPr/>
          <p:nvPr/>
        </p:nvSpPr>
        <p:spPr>
          <a:xfrm rot="16200000">
            <a:off x="10843178" y="3473307"/>
            <a:ext cx="977001" cy="924487"/>
          </a:xfrm>
          <a:prstGeom prst="hexagon">
            <a:avLst/>
          </a:prstGeom>
          <a:solidFill>
            <a:schemeClr val="bg1"/>
          </a:solidFill>
          <a:ln>
            <a:solidFill>
              <a:srgbClr val="33CC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Rettangolo 34"/>
          <p:cNvSpPr/>
          <p:nvPr/>
        </p:nvSpPr>
        <p:spPr>
          <a:xfrm>
            <a:off x="10796896" y="3730010"/>
            <a:ext cx="1066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b="1" dirty="0">
                <a:solidFill>
                  <a:srgbClr val="000000"/>
                </a:solidFill>
                <a:latin typeface="Arial"/>
                <a:cs typeface="Arial"/>
              </a:rPr>
              <a:t>ASUITS</a:t>
            </a: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A466862F-C4DA-4A5F-97FE-F75304551862}"/>
              </a:ext>
            </a:extLst>
          </p:cNvPr>
          <p:cNvSpPr/>
          <p:nvPr/>
        </p:nvSpPr>
        <p:spPr>
          <a:xfrm>
            <a:off x="1" y="1318690"/>
            <a:ext cx="12191999" cy="4012067"/>
          </a:xfrm>
          <a:prstGeom prst="rect">
            <a:avLst/>
          </a:prstGeom>
          <a:noFill/>
          <a:ln w="38100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3B770C-6C89-4451-9D09-D1AB49642B14}"/>
              </a:ext>
            </a:extLst>
          </p:cNvPr>
          <p:cNvSpPr txBox="1"/>
          <p:nvPr/>
        </p:nvSpPr>
        <p:spPr>
          <a:xfrm>
            <a:off x="0" y="6575428"/>
            <a:ext cx="12192000" cy="27699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rbel" panose="020B0503020204020204" pitchFamily="34" charset="0"/>
              </a:rPr>
              <a:t>            Elisabetta Ocello								Pneumo Trieste 2019, Corso IFT										</a:t>
            </a:r>
            <a:fld id="{FB237E53-FBE0-4B2B-93EE-BAD482975CD6}" type="slidenum">
              <a:rPr lang="it-IT" sz="1200" smtClean="0">
                <a:latin typeface="Corbel" panose="020B0503020204020204" pitchFamily="34" charset="0"/>
              </a:rPr>
              <a:t>26</a:t>
            </a:fld>
            <a:endParaRPr lang="it-IT" sz="1200" dirty="0">
              <a:latin typeface="Corbel" panose="020B0503020204020204" pitchFamily="34" charset="0"/>
            </a:endParaRPr>
          </a:p>
        </p:txBody>
      </p:sp>
      <p:pic>
        <p:nvPicPr>
          <p:cNvPr id="18" name="Picture 2" descr="Risultati immagini per logo uniud">
            <a:extLst>
              <a:ext uri="{FF2B5EF4-FFF2-40B4-BE49-F238E27FC236}">
                <a16:creationId xmlns:a16="http://schemas.microsoft.com/office/drawing/2014/main" id="{E1E7C6DD-DB3C-44E8-92C0-E2BBB6E49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8" y="6575427"/>
            <a:ext cx="277000" cy="2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tangolo 6">
            <a:extLst>
              <a:ext uri="{FF2B5EF4-FFF2-40B4-BE49-F238E27FC236}">
                <a16:creationId xmlns:a16="http://schemas.microsoft.com/office/drawing/2014/main" id="{B980A473-A2BD-4CE0-917A-3D1031E63244}"/>
              </a:ext>
            </a:extLst>
          </p:cNvPr>
          <p:cNvSpPr/>
          <p:nvPr/>
        </p:nvSpPr>
        <p:spPr>
          <a:xfrm>
            <a:off x="8222216" y="5414806"/>
            <a:ext cx="3900872" cy="25391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04784" indent="-304784" algn="r"/>
            <a:r>
              <a:rPr lang="en-US" sz="1050" dirty="0">
                <a:latin typeface="Corbel" panose="020B0503020204020204" pitchFamily="34" charset="0"/>
              </a:rPr>
              <a:t>Fonte: © A.R. </a:t>
            </a:r>
            <a:r>
              <a:rPr lang="en-US" sz="1050" dirty="0" err="1">
                <a:latin typeface="Corbel" panose="020B0503020204020204" pitchFamily="34" charset="0"/>
              </a:rPr>
              <a:t>Beraldin</a:t>
            </a:r>
            <a:r>
              <a:rPr lang="en-US" sz="1050" dirty="0">
                <a:latin typeface="Corbel" panose="020B0503020204020204" pitchFamily="34" charset="0"/>
              </a:rPr>
              <a:t> &amp; E. Ocello, </a:t>
            </a:r>
            <a:r>
              <a:rPr lang="en-US" sz="1050" dirty="0" err="1">
                <a:latin typeface="Corbel" panose="020B0503020204020204" pitchFamily="34" charset="0"/>
              </a:rPr>
              <a:t>Convegno</a:t>
            </a:r>
            <a:r>
              <a:rPr lang="en-US" sz="1050" dirty="0">
                <a:latin typeface="Corbel" panose="020B0503020204020204" pitchFamily="34" charset="0"/>
              </a:rPr>
              <a:t> EGAS 14.06.2018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6DF723-D671-4983-9892-28926002AB1A}"/>
              </a:ext>
            </a:extLst>
          </p:cNvPr>
          <p:cNvSpPr txBox="1"/>
          <p:nvPr/>
        </p:nvSpPr>
        <p:spPr>
          <a:xfrm>
            <a:off x="318557" y="634482"/>
            <a:ext cx="11540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Corbel" panose="020B0503020204020204" pitchFamily="34" charset="0"/>
              </a:rPr>
              <a:t> I progetti di miglioramento attuati: temi affini, focus e perimetri differenti</a:t>
            </a:r>
            <a:endParaRPr lang="it-IT" sz="2400" dirty="0">
              <a:latin typeface="Corbel" panose="020B05030202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EF937A-0571-4E14-812B-28A2A62B0828}"/>
              </a:ext>
            </a:extLst>
          </p:cNvPr>
          <p:cNvSpPr txBox="1"/>
          <p:nvPr/>
        </p:nvSpPr>
        <p:spPr>
          <a:xfrm>
            <a:off x="0" y="-3208"/>
            <a:ext cx="12192000" cy="3385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None/>
            </a:pPr>
            <a:r>
              <a:rPr lang="it-IT" sz="1600" b="1" dirty="0">
                <a:latin typeface="Corbel" panose="020B0503020204020204"/>
              </a:rPr>
              <a:t>Il progetto Egas Friuli-Venezia Giulia 2017/2018</a:t>
            </a:r>
          </a:p>
        </p:txBody>
      </p:sp>
      <p:cxnSp>
        <p:nvCxnSpPr>
          <p:cNvPr id="23" name="Connettore diritto 14">
            <a:extLst>
              <a:ext uri="{FF2B5EF4-FFF2-40B4-BE49-F238E27FC236}">
                <a16:creationId xmlns:a16="http://schemas.microsoft.com/office/drawing/2014/main" id="{927FF6AE-C5A2-4277-A015-FE389E1498C4}"/>
              </a:ext>
            </a:extLst>
          </p:cNvPr>
          <p:cNvCxnSpPr>
            <a:cxnSpLocks/>
          </p:cNvCxnSpPr>
          <p:nvPr/>
        </p:nvCxnSpPr>
        <p:spPr>
          <a:xfrm>
            <a:off x="402529" y="1077373"/>
            <a:ext cx="1145609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02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BB67CA89-A465-4A96-920B-DABD2338F91B}"/>
              </a:ext>
            </a:extLst>
          </p:cNvPr>
          <p:cNvSpPr txBox="1"/>
          <p:nvPr/>
        </p:nvSpPr>
        <p:spPr>
          <a:xfrm>
            <a:off x="14113236" y="7904512"/>
            <a:ext cx="4415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latin typeface="Arial"/>
                <a:cs typeface="Arial"/>
              </a:rPr>
              <a:t>Andrea Roberto </a:t>
            </a:r>
            <a:r>
              <a:rPr lang="it-IT" sz="1400" dirty="0" err="1">
                <a:latin typeface="Arial"/>
                <a:cs typeface="Arial"/>
              </a:rPr>
              <a:t>Beraldin</a:t>
            </a:r>
            <a:r>
              <a:rPr lang="it-IT" sz="1400" dirty="0">
                <a:latin typeface="Arial"/>
                <a:cs typeface="Arial"/>
              </a:rPr>
              <a:t> &amp; Elisabetta Ocello</a:t>
            </a:r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0D5C69D8-B4C6-40B6-859B-7B7164906162}"/>
              </a:ext>
            </a:extLst>
          </p:cNvPr>
          <p:cNvSpPr/>
          <p:nvPr/>
        </p:nvSpPr>
        <p:spPr>
          <a:xfrm>
            <a:off x="4236105" y="3033897"/>
            <a:ext cx="685800" cy="184921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Round Same Side Corner Rectangle 5">
            <a:extLst>
              <a:ext uri="{FF2B5EF4-FFF2-40B4-BE49-F238E27FC236}">
                <a16:creationId xmlns:a16="http://schemas.microsoft.com/office/drawing/2014/main" id="{9140C576-1DF1-4516-8C7E-59FFB4D727EB}"/>
              </a:ext>
            </a:extLst>
          </p:cNvPr>
          <p:cNvSpPr/>
          <p:nvPr/>
        </p:nvSpPr>
        <p:spPr>
          <a:xfrm>
            <a:off x="4919808" y="1704479"/>
            <a:ext cx="684229" cy="317862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8" name="Round Same Side Corner Rectangle 6">
            <a:extLst>
              <a:ext uri="{FF2B5EF4-FFF2-40B4-BE49-F238E27FC236}">
                <a16:creationId xmlns:a16="http://schemas.microsoft.com/office/drawing/2014/main" id="{D0A67570-369D-4F86-BEC0-C1A47D23F40C}"/>
              </a:ext>
            </a:extLst>
          </p:cNvPr>
          <p:cNvSpPr/>
          <p:nvPr/>
        </p:nvSpPr>
        <p:spPr>
          <a:xfrm>
            <a:off x="5603512" y="1704479"/>
            <a:ext cx="697612" cy="317862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7C8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9" name="Round Same Side Corner Rectangle 7">
            <a:extLst>
              <a:ext uri="{FF2B5EF4-FFF2-40B4-BE49-F238E27FC236}">
                <a16:creationId xmlns:a16="http://schemas.microsoft.com/office/drawing/2014/main" id="{BFB668E7-4C42-419B-B904-4C93E23C7586}"/>
              </a:ext>
            </a:extLst>
          </p:cNvPr>
          <p:cNvSpPr/>
          <p:nvPr/>
        </p:nvSpPr>
        <p:spPr>
          <a:xfrm>
            <a:off x="3551213" y="1686955"/>
            <a:ext cx="685800" cy="319615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99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Rectangle 50">
            <a:extLst>
              <a:ext uri="{FF2B5EF4-FFF2-40B4-BE49-F238E27FC236}">
                <a16:creationId xmlns:a16="http://schemas.microsoft.com/office/drawing/2014/main" id="{A8371380-3522-46F7-9000-D6DA01FF4B93}"/>
              </a:ext>
            </a:extLst>
          </p:cNvPr>
          <p:cNvSpPr/>
          <p:nvPr/>
        </p:nvSpPr>
        <p:spPr>
          <a:xfrm>
            <a:off x="2577936" y="5236733"/>
            <a:ext cx="1256494" cy="161248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lvl="0" algn="ctr" defTabSz="1219170">
              <a:defRPr/>
            </a:pPr>
            <a:r>
              <a:rPr lang="en-US" sz="4000" b="1" i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C2</a:t>
            </a:r>
          </a:p>
        </p:txBody>
      </p:sp>
      <p:sp>
        <p:nvSpPr>
          <p:cNvPr id="22" name="Rectangle 51">
            <a:extLst>
              <a:ext uri="{FF2B5EF4-FFF2-40B4-BE49-F238E27FC236}">
                <a16:creationId xmlns:a16="http://schemas.microsoft.com/office/drawing/2014/main" id="{09028FBF-815A-4C1C-BCA5-15B8C5D94DA0}"/>
              </a:ext>
            </a:extLst>
          </p:cNvPr>
          <p:cNvSpPr/>
          <p:nvPr/>
        </p:nvSpPr>
        <p:spPr>
          <a:xfrm>
            <a:off x="3797015" y="5236733"/>
            <a:ext cx="1256494" cy="1612489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lvl="0" algn="ctr" defTabSz="1219170">
              <a:defRPr/>
            </a:pPr>
            <a:r>
              <a:rPr lang="en-US" sz="4000" b="1" i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C3</a:t>
            </a:r>
          </a:p>
        </p:txBody>
      </p:sp>
      <p:sp>
        <p:nvSpPr>
          <p:cNvPr id="23" name="Rectangle 52">
            <a:extLst>
              <a:ext uri="{FF2B5EF4-FFF2-40B4-BE49-F238E27FC236}">
                <a16:creationId xmlns:a16="http://schemas.microsoft.com/office/drawing/2014/main" id="{9DAA1350-B745-4965-B7B8-502CC1ADAAED}"/>
              </a:ext>
            </a:extLst>
          </p:cNvPr>
          <p:cNvSpPr/>
          <p:nvPr/>
        </p:nvSpPr>
        <p:spPr>
          <a:xfrm>
            <a:off x="5050676" y="5236733"/>
            <a:ext cx="1256494" cy="1612489"/>
          </a:xfrm>
          <a:prstGeom prst="rect">
            <a:avLst/>
          </a:prstGeom>
          <a:solidFill>
            <a:srgbClr val="FF7C80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lvl="0" algn="ctr" defTabSz="1219170">
              <a:defRPr/>
            </a:pPr>
            <a:r>
              <a:rPr lang="en-US" sz="4000" b="1" i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C4</a:t>
            </a:r>
          </a:p>
        </p:txBody>
      </p:sp>
      <p:sp>
        <p:nvSpPr>
          <p:cNvPr id="24" name="Rectangle 53">
            <a:extLst>
              <a:ext uri="{FF2B5EF4-FFF2-40B4-BE49-F238E27FC236}">
                <a16:creationId xmlns:a16="http://schemas.microsoft.com/office/drawing/2014/main" id="{EBF2CD79-50F1-4428-9BF3-D902F2DFB847}"/>
              </a:ext>
            </a:extLst>
          </p:cNvPr>
          <p:cNvSpPr/>
          <p:nvPr/>
        </p:nvSpPr>
        <p:spPr>
          <a:xfrm>
            <a:off x="1321442" y="5236733"/>
            <a:ext cx="1256494" cy="1612489"/>
          </a:xfrm>
          <a:prstGeom prst="rect">
            <a:avLst/>
          </a:prstGeom>
          <a:solidFill>
            <a:srgbClr val="0099FF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C1</a:t>
            </a:r>
            <a:endParaRPr kumimoji="0" lang="en-US" sz="40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ound Same Side Corner Rectangle 4">
            <a:extLst>
              <a:ext uri="{FF2B5EF4-FFF2-40B4-BE49-F238E27FC236}">
                <a16:creationId xmlns:a16="http://schemas.microsoft.com/office/drawing/2014/main" id="{D8481BFB-34FA-4635-AC6C-C8E74EEA8AEB}"/>
              </a:ext>
            </a:extLst>
          </p:cNvPr>
          <p:cNvSpPr/>
          <p:nvPr/>
        </p:nvSpPr>
        <p:spPr>
          <a:xfrm>
            <a:off x="6963431" y="3033897"/>
            <a:ext cx="706581" cy="184921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33CC3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4" name="Round Same Side Corner Rectangle 5">
            <a:extLst>
              <a:ext uri="{FF2B5EF4-FFF2-40B4-BE49-F238E27FC236}">
                <a16:creationId xmlns:a16="http://schemas.microsoft.com/office/drawing/2014/main" id="{04288FB8-7A32-4274-AC23-0983F497CB6E}"/>
              </a:ext>
            </a:extLst>
          </p:cNvPr>
          <p:cNvSpPr/>
          <p:nvPr/>
        </p:nvSpPr>
        <p:spPr>
          <a:xfrm>
            <a:off x="7657524" y="1702965"/>
            <a:ext cx="709756" cy="318014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C99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5" name="Round Same Side Corner Rectangle 6">
            <a:extLst>
              <a:ext uri="{FF2B5EF4-FFF2-40B4-BE49-F238E27FC236}">
                <a16:creationId xmlns:a16="http://schemas.microsoft.com/office/drawing/2014/main" id="{A8492428-1080-49BA-8B9E-D9C0C828F494}"/>
              </a:ext>
            </a:extLst>
          </p:cNvPr>
          <p:cNvSpPr/>
          <p:nvPr/>
        </p:nvSpPr>
        <p:spPr>
          <a:xfrm>
            <a:off x="8341227" y="3780708"/>
            <a:ext cx="699677" cy="11024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F423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6" name="Round Same Side Corner Rectangle 7">
            <a:extLst>
              <a:ext uri="{FF2B5EF4-FFF2-40B4-BE49-F238E27FC236}">
                <a16:creationId xmlns:a16="http://schemas.microsoft.com/office/drawing/2014/main" id="{05693D9B-1CA9-44F3-B2EF-E3AF92B3AF41}"/>
              </a:ext>
            </a:extLst>
          </p:cNvPr>
          <p:cNvSpPr/>
          <p:nvPr/>
        </p:nvSpPr>
        <p:spPr>
          <a:xfrm>
            <a:off x="6288929" y="3033897"/>
            <a:ext cx="675716" cy="184921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85" name="Rectangle 50">
            <a:extLst>
              <a:ext uri="{FF2B5EF4-FFF2-40B4-BE49-F238E27FC236}">
                <a16:creationId xmlns:a16="http://schemas.microsoft.com/office/drawing/2014/main" id="{7FD4155D-9F95-4F0C-A9F0-0758F7E528DA}"/>
              </a:ext>
            </a:extLst>
          </p:cNvPr>
          <p:cNvSpPr/>
          <p:nvPr/>
        </p:nvSpPr>
        <p:spPr>
          <a:xfrm>
            <a:off x="7521044" y="5235219"/>
            <a:ext cx="1256494" cy="1612489"/>
          </a:xfrm>
          <a:prstGeom prst="rect">
            <a:avLst/>
          </a:prstGeom>
          <a:solidFill>
            <a:srgbClr val="33CC33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lvl="0" algn="ctr" defTabSz="1219170">
              <a:defRPr/>
            </a:pPr>
            <a:r>
              <a:rPr lang="en-US" sz="4000" b="1" i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C6</a:t>
            </a:r>
          </a:p>
        </p:txBody>
      </p:sp>
      <p:sp>
        <p:nvSpPr>
          <p:cNvPr id="86" name="Rectangle 51">
            <a:extLst>
              <a:ext uri="{FF2B5EF4-FFF2-40B4-BE49-F238E27FC236}">
                <a16:creationId xmlns:a16="http://schemas.microsoft.com/office/drawing/2014/main" id="{5E322B63-52DA-47C5-8C59-CA332E1933F4}"/>
              </a:ext>
            </a:extLst>
          </p:cNvPr>
          <p:cNvSpPr/>
          <p:nvPr/>
        </p:nvSpPr>
        <p:spPr>
          <a:xfrm>
            <a:off x="8740123" y="5235219"/>
            <a:ext cx="1256494" cy="1612489"/>
          </a:xfrm>
          <a:prstGeom prst="rect">
            <a:avLst/>
          </a:prstGeom>
          <a:solidFill>
            <a:srgbClr val="CC9900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lvl="0" algn="ctr" defTabSz="1219170">
              <a:defRPr/>
            </a:pPr>
            <a:r>
              <a:rPr lang="en-US" sz="4000" b="1" i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C7</a:t>
            </a:r>
          </a:p>
        </p:txBody>
      </p:sp>
      <p:sp>
        <p:nvSpPr>
          <p:cNvPr id="87" name="Rectangle 52">
            <a:extLst>
              <a:ext uri="{FF2B5EF4-FFF2-40B4-BE49-F238E27FC236}">
                <a16:creationId xmlns:a16="http://schemas.microsoft.com/office/drawing/2014/main" id="{FFD90FB3-2017-4C65-B878-393693C7C352}"/>
              </a:ext>
            </a:extLst>
          </p:cNvPr>
          <p:cNvSpPr/>
          <p:nvPr/>
        </p:nvSpPr>
        <p:spPr>
          <a:xfrm>
            <a:off x="9993784" y="5235219"/>
            <a:ext cx="1256494" cy="1612489"/>
          </a:xfrm>
          <a:prstGeom prst="rect">
            <a:avLst/>
          </a:prstGeom>
          <a:solidFill>
            <a:srgbClr val="CF423F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lvl="0" algn="ctr" defTabSz="1219170">
              <a:defRPr/>
            </a:pPr>
            <a:r>
              <a:rPr lang="en-US" sz="4000" b="1" i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C8</a:t>
            </a:r>
          </a:p>
        </p:txBody>
      </p:sp>
      <p:sp>
        <p:nvSpPr>
          <p:cNvPr id="88" name="Rectangle 53">
            <a:extLst>
              <a:ext uri="{FF2B5EF4-FFF2-40B4-BE49-F238E27FC236}">
                <a16:creationId xmlns:a16="http://schemas.microsoft.com/office/drawing/2014/main" id="{982AF3A9-5B46-4E46-993C-AB5D6091A2E2}"/>
              </a:ext>
            </a:extLst>
          </p:cNvPr>
          <p:cNvSpPr/>
          <p:nvPr/>
        </p:nvSpPr>
        <p:spPr>
          <a:xfrm>
            <a:off x="6289244" y="5235219"/>
            <a:ext cx="1256494" cy="16124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lvl="0" algn="ctr" defTabSz="1219170">
              <a:defRPr/>
            </a:pPr>
            <a:r>
              <a:rPr lang="en-US" sz="4000" b="1" i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C5</a:t>
            </a:r>
          </a:p>
        </p:txBody>
      </p:sp>
      <p:sp>
        <p:nvSpPr>
          <p:cNvPr id="92" name="CasellaDiTesto 91">
            <a:extLst>
              <a:ext uri="{FF2B5EF4-FFF2-40B4-BE49-F238E27FC236}">
                <a16:creationId xmlns:a16="http://schemas.microsoft.com/office/drawing/2014/main" id="{D61C8B68-7903-4C67-BB6B-68C48CA16C9A}"/>
              </a:ext>
            </a:extLst>
          </p:cNvPr>
          <p:cNvSpPr txBox="1"/>
          <p:nvPr/>
        </p:nvSpPr>
        <p:spPr>
          <a:xfrm>
            <a:off x="3005813" y="1664997"/>
            <a:ext cx="65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5</a:t>
            </a:r>
          </a:p>
        </p:txBody>
      </p:sp>
      <p:sp>
        <p:nvSpPr>
          <p:cNvPr id="93" name="CasellaDiTesto 92">
            <a:extLst>
              <a:ext uri="{FF2B5EF4-FFF2-40B4-BE49-F238E27FC236}">
                <a16:creationId xmlns:a16="http://schemas.microsoft.com/office/drawing/2014/main" id="{FC9233AD-A076-4D89-8FA1-A87445E9BB52}"/>
              </a:ext>
            </a:extLst>
          </p:cNvPr>
          <p:cNvSpPr txBox="1"/>
          <p:nvPr/>
        </p:nvSpPr>
        <p:spPr>
          <a:xfrm>
            <a:off x="3005813" y="2372462"/>
            <a:ext cx="65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4</a:t>
            </a:r>
          </a:p>
        </p:txBody>
      </p:sp>
      <p:sp>
        <p:nvSpPr>
          <p:cNvPr id="94" name="CasellaDiTesto 93">
            <a:extLst>
              <a:ext uri="{FF2B5EF4-FFF2-40B4-BE49-F238E27FC236}">
                <a16:creationId xmlns:a16="http://schemas.microsoft.com/office/drawing/2014/main" id="{545F341A-F541-4724-9262-FC8295A0CA13}"/>
              </a:ext>
            </a:extLst>
          </p:cNvPr>
          <p:cNvSpPr txBox="1"/>
          <p:nvPr/>
        </p:nvSpPr>
        <p:spPr>
          <a:xfrm>
            <a:off x="3005813" y="3079927"/>
            <a:ext cx="65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</a:t>
            </a:r>
          </a:p>
        </p:txBody>
      </p:sp>
      <p:sp>
        <p:nvSpPr>
          <p:cNvPr id="96" name="CasellaDiTesto 95">
            <a:extLst>
              <a:ext uri="{FF2B5EF4-FFF2-40B4-BE49-F238E27FC236}">
                <a16:creationId xmlns:a16="http://schemas.microsoft.com/office/drawing/2014/main" id="{91391E34-E0BD-4379-9DEF-09B6EF1BCECF}"/>
              </a:ext>
            </a:extLst>
          </p:cNvPr>
          <p:cNvSpPr txBox="1"/>
          <p:nvPr/>
        </p:nvSpPr>
        <p:spPr>
          <a:xfrm>
            <a:off x="3005813" y="3787392"/>
            <a:ext cx="65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</a:t>
            </a:r>
          </a:p>
        </p:txBody>
      </p:sp>
      <p:sp>
        <p:nvSpPr>
          <p:cNvPr id="97" name="CasellaDiTesto 96">
            <a:extLst>
              <a:ext uri="{FF2B5EF4-FFF2-40B4-BE49-F238E27FC236}">
                <a16:creationId xmlns:a16="http://schemas.microsoft.com/office/drawing/2014/main" id="{599E9528-4F19-4962-8794-39273A1CC1B8}"/>
              </a:ext>
            </a:extLst>
          </p:cNvPr>
          <p:cNvSpPr txBox="1"/>
          <p:nvPr/>
        </p:nvSpPr>
        <p:spPr>
          <a:xfrm>
            <a:off x="3005813" y="4494855"/>
            <a:ext cx="650640" cy="15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</a:t>
            </a:r>
          </a:p>
        </p:txBody>
      </p:sp>
      <p:cxnSp>
        <p:nvCxnSpPr>
          <p:cNvPr id="99" name="Connettore diritto 98">
            <a:extLst>
              <a:ext uri="{FF2B5EF4-FFF2-40B4-BE49-F238E27FC236}">
                <a16:creationId xmlns:a16="http://schemas.microsoft.com/office/drawing/2014/main" id="{1C496343-386C-4E58-8D51-90C715A65EEC}"/>
              </a:ext>
            </a:extLst>
          </p:cNvPr>
          <p:cNvCxnSpPr/>
          <p:nvPr/>
        </p:nvCxnSpPr>
        <p:spPr>
          <a:xfrm>
            <a:off x="2324044" y="2202143"/>
            <a:ext cx="718185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diritto 99">
            <a:extLst>
              <a:ext uri="{FF2B5EF4-FFF2-40B4-BE49-F238E27FC236}">
                <a16:creationId xmlns:a16="http://schemas.microsoft.com/office/drawing/2014/main" id="{60F23A9E-9799-4373-871B-4B1EEBE29A3C}"/>
              </a:ext>
            </a:extLst>
          </p:cNvPr>
          <p:cNvCxnSpPr/>
          <p:nvPr/>
        </p:nvCxnSpPr>
        <p:spPr>
          <a:xfrm>
            <a:off x="2324044" y="2908563"/>
            <a:ext cx="718185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diritto 100">
            <a:extLst>
              <a:ext uri="{FF2B5EF4-FFF2-40B4-BE49-F238E27FC236}">
                <a16:creationId xmlns:a16="http://schemas.microsoft.com/office/drawing/2014/main" id="{B7026F80-32F9-4098-ADA2-292ED857060D}"/>
              </a:ext>
            </a:extLst>
          </p:cNvPr>
          <p:cNvCxnSpPr/>
          <p:nvPr/>
        </p:nvCxnSpPr>
        <p:spPr>
          <a:xfrm>
            <a:off x="2324044" y="3614983"/>
            <a:ext cx="718185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diritto 102">
            <a:extLst>
              <a:ext uri="{FF2B5EF4-FFF2-40B4-BE49-F238E27FC236}">
                <a16:creationId xmlns:a16="http://schemas.microsoft.com/office/drawing/2014/main" id="{D43EB564-29F2-41B2-A2EA-FA7FD4DA1D15}"/>
              </a:ext>
            </a:extLst>
          </p:cNvPr>
          <p:cNvCxnSpPr/>
          <p:nvPr/>
        </p:nvCxnSpPr>
        <p:spPr>
          <a:xfrm>
            <a:off x="2324044" y="4321402"/>
            <a:ext cx="718185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7" name="Gruppo 116">
            <a:extLst>
              <a:ext uri="{FF2B5EF4-FFF2-40B4-BE49-F238E27FC236}">
                <a16:creationId xmlns:a16="http://schemas.microsoft.com/office/drawing/2014/main" id="{49A2D03B-46BF-48D0-8BBD-7A315A59C7E7}"/>
              </a:ext>
            </a:extLst>
          </p:cNvPr>
          <p:cNvGrpSpPr/>
          <p:nvPr/>
        </p:nvGrpSpPr>
        <p:grpSpPr>
          <a:xfrm>
            <a:off x="1335600" y="4847149"/>
            <a:ext cx="2899201" cy="396812"/>
            <a:chOff x="1065067" y="4524926"/>
            <a:chExt cx="2913359" cy="935661"/>
          </a:xfrm>
          <a:solidFill>
            <a:srgbClr val="0079CC"/>
          </a:solidFill>
        </p:grpSpPr>
        <p:sp>
          <p:nvSpPr>
            <p:cNvPr id="118" name="Rettangolo 117">
              <a:extLst>
                <a:ext uri="{FF2B5EF4-FFF2-40B4-BE49-F238E27FC236}">
                  <a16:creationId xmlns:a16="http://schemas.microsoft.com/office/drawing/2014/main" id="{C5BEB225-315F-4D8D-9686-2F29BC7BF738}"/>
                </a:ext>
              </a:extLst>
            </p:cNvPr>
            <p:cNvSpPr/>
            <p:nvPr/>
          </p:nvSpPr>
          <p:spPr>
            <a:xfrm>
              <a:off x="3299426" y="4524926"/>
              <a:ext cx="679000" cy="93566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9" name="Triangolo isoscele 118">
              <a:extLst>
                <a:ext uri="{FF2B5EF4-FFF2-40B4-BE49-F238E27FC236}">
                  <a16:creationId xmlns:a16="http://schemas.microsoft.com/office/drawing/2014/main" id="{A64EC55A-5D92-40B6-BD9D-61C0E8902ACF}"/>
                </a:ext>
              </a:extLst>
            </p:cNvPr>
            <p:cNvSpPr/>
            <p:nvPr/>
          </p:nvSpPr>
          <p:spPr>
            <a:xfrm>
              <a:off x="1065067" y="4528911"/>
              <a:ext cx="2237052" cy="931672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14" name="Gruppo 113">
            <a:extLst>
              <a:ext uri="{FF2B5EF4-FFF2-40B4-BE49-F238E27FC236}">
                <a16:creationId xmlns:a16="http://schemas.microsoft.com/office/drawing/2014/main" id="{9AF61588-6EE7-47E5-8907-E9CDE86A0BE0}"/>
              </a:ext>
            </a:extLst>
          </p:cNvPr>
          <p:cNvGrpSpPr/>
          <p:nvPr/>
        </p:nvGrpSpPr>
        <p:grpSpPr>
          <a:xfrm>
            <a:off x="2574168" y="4847149"/>
            <a:ext cx="2355846" cy="396812"/>
            <a:chOff x="1622580" y="4524926"/>
            <a:chExt cx="2355846" cy="935661"/>
          </a:xfrm>
          <a:solidFill>
            <a:srgbClr val="F79747"/>
          </a:solidFill>
        </p:grpSpPr>
        <p:sp>
          <p:nvSpPr>
            <p:cNvPr id="115" name="Rettangolo 114">
              <a:extLst>
                <a:ext uri="{FF2B5EF4-FFF2-40B4-BE49-F238E27FC236}">
                  <a16:creationId xmlns:a16="http://schemas.microsoft.com/office/drawing/2014/main" id="{FEFE6017-F87F-4B22-AA6F-806AA42BAB37}"/>
                </a:ext>
              </a:extLst>
            </p:cNvPr>
            <p:cNvSpPr/>
            <p:nvPr/>
          </p:nvSpPr>
          <p:spPr>
            <a:xfrm>
              <a:off x="3299426" y="4524926"/>
              <a:ext cx="679000" cy="93566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6" name="Triangolo isoscele 115">
              <a:extLst>
                <a:ext uri="{FF2B5EF4-FFF2-40B4-BE49-F238E27FC236}">
                  <a16:creationId xmlns:a16="http://schemas.microsoft.com/office/drawing/2014/main" id="{45CD04DD-BD1E-449F-ABCA-DADB375A7A6A}"/>
                </a:ext>
              </a:extLst>
            </p:cNvPr>
            <p:cNvSpPr/>
            <p:nvPr/>
          </p:nvSpPr>
          <p:spPr>
            <a:xfrm>
              <a:off x="1622580" y="4528911"/>
              <a:ext cx="1677649" cy="931672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11" name="Gruppo 110">
            <a:extLst>
              <a:ext uri="{FF2B5EF4-FFF2-40B4-BE49-F238E27FC236}">
                <a16:creationId xmlns:a16="http://schemas.microsoft.com/office/drawing/2014/main" id="{AB950779-A7FC-419E-9127-FD52B9E5FFD1}"/>
              </a:ext>
            </a:extLst>
          </p:cNvPr>
          <p:cNvGrpSpPr/>
          <p:nvPr/>
        </p:nvGrpSpPr>
        <p:grpSpPr>
          <a:xfrm>
            <a:off x="3803371" y="4847149"/>
            <a:ext cx="1801072" cy="396812"/>
            <a:chOff x="2177354" y="4524926"/>
            <a:chExt cx="1801072" cy="935661"/>
          </a:xfrm>
          <a:solidFill>
            <a:srgbClr val="003964"/>
          </a:solidFill>
        </p:grpSpPr>
        <p:sp>
          <p:nvSpPr>
            <p:cNvPr id="112" name="Rettangolo 111">
              <a:extLst>
                <a:ext uri="{FF2B5EF4-FFF2-40B4-BE49-F238E27FC236}">
                  <a16:creationId xmlns:a16="http://schemas.microsoft.com/office/drawing/2014/main" id="{F08D9F4C-2E31-43D3-82E8-84DBA0BB88C7}"/>
                </a:ext>
              </a:extLst>
            </p:cNvPr>
            <p:cNvSpPr/>
            <p:nvPr/>
          </p:nvSpPr>
          <p:spPr>
            <a:xfrm>
              <a:off x="3299426" y="4524926"/>
              <a:ext cx="679000" cy="93566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3" name="Triangolo isoscele 112">
              <a:extLst>
                <a:ext uri="{FF2B5EF4-FFF2-40B4-BE49-F238E27FC236}">
                  <a16:creationId xmlns:a16="http://schemas.microsoft.com/office/drawing/2014/main" id="{379A7045-70F4-4C99-9BC6-302DE1AEB658}"/>
                </a:ext>
              </a:extLst>
            </p:cNvPr>
            <p:cNvSpPr/>
            <p:nvPr/>
          </p:nvSpPr>
          <p:spPr>
            <a:xfrm>
              <a:off x="2177354" y="4528911"/>
              <a:ext cx="1122875" cy="931672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07" name="Gruppo 106">
            <a:extLst>
              <a:ext uri="{FF2B5EF4-FFF2-40B4-BE49-F238E27FC236}">
                <a16:creationId xmlns:a16="http://schemas.microsoft.com/office/drawing/2014/main" id="{FE6AA1AB-9ED2-41AE-BC1F-7E956E4939CD}"/>
              </a:ext>
            </a:extLst>
          </p:cNvPr>
          <p:cNvGrpSpPr/>
          <p:nvPr/>
        </p:nvGrpSpPr>
        <p:grpSpPr>
          <a:xfrm>
            <a:off x="5035584" y="4847149"/>
            <a:ext cx="1259251" cy="396812"/>
            <a:chOff x="2719175" y="4524926"/>
            <a:chExt cx="1259251" cy="935661"/>
          </a:xfrm>
          <a:solidFill>
            <a:srgbClr val="FF050B"/>
          </a:solidFill>
        </p:grpSpPr>
        <p:sp>
          <p:nvSpPr>
            <p:cNvPr id="104" name="Rettangolo 103">
              <a:extLst>
                <a:ext uri="{FF2B5EF4-FFF2-40B4-BE49-F238E27FC236}">
                  <a16:creationId xmlns:a16="http://schemas.microsoft.com/office/drawing/2014/main" id="{62E710E3-734A-4F59-A4A1-A309C44D0011}"/>
                </a:ext>
              </a:extLst>
            </p:cNvPr>
            <p:cNvSpPr/>
            <p:nvPr/>
          </p:nvSpPr>
          <p:spPr>
            <a:xfrm>
              <a:off x="3299426" y="4524926"/>
              <a:ext cx="679000" cy="93566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6" name="Triangolo isoscele 105">
              <a:extLst>
                <a:ext uri="{FF2B5EF4-FFF2-40B4-BE49-F238E27FC236}">
                  <a16:creationId xmlns:a16="http://schemas.microsoft.com/office/drawing/2014/main" id="{E3FCFB41-3B10-4C03-83D0-57F51223B429}"/>
                </a:ext>
              </a:extLst>
            </p:cNvPr>
            <p:cNvSpPr/>
            <p:nvPr/>
          </p:nvSpPr>
          <p:spPr>
            <a:xfrm>
              <a:off x="2719175" y="4528911"/>
              <a:ext cx="581054" cy="931672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34" name="Gruppo 133">
            <a:extLst>
              <a:ext uri="{FF2B5EF4-FFF2-40B4-BE49-F238E27FC236}">
                <a16:creationId xmlns:a16="http://schemas.microsoft.com/office/drawing/2014/main" id="{3941654E-24DF-4D68-ACB5-06DC62DEA6E9}"/>
              </a:ext>
            </a:extLst>
          </p:cNvPr>
          <p:cNvGrpSpPr/>
          <p:nvPr/>
        </p:nvGrpSpPr>
        <p:grpSpPr>
          <a:xfrm flipH="1">
            <a:off x="8346622" y="4847149"/>
            <a:ext cx="2903655" cy="396812"/>
            <a:chOff x="1074771" y="4524926"/>
            <a:chExt cx="2903655" cy="935661"/>
          </a:xfrm>
          <a:solidFill>
            <a:srgbClr val="BB322F"/>
          </a:solidFill>
        </p:grpSpPr>
        <p:sp>
          <p:nvSpPr>
            <p:cNvPr id="144" name="Rettangolo 143">
              <a:extLst>
                <a:ext uri="{FF2B5EF4-FFF2-40B4-BE49-F238E27FC236}">
                  <a16:creationId xmlns:a16="http://schemas.microsoft.com/office/drawing/2014/main" id="{03D28F9E-7876-4344-BE6D-5DA9909E1230}"/>
                </a:ext>
              </a:extLst>
            </p:cNvPr>
            <p:cNvSpPr/>
            <p:nvPr/>
          </p:nvSpPr>
          <p:spPr>
            <a:xfrm>
              <a:off x="3299426" y="4524926"/>
              <a:ext cx="679000" cy="93566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5" name="Triangolo isoscele 144">
              <a:extLst>
                <a:ext uri="{FF2B5EF4-FFF2-40B4-BE49-F238E27FC236}">
                  <a16:creationId xmlns:a16="http://schemas.microsoft.com/office/drawing/2014/main" id="{5A16DB8A-6385-46C0-A486-1FF5A6205A7E}"/>
                </a:ext>
              </a:extLst>
            </p:cNvPr>
            <p:cNvSpPr/>
            <p:nvPr/>
          </p:nvSpPr>
          <p:spPr>
            <a:xfrm>
              <a:off x="1074771" y="4528911"/>
              <a:ext cx="2225459" cy="931672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35" name="Gruppo 134">
            <a:extLst>
              <a:ext uri="{FF2B5EF4-FFF2-40B4-BE49-F238E27FC236}">
                <a16:creationId xmlns:a16="http://schemas.microsoft.com/office/drawing/2014/main" id="{501C2F14-9AEC-497D-904C-2E447F0F1BD4}"/>
              </a:ext>
            </a:extLst>
          </p:cNvPr>
          <p:cNvGrpSpPr/>
          <p:nvPr/>
        </p:nvGrpSpPr>
        <p:grpSpPr>
          <a:xfrm flipH="1">
            <a:off x="7651409" y="4844945"/>
            <a:ext cx="2320513" cy="398125"/>
            <a:chOff x="1657913" y="4521829"/>
            <a:chExt cx="2320513" cy="938758"/>
          </a:xfrm>
          <a:solidFill>
            <a:srgbClr val="AC7F00"/>
          </a:solidFill>
        </p:grpSpPr>
        <p:sp>
          <p:nvSpPr>
            <p:cNvPr id="142" name="Rettangolo 141">
              <a:extLst>
                <a:ext uri="{FF2B5EF4-FFF2-40B4-BE49-F238E27FC236}">
                  <a16:creationId xmlns:a16="http://schemas.microsoft.com/office/drawing/2014/main" id="{5A91AB8A-2A5C-42FC-9710-F25DD9E8F9D9}"/>
                </a:ext>
              </a:extLst>
            </p:cNvPr>
            <p:cNvSpPr/>
            <p:nvPr/>
          </p:nvSpPr>
          <p:spPr>
            <a:xfrm>
              <a:off x="3279572" y="4524926"/>
              <a:ext cx="698854" cy="93566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3" name="Triangolo isoscele 142">
              <a:extLst>
                <a:ext uri="{FF2B5EF4-FFF2-40B4-BE49-F238E27FC236}">
                  <a16:creationId xmlns:a16="http://schemas.microsoft.com/office/drawing/2014/main" id="{4524775D-71FF-4448-97F9-DDABA134598C}"/>
                </a:ext>
              </a:extLst>
            </p:cNvPr>
            <p:cNvSpPr/>
            <p:nvPr/>
          </p:nvSpPr>
          <p:spPr>
            <a:xfrm>
              <a:off x="1657913" y="4521829"/>
              <a:ext cx="1642317" cy="938754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36" name="Gruppo 135">
            <a:extLst>
              <a:ext uri="{FF2B5EF4-FFF2-40B4-BE49-F238E27FC236}">
                <a16:creationId xmlns:a16="http://schemas.microsoft.com/office/drawing/2014/main" id="{80388EBC-63C6-4CD1-AD4C-A694BAF4956B}"/>
              </a:ext>
            </a:extLst>
          </p:cNvPr>
          <p:cNvGrpSpPr/>
          <p:nvPr/>
        </p:nvGrpSpPr>
        <p:grpSpPr>
          <a:xfrm flipH="1">
            <a:off x="6976980" y="4847149"/>
            <a:ext cx="1763143" cy="396812"/>
            <a:chOff x="2215283" y="4524926"/>
            <a:chExt cx="1763143" cy="935661"/>
          </a:xfrm>
          <a:solidFill>
            <a:srgbClr val="2AA62A"/>
          </a:solidFill>
        </p:grpSpPr>
        <p:sp>
          <p:nvSpPr>
            <p:cNvPr id="140" name="Rettangolo 139">
              <a:extLst>
                <a:ext uri="{FF2B5EF4-FFF2-40B4-BE49-F238E27FC236}">
                  <a16:creationId xmlns:a16="http://schemas.microsoft.com/office/drawing/2014/main" id="{8025962F-7233-417A-AF15-3FEF6939649A}"/>
                </a:ext>
              </a:extLst>
            </p:cNvPr>
            <p:cNvSpPr/>
            <p:nvPr/>
          </p:nvSpPr>
          <p:spPr>
            <a:xfrm>
              <a:off x="3299426" y="4524926"/>
              <a:ext cx="679000" cy="93566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1" name="Triangolo isoscele 140">
              <a:extLst>
                <a:ext uri="{FF2B5EF4-FFF2-40B4-BE49-F238E27FC236}">
                  <a16:creationId xmlns:a16="http://schemas.microsoft.com/office/drawing/2014/main" id="{0CB6E4E4-619A-415E-AC89-5657FF1C0063}"/>
                </a:ext>
              </a:extLst>
            </p:cNvPr>
            <p:cNvSpPr/>
            <p:nvPr/>
          </p:nvSpPr>
          <p:spPr>
            <a:xfrm>
              <a:off x="2215283" y="4528911"/>
              <a:ext cx="1084946" cy="931672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37" name="Gruppo 136">
            <a:extLst>
              <a:ext uri="{FF2B5EF4-FFF2-40B4-BE49-F238E27FC236}">
                <a16:creationId xmlns:a16="http://schemas.microsoft.com/office/drawing/2014/main" id="{201DAAFE-2247-40D5-93E7-7EA216BB4C8C}"/>
              </a:ext>
            </a:extLst>
          </p:cNvPr>
          <p:cNvGrpSpPr/>
          <p:nvPr/>
        </p:nvGrpSpPr>
        <p:grpSpPr>
          <a:xfrm flipH="1">
            <a:off x="6281124" y="4847149"/>
            <a:ext cx="1260000" cy="396812"/>
            <a:chOff x="2755724" y="4524926"/>
            <a:chExt cx="1222702" cy="935661"/>
          </a:xfrm>
          <a:solidFill>
            <a:srgbClr val="8D75AB"/>
          </a:solidFill>
        </p:grpSpPr>
        <p:sp>
          <p:nvSpPr>
            <p:cNvPr id="138" name="Rettangolo 137">
              <a:extLst>
                <a:ext uri="{FF2B5EF4-FFF2-40B4-BE49-F238E27FC236}">
                  <a16:creationId xmlns:a16="http://schemas.microsoft.com/office/drawing/2014/main" id="{89259496-F619-42A3-B037-486642B9DB28}"/>
                </a:ext>
              </a:extLst>
            </p:cNvPr>
            <p:cNvSpPr/>
            <p:nvPr/>
          </p:nvSpPr>
          <p:spPr>
            <a:xfrm>
              <a:off x="3299426" y="4524926"/>
              <a:ext cx="679000" cy="93566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9" name="Triangolo isoscele 138">
              <a:extLst>
                <a:ext uri="{FF2B5EF4-FFF2-40B4-BE49-F238E27FC236}">
                  <a16:creationId xmlns:a16="http://schemas.microsoft.com/office/drawing/2014/main" id="{56193C0C-C0D8-428A-A501-FD2E6B10101C}"/>
                </a:ext>
              </a:extLst>
            </p:cNvPr>
            <p:cNvSpPr/>
            <p:nvPr/>
          </p:nvSpPr>
          <p:spPr>
            <a:xfrm>
              <a:off x="2755724" y="4528911"/>
              <a:ext cx="544506" cy="931672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49" name="Rettangolo 148">
            <a:extLst>
              <a:ext uri="{FF2B5EF4-FFF2-40B4-BE49-F238E27FC236}">
                <a16:creationId xmlns:a16="http://schemas.microsoft.com/office/drawing/2014/main" id="{5FF056E9-B91B-429B-BA08-78E4E2D69095}"/>
              </a:ext>
            </a:extLst>
          </p:cNvPr>
          <p:cNvSpPr/>
          <p:nvPr/>
        </p:nvSpPr>
        <p:spPr>
          <a:xfrm>
            <a:off x="546169" y="1581582"/>
            <a:ext cx="25674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i="1" dirty="0"/>
              <a:t>Monitoraggio dei risultati </a:t>
            </a:r>
          </a:p>
          <a:p>
            <a:r>
              <a:rPr lang="it-IT" sz="1500" i="1" dirty="0"/>
              <a:t>in corso/completato</a:t>
            </a:r>
          </a:p>
          <a:p>
            <a:endParaRPr lang="it-IT" sz="1500" i="1" dirty="0"/>
          </a:p>
          <a:p>
            <a:r>
              <a:rPr lang="it-IT" sz="1500" i="1" dirty="0"/>
              <a:t>Piano di implementazione </a:t>
            </a:r>
          </a:p>
          <a:p>
            <a:r>
              <a:rPr lang="it-IT" sz="1500" i="1" dirty="0"/>
              <a:t>Completato</a:t>
            </a:r>
          </a:p>
          <a:p>
            <a:endParaRPr lang="it-IT" sz="1500" i="1" dirty="0"/>
          </a:p>
          <a:p>
            <a:r>
              <a:rPr lang="it-IT" sz="1500" i="1" dirty="0"/>
              <a:t>Piano di implementazione </a:t>
            </a:r>
          </a:p>
          <a:p>
            <a:r>
              <a:rPr lang="it-IT" sz="1500" i="1" dirty="0"/>
              <a:t>in corso</a:t>
            </a:r>
          </a:p>
          <a:p>
            <a:endParaRPr lang="it-IT" sz="1500" i="1" dirty="0"/>
          </a:p>
          <a:p>
            <a:r>
              <a:rPr lang="it-IT" sz="1500" i="1" dirty="0"/>
              <a:t>Definizione delle cause </a:t>
            </a:r>
          </a:p>
          <a:p>
            <a:r>
              <a:rPr lang="it-IT" sz="1500" i="1" dirty="0"/>
              <a:t>radice e contromisure conclusa</a:t>
            </a:r>
          </a:p>
          <a:p>
            <a:endParaRPr lang="it-IT" sz="1500" i="1" dirty="0"/>
          </a:p>
          <a:p>
            <a:r>
              <a:rPr lang="it-IT" sz="1500" i="1" dirty="0"/>
              <a:t>Analisi AS IS conclusa</a:t>
            </a:r>
          </a:p>
        </p:txBody>
      </p:sp>
      <p:sp>
        <p:nvSpPr>
          <p:cNvPr id="150" name="Ovale 149">
            <a:extLst>
              <a:ext uri="{FF2B5EF4-FFF2-40B4-BE49-F238E27FC236}">
                <a16:creationId xmlns:a16="http://schemas.microsoft.com/office/drawing/2014/main" id="{669D7C79-A056-4628-9D67-738A1AA7FD62}"/>
              </a:ext>
            </a:extLst>
          </p:cNvPr>
          <p:cNvSpPr/>
          <p:nvPr/>
        </p:nvSpPr>
        <p:spPr>
          <a:xfrm>
            <a:off x="1640114" y="6972934"/>
            <a:ext cx="540000" cy="540000"/>
          </a:xfrm>
          <a:prstGeom prst="ellipse">
            <a:avLst/>
          </a:prstGeom>
          <a:solidFill>
            <a:srgbClr val="0099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C1</a:t>
            </a:r>
          </a:p>
        </p:txBody>
      </p:sp>
      <p:sp>
        <p:nvSpPr>
          <p:cNvPr id="151" name="Ovale 150">
            <a:extLst>
              <a:ext uri="{FF2B5EF4-FFF2-40B4-BE49-F238E27FC236}">
                <a16:creationId xmlns:a16="http://schemas.microsoft.com/office/drawing/2014/main" id="{D660F4DB-C03C-45A8-AA73-CCEC175C08EF}"/>
              </a:ext>
            </a:extLst>
          </p:cNvPr>
          <p:cNvSpPr/>
          <p:nvPr/>
        </p:nvSpPr>
        <p:spPr>
          <a:xfrm>
            <a:off x="3092100" y="6972934"/>
            <a:ext cx="540000" cy="540000"/>
          </a:xfrm>
          <a:prstGeom prst="ellipse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C2</a:t>
            </a:r>
          </a:p>
        </p:txBody>
      </p:sp>
      <p:sp>
        <p:nvSpPr>
          <p:cNvPr id="152" name="Ovale 151">
            <a:extLst>
              <a:ext uri="{FF2B5EF4-FFF2-40B4-BE49-F238E27FC236}">
                <a16:creationId xmlns:a16="http://schemas.microsoft.com/office/drawing/2014/main" id="{9CDEE9B7-5EBE-48E9-B0B0-2C550634C2D8}"/>
              </a:ext>
            </a:extLst>
          </p:cNvPr>
          <p:cNvSpPr/>
          <p:nvPr/>
        </p:nvSpPr>
        <p:spPr>
          <a:xfrm>
            <a:off x="4544086" y="6972934"/>
            <a:ext cx="540000" cy="540000"/>
          </a:xfrm>
          <a:prstGeom prst="ellipse">
            <a:avLst/>
          </a:prstGeom>
          <a:solidFill>
            <a:srgbClr val="0079CC"/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C3</a:t>
            </a:r>
          </a:p>
        </p:txBody>
      </p:sp>
      <p:sp>
        <p:nvSpPr>
          <p:cNvPr id="153" name="Ovale 152">
            <a:extLst>
              <a:ext uri="{FF2B5EF4-FFF2-40B4-BE49-F238E27FC236}">
                <a16:creationId xmlns:a16="http://schemas.microsoft.com/office/drawing/2014/main" id="{D0B6283D-A087-4285-9021-9F1C92D32569}"/>
              </a:ext>
            </a:extLst>
          </p:cNvPr>
          <p:cNvSpPr/>
          <p:nvPr/>
        </p:nvSpPr>
        <p:spPr>
          <a:xfrm>
            <a:off x="5996072" y="6972934"/>
            <a:ext cx="540000" cy="540000"/>
          </a:xfrm>
          <a:prstGeom prst="ellipse">
            <a:avLst/>
          </a:prstGeom>
          <a:solidFill>
            <a:srgbClr val="B3A2C7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C5</a:t>
            </a:r>
          </a:p>
        </p:txBody>
      </p:sp>
      <p:sp>
        <p:nvSpPr>
          <p:cNvPr id="154" name="Ovale 153">
            <a:extLst>
              <a:ext uri="{FF2B5EF4-FFF2-40B4-BE49-F238E27FC236}">
                <a16:creationId xmlns:a16="http://schemas.microsoft.com/office/drawing/2014/main" id="{761E2D6F-DFD4-4B14-B290-FA5C314467AB}"/>
              </a:ext>
            </a:extLst>
          </p:cNvPr>
          <p:cNvSpPr/>
          <p:nvPr/>
        </p:nvSpPr>
        <p:spPr>
          <a:xfrm>
            <a:off x="7448058" y="6972934"/>
            <a:ext cx="540000" cy="540000"/>
          </a:xfrm>
          <a:prstGeom prst="ellipse">
            <a:avLst/>
          </a:prstGeom>
          <a:solidFill>
            <a:srgbClr val="33CC33"/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C6</a:t>
            </a:r>
          </a:p>
        </p:txBody>
      </p:sp>
      <p:sp>
        <p:nvSpPr>
          <p:cNvPr id="155" name="Ovale 154">
            <a:extLst>
              <a:ext uri="{FF2B5EF4-FFF2-40B4-BE49-F238E27FC236}">
                <a16:creationId xmlns:a16="http://schemas.microsoft.com/office/drawing/2014/main" id="{48AEEEA2-3C32-41D7-A56B-ABADEB16BA79}"/>
              </a:ext>
            </a:extLst>
          </p:cNvPr>
          <p:cNvSpPr/>
          <p:nvPr/>
        </p:nvSpPr>
        <p:spPr>
          <a:xfrm>
            <a:off x="5261922" y="6932847"/>
            <a:ext cx="540000" cy="540000"/>
          </a:xfrm>
          <a:prstGeom prst="ellipse">
            <a:avLst/>
          </a:prstGeom>
          <a:solidFill>
            <a:srgbClr val="FF7C80"/>
          </a:solidFill>
          <a:ln>
            <a:solidFill>
              <a:srgbClr val="FF050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C4</a:t>
            </a:r>
          </a:p>
        </p:txBody>
      </p:sp>
      <p:sp>
        <p:nvSpPr>
          <p:cNvPr id="156" name="Ovale 155">
            <a:extLst>
              <a:ext uri="{FF2B5EF4-FFF2-40B4-BE49-F238E27FC236}">
                <a16:creationId xmlns:a16="http://schemas.microsoft.com/office/drawing/2014/main" id="{36BF5929-C09C-4C6C-BE5B-42E63211D4D9}"/>
              </a:ext>
            </a:extLst>
          </p:cNvPr>
          <p:cNvSpPr/>
          <p:nvPr/>
        </p:nvSpPr>
        <p:spPr>
          <a:xfrm>
            <a:off x="8900044" y="6972934"/>
            <a:ext cx="540000" cy="540000"/>
          </a:xfrm>
          <a:prstGeom prst="ellipse">
            <a:avLst/>
          </a:prstGeom>
          <a:solidFill>
            <a:srgbClr val="CC9900"/>
          </a:solidFill>
          <a:ln>
            <a:solidFill>
              <a:srgbClr val="AC7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C7</a:t>
            </a:r>
          </a:p>
        </p:txBody>
      </p:sp>
      <p:sp>
        <p:nvSpPr>
          <p:cNvPr id="157" name="Ovale 156">
            <a:extLst>
              <a:ext uri="{FF2B5EF4-FFF2-40B4-BE49-F238E27FC236}">
                <a16:creationId xmlns:a16="http://schemas.microsoft.com/office/drawing/2014/main" id="{49D4FC95-C8DC-4AF3-A754-688542BEA9C6}"/>
              </a:ext>
            </a:extLst>
          </p:cNvPr>
          <p:cNvSpPr/>
          <p:nvPr/>
        </p:nvSpPr>
        <p:spPr>
          <a:xfrm>
            <a:off x="10352031" y="6972934"/>
            <a:ext cx="540000" cy="540000"/>
          </a:xfrm>
          <a:prstGeom prst="ellipse">
            <a:avLst/>
          </a:prstGeom>
          <a:solidFill>
            <a:srgbClr val="BB322F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C8</a:t>
            </a:r>
          </a:p>
        </p:txBody>
      </p:sp>
      <p:sp>
        <p:nvSpPr>
          <p:cNvPr id="63" name="Rettangolo 62">
            <a:extLst>
              <a:ext uri="{FF2B5EF4-FFF2-40B4-BE49-F238E27FC236}">
                <a16:creationId xmlns:a16="http://schemas.microsoft.com/office/drawing/2014/main" id="{84325FED-7E54-46F0-B633-CD66529F705D}"/>
              </a:ext>
            </a:extLst>
          </p:cNvPr>
          <p:cNvSpPr/>
          <p:nvPr/>
        </p:nvSpPr>
        <p:spPr>
          <a:xfrm>
            <a:off x="1" y="1318690"/>
            <a:ext cx="12191999" cy="5529018"/>
          </a:xfrm>
          <a:prstGeom prst="rect">
            <a:avLst/>
          </a:prstGeom>
          <a:noFill/>
          <a:ln w="38100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321DB5F-10BF-4358-8F3F-CAB17A7663A3}"/>
              </a:ext>
            </a:extLst>
          </p:cNvPr>
          <p:cNvSpPr txBox="1"/>
          <p:nvPr/>
        </p:nvSpPr>
        <p:spPr>
          <a:xfrm>
            <a:off x="318557" y="634482"/>
            <a:ext cx="11540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Corbel" panose="020B0503020204020204" pitchFamily="34" charset="0"/>
              </a:rPr>
              <a:t>Il livello di avanzamento dei cantieri</a:t>
            </a:r>
            <a:endParaRPr lang="it-IT" sz="2400" dirty="0">
              <a:latin typeface="Corbel" panose="020B0503020204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9599D70-266F-469B-9C22-6E767F938507}"/>
              </a:ext>
            </a:extLst>
          </p:cNvPr>
          <p:cNvSpPr txBox="1"/>
          <p:nvPr/>
        </p:nvSpPr>
        <p:spPr>
          <a:xfrm>
            <a:off x="0" y="-3208"/>
            <a:ext cx="12192000" cy="3385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None/>
            </a:pPr>
            <a:r>
              <a:rPr lang="it-IT" sz="1600" b="1" dirty="0">
                <a:latin typeface="Corbel" panose="020B0503020204020204"/>
              </a:rPr>
              <a:t>Il progetto Egas Friuli-Venezia Giulia 2017/2018</a:t>
            </a:r>
          </a:p>
        </p:txBody>
      </p:sp>
      <p:cxnSp>
        <p:nvCxnSpPr>
          <p:cNvPr id="67" name="Connettore diritto 14">
            <a:extLst>
              <a:ext uri="{FF2B5EF4-FFF2-40B4-BE49-F238E27FC236}">
                <a16:creationId xmlns:a16="http://schemas.microsoft.com/office/drawing/2014/main" id="{58F45BA6-3368-47EA-A613-628C292A311F}"/>
              </a:ext>
            </a:extLst>
          </p:cNvPr>
          <p:cNvCxnSpPr>
            <a:cxnSpLocks/>
          </p:cNvCxnSpPr>
          <p:nvPr/>
        </p:nvCxnSpPr>
        <p:spPr>
          <a:xfrm>
            <a:off x="402529" y="1077373"/>
            <a:ext cx="1145609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03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3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3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3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1" grpId="0" animBg="1"/>
      <p:bldP spid="22" grpId="0" animBg="1"/>
      <p:bldP spid="23" grpId="0" animBg="1"/>
      <p:bldP spid="24" grpId="0" animBg="1"/>
      <p:bldP spid="73" grpId="0" animBg="1"/>
      <p:bldP spid="74" grpId="0" animBg="1"/>
      <p:bldP spid="75" grpId="0" animBg="1"/>
      <p:bldP spid="76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diritto 14">
            <a:extLst>
              <a:ext uri="{FF2B5EF4-FFF2-40B4-BE49-F238E27FC236}">
                <a16:creationId xmlns:a16="http://schemas.microsoft.com/office/drawing/2014/main" id="{9C1F2460-76CA-4F2E-B31A-D9117D8098BE}"/>
              </a:ext>
            </a:extLst>
          </p:cNvPr>
          <p:cNvCxnSpPr>
            <a:cxnSpLocks/>
          </p:cNvCxnSpPr>
          <p:nvPr/>
        </p:nvCxnSpPr>
        <p:spPr>
          <a:xfrm>
            <a:off x="367952" y="851015"/>
            <a:ext cx="1145609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A25492D-13B1-4C56-B513-0C3422CF94FE}"/>
              </a:ext>
            </a:extLst>
          </p:cNvPr>
          <p:cNvSpPr txBox="1"/>
          <p:nvPr/>
        </p:nvSpPr>
        <p:spPr>
          <a:xfrm>
            <a:off x="333375" y="416158"/>
            <a:ext cx="9176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Corbel" panose="020B0503020204020204" pitchFamily="34" charset="0"/>
              </a:rPr>
              <a:t>Il progetto in numeri</a:t>
            </a:r>
            <a:endParaRPr lang="it-IT" sz="2400" dirty="0">
              <a:latin typeface="Corbel" panose="020B0503020204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D8A3E61-D2F7-4A48-A38E-1B55E69586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2517"/>
              </p:ext>
            </p:extLst>
          </p:nvPr>
        </p:nvGraphicFramePr>
        <p:xfrm>
          <a:off x="359923" y="1772770"/>
          <a:ext cx="11225273" cy="3284080"/>
        </p:xfrm>
        <a:graphic>
          <a:graphicData uri="http://schemas.openxmlformats.org/drawingml/2006/table">
            <a:tbl>
              <a:tblPr firstRow="1" firstCol="1" bandRow="1"/>
              <a:tblGrid>
                <a:gridCol w="6643992">
                  <a:extLst>
                    <a:ext uri="{9D8B030D-6E8A-4147-A177-3AD203B41FA5}">
                      <a16:colId xmlns:a16="http://schemas.microsoft.com/office/drawing/2014/main" val="3421508168"/>
                    </a:ext>
                  </a:extLst>
                </a:gridCol>
                <a:gridCol w="4581281">
                  <a:extLst>
                    <a:ext uri="{9D8B030D-6E8A-4147-A177-3AD203B41FA5}">
                      <a16:colId xmlns:a16="http://schemas.microsoft.com/office/drawing/2014/main" val="1161133410"/>
                    </a:ext>
                  </a:extLst>
                </a:gridCol>
              </a:tblGrid>
              <a:tr h="63642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800" b="1" dirty="0" err="1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Durata</a:t>
                      </a: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1" dirty="0" err="1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progetto</a:t>
                      </a:r>
                      <a:endParaRPr lang="it-IT" sz="1800" dirty="0">
                        <a:effectLst/>
                        <a:latin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12 months: </a:t>
                      </a:r>
                      <a:endParaRPr lang="it-IT" sz="1800" dirty="0">
                        <a:effectLst/>
                        <a:latin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n-GB" sz="1800" dirty="0" err="1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mesi</a:t>
                      </a:r>
                      <a:r>
                        <a:rPr lang="en-GB" sz="1800" dirty="0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formazione</a:t>
                      </a:r>
                      <a:r>
                        <a:rPr lang="en-GB" sz="1800" dirty="0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+ 6 </a:t>
                      </a:r>
                      <a:r>
                        <a:rPr lang="en-GB" sz="1800" dirty="0" err="1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mesi</a:t>
                      </a:r>
                      <a:r>
                        <a:rPr lang="en-GB" sz="1800" dirty="0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implementazione</a:t>
                      </a:r>
                      <a:endParaRPr lang="it-IT" sz="1800" dirty="0">
                        <a:effectLst/>
                        <a:latin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536491"/>
                  </a:ext>
                </a:extLst>
              </a:tr>
              <a:tr h="32561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N. </a:t>
                      </a:r>
                      <a:r>
                        <a:rPr lang="en-GB" sz="1800" b="1" dirty="0" err="1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Aziende</a:t>
                      </a: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1" dirty="0" err="1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ospedaliere</a:t>
                      </a: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1" dirty="0" err="1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coinvolte</a:t>
                      </a: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it-IT" sz="1800" dirty="0">
                        <a:effectLst/>
                        <a:latin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7 (Sistema </a:t>
                      </a:r>
                      <a:r>
                        <a:rPr lang="en-GB" sz="1800" dirty="0" err="1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Regionale</a:t>
                      </a:r>
                      <a:r>
                        <a:rPr lang="en-GB" sz="1800" dirty="0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Sanitario</a:t>
                      </a:r>
                      <a:r>
                        <a:rPr lang="en-GB" sz="1800" dirty="0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1800" dirty="0">
                        <a:effectLst/>
                        <a:latin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8696754"/>
                  </a:ext>
                </a:extLst>
              </a:tr>
              <a:tr h="16280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N. </a:t>
                      </a:r>
                      <a:r>
                        <a:rPr lang="en-GB" sz="1800" b="1" dirty="0" err="1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Dirigenti</a:t>
                      </a: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1" dirty="0" err="1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coinvolti</a:t>
                      </a:r>
                      <a:endParaRPr lang="it-IT" sz="1800" dirty="0">
                        <a:effectLst/>
                        <a:latin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195 </a:t>
                      </a:r>
                      <a:endParaRPr lang="it-IT" sz="1800" dirty="0">
                        <a:effectLst/>
                        <a:latin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804355"/>
                  </a:ext>
                </a:extLst>
              </a:tr>
              <a:tr h="32561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N. </a:t>
                      </a:r>
                      <a:r>
                        <a:rPr lang="en-GB" sz="1800" b="1" dirty="0" err="1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Professionisti</a:t>
                      </a: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 operative </a:t>
                      </a:r>
                      <a:r>
                        <a:rPr lang="en-GB" sz="1800" b="1" dirty="0" err="1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formati</a:t>
                      </a: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 (prima </a:t>
                      </a:r>
                      <a:r>
                        <a:rPr lang="en-GB" sz="1800" b="1" dirty="0" err="1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fase</a:t>
                      </a: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1" dirty="0" err="1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formazione</a:t>
                      </a: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1800" dirty="0">
                        <a:effectLst/>
                        <a:latin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127</a:t>
                      </a:r>
                      <a:endParaRPr lang="it-IT" sz="1800" dirty="0">
                        <a:effectLst/>
                        <a:latin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922952"/>
                  </a:ext>
                </a:extLst>
              </a:tr>
              <a:tr h="32561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N. </a:t>
                      </a:r>
                      <a:r>
                        <a:rPr lang="en-GB" sz="1800" b="1" dirty="0" err="1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Professionisti</a:t>
                      </a: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1" dirty="0" err="1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attivamente</a:t>
                      </a: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1" dirty="0" err="1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coinvolti</a:t>
                      </a: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1" dirty="0" err="1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nei</a:t>
                      </a: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1" dirty="0" err="1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progetti</a:t>
                      </a: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GB" sz="1800" b="1" dirty="0" err="1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miglioramento</a:t>
                      </a:r>
                      <a:endParaRPr lang="it-IT" sz="1800" dirty="0">
                        <a:effectLst/>
                        <a:latin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102</a:t>
                      </a:r>
                      <a:endParaRPr lang="it-IT" sz="1800" dirty="0">
                        <a:effectLst/>
                        <a:latin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1764755"/>
                  </a:ext>
                </a:extLst>
              </a:tr>
              <a:tr h="16280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N. </a:t>
                      </a:r>
                      <a:r>
                        <a:rPr lang="en-GB" sz="1800" b="1" dirty="0" err="1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Progetti</a:t>
                      </a: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GB" sz="1800" b="1" dirty="0" err="1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miglioramento</a:t>
                      </a: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1" dirty="0" err="1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attivati</a:t>
                      </a:r>
                      <a:endParaRPr lang="it-IT" sz="1800" dirty="0">
                        <a:effectLst/>
                        <a:latin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it-IT" sz="1800" dirty="0">
                        <a:effectLst/>
                        <a:latin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340357"/>
                  </a:ext>
                </a:extLst>
              </a:tr>
              <a:tr h="16280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N. </a:t>
                      </a:r>
                      <a:r>
                        <a:rPr lang="en-GB" sz="1800" b="1" dirty="0" err="1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Progetti</a:t>
                      </a: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GB" sz="1800" b="1" dirty="0" err="1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miglioramento</a:t>
                      </a: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1" dirty="0" err="1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conclusi</a:t>
                      </a: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1" dirty="0" err="1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nell’anno</a:t>
                      </a: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GB" sz="1800" b="1" dirty="0" err="1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riferimento</a:t>
                      </a:r>
                      <a:endParaRPr lang="it-IT" sz="1800" dirty="0">
                        <a:effectLst/>
                        <a:latin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it-IT" sz="1800" dirty="0">
                        <a:effectLst/>
                        <a:latin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034474"/>
                  </a:ext>
                </a:extLst>
              </a:tr>
              <a:tr h="56241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N. Ore </a:t>
                      </a:r>
                      <a:r>
                        <a:rPr lang="en-GB" sz="1800" b="1" dirty="0" err="1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complessive</a:t>
                      </a: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 dedicate </a:t>
                      </a:r>
                      <a:r>
                        <a:rPr lang="en-GB" sz="1800" b="1" dirty="0" err="1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dai</a:t>
                      </a:r>
                      <a:r>
                        <a:rPr lang="en-GB" sz="1800" b="1" dirty="0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 team di </a:t>
                      </a:r>
                      <a:r>
                        <a:rPr lang="en-GB" sz="1800" b="1" dirty="0" err="1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progetto</a:t>
                      </a:r>
                      <a:endParaRPr lang="it-IT" sz="1800" dirty="0">
                        <a:effectLst/>
                        <a:latin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it-IT" sz="1800" dirty="0">
                        <a:effectLst/>
                        <a:latin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(media di 100 ore per </a:t>
                      </a:r>
                      <a:r>
                        <a:rPr lang="en-GB" sz="1800" dirty="0" err="1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progetto</a:t>
                      </a:r>
                      <a:r>
                        <a:rPr lang="en-GB" sz="1800" dirty="0"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1800" dirty="0">
                        <a:effectLst/>
                        <a:latin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20492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95FC657-D54C-466E-806C-02B86197BB2F}"/>
              </a:ext>
            </a:extLst>
          </p:cNvPr>
          <p:cNvSpPr txBox="1"/>
          <p:nvPr/>
        </p:nvSpPr>
        <p:spPr>
          <a:xfrm>
            <a:off x="0" y="6575428"/>
            <a:ext cx="12192000" cy="27699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rbel" panose="020B0503020204020204" pitchFamily="34" charset="0"/>
              </a:rPr>
              <a:t>            Elisabetta Ocello								Pneumo Trieste 2019, Corso IFT										</a:t>
            </a:r>
            <a:fld id="{FB237E53-FBE0-4B2B-93EE-BAD482975CD6}" type="slidenum">
              <a:rPr lang="it-IT" sz="1200" smtClean="0">
                <a:latin typeface="Corbel" panose="020B0503020204020204" pitchFamily="34" charset="0"/>
              </a:rPr>
              <a:t>28</a:t>
            </a:fld>
            <a:endParaRPr lang="it-IT" sz="1200" dirty="0">
              <a:latin typeface="Corbel" panose="020B0503020204020204" pitchFamily="34" charset="0"/>
            </a:endParaRPr>
          </a:p>
        </p:txBody>
      </p:sp>
      <p:pic>
        <p:nvPicPr>
          <p:cNvPr id="8" name="Picture 2" descr="Risultati immagini per logo uniud">
            <a:extLst>
              <a:ext uri="{FF2B5EF4-FFF2-40B4-BE49-F238E27FC236}">
                <a16:creationId xmlns:a16="http://schemas.microsoft.com/office/drawing/2014/main" id="{429BF1AD-C9DC-4592-924C-96B4C7707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8" y="6575427"/>
            <a:ext cx="277000" cy="2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6">
            <a:extLst>
              <a:ext uri="{FF2B5EF4-FFF2-40B4-BE49-F238E27FC236}">
                <a16:creationId xmlns:a16="http://schemas.microsoft.com/office/drawing/2014/main" id="{2F5A1FB6-4667-441E-8B39-0CC8535758F9}"/>
              </a:ext>
            </a:extLst>
          </p:cNvPr>
          <p:cNvSpPr/>
          <p:nvPr/>
        </p:nvSpPr>
        <p:spPr>
          <a:xfrm>
            <a:off x="7789544" y="5195705"/>
            <a:ext cx="390087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784" indent="-304784" algn="r"/>
            <a:r>
              <a:rPr lang="en-US" sz="1050" dirty="0">
                <a:latin typeface="Corbel" panose="020B0503020204020204" pitchFamily="34" charset="0"/>
              </a:rPr>
              <a:t>Fonte: © E. Ocello, PhD Thesis - 2019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7B4C14-4EE0-41C7-A8E8-12D5ED1B69E4}"/>
              </a:ext>
            </a:extLst>
          </p:cNvPr>
          <p:cNvSpPr txBox="1"/>
          <p:nvPr/>
        </p:nvSpPr>
        <p:spPr>
          <a:xfrm>
            <a:off x="0" y="-3208"/>
            <a:ext cx="12192000" cy="3385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None/>
            </a:pPr>
            <a:r>
              <a:rPr lang="it-IT" sz="1600" b="1" dirty="0">
                <a:latin typeface="Corbel" panose="020B0503020204020204"/>
              </a:rPr>
              <a:t>Il progetto Egas Friuli-Venezia Giulia 2017/2018</a:t>
            </a:r>
          </a:p>
        </p:txBody>
      </p:sp>
    </p:spTree>
    <p:extLst>
      <p:ext uri="{BB962C8B-B14F-4D97-AF65-F5344CB8AC3E}">
        <p14:creationId xmlns:p14="http://schemas.microsoft.com/office/powerpoint/2010/main" val="573457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ma 17">
            <a:extLst>
              <a:ext uri="{FF2B5EF4-FFF2-40B4-BE49-F238E27FC236}">
                <a16:creationId xmlns:a16="http://schemas.microsoft.com/office/drawing/2014/main" id="{9B4E0C97-B6CD-43F6-882B-17D672FDB301}"/>
              </a:ext>
            </a:extLst>
          </p:cNvPr>
          <p:cNvGraphicFramePr/>
          <p:nvPr>
            <p:extLst/>
          </p:nvPr>
        </p:nvGraphicFramePr>
        <p:xfrm>
          <a:off x="1761063" y="1274481"/>
          <a:ext cx="940871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0D31735-1FD7-4B72-ADB4-15ADAF6F40FC}"/>
              </a:ext>
            </a:extLst>
          </p:cNvPr>
          <p:cNvSpPr txBox="1"/>
          <p:nvPr/>
        </p:nvSpPr>
        <p:spPr>
          <a:xfrm>
            <a:off x="1902750" y="1407288"/>
            <a:ext cx="501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latin typeface="Corbel" panose="020B0503020204020204" pitchFamily="34" charset="0"/>
              </a:rPr>
              <a:t>1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5D13EF0-B823-4D94-9C37-88A4FF677403}"/>
              </a:ext>
            </a:extLst>
          </p:cNvPr>
          <p:cNvSpPr txBox="1"/>
          <p:nvPr/>
        </p:nvSpPr>
        <p:spPr>
          <a:xfrm>
            <a:off x="2343016" y="2152352"/>
            <a:ext cx="501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latin typeface="Corbel" panose="020B0503020204020204" pitchFamily="34" charset="0"/>
              </a:rPr>
              <a:t>2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EC54D83-0DC9-47DD-B73A-65F1AC9654B9}"/>
              </a:ext>
            </a:extLst>
          </p:cNvPr>
          <p:cNvSpPr txBox="1"/>
          <p:nvPr/>
        </p:nvSpPr>
        <p:spPr>
          <a:xfrm>
            <a:off x="2580080" y="2897422"/>
            <a:ext cx="501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atin typeface="Corbel" panose="020B0503020204020204" pitchFamily="34" charset="0"/>
              </a:rPr>
              <a:t>3</a:t>
            </a:r>
            <a:endParaRPr lang="it-IT" sz="3600" dirty="0">
              <a:latin typeface="Corbel" panose="020B0503020204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ECF152C-0505-4DBC-92E0-7D1820851521}"/>
              </a:ext>
            </a:extLst>
          </p:cNvPr>
          <p:cNvSpPr txBox="1"/>
          <p:nvPr/>
        </p:nvSpPr>
        <p:spPr>
          <a:xfrm>
            <a:off x="2681681" y="3620511"/>
            <a:ext cx="501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atin typeface="Corbel" panose="020B0503020204020204" pitchFamily="34" charset="0"/>
              </a:rPr>
              <a:t>4</a:t>
            </a:r>
            <a:endParaRPr lang="it-IT" sz="3600" dirty="0">
              <a:latin typeface="Corbel" panose="020B0503020204020204" pitchFamily="3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39A7464-D6F3-49F6-A073-258054351317}"/>
              </a:ext>
            </a:extLst>
          </p:cNvPr>
          <p:cNvSpPr txBox="1"/>
          <p:nvPr/>
        </p:nvSpPr>
        <p:spPr>
          <a:xfrm>
            <a:off x="2597016" y="4375300"/>
            <a:ext cx="501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atin typeface="Corbel" panose="020B0503020204020204" pitchFamily="34" charset="0"/>
              </a:rPr>
              <a:t>5</a:t>
            </a:r>
            <a:endParaRPr lang="it-IT" sz="3600" dirty="0">
              <a:latin typeface="Corbel" panose="020B0503020204020204" pitchFamily="3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4E57980-A898-425A-83AA-BAAA205ADC7E}"/>
              </a:ext>
            </a:extLst>
          </p:cNvPr>
          <p:cNvSpPr txBox="1"/>
          <p:nvPr/>
        </p:nvSpPr>
        <p:spPr>
          <a:xfrm>
            <a:off x="2343019" y="5176275"/>
            <a:ext cx="501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atin typeface="Corbel" panose="020B0503020204020204" pitchFamily="34" charset="0"/>
              </a:rPr>
              <a:t>6</a:t>
            </a:r>
            <a:endParaRPr lang="it-IT" sz="3600" dirty="0">
              <a:latin typeface="Corbel" panose="020B0503020204020204" pitchFamily="34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DE65E9E-09D0-49C3-BA51-50C18E486A6E}"/>
              </a:ext>
            </a:extLst>
          </p:cNvPr>
          <p:cNvSpPr txBox="1"/>
          <p:nvPr/>
        </p:nvSpPr>
        <p:spPr>
          <a:xfrm>
            <a:off x="1913486" y="5884094"/>
            <a:ext cx="501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atin typeface="Corbel" panose="020B0503020204020204" pitchFamily="34" charset="0"/>
              </a:rPr>
              <a:t>7</a:t>
            </a:r>
            <a:endParaRPr lang="it-IT" sz="3600" dirty="0">
              <a:latin typeface="Corbel" panose="020B05030202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C8AA1E-1716-4E7A-96BA-82942C00B6E5}"/>
              </a:ext>
            </a:extLst>
          </p:cNvPr>
          <p:cNvSpPr txBox="1"/>
          <p:nvPr/>
        </p:nvSpPr>
        <p:spPr>
          <a:xfrm>
            <a:off x="0" y="6575428"/>
            <a:ext cx="12192000" cy="27699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rbel" panose="020B0503020204020204" pitchFamily="34" charset="0"/>
              </a:rPr>
              <a:t>            Elisabetta Ocello								Pneumo Trieste 2019, Corso IFT										</a:t>
            </a:r>
            <a:fld id="{FB237E53-FBE0-4B2B-93EE-BAD482975CD6}" type="slidenum">
              <a:rPr lang="it-IT" sz="1200" smtClean="0">
                <a:latin typeface="Corbel" panose="020B0503020204020204" pitchFamily="34" charset="0"/>
              </a:rPr>
              <a:t>29</a:t>
            </a:fld>
            <a:endParaRPr lang="it-IT" sz="1200" dirty="0">
              <a:latin typeface="Corbel" panose="020B0503020204020204" pitchFamily="34" charset="0"/>
            </a:endParaRPr>
          </a:p>
        </p:txBody>
      </p:sp>
      <p:pic>
        <p:nvPicPr>
          <p:cNvPr id="17" name="Picture 2" descr="Risultati immagini per logo uniud">
            <a:extLst>
              <a:ext uri="{FF2B5EF4-FFF2-40B4-BE49-F238E27FC236}">
                <a16:creationId xmlns:a16="http://schemas.microsoft.com/office/drawing/2014/main" id="{4F07502E-1F1F-4BDB-B3A9-BD0C2A74F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8" y="6575427"/>
            <a:ext cx="277000" cy="2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ttangolo 6">
            <a:extLst>
              <a:ext uri="{FF2B5EF4-FFF2-40B4-BE49-F238E27FC236}">
                <a16:creationId xmlns:a16="http://schemas.microsoft.com/office/drawing/2014/main" id="{1EF71918-EACF-423B-9F58-068C0F45FA58}"/>
              </a:ext>
            </a:extLst>
          </p:cNvPr>
          <p:cNvSpPr/>
          <p:nvPr/>
        </p:nvSpPr>
        <p:spPr>
          <a:xfrm>
            <a:off x="8124940" y="425364"/>
            <a:ext cx="3900872" cy="25391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04784" indent="-304784" algn="r"/>
            <a:r>
              <a:rPr lang="en-US" sz="1050" dirty="0">
                <a:latin typeface="Corbel" panose="020B0503020204020204" pitchFamily="34" charset="0"/>
              </a:rPr>
              <a:t>Fonte: © A.R. </a:t>
            </a:r>
            <a:r>
              <a:rPr lang="en-US" sz="1050" dirty="0" err="1">
                <a:latin typeface="Corbel" panose="020B0503020204020204" pitchFamily="34" charset="0"/>
              </a:rPr>
              <a:t>Beraldin</a:t>
            </a:r>
            <a:r>
              <a:rPr lang="en-US" sz="1050" dirty="0">
                <a:latin typeface="Corbel" panose="020B0503020204020204" pitchFamily="34" charset="0"/>
              </a:rPr>
              <a:t> &amp; E. Ocello, </a:t>
            </a:r>
            <a:r>
              <a:rPr lang="en-US" sz="1050" dirty="0" err="1">
                <a:latin typeface="Corbel" panose="020B0503020204020204" pitchFamily="34" charset="0"/>
              </a:rPr>
              <a:t>Convegno</a:t>
            </a:r>
            <a:r>
              <a:rPr lang="en-US" sz="1050" dirty="0">
                <a:latin typeface="Corbel" panose="020B0503020204020204" pitchFamily="34" charset="0"/>
              </a:rPr>
              <a:t> EGAS 14.06.2018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AD2D86-4D0E-4358-A6FC-095742D92629}"/>
              </a:ext>
            </a:extLst>
          </p:cNvPr>
          <p:cNvSpPr txBox="1"/>
          <p:nvPr/>
        </p:nvSpPr>
        <p:spPr>
          <a:xfrm>
            <a:off x="318557" y="634482"/>
            <a:ext cx="11540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Corbel" panose="020B0503020204020204" pitchFamily="34" charset="0"/>
              </a:rPr>
              <a:t>Riflessioni finali al termine del progetto</a:t>
            </a:r>
            <a:endParaRPr lang="it-IT" sz="2400" dirty="0">
              <a:latin typeface="Corbel" panose="020B05030202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63DF62-FF11-447A-B462-1A33D8FF58AB}"/>
              </a:ext>
            </a:extLst>
          </p:cNvPr>
          <p:cNvSpPr txBox="1"/>
          <p:nvPr/>
        </p:nvSpPr>
        <p:spPr>
          <a:xfrm>
            <a:off x="0" y="-3208"/>
            <a:ext cx="12192000" cy="3385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None/>
            </a:pPr>
            <a:r>
              <a:rPr lang="it-IT" sz="1600" b="1" dirty="0">
                <a:latin typeface="Corbel" panose="020B0503020204020204"/>
              </a:rPr>
              <a:t>Il progetto Egas Friuli-Venezia Giulia 2017/2018</a:t>
            </a:r>
          </a:p>
        </p:txBody>
      </p:sp>
      <p:cxnSp>
        <p:nvCxnSpPr>
          <p:cNvPr id="31" name="Connettore diritto 14">
            <a:extLst>
              <a:ext uri="{FF2B5EF4-FFF2-40B4-BE49-F238E27FC236}">
                <a16:creationId xmlns:a16="http://schemas.microsoft.com/office/drawing/2014/main" id="{1BC7605F-EC00-4548-A4B5-DE3A6D751BE4}"/>
              </a:ext>
            </a:extLst>
          </p:cNvPr>
          <p:cNvCxnSpPr>
            <a:cxnSpLocks/>
          </p:cNvCxnSpPr>
          <p:nvPr/>
        </p:nvCxnSpPr>
        <p:spPr>
          <a:xfrm>
            <a:off x="402529" y="1077373"/>
            <a:ext cx="1145609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716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diritto 14">
            <a:extLst>
              <a:ext uri="{FF2B5EF4-FFF2-40B4-BE49-F238E27FC236}">
                <a16:creationId xmlns:a16="http://schemas.microsoft.com/office/drawing/2014/main" id="{9C1F2460-76CA-4F2E-B31A-D9117D8098BE}"/>
              </a:ext>
            </a:extLst>
          </p:cNvPr>
          <p:cNvCxnSpPr>
            <a:cxnSpLocks/>
          </p:cNvCxnSpPr>
          <p:nvPr/>
        </p:nvCxnSpPr>
        <p:spPr>
          <a:xfrm>
            <a:off x="402529" y="1077373"/>
            <a:ext cx="1145609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F6487C5-E20F-4387-B362-AE42B38BC52E}"/>
              </a:ext>
            </a:extLst>
          </p:cNvPr>
          <p:cNvSpPr txBox="1"/>
          <p:nvPr/>
        </p:nvSpPr>
        <p:spPr>
          <a:xfrm>
            <a:off x="367952" y="1197278"/>
            <a:ext cx="11456096" cy="164660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Corbel" panose="020B0503020204020204" pitchFamily="34" charset="0"/>
              </a:rPr>
              <a:t>Developing a hospital culture characterized by increased (patient and employee) satisfaction through continuous improvements, in which all employees actively participate in identifying and reducing non-value adding activities.</a:t>
            </a:r>
          </a:p>
          <a:p>
            <a:pPr algn="ctr"/>
            <a:endParaRPr lang="en-US" sz="900" i="1" dirty="0">
              <a:latin typeface="Corbel" panose="020B0503020204020204" pitchFamily="34" charset="0"/>
            </a:endParaRPr>
          </a:p>
          <a:p>
            <a:pPr algn="r"/>
            <a:r>
              <a:rPr lang="en-US" sz="2000" dirty="0" err="1">
                <a:latin typeface="Corbel" panose="020B0503020204020204" pitchFamily="34" charset="0"/>
              </a:rPr>
              <a:t>Dahlgaard</a:t>
            </a:r>
            <a:r>
              <a:rPr lang="en-US" sz="2000" dirty="0">
                <a:latin typeface="Corbel" panose="020B0503020204020204" pitchFamily="34" charset="0"/>
              </a:rPr>
              <a:t> et al. (2011)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5C2D4E-463C-415F-88F8-C02AB077DA18}"/>
              </a:ext>
            </a:extLst>
          </p:cNvPr>
          <p:cNvSpPr txBox="1"/>
          <p:nvPr/>
        </p:nvSpPr>
        <p:spPr>
          <a:xfrm>
            <a:off x="-143169" y="634482"/>
            <a:ext cx="9841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it-IT" sz="2400" b="1" dirty="0">
                <a:latin typeface="Corbel" panose="020B0503020204020204" pitchFamily="34" charset="0"/>
              </a:rPr>
              <a:t>Concetti chiave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6CD0206-1716-4003-B89B-18579F3A420A}"/>
              </a:ext>
            </a:extLst>
          </p:cNvPr>
          <p:cNvSpPr/>
          <p:nvPr/>
        </p:nvSpPr>
        <p:spPr>
          <a:xfrm>
            <a:off x="406864" y="3296641"/>
            <a:ext cx="3647458" cy="13437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  <a:latin typeface="Corbel" panose="020B0503020204020204" pitchFamily="34" charset="0"/>
              </a:rPr>
              <a:t>Comprendere il valore per il paziente e per i professionisti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7831AD2-00B2-4DFB-84A5-ACBF7C099E08}"/>
              </a:ext>
            </a:extLst>
          </p:cNvPr>
          <p:cNvSpPr/>
          <p:nvPr/>
        </p:nvSpPr>
        <p:spPr>
          <a:xfrm>
            <a:off x="4163858" y="3293299"/>
            <a:ext cx="3647457" cy="13437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  <a:latin typeface="Corbel" panose="020B0503020204020204" pitchFamily="34" charset="0"/>
              </a:rPr>
              <a:t>Eliminare gli sprechi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  <a:latin typeface="Corbel" panose="020B0503020204020204" pitchFamily="34" charset="0"/>
              </a:rPr>
              <a:t>(tutto ciò che non porta valore)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E1ACB7-5CA5-4D3C-954D-3E834594932C}"/>
              </a:ext>
            </a:extLst>
          </p:cNvPr>
          <p:cNvSpPr txBox="1"/>
          <p:nvPr/>
        </p:nvSpPr>
        <p:spPr>
          <a:xfrm>
            <a:off x="0" y="-3208"/>
            <a:ext cx="12192000" cy="3385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None/>
            </a:pPr>
            <a:r>
              <a:rPr lang="it-IT" sz="1600" b="1" dirty="0">
                <a:latin typeface="Corbel" panose="020B0503020204020204"/>
              </a:rPr>
              <a:t>Introduzione: concetti e parole chiave del Lean management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A1D83D2-2CBC-4B42-9ABD-DB33C8755CCD}"/>
              </a:ext>
            </a:extLst>
          </p:cNvPr>
          <p:cNvSpPr/>
          <p:nvPr/>
        </p:nvSpPr>
        <p:spPr>
          <a:xfrm>
            <a:off x="406863" y="4827698"/>
            <a:ext cx="7404452" cy="13437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  <a:latin typeface="Corbel" panose="020B0503020204020204" pitchFamily="34" charset="0"/>
              </a:rPr>
              <a:t>VISIONE DI PROCESSO:</a:t>
            </a:r>
          </a:p>
          <a:p>
            <a:pPr algn="ctr"/>
            <a:r>
              <a:rPr lang="it-IT" sz="2400" dirty="0">
                <a:solidFill>
                  <a:schemeClr val="tx1"/>
                </a:solidFill>
                <a:latin typeface="Corbel" panose="020B0503020204020204" pitchFamily="34" charset="0"/>
              </a:rPr>
              <a:t>Approccio organizzativo-gestionale focalizzato sui processi e non solo sulle singole funzioni e attività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75EA52A-554C-42D4-BA25-4A05A2F338BA}"/>
              </a:ext>
            </a:extLst>
          </p:cNvPr>
          <p:cNvSpPr/>
          <p:nvPr/>
        </p:nvSpPr>
        <p:spPr>
          <a:xfrm>
            <a:off x="8298419" y="4572683"/>
            <a:ext cx="3318945" cy="8189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latin typeface="Corbel" panose="020B0503020204020204" pitchFamily="34" charset="0"/>
              </a:rPr>
              <a:t>Kaizen:</a:t>
            </a:r>
            <a:endParaRPr lang="it-IT" sz="28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algn="ctr"/>
            <a:r>
              <a:rPr lang="it-IT" sz="2400" dirty="0">
                <a:solidFill>
                  <a:schemeClr val="tx1"/>
                </a:solidFill>
                <a:latin typeface="Corbel" panose="020B0503020204020204" pitchFamily="34" charset="0"/>
              </a:rPr>
              <a:t>Miglioramento continuo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E25F77B-EB7C-4922-9A02-133B386B69E1}"/>
              </a:ext>
            </a:extLst>
          </p:cNvPr>
          <p:cNvSpPr/>
          <p:nvPr/>
        </p:nvSpPr>
        <p:spPr>
          <a:xfrm>
            <a:off x="8298419" y="3447642"/>
            <a:ext cx="3318945" cy="89367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latin typeface="Corbel" panose="020B0503020204020204" pitchFamily="34" charset="0"/>
              </a:rPr>
              <a:t>Riconoscimento impegno dello staff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6FF3781-F473-419B-9EDD-71B951740DD3}"/>
              </a:ext>
            </a:extLst>
          </p:cNvPr>
          <p:cNvSpPr/>
          <p:nvPr/>
        </p:nvSpPr>
        <p:spPr>
          <a:xfrm>
            <a:off x="8298419" y="5621231"/>
            <a:ext cx="3318945" cy="5074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latin typeface="Corbel" panose="020B0503020204020204" pitchFamily="34" charset="0"/>
              </a:rPr>
              <a:t>Risultati tangibili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E7B78C-4E54-411B-9F15-EBA56F29DD79}"/>
              </a:ext>
            </a:extLst>
          </p:cNvPr>
          <p:cNvSpPr txBox="1"/>
          <p:nvPr/>
        </p:nvSpPr>
        <p:spPr>
          <a:xfrm>
            <a:off x="8298419" y="3011841"/>
            <a:ext cx="3318945" cy="40011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it-IT" sz="2000" b="1" spc="210" dirty="0">
                <a:latin typeface="Corbel" panose="020B0503020204020204" pitchFamily="34" charset="0"/>
              </a:rPr>
              <a:t>A LIVELLO OPERATIVO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A85D20-55C6-47CA-87D7-624C700490FB}"/>
              </a:ext>
            </a:extLst>
          </p:cNvPr>
          <p:cNvSpPr txBox="1"/>
          <p:nvPr/>
        </p:nvSpPr>
        <p:spPr>
          <a:xfrm>
            <a:off x="0" y="6575428"/>
            <a:ext cx="12192000" cy="27699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rbel" panose="020B0503020204020204" pitchFamily="34" charset="0"/>
              </a:rPr>
              <a:t>            Elisabetta Ocello								Pneumo Trieste 2019, Corso IFT										</a:t>
            </a:r>
            <a:fld id="{FB237E53-FBE0-4B2B-93EE-BAD482975CD6}" type="slidenum">
              <a:rPr lang="it-IT" sz="1200" smtClean="0">
                <a:latin typeface="Corbel" panose="020B0503020204020204" pitchFamily="34" charset="0"/>
              </a:rPr>
              <a:t>3</a:t>
            </a:fld>
            <a:endParaRPr lang="it-IT" sz="1200" dirty="0">
              <a:latin typeface="Corbel" panose="020B0503020204020204" pitchFamily="34" charset="0"/>
            </a:endParaRPr>
          </a:p>
        </p:txBody>
      </p:sp>
      <p:pic>
        <p:nvPicPr>
          <p:cNvPr id="24" name="Picture 2" descr="Risultati immagini per logo uniud">
            <a:extLst>
              <a:ext uri="{FF2B5EF4-FFF2-40B4-BE49-F238E27FC236}">
                <a16:creationId xmlns:a16="http://schemas.microsoft.com/office/drawing/2014/main" id="{CDE54727-9C2D-48A0-B9D8-89E73C3D4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8" y="6575427"/>
            <a:ext cx="277000" cy="2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596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CC8AA1E-1716-4E7A-96BA-82942C00B6E5}"/>
              </a:ext>
            </a:extLst>
          </p:cNvPr>
          <p:cNvSpPr txBox="1"/>
          <p:nvPr/>
        </p:nvSpPr>
        <p:spPr>
          <a:xfrm>
            <a:off x="0" y="6575428"/>
            <a:ext cx="12192000" cy="27699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rbel" panose="020B0503020204020204" pitchFamily="34" charset="0"/>
              </a:rPr>
              <a:t>            Elisabetta Ocello								Pneumo Trieste 2019, Corso IFT										</a:t>
            </a:r>
            <a:fld id="{FB237E53-FBE0-4B2B-93EE-BAD482975CD6}" type="slidenum">
              <a:rPr lang="it-IT" sz="1200" smtClean="0">
                <a:latin typeface="Corbel" panose="020B0503020204020204" pitchFamily="34" charset="0"/>
              </a:rPr>
              <a:t>30</a:t>
            </a:fld>
            <a:endParaRPr lang="it-IT" sz="1200" dirty="0">
              <a:latin typeface="Corbel" panose="020B0503020204020204" pitchFamily="34" charset="0"/>
            </a:endParaRPr>
          </a:p>
        </p:txBody>
      </p:sp>
      <p:pic>
        <p:nvPicPr>
          <p:cNvPr id="17" name="Picture 2" descr="Risultati immagini per logo uniud">
            <a:extLst>
              <a:ext uri="{FF2B5EF4-FFF2-40B4-BE49-F238E27FC236}">
                <a16:creationId xmlns:a16="http://schemas.microsoft.com/office/drawing/2014/main" id="{4F07502E-1F1F-4BDB-B3A9-BD0C2A74F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8" y="6575427"/>
            <a:ext cx="277000" cy="2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AAD2D86-4D0E-4358-A6FC-095742D92629}"/>
              </a:ext>
            </a:extLst>
          </p:cNvPr>
          <p:cNvSpPr txBox="1"/>
          <p:nvPr/>
        </p:nvSpPr>
        <p:spPr>
          <a:xfrm>
            <a:off x="318557" y="634482"/>
            <a:ext cx="11540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Corbel" panose="020B0503020204020204" pitchFamily="34" charset="0"/>
              </a:rPr>
              <a:t>Referenze</a:t>
            </a:r>
            <a:endParaRPr lang="it-IT" sz="2400" dirty="0">
              <a:latin typeface="Corbel" panose="020B05030202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63DF62-FF11-447A-B462-1A33D8FF58AB}"/>
              </a:ext>
            </a:extLst>
          </p:cNvPr>
          <p:cNvSpPr txBox="1"/>
          <p:nvPr/>
        </p:nvSpPr>
        <p:spPr>
          <a:xfrm>
            <a:off x="0" y="-3208"/>
            <a:ext cx="12192000" cy="3385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None/>
            </a:pPr>
            <a:r>
              <a:rPr lang="it-IT" sz="1600" b="1" dirty="0">
                <a:latin typeface="Corbel" panose="020B0503020204020204"/>
              </a:rPr>
              <a:t>Magro è bello: Lean Management in Sanità</a:t>
            </a:r>
          </a:p>
        </p:txBody>
      </p:sp>
      <p:cxnSp>
        <p:nvCxnSpPr>
          <p:cNvPr id="31" name="Connettore diritto 14">
            <a:extLst>
              <a:ext uri="{FF2B5EF4-FFF2-40B4-BE49-F238E27FC236}">
                <a16:creationId xmlns:a16="http://schemas.microsoft.com/office/drawing/2014/main" id="{1BC7605F-EC00-4548-A4B5-DE3A6D751BE4}"/>
              </a:ext>
            </a:extLst>
          </p:cNvPr>
          <p:cNvCxnSpPr>
            <a:cxnSpLocks/>
          </p:cNvCxnSpPr>
          <p:nvPr/>
        </p:nvCxnSpPr>
        <p:spPr>
          <a:xfrm>
            <a:off x="402529" y="1077373"/>
            <a:ext cx="1145609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8005B97C-8501-4AD9-ACBD-974B508F4A88}"/>
              </a:ext>
            </a:extLst>
          </p:cNvPr>
          <p:cNvSpPr txBox="1">
            <a:spLocks/>
          </p:cNvSpPr>
          <p:nvPr/>
        </p:nvSpPr>
        <p:spPr>
          <a:xfrm>
            <a:off x="671209" y="1395283"/>
            <a:ext cx="10671242" cy="5083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latin typeface="Corbel" panose="020B0503020204020204" pitchFamily="34" charset="0"/>
              </a:rPr>
              <a:t>Nicosia, F., Tosatto, F., Nicosia, P. G., &amp; Canepa, S. 2016. </a:t>
            </a:r>
            <a:r>
              <a:rPr lang="it-IT" b="1" i="1" dirty="0">
                <a:latin typeface="Corbel" panose="020B0503020204020204" pitchFamily="34" charset="0"/>
              </a:rPr>
              <a:t>Spending review in ospedale senza tagli: Il lean system applicato in sanità</a:t>
            </a:r>
            <a:r>
              <a:rPr lang="it-IT" dirty="0">
                <a:latin typeface="Corbel" panose="020B0503020204020204" pitchFamily="34" charset="0"/>
              </a:rPr>
              <a:t>. Guerini Next.</a:t>
            </a:r>
          </a:p>
          <a:p>
            <a:pPr algn="l"/>
            <a:endParaRPr lang="it-IT" dirty="0">
              <a:latin typeface="Corbel" panose="020B0503020204020204" pitchFamily="34" charset="0"/>
            </a:endParaRPr>
          </a:p>
          <a:p>
            <a:pPr algn="l"/>
            <a:r>
              <a:rPr lang="it-IT" dirty="0">
                <a:latin typeface="Corbel" panose="020B0503020204020204" pitchFamily="34" charset="0"/>
              </a:rPr>
              <a:t>Nicosia, F. 2017. </a:t>
            </a:r>
            <a:r>
              <a:rPr lang="it-IT" b="1" i="1" dirty="0">
                <a:latin typeface="Corbel" panose="020B0503020204020204" pitchFamily="34" charset="0"/>
              </a:rPr>
              <a:t>Sanità Lean. Migliorare il servizio ai pazienti, ridurre gli sprechi, innovare la gestione ospedaliera con il metodo Toyota</a:t>
            </a:r>
            <a:r>
              <a:rPr lang="it-IT" dirty="0">
                <a:latin typeface="Corbel" panose="020B0503020204020204" pitchFamily="34" charset="0"/>
              </a:rPr>
              <a:t>. Guerini Next.</a:t>
            </a:r>
            <a:endParaRPr lang="en-US" dirty="0">
              <a:latin typeface="Corbel" panose="020B0503020204020204" pitchFamily="34" charset="0"/>
            </a:endParaRPr>
          </a:p>
          <a:p>
            <a:pPr algn="l"/>
            <a:endParaRPr lang="en-US" dirty="0">
              <a:latin typeface="Corbel" panose="020B0503020204020204" pitchFamily="34" charset="0"/>
            </a:endParaRPr>
          </a:p>
          <a:p>
            <a:pPr algn="l"/>
            <a:r>
              <a:rPr lang="en-US" dirty="0">
                <a:latin typeface="Corbel" panose="020B0503020204020204" pitchFamily="34" charset="0"/>
              </a:rPr>
              <a:t>Baker, M., Taylor, I., &amp; Mitchell, A. 2011. Making hospitals work: </a:t>
            </a:r>
            <a:r>
              <a:rPr lang="it-IT" dirty="0">
                <a:latin typeface="Corbel" panose="020B0503020204020204" pitchFamily="34" charset="0"/>
              </a:rPr>
              <a:t>ome migliorare l'assistenza risparmiando tempo e risorse</a:t>
            </a:r>
            <a:r>
              <a:rPr lang="en-US" dirty="0">
                <a:latin typeface="Corbel" panose="020B0503020204020204" pitchFamily="34" charset="0"/>
              </a:rPr>
              <a:t>. </a:t>
            </a:r>
            <a:r>
              <a:rPr lang="en-US" b="1" i="1" dirty="0">
                <a:latin typeface="Corbel" panose="020B0503020204020204" pitchFamily="34" charset="0"/>
              </a:rPr>
              <a:t>CUOA Lean Enterprise Center</a:t>
            </a:r>
            <a:r>
              <a:rPr lang="en-US" dirty="0">
                <a:latin typeface="Corbel" panose="020B0503020204020204" pitchFamily="34" charset="0"/>
              </a:rPr>
              <a:t>.</a:t>
            </a:r>
          </a:p>
          <a:p>
            <a:pPr algn="l"/>
            <a:endParaRPr lang="it-IT" dirty="0">
              <a:latin typeface="Corbel" panose="020B0503020204020204" pitchFamily="34" charset="0"/>
            </a:endParaRPr>
          </a:p>
          <a:p>
            <a:pPr algn="l"/>
            <a:r>
              <a:rPr lang="it-IT" dirty="0">
                <a:latin typeface="Corbel" panose="020B0503020204020204" pitchFamily="34" charset="0"/>
              </a:rPr>
              <a:t>Burroni, L., Bianciardi, C., Guercini, J., &amp; Bracci, L. 2014. </a:t>
            </a:r>
            <a:r>
              <a:rPr lang="it-IT" b="1" i="1" dirty="0">
                <a:latin typeface="Corbel" panose="020B0503020204020204" pitchFamily="34" charset="0"/>
              </a:rPr>
              <a:t>Lean Thinking in Sanità: Da scelta strategica a modello operativo</a:t>
            </a:r>
            <a:r>
              <a:rPr lang="it-IT" dirty="0">
                <a:latin typeface="Corbel" panose="020B0503020204020204" pitchFamily="34" charset="0"/>
              </a:rPr>
              <a:t>. Società Editrice Esculapio.</a:t>
            </a:r>
          </a:p>
          <a:p>
            <a:pPr algn="l"/>
            <a:endParaRPr lang="it-IT" dirty="0">
              <a:latin typeface="Corbel" panose="020B0503020204020204" pitchFamily="34" charset="0"/>
            </a:endParaRPr>
          </a:p>
          <a:p>
            <a:pPr algn="l"/>
            <a:r>
              <a:rPr lang="it-IT" dirty="0">
                <a:latin typeface="Corbel" panose="020B0503020204020204" pitchFamily="34" charset="0"/>
              </a:rPr>
              <a:t>Guercini, J., Bianciardi, C., Mezzatesta, V., &amp; Bellandi, L. 2016. </a:t>
            </a:r>
            <a:r>
              <a:rPr lang="it-IT" b="1" i="1" dirty="0">
                <a:latin typeface="Corbel" panose="020B0503020204020204" pitchFamily="34" charset="0"/>
              </a:rPr>
              <a:t>Lean Healthcare: il caso dell’ AOU Senese. Storia di una strategia vincente: Storia di una strategia vincente</a:t>
            </a:r>
            <a:r>
              <a:rPr lang="it-IT" dirty="0">
                <a:latin typeface="Corbel" panose="020B0503020204020204" pitchFamily="34" charset="0"/>
              </a:rPr>
              <a:t>. Franco Angeli Edizioni.</a:t>
            </a:r>
          </a:p>
          <a:p>
            <a:pPr algn="l"/>
            <a:endParaRPr lang="it-IT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83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CC8AA1E-1716-4E7A-96BA-82942C00B6E5}"/>
              </a:ext>
            </a:extLst>
          </p:cNvPr>
          <p:cNvSpPr txBox="1"/>
          <p:nvPr/>
        </p:nvSpPr>
        <p:spPr>
          <a:xfrm>
            <a:off x="0" y="6575428"/>
            <a:ext cx="12192000" cy="27699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rbel" panose="020B0503020204020204" pitchFamily="34" charset="0"/>
              </a:rPr>
              <a:t>            Elisabetta Ocello								Pneumo Trieste 2019, Corso IFT										</a:t>
            </a:r>
            <a:fld id="{FB237E53-FBE0-4B2B-93EE-BAD482975CD6}" type="slidenum">
              <a:rPr lang="it-IT" sz="1200" smtClean="0">
                <a:latin typeface="Corbel" panose="020B0503020204020204" pitchFamily="34" charset="0"/>
              </a:rPr>
              <a:t>31</a:t>
            </a:fld>
            <a:endParaRPr lang="it-IT" sz="1200" dirty="0">
              <a:latin typeface="Corbel" panose="020B0503020204020204" pitchFamily="34" charset="0"/>
            </a:endParaRPr>
          </a:p>
        </p:txBody>
      </p:sp>
      <p:pic>
        <p:nvPicPr>
          <p:cNvPr id="17" name="Picture 2" descr="Risultati immagini per logo uniud">
            <a:extLst>
              <a:ext uri="{FF2B5EF4-FFF2-40B4-BE49-F238E27FC236}">
                <a16:creationId xmlns:a16="http://schemas.microsoft.com/office/drawing/2014/main" id="{4F07502E-1F1F-4BDB-B3A9-BD0C2A74F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8" y="6575427"/>
            <a:ext cx="277000" cy="2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AAD2D86-4D0E-4358-A6FC-095742D92629}"/>
              </a:ext>
            </a:extLst>
          </p:cNvPr>
          <p:cNvSpPr txBox="1"/>
          <p:nvPr/>
        </p:nvSpPr>
        <p:spPr>
          <a:xfrm>
            <a:off x="318557" y="634482"/>
            <a:ext cx="11540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Corbel" panose="020B0503020204020204" pitchFamily="34" charset="0"/>
              </a:rPr>
              <a:t>Referenze</a:t>
            </a:r>
            <a:endParaRPr lang="it-IT" sz="2400" dirty="0">
              <a:latin typeface="Corbel" panose="020B05030202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63DF62-FF11-447A-B462-1A33D8FF58AB}"/>
              </a:ext>
            </a:extLst>
          </p:cNvPr>
          <p:cNvSpPr txBox="1"/>
          <p:nvPr/>
        </p:nvSpPr>
        <p:spPr>
          <a:xfrm>
            <a:off x="0" y="-3208"/>
            <a:ext cx="12192000" cy="3385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None/>
            </a:pPr>
            <a:r>
              <a:rPr lang="it-IT" sz="1600" b="1" dirty="0">
                <a:latin typeface="Corbel" panose="020B0503020204020204"/>
              </a:rPr>
              <a:t>Magro è bello: Lean Management in Sanità</a:t>
            </a:r>
          </a:p>
        </p:txBody>
      </p:sp>
      <p:cxnSp>
        <p:nvCxnSpPr>
          <p:cNvPr id="31" name="Connettore diritto 14">
            <a:extLst>
              <a:ext uri="{FF2B5EF4-FFF2-40B4-BE49-F238E27FC236}">
                <a16:creationId xmlns:a16="http://schemas.microsoft.com/office/drawing/2014/main" id="{1BC7605F-EC00-4548-A4B5-DE3A6D751BE4}"/>
              </a:ext>
            </a:extLst>
          </p:cNvPr>
          <p:cNvCxnSpPr>
            <a:cxnSpLocks/>
          </p:cNvCxnSpPr>
          <p:nvPr/>
        </p:nvCxnSpPr>
        <p:spPr>
          <a:xfrm>
            <a:off x="402529" y="1077373"/>
            <a:ext cx="1145609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92674F96-1269-4236-BA09-8ACE714111A4}"/>
              </a:ext>
            </a:extLst>
          </p:cNvPr>
          <p:cNvSpPr txBox="1">
            <a:spLocks/>
          </p:cNvSpPr>
          <p:nvPr/>
        </p:nvSpPr>
        <p:spPr>
          <a:xfrm>
            <a:off x="457200" y="1520265"/>
            <a:ext cx="11099260" cy="47032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Corbel" panose="020B0503020204020204" pitchFamily="34" charset="0"/>
              </a:rPr>
              <a:t>Toussaint, J., &amp; Gerard, R. 2010. </a:t>
            </a:r>
            <a:r>
              <a:rPr lang="en-US" b="1" i="1" dirty="0">
                <a:latin typeface="Corbel" panose="020B0503020204020204" pitchFamily="34" charset="0"/>
              </a:rPr>
              <a:t>On the mend: revolutionizing healthcare to save lives and transform the industry</a:t>
            </a:r>
            <a:r>
              <a:rPr lang="en-US" dirty="0">
                <a:latin typeface="Corbel" panose="020B0503020204020204" pitchFamily="34" charset="0"/>
              </a:rPr>
              <a:t>. Lean enterprise institute.</a:t>
            </a:r>
          </a:p>
          <a:p>
            <a:pPr algn="l"/>
            <a:endParaRPr lang="en-US" dirty="0">
              <a:latin typeface="Corbel" panose="020B0503020204020204" pitchFamily="34" charset="0"/>
            </a:endParaRPr>
          </a:p>
          <a:p>
            <a:pPr algn="l"/>
            <a:r>
              <a:rPr lang="en-US" dirty="0">
                <a:latin typeface="Corbel" panose="020B0503020204020204" pitchFamily="34" charset="0"/>
              </a:rPr>
              <a:t>Jackson, T. L. 2013. </a:t>
            </a:r>
            <a:r>
              <a:rPr lang="en-US" b="1" i="1" dirty="0">
                <a:latin typeface="Corbel" panose="020B0503020204020204" pitchFamily="34" charset="0"/>
              </a:rPr>
              <a:t>Mapping clinical value streams</a:t>
            </a:r>
            <a:r>
              <a:rPr lang="en-US" dirty="0">
                <a:latin typeface="Corbel" panose="020B0503020204020204" pitchFamily="34" charset="0"/>
              </a:rPr>
              <a:t>. CRC Press.</a:t>
            </a:r>
          </a:p>
          <a:p>
            <a:pPr algn="l"/>
            <a:endParaRPr lang="en-US" dirty="0">
              <a:latin typeface="Corbel" panose="020B0503020204020204" pitchFamily="34" charset="0"/>
            </a:endParaRPr>
          </a:p>
          <a:p>
            <a:pPr algn="l"/>
            <a:r>
              <a:rPr lang="en-US" dirty="0">
                <a:latin typeface="Corbel" panose="020B0503020204020204" pitchFamily="34" charset="0"/>
              </a:rPr>
              <a:t>Jackson, T. L. 2012. </a:t>
            </a:r>
            <a:r>
              <a:rPr lang="en-US" b="1" i="1" dirty="0">
                <a:latin typeface="Corbel" panose="020B0503020204020204" pitchFamily="34" charset="0"/>
              </a:rPr>
              <a:t>Kaizen workshops for lean healthcare</a:t>
            </a:r>
            <a:r>
              <a:rPr lang="en-US" dirty="0">
                <a:latin typeface="Corbel" panose="020B0503020204020204" pitchFamily="34" charset="0"/>
              </a:rPr>
              <a:t>. CRC Press.</a:t>
            </a:r>
          </a:p>
          <a:p>
            <a:pPr algn="l"/>
            <a:endParaRPr lang="en-US" dirty="0">
              <a:latin typeface="Corbel" panose="020B0503020204020204" pitchFamily="34" charset="0"/>
            </a:endParaRPr>
          </a:p>
          <a:p>
            <a:pPr algn="l"/>
            <a:r>
              <a:rPr lang="en-US" dirty="0">
                <a:latin typeface="Corbel" panose="020B0503020204020204" pitchFamily="34" charset="0"/>
              </a:rPr>
              <a:t>Jackson, T. L. 2011. </a:t>
            </a:r>
            <a:r>
              <a:rPr lang="en-US" b="1" i="1" dirty="0">
                <a:latin typeface="Corbel" panose="020B0503020204020204" pitchFamily="34" charset="0"/>
              </a:rPr>
              <a:t>Standard Work for Lean Healthcare</a:t>
            </a:r>
            <a:r>
              <a:rPr lang="en-US" dirty="0">
                <a:latin typeface="Corbel" panose="020B0503020204020204" pitchFamily="34" charset="0"/>
              </a:rPr>
              <a:t>. CRC Press.</a:t>
            </a:r>
          </a:p>
          <a:p>
            <a:pPr algn="l"/>
            <a:endParaRPr lang="en-US" dirty="0">
              <a:latin typeface="Corbel" panose="020B0503020204020204" pitchFamily="34" charset="0"/>
            </a:endParaRPr>
          </a:p>
          <a:p>
            <a:pPr algn="l"/>
            <a:r>
              <a:rPr lang="en-US" dirty="0">
                <a:latin typeface="Corbel" panose="020B0503020204020204" pitchFamily="34" charset="0"/>
              </a:rPr>
              <a:t>Jackson, T. L. 2009. </a:t>
            </a:r>
            <a:r>
              <a:rPr lang="en-US" b="1" i="1" dirty="0">
                <a:latin typeface="Corbel" panose="020B0503020204020204" pitchFamily="34" charset="0"/>
              </a:rPr>
              <a:t>5S for healthcare</a:t>
            </a:r>
            <a:r>
              <a:rPr lang="en-US" dirty="0">
                <a:latin typeface="Corbel" panose="020B0503020204020204" pitchFamily="34" charset="0"/>
              </a:rPr>
              <a:t>. CRC Press.</a:t>
            </a:r>
          </a:p>
          <a:p>
            <a:pPr algn="l"/>
            <a:endParaRPr lang="en-US" dirty="0">
              <a:latin typeface="Corbel" panose="020B0503020204020204" pitchFamily="34" charset="0"/>
            </a:endParaRPr>
          </a:p>
          <a:p>
            <a:pPr algn="l"/>
            <a:r>
              <a:rPr lang="en-US" dirty="0" err="1">
                <a:latin typeface="Corbel" panose="020B0503020204020204" pitchFamily="34" charset="0"/>
              </a:rPr>
              <a:t>Graban</a:t>
            </a:r>
            <a:r>
              <a:rPr lang="en-US" dirty="0">
                <a:latin typeface="Corbel" panose="020B0503020204020204" pitchFamily="34" charset="0"/>
              </a:rPr>
              <a:t>, M. 2016. </a:t>
            </a:r>
            <a:r>
              <a:rPr lang="en-US" b="1" i="1" dirty="0">
                <a:latin typeface="Corbel" panose="020B0503020204020204" pitchFamily="34" charset="0"/>
              </a:rPr>
              <a:t>Lean hospitals: improving quality, patient safety, and employee engagement</a:t>
            </a:r>
            <a:r>
              <a:rPr lang="en-US" dirty="0">
                <a:latin typeface="Corbel" panose="020B0503020204020204" pitchFamily="34" charset="0"/>
              </a:rPr>
              <a:t>. CRC press.</a:t>
            </a:r>
          </a:p>
          <a:p>
            <a:pPr algn="l"/>
            <a:endParaRPr lang="en-US" dirty="0">
              <a:latin typeface="Corbel" panose="020B0503020204020204" pitchFamily="34" charset="0"/>
            </a:endParaRPr>
          </a:p>
          <a:p>
            <a:pPr algn="l"/>
            <a:endParaRPr lang="it-IT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966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275341-3D6A-452F-ABFA-9DBEE05E6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0" y="308970"/>
            <a:ext cx="11725276" cy="13563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Pneumo</a:t>
            </a:r>
            <a:r>
              <a:rPr lang="en-US" sz="3200" b="1" dirty="0">
                <a:solidFill>
                  <a:schemeClr val="tx1"/>
                </a:solidFill>
              </a:rPr>
              <a:t> Trieste 2019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it-IT" sz="3200" dirty="0">
                <a:solidFill>
                  <a:schemeClr val="tx1"/>
                </a:solidFill>
              </a:rPr>
              <a:t>Corso per IFT di area pneumologica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D046CD8-7F41-47E6-959A-F4294DF86A62}"/>
              </a:ext>
            </a:extLst>
          </p:cNvPr>
          <p:cNvSpPr/>
          <p:nvPr/>
        </p:nvSpPr>
        <p:spPr>
          <a:xfrm>
            <a:off x="233362" y="2718834"/>
            <a:ext cx="11725274" cy="1122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MAGRO È BELLO - 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Lean Management in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Sanità</a:t>
            </a:r>
            <a:endParaRPr lang="en-US" sz="3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GRAZIE PER L’ATTENZIONE</a:t>
            </a:r>
            <a:endParaRPr lang="it-IT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8AD4A39-AB2C-47B9-AB2C-5DD4285A8B8E}"/>
              </a:ext>
            </a:extLst>
          </p:cNvPr>
          <p:cNvSpPr/>
          <p:nvPr/>
        </p:nvSpPr>
        <p:spPr>
          <a:xfrm>
            <a:off x="233360" y="4697540"/>
            <a:ext cx="11725274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Elisabetta Ocello, PhD In Ingegneria Gestionale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it-IT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Specializzazione in Lean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Healthcare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it-IT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Mail: eli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sabetta.ocello@uniud.it</a:t>
            </a:r>
            <a:endParaRPr lang="it-IT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isultati immagini per logo uniud">
            <a:extLst>
              <a:ext uri="{FF2B5EF4-FFF2-40B4-BE49-F238E27FC236}">
                <a16:creationId xmlns:a16="http://schemas.microsoft.com/office/drawing/2014/main" id="{4965D5DA-3C5E-4288-A75F-73F994569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411" y="5680035"/>
            <a:ext cx="666066" cy="66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2E7903B-0E42-48CA-9D22-084C117AF562}"/>
              </a:ext>
            </a:extLst>
          </p:cNvPr>
          <p:cNvSpPr/>
          <p:nvPr/>
        </p:nvSpPr>
        <p:spPr>
          <a:xfrm>
            <a:off x="233360" y="1480664"/>
            <a:ext cx="117252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Trieste, martedì 2 aprile 2019</a:t>
            </a:r>
          </a:p>
        </p:txBody>
      </p:sp>
    </p:spTree>
    <p:extLst>
      <p:ext uri="{BB962C8B-B14F-4D97-AF65-F5344CB8AC3E}">
        <p14:creationId xmlns:p14="http://schemas.microsoft.com/office/powerpoint/2010/main" val="1309919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43">
            <a:extLst>
              <a:ext uri="{FF2B5EF4-FFF2-40B4-BE49-F238E27FC236}">
                <a16:creationId xmlns:a16="http://schemas.microsoft.com/office/drawing/2014/main" id="{EA38466F-4C3C-47B6-90D4-9944C55DFE1B}"/>
              </a:ext>
            </a:extLst>
          </p:cNvPr>
          <p:cNvSpPr/>
          <p:nvPr/>
        </p:nvSpPr>
        <p:spPr>
          <a:xfrm>
            <a:off x="1219200" y="736098"/>
            <a:ext cx="4784041" cy="146206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182880" rIns="182880" bIns="45720">
            <a:spAutoFit/>
          </a:bodyPr>
          <a:lstStyle/>
          <a:p>
            <a:pPr defTabSz="457200">
              <a:lnSpc>
                <a:spcPct val="89000"/>
              </a:lnSpc>
            </a:pPr>
            <a:r>
              <a:rPr lang="en-US" sz="2000" b="1" dirty="0">
                <a:solidFill>
                  <a:prstClr val="black"/>
                </a:solidFill>
                <a:latin typeface="Corbel" panose="020B0503020204020204" pitchFamily="34" charset="0"/>
              </a:rPr>
              <a:t>          MAP</a:t>
            </a:r>
          </a:p>
          <a:p>
            <a:pPr defTabSz="457200">
              <a:lnSpc>
                <a:spcPct val="89000"/>
              </a:lnSpc>
            </a:pPr>
            <a:r>
              <a:rPr lang="it-IT" sz="1600" b="1" dirty="0">
                <a:solidFill>
                  <a:prstClr val="black"/>
                </a:solidFill>
                <a:latin typeface="Corbel" panose="020B0503020204020204" pitchFamily="34" charset="0"/>
              </a:rPr>
              <a:t>Identificare il flusso di valore</a:t>
            </a:r>
            <a:r>
              <a:rPr lang="it-IT" sz="1600" dirty="0">
                <a:solidFill>
                  <a:prstClr val="black"/>
                </a:solidFill>
                <a:latin typeface="Corbel" panose="020B0503020204020204" pitchFamily="34" charset="0"/>
              </a:rPr>
              <a:t> </a:t>
            </a:r>
            <a:br>
              <a:rPr lang="it-IT" sz="1600" dirty="0">
                <a:solidFill>
                  <a:prstClr val="black"/>
                </a:solidFill>
                <a:latin typeface="Corbel" panose="020B0503020204020204" pitchFamily="34" charset="0"/>
              </a:rPr>
            </a:br>
            <a:r>
              <a:rPr lang="it-IT" sz="1600" dirty="0">
                <a:solidFill>
                  <a:prstClr val="black"/>
                </a:solidFill>
                <a:latin typeface="Corbel" panose="020B0503020204020204" pitchFamily="34" charset="0"/>
              </a:rPr>
              <a:t>Mappare in ottica end-to-end tutte le azioni, i processi e le funzioni necessari per trasformare l’input in output al fine di identificare ed eliminare tutti gli sprechi</a:t>
            </a:r>
            <a:endParaRPr lang="en-US" sz="1600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124" name="Rectangle 46">
            <a:extLst>
              <a:ext uri="{FF2B5EF4-FFF2-40B4-BE49-F238E27FC236}">
                <a16:creationId xmlns:a16="http://schemas.microsoft.com/office/drawing/2014/main" id="{658934F9-2C91-4260-951F-673545ED013F}"/>
              </a:ext>
            </a:extLst>
          </p:cNvPr>
          <p:cNvSpPr/>
          <p:nvPr/>
        </p:nvSpPr>
        <p:spPr>
          <a:xfrm>
            <a:off x="1349829" y="4900644"/>
            <a:ext cx="3161995" cy="12429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182880" rIns="182880" bIns="45720">
            <a:spAutoFit/>
          </a:bodyPr>
          <a:lstStyle/>
          <a:p>
            <a:pPr defTabSz="457200">
              <a:lnSpc>
                <a:spcPct val="89000"/>
              </a:lnSpc>
            </a:pPr>
            <a:r>
              <a:rPr lang="it-IT" sz="2000" b="1" dirty="0">
                <a:solidFill>
                  <a:prstClr val="black"/>
                </a:solidFill>
                <a:latin typeface="Corbel" panose="020B0503020204020204" pitchFamily="34" charset="0"/>
              </a:rPr>
              <a:t>        	VALUE</a:t>
            </a:r>
          </a:p>
          <a:p>
            <a:pPr defTabSz="457200">
              <a:lnSpc>
                <a:spcPct val="89000"/>
              </a:lnSpc>
            </a:pPr>
            <a:r>
              <a:rPr lang="it-IT" sz="1600" b="1" dirty="0">
                <a:solidFill>
                  <a:prstClr val="black"/>
                </a:solidFill>
                <a:latin typeface="Corbel" panose="020B0503020204020204" pitchFamily="34" charset="0"/>
              </a:rPr>
              <a:t>Specificare il valore</a:t>
            </a:r>
            <a:endParaRPr lang="it-IT" sz="1600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defTabSz="457200">
              <a:lnSpc>
                <a:spcPct val="89000"/>
              </a:lnSpc>
            </a:pPr>
            <a:r>
              <a:rPr lang="it-IT" sz="1600" dirty="0">
                <a:solidFill>
                  <a:prstClr val="black"/>
                </a:solidFill>
                <a:latin typeface="Corbel" panose="020B0503020204020204" pitchFamily="34" charset="0"/>
              </a:rPr>
              <a:t>Il valore è definito dal paziente in termini di specifici prodotti e servizi di cura</a:t>
            </a:r>
            <a:endParaRPr lang="en-US" sz="1600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127" name="Rectangle 50">
            <a:extLst>
              <a:ext uri="{FF2B5EF4-FFF2-40B4-BE49-F238E27FC236}">
                <a16:creationId xmlns:a16="http://schemas.microsoft.com/office/drawing/2014/main" id="{02382133-CC49-4B1C-8C48-AF9D09AEA874}"/>
              </a:ext>
            </a:extLst>
          </p:cNvPr>
          <p:cNvSpPr/>
          <p:nvPr/>
        </p:nvSpPr>
        <p:spPr>
          <a:xfrm>
            <a:off x="4644539" y="4890272"/>
            <a:ext cx="3746746" cy="146206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182880" rIns="182880" bIns="45720">
            <a:spAutoFit/>
          </a:bodyPr>
          <a:lstStyle/>
          <a:p>
            <a:pPr defTabSz="457200">
              <a:lnSpc>
                <a:spcPct val="89000"/>
              </a:lnSpc>
            </a:pPr>
            <a:r>
              <a:rPr lang="en-US" sz="2000" b="1" dirty="0">
                <a:solidFill>
                  <a:prstClr val="black"/>
                </a:solidFill>
                <a:latin typeface="Corbel" panose="020B0503020204020204" pitchFamily="34" charset="0"/>
              </a:rPr>
              <a:t>      		FLOW</a:t>
            </a:r>
          </a:p>
          <a:p>
            <a:pPr defTabSz="457200">
              <a:lnSpc>
                <a:spcPct val="89000"/>
              </a:lnSpc>
            </a:pPr>
            <a:r>
              <a:rPr lang="it-IT" sz="1600" b="1" dirty="0">
                <a:solidFill>
                  <a:prstClr val="black"/>
                </a:solidFill>
                <a:latin typeface="Corbel" panose="020B0503020204020204" pitchFamily="34" charset="0"/>
              </a:rPr>
              <a:t>Fare si che il valore fluisca continuamente </a:t>
            </a:r>
          </a:p>
          <a:p>
            <a:pPr defTabSz="457200">
              <a:lnSpc>
                <a:spcPct val="89000"/>
              </a:lnSpc>
            </a:pPr>
            <a:r>
              <a:rPr lang="it-IT" sz="1600" dirty="0">
                <a:solidFill>
                  <a:prstClr val="black"/>
                </a:solidFill>
                <a:latin typeface="Corbel" panose="020B0503020204020204" pitchFamily="34" charset="0"/>
              </a:rPr>
              <a:t>Dopo aver eliminato gli sprechi, fare si che le rimanenti attività a valore aggiunto scorrano senza interruzioni</a:t>
            </a:r>
            <a:endParaRPr lang="en-US" sz="1600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129" name="Rectangle 53">
            <a:extLst>
              <a:ext uri="{FF2B5EF4-FFF2-40B4-BE49-F238E27FC236}">
                <a16:creationId xmlns:a16="http://schemas.microsoft.com/office/drawing/2014/main" id="{FEF8AF4E-9CE2-4B15-8185-F864E15995CB}"/>
              </a:ext>
            </a:extLst>
          </p:cNvPr>
          <p:cNvSpPr/>
          <p:nvPr/>
        </p:nvSpPr>
        <p:spPr>
          <a:xfrm>
            <a:off x="6106129" y="937420"/>
            <a:ext cx="5171471" cy="12429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182880" rIns="182880" bIns="45720">
            <a:spAutoFit/>
          </a:bodyPr>
          <a:lstStyle/>
          <a:p>
            <a:pPr defTabSz="457200">
              <a:lnSpc>
                <a:spcPct val="89000"/>
              </a:lnSpc>
            </a:pPr>
            <a:r>
              <a:rPr lang="it-IT" sz="2000" b="1" dirty="0">
                <a:solidFill>
                  <a:prstClr val="black"/>
                </a:solidFill>
                <a:latin typeface="Corbel" panose="020B0503020204020204" pitchFamily="34" charset="0"/>
              </a:rPr>
              <a:t>         PULL</a:t>
            </a:r>
            <a:endParaRPr lang="en-US" sz="2000" b="1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defTabSz="457200">
              <a:lnSpc>
                <a:spcPct val="89000"/>
              </a:lnSpc>
            </a:pPr>
            <a:r>
              <a:rPr lang="it-IT" sz="1600" b="1" dirty="0">
                <a:solidFill>
                  <a:prstClr val="black"/>
                </a:solidFill>
                <a:latin typeface="Corbel" panose="020B0503020204020204" pitchFamily="34" charset="0"/>
              </a:rPr>
              <a:t>Consentire ai clienti di ‘‘tirare’’ il valore</a:t>
            </a:r>
            <a:r>
              <a:rPr lang="it-IT" sz="1600" dirty="0">
                <a:solidFill>
                  <a:prstClr val="black"/>
                </a:solidFill>
                <a:latin typeface="Corbel" panose="020B0503020204020204" pitchFamily="34" charset="0"/>
              </a:rPr>
              <a:t> </a:t>
            </a:r>
            <a:br>
              <a:rPr lang="it-IT" sz="1600" dirty="0">
                <a:solidFill>
                  <a:prstClr val="black"/>
                </a:solidFill>
                <a:latin typeface="Corbel" panose="020B0503020204020204" pitchFamily="34" charset="0"/>
              </a:rPr>
            </a:br>
            <a:r>
              <a:rPr lang="it-IT" sz="1600" dirty="0">
                <a:solidFill>
                  <a:prstClr val="black"/>
                </a:solidFill>
                <a:latin typeface="Corbel" panose="020B0503020204020204" pitchFamily="34" charset="0"/>
              </a:rPr>
              <a:t>Far tirare al cliente la produzione dal primo processo fino al più lontano, al fine di garantire  una produzione/erogazione just-in-time </a:t>
            </a:r>
            <a:endParaRPr lang="en-US" sz="1600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131" name="Rectangle 55">
            <a:extLst>
              <a:ext uri="{FF2B5EF4-FFF2-40B4-BE49-F238E27FC236}">
                <a16:creationId xmlns:a16="http://schemas.microsoft.com/office/drawing/2014/main" id="{156FECE0-8CD5-4D8B-9EB4-2C26052228C0}"/>
              </a:ext>
            </a:extLst>
          </p:cNvPr>
          <p:cNvSpPr/>
          <p:nvPr/>
        </p:nvSpPr>
        <p:spPr>
          <a:xfrm>
            <a:off x="8524001" y="4924487"/>
            <a:ext cx="3464799" cy="12429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182880" rIns="182880" bIns="45720">
            <a:spAutoFit/>
          </a:bodyPr>
          <a:lstStyle/>
          <a:p>
            <a:pPr defTabSz="457200">
              <a:lnSpc>
                <a:spcPct val="89000"/>
              </a:lnSpc>
            </a:pPr>
            <a:r>
              <a:rPr lang="it-IT" sz="2000" b="1" dirty="0">
                <a:solidFill>
                  <a:prstClr val="black"/>
                </a:solidFill>
                <a:latin typeface="Corbel" panose="020B0503020204020204" pitchFamily="34" charset="0"/>
              </a:rPr>
              <a:t>       PERFECTION </a:t>
            </a:r>
            <a:br>
              <a:rPr lang="it-IT" sz="2000" b="1" dirty="0">
                <a:solidFill>
                  <a:prstClr val="black"/>
                </a:solidFill>
                <a:latin typeface="Corbel" panose="020B0503020204020204" pitchFamily="34" charset="0"/>
              </a:rPr>
            </a:br>
            <a:r>
              <a:rPr lang="it-IT" sz="1600" b="1" dirty="0">
                <a:solidFill>
                  <a:prstClr val="black"/>
                </a:solidFill>
                <a:latin typeface="Corbel" panose="020B0503020204020204" pitchFamily="34" charset="0"/>
              </a:rPr>
              <a:t>Perseguire la perfezione</a:t>
            </a:r>
            <a:r>
              <a:rPr lang="it-IT" sz="1600" dirty="0">
                <a:solidFill>
                  <a:prstClr val="black"/>
                </a:solidFill>
                <a:latin typeface="Corbel" panose="020B0503020204020204" pitchFamily="34" charset="0"/>
              </a:rPr>
              <a:t> Migliorarsi continuamente individuando ed eliminando progressivamente gli sprechi</a:t>
            </a:r>
            <a:endParaRPr lang="en-US" sz="1600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6901" y="348633"/>
            <a:ext cx="9272421" cy="505223"/>
          </a:xfrm>
        </p:spPr>
        <p:txBody>
          <a:bodyPr>
            <a:noAutofit/>
          </a:bodyPr>
          <a:lstStyle/>
          <a:p>
            <a:r>
              <a:rPr lang="it-IT" sz="3200" dirty="0">
                <a:latin typeface="Corbel" panose="020B0503020204020204" pitchFamily="34" charset="0"/>
              </a:rPr>
              <a:t>I 5 principi Lean</a:t>
            </a:r>
            <a:endParaRPr lang="en-US" sz="3200" dirty="0">
              <a:latin typeface="Corbel" panose="020B0503020204020204" pitchFamily="34" charset="0"/>
            </a:endParaRPr>
          </a:p>
        </p:txBody>
      </p:sp>
      <p:cxnSp>
        <p:nvCxnSpPr>
          <p:cNvPr id="123" name="Straight Arrow Connector 45">
            <a:extLst>
              <a:ext uri="{FF2B5EF4-FFF2-40B4-BE49-F238E27FC236}">
                <a16:creationId xmlns:a16="http://schemas.microsoft.com/office/drawing/2014/main" id="{A4964B9E-FEBD-4DC1-95E2-02BD1BDB8E6F}"/>
              </a:ext>
            </a:extLst>
          </p:cNvPr>
          <p:cNvCxnSpPr>
            <a:cxnSpLocks/>
          </p:cNvCxnSpPr>
          <p:nvPr/>
        </p:nvCxnSpPr>
        <p:spPr>
          <a:xfrm flipV="1">
            <a:off x="4367808" y="2198165"/>
            <a:ext cx="0" cy="405399"/>
          </a:xfrm>
          <a:prstGeom prst="straightConnector1">
            <a:avLst/>
          </a:prstGeom>
          <a:noFill/>
          <a:ln w="9525" cap="flat" cmpd="sng" algn="ctr">
            <a:solidFill>
              <a:srgbClr val="ED7D31"/>
            </a:solidFill>
            <a:prstDash val="solid"/>
            <a:miter lim="800000"/>
            <a:tailEnd type="oval" w="lg" len="lg"/>
          </a:ln>
          <a:effectLst/>
        </p:spPr>
      </p:cxnSp>
      <p:cxnSp>
        <p:nvCxnSpPr>
          <p:cNvPr id="125" name="Straight Arrow Connector 47">
            <a:extLst>
              <a:ext uri="{FF2B5EF4-FFF2-40B4-BE49-F238E27FC236}">
                <a16:creationId xmlns:a16="http://schemas.microsoft.com/office/drawing/2014/main" id="{5A2B3682-FB4E-4409-BAE0-238BF3939088}"/>
              </a:ext>
            </a:extLst>
          </p:cNvPr>
          <p:cNvCxnSpPr/>
          <p:nvPr/>
        </p:nvCxnSpPr>
        <p:spPr>
          <a:xfrm flipH="1">
            <a:off x="2727177" y="4169572"/>
            <a:ext cx="7014" cy="720000"/>
          </a:xfrm>
          <a:prstGeom prst="straightConnector1">
            <a:avLst/>
          </a:prstGeom>
          <a:noFill/>
          <a:ln w="9525" cap="flat" cmpd="sng" algn="ctr">
            <a:solidFill>
              <a:srgbClr val="4472C4"/>
            </a:solidFill>
            <a:prstDash val="solid"/>
            <a:miter lim="800000"/>
            <a:tailEnd type="oval" w="lg" len="lg"/>
          </a:ln>
          <a:effectLst/>
        </p:spPr>
      </p:cxnSp>
      <p:cxnSp>
        <p:nvCxnSpPr>
          <p:cNvPr id="126" name="Straight Arrow Connector 49">
            <a:extLst>
              <a:ext uri="{FF2B5EF4-FFF2-40B4-BE49-F238E27FC236}">
                <a16:creationId xmlns:a16="http://schemas.microsoft.com/office/drawing/2014/main" id="{0DCAD0A6-F9DA-4157-89D3-F9CCA9A23B69}"/>
              </a:ext>
            </a:extLst>
          </p:cNvPr>
          <p:cNvCxnSpPr/>
          <p:nvPr/>
        </p:nvCxnSpPr>
        <p:spPr>
          <a:xfrm flipH="1">
            <a:off x="6006041" y="4169572"/>
            <a:ext cx="1" cy="720000"/>
          </a:xfrm>
          <a:prstGeom prst="straightConnector1">
            <a:avLst/>
          </a:prstGeom>
          <a:noFill/>
          <a:ln w="9525" cap="flat" cmpd="sng" algn="ctr">
            <a:solidFill>
              <a:srgbClr val="A5A5A5"/>
            </a:solidFill>
            <a:prstDash val="solid"/>
            <a:miter lim="800000"/>
            <a:tailEnd type="oval" w="lg" len="lg"/>
          </a:ln>
          <a:effectLst/>
        </p:spPr>
      </p:cxnSp>
      <p:cxnSp>
        <p:nvCxnSpPr>
          <p:cNvPr id="128" name="Straight Arrow Connector 52">
            <a:extLst>
              <a:ext uri="{FF2B5EF4-FFF2-40B4-BE49-F238E27FC236}">
                <a16:creationId xmlns:a16="http://schemas.microsoft.com/office/drawing/2014/main" id="{9BEB2EC8-7AC1-4C3B-A935-20E398B92521}"/>
              </a:ext>
            </a:extLst>
          </p:cNvPr>
          <p:cNvCxnSpPr>
            <a:cxnSpLocks/>
          </p:cNvCxnSpPr>
          <p:nvPr/>
        </p:nvCxnSpPr>
        <p:spPr>
          <a:xfrm flipH="1" flipV="1">
            <a:off x="7674839" y="2198165"/>
            <a:ext cx="1" cy="405399"/>
          </a:xfrm>
          <a:prstGeom prst="straightConnector1">
            <a:avLst/>
          </a:prstGeom>
          <a:noFill/>
          <a:ln w="9525" cap="flat" cmpd="sng" algn="ctr">
            <a:solidFill>
              <a:srgbClr val="FFC000"/>
            </a:solidFill>
            <a:prstDash val="solid"/>
            <a:miter lim="800000"/>
            <a:tailEnd type="oval" w="lg" len="lg"/>
          </a:ln>
          <a:effectLst/>
        </p:spPr>
      </p:cxnSp>
      <p:cxnSp>
        <p:nvCxnSpPr>
          <p:cNvPr id="130" name="Straight Arrow Connector 54">
            <a:extLst>
              <a:ext uri="{FF2B5EF4-FFF2-40B4-BE49-F238E27FC236}">
                <a16:creationId xmlns:a16="http://schemas.microsoft.com/office/drawing/2014/main" id="{4E387781-1E55-422E-B0F8-8895F7635B3D}"/>
              </a:ext>
            </a:extLst>
          </p:cNvPr>
          <p:cNvCxnSpPr/>
          <p:nvPr/>
        </p:nvCxnSpPr>
        <p:spPr>
          <a:xfrm flipH="1">
            <a:off x="9300497" y="4169572"/>
            <a:ext cx="1" cy="720000"/>
          </a:xfrm>
          <a:prstGeom prst="straightConnector1">
            <a:avLst/>
          </a:prstGeom>
          <a:noFill/>
          <a:ln w="9525" cap="flat" cmpd="sng" algn="ctr">
            <a:solidFill>
              <a:srgbClr val="5B9BD5"/>
            </a:solidFill>
            <a:prstDash val="solid"/>
            <a:miter lim="800000"/>
            <a:tailEnd type="oval" w="lg" len="lg"/>
          </a:ln>
          <a:effectLst/>
        </p:spPr>
      </p:cxnSp>
      <p:grpSp>
        <p:nvGrpSpPr>
          <p:cNvPr id="132" name="Gruppo 131">
            <a:extLst>
              <a:ext uri="{FF2B5EF4-FFF2-40B4-BE49-F238E27FC236}">
                <a16:creationId xmlns:a16="http://schemas.microsoft.com/office/drawing/2014/main" id="{AE9BC8DC-28AA-43F4-B2FB-5838393A4204}"/>
              </a:ext>
            </a:extLst>
          </p:cNvPr>
          <p:cNvGrpSpPr/>
          <p:nvPr/>
        </p:nvGrpSpPr>
        <p:grpSpPr>
          <a:xfrm>
            <a:off x="1935089" y="2567244"/>
            <a:ext cx="1620000" cy="1620000"/>
            <a:chOff x="323528" y="2561828"/>
            <a:chExt cx="1620000" cy="1620000"/>
          </a:xfrm>
        </p:grpSpPr>
        <p:sp>
          <p:nvSpPr>
            <p:cNvPr id="133" name="Oval 4">
              <a:extLst>
                <a:ext uri="{FF2B5EF4-FFF2-40B4-BE49-F238E27FC236}">
                  <a16:creationId xmlns:a16="http://schemas.microsoft.com/office/drawing/2014/main" id="{FADFA086-4F9C-4702-9387-318927395E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28" y="2561828"/>
              <a:ext cx="1620000" cy="1620000"/>
            </a:xfrm>
            <a:prstGeom prst="ellipse">
              <a:avLst/>
            </a:prstGeom>
            <a:solidFill>
              <a:srgbClr val="4472C4">
                <a:alpha val="91000"/>
              </a:srgbClr>
            </a:solidFill>
            <a:ln w="952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4" name="Elemento grafico 133">
              <a:extLst>
                <a:ext uri="{FF2B5EF4-FFF2-40B4-BE49-F238E27FC236}">
                  <a16:creationId xmlns:a16="http://schemas.microsoft.com/office/drawing/2014/main" id="{ECAB6781-338D-48EF-A8F7-E1728B29A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2521" y="2868445"/>
              <a:ext cx="1074645" cy="1007117"/>
            </a:xfrm>
            <a:prstGeom prst="rect">
              <a:avLst/>
            </a:prstGeom>
          </p:spPr>
        </p:pic>
      </p:grpSp>
      <p:grpSp>
        <p:nvGrpSpPr>
          <p:cNvPr id="135" name="Gruppo 134">
            <a:extLst>
              <a:ext uri="{FF2B5EF4-FFF2-40B4-BE49-F238E27FC236}">
                <a16:creationId xmlns:a16="http://schemas.microsoft.com/office/drawing/2014/main" id="{1ABD449D-83FB-4A39-9814-BF5A7A24799B}"/>
              </a:ext>
            </a:extLst>
          </p:cNvPr>
          <p:cNvGrpSpPr/>
          <p:nvPr/>
        </p:nvGrpSpPr>
        <p:grpSpPr>
          <a:xfrm>
            <a:off x="3582317" y="2567245"/>
            <a:ext cx="1620000" cy="1619999"/>
            <a:chOff x="1403648" y="2561829"/>
            <a:chExt cx="1620000" cy="1619999"/>
          </a:xfrm>
        </p:grpSpPr>
        <p:sp>
          <p:nvSpPr>
            <p:cNvPr id="136" name="Oval 5">
              <a:extLst>
                <a:ext uri="{FF2B5EF4-FFF2-40B4-BE49-F238E27FC236}">
                  <a16:creationId xmlns:a16="http://schemas.microsoft.com/office/drawing/2014/main" id="{D6625F77-0122-4E1F-98E3-A621EB55A4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03648" y="2561829"/>
              <a:ext cx="1620000" cy="1619999"/>
            </a:xfrm>
            <a:prstGeom prst="ellipse">
              <a:avLst/>
            </a:prstGeom>
            <a:solidFill>
              <a:srgbClr val="ED7D31">
                <a:alpha val="90980"/>
              </a:srgbClr>
            </a:solidFill>
            <a:ln w="952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7" name="Gruppo 136">
              <a:extLst>
                <a:ext uri="{FF2B5EF4-FFF2-40B4-BE49-F238E27FC236}">
                  <a16:creationId xmlns:a16="http://schemas.microsoft.com/office/drawing/2014/main" id="{3AF5C7B0-5018-487E-9BF0-B1F0597AC758}"/>
                </a:ext>
              </a:extLst>
            </p:cNvPr>
            <p:cNvGrpSpPr/>
            <p:nvPr/>
          </p:nvGrpSpPr>
          <p:grpSpPr>
            <a:xfrm>
              <a:off x="1835696" y="2841780"/>
              <a:ext cx="729530" cy="1091276"/>
              <a:chOff x="2158653" y="2662359"/>
              <a:chExt cx="729530" cy="1091276"/>
            </a:xfrm>
          </p:grpSpPr>
          <p:pic>
            <p:nvPicPr>
              <p:cNvPr id="138" name="Elemento grafico 137">
                <a:extLst>
                  <a:ext uri="{FF2B5EF4-FFF2-40B4-BE49-F238E27FC236}">
                    <a16:creationId xmlns:a16="http://schemas.microsoft.com/office/drawing/2014/main" id="{213AB3DD-CF7C-4A56-B306-707E686423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166833" y="2663852"/>
                <a:ext cx="721350" cy="1084973"/>
              </a:xfrm>
              <a:prstGeom prst="rect">
                <a:avLst/>
              </a:prstGeom>
            </p:spPr>
          </p:pic>
          <p:pic>
            <p:nvPicPr>
              <p:cNvPr id="139" name="Elemento grafico 138">
                <a:extLst>
                  <a:ext uri="{FF2B5EF4-FFF2-40B4-BE49-F238E27FC236}">
                    <a16:creationId xmlns:a16="http://schemas.microsoft.com/office/drawing/2014/main" id="{271F4D35-F9BB-4E85-B440-E51AB827DE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158653" y="2662359"/>
                <a:ext cx="721350" cy="1084973"/>
              </a:xfrm>
              <a:prstGeom prst="rect">
                <a:avLst/>
              </a:prstGeom>
            </p:spPr>
          </p:pic>
          <p:pic>
            <p:nvPicPr>
              <p:cNvPr id="140" name="Elemento grafico 139">
                <a:extLst>
                  <a:ext uri="{FF2B5EF4-FFF2-40B4-BE49-F238E27FC236}">
                    <a16:creationId xmlns:a16="http://schemas.microsoft.com/office/drawing/2014/main" id="{4E3B2BE4-B5FE-4FB7-AF5C-81F893D679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161828" y="2668662"/>
                <a:ext cx="721350" cy="1084973"/>
              </a:xfrm>
              <a:prstGeom prst="rect">
                <a:avLst/>
              </a:prstGeom>
            </p:spPr>
          </p:pic>
        </p:grpSp>
      </p:grpSp>
      <p:grpSp>
        <p:nvGrpSpPr>
          <p:cNvPr id="141" name="Gruppo 140">
            <a:extLst>
              <a:ext uri="{FF2B5EF4-FFF2-40B4-BE49-F238E27FC236}">
                <a16:creationId xmlns:a16="http://schemas.microsoft.com/office/drawing/2014/main" id="{2AC203B2-0478-43FA-91E1-4612B9942C3E}"/>
              </a:ext>
            </a:extLst>
          </p:cNvPr>
          <p:cNvGrpSpPr/>
          <p:nvPr/>
        </p:nvGrpSpPr>
        <p:grpSpPr>
          <a:xfrm>
            <a:off x="6876773" y="2567245"/>
            <a:ext cx="1620000" cy="1619999"/>
            <a:chOff x="4379874" y="2670166"/>
            <a:chExt cx="1620000" cy="1619999"/>
          </a:xfrm>
        </p:grpSpPr>
        <p:sp>
          <p:nvSpPr>
            <p:cNvPr id="142" name="Oval 7">
              <a:extLst>
                <a:ext uri="{FF2B5EF4-FFF2-40B4-BE49-F238E27FC236}">
                  <a16:creationId xmlns:a16="http://schemas.microsoft.com/office/drawing/2014/main" id="{A7769DC8-5EEC-4B35-83E7-9397FA9B1C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9874" y="2670166"/>
              <a:ext cx="1620000" cy="1619999"/>
            </a:xfrm>
            <a:prstGeom prst="ellipse">
              <a:avLst/>
            </a:prstGeom>
            <a:solidFill>
              <a:srgbClr val="FFC000">
                <a:alpha val="91000"/>
              </a:srgbClr>
            </a:solidFill>
            <a:ln w="952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3" name="Elemento grafico 142">
              <a:extLst>
                <a:ext uri="{FF2B5EF4-FFF2-40B4-BE49-F238E27FC236}">
                  <a16:creationId xmlns:a16="http://schemas.microsoft.com/office/drawing/2014/main" id="{A27B4CE3-03BD-4599-9E5B-FA9D1AA3F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4617482" y="3134005"/>
              <a:ext cx="1144189" cy="625668"/>
            </a:xfrm>
            <a:prstGeom prst="rect">
              <a:avLst/>
            </a:prstGeom>
          </p:spPr>
        </p:pic>
      </p:grpSp>
      <p:grpSp>
        <p:nvGrpSpPr>
          <p:cNvPr id="144" name="Gruppo 143">
            <a:extLst>
              <a:ext uri="{FF2B5EF4-FFF2-40B4-BE49-F238E27FC236}">
                <a16:creationId xmlns:a16="http://schemas.microsoft.com/office/drawing/2014/main" id="{C4AF76A3-4427-4464-99DC-FD948B81FE4C}"/>
              </a:ext>
            </a:extLst>
          </p:cNvPr>
          <p:cNvGrpSpPr/>
          <p:nvPr/>
        </p:nvGrpSpPr>
        <p:grpSpPr>
          <a:xfrm>
            <a:off x="8524001" y="2567245"/>
            <a:ext cx="1620000" cy="1619999"/>
            <a:chOff x="6035358" y="2670166"/>
            <a:chExt cx="1620000" cy="1619999"/>
          </a:xfrm>
        </p:grpSpPr>
        <p:sp>
          <p:nvSpPr>
            <p:cNvPr id="145" name="Oval 8">
              <a:extLst>
                <a:ext uri="{FF2B5EF4-FFF2-40B4-BE49-F238E27FC236}">
                  <a16:creationId xmlns:a16="http://schemas.microsoft.com/office/drawing/2014/main" id="{01F75B93-6E20-4DCF-808E-6702B08510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35358" y="2670166"/>
              <a:ext cx="1620000" cy="1619999"/>
            </a:xfrm>
            <a:prstGeom prst="ellipse">
              <a:avLst/>
            </a:prstGeom>
            <a:solidFill>
              <a:srgbClr val="5B9BD5">
                <a:alpha val="91000"/>
              </a:srgbClr>
            </a:solidFill>
            <a:ln w="9525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6" name="Elemento grafico 145">
              <a:extLst>
                <a:ext uri="{FF2B5EF4-FFF2-40B4-BE49-F238E27FC236}">
                  <a16:creationId xmlns:a16="http://schemas.microsoft.com/office/drawing/2014/main" id="{122C2E1B-9F5F-4565-B7B6-9AE802A5F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246612" y="3018403"/>
              <a:ext cx="1213938" cy="905697"/>
            </a:xfrm>
            <a:prstGeom prst="rect">
              <a:avLst/>
            </a:prstGeom>
          </p:spPr>
        </p:pic>
      </p:grpSp>
      <p:grpSp>
        <p:nvGrpSpPr>
          <p:cNvPr id="147" name="Gruppo 146">
            <a:extLst>
              <a:ext uri="{FF2B5EF4-FFF2-40B4-BE49-F238E27FC236}">
                <a16:creationId xmlns:a16="http://schemas.microsoft.com/office/drawing/2014/main" id="{882FCC80-5551-4B0C-927D-8BD590AE917F}"/>
              </a:ext>
            </a:extLst>
          </p:cNvPr>
          <p:cNvGrpSpPr/>
          <p:nvPr/>
        </p:nvGrpSpPr>
        <p:grpSpPr>
          <a:xfrm>
            <a:off x="5229545" y="2567244"/>
            <a:ext cx="1620000" cy="1620000"/>
            <a:chOff x="2987824" y="2670165"/>
            <a:chExt cx="1620000" cy="1620000"/>
          </a:xfrm>
        </p:grpSpPr>
        <p:sp>
          <p:nvSpPr>
            <p:cNvPr id="148" name="Oval 6">
              <a:extLst>
                <a:ext uri="{FF2B5EF4-FFF2-40B4-BE49-F238E27FC236}">
                  <a16:creationId xmlns:a16="http://schemas.microsoft.com/office/drawing/2014/main" id="{85D3C3B5-D141-4672-B6A9-620FC86EA5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7824" y="2670165"/>
              <a:ext cx="1620000" cy="1620000"/>
            </a:xfrm>
            <a:prstGeom prst="ellipse">
              <a:avLst/>
            </a:prstGeom>
            <a:solidFill>
              <a:srgbClr val="A5A5A5">
                <a:alpha val="91000"/>
              </a:srgbClr>
            </a:solidFill>
            <a:ln w="9525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9" name="Elemento grafico 148">
              <a:extLst>
                <a:ext uri="{FF2B5EF4-FFF2-40B4-BE49-F238E27FC236}">
                  <a16:creationId xmlns:a16="http://schemas.microsoft.com/office/drawing/2014/main" id="{23F5DAA6-9E0F-4899-B5E6-7EDF3A757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280681" y="3140968"/>
              <a:ext cx="1070108" cy="720333"/>
            </a:xfrm>
            <a:prstGeom prst="rect">
              <a:avLst/>
            </a:prstGeom>
          </p:spPr>
        </p:pic>
      </p:grpSp>
      <p:sp>
        <p:nvSpPr>
          <p:cNvPr id="12" name="Freccia destra con strisce 11">
            <a:extLst>
              <a:ext uri="{FF2B5EF4-FFF2-40B4-BE49-F238E27FC236}">
                <a16:creationId xmlns:a16="http://schemas.microsoft.com/office/drawing/2014/main" id="{A1BC777B-3675-433B-A3F9-C1DFA9A217E1}"/>
              </a:ext>
            </a:extLst>
          </p:cNvPr>
          <p:cNvSpPr/>
          <p:nvPr/>
        </p:nvSpPr>
        <p:spPr>
          <a:xfrm>
            <a:off x="10206791" y="2770553"/>
            <a:ext cx="1985210" cy="1169356"/>
          </a:xfrm>
          <a:prstGeom prst="stripedRightArrow">
            <a:avLst>
              <a:gd name="adj1" fmla="val 100000"/>
              <a:gd name="adj2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0" name="Freccia destra con strisce 149">
            <a:extLst>
              <a:ext uri="{FF2B5EF4-FFF2-40B4-BE49-F238E27FC236}">
                <a16:creationId xmlns:a16="http://schemas.microsoft.com/office/drawing/2014/main" id="{8A1E6707-CF19-4494-82AD-D9AC8C56DA25}"/>
              </a:ext>
            </a:extLst>
          </p:cNvPr>
          <p:cNvSpPr/>
          <p:nvPr/>
        </p:nvSpPr>
        <p:spPr>
          <a:xfrm>
            <a:off x="0" y="2805522"/>
            <a:ext cx="1826165" cy="1169356"/>
          </a:xfrm>
          <a:prstGeom prst="stripedRightArrow">
            <a:avLst>
              <a:gd name="adj1" fmla="val 100000"/>
              <a:gd name="adj2" fmla="val 5636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8BBAD3-C9F7-4F7C-A48B-DD139FB4FA56}"/>
              </a:ext>
            </a:extLst>
          </p:cNvPr>
          <p:cNvSpPr txBox="1"/>
          <p:nvPr/>
        </p:nvSpPr>
        <p:spPr>
          <a:xfrm>
            <a:off x="0" y="-3208"/>
            <a:ext cx="12192000" cy="3385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None/>
            </a:pPr>
            <a:r>
              <a:rPr lang="it-IT" sz="1600" b="1" dirty="0">
                <a:latin typeface="Corbel" panose="020B0503020204020204"/>
              </a:rPr>
              <a:t>Introduzione: concetti e parole chiave del Lean management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5C9DF27-630A-49F0-903B-B627C497E8DD}"/>
              </a:ext>
            </a:extLst>
          </p:cNvPr>
          <p:cNvSpPr txBox="1"/>
          <p:nvPr/>
        </p:nvSpPr>
        <p:spPr>
          <a:xfrm>
            <a:off x="0" y="6575428"/>
            <a:ext cx="12192000" cy="27699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rbel" panose="020B0503020204020204" pitchFamily="34" charset="0"/>
              </a:rPr>
              <a:t>            Elisabetta Ocello								Pneumo Trieste 2019, Corso IFT										</a:t>
            </a:r>
            <a:fld id="{FB237E53-FBE0-4B2B-93EE-BAD482975CD6}" type="slidenum">
              <a:rPr lang="it-IT" sz="1200" smtClean="0">
                <a:latin typeface="Corbel" panose="020B0503020204020204" pitchFamily="34" charset="0"/>
              </a:rPr>
              <a:t>4</a:t>
            </a:fld>
            <a:endParaRPr lang="it-IT" sz="1200" dirty="0">
              <a:latin typeface="Corbel" panose="020B0503020204020204" pitchFamily="34" charset="0"/>
            </a:endParaRPr>
          </a:p>
        </p:txBody>
      </p:sp>
      <p:pic>
        <p:nvPicPr>
          <p:cNvPr id="39" name="Picture 2" descr="Risultati immagini per logo uniud">
            <a:extLst>
              <a:ext uri="{FF2B5EF4-FFF2-40B4-BE49-F238E27FC236}">
                <a16:creationId xmlns:a16="http://schemas.microsoft.com/office/drawing/2014/main" id="{E9B5BAEC-BC17-4E3B-9A4C-94AB45DCA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8" y="6575427"/>
            <a:ext cx="277000" cy="2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419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4" grpId="0" animBg="1"/>
      <p:bldP spid="127" grpId="0" animBg="1"/>
      <p:bldP spid="129" grpId="0" animBg="1"/>
      <p:bldP spid="131" grpId="0" animBg="1"/>
      <p:bldP spid="12" grpId="0" animBg="1"/>
      <p:bldP spid="1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11">
            <a:extLst>
              <a:ext uri="{FF2B5EF4-FFF2-40B4-BE49-F238E27FC236}">
                <a16:creationId xmlns:a16="http://schemas.microsoft.com/office/drawing/2014/main" id="{F06CA4AD-18EC-48FC-9DD9-2839048B7123}"/>
              </a:ext>
            </a:extLst>
          </p:cNvPr>
          <p:cNvCxnSpPr>
            <a:cxnSpLocks/>
          </p:cNvCxnSpPr>
          <p:nvPr/>
        </p:nvCxnSpPr>
        <p:spPr>
          <a:xfrm>
            <a:off x="231748" y="939261"/>
            <a:ext cx="11556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711BBFE-0176-4D95-860E-071BA24B7E54}"/>
              </a:ext>
            </a:extLst>
          </p:cNvPr>
          <p:cNvSpPr txBox="1"/>
          <p:nvPr/>
        </p:nvSpPr>
        <p:spPr>
          <a:xfrm>
            <a:off x="154688" y="477596"/>
            <a:ext cx="8103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Corbel" panose="020B0503020204020204" pitchFamily="34" charset="0"/>
              </a:rPr>
              <a:t>Parole chiave dalla letteratura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C11EB9-41AA-47FA-8042-B6CE42166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13714"/>
              </p:ext>
            </p:extLst>
          </p:nvPr>
        </p:nvGraphicFramePr>
        <p:xfrm>
          <a:off x="85725" y="1638648"/>
          <a:ext cx="11944350" cy="4136561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466850">
                  <a:extLst>
                    <a:ext uri="{9D8B030D-6E8A-4147-A177-3AD203B41FA5}">
                      <a16:colId xmlns:a16="http://schemas.microsoft.com/office/drawing/2014/main" val="2162189004"/>
                    </a:ext>
                  </a:extLst>
                </a:gridCol>
                <a:gridCol w="8973244">
                  <a:extLst>
                    <a:ext uri="{9D8B030D-6E8A-4147-A177-3AD203B41FA5}">
                      <a16:colId xmlns:a16="http://schemas.microsoft.com/office/drawing/2014/main" val="3769837760"/>
                    </a:ext>
                  </a:extLst>
                </a:gridCol>
                <a:gridCol w="1504256">
                  <a:extLst>
                    <a:ext uri="{9D8B030D-6E8A-4147-A177-3AD203B41FA5}">
                      <a16:colId xmlns:a16="http://schemas.microsoft.com/office/drawing/2014/main" val="634159439"/>
                    </a:ext>
                  </a:extLst>
                </a:gridCol>
              </a:tblGrid>
              <a:tr h="42557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Corbel" panose="020B0503020204020204" pitchFamily="34" charset="0"/>
                        </a:rPr>
                        <a:t>KEY WORD</a:t>
                      </a:r>
                      <a:endParaRPr lang="it-IT" sz="1800" b="1" i="0" dirty="0">
                        <a:effectLst/>
                        <a:latin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 anchor="ctr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Corbel" panose="020B0503020204020204" pitchFamily="34" charset="0"/>
                        </a:rPr>
                        <a:t>DEFINITION</a:t>
                      </a:r>
                      <a:endParaRPr lang="it-IT" sz="1800" b="1" i="0" dirty="0">
                        <a:effectLst/>
                        <a:latin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 anchor="ctr">
                    <a:lnL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Corbel" panose="020B0503020204020204" pitchFamily="34" charset="0"/>
                        </a:rPr>
                        <a:t>REFERENCE</a:t>
                      </a:r>
                      <a:endParaRPr lang="it-IT" sz="1800" b="1" i="0" dirty="0">
                        <a:effectLst/>
                        <a:latin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 anchor="ctr">
                    <a:lnL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26979"/>
                  </a:ext>
                </a:extLst>
              </a:tr>
              <a:tr h="832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orbel" panose="020B0503020204020204" pitchFamily="34" charset="0"/>
                        </a:rPr>
                        <a:t>Continuous Improvement (CI) Approach</a:t>
                      </a:r>
                      <a:endParaRPr lang="it-IT" sz="1800" dirty="0">
                        <a:effectLst/>
                        <a:latin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 anchor="ctr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 i="1" dirty="0">
                          <a:effectLst/>
                          <a:latin typeface="Corbel" panose="020B0503020204020204" pitchFamily="34" charset="0"/>
                        </a:rPr>
                        <a:t>As an organisation-wide evolutionary learning process. Improvement evolution across the organisation, from local to organisation wide and from operational to strategic.</a:t>
                      </a:r>
                      <a:endParaRPr lang="it-IT" sz="1800" i="1" dirty="0">
                        <a:effectLst/>
                        <a:latin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 anchor="ctr">
                    <a:lnL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orbel" panose="020B0503020204020204" pitchFamily="34" charset="0"/>
                        </a:rPr>
                        <a:t>Bessant and Francis</a:t>
                      </a:r>
                      <a:r>
                        <a:rPr lang="it-IT" sz="1800" dirty="0">
                          <a:effectLst/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n-GB" sz="1800" dirty="0">
                          <a:effectLst/>
                          <a:latin typeface="Corbel" panose="020B0503020204020204" pitchFamily="34" charset="0"/>
                        </a:rPr>
                        <a:t>(1999)</a:t>
                      </a:r>
                      <a:endParaRPr lang="it-IT" sz="1800" dirty="0">
                        <a:effectLst/>
                        <a:latin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 anchor="ctr">
                    <a:lnL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201215"/>
                  </a:ext>
                </a:extLst>
              </a:tr>
              <a:tr h="10620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orbel" panose="020B0503020204020204" pitchFamily="34" charset="0"/>
                        </a:rPr>
                        <a:t>Hoshin </a:t>
                      </a:r>
                      <a:r>
                        <a:rPr lang="en-GB" sz="1800" dirty="0" err="1">
                          <a:effectLst/>
                          <a:latin typeface="Corbel" panose="020B0503020204020204" pitchFamily="34" charset="0"/>
                        </a:rPr>
                        <a:t>Kanri</a:t>
                      </a:r>
                      <a:endParaRPr lang="it-IT" sz="1800" dirty="0">
                        <a:effectLst/>
                        <a:latin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 anchor="ctr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 i="1" dirty="0">
                          <a:effectLst/>
                          <a:latin typeface="Corbel" panose="020B0503020204020204" pitchFamily="34" charset="0"/>
                        </a:rPr>
                        <a:t>A form of corporate-wide management that combines strategic management and operational management by linking the achievement of top management goals with daily operations.</a:t>
                      </a:r>
                      <a:endParaRPr lang="it-IT" sz="1800" i="1" dirty="0">
                        <a:effectLst/>
                        <a:latin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 anchor="ctr">
                    <a:lnL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orbel" panose="020B0503020204020204" pitchFamily="34" charset="0"/>
                        </a:rPr>
                        <a:t>Witcher and Butterworth (2001)</a:t>
                      </a:r>
                      <a:endParaRPr lang="it-IT" sz="1800" dirty="0">
                        <a:effectLst/>
                        <a:latin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 anchor="ctr">
                    <a:lnL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191989"/>
                  </a:ext>
                </a:extLst>
              </a:tr>
              <a:tr h="9909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orbel" panose="020B0503020204020204" pitchFamily="34" charset="0"/>
                        </a:rPr>
                        <a:t>Policy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orbel" panose="020B0503020204020204" pitchFamily="34" charset="0"/>
                        </a:rPr>
                        <a:t>Deployment</a:t>
                      </a:r>
                      <a:endParaRPr lang="it-IT" sz="1800" dirty="0">
                        <a:effectLst/>
                        <a:latin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 anchor="ctr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 i="1" dirty="0">
                          <a:effectLst/>
                          <a:latin typeface="Corbel" panose="020B0503020204020204" pitchFamily="34" charset="0"/>
                        </a:rPr>
                        <a:t>As linkage among local and project level activities to broader strategic goals; includes a clear strategic focus for CI activities. A level of development in which strategic goals are communicated and deployed and where improvement activity is guided by a process of monitoring and measurement against these strategic objectives.</a:t>
                      </a:r>
                      <a:endParaRPr lang="it-IT" sz="1800" i="1" dirty="0">
                        <a:effectLst/>
                        <a:latin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 anchor="ctr">
                    <a:lnL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orbel" panose="020B0503020204020204" pitchFamily="34" charset="0"/>
                        </a:rPr>
                        <a:t>Bessant and Francis (1999)</a:t>
                      </a:r>
                      <a:endParaRPr lang="it-IT" sz="1800" dirty="0">
                        <a:effectLst/>
                        <a:latin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 anchor="ctr">
                    <a:lnL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146387"/>
                  </a:ext>
                </a:extLst>
              </a:tr>
              <a:tr h="719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orbel" panose="020B0503020204020204" pitchFamily="34" charset="0"/>
                        </a:rPr>
                        <a:t>Kaizen</a:t>
                      </a:r>
                      <a:endParaRPr lang="it-IT" sz="1800" dirty="0">
                        <a:effectLst/>
                        <a:latin typeface="Corbel" panose="020B0503020204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orbel" panose="020B0503020204020204" pitchFamily="34" charset="0"/>
                        </a:rPr>
                        <a:t>Initiative</a:t>
                      </a:r>
                      <a:endParaRPr lang="it-IT" sz="1800" dirty="0">
                        <a:effectLst/>
                        <a:latin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 anchor="ctr"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 i="1" dirty="0">
                          <a:effectLst/>
                          <a:latin typeface="Corbel" panose="020B0503020204020204" pitchFamily="34" charset="0"/>
                        </a:rPr>
                        <a:t>Defined as a structured project performed by a multi-disciplinary team aiming to improve a focused work area or process in a given timeframe.</a:t>
                      </a:r>
                      <a:endParaRPr lang="it-IT" sz="1800" i="1" dirty="0">
                        <a:effectLst/>
                        <a:latin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 anchor="ctr">
                    <a:lnL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  <a:latin typeface="Corbel" panose="020B0503020204020204" pitchFamily="34" charset="0"/>
                        </a:rPr>
                        <a:t>Bortolotti</a:t>
                      </a:r>
                      <a:r>
                        <a:rPr lang="en-GB" sz="1800" dirty="0">
                          <a:effectLst/>
                          <a:latin typeface="Corbel" panose="020B0503020204020204" pitchFamily="34" charset="0"/>
                        </a:rPr>
                        <a:t> et al.</a:t>
                      </a:r>
                      <a:r>
                        <a:rPr lang="it-IT" sz="1800" dirty="0">
                          <a:effectLst/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n-GB" sz="1800" dirty="0">
                          <a:effectLst/>
                          <a:latin typeface="Corbel" panose="020B0503020204020204" pitchFamily="34" charset="0"/>
                        </a:rPr>
                        <a:t>(2018)</a:t>
                      </a:r>
                      <a:endParaRPr lang="it-IT" sz="1800" dirty="0">
                        <a:effectLst/>
                        <a:latin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 anchor="ctr">
                    <a:lnL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77630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9671834-A208-4BB2-86C2-E16473D10A1C}"/>
              </a:ext>
            </a:extLst>
          </p:cNvPr>
          <p:cNvSpPr txBox="1"/>
          <p:nvPr/>
        </p:nvSpPr>
        <p:spPr>
          <a:xfrm>
            <a:off x="0" y="-3208"/>
            <a:ext cx="12192000" cy="3385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None/>
            </a:pPr>
            <a:r>
              <a:rPr lang="it-IT" sz="1600" b="1" dirty="0">
                <a:latin typeface="Corbel" panose="020B0503020204020204"/>
              </a:rPr>
              <a:t>Introduzione: concetti e parole chiave del Lean management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9EA51B-5146-4CD9-B70C-77131941C76A}"/>
              </a:ext>
            </a:extLst>
          </p:cNvPr>
          <p:cNvSpPr txBox="1"/>
          <p:nvPr/>
        </p:nvSpPr>
        <p:spPr>
          <a:xfrm>
            <a:off x="0" y="6575428"/>
            <a:ext cx="12192000" cy="27699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rbel" panose="020B0503020204020204" pitchFamily="34" charset="0"/>
              </a:rPr>
              <a:t>            Elisabetta Ocello								Pneumo Trieste 2019, Corso IFT										</a:t>
            </a:r>
            <a:fld id="{FB237E53-FBE0-4B2B-93EE-BAD482975CD6}" type="slidenum">
              <a:rPr lang="it-IT" sz="1200" smtClean="0">
                <a:latin typeface="Corbel" panose="020B0503020204020204" pitchFamily="34" charset="0"/>
              </a:rPr>
              <a:t>5</a:t>
            </a:fld>
            <a:endParaRPr lang="it-IT" sz="1200" dirty="0">
              <a:latin typeface="Corbel" panose="020B0503020204020204" pitchFamily="34" charset="0"/>
            </a:endParaRPr>
          </a:p>
        </p:txBody>
      </p:sp>
      <p:pic>
        <p:nvPicPr>
          <p:cNvPr id="12" name="Picture 2" descr="Risultati immagini per logo uniud">
            <a:extLst>
              <a:ext uri="{FF2B5EF4-FFF2-40B4-BE49-F238E27FC236}">
                <a16:creationId xmlns:a16="http://schemas.microsoft.com/office/drawing/2014/main" id="{48C8C23D-812D-4A80-92AE-2FABECD23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8" y="6575427"/>
            <a:ext cx="277000" cy="2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282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11">
            <a:extLst>
              <a:ext uri="{FF2B5EF4-FFF2-40B4-BE49-F238E27FC236}">
                <a16:creationId xmlns:a16="http://schemas.microsoft.com/office/drawing/2014/main" id="{F06CA4AD-18EC-48FC-9DD9-2839048B7123}"/>
              </a:ext>
            </a:extLst>
          </p:cNvPr>
          <p:cNvCxnSpPr>
            <a:cxnSpLocks/>
          </p:cNvCxnSpPr>
          <p:nvPr/>
        </p:nvCxnSpPr>
        <p:spPr>
          <a:xfrm>
            <a:off x="231748" y="939261"/>
            <a:ext cx="11556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711BBFE-0176-4D95-860E-071BA24B7E54}"/>
              </a:ext>
            </a:extLst>
          </p:cNvPr>
          <p:cNvSpPr txBox="1"/>
          <p:nvPr/>
        </p:nvSpPr>
        <p:spPr>
          <a:xfrm>
            <a:off x="154688" y="477596"/>
            <a:ext cx="8103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Corbel" panose="020B0503020204020204" pitchFamily="34" charset="0"/>
              </a:rPr>
              <a:t>Parole chiave dalla letteratura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C11EB9-41AA-47FA-8042-B6CE42166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020012"/>
              </p:ext>
            </p:extLst>
          </p:nvPr>
        </p:nvGraphicFramePr>
        <p:xfrm>
          <a:off x="84581" y="1314597"/>
          <a:ext cx="12022838" cy="4887417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541299">
                  <a:extLst>
                    <a:ext uri="{9D8B030D-6E8A-4147-A177-3AD203B41FA5}">
                      <a16:colId xmlns:a16="http://schemas.microsoft.com/office/drawing/2014/main" val="2162189004"/>
                    </a:ext>
                  </a:extLst>
                </a:gridCol>
                <a:gridCol w="8967398">
                  <a:extLst>
                    <a:ext uri="{9D8B030D-6E8A-4147-A177-3AD203B41FA5}">
                      <a16:colId xmlns:a16="http://schemas.microsoft.com/office/drawing/2014/main" val="3769837760"/>
                    </a:ext>
                  </a:extLst>
                </a:gridCol>
                <a:gridCol w="1514141">
                  <a:extLst>
                    <a:ext uri="{9D8B030D-6E8A-4147-A177-3AD203B41FA5}">
                      <a16:colId xmlns:a16="http://schemas.microsoft.com/office/drawing/2014/main" val="634159439"/>
                    </a:ext>
                  </a:extLst>
                </a:gridCol>
              </a:tblGrid>
              <a:tr h="35391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en-GB" sz="1800" kern="1200" dirty="0">
                          <a:effectLst/>
                          <a:latin typeface="Corbel" panose="020B0503020204020204" pitchFamily="34" charset="0"/>
                        </a:rPr>
                        <a:t>KEY WORD</a:t>
                      </a:r>
                      <a:endParaRPr lang="it-IT" sz="1800" b="1" kern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6757" marR="56757" marT="0" marB="0" anchor="ctr">
                    <a:lnL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en-GB" sz="1800" kern="1200" dirty="0">
                          <a:effectLst/>
                          <a:latin typeface="Corbel" panose="020B0503020204020204" pitchFamily="34" charset="0"/>
                        </a:rPr>
                        <a:t>DEFINITION</a:t>
                      </a:r>
                      <a:endParaRPr lang="it-IT" sz="1800" b="1" kern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6757" marR="56757" marT="0" marB="0" anchor="ctr">
                    <a:lnL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en-GB" sz="1800" kern="1200" dirty="0">
                          <a:effectLst/>
                          <a:latin typeface="Corbel" panose="020B0503020204020204" pitchFamily="34" charset="0"/>
                        </a:rPr>
                        <a:t>REFERENCE</a:t>
                      </a:r>
                      <a:endParaRPr lang="it-IT" sz="1800" b="1" kern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6757" marR="56757" marT="0" marB="0" anchor="ctr">
                    <a:lnL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026979"/>
                  </a:ext>
                </a:extLst>
              </a:tr>
              <a:tr h="8073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  <a:latin typeface="Corbel" panose="020B0503020204020204" pitchFamily="34" charset="0"/>
                        </a:rPr>
                        <a:t>Kaizen</a:t>
                      </a:r>
                      <a:endParaRPr lang="it-IT" sz="1800" kern="1200" dirty="0">
                        <a:effectLst/>
                        <a:latin typeface="Corbel" panose="020B0503020204020204" pitchFamily="34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  <a:latin typeface="Corbel" panose="020B0503020204020204" pitchFamily="34" charset="0"/>
                        </a:rPr>
                        <a:t>Program</a:t>
                      </a:r>
                      <a:endParaRPr lang="it-IT" sz="1800" b="1" kern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6757" marR="56757" marT="0" marB="0" anchor="ctr">
                    <a:lnL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i="1" kern="1200" dirty="0">
                          <a:effectLst/>
                          <a:latin typeface="Corbel" panose="020B0503020204020204" pitchFamily="34" charset="0"/>
                        </a:rPr>
                        <a:t>Enabling continuous improvement when Kaizen events are systematically used to introduce rapid change in targeted work areas, often relying on lean work system principles.</a:t>
                      </a:r>
                      <a:endParaRPr lang="it-IT" sz="1800" b="1" i="1" kern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6757" marR="56757" marT="0" marB="0" anchor="ctr">
                    <a:lnL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  <a:latin typeface="Corbel" panose="020B0503020204020204" pitchFamily="34" charset="0"/>
                        </a:rPr>
                        <a:t>Van </a:t>
                      </a:r>
                      <a:r>
                        <a:rPr lang="en-GB" sz="1800" kern="1200" dirty="0" err="1">
                          <a:effectLst/>
                          <a:latin typeface="Corbel" panose="020B0503020204020204" pitchFamily="34" charset="0"/>
                        </a:rPr>
                        <a:t>Aken</a:t>
                      </a:r>
                      <a:r>
                        <a:rPr lang="en-GB" sz="1800" kern="1200" dirty="0">
                          <a:effectLst/>
                          <a:latin typeface="Corbel" panose="020B0503020204020204" pitchFamily="34" charset="0"/>
                        </a:rPr>
                        <a:t> et al.</a:t>
                      </a:r>
                      <a:r>
                        <a:rPr lang="it-IT" sz="1800" kern="1200" dirty="0">
                          <a:effectLst/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n-GB" sz="1800" kern="1200" dirty="0">
                          <a:effectLst/>
                          <a:latin typeface="Corbel" panose="020B0503020204020204" pitchFamily="34" charset="0"/>
                        </a:rPr>
                        <a:t>(2010)</a:t>
                      </a:r>
                      <a:endParaRPr lang="it-IT" sz="1800" b="1" kern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6757" marR="56757" marT="0" marB="0" anchor="ctr">
                    <a:lnL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3658607"/>
                  </a:ext>
                </a:extLst>
              </a:tr>
              <a:tr h="77425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  <a:latin typeface="Corbel" panose="020B0503020204020204" pitchFamily="34" charset="0"/>
                        </a:rPr>
                        <a:t>Technical outcomes</a:t>
                      </a:r>
                      <a:endParaRPr lang="it-IT" sz="1800" b="1" kern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6757" marR="56757" marT="0" marB="0" anchor="ctr">
                    <a:lnL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i="1" kern="1200" dirty="0">
                          <a:effectLst/>
                          <a:latin typeface="Corbel" panose="020B0503020204020204" pitchFamily="34" charset="0"/>
                        </a:rPr>
                        <a:t>Quantifiable metrics (Key Performance Indicators) which reflect the performance of an organization in achieving its goals and objectives.</a:t>
                      </a:r>
                      <a:endParaRPr lang="it-IT" sz="1800" b="1" i="1" kern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6757" marR="56757" marT="0" marB="0" anchor="ctr">
                    <a:lnL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  <a:latin typeface="Corbel" panose="020B0503020204020204" pitchFamily="34" charset="0"/>
                        </a:rPr>
                        <a:t>Bauer (2004)</a:t>
                      </a:r>
                      <a:endParaRPr lang="it-IT" sz="1800" b="1" kern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6757" marR="56757" marT="0" marB="0" anchor="ctr">
                    <a:lnL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6511127"/>
                  </a:ext>
                </a:extLst>
              </a:tr>
              <a:tr h="106895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  <a:latin typeface="Corbel" panose="020B0503020204020204" pitchFamily="34" charset="0"/>
                        </a:rPr>
                        <a:t>Social</a:t>
                      </a:r>
                      <a:endParaRPr lang="it-IT" sz="1800" kern="1200" dirty="0">
                        <a:effectLst/>
                        <a:latin typeface="Corbel" panose="020B0503020204020204" pitchFamily="34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  <a:latin typeface="Corbel" panose="020B0503020204020204" pitchFamily="34" charset="0"/>
                        </a:rPr>
                        <a:t>outcomes</a:t>
                      </a:r>
                      <a:endParaRPr lang="it-IT" sz="1800" b="1" kern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6757" marR="56757" marT="0" marB="0" anchor="ctr">
                    <a:lnL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i="1" kern="1200" dirty="0">
                          <a:effectLst/>
                          <a:latin typeface="Corbel" panose="020B0503020204020204" pitchFamily="34" charset="0"/>
                        </a:rPr>
                        <a:t>Social outcomes are composed of two dimensions: the problem-solving capabilities of employees and the attitude. The latter measured considering the level of enthusiasm, the level of desire and the comfort to work in a team.</a:t>
                      </a:r>
                      <a:endParaRPr lang="it-IT" sz="1800" b="1" i="1" kern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6757" marR="56757" marT="0" marB="0" anchor="ctr">
                    <a:lnL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kern="1200" dirty="0" err="1">
                          <a:effectLst/>
                          <a:latin typeface="Corbel" panose="020B0503020204020204" pitchFamily="34" charset="0"/>
                        </a:rPr>
                        <a:t>Bortolotti</a:t>
                      </a:r>
                      <a:r>
                        <a:rPr lang="en-GB" sz="1800" kern="1200" dirty="0">
                          <a:effectLst/>
                          <a:latin typeface="Corbel" panose="020B0503020204020204" pitchFamily="34" charset="0"/>
                        </a:rPr>
                        <a:t> et al.</a:t>
                      </a:r>
                      <a:r>
                        <a:rPr lang="it-IT" sz="1800" kern="1200" dirty="0">
                          <a:effectLst/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n-GB" sz="1800" kern="1200" dirty="0">
                          <a:effectLst/>
                          <a:latin typeface="Corbel" panose="020B0503020204020204" pitchFamily="34" charset="0"/>
                        </a:rPr>
                        <a:t>(2018) </a:t>
                      </a:r>
                      <a:endParaRPr lang="it-IT" sz="1800" b="1" kern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6757" marR="56757" marT="0" marB="0" anchor="ctr">
                    <a:lnL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9564108"/>
                  </a:ext>
                </a:extLst>
              </a:tr>
              <a:tr h="18829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  <a:latin typeface="Corbel" panose="020B0503020204020204" pitchFamily="34" charset="0"/>
                        </a:rPr>
                        <a:t>Commitment</a:t>
                      </a:r>
                      <a:endParaRPr lang="it-IT" sz="1800" kern="1200" dirty="0">
                        <a:effectLst/>
                        <a:latin typeface="Corbel" panose="020B0503020204020204" pitchFamily="34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  <a:latin typeface="Corbel" panose="020B0503020204020204" pitchFamily="34" charset="0"/>
                        </a:rPr>
                        <a:t>to change</a:t>
                      </a:r>
                      <a:endParaRPr lang="it-IT" sz="1800" kern="1200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6757" marR="56757" marT="0" marB="0" anchor="ctr">
                    <a:lnL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i="1" kern="1200" dirty="0">
                          <a:effectLst/>
                          <a:latin typeface="Corbel" panose="020B0503020204020204" pitchFamily="34" charset="0"/>
                        </a:rPr>
                        <a:t>Defined as a mindset that binds and individual to a course of action deemed necessary for the successful implementation of a change initiative. This mindset can reflect: (a) a desire to provide support for the change based on a belief in its inherent benefits (affective commitment to change); (b) a recognition that there are costs associated with failure to provide support for the change (continuance commitment to change) and (c) a sense of obligation to provide support for the change (normative commitment to change).</a:t>
                      </a:r>
                      <a:endParaRPr lang="it-IT" sz="1800" b="1" i="1" kern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6757" marR="56757" marT="0" marB="0" anchor="ctr">
                    <a:lnL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kern="1200" dirty="0" err="1">
                          <a:effectLst/>
                          <a:latin typeface="Corbel" panose="020B0503020204020204" pitchFamily="34" charset="0"/>
                        </a:rPr>
                        <a:t>Herscovitch</a:t>
                      </a:r>
                      <a:r>
                        <a:rPr lang="en-GB" sz="1800" kern="1200" dirty="0">
                          <a:effectLst/>
                          <a:latin typeface="Corbel" panose="020B0503020204020204" pitchFamily="34" charset="0"/>
                        </a:rPr>
                        <a:t> and Meyer (2002) </a:t>
                      </a:r>
                      <a:endParaRPr lang="it-IT" sz="1800" b="1" kern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56757" marR="56757" marT="0" marB="0" anchor="ctr">
                    <a:lnL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518698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279EED6-2FE5-4ADC-8D90-5B9234EB1A77}"/>
              </a:ext>
            </a:extLst>
          </p:cNvPr>
          <p:cNvSpPr txBox="1"/>
          <p:nvPr/>
        </p:nvSpPr>
        <p:spPr>
          <a:xfrm>
            <a:off x="0" y="-3208"/>
            <a:ext cx="12192000" cy="3385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None/>
            </a:pPr>
            <a:r>
              <a:rPr lang="it-IT" sz="1600" b="1" dirty="0">
                <a:latin typeface="Corbel" panose="020B0503020204020204"/>
              </a:rPr>
              <a:t>Introduzione: concetti e parole chiave del Lean management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EA9260-9355-4C9C-9C14-D982224CD4BB}"/>
              </a:ext>
            </a:extLst>
          </p:cNvPr>
          <p:cNvSpPr txBox="1"/>
          <p:nvPr/>
        </p:nvSpPr>
        <p:spPr>
          <a:xfrm>
            <a:off x="0" y="6575428"/>
            <a:ext cx="12192000" cy="27699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rbel" panose="020B0503020204020204" pitchFamily="34" charset="0"/>
              </a:rPr>
              <a:t>            Elisabetta Ocello								Pneumo Trieste 2019, Corso IFT										</a:t>
            </a:r>
            <a:fld id="{FB237E53-FBE0-4B2B-93EE-BAD482975CD6}" type="slidenum">
              <a:rPr lang="it-IT" sz="1200" smtClean="0">
                <a:latin typeface="Corbel" panose="020B0503020204020204" pitchFamily="34" charset="0"/>
              </a:rPr>
              <a:t>6</a:t>
            </a:fld>
            <a:endParaRPr lang="it-IT" sz="1200" dirty="0">
              <a:latin typeface="Corbel" panose="020B0503020204020204" pitchFamily="34" charset="0"/>
            </a:endParaRPr>
          </a:p>
        </p:txBody>
      </p:sp>
      <p:pic>
        <p:nvPicPr>
          <p:cNvPr id="12" name="Picture 2" descr="Risultati immagini per logo uniud">
            <a:extLst>
              <a:ext uri="{FF2B5EF4-FFF2-40B4-BE49-F238E27FC236}">
                <a16:creationId xmlns:a16="http://schemas.microsoft.com/office/drawing/2014/main" id="{66F31C09-2DA3-42FE-91E3-D58DB90BD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8" y="6575427"/>
            <a:ext cx="277000" cy="2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363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E8C33B1E-D178-4024-95E1-448BF0C3CBFC}"/>
              </a:ext>
            </a:extLst>
          </p:cNvPr>
          <p:cNvCxnSpPr>
            <a:cxnSpLocks/>
          </p:cNvCxnSpPr>
          <p:nvPr/>
        </p:nvCxnSpPr>
        <p:spPr>
          <a:xfrm>
            <a:off x="402529" y="1077373"/>
            <a:ext cx="1145609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4F9ABB4-CEF2-4F64-988D-F928A083C4D9}"/>
              </a:ext>
            </a:extLst>
          </p:cNvPr>
          <p:cNvSpPr txBox="1"/>
          <p:nvPr/>
        </p:nvSpPr>
        <p:spPr>
          <a:xfrm>
            <a:off x="318557" y="634482"/>
            <a:ext cx="6340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Corbel" panose="020B0503020204020204" pitchFamily="34" charset="0"/>
              </a:rPr>
              <a:t>Perchè Lean Management in Sanità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A4CBD052-321E-48DF-AD27-5F98DBACCC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2640010"/>
              </p:ext>
            </p:extLst>
          </p:nvPr>
        </p:nvGraphicFramePr>
        <p:xfrm>
          <a:off x="-1061098" y="1511245"/>
          <a:ext cx="7167984" cy="4712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BF12968-2849-438A-B677-4EB55CF4CDBD}"/>
              </a:ext>
            </a:extLst>
          </p:cNvPr>
          <p:cNvCxnSpPr/>
          <p:nvPr/>
        </p:nvCxnSpPr>
        <p:spPr>
          <a:xfrm>
            <a:off x="2187251" y="1987420"/>
            <a:ext cx="559837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8E71E9D-5B79-4D0B-8367-AE8DABB03B42}"/>
              </a:ext>
            </a:extLst>
          </p:cNvPr>
          <p:cNvCxnSpPr>
            <a:cxnSpLocks/>
          </p:cNvCxnSpPr>
          <p:nvPr/>
        </p:nvCxnSpPr>
        <p:spPr>
          <a:xfrm>
            <a:off x="2112606" y="3110203"/>
            <a:ext cx="774440" cy="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5DE6803-4EA4-44F7-A2ED-FE9F3F2123D8}"/>
              </a:ext>
            </a:extLst>
          </p:cNvPr>
          <p:cNvCxnSpPr>
            <a:cxnSpLocks/>
          </p:cNvCxnSpPr>
          <p:nvPr/>
        </p:nvCxnSpPr>
        <p:spPr>
          <a:xfrm>
            <a:off x="2112606" y="3925077"/>
            <a:ext cx="774440" cy="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85C9784-155C-45EE-AFD6-BF8EE264C515}"/>
              </a:ext>
            </a:extLst>
          </p:cNvPr>
          <p:cNvCxnSpPr>
            <a:cxnSpLocks/>
          </p:cNvCxnSpPr>
          <p:nvPr/>
        </p:nvCxnSpPr>
        <p:spPr>
          <a:xfrm>
            <a:off x="2112606" y="4764831"/>
            <a:ext cx="774440" cy="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6F767A-5322-4658-A038-E654C4031C26}"/>
              </a:ext>
            </a:extLst>
          </p:cNvPr>
          <p:cNvSpPr/>
          <p:nvPr/>
        </p:nvSpPr>
        <p:spPr>
          <a:xfrm>
            <a:off x="4844920" y="1489473"/>
            <a:ext cx="1968760" cy="399146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  <a:latin typeface="Corbel" panose="020B0503020204020204" pitchFamily="34" charset="0"/>
              </a:rPr>
              <a:t>Persistent pressure on healthcare 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88D7A79-8227-4440-9B1A-20AEAB3481D0}"/>
              </a:ext>
            </a:extLst>
          </p:cNvPr>
          <p:cNvSpPr/>
          <p:nvPr/>
        </p:nvSpPr>
        <p:spPr>
          <a:xfrm>
            <a:off x="6986295" y="1989590"/>
            <a:ext cx="2516156" cy="364548"/>
          </a:xfrm>
          <a:prstGeom prst="roundRect">
            <a:avLst/>
          </a:prstGeom>
          <a:gradFill>
            <a:gsLst>
              <a:gs pos="47000">
                <a:srgbClr val="33CC33"/>
              </a:gs>
              <a:gs pos="57000">
                <a:schemeClr val="accent2">
                  <a:lumMod val="89000"/>
                </a:schemeClr>
              </a:gs>
              <a:gs pos="77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Corbel" panose="020B0503020204020204" pitchFamily="34" charset="0"/>
              </a:rPr>
              <a:t>Quality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BA7E2D-3175-43AE-AA63-3084462533BE}"/>
              </a:ext>
            </a:extLst>
          </p:cNvPr>
          <p:cNvSpPr/>
          <p:nvPr/>
        </p:nvSpPr>
        <p:spPr>
          <a:xfrm>
            <a:off x="6986295" y="2689048"/>
            <a:ext cx="2516156" cy="364548"/>
          </a:xfrm>
          <a:prstGeom prst="roundRect">
            <a:avLst/>
          </a:prstGeom>
          <a:gradFill>
            <a:gsLst>
              <a:gs pos="47000">
                <a:srgbClr val="33CC33"/>
              </a:gs>
              <a:gs pos="57000">
                <a:schemeClr val="accent2">
                  <a:lumMod val="89000"/>
                </a:schemeClr>
              </a:gs>
              <a:gs pos="77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  <a:latin typeface="Corbel" panose="020B0503020204020204" pitchFamily="34" charset="0"/>
              </a:rPr>
              <a:t>Patient satisfaction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61D6CA9-6100-453A-AEBE-5027D426B2E9}"/>
              </a:ext>
            </a:extLst>
          </p:cNvPr>
          <p:cNvSpPr/>
          <p:nvPr/>
        </p:nvSpPr>
        <p:spPr>
          <a:xfrm>
            <a:off x="9777898" y="1520265"/>
            <a:ext cx="2080727" cy="39914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  <a:latin typeface="Corbel" panose="020B0503020204020204" pitchFamily="34" charset="0"/>
              </a:rPr>
              <a:t>Good value for </a:t>
            </a:r>
          </a:p>
          <a:p>
            <a:pPr algn="ctr"/>
            <a:r>
              <a:rPr lang="it-IT" sz="2800" dirty="0">
                <a:solidFill>
                  <a:schemeClr val="tx1"/>
                </a:solidFill>
                <a:latin typeface="Corbel" panose="020B0503020204020204" pitchFamily="34" charset="0"/>
              </a:rPr>
              <a:t>the patient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855BDD7-6C3B-4A0E-BA12-354E2181F42D}"/>
              </a:ext>
            </a:extLst>
          </p:cNvPr>
          <p:cNvSpPr/>
          <p:nvPr/>
        </p:nvSpPr>
        <p:spPr>
          <a:xfrm>
            <a:off x="6986295" y="3429000"/>
            <a:ext cx="2516156" cy="364548"/>
          </a:xfrm>
          <a:prstGeom prst="roundRect">
            <a:avLst/>
          </a:prstGeom>
          <a:gradFill>
            <a:gsLst>
              <a:gs pos="47000">
                <a:srgbClr val="33CC33"/>
              </a:gs>
              <a:gs pos="57000">
                <a:schemeClr val="accent2">
                  <a:lumMod val="89000"/>
                </a:schemeClr>
              </a:gs>
              <a:gs pos="77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  <a:latin typeface="Corbel" panose="020B0503020204020204" pitchFamily="34" charset="0"/>
              </a:rPr>
              <a:t>Efficiency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3747A4A-5A4C-4722-B838-9A4324B2FCA0}"/>
              </a:ext>
            </a:extLst>
          </p:cNvPr>
          <p:cNvSpPr/>
          <p:nvPr/>
        </p:nvSpPr>
        <p:spPr>
          <a:xfrm>
            <a:off x="6986295" y="4161311"/>
            <a:ext cx="2516156" cy="364548"/>
          </a:xfrm>
          <a:prstGeom prst="roundRect">
            <a:avLst/>
          </a:prstGeom>
          <a:gradFill>
            <a:gsLst>
              <a:gs pos="47000">
                <a:srgbClr val="33CC33"/>
              </a:gs>
              <a:gs pos="57000">
                <a:schemeClr val="accent2">
                  <a:lumMod val="89000"/>
                </a:schemeClr>
              </a:gs>
              <a:gs pos="77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  <a:latin typeface="Corbel" panose="020B0503020204020204" pitchFamily="34" charset="0"/>
              </a:rPr>
              <a:t>Effectiveness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B22015A-9CA3-4E65-B718-26F4F367CEAD}"/>
              </a:ext>
            </a:extLst>
          </p:cNvPr>
          <p:cNvSpPr/>
          <p:nvPr/>
        </p:nvSpPr>
        <p:spPr>
          <a:xfrm>
            <a:off x="6813680" y="2354138"/>
            <a:ext cx="3030893" cy="276994"/>
          </a:xfrm>
          <a:prstGeom prst="rightArrow">
            <a:avLst/>
          </a:prstGeom>
          <a:gradFill flip="none" rotWithShape="1">
            <a:gsLst>
              <a:gs pos="40000">
                <a:srgbClr val="33CC33"/>
              </a:gs>
              <a:gs pos="57000">
                <a:schemeClr val="accent2">
                  <a:lumMod val="89000"/>
                </a:schemeClr>
              </a:gs>
              <a:gs pos="77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90FC2E87-0277-427C-BFCE-9327D61B29CA}"/>
              </a:ext>
            </a:extLst>
          </p:cNvPr>
          <p:cNvSpPr/>
          <p:nvPr/>
        </p:nvSpPr>
        <p:spPr>
          <a:xfrm>
            <a:off x="6813680" y="3114548"/>
            <a:ext cx="3030893" cy="276994"/>
          </a:xfrm>
          <a:prstGeom prst="rightArrow">
            <a:avLst/>
          </a:prstGeom>
          <a:gradFill flip="none" rotWithShape="1">
            <a:gsLst>
              <a:gs pos="40000">
                <a:srgbClr val="33CC33"/>
              </a:gs>
              <a:gs pos="57000">
                <a:schemeClr val="accent2">
                  <a:lumMod val="89000"/>
                </a:schemeClr>
              </a:gs>
              <a:gs pos="77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7DBABB8D-31B2-473E-88BF-419E2E9CE905}"/>
              </a:ext>
            </a:extLst>
          </p:cNvPr>
          <p:cNvSpPr/>
          <p:nvPr/>
        </p:nvSpPr>
        <p:spPr>
          <a:xfrm>
            <a:off x="6813680" y="3859245"/>
            <a:ext cx="3030893" cy="276994"/>
          </a:xfrm>
          <a:prstGeom prst="rightArrow">
            <a:avLst/>
          </a:prstGeom>
          <a:gradFill flip="none" rotWithShape="1">
            <a:gsLst>
              <a:gs pos="40000">
                <a:srgbClr val="33CC33"/>
              </a:gs>
              <a:gs pos="57000">
                <a:schemeClr val="accent2">
                  <a:lumMod val="89000"/>
                </a:schemeClr>
              </a:gs>
              <a:gs pos="77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CC0F9601-A388-4CC0-85AF-5A42A90EE05A}"/>
              </a:ext>
            </a:extLst>
          </p:cNvPr>
          <p:cNvSpPr/>
          <p:nvPr/>
        </p:nvSpPr>
        <p:spPr>
          <a:xfrm>
            <a:off x="6813680" y="4608827"/>
            <a:ext cx="3030893" cy="276994"/>
          </a:xfrm>
          <a:prstGeom prst="rightArrow">
            <a:avLst/>
          </a:prstGeom>
          <a:gradFill flip="none" rotWithShape="1">
            <a:gsLst>
              <a:gs pos="40000">
                <a:srgbClr val="33CC33"/>
              </a:gs>
              <a:gs pos="57000">
                <a:schemeClr val="accent2">
                  <a:lumMod val="89000"/>
                </a:schemeClr>
              </a:gs>
              <a:gs pos="77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175342-FB6C-4D4A-930C-9CFEB9BC60B8}"/>
              </a:ext>
            </a:extLst>
          </p:cNvPr>
          <p:cNvSpPr txBox="1"/>
          <p:nvPr/>
        </p:nvSpPr>
        <p:spPr>
          <a:xfrm>
            <a:off x="4914900" y="5695950"/>
            <a:ext cx="6753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Corbel" panose="020B0503020204020204" pitchFamily="34" charset="0"/>
              </a:rPr>
              <a:t>Need of a process-oriented management approach</a:t>
            </a:r>
          </a:p>
          <a:p>
            <a:pPr algn="ctr"/>
            <a:r>
              <a:rPr lang="it-IT" sz="2000" dirty="0">
                <a:latin typeface="Corbel" panose="020B0503020204020204" pitchFamily="34" charset="0"/>
              </a:rPr>
              <a:t>(not function-driven)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9A6A01-FF7B-4418-9D48-674500CF27A6}"/>
              </a:ext>
            </a:extLst>
          </p:cNvPr>
          <p:cNvSpPr txBox="1"/>
          <p:nvPr/>
        </p:nvSpPr>
        <p:spPr>
          <a:xfrm>
            <a:off x="0" y="-3208"/>
            <a:ext cx="12192000" cy="3385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None/>
            </a:pPr>
            <a:r>
              <a:rPr lang="it-IT" sz="1600" b="1" dirty="0">
                <a:latin typeface="Corbel" panose="020B0503020204020204"/>
              </a:rPr>
              <a:t>Perchè Lean Management in Sanità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2AC2EB1-FF3D-4E0D-BEE7-F2DEE0E5F5D6}"/>
              </a:ext>
            </a:extLst>
          </p:cNvPr>
          <p:cNvSpPr txBox="1"/>
          <p:nvPr/>
        </p:nvSpPr>
        <p:spPr>
          <a:xfrm>
            <a:off x="0" y="6575428"/>
            <a:ext cx="12192000" cy="27699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rbel" panose="020B0503020204020204" pitchFamily="34" charset="0"/>
              </a:rPr>
              <a:t>            Elisabetta Ocello								Pneumo Trieste 2019, Corso IFT										</a:t>
            </a:r>
            <a:fld id="{FB237E53-FBE0-4B2B-93EE-BAD482975CD6}" type="slidenum">
              <a:rPr lang="it-IT" sz="1200" smtClean="0">
                <a:latin typeface="Corbel" panose="020B0503020204020204" pitchFamily="34" charset="0"/>
              </a:rPr>
              <a:t>7</a:t>
            </a:fld>
            <a:endParaRPr lang="it-IT" sz="1200" dirty="0">
              <a:latin typeface="Corbel" panose="020B0503020204020204" pitchFamily="34" charset="0"/>
            </a:endParaRPr>
          </a:p>
        </p:txBody>
      </p:sp>
      <p:pic>
        <p:nvPicPr>
          <p:cNvPr id="30" name="Picture 2" descr="Risultati immagini per logo uniud">
            <a:extLst>
              <a:ext uri="{FF2B5EF4-FFF2-40B4-BE49-F238E27FC236}">
                <a16:creationId xmlns:a16="http://schemas.microsoft.com/office/drawing/2014/main" id="{46D0BA41-8F03-4F57-A766-3B480A68C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8" y="6575427"/>
            <a:ext cx="277000" cy="2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602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E8C33B1E-D178-4024-95E1-448BF0C3CBFC}"/>
              </a:ext>
            </a:extLst>
          </p:cNvPr>
          <p:cNvCxnSpPr>
            <a:cxnSpLocks/>
          </p:cNvCxnSpPr>
          <p:nvPr/>
        </p:nvCxnSpPr>
        <p:spPr>
          <a:xfrm>
            <a:off x="402529" y="1077373"/>
            <a:ext cx="1145609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4F9ABB4-CEF2-4F64-988D-F928A083C4D9}"/>
              </a:ext>
            </a:extLst>
          </p:cNvPr>
          <p:cNvSpPr txBox="1"/>
          <p:nvPr/>
        </p:nvSpPr>
        <p:spPr>
          <a:xfrm>
            <a:off x="318557" y="634482"/>
            <a:ext cx="6340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Corbel" panose="020B0503020204020204" pitchFamily="34" charset="0"/>
              </a:rPr>
              <a:t>Perchè Lean Management in Sanità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6F767A-5322-4658-A038-E654C4031C26}"/>
              </a:ext>
            </a:extLst>
          </p:cNvPr>
          <p:cNvSpPr/>
          <p:nvPr/>
        </p:nvSpPr>
        <p:spPr>
          <a:xfrm>
            <a:off x="2362615" y="2804485"/>
            <a:ext cx="2964218" cy="145348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latin typeface="Corbel" panose="020B0503020204020204" pitchFamily="34" charset="0"/>
              </a:rPr>
              <a:t>Alimentazione sana</a:t>
            </a:r>
          </a:p>
          <a:p>
            <a:pPr algn="ctr"/>
            <a:r>
              <a:rPr lang="it-IT" sz="2400" dirty="0">
                <a:solidFill>
                  <a:schemeClr val="tx1"/>
                </a:solidFill>
                <a:latin typeface="Corbel" panose="020B0503020204020204" pitchFamily="34" charset="0"/>
              </a:rPr>
              <a:t>Attività fisica</a:t>
            </a:r>
          </a:p>
          <a:p>
            <a:pPr algn="ctr"/>
            <a:r>
              <a:rPr lang="it-IT" sz="2400" dirty="0">
                <a:solidFill>
                  <a:schemeClr val="tx1"/>
                </a:solidFill>
                <a:latin typeface="Corbel" panose="020B0503020204020204" pitchFamily="34" charset="0"/>
              </a:rPr>
              <a:t>Prevenzione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61D6CA9-6100-453A-AEBE-5027D426B2E9}"/>
              </a:ext>
            </a:extLst>
          </p:cNvPr>
          <p:cNvSpPr/>
          <p:nvPr/>
        </p:nvSpPr>
        <p:spPr>
          <a:xfrm>
            <a:off x="8993798" y="1660459"/>
            <a:ext cx="2964217" cy="39914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latin typeface="Corbel" panose="020B0503020204020204" pitchFamily="34" charset="0"/>
              </a:rPr>
              <a:t>Organizzazione e processi robusti:</a:t>
            </a:r>
          </a:p>
          <a:p>
            <a:pPr algn="ctr"/>
            <a:r>
              <a:rPr lang="it-IT" sz="2400" dirty="0">
                <a:solidFill>
                  <a:schemeClr val="tx1"/>
                </a:solidFill>
                <a:latin typeface="Corbel" panose="020B0503020204020204" pitchFamily="34" charset="0"/>
              </a:rPr>
              <a:t>Qualità</a:t>
            </a:r>
          </a:p>
          <a:p>
            <a:pPr algn="ctr"/>
            <a:r>
              <a:rPr lang="it-IT" sz="2400" dirty="0">
                <a:solidFill>
                  <a:schemeClr val="tx1"/>
                </a:solidFill>
                <a:latin typeface="Corbel" panose="020B0503020204020204" pitchFamily="34" charset="0"/>
              </a:rPr>
              <a:t>Efficienza</a:t>
            </a:r>
          </a:p>
          <a:p>
            <a:pPr algn="ctr"/>
            <a:r>
              <a:rPr lang="it-IT" sz="2400" dirty="0">
                <a:solidFill>
                  <a:schemeClr val="tx1"/>
                </a:solidFill>
                <a:latin typeface="Corbel" panose="020B0503020204020204" pitchFamily="34" charset="0"/>
              </a:rPr>
              <a:t>Efficacia</a:t>
            </a:r>
          </a:p>
          <a:p>
            <a:pPr algn="ctr"/>
            <a:r>
              <a:rPr lang="it-IT" sz="2400" dirty="0">
                <a:solidFill>
                  <a:schemeClr val="tx1"/>
                </a:solidFill>
                <a:latin typeface="Corbel" panose="020B0503020204020204" pitchFamily="34" charset="0"/>
              </a:rPr>
              <a:t>Soddisfazione paziente</a:t>
            </a:r>
          </a:p>
          <a:p>
            <a:pPr algn="ctr"/>
            <a:r>
              <a:rPr lang="it-IT" sz="2400" dirty="0">
                <a:solidFill>
                  <a:schemeClr val="tx1"/>
                </a:solidFill>
                <a:latin typeface="Corbel" panose="020B0503020204020204" pitchFamily="34" charset="0"/>
              </a:rPr>
              <a:t>Soddisfazione personale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175342-FB6C-4D4A-930C-9CFEB9BC60B8}"/>
              </a:ext>
            </a:extLst>
          </p:cNvPr>
          <p:cNvSpPr txBox="1"/>
          <p:nvPr/>
        </p:nvSpPr>
        <p:spPr>
          <a:xfrm>
            <a:off x="278801" y="5775462"/>
            <a:ext cx="11717729" cy="70788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Corbel" panose="020B0503020204020204" pitchFamily="34" charset="0"/>
              </a:rPr>
              <a:t>Necessità di una visione sistemica dei processi:</a:t>
            </a:r>
          </a:p>
          <a:p>
            <a:pPr algn="ctr"/>
            <a:r>
              <a:rPr lang="it-IT" sz="2000" dirty="0">
                <a:latin typeface="Corbel" panose="020B0503020204020204" pitchFamily="34" charset="0"/>
              </a:rPr>
              <a:t>Approccio manageriale orientato ai processi (non alle sole singole funzioni)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9A6A01-FF7B-4418-9D48-674500CF27A6}"/>
              </a:ext>
            </a:extLst>
          </p:cNvPr>
          <p:cNvSpPr txBox="1"/>
          <p:nvPr/>
        </p:nvSpPr>
        <p:spPr>
          <a:xfrm>
            <a:off x="0" y="-3208"/>
            <a:ext cx="12192000" cy="3385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None/>
            </a:pPr>
            <a:r>
              <a:rPr lang="it-IT" sz="1600" b="1" dirty="0">
                <a:latin typeface="Corbel" panose="020B0503020204020204"/>
              </a:rPr>
              <a:t>Perchè Lean Management in Sanità</a:t>
            </a:r>
          </a:p>
        </p:txBody>
      </p:sp>
      <p:pic>
        <p:nvPicPr>
          <p:cNvPr id="1026" name="Picture 2" descr="Corpo umano uomo sagoma â Foto Stock">
            <a:extLst>
              <a:ext uri="{FF2B5EF4-FFF2-40B4-BE49-F238E27FC236}">
                <a16:creationId xmlns:a16="http://schemas.microsoft.com/office/drawing/2014/main" id="{4F049439-010D-467B-9649-AEA8C1F5E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8" y="1590807"/>
            <a:ext cx="2282597" cy="385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foto ospedale edifici">
            <a:extLst>
              <a:ext uri="{FF2B5EF4-FFF2-40B4-BE49-F238E27FC236}">
                <a16:creationId xmlns:a16="http://schemas.microsoft.com/office/drawing/2014/main" id="{FD4607F7-9676-4D75-BE21-518823D02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557" y="2013488"/>
            <a:ext cx="3384798" cy="338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7003F29-1018-4FFD-B2AE-A694BD2C2D90}"/>
              </a:ext>
            </a:extLst>
          </p:cNvPr>
          <p:cNvSpPr txBox="1"/>
          <p:nvPr/>
        </p:nvSpPr>
        <p:spPr>
          <a:xfrm>
            <a:off x="0" y="6575428"/>
            <a:ext cx="12192000" cy="27699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rbel" panose="020B0503020204020204" pitchFamily="34" charset="0"/>
              </a:rPr>
              <a:t>            Elisabetta Ocello								Pneumo Trieste 2019, Corso IFT										</a:t>
            </a:r>
            <a:fld id="{FB237E53-FBE0-4B2B-93EE-BAD482975CD6}" type="slidenum">
              <a:rPr lang="it-IT" sz="1200" smtClean="0">
                <a:latin typeface="Corbel" panose="020B0503020204020204" pitchFamily="34" charset="0"/>
              </a:rPr>
              <a:t>8</a:t>
            </a:fld>
            <a:endParaRPr lang="it-IT" sz="1200" dirty="0">
              <a:latin typeface="Corbel" panose="020B0503020204020204" pitchFamily="34" charset="0"/>
            </a:endParaRPr>
          </a:p>
        </p:txBody>
      </p:sp>
      <p:pic>
        <p:nvPicPr>
          <p:cNvPr id="30" name="Picture 2" descr="Risultati immagini per logo uniud">
            <a:extLst>
              <a:ext uri="{FF2B5EF4-FFF2-40B4-BE49-F238E27FC236}">
                <a16:creationId xmlns:a16="http://schemas.microsoft.com/office/drawing/2014/main" id="{11C8BE28-6038-4858-9AD4-6E0C0714A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8" y="6575427"/>
            <a:ext cx="277000" cy="2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67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4F9ABB4-CEF2-4F64-988D-F928A083C4D9}"/>
              </a:ext>
            </a:extLst>
          </p:cNvPr>
          <p:cNvSpPr txBox="1"/>
          <p:nvPr/>
        </p:nvSpPr>
        <p:spPr>
          <a:xfrm>
            <a:off x="318557" y="634482"/>
            <a:ext cx="6976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Corbel" panose="020B0503020204020204" pitchFamily="34" charset="0"/>
              </a:rPr>
              <a:t>Problem solving: Ciclo di Deming e Strumento A3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9A6A01-FF7B-4418-9D48-674500CF27A6}"/>
              </a:ext>
            </a:extLst>
          </p:cNvPr>
          <p:cNvSpPr txBox="1"/>
          <p:nvPr/>
        </p:nvSpPr>
        <p:spPr>
          <a:xfrm>
            <a:off x="0" y="-3208"/>
            <a:ext cx="12192000" cy="3385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None/>
            </a:pPr>
            <a:r>
              <a:rPr lang="it-IT" sz="1600" b="1" dirty="0">
                <a:latin typeface="Corbel" panose="020B0503020204020204"/>
              </a:rPr>
              <a:t>Il processo di problem solving</a:t>
            </a:r>
          </a:p>
        </p:txBody>
      </p:sp>
      <p:cxnSp>
        <p:nvCxnSpPr>
          <p:cNvPr id="29" name="Connettore diritto 14">
            <a:extLst>
              <a:ext uri="{FF2B5EF4-FFF2-40B4-BE49-F238E27FC236}">
                <a16:creationId xmlns:a16="http://schemas.microsoft.com/office/drawing/2014/main" id="{4AA4D836-2B54-44D5-BB4C-AEDA7CF255AC}"/>
              </a:ext>
            </a:extLst>
          </p:cNvPr>
          <p:cNvCxnSpPr>
            <a:cxnSpLocks/>
          </p:cNvCxnSpPr>
          <p:nvPr/>
        </p:nvCxnSpPr>
        <p:spPr>
          <a:xfrm>
            <a:off x="402529" y="1077373"/>
            <a:ext cx="1145609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13">
            <a:extLst>
              <a:ext uri="{FF2B5EF4-FFF2-40B4-BE49-F238E27FC236}">
                <a16:creationId xmlns:a16="http://schemas.microsoft.com/office/drawing/2014/main" id="{1892EE8D-84AB-4510-91DE-8DF3D87C6069}"/>
              </a:ext>
            </a:extLst>
          </p:cNvPr>
          <p:cNvSpPr/>
          <p:nvPr/>
        </p:nvSpPr>
        <p:spPr>
          <a:xfrm>
            <a:off x="751022" y="1964532"/>
            <a:ext cx="8932069" cy="4071144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defTabSz="914400">
              <a:defRPr/>
            </a:pPr>
            <a:endParaRPr lang="it-IT" sz="2400" dirty="0">
              <a:solidFill>
                <a:srgbClr val="000000"/>
              </a:solidFill>
              <a:latin typeface="Corbel" panose="020B0503020204020204" pitchFamily="34" charset="0"/>
              <a:sym typeface="Kontrapunkt Bob Light" charset="0"/>
            </a:endParaRPr>
          </a:p>
          <a:p>
            <a:pPr defTabSz="914400">
              <a:defRPr/>
            </a:pPr>
            <a:r>
              <a:rPr lang="it-IT" sz="2400" dirty="0">
                <a:solidFill>
                  <a:srgbClr val="000000"/>
                </a:solidFill>
                <a:latin typeface="Corbel" panose="020B0503020204020204" pitchFamily="34" charset="0"/>
                <a:sym typeface="Kontrapunkt Bob Light" charset="0"/>
              </a:rPr>
              <a:t> 1. </a:t>
            </a:r>
            <a:r>
              <a:rPr lang="it-IT" sz="2400" b="1" dirty="0">
                <a:solidFill>
                  <a:srgbClr val="000000"/>
                </a:solidFill>
                <a:latin typeface="Corbel" panose="020B0503020204020204" pitchFamily="34" charset="0"/>
                <a:sym typeface="Kontrapunkt Bob Light" charset="0"/>
              </a:rPr>
              <a:t>Dove siamo </a:t>
            </a:r>
            <a:r>
              <a:rPr lang="it-IT" sz="2400" dirty="0">
                <a:solidFill>
                  <a:srgbClr val="000000"/>
                </a:solidFill>
                <a:latin typeface="Corbel" panose="020B0503020204020204" pitchFamily="34" charset="0"/>
                <a:sym typeface="Kontrapunkt Bob Light" charset="0"/>
              </a:rPr>
              <a:t>(situazione attuale = dati e informazioni)</a:t>
            </a:r>
          </a:p>
          <a:p>
            <a:pPr defTabSz="914400">
              <a:defRPr/>
            </a:pPr>
            <a:endParaRPr lang="it-IT" sz="1400" dirty="0">
              <a:solidFill>
                <a:srgbClr val="000000"/>
              </a:solidFill>
              <a:latin typeface="Corbel" panose="020B0503020204020204" pitchFamily="34" charset="0"/>
              <a:sym typeface="Kontrapunkt Bob Light" charset="0"/>
            </a:endParaRPr>
          </a:p>
          <a:p>
            <a:pPr defTabSz="914400">
              <a:defRPr/>
            </a:pPr>
            <a:r>
              <a:rPr lang="it-IT" sz="2400" dirty="0">
                <a:solidFill>
                  <a:srgbClr val="000000"/>
                </a:solidFill>
                <a:latin typeface="Corbel" panose="020B0503020204020204" pitchFamily="34" charset="0"/>
                <a:sym typeface="Kontrapunkt Bob Light" charset="0"/>
              </a:rPr>
              <a:t> 2. </a:t>
            </a:r>
            <a:r>
              <a:rPr lang="it-IT" sz="2400" b="1" dirty="0">
                <a:solidFill>
                  <a:srgbClr val="000000"/>
                </a:solidFill>
                <a:latin typeface="Corbel" panose="020B0503020204020204" pitchFamily="34" charset="0"/>
                <a:sym typeface="Kontrapunkt Bob Light" charset="0"/>
              </a:rPr>
              <a:t>Dove vogliamo arrivare </a:t>
            </a:r>
            <a:r>
              <a:rPr lang="it-IT" sz="2400" dirty="0">
                <a:solidFill>
                  <a:srgbClr val="000000"/>
                </a:solidFill>
                <a:latin typeface="Corbel" panose="020B0503020204020204" pitchFamily="34" charset="0"/>
                <a:sym typeface="Kontrapunkt Bob Light" charset="0"/>
              </a:rPr>
              <a:t>(condizione obiettivo)</a:t>
            </a:r>
          </a:p>
          <a:p>
            <a:pPr defTabSz="914400">
              <a:defRPr/>
            </a:pPr>
            <a:endParaRPr lang="it-IT" sz="1400" dirty="0">
              <a:solidFill>
                <a:srgbClr val="000000"/>
              </a:solidFill>
              <a:latin typeface="Corbel" panose="020B0503020204020204" pitchFamily="34" charset="0"/>
              <a:sym typeface="Kontrapunkt Bob Light" charset="0"/>
            </a:endParaRPr>
          </a:p>
          <a:p>
            <a:pPr defTabSz="914400">
              <a:defRPr/>
            </a:pPr>
            <a:r>
              <a:rPr lang="it-IT" sz="2400" dirty="0">
                <a:solidFill>
                  <a:srgbClr val="000000"/>
                </a:solidFill>
                <a:latin typeface="Corbel" panose="020B0503020204020204" pitchFamily="34" charset="0"/>
                <a:sym typeface="Kontrapunkt Bob Light" charset="0"/>
              </a:rPr>
              <a:t> 3. Il </a:t>
            </a:r>
            <a:r>
              <a:rPr lang="it-IT" sz="2400" b="1" dirty="0">
                <a:solidFill>
                  <a:srgbClr val="000000"/>
                </a:solidFill>
                <a:latin typeface="Corbel" panose="020B0503020204020204" pitchFamily="34" charset="0"/>
                <a:sym typeface="Kontrapunkt Bob Light" charset="0"/>
              </a:rPr>
              <a:t>metodo</a:t>
            </a:r>
            <a:r>
              <a:rPr lang="it-IT" sz="2400" dirty="0">
                <a:solidFill>
                  <a:srgbClr val="000000"/>
                </a:solidFill>
                <a:latin typeface="Corbel" panose="020B0503020204020204" pitchFamily="34" charset="0"/>
                <a:sym typeface="Kontrapunkt Bob Light" charset="0"/>
              </a:rPr>
              <a:t> attraverso cui cambiare la situazione iniziale  </a:t>
            </a:r>
          </a:p>
          <a:p>
            <a:pPr defTabSz="914400">
              <a:defRPr/>
            </a:pPr>
            <a:r>
              <a:rPr lang="it-IT" sz="2400" dirty="0">
                <a:solidFill>
                  <a:srgbClr val="000000"/>
                </a:solidFill>
                <a:latin typeface="Corbel" panose="020B0503020204020204" pitchFamily="34" charset="0"/>
                <a:sym typeface="Kontrapunkt Bob Light" charset="0"/>
              </a:rPr>
              <a:t>     per ottenere la condizione obiettivo (PDCA).</a:t>
            </a:r>
          </a:p>
          <a:p>
            <a:pPr defTabSz="914400">
              <a:defRPr/>
            </a:pPr>
            <a:endParaRPr lang="it-IT" sz="2400" b="1" dirty="0">
              <a:solidFill>
                <a:srgbClr val="000000"/>
              </a:solidFill>
              <a:latin typeface="Corbel" panose="020B0503020204020204" pitchFamily="34" charset="0"/>
              <a:sym typeface="Kontrapunkt Bob Light" charset="0"/>
            </a:endParaRPr>
          </a:p>
          <a:p>
            <a:pPr algn="ctr" defTabSz="914400">
              <a:defRPr/>
            </a:pPr>
            <a:r>
              <a:rPr lang="it-IT" sz="2400" dirty="0">
                <a:solidFill>
                  <a:srgbClr val="000000"/>
                </a:solidFill>
                <a:latin typeface="Corbel" panose="020B0503020204020204" pitchFamily="34" charset="0"/>
                <a:sym typeface="Kontrapunkt Bob Light" charset="0"/>
              </a:rPr>
              <a:t>I </a:t>
            </a:r>
            <a:r>
              <a:rPr lang="it-IT" sz="2400" b="1" i="1" dirty="0">
                <a:solidFill>
                  <a:srgbClr val="000000"/>
                </a:solidFill>
                <a:latin typeface="Corbel" panose="020B0503020204020204" pitchFamily="34" charset="0"/>
                <a:sym typeface="Kontrapunkt Bob Light" charset="0"/>
              </a:rPr>
              <a:t>principi e i metodi </a:t>
            </a:r>
            <a:r>
              <a:rPr lang="it-IT" sz="2400" b="1" i="1" dirty="0" err="1">
                <a:solidFill>
                  <a:srgbClr val="000000"/>
                </a:solidFill>
                <a:latin typeface="Corbel" panose="020B0503020204020204" pitchFamily="34" charset="0"/>
                <a:sym typeface="Kontrapunkt Bob Light" charset="0"/>
              </a:rPr>
              <a:t>lean</a:t>
            </a:r>
            <a:r>
              <a:rPr lang="it-IT" sz="2400" b="1" i="1" dirty="0">
                <a:solidFill>
                  <a:srgbClr val="000000"/>
                </a:solidFill>
                <a:latin typeface="Corbel" panose="020B0503020204020204" pitchFamily="34" charset="0"/>
                <a:sym typeface="Kontrapunkt Bob Light" charset="0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Corbel" panose="020B0503020204020204" pitchFamily="34" charset="0"/>
                <a:sym typeface="Kontrapunkt Bob Light" charset="0"/>
              </a:rPr>
              <a:t>sono solo il mezzo </a:t>
            </a:r>
          </a:p>
          <a:p>
            <a:pPr algn="ctr" defTabSz="914400">
              <a:defRPr/>
            </a:pPr>
            <a:r>
              <a:rPr lang="it-IT" sz="2400" dirty="0">
                <a:solidFill>
                  <a:srgbClr val="000000"/>
                </a:solidFill>
                <a:latin typeface="Corbel" panose="020B0503020204020204" pitchFamily="34" charset="0"/>
                <a:sym typeface="Kontrapunkt Bob Light" charset="0"/>
              </a:rPr>
              <a:t>attraverso cui si applica un modo di pensare </a:t>
            </a:r>
          </a:p>
          <a:p>
            <a:pPr algn="ctr" defTabSz="914400">
              <a:defRPr/>
            </a:pPr>
            <a:r>
              <a:rPr lang="it-IT" sz="2400" dirty="0">
                <a:solidFill>
                  <a:srgbClr val="000000"/>
                </a:solidFill>
                <a:latin typeface="Corbel" panose="020B0503020204020204" pitchFamily="34" charset="0"/>
                <a:sym typeface="Kontrapunkt Bob Light" charset="0"/>
              </a:rPr>
              <a:t>e quindi un metodo/approccio di lavoro</a:t>
            </a:r>
          </a:p>
          <a:p>
            <a:pPr defTabSz="914400">
              <a:defRPr/>
            </a:pPr>
            <a:endParaRPr lang="it-IT" sz="2200" dirty="0">
              <a:solidFill>
                <a:prstClr val="black"/>
              </a:solidFill>
              <a:latin typeface="Corbel" panose="020B0503020204020204" pitchFamily="34" charset="0"/>
              <a:sym typeface="Kontrapunkt Bob Light" charset="0"/>
            </a:endParaRPr>
          </a:p>
        </p:txBody>
      </p:sp>
      <p:sp>
        <p:nvSpPr>
          <p:cNvPr id="31" name="Rettangolo 1">
            <a:extLst>
              <a:ext uri="{FF2B5EF4-FFF2-40B4-BE49-F238E27FC236}">
                <a16:creationId xmlns:a16="http://schemas.microsoft.com/office/drawing/2014/main" id="{A7779C35-0E90-4267-A313-19B74CCF79CE}"/>
              </a:ext>
            </a:extLst>
          </p:cNvPr>
          <p:cNvSpPr/>
          <p:nvPr/>
        </p:nvSpPr>
        <p:spPr>
          <a:xfrm>
            <a:off x="427172" y="1468438"/>
            <a:ext cx="9678194" cy="461665"/>
          </a:xfrm>
          <a:prstGeom prst="rect">
            <a:avLst/>
          </a:prstGeom>
        </p:spPr>
        <p:txBody>
          <a:bodyPr lIns="91440" tIns="45720" rIns="91440" bIns="45720">
            <a:spAutoFit/>
          </a:bodyPr>
          <a:lstStyle/>
          <a:p>
            <a:pPr algn="ctr" defTabSz="914400">
              <a:defRPr/>
            </a:pPr>
            <a:r>
              <a:rPr lang="it-IT" sz="2400" dirty="0">
                <a:solidFill>
                  <a:srgbClr val="000000"/>
                </a:solidFill>
                <a:latin typeface="Corbel" panose="020B0503020204020204" pitchFamily="34" charset="0"/>
                <a:sym typeface="Kontrapunkt Bob Light" charset="0"/>
              </a:rPr>
              <a:t>Tre gli aspetti che dobbiamo conoscere con consapevolezza: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1EC0965-CE9F-4B91-A7EF-1886A8EF2F5A}"/>
              </a:ext>
            </a:extLst>
          </p:cNvPr>
          <p:cNvSpPr txBox="1"/>
          <p:nvPr/>
        </p:nvSpPr>
        <p:spPr>
          <a:xfrm>
            <a:off x="0" y="6575428"/>
            <a:ext cx="12192000" cy="27699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orbel" panose="020B0503020204020204" pitchFamily="34" charset="0"/>
              </a:rPr>
              <a:t>            Elisabetta Ocello								Pneumo Trieste 2019, Corso IFT										</a:t>
            </a:r>
            <a:fld id="{FB237E53-FBE0-4B2B-93EE-BAD482975CD6}" type="slidenum">
              <a:rPr lang="it-IT" sz="1200" smtClean="0">
                <a:latin typeface="Corbel" panose="020B0503020204020204" pitchFamily="34" charset="0"/>
              </a:rPr>
              <a:t>9</a:t>
            </a:fld>
            <a:endParaRPr lang="it-IT" sz="1200" dirty="0">
              <a:latin typeface="Corbel" panose="020B0503020204020204" pitchFamily="34" charset="0"/>
            </a:endParaRPr>
          </a:p>
        </p:txBody>
      </p:sp>
      <p:pic>
        <p:nvPicPr>
          <p:cNvPr id="33" name="Picture 2" descr="Risultati immagini per logo uniud">
            <a:extLst>
              <a:ext uri="{FF2B5EF4-FFF2-40B4-BE49-F238E27FC236}">
                <a16:creationId xmlns:a16="http://schemas.microsoft.com/office/drawing/2014/main" id="{8734F1CF-E396-49D9-AEF4-742F12416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8" y="6575427"/>
            <a:ext cx="277000" cy="2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9ACA830-B20E-45CC-9F3E-A52B35E4609A}"/>
              </a:ext>
            </a:extLst>
          </p:cNvPr>
          <p:cNvSpPr/>
          <p:nvPr/>
        </p:nvSpPr>
        <p:spPr>
          <a:xfrm>
            <a:off x="9970851" y="1952291"/>
            <a:ext cx="1987164" cy="39914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latin typeface="Corbel" panose="020B0503020204020204" pitchFamily="34" charset="0"/>
              </a:rPr>
              <a:t>I Lean Leader supportano i team nel considerare questi tre aspetti</a:t>
            </a:r>
          </a:p>
        </p:txBody>
      </p:sp>
    </p:spTree>
    <p:extLst>
      <p:ext uri="{BB962C8B-B14F-4D97-AF65-F5344CB8AC3E}">
        <p14:creationId xmlns:p14="http://schemas.microsoft.com/office/powerpoint/2010/main" val="280098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asis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1273</TotalTime>
  <Words>2936</Words>
  <Application>Microsoft Office PowerPoint</Application>
  <PresentationFormat>Widescreen</PresentationFormat>
  <Paragraphs>695</Paragraphs>
  <Slides>32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ＭＳ Ｐゴシック</vt:lpstr>
      <vt:lpstr>ＭＳ Ｐゴシック</vt:lpstr>
      <vt:lpstr>Arial</vt:lpstr>
      <vt:lpstr>Calibri</vt:lpstr>
      <vt:lpstr>Calibri Light</vt:lpstr>
      <vt:lpstr>Century Gothic</vt:lpstr>
      <vt:lpstr>Corbel</vt:lpstr>
      <vt:lpstr>Helvetica Light</vt:lpstr>
      <vt:lpstr>Kontrapunkt Bob Light</vt:lpstr>
      <vt:lpstr>Open Sans Light</vt:lpstr>
      <vt:lpstr>Times New Roman</vt:lpstr>
      <vt:lpstr>Wingdings</vt:lpstr>
      <vt:lpstr>2_Custom Design</vt:lpstr>
      <vt:lpstr>1_Custom Design</vt:lpstr>
      <vt:lpstr>Custom Design</vt:lpstr>
      <vt:lpstr>Basis</vt:lpstr>
      <vt:lpstr>Pneumo Trieste 2019 Corso per IFT di area pneumologica</vt:lpstr>
      <vt:lpstr>PowerPoint Presentation</vt:lpstr>
      <vt:lpstr>PowerPoint Presentation</vt:lpstr>
      <vt:lpstr>I 5 principi Lean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Risoluzione di problemi</vt:lpstr>
      <vt:lpstr>Il ciclo di Deming</vt:lpstr>
      <vt:lpstr>La tecnica A3 – problem solving</vt:lpstr>
      <vt:lpstr>La tecnica A3 – problem solving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Pneumo Trieste 2019 Corso per IFT di area pneumologica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Elisabetta Ocello</dc:creator>
  <cp:lastModifiedBy>Ocello Elisabetta</cp:lastModifiedBy>
  <cp:revision>215</cp:revision>
  <dcterms:created xsi:type="dcterms:W3CDTF">2018-06-02T16:53:38Z</dcterms:created>
  <dcterms:modified xsi:type="dcterms:W3CDTF">2019-04-02T12:06:37Z</dcterms:modified>
</cp:coreProperties>
</file>