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37"/>
  </p:notesMasterIdLst>
  <p:sldIdLst>
    <p:sldId id="256" r:id="rId2"/>
    <p:sldId id="285" r:id="rId3"/>
    <p:sldId id="284" r:id="rId4"/>
    <p:sldId id="286" r:id="rId5"/>
    <p:sldId id="288" r:id="rId6"/>
    <p:sldId id="289" r:id="rId7"/>
    <p:sldId id="287" r:id="rId8"/>
    <p:sldId id="291" r:id="rId9"/>
    <p:sldId id="290" r:id="rId10"/>
    <p:sldId id="292" r:id="rId11"/>
    <p:sldId id="293" r:id="rId12"/>
    <p:sldId id="295" r:id="rId13"/>
    <p:sldId id="294" r:id="rId14"/>
    <p:sldId id="281" r:id="rId15"/>
    <p:sldId id="257" r:id="rId16"/>
    <p:sldId id="258" r:id="rId17"/>
    <p:sldId id="259" r:id="rId18"/>
    <p:sldId id="260" r:id="rId19"/>
    <p:sldId id="261" r:id="rId20"/>
    <p:sldId id="262" r:id="rId21"/>
    <p:sldId id="274" r:id="rId22"/>
    <p:sldId id="283" r:id="rId23"/>
    <p:sldId id="265" r:id="rId24"/>
    <p:sldId id="266" r:id="rId25"/>
    <p:sldId id="267" r:id="rId26"/>
    <p:sldId id="282" r:id="rId27"/>
    <p:sldId id="268" r:id="rId28"/>
    <p:sldId id="275" r:id="rId29"/>
    <p:sldId id="276" r:id="rId30"/>
    <p:sldId id="279" r:id="rId31"/>
    <p:sldId id="278" r:id="rId32"/>
    <p:sldId id="277" r:id="rId33"/>
    <p:sldId id="297" r:id="rId34"/>
    <p:sldId id="280" r:id="rId35"/>
    <p:sldId id="29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35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0B33F8-5378-4402-8447-A0C870EC6232}" type="datetimeFigureOut">
              <a:rPr lang="it-IT" smtClean="0"/>
              <a:t>02/04/2019</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B6B43-B544-4668-B221-9348A69A65F3}" type="slidenum">
              <a:rPr lang="it-IT" smtClean="0"/>
              <a:t>‹N›</a:t>
            </a:fld>
            <a:endParaRPr lang="it-IT"/>
          </a:p>
        </p:txBody>
      </p:sp>
    </p:spTree>
    <p:extLst>
      <p:ext uri="{BB962C8B-B14F-4D97-AF65-F5344CB8AC3E}">
        <p14:creationId xmlns:p14="http://schemas.microsoft.com/office/powerpoint/2010/main" val="354296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67B6B43-B544-4668-B221-9348A69A65F3}" type="slidenum">
              <a:rPr lang="it-IT" smtClean="0"/>
              <a:t>3</a:t>
            </a:fld>
            <a:endParaRPr lang="it-IT"/>
          </a:p>
        </p:txBody>
      </p:sp>
    </p:spTree>
    <p:extLst>
      <p:ext uri="{BB962C8B-B14F-4D97-AF65-F5344CB8AC3E}">
        <p14:creationId xmlns:p14="http://schemas.microsoft.com/office/powerpoint/2010/main" val="2124442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D36DB81-01C8-4DBC-9805-74481FCA7F98}" type="datetimeFigureOut">
              <a:rPr lang="it-IT" smtClean="0"/>
              <a:t>02/04/2019</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3804160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D36DB81-01C8-4DBC-9805-74481FCA7F98}" type="datetimeFigureOut">
              <a:rPr lang="it-IT" smtClean="0"/>
              <a:t>02/04/2019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428704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D36DB81-01C8-4DBC-9805-74481FCA7F98}" type="datetimeFigureOut">
              <a:rPr lang="it-IT" smtClean="0"/>
              <a:t>02/04/2019</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3C3642-57DC-4935-BF80-237EF16315B2}"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3708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CD36DB81-01C8-4DBC-9805-74481FCA7F98}" type="datetimeFigureOut">
              <a:rPr lang="it-IT" smtClean="0"/>
              <a:t>02/04/2019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2109218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CD36DB81-01C8-4DBC-9805-74481FCA7F98}" type="datetimeFigureOut">
              <a:rPr lang="it-IT" smtClean="0"/>
              <a:t>02/04/2019</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3C3642-57DC-4935-BF80-237EF16315B2}"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1444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CD36DB81-01C8-4DBC-9805-74481FCA7F98}" type="datetimeFigureOut">
              <a:rPr lang="it-IT" smtClean="0"/>
              <a:t>02/04/2019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2396390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D36DB81-01C8-4DBC-9805-74481FCA7F98}" type="datetimeFigureOut">
              <a:rPr lang="it-IT" smtClean="0"/>
              <a:t>02/04/2019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278548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D36DB81-01C8-4DBC-9805-74481FCA7F98}" type="datetimeFigureOut">
              <a:rPr lang="it-IT" smtClean="0"/>
              <a:t>02/04/2019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256091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D36DB81-01C8-4DBC-9805-74481FCA7F98}" type="datetimeFigureOut">
              <a:rPr lang="it-IT" smtClean="0"/>
              <a:t>02/04/2019</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197164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D36DB81-01C8-4DBC-9805-74481FCA7F98}" type="datetimeFigureOut">
              <a:rPr lang="it-IT" smtClean="0"/>
              <a:t>02/04/2019</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351481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D36DB81-01C8-4DBC-9805-74481FCA7F98}" type="datetimeFigureOut">
              <a:rPr lang="it-IT" smtClean="0"/>
              <a:t>02/04/2019</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77076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D36DB81-01C8-4DBC-9805-74481FCA7F98}" type="datetimeFigureOut">
              <a:rPr lang="it-IT" smtClean="0"/>
              <a:t>02/04/2019</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107855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D36DB81-01C8-4DBC-9805-74481FCA7F98}" type="datetimeFigureOut">
              <a:rPr lang="it-IT" smtClean="0"/>
              <a:t>02/04/2019</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294532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6DB81-01C8-4DBC-9805-74481FCA7F98}" type="datetimeFigureOut">
              <a:rPr lang="it-IT" smtClean="0"/>
              <a:t>02/04/2019</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334765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D36DB81-01C8-4DBC-9805-74481FCA7F98}" type="datetimeFigureOut">
              <a:rPr lang="it-IT" smtClean="0"/>
              <a:t>02/04/2019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61387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D36DB81-01C8-4DBC-9805-74481FCA7F98}" type="datetimeFigureOut">
              <a:rPr lang="it-IT" smtClean="0"/>
              <a:t>02/04/2019</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3C3642-57DC-4935-BF80-237EF16315B2}" type="slidenum">
              <a:rPr lang="it-IT" smtClean="0"/>
              <a:t>‹N›</a:t>
            </a:fld>
            <a:endParaRPr lang="it-IT"/>
          </a:p>
        </p:txBody>
      </p:sp>
    </p:spTree>
    <p:extLst>
      <p:ext uri="{BB962C8B-B14F-4D97-AF65-F5344CB8AC3E}">
        <p14:creationId xmlns:p14="http://schemas.microsoft.com/office/powerpoint/2010/main" val="216806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D36DB81-01C8-4DBC-9805-74481FCA7F98}" type="datetimeFigureOut">
              <a:rPr lang="it-IT" smtClean="0"/>
              <a:t>02/04/2019</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3C3642-57DC-4935-BF80-237EF16315B2}" type="slidenum">
              <a:rPr lang="it-IT" smtClean="0"/>
              <a:t>‹N›</a:t>
            </a:fld>
            <a:endParaRPr lang="it-IT"/>
          </a:p>
        </p:txBody>
      </p:sp>
    </p:spTree>
    <p:extLst>
      <p:ext uri="{BB962C8B-B14F-4D97-AF65-F5344CB8AC3E}">
        <p14:creationId xmlns:p14="http://schemas.microsoft.com/office/powerpoint/2010/main" val="331738924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opkinsmedicine.org/sebin/r/h/IMG_0928-1.JPG"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F6941-0E8A-481D-9339-814FD2CACFC2}"/>
              </a:ext>
            </a:extLst>
          </p:cNvPr>
          <p:cNvSpPr>
            <a:spLocks noGrp="1"/>
          </p:cNvSpPr>
          <p:nvPr>
            <p:ph type="ctrTitle"/>
          </p:nvPr>
        </p:nvSpPr>
        <p:spPr/>
        <p:txBody>
          <a:bodyPr>
            <a:normAutofit fontScale="90000"/>
          </a:bodyPr>
          <a:lstStyle/>
          <a:p>
            <a:r>
              <a:rPr lang="it-IT" sz="2200" dirty="0">
                <a:latin typeface="Calibri" panose="020F0502020204030204" pitchFamily="34" charset="0"/>
              </a:rPr>
              <a:t>Trieste, 2-3 aprile 2019</a:t>
            </a:r>
            <a:br>
              <a:rPr lang="it-IT" sz="2200" dirty="0"/>
            </a:br>
            <a:br>
              <a:rPr lang="it-IT" dirty="0"/>
            </a:br>
            <a:r>
              <a:rPr lang="it-IT" dirty="0">
                <a:latin typeface="Calibri" panose="020F0502020204030204" pitchFamily="34" charset="0"/>
              </a:rPr>
              <a:t>Fisioterapia e svezzamento dalla Ventilazione Meccanica prolungata</a:t>
            </a:r>
            <a:br>
              <a:rPr lang="it-IT" dirty="0"/>
            </a:br>
            <a:endParaRPr lang="it-IT" dirty="0"/>
          </a:p>
        </p:txBody>
      </p:sp>
      <p:sp>
        <p:nvSpPr>
          <p:cNvPr id="3" name="Sottotitolo 2">
            <a:extLst>
              <a:ext uri="{FF2B5EF4-FFF2-40B4-BE49-F238E27FC236}">
                <a16:creationId xmlns:a16="http://schemas.microsoft.com/office/drawing/2014/main" id="{2FBD41E9-20FD-455B-ABF1-03C15066B092}"/>
              </a:ext>
            </a:extLst>
          </p:cNvPr>
          <p:cNvSpPr>
            <a:spLocks noGrp="1"/>
          </p:cNvSpPr>
          <p:nvPr>
            <p:ph type="subTitle" idx="1"/>
          </p:nvPr>
        </p:nvSpPr>
        <p:spPr/>
        <p:txBody>
          <a:bodyPr>
            <a:normAutofit/>
          </a:bodyPr>
          <a:lstStyle/>
          <a:p>
            <a:r>
              <a:rPr lang="it-IT" sz="2000" dirty="0">
                <a:latin typeface="Calibri" panose="020F0502020204030204" pitchFamily="34" charset="0"/>
              </a:rPr>
              <a:t>Sabrina Planiscig   ASUITS Trieste</a:t>
            </a:r>
          </a:p>
        </p:txBody>
      </p:sp>
    </p:spTree>
    <p:extLst>
      <p:ext uri="{BB962C8B-B14F-4D97-AF65-F5344CB8AC3E}">
        <p14:creationId xmlns:p14="http://schemas.microsoft.com/office/powerpoint/2010/main" val="2547062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Weaning</a:t>
            </a:r>
            <a:endParaRPr lang="it-IT" dirty="0"/>
          </a:p>
        </p:txBody>
      </p:sp>
      <p:sp>
        <p:nvSpPr>
          <p:cNvPr id="3" name="Segnaposto contenuto 2"/>
          <p:cNvSpPr>
            <a:spLocks noGrp="1"/>
          </p:cNvSpPr>
          <p:nvPr>
            <p:ph idx="1"/>
          </p:nvPr>
        </p:nvSpPr>
        <p:spPr>
          <a:xfrm>
            <a:off x="2587922" y="3056020"/>
            <a:ext cx="8915400" cy="2855201"/>
          </a:xfrm>
        </p:spPr>
        <p:txBody>
          <a:bodyPr/>
          <a:lstStyle/>
          <a:p>
            <a:pPr lvl="0"/>
            <a:r>
              <a:rPr lang="it-IT" sz="2000" i="1" dirty="0">
                <a:latin typeface="Calibri" panose="020F0502020204030204" pitchFamily="34" charset="0"/>
              </a:rPr>
              <a:t>NIMV                  </a:t>
            </a:r>
            <a:r>
              <a:rPr lang="it-IT" sz="2000" dirty="0">
                <a:latin typeface="Calibri" panose="020F0502020204030204" pitchFamily="34" charset="0"/>
              </a:rPr>
              <a:t>Allo scopo di ridurre i tempi di intubazione e le possibili complicanze (soprattutto polmoniti  nosocomiali) da alcuni anni si applica la estubazione precoce (24-48 ore) seguita dal passaggio alla Ventilazione non Invasiva (NIMV). La sicurezza della sembra ormai essere sufficientemente documentata, e con le dovute precauzioni, potrebbe essere estensivamente applicata nei nostri reparti di UTIR, in particolare come alternativa a quei pazienti che falliscono i tentativi di </a:t>
            </a:r>
            <a:r>
              <a:rPr lang="it-IT" sz="2000" dirty="0" err="1">
                <a:latin typeface="Calibri" panose="020F0502020204030204" pitchFamily="34" charset="0"/>
              </a:rPr>
              <a:t>weaning</a:t>
            </a:r>
            <a:r>
              <a:rPr lang="it-IT" sz="2000" dirty="0">
                <a:latin typeface="Calibri" panose="020F0502020204030204" pitchFamily="34" charset="0"/>
              </a:rPr>
              <a:t> tradizionale.</a:t>
            </a:r>
          </a:p>
          <a:p>
            <a:endParaRPr lang="it-IT" dirty="0"/>
          </a:p>
        </p:txBody>
      </p:sp>
      <p:pic>
        <p:nvPicPr>
          <p:cNvPr id="5" name="Immagine 4">
            <a:extLst>
              <a:ext uri="{FF2B5EF4-FFF2-40B4-BE49-F238E27FC236}">
                <a16:creationId xmlns:a16="http://schemas.microsoft.com/office/drawing/2014/main" id="{D9B510C4-51D3-47F6-8EB9-425B604BF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6621" y="782053"/>
            <a:ext cx="2923674" cy="2075447"/>
          </a:xfrm>
          <a:prstGeom prst="rect">
            <a:avLst/>
          </a:prstGeom>
        </p:spPr>
      </p:pic>
    </p:spTree>
    <p:extLst>
      <p:ext uri="{BB962C8B-B14F-4D97-AF65-F5344CB8AC3E}">
        <p14:creationId xmlns:p14="http://schemas.microsoft.com/office/powerpoint/2010/main" val="601808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Quindi:</a:t>
            </a:r>
          </a:p>
        </p:txBody>
      </p:sp>
      <p:sp>
        <p:nvSpPr>
          <p:cNvPr id="3" name="Segnaposto contenuto 2"/>
          <p:cNvSpPr>
            <a:spLocks noGrp="1"/>
          </p:cNvSpPr>
          <p:nvPr>
            <p:ph idx="1"/>
          </p:nvPr>
        </p:nvSpPr>
        <p:spPr/>
        <p:txBody>
          <a:bodyPr>
            <a:normAutofit/>
          </a:bodyPr>
          <a:lstStyle/>
          <a:p>
            <a:pPr marL="0" indent="0">
              <a:buNone/>
            </a:pPr>
            <a:r>
              <a:rPr lang="it-IT" sz="2000" dirty="0">
                <a:latin typeface="Calibri" panose="020F0502020204030204" pitchFamily="34" charset="0"/>
              </a:rPr>
              <a:t>La letteratura fornisce dati discordanti sulla maggior efficacia di una tecnica rispetto alle altre.</a:t>
            </a:r>
          </a:p>
          <a:p>
            <a:pPr marL="0" indent="0">
              <a:buNone/>
            </a:pPr>
            <a:r>
              <a:rPr lang="it-IT" sz="2000" dirty="0">
                <a:latin typeface="Calibri" panose="020F0502020204030204" pitchFamily="34" charset="0"/>
              </a:rPr>
              <a:t>Le diverse tecniche sono usate una in alternativa all’altra per aderire meglio alle necessità del singolo paziente .</a:t>
            </a:r>
          </a:p>
          <a:p>
            <a:pPr marL="0" indent="0">
              <a:buNone/>
            </a:pPr>
            <a:r>
              <a:rPr lang="it-IT" sz="2000" dirty="0">
                <a:latin typeface="Calibri" panose="020F0502020204030204" pitchFamily="34" charset="0"/>
              </a:rPr>
              <a:t>Evidenza in letteratura sulla necessità di usare protocolli di </a:t>
            </a:r>
            <a:r>
              <a:rPr lang="it-IT" sz="2000" dirty="0" err="1">
                <a:latin typeface="Calibri" panose="020F0502020204030204" pitchFamily="34" charset="0"/>
              </a:rPr>
              <a:t>pre</a:t>
            </a:r>
            <a:r>
              <a:rPr lang="it-IT" sz="2000" dirty="0">
                <a:latin typeface="Calibri" panose="020F0502020204030204" pitchFamily="34" charset="0"/>
              </a:rPr>
              <a:t> </a:t>
            </a:r>
            <a:r>
              <a:rPr lang="it-IT" sz="2000" dirty="0" err="1">
                <a:latin typeface="Calibri" panose="020F0502020204030204" pitchFamily="34" charset="0"/>
              </a:rPr>
              <a:t>weaning</a:t>
            </a:r>
            <a:r>
              <a:rPr lang="it-IT" sz="2000" dirty="0">
                <a:latin typeface="Calibri" panose="020F0502020204030204" pitchFamily="34" charset="0"/>
              </a:rPr>
              <a:t> e </a:t>
            </a:r>
            <a:r>
              <a:rPr lang="it-IT" sz="2000" dirty="0" err="1">
                <a:latin typeface="Calibri" panose="020F0502020204030204" pitchFamily="34" charset="0"/>
              </a:rPr>
              <a:t>weaning</a:t>
            </a:r>
            <a:r>
              <a:rPr lang="it-IT" sz="2000" dirty="0">
                <a:latin typeface="Calibri" panose="020F0502020204030204" pitchFamily="34" charset="0"/>
              </a:rPr>
              <a:t> codificati.</a:t>
            </a:r>
          </a:p>
          <a:p>
            <a:pPr marL="0" indent="0">
              <a:buNone/>
            </a:pPr>
            <a:r>
              <a:rPr lang="it-IT" sz="2000" dirty="0">
                <a:latin typeface="Calibri" panose="020F0502020204030204" pitchFamily="34" charset="0"/>
              </a:rPr>
              <a:t>I protocolli sono gestiti dall’infermiere e dal fisioterapista, su autorizzazione del medico</a:t>
            </a:r>
          </a:p>
        </p:txBody>
      </p:sp>
    </p:spTree>
    <p:extLst>
      <p:ext uri="{BB962C8B-B14F-4D97-AF65-F5344CB8AC3E}">
        <p14:creationId xmlns:p14="http://schemas.microsoft.com/office/powerpoint/2010/main" val="584717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Weaning</a:t>
            </a:r>
            <a:r>
              <a:rPr lang="it-IT" dirty="0"/>
              <a:t> in ASUITS</a:t>
            </a:r>
          </a:p>
        </p:txBody>
      </p:sp>
      <p:sp>
        <p:nvSpPr>
          <p:cNvPr id="3" name="Segnaposto contenuto 2"/>
          <p:cNvSpPr>
            <a:spLocks noGrp="1"/>
          </p:cNvSpPr>
          <p:nvPr>
            <p:ph idx="1"/>
          </p:nvPr>
        </p:nvSpPr>
        <p:spPr/>
        <p:txBody>
          <a:bodyPr/>
          <a:lstStyle/>
          <a:p>
            <a:r>
              <a:rPr lang="en-US" b="1" dirty="0" err="1"/>
              <a:t>Protocollo</a:t>
            </a:r>
            <a:r>
              <a:rPr lang="en-US" b="1" dirty="0"/>
              <a:t> di Ely </a:t>
            </a:r>
            <a:r>
              <a:rPr lang="en-US" dirty="0"/>
              <a:t>                                                                                                    </a:t>
            </a:r>
            <a:r>
              <a:rPr lang="en-US" dirty="0" err="1"/>
              <a:t>Ely</a:t>
            </a:r>
            <a:r>
              <a:rPr lang="en-US" dirty="0"/>
              <a:t> EW.et Al., “Effect on the duration of mechanical ventilation of identifying patients capable of breathing spontaneously”, New England J. Med, 1996</a:t>
            </a:r>
          </a:p>
          <a:p>
            <a:pPr marL="0" indent="0">
              <a:buNone/>
            </a:pPr>
            <a:r>
              <a:rPr lang="it-IT" dirty="0"/>
              <a:t>Il Protocollo di </a:t>
            </a:r>
            <a:r>
              <a:rPr lang="it-IT" dirty="0" err="1"/>
              <a:t>Ely</a:t>
            </a:r>
            <a:r>
              <a:rPr lang="it-IT" dirty="0"/>
              <a:t> usa i seguenti criteri:</a:t>
            </a:r>
          </a:p>
          <a:p>
            <a:r>
              <a:rPr lang="it-IT" dirty="0"/>
              <a:t>PaO2/FIO2&gt;200</a:t>
            </a:r>
          </a:p>
          <a:p>
            <a:r>
              <a:rPr lang="it-IT" dirty="0"/>
              <a:t>PEEP&lt;8-10 cmH2O</a:t>
            </a:r>
          </a:p>
          <a:p>
            <a:r>
              <a:rPr lang="it-IT" dirty="0"/>
              <a:t>Indice di </a:t>
            </a:r>
            <a:r>
              <a:rPr lang="it-IT" dirty="0" err="1"/>
              <a:t>Tobin</a:t>
            </a:r>
            <a:r>
              <a:rPr lang="it-IT" dirty="0"/>
              <a:t>  (</a:t>
            </a:r>
            <a:r>
              <a:rPr lang="it-IT" dirty="0" err="1"/>
              <a:t>Vt:FR</a:t>
            </a:r>
            <a:r>
              <a:rPr lang="it-IT" dirty="0"/>
              <a:t>)&lt;100</a:t>
            </a:r>
          </a:p>
          <a:p>
            <a:r>
              <a:rPr lang="it-IT" dirty="0"/>
              <a:t>Presenza di tosse efficace</a:t>
            </a:r>
          </a:p>
          <a:p>
            <a:r>
              <a:rPr lang="it-IT" dirty="0"/>
              <a:t>Assenza di vasopressori o sedativi in infusione continua</a:t>
            </a:r>
          </a:p>
        </p:txBody>
      </p:sp>
    </p:spTree>
    <p:extLst>
      <p:ext uri="{BB962C8B-B14F-4D97-AF65-F5344CB8AC3E}">
        <p14:creationId xmlns:p14="http://schemas.microsoft.com/office/powerpoint/2010/main" val="3640504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Weaning</a:t>
            </a:r>
            <a:r>
              <a:rPr lang="it-IT" dirty="0"/>
              <a:t> in ASUITS</a:t>
            </a:r>
          </a:p>
        </p:txBody>
      </p:sp>
      <p:sp>
        <p:nvSpPr>
          <p:cNvPr id="3" name="Segnaposto contenuto 2"/>
          <p:cNvSpPr>
            <a:spLocks noGrp="1"/>
          </p:cNvSpPr>
          <p:nvPr>
            <p:ph idx="1"/>
          </p:nvPr>
        </p:nvSpPr>
        <p:spPr/>
        <p:txBody>
          <a:bodyPr/>
          <a:lstStyle/>
          <a:p>
            <a:r>
              <a:rPr lang="en-US" b="1" dirty="0" err="1"/>
              <a:t>Protocollo</a:t>
            </a:r>
            <a:r>
              <a:rPr lang="en-US" b="1" dirty="0"/>
              <a:t> di Ely                                                                                                     </a:t>
            </a:r>
            <a:r>
              <a:rPr lang="en-US" dirty="0" err="1"/>
              <a:t>Ely</a:t>
            </a:r>
            <a:r>
              <a:rPr lang="en-US" dirty="0"/>
              <a:t> EW.et Al., “Effect on the duration of mechanical ventilation of identifying patients capable of breathing spontaneously”, New England J. Med, 1996</a:t>
            </a:r>
          </a:p>
          <a:p>
            <a:r>
              <a:rPr lang="en-US" dirty="0"/>
              <a:t>Il weaning è </a:t>
            </a:r>
            <a:r>
              <a:rPr lang="en-US" dirty="0" err="1"/>
              <a:t>eseguito</a:t>
            </a:r>
            <a:r>
              <a:rPr lang="en-US" dirty="0"/>
              <a:t> in </a:t>
            </a:r>
            <a:r>
              <a:rPr lang="en-US" dirty="0" err="1"/>
              <a:t>Tubo</a:t>
            </a:r>
            <a:r>
              <a:rPr lang="en-US" dirty="0"/>
              <a:t> a T con solo O2 o al </a:t>
            </a:r>
            <a:r>
              <a:rPr lang="en-US" dirty="0" err="1"/>
              <a:t>massimo</a:t>
            </a:r>
            <a:r>
              <a:rPr lang="en-US" dirty="0"/>
              <a:t> 5cmH2O di CPAP</a:t>
            </a:r>
          </a:p>
          <a:p>
            <a:r>
              <a:rPr lang="en-US" dirty="0"/>
              <a:t>Il </a:t>
            </a:r>
            <a:r>
              <a:rPr lang="en-US" dirty="0" err="1"/>
              <a:t>paziente</a:t>
            </a:r>
            <a:r>
              <a:rPr lang="en-US" dirty="0"/>
              <a:t> è sostenuto dal </a:t>
            </a:r>
            <a:r>
              <a:rPr lang="en-US" dirty="0" err="1"/>
              <a:t>fisioterapista</a:t>
            </a:r>
            <a:r>
              <a:rPr lang="en-US" dirty="0"/>
              <a:t>/</a:t>
            </a:r>
            <a:r>
              <a:rPr lang="en-US" dirty="0" err="1"/>
              <a:t>infermiere</a:t>
            </a:r>
            <a:r>
              <a:rPr lang="en-US" dirty="0"/>
              <a:t>, </a:t>
            </a:r>
            <a:r>
              <a:rPr lang="en-US" dirty="0" err="1"/>
              <a:t>che</a:t>
            </a:r>
            <a:r>
              <a:rPr lang="en-US" dirty="0"/>
              <a:t> lo </a:t>
            </a:r>
            <a:r>
              <a:rPr lang="en-US" dirty="0" err="1"/>
              <a:t>incoraggia</a:t>
            </a:r>
            <a:r>
              <a:rPr lang="en-US" dirty="0"/>
              <a:t>  e </a:t>
            </a:r>
            <a:r>
              <a:rPr lang="en-US" dirty="0" err="1"/>
              <a:t>verifica</a:t>
            </a:r>
            <a:r>
              <a:rPr lang="en-US" dirty="0"/>
              <a:t> la </a:t>
            </a:r>
            <a:r>
              <a:rPr lang="en-US" dirty="0" err="1"/>
              <a:t>comparsa</a:t>
            </a:r>
            <a:r>
              <a:rPr lang="en-US" dirty="0"/>
              <a:t> di </a:t>
            </a:r>
            <a:r>
              <a:rPr lang="en-US" dirty="0" err="1"/>
              <a:t>segni</a:t>
            </a:r>
            <a:r>
              <a:rPr lang="en-US" dirty="0"/>
              <a:t> di distress (</a:t>
            </a:r>
            <a:r>
              <a:rPr lang="en-US" dirty="0" err="1"/>
              <a:t>monitorare</a:t>
            </a:r>
            <a:r>
              <a:rPr lang="en-US" dirty="0"/>
              <a:t> FR, </a:t>
            </a:r>
            <a:r>
              <a:rPr lang="en-US" dirty="0" err="1"/>
              <a:t>sudorazione</a:t>
            </a:r>
            <a:r>
              <a:rPr lang="en-US" dirty="0"/>
              <a:t>, </a:t>
            </a:r>
            <a:r>
              <a:rPr lang="en-US" dirty="0" err="1"/>
              <a:t>movimenti</a:t>
            </a:r>
            <a:r>
              <a:rPr lang="en-US" dirty="0"/>
              <a:t> </a:t>
            </a:r>
            <a:r>
              <a:rPr lang="en-US" dirty="0" err="1"/>
              <a:t>toraco</a:t>
            </a:r>
            <a:r>
              <a:rPr lang="en-US" dirty="0"/>
              <a:t> </a:t>
            </a:r>
            <a:r>
              <a:rPr lang="en-US" dirty="0" err="1"/>
              <a:t>addominali</a:t>
            </a:r>
            <a:r>
              <a:rPr lang="en-US" dirty="0"/>
              <a:t>, </a:t>
            </a:r>
            <a:r>
              <a:rPr lang="en-US" dirty="0" err="1"/>
              <a:t>uso</a:t>
            </a:r>
            <a:r>
              <a:rPr lang="en-US" dirty="0"/>
              <a:t> </a:t>
            </a:r>
            <a:r>
              <a:rPr lang="en-US" dirty="0" err="1"/>
              <a:t>dei</a:t>
            </a:r>
            <a:r>
              <a:rPr lang="en-US" dirty="0"/>
              <a:t> </a:t>
            </a:r>
            <a:r>
              <a:rPr lang="en-US" dirty="0" err="1"/>
              <a:t>muscoli</a:t>
            </a:r>
            <a:r>
              <a:rPr lang="en-US" dirty="0"/>
              <a:t> </a:t>
            </a:r>
            <a:r>
              <a:rPr lang="en-US" dirty="0" err="1"/>
              <a:t>acessori</a:t>
            </a:r>
            <a:r>
              <a:rPr lang="en-US" dirty="0"/>
              <a:t>, </a:t>
            </a:r>
            <a:r>
              <a:rPr lang="en-US" dirty="0" err="1"/>
              <a:t>agitazione</a:t>
            </a:r>
            <a:r>
              <a:rPr lang="en-US" dirty="0"/>
              <a:t>, </a:t>
            </a:r>
            <a:r>
              <a:rPr lang="en-US" dirty="0" err="1"/>
              <a:t>desaturazione</a:t>
            </a:r>
            <a:r>
              <a:rPr lang="en-US" dirty="0"/>
              <a:t>…)</a:t>
            </a:r>
          </a:p>
          <a:p>
            <a:endParaRPr lang="it-IT" dirty="0"/>
          </a:p>
        </p:txBody>
      </p:sp>
    </p:spTree>
    <p:extLst>
      <p:ext uri="{BB962C8B-B14F-4D97-AF65-F5344CB8AC3E}">
        <p14:creationId xmlns:p14="http://schemas.microsoft.com/office/powerpoint/2010/main" val="227847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3E0F3C-6289-442E-9F69-B4B63BE401A4}"/>
              </a:ext>
            </a:extLst>
          </p:cNvPr>
          <p:cNvSpPr>
            <a:spLocks noGrp="1"/>
          </p:cNvSpPr>
          <p:nvPr>
            <p:ph type="title"/>
          </p:nvPr>
        </p:nvSpPr>
        <p:spPr/>
        <p:txBody>
          <a:bodyPr>
            <a:normAutofit fontScale="90000"/>
          </a:bodyPr>
          <a:lstStyle/>
          <a:p>
            <a:r>
              <a:rPr lang="it-IT" sz="2400" dirty="0">
                <a:latin typeface="Calibri" panose="020F0502020204030204" pitchFamily="34" charset="0"/>
              </a:rPr>
              <a:t>Algoritmo per il passaggio dalla Ventilazione Meccanica</a:t>
            </a:r>
            <a:br>
              <a:rPr lang="it-IT" sz="2400" dirty="0">
                <a:latin typeface="Calibri" panose="020F0502020204030204" pitchFamily="34" charset="0"/>
              </a:rPr>
            </a:br>
            <a:r>
              <a:rPr lang="it-IT" sz="2400" dirty="0">
                <a:latin typeface="Calibri" panose="020F0502020204030204" pitchFamily="34" charset="0"/>
              </a:rPr>
              <a:t>al respiro spontaneo. NEJM, 2012.</a:t>
            </a:r>
            <a:br>
              <a:rPr lang="it-IT" sz="2400" dirty="0"/>
            </a:br>
            <a:br>
              <a:rPr lang="it-IT" sz="1600" dirty="0">
                <a:latin typeface="Calibri" panose="020F0502020204030204" pitchFamily="34" charset="0"/>
                <a:cs typeface="Calibri" panose="020F0502020204030204" pitchFamily="34" charset="0"/>
              </a:rPr>
            </a:br>
            <a:endParaRPr lang="it-IT" sz="1600" dirty="0">
              <a:latin typeface="Calibri" panose="020F0502020204030204" pitchFamily="34" charset="0"/>
              <a:cs typeface="Calibri" panose="020F0502020204030204" pitchFamily="34"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00187" y="1563881"/>
            <a:ext cx="5230026" cy="4313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3127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CA0F0D-EF04-4043-9346-85A1F33AFFA1}"/>
              </a:ext>
            </a:extLst>
          </p:cNvPr>
          <p:cNvSpPr>
            <a:spLocks noGrp="1"/>
          </p:cNvSpPr>
          <p:nvPr>
            <p:ph type="title"/>
          </p:nvPr>
        </p:nvSpPr>
        <p:spPr/>
        <p:txBody>
          <a:bodyPr/>
          <a:lstStyle/>
          <a:p>
            <a:r>
              <a:rPr lang="it-IT" dirty="0"/>
              <a:t>Presa in cura riabilitativa:</a:t>
            </a:r>
          </a:p>
        </p:txBody>
      </p:sp>
      <p:sp>
        <p:nvSpPr>
          <p:cNvPr id="3" name="Segnaposto contenuto 2">
            <a:extLst>
              <a:ext uri="{FF2B5EF4-FFF2-40B4-BE49-F238E27FC236}">
                <a16:creationId xmlns:a16="http://schemas.microsoft.com/office/drawing/2014/main" id="{184A0A53-3313-440F-BB63-CB30D7A30BA3}"/>
              </a:ext>
            </a:extLst>
          </p:cNvPr>
          <p:cNvSpPr>
            <a:spLocks noGrp="1"/>
          </p:cNvSpPr>
          <p:nvPr>
            <p:ph idx="1"/>
          </p:nvPr>
        </p:nvSpPr>
        <p:spPr/>
        <p:txBody>
          <a:bodyPr/>
          <a:lstStyle/>
          <a:p>
            <a:pPr marL="0" indent="0">
              <a:buNone/>
            </a:pPr>
            <a:r>
              <a:rPr lang="it-IT" dirty="0"/>
              <a:t>Inizia in Terapia Intensiva, dallo studio della cartella clinica</a:t>
            </a:r>
          </a:p>
          <a:p>
            <a:pPr marL="0" indent="0">
              <a:buNone/>
            </a:pPr>
            <a:r>
              <a:rPr lang="it-IT" dirty="0"/>
              <a:t>La valutazione del fisioterapista è un processo fondamentale, alla base di ogni intervento. </a:t>
            </a:r>
          </a:p>
          <a:p>
            <a:pPr marL="0" indent="0">
              <a:buNone/>
            </a:pPr>
            <a:r>
              <a:rPr lang="it-IT" dirty="0"/>
              <a:t>Permette di raccogliere le informazioni sullo stato di salute del paziente</a:t>
            </a:r>
          </a:p>
          <a:p>
            <a:pPr marL="0" indent="0">
              <a:buNone/>
            </a:pPr>
            <a:r>
              <a:rPr lang="it-IT" dirty="0"/>
              <a:t>Consente di focalizzare i problemi e le potenzialità del paziente  per elaborare un piano di lavoro individualizzato</a:t>
            </a:r>
          </a:p>
          <a:p>
            <a:pPr marL="0" indent="0">
              <a:buNone/>
            </a:pPr>
            <a:r>
              <a:rPr lang="it-IT" dirty="0"/>
              <a:t>Rappresenta nelle fasi successive uno strumento di verifica degli obiettivi prefissati. </a:t>
            </a:r>
          </a:p>
          <a:p>
            <a:endParaRPr lang="it-IT" dirty="0"/>
          </a:p>
        </p:txBody>
      </p:sp>
    </p:spTree>
    <p:extLst>
      <p:ext uri="{BB962C8B-B14F-4D97-AF65-F5344CB8AC3E}">
        <p14:creationId xmlns:p14="http://schemas.microsoft.com/office/powerpoint/2010/main" val="2657500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317111-7D49-466A-85FD-13F1ACECF2E9}"/>
              </a:ext>
            </a:extLst>
          </p:cNvPr>
          <p:cNvSpPr>
            <a:spLocks noGrp="1"/>
          </p:cNvSpPr>
          <p:nvPr>
            <p:ph type="title"/>
          </p:nvPr>
        </p:nvSpPr>
        <p:spPr/>
        <p:txBody>
          <a:bodyPr/>
          <a:lstStyle/>
          <a:p>
            <a:r>
              <a:rPr lang="it-IT" dirty="0"/>
              <a:t>Informazioni utili al fisioterapista</a:t>
            </a:r>
          </a:p>
        </p:txBody>
      </p:sp>
      <p:sp>
        <p:nvSpPr>
          <p:cNvPr id="3" name="Segnaposto contenuto 2">
            <a:extLst>
              <a:ext uri="{FF2B5EF4-FFF2-40B4-BE49-F238E27FC236}">
                <a16:creationId xmlns:a16="http://schemas.microsoft.com/office/drawing/2014/main" id="{DE896F0A-053B-40B3-997C-124B0E86FBC5}"/>
              </a:ext>
            </a:extLst>
          </p:cNvPr>
          <p:cNvSpPr>
            <a:spLocks noGrp="1"/>
          </p:cNvSpPr>
          <p:nvPr>
            <p:ph idx="1"/>
          </p:nvPr>
        </p:nvSpPr>
        <p:spPr/>
        <p:txBody>
          <a:bodyPr/>
          <a:lstStyle/>
          <a:p>
            <a:pPr marL="0" indent="0">
              <a:buNone/>
            </a:pPr>
            <a:endParaRPr lang="it-IT" dirty="0"/>
          </a:p>
          <a:p>
            <a:r>
              <a:rPr lang="it-IT" dirty="0"/>
              <a:t> Diagnosi</a:t>
            </a:r>
          </a:p>
          <a:p>
            <a:r>
              <a:rPr lang="it-IT" dirty="0"/>
              <a:t> Età</a:t>
            </a:r>
          </a:p>
          <a:p>
            <a:r>
              <a:rPr lang="it-IT" dirty="0"/>
              <a:t> Abitudini</a:t>
            </a:r>
          </a:p>
          <a:p>
            <a:r>
              <a:rPr lang="it-IT" dirty="0"/>
              <a:t>Patologie concomitanti</a:t>
            </a:r>
          </a:p>
          <a:p>
            <a:r>
              <a:rPr lang="it-IT" dirty="0"/>
              <a:t>Terapia farmacologica</a:t>
            </a:r>
          </a:p>
          <a:p>
            <a:r>
              <a:rPr lang="it-IT" dirty="0"/>
              <a:t>Esami strumentali,  ematochimici, colturali (escreato)</a:t>
            </a:r>
          </a:p>
          <a:p>
            <a:pPr marL="0" indent="0">
              <a:buNone/>
            </a:pPr>
            <a:endParaRPr lang="it-IT" dirty="0"/>
          </a:p>
        </p:txBody>
      </p:sp>
    </p:spTree>
    <p:extLst>
      <p:ext uri="{BB962C8B-B14F-4D97-AF65-F5344CB8AC3E}">
        <p14:creationId xmlns:p14="http://schemas.microsoft.com/office/powerpoint/2010/main" val="209747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0603FC-8271-482D-9F98-717510460C6E}"/>
              </a:ext>
            </a:extLst>
          </p:cNvPr>
          <p:cNvSpPr>
            <a:spLocks noGrp="1"/>
          </p:cNvSpPr>
          <p:nvPr>
            <p:ph type="title"/>
          </p:nvPr>
        </p:nvSpPr>
        <p:spPr/>
        <p:txBody>
          <a:bodyPr/>
          <a:lstStyle/>
          <a:p>
            <a:r>
              <a:rPr lang="it-IT" dirty="0"/>
              <a:t>Valutazione generale</a:t>
            </a:r>
          </a:p>
        </p:txBody>
      </p:sp>
      <p:sp>
        <p:nvSpPr>
          <p:cNvPr id="3" name="Segnaposto contenuto 2">
            <a:extLst>
              <a:ext uri="{FF2B5EF4-FFF2-40B4-BE49-F238E27FC236}">
                <a16:creationId xmlns:a16="http://schemas.microsoft.com/office/drawing/2014/main" id="{4C9C6186-0BFE-40BB-B92B-B4D015C02F1A}"/>
              </a:ext>
            </a:extLst>
          </p:cNvPr>
          <p:cNvSpPr>
            <a:spLocks noGrp="1"/>
          </p:cNvSpPr>
          <p:nvPr>
            <p:ph idx="1"/>
          </p:nvPr>
        </p:nvSpPr>
        <p:spPr>
          <a:xfrm>
            <a:off x="2589212" y="1540188"/>
            <a:ext cx="8915400" cy="4968895"/>
          </a:xfrm>
        </p:spPr>
        <p:txBody>
          <a:bodyPr>
            <a:normAutofit/>
          </a:bodyPr>
          <a:lstStyle/>
          <a:p>
            <a:r>
              <a:rPr lang="it-IT" dirty="0"/>
              <a:t>Livello di coscienza (Glasgow scale)</a:t>
            </a:r>
          </a:p>
          <a:p>
            <a:r>
              <a:rPr lang="it-IT" dirty="0"/>
              <a:t>Impressione generale</a:t>
            </a:r>
          </a:p>
          <a:p>
            <a:r>
              <a:rPr lang="it-IT" dirty="0"/>
              <a:t>Comunicazione</a:t>
            </a:r>
          </a:p>
          <a:p>
            <a:r>
              <a:rPr lang="it-IT" dirty="0"/>
              <a:t>Postura  (</a:t>
            </a:r>
            <a:r>
              <a:rPr lang="it-IT" dirty="0" err="1"/>
              <a:t>Trunk</a:t>
            </a:r>
            <a:r>
              <a:rPr lang="it-IT" dirty="0"/>
              <a:t> Control Test)</a:t>
            </a:r>
          </a:p>
          <a:p>
            <a:r>
              <a:rPr lang="it-IT" dirty="0"/>
              <a:t>Parametri vitali</a:t>
            </a:r>
          </a:p>
          <a:p>
            <a:r>
              <a:rPr lang="it-IT" dirty="0"/>
              <a:t>Meccanica respiratoria</a:t>
            </a:r>
          </a:p>
          <a:p>
            <a:r>
              <a:rPr lang="it-IT" dirty="0"/>
              <a:t>Alimentazione </a:t>
            </a:r>
          </a:p>
          <a:p>
            <a:r>
              <a:rPr lang="it-IT" dirty="0"/>
              <a:t>Presidi/ausili</a:t>
            </a:r>
          </a:p>
          <a:p>
            <a:r>
              <a:rPr lang="it-IT" dirty="0"/>
              <a:t>Comunicazione</a:t>
            </a:r>
          </a:p>
          <a:p>
            <a:r>
              <a:rPr lang="it-IT" dirty="0"/>
              <a:t>Valutazione neuromotoria</a:t>
            </a:r>
          </a:p>
        </p:txBody>
      </p:sp>
      <p:pic>
        <p:nvPicPr>
          <p:cNvPr id="5" name="Immagine 4">
            <a:extLst>
              <a:ext uri="{FF2B5EF4-FFF2-40B4-BE49-F238E27FC236}">
                <a16:creationId xmlns:a16="http://schemas.microsoft.com/office/drawing/2014/main" id="{0BC7ACFE-B719-4D5C-8C12-6ECA031B13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8358" y="1068303"/>
            <a:ext cx="2532278" cy="3419476"/>
          </a:xfrm>
          <a:prstGeom prst="rect">
            <a:avLst/>
          </a:prstGeom>
        </p:spPr>
      </p:pic>
    </p:spTree>
    <p:extLst>
      <p:ext uri="{BB962C8B-B14F-4D97-AF65-F5344CB8AC3E}">
        <p14:creationId xmlns:p14="http://schemas.microsoft.com/office/powerpoint/2010/main" val="340175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7939B2-22C0-456A-9DBD-3C15776E079E}"/>
              </a:ext>
            </a:extLst>
          </p:cNvPr>
          <p:cNvSpPr>
            <a:spLocks noGrp="1"/>
          </p:cNvSpPr>
          <p:nvPr>
            <p:ph type="title"/>
          </p:nvPr>
        </p:nvSpPr>
        <p:spPr/>
        <p:txBody>
          <a:bodyPr/>
          <a:lstStyle/>
          <a:p>
            <a:r>
              <a:rPr lang="it-IT" dirty="0"/>
              <a:t>Valutazione generale</a:t>
            </a:r>
          </a:p>
        </p:txBody>
      </p:sp>
      <p:sp>
        <p:nvSpPr>
          <p:cNvPr id="3" name="Segnaposto contenuto 2">
            <a:extLst>
              <a:ext uri="{FF2B5EF4-FFF2-40B4-BE49-F238E27FC236}">
                <a16:creationId xmlns:a16="http://schemas.microsoft.com/office/drawing/2014/main" id="{3908CBEA-2FA1-497F-81C4-F3EBE51E3C20}"/>
              </a:ext>
            </a:extLst>
          </p:cNvPr>
          <p:cNvSpPr>
            <a:spLocks noGrp="1"/>
          </p:cNvSpPr>
          <p:nvPr>
            <p:ph idx="1"/>
          </p:nvPr>
        </p:nvSpPr>
        <p:spPr/>
        <p:txBody>
          <a:bodyPr/>
          <a:lstStyle/>
          <a:p>
            <a:r>
              <a:rPr lang="it-IT" dirty="0"/>
              <a:t>Colorito, condizioni generali </a:t>
            </a:r>
          </a:p>
          <a:p>
            <a:r>
              <a:rPr lang="it-IT" dirty="0"/>
              <a:t>Alimentazione (SNG, PEG, fisiologica)</a:t>
            </a:r>
          </a:p>
          <a:p>
            <a:r>
              <a:rPr lang="it-IT" dirty="0"/>
              <a:t>Ausili, accessi</a:t>
            </a:r>
          </a:p>
          <a:p>
            <a:r>
              <a:rPr lang="it-IT" dirty="0"/>
              <a:t>Comunicazione (verbale, non verbale)</a:t>
            </a:r>
          </a:p>
          <a:p>
            <a:r>
              <a:rPr lang="it-IT" dirty="0"/>
              <a:t>Valutazione neuromotoria (articolare, muscolare, progettazione del gesto) </a:t>
            </a:r>
          </a:p>
          <a:p>
            <a:endParaRPr lang="it-IT" dirty="0"/>
          </a:p>
        </p:txBody>
      </p:sp>
    </p:spTree>
    <p:extLst>
      <p:ext uri="{BB962C8B-B14F-4D97-AF65-F5344CB8AC3E}">
        <p14:creationId xmlns:p14="http://schemas.microsoft.com/office/powerpoint/2010/main" val="809151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9E716B-5261-43E0-9721-2D916D1181AA}"/>
              </a:ext>
            </a:extLst>
          </p:cNvPr>
          <p:cNvSpPr>
            <a:spLocks noGrp="1"/>
          </p:cNvSpPr>
          <p:nvPr>
            <p:ph type="title"/>
          </p:nvPr>
        </p:nvSpPr>
        <p:spPr/>
        <p:txBody>
          <a:bodyPr/>
          <a:lstStyle/>
          <a:p>
            <a:r>
              <a:rPr lang="it-IT" dirty="0"/>
              <a:t>Valutazione finalizzata alla fisioterapia toracica</a:t>
            </a:r>
          </a:p>
        </p:txBody>
      </p:sp>
      <p:sp>
        <p:nvSpPr>
          <p:cNvPr id="3" name="Segnaposto contenuto 2">
            <a:extLst>
              <a:ext uri="{FF2B5EF4-FFF2-40B4-BE49-F238E27FC236}">
                <a16:creationId xmlns:a16="http://schemas.microsoft.com/office/drawing/2014/main" id="{FBD858A0-551D-4DCA-ABA1-20C7CDE15A2F}"/>
              </a:ext>
            </a:extLst>
          </p:cNvPr>
          <p:cNvSpPr>
            <a:spLocks noGrp="1"/>
          </p:cNvSpPr>
          <p:nvPr>
            <p:ph idx="1"/>
          </p:nvPr>
        </p:nvSpPr>
        <p:spPr/>
        <p:txBody>
          <a:bodyPr/>
          <a:lstStyle/>
          <a:p>
            <a:pPr marL="0" indent="0">
              <a:buNone/>
            </a:pPr>
            <a:endParaRPr lang="it-IT" dirty="0"/>
          </a:p>
          <a:p>
            <a:r>
              <a:rPr lang="it-IT" dirty="0"/>
              <a:t>Presenza riflesso della tosse</a:t>
            </a:r>
          </a:p>
          <a:p>
            <a:r>
              <a:rPr lang="it-IT" dirty="0"/>
              <a:t>Tosse efficace/non efficace</a:t>
            </a:r>
          </a:p>
          <a:p>
            <a:r>
              <a:rPr lang="it-IT" dirty="0"/>
              <a:t>Necessità di assistenza alla tosse</a:t>
            </a:r>
          </a:p>
          <a:p>
            <a:r>
              <a:rPr lang="it-IT" dirty="0"/>
              <a:t>Presenza di ingombro bronchiale</a:t>
            </a:r>
          </a:p>
          <a:p>
            <a:r>
              <a:rPr lang="it-IT" dirty="0"/>
              <a:t>Qualità delle secrezioni</a:t>
            </a:r>
          </a:p>
          <a:p>
            <a:r>
              <a:rPr lang="it-IT" dirty="0"/>
              <a:t>Scelta della metodica più opportuna alla disostruzione bronchiale</a:t>
            </a:r>
          </a:p>
          <a:p>
            <a:r>
              <a:rPr lang="it-IT" dirty="0"/>
              <a:t>Scelta dei presidi per la disostruzione bronchiale</a:t>
            </a:r>
          </a:p>
          <a:p>
            <a:endParaRPr lang="it-IT" dirty="0"/>
          </a:p>
        </p:txBody>
      </p:sp>
      <p:pic>
        <p:nvPicPr>
          <p:cNvPr id="5" name="Immagine 4">
            <a:extLst>
              <a:ext uri="{FF2B5EF4-FFF2-40B4-BE49-F238E27FC236}">
                <a16:creationId xmlns:a16="http://schemas.microsoft.com/office/drawing/2014/main" id="{912F095F-5584-481C-A355-A4148CBA85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7389" y="1905001"/>
            <a:ext cx="2719137" cy="2024062"/>
          </a:xfrm>
          <a:prstGeom prst="rect">
            <a:avLst/>
          </a:prstGeom>
        </p:spPr>
      </p:pic>
    </p:spTree>
    <p:extLst>
      <p:ext uri="{BB962C8B-B14F-4D97-AF65-F5344CB8AC3E}">
        <p14:creationId xmlns:p14="http://schemas.microsoft.com/office/powerpoint/2010/main" val="30955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Calibri" panose="020F0502020204030204" pitchFamily="34" charset="0"/>
              </a:rPr>
              <a:t>Lo svezzamento dalla VM</a:t>
            </a:r>
          </a:p>
        </p:txBody>
      </p:sp>
      <p:sp>
        <p:nvSpPr>
          <p:cNvPr id="3" name="Segnaposto contenuto 2"/>
          <p:cNvSpPr>
            <a:spLocks noGrp="1"/>
          </p:cNvSpPr>
          <p:nvPr>
            <p:ph idx="1"/>
          </p:nvPr>
        </p:nvSpPr>
        <p:spPr>
          <a:xfrm>
            <a:off x="2117558" y="1612232"/>
            <a:ext cx="8470231" cy="4621658"/>
          </a:xfrm>
        </p:spPr>
        <p:txBody>
          <a:bodyPr>
            <a:noAutofit/>
          </a:bodyPr>
          <a:lstStyle/>
          <a:p>
            <a:r>
              <a:rPr lang="it-IT" sz="2000" dirty="0">
                <a:latin typeface="Calibri" panose="020F0502020204030204" pitchFamily="34" charset="0"/>
              </a:rPr>
              <a:t>Progressivo trasferimento del lavoro respiratorio </a:t>
            </a:r>
          </a:p>
          <a:p>
            <a:pPr marL="0" indent="0">
              <a:buNone/>
            </a:pPr>
            <a:r>
              <a:rPr lang="it-IT" sz="2000" dirty="0">
                <a:latin typeface="Calibri" panose="020F0502020204030204" pitchFamily="34" charset="0"/>
              </a:rPr>
              <a:t>       dal ventilatore al paziente</a:t>
            </a:r>
          </a:p>
          <a:p>
            <a:r>
              <a:rPr lang="it-IT" sz="2000" dirty="0">
                <a:latin typeface="Calibri" panose="020F0502020204030204" pitchFamily="34" charset="0"/>
              </a:rPr>
              <a:t>Momento più delicato del trattamento post-critico </a:t>
            </a:r>
          </a:p>
          <a:p>
            <a:pPr marL="0" indent="0">
              <a:buNone/>
            </a:pPr>
            <a:r>
              <a:rPr lang="it-IT" sz="2000" dirty="0">
                <a:latin typeface="Calibri" panose="020F0502020204030204" pitchFamily="34" charset="0"/>
              </a:rPr>
              <a:t>      del paziente respiratorio in UTIR.  </a:t>
            </a:r>
          </a:p>
          <a:p>
            <a:r>
              <a:rPr lang="it-IT" sz="2000" dirty="0">
                <a:latin typeface="Calibri" panose="020F0502020204030204" pitchFamily="34" charset="0"/>
              </a:rPr>
              <a:t>Alta percentuale (oltre il 20%) di pazienti che svezzati hanno necessità di </a:t>
            </a:r>
            <a:r>
              <a:rPr lang="it-IT" sz="2000" dirty="0" err="1">
                <a:latin typeface="Calibri" panose="020F0502020204030204" pitchFamily="34" charset="0"/>
              </a:rPr>
              <a:t>reintubazione</a:t>
            </a:r>
            <a:r>
              <a:rPr lang="it-IT" sz="2000" dirty="0">
                <a:latin typeface="Calibri" panose="020F0502020204030204" pitchFamily="34" charset="0"/>
              </a:rPr>
              <a:t>. </a:t>
            </a:r>
          </a:p>
          <a:p>
            <a:r>
              <a:rPr lang="it-IT" sz="2000" dirty="0">
                <a:latin typeface="Calibri" panose="020F0502020204030204" pitchFamily="34" charset="0"/>
              </a:rPr>
              <a:t>Importante liberare precocemente il paziente dal VM, per alto rischio di polmoniti nosocomiali e di atrofia dei muscoli respiratori (già dopo  72-96 ore di VMI). </a:t>
            </a:r>
          </a:p>
          <a:p>
            <a:r>
              <a:rPr lang="it-IT" sz="2000" dirty="0">
                <a:latin typeface="Calibri" panose="020F0502020204030204" pitchFamily="34" charset="0"/>
              </a:rPr>
              <a:t> Più del 40% del tempo totale in VM è speso per il </a:t>
            </a:r>
            <a:r>
              <a:rPr lang="it-IT" sz="2000" dirty="0" err="1">
                <a:latin typeface="Calibri" panose="020F0502020204030204" pitchFamily="34" charset="0"/>
              </a:rPr>
              <a:t>weaning</a:t>
            </a:r>
            <a:r>
              <a:rPr lang="it-IT" sz="2000" dirty="0">
                <a:latin typeface="Calibri" panose="020F0502020204030204" pitchFamily="34" charset="0"/>
              </a:rPr>
              <a:t>.   Dal momento stesso in cui si attiva la ventilazione meccanica deve iniziare la valutazione per lo svezzamento.</a:t>
            </a:r>
          </a:p>
        </p:txBody>
      </p:sp>
      <p:pic>
        <p:nvPicPr>
          <p:cNvPr id="5" name="Immagine 4">
            <a:extLst>
              <a:ext uri="{FF2B5EF4-FFF2-40B4-BE49-F238E27FC236}">
                <a16:creationId xmlns:a16="http://schemas.microsoft.com/office/drawing/2014/main" id="{BF3A71D9-25FC-4F5C-92FE-289E5EB7C0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5063" y="429726"/>
            <a:ext cx="3778764" cy="2878958"/>
          </a:xfrm>
          <a:prstGeom prst="rect">
            <a:avLst/>
          </a:prstGeom>
        </p:spPr>
      </p:pic>
    </p:spTree>
    <p:extLst>
      <p:ext uri="{BB962C8B-B14F-4D97-AF65-F5344CB8AC3E}">
        <p14:creationId xmlns:p14="http://schemas.microsoft.com/office/powerpoint/2010/main" val="2379019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1BC92A-A1D4-4CEE-B333-FD502B2869A0}"/>
              </a:ext>
            </a:extLst>
          </p:cNvPr>
          <p:cNvSpPr>
            <a:spLocks noGrp="1"/>
          </p:cNvSpPr>
          <p:nvPr>
            <p:ph type="title"/>
          </p:nvPr>
        </p:nvSpPr>
        <p:spPr/>
        <p:txBody>
          <a:bodyPr/>
          <a:lstStyle/>
          <a:p>
            <a:r>
              <a:rPr lang="it-IT" dirty="0"/>
              <a:t>Progetto Riabilitativo Integrato</a:t>
            </a:r>
          </a:p>
        </p:txBody>
      </p:sp>
      <p:sp>
        <p:nvSpPr>
          <p:cNvPr id="3" name="Segnaposto contenuto 2">
            <a:extLst>
              <a:ext uri="{FF2B5EF4-FFF2-40B4-BE49-F238E27FC236}">
                <a16:creationId xmlns:a16="http://schemas.microsoft.com/office/drawing/2014/main" id="{4162EB15-AC39-4589-BA50-3791A59D7CBB}"/>
              </a:ext>
            </a:extLst>
          </p:cNvPr>
          <p:cNvSpPr>
            <a:spLocks noGrp="1"/>
          </p:cNvSpPr>
          <p:nvPr>
            <p:ph idx="1"/>
          </p:nvPr>
        </p:nvSpPr>
        <p:spPr/>
        <p:txBody>
          <a:bodyPr/>
          <a:lstStyle/>
          <a:p>
            <a:pPr marL="0" indent="0">
              <a:buNone/>
            </a:pPr>
            <a:endParaRPr lang="it-IT" dirty="0"/>
          </a:p>
          <a:p>
            <a:r>
              <a:rPr lang="it-IT" dirty="0"/>
              <a:t>Presa in carico precoce</a:t>
            </a:r>
          </a:p>
          <a:p>
            <a:r>
              <a:rPr lang="it-IT" dirty="0"/>
              <a:t>Lavoro in </a:t>
            </a:r>
            <a:r>
              <a:rPr lang="it-IT" b="1" dirty="0"/>
              <a:t>equipe multidisciplinare </a:t>
            </a:r>
            <a:r>
              <a:rPr lang="it-IT" dirty="0"/>
              <a:t>(medico, infermiere, fisioterapista, OSS)</a:t>
            </a:r>
          </a:p>
          <a:p>
            <a:r>
              <a:rPr lang="it-IT" dirty="0"/>
              <a:t>Formulazione di un piano riabilitativo individualizzato</a:t>
            </a:r>
          </a:p>
          <a:p>
            <a:r>
              <a:rPr lang="it-IT" dirty="0"/>
              <a:t>Coinvolgimento del paziente secondo il suo grado di collaborazione</a:t>
            </a:r>
          </a:p>
          <a:p>
            <a:endParaRPr lang="it-IT" dirty="0"/>
          </a:p>
        </p:txBody>
      </p:sp>
    </p:spTree>
    <p:extLst>
      <p:ext uri="{BB962C8B-B14F-4D97-AF65-F5344CB8AC3E}">
        <p14:creationId xmlns:p14="http://schemas.microsoft.com/office/powerpoint/2010/main" val="2025839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C37C6E-BB6F-4334-BD35-918EA9D96083}"/>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3AEC2AA2-9D6F-483C-A7CD-1F5B89C69CF3}"/>
              </a:ext>
            </a:extLst>
          </p:cNvPr>
          <p:cNvSpPr>
            <a:spLocks noGrp="1"/>
          </p:cNvSpPr>
          <p:nvPr>
            <p:ph idx="1"/>
          </p:nvPr>
        </p:nvSpPr>
        <p:spPr/>
        <p:txBody>
          <a:bodyPr/>
          <a:lstStyle/>
          <a:p>
            <a:pPr marL="0" indent="0">
              <a:buNone/>
            </a:pPr>
            <a:r>
              <a:rPr lang="it-IT" b="1" dirty="0"/>
              <a:t>Fase 1           </a:t>
            </a:r>
            <a:r>
              <a:rPr lang="it-IT" dirty="0"/>
              <a:t>Cognitivo opaco/sedazione/scarsa collaborazione</a:t>
            </a:r>
          </a:p>
          <a:p>
            <a:pPr marL="0" indent="0">
              <a:buNone/>
            </a:pPr>
            <a:r>
              <a:rPr lang="it-IT" dirty="0"/>
              <a:t>                      Ventilazione assistita h24</a:t>
            </a:r>
          </a:p>
          <a:p>
            <a:pPr marL="0" indent="0">
              <a:buNone/>
            </a:pPr>
            <a:r>
              <a:rPr lang="it-IT" dirty="0"/>
              <a:t>                      Tubo endotracheale/</a:t>
            </a:r>
            <a:r>
              <a:rPr lang="it-IT" dirty="0" err="1"/>
              <a:t>Tracheostomia</a:t>
            </a:r>
            <a:endParaRPr lang="it-IT" dirty="0"/>
          </a:p>
          <a:p>
            <a:pPr marL="0" indent="0">
              <a:buNone/>
            </a:pPr>
            <a:endParaRPr lang="it-IT" dirty="0"/>
          </a:p>
          <a:p>
            <a:pPr marL="0" indent="0">
              <a:buNone/>
            </a:pPr>
            <a:r>
              <a:rPr lang="it-IT" b="1" dirty="0"/>
              <a:t>Fase 2           </a:t>
            </a:r>
            <a:r>
              <a:rPr lang="it-IT" dirty="0"/>
              <a:t>Paziente responsivo/ esegue ordini semplici</a:t>
            </a:r>
          </a:p>
          <a:p>
            <a:pPr marL="0" indent="0">
              <a:buNone/>
            </a:pPr>
            <a:r>
              <a:rPr lang="it-IT" dirty="0"/>
              <a:t>                      Ventilazione assistita h24</a:t>
            </a:r>
          </a:p>
          <a:p>
            <a:pPr marL="0" indent="0">
              <a:buNone/>
            </a:pPr>
            <a:r>
              <a:rPr lang="it-IT" dirty="0"/>
              <a:t>                      Tubo endotracheale/</a:t>
            </a:r>
            <a:r>
              <a:rPr lang="it-IT" dirty="0" err="1"/>
              <a:t>Tracheostomia</a:t>
            </a:r>
            <a:endParaRPr lang="it-IT" dirty="0"/>
          </a:p>
          <a:p>
            <a:pPr marL="0" indent="0">
              <a:buNone/>
            </a:pPr>
            <a:endParaRPr lang="it-IT" dirty="0"/>
          </a:p>
          <a:p>
            <a:pPr marL="0" indent="0">
              <a:buNone/>
            </a:pPr>
            <a:endParaRPr lang="it-IT" dirty="0"/>
          </a:p>
        </p:txBody>
      </p:sp>
      <p:pic>
        <p:nvPicPr>
          <p:cNvPr id="5" name="Immagine 4">
            <a:extLst>
              <a:ext uri="{FF2B5EF4-FFF2-40B4-BE49-F238E27FC236}">
                <a16:creationId xmlns:a16="http://schemas.microsoft.com/office/drawing/2014/main" id="{11E588D6-2EE7-40AF-BC4E-781D6B8F6D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9779" y="4307305"/>
            <a:ext cx="2444833" cy="1603917"/>
          </a:xfrm>
          <a:prstGeom prst="rect">
            <a:avLst/>
          </a:prstGeom>
        </p:spPr>
      </p:pic>
    </p:spTree>
    <p:extLst>
      <p:ext uri="{BB962C8B-B14F-4D97-AF65-F5344CB8AC3E}">
        <p14:creationId xmlns:p14="http://schemas.microsoft.com/office/powerpoint/2010/main" val="3476121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D2AEB4-A218-460F-8D8C-49F979B42873}"/>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7418DBC6-C8A8-4F57-90CF-AD513E341376}"/>
              </a:ext>
            </a:extLst>
          </p:cNvPr>
          <p:cNvSpPr>
            <a:spLocks noGrp="1"/>
          </p:cNvSpPr>
          <p:nvPr>
            <p:ph idx="1"/>
          </p:nvPr>
        </p:nvSpPr>
        <p:spPr/>
        <p:txBody>
          <a:bodyPr/>
          <a:lstStyle/>
          <a:p>
            <a:pPr marL="0" indent="0">
              <a:buNone/>
            </a:pPr>
            <a:r>
              <a:rPr lang="it-IT" b="1" dirty="0"/>
              <a:t>Fase 3           </a:t>
            </a:r>
            <a:r>
              <a:rPr lang="it-IT" dirty="0"/>
              <a:t>Cognitivo presente</a:t>
            </a:r>
          </a:p>
          <a:p>
            <a:pPr marL="0" indent="0">
              <a:buNone/>
            </a:pPr>
            <a:r>
              <a:rPr lang="it-IT" dirty="0"/>
              <a:t>                      </a:t>
            </a:r>
            <a:r>
              <a:rPr lang="it-IT" dirty="0" err="1"/>
              <a:t>Weaning</a:t>
            </a:r>
            <a:r>
              <a:rPr lang="it-IT" dirty="0"/>
              <a:t>/svezzamento/liberazione dal ventilatore</a:t>
            </a:r>
          </a:p>
          <a:p>
            <a:pPr marL="0" indent="0">
              <a:buNone/>
            </a:pPr>
            <a:r>
              <a:rPr lang="it-IT" dirty="0"/>
              <a:t>                      Tubo endotracheale/</a:t>
            </a:r>
            <a:r>
              <a:rPr lang="it-IT" dirty="0" err="1"/>
              <a:t>Tracheostomia</a:t>
            </a:r>
            <a:endParaRPr lang="it-IT" dirty="0"/>
          </a:p>
          <a:p>
            <a:pPr marL="0" indent="0">
              <a:buNone/>
            </a:pPr>
            <a:endParaRPr lang="it-IT" dirty="0"/>
          </a:p>
          <a:p>
            <a:pPr marL="0" indent="0">
              <a:buNone/>
            </a:pPr>
            <a:r>
              <a:rPr lang="it-IT" b="1" dirty="0"/>
              <a:t>Fase 4           </a:t>
            </a:r>
            <a:r>
              <a:rPr lang="it-IT" dirty="0"/>
              <a:t>Cognitivo presente</a:t>
            </a:r>
          </a:p>
          <a:p>
            <a:pPr marL="0" indent="0">
              <a:buNone/>
            </a:pPr>
            <a:r>
              <a:rPr lang="it-IT" dirty="0"/>
              <a:t>                      Liberazione dalla cannula</a:t>
            </a:r>
          </a:p>
          <a:p>
            <a:pPr marL="0" indent="0">
              <a:buNone/>
            </a:pPr>
            <a:r>
              <a:rPr lang="it-IT" dirty="0"/>
              <a:t>                      Dimissione/Ambulatorio</a:t>
            </a:r>
          </a:p>
          <a:p>
            <a:pPr marL="0" indent="0">
              <a:buNone/>
            </a:pPr>
            <a:r>
              <a:rPr lang="it-IT" dirty="0"/>
              <a:t>                      </a:t>
            </a:r>
          </a:p>
        </p:txBody>
      </p:sp>
    </p:spTree>
    <p:extLst>
      <p:ext uri="{BB962C8B-B14F-4D97-AF65-F5344CB8AC3E}">
        <p14:creationId xmlns:p14="http://schemas.microsoft.com/office/powerpoint/2010/main" val="2228238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3F2E6E-77D9-4B85-AD5A-260CB85CEBBA}"/>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7D43DE6B-6C5F-4F94-85D7-4D0EDB8E99F9}"/>
              </a:ext>
            </a:extLst>
          </p:cNvPr>
          <p:cNvSpPr>
            <a:spLocks noGrp="1"/>
          </p:cNvSpPr>
          <p:nvPr>
            <p:ph idx="1"/>
          </p:nvPr>
        </p:nvSpPr>
        <p:spPr/>
        <p:txBody>
          <a:bodyPr/>
          <a:lstStyle/>
          <a:p>
            <a:pPr marL="0" indent="0">
              <a:buNone/>
            </a:pPr>
            <a:r>
              <a:rPr lang="it-IT" dirty="0"/>
              <a:t>Fase 1</a:t>
            </a:r>
          </a:p>
          <a:p>
            <a:pPr marL="0" indent="0">
              <a:buNone/>
            </a:pPr>
            <a:r>
              <a:rPr lang="it-IT" dirty="0"/>
              <a:t>Intervento ‘’passivo’’</a:t>
            </a:r>
          </a:p>
          <a:p>
            <a:r>
              <a:rPr lang="it-IT" dirty="0"/>
              <a:t> Posizionamento corretto a letto, guida ai passaggi posturali</a:t>
            </a:r>
          </a:p>
          <a:p>
            <a:r>
              <a:rPr lang="it-IT" dirty="0"/>
              <a:t>Mobilizzazione </a:t>
            </a:r>
            <a:r>
              <a:rPr lang="it-IT" dirty="0" err="1"/>
              <a:t>polidistrettuale</a:t>
            </a:r>
            <a:endParaRPr lang="it-IT" dirty="0"/>
          </a:p>
          <a:p>
            <a:r>
              <a:rPr lang="it-IT" dirty="0"/>
              <a:t>Postura seduta</a:t>
            </a:r>
          </a:p>
          <a:p>
            <a:pPr marL="0" indent="0">
              <a:buNone/>
            </a:pPr>
            <a:endParaRPr lang="it-IT" dirty="0"/>
          </a:p>
          <a:p>
            <a:pPr marL="0" indent="0">
              <a:buNone/>
            </a:pPr>
            <a:r>
              <a:rPr lang="it-IT" dirty="0"/>
              <a:t>Valutare e rivalutare costantemente il paziente, monitorare i cambiamenti clinici.</a:t>
            </a:r>
          </a:p>
          <a:p>
            <a:endParaRPr lang="it-IT" dirty="0"/>
          </a:p>
        </p:txBody>
      </p:sp>
    </p:spTree>
    <p:extLst>
      <p:ext uri="{BB962C8B-B14F-4D97-AF65-F5344CB8AC3E}">
        <p14:creationId xmlns:p14="http://schemas.microsoft.com/office/powerpoint/2010/main" val="4075856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0CF436-5618-4751-80A0-D30138F9C354}"/>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3876EC92-7551-4FAA-9C58-D09D2DC3702C}"/>
              </a:ext>
            </a:extLst>
          </p:cNvPr>
          <p:cNvSpPr>
            <a:spLocks noGrp="1"/>
          </p:cNvSpPr>
          <p:nvPr>
            <p:ph idx="1"/>
          </p:nvPr>
        </p:nvSpPr>
        <p:spPr/>
        <p:txBody>
          <a:bodyPr>
            <a:normAutofit/>
          </a:bodyPr>
          <a:lstStyle/>
          <a:p>
            <a:pPr marL="0" indent="0">
              <a:buNone/>
            </a:pPr>
            <a:r>
              <a:rPr lang="it-IT" dirty="0"/>
              <a:t>Fase 1</a:t>
            </a:r>
          </a:p>
          <a:p>
            <a:pPr marL="0" indent="0">
              <a:buNone/>
            </a:pPr>
            <a:r>
              <a:rPr lang="it-IT" dirty="0"/>
              <a:t>Fisioterapia toracica: </a:t>
            </a:r>
          </a:p>
          <a:p>
            <a:r>
              <a:rPr lang="it-IT" dirty="0"/>
              <a:t>Tecniche di disostruzione bronchiale/aspirazione delle secrezioni</a:t>
            </a:r>
          </a:p>
          <a:p>
            <a:r>
              <a:rPr lang="it-IT" dirty="0"/>
              <a:t> Tosse: valutazione efficacia e assistenza se deficit</a:t>
            </a:r>
          </a:p>
          <a:p>
            <a:pPr marL="0" indent="0">
              <a:buNone/>
            </a:pPr>
            <a:r>
              <a:rPr lang="it-IT" dirty="0"/>
              <a:t>        • Iperinflazione manuale meccanica con pallone di </a:t>
            </a:r>
            <a:r>
              <a:rPr lang="it-IT" dirty="0" err="1"/>
              <a:t>Ambu</a:t>
            </a:r>
            <a:r>
              <a:rPr lang="it-IT" dirty="0"/>
              <a:t> o </a:t>
            </a:r>
            <a:r>
              <a:rPr lang="it-IT" dirty="0" err="1"/>
              <a:t>airstacking</a:t>
            </a:r>
            <a:endParaRPr lang="it-IT" dirty="0"/>
          </a:p>
          <a:p>
            <a:pPr marL="0" indent="0">
              <a:buNone/>
            </a:pPr>
            <a:r>
              <a:rPr lang="it-IT" dirty="0"/>
              <a:t>        • In-</a:t>
            </a:r>
            <a:r>
              <a:rPr lang="it-IT" dirty="0" err="1"/>
              <a:t>Exsufflator</a:t>
            </a:r>
            <a:r>
              <a:rPr lang="it-IT" dirty="0"/>
              <a:t> o </a:t>
            </a:r>
            <a:r>
              <a:rPr lang="it-IT" dirty="0" err="1"/>
              <a:t>Cough</a:t>
            </a:r>
            <a:r>
              <a:rPr lang="it-IT" dirty="0"/>
              <a:t> assist con maschera o interfaccia invasiva </a:t>
            </a:r>
          </a:p>
          <a:p>
            <a:pPr marL="0" indent="0">
              <a:buNone/>
            </a:pPr>
            <a:r>
              <a:rPr lang="it-IT" dirty="0"/>
              <a:t>          nel  paziente </a:t>
            </a:r>
            <a:r>
              <a:rPr lang="it-IT" dirty="0" err="1"/>
              <a:t>tracheo</a:t>
            </a:r>
            <a:r>
              <a:rPr lang="it-IT" dirty="0"/>
              <a:t>.  Può essere eseguita in pazienti non collaboranti</a:t>
            </a:r>
          </a:p>
          <a:p>
            <a:r>
              <a:rPr lang="it-IT" dirty="0"/>
              <a:t>Pressione espiratoria positiva </a:t>
            </a:r>
          </a:p>
          <a:p>
            <a:endParaRPr lang="it-IT" dirty="0"/>
          </a:p>
        </p:txBody>
      </p:sp>
    </p:spTree>
    <p:extLst>
      <p:ext uri="{BB962C8B-B14F-4D97-AF65-F5344CB8AC3E}">
        <p14:creationId xmlns:p14="http://schemas.microsoft.com/office/powerpoint/2010/main" val="1966652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875C51-8C0E-4F5C-97FB-5C4755444B27}"/>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FFF82F53-D0A0-4D42-B6A4-44373616BF3A}"/>
              </a:ext>
            </a:extLst>
          </p:cNvPr>
          <p:cNvSpPr>
            <a:spLocks noGrp="1"/>
          </p:cNvSpPr>
          <p:nvPr>
            <p:ph idx="1"/>
          </p:nvPr>
        </p:nvSpPr>
        <p:spPr/>
        <p:txBody>
          <a:bodyPr>
            <a:normAutofit/>
          </a:bodyPr>
          <a:lstStyle/>
          <a:p>
            <a:pPr marL="0" indent="0">
              <a:buNone/>
            </a:pPr>
            <a:r>
              <a:rPr lang="it-IT" dirty="0"/>
              <a:t>Fase 2</a:t>
            </a:r>
          </a:p>
          <a:p>
            <a:r>
              <a:rPr lang="it-IT" dirty="0"/>
              <a:t>Mobilizzazione attivo assistita</a:t>
            </a:r>
          </a:p>
          <a:p>
            <a:r>
              <a:rPr lang="it-IT" dirty="0"/>
              <a:t>Rinforzo muscolare selettivo AAII AASS</a:t>
            </a:r>
          </a:p>
          <a:p>
            <a:r>
              <a:rPr lang="it-IT" dirty="0"/>
              <a:t>Ortostatismo e deambulazione assistita</a:t>
            </a:r>
          </a:p>
          <a:p>
            <a:pPr marL="0" indent="0">
              <a:buNone/>
            </a:pPr>
            <a:endParaRPr lang="it-IT" dirty="0"/>
          </a:p>
          <a:p>
            <a:pPr marL="0" indent="0">
              <a:buNone/>
            </a:pPr>
            <a:r>
              <a:rPr lang="it-IT" dirty="0"/>
              <a:t>L’aumento della tolleranza allo sforzo migliora la tolleranza alla dispnea</a:t>
            </a:r>
          </a:p>
          <a:p>
            <a:r>
              <a:rPr lang="it-IT" dirty="0"/>
              <a:t>N.B. monitorare sempre la saturazione </a:t>
            </a:r>
            <a:r>
              <a:rPr lang="it-IT" dirty="0" err="1"/>
              <a:t>ossiemoglobinica</a:t>
            </a:r>
            <a:r>
              <a:rPr lang="it-IT" dirty="0"/>
              <a:t> per valutare la tolleranza all‘ esercizio proposto, osservare segni e sintomi di distress respiratorio.</a:t>
            </a:r>
          </a:p>
          <a:p>
            <a:endParaRPr lang="it-IT" dirty="0"/>
          </a:p>
        </p:txBody>
      </p:sp>
    </p:spTree>
    <p:extLst>
      <p:ext uri="{BB962C8B-B14F-4D97-AF65-F5344CB8AC3E}">
        <p14:creationId xmlns:p14="http://schemas.microsoft.com/office/powerpoint/2010/main" val="1297178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0B333E-76FA-4454-A906-0AD8FBE12724}"/>
              </a:ext>
            </a:extLst>
          </p:cNvPr>
          <p:cNvSpPr>
            <a:spLocks noGrp="1"/>
          </p:cNvSpPr>
          <p:nvPr>
            <p:ph type="title"/>
          </p:nvPr>
        </p:nvSpPr>
        <p:spPr/>
        <p:txBody>
          <a:bodyPr>
            <a:normAutofit fontScale="90000"/>
          </a:bodyPr>
          <a:lstStyle/>
          <a:p>
            <a:r>
              <a:rPr lang="en-US" sz="2700" dirty="0"/>
              <a:t>Therapists assist with early mobilization of a mechanically ventilated COPD patient in the </a:t>
            </a:r>
            <a:r>
              <a:rPr lang="en-US" sz="2700" b="1" dirty="0"/>
              <a:t>Johns Hopkins Hospital</a:t>
            </a:r>
            <a:r>
              <a:rPr lang="en-US" sz="2700" dirty="0"/>
              <a:t> MICU. </a:t>
            </a:r>
            <a:r>
              <a:rPr lang="it-IT" sz="2700" dirty="0"/>
              <a:t>(</a:t>
            </a:r>
            <a:r>
              <a:rPr lang="it-IT" sz="2700" b="1" i="1" dirty="0"/>
              <a:t>JAMA.</a:t>
            </a:r>
            <a:r>
              <a:rPr lang="it-IT" sz="2700" b="1" dirty="0"/>
              <a:t> 2008;300[14]:1685-1690</a:t>
            </a:r>
            <a:r>
              <a:rPr lang="it-IT" sz="2700" dirty="0"/>
              <a:t>).</a:t>
            </a:r>
            <a:br>
              <a:rPr lang="it-IT" dirty="0"/>
            </a:br>
            <a:endParaRPr lang="it-IT" dirty="0"/>
          </a:p>
        </p:txBody>
      </p:sp>
      <p:pic>
        <p:nvPicPr>
          <p:cNvPr id="4" name="Segnaposto contenuto 3" descr="Figure 2">
            <a:extLst>
              <a:ext uri="{FF2B5EF4-FFF2-40B4-BE49-F238E27FC236}">
                <a16:creationId xmlns:a16="http://schemas.microsoft.com/office/drawing/2014/main" id="{31ECFC79-3570-4E3D-BF56-D1D0052E8C24}"/>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8637" y="2070100"/>
            <a:ext cx="2862024" cy="3778250"/>
          </a:xfrm>
          <a:prstGeom prst="rect">
            <a:avLst/>
          </a:prstGeom>
          <a:noFill/>
          <a:ln>
            <a:noFill/>
          </a:ln>
        </p:spPr>
      </p:pic>
      <p:pic>
        <p:nvPicPr>
          <p:cNvPr id="5" name="Immagine 4" descr="Early Mobility">
            <a:hlinkClick r:id="rId3"/>
            <a:extLst>
              <a:ext uri="{FF2B5EF4-FFF2-40B4-BE49-F238E27FC236}">
                <a16:creationId xmlns:a16="http://schemas.microsoft.com/office/drawing/2014/main" id="{F642A783-9EC6-477F-BFBF-1ED0C0ED593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649360" y="2070100"/>
            <a:ext cx="2957195" cy="3943350"/>
          </a:xfrm>
          <a:prstGeom prst="rect">
            <a:avLst/>
          </a:prstGeom>
          <a:noFill/>
          <a:ln>
            <a:noFill/>
          </a:ln>
        </p:spPr>
      </p:pic>
    </p:spTree>
    <p:extLst>
      <p:ext uri="{BB962C8B-B14F-4D97-AF65-F5344CB8AC3E}">
        <p14:creationId xmlns:p14="http://schemas.microsoft.com/office/powerpoint/2010/main" val="2592761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960015-B2D0-496A-A169-562EA3B2C521}"/>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B45759F7-FB64-455B-B41C-0E852FA8AB17}"/>
              </a:ext>
            </a:extLst>
          </p:cNvPr>
          <p:cNvSpPr>
            <a:spLocks noGrp="1"/>
          </p:cNvSpPr>
          <p:nvPr>
            <p:ph idx="1"/>
          </p:nvPr>
        </p:nvSpPr>
        <p:spPr/>
        <p:txBody>
          <a:bodyPr/>
          <a:lstStyle/>
          <a:p>
            <a:pPr marL="0" indent="0">
              <a:buNone/>
            </a:pPr>
            <a:r>
              <a:rPr lang="it-IT" dirty="0"/>
              <a:t>Fase 2</a:t>
            </a:r>
          </a:p>
          <a:p>
            <a:r>
              <a:rPr lang="it-IT" dirty="0"/>
              <a:t>Pressione espiratoria positiva</a:t>
            </a:r>
          </a:p>
          <a:p>
            <a:r>
              <a:rPr lang="it-IT" dirty="0"/>
              <a:t>Tosse: valutazione efficacia e assistenza se deficit</a:t>
            </a:r>
          </a:p>
          <a:p>
            <a:r>
              <a:rPr lang="it-IT" dirty="0"/>
              <a:t>Drenaggio autogeno</a:t>
            </a:r>
          </a:p>
          <a:p>
            <a:r>
              <a:rPr lang="it-IT" dirty="0" err="1"/>
              <a:t>Eltgol</a:t>
            </a:r>
            <a:endParaRPr lang="it-IT" dirty="0"/>
          </a:p>
          <a:p>
            <a:r>
              <a:rPr lang="it-IT" dirty="0"/>
              <a:t>Pressione espiratoria positiva oscillatoria (dispositivi </a:t>
            </a:r>
            <a:r>
              <a:rPr lang="it-IT" dirty="0" err="1"/>
              <a:t>hfo</a:t>
            </a:r>
            <a:r>
              <a:rPr lang="it-IT" dirty="0"/>
              <a:t>)</a:t>
            </a:r>
          </a:p>
          <a:p>
            <a:r>
              <a:rPr lang="it-IT" dirty="0"/>
              <a:t>Spirometria incentivante</a:t>
            </a:r>
          </a:p>
          <a:p>
            <a:endParaRPr lang="it-IT" dirty="0"/>
          </a:p>
        </p:txBody>
      </p:sp>
    </p:spTree>
    <p:extLst>
      <p:ext uri="{BB962C8B-B14F-4D97-AF65-F5344CB8AC3E}">
        <p14:creationId xmlns:p14="http://schemas.microsoft.com/office/powerpoint/2010/main" val="1284176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EFD4AB-A8EA-4596-A88D-AC42C0EAA2B6}"/>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220B648A-1F30-4808-9F14-A4B5E536C4F8}"/>
              </a:ext>
            </a:extLst>
          </p:cNvPr>
          <p:cNvSpPr>
            <a:spLocks noGrp="1"/>
          </p:cNvSpPr>
          <p:nvPr>
            <p:ph idx="1"/>
          </p:nvPr>
        </p:nvSpPr>
        <p:spPr/>
        <p:txBody>
          <a:bodyPr>
            <a:normAutofit/>
          </a:bodyPr>
          <a:lstStyle/>
          <a:p>
            <a:pPr marL="0" indent="0">
              <a:buNone/>
            </a:pPr>
            <a:r>
              <a:rPr lang="it-IT" dirty="0"/>
              <a:t>Fase 3: </a:t>
            </a:r>
            <a:r>
              <a:rPr lang="it-IT" dirty="0" err="1"/>
              <a:t>weaning</a:t>
            </a:r>
            <a:r>
              <a:rPr lang="it-IT" dirty="0"/>
              <a:t>/svezzamento</a:t>
            </a:r>
          </a:p>
          <a:p>
            <a:pPr marL="0" indent="0">
              <a:buNone/>
            </a:pPr>
            <a:endParaRPr lang="it-IT" dirty="0"/>
          </a:p>
          <a:p>
            <a:r>
              <a:rPr lang="it-IT" dirty="0"/>
              <a:t>Equipe multiprofessionale intorno al paziente</a:t>
            </a:r>
          </a:p>
          <a:p>
            <a:r>
              <a:rPr lang="it-IT" dirty="0"/>
              <a:t>Esecuzione dell‘ EGA prima del distacco dalla VMI</a:t>
            </a:r>
          </a:p>
          <a:p>
            <a:r>
              <a:rPr lang="it-IT" dirty="0"/>
              <a:t>Rassicurare il paziente, spiegare la procedura, incoraggiare</a:t>
            </a:r>
          </a:p>
          <a:p>
            <a:r>
              <a:rPr lang="it-IT" dirty="0"/>
              <a:t>Valutare la presenza di ingombro bronchiale: se presente disostruire</a:t>
            </a:r>
          </a:p>
          <a:p>
            <a:r>
              <a:rPr lang="it-IT" dirty="0"/>
              <a:t>Staccare il ventilatore, posizionare il naso artificiale, cannula scuffiata </a:t>
            </a:r>
          </a:p>
          <a:p>
            <a:r>
              <a:rPr lang="it-IT" dirty="0"/>
              <a:t>Erogare il flusso di ossigeno necessario</a:t>
            </a:r>
          </a:p>
          <a:p>
            <a:r>
              <a:rPr lang="it-IT" dirty="0"/>
              <a:t>Valutare sempre saturazione </a:t>
            </a:r>
            <a:r>
              <a:rPr lang="it-IT" dirty="0" err="1"/>
              <a:t>ossiemoglobinica</a:t>
            </a:r>
            <a:r>
              <a:rPr lang="it-IT" dirty="0"/>
              <a:t> segni di distress respiratorio.</a:t>
            </a:r>
          </a:p>
          <a:p>
            <a:endParaRPr lang="it-IT" dirty="0"/>
          </a:p>
        </p:txBody>
      </p:sp>
    </p:spTree>
    <p:extLst>
      <p:ext uri="{BB962C8B-B14F-4D97-AF65-F5344CB8AC3E}">
        <p14:creationId xmlns:p14="http://schemas.microsoft.com/office/powerpoint/2010/main" val="2895772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C1F40F-815B-4AE3-8200-922E4B6D32E0}"/>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3AA28D93-B7FD-4F68-97F0-5386186C2490}"/>
              </a:ext>
            </a:extLst>
          </p:cNvPr>
          <p:cNvSpPr>
            <a:spLocks noGrp="1"/>
          </p:cNvSpPr>
          <p:nvPr>
            <p:ph idx="1"/>
          </p:nvPr>
        </p:nvSpPr>
        <p:spPr/>
        <p:txBody>
          <a:bodyPr>
            <a:normAutofit/>
          </a:bodyPr>
          <a:lstStyle/>
          <a:p>
            <a:pPr marL="0" indent="0">
              <a:buNone/>
            </a:pPr>
            <a:r>
              <a:rPr lang="it-IT" dirty="0"/>
              <a:t>Fase 3: </a:t>
            </a:r>
            <a:r>
              <a:rPr lang="it-IT" dirty="0" err="1"/>
              <a:t>weaning</a:t>
            </a:r>
            <a:endParaRPr lang="it-IT" dirty="0"/>
          </a:p>
          <a:p>
            <a:r>
              <a:rPr lang="it-IT" dirty="0"/>
              <a:t>Ripetere la sessione di respiro spontaneo ogni 24h</a:t>
            </a:r>
          </a:p>
          <a:p>
            <a:r>
              <a:rPr lang="it-IT" dirty="0"/>
              <a:t>Incrementare i tempi di permanenza in respiro spontanea</a:t>
            </a:r>
          </a:p>
          <a:p>
            <a:r>
              <a:rPr lang="it-IT" dirty="0"/>
              <a:t>Incoraggiare/guidare il paziente al ritmo respiratorio</a:t>
            </a:r>
          </a:p>
          <a:p>
            <a:r>
              <a:rPr lang="it-IT" dirty="0"/>
              <a:t>Associare presidi di disostruzione bronchiale</a:t>
            </a:r>
          </a:p>
          <a:p>
            <a:r>
              <a:rPr lang="it-IT" dirty="0"/>
              <a:t>Allenamento mm respiratori</a:t>
            </a:r>
          </a:p>
          <a:p>
            <a:r>
              <a:rPr lang="it-IT" dirty="0"/>
              <a:t>Allenamento muscolare periferici</a:t>
            </a:r>
          </a:p>
        </p:txBody>
      </p:sp>
    </p:spTree>
    <p:extLst>
      <p:ext uri="{BB962C8B-B14F-4D97-AF65-F5344CB8AC3E}">
        <p14:creationId xmlns:p14="http://schemas.microsoft.com/office/powerpoint/2010/main" val="30034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Calibri" panose="020F0502020204030204" pitchFamily="34" charset="0"/>
              </a:rPr>
              <a:t>Lo svezzamento dalla ventilazione meccanica</a:t>
            </a:r>
          </a:p>
        </p:txBody>
      </p:sp>
      <p:sp>
        <p:nvSpPr>
          <p:cNvPr id="3" name="Segnaposto contenuto 2"/>
          <p:cNvSpPr>
            <a:spLocks noGrp="1"/>
          </p:cNvSpPr>
          <p:nvPr>
            <p:ph idx="1"/>
          </p:nvPr>
        </p:nvSpPr>
        <p:spPr>
          <a:xfrm>
            <a:off x="2592925" y="1564105"/>
            <a:ext cx="8911687" cy="4347117"/>
          </a:xfrm>
        </p:spPr>
        <p:txBody>
          <a:bodyPr>
            <a:normAutofit lnSpcReduction="10000"/>
          </a:bodyPr>
          <a:lstStyle/>
          <a:p>
            <a:r>
              <a:rPr lang="it-IT" sz="2000" dirty="0">
                <a:latin typeface="Calibri" panose="020F0502020204030204" pitchFamily="34" charset="0"/>
              </a:rPr>
              <a:t>Processo complesso che richiede una </a:t>
            </a:r>
            <a:r>
              <a:rPr lang="it-IT" sz="2000" b="1" dirty="0">
                <a:latin typeface="Calibri" panose="020F0502020204030204" pitchFamily="34" charset="0"/>
              </a:rPr>
              <a:t>attenta valutazione </a:t>
            </a:r>
            <a:r>
              <a:rPr lang="it-IT" sz="2000" dirty="0">
                <a:latin typeface="Calibri" panose="020F0502020204030204" pitchFamily="34" charset="0"/>
              </a:rPr>
              <a:t>preliminare e la </a:t>
            </a:r>
            <a:r>
              <a:rPr lang="it-IT" sz="2000" b="1" dirty="0">
                <a:latin typeface="Calibri" panose="020F0502020204030204" pitchFamily="34" charset="0"/>
              </a:rPr>
              <a:t>massima collaborazione</a:t>
            </a:r>
            <a:r>
              <a:rPr lang="it-IT" sz="2000" dirty="0">
                <a:latin typeface="Calibri" panose="020F0502020204030204" pitchFamily="34" charset="0"/>
              </a:rPr>
              <a:t> da parte del personale sanitario (medico, infermiere, fisioterapista, OSS) e del paziente stesso. </a:t>
            </a:r>
          </a:p>
          <a:p>
            <a:r>
              <a:rPr lang="it-IT" sz="2000" dirty="0">
                <a:latin typeface="Calibri" panose="020F0502020204030204" pitchFamily="34" charset="0"/>
              </a:rPr>
              <a:t>E’ necessario dare il massimo risalto alla </a:t>
            </a:r>
            <a:r>
              <a:rPr lang="it-IT" sz="2000" b="1" dirty="0">
                <a:latin typeface="Calibri" panose="020F0502020204030204" pitchFamily="34" charset="0"/>
              </a:rPr>
              <a:t>dimensione psicologica </a:t>
            </a:r>
            <a:r>
              <a:rPr lang="it-IT" sz="2000" dirty="0">
                <a:latin typeface="Calibri" panose="020F0502020204030204" pitchFamily="34" charset="0"/>
              </a:rPr>
              <a:t>del paziente, per aiutarlo a contenere la componente emotiva (ansia, paura, dispnea) e tutto ciò che potrebbe ostacolare il </a:t>
            </a:r>
            <a:r>
              <a:rPr lang="it-IT" sz="2000" dirty="0" err="1">
                <a:latin typeface="Calibri" panose="020F0502020204030204" pitchFamily="34" charset="0"/>
              </a:rPr>
              <a:t>weaning</a:t>
            </a:r>
            <a:r>
              <a:rPr lang="it-IT" sz="2000" dirty="0">
                <a:latin typeface="Calibri" panose="020F0502020204030204" pitchFamily="34" charset="0"/>
              </a:rPr>
              <a:t>.</a:t>
            </a:r>
          </a:p>
          <a:p>
            <a:r>
              <a:rPr lang="it-IT" sz="2000" dirty="0">
                <a:latin typeface="Calibri" panose="020F0502020204030204" pitchFamily="34" charset="0"/>
              </a:rPr>
              <a:t>Nonostante numerosi studi effettuati, non sono ancora definiti parametri certi e ripetibili quali </a:t>
            </a:r>
            <a:r>
              <a:rPr lang="it-IT" sz="2000" b="1" dirty="0" err="1">
                <a:latin typeface="Calibri" panose="020F0502020204030204" pitchFamily="34" charset="0"/>
              </a:rPr>
              <a:t>predittori</a:t>
            </a:r>
            <a:r>
              <a:rPr lang="it-IT" sz="2000" b="1" dirty="0">
                <a:latin typeface="Calibri" panose="020F0502020204030204" pitchFamily="34" charset="0"/>
              </a:rPr>
              <a:t> di svezzamento</a:t>
            </a:r>
            <a:r>
              <a:rPr lang="it-IT" sz="2000" dirty="0">
                <a:latin typeface="Calibri" panose="020F0502020204030204" pitchFamily="34" charset="0"/>
              </a:rPr>
              <a:t>.</a:t>
            </a:r>
          </a:p>
          <a:p>
            <a:r>
              <a:rPr lang="it-IT" sz="2000" dirty="0">
                <a:latin typeface="Calibri" panose="020F0502020204030204" pitchFamily="34" charset="0"/>
              </a:rPr>
              <a:t>I </a:t>
            </a:r>
            <a:r>
              <a:rPr lang="it-IT" sz="2000" b="1" dirty="0">
                <a:latin typeface="Calibri" panose="020F0502020204030204" pitchFamily="34" charset="0"/>
              </a:rPr>
              <a:t>protocolli di esecuzione</a:t>
            </a:r>
            <a:r>
              <a:rPr lang="it-IT" sz="2000" dirty="0">
                <a:latin typeface="Calibri" panose="020F0502020204030204" pitchFamily="34" charset="0"/>
              </a:rPr>
              <a:t>, intesi come modalità e </a:t>
            </a:r>
          </a:p>
          <a:p>
            <a:pPr marL="0" indent="0">
              <a:buNone/>
            </a:pPr>
            <a:r>
              <a:rPr lang="it-IT" sz="2000" dirty="0">
                <a:latin typeface="Calibri" panose="020F0502020204030204" pitchFamily="34" charset="0"/>
              </a:rPr>
              <a:t>      tecniche di svezzamento, sono numerosi e gli studi</a:t>
            </a:r>
          </a:p>
          <a:p>
            <a:pPr marL="0" indent="0">
              <a:buNone/>
            </a:pPr>
            <a:r>
              <a:rPr lang="it-IT" sz="2000" dirty="0">
                <a:latin typeface="Calibri" panose="020F0502020204030204" pitchFamily="34" charset="0"/>
              </a:rPr>
              <a:t>      che indagano la superiorità di uno rispetto </a:t>
            </a:r>
          </a:p>
          <a:p>
            <a:pPr marL="0" indent="0">
              <a:buNone/>
            </a:pPr>
            <a:r>
              <a:rPr lang="it-IT" sz="2000" dirty="0">
                <a:latin typeface="Calibri" panose="020F0502020204030204" pitchFamily="34" charset="0"/>
              </a:rPr>
              <a:t>      ad altri, non sono coerenti. </a:t>
            </a:r>
          </a:p>
          <a:p>
            <a:endParaRPr lang="it-IT" dirty="0"/>
          </a:p>
        </p:txBody>
      </p:sp>
      <p:pic>
        <p:nvPicPr>
          <p:cNvPr id="5" name="Immagine 4">
            <a:extLst>
              <a:ext uri="{FF2B5EF4-FFF2-40B4-BE49-F238E27FC236}">
                <a16:creationId xmlns:a16="http://schemas.microsoft.com/office/drawing/2014/main" id="{D3A422D5-3BCE-4CE3-BDD7-77277E21D3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6152" y="4247649"/>
            <a:ext cx="3209925" cy="2381250"/>
          </a:xfrm>
          <a:prstGeom prst="rect">
            <a:avLst/>
          </a:prstGeom>
        </p:spPr>
      </p:pic>
    </p:spTree>
    <p:extLst>
      <p:ext uri="{BB962C8B-B14F-4D97-AF65-F5344CB8AC3E}">
        <p14:creationId xmlns:p14="http://schemas.microsoft.com/office/powerpoint/2010/main" val="2575504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89A365-2374-4CCF-BE87-138A2D1A4118}"/>
              </a:ext>
            </a:extLst>
          </p:cNvPr>
          <p:cNvSpPr>
            <a:spLocks noGrp="1"/>
          </p:cNvSpPr>
          <p:nvPr>
            <p:ph type="title"/>
          </p:nvPr>
        </p:nvSpPr>
        <p:spPr/>
        <p:txBody>
          <a:bodyPr/>
          <a:lstStyle/>
          <a:p>
            <a:r>
              <a:rPr lang="it-IT" dirty="0"/>
              <a:t>Quando è possibile rimuovere </a:t>
            </a:r>
            <a:br>
              <a:rPr lang="it-IT" dirty="0"/>
            </a:br>
            <a:r>
              <a:rPr lang="it-IT" dirty="0"/>
              <a:t>la cannula?</a:t>
            </a:r>
          </a:p>
        </p:txBody>
      </p:sp>
      <p:sp>
        <p:nvSpPr>
          <p:cNvPr id="3" name="Segnaposto contenuto 2">
            <a:extLst>
              <a:ext uri="{FF2B5EF4-FFF2-40B4-BE49-F238E27FC236}">
                <a16:creationId xmlns:a16="http://schemas.microsoft.com/office/drawing/2014/main" id="{91C8A1E6-FC53-485F-ACD5-E5D7142E0C13}"/>
              </a:ext>
            </a:extLst>
          </p:cNvPr>
          <p:cNvSpPr>
            <a:spLocks noGrp="1"/>
          </p:cNvSpPr>
          <p:nvPr>
            <p:ph idx="1"/>
          </p:nvPr>
        </p:nvSpPr>
        <p:spPr>
          <a:xfrm>
            <a:off x="2589212" y="2346158"/>
            <a:ext cx="8915400" cy="3565064"/>
          </a:xfrm>
        </p:spPr>
        <p:txBody>
          <a:bodyPr/>
          <a:lstStyle/>
          <a:p>
            <a:pPr marL="0" indent="0">
              <a:buNone/>
            </a:pPr>
            <a:r>
              <a:rPr lang="it-IT" dirty="0"/>
              <a:t>Cosa valutare:</a:t>
            </a:r>
          </a:p>
          <a:p>
            <a:pPr marL="0" indent="0">
              <a:buNone/>
            </a:pPr>
            <a:endParaRPr lang="it-IT" dirty="0"/>
          </a:p>
          <a:p>
            <a:r>
              <a:rPr lang="it-IT" dirty="0"/>
              <a:t>Tolleranza allo sforzo</a:t>
            </a:r>
          </a:p>
          <a:p>
            <a:r>
              <a:rPr lang="it-IT" dirty="0"/>
              <a:t>Riduzione della necessità di </a:t>
            </a:r>
            <a:r>
              <a:rPr lang="it-IT" dirty="0" err="1"/>
              <a:t>broncoaspirazioni</a:t>
            </a:r>
            <a:r>
              <a:rPr lang="it-IT" dirty="0"/>
              <a:t> giornaliere</a:t>
            </a:r>
          </a:p>
          <a:p>
            <a:r>
              <a:rPr lang="it-IT" dirty="0"/>
              <a:t>Presenza di tosse efficace, favorita da tecniche di disostruzione attive</a:t>
            </a:r>
          </a:p>
          <a:p>
            <a:r>
              <a:rPr lang="it-IT" dirty="0"/>
              <a:t>Attenzione all’alterazione gas ematici: riduzione So2, Pao2 aumento PCo2</a:t>
            </a:r>
          </a:p>
          <a:p>
            <a:r>
              <a:rPr lang="it-IT" dirty="0"/>
              <a:t>Attenzione alla presenza di tachipnea oltre i 25 atti al </a:t>
            </a:r>
            <a:r>
              <a:rPr lang="it-IT" dirty="0" err="1"/>
              <a:t>min</a:t>
            </a:r>
            <a:endParaRPr lang="it-IT" dirty="0"/>
          </a:p>
          <a:p>
            <a:r>
              <a:rPr lang="it-IT" dirty="0"/>
              <a:t>Attenzione al respiro paradosso</a:t>
            </a:r>
          </a:p>
          <a:p>
            <a:endParaRPr lang="it-IT" dirty="0"/>
          </a:p>
        </p:txBody>
      </p:sp>
      <p:pic>
        <p:nvPicPr>
          <p:cNvPr id="5" name="Immagine 4">
            <a:extLst>
              <a:ext uri="{FF2B5EF4-FFF2-40B4-BE49-F238E27FC236}">
                <a16:creationId xmlns:a16="http://schemas.microsoft.com/office/drawing/2014/main" id="{933C6559-7947-4281-AB5C-C18BBC6C83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9075" y="1060018"/>
            <a:ext cx="2131511" cy="2368982"/>
          </a:xfrm>
          <a:prstGeom prst="rect">
            <a:avLst/>
          </a:prstGeom>
        </p:spPr>
      </p:pic>
    </p:spTree>
    <p:extLst>
      <p:ext uri="{BB962C8B-B14F-4D97-AF65-F5344CB8AC3E}">
        <p14:creationId xmlns:p14="http://schemas.microsoft.com/office/powerpoint/2010/main" val="3689364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78EBF8-A9D7-442F-BB85-FADD37CC1C81}"/>
              </a:ext>
            </a:extLst>
          </p:cNvPr>
          <p:cNvSpPr>
            <a:spLocks noGrp="1"/>
          </p:cNvSpPr>
          <p:nvPr>
            <p:ph type="title"/>
          </p:nvPr>
        </p:nvSpPr>
        <p:spPr/>
        <p:txBody>
          <a:bodyPr/>
          <a:lstStyle/>
          <a:p>
            <a:r>
              <a:rPr lang="it-IT" dirty="0" err="1"/>
              <a:t>Decannulazione</a:t>
            </a:r>
            <a:r>
              <a:rPr lang="it-IT" dirty="0"/>
              <a:t> e tosse efficace</a:t>
            </a:r>
          </a:p>
        </p:txBody>
      </p:sp>
      <p:sp>
        <p:nvSpPr>
          <p:cNvPr id="3" name="Segnaposto contenuto 2">
            <a:extLst>
              <a:ext uri="{FF2B5EF4-FFF2-40B4-BE49-F238E27FC236}">
                <a16:creationId xmlns:a16="http://schemas.microsoft.com/office/drawing/2014/main" id="{DC9B72AF-BFB4-4738-88E6-1ACB74BAA90E}"/>
              </a:ext>
            </a:extLst>
          </p:cNvPr>
          <p:cNvSpPr>
            <a:spLocks noGrp="1"/>
          </p:cNvSpPr>
          <p:nvPr>
            <p:ph idx="1"/>
          </p:nvPr>
        </p:nvSpPr>
        <p:spPr>
          <a:xfrm>
            <a:off x="2346159" y="2133600"/>
            <a:ext cx="9158454" cy="3777622"/>
          </a:xfrm>
        </p:spPr>
        <p:txBody>
          <a:bodyPr>
            <a:normAutofit/>
          </a:bodyPr>
          <a:lstStyle/>
          <a:p>
            <a:pPr marL="0" indent="0">
              <a:buNone/>
            </a:pPr>
            <a:r>
              <a:rPr lang="it-IT" dirty="0"/>
              <a:t>Elemento indispensabile per la </a:t>
            </a:r>
            <a:r>
              <a:rPr lang="it-IT" dirty="0" err="1"/>
              <a:t>decannulazione</a:t>
            </a:r>
            <a:r>
              <a:rPr lang="it-IT" dirty="0"/>
              <a:t> è la presenza di TOSSE EFFICACE</a:t>
            </a:r>
          </a:p>
          <a:p>
            <a:pPr marL="0" indent="0">
              <a:buNone/>
            </a:pPr>
            <a:endParaRPr lang="it-IT" dirty="0"/>
          </a:p>
          <a:p>
            <a:r>
              <a:rPr lang="it-IT" dirty="0"/>
              <a:t> L’ abilità a tossire è fondamentale al fine di mantenere pervie le vie aeree e prevenire le infezioni polmonari.</a:t>
            </a:r>
          </a:p>
          <a:p>
            <a:r>
              <a:rPr lang="it-IT" dirty="0"/>
              <a:t>Valutazione PCEF e MEP richiedono l’integrità di alcune componenti a controllo corticale, comprensione del compito, coordinazione ed esecuzione motoria</a:t>
            </a:r>
          </a:p>
          <a:p>
            <a:endParaRPr lang="it-IT" dirty="0"/>
          </a:p>
          <a:p>
            <a:r>
              <a:rPr lang="it-IT" dirty="0"/>
              <a:t>Teorici:   PCEF&gt; 160Lmin              MEP&gt; 40cmH2o</a:t>
            </a:r>
          </a:p>
          <a:p>
            <a:endParaRPr lang="it-IT" dirty="0"/>
          </a:p>
        </p:txBody>
      </p:sp>
      <p:pic>
        <p:nvPicPr>
          <p:cNvPr id="5" name="Immagine 4">
            <a:extLst>
              <a:ext uri="{FF2B5EF4-FFF2-40B4-BE49-F238E27FC236}">
                <a16:creationId xmlns:a16="http://schemas.microsoft.com/office/drawing/2014/main" id="{08668382-589D-40C2-AB5D-ADE9E3DC42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0492" y="4211053"/>
            <a:ext cx="2857500" cy="2286000"/>
          </a:xfrm>
          <a:prstGeom prst="rect">
            <a:avLst/>
          </a:prstGeom>
        </p:spPr>
      </p:pic>
    </p:spTree>
    <p:extLst>
      <p:ext uri="{BB962C8B-B14F-4D97-AF65-F5344CB8AC3E}">
        <p14:creationId xmlns:p14="http://schemas.microsoft.com/office/powerpoint/2010/main" val="28479119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2A0156-0FCD-44FC-9E48-1CA78D33823B}"/>
              </a:ext>
            </a:extLst>
          </p:cNvPr>
          <p:cNvSpPr>
            <a:spLocks noGrp="1"/>
          </p:cNvSpPr>
          <p:nvPr>
            <p:ph type="title"/>
          </p:nvPr>
        </p:nvSpPr>
        <p:spPr/>
        <p:txBody>
          <a:bodyPr/>
          <a:lstStyle/>
          <a:p>
            <a:r>
              <a:rPr lang="it-IT" dirty="0" err="1"/>
              <a:t>Decannulazione</a:t>
            </a:r>
            <a:r>
              <a:rPr lang="it-IT" dirty="0"/>
              <a:t> e presenza di secrezioni</a:t>
            </a:r>
          </a:p>
        </p:txBody>
      </p:sp>
      <p:sp>
        <p:nvSpPr>
          <p:cNvPr id="3" name="Segnaposto contenuto 2">
            <a:extLst>
              <a:ext uri="{FF2B5EF4-FFF2-40B4-BE49-F238E27FC236}">
                <a16:creationId xmlns:a16="http://schemas.microsoft.com/office/drawing/2014/main" id="{90972980-964F-4DD5-9856-C44FB661E2E1}"/>
              </a:ext>
            </a:extLst>
          </p:cNvPr>
          <p:cNvSpPr>
            <a:spLocks noGrp="1"/>
          </p:cNvSpPr>
          <p:nvPr>
            <p:ph idx="1"/>
          </p:nvPr>
        </p:nvSpPr>
        <p:spPr>
          <a:xfrm>
            <a:off x="2592925" y="1768642"/>
            <a:ext cx="8915400" cy="4142580"/>
          </a:xfrm>
        </p:spPr>
        <p:txBody>
          <a:bodyPr/>
          <a:lstStyle/>
          <a:p>
            <a:pPr marL="0" indent="0">
              <a:buNone/>
            </a:pPr>
            <a:endParaRPr lang="it-IT" dirty="0"/>
          </a:p>
          <a:p>
            <a:pPr marL="0" indent="0">
              <a:buNone/>
            </a:pPr>
            <a:r>
              <a:rPr lang="it-IT" dirty="0"/>
              <a:t>La presenza di abbondanti secrezioni possono essere causa di insuccesso nello svezzamento dalla cannula tracheale</a:t>
            </a:r>
          </a:p>
          <a:p>
            <a:pPr marL="0" indent="0">
              <a:buNone/>
            </a:pPr>
            <a:endParaRPr lang="it-IT" dirty="0"/>
          </a:p>
          <a:p>
            <a:r>
              <a:rPr lang="it-IT" dirty="0"/>
              <a:t>Quantificare il numero di aspirazioni giornaliere: aspirazioni &gt; o uguali a 2 ogni 8 ore</a:t>
            </a:r>
          </a:p>
          <a:p>
            <a:r>
              <a:rPr lang="it-IT" dirty="0"/>
              <a:t>Applicare le tecniche di disostruzione bronchiale opportune.</a:t>
            </a:r>
          </a:p>
          <a:p>
            <a:r>
              <a:rPr lang="it-IT" dirty="0"/>
              <a:t>Analisi colturale</a:t>
            </a:r>
          </a:p>
          <a:p>
            <a:pPr marL="0" indent="0">
              <a:buNone/>
            </a:pPr>
            <a:endParaRPr lang="it-IT" dirty="0"/>
          </a:p>
        </p:txBody>
      </p:sp>
      <p:pic>
        <p:nvPicPr>
          <p:cNvPr id="5" name="Immagine 4">
            <a:extLst>
              <a:ext uri="{FF2B5EF4-FFF2-40B4-BE49-F238E27FC236}">
                <a16:creationId xmlns:a16="http://schemas.microsoft.com/office/drawing/2014/main" id="{7A884DC5-1630-4F46-AE06-D3BEEDB05C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2716" y="4271211"/>
            <a:ext cx="3352239" cy="2156219"/>
          </a:xfrm>
          <a:prstGeom prst="rect">
            <a:avLst/>
          </a:prstGeom>
        </p:spPr>
      </p:pic>
    </p:spTree>
    <p:extLst>
      <p:ext uri="{BB962C8B-B14F-4D97-AF65-F5344CB8AC3E}">
        <p14:creationId xmlns:p14="http://schemas.microsoft.com/office/powerpoint/2010/main" val="2561864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8420B-FB62-454A-8F53-88DE709607BD}"/>
              </a:ext>
            </a:extLst>
          </p:cNvPr>
          <p:cNvSpPr>
            <a:spLocks noGrp="1"/>
          </p:cNvSpPr>
          <p:nvPr>
            <p:ph type="title"/>
          </p:nvPr>
        </p:nvSpPr>
        <p:spPr/>
        <p:txBody>
          <a:bodyPr/>
          <a:lstStyle/>
          <a:p>
            <a:r>
              <a:rPr lang="it-IT" dirty="0"/>
              <a:t>Che tipo di intervento attuare?</a:t>
            </a:r>
          </a:p>
        </p:txBody>
      </p:sp>
      <p:sp>
        <p:nvSpPr>
          <p:cNvPr id="3" name="Segnaposto contenuto 2">
            <a:extLst>
              <a:ext uri="{FF2B5EF4-FFF2-40B4-BE49-F238E27FC236}">
                <a16:creationId xmlns:a16="http://schemas.microsoft.com/office/drawing/2014/main" id="{2FF3082C-84ED-45FC-A85E-ED6E30CEAD99}"/>
              </a:ext>
            </a:extLst>
          </p:cNvPr>
          <p:cNvSpPr>
            <a:spLocks noGrp="1"/>
          </p:cNvSpPr>
          <p:nvPr>
            <p:ph idx="1"/>
          </p:nvPr>
        </p:nvSpPr>
        <p:spPr/>
        <p:txBody>
          <a:bodyPr/>
          <a:lstStyle/>
          <a:p>
            <a:pPr marL="0" indent="0">
              <a:buNone/>
            </a:pPr>
            <a:r>
              <a:rPr lang="it-IT" b="1" dirty="0"/>
              <a:t>Fase 4:        </a:t>
            </a:r>
            <a:r>
              <a:rPr lang="it-IT" dirty="0"/>
              <a:t>Dimissione e percorso ambulatoriale</a:t>
            </a:r>
          </a:p>
          <a:p>
            <a:pPr marL="0" indent="0">
              <a:buNone/>
            </a:pPr>
            <a:endParaRPr lang="it-IT" dirty="0"/>
          </a:p>
          <a:p>
            <a:pPr marL="0" indent="0">
              <a:buNone/>
            </a:pPr>
            <a:r>
              <a:rPr lang="it-IT" dirty="0"/>
              <a:t>Deambulazione assistita</a:t>
            </a:r>
          </a:p>
          <a:p>
            <a:pPr marL="0" indent="0">
              <a:buNone/>
            </a:pPr>
            <a:r>
              <a:rPr lang="it-IT" dirty="0"/>
              <a:t>Scale</a:t>
            </a:r>
          </a:p>
          <a:p>
            <a:pPr marL="0" indent="0">
              <a:buNone/>
            </a:pPr>
            <a:r>
              <a:rPr lang="it-IT" dirty="0" err="1"/>
              <a:t>Riallenamento</a:t>
            </a:r>
            <a:r>
              <a:rPr lang="it-IT" dirty="0"/>
              <a:t> allo sforzo, sessione al </a:t>
            </a:r>
            <a:r>
              <a:rPr lang="it-IT" dirty="0" err="1"/>
              <a:t>tredmill</a:t>
            </a:r>
            <a:endParaRPr lang="it-IT" dirty="0"/>
          </a:p>
          <a:p>
            <a:pPr marL="0" indent="0">
              <a:buNone/>
            </a:pPr>
            <a:endParaRPr lang="it-IT" dirty="0"/>
          </a:p>
          <a:p>
            <a:pPr marL="0" indent="0">
              <a:buNone/>
            </a:pPr>
            <a:r>
              <a:rPr lang="it-IT" dirty="0"/>
              <a:t>Valutazione alla tolleranza allo sforzo: 6MWT, test incrementali alla cyclette</a:t>
            </a:r>
          </a:p>
        </p:txBody>
      </p:sp>
      <p:pic>
        <p:nvPicPr>
          <p:cNvPr id="5" name="Immagine 4">
            <a:extLst>
              <a:ext uri="{FF2B5EF4-FFF2-40B4-BE49-F238E27FC236}">
                <a16:creationId xmlns:a16="http://schemas.microsoft.com/office/drawing/2014/main" id="{3C1CE141-49D7-42B3-AB37-7D75A5FA83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3100" y="1739900"/>
            <a:ext cx="3211512" cy="2001837"/>
          </a:xfrm>
          <a:prstGeom prst="rect">
            <a:avLst/>
          </a:prstGeom>
        </p:spPr>
      </p:pic>
    </p:spTree>
    <p:extLst>
      <p:ext uri="{BB962C8B-B14F-4D97-AF65-F5344CB8AC3E}">
        <p14:creationId xmlns:p14="http://schemas.microsoft.com/office/powerpoint/2010/main" val="326072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9128D0-A7C4-4218-9FAA-E26B118D9F0D}"/>
              </a:ext>
            </a:extLst>
          </p:cNvPr>
          <p:cNvSpPr>
            <a:spLocks noGrp="1"/>
          </p:cNvSpPr>
          <p:nvPr>
            <p:ph type="title"/>
          </p:nvPr>
        </p:nvSpPr>
        <p:spPr/>
        <p:txBody>
          <a:bodyPr/>
          <a:lstStyle/>
          <a:p>
            <a:r>
              <a:rPr lang="it-IT" dirty="0"/>
              <a:t>Conclusioni</a:t>
            </a:r>
          </a:p>
        </p:txBody>
      </p:sp>
      <p:sp>
        <p:nvSpPr>
          <p:cNvPr id="3" name="Segnaposto contenuto 2">
            <a:extLst>
              <a:ext uri="{FF2B5EF4-FFF2-40B4-BE49-F238E27FC236}">
                <a16:creationId xmlns:a16="http://schemas.microsoft.com/office/drawing/2014/main" id="{36F22513-D792-416C-BA23-ABC28BCD1455}"/>
              </a:ext>
            </a:extLst>
          </p:cNvPr>
          <p:cNvSpPr>
            <a:spLocks noGrp="1"/>
          </p:cNvSpPr>
          <p:nvPr>
            <p:ph idx="1"/>
          </p:nvPr>
        </p:nvSpPr>
        <p:spPr>
          <a:xfrm>
            <a:off x="2589212" y="2622884"/>
            <a:ext cx="8915400" cy="3296653"/>
          </a:xfrm>
        </p:spPr>
        <p:txBody>
          <a:bodyPr/>
          <a:lstStyle/>
          <a:p>
            <a:r>
              <a:rPr lang="it-IT" dirty="0"/>
              <a:t>Il fisioterapista respiratorio, in </a:t>
            </a:r>
            <a:r>
              <a:rPr lang="it-IT" b="1" dirty="0"/>
              <a:t>equipe multidisciplinare</a:t>
            </a:r>
            <a:r>
              <a:rPr lang="it-IT" dirty="0"/>
              <a:t>, </a:t>
            </a:r>
          </a:p>
          <a:p>
            <a:pPr marL="0" indent="0">
              <a:buNone/>
            </a:pPr>
            <a:r>
              <a:rPr lang="it-IT" dirty="0"/>
              <a:t>      segue il paziente dalla terapia intensiva all’ambulatorio</a:t>
            </a:r>
          </a:p>
          <a:p>
            <a:r>
              <a:rPr lang="it-IT" dirty="0"/>
              <a:t>Necessaria </a:t>
            </a:r>
            <a:r>
              <a:rPr lang="it-IT" b="1" dirty="0"/>
              <a:t>continua rivalutazione </a:t>
            </a:r>
            <a:r>
              <a:rPr lang="it-IT" dirty="0"/>
              <a:t>delle competenze del paziente e congruo riaggiornamento del piano riabilitativo</a:t>
            </a:r>
          </a:p>
          <a:p>
            <a:r>
              <a:rPr lang="it-IT" dirty="0"/>
              <a:t>Necessario proficuo e costante </a:t>
            </a:r>
            <a:r>
              <a:rPr lang="it-IT" b="1" dirty="0"/>
              <a:t>scambio</a:t>
            </a:r>
            <a:r>
              <a:rPr lang="it-IT" dirty="0"/>
              <a:t> con le altre professionalità </a:t>
            </a:r>
          </a:p>
          <a:p>
            <a:r>
              <a:rPr lang="it-IT" dirty="0"/>
              <a:t>Opportuno  </a:t>
            </a:r>
            <a:r>
              <a:rPr lang="it-IT" b="1" dirty="0"/>
              <a:t>costante studio e aggiornamento </a:t>
            </a:r>
            <a:r>
              <a:rPr lang="it-IT" dirty="0"/>
              <a:t>per essere valido componente dell’equipe, nel rispetto della propria ed altrui professionalità</a:t>
            </a:r>
          </a:p>
        </p:txBody>
      </p:sp>
      <p:pic>
        <p:nvPicPr>
          <p:cNvPr id="5" name="Immagine 4">
            <a:extLst>
              <a:ext uri="{FF2B5EF4-FFF2-40B4-BE49-F238E27FC236}">
                <a16:creationId xmlns:a16="http://schemas.microsoft.com/office/drawing/2014/main" id="{EB803B3B-D74A-42A3-9FB7-A93B887EEA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5874" y="459540"/>
            <a:ext cx="2537492" cy="2537492"/>
          </a:xfrm>
          <a:prstGeom prst="rect">
            <a:avLst/>
          </a:prstGeom>
        </p:spPr>
      </p:pic>
    </p:spTree>
    <p:extLst>
      <p:ext uri="{BB962C8B-B14F-4D97-AF65-F5344CB8AC3E}">
        <p14:creationId xmlns:p14="http://schemas.microsoft.com/office/powerpoint/2010/main" val="1341107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25815F-873F-4953-86D6-17BDD9A2B260}"/>
              </a:ext>
            </a:extLst>
          </p:cNvPr>
          <p:cNvSpPr>
            <a:spLocks noGrp="1"/>
          </p:cNvSpPr>
          <p:nvPr>
            <p:ph type="title"/>
          </p:nvPr>
        </p:nvSpPr>
        <p:spPr/>
        <p:txBody>
          <a:bodyPr>
            <a:normAutofit fontScale="90000"/>
          </a:bodyPr>
          <a:lstStyle/>
          <a:p>
            <a:r>
              <a:rPr lang="it-IT" dirty="0"/>
              <a:t>Fisioterapia e svezzamento dalla VM prolungata</a:t>
            </a:r>
            <a:br>
              <a:rPr lang="it-IT" dirty="0"/>
            </a:br>
            <a:br>
              <a:rPr lang="it-IT" dirty="0"/>
            </a:br>
            <a:r>
              <a:rPr lang="it-IT" sz="3100" dirty="0"/>
              <a:t>Sabrina Planiscig        ASUITS</a:t>
            </a:r>
          </a:p>
        </p:txBody>
      </p:sp>
      <p:pic>
        <p:nvPicPr>
          <p:cNvPr id="5" name="Segnaposto contenuto 4">
            <a:extLst>
              <a:ext uri="{FF2B5EF4-FFF2-40B4-BE49-F238E27FC236}">
                <a16:creationId xmlns:a16="http://schemas.microsoft.com/office/drawing/2014/main" id="{5F76927A-A2B5-4004-AEFD-27AAA13104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2589" y="3276600"/>
            <a:ext cx="5005138" cy="3048001"/>
          </a:xfrm>
        </p:spPr>
      </p:pic>
    </p:spTree>
    <p:extLst>
      <p:ext uri="{BB962C8B-B14F-4D97-AF65-F5344CB8AC3E}">
        <p14:creationId xmlns:p14="http://schemas.microsoft.com/office/powerpoint/2010/main" val="164875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Pre-weaning</a:t>
            </a:r>
            <a:endParaRPr lang="it-IT" dirty="0"/>
          </a:p>
        </p:txBody>
      </p:sp>
      <p:sp>
        <p:nvSpPr>
          <p:cNvPr id="3" name="Segnaposto contenuto 2"/>
          <p:cNvSpPr>
            <a:spLocks noGrp="1"/>
          </p:cNvSpPr>
          <p:nvPr>
            <p:ph idx="1"/>
          </p:nvPr>
        </p:nvSpPr>
        <p:spPr>
          <a:xfrm>
            <a:off x="2589212" y="1636295"/>
            <a:ext cx="8915400" cy="4274927"/>
          </a:xfrm>
        </p:spPr>
        <p:txBody>
          <a:bodyPr>
            <a:noAutofit/>
          </a:bodyPr>
          <a:lstStyle/>
          <a:p>
            <a:pPr marL="0" indent="0">
              <a:buNone/>
            </a:pPr>
            <a:r>
              <a:rPr lang="it-IT" sz="2000" dirty="0">
                <a:latin typeface="Calibri" panose="020F0502020204030204" pitchFamily="34" charset="0"/>
              </a:rPr>
              <a:t>Attenta valutazione di </a:t>
            </a:r>
            <a:r>
              <a:rPr lang="it-IT" sz="2000" b="1" dirty="0">
                <a:latin typeface="Calibri" panose="020F0502020204030204" pitchFamily="34" charset="0"/>
              </a:rPr>
              <a:t>criteri clinici e funzionali.</a:t>
            </a:r>
          </a:p>
          <a:p>
            <a:pPr marL="0" indent="0">
              <a:buNone/>
            </a:pPr>
            <a:r>
              <a:rPr lang="it-IT" sz="2000" dirty="0">
                <a:latin typeface="Calibri" panose="020F0502020204030204" pitchFamily="34" charset="0"/>
              </a:rPr>
              <a:t>Nessuno di essi è in grado, singolarmente, di stabilire con certezza la capacità del paziente di sostenere la ventilazione spontanea.</a:t>
            </a:r>
          </a:p>
          <a:p>
            <a:pPr marL="0" indent="0">
              <a:buNone/>
            </a:pPr>
            <a:r>
              <a:rPr lang="it-IT" sz="2000" i="1" dirty="0">
                <a:latin typeface="Calibri" panose="020F0502020204030204" pitchFamily="34" charset="0"/>
              </a:rPr>
              <a:t>                                                  </a:t>
            </a:r>
            <a:r>
              <a:rPr lang="it-IT" sz="2000" b="1" dirty="0">
                <a:latin typeface="Calibri" panose="020F0502020204030204" pitchFamily="34" charset="0"/>
              </a:rPr>
              <a:t>Criteri clinici</a:t>
            </a:r>
          </a:p>
          <a:p>
            <a:r>
              <a:rPr lang="it-IT" sz="2000" dirty="0">
                <a:latin typeface="Calibri" panose="020F0502020204030204" pitchFamily="34" charset="0"/>
              </a:rPr>
              <a:t>Stabilità clinica</a:t>
            </a:r>
          </a:p>
          <a:p>
            <a:r>
              <a:rPr lang="it-IT" sz="2000" dirty="0">
                <a:latin typeface="Calibri" panose="020F0502020204030204" pitchFamily="34" charset="0"/>
              </a:rPr>
              <a:t>Risoluzione della causa che ha reso necessaria VM</a:t>
            </a:r>
          </a:p>
          <a:p>
            <a:r>
              <a:rPr lang="it-IT" sz="2000" dirty="0">
                <a:latin typeface="Calibri" panose="020F0502020204030204" pitchFamily="34" charset="0"/>
              </a:rPr>
              <a:t>38°&lt; TC&gt;35.5 °C </a:t>
            </a:r>
          </a:p>
          <a:p>
            <a:r>
              <a:rPr lang="it-IT" sz="2000" dirty="0">
                <a:latin typeface="Calibri" panose="020F0502020204030204" pitchFamily="34" charset="0"/>
              </a:rPr>
              <a:t>sensorio vigile (Glasgow c.s. &gt;13)</a:t>
            </a:r>
          </a:p>
          <a:p>
            <a:r>
              <a:rPr lang="it-IT" sz="2000" dirty="0">
                <a:latin typeface="Calibri" panose="020F0502020204030204" pitchFamily="34" charset="0"/>
              </a:rPr>
              <a:t>parametri emodinamici stabili (minima infusione di vasopressori, dopamina/</a:t>
            </a:r>
            <a:r>
              <a:rPr lang="it-IT" sz="2000" dirty="0" err="1">
                <a:latin typeface="Calibri" panose="020F0502020204030204" pitchFamily="34" charset="0"/>
              </a:rPr>
              <a:t>dobutamina</a:t>
            </a:r>
            <a:r>
              <a:rPr lang="it-IT" sz="2000" dirty="0">
                <a:latin typeface="Calibri" panose="020F0502020204030204" pitchFamily="34" charset="0"/>
              </a:rPr>
              <a:t> non superiore a 5 </a:t>
            </a:r>
            <a:r>
              <a:rPr lang="it-IT" sz="2000" dirty="0" err="1">
                <a:latin typeface="Calibri" panose="020F0502020204030204" pitchFamily="34" charset="0"/>
              </a:rPr>
              <a:t>mcg</a:t>
            </a:r>
            <a:r>
              <a:rPr lang="it-IT" sz="2000" dirty="0">
                <a:latin typeface="Calibri" panose="020F0502020204030204" pitchFamily="34" charset="0"/>
              </a:rPr>
              <a:t>/kg/</a:t>
            </a:r>
            <a:r>
              <a:rPr lang="it-IT" sz="2000" dirty="0" err="1">
                <a:latin typeface="Calibri" panose="020F0502020204030204" pitchFamily="34" charset="0"/>
              </a:rPr>
              <a:t>min</a:t>
            </a:r>
            <a:r>
              <a:rPr lang="it-IT" sz="2000" dirty="0">
                <a:latin typeface="Calibri" panose="020F0502020204030204" pitchFamily="34" charset="0"/>
              </a:rPr>
              <a:t>), assenza di grave anemia (</a:t>
            </a:r>
            <a:r>
              <a:rPr lang="it-IT" sz="2000" dirty="0" err="1">
                <a:latin typeface="Calibri" panose="020F0502020204030204" pitchFamily="34" charset="0"/>
              </a:rPr>
              <a:t>Hb</a:t>
            </a:r>
            <a:r>
              <a:rPr lang="it-IT" sz="2000" dirty="0">
                <a:latin typeface="Calibri" panose="020F0502020204030204" pitchFamily="34" charset="0"/>
              </a:rPr>
              <a:t>&gt;8), efficace riflesso della tosse,  bilancio idro-salino ed acido base nei limiti  e uno stato nutrizionale buono. </a:t>
            </a:r>
          </a:p>
        </p:txBody>
      </p:sp>
    </p:spTree>
    <p:extLst>
      <p:ext uri="{BB962C8B-B14F-4D97-AF65-F5344CB8AC3E}">
        <p14:creationId xmlns:p14="http://schemas.microsoft.com/office/powerpoint/2010/main" val="399411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Pre-weaning</a:t>
            </a:r>
            <a:endParaRPr lang="it-IT" dirty="0"/>
          </a:p>
        </p:txBody>
      </p:sp>
      <p:sp>
        <p:nvSpPr>
          <p:cNvPr id="3" name="Segnaposto contenuto 2"/>
          <p:cNvSpPr>
            <a:spLocks noGrp="1"/>
          </p:cNvSpPr>
          <p:nvPr>
            <p:ph idx="1"/>
          </p:nvPr>
        </p:nvSpPr>
        <p:spPr>
          <a:xfrm>
            <a:off x="2589212" y="1375873"/>
            <a:ext cx="8915400" cy="4535349"/>
          </a:xfrm>
        </p:spPr>
        <p:txBody>
          <a:bodyPr>
            <a:noAutofit/>
          </a:bodyPr>
          <a:lstStyle/>
          <a:p>
            <a:pPr marL="0" indent="0" algn="ctr">
              <a:buNone/>
            </a:pPr>
            <a:r>
              <a:rPr lang="it-IT" b="1" dirty="0"/>
              <a:t>Criteri funzionali</a:t>
            </a:r>
          </a:p>
          <a:p>
            <a:r>
              <a:rPr lang="it-IT" sz="2000" b="1" dirty="0">
                <a:latin typeface="Calibri" panose="020F0502020204030204" pitchFamily="34" charset="0"/>
              </a:rPr>
              <a:t>Parametri inerenti gli scambi gassosi</a:t>
            </a:r>
            <a:r>
              <a:rPr lang="it-IT" sz="2000" dirty="0">
                <a:latin typeface="Calibri" panose="020F0502020204030204" pitchFamily="34" charset="0"/>
              </a:rPr>
              <a:t>.  Il paziente, all'inizio dello svezzamento, non abbia necessità di un elevato supporto </a:t>
            </a:r>
            <a:r>
              <a:rPr lang="it-IT" sz="2000" dirty="0" err="1">
                <a:latin typeface="Calibri" panose="020F0502020204030204" pitchFamily="34" charset="0"/>
              </a:rPr>
              <a:t>ventilatorio</a:t>
            </a:r>
            <a:r>
              <a:rPr lang="it-IT" sz="2000" dirty="0">
                <a:latin typeface="Calibri" panose="020F0502020204030204" pitchFamily="34" charset="0"/>
              </a:rPr>
              <a:t>: </a:t>
            </a:r>
            <a:r>
              <a:rPr lang="it-IT" sz="2000" b="1" dirty="0">
                <a:latin typeface="Calibri" panose="020F0502020204030204" pitchFamily="34" charset="0"/>
              </a:rPr>
              <a:t>SaO2</a:t>
            </a:r>
            <a:r>
              <a:rPr lang="it-IT" sz="2000" dirty="0">
                <a:latin typeface="Calibri" panose="020F0502020204030204" pitchFamily="34" charset="0"/>
              </a:rPr>
              <a:t> dovrà essere &gt; 90 % con </a:t>
            </a:r>
            <a:r>
              <a:rPr lang="it-IT" sz="2000" b="1" dirty="0">
                <a:latin typeface="Calibri" panose="020F0502020204030204" pitchFamily="34" charset="0"/>
              </a:rPr>
              <a:t>FiO2</a:t>
            </a:r>
            <a:r>
              <a:rPr lang="it-IT" sz="2000" dirty="0">
                <a:latin typeface="Calibri" panose="020F0502020204030204" pitchFamily="34" charset="0"/>
              </a:rPr>
              <a:t> &lt;0.40, il valore di </a:t>
            </a:r>
            <a:r>
              <a:rPr lang="it-IT" sz="2000" b="1" dirty="0">
                <a:latin typeface="Calibri" panose="020F0502020204030204" pitchFamily="34" charset="0"/>
              </a:rPr>
              <a:t>PEEP</a:t>
            </a:r>
            <a:r>
              <a:rPr lang="it-IT" sz="2000" dirty="0">
                <a:latin typeface="Calibri" panose="020F0502020204030204" pitchFamily="34" charset="0"/>
              </a:rPr>
              <a:t> ≤ 8, il rapporto </a:t>
            </a:r>
            <a:r>
              <a:rPr lang="it-IT" sz="2000" b="1" dirty="0">
                <a:latin typeface="Calibri" panose="020F0502020204030204" pitchFamily="34" charset="0"/>
              </a:rPr>
              <a:t>P/F</a:t>
            </a:r>
            <a:r>
              <a:rPr lang="it-IT" sz="2000" dirty="0">
                <a:latin typeface="Calibri" panose="020F0502020204030204" pitchFamily="34" charset="0"/>
              </a:rPr>
              <a:t> &gt;150, il </a:t>
            </a:r>
            <a:r>
              <a:rPr lang="it-IT" sz="2000" b="1" dirty="0">
                <a:latin typeface="Calibri" panose="020F0502020204030204" pitchFamily="34" charset="0"/>
              </a:rPr>
              <a:t>gradiente alveolo-arterioso di O2 </a:t>
            </a:r>
            <a:r>
              <a:rPr lang="it-IT" sz="2000" dirty="0">
                <a:latin typeface="Calibri" panose="020F0502020204030204" pitchFamily="34" charset="0"/>
              </a:rPr>
              <a:t>&lt; 350 </a:t>
            </a:r>
            <a:r>
              <a:rPr lang="it-IT" sz="2000" dirty="0" err="1">
                <a:latin typeface="Calibri" panose="020F0502020204030204" pitchFamily="34" charset="0"/>
              </a:rPr>
              <a:t>mmHg</a:t>
            </a:r>
            <a:r>
              <a:rPr lang="it-IT" sz="2000" dirty="0">
                <a:latin typeface="Calibri" panose="020F0502020204030204" pitchFamily="34" charset="0"/>
              </a:rPr>
              <a:t>.</a:t>
            </a:r>
          </a:p>
          <a:p>
            <a:r>
              <a:rPr lang="it-IT" sz="2000" b="1" dirty="0">
                <a:latin typeface="Calibri" panose="020F0502020204030204" pitchFamily="34" charset="0"/>
              </a:rPr>
              <a:t>Parametri di meccanica respiratoria</a:t>
            </a:r>
          </a:p>
        </p:txBody>
      </p:sp>
      <p:pic>
        <p:nvPicPr>
          <p:cNvPr id="5" name="Immagine 4">
            <a:extLst>
              <a:ext uri="{FF2B5EF4-FFF2-40B4-BE49-F238E27FC236}">
                <a16:creationId xmlns:a16="http://schemas.microsoft.com/office/drawing/2014/main" id="{A8C3785E-B6C1-4630-832B-403CB32018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5816" y="3529972"/>
            <a:ext cx="3209925" cy="2381250"/>
          </a:xfrm>
          <a:prstGeom prst="rect">
            <a:avLst/>
          </a:prstGeom>
        </p:spPr>
      </p:pic>
    </p:spTree>
    <p:extLst>
      <p:ext uri="{BB962C8B-B14F-4D97-AF65-F5344CB8AC3E}">
        <p14:creationId xmlns:p14="http://schemas.microsoft.com/office/powerpoint/2010/main" val="11365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Pre</a:t>
            </a:r>
            <a:r>
              <a:rPr lang="it-IT" dirty="0"/>
              <a:t> </a:t>
            </a:r>
            <a:r>
              <a:rPr lang="it-IT" dirty="0" err="1"/>
              <a:t>weaning</a:t>
            </a:r>
            <a:endParaRPr lang="it-IT" dirty="0"/>
          </a:p>
        </p:txBody>
      </p:sp>
      <p:sp>
        <p:nvSpPr>
          <p:cNvPr id="3" name="Segnaposto contenuto 2"/>
          <p:cNvSpPr>
            <a:spLocks noGrp="1"/>
          </p:cNvSpPr>
          <p:nvPr>
            <p:ph idx="1"/>
          </p:nvPr>
        </p:nvSpPr>
        <p:spPr/>
        <p:txBody>
          <a:bodyPr>
            <a:normAutofit fontScale="92500" lnSpcReduction="20000"/>
          </a:bodyPr>
          <a:lstStyle/>
          <a:p>
            <a:r>
              <a:rPr lang="it-IT" sz="2200" b="1" dirty="0">
                <a:latin typeface="Calibri" panose="020F0502020204030204" pitchFamily="34" charset="0"/>
              </a:rPr>
              <a:t>Parametri di meccanica respiratoria</a:t>
            </a:r>
            <a:r>
              <a:rPr lang="it-IT" sz="2200" dirty="0">
                <a:latin typeface="Calibri" panose="020F0502020204030204" pitchFamily="34" charset="0"/>
              </a:rPr>
              <a:t>. </a:t>
            </a:r>
          </a:p>
          <a:p>
            <a:r>
              <a:rPr lang="it-IT" sz="2200" dirty="0">
                <a:latin typeface="Calibri" panose="020F0502020204030204" pitchFamily="34" charset="0"/>
              </a:rPr>
              <a:t>Valore di pressione inspiratoria massima (</a:t>
            </a:r>
            <a:r>
              <a:rPr lang="it-IT" sz="2200" b="1" dirty="0" err="1">
                <a:latin typeface="Calibri" panose="020F0502020204030204" pitchFamily="34" charset="0"/>
              </a:rPr>
              <a:t>PiMax</a:t>
            </a:r>
            <a:r>
              <a:rPr lang="it-IT" sz="2200" b="1" dirty="0">
                <a:latin typeface="Calibri" panose="020F0502020204030204" pitchFamily="34" charset="0"/>
              </a:rPr>
              <a:t> o MIP</a:t>
            </a:r>
            <a:r>
              <a:rPr lang="it-IT" sz="2200" dirty="0">
                <a:latin typeface="Calibri" panose="020F0502020204030204" pitchFamily="34" charset="0"/>
              </a:rPr>
              <a:t>) &gt; -30 cmH20 </a:t>
            </a:r>
          </a:p>
          <a:p>
            <a:r>
              <a:rPr lang="it-IT" sz="2200" dirty="0">
                <a:latin typeface="Calibri" panose="020F0502020204030204" pitchFamily="34" charset="0"/>
              </a:rPr>
              <a:t> assenza del cosiddetto </a:t>
            </a:r>
            <a:r>
              <a:rPr lang="it-IT" sz="2200" i="1" dirty="0">
                <a:latin typeface="Calibri" panose="020F0502020204030204" pitchFamily="34" charset="0"/>
              </a:rPr>
              <a:t>“ </a:t>
            </a:r>
            <a:r>
              <a:rPr lang="it-IT" sz="2200" b="1" i="1" dirty="0" err="1">
                <a:latin typeface="Calibri" panose="020F0502020204030204" pitchFamily="34" charset="0"/>
              </a:rPr>
              <a:t>rapid</a:t>
            </a:r>
            <a:r>
              <a:rPr lang="it-IT" sz="2200" b="1" i="1" dirty="0">
                <a:latin typeface="Calibri" panose="020F0502020204030204" pitchFamily="34" charset="0"/>
              </a:rPr>
              <a:t> </a:t>
            </a:r>
            <a:r>
              <a:rPr lang="it-IT" sz="2200" b="1" i="1" dirty="0" err="1">
                <a:latin typeface="Calibri" panose="020F0502020204030204" pitchFamily="34" charset="0"/>
              </a:rPr>
              <a:t>shallow</a:t>
            </a:r>
            <a:r>
              <a:rPr lang="it-IT" sz="2200" b="1" i="1" dirty="0">
                <a:latin typeface="Calibri" panose="020F0502020204030204" pitchFamily="34" charset="0"/>
              </a:rPr>
              <a:t> </a:t>
            </a:r>
            <a:r>
              <a:rPr lang="it-IT" sz="2200" b="1" i="1" dirty="0" err="1">
                <a:latin typeface="Calibri" panose="020F0502020204030204" pitchFamily="34" charset="0"/>
              </a:rPr>
              <a:t>breathing</a:t>
            </a:r>
            <a:r>
              <a:rPr lang="it-IT" sz="2200" i="1" dirty="0">
                <a:latin typeface="Calibri" panose="020F0502020204030204" pitchFamily="34" charset="0"/>
              </a:rPr>
              <a:t>”</a:t>
            </a:r>
            <a:r>
              <a:rPr lang="it-IT" sz="2200" dirty="0">
                <a:latin typeface="Calibri" panose="020F0502020204030204" pitchFamily="34" charset="0"/>
              </a:rPr>
              <a:t> (respiro rapido e superficiale). Un </a:t>
            </a:r>
            <a:r>
              <a:rPr lang="it-IT" sz="2200" b="1" dirty="0">
                <a:latin typeface="Calibri" panose="020F0502020204030204" pitchFamily="34" charset="0"/>
              </a:rPr>
              <a:t>FR/</a:t>
            </a:r>
            <a:r>
              <a:rPr lang="it-IT" sz="2200" b="1" dirty="0" err="1">
                <a:latin typeface="Calibri" panose="020F0502020204030204" pitchFamily="34" charset="0"/>
              </a:rPr>
              <a:t>Vt</a:t>
            </a:r>
            <a:r>
              <a:rPr lang="it-IT" sz="2200" dirty="0">
                <a:latin typeface="Calibri" panose="020F0502020204030204" pitchFamily="34" charset="0"/>
              </a:rPr>
              <a:t> &lt; a 100/L atti predice il successo dello svezzamento nell’80% dei casi; se superiore a 105 atti/L, è indicatore di insuccesso nel 90% dei casi. </a:t>
            </a:r>
          </a:p>
          <a:p>
            <a:r>
              <a:rPr lang="it-IT" sz="2200" dirty="0">
                <a:latin typeface="Calibri" panose="020F0502020204030204" pitchFamily="34" charset="0"/>
              </a:rPr>
              <a:t>Parametro integrativo multifattoriale </a:t>
            </a:r>
            <a:r>
              <a:rPr lang="it-IT" sz="2200" b="1" dirty="0">
                <a:latin typeface="Calibri" panose="020F0502020204030204" pitchFamily="34" charset="0"/>
              </a:rPr>
              <a:t>C.R.O.P</a:t>
            </a:r>
            <a:r>
              <a:rPr lang="it-IT" sz="2200" dirty="0">
                <a:latin typeface="Calibri" panose="020F0502020204030204" pitchFamily="34" charset="0"/>
              </a:rPr>
              <a:t> (che considera compliance polmonare, Frequenza Respiratoria, PaO2 e MIP)</a:t>
            </a:r>
          </a:p>
          <a:p>
            <a:r>
              <a:rPr lang="it-IT" sz="2200" dirty="0">
                <a:latin typeface="Calibri" panose="020F0502020204030204" pitchFamily="34" charset="0"/>
              </a:rPr>
              <a:t>monitoraggio dei </a:t>
            </a:r>
            <a:r>
              <a:rPr lang="it-IT" sz="2200" b="1" dirty="0">
                <a:latin typeface="Calibri" panose="020F0502020204030204" pitchFamily="34" charset="0"/>
              </a:rPr>
              <a:t>movimenti </a:t>
            </a:r>
            <a:r>
              <a:rPr lang="it-IT" sz="2200" b="1" dirty="0" err="1">
                <a:latin typeface="Calibri" panose="020F0502020204030204" pitchFamily="34" charset="0"/>
              </a:rPr>
              <a:t>toraco</a:t>
            </a:r>
            <a:r>
              <a:rPr lang="it-IT" sz="2200" b="1" dirty="0">
                <a:latin typeface="Calibri" panose="020F0502020204030204" pitchFamily="34" charset="0"/>
              </a:rPr>
              <a:t>-addominali </a:t>
            </a:r>
            <a:r>
              <a:rPr lang="it-IT" sz="2200" dirty="0">
                <a:latin typeface="Calibri" panose="020F0502020204030204" pitchFamily="34" charset="0"/>
              </a:rPr>
              <a:t>(devono essere assenti sia il respiro paradosso che l’alternanza o asincronia </a:t>
            </a:r>
            <a:r>
              <a:rPr lang="it-IT" sz="2200" dirty="0" err="1">
                <a:latin typeface="Calibri" panose="020F0502020204030204" pitchFamily="34" charset="0"/>
              </a:rPr>
              <a:t>toraco</a:t>
            </a:r>
            <a:r>
              <a:rPr lang="it-IT" sz="2200" dirty="0">
                <a:latin typeface="Calibri" panose="020F0502020204030204" pitchFamily="34" charset="0"/>
              </a:rPr>
              <a:t>-addominale). Pazienti con segni elettromiografici di fatica dei muscoli respiratori presentano anche movimento paradosso o respiro alternante; inoltre documentata una anormalità dei movimenti toracoaddominali in tutti i pazienti che fallivano il trial di svezzamento.</a:t>
            </a:r>
          </a:p>
          <a:p>
            <a:endParaRPr lang="it-IT" dirty="0"/>
          </a:p>
        </p:txBody>
      </p:sp>
    </p:spTree>
    <p:extLst>
      <p:ext uri="{BB962C8B-B14F-4D97-AF65-F5344CB8AC3E}">
        <p14:creationId xmlns:p14="http://schemas.microsoft.com/office/powerpoint/2010/main" val="3114502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Weaning</a:t>
            </a:r>
            <a:endParaRPr lang="it-IT" dirty="0"/>
          </a:p>
        </p:txBody>
      </p:sp>
      <p:sp>
        <p:nvSpPr>
          <p:cNvPr id="3" name="Segnaposto contenuto 2"/>
          <p:cNvSpPr>
            <a:spLocks noGrp="1"/>
          </p:cNvSpPr>
          <p:nvPr>
            <p:ph idx="1"/>
          </p:nvPr>
        </p:nvSpPr>
        <p:spPr>
          <a:xfrm>
            <a:off x="2589212" y="1636294"/>
            <a:ext cx="8915400" cy="4274927"/>
          </a:xfrm>
        </p:spPr>
        <p:txBody>
          <a:bodyPr>
            <a:noAutofit/>
          </a:bodyPr>
          <a:lstStyle/>
          <a:p>
            <a:pPr marL="0" indent="0">
              <a:buNone/>
            </a:pPr>
            <a:r>
              <a:rPr lang="it-IT" sz="2000" dirty="0">
                <a:latin typeface="Calibri" panose="020F0502020204030204" pitchFamily="34" charset="0"/>
              </a:rPr>
              <a:t>Diversi i metodi in uso:</a:t>
            </a:r>
          </a:p>
          <a:p>
            <a:pPr marL="0" indent="0">
              <a:buNone/>
            </a:pPr>
            <a:endParaRPr lang="it-IT" sz="2000" dirty="0">
              <a:latin typeface="Calibri" panose="020F0502020204030204" pitchFamily="34" charset="0"/>
            </a:endParaRPr>
          </a:p>
          <a:p>
            <a:pPr lvl="0"/>
            <a:r>
              <a:rPr lang="it-IT" sz="2000" i="1" dirty="0">
                <a:latin typeface="Calibri" panose="020F0502020204030204" pitchFamily="34" charset="0"/>
              </a:rPr>
              <a:t>Tubo a T</a:t>
            </a:r>
            <a:r>
              <a:rPr lang="it-IT" sz="2000" dirty="0">
                <a:latin typeface="Calibri" panose="020F0502020204030204" pitchFamily="34" charset="0"/>
              </a:rPr>
              <a:t>              </a:t>
            </a:r>
          </a:p>
          <a:p>
            <a:pPr marL="0" lvl="0" indent="0">
              <a:buNone/>
            </a:pPr>
            <a:r>
              <a:rPr lang="it-IT" sz="2000" dirty="0">
                <a:latin typeface="Calibri" panose="020F0502020204030204" pitchFamily="34" charset="0"/>
              </a:rPr>
              <a:t>Raccordo per umidificazione e arricchimento in O2 dei gas inspirati spontaneamente dal paziente.  Si effettua un primo trial di respiro spontaneo del paziente (SBT) di circa 30 minuti, incrementabile a 1-2-4-8 h per 2 volte/die, alternando momenti di completo riposo in VAM. E’ buona norma porre il paziente in FiO2 in T-Tube &gt; 10% di quella impostata sul ventilatore. Lo svantaggio di questo sistema è rappresentato dalla resistenza e dalla </a:t>
            </a:r>
            <a:r>
              <a:rPr lang="it-IT" sz="2000" dirty="0" err="1">
                <a:latin typeface="Calibri" panose="020F0502020204030204" pitchFamily="34" charset="0"/>
              </a:rPr>
              <a:t>compliance</a:t>
            </a:r>
            <a:r>
              <a:rPr lang="it-IT" sz="2000" dirty="0">
                <a:latin typeface="Calibri" panose="020F0502020204030204" pitchFamily="34" charset="0"/>
              </a:rPr>
              <a:t> dei tubi, nonché  dallo spazio morto, per cui il carico di lavoro respiratorio a cui i pazienti sono sottoposti è considerevolmente maggiore rispetto al respiro spontaneo “libero”. Inoltre, non è da sottovalutare l’impatto psicologico sul paziente, per la repentina sospensione della </a:t>
            </a:r>
            <a:r>
              <a:rPr lang="it-IT" sz="2000" dirty="0" err="1">
                <a:latin typeface="Calibri" panose="020F0502020204030204" pitchFamily="34" charset="0"/>
              </a:rPr>
              <a:t>ventiloterapia</a:t>
            </a:r>
            <a:r>
              <a:rPr lang="it-IT" sz="2000" dirty="0">
                <a:latin typeface="Calibri" panose="020F0502020204030204" pitchFamily="34" charset="0"/>
              </a:rPr>
              <a:t> che non di rado è in grado di generare crisi di ansia e panico. </a:t>
            </a:r>
          </a:p>
        </p:txBody>
      </p:sp>
      <p:pic>
        <p:nvPicPr>
          <p:cNvPr id="5" name="Immagine 4">
            <a:extLst>
              <a:ext uri="{FF2B5EF4-FFF2-40B4-BE49-F238E27FC236}">
                <a16:creationId xmlns:a16="http://schemas.microsoft.com/office/drawing/2014/main" id="{41CE4E8D-5C4F-4F9A-902D-42FA35E140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6912" y="624110"/>
            <a:ext cx="4178968" cy="2123633"/>
          </a:xfrm>
          <a:prstGeom prst="rect">
            <a:avLst/>
          </a:prstGeom>
        </p:spPr>
      </p:pic>
    </p:spTree>
    <p:extLst>
      <p:ext uri="{BB962C8B-B14F-4D97-AF65-F5344CB8AC3E}">
        <p14:creationId xmlns:p14="http://schemas.microsoft.com/office/powerpoint/2010/main" val="324683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Weaning</a:t>
            </a:r>
            <a:endParaRPr lang="it-IT" dirty="0"/>
          </a:p>
        </p:txBody>
      </p:sp>
      <p:sp>
        <p:nvSpPr>
          <p:cNvPr id="3" name="Segnaposto contenuto 2"/>
          <p:cNvSpPr>
            <a:spLocks noGrp="1"/>
          </p:cNvSpPr>
          <p:nvPr>
            <p:ph idx="1"/>
          </p:nvPr>
        </p:nvSpPr>
        <p:spPr>
          <a:xfrm>
            <a:off x="2021305" y="1443790"/>
            <a:ext cx="9483307" cy="4467432"/>
          </a:xfrm>
        </p:spPr>
        <p:txBody>
          <a:bodyPr>
            <a:normAutofit/>
          </a:bodyPr>
          <a:lstStyle/>
          <a:p>
            <a:pPr lvl="0"/>
            <a:r>
              <a:rPr lang="it-IT" sz="2000" i="1" dirty="0">
                <a:latin typeface="Calibri" panose="020F0502020204030204" pitchFamily="34" charset="0"/>
              </a:rPr>
              <a:t>PSV</a:t>
            </a:r>
            <a:r>
              <a:rPr lang="it-IT" sz="2000" dirty="0">
                <a:latin typeface="Calibri" panose="020F0502020204030204" pitchFamily="34" charset="0"/>
              </a:rPr>
              <a:t>   </a:t>
            </a:r>
            <a:r>
              <a:rPr lang="it-IT" sz="2000" b="1" dirty="0">
                <a:latin typeface="Calibri" panose="020F0502020204030204" pitchFamily="34" charset="0"/>
              </a:rPr>
              <a:t>Ventilazione in pressione di supporto</a:t>
            </a:r>
            <a:r>
              <a:rPr lang="it-IT" sz="2000" dirty="0">
                <a:latin typeface="Calibri" panose="020F0502020204030204" pitchFamily="34" charset="0"/>
              </a:rPr>
              <a:t>  Il livello di PS impostato tra i 5 e 20 cmH20, riducendo poi gradualmente i livelli di supporto.  Il tentativo di estubazione viene praticato quando il livello assoluto scende intorno ai 5 cmH20. Il paziente deve iniziare spontaneamente l’atto che poi verrà supportato. Soggetti con centri respiratori instabili potrebbero ricevere una ventilazione inadeguata. Spesso il paziente compensa la diminuzione del supporto impostato aumentando la frequenza respiratoria, e solo nel caso in cui il livello di pressione si riduca drasticamente, il paziente interviene per mantenere un volume corrente sufficiente. </a:t>
            </a:r>
          </a:p>
        </p:txBody>
      </p:sp>
      <p:pic>
        <p:nvPicPr>
          <p:cNvPr id="5" name="Immagine 4">
            <a:extLst>
              <a:ext uri="{FF2B5EF4-FFF2-40B4-BE49-F238E27FC236}">
                <a16:creationId xmlns:a16="http://schemas.microsoft.com/office/drawing/2014/main" id="{72D214FC-FB5E-49B0-964C-B00968578A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9254" y="4029047"/>
            <a:ext cx="3565358" cy="2368416"/>
          </a:xfrm>
          <a:prstGeom prst="rect">
            <a:avLst/>
          </a:prstGeom>
        </p:spPr>
      </p:pic>
    </p:spTree>
    <p:extLst>
      <p:ext uri="{BB962C8B-B14F-4D97-AF65-F5344CB8AC3E}">
        <p14:creationId xmlns:p14="http://schemas.microsoft.com/office/powerpoint/2010/main" val="3366500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Weaning</a:t>
            </a:r>
            <a:endParaRPr lang="it-IT" dirty="0"/>
          </a:p>
        </p:txBody>
      </p:sp>
      <p:sp>
        <p:nvSpPr>
          <p:cNvPr id="3" name="Segnaposto contenuto 2"/>
          <p:cNvSpPr>
            <a:spLocks noGrp="1"/>
          </p:cNvSpPr>
          <p:nvPr>
            <p:ph idx="1"/>
          </p:nvPr>
        </p:nvSpPr>
        <p:spPr/>
        <p:txBody>
          <a:bodyPr>
            <a:normAutofit/>
          </a:bodyPr>
          <a:lstStyle/>
          <a:p>
            <a:pPr lvl="0"/>
            <a:r>
              <a:rPr lang="it-IT" sz="2000" i="1" dirty="0">
                <a:latin typeface="Calibri" panose="020F0502020204030204" pitchFamily="34" charset="0"/>
              </a:rPr>
              <a:t>CPAP</a:t>
            </a:r>
            <a:r>
              <a:rPr lang="it-IT" sz="2000" dirty="0">
                <a:latin typeface="Calibri" panose="020F0502020204030204" pitchFamily="34" charset="0"/>
              </a:rPr>
              <a:t>                L’impiego di bassi livelli di CPAP (≤ 5 cmH20) è diffusamente adoperata, spesso in combinazione al T-Tube, nei pazienti BPCO, ove è stato dimostrato che riduce il lavoro respiratorio, diminuisce la sensazione di dispnea e riduce gli insuccessi.  La CPAP provvede ad una pressione positiva continua nelle vie aeree, recluta le aree atelectasiche, incrementa la CFR e quindi l’ossigenazione, promuove la rigenerazione di surfactante stabilizzando la parete alveolare e la loro perfusione, riduce la resistenza delle vie aeree ed il work of </a:t>
            </a:r>
            <a:r>
              <a:rPr lang="it-IT" sz="2000" dirty="0" err="1">
                <a:latin typeface="Calibri" panose="020F0502020204030204" pitchFamily="34" charset="0"/>
              </a:rPr>
              <a:t>breathing</a:t>
            </a:r>
            <a:r>
              <a:rPr lang="it-IT" sz="2000" dirty="0">
                <a:latin typeface="Calibri" panose="020F0502020204030204" pitchFamily="34" charset="0"/>
              </a:rPr>
              <a:t>, stabilizza la parete toracica incrementando la sincronia </a:t>
            </a:r>
            <a:r>
              <a:rPr lang="it-IT" sz="2000" dirty="0" err="1">
                <a:latin typeface="Calibri" panose="020F0502020204030204" pitchFamily="34" charset="0"/>
              </a:rPr>
              <a:t>toraco</a:t>
            </a:r>
            <a:r>
              <a:rPr lang="it-IT" sz="2000" dirty="0">
                <a:latin typeface="Calibri" panose="020F0502020204030204" pitchFamily="34" charset="0"/>
              </a:rPr>
              <a:t>-addominale, e migliora la funzionalità diaframmatica. L’impiego di bassi regimi pressori, inoltre, limita al minimo il potenziale </a:t>
            </a:r>
            <a:r>
              <a:rPr lang="it-IT" sz="2000" dirty="0" err="1">
                <a:latin typeface="Calibri" panose="020F0502020204030204" pitchFamily="34" charset="0"/>
              </a:rPr>
              <a:t>barotrauma</a:t>
            </a:r>
            <a:r>
              <a:rPr lang="it-IT" sz="2000" dirty="0">
                <a:latin typeface="Calibri" panose="020F0502020204030204" pitchFamily="34" charset="0"/>
              </a:rPr>
              <a:t> legato alla ventilazione meccanica e riduce la tendenza all’iperinflazione, che è particolarmente temibile soprattutto nei pazienti con alto grado di ostruzione</a:t>
            </a:r>
          </a:p>
        </p:txBody>
      </p:sp>
    </p:spTree>
    <p:extLst>
      <p:ext uri="{BB962C8B-B14F-4D97-AF65-F5344CB8AC3E}">
        <p14:creationId xmlns:p14="http://schemas.microsoft.com/office/powerpoint/2010/main" val="1344687679"/>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521</TotalTime>
  <Words>2191</Words>
  <Application>Microsoft Office PowerPoint</Application>
  <PresentationFormat>Widescreen</PresentationFormat>
  <Paragraphs>220</Paragraphs>
  <Slides>35</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Arial</vt:lpstr>
      <vt:lpstr>Calibri</vt:lpstr>
      <vt:lpstr>Century Gothic</vt:lpstr>
      <vt:lpstr>Wingdings 3</vt:lpstr>
      <vt:lpstr>Filo</vt:lpstr>
      <vt:lpstr>Trieste, 2-3 aprile 2019  Fisioterapia e svezzamento dalla Ventilazione Meccanica prolungata </vt:lpstr>
      <vt:lpstr>Lo svezzamento dalla VM</vt:lpstr>
      <vt:lpstr>Lo svezzamento dalla ventilazione meccanica</vt:lpstr>
      <vt:lpstr>Pre-weaning</vt:lpstr>
      <vt:lpstr>Pre-weaning</vt:lpstr>
      <vt:lpstr>Pre weaning</vt:lpstr>
      <vt:lpstr>Weaning</vt:lpstr>
      <vt:lpstr>Weaning</vt:lpstr>
      <vt:lpstr>Weaning</vt:lpstr>
      <vt:lpstr>Weaning</vt:lpstr>
      <vt:lpstr>Quindi:</vt:lpstr>
      <vt:lpstr>Weaning in ASUITS</vt:lpstr>
      <vt:lpstr>Weaning in ASUITS</vt:lpstr>
      <vt:lpstr>Algoritmo per il passaggio dalla Ventilazione Meccanica al respiro spontaneo. NEJM, 2012.  </vt:lpstr>
      <vt:lpstr>Presa in cura riabilitativa:</vt:lpstr>
      <vt:lpstr>Informazioni utili al fisioterapista</vt:lpstr>
      <vt:lpstr>Valutazione generale</vt:lpstr>
      <vt:lpstr>Valutazione generale</vt:lpstr>
      <vt:lpstr>Valutazione finalizzata alla fisioterapia toracica</vt:lpstr>
      <vt:lpstr>Progetto Riabilitativo Integrato</vt:lpstr>
      <vt:lpstr>Che tipo di intervento attuare?</vt:lpstr>
      <vt:lpstr>Che tipo di intervento attuare?</vt:lpstr>
      <vt:lpstr>Che tipo di intervento attuare?</vt:lpstr>
      <vt:lpstr>Che tipo di intervento attuare?</vt:lpstr>
      <vt:lpstr>Che tipo di intervento attuare?</vt:lpstr>
      <vt:lpstr>Therapists assist with early mobilization of a mechanically ventilated COPD patient in the Johns Hopkins Hospital MICU. (JAMA. 2008;300[14]:1685-1690). </vt:lpstr>
      <vt:lpstr>Che tipo di intervento attuare?</vt:lpstr>
      <vt:lpstr>Che tipo di intervento attuare?</vt:lpstr>
      <vt:lpstr>Che tipo di intervento attuare?</vt:lpstr>
      <vt:lpstr>Quando è possibile rimuovere  la cannula?</vt:lpstr>
      <vt:lpstr>Decannulazione e tosse efficace</vt:lpstr>
      <vt:lpstr>Decannulazione e presenza di secrezioni</vt:lpstr>
      <vt:lpstr>Che tipo di intervento attuare?</vt:lpstr>
      <vt:lpstr>Conclusioni</vt:lpstr>
      <vt:lpstr>Fisioterapia e svezzamento dalla VM prolungata  Sabrina Planiscig        ASUITS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Fisioterapia e ventilazione meccanica</dc:title>
  <dc:creator>Sabrina Planiscig</dc:creator>
  <cp:lastModifiedBy>Sabrina Planiscig</cp:lastModifiedBy>
  <cp:revision>75</cp:revision>
  <dcterms:created xsi:type="dcterms:W3CDTF">2019-03-26T13:49:06Z</dcterms:created>
  <dcterms:modified xsi:type="dcterms:W3CDTF">2019-04-02T10:43:04Z</dcterms:modified>
</cp:coreProperties>
</file>