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40"/>
  </p:notesMasterIdLst>
  <p:sldIdLst>
    <p:sldId id="256" r:id="rId2"/>
    <p:sldId id="571" r:id="rId3"/>
    <p:sldId id="477" r:id="rId4"/>
    <p:sldId id="478" r:id="rId5"/>
    <p:sldId id="326" r:id="rId6"/>
    <p:sldId id="328" r:id="rId7"/>
    <p:sldId id="329" r:id="rId8"/>
    <p:sldId id="347" r:id="rId9"/>
    <p:sldId id="572" r:id="rId10"/>
    <p:sldId id="383" r:id="rId11"/>
    <p:sldId id="352" r:id="rId12"/>
    <p:sldId id="314" r:id="rId13"/>
    <p:sldId id="316" r:id="rId14"/>
    <p:sldId id="390" r:id="rId15"/>
    <p:sldId id="322" r:id="rId16"/>
    <p:sldId id="573" r:id="rId17"/>
    <p:sldId id="574" r:id="rId18"/>
    <p:sldId id="436" r:id="rId19"/>
    <p:sldId id="425" r:id="rId20"/>
    <p:sldId id="423" r:id="rId21"/>
    <p:sldId id="540" r:id="rId22"/>
    <p:sldId id="541" r:id="rId23"/>
    <p:sldId id="424" r:id="rId24"/>
    <p:sldId id="576" r:id="rId25"/>
    <p:sldId id="575" r:id="rId26"/>
    <p:sldId id="507" r:id="rId27"/>
    <p:sldId id="514" r:id="rId28"/>
    <p:sldId id="515" r:id="rId29"/>
    <p:sldId id="495" r:id="rId30"/>
    <p:sldId id="461" r:id="rId31"/>
    <p:sldId id="462" r:id="rId32"/>
    <p:sldId id="531" r:id="rId33"/>
    <p:sldId id="554" r:id="rId34"/>
    <p:sldId id="297" r:id="rId35"/>
    <p:sldId id="504" r:id="rId36"/>
    <p:sldId id="500" r:id="rId37"/>
    <p:sldId id="502" r:id="rId38"/>
    <p:sldId id="57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40FF"/>
    <a:srgbClr val="39FDF6"/>
    <a:srgbClr val="FFAEF5"/>
    <a:srgbClr val="EEF7D8"/>
    <a:srgbClr val="EF75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6"/>
    <p:restoredTop sz="94247"/>
  </p:normalViewPr>
  <p:slideViewPr>
    <p:cSldViewPr snapToGrid="0" snapToObjects="1">
      <p:cViewPr>
        <p:scale>
          <a:sx n="69" d="100"/>
          <a:sy n="69" d="100"/>
        </p:scale>
        <p:origin x="-1932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1761-D913-8A45-B33C-5E6EA0476B4F}" type="datetimeFigureOut">
              <a:rPr lang="it-IT" smtClean="0"/>
              <a:pPr/>
              <a:t>03/04/2019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13624-12FF-654B-9959-41A25C063C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512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DA1CF11-8C3C-B94F-8477-C134F9E93930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Questa definizione è universalmente accettata ma non pone grandi distinzioni tra dolore acuto sintomo e dolore cronico malattia.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b="1" dirty="0" smtClean="0"/>
              <a:t>La 1° volta che si parla di dolore che insorge anche quando il danno tissutale non è presente. Riconosciuto il dolore come stato psicologico soggettivo.</a:t>
            </a:r>
            <a:r>
              <a:rPr lang="it-IT" altLang="it-IT" b="1" baseline="0" dirty="0" smtClean="0"/>
              <a:t> </a:t>
            </a:r>
            <a:r>
              <a:rPr lang="it-IT" altLang="it-IT" b="1" i="1" dirty="0" smtClean="0"/>
              <a:t>OPUS DIVINUM EST SEDARE DOLOREM</a:t>
            </a:r>
            <a:endParaRPr lang="it-IT" altLang="it-IT" b="1" i="1" dirty="0"/>
          </a:p>
        </p:txBody>
      </p:sp>
    </p:spTree>
    <p:extLst>
      <p:ext uri="{BB962C8B-B14F-4D97-AF65-F5344CB8AC3E}">
        <p14:creationId xmlns:p14="http://schemas.microsoft.com/office/powerpoint/2010/main" xmlns="" val="1628334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D2088E7-8761-2249-B13F-26043558DC88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593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D2088E7-8761-2249-B13F-26043558DC88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899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DFC600E-F929-1342-BE85-20829038DA45}" type="slidenum">
              <a:rPr lang="it-IT" altLang="it-IT">
                <a:latin typeface="Times New Roman" charset="0"/>
              </a:rPr>
              <a:pPr>
                <a:spcBef>
                  <a:spcPct val="0"/>
                </a:spcBef>
              </a:pPr>
              <a:t>32</a:t>
            </a:fld>
            <a:endParaRPr lang="it-IT" altLang="it-IT">
              <a:latin typeface="Times New Roman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49853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B999961-6512-BE46-A52F-3CF14064C10B}" type="slidenum">
              <a:rPr lang="it-IT" altLang="it-IT">
                <a:latin typeface="Times New Roman" charset="0"/>
              </a:rPr>
              <a:pPr>
                <a:spcBef>
                  <a:spcPct val="0"/>
                </a:spcBef>
              </a:pPr>
              <a:t>36</a:t>
            </a:fld>
            <a:endParaRPr lang="it-IT" altLang="it-IT">
              <a:latin typeface="Times New Roman" charset="0"/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731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DA1CF11-8C3C-B94F-8477-C134F9E93930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69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FC589BC-A226-C849-8A59-1BFF625453AE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70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it-IT" sz="1200" b="1" u="sng" dirty="0" smtClean="0">
                <a:solidFill>
                  <a:srgbClr val="FFFF00"/>
                </a:solidFill>
                <a:latin typeface="Comic Sans MS" pitchFamily="66" charset="0"/>
              </a:rPr>
              <a:t>Trasduzione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it-IT" sz="1200" b="1" baseline="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attivazione del nocicettore, per cui uno stimolo nocicettivo (chimico, meccanico o termico) viene convertito in un impulso nervoso (elettrochimico).</a:t>
            </a:r>
            <a:endParaRPr lang="it-IT" sz="1200" b="1" dirty="0" smtClean="0">
              <a:latin typeface="Comic Sans MS" pitchFamily="66" charset="0"/>
            </a:endParaRPr>
          </a:p>
          <a:p>
            <a:pPr marL="342900" indent="-342900" algn="l"/>
            <a:r>
              <a:rPr lang="it-IT" sz="1200" b="1" u="sng" dirty="0" smtClean="0">
                <a:solidFill>
                  <a:srgbClr val="FFFF00"/>
                </a:solidFill>
                <a:latin typeface="Comic Sans MS" pitchFamily="66" charset="0"/>
              </a:rPr>
              <a:t>Trasmissione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: l'informazione (sotto forma di potenziali d'azione) viene trasmessa alle strutture del SNC deputate all'elaborazione della sensazione di dolore.</a:t>
            </a:r>
          </a:p>
          <a:p>
            <a:pPr marL="342900" indent="-342900" algn="l"/>
            <a:r>
              <a:rPr lang="it-IT" sz="1200" b="1" u="sng" dirty="0" smtClean="0">
                <a:solidFill>
                  <a:srgbClr val="FFFF00"/>
                </a:solidFill>
                <a:latin typeface="Comic Sans MS" pitchFamily="66" charset="0"/>
              </a:rPr>
              <a:t>Modulazione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: attività neurologica di controllo dei neuroni di trasmissione del dolore.</a:t>
            </a:r>
          </a:p>
          <a:p>
            <a:pPr marL="342900" indent="-342900" algn="l"/>
            <a:r>
              <a:rPr lang="it-IT" sz="1200" b="1" u="sng" dirty="0" smtClean="0">
                <a:solidFill>
                  <a:srgbClr val="FFFF00"/>
                </a:solidFill>
                <a:latin typeface="Comic Sans MS" pitchFamily="66" charset="0"/>
              </a:rPr>
              <a:t>Percezione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: sperimentazione della sensazione soggettiva ed emotiva; evento terminale.</a:t>
            </a:r>
          </a:p>
          <a:p>
            <a:pPr marL="342900" indent="-342900" algn="l"/>
            <a:endParaRPr lang="it-IT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nocicezione</a:t>
            </a:r>
            <a:r>
              <a:rPr lang="it-IT" baseline="0" dirty="0" smtClean="0"/>
              <a:t> s’intende una sequenza d’eventi che dalla periferia convogliano uno stimolo lungo le vie nervose, alla corteccia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9333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it-IT" sz="1200" b="1" u="sng" dirty="0" smtClean="0">
                <a:solidFill>
                  <a:srgbClr val="FFFF00"/>
                </a:solidFill>
                <a:latin typeface="Comic Sans MS" pitchFamily="66" charset="0"/>
              </a:rPr>
              <a:t>Trasduzione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it-IT" sz="1200" b="1" baseline="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attivazione del nocicettore, per cui uno stimolo nocicettivo (chimico, meccanico o termico) viene convertito in un impulso nervoso (elettrochimico).</a:t>
            </a:r>
            <a:endParaRPr lang="it-IT" sz="1200" b="1" dirty="0" smtClean="0">
              <a:latin typeface="Comic Sans MS" pitchFamily="66" charset="0"/>
            </a:endParaRPr>
          </a:p>
          <a:p>
            <a:pPr marL="342900" indent="-342900" algn="l"/>
            <a:r>
              <a:rPr lang="it-IT" sz="1200" b="1" u="sng" dirty="0" smtClean="0">
                <a:solidFill>
                  <a:srgbClr val="FFFF00"/>
                </a:solidFill>
                <a:latin typeface="Comic Sans MS" pitchFamily="66" charset="0"/>
              </a:rPr>
              <a:t>Trasmissione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: l'informazione (sotto forma di potenziali d'azione) viene trasmessa alle strutture del SNC deputate all'elaborazione della sensazione di dolore.</a:t>
            </a:r>
          </a:p>
          <a:p>
            <a:pPr marL="342900" indent="-342900" algn="l"/>
            <a:r>
              <a:rPr lang="it-IT" sz="1200" b="1" u="sng" dirty="0" smtClean="0">
                <a:solidFill>
                  <a:srgbClr val="FFFF00"/>
                </a:solidFill>
                <a:latin typeface="Comic Sans MS" pitchFamily="66" charset="0"/>
              </a:rPr>
              <a:t>Modulazione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: attività neurologica di controllo dei neuroni di trasmissione del dolore.</a:t>
            </a:r>
          </a:p>
          <a:p>
            <a:pPr marL="342900" indent="-342900" algn="l"/>
            <a:r>
              <a:rPr lang="it-IT" sz="1200" b="1" u="sng" dirty="0" smtClean="0">
                <a:solidFill>
                  <a:srgbClr val="FFFF00"/>
                </a:solidFill>
                <a:latin typeface="Comic Sans MS" pitchFamily="66" charset="0"/>
              </a:rPr>
              <a:t>Percezione</a:t>
            </a:r>
            <a:r>
              <a:rPr lang="it-IT" sz="1200" b="1" dirty="0" smtClean="0">
                <a:solidFill>
                  <a:schemeClr val="bg1"/>
                </a:solidFill>
                <a:latin typeface="Comic Sans MS" pitchFamily="66" charset="0"/>
              </a:rPr>
              <a:t>: sperimentazione della sensazione soggettiva ed emotiva; evento terminale.</a:t>
            </a:r>
          </a:p>
          <a:p>
            <a:pPr marL="342900" indent="-342900" algn="l"/>
            <a:endParaRPr lang="it-IT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nocicezione</a:t>
            </a:r>
            <a:r>
              <a:rPr lang="it-IT" baseline="0" dirty="0" smtClean="0"/>
              <a:t> s’intende una sequenza d’eventi che dalla periferia convogliano uno stimolo lungo le vie nervose, alla corteccia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0938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1DDF20-75CF-4AF5-937A-72B568A69F2F}" type="slidenum">
              <a:rPr lang="it-IT" smtClean="0">
                <a:solidFill>
                  <a:prstClr val="black"/>
                </a:solidFill>
                <a:cs typeface="Arial" charset="0"/>
              </a:rPr>
              <a:pPr/>
              <a:t>7</a:t>
            </a:fld>
            <a:endParaRPr lang="it-IT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/>
              <a:t>Da “semplice”, si fa per dire, aspetto sensoriale di trasmissione anatomica del dolore, si accresce di una componente cognitiva e di una emotiva </a:t>
            </a:r>
            <a:r>
              <a:rPr lang="it-IT" dirty="0" err="1" smtClean="0"/>
              <a:t>psico-affettiva</a:t>
            </a:r>
            <a:r>
              <a:rPr lang="it-IT" dirty="0" smtClean="0"/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Corteccia</a:t>
            </a:r>
            <a:r>
              <a:rPr lang="en-US" dirty="0" smtClean="0"/>
              <a:t> </a:t>
            </a:r>
            <a:r>
              <a:rPr lang="en-US" dirty="0" err="1" smtClean="0"/>
              <a:t>somestesica</a:t>
            </a:r>
            <a:r>
              <a:rPr lang="en-US" dirty="0" smtClean="0"/>
              <a:t>: dove è , come è.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Coloritura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psico-affettiva</a:t>
            </a:r>
            <a:r>
              <a:rPr lang="en-US" baseline="0" dirty="0" smtClean="0"/>
              <a:t>, con </a:t>
            </a:r>
            <a:r>
              <a:rPr lang="en-US" baseline="0" dirty="0" err="1" smtClean="0"/>
              <a:t>attivazione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SNVegetativo</a:t>
            </a:r>
            <a:r>
              <a:rPr lang="en-US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Corteccia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frontale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l’interpretazione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ovvero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correlazione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stimolo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esperienze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passate</a:t>
            </a:r>
            <a:r>
              <a:rPr lang="en-US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it-IT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0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4A99CD-5E69-8946-BB30-28DEE08B8D91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207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0A6668F-2C67-9A44-BD3F-90A5B4EAFBC8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3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1B606BE-C764-4D41-9237-93C643B32D4A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115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158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562302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1148812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1710840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3931023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3843306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982332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707628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709961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260350"/>
            <a:ext cx="11176000" cy="9906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355600" y="1484313"/>
            <a:ext cx="11480800" cy="49530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R. Dezzoni 2009</a:t>
            </a:r>
          </a:p>
        </p:txBody>
      </p:sp>
    </p:spTree>
    <p:extLst>
      <p:ext uri="{BB962C8B-B14F-4D97-AF65-F5344CB8AC3E}">
        <p14:creationId xmlns:p14="http://schemas.microsoft.com/office/powerpoint/2010/main" xmlns="" val="430947433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01E8-043F-5044-840F-9ADBF979857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354125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677646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2547782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17511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2516329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33274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780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736660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319738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3052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1" r:id="rId19"/>
  </p:sldLayoutIdLst>
  <p:transition>
    <p:circl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ved=0ahUKEwjz8P3K1pLUAhVMvxQKHUHpBOwQjRwIBw&amp;url=http://aforismi.meglio.it/frasi-dolore.htm&amp;psig=AFQjCNEWN8R_SoevW2QbEC3CTglz0qecYQ&amp;ust=149606389844109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it/url?sa=i&amp;rct=j&amp;q=&amp;esrc=s&amp;source=images&amp;cd=&amp;ved=0ahUKEwi4odLs_JLUAhVKlxQKHWhrC0wQjRwIBw&amp;url=http://www.retedolore.it/html/cnt/it/stadiazione.asp&amp;psig=AFQjCNGOsJ2k2m2mzvGNQM9Cvkbo5gmwLA&amp;ust=149607400929968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it/url?sa=i&amp;rct=j&amp;q=&amp;esrc=s&amp;source=images&amp;cd=&amp;ved=0ahUKEwivnLOXgJPUAhXDVhQKHRJ-AOoQjRwIBw&amp;url=http://www.doloredoc.it/divulgativo/faq/oppioidi.html&amp;psig=AFQjCNGLbzQS23aXqEsZ_iYz0DAci-hBkw&amp;ust=149607509626093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it/imgres?imgurl=http://slideplayer.it/8854001/26/images/19/La+scala+analgesica+a+quattro+gradini+dell%E2%80%99+OMS+(2004).jpg&amp;imgrefurl=http://slideplayer.it/slide/8854001/&amp;docid=htcaL4LTHeMCyM&amp;tbnid=vYF2M_BLpdOfKM:&amp;vet=10ahUKEwins9f9gJPUAhULkRQKHcAZCdcQMwhiKDIwMg..i&amp;w=960&amp;h=720&amp;bih=618&amp;biw=1034&amp;q=gradini%20oms%20dolore%20a%205%20gradini&amp;ved=0ahUKEwins9f9gJPUAhULkRQKHcAZCdcQMwhiKDIwMg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s://www.google.it/imgres?imgurl=http://www.nonhopauradeldentista.it/wp-content/uploads/2014/09/importanzaanestesia.jpeg&amp;imgrefurl=http://www.nonhopauradeldentista.it/perche-lanestesia/&amp;docid=kZBzn53oaOoWDM&amp;tbnid=dk7DuJcnRIRnVM:&amp;vet=10ahUKEwjexKiOgpPUAhVEchQKHctbDY0QMwiBASg3MDc..i&amp;w=422&amp;h=266&amp;bih=618&amp;biw=1034&amp;q=importante&amp;ved=0ahUKEwjexKiOgpPUAhVEchQKHctbDY0QMwiBASg3MDc&amp;iact=mrc&amp;uact=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60079" y="1177636"/>
            <a:ext cx="6170260" cy="1946394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Il Dolore:</a:t>
            </a:r>
            <a:br>
              <a:rPr lang="it-IT" sz="3600" b="1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600" b="1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Fisiopatologia, clinica &amp; Trattamento</a:t>
            </a:r>
            <a:endParaRPr lang="it-IT" sz="3600" b="1" dirty="0">
              <a:solidFill>
                <a:srgbClr val="00FA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47322" y="3699164"/>
            <a:ext cx="9683017" cy="2618598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PROF. GIORGIO BERLOT</a:t>
            </a:r>
          </a:p>
          <a:p>
            <a:endParaRPr lang="it-IT" sz="2000" dirty="0" smtClean="0">
              <a:solidFill>
                <a:srgbClr val="39FDF6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2000" dirty="0" err="1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DR.ssa</a:t>
            </a:r>
            <a:r>
              <a:rPr lang="it-IT" sz="2000" dirty="0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 Rossana </a:t>
            </a:r>
            <a:r>
              <a:rPr lang="it-IT" sz="2000" dirty="0" err="1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Dezzoni</a:t>
            </a:r>
            <a:r>
              <a:rPr lang="it-IT" sz="2000" dirty="0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 RESPONSABILE Ambulatorio di terapia del dolore</a:t>
            </a:r>
          </a:p>
          <a:p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ARTA (Anestesia, rianimazione, terapia antalgica)</a:t>
            </a:r>
          </a:p>
          <a:p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Dipartimento URGENZA, EMERGENZA E ACCETTAZIONE</a:t>
            </a:r>
          </a:p>
          <a:p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Ospedale di </a:t>
            </a:r>
            <a:r>
              <a:rPr lang="it-IT" sz="2000" dirty="0" err="1" smtClean="0">
                <a:latin typeface="Comic Sans MS" charset="0"/>
                <a:ea typeface="Comic Sans MS" charset="0"/>
                <a:cs typeface="Comic Sans MS" charset="0"/>
              </a:rPr>
              <a:t>cattinara</a:t>
            </a:r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sz="2000" dirty="0" err="1" smtClean="0">
                <a:latin typeface="Comic Sans MS" charset="0"/>
                <a:ea typeface="Comic Sans MS" charset="0"/>
                <a:cs typeface="Comic Sans MS" charset="0"/>
              </a:rPr>
              <a:t>asuits</a:t>
            </a:r>
            <a:endParaRPr lang="it-IT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95" y="244705"/>
            <a:ext cx="6028788" cy="43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04233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916113"/>
            <a:ext cx="8713787" cy="4779962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it-IT" altLang="it-IT" sz="4000" b="1" dirty="0">
                <a:solidFill>
                  <a:srgbClr val="F8A1FF"/>
                </a:solidFill>
                <a:latin typeface="Comic Sans MS" charset="0"/>
              </a:rPr>
              <a:t>DUE MECCANISMI FISIOPATOLOGICI</a:t>
            </a:r>
          </a:p>
          <a:p>
            <a:pPr algn="ctr" eaLnBrk="1" hangingPunct="1">
              <a:buFont typeface="Wingdings" charset="2"/>
              <a:buNone/>
            </a:pPr>
            <a:endParaRPr lang="it-IT" altLang="it-IT" sz="2800" b="1" dirty="0">
              <a:solidFill>
                <a:schemeClr val="tx2"/>
              </a:solidFill>
              <a:latin typeface="Comic Sans MS" charset="0"/>
            </a:endParaRPr>
          </a:p>
          <a:p>
            <a:pPr algn="ctr" eaLnBrk="1" hangingPunct="1">
              <a:buFont typeface="Wingdings" charset="2"/>
              <a:buNone/>
            </a:pPr>
            <a:r>
              <a:rPr lang="it-IT" altLang="it-IT" sz="3600" b="1" dirty="0">
                <a:solidFill>
                  <a:srgbClr val="00FF00"/>
                </a:solidFill>
                <a:latin typeface="Comic Sans MS" charset="0"/>
              </a:rPr>
              <a:t>Sensibilizzazione periferica</a:t>
            </a:r>
          </a:p>
          <a:p>
            <a:pPr algn="ctr" eaLnBrk="1" hangingPunct="1">
              <a:buFont typeface="Wingdings" charset="2"/>
              <a:buNone/>
            </a:pPr>
            <a:r>
              <a:rPr lang="it-IT" altLang="it-IT" sz="2000" dirty="0">
                <a:latin typeface="Comic Sans MS" charset="0"/>
              </a:rPr>
              <a:t>aumento della reazione ad uno stimolo là dove si presenta il dolore</a:t>
            </a:r>
          </a:p>
          <a:p>
            <a:pPr algn="ctr" eaLnBrk="1" hangingPunct="1">
              <a:buFont typeface="Wingdings" charset="2"/>
              <a:buNone/>
            </a:pPr>
            <a:r>
              <a:rPr lang="it-IT" altLang="it-IT" sz="3600" b="1" dirty="0" smtClean="0">
                <a:solidFill>
                  <a:srgbClr val="00FF00"/>
                </a:solidFill>
                <a:latin typeface="Comic Sans MS" charset="0"/>
              </a:rPr>
              <a:t>Sensibilizzazione </a:t>
            </a:r>
            <a:r>
              <a:rPr lang="it-IT" altLang="it-IT" sz="3600" b="1" dirty="0">
                <a:solidFill>
                  <a:srgbClr val="00FF00"/>
                </a:solidFill>
                <a:latin typeface="Comic Sans MS" charset="0"/>
              </a:rPr>
              <a:t>centrale</a:t>
            </a:r>
          </a:p>
          <a:p>
            <a:pPr algn="ctr" eaLnBrk="1" hangingPunct="1">
              <a:buFont typeface="Wingdings" charset="2"/>
              <a:buNone/>
            </a:pPr>
            <a:r>
              <a:rPr lang="it-IT" altLang="it-IT" sz="2000" dirty="0">
                <a:latin typeface="Comic Sans MS" charset="0"/>
              </a:rPr>
              <a:t>coinvolge meccanismi spinali e </a:t>
            </a:r>
            <a:r>
              <a:rPr lang="it-IT" altLang="it-IT" sz="2000" dirty="0" err="1">
                <a:latin typeface="Comic Sans MS" charset="0"/>
              </a:rPr>
              <a:t>sovraspinali</a:t>
            </a:r>
            <a:r>
              <a:rPr lang="it-IT" altLang="it-IT" sz="2000" dirty="0">
                <a:latin typeface="Comic Sans MS" charset="0"/>
              </a:rPr>
              <a:t> di intensificazione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188913"/>
            <a:ext cx="8785225" cy="1352550"/>
          </a:xfrm>
        </p:spPr>
        <p:txBody>
          <a:bodyPr/>
          <a:lstStyle/>
          <a:p>
            <a:pPr algn="ctr" eaLnBrk="1" hangingPunct="1"/>
            <a:r>
              <a:rPr lang="it-IT" altLang="it-IT" sz="2400" b="1" dirty="0">
                <a:solidFill>
                  <a:srgbClr val="66CCFF"/>
                </a:solidFill>
                <a:latin typeface="Comic Sans MS" charset="0"/>
              </a:rPr>
              <a:t>CRONICIZZAZIONE DEL DOLORE</a:t>
            </a:r>
            <a:br>
              <a:rPr lang="it-IT" altLang="it-IT" sz="2400" b="1" dirty="0">
                <a:solidFill>
                  <a:srgbClr val="66CCFF"/>
                </a:solidFill>
                <a:latin typeface="Comic Sans MS" charset="0"/>
              </a:rPr>
            </a:br>
            <a:r>
              <a:rPr lang="it-IT" altLang="it-IT" sz="1800" dirty="0">
                <a:solidFill>
                  <a:srgbClr val="66CCFF"/>
                </a:solidFill>
                <a:latin typeface="Comic Sans MS" charset="0"/>
              </a:rPr>
              <a:t/>
            </a:r>
            <a:br>
              <a:rPr lang="it-IT" altLang="it-IT" sz="1800" dirty="0">
                <a:solidFill>
                  <a:srgbClr val="66CCFF"/>
                </a:solidFill>
                <a:latin typeface="Comic Sans MS" charset="0"/>
              </a:rPr>
            </a:br>
            <a:r>
              <a:rPr lang="it-IT" altLang="it-IT" sz="1800" dirty="0">
                <a:solidFill>
                  <a:srgbClr val="66CCFF"/>
                </a:solidFill>
                <a:latin typeface="Comic Sans MS" charset="0"/>
              </a:rPr>
              <a:t>SENSIBILIZZAZIONE: </a:t>
            </a:r>
            <a:r>
              <a:rPr lang="it-IT" altLang="it-IT" sz="1800" dirty="0">
                <a:latin typeface="Comic Sans MS" charset="0"/>
              </a:rPr>
              <a:t>sviluppo di un’aumentata risposta ad uno stimolo in seguito ad un contatto ripetuto</a:t>
            </a:r>
          </a:p>
        </p:txBody>
      </p:sp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2433155" y="2060576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FF00">
              <a:alpha val="5098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FFFFCC"/>
              </a:solidFill>
            </a:endParaRPr>
          </a:p>
        </p:txBody>
      </p:sp>
      <p:sp>
        <p:nvSpPr>
          <p:cNvPr id="63492" name="AutoShape 5"/>
          <p:cNvSpPr>
            <a:spLocks noChangeArrowheads="1"/>
          </p:cNvSpPr>
          <p:nvPr/>
        </p:nvSpPr>
        <p:spPr bwMode="auto">
          <a:xfrm>
            <a:off x="9120189" y="2060575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FF00">
              <a:alpha val="76862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8559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7568" y="260351"/>
            <a:ext cx="7776864" cy="936625"/>
          </a:xfrm>
          <a:solidFill>
            <a:srgbClr val="F32B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27000"/>
            <a:bevelB w="133350"/>
          </a:sp3d>
          <a:extLst>
            <a:ext uri="{AF507438-7753-43e0-B8FC-AC1667EBCBE1}"/>
          </a:extLst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it-IT" altLang="it-IT" sz="2600" b="1">
                <a:solidFill>
                  <a:srgbClr val="FFFF00"/>
                </a:solidFill>
                <a:latin typeface="Comic Sans MS" charset="0"/>
              </a:rPr>
              <a:t>IL DOLORE È IL QUINTO SEGNO VITALE</a:t>
            </a:r>
            <a:endParaRPr lang="it-IT" altLang="it-IT" sz="26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74756" name="Segnaposto contenuto 2"/>
          <p:cNvSpPr>
            <a:spLocks noGrp="1"/>
          </p:cNvSpPr>
          <p:nvPr>
            <p:ph idx="1"/>
          </p:nvPr>
        </p:nvSpPr>
        <p:spPr>
          <a:xfrm>
            <a:off x="1631950" y="1484314"/>
            <a:ext cx="8713788" cy="4897437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it-IT" altLang="it-IT" sz="3000" b="1" dirty="0"/>
              <a:t>			</a:t>
            </a:r>
            <a:r>
              <a:rPr lang="it-IT" altLang="it-IT" sz="3000" dirty="0">
                <a:latin typeface="Comic Sans MS" charset="0"/>
              </a:rPr>
              <a:t>1) </a:t>
            </a:r>
            <a:r>
              <a:rPr lang="it-IT" altLang="it-IT" sz="2900" dirty="0">
                <a:latin typeface="Comic Sans MS" charset="0"/>
              </a:rPr>
              <a:t>Frequenza cardiaca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altLang="it-IT" sz="2900" dirty="0">
                <a:latin typeface="Comic Sans MS" charset="0"/>
              </a:rPr>
              <a:t>			2) Pressione sanguigna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altLang="it-IT" sz="2900" dirty="0">
                <a:latin typeface="Comic Sans MS" charset="0"/>
              </a:rPr>
              <a:t>			3) Temperatura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altLang="it-IT" sz="2900" dirty="0">
                <a:latin typeface="Comic Sans MS" charset="0"/>
              </a:rPr>
              <a:t>			4) Frequenza respiratoria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it-IT" altLang="it-IT" sz="2900" dirty="0">
                <a:solidFill>
                  <a:srgbClr val="F32BFF"/>
                </a:solidFill>
                <a:latin typeface="Comic Sans MS" charset="0"/>
              </a:rPr>
              <a:t>			5) DOLORE</a:t>
            </a:r>
            <a:endParaRPr lang="it-IT" altLang="it-IT" sz="3000" dirty="0">
              <a:solidFill>
                <a:srgbClr val="F32BFF"/>
              </a:solidFill>
              <a:latin typeface="Comic Sans MS" charset="0"/>
            </a:endParaRPr>
          </a:p>
          <a:p>
            <a:pPr marL="457200" indent="-457200" algn="ctr">
              <a:lnSpc>
                <a:spcPct val="90000"/>
              </a:lnSpc>
              <a:buNone/>
            </a:pPr>
            <a:r>
              <a:rPr lang="it-IT" altLang="it-IT" sz="3000" dirty="0">
                <a:latin typeface="Comic Sans MS" charset="0"/>
              </a:rPr>
              <a:t>Sono i parametri che vanno segnati sulle grafiche dei pazienti meglio se più volte al giorno!</a:t>
            </a:r>
            <a:endParaRPr lang="it-IT" altLang="it-IT" dirty="0">
              <a:latin typeface="Comic Sans MS" charset="0"/>
            </a:endParaRPr>
          </a:p>
          <a:p>
            <a:pPr marL="457200" indent="-457200" algn="ctr">
              <a:lnSpc>
                <a:spcPct val="90000"/>
              </a:lnSpc>
              <a:buNone/>
            </a:pPr>
            <a:endParaRPr lang="it-IT" altLang="it-IT" dirty="0">
              <a:latin typeface="Comic Sans MS" charset="0"/>
            </a:endParaRPr>
          </a:p>
          <a:p>
            <a:pPr marL="457200" indent="-457200" algn="ctr">
              <a:lnSpc>
                <a:spcPct val="90000"/>
              </a:lnSpc>
              <a:buNone/>
            </a:pPr>
            <a:r>
              <a:rPr lang="it-IT" altLang="it-IT" dirty="0">
                <a:solidFill>
                  <a:srgbClr val="FFFF00"/>
                </a:solidFill>
                <a:latin typeface="Comic Sans MS" charset="0"/>
              </a:rPr>
              <a:t>Joint </a:t>
            </a:r>
            <a:r>
              <a:rPr lang="it-IT" altLang="it-IT" dirty="0" err="1">
                <a:solidFill>
                  <a:srgbClr val="FFFF00"/>
                </a:solidFill>
                <a:latin typeface="Comic Sans MS" charset="0"/>
              </a:rPr>
              <a:t>Commission</a:t>
            </a:r>
            <a:r>
              <a:rPr lang="it-IT" altLang="it-IT" dirty="0">
                <a:solidFill>
                  <a:srgbClr val="FFFF00"/>
                </a:solidFill>
                <a:latin typeface="Comic Sans MS" charset="0"/>
              </a:rPr>
              <a:t> on </a:t>
            </a:r>
            <a:r>
              <a:rPr lang="it-IT" altLang="it-IT" dirty="0" err="1">
                <a:solidFill>
                  <a:srgbClr val="FFFF00"/>
                </a:solidFill>
                <a:latin typeface="Comic Sans MS" charset="0"/>
              </a:rPr>
              <a:t>Accreditation</a:t>
            </a:r>
            <a:r>
              <a:rPr lang="it-IT" altLang="it-IT" dirty="0">
                <a:solidFill>
                  <a:srgbClr val="FFFF00"/>
                </a:solidFill>
                <a:latin typeface="Comic Sans MS" charset="0"/>
              </a:rPr>
              <a:t> of </a:t>
            </a:r>
            <a:r>
              <a:rPr lang="it-IT" altLang="it-IT" dirty="0" err="1">
                <a:solidFill>
                  <a:srgbClr val="FFFF00"/>
                </a:solidFill>
                <a:latin typeface="Comic Sans MS" charset="0"/>
              </a:rPr>
              <a:t>Health</a:t>
            </a:r>
            <a:r>
              <a:rPr lang="it-IT" altLang="it-IT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it-IT" altLang="it-IT" dirty="0" err="1">
                <a:solidFill>
                  <a:srgbClr val="FFFF00"/>
                </a:solidFill>
                <a:latin typeface="Comic Sans MS" charset="0"/>
              </a:rPr>
              <a:t>Organizations</a:t>
            </a:r>
            <a:r>
              <a:rPr lang="it-IT" altLang="it-IT" dirty="0">
                <a:solidFill>
                  <a:srgbClr val="FFFF00"/>
                </a:solidFill>
                <a:latin typeface="Comic Sans MS" charset="0"/>
              </a:rPr>
              <a:t> </a:t>
            </a:r>
          </a:p>
          <a:p>
            <a:pPr marL="457200" indent="-457200" algn="ctr">
              <a:lnSpc>
                <a:spcPct val="90000"/>
              </a:lnSpc>
              <a:buNone/>
            </a:pPr>
            <a:r>
              <a:rPr lang="it-IT" altLang="it-IT" dirty="0">
                <a:solidFill>
                  <a:srgbClr val="FFFF00"/>
                </a:solidFill>
                <a:latin typeface="Comic Sans MS" charset="0"/>
              </a:rPr>
              <a:t>(JCAHO)</a:t>
            </a:r>
          </a:p>
        </p:txBody>
      </p:sp>
      <p:pic>
        <p:nvPicPr>
          <p:cNvPr id="74757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5500" y="1557338"/>
            <a:ext cx="19446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118261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53"/>
          <p:cNvGrpSpPr>
            <a:grpSpLocks noChangeAspect="1"/>
          </p:cNvGrpSpPr>
          <p:nvPr/>
        </p:nvGrpSpPr>
        <p:grpSpPr bwMode="auto">
          <a:xfrm>
            <a:off x="1774826" y="836614"/>
            <a:ext cx="8569325" cy="4929187"/>
            <a:chOff x="147" y="921"/>
            <a:chExt cx="3888" cy="720"/>
          </a:xfrm>
        </p:grpSpPr>
        <p:sp>
          <p:nvSpPr>
            <p:cNvPr id="41986" name="AutoShape 54"/>
            <p:cNvSpPr>
              <a:spLocks noChangeAspect="1" noChangeArrowheads="1" noTextEdit="1"/>
            </p:cNvSpPr>
            <p:nvPr/>
          </p:nvSpPr>
          <p:spPr bwMode="auto">
            <a:xfrm>
              <a:off x="147" y="921"/>
              <a:ext cx="38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41987" name="_s100408"/>
            <p:cNvCxnSpPr>
              <a:cxnSpLocks noChangeShapeType="1"/>
              <a:stCxn id="41995" idx="0"/>
              <a:endCxn id="41991" idx="2"/>
            </p:cNvCxnSpPr>
            <p:nvPr/>
          </p:nvCxnSpPr>
          <p:spPr bwMode="auto">
            <a:xfrm rot="5400000" flipH="1">
              <a:off x="2775" y="525"/>
              <a:ext cx="144" cy="1512"/>
            </a:xfrm>
            <a:prstGeom prst="bentConnector3">
              <a:avLst>
                <a:gd name="adj1" fmla="val 11593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988" name="_s100409"/>
            <p:cNvCxnSpPr>
              <a:cxnSpLocks noChangeShapeType="1"/>
              <a:stCxn id="41994" idx="0"/>
              <a:endCxn id="41991" idx="2"/>
            </p:cNvCxnSpPr>
            <p:nvPr/>
          </p:nvCxnSpPr>
          <p:spPr bwMode="auto">
            <a:xfrm rot="5400000" flipH="1">
              <a:off x="2271" y="1029"/>
              <a:ext cx="144" cy="504"/>
            </a:xfrm>
            <a:prstGeom prst="bentConnector3">
              <a:avLst>
                <a:gd name="adj1" fmla="val 11593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989" name="_s100410"/>
            <p:cNvCxnSpPr>
              <a:cxnSpLocks noChangeShapeType="1"/>
              <a:stCxn id="41993" idx="0"/>
              <a:endCxn id="41991" idx="2"/>
            </p:cNvCxnSpPr>
            <p:nvPr/>
          </p:nvCxnSpPr>
          <p:spPr bwMode="auto">
            <a:xfrm rot="-5400000">
              <a:off x="1767" y="1029"/>
              <a:ext cx="144" cy="504"/>
            </a:xfrm>
            <a:prstGeom prst="bentConnector3">
              <a:avLst>
                <a:gd name="adj1" fmla="val 11593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990" name="_s100411"/>
            <p:cNvCxnSpPr>
              <a:cxnSpLocks noChangeShapeType="1"/>
              <a:stCxn id="41992" idx="0"/>
              <a:endCxn id="41991" idx="2"/>
            </p:cNvCxnSpPr>
            <p:nvPr/>
          </p:nvCxnSpPr>
          <p:spPr bwMode="auto">
            <a:xfrm rot="-5400000">
              <a:off x="1263" y="525"/>
              <a:ext cx="144" cy="1512"/>
            </a:xfrm>
            <a:prstGeom prst="bentConnector3">
              <a:avLst>
                <a:gd name="adj1" fmla="val 11593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1991" name="_s100412"/>
            <p:cNvSpPr>
              <a:spLocks noChangeArrowheads="1"/>
            </p:cNvSpPr>
            <p:nvPr/>
          </p:nvSpPr>
          <p:spPr bwMode="auto">
            <a:xfrm>
              <a:off x="1659" y="921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Monotype Sorts" charset="2"/>
                <a:buBlip>
                  <a:blip r:embed="rId3"/>
                </a:buBlip>
                <a:defRPr sz="3200">
                  <a:solidFill>
                    <a:srgbClr val="FFFF00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SzPct val="80000"/>
                <a:buFont typeface="Monotype Sorts" charset="2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900" b="1">
                  <a:solidFill>
                    <a:schemeClr val="bg1"/>
                  </a:solidFill>
                </a:rPr>
                <a:t>Caratteristiche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900" b="1">
                  <a:solidFill>
                    <a:schemeClr val="bg1"/>
                  </a:solidFill>
                </a:rPr>
                <a:t>dolore</a:t>
              </a:r>
            </a:p>
          </p:txBody>
        </p:sp>
        <p:sp>
          <p:nvSpPr>
            <p:cNvPr id="41992" name="_s100413"/>
            <p:cNvSpPr>
              <a:spLocks noChangeArrowheads="1"/>
            </p:cNvSpPr>
            <p:nvPr/>
          </p:nvSpPr>
          <p:spPr bwMode="auto">
            <a:xfrm>
              <a:off x="147" y="1353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Monotype Sorts" charset="2"/>
                <a:buBlip>
                  <a:blip r:embed="rId3"/>
                </a:buBlip>
                <a:defRPr sz="3200">
                  <a:solidFill>
                    <a:srgbClr val="FFFF00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SzPct val="80000"/>
                <a:buFont typeface="Monotype Sorts" charset="2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100" b="1">
                  <a:solidFill>
                    <a:schemeClr val="bg1"/>
                  </a:solidFill>
                </a:rPr>
                <a:t>Localizzazione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100" b="1">
                  <a:solidFill>
                    <a:schemeClr val="bg1"/>
                  </a:solidFill>
                </a:rPr>
                <a:t>distribuzione</a:t>
              </a:r>
            </a:p>
          </p:txBody>
        </p:sp>
        <p:sp>
          <p:nvSpPr>
            <p:cNvPr id="41993" name="_s100414"/>
            <p:cNvSpPr>
              <a:spLocks noChangeArrowheads="1"/>
            </p:cNvSpPr>
            <p:nvPr/>
          </p:nvSpPr>
          <p:spPr bwMode="auto">
            <a:xfrm>
              <a:off x="1155" y="1353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Monotype Sorts" charset="2"/>
                <a:buBlip>
                  <a:blip r:embed="rId3"/>
                </a:buBlip>
                <a:defRPr sz="3200">
                  <a:solidFill>
                    <a:srgbClr val="FFFF00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SzPct val="80000"/>
                <a:buFont typeface="Monotype Sorts" charset="2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100" b="1">
                  <a:solidFill>
                    <a:schemeClr val="bg1"/>
                  </a:solidFill>
                </a:rPr>
                <a:t>Qualità</a:t>
              </a:r>
            </a:p>
          </p:txBody>
        </p:sp>
        <p:sp>
          <p:nvSpPr>
            <p:cNvPr id="41994" name="_s100415"/>
            <p:cNvSpPr>
              <a:spLocks noChangeArrowheads="1"/>
            </p:cNvSpPr>
            <p:nvPr/>
          </p:nvSpPr>
          <p:spPr bwMode="auto">
            <a:xfrm>
              <a:off x="2163" y="1353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Monotype Sorts" charset="2"/>
                <a:buBlip>
                  <a:blip r:embed="rId3"/>
                </a:buBlip>
                <a:defRPr sz="3200">
                  <a:solidFill>
                    <a:srgbClr val="FFFF00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SzPct val="80000"/>
                <a:buFont typeface="Monotype Sorts" charset="2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100" b="1">
                  <a:solidFill>
                    <a:schemeClr val="bg1"/>
                  </a:solidFill>
                </a:rPr>
                <a:t>Gravità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100" b="1">
                  <a:solidFill>
                    <a:schemeClr val="bg1"/>
                  </a:solidFill>
                </a:rPr>
                <a:t>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100" b="1">
                  <a:solidFill>
                    <a:schemeClr val="bg1"/>
                  </a:solidFill>
                </a:rPr>
                <a:t>intensità</a:t>
              </a:r>
            </a:p>
          </p:txBody>
        </p:sp>
        <p:sp>
          <p:nvSpPr>
            <p:cNvPr id="41995" name="_s100416"/>
            <p:cNvSpPr>
              <a:spLocks noChangeArrowheads="1"/>
            </p:cNvSpPr>
            <p:nvPr/>
          </p:nvSpPr>
          <p:spPr bwMode="auto">
            <a:xfrm>
              <a:off x="3171" y="1353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Monotype Sorts" charset="2"/>
                <a:buBlip>
                  <a:blip r:embed="rId3"/>
                </a:buBlip>
                <a:defRPr sz="3200">
                  <a:solidFill>
                    <a:srgbClr val="FFFF00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SzPct val="80000"/>
                <a:buFont typeface="Monotype Sorts" charset="2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100" b="1">
                  <a:solidFill>
                    <a:schemeClr val="bg1"/>
                  </a:solidFill>
                </a:rPr>
                <a:t>Durata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100" b="1">
                  <a:solidFill>
                    <a:schemeClr val="bg1"/>
                  </a:solidFill>
                </a:rPr>
                <a:t>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100" b="1">
                  <a:solidFill>
                    <a:schemeClr val="bg1"/>
                  </a:solidFill>
                </a:rPr>
                <a:t>periodicità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0076816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960" y="0"/>
            <a:ext cx="4905499" cy="862385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2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CLASSIFICAZIONE</a:t>
            </a:r>
            <a:endParaRPr lang="it-IT" altLang="it-IT" sz="32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767" y="862385"/>
            <a:ext cx="9171473" cy="5995615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000" b="1" u="sng" dirty="0">
                <a:latin typeface="Comic Sans MS" charset="0"/>
                <a:ea typeface="Comic Sans MS" charset="0"/>
                <a:cs typeface="Comic Sans MS" charset="0"/>
              </a:rPr>
              <a:t>DOLORE NOCICETTIVO</a:t>
            </a:r>
          </a:p>
          <a:p>
            <a:pPr>
              <a:buNone/>
            </a:pPr>
            <a:r>
              <a:rPr lang="it-IT" altLang="it-IT" sz="2000" dirty="0">
                <a:latin typeface="Comic Sans MS" charset="0"/>
                <a:ea typeface="Comic Sans MS" charset="0"/>
                <a:cs typeface="Comic Sans MS" charset="0"/>
              </a:rPr>
              <a:t>		</a:t>
            </a:r>
            <a:r>
              <a:rPr lang="it-IT" altLang="it-IT" sz="2000" i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SOMATICO</a:t>
            </a:r>
            <a:r>
              <a:rPr lang="it-IT" altLang="it-IT" sz="2000" i="1" dirty="0" smtClean="0">
                <a:latin typeface="Comic Sans MS" charset="0"/>
                <a:ea typeface="Comic Sans MS" charset="0"/>
                <a:cs typeface="Comic Sans MS" charset="0"/>
              </a:rPr>
              <a:t>: superficiale (cute, sottocute) </a:t>
            </a:r>
            <a:r>
              <a:rPr lang="it-IT" altLang="it-IT" sz="2000" i="1" dirty="0">
                <a:latin typeface="Comic Sans MS" charset="0"/>
                <a:ea typeface="Comic Sans MS" charset="0"/>
                <a:cs typeface="Comic Sans MS" charset="0"/>
              </a:rPr>
              <a:t>e </a:t>
            </a:r>
            <a:r>
              <a:rPr lang="it-IT" altLang="it-IT" sz="2000" i="1" dirty="0" smtClean="0">
                <a:latin typeface="Comic Sans MS" charset="0"/>
                <a:ea typeface="Comic Sans MS" charset="0"/>
                <a:cs typeface="Comic Sans MS" charset="0"/>
              </a:rPr>
              <a:t>profondo  (</a:t>
            </a:r>
            <a:r>
              <a:rPr lang="it-IT" altLang="it-IT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muscoli, ossa, legamenti, tendini, capsule</a:t>
            </a:r>
            <a:r>
              <a:rPr lang="it-IT" altLang="it-IT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it-IT" altLang="it-IT" sz="2000" i="1" dirty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>
              <a:buFont typeface="Monotype Sorts" charset="2"/>
              <a:buNone/>
            </a:pPr>
            <a:r>
              <a:rPr lang="it-IT" altLang="it-IT" sz="2000" i="1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		</a:t>
            </a:r>
            <a:r>
              <a:rPr lang="it-IT" altLang="it-IT" sz="2000" i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VISCERALE: </a:t>
            </a:r>
            <a:r>
              <a:rPr lang="it-IT" altLang="it-IT" sz="2000" i="1" dirty="0" smtClean="0">
                <a:latin typeface="Comic Sans MS" charset="0"/>
                <a:ea typeface="Comic Sans MS" charset="0"/>
                <a:cs typeface="Comic Sans MS" charset="0"/>
              </a:rPr>
              <a:t>superficiale (zona limitrofa al viscere coinvolto) e riferito (a distanza)</a:t>
            </a:r>
          </a:p>
          <a:p>
            <a:pPr eaLnBrk="1" hangingPunct="1">
              <a:buFont typeface="Monotype Sorts" charset="2"/>
              <a:buNone/>
            </a:pPr>
            <a:endParaRPr lang="it-IT" altLang="it-I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altLang="it-IT" sz="2000" b="1" u="sng" dirty="0">
                <a:latin typeface="Comic Sans MS" charset="0"/>
                <a:ea typeface="Comic Sans MS" charset="0"/>
                <a:cs typeface="Comic Sans MS" charset="0"/>
              </a:rPr>
              <a:t>DOLORE </a:t>
            </a:r>
            <a:r>
              <a:rPr lang="it-IT" altLang="it-IT" sz="2000" b="1" u="sng" dirty="0" smtClean="0">
                <a:latin typeface="Comic Sans MS" charset="0"/>
                <a:ea typeface="Comic Sans MS" charset="0"/>
                <a:cs typeface="Comic Sans MS" charset="0"/>
              </a:rPr>
              <a:t>NEUROPATICO</a:t>
            </a:r>
            <a:r>
              <a:rPr lang="it-IT" altLang="it-IT" sz="2000" dirty="0" smtClean="0">
                <a:latin typeface="Comic Sans MS" charset="0"/>
                <a:ea typeface="Comic Sans MS" charset="0"/>
                <a:cs typeface="Comic Sans MS" charset="0"/>
              </a:rPr>
              <a:t>: danno </a:t>
            </a:r>
            <a:r>
              <a:rPr lang="it-IT" altLang="it-IT" sz="2000" dirty="0">
                <a:latin typeface="Comic Sans MS" charset="0"/>
                <a:ea typeface="Comic Sans MS" charset="0"/>
                <a:cs typeface="Comic Sans MS" charset="0"/>
              </a:rPr>
              <a:t>al sistema nervoso periferico o </a:t>
            </a:r>
            <a:r>
              <a:rPr lang="it-IT" altLang="it-IT" sz="2000" dirty="0" smtClean="0">
                <a:latin typeface="Comic Sans MS" charset="0"/>
                <a:ea typeface="Comic Sans MS" charset="0"/>
                <a:cs typeface="Comic Sans MS" charset="0"/>
              </a:rPr>
              <a:t>centrale; </a:t>
            </a:r>
            <a:r>
              <a:rPr lang="it-IT" altLang="it-IT" sz="2000" dirty="0" smtClean="0">
                <a:latin typeface="Comic Sans MS" charset="0"/>
              </a:rPr>
              <a:t>è </a:t>
            </a:r>
            <a:r>
              <a:rPr lang="it-IT" altLang="it-IT" sz="2000" dirty="0">
                <a:latin typeface="Comic Sans MS" charset="0"/>
              </a:rPr>
              <a:t>un dolore prodotto da una </a:t>
            </a:r>
            <a:r>
              <a:rPr lang="it-IT" altLang="it-IT" sz="2000" b="1" dirty="0">
                <a:solidFill>
                  <a:srgbClr val="B7FF51"/>
                </a:solidFill>
                <a:latin typeface="Comic Sans MS" charset="0"/>
              </a:rPr>
              <a:t>lesione primitiva </a:t>
            </a:r>
            <a:r>
              <a:rPr lang="it-IT" altLang="it-IT" sz="2000" dirty="0">
                <a:latin typeface="Comic Sans MS" charset="0"/>
              </a:rPr>
              <a:t>o da una </a:t>
            </a:r>
            <a:r>
              <a:rPr lang="it-IT" altLang="it-IT" sz="2000" b="1" dirty="0">
                <a:solidFill>
                  <a:srgbClr val="B7FF51"/>
                </a:solidFill>
                <a:latin typeface="Comic Sans MS" charset="0"/>
              </a:rPr>
              <a:t>disfunzione</a:t>
            </a:r>
            <a:r>
              <a:rPr lang="it-IT" altLang="it-IT" sz="2000" dirty="0">
                <a:latin typeface="Comic Sans MS" charset="0"/>
              </a:rPr>
              <a:t> primaria del sistema </a:t>
            </a:r>
            <a:r>
              <a:rPr lang="it-IT" altLang="it-IT" sz="2000" dirty="0" smtClean="0">
                <a:latin typeface="Comic Sans MS" charset="0"/>
              </a:rPr>
              <a:t>nervoso centrale e periferico</a:t>
            </a:r>
          </a:p>
          <a:p>
            <a:pPr marL="0" indent="0">
              <a:buNone/>
            </a:pPr>
            <a:r>
              <a:rPr lang="it-IT" altLang="it-IT" sz="2000" i="1" dirty="0">
                <a:latin typeface="Comic Sans MS" charset="0"/>
              </a:rPr>
              <a:t>	</a:t>
            </a:r>
            <a:r>
              <a:rPr lang="it-IT" altLang="it-IT" sz="2000" i="1" dirty="0" smtClean="0">
                <a:latin typeface="Comic Sans MS" charset="0"/>
              </a:rPr>
              <a:t>	</a:t>
            </a:r>
            <a:r>
              <a:rPr lang="it-IT" altLang="it-IT" sz="1600" i="1" dirty="0" smtClean="0">
                <a:latin typeface="Comic Sans MS" charset="0"/>
              </a:rPr>
              <a:t>International </a:t>
            </a:r>
            <a:r>
              <a:rPr lang="it-IT" altLang="it-IT" sz="1600" i="1" dirty="0" err="1">
                <a:latin typeface="Comic Sans MS" charset="0"/>
              </a:rPr>
              <a:t>Association</a:t>
            </a:r>
            <a:r>
              <a:rPr lang="it-IT" altLang="it-IT" sz="1600" i="1" dirty="0">
                <a:latin typeface="Comic Sans MS" charset="0"/>
              </a:rPr>
              <a:t> for the </a:t>
            </a:r>
            <a:r>
              <a:rPr lang="it-IT" altLang="it-IT" sz="1600" i="1" dirty="0" err="1">
                <a:latin typeface="Comic Sans MS" charset="0"/>
              </a:rPr>
              <a:t>Study</a:t>
            </a:r>
            <a:r>
              <a:rPr lang="it-IT" altLang="it-IT" sz="1600" i="1" dirty="0">
                <a:latin typeface="Comic Sans MS" charset="0"/>
              </a:rPr>
              <a:t> of Pain, IASP (</a:t>
            </a:r>
            <a:r>
              <a:rPr lang="it-IT" altLang="it-IT" sz="1600" i="1" dirty="0" err="1">
                <a:latin typeface="Comic Sans MS" charset="0"/>
              </a:rPr>
              <a:t>Merskey</a:t>
            </a:r>
            <a:r>
              <a:rPr lang="it-IT" altLang="it-IT" sz="1600" i="1" dirty="0">
                <a:latin typeface="Comic Sans MS" charset="0"/>
              </a:rPr>
              <a:t> &amp; </a:t>
            </a:r>
            <a:r>
              <a:rPr lang="it-IT" altLang="it-IT" sz="1600" i="1" dirty="0" err="1">
                <a:latin typeface="Comic Sans MS" charset="0"/>
              </a:rPr>
              <a:t>Bogduk</a:t>
            </a:r>
            <a:r>
              <a:rPr lang="it-IT" altLang="it-IT" sz="1600" i="1" dirty="0">
                <a:latin typeface="Comic Sans MS" charset="0"/>
              </a:rPr>
              <a:t>, 1994</a:t>
            </a:r>
            <a:r>
              <a:rPr lang="it-IT" altLang="it-IT" sz="1600" i="1" dirty="0" smtClean="0">
                <a:latin typeface="Comic Sans MS" charset="0"/>
              </a:rPr>
              <a:t>)</a:t>
            </a:r>
          </a:p>
          <a:p>
            <a:pPr marL="0" indent="0">
              <a:buNone/>
            </a:pPr>
            <a:endParaRPr lang="it-IT" altLang="it-I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/>
            <a:r>
              <a:rPr lang="it-IT" altLang="it-IT" sz="2000" b="1" u="sng" dirty="0">
                <a:latin typeface="Comic Sans MS" charset="0"/>
                <a:ea typeface="Comic Sans MS" charset="0"/>
                <a:cs typeface="Comic Sans MS" charset="0"/>
              </a:rPr>
              <a:t>DOLORE MISTO</a:t>
            </a:r>
            <a:r>
              <a:rPr lang="it-IT" altLang="it-IT" sz="20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altLang="it-IT" sz="2000" dirty="0">
                <a:latin typeface="Comic Sans MS" charset="0"/>
                <a:ea typeface="Comic Sans MS" charset="0"/>
                <a:cs typeface="Comic Sans MS" charset="0"/>
              </a:rPr>
              <a:t>(nocicettivo + </a:t>
            </a:r>
            <a:r>
              <a:rPr lang="it-IT" altLang="it-IT" sz="2000" dirty="0" smtClean="0">
                <a:latin typeface="Comic Sans MS" charset="0"/>
                <a:ea typeface="Comic Sans MS" charset="0"/>
                <a:cs typeface="Comic Sans MS" charset="0"/>
              </a:rPr>
              <a:t>neuropatico, tipico quello oncologico)</a:t>
            </a:r>
            <a:endParaRPr lang="it-IT" altLang="it-I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/>
            <a:endParaRPr lang="it-IT" altLang="it-IT" sz="2000" u="sng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/>
            <a:r>
              <a:rPr lang="it-IT" altLang="it-IT" sz="2000" b="1" u="sng" dirty="0" smtClean="0">
                <a:latin typeface="Comic Sans MS" charset="0"/>
                <a:ea typeface="Comic Sans MS" charset="0"/>
                <a:cs typeface="Comic Sans MS" charset="0"/>
              </a:rPr>
              <a:t>DOLORE PSICOGENO</a:t>
            </a:r>
            <a:r>
              <a:rPr lang="it-IT" altLang="it-IT" sz="2000" dirty="0">
                <a:latin typeface="Comic Sans MS" charset="0"/>
                <a:ea typeface="Comic Sans MS" charset="0"/>
                <a:cs typeface="Comic Sans MS" charset="0"/>
              </a:rPr>
              <a:t>		</a:t>
            </a:r>
          </a:p>
        </p:txBody>
      </p:sp>
      <p:pic>
        <p:nvPicPr>
          <p:cNvPr id="1028" name="Picture 4" descr="isultati immagini per dolo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5176" y="161926"/>
            <a:ext cx="2377690" cy="23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90865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olo 1"/>
          <p:cNvSpPr>
            <a:spLocks noGrp="1"/>
          </p:cNvSpPr>
          <p:nvPr>
            <p:ph type="title"/>
          </p:nvPr>
        </p:nvSpPr>
        <p:spPr>
          <a:xfrm>
            <a:off x="3223081" y="246064"/>
            <a:ext cx="5904592" cy="719137"/>
          </a:xfrm>
        </p:spPr>
        <p:txBody>
          <a:bodyPr>
            <a:normAutofit fontScale="90000"/>
          </a:bodyPr>
          <a:lstStyle/>
          <a:p>
            <a:r>
              <a:rPr lang="it-IT" altLang="it-IT">
                <a:solidFill>
                  <a:srgbClr val="FFFF00"/>
                </a:solidFill>
                <a:latin typeface="Comic Sans MS" charset="0"/>
              </a:rPr>
              <a:t>VAS Visual Rate Scale</a:t>
            </a:r>
          </a:p>
        </p:txBody>
      </p:sp>
      <p:sp>
        <p:nvSpPr>
          <p:cNvPr id="10957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2EAB2A-DFA6-ED4B-9147-AFC3B9C9D5F5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400"/>
          </a:p>
        </p:txBody>
      </p:sp>
      <p:pic>
        <p:nvPicPr>
          <p:cNvPr id="109571" name="Immagine 3" descr="painas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25539"/>
            <a:ext cx="885666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itolo 1"/>
          <p:cNvSpPr txBox="1">
            <a:spLocks/>
          </p:cNvSpPr>
          <p:nvPr/>
        </p:nvSpPr>
        <p:spPr bwMode="auto">
          <a:xfrm>
            <a:off x="2063750" y="3500439"/>
            <a:ext cx="7632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FF00"/>
                </a:solidFill>
                <a:latin typeface="Comic Sans MS" charset="0"/>
              </a:rPr>
              <a:t>NRS Numerical Rate Scale </a:t>
            </a:r>
          </a:p>
        </p:txBody>
      </p:sp>
      <p:pic>
        <p:nvPicPr>
          <p:cNvPr id="109573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322764"/>
            <a:ext cx="9144001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995803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87" y="200936"/>
            <a:ext cx="877335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5006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95614" y="266700"/>
            <a:ext cx="5909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BISOGNA</a:t>
            </a:r>
            <a:r>
              <a:rPr lang="is-IS" sz="2400" dirty="0" smtClean="0">
                <a:latin typeface="Comic Sans MS" charset="0"/>
                <a:ea typeface="Comic Sans MS" charset="0"/>
                <a:cs typeface="Comic Sans MS" charset="0"/>
              </a:rPr>
              <a:t>….</a:t>
            </a:r>
          </a:p>
          <a:p>
            <a:endParaRPr lang="is-IS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s-IS" sz="2400" dirty="0" smtClean="0">
                <a:latin typeface="Comic Sans MS" charset="0"/>
                <a:ea typeface="Comic Sans MS" charset="0"/>
                <a:cs typeface="Comic Sans MS" charset="0"/>
              </a:rPr>
              <a:t>CAPIRE CHE TIPO DI DOLORE E’</a:t>
            </a:r>
          </a:p>
          <a:p>
            <a:pPr marL="342900" indent="-342900">
              <a:buFont typeface="+mj-lt"/>
              <a:buAutoNum type="arabicPeriod"/>
            </a:pPr>
            <a:r>
              <a:rPr lang="is-IS" sz="2400" dirty="0" smtClean="0">
                <a:latin typeface="Comic Sans MS" charset="0"/>
                <a:ea typeface="Comic Sans MS" charset="0"/>
                <a:cs typeface="Comic Sans MS" charset="0"/>
              </a:rPr>
              <a:t>INDIVIDUARE IL CORRETTO MECCANISMO FISIOPATOLOGICO CHE LO DETERMINA</a:t>
            </a:r>
          </a:p>
          <a:p>
            <a:pPr marL="342900" indent="-342900">
              <a:buFont typeface="+mj-lt"/>
              <a:buAutoNum type="arabicPeriod"/>
            </a:pPr>
            <a:r>
              <a:rPr lang="is-IS" sz="2400" dirty="0" smtClean="0">
                <a:latin typeface="Comic Sans MS" charset="0"/>
                <a:ea typeface="Comic Sans MS" charset="0"/>
                <a:cs typeface="Comic Sans MS" charset="0"/>
              </a:rPr>
              <a:t>UTILIZZARE IL GIUSTO FARMACO PER QUEL TIPO DI DOLORE </a:t>
            </a:r>
          </a:p>
        </p:txBody>
      </p:sp>
      <p:pic>
        <p:nvPicPr>
          <p:cNvPr id="1026" name="Picture 2" descr="isultati immagini per GIUSTO CORRE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24250"/>
            <a:ext cx="3480146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39261" y="3860750"/>
            <a:ext cx="52387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BISOGNA</a:t>
            </a:r>
            <a:r>
              <a:rPr lang="is-IS" sz="2400" dirty="0" smtClean="0">
                <a:latin typeface="Comic Sans MS" charset="0"/>
                <a:ea typeface="Comic Sans MS" charset="0"/>
                <a:cs typeface="Comic Sans MS" charset="0"/>
              </a:rPr>
              <a:t>….</a:t>
            </a:r>
          </a:p>
          <a:p>
            <a:endParaRPr lang="is-IS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s-IS" sz="2400" dirty="0" smtClean="0">
                <a:latin typeface="Comic Sans MS" charset="0"/>
                <a:ea typeface="Comic Sans MS" charset="0"/>
                <a:cs typeface="Comic Sans MS" charset="0"/>
              </a:rPr>
              <a:t>CAPIRE ESATTAMENTE IL PUNTO IN CUI NASCE O SI MODIFICA IL DOLORE – </a:t>
            </a:r>
          </a:p>
          <a:p>
            <a:r>
              <a:rPr lang="is-IS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  <a:endParaRPr lang="is-IS" sz="2400" dirty="0" smtClean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s-IS" sz="2800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PAIN GENERATOR</a:t>
            </a:r>
            <a:endParaRPr lang="is-IS" sz="2400" dirty="0" smtClean="0">
              <a:solidFill>
                <a:srgbClr val="00FA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6906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03217" y="190969"/>
            <a:ext cx="657225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IL DOLORE ONCOLOGICO  NON E’ UN DOLORE “SPECIALE” MA HA LE  CARATTERISTICHE DI TUTTI GLI ALTRI DOLORI: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NOCICETTIVO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NEUROPATICO </a:t>
            </a:r>
          </a:p>
          <a:p>
            <a:pPr marL="285750" indent="-285750">
              <a:buFont typeface="Arial" charset="0"/>
              <a:buChar char="•"/>
            </a:pPr>
            <a:r>
              <a:rPr lang="it-IT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MISTO</a:t>
            </a:r>
            <a:endParaRPr lang="it-IT" b="1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82179" y="2406960"/>
            <a:ext cx="657225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ATTRAVERSO ANAMNESI ED E.O. VA INDIVIDUATO IL IL TIPO DI DOLORE E LA FISIOPATOLOGIA CHE LO DETERMINA E IMPOSTATA UNA TERAPIA ADEGUATA</a:t>
            </a:r>
            <a:endParaRPr lang="it-IT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45593" y="3819399"/>
            <a:ext cx="8220075" cy="1200329"/>
          </a:xfrm>
          <a:prstGeom prst="rect">
            <a:avLst/>
          </a:prstGeom>
          <a:solidFill>
            <a:srgbClr val="F6C3EA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INDIVIDUARE CIO’ CHE CAUSA DOLORE E’ IMPORTANTE, PERCHE’ PERMETTE DI PERSONALIZZARE LA TERAPIA, MA SE LA CAUSA NON E’ CHIARA O CI VUOLE TEMPO PER RICONOSCERLA, </a:t>
            </a:r>
            <a:r>
              <a:rPr lang="it-IT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IL DOLORE VA TRATTATO COMUNQUE E QUANTO PRIMA</a:t>
            </a:r>
            <a:endParaRPr lang="it-IT" b="1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6485" y="5019728"/>
            <a:ext cx="7718982" cy="1754326"/>
          </a:xfrm>
          <a:prstGeom prst="rect">
            <a:avLst/>
          </a:prstGeom>
          <a:solidFill>
            <a:srgbClr val="F2F273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SCOPO:	RIDURRE/ABOLIRE DOLORE A RIPOSO</a:t>
            </a:r>
          </a:p>
          <a:p>
            <a:r>
              <a:rPr lang="it-IT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it-IT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RIDURRE/ABOLIRE DOLORE </a:t>
            </a: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AL </a:t>
            </a:r>
            <a:r>
              <a:rPr lang="it-IT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MOVIMENTO/IN PIEDI</a:t>
            </a:r>
          </a:p>
          <a:p>
            <a:r>
              <a:rPr lang="it-IT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AUMENTO ORE DI SONNO</a:t>
            </a:r>
          </a:p>
          <a:p>
            <a:r>
              <a:rPr lang="it-IT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MIGLIORARE QUALITA’ DI VITA</a:t>
            </a:r>
          </a:p>
          <a:p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	RIDURRE DISABILITA’</a:t>
            </a:r>
          </a:p>
          <a:p>
            <a:r>
              <a:rPr lang="it-IT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	RIPRESA RUOLO LAVORATIVO-FAMILIARE-	SOCIALE </a:t>
            </a:r>
            <a:endParaRPr lang="it-IT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199985" y="410546"/>
            <a:ext cx="2054444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DOLORE ONCOLOGICO</a:t>
            </a:r>
            <a:endParaRPr lang="it-IT" sz="2000" b="1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730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ultati immagini per nocice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1884"/>
            <a:ext cx="5475646" cy="60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848709" y="327149"/>
            <a:ext cx="607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IN PERIFERIA: MODULAZIONE DELL’INFIAMMAZIONE NEUROGENA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DOLORE NOCICETTIVO</a:t>
            </a:r>
            <a:endParaRPr lang="it-IT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16762" y="1502981"/>
            <a:ext cx="2634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FANS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COX 2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ANESTETICI LOCALI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CORTISONICI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48709" y="4808001"/>
            <a:ext cx="607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ENCEFALO E TRONCO: MODULAZIONE CENTRALE</a:t>
            </a:r>
            <a:endParaRPr lang="it-IT" dirty="0">
              <a:solidFill>
                <a:srgbClr val="00FA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81133" y="2815405"/>
            <a:ext cx="607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MIDOLLO: MODULAZIONE  CENTRALE</a:t>
            </a:r>
            <a:endParaRPr lang="it-IT" dirty="0">
              <a:solidFill>
                <a:srgbClr val="00FA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6762" y="3253177"/>
            <a:ext cx="42835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ANESTETICI LOCALI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OPPIOIDI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PARACETAMOLO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ALFA 2 AGONISTI (CLONIDINA)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NMDA ANTAGONISTI (KETAMINA)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48019" y="5254829"/>
            <a:ext cx="44310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OPPIOIDI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PARACETAMOLO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ALFA 2 AGONISTI (CLONIDINA)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NMDA ANTAGONISTI (KETAMINA)</a:t>
            </a:r>
          </a:p>
          <a:p>
            <a:r>
              <a:rPr lang="it-IT" smtClean="0">
                <a:latin typeface="Comic Sans MS" charset="0"/>
                <a:ea typeface="Comic Sans MS" charset="0"/>
                <a:cs typeface="Comic Sans MS" charset="0"/>
              </a:rPr>
              <a:t>INIBITORI REUPTAKE SERO E NORA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191932" y="1571277"/>
            <a:ext cx="246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↑ soglia nocicettori</a:t>
            </a:r>
          </a:p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Agiscono sul “</a:t>
            </a:r>
            <a:r>
              <a:rPr lang="it-IT" dirty="0" err="1" smtClean="0">
                <a:latin typeface="Comic Sans MS" charset="0"/>
                <a:ea typeface="Comic Sans MS" charset="0"/>
                <a:cs typeface="Comic Sans MS" charset="0"/>
              </a:rPr>
              <a:t>pain</a:t>
            </a: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 generator”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65766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sultati immagini per scalini OMS dol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1" t="2783" r="1422" b="6765"/>
          <a:stretch/>
        </p:blipFill>
        <p:spPr bwMode="auto">
          <a:xfrm>
            <a:off x="1472871" y="158262"/>
            <a:ext cx="9225517" cy="64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25891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850" y="1197857"/>
            <a:ext cx="8887345" cy="543154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8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DOLORE</a:t>
            </a:r>
            <a:r>
              <a:rPr lang="it-IT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800" dirty="0" smtClean="0">
                <a:latin typeface="Comic Sans MS" charset="0"/>
                <a:ea typeface="Comic Sans MS" charset="0"/>
                <a:cs typeface="Comic Sans MS" charset="0"/>
              </a:rPr>
              <a:t>è </a:t>
            </a:r>
            <a:r>
              <a:rPr lang="it-IT" sz="2800" dirty="0">
                <a:latin typeface="Comic Sans MS" charset="0"/>
                <a:ea typeface="Comic Sans MS" charset="0"/>
                <a:cs typeface="Comic Sans MS" charset="0"/>
              </a:rPr>
              <a:t>“una spiacevole esperienza sensitiva ed emotiva associata ad </a:t>
            </a:r>
            <a:r>
              <a:rPr lang="it-IT" sz="2800" dirty="0" smtClean="0">
                <a:latin typeface="Comic Sans MS" charset="0"/>
                <a:ea typeface="Comic Sans MS" charset="0"/>
                <a:cs typeface="Comic Sans MS" charset="0"/>
              </a:rPr>
              <a:t>un reale </a:t>
            </a:r>
            <a:r>
              <a:rPr lang="it-IT" sz="2800" dirty="0">
                <a:latin typeface="Comic Sans MS" charset="0"/>
                <a:ea typeface="Comic Sans MS" charset="0"/>
                <a:cs typeface="Comic Sans MS" charset="0"/>
              </a:rPr>
              <a:t>e/o potenziale danno tissutale, o descritta come tale. Il dolore  </a:t>
            </a:r>
            <a:r>
              <a:rPr lang="it-IT" sz="2800" dirty="0" smtClean="0">
                <a:latin typeface="Comic Sans MS" charset="0"/>
                <a:ea typeface="Comic Sans MS" charset="0"/>
                <a:cs typeface="Comic Sans MS" charset="0"/>
              </a:rPr>
              <a:t>è sempre </a:t>
            </a:r>
            <a:r>
              <a:rPr lang="it-IT" sz="2800" dirty="0" smtClean="0">
                <a:latin typeface="Comic Sans MS" charset="0"/>
                <a:ea typeface="Comic Sans MS" charset="0"/>
                <a:cs typeface="Comic Sans MS" charset="0"/>
              </a:rPr>
              <a:t>un’esperienza soggettiva, spiacevole, fisica, psichica, sociale, spirituale. </a:t>
            </a:r>
            <a:r>
              <a:rPr lang="it-IT" sz="2800" dirty="0">
                <a:latin typeface="Comic Sans MS" charset="0"/>
                <a:ea typeface="Comic Sans MS" charset="0"/>
                <a:cs typeface="Comic Sans MS" charset="0"/>
              </a:rPr>
              <a:t>Ogni individuo apprende il significato di tale </a:t>
            </a:r>
            <a:r>
              <a:rPr lang="it-IT" sz="2800" dirty="0" smtClean="0">
                <a:latin typeface="Comic Sans MS" charset="0"/>
                <a:ea typeface="Comic Sans MS" charset="0"/>
                <a:cs typeface="Comic Sans MS" charset="0"/>
              </a:rPr>
              <a:t>parola attraverso </a:t>
            </a:r>
            <a:r>
              <a:rPr lang="it-IT" sz="2800" dirty="0">
                <a:latin typeface="Comic Sans MS" charset="0"/>
                <a:ea typeface="Comic Sans MS" charset="0"/>
                <a:cs typeface="Comic Sans MS" charset="0"/>
              </a:rPr>
              <a:t>le esperienze correlate ad una lesione durante i primi anni di vita.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800" b="1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Sicuramente si accompagna ad una componente somatica ma ha anche </a:t>
            </a:r>
            <a:r>
              <a:rPr lang="it-IT" sz="28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un carattere </a:t>
            </a:r>
            <a:r>
              <a:rPr lang="it-IT" sz="2800" b="1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spiacevole, e </a:t>
            </a:r>
            <a:r>
              <a:rPr lang="it-IT" sz="28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perci</a:t>
            </a:r>
            <a:r>
              <a:rPr lang="it-IT" sz="2800" b="1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ò</a:t>
            </a:r>
            <a:r>
              <a:rPr lang="it-IT" sz="28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sz="2800" b="1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 una carica emozionale”. </a:t>
            </a:r>
            <a:r>
              <a:rPr lang="it-IT" sz="2800" dirty="0">
                <a:latin typeface="Comic Sans MS" charset="0"/>
                <a:ea typeface="Comic Sans MS" charset="0"/>
                <a:cs typeface="Comic Sans MS" charset="0"/>
              </a:rPr>
              <a:t>(IASP 1979</a:t>
            </a:r>
            <a:r>
              <a:rPr lang="it-IT" sz="2800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it-IT" altLang="it-IT" sz="28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3329063" y="185526"/>
            <a:ext cx="3577923" cy="5809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24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it-IT" sz="28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DEFINIZIONI</a:t>
            </a:r>
            <a:endParaRPr lang="it-IT" altLang="it-IT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050" name="Picture 2" descr="isultati immagini per DOLORE AC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1195" y="185526"/>
            <a:ext cx="2771256" cy="28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09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49239"/>
            <a:ext cx="8382000" cy="744537"/>
          </a:xfrm>
        </p:spPr>
        <p:txBody>
          <a:bodyPr/>
          <a:lstStyle/>
          <a:p>
            <a:pPr algn="ctr" eaLnBrk="1" hangingPunct="1"/>
            <a:r>
              <a:rPr lang="it-IT" altLang="it-IT">
                <a:latin typeface="Comic Sans MS" charset="0"/>
                <a:ea typeface="Comic Sans MS" charset="0"/>
                <a:cs typeface="Comic Sans MS" charset="0"/>
              </a:rPr>
              <a:t>Dolore lieve (I </a:t>
            </a:r>
            <a:r>
              <a:rPr lang="it-IT" altLang="it-IT" dirty="0" err="1">
                <a:latin typeface="Comic Sans MS" charset="0"/>
                <a:ea typeface="Comic Sans MS" charset="0"/>
                <a:cs typeface="Comic Sans MS" charset="0"/>
              </a:rPr>
              <a:t>step</a:t>
            </a:r>
            <a:r>
              <a:rPr lang="it-IT" altLang="it-IT" dirty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graphicFrame>
        <p:nvGraphicFramePr>
          <p:cNvPr id="291019" name="Group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397207"/>
              </p:ext>
            </p:extLst>
          </p:nvPr>
        </p:nvGraphicFramePr>
        <p:xfrm>
          <a:off x="597878" y="1248509"/>
          <a:ext cx="10937631" cy="5077679"/>
        </p:xfrm>
        <a:graphic>
          <a:graphicData uri="http://schemas.openxmlformats.org/drawingml/2006/table">
            <a:tbl>
              <a:tblPr/>
              <a:tblGrid>
                <a:gridCol w="2374912"/>
                <a:gridCol w="2218439"/>
                <a:gridCol w="2040340"/>
                <a:gridCol w="2565413"/>
                <a:gridCol w="1738527"/>
              </a:tblGrid>
              <a:tr h="72225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farmaco</a:t>
                      </a: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Dose singola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Intervallo dosi</a:t>
                      </a: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020C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Dose massima</a:t>
                      </a:r>
                      <a:endParaRPr kumimoji="0" lang="it-IT" altLang="it-IT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Durata azione</a:t>
                      </a: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0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paracetamolo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500-1000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4-6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4000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7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ASA</a:t>
                      </a:r>
                      <a:endParaRPr kumimoji="0" lang="it-IT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500-1000 mg</a:t>
                      </a: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4-6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4000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7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ibuprofene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400-600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8 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1800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4-6 ore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7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diclofenac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50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8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150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4-6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0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ketoprofene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25-75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6-8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300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4-6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0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ketorolac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30 mg im/ev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10 mg 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6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120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40 mg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4-6 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717614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32420" y="171221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SCALA ANALGESICA OMS</a:t>
            </a:r>
            <a:endParaRPr lang="it-IT" sz="2000" b="1" i="1">
              <a:solidFill>
                <a:srgbClr val="39FDF6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7318" y="4166561"/>
            <a:ext cx="1148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Il problema del 2° gradino: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Troppo semplice e criticata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Rischio di “ritardare” la scelta dei farmaci del 3° gradino nel dolore oncologico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Introduzione di nuovi farmaci “combinati” ha reso più difficile la loro collocazione, se non per estendere i limiti temporali del 2° gradino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La successiva versione della scala: farmaci per dolore da lieve a moderato e da moderato a forte, senza parlare di oppioidi deboli o minori e forti o maggiori, stabilendo un “continuum” nella scelta dell’oppioide</a:t>
            </a:r>
          </a:p>
          <a:p>
            <a:pPr marL="285750" indent="-285750">
              <a:buFont typeface="Arial" charset="0"/>
              <a:buChar char="•"/>
            </a:pPr>
            <a:r>
              <a:rPr lang="it-IT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CIO’ CHE GUIDA LA SCELTA E’ L’INTENSITA’ DEL DOLORE NON L’INEFFICACIA DEI FARMACI PREVISTI NEI VARI LIVELLI (GRADINI) NE’ LA PROGNOSI</a:t>
            </a:r>
          </a:p>
        </p:txBody>
      </p:sp>
      <p:pic>
        <p:nvPicPr>
          <p:cNvPr id="12292" name="Picture 4" descr="isultati immagini per scala oms del dolo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931" y="840500"/>
            <a:ext cx="5250783" cy="30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sultati immagini per gradini oms dolo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64" y="736621"/>
            <a:ext cx="5721803" cy="25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circolare a destra 3"/>
          <p:cNvSpPr/>
          <p:nvPr/>
        </p:nvSpPr>
        <p:spPr>
          <a:xfrm rot="18149511">
            <a:off x="5273796" y="3377379"/>
            <a:ext cx="809886" cy="147497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15629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sultati immagini per gradini oms dolore a 5 gradini">
            <a:hlinkClick r:id="rId2" invalidUrl="https://www.google.it/imgres?imgurl=http://slideplayer.it/8854001/26/images/19/La+scala+analgesica+a+quattro+gradini+dell%E2%80%99+OMS+%282004%29.jpg&amp;imgrefurl=http://slideplayer.it/slide/8854001/&amp;docid=htcaL4LTHeMCyM&amp;tbnid=vYF2M_BLpdOfKM:&amp;vet=10ahUKEwins9f9gJPUAhULkRQKHcAZCdcQMwhiKDIwMg..i&amp;w=960&amp;h=720&amp;bih=618&amp;biw=1034&amp;q=gradini oms dolore a 5 gradini&amp;ved=0ahUKEwins9f9gJPUAhULkRQKHcAZCdcQMwhiKDIwMg&amp;iact=mrc&amp;uact=8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" t="10420" r="8666"/>
          <a:stretch/>
        </p:blipFill>
        <p:spPr bwMode="auto">
          <a:xfrm>
            <a:off x="509665" y="245432"/>
            <a:ext cx="6685614" cy="50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159489" y="245432"/>
            <a:ext cx="3517692" cy="38595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it-IT" altLang="ja-JP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ja-JP" alt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’</a:t>
            </a:r>
            <a:r>
              <a:rPr lang="it-IT" altLang="ja-JP" b="1" u="sng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INTENSITÀ DEL DOLORE</a:t>
            </a:r>
            <a:r>
              <a:rPr lang="it-IT" altLang="ja-JP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E NON LA SEQUENZIALITÀ DEGLI STEPS, NÉ LA PROGNOSI GUIDANO LA SCELTA DEL FARMACO CON CUI INIZIARE IL TRATTAMENTO NEL DOLORE ONCOLOGICO</a:t>
            </a:r>
            <a:endParaRPr lang="it-IT" altLang="ja-JP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3318" name="Picture 6" descr="isultati immagini per importan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606" y="465925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99803" y="5267137"/>
            <a:ext cx="8003497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it-IT" altLang="it-IT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4° </a:t>
            </a:r>
            <a:r>
              <a:rPr lang="it-IT" altLang="it-IT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step</a:t>
            </a:r>
            <a:r>
              <a:rPr lang="it-IT" altLang="it-IT" dirty="0" smtClean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it-IT" altLang="it-IT" dirty="0" err="1">
                <a:latin typeface="Comic Sans MS" charset="0"/>
                <a:ea typeface="Comic Sans MS" charset="0"/>
                <a:cs typeface="Comic Sans MS" charset="0"/>
              </a:rPr>
              <a:t>neuromodulazione</a:t>
            </a:r>
            <a:r>
              <a:rPr lang="it-IT" altLang="it-IT" dirty="0">
                <a:latin typeface="Comic Sans MS" charset="0"/>
                <a:ea typeface="Comic Sans MS" charset="0"/>
                <a:cs typeface="Comic Sans MS" charset="0"/>
              </a:rPr>
              <a:t> e </a:t>
            </a:r>
            <a:r>
              <a:rPr lang="it-IT" altLang="it-IT" dirty="0" err="1">
                <a:latin typeface="Comic Sans MS" charset="0"/>
                <a:ea typeface="Comic Sans MS" charset="0"/>
                <a:cs typeface="Comic Sans MS" charset="0"/>
              </a:rPr>
              <a:t>neurolesione</a:t>
            </a:r>
            <a:r>
              <a:rPr lang="it-IT" altLang="it-IT" dirty="0">
                <a:latin typeface="Comic Sans MS" charset="0"/>
                <a:ea typeface="Comic Sans MS" charset="0"/>
                <a:cs typeface="Comic Sans MS" charset="0"/>
              </a:rPr>
              <a:t> (applicazione di un medicamento o di una particolare forma di energia, </a:t>
            </a:r>
            <a:r>
              <a:rPr lang="it-IT" altLang="it-IT" dirty="0" smtClean="0">
                <a:latin typeface="Comic Sans MS" charset="0"/>
                <a:ea typeface="Comic Sans MS" charset="0"/>
                <a:cs typeface="Comic Sans MS" charset="0"/>
              </a:rPr>
              <a:t>radiofrequenza-</a:t>
            </a:r>
            <a:r>
              <a:rPr lang="it-IT" altLang="it-IT" dirty="0" err="1" smtClean="0">
                <a:latin typeface="Comic Sans MS" charset="0"/>
                <a:ea typeface="Comic Sans MS" charset="0"/>
                <a:cs typeface="Comic Sans MS" charset="0"/>
              </a:rPr>
              <a:t>crio</a:t>
            </a:r>
            <a:r>
              <a:rPr lang="it-IT" altLang="it-IT" dirty="0" smtClean="0">
                <a:latin typeface="Comic Sans MS" charset="0"/>
                <a:ea typeface="Comic Sans MS" charset="0"/>
                <a:cs typeface="Comic Sans MS" charset="0"/>
              </a:rPr>
              <a:t>-elettricità</a:t>
            </a:r>
            <a:r>
              <a:rPr lang="it-IT" altLang="it-IT" dirty="0">
                <a:latin typeface="Comic Sans MS" charset="0"/>
                <a:ea typeface="Comic Sans MS" charset="0"/>
                <a:cs typeface="Comic Sans MS" charset="0"/>
              </a:rPr>
              <a:t>, su un bersaglio neurologico mediante aghi o cateteri dedicati)</a:t>
            </a:r>
          </a:p>
        </p:txBody>
      </p:sp>
    </p:spTree>
    <p:extLst>
      <p:ext uri="{BB962C8B-B14F-4D97-AF65-F5344CB8AC3E}">
        <p14:creationId xmlns:p14="http://schemas.microsoft.com/office/powerpoint/2010/main" xmlns="" val="149883950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037" y="114193"/>
            <a:ext cx="10131425" cy="787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dirty="0">
                <a:latin typeface="Comic Sans MS" charset="0"/>
                <a:ea typeface="Comic Sans MS" charset="0"/>
                <a:cs typeface="Comic Sans MS" charset="0"/>
              </a:rPr>
              <a:t>Dolore moderato (II </a:t>
            </a:r>
            <a:r>
              <a:rPr lang="it-IT" altLang="it-IT" sz="2800" dirty="0" err="1">
                <a:latin typeface="Comic Sans MS" charset="0"/>
                <a:ea typeface="Comic Sans MS" charset="0"/>
                <a:cs typeface="Comic Sans MS" charset="0"/>
              </a:rPr>
              <a:t>step</a:t>
            </a:r>
            <a:r>
              <a:rPr lang="it-IT" altLang="it-IT" sz="28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graphicFrame>
        <p:nvGraphicFramePr>
          <p:cNvPr id="29189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1389588"/>
              </p:ext>
            </p:extLst>
          </p:nvPr>
        </p:nvGraphicFramePr>
        <p:xfrm>
          <a:off x="205274" y="1098062"/>
          <a:ext cx="11664341" cy="4493847"/>
        </p:xfrm>
        <a:graphic>
          <a:graphicData uri="http://schemas.openxmlformats.org/drawingml/2006/table">
            <a:tbl>
              <a:tblPr/>
              <a:tblGrid>
                <a:gridCol w="3722150"/>
                <a:gridCol w="2488367"/>
                <a:gridCol w="1588958"/>
                <a:gridCol w="2293132"/>
                <a:gridCol w="1571734"/>
              </a:tblGrid>
              <a:tr h="91519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Farmaco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Dose singola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Intervallo dosi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Dose massima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Durata 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Tramadolo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</a:t>
                      </a:r>
                      <a:endParaRPr kumimoji="0" lang="it-IT" alt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Tapentadolo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50-100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25-250 mg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4-6 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12 ore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400 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500 mg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3-6 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13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Paracetamolo/codeina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500/30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4-6 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Paracetamolo 4000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2-5 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1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Paracetamolo/</a:t>
                      </a:r>
                      <a:r>
                        <a:rPr kumimoji="0" lang="it-IT" alt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ossicodone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(</a:t>
                      </a:r>
                      <a:r>
                        <a:rPr kumimoji="0" lang="it-IT" alt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ril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. immediato)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325/5,10,20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6-8 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Paracetamolo 4000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3-5 ore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80292" y="5788378"/>
            <a:ext cx="9700091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dirty="0" smtClean="0">
                <a:latin typeface="Comic Sans MS" charset="0"/>
                <a:ea typeface="Comic Sans MS" charset="0"/>
                <a:cs typeface="Comic Sans MS" charset="0"/>
              </a:rPr>
              <a:t>NB:	morfina/</a:t>
            </a:r>
            <a:r>
              <a:rPr lang="it-IT" altLang="it-IT" dirty="0" err="1" smtClean="0">
                <a:latin typeface="Comic Sans MS" charset="0"/>
                <a:ea typeface="Comic Sans MS" charset="0"/>
                <a:cs typeface="Comic Sans MS" charset="0"/>
              </a:rPr>
              <a:t>ossicodone</a:t>
            </a:r>
            <a:r>
              <a:rPr lang="it-IT" altLang="it-IT" dirty="0">
                <a:latin typeface="Comic Sans MS" charset="0"/>
                <a:ea typeface="Comic Sans MS" charset="0"/>
                <a:cs typeface="Comic Sans MS" charset="0"/>
              </a:rPr>
              <a:t>= </a:t>
            </a:r>
            <a:r>
              <a:rPr lang="it-IT" altLang="it-IT" dirty="0" smtClean="0">
                <a:latin typeface="Comic Sans MS" charset="0"/>
                <a:ea typeface="Comic Sans MS" charset="0"/>
                <a:cs typeface="Comic Sans MS" charset="0"/>
              </a:rPr>
              <a:t>1/1.5</a:t>
            </a:r>
          </a:p>
          <a:p>
            <a:pPr>
              <a:lnSpc>
                <a:spcPct val="90000"/>
              </a:lnSpc>
            </a:pPr>
            <a:r>
              <a:rPr lang="it-IT" altLang="it-IT" dirty="0" smtClean="0">
                <a:latin typeface="Comic Sans MS" charset="0"/>
                <a:ea typeface="Comic Sans MS" charset="0"/>
                <a:cs typeface="Comic Sans MS" charset="0"/>
              </a:rPr>
              <a:t>	Paracetamolo/</a:t>
            </a:r>
            <a:r>
              <a:rPr lang="it-IT" altLang="it-IT" dirty="0" err="1" smtClean="0">
                <a:latin typeface="Comic Sans MS" charset="0"/>
                <a:ea typeface="Comic Sans MS" charset="0"/>
                <a:cs typeface="Comic Sans MS" charset="0"/>
              </a:rPr>
              <a:t>Ossicodone</a:t>
            </a:r>
            <a:r>
              <a:rPr lang="it-IT" altLang="it-IT" dirty="0" smtClean="0">
                <a:latin typeface="Comic Sans MS" charset="0"/>
                <a:ea typeface="Comic Sans MS" charset="0"/>
                <a:cs typeface="Comic Sans MS" charset="0"/>
              </a:rPr>
              <a:t> 5/325 mg = Paracetamolo/Codeina 500/30 mg = 2° scalino</a:t>
            </a:r>
          </a:p>
          <a:p>
            <a:pPr>
              <a:lnSpc>
                <a:spcPct val="90000"/>
              </a:lnSpc>
            </a:pPr>
            <a:endParaRPr lang="it-IT" alt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8198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788796" y="55783"/>
            <a:ext cx="10131425" cy="787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dirty="0">
                <a:latin typeface="Comic Sans MS" charset="0"/>
                <a:ea typeface="Comic Sans MS" charset="0"/>
                <a:cs typeface="Comic Sans MS" charset="0"/>
              </a:rPr>
              <a:t>Dolore </a:t>
            </a:r>
            <a:r>
              <a:rPr lang="it-IT" altLang="it-IT" sz="2800" dirty="0" smtClean="0">
                <a:latin typeface="Comic Sans MS" charset="0"/>
                <a:ea typeface="Comic Sans MS" charset="0"/>
                <a:cs typeface="Comic Sans MS" charset="0"/>
              </a:rPr>
              <a:t>SEVERO </a:t>
            </a:r>
            <a:r>
              <a:rPr lang="it-IT" altLang="it-IT" sz="2800" dirty="0"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it-IT" altLang="it-IT" sz="2800" dirty="0" smtClean="0">
                <a:latin typeface="Comic Sans MS" charset="0"/>
                <a:ea typeface="Comic Sans MS" charset="0"/>
                <a:cs typeface="Comic Sans MS" charset="0"/>
              </a:rPr>
              <a:t>III </a:t>
            </a:r>
            <a:r>
              <a:rPr lang="it-IT" altLang="it-IT" sz="2800" dirty="0" err="1" smtClean="0">
                <a:latin typeface="Comic Sans MS" charset="0"/>
                <a:ea typeface="Comic Sans MS" charset="0"/>
                <a:cs typeface="Comic Sans MS" charset="0"/>
              </a:rPr>
              <a:t>step</a:t>
            </a:r>
            <a:r>
              <a:rPr lang="it-IT" altLang="it-IT" sz="28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graphicFrame>
        <p:nvGraphicFramePr>
          <p:cNvPr id="29189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1321159"/>
              </p:ext>
            </p:extLst>
          </p:nvPr>
        </p:nvGraphicFramePr>
        <p:xfrm>
          <a:off x="466531" y="1023417"/>
          <a:ext cx="11457991" cy="5640593"/>
        </p:xfrm>
        <a:graphic>
          <a:graphicData uri="http://schemas.openxmlformats.org/drawingml/2006/table">
            <a:tbl>
              <a:tblPr/>
              <a:tblGrid>
                <a:gridCol w="4772410"/>
                <a:gridCol w="2627980"/>
                <a:gridCol w="1723955"/>
                <a:gridCol w="2333646"/>
              </a:tblGrid>
              <a:tr h="842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Farmaco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Dose 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singola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(mg)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20C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Intervallo 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dosi (h)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20C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Dose 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massima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20C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(mg)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20C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6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Ossicodone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Ossicodone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/naloxone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5-80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5/2.5-80/40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12 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No effetto tetto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160/80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9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Morfina SR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Morfina rilascio immediato (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gtt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)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10-30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5-20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3 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No effetto tetto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Fentanyl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cerotto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Fentanyl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onset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rapido (ROO)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12-125 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mcg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/h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50-800 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mcg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ogni 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ogni 3-4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No effetto tetto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Buprenorfina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 cerotto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35-70mcg/h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ogni 72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Effetto tetto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Idromorfone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4-64 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24 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Monotype Sorts" charset="2"/>
                        <a:defRPr sz="2800">
                          <a:solidFill>
                            <a:srgbClr val="FFFF00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SzPct val="80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No effetto tetto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Metadone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5-120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8-24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charset="2"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No effetto tetto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66576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46810" y="316524"/>
            <a:ext cx="1024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rgbClr val="FFC000"/>
                </a:solidFill>
                <a:latin typeface="Comic Sans MS" charset="0"/>
                <a:ea typeface="Comic Sans MS" charset="0"/>
                <a:cs typeface="Comic Sans MS" charset="0"/>
              </a:rPr>
              <a:t>TABELLA EQUIANALGESIA TRA OPPIOIDI FORTI O MAGGIORI</a:t>
            </a:r>
            <a:endParaRPr lang="it-IT" sz="2400">
              <a:solidFill>
                <a:srgbClr val="FFC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33" b="25867"/>
          <a:stretch/>
        </p:blipFill>
        <p:spPr>
          <a:xfrm>
            <a:off x="293761" y="1060704"/>
            <a:ext cx="11327027" cy="50292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199530" y="1685364"/>
            <a:ext cx="914400" cy="222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112197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3936" y="1457829"/>
            <a:ext cx="11358088" cy="52553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Il </a:t>
            </a:r>
            <a:r>
              <a:rPr lang="it-IT" sz="2400" dirty="0" err="1">
                <a:latin typeface="Comic Sans MS" charset="0"/>
                <a:ea typeface="Comic Sans MS" charset="0"/>
                <a:cs typeface="Comic Sans MS" charset="0"/>
              </a:rPr>
              <a:t>BTcP</a:t>
            </a:r>
            <a:r>
              <a:rPr lang="it-IT" sz="2400" dirty="0">
                <a:latin typeface="Comic Sans MS" charset="0"/>
                <a:ea typeface="Comic Sans MS" charset="0"/>
                <a:cs typeface="Comic Sans MS" charset="0"/>
              </a:rPr>
              <a:t> è quindi definito come “un’esacerbazione dolorosa transitoria, di intensità moderata-elevata, che insorge, sia spontaneamente sia in seguito a un evento scatenante, in pazienti con dolore di base mantenuto per la maggior parte della giornata sotto controllo o di intensità lieve”. La valutazione e la gestione di un paziente con dolore oncologico non può quindi prescindere dall’attenta valutazione di entrambi gli aspetti del dolore: il dolore persistente di base e le riacutizzazioni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dolorose</a:t>
            </a:r>
            <a:endParaRPr lang="it-IT" altLang="it-IT" sz="2800" u="sng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400" u="sng" dirty="0" smtClean="0">
                <a:latin typeface="Comic Sans MS" charset="0"/>
                <a:ea typeface="Comic Sans MS" charset="0"/>
                <a:cs typeface="Comic Sans MS" charset="0"/>
              </a:rPr>
              <a:t>spontaneo</a:t>
            </a:r>
            <a:r>
              <a:rPr lang="it-IT" altLang="it-IT" sz="2400" dirty="0" smtClean="0">
                <a:latin typeface="Comic Sans MS" charset="0"/>
                <a:ea typeface="Comic Sans MS" charset="0"/>
                <a:cs typeface="Comic Sans MS" charset="0"/>
              </a:rPr>
              <a:t> o idiopatico (32-94%) assenza fattori scatenanti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400" u="sng" dirty="0" smtClean="0">
                <a:latin typeface="Comic Sans MS" charset="0"/>
                <a:ea typeface="Comic Sans MS" charset="0"/>
                <a:cs typeface="Comic Sans MS" charset="0"/>
              </a:rPr>
              <a:t>Incidente</a:t>
            </a:r>
            <a:r>
              <a:rPr lang="it-IT" altLang="it-IT" sz="2400" dirty="0" smtClean="0">
                <a:latin typeface="Comic Sans MS" charset="0"/>
                <a:ea typeface="Comic Sans MS" charset="0"/>
                <a:cs typeface="Comic Sans MS" charset="0"/>
              </a:rPr>
              <a:t> o provocato (28-45%) di solito prevedibile, volontario, involontario, procedurale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400" dirty="0" smtClean="0">
                <a:latin typeface="Comic Sans MS" charset="0"/>
                <a:ea typeface="Comic Sans MS" charset="0"/>
                <a:cs typeface="Comic Sans MS" charset="0"/>
              </a:rPr>
              <a:t>Esordio improvviso, durata breve (media 30</a:t>
            </a:r>
            <a:r>
              <a:rPr lang="ja-JP" altLang="it-IT" sz="2400" dirty="0" smtClean="0">
                <a:latin typeface="Comic Sans MS" charset="0"/>
                <a:ea typeface="Comic Sans MS" charset="0"/>
                <a:cs typeface="Comic Sans MS" charset="0"/>
              </a:rPr>
              <a:t>’</a:t>
            </a:r>
            <a:r>
              <a:rPr lang="it-IT" altLang="ja-JP" sz="2400" dirty="0" smtClean="0">
                <a:latin typeface="Comic Sans MS" charset="0"/>
                <a:ea typeface="Comic Sans MS" charset="0"/>
                <a:cs typeface="Comic Sans MS" charset="0"/>
              </a:rPr>
              <a:t>), intensità elevata, grave e lancinante, </a:t>
            </a:r>
            <a:r>
              <a:rPr lang="it-IT" altLang="ja-JP" sz="2400" dirty="0" err="1" smtClean="0">
                <a:latin typeface="Comic Sans MS" charset="0"/>
                <a:ea typeface="Comic Sans MS" charset="0"/>
                <a:cs typeface="Comic Sans MS" charset="0"/>
              </a:rPr>
              <a:t>freq</a:t>
            </a:r>
            <a:r>
              <a:rPr lang="it-IT" altLang="ja-JP" sz="2400" dirty="0" smtClean="0">
                <a:latin typeface="Comic Sans MS" charset="0"/>
                <a:ea typeface="Comic Sans MS" charset="0"/>
                <a:cs typeface="Comic Sans MS" charset="0"/>
              </a:rPr>
              <a:t>. 1-6/die, autolimitante, notevole impatto sulla qualità di vita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400" dirty="0" smtClean="0">
                <a:latin typeface="Comic Sans MS" charset="0"/>
                <a:ea typeface="Comic Sans MS" charset="0"/>
                <a:cs typeface="Comic Sans MS" charset="0"/>
              </a:rPr>
              <a:t>Se </a:t>
            </a:r>
            <a:r>
              <a:rPr lang="it-IT" altLang="it-IT" sz="2400" dirty="0" smtClean="0">
                <a:latin typeface="Comic Sans MS" charset="0"/>
                <a:ea typeface="Comic Sans MS" charset="0"/>
                <a:cs typeface="Comic Sans MS" charset="0"/>
                <a:sym typeface="Symbol" charset="2"/>
              </a:rPr>
              <a:t> 4 episodi/die riconsiderare la terapia di base,  25-30% dose oppioide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400" dirty="0" smtClean="0">
                <a:latin typeface="Comic Sans MS" charset="0"/>
                <a:ea typeface="Comic Sans MS" charset="0"/>
                <a:cs typeface="Comic Sans MS" charset="0"/>
              </a:rPr>
              <a:t>Va distinto dal dolore da “fine dose”</a:t>
            </a:r>
            <a:endParaRPr lang="it-IT" altLang="it-IT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6268" y="467229"/>
            <a:ext cx="11518232" cy="61512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altLang="it-IT" sz="28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Breakthrough</a:t>
            </a:r>
            <a:r>
              <a:rPr lang="it-IT" altLang="it-IT" sz="28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CANCER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pain</a:t>
            </a:r>
            <a:r>
              <a:rPr lang="it-IT" altLang="it-IT" sz="28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altLang="it-IT" sz="2800" b="1" cap="none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</a:t>
            </a:r>
            <a:r>
              <a:rPr lang="it-IT" altLang="it-IT" sz="28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DEI (</a:t>
            </a:r>
            <a:r>
              <a:rPr lang="it-IT" altLang="it-IT" sz="2800" b="1" cap="non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it-IT" altLang="it-IT" sz="2800" b="1" cap="none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olore </a:t>
            </a:r>
            <a:r>
              <a:rPr lang="it-IT" altLang="it-IT" sz="2800" b="1" cap="non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it-IT" altLang="it-IT" sz="2800" b="1" cap="none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pisodico </a:t>
            </a:r>
            <a:r>
              <a:rPr lang="it-IT" altLang="it-IT" sz="2800" b="1" cap="none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lang="it-IT" altLang="it-IT" sz="2800" b="1" cap="none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ntenso</a:t>
            </a:r>
            <a:r>
              <a:rPr lang="it-IT" altLang="it-IT" sz="28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it-IT" altLang="it-IT" sz="28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4621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7276"/>
            <a:ext cx="7891206" cy="43857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64841" y="400537"/>
            <a:ext cx="8162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BTcP</a:t>
            </a:r>
            <a:r>
              <a:rPr lang="it-IT" sz="3600" dirty="0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 ? -&gt; ROO (</a:t>
            </a:r>
            <a:r>
              <a:rPr lang="it-IT" sz="3600" dirty="0" err="1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Rapid</a:t>
            </a:r>
            <a:r>
              <a:rPr lang="it-IT" sz="3600" dirty="0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3600" dirty="0" err="1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Onset</a:t>
            </a:r>
            <a:r>
              <a:rPr lang="it-IT" sz="3600" dirty="0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3600" dirty="0" err="1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Opioids</a:t>
            </a:r>
            <a:r>
              <a:rPr lang="it-IT" sz="3600" dirty="0" smtClean="0">
                <a:solidFill>
                  <a:srgbClr val="39FDF6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it-IT" sz="3600" dirty="0">
              <a:solidFill>
                <a:srgbClr val="39FDF6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45511" y="1500700"/>
            <a:ext cx="3581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Rapidi ad agire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Onset</a:t>
            </a:r>
            <a:r>
              <a:rPr lang="it-IT" sz="24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paragonabile a quello del </a:t>
            </a:r>
            <a:r>
              <a:rPr lang="it-IT" sz="24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BTcP</a:t>
            </a:r>
            <a:endParaRPr lang="it-IT" sz="2400" dirty="0" smtClean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4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Breve durata d’azione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Ridotto rischio di accumulo</a:t>
            </a:r>
            <a:endParaRPr lang="it-IT" sz="24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40127" y="4143509"/>
            <a:ext cx="3977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Perché </a:t>
            </a:r>
            <a:r>
              <a:rPr lang="it-IT" sz="2000" dirty="0" err="1" smtClean="0">
                <a:latin typeface="Comic Sans MS" charset="0"/>
                <a:ea typeface="Comic Sans MS" charset="0"/>
                <a:cs typeface="Comic Sans MS" charset="0"/>
              </a:rPr>
              <a:t>Fentanyl</a:t>
            </a:r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-80-100 v. &gt; potente MO</a:t>
            </a:r>
          </a:p>
          <a:p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-Agonista puro selettivo </a:t>
            </a:r>
            <a:r>
              <a:rPr lang="it-IT" sz="2000" dirty="0" err="1" smtClean="0">
                <a:latin typeface="Comic Sans MS" charset="0"/>
                <a:ea typeface="Comic Sans MS" charset="0"/>
                <a:cs typeface="Comic Sans MS" charset="0"/>
              </a:rPr>
              <a:t>rec.μ</a:t>
            </a:r>
            <a:endParaRPr lang="it-IT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-No effetto tetto</a:t>
            </a:r>
          </a:p>
          <a:p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-Altamente </a:t>
            </a:r>
            <a:r>
              <a:rPr lang="it-IT" sz="2000" dirty="0" err="1" smtClean="0">
                <a:latin typeface="Comic Sans MS" charset="0"/>
                <a:ea typeface="Comic Sans MS" charset="0"/>
                <a:cs typeface="Comic Sans MS" charset="0"/>
              </a:rPr>
              <a:t>lipofilico</a:t>
            </a:r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, passa BEE</a:t>
            </a:r>
          </a:p>
          <a:p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-Profilo sicurezza tipico oppioidi </a:t>
            </a:r>
            <a:endParaRPr lang="it-IT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5515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61" y="170569"/>
            <a:ext cx="9264941" cy="64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4100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4837" y="162622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charset="0"/>
                <a:ea typeface="Comic Sans MS" charset="0"/>
                <a:cs typeface="Comic Sans MS" charset="0"/>
              </a:rPr>
              <a:t>RACCOMANDAZIONI TRATTAMENTO DOLORE NEUROPATICO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9585666"/>
              </p:ext>
            </p:extLst>
          </p:nvPr>
        </p:nvGraphicFramePr>
        <p:xfrm>
          <a:off x="723900" y="531954"/>
          <a:ext cx="10921419" cy="62279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67100"/>
                <a:gridCol w="4762500"/>
                <a:gridCol w="2691819"/>
              </a:tblGrid>
              <a:tr h="43076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DOSAGGIO</a:t>
                      </a:r>
                      <a:r>
                        <a:rPr lang="it-IT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TOTALE 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RACCOMANDAZIONI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60470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EVIDENZA DI FORTE RACCOMANDAZIONE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GABAPENTIN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1200-3600 mg/die in 3 </a:t>
                      </a:r>
                      <a:r>
                        <a:rPr lang="it-IT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sommin</a:t>
                      </a: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.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 linea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PREGABALIN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300-600 mg/die in 2 </a:t>
                      </a:r>
                      <a:r>
                        <a:rPr lang="it-IT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sommin</a:t>
                      </a: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.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 linea</a:t>
                      </a:r>
                    </a:p>
                  </a:txBody>
                  <a:tcPr/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DULOXETINA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60-120 mg/die 1 </a:t>
                      </a:r>
                      <a:r>
                        <a:rPr lang="it-IT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sommin</a:t>
                      </a: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.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 linea</a:t>
                      </a:r>
                    </a:p>
                  </a:txBody>
                  <a:tcPr/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VENLAFAXINA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150-225 mg/die 1 </a:t>
                      </a:r>
                      <a:r>
                        <a:rPr lang="it-IT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sommin</a:t>
                      </a: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.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 linea</a:t>
                      </a:r>
                    </a:p>
                  </a:txBody>
                  <a:tcPr/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TRICICLICI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25-150 mg/die in 2 </a:t>
                      </a:r>
                      <a:r>
                        <a:rPr lang="it-IT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sommin</a:t>
                      </a: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. (</a:t>
                      </a:r>
                      <a:r>
                        <a:rPr lang="it-IT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max</a:t>
                      </a: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75mg/die se</a:t>
                      </a:r>
                      <a:r>
                        <a:rPr lang="it-IT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età &gt; 65 aa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 linea</a:t>
                      </a:r>
                    </a:p>
                  </a:txBody>
                  <a:tcPr/>
                </a:tc>
              </a:tr>
              <a:tr h="604705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EVIDENZA DI DEBOLE RACCOMANDAZIONE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CAPSAICINA 8%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1-4 cerotti per 30’-60’ ogni 3 mesi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II</a:t>
                      </a:r>
                      <a:r>
                        <a:rPr lang="it-IT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linea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LIDOCAINA 5% PATCH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1-3 cerotti per </a:t>
                      </a:r>
                      <a:r>
                        <a:rPr lang="it-IT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max</a:t>
                      </a: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12 ore al giorno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II linea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TRAMADOLO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200-440 mg/die in 2 o 3 </a:t>
                      </a:r>
                      <a:r>
                        <a:rPr lang="it-IT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sommin</a:t>
                      </a: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.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II linea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TOSSINA BOTULINICA 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50-200 U ogni 3 mesi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III Linea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43076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OPPIOIDI FORTI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Titrazione</a:t>
                      </a:r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individuale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III linea</a:t>
                      </a:r>
                      <a:endParaRPr lang="it-IT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179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05346" y="297792"/>
            <a:ext cx="7412182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Definizione DOLORE ACUTO</a:t>
            </a:r>
            <a:endParaRPr lang="it-IT" altLang="it-IT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5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7650" y="1020763"/>
            <a:ext cx="9105435" cy="569118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IL DOLORE è un</a:t>
            </a:r>
            <a:r>
              <a:rPr lang="ja-JP" altLang="it-IT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’</a:t>
            </a:r>
            <a:r>
              <a:rPr lang="it-IT" altLang="ja-JP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esperienza spiacevole, soggettiva, coinvolge la sfera, fisica, psichica, sociale, spirituale. Si associa ad un danno reale o potenziale o descritto in termini di tale danno (IASP</a:t>
            </a:r>
            <a:r>
              <a:rPr lang="it-IT" altLang="ja-JP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it-IT" altLang="ja-JP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eaLnBrk="1" hangingPunct="1"/>
            <a:r>
              <a:rPr lang="it-IT" altLang="it-IT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Limitato </a:t>
            </a:r>
            <a:r>
              <a:rPr lang="it-IT" altLang="it-IT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nel tempo </a:t>
            </a:r>
            <a:r>
              <a:rPr lang="ja-JP" altLang="it-IT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“</a:t>
            </a:r>
            <a:r>
              <a:rPr lang="it-IT" altLang="ja-JP" sz="2800" u="sng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ACUTO</a:t>
            </a:r>
            <a:r>
              <a:rPr lang="ja-JP" altLang="it-IT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it-IT" altLang="ja-JP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etiologia nota, terapia etiologica e sintomatica, </a:t>
            </a:r>
            <a:r>
              <a:rPr lang="it-IT" altLang="ja-JP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risoluzione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2800" dirty="0" smtClean="0"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it-IT" altLang="it-IT" sz="2800" dirty="0">
                <a:latin typeface="Comic Sans MS" charset="0"/>
                <a:ea typeface="Comic Sans MS" charset="0"/>
                <a:cs typeface="Comic Sans MS" charset="0"/>
              </a:rPr>
              <a:t>’ la normale fisiologica risposta ad uno stimolo lesivo chimico, termico, meccanico derivante da traumi, interventi chirurgici o malattie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it-IT" altLang="it-IT" sz="3600" b="1" dirty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E’ UN SINTOMO</a:t>
            </a:r>
          </a:p>
          <a:p>
            <a:pPr eaLnBrk="1" hangingPunct="1"/>
            <a:endParaRPr lang="it-IT" altLang="ja-JP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3085" y="297792"/>
            <a:ext cx="25146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60040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2318" y="340659"/>
            <a:ext cx="10131425" cy="1456267"/>
          </a:xfrm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Perché i farmaci antiepilettici e antidepressivi?</a:t>
            </a:r>
            <a:endParaRPr lang="it-IT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/>
              <a:ea typeface="+mj-ea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70768" y="1796926"/>
            <a:ext cx="8229600" cy="4525963"/>
          </a:xfrm>
          <a:extLst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spcAft>
                <a:spcPts val="0"/>
              </a:spcAft>
              <a:buNone/>
              <a:defRPr/>
            </a:pPr>
            <a:r>
              <a:rPr lang="it-IT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PERCHE’ LA TRASMISSIONE DELLO STIMOLO DOLOROSO E L’INIBIZIONE DELLO STESSO 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it-IT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COINVOLGONO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it-IT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GLI </a:t>
            </a:r>
            <a:r>
              <a:rPr lang="it-IT" sz="28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STESSI NEUROMEDIATORI E GLI STESSI CANALI IONICI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it-IT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IMPLICATI NELLA FISIOPATOLOGIA DELL’EPILESSIA 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it-IT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E DELLA DEPRESSIONE</a:t>
            </a:r>
            <a:endParaRPr lang="it-IT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6501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4542" y="0"/>
            <a:ext cx="7772400" cy="770862"/>
          </a:xfrm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TRATTAMENTO DOLORE NEUROPATICO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2957" y="796966"/>
            <a:ext cx="10838984" cy="5716320"/>
          </a:xfrm>
          <a:extLst/>
        </p:spPr>
        <p:txBody>
          <a:bodyPr rtlCol="0">
            <a:normAutofit fontScale="85000" lnSpcReduction="20000"/>
          </a:bodyPr>
          <a:lstStyle/>
          <a:p>
            <a:pPr marL="609600" indent="-609600" algn="l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Comic Sans MS"/>
              <a:cs typeface="Comic Sans MS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TCA </a:t>
            </a:r>
            <a:r>
              <a:rPr lang="it-IT" sz="2800" dirty="0">
                <a:latin typeface="Comic Sans MS"/>
                <a:cs typeface="Comic Sans MS"/>
              </a:rPr>
              <a:t>(triciclici) : farmaci di I scelta nel  dolore 			neuropatico</a:t>
            </a:r>
          </a:p>
          <a:p>
            <a:pPr marL="609600" indent="-609600" algn="l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sz="2800" dirty="0">
                <a:latin typeface="Comic Sans MS"/>
                <a:cs typeface="Comic Sans MS"/>
              </a:rPr>
              <a:t>Possiedono un </a:t>
            </a:r>
            <a:r>
              <a:rPr lang="it-IT" sz="2800" dirty="0">
                <a:solidFill>
                  <a:srgbClr val="72FF59"/>
                </a:solidFill>
                <a:latin typeface="Comic Sans MS"/>
                <a:cs typeface="Comic Sans MS"/>
              </a:rPr>
              <a:t>vero effetto analgesico</a:t>
            </a:r>
            <a:r>
              <a:rPr lang="it-IT" sz="2800" dirty="0">
                <a:latin typeface="Comic Sans MS"/>
                <a:cs typeface="Comic Sans MS"/>
              </a:rPr>
              <a:t>, indipendente da quello antidepressivo (agiscono prima, 3-7 gg, e a concentrazioni più basse sul dolore che sulla </a:t>
            </a:r>
            <a:r>
              <a:rPr lang="it-IT" sz="2800" dirty="0" smtClean="0">
                <a:latin typeface="Comic Sans MS"/>
                <a:cs typeface="Comic Sans MS"/>
              </a:rPr>
              <a:t>depressione)</a:t>
            </a:r>
            <a:endParaRPr lang="it-IT" sz="2800" dirty="0">
              <a:latin typeface="Comic Sans MS"/>
              <a:cs typeface="Comic Sans MS"/>
            </a:endParaRPr>
          </a:p>
          <a:p>
            <a:pPr marL="609600" indent="-609600" algn="l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it-IT" sz="2800" dirty="0">
                <a:latin typeface="Comic Sans MS"/>
                <a:cs typeface="Comic Sans MS"/>
              </a:rPr>
              <a:t>Riduzione anche dell’ansia</a:t>
            </a:r>
          </a:p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endParaRPr lang="it-IT" sz="2800" dirty="0" smtClean="0">
              <a:latin typeface="Comic Sans MS"/>
              <a:cs typeface="Comic Sans MS"/>
            </a:endParaRPr>
          </a:p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endParaRPr lang="it-IT" sz="2800" dirty="0">
              <a:latin typeface="Comic Sans MS"/>
              <a:cs typeface="Comic Sans MS"/>
            </a:endParaRPr>
          </a:p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2800" u="sng" dirty="0">
                <a:latin typeface="Comic Sans MS"/>
                <a:cs typeface="Comic Sans MS"/>
              </a:rPr>
              <a:t>Meccanismo d</a:t>
            </a:r>
            <a:r>
              <a:rPr lang="ja-JP" altLang="it-IT" sz="2800" u="sng" dirty="0">
                <a:latin typeface="Comic Sans MS"/>
                <a:cs typeface="Comic Sans MS"/>
              </a:rPr>
              <a:t>’</a:t>
            </a:r>
            <a:r>
              <a:rPr lang="it-IT" sz="2800" u="sng" dirty="0">
                <a:latin typeface="Comic Sans MS"/>
                <a:cs typeface="Comic Sans MS"/>
              </a:rPr>
              <a:t>azione</a:t>
            </a:r>
            <a:r>
              <a:rPr lang="it-IT" sz="2800" u="sng" dirty="0" smtClean="0">
                <a:latin typeface="Comic Sans MS"/>
                <a:cs typeface="Comic Sans MS"/>
              </a:rPr>
              <a:t>:</a:t>
            </a:r>
          </a:p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endParaRPr lang="it-IT" sz="2800" u="sng" dirty="0">
              <a:latin typeface="Comic Sans MS"/>
              <a:cs typeface="Comic Sans MS"/>
            </a:endParaRPr>
          </a:p>
          <a:p>
            <a:pPr marL="609600" indent="-609600" algn="l">
              <a:lnSpc>
                <a:spcPct val="110000"/>
              </a:lnSpc>
              <a:spcAft>
                <a:spcPts val="0"/>
              </a:spcAft>
              <a:buFont typeface="Monotype Sorts" charset="0"/>
              <a:buChar char="ë"/>
              <a:defRPr/>
            </a:pPr>
            <a:r>
              <a:rPr lang="it-IT" sz="2800" dirty="0">
                <a:latin typeface="Comic Sans MS"/>
                <a:cs typeface="Comic Sans MS"/>
              </a:rPr>
              <a:t>inibizione della </a:t>
            </a:r>
            <a:r>
              <a:rPr lang="it-IT" sz="2800" dirty="0" err="1">
                <a:latin typeface="Comic Sans MS"/>
                <a:cs typeface="Comic Sans MS"/>
              </a:rPr>
              <a:t>ricaptazione</a:t>
            </a:r>
            <a:r>
              <a:rPr lang="it-IT" sz="2800" dirty="0">
                <a:latin typeface="Comic Sans MS"/>
                <a:cs typeface="Comic Sans MS"/>
              </a:rPr>
              <a:t> della </a:t>
            </a:r>
            <a:r>
              <a:rPr lang="it-IT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cs typeface="Comic Sans MS"/>
              </a:rPr>
              <a:t>serotonina</a:t>
            </a:r>
            <a:r>
              <a:rPr lang="it-IT" sz="2800" dirty="0">
                <a:latin typeface="Comic Sans MS"/>
                <a:cs typeface="Comic Sans MS"/>
              </a:rPr>
              <a:t> e della </a:t>
            </a:r>
            <a:r>
              <a:rPr lang="it-IT" sz="2800" b="1" dirty="0">
                <a:solidFill>
                  <a:srgbClr val="FFFF00"/>
                </a:solidFill>
                <a:latin typeface="Comic Sans MS"/>
                <a:cs typeface="Comic Sans MS"/>
              </a:rPr>
              <a:t>noradrenalina </a:t>
            </a:r>
          </a:p>
          <a:p>
            <a:pPr marL="609600" indent="-609600" algn="l">
              <a:lnSpc>
                <a:spcPct val="110000"/>
              </a:lnSpc>
              <a:spcAft>
                <a:spcPts val="0"/>
              </a:spcAft>
              <a:buFont typeface="Monotype Sorts" charset="0"/>
              <a:buChar char="ë"/>
              <a:defRPr/>
            </a:pPr>
            <a:r>
              <a:rPr lang="it-IT" sz="2800" dirty="0">
                <a:latin typeface="Comic Sans MS"/>
                <a:cs typeface="Comic Sans MS"/>
              </a:rPr>
              <a:t>Blocco dei </a:t>
            </a:r>
            <a:r>
              <a:rPr lang="it-IT" sz="2800" dirty="0" smtClean="0">
                <a:latin typeface="Comic Sans MS"/>
                <a:cs typeface="Comic Sans MS"/>
              </a:rPr>
              <a:t>REC. </a:t>
            </a:r>
            <a:r>
              <a:rPr lang="el-GR" sz="2800" dirty="0" smtClean="0">
                <a:solidFill>
                  <a:srgbClr val="B7FF51"/>
                </a:solidFill>
                <a:latin typeface="Comic Sans MS"/>
                <a:cs typeface="Comic Sans MS"/>
              </a:rPr>
              <a:t>α</a:t>
            </a:r>
            <a:r>
              <a:rPr lang="it-IT" sz="2800" baseline="-25000" dirty="0">
                <a:solidFill>
                  <a:srgbClr val="B7FF51"/>
                </a:solidFill>
                <a:latin typeface="Comic Sans MS"/>
                <a:cs typeface="Comic Sans MS"/>
              </a:rPr>
              <a:t>1</a:t>
            </a:r>
            <a:r>
              <a:rPr lang="it-IT" sz="2800" dirty="0">
                <a:solidFill>
                  <a:srgbClr val="B7FF51"/>
                </a:solidFill>
                <a:latin typeface="Comic Sans MS"/>
                <a:cs typeface="Comic Sans MS"/>
              </a:rPr>
              <a:t> </a:t>
            </a:r>
            <a:r>
              <a:rPr lang="el-GR" sz="2800" dirty="0">
                <a:solidFill>
                  <a:srgbClr val="B7FF51"/>
                </a:solidFill>
                <a:latin typeface="Comic Sans MS"/>
                <a:cs typeface="Comic Sans MS"/>
              </a:rPr>
              <a:t>α</a:t>
            </a:r>
            <a:r>
              <a:rPr lang="it-IT" sz="2800" baseline="-25000" dirty="0">
                <a:solidFill>
                  <a:srgbClr val="B7FF51"/>
                </a:solidFill>
                <a:latin typeface="Comic Sans MS"/>
                <a:cs typeface="Comic Sans MS"/>
              </a:rPr>
              <a:t>2 </a:t>
            </a:r>
            <a:r>
              <a:rPr lang="it-IT" sz="2800" dirty="0">
                <a:solidFill>
                  <a:srgbClr val="B7FF51"/>
                </a:solidFill>
                <a:latin typeface="Comic Sans MS"/>
                <a:cs typeface="Comic Sans MS"/>
              </a:rPr>
              <a:t>–adrenergici</a:t>
            </a:r>
            <a:r>
              <a:rPr lang="it-IT" sz="2800" dirty="0">
                <a:latin typeface="Comic Sans MS"/>
                <a:cs typeface="Comic Sans MS"/>
              </a:rPr>
              <a:t>, </a:t>
            </a:r>
            <a:r>
              <a:rPr lang="it-IT" sz="2800" dirty="0">
                <a:solidFill>
                  <a:srgbClr val="D07DFF"/>
                </a:solidFill>
                <a:latin typeface="Comic Sans MS"/>
                <a:cs typeface="Comic Sans MS"/>
              </a:rPr>
              <a:t>H1</a:t>
            </a:r>
            <a:r>
              <a:rPr lang="it-IT" sz="2800" dirty="0">
                <a:latin typeface="Comic Sans MS"/>
                <a:cs typeface="Comic Sans MS"/>
              </a:rPr>
              <a:t>-</a:t>
            </a:r>
            <a:r>
              <a:rPr lang="it-IT" sz="2800" dirty="0">
                <a:solidFill>
                  <a:srgbClr val="D07DFF"/>
                </a:solidFill>
                <a:latin typeface="Comic Sans MS"/>
                <a:cs typeface="Comic Sans MS"/>
              </a:rPr>
              <a:t>istaminergici, </a:t>
            </a:r>
            <a:r>
              <a:rPr lang="it-IT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colinergici muscarinici</a:t>
            </a:r>
            <a:r>
              <a:rPr lang="it-IT" sz="2800" dirty="0">
                <a:latin typeface="Comic Sans MS"/>
                <a:cs typeface="Comic Sans MS"/>
              </a:rPr>
              <a:t>, </a:t>
            </a:r>
            <a:r>
              <a:rPr lang="it-IT" sz="2800" dirty="0">
                <a:solidFill>
                  <a:srgbClr val="72FF59"/>
                </a:solidFill>
                <a:latin typeface="Comic Sans MS"/>
                <a:cs typeface="Comic Sans MS"/>
              </a:rPr>
              <a:t>NMDA</a:t>
            </a:r>
          </a:p>
          <a:p>
            <a:pPr marL="609600" indent="-609600" algn="l">
              <a:lnSpc>
                <a:spcPct val="110000"/>
              </a:lnSpc>
              <a:spcAft>
                <a:spcPts val="0"/>
              </a:spcAft>
              <a:buFont typeface="Monotype Sorts" charset="0"/>
              <a:buChar char="ë"/>
              <a:defRPr/>
            </a:pPr>
            <a:r>
              <a:rPr lang="it-IT" sz="2800" dirty="0">
                <a:latin typeface="Comic Sans MS"/>
                <a:cs typeface="Comic Sans MS"/>
              </a:rPr>
              <a:t>Blocco dei </a:t>
            </a:r>
            <a:r>
              <a:rPr lang="it-IT" sz="2800" dirty="0">
                <a:solidFill>
                  <a:srgbClr val="FFFF00"/>
                </a:solidFill>
                <a:latin typeface="Comic Sans MS"/>
                <a:cs typeface="Comic Sans MS"/>
              </a:rPr>
              <a:t>canali ionici</a:t>
            </a:r>
            <a:r>
              <a:rPr lang="it-IT" sz="2800" dirty="0">
                <a:latin typeface="Comic Sans MS"/>
                <a:cs typeface="Comic Sans MS"/>
              </a:rPr>
              <a:t>  </a:t>
            </a:r>
            <a:r>
              <a:rPr lang="it-IT" sz="2800" b="1" dirty="0">
                <a:solidFill>
                  <a:srgbClr val="FFFF00"/>
                </a:solidFill>
                <a:latin typeface="Comic Sans MS"/>
                <a:cs typeface="Comic Sans MS"/>
              </a:rPr>
              <a:t>Na</a:t>
            </a:r>
            <a:r>
              <a:rPr lang="it-IT" sz="2800" b="1" baseline="30000" dirty="0">
                <a:solidFill>
                  <a:srgbClr val="FFFF00"/>
                </a:solidFill>
                <a:latin typeface="Comic Sans MS"/>
                <a:cs typeface="Comic Sans MS"/>
              </a:rPr>
              <a:t>+</a:t>
            </a:r>
            <a:r>
              <a:rPr lang="it-IT" sz="2800" dirty="0">
                <a:latin typeface="Comic Sans MS"/>
                <a:cs typeface="Comic Sans MS"/>
              </a:rPr>
              <a:t> e </a:t>
            </a:r>
            <a:r>
              <a:rPr lang="it-IT" sz="2800" b="1" dirty="0">
                <a:solidFill>
                  <a:srgbClr val="FFFF00"/>
                </a:solidFill>
                <a:latin typeface="Comic Sans MS"/>
                <a:cs typeface="Comic Sans MS"/>
              </a:rPr>
              <a:t>Ca </a:t>
            </a:r>
            <a:r>
              <a:rPr lang="it-IT" sz="2800" b="1" baseline="30000" dirty="0">
                <a:solidFill>
                  <a:srgbClr val="FFFF00"/>
                </a:solidFill>
                <a:latin typeface="Comic Sans MS"/>
                <a:cs typeface="Comic Sans MS"/>
              </a:rPr>
              <a:t>2+ </a:t>
            </a:r>
            <a:r>
              <a:rPr lang="it-IT" sz="2800" b="1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2800" dirty="0">
                <a:latin typeface="Comic Sans MS"/>
                <a:cs typeface="Comic Sans MS"/>
              </a:rPr>
              <a:t>stabilizzanti di membrana</a:t>
            </a:r>
            <a:endParaRPr lang="el-GR" sz="2800" dirty="0">
              <a:latin typeface="Comic Sans MS"/>
              <a:cs typeface="Comic Sans MS"/>
            </a:endParaRPr>
          </a:p>
          <a:p>
            <a:pPr algn="l"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8163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670" y="720725"/>
            <a:ext cx="10636623" cy="5632450"/>
          </a:xfrm>
        </p:spPr>
        <p:txBody>
          <a:bodyPr>
            <a:noAutofit/>
          </a:bodyPr>
          <a:lstStyle/>
          <a:p>
            <a:pPr algn="ctr" eaLnBrk="1" hangingPunct="1">
              <a:buFont typeface="Monotype Sorts" charset="2"/>
              <a:buNone/>
            </a:pPr>
            <a:r>
              <a:rPr lang="it-IT" altLang="it-IT" sz="4400" b="1" dirty="0">
                <a:solidFill>
                  <a:srgbClr val="B7FF51"/>
                </a:solidFill>
                <a:latin typeface="Comic Sans MS" charset="0"/>
              </a:rPr>
              <a:t>ANTICONVULSIVANTI</a:t>
            </a:r>
          </a:p>
          <a:p>
            <a:pPr algn="ctr" eaLnBrk="1" hangingPunct="1">
              <a:buFont typeface="Monotype Sorts" charset="2"/>
              <a:buNone/>
            </a:pPr>
            <a:endParaRPr lang="it-IT" altLang="it-IT" sz="2800" dirty="0">
              <a:solidFill>
                <a:srgbClr val="FF3300"/>
              </a:solidFill>
              <a:latin typeface="Comic Sans MS" charset="0"/>
            </a:endParaRPr>
          </a:p>
          <a:p>
            <a:pPr eaLnBrk="1" hangingPunct="1"/>
            <a:r>
              <a:rPr lang="it-IT" altLang="it-IT" sz="2800" dirty="0">
                <a:latin typeface="Comic Sans MS" charset="0"/>
              </a:rPr>
              <a:t>Bloccano canali al Na</a:t>
            </a:r>
            <a:r>
              <a:rPr lang="it-IT" altLang="it-IT" sz="2800" baseline="30000" dirty="0">
                <a:latin typeface="Comic Sans MS" charset="0"/>
              </a:rPr>
              <a:t>+</a:t>
            </a:r>
            <a:r>
              <a:rPr lang="it-IT" altLang="it-IT" sz="2800" dirty="0">
                <a:latin typeface="Comic Sans MS" charset="0"/>
              </a:rPr>
              <a:t> e/o al Ca </a:t>
            </a:r>
            <a:r>
              <a:rPr lang="it-IT" altLang="it-IT" sz="2800" baseline="30000" dirty="0">
                <a:latin typeface="Comic Sans MS" charset="0"/>
              </a:rPr>
              <a:t>2+</a:t>
            </a:r>
            <a:endParaRPr lang="it-IT" altLang="it-IT" sz="2800" dirty="0">
              <a:latin typeface="Comic Sans MS" charset="0"/>
            </a:endParaRPr>
          </a:p>
          <a:p>
            <a:pPr eaLnBrk="1" hangingPunct="1"/>
            <a:r>
              <a:rPr lang="it-IT" altLang="it-IT" sz="2800" dirty="0">
                <a:latin typeface="Comic Sans MS" charset="0"/>
              </a:rPr>
              <a:t>Stimolano l</a:t>
            </a:r>
            <a:r>
              <a:rPr lang="ja-JP" altLang="it-IT" sz="2800" dirty="0">
                <a:latin typeface="Comic Sans MS" charset="0"/>
              </a:rPr>
              <a:t>’</a:t>
            </a:r>
            <a:r>
              <a:rPr lang="it-IT" altLang="ja-JP" sz="2800" dirty="0">
                <a:latin typeface="Comic Sans MS" charset="0"/>
              </a:rPr>
              <a:t>attività inibitoria del GABA</a:t>
            </a:r>
          </a:p>
          <a:p>
            <a:pPr eaLnBrk="1" hangingPunct="1"/>
            <a:r>
              <a:rPr lang="it-IT" altLang="it-IT" sz="2800" dirty="0">
                <a:latin typeface="Comic Sans MS" charset="0"/>
              </a:rPr>
              <a:t>Riducono l</a:t>
            </a:r>
            <a:r>
              <a:rPr lang="ja-JP" altLang="it-IT" sz="2800" dirty="0">
                <a:latin typeface="Comic Sans MS" charset="0"/>
              </a:rPr>
              <a:t>’</a:t>
            </a:r>
            <a:r>
              <a:rPr lang="it-IT" altLang="ja-JP" sz="2800" dirty="0">
                <a:latin typeface="Comic Sans MS" charset="0"/>
              </a:rPr>
              <a:t>attività </a:t>
            </a:r>
            <a:r>
              <a:rPr lang="it-IT" altLang="ja-JP" sz="2800" dirty="0" err="1">
                <a:latin typeface="Comic Sans MS" charset="0"/>
              </a:rPr>
              <a:t>eccitatoria</a:t>
            </a:r>
            <a:r>
              <a:rPr lang="it-IT" altLang="ja-JP" sz="2800" dirty="0">
                <a:latin typeface="Comic Sans MS" charset="0"/>
              </a:rPr>
              <a:t> del </a:t>
            </a:r>
            <a:r>
              <a:rPr lang="it-IT" altLang="ja-JP" sz="2800" dirty="0" err="1">
                <a:latin typeface="Comic Sans MS" charset="0"/>
              </a:rPr>
              <a:t>glutamato</a:t>
            </a:r>
            <a:r>
              <a:rPr lang="it-IT" altLang="ja-JP" sz="2800" dirty="0">
                <a:latin typeface="Comic Sans MS" charset="0"/>
              </a:rPr>
              <a:t> (recettori NMDA</a:t>
            </a:r>
            <a:r>
              <a:rPr lang="it-IT" altLang="ja-JP" sz="2800" dirty="0" smtClean="0">
                <a:latin typeface="Comic Sans MS" charset="0"/>
              </a:rPr>
              <a:t>)</a:t>
            </a:r>
            <a:endParaRPr lang="it-IT" altLang="it-IT" sz="2800" dirty="0">
              <a:solidFill>
                <a:srgbClr val="FFFF66"/>
              </a:solidFill>
              <a:latin typeface="Comic Sans MS" charset="0"/>
            </a:endParaRPr>
          </a:p>
          <a:p>
            <a:pPr eaLnBrk="1" hangingPunct="1"/>
            <a:r>
              <a:rPr lang="it-IT" altLang="it-IT" sz="2800" dirty="0">
                <a:latin typeface="Comic Sans MS" charset="0"/>
              </a:rPr>
              <a:t>Riducono l</a:t>
            </a:r>
            <a:r>
              <a:rPr lang="ja-JP" altLang="it-IT" sz="2800" dirty="0">
                <a:latin typeface="Comic Sans MS" charset="0"/>
              </a:rPr>
              <a:t>’</a:t>
            </a:r>
            <a:r>
              <a:rPr lang="it-IT" altLang="ja-JP" sz="2800" dirty="0">
                <a:latin typeface="Comic Sans MS" charset="0"/>
              </a:rPr>
              <a:t>ipereccitabilità </a:t>
            </a:r>
            <a:r>
              <a:rPr lang="it-IT" altLang="ja-JP" sz="2800" dirty="0" smtClean="0">
                <a:latin typeface="Comic Sans MS" charset="0"/>
              </a:rPr>
              <a:t>neuronale</a:t>
            </a:r>
            <a:endParaRPr lang="it-IT" altLang="it-IT" sz="2800" dirty="0">
              <a:latin typeface="Comic Sans MS" charset="0"/>
            </a:endParaRPr>
          </a:p>
          <a:p>
            <a:pPr eaLnBrk="1" hangingPunct="1"/>
            <a:r>
              <a:rPr lang="it-IT" altLang="it-IT" sz="2800" dirty="0">
                <a:latin typeface="Comic Sans MS" charset="0"/>
              </a:rPr>
              <a:t>Indicati nel </a:t>
            </a:r>
            <a:r>
              <a:rPr lang="it-IT" altLang="it-IT" sz="2800" dirty="0">
                <a:solidFill>
                  <a:srgbClr val="FF3300"/>
                </a:solidFill>
                <a:latin typeface="Comic Sans MS" charset="0"/>
              </a:rPr>
              <a:t>DOLORE NEUROPATICO</a:t>
            </a:r>
            <a:r>
              <a:rPr lang="it-IT" altLang="it-IT" sz="2800" dirty="0">
                <a:latin typeface="Comic Sans MS" charset="0"/>
              </a:rPr>
              <a:t> (nevralgia </a:t>
            </a:r>
            <a:r>
              <a:rPr lang="it-IT" altLang="it-IT" sz="2800" dirty="0" err="1">
                <a:latin typeface="Comic Sans MS" charset="0"/>
              </a:rPr>
              <a:t>posterpetica</a:t>
            </a:r>
            <a:r>
              <a:rPr lang="it-IT" altLang="it-IT" sz="2800" dirty="0">
                <a:latin typeface="Comic Sans MS" charset="0"/>
              </a:rPr>
              <a:t>, nevralgia del trigemino, neuropatia diabetica, emicrania</a:t>
            </a:r>
            <a:r>
              <a:rPr lang="it-IT" altLang="it-IT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9800529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799" y="0"/>
            <a:ext cx="9925878" cy="1143000"/>
          </a:xfrm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2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MECCANISMO D’AZIONE </a:t>
            </a:r>
            <a:r>
              <a:rPr lang="it-IT" sz="2400" b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DEI </a:t>
            </a:r>
            <a:r>
              <a:rPr lang="it-IT" sz="2400" b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FARMACI ANTIEPILETTICI</a:t>
            </a:r>
            <a:endParaRPr lang="it-IT" sz="24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7738" y="945716"/>
            <a:ext cx="9144000" cy="5660494"/>
          </a:xfrm>
          <a:ln w="12700">
            <a:solidFill>
              <a:srgbClr val="00FA00"/>
            </a:solidFill>
          </a:ln>
          <a:extLst/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it-IT" sz="1600" dirty="0">
                <a:latin typeface="Comic Sans MS"/>
                <a:cs typeface="Comic Sans MS"/>
              </a:rPr>
              <a:t>FENOBARBITALE		LAMOTRIGINA			FENITOINA		CARBAMAZEPINA	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sz="1600" dirty="0">
                <a:latin typeface="Comic Sans MS"/>
                <a:cs typeface="Comic Sans MS"/>
              </a:rPr>
              <a:t>ACIDO VALPROICO	TOPIRAMATO			GABAPENTIN	LAMOTRIGINA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sz="1600" dirty="0">
                <a:latin typeface="Comic Sans MS"/>
                <a:cs typeface="Comic Sans MS"/>
              </a:rPr>
              <a:t>TOPIRAMATO		CARBAMAZEPINA			PREGABALIN		TOPIRAMATO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sz="1600" dirty="0">
                <a:latin typeface="Comic Sans MS"/>
                <a:cs typeface="Comic Sans MS"/>
              </a:rPr>
              <a:t>GABAPENTIN												FENITOINA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sz="1600" dirty="0">
                <a:latin typeface="Comic Sans MS"/>
                <a:cs typeface="Comic Sans MS"/>
              </a:rPr>
              <a:t>PREGABALIN													OXCARBAZEPINA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sz="1600" dirty="0">
                <a:latin typeface="Comic Sans MS"/>
                <a:cs typeface="Comic Sans MS"/>
              </a:rPr>
              <a:t>BENZODIAZEPINE											VALPROATO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it-IT" sz="1600" dirty="0">
              <a:latin typeface="Comic Sans MS"/>
              <a:cs typeface="Comic Sans MS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sz="2800" dirty="0"/>
              <a:t>	</a:t>
            </a:r>
            <a:r>
              <a:rPr lang="it-IT" sz="2800" b="1" dirty="0">
                <a:solidFill>
                  <a:srgbClr val="72FF59"/>
                </a:solidFill>
                <a:latin typeface="Comic Sans MS"/>
                <a:cs typeface="Comic Sans MS"/>
              </a:rPr>
              <a:t>GABA</a:t>
            </a:r>
            <a:r>
              <a:rPr lang="it-IT" sz="2800" dirty="0">
                <a:latin typeface="Comic Sans MS"/>
                <a:cs typeface="Comic Sans MS"/>
              </a:rPr>
              <a:t>		</a:t>
            </a:r>
            <a:r>
              <a:rPr lang="it-IT" sz="2800" b="1" dirty="0">
                <a:solidFill>
                  <a:srgbClr val="72FF59"/>
                </a:solidFill>
                <a:latin typeface="Comic Sans MS"/>
                <a:cs typeface="Comic Sans MS"/>
              </a:rPr>
              <a:t>ACIDO				CANALI	CANALI	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sz="2800" b="1" dirty="0">
                <a:solidFill>
                  <a:srgbClr val="72FF59"/>
                </a:solidFill>
                <a:latin typeface="Comic Sans MS"/>
                <a:cs typeface="Comic Sans MS"/>
              </a:rPr>
              <a:t>					GLUTAMICO		DEL Ca</a:t>
            </a:r>
            <a:r>
              <a:rPr lang="it-IT" sz="2800" b="1" baseline="30000" dirty="0">
                <a:solidFill>
                  <a:srgbClr val="72FF59"/>
                </a:solidFill>
                <a:latin typeface="Comic Sans MS"/>
                <a:cs typeface="Comic Sans MS"/>
              </a:rPr>
              <a:t>++	</a:t>
            </a:r>
            <a:r>
              <a:rPr lang="it-IT" sz="2800" b="1" dirty="0">
                <a:solidFill>
                  <a:srgbClr val="72FF59"/>
                </a:solidFill>
                <a:latin typeface="Comic Sans MS"/>
                <a:cs typeface="Comic Sans MS"/>
              </a:rPr>
              <a:t>DEL Na</a:t>
            </a:r>
            <a:r>
              <a:rPr lang="it-IT" sz="2800" b="1" baseline="30000" dirty="0">
                <a:solidFill>
                  <a:srgbClr val="72FF59"/>
                </a:solidFill>
                <a:latin typeface="Comic Sans MS"/>
                <a:cs typeface="Comic Sans MS"/>
              </a:rPr>
              <a:t>+</a:t>
            </a:r>
            <a:endParaRPr lang="it-IT" sz="2800" b="1" dirty="0">
              <a:solidFill>
                <a:srgbClr val="72FF59"/>
              </a:solidFill>
              <a:latin typeface="Comic Sans MS"/>
              <a:cs typeface="Comic Sans MS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it-IT" dirty="0">
              <a:latin typeface="Comic Sans MS"/>
              <a:cs typeface="Comic Sans MS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dirty="0">
                <a:latin typeface="Comic Sans MS"/>
                <a:cs typeface="Comic Sans MS"/>
              </a:rPr>
              <a:t>-Aumento della		-Riduzione della			-Riduzione della		-Blocco dei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dirty="0">
                <a:latin typeface="Comic Sans MS"/>
                <a:cs typeface="Comic Sans MS"/>
              </a:rPr>
              <a:t>sintesi e del			sintesi					permeabilità di		canali del 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dirty="0">
                <a:latin typeface="Comic Sans MS"/>
                <a:cs typeface="Comic Sans MS"/>
              </a:rPr>
              <a:t>rilascio										membrana agli		Na</a:t>
            </a:r>
            <a:r>
              <a:rPr lang="it-IT" baseline="30000" dirty="0">
                <a:latin typeface="Comic Sans MS"/>
                <a:cs typeface="Comic Sans MS"/>
              </a:rPr>
              <a:t>+</a:t>
            </a:r>
            <a:r>
              <a:rPr lang="it-IT" dirty="0">
                <a:latin typeface="Comic Sans MS"/>
                <a:cs typeface="Comic Sans MS"/>
              </a:rPr>
              <a:t>			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dirty="0">
                <a:latin typeface="Comic Sans MS"/>
                <a:cs typeface="Comic Sans MS"/>
              </a:rPr>
              <a:t>-Riduzione del		-Aumento del			ioni Ca++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dirty="0">
                <a:latin typeface="Comic Sans MS"/>
                <a:cs typeface="Comic Sans MS"/>
              </a:rPr>
              <a:t>catabolismo			catabolismo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endParaRPr lang="it-IT" sz="24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/>
              <a:cs typeface="Comic Sans MS"/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it-IT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RIDUZIONE </a:t>
            </a:r>
            <a:r>
              <a:rPr lang="it-IT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DELL’ECCITABILITA’ NEURONALE</a:t>
            </a:r>
          </a:p>
        </p:txBody>
      </p:sp>
    </p:spTree>
    <p:extLst>
      <p:ext uri="{BB962C8B-B14F-4D97-AF65-F5344CB8AC3E}">
        <p14:creationId xmlns:p14="http://schemas.microsoft.com/office/powerpoint/2010/main" xmlns="" val="2349939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3124200" y="14319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692984" y="551517"/>
            <a:ext cx="1051755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40FF"/>
                </a:solidFill>
                <a:latin typeface="Comic Sans MS" charset="0"/>
              </a:rPr>
              <a:t>TERAPIA MEDICA </a:t>
            </a:r>
            <a:r>
              <a:rPr lang="it-IT" altLang="it-IT" sz="2800" b="1">
                <a:solidFill>
                  <a:srgbClr val="FF40FF"/>
                </a:solidFill>
                <a:latin typeface="Comic Sans MS" charset="0"/>
              </a:rPr>
              <a:t>DOLORE </a:t>
            </a:r>
            <a:r>
              <a:rPr lang="it-IT" altLang="it-IT" sz="2800" b="1" smtClean="0">
                <a:solidFill>
                  <a:srgbClr val="FF40FF"/>
                </a:solidFill>
                <a:latin typeface="Comic Sans MS" charset="0"/>
              </a:rPr>
              <a:t>NEUROPATICO PERIFERICO</a:t>
            </a:r>
            <a:endParaRPr lang="it-IT" altLang="it-IT" sz="2800" b="1" dirty="0">
              <a:solidFill>
                <a:srgbClr val="FF40FF"/>
              </a:solidFill>
              <a:latin typeface="Comic Sans MS" charset="0"/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473530" y="2817811"/>
            <a:ext cx="6988628" cy="275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charset="2"/>
              <a:buChar char="ü"/>
            </a:pPr>
            <a:r>
              <a:rPr lang="it-IT" altLang="it-IT" sz="2400" dirty="0">
                <a:latin typeface="Comic Sans MS" charset="0"/>
              </a:rPr>
              <a:t>blocca i canali del sodio delle membrane neuronali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Comic Sans MS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Char char="ü"/>
            </a:pPr>
            <a:r>
              <a:rPr lang="it-IT" altLang="it-IT" sz="2400" dirty="0">
                <a:latin typeface="Comic Sans MS" charset="0"/>
              </a:rPr>
              <a:t>di prima scelta per PHN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Comic Sans MS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Char char="ü"/>
            </a:pPr>
            <a:r>
              <a:rPr lang="it-IT" altLang="it-IT" sz="2400" dirty="0">
                <a:latin typeface="Comic Sans MS" charset="0"/>
              </a:rPr>
              <a:t>è indicata nei pazienti con </a:t>
            </a:r>
            <a:r>
              <a:rPr lang="it-IT" altLang="it-IT" sz="2400" dirty="0" err="1">
                <a:latin typeface="Comic Sans MS" charset="0"/>
              </a:rPr>
              <a:t>allodinia</a:t>
            </a:r>
            <a:r>
              <a:rPr lang="it-IT" altLang="it-IT" sz="2400" dirty="0">
                <a:latin typeface="Comic Sans MS" charset="0"/>
              </a:rPr>
              <a:t> e area algica di piccole dimensioni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063690" y="1698628"/>
            <a:ext cx="5854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9FDF6"/>
                </a:solidFill>
                <a:latin typeface="Comic Sans MS" charset="0"/>
              </a:rPr>
              <a:t>LIDOCAINA </a:t>
            </a:r>
            <a:r>
              <a:rPr lang="it-IT" altLang="it-IT" sz="2400" b="1" smtClean="0">
                <a:solidFill>
                  <a:srgbClr val="39FDF6"/>
                </a:solidFill>
                <a:latin typeface="Comic Sans MS" charset="0"/>
              </a:rPr>
              <a:t>5% TRANSDERMICA </a:t>
            </a:r>
            <a:endParaRPr lang="it-IT" altLang="it-IT" sz="2400" b="1">
              <a:solidFill>
                <a:srgbClr val="39FDF6"/>
              </a:solidFill>
              <a:latin typeface="Comic Sans MS" charset="0"/>
            </a:endParaRPr>
          </a:p>
        </p:txBody>
      </p:sp>
      <p:pic>
        <p:nvPicPr>
          <p:cNvPr id="23554" name="Picture 2" descr="isultati immagini per cerotto lidoca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158" y="2155827"/>
            <a:ext cx="4454008" cy="29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8595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3949" y="1449901"/>
            <a:ext cx="8652932" cy="4893647"/>
          </a:xfrm>
          <a:prstGeom prst="rect">
            <a:avLst/>
          </a:prstGeom>
          <a:ln w="12700" cmpd="sng">
            <a:solidFill>
              <a:srgbClr val="00FA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2FF5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NEUROMODULAZIONE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 l</a:t>
            </a:r>
            <a:r>
              <a:rPr lang="ja-JP" alt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’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analgesia si ottiene somministrando a livello del SNC o SNP un principio attivo chimico (farmaco) o fisico (elettricità) che modifica in modo </a:t>
            </a:r>
            <a:r>
              <a:rPr lang="it-IT" sz="2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reversibile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, limitando o interrompendo la trasmissione degli impulsi algogeni dalla periferia alle strutture superiori di integrazione talamo-corticale</a:t>
            </a:r>
          </a:p>
          <a:p>
            <a:pPr>
              <a:defRPr/>
            </a:pPr>
            <a:endParaRPr lang="it-IT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/>
              <a:cs typeface="Comic Sans MS"/>
            </a:endParaRPr>
          </a:p>
          <a:p>
            <a:pPr>
              <a:defRPr/>
            </a:pP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2FF5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NEUROLESIONE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 l</a:t>
            </a:r>
            <a:r>
              <a:rPr lang="ja-JP" alt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’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analgesia si ottiene utilizzando sostanze chimiche (alcol etilico o fenolo) o fisiche (caldo o freddo) che determinano lesione e successiva 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interruzione,</a:t>
            </a:r>
            <a:r>
              <a:rPr lang="it-IT" sz="2400" b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teoricamente</a:t>
            </a:r>
            <a:r>
              <a:rPr lang="it-IT" sz="2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 irreversibile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, delle vie di trasmissione del dolore a livello di I o II neurone</a:t>
            </a:r>
            <a:endParaRPr lang="it-IT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/>
              <a:cs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63548" y="357808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IV </a:t>
            </a:r>
            <a:r>
              <a:rPr lang="it-IT" sz="3200" dirty="0" err="1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step</a:t>
            </a:r>
            <a:endParaRPr lang="it-IT" sz="3200" dirty="0">
              <a:solidFill>
                <a:srgbClr val="00FA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6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265" y="83186"/>
            <a:ext cx="1819275" cy="554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dirty="0">
                <a:solidFill>
                  <a:srgbClr val="FF0000"/>
                </a:solidFill>
                <a:latin typeface="Comic Sans MS" charset="0"/>
              </a:rPr>
              <a:t>IV STEP</a:t>
            </a:r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860426"/>
            <a:ext cx="10904220" cy="5510213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  <a:latin typeface="Comic Sans MS" charset="0"/>
              </a:rPr>
              <a:t>Dosaggio epidurale= dose sistemica/10</a:t>
            </a:r>
          </a:p>
          <a:p>
            <a:pPr marL="533400" indent="-533400"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  <a:latin typeface="Comic Sans MS" charset="0"/>
              </a:rPr>
              <a:t>Dosaggio spinale= dose epidurale/10</a:t>
            </a:r>
          </a:p>
          <a:p>
            <a:pPr marL="533400" indent="-533400"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  <a:latin typeface="Comic Sans MS" charset="0"/>
              </a:rPr>
              <a:t>Dosaggio </a:t>
            </a:r>
            <a:r>
              <a:rPr lang="it-IT" altLang="it-IT" sz="2800" b="1" dirty="0" err="1">
                <a:solidFill>
                  <a:srgbClr val="FFFF00"/>
                </a:solidFill>
                <a:latin typeface="Comic Sans MS" charset="0"/>
              </a:rPr>
              <a:t>ev</a:t>
            </a:r>
            <a:r>
              <a:rPr lang="it-IT" altLang="it-IT" sz="2800" b="1" dirty="0">
                <a:solidFill>
                  <a:srgbClr val="FFFF00"/>
                </a:solidFill>
                <a:latin typeface="Comic Sans MS" charset="0"/>
              </a:rPr>
              <a:t>/sc = dose orale/3</a:t>
            </a:r>
          </a:p>
          <a:p>
            <a:pPr marL="533400" indent="-533400">
              <a:lnSpc>
                <a:spcPct val="120000"/>
              </a:lnSpc>
              <a:buNone/>
            </a:pPr>
            <a:endParaRPr lang="it-IT" altLang="it-IT" sz="2800" b="1" dirty="0">
              <a:solidFill>
                <a:srgbClr val="FF020C"/>
              </a:solidFill>
              <a:latin typeface="Comic Sans MS" charset="0"/>
            </a:endParaRPr>
          </a:p>
          <a:p>
            <a:pPr marL="533400" indent="-533400">
              <a:lnSpc>
                <a:spcPct val="120000"/>
              </a:lnSpc>
              <a:buFont typeface="Arial" charset="0"/>
              <a:buAutoNum type="arabicPeriod"/>
            </a:pPr>
            <a:r>
              <a:rPr lang="it-IT" altLang="it-IT" sz="2800" dirty="0">
                <a:latin typeface="Comic Sans MS" charset="0"/>
              </a:rPr>
              <a:t>PUNTURA PERIDURALE SINGLE SHOT</a:t>
            </a:r>
          </a:p>
          <a:p>
            <a:pPr marL="533400" indent="-533400">
              <a:lnSpc>
                <a:spcPct val="120000"/>
              </a:lnSpc>
              <a:buFont typeface="Arial" charset="0"/>
              <a:buAutoNum type="arabicPeriod"/>
            </a:pPr>
            <a:r>
              <a:rPr lang="it-IT" altLang="it-IT" sz="2800" dirty="0">
                <a:latin typeface="Comic Sans MS" charset="0"/>
              </a:rPr>
              <a:t>CATETERE PERIDURALE TUNNELLIZZATO</a:t>
            </a:r>
          </a:p>
          <a:p>
            <a:pPr marL="533400" indent="-533400">
              <a:lnSpc>
                <a:spcPct val="120000"/>
              </a:lnSpc>
              <a:buFont typeface="Arial" charset="0"/>
              <a:buAutoNum type="arabicPeriod"/>
            </a:pPr>
            <a:r>
              <a:rPr lang="it-IT" altLang="it-IT" sz="2800" dirty="0">
                <a:latin typeface="Comic Sans MS" charset="0"/>
              </a:rPr>
              <a:t>CATETERE SUBARACNOIDEO COLLEGATO A PORTA D</a:t>
            </a:r>
            <a:r>
              <a:rPr lang="ja-JP" altLang="it-IT" sz="2800" dirty="0">
                <a:latin typeface="Comic Sans MS" charset="0"/>
              </a:rPr>
              <a:t>’</a:t>
            </a:r>
            <a:r>
              <a:rPr lang="it-IT" altLang="ja-JP" sz="2800" dirty="0">
                <a:latin typeface="Comic Sans MS" charset="0"/>
              </a:rPr>
              <a:t>ACCESSO SOTTOCUTANEA (elastomero per 7 gg) O POMPA TOTALMENTE IMPIANTABILE (ricariche ogni </a:t>
            </a:r>
            <a:r>
              <a:rPr lang="it-IT" altLang="ja-JP" sz="2800" dirty="0" smtClean="0">
                <a:latin typeface="Comic Sans MS" charset="0"/>
              </a:rPr>
              <a:t>30-80 </a:t>
            </a:r>
            <a:r>
              <a:rPr lang="it-IT" altLang="ja-JP" sz="2800" dirty="0">
                <a:latin typeface="Comic Sans MS" charset="0"/>
              </a:rPr>
              <a:t>gg)</a:t>
            </a:r>
          </a:p>
          <a:p>
            <a:pPr marL="533400" indent="-533400">
              <a:lnSpc>
                <a:spcPct val="120000"/>
              </a:lnSpc>
              <a:buNone/>
            </a:pPr>
            <a:r>
              <a:rPr lang="it-IT" altLang="it-IT" sz="2800" dirty="0">
                <a:latin typeface="Comic Sans MS" charset="0"/>
              </a:rPr>
              <a:t>…sedazione/confusione solo raramente, stipsi/ritenzione urinaria/prurito più frequenti</a:t>
            </a:r>
          </a:p>
        </p:txBody>
      </p:sp>
    </p:spTree>
    <p:extLst>
      <p:ext uri="{BB962C8B-B14F-4D97-AF65-F5344CB8AC3E}">
        <p14:creationId xmlns:p14="http://schemas.microsoft.com/office/powerpoint/2010/main" xmlns="" val="70033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580" y="273492"/>
            <a:ext cx="11532636" cy="66295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57238" indent="-757238" algn="ctr">
              <a:lnSpc>
                <a:spcPct val="90000"/>
              </a:lnSpc>
              <a:defRPr/>
            </a:pPr>
            <a:r>
              <a:rPr lang="it-IT" sz="32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2FF5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TECNICHE DI </a:t>
            </a:r>
            <a:r>
              <a:rPr lang="it-IT" sz="32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2FF5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NEUROSTIMOLAZIONE</a:t>
            </a:r>
            <a:endParaRPr lang="it-IT" sz="3600" u="sng" dirty="0"/>
          </a:p>
          <a:p>
            <a:pPr marL="757238" indent="-757238">
              <a:lnSpc>
                <a:spcPct val="90000"/>
              </a:lnSpc>
              <a:defRPr/>
            </a:pP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2FF5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SCS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 (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2FF5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S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pinal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 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2FF5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C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ord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 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2FF5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S</a:t>
            </a:r>
            <a:r>
              <a:rPr lang="it-IT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timolation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) elettrostimolazione </a:t>
            </a:r>
            <a:r>
              <a:rPr lang="it-IT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del midollo 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spinale </a:t>
            </a:r>
            <a:r>
              <a:rPr lang="it-IT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attraverso catetere peridurale stimolante (quadri o </a:t>
            </a:r>
            <a:r>
              <a:rPr lang="it-IT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ottopolare</a:t>
            </a:r>
            <a:r>
              <a:rPr lang="it-IT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) le 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corna posteriori (dolore neuropatico</a:t>
            </a:r>
            <a:r>
              <a:rPr lang="it-IT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, AOAI, angina </a:t>
            </a:r>
            <a:r>
              <a:rPr lang="it-IT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intrattabile</a:t>
            </a:r>
            <a:r>
              <a:rPr lang="it-IT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), le parestesie </a:t>
            </a:r>
            <a:r>
              <a:rPr lang="it-IT" sz="2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/>
                <a:cs typeface="Comic Sans MS"/>
              </a:rPr>
              <a:t>coprono l’area di dolore. </a:t>
            </a:r>
            <a:endParaRPr lang="it-IT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/>
              <a:cs typeface="Comic Sans MS"/>
            </a:endParaRPr>
          </a:p>
          <a:p>
            <a:pPr marL="757238" indent="-757238">
              <a:lnSpc>
                <a:spcPct val="90000"/>
              </a:lnSpc>
              <a:defRPr/>
            </a:pPr>
            <a:endParaRPr lang="it-IT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/>
              <a:cs typeface="Comic Sans MS"/>
            </a:endParaRPr>
          </a:p>
          <a:p>
            <a:pPr marL="757238" indent="-757238">
              <a:lnSpc>
                <a:spcPct val="90000"/>
              </a:lnSpc>
              <a:defRPr/>
            </a:pPr>
            <a:endParaRPr lang="it-IT" sz="2800" dirty="0"/>
          </a:p>
          <a:p>
            <a:pPr marL="757238" indent="-757238" algn="ctr">
              <a:lnSpc>
                <a:spcPct val="90000"/>
              </a:lnSpc>
              <a:defRPr/>
            </a:pPr>
            <a:endParaRPr lang="it-IT" sz="2800" dirty="0"/>
          </a:p>
          <a:p>
            <a:pPr marL="757238" indent="-757238" algn="ctr">
              <a:lnSpc>
                <a:spcPct val="90000"/>
              </a:lnSpc>
              <a:defRPr/>
            </a:pPr>
            <a:endParaRPr lang="it-IT" sz="2800" dirty="0"/>
          </a:p>
          <a:p>
            <a:pPr marL="757238" indent="-757238" algn="ctr">
              <a:lnSpc>
                <a:spcPct val="90000"/>
              </a:lnSpc>
              <a:defRPr/>
            </a:pPr>
            <a:endParaRPr lang="it-IT" sz="2800" u="sng" dirty="0">
              <a:solidFill>
                <a:srgbClr val="FF020C"/>
              </a:solidFill>
            </a:endParaRPr>
          </a:p>
          <a:p>
            <a:pPr marL="757238" indent="-757238">
              <a:lnSpc>
                <a:spcPct val="90000"/>
              </a:lnSpc>
              <a:defRPr/>
            </a:pPr>
            <a:endParaRPr lang="it-IT" sz="2800" u="sng" dirty="0">
              <a:solidFill>
                <a:srgbClr val="FF020C"/>
              </a:solidFill>
            </a:endParaRPr>
          </a:p>
          <a:p>
            <a:pPr marL="757238" indent="-757238">
              <a:lnSpc>
                <a:spcPct val="90000"/>
              </a:lnSpc>
              <a:defRPr/>
            </a:pPr>
            <a:endParaRPr lang="it-IT" sz="3600" u="sng" dirty="0">
              <a:solidFill>
                <a:srgbClr val="FF020C"/>
              </a:solidFill>
            </a:endParaRPr>
          </a:p>
          <a:p>
            <a:pPr marL="757238" indent="-757238">
              <a:lnSpc>
                <a:spcPct val="90000"/>
              </a:lnSpc>
              <a:defRPr/>
            </a:pPr>
            <a:endParaRPr lang="it-IT" sz="3600" u="sng" dirty="0">
              <a:solidFill>
                <a:srgbClr val="FF020C"/>
              </a:solidFill>
            </a:endParaRPr>
          </a:p>
          <a:p>
            <a:pPr marL="757238" indent="-757238">
              <a:lnSpc>
                <a:spcPct val="90000"/>
              </a:lnSpc>
              <a:defRPr/>
            </a:pPr>
            <a:endParaRPr lang="it-IT" sz="3600" u="sng" dirty="0">
              <a:solidFill>
                <a:srgbClr val="FF020C"/>
              </a:solidFill>
            </a:endParaRPr>
          </a:p>
          <a:p>
            <a:pPr marL="757238" indent="-757238">
              <a:lnSpc>
                <a:spcPct val="90000"/>
              </a:lnSpc>
              <a:defRPr/>
            </a:pPr>
            <a:endParaRPr lang="it-IT" sz="3600" u="sng" dirty="0">
              <a:solidFill>
                <a:srgbClr val="FF020C"/>
              </a:solidFill>
            </a:endParaRPr>
          </a:p>
          <a:p>
            <a:pPr marL="757238" indent="-757238">
              <a:lnSpc>
                <a:spcPct val="90000"/>
              </a:lnSpc>
              <a:defRPr/>
            </a:pPr>
            <a:endParaRPr lang="it-IT" sz="3600" u="sng" dirty="0">
              <a:solidFill>
                <a:srgbClr val="FF020C"/>
              </a:solidFill>
            </a:endParaRPr>
          </a:p>
        </p:txBody>
      </p:sp>
      <p:pic>
        <p:nvPicPr>
          <p:cNvPr id="199682" name="Immagine 2" descr="SCS imma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48" y="2157121"/>
            <a:ext cx="2989171" cy="42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3" name="Immagine 3" descr="SCS Rx c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331" y="3083104"/>
            <a:ext cx="3410917" cy="315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Immagine 5" descr="SCS foto cop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1116" y="3545634"/>
            <a:ext cx="4525968" cy="287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883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9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5330" y="509852"/>
            <a:ext cx="7392821" cy="5544616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3611" y="1178777"/>
            <a:ext cx="5638998" cy="52554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it-IT" altLang="it-IT" sz="2000" b="1" u="sng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DOLORE </a:t>
            </a:r>
            <a:r>
              <a:rPr lang="it-IT" altLang="it-IT" sz="2000" b="1" u="sng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CRONICO non oncologico</a:t>
            </a:r>
            <a:r>
              <a:rPr lang="it-IT" altLang="it-IT" sz="2000" b="1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altLang="it-IT" sz="2000" dirty="0">
                <a:latin typeface="Comic Sans MS" charset="0"/>
                <a:ea typeface="Comic Sans MS" charset="0"/>
                <a:cs typeface="Comic Sans MS" charset="0"/>
              </a:rPr>
              <a:t>quel dolore che persiste oltre il normale decorso di una malattia acuta o al di là del tempo di guarigione previsto; </a:t>
            </a:r>
            <a:r>
              <a:rPr lang="it-IT" altLang="it-IT" sz="2000" u="sng" dirty="0">
                <a:latin typeface="Comic Sans MS" charset="0"/>
                <a:ea typeface="Comic Sans MS" charset="0"/>
                <a:cs typeface="Comic Sans MS" charset="0"/>
              </a:rPr>
              <a:t>accompagnato da un basso livello di patologia di base </a:t>
            </a:r>
            <a:r>
              <a:rPr lang="it-IT" altLang="it-IT" sz="2000" dirty="0">
                <a:latin typeface="Comic Sans MS" charset="0"/>
                <a:ea typeface="Comic Sans MS" charset="0"/>
                <a:cs typeface="Comic Sans MS" charset="0"/>
              </a:rPr>
              <a:t>che non ne spiega né la presenza né l</a:t>
            </a:r>
            <a:r>
              <a:rPr lang="ja-JP" altLang="it-IT" sz="2000" dirty="0">
                <a:latin typeface="Comic Sans MS" charset="0"/>
                <a:ea typeface="Comic Sans MS" charset="0"/>
                <a:cs typeface="Comic Sans MS" charset="0"/>
              </a:rPr>
              <a:t>’</a:t>
            </a:r>
            <a:r>
              <a:rPr lang="it-IT" altLang="ja-JP" sz="2000" dirty="0">
                <a:latin typeface="Comic Sans MS" charset="0"/>
                <a:ea typeface="Comic Sans MS" charset="0"/>
                <a:cs typeface="Comic Sans MS" charset="0"/>
              </a:rPr>
              <a:t>intensità. Ha perso la funzione di protezione e allarme, diventa una patologia a sé </a:t>
            </a:r>
            <a:r>
              <a:rPr lang="it-IT" altLang="ja-JP" sz="2000" dirty="0" smtClean="0">
                <a:latin typeface="Comic Sans MS" charset="0"/>
                <a:ea typeface="Comic Sans MS" charset="0"/>
                <a:cs typeface="Comic Sans MS" charset="0"/>
              </a:rPr>
              <a:t>stante </a:t>
            </a:r>
            <a:r>
              <a:rPr lang="it-IT" altLang="ja-JP" sz="20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MALATTIA DOLORE </a:t>
            </a:r>
            <a:r>
              <a:rPr lang="it-IT" altLang="ja-JP" sz="2000" dirty="0">
                <a:latin typeface="Comic Sans MS" charset="0"/>
                <a:ea typeface="Comic Sans MS" charset="0"/>
                <a:cs typeface="Comic Sans MS" charset="0"/>
              </a:rPr>
              <a:t>e non </a:t>
            </a:r>
            <a:r>
              <a:rPr lang="it-IT" altLang="ja-JP" sz="2000" dirty="0" smtClean="0">
                <a:latin typeface="Comic Sans MS" charset="0"/>
                <a:ea typeface="Comic Sans MS" charset="0"/>
                <a:cs typeface="Comic Sans MS" charset="0"/>
              </a:rPr>
              <a:t>più un </a:t>
            </a:r>
            <a:r>
              <a:rPr lang="it-IT" altLang="ja-JP" sz="2000" dirty="0">
                <a:latin typeface="Comic Sans MS" charset="0"/>
                <a:ea typeface="Comic Sans MS" charset="0"/>
                <a:cs typeface="Comic Sans MS" charset="0"/>
              </a:rPr>
              <a:t>sintomo</a:t>
            </a:r>
            <a:r>
              <a:rPr lang="it-IT" altLang="ja-JP" sz="200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it-IT" altLang="it-IT" sz="2800" b="1" dirty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E’ </a:t>
            </a:r>
            <a:r>
              <a:rPr lang="it-IT" altLang="it-IT" sz="2800" b="1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UNA MALATTIA</a:t>
            </a:r>
            <a:endParaRPr lang="it-IT" altLang="it-IT" sz="2800" b="1" dirty="0">
              <a:solidFill>
                <a:srgbClr val="00FA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53820" y="283520"/>
            <a:ext cx="7077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DEFINIZIONE DOLORE CRONICO</a:t>
            </a:r>
            <a:endParaRPr lang="it-IT" sz="32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792609" y="4279661"/>
            <a:ext cx="62065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Il dolore e in particolare quello cronico è ancora oggi uno dei problemi sanitari più </a:t>
            </a:r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gravi. 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Le statistiche dimostrano che il dolore cronico ha un impatto negativo sui costi per la società e sulla qualità della </a:t>
            </a:r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vita</a:t>
            </a:r>
            <a:endParaRPr lang="it-IT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88706" y="1091316"/>
            <a:ext cx="547395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La Wisconsin </a:t>
            </a:r>
            <a:r>
              <a:rPr lang="it-IT" sz="2000" dirty="0" err="1">
                <a:latin typeface="Comic Sans MS" charset="0"/>
                <a:ea typeface="Comic Sans MS" charset="0"/>
                <a:cs typeface="Comic Sans MS" charset="0"/>
              </a:rPr>
              <a:t>Medical</a:t>
            </a:r>
            <a:r>
              <a:rPr lang="it-IT" sz="2000" dirty="0">
                <a:latin typeface="Comic Sans MS" charset="0"/>
                <a:ea typeface="Comic Sans MS" charset="0"/>
                <a:cs typeface="Comic Sans MS" charset="0"/>
              </a:rPr>
              <a:t> Society lo definisce come: dolore persistente, continuo o ricorrente di durata superiore a 6 settimane o di intensità sufficiente a produrre effetti negativi sul benessere del paziente, sui livelli funzionali e sulla qualità di vita</a:t>
            </a:r>
            <a:r>
              <a:rPr lang="it-IT" sz="200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sz="1400" i="1" dirty="0" smtClean="0">
                <a:latin typeface="Comic Sans MS" charset="0"/>
                <a:ea typeface="Comic Sans MS" charset="0"/>
                <a:cs typeface="Comic Sans MS" charset="0"/>
              </a:rPr>
              <a:t>			Wisconsin </a:t>
            </a:r>
            <a:r>
              <a:rPr lang="it-IT" sz="1400" i="1" dirty="0" err="1">
                <a:latin typeface="Comic Sans MS" charset="0"/>
                <a:ea typeface="Comic Sans MS" charset="0"/>
                <a:cs typeface="Comic Sans MS" charset="0"/>
              </a:rPr>
              <a:t>Medical</a:t>
            </a:r>
            <a:r>
              <a:rPr lang="it-IT" sz="1400" i="1" dirty="0">
                <a:latin typeface="Comic Sans MS" charset="0"/>
                <a:ea typeface="Comic Sans MS" charset="0"/>
                <a:cs typeface="Comic Sans MS" charset="0"/>
              </a:rPr>
              <a:t> Society 2004;103:13-42. 4</a:t>
            </a:r>
          </a:p>
        </p:txBody>
      </p:sp>
    </p:spTree>
    <p:extLst>
      <p:ext uri="{BB962C8B-B14F-4D97-AF65-F5344CB8AC3E}">
        <p14:creationId xmlns:p14="http://schemas.microsoft.com/office/powerpoint/2010/main" xmlns="" val="5032743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3717033"/>
            <a:ext cx="8640192" cy="2232099"/>
          </a:xfrm>
        </p:spPr>
        <p:txBody>
          <a:bodyPr>
            <a:noAutofit/>
          </a:bodyPr>
          <a:lstStyle/>
          <a:p>
            <a:pPr>
              <a:tabLst>
                <a:tab pos="711200" algn="l"/>
                <a:tab pos="1800225" algn="l"/>
                <a:tab pos="2152650" algn="l"/>
                <a:tab pos="3141663" algn="l"/>
                <a:tab pos="3324225" algn="l"/>
              </a:tabLst>
              <a:defRPr/>
            </a:pPr>
            <a:r>
              <a:rPr lang="it-IT" sz="3200" b="1" dirty="0">
                <a:solidFill>
                  <a:srgbClr val="FFFF00"/>
                </a:solidFill>
                <a:latin typeface="Arial Rounded MT Bold" pitchFamily="34" charset="0"/>
              </a:rPr>
              <a:t>	</a:t>
            </a:r>
            <a:br>
              <a:rPr lang="it-IT" sz="3200" b="1" dirty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it-IT" sz="3200" b="1" dirty="0"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it-IT" sz="3200" b="1" dirty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it-IT" sz="3200" b="1" dirty="0"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it-IT" sz="3200" b="1" dirty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it-IT" sz="3200" b="1" dirty="0">
                <a:solidFill>
                  <a:srgbClr val="FFFF00"/>
                </a:solidFill>
                <a:latin typeface="Arial Rounded MT Bold" pitchFamily="34" charset="0"/>
              </a:rPr>
              <a:t>	</a:t>
            </a:r>
          </a:p>
        </p:txBody>
      </p:sp>
      <p:sp>
        <p:nvSpPr>
          <p:cNvPr id="6" name="Rettangolo 5"/>
          <p:cNvSpPr/>
          <p:nvPr/>
        </p:nvSpPr>
        <p:spPr>
          <a:xfrm>
            <a:off x="5110842" y="1019637"/>
            <a:ext cx="695597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ctr">
              <a:tabLst>
                <a:tab pos="441325" algn="l"/>
              </a:tabLst>
            </a:pPr>
            <a:r>
              <a:rPr lang="it-IT" sz="3200" kern="0" dirty="0">
                <a:latin typeface="Comic Sans MS" charset="0"/>
                <a:ea typeface="Comic Sans MS" charset="0"/>
                <a:cs typeface="Comic Sans MS" charset="0"/>
              </a:rPr>
              <a:t>Lo stimolo nocicettivo, 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in grado di causare  “</a:t>
            </a:r>
            <a:r>
              <a:rPr lang="it-IT" sz="3600" dirty="0" err="1">
                <a:latin typeface="Comic Sans MS" charset="0"/>
                <a:ea typeface="Comic Sans MS" charset="0"/>
                <a:cs typeface="Comic Sans MS" charset="0"/>
              </a:rPr>
              <a:t>n</a:t>
            </a:r>
            <a:r>
              <a:rPr lang="it-IT" sz="3600" i="1" dirty="0" err="1">
                <a:latin typeface="Comic Sans MS" charset="0"/>
                <a:ea typeface="Comic Sans MS" charset="0"/>
                <a:cs typeface="Comic Sans MS" charset="0"/>
              </a:rPr>
              <a:t>oxa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”, ovvero </a:t>
            </a:r>
            <a:r>
              <a:rPr lang="it-IT" sz="4000" i="1" u="sng" dirty="0">
                <a:latin typeface="Comic Sans MS" charset="0"/>
                <a:ea typeface="Comic Sans MS" charset="0"/>
                <a:cs typeface="Comic Sans MS" charset="0"/>
              </a:rPr>
              <a:t>DANNO</a:t>
            </a:r>
            <a:r>
              <a:rPr lang="it-IT" sz="3600" dirty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it-IT" sz="3200" kern="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marL="268288" algn="ctr">
              <a:tabLst>
                <a:tab pos="441325" algn="l"/>
              </a:tabLst>
            </a:pPr>
            <a:r>
              <a:rPr lang="it-IT" sz="3200" kern="0" dirty="0">
                <a:latin typeface="Comic Sans MS" charset="0"/>
                <a:ea typeface="Comic Sans MS" charset="0"/>
                <a:cs typeface="Comic Sans MS" charset="0"/>
              </a:rPr>
              <a:t>v</a:t>
            </a:r>
            <a:r>
              <a:rPr lang="it-IT" sz="3200" kern="0" dirty="0" smtClean="0">
                <a:latin typeface="Comic Sans MS" charset="0"/>
                <a:ea typeface="Comic Sans MS" charset="0"/>
                <a:cs typeface="Comic Sans MS" charset="0"/>
              </a:rPr>
              <a:t>iene  percepito attraverso 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un </a:t>
            </a:r>
            <a:r>
              <a:rPr lang="it-IT" sz="32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sistema ad alta soglia 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che si estende dalla periferia, i nocicettori, fino alla corteccia cerebrale passando attraverso il corno posteriore del midollo spinale</a:t>
            </a:r>
            <a:endParaRPr lang="it-I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26" name="Picture 2" descr="isultati immagini per nocice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1884"/>
            <a:ext cx="5475646" cy="60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109927" y="205230"/>
            <a:ext cx="3720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Le vie del dolore</a:t>
            </a:r>
            <a:endParaRPr lang="it-IT" sz="3600">
              <a:solidFill>
                <a:srgbClr val="00FA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6009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2673" y="1196350"/>
            <a:ext cx="11055927" cy="5521691"/>
          </a:xfrm>
        </p:spPr>
        <p:txBody>
          <a:bodyPr anchor="ctr">
            <a:noAutofit/>
          </a:bodyPr>
          <a:lstStyle/>
          <a:p>
            <a:pPr marL="571500" indent="-571500">
              <a:spcBef>
                <a:spcPts val="0"/>
              </a:spcBef>
              <a:buFont typeface="Arial" charset="0"/>
              <a:buChar char="•"/>
              <a:tabLst>
                <a:tab pos="898525" algn="l"/>
              </a:tabLst>
            </a:pPr>
            <a:r>
              <a:rPr lang="it-IT" cap="none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trasduzione</a:t>
            </a:r>
            <a:r>
              <a:rPr lang="it-IT" cap="none" dirty="0" smtClean="0">
                <a:latin typeface="Comic Sans MS" charset="0"/>
                <a:ea typeface="Comic Sans MS" charset="0"/>
                <a:cs typeface="Comic Sans MS" charset="0"/>
              </a:rPr>
              <a:t> attivazione del nocicettore: uno stimolo nocicettivo (chimico, meccanico o termico)  convertito in impulso nervoso (elettrochimico);</a:t>
            </a:r>
            <a:br>
              <a:rPr lang="it-IT" cap="none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cap="none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trasmissione</a:t>
            </a:r>
            <a:r>
              <a:rPr lang="it-IT" cap="none" dirty="0" smtClean="0">
                <a:solidFill>
                  <a:prstClr val="white"/>
                </a:solidFill>
                <a:latin typeface="Comic Sans MS" charset="0"/>
                <a:ea typeface="Comic Sans MS" charset="0"/>
                <a:cs typeface="Comic Sans MS" charset="0"/>
              </a:rPr>
              <a:t>  l'informazione (sotto forma di potenziale d'azione) viene trasmessa alle strutture del SNC </a:t>
            </a:r>
            <a:br>
              <a:rPr lang="it-IT" cap="none" dirty="0" smtClean="0">
                <a:solidFill>
                  <a:prstClr val="white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cap="none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modulazione</a:t>
            </a:r>
            <a:r>
              <a:rPr lang="it-IT" cap="none" dirty="0" smtClean="0">
                <a:latin typeface="Comic Sans MS" charset="0"/>
                <a:ea typeface="Comic Sans MS" charset="0"/>
                <a:cs typeface="Comic Sans MS" charset="0"/>
              </a:rPr>
              <a:t> attività neurologica di controllo dei neuroni coinvolti nella trasmissione del dolore</a:t>
            </a:r>
            <a:br>
              <a:rPr lang="it-IT" cap="none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cap="none" dirty="0" smtClean="0">
                <a:solidFill>
                  <a:srgbClr val="00FA00"/>
                </a:solidFill>
                <a:latin typeface="Comic Sans MS" charset="0"/>
                <a:ea typeface="Comic Sans MS" charset="0"/>
                <a:cs typeface="Comic Sans MS" charset="0"/>
              </a:rPr>
              <a:t>percezione</a:t>
            </a:r>
            <a:r>
              <a:rPr lang="it-IT" cap="none" dirty="0" smtClean="0">
                <a:latin typeface="Comic Sans MS" charset="0"/>
                <a:ea typeface="Comic Sans MS" charset="0"/>
                <a:cs typeface="Comic Sans MS" charset="0"/>
              </a:rPr>
              <a:t> sensazione soggettiva ed emotiva</a:t>
            </a:r>
            <a:endParaRPr lang="it-IT" cap="none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3292" y="188640"/>
            <a:ext cx="11554690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it-IT" sz="48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NOCICEZIONE</a:t>
            </a:r>
            <a:r>
              <a:rPr lang="it-IT" sz="4800" b="1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Comprende</a:t>
            </a:r>
            <a:r>
              <a:rPr lang="it-IT" sz="3200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it-IT" sz="3200" kern="0" dirty="0" smtClean="0">
                <a:latin typeface="Comic Sans MS" charset="0"/>
                <a:ea typeface="Comic Sans MS" charset="0"/>
                <a:cs typeface="Comic Sans MS" charset="0"/>
              </a:rPr>
              <a:t>4 </a:t>
            </a:r>
            <a:r>
              <a:rPr lang="it-IT" sz="3200" kern="0" dirty="0">
                <a:latin typeface="Comic Sans MS" charset="0"/>
                <a:ea typeface="Comic Sans MS" charset="0"/>
                <a:cs typeface="Comic Sans MS" charset="0"/>
              </a:rPr>
              <a:t>eventi fisiologici</a:t>
            </a:r>
            <a:endParaRPr lang="it-IT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673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reeform 3"/>
          <p:cNvSpPr>
            <a:spLocks/>
          </p:cNvSpPr>
          <p:nvPr/>
        </p:nvSpPr>
        <p:spPr bwMode="auto">
          <a:xfrm>
            <a:off x="4419600" y="1482726"/>
            <a:ext cx="1493838" cy="1685925"/>
          </a:xfrm>
          <a:custGeom>
            <a:avLst/>
            <a:gdLst>
              <a:gd name="T0" fmla="*/ 2147483647 w 978"/>
              <a:gd name="T1" fmla="*/ 2147483647 h 1126"/>
              <a:gd name="T2" fmla="*/ 2147483647 w 978"/>
              <a:gd name="T3" fmla="*/ 2147483647 h 1126"/>
              <a:gd name="T4" fmla="*/ 2147483647 w 978"/>
              <a:gd name="T5" fmla="*/ 2147483647 h 1126"/>
              <a:gd name="T6" fmla="*/ 2147483647 w 978"/>
              <a:gd name="T7" fmla="*/ 2147483647 h 1126"/>
              <a:gd name="T8" fmla="*/ 2147483647 w 978"/>
              <a:gd name="T9" fmla="*/ 2147483647 h 1126"/>
              <a:gd name="T10" fmla="*/ 2147483647 w 978"/>
              <a:gd name="T11" fmla="*/ 2147483647 h 1126"/>
              <a:gd name="T12" fmla="*/ 2147483647 w 978"/>
              <a:gd name="T13" fmla="*/ 2147483647 h 1126"/>
              <a:gd name="T14" fmla="*/ 2147483647 w 978"/>
              <a:gd name="T15" fmla="*/ 2147483647 h 1126"/>
              <a:gd name="T16" fmla="*/ 2147483647 w 978"/>
              <a:gd name="T17" fmla="*/ 2147483647 h 1126"/>
              <a:gd name="T18" fmla="*/ 2147483647 w 978"/>
              <a:gd name="T19" fmla="*/ 2147483647 h 11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78"/>
              <a:gd name="T31" fmla="*/ 0 h 1126"/>
              <a:gd name="T32" fmla="*/ 978 w 978"/>
              <a:gd name="T33" fmla="*/ 1126 h 11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78" h="1126">
                <a:moveTo>
                  <a:pt x="978" y="616"/>
                </a:moveTo>
                <a:cubicBezTo>
                  <a:pt x="918" y="544"/>
                  <a:pt x="858" y="472"/>
                  <a:pt x="834" y="376"/>
                </a:cubicBezTo>
                <a:cubicBezTo>
                  <a:pt x="810" y="280"/>
                  <a:pt x="890" y="80"/>
                  <a:pt x="834" y="40"/>
                </a:cubicBezTo>
                <a:cubicBezTo>
                  <a:pt x="778" y="0"/>
                  <a:pt x="578" y="96"/>
                  <a:pt x="498" y="136"/>
                </a:cubicBezTo>
                <a:cubicBezTo>
                  <a:pt x="418" y="176"/>
                  <a:pt x="407" y="240"/>
                  <a:pt x="351" y="280"/>
                </a:cubicBezTo>
                <a:cubicBezTo>
                  <a:pt x="295" y="320"/>
                  <a:pt x="204" y="314"/>
                  <a:pt x="162" y="376"/>
                </a:cubicBezTo>
                <a:cubicBezTo>
                  <a:pt x="120" y="438"/>
                  <a:pt x="125" y="591"/>
                  <a:pt x="101" y="655"/>
                </a:cubicBezTo>
                <a:cubicBezTo>
                  <a:pt x="77" y="719"/>
                  <a:pt x="0" y="687"/>
                  <a:pt x="18" y="760"/>
                </a:cubicBezTo>
                <a:cubicBezTo>
                  <a:pt x="36" y="833"/>
                  <a:pt x="94" y="1066"/>
                  <a:pt x="210" y="1096"/>
                </a:cubicBezTo>
                <a:cubicBezTo>
                  <a:pt x="326" y="1126"/>
                  <a:pt x="609" y="975"/>
                  <a:pt x="714" y="9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Oval 4"/>
          <p:cNvSpPr>
            <a:spLocks noChangeArrowheads="1"/>
          </p:cNvSpPr>
          <p:nvPr/>
        </p:nvSpPr>
        <p:spPr bwMode="auto">
          <a:xfrm rot="-2343477">
            <a:off x="5535613" y="2417763"/>
            <a:ext cx="366712" cy="501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1" name="Freeform 5"/>
          <p:cNvSpPr>
            <a:spLocks/>
          </p:cNvSpPr>
          <p:nvPr/>
        </p:nvSpPr>
        <p:spPr bwMode="auto">
          <a:xfrm>
            <a:off x="4875213" y="2058989"/>
            <a:ext cx="806450" cy="573087"/>
          </a:xfrm>
          <a:custGeom>
            <a:avLst/>
            <a:gdLst>
              <a:gd name="T0" fmla="*/ 0 w 96"/>
              <a:gd name="T1" fmla="*/ 0 h 144"/>
              <a:gd name="T2" fmla="*/ 2147483647 w 96"/>
              <a:gd name="T3" fmla="*/ 2147483647 h 144"/>
              <a:gd name="T4" fmla="*/ 0 60000 65536"/>
              <a:gd name="T5" fmla="*/ 0 60000 65536"/>
              <a:gd name="T6" fmla="*/ 0 w 96"/>
              <a:gd name="T7" fmla="*/ 0 h 144"/>
              <a:gd name="T8" fmla="*/ 96 w 9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44">
                <a:moveTo>
                  <a:pt x="0" y="0"/>
                </a:moveTo>
                <a:cubicBezTo>
                  <a:pt x="0" y="40"/>
                  <a:pt x="0" y="80"/>
                  <a:pt x="9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2" name="Freeform 6"/>
          <p:cNvSpPr>
            <a:spLocks/>
          </p:cNvSpPr>
          <p:nvPr/>
        </p:nvSpPr>
        <p:spPr bwMode="auto">
          <a:xfrm>
            <a:off x="5610226" y="2632075"/>
            <a:ext cx="511175" cy="2324100"/>
          </a:xfrm>
          <a:custGeom>
            <a:avLst/>
            <a:gdLst>
              <a:gd name="T0" fmla="*/ 2147483647 w 336"/>
              <a:gd name="T1" fmla="*/ 0 h 1552"/>
              <a:gd name="T2" fmla="*/ 2147483647 w 336"/>
              <a:gd name="T3" fmla="*/ 2147483647 h 1552"/>
              <a:gd name="T4" fmla="*/ 2147483647 w 336"/>
              <a:gd name="T5" fmla="*/ 2147483647 h 1552"/>
              <a:gd name="T6" fmla="*/ 0 60000 65536"/>
              <a:gd name="T7" fmla="*/ 0 60000 65536"/>
              <a:gd name="T8" fmla="*/ 0 60000 65536"/>
              <a:gd name="T9" fmla="*/ 0 w 336"/>
              <a:gd name="T10" fmla="*/ 0 h 1552"/>
              <a:gd name="T11" fmla="*/ 336 w 336"/>
              <a:gd name="T12" fmla="*/ 1552 h 1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552">
                <a:moveTo>
                  <a:pt x="48" y="0"/>
                </a:moveTo>
                <a:cubicBezTo>
                  <a:pt x="24" y="520"/>
                  <a:pt x="0" y="1040"/>
                  <a:pt x="48" y="1296"/>
                </a:cubicBezTo>
                <a:cubicBezTo>
                  <a:pt x="96" y="1552"/>
                  <a:pt x="216" y="1544"/>
                  <a:pt x="336" y="15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201989" y="1404939"/>
            <a:ext cx="1352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>
                <a:latin typeface="Arial Rounded MT Bold" pitchFamily="34" charset="0"/>
                <a:cs typeface="Arial" charset="0"/>
              </a:rPr>
              <a:t>Corteccia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Arial Rounded MT Bold" pitchFamily="34" charset="0"/>
                <a:cs typeface="Arial" charset="0"/>
              </a:rPr>
              <a:t>sensitiva</a:t>
            </a:r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>
            <a:off x="4287838" y="1843089"/>
            <a:ext cx="3683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5983288" y="1781176"/>
            <a:ext cx="1477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III Neurone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nocicettivo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6343651" y="2347913"/>
            <a:ext cx="957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Comic Sans MS" pitchFamily="66" charset="0"/>
                <a:cs typeface="Arial" charset="0"/>
              </a:rPr>
              <a:t>Talamo</a:t>
            </a:r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 flipH="1">
            <a:off x="6049964" y="2562225"/>
            <a:ext cx="36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3937000" y="4111626"/>
            <a:ext cx="1427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II Neurone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nocicettivo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08913" y="4860926"/>
            <a:ext cx="74612" cy="104775"/>
            <a:chOff x="2832" y="3168"/>
            <a:chExt cx="48" cy="71"/>
          </a:xfrm>
        </p:grpSpPr>
        <p:sp>
          <p:nvSpPr>
            <p:cNvPr id="27697" name="Freeform 16"/>
            <p:cNvSpPr>
              <a:spLocks/>
            </p:cNvSpPr>
            <p:nvPr/>
          </p:nvSpPr>
          <p:spPr bwMode="auto">
            <a:xfrm>
              <a:off x="2832" y="3168"/>
              <a:ext cx="28" cy="56"/>
            </a:xfrm>
            <a:custGeom>
              <a:avLst/>
              <a:gdLst>
                <a:gd name="T0" fmla="*/ 12 w 28"/>
                <a:gd name="T1" fmla="*/ 56 h 56"/>
                <a:gd name="T2" fmla="*/ 28 w 28"/>
                <a:gd name="T3" fmla="*/ 0 h 56"/>
                <a:gd name="T4" fmla="*/ 0 60000 65536"/>
                <a:gd name="T5" fmla="*/ 0 60000 65536"/>
                <a:gd name="T6" fmla="*/ 0 w 28"/>
                <a:gd name="T7" fmla="*/ 0 h 56"/>
                <a:gd name="T8" fmla="*/ 28 w 28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" h="56">
                  <a:moveTo>
                    <a:pt x="12" y="56"/>
                  </a:moveTo>
                  <a:cubicBezTo>
                    <a:pt x="3" y="29"/>
                    <a:pt x="0" y="14"/>
                    <a:pt x="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8" name="Freeform 17"/>
            <p:cNvSpPr>
              <a:spLocks/>
            </p:cNvSpPr>
            <p:nvPr/>
          </p:nvSpPr>
          <p:spPr bwMode="auto">
            <a:xfrm>
              <a:off x="2840" y="3184"/>
              <a:ext cx="40" cy="32"/>
            </a:xfrm>
            <a:custGeom>
              <a:avLst/>
              <a:gdLst>
                <a:gd name="T0" fmla="*/ 0 w 40"/>
                <a:gd name="T1" fmla="*/ 32 h 32"/>
                <a:gd name="T2" fmla="*/ 40 w 40"/>
                <a:gd name="T3" fmla="*/ 0 h 32"/>
                <a:gd name="T4" fmla="*/ 0 60000 65536"/>
                <a:gd name="T5" fmla="*/ 0 60000 65536"/>
                <a:gd name="T6" fmla="*/ 0 w 40"/>
                <a:gd name="T7" fmla="*/ 0 h 32"/>
                <a:gd name="T8" fmla="*/ 40 w 4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32">
                  <a:moveTo>
                    <a:pt x="0" y="32"/>
                  </a:moveTo>
                  <a:cubicBezTo>
                    <a:pt x="30" y="12"/>
                    <a:pt x="17" y="23"/>
                    <a:pt x="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9" name="Freeform 18"/>
            <p:cNvSpPr>
              <a:spLocks/>
            </p:cNvSpPr>
            <p:nvPr/>
          </p:nvSpPr>
          <p:spPr bwMode="auto">
            <a:xfrm>
              <a:off x="2832" y="3219"/>
              <a:ext cx="45" cy="20"/>
            </a:xfrm>
            <a:custGeom>
              <a:avLst/>
              <a:gdLst>
                <a:gd name="T0" fmla="*/ 0 w 45"/>
                <a:gd name="T1" fmla="*/ 0 h 20"/>
                <a:gd name="T2" fmla="*/ 45 w 45"/>
                <a:gd name="T3" fmla="*/ 18 h 20"/>
                <a:gd name="T4" fmla="*/ 0 60000 65536"/>
                <a:gd name="T5" fmla="*/ 0 60000 65536"/>
                <a:gd name="T6" fmla="*/ 0 w 45"/>
                <a:gd name="T7" fmla="*/ 0 h 20"/>
                <a:gd name="T8" fmla="*/ 45 w 45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20">
                  <a:moveTo>
                    <a:pt x="0" y="0"/>
                  </a:moveTo>
                  <a:cubicBezTo>
                    <a:pt x="20" y="20"/>
                    <a:pt x="8" y="18"/>
                    <a:pt x="45" y="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7660" name="Text Box 19"/>
          <p:cNvSpPr txBox="1">
            <a:spLocks noChangeArrowheads="1"/>
          </p:cNvSpPr>
          <p:nvPr/>
        </p:nvSpPr>
        <p:spPr bwMode="auto">
          <a:xfrm>
            <a:off x="6312024" y="3789040"/>
            <a:ext cx="1417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I Neurone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nocicettivo</a:t>
            </a:r>
          </a:p>
        </p:txBody>
      </p:sp>
      <p:sp>
        <p:nvSpPr>
          <p:cNvPr id="27661" name="Line 21"/>
          <p:cNvSpPr>
            <a:spLocks noChangeShapeType="1"/>
          </p:cNvSpPr>
          <p:nvPr/>
        </p:nvSpPr>
        <p:spPr bwMode="auto">
          <a:xfrm>
            <a:off x="6196013" y="493236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7662" name="Line 22"/>
          <p:cNvSpPr>
            <a:spLocks noChangeShapeType="1"/>
          </p:cNvSpPr>
          <p:nvPr/>
        </p:nvSpPr>
        <p:spPr bwMode="auto">
          <a:xfrm flipV="1">
            <a:off x="6562725" y="47164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2547938" y="5018089"/>
            <a:ext cx="2108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Arial Rounded MT Bold" pitchFamily="34" charset="0"/>
                <a:cs typeface="Arial" charset="0"/>
              </a:rPr>
              <a:t>Corno posteriore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Arial Rounded MT Bold" pitchFamily="34" charset="0"/>
                <a:cs typeface="Arial" charset="0"/>
              </a:rPr>
              <a:t>del midollo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 flipV="1">
            <a:off x="4800600" y="5029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7665" name="Text Box 25"/>
          <p:cNvSpPr txBox="1">
            <a:spLocks noChangeArrowheads="1"/>
          </p:cNvSpPr>
          <p:nvPr/>
        </p:nvSpPr>
        <p:spPr bwMode="auto">
          <a:xfrm>
            <a:off x="7954964" y="4779963"/>
            <a:ext cx="1510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Nocicettore</a:t>
            </a:r>
          </a:p>
        </p:txBody>
      </p:sp>
      <p:sp>
        <p:nvSpPr>
          <p:cNvPr id="27667" name="AutoShape 32"/>
          <p:cNvSpPr>
            <a:spLocks noChangeArrowheads="1"/>
          </p:cNvSpPr>
          <p:nvPr/>
        </p:nvSpPr>
        <p:spPr bwMode="auto">
          <a:xfrm>
            <a:off x="5791200" y="4660900"/>
            <a:ext cx="6096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38" y="10800"/>
                </a:moveTo>
                <a:cubicBezTo>
                  <a:pt x="2138" y="15584"/>
                  <a:pt x="6016" y="19462"/>
                  <a:pt x="10800" y="19462"/>
                </a:cubicBezTo>
                <a:cubicBezTo>
                  <a:pt x="15584" y="19462"/>
                  <a:pt x="19462" y="15584"/>
                  <a:pt x="19462" y="10800"/>
                </a:cubicBezTo>
                <a:cubicBezTo>
                  <a:pt x="19462" y="6016"/>
                  <a:pt x="15584" y="2138"/>
                  <a:pt x="10800" y="2138"/>
                </a:cubicBezTo>
                <a:cubicBezTo>
                  <a:pt x="6016" y="2138"/>
                  <a:pt x="2138" y="6016"/>
                  <a:pt x="2138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70" name="Line 39"/>
          <p:cNvSpPr>
            <a:spLocks noChangeShapeType="1"/>
          </p:cNvSpPr>
          <p:nvPr/>
        </p:nvSpPr>
        <p:spPr bwMode="auto">
          <a:xfrm>
            <a:off x="8401050" y="1484313"/>
            <a:ext cx="172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7671" name="Line 40"/>
          <p:cNvSpPr>
            <a:spLocks noChangeShapeType="1"/>
          </p:cNvSpPr>
          <p:nvPr/>
        </p:nvSpPr>
        <p:spPr bwMode="auto">
          <a:xfrm>
            <a:off x="8401050" y="1557338"/>
            <a:ext cx="172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7672" name="Line 41"/>
          <p:cNvSpPr>
            <a:spLocks noChangeShapeType="1"/>
          </p:cNvSpPr>
          <p:nvPr/>
        </p:nvSpPr>
        <p:spPr bwMode="auto">
          <a:xfrm>
            <a:off x="8393114" y="1557338"/>
            <a:ext cx="1582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39901" y="125413"/>
            <a:ext cx="58324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39FD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VIE DEL DOLORE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00155" y="6077844"/>
            <a:ext cx="2157413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TRASDUZIONE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48239" y="5367338"/>
            <a:ext cx="1685925" cy="1028700"/>
            <a:chOff x="4241" y="2014"/>
            <a:chExt cx="828" cy="539"/>
          </a:xfrm>
        </p:grpSpPr>
        <p:sp>
          <p:nvSpPr>
            <p:cNvPr id="27687" name="Freeform 28"/>
            <p:cNvSpPr>
              <a:spLocks/>
            </p:cNvSpPr>
            <p:nvPr/>
          </p:nvSpPr>
          <p:spPr bwMode="auto">
            <a:xfrm>
              <a:off x="4329" y="2099"/>
              <a:ext cx="562" cy="454"/>
            </a:xfrm>
            <a:custGeom>
              <a:avLst/>
              <a:gdLst>
                <a:gd name="T0" fmla="*/ 0 w 1402"/>
                <a:gd name="T1" fmla="*/ 1 h 802"/>
                <a:gd name="T2" fmla="*/ 0 w 1402"/>
                <a:gd name="T3" fmla="*/ 1 h 802"/>
                <a:gd name="T4" fmla="*/ 0 w 1402"/>
                <a:gd name="T5" fmla="*/ 1 h 802"/>
                <a:gd name="T6" fmla="*/ 0 w 1402"/>
                <a:gd name="T7" fmla="*/ 1 h 802"/>
                <a:gd name="T8" fmla="*/ 0 w 1402"/>
                <a:gd name="T9" fmla="*/ 1 h 802"/>
                <a:gd name="T10" fmla="*/ 0 w 1402"/>
                <a:gd name="T11" fmla="*/ 1 h 802"/>
                <a:gd name="T12" fmla="*/ 0 w 1402"/>
                <a:gd name="T13" fmla="*/ 1 h 802"/>
                <a:gd name="T14" fmla="*/ 0 w 1402"/>
                <a:gd name="T15" fmla="*/ 1 h 802"/>
                <a:gd name="T16" fmla="*/ 0 w 1402"/>
                <a:gd name="T17" fmla="*/ 1 h 802"/>
                <a:gd name="T18" fmla="*/ 0 w 1402"/>
                <a:gd name="T19" fmla="*/ 1 h 8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2"/>
                <a:gd name="T31" fmla="*/ 0 h 802"/>
                <a:gd name="T32" fmla="*/ 1402 w 1402"/>
                <a:gd name="T33" fmla="*/ 802 h 8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2" h="802">
                  <a:moveTo>
                    <a:pt x="193" y="115"/>
                  </a:moveTo>
                  <a:cubicBezTo>
                    <a:pt x="0" y="197"/>
                    <a:pt x="81" y="564"/>
                    <a:pt x="152" y="672"/>
                  </a:cubicBezTo>
                  <a:cubicBezTo>
                    <a:pt x="223" y="780"/>
                    <a:pt x="528" y="781"/>
                    <a:pt x="618" y="765"/>
                  </a:cubicBezTo>
                  <a:cubicBezTo>
                    <a:pt x="708" y="749"/>
                    <a:pt x="681" y="656"/>
                    <a:pt x="695" y="576"/>
                  </a:cubicBezTo>
                  <a:cubicBezTo>
                    <a:pt x="709" y="496"/>
                    <a:pt x="699" y="284"/>
                    <a:pt x="700" y="283"/>
                  </a:cubicBezTo>
                  <a:cubicBezTo>
                    <a:pt x="701" y="282"/>
                    <a:pt x="691" y="490"/>
                    <a:pt x="704" y="568"/>
                  </a:cubicBezTo>
                  <a:cubicBezTo>
                    <a:pt x="717" y="646"/>
                    <a:pt x="692" y="732"/>
                    <a:pt x="776" y="753"/>
                  </a:cubicBezTo>
                  <a:cubicBezTo>
                    <a:pt x="860" y="774"/>
                    <a:pt x="1135" y="802"/>
                    <a:pt x="1211" y="693"/>
                  </a:cubicBezTo>
                  <a:cubicBezTo>
                    <a:pt x="1287" y="584"/>
                    <a:pt x="1402" y="192"/>
                    <a:pt x="1232" y="96"/>
                  </a:cubicBezTo>
                  <a:cubicBezTo>
                    <a:pt x="1062" y="0"/>
                    <a:pt x="409" y="111"/>
                    <a:pt x="193" y="11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88" name="Freeform 29"/>
            <p:cNvSpPr>
              <a:spLocks/>
            </p:cNvSpPr>
            <p:nvPr/>
          </p:nvSpPr>
          <p:spPr bwMode="auto">
            <a:xfrm>
              <a:off x="4710" y="2014"/>
              <a:ext cx="359" cy="310"/>
            </a:xfrm>
            <a:custGeom>
              <a:avLst/>
              <a:gdLst>
                <a:gd name="T0" fmla="*/ 308 w 359"/>
                <a:gd name="T1" fmla="*/ 292 h 310"/>
                <a:gd name="T2" fmla="*/ 296 w 359"/>
                <a:gd name="T3" fmla="*/ 165 h 310"/>
                <a:gd name="T4" fmla="*/ 251 w 359"/>
                <a:gd name="T5" fmla="*/ 153 h 310"/>
                <a:gd name="T6" fmla="*/ 229 w 359"/>
                <a:gd name="T7" fmla="*/ 136 h 310"/>
                <a:gd name="T8" fmla="*/ 224 w 359"/>
                <a:gd name="T9" fmla="*/ 108 h 310"/>
                <a:gd name="T10" fmla="*/ 198 w 359"/>
                <a:gd name="T11" fmla="*/ 96 h 310"/>
                <a:gd name="T12" fmla="*/ 136 w 359"/>
                <a:gd name="T13" fmla="*/ 120 h 310"/>
                <a:gd name="T14" fmla="*/ 119 w 359"/>
                <a:gd name="T15" fmla="*/ 134 h 310"/>
                <a:gd name="T16" fmla="*/ 87 w 359"/>
                <a:gd name="T17" fmla="*/ 128 h 310"/>
                <a:gd name="T18" fmla="*/ 49 w 359"/>
                <a:gd name="T19" fmla="*/ 132 h 310"/>
                <a:gd name="T20" fmla="*/ 15 w 359"/>
                <a:gd name="T21" fmla="*/ 111 h 310"/>
                <a:gd name="T22" fmla="*/ 15 w 359"/>
                <a:gd name="T23" fmla="*/ 85 h 310"/>
                <a:gd name="T24" fmla="*/ 107 w 359"/>
                <a:gd name="T25" fmla="*/ 38 h 310"/>
                <a:gd name="T26" fmla="*/ 232 w 359"/>
                <a:gd name="T27" fmla="*/ 26 h 310"/>
                <a:gd name="T28" fmla="*/ 282 w 359"/>
                <a:gd name="T29" fmla="*/ 7 h 310"/>
                <a:gd name="T30" fmla="*/ 325 w 359"/>
                <a:gd name="T31" fmla="*/ 9 h 310"/>
                <a:gd name="T32" fmla="*/ 354 w 359"/>
                <a:gd name="T33" fmla="*/ 60 h 310"/>
                <a:gd name="T34" fmla="*/ 352 w 359"/>
                <a:gd name="T35" fmla="*/ 108 h 310"/>
                <a:gd name="T36" fmla="*/ 352 w 359"/>
                <a:gd name="T37" fmla="*/ 273 h 310"/>
                <a:gd name="T38" fmla="*/ 308 w 359"/>
                <a:gd name="T39" fmla="*/ 292 h 3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9"/>
                <a:gd name="T61" fmla="*/ 0 h 310"/>
                <a:gd name="T62" fmla="*/ 359 w 359"/>
                <a:gd name="T63" fmla="*/ 310 h 3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9" h="310">
                  <a:moveTo>
                    <a:pt x="308" y="292"/>
                  </a:moveTo>
                  <a:cubicBezTo>
                    <a:pt x="299" y="274"/>
                    <a:pt x="306" y="188"/>
                    <a:pt x="296" y="165"/>
                  </a:cubicBezTo>
                  <a:cubicBezTo>
                    <a:pt x="286" y="142"/>
                    <a:pt x="262" y="158"/>
                    <a:pt x="251" y="153"/>
                  </a:cubicBezTo>
                  <a:cubicBezTo>
                    <a:pt x="240" y="148"/>
                    <a:pt x="233" y="143"/>
                    <a:pt x="229" y="136"/>
                  </a:cubicBezTo>
                  <a:cubicBezTo>
                    <a:pt x="225" y="129"/>
                    <a:pt x="229" y="115"/>
                    <a:pt x="224" y="108"/>
                  </a:cubicBezTo>
                  <a:cubicBezTo>
                    <a:pt x="219" y="101"/>
                    <a:pt x="213" y="94"/>
                    <a:pt x="198" y="96"/>
                  </a:cubicBezTo>
                  <a:cubicBezTo>
                    <a:pt x="183" y="98"/>
                    <a:pt x="149" y="114"/>
                    <a:pt x="136" y="120"/>
                  </a:cubicBezTo>
                  <a:cubicBezTo>
                    <a:pt x="123" y="126"/>
                    <a:pt x="127" y="133"/>
                    <a:pt x="119" y="134"/>
                  </a:cubicBezTo>
                  <a:cubicBezTo>
                    <a:pt x="111" y="135"/>
                    <a:pt x="99" y="128"/>
                    <a:pt x="87" y="128"/>
                  </a:cubicBezTo>
                  <a:cubicBezTo>
                    <a:pt x="75" y="128"/>
                    <a:pt x="61" y="135"/>
                    <a:pt x="49" y="132"/>
                  </a:cubicBezTo>
                  <a:cubicBezTo>
                    <a:pt x="37" y="129"/>
                    <a:pt x="21" y="119"/>
                    <a:pt x="15" y="111"/>
                  </a:cubicBezTo>
                  <a:cubicBezTo>
                    <a:pt x="9" y="103"/>
                    <a:pt x="0" y="97"/>
                    <a:pt x="15" y="85"/>
                  </a:cubicBezTo>
                  <a:cubicBezTo>
                    <a:pt x="30" y="74"/>
                    <a:pt x="71" y="48"/>
                    <a:pt x="107" y="38"/>
                  </a:cubicBezTo>
                  <a:cubicBezTo>
                    <a:pt x="143" y="28"/>
                    <a:pt x="203" y="31"/>
                    <a:pt x="232" y="26"/>
                  </a:cubicBezTo>
                  <a:cubicBezTo>
                    <a:pt x="261" y="21"/>
                    <a:pt x="267" y="10"/>
                    <a:pt x="282" y="7"/>
                  </a:cubicBezTo>
                  <a:cubicBezTo>
                    <a:pt x="297" y="4"/>
                    <a:pt x="313" y="0"/>
                    <a:pt x="325" y="9"/>
                  </a:cubicBezTo>
                  <a:cubicBezTo>
                    <a:pt x="337" y="18"/>
                    <a:pt x="350" y="44"/>
                    <a:pt x="354" y="60"/>
                  </a:cubicBezTo>
                  <a:cubicBezTo>
                    <a:pt x="358" y="76"/>
                    <a:pt x="352" y="73"/>
                    <a:pt x="352" y="108"/>
                  </a:cubicBezTo>
                  <a:cubicBezTo>
                    <a:pt x="352" y="143"/>
                    <a:pt x="359" y="242"/>
                    <a:pt x="352" y="273"/>
                  </a:cubicBezTo>
                  <a:cubicBezTo>
                    <a:pt x="345" y="304"/>
                    <a:pt x="317" y="310"/>
                    <a:pt x="308" y="2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50000">
                  <a:srgbClr val="FFFFCC"/>
                </a:gs>
                <a:gs pos="100000">
                  <a:srgbClr val="FFFF99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89" name="Freeform 30"/>
            <p:cNvSpPr>
              <a:spLocks/>
            </p:cNvSpPr>
            <p:nvPr/>
          </p:nvSpPr>
          <p:spPr bwMode="auto">
            <a:xfrm>
              <a:off x="4241" y="2027"/>
              <a:ext cx="619" cy="306"/>
            </a:xfrm>
            <a:custGeom>
              <a:avLst/>
              <a:gdLst>
                <a:gd name="T0" fmla="*/ 0 w 1544"/>
                <a:gd name="T1" fmla="*/ 1 h 539"/>
                <a:gd name="T2" fmla="*/ 0 w 1544"/>
                <a:gd name="T3" fmla="*/ 1 h 539"/>
                <a:gd name="T4" fmla="*/ 0 w 1544"/>
                <a:gd name="T5" fmla="*/ 1 h 539"/>
                <a:gd name="T6" fmla="*/ 0 w 1544"/>
                <a:gd name="T7" fmla="*/ 1 h 539"/>
                <a:gd name="T8" fmla="*/ 0 w 1544"/>
                <a:gd name="T9" fmla="*/ 1 h 539"/>
                <a:gd name="T10" fmla="*/ 0 w 1544"/>
                <a:gd name="T11" fmla="*/ 1 h 539"/>
                <a:gd name="T12" fmla="*/ 0 w 1544"/>
                <a:gd name="T13" fmla="*/ 1 h 539"/>
                <a:gd name="T14" fmla="*/ 0 w 1544"/>
                <a:gd name="T15" fmla="*/ 1 h 539"/>
                <a:gd name="T16" fmla="*/ 0 w 1544"/>
                <a:gd name="T17" fmla="*/ 1 h 539"/>
                <a:gd name="T18" fmla="*/ 0 w 1544"/>
                <a:gd name="T19" fmla="*/ 1 h 539"/>
                <a:gd name="T20" fmla="*/ 0 w 1544"/>
                <a:gd name="T21" fmla="*/ 1 h 539"/>
                <a:gd name="T22" fmla="*/ 0 w 1544"/>
                <a:gd name="T23" fmla="*/ 1 h 539"/>
                <a:gd name="T24" fmla="*/ 0 w 1544"/>
                <a:gd name="T25" fmla="*/ 1 h 539"/>
                <a:gd name="T26" fmla="*/ 0 w 1544"/>
                <a:gd name="T27" fmla="*/ 1 h 539"/>
                <a:gd name="T28" fmla="*/ 0 w 1544"/>
                <a:gd name="T29" fmla="*/ 1 h 539"/>
                <a:gd name="T30" fmla="*/ 0 w 1544"/>
                <a:gd name="T31" fmla="*/ 1 h 539"/>
                <a:gd name="T32" fmla="*/ 0 w 1544"/>
                <a:gd name="T33" fmla="*/ 1 h 539"/>
                <a:gd name="T34" fmla="*/ 0 w 1544"/>
                <a:gd name="T35" fmla="*/ 1 h 539"/>
                <a:gd name="T36" fmla="*/ 0 w 1544"/>
                <a:gd name="T37" fmla="*/ 1 h 539"/>
                <a:gd name="T38" fmla="*/ 0 w 1544"/>
                <a:gd name="T39" fmla="*/ 1 h 539"/>
                <a:gd name="T40" fmla="*/ 0 w 1544"/>
                <a:gd name="T41" fmla="*/ 1 h 539"/>
                <a:gd name="T42" fmla="*/ 0 w 1544"/>
                <a:gd name="T43" fmla="*/ 1 h 5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44"/>
                <a:gd name="T67" fmla="*/ 0 h 539"/>
                <a:gd name="T68" fmla="*/ 1544 w 1544"/>
                <a:gd name="T69" fmla="*/ 539 h 5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44" h="539">
                  <a:moveTo>
                    <a:pt x="922" y="171"/>
                  </a:moveTo>
                  <a:cubicBezTo>
                    <a:pt x="936" y="167"/>
                    <a:pt x="919" y="139"/>
                    <a:pt x="981" y="134"/>
                  </a:cubicBezTo>
                  <a:cubicBezTo>
                    <a:pt x="1043" y="129"/>
                    <a:pt x="1210" y="122"/>
                    <a:pt x="1296" y="139"/>
                  </a:cubicBezTo>
                  <a:cubicBezTo>
                    <a:pt x="1382" y="156"/>
                    <a:pt x="1458" y="201"/>
                    <a:pt x="1496" y="236"/>
                  </a:cubicBezTo>
                  <a:cubicBezTo>
                    <a:pt x="1534" y="271"/>
                    <a:pt x="1544" y="311"/>
                    <a:pt x="1522" y="349"/>
                  </a:cubicBezTo>
                  <a:cubicBezTo>
                    <a:pt x="1500" y="387"/>
                    <a:pt x="1449" y="437"/>
                    <a:pt x="1361" y="466"/>
                  </a:cubicBezTo>
                  <a:cubicBezTo>
                    <a:pt x="1273" y="495"/>
                    <a:pt x="1067" y="535"/>
                    <a:pt x="994" y="526"/>
                  </a:cubicBezTo>
                  <a:cubicBezTo>
                    <a:pt x="921" y="517"/>
                    <a:pt x="946" y="411"/>
                    <a:pt x="921" y="412"/>
                  </a:cubicBezTo>
                  <a:cubicBezTo>
                    <a:pt x="896" y="413"/>
                    <a:pt x="923" y="523"/>
                    <a:pt x="844" y="531"/>
                  </a:cubicBezTo>
                  <a:cubicBezTo>
                    <a:pt x="765" y="539"/>
                    <a:pt x="537" y="488"/>
                    <a:pt x="449" y="459"/>
                  </a:cubicBezTo>
                  <a:cubicBezTo>
                    <a:pt x="361" y="430"/>
                    <a:pt x="329" y="388"/>
                    <a:pt x="314" y="354"/>
                  </a:cubicBezTo>
                  <a:cubicBezTo>
                    <a:pt x="299" y="320"/>
                    <a:pt x="362" y="281"/>
                    <a:pt x="356" y="254"/>
                  </a:cubicBezTo>
                  <a:cubicBezTo>
                    <a:pt x="350" y="227"/>
                    <a:pt x="309" y="205"/>
                    <a:pt x="275" y="194"/>
                  </a:cubicBezTo>
                  <a:cubicBezTo>
                    <a:pt x="241" y="183"/>
                    <a:pt x="191" y="184"/>
                    <a:pt x="150" y="187"/>
                  </a:cubicBezTo>
                  <a:cubicBezTo>
                    <a:pt x="109" y="190"/>
                    <a:pt x="53" y="230"/>
                    <a:pt x="30" y="211"/>
                  </a:cubicBezTo>
                  <a:cubicBezTo>
                    <a:pt x="7" y="192"/>
                    <a:pt x="0" y="110"/>
                    <a:pt x="12" y="75"/>
                  </a:cubicBezTo>
                  <a:cubicBezTo>
                    <a:pt x="24" y="40"/>
                    <a:pt x="39" y="6"/>
                    <a:pt x="105" y="3"/>
                  </a:cubicBezTo>
                  <a:cubicBezTo>
                    <a:pt x="171" y="0"/>
                    <a:pt x="322" y="35"/>
                    <a:pt x="408" y="56"/>
                  </a:cubicBezTo>
                  <a:cubicBezTo>
                    <a:pt x="494" y="77"/>
                    <a:pt x="555" y="114"/>
                    <a:pt x="620" y="127"/>
                  </a:cubicBezTo>
                  <a:cubicBezTo>
                    <a:pt x="685" y="140"/>
                    <a:pt x="753" y="130"/>
                    <a:pt x="797" y="132"/>
                  </a:cubicBezTo>
                  <a:cubicBezTo>
                    <a:pt x="841" y="134"/>
                    <a:pt x="865" y="136"/>
                    <a:pt x="886" y="142"/>
                  </a:cubicBezTo>
                  <a:cubicBezTo>
                    <a:pt x="907" y="148"/>
                    <a:pt x="915" y="165"/>
                    <a:pt x="922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0" name="Freeform 31"/>
            <p:cNvSpPr>
              <a:spLocks/>
            </p:cNvSpPr>
            <p:nvPr/>
          </p:nvSpPr>
          <p:spPr bwMode="auto">
            <a:xfrm>
              <a:off x="4382" y="2105"/>
              <a:ext cx="445" cy="188"/>
            </a:xfrm>
            <a:custGeom>
              <a:avLst/>
              <a:gdLst>
                <a:gd name="T0" fmla="*/ 0 w 1112"/>
                <a:gd name="T1" fmla="*/ 1 h 332"/>
                <a:gd name="T2" fmla="*/ 0 w 1112"/>
                <a:gd name="T3" fmla="*/ 1 h 332"/>
                <a:gd name="T4" fmla="*/ 0 w 1112"/>
                <a:gd name="T5" fmla="*/ 1 h 332"/>
                <a:gd name="T6" fmla="*/ 0 w 1112"/>
                <a:gd name="T7" fmla="*/ 1 h 332"/>
                <a:gd name="T8" fmla="*/ 0 w 1112"/>
                <a:gd name="T9" fmla="*/ 1 h 332"/>
                <a:gd name="T10" fmla="*/ 0 w 1112"/>
                <a:gd name="T11" fmla="*/ 1 h 332"/>
                <a:gd name="T12" fmla="*/ 0 w 1112"/>
                <a:gd name="T13" fmla="*/ 1 h 332"/>
                <a:gd name="T14" fmla="*/ 0 w 1112"/>
                <a:gd name="T15" fmla="*/ 1 h 332"/>
                <a:gd name="T16" fmla="*/ 0 w 1112"/>
                <a:gd name="T17" fmla="*/ 1 h 332"/>
                <a:gd name="T18" fmla="*/ 0 w 1112"/>
                <a:gd name="T19" fmla="*/ 1 h 332"/>
                <a:gd name="T20" fmla="*/ 0 w 1112"/>
                <a:gd name="T21" fmla="*/ 1 h 332"/>
                <a:gd name="T22" fmla="*/ 0 w 1112"/>
                <a:gd name="T23" fmla="*/ 1 h 332"/>
                <a:gd name="T24" fmla="*/ 0 w 1112"/>
                <a:gd name="T25" fmla="*/ 1 h 332"/>
                <a:gd name="T26" fmla="*/ 0 w 1112"/>
                <a:gd name="T27" fmla="*/ 1 h 332"/>
                <a:gd name="T28" fmla="*/ 0 w 1112"/>
                <a:gd name="T29" fmla="*/ 1 h 332"/>
                <a:gd name="T30" fmla="*/ 0 w 1112"/>
                <a:gd name="T31" fmla="*/ 1 h 332"/>
                <a:gd name="T32" fmla="*/ 0 w 1112"/>
                <a:gd name="T33" fmla="*/ 1 h 332"/>
                <a:gd name="T34" fmla="*/ 0 w 1112"/>
                <a:gd name="T35" fmla="*/ 1 h 332"/>
                <a:gd name="T36" fmla="*/ 0 w 1112"/>
                <a:gd name="T37" fmla="*/ 1 h 332"/>
                <a:gd name="T38" fmla="*/ 0 w 1112"/>
                <a:gd name="T39" fmla="*/ 1 h 332"/>
                <a:gd name="T40" fmla="*/ 0 w 1112"/>
                <a:gd name="T41" fmla="*/ 1 h 332"/>
                <a:gd name="T42" fmla="*/ 0 w 1112"/>
                <a:gd name="T43" fmla="*/ 1 h 332"/>
                <a:gd name="T44" fmla="*/ 0 w 1112"/>
                <a:gd name="T45" fmla="*/ 1 h 332"/>
                <a:gd name="T46" fmla="*/ 0 w 1112"/>
                <a:gd name="T47" fmla="*/ 1 h 332"/>
                <a:gd name="T48" fmla="*/ 0 w 1112"/>
                <a:gd name="T49" fmla="*/ 1 h 332"/>
                <a:gd name="T50" fmla="*/ 0 w 1112"/>
                <a:gd name="T51" fmla="*/ 1 h 332"/>
                <a:gd name="T52" fmla="*/ 0 w 1112"/>
                <a:gd name="T53" fmla="*/ 1 h 332"/>
                <a:gd name="T54" fmla="*/ 0 w 1112"/>
                <a:gd name="T55" fmla="*/ 1 h 332"/>
                <a:gd name="T56" fmla="*/ 0 w 1112"/>
                <a:gd name="T57" fmla="*/ 1 h 332"/>
                <a:gd name="T58" fmla="*/ 0 w 1112"/>
                <a:gd name="T59" fmla="*/ 1 h 332"/>
                <a:gd name="T60" fmla="*/ 0 w 1112"/>
                <a:gd name="T61" fmla="*/ 1 h 3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12"/>
                <a:gd name="T94" fmla="*/ 0 h 332"/>
                <a:gd name="T95" fmla="*/ 1112 w 1112"/>
                <a:gd name="T96" fmla="*/ 332 h 3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12" h="332">
                  <a:moveTo>
                    <a:pt x="89" y="75"/>
                  </a:moveTo>
                  <a:cubicBezTo>
                    <a:pt x="102" y="82"/>
                    <a:pt x="169" y="100"/>
                    <a:pt x="169" y="116"/>
                  </a:cubicBezTo>
                  <a:cubicBezTo>
                    <a:pt x="169" y="132"/>
                    <a:pt x="114" y="153"/>
                    <a:pt x="87" y="171"/>
                  </a:cubicBezTo>
                  <a:cubicBezTo>
                    <a:pt x="60" y="189"/>
                    <a:pt x="0" y="201"/>
                    <a:pt x="7" y="221"/>
                  </a:cubicBezTo>
                  <a:cubicBezTo>
                    <a:pt x="14" y="241"/>
                    <a:pt x="84" y="272"/>
                    <a:pt x="128" y="290"/>
                  </a:cubicBezTo>
                  <a:cubicBezTo>
                    <a:pt x="172" y="308"/>
                    <a:pt x="221" y="326"/>
                    <a:pt x="272" y="329"/>
                  </a:cubicBezTo>
                  <a:cubicBezTo>
                    <a:pt x="323" y="332"/>
                    <a:pt x="400" y="323"/>
                    <a:pt x="432" y="309"/>
                  </a:cubicBezTo>
                  <a:cubicBezTo>
                    <a:pt x="464" y="295"/>
                    <a:pt x="423" y="257"/>
                    <a:pt x="462" y="247"/>
                  </a:cubicBezTo>
                  <a:cubicBezTo>
                    <a:pt x="501" y="237"/>
                    <a:pt x="627" y="241"/>
                    <a:pt x="667" y="249"/>
                  </a:cubicBezTo>
                  <a:cubicBezTo>
                    <a:pt x="707" y="257"/>
                    <a:pt x="666" y="283"/>
                    <a:pt x="702" y="295"/>
                  </a:cubicBezTo>
                  <a:cubicBezTo>
                    <a:pt x="738" y="307"/>
                    <a:pt x="841" y="317"/>
                    <a:pt x="882" y="319"/>
                  </a:cubicBezTo>
                  <a:cubicBezTo>
                    <a:pt x="923" y="321"/>
                    <a:pt x="913" y="319"/>
                    <a:pt x="949" y="307"/>
                  </a:cubicBezTo>
                  <a:cubicBezTo>
                    <a:pt x="985" y="295"/>
                    <a:pt x="1084" y="270"/>
                    <a:pt x="1098" y="245"/>
                  </a:cubicBezTo>
                  <a:cubicBezTo>
                    <a:pt x="1112" y="220"/>
                    <a:pt x="1051" y="173"/>
                    <a:pt x="1033" y="154"/>
                  </a:cubicBezTo>
                  <a:cubicBezTo>
                    <a:pt x="1015" y="135"/>
                    <a:pt x="1000" y="139"/>
                    <a:pt x="993" y="131"/>
                  </a:cubicBezTo>
                  <a:cubicBezTo>
                    <a:pt x="986" y="123"/>
                    <a:pt x="981" y="114"/>
                    <a:pt x="991" y="105"/>
                  </a:cubicBezTo>
                  <a:cubicBezTo>
                    <a:pt x="1001" y="96"/>
                    <a:pt x="1065" y="87"/>
                    <a:pt x="1052" y="78"/>
                  </a:cubicBezTo>
                  <a:cubicBezTo>
                    <a:pt x="1039" y="69"/>
                    <a:pt x="944" y="64"/>
                    <a:pt x="913" y="52"/>
                  </a:cubicBezTo>
                  <a:cubicBezTo>
                    <a:pt x="882" y="40"/>
                    <a:pt x="877" y="9"/>
                    <a:pt x="868" y="6"/>
                  </a:cubicBezTo>
                  <a:cubicBezTo>
                    <a:pt x="859" y="3"/>
                    <a:pt x="867" y="24"/>
                    <a:pt x="858" y="35"/>
                  </a:cubicBezTo>
                  <a:cubicBezTo>
                    <a:pt x="849" y="46"/>
                    <a:pt x="833" y="68"/>
                    <a:pt x="816" y="71"/>
                  </a:cubicBezTo>
                  <a:cubicBezTo>
                    <a:pt x="799" y="74"/>
                    <a:pt x="781" y="51"/>
                    <a:pt x="758" y="53"/>
                  </a:cubicBezTo>
                  <a:cubicBezTo>
                    <a:pt x="735" y="55"/>
                    <a:pt x="690" y="64"/>
                    <a:pt x="675" y="85"/>
                  </a:cubicBezTo>
                  <a:cubicBezTo>
                    <a:pt x="660" y="106"/>
                    <a:pt x="697" y="162"/>
                    <a:pt x="665" y="178"/>
                  </a:cubicBezTo>
                  <a:cubicBezTo>
                    <a:pt x="633" y="194"/>
                    <a:pt x="515" y="197"/>
                    <a:pt x="483" y="184"/>
                  </a:cubicBezTo>
                  <a:cubicBezTo>
                    <a:pt x="451" y="171"/>
                    <a:pt x="489" y="120"/>
                    <a:pt x="470" y="99"/>
                  </a:cubicBezTo>
                  <a:cubicBezTo>
                    <a:pt x="451" y="78"/>
                    <a:pt x="392" y="63"/>
                    <a:pt x="366" y="58"/>
                  </a:cubicBezTo>
                  <a:cubicBezTo>
                    <a:pt x="340" y="53"/>
                    <a:pt x="328" y="68"/>
                    <a:pt x="312" y="67"/>
                  </a:cubicBezTo>
                  <a:cubicBezTo>
                    <a:pt x="296" y="66"/>
                    <a:pt x="280" y="64"/>
                    <a:pt x="268" y="53"/>
                  </a:cubicBezTo>
                  <a:cubicBezTo>
                    <a:pt x="256" y="42"/>
                    <a:pt x="270" y="0"/>
                    <a:pt x="241" y="3"/>
                  </a:cubicBezTo>
                  <a:cubicBezTo>
                    <a:pt x="212" y="6"/>
                    <a:pt x="123" y="58"/>
                    <a:pt x="92" y="72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50000">
                  <a:srgbClr val="CC9900"/>
                </a:gs>
                <a:gs pos="100000">
                  <a:srgbClr val="FFFF99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1" name="Freeform 32"/>
            <p:cNvSpPr>
              <a:spLocks/>
            </p:cNvSpPr>
            <p:nvPr/>
          </p:nvSpPr>
          <p:spPr bwMode="auto">
            <a:xfrm>
              <a:off x="4260" y="2368"/>
              <a:ext cx="217" cy="182"/>
            </a:xfrm>
            <a:custGeom>
              <a:avLst/>
              <a:gdLst>
                <a:gd name="T0" fmla="*/ 0 w 541"/>
                <a:gd name="T1" fmla="*/ 1 h 320"/>
                <a:gd name="T2" fmla="*/ 0 w 541"/>
                <a:gd name="T3" fmla="*/ 1 h 320"/>
                <a:gd name="T4" fmla="*/ 0 w 541"/>
                <a:gd name="T5" fmla="*/ 1 h 320"/>
                <a:gd name="T6" fmla="*/ 0 w 541"/>
                <a:gd name="T7" fmla="*/ 1 h 320"/>
                <a:gd name="T8" fmla="*/ 0 w 541"/>
                <a:gd name="T9" fmla="*/ 1 h 320"/>
                <a:gd name="T10" fmla="*/ 0 w 541"/>
                <a:gd name="T11" fmla="*/ 1 h 320"/>
                <a:gd name="T12" fmla="*/ 0 w 541"/>
                <a:gd name="T13" fmla="*/ 1 h 320"/>
                <a:gd name="T14" fmla="*/ 0 w 541"/>
                <a:gd name="T15" fmla="*/ 1 h 3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1"/>
                <a:gd name="T25" fmla="*/ 0 h 320"/>
                <a:gd name="T26" fmla="*/ 541 w 541"/>
                <a:gd name="T27" fmla="*/ 320 h 3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1" h="320">
                  <a:moveTo>
                    <a:pt x="488" y="143"/>
                  </a:moveTo>
                  <a:cubicBezTo>
                    <a:pt x="541" y="98"/>
                    <a:pt x="503" y="47"/>
                    <a:pt x="481" y="24"/>
                  </a:cubicBezTo>
                  <a:cubicBezTo>
                    <a:pt x="459" y="1"/>
                    <a:pt x="398" y="0"/>
                    <a:pt x="356" y="6"/>
                  </a:cubicBezTo>
                  <a:cubicBezTo>
                    <a:pt x="314" y="12"/>
                    <a:pt x="280" y="38"/>
                    <a:pt x="226" y="61"/>
                  </a:cubicBezTo>
                  <a:cubicBezTo>
                    <a:pt x="172" y="84"/>
                    <a:pt x="58" y="105"/>
                    <a:pt x="29" y="143"/>
                  </a:cubicBezTo>
                  <a:cubicBezTo>
                    <a:pt x="0" y="181"/>
                    <a:pt x="31" y="264"/>
                    <a:pt x="53" y="289"/>
                  </a:cubicBezTo>
                  <a:cubicBezTo>
                    <a:pt x="75" y="314"/>
                    <a:pt x="91" y="320"/>
                    <a:pt x="163" y="296"/>
                  </a:cubicBezTo>
                  <a:cubicBezTo>
                    <a:pt x="235" y="272"/>
                    <a:pt x="435" y="188"/>
                    <a:pt x="488" y="14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rgbClr val="FFFF00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2" name="Freeform 33"/>
            <p:cNvSpPr>
              <a:spLocks/>
            </p:cNvSpPr>
            <p:nvPr/>
          </p:nvSpPr>
          <p:spPr bwMode="auto">
            <a:xfrm>
              <a:off x="4742" y="2351"/>
              <a:ext cx="235" cy="190"/>
            </a:xfrm>
            <a:custGeom>
              <a:avLst/>
              <a:gdLst>
                <a:gd name="T0" fmla="*/ 0 w 587"/>
                <a:gd name="T1" fmla="*/ 1 h 335"/>
                <a:gd name="T2" fmla="*/ 0 w 587"/>
                <a:gd name="T3" fmla="*/ 1 h 335"/>
                <a:gd name="T4" fmla="*/ 0 w 587"/>
                <a:gd name="T5" fmla="*/ 1 h 335"/>
                <a:gd name="T6" fmla="*/ 0 w 587"/>
                <a:gd name="T7" fmla="*/ 1 h 335"/>
                <a:gd name="T8" fmla="*/ 0 w 587"/>
                <a:gd name="T9" fmla="*/ 1 h 335"/>
                <a:gd name="T10" fmla="*/ 0 w 587"/>
                <a:gd name="T11" fmla="*/ 1 h 335"/>
                <a:gd name="T12" fmla="*/ 0 w 587"/>
                <a:gd name="T13" fmla="*/ 1 h 335"/>
                <a:gd name="T14" fmla="*/ 0 w 587"/>
                <a:gd name="T15" fmla="*/ 1 h 335"/>
                <a:gd name="T16" fmla="*/ 0 w 587"/>
                <a:gd name="T17" fmla="*/ 1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7"/>
                <a:gd name="T28" fmla="*/ 0 h 335"/>
                <a:gd name="T29" fmla="*/ 587 w 587"/>
                <a:gd name="T30" fmla="*/ 335 h 3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7" h="335">
                  <a:moveTo>
                    <a:pt x="49" y="54"/>
                  </a:moveTo>
                  <a:cubicBezTo>
                    <a:pt x="39" y="79"/>
                    <a:pt x="0" y="132"/>
                    <a:pt x="69" y="178"/>
                  </a:cubicBezTo>
                  <a:cubicBezTo>
                    <a:pt x="138" y="224"/>
                    <a:pt x="379" y="327"/>
                    <a:pt x="465" y="331"/>
                  </a:cubicBezTo>
                  <a:cubicBezTo>
                    <a:pt x="551" y="335"/>
                    <a:pt x="579" y="236"/>
                    <a:pt x="583" y="202"/>
                  </a:cubicBezTo>
                  <a:cubicBezTo>
                    <a:pt x="587" y="168"/>
                    <a:pt x="538" y="152"/>
                    <a:pt x="487" y="127"/>
                  </a:cubicBezTo>
                  <a:cubicBezTo>
                    <a:pt x="436" y="102"/>
                    <a:pt x="321" y="74"/>
                    <a:pt x="276" y="54"/>
                  </a:cubicBezTo>
                  <a:cubicBezTo>
                    <a:pt x="231" y="34"/>
                    <a:pt x="241" y="14"/>
                    <a:pt x="216" y="7"/>
                  </a:cubicBezTo>
                  <a:cubicBezTo>
                    <a:pt x="191" y="0"/>
                    <a:pt x="153" y="6"/>
                    <a:pt x="125" y="14"/>
                  </a:cubicBezTo>
                  <a:cubicBezTo>
                    <a:pt x="97" y="22"/>
                    <a:pt x="65" y="46"/>
                    <a:pt x="49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3" name="Freeform 34"/>
            <p:cNvSpPr>
              <a:spLocks/>
            </p:cNvSpPr>
            <p:nvPr/>
          </p:nvSpPr>
          <p:spPr bwMode="auto">
            <a:xfrm>
              <a:off x="4266" y="2435"/>
              <a:ext cx="49" cy="113"/>
            </a:xfrm>
            <a:custGeom>
              <a:avLst/>
              <a:gdLst>
                <a:gd name="T0" fmla="*/ 0 w 122"/>
                <a:gd name="T1" fmla="*/ 1 h 200"/>
                <a:gd name="T2" fmla="*/ 0 w 122"/>
                <a:gd name="T3" fmla="*/ 1 h 200"/>
                <a:gd name="T4" fmla="*/ 0 w 122"/>
                <a:gd name="T5" fmla="*/ 1 h 200"/>
                <a:gd name="T6" fmla="*/ 0 w 122"/>
                <a:gd name="T7" fmla="*/ 1 h 200"/>
                <a:gd name="T8" fmla="*/ 0 w 122"/>
                <a:gd name="T9" fmla="*/ 1 h 200"/>
                <a:gd name="T10" fmla="*/ 0 w 122"/>
                <a:gd name="T11" fmla="*/ 1 h 200"/>
                <a:gd name="T12" fmla="*/ 0 w 122"/>
                <a:gd name="T13" fmla="*/ 1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200"/>
                <a:gd name="T23" fmla="*/ 122 w 122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200">
                  <a:moveTo>
                    <a:pt x="49" y="6"/>
                  </a:moveTo>
                  <a:cubicBezTo>
                    <a:pt x="66" y="12"/>
                    <a:pt x="93" y="57"/>
                    <a:pt x="104" y="87"/>
                  </a:cubicBezTo>
                  <a:cubicBezTo>
                    <a:pt x="115" y="117"/>
                    <a:pt x="122" y="166"/>
                    <a:pt x="116" y="183"/>
                  </a:cubicBezTo>
                  <a:cubicBezTo>
                    <a:pt x="110" y="200"/>
                    <a:pt x="84" y="193"/>
                    <a:pt x="70" y="190"/>
                  </a:cubicBezTo>
                  <a:cubicBezTo>
                    <a:pt x="56" y="187"/>
                    <a:pt x="45" y="187"/>
                    <a:pt x="34" y="164"/>
                  </a:cubicBezTo>
                  <a:cubicBezTo>
                    <a:pt x="23" y="141"/>
                    <a:pt x="0" y="77"/>
                    <a:pt x="3" y="51"/>
                  </a:cubicBezTo>
                  <a:cubicBezTo>
                    <a:pt x="6" y="25"/>
                    <a:pt x="32" y="0"/>
                    <a:pt x="49" y="6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4" name="Freeform 35"/>
            <p:cNvSpPr>
              <a:spLocks/>
            </p:cNvSpPr>
            <p:nvPr/>
          </p:nvSpPr>
          <p:spPr bwMode="auto">
            <a:xfrm>
              <a:off x="4911" y="2445"/>
              <a:ext cx="65" cy="97"/>
            </a:xfrm>
            <a:custGeom>
              <a:avLst/>
              <a:gdLst>
                <a:gd name="T0" fmla="*/ 0 w 163"/>
                <a:gd name="T1" fmla="*/ 1 h 170"/>
                <a:gd name="T2" fmla="*/ 0 w 163"/>
                <a:gd name="T3" fmla="*/ 1 h 170"/>
                <a:gd name="T4" fmla="*/ 0 w 163"/>
                <a:gd name="T5" fmla="*/ 1 h 170"/>
                <a:gd name="T6" fmla="*/ 0 w 163"/>
                <a:gd name="T7" fmla="*/ 1 h 170"/>
                <a:gd name="T8" fmla="*/ 0 w 163"/>
                <a:gd name="T9" fmla="*/ 1 h 170"/>
                <a:gd name="T10" fmla="*/ 0 w 163"/>
                <a:gd name="T11" fmla="*/ 1 h 170"/>
                <a:gd name="T12" fmla="*/ 0 w 163"/>
                <a:gd name="T13" fmla="*/ 1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170"/>
                <a:gd name="T23" fmla="*/ 163 w 163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170">
                  <a:moveTo>
                    <a:pt x="4" y="103"/>
                  </a:moveTo>
                  <a:cubicBezTo>
                    <a:pt x="7" y="82"/>
                    <a:pt x="39" y="53"/>
                    <a:pt x="61" y="36"/>
                  </a:cubicBezTo>
                  <a:cubicBezTo>
                    <a:pt x="83" y="19"/>
                    <a:pt x="122" y="0"/>
                    <a:pt x="138" y="2"/>
                  </a:cubicBezTo>
                  <a:cubicBezTo>
                    <a:pt x="154" y="4"/>
                    <a:pt x="163" y="26"/>
                    <a:pt x="160" y="48"/>
                  </a:cubicBezTo>
                  <a:cubicBezTo>
                    <a:pt x="157" y="70"/>
                    <a:pt x="140" y="113"/>
                    <a:pt x="121" y="132"/>
                  </a:cubicBezTo>
                  <a:cubicBezTo>
                    <a:pt x="102" y="151"/>
                    <a:pt x="63" y="170"/>
                    <a:pt x="44" y="165"/>
                  </a:cubicBezTo>
                  <a:cubicBezTo>
                    <a:pt x="25" y="160"/>
                    <a:pt x="0" y="124"/>
                    <a:pt x="4" y="103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5" name="Freeform 36"/>
            <p:cNvSpPr>
              <a:spLocks/>
            </p:cNvSpPr>
            <p:nvPr/>
          </p:nvSpPr>
          <p:spPr bwMode="auto">
            <a:xfrm>
              <a:off x="4245" y="2035"/>
              <a:ext cx="262" cy="124"/>
            </a:xfrm>
            <a:custGeom>
              <a:avLst/>
              <a:gdLst>
                <a:gd name="T0" fmla="*/ 0 w 653"/>
                <a:gd name="T1" fmla="*/ 1 h 219"/>
                <a:gd name="T2" fmla="*/ 0 w 653"/>
                <a:gd name="T3" fmla="*/ 1 h 219"/>
                <a:gd name="T4" fmla="*/ 0 w 653"/>
                <a:gd name="T5" fmla="*/ 1 h 219"/>
                <a:gd name="T6" fmla="*/ 0 w 653"/>
                <a:gd name="T7" fmla="*/ 1 h 219"/>
                <a:gd name="T8" fmla="*/ 0 w 653"/>
                <a:gd name="T9" fmla="*/ 1 h 219"/>
                <a:gd name="T10" fmla="*/ 0 w 653"/>
                <a:gd name="T11" fmla="*/ 1 h 219"/>
                <a:gd name="T12" fmla="*/ 0 w 653"/>
                <a:gd name="T13" fmla="*/ 1 h 219"/>
                <a:gd name="T14" fmla="*/ 0 w 653"/>
                <a:gd name="T15" fmla="*/ 1 h 219"/>
                <a:gd name="T16" fmla="*/ 0 w 653"/>
                <a:gd name="T17" fmla="*/ 1 h 219"/>
                <a:gd name="T18" fmla="*/ 0 w 653"/>
                <a:gd name="T19" fmla="*/ 1 h 219"/>
                <a:gd name="T20" fmla="*/ 0 w 653"/>
                <a:gd name="T21" fmla="*/ 1 h 219"/>
                <a:gd name="T22" fmla="*/ 0 w 653"/>
                <a:gd name="T23" fmla="*/ 1 h 2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3"/>
                <a:gd name="T37" fmla="*/ 0 h 219"/>
                <a:gd name="T38" fmla="*/ 653 w 653"/>
                <a:gd name="T39" fmla="*/ 219 h 2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3" h="219">
                  <a:moveTo>
                    <a:pt x="6" y="116"/>
                  </a:moveTo>
                  <a:cubicBezTo>
                    <a:pt x="16" y="85"/>
                    <a:pt x="0" y="2"/>
                    <a:pt x="94" y="1"/>
                  </a:cubicBezTo>
                  <a:cubicBezTo>
                    <a:pt x="188" y="0"/>
                    <a:pt x="489" y="88"/>
                    <a:pt x="571" y="110"/>
                  </a:cubicBezTo>
                  <a:cubicBezTo>
                    <a:pt x="653" y="132"/>
                    <a:pt x="589" y="127"/>
                    <a:pt x="584" y="134"/>
                  </a:cubicBezTo>
                  <a:cubicBezTo>
                    <a:pt x="579" y="141"/>
                    <a:pt x="552" y="147"/>
                    <a:pt x="539" y="152"/>
                  </a:cubicBezTo>
                  <a:cubicBezTo>
                    <a:pt x="526" y="157"/>
                    <a:pt x="525" y="155"/>
                    <a:pt x="504" y="164"/>
                  </a:cubicBezTo>
                  <a:cubicBezTo>
                    <a:pt x="483" y="173"/>
                    <a:pt x="436" y="198"/>
                    <a:pt x="414" y="206"/>
                  </a:cubicBezTo>
                  <a:cubicBezTo>
                    <a:pt x="392" y="214"/>
                    <a:pt x="391" y="219"/>
                    <a:pt x="369" y="214"/>
                  </a:cubicBezTo>
                  <a:cubicBezTo>
                    <a:pt x="347" y="209"/>
                    <a:pt x="317" y="182"/>
                    <a:pt x="280" y="174"/>
                  </a:cubicBezTo>
                  <a:cubicBezTo>
                    <a:pt x="243" y="166"/>
                    <a:pt x="186" y="162"/>
                    <a:pt x="145" y="164"/>
                  </a:cubicBezTo>
                  <a:cubicBezTo>
                    <a:pt x="104" y="166"/>
                    <a:pt x="56" y="196"/>
                    <a:pt x="33" y="188"/>
                  </a:cubicBezTo>
                  <a:cubicBezTo>
                    <a:pt x="10" y="180"/>
                    <a:pt x="12" y="131"/>
                    <a:pt x="6" y="1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6" name="Freeform 37"/>
            <p:cNvSpPr>
              <a:spLocks/>
            </p:cNvSpPr>
            <p:nvPr/>
          </p:nvSpPr>
          <p:spPr bwMode="auto">
            <a:xfrm>
              <a:off x="4728" y="2027"/>
              <a:ext cx="330" cy="292"/>
            </a:xfrm>
            <a:custGeom>
              <a:avLst/>
              <a:gdLst>
                <a:gd name="T0" fmla="*/ 83 w 330"/>
                <a:gd name="T1" fmla="*/ 131 h 292"/>
                <a:gd name="T2" fmla="*/ 61 w 330"/>
                <a:gd name="T3" fmla="*/ 122 h 292"/>
                <a:gd name="T4" fmla="*/ 52 w 330"/>
                <a:gd name="T5" fmla="*/ 121 h 292"/>
                <a:gd name="T6" fmla="*/ 34 w 330"/>
                <a:gd name="T7" fmla="*/ 115 h 292"/>
                <a:gd name="T8" fmla="*/ 16 w 330"/>
                <a:gd name="T9" fmla="*/ 111 h 292"/>
                <a:gd name="T10" fmla="*/ 0 w 330"/>
                <a:gd name="T11" fmla="*/ 79 h 292"/>
                <a:gd name="T12" fmla="*/ 13 w 330"/>
                <a:gd name="T13" fmla="*/ 65 h 292"/>
                <a:gd name="T14" fmla="*/ 79 w 330"/>
                <a:gd name="T15" fmla="*/ 37 h 292"/>
                <a:gd name="T16" fmla="*/ 191 w 330"/>
                <a:gd name="T17" fmla="*/ 23 h 292"/>
                <a:gd name="T18" fmla="*/ 300 w 330"/>
                <a:gd name="T19" fmla="*/ 5 h 292"/>
                <a:gd name="T20" fmla="*/ 326 w 330"/>
                <a:gd name="T21" fmla="*/ 55 h 292"/>
                <a:gd name="T22" fmla="*/ 322 w 330"/>
                <a:gd name="T23" fmla="*/ 121 h 292"/>
                <a:gd name="T24" fmla="*/ 329 w 330"/>
                <a:gd name="T25" fmla="*/ 217 h 292"/>
                <a:gd name="T26" fmla="*/ 326 w 330"/>
                <a:gd name="T27" fmla="*/ 257 h 292"/>
                <a:gd name="T28" fmla="*/ 322 w 330"/>
                <a:gd name="T29" fmla="*/ 271 h 292"/>
                <a:gd name="T30" fmla="*/ 295 w 330"/>
                <a:gd name="T31" fmla="*/ 271 h 292"/>
                <a:gd name="T32" fmla="*/ 281 w 330"/>
                <a:gd name="T33" fmla="*/ 146 h 292"/>
                <a:gd name="T34" fmla="*/ 235 w 330"/>
                <a:gd name="T35" fmla="*/ 131 h 292"/>
                <a:gd name="T36" fmla="*/ 203 w 330"/>
                <a:gd name="T37" fmla="*/ 84 h 292"/>
                <a:gd name="T38" fmla="*/ 134 w 330"/>
                <a:gd name="T39" fmla="*/ 92 h 292"/>
                <a:gd name="T40" fmla="*/ 113 w 330"/>
                <a:gd name="T41" fmla="*/ 103 h 292"/>
                <a:gd name="T42" fmla="*/ 98 w 330"/>
                <a:gd name="T43" fmla="*/ 121 h 292"/>
                <a:gd name="T44" fmla="*/ 83 w 330"/>
                <a:gd name="T45" fmla="*/ 131 h 2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0"/>
                <a:gd name="T70" fmla="*/ 0 h 292"/>
                <a:gd name="T71" fmla="*/ 330 w 330"/>
                <a:gd name="T72" fmla="*/ 292 h 2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0" h="292">
                  <a:moveTo>
                    <a:pt x="83" y="131"/>
                  </a:moveTo>
                  <a:cubicBezTo>
                    <a:pt x="77" y="132"/>
                    <a:pt x="66" y="124"/>
                    <a:pt x="61" y="122"/>
                  </a:cubicBezTo>
                  <a:cubicBezTo>
                    <a:pt x="56" y="120"/>
                    <a:pt x="56" y="122"/>
                    <a:pt x="52" y="121"/>
                  </a:cubicBezTo>
                  <a:cubicBezTo>
                    <a:pt x="48" y="120"/>
                    <a:pt x="40" y="117"/>
                    <a:pt x="34" y="115"/>
                  </a:cubicBezTo>
                  <a:cubicBezTo>
                    <a:pt x="28" y="113"/>
                    <a:pt x="22" y="117"/>
                    <a:pt x="16" y="111"/>
                  </a:cubicBezTo>
                  <a:cubicBezTo>
                    <a:pt x="10" y="105"/>
                    <a:pt x="0" y="87"/>
                    <a:pt x="0" y="79"/>
                  </a:cubicBezTo>
                  <a:cubicBezTo>
                    <a:pt x="0" y="71"/>
                    <a:pt x="0" y="72"/>
                    <a:pt x="13" y="65"/>
                  </a:cubicBezTo>
                  <a:cubicBezTo>
                    <a:pt x="26" y="58"/>
                    <a:pt x="49" y="44"/>
                    <a:pt x="79" y="37"/>
                  </a:cubicBezTo>
                  <a:cubicBezTo>
                    <a:pt x="109" y="30"/>
                    <a:pt x="154" y="28"/>
                    <a:pt x="191" y="23"/>
                  </a:cubicBezTo>
                  <a:cubicBezTo>
                    <a:pt x="228" y="18"/>
                    <a:pt x="278" y="0"/>
                    <a:pt x="300" y="5"/>
                  </a:cubicBezTo>
                  <a:cubicBezTo>
                    <a:pt x="322" y="10"/>
                    <a:pt x="322" y="36"/>
                    <a:pt x="326" y="55"/>
                  </a:cubicBezTo>
                  <a:cubicBezTo>
                    <a:pt x="330" y="74"/>
                    <a:pt x="322" y="94"/>
                    <a:pt x="322" y="121"/>
                  </a:cubicBezTo>
                  <a:cubicBezTo>
                    <a:pt x="322" y="148"/>
                    <a:pt x="328" y="194"/>
                    <a:pt x="329" y="217"/>
                  </a:cubicBezTo>
                  <a:cubicBezTo>
                    <a:pt x="330" y="240"/>
                    <a:pt x="327" y="248"/>
                    <a:pt x="326" y="257"/>
                  </a:cubicBezTo>
                  <a:cubicBezTo>
                    <a:pt x="325" y="266"/>
                    <a:pt x="327" y="269"/>
                    <a:pt x="322" y="271"/>
                  </a:cubicBezTo>
                  <a:cubicBezTo>
                    <a:pt x="317" y="273"/>
                    <a:pt x="302" y="292"/>
                    <a:pt x="295" y="271"/>
                  </a:cubicBezTo>
                  <a:cubicBezTo>
                    <a:pt x="288" y="250"/>
                    <a:pt x="291" y="169"/>
                    <a:pt x="281" y="146"/>
                  </a:cubicBezTo>
                  <a:cubicBezTo>
                    <a:pt x="271" y="123"/>
                    <a:pt x="248" y="141"/>
                    <a:pt x="235" y="131"/>
                  </a:cubicBezTo>
                  <a:cubicBezTo>
                    <a:pt x="222" y="121"/>
                    <a:pt x="220" y="90"/>
                    <a:pt x="203" y="84"/>
                  </a:cubicBezTo>
                  <a:cubicBezTo>
                    <a:pt x="186" y="78"/>
                    <a:pt x="149" y="89"/>
                    <a:pt x="134" y="92"/>
                  </a:cubicBezTo>
                  <a:cubicBezTo>
                    <a:pt x="119" y="95"/>
                    <a:pt x="119" y="98"/>
                    <a:pt x="113" y="103"/>
                  </a:cubicBezTo>
                  <a:cubicBezTo>
                    <a:pt x="107" y="108"/>
                    <a:pt x="103" y="116"/>
                    <a:pt x="98" y="121"/>
                  </a:cubicBezTo>
                  <a:cubicBezTo>
                    <a:pt x="93" y="126"/>
                    <a:pt x="86" y="129"/>
                    <a:pt x="83" y="13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CC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9" name="Connettore 2 8"/>
          <p:cNvCxnSpPr/>
          <p:nvPr/>
        </p:nvCxnSpPr>
        <p:spPr>
          <a:xfrm flipH="1">
            <a:off x="6467475" y="5064125"/>
            <a:ext cx="14160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27662" idx="0"/>
          </p:cNvCxnSpPr>
          <p:nvPr/>
        </p:nvCxnSpPr>
        <p:spPr>
          <a:xfrm flipH="1" flipV="1">
            <a:off x="6156325" y="4799013"/>
            <a:ext cx="406400" cy="133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 flipH="1" flipV="1">
            <a:off x="5811839" y="2744789"/>
            <a:ext cx="344487" cy="2054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Connettore 2 87"/>
          <p:cNvCxnSpPr/>
          <p:nvPr/>
        </p:nvCxnSpPr>
        <p:spPr>
          <a:xfrm flipH="1" flipV="1">
            <a:off x="4960939" y="2049463"/>
            <a:ext cx="758825" cy="512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 rot="16200000">
            <a:off x="1537080" y="2809304"/>
            <a:ext cx="2539633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TRASMISSIONE</a:t>
            </a:r>
          </a:p>
        </p:txBody>
      </p:sp>
      <p:sp>
        <p:nvSpPr>
          <p:cNvPr id="27684" name="Freeform 30"/>
          <p:cNvSpPr>
            <a:spLocks/>
          </p:cNvSpPr>
          <p:nvPr/>
        </p:nvSpPr>
        <p:spPr bwMode="auto">
          <a:xfrm rot="-5400000">
            <a:off x="-240346" y="3435997"/>
            <a:ext cx="4835901" cy="465807"/>
          </a:xfrm>
          <a:custGeom>
            <a:avLst/>
            <a:gdLst>
              <a:gd name="T0" fmla="*/ 0 w 3610"/>
              <a:gd name="T1" fmla="*/ 2147483647 h 882"/>
              <a:gd name="T2" fmla="*/ 2147483647 w 3610"/>
              <a:gd name="T3" fmla="*/ 2147483647 h 882"/>
              <a:gd name="T4" fmla="*/ 2147483647 w 3610"/>
              <a:gd name="T5" fmla="*/ 0 h 882"/>
              <a:gd name="T6" fmla="*/ 2147483647 w 3610"/>
              <a:gd name="T7" fmla="*/ 2147483647 h 882"/>
              <a:gd name="T8" fmla="*/ 2147483647 w 3610"/>
              <a:gd name="T9" fmla="*/ 2147483647 h 882"/>
              <a:gd name="T10" fmla="*/ 2147483647 w 3610"/>
              <a:gd name="T11" fmla="*/ 2147483647 h 882"/>
              <a:gd name="T12" fmla="*/ 0 w 3610"/>
              <a:gd name="T13" fmla="*/ 2147483647 h 882"/>
              <a:gd name="T14" fmla="*/ 0 w 3610"/>
              <a:gd name="T15" fmla="*/ 2147483647 h 8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10"/>
              <a:gd name="T25" fmla="*/ 0 h 882"/>
              <a:gd name="T26" fmla="*/ 3610 w 3610"/>
              <a:gd name="T27" fmla="*/ 882 h 8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10" h="882">
                <a:moveTo>
                  <a:pt x="0" y="141"/>
                </a:moveTo>
                <a:lnTo>
                  <a:pt x="3037" y="141"/>
                </a:lnTo>
                <a:lnTo>
                  <a:pt x="3037" y="0"/>
                </a:lnTo>
                <a:lnTo>
                  <a:pt x="3610" y="455"/>
                </a:lnTo>
                <a:lnTo>
                  <a:pt x="3037" y="882"/>
                </a:lnTo>
                <a:lnTo>
                  <a:pt x="3037" y="739"/>
                </a:lnTo>
                <a:lnTo>
                  <a:pt x="0" y="739"/>
                </a:lnTo>
                <a:lnTo>
                  <a:pt x="0" y="141"/>
                </a:lnTo>
                <a:close/>
              </a:path>
            </a:pathLst>
          </a:custGeom>
          <a:gradFill rotWithShape="0">
            <a:gsLst>
              <a:gs pos="0">
                <a:srgbClr val="2F2F76"/>
              </a:gs>
              <a:gs pos="100000">
                <a:srgbClr val="6666FF"/>
              </a:gs>
            </a:gsLst>
            <a:lin ang="0" scaled="1"/>
          </a:gradFill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  <a:latin typeface="Arial Rounded MT Bold" pitchFamily="34" charset="0"/>
              </a:rPr>
              <a:t>Verso il centro</a:t>
            </a:r>
          </a:p>
        </p:txBody>
      </p:sp>
      <p:pic>
        <p:nvPicPr>
          <p:cNvPr id="27686" name="Picture 6" descr="affe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8225" y="308878"/>
            <a:ext cx="2874963" cy="35909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7756" y="4312790"/>
            <a:ext cx="3278337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asellaDiTesto 42"/>
          <p:cNvSpPr txBox="1"/>
          <p:nvPr/>
        </p:nvSpPr>
        <p:spPr>
          <a:xfrm rot="1664125">
            <a:off x="6000899" y="3300574"/>
            <a:ext cx="2022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CONDUZIONE</a:t>
            </a:r>
          </a:p>
        </p:txBody>
      </p:sp>
      <p:sp>
        <p:nvSpPr>
          <p:cNvPr id="50" name="Freeform 30"/>
          <p:cNvSpPr>
            <a:spLocks/>
          </p:cNvSpPr>
          <p:nvPr/>
        </p:nvSpPr>
        <p:spPr bwMode="auto">
          <a:xfrm>
            <a:off x="1775520" y="6165304"/>
            <a:ext cx="3312368" cy="504056"/>
          </a:xfrm>
          <a:custGeom>
            <a:avLst/>
            <a:gdLst>
              <a:gd name="T0" fmla="*/ 0 w 3610"/>
              <a:gd name="T1" fmla="*/ 2147483647 h 882"/>
              <a:gd name="T2" fmla="*/ 2147483647 w 3610"/>
              <a:gd name="T3" fmla="*/ 2147483647 h 882"/>
              <a:gd name="T4" fmla="*/ 2147483647 w 3610"/>
              <a:gd name="T5" fmla="*/ 0 h 882"/>
              <a:gd name="T6" fmla="*/ 2147483647 w 3610"/>
              <a:gd name="T7" fmla="*/ 2147483647 h 882"/>
              <a:gd name="T8" fmla="*/ 2147483647 w 3610"/>
              <a:gd name="T9" fmla="*/ 2147483647 h 882"/>
              <a:gd name="T10" fmla="*/ 2147483647 w 3610"/>
              <a:gd name="T11" fmla="*/ 2147483647 h 882"/>
              <a:gd name="T12" fmla="*/ 0 w 3610"/>
              <a:gd name="T13" fmla="*/ 2147483647 h 882"/>
              <a:gd name="T14" fmla="*/ 0 w 3610"/>
              <a:gd name="T15" fmla="*/ 2147483647 h 8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10"/>
              <a:gd name="T25" fmla="*/ 0 h 882"/>
              <a:gd name="T26" fmla="*/ 3610 w 3610"/>
              <a:gd name="T27" fmla="*/ 882 h 8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10" h="882">
                <a:moveTo>
                  <a:pt x="0" y="141"/>
                </a:moveTo>
                <a:lnTo>
                  <a:pt x="3037" y="141"/>
                </a:lnTo>
                <a:lnTo>
                  <a:pt x="3037" y="0"/>
                </a:lnTo>
                <a:lnTo>
                  <a:pt x="3610" y="455"/>
                </a:lnTo>
                <a:lnTo>
                  <a:pt x="3037" y="882"/>
                </a:lnTo>
                <a:lnTo>
                  <a:pt x="3037" y="739"/>
                </a:lnTo>
                <a:lnTo>
                  <a:pt x="0" y="739"/>
                </a:lnTo>
                <a:lnTo>
                  <a:pt x="0" y="141"/>
                </a:lnTo>
                <a:close/>
              </a:path>
            </a:pathLst>
          </a:custGeom>
          <a:gradFill rotWithShape="0">
            <a:gsLst>
              <a:gs pos="0">
                <a:srgbClr val="2F2F76"/>
              </a:gs>
              <a:gs pos="100000">
                <a:srgbClr val="6666FF"/>
              </a:gs>
            </a:gsLst>
            <a:lin ang="0" scaled="1"/>
          </a:gradFill>
          <a:ln w="22225">
            <a:solidFill>
              <a:srgbClr val="FFFF00"/>
            </a:solidFill>
            <a:round/>
            <a:headEnd/>
            <a:tailEnd/>
          </a:ln>
        </p:spPr>
        <p:txBody>
          <a:bodyPr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  <a:latin typeface="Arial Rounded MT Bold" pitchFamily="34" charset="0"/>
              </a:rPr>
              <a:t>Verso la periferia</a:t>
            </a:r>
          </a:p>
        </p:txBody>
      </p:sp>
      <p:sp>
        <p:nvSpPr>
          <p:cNvPr id="51" name="Rettangolo 50"/>
          <p:cNvSpPr/>
          <p:nvPr/>
        </p:nvSpPr>
        <p:spPr>
          <a:xfrm rot="20580603">
            <a:off x="4666103" y="4522159"/>
            <a:ext cx="2622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MODULAZIONE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1919537" y="836712"/>
            <a:ext cx="18868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PERCEZIONE</a:t>
            </a:r>
          </a:p>
        </p:txBody>
      </p:sp>
    </p:spTree>
    <p:extLst>
      <p:ext uri="{BB962C8B-B14F-4D97-AF65-F5344CB8AC3E}">
        <p14:creationId xmlns:p14="http://schemas.microsoft.com/office/powerpoint/2010/main" xmlns="" val="143913408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/>
      <p:bldP spid="27684" grpId="0" animBg="1"/>
      <p:bldP spid="43" grpId="0"/>
      <p:bldP spid="50" grpId="0" animBg="1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746952" y="1152101"/>
            <a:ext cx="8621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00"/>
                </a:solidFill>
                <a:latin typeface="Comic Sans MS" charset="0"/>
              </a:rPr>
              <a:t>Due sistemi di MODULAZIONE del dolore a livello del midollo </a:t>
            </a:r>
            <a:r>
              <a:rPr lang="it-IT" altLang="it-IT" sz="2000" dirty="0" smtClean="0">
                <a:solidFill>
                  <a:srgbClr val="FFFF00"/>
                </a:solidFill>
                <a:latin typeface="Comic Sans MS" charset="0"/>
              </a:rPr>
              <a:t>spinale</a:t>
            </a:r>
            <a:endParaRPr lang="it-IT" altLang="it-IT" sz="2000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295776" y="333375"/>
            <a:ext cx="4321175" cy="647700"/>
          </a:xfrm>
          <a:prstGeom prst="rect">
            <a:avLst/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00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3200" dirty="0">
                <a:solidFill>
                  <a:srgbClr val="39FDF6"/>
                </a:solidFill>
                <a:latin typeface="Comic Sans MS"/>
                <a:cs typeface="Comic Sans MS"/>
              </a:rPr>
              <a:t>MODULAZIONE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6219124" y="1780381"/>
            <a:ext cx="3887787" cy="4278312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00"/>
                </a:solidFill>
                <a:latin typeface="Comic Sans MS" charset="0"/>
              </a:rPr>
              <a:t>SISTEMA DI INIBIZIONE DISCENDENTE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Comic Sans MS" charset="0"/>
              </a:rPr>
              <a:t>È un sistema di attivazione che parte da strutture quali </a:t>
            </a:r>
            <a:r>
              <a:rPr lang="it-IT" altLang="it-IT" sz="2000" dirty="0">
                <a:solidFill>
                  <a:srgbClr val="39FDF6"/>
                </a:solidFill>
                <a:latin typeface="Comic Sans MS" charset="0"/>
              </a:rPr>
              <a:t>PAG</a:t>
            </a:r>
            <a:r>
              <a:rPr lang="it-IT" altLang="it-IT" sz="2000" dirty="0">
                <a:latin typeface="Comic Sans MS" charset="0"/>
              </a:rPr>
              <a:t>, </a:t>
            </a:r>
            <a:r>
              <a:rPr lang="it-IT" altLang="it-IT" sz="2000" dirty="0">
                <a:solidFill>
                  <a:srgbClr val="39FDF6"/>
                </a:solidFill>
                <a:latin typeface="Comic Sans MS" charset="0"/>
              </a:rPr>
              <a:t>Locus </a:t>
            </a:r>
            <a:r>
              <a:rPr lang="it-IT" altLang="it-IT" sz="2000" dirty="0" err="1">
                <a:solidFill>
                  <a:srgbClr val="39FDF6"/>
                </a:solidFill>
                <a:latin typeface="Comic Sans MS" charset="0"/>
              </a:rPr>
              <a:t>Coeruleus</a:t>
            </a:r>
            <a:r>
              <a:rPr lang="it-IT" altLang="it-IT" sz="2000" dirty="0">
                <a:latin typeface="Comic Sans MS" charset="0"/>
              </a:rPr>
              <a:t>, </a:t>
            </a:r>
            <a:r>
              <a:rPr lang="it-IT" altLang="it-IT" sz="2000" dirty="0">
                <a:solidFill>
                  <a:srgbClr val="39FDF6"/>
                </a:solidFill>
                <a:latin typeface="Comic Sans MS" charset="0"/>
              </a:rPr>
              <a:t>Ipotalamo</a:t>
            </a:r>
            <a:r>
              <a:rPr lang="it-IT" altLang="it-IT" sz="2000" dirty="0">
                <a:latin typeface="Comic Sans MS" charset="0"/>
              </a:rPr>
              <a:t> le quali rilasciano neurotrasmettitori ad azione inibente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FF00"/>
                </a:solidFill>
                <a:latin typeface="Comic Sans MS" charset="0"/>
              </a:rPr>
              <a:t>ENKEFALINE ENDORFINE SEROTONINA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FF00"/>
                </a:solidFill>
                <a:latin typeface="Comic Sans MS" charset="0"/>
              </a:rPr>
              <a:t>NORADRENALINA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917701" y="1780381"/>
            <a:ext cx="3889375" cy="4708525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00"/>
                </a:solidFill>
                <a:latin typeface="Comic Sans MS" charset="0"/>
              </a:rPr>
              <a:t>SISTEMA DEL GATE CONTROL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Comic Sans MS" charset="0"/>
              </a:rPr>
              <a:t>La trasmissione è correlata all’</a:t>
            </a:r>
            <a:r>
              <a:rPr lang="it-IT" altLang="it-IT" sz="2000" u="sng" dirty="0">
                <a:latin typeface="Comic Sans MS" charset="0"/>
              </a:rPr>
              <a:t>equilibrio delle informazioni </a:t>
            </a:r>
            <a:r>
              <a:rPr lang="it-IT" altLang="it-IT" sz="2000" dirty="0">
                <a:latin typeface="Comic Sans MS" charset="0"/>
              </a:rPr>
              <a:t>che attraversano il </a:t>
            </a:r>
            <a:r>
              <a:rPr lang="it-IT" altLang="it-IT" sz="2000" dirty="0">
                <a:solidFill>
                  <a:srgbClr val="39FDF6"/>
                </a:solidFill>
                <a:latin typeface="Comic Sans MS" charset="0"/>
              </a:rPr>
              <a:t>midollo</a:t>
            </a:r>
            <a:r>
              <a:rPr lang="it-IT" altLang="it-IT" sz="2000" dirty="0">
                <a:latin typeface="Comic Sans MS" charset="0"/>
              </a:rPr>
              <a:t> attraverso le fibre di diametro largo (non nocicettive) e quelle di diametro piccolo (</a:t>
            </a:r>
            <a:r>
              <a:rPr lang="it-IT" altLang="it-IT" sz="2000" dirty="0" smtClean="0">
                <a:latin typeface="Comic Sans MS" charset="0"/>
              </a:rPr>
              <a:t>nocicettive</a:t>
            </a:r>
            <a:r>
              <a:rPr lang="it-IT" altLang="it-IT" sz="2000" dirty="0">
                <a:latin typeface="Comic Sans MS" charset="0"/>
              </a:rPr>
              <a:t>); se prevale l’attività delle fibre larghe (A</a:t>
            </a:r>
            <a:r>
              <a:rPr lang="el-GR" altLang="it-IT" sz="2000" dirty="0">
                <a:latin typeface="Comic Sans MS" charset="0"/>
              </a:rPr>
              <a:t>β</a:t>
            </a:r>
            <a:r>
              <a:rPr lang="it-IT" altLang="it-IT" sz="2000" dirty="0">
                <a:latin typeface="Comic Sans MS" charset="0"/>
              </a:rPr>
              <a:t>) il dolore sarà lieve o assente (</a:t>
            </a:r>
            <a:r>
              <a:rPr lang="it-IT" altLang="it-IT" sz="2000" u="sng" dirty="0">
                <a:latin typeface="Comic Sans MS" charset="0"/>
              </a:rPr>
              <a:t>cancello chiuso</a:t>
            </a:r>
            <a:r>
              <a:rPr lang="it-IT" altLang="it-IT" sz="2000" dirty="0">
                <a:latin typeface="Comic Sans MS" charset="0"/>
              </a:rPr>
              <a:t>), se prevale la trasmissione lungo le fibre sottili (C), si percepirà il dolore (</a:t>
            </a:r>
            <a:r>
              <a:rPr lang="it-IT" altLang="it-IT" sz="2000" u="sng" dirty="0">
                <a:latin typeface="Comic Sans MS" charset="0"/>
              </a:rPr>
              <a:t>cancello aperto</a:t>
            </a:r>
            <a:r>
              <a:rPr lang="it-IT" altLang="it-IT" sz="2000" dirty="0">
                <a:latin typeface="Comic Sans MS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141769396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98766" y="4155833"/>
            <a:ext cx="2368062" cy="838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recettori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TRASDUZIONE</a:t>
            </a:r>
            <a:endParaRPr lang="it-IT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944709" y="2335823"/>
            <a:ext cx="2368062" cy="899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MODULAZIONE DISCENDENTE</a:t>
            </a:r>
            <a:endParaRPr lang="it-IT" sz="2000" b="1">
              <a:solidFill>
                <a:srgbClr val="00206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580185" y="1957754"/>
            <a:ext cx="2368062" cy="6564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PERCEZIONE</a:t>
            </a:r>
            <a:endParaRPr lang="it-IT" sz="20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44709" y="211015"/>
            <a:ext cx="2555631" cy="126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AFFETTIVO-EMOZIONALE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Giro </a:t>
            </a:r>
            <a:r>
              <a:rPr lang="it-IT" dirty="0" err="1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gingolato</a:t>
            </a: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ant</a:t>
            </a: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insula</a:t>
            </a:r>
            <a:endParaRPr lang="it-IT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92616" y="211015"/>
            <a:ext cx="2907323" cy="126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DISCRIMINATIVA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Corteccia S1, S2, insula</a:t>
            </a:r>
            <a:endParaRPr lang="it-IT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58462" y="211015"/>
            <a:ext cx="2883876" cy="126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COGNITIVA-COMPORTAMENTALE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Corteccia </a:t>
            </a:r>
            <a:r>
              <a:rPr lang="it-IT" dirty="0" err="1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pre</a:t>
            </a:r>
            <a:r>
              <a:rPr lang="it-IT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-frontale</a:t>
            </a:r>
            <a:endParaRPr lang="it-IT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948247" y="5931879"/>
            <a:ext cx="2813538" cy="6564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DOLORE CRONICO</a:t>
            </a:r>
            <a:endParaRPr lang="it-IT" sz="20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12123" y="5931879"/>
            <a:ext cx="2368062" cy="6564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DOLORE ACUTO</a:t>
            </a:r>
            <a:endParaRPr lang="it-IT" sz="2000" b="1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95227" y="2977665"/>
            <a:ext cx="3084958" cy="855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SENSIBILIZZAZIONE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PERIFERICA</a:t>
            </a:r>
            <a:endParaRPr lang="it-IT" sz="2000" b="1" dirty="0">
              <a:solidFill>
                <a:srgbClr val="00206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989510" y="3845171"/>
            <a:ext cx="3254644" cy="15005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MODULAZIONE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SPINALE</a:t>
            </a:r>
            <a:endParaRPr lang="it-IT" sz="2000" b="1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805224" y="4155833"/>
            <a:ext cx="3081976" cy="855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SENSIBILIZZAZIONE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SPINALE</a:t>
            </a:r>
            <a:endParaRPr lang="it-IT" sz="2000" b="1" dirty="0">
              <a:solidFill>
                <a:srgbClr val="00206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7948247" y="1477110"/>
            <a:ext cx="996462" cy="4806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endCxn id="9" idx="1"/>
          </p:cNvCxnSpPr>
          <p:nvPr/>
        </p:nvCxnSpPr>
        <p:spPr>
          <a:xfrm>
            <a:off x="5597969" y="6260125"/>
            <a:ext cx="23502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6854523" y="1441814"/>
            <a:ext cx="6954" cy="527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 flipV="1">
            <a:off x="4642338" y="1477110"/>
            <a:ext cx="937847" cy="4926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>
            <a:off x="8235711" y="4552052"/>
            <a:ext cx="553916" cy="18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4552628" y="3884228"/>
            <a:ext cx="0" cy="652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3" idx="3"/>
          </p:cNvCxnSpPr>
          <p:nvPr/>
        </p:nvCxnSpPr>
        <p:spPr>
          <a:xfrm flipV="1">
            <a:off x="3866828" y="4574932"/>
            <a:ext cx="108031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4 47"/>
          <p:cNvCxnSpPr>
            <a:endCxn id="12" idx="7"/>
          </p:cNvCxnSpPr>
          <p:nvPr/>
        </p:nvCxnSpPr>
        <p:spPr>
          <a:xfrm rot="10800000" flipV="1">
            <a:off x="7767522" y="3223848"/>
            <a:ext cx="1177188" cy="841074"/>
          </a:xfrm>
          <a:prstGeom prst="bentConnector2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V="1">
            <a:off x="6846277" y="2655090"/>
            <a:ext cx="15200" cy="1178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37909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5192</TotalTime>
  <Words>2269</Words>
  <Application>Microsoft Office PowerPoint</Application>
  <PresentationFormat>Personalizzato</PresentationFormat>
  <Paragraphs>432</Paragraphs>
  <Slides>38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Celestiale</vt:lpstr>
      <vt:lpstr>Il Dolore: Fisiopatologia, clinica &amp; Trattamento</vt:lpstr>
      <vt:lpstr>Diapositiva 2</vt:lpstr>
      <vt:lpstr>Definizione DOLORE ACUTO</vt:lpstr>
      <vt:lpstr>Diapositiva 4</vt:lpstr>
      <vt:lpstr>     </vt:lpstr>
      <vt:lpstr>trasduzione attivazione del nocicettore: uno stimolo nocicettivo (chimico, meccanico o termico)  convertito in impulso nervoso (elettrochimico); trasmissione  l'informazione (sotto forma di potenziale d'azione) viene trasmessa alle strutture del SNC  modulazione attività neurologica di controllo dei neuroni coinvolti nella trasmissione del dolore percezione sensazione soggettiva ed emotiva</vt:lpstr>
      <vt:lpstr>Diapositiva 7</vt:lpstr>
      <vt:lpstr>Diapositiva 8</vt:lpstr>
      <vt:lpstr>Diapositiva 9</vt:lpstr>
      <vt:lpstr>CRONICIZZAZIONE DEL DOLORE  SENSIBILIZZAZIONE: sviluppo di un’aumentata risposta ad uno stimolo in seguito ad un contatto ripetuto</vt:lpstr>
      <vt:lpstr>IL DOLORE È IL QUINTO SEGNO VITALE</vt:lpstr>
      <vt:lpstr>Diapositiva 12</vt:lpstr>
      <vt:lpstr>CLASSIFICAZIONE</vt:lpstr>
      <vt:lpstr>VAS Visual Rate Scale</vt:lpstr>
      <vt:lpstr>Diapositiva 15</vt:lpstr>
      <vt:lpstr>Diapositiva 16</vt:lpstr>
      <vt:lpstr>Diapositiva 17</vt:lpstr>
      <vt:lpstr>Diapositiva 18</vt:lpstr>
      <vt:lpstr>Diapositiva 19</vt:lpstr>
      <vt:lpstr>Dolore lieve (I step)</vt:lpstr>
      <vt:lpstr>Diapositiva 21</vt:lpstr>
      <vt:lpstr>Diapositiva 22</vt:lpstr>
      <vt:lpstr>Dolore moderato (II step)</vt:lpstr>
      <vt:lpstr>Dolore SEVERO (III step)</vt:lpstr>
      <vt:lpstr>Diapositiva 25</vt:lpstr>
      <vt:lpstr>Diapositiva 26</vt:lpstr>
      <vt:lpstr>Diapositiva 27</vt:lpstr>
      <vt:lpstr>Diapositiva 28</vt:lpstr>
      <vt:lpstr>Diapositiva 29</vt:lpstr>
      <vt:lpstr>Perché i farmaci antiepilettici e antidepressivi?</vt:lpstr>
      <vt:lpstr>TRATTAMENTO DOLORE NEUROPATICO</vt:lpstr>
      <vt:lpstr>Diapositiva 32</vt:lpstr>
      <vt:lpstr>MECCANISMO D’AZIONE DEI FARMACI ANTIEPILETTICI</vt:lpstr>
      <vt:lpstr>Diapositiva 34</vt:lpstr>
      <vt:lpstr>Diapositiva 35</vt:lpstr>
      <vt:lpstr>IV STEP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DOLORE ACUTO</dc:title>
  <dc:creator>Utente di Microsoft Office</dc:creator>
  <cp:lastModifiedBy>Giorgio Berlot</cp:lastModifiedBy>
  <cp:revision>739</cp:revision>
  <dcterms:created xsi:type="dcterms:W3CDTF">2016-11-08T16:55:02Z</dcterms:created>
  <dcterms:modified xsi:type="dcterms:W3CDTF">2019-04-03T03:28:22Z</dcterms:modified>
</cp:coreProperties>
</file>