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444" r:id="rId3"/>
    <p:sldId id="257" r:id="rId4"/>
    <p:sldId id="433" r:id="rId5"/>
    <p:sldId id="406" r:id="rId6"/>
    <p:sldId id="407" r:id="rId7"/>
    <p:sldId id="395" r:id="rId8"/>
    <p:sldId id="405" r:id="rId9"/>
    <p:sldId id="423" r:id="rId10"/>
    <p:sldId id="425" r:id="rId11"/>
    <p:sldId id="272" r:id="rId12"/>
    <p:sldId id="276" r:id="rId13"/>
    <p:sldId id="446" r:id="rId14"/>
    <p:sldId id="275" r:id="rId15"/>
    <p:sldId id="448" r:id="rId16"/>
    <p:sldId id="449" r:id="rId17"/>
    <p:sldId id="434" r:id="rId18"/>
    <p:sldId id="436" r:id="rId19"/>
    <p:sldId id="437" r:id="rId20"/>
    <p:sldId id="438" r:id="rId21"/>
    <p:sldId id="453" r:id="rId22"/>
    <p:sldId id="450" r:id="rId23"/>
    <p:sldId id="454" r:id="rId24"/>
    <p:sldId id="428" r:id="rId25"/>
    <p:sldId id="429" r:id="rId26"/>
    <p:sldId id="441" r:id="rId27"/>
    <p:sldId id="451" r:id="rId28"/>
    <p:sldId id="452" r:id="rId29"/>
    <p:sldId id="293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1"/>
    <p:restoredTop sz="71505"/>
  </p:normalViewPr>
  <p:slideViewPr>
    <p:cSldViewPr snapToGrid="0" snapToObjects="1">
      <p:cViewPr varScale="1">
        <p:scale>
          <a:sx n="41" d="100"/>
          <a:sy n="41" d="100"/>
        </p:scale>
        <p:origin x="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96526-0A3A-8241-A3B5-84E584C55BAF}" type="datetimeFigureOut">
              <a:rPr lang="it-IT" smtClean="0"/>
              <a:t>03/04/19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A3F47-C1AC-F04F-80CC-31CBC3C70B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708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Disostruzione Bronchiale + </a:t>
            </a:r>
            <a:r>
              <a:rPr lang="it-IT" dirty="0" err="1"/>
              <a:t>Riallenamento</a:t>
            </a:r>
            <a:r>
              <a:rPr lang="it-IT" dirty="0"/>
              <a:t> allo sforzo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A3F47-C1AC-F04F-80CC-31CBC3C70BB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297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66F5E8D8-6212-E947-89E0-56BED544DF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BEAC912-635C-CA4B-A7C5-CBA007DA26CC}" type="slidenum">
              <a:rPr lang="it-IT" altLang="it-IT" sz="1200" smtClean="0"/>
              <a:pPr/>
              <a:t>5</a:t>
            </a:fld>
            <a:endParaRPr lang="it-IT" altLang="it-IT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21BE8AAE-02F4-B743-A9E1-E29B621E6E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30E94C77-6FAF-7543-B4A4-136F38254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 altLang="it-IT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Produzione </a:t>
            </a:r>
            <a:r>
              <a:rPr lang="it-IT" altLang="it-IT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(Stabilità e riacutizzazione)</a:t>
            </a:r>
          </a:p>
          <a:p>
            <a:pPr eaLnBrk="1" hangingPunct="1"/>
            <a:r>
              <a:rPr lang="it-IT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Broc cronico discinesia ciliare acquisita: perdita della sincronia metacronale di movimento, alterazione delle ciglia</a:t>
            </a:r>
          </a:p>
          <a:p>
            <a:pPr eaLnBrk="1" hangingPunct="1"/>
            <a:r>
              <a:rPr lang="it-IT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Genetiche   acquisite ( pat croniche come la BC) Alterazioni reologiche (iperviscosità del muco)</a:t>
            </a:r>
          </a:p>
        </p:txBody>
      </p:sp>
    </p:spTree>
    <p:extLst>
      <p:ext uri="{BB962C8B-B14F-4D97-AF65-F5344CB8AC3E}">
        <p14:creationId xmlns:p14="http://schemas.microsoft.com/office/powerpoint/2010/main" val="3065113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FF4AE35B-E7B9-0C4C-95A0-20C10AE544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C1ECDC4-8610-F443-953D-B776D29DE3C1}" type="slidenum">
              <a:rPr lang="it-IT" altLang="it-IT" sz="1200" smtClean="0"/>
              <a:pPr/>
              <a:t>6</a:t>
            </a:fld>
            <a:endParaRPr lang="it-IT" altLang="it-IT" sz="1200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93382C7A-E723-BA44-98CF-7115028700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F630B56F-B835-8748-9E61-E9CAF1AFEC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1017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3F22B506-7DBA-A14E-96DC-D86297006B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A07B44-C039-634B-9FBD-48C93277A8FA}" type="slidenum">
              <a:rPr lang="it-IT" altLang="it-IT" sz="1200" smtClean="0"/>
              <a:pPr/>
              <a:t>7</a:t>
            </a:fld>
            <a:endParaRPr lang="it-IT" altLang="it-IT" sz="1200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CA414BBC-4363-954B-90C4-EB188451F6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C6C875B8-9681-3742-99BD-D33852DFF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6651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36624A1B-BC57-CF4F-A645-F2BB3003D6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57F7F49-F82D-5848-8ADC-6468FF24EB2C}" type="slidenum">
              <a:rPr lang="it-IT" altLang="it-IT" sz="1200" smtClean="0"/>
              <a:pPr/>
              <a:t>8</a:t>
            </a:fld>
            <a:endParaRPr lang="it-IT" altLang="it-IT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8670C810-6CD0-AD43-AB18-F439088613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6F2EC968-CEF1-9A4C-856E-73109DC06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510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60C7BF6C-7961-394E-AE27-B793D6F360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5754C3-3090-FD44-BCBD-BEA1827DC810}" type="slidenum">
              <a:rPr lang="it-IT" altLang="it-IT" sz="1200" smtClean="0"/>
              <a:pPr/>
              <a:t>9</a:t>
            </a:fld>
            <a:endParaRPr lang="it-IT" altLang="it-IT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263334BF-6CEF-8D40-9DEC-D1523333EC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C859D43-EAFF-FE45-A184-2A7D969697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0227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949AC2F7-38F8-E443-90BC-49A05E4AEE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BA81CA-24DC-8842-8D92-16803378FEEF}" type="slidenum">
              <a:rPr lang="it-IT" altLang="it-IT" sz="1200" smtClean="0"/>
              <a:pPr/>
              <a:t>10</a:t>
            </a:fld>
            <a:endParaRPr lang="it-IT" altLang="it-IT" sz="120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849FA9A9-4312-F046-B55F-F61BD421FE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2EAE2B42-7560-AC4F-BE8B-4CB505CD38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6365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Espirazione lenta totale glottide </a:t>
            </a:r>
            <a:r>
              <a:rPr lang="it-IT" dirty="0" err="1"/>
              <a:t>overt</a:t>
            </a:r>
            <a:r>
              <a:rPr lang="it-IT" dirty="0"/>
              <a:t> </a:t>
            </a:r>
            <a:r>
              <a:rPr lang="it-IT" dirty="0" err="1"/>
              <a:t>infraLateral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A3F47-C1AC-F04F-80CC-31CBC3C70BB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661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286979-6564-314C-A27C-4A4006F2B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13E7D12-21DD-1E42-A537-06A4E5ADC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6C9457-5C25-DE40-AC65-2C3935042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95AC-87D3-7F4F-9FB2-94B05C61EB21}" type="datetimeFigureOut">
              <a:rPr lang="it-IT" smtClean="0"/>
              <a:t>03/04/19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0B0416-9333-9B44-A59C-408CFAF98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41AF31-F48D-2145-BED0-CED11DA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649C-FDFF-C34D-AE73-8E87513A62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25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10BC43-92FA-BF43-9B9E-64847B11B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C5D84C4-514D-FC49-830F-2F256D95B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DF11A9-5BA0-5A4C-ABD0-595173C0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95AC-87D3-7F4F-9FB2-94B05C61EB21}" type="datetimeFigureOut">
              <a:rPr lang="it-IT" smtClean="0"/>
              <a:t>03/04/19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676A58-D83D-164C-94BC-A6FDE2562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B14371-A1FD-EC4A-8BC7-7345AEF7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649C-FDFF-C34D-AE73-8E87513A62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44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5141570-D5BE-274C-9F84-402B86E95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1F915C6-07C0-8D4F-B9F4-BE0BA462C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ADAFBB-E862-CB43-ABBF-689310D95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95AC-87D3-7F4F-9FB2-94B05C61EB21}" type="datetimeFigureOut">
              <a:rPr lang="it-IT" smtClean="0"/>
              <a:t>03/04/19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8CF9F8-B326-3B49-A9D3-CD190286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4A0C38-6894-064F-B76E-EC815D77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649C-FDFF-C34D-AE73-8E87513A62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2970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D74E54-89AE-B74F-B1BC-DAA3EDEE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46E690-D73C-214F-9BBF-C4EE36B710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F825121-0EDC-AA44-B31E-2908AB6F1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E3E3D1-8866-2043-B71A-BC15D2106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9FB27F-B86D-C04E-98A2-0C5E2DD57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55065D-11F5-984A-98C7-3B21A476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7A809313-6D8F-0447-8218-7A418A01A9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783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5D6C64-506A-B94A-8146-ED01563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7F230C-50D4-AB41-A0D6-48507FD0A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2C4984-A5EC-5947-A5F1-BD46BF5A6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95AC-87D3-7F4F-9FB2-94B05C61EB21}" type="datetimeFigureOut">
              <a:rPr lang="it-IT" smtClean="0"/>
              <a:t>03/04/19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22D1FA-B528-C747-88AB-18CB1BCA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31D02C-F5A8-714B-98B0-E84799CE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649C-FDFF-C34D-AE73-8E87513A62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561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CB6251-CAE0-9B45-97A4-D054E78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448142-EEFD-F04A-9CDB-FACA17D13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55D245-16E8-7449-8D8B-EFC545B71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95AC-87D3-7F4F-9FB2-94B05C61EB21}" type="datetimeFigureOut">
              <a:rPr lang="it-IT" smtClean="0"/>
              <a:t>03/04/19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C6E55B-CB97-524F-8993-7DFB4033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EC2B16-7FD9-104F-90BB-11B8B352D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649C-FDFF-C34D-AE73-8E87513A62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720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B3AD6-C415-7C41-98DA-0C9CA9986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7316A3-4AE6-4F48-8291-53F07E72F9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6897EC0-F53C-9943-944A-1D515CD62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A8605D1-6D44-A346-9FA0-0551D6C16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95AC-87D3-7F4F-9FB2-94B05C61EB21}" type="datetimeFigureOut">
              <a:rPr lang="it-IT" smtClean="0"/>
              <a:t>03/04/19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AC9179-2F7D-DA49-8EC7-FA065C24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C5D0A57-10AD-2A45-A4BB-FDD4EFBD1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649C-FDFF-C34D-AE73-8E87513A62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452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150777-9FBA-5C4E-9EF5-15E7D8182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293884-3ABF-6E46-B50D-95A1378F4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F61FE54-A1B8-9140-A5C9-02F0043B0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78CF7EE-81FD-EA4D-9C44-96E8A1AED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C3B9269-04DD-0944-ADBB-63B3BABB9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E75F87-B8FC-6444-9276-CFF95AC9D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95AC-87D3-7F4F-9FB2-94B05C61EB21}" type="datetimeFigureOut">
              <a:rPr lang="it-IT" smtClean="0"/>
              <a:t>03/04/19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9B5B25A-5C32-A043-81BB-028D55D6C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1E24A9B-707A-7E47-A3AE-404995597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649C-FDFF-C34D-AE73-8E87513A62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4875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1E124E-ED6F-3348-A04B-26CDE5B63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174AE-526B-5145-91DC-8B9CB6FFD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95AC-87D3-7F4F-9FB2-94B05C61EB21}" type="datetimeFigureOut">
              <a:rPr lang="it-IT" smtClean="0"/>
              <a:t>03/04/19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1C3601-2033-674D-8C3B-D970CCB78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A6E85CE-67BD-DF46-82DC-A94C7E27A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649C-FDFF-C34D-AE73-8E87513A62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611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3A6A634-49E8-9047-924C-3212DAAAF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95AC-87D3-7F4F-9FB2-94B05C61EB21}" type="datetimeFigureOut">
              <a:rPr lang="it-IT" smtClean="0"/>
              <a:t>03/04/19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6F19B76-8838-D849-9330-C7225CC78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954B6B-DC5D-FE4D-B790-AD2E11C1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649C-FDFF-C34D-AE73-8E87513A62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92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BF96E8-8F02-DE4F-8CC6-D3118586D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AC417D-C0BD-AD49-B604-F63A7EB04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F875FCA-C581-3841-A791-6937F3B07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5AE42A-A57D-DA40-A434-9DC6B747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95AC-87D3-7F4F-9FB2-94B05C61EB21}" type="datetimeFigureOut">
              <a:rPr lang="it-IT" smtClean="0"/>
              <a:t>03/04/19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B3D35A-3BA2-DF4A-B899-3400DEA0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6C434B-F75C-4143-A347-5AE80CAC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649C-FDFF-C34D-AE73-8E87513A62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100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0DA877-D1B2-7B40-85DA-AA36C41F8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F79F245-ABAA-EA48-B365-199D61A98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2631B2C-B51C-5B4E-A817-A20DB3A2F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392C46-EC7C-3A46-8359-69C7C77FF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95AC-87D3-7F4F-9FB2-94B05C61EB21}" type="datetimeFigureOut">
              <a:rPr lang="it-IT" smtClean="0"/>
              <a:t>03/04/19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D98D10-A60C-0F4C-9CB0-B83E5DA9E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83ED4A-F509-2E4F-AFD9-5BFD5E146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649C-FDFF-C34D-AE73-8E87513A62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3836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B32812-E455-1B4A-B607-73F334C80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B83A7E-43AC-7C46-8DDC-3F588BE8B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5DD0F4-D6E3-5F43-82F4-6857AD773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F95AC-87D3-7F4F-9FB2-94B05C61EB21}" type="datetimeFigureOut">
              <a:rPr lang="it-IT" smtClean="0"/>
              <a:t>03/04/19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35B7E7-EA44-084D-8C4B-EFC8E73A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FBFEE9-BE52-0C47-A7FF-8028230A4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9649C-FDFF-C34D-AE73-8E87513A62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834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video" Target="file:////Users/vincenzopatruno/Movies/vie%20aeree%20di%20conduzione.mov" TargetMode="External"/><Relationship Id="rId1" Type="http://schemas.microsoft.com/office/2007/relationships/media" Target="file:////Users/vincenzopatruno/Movies/vie%20aeree%20di%20conduzione.mov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5F47CE-7E53-D64E-AC50-26230C4D8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8979" y="334087"/>
            <a:ext cx="3069021" cy="2387600"/>
          </a:xfrm>
        </p:spPr>
        <p:txBody>
          <a:bodyPr>
            <a:normAutofit fontScale="90000"/>
          </a:bodyPr>
          <a:lstStyle/>
          <a:p>
            <a:r>
              <a:rPr lang="it-IT" dirty="0"/>
              <a:t>Caso clinico</a:t>
            </a:r>
            <a:br>
              <a:rPr lang="it-IT" dirty="0"/>
            </a:br>
            <a:r>
              <a:rPr lang="it-IT" dirty="0"/>
              <a:t>=======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F1596B6-DD41-734F-A100-0BEB5044F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8979" y="3030347"/>
            <a:ext cx="3069022" cy="1655762"/>
          </a:xfrm>
        </p:spPr>
        <p:txBody>
          <a:bodyPr>
            <a:normAutofit fontScale="92500"/>
          </a:bodyPr>
          <a:lstStyle/>
          <a:p>
            <a:r>
              <a:rPr lang="it-IT" sz="4400" dirty="0"/>
              <a:t>Il paziente </a:t>
            </a:r>
            <a:r>
              <a:rPr lang="it-IT" sz="4400" dirty="0" err="1"/>
              <a:t>ipersecretivo</a:t>
            </a:r>
            <a:endParaRPr lang="it-IT" sz="4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A653912-8C15-D149-B049-376365F99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73766" cy="68580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892C4F7-6535-6C48-873E-51E79060F911}"/>
              </a:ext>
            </a:extLst>
          </p:cNvPr>
          <p:cNvSpPr txBox="1">
            <a:spLocks noChangeArrowheads="1"/>
          </p:cNvSpPr>
          <p:nvPr/>
        </p:nvSpPr>
        <p:spPr>
          <a:xfrm>
            <a:off x="8359498" y="5257800"/>
            <a:ext cx="3033713" cy="658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sz="2000" i="1">
                <a:latin typeface="Book Antiqua" panose="02040602050305030304" pitchFamily="18" charset="0"/>
              </a:rPr>
              <a:t>Patruno Vincenzo</a:t>
            </a:r>
            <a:endParaRPr lang="it-IT" altLang="it-IT" sz="2000" i="1" dirty="0">
              <a:latin typeface="Book Antiqua" panose="02040602050305030304" pitchFamily="18" charset="0"/>
            </a:endParaRPr>
          </a:p>
        </p:txBody>
      </p:sp>
      <p:sp>
        <p:nvSpPr>
          <p:cNvPr id="7" name="Shape 11">
            <a:extLst>
              <a:ext uri="{FF2B5EF4-FFF2-40B4-BE49-F238E27FC236}">
                <a16:creationId xmlns:a16="http://schemas.microsoft.com/office/drawing/2014/main" id="{A727110F-00C9-E843-9AB1-8B5E1DB63417}"/>
              </a:ext>
            </a:extLst>
          </p:cNvPr>
          <p:cNvSpPr/>
          <p:nvPr/>
        </p:nvSpPr>
        <p:spPr>
          <a:xfrm>
            <a:off x="8327748" y="6089650"/>
            <a:ext cx="2895600" cy="40005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>
            <a:spAutoFit/>
          </a:bodyPr>
          <a:lstStyle/>
          <a:p>
            <a:pPr algn="ctr">
              <a:defRPr sz="1800"/>
            </a:pPr>
            <a:r>
              <a:rPr sz="1000" i="1" dirty="0"/>
              <a:t>Istituto di Medicina Fisica e Riabilitazione</a:t>
            </a:r>
            <a:r>
              <a:rPr sz="1000" i="1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sz="1000" i="1" dirty="0">
                <a:sym typeface="Garamond"/>
              </a:rPr>
              <a:t>“Gervasutta” - Udine  </a:t>
            </a:r>
            <a:endParaRPr sz="1000" i="1" dirty="0">
              <a:effectLst>
                <a:outerShdw blurRad="12700" dist="25400" dir="2700000" rotWithShape="0">
                  <a:srgbClr val="DDDDDD"/>
                </a:outerShdw>
              </a:effectLst>
              <a:latin typeface="Arial"/>
              <a:ea typeface="Garamond"/>
              <a:cs typeface="Arial"/>
              <a:sym typeface="Garamond"/>
            </a:endParaRPr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42CCF0EA-22E8-F24F-9D4E-268280D37BED}"/>
              </a:ext>
            </a:extLst>
          </p:cNvPr>
          <p:cNvSpPr/>
          <p:nvPr/>
        </p:nvSpPr>
        <p:spPr>
          <a:xfrm>
            <a:off x="8184873" y="6046787"/>
            <a:ext cx="3887788" cy="0"/>
          </a:xfrm>
          <a:prstGeom prst="line">
            <a:avLst/>
          </a:prstGeom>
          <a:ln w="12700">
            <a:solidFill>
              <a:srgbClr val="000099"/>
            </a:solidFill>
            <a:round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9" name="Shape 3">
            <a:extLst>
              <a:ext uri="{FF2B5EF4-FFF2-40B4-BE49-F238E27FC236}">
                <a16:creationId xmlns:a16="http://schemas.microsoft.com/office/drawing/2014/main" id="{82F8FFBA-F38B-5E4F-A703-ED392CD5D06C}"/>
              </a:ext>
            </a:extLst>
          </p:cNvPr>
          <p:cNvSpPr/>
          <p:nvPr/>
        </p:nvSpPr>
        <p:spPr>
          <a:xfrm>
            <a:off x="11567836" y="4622800"/>
            <a:ext cx="0" cy="1916112"/>
          </a:xfrm>
          <a:prstGeom prst="line">
            <a:avLst/>
          </a:prstGeom>
          <a:ln w="6350">
            <a:solidFill>
              <a:srgbClr val="000099"/>
            </a:solidFill>
            <a:round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74103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8580E181-FF44-444D-8429-AF2C3BD25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674" y="1404938"/>
            <a:ext cx="9623425" cy="244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225000"/>
              </a:lnSpc>
              <a:spcBef>
                <a:spcPct val="0"/>
              </a:spcBef>
              <a:spcAft>
                <a:spcPct val="70000"/>
              </a:spcAft>
              <a:buFontTx/>
              <a:buNone/>
            </a:pPr>
            <a:r>
              <a:rPr lang="it-IT" altLang="it-IT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In mancanza di superiorità di una tecnica rispetto ad un'altra un indice importante nella scelta è il grado di preferenza del paziente e la sua possibilità di autonomia </a:t>
            </a:r>
          </a:p>
        </p:txBody>
      </p:sp>
      <p:sp>
        <p:nvSpPr>
          <p:cNvPr id="100355" name="Text Box 3">
            <a:extLst>
              <a:ext uri="{FF2B5EF4-FFF2-40B4-BE49-F238E27FC236}">
                <a16:creationId xmlns:a16="http://schemas.microsoft.com/office/drawing/2014/main" id="{386314F1-1FF7-1940-BA14-0EBCB415A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132" y="6437314"/>
            <a:ext cx="22108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000" i="1">
                <a:latin typeface="Times New Roman" panose="02020603050405020304" pitchFamily="18" charset="0"/>
              </a:rPr>
              <a:t>Hess D, Respir Care 2002;47: 759-760</a:t>
            </a:r>
            <a:endParaRPr lang="it-IT" altLang="it-IT" sz="1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880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39438"/>
            <a:ext cx="8229600" cy="1143000"/>
          </a:xfrm>
          <a:solidFill>
            <a:srgbClr val="3366FF"/>
          </a:solidFill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cs typeface="Arial"/>
              </a:rPr>
              <a:t>E.L.T.G.O.L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09520" y="1369816"/>
            <a:ext cx="8762257" cy="475634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it-IT" dirty="0">
                <a:solidFill>
                  <a:srgbClr val="0000FF"/>
                </a:solidFill>
                <a:cs typeface="Arial"/>
              </a:rPr>
              <a:t>Espirazioni lente, tenendo la bocca e la glottide aperte, in decubito laterale, sul lato del polmone da trattare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it-IT" dirty="0">
              <a:solidFill>
                <a:srgbClr val="0000FF"/>
              </a:solidFill>
              <a:cs typeface="Arial"/>
            </a:endParaRPr>
          </a:p>
          <a:p>
            <a:pPr>
              <a:lnSpc>
                <a:spcPct val="80000"/>
              </a:lnSpc>
              <a:buFontTx/>
              <a:buChar char="-"/>
            </a:pPr>
            <a:endParaRPr lang="it-IT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it-IT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258" y="3677745"/>
            <a:ext cx="3198519" cy="2914626"/>
          </a:xfrm>
          <a:prstGeom prst="rect">
            <a:avLst/>
          </a:prstGeom>
        </p:spPr>
      </p:pic>
      <p:pic>
        <p:nvPicPr>
          <p:cNvPr id="5" name="Picture 2" descr="Eltgol_02">
            <a:extLst>
              <a:ext uri="{FF2B5EF4-FFF2-40B4-BE49-F238E27FC236}">
                <a16:creationId xmlns:a16="http://schemas.microsoft.com/office/drawing/2014/main" id="{CD4A3D9B-D68A-144E-947E-5E6920B30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520" y="3677745"/>
            <a:ext cx="4088026" cy="306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619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7DFC8717-291E-BD4F-B080-D432AEAEC8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0138" y="756746"/>
            <a:ext cx="8229600" cy="544513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 sz="4000" i="1" dirty="0"/>
              <a:t>E.L.T.G.O.L.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F5E091AC-B8FB-2347-B8DC-46648E7826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87366" y="2009174"/>
            <a:ext cx="9522372" cy="379253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it-IT" altLang="it-IT" sz="3200" dirty="0"/>
              <a:t>Si basa sulla fisiologica distribuzione regionale della ventilazione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it-IT" altLang="it-IT" sz="3200" dirty="0"/>
              <a:t>È una tecnica semplice e può essere applicata attivamente dal paziente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it-IT" altLang="it-IT" sz="3200" dirty="0"/>
              <a:t>È economicamente vantaggiosa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it-IT" altLang="it-IT" sz="3200" dirty="0"/>
              <a:t>È efficace sulle secrezioni localizzate a livello distale dell’albero bronchiale 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it-IT" altLang="it-IT" sz="3200" dirty="0"/>
              <a:t>È decisamente più tollerabile del drenaggio posturale</a:t>
            </a:r>
          </a:p>
        </p:txBody>
      </p:sp>
    </p:spTree>
    <p:extLst>
      <p:ext uri="{BB962C8B-B14F-4D97-AF65-F5344CB8AC3E}">
        <p14:creationId xmlns:p14="http://schemas.microsoft.com/office/powerpoint/2010/main" val="3330009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5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51DF78D-0349-CE4C-A1B9-238EF33FD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65" y="714156"/>
            <a:ext cx="113966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>
                <a:solidFill>
                  <a:srgbClr val="FF0000"/>
                </a:solidFill>
              </a:rPr>
              <a:t>Dopo 5 settimane di trattamento Riabilitativo Ambulatoriale </a:t>
            </a:r>
          </a:p>
          <a:p>
            <a:pPr marL="0" indent="0">
              <a:buNone/>
            </a:pPr>
            <a:r>
              <a:rPr lang="it-IT" sz="3200" dirty="0">
                <a:solidFill>
                  <a:srgbClr val="FF0000"/>
                </a:solidFill>
              </a:rPr>
              <a:t>(ELTGOL + Allenamento cyclette + arti superiori )</a:t>
            </a:r>
          </a:p>
          <a:p>
            <a:pPr marL="0" indent="0">
              <a:buNone/>
            </a:pPr>
            <a:r>
              <a:rPr lang="it-IT" sz="32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Migliorata la dispnea da sforzo (6MWT:  + 55 metri  DELTA – 2 ALLA BORG)</a:t>
            </a:r>
          </a:p>
          <a:p>
            <a:pPr marL="0" indent="0">
              <a:buNone/>
            </a:pPr>
            <a:endParaRPr lang="it-IT" dirty="0">
              <a:sym typeface="Wingdings" pitchFamily="2" charset="2"/>
            </a:endParaRPr>
          </a:p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Migliorata soggettivamente la componente secretiva e la tosse produttiva</a:t>
            </a:r>
          </a:p>
          <a:p>
            <a:pPr marL="0" indent="0">
              <a:buNone/>
            </a:pPr>
            <a:endParaRPr lang="it-IT" dirty="0">
              <a:sym typeface="Wingdings" pitchFamily="2" charset="2"/>
            </a:endParaRPr>
          </a:p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 prescrizione </a:t>
            </a:r>
            <a:r>
              <a:rPr lang="it-IT" dirty="0">
                <a:solidFill>
                  <a:srgbClr val="FF0000"/>
                </a:solidFill>
                <a:sym typeface="Wingdings" pitchFamily="2" charset="2"/>
              </a:rPr>
              <a:t>PEP-MASK</a:t>
            </a:r>
            <a:r>
              <a:rPr lang="it-IT" dirty="0">
                <a:sym typeface="Wingdings" pitchFamily="2" charset="2"/>
              </a:rPr>
              <a:t>  a domicilio e follow-up ambulatoriale a 1 anno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6818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76812104-4074-CD44-8787-E0825BC86D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95887" y="477839"/>
            <a:ext cx="2690813" cy="746125"/>
          </a:xfrm>
        </p:spPr>
        <p:txBody>
          <a:bodyPr/>
          <a:lstStyle/>
          <a:p>
            <a:r>
              <a:rPr lang="it-IT" altLang="it-IT" i="1" dirty="0">
                <a:solidFill>
                  <a:srgbClr val="FF0000"/>
                </a:solidFill>
              </a:rPr>
              <a:t>PEP-MASK</a:t>
            </a:r>
          </a:p>
        </p:txBody>
      </p:sp>
      <p:pic>
        <p:nvPicPr>
          <p:cNvPr id="22533" name="Picture 5">
            <a:extLst>
              <a:ext uri="{FF2B5EF4-FFF2-40B4-BE49-F238E27FC236}">
                <a16:creationId xmlns:a16="http://schemas.microsoft.com/office/drawing/2014/main" id="{50E9669C-915A-7946-9F3C-D719D9D86DD0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938" y="1531939"/>
            <a:ext cx="1384300" cy="1711325"/>
          </a:xfrm>
          <a:noFill/>
          <a:ln/>
        </p:spPr>
      </p:pic>
      <p:pic>
        <p:nvPicPr>
          <p:cNvPr id="22534" name="Picture 6">
            <a:extLst>
              <a:ext uri="{FF2B5EF4-FFF2-40B4-BE49-F238E27FC236}">
                <a16:creationId xmlns:a16="http://schemas.microsoft.com/office/drawing/2014/main" id="{2AEE4317-90AC-7640-8C1A-8CB3EE560456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937" y="3243264"/>
            <a:ext cx="3040063" cy="1747838"/>
          </a:xfrm>
          <a:noFill/>
          <a:ln/>
        </p:spPr>
      </p:pic>
      <p:pic>
        <p:nvPicPr>
          <p:cNvPr id="22535" name="Picture 7" descr="pep m">
            <a:extLst>
              <a:ext uri="{FF2B5EF4-FFF2-40B4-BE49-F238E27FC236}">
                <a16:creationId xmlns:a16="http://schemas.microsoft.com/office/drawing/2014/main" id="{B7C4E562-35EA-664A-8099-0A33DAFB825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lum bright="-3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3238" y="1531939"/>
            <a:ext cx="1655763" cy="1711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594A7DE-A185-2A41-9D67-B220FF2BDFAD}"/>
              </a:ext>
            </a:extLst>
          </p:cNvPr>
          <p:cNvSpPr/>
          <p:nvPr/>
        </p:nvSpPr>
        <p:spPr>
          <a:xfrm>
            <a:off x="4554910" y="2279757"/>
            <a:ext cx="6096000" cy="35825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sz="2800" dirty="0"/>
              <a:t>La </a:t>
            </a:r>
            <a:r>
              <a:rPr lang="it-IT" altLang="it-IT" sz="2800" dirty="0" err="1"/>
              <a:t>pep-mask</a:t>
            </a:r>
            <a:r>
              <a:rPr lang="it-IT" altLang="it-IT" sz="2800" dirty="0"/>
              <a:t> è composta da maschera facciale, valvola unidirezionale e resistenza applicata all’uscita espiratoria della valvola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it-IT" altLang="it-IT" sz="2800" dirty="0"/>
          </a:p>
          <a:p>
            <a:pPr>
              <a:lnSpc>
                <a:spcPct val="90000"/>
              </a:lnSpc>
            </a:pPr>
            <a:r>
              <a:rPr lang="it-IT" altLang="it-IT" sz="2800" dirty="0"/>
              <a:t>La resistenza viene scelta misurando la pressione con un manometro collegato con un tubo e un raccordo tra l’uscita della valvola e la resistenza</a:t>
            </a:r>
          </a:p>
        </p:txBody>
      </p:sp>
    </p:spTree>
    <p:extLst>
      <p:ext uri="{BB962C8B-B14F-4D97-AF65-F5344CB8AC3E}">
        <p14:creationId xmlns:p14="http://schemas.microsoft.com/office/powerpoint/2010/main" val="1396990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3" grpId="0" build="p" animBg="1"/>
      <p:bldP spid="22534" grpId="0" build="p" animBg="1"/>
      <p:bldP spid="2253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FB0DB5-380F-0A46-BF42-9D64F399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787"/>
            <a:ext cx="10515600" cy="1325563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it-IT" dirty="0"/>
              <a:t>Follow-up ad un anno diverso dall’atteso…..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5584CF-32D0-FA46-909E-6EDABD1C5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77538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4000" dirty="0"/>
              <a:t>In occasione di una consulenza richiesta  da Unità Gravi </a:t>
            </a:r>
            <a:r>
              <a:rPr lang="it-IT" sz="4000" dirty="0" err="1"/>
              <a:t>Cerebrolesioni</a:t>
            </a:r>
            <a:r>
              <a:rPr lang="it-IT" sz="4000" dirty="0"/>
              <a:t> per ingombro catarrale endobronchiale……</a:t>
            </a:r>
          </a:p>
          <a:p>
            <a:endParaRPr lang="it-IT" sz="4000" dirty="0"/>
          </a:p>
          <a:p>
            <a:pPr marL="0" indent="0">
              <a:buNone/>
            </a:pPr>
            <a:r>
              <a:rPr lang="it-IT" sz="4000" dirty="0"/>
              <a:t>GLAUCO è emiparetico a  destra, atassico, disartrico. </a:t>
            </a:r>
          </a:p>
          <a:p>
            <a:pPr marL="0" indent="0">
              <a:buNone/>
            </a:pPr>
            <a:r>
              <a:rPr lang="it-IT" sz="4000" dirty="0"/>
              <a:t>Ha diplopia e lievi disturbi cognitivi </a:t>
            </a:r>
          </a:p>
          <a:p>
            <a:pPr marL="0" indent="0">
              <a:buNone/>
            </a:pPr>
            <a:r>
              <a:rPr lang="it-IT" sz="3500" dirty="0"/>
              <a:t>(postumi incidente stradale con grave trauma cranio-encefalico)</a:t>
            </a:r>
          </a:p>
          <a:p>
            <a:pPr marL="0" indent="0">
              <a:buNone/>
            </a:pPr>
            <a:endParaRPr lang="it-IT" sz="4000" dirty="0"/>
          </a:p>
          <a:p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970906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5584CF-32D0-FA46-909E-6EDABD1C5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186" y="1825625"/>
            <a:ext cx="684829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dirty="0"/>
              <a:t>TC TORACE </a:t>
            </a:r>
          </a:p>
          <a:p>
            <a:pPr marL="0" indent="0">
              <a:buNone/>
            </a:pPr>
            <a:r>
              <a:rPr lang="it-IT" sz="3600" dirty="0"/>
              <a:t>(componente bronchiectasica)</a:t>
            </a:r>
          </a:p>
          <a:p>
            <a:pPr marL="0" indent="0">
              <a:buNone/>
            </a:pPr>
            <a:endParaRPr lang="it-IT" sz="3600" dirty="0"/>
          </a:p>
          <a:p>
            <a:endParaRPr lang="it-IT" sz="3600" dirty="0"/>
          </a:p>
          <a:p>
            <a:pPr marL="0" indent="0">
              <a:buNone/>
            </a:pPr>
            <a:r>
              <a:rPr lang="it-IT" sz="3600" dirty="0"/>
              <a:t>FBS </a:t>
            </a:r>
          </a:p>
          <a:p>
            <a:pPr marL="0" indent="0">
              <a:buNone/>
            </a:pPr>
            <a:r>
              <a:rPr lang="it-IT" sz="3600" dirty="0"/>
              <a:t>(malacia </a:t>
            </a:r>
            <a:r>
              <a:rPr lang="it-IT" sz="3600" dirty="0" err="1"/>
              <a:t>trachebronchiale</a:t>
            </a:r>
            <a:r>
              <a:rPr lang="it-IT" sz="3600" dirty="0"/>
              <a:t> in espiro)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484509-C6CA-EF4F-8F17-A521DECFE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852" y="1825625"/>
            <a:ext cx="3945948" cy="3945948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DC606CE4-675F-4943-9786-CDD736BBD864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Follow-up ad un anno diverso dall’atteso…..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7366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346826-0217-CA41-8F58-B218FCCB7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78" y="785101"/>
            <a:ext cx="10515600" cy="4351338"/>
          </a:xfrm>
        </p:spPr>
        <p:txBody>
          <a:bodyPr/>
          <a:lstStyle/>
          <a:p>
            <a:r>
              <a:rPr lang="it-IT" sz="4000" dirty="0"/>
              <a:t>Paziente è molto poco collaborante ma con tosse spontanea ancora efficace</a:t>
            </a:r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Avviato a fisioterapia con </a:t>
            </a:r>
          </a:p>
          <a:p>
            <a:pPr marL="0" indent="0">
              <a:buNone/>
            </a:pPr>
            <a:r>
              <a:rPr lang="it-IT" dirty="0"/>
              <a:t>UNIKO T-PEP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F3FA72-4838-4749-BAC7-64E05321C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475" y="1987604"/>
            <a:ext cx="4127403" cy="337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17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AD93AD2-2E17-544F-844B-A8DEC00FA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18" r="41112"/>
          <a:stretch/>
        </p:blipFill>
        <p:spPr>
          <a:xfrm>
            <a:off x="2343150" y="1685637"/>
            <a:ext cx="3955473" cy="3708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98DB7F2-A0C8-2543-82FA-18AC53458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23" y="1685637"/>
            <a:ext cx="49149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6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5198284-041B-3B4B-AF51-3423518C7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42" y="0"/>
            <a:ext cx="10021915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C034504-08ED-344F-8BB4-D8E2A8762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864" y="0"/>
            <a:ext cx="3781136" cy="210607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473CC2A-AEC2-DD4A-B6A2-E79D996D3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035" y="4738254"/>
            <a:ext cx="7204365" cy="211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4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8AD879-5802-724C-95BF-863DB0310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GLAUCO sessantenne sfortunato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51DF78D-0349-CE4C-A1B9-238EF33FD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VISITA AMBULATORIA PNEUMOLOGICA ( 2017)</a:t>
            </a:r>
          </a:p>
          <a:p>
            <a:r>
              <a:rPr lang="it-IT" dirty="0"/>
              <a:t>Paziente del 1959</a:t>
            </a:r>
          </a:p>
          <a:p>
            <a:r>
              <a:rPr lang="it-IT" dirty="0"/>
              <a:t>Fumatore – </a:t>
            </a:r>
            <a:r>
              <a:rPr lang="it-IT" dirty="0" err="1"/>
              <a:t>Potus</a:t>
            </a:r>
            <a:endParaRPr lang="it-IT" dirty="0"/>
          </a:p>
          <a:p>
            <a:r>
              <a:rPr lang="it-IT" dirty="0"/>
              <a:t>Sindrome metabolica conclamata (BMI 32-Iperteso-diabetico-dislipidemico)</a:t>
            </a:r>
          </a:p>
          <a:p>
            <a:r>
              <a:rPr lang="it-IT" dirty="0"/>
              <a:t>PFR: BPCO (FEV1 55% </a:t>
            </a:r>
            <a:r>
              <a:rPr lang="it-IT" dirty="0" err="1"/>
              <a:t>teor</a:t>
            </a:r>
            <a:r>
              <a:rPr lang="it-IT" dirty="0"/>
              <a:t>)</a:t>
            </a:r>
          </a:p>
          <a:p>
            <a:r>
              <a:rPr lang="it-IT" dirty="0"/>
              <a:t>SpO2 in aa 96%</a:t>
            </a:r>
          </a:p>
          <a:p>
            <a:r>
              <a:rPr lang="it-IT" dirty="0" err="1"/>
              <a:t>Mmrc</a:t>
            </a:r>
            <a:r>
              <a:rPr lang="it-IT" dirty="0"/>
              <a:t> 2 (necessità di fermarmi a passo normale dopo un po’)</a:t>
            </a:r>
          </a:p>
          <a:p>
            <a:r>
              <a:rPr lang="it-IT" dirty="0"/>
              <a:t>EOT:  «concerto bronchiale»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2648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7684F5-586B-5749-A61D-476B788BE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94787"/>
            <a:ext cx="11353800" cy="1325563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Ma non è mica finita qui…durante il ricovero….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EF3E26-B9EE-534B-8CEA-4173A68D8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Comparsa di emiparesi sinistra  spastica (ICTUS Ischemico della corona radiata di destra ) </a:t>
            </a:r>
            <a:r>
              <a:rPr lang="it-IT" sz="4000" dirty="0">
                <a:sym typeface="Wingdings" pitchFamily="2" charset="2"/>
              </a:rPr>
              <a:t> IOT + VAM - </a:t>
            </a:r>
            <a:r>
              <a:rPr lang="it-IT" sz="4000" dirty="0" err="1">
                <a:sym typeface="Wingdings" pitchFamily="2" charset="2"/>
              </a:rPr>
              <a:t>tracheostomia</a:t>
            </a:r>
            <a:r>
              <a:rPr lang="it-IT" sz="4000" dirty="0">
                <a:sym typeface="Wingdings" pitchFamily="2" charset="2"/>
              </a:rPr>
              <a:t> con svezzamento prolungato. </a:t>
            </a:r>
          </a:p>
          <a:p>
            <a:endParaRPr lang="it-IT" sz="4000" dirty="0">
              <a:sym typeface="Wingdings" pitchFamily="2" charset="2"/>
            </a:endParaRPr>
          </a:p>
          <a:p>
            <a:r>
              <a:rPr lang="it-IT" sz="4000" dirty="0">
                <a:sym typeface="Wingdings" pitchFamily="2" charset="2"/>
              </a:rPr>
              <a:t>Arriva a </a:t>
            </a:r>
            <a:r>
              <a:rPr lang="it-IT" sz="4000" dirty="0" err="1">
                <a:sym typeface="Wingdings" pitchFamily="2" charset="2"/>
              </a:rPr>
              <a:t>decannulazione</a:t>
            </a:r>
            <a:r>
              <a:rPr lang="it-IT" sz="4000" dirty="0">
                <a:sym typeface="Wingdings" pitchFamily="2" charset="2"/>
              </a:rPr>
              <a:t>  dopo 3 mesi....</a:t>
            </a:r>
          </a:p>
          <a:p>
            <a:endParaRPr lang="it-IT" sz="4000" dirty="0">
              <a:sym typeface="Wingdings" pitchFamily="2" charset="2"/>
            </a:endParaRPr>
          </a:p>
          <a:p>
            <a:endParaRPr lang="it-IT" sz="4000" dirty="0">
              <a:sym typeface="Wingdings" pitchFamily="2" charset="2"/>
            </a:endParaRPr>
          </a:p>
          <a:p>
            <a:endParaRPr lang="it-IT" sz="4000" dirty="0">
              <a:sym typeface="Wingdings" pitchFamily="2" charset="2"/>
            </a:endParaRPr>
          </a:p>
          <a:p>
            <a:endParaRPr lang="it-IT" sz="40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09746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CCC332-9CED-CD45-B963-A07A61096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GLAUCO sessantenne sfortunato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50DDE7-79A6-6045-AD35-B3E6EED1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9640"/>
            <a:ext cx="10292862" cy="987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>
                <a:sym typeface="Wingdings" pitchFamily="2" charset="2"/>
              </a:rPr>
              <a:t>Arriva a </a:t>
            </a:r>
            <a:r>
              <a:rPr lang="it-IT" sz="4000" dirty="0" err="1">
                <a:sym typeface="Wingdings" pitchFamily="2" charset="2"/>
              </a:rPr>
              <a:t>decannulazione</a:t>
            </a:r>
            <a:r>
              <a:rPr lang="it-IT" sz="4000" dirty="0">
                <a:sym typeface="Wingdings" pitchFamily="2" charset="2"/>
              </a:rPr>
              <a:t>  dopo 5 mesi....</a:t>
            </a:r>
          </a:p>
          <a:p>
            <a:pPr marL="0" indent="0">
              <a:buNone/>
            </a:pP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615485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E199E88-FC13-384E-AF01-B5CB0DEA33D1}"/>
              </a:ext>
            </a:extLst>
          </p:cNvPr>
          <p:cNvSpPr txBox="1"/>
          <p:nvPr/>
        </p:nvSpPr>
        <p:spPr>
          <a:xfrm>
            <a:off x="418395" y="0"/>
            <a:ext cx="11216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Il paziente che abbiamo davanti è:</a:t>
            </a:r>
          </a:p>
          <a:p>
            <a:endParaRPr lang="it-IT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dirty="0" err="1"/>
              <a:t>Ipossiemico</a:t>
            </a:r>
            <a:r>
              <a:rPr lang="it-IT" sz="3200" dirty="0"/>
              <a:t>/</a:t>
            </a:r>
            <a:r>
              <a:rPr lang="it-IT" sz="3200" dirty="0" err="1"/>
              <a:t>ipercapnico</a:t>
            </a:r>
            <a:r>
              <a:rPr lang="it-IT" sz="3200" dirty="0"/>
              <a:t> </a:t>
            </a:r>
          </a:p>
          <a:p>
            <a:r>
              <a:rPr lang="it-IT" sz="3200" dirty="0"/>
              <a:t>(PaO2 55 </a:t>
            </a:r>
            <a:r>
              <a:rPr lang="it-IT" sz="3200" dirty="0" err="1"/>
              <a:t>mmHg</a:t>
            </a:r>
            <a:r>
              <a:rPr lang="it-IT" sz="3200" dirty="0"/>
              <a:t> – PCO2 49 </a:t>
            </a:r>
            <a:r>
              <a:rPr lang="it-IT" sz="3200" dirty="0" err="1"/>
              <a:t>mmHg</a:t>
            </a:r>
            <a:r>
              <a:rPr lang="it-IT" sz="3200" dirty="0"/>
              <a:t> – </a:t>
            </a:r>
            <a:r>
              <a:rPr lang="it-IT" sz="3200" dirty="0" err="1"/>
              <a:t>pH</a:t>
            </a:r>
            <a:r>
              <a:rPr lang="it-IT" sz="3200" dirty="0"/>
              <a:t> 7.36)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dirty="0"/>
              <a:t> Collaborante praticamente assente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dirty="0"/>
              <a:t>Ingombro bronchiale da componente </a:t>
            </a:r>
            <a:r>
              <a:rPr lang="it-IT" sz="3200" dirty="0" err="1"/>
              <a:t>ipersecretiva</a:t>
            </a:r>
            <a:r>
              <a:rPr lang="it-IT" sz="3200" dirty="0"/>
              <a:t> spesso tenace</a:t>
            </a:r>
          </a:p>
          <a:p>
            <a:endParaRPr lang="it-IT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dirty="0" err="1"/>
              <a:t>Disfagico</a:t>
            </a:r>
            <a:r>
              <a:rPr lang="it-IT" sz="3200" dirty="0"/>
              <a:t>, Disartrico, Atassico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dirty="0"/>
              <a:t>Emiparesi sinistra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dirty="0"/>
              <a:t>Emiparesi destra spastica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ED8F08E-4CEA-ED4F-9065-A29609C46751}"/>
              </a:ext>
            </a:extLst>
          </p:cNvPr>
          <p:cNvSpPr txBox="1"/>
          <p:nvPr/>
        </p:nvSpPr>
        <p:spPr>
          <a:xfrm rot="19800750">
            <a:off x="8936724" y="5206947"/>
            <a:ext cx="2155655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dirty="0"/>
              <a:t>Che fare?</a:t>
            </a:r>
          </a:p>
        </p:txBody>
      </p:sp>
    </p:spTree>
    <p:extLst>
      <p:ext uri="{BB962C8B-B14F-4D97-AF65-F5344CB8AC3E}">
        <p14:creationId xmlns:p14="http://schemas.microsoft.com/office/powerpoint/2010/main" val="2111012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C8F28E8-6784-0F48-BB50-BD7AAE3B9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338" y="0"/>
            <a:ext cx="6768662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3662C86-1265-5444-B43B-13A66917E76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3" y="1347812"/>
            <a:ext cx="4857115" cy="52720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336F9A-7979-CC40-8BC4-5E91E2501E44}"/>
              </a:ext>
            </a:extLst>
          </p:cNvPr>
          <p:cNvSpPr txBox="1"/>
          <p:nvPr/>
        </p:nvSpPr>
        <p:spPr>
          <a:xfrm>
            <a:off x="566223" y="212241"/>
            <a:ext cx="174919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5400" dirty="0">
                <a:solidFill>
                  <a:srgbClr val="FF0000"/>
                </a:solidFill>
              </a:rPr>
              <a:t>HFNC</a:t>
            </a:r>
          </a:p>
        </p:txBody>
      </p:sp>
    </p:spTree>
    <p:extLst>
      <p:ext uri="{BB962C8B-B14F-4D97-AF65-F5344CB8AC3E}">
        <p14:creationId xmlns:p14="http://schemas.microsoft.com/office/powerpoint/2010/main" val="3443925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B4955DF-B3F0-BF48-B811-4E6BC4CECD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661"/>
            <a:ext cx="4857115" cy="52720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473CEC9-409C-0443-97FD-F2F4F1C5ADF5}"/>
              </a:ext>
            </a:extLst>
          </p:cNvPr>
          <p:cNvSpPr/>
          <p:nvPr/>
        </p:nvSpPr>
        <p:spPr>
          <a:xfrm>
            <a:off x="4857115" y="3937485"/>
            <a:ext cx="5642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Miglioramento della clearance muco-ciliare </a:t>
            </a:r>
            <a:endParaRPr lang="it-IT"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9DFDA74-1DE6-504C-BAD9-D3DDE5FCA88C}"/>
              </a:ext>
            </a:extLst>
          </p:cNvPr>
          <p:cNvSpPr txBox="1"/>
          <p:nvPr/>
        </p:nvSpPr>
        <p:spPr>
          <a:xfrm>
            <a:off x="3542247" y="1917279"/>
            <a:ext cx="3756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Ossigeno terapia controllata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6A0DFA-6877-1D47-9AC5-8FF93AD01641}"/>
              </a:ext>
            </a:extLst>
          </p:cNvPr>
          <p:cNvSpPr txBox="1"/>
          <p:nvPr/>
        </p:nvSpPr>
        <p:spPr>
          <a:xfrm>
            <a:off x="693683" y="5769789"/>
            <a:ext cx="174919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5400" dirty="0">
                <a:solidFill>
                  <a:srgbClr val="FF0000"/>
                </a:solidFill>
              </a:rPr>
              <a:t>HFNC</a:t>
            </a:r>
          </a:p>
        </p:txBody>
      </p:sp>
    </p:spTree>
    <p:extLst>
      <p:ext uri="{BB962C8B-B14F-4D97-AF65-F5344CB8AC3E}">
        <p14:creationId xmlns:p14="http://schemas.microsoft.com/office/powerpoint/2010/main" val="683749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0287962F-D558-BF4A-82B2-4E5D2E77F2EC}"/>
              </a:ext>
            </a:extLst>
          </p:cNvPr>
          <p:cNvSpPr/>
          <p:nvPr/>
        </p:nvSpPr>
        <p:spPr>
          <a:xfrm>
            <a:off x="535657" y="831136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9580" algn="just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it-IT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Miglioramento della clearance muco-ciliare </a:t>
            </a:r>
          </a:p>
          <a:p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Il flusso erogato durante la terapia ad alti flussi riscaldati e umidificati viene somministrato con valori di temperatura e umidità sovrapponibili a quelli dei gas fisiologicamente respirati. </a:t>
            </a:r>
          </a:p>
          <a:p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effetti le caratteristiche del tessuto epiteliale delle vie aeree permettono all’aria inspirata spontaneamente di raggiungere la carena ad una temperatura di 37°C e ad un’umidità relativa del 100%: senza che   i recettori irritativi (C-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Fibers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SAR) presenti sulle mucose si attivino generando fenomeni bronco costrittivi di difesa. </a:t>
            </a:r>
          </a:p>
          <a:p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HFNC rispettando la fisiologica funzione di trasporto delle secrezioni bronchiali da parte dell’epitelio ciliato promuove la capacità di clearance bronchiale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(92)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F25643D-5AED-D14E-9960-FA8EFBD75B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06" y="1385134"/>
            <a:ext cx="5023485" cy="3908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195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F051D0-ED2D-D343-B9C7-76E873FB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951" y="0"/>
            <a:ext cx="7218779" cy="5990897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SETTAGGIO HFNC</a:t>
            </a:r>
            <a:br>
              <a:rPr lang="it-IT" dirty="0"/>
            </a:br>
            <a:br>
              <a:rPr lang="it-IT" dirty="0"/>
            </a:br>
            <a:r>
              <a:rPr lang="it-IT" dirty="0"/>
              <a:t>45 L/</a:t>
            </a:r>
            <a:r>
              <a:rPr lang="it-IT" dirty="0" err="1"/>
              <a:t>min</a:t>
            </a:r>
            <a:br>
              <a:rPr lang="it-IT" dirty="0"/>
            </a:br>
            <a:br>
              <a:rPr lang="it-IT" dirty="0"/>
            </a:br>
            <a:r>
              <a:rPr lang="it-IT" dirty="0"/>
              <a:t>T 36°</a:t>
            </a:r>
            <a:br>
              <a:rPr lang="it-IT" dirty="0"/>
            </a:br>
            <a:br>
              <a:rPr lang="it-IT" dirty="0"/>
            </a:br>
            <a:r>
              <a:rPr lang="it-IT" dirty="0"/>
              <a:t>2  sessioni DI 30 minuti al giorno</a:t>
            </a:r>
            <a:br>
              <a:rPr lang="it-IT" dirty="0"/>
            </a:br>
            <a:br>
              <a:rPr lang="it-IT" dirty="0"/>
            </a:br>
            <a:r>
              <a:rPr lang="it-IT" dirty="0"/>
              <a:t>24% fiO2</a:t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B4955DF-B3F0-BF48-B811-4E6BC4CECD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" y="896352"/>
            <a:ext cx="4018915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39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76724E-5561-E44A-A738-88BAB481B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5100" dirty="0"/>
              <a:t>HFNC ben tollerato</a:t>
            </a:r>
          </a:p>
          <a:p>
            <a:endParaRPr lang="it-IT" sz="5100" dirty="0"/>
          </a:p>
          <a:p>
            <a:r>
              <a:rPr lang="it-IT" sz="5100" dirty="0"/>
              <a:t>Migliorata la clearance endobronchiale</a:t>
            </a:r>
          </a:p>
          <a:p>
            <a:pPr marL="0" indent="0">
              <a:buNone/>
            </a:pPr>
            <a:r>
              <a:rPr lang="it-IT" sz="5100" dirty="0"/>
              <a:t> (secondo obbiettività toracica)</a:t>
            </a:r>
          </a:p>
          <a:p>
            <a:endParaRPr lang="it-IT" sz="5100" dirty="0"/>
          </a:p>
          <a:p>
            <a:r>
              <a:rPr lang="it-IT" sz="5100" dirty="0"/>
              <a:t>Migliorato lo scambio dei gas </a:t>
            </a:r>
            <a:r>
              <a:rPr lang="it-IT" sz="4200" dirty="0"/>
              <a:t>(SpO2 &gt; 92% in aa…. PaO2 62 </a:t>
            </a:r>
            <a:r>
              <a:rPr lang="it-IT" sz="4200" dirty="0" err="1"/>
              <a:t>mmHg</a:t>
            </a:r>
            <a:r>
              <a:rPr lang="it-IT" sz="4200" dirty="0"/>
              <a:t>…togliamo OTLT)</a:t>
            </a:r>
            <a:endParaRPr lang="it-IT" sz="2100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2EF03751-4C12-9244-90F5-AA407794D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033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Dopo 3 settimane di trattamento</a:t>
            </a:r>
          </a:p>
        </p:txBody>
      </p:sp>
    </p:spTree>
    <p:extLst>
      <p:ext uri="{BB962C8B-B14F-4D97-AF65-F5344CB8AC3E}">
        <p14:creationId xmlns:p14="http://schemas.microsoft.com/office/powerpoint/2010/main" val="916908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EAD802A-A074-BE4C-AB71-FAFA9D6939AA}"/>
              </a:ext>
            </a:extLst>
          </p:cNvPr>
          <p:cNvSpPr/>
          <p:nvPr/>
        </p:nvSpPr>
        <p:spPr>
          <a:xfrm>
            <a:off x="2161350" y="2645244"/>
            <a:ext cx="7098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Aspettando il prossimo fulmine……….</a:t>
            </a:r>
          </a:p>
        </p:txBody>
      </p:sp>
    </p:spTree>
    <p:extLst>
      <p:ext uri="{BB962C8B-B14F-4D97-AF65-F5344CB8AC3E}">
        <p14:creationId xmlns:p14="http://schemas.microsoft.com/office/powerpoint/2010/main" val="3673523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90254" y="389813"/>
            <a:ext cx="7364341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4400" dirty="0">
                <a:solidFill>
                  <a:schemeClr val="bg1"/>
                </a:solidFill>
              </a:rPr>
              <a:t>THANKS FOR YOUR ATTENTION</a:t>
            </a:r>
          </a:p>
        </p:txBody>
      </p:sp>
      <p:pic>
        <p:nvPicPr>
          <p:cNvPr id="4" name="Immagine 3" descr="un po di fisiotera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53" y="1346411"/>
            <a:ext cx="7268694" cy="531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27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8AD879-5802-724C-95BF-863DB0310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VISITA AMBULATORIA PNEUMOLOGICA</a:t>
            </a:r>
            <a:br>
              <a:rPr lang="it-IT" dirty="0"/>
            </a:b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51DF78D-0349-CE4C-A1B9-238EF33FD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/>
              <a:t>Prescritta associazione ICS/LABA/LAMA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Prescritta Fisioterapia Respiratoria: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0319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6FC0A11-1432-1A41-804F-1276325E7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20"/>
          <a:stretch/>
        </p:blipFill>
        <p:spPr>
          <a:xfrm>
            <a:off x="1143000" y="456697"/>
            <a:ext cx="9544050" cy="4833273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081B987D-4AB1-3F4B-80A4-39B1E7A8BA8A}"/>
              </a:ext>
            </a:extLst>
          </p:cNvPr>
          <p:cNvSpPr/>
          <p:nvPr/>
        </p:nvSpPr>
        <p:spPr>
          <a:xfrm>
            <a:off x="2739668" y="1413960"/>
            <a:ext cx="1603731" cy="800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45F54FCF-315B-C048-8B54-56F8D51EF429}"/>
              </a:ext>
            </a:extLst>
          </p:cNvPr>
          <p:cNvSpPr/>
          <p:nvPr/>
        </p:nvSpPr>
        <p:spPr>
          <a:xfrm>
            <a:off x="4848555" y="613860"/>
            <a:ext cx="1919286" cy="800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59071527-D94B-034C-905F-E2FE63EF32DA}"/>
              </a:ext>
            </a:extLst>
          </p:cNvPr>
          <p:cNvSpPr/>
          <p:nvPr/>
        </p:nvSpPr>
        <p:spPr>
          <a:xfrm>
            <a:off x="7014998" y="1540084"/>
            <a:ext cx="1346474" cy="800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699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Text Box 2">
            <a:extLst>
              <a:ext uri="{FF2B5EF4-FFF2-40B4-BE49-F238E27FC236}">
                <a16:creationId xmlns:a16="http://schemas.microsoft.com/office/drawing/2014/main" id="{3970540E-43AE-BB44-BBC2-5F52D0076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850" y="547902"/>
            <a:ext cx="9144000" cy="6096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3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Accumulo di secrezioni tracheo - bronchiali</a:t>
            </a:r>
          </a:p>
        </p:txBody>
      </p:sp>
      <p:sp>
        <p:nvSpPr>
          <p:cNvPr id="90115" name="Text Box 3">
            <a:extLst>
              <a:ext uri="{FF2B5EF4-FFF2-40B4-BE49-F238E27FC236}">
                <a16:creationId xmlns:a16="http://schemas.microsoft.com/office/drawing/2014/main" id="{87B7F9F0-4CA1-614B-857B-1CF0026FD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8812" y="2046286"/>
            <a:ext cx="59803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600" b="1" dirty="0">
                <a:latin typeface="Times New Roman" panose="02020603050405020304" pitchFamily="18" charset="0"/>
              </a:rPr>
              <a:t>Alterazione della Clearance</a:t>
            </a:r>
            <a:endParaRPr lang="it-IT" altLang="it-IT" sz="3600" dirty="0">
              <a:latin typeface="Times New Roman" panose="02020603050405020304" pitchFamily="18" charset="0"/>
            </a:endParaRPr>
          </a:p>
        </p:txBody>
      </p:sp>
      <p:sp>
        <p:nvSpPr>
          <p:cNvPr id="90116" name="Text Box 5">
            <a:extLst>
              <a:ext uri="{FF2B5EF4-FFF2-40B4-BE49-F238E27FC236}">
                <a16:creationId xmlns:a16="http://schemas.microsoft.com/office/drawing/2014/main" id="{CBB25657-0AFB-D347-A799-DCA260B12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264" y="4191001"/>
            <a:ext cx="2420937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600" b="1">
                <a:solidFill>
                  <a:srgbClr val="FF3300"/>
                </a:solidFill>
                <a:latin typeface="Times New Roman" panose="02020603050405020304" pitchFamily="18" charset="0"/>
              </a:rPr>
              <a:t>Difficoltà di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600" b="1">
                <a:solidFill>
                  <a:srgbClr val="FF3300"/>
                </a:solidFill>
                <a:latin typeface="Times New Roman" panose="02020603050405020304" pitchFamily="18" charset="0"/>
              </a:rPr>
              <a:t>Espettorazione</a:t>
            </a:r>
          </a:p>
        </p:txBody>
      </p:sp>
      <p:sp>
        <p:nvSpPr>
          <p:cNvPr id="90117" name="Text Box 6">
            <a:extLst>
              <a:ext uri="{FF2B5EF4-FFF2-40B4-BE49-F238E27FC236}">
                <a16:creationId xmlns:a16="http://schemas.microsoft.com/office/drawing/2014/main" id="{D22F351E-6E00-8C44-9700-3DE2A6B18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191001"/>
            <a:ext cx="248443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600" b="1">
                <a:solidFill>
                  <a:srgbClr val="FF3300"/>
                </a:solidFill>
                <a:latin typeface="Times New Roman" panose="02020603050405020304" pitchFamily="18" charset="0"/>
              </a:rPr>
              <a:t>Difficoltà di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600" b="1">
                <a:solidFill>
                  <a:srgbClr val="FF3300"/>
                </a:solidFill>
                <a:latin typeface="Times New Roman" panose="02020603050405020304" pitchFamily="18" charset="0"/>
              </a:rPr>
              <a:t>Mobilizzazione</a:t>
            </a:r>
            <a:endParaRPr lang="it-IT" altLang="it-IT" sz="2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8" name="AutoShape 7">
            <a:extLst>
              <a:ext uri="{FF2B5EF4-FFF2-40B4-BE49-F238E27FC236}">
                <a16:creationId xmlns:a16="http://schemas.microsoft.com/office/drawing/2014/main" id="{E2B067AD-ABC0-9D4D-8FD6-B13101CE3937}"/>
              </a:ext>
            </a:extLst>
          </p:cNvPr>
          <p:cNvSpPr>
            <a:spLocks/>
          </p:cNvSpPr>
          <p:nvPr/>
        </p:nvSpPr>
        <p:spPr bwMode="auto">
          <a:xfrm rot="5400000">
            <a:off x="5710238" y="2166938"/>
            <a:ext cx="657225" cy="2933700"/>
          </a:xfrm>
          <a:prstGeom prst="leftBrace">
            <a:avLst>
              <a:gd name="adj1" fmla="val 11159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  <p:extLst>
      <p:ext uri="{BB962C8B-B14F-4D97-AF65-F5344CB8AC3E}">
        <p14:creationId xmlns:p14="http://schemas.microsoft.com/office/powerpoint/2010/main" val="1756864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>
            <a:extLst>
              <a:ext uri="{FF2B5EF4-FFF2-40B4-BE49-F238E27FC236}">
                <a16:creationId xmlns:a16="http://schemas.microsoft.com/office/drawing/2014/main" id="{7AEECAB3-C48E-7545-AC14-F0E07B02A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85801"/>
            <a:ext cx="27828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it-IT" altLang="it-IT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Tecniche utilizzano i flussi</a:t>
            </a:r>
          </a:p>
        </p:txBody>
      </p:sp>
      <p:sp>
        <p:nvSpPr>
          <p:cNvPr id="228355" name="Text Box 3">
            <a:extLst>
              <a:ext uri="{FF2B5EF4-FFF2-40B4-BE49-F238E27FC236}">
                <a16:creationId xmlns:a16="http://schemas.microsoft.com/office/drawing/2014/main" id="{BB9BEDFB-37E9-3942-B9F0-0219AC6A4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5474" y="4491039"/>
            <a:ext cx="25747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it-IT" altLang="it-IT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Tecniche con </a:t>
            </a:r>
          </a:p>
          <a:p>
            <a:pPr algn="ctr" eaLnBrk="1" hangingPunct="1">
              <a:defRPr/>
            </a:pPr>
            <a:r>
              <a:rPr lang="it-IT" altLang="it-IT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azione in periferia</a:t>
            </a:r>
          </a:p>
        </p:txBody>
      </p:sp>
      <p:pic>
        <p:nvPicPr>
          <p:cNvPr id="92164" name="Picture 4">
            <a:extLst>
              <a:ext uri="{FF2B5EF4-FFF2-40B4-BE49-F238E27FC236}">
                <a16:creationId xmlns:a16="http://schemas.microsoft.com/office/drawing/2014/main" id="{062DDB7F-27CF-6B4B-9C27-A40945986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76463" y="1576388"/>
            <a:ext cx="65246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5">
            <a:extLst>
              <a:ext uri="{FF2B5EF4-FFF2-40B4-BE49-F238E27FC236}">
                <a16:creationId xmlns:a16="http://schemas.microsoft.com/office/drawing/2014/main" id="{1FDDE600-0292-5A4C-834D-3018F50E2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191" y="2172865"/>
            <a:ext cx="27608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ESPETTORAZIONE</a:t>
            </a:r>
          </a:p>
        </p:txBody>
      </p:sp>
      <p:sp>
        <p:nvSpPr>
          <p:cNvPr id="92166" name="Text Box 6">
            <a:extLst>
              <a:ext uri="{FF2B5EF4-FFF2-40B4-BE49-F238E27FC236}">
                <a16:creationId xmlns:a16="http://schemas.microsoft.com/office/drawing/2014/main" id="{C5D1A4E9-513B-2A47-A4D1-4BC2B446D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461" y="5300663"/>
            <a:ext cx="20521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99CC00"/>
                </a:solidFill>
                <a:latin typeface="Times New Roman" panose="02020603050405020304" pitchFamily="18" charset="0"/>
              </a:rPr>
              <a:t>MOBILIZZAZIONE</a:t>
            </a:r>
          </a:p>
        </p:txBody>
      </p:sp>
      <p:sp>
        <p:nvSpPr>
          <p:cNvPr id="92167" name="Line 7">
            <a:extLst>
              <a:ext uri="{FF2B5EF4-FFF2-40B4-BE49-F238E27FC236}">
                <a16:creationId xmlns:a16="http://schemas.microsoft.com/office/drawing/2014/main" id="{F5688253-42A4-2841-8474-D8E362F9B9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782050" y="1641475"/>
            <a:ext cx="0" cy="9144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8360" name="Text Box 8">
            <a:extLst>
              <a:ext uri="{FF2B5EF4-FFF2-40B4-BE49-F238E27FC236}">
                <a16:creationId xmlns:a16="http://schemas.microsoft.com/office/drawing/2014/main" id="{4DF60670-3143-DC47-AB25-AC6D6CEED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813" y="2546351"/>
            <a:ext cx="12636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it-IT" altLang="it-IT" sz="3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dirette</a:t>
            </a:r>
          </a:p>
        </p:txBody>
      </p:sp>
      <p:sp>
        <p:nvSpPr>
          <p:cNvPr id="92169" name="Line 9">
            <a:extLst>
              <a:ext uri="{FF2B5EF4-FFF2-40B4-BE49-F238E27FC236}">
                <a16:creationId xmlns:a16="http://schemas.microsoft.com/office/drawing/2014/main" id="{4A1DE672-EED3-0F46-BAAC-1EA09CDF83AD}"/>
              </a:ext>
            </a:extLst>
          </p:cNvPr>
          <p:cNvSpPr>
            <a:spLocks noChangeShapeType="1"/>
          </p:cNvSpPr>
          <p:nvPr/>
        </p:nvSpPr>
        <p:spPr bwMode="auto">
          <a:xfrm>
            <a:off x="8783638" y="5419725"/>
            <a:ext cx="0" cy="6096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8362" name="Text Box 10">
            <a:extLst>
              <a:ext uri="{FF2B5EF4-FFF2-40B4-BE49-F238E27FC236}">
                <a16:creationId xmlns:a16="http://schemas.microsoft.com/office/drawing/2014/main" id="{512B3B17-2A4E-0844-9341-E2589244E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4650" y="6027739"/>
            <a:ext cx="1581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it-IT" altLang="it-IT" sz="3000" b="1">
                <a:solidFill>
                  <a:srgbClr val="99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indirette</a:t>
            </a:r>
          </a:p>
        </p:txBody>
      </p:sp>
      <p:sp>
        <p:nvSpPr>
          <p:cNvPr id="92171" name="Rectangle 11">
            <a:extLst>
              <a:ext uri="{FF2B5EF4-FFF2-40B4-BE49-F238E27FC236}">
                <a16:creationId xmlns:a16="http://schemas.microsoft.com/office/drawing/2014/main" id="{98F55EFD-4F53-FE4E-B4BE-05FBD3E8B43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733801" y="152400"/>
            <a:ext cx="3529013" cy="4191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92172" name="Rectangle 12">
            <a:extLst>
              <a:ext uri="{FF2B5EF4-FFF2-40B4-BE49-F238E27FC236}">
                <a16:creationId xmlns:a16="http://schemas.microsoft.com/office/drawing/2014/main" id="{DDFAB14D-C329-A144-BCA5-D0E1E554C1B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657600" y="4495800"/>
            <a:ext cx="3600450" cy="2057400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66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20AD742D-3780-AD42-B158-219F73B69005}"/>
              </a:ext>
            </a:extLst>
          </p:cNvPr>
          <p:cNvSpPr/>
          <p:nvPr/>
        </p:nvSpPr>
        <p:spPr>
          <a:xfrm>
            <a:off x="1036638" y="5053013"/>
            <a:ext cx="2089160" cy="800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vie aeree di conduzione.mov" descr="Macintosh HD:Users:vincenzopatruno:Desktop:vie aere interno.mov">
            <a:hlinkClick r:id="" action="ppaction://media"/>
            <a:extLst>
              <a:ext uri="{FF2B5EF4-FFF2-40B4-BE49-F238E27FC236}">
                <a16:creationId xmlns:a16="http://schemas.microsoft.com/office/drawing/2014/main" id="{A83A70DE-ECBD-D34A-8F0A-7D09E3D3CFF1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" y="0"/>
            <a:ext cx="2183545" cy="163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2402">
            <a:extLst>
              <a:ext uri="{FF2B5EF4-FFF2-40B4-BE49-F238E27FC236}">
                <a16:creationId xmlns:a16="http://schemas.microsoft.com/office/drawing/2014/main" id="{EE4C4928-CC9C-7546-9F39-C60CA8B4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68" b="47151"/>
          <a:stretch>
            <a:fillRect/>
          </a:stretch>
        </p:blipFill>
        <p:spPr bwMode="auto">
          <a:xfrm>
            <a:off x="31019" y="3532188"/>
            <a:ext cx="2846014" cy="1294690"/>
          </a:xfrm>
          <a:prstGeom prst="rect">
            <a:avLst/>
          </a:prstGeom>
          <a:solidFill>
            <a:schemeClr val="tx1"/>
          </a:solidFill>
          <a:ln w="38100">
            <a:solidFill>
              <a:schemeClr val="hlink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232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>
            <a:extLst>
              <a:ext uri="{FF2B5EF4-FFF2-40B4-BE49-F238E27FC236}">
                <a16:creationId xmlns:a16="http://schemas.microsoft.com/office/drawing/2014/main" id="{55D90C0E-A1F4-604A-920C-4D67BFC8A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3839"/>
            <a:ext cx="9144000" cy="579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it-IT" altLang="it-IT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Tecniche di disostruzione bronchiale</a:t>
            </a:r>
          </a:p>
        </p:txBody>
      </p:sp>
      <p:sp>
        <p:nvSpPr>
          <p:cNvPr id="210947" name="Text Box 3">
            <a:extLst>
              <a:ext uri="{FF2B5EF4-FFF2-40B4-BE49-F238E27FC236}">
                <a16:creationId xmlns:a16="http://schemas.microsoft.com/office/drawing/2014/main" id="{B847ABD7-1308-7C4A-9865-BF86E9EBE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6" y="1347788"/>
            <a:ext cx="4765675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61938" indent="-261938">
              <a:tabLst>
                <a:tab pos="261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261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61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61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61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61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ct val="20000"/>
              </a:spcAft>
              <a:buClr>
                <a:schemeClr val="hlink"/>
              </a:buClr>
              <a:buSzPct val="80000"/>
              <a:buFont typeface="Wingdings 2" charset="0"/>
              <a:buChar char="í"/>
              <a:defRPr/>
            </a:pPr>
            <a:r>
              <a:rPr lang="it-IT" sz="180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Tosse   </a:t>
            </a:r>
          </a:p>
          <a:p>
            <a:pPr eaLnBrk="1" hangingPunct="1">
              <a:lnSpc>
                <a:spcPct val="120000"/>
              </a:lnSpc>
              <a:spcAft>
                <a:spcPct val="20000"/>
              </a:spcAft>
              <a:buClr>
                <a:schemeClr val="hlink"/>
              </a:buClr>
              <a:buSzPct val="80000"/>
              <a:buFont typeface="Wingdings 2" charset="0"/>
              <a:buChar char="í"/>
              <a:defRPr/>
            </a:pPr>
            <a:r>
              <a:rPr lang="it-IT" sz="180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Drenaggio posturale</a:t>
            </a:r>
          </a:p>
          <a:p>
            <a:pPr eaLnBrk="1" hangingPunct="1">
              <a:lnSpc>
                <a:spcPct val="120000"/>
              </a:lnSpc>
              <a:spcAft>
                <a:spcPct val="20000"/>
              </a:spcAft>
              <a:buClr>
                <a:schemeClr val="hlink"/>
              </a:buClr>
              <a:buSzPct val="80000"/>
              <a:buFont typeface="Wingdings 2" charset="0"/>
              <a:buChar char="í"/>
              <a:defRPr/>
            </a:pPr>
            <a:r>
              <a:rPr lang="it-IT" sz="180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Percussioni </a:t>
            </a:r>
          </a:p>
          <a:p>
            <a:pPr eaLnBrk="1" hangingPunct="1">
              <a:lnSpc>
                <a:spcPct val="120000"/>
              </a:lnSpc>
              <a:spcAft>
                <a:spcPct val="20000"/>
              </a:spcAft>
              <a:buClr>
                <a:schemeClr val="hlink"/>
              </a:buClr>
              <a:buSzPct val="80000"/>
              <a:buFont typeface="Wingdings 2" charset="0"/>
              <a:buChar char="í"/>
              <a:defRPr/>
            </a:pPr>
            <a:r>
              <a:rPr lang="it-IT" sz="180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Compressioni/vibrazioni</a:t>
            </a:r>
          </a:p>
          <a:p>
            <a:pPr eaLnBrk="1" hangingPunct="1">
              <a:lnSpc>
                <a:spcPct val="120000"/>
              </a:lnSpc>
              <a:spcAft>
                <a:spcPct val="20000"/>
              </a:spcAft>
              <a:buClr>
                <a:schemeClr val="hlink"/>
              </a:buClr>
              <a:buSzPct val="80000"/>
              <a:buFont typeface="Wingdings 2" charset="0"/>
              <a:buChar char="í"/>
              <a:defRPr/>
            </a:pPr>
            <a:r>
              <a:rPr lang="it-IT" sz="180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FET  (tecnica espirazione forzata)</a:t>
            </a:r>
          </a:p>
          <a:p>
            <a:pPr eaLnBrk="1" hangingPunct="1">
              <a:lnSpc>
                <a:spcPct val="120000"/>
              </a:lnSpc>
              <a:spcAft>
                <a:spcPct val="20000"/>
              </a:spcAft>
              <a:buClr>
                <a:schemeClr val="hlink"/>
              </a:buClr>
              <a:buSzPct val="80000"/>
              <a:buFont typeface="Wingdings 2" charset="0"/>
              <a:buChar char="í"/>
              <a:defRPr/>
            </a:pPr>
            <a:r>
              <a:rPr lang="it-IT" sz="180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ACBT (ciclo attivo tecniche respiratorie)</a:t>
            </a:r>
          </a:p>
          <a:p>
            <a:pPr eaLnBrk="1" hangingPunct="1">
              <a:lnSpc>
                <a:spcPct val="120000"/>
              </a:lnSpc>
              <a:spcAft>
                <a:spcPct val="20000"/>
              </a:spcAft>
              <a:buClr>
                <a:schemeClr val="hlink"/>
              </a:buClr>
              <a:buSzPct val="80000"/>
              <a:buFont typeface="Wingdings 2" charset="0"/>
              <a:buChar char="í"/>
              <a:defRPr/>
            </a:pPr>
            <a:r>
              <a:rPr lang="it-IT" sz="180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AD (drenaggio autogeno)</a:t>
            </a:r>
          </a:p>
          <a:p>
            <a:pPr eaLnBrk="1" hangingPunct="1">
              <a:lnSpc>
                <a:spcPct val="120000"/>
              </a:lnSpc>
              <a:spcAft>
                <a:spcPct val="20000"/>
              </a:spcAft>
              <a:buClr>
                <a:schemeClr val="hlink"/>
              </a:buClr>
              <a:buSzPct val="80000"/>
              <a:buFont typeface="Wingdings 2" charset="0"/>
              <a:buChar char="í"/>
              <a:defRPr/>
            </a:pPr>
            <a:r>
              <a:rPr lang="it-IT" sz="180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ELTGOL</a:t>
            </a:r>
            <a:r>
              <a:rPr lang="it-IT" sz="1800">
                <a:solidFill>
                  <a:srgbClr val="333399"/>
                </a:solidFill>
                <a:latin typeface="Times New Roman" charset="0"/>
              </a:rPr>
              <a:t> (</a:t>
            </a:r>
            <a:r>
              <a:rPr lang="it-IT" sz="180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Espirazioni lente prolungate)</a:t>
            </a:r>
          </a:p>
          <a:p>
            <a:pPr eaLnBrk="1" hangingPunct="1">
              <a:lnSpc>
                <a:spcPct val="120000"/>
              </a:lnSpc>
              <a:spcAft>
                <a:spcPct val="20000"/>
              </a:spcAft>
              <a:buClr>
                <a:schemeClr val="hlink"/>
              </a:buClr>
              <a:buSzPct val="80000"/>
              <a:buFont typeface="Wingdings 2" charset="0"/>
              <a:buChar char="í"/>
              <a:defRPr/>
            </a:pPr>
            <a:r>
              <a:rPr lang="it-IT" sz="180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PEP ( pressione espiratoria positiva )</a:t>
            </a:r>
          </a:p>
          <a:p>
            <a:pPr eaLnBrk="1" hangingPunct="1">
              <a:lnSpc>
                <a:spcPct val="120000"/>
              </a:lnSpc>
              <a:spcAft>
                <a:spcPct val="20000"/>
              </a:spcAft>
              <a:buClr>
                <a:schemeClr val="hlink"/>
              </a:buClr>
              <a:buSzPct val="80000"/>
              <a:buFont typeface="Wingdings 2" charset="0"/>
              <a:buNone/>
              <a:defRPr/>
            </a:pPr>
            <a:endParaRPr lang="it-IT" sz="1800">
              <a:solidFill>
                <a:srgbClr val="3333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94212" name="Text Box 4">
            <a:extLst>
              <a:ext uri="{FF2B5EF4-FFF2-40B4-BE49-F238E27FC236}">
                <a16:creationId xmlns:a16="http://schemas.microsoft.com/office/drawing/2014/main" id="{DB03A884-C1E8-7F43-B586-0A96E9D0D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1196976"/>
            <a:ext cx="3303587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74638" indent="-2746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SzPct val="80000"/>
              <a:buFont typeface="Wingdings 2" pitchFamily="2" charset="2"/>
              <a:buChar char="í"/>
            </a:pPr>
            <a:r>
              <a:rPr lang="it-IT" altLang="it-IT" sz="1800">
                <a:solidFill>
                  <a:srgbClr val="333399"/>
                </a:solidFill>
                <a:latin typeface="Times New Roman" panose="02020603050405020304" pitchFamily="18" charset="0"/>
              </a:rPr>
              <a:t>PCPAP ( pressione positiva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SzPct val="80000"/>
              <a:buFont typeface="Wingdings 2" pitchFamily="2" charset="2"/>
              <a:buNone/>
            </a:pPr>
            <a:r>
              <a:rPr lang="it-IT" altLang="it-IT" sz="1800">
                <a:solidFill>
                  <a:srgbClr val="333399"/>
                </a:solidFill>
                <a:latin typeface="Times New Roman" panose="02020603050405020304" pitchFamily="18" charset="0"/>
              </a:rPr>
              <a:t>continua periodica)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SzPct val="80000"/>
              <a:buFont typeface="Wingdings 2" pitchFamily="2" charset="2"/>
              <a:buChar char="í"/>
            </a:pPr>
            <a:r>
              <a:rPr lang="it-IT" altLang="it-IT" sz="1800">
                <a:solidFill>
                  <a:srgbClr val="333399"/>
                </a:solidFill>
                <a:latin typeface="Times New Roman" panose="02020603050405020304" pitchFamily="18" charset="0"/>
              </a:rPr>
              <a:t>PEP ad alta pressione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SzPct val="80000"/>
              <a:buFont typeface="Wingdings 2" pitchFamily="2" charset="2"/>
              <a:buChar char="í"/>
            </a:pPr>
            <a:r>
              <a:rPr lang="it-IT" altLang="it-IT" sz="1800">
                <a:solidFill>
                  <a:srgbClr val="333399"/>
                </a:solidFill>
                <a:latin typeface="Times New Roman" panose="02020603050405020304" pitchFamily="18" charset="0"/>
              </a:rPr>
              <a:t>Flutter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SzPct val="80000"/>
              <a:buFont typeface="Wingdings 2" pitchFamily="2" charset="2"/>
              <a:buChar char="í"/>
            </a:pPr>
            <a:r>
              <a:rPr lang="it-IT" altLang="it-IT" sz="1800">
                <a:solidFill>
                  <a:srgbClr val="333399"/>
                </a:solidFill>
                <a:latin typeface="Times New Roman" panose="02020603050405020304" pitchFamily="18" charset="0"/>
              </a:rPr>
              <a:t>Acapella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SzPct val="80000"/>
              <a:buFont typeface="Wingdings 2" pitchFamily="2" charset="2"/>
              <a:buChar char="í"/>
            </a:pPr>
            <a:r>
              <a:rPr lang="it-IT" altLang="it-IT" sz="1800">
                <a:solidFill>
                  <a:srgbClr val="333399"/>
                </a:solidFill>
                <a:latin typeface="Times New Roman" panose="02020603050405020304" pitchFamily="18" charset="0"/>
              </a:rPr>
              <a:t>HFCC (compressioni toraciche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SzPct val="80000"/>
              <a:buFont typeface="Wingdings 2" pitchFamily="2" charset="2"/>
              <a:buChar char="í"/>
            </a:pPr>
            <a:r>
              <a:rPr lang="it-IT" altLang="it-IT" sz="1800">
                <a:solidFill>
                  <a:srgbClr val="333399"/>
                </a:solidFill>
                <a:latin typeface="Times New Roman" panose="02020603050405020304" pitchFamily="18" charset="0"/>
              </a:rPr>
              <a:t> ad alta frequenza)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SzPct val="80000"/>
              <a:buFont typeface="Wingdings 2" pitchFamily="2" charset="2"/>
              <a:buChar char="í"/>
            </a:pPr>
            <a:r>
              <a:rPr lang="it-IT" altLang="it-IT" sz="1800">
                <a:solidFill>
                  <a:srgbClr val="333399"/>
                </a:solidFill>
                <a:latin typeface="Times New Roman" panose="02020603050405020304" pitchFamily="18" charset="0"/>
              </a:rPr>
              <a:t>In-Exsufflator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SzPct val="80000"/>
              <a:buFont typeface="Wingdings 2" pitchFamily="2" charset="2"/>
              <a:buChar char="í"/>
            </a:pPr>
            <a:r>
              <a:rPr lang="it-IT" altLang="it-IT" sz="1800">
                <a:solidFill>
                  <a:srgbClr val="333399"/>
                </a:solidFill>
                <a:latin typeface="Times New Roman" panose="02020603050405020304" pitchFamily="18" charset="0"/>
              </a:rPr>
              <a:t>Spirometria Incentivante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SzPct val="80000"/>
              <a:buFont typeface="Wingdings 2" pitchFamily="2" charset="2"/>
              <a:buChar char="í"/>
            </a:pPr>
            <a:r>
              <a:rPr lang="it-IT" altLang="it-IT" sz="1800">
                <a:solidFill>
                  <a:srgbClr val="333399"/>
                </a:solidFill>
                <a:latin typeface="Times New Roman" panose="02020603050405020304" pitchFamily="18" charset="0"/>
              </a:rPr>
              <a:t>Esercizio Fisico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SzPct val="80000"/>
              <a:buFont typeface="Wingdings 2" pitchFamily="2" charset="2"/>
              <a:buChar char="í"/>
            </a:pPr>
            <a:r>
              <a:rPr lang="it-IT" altLang="it-IT" sz="1800">
                <a:solidFill>
                  <a:srgbClr val="333399"/>
                </a:solidFill>
                <a:latin typeface="Times New Roman" panose="02020603050405020304" pitchFamily="18" charset="0"/>
              </a:rPr>
              <a:t>Broncoaspirazione</a:t>
            </a: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8EB28091-B64C-C543-906B-D07A8E70A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9580" y="6361114"/>
            <a:ext cx="33361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r>
              <a:rPr lang="it-IT" altLang="it-IT" sz="10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Modificato da: Hess D Respir Care 2001; 46(11) 1276-1293</a:t>
            </a:r>
          </a:p>
        </p:txBody>
      </p:sp>
    </p:spTree>
    <p:extLst>
      <p:ext uri="{BB962C8B-B14F-4D97-AF65-F5344CB8AC3E}">
        <p14:creationId xmlns:p14="http://schemas.microsoft.com/office/powerpoint/2010/main" val="334071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EC68618D-0CD0-F640-AA3B-31214EF7C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268413"/>
            <a:ext cx="8280400" cy="3911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sz="2500">
                <a:latin typeface="Times New Roman" panose="02020603050405020304" pitchFamily="18" charset="0"/>
              </a:rPr>
              <a:t>“There are only 2 over-riding physical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sz="2500">
                <a:latin typeface="Times New Roman" panose="02020603050405020304" pitchFamily="18" charset="0"/>
              </a:rPr>
              <a:t>principles to airway clearance techniques: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sz="2500">
                <a:solidFill>
                  <a:schemeClr val="accent2"/>
                </a:solidFill>
                <a:latin typeface="Times New Roman" panose="02020603050405020304" pitchFamily="18" charset="0"/>
              </a:rPr>
              <a:t>first</a:t>
            </a:r>
            <a:r>
              <a:rPr lang="en-US" altLang="it-IT" sz="2500">
                <a:latin typeface="Times New Roman" panose="02020603050405020304" pitchFamily="18" charset="0"/>
              </a:rPr>
              <a:t>, </a:t>
            </a:r>
            <a:r>
              <a:rPr lang="en-US" altLang="it-IT" sz="2500">
                <a:solidFill>
                  <a:srgbClr val="FF3300"/>
                </a:solidFill>
                <a:latin typeface="Times New Roman" panose="02020603050405020304" pitchFamily="18" charset="0"/>
              </a:rPr>
              <a:t>there must be airflow</a:t>
            </a:r>
            <a:endParaRPr lang="en-US" altLang="it-IT" sz="250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sz="2500">
                <a:solidFill>
                  <a:schemeClr val="hlink"/>
                </a:solidFill>
                <a:latin typeface="Times New Roman" panose="02020603050405020304" pitchFamily="18" charset="0"/>
              </a:rPr>
              <a:t>---------------------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sz="2500">
                <a:latin typeface="Times New Roman" panose="02020603050405020304" pitchFamily="18" charset="0"/>
              </a:rPr>
              <a:t>and, </a:t>
            </a:r>
            <a:r>
              <a:rPr lang="en-US" altLang="it-IT" sz="2500">
                <a:solidFill>
                  <a:schemeClr val="accent2"/>
                </a:solidFill>
                <a:latin typeface="Times New Roman" panose="02020603050405020304" pitchFamily="18" charset="0"/>
              </a:rPr>
              <a:t>second</a:t>
            </a:r>
            <a:r>
              <a:rPr lang="en-US" altLang="it-IT" sz="2500">
                <a:latin typeface="Times New Roman" panose="02020603050405020304" pitchFamily="18" charset="0"/>
              </a:rPr>
              <a:t>, for the patient to have air flow,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sz="2500">
                <a:latin typeface="Times New Roman" panose="02020603050405020304" pitchFamily="18" charset="0"/>
              </a:rPr>
              <a:t>the patient must be able to get </a:t>
            </a:r>
            <a:r>
              <a:rPr lang="en-US" altLang="it-IT" sz="2500">
                <a:solidFill>
                  <a:srgbClr val="FF3300"/>
                </a:solidFill>
                <a:latin typeface="Times New Roman" panose="02020603050405020304" pitchFamily="18" charset="0"/>
              </a:rPr>
              <a:t>air behind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sz="2500">
                <a:solidFill>
                  <a:srgbClr val="FF3300"/>
                </a:solidFill>
                <a:latin typeface="Times New Roman" panose="02020603050405020304" pitchFamily="18" charset="0"/>
              </a:rPr>
              <a:t>the mucus.”</a:t>
            </a:r>
          </a:p>
        </p:txBody>
      </p:sp>
      <p:sp>
        <p:nvSpPr>
          <p:cNvPr id="96259" name="Text Box 3">
            <a:extLst>
              <a:ext uri="{FF2B5EF4-FFF2-40B4-BE49-F238E27FC236}">
                <a16:creationId xmlns:a16="http://schemas.microsoft.com/office/drawing/2014/main" id="{F3CEF472-109D-874C-AB1C-163EFC8C6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248401"/>
            <a:ext cx="3976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1800" b="1" i="1">
                <a:solidFill>
                  <a:schemeClr val="accent2"/>
                </a:solidFill>
                <a:latin typeface="Times New Roman" panose="02020603050405020304" pitchFamily="18" charset="0"/>
              </a:rPr>
              <a:t>Lapin CD. RESPIRATORY CARE 2002</a:t>
            </a:r>
            <a:endParaRPr lang="it-IT" altLang="it-IT" sz="1800" b="1" i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6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id="{FC759929-156A-284A-BFA1-59322527C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990601"/>
            <a:ext cx="72390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Non vi è una  evidenza scientifica che giustifichi l’</a:t>
            </a:r>
            <a:r>
              <a:rPr lang="it-IT" altLang="ja-JP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uso di una tecnica piuttosto di un’altra nella Disostruzione Bronchiale</a:t>
            </a:r>
            <a:endParaRPr lang="it-IT" altLang="it-IT" sz="3600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9A56F53C-09C7-5A42-A700-382BEDC2B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9" y="6165850"/>
            <a:ext cx="41052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800">
                <a:latin typeface="Times New Roman" panose="02020603050405020304" pitchFamily="18" charset="0"/>
              </a:rPr>
              <a:t>Cees P Van Der Schans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800">
                <a:latin typeface="Times New Roman" panose="02020603050405020304" pitchFamily="18" charset="0"/>
              </a:rPr>
              <a:t>Conventional Chest Physical Therapy for Obstructive Lung Disease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800">
                <a:latin typeface="Times New Roman" panose="02020603050405020304" pitchFamily="18" charset="0"/>
              </a:rPr>
              <a:t>Respiratory Care • r 2007 vol 52 no 9</a:t>
            </a:r>
          </a:p>
        </p:txBody>
      </p:sp>
    </p:spTree>
    <p:extLst>
      <p:ext uri="{BB962C8B-B14F-4D97-AF65-F5344CB8AC3E}">
        <p14:creationId xmlns:p14="http://schemas.microsoft.com/office/powerpoint/2010/main" val="35719462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910</Words>
  <Application>Microsoft Macintosh PowerPoint</Application>
  <PresentationFormat>Widescreen</PresentationFormat>
  <Paragraphs>164</Paragraphs>
  <Slides>29</Slides>
  <Notes>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40" baseType="lpstr">
      <vt:lpstr>ＭＳ Ｐゴシック</vt:lpstr>
      <vt:lpstr>Arial</vt:lpstr>
      <vt:lpstr>Book Antiqua</vt:lpstr>
      <vt:lpstr>Calibri</vt:lpstr>
      <vt:lpstr>Calibri Light</vt:lpstr>
      <vt:lpstr>Garamond</vt:lpstr>
      <vt:lpstr>Helvetica</vt:lpstr>
      <vt:lpstr>Times New Roman</vt:lpstr>
      <vt:lpstr>Wingdings</vt:lpstr>
      <vt:lpstr>Wingdings 2</vt:lpstr>
      <vt:lpstr>Tema di Office</vt:lpstr>
      <vt:lpstr>Caso clinico ======= </vt:lpstr>
      <vt:lpstr>GLAUCO sessantenne sfortunato</vt:lpstr>
      <vt:lpstr>VISITA AMBULATORIA PNEUMOLOGICA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E.L.T.G.O.L</vt:lpstr>
      <vt:lpstr>E.L.T.G.O.L.</vt:lpstr>
      <vt:lpstr>Presentazione standard di PowerPoint</vt:lpstr>
      <vt:lpstr>PEP-MASK</vt:lpstr>
      <vt:lpstr>Follow-up ad un anno diverso dall’atteso…..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 non è mica finita qui…durante il ricovero….</vt:lpstr>
      <vt:lpstr>GLAUCO sessantenne sfortunato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SETTAGGIO HFNC  45 L/min  T 36°  2  sessioni DI 30 minuti al giorno  24% fiO2 </vt:lpstr>
      <vt:lpstr>Dopo 3 settimane di trattamento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 clinico </dc:title>
  <dc:creator>vincenzo patruno</dc:creator>
  <cp:lastModifiedBy>vincenzo patruno</cp:lastModifiedBy>
  <cp:revision>31</cp:revision>
  <dcterms:created xsi:type="dcterms:W3CDTF">2019-03-05T08:41:09Z</dcterms:created>
  <dcterms:modified xsi:type="dcterms:W3CDTF">2019-04-03T09:00:05Z</dcterms:modified>
</cp:coreProperties>
</file>