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727DE-F476-2248-930A-61519CCDFA2A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0AD86-16CC-1D49-9765-84CF2A0F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it-IT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6042B3-86A6-2D41-B6DA-642450266998}" type="slidenum">
              <a:rPr lang="it-IT"/>
              <a:pPr eaLnBrk="1" hangingPunct="1"/>
              <a:t>13</a:t>
            </a:fld>
            <a:endParaRPr lang="it-IT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065" tIns="47033" rIns="94065" bIns="470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In realtà alla luce delle considerazioni precedenti, intorno alla linea che schematizza il comportamento “tipico” occorre immaginare un’ampia dispersione  ( box) che da luogo ad un evidente grado di sovrapposizione (e confusione) tra comportamento normale e patologico ovvero tra anziano “sano” e anziano affetto da BPCO.</a:t>
            </a:r>
            <a:endParaRPr lang="en-GB" sz="8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2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no logo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6"/>
          <p:cNvSpPr>
            <a:spLocks noChangeAspect="1" noChangeArrowheads="1"/>
          </p:cNvSpPr>
          <p:nvPr userDrawn="1"/>
        </p:nvSpPr>
        <p:spPr bwMode="auto">
          <a:xfrm>
            <a:off x="8232775" y="360363"/>
            <a:ext cx="5540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Picture 7"/>
          <p:cNvSpPr>
            <a:spLocks noChangeAspect="1" noChangeArrowheads="1"/>
          </p:cNvSpPr>
          <p:nvPr userDrawn="1"/>
        </p:nvSpPr>
        <p:spPr bwMode="auto">
          <a:xfrm>
            <a:off x="-7938" y="2012950"/>
            <a:ext cx="39957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4943" y="4405160"/>
            <a:ext cx="2739246" cy="623153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4943" y="5400887"/>
            <a:ext cx="2721600" cy="246221"/>
          </a:xfrm>
        </p:spPr>
        <p:txBody>
          <a:bodyPr anchor="b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98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3924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14658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6425DA-9DC3-CA46-898A-28E3C91638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6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4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8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2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7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1139-BD95-E648-A086-0EF0DDFC8F85}" type="datetimeFigureOut">
              <a:rPr lang="it-IT" smtClean="0"/>
              <a:t>01/04/2019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DF6DF-FCB2-5143-8D61-0A748F3C8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5220072" cy="1966665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Riccardo Pistelli MD FERS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Honorary Professor of Respiratory Medicine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Catholic University, Rome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Global Medical Expert, GSK, Brentford, UK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9863" y="2271713"/>
            <a:ext cx="8734425" cy="2216150"/>
          </a:xfrm>
          <a:prstGeom prst="rect">
            <a:avLst/>
          </a:prstGeom>
        </p:spPr>
        <p:txBody>
          <a:bodyPr lIns="0" tIns="0" rIns="0" bIns="0" anchor="ctr">
            <a:normAutofit fontScale="97500"/>
          </a:bodyPr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</a:rPr>
              <a:t>principali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modelli</a:t>
            </a:r>
            <a:r>
              <a:rPr lang="en-US" sz="3200" dirty="0">
                <a:latin typeface="Arial" panose="020B0604020202020204" pitchFamily="34" charset="0"/>
              </a:rPr>
              <a:t> di </a:t>
            </a:r>
            <a:r>
              <a:rPr lang="en-US" sz="3200" dirty="0" err="1">
                <a:latin typeface="Arial" panose="020B0604020202020204" pitchFamily="34" charset="0"/>
              </a:rPr>
              <a:t>danno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funzionale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respiratorio</a:t>
            </a:r>
            <a:endParaRPr lang="en-GB" sz="2800" b="1" dirty="0">
              <a:solidFill>
                <a:srgbClr val="0F0E0B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Picture 12" descr="http://www.policlinicogemelli.it/public/editor/images/ester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11138"/>
            <a:ext cx="4243387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magin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15900"/>
            <a:ext cx="456882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751" y="4365104"/>
            <a:ext cx="3814068" cy="22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6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Calibri" charset="0"/>
              </a:rPr>
              <a:t>La </a:t>
            </a:r>
            <a:r>
              <a:rPr lang="en-GB" sz="3600" dirty="0" err="1">
                <a:latin typeface="Calibri" charset="0"/>
              </a:rPr>
              <a:t>scelta</a:t>
            </a:r>
            <a:r>
              <a:rPr lang="en-GB" sz="3600" dirty="0">
                <a:latin typeface="Calibri" charset="0"/>
              </a:rPr>
              <a:t> del </a:t>
            </a:r>
            <a:r>
              <a:rPr lang="en-GB" sz="3600" dirty="0" err="1">
                <a:latin typeface="Calibri" charset="0"/>
              </a:rPr>
              <a:t>criterio</a:t>
            </a:r>
            <a:r>
              <a:rPr lang="en-GB" sz="3600" dirty="0">
                <a:latin typeface="Calibri" charset="0"/>
              </a:rPr>
              <a:t> di </a:t>
            </a:r>
            <a:r>
              <a:rPr lang="en-GB" sz="3600" dirty="0" err="1">
                <a:latin typeface="Calibri" charset="0"/>
              </a:rPr>
              <a:t>normalità</a:t>
            </a:r>
            <a:br>
              <a:rPr lang="en-GB" sz="3600" dirty="0">
                <a:latin typeface="Calibri" charset="0"/>
              </a:rPr>
            </a:br>
            <a:endParaRPr lang="en-GB" sz="3600" dirty="0">
              <a:latin typeface="Calibri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19256" cy="4137323"/>
          </a:xfrm>
        </p:spPr>
        <p:txBody>
          <a:bodyPr/>
          <a:lstStyle/>
          <a:p>
            <a:pPr lvl="1" eaLnBrk="1" hangingPunct="1"/>
            <a:r>
              <a:rPr lang="en-GB" dirty="0" err="1">
                <a:latin typeface="Constantia" charset="0"/>
              </a:rPr>
              <a:t>Criterio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puramente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frequentistico</a:t>
            </a:r>
            <a:endParaRPr lang="en-GB" dirty="0">
              <a:latin typeface="Constantia" charset="0"/>
            </a:endParaRPr>
          </a:p>
          <a:p>
            <a:pPr lvl="2" eaLnBrk="1" hangingPunct="1"/>
            <a:r>
              <a:rPr lang="en-GB" dirty="0" err="1">
                <a:latin typeface="Constantia" charset="0"/>
              </a:rPr>
              <a:t>Criterio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che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valuta</a:t>
            </a:r>
            <a:r>
              <a:rPr lang="en-GB" dirty="0">
                <a:latin typeface="Constantia" charset="0"/>
              </a:rPr>
              <a:t> la </a:t>
            </a:r>
            <a:r>
              <a:rPr lang="en-GB" dirty="0" err="1">
                <a:latin typeface="Constantia" charset="0"/>
              </a:rPr>
              <a:t>frequenza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delle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varie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categorie</a:t>
            </a:r>
            <a:r>
              <a:rPr lang="en-GB" dirty="0">
                <a:latin typeface="Constantia" charset="0"/>
              </a:rPr>
              <a:t> per le </a:t>
            </a:r>
            <a:r>
              <a:rPr lang="en-GB" dirty="0" err="1">
                <a:latin typeface="Constantia" charset="0"/>
              </a:rPr>
              <a:t>variabili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nominali</a:t>
            </a:r>
            <a:r>
              <a:rPr lang="en-GB" dirty="0">
                <a:latin typeface="Constantia" charset="0"/>
              </a:rPr>
              <a:t> o </a:t>
            </a:r>
            <a:r>
              <a:rPr lang="en-GB" dirty="0" err="1">
                <a:latin typeface="Constantia" charset="0"/>
              </a:rPr>
              <a:t>ordinali</a:t>
            </a:r>
            <a:r>
              <a:rPr lang="en-GB" dirty="0">
                <a:latin typeface="Constantia" charset="0"/>
              </a:rPr>
              <a:t>, o </a:t>
            </a:r>
            <a:r>
              <a:rPr lang="en-GB" dirty="0" err="1">
                <a:latin typeface="Constantia" charset="0"/>
              </a:rPr>
              <a:t>definisce</a:t>
            </a:r>
            <a:r>
              <a:rPr lang="en-GB" dirty="0">
                <a:latin typeface="Constantia" charset="0"/>
              </a:rPr>
              <a:t> I </a:t>
            </a:r>
            <a:r>
              <a:rPr lang="en-GB" dirty="0" err="1">
                <a:latin typeface="Constantia" charset="0"/>
              </a:rPr>
              <a:t>valori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corrispondenti</a:t>
            </a:r>
            <a:r>
              <a:rPr lang="en-GB" dirty="0">
                <a:latin typeface="Constantia" charset="0"/>
              </a:rPr>
              <a:t> a diverse </a:t>
            </a:r>
            <a:r>
              <a:rPr lang="en-GB" dirty="0" err="1">
                <a:latin typeface="Constantia" charset="0"/>
              </a:rPr>
              <a:t>frequenze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prescelte</a:t>
            </a:r>
            <a:r>
              <a:rPr lang="en-GB" dirty="0">
                <a:latin typeface="Constantia" charset="0"/>
              </a:rPr>
              <a:t> per le </a:t>
            </a:r>
            <a:r>
              <a:rPr lang="en-GB" dirty="0" err="1">
                <a:latin typeface="Constantia" charset="0"/>
              </a:rPr>
              <a:t>variabili</a:t>
            </a:r>
            <a:r>
              <a:rPr lang="en-GB" dirty="0">
                <a:latin typeface="Constantia" charset="0"/>
              </a:rPr>
              <a:t> continue. </a:t>
            </a:r>
          </a:p>
          <a:p>
            <a:pPr lvl="2" eaLnBrk="1" hangingPunct="1"/>
            <a:r>
              <a:rPr lang="en-GB" dirty="0">
                <a:latin typeface="Constantia" charset="0"/>
              </a:rPr>
              <a:t>Si </a:t>
            </a:r>
            <a:r>
              <a:rPr lang="en-GB" dirty="0" err="1">
                <a:latin typeface="Constantia" charset="0"/>
              </a:rPr>
              <a:t>definiscono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normali</a:t>
            </a:r>
            <a:r>
              <a:rPr lang="en-GB" dirty="0">
                <a:latin typeface="Constantia" charset="0"/>
              </a:rPr>
              <a:t> le </a:t>
            </a:r>
            <a:r>
              <a:rPr lang="en-GB" dirty="0" err="1">
                <a:latin typeface="Constantia" charset="0"/>
              </a:rPr>
              <a:t>categorie</a:t>
            </a:r>
            <a:r>
              <a:rPr lang="en-GB" dirty="0">
                <a:latin typeface="Constantia" charset="0"/>
              </a:rPr>
              <a:t> o I </a:t>
            </a:r>
            <a:r>
              <a:rPr lang="en-GB" dirty="0" err="1">
                <a:latin typeface="Constantia" charset="0"/>
              </a:rPr>
              <a:t>valori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che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abbiano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una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frequenza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pari</a:t>
            </a:r>
            <a:r>
              <a:rPr lang="en-GB" dirty="0">
                <a:latin typeface="Constantia" charset="0"/>
              </a:rPr>
              <a:t> o </a:t>
            </a:r>
            <a:r>
              <a:rPr lang="en-GB" dirty="0" err="1">
                <a:latin typeface="Constantia" charset="0"/>
              </a:rPr>
              <a:t>superiore</a:t>
            </a:r>
            <a:r>
              <a:rPr lang="en-GB" dirty="0">
                <a:latin typeface="Constantia" charset="0"/>
              </a:rPr>
              <a:t> ad un </a:t>
            </a:r>
            <a:r>
              <a:rPr lang="en-GB" dirty="0" err="1">
                <a:latin typeface="Constantia" charset="0"/>
              </a:rPr>
              <a:t>livello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prescelto</a:t>
            </a:r>
            <a:r>
              <a:rPr lang="en-GB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10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>
                <a:latin typeface="Calibri" charset="0"/>
              </a:rPr>
              <a:t>La </a:t>
            </a:r>
            <a:r>
              <a:rPr lang="en-GB" sz="3600" dirty="0" err="1">
                <a:latin typeface="Calibri" charset="0"/>
              </a:rPr>
              <a:t>scelta</a:t>
            </a:r>
            <a:r>
              <a:rPr lang="en-GB" sz="3600" dirty="0">
                <a:latin typeface="Calibri" charset="0"/>
              </a:rPr>
              <a:t> del </a:t>
            </a:r>
            <a:r>
              <a:rPr lang="en-GB" sz="3600" dirty="0" err="1">
                <a:latin typeface="Calibri" charset="0"/>
              </a:rPr>
              <a:t>criterio</a:t>
            </a:r>
            <a:r>
              <a:rPr lang="en-GB" sz="3600" dirty="0">
                <a:latin typeface="Calibri" charset="0"/>
              </a:rPr>
              <a:t> di </a:t>
            </a:r>
            <a:r>
              <a:rPr lang="en-GB" sz="3600" dirty="0" err="1">
                <a:latin typeface="Calibri" charset="0"/>
              </a:rPr>
              <a:t>normalità</a:t>
            </a:r>
            <a:br>
              <a:rPr lang="en-GB" sz="3600" dirty="0">
                <a:latin typeface="Calibri" charset="0"/>
              </a:rPr>
            </a:br>
            <a:endParaRPr lang="en-GB" sz="3600" dirty="0">
              <a:latin typeface="Calibri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99"/>
            <a:ext cx="8229600" cy="4497363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GB" b="1" dirty="0" err="1">
                <a:latin typeface="Constantia" charset="0"/>
              </a:rPr>
              <a:t>Criterio</a:t>
            </a:r>
            <a:r>
              <a:rPr lang="en-GB" b="1" dirty="0">
                <a:latin typeface="Constantia" charset="0"/>
              </a:rPr>
              <a:t> di </a:t>
            </a:r>
            <a:r>
              <a:rPr lang="en-GB" b="1" dirty="0" err="1">
                <a:latin typeface="Constantia" charset="0"/>
              </a:rPr>
              <a:t>associazione</a:t>
            </a:r>
            <a:r>
              <a:rPr lang="en-GB" b="1" dirty="0">
                <a:latin typeface="Constantia" charset="0"/>
              </a:rPr>
              <a:t> </a:t>
            </a:r>
            <a:r>
              <a:rPr lang="en-GB" b="1" dirty="0" err="1">
                <a:latin typeface="Constantia" charset="0"/>
              </a:rPr>
              <a:t>rispetto</a:t>
            </a:r>
            <a:r>
              <a:rPr lang="en-GB" b="1" dirty="0">
                <a:latin typeface="Constantia" charset="0"/>
              </a:rPr>
              <a:t> ad un </a:t>
            </a:r>
            <a:r>
              <a:rPr lang="en-GB" b="1" dirty="0" err="1">
                <a:latin typeface="Constantia" charset="0"/>
              </a:rPr>
              <a:t>esito</a:t>
            </a:r>
            <a:r>
              <a:rPr lang="en-GB" b="1" dirty="0">
                <a:latin typeface="Constantia" charset="0"/>
              </a:rPr>
              <a:t> </a:t>
            </a:r>
            <a:r>
              <a:rPr lang="en-GB" b="1" dirty="0" err="1">
                <a:latin typeface="Constantia" charset="0"/>
              </a:rPr>
              <a:t>ritenuto</a:t>
            </a:r>
            <a:r>
              <a:rPr lang="en-GB" b="1" dirty="0">
                <a:latin typeface="Constantia" charset="0"/>
              </a:rPr>
              <a:t> utile o </a:t>
            </a:r>
            <a:r>
              <a:rPr lang="en-GB" b="1" dirty="0" err="1">
                <a:latin typeface="Constantia" charset="0"/>
              </a:rPr>
              <a:t>criterio</a:t>
            </a:r>
            <a:r>
              <a:rPr lang="en-GB" b="1" dirty="0">
                <a:latin typeface="Constantia" charset="0"/>
              </a:rPr>
              <a:t> </a:t>
            </a:r>
            <a:r>
              <a:rPr lang="en-GB" b="1" dirty="0" err="1">
                <a:latin typeface="Constantia" charset="0"/>
              </a:rPr>
              <a:t>utilitaristico</a:t>
            </a:r>
            <a:r>
              <a:rPr lang="en-GB" b="1" dirty="0">
                <a:latin typeface="Constantia" charset="0"/>
              </a:rPr>
              <a:t>.</a:t>
            </a:r>
          </a:p>
          <a:p>
            <a:pPr lvl="2" eaLnBrk="1" hangingPunct="1"/>
            <a:r>
              <a:rPr lang="en-GB" sz="2000" dirty="0" err="1">
                <a:latin typeface="Constantia" charset="0"/>
              </a:rPr>
              <a:t>Identificato</a:t>
            </a:r>
            <a:r>
              <a:rPr lang="en-GB" sz="2000" dirty="0">
                <a:latin typeface="Constantia" charset="0"/>
              </a:rPr>
              <a:t> un </a:t>
            </a:r>
            <a:r>
              <a:rPr lang="en-GB" sz="2000" dirty="0" err="1">
                <a:latin typeface="Constantia" charset="0"/>
              </a:rPr>
              <a:t>esito</a:t>
            </a:r>
            <a:r>
              <a:rPr lang="en-GB" sz="2000" dirty="0">
                <a:latin typeface="Constantia" charset="0"/>
              </a:rPr>
              <a:t> utile (per </a:t>
            </a:r>
            <a:r>
              <a:rPr lang="en-GB" sz="2000" dirty="0" err="1">
                <a:latin typeface="Constantia" charset="0"/>
              </a:rPr>
              <a:t>esempio</a:t>
            </a:r>
            <a:r>
              <a:rPr lang="en-GB" sz="2000" dirty="0">
                <a:latin typeface="Constantia" charset="0"/>
              </a:rPr>
              <a:t> la </a:t>
            </a:r>
            <a:r>
              <a:rPr lang="en-GB" sz="2000" dirty="0" err="1">
                <a:latin typeface="Constantia" charset="0"/>
              </a:rPr>
              <a:t>durata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della</a:t>
            </a:r>
            <a:r>
              <a:rPr lang="en-GB" sz="2000" dirty="0">
                <a:latin typeface="Constantia" charset="0"/>
              </a:rPr>
              <a:t> vita) </a:t>
            </a:r>
            <a:r>
              <a:rPr lang="en-GB" sz="2000" dirty="0" err="1">
                <a:latin typeface="Constantia" charset="0"/>
              </a:rPr>
              <a:t>si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definisce</a:t>
            </a:r>
            <a:r>
              <a:rPr lang="en-GB" sz="2000" dirty="0">
                <a:latin typeface="Constantia" charset="0"/>
              </a:rPr>
              <a:t> come </a:t>
            </a:r>
            <a:r>
              <a:rPr lang="en-GB" sz="2000" dirty="0" err="1">
                <a:latin typeface="Constantia" charset="0"/>
              </a:rPr>
              <a:t>normale</a:t>
            </a:r>
            <a:r>
              <a:rPr lang="en-GB" sz="2000" dirty="0">
                <a:latin typeface="Constantia" charset="0"/>
              </a:rPr>
              <a:t> la </a:t>
            </a:r>
            <a:r>
              <a:rPr lang="en-GB" sz="2000" dirty="0" err="1">
                <a:latin typeface="Constantia" charset="0"/>
              </a:rPr>
              <a:t>categoria</a:t>
            </a:r>
            <a:r>
              <a:rPr lang="en-GB" sz="2000" dirty="0">
                <a:latin typeface="Constantia" charset="0"/>
              </a:rPr>
              <a:t> o </a:t>
            </a:r>
            <a:r>
              <a:rPr lang="en-GB" sz="2000" dirty="0" err="1">
                <a:latin typeface="Constantia" charset="0"/>
              </a:rPr>
              <a:t>il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valore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limite</a:t>
            </a:r>
            <a:r>
              <a:rPr lang="en-GB" sz="2000" dirty="0">
                <a:latin typeface="Constantia" charset="0"/>
              </a:rPr>
              <a:t> di </a:t>
            </a:r>
            <a:r>
              <a:rPr lang="en-GB" sz="2000" dirty="0" err="1">
                <a:latin typeface="Constantia" charset="0"/>
              </a:rPr>
              <a:t>una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variabile</a:t>
            </a:r>
            <a:r>
              <a:rPr lang="en-GB" sz="2000" dirty="0">
                <a:latin typeface="Constantia" charset="0"/>
              </a:rPr>
              <a:t> continua </a:t>
            </a:r>
            <a:r>
              <a:rPr lang="en-GB" sz="2000" dirty="0" err="1">
                <a:latin typeface="Constantia" charset="0"/>
              </a:rPr>
              <a:t>associato</a:t>
            </a:r>
            <a:r>
              <a:rPr lang="en-GB" sz="2000" dirty="0">
                <a:latin typeface="Constantia" charset="0"/>
              </a:rPr>
              <a:t> ad </a:t>
            </a:r>
            <a:r>
              <a:rPr lang="en-GB" sz="2000" dirty="0" err="1">
                <a:latin typeface="Constantia" charset="0"/>
              </a:rPr>
              <a:t>una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maggior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frequenza</a:t>
            </a:r>
            <a:r>
              <a:rPr lang="en-GB" sz="2000" dirty="0">
                <a:latin typeface="Constantia" charset="0"/>
              </a:rPr>
              <a:t> o ad </a:t>
            </a:r>
            <a:r>
              <a:rPr lang="en-GB" sz="2000" dirty="0" err="1">
                <a:latin typeface="Constantia" charset="0"/>
              </a:rPr>
              <a:t>una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dimensione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significativamente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diversa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dell’esito</a:t>
            </a:r>
            <a:r>
              <a:rPr lang="en-GB" sz="2000" dirty="0">
                <a:latin typeface="Constantia" charset="0"/>
              </a:rPr>
              <a:t>.</a:t>
            </a:r>
          </a:p>
          <a:p>
            <a:pPr lvl="2" eaLnBrk="1" hangingPunct="1"/>
            <a:r>
              <a:rPr lang="en-GB" sz="2000" dirty="0">
                <a:latin typeface="Constantia" charset="0"/>
              </a:rPr>
              <a:t>Un </a:t>
            </a:r>
            <a:r>
              <a:rPr lang="en-GB" sz="2000" dirty="0" err="1">
                <a:latin typeface="Constantia" charset="0"/>
              </a:rPr>
              <a:t>esempio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è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dato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dai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valori</a:t>
            </a:r>
            <a:r>
              <a:rPr lang="en-GB" sz="2000" dirty="0">
                <a:latin typeface="Constantia" charset="0"/>
              </a:rPr>
              <a:t> di </a:t>
            </a:r>
            <a:r>
              <a:rPr lang="en-GB" sz="2000" dirty="0" err="1">
                <a:latin typeface="Constantia" charset="0"/>
              </a:rPr>
              <a:t>pressione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arteriosa</a:t>
            </a:r>
            <a:r>
              <a:rPr lang="en-GB" sz="2000" dirty="0">
                <a:latin typeface="Constantia" charset="0"/>
              </a:rPr>
              <a:t>, per </a:t>
            </a:r>
            <a:r>
              <a:rPr lang="en-GB" sz="2000" dirty="0" err="1">
                <a:latin typeface="Constantia" charset="0"/>
              </a:rPr>
              <a:t>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quali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il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valore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limite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normale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è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stato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progressivamente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diminuito</a:t>
            </a:r>
            <a:r>
              <a:rPr lang="en-GB" sz="2000" dirty="0">
                <a:latin typeface="Constantia" charset="0"/>
              </a:rPr>
              <a:t> con </a:t>
            </a:r>
            <a:r>
              <a:rPr lang="en-GB" sz="2000" dirty="0" err="1">
                <a:latin typeface="Constantia" charset="0"/>
              </a:rPr>
              <a:t>il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prolungarsi</a:t>
            </a:r>
            <a:r>
              <a:rPr lang="en-GB" sz="2000" dirty="0">
                <a:latin typeface="Constantia" charset="0"/>
              </a:rPr>
              <a:t> del </a:t>
            </a:r>
            <a:r>
              <a:rPr lang="en-GB" sz="2000" dirty="0" err="1">
                <a:latin typeface="Constantia" charset="0"/>
              </a:rPr>
              <a:t>periodo</a:t>
            </a:r>
            <a:r>
              <a:rPr lang="en-GB" sz="2000" dirty="0">
                <a:latin typeface="Constantia" charset="0"/>
              </a:rPr>
              <a:t> di </a:t>
            </a:r>
            <a:r>
              <a:rPr lang="en-GB" sz="2000" dirty="0" err="1">
                <a:latin typeface="Constantia" charset="0"/>
              </a:rPr>
              <a:t>osservazione</a:t>
            </a:r>
            <a:r>
              <a:rPr lang="en-GB" sz="2000" dirty="0">
                <a:latin typeface="Constantia" charset="0"/>
              </a:rPr>
              <a:t> di </a:t>
            </a:r>
            <a:r>
              <a:rPr lang="en-GB" sz="2000" dirty="0" err="1">
                <a:latin typeface="Constantia" charset="0"/>
              </a:rPr>
              <a:t>alcune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coorti</a:t>
            </a:r>
            <a:r>
              <a:rPr lang="en-GB" sz="2000" dirty="0">
                <a:latin typeface="Constantia" charset="0"/>
              </a:rPr>
              <a:t>, </a:t>
            </a:r>
            <a:r>
              <a:rPr lang="en-GB" sz="2000" dirty="0" err="1">
                <a:latin typeface="Constantia" charset="0"/>
              </a:rPr>
              <a:t>che</a:t>
            </a:r>
            <a:r>
              <a:rPr lang="en-GB" sz="2000" dirty="0">
                <a:latin typeface="Constantia" charset="0"/>
              </a:rPr>
              <a:t> ha </a:t>
            </a:r>
            <a:r>
              <a:rPr lang="en-GB" sz="2000" dirty="0" err="1">
                <a:latin typeface="Constantia" charset="0"/>
              </a:rPr>
              <a:t>permesso</a:t>
            </a:r>
            <a:r>
              <a:rPr lang="en-GB" sz="2000" dirty="0">
                <a:latin typeface="Constantia" charset="0"/>
              </a:rPr>
              <a:t> di </a:t>
            </a:r>
            <a:r>
              <a:rPr lang="en-GB" sz="2000" dirty="0" err="1">
                <a:latin typeface="Constantia" charset="0"/>
              </a:rPr>
              <a:t>individuare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l’associazione</a:t>
            </a:r>
            <a:r>
              <a:rPr lang="en-GB" sz="2000" dirty="0">
                <a:latin typeface="Constantia" charset="0"/>
              </a:rPr>
              <a:t> con </a:t>
            </a:r>
            <a:r>
              <a:rPr lang="en-GB" sz="2000" dirty="0" err="1">
                <a:latin typeface="Constantia" charset="0"/>
              </a:rPr>
              <a:t>una</a:t>
            </a:r>
            <a:r>
              <a:rPr lang="en-GB" sz="2000" dirty="0">
                <a:latin typeface="Constantia" charset="0"/>
              </a:rPr>
              <a:t> minor </a:t>
            </a:r>
            <a:r>
              <a:rPr lang="en-GB" sz="2000" dirty="0" err="1">
                <a:latin typeface="Constantia" charset="0"/>
              </a:rPr>
              <a:t>durata</a:t>
            </a:r>
            <a:r>
              <a:rPr lang="en-GB" sz="2000" dirty="0">
                <a:latin typeface="Constantia" charset="0"/>
              </a:rPr>
              <a:t> di vita di </a:t>
            </a:r>
            <a:r>
              <a:rPr lang="en-GB" sz="2000" dirty="0" err="1">
                <a:latin typeface="Constantia" charset="0"/>
              </a:rPr>
              <a:t>valori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precedentemente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considerati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indifferenti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rispetto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all’esito</a:t>
            </a:r>
            <a:r>
              <a:rPr lang="en-GB" sz="2000" dirty="0">
                <a:latin typeface="Constantia" charset="0"/>
              </a:rPr>
              <a:t>.</a:t>
            </a:r>
          </a:p>
          <a:p>
            <a:pPr lvl="2" eaLnBrk="1" hangingPunct="1"/>
            <a:r>
              <a:rPr lang="en-GB" sz="2000" dirty="0">
                <a:latin typeface="Constantia" charset="0"/>
              </a:rPr>
              <a:t>Non </a:t>
            </a:r>
            <a:r>
              <a:rPr lang="en-GB" sz="2000" dirty="0" err="1">
                <a:latin typeface="Constantia" charset="0"/>
              </a:rPr>
              <a:t>deve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sfuggire</a:t>
            </a:r>
            <a:r>
              <a:rPr lang="en-GB" sz="2000" dirty="0">
                <a:latin typeface="Constantia" charset="0"/>
              </a:rPr>
              <a:t> come la </a:t>
            </a:r>
            <a:r>
              <a:rPr lang="en-GB" sz="2000" dirty="0" err="1">
                <a:latin typeface="Constantia" charset="0"/>
              </a:rPr>
              <a:t>scelta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dell’esito</a:t>
            </a:r>
            <a:r>
              <a:rPr lang="en-GB" sz="2000" dirty="0">
                <a:latin typeface="Constantia" charset="0"/>
              </a:rPr>
              <a:t> utile </a:t>
            </a:r>
            <a:r>
              <a:rPr lang="en-GB" sz="2000" dirty="0" err="1">
                <a:latin typeface="Constantia" charset="0"/>
              </a:rPr>
              <a:t>sia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critica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rispetto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alla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definizione</a:t>
            </a:r>
            <a:r>
              <a:rPr lang="en-GB" sz="2000" dirty="0">
                <a:latin typeface="Constantia" charset="0"/>
              </a:rPr>
              <a:t> di </a:t>
            </a:r>
            <a:r>
              <a:rPr lang="en-GB" sz="2000" dirty="0" err="1">
                <a:latin typeface="Constantia" charset="0"/>
              </a:rPr>
              <a:t>normalità</a:t>
            </a:r>
            <a:r>
              <a:rPr lang="en-GB" sz="2000" dirty="0">
                <a:latin typeface="Constantia" charset="0"/>
              </a:rPr>
              <a:t> e </a:t>
            </a:r>
            <a:r>
              <a:rPr lang="en-GB" sz="2000" dirty="0" err="1">
                <a:latin typeface="Constantia" charset="0"/>
              </a:rPr>
              <a:t>possa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variare</a:t>
            </a:r>
            <a:r>
              <a:rPr lang="en-GB" sz="2000" dirty="0">
                <a:latin typeface="Constantia" charset="0"/>
              </a:rPr>
              <a:t> al </a:t>
            </a:r>
            <a:r>
              <a:rPr lang="en-GB" sz="2000" dirty="0" err="1">
                <a:latin typeface="Constantia" charset="0"/>
              </a:rPr>
              <a:t>variare</a:t>
            </a:r>
            <a:r>
              <a:rPr lang="en-GB" sz="2000" dirty="0">
                <a:latin typeface="Constantia" charset="0"/>
              </a:rPr>
              <a:t> del </a:t>
            </a:r>
            <a:r>
              <a:rPr lang="en-GB" sz="2000" dirty="0" err="1">
                <a:latin typeface="Constantia" charset="0"/>
              </a:rPr>
              <a:t>contesto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sociale</a:t>
            </a:r>
            <a:r>
              <a:rPr lang="en-GB" sz="2000" dirty="0">
                <a:latin typeface="Constantia" charset="0"/>
              </a:rPr>
              <a:t> e </a:t>
            </a:r>
            <a:r>
              <a:rPr lang="en-GB" sz="2000" dirty="0" err="1">
                <a:latin typeface="Constantia" charset="0"/>
              </a:rPr>
              <a:t>ai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suoi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contenuti</a:t>
            </a:r>
            <a:r>
              <a:rPr lang="en-GB" sz="2000" dirty="0">
                <a:latin typeface="Constantia" charset="0"/>
              </a:rPr>
              <a:t> </a:t>
            </a:r>
            <a:r>
              <a:rPr lang="en-GB" sz="2000" dirty="0" err="1">
                <a:latin typeface="Constantia" charset="0"/>
              </a:rPr>
              <a:t>culturali</a:t>
            </a:r>
            <a:r>
              <a:rPr lang="en-GB" sz="2000" dirty="0">
                <a:latin typeface="Constantia" charset="0"/>
              </a:rPr>
              <a:t>.  </a:t>
            </a:r>
          </a:p>
          <a:p>
            <a:pPr eaLnBrk="1" hangingPunct="1">
              <a:buFontTx/>
              <a:buNone/>
            </a:pPr>
            <a:endParaRPr lang="en-GB" sz="28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 rot="5400000">
            <a:off x="-714375" y="3143251"/>
            <a:ext cx="44291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500188" y="5357813"/>
            <a:ext cx="62865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CasellaDiTesto 9"/>
          <p:cNvSpPr txBox="1">
            <a:spLocks noChangeArrowheads="1"/>
          </p:cNvSpPr>
          <p:nvPr/>
        </p:nvSpPr>
        <p:spPr bwMode="auto">
          <a:xfrm>
            <a:off x="357188" y="2214563"/>
            <a:ext cx="357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FEV1/FVC</a:t>
            </a:r>
          </a:p>
        </p:txBody>
      </p:sp>
      <p:sp>
        <p:nvSpPr>
          <p:cNvPr id="16" name="Freccia a sinistra 15"/>
          <p:cNvSpPr/>
          <p:nvPr/>
        </p:nvSpPr>
        <p:spPr>
          <a:xfrm>
            <a:off x="1285875" y="3143250"/>
            <a:ext cx="214313" cy="46038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14" name="CasellaDiTesto 16"/>
          <p:cNvSpPr txBox="1">
            <a:spLocks noChangeArrowheads="1"/>
          </p:cNvSpPr>
          <p:nvPr/>
        </p:nvSpPr>
        <p:spPr bwMode="auto">
          <a:xfrm>
            <a:off x="642938" y="292893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0.70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500188" y="3143250"/>
            <a:ext cx="62865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CasellaDiTesto 20"/>
          <p:cNvSpPr txBox="1">
            <a:spLocks noChangeArrowheads="1"/>
          </p:cNvSpPr>
          <p:nvPr/>
        </p:nvSpPr>
        <p:spPr bwMode="auto">
          <a:xfrm>
            <a:off x="4500563" y="564356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3200">
                <a:latin typeface="Calibri" charset="0"/>
              </a:rPr>
              <a:t>Età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1500188" y="2071688"/>
            <a:ext cx="6429375" cy="221456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CasellaDiTesto 24"/>
          <p:cNvSpPr txBox="1">
            <a:spLocks noChangeArrowheads="1"/>
          </p:cNvSpPr>
          <p:nvPr/>
        </p:nvSpPr>
        <p:spPr bwMode="auto">
          <a:xfrm>
            <a:off x="7929563" y="407193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latin typeface="Calibri" charset="0"/>
              </a:rPr>
              <a:t>Reale</a:t>
            </a:r>
          </a:p>
        </p:txBody>
      </p:sp>
      <p:sp>
        <p:nvSpPr>
          <p:cNvPr id="27" name="Triangolo rettangolo 26"/>
          <p:cNvSpPr/>
          <p:nvPr/>
        </p:nvSpPr>
        <p:spPr>
          <a:xfrm>
            <a:off x="1500188" y="2143125"/>
            <a:ext cx="2928937" cy="1000125"/>
          </a:xfrm>
          <a:prstGeom prst="rtTriangl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Triangolo rettangolo 27"/>
          <p:cNvSpPr/>
          <p:nvPr/>
        </p:nvSpPr>
        <p:spPr>
          <a:xfrm rot="10800000">
            <a:off x="4786313" y="3143250"/>
            <a:ext cx="2928937" cy="1071563"/>
          </a:xfrm>
          <a:prstGeom prst="rtTriangle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1" name="CasellaDiTesto 28"/>
          <p:cNvSpPr txBox="1">
            <a:spLocks noChangeArrowheads="1"/>
          </p:cNvSpPr>
          <p:nvPr/>
        </p:nvSpPr>
        <p:spPr bwMode="auto">
          <a:xfrm>
            <a:off x="5786438" y="3214688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Falsi positivi</a:t>
            </a:r>
          </a:p>
        </p:txBody>
      </p:sp>
      <p:sp>
        <p:nvSpPr>
          <p:cNvPr id="17422" name="CasellaDiTesto 30"/>
          <p:cNvSpPr txBox="1">
            <a:spLocks noChangeArrowheads="1"/>
          </p:cNvSpPr>
          <p:nvPr/>
        </p:nvSpPr>
        <p:spPr bwMode="auto">
          <a:xfrm>
            <a:off x="1571625" y="271462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Falsi negativi</a:t>
            </a:r>
          </a:p>
        </p:txBody>
      </p:sp>
      <p:sp>
        <p:nvSpPr>
          <p:cNvPr id="17423" name="CasellaDiTesto 34"/>
          <p:cNvSpPr txBox="1">
            <a:spLocks noChangeArrowheads="1"/>
          </p:cNvSpPr>
          <p:nvPr/>
        </p:nvSpPr>
        <p:spPr bwMode="auto">
          <a:xfrm>
            <a:off x="7929563" y="2928938"/>
            <a:ext cx="928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latin typeface="Calibri" charset="0"/>
              </a:rPr>
              <a:t>Ideale</a:t>
            </a:r>
          </a:p>
        </p:txBody>
      </p:sp>
      <p:sp>
        <p:nvSpPr>
          <p:cNvPr id="36" name="Freccia a sinistra 35"/>
          <p:cNvSpPr/>
          <p:nvPr/>
        </p:nvSpPr>
        <p:spPr>
          <a:xfrm>
            <a:off x="1285875" y="2000250"/>
            <a:ext cx="214313" cy="46038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5" name="CasellaDiTesto 37"/>
          <p:cNvSpPr txBox="1">
            <a:spLocks noChangeArrowheads="1"/>
          </p:cNvSpPr>
          <p:nvPr/>
        </p:nvSpPr>
        <p:spPr bwMode="auto">
          <a:xfrm>
            <a:off x="642938" y="185737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0.80</a:t>
            </a:r>
          </a:p>
        </p:txBody>
      </p:sp>
      <p:sp>
        <p:nvSpPr>
          <p:cNvPr id="39" name="Freccia a sinistra 38"/>
          <p:cNvSpPr/>
          <p:nvPr/>
        </p:nvSpPr>
        <p:spPr>
          <a:xfrm>
            <a:off x="1285875" y="4214813"/>
            <a:ext cx="214313" cy="46037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7" name="CasellaDiTesto 41"/>
          <p:cNvSpPr txBox="1">
            <a:spLocks noChangeArrowheads="1"/>
          </p:cNvSpPr>
          <p:nvPr/>
        </p:nvSpPr>
        <p:spPr bwMode="auto">
          <a:xfrm>
            <a:off x="642938" y="4000500"/>
            <a:ext cx="69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0.60</a:t>
            </a:r>
          </a:p>
        </p:txBody>
      </p:sp>
      <p:sp>
        <p:nvSpPr>
          <p:cNvPr id="43" name="Freccia in giù 42"/>
          <p:cNvSpPr/>
          <p:nvPr/>
        </p:nvSpPr>
        <p:spPr>
          <a:xfrm>
            <a:off x="1500188" y="5357813"/>
            <a:ext cx="46037" cy="28575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9" name="CasellaDiTesto 43"/>
          <p:cNvSpPr txBox="1">
            <a:spLocks noChangeArrowheads="1"/>
          </p:cNvSpPr>
          <p:nvPr/>
        </p:nvSpPr>
        <p:spPr bwMode="auto">
          <a:xfrm>
            <a:off x="1285875" y="5643563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20</a:t>
            </a:r>
          </a:p>
        </p:txBody>
      </p:sp>
      <p:sp>
        <p:nvSpPr>
          <p:cNvPr id="45" name="Freccia in giù 44"/>
          <p:cNvSpPr/>
          <p:nvPr/>
        </p:nvSpPr>
        <p:spPr>
          <a:xfrm>
            <a:off x="7643813" y="5357813"/>
            <a:ext cx="46037" cy="21431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431" name="CasellaDiTesto 45"/>
          <p:cNvSpPr txBox="1">
            <a:spLocks noChangeArrowheads="1"/>
          </p:cNvSpPr>
          <p:nvPr/>
        </p:nvSpPr>
        <p:spPr bwMode="auto">
          <a:xfrm>
            <a:off x="7429500" y="56435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80</a:t>
            </a:r>
          </a:p>
        </p:txBody>
      </p:sp>
      <p:sp>
        <p:nvSpPr>
          <p:cNvPr id="24" name="Freccia a destra 23"/>
          <p:cNvSpPr/>
          <p:nvPr/>
        </p:nvSpPr>
        <p:spPr>
          <a:xfrm>
            <a:off x="7858125" y="3071813"/>
            <a:ext cx="142875" cy="11747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Freccia a destra 24"/>
          <p:cNvSpPr/>
          <p:nvPr/>
        </p:nvSpPr>
        <p:spPr>
          <a:xfrm>
            <a:off x="7786688" y="4214813"/>
            <a:ext cx="214312" cy="14287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434" name="CasellaDiTesto 25"/>
          <p:cNvSpPr txBox="1">
            <a:spLocks noChangeArrowheads="1"/>
          </p:cNvSpPr>
          <p:nvPr/>
        </p:nvSpPr>
        <p:spPr bwMode="auto">
          <a:xfrm>
            <a:off x="539552" y="0"/>
            <a:ext cx="820891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3200" dirty="0"/>
              <a:t> Relazione fra FEV1/FVC ed età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40352">
            <a:off x="6392409" y="3186449"/>
            <a:ext cx="1656414" cy="1502427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31689">
            <a:off x="4659518" y="2643466"/>
            <a:ext cx="1656414" cy="1502427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31689">
            <a:off x="2978075" y="2106875"/>
            <a:ext cx="1656414" cy="15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11560" y="5949280"/>
            <a:ext cx="3722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dirty="0">
                <a:solidFill>
                  <a:srgbClr val="FFFF00"/>
                </a:solidFill>
              </a:rPr>
              <a:t>Da Fletcher </a:t>
            </a:r>
            <a:r>
              <a:rPr lang="en-GB" i="1" dirty="0">
                <a:solidFill>
                  <a:srgbClr val="FFFF00"/>
                </a:solidFill>
              </a:rPr>
              <a:t>et al</a:t>
            </a:r>
            <a:r>
              <a:rPr lang="en-GB" dirty="0">
                <a:solidFill>
                  <a:srgbClr val="FFFF00"/>
                </a:solidFill>
              </a:rPr>
              <a:t>., 1977, mod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34764"/>
              </p:ext>
            </p:extLst>
          </p:nvPr>
        </p:nvGraphicFramePr>
        <p:xfrm>
          <a:off x="1331913" y="982663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fico" r:id="rId4" imgW="6096000" imgH="4064000" progId="MSGraph.Chart.8">
                  <p:embed followColorScheme="full"/>
                </p:oleObj>
              </mc:Choice>
              <mc:Fallback>
                <p:oleObj name="Grafico" r:id="rId4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982663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Freeform 4"/>
          <p:cNvSpPr>
            <a:spLocks/>
          </p:cNvSpPr>
          <p:nvPr/>
        </p:nvSpPr>
        <p:spPr bwMode="auto">
          <a:xfrm>
            <a:off x="1330325" y="2144713"/>
            <a:ext cx="5668963" cy="2906712"/>
          </a:xfrm>
          <a:custGeom>
            <a:avLst/>
            <a:gdLst>
              <a:gd name="T0" fmla="*/ 0 w 4299"/>
              <a:gd name="T1" fmla="*/ 0 h 2157"/>
              <a:gd name="T2" fmla="*/ 0 w 4299"/>
              <a:gd name="T3" fmla="*/ 2147483647 h 2157"/>
              <a:gd name="T4" fmla="*/ 2147483647 w 4299"/>
              <a:gd name="T5" fmla="*/ 2147483647 h 2157"/>
              <a:gd name="T6" fmla="*/ 0 60000 65536"/>
              <a:gd name="T7" fmla="*/ 0 60000 65536"/>
              <a:gd name="T8" fmla="*/ 0 60000 65536"/>
              <a:gd name="T9" fmla="*/ 0 w 4299"/>
              <a:gd name="T10" fmla="*/ 0 h 2157"/>
              <a:gd name="T11" fmla="*/ 4299 w 4299"/>
              <a:gd name="T12" fmla="*/ 2157 h 2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9" h="2157">
                <a:moveTo>
                  <a:pt x="0" y="0"/>
                </a:moveTo>
                <a:lnTo>
                  <a:pt x="0" y="2157"/>
                </a:lnTo>
                <a:lnTo>
                  <a:pt x="4299" y="2157"/>
                </a:lnTo>
              </a:path>
            </a:pathLst>
          </a:custGeom>
          <a:noFill/>
          <a:ln w="254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227138" y="2154238"/>
            <a:ext cx="101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227138" y="2879725"/>
            <a:ext cx="101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227138" y="3602038"/>
            <a:ext cx="101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227138" y="4321175"/>
            <a:ext cx="101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1227138" y="5051425"/>
            <a:ext cx="101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rot="-5400000">
            <a:off x="-945357" y="3513932"/>
            <a:ext cx="2963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b="1">
                <a:solidFill>
                  <a:srgbClr val="FFFFFF"/>
                </a:solidFill>
              </a:rPr>
              <a:t>FEV</a:t>
            </a:r>
            <a:r>
              <a:rPr lang="en-US" sz="1600" b="1" baseline="-25000">
                <a:solidFill>
                  <a:srgbClr val="FFFFFF"/>
                </a:solidFill>
              </a:rPr>
              <a:t>1</a:t>
            </a:r>
            <a:r>
              <a:rPr lang="en-US" sz="1600" b="1">
                <a:solidFill>
                  <a:srgbClr val="FFFFFF"/>
                </a:solidFill>
              </a:rPr>
              <a:t> (% del valore a 25 anni)</a:t>
            </a:r>
            <a:endParaRPr lang="en-US" sz="1600" b="1" i="1">
              <a:solidFill>
                <a:srgbClr val="FFFFFF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73088" y="1982788"/>
            <a:ext cx="682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190000"/>
              </a:spcBef>
            </a:pPr>
            <a:r>
              <a:rPr lang="en-US" sz="1600" b="1">
                <a:solidFill>
                  <a:schemeClr val="bg1"/>
                </a:solidFill>
              </a:rPr>
              <a:t>100</a:t>
            </a:r>
          </a:p>
          <a:p>
            <a:pPr algn="r">
              <a:lnSpc>
                <a:spcPct val="105000"/>
              </a:lnSpc>
              <a:spcBef>
                <a:spcPct val="190000"/>
              </a:spcBef>
            </a:pPr>
            <a:r>
              <a:rPr lang="en-US" sz="1600" b="1">
                <a:solidFill>
                  <a:schemeClr val="bg1"/>
                </a:solidFill>
              </a:rPr>
              <a:t>75</a:t>
            </a:r>
          </a:p>
          <a:p>
            <a:pPr algn="r">
              <a:lnSpc>
                <a:spcPct val="105000"/>
              </a:lnSpc>
              <a:spcBef>
                <a:spcPct val="190000"/>
              </a:spcBef>
            </a:pPr>
            <a:r>
              <a:rPr lang="en-US" sz="1600" b="1">
                <a:solidFill>
                  <a:schemeClr val="bg1"/>
                </a:solidFill>
              </a:rPr>
              <a:t>50</a:t>
            </a:r>
          </a:p>
          <a:p>
            <a:pPr algn="r">
              <a:lnSpc>
                <a:spcPct val="105000"/>
              </a:lnSpc>
              <a:spcBef>
                <a:spcPct val="190000"/>
              </a:spcBef>
            </a:pPr>
            <a:r>
              <a:rPr lang="en-US" sz="1600" b="1">
                <a:solidFill>
                  <a:schemeClr val="bg1"/>
                </a:solidFill>
              </a:rPr>
              <a:t>25</a:t>
            </a:r>
          </a:p>
          <a:p>
            <a:pPr algn="r">
              <a:lnSpc>
                <a:spcPct val="105000"/>
              </a:lnSpc>
              <a:spcBef>
                <a:spcPct val="190000"/>
              </a:spcBef>
            </a:pPr>
            <a:r>
              <a:rPr lang="en-US" sz="1600" b="1">
                <a:solidFill>
                  <a:schemeClr val="bg1"/>
                </a:solidFill>
              </a:rPr>
              <a:t>0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333500" y="5051425"/>
            <a:ext cx="0" cy="952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135063" y="51181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</a:rPr>
              <a:t>25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3794125" y="5051425"/>
            <a:ext cx="0" cy="952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576638" y="5084763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</a:rPr>
              <a:t>50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6180138" y="5051425"/>
            <a:ext cx="0" cy="952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964238" y="5084763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</a:rPr>
              <a:t>75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282406" y="2959100"/>
            <a:ext cx="9644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FFFF00"/>
                </a:solidFill>
                <a:latin typeface="Times New Roman" charset="0"/>
              </a:rPr>
              <a:t>BPCO</a:t>
            </a:r>
            <a:endParaRPr lang="en-US" sz="2000" b="1" i="1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1343025" y="2152650"/>
            <a:ext cx="4457700" cy="2705100"/>
          </a:xfrm>
          <a:custGeom>
            <a:avLst/>
            <a:gdLst>
              <a:gd name="T0" fmla="*/ 0 w 2538"/>
              <a:gd name="T1" fmla="*/ 0 h 1704"/>
              <a:gd name="T2" fmla="*/ 2147483647 w 2538"/>
              <a:gd name="T3" fmla="*/ 2147483647 h 1704"/>
              <a:gd name="T4" fmla="*/ 2147483647 w 2538"/>
              <a:gd name="T5" fmla="*/ 2147483647 h 1704"/>
              <a:gd name="T6" fmla="*/ 2147483647 w 2538"/>
              <a:gd name="T7" fmla="*/ 2147483647 h 1704"/>
              <a:gd name="T8" fmla="*/ 2147483647 w 2538"/>
              <a:gd name="T9" fmla="*/ 2147483647 h 1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8"/>
              <a:gd name="T16" fmla="*/ 0 h 1704"/>
              <a:gd name="T17" fmla="*/ 2538 w 2538"/>
              <a:gd name="T18" fmla="*/ 1704 h 1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8" h="1704">
                <a:moveTo>
                  <a:pt x="0" y="0"/>
                </a:moveTo>
                <a:cubicBezTo>
                  <a:pt x="243" y="40"/>
                  <a:pt x="486" y="81"/>
                  <a:pt x="714" y="150"/>
                </a:cubicBezTo>
                <a:cubicBezTo>
                  <a:pt x="942" y="219"/>
                  <a:pt x="1147" y="270"/>
                  <a:pt x="1368" y="414"/>
                </a:cubicBezTo>
                <a:cubicBezTo>
                  <a:pt x="1589" y="558"/>
                  <a:pt x="1845" y="799"/>
                  <a:pt x="2040" y="1014"/>
                </a:cubicBezTo>
                <a:cubicBezTo>
                  <a:pt x="2235" y="1229"/>
                  <a:pt x="2386" y="1466"/>
                  <a:pt x="2538" y="1704"/>
                </a:cubicBezTo>
              </a:path>
            </a:pathLst>
          </a:custGeom>
          <a:noFill/>
          <a:ln w="38100" cmpd="sng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1343025" y="2152650"/>
            <a:ext cx="5010150" cy="552450"/>
          </a:xfrm>
          <a:custGeom>
            <a:avLst/>
            <a:gdLst>
              <a:gd name="T0" fmla="*/ 0 w 3036"/>
              <a:gd name="T1" fmla="*/ 0 h 348"/>
              <a:gd name="T2" fmla="*/ 2147483647 w 3036"/>
              <a:gd name="T3" fmla="*/ 2147483647 h 348"/>
              <a:gd name="T4" fmla="*/ 2147483647 w 3036"/>
              <a:gd name="T5" fmla="*/ 2147483647 h 348"/>
              <a:gd name="T6" fmla="*/ 2147483647 w 3036"/>
              <a:gd name="T7" fmla="*/ 2147483647 h 348"/>
              <a:gd name="T8" fmla="*/ 2147483647 w 3036"/>
              <a:gd name="T9" fmla="*/ 2147483647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6"/>
              <a:gd name="T16" fmla="*/ 0 h 348"/>
              <a:gd name="T17" fmla="*/ 3036 w 3036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6" h="348">
                <a:moveTo>
                  <a:pt x="0" y="0"/>
                </a:moveTo>
                <a:cubicBezTo>
                  <a:pt x="343" y="6"/>
                  <a:pt x="687" y="13"/>
                  <a:pt x="972" y="30"/>
                </a:cubicBezTo>
                <a:cubicBezTo>
                  <a:pt x="1257" y="47"/>
                  <a:pt x="1468" y="71"/>
                  <a:pt x="1710" y="102"/>
                </a:cubicBezTo>
                <a:cubicBezTo>
                  <a:pt x="1952" y="133"/>
                  <a:pt x="2203" y="175"/>
                  <a:pt x="2424" y="216"/>
                </a:cubicBezTo>
                <a:cubicBezTo>
                  <a:pt x="2645" y="257"/>
                  <a:pt x="2840" y="302"/>
                  <a:pt x="3036" y="34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632325" y="5335588"/>
            <a:ext cx="57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 b="1">
                <a:solidFill>
                  <a:srgbClr val="FFFFFF"/>
                </a:solidFill>
              </a:rPr>
              <a:t>Età</a:t>
            </a:r>
            <a:endParaRPr lang="en-US" sz="2000" b="1" i="1">
              <a:solidFill>
                <a:srgbClr val="FFFFFF"/>
              </a:solidFill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5715000" y="2209800"/>
            <a:ext cx="1301750" cy="295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3203575" y="3141663"/>
            <a:ext cx="863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081088" y="476250"/>
            <a:ext cx="737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3200">
                <a:solidFill>
                  <a:srgbClr val="FAFD00"/>
                </a:solidFill>
              </a:rPr>
              <a:t>Declino funzionale normale e patologico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112000" y="1919288"/>
            <a:ext cx="1866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2000" dirty="0">
                <a:solidFill>
                  <a:srgbClr val="FFFF00"/>
                </a:solidFill>
                <a:latin typeface="Times New Roman" charset="0"/>
              </a:rPr>
              <a:t>Invecchiamento </a:t>
            </a:r>
          </a:p>
          <a:p>
            <a:r>
              <a:rPr lang="it-IT" sz="2000" dirty="0">
                <a:solidFill>
                  <a:srgbClr val="FFFF00"/>
                </a:solidFill>
                <a:latin typeface="Times New Roman" charset="0"/>
              </a:rPr>
              <a:t>fisiologico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351463" y="38862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4286250" y="2143125"/>
            <a:ext cx="360363" cy="862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4787900" y="2205038"/>
            <a:ext cx="360363" cy="1079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5292725" y="2276475"/>
            <a:ext cx="360363" cy="1150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4284663" y="2781300"/>
            <a:ext cx="360362" cy="719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4787900" y="3068638"/>
            <a:ext cx="360363" cy="1152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5292725" y="3213100"/>
            <a:ext cx="360363" cy="13668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5795963" y="3575050"/>
            <a:ext cx="360362" cy="13668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5795963" y="2357438"/>
            <a:ext cx="360362" cy="1428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3200" b="1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9279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24" y="1412776"/>
            <a:ext cx="8812407" cy="38164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93926"/>
            <a:ext cx="3816424" cy="38334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5936" y="53732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J</a:t>
            </a:r>
            <a:r>
              <a:rPr lang="it-IT" i="1" dirty="0"/>
              <a:t> </a:t>
            </a:r>
            <a:r>
              <a:rPr lang="it-IT" i="1" dirty="0" err="1"/>
              <a:t>Gerontol</a:t>
            </a:r>
            <a:r>
              <a:rPr lang="it-IT" i="1" dirty="0"/>
              <a:t> A </a:t>
            </a:r>
            <a:r>
              <a:rPr lang="it-IT" i="1" dirty="0" err="1"/>
              <a:t>Biol</a:t>
            </a:r>
            <a:r>
              <a:rPr lang="it-IT" i="1" dirty="0"/>
              <a:t> Sci </a:t>
            </a:r>
            <a:r>
              <a:rPr lang="it-IT" i="1" dirty="0" err="1"/>
              <a:t>Med</a:t>
            </a:r>
            <a:r>
              <a:rPr lang="it-IT" i="1" dirty="0"/>
              <a:t> Sci. 2012 March;67A(3):264–275 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0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99" y="764704"/>
            <a:ext cx="5128097" cy="57454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asellaDiTesto 4"/>
          <p:cNvSpPr txBox="1"/>
          <p:nvPr/>
        </p:nvSpPr>
        <p:spPr>
          <a:xfrm>
            <a:off x="539552" y="645333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J</a:t>
            </a:r>
            <a:r>
              <a:rPr lang="it-IT" i="1" dirty="0"/>
              <a:t> </a:t>
            </a:r>
            <a:r>
              <a:rPr lang="it-IT" sz="1600" i="1" dirty="0" err="1"/>
              <a:t>Gerontol</a:t>
            </a:r>
            <a:r>
              <a:rPr lang="it-IT" sz="1600" i="1" dirty="0"/>
              <a:t> A </a:t>
            </a:r>
            <a:r>
              <a:rPr lang="it-IT" sz="1600" i="1" dirty="0" err="1"/>
              <a:t>Biol</a:t>
            </a:r>
            <a:r>
              <a:rPr lang="it-IT" sz="1600" i="1" dirty="0"/>
              <a:t> Sci </a:t>
            </a:r>
            <a:r>
              <a:rPr lang="it-IT" sz="1600" i="1" dirty="0" err="1"/>
              <a:t>Med</a:t>
            </a:r>
            <a:r>
              <a:rPr lang="it-IT" sz="1600" i="1" dirty="0"/>
              <a:t> Sci. 2012 March;67A(3):264–275 </a:t>
            </a:r>
            <a:endParaRPr lang="it-IT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90613"/>
            <a:ext cx="71437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16632"/>
            <a:ext cx="737039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0932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Pellegrino R. et al. </a:t>
            </a:r>
            <a:r>
              <a:rPr lang="it-IT" dirty="0" err="1"/>
              <a:t>Eur</a:t>
            </a:r>
            <a:r>
              <a:rPr lang="it-IT" dirty="0"/>
              <a:t> </a:t>
            </a:r>
            <a:r>
              <a:rPr lang="it-IT" dirty="0" err="1"/>
              <a:t>Respir</a:t>
            </a:r>
            <a:r>
              <a:rPr lang="it-IT" dirty="0"/>
              <a:t> J 2005</a:t>
            </a:r>
          </a:p>
        </p:txBody>
      </p:sp>
      <p:sp>
        <p:nvSpPr>
          <p:cNvPr id="2" name="Ovale 1"/>
          <p:cNvSpPr/>
          <p:nvPr/>
        </p:nvSpPr>
        <p:spPr>
          <a:xfrm>
            <a:off x="3059832" y="5877272"/>
            <a:ext cx="720080" cy="76470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DOCUME~1\Babbo\IMPOST~1\Temp\\msotw9_temp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980728"/>
            <a:ext cx="7112000" cy="5605463"/>
          </a:xfrm>
          <a:noFill/>
        </p:spPr>
      </p:pic>
      <p:sp>
        <p:nvSpPr>
          <p:cNvPr id="19460" name="CasellaDiTesto 4"/>
          <p:cNvSpPr txBox="1">
            <a:spLocks noChangeArrowheads="1"/>
          </p:cNvSpPr>
          <p:nvPr/>
        </p:nvSpPr>
        <p:spPr bwMode="auto">
          <a:xfrm>
            <a:off x="755650" y="188913"/>
            <a:ext cx="792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b="1">
                <a:latin typeface="Arial" charset="0"/>
              </a:rPr>
              <a:t>Spirometria e volumetria globale</a:t>
            </a:r>
          </a:p>
        </p:txBody>
      </p:sp>
    </p:spTree>
    <p:extLst>
      <p:ext uri="{BB962C8B-B14F-4D97-AF65-F5344CB8AC3E}">
        <p14:creationId xmlns:p14="http://schemas.microsoft.com/office/powerpoint/2010/main" val="326630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90613"/>
            <a:ext cx="71437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16632"/>
            <a:ext cx="737039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0932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Pellegrino R. et al. </a:t>
            </a:r>
            <a:r>
              <a:rPr lang="it-IT" dirty="0" err="1"/>
              <a:t>Eur</a:t>
            </a:r>
            <a:r>
              <a:rPr lang="it-IT" dirty="0"/>
              <a:t> </a:t>
            </a:r>
            <a:r>
              <a:rPr lang="it-IT" dirty="0" err="1"/>
              <a:t>Respir</a:t>
            </a:r>
            <a:r>
              <a:rPr lang="it-IT" dirty="0"/>
              <a:t> J 2005</a:t>
            </a:r>
          </a:p>
        </p:txBody>
      </p:sp>
      <p:sp>
        <p:nvSpPr>
          <p:cNvPr id="2" name="Ovale 1"/>
          <p:cNvSpPr/>
          <p:nvPr/>
        </p:nvSpPr>
        <p:spPr>
          <a:xfrm>
            <a:off x="3059832" y="5877272"/>
            <a:ext cx="720080" cy="76470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6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28600"/>
            <a:ext cx="6692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94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79480"/>
            <a:ext cx="8504238" cy="1003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DECLARATION OF CONFLICT OF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50964"/>
            <a:ext cx="8504238" cy="5078866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No perceived conflict of interest with this presentation.</a:t>
            </a:r>
          </a:p>
          <a:p>
            <a:pPr>
              <a:defRPr/>
            </a:pPr>
            <a:endParaRPr lang="en-GB" sz="2800" dirty="0"/>
          </a:p>
        </p:txBody>
      </p:sp>
      <p:sp>
        <p:nvSpPr>
          <p:cNvPr id="6" name="Footer Placeholder 12"/>
          <p:cNvSpPr txBox="1"/>
          <p:nvPr/>
        </p:nvSpPr>
        <p:spPr>
          <a:xfrm>
            <a:off x="206602" y="6492875"/>
            <a:ext cx="7888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sz="1200">
              <a:solidFill>
                <a:srgbClr val="635A5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71358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8275"/>
          </a:xfrm>
        </p:spPr>
        <p:txBody>
          <a:bodyPr/>
          <a:lstStyle/>
          <a:p>
            <a:r>
              <a:rPr lang="en-US" dirty="0" err="1"/>
              <a:t>Conclusioni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8275"/>
            <a:ext cx="8229600" cy="5366965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di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laboratori</a:t>
            </a:r>
            <a:r>
              <a:rPr lang="en-US" dirty="0"/>
              <a:t> di </a:t>
            </a:r>
            <a:r>
              <a:rPr lang="en-US" dirty="0" err="1"/>
              <a:t>fisiologia</a:t>
            </a:r>
            <a:r>
              <a:rPr lang="en-US" dirty="0"/>
              <a:t> </a:t>
            </a:r>
            <a:r>
              <a:rPr lang="en-US" dirty="0" err="1"/>
              <a:t>clinica</a:t>
            </a:r>
            <a:r>
              <a:rPr lang="en-US" dirty="0"/>
              <a:t> </a:t>
            </a:r>
            <a:r>
              <a:rPr lang="en-US" dirty="0" err="1"/>
              <a:t>permettono</a:t>
            </a:r>
            <a:r>
              <a:rPr lang="en-US" dirty="0"/>
              <a:t> di </a:t>
            </a:r>
            <a:r>
              <a:rPr lang="en-US" dirty="0" err="1"/>
              <a:t>identificare</a:t>
            </a:r>
            <a:r>
              <a:rPr lang="en-US" dirty="0"/>
              <a:t>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mutualmente</a:t>
            </a:r>
            <a:r>
              <a:rPr lang="en-US" dirty="0"/>
              <a:t> </a:t>
            </a:r>
            <a:r>
              <a:rPr lang="en-US" dirty="0" err="1"/>
              <a:t>esclusivo</a:t>
            </a:r>
            <a:r>
              <a:rPr lang="en-US" dirty="0"/>
              <a:t> 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di </a:t>
            </a:r>
            <a:r>
              <a:rPr lang="en-US" dirty="0" err="1"/>
              <a:t>danno</a:t>
            </a:r>
            <a:r>
              <a:rPr lang="en-US" dirty="0"/>
              <a:t> </a:t>
            </a:r>
            <a:r>
              <a:rPr lang="en-US" dirty="0" err="1"/>
              <a:t>funzionale</a:t>
            </a:r>
            <a:r>
              <a:rPr lang="en-US" dirty="0"/>
              <a:t>.</a:t>
            </a:r>
          </a:p>
          <a:p>
            <a:r>
              <a:rPr lang="en-US" dirty="0" err="1"/>
              <a:t>L’associazione</a:t>
            </a:r>
            <a:r>
              <a:rPr lang="en-US" dirty="0"/>
              <a:t> di un </a:t>
            </a:r>
            <a:r>
              <a:rPr lang="en-US" dirty="0" err="1"/>
              <a:t>modello</a:t>
            </a:r>
            <a:r>
              <a:rPr lang="en-US" dirty="0"/>
              <a:t> ad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specifica</a:t>
            </a:r>
            <a:r>
              <a:rPr lang="en-US" dirty="0"/>
              <a:t> </a:t>
            </a:r>
            <a:r>
              <a:rPr lang="en-US" dirty="0" err="1"/>
              <a:t>patologia</a:t>
            </a:r>
            <a:r>
              <a:rPr lang="en-US" dirty="0"/>
              <a:t> e, </a:t>
            </a:r>
            <a:r>
              <a:rPr lang="en-US" dirty="0" err="1"/>
              <a:t>ancor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,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gravità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sintomi</a:t>
            </a:r>
            <a:r>
              <a:rPr lang="en-US" dirty="0"/>
              <a:t> 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prognosi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medesima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dipendente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scelta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strumento</a:t>
            </a:r>
            <a:r>
              <a:rPr lang="en-US" dirty="0"/>
              <a:t> </a:t>
            </a:r>
            <a:r>
              <a:rPr lang="en-US" dirty="0" err="1"/>
              <a:t>utilizzato</a:t>
            </a:r>
            <a:r>
              <a:rPr lang="en-US" dirty="0"/>
              <a:t> per </a:t>
            </a:r>
            <a:r>
              <a:rPr lang="en-US" dirty="0" err="1"/>
              <a:t>definire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livello</a:t>
            </a:r>
            <a:r>
              <a:rPr lang="en-US" dirty="0"/>
              <a:t> di </a:t>
            </a:r>
            <a:r>
              <a:rPr lang="en-US" dirty="0" err="1"/>
              <a:t>danno</a:t>
            </a:r>
            <a:r>
              <a:rPr lang="en-US" dirty="0"/>
              <a:t> </a:t>
            </a:r>
            <a:r>
              <a:rPr lang="en-US" dirty="0" err="1"/>
              <a:t>funzionale</a:t>
            </a:r>
            <a:r>
              <a:rPr lang="en-US" dirty="0"/>
              <a:t>.</a:t>
            </a:r>
          </a:p>
          <a:p>
            <a:r>
              <a:rPr lang="en-US" dirty="0"/>
              <a:t>Ai </a:t>
            </a:r>
            <a:r>
              <a:rPr lang="en-US" dirty="0" err="1"/>
              <a:t>classici</a:t>
            </a:r>
            <a:r>
              <a:rPr lang="en-US" dirty="0"/>
              <a:t> </a:t>
            </a:r>
            <a:r>
              <a:rPr lang="en-US" dirty="0" err="1"/>
              <a:t>modelli</a:t>
            </a:r>
            <a:r>
              <a:rPr lang="en-US" dirty="0"/>
              <a:t> di </a:t>
            </a:r>
            <a:r>
              <a:rPr lang="en-US" dirty="0" err="1"/>
              <a:t>danno</a:t>
            </a:r>
            <a:r>
              <a:rPr lang="en-US" dirty="0"/>
              <a:t> </a:t>
            </a:r>
            <a:r>
              <a:rPr lang="en-US" dirty="0" err="1"/>
              <a:t>funzionale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propone di </a:t>
            </a:r>
            <a:r>
              <a:rPr lang="en-US" dirty="0" err="1"/>
              <a:t>aggiungere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quadro</a:t>
            </a:r>
            <a:r>
              <a:rPr lang="en-US" dirty="0"/>
              <a:t> “</a:t>
            </a:r>
            <a:r>
              <a:rPr lang="en-US" dirty="0" err="1"/>
              <a:t>Iperinsufflato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9539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90613"/>
            <a:ext cx="71437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16632"/>
            <a:ext cx="737039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0932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Pellegrino R. et al. </a:t>
            </a:r>
            <a:r>
              <a:rPr lang="it-IT" dirty="0" err="1"/>
              <a:t>Eur</a:t>
            </a:r>
            <a:r>
              <a:rPr lang="it-IT" dirty="0"/>
              <a:t> </a:t>
            </a:r>
            <a:r>
              <a:rPr lang="it-IT" dirty="0" err="1"/>
              <a:t>Respir</a:t>
            </a:r>
            <a:r>
              <a:rPr lang="it-IT" dirty="0"/>
              <a:t> J 2005</a:t>
            </a:r>
          </a:p>
        </p:txBody>
      </p:sp>
      <p:sp>
        <p:nvSpPr>
          <p:cNvPr id="2" name="Ovale 1"/>
          <p:cNvSpPr/>
          <p:nvPr/>
        </p:nvSpPr>
        <p:spPr>
          <a:xfrm>
            <a:off x="3059832" y="5877272"/>
            <a:ext cx="720080" cy="76470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6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203200"/>
            <a:ext cx="7035800" cy="6438900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 flipV="1">
            <a:off x="5678732" y="4175387"/>
            <a:ext cx="2291931" cy="145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054100" y="4408975"/>
            <a:ext cx="6916563" cy="145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620374" y="4657162"/>
            <a:ext cx="43502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1054100" y="4861552"/>
            <a:ext cx="6799777" cy="29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54100" y="5080541"/>
            <a:ext cx="2259710" cy="29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5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90613"/>
            <a:ext cx="71437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16632"/>
            <a:ext cx="737039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0932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Pellegrino R. et al. </a:t>
            </a:r>
            <a:r>
              <a:rPr lang="it-IT" dirty="0" err="1"/>
              <a:t>Eur</a:t>
            </a:r>
            <a:r>
              <a:rPr lang="it-IT" dirty="0"/>
              <a:t> </a:t>
            </a:r>
            <a:r>
              <a:rPr lang="it-IT" dirty="0" err="1"/>
              <a:t>Respir</a:t>
            </a:r>
            <a:r>
              <a:rPr lang="it-IT" dirty="0"/>
              <a:t> J 2005</a:t>
            </a:r>
          </a:p>
        </p:txBody>
      </p:sp>
      <p:sp>
        <p:nvSpPr>
          <p:cNvPr id="2" name="Ovale 1"/>
          <p:cNvSpPr/>
          <p:nvPr/>
        </p:nvSpPr>
        <p:spPr>
          <a:xfrm>
            <a:off x="3059832" y="5877272"/>
            <a:ext cx="720080" cy="76470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51"/>
            <a:ext cx="9144000" cy="6794145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7492182" y="863934"/>
            <a:ext cx="792088" cy="64807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 rot="5400000">
            <a:off x="-714375" y="3143251"/>
            <a:ext cx="44291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500188" y="5357813"/>
            <a:ext cx="62865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CasellaDiTesto 9"/>
          <p:cNvSpPr txBox="1">
            <a:spLocks noChangeArrowheads="1"/>
          </p:cNvSpPr>
          <p:nvPr/>
        </p:nvSpPr>
        <p:spPr bwMode="auto">
          <a:xfrm>
            <a:off x="357188" y="2214563"/>
            <a:ext cx="357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FEV1/FVC</a:t>
            </a:r>
          </a:p>
        </p:txBody>
      </p:sp>
      <p:sp>
        <p:nvSpPr>
          <p:cNvPr id="16" name="Freccia a sinistra 15"/>
          <p:cNvSpPr/>
          <p:nvPr/>
        </p:nvSpPr>
        <p:spPr>
          <a:xfrm>
            <a:off x="1285875" y="3143250"/>
            <a:ext cx="214313" cy="46038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14" name="CasellaDiTesto 16"/>
          <p:cNvSpPr txBox="1">
            <a:spLocks noChangeArrowheads="1"/>
          </p:cNvSpPr>
          <p:nvPr/>
        </p:nvSpPr>
        <p:spPr bwMode="auto">
          <a:xfrm>
            <a:off x="642938" y="292893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0.70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500188" y="3143250"/>
            <a:ext cx="62865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CasellaDiTesto 20"/>
          <p:cNvSpPr txBox="1">
            <a:spLocks noChangeArrowheads="1"/>
          </p:cNvSpPr>
          <p:nvPr/>
        </p:nvSpPr>
        <p:spPr bwMode="auto">
          <a:xfrm>
            <a:off x="4500563" y="564356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3200">
                <a:latin typeface="Calibri" charset="0"/>
              </a:rPr>
              <a:t>Età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1500188" y="2071688"/>
            <a:ext cx="6429375" cy="221456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CasellaDiTesto 24"/>
          <p:cNvSpPr txBox="1">
            <a:spLocks noChangeArrowheads="1"/>
          </p:cNvSpPr>
          <p:nvPr/>
        </p:nvSpPr>
        <p:spPr bwMode="auto">
          <a:xfrm>
            <a:off x="7929563" y="407193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latin typeface="Calibri" charset="0"/>
              </a:rPr>
              <a:t>Reale</a:t>
            </a:r>
          </a:p>
        </p:txBody>
      </p:sp>
      <p:sp>
        <p:nvSpPr>
          <p:cNvPr id="27" name="Triangolo rettangolo 26"/>
          <p:cNvSpPr/>
          <p:nvPr/>
        </p:nvSpPr>
        <p:spPr>
          <a:xfrm>
            <a:off x="1500188" y="2143125"/>
            <a:ext cx="2928937" cy="1000125"/>
          </a:xfrm>
          <a:prstGeom prst="rtTriangl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Triangolo rettangolo 27"/>
          <p:cNvSpPr/>
          <p:nvPr/>
        </p:nvSpPr>
        <p:spPr>
          <a:xfrm rot="10800000">
            <a:off x="4786313" y="3143250"/>
            <a:ext cx="2928937" cy="1071563"/>
          </a:xfrm>
          <a:prstGeom prst="rtTriangle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1" name="CasellaDiTesto 28"/>
          <p:cNvSpPr txBox="1">
            <a:spLocks noChangeArrowheads="1"/>
          </p:cNvSpPr>
          <p:nvPr/>
        </p:nvSpPr>
        <p:spPr bwMode="auto">
          <a:xfrm>
            <a:off x="5786438" y="3214688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Falsi positivi</a:t>
            </a:r>
          </a:p>
        </p:txBody>
      </p:sp>
      <p:sp>
        <p:nvSpPr>
          <p:cNvPr id="17422" name="CasellaDiTesto 30"/>
          <p:cNvSpPr txBox="1">
            <a:spLocks noChangeArrowheads="1"/>
          </p:cNvSpPr>
          <p:nvPr/>
        </p:nvSpPr>
        <p:spPr bwMode="auto">
          <a:xfrm>
            <a:off x="1571625" y="271462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Falsi negativi</a:t>
            </a:r>
          </a:p>
        </p:txBody>
      </p:sp>
      <p:sp>
        <p:nvSpPr>
          <p:cNvPr id="17423" name="CasellaDiTesto 34"/>
          <p:cNvSpPr txBox="1">
            <a:spLocks noChangeArrowheads="1"/>
          </p:cNvSpPr>
          <p:nvPr/>
        </p:nvSpPr>
        <p:spPr bwMode="auto">
          <a:xfrm>
            <a:off x="7929563" y="2928938"/>
            <a:ext cx="928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latin typeface="Calibri" charset="0"/>
              </a:rPr>
              <a:t>Ideale</a:t>
            </a:r>
          </a:p>
        </p:txBody>
      </p:sp>
      <p:sp>
        <p:nvSpPr>
          <p:cNvPr id="36" name="Freccia a sinistra 35"/>
          <p:cNvSpPr/>
          <p:nvPr/>
        </p:nvSpPr>
        <p:spPr>
          <a:xfrm>
            <a:off x="1285875" y="2000250"/>
            <a:ext cx="214313" cy="46038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5" name="CasellaDiTesto 37"/>
          <p:cNvSpPr txBox="1">
            <a:spLocks noChangeArrowheads="1"/>
          </p:cNvSpPr>
          <p:nvPr/>
        </p:nvSpPr>
        <p:spPr bwMode="auto">
          <a:xfrm>
            <a:off x="642938" y="185737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0.80</a:t>
            </a:r>
          </a:p>
        </p:txBody>
      </p:sp>
      <p:sp>
        <p:nvSpPr>
          <p:cNvPr id="39" name="Freccia a sinistra 38"/>
          <p:cNvSpPr/>
          <p:nvPr/>
        </p:nvSpPr>
        <p:spPr>
          <a:xfrm>
            <a:off x="1285875" y="4214813"/>
            <a:ext cx="214313" cy="46037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7" name="CasellaDiTesto 41"/>
          <p:cNvSpPr txBox="1">
            <a:spLocks noChangeArrowheads="1"/>
          </p:cNvSpPr>
          <p:nvPr/>
        </p:nvSpPr>
        <p:spPr bwMode="auto">
          <a:xfrm>
            <a:off x="642938" y="4000500"/>
            <a:ext cx="69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0.60</a:t>
            </a:r>
          </a:p>
        </p:txBody>
      </p:sp>
      <p:sp>
        <p:nvSpPr>
          <p:cNvPr id="43" name="Freccia in giù 42"/>
          <p:cNvSpPr/>
          <p:nvPr/>
        </p:nvSpPr>
        <p:spPr>
          <a:xfrm>
            <a:off x="1500188" y="5357813"/>
            <a:ext cx="46037" cy="28575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9" name="CasellaDiTesto 43"/>
          <p:cNvSpPr txBox="1">
            <a:spLocks noChangeArrowheads="1"/>
          </p:cNvSpPr>
          <p:nvPr/>
        </p:nvSpPr>
        <p:spPr bwMode="auto">
          <a:xfrm>
            <a:off x="1285875" y="5643563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20</a:t>
            </a:r>
          </a:p>
        </p:txBody>
      </p:sp>
      <p:sp>
        <p:nvSpPr>
          <p:cNvPr id="45" name="Freccia in giù 44"/>
          <p:cNvSpPr/>
          <p:nvPr/>
        </p:nvSpPr>
        <p:spPr>
          <a:xfrm>
            <a:off x="7643813" y="5357813"/>
            <a:ext cx="46037" cy="21431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431" name="CasellaDiTesto 45"/>
          <p:cNvSpPr txBox="1">
            <a:spLocks noChangeArrowheads="1"/>
          </p:cNvSpPr>
          <p:nvPr/>
        </p:nvSpPr>
        <p:spPr bwMode="auto">
          <a:xfrm>
            <a:off x="7429500" y="56435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80</a:t>
            </a:r>
          </a:p>
        </p:txBody>
      </p:sp>
      <p:sp>
        <p:nvSpPr>
          <p:cNvPr id="24" name="Freccia a destra 23"/>
          <p:cNvSpPr/>
          <p:nvPr/>
        </p:nvSpPr>
        <p:spPr>
          <a:xfrm>
            <a:off x="7858125" y="3071813"/>
            <a:ext cx="142875" cy="11747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Freccia a destra 24"/>
          <p:cNvSpPr/>
          <p:nvPr/>
        </p:nvSpPr>
        <p:spPr>
          <a:xfrm>
            <a:off x="7786688" y="4214813"/>
            <a:ext cx="214312" cy="14287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434" name="CasellaDiTesto 25"/>
          <p:cNvSpPr txBox="1">
            <a:spLocks noChangeArrowheads="1"/>
          </p:cNvSpPr>
          <p:nvPr/>
        </p:nvSpPr>
        <p:spPr bwMode="auto">
          <a:xfrm>
            <a:off x="539552" y="0"/>
            <a:ext cx="820891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3200" dirty="0"/>
              <a:t> Relazione fra FEV1/FVC ed età </a:t>
            </a:r>
          </a:p>
        </p:txBody>
      </p:sp>
    </p:spTree>
    <p:extLst>
      <p:ext uri="{BB962C8B-B14F-4D97-AF65-F5344CB8AC3E}">
        <p14:creationId xmlns:p14="http://schemas.microsoft.com/office/powerpoint/2010/main" val="205448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 rot="5400000">
            <a:off x="-714375" y="3143251"/>
            <a:ext cx="442912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500188" y="5357813"/>
            <a:ext cx="62865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CasellaDiTesto 9"/>
          <p:cNvSpPr txBox="1">
            <a:spLocks noChangeArrowheads="1"/>
          </p:cNvSpPr>
          <p:nvPr/>
        </p:nvSpPr>
        <p:spPr bwMode="auto">
          <a:xfrm>
            <a:off x="357188" y="2214563"/>
            <a:ext cx="357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FEV1/FVC</a:t>
            </a:r>
          </a:p>
        </p:txBody>
      </p:sp>
      <p:sp>
        <p:nvSpPr>
          <p:cNvPr id="16" name="Freccia a sinistra 15"/>
          <p:cNvSpPr/>
          <p:nvPr/>
        </p:nvSpPr>
        <p:spPr>
          <a:xfrm>
            <a:off x="1285875" y="3143250"/>
            <a:ext cx="214313" cy="46038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14" name="CasellaDiTesto 16"/>
          <p:cNvSpPr txBox="1">
            <a:spLocks noChangeArrowheads="1"/>
          </p:cNvSpPr>
          <p:nvPr/>
        </p:nvSpPr>
        <p:spPr bwMode="auto">
          <a:xfrm>
            <a:off x="642938" y="292893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0.70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500188" y="3143250"/>
            <a:ext cx="62865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CasellaDiTesto 20"/>
          <p:cNvSpPr txBox="1">
            <a:spLocks noChangeArrowheads="1"/>
          </p:cNvSpPr>
          <p:nvPr/>
        </p:nvSpPr>
        <p:spPr bwMode="auto">
          <a:xfrm>
            <a:off x="4500563" y="564356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3200">
                <a:latin typeface="Calibri" charset="0"/>
              </a:rPr>
              <a:t>Età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1500188" y="2071688"/>
            <a:ext cx="6429375" cy="221456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CasellaDiTesto 24"/>
          <p:cNvSpPr txBox="1">
            <a:spLocks noChangeArrowheads="1"/>
          </p:cNvSpPr>
          <p:nvPr/>
        </p:nvSpPr>
        <p:spPr bwMode="auto">
          <a:xfrm>
            <a:off x="7929563" y="407193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latin typeface="Calibri" charset="0"/>
              </a:rPr>
              <a:t>Reale</a:t>
            </a:r>
          </a:p>
        </p:txBody>
      </p:sp>
      <p:sp>
        <p:nvSpPr>
          <p:cNvPr id="27" name="Triangolo rettangolo 26"/>
          <p:cNvSpPr/>
          <p:nvPr/>
        </p:nvSpPr>
        <p:spPr>
          <a:xfrm>
            <a:off x="1500188" y="2143125"/>
            <a:ext cx="2928937" cy="1000125"/>
          </a:xfrm>
          <a:prstGeom prst="rtTriangl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Triangolo rettangolo 27"/>
          <p:cNvSpPr/>
          <p:nvPr/>
        </p:nvSpPr>
        <p:spPr>
          <a:xfrm rot="10800000">
            <a:off x="4786313" y="3143250"/>
            <a:ext cx="2928937" cy="1071563"/>
          </a:xfrm>
          <a:prstGeom prst="rtTriangle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1" name="CasellaDiTesto 28"/>
          <p:cNvSpPr txBox="1">
            <a:spLocks noChangeArrowheads="1"/>
          </p:cNvSpPr>
          <p:nvPr/>
        </p:nvSpPr>
        <p:spPr bwMode="auto">
          <a:xfrm>
            <a:off x="5786438" y="3214688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Falsi positivi</a:t>
            </a:r>
          </a:p>
        </p:txBody>
      </p:sp>
      <p:sp>
        <p:nvSpPr>
          <p:cNvPr id="17422" name="CasellaDiTesto 30"/>
          <p:cNvSpPr txBox="1">
            <a:spLocks noChangeArrowheads="1"/>
          </p:cNvSpPr>
          <p:nvPr/>
        </p:nvSpPr>
        <p:spPr bwMode="auto">
          <a:xfrm>
            <a:off x="1571625" y="271462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Falsi negativi</a:t>
            </a:r>
          </a:p>
        </p:txBody>
      </p:sp>
      <p:sp>
        <p:nvSpPr>
          <p:cNvPr id="17423" name="CasellaDiTesto 34"/>
          <p:cNvSpPr txBox="1">
            <a:spLocks noChangeArrowheads="1"/>
          </p:cNvSpPr>
          <p:nvPr/>
        </p:nvSpPr>
        <p:spPr bwMode="auto">
          <a:xfrm>
            <a:off x="7929563" y="2928938"/>
            <a:ext cx="928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latin typeface="Calibri" charset="0"/>
              </a:rPr>
              <a:t>Ideale</a:t>
            </a:r>
          </a:p>
        </p:txBody>
      </p:sp>
      <p:sp>
        <p:nvSpPr>
          <p:cNvPr id="36" name="Freccia a sinistra 35"/>
          <p:cNvSpPr/>
          <p:nvPr/>
        </p:nvSpPr>
        <p:spPr>
          <a:xfrm>
            <a:off x="1285875" y="2000250"/>
            <a:ext cx="214313" cy="46038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5" name="CasellaDiTesto 37"/>
          <p:cNvSpPr txBox="1">
            <a:spLocks noChangeArrowheads="1"/>
          </p:cNvSpPr>
          <p:nvPr/>
        </p:nvSpPr>
        <p:spPr bwMode="auto">
          <a:xfrm>
            <a:off x="642938" y="185737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0.80</a:t>
            </a:r>
          </a:p>
        </p:txBody>
      </p:sp>
      <p:sp>
        <p:nvSpPr>
          <p:cNvPr id="39" name="Freccia a sinistra 38"/>
          <p:cNvSpPr/>
          <p:nvPr/>
        </p:nvSpPr>
        <p:spPr>
          <a:xfrm>
            <a:off x="1285875" y="4214813"/>
            <a:ext cx="214313" cy="46037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7" name="CasellaDiTesto 41"/>
          <p:cNvSpPr txBox="1">
            <a:spLocks noChangeArrowheads="1"/>
          </p:cNvSpPr>
          <p:nvPr/>
        </p:nvSpPr>
        <p:spPr bwMode="auto">
          <a:xfrm>
            <a:off x="642938" y="4000500"/>
            <a:ext cx="69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0.60</a:t>
            </a:r>
          </a:p>
        </p:txBody>
      </p:sp>
      <p:sp>
        <p:nvSpPr>
          <p:cNvPr id="43" name="Freccia in giù 42"/>
          <p:cNvSpPr/>
          <p:nvPr/>
        </p:nvSpPr>
        <p:spPr>
          <a:xfrm>
            <a:off x="1500188" y="5357813"/>
            <a:ext cx="46037" cy="28575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29" name="CasellaDiTesto 43"/>
          <p:cNvSpPr txBox="1">
            <a:spLocks noChangeArrowheads="1"/>
          </p:cNvSpPr>
          <p:nvPr/>
        </p:nvSpPr>
        <p:spPr bwMode="auto">
          <a:xfrm>
            <a:off x="1285875" y="5643563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20</a:t>
            </a:r>
          </a:p>
        </p:txBody>
      </p:sp>
      <p:sp>
        <p:nvSpPr>
          <p:cNvPr id="45" name="Freccia in giù 44"/>
          <p:cNvSpPr/>
          <p:nvPr/>
        </p:nvSpPr>
        <p:spPr>
          <a:xfrm>
            <a:off x="7643813" y="5357813"/>
            <a:ext cx="46037" cy="21431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431" name="CasellaDiTesto 45"/>
          <p:cNvSpPr txBox="1">
            <a:spLocks noChangeArrowheads="1"/>
          </p:cNvSpPr>
          <p:nvPr/>
        </p:nvSpPr>
        <p:spPr bwMode="auto">
          <a:xfrm>
            <a:off x="7429500" y="56435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Calibri" charset="0"/>
              </a:rPr>
              <a:t>80</a:t>
            </a:r>
          </a:p>
        </p:txBody>
      </p:sp>
      <p:sp>
        <p:nvSpPr>
          <p:cNvPr id="24" name="Freccia a destra 23"/>
          <p:cNvSpPr/>
          <p:nvPr/>
        </p:nvSpPr>
        <p:spPr>
          <a:xfrm>
            <a:off x="7858125" y="3071813"/>
            <a:ext cx="142875" cy="11747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Freccia a destra 24"/>
          <p:cNvSpPr/>
          <p:nvPr/>
        </p:nvSpPr>
        <p:spPr>
          <a:xfrm>
            <a:off x="7786688" y="4214813"/>
            <a:ext cx="214312" cy="14287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434" name="CasellaDiTesto 25"/>
          <p:cNvSpPr txBox="1">
            <a:spLocks noChangeArrowheads="1"/>
          </p:cNvSpPr>
          <p:nvPr/>
        </p:nvSpPr>
        <p:spPr bwMode="auto">
          <a:xfrm>
            <a:off x="539552" y="0"/>
            <a:ext cx="820891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3200" dirty="0"/>
              <a:t> Relazione fra FEV1/FVC ed età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140352">
            <a:off x="6392409" y="3186449"/>
            <a:ext cx="1656414" cy="1502427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31689">
            <a:off x="4659518" y="2643466"/>
            <a:ext cx="1656414" cy="1502427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31689">
            <a:off x="2978075" y="2106875"/>
            <a:ext cx="1656414" cy="15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45775" cy="6858000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 flipV="1">
            <a:off x="1926973" y="4277582"/>
            <a:ext cx="5868511" cy="437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1143000" y="4525769"/>
            <a:ext cx="6170740" cy="58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143000" y="4744758"/>
            <a:ext cx="5849578" cy="145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361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902251018110000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551</Words>
  <Application>Microsoft Office PowerPoint</Application>
  <PresentationFormat>On-screen Show (4:3)</PresentationFormat>
  <Paragraphs>81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Constantia</vt:lpstr>
      <vt:lpstr>Times New Roman</vt:lpstr>
      <vt:lpstr>Wingdings</vt:lpstr>
      <vt:lpstr>Tema di Office</vt:lpstr>
      <vt:lpstr>Grafico</vt:lpstr>
      <vt:lpstr>PowerPoint Presentation</vt:lpstr>
      <vt:lpstr>DECLARATION OF CONFLICT OF INTEREST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scelta del criterio di normalità </vt:lpstr>
      <vt:lpstr>La scelta del criterio di normalità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Conclusioni</vt:lpstr>
    </vt:vector>
  </TitlesOfParts>
  <Company>Università Cattolica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Riccardo Pistelli</dc:creator>
  <cp:lastModifiedBy>Riccardo Pistelli</cp:lastModifiedBy>
  <cp:revision>9</cp:revision>
  <dcterms:created xsi:type="dcterms:W3CDTF">2019-03-31T08:42:51Z</dcterms:created>
  <dcterms:modified xsi:type="dcterms:W3CDTF">2019-04-01T14:43:50Z</dcterms:modified>
</cp:coreProperties>
</file>