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6" r:id="rId2"/>
    <p:sldMasterId id="2147483824" r:id="rId3"/>
    <p:sldMasterId id="2147484050" r:id="rId4"/>
    <p:sldMasterId id="2147484052" r:id="rId5"/>
    <p:sldMasterId id="2147484061" r:id="rId6"/>
  </p:sldMasterIdLst>
  <p:notesMasterIdLst>
    <p:notesMasterId r:id="rId60"/>
  </p:notesMasterIdLst>
  <p:sldIdLst>
    <p:sldId id="680" r:id="rId7"/>
    <p:sldId id="684" r:id="rId8"/>
    <p:sldId id="685" r:id="rId9"/>
    <p:sldId id="686" r:id="rId10"/>
    <p:sldId id="546" r:id="rId11"/>
    <p:sldId id="533" r:id="rId12"/>
    <p:sldId id="656" r:id="rId13"/>
    <p:sldId id="547" r:id="rId14"/>
    <p:sldId id="540" r:id="rId15"/>
    <p:sldId id="548" r:id="rId16"/>
    <p:sldId id="627" r:id="rId17"/>
    <p:sldId id="549" r:id="rId18"/>
    <p:sldId id="628" r:id="rId19"/>
    <p:sldId id="638" r:id="rId20"/>
    <p:sldId id="640" r:id="rId21"/>
    <p:sldId id="641" r:id="rId22"/>
    <p:sldId id="655" r:id="rId23"/>
    <p:sldId id="468" r:id="rId24"/>
    <p:sldId id="630" r:id="rId25"/>
    <p:sldId id="631" r:id="rId26"/>
    <p:sldId id="644" r:id="rId27"/>
    <p:sldId id="661" r:id="rId28"/>
    <p:sldId id="436" r:id="rId29"/>
    <p:sldId id="480" r:id="rId30"/>
    <p:sldId id="544" r:id="rId31"/>
    <p:sldId id="637" r:id="rId32"/>
    <p:sldId id="658" r:id="rId33"/>
    <p:sldId id="616" r:id="rId34"/>
    <p:sldId id="676" r:id="rId35"/>
    <p:sldId id="469" r:id="rId36"/>
    <p:sldId id="657" r:id="rId37"/>
    <p:sldId id="652" r:id="rId38"/>
    <p:sldId id="662" r:id="rId39"/>
    <p:sldId id="651" r:id="rId40"/>
    <p:sldId id="653" r:id="rId41"/>
    <p:sldId id="654" r:id="rId42"/>
    <p:sldId id="674" r:id="rId43"/>
    <p:sldId id="609" r:id="rId44"/>
    <p:sldId id="610" r:id="rId45"/>
    <p:sldId id="611" r:id="rId46"/>
    <p:sldId id="612" r:id="rId47"/>
    <p:sldId id="666" r:id="rId48"/>
    <p:sldId id="667" r:id="rId49"/>
    <p:sldId id="613" r:id="rId50"/>
    <p:sldId id="668" r:id="rId51"/>
    <p:sldId id="669" r:id="rId52"/>
    <p:sldId id="614" r:id="rId53"/>
    <p:sldId id="659" r:id="rId54"/>
    <p:sldId id="687" r:id="rId55"/>
    <p:sldId id="633" r:id="rId56"/>
    <p:sldId id="634" r:id="rId57"/>
    <p:sldId id="635" r:id="rId58"/>
    <p:sldId id="636" r:id="rId5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24" autoAdjust="0"/>
  </p:normalViewPr>
  <p:slideViewPr>
    <p:cSldViewPr>
      <p:cViewPr>
        <p:scale>
          <a:sx n="60" d="100"/>
          <a:sy n="60" d="100"/>
        </p:scale>
        <p:origin x="-2741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91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BFFBA1-35CC-4E05-93D2-58FA54B3818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48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ineffective effort:</a:t>
            </a:r>
            <a:r>
              <a:rPr lang="en-US" baseline="0" dirty="0" smtClean="0"/>
              <a:t> a muscular effort without ventilator trigger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mode of ventilation is this?</a:t>
            </a:r>
          </a:p>
          <a:p>
            <a:r>
              <a:rPr lang="en-US" dirty="0" smtClean="0"/>
              <a:t>Spontaneous, assisted</a:t>
            </a:r>
            <a:r>
              <a:rPr lang="en-US" baseline="0" dirty="0" smtClean="0"/>
              <a:t> or controlled?</a:t>
            </a:r>
          </a:p>
          <a:p>
            <a:r>
              <a:rPr lang="en-US" baseline="0" dirty="0" smtClean="0"/>
              <a:t>Pressure or volume/flow limited?</a:t>
            </a:r>
          </a:p>
          <a:p>
            <a:r>
              <a:rPr lang="en-US" baseline="0" dirty="0" smtClean="0"/>
              <a:t>The shape of flow </a:t>
            </a:r>
            <a:r>
              <a:rPr lang="en-US" baseline="0" smtClean="0"/>
              <a:t>wave is….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taitration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suspect COPD by waveform interpretation?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are used</a:t>
            </a:r>
            <a:r>
              <a:rPr lang="en-US" baseline="0" dirty="0" smtClean="0"/>
              <a:t> to perform /</a:t>
            </a:r>
            <a:r>
              <a:rPr lang="en-US" baseline="0" dirty="0" err="1" smtClean="0"/>
              <a:t>spairometri</a:t>
            </a:r>
            <a:r>
              <a:rPr lang="en-US" baseline="0" dirty="0" smtClean="0"/>
              <a:t>/, you know in case of COPD usually you can find a concavity of expiratory flow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interaction between these two pumps leads to the generation of flow, pressure and volume changes.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 will discuss with you mainly flow and pressure waveforms, since volume is merely calculated as the integration of the flow over time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Dare </a:t>
            </a:r>
            <a:r>
              <a:rPr lang="en-US" dirty="0" err="1" smtClean="0"/>
              <a:t>un’occhiata</a:t>
            </a:r>
            <a:r>
              <a:rPr lang="en-US" dirty="0" smtClean="0"/>
              <a:t>….take a look</a:t>
            </a:r>
            <a:r>
              <a:rPr lang="en-US" baseline="0" dirty="0" smtClean="0"/>
              <a:t> at these two waveforms.</a:t>
            </a:r>
          </a:p>
          <a:p>
            <a:r>
              <a:rPr lang="en-US" baseline="0" dirty="0" smtClean="0"/>
              <a:t>A portion of the flow generated by the ventilator is stolen by the patient</a:t>
            </a:r>
          </a:p>
          <a:p>
            <a:r>
              <a:rPr lang="en-US" baseline="0" dirty="0" smtClean="0"/>
              <a:t>So we are now able to identify patients’ triggered cycles, and to distinguish between a pressure and flow trigger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understand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whether the mode of ventilation is pressure-targeted or volume-targeted  we have to looking for a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flat topped wave (this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is not all the time true), since for example we can have different </a:t>
            </a:r>
            <a:r>
              <a:rPr lang="en-US" dirty="0" smtClean="0"/>
              <a:t>flow pattern: not only</a:t>
            </a:r>
            <a:r>
              <a:rPr lang="en-US" baseline="0" dirty="0" smtClean="0"/>
              <a:t> </a:t>
            </a:r>
            <a:r>
              <a:rPr lang="en-US" dirty="0" smtClean="0"/>
              <a:t>constant, but also</a:t>
            </a:r>
            <a:r>
              <a:rPr lang="en-US" baseline="0" dirty="0" smtClean="0"/>
              <a:t> </a:t>
            </a:r>
            <a:r>
              <a:rPr lang="en-US" i="1" dirty="0" smtClean="0"/>
              <a:t>accelerating</a:t>
            </a:r>
            <a:r>
              <a:rPr lang="en-US" dirty="0" smtClean="0"/>
              <a:t>, </a:t>
            </a:r>
            <a:r>
              <a:rPr lang="en-US" i="1" dirty="0" smtClean="0"/>
              <a:t>decelerating</a:t>
            </a:r>
            <a:r>
              <a:rPr lang="en-US" dirty="0" smtClean="0"/>
              <a:t> or even sinusoidal.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need only</a:t>
            </a:r>
            <a:r>
              <a:rPr lang="en-US" baseline="0" dirty="0" smtClean="0"/>
              <a:t> few minutes to discuss with you how to judge a CPAP system.</a:t>
            </a:r>
          </a:p>
          <a:p>
            <a:r>
              <a:rPr lang="en-US" baseline="0" dirty="0" smtClean="0"/>
              <a:t>Why pressure wave should be flat? Because ..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very bad CPAP system,</a:t>
            </a:r>
            <a:r>
              <a:rPr lang="en-US" baseline="0" dirty="0" smtClean="0"/>
              <a:t> since there a dramatic decrease of pressure during </a:t>
            </a:r>
            <a:r>
              <a:rPr lang="en-US" baseline="0" dirty="0" err="1" smtClean="0"/>
              <a:t>inspiratory</a:t>
            </a:r>
            <a:r>
              <a:rPr lang="en-US" baseline="0" dirty="0" smtClean="0"/>
              <a:t>, and an increase of pressure during expiration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Anyone</a:t>
            </a:r>
            <a:r>
              <a:rPr lang="en-US" baseline="0" dirty="0" smtClean="0"/>
              <a:t> trying to selling you a dual control mode of ventilation should be ….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FFBA1-35CC-4E05-93D2-58FA54B3818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EBE3B-B68F-41E6-9309-CE5A1408159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3BB9-4D85-4253-B6A1-7BE42FCE619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CF960-7F33-4BCA-A94F-BF35C648EF1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774065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4FF06-04C8-442B-AFD8-202A97E0D0C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4769E-B55C-4461-8C4B-ED7C8DB882B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9D51-8010-4C32-A0D7-7A49051E1DC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E1CA7-4057-4560-8981-5491A63CAAE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9D51-8010-4C32-A0D7-7A49051E1DC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5790D-A9C3-4CEE-BF94-9AB0E300145C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FB0D-4147-4ECD-A1E4-F212F10605D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6FB6-7A8C-40B8-876F-FE4B6FAC777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26FB6-7A8C-40B8-876F-FE4B6FAC777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364B-0B2D-4D63-949E-5B57289955C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9ADB-6223-4BBB-9AAE-C186F155EE3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2403-D6C8-4940-B53E-81F77136A0D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AA904-D4FB-4768-839F-636213B1195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713D-035C-4E41-86E6-BA4BC7E195D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364B-0B2D-4D63-949E-5B57289955C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FE3B7-EC61-4022-A659-081825FE6A3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3A5D1-7B47-4664-8980-88AEC3B3439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5D1D1F-9954-4642-8DA5-C1E2448A089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25538"/>
            <a:ext cx="7740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3080" name="Picture 8" descr="images"/>
          <p:cNvPicPr>
            <a:picLocks noChangeAspect="1" noChangeArrowheads="1"/>
          </p:cNvPicPr>
          <p:nvPr userDrawn="1"/>
        </p:nvPicPr>
        <p:blipFill>
          <a:blip r:embed="rId14" cstate="print"/>
          <a:srcRect l="4344" t="4636" r="4344" b="17471"/>
          <a:stretch>
            <a:fillRect/>
          </a:stretch>
        </p:blipFill>
        <p:spPr bwMode="auto">
          <a:xfrm>
            <a:off x="8161338" y="115888"/>
            <a:ext cx="8318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4DC89A-4668-48D2-810A-FF84A6FA69E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25538"/>
            <a:ext cx="7740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20488" name="Picture 8" descr="images"/>
          <p:cNvPicPr>
            <a:picLocks noChangeAspect="1" noChangeArrowheads="1"/>
          </p:cNvPicPr>
          <p:nvPr userDrawn="1"/>
        </p:nvPicPr>
        <p:blipFill>
          <a:blip r:embed="rId4" cstate="print"/>
          <a:srcRect l="4344" t="4636" r="4344" b="17471"/>
          <a:stretch>
            <a:fillRect/>
          </a:stretch>
        </p:blipFill>
        <p:spPr bwMode="auto">
          <a:xfrm>
            <a:off x="8161338" y="115888"/>
            <a:ext cx="8318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6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516FBF-B848-4110-8D3D-C8B6F25EDCD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25538"/>
            <a:ext cx="7740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27656" name="Picture 8" descr="images"/>
          <p:cNvPicPr>
            <a:picLocks noChangeAspect="1" noChangeArrowheads="1"/>
          </p:cNvPicPr>
          <p:nvPr userDrawn="1"/>
        </p:nvPicPr>
        <p:blipFill>
          <a:blip r:embed="rId3" cstate="print"/>
          <a:srcRect l="4344" t="4636" r="4344" b="17471"/>
          <a:stretch>
            <a:fillRect/>
          </a:stretch>
        </p:blipFill>
        <p:spPr bwMode="auto">
          <a:xfrm>
            <a:off x="8161338" y="115888"/>
            <a:ext cx="8318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DFE2B6-D7EA-4D56-806B-FE4C5845638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25538"/>
            <a:ext cx="7740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3080" name="Picture 8" descr="images"/>
          <p:cNvPicPr>
            <a:picLocks noChangeAspect="1" noChangeArrowheads="1"/>
          </p:cNvPicPr>
          <p:nvPr userDrawn="1"/>
        </p:nvPicPr>
        <p:blipFill>
          <a:blip r:embed="rId3" cstate="print"/>
          <a:srcRect l="4344" t="4636" r="4344" b="17471"/>
          <a:stretch>
            <a:fillRect/>
          </a:stretch>
        </p:blipFill>
        <p:spPr bwMode="auto">
          <a:xfrm>
            <a:off x="8161338" y="117442"/>
            <a:ext cx="8318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FC9509-5526-40CD-B260-00028212B622}" type="slidenum">
              <a:rPr lang="en-GB">
                <a:solidFill>
                  <a:srgbClr val="000000"/>
                </a:solidFill>
              </a:rPr>
              <a:pPr/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25538"/>
            <a:ext cx="7740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8" descr="images"/>
          <p:cNvPicPr>
            <a:picLocks noChangeAspect="1" noChangeArrowheads="1"/>
          </p:cNvPicPr>
          <p:nvPr userDrawn="1"/>
        </p:nvPicPr>
        <p:blipFill>
          <a:blip r:embed="rId3" cstate="print"/>
          <a:srcRect l="4344" t="4636" r="4344" b="17471"/>
          <a:stretch>
            <a:fillRect/>
          </a:stretch>
        </p:blipFill>
        <p:spPr bwMode="auto">
          <a:xfrm>
            <a:off x="8161338" y="115888"/>
            <a:ext cx="8318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40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40AB04-0A32-4632-AA0D-CE0776492F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125538"/>
            <a:ext cx="7740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2" name="Picture 8" descr="images"/>
          <p:cNvPicPr>
            <a:picLocks noChangeAspect="1" noChangeArrowheads="1"/>
          </p:cNvPicPr>
          <p:nvPr/>
        </p:nvPicPr>
        <p:blipFill>
          <a:blip r:embed="rId5" cstate="print"/>
          <a:srcRect l="4344" t="4636" r="4344" b="17471"/>
          <a:stretch>
            <a:fillRect/>
          </a:stretch>
        </p:blipFill>
        <p:spPr bwMode="auto">
          <a:xfrm>
            <a:off x="8161338" y="115888"/>
            <a:ext cx="8318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 i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8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9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ChangeArrowheads="1"/>
          </p:cNvSpPr>
          <p:nvPr/>
        </p:nvSpPr>
        <p:spPr bwMode="auto">
          <a:xfrm>
            <a:off x="900113" y="2060575"/>
            <a:ext cx="7488237" cy="23050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535238"/>
            <a:ext cx="7559675" cy="1181100"/>
          </a:xfrm>
        </p:spPr>
        <p:txBody>
          <a:bodyPr/>
          <a:lstStyle/>
          <a:p>
            <a:r>
              <a:rPr lang="it-IT" sz="3200" i="0" dirty="0" smtClean="0"/>
              <a:t>Capire e interpretare le curve</a:t>
            </a:r>
            <a:br>
              <a:rPr lang="it-IT" sz="3200" i="0" dirty="0" smtClean="0"/>
            </a:br>
            <a:r>
              <a:rPr lang="it-IT" sz="3200" i="0" dirty="0" smtClean="0"/>
              <a:t>sul ventilatore</a:t>
            </a:r>
            <a:endParaRPr lang="it-IT" sz="3200" i="0" dirty="0" smtClean="0">
              <a:effectLst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95288" y="4941888"/>
            <a:ext cx="72723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000000"/>
                </a:solidFill>
              </a:rPr>
              <a:t>Fabiano Di Marco</a:t>
            </a:r>
            <a:br>
              <a:rPr lang="it-IT" altLang="it-IT" sz="2400" b="1" smtClean="0">
                <a:solidFill>
                  <a:srgbClr val="000000"/>
                </a:solidFill>
              </a:rPr>
            </a:br>
            <a:r>
              <a:rPr lang="it-IT" altLang="it-IT" sz="2400" b="1" smtClean="0">
                <a:solidFill>
                  <a:srgbClr val="000000"/>
                </a:solidFill>
              </a:rPr>
              <a:t> </a:t>
            </a:r>
            <a:br>
              <a:rPr lang="it-IT" altLang="it-IT" sz="2400" b="1" smtClean="0">
                <a:solidFill>
                  <a:srgbClr val="000000"/>
                </a:solidFill>
              </a:rPr>
            </a:br>
            <a:r>
              <a:rPr lang="it-IT" altLang="it-IT" sz="1600" b="1" smtClean="0">
                <a:solidFill>
                  <a:srgbClr val="000000"/>
                </a:solidFill>
              </a:rPr>
              <a:t>Università degli Studi di Milano</a:t>
            </a:r>
            <a:br>
              <a:rPr lang="it-IT" altLang="it-IT" sz="1600" b="1" smtClean="0">
                <a:solidFill>
                  <a:srgbClr val="000000"/>
                </a:solidFill>
              </a:rPr>
            </a:br>
            <a:r>
              <a:rPr lang="it-IT" altLang="it-IT" sz="1600" b="1" smtClean="0">
                <a:solidFill>
                  <a:srgbClr val="000000"/>
                </a:solidFill>
              </a:rPr>
              <a:t>Pneumologia</a:t>
            </a:r>
            <a:br>
              <a:rPr lang="it-IT" altLang="it-IT" sz="1600" b="1" smtClean="0">
                <a:solidFill>
                  <a:srgbClr val="000000"/>
                </a:solidFill>
              </a:rPr>
            </a:br>
            <a:r>
              <a:rPr lang="it-IT" altLang="it-IT" sz="1600" b="1" smtClean="0">
                <a:solidFill>
                  <a:srgbClr val="000000"/>
                </a:solidFill>
              </a:rPr>
              <a:t>Ospedale Papa Giovanni XXIII – Bergamo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smtClean="0">
                <a:solidFill>
                  <a:srgbClr val="000000"/>
                </a:solidFill>
              </a:rPr>
              <a:t>fabiano.dimarco@unimi.it</a:t>
            </a:r>
          </a:p>
        </p:txBody>
      </p:sp>
      <p:sp>
        <p:nvSpPr>
          <p:cNvPr id="34821" name="Rectangle 13"/>
          <p:cNvSpPr>
            <a:spLocks noChangeArrowheads="1"/>
          </p:cNvSpPr>
          <p:nvPr/>
        </p:nvSpPr>
        <p:spPr bwMode="auto">
          <a:xfrm>
            <a:off x="0" y="836613"/>
            <a:ext cx="1258888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pic>
        <p:nvPicPr>
          <p:cNvPr id="34822" name="Immagine 3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25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ASST_PapaGiovanniXX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4450"/>
            <a:ext cx="26273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2678" y="4581128"/>
            <a:ext cx="3865746" cy="13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9957" t="3799" r="11539" b="2504"/>
          <a:stretch>
            <a:fillRect/>
          </a:stretch>
        </p:blipFill>
        <p:spPr bwMode="auto">
          <a:xfrm>
            <a:off x="1539231" y="1254825"/>
            <a:ext cx="6129113" cy="54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Phase variables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mechanical</a:t>
            </a:r>
            <a:r>
              <a:rPr kumimoji="0" lang="en-US" sz="3600" b="1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ventilation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Cycle variable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Inspiration ends </a:t>
            </a:r>
            <a:r>
              <a:rPr lang="en-US" dirty="0" smtClean="0"/>
              <a:t>when one of the measured variable (time, pressure, flow or volume) reaches a </a:t>
            </a:r>
            <a:r>
              <a:rPr lang="en-US" b="1" dirty="0" smtClean="0">
                <a:solidFill>
                  <a:srgbClr val="FF0000"/>
                </a:solidFill>
              </a:rPr>
              <a:t>preset value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9670" t="3543" r="11252" b="2487"/>
          <a:stretch>
            <a:fillRect/>
          </a:stretch>
        </p:blipFill>
        <p:spPr bwMode="auto">
          <a:xfrm>
            <a:off x="1475656" y="1229876"/>
            <a:ext cx="6192688" cy="551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Phase variables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mechanical</a:t>
            </a:r>
            <a:r>
              <a:rPr kumimoji="0" lang="en-US" sz="3600" b="1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ventilation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Baseline variable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variable (pressure, flow, or volume) controlled during the expiration time;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Pressure is the baseline variable </a:t>
            </a:r>
            <a:r>
              <a:rPr lang="en-US" dirty="0" smtClean="0"/>
              <a:t>(PEEP) in most cases.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to judge a CPAP system?</a:t>
            </a: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85" y="1556792"/>
            <a:ext cx="831603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>
            <a:off x="2123728" y="4005064"/>
            <a:ext cx="4752528" cy="0"/>
          </a:xfrm>
          <a:prstGeom prst="line">
            <a:avLst/>
          </a:prstGeom>
          <a:ln w="603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igura a mano libera 12"/>
          <p:cNvSpPr/>
          <p:nvPr/>
        </p:nvSpPr>
        <p:spPr>
          <a:xfrm>
            <a:off x="3463298" y="3976483"/>
            <a:ext cx="993267" cy="1036694"/>
          </a:xfrm>
          <a:custGeom>
            <a:avLst/>
            <a:gdLst>
              <a:gd name="connsiteX0" fmla="*/ 0 w 914400"/>
              <a:gd name="connsiteY0" fmla="*/ 152403 h 914400"/>
              <a:gd name="connsiteX1" fmla="*/ 44638 w 914400"/>
              <a:gd name="connsiteY1" fmla="*/ 44638 h 914400"/>
              <a:gd name="connsiteX2" fmla="*/ 152403 w 914400"/>
              <a:gd name="connsiteY2" fmla="*/ 0 h 914400"/>
              <a:gd name="connsiteX3" fmla="*/ 761997 w 914400"/>
              <a:gd name="connsiteY3" fmla="*/ 0 h 914400"/>
              <a:gd name="connsiteX4" fmla="*/ 869762 w 914400"/>
              <a:gd name="connsiteY4" fmla="*/ 44638 h 914400"/>
              <a:gd name="connsiteX5" fmla="*/ 914400 w 914400"/>
              <a:gd name="connsiteY5" fmla="*/ 152403 h 914400"/>
              <a:gd name="connsiteX6" fmla="*/ 914400 w 914400"/>
              <a:gd name="connsiteY6" fmla="*/ 761997 h 914400"/>
              <a:gd name="connsiteX7" fmla="*/ 869762 w 914400"/>
              <a:gd name="connsiteY7" fmla="*/ 869762 h 914400"/>
              <a:gd name="connsiteX8" fmla="*/ 761997 w 914400"/>
              <a:gd name="connsiteY8" fmla="*/ 914400 h 914400"/>
              <a:gd name="connsiteX9" fmla="*/ 152403 w 914400"/>
              <a:gd name="connsiteY9" fmla="*/ 914400 h 914400"/>
              <a:gd name="connsiteX10" fmla="*/ 44638 w 914400"/>
              <a:gd name="connsiteY10" fmla="*/ 869762 h 914400"/>
              <a:gd name="connsiteX11" fmla="*/ 0 w 914400"/>
              <a:gd name="connsiteY11" fmla="*/ 761997 h 914400"/>
              <a:gd name="connsiteX12" fmla="*/ 0 w 914400"/>
              <a:gd name="connsiteY12" fmla="*/ 152403 h 914400"/>
              <a:gd name="connsiteX0" fmla="*/ 0 w 914400"/>
              <a:gd name="connsiteY0" fmla="*/ 152403 h 1036693"/>
              <a:gd name="connsiteX1" fmla="*/ 44638 w 914400"/>
              <a:gd name="connsiteY1" fmla="*/ 44638 h 1036693"/>
              <a:gd name="connsiteX2" fmla="*/ 152403 w 914400"/>
              <a:gd name="connsiteY2" fmla="*/ 0 h 1036693"/>
              <a:gd name="connsiteX3" fmla="*/ 761997 w 914400"/>
              <a:gd name="connsiteY3" fmla="*/ 0 h 1036693"/>
              <a:gd name="connsiteX4" fmla="*/ 869762 w 914400"/>
              <a:gd name="connsiteY4" fmla="*/ 44638 h 1036693"/>
              <a:gd name="connsiteX5" fmla="*/ 914400 w 914400"/>
              <a:gd name="connsiteY5" fmla="*/ 152403 h 1036693"/>
              <a:gd name="connsiteX6" fmla="*/ 914400 w 914400"/>
              <a:gd name="connsiteY6" fmla="*/ 761997 h 1036693"/>
              <a:gd name="connsiteX7" fmla="*/ 869762 w 914400"/>
              <a:gd name="connsiteY7" fmla="*/ 869762 h 1036693"/>
              <a:gd name="connsiteX8" fmla="*/ 761997 w 914400"/>
              <a:gd name="connsiteY8" fmla="*/ 914400 h 1036693"/>
              <a:gd name="connsiteX9" fmla="*/ 152403 w 914400"/>
              <a:gd name="connsiteY9" fmla="*/ 914400 h 1036693"/>
              <a:gd name="connsiteX10" fmla="*/ 360040 w 914400"/>
              <a:gd name="connsiteY10" fmla="*/ 1008112 h 1036693"/>
              <a:gd name="connsiteX11" fmla="*/ 0 w 914400"/>
              <a:gd name="connsiteY11" fmla="*/ 761997 h 1036693"/>
              <a:gd name="connsiteX12" fmla="*/ 0 w 914400"/>
              <a:gd name="connsiteY12" fmla="*/ 152403 h 1036693"/>
              <a:gd name="connsiteX0" fmla="*/ 0 w 914400"/>
              <a:gd name="connsiteY0" fmla="*/ 152403 h 1040499"/>
              <a:gd name="connsiteX1" fmla="*/ 44638 w 914400"/>
              <a:gd name="connsiteY1" fmla="*/ 44638 h 1040499"/>
              <a:gd name="connsiteX2" fmla="*/ 152403 w 914400"/>
              <a:gd name="connsiteY2" fmla="*/ 0 h 1040499"/>
              <a:gd name="connsiteX3" fmla="*/ 761997 w 914400"/>
              <a:gd name="connsiteY3" fmla="*/ 0 h 1040499"/>
              <a:gd name="connsiteX4" fmla="*/ 869762 w 914400"/>
              <a:gd name="connsiteY4" fmla="*/ 44638 h 1040499"/>
              <a:gd name="connsiteX5" fmla="*/ 914400 w 914400"/>
              <a:gd name="connsiteY5" fmla="*/ 152403 h 1040499"/>
              <a:gd name="connsiteX6" fmla="*/ 914400 w 914400"/>
              <a:gd name="connsiteY6" fmla="*/ 761997 h 1040499"/>
              <a:gd name="connsiteX7" fmla="*/ 869762 w 914400"/>
              <a:gd name="connsiteY7" fmla="*/ 869762 h 1040499"/>
              <a:gd name="connsiteX8" fmla="*/ 761997 w 914400"/>
              <a:gd name="connsiteY8" fmla="*/ 914400 h 1040499"/>
              <a:gd name="connsiteX9" fmla="*/ 152403 w 914400"/>
              <a:gd name="connsiteY9" fmla="*/ 914400 h 1040499"/>
              <a:gd name="connsiteX10" fmla="*/ 360040 w 914400"/>
              <a:gd name="connsiteY10" fmla="*/ 1008112 h 1040499"/>
              <a:gd name="connsiteX11" fmla="*/ 72008 w 914400"/>
              <a:gd name="connsiteY11" fmla="*/ 720080 h 1040499"/>
              <a:gd name="connsiteX12" fmla="*/ 0 w 914400"/>
              <a:gd name="connsiteY12" fmla="*/ 152403 h 1040499"/>
              <a:gd name="connsiteX0" fmla="*/ 28581 w 942981"/>
              <a:gd name="connsiteY0" fmla="*/ 180984 h 1069080"/>
              <a:gd name="connsiteX1" fmla="*/ 28581 w 942981"/>
              <a:gd name="connsiteY1" fmla="*/ 28581 h 1069080"/>
              <a:gd name="connsiteX2" fmla="*/ 180984 w 942981"/>
              <a:gd name="connsiteY2" fmla="*/ 28581 h 1069080"/>
              <a:gd name="connsiteX3" fmla="*/ 790578 w 942981"/>
              <a:gd name="connsiteY3" fmla="*/ 28581 h 1069080"/>
              <a:gd name="connsiteX4" fmla="*/ 898343 w 942981"/>
              <a:gd name="connsiteY4" fmla="*/ 73219 h 1069080"/>
              <a:gd name="connsiteX5" fmla="*/ 942981 w 942981"/>
              <a:gd name="connsiteY5" fmla="*/ 180984 h 1069080"/>
              <a:gd name="connsiteX6" fmla="*/ 942981 w 942981"/>
              <a:gd name="connsiteY6" fmla="*/ 790578 h 1069080"/>
              <a:gd name="connsiteX7" fmla="*/ 898343 w 942981"/>
              <a:gd name="connsiteY7" fmla="*/ 898343 h 1069080"/>
              <a:gd name="connsiteX8" fmla="*/ 790578 w 942981"/>
              <a:gd name="connsiteY8" fmla="*/ 942981 h 1069080"/>
              <a:gd name="connsiteX9" fmla="*/ 180984 w 942981"/>
              <a:gd name="connsiteY9" fmla="*/ 942981 h 1069080"/>
              <a:gd name="connsiteX10" fmla="*/ 388621 w 942981"/>
              <a:gd name="connsiteY10" fmla="*/ 1036693 h 1069080"/>
              <a:gd name="connsiteX11" fmla="*/ 100589 w 942981"/>
              <a:gd name="connsiteY11" fmla="*/ 748661 h 1069080"/>
              <a:gd name="connsiteX12" fmla="*/ 28581 w 942981"/>
              <a:gd name="connsiteY12" fmla="*/ 180984 h 1069080"/>
              <a:gd name="connsiteX0" fmla="*/ 28581 w 993267"/>
              <a:gd name="connsiteY0" fmla="*/ 180984 h 1069080"/>
              <a:gd name="connsiteX1" fmla="*/ 28581 w 993267"/>
              <a:gd name="connsiteY1" fmla="*/ 28581 h 1069080"/>
              <a:gd name="connsiteX2" fmla="*/ 180984 w 993267"/>
              <a:gd name="connsiteY2" fmla="*/ 28581 h 1069080"/>
              <a:gd name="connsiteX3" fmla="*/ 790578 w 993267"/>
              <a:gd name="connsiteY3" fmla="*/ 28581 h 1069080"/>
              <a:gd name="connsiteX4" fmla="*/ 964686 w 993267"/>
              <a:gd name="connsiteY4" fmla="*/ 28581 h 1069080"/>
              <a:gd name="connsiteX5" fmla="*/ 942981 w 993267"/>
              <a:gd name="connsiteY5" fmla="*/ 180984 h 1069080"/>
              <a:gd name="connsiteX6" fmla="*/ 942981 w 993267"/>
              <a:gd name="connsiteY6" fmla="*/ 790578 h 1069080"/>
              <a:gd name="connsiteX7" fmla="*/ 898343 w 993267"/>
              <a:gd name="connsiteY7" fmla="*/ 898343 h 1069080"/>
              <a:gd name="connsiteX8" fmla="*/ 790578 w 993267"/>
              <a:gd name="connsiteY8" fmla="*/ 942981 h 1069080"/>
              <a:gd name="connsiteX9" fmla="*/ 180984 w 993267"/>
              <a:gd name="connsiteY9" fmla="*/ 942981 h 1069080"/>
              <a:gd name="connsiteX10" fmla="*/ 388621 w 993267"/>
              <a:gd name="connsiteY10" fmla="*/ 1036693 h 1069080"/>
              <a:gd name="connsiteX11" fmla="*/ 100589 w 993267"/>
              <a:gd name="connsiteY11" fmla="*/ 748661 h 1069080"/>
              <a:gd name="connsiteX12" fmla="*/ 28581 w 993267"/>
              <a:gd name="connsiteY12" fmla="*/ 180984 h 1069080"/>
              <a:gd name="connsiteX0" fmla="*/ 28581 w 993267"/>
              <a:gd name="connsiteY0" fmla="*/ 180984 h 1069080"/>
              <a:gd name="connsiteX1" fmla="*/ 28581 w 993267"/>
              <a:gd name="connsiteY1" fmla="*/ 28581 h 1069080"/>
              <a:gd name="connsiteX2" fmla="*/ 180984 w 993267"/>
              <a:gd name="connsiteY2" fmla="*/ 28581 h 1069080"/>
              <a:gd name="connsiteX3" fmla="*/ 790578 w 993267"/>
              <a:gd name="connsiteY3" fmla="*/ 28581 h 1069080"/>
              <a:gd name="connsiteX4" fmla="*/ 964686 w 993267"/>
              <a:gd name="connsiteY4" fmla="*/ 28581 h 1069080"/>
              <a:gd name="connsiteX5" fmla="*/ 942981 w 993267"/>
              <a:gd name="connsiteY5" fmla="*/ 180984 h 1069080"/>
              <a:gd name="connsiteX6" fmla="*/ 676654 w 993267"/>
              <a:gd name="connsiteY6" fmla="*/ 676653 h 1069080"/>
              <a:gd name="connsiteX7" fmla="*/ 898343 w 993267"/>
              <a:gd name="connsiteY7" fmla="*/ 898343 h 1069080"/>
              <a:gd name="connsiteX8" fmla="*/ 790578 w 993267"/>
              <a:gd name="connsiteY8" fmla="*/ 942981 h 1069080"/>
              <a:gd name="connsiteX9" fmla="*/ 180984 w 993267"/>
              <a:gd name="connsiteY9" fmla="*/ 942981 h 1069080"/>
              <a:gd name="connsiteX10" fmla="*/ 388621 w 993267"/>
              <a:gd name="connsiteY10" fmla="*/ 1036693 h 1069080"/>
              <a:gd name="connsiteX11" fmla="*/ 100589 w 993267"/>
              <a:gd name="connsiteY11" fmla="*/ 748661 h 1069080"/>
              <a:gd name="connsiteX12" fmla="*/ 28581 w 993267"/>
              <a:gd name="connsiteY12" fmla="*/ 180984 h 1069080"/>
              <a:gd name="connsiteX0" fmla="*/ 28581 w 993267"/>
              <a:gd name="connsiteY0" fmla="*/ 180984 h 1069080"/>
              <a:gd name="connsiteX1" fmla="*/ 28581 w 993267"/>
              <a:gd name="connsiteY1" fmla="*/ 28581 h 1069080"/>
              <a:gd name="connsiteX2" fmla="*/ 180984 w 993267"/>
              <a:gd name="connsiteY2" fmla="*/ 28581 h 1069080"/>
              <a:gd name="connsiteX3" fmla="*/ 790578 w 993267"/>
              <a:gd name="connsiteY3" fmla="*/ 28581 h 1069080"/>
              <a:gd name="connsiteX4" fmla="*/ 964686 w 993267"/>
              <a:gd name="connsiteY4" fmla="*/ 28581 h 1069080"/>
              <a:gd name="connsiteX5" fmla="*/ 942981 w 993267"/>
              <a:gd name="connsiteY5" fmla="*/ 180984 h 1069080"/>
              <a:gd name="connsiteX6" fmla="*/ 748662 w 993267"/>
              <a:gd name="connsiteY6" fmla="*/ 676653 h 1069080"/>
              <a:gd name="connsiteX7" fmla="*/ 898343 w 993267"/>
              <a:gd name="connsiteY7" fmla="*/ 898343 h 1069080"/>
              <a:gd name="connsiteX8" fmla="*/ 790578 w 993267"/>
              <a:gd name="connsiteY8" fmla="*/ 942981 h 1069080"/>
              <a:gd name="connsiteX9" fmla="*/ 180984 w 993267"/>
              <a:gd name="connsiteY9" fmla="*/ 942981 h 1069080"/>
              <a:gd name="connsiteX10" fmla="*/ 388621 w 993267"/>
              <a:gd name="connsiteY10" fmla="*/ 1036693 h 1069080"/>
              <a:gd name="connsiteX11" fmla="*/ 100589 w 993267"/>
              <a:gd name="connsiteY11" fmla="*/ 748661 h 1069080"/>
              <a:gd name="connsiteX12" fmla="*/ 28581 w 993267"/>
              <a:gd name="connsiteY12" fmla="*/ 180984 h 1069080"/>
              <a:gd name="connsiteX0" fmla="*/ 28581 w 993267"/>
              <a:gd name="connsiteY0" fmla="*/ 180984 h 1069080"/>
              <a:gd name="connsiteX1" fmla="*/ 28581 w 993267"/>
              <a:gd name="connsiteY1" fmla="*/ 28581 h 1069080"/>
              <a:gd name="connsiteX2" fmla="*/ 180984 w 993267"/>
              <a:gd name="connsiteY2" fmla="*/ 28581 h 1069080"/>
              <a:gd name="connsiteX3" fmla="*/ 790578 w 993267"/>
              <a:gd name="connsiteY3" fmla="*/ 28581 h 1069080"/>
              <a:gd name="connsiteX4" fmla="*/ 964686 w 993267"/>
              <a:gd name="connsiteY4" fmla="*/ 28581 h 1069080"/>
              <a:gd name="connsiteX5" fmla="*/ 942981 w 993267"/>
              <a:gd name="connsiteY5" fmla="*/ 180984 h 1069080"/>
              <a:gd name="connsiteX6" fmla="*/ 748662 w 993267"/>
              <a:gd name="connsiteY6" fmla="*/ 676653 h 1069080"/>
              <a:gd name="connsiteX7" fmla="*/ 676654 w 993267"/>
              <a:gd name="connsiteY7" fmla="*/ 892677 h 1069080"/>
              <a:gd name="connsiteX8" fmla="*/ 790578 w 993267"/>
              <a:gd name="connsiteY8" fmla="*/ 942981 h 1069080"/>
              <a:gd name="connsiteX9" fmla="*/ 180984 w 993267"/>
              <a:gd name="connsiteY9" fmla="*/ 942981 h 1069080"/>
              <a:gd name="connsiteX10" fmla="*/ 388621 w 993267"/>
              <a:gd name="connsiteY10" fmla="*/ 1036693 h 1069080"/>
              <a:gd name="connsiteX11" fmla="*/ 100589 w 993267"/>
              <a:gd name="connsiteY11" fmla="*/ 748661 h 1069080"/>
              <a:gd name="connsiteX12" fmla="*/ 28581 w 993267"/>
              <a:gd name="connsiteY12" fmla="*/ 180984 h 1069080"/>
              <a:gd name="connsiteX0" fmla="*/ 28581 w 993267"/>
              <a:gd name="connsiteY0" fmla="*/ 180984 h 1069080"/>
              <a:gd name="connsiteX1" fmla="*/ 28581 w 993267"/>
              <a:gd name="connsiteY1" fmla="*/ 28581 h 1069080"/>
              <a:gd name="connsiteX2" fmla="*/ 180984 w 993267"/>
              <a:gd name="connsiteY2" fmla="*/ 28581 h 1069080"/>
              <a:gd name="connsiteX3" fmla="*/ 790578 w 993267"/>
              <a:gd name="connsiteY3" fmla="*/ 28581 h 1069080"/>
              <a:gd name="connsiteX4" fmla="*/ 964686 w 993267"/>
              <a:gd name="connsiteY4" fmla="*/ 28581 h 1069080"/>
              <a:gd name="connsiteX5" fmla="*/ 942981 w 993267"/>
              <a:gd name="connsiteY5" fmla="*/ 180984 h 1069080"/>
              <a:gd name="connsiteX6" fmla="*/ 748662 w 993267"/>
              <a:gd name="connsiteY6" fmla="*/ 676653 h 1069080"/>
              <a:gd name="connsiteX7" fmla="*/ 676654 w 993267"/>
              <a:gd name="connsiteY7" fmla="*/ 892677 h 1069080"/>
              <a:gd name="connsiteX8" fmla="*/ 460630 w 993267"/>
              <a:gd name="connsiteY8" fmla="*/ 1036693 h 1069080"/>
              <a:gd name="connsiteX9" fmla="*/ 180984 w 993267"/>
              <a:gd name="connsiteY9" fmla="*/ 942981 h 1069080"/>
              <a:gd name="connsiteX10" fmla="*/ 388621 w 993267"/>
              <a:gd name="connsiteY10" fmla="*/ 1036693 h 1069080"/>
              <a:gd name="connsiteX11" fmla="*/ 100589 w 993267"/>
              <a:gd name="connsiteY11" fmla="*/ 748661 h 1069080"/>
              <a:gd name="connsiteX12" fmla="*/ 28581 w 993267"/>
              <a:gd name="connsiteY12" fmla="*/ 180984 h 1069080"/>
              <a:gd name="connsiteX0" fmla="*/ 28581 w 993267"/>
              <a:gd name="connsiteY0" fmla="*/ 180984 h 1084698"/>
              <a:gd name="connsiteX1" fmla="*/ 28581 w 993267"/>
              <a:gd name="connsiteY1" fmla="*/ 28581 h 1084698"/>
              <a:gd name="connsiteX2" fmla="*/ 180984 w 993267"/>
              <a:gd name="connsiteY2" fmla="*/ 28581 h 1084698"/>
              <a:gd name="connsiteX3" fmla="*/ 790578 w 993267"/>
              <a:gd name="connsiteY3" fmla="*/ 28581 h 1084698"/>
              <a:gd name="connsiteX4" fmla="*/ 964686 w 993267"/>
              <a:gd name="connsiteY4" fmla="*/ 28581 h 1084698"/>
              <a:gd name="connsiteX5" fmla="*/ 942981 w 993267"/>
              <a:gd name="connsiteY5" fmla="*/ 180984 h 1084698"/>
              <a:gd name="connsiteX6" fmla="*/ 748662 w 993267"/>
              <a:gd name="connsiteY6" fmla="*/ 676653 h 1084698"/>
              <a:gd name="connsiteX7" fmla="*/ 676654 w 993267"/>
              <a:gd name="connsiteY7" fmla="*/ 892677 h 1084698"/>
              <a:gd name="connsiteX8" fmla="*/ 460630 w 993267"/>
              <a:gd name="connsiteY8" fmla="*/ 1036693 h 1084698"/>
              <a:gd name="connsiteX9" fmla="*/ 460630 w 993267"/>
              <a:gd name="connsiteY9" fmla="*/ 1036693 h 1084698"/>
              <a:gd name="connsiteX10" fmla="*/ 388621 w 993267"/>
              <a:gd name="connsiteY10" fmla="*/ 1036693 h 1084698"/>
              <a:gd name="connsiteX11" fmla="*/ 100589 w 993267"/>
              <a:gd name="connsiteY11" fmla="*/ 748661 h 1084698"/>
              <a:gd name="connsiteX12" fmla="*/ 28581 w 993267"/>
              <a:gd name="connsiteY12" fmla="*/ 180984 h 1084698"/>
              <a:gd name="connsiteX0" fmla="*/ 28581 w 993267"/>
              <a:gd name="connsiteY0" fmla="*/ 180984 h 1084698"/>
              <a:gd name="connsiteX1" fmla="*/ 28581 w 993267"/>
              <a:gd name="connsiteY1" fmla="*/ 28581 h 1084698"/>
              <a:gd name="connsiteX2" fmla="*/ 180984 w 993267"/>
              <a:gd name="connsiteY2" fmla="*/ 28581 h 1084698"/>
              <a:gd name="connsiteX3" fmla="*/ 790578 w 993267"/>
              <a:gd name="connsiteY3" fmla="*/ 28581 h 1084698"/>
              <a:gd name="connsiteX4" fmla="*/ 964686 w 993267"/>
              <a:gd name="connsiteY4" fmla="*/ 28581 h 1084698"/>
              <a:gd name="connsiteX5" fmla="*/ 942981 w 993267"/>
              <a:gd name="connsiteY5" fmla="*/ 180984 h 1084698"/>
              <a:gd name="connsiteX6" fmla="*/ 748662 w 993267"/>
              <a:gd name="connsiteY6" fmla="*/ 676653 h 1084698"/>
              <a:gd name="connsiteX7" fmla="*/ 676654 w 993267"/>
              <a:gd name="connsiteY7" fmla="*/ 892677 h 1084698"/>
              <a:gd name="connsiteX8" fmla="*/ 460630 w 993267"/>
              <a:gd name="connsiteY8" fmla="*/ 1036693 h 1084698"/>
              <a:gd name="connsiteX9" fmla="*/ 460630 w 993267"/>
              <a:gd name="connsiteY9" fmla="*/ 1036693 h 1084698"/>
              <a:gd name="connsiteX10" fmla="*/ 388621 w 993267"/>
              <a:gd name="connsiteY10" fmla="*/ 1036693 h 1084698"/>
              <a:gd name="connsiteX11" fmla="*/ 244606 w 993267"/>
              <a:gd name="connsiteY11" fmla="*/ 748661 h 1084698"/>
              <a:gd name="connsiteX12" fmla="*/ 28581 w 993267"/>
              <a:gd name="connsiteY12" fmla="*/ 180984 h 1084698"/>
              <a:gd name="connsiteX0" fmla="*/ 28581 w 993267"/>
              <a:gd name="connsiteY0" fmla="*/ 180984 h 1084698"/>
              <a:gd name="connsiteX1" fmla="*/ 28581 w 993267"/>
              <a:gd name="connsiteY1" fmla="*/ 28581 h 1084698"/>
              <a:gd name="connsiteX2" fmla="*/ 180984 w 993267"/>
              <a:gd name="connsiteY2" fmla="*/ 28581 h 1084698"/>
              <a:gd name="connsiteX3" fmla="*/ 790578 w 993267"/>
              <a:gd name="connsiteY3" fmla="*/ 28581 h 1084698"/>
              <a:gd name="connsiteX4" fmla="*/ 964686 w 993267"/>
              <a:gd name="connsiteY4" fmla="*/ 28581 h 1084698"/>
              <a:gd name="connsiteX5" fmla="*/ 942981 w 993267"/>
              <a:gd name="connsiteY5" fmla="*/ 180984 h 1084698"/>
              <a:gd name="connsiteX6" fmla="*/ 748662 w 993267"/>
              <a:gd name="connsiteY6" fmla="*/ 676653 h 1084698"/>
              <a:gd name="connsiteX7" fmla="*/ 676654 w 993267"/>
              <a:gd name="connsiteY7" fmla="*/ 892677 h 1084698"/>
              <a:gd name="connsiteX8" fmla="*/ 460630 w 993267"/>
              <a:gd name="connsiteY8" fmla="*/ 1036693 h 1084698"/>
              <a:gd name="connsiteX9" fmla="*/ 460630 w 993267"/>
              <a:gd name="connsiteY9" fmla="*/ 1036693 h 1084698"/>
              <a:gd name="connsiteX10" fmla="*/ 388621 w 993267"/>
              <a:gd name="connsiteY10" fmla="*/ 1036693 h 1084698"/>
              <a:gd name="connsiteX11" fmla="*/ 316614 w 993267"/>
              <a:gd name="connsiteY11" fmla="*/ 748661 h 1084698"/>
              <a:gd name="connsiteX12" fmla="*/ 28581 w 993267"/>
              <a:gd name="connsiteY12" fmla="*/ 180984 h 1084698"/>
              <a:gd name="connsiteX0" fmla="*/ 28581 w 993267"/>
              <a:gd name="connsiteY0" fmla="*/ 180984 h 1036693"/>
              <a:gd name="connsiteX1" fmla="*/ 28581 w 993267"/>
              <a:gd name="connsiteY1" fmla="*/ 28581 h 1036693"/>
              <a:gd name="connsiteX2" fmla="*/ 180984 w 993267"/>
              <a:gd name="connsiteY2" fmla="*/ 28581 h 1036693"/>
              <a:gd name="connsiteX3" fmla="*/ 790578 w 993267"/>
              <a:gd name="connsiteY3" fmla="*/ 28581 h 1036693"/>
              <a:gd name="connsiteX4" fmla="*/ 964686 w 993267"/>
              <a:gd name="connsiteY4" fmla="*/ 28581 h 1036693"/>
              <a:gd name="connsiteX5" fmla="*/ 942981 w 993267"/>
              <a:gd name="connsiteY5" fmla="*/ 180984 h 1036693"/>
              <a:gd name="connsiteX6" fmla="*/ 748662 w 993267"/>
              <a:gd name="connsiteY6" fmla="*/ 676653 h 1036693"/>
              <a:gd name="connsiteX7" fmla="*/ 676654 w 993267"/>
              <a:gd name="connsiteY7" fmla="*/ 892677 h 1036693"/>
              <a:gd name="connsiteX8" fmla="*/ 460630 w 993267"/>
              <a:gd name="connsiteY8" fmla="*/ 1036693 h 1036693"/>
              <a:gd name="connsiteX9" fmla="*/ 460630 w 993267"/>
              <a:gd name="connsiteY9" fmla="*/ 1036693 h 1036693"/>
              <a:gd name="connsiteX10" fmla="*/ 460630 w 993267"/>
              <a:gd name="connsiteY10" fmla="*/ 1036693 h 1036693"/>
              <a:gd name="connsiteX11" fmla="*/ 316614 w 993267"/>
              <a:gd name="connsiteY11" fmla="*/ 748661 h 1036693"/>
              <a:gd name="connsiteX12" fmla="*/ 28581 w 993267"/>
              <a:gd name="connsiteY12" fmla="*/ 180984 h 1036693"/>
              <a:gd name="connsiteX0" fmla="*/ 28581 w 993267"/>
              <a:gd name="connsiteY0" fmla="*/ 180984 h 1036693"/>
              <a:gd name="connsiteX1" fmla="*/ 28581 w 993267"/>
              <a:gd name="connsiteY1" fmla="*/ 28581 h 1036693"/>
              <a:gd name="connsiteX2" fmla="*/ 180984 w 993267"/>
              <a:gd name="connsiteY2" fmla="*/ 28581 h 1036693"/>
              <a:gd name="connsiteX3" fmla="*/ 790578 w 993267"/>
              <a:gd name="connsiteY3" fmla="*/ 28581 h 1036693"/>
              <a:gd name="connsiteX4" fmla="*/ 964686 w 993267"/>
              <a:gd name="connsiteY4" fmla="*/ 28581 h 1036693"/>
              <a:gd name="connsiteX5" fmla="*/ 942981 w 993267"/>
              <a:gd name="connsiteY5" fmla="*/ 180984 h 1036693"/>
              <a:gd name="connsiteX6" fmla="*/ 748662 w 993267"/>
              <a:gd name="connsiteY6" fmla="*/ 676653 h 1036693"/>
              <a:gd name="connsiteX7" fmla="*/ 676654 w 993267"/>
              <a:gd name="connsiteY7" fmla="*/ 892677 h 1036693"/>
              <a:gd name="connsiteX8" fmla="*/ 460630 w 993267"/>
              <a:gd name="connsiteY8" fmla="*/ 1036693 h 1036693"/>
              <a:gd name="connsiteX9" fmla="*/ 460630 w 993267"/>
              <a:gd name="connsiteY9" fmla="*/ 1036693 h 1036693"/>
              <a:gd name="connsiteX10" fmla="*/ 460630 w 993267"/>
              <a:gd name="connsiteY10" fmla="*/ 1036693 h 1036693"/>
              <a:gd name="connsiteX11" fmla="*/ 316614 w 993267"/>
              <a:gd name="connsiteY11" fmla="*/ 748661 h 1036693"/>
              <a:gd name="connsiteX12" fmla="*/ 28581 w 993267"/>
              <a:gd name="connsiteY12" fmla="*/ 180984 h 1036693"/>
              <a:gd name="connsiteX0" fmla="*/ 28581 w 993267"/>
              <a:gd name="connsiteY0" fmla="*/ 180984 h 1036693"/>
              <a:gd name="connsiteX1" fmla="*/ 28581 w 993267"/>
              <a:gd name="connsiteY1" fmla="*/ 28581 h 1036693"/>
              <a:gd name="connsiteX2" fmla="*/ 180984 w 993267"/>
              <a:gd name="connsiteY2" fmla="*/ 28581 h 1036693"/>
              <a:gd name="connsiteX3" fmla="*/ 790578 w 993267"/>
              <a:gd name="connsiteY3" fmla="*/ 28581 h 1036693"/>
              <a:gd name="connsiteX4" fmla="*/ 964686 w 993267"/>
              <a:gd name="connsiteY4" fmla="*/ 28581 h 1036693"/>
              <a:gd name="connsiteX5" fmla="*/ 942981 w 993267"/>
              <a:gd name="connsiteY5" fmla="*/ 180984 h 1036693"/>
              <a:gd name="connsiteX6" fmla="*/ 748662 w 993267"/>
              <a:gd name="connsiteY6" fmla="*/ 676653 h 1036693"/>
              <a:gd name="connsiteX7" fmla="*/ 676654 w 993267"/>
              <a:gd name="connsiteY7" fmla="*/ 892677 h 1036693"/>
              <a:gd name="connsiteX8" fmla="*/ 460630 w 993267"/>
              <a:gd name="connsiteY8" fmla="*/ 1036693 h 1036693"/>
              <a:gd name="connsiteX9" fmla="*/ 460630 w 993267"/>
              <a:gd name="connsiteY9" fmla="*/ 1036693 h 1036693"/>
              <a:gd name="connsiteX10" fmla="*/ 460630 w 993267"/>
              <a:gd name="connsiteY10" fmla="*/ 1036693 h 1036693"/>
              <a:gd name="connsiteX11" fmla="*/ 316614 w 993267"/>
              <a:gd name="connsiteY11" fmla="*/ 748661 h 1036693"/>
              <a:gd name="connsiteX12" fmla="*/ 28581 w 993267"/>
              <a:gd name="connsiteY12" fmla="*/ 180984 h 1036693"/>
              <a:gd name="connsiteX0" fmla="*/ 28581 w 993267"/>
              <a:gd name="connsiteY0" fmla="*/ 180984 h 1036693"/>
              <a:gd name="connsiteX1" fmla="*/ 28581 w 993267"/>
              <a:gd name="connsiteY1" fmla="*/ 28581 h 1036693"/>
              <a:gd name="connsiteX2" fmla="*/ 180984 w 993267"/>
              <a:gd name="connsiteY2" fmla="*/ 28581 h 1036693"/>
              <a:gd name="connsiteX3" fmla="*/ 790578 w 993267"/>
              <a:gd name="connsiteY3" fmla="*/ 28581 h 1036693"/>
              <a:gd name="connsiteX4" fmla="*/ 964686 w 993267"/>
              <a:gd name="connsiteY4" fmla="*/ 28581 h 1036693"/>
              <a:gd name="connsiteX5" fmla="*/ 942981 w 993267"/>
              <a:gd name="connsiteY5" fmla="*/ 180984 h 1036693"/>
              <a:gd name="connsiteX6" fmla="*/ 748662 w 993267"/>
              <a:gd name="connsiteY6" fmla="*/ 676653 h 1036693"/>
              <a:gd name="connsiteX7" fmla="*/ 676654 w 993267"/>
              <a:gd name="connsiteY7" fmla="*/ 892677 h 1036693"/>
              <a:gd name="connsiteX8" fmla="*/ 460630 w 993267"/>
              <a:gd name="connsiteY8" fmla="*/ 1036693 h 1036693"/>
              <a:gd name="connsiteX9" fmla="*/ 460630 w 993267"/>
              <a:gd name="connsiteY9" fmla="*/ 1036693 h 1036693"/>
              <a:gd name="connsiteX10" fmla="*/ 460630 w 993267"/>
              <a:gd name="connsiteY10" fmla="*/ 1036693 h 1036693"/>
              <a:gd name="connsiteX11" fmla="*/ 244606 w 993267"/>
              <a:gd name="connsiteY11" fmla="*/ 748662 h 1036693"/>
              <a:gd name="connsiteX12" fmla="*/ 28581 w 993267"/>
              <a:gd name="connsiteY12" fmla="*/ 180984 h 1036693"/>
              <a:gd name="connsiteX0" fmla="*/ 28581 w 993267"/>
              <a:gd name="connsiteY0" fmla="*/ 180984 h 1036694"/>
              <a:gd name="connsiteX1" fmla="*/ 28581 w 993267"/>
              <a:gd name="connsiteY1" fmla="*/ 28581 h 1036694"/>
              <a:gd name="connsiteX2" fmla="*/ 180984 w 993267"/>
              <a:gd name="connsiteY2" fmla="*/ 28581 h 1036694"/>
              <a:gd name="connsiteX3" fmla="*/ 790578 w 993267"/>
              <a:gd name="connsiteY3" fmla="*/ 28581 h 1036694"/>
              <a:gd name="connsiteX4" fmla="*/ 964686 w 993267"/>
              <a:gd name="connsiteY4" fmla="*/ 28581 h 1036694"/>
              <a:gd name="connsiteX5" fmla="*/ 942981 w 993267"/>
              <a:gd name="connsiteY5" fmla="*/ 180984 h 1036694"/>
              <a:gd name="connsiteX6" fmla="*/ 748662 w 993267"/>
              <a:gd name="connsiteY6" fmla="*/ 676653 h 1036694"/>
              <a:gd name="connsiteX7" fmla="*/ 676654 w 993267"/>
              <a:gd name="connsiteY7" fmla="*/ 892677 h 1036694"/>
              <a:gd name="connsiteX8" fmla="*/ 460630 w 993267"/>
              <a:gd name="connsiteY8" fmla="*/ 1036693 h 1036694"/>
              <a:gd name="connsiteX9" fmla="*/ 460630 w 993267"/>
              <a:gd name="connsiteY9" fmla="*/ 1036693 h 1036694"/>
              <a:gd name="connsiteX10" fmla="*/ 532638 w 993267"/>
              <a:gd name="connsiteY10" fmla="*/ 1036694 h 1036694"/>
              <a:gd name="connsiteX11" fmla="*/ 244606 w 993267"/>
              <a:gd name="connsiteY11" fmla="*/ 748662 h 1036694"/>
              <a:gd name="connsiteX12" fmla="*/ 28581 w 993267"/>
              <a:gd name="connsiteY12" fmla="*/ 180984 h 1036694"/>
              <a:gd name="connsiteX0" fmla="*/ 28581 w 993267"/>
              <a:gd name="connsiteY0" fmla="*/ 180984 h 1036693"/>
              <a:gd name="connsiteX1" fmla="*/ 28581 w 993267"/>
              <a:gd name="connsiteY1" fmla="*/ 28581 h 1036693"/>
              <a:gd name="connsiteX2" fmla="*/ 180984 w 993267"/>
              <a:gd name="connsiteY2" fmla="*/ 28581 h 1036693"/>
              <a:gd name="connsiteX3" fmla="*/ 790578 w 993267"/>
              <a:gd name="connsiteY3" fmla="*/ 28581 h 1036693"/>
              <a:gd name="connsiteX4" fmla="*/ 964686 w 993267"/>
              <a:gd name="connsiteY4" fmla="*/ 28581 h 1036693"/>
              <a:gd name="connsiteX5" fmla="*/ 942981 w 993267"/>
              <a:gd name="connsiteY5" fmla="*/ 180984 h 1036693"/>
              <a:gd name="connsiteX6" fmla="*/ 748662 w 993267"/>
              <a:gd name="connsiteY6" fmla="*/ 676653 h 1036693"/>
              <a:gd name="connsiteX7" fmla="*/ 676654 w 993267"/>
              <a:gd name="connsiteY7" fmla="*/ 892677 h 1036693"/>
              <a:gd name="connsiteX8" fmla="*/ 460630 w 993267"/>
              <a:gd name="connsiteY8" fmla="*/ 1036693 h 1036693"/>
              <a:gd name="connsiteX9" fmla="*/ 460630 w 993267"/>
              <a:gd name="connsiteY9" fmla="*/ 1036693 h 1036693"/>
              <a:gd name="connsiteX10" fmla="*/ 604646 w 993267"/>
              <a:gd name="connsiteY10" fmla="*/ 964685 h 1036693"/>
              <a:gd name="connsiteX11" fmla="*/ 244606 w 993267"/>
              <a:gd name="connsiteY11" fmla="*/ 748662 h 1036693"/>
              <a:gd name="connsiteX12" fmla="*/ 28581 w 993267"/>
              <a:gd name="connsiteY12" fmla="*/ 180984 h 1036693"/>
              <a:gd name="connsiteX0" fmla="*/ 28581 w 993267"/>
              <a:gd name="connsiteY0" fmla="*/ 180984 h 1036693"/>
              <a:gd name="connsiteX1" fmla="*/ 28581 w 993267"/>
              <a:gd name="connsiteY1" fmla="*/ 28581 h 1036693"/>
              <a:gd name="connsiteX2" fmla="*/ 180984 w 993267"/>
              <a:gd name="connsiteY2" fmla="*/ 28581 h 1036693"/>
              <a:gd name="connsiteX3" fmla="*/ 790578 w 993267"/>
              <a:gd name="connsiteY3" fmla="*/ 28581 h 1036693"/>
              <a:gd name="connsiteX4" fmla="*/ 964686 w 993267"/>
              <a:gd name="connsiteY4" fmla="*/ 28581 h 1036693"/>
              <a:gd name="connsiteX5" fmla="*/ 942981 w 993267"/>
              <a:gd name="connsiteY5" fmla="*/ 180984 h 1036693"/>
              <a:gd name="connsiteX6" fmla="*/ 748662 w 993267"/>
              <a:gd name="connsiteY6" fmla="*/ 676653 h 1036693"/>
              <a:gd name="connsiteX7" fmla="*/ 676654 w 993267"/>
              <a:gd name="connsiteY7" fmla="*/ 892677 h 1036693"/>
              <a:gd name="connsiteX8" fmla="*/ 460630 w 993267"/>
              <a:gd name="connsiteY8" fmla="*/ 1036693 h 1036693"/>
              <a:gd name="connsiteX9" fmla="*/ 460630 w 993267"/>
              <a:gd name="connsiteY9" fmla="*/ 1036693 h 1036693"/>
              <a:gd name="connsiteX10" fmla="*/ 604646 w 993267"/>
              <a:gd name="connsiteY10" fmla="*/ 964685 h 1036693"/>
              <a:gd name="connsiteX11" fmla="*/ 244606 w 993267"/>
              <a:gd name="connsiteY11" fmla="*/ 748662 h 1036693"/>
              <a:gd name="connsiteX12" fmla="*/ 28581 w 993267"/>
              <a:gd name="connsiteY12" fmla="*/ 180984 h 1036693"/>
              <a:gd name="connsiteX0" fmla="*/ 28581 w 993267"/>
              <a:gd name="connsiteY0" fmla="*/ 180984 h 1036693"/>
              <a:gd name="connsiteX1" fmla="*/ 28581 w 993267"/>
              <a:gd name="connsiteY1" fmla="*/ 28581 h 1036693"/>
              <a:gd name="connsiteX2" fmla="*/ 180984 w 993267"/>
              <a:gd name="connsiteY2" fmla="*/ 28581 h 1036693"/>
              <a:gd name="connsiteX3" fmla="*/ 790578 w 993267"/>
              <a:gd name="connsiteY3" fmla="*/ 28581 h 1036693"/>
              <a:gd name="connsiteX4" fmla="*/ 964686 w 993267"/>
              <a:gd name="connsiteY4" fmla="*/ 28581 h 1036693"/>
              <a:gd name="connsiteX5" fmla="*/ 942981 w 993267"/>
              <a:gd name="connsiteY5" fmla="*/ 180984 h 1036693"/>
              <a:gd name="connsiteX6" fmla="*/ 748662 w 993267"/>
              <a:gd name="connsiteY6" fmla="*/ 676653 h 1036693"/>
              <a:gd name="connsiteX7" fmla="*/ 676654 w 993267"/>
              <a:gd name="connsiteY7" fmla="*/ 892677 h 1036693"/>
              <a:gd name="connsiteX8" fmla="*/ 460630 w 993267"/>
              <a:gd name="connsiteY8" fmla="*/ 1036693 h 1036693"/>
              <a:gd name="connsiteX9" fmla="*/ 460630 w 993267"/>
              <a:gd name="connsiteY9" fmla="*/ 1036693 h 1036693"/>
              <a:gd name="connsiteX10" fmla="*/ 460630 w 993267"/>
              <a:gd name="connsiteY10" fmla="*/ 964686 h 1036693"/>
              <a:gd name="connsiteX11" fmla="*/ 244606 w 993267"/>
              <a:gd name="connsiteY11" fmla="*/ 748662 h 1036693"/>
              <a:gd name="connsiteX12" fmla="*/ 28581 w 993267"/>
              <a:gd name="connsiteY12" fmla="*/ 180984 h 1036693"/>
              <a:gd name="connsiteX0" fmla="*/ 28581 w 993267"/>
              <a:gd name="connsiteY0" fmla="*/ 180984 h 1036694"/>
              <a:gd name="connsiteX1" fmla="*/ 28581 w 993267"/>
              <a:gd name="connsiteY1" fmla="*/ 28581 h 1036694"/>
              <a:gd name="connsiteX2" fmla="*/ 180984 w 993267"/>
              <a:gd name="connsiteY2" fmla="*/ 28581 h 1036694"/>
              <a:gd name="connsiteX3" fmla="*/ 790578 w 993267"/>
              <a:gd name="connsiteY3" fmla="*/ 28581 h 1036694"/>
              <a:gd name="connsiteX4" fmla="*/ 964686 w 993267"/>
              <a:gd name="connsiteY4" fmla="*/ 28581 h 1036694"/>
              <a:gd name="connsiteX5" fmla="*/ 942981 w 993267"/>
              <a:gd name="connsiteY5" fmla="*/ 180984 h 1036694"/>
              <a:gd name="connsiteX6" fmla="*/ 748662 w 993267"/>
              <a:gd name="connsiteY6" fmla="*/ 676653 h 1036694"/>
              <a:gd name="connsiteX7" fmla="*/ 676654 w 993267"/>
              <a:gd name="connsiteY7" fmla="*/ 892677 h 1036694"/>
              <a:gd name="connsiteX8" fmla="*/ 460630 w 993267"/>
              <a:gd name="connsiteY8" fmla="*/ 1036693 h 1036694"/>
              <a:gd name="connsiteX9" fmla="*/ 460630 w 993267"/>
              <a:gd name="connsiteY9" fmla="*/ 1036694 h 1036694"/>
              <a:gd name="connsiteX10" fmla="*/ 460630 w 993267"/>
              <a:gd name="connsiteY10" fmla="*/ 964686 h 1036694"/>
              <a:gd name="connsiteX11" fmla="*/ 244606 w 993267"/>
              <a:gd name="connsiteY11" fmla="*/ 748662 h 1036694"/>
              <a:gd name="connsiteX12" fmla="*/ 28581 w 993267"/>
              <a:gd name="connsiteY12" fmla="*/ 180984 h 1036694"/>
              <a:gd name="connsiteX0" fmla="*/ 28581 w 993267"/>
              <a:gd name="connsiteY0" fmla="*/ 180984 h 1036694"/>
              <a:gd name="connsiteX1" fmla="*/ 28581 w 993267"/>
              <a:gd name="connsiteY1" fmla="*/ 28581 h 1036694"/>
              <a:gd name="connsiteX2" fmla="*/ 180984 w 993267"/>
              <a:gd name="connsiteY2" fmla="*/ 28581 h 1036694"/>
              <a:gd name="connsiteX3" fmla="*/ 790578 w 993267"/>
              <a:gd name="connsiteY3" fmla="*/ 28581 h 1036694"/>
              <a:gd name="connsiteX4" fmla="*/ 964686 w 993267"/>
              <a:gd name="connsiteY4" fmla="*/ 28581 h 1036694"/>
              <a:gd name="connsiteX5" fmla="*/ 942981 w 993267"/>
              <a:gd name="connsiteY5" fmla="*/ 180984 h 1036694"/>
              <a:gd name="connsiteX6" fmla="*/ 748662 w 993267"/>
              <a:gd name="connsiteY6" fmla="*/ 676653 h 1036694"/>
              <a:gd name="connsiteX7" fmla="*/ 676654 w 993267"/>
              <a:gd name="connsiteY7" fmla="*/ 892677 h 1036694"/>
              <a:gd name="connsiteX8" fmla="*/ 460630 w 993267"/>
              <a:gd name="connsiteY8" fmla="*/ 1036693 h 1036694"/>
              <a:gd name="connsiteX9" fmla="*/ 460630 w 993267"/>
              <a:gd name="connsiteY9" fmla="*/ 1036694 h 1036694"/>
              <a:gd name="connsiteX10" fmla="*/ 388622 w 993267"/>
              <a:gd name="connsiteY10" fmla="*/ 964685 h 1036694"/>
              <a:gd name="connsiteX11" fmla="*/ 244606 w 993267"/>
              <a:gd name="connsiteY11" fmla="*/ 748662 h 1036694"/>
              <a:gd name="connsiteX12" fmla="*/ 28581 w 993267"/>
              <a:gd name="connsiteY12" fmla="*/ 180984 h 1036694"/>
              <a:gd name="connsiteX0" fmla="*/ 28581 w 993267"/>
              <a:gd name="connsiteY0" fmla="*/ 180984 h 1036694"/>
              <a:gd name="connsiteX1" fmla="*/ 28581 w 993267"/>
              <a:gd name="connsiteY1" fmla="*/ 28581 h 1036694"/>
              <a:gd name="connsiteX2" fmla="*/ 180984 w 993267"/>
              <a:gd name="connsiteY2" fmla="*/ 28581 h 1036694"/>
              <a:gd name="connsiteX3" fmla="*/ 790578 w 993267"/>
              <a:gd name="connsiteY3" fmla="*/ 28581 h 1036694"/>
              <a:gd name="connsiteX4" fmla="*/ 964686 w 993267"/>
              <a:gd name="connsiteY4" fmla="*/ 28581 h 1036694"/>
              <a:gd name="connsiteX5" fmla="*/ 942981 w 993267"/>
              <a:gd name="connsiteY5" fmla="*/ 180984 h 1036694"/>
              <a:gd name="connsiteX6" fmla="*/ 748662 w 993267"/>
              <a:gd name="connsiteY6" fmla="*/ 676653 h 1036694"/>
              <a:gd name="connsiteX7" fmla="*/ 676654 w 993267"/>
              <a:gd name="connsiteY7" fmla="*/ 892677 h 1036694"/>
              <a:gd name="connsiteX8" fmla="*/ 460630 w 993267"/>
              <a:gd name="connsiteY8" fmla="*/ 1036693 h 1036694"/>
              <a:gd name="connsiteX9" fmla="*/ 460630 w 993267"/>
              <a:gd name="connsiteY9" fmla="*/ 1036694 h 1036694"/>
              <a:gd name="connsiteX10" fmla="*/ 388622 w 993267"/>
              <a:gd name="connsiteY10" fmla="*/ 964685 h 1036694"/>
              <a:gd name="connsiteX11" fmla="*/ 244606 w 993267"/>
              <a:gd name="connsiteY11" fmla="*/ 748662 h 1036694"/>
              <a:gd name="connsiteX12" fmla="*/ 28581 w 993267"/>
              <a:gd name="connsiteY12" fmla="*/ 180984 h 103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3267" h="1036694">
                <a:moveTo>
                  <a:pt x="28581" y="180984"/>
                </a:moveTo>
                <a:cubicBezTo>
                  <a:pt x="28581" y="140564"/>
                  <a:pt x="0" y="57162"/>
                  <a:pt x="28581" y="28581"/>
                </a:cubicBezTo>
                <a:cubicBezTo>
                  <a:pt x="57162" y="0"/>
                  <a:pt x="140564" y="28581"/>
                  <a:pt x="180984" y="28581"/>
                </a:cubicBezTo>
                <a:lnTo>
                  <a:pt x="790578" y="28581"/>
                </a:lnTo>
                <a:cubicBezTo>
                  <a:pt x="830998" y="28581"/>
                  <a:pt x="936105" y="0"/>
                  <a:pt x="964686" y="28581"/>
                </a:cubicBezTo>
                <a:cubicBezTo>
                  <a:pt x="993267" y="57162"/>
                  <a:pt x="942981" y="140564"/>
                  <a:pt x="942981" y="180984"/>
                </a:cubicBezTo>
                <a:lnTo>
                  <a:pt x="748662" y="676653"/>
                </a:lnTo>
                <a:cubicBezTo>
                  <a:pt x="748662" y="717073"/>
                  <a:pt x="724659" y="832670"/>
                  <a:pt x="676654" y="892677"/>
                </a:cubicBezTo>
                <a:cubicBezTo>
                  <a:pt x="628649" y="952684"/>
                  <a:pt x="629050" y="1031021"/>
                  <a:pt x="460630" y="1036693"/>
                </a:cubicBezTo>
                <a:lnTo>
                  <a:pt x="460630" y="1036694"/>
                </a:lnTo>
                <a:lnTo>
                  <a:pt x="388622" y="964685"/>
                </a:lnTo>
                <a:cubicBezTo>
                  <a:pt x="413747" y="1018448"/>
                  <a:pt x="244606" y="789082"/>
                  <a:pt x="244606" y="748662"/>
                </a:cubicBezTo>
                <a:lnTo>
                  <a:pt x="28581" y="180984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644008" y="5373216"/>
            <a:ext cx="4015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000000"/>
                </a:solidFill>
              </a:rPr>
              <a:t>Increased</a:t>
            </a:r>
            <a:r>
              <a:rPr lang="it-IT" sz="2000" b="1" dirty="0" smtClean="0">
                <a:solidFill>
                  <a:srgbClr val="000000"/>
                </a:solidFill>
              </a:rPr>
              <a:t> work </a:t>
            </a:r>
            <a:r>
              <a:rPr lang="it-IT" sz="2000" b="1" dirty="0" err="1" smtClean="0">
                <a:solidFill>
                  <a:srgbClr val="000000"/>
                </a:solidFill>
              </a:rPr>
              <a:t>of</a:t>
            </a:r>
            <a:r>
              <a:rPr lang="it-IT" sz="2000" b="1" dirty="0" smtClean="0">
                <a:solidFill>
                  <a:srgbClr val="000000"/>
                </a:solidFill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</a:rPr>
              <a:t>breathing</a:t>
            </a:r>
            <a:r>
              <a:rPr lang="it-IT" sz="20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t-IT" sz="2000" b="1" dirty="0" smtClean="0">
                <a:solidFill>
                  <a:srgbClr val="000000"/>
                </a:solidFill>
              </a:rPr>
              <a:t>Negative  </a:t>
            </a:r>
            <a:r>
              <a:rPr lang="it-IT" sz="2000" b="1" dirty="0" err="1" smtClean="0">
                <a:solidFill>
                  <a:srgbClr val="000000"/>
                </a:solidFill>
              </a:rPr>
              <a:t>transpleural</a:t>
            </a:r>
            <a:r>
              <a:rPr lang="it-IT" sz="2000" b="1" dirty="0" smtClean="0">
                <a:solidFill>
                  <a:srgbClr val="000000"/>
                </a:solidFill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</a:rPr>
              <a:t>pressure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 rot="7080000">
            <a:off x="4819994" y="4383567"/>
            <a:ext cx="288032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igura a mano libera 16"/>
          <p:cNvSpPr/>
          <p:nvPr/>
        </p:nvSpPr>
        <p:spPr>
          <a:xfrm>
            <a:off x="4414251" y="2960948"/>
            <a:ext cx="2191832" cy="1106422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157750 w 1072151"/>
              <a:gd name="connsiteY0" fmla="*/ 457200 h 956683"/>
              <a:gd name="connsiteX1" fmla="*/ 291661 w 1072151"/>
              <a:gd name="connsiteY1" fmla="*/ 133911 h 956683"/>
              <a:gd name="connsiteX2" fmla="*/ 614951 w 1072151"/>
              <a:gd name="connsiteY2" fmla="*/ 1 h 956683"/>
              <a:gd name="connsiteX3" fmla="*/ 938240 w 1072151"/>
              <a:gd name="connsiteY3" fmla="*/ 133912 h 956683"/>
              <a:gd name="connsiteX4" fmla="*/ 1072150 w 1072151"/>
              <a:gd name="connsiteY4" fmla="*/ 457202 h 956683"/>
              <a:gd name="connsiteX5" fmla="*/ 938239 w 1072151"/>
              <a:gd name="connsiteY5" fmla="*/ 780491 h 956683"/>
              <a:gd name="connsiteX6" fmla="*/ 614950 w 1072151"/>
              <a:gd name="connsiteY6" fmla="*/ 914402 h 956683"/>
              <a:gd name="connsiteX7" fmla="*/ 85742 w 1072151"/>
              <a:gd name="connsiteY7" fmla="*/ 870941 h 956683"/>
              <a:gd name="connsiteX8" fmla="*/ 157751 w 1072151"/>
              <a:gd name="connsiteY8" fmla="*/ 457202 h 956683"/>
              <a:gd name="connsiteX9" fmla="*/ 157750 w 1072151"/>
              <a:gd name="connsiteY9" fmla="*/ 457200 h 956683"/>
              <a:gd name="connsiteX0" fmla="*/ 157750 w 1072151"/>
              <a:gd name="connsiteY0" fmla="*/ 457200 h 929477"/>
              <a:gd name="connsiteX1" fmla="*/ 291661 w 1072151"/>
              <a:gd name="connsiteY1" fmla="*/ 133911 h 929477"/>
              <a:gd name="connsiteX2" fmla="*/ 614951 w 1072151"/>
              <a:gd name="connsiteY2" fmla="*/ 1 h 929477"/>
              <a:gd name="connsiteX3" fmla="*/ 938240 w 1072151"/>
              <a:gd name="connsiteY3" fmla="*/ 133912 h 929477"/>
              <a:gd name="connsiteX4" fmla="*/ 1072150 w 1072151"/>
              <a:gd name="connsiteY4" fmla="*/ 457202 h 929477"/>
              <a:gd name="connsiteX5" fmla="*/ 938239 w 1072151"/>
              <a:gd name="connsiteY5" fmla="*/ 780491 h 929477"/>
              <a:gd name="connsiteX6" fmla="*/ 614950 w 1072151"/>
              <a:gd name="connsiteY6" fmla="*/ 914402 h 929477"/>
              <a:gd name="connsiteX7" fmla="*/ 85742 w 1072151"/>
              <a:gd name="connsiteY7" fmla="*/ 870941 h 929477"/>
              <a:gd name="connsiteX8" fmla="*/ 157751 w 1072151"/>
              <a:gd name="connsiteY8" fmla="*/ 457202 h 929477"/>
              <a:gd name="connsiteX9" fmla="*/ 157750 w 1072151"/>
              <a:gd name="connsiteY9" fmla="*/ 457200 h 929477"/>
              <a:gd name="connsiteX0" fmla="*/ 157750 w 1899676"/>
              <a:gd name="connsiteY0" fmla="*/ 457200 h 924770"/>
              <a:gd name="connsiteX1" fmla="*/ 291661 w 1899676"/>
              <a:gd name="connsiteY1" fmla="*/ 133911 h 924770"/>
              <a:gd name="connsiteX2" fmla="*/ 614951 w 1899676"/>
              <a:gd name="connsiteY2" fmla="*/ 1 h 924770"/>
              <a:gd name="connsiteX3" fmla="*/ 938240 w 1899676"/>
              <a:gd name="connsiteY3" fmla="*/ 133912 h 924770"/>
              <a:gd name="connsiteX4" fmla="*/ 1072150 w 1899676"/>
              <a:gd name="connsiteY4" fmla="*/ 457202 h 924770"/>
              <a:gd name="connsiteX5" fmla="*/ 1813934 w 1899676"/>
              <a:gd name="connsiteY5" fmla="*/ 808732 h 924770"/>
              <a:gd name="connsiteX6" fmla="*/ 614950 w 1899676"/>
              <a:gd name="connsiteY6" fmla="*/ 914402 h 924770"/>
              <a:gd name="connsiteX7" fmla="*/ 85742 w 1899676"/>
              <a:gd name="connsiteY7" fmla="*/ 870941 h 924770"/>
              <a:gd name="connsiteX8" fmla="*/ 157751 w 1899676"/>
              <a:gd name="connsiteY8" fmla="*/ 457202 h 924770"/>
              <a:gd name="connsiteX9" fmla="*/ 157750 w 1899676"/>
              <a:gd name="connsiteY9" fmla="*/ 457200 h 924770"/>
              <a:gd name="connsiteX0" fmla="*/ 157750 w 1945693"/>
              <a:gd name="connsiteY0" fmla="*/ 457200 h 924770"/>
              <a:gd name="connsiteX1" fmla="*/ 291661 w 1945693"/>
              <a:gd name="connsiteY1" fmla="*/ 133911 h 924770"/>
              <a:gd name="connsiteX2" fmla="*/ 614951 w 1945693"/>
              <a:gd name="connsiteY2" fmla="*/ 1 h 924770"/>
              <a:gd name="connsiteX3" fmla="*/ 938240 w 1945693"/>
              <a:gd name="connsiteY3" fmla="*/ 133912 h 924770"/>
              <a:gd name="connsiteX4" fmla="*/ 1072150 w 1945693"/>
              <a:gd name="connsiteY4" fmla="*/ 457202 h 924770"/>
              <a:gd name="connsiteX5" fmla="*/ 1813934 w 1945693"/>
              <a:gd name="connsiteY5" fmla="*/ 808732 h 924770"/>
              <a:gd name="connsiteX6" fmla="*/ 614950 w 1945693"/>
              <a:gd name="connsiteY6" fmla="*/ 914402 h 924770"/>
              <a:gd name="connsiteX7" fmla="*/ 85742 w 1945693"/>
              <a:gd name="connsiteY7" fmla="*/ 870941 h 924770"/>
              <a:gd name="connsiteX8" fmla="*/ 157751 w 1945693"/>
              <a:gd name="connsiteY8" fmla="*/ 457202 h 924770"/>
              <a:gd name="connsiteX9" fmla="*/ 157750 w 1945693"/>
              <a:gd name="connsiteY9" fmla="*/ 457200 h 924770"/>
              <a:gd name="connsiteX0" fmla="*/ 157750 w 1945693"/>
              <a:gd name="connsiteY0" fmla="*/ 479517 h 947087"/>
              <a:gd name="connsiteX1" fmla="*/ 291661 w 1945693"/>
              <a:gd name="connsiteY1" fmla="*/ 156228 h 947087"/>
              <a:gd name="connsiteX2" fmla="*/ 445781 w 1945693"/>
              <a:gd name="connsiteY2" fmla="*/ 22318 h 947087"/>
              <a:gd name="connsiteX3" fmla="*/ 614951 w 1945693"/>
              <a:gd name="connsiteY3" fmla="*/ 22318 h 947087"/>
              <a:gd name="connsiteX4" fmla="*/ 938240 w 1945693"/>
              <a:gd name="connsiteY4" fmla="*/ 156229 h 947087"/>
              <a:gd name="connsiteX5" fmla="*/ 1072150 w 1945693"/>
              <a:gd name="connsiteY5" fmla="*/ 479519 h 947087"/>
              <a:gd name="connsiteX6" fmla="*/ 1813934 w 1945693"/>
              <a:gd name="connsiteY6" fmla="*/ 831049 h 947087"/>
              <a:gd name="connsiteX7" fmla="*/ 614950 w 1945693"/>
              <a:gd name="connsiteY7" fmla="*/ 936719 h 947087"/>
              <a:gd name="connsiteX8" fmla="*/ 85742 w 1945693"/>
              <a:gd name="connsiteY8" fmla="*/ 893258 h 947087"/>
              <a:gd name="connsiteX9" fmla="*/ 157751 w 1945693"/>
              <a:gd name="connsiteY9" fmla="*/ 479519 h 947087"/>
              <a:gd name="connsiteX10" fmla="*/ 157750 w 1945693"/>
              <a:gd name="connsiteY10" fmla="*/ 479517 h 947087"/>
              <a:gd name="connsiteX0" fmla="*/ 157750 w 1945693"/>
              <a:gd name="connsiteY0" fmla="*/ 488304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72150 w 1945693"/>
              <a:gd name="connsiteY5" fmla="*/ 488306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57751 w 1945693"/>
              <a:gd name="connsiteY9" fmla="*/ 488306 h 955874"/>
              <a:gd name="connsiteX10" fmla="*/ 157750 w 1945693"/>
              <a:gd name="connsiteY10" fmla="*/ 488304 h 955874"/>
              <a:gd name="connsiteX0" fmla="*/ 157750 w 1945693"/>
              <a:gd name="connsiteY0" fmla="*/ 488304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93853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57751 w 1945693"/>
              <a:gd name="connsiteY9" fmla="*/ 488306 h 955874"/>
              <a:gd name="connsiteX10" fmla="*/ 157750 w 1945693"/>
              <a:gd name="connsiteY10" fmla="*/ 488304 h 955874"/>
              <a:gd name="connsiteX0" fmla="*/ 157750 w 1945693"/>
              <a:gd name="connsiteY0" fmla="*/ 488304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93853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57751 w 1945693"/>
              <a:gd name="connsiteY9" fmla="*/ 488306 h 955874"/>
              <a:gd name="connsiteX10" fmla="*/ 157750 w 1945693"/>
              <a:gd name="connsiteY10" fmla="*/ 488304 h 955874"/>
              <a:gd name="connsiteX0" fmla="*/ 85741 w 1945693"/>
              <a:gd name="connsiteY0" fmla="*/ 653206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93853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57751 w 1945693"/>
              <a:gd name="connsiteY9" fmla="*/ 488306 h 955874"/>
              <a:gd name="connsiteX10" fmla="*/ 85741 w 1945693"/>
              <a:gd name="connsiteY10" fmla="*/ 653206 h 955874"/>
              <a:gd name="connsiteX0" fmla="*/ 85741 w 1945693"/>
              <a:gd name="connsiteY0" fmla="*/ 653206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93853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3733 w 1945693"/>
              <a:gd name="connsiteY9" fmla="*/ 777626 h 955874"/>
              <a:gd name="connsiteX10" fmla="*/ 85741 w 1945693"/>
              <a:gd name="connsiteY10" fmla="*/ 653206 h 955874"/>
              <a:gd name="connsiteX0" fmla="*/ 85741 w 1945693"/>
              <a:gd name="connsiteY0" fmla="*/ 653206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93853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3733 w 1945693"/>
              <a:gd name="connsiteY9" fmla="*/ 777626 h 955874"/>
              <a:gd name="connsiteX10" fmla="*/ 85741 w 1945693"/>
              <a:gd name="connsiteY10" fmla="*/ 653206 h 955874"/>
              <a:gd name="connsiteX0" fmla="*/ 85741 w 1945693"/>
              <a:gd name="connsiteY0" fmla="*/ 653206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93853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3733 w 1945693"/>
              <a:gd name="connsiteY9" fmla="*/ 777626 h 955874"/>
              <a:gd name="connsiteX10" fmla="*/ 85741 w 1945693"/>
              <a:gd name="connsiteY10" fmla="*/ 653206 h 955874"/>
              <a:gd name="connsiteX0" fmla="*/ 13733 w 1945693"/>
              <a:gd name="connsiteY0" fmla="*/ 777626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93853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3733 w 1945693"/>
              <a:gd name="connsiteY9" fmla="*/ 777626 h 955874"/>
              <a:gd name="connsiteX0" fmla="*/ 13733 w 1945693"/>
              <a:gd name="connsiteY0" fmla="*/ 777626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093853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3733 w 1945693"/>
              <a:gd name="connsiteY9" fmla="*/ 777626 h 955874"/>
              <a:gd name="connsiteX0" fmla="*/ 13733 w 1945693"/>
              <a:gd name="connsiteY0" fmla="*/ 777626 h 955874"/>
              <a:gd name="connsiteX1" fmla="*/ 291661 w 1945693"/>
              <a:gd name="connsiteY1" fmla="*/ 165015 h 955874"/>
              <a:gd name="connsiteX2" fmla="*/ 445781 w 1945693"/>
              <a:gd name="connsiteY2" fmla="*/ 31105 h 955874"/>
              <a:gd name="connsiteX3" fmla="*/ 614951 w 1945693"/>
              <a:gd name="connsiteY3" fmla="*/ 31105 h 955874"/>
              <a:gd name="connsiteX4" fmla="*/ 877829 w 1945693"/>
              <a:gd name="connsiteY4" fmla="*/ 217735 h 955874"/>
              <a:gd name="connsiteX5" fmla="*/ 1165861 w 1945693"/>
              <a:gd name="connsiteY5" fmla="*/ 528785 h 955874"/>
              <a:gd name="connsiteX6" fmla="*/ 1813934 w 1945693"/>
              <a:gd name="connsiteY6" fmla="*/ 839836 h 955874"/>
              <a:gd name="connsiteX7" fmla="*/ 614950 w 1945693"/>
              <a:gd name="connsiteY7" fmla="*/ 945506 h 955874"/>
              <a:gd name="connsiteX8" fmla="*/ 85742 w 1945693"/>
              <a:gd name="connsiteY8" fmla="*/ 902045 h 955874"/>
              <a:gd name="connsiteX9" fmla="*/ 13733 w 1945693"/>
              <a:gd name="connsiteY9" fmla="*/ 777626 h 955874"/>
              <a:gd name="connsiteX0" fmla="*/ 13733 w 1926750"/>
              <a:gd name="connsiteY0" fmla="*/ 777626 h 955874"/>
              <a:gd name="connsiteX1" fmla="*/ 291661 w 1926750"/>
              <a:gd name="connsiteY1" fmla="*/ 165015 h 955874"/>
              <a:gd name="connsiteX2" fmla="*/ 445781 w 1926750"/>
              <a:gd name="connsiteY2" fmla="*/ 31105 h 955874"/>
              <a:gd name="connsiteX3" fmla="*/ 614951 w 1926750"/>
              <a:gd name="connsiteY3" fmla="*/ 31105 h 955874"/>
              <a:gd name="connsiteX4" fmla="*/ 877829 w 1926750"/>
              <a:gd name="connsiteY4" fmla="*/ 217735 h 955874"/>
              <a:gd name="connsiteX5" fmla="*/ 1165861 w 1926750"/>
              <a:gd name="connsiteY5" fmla="*/ 528785 h 955874"/>
              <a:gd name="connsiteX6" fmla="*/ 1309877 w 1926750"/>
              <a:gd name="connsiteY6" fmla="*/ 528785 h 955874"/>
              <a:gd name="connsiteX7" fmla="*/ 1813934 w 1926750"/>
              <a:gd name="connsiteY7" fmla="*/ 839836 h 955874"/>
              <a:gd name="connsiteX8" fmla="*/ 614950 w 1926750"/>
              <a:gd name="connsiteY8" fmla="*/ 945506 h 955874"/>
              <a:gd name="connsiteX9" fmla="*/ 85742 w 1926750"/>
              <a:gd name="connsiteY9" fmla="*/ 902045 h 955874"/>
              <a:gd name="connsiteX10" fmla="*/ 13733 w 1926750"/>
              <a:gd name="connsiteY10" fmla="*/ 777626 h 955874"/>
              <a:gd name="connsiteX0" fmla="*/ 13733 w 1926750"/>
              <a:gd name="connsiteY0" fmla="*/ 777626 h 955874"/>
              <a:gd name="connsiteX1" fmla="*/ 291661 w 1926750"/>
              <a:gd name="connsiteY1" fmla="*/ 165015 h 955874"/>
              <a:gd name="connsiteX2" fmla="*/ 445781 w 1926750"/>
              <a:gd name="connsiteY2" fmla="*/ 31105 h 955874"/>
              <a:gd name="connsiteX3" fmla="*/ 614951 w 1926750"/>
              <a:gd name="connsiteY3" fmla="*/ 31105 h 955874"/>
              <a:gd name="connsiteX4" fmla="*/ 877829 w 1926750"/>
              <a:gd name="connsiteY4" fmla="*/ 217735 h 955874"/>
              <a:gd name="connsiteX5" fmla="*/ 1165861 w 1926750"/>
              <a:gd name="connsiteY5" fmla="*/ 528785 h 955874"/>
              <a:gd name="connsiteX6" fmla="*/ 1309877 w 1926750"/>
              <a:gd name="connsiteY6" fmla="*/ 528785 h 955874"/>
              <a:gd name="connsiteX7" fmla="*/ 1813934 w 1926750"/>
              <a:gd name="connsiteY7" fmla="*/ 839836 h 955874"/>
              <a:gd name="connsiteX8" fmla="*/ 614950 w 1926750"/>
              <a:gd name="connsiteY8" fmla="*/ 945506 h 955874"/>
              <a:gd name="connsiteX9" fmla="*/ 85742 w 1926750"/>
              <a:gd name="connsiteY9" fmla="*/ 902045 h 955874"/>
              <a:gd name="connsiteX10" fmla="*/ 13733 w 1926750"/>
              <a:gd name="connsiteY10" fmla="*/ 777626 h 955874"/>
              <a:gd name="connsiteX0" fmla="*/ 13733 w 2191832"/>
              <a:gd name="connsiteY0" fmla="*/ 777626 h 955874"/>
              <a:gd name="connsiteX1" fmla="*/ 291661 w 2191832"/>
              <a:gd name="connsiteY1" fmla="*/ 165015 h 955874"/>
              <a:gd name="connsiteX2" fmla="*/ 445781 w 2191832"/>
              <a:gd name="connsiteY2" fmla="*/ 31105 h 955874"/>
              <a:gd name="connsiteX3" fmla="*/ 614951 w 2191832"/>
              <a:gd name="connsiteY3" fmla="*/ 31105 h 955874"/>
              <a:gd name="connsiteX4" fmla="*/ 877829 w 2191832"/>
              <a:gd name="connsiteY4" fmla="*/ 217735 h 955874"/>
              <a:gd name="connsiteX5" fmla="*/ 1165861 w 2191832"/>
              <a:gd name="connsiteY5" fmla="*/ 528785 h 955874"/>
              <a:gd name="connsiteX6" fmla="*/ 1669917 w 2191832"/>
              <a:gd name="connsiteY6" fmla="*/ 528785 h 955874"/>
              <a:gd name="connsiteX7" fmla="*/ 1813934 w 2191832"/>
              <a:gd name="connsiteY7" fmla="*/ 839836 h 955874"/>
              <a:gd name="connsiteX8" fmla="*/ 614950 w 2191832"/>
              <a:gd name="connsiteY8" fmla="*/ 945506 h 955874"/>
              <a:gd name="connsiteX9" fmla="*/ 85742 w 2191832"/>
              <a:gd name="connsiteY9" fmla="*/ 902045 h 955874"/>
              <a:gd name="connsiteX10" fmla="*/ 13733 w 2191832"/>
              <a:gd name="connsiteY10" fmla="*/ 777626 h 95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1832" h="955874">
                <a:moveTo>
                  <a:pt x="13733" y="777626"/>
                </a:moveTo>
                <a:cubicBezTo>
                  <a:pt x="48053" y="654788"/>
                  <a:pt x="219653" y="289435"/>
                  <a:pt x="291661" y="165015"/>
                </a:cubicBezTo>
                <a:cubicBezTo>
                  <a:pt x="363669" y="40595"/>
                  <a:pt x="391899" y="53423"/>
                  <a:pt x="445781" y="31105"/>
                </a:cubicBezTo>
                <a:cubicBezTo>
                  <a:pt x="499663" y="8787"/>
                  <a:pt x="542943" y="0"/>
                  <a:pt x="614951" y="31105"/>
                </a:cubicBezTo>
                <a:cubicBezTo>
                  <a:pt x="686959" y="62210"/>
                  <a:pt x="786011" y="134788"/>
                  <a:pt x="877829" y="217735"/>
                </a:cubicBezTo>
                <a:cubicBezTo>
                  <a:pt x="969647" y="300682"/>
                  <a:pt x="1033846" y="476943"/>
                  <a:pt x="1165861" y="528785"/>
                </a:cubicBezTo>
                <a:cubicBezTo>
                  <a:pt x="1297876" y="580627"/>
                  <a:pt x="1561905" y="476943"/>
                  <a:pt x="1669917" y="528785"/>
                </a:cubicBezTo>
                <a:cubicBezTo>
                  <a:pt x="2191832" y="529935"/>
                  <a:pt x="1926750" y="773157"/>
                  <a:pt x="1813934" y="839836"/>
                </a:cubicBezTo>
                <a:cubicBezTo>
                  <a:pt x="1728192" y="925578"/>
                  <a:pt x="902982" y="935138"/>
                  <a:pt x="614950" y="945506"/>
                </a:cubicBezTo>
                <a:cubicBezTo>
                  <a:pt x="326918" y="955874"/>
                  <a:pt x="386078" y="920160"/>
                  <a:pt x="85742" y="902045"/>
                </a:cubicBezTo>
                <a:cubicBezTo>
                  <a:pt x="0" y="816303"/>
                  <a:pt x="13732" y="898883"/>
                  <a:pt x="13733" y="77762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217670" y="1844825"/>
            <a:ext cx="3501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00"/>
                </a:solidFill>
              </a:rPr>
              <a:t>High </a:t>
            </a:r>
            <a:r>
              <a:rPr lang="it-IT" sz="2000" b="1" dirty="0" err="1" smtClean="0">
                <a:solidFill>
                  <a:srgbClr val="000000"/>
                </a:solidFill>
              </a:rPr>
              <a:t>resistance</a:t>
            </a:r>
            <a:r>
              <a:rPr lang="it-IT" sz="2000" b="1" dirty="0" smtClean="0">
                <a:solidFill>
                  <a:srgbClr val="000000"/>
                </a:solidFill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</a:rPr>
              <a:t>ineffective</a:t>
            </a:r>
            <a:r>
              <a:rPr lang="it-IT" sz="20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it-IT" sz="2000" b="1" dirty="0" err="1" smtClean="0">
                <a:solidFill>
                  <a:srgbClr val="000000"/>
                </a:solidFill>
              </a:rPr>
              <a:t>expiratory</a:t>
            </a:r>
            <a:r>
              <a:rPr lang="it-IT" sz="2000" b="1" dirty="0" smtClean="0">
                <a:solidFill>
                  <a:srgbClr val="000000"/>
                </a:solidFill>
              </a:rPr>
              <a:t> valve</a:t>
            </a:r>
            <a:endParaRPr lang="it-IT" sz="2000" b="1" dirty="0">
              <a:solidFill>
                <a:srgbClr val="000000"/>
              </a:solidFill>
            </a:endParaRPr>
          </a:p>
        </p:txBody>
      </p:sp>
      <p:sp>
        <p:nvSpPr>
          <p:cNvPr id="19" name="Freccia in giù 18"/>
          <p:cNvSpPr/>
          <p:nvPr/>
        </p:nvSpPr>
        <p:spPr>
          <a:xfrm rot="1680000">
            <a:off x="5479277" y="2395941"/>
            <a:ext cx="251181" cy="6491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7" grpId="0" animBg="1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56176" cy="99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116" y="6484193"/>
            <a:ext cx="3962388" cy="3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08" name="Picture 4"/>
          <p:cNvPicPr>
            <a:picLocks noChangeAspect="1" noChangeArrowheads="1"/>
          </p:cNvPicPr>
          <p:nvPr/>
        </p:nvPicPr>
        <p:blipFill>
          <a:blip r:embed="rId5" cstate="print"/>
          <a:srcRect r="64621"/>
          <a:stretch>
            <a:fillRect/>
          </a:stretch>
        </p:blipFill>
        <p:spPr bwMode="auto">
          <a:xfrm>
            <a:off x="539552" y="1455581"/>
            <a:ext cx="2880320" cy="485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6"/>
          <p:cNvGrpSpPr/>
          <p:nvPr/>
        </p:nvGrpSpPr>
        <p:grpSpPr>
          <a:xfrm>
            <a:off x="4572000" y="1455581"/>
            <a:ext cx="4032448" cy="4853739"/>
            <a:chOff x="4572000" y="1455581"/>
            <a:chExt cx="4032448" cy="485373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60144"/>
            <a:stretch>
              <a:fillRect/>
            </a:stretch>
          </p:blipFill>
          <p:spPr bwMode="auto">
            <a:xfrm>
              <a:off x="5359692" y="1455581"/>
              <a:ext cx="3244756" cy="4853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r="90271"/>
            <a:stretch>
              <a:fillRect/>
            </a:stretch>
          </p:blipFill>
          <p:spPr bwMode="auto">
            <a:xfrm>
              <a:off x="4572000" y="1455581"/>
              <a:ext cx="792088" cy="4853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CasellaDiTesto 7"/>
          <p:cNvSpPr txBox="1"/>
          <p:nvPr/>
        </p:nvSpPr>
        <p:spPr>
          <a:xfrm>
            <a:off x="1295321" y="1239143"/>
            <a:ext cx="248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High flow CPAP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37996" y="1239143"/>
            <a:ext cx="158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Ventilator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pSp>
        <p:nvGrpSpPr>
          <p:cNvPr id="3" name="Gruppo 16"/>
          <p:cNvGrpSpPr/>
          <p:nvPr/>
        </p:nvGrpSpPr>
        <p:grpSpPr>
          <a:xfrm>
            <a:off x="5436096" y="3212976"/>
            <a:ext cx="1584176" cy="2448272"/>
            <a:chOff x="5436096" y="3212976"/>
            <a:chExt cx="1584176" cy="2448272"/>
          </a:xfrm>
        </p:grpSpPr>
        <p:sp>
          <p:nvSpPr>
            <p:cNvPr id="10" name="Ovale 9"/>
            <p:cNvSpPr/>
            <p:nvPr/>
          </p:nvSpPr>
          <p:spPr>
            <a:xfrm>
              <a:off x="5508104" y="3212976"/>
              <a:ext cx="504056" cy="864096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6516216" y="3212976"/>
              <a:ext cx="504056" cy="864096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2" name="Ovale 11"/>
            <p:cNvSpPr/>
            <p:nvPr/>
          </p:nvSpPr>
          <p:spPr>
            <a:xfrm>
              <a:off x="6516216" y="4797152"/>
              <a:ext cx="504056" cy="864096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3" name="Ovale 12"/>
            <p:cNvSpPr/>
            <p:nvPr/>
          </p:nvSpPr>
          <p:spPr>
            <a:xfrm>
              <a:off x="5436096" y="4797152"/>
              <a:ext cx="504056" cy="864096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</p:grpSp>
      <p:cxnSp>
        <p:nvCxnSpPr>
          <p:cNvPr id="15" name="Connettore 1 14"/>
          <p:cNvCxnSpPr/>
          <p:nvPr/>
        </p:nvCxnSpPr>
        <p:spPr>
          <a:xfrm flipV="1">
            <a:off x="4572000" y="2060848"/>
            <a:ext cx="3456384" cy="3816424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16200000" flipV="1">
            <a:off x="4724400" y="1916832"/>
            <a:ext cx="3456384" cy="3816424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20"/>
          <p:cNvGrpSpPr/>
          <p:nvPr/>
        </p:nvGrpSpPr>
        <p:grpSpPr>
          <a:xfrm>
            <a:off x="1331640" y="3140968"/>
            <a:ext cx="1944216" cy="1800200"/>
            <a:chOff x="1331640" y="3140968"/>
            <a:chExt cx="1944216" cy="1800200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1331640" y="3140968"/>
              <a:ext cx="1944216" cy="0"/>
            </a:xfrm>
            <a:prstGeom prst="line">
              <a:avLst/>
            </a:prstGeom>
            <a:ln w="603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>
              <a:off x="1331640" y="4941168"/>
              <a:ext cx="1944216" cy="0"/>
            </a:xfrm>
            <a:prstGeom prst="line">
              <a:avLst/>
            </a:prstGeom>
            <a:ln w="603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 descr="IMG_0223.JPG"/>
          <p:cNvPicPr>
            <a:picLocks noChangeAspect="1"/>
          </p:cNvPicPr>
          <p:nvPr/>
        </p:nvPicPr>
        <p:blipFill>
          <a:blip r:embed="rId2" cstate="print"/>
          <a:srcRect l="8793" t="11724" r="20863"/>
          <a:stretch>
            <a:fillRect/>
          </a:stretch>
        </p:blipFill>
        <p:spPr>
          <a:xfrm>
            <a:off x="1619672" y="1243350"/>
            <a:ext cx="5904656" cy="5557390"/>
          </a:xfrm>
          <a:prstGeom prst="rect">
            <a:avLst/>
          </a:prstGeom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406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to judge a CPAP system?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Dual</a:t>
            </a:r>
            <a:r>
              <a:rPr kumimoji="0" lang="it-IT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control-modes</a:t>
            </a:r>
            <a:r>
              <a:rPr kumimoji="0" lang="it-IT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it-IT" sz="3600" b="1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1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ventilation</a:t>
            </a:r>
            <a:endParaRPr kumimoji="0" lang="it-IT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68413"/>
            <a:ext cx="84963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Why are we interested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kumimoji="0" lang="en-US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atient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-ventilator asynchrony?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egnaposto contenuto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 with an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asynchrony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index &gt;10%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characterized by a:</a:t>
            </a:r>
          </a:p>
          <a:p>
            <a:pPr marL="1257300" lvl="2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longer duration of mechanical ventilation;</a:t>
            </a:r>
          </a:p>
          <a:p>
            <a:pPr marL="1257300" lvl="2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latin typeface="+mn-lt"/>
              </a:rPr>
              <a:t>prolonged ICU stay</a:t>
            </a:r>
          </a:p>
          <a:p>
            <a:pPr marL="1257300" lvl="2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number of ventilator-free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days</a:t>
            </a:r>
          </a:p>
          <a:p>
            <a:pPr marL="1257300" lvl="2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latin typeface="+mn-lt"/>
              </a:rPr>
              <a:t>higher rate of </a:t>
            </a:r>
            <a:r>
              <a:rPr lang="en-US" sz="2400" kern="0" dirty="0" err="1" smtClean="0">
                <a:latin typeface="+mn-lt"/>
              </a:rPr>
              <a:t>tracheostomy</a:t>
            </a:r>
            <a:r>
              <a:rPr lang="en-US" sz="2400" kern="0" dirty="0" smtClean="0">
                <a:latin typeface="+mn-lt"/>
              </a:rPr>
              <a:t> </a:t>
            </a:r>
          </a:p>
          <a:p>
            <a:pPr marL="1257300" lvl="2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latin typeface="+mn-lt"/>
              </a:rPr>
              <a:t>lower probability of home discharge </a:t>
            </a:r>
          </a:p>
          <a:p>
            <a:pPr marL="1257300" lvl="2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latin typeface="+mn-lt"/>
              </a:rPr>
              <a:t>lower survival </a:t>
            </a:r>
          </a:p>
          <a:p>
            <a:pPr marL="1257300" lvl="2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2575" y="6453336"/>
            <a:ext cx="3293921" cy="33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346" y="6499051"/>
            <a:ext cx="2724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633295" cy="8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408" y="2911401"/>
            <a:ext cx="8643184" cy="318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51520" y="4077072"/>
            <a:ext cx="8352928" cy="2880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www.chestnet.org/%7E/media/chesnetorg/Education/Images/10MechanVent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196752"/>
            <a:ext cx="2143125" cy="1600200"/>
          </a:xfrm>
          <a:prstGeom prst="rect">
            <a:avLst/>
          </a:prstGeom>
          <a:noFill/>
        </p:spPr>
      </p:pic>
      <p:cxnSp>
        <p:nvCxnSpPr>
          <p:cNvPr id="12" name="Connettore 2 11"/>
          <p:cNvCxnSpPr/>
          <p:nvPr/>
        </p:nvCxnSpPr>
        <p:spPr>
          <a:xfrm>
            <a:off x="3203848" y="2348880"/>
            <a:ext cx="1296144" cy="122413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 cstate="print"/>
          <a:srcRect l="3825" t="23196" r="3557" b="23030"/>
          <a:stretch>
            <a:fillRect/>
          </a:stretch>
        </p:blipFill>
        <p:spPr bwMode="auto">
          <a:xfrm>
            <a:off x="359532" y="1556792"/>
            <a:ext cx="842493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 model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8074" t="79078" r="18598" b="6160"/>
          <a:stretch>
            <a:fillRect/>
          </a:stretch>
        </p:blipFill>
        <p:spPr bwMode="auto">
          <a:xfrm>
            <a:off x="1691680" y="5517232"/>
            <a:ext cx="57606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700300" cy="175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0" y="26670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two waveforms enough?</a:t>
            </a:r>
            <a:endParaRPr lang="en-GB" sz="36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652588"/>
            <a:ext cx="7629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537151"/>
            <a:ext cx="4933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0948" y="1196752"/>
            <a:ext cx="5703540" cy="22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Types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patient-ventilator asynchronies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 txBox="1">
            <a:spLocks/>
          </p:cNvSpPr>
          <p:nvPr/>
        </p:nvSpPr>
        <p:spPr>
          <a:xfrm>
            <a:off x="457200" y="1567333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asynchrony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(Phase 1)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baseline="0" dirty="0" smtClean="0">
                <a:solidFill>
                  <a:srgbClr val="FF0000"/>
                </a:solidFill>
                <a:latin typeface="+mn-lt"/>
              </a:rPr>
              <a:t>Flow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 asynchrony</a:t>
            </a:r>
            <a:r>
              <a:rPr lang="en-US" sz="2400" kern="0" dirty="0" smtClean="0">
                <a:latin typeface="+mn-lt"/>
              </a:rPr>
              <a:t> (Phase 2)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Flow-asynchrony during volume-controlled ventilation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Rising time asynchrony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Termination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asynchrony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(Phase 3)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 smtClean="0">
                <a:latin typeface="+mn-lt"/>
              </a:rPr>
              <a:t>Delayed termination </a:t>
            </a:r>
          </a:p>
          <a:p>
            <a:pPr marL="800100" lvl="1" indent="-342900" algn="just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Premature termination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baseline="0" dirty="0" smtClean="0">
                <a:solidFill>
                  <a:srgbClr val="FF0000"/>
                </a:solidFill>
                <a:latin typeface="+mn-lt"/>
              </a:rPr>
              <a:t>Expiratory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</a:rPr>
              <a:t> asynchrony</a:t>
            </a:r>
            <a:r>
              <a:rPr lang="en-US" sz="2400" kern="0" dirty="0" smtClean="0">
                <a:latin typeface="+mn-lt"/>
              </a:rPr>
              <a:t> (Phase 4)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Frequency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patient-ventilator asynchronies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5563509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 r="64996" b="-25372"/>
          <a:stretch>
            <a:fillRect/>
          </a:stretch>
        </p:blipFill>
        <p:spPr bwMode="auto">
          <a:xfrm>
            <a:off x="7812360" y="6165304"/>
            <a:ext cx="12241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34764" t="5970"/>
          <a:stretch>
            <a:fillRect/>
          </a:stretch>
        </p:blipFill>
        <p:spPr bwMode="auto">
          <a:xfrm>
            <a:off x="6804248" y="6453336"/>
            <a:ext cx="2281417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259632" y="1844824"/>
            <a:ext cx="4968552" cy="2880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107950" y="26670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Ineffective efforts</a:t>
            </a:r>
            <a:endParaRPr lang="en-GB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6334125" y="6453188"/>
            <a:ext cx="280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/>
              <a:t>Purro, ARJCCM; 2000</a:t>
            </a:r>
          </a:p>
        </p:txBody>
      </p:sp>
      <p:pic>
        <p:nvPicPr>
          <p:cNvPr id="58372" name="Picture 4" descr="Trigger asynchr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3" y="1219200"/>
            <a:ext cx="51482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107950" y="-3577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Ineffective efforts during expiration</a:t>
            </a:r>
            <a:endParaRPr lang="en-GB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6200"/>
            <a:ext cx="7123113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348038" y="1619250"/>
            <a:ext cx="2663825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20072" y="3861048"/>
            <a:ext cx="2952377" cy="5847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dirty="0" err="1" smtClean="0"/>
              <a:t>Decrease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expiratory</a:t>
            </a:r>
            <a:r>
              <a:rPr lang="it-IT" sz="1600" dirty="0" smtClean="0"/>
              <a:t> flow</a:t>
            </a:r>
          </a:p>
          <a:p>
            <a:pPr>
              <a:defRPr/>
            </a:pPr>
            <a:r>
              <a:rPr lang="it-IT" sz="1600" dirty="0" err="1" smtClean="0"/>
              <a:t>Decrease</a:t>
            </a:r>
            <a:r>
              <a:rPr lang="it-IT" sz="1600" dirty="0" smtClean="0"/>
              <a:t> </a:t>
            </a:r>
            <a:r>
              <a:rPr lang="it-IT" sz="1600" dirty="0" err="1" smtClean="0"/>
              <a:t>of</a:t>
            </a:r>
            <a:r>
              <a:rPr lang="it-IT" sz="1600" dirty="0" smtClean="0"/>
              <a:t> </a:t>
            </a:r>
            <a:r>
              <a:rPr lang="it-IT" sz="1600" dirty="0" err="1" smtClean="0"/>
              <a:t>pressure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59382" y="1916113"/>
            <a:ext cx="675185" cy="58477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dirty="0" smtClean="0"/>
              <a:t>Flow </a:t>
            </a:r>
            <a:endParaRPr lang="it-IT" sz="1600" dirty="0"/>
          </a:p>
          <a:p>
            <a:pPr algn="ctr">
              <a:defRPr/>
            </a:pPr>
            <a:r>
              <a:rPr lang="it-IT" sz="1600" dirty="0"/>
              <a:t>L/sec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30795" y="4221163"/>
            <a:ext cx="841897" cy="58477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dirty="0"/>
              <a:t>P</a:t>
            </a:r>
          </a:p>
          <a:p>
            <a:pPr algn="ctr">
              <a:defRPr/>
            </a:pPr>
            <a:r>
              <a:rPr lang="it-IT" sz="1600" dirty="0"/>
              <a:t>cmH</a:t>
            </a:r>
            <a:r>
              <a:rPr lang="it-IT" sz="1600" baseline="-25000" dirty="0"/>
              <a:t>2</a:t>
            </a:r>
            <a:r>
              <a:rPr lang="it-IT" sz="1600" dirty="0"/>
              <a:t>O</a:t>
            </a: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107950" y="26670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Ineffective efforts</a:t>
            </a:r>
            <a:endParaRPr lang="en-GB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2" cstate="print"/>
          <a:srcRect t="18539" b="8727"/>
          <a:stretch>
            <a:fillRect/>
          </a:stretch>
        </p:blipFill>
        <p:spPr bwMode="auto">
          <a:xfrm>
            <a:off x="382386" y="1556792"/>
            <a:ext cx="837922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1355725"/>
            <a:ext cx="73342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24525" y="6538913"/>
            <a:ext cx="33496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solidFill>
                  <a:srgbClr val="000000"/>
                </a:solidFill>
              </a:rPr>
              <a:t>Nilsestuen et al. Resipr Care 2005; 50:202-232</a:t>
            </a: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2257425" y="1196975"/>
            <a:ext cx="4621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Respiratory rate underestimation (13 vs 33)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950" y="-3577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Ineffective efforts during inspiration</a:t>
            </a:r>
            <a:endParaRPr lang="en-GB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print"/>
          <a:srcRect l="1963"/>
          <a:stretch>
            <a:fillRect/>
          </a:stretch>
        </p:blipFill>
        <p:spPr bwMode="auto">
          <a:xfrm>
            <a:off x="89756" y="1700808"/>
            <a:ext cx="8964488" cy="424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6632"/>
            <a:ext cx="7668344" cy="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413" y="1208559"/>
            <a:ext cx="1362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3037" y="6525344"/>
            <a:ext cx="4485467" cy="24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1187624" y="2276872"/>
            <a:ext cx="576064" cy="576064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907704" y="2276872"/>
            <a:ext cx="576064" cy="576064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3347864" y="2276872"/>
            <a:ext cx="576064" cy="576064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6" y="17934"/>
            <a:ext cx="4460776" cy="10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326" y="44624"/>
            <a:ext cx="1419994" cy="9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6689" y="6453336"/>
            <a:ext cx="379980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298746"/>
            <a:ext cx="7441456" cy="486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950" y="26670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Autotriggering</a:t>
            </a:r>
            <a:endParaRPr lang="en-GB" sz="36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724525" y="6538913"/>
            <a:ext cx="33496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solidFill>
                  <a:srgbClr val="000000"/>
                </a:solidFill>
              </a:rPr>
              <a:t>Nilsestuen et al. Resipr Care 2005; 50:202-232</a:t>
            </a:r>
          </a:p>
        </p:txBody>
      </p:sp>
      <p:sp>
        <p:nvSpPr>
          <p:cNvPr id="10" name="CasellaDiTesto 7"/>
          <p:cNvSpPr txBox="1">
            <a:spLocks noChangeArrowheads="1"/>
          </p:cNvSpPr>
          <p:nvPr/>
        </p:nvSpPr>
        <p:spPr bwMode="auto">
          <a:xfrm>
            <a:off x="2870200" y="1196975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1 L/min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0213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5332413" y="1196975"/>
            <a:ext cx="94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4 L/min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9628" t="16213" r="9628" b="4598"/>
          <a:stretch>
            <a:fillRect/>
          </a:stretch>
        </p:blipFill>
        <p:spPr bwMode="auto">
          <a:xfrm>
            <a:off x="899592" y="1340768"/>
            <a:ext cx="73448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 this a COPD patient?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7787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74663" y="1563688"/>
            <a:ext cx="1774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/>
              <a:t>trigger </a:t>
            </a:r>
          </a:p>
          <a:p>
            <a:pPr eaLnBrk="0" hangingPunct="0"/>
            <a:r>
              <a:rPr lang="en-GB" sz="2400"/>
              <a:t>asynchrony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695575" y="1562100"/>
            <a:ext cx="1774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/>
              <a:t>insensitive</a:t>
            </a:r>
          </a:p>
          <a:p>
            <a:pPr algn="ctr" eaLnBrk="0" hangingPunct="0"/>
            <a:r>
              <a:rPr lang="en-GB" sz="2400"/>
              <a:t>trigger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729163" y="1562100"/>
            <a:ext cx="1858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8000"/>
                </a:solidFill>
              </a:rPr>
              <a:t>Sensitive</a:t>
            </a:r>
          </a:p>
          <a:p>
            <a:pPr algn="ctr" eaLnBrk="0" hangingPunct="0"/>
            <a:r>
              <a:rPr lang="en-GB" sz="2400" b="1">
                <a:solidFill>
                  <a:srgbClr val="008000"/>
                </a:solidFill>
              </a:rPr>
              <a:t>trigger 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097713" y="1562100"/>
            <a:ext cx="1504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/>
              <a:t>auto-</a:t>
            </a:r>
          </a:p>
          <a:p>
            <a:pPr algn="ctr" eaLnBrk="0" hangingPunct="0"/>
            <a:r>
              <a:rPr lang="en-GB" sz="2400"/>
              <a:t>triggering </a:t>
            </a: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541338" y="1484313"/>
            <a:ext cx="806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65138" y="3141663"/>
            <a:ext cx="3675062" cy="32766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sz="2000">
                <a:solidFill>
                  <a:srgbClr val="FF0000"/>
                </a:solidFill>
              </a:rPr>
              <a:t> trigger sensitivity to low</a:t>
            </a:r>
            <a:endParaRPr lang="en-GB" sz="2000"/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sz="2000"/>
              <a:t> high level of PSV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sz="2000"/>
              <a:t> hypercapnic encephalopathy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sz="2000"/>
              <a:t> sedation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sz="2000"/>
              <a:t> sleep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sz="2000"/>
              <a:t> intrinsic PEEP (COPD)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sz="2000"/>
              <a:t> leakages (NIV)</a:t>
            </a:r>
          </a:p>
          <a:p>
            <a:pPr eaLnBrk="0" hangingPunct="0">
              <a:lnSpc>
                <a:spcPct val="130000"/>
              </a:lnSpc>
              <a:buFontTx/>
              <a:buChar char="•"/>
            </a:pPr>
            <a:r>
              <a:rPr lang="en-GB" sz="2000"/>
              <a:t> tubing obstruction 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795963" y="3586163"/>
            <a:ext cx="3079750" cy="1930400"/>
          </a:xfrm>
          <a:prstGeom prst="rect">
            <a:avLst/>
          </a:prstGeom>
          <a:solidFill>
            <a:srgbClr val="EAEAEA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GB" sz="2000">
                <a:solidFill>
                  <a:srgbClr val="FF0000"/>
                </a:solidFill>
              </a:rPr>
              <a:t> trigger sensitivity to high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GB" sz="2000"/>
              <a:t> resistance changes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GB" sz="2000"/>
              <a:t> tubing leakage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GB" sz="2000"/>
              <a:t> cardiac oscillation</a:t>
            </a:r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1287463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7789863" y="2438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-36513" y="188640"/>
            <a:ext cx="802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Inspiratory</a:t>
            </a: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trigger setting</a:t>
            </a:r>
            <a:endParaRPr lang="en-GB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537151"/>
            <a:ext cx="4933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948" y="1196752"/>
            <a:ext cx="5703540" cy="22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5593"/>
          <a:stretch>
            <a:fillRect/>
          </a:stretch>
        </p:blipFill>
        <p:spPr bwMode="auto">
          <a:xfrm>
            <a:off x="600075" y="1556792"/>
            <a:ext cx="7356475" cy="486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7"/>
          <p:cNvSpPr/>
          <p:nvPr/>
        </p:nvSpPr>
        <p:spPr>
          <a:xfrm>
            <a:off x="4284663" y="1628775"/>
            <a:ext cx="1223962" cy="1152525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36513" y="-75585"/>
            <a:ext cx="8027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Expiratory trigger setting:</a:t>
            </a:r>
          </a:p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delayed termination</a:t>
            </a:r>
            <a:endParaRPr lang="en-GB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5724525" y="6538913"/>
            <a:ext cx="33496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solidFill>
                  <a:srgbClr val="000000"/>
                </a:solidFill>
              </a:rPr>
              <a:t>Nilsestuen et al. Resipr Care 2005; 50:202-232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38300"/>
            <a:ext cx="84613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-36513" y="-75585"/>
            <a:ext cx="8027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Expiratory trigger setting:</a:t>
            </a:r>
          </a:p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delayed termination</a:t>
            </a:r>
            <a:endParaRPr lang="en-GB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5724525" y="6538913"/>
            <a:ext cx="33496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solidFill>
                  <a:srgbClr val="000000"/>
                </a:solidFill>
              </a:rPr>
              <a:t>Nilsestuen et al. Resipr Care 2005; 50:202-232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2" y="1484784"/>
            <a:ext cx="831101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-36513" y="-75585"/>
            <a:ext cx="80279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Expiratory trigger setting:</a:t>
            </a:r>
          </a:p>
          <a:p>
            <a:pPr algn="ctr" eaLnBrk="0" hangingPunct="0">
              <a:defRPr/>
            </a:pPr>
            <a:r>
              <a:rPr lang="en-GB" sz="3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delayed termination</a:t>
            </a:r>
            <a:endParaRPr lang="en-GB" sz="3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31950"/>
            <a:ext cx="808037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rot="5400000" flipH="1" flipV="1">
            <a:off x="1944688" y="3968750"/>
            <a:ext cx="2159000" cy="1368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7"/>
          <p:cNvSpPr txBox="1">
            <a:spLocks noChangeArrowheads="1"/>
          </p:cNvSpPr>
          <p:nvPr/>
        </p:nvSpPr>
        <p:spPr bwMode="auto">
          <a:xfrm>
            <a:off x="280988" y="5807075"/>
            <a:ext cx="411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FF0000"/>
                </a:solidFill>
              </a:rPr>
              <a:t>Expiratory flow that doesn’t reach zero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Expiratory</a:t>
            </a:r>
            <a:r>
              <a:rPr kumimoji="0" lang="it-IT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3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asynchrony</a:t>
            </a:r>
            <a:endParaRPr kumimoji="0" lang="it-IT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539552" y="1556792"/>
            <a:ext cx="8136904" cy="44644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Expiratory</a:t>
            </a:r>
            <a:r>
              <a:rPr lang="it-IT" dirty="0" smtClean="0"/>
              <a:t> </a:t>
            </a:r>
            <a:r>
              <a:rPr lang="it-IT" dirty="0" err="1" smtClean="0"/>
              <a:t>asynchrony</a:t>
            </a:r>
            <a:endParaRPr lang="it-IT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906588" y="2053208"/>
            <a:ext cx="0" cy="3200400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it-IT" sz="5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90800" y="2600897"/>
            <a:ext cx="136896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Inspiration</a:t>
            </a: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076576" y="3653408"/>
            <a:ext cx="1516063" cy="1214438"/>
          </a:xfrm>
          <a:custGeom>
            <a:avLst/>
            <a:gdLst>
              <a:gd name="T0" fmla="*/ 0 w 1489"/>
              <a:gd name="T1" fmla="*/ 0 h 1057"/>
              <a:gd name="T2" fmla="*/ 0 w 1489"/>
              <a:gd name="T3" fmla="*/ 2147483647 h 1057"/>
              <a:gd name="T4" fmla="*/ 2147483647 w 1489"/>
              <a:gd name="T5" fmla="*/ 2147483647 h 1057"/>
              <a:gd name="T6" fmla="*/ 2147483647 w 1489"/>
              <a:gd name="T7" fmla="*/ 2147483647 h 1057"/>
              <a:gd name="T8" fmla="*/ 2147483647 w 1489"/>
              <a:gd name="T9" fmla="*/ 2147483647 h 1057"/>
              <a:gd name="T10" fmla="*/ 2147483647 w 1489"/>
              <a:gd name="T11" fmla="*/ 0 h 1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9"/>
              <a:gd name="T19" fmla="*/ 0 h 1057"/>
              <a:gd name="T20" fmla="*/ 1489 w 1489"/>
              <a:gd name="T21" fmla="*/ 1057 h 10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9" h="1057">
                <a:moveTo>
                  <a:pt x="0" y="0"/>
                </a:moveTo>
                <a:lnTo>
                  <a:pt x="0" y="1056"/>
                </a:lnTo>
                <a:lnTo>
                  <a:pt x="465" y="505"/>
                </a:lnTo>
                <a:lnTo>
                  <a:pt x="697" y="321"/>
                </a:lnTo>
                <a:lnTo>
                  <a:pt x="1116" y="91"/>
                </a:lnTo>
                <a:lnTo>
                  <a:pt x="1488" y="0"/>
                </a:lnTo>
              </a:path>
            </a:pathLst>
          </a:custGeom>
          <a:noFill/>
          <a:ln w="38100" cap="rnd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57600" y="4415409"/>
            <a:ext cx="121187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Expiration</a:t>
            </a: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082925" y="3653408"/>
            <a:ext cx="1943100" cy="990600"/>
          </a:xfrm>
          <a:custGeom>
            <a:avLst/>
            <a:gdLst>
              <a:gd name="T0" fmla="*/ 0 w 1662"/>
              <a:gd name="T1" fmla="*/ 0 h 1044"/>
              <a:gd name="T2" fmla="*/ 0 w 1662"/>
              <a:gd name="T3" fmla="*/ 2147483647 h 1044"/>
              <a:gd name="T4" fmla="*/ 2147483647 w 1662"/>
              <a:gd name="T5" fmla="*/ 2147483647 h 1044"/>
              <a:gd name="T6" fmla="*/ 2147483647 w 1662"/>
              <a:gd name="T7" fmla="*/ 2147483647 h 1044"/>
              <a:gd name="T8" fmla="*/ 2147483647 w 1662"/>
              <a:gd name="T9" fmla="*/ 2147483647 h 1044"/>
              <a:gd name="T10" fmla="*/ 2147483647 w 1662"/>
              <a:gd name="T11" fmla="*/ 2147483647 h 1044"/>
              <a:gd name="T12" fmla="*/ 2147483647 w 1662"/>
              <a:gd name="T13" fmla="*/ 2147483647 h 1044"/>
              <a:gd name="T14" fmla="*/ 2147483647 w 1662"/>
              <a:gd name="T15" fmla="*/ 2147483647 h 10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62"/>
              <a:gd name="T25" fmla="*/ 0 h 1044"/>
              <a:gd name="T26" fmla="*/ 1662 w 1662"/>
              <a:gd name="T27" fmla="*/ 1044 h 10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62" h="1044">
                <a:moveTo>
                  <a:pt x="0" y="0"/>
                </a:moveTo>
                <a:lnTo>
                  <a:pt x="0" y="1044"/>
                </a:lnTo>
                <a:lnTo>
                  <a:pt x="516" y="606"/>
                </a:lnTo>
                <a:lnTo>
                  <a:pt x="770" y="460"/>
                </a:lnTo>
                <a:lnTo>
                  <a:pt x="1070" y="333"/>
                </a:lnTo>
                <a:lnTo>
                  <a:pt x="1416" y="215"/>
                </a:lnTo>
                <a:lnTo>
                  <a:pt x="1419" y="216"/>
                </a:lnTo>
                <a:lnTo>
                  <a:pt x="1662" y="156"/>
                </a:lnTo>
              </a:path>
            </a:pathLst>
          </a:custGeom>
          <a:noFill/>
          <a:ln w="381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00803" y="2597726"/>
            <a:ext cx="1247276" cy="523263"/>
            <a:chOff x="3696" y="3126"/>
            <a:chExt cx="1066" cy="456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696" y="3250"/>
              <a:ext cx="33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it-IT" sz="5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696" y="3448"/>
              <a:ext cx="336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it-IT" sz="54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118" y="3126"/>
              <a:ext cx="644" cy="456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Normal</a:t>
              </a:r>
              <a:endParaRPr lang="en-US" sz="1100">
                <a:solidFill>
                  <a:srgbClr val="FFFFFF"/>
                </a:solidFill>
                <a:latin typeface="Tahoma" pitchFamily="34" charset="0"/>
                <a:cs typeface="Arial" pitchFamily="34" charset="0"/>
              </a:endParaRPr>
            </a:p>
            <a:p>
              <a:pPr eaLnBrk="0" hangingPunct="0"/>
              <a:r>
                <a:rPr lang="en-US" sz="1400">
                  <a:solidFill>
                    <a:srgbClr val="FFFFFF"/>
                  </a:solidFill>
                  <a:latin typeface="Tahoma" pitchFamily="34" charset="0"/>
                  <a:cs typeface="Arial" pitchFamily="34" charset="0"/>
                </a:rPr>
                <a:t>Patient</a:t>
              </a:r>
              <a:endParaRPr lang="en-US" sz="1100">
                <a:solidFill>
                  <a:srgbClr val="FFFFFF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6637338" y="3272408"/>
            <a:ext cx="13636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Time 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 rot="-5400000">
            <a:off x="892282" y="3517633"/>
            <a:ext cx="1455527" cy="3699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Flow (L/min)</a:t>
            </a:r>
          </a:p>
        </p:txBody>
      </p:sp>
      <p:sp>
        <p:nvSpPr>
          <p:cNvPr id="16" name="Freeform 25"/>
          <p:cNvSpPr>
            <a:spLocks/>
          </p:cNvSpPr>
          <p:nvPr/>
        </p:nvSpPr>
        <p:spPr bwMode="auto">
          <a:xfrm>
            <a:off x="2170113" y="2253235"/>
            <a:ext cx="898525" cy="1400175"/>
          </a:xfrm>
          <a:custGeom>
            <a:avLst/>
            <a:gdLst>
              <a:gd name="T0" fmla="*/ 0 w 768"/>
              <a:gd name="T1" fmla="*/ 2147483647 h 1032"/>
              <a:gd name="T2" fmla="*/ 2147483647 w 768"/>
              <a:gd name="T3" fmla="*/ 2147483647 h 1032"/>
              <a:gd name="T4" fmla="*/ 2147483647 w 768"/>
              <a:gd name="T5" fmla="*/ 2147483647 h 1032"/>
              <a:gd name="T6" fmla="*/ 2147483647 w 768"/>
              <a:gd name="T7" fmla="*/ 2147483647 h 1032"/>
              <a:gd name="T8" fmla="*/ 2147483647 w 768"/>
              <a:gd name="T9" fmla="*/ 2147483647 h 1032"/>
              <a:gd name="T10" fmla="*/ 2147483647 w 768"/>
              <a:gd name="T11" fmla="*/ 2147483647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32"/>
              <a:gd name="T20" fmla="*/ 768 w 768"/>
              <a:gd name="T21" fmla="*/ 1032 h 10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32">
                <a:moveTo>
                  <a:pt x="0" y="1032"/>
                </a:moveTo>
                <a:cubicBezTo>
                  <a:pt x="32" y="684"/>
                  <a:pt x="64" y="336"/>
                  <a:pt x="96" y="168"/>
                </a:cubicBezTo>
                <a:cubicBezTo>
                  <a:pt x="128" y="0"/>
                  <a:pt x="160" y="16"/>
                  <a:pt x="192" y="24"/>
                </a:cubicBezTo>
                <a:cubicBezTo>
                  <a:pt x="224" y="32"/>
                  <a:pt x="224" y="72"/>
                  <a:pt x="288" y="216"/>
                </a:cubicBezTo>
                <a:cubicBezTo>
                  <a:pt x="352" y="360"/>
                  <a:pt x="496" y="752"/>
                  <a:pt x="576" y="888"/>
                </a:cubicBezTo>
                <a:cubicBezTo>
                  <a:pt x="656" y="1024"/>
                  <a:pt x="712" y="1028"/>
                  <a:pt x="768" y="1032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25"/>
          <p:cNvCxnSpPr>
            <a:cxnSpLocks noChangeShapeType="1"/>
          </p:cNvCxnSpPr>
          <p:nvPr/>
        </p:nvCxnSpPr>
        <p:spPr bwMode="auto">
          <a:xfrm rot="5400000" flipH="1" flipV="1">
            <a:off x="4947444" y="3725639"/>
            <a:ext cx="165100" cy="1588"/>
          </a:xfrm>
          <a:prstGeom prst="line">
            <a:avLst/>
          </a:prstGeom>
          <a:noFill/>
          <a:ln w="38100" cap="sq" algn="ctr">
            <a:solidFill>
              <a:srgbClr val="FF9900"/>
            </a:solidFill>
            <a:round/>
            <a:headEnd type="none" w="sm" len="sm"/>
            <a:tailEnd type="none" w="sm" len="sm"/>
          </a:ln>
        </p:spPr>
      </p:cxnSp>
      <p:sp>
        <p:nvSpPr>
          <p:cNvPr id="18" name="Freeform 25"/>
          <p:cNvSpPr>
            <a:spLocks/>
          </p:cNvSpPr>
          <p:nvPr/>
        </p:nvSpPr>
        <p:spPr bwMode="auto">
          <a:xfrm>
            <a:off x="5030789" y="2253235"/>
            <a:ext cx="898525" cy="1400175"/>
          </a:xfrm>
          <a:custGeom>
            <a:avLst/>
            <a:gdLst>
              <a:gd name="T0" fmla="*/ 0 w 768"/>
              <a:gd name="T1" fmla="*/ 2147483647 h 1032"/>
              <a:gd name="T2" fmla="*/ 2147483647 w 768"/>
              <a:gd name="T3" fmla="*/ 2147483647 h 1032"/>
              <a:gd name="T4" fmla="*/ 2147483647 w 768"/>
              <a:gd name="T5" fmla="*/ 2147483647 h 1032"/>
              <a:gd name="T6" fmla="*/ 2147483647 w 768"/>
              <a:gd name="T7" fmla="*/ 2147483647 h 1032"/>
              <a:gd name="T8" fmla="*/ 2147483647 w 768"/>
              <a:gd name="T9" fmla="*/ 2147483647 h 1032"/>
              <a:gd name="T10" fmla="*/ 2147483647 w 768"/>
              <a:gd name="T11" fmla="*/ 2147483647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1032"/>
              <a:gd name="T20" fmla="*/ 768 w 768"/>
              <a:gd name="T21" fmla="*/ 1032 h 10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1032">
                <a:moveTo>
                  <a:pt x="0" y="1032"/>
                </a:moveTo>
                <a:cubicBezTo>
                  <a:pt x="32" y="684"/>
                  <a:pt x="64" y="336"/>
                  <a:pt x="96" y="168"/>
                </a:cubicBezTo>
                <a:cubicBezTo>
                  <a:pt x="128" y="0"/>
                  <a:pt x="160" y="16"/>
                  <a:pt x="192" y="24"/>
                </a:cubicBezTo>
                <a:cubicBezTo>
                  <a:pt x="224" y="32"/>
                  <a:pt x="224" y="72"/>
                  <a:pt x="288" y="216"/>
                </a:cubicBezTo>
                <a:cubicBezTo>
                  <a:pt x="352" y="360"/>
                  <a:pt x="496" y="752"/>
                  <a:pt x="576" y="888"/>
                </a:cubicBezTo>
                <a:cubicBezTo>
                  <a:pt x="656" y="1024"/>
                  <a:pt x="712" y="1028"/>
                  <a:pt x="768" y="1032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4876801" y="4105847"/>
            <a:ext cx="1063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Air-trapping</a:t>
            </a:r>
          </a:p>
          <a:p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AUTO PEEP</a:t>
            </a: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724400" y="3501008"/>
            <a:ext cx="609600" cy="609600"/>
          </a:xfrm>
          <a:prstGeom prst="ellipse">
            <a:avLst/>
          </a:prstGeom>
          <a:noFill/>
          <a:ln w="28575" cap="sq" algn="ctr">
            <a:solidFill>
              <a:srgbClr val="FF3300"/>
            </a:solidFill>
            <a:prstDash val="sys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it-IT">
              <a:solidFill>
                <a:srgbClr val="FFFFF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894388" y="3653408"/>
            <a:ext cx="1516062" cy="1214438"/>
          </a:xfrm>
          <a:custGeom>
            <a:avLst/>
            <a:gdLst>
              <a:gd name="T0" fmla="*/ 0 w 1489"/>
              <a:gd name="T1" fmla="*/ 0 h 1057"/>
              <a:gd name="T2" fmla="*/ 0 w 1489"/>
              <a:gd name="T3" fmla="*/ 2147483647 h 1057"/>
              <a:gd name="T4" fmla="*/ 2147483647 w 1489"/>
              <a:gd name="T5" fmla="*/ 2147483647 h 1057"/>
              <a:gd name="T6" fmla="*/ 2147483647 w 1489"/>
              <a:gd name="T7" fmla="*/ 2147483647 h 1057"/>
              <a:gd name="T8" fmla="*/ 2147483647 w 1489"/>
              <a:gd name="T9" fmla="*/ 2147483647 h 1057"/>
              <a:gd name="T10" fmla="*/ 2147483647 w 1489"/>
              <a:gd name="T11" fmla="*/ 0 h 10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9"/>
              <a:gd name="T19" fmla="*/ 0 h 1057"/>
              <a:gd name="T20" fmla="*/ 1489 w 1489"/>
              <a:gd name="T21" fmla="*/ 1057 h 10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9" h="1057">
                <a:moveTo>
                  <a:pt x="0" y="0"/>
                </a:moveTo>
                <a:lnTo>
                  <a:pt x="0" y="1056"/>
                </a:lnTo>
                <a:lnTo>
                  <a:pt x="465" y="505"/>
                </a:lnTo>
                <a:lnTo>
                  <a:pt x="697" y="321"/>
                </a:lnTo>
                <a:lnTo>
                  <a:pt x="1116" y="91"/>
                </a:lnTo>
                <a:lnTo>
                  <a:pt x="1488" y="0"/>
                </a:lnTo>
              </a:path>
            </a:pathLst>
          </a:custGeom>
          <a:noFill/>
          <a:ln w="38100" cap="rnd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3"/>
          <p:cNvCxnSpPr>
            <a:cxnSpLocks noChangeShapeType="1"/>
          </p:cNvCxnSpPr>
          <p:nvPr/>
        </p:nvCxnSpPr>
        <p:spPr bwMode="auto">
          <a:xfrm>
            <a:off x="1905000" y="3653408"/>
            <a:ext cx="5867400" cy="1588"/>
          </a:xfrm>
          <a:prstGeom prst="straightConnector1">
            <a:avLst/>
          </a:prstGeom>
          <a:noFill/>
          <a:ln w="12700" cap="sq" algn="ctr">
            <a:solidFill>
              <a:srgbClr val="FF9933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6" grpId="0" animBg="1"/>
      <p:bldP spid="18" grpId="0" animBg="1"/>
      <p:bldP spid="19" grpId="0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4143618" y="6477387"/>
            <a:ext cx="496488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it-IT" sz="1600" b="1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Appendini</a:t>
            </a:r>
            <a:r>
              <a:rPr lang="it-IT" sz="16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L. </a:t>
            </a:r>
            <a:r>
              <a:rPr lang="it-IT" sz="1600" b="1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et</a:t>
            </a:r>
            <a:r>
              <a:rPr lang="it-IT" sz="1600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al.  AJRCCM 1996; 154:1301-1309</a:t>
            </a:r>
            <a:endParaRPr lang="it-IT" sz="20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0" y="0"/>
            <a:ext cx="7740650" cy="1043608"/>
          </a:xfrm>
          <a:prstGeom prst="rect">
            <a:avLst/>
          </a:prstGeom>
        </p:spPr>
        <p:txBody>
          <a:bodyPr anchor="ctr" anchorCtr="0"/>
          <a:lstStyle/>
          <a:p>
            <a:pPr algn="ctr">
              <a:defRPr/>
            </a:pPr>
            <a:r>
              <a:rPr lang="it-IT" sz="3600" b="1" i="1" kern="0" dirty="0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Work </a:t>
            </a:r>
            <a:r>
              <a:rPr lang="it-IT" sz="3600" b="1" i="1" kern="0" dirty="0" err="1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of</a:t>
            </a:r>
            <a:r>
              <a:rPr lang="it-IT" sz="3600" b="1" i="1" kern="0" dirty="0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it-IT" sz="3600" b="1" i="1" kern="0" dirty="0" err="1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Breathing</a:t>
            </a:r>
            <a:r>
              <a:rPr lang="it-IT" sz="3600" b="1" i="1" kern="0" dirty="0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it-IT" sz="3600" b="1" i="1" kern="0" dirty="0" err="1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for</a:t>
            </a:r>
            <a:r>
              <a:rPr lang="it-IT" sz="3600" b="1" i="1" kern="0" dirty="0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it-IT" sz="3600" b="1" i="1" kern="0" dirty="0" err="1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intrinsic</a:t>
            </a:r>
            <a:r>
              <a:rPr lang="it-IT" sz="3600" b="1" i="1" kern="0" dirty="0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PEEP in COPD </a:t>
            </a:r>
            <a:r>
              <a:rPr lang="it-IT" sz="3600" b="1" i="1" kern="0" dirty="0" err="1">
                <a:solidFill>
                  <a:srgbClr val="0000FF">
                    <a:lumMod val="75000"/>
                  </a:srgb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patients</a:t>
            </a:r>
            <a:endParaRPr lang="it-IT" sz="3600" b="1" i="1" kern="0" dirty="0">
              <a:solidFill>
                <a:srgbClr val="0000FF">
                  <a:lumMod val="75000"/>
                </a:srgbClr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211411"/>
            <a:ext cx="8831263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346" y="6499051"/>
            <a:ext cx="2724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633295" cy="8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408" y="2911401"/>
            <a:ext cx="8643184" cy="318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51520" y="4077072"/>
            <a:ext cx="8352928" cy="288032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www.chestnet.org/%7E/media/chesnetorg/Education/Images/10MechanVent.as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196752"/>
            <a:ext cx="2143125" cy="1600200"/>
          </a:xfrm>
          <a:prstGeom prst="rect">
            <a:avLst/>
          </a:prstGeom>
          <a:noFill/>
        </p:spPr>
      </p:pic>
      <p:cxnSp>
        <p:nvCxnSpPr>
          <p:cNvPr id="12" name="Connettore 2 11"/>
          <p:cNvCxnSpPr/>
          <p:nvPr/>
        </p:nvCxnSpPr>
        <p:spPr>
          <a:xfrm>
            <a:off x="3203848" y="2348880"/>
            <a:ext cx="1296144" cy="122413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37717"/>
            <a:ext cx="4572000" cy="10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1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28" y="6381328"/>
            <a:ext cx="3980368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17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8338" y="1268760"/>
            <a:ext cx="526732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01371" y="260648"/>
            <a:ext cx="581890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Waveforms driven setting</a:t>
            </a: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1547813" y="1287463"/>
            <a:ext cx="6269037" cy="5451475"/>
            <a:chOff x="1547664" y="1287558"/>
            <a:chExt cx="6269682" cy="5451300"/>
          </a:xfrm>
        </p:grpSpPr>
        <p:pic>
          <p:nvPicPr>
            <p:cNvPr id="7" name="Immagine 4" descr="viasys_vela_lg.jpg"/>
            <p:cNvPicPr>
              <a:picLocks noChangeAspect="1"/>
            </p:cNvPicPr>
            <p:nvPr/>
          </p:nvPicPr>
          <p:blipFill>
            <a:blip r:embed="rId2" cstate="print"/>
            <a:srcRect t="2861" b="10191"/>
            <a:stretch>
              <a:fillRect/>
            </a:stretch>
          </p:blipFill>
          <p:spPr bwMode="auto">
            <a:xfrm>
              <a:off x="1547664" y="1287558"/>
              <a:ext cx="6269682" cy="545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>
            <a:xfrm>
              <a:off x="4427685" y="1700295"/>
              <a:ext cx="504877" cy="288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2268463" y="2132081"/>
              <a:ext cx="358812" cy="3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 this a COPD patient?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WINDOWS\TEMP\auto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30243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WINDOWS\TEMP\auto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987825" y="2069232"/>
            <a:ext cx="30243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0210" t="19380" r="52375" b="58447"/>
          <a:stretch>
            <a:fillRect/>
          </a:stretch>
        </p:blipFill>
        <p:spPr bwMode="auto">
          <a:xfrm>
            <a:off x="6228184" y="2401249"/>
            <a:ext cx="2736304" cy="26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3472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0134" y="-27384"/>
            <a:ext cx="7212232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setting with ventilator </a:t>
            </a:r>
          </a:p>
          <a:p>
            <a:pPr algn="ctr" eaLnBrk="0" hangingPunct="0">
              <a:defRPr/>
            </a:pPr>
            <a:r>
              <a:rPr lang="en-GB" sz="36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screen obscured </a:t>
            </a:r>
          </a:p>
        </p:txBody>
      </p:sp>
      <p:grpSp>
        <p:nvGrpSpPr>
          <p:cNvPr id="2" name="Gruppo 7"/>
          <p:cNvGrpSpPr>
            <a:grpSpLocks/>
          </p:cNvGrpSpPr>
          <p:nvPr/>
        </p:nvGrpSpPr>
        <p:grpSpPr bwMode="auto">
          <a:xfrm>
            <a:off x="1547813" y="1287463"/>
            <a:ext cx="6269037" cy="5451475"/>
            <a:chOff x="1547664" y="1287558"/>
            <a:chExt cx="6269682" cy="5451300"/>
          </a:xfrm>
        </p:grpSpPr>
        <p:pic>
          <p:nvPicPr>
            <p:cNvPr id="12" name="Immagine 4" descr="viasys_vela_lg.jpg"/>
            <p:cNvPicPr>
              <a:picLocks noChangeAspect="1"/>
            </p:cNvPicPr>
            <p:nvPr/>
          </p:nvPicPr>
          <p:blipFill>
            <a:blip r:embed="rId2" cstate="print"/>
            <a:srcRect t="2861" b="10191"/>
            <a:stretch>
              <a:fillRect/>
            </a:stretch>
          </p:blipFill>
          <p:spPr bwMode="auto">
            <a:xfrm>
              <a:off x="1547664" y="1287558"/>
              <a:ext cx="6269682" cy="545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ttangolo 12"/>
            <p:cNvSpPr/>
            <p:nvPr/>
          </p:nvSpPr>
          <p:spPr>
            <a:xfrm>
              <a:off x="4427685" y="1700295"/>
              <a:ext cx="504877" cy="2889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268463" y="2132081"/>
              <a:ext cx="358812" cy="360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3348038" y="2276475"/>
            <a:ext cx="2879725" cy="17287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6" name="CasellaDiTesto 10"/>
          <p:cNvSpPr txBox="1">
            <a:spLocks noChangeArrowheads="1"/>
          </p:cNvSpPr>
          <p:nvPr/>
        </p:nvSpPr>
        <p:spPr bwMode="auto">
          <a:xfrm>
            <a:off x="107950" y="4583113"/>
            <a:ext cx="186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Numerical data</a:t>
            </a:r>
          </a:p>
          <a:p>
            <a:pPr algn="ctr"/>
            <a:r>
              <a:rPr lang="it-IT">
                <a:solidFill>
                  <a:srgbClr val="000000"/>
                </a:solidFill>
              </a:rPr>
              <a:t>always available</a:t>
            </a: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1476375" y="3500438"/>
            <a:ext cx="1150938" cy="936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rot="10800000">
            <a:off x="5867400" y="3644900"/>
            <a:ext cx="1944688" cy="936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5"/>
          <p:cNvSpPr txBox="1">
            <a:spLocks noChangeArrowheads="1"/>
          </p:cNvSpPr>
          <p:nvPr/>
        </p:nvSpPr>
        <p:spPr bwMode="auto">
          <a:xfrm>
            <a:off x="7608888" y="4581525"/>
            <a:ext cx="113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</a:rPr>
              <a:t>Screen </a:t>
            </a:r>
          </a:p>
          <a:p>
            <a:pPr algn="ctr"/>
            <a:r>
              <a:rPr lang="it-IT">
                <a:solidFill>
                  <a:srgbClr val="000000"/>
                </a:solidFill>
              </a:rPr>
              <a:t>obscured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“</a:t>
            </a:r>
            <a:r>
              <a:rPr lang="it-IT" dirty="0" err="1" smtClean="0"/>
              <a:t>Typical</a:t>
            </a:r>
            <a:r>
              <a:rPr lang="it-IT" dirty="0" smtClean="0"/>
              <a:t>” </a:t>
            </a:r>
            <a:r>
              <a:rPr lang="it-IT" dirty="0" err="1" smtClean="0"/>
              <a:t>waveforms</a:t>
            </a:r>
            <a:r>
              <a:rPr lang="it-IT" dirty="0" smtClean="0"/>
              <a:t> </a:t>
            </a:r>
            <a:r>
              <a:rPr lang="it-IT" dirty="0" err="1" smtClean="0"/>
              <a:t>driven</a:t>
            </a:r>
            <a:r>
              <a:rPr lang="it-IT" dirty="0" smtClean="0"/>
              <a:t> </a:t>
            </a:r>
            <a:r>
              <a:rPr lang="it-IT" dirty="0" err="1" smtClean="0"/>
              <a:t>setting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229600" cy="3229819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it-IT" dirty="0" err="1" smtClean="0"/>
              <a:t>Individuation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autotriggering</a:t>
            </a:r>
            <a:r>
              <a:rPr lang="it-IT" dirty="0" smtClean="0"/>
              <a:t>:</a:t>
            </a:r>
          </a:p>
          <a:p>
            <a:pPr lvl="1" algn="just">
              <a:lnSpc>
                <a:spcPct val="200000"/>
              </a:lnSpc>
            </a:pPr>
            <a:r>
              <a:rPr lang="en-US" dirty="0" smtClean="0"/>
              <a:t>reduction of air leaks, and/or reduction of </a:t>
            </a:r>
            <a:r>
              <a:rPr lang="en-US" dirty="0" err="1" smtClean="0"/>
              <a:t>inspiratory</a:t>
            </a:r>
            <a:r>
              <a:rPr lang="en-US" dirty="0" smtClean="0"/>
              <a:t> trigger sensitivity.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28" y="6464002"/>
            <a:ext cx="3980368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“</a:t>
            </a:r>
            <a:r>
              <a:rPr lang="it-IT" dirty="0" err="1" smtClean="0"/>
              <a:t>Typical</a:t>
            </a:r>
            <a:r>
              <a:rPr lang="it-IT" dirty="0" smtClean="0"/>
              <a:t>” </a:t>
            </a:r>
            <a:r>
              <a:rPr lang="it-IT" dirty="0" err="1" smtClean="0"/>
              <a:t>waveforms</a:t>
            </a:r>
            <a:r>
              <a:rPr lang="it-IT" dirty="0" smtClean="0"/>
              <a:t> </a:t>
            </a:r>
            <a:r>
              <a:rPr lang="it-IT" dirty="0" err="1" smtClean="0"/>
              <a:t>driven</a:t>
            </a:r>
            <a:r>
              <a:rPr lang="it-IT" dirty="0" smtClean="0"/>
              <a:t> </a:t>
            </a:r>
            <a:r>
              <a:rPr lang="it-IT" dirty="0" err="1" smtClean="0"/>
              <a:t>setting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517851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Individuation of </a:t>
            </a:r>
            <a:r>
              <a:rPr lang="it-IT" dirty="0" err="1" smtClean="0">
                <a:solidFill>
                  <a:srgbClr val="FF0000"/>
                </a:solidFill>
              </a:rPr>
              <a:t>ineffective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efforts</a:t>
            </a:r>
            <a:r>
              <a:rPr lang="it-IT" dirty="0" smtClean="0"/>
              <a:t>:</a:t>
            </a:r>
          </a:p>
          <a:p>
            <a:pPr lvl="1" algn="just">
              <a:lnSpc>
                <a:spcPct val="200000"/>
              </a:lnSpc>
            </a:pPr>
            <a:r>
              <a:rPr lang="it-IT" dirty="0" err="1" smtClean="0"/>
              <a:t>titration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pressure</a:t>
            </a:r>
            <a:r>
              <a:rPr lang="it-IT" dirty="0" smtClean="0"/>
              <a:t> support, </a:t>
            </a:r>
            <a:r>
              <a:rPr lang="en-US" dirty="0" err="1" smtClean="0"/>
              <a:t>inspiratory</a:t>
            </a:r>
            <a:r>
              <a:rPr lang="en-US" dirty="0" smtClean="0"/>
              <a:t> and expiratory triggers, and </a:t>
            </a:r>
            <a:r>
              <a:rPr lang="en-US" dirty="0" err="1" smtClean="0"/>
              <a:t>PEEPext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28" y="6464002"/>
            <a:ext cx="3980368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“</a:t>
            </a:r>
            <a:r>
              <a:rPr lang="it-IT" dirty="0" err="1" smtClean="0"/>
              <a:t>Typical</a:t>
            </a:r>
            <a:r>
              <a:rPr lang="it-IT" dirty="0" smtClean="0"/>
              <a:t>” </a:t>
            </a:r>
            <a:r>
              <a:rPr lang="it-IT" dirty="0" err="1" smtClean="0"/>
              <a:t>waveforms</a:t>
            </a:r>
            <a:r>
              <a:rPr lang="it-IT" dirty="0" smtClean="0"/>
              <a:t> </a:t>
            </a:r>
            <a:r>
              <a:rPr lang="it-IT" dirty="0" err="1" smtClean="0"/>
              <a:t>driven</a:t>
            </a:r>
            <a:r>
              <a:rPr lang="it-IT" dirty="0" smtClean="0"/>
              <a:t> </a:t>
            </a:r>
            <a:r>
              <a:rPr lang="it-IT" dirty="0" err="1" smtClean="0"/>
              <a:t>setting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Signs of </a:t>
            </a:r>
            <a:r>
              <a:rPr lang="en-US" dirty="0" smtClean="0">
                <a:solidFill>
                  <a:srgbClr val="FF0000"/>
                </a:solidFill>
              </a:rPr>
              <a:t>potential late cycling-off </a:t>
            </a:r>
            <a:r>
              <a:rPr lang="en-US" sz="2600" dirty="0" smtClean="0"/>
              <a:t>(pressure increase at the end of </a:t>
            </a:r>
            <a:r>
              <a:rPr lang="en-US" sz="2600" dirty="0" err="1" smtClean="0"/>
              <a:t>inspiratory</a:t>
            </a:r>
            <a:r>
              <a:rPr lang="en-US" sz="2600" dirty="0" smtClean="0"/>
              <a:t> cycle or flow and pressure prolonged plateau)</a:t>
            </a:r>
            <a:r>
              <a:rPr lang="en-US" dirty="0" smtClean="0"/>
              <a:t>:</a:t>
            </a:r>
          </a:p>
          <a:p>
            <a:pPr lvl="1" algn="just">
              <a:lnSpc>
                <a:spcPct val="200000"/>
              </a:lnSpc>
            </a:pPr>
            <a:r>
              <a:rPr lang="en-US" dirty="0" smtClean="0"/>
              <a:t>reduction of air leaks and/or titration of expiratory trigger, or setting of maximal </a:t>
            </a:r>
            <a:r>
              <a:rPr lang="en-US" dirty="0" err="1" smtClean="0"/>
              <a:t>inspiratory</a:t>
            </a:r>
            <a:r>
              <a:rPr lang="en-US" dirty="0" smtClean="0"/>
              <a:t> time. </a:t>
            </a:r>
            <a:endParaRPr lang="it-IT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28" y="6464002"/>
            <a:ext cx="3980368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“</a:t>
            </a:r>
            <a:r>
              <a:rPr lang="it-IT" dirty="0" err="1" smtClean="0"/>
              <a:t>Typical</a:t>
            </a:r>
            <a:r>
              <a:rPr lang="it-IT" dirty="0" smtClean="0"/>
              <a:t>” </a:t>
            </a:r>
            <a:r>
              <a:rPr lang="it-IT" dirty="0" err="1" smtClean="0"/>
              <a:t>waveforms</a:t>
            </a:r>
            <a:r>
              <a:rPr lang="it-IT" dirty="0" smtClean="0"/>
              <a:t> </a:t>
            </a:r>
            <a:r>
              <a:rPr lang="it-IT" dirty="0" err="1" smtClean="0"/>
              <a:t>driven</a:t>
            </a:r>
            <a:r>
              <a:rPr lang="it-IT" dirty="0" smtClean="0"/>
              <a:t> </a:t>
            </a:r>
            <a:r>
              <a:rPr lang="it-IT" dirty="0" err="1" smtClean="0"/>
              <a:t>setting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3816424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it-IT" dirty="0" smtClean="0"/>
              <a:t>P</a:t>
            </a:r>
            <a:r>
              <a:rPr lang="en-US" dirty="0" err="1" smtClean="0"/>
              <a:t>otential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early cycling-off </a:t>
            </a:r>
            <a:r>
              <a:rPr lang="en-US" sz="2600" dirty="0" smtClean="0"/>
              <a:t>(convex pattern of expiratory flow waveform and concavity of pressure waveform)</a:t>
            </a:r>
            <a:r>
              <a:rPr lang="en-US" dirty="0" smtClean="0"/>
              <a:t>:</a:t>
            </a:r>
          </a:p>
          <a:p>
            <a:pPr lvl="1" algn="just">
              <a:lnSpc>
                <a:spcPct val="200000"/>
              </a:lnSpc>
            </a:pPr>
            <a:r>
              <a:rPr lang="en-US" dirty="0" smtClean="0"/>
              <a:t>Action: titration of expiratory trigger.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28" y="6464002"/>
            <a:ext cx="3980368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“</a:t>
            </a:r>
            <a:r>
              <a:rPr lang="it-IT" dirty="0" err="1" smtClean="0"/>
              <a:t>Typical</a:t>
            </a:r>
            <a:r>
              <a:rPr lang="it-IT" dirty="0" smtClean="0"/>
              <a:t>” </a:t>
            </a:r>
            <a:r>
              <a:rPr lang="it-IT" dirty="0" err="1" smtClean="0"/>
              <a:t>waveforms</a:t>
            </a:r>
            <a:r>
              <a:rPr lang="it-IT" dirty="0" smtClean="0"/>
              <a:t> </a:t>
            </a:r>
            <a:r>
              <a:rPr lang="it-IT" dirty="0" err="1" smtClean="0"/>
              <a:t>driven</a:t>
            </a:r>
            <a:r>
              <a:rPr lang="it-IT" dirty="0" smtClean="0"/>
              <a:t> </a:t>
            </a:r>
            <a:r>
              <a:rPr lang="it-IT" dirty="0" err="1" smtClean="0"/>
              <a:t>setting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3600400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US" dirty="0" smtClean="0"/>
              <a:t>Signs of </a:t>
            </a:r>
            <a:r>
              <a:rPr lang="en-US" dirty="0" smtClean="0">
                <a:solidFill>
                  <a:srgbClr val="FF0000"/>
                </a:solidFill>
              </a:rPr>
              <a:t>potentially not balanced </a:t>
            </a:r>
            <a:r>
              <a:rPr lang="en-US" dirty="0" err="1" smtClean="0">
                <a:solidFill>
                  <a:srgbClr val="FF0000"/>
                </a:solidFill>
              </a:rPr>
              <a:t>PEEPi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(expiratory flow that does not reach zero prior to </a:t>
            </a:r>
            <a:r>
              <a:rPr lang="it-IT" sz="2600" dirty="0" err="1" smtClean="0"/>
              <a:t>inspiration</a:t>
            </a:r>
            <a:r>
              <a:rPr lang="it-IT" sz="2600" dirty="0" smtClean="0"/>
              <a:t> or </a:t>
            </a:r>
            <a:r>
              <a:rPr lang="it-IT" sz="2600" dirty="0" err="1" smtClean="0"/>
              <a:t>ineffective</a:t>
            </a:r>
            <a:r>
              <a:rPr lang="it-IT" sz="2600" dirty="0" smtClean="0"/>
              <a:t> </a:t>
            </a:r>
            <a:r>
              <a:rPr lang="it-IT" sz="2600" dirty="0" err="1" smtClean="0"/>
              <a:t>efforts</a:t>
            </a:r>
            <a:r>
              <a:rPr lang="it-IT" sz="2600" dirty="0" smtClean="0"/>
              <a:t>)</a:t>
            </a:r>
            <a:r>
              <a:rPr lang="it-IT" dirty="0" smtClean="0"/>
              <a:t>:</a:t>
            </a:r>
          </a:p>
          <a:p>
            <a:pPr lvl="1" algn="just">
              <a:lnSpc>
                <a:spcPct val="200000"/>
              </a:lnSpc>
            </a:pPr>
            <a:r>
              <a:rPr lang="it-IT" dirty="0" smtClean="0"/>
              <a:t> </a:t>
            </a:r>
            <a:r>
              <a:rPr lang="it-IT" dirty="0" err="1" smtClean="0"/>
              <a:t>Action</a:t>
            </a:r>
            <a:r>
              <a:rPr lang="it-IT" dirty="0" smtClean="0"/>
              <a:t>: </a:t>
            </a:r>
            <a:r>
              <a:rPr lang="it-IT" dirty="0" err="1" smtClean="0"/>
              <a:t>titration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PEEPext</a:t>
            </a:r>
            <a:r>
              <a:rPr lang="it-IT" dirty="0" smtClean="0"/>
              <a:t>.</a:t>
            </a:r>
          </a:p>
          <a:p>
            <a:pPr lvl="1" algn="just">
              <a:lnSpc>
                <a:spcPct val="200000"/>
              </a:lnSpc>
            </a:pPr>
            <a:endParaRPr lang="it-IT" sz="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28" y="6464002"/>
            <a:ext cx="3980368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“</a:t>
            </a:r>
            <a:r>
              <a:rPr lang="it-IT" dirty="0" err="1" smtClean="0"/>
              <a:t>Typical</a:t>
            </a:r>
            <a:r>
              <a:rPr lang="it-IT" dirty="0" smtClean="0"/>
              <a:t>” </a:t>
            </a:r>
            <a:r>
              <a:rPr lang="it-IT" dirty="0" err="1" smtClean="0"/>
              <a:t>waveforms</a:t>
            </a:r>
            <a:r>
              <a:rPr lang="it-IT" dirty="0" smtClean="0"/>
              <a:t> </a:t>
            </a:r>
            <a:r>
              <a:rPr lang="it-IT" dirty="0" err="1" smtClean="0"/>
              <a:t>driven</a:t>
            </a:r>
            <a:r>
              <a:rPr lang="it-IT" dirty="0" smtClean="0"/>
              <a:t> </a:t>
            </a:r>
            <a:r>
              <a:rPr lang="it-IT" dirty="0" err="1" smtClean="0"/>
              <a:t>setting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pPr lvl="1" algn="just"/>
            <a:endParaRPr lang="it-IT" sz="800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en-US" sz="2800" dirty="0" smtClean="0"/>
              <a:t>As a </a:t>
            </a:r>
            <a:r>
              <a:rPr lang="en-US" sz="2800" dirty="0" smtClean="0">
                <a:solidFill>
                  <a:srgbClr val="FF0000"/>
                </a:solidFill>
              </a:rPr>
              <a:t>general rule </a:t>
            </a:r>
            <a:r>
              <a:rPr lang="en-US" sz="2800" dirty="0" smtClean="0"/>
              <a:t>changes in PEEP and PS were carried out by </a:t>
            </a:r>
            <a:r>
              <a:rPr lang="en-US" sz="2800" dirty="0" smtClean="0">
                <a:solidFill>
                  <a:srgbClr val="FF0000"/>
                </a:solidFill>
              </a:rPr>
              <a:t>steps of 2 cmH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, and changes in </a:t>
            </a:r>
            <a:r>
              <a:rPr lang="it-IT" sz="2800" dirty="0" err="1" smtClean="0">
                <a:solidFill>
                  <a:srgbClr val="FF0000"/>
                </a:solidFill>
              </a:rPr>
              <a:t>inspiratory</a:t>
            </a:r>
            <a:r>
              <a:rPr lang="it-IT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expiratory triggers </a:t>
            </a:r>
            <a:r>
              <a:rPr lang="en-US" sz="2800" dirty="0" smtClean="0"/>
              <a:t>by </a:t>
            </a:r>
            <a:r>
              <a:rPr lang="en-US" sz="2800" dirty="0" smtClean="0">
                <a:solidFill>
                  <a:srgbClr val="FF0000"/>
                </a:solidFill>
              </a:rPr>
              <a:t>steps of 5 to 10%</a:t>
            </a:r>
            <a:r>
              <a:rPr lang="en-US" sz="2800" dirty="0" smtClean="0"/>
              <a:t>.</a:t>
            </a:r>
            <a:endParaRPr lang="it-IT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128" y="6464002"/>
            <a:ext cx="3980368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37717"/>
            <a:ext cx="4572000" cy="10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1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28" y="6381328"/>
            <a:ext cx="3980368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27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53" y="1412776"/>
            <a:ext cx="803108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652" y="44624"/>
            <a:ext cx="7632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detect ineffective efforts if we are not expert in waveforms interpretation?</a:t>
            </a:r>
            <a:endParaRPr lang="en-GB" sz="28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44738" name="Picture 2" descr="http://www.medicinasportonline.eu/BLS/bls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336704" cy="53212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ChangeArrowheads="1"/>
          </p:cNvSpPr>
          <p:nvPr/>
        </p:nvSpPr>
        <p:spPr bwMode="auto">
          <a:xfrm>
            <a:off x="900113" y="2060575"/>
            <a:ext cx="7488237" cy="23050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535238"/>
            <a:ext cx="7559675" cy="1181100"/>
          </a:xfrm>
        </p:spPr>
        <p:txBody>
          <a:bodyPr/>
          <a:lstStyle/>
          <a:p>
            <a:r>
              <a:rPr lang="it-IT" sz="3200" i="0" dirty="0" smtClean="0"/>
              <a:t>Capire e interpretare le curve</a:t>
            </a:r>
            <a:br>
              <a:rPr lang="it-IT" sz="3200" i="0" dirty="0" smtClean="0"/>
            </a:br>
            <a:r>
              <a:rPr lang="it-IT" sz="3200" i="0" dirty="0" smtClean="0"/>
              <a:t>sul ventilatore</a:t>
            </a:r>
            <a:endParaRPr lang="it-IT" sz="3200" i="0" dirty="0" smtClean="0">
              <a:effectLst/>
            </a:endParaRP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95288" y="4941888"/>
            <a:ext cx="72723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smtClean="0">
                <a:solidFill>
                  <a:srgbClr val="000000"/>
                </a:solidFill>
              </a:rPr>
              <a:t>Fabiano Di Marco</a:t>
            </a:r>
            <a:br>
              <a:rPr lang="it-IT" altLang="it-IT" sz="2400" b="1" smtClean="0">
                <a:solidFill>
                  <a:srgbClr val="000000"/>
                </a:solidFill>
              </a:rPr>
            </a:br>
            <a:r>
              <a:rPr lang="it-IT" altLang="it-IT" sz="2400" b="1" smtClean="0">
                <a:solidFill>
                  <a:srgbClr val="000000"/>
                </a:solidFill>
              </a:rPr>
              <a:t> </a:t>
            </a:r>
            <a:br>
              <a:rPr lang="it-IT" altLang="it-IT" sz="2400" b="1" smtClean="0">
                <a:solidFill>
                  <a:srgbClr val="000000"/>
                </a:solidFill>
              </a:rPr>
            </a:br>
            <a:r>
              <a:rPr lang="it-IT" altLang="it-IT" sz="1600" b="1" smtClean="0">
                <a:solidFill>
                  <a:srgbClr val="000000"/>
                </a:solidFill>
              </a:rPr>
              <a:t>Università degli Studi di Milano</a:t>
            </a:r>
            <a:br>
              <a:rPr lang="it-IT" altLang="it-IT" sz="1600" b="1" smtClean="0">
                <a:solidFill>
                  <a:srgbClr val="000000"/>
                </a:solidFill>
              </a:rPr>
            </a:br>
            <a:r>
              <a:rPr lang="it-IT" altLang="it-IT" sz="1600" b="1" smtClean="0">
                <a:solidFill>
                  <a:srgbClr val="000000"/>
                </a:solidFill>
              </a:rPr>
              <a:t>Pneumologia</a:t>
            </a:r>
            <a:br>
              <a:rPr lang="it-IT" altLang="it-IT" sz="1600" b="1" smtClean="0">
                <a:solidFill>
                  <a:srgbClr val="000000"/>
                </a:solidFill>
              </a:rPr>
            </a:br>
            <a:r>
              <a:rPr lang="it-IT" altLang="it-IT" sz="1600" b="1" smtClean="0">
                <a:solidFill>
                  <a:srgbClr val="000000"/>
                </a:solidFill>
              </a:rPr>
              <a:t>Ospedale Papa Giovanni XXIII – Bergamo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smtClean="0">
                <a:solidFill>
                  <a:srgbClr val="000000"/>
                </a:solidFill>
              </a:rPr>
              <a:t>fabiano.dimarco@unimi.it</a:t>
            </a:r>
          </a:p>
        </p:txBody>
      </p:sp>
      <p:sp>
        <p:nvSpPr>
          <p:cNvPr id="34821" name="Rectangle 13"/>
          <p:cNvSpPr>
            <a:spLocks noChangeArrowheads="1"/>
          </p:cNvSpPr>
          <p:nvPr/>
        </p:nvSpPr>
        <p:spPr bwMode="auto">
          <a:xfrm>
            <a:off x="0" y="836613"/>
            <a:ext cx="1258888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smtClean="0">
              <a:solidFill>
                <a:srgbClr val="000000"/>
              </a:solidFill>
            </a:endParaRPr>
          </a:p>
        </p:txBody>
      </p:sp>
      <p:pic>
        <p:nvPicPr>
          <p:cNvPr id="34822" name="Immagine 3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0255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ASST_PapaGiovanniXX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44450"/>
            <a:ext cx="262731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2678" y="4581128"/>
            <a:ext cx="3865746" cy="13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7131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9901" t="4453" r="11340" b="2762"/>
          <a:stretch>
            <a:fillRect/>
          </a:stretch>
        </p:blipFill>
        <p:spPr bwMode="auto">
          <a:xfrm>
            <a:off x="1583668" y="1340768"/>
            <a:ext cx="5976664" cy="528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Phase variables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mechanical</a:t>
            </a:r>
            <a:r>
              <a:rPr kumimoji="0" lang="en-US" sz="3600" b="1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ventilation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346" y="6499051"/>
            <a:ext cx="2724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633295" cy="8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295" y="1268760"/>
            <a:ext cx="7633410" cy="49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346" y="6499051"/>
            <a:ext cx="2724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633295" cy="8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06251"/>
            <a:ext cx="7200800" cy="500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346" y="6499051"/>
            <a:ext cx="2724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633295" cy="8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243" y="1310610"/>
            <a:ext cx="7789514" cy="49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611560" y="5949280"/>
            <a:ext cx="6480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346" y="6499051"/>
            <a:ext cx="2724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7633295" cy="8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1676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487" y="1340768"/>
            <a:ext cx="7489026" cy="503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Trigger variable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Begins inspiration when one of the measured variable (</a:t>
            </a:r>
            <a:r>
              <a:rPr lang="en-US" b="1" dirty="0" smtClean="0">
                <a:solidFill>
                  <a:srgbClr val="FF0000"/>
                </a:solidFill>
              </a:rPr>
              <a:t>time, pressure, flow or volume</a:t>
            </a:r>
            <a:r>
              <a:rPr lang="en-US" dirty="0" smtClean="0"/>
              <a:t>) reaches a preset value.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patient effort required to trigger inspiration is determined by the ventilator’s sensitivity.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950" y="-76200"/>
            <a:ext cx="7632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 and pressure</a:t>
            </a:r>
          </a:p>
          <a:p>
            <a:pPr algn="ctr" eaLnBrk="0" hangingPunct="0">
              <a:defRPr/>
            </a:pPr>
            <a:r>
              <a:rPr lang="en-GB" sz="3600" b="1" i="1" dirty="0" err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inspiratory</a:t>
            </a:r>
            <a:r>
              <a:rPr lang="en-GB" sz="3600" b="1" i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trigger</a:t>
            </a:r>
            <a:endParaRPr lang="en-GB" sz="3600" b="1" i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38938" y="6538913"/>
            <a:ext cx="251301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1200">
                <a:solidFill>
                  <a:srgbClr val="000000"/>
                </a:solidFill>
              </a:rPr>
              <a:t>Hess DR. Respiratory Care 2005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5" y="2230438"/>
            <a:ext cx="89249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10378" t="3672" r="11170" b="2619"/>
          <a:stretch>
            <a:fillRect/>
          </a:stretch>
        </p:blipFill>
        <p:spPr bwMode="auto">
          <a:xfrm>
            <a:off x="1565666" y="1336040"/>
            <a:ext cx="6012668" cy="540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Phase variables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of mechanical</a:t>
            </a:r>
            <a:r>
              <a:rPr kumimoji="0" lang="en-US" sz="3600" b="1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ventilation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2"/>
          <p:cNvPicPr>
            <a:picLocks noChangeAspect="1" noChangeArrowheads="1"/>
          </p:cNvPicPr>
          <p:nvPr/>
        </p:nvPicPr>
        <p:blipFill>
          <a:blip r:embed="rId3" cstate="print"/>
          <a:srcRect l="9740" t="27108" r="53741" b="7981"/>
          <a:stretch>
            <a:fillRect/>
          </a:stretch>
        </p:blipFill>
        <p:spPr bwMode="auto">
          <a:xfrm>
            <a:off x="251520" y="1484784"/>
            <a:ext cx="381642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 txBox="1">
            <a:spLocks/>
          </p:cNvSpPr>
          <p:nvPr/>
        </p:nvSpPr>
        <p:spPr>
          <a:xfrm>
            <a:off x="0" y="0"/>
            <a:ext cx="7740650" cy="11430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“limit</a:t>
            </a:r>
            <a:r>
              <a:rPr kumimoji="0" lang="en-US" sz="3600" b="1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variable”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12"/>
          <p:cNvPicPr>
            <a:picLocks noChangeAspect="1" noChangeArrowheads="1"/>
          </p:cNvPicPr>
          <p:nvPr/>
        </p:nvPicPr>
        <p:blipFill>
          <a:blip r:embed="rId3" cstate="print"/>
          <a:srcRect l="53839" t="26758" r="9642" b="7981"/>
          <a:stretch>
            <a:fillRect/>
          </a:stretch>
        </p:blipFill>
        <p:spPr bwMode="auto">
          <a:xfrm>
            <a:off x="5148064" y="1484784"/>
            <a:ext cx="38164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7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6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1580675</TotalTime>
  <Words>994</Words>
  <Application>Microsoft Office PowerPoint</Application>
  <PresentationFormat>Presentazione su schermo (4:3)</PresentationFormat>
  <Paragraphs>176</Paragraphs>
  <Slides>53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53</vt:i4>
      </vt:variant>
    </vt:vector>
  </HeadingPairs>
  <TitlesOfParts>
    <vt:vector size="59" baseType="lpstr">
      <vt:lpstr>Struttura predefinita</vt:lpstr>
      <vt:lpstr>27_Struttura predefinita</vt:lpstr>
      <vt:lpstr>36_Struttura predefinita</vt:lpstr>
      <vt:lpstr>3_Struttura predefinita</vt:lpstr>
      <vt:lpstr>2_Struttura predefinita</vt:lpstr>
      <vt:lpstr>5_Struttura predefinita</vt:lpstr>
      <vt:lpstr>Capire e interpretare le curve sul ventilatore</vt:lpstr>
      <vt:lpstr>Respiratory system model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How to judge a CPAP system?</vt:lpstr>
      <vt:lpstr>Presentazione standard di PowerPoint</vt:lpstr>
      <vt:lpstr>How to judge a CPAP system?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Expiratory asynchrony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“Typical” waveforms driven setting approach</vt:lpstr>
      <vt:lpstr>“Typical” waveforms driven setting approach</vt:lpstr>
      <vt:lpstr>“Typical” waveforms driven setting approach</vt:lpstr>
      <vt:lpstr>“Typical” waveforms driven setting approach</vt:lpstr>
      <vt:lpstr>“Typical” waveforms driven setting approach</vt:lpstr>
      <vt:lpstr>“Typical” waveforms driven setting approach</vt:lpstr>
      <vt:lpstr>Presentazione standard di PowerPoint</vt:lpstr>
      <vt:lpstr>Presentazione standard di PowerPoint</vt:lpstr>
      <vt:lpstr>Capire e interpretare le curve sul ventilatore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FDM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FDM</dc:creator>
  <cp:lastModifiedBy>work</cp:lastModifiedBy>
  <cp:revision>313</cp:revision>
  <dcterms:created xsi:type="dcterms:W3CDTF">2006-02-21T13:01:01Z</dcterms:created>
  <dcterms:modified xsi:type="dcterms:W3CDTF">2019-04-02T04:25:02Z</dcterms:modified>
</cp:coreProperties>
</file>