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4" r:id="rId2"/>
    <p:sldMasterId id="2147483862" r:id="rId3"/>
    <p:sldMasterId id="2147483868" r:id="rId4"/>
    <p:sldMasterId id="2147483925" r:id="rId5"/>
    <p:sldMasterId id="2147483944" r:id="rId6"/>
    <p:sldMasterId id="2147483962" r:id="rId7"/>
    <p:sldMasterId id="2147484014" r:id="rId8"/>
    <p:sldMasterId id="2147484061" r:id="rId9"/>
    <p:sldMasterId id="2147484101" r:id="rId10"/>
    <p:sldMasterId id="2147484117" r:id="rId11"/>
    <p:sldMasterId id="2147484125" r:id="rId12"/>
    <p:sldMasterId id="2147484131" r:id="rId13"/>
  </p:sldMasterIdLst>
  <p:notesMasterIdLst>
    <p:notesMasterId r:id="rId67"/>
  </p:notesMasterIdLst>
  <p:handoutMasterIdLst>
    <p:handoutMasterId r:id="rId68"/>
  </p:handoutMasterIdLst>
  <p:sldIdLst>
    <p:sldId id="300" r:id="rId14"/>
    <p:sldId id="1697" r:id="rId15"/>
    <p:sldId id="1284" r:id="rId16"/>
    <p:sldId id="1702" r:id="rId17"/>
    <p:sldId id="1698" r:id="rId18"/>
    <p:sldId id="259" r:id="rId19"/>
    <p:sldId id="957" r:id="rId20"/>
    <p:sldId id="978" r:id="rId21"/>
    <p:sldId id="835" r:id="rId22"/>
    <p:sldId id="783" r:id="rId23"/>
    <p:sldId id="1701" r:id="rId24"/>
    <p:sldId id="1700" r:id="rId25"/>
    <p:sldId id="1686" r:id="rId26"/>
    <p:sldId id="1687" r:id="rId27"/>
    <p:sldId id="1694" r:id="rId28"/>
    <p:sldId id="1703" r:id="rId29"/>
    <p:sldId id="1704" r:id="rId30"/>
    <p:sldId id="1280" r:id="rId31"/>
    <p:sldId id="860" r:id="rId32"/>
    <p:sldId id="859" r:id="rId33"/>
    <p:sldId id="974" r:id="rId34"/>
    <p:sldId id="864" r:id="rId35"/>
    <p:sldId id="982" r:id="rId36"/>
    <p:sldId id="1706" r:id="rId37"/>
    <p:sldId id="1709" r:id="rId38"/>
    <p:sldId id="851" r:id="rId39"/>
    <p:sldId id="845" r:id="rId40"/>
    <p:sldId id="848" r:id="rId41"/>
    <p:sldId id="1164" r:id="rId42"/>
    <p:sldId id="866" r:id="rId43"/>
    <p:sldId id="873" r:id="rId44"/>
    <p:sldId id="875" r:id="rId45"/>
    <p:sldId id="882" r:id="rId46"/>
    <p:sldId id="883" r:id="rId47"/>
    <p:sldId id="885" r:id="rId48"/>
    <p:sldId id="899" r:id="rId49"/>
    <p:sldId id="1576" r:id="rId50"/>
    <p:sldId id="1579" r:id="rId51"/>
    <p:sldId id="1683" r:id="rId52"/>
    <p:sldId id="1695" r:id="rId53"/>
    <p:sldId id="1582" r:id="rId54"/>
    <p:sldId id="1584" r:id="rId55"/>
    <p:sldId id="1586" r:id="rId56"/>
    <p:sldId id="1689" r:id="rId57"/>
    <p:sldId id="1690" r:id="rId58"/>
    <p:sldId id="1265" r:id="rId59"/>
    <p:sldId id="1266" r:id="rId60"/>
    <p:sldId id="1275" r:id="rId61"/>
    <p:sldId id="1276" r:id="rId62"/>
    <p:sldId id="1270" r:id="rId63"/>
    <p:sldId id="1710" r:id="rId64"/>
    <p:sldId id="1711" r:id="rId65"/>
    <p:sldId id="857" r:id="rId6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eo" initials="M" lastIdx="1" clrIdx="0"/>
  <p:cmAuthor id="2" name="Yvonne McNamara" initials="YM" lastIdx="5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/>
    <p:restoredTop sz="96341"/>
  </p:normalViewPr>
  <p:slideViewPr>
    <p:cSldViewPr>
      <p:cViewPr>
        <p:scale>
          <a:sx n="145" d="100"/>
          <a:sy n="145" d="100"/>
        </p:scale>
        <p:origin x="14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mecchia.elvira\AppData\Roaming\Microsoft\Excel\Cartel1%20(version%201)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823529411764705E-2"/>
          <c:y val="3.3232628398791542E-2"/>
          <c:w val="0.77941176470588236"/>
          <c:h val="0.83685800604229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Clinical </c:v>
                </c:pt>
              </c:strCache>
            </c:strRef>
          </c:tx>
          <c:spPr>
            <a:solidFill>
              <a:srgbClr val="FFC000"/>
            </a:solidFill>
            <a:ln w="1068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Mortality </c:v>
                </c:pt>
                <c:pt idx="1">
                  <c:v>Sepsis/OF</c:v>
                </c:pt>
                <c:pt idx="2">
                  <c:v>AB-free (d)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</c:v>
                </c:pt>
                <c:pt idx="1">
                  <c:v>7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7-E644-A387-1F2A140B0D6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Invasive</c:v>
                </c:pt>
              </c:strCache>
            </c:strRef>
          </c:tx>
          <c:spPr>
            <a:solidFill>
              <a:srgbClr val="C00000"/>
            </a:solidFill>
            <a:ln w="1068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Mortality </c:v>
                </c:pt>
                <c:pt idx="1">
                  <c:v>Sepsis/OF</c:v>
                </c:pt>
                <c:pt idx="2">
                  <c:v>AB-free (d)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16</c:v>
                </c:pt>
                <c:pt idx="1">
                  <c:v>6.1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87-E644-A387-1F2A140B0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71908272"/>
        <c:axId val="1"/>
        <c:axId val="0"/>
      </c:bar3DChart>
      <c:catAx>
        <c:axId val="157190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67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343">
            <a:noFill/>
          </a:ln>
        </c:spPr>
        <c:txPr>
          <a:bodyPr rot="0" vert="horz"/>
          <a:lstStyle/>
          <a:p>
            <a:pPr>
              <a:defRPr sz="15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71908272"/>
        <c:crosses val="autoZero"/>
        <c:crossBetween val="between"/>
      </c:valAx>
      <c:spPr>
        <a:noFill/>
        <a:ln w="2137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ayout>
        <c:manualLayout>
          <c:xMode val="edge"/>
          <c:yMode val="edge"/>
          <c:x val="0.61029411764705888"/>
          <c:y val="4.2296072507552872E-2"/>
          <c:w val="0.16323529411764706"/>
          <c:h val="0.18429003021148035"/>
        </c:manualLayout>
      </c:layout>
      <c:overlay val="0"/>
      <c:spPr>
        <a:noFill/>
        <a:ln w="2672">
          <a:solidFill>
            <a:srgbClr val="000000"/>
          </a:solidFill>
          <a:prstDash val="solid"/>
        </a:ln>
      </c:spPr>
      <c:txPr>
        <a:bodyPr/>
        <a:lstStyle/>
        <a:p>
          <a:pPr>
            <a:defRPr sz="139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1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962066293638599E-2"/>
          <c:y val="3.2199037532276799E-2"/>
          <c:w val="0.654334778848214"/>
          <c:h val="0.903461431107773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Foglio3!$A$5</c:f>
              <c:strCache>
                <c:ptCount val="1"/>
                <c:pt idx="0">
                  <c:v>Successful clinical outcome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5517006126687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83.2%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23-44D2-9A63-EC02D17421C1}"/>
                </c:ext>
              </c:extLst>
            </c:dLbl>
            <c:dLbl>
              <c:idx val="1"/>
              <c:layout>
                <c:manualLayout>
                  <c:x val="5.55170061266878E-3"/>
                  <c:y val="0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90.0%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23-44D2-9A63-EC02D17421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 algn="ctr" rtl="0">
                      <a:defRPr lang="it-IT"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>
                        <a:solidFill>
                          <a:schemeClr val="tx1"/>
                        </a:solidFill>
                      </a:rPr>
                      <a:t>77.7%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23-44D2-9A63-EC02D17421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algn="ctr" rtl="0">
                      <a:defRPr lang="it-IT"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>
                        <a:solidFill>
                          <a:schemeClr val="tx1"/>
                        </a:solidFill>
                      </a:rPr>
                      <a:t>81.1%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23-44D2-9A63-EC02D1742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Foglio3!$B$4:$E$4</c:f>
              <c:strCache>
                <c:ptCount val="4"/>
                <c:pt idx="0">
                  <c:v>Overall (n=101)</c:v>
                </c:pt>
                <c:pt idx="1">
                  <c:v>Non-MDR (n=30)</c:v>
                </c:pt>
                <c:pt idx="2">
                  <c:v>MDR (n=18)</c:v>
                </c:pt>
                <c:pt idx="3">
                  <c:v>XDR/PDR (n=53)</c:v>
                </c:pt>
              </c:strCache>
            </c:strRef>
          </c:cat>
          <c:val>
            <c:numRef>
              <c:f>Foglio3!$B$5:$E$5</c:f>
              <c:numCache>
                <c:formatCode>General</c:formatCode>
                <c:ptCount val="4"/>
                <c:pt idx="0">
                  <c:v>83.2</c:v>
                </c:pt>
                <c:pt idx="1">
                  <c:v>90</c:v>
                </c:pt>
                <c:pt idx="2">
                  <c:v>77.7</c:v>
                </c:pt>
                <c:pt idx="3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23-44D2-9A63-EC02D17421C1}"/>
            </c:ext>
          </c:extLst>
        </c:ser>
        <c:ser>
          <c:idx val="1"/>
          <c:order val="1"/>
          <c:tx>
            <c:strRef>
              <c:f>Foglio3!$A$6</c:f>
              <c:strCache>
                <c:ptCount val="1"/>
                <c:pt idx="0">
                  <c:v>Clinical failure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23-44D2-9A63-EC02D17421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23-44D2-9A63-EC02D17421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23-44D2-9A63-EC02D17421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23-44D2-9A63-EC02D1742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Foglio3!$B$4:$E$4</c:f>
              <c:strCache>
                <c:ptCount val="4"/>
                <c:pt idx="0">
                  <c:v>Overall (n=101)</c:v>
                </c:pt>
                <c:pt idx="1">
                  <c:v>Non-MDR (n=30)</c:v>
                </c:pt>
                <c:pt idx="2">
                  <c:v>MDR (n=18)</c:v>
                </c:pt>
                <c:pt idx="3">
                  <c:v>XDR/PDR (n=53)</c:v>
                </c:pt>
              </c:strCache>
            </c:strRef>
          </c:cat>
          <c:val>
            <c:numRef>
              <c:f>Foglio3!$B$6:$E$6</c:f>
              <c:numCache>
                <c:formatCode>General</c:formatCode>
                <c:ptCount val="4"/>
                <c:pt idx="0">
                  <c:v>16.8</c:v>
                </c:pt>
                <c:pt idx="1">
                  <c:v>10</c:v>
                </c:pt>
                <c:pt idx="2">
                  <c:v>22.3</c:v>
                </c:pt>
                <c:pt idx="3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23-44D2-9A63-EC02D1742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054552"/>
        <c:axId val="387058864"/>
      </c:barChart>
      <c:catAx>
        <c:axId val="38705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387058864"/>
        <c:crosses val="autoZero"/>
        <c:auto val="1"/>
        <c:lblAlgn val="ctr"/>
        <c:lblOffset val="100"/>
        <c:noMultiLvlLbl val="0"/>
      </c:catAx>
      <c:valAx>
        <c:axId val="387058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387054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19668945161266"/>
          <c:y val="0.30624502582338498"/>
          <c:w val="0.24074737861778076"/>
          <c:h val="0.46889276945220559"/>
        </c:manualLayout>
      </c:layout>
      <c:overlay val="0"/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E2EC877-1821-044E-913B-12B7E12E0E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62B355-EC70-494D-8307-7EA177B6B9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4007E-EEC4-3B46-A264-0CC9F5ADECE4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0E0176-C37D-A548-8DFE-925BD8B264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FDC34E-8AD9-424E-B43F-E30AB6662A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4CB4-646B-374E-A7BA-E164DFA93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94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EE94F-AA00-433E-8D49-02232FA9859E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075F-52DB-4EA5-8799-02E406B24A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98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1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E01DC0-5120-438A-9A54-C549FAA3C215}" type="slidenum">
              <a:rPr lang="en-US" altLang="it-IT" sz="120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20</a:t>
            </a:fld>
            <a:endParaRPr lang="en-US" altLang="it-IT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In an earlier study with a similar design (n = 2,731),</a:t>
            </a:r>
            <a:r>
              <a:rPr lang="en-US" altLang="it-IT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 Kumar et al more explicitly demonstrated the importance of timing with respect to the appropriateness of antimicrobial therapy. Every hour’s delay until appropriate therapy was started was associated with a 1.119-fold increased risk of mortality (95%CI 1.103–1.136, </a:t>
            </a:r>
            <a:r>
              <a:rPr lang="en-US" altLang="it-IT" i="1">
                <a:latin typeface="Arial" panose="020B0604020202020204" pitchFamily="34" charset="0"/>
                <a:cs typeface="Arial" panose="020B0604020202020204" pitchFamily="34" charset="0"/>
              </a:rPr>
              <a:t>P 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&lt; .0001). In other words, every hour delay resulted in an approximate 12% increased probability of death. Compared with initiating appropriate therapy within 1 hour of the onset of hypotension, the odds ratio for mortality increased from 1.67 in the second hour to 92.54 with delays &gt;36 hours.</a:t>
            </a:r>
          </a:p>
          <a:p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Other studies have also demonstrated the adverse impact of inappropriate initial therapy for specific infections such as bacteremia and pneumonia</a:t>
            </a:r>
            <a:r>
              <a:rPr lang="en-US" altLang="it-IT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; for specific organisms such as </a:t>
            </a:r>
            <a:r>
              <a:rPr lang="en-US" altLang="it-IT" i="1">
                <a:latin typeface="Arial" panose="020B0604020202020204" pitchFamily="34" charset="0"/>
                <a:cs typeface="Arial" panose="020B0604020202020204" pitchFamily="34" charset="0"/>
              </a:rPr>
              <a:t>P aeruginosa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 and ESBL-producing Enterobacteriaceae</a:t>
            </a:r>
            <a:r>
              <a:rPr lang="en-US" altLang="it-IT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; and on other outcomes such as hospital LOS, ICU LOS, and ventilator-days.</a:t>
            </a:r>
            <a:r>
              <a:rPr lang="en-US" altLang="it-IT" baseline="30000">
                <a:latin typeface="Arial" panose="020B0604020202020204" pitchFamily="34" charset="0"/>
                <a:cs typeface="Arial" panose="020B0604020202020204" pitchFamily="34" charset="0"/>
              </a:rPr>
              <a:t>2-4</a:t>
            </a:r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b="1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>
              <a:spcBef>
                <a:spcPct val="0"/>
              </a:spcBef>
            </a:pP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1. Kumar A, et al. </a:t>
            </a:r>
            <a:r>
              <a:rPr lang="en-US" altLang="it-IT" i="1">
                <a:latin typeface="Arial" panose="020B0604020202020204" pitchFamily="34" charset="0"/>
                <a:cs typeface="Arial" panose="020B0604020202020204" pitchFamily="34" charset="0"/>
              </a:rPr>
              <a:t>Crit Care Med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. 2006;34:1589-1596. 2. Kollef MH. </a:t>
            </a:r>
            <a:r>
              <a:rPr lang="en-US" altLang="it-IT" i="1">
                <a:latin typeface="Arial" panose="020B0604020202020204" pitchFamily="34" charset="0"/>
                <a:cs typeface="Arial" panose="020B0604020202020204" pitchFamily="34" charset="0"/>
              </a:rPr>
              <a:t>Clin Infect Dis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. 2008;47(Suppl 1):S3-S13. 3. Kollef MH, et al. </a:t>
            </a:r>
            <a:r>
              <a:rPr lang="en-US" altLang="it-IT" i="1">
                <a:latin typeface="Arial" panose="020B0604020202020204" pitchFamily="34" charset="0"/>
                <a:cs typeface="Arial" panose="020B0604020202020204" pitchFamily="34" charset="0"/>
              </a:rPr>
              <a:t>Chest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. 1999;115:462-474. 4. Ibrahim EH, et al. </a:t>
            </a:r>
            <a:r>
              <a:rPr lang="en-US" altLang="it-IT" i="1">
                <a:latin typeface="Arial" panose="020B0604020202020204" pitchFamily="34" charset="0"/>
                <a:cs typeface="Arial" panose="020B0604020202020204" pitchFamily="34" charset="0"/>
              </a:rPr>
              <a:t>Chest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. 2000;118:146-155.</a:t>
            </a:r>
          </a:p>
        </p:txBody>
      </p:sp>
    </p:spTree>
    <p:extLst>
      <p:ext uri="{BB962C8B-B14F-4D97-AF65-F5344CB8AC3E}">
        <p14:creationId xmlns:p14="http://schemas.microsoft.com/office/powerpoint/2010/main" val="1178676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TUTTI VOI SAPETE… PRIMA DI INIZIARE UN TRATTAMENTO ANTIBIOTICO è NECESSARIO OTTENERE CAMPIONI MICROBIOLOGICI.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90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CI SONO DIVERSI MODI DI DIAGNOSTICARE UNA POLMONITE NOSOCOMIALE…. BAL, ESPETTORATO, MA DAL MIO PUNTO DI VISTA SOPRATTUTTO SE SOSPETTIAMO UN GERME MDR DOVETE ESSERE SICURI DI TRATTARE SOLO I PAZIENTI CON POLMONITE RELE. </a:t>
            </a:r>
          </a:p>
          <a:p>
            <a:endParaRPr lang="it-IT" dirty="0"/>
          </a:p>
          <a:p>
            <a:r>
              <a:rPr lang="it-IT" dirty="0"/>
              <a:t>IO SONO A FAVORE DI DIAGNOSI INVASIVE…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125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80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780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780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780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780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7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7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7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7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0A86ECF-B8B3-42FC-A4C9-9A47AA76274E}" type="slidenum">
              <a:rPr lang="en-US" altLang="en-US" sz="1000">
                <a:latin typeface="Times New Roman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z="10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604114" y="4325288"/>
            <a:ext cx="5760036" cy="452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5" rIns="91748" bIns="45875">
            <a:spAutoFit/>
          </a:bodyPr>
          <a:lstStyle>
            <a:lvl1pPr defTabSz="936625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87325" indent="-1588" defTabSz="936625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000"/>
              <a:t>When making the first decisions about which antibiotics to prescribe for suspected hospital-acquired pneumonia (HAP) or ventilator-associated pneumonia (VAP), first establish whether the disease episode is late onset (at least 5 days after hospitalization) or whether the patient has risk factors for multidrug-resistant (MDR) pathogens. If either of these situations is present, broad-spectrum antibiotic therapy for MDR pathogens should be prescribed.</a:t>
            </a:r>
            <a:r>
              <a:rPr lang="en-US" altLang="en-US" sz="1000" baseline="30000"/>
              <a:t>1</a:t>
            </a:r>
            <a:r>
              <a:rPr lang="en-US" altLang="en-US" sz="10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000"/>
              <a:t>Limited-spectrum antibiotic therapy refers to: </a:t>
            </a:r>
            <a:r>
              <a:rPr lang="en-US" altLang="en-US" sz="1000" i="1"/>
              <a:t>Streptococcus pneumoniae</a:t>
            </a:r>
            <a:r>
              <a:rPr lang="en-US" altLang="en-US" sz="1000"/>
              <a:t>, </a:t>
            </a:r>
            <a:r>
              <a:rPr lang="en-US" altLang="en-US" sz="1000" i="1"/>
              <a:t>Haemophilus influenzae</a:t>
            </a:r>
            <a:r>
              <a:rPr lang="en-US" altLang="en-US" sz="1000"/>
              <a:t>, methicillin-resistant </a:t>
            </a:r>
            <a:r>
              <a:rPr lang="en-US" altLang="en-US" sz="1000" i="1"/>
              <a:t>Staphylococcus aureus</a:t>
            </a:r>
            <a:r>
              <a:rPr lang="en-US" altLang="en-US" sz="1000"/>
              <a:t>, and antibiotic-sensitive gram-negative bacilli (</a:t>
            </a:r>
            <a:r>
              <a:rPr lang="en-US" altLang="en-US" sz="1000" i="1"/>
              <a:t>Escherichia coli</a:t>
            </a:r>
            <a:r>
              <a:rPr lang="en-US" altLang="en-US" sz="1000"/>
              <a:t>, </a:t>
            </a:r>
            <a:r>
              <a:rPr lang="en-US" altLang="en-US" sz="1000" i="1"/>
              <a:t>Klebsiella pneumoniae, Enterobacter</a:t>
            </a:r>
            <a:r>
              <a:rPr lang="en-US" altLang="en-US" sz="1000"/>
              <a:t> species, </a:t>
            </a:r>
            <a:r>
              <a:rPr lang="en-US" altLang="en-US" sz="1000" i="1"/>
              <a:t>Proteus</a:t>
            </a:r>
            <a:r>
              <a:rPr lang="en-US" altLang="en-US" sz="1000"/>
              <a:t> species, </a:t>
            </a:r>
            <a:r>
              <a:rPr lang="en-US" altLang="en-US" sz="1000" i="1"/>
              <a:t>Serratia marcescens</a:t>
            </a:r>
            <a:r>
              <a:rPr lang="en-US" altLang="en-US" sz="1000"/>
              <a:t>).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000"/>
              <a:t>The following broad-spectrum antibiotics and their respective adult doses are recommended by the American Thoracic Society/Infectious Diseases Society of America (ATS/IDSA).</a:t>
            </a:r>
            <a:r>
              <a:rPr lang="en-US" altLang="en-US" sz="1000" baseline="30000"/>
              <a:t>1</a:t>
            </a:r>
            <a:r>
              <a:rPr lang="en-US" altLang="en-US" sz="1000"/>
              <a:t>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000"/>
              <a:t>Antipseudomonal cephalosporins (cefepime 1–2 g every 8–12 hours, ceftazidime 2 g every </a:t>
            </a:r>
            <a:br>
              <a:rPr lang="en-US" altLang="en-US" sz="1000"/>
            </a:br>
            <a:r>
              <a:rPr lang="en-US" altLang="en-US" sz="1000"/>
              <a:t>8 hours), carbapenems (imipenem 500 mg every 6 hours or 1 g every 8 hours, meropenem 1 g every 8 hours), beta-lactam/beta-lactamase inhibitors (piperacillin-tazobactam 4.5 g every 6 hours), aminoglycosides (gentamicin 7 mg/kg every day, tobramycin 7 mg/kg every day, amikacin 20 mg/kg every day), antipseudomonal quinolones (levofloxacin 750 mg every day, ciprofloxacin 400 mg every 8 hours), vancomycin 15 mg/kg every 12 hours, and linezolid 600 mg every 12 hours.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000"/>
              <a:t>These dosages are based on normal renal and hepatic function.</a:t>
            </a:r>
            <a:r>
              <a:rPr lang="en-US" altLang="en-US" sz="1000" baseline="30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000"/>
              <a:t>Trough levels for gentamicin and tobramycin should be less than 1 µg/mL, and for amikacin they should be less than 4 µg/mL to 5 µg/mL. Trough levels for vancomycin should be 15 µg/mL to 20 µg/mL.</a:t>
            </a:r>
            <a:r>
              <a:rPr lang="en-US" altLang="en-US" sz="1000" baseline="30000"/>
              <a:t>1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"/>
          </a:p>
          <a:p>
            <a:pPr eaLnBrk="1" hangingPunct="1">
              <a:spcBef>
                <a:spcPct val="50000"/>
              </a:spcBef>
            </a:pPr>
            <a:r>
              <a:rPr lang="en-US" altLang="en-US" sz="900" b="1"/>
              <a:t>Reference: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900" b="1"/>
              <a:t>1.	</a:t>
            </a:r>
            <a:r>
              <a:rPr lang="en-US" altLang="en-US" sz="900"/>
              <a:t>ATS/IDSA. Guidelines for the management of adults with hospital-acquired, ventilator-associated, and </a:t>
            </a:r>
            <a:br>
              <a:rPr lang="en-US" altLang="en-US" sz="900"/>
            </a:br>
            <a:r>
              <a:rPr lang="en-US" altLang="en-US" sz="900"/>
              <a:t>	healthcare-associated pneumonia. </a:t>
            </a:r>
            <a:r>
              <a:rPr lang="en-US" altLang="en-US" sz="900" i="1"/>
              <a:t>Am J Respir Crit Care Med. </a:t>
            </a:r>
            <a:r>
              <a:rPr lang="en-US" altLang="en-US" sz="900"/>
              <a:t>2005;171:388–416.</a:t>
            </a: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id="{034C54E4-B109-EE42-A9A1-75DA4B697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788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a typeface="ＭＳ Ｐゴシック" charset="0"/>
                <a:cs typeface="+mn-cs"/>
              </a:rPr>
              <a:t>Ceftolozane-tazo</a:t>
            </a:r>
            <a:r>
              <a:rPr lang="en-US" dirty="0">
                <a:ea typeface="ＭＳ Ｐゴシック" charset="0"/>
                <a:cs typeface="+mn-cs"/>
              </a:rPr>
              <a:t>	not affected by PA </a:t>
            </a:r>
            <a:r>
              <a:rPr lang="en-US" dirty="0" err="1">
                <a:ea typeface="ＭＳ Ｐゴシック" charset="0"/>
                <a:cs typeface="+mn-cs"/>
              </a:rPr>
              <a:t>porin</a:t>
            </a:r>
            <a:r>
              <a:rPr lang="en-US" dirty="0">
                <a:ea typeface="ＭＳ Ｐゴシック" charset="0"/>
                <a:cs typeface="+mn-cs"/>
              </a:rPr>
              <a:t> loss or efflux. Active against Amp-C  </a:t>
            </a:r>
            <a:r>
              <a:rPr lang="en-US" dirty="0" err="1">
                <a:ea typeface="ＭＳ Ｐゴシック" charset="0"/>
                <a:cs typeface="+mn-cs"/>
              </a:rPr>
              <a:t>hyperproducing</a:t>
            </a:r>
            <a:r>
              <a:rPr lang="en-US" dirty="0">
                <a:ea typeface="ＭＳ Ｐゴシック" charset="0"/>
                <a:cs typeface="+mn-cs"/>
              </a:rPr>
              <a:t> PA but not de-repressed mutants. Poor anaerobic and SA</a:t>
            </a:r>
            <a:r>
              <a:rPr lang="en-US" baseline="0" dirty="0"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activity - </a:t>
            </a:r>
            <a:r>
              <a:rPr lang="en-US" dirty="0" err="1">
                <a:ea typeface="ＭＳ Ｐゴシック" charset="0"/>
                <a:cs typeface="+mn-cs"/>
              </a:rPr>
              <a:t>Ceftolozane-tzb</a:t>
            </a:r>
            <a:r>
              <a:rPr lang="en-US" baseline="0" dirty="0"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Hong et al. Infect Drug Res 2013;6:215-23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Avibactam		KPC, ESBL and AmpC. Does not overcome PA efflux. </a:t>
            </a:r>
          </a:p>
          <a:p>
            <a:pPr>
              <a:defRPr/>
            </a:pPr>
            <a:r>
              <a:rPr lang="en-US" dirty="0" err="1">
                <a:ea typeface="ＭＳ Ｐゴシック" charset="0"/>
                <a:cs typeface="+mn-cs"/>
              </a:rPr>
              <a:t>Ceftarolin</a:t>
            </a:r>
            <a:r>
              <a:rPr lang="en-US" dirty="0">
                <a:ea typeface="ＭＳ Ｐゴシック" charset="0"/>
                <a:cs typeface="+mn-cs"/>
              </a:rPr>
              <a:t>		anti-MRSA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CAZ-avibactam		</a:t>
            </a:r>
            <a:r>
              <a:rPr lang="en-US" dirty="0" err="1">
                <a:ea typeface="ＭＳ Ｐゴシック" charset="0"/>
                <a:cs typeface="+mn-cs"/>
              </a:rPr>
              <a:t>Lagace</a:t>
            </a:r>
            <a:r>
              <a:rPr lang="en-US" dirty="0">
                <a:ea typeface="ＭＳ Ｐゴシック" charset="0"/>
                <a:cs typeface="+mn-cs"/>
              </a:rPr>
              <a:t>-Wiens et al. Infect Drug Res 2014;9:13-25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Ceftaroline-avibactam	</a:t>
            </a:r>
            <a:r>
              <a:rPr lang="en-US" dirty="0" err="1">
                <a:ea typeface="ＭＳ Ｐゴシック" charset="0"/>
                <a:cs typeface="+mn-cs"/>
              </a:rPr>
              <a:t>Castanheira</a:t>
            </a:r>
            <a:r>
              <a:rPr lang="en-US" dirty="0">
                <a:ea typeface="ＭＳ Ｐゴシック" charset="0"/>
                <a:cs typeface="+mn-cs"/>
              </a:rPr>
              <a:t> et al. AAC 2012;56:4779-85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Azt-avi</a:t>
            </a:r>
            <a:r>
              <a:rPr lang="en-US" dirty="0">
                <a:ea typeface="ＭＳ Ｐゴシック" charset="0"/>
                <a:cs typeface="+mn-cs"/>
              </a:rPr>
              <a:t>		</a:t>
            </a:r>
            <a:r>
              <a:rPr lang="en-GB" dirty="0">
                <a:latin typeface="Century Gothic" pitchFamily="34" charset="0"/>
                <a:ea typeface="+mn-ea"/>
                <a:cs typeface="+mn-cs"/>
              </a:rPr>
              <a:t>Livermore et al. AAC 2011; 55:390-4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Imp-MK-7655		Livermore et al. JAC 2013;68:2286-90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AmpC +/- means: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Ceftaroline-</a:t>
            </a:r>
            <a:r>
              <a:rPr lang="en-US" dirty="0" err="1">
                <a:ea typeface="ＭＳ Ｐゴシック" charset="0"/>
                <a:cs typeface="+mn-cs"/>
              </a:rPr>
              <a:t>avi</a:t>
            </a:r>
            <a:r>
              <a:rPr lang="en-US" dirty="0">
                <a:ea typeface="ＭＳ Ｐゴシック" charset="0"/>
                <a:cs typeface="+mn-cs"/>
              </a:rPr>
              <a:t>		not in PA with reduced permeability + AmpC production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Ceftolozane-tazo		not for derepressed mutants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None of them is good for MDR-ACB, MBL-producing GNB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6565179-3A98-48D1-AC48-B9287655889D}" type="slidenum">
              <a:rPr lang="en-US" altLang="en-US" sz="1200">
                <a:solidFill>
                  <a:srgbClr val="000000"/>
                </a:solidFill>
              </a:rPr>
              <a:pPr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3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AF06C0-F0B2-40F2-9C3B-0F86811BAD7A}" type="slidenum">
              <a:rPr lang="en-US" altLang="it-IT" sz="1200" smtClean="0">
                <a:solidFill>
                  <a:srgbClr val="000000"/>
                </a:solidFill>
              </a:rPr>
              <a:pPr/>
              <a:t>31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11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5163" y="4966286"/>
            <a:ext cx="5161289" cy="5234935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Phase I, open-label study (Study 0009; NCT01395420) in healthy volunteers.</a:t>
            </a:r>
          </a:p>
          <a:p>
            <a:endParaRPr lang="en-GB" dirty="0"/>
          </a:p>
          <a:p>
            <a:r>
              <a:rPr lang="en-GB" dirty="0"/>
              <a:t>Forty-three healthy adult males were enrolled into two cohorts: </a:t>
            </a:r>
          </a:p>
          <a:p>
            <a:pPr marL="164142" lvl="1" indent="-164142">
              <a:buFont typeface="Arial" panose="020B0604020202020204" pitchFamily="34" charset="0"/>
              <a:buChar char="•"/>
            </a:pPr>
            <a:r>
              <a:rPr lang="en-GB" dirty="0"/>
              <a:t>Cohort A (n=22) received AVI 500 mg+CAZ 2000 mg.</a:t>
            </a:r>
          </a:p>
          <a:p>
            <a:pPr marL="164142" lvl="1" indent="-164142">
              <a:buFont typeface="Arial" panose="020B0604020202020204" pitchFamily="34" charset="0"/>
              <a:buChar char="•"/>
            </a:pPr>
            <a:r>
              <a:rPr lang="en-GB" dirty="0"/>
              <a:t>Cohort B (n=21) received AVI 1000 mg+CAZ 3000 mg (one subject was withdrawn due to a protocol violation).</a:t>
            </a:r>
          </a:p>
          <a:p>
            <a:pPr marL="164142" lvl="1" indent="-164142">
              <a:buFont typeface="Arial" panose="020B0604020202020204" pitchFamily="34" charset="0"/>
              <a:buChar char="•"/>
            </a:pPr>
            <a:r>
              <a:rPr lang="en-GB" dirty="0"/>
              <a:t>Both regimens administered q8h by IV infusion over 2 h for 3 days (total nine doses).</a:t>
            </a:r>
          </a:p>
          <a:p>
            <a:endParaRPr lang="en-GB" dirty="0"/>
          </a:p>
          <a:p>
            <a:r>
              <a:rPr lang="en-GB" dirty="0"/>
              <a:t>A single bronchoscopy with bronchoalveolar lavage was performed on each subject. </a:t>
            </a:r>
          </a:p>
          <a:p>
            <a:endParaRPr lang="en-GB" dirty="0"/>
          </a:p>
          <a:p>
            <a:r>
              <a:rPr lang="en-GB" dirty="0"/>
              <a:t>PK parameters were estimated from total individual plasma concentrations and a composite ELF concentration–time profile.</a:t>
            </a:r>
          </a:p>
          <a:p>
            <a:endParaRPr lang="en-GB" dirty="0"/>
          </a:p>
          <a:p>
            <a:r>
              <a:rPr lang="en-GB" dirty="0"/>
              <a:t>Plasma and ELF concentrations increased proportionally with dose for both AVI and CAZ.</a:t>
            </a:r>
          </a:p>
          <a:p>
            <a:endParaRPr lang="en-GB" dirty="0"/>
          </a:p>
          <a:p>
            <a:r>
              <a:rPr lang="en-GB" dirty="0"/>
              <a:t>Median urea-corrected ELF concentrations of AVI and CAZ were proportionally lower than their respective plasma concentrations. </a:t>
            </a:r>
          </a:p>
          <a:p>
            <a:endParaRPr lang="en-GB" dirty="0"/>
          </a:p>
          <a:p>
            <a:r>
              <a:rPr lang="en-GB" dirty="0"/>
              <a:t>Elimination patterns were similar between the ELF and plasma concentration–time profiles for both drugs.</a:t>
            </a:r>
          </a:p>
          <a:p>
            <a:endParaRPr lang="en-GB" dirty="0"/>
          </a:p>
          <a:p>
            <a:r>
              <a:rPr lang="en-GB" dirty="0"/>
              <a:t>The results suggest that CAZ and AVI can penetrate into human ELF. </a:t>
            </a:r>
          </a:p>
          <a:p>
            <a:endParaRPr lang="en-GB" dirty="0"/>
          </a:p>
          <a:p>
            <a:pPr defTabSz="882305">
              <a:defRPr/>
            </a:pPr>
            <a:r>
              <a:rPr lang="en-GB" b="1" dirty="0"/>
              <a:t>Abbreviations</a:t>
            </a:r>
          </a:p>
          <a:p>
            <a:r>
              <a:rPr lang="en-GB" dirty="0"/>
              <a:t>AVI, avibactam; CAZ, ceftazidime; ELF, epithelial lining fluid; IV, intravenous; PK, pharmacokinetic; q8h, every 8 h; SD, standard deviation.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BC15-E965-4D98-9CD5-E41C809F4693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Tx/>
              <a:buChar char="•"/>
            </a:pPr>
            <a:r>
              <a:rPr lang="en-GB" altLang="it-IT" b="1" dirty="0"/>
              <a:t>Secondary endpoints (incl.): </a:t>
            </a:r>
            <a:r>
              <a:rPr lang="en-GB" altLang="it-IT" dirty="0"/>
              <a:t>Clinical cure rate at EOT (</a:t>
            </a:r>
            <a:r>
              <a:rPr lang="en-GB" altLang="it-IT" dirty="0" err="1"/>
              <a:t>cMITT</a:t>
            </a:r>
            <a:r>
              <a:rPr lang="en-GB" altLang="it-IT" dirty="0"/>
              <a:t>, CE) and clinical cure rate at EOT and TOC (</a:t>
            </a:r>
            <a:r>
              <a:rPr lang="en-GB" altLang="it-IT" dirty="0" err="1"/>
              <a:t>mMITT</a:t>
            </a:r>
            <a:r>
              <a:rPr lang="en-GB" altLang="it-IT" dirty="0"/>
              <a:t>, </a:t>
            </a:r>
            <a:r>
              <a:rPr lang="en-GB" altLang="it-IT" dirty="0" err="1"/>
              <a:t>eME</a:t>
            </a:r>
            <a:r>
              <a:rPr lang="en-GB" altLang="it-IT" dirty="0"/>
              <a:t>, ME); all-cause mortality at TOC and at Day 28 (CE, </a:t>
            </a:r>
            <a:r>
              <a:rPr lang="en-GB" altLang="it-IT" dirty="0" err="1"/>
              <a:t>cMITT</a:t>
            </a:r>
            <a:r>
              <a:rPr lang="en-GB" altLang="it-IT" dirty="0"/>
              <a:t>, </a:t>
            </a:r>
            <a:r>
              <a:rPr lang="en-GB" altLang="it-IT" dirty="0" err="1"/>
              <a:t>mMITT</a:t>
            </a:r>
            <a:r>
              <a:rPr lang="en-GB" altLang="it-IT" dirty="0"/>
              <a:t>); clinical cure rate at EOT and TOC in subjects with ceftazidime-non-susceptible pathogens (CE, </a:t>
            </a:r>
            <a:r>
              <a:rPr lang="en-GB" altLang="it-IT" dirty="0" err="1"/>
              <a:t>cMITT</a:t>
            </a:r>
            <a:r>
              <a:rPr lang="en-GB" altLang="it-IT" dirty="0"/>
              <a:t>, ME); per-patient and per-pathogen microbiological responses at EOT and TOC (</a:t>
            </a:r>
            <a:r>
              <a:rPr lang="en-GB" altLang="it-IT" dirty="0" err="1"/>
              <a:t>mMITT</a:t>
            </a:r>
            <a:r>
              <a:rPr lang="en-GB" altLang="it-IT" dirty="0"/>
              <a:t>, ME and </a:t>
            </a:r>
            <a:r>
              <a:rPr lang="en-GB" altLang="it-IT" dirty="0" err="1"/>
              <a:t>eME</a:t>
            </a:r>
            <a:r>
              <a:rPr lang="en-GB" altLang="it-IT" dirty="0"/>
              <a:t>)</a:t>
            </a:r>
            <a:endParaRPr lang="en-GB" altLang="it-IT" b="1" dirty="0"/>
          </a:p>
          <a:p>
            <a:pPr marL="171450" indent="-171450">
              <a:spcAft>
                <a:spcPts val="600"/>
              </a:spcAft>
              <a:buFontTx/>
              <a:buChar char="•"/>
            </a:pPr>
            <a:r>
              <a:rPr lang="en-GB" altLang="it-IT" b="1" dirty="0"/>
              <a:t>Safety evaluations (incl.): </a:t>
            </a:r>
            <a:r>
              <a:rPr lang="en-GB" altLang="it-IT" dirty="0"/>
              <a:t>Monitoring of AEs, clinical laboratory assessments, electrocardiograms, mortality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GB" altLang="it-IT" dirty="0"/>
          </a:p>
          <a:p>
            <a:pPr marL="171450" indent="-171450"/>
            <a:r>
              <a:rPr lang="en-GB" altLang="it-IT" dirty="0"/>
              <a:t>AE, adverse event; CE, clinically evaluable; </a:t>
            </a:r>
            <a:r>
              <a:rPr lang="en-GB" altLang="it-IT" dirty="0" err="1"/>
              <a:t>cMITT</a:t>
            </a:r>
            <a:r>
              <a:rPr lang="en-GB" altLang="it-IT" dirty="0"/>
              <a:t>, clinically modified intention-to-treat; </a:t>
            </a:r>
            <a:r>
              <a:rPr lang="en-GB" altLang="it-IT" dirty="0" err="1"/>
              <a:t>eME</a:t>
            </a:r>
            <a:r>
              <a:rPr lang="en-GB" altLang="it-IT" dirty="0"/>
              <a:t>, extended microbiologically evaluable; EOT, end of treatment; ME, microbiologically evaluable; </a:t>
            </a:r>
            <a:r>
              <a:rPr lang="en-GB" altLang="it-IT" dirty="0" err="1"/>
              <a:t>mMITT</a:t>
            </a:r>
            <a:r>
              <a:rPr lang="en-GB" altLang="it-IT" dirty="0"/>
              <a:t>, microbiologically modified intention-to-treat; TOC, test of cure.</a:t>
            </a:r>
            <a:endParaRPr lang="en-GB" altLang="it-IT" sz="1000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96F-0D2F-4357-8C92-F48DD797EAB9}" type="slidenum">
              <a:rPr lang="es-ES" smtClean="0">
                <a:solidFill>
                  <a:prstClr val="black"/>
                </a:solidFill>
              </a:rPr>
              <a:pPr/>
              <a:t>33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5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942975"/>
            <a:ext cx="5022850" cy="3767138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927600"/>
            <a:ext cx="5607050" cy="4183063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it-IT" sz="1000"/>
          </a:p>
        </p:txBody>
      </p:sp>
    </p:spTree>
    <p:extLst>
      <p:ext uri="{BB962C8B-B14F-4D97-AF65-F5344CB8AC3E}">
        <p14:creationId xmlns:p14="http://schemas.microsoft.com/office/powerpoint/2010/main" val="78558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 dirty="0"/>
              <a:t>Subgroup analyses of primary endpoint</a:t>
            </a:r>
            <a:r>
              <a:rPr lang="en-GB" b="1" baseline="30000" dirty="0"/>
              <a:t>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No trends associated with various patient factors, including:</a:t>
            </a:r>
          </a:p>
          <a:p>
            <a:pPr marL="172800" lvl="1" indent="-172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Baseline renal status</a:t>
            </a:r>
          </a:p>
          <a:p>
            <a:pPr marL="172800" lvl="1" indent="-172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Prior systemic antibiotic use</a:t>
            </a:r>
          </a:p>
          <a:p>
            <a:pPr marL="172800" lvl="1" indent="-172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Type of infection (non-VAP or VAP and early vs late VAP)</a:t>
            </a:r>
          </a:p>
          <a:p>
            <a:pPr marL="172800" lvl="1" indent="-172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APACHE II score category</a:t>
            </a:r>
          </a:p>
          <a:p>
            <a:pPr marL="285750" indent="-285750"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APACHE, Acute Physiology and Chronic Health Evaluation; VAP, ventilator-associated pneumonia.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0400A4-ECB2-4D90-A623-8F3D7AA67396}" type="slidenum">
              <a:rPr lang="en-US" altLang="it-IT" sz="1200" smtClean="0">
                <a:solidFill>
                  <a:srgbClr val="000000"/>
                </a:solidFill>
              </a:rPr>
              <a:pPr/>
              <a:t>35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0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MIA PRESENTAZIONE SARA VERAMENTE SEMPLICE</a:t>
            </a:r>
          </a:p>
          <a:p>
            <a:r>
              <a:rPr lang="it-IT" dirty="0"/>
              <a:t>HO SOLO UN MESSAGGIO PER VOI </a:t>
            </a:r>
          </a:p>
          <a:p>
            <a:r>
              <a:rPr lang="it-IT" dirty="0"/>
              <a:t>SOBBIAMO ASSOLUTAMENTE RISPARMIARE IL NOSTRO ARMAMENTARIO ANTIBIOTICO…..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23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• Anaerobes</a:t>
            </a:r>
          </a:p>
          <a:p>
            <a:r>
              <a:rPr lang="en-US" altLang="en-US"/>
              <a:t>• </a:t>
            </a:r>
            <a:r>
              <a:rPr lang="en-US" altLang="en-US" i="1"/>
              <a:t>Enterococcus </a:t>
            </a:r>
            <a:r>
              <a:rPr lang="en-US" altLang="en-US"/>
              <a:t>spp.</a:t>
            </a:r>
          </a:p>
          <a:p>
            <a:r>
              <a:rPr lang="en-US" altLang="en-US"/>
              <a:t>• </a:t>
            </a:r>
            <a:r>
              <a:rPr lang="en-US" altLang="en-US" i="1"/>
              <a:t>Stenotrophomonas maltophilia</a:t>
            </a:r>
            <a:endParaRPr lang="en-US" altLang="en-US"/>
          </a:p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EB0002-1916-46D1-9F81-4B80B8894AB0}" type="slidenum">
              <a:rPr lang="en-US" altLang="en-US" sz="1200" smtClean="0">
                <a:solidFill>
                  <a:srgbClr val="000000"/>
                </a:solidFill>
              </a:rPr>
              <a:pPr/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58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AB371F76-619B-924A-88D6-C288D6F19B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D1DE9EF5-3D93-5A43-8FC4-0A4945EC3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000"/>
              <a:t>Ceftolozane exerts bactericidal activity by inhibiting essential penicillin-binding proteins (PBPs), resulting in inhibition of cell-wall synthesis.</a:t>
            </a:r>
            <a:r>
              <a:rPr lang="en-GB" altLang="en-US" sz="1000" baseline="30000"/>
              <a:t>1</a:t>
            </a:r>
            <a:r>
              <a:rPr lang="en-GB" altLang="en-US" sz="1000"/>
              <a:t> Ceftolozane e</a:t>
            </a:r>
            <a:r>
              <a:rPr lang="en-US" altLang="en-US" sz="1000"/>
              <a:t>nters the cell independently of the OprD channel, therefore, is active against organisms with porin deficiencies or mutations.</a:t>
            </a:r>
            <a:r>
              <a:rPr lang="en-US" altLang="en-US" sz="1000" baseline="30000"/>
              <a:t>2</a:t>
            </a:r>
            <a:r>
              <a:rPr lang="en-US" altLang="en-US" sz="1000"/>
              <a:t> It has a low affinity for pseudomonal  AmpC β‑lactamase.</a:t>
            </a:r>
            <a:r>
              <a:rPr lang="en-US" altLang="en-US" sz="1000" baseline="30000"/>
              <a:t>3</a:t>
            </a:r>
            <a:r>
              <a:rPr lang="en-US" altLang="en-US" sz="1000" i="1"/>
              <a:t> </a:t>
            </a:r>
            <a:endParaRPr lang="en-GB" altLang="en-US" sz="1000"/>
          </a:p>
          <a:p>
            <a:pPr>
              <a:lnSpc>
                <a:spcPct val="90000"/>
              </a:lnSpc>
            </a:pPr>
            <a:endParaRPr lang="en-GB" altLang="en-US" sz="1000"/>
          </a:p>
          <a:p>
            <a:pPr>
              <a:lnSpc>
                <a:spcPct val="90000"/>
              </a:lnSpc>
            </a:pPr>
            <a:r>
              <a:rPr lang="en-GB" altLang="en-US" sz="1000"/>
              <a:t>Tazobactam inhibits most class A β-lactamases and some class C β-lactamases,</a:t>
            </a:r>
            <a:r>
              <a:rPr lang="en-GB" altLang="en-US" sz="1000" baseline="30000"/>
              <a:t>4</a:t>
            </a:r>
            <a:r>
              <a:rPr lang="en-GB" altLang="en-US" sz="1000"/>
              <a:t> protects ceftolozane from hydrolysis, and broadens coverage to include most ESBL-producing Enterobacteriaceae.</a:t>
            </a:r>
            <a:r>
              <a:rPr lang="en-GB" altLang="en-US" sz="1000" baseline="30000"/>
              <a:t>5</a:t>
            </a:r>
          </a:p>
          <a:p>
            <a:pPr>
              <a:lnSpc>
                <a:spcPct val="90000"/>
              </a:lnSpc>
            </a:pPr>
            <a:endParaRPr lang="en-GB" altLang="en-US" sz="1000" baseline="30000"/>
          </a:p>
          <a:p>
            <a:pPr>
              <a:lnSpc>
                <a:spcPct val="90000"/>
              </a:lnSpc>
            </a:pPr>
            <a:r>
              <a:rPr lang="en-GB" altLang="en-US" sz="1000"/>
              <a:t>In vitro studies have shown that ceftolozane/tazobactam is active against </a:t>
            </a:r>
            <a:r>
              <a:rPr lang="en-GB" altLang="en-US" sz="1000" i="1"/>
              <a:t>Pseudomonas aeruginosa</a:t>
            </a:r>
            <a:r>
              <a:rPr lang="en-GB" altLang="en-US" sz="1000"/>
              <a:t> and Enterobacteriaceae, including resistant strains. Ceftolozane/tazobactam has activity against </a:t>
            </a:r>
            <a:r>
              <a:rPr lang="en-GB" altLang="en-US" sz="1000" i="1"/>
              <a:t>Bacteroides fragilis</a:t>
            </a:r>
            <a:r>
              <a:rPr lang="en-GB" altLang="en-US" sz="1000"/>
              <a:t>; however, its activity is limited against other anaerobes.</a:t>
            </a:r>
          </a:p>
          <a:p>
            <a:pPr>
              <a:lnSpc>
                <a:spcPct val="90000"/>
              </a:lnSpc>
            </a:pPr>
            <a:endParaRPr lang="en-GB" altLang="en-US" sz="1000"/>
          </a:p>
          <a:p>
            <a:pPr>
              <a:lnSpc>
                <a:spcPct val="90000"/>
              </a:lnSpc>
            </a:pPr>
            <a:r>
              <a:rPr lang="en-GB" altLang="en-US" sz="1000"/>
              <a:t>In animal models of infection, ceftolozane/tazobactam demonstrated efficacy similar to or superior to that of other </a:t>
            </a:r>
            <a:r>
              <a:rPr lang="el-GR" altLang="en-US" sz="1000"/>
              <a:t>β</a:t>
            </a:r>
            <a:r>
              <a:rPr lang="en-GB" altLang="en-US" sz="1000"/>
              <a:t>-lactams. </a:t>
            </a:r>
          </a:p>
          <a:p>
            <a:pPr>
              <a:lnSpc>
                <a:spcPct val="90000"/>
              </a:lnSpc>
            </a:pPr>
            <a:r>
              <a:rPr lang="en-GB" altLang="en-US" sz="1000"/>
              <a:t> </a:t>
            </a:r>
          </a:p>
          <a:p>
            <a:pPr>
              <a:lnSpc>
                <a:spcPct val="90000"/>
              </a:lnSpc>
            </a:pPr>
            <a:r>
              <a:rPr lang="en-GB" altLang="en-US" sz="1000"/>
              <a:t>Ceftolozane/tazobactam is currently being studied in Phase 3 clinical trials for the treatment of cUTI, cIAI, and nosocomial pneumonia (NP).</a:t>
            </a:r>
          </a:p>
          <a:p>
            <a:pPr>
              <a:lnSpc>
                <a:spcPct val="90000"/>
              </a:lnSpc>
            </a:pPr>
            <a:endParaRPr lang="en-GB" altLang="en-US" sz="1100" baseline="30000"/>
          </a:p>
          <a:p>
            <a:pPr>
              <a:lnSpc>
                <a:spcPct val="90000"/>
              </a:lnSpc>
            </a:pPr>
            <a:r>
              <a:rPr lang="en-US" altLang="en-US" sz="1000" b="1"/>
              <a:t>References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1000"/>
              <a:t>Moya et al. </a:t>
            </a:r>
            <a:r>
              <a:rPr lang="en-US" altLang="en-US" sz="1000" i="1"/>
              <a:t>Antimicrob Agents Chemother. </a:t>
            </a:r>
            <a:r>
              <a:rPr lang="en-US" altLang="en-US" sz="1000"/>
              <a:t>2010;54:3933-7.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1000"/>
              <a:t>Livermore et al. </a:t>
            </a:r>
            <a:r>
              <a:rPr lang="en-US" altLang="en-US" sz="1000" i="1"/>
              <a:t>Int J Antimicrob Agents. </a:t>
            </a:r>
            <a:r>
              <a:rPr lang="en-US" altLang="en-US" sz="1000"/>
              <a:t>2009;34:402-6.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1000"/>
              <a:t>Takeda et al. </a:t>
            </a:r>
            <a:r>
              <a:rPr lang="en-US" altLang="en-US" sz="1000" i="1"/>
              <a:t>Int J Antimicrob Agents. </a:t>
            </a:r>
            <a:r>
              <a:rPr lang="en-US" altLang="en-US" sz="1000"/>
              <a:t>2007;30:443-5.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1000"/>
              <a:t>Zosyn</a:t>
            </a:r>
            <a:r>
              <a:rPr lang="en-US" altLang="en-US" sz="1000" baseline="30000"/>
              <a:t>®</a:t>
            </a:r>
            <a:r>
              <a:rPr lang="en-US" altLang="en-US" sz="1000"/>
              <a:t> [prescribing information]. Wyeth Pharmaceuticals, Inc., Philadelphia, PA, USA. 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1000"/>
              <a:t>Livermore et al. </a:t>
            </a:r>
            <a:r>
              <a:rPr lang="en-US" altLang="en-US" sz="1000" i="1"/>
              <a:t>J Antimicrob Chemother</a:t>
            </a:r>
            <a:r>
              <a:rPr lang="en-US" altLang="en-US" sz="1000"/>
              <a:t>. 2010;65:1972-4.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cIAI, complicated intra-abdominal infections; cUTI, complicated urinary tract infection; DDI, drug-drug interaction; ESBL, extended spectrum </a:t>
            </a:r>
            <a:r>
              <a:rPr lang="el-GR" altLang="en-US" sz="1000"/>
              <a:t>β</a:t>
            </a:r>
            <a:r>
              <a:rPr lang="en-US" altLang="en-US" sz="1000"/>
              <a:t>-lactamase; KPCs, </a:t>
            </a:r>
            <a:r>
              <a:rPr lang="en-US" altLang="en-US" sz="1000" i="1"/>
              <a:t>Klebsiella pneumoniae </a:t>
            </a:r>
            <a:r>
              <a:rPr lang="en-US" altLang="en-US" sz="1000"/>
              <a:t>carbapenemases; </a:t>
            </a:r>
            <a:r>
              <a:rPr lang="es-ES" altLang="en-US" sz="1000"/>
              <a:t>MBLs, metallo-</a:t>
            </a:r>
            <a:r>
              <a:rPr lang="el-GR" altLang="en-US" sz="1000"/>
              <a:t>β</a:t>
            </a:r>
            <a:r>
              <a:rPr lang="es-ES" altLang="en-US" sz="1000"/>
              <a:t>-lactamases; PK, pharmacokinetics. </a:t>
            </a:r>
            <a:endParaRPr lang="en-US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100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FCCBE651-3720-3B42-B201-02E5640BA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C51C1E-6103-054F-9BA9-9AE23FC0AAE0}" type="slidenum">
              <a:rPr lang="en-US" altLang="en-US" sz="1200" smtClean="0">
                <a:solidFill>
                  <a:srgbClr val="000000"/>
                </a:solidFill>
              </a:rPr>
              <a:pPr/>
              <a:t>37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90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4AB31226-F83F-D341-8EEB-509C294EA7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C39427E2-47A0-B34F-9789-0C2FCA617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142340" name="Header Placeholder 3">
            <a:extLst>
              <a:ext uri="{FF2B5EF4-FFF2-40B4-BE49-F238E27FC236}">
                <a16:creationId xmlns:a16="http://schemas.microsoft.com/office/drawing/2014/main" id="{B56E1706-B483-F440-A85C-CD6C0D14A6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2341" name="Footer Placeholder 4">
            <a:extLst>
              <a:ext uri="{FF2B5EF4-FFF2-40B4-BE49-F238E27FC236}">
                <a16:creationId xmlns:a16="http://schemas.microsoft.com/office/drawing/2014/main" id="{D5033175-1C49-EB4B-8EE4-6B51CDC1BB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2342" name="Slide Number Placeholder 5">
            <a:extLst>
              <a:ext uri="{FF2B5EF4-FFF2-40B4-BE49-F238E27FC236}">
                <a16:creationId xmlns:a16="http://schemas.microsoft.com/office/drawing/2014/main" id="{CA0EB800-18A2-834D-9D8A-261BE1447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C658F-79F4-DC43-AD1E-F305DF5B3A38}" type="slidenum">
              <a:rPr lang="en-US" altLang="it-IT" sz="1200" smtClean="0">
                <a:solidFill>
                  <a:srgbClr val="000000"/>
                </a:solidFill>
              </a:rPr>
              <a:pPr/>
              <a:t>38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C9B030F3-5EAB-5843-94EF-51B3157EAC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6523F6AD-7A0E-444B-8E53-39FB77F00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132100" name="Header Placeholder 3">
            <a:extLst>
              <a:ext uri="{FF2B5EF4-FFF2-40B4-BE49-F238E27FC236}">
                <a16:creationId xmlns:a16="http://schemas.microsoft.com/office/drawing/2014/main" id="{00A447AE-00C3-AE42-8DD7-C2A6694F93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32101" name="Footer Placeholder 4">
            <a:extLst>
              <a:ext uri="{FF2B5EF4-FFF2-40B4-BE49-F238E27FC236}">
                <a16:creationId xmlns:a16="http://schemas.microsoft.com/office/drawing/2014/main" id="{B763593A-8376-AB40-819B-6D72E336D0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32102" name="Slide Number Placeholder 5">
            <a:extLst>
              <a:ext uri="{FF2B5EF4-FFF2-40B4-BE49-F238E27FC236}">
                <a16:creationId xmlns:a16="http://schemas.microsoft.com/office/drawing/2014/main" id="{F5F326D3-DF16-EA4C-9C6D-F13AFC740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B13A61-D9F7-F548-935B-4CA924D2EB13}" type="slidenum">
              <a:rPr lang="en-US" altLang="it-IT" sz="1200" smtClean="0">
                <a:solidFill>
                  <a:srgbClr val="000000"/>
                </a:solidFill>
              </a:rPr>
              <a:pPr/>
              <a:t>39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78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>
            <a:extLst>
              <a:ext uri="{FF2B5EF4-FFF2-40B4-BE49-F238E27FC236}">
                <a16:creationId xmlns:a16="http://schemas.microsoft.com/office/drawing/2014/main" id="{77DEFF49-D0D8-3346-97A8-7E992BA2BC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>
            <a:extLst>
              <a:ext uri="{FF2B5EF4-FFF2-40B4-BE49-F238E27FC236}">
                <a16:creationId xmlns:a16="http://schemas.microsoft.com/office/drawing/2014/main" id="{EC84F572-A77E-BF46-BA4B-1AE641283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/>
          </a:p>
        </p:txBody>
      </p:sp>
      <p:sp>
        <p:nvSpPr>
          <p:cNvPr id="144388" name="Header Placeholder 3">
            <a:extLst>
              <a:ext uri="{FF2B5EF4-FFF2-40B4-BE49-F238E27FC236}">
                <a16:creationId xmlns:a16="http://schemas.microsoft.com/office/drawing/2014/main" id="{0E68B240-CC9B-C24B-BAB5-FAA5ABC0A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4389" name="Footer Placeholder 4">
            <a:extLst>
              <a:ext uri="{FF2B5EF4-FFF2-40B4-BE49-F238E27FC236}">
                <a16:creationId xmlns:a16="http://schemas.microsoft.com/office/drawing/2014/main" id="{C49725DB-8458-E24B-87C7-DB9C23E330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4390" name="Slide Number Placeholder 5">
            <a:extLst>
              <a:ext uri="{FF2B5EF4-FFF2-40B4-BE49-F238E27FC236}">
                <a16:creationId xmlns:a16="http://schemas.microsoft.com/office/drawing/2014/main" id="{85813ACA-B8EE-BF44-AA43-A50A144CF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D53ADE-8C52-3048-AF52-FBA753E3A6C5}" type="slidenum">
              <a:rPr lang="en-US" altLang="it-IT" sz="1200" smtClean="0">
                <a:solidFill>
                  <a:srgbClr val="000000"/>
                </a:solidFill>
              </a:rPr>
              <a:pPr/>
              <a:t>41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2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>
            <a:extLst>
              <a:ext uri="{FF2B5EF4-FFF2-40B4-BE49-F238E27FC236}">
                <a16:creationId xmlns:a16="http://schemas.microsoft.com/office/drawing/2014/main" id="{7F99F255-4F14-0447-8D9C-1830C63CC5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>
            <a:extLst>
              <a:ext uri="{FF2B5EF4-FFF2-40B4-BE49-F238E27FC236}">
                <a16:creationId xmlns:a16="http://schemas.microsoft.com/office/drawing/2014/main" id="{837C4D4C-789E-B346-9FE5-557BFB7F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148484" name="Header Placeholder 3">
            <a:extLst>
              <a:ext uri="{FF2B5EF4-FFF2-40B4-BE49-F238E27FC236}">
                <a16:creationId xmlns:a16="http://schemas.microsoft.com/office/drawing/2014/main" id="{86BAD0DC-4A15-1749-89A8-2FF777F07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8485" name="Footer Placeholder 4">
            <a:extLst>
              <a:ext uri="{FF2B5EF4-FFF2-40B4-BE49-F238E27FC236}">
                <a16:creationId xmlns:a16="http://schemas.microsoft.com/office/drawing/2014/main" id="{EA7FCE89-7B07-8344-84DB-A167DC22B0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8486" name="Slide Number Placeholder 5">
            <a:extLst>
              <a:ext uri="{FF2B5EF4-FFF2-40B4-BE49-F238E27FC236}">
                <a16:creationId xmlns:a16="http://schemas.microsoft.com/office/drawing/2014/main" id="{94BABA12-A02A-BB41-80E0-FE5927E9F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A5FB7E-563D-3449-8DA0-1A238D318714}" type="slidenum">
              <a:rPr lang="en-US" altLang="it-IT" sz="1200" smtClean="0">
                <a:solidFill>
                  <a:srgbClr val="000000"/>
                </a:solidFill>
              </a:rPr>
              <a:pPr/>
              <a:t>42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78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33295A8F-1FE6-6C4D-8003-3D4345AD09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>
            <a:extLst>
              <a:ext uri="{FF2B5EF4-FFF2-40B4-BE49-F238E27FC236}">
                <a16:creationId xmlns:a16="http://schemas.microsoft.com/office/drawing/2014/main" id="{4ACA9EBF-F4C7-E44A-B1EA-460A65DC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150532" name="Header Placeholder 3">
            <a:extLst>
              <a:ext uri="{FF2B5EF4-FFF2-40B4-BE49-F238E27FC236}">
                <a16:creationId xmlns:a16="http://schemas.microsoft.com/office/drawing/2014/main" id="{8ED83C23-B723-CC48-B133-E854A6950D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50533" name="Footer Placeholder 4">
            <a:extLst>
              <a:ext uri="{FF2B5EF4-FFF2-40B4-BE49-F238E27FC236}">
                <a16:creationId xmlns:a16="http://schemas.microsoft.com/office/drawing/2014/main" id="{8AE79961-AE98-9144-9A12-6F55412D2A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50534" name="Slide Number Placeholder 5">
            <a:extLst>
              <a:ext uri="{FF2B5EF4-FFF2-40B4-BE49-F238E27FC236}">
                <a16:creationId xmlns:a16="http://schemas.microsoft.com/office/drawing/2014/main" id="{A85151EB-D0FC-AB4C-9067-A954CD3DD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764540-6DFA-924C-9D52-9CE2F095E528}" type="slidenum">
              <a:rPr lang="en-US" altLang="it-IT" sz="1200" smtClean="0">
                <a:solidFill>
                  <a:srgbClr val="000000"/>
                </a:solidFill>
              </a:rPr>
              <a:pPr/>
              <a:t>43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85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Comparable Clinical Effectiveness Against VAP with 8- and 15-day Antibiotic Regimens</a:t>
            </a:r>
            <a:r>
              <a:rPr lang="en-US" b="1" baseline="30000" dirty="0"/>
              <a:t>1</a:t>
            </a:r>
          </a:p>
          <a:p>
            <a:pPr marL="237127" indent="-237127">
              <a:buFontTx/>
              <a:buChar char="•"/>
              <a:defRPr/>
            </a:pPr>
            <a:r>
              <a:rPr lang="en-US" dirty="0"/>
              <a:t>Given the risk of initial inadequate therapy, the optimal duration of antimicrobial treatment for VAP has been the subject of considerable debate. </a:t>
            </a:r>
          </a:p>
          <a:p>
            <a:pPr marL="237127" indent="-237127">
              <a:buFontTx/>
              <a:buChar char="•"/>
              <a:defRPr/>
            </a:pPr>
            <a:r>
              <a:rPr lang="en-US" dirty="0"/>
              <a:t>These are the findings from a randomized trial comparing the outcomes of therapy with an 8-day or 15-day antibiotic regimen in ICU patients with VAP as confirmed by quantitative culture results of bronchoscopic specimens. </a:t>
            </a:r>
          </a:p>
          <a:p>
            <a:pPr marL="237127" indent="-237127">
              <a:buFontTx/>
              <a:buChar char="•"/>
              <a:defRPr/>
            </a:pPr>
            <a:r>
              <a:rPr lang="en-US" dirty="0"/>
              <a:t>MSSA and MRSA comprised 13.6% and 7.0% of microbiologically documented pathogens, respectively, from bronchoscopic specimens in patients treated with 8 days of antibiotics, and 11.7% and 7.3% in patients treated with a 15-day regimen.</a:t>
            </a:r>
          </a:p>
          <a:p>
            <a:pPr marL="237127" indent="-237127">
              <a:buFontTx/>
              <a:buChar char="•"/>
              <a:defRPr/>
            </a:pPr>
            <a:r>
              <a:rPr lang="en-US" dirty="0"/>
              <a:t>As shown by the Kaplan-Meier curves, patients treated for 8 days did not experience excess mortality, when compared with those treated for 15 days. Nor did the 8-day-treated patients experience more recurrent infections; however, their antibiotic use, as measured by mean antibiotic-free days, was significantly less (</a:t>
            </a:r>
            <a:r>
              <a:rPr lang="en-US" i="1" dirty="0"/>
              <a:t>P</a:t>
            </a:r>
            <a:r>
              <a:rPr lang="en-US" dirty="0"/>
              <a:t>&lt;.001).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900" b="1" dirty="0"/>
              <a:t>Reference</a:t>
            </a:r>
          </a:p>
          <a:p>
            <a:pPr marL="237127" indent="-237127">
              <a:buFont typeface="+mj-lt"/>
              <a:buAutoNum type="arabicPeriod"/>
              <a:defRPr/>
            </a:pPr>
            <a:r>
              <a:rPr lang="en-US" sz="900" dirty="0"/>
              <a:t>Chastre J, Wolff M, Fagon JY, et al; PneumA Trial Group. Comparison of 8 vs 15 days of antibiotic therapy for ventilator-associated pneumonia in adults: a randomized trial. </a:t>
            </a:r>
            <a:r>
              <a:rPr lang="en-US" sz="900" i="1" dirty="0"/>
              <a:t>JAMA</a:t>
            </a:r>
            <a:r>
              <a:rPr lang="en-US" sz="900" dirty="0"/>
              <a:t>. 2003;290(19):2588-2598.</a:t>
            </a:r>
          </a:p>
        </p:txBody>
      </p:sp>
      <p:sp>
        <p:nvSpPr>
          <p:cNvPr id="265218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521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1305" y="9119173"/>
            <a:ext cx="3172240" cy="480388"/>
          </a:xfrm>
          <a:noFill/>
        </p:spPr>
        <p:txBody>
          <a:bodyPr/>
          <a:lstStyle/>
          <a:p>
            <a:pPr marL="0" marR="0" lvl="0" indent="0" algn="r" defTabSz="958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F1838-95DF-43A7-9976-8B020235E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83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45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Shorter Duration of Antimicrobial Therapy May Be Acceptable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1</a:t>
            </a:r>
          </a:p>
          <a:p>
            <a:pPr marL="240385" indent="-240385"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Here are findings from the same study showing 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mortality 28 days after bronchoscopy as a function of antibiotic administration duration. </a:t>
            </a:r>
          </a:p>
          <a:p>
            <a:pPr marL="240385" indent="-240385"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With the possible exception of nonfermenting Gram-negative bacillus infections, comparable mortality (28 days after bronchoscopy) in VAP was observed with 8- and 15-day treatment regimens including in patients MRSA VAP. </a:t>
            </a:r>
          </a:p>
          <a:p>
            <a:pPr marL="240385" indent="-240385"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Thus, a shorter duration of antimicrobial therapy may be acceptable in this setting.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900" b="1" dirty="0"/>
              <a:t>Reference</a:t>
            </a:r>
          </a:p>
          <a:p>
            <a:pPr marL="237093" indent="-237093">
              <a:buFont typeface="+mj-lt"/>
              <a:buAutoNum type="arabicPeriod"/>
              <a:defRPr/>
            </a:pPr>
            <a:r>
              <a:rPr lang="en-US" sz="900" dirty="0"/>
              <a:t>Chastre J, Wolff M, Fagon JY, et al; PneumA Trial Group. Comparison of 8 vs 15 days of antibiotic therapy for ventilator-associated pneumonia in adults: a randomized trial. </a:t>
            </a:r>
            <a:r>
              <a:rPr lang="en-US" sz="900" i="1" dirty="0"/>
              <a:t>JAMA</a:t>
            </a:r>
            <a:r>
              <a:rPr lang="en-US" sz="900" dirty="0"/>
              <a:t>. 2003;290(19):2588-2598. </a:t>
            </a:r>
          </a:p>
        </p:txBody>
      </p:sp>
      <p:sp>
        <p:nvSpPr>
          <p:cNvPr id="26726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8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05748-B682-4EAC-9472-99F52BE1A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83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7267" name="Slide Image Placeholder 6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10845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82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 COME POSSIAMO PENSARE DI OTTIMIZZARE LA TP ANTIBIOTICA E QUINDI RISPARMIARE LE ARMI CHE ABBIAO A NOSTRA DISPOSIZIONE?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51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OK….</a:t>
            </a:r>
          </a:p>
          <a:p>
            <a:r>
              <a:rPr lang="it-IT" dirty="0"/>
              <a:t>LA DEFINIZIONE DI MDR CHE GENERALMENTE UTILIZZIAMO è QUELLA PROPOSTA DA UN GRUPPO DI ESPERTI CAPEGGIATA DA MAGIORAKOS. </a:t>
            </a:r>
          </a:p>
          <a:p>
            <a:r>
              <a:rPr lang="it-IT" dirty="0"/>
              <a:t>A DIRE LA </a:t>
            </a:r>
            <a:r>
              <a:rPr lang="it-IT" dirty="0" err="1"/>
              <a:t>VERITà</a:t>
            </a:r>
            <a:r>
              <a:rPr lang="it-IT" dirty="0"/>
              <a:t> PERSONALMENTE LA VEDO PIUTTOSTO COMPLESSA E DI DIFFICILE INTERPRETAZIONE….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5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127" indent="-237127">
              <a:buFont typeface="Arial" pitchFamily="34" charset="0"/>
              <a:buChar char="•"/>
              <a:defRPr/>
            </a:pPr>
            <a:r>
              <a:rPr lang="en-US" dirty="0"/>
              <a:t>The top 3 most frequent isolates for each country are detailed on this slide.</a:t>
            </a:r>
          </a:p>
          <a:p>
            <a:pPr marL="237127" indent="-237127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73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7FAD08FE-AAAB-4647-A2DE-50A816D994C9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957263"/>
              <a:t>9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1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45A035-2E90-4179-9092-7DB8E0E3D710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33705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indent="-114300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BBC749F6-612D-4B54-8837-749D609E37C2}" type="slidenum"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pPr marL="114300" indent="-114300" eaLnBrk="1" hangingPunct="1"/>
              <a:t>10</a:t>
            </a:fld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2008, Rice first identified the “ESKAPE bugs:”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Enterococcus faecium, Staphylococcus aureus, Klebsiella pneumoniae, Acinetobacter baumanni, Pseudomonas aeruginosa, and Enterobacter species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[Rice, p.1079]</a:t>
            </a:r>
          </a:p>
          <a:p>
            <a:pPr marL="114300" indent="-11430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late-stage clinical development pipeline for antibacterials remains unacceptably lean. Although some important molecules are in late-stage development for treatment of infection due to problematic pathogens, such as MRSA, few novel molecules have been advanced for treatment of the other ESKAPE pathogens.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[Boucher, p.9]</a:t>
            </a:r>
          </a:p>
          <a:p>
            <a:pPr marL="114300" indent="-11430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Importantly, no drugs have reached advanced stages of development for infection due to MDR gram-negative bacilli, such as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A. baumannii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P. aeruginosa,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none represents more than an incremental advance over currently available therapies.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[Boucher, p.9]</a:t>
            </a:r>
          </a:p>
          <a:p>
            <a:pPr marL="114300" indent="-114300" eaLnBrk="1" hangingPunct="1"/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114300" indent="-11430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Rice LB. Federal Funding for the Study of Antimicrobial Resistance in Nosocomial Pathogens: No ESKAPE.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J Infect Dis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. 2009;197:1079-1081.</a:t>
            </a:r>
          </a:p>
          <a:p>
            <a:pPr marL="114300" indent="-11430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Boucher HW, Talbot GH, Bradley JS, et al. Bad bugs, no drugs: no ESKAPE!  An Update from the Infectious Diseases Society of America.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Clin Infect Dis.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2009;48:1-12.</a:t>
            </a:r>
          </a:p>
          <a:p>
            <a:pPr marL="114300" indent="-1143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58750" y="1352550"/>
            <a:ext cx="876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>
                <a:latin typeface="Arial" panose="020B0604020202020204" pitchFamily="34" charset="0"/>
                <a:ea typeface="MS PGothic" panose="020B0600070205080204" pitchFamily="34" charset="-128"/>
              </a:rPr>
              <a:t>Rice, p.1079</a:t>
            </a:r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133350" y="2127250"/>
            <a:ext cx="876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>
                <a:latin typeface="Arial" panose="020B0604020202020204" pitchFamily="34" charset="0"/>
                <a:ea typeface="MS PGothic" panose="020B0600070205080204" pitchFamily="34" charset="-128"/>
              </a:rPr>
              <a:t>Boucher, p.9</a:t>
            </a:r>
          </a:p>
        </p:txBody>
      </p:sp>
    </p:spTree>
    <p:extLst>
      <p:ext uri="{BB962C8B-B14F-4D97-AF65-F5344CB8AC3E}">
        <p14:creationId xmlns:p14="http://schemas.microsoft.com/office/powerpoint/2010/main" val="64702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16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DOMANDA ALLA RISPOSTA è </a:t>
            </a:r>
          </a:p>
          <a:p>
            <a:r>
              <a:rPr lang="it-IT" dirty="0"/>
              <a:t>SOLO I PAZIENTI CON POLMONITE NOSOCOMIALE. </a:t>
            </a:r>
          </a:p>
          <a:p>
            <a:r>
              <a:rPr lang="it-IT" dirty="0"/>
              <a:t>ESISTONOO DIVERSI MODI DI DIAGNOSTICARE LA POLMONITE </a:t>
            </a:r>
            <a:r>
              <a:rPr lang="it-IT" dirty="0" err="1"/>
              <a:t>N</a:t>
            </a:r>
            <a:r>
              <a:rPr lang="it-IT" dirty="0"/>
              <a:t>,, MA IL PROBLEMA REALE è QUELLO DI IDENTIFICARE RAPIDAMENTE E CON ELEVATA </a:t>
            </a:r>
            <a:r>
              <a:rPr lang="it-IT" dirty="0" err="1"/>
              <a:t>SPECIFICITà</a:t>
            </a:r>
            <a:r>
              <a:rPr lang="it-IT" dirty="0"/>
              <a:t> QUEI PAZIENTE CHE VERAMENTE HANNO UNA POLMONITE NOSOCOMIALE IN MANIERA DA TRATTARE LORO E SOLAMENTE LORO CON LA TERAPIA ANTIBIOTICA ADEGUATA.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A075F-52DB-4EA5-8799-02E406B24AE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41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732337"/>
          </a:xfrm>
          <a:ln/>
        </p:spPr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sz="1100" dirty="0"/>
              <a:t>Numerous studies have shown that inappropriate initial antimicrobial therapy has an independent adverse effect on mortality.</a:t>
            </a:r>
            <a:r>
              <a:rPr lang="en-US" sz="1100" baseline="30000" dirty="0"/>
              <a:t>1-10 </a:t>
            </a:r>
            <a:r>
              <a:rPr lang="en-US" sz="1100" dirty="0"/>
              <a:t>This remains true when controlling for confounders such as infection type, pathogen, and Acute Physiology and Chronic Health Evaluation II (APACHE II) score.</a:t>
            </a:r>
          </a:p>
          <a:p>
            <a:pPr>
              <a:lnSpc>
                <a:spcPct val="80000"/>
              </a:lnSpc>
              <a:defRPr/>
            </a:pPr>
            <a:endParaRPr lang="en-US" sz="1100" b="1" dirty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100" b="1" dirty="0">
                <a:cs typeface="Arial" pitchFamily="34" charset="0"/>
              </a:rPr>
              <a:t>References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Micek et al</a:t>
            </a:r>
            <a:r>
              <a:rPr lang="en-US" sz="1100" i="1" dirty="0"/>
              <a:t>. BMC Infect Dis. </a:t>
            </a:r>
            <a:r>
              <a:rPr lang="en-US" sz="1100" dirty="0"/>
              <a:t>2012;12:56.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Joo et al. </a:t>
            </a:r>
            <a:r>
              <a:rPr lang="en-US" sz="1100" i="1" dirty="0"/>
              <a:t>Infection.</a:t>
            </a:r>
            <a:r>
              <a:rPr lang="en-US" sz="1100" dirty="0"/>
              <a:t> 2011;39:309-18.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Kumar et al. </a:t>
            </a:r>
            <a:r>
              <a:rPr lang="en-US" sz="1100" i="1" dirty="0"/>
              <a:t>Chest. </a:t>
            </a:r>
            <a:r>
              <a:rPr lang="en-US" sz="1100" dirty="0"/>
              <a:t>2009;136:1237-48.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Valles et al. </a:t>
            </a:r>
            <a:r>
              <a:rPr lang="en-US" sz="1100" i="1" dirty="0"/>
              <a:t>Chest.</a:t>
            </a:r>
            <a:r>
              <a:rPr lang="en-US" sz="1100" dirty="0"/>
              <a:t> 2003;123:1615-24.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Dupont et al. </a:t>
            </a:r>
            <a:r>
              <a:rPr lang="en-US" sz="1100" i="1" dirty="0"/>
              <a:t>Intensive Care Med.</a:t>
            </a:r>
            <a:r>
              <a:rPr lang="en-US" sz="1100" dirty="0"/>
              <a:t> 2001;27:355-62.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Ibrahim et al. </a:t>
            </a:r>
            <a:r>
              <a:rPr lang="en-US" sz="1100" i="1" dirty="0"/>
              <a:t>Chest.</a:t>
            </a:r>
            <a:r>
              <a:rPr lang="en-US" sz="1100" dirty="0"/>
              <a:t> 2000;118:146-55.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Ruiz et al. </a:t>
            </a:r>
            <a:r>
              <a:rPr lang="en-US" sz="1100" i="1" dirty="0"/>
              <a:t>Am J </a:t>
            </a:r>
            <a:r>
              <a:rPr lang="en-US" sz="1100" i="1" dirty="0" err="1"/>
              <a:t>Respir</a:t>
            </a:r>
            <a:r>
              <a:rPr lang="en-US" sz="1100" i="1" dirty="0"/>
              <a:t> </a:t>
            </a:r>
            <a:r>
              <a:rPr lang="en-US" sz="1100" i="1" dirty="0" err="1"/>
              <a:t>Crit</a:t>
            </a:r>
            <a:r>
              <a:rPr lang="en-US" sz="1100" i="1" dirty="0"/>
              <a:t> Care Med. </a:t>
            </a:r>
            <a:r>
              <a:rPr lang="en-US" sz="1100" dirty="0"/>
              <a:t>2000;162:119-25.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Kollef et al. </a:t>
            </a:r>
            <a:r>
              <a:rPr lang="en-US" sz="1100" i="1" dirty="0"/>
              <a:t>Chest.</a:t>
            </a:r>
            <a:r>
              <a:rPr lang="en-US" sz="1100" dirty="0"/>
              <a:t> 1999;115:462-74.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Rello et al. </a:t>
            </a:r>
            <a:r>
              <a:rPr lang="en-US" sz="1100" i="1" dirty="0"/>
              <a:t>Am J </a:t>
            </a:r>
            <a:r>
              <a:rPr lang="en-US" sz="1100" i="1" dirty="0" err="1"/>
              <a:t>Respir</a:t>
            </a:r>
            <a:r>
              <a:rPr lang="en-US" sz="1100" i="1" dirty="0"/>
              <a:t> </a:t>
            </a:r>
            <a:r>
              <a:rPr lang="en-US" sz="1100" i="1" dirty="0" err="1"/>
              <a:t>Crit</a:t>
            </a:r>
            <a:r>
              <a:rPr lang="en-US" sz="1100" i="1" dirty="0"/>
              <a:t> Care Med. </a:t>
            </a:r>
            <a:r>
              <a:rPr lang="en-US" sz="1100" dirty="0"/>
              <a:t>1997;156:196-200. </a:t>
            </a:r>
          </a:p>
          <a:p>
            <a:pPr marL="228539" indent="-228539">
              <a:buFontTx/>
              <a:buAutoNum type="arabicPeriod"/>
              <a:defRPr/>
            </a:pPr>
            <a:r>
              <a:rPr lang="en-US" sz="1100" dirty="0"/>
              <a:t>Luna et al. </a:t>
            </a:r>
            <a:r>
              <a:rPr lang="en-US" sz="1100" i="1" dirty="0"/>
              <a:t>Chest</a:t>
            </a:r>
            <a:r>
              <a:rPr lang="en-US" sz="1100" dirty="0"/>
              <a:t>. 1997;111:676-85.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942975" y="522288"/>
            <a:ext cx="2057400" cy="60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Micek</a:t>
            </a: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1, abstract. Results section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65225" y="1103313"/>
            <a:ext cx="2292350" cy="60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</a:t>
            </a: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309, abstract. Results 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054100" y="1689100"/>
            <a:ext cx="2181225" cy="769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Kumar 2009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1237, abstract. Results 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84188" y="2266950"/>
            <a:ext cx="1598613" cy="77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Valles 2003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1619, abstract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1619, Table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54025" y="3001963"/>
            <a:ext cx="1600200" cy="604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Dupont</a:t>
            </a: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2001 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360, Table 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952500" y="3597275"/>
            <a:ext cx="2089150" cy="604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 2000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149, column 2, paragraph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5325" y="804863"/>
            <a:ext cx="2089150" cy="604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Ruiz 2000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122, column 2, paragraph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5325" y="1404938"/>
            <a:ext cx="2387600" cy="776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Kollef</a:t>
            </a: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1999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469, column 1, “hospital mortality” section, paragraph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5325" y="2144713"/>
            <a:ext cx="1463675" cy="60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Rello</a:t>
            </a: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1997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196, abstract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5325" y="2714625"/>
            <a:ext cx="1463675" cy="60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15" tIns="45709" rIns="91415" bIns="45709">
            <a:spAutoFit/>
          </a:bodyPr>
          <a:lstStyle/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 1997</a:t>
            </a:r>
          </a:p>
          <a:p>
            <a:pPr eaLnBrk="1" hangingPunct="1">
              <a:defRPr/>
            </a:pPr>
            <a:r>
              <a:rPr lang="en-GB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+ speaker notes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676, abstract</a:t>
            </a:r>
          </a:p>
        </p:txBody>
      </p:sp>
      <p:sp>
        <p:nvSpPr>
          <p:cNvPr id="5019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865C31-2575-422A-81F3-6E690A10987A}" type="slidenum">
              <a:rPr lang="en-US" altLang="it-IT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2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78BE-404B-4DB1-80A2-286383BE54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95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34BC0-16C4-44F2-8374-0D3AFB39D6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5408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6421438"/>
            <a:ext cx="8229600" cy="436562"/>
          </a:xfrm>
        </p:spPr>
        <p:txBody>
          <a:bodyPr bIns="108000"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732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5271" y="6527213"/>
            <a:ext cx="4807376" cy="27699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360362" indent="0">
              <a:buFontTx/>
              <a:buNone/>
              <a:defRPr sz="1200"/>
            </a:lvl2pPr>
            <a:lvl3pPr marL="720725" indent="0">
              <a:buFontTx/>
              <a:buNone/>
              <a:defRPr sz="1200"/>
            </a:lvl3pPr>
            <a:lvl4pPr marL="990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42647" y="6526000"/>
            <a:ext cx="3850527" cy="276999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000"/>
            </a:lvl1pPr>
            <a:lvl2pPr marL="360362" indent="0">
              <a:buFontTx/>
              <a:buNone/>
              <a:defRPr sz="1200"/>
            </a:lvl2pPr>
            <a:lvl3pPr marL="720725" indent="0">
              <a:buFontTx/>
              <a:buNone/>
              <a:defRPr sz="1200"/>
            </a:lvl3pPr>
            <a:lvl4pPr marL="990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F723-53D8-4316-B2F0-EA6F1F62EFD1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45639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5271" y="6514354"/>
            <a:ext cx="8513442" cy="28733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360362" indent="0">
              <a:buFontTx/>
              <a:buNone/>
              <a:defRPr sz="1200"/>
            </a:lvl2pPr>
            <a:lvl3pPr marL="720725" indent="0">
              <a:buFontTx/>
              <a:buNone/>
              <a:defRPr sz="1200"/>
            </a:lvl3pPr>
            <a:lvl4pPr marL="990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5AA46F-BC52-8C47-89F5-340419BAD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6A71-450E-0C45-A2AB-BE9C17DFBCB8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23294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49293F-1CC4-4440-8ED1-3854B2F69A3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5933641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839199" cy="11049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1" y="1676400"/>
            <a:ext cx="8839199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248400"/>
            <a:ext cx="4114800" cy="457200"/>
          </a:xfrm>
        </p:spPr>
        <p:txBody>
          <a:bodyPr anchor="b"/>
          <a:lstStyle>
            <a:lvl1pPr marL="0" indent="0">
              <a:buNone/>
              <a:defRPr sz="825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800600" y="6248400"/>
            <a:ext cx="4191000" cy="457200"/>
          </a:xfrm>
        </p:spPr>
        <p:txBody>
          <a:bodyPr anchor="b"/>
          <a:lstStyle>
            <a:lvl1pPr marL="0" indent="0" algn="r">
              <a:buNone/>
              <a:defRPr sz="825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40680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AC8AFF-FEE2-467E-B19C-6364F2C0FAD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3548096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35E97A-FD94-4967-A02C-19BE7F2E1B0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246291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1FDE48-017B-4AC7-9F15-617295D6292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5680590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458200" cy="11049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343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200" y="6172200"/>
            <a:ext cx="8991600" cy="685800"/>
          </a:xfrm>
        </p:spPr>
        <p:txBody>
          <a:bodyPr bIns="108000" anchor="b"/>
          <a:lstStyle>
            <a:lvl1pPr marL="0" indent="0" algn="r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8391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0719-D17B-429E-87E5-18BBAABD4AED}" type="datetimeFigureOut">
              <a:rPr lang="en-US"/>
              <a:pPr>
                <a:defRPr/>
              </a:pPr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6C43-4B97-4EA6-B070-20BC72CB720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3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114300"/>
            <a:ext cx="5680075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AC7E7-9B0E-4ED1-8D72-BBDD5BF10D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8991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450" y="190500"/>
            <a:ext cx="87370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217" y="1676400"/>
            <a:ext cx="8687033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BF5C-BB49-4F1B-971F-6E6D94F7C6B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8634052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4F19-4275-47D3-BF1A-A7AA41E4ABF3}" type="datetimeFigureOut">
              <a:rPr lang="en-US"/>
              <a:pPr>
                <a:defRPr/>
              </a:pPr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7B27-3F67-434F-B9E3-DE9363366C7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300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405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575744"/>
            <a:ext cx="8513442" cy="231475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270272" indent="0">
              <a:buFontTx/>
              <a:buNone/>
              <a:defRPr sz="900"/>
            </a:lvl2pPr>
            <a:lvl3pPr marL="540544" indent="0">
              <a:buFontTx/>
              <a:buNone/>
              <a:defRPr sz="900"/>
            </a:lvl3pPr>
            <a:lvl4pPr marL="74295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E249-3201-42B1-ACCD-5FF3DCABBB35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91733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 userDrawn="1"/>
        </p:nvCxnSpPr>
        <p:spPr>
          <a:xfrm>
            <a:off x="0" y="4424363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15199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68" y="2852938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575744"/>
            <a:ext cx="8513442" cy="231475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270272" indent="0">
              <a:buFontTx/>
              <a:buNone/>
              <a:defRPr sz="900"/>
            </a:lvl2pPr>
            <a:lvl3pPr marL="540544" indent="0">
              <a:buFontTx/>
              <a:buNone/>
              <a:defRPr sz="900"/>
            </a:lvl3pPr>
            <a:lvl4pPr marL="74295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3E3E-F2D1-41E6-8D17-11FFAA313ABD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14855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575744"/>
            <a:ext cx="8513442" cy="231475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270272" indent="0">
              <a:buFontTx/>
              <a:buNone/>
              <a:defRPr sz="900"/>
            </a:lvl2pPr>
            <a:lvl3pPr marL="540544" indent="0">
              <a:buFontTx/>
              <a:buNone/>
              <a:defRPr sz="900"/>
            </a:lvl3pPr>
            <a:lvl4pPr marL="74295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20A7-1002-40AA-8ADD-5398CE3684EB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7128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6421438"/>
            <a:ext cx="8229600" cy="436562"/>
          </a:xfrm>
        </p:spPr>
        <p:txBody>
          <a:bodyPr bIns="108000" anchor="b"/>
          <a:lstStyle>
            <a:lvl1pPr marL="0" indent="0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3326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5272" y="6572739"/>
            <a:ext cx="4807376" cy="231475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270272" indent="0">
              <a:buFontTx/>
              <a:buNone/>
              <a:defRPr sz="900"/>
            </a:lvl2pPr>
            <a:lvl3pPr marL="540544" indent="0">
              <a:buFontTx/>
              <a:buNone/>
              <a:defRPr sz="900"/>
            </a:lvl3pPr>
            <a:lvl4pPr marL="74295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42648" y="6594610"/>
            <a:ext cx="3850527" cy="208391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750"/>
            </a:lvl1pPr>
            <a:lvl2pPr marL="270272" indent="0">
              <a:buFontTx/>
              <a:buNone/>
              <a:defRPr sz="900"/>
            </a:lvl2pPr>
            <a:lvl3pPr marL="540544" indent="0">
              <a:buFontTx/>
              <a:buNone/>
              <a:defRPr sz="900"/>
            </a:lvl3pPr>
            <a:lvl4pPr marL="74295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35FC-CAD2-443D-9F90-9DD368327A9C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90608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1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5E33F6-AD8D-41BB-82EB-A33313A0CB63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3005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2496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1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2B2781-5ACC-4911-A781-87C3869462C9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3005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509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2625" y="114300"/>
            <a:ext cx="7775575" cy="567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7D0-9C39-414D-BC99-BAEA1EB55E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9223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 smtClean="0"/>
            </a:lvl1pPr>
            <a:lvl2pPr>
              <a:buClr>
                <a:srgbClr val="FFFF00"/>
              </a:buCl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385" y="6492876"/>
            <a:ext cx="110609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320731-E6F1-4238-A504-D329E964DF20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21881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2F4807-A1A0-4F7B-9325-8212F9E668BF}" type="datetimeFigureOut">
              <a:rPr lang="en-US"/>
              <a:pPr>
                <a:defRPr/>
              </a:pPr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9CEAC7-FAE7-4DDD-BE7B-693BF2C93DC5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8028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134" y="1411324"/>
            <a:ext cx="8245475" cy="4716463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890" y="6302697"/>
            <a:ext cx="8469313" cy="347663"/>
          </a:xfrm>
        </p:spPr>
        <p:txBody>
          <a:bodyPr lIns="0" tIns="0" rIns="0" bIns="0" anchor="b"/>
          <a:lstStyle>
            <a:lvl1pPr marL="0" indent="0">
              <a:buNone/>
              <a:defRPr sz="422"/>
            </a:lvl1pPr>
            <a:lvl2pPr marL="150685" indent="0">
              <a:buNone/>
              <a:defRPr sz="591"/>
            </a:lvl2pPr>
            <a:lvl3pPr marL="300700" indent="0">
              <a:buNone/>
              <a:defRPr sz="506"/>
            </a:lvl3pPr>
            <a:lvl4pPr marL="456072" indent="0">
              <a:buNone/>
              <a:defRPr sz="464"/>
            </a:lvl4pPr>
            <a:lvl5pPr marL="606087" indent="0">
              <a:buNone/>
              <a:defRPr sz="46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85272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610371"/>
            <a:ext cx="8513442" cy="196850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675"/>
            </a:lvl1pPr>
            <a:lvl2pPr marL="202704" indent="0">
              <a:buFontTx/>
              <a:buNone/>
              <a:defRPr sz="675"/>
            </a:lvl2pPr>
            <a:lvl3pPr marL="405408" indent="0">
              <a:buFontTx/>
              <a:buNone/>
              <a:defRPr sz="675"/>
            </a:lvl3pPr>
            <a:lvl4pPr marL="557213" indent="0">
              <a:buFontTx/>
              <a:buNone/>
              <a:defRPr sz="675"/>
            </a:lvl4pPr>
            <a:lvl5pPr marL="1028700" indent="0">
              <a:buFontTx/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95435E-2DF2-4444-8D8B-3E303730130C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1541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5273" y="6607366"/>
            <a:ext cx="4807376" cy="196850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675"/>
            </a:lvl1pPr>
            <a:lvl2pPr marL="202704" indent="0">
              <a:buFontTx/>
              <a:buNone/>
              <a:defRPr sz="675"/>
            </a:lvl2pPr>
            <a:lvl3pPr marL="405408" indent="0">
              <a:buFontTx/>
              <a:buNone/>
              <a:defRPr sz="675"/>
            </a:lvl3pPr>
            <a:lvl4pPr marL="557213" indent="0">
              <a:buFontTx/>
              <a:buNone/>
              <a:defRPr sz="675"/>
            </a:lvl4pPr>
            <a:lvl5pPr marL="1028700" indent="0">
              <a:buFontTx/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42648" y="6623401"/>
            <a:ext cx="3850527" cy="179602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563"/>
            </a:lvl1pPr>
            <a:lvl2pPr marL="202704" indent="0">
              <a:buFontTx/>
              <a:buNone/>
              <a:defRPr sz="675"/>
            </a:lvl2pPr>
            <a:lvl3pPr marL="405408" indent="0">
              <a:buFontTx/>
              <a:buNone/>
              <a:defRPr sz="675"/>
            </a:lvl3pPr>
            <a:lvl4pPr marL="557213" indent="0">
              <a:buFontTx/>
              <a:buNone/>
              <a:defRPr sz="675"/>
            </a:lvl4pPr>
            <a:lvl5pPr marL="1028700" indent="0">
              <a:buFontTx/>
              <a:buNone/>
              <a:defRPr sz="675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AAA90B-79F5-46E4-A386-5E838B5CE441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75553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610371"/>
            <a:ext cx="8513442" cy="196850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675"/>
            </a:lvl1pPr>
            <a:lvl2pPr marL="202704" indent="0">
              <a:buFontTx/>
              <a:buNone/>
              <a:defRPr sz="675"/>
            </a:lvl2pPr>
            <a:lvl3pPr marL="405408" indent="0">
              <a:buFontTx/>
              <a:buNone/>
              <a:defRPr sz="675"/>
            </a:lvl3pPr>
            <a:lvl4pPr marL="557213" indent="0">
              <a:buFontTx/>
              <a:buNone/>
              <a:defRPr sz="675"/>
            </a:lvl4pPr>
            <a:lvl5pPr marL="1028700" indent="0">
              <a:buFontTx/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685800"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41E31A-9828-4EA7-BE11-ECBF626C4D49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2387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610371"/>
            <a:ext cx="8513442" cy="196850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675"/>
            </a:lvl1pPr>
            <a:lvl2pPr marL="202704" indent="0">
              <a:buFontTx/>
              <a:buNone/>
              <a:defRPr sz="675"/>
            </a:lvl2pPr>
            <a:lvl3pPr marL="405408" indent="0">
              <a:buFontTx/>
              <a:buNone/>
              <a:defRPr sz="675"/>
            </a:lvl3pPr>
            <a:lvl4pPr marL="557213" indent="0">
              <a:buFontTx/>
              <a:buNone/>
              <a:defRPr sz="675"/>
            </a:lvl4pPr>
            <a:lvl5pPr marL="1028700" indent="0">
              <a:buFontTx/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AE7190-9103-4B69-9287-C76EB91A93B5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89580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 smtClean="0"/>
            </a:lvl1pPr>
            <a:lvl2pPr>
              <a:buClr>
                <a:schemeClr val="bg2"/>
              </a:buCl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832949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600"/>
              </a:spcBef>
              <a:defRPr/>
            </a:lvl1pPr>
            <a:lvl2pPr>
              <a:lnSpc>
                <a:spcPct val="95000"/>
              </a:lnSpc>
              <a:spcBef>
                <a:spcPts val="300"/>
              </a:spcBef>
              <a:defRPr/>
            </a:lvl2pPr>
            <a:lvl3pPr>
              <a:lnSpc>
                <a:spcPct val="95000"/>
              </a:lnSpc>
              <a:spcBef>
                <a:spcPts val="300"/>
              </a:spcBef>
              <a:defRPr/>
            </a:lvl3pPr>
            <a:lvl4pPr>
              <a:lnSpc>
                <a:spcPct val="95000"/>
              </a:lnSpc>
              <a:spcBef>
                <a:spcPts val="300"/>
              </a:spcBef>
              <a:defRPr sz="1200"/>
            </a:lvl4pPr>
            <a:lvl5pPr>
              <a:lnSpc>
                <a:spcPct val="95000"/>
              </a:lnSpc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6240164"/>
            <a:ext cx="6943725" cy="481313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lang="en-US" sz="75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9815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600"/>
              </a:spcBef>
              <a:defRPr/>
            </a:lvl1pPr>
            <a:lvl2pPr>
              <a:lnSpc>
                <a:spcPct val="95000"/>
              </a:lnSpc>
              <a:spcBef>
                <a:spcPts val="300"/>
              </a:spcBef>
              <a:defRPr/>
            </a:lvl2pPr>
            <a:lvl3pPr>
              <a:lnSpc>
                <a:spcPct val="95000"/>
              </a:lnSpc>
              <a:spcBef>
                <a:spcPts val="300"/>
              </a:spcBef>
              <a:defRPr/>
            </a:lvl3pPr>
            <a:lvl4pPr>
              <a:lnSpc>
                <a:spcPct val="95000"/>
              </a:lnSpc>
              <a:spcBef>
                <a:spcPts val="300"/>
              </a:spcBef>
              <a:defRPr sz="1200"/>
            </a:lvl4pPr>
            <a:lvl5pPr>
              <a:lnSpc>
                <a:spcPct val="95000"/>
              </a:lnSpc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44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2625" y="1676400"/>
            <a:ext cx="37877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676400"/>
            <a:ext cx="3787775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DE94-0FDF-4C94-9702-7AF22F8CD1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1910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B9608-F9B9-4137-A1CB-F0ED979E5D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34150"/>
            <a:ext cx="6553200" cy="323850"/>
          </a:xfrm>
        </p:spPr>
        <p:txBody>
          <a:bodyPr anchor="b"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  <a:lvl2pPr marL="342900" indent="0">
              <a:buNone/>
              <a:defRPr sz="900">
                <a:solidFill>
                  <a:schemeClr val="bg1"/>
                </a:solidFill>
              </a:defRPr>
            </a:lvl2pPr>
            <a:lvl3pPr marL="685800" indent="0">
              <a:buNone/>
              <a:defRPr sz="90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645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11789-E711-4162-B61A-0E8234F7C5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552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88A6-D21A-4E1E-B793-A4DFEBBB96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40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4DBDE-2457-474C-8ABA-9D9AD88F5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884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EA51-A8D7-4CA6-B4ED-7D9F2F33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203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9EA-9005-46FB-9D1D-49B3EECA48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983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1D22-FD55-4828-9869-11D4D658E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9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C54B-21B1-4CD1-BC00-8E8F254560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740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B761-AED2-4736-950A-341B7BECD2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814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1BD9-4864-4A06-9F1A-7924A0367F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5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2625" y="1676400"/>
            <a:ext cx="772795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094CD-C328-4BE4-8F84-59FC8FAAD1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234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926D-D6EA-43D5-80A7-6FDD7D99B3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040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114300"/>
            <a:ext cx="5680075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B066-93EA-4860-B825-493192D48E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694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2625" y="114300"/>
            <a:ext cx="7775575" cy="567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C9A6-ACCD-4ED6-A62D-D6AC46C896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411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2625" y="1676400"/>
            <a:ext cx="37877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676400"/>
            <a:ext cx="3787775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B808-73A1-45B3-ACF7-519E49F83F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180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2625" y="1676400"/>
            <a:ext cx="772795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64ED6-824E-44BA-988C-24555EC814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705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2625" y="1676400"/>
            <a:ext cx="772795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C80DFD3-63C9-498A-BC9E-52326AB77BAE}" type="datetime1">
              <a:rPr lang="it-IT"/>
              <a:pPr>
                <a:defRPr/>
              </a:pPr>
              <a:t>01/04/19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0EC5B6A7-7270-4AA2-80CD-11859CE6892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50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4B51C4C7-EF1D-4544-89B0-7AFB604C324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41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auto">
          <a:xfrm>
            <a:off x="124288" y="1935332"/>
            <a:ext cx="8877670" cy="1802168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14300" y="193675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9950"/>
            <a:ext cx="7772400" cy="1470025"/>
          </a:xfrm>
          <a:noFill/>
        </p:spPr>
        <p:txBody>
          <a:bodyPr anchor="ctr"/>
          <a:lstStyle>
            <a:lvl1pPr algn="ctr"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2843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119563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722438"/>
            <a:ext cx="4119562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E1448E13-47EA-426C-A3D1-84194CF9000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953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E87D38F7-4EBB-4A05-8CD3-8411A4CBA50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5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519880"/>
            <a:ext cx="8513442" cy="28733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360362" indent="0">
              <a:buFontTx/>
              <a:buNone/>
              <a:defRPr sz="1200"/>
            </a:lvl2pPr>
            <a:lvl3pPr marL="720725" indent="0">
              <a:buFontTx/>
              <a:buNone/>
              <a:defRPr sz="1200"/>
            </a:lvl3pPr>
            <a:lvl4pPr marL="990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4B05-8797-49BA-9609-2AA3BA6B244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5616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24288" y="1655181"/>
            <a:ext cx="8877670" cy="3032566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1238"/>
            <a:ext cx="7772400" cy="1470025"/>
          </a:xfrm>
          <a:noFill/>
        </p:spPr>
        <p:txBody>
          <a:bodyPr anchor="ctr"/>
          <a:lstStyle>
            <a:lvl1pPr algn="ctr">
              <a:defRPr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114300" y="193675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114300" y="6720973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9786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F39BB4-6F4C-DA45-B49E-3DDD0F53FB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2D1BE1A6-F170-6C41-9B2D-6E37C485BD0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602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FFDA506-E92A-3844-8DB1-B47476E9A02E}"/>
              </a:ext>
            </a:extLst>
          </p:cNvPr>
          <p:cNvSpPr/>
          <p:nvPr/>
        </p:nvSpPr>
        <p:spPr bwMode="auto">
          <a:xfrm>
            <a:off x="124288" y="1935332"/>
            <a:ext cx="8877670" cy="1802168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54758F5C-0462-D149-A3DF-4EDCAC124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193675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9950"/>
            <a:ext cx="7772400" cy="1470025"/>
          </a:xfrm>
          <a:noFill/>
        </p:spPr>
        <p:txBody>
          <a:bodyPr anchor="ctr"/>
          <a:lstStyle>
            <a:lvl1pPr algn="ctr"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35054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119563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722438"/>
            <a:ext cx="4119562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B93EE3-A3E7-DA4E-BC19-5F547060ED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B6E19DB2-365B-594C-9323-B9B3BF593A7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75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A56A88-DDA1-2149-9D81-CFC14D92D3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70B58FA3-8076-0B43-869B-122F72377CD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686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CE861C9-A73F-6148-B725-F20D6CF46ECE}"/>
              </a:ext>
            </a:extLst>
          </p:cNvPr>
          <p:cNvSpPr/>
          <p:nvPr userDrawn="1"/>
        </p:nvSpPr>
        <p:spPr bwMode="auto">
          <a:xfrm>
            <a:off x="124288" y="1655181"/>
            <a:ext cx="8877670" cy="3032566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E7680FE5-EABD-7841-9D17-4548A3F61EC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4300" y="193675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415E4222-7DFF-234C-9430-4E987DA132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4300" y="6721475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1238"/>
            <a:ext cx="7772400" cy="1470025"/>
          </a:xfrm>
          <a:noFill/>
        </p:spPr>
        <p:txBody>
          <a:bodyPr anchor="ctr"/>
          <a:lstStyle>
            <a:lvl1pPr algn="ctr">
              <a:defRPr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9780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3F4AA4-0AFD-6547-86BD-A3C8B355F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A09E32-C7C5-464D-8F1F-8444F0727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BA8B69-D1EB-774E-8EDF-92F03C2F2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FCE606C-BC55-444F-8AE0-579ABB34410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3112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90F634-100C-AE48-AFBD-4B6AE1F1F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8FC8F7-3A66-4D43-AF21-A9653BE75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C8E3F5-25AE-8C48-8D58-A971B93F9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1269EC-7712-C042-B629-EAB74A7E3F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1416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1F335D-8215-F243-9EC5-366C7D765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2F755B-EB2E-7C4E-B68F-1697F95F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C76185-992D-0248-9EF1-2DA6A1EDF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990B5C-4CCB-FA4F-8E4C-72E32CD43A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62890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53A7255-04CA-1A49-8B79-4DC7BAEB6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851CD58-607A-6445-A854-D54DB077A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DB784A-93B7-914A-9B3A-6EFA5A3BD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9D5BC41-9704-CB42-B24D-5E3B1EEF5D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3464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2625" y="1676400"/>
            <a:ext cx="772795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C80DFD3-63C9-498A-BC9E-52326AB77BAE}" type="datetime1">
              <a:rPr lang="it-IT"/>
              <a:pPr>
                <a:defRPr/>
              </a:pPr>
              <a:t>01/04/19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0EC5B6A7-7270-4AA2-80CD-11859CE6892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23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26A1AF7-F53B-E74F-A597-842346665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A60E8D7-6A5B-A447-83B6-01AB67C23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0108F0A-79F3-7745-B919-DA194C2AC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5736D02-06B5-7542-8A55-AE07DBBE91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44414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2E71C6-571F-F747-894D-CCC128E70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051BD-7F41-6E45-86AF-6607CD6F2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48990-DE51-FD4C-B619-009DB2863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00FA9FE-6313-A544-801C-F05769D79B9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08048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DF6FB9-7F41-DD48-8313-97A688A9E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6F05C64-EFF1-A248-8E49-F9FB6E028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883AD6-00BB-9B46-B3E5-9A09CE974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2A54AD3-DE48-634A-990A-1C4B84D544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23965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3316D8-F2FA-9F4B-A91D-5A62DD400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92C976-28C5-4941-9208-F1AACDBB1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FD2791-48D7-9241-BD62-5262CE964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DD5A2EA-B868-C348-BD48-EDAD0714B4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12010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189607-1EF0-7747-8177-85F35355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45A57D-A929-0E40-BB3D-6DC65D989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306CBA-AD49-1346-9F18-0E0E9E00D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D15BA6A-542A-8744-952B-FDE30CBC98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9466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4D9283-1485-6646-89E8-6594C2B43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5B5143-B185-3147-B744-ECEE9EFAF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07B25B-4833-3E4C-8E24-8C810F039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7847F7D-3C29-4942-80DB-432A4F9EFF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92056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114300"/>
            <a:ext cx="5680075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6F0D6E-F7D2-3642-B0C4-948B52A6D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9CCDFF-0BD7-1549-880C-E0A03F55B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FB1E1F-F08E-A640-964A-05E449B1E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92C88B8-8D92-8346-BE4E-BC7E28C61F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0492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2625" y="114300"/>
            <a:ext cx="7775575" cy="567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9C11D-4152-344D-8344-1A1CFF2E4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589C8-7018-FB49-A14A-8B9E61D1A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BE94-5084-454F-B805-D09E8F405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BEE6CC0-CB56-6243-8C45-8339192E6CA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07648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2625" y="1676400"/>
            <a:ext cx="37877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676400"/>
            <a:ext cx="3787775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84893B-A924-854C-9C52-D2170D585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D3E1CC-02E4-6748-BF78-2F1B2CE0A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9C490D-5133-A44F-B875-BC60B9041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12FE401-1C9C-DE41-8752-5B8E6198D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1388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2625" y="1676400"/>
            <a:ext cx="772795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16A49C-00AF-7141-B3F7-3B7598FF5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F533BAF-2C95-AF41-B4EE-1C750B387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20FFF48-32B8-B34F-84BB-5A48E8F4D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5694390-BE3D-1946-8E23-76641C233F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25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1076" name="Title Placeholder 1"/>
          <p:cNvSpPr>
            <a:spLocks noGrp="1"/>
          </p:cNvSpPr>
          <p:nvPr>
            <p:ph type="ctrTitle"/>
          </p:nvPr>
        </p:nvSpPr>
        <p:spPr>
          <a:xfrm>
            <a:off x="1119188" y="1562964"/>
            <a:ext cx="6903719" cy="1296988"/>
          </a:xfrm>
        </p:spPr>
        <p:txBody>
          <a:bodyPr anchor="ctr"/>
          <a:lstStyle>
            <a:lvl1pPr algn="ctr">
              <a:defRPr sz="3600">
                <a:solidFill>
                  <a:srgbClr val="004B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9187" y="2864926"/>
            <a:ext cx="6905625" cy="687641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 sz="2600" i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544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2625" y="1676400"/>
            <a:ext cx="772795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196F59-77D6-5B41-A228-FA5DF57F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8513601B-BD57-1C42-8B2D-98B02E810D32}" type="datetime1">
              <a:rPr lang="it-IT"/>
              <a:pPr>
                <a:defRPr/>
              </a:pPr>
              <a:t>01/04/19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A8084D-6C01-2649-A664-665B305D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A3C791-6074-E44C-989C-310726E0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7D4ABF28-5DB1-524A-8777-2FBD23C3B6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144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800"/>
              </a:spcBef>
              <a:defRPr/>
            </a:lvl1pPr>
            <a:lvl2pPr>
              <a:lnSpc>
                <a:spcPct val="95000"/>
              </a:lnSpc>
              <a:spcBef>
                <a:spcPts val="400"/>
              </a:spcBef>
              <a:defRPr/>
            </a:lvl2pPr>
            <a:lvl3pPr>
              <a:lnSpc>
                <a:spcPct val="95000"/>
              </a:lnSpc>
              <a:spcBef>
                <a:spcPts val="400"/>
              </a:spcBef>
              <a:defRPr/>
            </a:lvl3pPr>
            <a:lvl4pPr>
              <a:lnSpc>
                <a:spcPct val="95000"/>
              </a:lnSpc>
              <a:spcBef>
                <a:spcPts val="400"/>
              </a:spcBef>
              <a:defRPr sz="1600"/>
            </a:lvl4pPr>
            <a:lvl5pPr>
              <a:lnSpc>
                <a:spcPct val="9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465138" y="6254750"/>
            <a:ext cx="6918325" cy="54133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681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465138" y="6254750"/>
            <a:ext cx="6918325" cy="54133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99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44F2-C467-4346-9DF1-A08E1619C8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815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quarter" idx="10"/>
          </p:nvPr>
        </p:nvSpPr>
        <p:spPr>
          <a:xfrm>
            <a:off x="465138" y="6254750"/>
            <a:ext cx="6918325" cy="54133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37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0927" y="1557057"/>
            <a:ext cx="8202145" cy="500343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800"/>
              </a:spcBef>
              <a:buNone/>
              <a:defRPr/>
            </a:lvl1pPr>
            <a:lvl2pPr>
              <a:lnSpc>
                <a:spcPct val="95000"/>
              </a:lnSpc>
              <a:spcBef>
                <a:spcPts val="400"/>
              </a:spcBef>
              <a:defRPr/>
            </a:lvl2pPr>
            <a:lvl3pPr>
              <a:lnSpc>
                <a:spcPct val="95000"/>
              </a:lnSpc>
              <a:spcBef>
                <a:spcPts val="400"/>
              </a:spcBef>
              <a:defRPr/>
            </a:lvl3pPr>
            <a:lvl4pPr>
              <a:lnSpc>
                <a:spcPct val="95000"/>
              </a:lnSpc>
              <a:spcBef>
                <a:spcPts val="400"/>
              </a:spcBef>
              <a:defRPr sz="1600"/>
            </a:lvl4pPr>
            <a:lvl5pPr>
              <a:lnSpc>
                <a:spcPct val="9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057400"/>
            <a:ext cx="4105275" cy="2420471"/>
          </a:xfrm>
        </p:spPr>
        <p:txBody>
          <a:bodyPr/>
          <a:lstStyle>
            <a:lvl1pPr>
              <a:lnSpc>
                <a:spcPct val="95000"/>
              </a:lnSpc>
              <a:spcBef>
                <a:spcPts val="800"/>
              </a:spcBef>
              <a:defRPr/>
            </a:lvl1pPr>
            <a:lvl2pPr>
              <a:lnSpc>
                <a:spcPct val="95000"/>
              </a:lnSpc>
              <a:spcBef>
                <a:spcPts val="400"/>
              </a:spcBef>
              <a:defRPr/>
            </a:lvl2pPr>
            <a:lvl3pPr>
              <a:lnSpc>
                <a:spcPct val="95000"/>
              </a:lnSpc>
              <a:spcBef>
                <a:spcPts val="400"/>
              </a:spcBef>
              <a:defRPr/>
            </a:lvl3pPr>
            <a:lvl4pPr>
              <a:lnSpc>
                <a:spcPct val="95000"/>
              </a:lnSpc>
              <a:spcBef>
                <a:spcPts val="400"/>
              </a:spcBef>
              <a:defRPr sz="1600"/>
            </a:lvl4pPr>
            <a:lvl5pPr>
              <a:lnSpc>
                <a:spcPct val="9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465138" y="6254750"/>
            <a:ext cx="6918325" cy="54133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0" y="2057400"/>
            <a:ext cx="4105275" cy="2420471"/>
          </a:xfrm>
        </p:spPr>
        <p:txBody>
          <a:bodyPr/>
          <a:lstStyle>
            <a:lvl1pPr>
              <a:lnSpc>
                <a:spcPct val="95000"/>
              </a:lnSpc>
              <a:spcBef>
                <a:spcPts val="800"/>
              </a:spcBef>
              <a:defRPr/>
            </a:lvl1pPr>
            <a:lvl2pPr>
              <a:lnSpc>
                <a:spcPct val="95000"/>
              </a:lnSpc>
              <a:spcBef>
                <a:spcPts val="400"/>
              </a:spcBef>
              <a:defRPr/>
            </a:lvl2pPr>
            <a:lvl3pPr>
              <a:lnSpc>
                <a:spcPct val="95000"/>
              </a:lnSpc>
              <a:spcBef>
                <a:spcPts val="400"/>
              </a:spcBef>
              <a:defRPr/>
            </a:lvl3pPr>
            <a:lvl4pPr>
              <a:lnSpc>
                <a:spcPct val="95000"/>
              </a:lnSpc>
              <a:spcBef>
                <a:spcPts val="400"/>
              </a:spcBef>
              <a:defRPr sz="1600"/>
            </a:lvl4pPr>
            <a:lvl5pPr>
              <a:lnSpc>
                <a:spcPct val="9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6725" y="4262718"/>
            <a:ext cx="8220075" cy="1844861"/>
          </a:xfrm>
        </p:spPr>
        <p:txBody>
          <a:bodyPr/>
          <a:lstStyle>
            <a:lvl1pPr>
              <a:lnSpc>
                <a:spcPct val="95000"/>
              </a:lnSpc>
              <a:spcBef>
                <a:spcPts val="800"/>
              </a:spcBef>
              <a:defRPr/>
            </a:lvl1pPr>
            <a:lvl2pPr>
              <a:lnSpc>
                <a:spcPct val="95000"/>
              </a:lnSpc>
              <a:spcBef>
                <a:spcPts val="400"/>
              </a:spcBef>
              <a:defRPr/>
            </a:lvl2pPr>
            <a:lvl3pPr>
              <a:lnSpc>
                <a:spcPct val="95000"/>
              </a:lnSpc>
              <a:spcBef>
                <a:spcPts val="400"/>
              </a:spcBef>
              <a:defRPr/>
            </a:lvl3pPr>
            <a:lvl4pPr>
              <a:lnSpc>
                <a:spcPct val="95000"/>
              </a:lnSpc>
              <a:spcBef>
                <a:spcPts val="400"/>
              </a:spcBef>
              <a:defRPr sz="1600"/>
            </a:lvl4pPr>
            <a:lvl5pPr>
              <a:lnSpc>
                <a:spcPct val="9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018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4B51C4C7-EF1D-4544-89B0-7AFB604C324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7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auto">
          <a:xfrm>
            <a:off x="124288" y="1935332"/>
            <a:ext cx="8877670" cy="1802168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14300" y="193675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9950"/>
            <a:ext cx="7772400" cy="1470025"/>
          </a:xfrm>
          <a:noFill/>
        </p:spPr>
        <p:txBody>
          <a:bodyPr anchor="ctr"/>
          <a:lstStyle>
            <a:lvl1pPr algn="ctr"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83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119563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722438"/>
            <a:ext cx="4119562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E1448E13-47EA-426C-A3D1-84194CF9000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5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E87D38F7-4EBB-4A05-8CD3-8411A4CBA50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15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24288" y="1655181"/>
            <a:ext cx="8877670" cy="3032566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1238"/>
            <a:ext cx="7772400" cy="1470025"/>
          </a:xfrm>
          <a:noFill/>
        </p:spPr>
        <p:txBody>
          <a:bodyPr anchor="ctr"/>
          <a:lstStyle>
            <a:lvl1pPr algn="ctr">
              <a:defRPr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114300" y="193675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114300" y="6720973"/>
            <a:ext cx="889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64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1885"/>
            <a:ext cx="7772400" cy="1468967"/>
          </a:xfrm>
        </p:spPr>
        <p:txBody>
          <a:bodyPr/>
          <a:lstStyle>
            <a:lvl1pPr>
              <a:defRPr smtClean="0">
                <a:solidFill>
                  <a:srgbClr val="18466D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rgbClr val="18466D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443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68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4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D01E-F824-473C-998C-43B3A70C34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61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23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96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43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391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211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223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56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3633"/>
            <a:ext cx="2057400" cy="584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3633"/>
            <a:ext cx="6019800" cy="584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99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858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191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4191000" cy="44196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8511249"/>
      </p:ext>
    </p:extLst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858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534400" cy="44196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7056460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D40D-DB07-46B6-ACE8-F4F41D9CF4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800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4C01-C1CA-478B-9BC9-5ED13548DEC0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3684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2662-DAC6-45B5-9792-095E6E50560D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92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5F54-9208-4549-A715-92C22F38CEE9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966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26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7F47-54AF-4ACD-B63D-75B4B5C1EFCC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43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93AF-7EF6-4892-9CA5-EF4CB33CAD8D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356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1F53-5F83-45F4-9C9D-BA23B15AEE63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4595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9958-69D3-4E55-B514-E769AB56D88C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454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1DC7-22EA-48B1-8C62-E7AAB4D392DF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616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4622-E1CD-44D3-8C7C-D4DF4936919D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875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4C97-B132-4AB8-BEC8-0A2AB9DA6385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911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B34B-F34D-4898-B823-3C7BAB359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57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2625" y="114300"/>
            <a:ext cx="5680075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21A43-9422-4E5E-BFEC-466129FDE267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001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2625" y="114300"/>
            <a:ext cx="7775575" cy="5676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4167C-0E0A-4BCD-A628-434F12D7CBC2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8002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2625" y="1676400"/>
            <a:ext cx="772795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8298-E4AE-4EC9-ACA2-67612B67F4E5}" type="slidenum">
              <a:rPr lang="en-US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42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0EC70-B838-4AB9-96E5-CD730CF6619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4/1/19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ACE2-CD46-493F-9E7D-C1F883DC722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34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5D1D20-B02D-4D1A-9492-2ADA2D88CC53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3E62C3-5BF9-4F1F-873A-7416651F4E54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2303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016F9-34D3-476E-B1DB-5F2BA2578E28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9493F-3CC4-47D3-A588-0676F1B49A58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594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F24A0F-EE08-4CD0-A9E7-9BEA931E7E46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B71F87-5ADD-49DA-9259-247E9E39237B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1018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DFAD7A-B26F-48DF-A767-3457E90173EE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A251A4-5822-41A8-A154-5B310CA00C7A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5430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1DBAF-79AD-40A8-BE8D-7EB6905B8A5B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02DE76-26C7-4301-A9F7-350F46CA6344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187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BAA661-216F-4EF8-BECB-845A567DC382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396B37-B0EC-45E4-A518-E2BC85DD57A9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786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9F7B-6C64-4138-98CE-C19D67E107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2719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89DE0-E230-4C85-BEE5-B4CCF2629157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CE38B4-477C-40CE-8B17-8790C7F26DBA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839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246915-CEE8-40DE-8214-CD2498C5EC97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338618-FF18-4B1C-B1A5-4781794F31D6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0663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81E6FE-3931-4FD0-9CA6-56B73202D16F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6BC860-2D7E-466C-832D-90FC619D7291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684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63A0A1-4225-4DD2-B3AE-6727C7BE92F9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99431E-6992-4EC7-B232-47F580BB4AEF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275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7C1364-6975-46CF-B11D-939EA06BE9FF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89FC76-63C1-4303-877E-41CEA8A071EB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65702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1984EA-2787-4585-B8AA-175769088E92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3005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23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9766D5-BAA6-4F34-A952-55D886EF8EBC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3005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4117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 smtClean="0"/>
            </a:lvl1pPr>
            <a:lvl2pPr>
              <a:buClr>
                <a:srgbClr val="FFFF00"/>
              </a:buCl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7988" y="6492875"/>
            <a:ext cx="1106487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CF2480-AC07-4338-B792-E5A2747C6B78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596363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12017"/>
            <a:ext cx="8301046" cy="4348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8577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5A9-642D-41AA-A886-9AE16DFE1F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9184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1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51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45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35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86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35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2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43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9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F038-E551-451C-B3D1-F5AA43FB0E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7107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6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5873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171" y="688512"/>
            <a:ext cx="8071379" cy="93242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600" b="1" i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4A3E5-5643-814B-AC30-F667D312FBF2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639750" y="3494671"/>
            <a:ext cx="5377780" cy="251520"/>
          </a:xfrm>
        </p:spPr>
        <p:txBody>
          <a:bodyPr>
            <a:noAutofit/>
          </a:bodyPr>
          <a:lstStyle>
            <a:lvl1pPr marL="0" indent="0" algn="r">
              <a:buNone/>
              <a:defRPr sz="1100" baseline="0"/>
            </a:lvl1pPr>
          </a:lstStyle>
          <a:p>
            <a:pPr lvl="0"/>
            <a:r>
              <a:rPr lang="es-ES_tradnl" sz="1100" baseline="0" dirty="0"/>
              <a:t>PFIZER CONFIDENCIAL. Material de Formación Científica. Uso Exclusivo Interno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8817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171" y="688512"/>
            <a:ext cx="8071379" cy="93242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600" b="1" i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7520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9E9812-2691-42A7-B1C1-0774E47D1A8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0470030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A34ADD-ADF3-4D38-AD55-79B9AFE2F50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1678626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3A8AA0-F637-47F7-9B69-2F4AD0E855F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5093892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26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A8C2-E202-4805-AE52-E7DB365A4EC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3970055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B9D05F-0C50-43DA-847F-FA457DEF973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311436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0A21E2-B038-4BA6-B620-CE1E6441A51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23523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15AE5-B2D9-4C6E-8FBB-DE4EAFBF6E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3511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013B9E-979D-447C-9F77-77E59D0C1C8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5212893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AFCB74-A563-4D87-8293-4B76B061419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6793446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61966D-D3B6-429B-9840-C0F5AD6A351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1219902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75E13B-2457-44FC-B1F5-0BAFFF8D4AA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019186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2625" y="114300"/>
            <a:ext cx="5680075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15B6BE-A4C4-4E99-84C4-B21467AC843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9233547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2625" y="114300"/>
            <a:ext cx="7775575" cy="5676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9C823F-17EB-44D0-B810-793F2D9ADEF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3456901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2625" y="1676400"/>
            <a:ext cx="772795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7520A3-72CC-49AB-9A00-C8FB8FFB05D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028521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5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519880"/>
            <a:ext cx="8513442" cy="28733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360362" indent="0">
              <a:buFontTx/>
              <a:buNone/>
              <a:defRPr sz="1200"/>
            </a:lvl2pPr>
            <a:lvl3pPr marL="720725" indent="0">
              <a:buFontTx/>
              <a:buNone/>
              <a:defRPr sz="1200"/>
            </a:lvl3pPr>
            <a:lvl4pPr marL="990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DD1-9260-4878-8201-E6467B2D799B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4971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 userDrawn="1"/>
        </p:nvCxnSpPr>
        <p:spPr>
          <a:xfrm>
            <a:off x="0" y="4424363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15197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68" y="285293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6519880"/>
            <a:ext cx="8513442" cy="28733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360362" indent="0">
              <a:buFontTx/>
              <a:buNone/>
              <a:defRPr sz="1200"/>
            </a:lvl2pPr>
            <a:lvl3pPr marL="720725" indent="0">
              <a:buFontTx/>
              <a:buNone/>
              <a:defRPr sz="1200"/>
            </a:lvl3pPr>
            <a:lvl4pPr marL="990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8329-8120-40CF-91A6-49742D67D62E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871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57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theme" Target="../theme/theme9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5000"/>
                <a:lumOff val="3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Times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" pitchFamily="1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7F84A-9306-4499-B22C-888FA4F4768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 dello schema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64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21472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924" r:id="rId15"/>
    <p:sldLayoutId id="2147484100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Times" pitchFamily="1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" pitchFamily="1" charset="0"/>
              </a:defRPr>
            </a:lvl1pPr>
          </a:lstStyle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" pitchFamily="1" charset="0"/>
              </a:defRPr>
            </a:lvl1pPr>
          </a:lstStyle>
          <a:p>
            <a:pPr>
              <a:defRPr/>
            </a:pPr>
            <a:fld id="{5FF4B61C-648F-4DDB-81CA-EFD369600D8B}" type="slidenum">
              <a:rPr lang="en-US">
                <a:solidFill>
                  <a:srgbClr val="FFFFFF"/>
                </a:solidFill>
                <a:cs typeface="+mn-cs"/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FFFF"/>
              </a:solidFill>
              <a:latin typeface="Times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 dello schema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64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8917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24288" y="53268"/>
            <a:ext cx="8877670" cy="3684233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1546225"/>
            <a:ext cx="9144000" cy="53117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5263"/>
            <a:ext cx="83915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3915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0563" y="66024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60B4942-E0D8-4023-B26F-A1A0D96838C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0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</p:sldLayoutIdLst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Font typeface="Arial" charset="0"/>
        <a:buChar char="‒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0"/>
        </a:spcAft>
        <a:buFont typeface="Courier New" pitchFamily="49" charset="0"/>
        <a:buChar char="o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0420E9-871D-6641-B4E8-8228F83AA5FD}"/>
              </a:ext>
            </a:extLst>
          </p:cNvPr>
          <p:cNvSpPr/>
          <p:nvPr/>
        </p:nvSpPr>
        <p:spPr bwMode="auto">
          <a:xfrm>
            <a:off x="124288" y="53268"/>
            <a:ext cx="8877670" cy="3684233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27A4CA2-4595-E848-8DEB-6C5F0787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6225"/>
            <a:ext cx="9144000" cy="531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 altLang="it-IT" sz="2400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55042" name="Rectangle 2">
            <a:extLst>
              <a:ext uri="{FF2B5EF4-FFF2-40B4-BE49-F238E27FC236}">
                <a16:creationId xmlns:a16="http://schemas.microsoft.com/office/drawing/2014/main" id="{0D42214B-B23F-FC4F-85D2-0EC181474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5263"/>
            <a:ext cx="83915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9" name="Rectangle 3">
            <a:extLst>
              <a:ext uri="{FF2B5EF4-FFF2-40B4-BE49-F238E27FC236}">
                <a16:creationId xmlns:a16="http://schemas.microsoft.com/office/drawing/2014/main" id="{A885B7F1-0086-C34B-8F0B-0AB9F8FB6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3915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855044" name="Rectangle 4">
            <a:extLst>
              <a:ext uri="{FF2B5EF4-FFF2-40B4-BE49-F238E27FC236}">
                <a16:creationId xmlns:a16="http://schemas.microsoft.com/office/drawing/2014/main" id="{37550420-BD69-424C-9DA1-8F7A12ED0E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0563" y="66024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77B7939-4B81-F44C-B3A2-1531DA18EA1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</p:sldLayoutIdLst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‒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0"/>
        </a:spcAft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28F3F44-C1E5-EA40-950D-5D38F8BCE5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FFFFFF"/>
                </a:solidFill>
                <a:latin typeface="Times" pitchFamily="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2C82413-045E-B143-9695-2BC8C2FAC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FFFFFF"/>
                </a:solidFill>
                <a:latin typeface="Times" pitchFamily="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BDAD3DC-47FC-CD4B-9A34-3DD4BECC1E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FFFFFF"/>
                </a:solidFill>
                <a:latin typeface="Times" pitchFamily="1" charset="0"/>
                <a:cs typeface="Arial" charset="0"/>
              </a:defRPr>
            </a:lvl1pPr>
          </a:lstStyle>
          <a:p>
            <a:pPr>
              <a:defRPr/>
            </a:pPr>
            <a:fld id="{E13682D0-31CE-0A44-9B51-4E755A3DD9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76DBCC4F-1F7C-F84D-A1A2-844219219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EF8692C-B0EF-294F-BC16-7BDB6BBF2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097C1C3B-A5A7-1843-B56F-BFF26EF6D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64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84962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bg2">
                <a:lumMod val="65000"/>
                <a:lumOff val="3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0" b="55733"/>
          <a:stretch/>
        </p:blipFill>
        <p:spPr>
          <a:xfrm>
            <a:off x="5468112" y="0"/>
            <a:ext cx="3675888" cy="3035808"/>
          </a:xfrm>
          <a:prstGeom prst="rect">
            <a:avLst/>
          </a:prstGeom>
        </p:spPr>
      </p:pic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552575"/>
            <a:ext cx="8160784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774277" y="6546757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7AE55-F88D-48C9-9161-8806F8864DC4}" type="slidenum">
              <a:rPr lang="en-US" sz="1000" smtClean="0">
                <a:solidFill>
                  <a:srgbClr val="000000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5060" name="Title Placeholder 1"/>
          <p:cNvSpPr>
            <a:spLocks noGrp="1"/>
          </p:cNvSpPr>
          <p:nvPr>
            <p:ph type="title"/>
          </p:nvPr>
        </p:nvSpPr>
        <p:spPr bwMode="black">
          <a:xfrm>
            <a:off x="466725" y="83391"/>
            <a:ext cx="8195710" cy="88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BE1C6"/>
              </a:clrFrom>
              <a:clrTo>
                <a:srgbClr val="FBE1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36" y="5876634"/>
            <a:ext cx="1285341" cy="8618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0" y="986678"/>
            <a:ext cx="8362731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3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  <a:lumMod val="41000"/>
                  <a:lumOff val="59000"/>
                  <a:alpha val="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7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rgbClr val="004B96"/>
          </a:solidFill>
          <a:effectLst/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230188" indent="-230188" algn="l" defTabSz="457200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CC0000"/>
        </a:buClr>
        <a:buSzPct val="90000"/>
        <a:buFont typeface="Arial" panose="020B0604020202020204" pitchFamily="34" charset="0"/>
        <a:buChar char="●"/>
        <a:defRPr sz="2200" b="0">
          <a:solidFill>
            <a:srgbClr val="004B96"/>
          </a:solidFill>
          <a:latin typeface="+mn-lt"/>
          <a:ea typeface="+mn-ea"/>
          <a:cs typeface="+mn-cs"/>
        </a:defRPr>
      </a:lvl1pPr>
      <a:lvl2pPr marL="625475" indent="-222250" algn="l" defTabSz="457200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45196B"/>
        </a:buClr>
        <a:buFont typeface="Arial" pitchFamily="34" charset="0"/>
        <a:buChar char="–"/>
        <a:defRPr sz="2000" b="0">
          <a:solidFill>
            <a:schemeClr val="tx1"/>
          </a:solidFill>
          <a:latin typeface="+mn-lt"/>
        </a:defRPr>
      </a:lvl2pPr>
      <a:lvl3pPr marL="974725" indent="-173038" algn="l" defTabSz="457200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1800" b="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800" b="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800" b="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defTabSz="457200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defTabSz="457200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defTabSz="457200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65000"/>
                <a:lumOff val="3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24288" y="53268"/>
            <a:ext cx="8877670" cy="3684233"/>
          </a:xfrm>
          <a:prstGeom prst="roundRect">
            <a:avLst>
              <a:gd name="adj" fmla="val 10643"/>
            </a:avLst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1546225"/>
            <a:ext cx="9144000" cy="53117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5263"/>
            <a:ext cx="83915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3915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0563" y="66024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B4942-E0D8-4023-B26F-A1A0D96838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8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</p:sldLayoutIdLst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Font typeface="Arial" charset="0"/>
        <a:buChar char="‒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0"/>
        </a:spcAft>
        <a:buFont typeface="Courier New" pitchFamily="49" charset="0"/>
        <a:buChar char="o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15000"/>
        </a:spcBef>
        <a:spcAft>
          <a:spcPct val="0"/>
        </a:spcAft>
        <a:buClr>
          <a:srgbClr val="C0C0C0"/>
        </a:buClr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36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95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panose="05000000000000000000" pitchFamily="2" charset="2"/>
        <a:buChar char="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Arial" panose="020B0604020202020204" pitchFamily="34" charset="0"/>
        <a:buChar char="–"/>
        <a:defRPr sz="2000" b="1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panose="05000000000000000000" pitchFamily="2" charset="2"/>
        <a:buChar char=""/>
        <a:defRPr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Arial" panose="020B0604020202020204" pitchFamily="34" charset="0"/>
        <a:buChar char="–"/>
        <a:defRPr sz="1600" b="1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panose="05000000000000000000" pitchFamily="2" charset="2"/>
        <a:buChar char=""/>
        <a:defRPr sz="1400" b="1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6"/>
        </a:buBlip>
        <a:defRPr b="1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6"/>
        </a:buBlip>
        <a:defRPr b="1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6"/>
        </a:buBlip>
        <a:defRPr b="1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6"/>
        </a:buBlip>
        <a:defRPr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21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43D907-F469-4BB9-9BED-9010108C56F5}" type="slidenum">
              <a:rPr lang="en-US" altLang="it-IT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6400"/>
            <a:ext cx="7727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345814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en-GB" altLang="it-IT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en-GB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CD101B-EB9C-4EAF-BAE7-9C208D29AD42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F15EF-7486-453F-A222-39E8154824C9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1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00BE-6F68-4E11-9927-9E3AE203E6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1/4/19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A4E8-634F-492C-B16D-8C80368417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it-IT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it-IT"/>
          </a:p>
        </p:txBody>
      </p:sp>
      <p:sp>
        <p:nvSpPr>
          <p:cNvPr id="7321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56F010-EBE5-4AF5-B80D-1E59E366203F}" type="slidenum">
              <a:rPr lang="en-US" altLang="it-IT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latin typeface="Times New Roman" panose="02020603050405020304" pitchFamily="18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6400"/>
            <a:ext cx="7727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159383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1" r:id="rId16"/>
    <p:sldLayoutId id="2147484040" r:id="rId17"/>
    <p:sldLayoutId id="2147484041" r:id="rId18"/>
    <p:sldLayoutId id="2147484123" r:id="rId19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it-IT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it-IT"/>
          </a:p>
        </p:txBody>
      </p:sp>
      <p:sp>
        <p:nvSpPr>
          <p:cNvPr id="7321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B13265-7425-417C-8CBE-86F45F8CDB09}" type="slidenum">
              <a:rPr lang="en-US" altLang="it-IT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latin typeface="Times New Roman" panose="02020603050405020304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90500"/>
            <a:ext cx="8679656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29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 rot="-5400000">
            <a:off x="7081243" y="3528905"/>
            <a:ext cx="384810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25" dirty="0">
                <a:solidFill>
                  <a:srgbClr val="FFFFFF"/>
                </a:solidFill>
                <a:latin typeface="Arial" panose="020B0604020202020204" pitchFamily="34" charset="0"/>
              </a:rPr>
              <a:t>PP-ZVA-ESP-0075. Date of preparation: April 2018</a:t>
            </a:r>
          </a:p>
        </p:txBody>
      </p:sp>
    </p:spTree>
    <p:extLst>
      <p:ext uri="{BB962C8B-B14F-4D97-AF65-F5344CB8AC3E}">
        <p14:creationId xmlns:p14="http://schemas.microsoft.com/office/powerpoint/2010/main" val="3070392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5" r:id="rId12"/>
    <p:sldLayoutId id="2147484077" r:id="rId13"/>
    <p:sldLayoutId id="2147484084" r:id="rId14"/>
    <p:sldLayoutId id="2147484085" r:id="rId15"/>
    <p:sldLayoutId id="2147484086" r:id="rId16"/>
    <p:sldLayoutId id="2147484087" r:id="rId17"/>
    <p:sldLayoutId id="2147484088" r:id="rId18"/>
    <p:sldLayoutId id="2147484089" r:id="rId19"/>
    <p:sldLayoutId id="2147484090" r:id="rId20"/>
    <p:sldLayoutId id="2147484091" r:id="rId21"/>
    <p:sldLayoutId id="2147484092" r:id="rId22"/>
    <p:sldLayoutId id="2147484093" r:id="rId23"/>
    <p:sldLayoutId id="2147484094" r:id="rId24"/>
    <p:sldLayoutId id="2147484095" r:id="rId25"/>
    <p:sldLayoutId id="2147484096" r:id="rId26"/>
    <p:sldLayoutId id="2147484097" r:id="rId27"/>
    <p:sldLayoutId id="2147484099" r:id="rId28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h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8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4" Type="http://schemas.openxmlformats.org/officeDocument/2006/relationships/hyperlink" Target="http://dx.doi.org/10.1016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.vml"/><Relationship Id="rId6" Type="http://schemas.openxmlformats.org/officeDocument/2006/relationships/hyperlink" Target="http://dx.doi.org/10.1016/" TargetMode="Externa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0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19050" y="333375"/>
            <a:ext cx="914400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5013176"/>
            <a:ext cx="9144000" cy="1512168"/>
          </a:xfrm>
        </p:spPr>
        <p:txBody>
          <a:bodyPr/>
          <a:lstStyle/>
          <a:p>
            <a:pPr algn="ctr" eaLnBrk="1" hangingPunct="1">
              <a:buFont typeface="Marlett" pitchFamily="2" charset="2"/>
              <a:buNone/>
            </a:pPr>
            <a:r>
              <a:rPr lang="it-IT" altLang="en-US" sz="2000" dirty="0"/>
              <a:t>Antonio Vena</a:t>
            </a:r>
          </a:p>
          <a:p>
            <a:pPr algn="ctr" eaLnBrk="1" hangingPunct="1">
              <a:buFont typeface="Marlett" pitchFamily="2" charset="2"/>
              <a:buNone/>
            </a:pPr>
            <a:r>
              <a:rPr lang="it-IT" altLang="en-US" sz="2000" dirty="0" err="1"/>
              <a:t>Infectious</a:t>
            </a:r>
            <a:r>
              <a:rPr lang="it-IT" altLang="en-US" sz="2000" dirty="0"/>
              <a:t> </a:t>
            </a:r>
            <a:r>
              <a:rPr lang="it-IT" altLang="en-US" sz="2000" dirty="0" err="1"/>
              <a:t>Diseases</a:t>
            </a:r>
            <a:r>
              <a:rPr lang="it-IT" altLang="en-US" sz="2000" dirty="0"/>
              <a:t> </a:t>
            </a:r>
            <a:r>
              <a:rPr lang="it-IT" altLang="en-US" sz="2000" dirty="0" err="1"/>
              <a:t>Division</a:t>
            </a:r>
            <a:endParaRPr lang="it-IT" altLang="en-US" sz="2000" dirty="0"/>
          </a:p>
          <a:p>
            <a:pPr algn="ctr" eaLnBrk="1" hangingPunct="1">
              <a:buFont typeface="Marlett" pitchFamily="2" charset="2"/>
              <a:buNone/>
            </a:pPr>
            <a:r>
              <a:rPr lang="it-IT" altLang="en-US" sz="2000" dirty="0"/>
              <a:t>Santa Maria Misericordia </a:t>
            </a:r>
            <a:r>
              <a:rPr lang="it-IT" altLang="en-US" sz="2000" dirty="0" err="1"/>
              <a:t>University</a:t>
            </a:r>
            <a:r>
              <a:rPr lang="it-IT" altLang="en-US" sz="2000" dirty="0"/>
              <a:t> Hospital </a:t>
            </a:r>
          </a:p>
          <a:p>
            <a:pPr algn="ctr" eaLnBrk="1" hangingPunct="1">
              <a:buFont typeface="Marlett" pitchFamily="2" charset="2"/>
              <a:buNone/>
            </a:pPr>
            <a:r>
              <a:rPr lang="it-IT" altLang="en-US" sz="2000" dirty="0"/>
              <a:t>Udine, </a:t>
            </a:r>
            <a:r>
              <a:rPr lang="it-IT" altLang="en-US" sz="2000" dirty="0" err="1"/>
              <a:t>Italy</a:t>
            </a:r>
            <a:endParaRPr lang="it-IT" altLang="en-US" sz="2000" dirty="0"/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657600" y="19050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320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3000" name="Rettangolo 3"/>
          <p:cNvSpPr>
            <a:spLocks noChangeArrowheads="1"/>
          </p:cNvSpPr>
          <p:nvPr/>
        </p:nvSpPr>
        <p:spPr bwMode="auto">
          <a:xfrm>
            <a:off x="13091" y="3212976"/>
            <a:ext cx="90090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Antibioticoterapia per le polmoniti nosocomiali MDR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1FCA870-1DE6-0441-BBD9-39505E85A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" y="333375"/>
            <a:ext cx="9144000" cy="25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557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05800" cy="1257300"/>
          </a:xfrm>
        </p:spPr>
        <p:txBody>
          <a:bodyPr/>
          <a:lstStyle/>
          <a:p>
            <a:pPr>
              <a:defRPr/>
            </a:pPr>
            <a: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bugs in pneumonia</a:t>
            </a:r>
          </a:p>
        </p:txBody>
      </p:sp>
      <p:sp>
        <p:nvSpPr>
          <p:cNvPr id="420870" name="AutoShape 6"/>
          <p:cNvSpPr>
            <a:spLocks noChangeArrowheads="1"/>
          </p:cNvSpPr>
          <p:nvPr/>
        </p:nvSpPr>
        <p:spPr bwMode="auto">
          <a:xfrm>
            <a:off x="1906588" y="3716338"/>
            <a:ext cx="4897437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seudomonas aeruginosa MDR</a:t>
            </a:r>
          </a:p>
          <a:p>
            <a:pPr>
              <a:defRPr/>
            </a:pPr>
            <a:endParaRPr lang="es-ES_tradnl" sz="2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119063" y="6245225"/>
            <a:ext cx="783748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ECFF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Rice LB. J Infect Dis. 2008;197:1079; Boucher </a:t>
            </a:r>
            <a:r>
              <a:rPr lang="en-US" sz="1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HW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et al. Clin Infect Dis. 2009;48:1; </a:t>
            </a:r>
          </a:p>
          <a:p>
            <a:pPr algn="just" eaLnBrk="1" hangingPunct="1">
              <a:defRPr/>
            </a:pP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Peterson, </a:t>
            </a:r>
            <a:r>
              <a:rPr lang="en-US" sz="1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LR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Clin Infect Dis. 2009;</a:t>
            </a:r>
            <a:r>
              <a:rPr lang="es-ES_tradnl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49(6):992-3</a:t>
            </a:r>
            <a:endParaRPr 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Rettangolo 1"/>
          <p:cNvSpPr>
            <a:spLocks noChangeArrowheads="1"/>
          </p:cNvSpPr>
          <p:nvPr/>
        </p:nvSpPr>
        <p:spPr bwMode="auto">
          <a:xfrm>
            <a:off x="1931988" y="413067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en-US" sz="2400" b="1" i="1">
                <a:latin typeface="Tahoma" panose="020B0604030504040204" pitchFamily="34" charset="0"/>
                <a:cs typeface="Tahoma" panose="020B0604030504040204" pitchFamily="34" charset="0"/>
              </a:rPr>
              <a:t>nterobacteriaceae ESBL</a:t>
            </a:r>
            <a:endParaRPr lang="it-IT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02" name="Rettangolo 2"/>
          <p:cNvSpPr>
            <a:spLocks noChangeArrowheads="1"/>
          </p:cNvSpPr>
          <p:nvPr/>
        </p:nvSpPr>
        <p:spPr bwMode="auto">
          <a:xfrm>
            <a:off x="1936750" y="1738313"/>
            <a:ext cx="54721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en-US" sz="2400" b="1" i="1">
                <a:latin typeface="Tahoma" panose="020B0604030504040204" pitchFamily="34" charset="0"/>
                <a:cs typeface="Tahoma" panose="020B0604030504040204" pitchFamily="34" charset="0"/>
              </a:rPr>
              <a:t>nterococcus faecium VR</a:t>
            </a:r>
            <a:endParaRPr lang="en-US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altLang="en-US" sz="2400" b="1" i="1">
                <a:latin typeface="Tahoma" panose="020B0604030504040204" pitchFamily="34" charset="0"/>
                <a:cs typeface="Tahoma" panose="020B0604030504040204" pitchFamily="34" charset="0"/>
              </a:rPr>
              <a:t>taphylococcus aureus MR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en-US" sz="2400" b="1" i="1">
                <a:latin typeface="Tahoma" panose="020B0604030504040204" pitchFamily="34" charset="0"/>
                <a:cs typeface="Tahoma" panose="020B0604030504040204" pitchFamily="34" charset="0"/>
              </a:rPr>
              <a:t>lebsiella pneumoniae KPC</a:t>
            </a:r>
            <a:endParaRPr lang="en-US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2400" b="1" i="1">
                <a:latin typeface="Tahoma" panose="020B0604030504040204" pitchFamily="34" charset="0"/>
                <a:cs typeface="Tahoma" panose="020B0604030504040204" pitchFamily="34" charset="0"/>
              </a:rPr>
              <a:t>cinetobacter baumannii MDR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906588" y="2235201"/>
            <a:ext cx="5257700" cy="2713038"/>
          </a:xfrm>
          <a:prstGeom prst="rect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23850" y="5013325"/>
            <a:ext cx="8743950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ESKAPE bugs cause the majority of hospital infections and they escape the effects of antibiotics</a:t>
            </a:r>
          </a:p>
        </p:txBody>
      </p:sp>
    </p:spTree>
    <p:extLst>
      <p:ext uri="{BB962C8B-B14F-4D97-AF65-F5344CB8AC3E}">
        <p14:creationId xmlns:p14="http://schemas.microsoft.com/office/powerpoint/2010/main" val="8296453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When to start therapy?</a:t>
            </a:r>
            <a:br>
              <a:rPr lang="en-AU" dirty="0"/>
            </a:b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45088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When to start therapy?</a:t>
            </a:r>
            <a:br>
              <a:rPr lang="en-AU" dirty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83738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252A7-C65E-AD4B-AE2F-B9B5695F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104900"/>
          </a:xfrm>
        </p:spPr>
        <p:txBody>
          <a:bodyPr/>
          <a:lstStyle/>
          <a:p>
            <a:pPr marL="12700" marR="320040">
              <a:spcBef>
                <a:spcPts val="535"/>
              </a:spcBef>
            </a:pPr>
            <a:r>
              <a:rPr lang="it-IT" sz="2400" spc="-15" dirty="0" err="1"/>
              <a:t>Resistance</a:t>
            </a:r>
            <a:r>
              <a:rPr lang="it-IT" sz="2400" spc="-15" dirty="0"/>
              <a:t> </a:t>
            </a:r>
            <a:r>
              <a:rPr lang="it-IT" sz="2400" spc="-15" dirty="0" err="1"/>
              <a:t>patterns</a:t>
            </a:r>
            <a:r>
              <a:rPr lang="it-IT" sz="2400" spc="-15" dirty="0"/>
              <a:t> </a:t>
            </a:r>
            <a:r>
              <a:rPr lang="it-IT" sz="2400" dirty="0"/>
              <a:t>and </a:t>
            </a:r>
            <a:r>
              <a:rPr lang="it-IT" sz="2400" spc="-5" dirty="0" err="1"/>
              <a:t>outcome</a:t>
            </a:r>
            <a:r>
              <a:rPr lang="it-IT" sz="2400" spc="-5" dirty="0"/>
              <a:t> </a:t>
            </a:r>
            <a:r>
              <a:rPr lang="it-IT" sz="2400" dirty="0"/>
              <a:t>in </a:t>
            </a:r>
            <a:r>
              <a:rPr lang="it-IT" sz="2400" spc="-10" dirty="0"/>
              <a:t>Intensive </a:t>
            </a:r>
            <a:r>
              <a:rPr lang="it-IT" sz="2400" spc="-15" dirty="0"/>
              <a:t>care </a:t>
            </a:r>
            <a:r>
              <a:rPr lang="it-IT" sz="2400" dirty="0" err="1"/>
              <a:t>unit</a:t>
            </a:r>
            <a:r>
              <a:rPr lang="it-IT" sz="2400" spc="-135" dirty="0"/>
              <a:t> </a:t>
            </a:r>
            <a:r>
              <a:rPr lang="it-IT" sz="2400" spc="-5" dirty="0"/>
              <a:t>(ICU)-  </a:t>
            </a:r>
            <a:r>
              <a:rPr lang="it-IT" sz="2400" spc="-5" dirty="0" err="1"/>
              <a:t>acquired</a:t>
            </a:r>
            <a:r>
              <a:rPr lang="it-IT" sz="2400" spc="-40" dirty="0"/>
              <a:t> </a:t>
            </a:r>
            <a:r>
              <a:rPr lang="it-IT" sz="2400" dirty="0"/>
              <a:t>pneumonia</a:t>
            </a:r>
            <a:br>
              <a:rPr lang="it-IT" sz="2400" dirty="0"/>
            </a:br>
            <a:r>
              <a:rPr lang="it-IT" sz="100" dirty="0" err="1"/>
              <a:t>f</a:t>
            </a:r>
            <a:br>
              <a:rPr lang="it-IT" sz="1400" dirty="0">
                <a:solidFill>
                  <a:schemeClr val="bg2"/>
                </a:solidFill>
              </a:rPr>
            </a:br>
            <a:br>
              <a:rPr lang="it-IT" sz="1600" dirty="0"/>
            </a:br>
            <a:r>
              <a:rPr lang="it-IT" sz="1100" spc="-15" dirty="0" err="1">
                <a:solidFill>
                  <a:schemeClr val="tx1"/>
                </a:solidFill>
              </a:rPr>
              <a:t>Validation</a:t>
            </a:r>
            <a:r>
              <a:rPr lang="it-IT" sz="1100" spc="-15" dirty="0">
                <a:solidFill>
                  <a:schemeClr val="tx1"/>
                </a:solidFill>
              </a:rPr>
              <a:t> </a:t>
            </a:r>
            <a:r>
              <a:rPr lang="it-IT" sz="1100" dirty="0">
                <a:solidFill>
                  <a:schemeClr val="tx1"/>
                </a:solidFill>
              </a:rPr>
              <a:t>of </a:t>
            </a:r>
            <a:r>
              <a:rPr lang="it-IT" sz="1100" dirty="0" err="1">
                <a:solidFill>
                  <a:schemeClr val="tx1"/>
                </a:solidFill>
              </a:rPr>
              <a:t>multidrug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spc="-15" dirty="0" err="1">
                <a:solidFill>
                  <a:schemeClr val="tx1"/>
                </a:solidFill>
              </a:rPr>
              <a:t>resistant</a:t>
            </a:r>
            <a:r>
              <a:rPr lang="it-IT" sz="1100" spc="-15" dirty="0">
                <a:solidFill>
                  <a:schemeClr val="tx1"/>
                </a:solidFill>
              </a:rPr>
              <a:t> </a:t>
            </a:r>
            <a:r>
              <a:rPr lang="it-IT" sz="1100" spc="-10" dirty="0" err="1">
                <a:solidFill>
                  <a:schemeClr val="tx1"/>
                </a:solidFill>
              </a:rPr>
              <a:t>organism</a:t>
            </a:r>
            <a:r>
              <a:rPr lang="it-IT" sz="1100" spc="-1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based</a:t>
            </a:r>
            <a:r>
              <a:rPr lang="it-IT" sz="1100" dirty="0">
                <a:solidFill>
                  <a:schemeClr val="tx1"/>
                </a:solidFill>
              </a:rPr>
              <a:t> on the </a:t>
            </a:r>
            <a:r>
              <a:rPr lang="it-IT" sz="1100" spc="-5" dirty="0" err="1">
                <a:solidFill>
                  <a:schemeClr val="tx1"/>
                </a:solidFill>
              </a:rPr>
              <a:t>European</a:t>
            </a:r>
            <a:r>
              <a:rPr lang="it-IT" sz="1100" spc="-5" dirty="0">
                <a:solidFill>
                  <a:schemeClr val="tx1"/>
                </a:solidFill>
              </a:rPr>
              <a:t> </a:t>
            </a:r>
            <a:r>
              <a:rPr lang="it-IT" sz="1100" spc="-10" dirty="0">
                <a:solidFill>
                  <a:schemeClr val="tx1"/>
                </a:solidFill>
              </a:rPr>
              <a:t>Centre </a:t>
            </a:r>
            <a:r>
              <a:rPr lang="it-IT" sz="1100" spc="-15" dirty="0">
                <a:solidFill>
                  <a:schemeClr val="tx1"/>
                </a:solidFill>
              </a:rPr>
              <a:t>for </a:t>
            </a:r>
            <a:r>
              <a:rPr lang="it-IT" sz="1100" spc="-5" dirty="0" err="1">
                <a:solidFill>
                  <a:schemeClr val="tx1"/>
                </a:solidFill>
              </a:rPr>
              <a:t>Disease</a:t>
            </a:r>
            <a:r>
              <a:rPr lang="it-IT" sz="1100" spc="-5" dirty="0">
                <a:solidFill>
                  <a:schemeClr val="tx1"/>
                </a:solidFill>
              </a:rPr>
              <a:t> </a:t>
            </a:r>
            <a:r>
              <a:rPr lang="it-IT" sz="1100" spc="-10" dirty="0" err="1">
                <a:solidFill>
                  <a:schemeClr val="tx1"/>
                </a:solidFill>
              </a:rPr>
              <a:t>Prevention</a:t>
            </a:r>
            <a:r>
              <a:rPr lang="it-IT" sz="1100" spc="-10" dirty="0">
                <a:solidFill>
                  <a:schemeClr val="tx1"/>
                </a:solidFill>
              </a:rPr>
              <a:t> </a:t>
            </a:r>
            <a:r>
              <a:rPr lang="it-IT" sz="1100" dirty="0">
                <a:solidFill>
                  <a:schemeClr val="tx1"/>
                </a:solidFill>
              </a:rPr>
              <a:t>and  </a:t>
            </a:r>
            <a:r>
              <a:rPr lang="it-IT" sz="1100" spc="-10" dirty="0">
                <a:solidFill>
                  <a:schemeClr val="tx1"/>
                </a:solidFill>
              </a:rPr>
              <a:t>Control (ECDC) </a:t>
            </a:r>
            <a:r>
              <a:rPr lang="it-IT" sz="1100" spc="-5" dirty="0">
                <a:solidFill>
                  <a:schemeClr val="tx1"/>
                </a:solidFill>
              </a:rPr>
              <a:t>and </a:t>
            </a:r>
            <a:r>
              <a:rPr lang="it-IT" sz="1100" dirty="0">
                <a:solidFill>
                  <a:schemeClr val="tx1"/>
                </a:solidFill>
              </a:rPr>
              <a:t>the </a:t>
            </a:r>
            <a:r>
              <a:rPr lang="it-IT" sz="1100" spc="-15" dirty="0">
                <a:solidFill>
                  <a:schemeClr val="tx1"/>
                </a:solidFill>
              </a:rPr>
              <a:t>Centers for </a:t>
            </a:r>
            <a:r>
              <a:rPr lang="it-IT" sz="1100" spc="-5" dirty="0" err="1">
                <a:solidFill>
                  <a:schemeClr val="tx1"/>
                </a:solidFill>
              </a:rPr>
              <a:t>Disease</a:t>
            </a:r>
            <a:r>
              <a:rPr lang="it-IT" sz="1100" spc="-5" dirty="0">
                <a:solidFill>
                  <a:schemeClr val="tx1"/>
                </a:solidFill>
              </a:rPr>
              <a:t> </a:t>
            </a:r>
            <a:r>
              <a:rPr lang="it-IT" sz="1100" spc="-10" dirty="0">
                <a:solidFill>
                  <a:schemeClr val="tx1"/>
                </a:solidFill>
              </a:rPr>
              <a:t>Control </a:t>
            </a:r>
            <a:r>
              <a:rPr lang="it-IT" sz="1100" spc="-5" dirty="0">
                <a:solidFill>
                  <a:schemeClr val="tx1"/>
                </a:solidFill>
              </a:rPr>
              <a:t>and </a:t>
            </a:r>
            <a:r>
              <a:rPr lang="it-IT" sz="1100" spc="-10" dirty="0" err="1">
                <a:solidFill>
                  <a:schemeClr val="tx1"/>
                </a:solidFill>
              </a:rPr>
              <a:t>Prevention</a:t>
            </a:r>
            <a:r>
              <a:rPr lang="it-IT" sz="1100" spc="-10" dirty="0">
                <a:solidFill>
                  <a:schemeClr val="tx1"/>
                </a:solidFill>
              </a:rPr>
              <a:t> </a:t>
            </a:r>
            <a:r>
              <a:rPr lang="it-IT" sz="1100" spc="-5" dirty="0">
                <a:solidFill>
                  <a:schemeClr val="tx1"/>
                </a:solidFill>
              </a:rPr>
              <a:t>(CDC)</a:t>
            </a:r>
            <a:r>
              <a:rPr lang="it-IT" sz="1100" spc="75" dirty="0">
                <a:solidFill>
                  <a:schemeClr val="tx1"/>
                </a:solidFill>
              </a:rPr>
              <a:t> </a:t>
            </a:r>
            <a:r>
              <a:rPr lang="it-IT" sz="1100" spc="-5" dirty="0" err="1">
                <a:solidFill>
                  <a:schemeClr val="tx1"/>
                </a:solidFill>
              </a:rPr>
              <a:t>classification</a:t>
            </a:r>
            <a:r>
              <a:rPr lang="it-IT" sz="1100" spc="-5" dirty="0">
                <a:solidFill>
                  <a:schemeClr val="tx1"/>
                </a:solidFill>
              </a:rPr>
              <a:t>.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C818DF6-6FE3-8D4F-963B-5BBF3A9F8E42}"/>
              </a:ext>
            </a:extLst>
          </p:cNvPr>
          <p:cNvSpPr/>
          <p:nvPr/>
        </p:nvSpPr>
        <p:spPr>
          <a:xfrm>
            <a:off x="539552" y="1642479"/>
            <a:ext cx="7632848" cy="4364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214F49-6F10-A749-AECD-3DFAEC0287B5}"/>
              </a:ext>
            </a:extLst>
          </p:cNvPr>
          <p:cNvSpPr txBox="1"/>
          <p:nvPr/>
        </p:nvSpPr>
        <p:spPr>
          <a:xfrm>
            <a:off x="2627784" y="3795336"/>
            <a:ext cx="210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40000"/>
                </a:solidFill>
              </a:rPr>
              <a:t>60% MDR </a:t>
            </a:r>
            <a:r>
              <a:rPr lang="it-IT" sz="2400" b="1" dirty="0" err="1">
                <a:solidFill>
                  <a:srgbClr val="C40000"/>
                </a:solidFill>
              </a:rPr>
              <a:t>isolates</a:t>
            </a:r>
            <a:endParaRPr lang="it-IT" sz="2400" b="1" dirty="0">
              <a:solidFill>
                <a:srgbClr val="C4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1D4025-BA78-114A-B467-22C16B8AAAB8}"/>
              </a:ext>
            </a:extLst>
          </p:cNvPr>
          <p:cNvSpPr txBox="1"/>
          <p:nvPr/>
        </p:nvSpPr>
        <p:spPr>
          <a:xfrm>
            <a:off x="5165943" y="1953324"/>
            <a:ext cx="180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40000"/>
                </a:solidFill>
              </a:rPr>
              <a:t>40% HAP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B5267FD-2339-C043-89EC-A8E9D495AFC2}"/>
              </a:ext>
            </a:extLst>
          </p:cNvPr>
          <p:cNvSpPr/>
          <p:nvPr/>
        </p:nvSpPr>
        <p:spPr>
          <a:xfrm>
            <a:off x="115126" y="6006680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Calibri" panose="020F0502020204030204" pitchFamily="34" charset="0"/>
              </a:rPr>
              <a:t>MDR</a:t>
            </a:r>
            <a:r>
              <a:rPr lang="en-US" altLang="en-US" sz="1600" dirty="0">
                <a:cs typeface="Calibri" panose="020F0502020204030204" pitchFamily="34" charset="0"/>
              </a:rPr>
              <a:t>: Non susceptible to at least  1 agent  in 3 or more AB class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Calibri" panose="020F0502020204030204" pitchFamily="34" charset="0"/>
              </a:rPr>
              <a:t>XDR</a:t>
            </a:r>
            <a:r>
              <a:rPr lang="en-US" altLang="en-US" sz="1600" dirty="0">
                <a:cs typeface="Calibri" panose="020F0502020204030204" pitchFamily="34" charset="0"/>
              </a:rPr>
              <a:t>: Non susceptible to all but two or fewer AB class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Calibri" panose="020F0502020204030204" pitchFamily="34" charset="0"/>
              </a:rPr>
              <a:t>PDR</a:t>
            </a:r>
            <a:r>
              <a:rPr lang="en-US" altLang="en-US" sz="1600" dirty="0">
                <a:cs typeface="Calibri" panose="020F0502020204030204" pitchFamily="34" charset="0"/>
              </a:rPr>
              <a:t>: Non susceptible to all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D417BF6-E476-5D41-B410-01954A55C491}"/>
              </a:ext>
            </a:extLst>
          </p:cNvPr>
          <p:cNvSpPr/>
          <p:nvPr/>
        </p:nvSpPr>
        <p:spPr bwMode="auto">
          <a:xfrm>
            <a:off x="539552" y="2791657"/>
            <a:ext cx="7632848" cy="403623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4144FCE2-6B49-F64D-B022-0FD67684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14" y="6631259"/>
            <a:ext cx="25971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Martin- </a:t>
            </a:r>
            <a:r>
              <a:rPr lang="it-IT" altLang="it-IT" sz="1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Loeches</a:t>
            </a:r>
            <a:r>
              <a:rPr lang="it-IT" altLang="it-IT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</a:t>
            </a:r>
            <a:r>
              <a:rPr lang="it-IT" altLang="it-IT" sz="11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altLang="it-IT" sz="11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r>
              <a:rPr lang="it-IT" altLang="it-IT" sz="11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2015;70-213-22</a:t>
            </a:r>
          </a:p>
        </p:txBody>
      </p:sp>
    </p:spTree>
    <p:extLst>
      <p:ext uri="{BB962C8B-B14F-4D97-AF65-F5344CB8AC3E}">
        <p14:creationId xmlns:p14="http://schemas.microsoft.com/office/powerpoint/2010/main" val="1346332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37DBD-C58B-414D-B76E-64FEEEB4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4300"/>
            <a:ext cx="8640960" cy="1104900"/>
          </a:xfrm>
        </p:spPr>
        <p:txBody>
          <a:bodyPr/>
          <a:lstStyle/>
          <a:p>
            <a:r>
              <a:rPr lang="it-IT" spc="-15" dirty="0" err="1"/>
              <a:t>Differences</a:t>
            </a:r>
            <a:r>
              <a:rPr lang="it-IT" spc="-15" dirty="0"/>
              <a:t> </a:t>
            </a:r>
            <a:r>
              <a:rPr lang="it-IT" dirty="0"/>
              <a:t>in </a:t>
            </a:r>
            <a:r>
              <a:rPr lang="it-IT" spc="-45" dirty="0"/>
              <a:t>HAP/VAP: </a:t>
            </a:r>
            <a:r>
              <a:rPr lang="it-IT" spc="-5" dirty="0"/>
              <a:t>PDR, XDR MDR </a:t>
            </a:r>
            <a:r>
              <a:rPr lang="it-IT" spc="-10" dirty="0"/>
              <a:t>vs</a:t>
            </a:r>
            <a:r>
              <a:rPr lang="it-IT" spc="45" dirty="0"/>
              <a:t> </a:t>
            </a:r>
            <a:r>
              <a:rPr lang="it-IT" dirty="0"/>
              <a:t>No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A5E0550-C0B7-1C48-9CCF-9AB871C35629}"/>
              </a:ext>
            </a:extLst>
          </p:cNvPr>
          <p:cNvSpPr/>
          <p:nvPr/>
        </p:nvSpPr>
        <p:spPr>
          <a:xfrm>
            <a:off x="683568" y="1484784"/>
            <a:ext cx="7608457" cy="5129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DE92D4-E02B-B249-87E4-CE9DE14E7677}"/>
              </a:ext>
            </a:extLst>
          </p:cNvPr>
          <p:cNvSpPr txBox="1"/>
          <p:nvPr/>
        </p:nvSpPr>
        <p:spPr>
          <a:xfrm>
            <a:off x="7092280" y="5877272"/>
            <a:ext cx="105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PDR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5C0BF4-A27C-194B-A14B-539D25CB2715}"/>
              </a:ext>
            </a:extLst>
          </p:cNvPr>
          <p:cNvSpPr txBox="1"/>
          <p:nvPr/>
        </p:nvSpPr>
        <p:spPr>
          <a:xfrm>
            <a:off x="7081156" y="5606934"/>
            <a:ext cx="105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XDR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9D55FE-153E-7A49-A868-B876B832530B}"/>
              </a:ext>
            </a:extLst>
          </p:cNvPr>
          <p:cNvSpPr txBox="1"/>
          <p:nvPr/>
        </p:nvSpPr>
        <p:spPr>
          <a:xfrm>
            <a:off x="7092280" y="5373216"/>
            <a:ext cx="105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MDR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8F5B18-700A-454A-8186-5FD98CDEB4E5}"/>
              </a:ext>
            </a:extLst>
          </p:cNvPr>
          <p:cNvSpPr txBox="1"/>
          <p:nvPr/>
        </p:nvSpPr>
        <p:spPr>
          <a:xfrm>
            <a:off x="7092280" y="4896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No MDR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9CAD71-3EA5-DE43-828D-8DE078A6A18A}"/>
              </a:ext>
            </a:extLst>
          </p:cNvPr>
          <p:cNvSpPr txBox="1"/>
          <p:nvPr/>
        </p:nvSpPr>
        <p:spPr>
          <a:xfrm>
            <a:off x="7139363" y="4346232"/>
            <a:ext cx="11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1731535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89D62-9D32-4141-8F8E-8782DE73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IMPACT of MDR- NP on </a:t>
            </a:r>
            <a:r>
              <a:rPr lang="it-IT" dirty="0" err="1"/>
              <a:t>resource</a:t>
            </a:r>
            <a:r>
              <a:rPr lang="it-IT" dirty="0"/>
              <a:t> </a:t>
            </a:r>
            <a:r>
              <a:rPr lang="it-IT" dirty="0" err="1"/>
              <a:t>utilization</a:t>
            </a:r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74ADF2-CA5F-AC4E-9C28-1208C1F0F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4" r="1963" b="11989"/>
          <a:stretch/>
        </p:blipFill>
        <p:spPr bwMode="auto">
          <a:xfrm>
            <a:off x="0" y="2420888"/>
            <a:ext cx="923477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5567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When to start therapy?</a:t>
            </a:r>
            <a:br>
              <a:rPr lang="en-AU" dirty="0"/>
            </a:b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6058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When to start therapy?</a:t>
            </a:r>
            <a:br>
              <a:rPr lang="en-AU" dirty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65147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EA068-E3BD-3649-8681-AD77EEF4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789040"/>
            <a:ext cx="7196336" cy="1104900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</a:rPr>
              <a:t>The </a:t>
            </a:r>
            <a:r>
              <a:rPr lang="it-IT" sz="3200" dirty="0" err="1">
                <a:solidFill>
                  <a:schemeClr val="tx1"/>
                </a:solidFill>
              </a:rPr>
              <a:t>real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issue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is</a:t>
            </a:r>
            <a:r>
              <a:rPr lang="it-IT" sz="3200" dirty="0">
                <a:solidFill>
                  <a:schemeClr val="tx1"/>
                </a:solidFill>
              </a:rPr>
              <a:t> to be </a:t>
            </a:r>
            <a:r>
              <a:rPr lang="it-IT" sz="3200" dirty="0" err="1">
                <a:solidFill>
                  <a:schemeClr val="tx1"/>
                </a:solidFill>
              </a:rPr>
              <a:t>able</a:t>
            </a:r>
            <a:r>
              <a:rPr lang="it-IT" sz="3200" dirty="0">
                <a:solidFill>
                  <a:schemeClr val="tx1"/>
                </a:solidFill>
              </a:rPr>
              <a:t> to </a:t>
            </a:r>
            <a:r>
              <a:rPr lang="it-IT" sz="3200" dirty="0" err="1">
                <a:solidFill>
                  <a:schemeClr val="tx1"/>
                </a:solidFill>
              </a:rPr>
              <a:t>rapidly</a:t>
            </a:r>
            <a:r>
              <a:rPr lang="it-IT" sz="3200" dirty="0">
                <a:solidFill>
                  <a:schemeClr val="tx1"/>
                </a:solidFill>
              </a:rPr>
              <a:t> and </a:t>
            </a:r>
            <a:r>
              <a:rPr lang="it-IT" sz="3200" dirty="0" err="1">
                <a:solidFill>
                  <a:schemeClr val="tx1"/>
                </a:solidFill>
              </a:rPr>
              <a:t>specifically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identify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patients</a:t>
            </a:r>
            <a:r>
              <a:rPr lang="it-IT" sz="3200" dirty="0">
                <a:solidFill>
                  <a:schemeClr val="tx1"/>
                </a:solidFill>
              </a:rPr>
              <a:t> with </a:t>
            </a:r>
            <a:r>
              <a:rPr lang="it-IT" sz="3200" dirty="0" err="1">
                <a:solidFill>
                  <a:schemeClr val="tx1"/>
                </a:solidFill>
              </a:rPr>
              <a:t>true</a:t>
            </a:r>
            <a:r>
              <a:rPr lang="it-IT" sz="3200" dirty="0">
                <a:solidFill>
                  <a:schemeClr val="tx1"/>
                </a:solidFill>
              </a:rPr>
              <a:t> NP, in </a:t>
            </a:r>
            <a:r>
              <a:rPr lang="it-IT" sz="3200" dirty="0" err="1">
                <a:solidFill>
                  <a:schemeClr val="tx1"/>
                </a:solidFill>
              </a:rPr>
              <a:t>order</a:t>
            </a:r>
            <a:r>
              <a:rPr lang="it-IT" sz="3200" dirty="0">
                <a:solidFill>
                  <a:schemeClr val="tx1"/>
                </a:solidFill>
              </a:rPr>
              <a:t> to </a:t>
            </a:r>
            <a:r>
              <a:rPr lang="it-IT" sz="3200" dirty="0" err="1">
                <a:solidFill>
                  <a:schemeClr val="tx1"/>
                </a:solidFill>
              </a:rPr>
              <a:t>treat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them</a:t>
            </a:r>
            <a:r>
              <a:rPr lang="it-IT" sz="3200" dirty="0">
                <a:solidFill>
                  <a:schemeClr val="tx1"/>
                </a:solidFill>
              </a:rPr>
              <a:t>, </a:t>
            </a:r>
            <a:r>
              <a:rPr lang="it-IT" sz="3200" u="sng" dirty="0">
                <a:solidFill>
                  <a:schemeClr val="tx1"/>
                </a:solidFill>
              </a:rPr>
              <a:t>and </a:t>
            </a:r>
            <a:r>
              <a:rPr lang="it-IT" sz="3200" u="sng" dirty="0" err="1">
                <a:solidFill>
                  <a:schemeClr val="tx1"/>
                </a:solidFill>
              </a:rPr>
              <a:t>only</a:t>
            </a:r>
            <a:r>
              <a:rPr lang="it-IT" sz="3200" u="sng" dirty="0">
                <a:solidFill>
                  <a:schemeClr val="tx1"/>
                </a:solidFill>
              </a:rPr>
              <a:t> </a:t>
            </a:r>
            <a:r>
              <a:rPr lang="it-IT" sz="3200" u="sng" dirty="0" err="1">
                <a:solidFill>
                  <a:schemeClr val="tx1"/>
                </a:solidFill>
              </a:rPr>
              <a:t>them</a:t>
            </a:r>
            <a:r>
              <a:rPr lang="it-IT" sz="3200" dirty="0">
                <a:solidFill>
                  <a:schemeClr val="tx1"/>
                </a:solidFill>
              </a:rPr>
              <a:t>, with appropriate </a:t>
            </a:r>
            <a:r>
              <a:rPr lang="it-IT" sz="3200" dirty="0" err="1">
                <a:solidFill>
                  <a:schemeClr val="tx1"/>
                </a:solidFill>
              </a:rPr>
              <a:t>antibiotics</a:t>
            </a:r>
            <a:r>
              <a:rPr lang="it-IT" sz="3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39C3B2-76AE-7048-BEA7-2F6046D76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D1FE90F-FAF0-EB43-88A6-D8DA77D92BF7}"/>
              </a:ext>
            </a:extLst>
          </p:cNvPr>
          <p:cNvSpPr txBox="1">
            <a:spLocks/>
          </p:cNvSpPr>
          <p:nvPr/>
        </p:nvSpPr>
        <p:spPr bwMode="auto">
          <a:xfrm>
            <a:off x="684213" y="26035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start therapy?</a:t>
            </a:r>
          </a:p>
        </p:txBody>
      </p:sp>
    </p:spTree>
    <p:extLst>
      <p:ext uri="{BB962C8B-B14F-4D97-AF65-F5344CB8AC3E}">
        <p14:creationId xmlns:p14="http://schemas.microsoft.com/office/powerpoint/2010/main" val="10785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690563" y="1508125"/>
          <a:ext cx="8012112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Chart" r:id="rId4" imgW="8016935" imgH="4304149" progId="Excel.Chart.8">
                  <p:embed/>
                </p:oleObj>
              </mc:Choice>
              <mc:Fallback>
                <p:oleObj name="Chart" r:id="rId4" imgW="8016935" imgH="4304149" progId="Excel.Chart.8">
                  <p:embed/>
                  <p:pic>
                    <p:nvPicPr>
                      <p:cNvPr id="491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508125"/>
                        <a:ext cx="8012112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5380038" y="1474788"/>
            <a:ext cx="79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564188" y="1831975"/>
            <a:ext cx="85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821613" y="2163763"/>
            <a:ext cx="84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516688" y="2532063"/>
            <a:ext cx="84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046538" y="3221038"/>
            <a:ext cx="85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34013" y="3935413"/>
            <a:ext cx="857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468813" y="4283075"/>
            <a:ext cx="84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894638" y="4648200"/>
            <a:ext cx="84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85750" y="115888"/>
            <a:ext cx="8651875" cy="1009650"/>
          </a:xfrm>
        </p:spPr>
        <p:txBody>
          <a:bodyPr lIns="91440" tIns="45720" rIns="91440" bIns="45720" rtlCol="0">
            <a:normAutofit fontScale="90000"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Inappropriate Initial Antibiotic Therapy Leads to Increased Mortality</a:t>
            </a:r>
          </a:p>
        </p:txBody>
      </p:sp>
      <p:sp>
        <p:nvSpPr>
          <p:cNvPr id="49164" name="Slide Number Placeholder 2"/>
          <p:cNvSpPr>
            <a:spLocks noGrp="1"/>
          </p:cNvSpPr>
          <p:nvPr>
            <p:ph type="sldNum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A093C8-08DF-47EA-AF01-AF4510C91999}" type="slidenum">
              <a:rPr lang="en-US" altLang="it-IT" sz="1400" smtClean="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it-IT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5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250825" y="5637213"/>
            <a:ext cx="8513763" cy="11699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it-IT" sz="1000" baseline="30000">
                <a:solidFill>
                  <a:srgbClr val="FFFFFF"/>
                </a:solidFill>
              </a:rPr>
              <a:t>a</a:t>
            </a:r>
            <a:r>
              <a:rPr lang="en-US" altLang="it-IT" sz="1000" i="1">
                <a:solidFill>
                  <a:srgbClr val="FFFFFF"/>
                </a:solidFill>
              </a:rPr>
              <a:t>P </a:t>
            </a:r>
            <a:r>
              <a:rPr lang="en-US" altLang="it-IT" sz="1000">
                <a:solidFill>
                  <a:srgbClr val="FFFFFF"/>
                </a:solidFill>
              </a:rPr>
              <a:t>&lt; 0.05.</a:t>
            </a:r>
            <a:endParaRPr lang="en-US" altLang="it-IT" sz="1000" baseline="3000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it-IT" sz="1000">
                <a:solidFill>
                  <a:srgbClr val="FFFFFF"/>
                </a:solidFill>
              </a:rPr>
              <a:t>Inappropriate initial antibiotic therapy is defined as an antibiotic regimen that lacks in vitro activity against the isolated organism(s) responsible for the infection.</a:t>
            </a:r>
          </a:p>
          <a:p>
            <a:pPr>
              <a:spcBef>
                <a:spcPct val="0"/>
              </a:spcBef>
            </a:pPr>
            <a:r>
              <a:rPr lang="en-US" altLang="it-IT" sz="1000">
                <a:solidFill>
                  <a:srgbClr val="FFFFFF"/>
                </a:solidFill>
              </a:rPr>
              <a:t>1. Micek et al</a:t>
            </a:r>
            <a:r>
              <a:rPr lang="en-US" altLang="it-IT" sz="1000" i="1">
                <a:solidFill>
                  <a:srgbClr val="FFFFFF"/>
                </a:solidFill>
              </a:rPr>
              <a:t>. BMC Infect Dis. </a:t>
            </a:r>
            <a:r>
              <a:rPr lang="en-US" altLang="it-IT" sz="1000">
                <a:solidFill>
                  <a:srgbClr val="FFFFFF"/>
                </a:solidFill>
              </a:rPr>
              <a:t>2012;12:56. 2. Joo et al. </a:t>
            </a:r>
            <a:r>
              <a:rPr lang="en-US" altLang="it-IT" sz="1000" i="1">
                <a:solidFill>
                  <a:srgbClr val="FFFFFF"/>
                </a:solidFill>
              </a:rPr>
              <a:t>Infection.</a:t>
            </a:r>
            <a:r>
              <a:rPr lang="en-US" altLang="it-IT" sz="1000">
                <a:solidFill>
                  <a:srgbClr val="FFFFFF"/>
                </a:solidFill>
              </a:rPr>
              <a:t> 2011;39:309-18. 3. Kumar et al. </a:t>
            </a:r>
            <a:r>
              <a:rPr lang="en-US" altLang="it-IT" sz="1000" i="1">
                <a:solidFill>
                  <a:srgbClr val="FFFFFF"/>
                </a:solidFill>
              </a:rPr>
              <a:t>Chest. </a:t>
            </a:r>
            <a:r>
              <a:rPr lang="en-US" altLang="it-IT" sz="1000">
                <a:solidFill>
                  <a:srgbClr val="FFFFFF"/>
                </a:solidFill>
              </a:rPr>
              <a:t>2009;136:1237-48. </a:t>
            </a:r>
          </a:p>
          <a:p>
            <a:pPr>
              <a:spcBef>
                <a:spcPct val="0"/>
              </a:spcBef>
            </a:pPr>
            <a:r>
              <a:rPr lang="en-US" altLang="it-IT" sz="1000">
                <a:solidFill>
                  <a:srgbClr val="FFFFFF"/>
                </a:solidFill>
              </a:rPr>
              <a:t>4. Valles et al. </a:t>
            </a:r>
            <a:r>
              <a:rPr lang="en-US" altLang="it-IT" sz="1000" i="1">
                <a:solidFill>
                  <a:srgbClr val="FFFFFF"/>
                </a:solidFill>
              </a:rPr>
              <a:t>Chest.</a:t>
            </a:r>
            <a:r>
              <a:rPr lang="en-US" altLang="it-IT" sz="1000">
                <a:solidFill>
                  <a:srgbClr val="FFFFFF"/>
                </a:solidFill>
              </a:rPr>
              <a:t> 2003;123:1615-24. 5. Dupont et al. </a:t>
            </a:r>
            <a:r>
              <a:rPr lang="en-US" altLang="it-IT" sz="1000" i="1">
                <a:solidFill>
                  <a:srgbClr val="FFFFFF"/>
                </a:solidFill>
              </a:rPr>
              <a:t>Intensive Care Med.</a:t>
            </a:r>
            <a:r>
              <a:rPr lang="en-US" altLang="it-IT" sz="1000">
                <a:solidFill>
                  <a:srgbClr val="FFFFFF"/>
                </a:solidFill>
              </a:rPr>
              <a:t> 2001;27:355-62. 6. Ibrahim et al. </a:t>
            </a:r>
            <a:r>
              <a:rPr lang="en-US" altLang="it-IT" sz="1000" i="1">
                <a:solidFill>
                  <a:srgbClr val="FFFFFF"/>
                </a:solidFill>
              </a:rPr>
              <a:t>Chest.</a:t>
            </a:r>
            <a:r>
              <a:rPr lang="en-US" altLang="it-IT" sz="1000">
                <a:solidFill>
                  <a:srgbClr val="FFFFFF"/>
                </a:solidFill>
              </a:rPr>
              <a:t> 2000;118:146-55. 7. Ruiz et al. </a:t>
            </a:r>
            <a:r>
              <a:rPr lang="en-US" altLang="it-IT" sz="1000" i="1">
                <a:solidFill>
                  <a:srgbClr val="FFFFFF"/>
                </a:solidFill>
              </a:rPr>
              <a:t>Am J Respir Crit Care Med. </a:t>
            </a:r>
            <a:r>
              <a:rPr lang="en-US" altLang="it-IT" sz="1000">
                <a:solidFill>
                  <a:srgbClr val="FFFFFF"/>
                </a:solidFill>
              </a:rPr>
              <a:t>2000;162:119-25. 8. Kollef et al. </a:t>
            </a:r>
            <a:r>
              <a:rPr lang="en-US" altLang="it-IT" sz="1000" i="1">
                <a:solidFill>
                  <a:srgbClr val="FFFFFF"/>
                </a:solidFill>
              </a:rPr>
              <a:t>Chest.</a:t>
            </a:r>
            <a:r>
              <a:rPr lang="en-US" altLang="it-IT" sz="1000">
                <a:solidFill>
                  <a:srgbClr val="FFFFFF"/>
                </a:solidFill>
              </a:rPr>
              <a:t> 1999;115:462-74. 9. Rello et al. </a:t>
            </a:r>
            <a:r>
              <a:rPr lang="en-US" altLang="it-IT" sz="1000" i="1">
                <a:solidFill>
                  <a:srgbClr val="FFFFFF"/>
                </a:solidFill>
              </a:rPr>
              <a:t>Am J Respir Crit Care Med.</a:t>
            </a:r>
            <a:r>
              <a:rPr lang="en-US" altLang="it-IT" sz="1000">
                <a:solidFill>
                  <a:srgbClr val="FFFFFF"/>
                </a:solidFill>
              </a:rPr>
              <a:t> 1997;156:196-200. 10. Luna et al. </a:t>
            </a:r>
            <a:r>
              <a:rPr lang="en-US" altLang="it-IT" sz="1000" i="1">
                <a:solidFill>
                  <a:srgbClr val="FFFFFF"/>
                </a:solidFill>
              </a:rPr>
              <a:t>Chest.</a:t>
            </a:r>
            <a:r>
              <a:rPr lang="en-US" altLang="it-IT" sz="1000">
                <a:solidFill>
                  <a:srgbClr val="FFFFFF"/>
                </a:solidFill>
              </a:rPr>
              <a:t> 1997;111:676-85.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8513" y="1512888"/>
            <a:ext cx="1133475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Micek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(2012)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1865313"/>
            <a:ext cx="941388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(2011)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188" y="2217738"/>
            <a:ext cx="119380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Kumar (2009)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0575" y="2570163"/>
            <a:ext cx="1141413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Valles (2003)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975" y="2922588"/>
            <a:ext cx="1243013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Dupont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(2001)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925" y="3275013"/>
            <a:ext cx="1262063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 (2000)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6463" y="3627438"/>
            <a:ext cx="1025525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Ruiz (2000)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7563" y="3981450"/>
            <a:ext cx="1114425" cy="214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Kollef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(1999)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250" y="4333875"/>
            <a:ext cx="1074738" cy="214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Rello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(1997)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3438" y="4686300"/>
            <a:ext cx="1098550" cy="214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 (1997)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667353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F3E5A-6028-BD4C-BC21-310B026A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it-IT" dirty="0" err="1"/>
              <a:t>One</a:t>
            </a:r>
            <a:r>
              <a:rPr lang="it-IT" dirty="0"/>
              <a:t> Message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47F8A-23A7-DF4B-B569-CA0DED13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24" y="1676400"/>
            <a:ext cx="8137848" cy="4114800"/>
          </a:xfrm>
        </p:spPr>
        <p:txBody>
          <a:bodyPr/>
          <a:lstStyle/>
          <a:p>
            <a:r>
              <a:rPr lang="it-IT" dirty="0" err="1"/>
              <a:t>Spare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weapons</a:t>
            </a:r>
            <a:r>
              <a:rPr lang="it-IT" dirty="0"/>
              <a:t>...and </a:t>
            </a:r>
            <a:r>
              <a:rPr lang="it-IT" dirty="0" err="1"/>
              <a:t>optimize</a:t>
            </a:r>
            <a:r>
              <a:rPr lang="it-IT" dirty="0"/>
              <a:t> the way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Rate of NP due to MDR </a:t>
            </a:r>
            <a:r>
              <a:rPr lang="it-IT" dirty="0" err="1"/>
              <a:t>organisms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increasing</a:t>
            </a:r>
            <a:r>
              <a:rPr lang="it-IT" dirty="0"/>
              <a:t>...and </a:t>
            </a:r>
            <a:r>
              <a:rPr lang="it-IT" dirty="0" err="1"/>
              <a:t>is</a:t>
            </a:r>
            <a:r>
              <a:rPr lang="it-IT" dirty="0"/>
              <a:t> due to </a:t>
            </a:r>
            <a:r>
              <a:rPr lang="it-IT" dirty="0" err="1"/>
              <a:t>antibiotic</a:t>
            </a:r>
            <a:r>
              <a:rPr lang="it-IT" dirty="0"/>
              <a:t> </a:t>
            </a:r>
            <a:r>
              <a:rPr lang="it-IT" dirty="0" err="1"/>
              <a:t>overconsumption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Unlike</a:t>
            </a:r>
            <a:r>
              <a:rPr lang="it-IT" dirty="0"/>
              <a:t> </a:t>
            </a:r>
            <a:r>
              <a:rPr lang="it-IT" dirty="0" err="1"/>
              <a:t>bloodstream</a:t>
            </a:r>
            <a:r>
              <a:rPr lang="it-IT" dirty="0"/>
              <a:t> </a:t>
            </a:r>
            <a:r>
              <a:rPr lang="it-IT" dirty="0" err="1"/>
              <a:t>infection</a:t>
            </a:r>
            <a:r>
              <a:rPr lang="it-IT" dirty="0"/>
              <a:t>,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opportunities</a:t>
            </a:r>
            <a:r>
              <a:rPr lang="it-IT" dirty="0"/>
              <a:t> to </a:t>
            </a:r>
            <a:r>
              <a:rPr lang="it-IT" dirty="0" err="1"/>
              <a:t>decrease</a:t>
            </a:r>
            <a:r>
              <a:rPr lang="it-IT" dirty="0"/>
              <a:t> </a:t>
            </a:r>
            <a:r>
              <a:rPr lang="it-IT" dirty="0" err="1"/>
              <a:t>antibiotic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and </a:t>
            </a:r>
            <a:r>
              <a:rPr lang="it-IT" dirty="0" err="1"/>
              <a:t>optimize</a:t>
            </a:r>
            <a:r>
              <a:rPr lang="it-IT" dirty="0"/>
              <a:t> </a:t>
            </a:r>
            <a:r>
              <a:rPr lang="it-IT" dirty="0" err="1"/>
              <a:t>antibiotic</a:t>
            </a:r>
            <a:r>
              <a:rPr lang="it-IT" dirty="0"/>
              <a:t> treatment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7179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77825"/>
            <a:ext cx="7772400" cy="762000"/>
          </a:xfrm>
        </p:spPr>
        <p:txBody>
          <a:bodyPr/>
          <a:lstStyle/>
          <a:p>
            <a:r>
              <a:rPr lang="en-US" altLang="it-IT">
                <a:solidFill>
                  <a:srgbClr val="FFFF00"/>
                </a:solidFill>
                <a:ea typeface="MS PGothic" panose="020B0600070205080204" pitchFamily="34" charset="-128"/>
              </a:rPr>
              <a:t>Appropriate Initial Therapy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8013" y="5656263"/>
            <a:ext cx="7772400" cy="1066800"/>
          </a:xfrm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altLang="it-IT" sz="1400">
                <a:ea typeface="MS PGothic" panose="020B0600070205080204" pitchFamily="34" charset="-128"/>
                <a:cs typeface="Arial" panose="020B0604020202020204" pitchFamily="34" charset="0"/>
              </a:rPr>
              <a:t>Every hour’s delay until appropriate therapy resulted in a 12% increase in mortality</a:t>
            </a:r>
          </a:p>
          <a:p>
            <a:pPr>
              <a:lnSpc>
                <a:spcPct val="95000"/>
              </a:lnSpc>
            </a:pPr>
            <a:r>
              <a:rPr altLang="it-IT" sz="1400">
                <a:ea typeface="MS PGothic" panose="020B0600070205080204" pitchFamily="34" charset="-128"/>
                <a:cs typeface="Arial" panose="020B0604020202020204" pitchFamily="34" charset="0"/>
              </a:rPr>
              <a:t>Compared with starting appropriate therapy within 1 hour of the onset of hypotension, the OR for mortality increased from 1.67 in Hour 2 to 92.54 with delays &gt;36 hours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6688" y="1425575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earlier study of septic shock (n = 2,731) explicitly demonstrated the importance of antimicrobial timing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719638" y="6494463"/>
            <a:ext cx="44592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Kumar A, et al.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Med. 2006;34:1589-1596.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609600" y="1916113"/>
            <a:ext cx="7688263" cy="3670300"/>
            <a:chOff x="362" y="960"/>
            <a:chExt cx="2349" cy="2312"/>
          </a:xfrm>
        </p:grpSpPr>
        <p:sp>
          <p:nvSpPr>
            <p:cNvPr id="224263" name="Freeform 7"/>
            <p:cNvSpPr>
              <a:spLocks/>
            </p:cNvSpPr>
            <p:nvPr/>
          </p:nvSpPr>
          <p:spPr bwMode="auto">
            <a:xfrm>
              <a:off x="2510" y="970"/>
              <a:ext cx="62" cy="4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64" name="Freeform 8"/>
            <p:cNvSpPr>
              <a:spLocks/>
            </p:cNvSpPr>
            <p:nvPr/>
          </p:nvSpPr>
          <p:spPr bwMode="auto">
            <a:xfrm>
              <a:off x="2328" y="1194"/>
              <a:ext cx="62" cy="3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65" name="Freeform 9"/>
            <p:cNvSpPr>
              <a:spLocks/>
            </p:cNvSpPr>
            <p:nvPr/>
          </p:nvSpPr>
          <p:spPr bwMode="auto">
            <a:xfrm>
              <a:off x="2142" y="1518"/>
              <a:ext cx="62" cy="2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66" name="Freeform 10"/>
            <p:cNvSpPr>
              <a:spLocks/>
            </p:cNvSpPr>
            <p:nvPr/>
          </p:nvSpPr>
          <p:spPr bwMode="auto">
            <a:xfrm>
              <a:off x="1958" y="1636"/>
              <a:ext cx="62" cy="2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67" name="Freeform 11"/>
            <p:cNvSpPr>
              <a:spLocks/>
            </p:cNvSpPr>
            <p:nvPr/>
          </p:nvSpPr>
          <p:spPr bwMode="auto">
            <a:xfrm>
              <a:off x="1774" y="1734"/>
              <a:ext cx="62" cy="2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68" name="Freeform 12"/>
            <p:cNvSpPr>
              <a:spLocks/>
            </p:cNvSpPr>
            <p:nvPr/>
          </p:nvSpPr>
          <p:spPr bwMode="auto">
            <a:xfrm>
              <a:off x="1592" y="1854"/>
              <a:ext cx="62" cy="2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69" name="Freeform 13"/>
            <p:cNvSpPr>
              <a:spLocks/>
            </p:cNvSpPr>
            <p:nvPr/>
          </p:nvSpPr>
          <p:spPr bwMode="auto">
            <a:xfrm>
              <a:off x="1410" y="1938"/>
              <a:ext cx="62" cy="27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70" name="Freeform 14"/>
            <p:cNvSpPr>
              <a:spLocks/>
            </p:cNvSpPr>
            <p:nvPr/>
          </p:nvSpPr>
          <p:spPr bwMode="auto">
            <a:xfrm>
              <a:off x="1228" y="2030"/>
              <a:ext cx="62" cy="2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71" name="Freeform 15"/>
            <p:cNvSpPr>
              <a:spLocks/>
            </p:cNvSpPr>
            <p:nvPr/>
          </p:nvSpPr>
          <p:spPr bwMode="auto">
            <a:xfrm>
              <a:off x="1044" y="2072"/>
              <a:ext cx="62" cy="2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72" name="Freeform 16"/>
            <p:cNvSpPr>
              <a:spLocks/>
            </p:cNvSpPr>
            <p:nvPr/>
          </p:nvSpPr>
          <p:spPr bwMode="auto">
            <a:xfrm>
              <a:off x="860" y="2202"/>
              <a:ext cx="62" cy="2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0"/>
                </a:cxn>
                <a:cxn ang="0">
                  <a:pos x="32" y="0"/>
                </a:cxn>
                <a:cxn ang="0">
                  <a:pos x="32" y="410"/>
                </a:cxn>
                <a:cxn ang="0">
                  <a:pos x="0" y="410"/>
                </a:cxn>
                <a:cxn ang="0">
                  <a:pos x="62" y="410"/>
                </a:cxn>
              </a:cxnLst>
              <a:rect l="0" t="0" r="r" b="b"/>
              <a:pathLst>
                <a:path w="62" h="410">
                  <a:moveTo>
                    <a:pt x="2" y="0"/>
                  </a:moveTo>
                  <a:lnTo>
                    <a:pt x="62" y="0"/>
                  </a:lnTo>
                  <a:lnTo>
                    <a:pt x="32" y="0"/>
                  </a:lnTo>
                  <a:lnTo>
                    <a:pt x="32" y="410"/>
                  </a:lnTo>
                  <a:lnTo>
                    <a:pt x="0" y="410"/>
                  </a:lnTo>
                  <a:lnTo>
                    <a:pt x="62" y="4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grpSp>
          <p:nvGrpSpPr>
            <p:cNvPr id="47121" name="Group 17"/>
            <p:cNvGrpSpPr>
              <a:grpSpLocks/>
            </p:cNvGrpSpPr>
            <p:nvPr/>
          </p:nvGrpSpPr>
          <p:grpSpPr bwMode="auto">
            <a:xfrm>
              <a:off x="677" y="960"/>
              <a:ext cx="2034" cy="1946"/>
              <a:chOff x="677" y="960"/>
              <a:chExt cx="2034" cy="1946"/>
            </a:xfrm>
          </p:grpSpPr>
          <p:sp>
            <p:nvSpPr>
              <p:cNvPr id="224274" name="Line 18"/>
              <p:cNvSpPr>
                <a:spLocks noChangeShapeType="1"/>
              </p:cNvSpPr>
              <p:nvPr/>
            </p:nvSpPr>
            <p:spPr bwMode="auto">
              <a:xfrm>
                <a:off x="709" y="960"/>
                <a:ext cx="0" cy="18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75" name="Line 19"/>
              <p:cNvSpPr>
                <a:spLocks noChangeShapeType="1"/>
              </p:cNvSpPr>
              <p:nvPr/>
            </p:nvSpPr>
            <p:spPr bwMode="auto">
              <a:xfrm>
                <a:off x="707" y="2861"/>
                <a:ext cx="20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76" name="Line 20"/>
              <p:cNvSpPr>
                <a:spLocks noChangeShapeType="1"/>
              </p:cNvSpPr>
              <p:nvPr/>
            </p:nvSpPr>
            <p:spPr bwMode="auto">
              <a:xfrm>
                <a:off x="891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77" name="Line 21"/>
              <p:cNvSpPr>
                <a:spLocks noChangeShapeType="1"/>
              </p:cNvSpPr>
              <p:nvPr/>
            </p:nvSpPr>
            <p:spPr bwMode="auto">
              <a:xfrm>
                <a:off x="1077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78" name="Line 22"/>
              <p:cNvSpPr>
                <a:spLocks noChangeShapeType="1"/>
              </p:cNvSpPr>
              <p:nvPr/>
            </p:nvSpPr>
            <p:spPr bwMode="auto">
              <a:xfrm>
                <a:off x="1260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79" name="Line 23"/>
              <p:cNvSpPr>
                <a:spLocks noChangeShapeType="1"/>
              </p:cNvSpPr>
              <p:nvPr/>
            </p:nvSpPr>
            <p:spPr bwMode="auto">
              <a:xfrm>
                <a:off x="1446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0" name="Line 24"/>
              <p:cNvSpPr>
                <a:spLocks noChangeShapeType="1"/>
              </p:cNvSpPr>
              <p:nvPr/>
            </p:nvSpPr>
            <p:spPr bwMode="auto">
              <a:xfrm>
                <a:off x="1628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1" name="Line 25"/>
              <p:cNvSpPr>
                <a:spLocks noChangeShapeType="1"/>
              </p:cNvSpPr>
              <p:nvPr/>
            </p:nvSpPr>
            <p:spPr bwMode="auto">
              <a:xfrm>
                <a:off x="1811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2" name="Line 26"/>
              <p:cNvSpPr>
                <a:spLocks noChangeShapeType="1"/>
              </p:cNvSpPr>
              <p:nvPr/>
            </p:nvSpPr>
            <p:spPr bwMode="auto">
              <a:xfrm>
                <a:off x="1997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3" name="Line 27"/>
              <p:cNvSpPr>
                <a:spLocks noChangeShapeType="1"/>
              </p:cNvSpPr>
              <p:nvPr/>
            </p:nvSpPr>
            <p:spPr bwMode="auto">
              <a:xfrm>
                <a:off x="2180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4" name="Line 28"/>
              <p:cNvSpPr>
                <a:spLocks noChangeShapeType="1"/>
              </p:cNvSpPr>
              <p:nvPr/>
            </p:nvSpPr>
            <p:spPr bwMode="auto">
              <a:xfrm>
                <a:off x="2363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5" name="Line 29"/>
              <p:cNvSpPr>
                <a:spLocks noChangeShapeType="1"/>
              </p:cNvSpPr>
              <p:nvPr/>
            </p:nvSpPr>
            <p:spPr bwMode="auto">
              <a:xfrm>
                <a:off x="2549" y="2861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6" name="Line 30"/>
              <p:cNvSpPr>
                <a:spLocks noChangeShapeType="1"/>
              </p:cNvSpPr>
              <p:nvPr/>
            </p:nvSpPr>
            <p:spPr bwMode="auto">
              <a:xfrm>
                <a:off x="711" y="2513"/>
                <a:ext cx="17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7" name="Line 31"/>
              <p:cNvSpPr>
                <a:spLocks noChangeShapeType="1"/>
              </p:cNvSpPr>
              <p:nvPr/>
            </p:nvSpPr>
            <p:spPr bwMode="auto">
              <a:xfrm flipH="1">
                <a:off x="677" y="2463"/>
                <a:ext cx="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8" name="Line 32"/>
              <p:cNvSpPr>
                <a:spLocks noChangeShapeType="1"/>
              </p:cNvSpPr>
              <p:nvPr/>
            </p:nvSpPr>
            <p:spPr bwMode="auto">
              <a:xfrm flipH="1">
                <a:off x="677" y="1804"/>
                <a:ext cx="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24289" name="Line 33"/>
              <p:cNvSpPr>
                <a:spLocks noChangeShapeType="1"/>
              </p:cNvSpPr>
              <p:nvPr/>
            </p:nvSpPr>
            <p:spPr bwMode="auto">
              <a:xfrm flipH="1">
                <a:off x="677" y="1157"/>
                <a:ext cx="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</p:grpSp>
        <p:sp>
          <p:nvSpPr>
            <p:cNvPr id="224290" name="Oval 34"/>
            <p:cNvSpPr>
              <a:spLocks noChangeArrowheads="1"/>
            </p:cNvSpPr>
            <p:nvPr/>
          </p:nvSpPr>
          <p:spPr bwMode="auto">
            <a:xfrm>
              <a:off x="854" y="2280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1" name="Oval 35"/>
            <p:cNvSpPr>
              <a:spLocks noChangeArrowheads="1"/>
            </p:cNvSpPr>
            <p:nvPr/>
          </p:nvSpPr>
          <p:spPr bwMode="auto">
            <a:xfrm>
              <a:off x="1036" y="2150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2" name="Oval 36"/>
            <p:cNvSpPr>
              <a:spLocks noChangeArrowheads="1"/>
            </p:cNvSpPr>
            <p:nvPr/>
          </p:nvSpPr>
          <p:spPr bwMode="auto">
            <a:xfrm>
              <a:off x="1218" y="2108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3" name="Oval 37"/>
            <p:cNvSpPr>
              <a:spLocks noChangeArrowheads="1"/>
            </p:cNvSpPr>
            <p:nvPr/>
          </p:nvSpPr>
          <p:spPr bwMode="auto">
            <a:xfrm>
              <a:off x="1402" y="2028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4" name="Oval 38"/>
            <p:cNvSpPr>
              <a:spLocks noChangeArrowheads="1"/>
            </p:cNvSpPr>
            <p:nvPr/>
          </p:nvSpPr>
          <p:spPr bwMode="auto">
            <a:xfrm>
              <a:off x="1584" y="1938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5" name="Oval 39"/>
            <p:cNvSpPr>
              <a:spLocks noChangeArrowheads="1"/>
            </p:cNvSpPr>
            <p:nvPr/>
          </p:nvSpPr>
          <p:spPr bwMode="auto">
            <a:xfrm>
              <a:off x="1768" y="1806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6" name="Oval 40"/>
            <p:cNvSpPr>
              <a:spLocks noChangeArrowheads="1"/>
            </p:cNvSpPr>
            <p:nvPr/>
          </p:nvSpPr>
          <p:spPr bwMode="auto">
            <a:xfrm>
              <a:off x="1948" y="1722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7" name="Oval 41"/>
            <p:cNvSpPr>
              <a:spLocks noChangeArrowheads="1"/>
            </p:cNvSpPr>
            <p:nvPr/>
          </p:nvSpPr>
          <p:spPr bwMode="auto">
            <a:xfrm>
              <a:off x="2136" y="1594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8" name="Oval 42"/>
            <p:cNvSpPr>
              <a:spLocks noChangeArrowheads="1"/>
            </p:cNvSpPr>
            <p:nvPr/>
          </p:nvSpPr>
          <p:spPr bwMode="auto">
            <a:xfrm>
              <a:off x="2320" y="1346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299" name="Oval 43"/>
            <p:cNvSpPr>
              <a:spLocks noChangeArrowheads="1"/>
            </p:cNvSpPr>
            <p:nvPr/>
          </p:nvSpPr>
          <p:spPr bwMode="auto">
            <a:xfrm>
              <a:off x="2500" y="1130"/>
              <a:ext cx="82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224300" name="Text Box 44"/>
            <p:cNvSpPr txBox="1">
              <a:spLocks noChangeArrowheads="1"/>
            </p:cNvSpPr>
            <p:nvPr/>
          </p:nvSpPr>
          <p:spPr bwMode="auto">
            <a:xfrm rot="16200000">
              <a:off x="-390" y="1909"/>
              <a:ext cx="168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Odds Ratio of Death</a:t>
              </a:r>
            </a:p>
            <a:p>
              <a:pPr algn="ctr" eaLnBrk="1" hangingPunct="1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(95% Confidence Interval)</a:t>
              </a:r>
            </a:p>
          </p:txBody>
        </p:sp>
        <p:sp>
          <p:nvSpPr>
            <p:cNvPr id="224301" name="Text Box 45"/>
            <p:cNvSpPr txBox="1">
              <a:spLocks noChangeArrowheads="1"/>
            </p:cNvSpPr>
            <p:nvPr/>
          </p:nvSpPr>
          <p:spPr bwMode="auto">
            <a:xfrm>
              <a:off x="560" y="1049"/>
              <a:ext cx="1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100</a:t>
              </a:r>
            </a:p>
          </p:txBody>
        </p:sp>
        <p:sp>
          <p:nvSpPr>
            <p:cNvPr id="224302" name="Text Box 46"/>
            <p:cNvSpPr txBox="1">
              <a:spLocks noChangeArrowheads="1"/>
            </p:cNvSpPr>
            <p:nvPr/>
          </p:nvSpPr>
          <p:spPr bwMode="auto">
            <a:xfrm>
              <a:off x="591" y="1695"/>
              <a:ext cx="11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24303" name="Text Box 47"/>
            <p:cNvSpPr txBox="1">
              <a:spLocks noChangeArrowheads="1"/>
            </p:cNvSpPr>
            <p:nvPr/>
          </p:nvSpPr>
          <p:spPr bwMode="auto">
            <a:xfrm>
              <a:off x="622" y="2349"/>
              <a:ext cx="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4304" name="Text Box 48"/>
            <p:cNvSpPr txBox="1">
              <a:spLocks noChangeArrowheads="1"/>
            </p:cNvSpPr>
            <p:nvPr/>
          </p:nvSpPr>
          <p:spPr bwMode="auto">
            <a:xfrm>
              <a:off x="844" y="2606"/>
              <a:ext cx="9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Time From Hypotension Onset (hr)</a:t>
              </a:r>
            </a:p>
          </p:txBody>
        </p:sp>
        <p:sp>
          <p:nvSpPr>
            <p:cNvPr id="224305" name="Text Box 49"/>
            <p:cNvSpPr txBox="1">
              <a:spLocks noChangeArrowheads="1"/>
            </p:cNvSpPr>
            <p:nvPr/>
          </p:nvSpPr>
          <p:spPr bwMode="auto">
            <a:xfrm rot="3000000">
              <a:off x="831" y="3053"/>
              <a:ext cx="250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1-1.99</a:t>
              </a:r>
            </a:p>
          </p:txBody>
        </p:sp>
        <p:sp>
          <p:nvSpPr>
            <p:cNvPr id="224306" name="Text Box 50"/>
            <p:cNvSpPr txBox="1">
              <a:spLocks noChangeArrowheads="1"/>
            </p:cNvSpPr>
            <p:nvPr/>
          </p:nvSpPr>
          <p:spPr bwMode="auto">
            <a:xfrm rot="3000000">
              <a:off x="1026" y="3053"/>
              <a:ext cx="250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2-2.99</a:t>
              </a:r>
            </a:p>
          </p:txBody>
        </p:sp>
        <p:sp>
          <p:nvSpPr>
            <p:cNvPr id="224307" name="Text Box 51"/>
            <p:cNvSpPr txBox="1">
              <a:spLocks noChangeArrowheads="1"/>
            </p:cNvSpPr>
            <p:nvPr/>
          </p:nvSpPr>
          <p:spPr bwMode="auto">
            <a:xfrm rot="3000000">
              <a:off x="1209" y="3053"/>
              <a:ext cx="250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3-3.99</a:t>
              </a:r>
            </a:p>
          </p:txBody>
        </p:sp>
        <p:sp>
          <p:nvSpPr>
            <p:cNvPr id="224308" name="Text Box 52"/>
            <p:cNvSpPr txBox="1">
              <a:spLocks noChangeArrowheads="1"/>
            </p:cNvSpPr>
            <p:nvPr/>
          </p:nvSpPr>
          <p:spPr bwMode="auto">
            <a:xfrm rot="3000000">
              <a:off x="1398" y="3053"/>
              <a:ext cx="250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4-4.99</a:t>
              </a:r>
            </a:p>
          </p:txBody>
        </p:sp>
        <p:sp>
          <p:nvSpPr>
            <p:cNvPr id="224309" name="Text Box 53"/>
            <p:cNvSpPr txBox="1">
              <a:spLocks noChangeArrowheads="1"/>
            </p:cNvSpPr>
            <p:nvPr/>
          </p:nvSpPr>
          <p:spPr bwMode="auto">
            <a:xfrm rot="3000000">
              <a:off x="1578" y="3053"/>
              <a:ext cx="250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5-5.99</a:t>
              </a:r>
            </a:p>
          </p:txBody>
        </p:sp>
        <p:sp>
          <p:nvSpPr>
            <p:cNvPr id="224310" name="Text Box 54"/>
            <p:cNvSpPr txBox="1">
              <a:spLocks noChangeArrowheads="1"/>
            </p:cNvSpPr>
            <p:nvPr/>
          </p:nvSpPr>
          <p:spPr bwMode="auto">
            <a:xfrm rot="3000000">
              <a:off x="1758" y="3053"/>
              <a:ext cx="250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6-8.99</a:t>
              </a:r>
            </a:p>
          </p:txBody>
        </p:sp>
        <p:sp>
          <p:nvSpPr>
            <p:cNvPr id="224311" name="Text Box 55"/>
            <p:cNvSpPr txBox="1">
              <a:spLocks noChangeArrowheads="1"/>
            </p:cNvSpPr>
            <p:nvPr/>
          </p:nvSpPr>
          <p:spPr bwMode="auto">
            <a:xfrm rot="3000000">
              <a:off x="1940" y="3053"/>
              <a:ext cx="295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9-11.99</a:t>
              </a:r>
            </a:p>
          </p:txBody>
        </p:sp>
        <p:sp>
          <p:nvSpPr>
            <p:cNvPr id="224312" name="Text Box 56"/>
            <p:cNvSpPr txBox="1">
              <a:spLocks noChangeArrowheads="1"/>
            </p:cNvSpPr>
            <p:nvPr/>
          </p:nvSpPr>
          <p:spPr bwMode="auto">
            <a:xfrm rot="3000000">
              <a:off x="2116" y="3065"/>
              <a:ext cx="34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12-23.99</a:t>
              </a:r>
            </a:p>
          </p:txBody>
        </p:sp>
        <p:sp>
          <p:nvSpPr>
            <p:cNvPr id="224313" name="Text Box 57"/>
            <p:cNvSpPr txBox="1">
              <a:spLocks noChangeArrowheads="1"/>
            </p:cNvSpPr>
            <p:nvPr/>
          </p:nvSpPr>
          <p:spPr bwMode="auto">
            <a:xfrm rot="3000000">
              <a:off x="2303" y="3071"/>
              <a:ext cx="34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24-35.99</a:t>
              </a:r>
            </a:p>
          </p:txBody>
        </p:sp>
        <p:sp>
          <p:nvSpPr>
            <p:cNvPr id="224314" name="Text Box 58"/>
            <p:cNvSpPr txBox="1">
              <a:spLocks noChangeArrowheads="1"/>
            </p:cNvSpPr>
            <p:nvPr/>
          </p:nvSpPr>
          <p:spPr bwMode="auto">
            <a:xfrm rot="3000000">
              <a:off x="2522" y="3030"/>
              <a:ext cx="15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Times New Roman" pitchFamily="18" charset="0"/>
                </a:rPr>
                <a:t>&gt;36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62646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7FE4BADA-8C3C-0B47-988A-3B5BC7EEB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5400" b="0" dirty="0"/>
              <a:t>Clinical </a:t>
            </a:r>
            <a:r>
              <a:rPr lang="en-US" altLang="it-IT" sz="5400" b="0" dirty="0" err="1"/>
              <a:t>Dx</a:t>
            </a:r>
            <a:r>
              <a:rPr lang="en-US" altLang="it-IT" sz="5400" b="0" dirty="0"/>
              <a:t> of  NP</a:t>
            </a:r>
            <a:r>
              <a:rPr lang="en-US" altLang="it-IT" dirty="0"/>
              <a:t> 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7B1787D-8DD8-DF44-A427-90E1746CD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13" y="1816100"/>
            <a:ext cx="4510087" cy="43053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it-IT" b="1" i="1"/>
              <a:t>Clinical: fever, WBC, sputum;  </a:t>
            </a:r>
          </a:p>
          <a:p>
            <a:pPr>
              <a:lnSpc>
                <a:spcPct val="140000"/>
              </a:lnSpc>
            </a:pPr>
            <a:r>
              <a:rPr lang="en-US" altLang="it-IT" b="1" i="1"/>
              <a:t>New &amp; persistent infiltrate</a:t>
            </a:r>
            <a:endParaRPr lang="en-US" altLang="it-IT" b="1"/>
          </a:p>
          <a:p>
            <a:pPr>
              <a:lnSpc>
                <a:spcPct val="140000"/>
              </a:lnSpc>
            </a:pPr>
            <a:r>
              <a:rPr lang="en-US" altLang="it-IT" b="1">
                <a:solidFill>
                  <a:srgbClr val="FF9900"/>
                </a:solidFill>
              </a:rPr>
              <a:t>Dx = poor specificity</a:t>
            </a:r>
          </a:p>
          <a:p>
            <a:pPr>
              <a:lnSpc>
                <a:spcPct val="140000"/>
              </a:lnSpc>
              <a:buFont typeface="Marlett" pitchFamily="2" charset="2"/>
              <a:buNone/>
            </a:pPr>
            <a:r>
              <a:rPr lang="en-US" altLang="it-IT" sz="1800"/>
              <a:t> </a:t>
            </a:r>
          </a:p>
        </p:txBody>
      </p:sp>
      <p:pic>
        <p:nvPicPr>
          <p:cNvPr id="140292" name="Picture 4" descr="lungpneumo 1">
            <a:extLst>
              <a:ext uri="{FF2B5EF4-FFF2-40B4-BE49-F238E27FC236}">
                <a16:creationId xmlns:a16="http://schemas.microsoft.com/office/drawing/2014/main" id="{809C44D0-5805-B24C-AB48-85B37D21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600200"/>
            <a:ext cx="413226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5">
            <a:extLst>
              <a:ext uri="{FF2B5EF4-FFF2-40B4-BE49-F238E27FC236}">
                <a16:creationId xmlns:a16="http://schemas.microsoft.com/office/drawing/2014/main" id="{415F2D1E-0F2E-8C41-B7BB-29FA4F5ED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5861050"/>
            <a:ext cx="194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200" b="1">
                <a:solidFill>
                  <a:schemeClr val="bg2"/>
                </a:solidFill>
                <a:latin typeface="Times New Roman" panose="02020603050405020304" pitchFamily="18" charset="0"/>
              </a:rPr>
              <a:t>Empyema</a:t>
            </a:r>
          </a:p>
        </p:txBody>
      </p:sp>
      <p:sp>
        <p:nvSpPr>
          <p:cNvPr id="140294" name="Line 6">
            <a:extLst>
              <a:ext uri="{FF2B5EF4-FFF2-40B4-BE49-F238E27FC236}">
                <a16:creationId xmlns:a16="http://schemas.microsoft.com/office/drawing/2014/main" id="{46C11A10-3C0D-1C4A-A5B5-3B98AF8BDA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9288" y="4953000"/>
            <a:ext cx="1252537" cy="10287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9175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AMS in hospital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3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76375"/>
            <a:ext cx="7772400" cy="5019675"/>
          </a:xfrm>
        </p:spPr>
      </p:pic>
      <p:sp>
        <p:nvSpPr>
          <p:cNvPr id="61444" name="Rettangolo 4"/>
          <p:cNvSpPr>
            <a:spLocks noChangeArrowheads="1"/>
          </p:cNvSpPr>
          <p:nvPr/>
        </p:nvSpPr>
        <p:spPr bwMode="auto">
          <a:xfrm>
            <a:off x="1981200" y="6496050"/>
            <a:ext cx="716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Times New Roman" panose="02020603050405020304" pitchFamily="18" charset="0"/>
              </a:rPr>
              <a:t>Bassetti M et al. </a:t>
            </a:r>
            <a:r>
              <a:rPr lang="en-US" altLang="it-IT" sz="1600" i="1">
                <a:latin typeface="Times New Roman" panose="02020603050405020304" pitchFamily="18" charset="0"/>
              </a:rPr>
              <a:t>Intensive Care Med. </a:t>
            </a:r>
            <a:r>
              <a:rPr lang="en-US" altLang="it-IT" sz="1600">
                <a:latin typeface="Times New Roman" panose="02020603050405020304" pitchFamily="18" charset="0"/>
              </a:rPr>
              <a:t>2017 Sep 12. doi: 10.1007/s00134-017-4922-x</a:t>
            </a:r>
            <a:endParaRPr lang="it-IT" altLang="it-IT" sz="1600">
              <a:latin typeface="Times New Roman" panose="02020603050405020304" pitchFamily="18" charset="0"/>
            </a:endParaRP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12A741FA-04A6-FB43-9450-040FAC3F4F76}"/>
              </a:ext>
            </a:extLst>
          </p:cNvPr>
          <p:cNvSpPr/>
          <p:nvPr/>
        </p:nvSpPr>
        <p:spPr bwMode="auto">
          <a:xfrm>
            <a:off x="1691680" y="1916832"/>
            <a:ext cx="2520280" cy="504056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355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7FBDA753-FB41-4A47-965D-04B11EDE1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381000"/>
            <a:ext cx="8991600" cy="1447800"/>
          </a:xfrm>
        </p:spPr>
        <p:txBody>
          <a:bodyPr/>
          <a:lstStyle/>
          <a:p>
            <a:r>
              <a:rPr lang="en-US" altLang="it-IT" sz="3600"/>
              <a:t>Clinical vs “Invasive” Dx: Outcomes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1DBD1091-2057-C845-81C8-FC2C5026C40B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02762480"/>
              </p:ext>
            </p:extLst>
          </p:nvPr>
        </p:nvGraphicFramePr>
        <p:xfrm>
          <a:off x="359875" y="1882363"/>
          <a:ext cx="8777213" cy="483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1316" name="Text Box 4">
            <a:extLst>
              <a:ext uri="{FF2B5EF4-FFF2-40B4-BE49-F238E27FC236}">
                <a16:creationId xmlns:a16="http://schemas.microsoft.com/office/drawing/2014/main" id="{DFDE809F-C36B-0D48-ABA9-4F9042C4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324100"/>
            <a:ext cx="37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9CACC879-86F2-D74D-85A5-E3139F264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794508"/>
            <a:ext cx="40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141318" name="Text Box 7">
            <a:extLst>
              <a:ext uri="{FF2B5EF4-FFF2-40B4-BE49-F238E27FC236}">
                <a16:creationId xmlns:a16="http://schemas.microsoft.com/office/drawing/2014/main" id="{FEBE6337-7AF3-EF43-99AD-F5F6D6C2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4558455"/>
            <a:ext cx="40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425992" name="Text Box 8">
            <a:extLst>
              <a:ext uri="{FF2B5EF4-FFF2-40B4-BE49-F238E27FC236}">
                <a16:creationId xmlns:a16="http://schemas.microsoft.com/office/drawing/2014/main" id="{0A9CDBDC-2BFB-CE4F-9C6D-11770DCE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731" y="1688358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279F"/>
                  </a:outerShdw>
                </a:effectLst>
              </a:rPr>
              <a:t>* P &lt;0.05</a:t>
            </a:r>
          </a:p>
        </p:txBody>
      </p:sp>
      <p:sp>
        <p:nvSpPr>
          <p:cNvPr id="141321" name="Text Box 10">
            <a:extLst>
              <a:ext uri="{FF2B5EF4-FFF2-40B4-BE49-F238E27FC236}">
                <a16:creationId xmlns:a16="http://schemas.microsoft.com/office/drawing/2014/main" id="{CEC49D12-BFC0-C940-9B13-B9DC7F18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278563"/>
            <a:ext cx="6518275" cy="47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it-IT" sz="1800" dirty="0" err="1">
                <a:solidFill>
                  <a:srgbClr val="FFFFFF"/>
                </a:solidFill>
              </a:rPr>
              <a:t>Fagon</a:t>
            </a:r>
            <a:r>
              <a:rPr lang="en-US" altLang="it-IT" sz="1800" dirty="0">
                <a:solidFill>
                  <a:srgbClr val="FFFFFF"/>
                </a:solidFill>
              </a:rPr>
              <a:t> et al </a:t>
            </a:r>
            <a:r>
              <a:rPr lang="en-US" altLang="it-IT" sz="1800" i="1" dirty="0">
                <a:solidFill>
                  <a:srgbClr val="FFFFFF"/>
                </a:solidFill>
              </a:rPr>
              <a:t>Ann Intern Med</a:t>
            </a:r>
            <a:r>
              <a:rPr lang="en-US" altLang="it-IT" sz="1800" dirty="0">
                <a:solidFill>
                  <a:srgbClr val="FFFFFF"/>
                </a:solidFill>
              </a:rPr>
              <a:t> 2000; </a:t>
            </a:r>
            <a:r>
              <a:rPr lang="en-US" altLang="it-IT" sz="1800" b="1" dirty="0">
                <a:solidFill>
                  <a:srgbClr val="FFFFFF"/>
                </a:solidFill>
              </a:rPr>
              <a:t>132</a:t>
            </a:r>
            <a:r>
              <a:rPr lang="en-US" altLang="it-IT" sz="1800" dirty="0">
                <a:solidFill>
                  <a:srgbClr val="FFFFFF"/>
                </a:solidFill>
              </a:rPr>
              <a:t>: 621</a:t>
            </a:r>
            <a:endParaRPr lang="en-US" altLang="it-IT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82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When to start therapy?</a:t>
            </a:r>
            <a:br>
              <a:rPr lang="en-AU" dirty="0"/>
            </a:b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166333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When to start therapy?</a:t>
            </a:r>
            <a:br>
              <a:rPr lang="en-AU" dirty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D95A91C-21D3-0241-92B9-C50A0AC0723A}"/>
              </a:ext>
            </a:extLst>
          </p:cNvPr>
          <p:cNvSpPr/>
          <p:nvPr/>
        </p:nvSpPr>
        <p:spPr>
          <a:xfrm>
            <a:off x="4355976" y="4149080"/>
            <a:ext cx="4032448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/>
            <a:r>
              <a:rPr lang="it-IT" sz="2400" dirty="0" err="1">
                <a:solidFill>
                  <a:srgbClr val="FFFF00"/>
                </a:solidFill>
              </a:rPr>
              <a:t>Empirical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Tx</a:t>
            </a:r>
            <a:r>
              <a:rPr lang="it-IT" sz="2400" dirty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it-IT" sz="2400" dirty="0">
                <a:solidFill>
                  <a:srgbClr val="FFFF00"/>
                </a:solidFill>
              </a:rPr>
              <a:t>Combo </a:t>
            </a:r>
            <a:r>
              <a:rPr lang="it-IT" sz="2400" dirty="0" err="1">
                <a:solidFill>
                  <a:srgbClr val="FFFF00"/>
                </a:solidFill>
              </a:rPr>
              <a:t>Tx</a:t>
            </a:r>
            <a:r>
              <a:rPr lang="it-IT" sz="2400" dirty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it-IT" sz="2400" dirty="0">
                <a:solidFill>
                  <a:srgbClr val="FFFF00"/>
                </a:solidFill>
              </a:rPr>
              <a:t>New </a:t>
            </a:r>
            <a:r>
              <a:rPr lang="it-IT" sz="2400" dirty="0" err="1">
                <a:solidFill>
                  <a:srgbClr val="FFFF00"/>
                </a:solidFill>
              </a:rPr>
              <a:t>antibiotics</a:t>
            </a:r>
            <a:r>
              <a:rPr lang="it-IT" sz="2400" dirty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it-IT" sz="2400" dirty="0" err="1">
                <a:solidFill>
                  <a:srgbClr val="FFFF00"/>
                </a:solidFill>
              </a:rPr>
              <a:t>Nebulizing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Tx</a:t>
            </a:r>
            <a:r>
              <a:rPr lang="it-IT" sz="2400" dirty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it-IT" sz="2400" dirty="0" err="1">
                <a:solidFill>
                  <a:srgbClr val="FFFF00"/>
                </a:solidFill>
              </a:rPr>
              <a:t>Lenght</a:t>
            </a:r>
            <a:r>
              <a:rPr lang="it-IT" sz="2400" dirty="0">
                <a:solidFill>
                  <a:srgbClr val="FFFF00"/>
                </a:solidFill>
              </a:rPr>
              <a:t> of </a:t>
            </a:r>
            <a:r>
              <a:rPr lang="it-IT" sz="2400" dirty="0" err="1">
                <a:solidFill>
                  <a:srgbClr val="FFFF00"/>
                </a:solidFill>
              </a:rPr>
              <a:t>therapy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Tx</a:t>
            </a:r>
            <a:r>
              <a:rPr lang="it-IT" sz="2400" dirty="0">
                <a:solidFill>
                  <a:srgbClr val="FFFF00"/>
                </a:solidFill>
              </a:rPr>
              <a:t>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63056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56" y="347222"/>
            <a:ext cx="8273344" cy="1028700"/>
          </a:xfrm>
          <a:noFill/>
        </p:spPr>
        <p:txBody>
          <a:bodyPr lIns="0" tIns="0" rIns="0" bIns="0"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IDSA/ATS guidelines. Algorithm for Initiating Empiric Antibiotic Therapy for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HAPand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VAP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4572000" y="2093914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2813756" y="3703472"/>
            <a:ext cx="0" cy="823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6371167" y="3704056"/>
            <a:ext cx="0" cy="831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2813756" y="3698175"/>
            <a:ext cx="355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470856" y="3886200"/>
            <a:ext cx="670277" cy="379413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No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005689" y="3886200"/>
            <a:ext cx="715434" cy="379413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Yes</a:t>
            </a: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611560" y="4541324"/>
            <a:ext cx="3600399" cy="1964666"/>
          </a:xfrm>
          <a:prstGeom prst="flowChartProcess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891100" y="4680030"/>
            <a:ext cx="302861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Antibiotic Therapy: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Pipracillin</a:t>
            </a:r>
            <a:r>
              <a:rPr lang="en-US" altLang="en-US" sz="1600" b="1" dirty="0"/>
              <a:t>/</a:t>
            </a:r>
            <a:r>
              <a:rPr lang="en-US" altLang="en-US" sz="1600" b="1" dirty="0" err="1"/>
              <a:t>tazobactam</a:t>
            </a:r>
            <a:endParaRPr lang="en-US" altLang="en-US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Cefepime</a:t>
            </a:r>
            <a:endParaRPr lang="en-US" altLang="en-US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Levofloxacin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Carbapenem</a:t>
            </a:r>
            <a:endParaRPr lang="en-US" altLang="en-US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If res. Rate &lt; 10% for all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4987637" y="4553201"/>
            <a:ext cx="2695700" cy="1558353"/>
          </a:xfrm>
          <a:prstGeom prst="flowChartProcess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987636" y="4634226"/>
            <a:ext cx="2695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it-IT" altLang="en-US" sz="1600" b="1" dirty="0"/>
              <a:t>Double </a:t>
            </a:r>
            <a:r>
              <a:rPr lang="it-IT" altLang="en-US" sz="1600" b="1" dirty="0" err="1"/>
              <a:t>coverage</a:t>
            </a:r>
            <a:r>
              <a:rPr lang="it-IT" altLang="en-US" sz="1600" b="1" dirty="0"/>
              <a:t> for Gram-negative </a:t>
            </a:r>
            <a:endParaRPr lang="en-US" altLang="en-US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ym typeface="Symbol"/>
              </a:rPr>
              <a:t>+ </a:t>
            </a:r>
            <a:r>
              <a:rPr lang="en-US" altLang="en-US" sz="1600" b="1" dirty="0"/>
              <a:t>Vancomycin or Linezolid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V="1">
            <a:off x="4574822" y="33290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469627" y="6197583"/>
            <a:ext cx="5625274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tabLst>
                <a:tab pos="1714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tabLst>
                <a:tab pos="1714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tabLst>
                <a:tab pos="1714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1714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tabLst>
                <a:tab pos="1714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tabLst>
                <a:tab pos="1714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tabLst>
                <a:tab pos="1714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tabLst>
                <a:tab pos="1714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tabLst>
                <a:tab pos="1714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>
              <a:buClrTx/>
              <a:buSzTx/>
              <a:buNone/>
            </a:pPr>
            <a:r>
              <a:rPr lang="en-US" altLang="en-US" sz="1600" dirty="0" err="1">
                <a:ea typeface="ＭＳ Ｐゴシック" pitchFamily="34" charset="-128"/>
              </a:rPr>
              <a:t>Kalil</a:t>
            </a:r>
            <a:r>
              <a:rPr lang="en-US" altLang="en-US" sz="1600" dirty="0">
                <a:ea typeface="ＭＳ Ｐゴシック" pitchFamily="34" charset="-128"/>
              </a:rPr>
              <a:t> Ac et al. </a:t>
            </a:r>
            <a:r>
              <a:rPr lang="en-US" altLang="en-US" sz="1600" i="1" dirty="0" err="1">
                <a:ea typeface="ＭＳ Ｐゴシック" pitchFamily="34" charset="-128"/>
              </a:rPr>
              <a:t>Clin</a:t>
            </a:r>
            <a:r>
              <a:rPr lang="en-US" altLang="en-US" sz="1600" i="1" dirty="0">
                <a:ea typeface="ＭＳ Ｐゴシック" pitchFamily="34" charset="-128"/>
              </a:rPr>
              <a:t> Infect Dis </a:t>
            </a:r>
            <a:r>
              <a:rPr lang="en-US" altLang="en-US" sz="1600" dirty="0">
                <a:ea typeface="ＭＳ Ｐゴシック" pitchFamily="34" charset="-128"/>
              </a:rPr>
              <a:t>2016; </a:t>
            </a:r>
            <a:r>
              <a:rPr lang="en-US" altLang="en-US" sz="1600" b="1" dirty="0">
                <a:ea typeface="ＭＳ Ｐゴシック" pitchFamily="34" charset="-128"/>
              </a:rPr>
              <a:t>63</a:t>
            </a:r>
            <a:r>
              <a:rPr lang="en-US" altLang="en-US" sz="1600" dirty="0">
                <a:ea typeface="ＭＳ Ｐゴシック" pitchFamily="34" charset="-128"/>
              </a:rPr>
              <a:t>: e61-e111</a:t>
            </a:r>
            <a:r>
              <a:rPr lang="en-US" altLang="en-US" sz="1600" dirty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>
            <a:off x="1889478" y="1504950"/>
            <a:ext cx="5346700" cy="628650"/>
          </a:xfrm>
          <a:prstGeom prst="flowChartProcess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2678289" y="1524001"/>
            <a:ext cx="38198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HAP or VAP</a:t>
            </a:r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auto">
          <a:xfrm>
            <a:off x="1403648" y="2421188"/>
            <a:ext cx="7416824" cy="1076809"/>
          </a:xfrm>
          <a:prstGeom prst="flowChartProcess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900766" y="2421188"/>
            <a:ext cx="5335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Risk factors for MDR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Ventilation support for pneumonia or septic shock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Pts with bronchiectasis or CF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ICU units &gt; 10-20%  MRSA or unknown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 </a:t>
            </a:r>
            <a:endParaRPr lang="en-US" alt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78289" y="1351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977" y="1408623"/>
            <a:ext cx="3677919" cy="5069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0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it-IT"/>
              <a:t>Combination therapy?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2819400"/>
            <a:ext cx="6400800" cy="2209800"/>
          </a:xfrm>
        </p:spPr>
        <p:txBody>
          <a:bodyPr/>
          <a:lstStyle/>
          <a:p>
            <a:pPr marL="0" indent="0" algn="ctr">
              <a:buFont typeface="Marlett" pitchFamily="2" charset="2"/>
              <a:buNone/>
            </a:pPr>
            <a:r>
              <a:rPr lang="it-IT" sz="9600">
                <a:solidFill>
                  <a:srgbClr val="00FFFF"/>
                </a:solidFill>
              </a:rPr>
              <a:t>Yes </a:t>
            </a:r>
            <a:r>
              <a:rPr lang="it-IT" sz="9600"/>
              <a:t>or </a:t>
            </a:r>
            <a:r>
              <a:rPr lang="it-IT" sz="9600">
                <a:solidFill>
                  <a:schemeClr val="hlink"/>
                </a:solidFill>
              </a:rPr>
              <a:t>No</a:t>
            </a:r>
            <a:r>
              <a:rPr lang="it-IT" sz="9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668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04900"/>
          </a:xfrm>
        </p:spPr>
        <p:txBody>
          <a:bodyPr/>
          <a:lstStyle/>
          <a:p>
            <a:r>
              <a:rPr lang="it-IT" sz="3200"/>
              <a:t>Mono or combo in empiric therapy of VAP: P.aeruginosa, Acinetobacter and MDR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661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743200" y="6400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it-IT" sz="2400" b="0" dirty="0" err="1">
                <a:latin typeface="Times New Roman" pitchFamily="18" charset="0"/>
              </a:rPr>
              <a:t>Heyland</a:t>
            </a:r>
            <a:r>
              <a:rPr lang="it-IT" sz="2400" b="0" dirty="0">
                <a:latin typeface="Times New Roman" pitchFamily="18" charset="0"/>
              </a:rPr>
              <a:t> et al. </a:t>
            </a:r>
            <a:r>
              <a:rPr lang="en-US" sz="2400" b="0" dirty="0" err="1">
                <a:latin typeface="Times New Roman" pitchFamily="18" charset="0"/>
              </a:rPr>
              <a:t>Crit</a:t>
            </a:r>
            <a:r>
              <a:rPr lang="en-US" sz="2400" b="0" dirty="0">
                <a:latin typeface="Times New Roman" pitchFamily="18" charset="0"/>
              </a:rPr>
              <a:t> Care Med 2008; 36:737–744</a:t>
            </a:r>
            <a:endParaRPr lang="it-IT" sz="2400" b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91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Our</a:t>
            </a:r>
            <a:r>
              <a:rPr lang="it-IT" dirty="0"/>
              <a:t> personal opinion on </a:t>
            </a:r>
            <a:r>
              <a:rPr lang="it-IT" dirty="0" err="1"/>
              <a:t>combination</a:t>
            </a:r>
            <a:r>
              <a:rPr lang="it-IT" dirty="0"/>
              <a:t> </a:t>
            </a:r>
            <a:r>
              <a:rPr lang="it-IT" dirty="0" err="1"/>
              <a:t>therapy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657" y="1676399"/>
            <a:ext cx="8737600" cy="4361543"/>
          </a:xfrm>
        </p:spPr>
        <p:txBody>
          <a:bodyPr/>
          <a:lstStyle/>
          <a:p>
            <a:r>
              <a:rPr lang="en-US" sz="2400" dirty="0"/>
              <a:t>Due to the greater mortality associated with delays in appropriate and effective antimicrobial treatment, initiating broad-spectrum </a:t>
            </a:r>
            <a:r>
              <a:rPr lang="en-US" sz="2400" b="1" u="sng" dirty="0">
                <a:solidFill>
                  <a:schemeClr val="tx2"/>
                </a:solidFill>
              </a:rPr>
              <a:t>empiric antimicrobial treatment (which often means combination therapy) is prudent. </a:t>
            </a:r>
          </a:p>
          <a:p>
            <a:r>
              <a:rPr lang="en-US" sz="2400" dirty="0"/>
              <a:t>For patients at risk of MDRGN infections  treatment should include coverage of pathogens that may be resistant to previously administered antibiotics, and </a:t>
            </a:r>
            <a:r>
              <a:rPr lang="en-US" sz="2400" b="1" u="sng" dirty="0"/>
              <a:t>empiric combination therapy may be appropriate. </a:t>
            </a:r>
          </a:p>
          <a:p>
            <a:r>
              <a:rPr lang="en-US" sz="2400" dirty="0"/>
              <a:t>However  </a:t>
            </a:r>
            <a:r>
              <a:rPr lang="en-US" sz="2400" b="1" dirty="0">
                <a:solidFill>
                  <a:schemeClr val="tx2"/>
                </a:solidFill>
              </a:rPr>
              <a:t>the antimicrobial regimen should be promptly narrowed or discontinued </a:t>
            </a:r>
            <a:r>
              <a:rPr lang="en-US" sz="2400" dirty="0"/>
              <a:t>based on the patient's clinical course and culture and susceptibility profile results. </a:t>
            </a:r>
          </a:p>
        </p:txBody>
      </p:sp>
    </p:spTree>
    <p:extLst>
      <p:ext uri="{BB962C8B-B14F-4D97-AF65-F5344CB8AC3E}">
        <p14:creationId xmlns:p14="http://schemas.microsoft.com/office/powerpoint/2010/main" val="215117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When to start therapy?</a:t>
            </a:r>
            <a:br>
              <a:rPr lang="en-AU" dirty="0"/>
            </a:b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103641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3913"/>
          </a:xfrm>
        </p:spPr>
        <p:txBody>
          <a:bodyPr anchor="t"/>
          <a:lstStyle/>
          <a:p>
            <a:pPr eaLnBrk="1" hangingPunct="1"/>
            <a:r>
              <a:rPr lang="en-US" altLang="en-US" sz="4000" dirty="0">
                <a:latin typeface="Arial" pitchFamily="34" charset="0"/>
                <a:cs typeface="Arial" pitchFamily="34" charset="0"/>
              </a:rPr>
              <a:t>New antibiotics???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761282"/>
              </p:ext>
            </p:extLst>
          </p:nvPr>
        </p:nvGraphicFramePr>
        <p:xfrm>
          <a:off x="76202" y="1491993"/>
          <a:ext cx="8991600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1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849"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L="91448" marR="91448" marT="60961" marB="609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ESBL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AmpC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KPC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OXA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MBL</a:t>
                      </a:r>
                    </a:p>
                  </a:txBody>
                  <a:tcPr marL="91448" marR="91448" marT="60961" marB="609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5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99"/>
                          </a:solidFill>
                          <a:latin typeface="+mj-lt"/>
                        </a:rPr>
                        <a:t>Ceftazidime-avibactam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1448" marR="91448" marT="60961" marB="6096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5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99"/>
                          </a:solidFill>
                          <a:latin typeface="+mj-lt"/>
                        </a:rPr>
                        <a:t>Ceftolozane-tazobactam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+/-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1448" marR="91448" marT="60961" marB="60961" anchor="ctr"/>
                </a:tc>
                <a:extLst>
                  <a:ext uri="{0D108BD9-81ED-4DB2-BD59-A6C34878D82A}">
                    <a16:rowId xmlns:a16="http://schemas.microsoft.com/office/drawing/2014/main" val="1935624311"/>
                  </a:ext>
                </a:extLst>
              </a:tr>
              <a:tr h="6625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99"/>
                          </a:solidFill>
                          <a:latin typeface="+mj-lt"/>
                        </a:rPr>
                        <a:t>Ceftaroline-avibactam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+/-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1448" marR="91448" marT="60961" marB="6096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55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99"/>
                          </a:solidFill>
                          <a:latin typeface="+mj-lt"/>
                        </a:rPr>
                        <a:t>Aztreonam-avibactam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5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99"/>
                          </a:solidFill>
                          <a:latin typeface="+mj-lt"/>
                        </a:rPr>
                        <a:t>Imipenem-</a:t>
                      </a:r>
                      <a:r>
                        <a:rPr lang="en-US" sz="1600" dirty="0" err="1">
                          <a:solidFill>
                            <a:srgbClr val="000099"/>
                          </a:solidFill>
                          <a:latin typeface="+mj-lt"/>
                        </a:rPr>
                        <a:t>relebactam</a:t>
                      </a:r>
                      <a:endParaRPr lang="en-US" sz="1600" dirty="0">
                        <a:solidFill>
                          <a:srgbClr val="000099"/>
                        </a:solidFill>
                        <a:latin typeface="+mj-lt"/>
                      </a:endParaRP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1448" marR="91448" marT="60961" marB="6096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56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000099"/>
                          </a:solidFill>
                          <a:latin typeface="+mj-lt"/>
                        </a:rPr>
                        <a:t>Meropenem</a:t>
                      </a:r>
                      <a:r>
                        <a:rPr lang="en-US" sz="1600" dirty="0">
                          <a:solidFill>
                            <a:srgbClr val="000099"/>
                          </a:solidFill>
                          <a:latin typeface="+mj-lt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99"/>
                          </a:solidFill>
                          <a:latin typeface="+mj-lt"/>
                        </a:rPr>
                        <a:t>nacubactam</a:t>
                      </a:r>
                      <a:r>
                        <a:rPr lang="en-US" sz="1600" baseline="0" dirty="0">
                          <a:solidFill>
                            <a:srgbClr val="000099"/>
                          </a:solidFill>
                          <a:latin typeface="+mj-lt"/>
                        </a:rPr>
                        <a:t> </a:t>
                      </a:r>
                      <a:endParaRPr lang="en-US" sz="1600" dirty="0">
                        <a:solidFill>
                          <a:srgbClr val="000099"/>
                        </a:solidFill>
                        <a:latin typeface="+mj-lt"/>
                      </a:endParaRP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99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91448" marR="91448" marT="60961" marB="6096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4805" name="Rectangle 4"/>
          <p:cNvSpPr>
            <a:spLocks noChangeArrowheads="1"/>
          </p:cNvSpPr>
          <p:nvPr/>
        </p:nvSpPr>
        <p:spPr bwMode="auto">
          <a:xfrm>
            <a:off x="228600" y="6409531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err="1">
                <a:solidFill>
                  <a:srgbClr val="FFFFFF"/>
                </a:solidFill>
                <a:cs typeface="Arial" pitchFamily="34" charset="0"/>
              </a:rPr>
              <a:t>Lagace</a:t>
            </a:r>
            <a:r>
              <a:rPr lang="en-US" altLang="en-US" sz="1000" dirty="0">
                <a:solidFill>
                  <a:srgbClr val="FFFFFF"/>
                </a:solidFill>
                <a:cs typeface="Arial" pitchFamily="34" charset="0"/>
              </a:rPr>
              <a:t>-Wiens et al. Infect Drug Res 2014;9:13-25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cs typeface="Arial" pitchFamily="34" charset="0"/>
              </a:rPr>
              <a:t>Castanheira et al. AAC 2012;56:4779-85</a:t>
            </a:r>
          </a:p>
        </p:txBody>
      </p:sp>
      <p:sp>
        <p:nvSpPr>
          <p:cNvPr id="74806" name="Rectangle 5"/>
          <p:cNvSpPr>
            <a:spLocks noChangeArrowheads="1"/>
          </p:cNvSpPr>
          <p:nvPr/>
        </p:nvSpPr>
        <p:spPr bwMode="auto">
          <a:xfrm>
            <a:off x="3657600" y="6365081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FFFFFF"/>
                </a:solidFill>
                <a:cs typeface="Arial" pitchFamily="34" charset="0"/>
              </a:rPr>
              <a:t>Livermore et al. AAC 2011; 55:390-4</a:t>
            </a:r>
            <a:endParaRPr lang="en-US" altLang="en-US" sz="1000" dirty="0">
              <a:solidFill>
                <a:srgbClr val="FFFFFF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cs typeface="Arial" pitchFamily="34" charset="0"/>
              </a:rPr>
              <a:t>Hong et al. Infect Drug Res 2013;6:215-23</a:t>
            </a:r>
          </a:p>
        </p:txBody>
      </p:sp>
      <p:sp>
        <p:nvSpPr>
          <p:cNvPr id="74807" name="Rectangle 6"/>
          <p:cNvSpPr>
            <a:spLocks noChangeArrowheads="1"/>
          </p:cNvSpPr>
          <p:nvPr/>
        </p:nvSpPr>
        <p:spPr bwMode="auto">
          <a:xfrm>
            <a:off x="6516688" y="6442075"/>
            <a:ext cx="2136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cs typeface="Arial" pitchFamily="34" charset="0"/>
              </a:rPr>
              <a:t>Livermore et al. JAC 2013;68:2286-90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2060848"/>
            <a:ext cx="8991600" cy="1368152"/>
          </a:xfrm>
          <a:prstGeom prst="rect">
            <a:avLst/>
          </a:prstGeom>
          <a:solidFill>
            <a:srgbClr val="558ED5">
              <a:alpha val="39999"/>
            </a:srgbClr>
          </a:solidFill>
          <a:ln w="4127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9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8153400" cy="990600"/>
          </a:xfrm>
        </p:spPr>
        <p:txBody>
          <a:bodyPr/>
          <a:lstStyle/>
          <a:p>
            <a:r>
              <a:rPr lang="en-US" altLang="it-IT" sz="2800"/>
              <a:t>Ceftazadime/Avibactam</a:t>
            </a:r>
            <a:br>
              <a:rPr lang="en-US" altLang="it-IT" sz="2800"/>
            </a:br>
            <a:r>
              <a:rPr lang="en-US" altLang="it-IT" sz="2400"/>
              <a:t>(Cephalosporin/Inhibitor)</a:t>
            </a:r>
            <a:endParaRPr lang="en-US" altLang="it-IT" sz="20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" y="1600200"/>
            <a:ext cx="8839200" cy="4495800"/>
          </a:xfrm>
        </p:spPr>
        <p:txBody>
          <a:bodyPr lIns="91436" tIns="45718" rIns="91436" bIns="45718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b="1" dirty="0"/>
              <a:t>Approved for: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/>
              <a:t>Complicated intra-abdominal infection (</a:t>
            </a:r>
            <a:r>
              <a:rPr lang="en-US" sz="1700" dirty="0" err="1"/>
              <a:t>cIAI</a:t>
            </a:r>
            <a:r>
              <a:rPr lang="en-US" sz="1700" dirty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/>
              <a:t>Complicated urinary tract infection (</a:t>
            </a:r>
            <a:r>
              <a:rPr lang="en-US" sz="1700" dirty="0" err="1"/>
              <a:t>cUTI</a:t>
            </a:r>
            <a:r>
              <a:rPr lang="en-US" sz="1700" dirty="0"/>
              <a:t>), including pyelonephritis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/>
              <a:t>Hospital-acquired pneumonia (HAP), including ventilator associated pneumonia (VAP)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/>
              <a:t>indicated for the treatment of infections due to aerobic Gram-negative organisms in adult patients with limited treatment options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b="1" dirty="0"/>
              <a:t>GNB coverage</a:t>
            </a:r>
            <a:r>
              <a:rPr lang="en-US" sz="1700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b="1" i="1" dirty="0">
                <a:solidFill>
                  <a:schemeClr val="tx2">
                    <a:lumMod val="75000"/>
                  </a:schemeClr>
                </a:solidFill>
              </a:rPr>
              <a:t>ESBL-producing </a:t>
            </a:r>
            <a:r>
              <a:rPr lang="en-US" sz="1700" b="1" i="1" dirty="0" err="1">
                <a:solidFill>
                  <a:schemeClr val="tx2">
                    <a:lumMod val="75000"/>
                  </a:schemeClr>
                </a:solidFill>
              </a:rPr>
              <a:t>Enterobacteriaceae</a:t>
            </a:r>
            <a:r>
              <a:rPr lang="en-US" sz="17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700" b="1" dirty="0"/>
              <a:t>including class A, C, and some D (e.g. OXA-48)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b="1" dirty="0"/>
              <a:t>CREs – KPCs and others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b="1" i="1" dirty="0">
                <a:solidFill>
                  <a:schemeClr val="tx2">
                    <a:lumMod val="75000"/>
                  </a:schemeClr>
                </a:solidFill>
              </a:rPr>
              <a:t>Pseudomonas sp</a:t>
            </a:r>
            <a:r>
              <a:rPr lang="en-US" sz="1700" i="1" dirty="0"/>
              <a:t>. </a:t>
            </a:r>
            <a:r>
              <a:rPr lang="en-US" sz="1700" dirty="0"/>
              <a:t>with class A/C beta-lactamases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b="1" dirty="0"/>
              <a:t>Gaps</a:t>
            </a:r>
            <a:r>
              <a:rPr lang="en-US" sz="1700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/>
              <a:t>ESBL-</a:t>
            </a:r>
            <a:r>
              <a:rPr lang="en-US" sz="1700" i="1" dirty="0"/>
              <a:t>Acinetobacter</a:t>
            </a:r>
            <a:r>
              <a:rPr lang="en-US" sz="1700" dirty="0"/>
              <a:t>, </a:t>
            </a:r>
            <a:r>
              <a:rPr lang="en-US" sz="1700" i="1" dirty="0" err="1"/>
              <a:t>Burkholderia</a:t>
            </a:r>
            <a:r>
              <a:rPr lang="en-US" sz="1700" dirty="0"/>
              <a:t>, </a:t>
            </a:r>
            <a:r>
              <a:rPr lang="en-US" sz="1700" i="1" dirty="0" err="1"/>
              <a:t>Stenotrophomonas</a:t>
            </a:r>
            <a:r>
              <a:rPr lang="en-US" sz="1700" i="1" dirty="0"/>
              <a:t>,</a:t>
            </a:r>
            <a:r>
              <a:rPr lang="en-US" sz="1700" dirty="0"/>
              <a:t> NDM, </a:t>
            </a:r>
            <a:r>
              <a:rPr lang="en-US" sz="1700" i="1" dirty="0"/>
              <a:t>Pseudomonas</a:t>
            </a:r>
            <a:r>
              <a:rPr lang="en-US" sz="1700" dirty="0"/>
              <a:t> with </a:t>
            </a:r>
            <a:r>
              <a:rPr lang="en-US" sz="1700" dirty="0" err="1"/>
              <a:t>ceftaz</a:t>
            </a:r>
            <a:r>
              <a:rPr lang="en-US" sz="1700" dirty="0"/>
              <a:t>-efflux pumps, anaerobes, MRSA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438400" y="6619421"/>
            <a:ext cx="6351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altLang="en-US" sz="11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7988" y="63251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 err="1">
                <a:solidFill>
                  <a:srgbClr val="FFFFFF"/>
                </a:solidFill>
                <a:latin typeface="Times New Roman" panose="02020603050405020304" pitchFamily="18" charset="0"/>
                <a:cs typeface="Arial" pitchFamily="34" charset="0"/>
              </a:rPr>
              <a:t>Lagace</a:t>
            </a:r>
            <a:r>
              <a: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Arial" pitchFamily="34" charset="0"/>
              </a:rPr>
              <a:t>-Wiens et al. Infect Drug Res 2014;9:13-25</a:t>
            </a:r>
          </a:p>
        </p:txBody>
      </p:sp>
    </p:spTree>
    <p:extLst>
      <p:ext uri="{BB962C8B-B14F-4D97-AF65-F5344CB8AC3E}">
        <p14:creationId xmlns:p14="http://schemas.microsoft.com/office/powerpoint/2010/main" val="349035704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030" y="320040"/>
            <a:ext cx="8301046" cy="791426"/>
          </a:xfrm>
          <a:noFill/>
          <a:effectLst/>
        </p:spPr>
        <p:txBody>
          <a:bodyPr wrap="square">
            <a:normAutofit fontScale="90000"/>
          </a:bodyPr>
          <a:lstStyle/>
          <a:p>
            <a:pPr lvl="0"/>
            <a:r>
              <a:rPr lang="en-US" sz="3600" b="1" dirty="0">
                <a:solidFill>
                  <a:schemeClr val="tx2"/>
                </a:solidFill>
              </a:rPr>
              <a:t>Plasma and ELF concentration–time profiles </a:t>
            </a:r>
            <a:br>
              <a:rPr lang="en-US" dirty="0">
                <a:latin typeface="Arial"/>
              </a:rPr>
            </a:br>
            <a:r>
              <a:rPr lang="en-US" sz="1524" u="sng" dirty="0">
                <a:latin typeface="Arial"/>
              </a:rPr>
              <a:t>Phase I study in healthy volunteers</a:t>
            </a:r>
          </a:p>
        </p:txBody>
      </p:sp>
      <p:sp>
        <p:nvSpPr>
          <p:cNvPr id="790" name="TextBox 789"/>
          <p:cNvSpPr txBox="1"/>
          <p:nvPr/>
        </p:nvSpPr>
        <p:spPr>
          <a:xfrm>
            <a:off x="422029" y="5385536"/>
            <a:ext cx="8299943" cy="6638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66313" indent="-166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B308"/>
              </a:buClr>
              <a:buSzPct val="100000"/>
              <a:buFont typeface="Arial"/>
              <a:buChar char="•"/>
            </a:pPr>
            <a:r>
              <a:rPr lang="en-GB" sz="1238" dirty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</a:rPr>
              <a:t>Ceftazidime and avibactam penetrated well into human ELF; plasma and ELF concentrations increased approximately dose-proportionally for both agents</a:t>
            </a:r>
          </a:p>
          <a:p>
            <a:pPr marL="166313" indent="-166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B308"/>
              </a:buClr>
              <a:buSzPct val="100000"/>
              <a:buFont typeface="Arial"/>
              <a:buChar char="•"/>
            </a:pPr>
            <a:r>
              <a:rPr lang="en-GB" sz="1238" dirty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</a:rPr>
              <a:t>Plasma levels of ceftazidime-avibactam are a good surrogate measure for lung penetration </a:t>
            </a:r>
          </a:p>
        </p:txBody>
      </p:sp>
      <p:sp>
        <p:nvSpPr>
          <p:cNvPr id="801" name="Footnote"/>
          <p:cNvSpPr>
            <a:spLocks noChangeArrowheads="1"/>
          </p:cNvSpPr>
          <p:nvPr/>
        </p:nvSpPr>
        <p:spPr bwMode="gray">
          <a:xfrm>
            <a:off x="422030" y="6094304"/>
            <a:ext cx="8312244" cy="3144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952" dirty="0">
                <a:solidFill>
                  <a:srgbClr val="6C6C6C"/>
                </a:solidFill>
                <a:latin typeface="Times New Roman" panose="02020603050405020304" pitchFamily="18" charset="0"/>
              </a:rPr>
              <a:t>Nicolau D et al. ICAAC 2013; Poster A-1027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5740527" y="1462642"/>
            <a:ext cx="2742836" cy="24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543" tIns="43543" rIns="43543" bIns="4354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‒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72"/>
              </a:buClr>
              <a:buSzPct val="10000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70875" eaLnBrk="1" fontAlgn="auto" hangingPunct="1">
              <a:spcBef>
                <a:spcPts val="0"/>
              </a:spcBef>
              <a:spcAft>
                <a:spcPts val="571"/>
              </a:spcAft>
              <a:buClrTx/>
              <a:buSzTx/>
              <a:buFontTx/>
              <a:buNone/>
            </a:pPr>
            <a:r>
              <a:rPr lang="en-GB" sz="1143" b="1" dirty="0">
                <a:solidFill>
                  <a:srgbClr val="6C6C6C"/>
                </a:solidFill>
              </a:rPr>
              <a:t>Cohort B: AVI 1000 mg+CAZ 3000 mg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422031" y="2472877"/>
            <a:ext cx="446701" cy="27578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vert="horz" wrap="square" lIns="43543" tIns="43543" rIns="43543" bIns="4354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‒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72"/>
              </a:buClr>
              <a:buSzPct val="10000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70875" eaLnBrk="1" fontAlgn="auto" hangingPunct="1">
              <a:spcBef>
                <a:spcPts val="0"/>
              </a:spcBef>
              <a:spcAft>
                <a:spcPts val="571"/>
              </a:spcAft>
              <a:buClrTx/>
              <a:buSzTx/>
              <a:buFontTx/>
              <a:buNone/>
            </a:pPr>
            <a:r>
              <a:rPr lang="en-GB" sz="1333" b="1" dirty="0">
                <a:solidFill>
                  <a:srgbClr val="6C6C6C"/>
                </a:solidFill>
              </a:rPr>
              <a:t>CAZ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422031" y="4100590"/>
            <a:ext cx="446701" cy="27578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vert="horz" wrap="square" lIns="43543" tIns="43543" rIns="43543" bIns="4354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‒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72"/>
              </a:buClr>
              <a:buSzPct val="10000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70875" eaLnBrk="1" fontAlgn="auto" hangingPunct="1">
              <a:spcBef>
                <a:spcPts val="0"/>
              </a:spcBef>
              <a:spcAft>
                <a:spcPts val="571"/>
              </a:spcAft>
              <a:buClrTx/>
              <a:buSzTx/>
              <a:buFontTx/>
              <a:buNone/>
            </a:pPr>
            <a:r>
              <a:rPr lang="en-GB" sz="1333" b="1" dirty="0">
                <a:solidFill>
                  <a:srgbClr val="6C6C6C"/>
                </a:solidFill>
              </a:rPr>
              <a:t>AVI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1585848" y="1450682"/>
            <a:ext cx="2742836" cy="24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543" tIns="43543" rIns="43543" bIns="4354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‒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72"/>
              </a:buClr>
              <a:buSzPct val="10000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70875" eaLnBrk="1" fontAlgn="auto" hangingPunct="1">
              <a:spcBef>
                <a:spcPts val="0"/>
              </a:spcBef>
              <a:spcAft>
                <a:spcPts val="571"/>
              </a:spcAft>
              <a:buClrTx/>
              <a:buSzTx/>
              <a:buFontTx/>
              <a:buNone/>
            </a:pPr>
            <a:r>
              <a:rPr lang="en-GB" sz="1143" b="1" dirty="0">
                <a:solidFill>
                  <a:srgbClr val="6C6C6C"/>
                </a:solidFill>
              </a:rPr>
              <a:t>Cohort A: AVI 500 mg+CAZ 2000 mg</a:t>
            </a:r>
          </a:p>
        </p:txBody>
      </p:sp>
      <p:sp>
        <p:nvSpPr>
          <p:cNvPr id="450" name="Freeform 251"/>
          <p:cNvSpPr>
            <a:spLocks/>
          </p:cNvSpPr>
          <p:nvPr/>
        </p:nvSpPr>
        <p:spPr bwMode="auto">
          <a:xfrm>
            <a:off x="6589886" y="2391866"/>
            <a:ext cx="42655" cy="27434"/>
          </a:xfrm>
          <a:custGeom>
            <a:avLst/>
            <a:gdLst>
              <a:gd name="T0" fmla="*/ 23 w 23"/>
              <a:gd name="T1" fmla="*/ 9 h 20"/>
              <a:gd name="T2" fmla="*/ 23 w 23"/>
              <a:gd name="T3" fmla="*/ 9 h 20"/>
              <a:gd name="T4" fmla="*/ 20 w 23"/>
              <a:gd name="T5" fmla="*/ 14 h 20"/>
              <a:gd name="T6" fmla="*/ 18 w 23"/>
              <a:gd name="T7" fmla="*/ 18 h 20"/>
              <a:gd name="T8" fmla="*/ 16 w 23"/>
              <a:gd name="T9" fmla="*/ 20 h 20"/>
              <a:gd name="T10" fmla="*/ 11 w 23"/>
              <a:gd name="T11" fmla="*/ 20 h 20"/>
              <a:gd name="T12" fmla="*/ 11 w 23"/>
              <a:gd name="T13" fmla="*/ 20 h 20"/>
              <a:gd name="T14" fmla="*/ 6 w 23"/>
              <a:gd name="T15" fmla="*/ 20 h 20"/>
              <a:gd name="T16" fmla="*/ 4 w 23"/>
              <a:gd name="T17" fmla="*/ 18 h 20"/>
              <a:gd name="T18" fmla="*/ 2 w 23"/>
              <a:gd name="T19" fmla="*/ 14 h 20"/>
              <a:gd name="T20" fmla="*/ 0 w 23"/>
              <a:gd name="T21" fmla="*/ 9 h 20"/>
              <a:gd name="T22" fmla="*/ 0 w 23"/>
              <a:gd name="T23" fmla="*/ 9 h 20"/>
              <a:gd name="T24" fmla="*/ 2 w 23"/>
              <a:gd name="T25" fmla="*/ 4 h 20"/>
              <a:gd name="T26" fmla="*/ 4 w 23"/>
              <a:gd name="T27" fmla="*/ 2 h 20"/>
              <a:gd name="T28" fmla="*/ 6 w 23"/>
              <a:gd name="T29" fmla="*/ 0 h 20"/>
              <a:gd name="T30" fmla="*/ 11 w 23"/>
              <a:gd name="T31" fmla="*/ 0 h 20"/>
              <a:gd name="T32" fmla="*/ 11 w 23"/>
              <a:gd name="T33" fmla="*/ 0 h 20"/>
              <a:gd name="T34" fmla="*/ 16 w 23"/>
              <a:gd name="T35" fmla="*/ 0 h 20"/>
              <a:gd name="T36" fmla="*/ 18 w 23"/>
              <a:gd name="T37" fmla="*/ 2 h 20"/>
              <a:gd name="T38" fmla="*/ 20 w 23"/>
              <a:gd name="T39" fmla="*/ 4 h 20"/>
              <a:gd name="T40" fmla="*/ 23 w 23"/>
              <a:gd name="T41" fmla="*/ 9 h 20"/>
              <a:gd name="T42" fmla="*/ 23 w 23"/>
              <a:gd name="T4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0">
                <a:moveTo>
                  <a:pt x="23" y="9"/>
                </a:moveTo>
                <a:lnTo>
                  <a:pt x="23" y="9"/>
                </a:lnTo>
                <a:lnTo>
                  <a:pt x="20" y="14"/>
                </a:lnTo>
                <a:lnTo>
                  <a:pt x="18" y="18"/>
                </a:lnTo>
                <a:lnTo>
                  <a:pt x="16" y="20"/>
                </a:lnTo>
                <a:lnTo>
                  <a:pt x="11" y="20"/>
                </a:lnTo>
                <a:lnTo>
                  <a:pt x="11" y="20"/>
                </a:lnTo>
                <a:lnTo>
                  <a:pt x="6" y="20"/>
                </a:lnTo>
                <a:lnTo>
                  <a:pt x="4" y="18"/>
                </a:lnTo>
                <a:lnTo>
                  <a:pt x="2" y="14"/>
                </a:lnTo>
                <a:lnTo>
                  <a:pt x="0" y="9"/>
                </a:lnTo>
                <a:lnTo>
                  <a:pt x="0" y="9"/>
                </a:ln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3" y="9"/>
                </a:lnTo>
                <a:lnTo>
                  <a:pt x="23" y="9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2" name="Line 273"/>
          <p:cNvSpPr>
            <a:spLocks noChangeShapeType="1"/>
          </p:cNvSpPr>
          <p:nvPr/>
        </p:nvSpPr>
        <p:spPr bwMode="auto">
          <a:xfrm>
            <a:off x="6589886" y="2410727"/>
            <a:ext cx="4265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7" name="Freeform 288"/>
          <p:cNvSpPr>
            <a:spLocks/>
          </p:cNvSpPr>
          <p:nvPr/>
        </p:nvSpPr>
        <p:spPr bwMode="auto">
          <a:xfrm>
            <a:off x="6081737" y="2192624"/>
            <a:ext cx="38947" cy="28806"/>
          </a:xfrm>
          <a:custGeom>
            <a:avLst/>
            <a:gdLst>
              <a:gd name="T0" fmla="*/ 21 w 21"/>
              <a:gd name="T1" fmla="*/ 12 h 21"/>
              <a:gd name="T2" fmla="*/ 21 w 21"/>
              <a:gd name="T3" fmla="*/ 12 h 21"/>
              <a:gd name="T4" fmla="*/ 21 w 21"/>
              <a:gd name="T5" fmla="*/ 14 h 21"/>
              <a:gd name="T6" fmla="*/ 18 w 21"/>
              <a:gd name="T7" fmla="*/ 19 h 21"/>
              <a:gd name="T8" fmla="*/ 14 w 21"/>
              <a:gd name="T9" fmla="*/ 21 h 21"/>
              <a:gd name="T10" fmla="*/ 11 w 21"/>
              <a:gd name="T11" fmla="*/ 21 h 21"/>
              <a:gd name="T12" fmla="*/ 11 w 21"/>
              <a:gd name="T13" fmla="*/ 21 h 21"/>
              <a:gd name="T14" fmla="*/ 7 w 21"/>
              <a:gd name="T15" fmla="*/ 21 h 21"/>
              <a:gd name="T16" fmla="*/ 2 w 21"/>
              <a:gd name="T17" fmla="*/ 19 h 21"/>
              <a:gd name="T18" fmla="*/ 0 w 21"/>
              <a:gd name="T19" fmla="*/ 14 h 21"/>
              <a:gd name="T20" fmla="*/ 0 w 21"/>
              <a:gd name="T21" fmla="*/ 12 h 21"/>
              <a:gd name="T22" fmla="*/ 0 w 21"/>
              <a:gd name="T23" fmla="*/ 12 h 21"/>
              <a:gd name="T24" fmla="*/ 0 w 21"/>
              <a:gd name="T25" fmla="*/ 7 h 21"/>
              <a:gd name="T26" fmla="*/ 2 w 21"/>
              <a:gd name="T27" fmla="*/ 3 h 21"/>
              <a:gd name="T28" fmla="*/ 7 w 21"/>
              <a:gd name="T29" fmla="*/ 0 h 21"/>
              <a:gd name="T30" fmla="*/ 11 w 21"/>
              <a:gd name="T31" fmla="*/ 0 h 21"/>
              <a:gd name="T32" fmla="*/ 11 w 21"/>
              <a:gd name="T33" fmla="*/ 0 h 21"/>
              <a:gd name="T34" fmla="*/ 14 w 21"/>
              <a:gd name="T35" fmla="*/ 0 h 21"/>
              <a:gd name="T36" fmla="*/ 18 w 21"/>
              <a:gd name="T37" fmla="*/ 3 h 21"/>
              <a:gd name="T38" fmla="*/ 21 w 21"/>
              <a:gd name="T39" fmla="*/ 7 h 21"/>
              <a:gd name="T40" fmla="*/ 21 w 21"/>
              <a:gd name="T41" fmla="*/ 12 h 21"/>
              <a:gd name="T42" fmla="*/ 21 w 21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12"/>
                </a:moveTo>
                <a:lnTo>
                  <a:pt x="21" y="12"/>
                </a:lnTo>
                <a:lnTo>
                  <a:pt x="21" y="14"/>
                </a:lnTo>
                <a:lnTo>
                  <a:pt x="18" y="19"/>
                </a:lnTo>
                <a:lnTo>
                  <a:pt x="14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2" y="19"/>
                </a:lnTo>
                <a:lnTo>
                  <a:pt x="0" y="14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3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8" y="3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9" name="Freeform 290"/>
          <p:cNvSpPr>
            <a:spLocks/>
          </p:cNvSpPr>
          <p:nvPr/>
        </p:nvSpPr>
        <p:spPr bwMode="auto">
          <a:xfrm>
            <a:off x="6589886" y="2359974"/>
            <a:ext cx="42655" cy="31550"/>
          </a:xfrm>
          <a:custGeom>
            <a:avLst/>
            <a:gdLst>
              <a:gd name="T0" fmla="*/ 23 w 23"/>
              <a:gd name="T1" fmla="*/ 12 h 23"/>
              <a:gd name="T2" fmla="*/ 23 w 23"/>
              <a:gd name="T3" fmla="*/ 12 h 23"/>
              <a:gd name="T4" fmla="*/ 20 w 23"/>
              <a:gd name="T5" fmla="*/ 16 h 23"/>
              <a:gd name="T6" fmla="*/ 18 w 23"/>
              <a:gd name="T7" fmla="*/ 19 h 23"/>
              <a:gd name="T8" fmla="*/ 16 w 23"/>
              <a:gd name="T9" fmla="*/ 21 h 23"/>
              <a:gd name="T10" fmla="*/ 11 w 23"/>
              <a:gd name="T11" fmla="*/ 23 h 23"/>
              <a:gd name="T12" fmla="*/ 11 w 23"/>
              <a:gd name="T13" fmla="*/ 23 h 23"/>
              <a:gd name="T14" fmla="*/ 6 w 23"/>
              <a:gd name="T15" fmla="*/ 21 h 23"/>
              <a:gd name="T16" fmla="*/ 4 w 23"/>
              <a:gd name="T17" fmla="*/ 19 h 23"/>
              <a:gd name="T18" fmla="*/ 2 w 23"/>
              <a:gd name="T19" fmla="*/ 16 h 23"/>
              <a:gd name="T20" fmla="*/ 0 w 23"/>
              <a:gd name="T21" fmla="*/ 12 h 23"/>
              <a:gd name="T22" fmla="*/ 0 w 23"/>
              <a:gd name="T23" fmla="*/ 12 h 23"/>
              <a:gd name="T24" fmla="*/ 2 w 23"/>
              <a:gd name="T25" fmla="*/ 7 h 23"/>
              <a:gd name="T26" fmla="*/ 4 w 23"/>
              <a:gd name="T27" fmla="*/ 5 h 23"/>
              <a:gd name="T28" fmla="*/ 6 w 23"/>
              <a:gd name="T29" fmla="*/ 3 h 23"/>
              <a:gd name="T30" fmla="*/ 11 w 23"/>
              <a:gd name="T31" fmla="*/ 0 h 23"/>
              <a:gd name="T32" fmla="*/ 11 w 23"/>
              <a:gd name="T33" fmla="*/ 0 h 23"/>
              <a:gd name="T34" fmla="*/ 16 w 23"/>
              <a:gd name="T35" fmla="*/ 3 h 23"/>
              <a:gd name="T36" fmla="*/ 18 w 23"/>
              <a:gd name="T37" fmla="*/ 5 h 23"/>
              <a:gd name="T38" fmla="*/ 20 w 23"/>
              <a:gd name="T39" fmla="*/ 7 h 23"/>
              <a:gd name="T40" fmla="*/ 23 w 23"/>
              <a:gd name="T41" fmla="*/ 12 h 23"/>
              <a:gd name="T42" fmla="*/ 23 w 23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3">
                <a:moveTo>
                  <a:pt x="23" y="12"/>
                </a:moveTo>
                <a:lnTo>
                  <a:pt x="23" y="12"/>
                </a:lnTo>
                <a:lnTo>
                  <a:pt x="20" y="16"/>
                </a:lnTo>
                <a:lnTo>
                  <a:pt x="18" y="19"/>
                </a:lnTo>
                <a:lnTo>
                  <a:pt x="16" y="21"/>
                </a:lnTo>
                <a:lnTo>
                  <a:pt x="11" y="23"/>
                </a:lnTo>
                <a:lnTo>
                  <a:pt x="11" y="23"/>
                </a:lnTo>
                <a:lnTo>
                  <a:pt x="6" y="21"/>
                </a:lnTo>
                <a:lnTo>
                  <a:pt x="4" y="19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5"/>
                </a:lnTo>
                <a:lnTo>
                  <a:pt x="6" y="3"/>
                </a:lnTo>
                <a:lnTo>
                  <a:pt x="11" y="0"/>
                </a:lnTo>
                <a:lnTo>
                  <a:pt x="11" y="0"/>
                </a:lnTo>
                <a:lnTo>
                  <a:pt x="16" y="3"/>
                </a:lnTo>
                <a:lnTo>
                  <a:pt x="18" y="5"/>
                </a:lnTo>
                <a:lnTo>
                  <a:pt x="20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8" name="Freeform 289"/>
          <p:cNvSpPr>
            <a:spLocks/>
          </p:cNvSpPr>
          <p:nvPr/>
        </p:nvSpPr>
        <p:spPr bwMode="auto">
          <a:xfrm>
            <a:off x="6337666" y="2281786"/>
            <a:ext cx="38947" cy="31550"/>
          </a:xfrm>
          <a:custGeom>
            <a:avLst/>
            <a:gdLst>
              <a:gd name="T0" fmla="*/ 21 w 21"/>
              <a:gd name="T1" fmla="*/ 11 h 23"/>
              <a:gd name="T2" fmla="*/ 21 w 21"/>
              <a:gd name="T3" fmla="*/ 11 h 23"/>
              <a:gd name="T4" fmla="*/ 21 w 21"/>
              <a:gd name="T5" fmla="*/ 16 h 23"/>
              <a:gd name="T6" fmla="*/ 18 w 21"/>
              <a:gd name="T7" fmla="*/ 18 h 23"/>
              <a:gd name="T8" fmla="*/ 14 w 21"/>
              <a:gd name="T9" fmla="*/ 20 h 23"/>
              <a:gd name="T10" fmla="*/ 9 w 21"/>
              <a:gd name="T11" fmla="*/ 23 h 23"/>
              <a:gd name="T12" fmla="*/ 9 w 21"/>
              <a:gd name="T13" fmla="*/ 23 h 23"/>
              <a:gd name="T14" fmla="*/ 7 w 21"/>
              <a:gd name="T15" fmla="*/ 20 h 23"/>
              <a:gd name="T16" fmla="*/ 2 w 21"/>
              <a:gd name="T17" fmla="*/ 18 h 23"/>
              <a:gd name="T18" fmla="*/ 0 w 21"/>
              <a:gd name="T19" fmla="*/ 16 h 23"/>
              <a:gd name="T20" fmla="*/ 0 w 21"/>
              <a:gd name="T21" fmla="*/ 11 h 23"/>
              <a:gd name="T22" fmla="*/ 0 w 21"/>
              <a:gd name="T23" fmla="*/ 11 h 23"/>
              <a:gd name="T24" fmla="*/ 0 w 21"/>
              <a:gd name="T25" fmla="*/ 7 h 23"/>
              <a:gd name="T26" fmla="*/ 2 w 21"/>
              <a:gd name="T27" fmla="*/ 4 h 23"/>
              <a:gd name="T28" fmla="*/ 7 w 21"/>
              <a:gd name="T29" fmla="*/ 2 h 23"/>
              <a:gd name="T30" fmla="*/ 9 w 21"/>
              <a:gd name="T31" fmla="*/ 0 h 23"/>
              <a:gd name="T32" fmla="*/ 9 w 21"/>
              <a:gd name="T33" fmla="*/ 0 h 23"/>
              <a:gd name="T34" fmla="*/ 14 w 21"/>
              <a:gd name="T35" fmla="*/ 2 h 23"/>
              <a:gd name="T36" fmla="*/ 18 w 21"/>
              <a:gd name="T37" fmla="*/ 4 h 23"/>
              <a:gd name="T38" fmla="*/ 21 w 21"/>
              <a:gd name="T39" fmla="*/ 7 h 23"/>
              <a:gd name="T40" fmla="*/ 21 w 21"/>
              <a:gd name="T41" fmla="*/ 11 h 23"/>
              <a:gd name="T42" fmla="*/ 21 w 21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8" y="18"/>
                </a:lnTo>
                <a:lnTo>
                  <a:pt x="14" y="20"/>
                </a:lnTo>
                <a:lnTo>
                  <a:pt x="9" y="23"/>
                </a:lnTo>
                <a:lnTo>
                  <a:pt x="9" y="23"/>
                </a:lnTo>
                <a:lnTo>
                  <a:pt x="7" y="20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7" y="2"/>
                </a:lnTo>
                <a:lnTo>
                  <a:pt x="9" y="0"/>
                </a:lnTo>
                <a:lnTo>
                  <a:pt x="9" y="0"/>
                </a:lnTo>
                <a:lnTo>
                  <a:pt x="14" y="2"/>
                </a:lnTo>
                <a:lnTo>
                  <a:pt x="18" y="4"/>
                </a:lnTo>
                <a:lnTo>
                  <a:pt x="21" y="7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4" name="Rectangle 205"/>
          <p:cNvSpPr>
            <a:spLocks noChangeArrowheads="1"/>
          </p:cNvSpPr>
          <p:nvPr/>
        </p:nvSpPr>
        <p:spPr bwMode="auto">
          <a:xfrm>
            <a:off x="5316634" y="1806584"/>
            <a:ext cx="218008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1000</a:t>
            </a:r>
          </a:p>
        </p:txBody>
      </p:sp>
      <p:sp>
        <p:nvSpPr>
          <p:cNvPr id="405" name="Rectangle 206"/>
          <p:cNvSpPr>
            <a:spLocks noChangeArrowheads="1"/>
          </p:cNvSpPr>
          <p:nvPr/>
        </p:nvSpPr>
        <p:spPr bwMode="auto">
          <a:xfrm>
            <a:off x="5365572" y="2085042"/>
            <a:ext cx="16350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100</a:t>
            </a:r>
          </a:p>
        </p:txBody>
      </p:sp>
      <p:sp>
        <p:nvSpPr>
          <p:cNvPr id="406" name="Rectangle 207"/>
          <p:cNvSpPr>
            <a:spLocks noChangeArrowheads="1"/>
          </p:cNvSpPr>
          <p:nvPr/>
        </p:nvSpPr>
        <p:spPr bwMode="auto">
          <a:xfrm>
            <a:off x="5420073" y="2359386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</a:t>
            </a:r>
          </a:p>
        </p:txBody>
      </p:sp>
      <p:sp>
        <p:nvSpPr>
          <p:cNvPr id="407" name="Rectangle 208"/>
          <p:cNvSpPr>
            <a:spLocks noChangeArrowheads="1"/>
          </p:cNvSpPr>
          <p:nvPr/>
        </p:nvSpPr>
        <p:spPr bwMode="auto">
          <a:xfrm>
            <a:off x="5470868" y="2633729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</a:t>
            </a:r>
          </a:p>
        </p:txBody>
      </p:sp>
      <p:sp>
        <p:nvSpPr>
          <p:cNvPr id="408" name="Rectangle 209"/>
          <p:cNvSpPr>
            <a:spLocks noChangeArrowheads="1"/>
          </p:cNvSpPr>
          <p:nvPr/>
        </p:nvSpPr>
        <p:spPr bwMode="auto">
          <a:xfrm>
            <a:off x="5396532" y="2910816"/>
            <a:ext cx="13625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0.1</a:t>
            </a:r>
          </a:p>
        </p:txBody>
      </p:sp>
      <p:sp>
        <p:nvSpPr>
          <p:cNvPr id="409" name="Rectangle 210"/>
          <p:cNvSpPr>
            <a:spLocks noChangeArrowheads="1"/>
          </p:cNvSpPr>
          <p:nvPr/>
        </p:nvSpPr>
        <p:spPr bwMode="auto">
          <a:xfrm>
            <a:off x="5342029" y="3185160"/>
            <a:ext cx="190758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0.01</a:t>
            </a:r>
          </a:p>
        </p:txBody>
      </p:sp>
      <p:sp>
        <p:nvSpPr>
          <p:cNvPr id="410" name="Rectangle 211"/>
          <p:cNvSpPr>
            <a:spLocks noChangeArrowheads="1"/>
          </p:cNvSpPr>
          <p:nvPr/>
        </p:nvSpPr>
        <p:spPr bwMode="auto">
          <a:xfrm rot="16200000">
            <a:off x="4523745" y="2508739"/>
            <a:ext cx="1235916" cy="1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70875" eaLnBrk="0" fontAlgn="auto" hangingPunct="0">
              <a:spcBef>
                <a:spcPts val="0"/>
              </a:spcBef>
              <a:spcAft>
                <a:spcPts val="571"/>
              </a:spcAft>
            </a:pPr>
            <a:r>
              <a:rPr lang="en-US" altLang="en-US" sz="952" b="1" dirty="0">
                <a:solidFill>
                  <a:srgbClr val="6C6C6C"/>
                </a:solidFill>
                <a:latin typeface="Arial"/>
              </a:rPr>
              <a:t>Concentration (mg/L)</a:t>
            </a:r>
          </a:p>
        </p:txBody>
      </p:sp>
      <p:sp>
        <p:nvSpPr>
          <p:cNvPr id="413" name="Rectangle 214"/>
          <p:cNvSpPr>
            <a:spLocks noChangeArrowheads="1"/>
          </p:cNvSpPr>
          <p:nvPr/>
        </p:nvSpPr>
        <p:spPr bwMode="auto">
          <a:xfrm>
            <a:off x="5575872" y="327902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</a:t>
            </a:r>
          </a:p>
        </p:txBody>
      </p:sp>
      <p:sp>
        <p:nvSpPr>
          <p:cNvPr id="414" name="Rectangle 215"/>
          <p:cNvSpPr>
            <a:spLocks noChangeArrowheads="1"/>
          </p:cNvSpPr>
          <p:nvPr/>
        </p:nvSpPr>
        <p:spPr bwMode="auto">
          <a:xfrm>
            <a:off x="6082168" y="327902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4</a:t>
            </a:r>
          </a:p>
        </p:txBody>
      </p:sp>
      <p:sp>
        <p:nvSpPr>
          <p:cNvPr id="415" name="Rectangle 216"/>
          <p:cNvSpPr>
            <a:spLocks noChangeArrowheads="1"/>
          </p:cNvSpPr>
          <p:nvPr/>
        </p:nvSpPr>
        <p:spPr bwMode="auto">
          <a:xfrm>
            <a:off x="6594026" y="327902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8</a:t>
            </a:r>
          </a:p>
        </p:txBody>
      </p:sp>
      <p:sp>
        <p:nvSpPr>
          <p:cNvPr id="416" name="Rectangle 217"/>
          <p:cNvSpPr>
            <a:spLocks noChangeArrowheads="1"/>
          </p:cNvSpPr>
          <p:nvPr/>
        </p:nvSpPr>
        <p:spPr bwMode="auto">
          <a:xfrm>
            <a:off x="7085913" y="327902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12</a:t>
            </a:r>
          </a:p>
        </p:txBody>
      </p:sp>
      <p:sp>
        <p:nvSpPr>
          <p:cNvPr id="417" name="Rectangle 218"/>
          <p:cNvSpPr>
            <a:spLocks noChangeArrowheads="1"/>
          </p:cNvSpPr>
          <p:nvPr/>
        </p:nvSpPr>
        <p:spPr bwMode="auto">
          <a:xfrm>
            <a:off x="7594062" y="327902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16</a:t>
            </a:r>
          </a:p>
        </p:txBody>
      </p:sp>
      <p:sp>
        <p:nvSpPr>
          <p:cNvPr id="418" name="Rectangle 219"/>
          <p:cNvSpPr>
            <a:spLocks noChangeArrowheads="1"/>
          </p:cNvSpPr>
          <p:nvPr/>
        </p:nvSpPr>
        <p:spPr bwMode="auto">
          <a:xfrm>
            <a:off x="8105921" y="327902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20</a:t>
            </a:r>
          </a:p>
        </p:txBody>
      </p:sp>
      <p:sp>
        <p:nvSpPr>
          <p:cNvPr id="419" name="Rectangle 220"/>
          <p:cNvSpPr>
            <a:spLocks noChangeArrowheads="1"/>
          </p:cNvSpPr>
          <p:nvPr/>
        </p:nvSpPr>
        <p:spPr bwMode="auto">
          <a:xfrm>
            <a:off x="8614071" y="327902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24</a:t>
            </a:r>
          </a:p>
        </p:txBody>
      </p:sp>
      <p:sp>
        <p:nvSpPr>
          <p:cNvPr id="421" name="Rectangle 222"/>
          <p:cNvSpPr>
            <a:spLocks noChangeArrowheads="1"/>
          </p:cNvSpPr>
          <p:nvPr/>
        </p:nvSpPr>
        <p:spPr bwMode="auto">
          <a:xfrm>
            <a:off x="6355417" y="1787727"/>
            <a:ext cx="2107949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en-US" sz="762" b="1" dirty="0">
                <a:solidFill>
                  <a:srgbClr val="6C6C6C"/>
                </a:solidFill>
                <a:latin typeface="Arial"/>
              </a:rPr>
              <a:t>Plasma geometric mean concentration (n=20)</a:t>
            </a:r>
          </a:p>
        </p:txBody>
      </p:sp>
      <p:sp>
        <p:nvSpPr>
          <p:cNvPr id="423" name="Rectangle 224"/>
          <p:cNvSpPr>
            <a:spLocks noChangeArrowheads="1"/>
          </p:cNvSpPr>
          <p:nvPr/>
        </p:nvSpPr>
        <p:spPr bwMode="auto">
          <a:xfrm>
            <a:off x="6355416" y="1894104"/>
            <a:ext cx="1487587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en-US" sz="762" b="1" dirty="0">
                <a:solidFill>
                  <a:srgbClr val="6C6C6C"/>
                </a:solidFill>
                <a:latin typeface="Arial"/>
              </a:rPr>
              <a:t>ELF median concentration (n=5)</a:t>
            </a:r>
          </a:p>
        </p:txBody>
      </p:sp>
      <p:sp>
        <p:nvSpPr>
          <p:cNvPr id="424" name="Rectangle 225"/>
          <p:cNvSpPr>
            <a:spLocks noChangeArrowheads="1"/>
          </p:cNvSpPr>
          <p:nvPr/>
        </p:nvSpPr>
        <p:spPr bwMode="auto">
          <a:xfrm>
            <a:off x="6354358" y="1974388"/>
            <a:ext cx="89447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en-US" sz="762" b="1" dirty="0">
                <a:solidFill>
                  <a:srgbClr val="6C6C6C"/>
                </a:solidFill>
                <a:latin typeface="Arial"/>
              </a:rPr>
              <a:t>Individual ELF data</a:t>
            </a:r>
          </a:p>
        </p:txBody>
      </p:sp>
      <p:sp>
        <p:nvSpPr>
          <p:cNvPr id="428" name="Rectangle 229"/>
          <p:cNvSpPr>
            <a:spLocks noChangeArrowheads="1"/>
          </p:cNvSpPr>
          <p:nvPr/>
        </p:nvSpPr>
        <p:spPr bwMode="auto">
          <a:xfrm>
            <a:off x="6267535" y="3372302"/>
            <a:ext cx="1726435" cy="1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70875" eaLnBrk="0" fontAlgn="auto" hangingPunct="0">
              <a:spcBef>
                <a:spcPts val="0"/>
              </a:spcBef>
              <a:spcAft>
                <a:spcPts val="571"/>
              </a:spcAft>
            </a:pPr>
            <a:r>
              <a:rPr lang="en-US" altLang="en-US" sz="952" b="1" dirty="0">
                <a:solidFill>
                  <a:srgbClr val="6C6C6C"/>
                </a:solidFill>
                <a:latin typeface="Arial"/>
              </a:rPr>
              <a:t>Time after start of infusion (h)</a:t>
            </a:r>
          </a:p>
        </p:txBody>
      </p:sp>
      <p:sp>
        <p:nvSpPr>
          <p:cNvPr id="429" name="Freeform 230"/>
          <p:cNvSpPr>
            <a:spLocks/>
          </p:cNvSpPr>
          <p:nvPr/>
        </p:nvSpPr>
        <p:spPr bwMode="auto">
          <a:xfrm>
            <a:off x="5590279" y="1855182"/>
            <a:ext cx="3067440" cy="1382691"/>
          </a:xfrm>
          <a:custGeom>
            <a:avLst/>
            <a:gdLst>
              <a:gd name="T0" fmla="*/ 1654 w 1654"/>
              <a:gd name="T1" fmla="*/ 1008 h 1008"/>
              <a:gd name="T2" fmla="*/ 0 w 1654"/>
              <a:gd name="T3" fmla="*/ 1008 h 1008"/>
              <a:gd name="T4" fmla="*/ 0 w 1654"/>
              <a:gd name="T5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4" h="1008">
                <a:moveTo>
                  <a:pt x="1654" y="1008"/>
                </a:moveTo>
                <a:lnTo>
                  <a:pt x="0" y="100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" name="Line 231"/>
          <p:cNvSpPr>
            <a:spLocks noChangeShapeType="1"/>
          </p:cNvSpPr>
          <p:nvPr/>
        </p:nvSpPr>
        <p:spPr bwMode="auto">
          <a:xfrm flipH="1">
            <a:off x="5543915" y="3237873"/>
            <a:ext cx="51928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1" name="Line 232"/>
          <p:cNvSpPr>
            <a:spLocks noChangeShapeType="1"/>
          </p:cNvSpPr>
          <p:nvPr/>
        </p:nvSpPr>
        <p:spPr bwMode="auto">
          <a:xfrm flipH="1">
            <a:off x="5543915" y="2963530"/>
            <a:ext cx="51928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2" name="Line 233"/>
          <p:cNvSpPr>
            <a:spLocks noChangeShapeType="1"/>
          </p:cNvSpPr>
          <p:nvPr/>
        </p:nvSpPr>
        <p:spPr bwMode="auto">
          <a:xfrm flipH="1">
            <a:off x="5543915" y="2685070"/>
            <a:ext cx="51928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3" name="Line 234"/>
          <p:cNvSpPr>
            <a:spLocks noChangeShapeType="1"/>
          </p:cNvSpPr>
          <p:nvPr/>
        </p:nvSpPr>
        <p:spPr bwMode="auto">
          <a:xfrm flipH="1">
            <a:off x="5543915" y="2410727"/>
            <a:ext cx="51928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4" name="Line 235"/>
          <p:cNvSpPr>
            <a:spLocks noChangeShapeType="1"/>
          </p:cNvSpPr>
          <p:nvPr/>
        </p:nvSpPr>
        <p:spPr bwMode="auto">
          <a:xfrm flipH="1">
            <a:off x="5543915" y="2136383"/>
            <a:ext cx="51928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5" name="Line 236"/>
          <p:cNvSpPr>
            <a:spLocks noChangeShapeType="1"/>
          </p:cNvSpPr>
          <p:nvPr/>
        </p:nvSpPr>
        <p:spPr bwMode="auto">
          <a:xfrm flipH="1">
            <a:off x="5543915" y="1859296"/>
            <a:ext cx="51928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6" name="Line 237"/>
          <p:cNvSpPr>
            <a:spLocks noChangeShapeType="1"/>
          </p:cNvSpPr>
          <p:nvPr/>
        </p:nvSpPr>
        <p:spPr bwMode="auto">
          <a:xfrm>
            <a:off x="8648447" y="3240617"/>
            <a:ext cx="0" cy="31550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7" name="Line 238"/>
          <p:cNvSpPr>
            <a:spLocks noChangeShapeType="1"/>
          </p:cNvSpPr>
          <p:nvPr/>
        </p:nvSpPr>
        <p:spPr bwMode="auto">
          <a:xfrm>
            <a:off x="8142152" y="3240617"/>
            <a:ext cx="0" cy="31550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8" name="Line 239"/>
          <p:cNvSpPr>
            <a:spLocks noChangeShapeType="1"/>
          </p:cNvSpPr>
          <p:nvPr/>
        </p:nvSpPr>
        <p:spPr bwMode="auto">
          <a:xfrm>
            <a:off x="7630294" y="3240617"/>
            <a:ext cx="0" cy="31550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9" name="Line 240"/>
          <p:cNvSpPr>
            <a:spLocks noChangeShapeType="1"/>
          </p:cNvSpPr>
          <p:nvPr/>
        </p:nvSpPr>
        <p:spPr bwMode="auto">
          <a:xfrm>
            <a:off x="7122145" y="3240617"/>
            <a:ext cx="0" cy="31550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" name="Line 241"/>
          <p:cNvSpPr>
            <a:spLocks noChangeShapeType="1"/>
          </p:cNvSpPr>
          <p:nvPr/>
        </p:nvSpPr>
        <p:spPr bwMode="auto">
          <a:xfrm>
            <a:off x="6610287" y="3240617"/>
            <a:ext cx="0" cy="31550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1" name="Line 242"/>
          <p:cNvSpPr>
            <a:spLocks noChangeShapeType="1"/>
          </p:cNvSpPr>
          <p:nvPr/>
        </p:nvSpPr>
        <p:spPr bwMode="auto">
          <a:xfrm>
            <a:off x="6102138" y="3240617"/>
            <a:ext cx="0" cy="31550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2" name="Line 243"/>
          <p:cNvSpPr>
            <a:spLocks noChangeShapeType="1"/>
          </p:cNvSpPr>
          <p:nvPr/>
        </p:nvSpPr>
        <p:spPr bwMode="auto">
          <a:xfrm>
            <a:off x="5590279" y="3240617"/>
            <a:ext cx="0" cy="31550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7" name="Freeform 248"/>
          <p:cNvSpPr>
            <a:spLocks/>
          </p:cNvSpPr>
          <p:nvPr/>
        </p:nvSpPr>
        <p:spPr bwMode="auto">
          <a:xfrm>
            <a:off x="6081737" y="2328424"/>
            <a:ext cx="38947" cy="28806"/>
          </a:xfrm>
          <a:custGeom>
            <a:avLst/>
            <a:gdLst>
              <a:gd name="T0" fmla="*/ 21 w 21"/>
              <a:gd name="T1" fmla="*/ 9 h 21"/>
              <a:gd name="T2" fmla="*/ 21 w 21"/>
              <a:gd name="T3" fmla="*/ 9 h 21"/>
              <a:gd name="T4" fmla="*/ 21 w 21"/>
              <a:gd name="T5" fmla="*/ 14 h 21"/>
              <a:gd name="T6" fmla="*/ 18 w 21"/>
              <a:gd name="T7" fmla="*/ 19 h 21"/>
              <a:gd name="T8" fmla="*/ 14 w 21"/>
              <a:gd name="T9" fmla="*/ 21 h 21"/>
              <a:gd name="T10" fmla="*/ 11 w 21"/>
              <a:gd name="T11" fmla="*/ 21 h 21"/>
              <a:gd name="T12" fmla="*/ 11 w 21"/>
              <a:gd name="T13" fmla="*/ 21 h 21"/>
              <a:gd name="T14" fmla="*/ 7 w 21"/>
              <a:gd name="T15" fmla="*/ 21 h 21"/>
              <a:gd name="T16" fmla="*/ 2 w 21"/>
              <a:gd name="T17" fmla="*/ 19 h 21"/>
              <a:gd name="T18" fmla="*/ 0 w 21"/>
              <a:gd name="T19" fmla="*/ 14 h 21"/>
              <a:gd name="T20" fmla="*/ 0 w 21"/>
              <a:gd name="T21" fmla="*/ 9 h 21"/>
              <a:gd name="T22" fmla="*/ 0 w 21"/>
              <a:gd name="T23" fmla="*/ 9 h 21"/>
              <a:gd name="T24" fmla="*/ 0 w 21"/>
              <a:gd name="T25" fmla="*/ 7 h 21"/>
              <a:gd name="T26" fmla="*/ 2 w 21"/>
              <a:gd name="T27" fmla="*/ 3 h 21"/>
              <a:gd name="T28" fmla="*/ 7 w 21"/>
              <a:gd name="T29" fmla="*/ 0 h 21"/>
              <a:gd name="T30" fmla="*/ 11 w 21"/>
              <a:gd name="T31" fmla="*/ 0 h 21"/>
              <a:gd name="T32" fmla="*/ 11 w 21"/>
              <a:gd name="T33" fmla="*/ 0 h 21"/>
              <a:gd name="T34" fmla="*/ 14 w 21"/>
              <a:gd name="T35" fmla="*/ 0 h 21"/>
              <a:gd name="T36" fmla="*/ 18 w 21"/>
              <a:gd name="T37" fmla="*/ 3 h 21"/>
              <a:gd name="T38" fmla="*/ 21 w 21"/>
              <a:gd name="T39" fmla="*/ 7 h 21"/>
              <a:gd name="T40" fmla="*/ 21 w 21"/>
              <a:gd name="T41" fmla="*/ 9 h 21"/>
              <a:gd name="T42" fmla="*/ 21 w 21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9"/>
                </a:moveTo>
                <a:lnTo>
                  <a:pt x="21" y="9"/>
                </a:lnTo>
                <a:lnTo>
                  <a:pt x="21" y="14"/>
                </a:lnTo>
                <a:lnTo>
                  <a:pt x="18" y="19"/>
                </a:lnTo>
                <a:lnTo>
                  <a:pt x="14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2" y="19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3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8" y="3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8" name="Freeform 249"/>
          <p:cNvSpPr>
            <a:spLocks/>
          </p:cNvSpPr>
          <p:nvPr/>
        </p:nvSpPr>
        <p:spPr bwMode="auto">
          <a:xfrm>
            <a:off x="5833226" y="2235876"/>
            <a:ext cx="38947" cy="31550"/>
          </a:xfrm>
          <a:custGeom>
            <a:avLst/>
            <a:gdLst>
              <a:gd name="T0" fmla="*/ 21 w 21"/>
              <a:gd name="T1" fmla="*/ 12 h 23"/>
              <a:gd name="T2" fmla="*/ 21 w 21"/>
              <a:gd name="T3" fmla="*/ 12 h 23"/>
              <a:gd name="T4" fmla="*/ 21 w 21"/>
              <a:gd name="T5" fmla="*/ 17 h 23"/>
              <a:gd name="T6" fmla="*/ 19 w 21"/>
              <a:gd name="T7" fmla="*/ 19 h 23"/>
              <a:gd name="T8" fmla="*/ 14 w 21"/>
              <a:gd name="T9" fmla="*/ 21 h 23"/>
              <a:gd name="T10" fmla="*/ 10 w 21"/>
              <a:gd name="T11" fmla="*/ 23 h 23"/>
              <a:gd name="T12" fmla="*/ 10 w 21"/>
              <a:gd name="T13" fmla="*/ 23 h 23"/>
              <a:gd name="T14" fmla="*/ 7 w 21"/>
              <a:gd name="T15" fmla="*/ 21 h 23"/>
              <a:gd name="T16" fmla="*/ 3 w 21"/>
              <a:gd name="T17" fmla="*/ 19 h 23"/>
              <a:gd name="T18" fmla="*/ 0 w 21"/>
              <a:gd name="T19" fmla="*/ 17 h 23"/>
              <a:gd name="T20" fmla="*/ 0 w 21"/>
              <a:gd name="T21" fmla="*/ 12 h 23"/>
              <a:gd name="T22" fmla="*/ 0 w 21"/>
              <a:gd name="T23" fmla="*/ 12 h 23"/>
              <a:gd name="T24" fmla="*/ 0 w 21"/>
              <a:gd name="T25" fmla="*/ 7 h 23"/>
              <a:gd name="T26" fmla="*/ 3 w 21"/>
              <a:gd name="T27" fmla="*/ 5 h 23"/>
              <a:gd name="T28" fmla="*/ 7 w 21"/>
              <a:gd name="T29" fmla="*/ 3 h 23"/>
              <a:gd name="T30" fmla="*/ 10 w 21"/>
              <a:gd name="T31" fmla="*/ 0 h 23"/>
              <a:gd name="T32" fmla="*/ 10 w 21"/>
              <a:gd name="T33" fmla="*/ 0 h 23"/>
              <a:gd name="T34" fmla="*/ 14 w 21"/>
              <a:gd name="T35" fmla="*/ 3 h 23"/>
              <a:gd name="T36" fmla="*/ 19 w 21"/>
              <a:gd name="T37" fmla="*/ 5 h 23"/>
              <a:gd name="T38" fmla="*/ 21 w 21"/>
              <a:gd name="T39" fmla="*/ 7 h 23"/>
              <a:gd name="T40" fmla="*/ 21 w 21"/>
              <a:gd name="T41" fmla="*/ 12 h 23"/>
              <a:gd name="T42" fmla="*/ 21 w 21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2"/>
                </a:moveTo>
                <a:lnTo>
                  <a:pt x="21" y="12"/>
                </a:lnTo>
                <a:lnTo>
                  <a:pt x="21" y="17"/>
                </a:lnTo>
                <a:lnTo>
                  <a:pt x="19" y="19"/>
                </a:lnTo>
                <a:lnTo>
                  <a:pt x="14" y="21"/>
                </a:lnTo>
                <a:lnTo>
                  <a:pt x="10" y="23"/>
                </a:lnTo>
                <a:lnTo>
                  <a:pt x="10" y="23"/>
                </a:lnTo>
                <a:lnTo>
                  <a:pt x="7" y="21"/>
                </a:lnTo>
                <a:lnTo>
                  <a:pt x="3" y="19"/>
                </a:lnTo>
                <a:lnTo>
                  <a:pt x="0" y="17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3" y="5"/>
                </a:lnTo>
                <a:lnTo>
                  <a:pt x="7" y="3"/>
                </a:lnTo>
                <a:lnTo>
                  <a:pt x="10" y="0"/>
                </a:lnTo>
                <a:lnTo>
                  <a:pt x="10" y="0"/>
                </a:lnTo>
                <a:lnTo>
                  <a:pt x="14" y="3"/>
                </a:lnTo>
                <a:lnTo>
                  <a:pt x="19" y="5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" name="Freeform 250"/>
          <p:cNvSpPr>
            <a:spLocks/>
          </p:cNvSpPr>
          <p:nvPr/>
        </p:nvSpPr>
        <p:spPr bwMode="auto">
          <a:xfrm>
            <a:off x="6337666" y="2329646"/>
            <a:ext cx="38947" cy="31550"/>
          </a:xfrm>
          <a:custGeom>
            <a:avLst/>
            <a:gdLst>
              <a:gd name="T0" fmla="*/ 21 w 21"/>
              <a:gd name="T1" fmla="*/ 12 h 23"/>
              <a:gd name="T2" fmla="*/ 21 w 21"/>
              <a:gd name="T3" fmla="*/ 12 h 23"/>
              <a:gd name="T4" fmla="*/ 21 w 21"/>
              <a:gd name="T5" fmla="*/ 16 h 23"/>
              <a:gd name="T6" fmla="*/ 18 w 21"/>
              <a:gd name="T7" fmla="*/ 19 h 23"/>
              <a:gd name="T8" fmla="*/ 14 w 21"/>
              <a:gd name="T9" fmla="*/ 21 h 23"/>
              <a:gd name="T10" fmla="*/ 9 w 21"/>
              <a:gd name="T11" fmla="*/ 23 h 23"/>
              <a:gd name="T12" fmla="*/ 9 w 21"/>
              <a:gd name="T13" fmla="*/ 23 h 23"/>
              <a:gd name="T14" fmla="*/ 7 w 21"/>
              <a:gd name="T15" fmla="*/ 21 h 23"/>
              <a:gd name="T16" fmla="*/ 2 w 21"/>
              <a:gd name="T17" fmla="*/ 19 h 23"/>
              <a:gd name="T18" fmla="*/ 0 w 21"/>
              <a:gd name="T19" fmla="*/ 16 h 23"/>
              <a:gd name="T20" fmla="*/ 0 w 21"/>
              <a:gd name="T21" fmla="*/ 12 h 23"/>
              <a:gd name="T22" fmla="*/ 0 w 21"/>
              <a:gd name="T23" fmla="*/ 12 h 23"/>
              <a:gd name="T24" fmla="*/ 0 w 21"/>
              <a:gd name="T25" fmla="*/ 7 h 23"/>
              <a:gd name="T26" fmla="*/ 2 w 21"/>
              <a:gd name="T27" fmla="*/ 5 h 23"/>
              <a:gd name="T28" fmla="*/ 7 w 21"/>
              <a:gd name="T29" fmla="*/ 3 h 23"/>
              <a:gd name="T30" fmla="*/ 9 w 21"/>
              <a:gd name="T31" fmla="*/ 0 h 23"/>
              <a:gd name="T32" fmla="*/ 9 w 21"/>
              <a:gd name="T33" fmla="*/ 0 h 23"/>
              <a:gd name="T34" fmla="*/ 14 w 21"/>
              <a:gd name="T35" fmla="*/ 3 h 23"/>
              <a:gd name="T36" fmla="*/ 18 w 21"/>
              <a:gd name="T37" fmla="*/ 5 h 23"/>
              <a:gd name="T38" fmla="*/ 21 w 21"/>
              <a:gd name="T39" fmla="*/ 7 h 23"/>
              <a:gd name="T40" fmla="*/ 21 w 21"/>
              <a:gd name="T41" fmla="*/ 12 h 23"/>
              <a:gd name="T42" fmla="*/ 21 w 21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2"/>
                </a:moveTo>
                <a:lnTo>
                  <a:pt x="21" y="12"/>
                </a:lnTo>
                <a:lnTo>
                  <a:pt x="21" y="16"/>
                </a:lnTo>
                <a:lnTo>
                  <a:pt x="18" y="19"/>
                </a:lnTo>
                <a:lnTo>
                  <a:pt x="14" y="21"/>
                </a:lnTo>
                <a:lnTo>
                  <a:pt x="9" y="23"/>
                </a:lnTo>
                <a:lnTo>
                  <a:pt x="9" y="23"/>
                </a:lnTo>
                <a:lnTo>
                  <a:pt x="7" y="21"/>
                </a:lnTo>
                <a:lnTo>
                  <a:pt x="2" y="19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5"/>
                </a:lnTo>
                <a:lnTo>
                  <a:pt x="7" y="3"/>
                </a:lnTo>
                <a:lnTo>
                  <a:pt x="9" y="0"/>
                </a:lnTo>
                <a:lnTo>
                  <a:pt x="9" y="0"/>
                </a:lnTo>
                <a:lnTo>
                  <a:pt x="14" y="3"/>
                </a:lnTo>
                <a:lnTo>
                  <a:pt x="18" y="5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1" name="Freeform 252"/>
          <p:cNvSpPr>
            <a:spLocks/>
          </p:cNvSpPr>
          <p:nvPr/>
        </p:nvSpPr>
        <p:spPr bwMode="auto">
          <a:xfrm>
            <a:off x="5851771" y="2262581"/>
            <a:ext cx="754806" cy="157748"/>
          </a:xfrm>
          <a:custGeom>
            <a:avLst/>
            <a:gdLst>
              <a:gd name="T0" fmla="*/ 0 w 407"/>
              <a:gd name="T1" fmla="*/ 0 h 115"/>
              <a:gd name="T2" fmla="*/ 133 w 407"/>
              <a:gd name="T3" fmla="*/ 55 h 115"/>
              <a:gd name="T4" fmla="*/ 273 w 407"/>
              <a:gd name="T5" fmla="*/ 55 h 115"/>
              <a:gd name="T6" fmla="*/ 407 w 407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7" h="115">
                <a:moveTo>
                  <a:pt x="0" y="0"/>
                </a:moveTo>
                <a:lnTo>
                  <a:pt x="133" y="55"/>
                </a:lnTo>
                <a:lnTo>
                  <a:pt x="273" y="55"/>
                </a:lnTo>
                <a:lnTo>
                  <a:pt x="407" y="115"/>
                </a:lnTo>
              </a:path>
            </a:pathLst>
          </a:custGeom>
          <a:noFill/>
          <a:ln w="127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2" name="Line 253"/>
          <p:cNvSpPr>
            <a:spLocks noChangeShapeType="1"/>
          </p:cNvSpPr>
          <p:nvPr/>
        </p:nvSpPr>
        <p:spPr bwMode="auto">
          <a:xfrm>
            <a:off x="5911117" y="2114436"/>
            <a:ext cx="0" cy="3155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3" name="Line 254"/>
          <p:cNvSpPr>
            <a:spLocks noChangeShapeType="1"/>
          </p:cNvSpPr>
          <p:nvPr/>
        </p:nvSpPr>
        <p:spPr bwMode="auto">
          <a:xfrm>
            <a:off x="5888863" y="2114436"/>
            <a:ext cx="4821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4" name="Line 255"/>
          <p:cNvSpPr>
            <a:spLocks noChangeShapeType="1"/>
          </p:cNvSpPr>
          <p:nvPr/>
        </p:nvSpPr>
        <p:spPr bwMode="auto">
          <a:xfrm>
            <a:off x="5888863" y="2145986"/>
            <a:ext cx="4821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5" name="Line 256"/>
          <p:cNvSpPr>
            <a:spLocks noChangeShapeType="1"/>
          </p:cNvSpPr>
          <p:nvPr/>
        </p:nvSpPr>
        <p:spPr bwMode="auto">
          <a:xfrm>
            <a:off x="5974172" y="2145986"/>
            <a:ext cx="0" cy="3155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6" name="Line 257"/>
          <p:cNvSpPr>
            <a:spLocks noChangeShapeType="1"/>
          </p:cNvSpPr>
          <p:nvPr/>
        </p:nvSpPr>
        <p:spPr bwMode="auto">
          <a:xfrm>
            <a:off x="5953774" y="2145986"/>
            <a:ext cx="4636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7" name="Line 258"/>
          <p:cNvSpPr>
            <a:spLocks noChangeShapeType="1"/>
          </p:cNvSpPr>
          <p:nvPr/>
        </p:nvSpPr>
        <p:spPr bwMode="auto">
          <a:xfrm>
            <a:off x="5953774" y="2177535"/>
            <a:ext cx="4636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8" name="Line 259"/>
          <p:cNvSpPr>
            <a:spLocks noChangeShapeType="1"/>
          </p:cNvSpPr>
          <p:nvPr/>
        </p:nvSpPr>
        <p:spPr bwMode="auto">
          <a:xfrm>
            <a:off x="6102138" y="2192624"/>
            <a:ext cx="0" cy="3155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9" name="Line 260"/>
          <p:cNvSpPr>
            <a:spLocks noChangeShapeType="1"/>
          </p:cNvSpPr>
          <p:nvPr/>
        </p:nvSpPr>
        <p:spPr bwMode="auto">
          <a:xfrm>
            <a:off x="6078028" y="2192624"/>
            <a:ext cx="4636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" name="Line 261"/>
          <p:cNvSpPr>
            <a:spLocks noChangeShapeType="1"/>
          </p:cNvSpPr>
          <p:nvPr/>
        </p:nvSpPr>
        <p:spPr bwMode="auto">
          <a:xfrm>
            <a:off x="6078028" y="2221430"/>
            <a:ext cx="4636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" name="Line 262"/>
          <p:cNvSpPr>
            <a:spLocks noChangeShapeType="1"/>
          </p:cNvSpPr>
          <p:nvPr/>
        </p:nvSpPr>
        <p:spPr bwMode="auto">
          <a:xfrm>
            <a:off x="6354358" y="2274928"/>
            <a:ext cx="0" cy="50753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2" name="Line 263"/>
          <p:cNvSpPr>
            <a:spLocks noChangeShapeType="1"/>
          </p:cNvSpPr>
          <p:nvPr/>
        </p:nvSpPr>
        <p:spPr bwMode="auto">
          <a:xfrm>
            <a:off x="6333958" y="2274928"/>
            <a:ext cx="4636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3" name="Line 264"/>
          <p:cNvSpPr>
            <a:spLocks noChangeShapeType="1"/>
          </p:cNvSpPr>
          <p:nvPr/>
        </p:nvSpPr>
        <p:spPr bwMode="auto">
          <a:xfrm>
            <a:off x="6333958" y="2325680"/>
            <a:ext cx="4636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4" name="Line 265"/>
          <p:cNvSpPr>
            <a:spLocks noChangeShapeType="1"/>
          </p:cNvSpPr>
          <p:nvPr/>
        </p:nvSpPr>
        <p:spPr bwMode="auto">
          <a:xfrm>
            <a:off x="7122145" y="2495774"/>
            <a:ext cx="0" cy="89161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5" name="Line 266"/>
          <p:cNvSpPr>
            <a:spLocks noChangeShapeType="1"/>
          </p:cNvSpPr>
          <p:nvPr/>
        </p:nvSpPr>
        <p:spPr bwMode="auto">
          <a:xfrm>
            <a:off x="7096181" y="2495773"/>
            <a:ext cx="4821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6" name="Line 267"/>
          <p:cNvSpPr>
            <a:spLocks noChangeShapeType="1"/>
          </p:cNvSpPr>
          <p:nvPr/>
        </p:nvSpPr>
        <p:spPr bwMode="auto">
          <a:xfrm>
            <a:off x="7096181" y="2580820"/>
            <a:ext cx="4821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7" name="Line 268"/>
          <p:cNvSpPr>
            <a:spLocks noChangeShapeType="1"/>
          </p:cNvSpPr>
          <p:nvPr/>
        </p:nvSpPr>
        <p:spPr bwMode="auto">
          <a:xfrm>
            <a:off x="7630294" y="2628831"/>
            <a:ext cx="0" cy="97391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8" name="Line 269"/>
          <p:cNvSpPr>
            <a:spLocks noChangeShapeType="1"/>
          </p:cNvSpPr>
          <p:nvPr/>
        </p:nvSpPr>
        <p:spPr bwMode="auto">
          <a:xfrm>
            <a:off x="7608039" y="2631574"/>
            <a:ext cx="4265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9" name="Line 270"/>
          <p:cNvSpPr>
            <a:spLocks noChangeShapeType="1"/>
          </p:cNvSpPr>
          <p:nvPr/>
        </p:nvSpPr>
        <p:spPr bwMode="auto">
          <a:xfrm>
            <a:off x="7608039" y="2726222"/>
            <a:ext cx="4265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0" name="Line 271"/>
          <p:cNvSpPr>
            <a:spLocks noChangeShapeType="1"/>
          </p:cNvSpPr>
          <p:nvPr/>
        </p:nvSpPr>
        <p:spPr bwMode="auto">
          <a:xfrm>
            <a:off x="6610287" y="2347628"/>
            <a:ext cx="0" cy="63099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" name="Line 272"/>
          <p:cNvSpPr>
            <a:spLocks noChangeShapeType="1"/>
          </p:cNvSpPr>
          <p:nvPr/>
        </p:nvSpPr>
        <p:spPr bwMode="auto">
          <a:xfrm>
            <a:off x="6589886" y="2347628"/>
            <a:ext cx="4265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3" name="Line 274"/>
          <p:cNvSpPr>
            <a:spLocks noChangeShapeType="1"/>
          </p:cNvSpPr>
          <p:nvPr/>
        </p:nvSpPr>
        <p:spPr bwMode="auto">
          <a:xfrm>
            <a:off x="5590279" y="2347628"/>
            <a:ext cx="0" cy="43895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" name="Line 275"/>
          <p:cNvSpPr>
            <a:spLocks noChangeShapeType="1"/>
          </p:cNvSpPr>
          <p:nvPr/>
        </p:nvSpPr>
        <p:spPr bwMode="auto">
          <a:xfrm>
            <a:off x="5569879" y="2347628"/>
            <a:ext cx="46365" cy="0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5" name="Line 276"/>
          <p:cNvSpPr>
            <a:spLocks noChangeShapeType="1"/>
          </p:cNvSpPr>
          <p:nvPr/>
        </p:nvSpPr>
        <p:spPr bwMode="auto">
          <a:xfrm>
            <a:off x="5569879" y="2391523"/>
            <a:ext cx="46365" cy="0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" name="Freeform 277"/>
          <p:cNvSpPr>
            <a:spLocks/>
          </p:cNvSpPr>
          <p:nvPr/>
        </p:nvSpPr>
        <p:spPr bwMode="auto">
          <a:xfrm>
            <a:off x="5573587" y="2357230"/>
            <a:ext cx="38947" cy="28806"/>
          </a:xfrm>
          <a:custGeom>
            <a:avLst/>
            <a:gdLst>
              <a:gd name="T0" fmla="*/ 21 w 21"/>
              <a:gd name="T1" fmla="*/ 9 h 21"/>
              <a:gd name="T2" fmla="*/ 21 w 21"/>
              <a:gd name="T3" fmla="*/ 9 h 21"/>
              <a:gd name="T4" fmla="*/ 21 w 21"/>
              <a:gd name="T5" fmla="*/ 14 h 21"/>
              <a:gd name="T6" fmla="*/ 16 w 21"/>
              <a:gd name="T7" fmla="*/ 18 h 21"/>
              <a:gd name="T8" fmla="*/ 14 w 21"/>
              <a:gd name="T9" fmla="*/ 21 h 21"/>
              <a:gd name="T10" fmla="*/ 9 w 21"/>
              <a:gd name="T11" fmla="*/ 21 h 21"/>
              <a:gd name="T12" fmla="*/ 9 w 21"/>
              <a:gd name="T13" fmla="*/ 21 h 21"/>
              <a:gd name="T14" fmla="*/ 5 w 21"/>
              <a:gd name="T15" fmla="*/ 21 h 21"/>
              <a:gd name="T16" fmla="*/ 2 w 21"/>
              <a:gd name="T17" fmla="*/ 18 h 21"/>
              <a:gd name="T18" fmla="*/ 0 w 21"/>
              <a:gd name="T19" fmla="*/ 14 h 21"/>
              <a:gd name="T20" fmla="*/ 0 w 21"/>
              <a:gd name="T21" fmla="*/ 9 h 21"/>
              <a:gd name="T22" fmla="*/ 0 w 21"/>
              <a:gd name="T23" fmla="*/ 9 h 21"/>
              <a:gd name="T24" fmla="*/ 0 w 21"/>
              <a:gd name="T25" fmla="*/ 7 h 21"/>
              <a:gd name="T26" fmla="*/ 2 w 21"/>
              <a:gd name="T27" fmla="*/ 2 h 21"/>
              <a:gd name="T28" fmla="*/ 5 w 21"/>
              <a:gd name="T29" fmla="*/ 0 h 21"/>
              <a:gd name="T30" fmla="*/ 9 w 21"/>
              <a:gd name="T31" fmla="*/ 0 h 21"/>
              <a:gd name="T32" fmla="*/ 9 w 21"/>
              <a:gd name="T33" fmla="*/ 0 h 21"/>
              <a:gd name="T34" fmla="*/ 14 w 21"/>
              <a:gd name="T35" fmla="*/ 0 h 21"/>
              <a:gd name="T36" fmla="*/ 16 w 21"/>
              <a:gd name="T37" fmla="*/ 2 h 21"/>
              <a:gd name="T38" fmla="*/ 21 w 21"/>
              <a:gd name="T39" fmla="*/ 7 h 21"/>
              <a:gd name="T40" fmla="*/ 21 w 21"/>
              <a:gd name="T41" fmla="*/ 9 h 21"/>
              <a:gd name="T42" fmla="*/ 21 w 21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9"/>
                </a:moveTo>
                <a:lnTo>
                  <a:pt x="21" y="9"/>
                </a:lnTo>
                <a:lnTo>
                  <a:pt x="21" y="14"/>
                </a:lnTo>
                <a:lnTo>
                  <a:pt x="16" y="18"/>
                </a:lnTo>
                <a:lnTo>
                  <a:pt x="14" y="21"/>
                </a:lnTo>
                <a:lnTo>
                  <a:pt x="9" y="21"/>
                </a:lnTo>
                <a:lnTo>
                  <a:pt x="9" y="21"/>
                </a:lnTo>
                <a:lnTo>
                  <a:pt x="5" y="21"/>
                </a:lnTo>
                <a:lnTo>
                  <a:pt x="2" y="18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6" y="2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7" name="Line 278"/>
          <p:cNvSpPr>
            <a:spLocks noChangeShapeType="1"/>
          </p:cNvSpPr>
          <p:nvPr/>
        </p:nvSpPr>
        <p:spPr bwMode="auto">
          <a:xfrm>
            <a:off x="5723808" y="2114436"/>
            <a:ext cx="0" cy="3155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8" name="Line 279"/>
          <p:cNvSpPr>
            <a:spLocks noChangeShapeType="1"/>
          </p:cNvSpPr>
          <p:nvPr/>
        </p:nvSpPr>
        <p:spPr bwMode="auto">
          <a:xfrm>
            <a:off x="5697844" y="2114436"/>
            <a:ext cx="4636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9" name="Line 280"/>
          <p:cNvSpPr>
            <a:spLocks noChangeShapeType="1"/>
          </p:cNvSpPr>
          <p:nvPr/>
        </p:nvSpPr>
        <p:spPr bwMode="auto">
          <a:xfrm>
            <a:off x="5697844" y="2145986"/>
            <a:ext cx="4636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0" name="Freeform 281"/>
          <p:cNvSpPr>
            <a:spLocks/>
          </p:cNvSpPr>
          <p:nvPr/>
        </p:nvSpPr>
        <p:spPr bwMode="auto">
          <a:xfrm>
            <a:off x="5701553" y="2114436"/>
            <a:ext cx="38947" cy="31550"/>
          </a:xfrm>
          <a:custGeom>
            <a:avLst/>
            <a:gdLst>
              <a:gd name="T0" fmla="*/ 21 w 21"/>
              <a:gd name="T1" fmla="*/ 11 h 23"/>
              <a:gd name="T2" fmla="*/ 21 w 21"/>
              <a:gd name="T3" fmla="*/ 11 h 23"/>
              <a:gd name="T4" fmla="*/ 21 w 21"/>
              <a:gd name="T5" fmla="*/ 16 h 23"/>
              <a:gd name="T6" fmla="*/ 19 w 21"/>
              <a:gd name="T7" fmla="*/ 18 h 23"/>
              <a:gd name="T8" fmla="*/ 16 w 21"/>
              <a:gd name="T9" fmla="*/ 21 h 23"/>
              <a:gd name="T10" fmla="*/ 12 w 21"/>
              <a:gd name="T11" fmla="*/ 23 h 23"/>
              <a:gd name="T12" fmla="*/ 12 w 21"/>
              <a:gd name="T13" fmla="*/ 23 h 23"/>
              <a:gd name="T14" fmla="*/ 7 w 21"/>
              <a:gd name="T15" fmla="*/ 21 h 23"/>
              <a:gd name="T16" fmla="*/ 2 w 21"/>
              <a:gd name="T17" fmla="*/ 18 h 23"/>
              <a:gd name="T18" fmla="*/ 0 w 21"/>
              <a:gd name="T19" fmla="*/ 16 h 23"/>
              <a:gd name="T20" fmla="*/ 0 w 21"/>
              <a:gd name="T21" fmla="*/ 11 h 23"/>
              <a:gd name="T22" fmla="*/ 0 w 21"/>
              <a:gd name="T23" fmla="*/ 11 h 23"/>
              <a:gd name="T24" fmla="*/ 0 w 21"/>
              <a:gd name="T25" fmla="*/ 7 h 23"/>
              <a:gd name="T26" fmla="*/ 2 w 21"/>
              <a:gd name="T27" fmla="*/ 4 h 23"/>
              <a:gd name="T28" fmla="*/ 7 w 21"/>
              <a:gd name="T29" fmla="*/ 2 h 23"/>
              <a:gd name="T30" fmla="*/ 12 w 21"/>
              <a:gd name="T31" fmla="*/ 0 h 23"/>
              <a:gd name="T32" fmla="*/ 12 w 21"/>
              <a:gd name="T33" fmla="*/ 0 h 23"/>
              <a:gd name="T34" fmla="*/ 16 w 21"/>
              <a:gd name="T35" fmla="*/ 2 h 23"/>
              <a:gd name="T36" fmla="*/ 19 w 21"/>
              <a:gd name="T37" fmla="*/ 4 h 23"/>
              <a:gd name="T38" fmla="*/ 21 w 21"/>
              <a:gd name="T39" fmla="*/ 7 h 23"/>
              <a:gd name="T40" fmla="*/ 21 w 21"/>
              <a:gd name="T41" fmla="*/ 11 h 23"/>
              <a:gd name="T42" fmla="*/ 21 w 21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9" y="18"/>
                </a:lnTo>
                <a:lnTo>
                  <a:pt x="16" y="21"/>
                </a:lnTo>
                <a:lnTo>
                  <a:pt x="12" y="23"/>
                </a:lnTo>
                <a:lnTo>
                  <a:pt x="12" y="23"/>
                </a:lnTo>
                <a:lnTo>
                  <a:pt x="7" y="21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7" y="2"/>
                </a:lnTo>
                <a:lnTo>
                  <a:pt x="12" y="0"/>
                </a:lnTo>
                <a:lnTo>
                  <a:pt x="12" y="0"/>
                </a:lnTo>
                <a:lnTo>
                  <a:pt x="16" y="2"/>
                </a:lnTo>
                <a:lnTo>
                  <a:pt x="19" y="4"/>
                </a:lnTo>
                <a:lnTo>
                  <a:pt x="21" y="7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" name="Line 282"/>
          <p:cNvSpPr>
            <a:spLocks noChangeShapeType="1"/>
          </p:cNvSpPr>
          <p:nvPr/>
        </p:nvSpPr>
        <p:spPr bwMode="auto">
          <a:xfrm>
            <a:off x="5851771" y="2076027"/>
            <a:ext cx="0" cy="28806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" name="Line 283"/>
          <p:cNvSpPr>
            <a:spLocks noChangeShapeType="1"/>
          </p:cNvSpPr>
          <p:nvPr/>
        </p:nvSpPr>
        <p:spPr bwMode="auto">
          <a:xfrm>
            <a:off x="5829517" y="2076028"/>
            <a:ext cx="4265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3" name="Line 284"/>
          <p:cNvSpPr>
            <a:spLocks noChangeShapeType="1"/>
          </p:cNvSpPr>
          <p:nvPr/>
        </p:nvSpPr>
        <p:spPr bwMode="auto">
          <a:xfrm>
            <a:off x="5829517" y="2104834"/>
            <a:ext cx="4265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4" name="Freeform 285"/>
          <p:cNvSpPr>
            <a:spLocks/>
          </p:cNvSpPr>
          <p:nvPr/>
        </p:nvSpPr>
        <p:spPr bwMode="auto">
          <a:xfrm>
            <a:off x="5829517" y="2076027"/>
            <a:ext cx="42655" cy="28806"/>
          </a:xfrm>
          <a:custGeom>
            <a:avLst/>
            <a:gdLst>
              <a:gd name="T0" fmla="*/ 23 w 23"/>
              <a:gd name="T1" fmla="*/ 12 h 21"/>
              <a:gd name="T2" fmla="*/ 23 w 23"/>
              <a:gd name="T3" fmla="*/ 12 h 21"/>
              <a:gd name="T4" fmla="*/ 21 w 23"/>
              <a:gd name="T5" fmla="*/ 16 h 21"/>
              <a:gd name="T6" fmla="*/ 19 w 23"/>
              <a:gd name="T7" fmla="*/ 19 h 21"/>
              <a:gd name="T8" fmla="*/ 16 w 23"/>
              <a:gd name="T9" fmla="*/ 21 h 21"/>
              <a:gd name="T10" fmla="*/ 12 w 23"/>
              <a:gd name="T11" fmla="*/ 21 h 21"/>
              <a:gd name="T12" fmla="*/ 12 w 23"/>
              <a:gd name="T13" fmla="*/ 21 h 21"/>
              <a:gd name="T14" fmla="*/ 7 w 23"/>
              <a:gd name="T15" fmla="*/ 21 h 21"/>
              <a:gd name="T16" fmla="*/ 5 w 23"/>
              <a:gd name="T17" fmla="*/ 19 h 21"/>
              <a:gd name="T18" fmla="*/ 2 w 23"/>
              <a:gd name="T19" fmla="*/ 16 h 21"/>
              <a:gd name="T20" fmla="*/ 0 w 23"/>
              <a:gd name="T21" fmla="*/ 12 h 21"/>
              <a:gd name="T22" fmla="*/ 0 w 23"/>
              <a:gd name="T23" fmla="*/ 12 h 21"/>
              <a:gd name="T24" fmla="*/ 2 w 23"/>
              <a:gd name="T25" fmla="*/ 7 h 21"/>
              <a:gd name="T26" fmla="*/ 5 w 23"/>
              <a:gd name="T27" fmla="*/ 3 h 21"/>
              <a:gd name="T28" fmla="*/ 7 w 23"/>
              <a:gd name="T29" fmla="*/ 0 h 21"/>
              <a:gd name="T30" fmla="*/ 12 w 23"/>
              <a:gd name="T31" fmla="*/ 0 h 21"/>
              <a:gd name="T32" fmla="*/ 12 w 23"/>
              <a:gd name="T33" fmla="*/ 0 h 21"/>
              <a:gd name="T34" fmla="*/ 16 w 23"/>
              <a:gd name="T35" fmla="*/ 0 h 21"/>
              <a:gd name="T36" fmla="*/ 19 w 23"/>
              <a:gd name="T37" fmla="*/ 3 h 21"/>
              <a:gd name="T38" fmla="*/ 21 w 23"/>
              <a:gd name="T39" fmla="*/ 7 h 21"/>
              <a:gd name="T40" fmla="*/ 23 w 23"/>
              <a:gd name="T41" fmla="*/ 12 h 21"/>
              <a:gd name="T42" fmla="*/ 23 w 23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12"/>
                </a:moveTo>
                <a:lnTo>
                  <a:pt x="23" y="12"/>
                </a:lnTo>
                <a:lnTo>
                  <a:pt x="21" y="16"/>
                </a:lnTo>
                <a:lnTo>
                  <a:pt x="19" y="19"/>
                </a:lnTo>
                <a:lnTo>
                  <a:pt x="16" y="21"/>
                </a:lnTo>
                <a:lnTo>
                  <a:pt x="12" y="21"/>
                </a:lnTo>
                <a:lnTo>
                  <a:pt x="12" y="21"/>
                </a:lnTo>
                <a:lnTo>
                  <a:pt x="7" y="21"/>
                </a:lnTo>
                <a:lnTo>
                  <a:pt x="5" y="19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5" y="3"/>
                </a:lnTo>
                <a:lnTo>
                  <a:pt x="7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1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" name="Freeform 286"/>
          <p:cNvSpPr>
            <a:spLocks/>
          </p:cNvSpPr>
          <p:nvPr/>
        </p:nvSpPr>
        <p:spPr bwMode="auto">
          <a:xfrm>
            <a:off x="5894427" y="2117179"/>
            <a:ext cx="37091" cy="28806"/>
          </a:xfrm>
          <a:custGeom>
            <a:avLst/>
            <a:gdLst>
              <a:gd name="T0" fmla="*/ 20 w 20"/>
              <a:gd name="T1" fmla="*/ 9 h 21"/>
              <a:gd name="T2" fmla="*/ 20 w 20"/>
              <a:gd name="T3" fmla="*/ 9 h 21"/>
              <a:gd name="T4" fmla="*/ 20 w 20"/>
              <a:gd name="T5" fmla="*/ 14 h 21"/>
              <a:gd name="T6" fmla="*/ 18 w 20"/>
              <a:gd name="T7" fmla="*/ 19 h 21"/>
              <a:gd name="T8" fmla="*/ 13 w 20"/>
              <a:gd name="T9" fmla="*/ 21 h 21"/>
              <a:gd name="T10" fmla="*/ 9 w 20"/>
              <a:gd name="T11" fmla="*/ 21 h 21"/>
              <a:gd name="T12" fmla="*/ 9 w 20"/>
              <a:gd name="T13" fmla="*/ 21 h 21"/>
              <a:gd name="T14" fmla="*/ 7 w 20"/>
              <a:gd name="T15" fmla="*/ 21 h 21"/>
              <a:gd name="T16" fmla="*/ 2 w 20"/>
              <a:gd name="T17" fmla="*/ 19 h 21"/>
              <a:gd name="T18" fmla="*/ 0 w 20"/>
              <a:gd name="T19" fmla="*/ 14 h 21"/>
              <a:gd name="T20" fmla="*/ 0 w 20"/>
              <a:gd name="T21" fmla="*/ 9 h 21"/>
              <a:gd name="T22" fmla="*/ 0 w 20"/>
              <a:gd name="T23" fmla="*/ 9 h 21"/>
              <a:gd name="T24" fmla="*/ 0 w 20"/>
              <a:gd name="T25" fmla="*/ 5 h 21"/>
              <a:gd name="T26" fmla="*/ 2 w 20"/>
              <a:gd name="T27" fmla="*/ 2 h 21"/>
              <a:gd name="T28" fmla="*/ 7 w 20"/>
              <a:gd name="T29" fmla="*/ 0 h 21"/>
              <a:gd name="T30" fmla="*/ 9 w 20"/>
              <a:gd name="T31" fmla="*/ 0 h 21"/>
              <a:gd name="T32" fmla="*/ 9 w 20"/>
              <a:gd name="T33" fmla="*/ 0 h 21"/>
              <a:gd name="T34" fmla="*/ 13 w 20"/>
              <a:gd name="T35" fmla="*/ 0 h 21"/>
              <a:gd name="T36" fmla="*/ 18 w 20"/>
              <a:gd name="T37" fmla="*/ 2 h 21"/>
              <a:gd name="T38" fmla="*/ 20 w 20"/>
              <a:gd name="T39" fmla="*/ 5 h 21"/>
              <a:gd name="T40" fmla="*/ 20 w 20"/>
              <a:gd name="T41" fmla="*/ 9 h 21"/>
              <a:gd name="T42" fmla="*/ 20 w 20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1">
                <a:moveTo>
                  <a:pt x="20" y="9"/>
                </a:moveTo>
                <a:lnTo>
                  <a:pt x="20" y="9"/>
                </a:lnTo>
                <a:lnTo>
                  <a:pt x="20" y="14"/>
                </a:lnTo>
                <a:lnTo>
                  <a:pt x="18" y="19"/>
                </a:lnTo>
                <a:lnTo>
                  <a:pt x="13" y="21"/>
                </a:lnTo>
                <a:lnTo>
                  <a:pt x="9" y="21"/>
                </a:lnTo>
                <a:lnTo>
                  <a:pt x="9" y="21"/>
                </a:lnTo>
                <a:lnTo>
                  <a:pt x="7" y="21"/>
                </a:lnTo>
                <a:lnTo>
                  <a:pt x="2" y="19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8" y="2"/>
                </a:lnTo>
                <a:lnTo>
                  <a:pt x="20" y="5"/>
                </a:lnTo>
                <a:lnTo>
                  <a:pt x="20" y="9"/>
                </a:lnTo>
                <a:lnTo>
                  <a:pt x="20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6" name="Freeform 287"/>
          <p:cNvSpPr>
            <a:spLocks/>
          </p:cNvSpPr>
          <p:nvPr/>
        </p:nvSpPr>
        <p:spPr bwMode="auto">
          <a:xfrm>
            <a:off x="5957482" y="2145986"/>
            <a:ext cx="38947" cy="31550"/>
          </a:xfrm>
          <a:custGeom>
            <a:avLst/>
            <a:gdLst>
              <a:gd name="T0" fmla="*/ 21 w 21"/>
              <a:gd name="T1" fmla="*/ 11 h 23"/>
              <a:gd name="T2" fmla="*/ 21 w 21"/>
              <a:gd name="T3" fmla="*/ 11 h 23"/>
              <a:gd name="T4" fmla="*/ 21 w 21"/>
              <a:gd name="T5" fmla="*/ 16 h 23"/>
              <a:gd name="T6" fmla="*/ 19 w 21"/>
              <a:gd name="T7" fmla="*/ 18 h 23"/>
              <a:gd name="T8" fmla="*/ 14 w 21"/>
              <a:gd name="T9" fmla="*/ 21 h 23"/>
              <a:gd name="T10" fmla="*/ 9 w 21"/>
              <a:gd name="T11" fmla="*/ 23 h 23"/>
              <a:gd name="T12" fmla="*/ 9 w 21"/>
              <a:gd name="T13" fmla="*/ 23 h 23"/>
              <a:gd name="T14" fmla="*/ 7 w 21"/>
              <a:gd name="T15" fmla="*/ 21 h 23"/>
              <a:gd name="T16" fmla="*/ 2 w 21"/>
              <a:gd name="T17" fmla="*/ 18 h 23"/>
              <a:gd name="T18" fmla="*/ 0 w 21"/>
              <a:gd name="T19" fmla="*/ 16 h 23"/>
              <a:gd name="T20" fmla="*/ 0 w 21"/>
              <a:gd name="T21" fmla="*/ 11 h 23"/>
              <a:gd name="T22" fmla="*/ 0 w 21"/>
              <a:gd name="T23" fmla="*/ 11 h 23"/>
              <a:gd name="T24" fmla="*/ 0 w 21"/>
              <a:gd name="T25" fmla="*/ 7 h 23"/>
              <a:gd name="T26" fmla="*/ 2 w 21"/>
              <a:gd name="T27" fmla="*/ 4 h 23"/>
              <a:gd name="T28" fmla="*/ 7 w 21"/>
              <a:gd name="T29" fmla="*/ 2 h 23"/>
              <a:gd name="T30" fmla="*/ 9 w 21"/>
              <a:gd name="T31" fmla="*/ 0 h 23"/>
              <a:gd name="T32" fmla="*/ 9 w 21"/>
              <a:gd name="T33" fmla="*/ 0 h 23"/>
              <a:gd name="T34" fmla="*/ 14 w 21"/>
              <a:gd name="T35" fmla="*/ 2 h 23"/>
              <a:gd name="T36" fmla="*/ 19 w 21"/>
              <a:gd name="T37" fmla="*/ 4 h 23"/>
              <a:gd name="T38" fmla="*/ 21 w 21"/>
              <a:gd name="T39" fmla="*/ 7 h 23"/>
              <a:gd name="T40" fmla="*/ 21 w 21"/>
              <a:gd name="T41" fmla="*/ 11 h 23"/>
              <a:gd name="T42" fmla="*/ 21 w 21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9" y="18"/>
                </a:lnTo>
                <a:lnTo>
                  <a:pt x="14" y="21"/>
                </a:lnTo>
                <a:lnTo>
                  <a:pt x="9" y="23"/>
                </a:lnTo>
                <a:lnTo>
                  <a:pt x="9" y="23"/>
                </a:lnTo>
                <a:lnTo>
                  <a:pt x="7" y="21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7" y="2"/>
                </a:lnTo>
                <a:lnTo>
                  <a:pt x="9" y="0"/>
                </a:lnTo>
                <a:lnTo>
                  <a:pt x="9" y="0"/>
                </a:lnTo>
                <a:lnTo>
                  <a:pt x="14" y="2"/>
                </a:lnTo>
                <a:lnTo>
                  <a:pt x="19" y="4"/>
                </a:lnTo>
                <a:lnTo>
                  <a:pt x="21" y="7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0" name="Freeform 291"/>
          <p:cNvSpPr>
            <a:spLocks/>
          </p:cNvSpPr>
          <p:nvPr/>
        </p:nvSpPr>
        <p:spPr bwMode="auto">
          <a:xfrm>
            <a:off x="7101745" y="2517721"/>
            <a:ext cx="37091" cy="31550"/>
          </a:xfrm>
          <a:custGeom>
            <a:avLst/>
            <a:gdLst>
              <a:gd name="T0" fmla="*/ 20 w 20"/>
              <a:gd name="T1" fmla="*/ 12 h 23"/>
              <a:gd name="T2" fmla="*/ 20 w 20"/>
              <a:gd name="T3" fmla="*/ 12 h 23"/>
              <a:gd name="T4" fmla="*/ 20 w 20"/>
              <a:gd name="T5" fmla="*/ 16 h 23"/>
              <a:gd name="T6" fmla="*/ 18 w 20"/>
              <a:gd name="T7" fmla="*/ 19 h 23"/>
              <a:gd name="T8" fmla="*/ 13 w 20"/>
              <a:gd name="T9" fmla="*/ 21 h 23"/>
              <a:gd name="T10" fmla="*/ 11 w 20"/>
              <a:gd name="T11" fmla="*/ 23 h 23"/>
              <a:gd name="T12" fmla="*/ 11 w 20"/>
              <a:gd name="T13" fmla="*/ 23 h 23"/>
              <a:gd name="T14" fmla="*/ 6 w 20"/>
              <a:gd name="T15" fmla="*/ 21 h 23"/>
              <a:gd name="T16" fmla="*/ 2 w 20"/>
              <a:gd name="T17" fmla="*/ 19 h 23"/>
              <a:gd name="T18" fmla="*/ 0 w 20"/>
              <a:gd name="T19" fmla="*/ 16 h 23"/>
              <a:gd name="T20" fmla="*/ 0 w 20"/>
              <a:gd name="T21" fmla="*/ 12 h 23"/>
              <a:gd name="T22" fmla="*/ 0 w 20"/>
              <a:gd name="T23" fmla="*/ 12 h 23"/>
              <a:gd name="T24" fmla="*/ 0 w 20"/>
              <a:gd name="T25" fmla="*/ 7 h 23"/>
              <a:gd name="T26" fmla="*/ 2 w 20"/>
              <a:gd name="T27" fmla="*/ 5 h 23"/>
              <a:gd name="T28" fmla="*/ 6 w 20"/>
              <a:gd name="T29" fmla="*/ 3 h 23"/>
              <a:gd name="T30" fmla="*/ 11 w 20"/>
              <a:gd name="T31" fmla="*/ 0 h 23"/>
              <a:gd name="T32" fmla="*/ 11 w 20"/>
              <a:gd name="T33" fmla="*/ 0 h 23"/>
              <a:gd name="T34" fmla="*/ 13 w 20"/>
              <a:gd name="T35" fmla="*/ 3 h 23"/>
              <a:gd name="T36" fmla="*/ 18 w 20"/>
              <a:gd name="T37" fmla="*/ 5 h 23"/>
              <a:gd name="T38" fmla="*/ 20 w 20"/>
              <a:gd name="T39" fmla="*/ 7 h 23"/>
              <a:gd name="T40" fmla="*/ 20 w 20"/>
              <a:gd name="T41" fmla="*/ 12 h 23"/>
              <a:gd name="T42" fmla="*/ 20 w 20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3">
                <a:moveTo>
                  <a:pt x="20" y="12"/>
                </a:moveTo>
                <a:lnTo>
                  <a:pt x="20" y="12"/>
                </a:lnTo>
                <a:lnTo>
                  <a:pt x="20" y="16"/>
                </a:lnTo>
                <a:lnTo>
                  <a:pt x="18" y="19"/>
                </a:lnTo>
                <a:lnTo>
                  <a:pt x="13" y="21"/>
                </a:lnTo>
                <a:lnTo>
                  <a:pt x="11" y="23"/>
                </a:lnTo>
                <a:lnTo>
                  <a:pt x="11" y="23"/>
                </a:lnTo>
                <a:lnTo>
                  <a:pt x="6" y="21"/>
                </a:lnTo>
                <a:lnTo>
                  <a:pt x="2" y="19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5"/>
                </a:lnTo>
                <a:lnTo>
                  <a:pt x="6" y="3"/>
                </a:lnTo>
                <a:lnTo>
                  <a:pt x="11" y="0"/>
                </a:lnTo>
                <a:lnTo>
                  <a:pt x="11" y="0"/>
                </a:lnTo>
                <a:lnTo>
                  <a:pt x="13" y="3"/>
                </a:lnTo>
                <a:lnTo>
                  <a:pt x="18" y="5"/>
                </a:lnTo>
                <a:lnTo>
                  <a:pt x="20" y="7"/>
                </a:lnTo>
                <a:lnTo>
                  <a:pt x="20" y="12"/>
                </a:lnTo>
                <a:lnTo>
                  <a:pt x="20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" name="Freeform 292"/>
          <p:cNvSpPr>
            <a:spLocks/>
          </p:cNvSpPr>
          <p:nvPr/>
        </p:nvSpPr>
        <p:spPr bwMode="auto">
          <a:xfrm>
            <a:off x="7608039" y="2660380"/>
            <a:ext cx="42655" cy="27434"/>
          </a:xfrm>
          <a:custGeom>
            <a:avLst/>
            <a:gdLst>
              <a:gd name="T0" fmla="*/ 23 w 23"/>
              <a:gd name="T1" fmla="*/ 9 h 20"/>
              <a:gd name="T2" fmla="*/ 23 w 23"/>
              <a:gd name="T3" fmla="*/ 9 h 20"/>
              <a:gd name="T4" fmla="*/ 21 w 23"/>
              <a:gd name="T5" fmla="*/ 14 h 20"/>
              <a:gd name="T6" fmla="*/ 19 w 23"/>
              <a:gd name="T7" fmla="*/ 18 h 20"/>
              <a:gd name="T8" fmla="*/ 16 w 23"/>
              <a:gd name="T9" fmla="*/ 20 h 20"/>
              <a:gd name="T10" fmla="*/ 12 w 23"/>
              <a:gd name="T11" fmla="*/ 20 h 20"/>
              <a:gd name="T12" fmla="*/ 12 w 23"/>
              <a:gd name="T13" fmla="*/ 20 h 20"/>
              <a:gd name="T14" fmla="*/ 7 w 23"/>
              <a:gd name="T15" fmla="*/ 20 h 20"/>
              <a:gd name="T16" fmla="*/ 5 w 23"/>
              <a:gd name="T17" fmla="*/ 18 h 20"/>
              <a:gd name="T18" fmla="*/ 3 w 23"/>
              <a:gd name="T19" fmla="*/ 14 h 20"/>
              <a:gd name="T20" fmla="*/ 0 w 23"/>
              <a:gd name="T21" fmla="*/ 9 h 20"/>
              <a:gd name="T22" fmla="*/ 0 w 23"/>
              <a:gd name="T23" fmla="*/ 9 h 20"/>
              <a:gd name="T24" fmla="*/ 3 w 23"/>
              <a:gd name="T25" fmla="*/ 4 h 20"/>
              <a:gd name="T26" fmla="*/ 5 w 23"/>
              <a:gd name="T27" fmla="*/ 2 h 20"/>
              <a:gd name="T28" fmla="*/ 7 w 23"/>
              <a:gd name="T29" fmla="*/ 0 h 20"/>
              <a:gd name="T30" fmla="*/ 12 w 23"/>
              <a:gd name="T31" fmla="*/ 0 h 20"/>
              <a:gd name="T32" fmla="*/ 12 w 23"/>
              <a:gd name="T33" fmla="*/ 0 h 20"/>
              <a:gd name="T34" fmla="*/ 16 w 23"/>
              <a:gd name="T35" fmla="*/ 0 h 20"/>
              <a:gd name="T36" fmla="*/ 19 w 23"/>
              <a:gd name="T37" fmla="*/ 2 h 20"/>
              <a:gd name="T38" fmla="*/ 21 w 23"/>
              <a:gd name="T39" fmla="*/ 4 h 20"/>
              <a:gd name="T40" fmla="*/ 23 w 23"/>
              <a:gd name="T41" fmla="*/ 9 h 20"/>
              <a:gd name="T42" fmla="*/ 23 w 23"/>
              <a:gd name="T4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0">
                <a:moveTo>
                  <a:pt x="23" y="9"/>
                </a:moveTo>
                <a:lnTo>
                  <a:pt x="23" y="9"/>
                </a:lnTo>
                <a:lnTo>
                  <a:pt x="21" y="14"/>
                </a:lnTo>
                <a:lnTo>
                  <a:pt x="19" y="18"/>
                </a:lnTo>
                <a:lnTo>
                  <a:pt x="16" y="20"/>
                </a:lnTo>
                <a:lnTo>
                  <a:pt x="12" y="20"/>
                </a:lnTo>
                <a:lnTo>
                  <a:pt x="12" y="20"/>
                </a:lnTo>
                <a:lnTo>
                  <a:pt x="7" y="20"/>
                </a:lnTo>
                <a:lnTo>
                  <a:pt x="5" y="18"/>
                </a:lnTo>
                <a:lnTo>
                  <a:pt x="3" y="14"/>
                </a:lnTo>
                <a:lnTo>
                  <a:pt x="0" y="9"/>
                </a:lnTo>
                <a:lnTo>
                  <a:pt x="0" y="9"/>
                </a:lnTo>
                <a:lnTo>
                  <a:pt x="3" y="4"/>
                </a:lnTo>
                <a:lnTo>
                  <a:pt x="5" y="2"/>
                </a:lnTo>
                <a:lnTo>
                  <a:pt x="7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1" y="4"/>
                </a:lnTo>
                <a:lnTo>
                  <a:pt x="23" y="9"/>
                </a:lnTo>
                <a:lnTo>
                  <a:pt x="23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" name="Line 293"/>
          <p:cNvSpPr>
            <a:spLocks noChangeShapeType="1"/>
          </p:cNvSpPr>
          <p:nvPr/>
        </p:nvSpPr>
        <p:spPr bwMode="auto">
          <a:xfrm>
            <a:off x="8648447" y="2830472"/>
            <a:ext cx="0" cy="72701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3" name="Line 294"/>
          <p:cNvSpPr>
            <a:spLocks noChangeShapeType="1"/>
          </p:cNvSpPr>
          <p:nvPr/>
        </p:nvSpPr>
        <p:spPr bwMode="auto">
          <a:xfrm>
            <a:off x="8628047" y="2830472"/>
            <a:ext cx="4265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4" name="Line 295"/>
          <p:cNvSpPr>
            <a:spLocks noChangeShapeType="1"/>
          </p:cNvSpPr>
          <p:nvPr/>
        </p:nvSpPr>
        <p:spPr bwMode="auto">
          <a:xfrm>
            <a:off x="8628047" y="2903174"/>
            <a:ext cx="4265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5" name="Freeform 296"/>
          <p:cNvSpPr>
            <a:spLocks/>
          </p:cNvSpPr>
          <p:nvPr/>
        </p:nvSpPr>
        <p:spPr bwMode="auto">
          <a:xfrm>
            <a:off x="8628047" y="2852420"/>
            <a:ext cx="42655" cy="28806"/>
          </a:xfrm>
          <a:custGeom>
            <a:avLst/>
            <a:gdLst>
              <a:gd name="T0" fmla="*/ 23 w 23"/>
              <a:gd name="T1" fmla="*/ 12 h 21"/>
              <a:gd name="T2" fmla="*/ 23 w 23"/>
              <a:gd name="T3" fmla="*/ 12 h 21"/>
              <a:gd name="T4" fmla="*/ 21 w 23"/>
              <a:gd name="T5" fmla="*/ 14 h 21"/>
              <a:gd name="T6" fmla="*/ 18 w 23"/>
              <a:gd name="T7" fmla="*/ 18 h 21"/>
              <a:gd name="T8" fmla="*/ 16 w 23"/>
              <a:gd name="T9" fmla="*/ 21 h 21"/>
              <a:gd name="T10" fmla="*/ 11 w 23"/>
              <a:gd name="T11" fmla="*/ 21 h 21"/>
              <a:gd name="T12" fmla="*/ 11 w 23"/>
              <a:gd name="T13" fmla="*/ 21 h 21"/>
              <a:gd name="T14" fmla="*/ 7 w 23"/>
              <a:gd name="T15" fmla="*/ 21 h 21"/>
              <a:gd name="T16" fmla="*/ 5 w 23"/>
              <a:gd name="T17" fmla="*/ 18 h 21"/>
              <a:gd name="T18" fmla="*/ 2 w 23"/>
              <a:gd name="T19" fmla="*/ 14 h 21"/>
              <a:gd name="T20" fmla="*/ 0 w 23"/>
              <a:gd name="T21" fmla="*/ 12 h 21"/>
              <a:gd name="T22" fmla="*/ 0 w 23"/>
              <a:gd name="T23" fmla="*/ 12 h 21"/>
              <a:gd name="T24" fmla="*/ 2 w 23"/>
              <a:gd name="T25" fmla="*/ 7 h 21"/>
              <a:gd name="T26" fmla="*/ 5 w 23"/>
              <a:gd name="T27" fmla="*/ 2 h 21"/>
              <a:gd name="T28" fmla="*/ 7 w 23"/>
              <a:gd name="T29" fmla="*/ 0 h 21"/>
              <a:gd name="T30" fmla="*/ 11 w 23"/>
              <a:gd name="T31" fmla="*/ 0 h 21"/>
              <a:gd name="T32" fmla="*/ 11 w 23"/>
              <a:gd name="T33" fmla="*/ 0 h 21"/>
              <a:gd name="T34" fmla="*/ 16 w 23"/>
              <a:gd name="T35" fmla="*/ 0 h 21"/>
              <a:gd name="T36" fmla="*/ 18 w 23"/>
              <a:gd name="T37" fmla="*/ 2 h 21"/>
              <a:gd name="T38" fmla="*/ 21 w 23"/>
              <a:gd name="T39" fmla="*/ 7 h 21"/>
              <a:gd name="T40" fmla="*/ 23 w 23"/>
              <a:gd name="T41" fmla="*/ 12 h 21"/>
              <a:gd name="T42" fmla="*/ 23 w 23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12"/>
                </a:moveTo>
                <a:lnTo>
                  <a:pt x="23" y="12"/>
                </a:lnTo>
                <a:lnTo>
                  <a:pt x="21" y="14"/>
                </a:lnTo>
                <a:lnTo>
                  <a:pt x="18" y="18"/>
                </a:lnTo>
                <a:lnTo>
                  <a:pt x="16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5" y="18"/>
                </a:lnTo>
                <a:lnTo>
                  <a:pt x="2" y="14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5" y="2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2"/>
                </a:lnTo>
                <a:lnTo>
                  <a:pt x="21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6" name="Freeform 297"/>
          <p:cNvSpPr>
            <a:spLocks/>
          </p:cNvSpPr>
          <p:nvPr/>
        </p:nvSpPr>
        <p:spPr bwMode="auto">
          <a:xfrm>
            <a:off x="5582861" y="2092489"/>
            <a:ext cx="3058169" cy="776392"/>
          </a:xfrm>
          <a:custGeom>
            <a:avLst/>
            <a:gdLst>
              <a:gd name="T0" fmla="*/ 0 w 1649"/>
              <a:gd name="T1" fmla="*/ 202 h 566"/>
              <a:gd name="T2" fmla="*/ 76 w 1649"/>
              <a:gd name="T3" fmla="*/ 27 h 566"/>
              <a:gd name="T4" fmla="*/ 142 w 1649"/>
              <a:gd name="T5" fmla="*/ 0 h 566"/>
              <a:gd name="T6" fmla="*/ 175 w 1649"/>
              <a:gd name="T7" fmla="*/ 27 h 566"/>
              <a:gd name="T8" fmla="*/ 209 w 1649"/>
              <a:gd name="T9" fmla="*/ 50 h 566"/>
              <a:gd name="T10" fmla="*/ 276 w 1649"/>
              <a:gd name="T11" fmla="*/ 85 h 566"/>
              <a:gd name="T12" fmla="*/ 416 w 1649"/>
              <a:gd name="T13" fmla="*/ 149 h 566"/>
              <a:gd name="T14" fmla="*/ 549 w 1649"/>
              <a:gd name="T15" fmla="*/ 207 h 566"/>
              <a:gd name="T16" fmla="*/ 825 w 1649"/>
              <a:gd name="T17" fmla="*/ 322 h 566"/>
              <a:gd name="T18" fmla="*/ 1099 w 1649"/>
              <a:gd name="T19" fmla="*/ 423 h 566"/>
              <a:gd name="T20" fmla="*/ 1649 w 1649"/>
              <a:gd name="T21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9" h="566">
                <a:moveTo>
                  <a:pt x="0" y="202"/>
                </a:moveTo>
                <a:lnTo>
                  <a:pt x="76" y="27"/>
                </a:lnTo>
                <a:lnTo>
                  <a:pt x="142" y="0"/>
                </a:lnTo>
                <a:lnTo>
                  <a:pt x="175" y="27"/>
                </a:lnTo>
                <a:lnTo>
                  <a:pt x="209" y="50"/>
                </a:lnTo>
                <a:lnTo>
                  <a:pt x="276" y="85"/>
                </a:lnTo>
                <a:lnTo>
                  <a:pt x="416" y="149"/>
                </a:lnTo>
                <a:lnTo>
                  <a:pt x="549" y="207"/>
                </a:lnTo>
                <a:lnTo>
                  <a:pt x="825" y="322"/>
                </a:lnTo>
                <a:lnTo>
                  <a:pt x="1099" y="423"/>
                </a:lnTo>
                <a:lnTo>
                  <a:pt x="1649" y="566"/>
                </a:lnTo>
              </a:path>
            </a:pathLst>
          </a:cu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7" name="Freeform 298"/>
          <p:cNvSpPr>
            <a:spLocks/>
          </p:cNvSpPr>
          <p:nvPr/>
        </p:nvSpPr>
        <p:spPr bwMode="auto">
          <a:xfrm>
            <a:off x="6337666" y="2322937"/>
            <a:ext cx="33382" cy="21948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8" name="Freeform 299"/>
          <p:cNvSpPr>
            <a:spLocks/>
          </p:cNvSpPr>
          <p:nvPr/>
        </p:nvSpPr>
        <p:spPr bwMode="auto">
          <a:xfrm>
            <a:off x="5833226" y="2250236"/>
            <a:ext cx="35237" cy="21948"/>
          </a:xfrm>
          <a:custGeom>
            <a:avLst/>
            <a:gdLst>
              <a:gd name="T0" fmla="*/ 19 w 19"/>
              <a:gd name="T1" fmla="*/ 16 h 16"/>
              <a:gd name="T2" fmla="*/ 10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10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9" name="Freeform 300"/>
          <p:cNvSpPr>
            <a:spLocks/>
          </p:cNvSpPr>
          <p:nvPr/>
        </p:nvSpPr>
        <p:spPr bwMode="auto">
          <a:xfrm>
            <a:off x="5833226" y="2237891"/>
            <a:ext cx="35237" cy="21948"/>
          </a:xfrm>
          <a:custGeom>
            <a:avLst/>
            <a:gdLst>
              <a:gd name="T0" fmla="*/ 19 w 19"/>
              <a:gd name="T1" fmla="*/ 16 h 16"/>
              <a:gd name="T2" fmla="*/ 10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10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0" name="Freeform 301"/>
          <p:cNvSpPr>
            <a:spLocks/>
          </p:cNvSpPr>
          <p:nvPr/>
        </p:nvSpPr>
        <p:spPr bwMode="auto">
          <a:xfrm>
            <a:off x="6593596" y="2464225"/>
            <a:ext cx="33382" cy="21948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" name="Freeform 302"/>
          <p:cNvSpPr>
            <a:spLocks/>
          </p:cNvSpPr>
          <p:nvPr/>
        </p:nvSpPr>
        <p:spPr bwMode="auto">
          <a:xfrm>
            <a:off x="6337666" y="2417586"/>
            <a:ext cx="33382" cy="21948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" name="Freeform 303"/>
          <p:cNvSpPr>
            <a:spLocks/>
          </p:cNvSpPr>
          <p:nvPr/>
        </p:nvSpPr>
        <p:spPr bwMode="auto">
          <a:xfrm>
            <a:off x="6085446" y="2398382"/>
            <a:ext cx="35237" cy="19204"/>
          </a:xfrm>
          <a:custGeom>
            <a:avLst/>
            <a:gdLst>
              <a:gd name="T0" fmla="*/ 19 w 19"/>
              <a:gd name="T1" fmla="*/ 14 h 14"/>
              <a:gd name="T2" fmla="*/ 9 w 19"/>
              <a:gd name="T3" fmla="*/ 0 h 14"/>
              <a:gd name="T4" fmla="*/ 0 w 19"/>
              <a:gd name="T5" fmla="*/ 14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9" y="0"/>
                </a:lnTo>
                <a:lnTo>
                  <a:pt x="0" y="14"/>
                </a:lnTo>
                <a:lnTo>
                  <a:pt x="19" y="1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3" name="Freeform 304"/>
          <p:cNvSpPr>
            <a:spLocks/>
          </p:cNvSpPr>
          <p:nvPr/>
        </p:nvSpPr>
        <p:spPr bwMode="auto">
          <a:xfrm>
            <a:off x="5833226" y="2224174"/>
            <a:ext cx="35237" cy="21948"/>
          </a:xfrm>
          <a:custGeom>
            <a:avLst/>
            <a:gdLst>
              <a:gd name="T0" fmla="*/ 19 w 19"/>
              <a:gd name="T1" fmla="*/ 16 h 16"/>
              <a:gd name="T2" fmla="*/ 10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10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4" name="Freeform 305"/>
          <p:cNvSpPr>
            <a:spLocks/>
          </p:cNvSpPr>
          <p:nvPr/>
        </p:nvSpPr>
        <p:spPr bwMode="auto">
          <a:xfrm>
            <a:off x="5833226" y="2265325"/>
            <a:ext cx="35237" cy="21948"/>
          </a:xfrm>
          <a:custGeom>
            <a:avLst/>
            <a:gdLst>
              <a:gd name="T0" fmla="*/ 19 w 19"/>
              <a:gd name="T1" fmla="*/ 16 h 16"/>
              <a:gd name="T2" fmla="*/ 10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10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6" name="Freeform 307"/>
          <p:cNvSpPr>
            <a:spLocks/>
          </p:cNvSpPr>
          <p:nvPr/>
        </p:nvSpPr>
        <p:spPr bwMode="auto">
          <a:xfrm>
            <a:off x="6337666" y="2329646"/>
            <a:ext cx="33382" cy="21948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8" name="Freeform 309"/>
          <p:cNvSpPr>
            <a:spLocks/>
          </p:cNvSpPr>
          <p:nvPr/>
        </p:nvSpPr>
        <p:spPr bwMode="auto">
          <a:xfrm>
            <a:off x="6593596" y="2403869"/>
            <a:ext cx="33382" cy="23319"/>
          </a:xfrm>
          <a:custGeom>
            <a:avLst/>
            <a:gdLst>
              <a:gd name="T0" fmla="*/ 18 w 18"/>
              <a:gd name="T1" fmla="*/ 17 h 17"/>
              <a:gd name="T2" fmla="*/ 9 w 18"/>
              <a:gd name="T3" fmla="*/ 0 h 17"/>
              <a:gd name="T4" fmla="*/ 0 w 18"/>
              <a:gd name="T5" fmla="*/ 17 h 17"/>
              <a:gd name="T6" fmla="*/ 18 w 18"/>
              <a:gd name="T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9" y="0"/>
                </a:lnTo>
                <a:lnTo>
                  <a:pt x="0" y="17"/>
                </a:ln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9" name="Freeform 310"/>
          <p:cNvSpPr>
            <a:spLocks/>
          </p:cNvSpPr>
          <p:nvPr/>
        </p:nvSpPr>
        <p:spPr bwMode="auto">
          <a:xfrm>
            <a:off x="6085446" y="2316079"/>
            <a:ext cx="35237" cy="21948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0" name="Freeform 311"/>
          <p:cNvSpPr>
            <a:spLocks/>
          </p:cNvSpPr>
          <p:nvPr/>
        </p:nvSpPr>
        <p:spPr bwMode="auto">
          <a:xfrm>
            <a:off x="6337666" y="2313336"/>
            <a:ext cx="33382" cy="21948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1" name="Freeform 312"/>
          <p:cNvSpPr>
            <a:spLocks/>
          </p:cNvSpPr>
          <p:nvPr/>
        </p:nvSpPr>
        <p:spPr bwMode="auto">
          <a:xfrm>
            <a:off x="6085446" y="2329646"/>
            <a:ext cx="35237" cy="21948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" name="Freeform 313"/>
          <p:cNvSpPr>
            <a:spLocks/>
          </p:cNvSpPr>
          <p:nvPr/>
        </p:nvSpPr>
        <p:spPr bwMode="auto">
          <a:xfrm>
            <a:off x="6337666" y="2344885"/>
            <a:ext cx="33382" cy="21948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" name="Freeform 314"/>
          <p:cNvSpPr>
            <a:spLocks/>
          </p:cNvSpPr>
          <p:nvPr/>
        </p:nvSpPr>
        <p:spPr bwMode="auto">
          <a:xfrm>
            <a:off x="5560607" y="1874386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" name="Line 315"/>
          <p:cNvSpPr>
            <a:spLocks noChangeShapeType="1"/>
          </p:cNvSpPr>
          <p:nvPr/>
        </p:nvSpPr>
        <p:spPr bwMode="auto">
          <a:xfrm flipH="1">
            <a:off x="5560607" y="1874386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" name="Freeform 316"/>
          <p:cNvSpPr>
            <a:spLocks/>
          </p:cNvSpPr>
          <p:nvPr/>
        </p:nvSpPr>
        <p:spPr bwMode="auto">
          <a:xfrm>
            <a:off x="5560607" y="1890846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" name="Line 317"/>
          <p:cNvSpPr>
            <a:spLocks noChangeShapeType="1"/>
          </p:cNvSpPr>
          <p:nvPr/>
        </p:nvSpPr>
        <p:spPr bwMode="auto">
          <a:xfrm flipH="1">
            <a:off x="5560607" y="1890846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7" name="Freeform 318"/>
          <p:cNvSpPr>
            <a:spLocks/>
          </p:cNvSpPr>
          <p:nvPr/>
        </p:nvSpPr>
        <p:spPr bwMode="auto">
          <a:xfrm>
            <a:off x="5560607" y="1903191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8" name="Line 319"/>
          <p:cNvSpPr>
            <a:spLocks noChangeShapeType="1"/>
          </p:cNvSpPr>
          <p:nvPr/>
        </p:nvSpPr>
        <p:spPr bwMode="auto">
          <a:xfrm flipH="1">
            <a:off x="5560607" y="1903191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9" name="Freeform 320"/>
          <p:cNvSpPr>
            <a:spLocks/>
          </p:cNvSpPr>
          <p:nvPr/>
        </p:nvSpPr>
        <p:spPr bwMode="auto">
          <a:xfrm>
            <a:off x="5560607" y="1922395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" name="Line 321"/>
          <p:cNvSpPr>
            <a:spLocks noChangeShapeType="1"/>
          </p:cNvSpPr>
          <p:nvPr/>
        </p:nvSpPr>
        <p:spPr bwMode="auto">
          <a:xfrm flipH="1">
            <a:off x="5560607" y="1922395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1" name="Freeform 322"/>
          <p:cNvSpPr>
            <a:spLocks/>
          </p:cNvSpPr>
          <p:nvPr/>
        </p:nvSpPr>
        <p:spPr bwMode="auto">
          <a:xfrm>
            <a:off x="5560607" y="1944343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" name="Line 323"/>
          <p:cNvSpPr>
            <a:spLocks noChangeShapeType="1"/>
          </p:cNvSpPr>
          <p:nvPr/>
        </p:nvSpPr>
        <p:spPr bwMode="auto">
          <a:xfrm flipH="1">
            <a:off x="5560607" y="1944343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3" name="Freeform 324"/>
          <p:cNvSpPr>
            <a:spLocks/>
          </p:cNvSpPr>
          <p:nvPr/>
        </p:nvSpPr>
        <p:spPr bwMode="auto">
          <a:xfrm>
            <a:off x="5560607" y="1971777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4" name="Line 325"/>
          <p:cNvSpPr>
            <a:spLocks noChangeShapeType="1"/>
          </p:cNvSpPr>
          <p:nvPr/>
        </p:nvSpPr>
        <p:spPr bwMode="auto">
          <a:xfrm flipH="1">
            <a:off x="5560607" y="1971777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5" name="Freeform 326"/>
          <p:cNvSpPr>
            <a:spLocks/>
          </p:cNvSpPr>
          <p:nvPr/>
        </p:nvSpPr>
        <p:spPr bwMode="auto">
          <a:xfrm>
            <a:off x="5560607" y="2007442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6" name="Line 327"/>
          <p:cNvSpPr>
            <a:spLocks noChangeShapeType="1"/>
          </p:cNvSpPr>
          <p:nvPr/>
        </p:nvSpPr>
        <p:spPr bwMode="auto">
          <a:xfrm flipH="1">
            <a:off x="5560607" y="2007442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7" name="Freeform 328"/>
          <p:cNvSpPr>
            <a:spLocks/>
          </p:cNvSpPr>
          <p:nvPr/>
        </p:nvSpPr>
        <p:spPr bwMode="auto">
          <a:xfrm>
            <a:off x="5560607" y="205408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8" name="Line 329"/>
          <p:cNvSpPr>
            <a:spLocks noChangeShapeType="1"/>
          </p:cNvSpPr>
          <p:nvPr/>
        </p:nvSpPr>
        <p:spPr bwMode="auto">
          <a:xfrm flipH="1">
            <a:off x="5560607" y="205408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9" name="Freeform 330"/>
          <p:cNvSpPr>
            <a:spLocks/>
          </p:cNvSpPr>
          <p:nvPr/>
        </p:nvSpPr>
        <p:spPr bwMode="auto">
          <a:xfrm>
            <a:off x="5560607" y="214873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0" name="Line 331"/>
          <p:cNvSpPr>
            <a:spLocks noChangeShapeType="1"/>
          </p:cNvSpPr>
          <p:nvPr/>
        </p:nvSpPr>
        <p:spPr bwMode="auto">
          <a:xfrm flipH="1">
            <a:off x="5560607" y="214873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1" name="Freeform 332"/>
          <p:cNvSpPr>
            <a:spLocks/>
          </p:cNvSpPr>
          <p:nvPr/>
        </p:nvSpPr>
        <p:spPr bwMode="auto">
          <a:xfrm>
            <a:off x="5560607" y="216519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" name="Line 333"/>
          <p:cNvSpPr>
            <a:spLocks noChangeShapeType="1"/>
          </p:cNvSpPr>
          <p:nvPr/>
        </p:nvSpPr>
        <p:spPr bwMode="auto">
          <a:xfrm flipH="1">
            <a:off x="5560607" y="216519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3" name="Freeform 334"/>
          <p:cNvSpPr>
            <a:spLocks/>
          </p:cNvSpPr>
          <p:nvPr/>
        </p:nvSpPr>
        <p:spPr bwMode="auto">
          <a:xfrm>
            <a:off x="5560607" y="2180278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4" name="Line 335"/>
          <p:cNvSpPr>
            <a:spLocks noChangeShapeType="1"/>
          </p:cNvSpPr>
          <p:nvPr/>
        </p:nvSpPr>
        <p:spPr bwMode="auto">
          <a:xfrm flipH="1">
            <a:off x="5560607" y="2180278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5" name="Freeform 336"/>
          <p:cNvSpPr>
            <a:spLocks/>
          </p:cNvSpPr>
          <p:nvPr/>
        </p:nvSpPr>
        <p:spPr bwMode="auto">
          <a:xfrm>
            <a:off x="5560607" y="2196739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6" name="Line 337"/>
          <p:cNvSpPr>
            <a:spLocks noChangeShapeType="1"/>
          </p:cNvSpPr>
          <p:nvPr/>
        </p:nvSpPr>
        <p:spPr bwMode="auto">
          <a:xfrm flipH="1">
            <a:off x="5560607" y="2196739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7" name="Freeform 338"/>
          <p:cNvSpPr>
            <a:spLocks/>
          </p:cNvSpPr>
          <p:nvPr/>
        </p:nvSpPr>
        <p:spPr bwMode="auto">
          <a:xfrm>
            <a:off x="5560607" y="222143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8" name="Line 339"/>
          <p:cNvSpPr>
            <a:spLocks noChangeShapeType="1"/>
          </p:cNvSpPr>
          <p:nvPr/>
        </p:nvSpPr>
        <p:spPr bwMode="auto">
          <a:xfrm flipH="1">
            <a:off x="5560607" y="222143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9" name="Freeform 340"/>
          <p:cNvSpPr>
            <a:spLocks/>
          </p:cNvSpPr>
          <p:nvPr/>
        </p:nvSpPr>
        <p:spPr bwMode="auto">
          <a:xfrm>
            <a:off x="5560607" y="2250236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0" name="Line 341"/>
          <p:cNvSpPr>
            <a:spLocks noChangeShapeType="1"/>
          </p:cNvSpPr>
          <p:nvPr/>
        </p:nvSpPr>
        <p:spPr bwMode="auto">
          <a:xfrm flipH="1">
            <a:off x="5560607" y="2250236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1" name="Freeform 342"/>
          <p:cNvSpPr>
            <a:spLocks/>
          </p:cNvSpPr>
          <p:nvPr/>
        </p:nvSpPr>
        <p:spPr bwMode="auto">
          <a:xfrm>
            <a:off x="5560607" y="2281786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" name="Line 343"/>
          <p:cNvSpPr>
            <a:spLocks noChangeShapeType="1"/>
          </p:cNvSpPr>
          <p:nvPr/>
        </p:nvSpPr>
        <p:spPr bwMode="auto">
          <a:xfrm flipH="1">
            <a:off x="5560607" y="2281786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3" name="Freeform 344"/>
          <p:cNvSpPr>
            <a:spLocks/>
          </p:cNvSpPr>
          <p:nvPr/>
        </p:nvSpPr>
        <p:spPr bwMode="auto">
          <a:xfrm>
            <a:off x="5560607" y="2332539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4" name="Line 345"/>
          <p:cNvSpPr>
            <a:spLocks noChangeShapeType="1"/>
          </p:cNvSpPr>
          <p:nvPr/>
        </p:nvSpPr>
        <p:spPr bwMode="auto">
          <a:xfrm flipH="1">
            <a:off x="5560607" y="2332539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5" name="Freeform 346"/>
          <p:cNvSpPr>
            <a:spLocks/>
          </p:cNvSpPr>
          <p:nvPr/>
        </p:nvSpPr>
        <p:spPr bwMode="auto">
          <a:xfrm>
            <a:off x="5560607" y="2427188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6" name="Line 347"/>
          <p:cNvSpPr>
            <a:spLocks noChangeShapeType="1"/>
          </p:cNvSpPr>
          <p:nvPr/>
        </p:nvSpPr>
        <p:spPr bwMode="auto">
          <a:xfrm flipH="1">
            <a:off x="5560607" y="2427188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7" name="Freeform 348"/>
          <p:cNvSpPr>
            <a:spLocks/>
          </p:cNvSpPr>
          <p:nvPr/>
        </p:nvSpPr>
        <p:spPr bwMode="auto">
          <a:xfrm>
            <a:off x="5560607" y="2442277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8" name="Line 349"/>
          <p:cNvSpPr>
            <a:spLocks noChangeShapeType="1"/>
          </p:cNvSpPr>
          <p:nvPr/>
        </p:nvSpPr>
        <p:spPr bwMode="auto">
          <a:xfrm flipH="1">
            <a:off x="5560607" y="2442277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9" name="Freeform 350"/>
          <p:cNvSpPr>
            <a:spLocks/>
          </p:cNvSpPr>
          <p:nvPr/>
        </p:nvSpPr>
        <p:spPr bwMode="auto">
          <a:xfrm>
            <a:off x="5560607" y="2454622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0" name="Line 351"/>
          <p:cNvSpPr>
            <a:spLocks noChangeShapeType="1"/>
          </p:cNvSpPr>
          <p:nvPr/>
        </p:nvSpPr>
        <p:spPr bwMode="auto">
          <a:xfrm flipH="1">
            <a:off x="5560607" y="2454622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1" name="Freeform 352"/>
          <p:cNvSpPr>
            <a:spLocks/>
          </p:cNvSpPr>
          <p:nvPr/>
        </p:nvSpPr>
        <p:spPr bwMode="auto">
          <a:xfrm>
            <a:off x="5560607" y="2473826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" name="Line 353"/>
          <p:cNvSpPr>
            <a:spLocks noChangeShapeType="1"/>
          </p:cNvSpPr>
          <p:nvPr/>
        </p:nvSpPr>
        <p:spPr bwMode="auto">
          <a:xfrm flipH="1">
            <a:off x="5560607" y="2473826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" name="Freeform 354"/>
          <p:cNvSpPr>
            <a:spLocks/>
          </p:cNvSpPr>
          <p:nvPr/>
        </p:nvSpPr>
        <p:spPr bwMode="auto">
          <a:xfrm>
            <a:off x="5560607" y="2495773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4" name="Line 355"/>
          <p:cNvSpPr>
            <a:spLocks noChangeShapeType="1"/>
          </p:cNvSpPr>
          <p:nvPr/>
        </p:nvSpPr>
        <p:spPr bwMode="auto">
          <a:xfrm flipH="1">
            <a:off x="5560607" y="2495773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5" name="Freeform 356"/>
          <p:cNvSpPr>
            <a:spLocks/>
          </p:cNvSpPr>
          <p:nvPr/>
        </p:nvSpPr>
        <p:spPr bwMode="auto">
          <a:xfrm>
            <a:off x="5560607" y="252458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6" name="Line 357"/>
          <p:cNvSpPr>
            <a:spLocks noChangeShapeType="1"/>
          </p:cNvSpPr>
          <p:nvPr/>
        </p:nvSpPr>
        <p:spPr bwMode="auto">
          <a:xfrm flipH="1">
            <a:off x="5560607" y="252458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7" name="Freeform 358"/>
          <p:cNvSpPr>
            <a:spLocks/>
          </p:cNvSpPr>
          <p:nvPr/>
        </p:nvSpPr>
        <p:spPr bwMode="auto">
          <a:xfrm>
            <a:off x="5560607" y="2558872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8" name="Line 359"/>
          <p:cNvSpPr>
            <a:spLocks noChangeShapeType="1"/>
          </p:cNvSpPr>
          <p:nvPr/>
        </p:nvSpPr>
        <p:spPr bwMode="auto">
          <a:xfrm flipH="1">
            <a:off x="5560607" y="2558872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9" name="Freeform 360"/>
          <p:cNvSpPr>
            <a:spLocks/>
          </p:cNvSpPr>
          <p:nvPr/>
        </p:nvSpPr>
        <p:spPr bwMode="auto">
          <a:xfrm>
            <a:off x="5560607" y="2606883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0" name="Line 361"/>
          <p:cNvSpPr>
            <a:spLocks noChangeShapeType="1"/>
          </p:cNvSpPr>
          <p:nvPr/>
        </p:nvSpPr>
        <p:spPr bwMode="auto">
          <a:xfrm flipH="1">
            <a:off x="5560607" y="2606883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1" name="Freeform 362"/>
          <p:cNvSpPr>
            <a:spLocks/>
          </p:cNvSpPr>
          <p:nvPr/>
        </p:nvSpPr>
        <p:spPr bwMode="auto">
          <a:xfrm>
            <a:off x="5560607" y="2701531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2" name="Line 363"/>
          <p:cNvSpPr>
            <a:spLocks noChangeShapeType="1"/>
          </p:cNvSpPr>
          <p:nvPr/>
        </p:nvSpPr>
        <p:spPr bwMode="auto">
          <a:xfrm flipH="1">
            <a:off x="5560607" y="2701531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" name="Freeform 364"/>
          <p:cNvSpPr>
            <a:spLocks/>
          </p:cNvSpPr>
          <p:nvPr/>
        </p:nvSpPr>
        <p:spPr bwMode="auto">
          <a:xfrm>
            <a:off x="5560607" y="271662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4" name="Line 365"/>
          <p:cNvSpPr>
            <a:spLocks noChangeShapeType="1"/>
          </p:cNvSpPr>
          <p:nvPr/>
        </p:nvSpPr>
        <p:spPr bwMode="auto">
          <a:xfrm flipH="1">
            <a:off x="5560607" y="271662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5" name="Freeform 366"/>
          <p:cNvSpPr>
            <a:spLocks/>
          </p:cNvSpPr>
          <p:nvPr/>
        </p:nvSpPr>
        <p:spPr bwMode="auto">
          <a:xfrm>
            <a:off x="5560607" y="2733081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6" name="Line 367"/>
          <p:cNvSpPr>
            <a:spLocks noChangeShapeType="1"/>
          </p:cNvSpPr>
          <p:nvPr/>
        </p:nvSpPr>
        <p:spPr bwMode="auto">
          <a:xfrm flipH="1">
            <a:off x="5560607" y="2733081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7" name="Freeform 368"/>
          <p:cNvSpPr>
            <a:spLocks/>
          </p:cNvSpPr>
          <p:nvPr/>
        </p:nvSpPr>
        <p:spPr bwMode="auto">
          <a:xfrm>
            <a:off x="5560607" y="274817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8" name="Line 369"/>
          <p:cNvSpPr>
            <a:spLocks noChangeShapeType="1"/>
          </p:cNvSpPr>
          <p:nvPr/>
        </p:nvSpPr>
        <p:spPr bwMode="auto">
          <a:xfrm flipH="1">
            <a:off x="5560607" y="274817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9" name="Freeform 370"/>
          <p:cNvSpPr>
            <a:spLocks/>
          </p:cNvSpPr>
          <p:nvPr/>
        </p:nvSpPr>
        <p:spPr bwMode="auto">
          <a:xfrm>
            <a:off x="5560607" y="2774232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0" name="Line 371"/>
          <p:cNvSpPr>
            <a:spLocks noChangeShapeType="1"/>
          </p:cNvSpPr>
          <p:nvPr/>
        </p:nvSpPr>
        <p:spPr bwMode="auto">
          <a:xfrm flipH="1">
            <a:off x="5560607" y="2774232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1" name="Freeform 372"/>
          <p:cNvSpPr>
            <a:spLocks/>
          </p:cNvSpPr>
          <p:nvPr/>
        </p:nvSpPr>
        <p:spPr bwMode="auto">
          <a:xfrm>
            <a:off x="5560607" y="2801667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2" name="Line 373"/>
          <p:cNvSpPr>
            <a:spLocks noChangeShapeType="1"/>
          </p:cNvSpPr>
          <p:nvPr/>
        </p:nvSpPr>
        <p:spPr bwMode="auto">
          <a:xfrm flipH="1">
            <a:off x="5560607" y="2801667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" name="Freeform 374"/>
          <p:cNvSpPr>
            <a:spLocks/>
          </p:cNvSpPr>
          <p:nvPr/>
        </p:nvSpPr>
        <p:spPr bwMode="auto">
          <a:xfrm>
            <a:off x="5560607" y="2833216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4" name="Line 375"/>
          <p:cNvSpPr>
            <a:spLocks noChangeShapeType="1"/>
          </p:cNvSpPr>
          <p:nvPr/>
        </p:nvSpPr>
        <p:spPr bwMode="auto">
          <a:xfrm flipH="1">
            <a:off x="5560607" y="2833216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5" name="Freeform 376"/>
          <p:cNvSpPr>
            <a:spLocks/>
          </p:cNvSpPr>
          <p:nvPr/>
        </p:nvSpPr>
        <p:spPr bwMode="auto">
          <a:xfrm>
            <a:off x="5560607" y="288397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6" name="Line 377"/>
          <p:cNvSpPr>
            <a:spLocks noChangeShapeType="1"/>
          </p:cNvSpPr>
          <p:nvPr/>
        </p:nvSpPr>
        <p:spPr bwMode="auto">
          <a:xfrm flipH="1">
            <a:off x="5560607" y="288397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7" name="Freeform 378"/>
          <p:cNvSpPr>
            <a:spLocks/>
          </p:cNvSpPr>
          <p:nvPr/>
        </p:nvSpPr>
        <p:spPr bwMode="auto">
          <a:xfrm>
            <a:off x="5560607" y="2978618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8" name="Line 379"/>
          <p:cNvSpPr>
            <a:spLocks noChangeShapeType="1"/>
          </p:cNvSpPr>
          <p:nvPr/>
        </p:nvSpPr>
        <p:spPr bwMode="auto">
          <a:xfrm flipH="1">
            <a:off x="5560607" y="2978618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9" name="Freeform 380"/>
          <p:cNvSpPr>
            <a:spLocks/>
          </p:cNvSpPr>
          <p:nvPr/>
        </p:nvSpPr>
        <p:spPr bwMode="auto">
          <a:xfrm>
            <a:off x="5560607" y="2995079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0" name="Line 381"/>
          <p:cNvSpPr>
            <a:spLocks noChangeShapeType="1"/>
          </p:cNvSpPr>
          <p:nvPr/>
        </p:nvSpPr>
        <p:spPr bwMode="auto">
          <a:xfrm flipH="1">
            <a:off x="5560607" y="2995079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1" name="Freeform 382"/>
          <p:cNvSpPr>
            <a:spLocks/>
          </p:cNvSpPr>
          <p:nvPr/>
        </p:nvSpPr>
        <p:spPr bwMode="auto">
          <a:xfrm>
            <a:off x="5560607" y="3007425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2" name="Line 383"/>
          <p:cNvSpPr>
            <a:spLocks noChangeShapeType="1"/>
          </p:cNvSpPr>
          <p:nvPr/>
        </p:nvSpPr>
        <p:spPr bwMode="auto">
          <a:xfrm flipH="1">
            <a:off x="5560607" y="3007425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" name="Freeform 384"/>
          <p:cNvSpPr>
            <a:spLocks/>
          </p:cNvSpPr>
          <p:nvPr/>
        </p:nvSpPr>
        <p:spPr bwMode="auto">
          <a:xfrm>
            <a:off x="5560607" y="3026629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" name="Line 385"/>
          <p:cNvSpPr>
            <a:spLocks noChangeShapeType="1"/>
          </p:cNvSpPr>
          <p:nvPr/>
        </p:nvSpPr>
        <p:spPr bwMode="auto">
          <a:xfrm flipH="1">
            <a:off x="5560607" y="3026629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5" name="Freeform 386"/>
          <p:cNvSpPr>
            <a:spLocks/>
          </p:cNvSpPr>
          <p:nvPr/>
        </p:nvSpPr>
        <p:spPr bwMode="auto">
          <a:xfrm>
            <a:off x="5560607" y="3048576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6" name="Line 387"/>
          <p:cNvSpPr>
            <a:spLocks noChangeShapeType="1"/>
          </p:cNvSpPr>
          <p:nvPr/>
        </p:nvSpPr>
        <p:spPr bwMode="auto">
          <a:xfrm flipH="1">
            <a:off x="5560607" y="3048576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7" name="Freeform 388"/>
          <p:cNvSpPr>
            <a:spLocks/>
          </p:cNvSpPr>
          <p:nvPr/>
        </p:nvSpPr>
        <p:spPr bwMode="auto">
          <a:xfrm>
            <a:off x="5560607" y="3076010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8" name="Line 389"/>
          <p:cNvSpPr>
            <a:spLocks noChangeShapeType="1"/>
          </p:cNvSpPr>
          <p:nvPr/>
        </p:nvSpPr>
        <p:spPr bwMode="auto">
          <a:xfrm flipH="1">
            <a:off x="5560607" y="3076010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9" name="Freeform 390"/>
          <p:cNvSpPr>
            <a:spLocks/>
          </p:cNvSpPr>
          <p:nvPr/>
        </p:nvSpPr>
        <p:spPr bwMode="auto">
          <a:xfrm>
            <a:off x="5560607" y="3111675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0" name="Line 391"/>
          <p:cNvSpPr>
            <a:spLocks noChangeShapeType="1"/>
          </p:cNvSpPr>
          <p:nvPr/>
        </p:nvSpPr>
        <p:spPr bwMode="auto">
          <a:xfrm flipH="1">
            <a:off x="5560607" y="3111675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1" name="Freeform 392"/>
          <p:cNvSpPr>
            <a:spLocks/>
          </p:cNvSpPr>
          <p:nvPr/>
        </p:nvSpPr>
        <p:spPr bwMode="auto">
          <a:xfrm>
            <a:off x="5560607" y="3158313"/>
            <a:ext cx="296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2" name="Line 393"/>
          <p:cNvSpPr>
            <a:spLocks noChangeShapeType="1"/>
          </p:cNvSpPr>
          <p:nvPr/>
        </p:nvSpPr>
        <p:spPr bwMode="auto">
          <a:xfrm flipH="1">
            <a:off x="5560607" y="3158313"/>
            <a:ext cx="296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7" name="Freeform 308"/>
          <p:cNvSpPr>
            <a:spLocks/>
          </p:cNvSpPr>
          <p:nvPr/>
        </p:nvSpPr>
        <p:spPr bwMode="auto">
          <a:xfrm>
            <a:off x="6593596" y="2381921"/>
            <a:ext cx="33382" cy="21948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3" name="Rectangle 403"/>
          <p:cNvSpPr>
            <a:spLocks noChangeArrowheads="1"/>
          </p:cNvSpPr>
          <p:nvPr/>
        </p:nvSpPr>
        <p:spPr bwMode="auto">
          <a:xfrm rot="16200000">
            <a:off x="4652984" y="4224056"/>
            <a:ext cx="1160836" cy="2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70875" eaLnBrk="0" fontAlgn="auto" hangingPunct="0">
              <a:spcBef>
                <a:spcPts val="0"/>
              </a:spcBef>
              <a:spcAft>
                <a:spcPts val="571"/>
              </a:spcAft>
            </a:pPr>
            <a:r>
              <a:rPr lang="en-US" altLang="en-US" sz="952" b="1" dirty="0">
                <a:solidFill>
                  <a:srgbClr val="6C6C6C"/>
                </a:solidFill>
                <a:latin typeface="Arial"/>
              </a:rPr>
              <a:t>Concentration (mg/L)</a:t>
            </a:r>
          </a:p>
        </p:txBody>
      </p:sp>
      <p:sp>
        <p:nvSpPr>
          <p:cNvPr id="768" name="Freeform 568"/>
          <p:cNvSpPr>
            <a:spLocks/>
          </p:cNvSpPr>
          <p:nvPr/>
        </p:nvSpPr>
        <p:spPr bwMode="auto">
          <a:xfrm>
            <a:off x="8629968" y="4610594"/>
            <a:ext cx="41794" cy="31447"/>
          </a:xfrm>
          <a:custGeom>
            <a:avLst/>
            <a:gdLst>
              <a:gd name="T0" fmla="*/ 23 w 23"/>
              <a:gd name="T1" fmla="*/ 12 h 23"/>
              <a:gd name="T2" fmla="*/ 23 w 23"/>
              <a:gd name="T3" fmla="*/ 12 h 23"/>
              <a:gd name="T4" fmla="*/ 21 w 23"/>
              <a:gd name="T5" fmla="*/ 16 h 23"/>
              <a:gd name="T6" fmla="*/ 18 w 23"/>
              <a:gd name="T7" fmla="*/ 19 h 23"/>
              <a:gd name="T8" fmla="*/ 16 w 23"/>
              <a:gd name="T9" fmla="*/ 21 h 23"/>
              <a:gd name="T10" fmla="*/ 11 w 23"/>
              <a:gd name="T11" fmla="*/ 23 h 23"/>
              <a:gd name="T12" fmla="*/ 11 w 23"/>
              <a:gd name="T13" fmla="*/ 23 h 23"/>
              <a:gd name="T14" fmla="*/ 7 w 23"/>
              <a:gd name="T15" fmla="*/ 21 h 23"/>
              <a:gd name="T16" fmla="*/ 5 w 23"/>
              <a:gd name="T17" fmla="*/ 19 h 23"/>
              <a:gd name="T18" fmla="*/ 2 w 23"/>
              <a:gd name="T19" fmla="*/ 16 h 23"/>
              <a:gd name="T20" fmla="*/ 0 w 23"/>
              <a:gd name="T21" fmla="*/ 12 h 23"/>
              <a:gd name="T22" fmla="*/ 0 w 23"/>
              <a:gd name="T23" fmla="*/ 12 h 23"/>
              <a:gd name="T24" fmla="*/ 2 w 23"/>
              <a:gd name="T25" fmla="*/ 7 h 23"/>
              <a:gd name="T26" fmla="*/ 5 w 23"/>
              <a:gd name="T27" fmla="*/ 5 h 23"/>
              <a:gd name="T28" fmla="*/ 7 w 23"/>
              <a:gd name="T29" fmla="*/ 3 h 23"/>
              <a:gd name="T30" fmla="*/ 11 w 23"/>
              <a:gd name="T31" fmla="*/ 0 h 23"/>
              <a:gd name="T32" fmla="*/ 11 w 23"/>
              <a:gd name="T33" fmla="*/ 0 h 23"/>
              <a:gd name="T34" fmla="*/ 16 w 23"/>
              <a:gd name="T35" fmla="*/ 3 h 23"/>
              <a:gd name="T36" fmla="*/ 18 w 23"/>
              <a:gd name="T37" fmla="*/ 5 h 23"/>
              <a:gd name="T38" fmla="*/ 21 w 23"/>
              <a:gd name="T39" fmla="*/ 7 h 23"/>
              <a:gd name="T40" fmla="*/ 23 w 23"/>
              <a:gd name="T41" fmla="*/ 12 h 23"/>
              <a:gd name="T42" fmla="*/ 23 w 23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3">
                <a:moveTo>
                  <a:pt x="23" y="12"/>
                </a:moveTo>
                <a:lnTo>
                  <a:pt x="23" y="12"/>
                </a:lnTo>
                <a:lnTo>
                  <a:pt x="21" y="16"/>
                </a:lnTo>
                <a:lnTo>
                  <a:pt x="18" y="19"/>
                </a:lnTo>
                <a:lnTo>
                  <a:pt x="16" y="21"/>
                </a:lnTo>
                <a:lnTo>
                  <a:pt x="11" y="23"/>
                </a:lnTo>
                <a:lnTo>
                  <a:pt x="11" y="23"/>
                </a:lnTo>
                <a:lnTo>
                  <a:pt x="7" y="21"/>
                </a:lnTo>
                <a:lnTo>
                  <a:pt x="5" y="19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5" y="5"/>
                </a:lnTo>
                <a:lnTo>
                  <a:pt x="7" y="3"/>
                </a:lnTo>
                <a:lnTo>
                  <a:pt x="11" y="0"/>
                </a:lnTo>
                <a:lnTo>
                  <a:pt x="11" y="0"/>
                </a:lnTo>
                <a:lnTo>
                  <a:pt x="16" y="3"/>
                </a:lnTo>
                <a:lnTo>
                  <a:pt x="18" y="5"/>
                </a:lnTo>
                <a:lnTo>
                  <a:pt x="21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7" name="Rectangle 397"/>
          <p:cNvSpPr>
            <a:spLocks noChangeArrowheads="1"/>
          </p:cNvSpPr>
          <p:nvPr/>
        </p:nvSpPr>
        <p:spPr bwMode="auto">
          <a:xfrm>
            <a:off x="5436315" y="3601574"/>
            <a:ext cx="16350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100</a:t>
            </a:r>
          </a:p>
        </p:txBody>
      </p:sp>
      <p:sp>
        <p:nvSpPr>
          <p:cNvPr id="598" name="Rectangle 398"/>
          <p:cNvSpPr>
            <a:spLocks noChangeArrowheads="1"/>
          </p:cNvSpPr>
          <p:nvPr/>
        </p:nvSpPr>
        <p:spPr bwMode="auto">
          <a:xfrm>
            <a:off x="5490818" y="3879123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</a:t>
            </a:r>
          </a:p>
        </p:txBody>
      </p:sp>
      <p:sp>
        <p:nvSpPr>
          <p:cNvPr id="599" name="Rectangle 399"/>
          <p:cNvSpPr>
            <a:spLocks noChangeArrowheads="1"/>
          </p:cNvSpPr>
          <p:nvPr/>
        </p:nvSpPr>
        <p:spPr bwMode="auto">
          <a:xfrm>
            <a:off x="5541685" y="4152570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</a:t>
            </a:r>
          </a:p>
        </p:txBody>
      </p:sp>
      <p:sp>
        <p:nvSpPr>
          <p:cNvPr id="600" name="Rectangle 400"/>
          <p:cNvSpPr>
            <a:spLocks noChangeArrowheads="1"/>
          </p:cNvSpPr>
          <p:nvPr/>
        </p:nvSpPr>
        <p:spPr bwMode="auto">
          <a:xfrm>
            <a:off x="5467200" y="4428752"/>
            <a:ext cx="13625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0.1</a:t>
            </a:r>
          </a:p>
        </p:txBody>
      </p:sp>
      <p:sp>
        <p:nvSpPr>
          <p:cNvPr id="601" name="Rectangle 401"/>
          <p:cNvSpPr>
            <a:spLocks noChangeArrowheads="1"/>
          </p:cNvSpPr>
          <p:nvPr/>
        </p:nvSpPr>
        <p:spPr bwMode="auto">
          <a:xfrm>
            <a:off x="5412697" y="4702198"/>
            <a:ext cx="190758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0.01</a:t>
            </a:r>
          </a:p>
        </p:txBody>
      </p:sp>
      <p:sp>
        <p:nvSpPr>
          <p:cNvPr id="602" name="Rectangle 402"/>
          <p:cNvSpPr>
            <a:spLocks noChangeArrowheads="1"/>
          </p:cNvSpPr>
          <p:nvPr/>
        </p:nvSpPr>
        <p:spPr bwMode="auto">
          <a:xfrm>
            <a:off x="5363646" y="4979747"/>
            <a:ext cx="245260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0.001</a:t>
            </a:r>
          </a:p>
        </p:txBody>
      </p:sp>
      <p:sp>
        <p:nvSpPr>
          <p:cNvPr id="606" name="Rectangle 406"/>
          <p:cNvSpPr>
            <a:spLocks noChangeArrowheads="1"/>
          </p:cNvSpPr>
          <p:nvPr/>
        </p:nvSpPr>
        <p:spPr bwMode="auto">
          <a:xfrm>
            <a:off x="5638340" y="506451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</a:t>
            </a:r>
          </a:p>
        </p:txBody>
      </p:sp>
      <p:sp>
        <p:nvSpPr>
          <p:cNvPr id="607" name="Rectangle 407"/>
          <p:cNvSpPr>
            <a:spLocks noChangeArrowheads="1"/>
          </p:cNvSpPr>
          <p:nvPr/>
        </p:nvSpPr>
        <p:spPr bwMode="auto">
          <a:xfrm>
            <a:off x="6134409" y="506451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4</a:t>
            </a:r>
          </a:p>
        </p:txBody>
      </p:sp>
      <p:sp>
        <p:nvSpPr>
          <p:cNvPr id="608" name="Rectangle 408"/>
          <p:cNvSpPr>
            <a:spLocks noChangeArrowheads="1"/>
          </p:cNvSpPr>
          <p:nvPr/>
        </p:nvSpPr>
        <p:spPr bwMode="auto">
          <a:xfrm>
            <a:off x="6635929" y="506451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8</a:t>
            </a:r>
          </a:p>
        </p:txBody>
      </p:sp>
      <p:sp>
        <p:nvSpPr>
          <p:cNvPr id="609" name="Rectangle 409"/>
          <p:cNvSpPr>
            <a:spLocks noChangeArrowheads="1"/>
          </p:cNvSpPr>
          <p:nvPr/>
        </p:nvSpPr>
        <p:spPr bwMode="auto">
          <a:xfrm>
            <a:off x="7116780" y="506451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12</a:t>
            </a:r>
          </a:p>
        </p:txBody>
      </p:sp>
      <p:sp>
        <p:nvSpPr>
          <p:cNvPr id="610" name="Rectangle 410"/>
          <p:cNvSpPr>
            <a:spLocks noChangeArrowheads="1"/>
          </p:cNvSpPr>
          <p:nvPr/>
        </p:nvSpPr>
        <p:spPr bwMode="auto">
          <a:xfrm>
            <a:off x="7614665" y="506451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16</a:t>
            </a:r>
          </a:p>
        </p:txBody>
      </p:sp>
      <p:sp>
        <p:nvSpPr>
          <p:cNvPr id="611" name="Rectangle 411"/>
          <p:cNvSpPr>
            <a:spLocks noChangeArrowheads="1"/>
          </p:cNvSpPr>
          <p:nvPr/>
        </p:nvSpPr>
        <p:spPr bwMode="auto">
          <a:xfrm>
            <a:off x="8116184" y="506451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20</a:t>
            </a:r>
          </a:p>
        </p:txBody>
      </p:sp>
      <p:sp>
        <p:nvSpPr>
          <p:cNvPr id="612" name="Rectangle 412"/>
          <p:cNvSpPr>
            <a:spLocks noChangeArrowheads="1"/>
          </p:cNvSpPr>
          <p:nvPr/>
        </p:nvSpPr>
        <p:spPr bwMode="auto">
          <a:xfrm>
            <a:off x="8614071" y="506451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24</a:t>
            </a:r>
          </a:p>
        </p:txBody>
      </p:sp>
      <p:sp>
        <p:nvSpPr>
          <p:cNvPr id="614" name="Rectangle 414"/>
          <p:cNvSpPr>
            <a:spLocks noChangeArrowheads="1"/>
          </p:cNvSpPr>
          <p:nvPr/>
        </p:nvSpPr>
        <p:spPr bwMode="auto">
          <a:xfrm>
            <a:off x="6403239" y="3572477"/>
            <a:ext cx="2107949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en-US" sz="762" b="1" dirty="0">
                <a:solidFill>
                  <a:srgbClr val="6C6C6C"/>
                </a:solidFill>
                <a:latin typeface="Arial"/>
              </a:rPr>
              <a:t>Plasma geometric mean concentration (n=20)</a:t>
            </a:r>
          </a:p>
        </p:txBody>
      </p:sp>
      <p:sp>
        <p:nvSpPr>
          <p:cNvPr id="616" name="Rectangle 416"/>
          <p:cNvSpPr>
            <a:spLocks noChangeArrowheads="1"/>
          </p:cNvSpPr>
          <p:nvPr/>
        </p:nvSpPr>
        <p:spPr bwMode="auto">
          <a:xfrm>
            <a:off x="6403238" y="3696512"/>
            <a:ext cx="1487587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en-US" sz="762" b="1" dirty="0">
                <a:solidFill>
                  <a:srgbClr val="6C6C6C"/>
                </a:solidFill>
                <a:latin typeface="Arial"/>
              </a:rPr>
              <a:t>ELF median concentration (n=5)</a:t>
            </a:r>
          </a:p>
        </p:txBody>
      </p:sp>
      <p:sp>
        <p:nvSpPr>
          <p:cNvPr id="617" name="Rectangle 417"/>
          <p:cNvSpPr>
            <a:spLocks noChangeArrowheads="1"/>
          </p:cNvSpPr>
          <p:nvPr/>
        </p:nvSpPr>
        <p:spPr bwMode="auto">
          <a:xfrm>
            <a:off x="6402202" y="3776533"/>
            <a:ext cx="89447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en-US" sz="762" b="1" dirty="0">
                <a:solidFill>
                  <a:srgbClr val="6C6C6C"/>
                </a:solidFill>
                <a:latin typeface="Arial"/>
              </a:rPr>
              <a:t>Individual ELF data</a:t>
            </a:r>
          </a:p>
        </p:txBody>
      </p:sp>
      <p:sp>
        <p:nvSpPr>
          <p:cNvPr id="621" name="Rectangle 421"/>
          <p:cNvSpPr>
            <a:spLocks noChangeArrowheads="1"/>
          </p:cNvSpPr>
          <p:nvPr/>
        </p:nvSpPr>
        <p:spPr bwMode="auto">
          <a:xfrm>
            <a:off x="6305928" y="5157487"/>
            <a:ext cx="1726435" cy="1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70875" eaLnBrk="0" fontAlgn="auto" hangingPunct="0">
              <a:spcBef>
                <a:spcPts val="0"/>
              </a:spcBef>
              <a:spcAft>
                <a:spcPts val="571"/>
              </a:spcAft>
            </a:pPr>
            <a:r>
              <a:rPr lang="en-US" altLang="en-US" sz="952" b="1" dirty="0">
                <a:solidFill>
                  <a:srgbClr val="6C6C6C"/>
                </a:solidFill>
                <a:latin typeface="Arial"/>
              </a:rPr>
              <a:t>Time after start of infusion (h)</a:t>
            </a:r>
          </a:p>
        </p:txBody>
      </p:sp>
      <p:sp>
        <p:nvSpPr>
          <p:cNvPr id="622" name="Freeform 422"/>
          <p:cNvSpPr>
            <a:spLocks/>
          </p:cNvSpPr>
          <p:nvPr/>
        </p:nvSpPr>
        <p:spPr bwMode="auto">
          <a:xfrm>
            <a:off x="5653557" y="3645325"/>
            <a:ext cx="3005484" cy="1378172"/>
          </a:xfrm>
          <a:custGeom>
            <a:avLst/>
            <a:gdLst>
              <a:gd name="T0" fmla="*/ 1654 w 1654"/>
              <a:gd name="T1" fmla="*/ 1008 h 1008"/>
              <a:gd name="T2" fmla="*/ 0 w 1654"/>
              <a:gd name="T3" fmla="*/ 1008 h 1008"/>
              <a:gd name="T4" fmla="*/ 0 w 1654"/>
              <a:gd name="T5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4" h="1008">
                <a:moveTo>
                  <a:pt x="1654" y="1008"/>
                </a:moveTo>
                <a:lnTo>
                  <a:pt x="0" y="100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3" name="Line 423"/>
          <p:cNvSpPr>
            <a:spLocks noChangeShapeType="1"/>
          </p:cNvSpPr>
          <p:nvPr/>
        </p:nvSpPr>
        <p:spPr bwMode="auto">
          <a:xfrm flipH="1">
            <a:off x="5608129" y="5023498"/>
            <a:ext cx="5087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" name="Line 424"/>
          <p:cNvSpPr>
            <a:spLocks noChangeShapeType="1"/>
          </p:cNvSpPr>
          <p:nvPr/>
        </p:nvSpPr>
        <p:spPr bwMode="auto">
          <a:xfrm flipH="1">
            <a:off x="5608129" y="4750050"/>
            <a:ext cx="5087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" name="Line 425"/>
          <p:cNvSpPr>
            <a:spLocks noChangeShapeType="1"/>
          </p:cNvSpPr>
          <p:nvPr/>
        </p:nvSpPr>
        <p:spPr bwMode="auto">
          <a:xfrm flipH="1">
            <a:off x="5608129" y="4472503"/>
            <a:ext cx="5087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6" name="Line 426"/>
          <p:cNvSpPr>
            <a:spLocks noChangeShapeType="1"/>
          </p:cNvSpPr>
          <p:nvPr/>
        </p:nvSpPr>
        <p:spPr bwMode="auto">
          <a:xfrm flipH="1">
            <a:off x="5608129" y="4199055"/>
            <a:ext cx="5087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7" name="Line 427"/>
          <p:cNvSpPr>
            <a:spLocks noChangeShapeType="1"/>
          </p:cNvSpPr>
          <p:nvPr/>
        </p:nvSpPr>
        <p:spPr bwMode="auto">
          <a:xfrm flipH="1">
            <a:off x="5608129" y="3925609"/>
            <a:ext cx="5087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8" name="Line 428"/>
          <p:cNvSpPr>
            <a:spLocks noChangeShapeType="1"/>
          </p:cNvSpPr>
          <p:nvPr/>
        </p:nvSpPr>
        <p:spPr bwMode="auto">
          <a:xfrm flipH="1">
            <a:off x="5608129" y="3649428"/>
            <a:ext cx="5087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9" name="Line 429"/>
          <p:cNvSpPr>
            <a:spLocks noChangeShapeType="1"/>
          </p:cNvSpPr>
          <p:nvPr/>
        </p:nvSpPr>
        <p:spPr bwMode="auto">
          <a:xfrm>
            <a:off x="8649955" y="5026233"/>
            <a:ext cx="0" cy="31447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0" name="Line 430"/>
          <p:cNvSpPr>
            <a:spLocks noChangeShapeType="1"/>
          </p:cNvSpPr>
          <p:nvPr/>
        </p:nvSpPr>
        <p:spPr bwMode="auto">
          <a:xfrm>
            <a:off x="8153887" y="5026233"/>
            <a:ext cx="0" cy="31447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1" name="Line 431"/>
          <p:cNvSpPr>
            <a:spLocks noChangeShapeType="1"/>
          </p:cNvSpPr>
          <p:nvPr/>
        </p:nvSpPr>
        <p:spPr bwMode="auto">
          <a:xfrm>
            <a:off x="7652368" y="5026233"/>
            <a:ext cx="0" cy="31447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2" name="Line 432"/>
          <p:cNvSpPr>
            <a:spLocks noChangeShapeType="1"/>
          </p:cNvSpPr>
          <p:nvPr/>
        </p:nvSpPr>
        <p:spPr bwMode="auto">
          <a:xfrm>
            <a:off x="7154482" y="5026233"/>
            <a:ext cx="0" cy="31447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3" name="Line 433"/>
          <p:cNvSpPr>
            <a:spLocks noChangeShapeType="1"/>
          </p:cNvSpPr>
          <p:nvPr/>
        </p:nvSpPr>
        <p:spPr bwMode="auto">
          <a:xfrm>
            <a:off x="6652962" y="5026233"/>
            <a:ext cx="0" cy="31447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" name="Line 434"/>
          <p:cNvSpPr>
            <a:spLocks noChangeShapeType="1"/>
          </p:cNvSpPr>
          <p:nvPr/>
        </p:nvSpPr>
        <p:spPr bwMode="auto">
          <a:xfrm>
            <a:off x="6155077" y="5026233"/>
            <a:ext cx="0" cy="31447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" name="Line 435"/>
          <p:cNvSpPr>
            <a:spLocks noChangeShapeType="1"/>
          </p:cNvSpPr>
          <p:nvPr/>
        </p:nvSpPr>
        <p:spPr bwMode="auto">
          <a:xfrm>
            <a:off x="5653557" y="5026233"/>
            <a:ext cx="0" cy="31447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0" name="Freeform 440"/>
          <p:cNvSpPr>
            <a:spLocks/>
          </p:cNvSpPr>
          <p:nvPr/>
        </p:nvSpPr>
        <p:spPr bwMode="auto">
          <a:xfrm>
            <a:off x="5624484" y="3664467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" name="Line 441"/>
          <p:cNvSpPr>
            <a:spLocks noChangeShapeType="1"/>
          </p:cNvSpPr>
          <p:nvPr/>
        </p:nvSpPr>
        <p:spPr bwMode="auto">
          <a:xfrm flipH="1">
            <a:off x="5624484" y="3664467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2" name="Freeform 442"/>
          <p:cNvSpPr>
            <a:spLocks/>
          </p:cNvSpPr>
          <p:nvPr/>
        </p:nvSpPr>
        <p:spPr bwMode="auto">
          <a:xfrm>
            <a:off x="5624484" y="3680873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3" name="Line 443"/>
          <p:cNvSpPr>
            <a:spLocks noChangeShapeType="1"/>
          </p:cNvSpPr>
          <p:nvPr/>
        </p:nvSpPr>
        <p:spPr bwMode="auto">
          <a:xfrm flipH="1">
            <a:off x="5624484" y="3680873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4" name="Freeform 444"/>
          <p:cNvSpPr>
            <a:spLocks/>
          </p:cNvSpPr>
          <p:nvPr/>
        </p:nvSpPr>
        <p:spPr bwMode="auto">
          <a:xfrm>
            <a:off x="5624484" y="3695913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" name="Line 445"/>
          <p:cNvSpPr>
            <a:spLocks noChangeShapeType="1"/>
          </p:cNvSpPr>
          <p:nvPr/>
        </p:nvSpPr>
        <p:spPr bwMode="auto">
          <a:xfrm flipH="1">
            <a:off x="5624484" y="3695913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6" name="Freeform 446"/>
          <p:cNvSpPr>
            <a:spLocks/>
          </p:cNvSpPr>
          <p:nvPr/>
        </p:nvSpPr>
        <p:spPr bwMode="auto">
          <a:xfrm>
            <a:off x="5624484" y="3712320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7" name="Line 447"/>
          <p:cNvSpPr>
            <a:spLocks noChangeShapeType="1"/>
          </p:cNvSpPr>
          <p:nvPr/>
        </p:nvSpPr>
        <p:spPr bwMode="auto">
          <a:xfrm flipH="1">
            <a:off x="5624484" y="3712320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8" name="Freeform 448"/>
          <p:cNvSpPr>
            <a:spLocks/>
          </p:cNvSpPr>
          <p:nvPr/>
        </p:nvSpPr>
        <p:spPr bwMode="auto">
          <a:xfrm>
            <a:off x="5624484" y="3736930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9" name="Line 449"/>
          <p:cNvSpPr>
            <a:spLocks noChangeShapeType="1"/>
          </p:cNvSpPr>
          <p:nvPr/>
        </p:nvSpPr>
        <p:spPr bwMode="auto">
          <a:xfrm flipH="1">
            <a:off x="5624484" y="3736930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0" name="Freeform 450"/>
          <p:cNvSpPr>
            <a:spLocks/>
          </p:cNvSpPr>
          <p:nvPr/>
        </p:nvSpPr>
        <p:spPr bwMode="auto">
          <a:xfrm>
            <a:off x="5624484" y="3761541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1" name="Line 451"/>
          <p:cNvSpPr>
            <a:spLocks noChangeShapeType="1"/>
          </p:cNvSpPr>
          <p:nvPr/>
        </p:nvSpPr>
        <p:spPr bwMode="auto">
          <a:xfrm flipH="1">
            <a:off x="5624484" y="3761541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2" name="Freeform 452"/>
          <p:cNvSpPr>
            <a:spLocks/>
          </p:cNvSpPr>
          <p:nvPr/>
        </p:nvSpPr>
        <p:spPr bwMode="auto">
          <a:xfrm>
            <a:off x="5624484" y="3797089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3" name="Line 453"/>
          <p:cNvSpPr>
            <a:spLocks noChangeShapeType="1"/>
          </p:cNvSpPr>
          <p:nvPr/>
        </p:nvSpPr>
        <p:spPr bwMode="auto">
          <a:xfrm flipH="1">
            <a:off x="5624484" y="3797089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4" name="Freeform 454"/>
          <p:cNvSpPr>
            <a:spLocks/>
          </p:cNvSpPr>
          <p:nvPr/>
        </p:nvSpPr>
        <p:spPr bwMode="auto">
          <a:xfrm>
            <a:off x="5624484" y="3846310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" name="Line 455"/>
          <p:cNvSpPr>
            <a:spLocks noChangeShapeType="1"/>
          </p:cNvSpPr>
          <p:nvPr/>
        </p:nvSpPr>
        <p:spPr bwMode="auto">
          <a:xfrm flipH="1">
            <a:off x="5624484" y="3846310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6" name="Freeform 456"/>
          <p:cNvSpPr>
            <a:spLocks/>
          </p:cNvSpPr>
          <p:nvPr/>
        </p:nvSpPr>
        <p:spPr bwMode="auto">
          <a:xfrm>
            <a:off x="5624484" y="3940648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7" name="Line 457"/>
          <p:cNvSpPr>
            <a:spLocks noChangeShapeType="1"/>
          </p:cNvSpPr>
          <p:nvPr/>
        </p:nvSpPr>
        <p:spPr bwMode="auto">
          <a:xfrm flipH="1">
            <a:off x="5624484" y="3940648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" name="Freeform 458"/>
          <p:cNvSpPr>
            <a:spLocks/>
          </p:cNvSpPr>
          <p:nvPr/>
        </p:nvSpPr>
        <p:spPr bwMode="auto">
          <a:xfrm>
            <a:off x="5624484" y="3957054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9" name="Line 459"/>
          <p:cNvSpPr>
            <a:spLocks noChangeShapeType="1"/>
          </p:cNvSpPr>
          <p:nvPr/>
        </p:nvSpPr>
        <p:spPr bwMode="auto">
          <a:xfrm flipH="1">
            <a:off x="5624484" y="3957054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" name="Freeform 460"/>
          <p:cNvSpPr>
            <a:spLocks/>
          </p:cNvSpPr>
          <p:nvPr/>
        </p:nvSpPr>
        <p:spPr bwMode="auto">
          <a:xfrm>
            <a:off x="5624484" y="3969360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" name="Line 461"/>
          <p:cNvSpPr>
            <a:spLocks noChangeShapeType="1"/>
          </p:cNvSpPr>
          <p:nvPr/>
        </p:nvSpPr>
        <p:spPr bwMode="auto">
          <a:xfrm flipH="1">
            <a:off x="5624484" y="3969360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2" name="Freeform 462"/>
          <p:cNvSpPr>
            <a:spLocks/>
          </p:cNvSpPr>
          <p:nvPr/>
        </p:nvSpPr>
        <p:spPr bwMode="auto">
          <a:xfrm>
            <a:off x="5624484" y="3988502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" name="Line 463"/>
          <p:cNvSpPr>
            <a:spLocks noChangeShapeType="1"/>
          </p:cNvSpPr>
          <p:nvPr/>
        </p:nvSpPr>
        <p:spPr bwMode="auto">
          <a:xfrm flipH="1">
            <a:off x="5624484" y="3988502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" name="Freeform 464"/>
          <p:cNvSpPr>
            <a:spLocks/>
          </p:cNvSpPr>
          <p:nvPr/>
        </p:nvSpPr>
        <p:spPr bwMode="auto">
          <a:xfrm>
            <a:off x="5624484" y="4010377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" name="Line 465"/>
          <p:cNvSpPr>
            <a:spLocks noChangeShapeType="1"/>
          </p:cNvSpPr>
          <p:nvPr/>
        </p:nvSpPr>
        <p:spPr bwMode="auto">
          <a:xfrm flipH="1">
            <a:off x="5624484" y="4010377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6" name="Freeform 466"/>
          <p:cNvSpPr>
            <a:spLocks/>
          </p:cNvSpPr>
          <p:nvPr/>
        </p:nvSpPr>
        <p:spPr bwMode="auto">
          <a:xfrm>
            <a:off x="5624484" y="4039089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7" name="Line 467"/>
          <p:cNvSpPr>
            <a:spLocks noChangeShapeType="1"/>
          </p:cNvSpPr>
          <p:nvPr/>
        </p:nvSpPr>
        <p:spPr bwMode="auto">
          <a:xfrm flipH="1">
            <a:off x="5624484" y="4039089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8" name="Freeform 468"/>
          <p:cNvSpPr>
            <a:spLocks/>
          </p:cNvSpPr>
          <p:nvPr/>
        </p:nvSpPr>
        <p:spPr bwMode="auto">
          <a:xfrm>
            <a:off x="5624484" y="4073270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9" name="Line 469"/>
          <p:cNvSpPr>
            <a:spLocks noChangeShapeType="1"/>
          </p:cNvSpPr>
          <p:nvPr/>
        </p:nvSpPr>
        <p:spPr bwMode="auto">
          <a:xfrm flipH="1">
            <a:off x="5624484" y="4073270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0" name="Freeform 470"/>
          <p:cNvSpPr>
            <a:spLocks/>
          </p:cNvSpPr>
          <p:nvPr/>
        </p:nvSpPr>
        <p:spPr bwMode="auto">
          <a:xfrm>
            <a:off x="5624484" y="4121123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1" name="Line 471"/>
          <p:cNvSpPr>
            <a:spLocks noChangeShapeType="1"/>
          </p:cNvSpPr>
          <p:nvPr/>
        </p:nvSpPr>
        <p:spPr bwMode="auto">
          <a:xfrm flipH="1">
            <a:off x="5624484" y="4121123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2" name="Freeform 472"/>
          <p:cNvSpPr>
            <a:spLocks/>
          </p:cNvSpPr>
          <p:nvPr/>
        </p:nvSpPr>
        <p:spPr bwMode="auto">
          <a:xfrm>
            <a:off x="5624484" y="4215463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3" name="Line 473"/>
          <p:cNvSpPr>
            <a:spLocks noChangeShapeType="1"/>
          </p:cNvSpPr>
          <p:nvPr/>
        </p:nvSpPr>
        <p:spPr bwMode="auto">
          <a:xfrm flipH="1">
            <a:off x="5624484" y="4215463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4" name="Freeform 474"/>
          <p:cNvSpPr>
            <a:spLocks/>
          </p:cNvSpPr>
          <p:nvPr/>
        </p:nvSpPr>
        <p:spPr bwMode="auto">
          <a:xfrm>
            <a:off x="5624484" y="4230502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" name="Line 475"/>
          <p:cNvSpPr>
            <a:spLocks noChangeShapeType="1"/>
          </p:cNvSpPr>
          <p:nvPr/>
        </p:nvSpPr>
        <p:spPr bwMode="auto">
          <a:xfrm flipH="1">
            <a:off x="5624484" y="4230502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" name="Freeform 476"/>
          <p:cNvSpPr>
            <a:spLocks/>
          </p:cNvSpPr>
          <p:nvPr/>
        </p:nvSpPr>
        <p:spPr bwMode="auto">
          <a:xfrm>
            <a:off x="5624484" y="4246909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7" name="Line 477"/>
          <p:cNvSpPr>
            <a:spLocks noChangeShapeType="1"/>
          </p:cNvSpPr>
          <p:nvPr/>
        </p:nvSpPr>
        <p:spPr bwMode="auto">
          <a:xfrm flipH="1">
            <a:off x="5624484" y="4246909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8" name="Freeform 478"/>
          <p:cNvSpPr>
            <a:spLocks/>
          </p:cNvSpPr>
          <p:nvPr/>
        </p:nvSpPr>
        <p:spPr bwMode="auto">
          <a:xfrm>
            <a:off x="5624484" y="4261949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9" name="Line 479"/>
          <p:cNvSpPr>
            <a:spLocks noChangeShapeType="1"/>
          </p:cNvSpPr>
          <p:nvPr/>
        </p:nvSpPr>
        <p:spPr bwMode="auto">
          <a:xfrm flipH="1">
            <a:off x="5624484" y="4261949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0" name="Freeform 480"/>
          <p:cNvSpPr>
            <a:spLocks/>
          </p:cNvSpPr>
          <p:nvPr/>
        </p:nvSpPr>
        <p:spPr bwMode="auto">
          <a:xfrm>
            <a:off x="5624484" y="4286559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1" name="Line 481"/>
          <p:cNvSpPr>
            <a:spLocks noChangeShapeType="1"/>
          </p:cNvSpPr>
          <p:nvPr/>
        </p:nvSpPr>
        <p:spPr bwMode="auto">
          <a:xfrm flipH="1">
            <a:off x="5624484" y="4286559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2" name="Freeform 482"/>
          <p:cNvSpPr>
            <a:spLocks/>
          </p:cNvSpPr>
          <p:nvPr/>
        </p:nvSpPr>
        <p:spPr bwMode="auto">
          <a:xfrm>
            <a:off x="5624484" y="4312535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3" name="Line 483"/>
          <p:cNvSpPr>
            <a:spLocks noChangeShapeType="1"/>
          </p:cNvSpPr>
          <p:nvPr/>
        </p:nvSpPr>
        <p:spPr bwMode="auto">
          <a:xfrm flipH="1">
            <a:off x="5624484" y="4312535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4" name="Freeform 484"/>
          <p:cNvSpPr>
            <a:spLocks/>
          </p:cNvSpPr>
          <p:nvPr/>
        </p:nvSpPr>
        <p:spPr bwMode="auto">
          <a:xfrm>
            <a:off x="5624484" y="4346717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5" name="Line 485"/>
          <p:cNvSpPr>
            <a:spLocks noChangeShapeType="1"/>
          </p:cNvSpPr>
          <p:nvPr/>
        </p:nvSpPr>
        <p:spPr bwMode="auto">
          <a:xfrm flipH="1">
            <a:off x="5624484" y="4346717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" name="Freeform 486"/>
          <p:cNvSpPr>
            <a:spLocks/>
          </p:cNvSpPr>
          <p:nvPr/>
        </p:nvSpPr>
        <p:spPr bwMode="auto">
          <a:xfrm>
            <a:off x="5624484" y="4397304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7" name="Line 487"/>
          <p:cNvSpPr>
            <a:spLocks noChangeShapeType="1"/>
          </p:cNvSpPr>
          <p:nvPr/>
        </p:nvSpPr>
        <p:spPr bwMode="auto">
          <a:xfrm flipH="1">
            <a:off x="5624484" y="4397304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8" name="Freeform 488"/>
          <p:cNvSpPr>
            <a:spLocks/>
          </p:cNvSpPr>
          <p:nvPr/>
        </p:nvSpPr>
        <p:spPr bwMode="auto">
          <a:xfrm>
            <a:off x="5624484" y="4491644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9" name="Line 489"/>
          <p:cNvSpPr>
            <a:spLocks noChangeShapeType="1"/>
          </p:cNvSpPr>
          <p:nvPr/>
        </p:nvSpPr>
        <p:spPr bwMode="auto">
          <a:xfrm flipH="1">
            <a:off x="5624484" y="4491644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0" name="Freeform 490"/>
          <p:cNvSpPr>
            <a:spLocks/>
          </p:cNvSpPr>
          <p:nvPr/>
        </p:nvSpPr>
        <p:spPr bwMode="auto">
          <a:xfrm>
            <a:off x="5624484" y="4503949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1" name="Line 491"/>
          <p:cNvSpPr>
            <a:spLocks noChangeShapeType="1"/>
          </p:cNvSpPr>
          <p:nvPr/>
        </p:nvSpPr>
        <p:spPr bwMode="auto">
          <a:xfrm flipH="1">
            <a:off x="5624484" y="4503949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2" name="Freeform 492"/>
          <p:cNvSpPr>
            <a:spLocks/>
          </p:cNvSpPr>
          <p:nvPr/>
        </p:nvSpPr>
        <p:spPr bwMode="auto">
          <a:xfrm>
            <a:off x="5624484" y="4520355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3" name="Line 493"/>
          <p:cNvSpPr>
            <a:spLocks noChangeShapeType="1"/>
          </p:cNvSpPr>
          <p:nvPr/>
        </p:nvSpPr>
        <p:spPr bwMode="auto">
          <a:xfrm flipH="1">
            <a:off x="5624484" y="4520355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4" name="Freeform 494"/>
          <p:cNvSpPr>
            <a:spLocks/>
          </p:cNvSpPr>
          <p:nvPr/>
        </p:nvSpPr>
        <p:spPr bwMode="auto">
          <a:xfrm>
            <a:off x="5624484" y="4538130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5" name="Line 495"/>
          <p:cNvSpPr>
            <a:spLocks noChangeShapeType="1"/>
          </p:cNvSpPr>
          <p:nvPr/>
        </p:nvSpPr>
        <p:spPr bwMode="auto">
          <a:xfrm flipH="1">
            <a:off x="5624484" y="4538130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" name="Freeform 496"/>
          <p:cNvSpPr>
            <a:spLocks/>
          </p:cNvSpPr>
          <p:nvPr/>
        </p:nvSpPr>
        <p:spPr bwMode="auto">
          <a:xfrm>
            <a:off x="5624484" y="4561372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7" name="Line 497"/>
          <p:cNvSpPr>
            <a:spLocks noChangeShapeType="1"/>
          </p:cNvSpPr>
          <p:nvPr/>
        </p:nvSpPr>
        <p:spPr bwMode="auto">
          <a:xfrm flipH="1">
            <a:off x="5624484" y="4561372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8" name="Freeform 498"/>
          <p:cNvSpPr>
            <a:spLocks/>
          </p:cNvSpPr>
          <p:nvPr/>
        </p:nvSpPr>
        <p:spPr bwMode="auto">
          <a:xfrm>
            <a:off x="5624484" y="4588717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9" name="Line 499"/>
          <p:cNvSpPr>
            <a:spLocks noChangeShapeType="1"/>
          </p:cNvSpPr>
          <p:nvPr/>
        </p:nvSpPr>
        <p:spPr bwMode="auto">
          <a:xfrm flipH="1">
            <a:off x="5624484" y="4588717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0" name="Freeform 500"/>
          <p:cNvSpPr>
            <a:spLocks/>
          </p:cNvSpPr>
          <p:nvPr/>
        </p:nvSpPr>
        <p:spPr bwMode="auto">
          <a:xfrm>
            <a:off x="5624484" y="4620164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1" name="Line 501"/>
          <p:cNvSpPr>
            <a:spLocks noChangeShapeType="1"/>
          </p:cNvSpPr>
          <p:nvPr/>
        </p:nvSpPr>
        <p:spPr bwMode="auto">
          <a:xfrm flipH="1">
            <a:off x="5624484" y="4620164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2" name="Freeform 502"/>
          <p:cNvSpPr>
            <a:spLocks/>
          </p:cNvSpPr>
          <p:nvPr/>
        </p:nvSpPr>
        <p:spPr bwMode="auto">
          <a:xfrm>
            <a:off x="5624484" y="4670751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3" name="Line 503"/>
          <p:cNvSpPr>
            <a:spLocks noChangeShapeType="1"/>
          </p:cNvSpPr>
          <p:nvPr/>
        </p:nvSpPr>
        <p:spPr bwMode="auto">
          <a:xfrm flipH="1">
            <a:off x="5624484" y="4670751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4" name="Freeform 504"/>
          <p:cNvSpPr>
            <a:spLocks/>
          </p:cNvSpPr>
          <p:nvPr/>
        </p:nvSpPr>
        <p:spPr bwMode="auto">
          <a:xfrm>
            <a:off x="5624484" y="4765090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5" name="Line 505"/>
          <p:cNvSpPr>
            <a:spLocks noChangeShapeType="1"/>
          </p:cNvSpPr>
          <p:nvPr/>
        </p:nvSpPr>
        <p:spPr bwMode="auto">
          <a:xfrm flipH="1">
            <a:off x="5624484" y="4765090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" name="Freeform 506"/>
          <p:cNvSpPr>
            <a:spLocks/>
          </p:cNvSpPr>
          <p:nvPr/>
        </p:nvSpPr>
        <p:spPr bwMode="auto">
          <a:xfrm>
            <a:off x="5624484" y="4781498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" name="Line 507"/>
          <p:cNvSpPr>
            <a:spLocks noChangeShapeType="1"/>
          </p:cNvSpPr>
          <p:nvPr/>
        </p:nvSpPr>
        <p:spPr bwMode="auto">
          <a:xfrm flipH="1">
            <a:off x="5624484" y="4781498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8" name="Freeform 508"/>
          <p:cNvSpPr>
            <a:spLocks/>
          </p:cNvSpPr>
          <p:nvPr/>
        </p:nvSpPr>
        <p:spPr bwMode="auto">
          <a:xfrm>
            <a:off x="5624484" y="4793802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9" name="Line 509"/>
          <p:cNvSpPr>
            <a:spLocks noChangeShapeType="1"/>
          </p:cNvSpPr>
          <p:nvPr/>
        </p:nvSpPr>
        <p:spPr bwMode="auto">
          <a:xfrm flipH="1">
            <a:off x="5624484" y="4793802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0" name="Freeform 510"/>
          <p:cNvSpPr>
            <a:spLocks/>
          </p:cNvSpPr>
          <p:nvPr/>
        </p:nvSpPr>
        <p:spPr bwMode="auto">
          <a:xfrm>
            <a:off x="5624484" y="4812944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1" name="Line 511"/>
          <p:cNvSpPr>
            <a:spLocks noChangeShapeType="1"/>
          </p:cNvSpPr>
          <p:nvPr/>
        </p:nvSpPr>
        <p:spPr bwMode="auto">
          <a:xfrm flipH="1">
            <a:off x="5624484" y="4812944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2" name="Freeform 512"/>
          <p:cNvSpPr>
            <a:spLocks/>
          </p:cNvSpPr>
          <p:nvPr/>
        </p:nvSpPr>
        <p:spPr bwMode="auto">
          <a:xfrm>
            <a:off x="5624484" y="4834819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3" name="Line 513"/>
          <p:cNvSpPr>
            <a:spLocks noChangeShapeType="1"/>
          </p:cNvSpPr>
          <p:nvPr/>
        </p:nvSpPr>
        <p:spPr bwMode="auto">
          <a:xfrm flipH="1">
            <a:off x="5624484" y="4834819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4" name="Freeform 514"/>
          <p:cNvSpPr>
            <a:spLocks/>
          </p:cNvSpPr>
          <p:nvPr/>
        </p:nvSpPr>
        <p:spPr bwMode="auto">
          <a:xfrm>
            <a:off x="5624484" y="4862164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5" name="Line 515"/>
          <p:cNvSpPr>
            <a:spLocks noChangeShapeType="1"/>
          </p:cNvSpPr>
          <p:nvPr/>
        </p:nvSpPr>
        <p:spPr bwMode="auto">
          <a:xfrm flipH="1">
            <a:off x="5624484" y="4862164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" name="Freeform 516"/>
          <p:cNvSpPr>
            <a:spLocks/>
          </p:cNvSpPr>
          <p:nvPr/>
        </p:nvSpPr>
        <p:spPr bwMode="auto">
          <a:xfrm>
            <a:off x="5624484" y="4897712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" name="Line 517"/>
          <p:cNvSpPr>
            <a:spLocks noChangeShapeType="1"/>
          </p:cNvSpPr>
          <p:nvPr/>
        </p:nvSpPr>
        <p:spPr bwMode="auto">
          <a:xfrm flipH="1">
            <a:off x="5624484" y="4897712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" name="Freeform 518"/>
          <p:cNvSpPr>
            <a:spLocks/>
          </p:cNvSpPr>
          <p:nvPr/>
        </p:nvSpPr>
        <p:spPr bwMode="auto">
          <a:xfrm>
            <a:off x="5624484" y="4944198"/>
            <a:ext cx="29073" cy="0"/>
          </a:xfrm>
          <a:custGeom>
            <a:avLst/>
            <a:gdLst>
              <a:gd name="T0" fmla="*/ 16 w 16"/>
              <a:gd name="T1" fmla="*/ 0 w 16"/>
              <a:gd name="T2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" name="Line 519"/>
          <p:cNvSpPr>
            <a:spLocks noChangeShapeType="1"/>
          </p:cNvSpPr>
          <p:nvPr/>
        </p:nvSpPr>
        <p:spPr bwMode="auto">
          <a:xfrm flipH="1">
            <a:off x="5624484" y="4944198"/>
            <a:ext cx="29073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" name="Freeform 520"/>
          <p:cNvSpPr>
            <a:spLocks/>
          </p:cNvSpPr>
          <p:nvPr/>
        </p:nvSpPr>
        <p:spPr bwMode="auto">
          <a:xfrm>
            <a:off x="5904317" y="3947485"/>
            <a:ext cx="748646" cy="299425"/>
          </a:xfrm>
          <a:custGeom>
            <a:avLst/>
            <a:gdLst>
              <a:gd name="T0" fmla="*/ 0 w 412"/>
              <a:gd name="T1" fmla="*/ 0 h 219"/>
              <a:gd name="T2" fmla="*/ 138 w 412"/>
              <a:gd name="T3" fmla="*/ 99 h 219"/>
              <a:gd name="T4" fmla="*/ 279 w 412"/>
              <a:gd name="T5" fmla="*/ 136 h 219"/>
              <a:gd name="T6" fmla="*/ 412 w 412"/>
              <a:gd name="T7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219">
                <a:moveTo>
                  <a:pt x="0" y="0"/>
                </a:moveTo>
                <a:lnTo>
                  <a:pt x="138" y="99"/>
                </a:lnTo>
                <a:lnTo>
                  <a:pt x="279" y="136"/>
                </a:lnTo>
                <a:lnTo>
                  <a:pt x="412" y="219"/>
                </a:lnTo>
              </a:path>
            </a:pathLst>
          </a:custGeom>
          <a:noFill/>
          <a:ln w="127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1" name="Freeform 521"/>
          <p:cNvSpPr>
            <a:spLocks/>
          </p:cNvSpPr>
          <p:nvPr/>
        </p:nvSpPr>
        <p:spPr bwMode="auto">
          <a:xfrm>
            <a:off x="6135088" y="4063699"/>
            <a:ext cx="38160" cy="31447"/>
          </a:xfrm>
          <a:custGeom>
            <a:avLst/>
            <a:gdLst>
              <a:gd name="T0" fmla="*/ 21 w 21"/>
              <a:gd name="T1" fmla="*/ 12 h 23"/>
              <a:gd name="T2" fmla="*/ 21 w 21"/>
              <a:gd name="T3" fmla="*/ 12 h 23"/>
              <a:gd name="T4" fmla="*/ 21 w 21"/>
              <a:gd name="T5" fmla="*/ 16 h 23"/>
              <a:gd name="T6" fmla="*/ 18 w 21"/>
              <a:gd name="T7" fmla="*/ 19 h 23"/>
              <a:gd name="T8" fmla="*/ 14 w 21"/>
              <a:gd name="T9" fmla="*/ 21 h 23"/>
              <a:gd name="T10" fmla="*/ 11 w 21"/>
              <a:gd name="T11" fmla="*/ 23 h 23"/>
              <a:gd name="T12" fmla="*/ 11 w 21"/>
              <a:gd name="T13" fmla="*/ 23 h 23"/>
              <a:gd name="T14" fmla="*/ 7 w 21"/>
              <a:gd name="T15" fmla="*/ 21 h 23"/>
              <a:gd name="T16" fmla="*/ 2 w 21"/>
              <a:gd name="T17" fmla="*/ 19 h 23"/>
              <a:gd name="T18" fmla="*/ 0 w 21"/>
              <a:gd name="T19" fmla="*/ 16 h 23"/>
              <a:gd name="T20" fmla="*/ 0 w 21"/>
              <a:gd name="T21" fmla="*/ 12 h 23"/>
              <a:gd name="T22" fmla="*/ 0 w 21"/>
              <a:gd name="T23" fmla="*/ 12 h 23"/>
              <a:gd name="T24" fmla="*/ 0 w 21"/>
              <a:gd name="T25" fmla="*/ 7 h 23"/>
              <a:gd name="T26" fmla="*/ 2 w 21"/>
              <a:gd name="T27" fmla="*/ 5 h 23"/>
              <a:gd name="T28" fmla="*/ 7 w 21"/>
              <a:gd name="T29" fmla="*/ 2 h 23"/>
              <a:gd name="T30" fmla="*/ 11 w 21"/>
              <a:gd name="T31" fmla="*/ 0 h 23"/>
              <a:gd name="T32" fmla="*/ 11 w 21"/>
              <a:gd name="T33" fmla="*/ 0 h 23"/>
              <a:gd name="T34" fmla="*/ 14 w 21"/>
              <a:gd name="T35" fmla="*/ 2 h 23"/>
              <a:gd name="T36" fmla="*/ 18 w 21"/>
              <a:gd name="T37" fmla="*/ 5 h 23"/>
              <a:gd name="T38" fmla="*/ 21 w 21"/>
              <a:gd name="T39" fmla="*/ 7 h 23"/>
              <a:gd name="T40" fmla="*/ 21 w 21"/>
              <a:gd name="T41" fmla="*/ 12 h 23"/>
              <a:gd name="T42" fmla="*/ 21 w 21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2"/>
                </a:moveTo>
                <a:lnTo>
                  <a:pt x="21" y="12"/>
                </a:lnTo>
                <a:lnTo>
                  <a:pt x="21" y="16"/>
                </a:lnTo>
                <a:lnTo>
                  <a:pt x="18" y="19"/>
                </a:lnTo>
                <a:lnTo>
                  <a:pt x="14" y="21"/>
                </a:lnTo>
                <a:lnTo>
                  <a:pt x="11" y="23"/>
                </a:lnTo>
                <a:lnTo>
                  <a:pt x="11" y="23"/>
                </a:lnTo>
                <a:lnTo>
                  <a:pt x="7" y="21"/>
                </a:lnTo>
                <a:lnTo>
                  <a:pt x="2" y="19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5"/>
                </a:lnTo>
                <a:lnTo>
                  <a:pt x="7" y="2"/>
                </a:lnTo>
                <a:lnTo>
                  <a:pt x="11" y="0"/>
                </a:lnTo>
                <a:lnTo>
                  <a:pt x="11" y="0"/>
                </a:lnTo>
                <a:lnTo>
                  <a:pt x="14" y="2"/>
                </a:lnTo>
                <a:lnTo>
                  <a:pt x="18" y="5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2" name="Freeform 522"/>
          <p:cNvSpPr>
            <a:spLocks/>
          </p:cNvSpPr>
          <p:nvPr/>
        </p:nvSpPr>
        <p:spPr bwMode="auto">
          <a:xfrm>
            <a:off x="5884329" y="3935179"/>
            <a:ext cx="41794" cy="31447"/>
          </a:xfrm>
          <a:custGeom>
            <a:avLst/>
            <a:gdLst>
              <a:gd name="T0" fmla="*/ 23 w 23"/>
              <a:gd name="T1" fmla="*/ 11 h 23"/>
              <a:gd name="T2" fmla="*/ 23 w 23"/>
              <a:gd name="T3" fmla="*/ 11 h 23"/>
              <a:gd name="T4" fmla="*/ 21 w 23"/>
              <a:gd name="T5" fmla="*/ 16 h 23"/>
              <a:gd name="T6" fmla="*/ 18 w 23"/>
              <a:gd name="T7" fmla="*/ 18 h 23"/>
              <a:gd name="T8" fmla="*/ 16 w 23"/>
              <a:gd name="T9" fmla="*/ 21 h 23"/>
              <a:gd name="T10" fmla="*/ 11 w 23"/>
              <a:gd name="T11" fmla="*/ 23 h 23"/>
              <a:gd name="T12" fmla="*/ 11 w 23"/>
              <a:gd name="T13" fmla="*/ 23 h 23"/>
              <a:gd name="T14" fmla="*/ 7 w 23"/>
              <a:gd name="T15" fmla="*/ 21 h 23"/>
              <a:gd name="T16" fmla="*/ 4 w 23"/>
              <a:gd name="T17" fmla="*/ 18 h 23"/>
              <a:gd name="T18" fmla="*/ 2 w 23"/>
              <a:gd name="T19" fmla="*/ 16 h 23"/>
              <a:gd name="T20" fmla="*/ 0 w 23"/>
              <a:gd name="T21" fmla="*/ 11 h 23"/>
              <a:gd name="T22" fmla="*/ 0 w 23"/>
              <a:gd name="T23" fmla="*/ 11 h 23"/>
              <a:gd name="T24" fmla="*/ 2 w 23"/>
              <a:gd name="T25" fmla="*/ 7 h 23"/>
              <a:gd name="T26" fmla="*/ 4 w 23"/>
              <a:gd name="T27" fmla="*/ 4 h 23"/>
              <a:gd name="T28" fmla="*/ 7 w 23"/>
              <a:gd name="T29" fmla="*/ 2 h 23"/>
              <a:gd name="T30" fmla="*/ 11 w 23"/>
              <a:gd name="T31" fmla="*/ 0 h 23"/>
              <a:gd name="T32" fmla="*/ 11 w 23"/>
              <a:gd name="T33" fmla="*/ 0 h 23"/>
              <a:gd name="T34" fmla="*/ 16 w 23"/>
              <a:gd name="T35" fmla="*/ 2 h 23"/>
              <a:gd name="T36" fmla="*/ 18 w 23"/>
              <a:gd name="T37" fmla="*/ 4 h 23"/>
              <a:gd name="T38" fmla="*/ 21 w 23"/>
              <a:gd name="T39" fmla="*/ 7 h 23"/>
              <a:gd name="T40" fmla="*/ 23 w 23"/>
              <a:gd name="T41" fmla="*/ 11 h 23"/>
              <a:gd name="T42" fmla="*/ 23 w 23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3">
                <a:moveTo>
                  <a:pt x="23" y="11"/>
                </a:moveTo>
                <a:lnTo>
                  <a:pt x="23" y="11"/>
                </a:lnTo>
                <a:lnTo>
                  <a:pt x="21" y="16"/>
                </a:lnTo>
                <a:lnTo>
                  <a:pt x="18" y="18"/>
                </a:lnTo>
                <a:lnTo>
                  <a:pt x="16" y="21"/>
                </a:lnTo>
                <a:lnTo>
                  <a:pt x="11" y="23"/>
                </a:lnTo>
                <a:lnTo>
                  <a:pt x="11" y="23"/>
                </a:lnTo>
                <a:lnTo>
                  <a:pt x="7" y="21"/>
                </a:lnTo>
                <a:lnTo>
                  <a:pt x="4" y="18"/>
                </a:lnTo>
                <a:lnTo>
                  <a:pt x="2" y="16"/>
                </a:lnTo>
                <a:lnTo>
                  <a:pt x="0" y="11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1" y="0"/>
                </a:lnTo>
                <a:lnTo>
                  <a:pt x="16" y="2"/>
                </a:lnTo>
                <a:lnTo>
                  <a:pt x="18" y="4"/>
                </a:lnTo>
                <a:lnTo>
                  <a:pt x="21" y="7"/>
                </a:lnTo>
                <a:lnTo>
                  <a:pt x="23" y="11"/>
                </a:lnTo>
                <a:lnTo>
                  <a:pt x="23" y="11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3" name="Freeform 523"/>
          <p:cNvSpPr>
            <a:spLocks/>
          </p:cNvSpPr>
          <p:nvPr/>
        </p:nvSpPr>
        <p:spPr bwMode="auto">
          <a:xfrm>
            <a:off x="6389482" y="4121123"/>
            <a:ext cx="41794" cy="27345"/>
          </a:xfrm>
          <a:custGeom>
            <a:avLst/>
            <a:gdLst>
              <a:gd name="T0" fmla="*/ 23 w 23"/>
              <a:gd name="T1" fmla="*/ 9 h 20"/>
              <a:gd name="T2" fmla="*/ 23 w 23"/>
              <a:gd name="T3" fmla="*/ 9 h 20"/>
              <a:gd name="T4" fmla="*/ 21 w 23"/>
              <a:gd name="T5" fmla="*/ 13 h 20"/>
              <a:gd name="T6" fmla="*/ 19 w 23"/>
              <a:gd name="T7" fmla="*/ 18 h 20"/>
              <a:gd name="T8" fmla="*/ 16 w 23"/>
              <a:gd name="T9" fmla="*/ 20 h 20"/>
              <a:gd name="T10" fmla="*/ 12 w 23"/>
              <a:gd name="T11" fmla="*/ 20 h 20"/>
              <a:gd name="T12" fmla="*/ 12 w 23"/>
              <a:gd name="T13" fmla="*/ 20 h 20"/>
              <a:gd name="T14" fmla="*/ 7 w 23"/>
              <a:gd name="T15" fmla="*/ 20 h 20"/>
              <a:gd name="T16" fmla="*/ 5 w 23"/>
              <a:gd name="T17" fmla="*/ 18 h 20"/>
              <a:gd name="T18" fmla="*/ 2 w 23"/>
              <a:gd name="T19" fmla="*/ 13 h 20"/>
              <a:gd name="T20" fmla="*/ 0 w 23"/>
              <a:gd name="T21" fmla="*/ 9 h 20"/>
              <a:gd name="T22" fmla="*/ 0 w 23"/>
              <a:gd name="T23" fmla="*/ 9 h 20"/>
              <a:gd name="T24" fmla="*/ 2 w 23"/>
              <a:gd name="T25" fmla="*/ 4 h 20"/>
              <a:gd name="T26" fmla="*/ 5 w 23"/>
              <a:gd name="T27" fmla="*/ 2 h 20"/>
              <a:gd name="T28" fmla="*/ 7 w 23"/>
              <a:gd name="T29" fmla="*/ 0 h 20"/>
              <a:gd name="T30" fmla="*/ 12 w 23"/>
              <a:gd name="T31" fmla="*/ 0 h 20"/>
              <a:gd name="T32" fmla="*/ 12 w 23"/>
              <a:gd name="T33" fmla="*/ 0 h 20"/>
              <a:gd name="T34" fmla="*/ 16 w 23"/>
              <a:gd name="T35" fmla="*/ 0 h 20"/>
              <a:gd name="T36" fmla="*/ 19 w 23"/>
              <a:gd name="T37" fmla="*/ 2 h 20"/>
              <a:gd name="T38" fmla="*/ 21 w 23"/>
              <a:gd name="T39" fmla="*/ 4 h 20"/>
              <a:gd name="T40" fmla="*/ 23 w 23"/>
              <a:gd name="T41" fmla="*/ 9 h 20"/>
              <a:gd name="T42" fmla="*/ 23 w 23"/>
              <a:gd name="T4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0">
                <a:moveTo>
                  <a:pt x="23" y="9"/>
                </a:moveTo>
                <a:lnTo>
                  <a:pt x="23" y="9"/>
                </a:lnTo>
                <a:lnTo>
                  <a:pt x="21" y="13"/>
                </a:lnTo>
                <a:lnTo>
                  <a:pt x="19" y="18"/>
                </a:lnTo>
                <a:lnTo>
                  <a:pt x="16" y="20"/>
                </a:lnTo>
                <a:lnTo>
                  <a:pt x="12" y="20"/>
                </a:lnTo>
                <a:lnTo>
                  <a:pt x="12" y="20"/>
                </a:lnTo>
                <a:lnTo>
                  <a:pt x="7" y="20"/>
                </a:lnTo>
                <a:lnTo>
                  <a:pt x="5" y="18"/>
                </a:lnTo>
                <a:lnTo>
                  <a:pt x="2" y="13"/>
                </a:lnTo>
                <a:lnTo>
                  <a:pt x="0" y="9"/>
                </a:lnTo>
                <a:lnTo>
                  <a:pt x="0" y="9"/>
                </a:lnTo>
                <a:lnTo>
                  <a:pt x="2" y="4"/>
                </a:lnTo>
                <a:lnTo>
                  <a:pt x="5" y="2"/>
                </a:lnTo>
                <a:lnTo>
                  <a:pt x="7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1" y="4"/>
                </a:lnTo>
                <a:lnTo>
                  <a:pt x="23" y="9"/>
                </a:lnTo>
                <a:lnTo>
                  <a:pt x="23" y="9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4" name="Freeform 524"/>
          <p:cNvSpPr>
            <a:spLocks/>
          </p:cNvSpPr>
          <p:nvPr/>
        </p:nvSpPr>
        <p:spPr bwMode="auto">
          <a:xfrm>
            <a:off x="6632973" y="4237338"/>
            <a:ext cx="41794" cy="31447"/>
          </a:xfrm>
          <a:custGeom>
            <a:avLst/>
            <a:gdLst>
              <a:gd name="T0" fmla="*/ 23 w 23"/>
              <a:gd name="T1" fmla="*/ 11 h 23"/>
              <a:gd name="T2" fmla="*/ 23 w 23"/>
              <a:gd name="T3" fmla="*/ 11 h 23"/>
              <a:gd name="T4" fmla="*/ 20 w 23"/>
              <a:gd name="T5" fmla="*/ 16 h 23"/>
              <a:gd name="T6" fmla="*/ 18 w 23"/>
              <a:gd name="T7" fmla="*/ 18 h 23"/>
              <a:gd name="T8" fmla="*/ 16 w 23"/>
              <a:gd name="T9" fmla="*/ 20 h 23"/>
              <a:gd name="T10" fmla="*/ 11 w 23"/>
              <a:gd name="T11" fmla="*/ 23 h 23"/>
              <a:gd name="T12" fmla="*/ 11 w 23"/>
              <a:gd name="T13" fmla="*/ 23 h 23"/>
              <a:gd name="T14" fmla="*/ 6 w 23"/>
              <a:gd name="T15" fmla="*/ 20 h 23"/>
              <a:gd name="T16" fmla="*/ 4 w 23"/>
              <a:gd name="T17" fmla="*/ 18 h 23"/>
              <a:gd name="T18" fmla="*/ 2 w 23"/>
              <a:gd name="T19" fmla="*/ 16 h 23"/>
              <a:gd name="T20" fmla="*/ 0 w 23"/>
              <a:gd name="T21" fmla="*/ 11 h 23"/>
              <a:gd name="T22" fmla="*/ 0 w 23"/>
              <a:gd name="T23" fmla="*/ 11 h 23"/>
              <a:gd name="T24" fmla="*/ 2 w 23"/>
              <a:gd name="T25" fmla="*/ 7 h 23"/>
              <a:gd name="T26" fmla="*/ 4 w 23"/>
              <a:gd name="T27" fmla="*/ 4 h 23"/>
              <a:gd name="T28" fmla="*/ 6 w 23"/>
              <a:gd name="T29" fmla="*/ 2 h 23"/>
              <a:gd name="T30" fmla="*/ 11 w 23"/>
              <a:gd name="T31" fmla="*/ 0 h 23"/>
              <a:gd name="T32" fmla="*/ 11 w 23"/>
              <a:gd name="T33" fmla="*/ 0 h 23"/>
              <a:gd name="T34" fmla="*/ 16 w 23"/>
              <a:gd name="T35" fmla="*/ 2 h 23"/>
              <a:gd name="T36" fmla="*/ 18 w 23"/>
              <a:gd name="T37" fmla="*/ 4 h 23"/>
              <a:gd name="T38" fmla="*/ 20 w 23"/>
              <a:gd name="T39" fmla="*/ 7 h 23"/>
              <a:gd name="T40" fmla="*/ 23 w 23"/>
              <a:gd name="T41" fmla="*/ 11 h 23"/>
              <a:gd name="T42" fmla="*/ 23 w 23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3">
                <a:moveTo>
                  <a:pt x="23" y="11"/>
                </a:moveTo>
                <a:lnTo>
                  <a:pt x="23" y="11"/>
                </a:lnTo>
                <a:lnTo>
                  <a:pt x="20" y="16"/>
                </a:lnTo>
                <a:lnTo>
                  <a:pt x="18" y="18"/>
                </a:lnTo>
                <a:lnTo>
                  <a:pt x="16" y="20"/>
                </a:lnTo>
                <a:lnTo>
                  <a:pt x="11" y="23"/>
                </a:lnTo>
                <a:lnTo>
                  <a:pt x="11" y="23"/>
                </a:lnTo>
                <a:lnTo>
                  <a:pt x="6" y="20"/>
                </a:lnTo>
                <a:lnTo>
                  <a:pt x="4" y="18"/>
                </a:lnTo>
                <a:lnTo>
                  <a:pt x="2" y="16"/>
                </a:lnTo>
                <a:lnTo>
                  <a:pt x="0" y="11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6" y="2"/>
                </a:lnTo>
                <a:lnTo>
                  <a:pt x="11" y="0"/>
                </a:lnTo>
                <a:lnTo>
                  <a:pt x="11" y="0"/>
                </a:lnTo>
                <a:lnTo>
                  <a:pt x="16" y="2"/>
                </a:lnTo>
                <a:lnTo>
                  <a:pt x="18" y="4"/>
                </a:lnTo>
                <a:lnTo>
                  <a:pt x="20" y="7"/>
                </a:lnTo>
                <a:lnTo>
                  <a:pt x="23" y="11"/>
                </a:lnTo>
                <a:lnTo>
                  <a:pt x="23" y="11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5" name="Line 525"/>
          <p:cNvSpPr>
            <a:spLocks noChangeShapeType="1"/>
          </p:cNvSpPr>
          <p:nvPr/>
        </p:nvSpPr>
        <p:spPr bwMode="auto">
          <a:xfrm>
            <a:off x="5967915" y="3840840"/>
            <a:ext cx="0" cy="31447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6" name="Line 526"/>
          <p:cNvSpPr>
            <a:spLocks noChangeShapeType="1"/>
          </p:cNvSpPr>
          <p:nvPr/>
        </p:nvSpPr>
        <p:spPr bwMode="auto">
          <a:xfrm>
            <a:off x="5946110" y="3840840"/>
            <a:ext cx="4724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" name="Line 527"/>
          <p:cNvSpPr>
            <a:spLocks noChangeShapeType="1"/>
          </p:cNvSpPr>
          <p:nvPr/>
        </p:nvSpPr>
        <p:spPr bwMode="auto">
          <a:xfrm>
            <a:off x="5946110" y="3872286"/>
            <a:ext cx="4724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8" name="Line 528"/>
          <p:cNvSpPr>
            <a:spLocks noChangeShapeType="1"/>
          </p:cNvSpPr>
          <p:nvPr/>
        </p:nvSpPr>
        <p:spPr bwMode="auto">
          <a:xfrm>
            <a:off x="6035148" y="3877756"/>
            <a:ext cx="0" cy="31447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9" name="Line 529"/>
          <p:cNvSpPr>
            <a:spLocks noChangeShapeType="1"/>
          </p:cNvSpPr>
          <p:nvPr/>
        </p:nvSpPr>
        <p:spPr bwMode="auto">
          <a:xfrm>
            <a:off x="6009709" y="3877755"/>
            <a:ext cx="4542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0" name="Line 530"/>
          <p:cNvSpPr>
            <a:spLocks noChangeShapeType="1"/>
          </p:cNvSpPr>
          <p:nvPr/>
        </p:nvSpPr>
        <p:spPr bwMode="auto">
          <a:xfrm>
            <a:off x="6009709" y="3909202"/>
            <a:ext cx="4542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" name="Line 531"/>
          <p:cNvSpPr>
            <a:spLocks noChangeShapeType="1"/>
          </p:cNvSpPr>
          <p:nvPr/>
        </p:nvSpPr>
        <p:spPr bwMode="auto">
          <a:xfrm>
            <a:off x="6155077" y="3940648"/>
            <a:ext cx="0" cy="41017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3" name="Line 533"/>
          <p:cNvSpPr>
            <a:spLocks noChangeShapeType="1"/>
          </p:cNvSpPr>
          <p:nvPr/>
        </p:nvSpPr>
        <p:spPr bwMode="auto">
          <a:xfrm>
            <a:off x="6131455" y="3981665"/>
            <a:ext cx="4542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4" name="Line 534"/>
          <p:cNvSpPr>
            <a:spLocks noChangeShapeType="1"/>
          </p:cNvSpPr>
          <p:nvPr/>
        </p:nvSpPr>
        <p:spPr bwMode="auto">
          <a:xfrm>
            <a:off x="6411288" y="4048660"/>
            <a:ext cx="0" cy="68362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5" name="Line 535"/>
          <p:cNvSpPr>
            <a:spLocks noChangeShapeType="1"/>
          </p:cNvSpPr>
          <p:nvPr/>
        </p:nvSpPr>
        <p:spPr bwMode="auto">
          <a:xfrm>
            <a:off x="6389482" y="4048660"/>
            <a:ext cx="4179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6" name="Line 536"/>
          <p:cNvSpPr>
            <a:spLocks noChangeShapeType="1"/>
          </p:cNvSpPr>
          <p:nvPr/>
        </p:nvSpPr>
        <p:spPr bwMode="auto">
          <a:xfrm>
            <a:off x="6389482" y="4117022"/>
            <a:ext cx="4179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" name="Line 537"/>
          <p:cNvSpPr>
            <a:spLocks noChangeShapeType="1"/>
          </p:cNvSpPr>
          <p:nvPr/>
        </p:nvSpPr>
        <p:spPr bwMode="auto">
          <a:xfrm>
            <a:off x="6652962" y="4138897"/>
            <a:ext cx="0" cy="82034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8" name="Line 538"/>
          <p:cNvSpPr>
            <a:spLocks noChangeShapeType="1"/>
          </p:cNvSpPr>
          <p:nvPr/>
        </p:nvSpPr>
        <p:spPr bwMode="auto">
          <a:xfrm>
            <a:off x="6632973" y="4138897"/>
            <a:ext cx="4179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9" name="Line 539"/>
          <p:cNvSpPr>
            <a:spLocks noChangeShapeType="1"/>
          </p:cNvSpPr>
          <p:nvPr/>
        </p:nvSpPr>
        <p:spPr bwMode="auto">
          <a:xfrm>
            <a:off x="6632973" y="4220931"/>
            <a:ext cx="4179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0" name="Line 540"/>
          <p:cNvSpPr>
            <a:spLocks noChangeShapeType="1"/>
          </p:cNvSpPr>
          <p:nvPr/>
        </p:nvSpPr>
        <p:spPr bwMode="auto">
          <a:xfrm>
            <a:off x="5653557" y="4138898"/>
            <a:ext cx="0" cy="66995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1" name="Line 541"/>
          <p:cNvSpPr>
            <a:spLocks noChangeShapeType="1"/>
          </p:cNvSpPr>
          <p:nvPr/>
        </p:nvSpPr>
        <p:spPr bwMode="auto">
          <a:xfrm>
            <a:off x="5633569" y="4138897"/>
            <a:ext cx="45428" cy="0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2" name="Line 542"/>
          <p:cNvSpPr>
            <a:spLocks noChangeShapeType="1"/>
          </p:cNvSpPr>
          <p:nvPr/>
        </p:nvSpPr>
        <p:spPr bwMode="auto">
          <a:xfrm>
            <a:off x="5633569" y="4205891"/>
            <a:ext cx="45428" cy="0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3" name="Freeform 543"/>
          <p:cNvSpPr>
            <a:spLocks/>
          </p:cNvSpPr>
          <p:nvPr/>
        </p:nvSpPr>
        <p:spPr bwMode="auto">
          <a:xfrm>
            <a:off x="5637203" y="4158039"/>
            <a:ext cx="38160" cy="28712"/>
          </a:xfrm>
          <a:custGeom>
            <a:avLst/>
            <a:gdLst>
              <a:gd name="T0" fmla="*/ 21 w 21"/>
              <a:gd name="T1" fmla="*/ 12 h 21"/>
              <a:gd name="T2" fmla="*/ 21 w 21"/>
              <a:gd name="T3" fmla="*/ 12 h 21"/>
              <a:gd name="T4" fmla="*/ 21 w 21"/>
              <a:gd name="T5" fmla="*/ 14 h 21"/>
              <a:gd name="T6" fmla="*/ 16 w 21"/>
              <a:gd name="T7" fmla="*/ 19 h 21"/>
              <a:gd name="T8" fmla="*/ 14 w 21"/>
              <a:gd name="T9" fmla="*/ 21 h 21"/>
              <a:gd name="T10" fmla="*/ 9 w 21"/>
              <a:gd name="T11" fmla="*/ 21 h 21"/>
              <a:gd name="T12" fmla="*/ 9 w 21"/>
              <a:gd name="T13" fmla="*/ 21 h 21"/>
              <a:gd name="T14" fmla="*/ 5 w 21"/>
              <a:gd name="T15" fmla="*/ 21 h 21"/>
              <a:gd name="T16" fmla="*/ 2 w 21"/>
              <a:gd name="T17" fmla="*/ 19 h 21"/>
              <a:gd name="T18" fmla="*/ 0 w 21"/>
              <a:gd name="T19" fmla="*/ 14 h 21"/>
              <a:gd name="T20" fmla="*/ 0 w 21"/>
              <a:gd name="T21" fmla="*/ 12 h 21"/>
              <a:gd name="T22" fmla="*/ 0 w 21"/>
              <a:gd name="T23" fmla="*/ 12 h 21"/>
              <a:gd name="T24" fmla="*/ 0 w 21"/>
              <a:gd name="T25" fmla="*/ 7 h 21"/>
              <a:gd name="T26" fmla="*/ 2 w 21"/>
              <a:gd name="T27" fmla="*/ 2 h 21"/>
              <a:gd name="T28" fmla="*/ 5 w 21"/>
              <a:gd name="T29" fmla="*/ 0 h 21"/>
              <a:gd name="T30" fmla="*/ 9 w 21"/>
              <a:gd name="T31" fmla="*/ 0 h 21"/>
              <a:gd name="T32" fmla="*/ 9 w 21"/>
              <a:gd name="T33" fmla="*/ 0 h 21"/>
              <a:gd name="T34" fmla="*/ 14 w 21"/>
              <a:gd name="T35" fmla="*/ 0 h 21"/>
              <a:gd name="T36" fmla="*/ 16 w 21"/>
              <a:gd name="T37" fmla="*/ 2 h 21"/>
              <a:gd name="T38" fmla="*/ 21 w 21"/>
              <a:gd name="T39" fmla="*/ 7 h 21"/>
              <a:gd name="T40" fmla="*/ 21 w 21"/>
              <a:gd name="T41" fmla="*/ 12 h 21"/>
              <a:gd name="T42" fmla="*/ 21 w 21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12"/>
                </a:moveTo>
                <a:lnTo>
                  <a:pt x="21" y="12"/>
                </a:lnTo>
                <a:lnTo>
                  <a:pt x="21" y="14"/>
                </a:lnTo>
                <a:lnTo>
                  <a:pt x="16" y="19"/>
                </a:lnTo>
                <a:lnTo>
                  <a:pt x="14" y="21"/>
                </a:lnTo>
                <a:lnTo>
                  <a:pt x="9" y="21"/>
                </a:lnTo>
                <a:lnTo>
                  <a:pt x="9" y="21"/>
                </a:lnTo>
                <a:lnTo>
                  <a:pt x="5" y="21"/>
                </a:lnTo>
                <a:lnTo>
                  <a:pt x="2" y="19"/>
                </a:lnTo>
                <a:lnTo>
                  <a:pt x="0" y="14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6" y="2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4" name="Line 544"/>
          <p:cNvSpPr>
            <a:spLocks noChangeShapeType="1"/>
          </p:cNvSpPr>
          <p:nvPr/>
        </p:nvSpPr>
        <p:spPr bwMode="auto">
          <a:xfrm>
            <a:off x="5778936" y="3821699"/>
            <a:ext cx="0" cy="28712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5" name="Line 545"/>
          <p:cNvSpPr>
            <a:spLocks noChangeShapeType="1"/>
          </p:cNvSpPr>
          <p:nvPr/>
        </p:nvSpPr>
        <p:spPr bwMode="auto">
          <a:xfrm>
            <a:off x="5758949" y="3821699"/>
            <a:ext cx="4542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6" name="Line 546"/>
          <p:cNvSpPr>
            <a:spLocks noChangeShapeType="1"/>
          </p:cNvSpPr>
          <p:nvPr/>
        </p:nvSpPr>
        <p:spPr bwMode="auto">
          <a:xfrm>
            <a:off x="5758949" y="3850410"/>
            <a:ext cx="4542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" name="Freeform 547"/>
          <p:cNvSpPr>
            <a:spLocks/>
          </p:cNvSpPr>
          <p:nvPr/>
        </p:nvSpPr>
        <p:spPr bwMode="auto">
          <a:xfrm>
            <a:off x="5758949" y="3821699"/>
            <a:ext cx="41794" cy="28712"/>
          </a:xfrm>
          <a:custGeom>
            <a:avLst/>
            <a:gdLst>
              <a:gd name="T0" fmla="*/ 23 w 23"/>
              <a:gd name="T1" fmla="*/ 9 h 21"/>
              <a:gd name="T2" fmla="*/ 23 w 23"/>
              <a:gd name="T3" fmla="*/ 9 h 21"/>
              <a:gd name="T4" fmla="*/ 21 w 23"/>
              <a:gd name="T5" fmla="*/ 14 h 21"/>
              <a:gd name="T6" fmla="*/ 18 w 23"/>
              <a:gd name="T7" fmla="*/ 18 h 21"/>
              <a:gd name="T8" fmla="*/ 16 w 23"/>
              <a:gd name="T9" fmla="*/ 21 h 21"/>
              <a:gd name="T10" fmla="*/ 11 w 23"/>
              <a:gd name="T11" fmla="*/ 21 h 21"/>
              <a:gd name="T12" fmla="*/ 11 w 23"/>
              <a:gd name="T13" fmla="*/ 21 h 21"/>
              <a:gd name="T14" fmla="*/ 7 w 23"/>
              <a:gd name="T15" fmla="*/ 21 h 21"/>
              <a:gd name="T16" fmla="*/ 4 w 23"/>
              <a:gd name="T17" fmla="*/ 18 h 21"/>
              <a:gd name="T18" fmla="*/ 2 w 23"/>
              <a:gd name="T19" fmla="*/ 14 h 21"/>
              <a:gd name="T20" fmla="*/ 0 w 23"/>
              <a:gd name="T21" fmla="*/ 9 h 21"/>
              <a:gd name="T22" fmla="*/ 0 w 23"/>
              <a:gd name="T23" fmla="*/ 9 h 21"/>
              <a:gd name="T24" fmla="*/ 2 w 23"/>
              <a:gd name="T25" fmla="*/ 7 h 21"/>
              <a:gd name="T26" fmla="*/ 4 w 23"/>
              <a:gd name="T27" fmla="*/ 2 h 21"/>
              <a:gd name="T28" fmla="*/ 7 w 23"/>
              <a:gd name="T29" fmla="*/ 0 h 21"/>
              <a:gd name="T30" fmla="*/ 11 w 23"/>
              <a:gd name="T31" fmla="*/ 0 h 21"/>
              <a:gd name="T32" fmla="*/ 11 w 23"/>
              <a:gd name="T33" fmla="*/ 0 h 21"/>
              <a:gd name="T34" fmla="*/ 16 w 23"/>
              <a:gd name="T35" fmla="*/ 0 h 21"/>
              <a:gd name="T36" fmla="*/ 18 w 23"/>
              <a:gd name="T37" fmla="*/ 2 h 21"/>
              <a:gd name="T38" fmla="*/ 21 w 23"/>
              <a:gd name="T39" fmla="*/ 7 h 21"/>
              <a:gd name="T40" fmla="*/ 23 w 23"/>
              <a:gd name="T41" fmla="*/ 9 h 21"/>
              <a:gd name="T42" fmla="*/ 23 w 23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9"/>
                </a:moveTo>
                <a:lnTo>
                  <a:pt x="23" y="9"/>
                </a:lnTo>
                <a:lnTo>
                  <a:pt x="21" y="14"/>
                </a:lnTo>
                <a:lnTo>
                  <a:pt x="18" y="18"/>
                </a:lnTo>
                <a:lnTo>
                  <a:pt x="16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4" y="18"/>
                </a:lnTo>
                <a:lnTo>
                  <a:pt x="2" y="14"/>
                </a:lnTo>
                <a:lnTo>
                  <a:pt x="0" y="9"/>
                </a:lnTo>
                <a:lnTo>
                  <a:pt x="0" y="9"/>
                </a:lnTo>
                <a:lnTo>
                  <a:pt x="2" y="7"/>
                </a:lnTo>
                <a:lnTo>
                  <a:pt x="4" y="2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2"/>
                </a:lnTo>
                <a:lnTo>
                  <a:pt x="21" y="7"/>
                </a:lnTo>
                <a:lnTo>
                  <a:pt x="23" y="9"/>
                </a:lnTo>
                <a:lnTo>
                  <a:pt x="23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" name="Line 548"/>
          <p:cNvSpPr>
            <a:spLocks noChangeShapeType="1"/>
          </p:cNvSpPr>
          <p:nvPr/>
        </p:nvSpPr>
        <p:spPr bwMode="auto">
          <a:xfrm>
            <a:off x="5904317" y="3787517"/>
            <a:ext cx="0" cy="2734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9" name="Line 549"/>
          <p:cNvSpPr>
            <a:spLocks noChangeShapeType="1"/>
          </p:cNvSpPr>
          <p:nvPr/>
        </p:nvSpPr>
        <p:spPr bwMode="auto">
          <a:xfrm>
            <a:off x="5880695" y="3787517"/>
            <a:ext cx="4542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0" name="Line 550"/>
          <p:cNvSpPr>
            <a:spLocks noChangeShapeType="1"/>
          </p:cNvSpPr>
          <p:nvPr/>
        </p:nvSpPr>
        <p:spPr bwMode="auto">
          <a:xfrm>
            <a:off x="5880695" y="3814862"/>
            <a:ext cx="45428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1" name="Freeform 551"/>
          <p:cNvSpPr>
            <a:spLocks/>
          </p:cNvSpPr>
          <p:nvPr/>
        </p:nvSpPr>
        <p:spPr bwMode="auto">
          <a:xfrm>
            <a:off x="5884329" y="3787517"/>
            <a:ext cx="38160" cy="27345"/>
          </a:xfrm>
          <a:custGeom>
            <a:avLst/>
            <a:gdLst>
              <a:gd name="T0" fmla="*/ 21 w 21"/>
              <a:gd name="T1" fmla="*/ 9 h 20"/>
              <a:gd name="T2" fmla="*/ 21 w 21"/>
              <a:gd name="T3" fmla="*/ 9 h 20"/>
              <a:gd name="T4" fmla="*/ 21 w 21"/>
              <a:gd name="T5" fmla="*/ 14 h 20"/>
              <a:gd name="T6" fmla="*/ 18 w 21"/>
              <a:gd name="T7" fmla="*/ 18 h 20"/>
              <a:gd name="T8" fmla="*/ 14 w 21"/>
              <a:gd name="T9" fmla="*/ 20 h 20"/>
              <a:gd name="T10" fmla="*/ 11 w 21"/>
              <a:gd name="T11" fmla="*/ 20 h 20"/>
              <a:gd name="T12" fmla="*/ 11 w 21"/>
              <a:gd name="T13" fmla="*/ 20 h 20"/>
              <a:gd name="T14" fmla="*/ 7 w 21"/>
              <a:gd name="T15" fmla="*/ 20 h 20"/>
              <a:gd name="T16" fmla="*/ 2 w 21"/>
              <a:gd name="T17" fmla="*/ 18 h 20"/>
              <a:gd name="T18" fmla="*/ 0 w 21"/>
              <a:gd name="T19" fmla="*/ 14 h 20"/>
              <a:gd name="T20" fmla="*/ 0 w 21"/>
              <a:gd name="T21" fmla="*/ 9 h 20"/>
              <a:gd name="T22" fmla="*/ 0 w 21"/>
              <a:gd name="T23" fmla="*/ 9 h 20"/>
              <a:gd name="T24" fmla="*/ 0 w 21"/>
              <a:gd name="T25" fmla="*/ 7 h 20"/>
              <a:gd name="T26" fmla="*/ 2 w 21"/>
              <a:gd name="T27" fmla="*/ 2 h 20"/>
              <a:gd name="T28" fmla="*/ 7 w 21"/>
              <a:gd name="T29" fmla="*/ 0 h 20"/>
              <a:gd name="T30" fmla="*/ 11 w 21"/>
              <a:gd name="T31" fmla="*/ 0 h 20"/>
              <a:gd name="T32" fmla="*/ 11 w 21"/>
              <a:gd name="T33" fmla="*/ 0 h 20"/>
              <a:gd name="T34" fmla="*/ 14 w 21"/>
              <a:gd name="T35" fmla="*/ 0 h 20"/>
              <a:gd name="T36" fmla="*/ 18 w 21"/>
              <a:gd name="T37" fmla="*/ 2 h 20"/>
              <a:gd name="T38" fmla="*/ 21 w 21"/>
              <a:gd name="T39" fmla="*/ 7 h 20"/>
              <a:gd name="T40" fmla="*/ 21 w 21"/>
              <a:gd name="T41" fmla="*/ 9 h 20"/>
              <a:gd name="T42" fmla="*/ 21 w 21"/>
              <a:gd name="T4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0">
                <a:moveTo>
                  <a:pt x="21" y="9"/>
                </a:moveTo>
                <a:lnTo>
                  <a:pt x="21" y="9"/>
                </a:lnTo>
                <a:lnTo>
                  <a:pt x="21" y="14"/>
                </a:lnTo>
                <a:lnTo>
                  <a:pt x="18" y="18"/>
                </a:lnTo>
                <a:lnTo>
                  <a:pt x="14" y="20"/>
                </a:lnTo>
                <a:lnTo>
                  <a:pt x="11" y="20"/>
                </a:lnTo>
                <a:lnTo>
                  <a:pt x="11" y="20"/>
                </a:lnTo>
                <a:lnTo>
                  <a:pt x="7" y="20"/>
                </a:lnTo>
                <a:lnTo>
                  <a:pt x="2" y="18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2" name="Freeform 552"/>
          <p:cNvSpPr>
            <a:spLocks/>
          </p:cNvSpPr>
          <p:nvPr/>
        </p:nvSpPr>
        <p:spPr bwMode="auto">
          <a:xfrm>
            <a:off x="5951562" y="3840840"/>
            <a:ext cx="36342" cy="31447"/>
          </a:xfrm>
          <a:custGeom>
            <a:avLst/>
            <a:gdLst>
              <a:gd name="T0" fmla="*/ 20 w 20"/>
              <a:gd name="T1" fmla="*/ 11 h 23"/>
              <a:gd name="T2" fmla="*/ 20 w 20"/>
              <a:gd name="T3" fmla="*/ 11 h 23"/>
              <a:gd name="T4" fmla="*/ 20 w 20"/>
              <a:gd name="T5" fmla="*/ 16 h 23"/>
              <a:gd name="T6" fmla="*/ 18 w 20"/>
              <a:gd name="T7" fmla="*/ 18 h 23"/>
              <a:gd name="T8" fmla="*/ 13 w 20"/>
              <a:gd name="T9" fmla="*/ 21 h 23"/>
              <a:gd name="T10" fmla="*/ 9 w 20"/>
              <a:gd name="T11" fmla="*/ 23 h 23"/>
              <a:gd name="T12" fmla="*/ 9 w 20"/>
              <a:gd name="T13" fmla="*/ 23 h 23"/>
              <a:gd name="T14" fmla="*/ 7 w 20"/>
              <a:gd name="T15" fmla="*/ 21 h 23"/>
              <a:gd name="T16" fmla="*/ 2 w 20"/>
              <a:gd name="T17" fmla="*/ 18 h 23"/>
              <a:gd name="T18" fmla="*/ 0 w 20"/>
              <a:gd name="T19" fmla="*/ 16 h 23"/>
              <a:gd name="T20" fmla="*/ 0 w 20"/>
              <a:gd name="T21" fmla="*/ 11 h 23"/>
              <a:gd name="T22" fmla="*/ 0 w 20"/>
              <a:gd name="T23" fmla="*/ 11 h 23"/>
              <a:gd name="T24" fmla="*/ 0 w 20"/>
              <a:gd name="T25" fmla="*/ 7 h 23"/>
              <a:gd name="T26" fmla="*/ 2 w 20"/>
              <a:gd name="T27" fmla="*/ 4 h 23"/>
              <a:gd name="T28" fmla="*/ 7 w 20"/>
              <a:gd name="T29" fmla="*/ 2 h 23"/>
              <a:gd name="T30" fmla="*/ 9 w 20"/>
              <a:gd name="T31" fmla="*/ 0 h 23"/>
              <a:gd name="T32" fmla="*/ 9 w 20"/>
              <a:gd name="T33" fmla="*/ 0 h 23"/>
              <a:gd name="T34" fmla="*/ 13 w 20"/>
              <a:gd name="T35" fmla="*/ 2 h 23"/>
              <a:gd name="T36" fmla="*/ 18 w 20"/>
              <a:gd name="T37" fmla="*/ 4 h 23"/>
              <a:gd name="T38" fmla="*/ 20 w 20"/>
              <a:gd name="T39" fmla="*/ 7 h 23"/>
              <a:gd name="T40" fmla="*/ 20 w 20"/>
              <a:gd name="T41" fmla="*/ 11 h 23"/>
              <a:gd name="T42" fmla="*/ 20 w 20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3">
                <a:moveTo>
                  <a:pt x="20" y="11"/>
                </a:moveTo>
                <a:lnTo>
                  <a:pt x="20" y="11"/>
                </a:lnTo>
                <a:lnTo>
                  <a:pt x="20" y="16"/>
                </a:lnTo>
                <a:lnTo>
                  <a:pt x="18" y="18"/>
                </a:lnTo>
                <a:lnTo>
                  <a:pt x="13" y="21"/>
                </a:lnTo>
                <a:lnTo>
                  <a:pt x="9" y="23"/>
                </a:lnTo>
                <a:lnTo>
                  <a:pt x="9" y="23"/>
                </a:lnTo>
                <a:lnTo>
                  <a:pt x="7" y="21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7" y="2"/>
                </a:lnTo>
                <a:lnTo>
                  <a:pt x="9" y="0"/>
                </a:lnTo>
                <a:lnTo>
                  <a:pt x="9" y="0"/>
                </a:lnTo>
                <a:lnTo>
                  <a:pt x="13" y="2"/>
                </a:lnTo>
                <a:lnTo>
                  <a:pt x="18" y="4"/>
                </a:lnTo>
                <a:lnTo>
                  <a:pt x="20" y="7"/>
                </a:lnTo>
                <a:lnTo>
                  <a:pt x="20" y="11"/>
                </a:lnTo>
                <a:lnTo>
                  <a:pt x="20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3" name="Freeform 553"/>
          <p:cNvSpPr>
            <a:spLocks/>
          </p:cNvSpPr>
          <p:nvPr/>
        </p:nvSpPr>
        <p:spPr bwMode="auto">
          <a:xfrm>
            <a:off x="6013343" y="3877756"/>
            <a:ext cx="38160" cy="31447"/>
          </a:xfrm>
          <a:custGeom>
            <a:avLst/>
            <a:gdLst>
              <a:gd name="T0" fmla="*/ 21 w 21"/>
              <a:gd name="T1" fmla="*/ 12 h 23"/>
              <a:gd name="T2" fmla="*/ 21 w 21"/>
              <a:gd name="T3" fmla="*/ 12 h 23"/>
              <a:gd name="T4" fmla="*/ 21 w 21"/>
              <a:gd name="T5" fmla="*/ 17 h 23"/>
              <a:gd name="T6" fmla="*/ 19 w 21"/>
              <a:gd name="T7" fmla="*/ 19 h 23"/>
              <a:gd name="T8" fmla="*/ 16 w 21"/>
              <a:gd name="T9" fmla="*/ 21 h 23"/>
              <a:gd name="T10" fmla="*/ 12 w 21"/>
              <a:gd name="T11" fmla="*/ 23 h 23"/>
              <a:gd name="T12" fmla="*/ 12 w 21"/>
              <a:gd name="T13" fmla="*/ 23 h 23"/>
              <a:gd name="T14" fmla="*/ 7 w 21"/>
              <a:gd name="T15" fmla="*/ 21 h 23"/>
              <a:gd name="T16" fmla="*/ 2 w 21"/>
              <a:gd name="T17" fmla="*/ 19 h 23"/>
              <a:gd name="T18" fmla="*/ 0 w 21"/>
              <a:gd name="T19" fmla="*/ 17 h 23"/>
              <a:gd name="T20" fmla="*/ 0 w 21"/>
              <a:gd name="T21" fmla="*/ 12 h 23"/>
              <a:gd name="T22" fmla="*/ 0 w 21"/>
              <a:gd name="T23" fmla="*/ 12 h 23"/>
              <a:gd name="T24" fmla="*/ 0 w 21"/>
              <a:gd name="T25" fmla="*/ 7 h 23"/>
              <a:gd name="T26" fmla="*/ 2 w 21"/>
              <a:gd name="T27" fmla="*/ 5 h 23"/>
              <a:gd name="T28" fmla="*/ 7 w 21"/>
              <a:gd name="T29" fmla="*/ 3 h 23"/>
              <a:gd name="T30" fmla="*/ 12 w 21"/>
              <a:gd name="T31" fmla="*/ 0 h 23"/>
              <a:gd name="T32" fmla="*/ 12 w 21"/>
              <a:gd name="T33" fmla="*/ 0 h 23"/>
              <a:gd name="T34" fmla="*/ 16 w 21"/>
              <a:gd name="T35" fmla="*/ 3 h 23"/>
              <a:gd name="T36" fmla="*/ 19 w 21"/>
              <a:gd name="T37" fmla="*/ 5 h 23"/>
              <a:gd name="T38" fmla="*/ 21 w 21"/>
              <a:gd name="T39" fmla="*/ 7 h 23"/>
              <a:gd name="T40" fmla="*/ 21 w 21"/>
              <a:gd name="T41" fmla="*/ 12 h 23"/>
              <a:gd name="T42" fmla="*/ 21 w 21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2"/>
                </a:moveTo>
                <a:lnTo>
                  <a:pt x="21" y="12"/>
                </a:lnTo>
                <a:lnTo>
                  <a:pt x="21" y="17"/>
                </a:lnTo>
                <a:lnTo>
                  <a:pt x="19" y="19"/>
                </a:lnTo>
                <a:lnTo>
                  <a:pt x="16" y="21"/>
                </a:lnTo>
                <a:lnTo>
                  <a:pt x="12" y="23"/>
                </a:lnTo>
                <a:lnTo>
                  <a:pt x="12" y="23"/>
                </a:lnTo>
                <a:lnTo>
                  <a:pt x="7" y="21"/>
                </a:lnTo>
                <a:lnTo>
                  <a:pt x="2" y="19"/>
                </a:lnTo>
                <a:lnTo>
                  <a:pt x="0" y="17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5"/>
                </a:lnTo>
                <a:lnTo>
                  <a:pt x="7" y="3"/>
                </a:lnTo>
                <a:lnTo>
                  <a:pt x="12" y="0"/>
                </a:lnTo>
                <a:lnTo>
                  <a:pt x="12" y="0"/>
                </a:lnTo>
                <a:lnTo>
                  <a:pt x="16" y="3"/>
                </a:lnTo>
                <a:lnTo>
                  <a:pt x="19" y="5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4" name="Freeform 554"/>
          <p:cNvSpPr>
            <a:spLocks/>
          </p:cNvSpPr>
          <p:nvPr/>
        </p:nvSpPr>
        <p:spPr bwMode="auto">
          <a:xfrm>
            <a:off x="6135088" y="3947485"/>
            <a:ext cx="38160" cy="28712"/>
          </a:xfrm>
          <a:custGeom>
            <a:avLst/>
            <a:gdLst>
              <a:gd name="T0" fmla="*/ 21 w 21"/>
              <a:gd name="T1" fmla="*/ 9 h 21"/>
              <a:gd name="T2" fmla="*/ 21 w 21"/>
              <a:gd name="T3" fmla="*/ 9 h 21"/>
              <a:gd name="T4" fmla="*/ 21 w 21"/>
              <a:gd name="T5" fmla="*/ 14 h 21"/>
              <a:gd name="T6" fmla="*/ 18 w 21"/>
              <a:gd name="T7" fmla="*/ 18 h 21"/>
              <a:gd name="T8" fmla="*/ 14 w 21"/>
              <a:gd name="T9" fmla="*/ 21 h 21"/>
              <a:gd name="T10" fmla="*/ 11 w 21"/>
              <a:gd name="T11" fmla="*/ 21 h 21"/>
              <a:gd name="T12" fmla="*/ 11 w 21"/>
              <a:gd name="T13" fmla="*/ 21 h 21"/>
              <a:gd name="T14" fmla="*/ 7 w 21"/>
              <a:gd name="T15" fmla="*/ 21 h 21"/>
              <a:gd name="T16" fmla="*/ 2 w 21"/>
              <a:gd name="T17" fmla="*/ 18 h 21"/>
              <a:gd name="T18" fmla="*/ 0 w 21"/>
              <a:gd name="T19" fmla="*/ 14 h 21"/>
              <a:gd name="T20" fmla="*/ 0 w 21"/>
              <a:gd name="T21" fmla="*/ 9 h 21"/>
              <a:gd name="T22" fmla="*/ 0 w 21"/>
              <a:gd name="T23" fmla="*/ 9 h 21"/>
              <a:gd name="T24" fmla="*/ 0 w 21"/>
              <a:gd name="T25" fmla="*/ 7 h 21"/>
              <a:gd name="T26" fmla="*/ 2 w 21"/>
              <a:gd name="T27" fmla="*/ 2 h 21"/>
              <a:gd name="T28" fmla="*/ 7 w 21"/>
              <a:gd name="T29" fmla="*/ 0 h 21"/>
              <a:gd name="T30" fmla="*/ 11 w 21"/>
              <a:gd name="T31" fmla="*/ 0 h 21"/>
              <a:gd name="T32" fmla="*/ 11 w 21"/>
              <a:gd name="T33" fmla="*/ 0 h 21"/>
              <a:gd name="T34" fmla="*/ 14 w 21"/>
              <a:gd name="T35" fmla="*/ 0 h 21"/>
              <a:gd name="T36" fmla="*/ 18 w 21"/>
              <a:gd name="T37" fmla="*/ 2 h 21"/>
              <a:gd name="T38" fmla="*/ 21 w 21"/>
              <a:gd name="T39" fmla="*/ 7 h 21"/>
              <a:gd name="T40" fmla="*/ 21 w 21"/>
              <a:gd name="T41" fmla="*/ 9 h 21"/>
              <a:gd name="T42" fmla="*/ 21 w 21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9"/>
                </a:moveTo>
                <a:lnTo>
                  <a:pt x="21" y="9"/>
                </a:lnTo>
                <a:lnTo>
                  <a:pt x="21" y="14"/>
                </a:lnTo>
                <a:lnTo>
                  <a:pt x="18" y="18"/>
                </a:lnTo>
                <a:lnTo>
                  <a:pt x="14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2" y="18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5" name="Freeform 555"/>
          <p:cNvSpPr>
            <a:spLocks/>
          </p:cNvSpPr>
          <p:nvPr/>
        </p:nvSpPr>
        <p:spPr bwMode="auto">
          <a:xfrm>
            <a:off x="6389482" y="4070535"/>
            <a:ext cx="41794" cy="27345"/>
          </a:xfrm>
          <a:custGeom>
            <a:avLst/>
            <a:gdLst>
              <a:gd name="T0" fmla="*/ 23 w 23"/>
              <a:gd name="T1" fmla="*/ 9 h 20"/>
              <a:gd name="T2" fmla="*/ 23 w 23"/>
              <a:gd name="T3" fmla="*/ 9 h 20"/>
              <a:gd name="T4" fmla="*/ 21 w 23"/>
              <a:gd name="T5" fmla="*/ 14 h 20"/>
              <a:gd name="T6" fmla="*/ 19 w 23"/>
              <a:gd name="T7" fmla="*/ 18 h 20"/>
              <a:gd name="T8" fmla="*/ 16 w 23"/>
              <a:gd name="T9" fmla="*/ 20 h 20"/>
              <a:gd name="T10" fmla="*/ 12 w 23"/>
              <a:gd name="T11" fmla="*/ 20 h 20"/>
              <a:gd name="T12" fmla="*/ 12 w 23"/>
              <a:gd name="T13" fmla="*/ 20 h 20"/>
              <a:gd name="T14" fmla="*/ 7 w 23"/>
              <a:gd name="T15" fmla="*/ 20 h 20"/>
              <a:gd name="T16" fmla="*/ 5 w 23"/>
              <a:gd name="T17" fmla="*/ 18 h 20"/>
              <a:gd name="T18" fmla="*/ 2 w 23"/>
              <a:gd name="T19" fmla="*/ 14 h 20"/>
              <a:gd name="T20" fmla="*/ 0 w 23"/>
              <a:gd name="T21" fmla="*/ 9 h 20"/>
              <a:gd name="T22" fmla="*/ 0 w 23"/>
              <a:gd name="T23" fmla="*/ 9 h 20"/>
              <a:gd name="T24" fmla="*/ 2 w 23"/>
              <a:gd name="T25" fmla="*/ 7 h 20"/>
              <a:gd name="T26" fmla="*/ 5 w 23"/>
              <a:gd name="T27" fmla="*/ 2 h 20"/>
              <a:gd name="T28" fmla="*/ 7 w 23"/>
              <a:gd name="T29" fmla="*/ 0 h 20"/>
              <a:gd name="T30" fmla="*/ 12 w 23"/>
              <a:gd name="T31" fmla="*/ 0 h 20"/>
              <a:gd name="T32" fmla="*/ 12 w 23"/>
              <a:gd name="T33" fmla="*/ 0 h 20"/>
              <a:gd name="T34" fmla="*/ 16 w 23"/>
              <a:gd name="T35" fmla="*/ 0 h 20"/>
              <a:gd name="T36" fmla="*/ 19 w 23"/>
              <a:gd name="T37" fmla="*/ 2 h 20"/>
              <a:gd name="T38" fmla="*/ 21 w 23"/>
              <a:gd name="T39" fmla="*/ 7 h 20"/>
              <a:gd name="T40" fmla="*/ 23 w 23"/>
              <a:gd name="T41" fmla="*/ 9 h 20"/>
              <a:gd name="T42" fmla="*/ 23 w 23"/>
              <a:gd name="T4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0">
                <a:moveTo>
                  <a:pt x="23" y="9"/>
                </a:moveTo>
                <a:lnTo>
                  <a:pt x="23" y="9"/>
                </a:lnTo>
                <a:lnTo>
                  <a:pt x="21" y="14"/>
                </a:lnTo>
                <a:lnTo>
                  <a:pt x="19" y="18"/>
                </a:lnTo>
                <a:lnTo>
                  <a:pt x="16" y="20"/>
                </a:lnTo>
                <a:lnTo>
                  <a:pt x="12" y="20"/>
                </a:lnTo>
                <a:lnTo>
                  <a:pt x="12" y="20"/>
                </a:lnTo>
                <a:lnTo>
                  <a:pt x="7" y="20"/>
                </a:lnTo>
                <a:lnTo>
                  <a:pt x="5" y="18"/>
                </a:lnTo>
                <a:lnTo>
                  <a:pt x="2" y="14"/>
                </a:lnTo>
                <a:lnTo>
                  <a:pt x="0" y="9"/>
                </a:lnTo>
                <a:lnTo>
                  <a:pt x="0" y="9"/>
                </a:lnTo>
                <a:lnTo>
                  <a:pt x="2" y="7"/>
                </a:lnTo>
                <a:lnTo>
                  <a:pt x="5" y="2"/>
                </a:lnTo>
                <a:lnTo>
                  <a:pt x="7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1" y="7"/>
                </a:lnTo>
                <a:lnTo>
                  <a:pt x="23" y="9"/>
                </a:lnTo>
                <a:lnTo>
                  <a:pt x="23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6" name="Freeform 556"/>
          <p:cNvSpPr>
            <a:spLocks/>
          </p:cNvSpPr>
          <p:nvPr/>
        </p:nvSpPr>
        <p:spPr bwMode="auto">
          <a:xfrm>
            <a:off x="6632973" y="4160774"/>
            <a:ext cx="41794" cy="31447"/>
          </a:xfrm>
          <a:custGeom>
            <a:avLst/>
            <a:gdLst>
              <a:gd name="T0" fmla="*/ 23 w 23"/>
              <a:gd name="T1" fmla="*/ 12 h 23"/>
              <a:gd name="T2" fmla="*/ 23 w 23"/>
              <a:gd name="T3" fmla="*/ 12 h 23"/>
              <a:gd name="T4" fmla="*/ 20 w 23"/>
              <a:gd name="T5" fmla="*/ 17 h 23"/>
              <a:gd name="T6" fmla="*/ 18 w 23"/>
              <a:gd name="T7" fmla="*/ 19 h 23"/>
              <a:gd name="T8" fmla="*/ 16 w 23"/>
              <a:gd name="T9" fmla="*/ 21 h 23"/>
              <a:gd name="T10" fmla="*/ 11 w 23"/>
              <a:gd name="T11" fmla="*/ 23 h 23"/>
              <a:gd name="T12" fmla="*/ 11 w 23"/>
              <a:gd name="T13" fmla="*/ 23 h 23"/>
              <a:gd name="T14" fmla="*/ 6 w 23"/>
              <a:gd name="T15" fmla="*/ 21 h 23"/>
              <a:gd name="T16" fmla="*/ 4 w 23"/>
              <a:gd name="T17" fmla="*/ 19 h 23"/>
              <a:gd name="T18" fmla="*/ 2 w 23"/>
              <a:gd name="T19" fmla="*/ 17 h 23"/>
              <a:gd name="T20" fmla="*/ 0 w 23"/>
              <a:gd name="T21" fmla="*/ 12 h 23"/>
              <a:gd name="T22" fmla="*/ 0 w 23"/>
              <a:gd name="T23" fmla="*/ 12 h 23"/>
              <a:gd name="T24" fmla="*/ 2 w 23"/>
              <a:gd name="T25" fmla="*/ 7 h 23"/>
              <a:gd name="T26" fmla="*/ 4 w 23"/>
              <a:gd name="T27" fmla="*/ 5 h 23"/>
              <a:gd name="T28" fmla="*/ 6 w 23"/>
              <a:gd name="T29" fmla="*/ 3 h 23"/>
              <a:gd name="T30" fmla="*/ 11 w 23"/>
              <a:gd name="T31" fmla="*/ 0 h 23"/>
              <a:gd name="T32" fmla="*/ 11 w 23"/>
              <a:gd name="T33" fmla="*/ 0 h 23"/>
              <a:gd name="T34" fmla="*/ 16 w 23"/>
              <a:gd name="T35" fmla="*/ 3 h 23"/>
              <a:gd name="T36" fmla="*/ 18 w 23"/>
              <a:gd name="T37" fmla="*/ 5 h 23"/>
              <a:gd name="T38" fmla="*/ 20 w 23"/>
              <a:gd name="T39" fmla="*/ 7 h 23"/>
              <a:gd name="T40" fmla="*/ 23 w 23"/>
              <a:gd name="T41" fmla="*/ 12 h 23"/>
              <a:gd name="T42" fmla="*/ 23 w 23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3">
                <a:moveTo>
                  <a:pt x="23" y="12"/>
                </a:moveTo>
                <a:lnTo>
                  <a:pt x="23" y="12"/>
                </a:lnTo>
                <a:lnTo>
                  <a:pt x="20" y="17"/>
                </a:lnTo>
                <a:lnTo>
                  <a:pt x="18" y="19"/>
                </a:lnTo>
                <a:lnTo>
                  <a:pt x="16" y="21"/>
                </a:lnTo>
                <a:lnTo>
                  <a:pt x="11" y="23"/>
                </a:lnTo>
                <a:lnTo>
                  <a:pt x="11" y="23"/>
                </a:lnTo>
                <a:lnTo>
                  <a:pt x="6" y="21"/>
                </a:lnTo>
                <a:lnTo>
                  <a:pt x="4" y="19"/>
                </a:lnTo>
                <a:lnTo>
                  <a:pt x="2" y="17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5"/>
                </a:lnTo>
                <a:lnTo>
                  <a:pt x="6" y="3"/>
                </a:lnTo>
                <a:lnTo>
                  <a:pt x="11" y="0"/>
                </a:lnTo>
                <a:lnTo>
                  <a:pt x="11" y="0"/>
                </a:lnTo>
                <a:lnTo>
                  <a:pt x="16" y="3"/>
                </a:lnTo>
                <a:lnTo>
                  <a:pt x="18" y="5"/>
                </a:lnTo>
                <a:lnTo>
                  <a:pt x="20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" name="Line 557"/>
          <p:cNvSpPr>
            <a:spLocks noChangeShapeType="1"/>
          </p:cNvSpPr>
          <p:nvPr/>
        </p:nvSpPr>
        <p:spPr bwMode="auto">
          <a:xfrm>
            <a:off x="7154482" y="4302966"/>
            <a:ext cx="0" cy="97074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8" name="Line 558"/>
          <p:cNvSpPr>
            <a:spLocks noChangeShapeType="1"/>
          </p:cNvSpPr>
          <p:nvPr/>
        </p:nvSpPr>
        <p:spPr bwMode="auto">
          <a:xfrm>
            <a:off x="7129043" y="4302966"/>
            <a:ext cx="4724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9" name="Line 559"/>
          <p:cNvSpPr>
            <a:spLocks noChangeShapeType="1"/>
          </p:cNvSpPr>
          <p:nvPr/>
        </p:nvSpPr>
        <p:spPr bwMode="auto">
          <a:xfrm>
            <a:off x="7129043" y="4400039"/>
            <a:ext cx="4724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0" name="Freeform 560"/>
          <p:cNvSpPr>
            <a:spLocks/>
          </p:cNvSpPr>
          <p:nvPr/>
        </p:nvSpPr>
        <p:spPr bwMode="auto">
          <a:xfrm>
            <a:off x="7134494" y="4334412"/>
            <a:ext cx="36342" cy="31447"/>
          </a:xfrm>
          <a:custGeom>
            <a:avLst/>
            <a:gdLst>
              <a:gd name="T0" fmla="*/ 20 w 20"/>
              <a:gd name="T1" fmla="*/ 11 h 23"/>
              <a:gd name="T2" fmla="*/ 20 w 20"/>
              <a:gd name="T3" fmla="*/ 11 h 23"/>
              <a:gd name="T4" fmla="*/ 20 w 20"/>
              <a:gd name="T5" fmla="*/ 16 h 23"/>
              <a:gd name="T6" fmla="*/ 18 w 20"/>
              <a:gd name="T7" fmla="*/ 18 h 23"/>
              <a:gd name="T8" fmla="*/ 13 w 20"/>
              <a:gd name="T9" fmla="*/ 21 h 23"/>
              <a:gd name="T10" fmla="*/ 11 w 20"/>
              <a:gd name="T11" fmla="*/ 23 h 23"/>
              <a:gd name="T12" fmla="*/ 11 w 20"/>
              <a:gd name="T13" fmla="*/ 23 h 23"/>
              <a:gd name="T14" fmla="*/ 6 w 20"/>
              <a:gd name="T15" fmla="*/ 21 h 23"/>
              <a:gd name="T16" fmla="*/ 2 w 20"/>
              <a:gd name="T17" fmla="*/ 18 h 23"/>
              <a:gd name="T18" fmla="*/ 0 w 20"/>
              <a:gd name="T19" fmla="*/ 16 h 23"/>
              <a:gd name="T20" fmla="*/ 0 w 20"/>
              <a:gd name="T21" fmla="*/ 11 h 23"/>
              <a:gd name="T22" fmla="*/ 0 w 20"/>
              <a:gd name="T23" fmla="*/ 11 h 23"/>
              <a:gd name="T24" fmla="*/ 0 w 20"/>
              <a:gd name="T25" fmla="*/ 7 h 23"/>
              <a:gd name="T26" fmla="*/ 2 w 20"/>
              <a:gd name="T27" fmla="*/ 5 h 23"/>
              <a:gd name="T28" fmla="*/ 6 w 20"/>
              <a:gd name="T29" fmla="*/ 2 h 23"/>
              <a:gd name="T30" fmla="*/ 11 w 20"/>
              <a:gd name="T31" fmla="*/ 0 h 23"/>
              <a:gd name="T32" fmla="*/ 11 w 20"/>
              <a:gd name="T33" fmla="*/ 0 h 23"/>
              <a:gd name="T34" fmla="*/ 13 w 20"/>
              <a:gd name="T35" fmla="*/ 2 h 23"/>
              <a:gd name="T36" fmla="*/ 18 w 20"/>
              <a:gd name="T37" fmla="*/ 5 h 23"/>
              <a:gd name="T38" fmla="*/ 20 w 20"/>
              <a:gd name="T39" fmla="*/ 7 h 23"/>
              <a:gd name="T40" fmla="*/ 20 w 20"/>
              <a:gd name="T41" fmla="*/ 11 h 23"/>
              <a:gd name="T42" fmla="*/ 20 w 20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3">
                <a:moveTo>
                  <a:pt x="20" y="11"/>
                </a:moveTo>
                <a:lnTo>
                  <a:pt x="20" y="11"/>
                </a:lnTo>
                <a:lnTo>
                  <a:pt x="20" y="16"/>
                </a:lnTo>
                <a:lnTo>
                  <a:pt x="18" y="18"/>
                </a:lnTo>
                <a:lnTo>
                  <a:pt x="13" y="21"/>
                </a:lnTo>
                <a:lnTo>
                  <a:pt x="11" y="23"/>
                </a:lnTo>
                <a:lnTo>
                  <a:pt x="11" y="23"/>
                </a:lnTo>
                <a:lnTo>
                  <a:pt x="6" y="21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6" y="2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8" y="5"/>
                </a:lnTo>
                <a:lnTo>
                  <a:pt x="20" y="7"/>
                </a:lnTo>
                <a:lnTo>
                  <a:pt x="20" y="11"/>
                </a:lnTo>
                <a:lnTo>
                  <a:pt x="20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1" name="Line 561"/>
          <p:cNvSpPr>
            <a:spLocks noChangeShapeType="1"/>
          </p:cNvSpPr>
          <p:nvPr/>
        </p:nvSpPr>
        <p:spPr bwMode="auto">
          <a:xfrm>
            <a:off x="7652368" y="4431486"/>
            <a:ext cx="0" cy="84769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2" name="Line 562"/>
          <p:cNvSpPr>
            <a:spLocks noChangeShapeType="1"/>
          </p:cNvSpPr>
          <p:nvPr/>
        </p:nvSpPr>
        <p:spPr bwMode="auto">
          <a:xfrm>
            <a:off x="7630562" y="4431486"/>
            <a:ext cx="4179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3" name="Line 563"/>
          <p:cNvSpPr>
            <a:spLocks noChangeShapeType="1"/>
          </p:cNvSpPr>
          <p:nvPr/>
        </p:nvSpPr>
        <p:spPr bwMode="auto">
          <a:xfrm>
            <a:off x="7630562" y="4516254"/>
            <a:ext cx="4179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4" name="Freeform 564"/>
          <p:cNvSpPr>
            <a:spLocks/>
          </p:cNvSpPr>
          <p:nvPr/>
        </p:nvSpPr>
        <p:spPr bwMode="auto">
          <a:xfrm>
            <a:off x="7630562" y="4460197"/>
            <a:ext cx="41794" cy="28712"/>
          </a:xfrm>
          <a:custGeom>
            <a:avLst/>
            <a:gdLst>
              <a:gd name="T0" fmla="*/ 23 w 23"/>
              <a:gd name="T1" fmla="*/ 11 h 21"/>
              <a:gd name="T2" fmla="*/ 23 w 23"/>
              <a:gd name="T3" fmla="*/ 11 h 21"/>
              <a:gd name="T4" fmla="*/ 21 w 23"/>
              <a:gd name="T5" fmla="*/ 14 h 21"/>
              <a:gd name="T6" fmla="*/ 19 w 23"/>
              <a:gd name="T7" fmla="*/ 18 h 21"/>
              <a:gd name="T8" fmla="*/ 16 w 23"/>
              <a:gd name="T9" fmla="*/ 21 h 21"/>
              <a:gd name="T10" fmla="*/ 12 w 23"/>
              <a:gd name="T11" fmla="*/ 21 h 21"/>
              <a:gd name="T12" fmla="*/ 12 w 23"/>
              <a:gd name="T13" fmla="*/ 21 h 21"/>
              <a:gd name="T14" fmla="*/ 7 w 23"/>
              <a:gd name="T15" fmla="*/ 21 h 21"/>
              <a:gd name="T16" fmla="*/ 5 w 23"/>
              <a:gd name="T17" fmla="*/ 18 h 21"/>
              <a:gd name="T18" fmla="*/ 3 w 23"/>
              <a:gd name="T19" fmla="*/ 14 h 21"/>
              <a:gd name="T20" fmla="*/ 0 w 23"/>
              <a:gd name="T21" fmla="*/ 11 h 21"/>
              <a:gd name="T22" fmla="*/ 0 w 23"/>
              <a:gd name="T23" fmla="*/ 11 h 21"/>
              <a:gd name="T24" fmla="*/ 3 w 23"/>
              <a:gd name="T25" fmla="*/ 7 h 21"/>
              <a:gd name="T26" fmla="*/ 5 w 23"/>
              <a:gd name="T27" fmla="*/ 2 h 21"/>
              <a:gd name="T28" fmla="*/ 7 w 23"/>
              <a:gd name="T29" fmla="*/ 0 h 21"/>
              <a:gd name="T30" fmla="*/ 12 w 23"/>
              <a:gd name="T31" fmla="*/ 0 h 21"/>
              <a:gd name="T32" fmla="*/ 12 w 23"/>
              <a:gd name="T33" fmla="*/ 0 h 21"/>
              <a:gd name="T34" fmla="*/ 16 w 23"/>
              <a:gd name="T35" fmla="*/ 0 h 21"/>
              <a:gd name="T36" fmla="*/ 19 w 23"/>
              <a:gd name="T37" fmla="*/ 2 h 21"/>
              <a:gd name="T38" fmla="*/ 21 w 23"/>
              <a:gd name="T39" fmla="*/ 7 h 21"/>
              <a:gd name="T40" fmla="*/ 23 w 23"/>
              <a:gd name="T41" fmla="*/ 11 h 21"/>
              <a:gd name="T42" fmla="*/ 23 w 23"/>
              <a:gd name="T4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11"/>
                </a:moveTo>
                <a:lnTo>
                  <a:pt x="23" y="11"/>
                </a:lnTo>
                <a:lnTo>
                  <a:pt x="21" y="14"/>
                </a:lnTo>
                <a:lnTo>
                  <a:pt x="19" y="18"/>
                </a:lnTo>
                <a:lnTo>
                  <a:pt x="16" y="21"/>
                </a:lnTo>
                <a:lnTo>
                  <a:pt x="12" y="21"/>
                </a:lnTo>
                <a:lnTo>
                  <a:pt x="12" y="21"/>
                </a:lnTo>
                <a:lnTo>
                  <a:pt x="7" y="21"/>
                </a:lnTo>
                <a:lnTo>
                  <a:pt x="5" y="18"/>
                </a:lnTo>
                <a:lnTo>
                  <a:pt x="3" y="14"/>
                </a:lnTo>
                <a:lnTo>
                  <a:pt x="0" y="11"/>
                </a:lnTo>
                <a:lnTo>
                  <a:pt x="0" y="11"/>
                </a:lnTo>
                <a:lnTo>
                  <a:pt x="3" y="7"/>
                </a:lnTo>
                <a:lnTo>
                  <a:pt x="5" y="2"/>
                </a:lnTo>
                <a:lnTo>
                  <a:pt x="7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1" y="7"/>
                </a:lnTo>
                <a:lnTo>
                  <a:pt x="23" y="11"/>
                </a:lnTo>
                <a:lnTo>
                  <a:pt x="23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5" name="Line 565"/>
          <p:cNvSpPr>
            <a:spLocks noChangeShapeType="1"/>
          </p:cNvSpPr>
          <p:nvPr/>
        </p:nvSpPr>
        <p:spPr bwMode="auto">
          <a:xfrm>
            <a:off x="8649955" y="4595553"/>
            <a:ext cx="0" cy="56057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6" name="Line 566"/>
          <p:cNvSpPr>
            <a:spLocks noChangeShapeType="1"/>
          </p:cNvSpPr>
          <p:nvPr/>
        </p:nvSpPr>
        <p:spPr bwMode="auto">
          <a:xfrm>
            <a:off x="8629968" y="4595553"/>
            <a:ext cx="4179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7" name="Line 567"/>
          <p:cNvSpPr>
            <a:spLocks noChangeShapeType="1"/>
          </p:cNvSpPr>
          <p:nvPr/>
        </p:nvSpPr>
        <p:spPr bwMode="auto">
          <a:xfrm>
            <a:off x="8629968" y="4651610"/>
            <a:ext cx="4179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9" name="Freeform 569"/>
          <p:cNvSpPr>
            <a:spLocks/>
          </p:cNvSpPr>
          <p:nvPr/>
        </p:nvSpPr>
        <p:spPr bwMode="auto">
          <a:xfrm>
            <a:off x="5653558" y="3799823"/>
            <a:ext cx="2996399" cy="827177"/>
          </a:xfrm>
          <a:custGeom>
            <a:avLst/>
            <a:gdLst>
              <a:gd name="T0" fmla="*/ 0 w 1649"/>
              <a:gd name="T1" fmla="*/ 274 h 605"/>
              <a:gd name="T2" fmla="*/ 69 w 1649"/>
              <a:gd name="T3" fmla="*/ 25 h 605"/>
              <a:gd name="T4" fmla="*/ 138 w 1649"/>
              <a:gd name="T5" fmla="*/ 0 h 605"/>
              <a:gd name="T6" fmla="*/ 175 w 1649"/>
              <a:gd name="T7" fmla="*/ 41 h 605"/>
              <a:gd name="T8" fmla="*/ 210 w 1649"/>
              <a:gd name="T9" fmla="*/ 69 h 605"/>
              <a:gd name="T10" fmla="*/ 276 w 1649"/>
              <a:gd name="T11" fmla="*/ 117 h 605"/>
              <a:gd name="T12" fmla="*/ 417 w 1649"/>
              <a:gd name="T13" fmla="*/ 207 h 605"/>
              <a:gd name="T14" fmla="*/ 550 w 1649"/>
              <a:gd name="T15" fmla="*/ 276 h 605"/>
              <a:gd name="T16" fmla="*/ 826 w 1649"/>
              <a:gd name="T17" fmla="*/ 402 h 605"/>
              <a:gd name="T18" fmla="*/ 1100 w 1649"/>
              <a:gd name="T19" fmla="*/ 494 h 605"/>
              <a:gd name="T20" fmla="*/ 1649 w 1649"/>
              <a:gd name="T21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9" h="605">
                <a:moveTo>
                  <a:pt x="0" y="274"/>
                </a:moveTo>
                <a:lnTo>
                  <a:pt x="69" y="25"/>
                </a:lnTo>
                <a:lnTo>
                  <a:pt x="138" y="0"/>
                </a:lnTo>
                <a:lnTo>
                  <a:pt x="175" y="41"/>
                </a:lnTo>
                <a:lnTo>
                  <a:pt x="210" y="69"/>
                </a:lnTo>
                <a:lnTo>
                  <a:pt x="276" y="117"/>
                </a:lnTo>
                <a:lnTo>
                  <a:pt x="417" y="207"/>
                </a:lnTo>
                <a:lnTo>
                  <a:pt x="550" y="276"/>
                </a:lnTo>
                <a:lnTo>
                  <a:pt x="826" y="402"/>
                </a:lnTo>
                <a:lnTo>
                  <a:pt x="1100" y="494"/>
                </a:lnTo>
                <a:lnTo>
                  <a:pt x="1649" y="605"/>
                </a:lnTo>
              </a:path>
            </a:pathLst>
          </a:cu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0" name="Freeform 570"/>
          <p:cNvSpPr>
            <a:spLocks/>
          </p:cNvSpPr>
          <p:nvPr/>
        </p:nvSpPr>
        <p:spPr bwMode="auto">
          <a:xfrm>
            <a:off x="6636608" y="4281090"/>
            <a:ext cx="32708" cy="19141"/>
          </a:xfrm>
          <a:custGeom>
            <a:avLst/>
            <a:gdLst>
              <a:gd name="T0" fmla="*/ 18 w 18"/>
              <a:gd name="T1" fmla="*/ 14 h 14"/>
              <a:gd name="T2" fmla="*/ 9 w 18"/>
              <a:gd name="T3" fmla="*/ 0 h 14"/>
              <a:gd name="T4" fmla="*/ 0 w 18"/>
              <a:gd name="T5" fmla="*/ 14 h 14"/>
              <a:gd name="T6" fmla="*/ 18 w 18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4">
                <a:moveTo>
                  <a:pt x="18" y="14"/>
                </a:moveTo>
                <a:lnTo>
                  <a:pt x="9" y="0"/>
                </a:lnTo>
                <a:lnTo>
                  <a:pt x="0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1" name="Freeform 571"/>
          <p:cNvSpPr>
            <a:spLocks/>
          </p:cNvSpPr>
          <p:nvPr/>
        </p:nvSpPr>
        <p:spPr bwMode="auto">
          <a:xfrm>
            <a:off x="5887962" y="3903733"/>
            <a:ext cx="34526" cy="19141"/>
          </a:xfrm>
          <a:custGeom>
            <a:avLst/>
            <a:gdLst>
              <a:gd name="T0" fmla="*/ 19 w 19"/>
              <a:gd name="T1" fmla="*/ 14 h 14"/>
              <a:gd name="T2" fmla="*/ 9 w 19"/>
              <a:gd name="T3" fmla="*/ 0 h 14"/>
              <a:gd name="T4" fmla="*/ 0 w 19"/>
              <a:gd name="T5" fmla="*/ 14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9" y="0"/>
                </a:lnTo>
                <a:lnTo>
                  <a:pt x="0" y="14"/>
                </a:lnTo>
                <a:lnTo>
                  <a:pt x="19" y="1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6" name="Line 436"/>
          <p:cNvSpPr>
            <a:spLocks noChangeShapeType="1"/>
          </p:cNvSpPr>
          <p:nvPr/>
        </p:nvSpPr>
        <p:spPr bwMode="auto">
          <a:xfrm flipH="1">
            <a:off x="6196870" y="3742121"/>
            <a:ext cx="188979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7" name="Freeform 437"/>
          <p:cNvSpPr>
            <a:spLocks/>
          </p:cNvSpPr>
          <p:nvPr/>
        </p:nvSpPr>
        <p:spPr bwMode="auto">
          <a:xfrm>
            <a:off x="6273189" y="3727081"/>
            <a:ext cx="36342" cy="31447"/>
          </a:xfrm>
          <a:custGeom>
            <a:avLst/>
            <a:gdLst>
              <a:gd name="T0" fmla="*/ 20 w 20"/>
              <a:gd name="T1" fmla="*/ 11 h 23"/>
              <a:gd name="T2" fmla="*/ 20 w 20"/>
              <a:gd name="T3" fmla="*/ 11 h 23"/>
              <a:gd name="T4" fmla="*/ 20 w 20"/>
              <a:gd name="T5" fmla="*/ 16 h 23"/>
              <a:gd name="T6" fmla="*/ 18 w 20"/>
              <a:gd name="T7" fmla="*/ 18 h 23"/>
              <a:gd name="T8" fmla="*/ 14 w 20"/>
              <a:gd name="T9" fmla="*/ 21 h 23"/>
              <a:gd name="T10" fmla="*/ 11 w 20"/>
              <a:gd name="T11" fmla="*/ 23 h 23"/>
              <a:gd name="T12" fmla="*/ 11 w 20"/>
              <a:gd name="T13" fmla="*/ 23 h 23"/>
              <a:gd name="T14" fmla="*/ 7 w 20"/>
              <a:gd name="T15" fmla="*/ 21 h 23"/>
              <a:gd name="T16" fmla="*/ 2 w 20"/>
              <a:gd name="T17" fmla="*/ 18 h 23"/>
              <a:gd name="T18" fmla="*/ 0 w 20"/>
              <a:gd name="T19" fmla="*/ 16 h 23"/>
              <a:gd name="T20" fmla="*/ 0 w 20"/>
              <a:gd name="T21" fmla="*/ 11 h 23"/>
              <a:gd name="T22" fmla="*/ 0 w 20"/>
              <a:gd name="T23" fmla="*/ 11 h 23"/>
              <a:gd name="T24" fmla="*/ 0 w 20"/>
              <a:gd name="T25" fmla="*/ 7 h 23"/>
              <a:gd name="T26" fmla="*/ 2 w 20"/>
              <a:gd name="T27" fmla="*/ 5 h 23"/>
              <a:gd name="T28" fmla="*/ 7 w 20"/>
              <a:gd name="T29" fmla="*/ 2 h 23"/>
              <a:gd name="T30" fmla="*/ 11 w 20"/>
              <a:gd name="T31" fmla="*/ 0 h 23"/>
              <a:gd name="T32" fmla="*/ 11 w 20"/>
              <a:gd name="T33" fmla="*/ 0 h 23"/>
              <a:gd name="T34" fmla="*/ 14 w 20"/>
              <a:gd name="T35" fmla="*/ 2 h 23"/>
              <a:gd name="T36" fmla="*/ 18 w 20"/>
              <a:gd name="T37" fmla="*/ 5 h 23"/>
              <a:gd name="T38" fmla="*/ 20 w 20"/>
              <a:gd name="T39" fmla="*/ 7 h 23"/>
              <a:gd name="T40" fmla="*/ 20 w 20"/>
              <a:gd name="T41" fmla="*/ 11 h 23"/>
              <a:gd name="T42" fmla="*/ 20 w 20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3">
                <a:moveTo>
                  <a:pt x="20" y="11"/>
                </a:moveTo>
                <a:lnTo>
                  <a:pt x="20" y="11"/>
                </a:lnTo>
                <a:lnTo>
                  <a:pt x="20" y="16"/>
                </a:lnTo>
                <a:lnTo>
                  <a:pt x="18" y="18"/>
                </a:lnTo>
                <a:lnTo>
                  <a:pt x="14" y="21"/>
                </a:lnTo>
                <a:lnTo>
                  <a:pt x="11" y="23"/>
                </a:lnTo>
                <a:lnTo>
                  <a:pt x="11" y="23"/>
                </a:lnTo>
                <a:lnTo>
                  <a:pt x="7" y="21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7" y="2"/>
                </a:lnTo>
                <a:lnTo>
                  <a:pt x="11" y="0"/>
                </a:lnTo>
                <a:lnTo>
                  <a:pt x="11" y="0"/>
                </a:lnTo>
                <a:lnTo>
                  <a:pt x="14" y="2"/>
                </a:lnTo>
                <a:lnTo>
                  <a:pt x="18" y="5"/>
                </a:lnTo>
                <a:lnTo>
                  <a:pt x="20" y="7"/>
                </a:lnTo>
                <a:lnTo>
                  <a:pt x="20" y="11"/>
                </a:lnTo>
                <a:lnTo>
                  <a:pt x="20" y="11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8" name="Line 438"/>
          <p:cNvSpPr>
            <a:spLocks noChangeShapeType="1"/>
          </p:cNvSpPr>
          <p:nvPr/>
        </p:nvSpPr>
        <p:spPr bwMode="auto">
          <a:xfrm flipH="1">
            <a:off x="6196870" y="3646799"/>
            <a:ext cx="188979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9" name="Freeform 439"/>
          <p:cNvSpPr>
            <a:spLocks/>
          </p:cNvSpPr>
          <p:nvPr/>
        </p:nvSpPr>
        <p:spPr bwMode="auto">
          <a:xfrm>
            <a:off x="6273189" y="3634494"/>
            <a:ext cx="36342" cy="28712"/>
          </a:xfrm>
          <a:custGeom>
            <a:avLst/>
            <a:gdLst>
              <a:gd name="T0" fmla="*/ 20 w 20"/>
              <a:gd name="T1" fmla="*/ 9 h 21"/>
              <a:gd name="T2" fmla="*/ 20 w 20"/>
              <a:gd name="T3" fmla="*/ 9 h 21"/>
              <a:gd name="T4" fmla="*/ 20 w 20"/>
              <a:gd name="T5" fmla="*/ 14 h 21"/>
              <a:gd name="T6" fmla="*/ 18 w 20"/>
              <a:gd name="T7" fmla="*/ 18 h 21"/>
              <a:gd name="T8" fmla="*/ 14 w 20"/>
              <a:gd name="T9" fmla="*/ 21 h 21"/>
              <a:gd name="T10" fmla="*/ 11 w 20"/>
              <a:gd name="T11" fmla="*/ 21 h 21"/>
              <a:gd name="T12" fmla="*/ 11 w 20"/>
              <a:gd name="T13" fmla="*/ 21 h 21"/>
              <a:gd name="T14" fmla="*/ 7 w 20"/>
              <a:gd name="T15" fmla="*/ 21 h 21"/>
              <a:gd name="T16" fmla="*/ 2 w 20"/>
              <a:gd name="T17" fmla="*/ 18 h 21"/>
              <a:gd name="T18" fmla="*/ 0 w 20"/>
              <a:gd name="T19" fmla="*/ 14 h 21"/>
              <a:gd name="T20" fmla="*/ 0 w 20"/>
              <a:gd name="T21" fmla="*/ 9 h 21"/>
              <a:gd name="T22" fmla="*/ 0 w 20"/>
              <a:gd name="T23" fmla="*/ 9 h 21"/>
              <a:gd name="T24" fmla="*/ 0 w 20"/>
              <a:gd name="T25" fmla="*/ 7 h 21"/>
              <a:gd name="T26" fmla="*/ 2 w 20"/>
              <a:gd name="T27" fmla="*/ 2 h 21"/>
              <a:gd name="T28" fmla="*/ 7 w 20"/>
              <a:gd name="T29" fmla="*/ 0 h 21"/>
              <a:gd name="T30" fmla="*/ 11 w 20"/>
              <a:gd name="T31" fmla="*/ 0 h 21"/>
              <a:gd name="T32" fmla="*/ 11 w 20"/>
              <a:gd name="T33" fmla="*/ 0 h 21"/>
              <a:gd name="T34" fmla="*/ 14 w 20"/>
              <a:gd name="T35" fmla="*/ 0 h 21"/>
              <a:gd name="T36" fmla="*/ 18 w 20"/>
              <a:gd name="T37" fmla="*/ 2 h 21"/>
              <a:gd name="T38" fmla="*/ 20 w 20"/>
              <a:gd name="T39" fmla="*/ 7 h 21"/>
              <a:gd name="T40" fmla="*/ 20 w 20"/>
              <a:gd name="T41" fmla="*/ 9 h 21"/>
              <a:gd name="T42" fmla="*/ 20 w 20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1">
                <a:moveTo>
                  <a:pt x="20" y="9"/>
                </a:moveTo>
                <a:lnTo>
                  <a:pt x="20" y="9"/>
                </a:lnTo>
                <a:lnTo>
                  <a:pt x="20" y="14"/>
                </a:lnTo>
                <a:lnTo>
                  <a:pt x="18" y="18"/>
                </a:lnTo>
                <a:lnTo>
                  <a:pt x="14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2" y="18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20" y="7"/>
                </a:lnTo>
                <a:lnTo>
                  <a:pt x="20" y="9"/>
                </a:lnTo>
                <a:lnTo>
                  <a:pt x="20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2" name="Line 532"/>
          <p:cNvSpPr>
            <a:spLocks noChangeShapeType="1"/>
          </p:cNvSpPr>
          <p:nvPr/>
        </p:nvSpPr>
        <p:spPr bwMode="auto">
          <a:xfrm>
            <a:off x="6131454" y="3940648"/>
            <a:ext cx="45429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2" name="Freeform 572"/>
          <p:cNvSpPr>
            <a:spLocks/>
          </p:cNvSpPr>
          <p:nvPr/>
        </p:nvSpPr>
        <p:spPr bwMode="auto">
          <a:xfrm>
            <a:off x="6276823" y="3820545"/>
            <a:ext cx="32708" cy="21876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3" name="Freeform 573"/>
          <p:cNvSpPr>
            <a:spLocks/>
          </p:cNvSpPr>
          <p:nvPr/>
        </p:nvSpPr>
        <p:spPr bwMode="auto">
          <a:xfrm>
            <a:off x="6636608" y="4227767"/>
            <a:ext cx="32708" cy="21876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4" name="Freeform 574"/>
          <p:cNvSpPr>
            <a:spLocks/>
          </p:cNvSpPr>
          <p:nvPr/>
        </p:nvSpPr>
        <p:spPr bwMode="auto">
          <a:xfrm>
            <a:off x="6636608" y="4211360"/>
            <a:ext cx="32708" cy="21876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5" name="Freeform 575"/>
          <p:cNvSpPr>
            <a:spLocks/>
          </p:cNvSpPr>
          <p:nvPr/>
        </p:nvSpPr>
        <p:spPr bwMode="auto">
          <a:xfrm>
            <a:off x="6636608" y="4237338"/>
            <a:ext cx="32708" cy="21876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6" name="Freeform 576"/>
          <p:cNvSpPr>
            <a:spLocks/>
          </p:cNvSpPr>
          <p:nvPr/>
        </p:nvSpPr>
        <p:spPr bwMode="auto">
          <a:xfrm>
            <a:off x="6636608" y="4274253"/>
            <a:ext cx="32708" cy="21876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7" name="Freeform 577"/>
          <p:cNvSpPr>
            <a:spLocks/>
          </p:cNvSpPr>
          <p:nvPr/>
        </p:nvSpPr>
        <p:spPr bwMode="auto">
          <a:xfrm>
            <a:off x="6393116" y="4179914"/>
            <a:ext cx="34526" cy="21876"/>
          </a:xfrm>
          <a:custGeom>
            <a:avLst/>
            <a:gdLst>
              <a:gd name="T0" fmla="*/ 19 w 19"/>
              <a:gd name="T1" fmla="*/ 16 h 16"/>
              <a:gd name="T2" fmla="*/ 10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10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9" name="Freeform 579"/>
          <p:cNvSpPr>
            <a:spLocks/>
          </p:cNvSpPr>
          <p:nvPr/>
        </p:nvSpPr>
        <p:spPr bwMode="auto">
          <a:xfrm>
            <a:off x="5887962" y="3935179"/>
            <a:ext cx="34526" cy="21876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0" name="Freeform 580"/>
          <p:cNvSpPr>
            <a:spLocks/>
          </p:cNvSpPr>
          <p:nvPr/>
        </p:nvSpPr>
        <p:spPr bwMode="auto">
          <a:xfrm>
            <a:off x="6138722" y="4066433"/>
            <a:ext cx="34526" cy="23244"/>
          </a:xfrm>
          <a:custGeom>
            <a:avLst/>
            <a:gdLst>
              <a:gd name="T0" fmla="*/ 19 w 19"/>
              <a:gd name="T1" fmla="*/ 17 h 17"/>
              <a:gd name="T2" fmla="*/ 9 w 19"/>
              <a:gd name="T3" fmla="*/ 0 h 17"/>
              <a:gd name="T4" fmla="*/ 0 w 19"/>
              <a:gd name="T5" fmla="*/ 17 h 17"/>
              <a:gd name="T6" fmla="*/ 19 w 19"/>
              <a:gd name="T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7">
                <a:moveTo>
                  <a:pt x="19" y="17"/>
                </a:moveTo>
                <a:lnTo>
                  <a:pt x="9" y="0"/>
                </a:lnTo>
                <a:lnTo>
                  <a:pt x="0" y="17"/>
                </a:lnTo>
                <a:lnTo>
                  <a:pt x="19" y="17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1" name="Freeform 581"/>
          <p:cNvSpPr>
            <a:spLocks/>
          </p:cNvSpPr>
          <p:nvPr/>
        </p:nvSpPr>
        <p:spPr bwMode="auto">
          <a:xfrm>
            <a:off x="6393116" y="4129327"/>
            <a:ext cx="34526" cy="23244"/>
          </a:xfrm>
          <a:custGeom>
            <a:avLst/>
            <a:gdLst>
              <a:gd name="T0" fmla="*/ 19 w 19"/>
              <a:gd name="T1" fmla="*/ 17 h 17"/>
              <a:gd name="T2" fmla="*/ 10 w 19"/>
              <a:gd name="T3" fmla="*/ 0 h 17"/>
              <a:gd name="T4" fmla="*/ 0 w 19"/>
              <a:gd name="T5" fmla="*/ 17 h 17"/>
              <a:gd name="T6" fmla="*/ 19 w 19"/>
              <a:gd name="T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7">
                <a:moveTo>
                  <a:pt x="19" y="17"/>
                </a:moveTo>
                <a:lnTo>
                  <a:pt x="10" y="0"/>
                </a:lnTo>
                <a:lnTo>
                  <a:pt x="0" y="17"/>
                </a:lnTo>
                <a:lnTo>
                  <a:pt x="19" y="17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3" name="Freeform 583"/>
          <p:cNvSpPr>
            <a:spLocks/>
          </p:cNvSpPr>
          <p:nvPr/>
        </p:nvSpPr>
        <p:spPr bwMode="auto">
          <a:xfrm>
            <a:off x="5887962" y="3913303"/>
            <a:ext cx="34526" cy="21876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4" name="Freeform 584"/>
          <p:cNvSpPr>
            <a:spLocks/>
          </p:cNvSpPr>
          <p:nvPr/>
        </p:nvSpPr>
        <p:spPr bwMode="auto">
          <a:xfrm>
            <a:off x="5887962" y="3947485"/>
            <a:ext cx="34526" cy="21876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5" name="Freeform 585"/>
          <p:cNvSpPr>
            <a:spLocks/>
          </p:cNvSpPr>
          <p:nvPr/>
        </p:nvSpPr>
        <p:spPr bwMode="auto">
          <a:xfrm>
            <a:off x="6138722" y="4080106"/>
            <a:ext cx="34526" cy="21876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6" name="Freeform 586"/>
          <p:cNvSpPr>
            <a:spLocks/>
          </p:cNvSpPr>
          <p:nvPr/>
        </p:nvSpPr>
        <p:spPr bwMode="auto">
          <a:xfrm>
            <a:off x="6138722" y="4129327"/>
            <a:ext cx="34526" cy="23244"/>
          </a:xfrm>
          <a:custGeom>
            <a:avLst/>
            <a:gdLst>
              <a:gd name="T0" fmla="*/ 19 w 19"/>
              <a:gd name="T1" fmla="*/ 17 h 17"/>
              <a:gd name="T2" fmla="*/ 9 w 19"/>
              <a:gd name="T3" fmla="*/ 0 h 17"/>
              <a:gd name="T4" fmla="*/ 0 w 19"/>
              <a:gd name="T5" fmla="*/ 17 h 17"/>
              <a:gd name="T6" fmla="*/ 19 w 19"/>
              <a:gd name="T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7">
                <a:moveTo>
                  <a:pt x="19" y="17"/>
                </a:moveTo>
                <a:lnTo>
                  <a:pt x="9" y="0"/>
                </a:lnTo>
                <a:lnTo>
                  <a:pt x="0" y="17"/>
                </a:lnTo>
                <a:lnTo>
                  <a:pt x="19" y="17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2" name="Freeform 582"/>
          <p:cNvSpPr>
            <a:spLocks/>
          </p:cNvSpPr>
          <p:nvPr/>
        </p:nvSpPr>
        <p:spPr bwMode="auto">
          <a:xfrm>
            <a:off x="6138722" y="4058231"/>
            <a:ext cx="34526" cy="21876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" name="Freeform 578"/>
          <p:cNvSpPr>
            <a:spLocks/>
          </p:cNvSpPr>
          <p:nvPr/>
        </p:nvSpPr>
        <p:spPr bwMode="auto">
          <a:xfrm>
            <a:off x="6393116" y="4114287"/>
            <a:ext cx="34526" cy="21876"/>
          </a:xfrm>
          <a:custGeom>
            <a:avLst/>
            <a:gdLst>
              <a:gd name="T0" fmla="*/ 19 w 19"/>
              <a:gd name="T1" fmla="*/ 16 h 16"/>
              <a:gd name="T2" fmla="*/ 10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10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9" name="Freeform 51"/>
          <p:cNvSpPr>
            <a:spLocks/>
          </p:cNvSpPr>
          <p:nvPr/>
        </p:nvSpPr>
        <p:spPr bwMode="auto">
          <a:xfrm>
            <a:off x="1686027" y="4002518"/>
            <a:ext cx="763027" cy="328074"/>
          </a:xfrm>
          <a:custGeom>
            <a:avLst/>
            <a:gdLst>
              <a:gd name="T0" fmla="*/ 0 w 412"/>
              <a:gd name="T1" fmla="*/ 0 h 239"/>
              <a:gd name="T2" fmla="*/ 141 w 412"/>
              <a:gd name="T3" fmla="*/ 117 h 239"/>
              <a:gd name="T4" fmla="*/ 274 w 412"/>
              <a:gd name="T5" fmla="*/ 191 h 239"/>
              <a:gd name="T6" fmla="*/ 412 w 412"/>
              <a:gd name="T7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239">
                <a:moveTo>
                  <a:pt x="0" y="0"/>
                </a:moveTo>
                <a:lnTo>
                  <a:pt x="141" y="117"/>
                </a:lnTo>
                <a:lnTo>
                  <a:pt x="274" y="191"/>
                </a:lnTo>
                <a:lnTo>
                  <a:pt x="412" y="239"/>
                </a:lnTo>
              </a:path>
            </a:pathLst>
          </a:custGeom>
          <a:noFill/>
          <a:ln w="12700">
            <a:solidFill>
              <a:srgbClr val="3F72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1" name="Freeform 53"/>
          <p:cNvSpPr>
            <a:spLocks/>
          </p:cNvSpPr>
          <p:nvPr/>
        </p:nvSpPr>
        <p:spPr bwMode="auto">
          <a:xfrm>
            <a:off x="1665655" y="3986046"/>
            <a:ext cx="42595" cy="28827"/>
          </a:xfrm>
          <a:custGeom>
            <a:avLst/>
            <a:gdLst>
              <a:gd name="T0" fmla="*/ 23 w 23"/>
              <a:gd name="T1" fmla="*/ 12 h 21"/>
              <a:gd name="T2" fmla="*/ 23 w 23"/>
              <a:gd name="T3" fmla="*/ 12 h 21"/>
              <a:gd name="T4" fmla="*/ 21 w 23"/>
              <a:gd name="T5" fmla="*/ 16 h 21"/>
              <a:gd name="T6" fmla="*/ 18 w 23"/>
              <a:gd name="T7" fmla="*/ 19 h 21"/>
              <a:gd name="T8" fmla="*/ 16 w 23"/>
              <a:gd name="T9" fmla="*/ 21 h 21"/>
              <a:gd name="T10" fmla="*/ 11 w 23"/>
              <a:gd name="T11" fmla="*/ 21 h 21"/>
              <a:gd name="T12" fmla="*/ 11 w 23"/>
              <a:gd name="T13" fmla="*/ 21 h 21"/>
              <a:gd name="T14" fmla="*/ 7 w 23"/>
              <a:gd name="T15" fmla="*/ 21 h 21"/>
              <a:gd name="T16" fmla="*/ 4 w 23"/>
              <a:gd name="T17" fmla="*/ 19 h 21"/>
              <a:gd name="T18" fmla="*/ 2 w 23"/>
              <a:gd name="T19" fmla="*/ 16 h 21"/>
              <a:gd name="T20" fmla="*/ 0 w 23"/>
              <a:gd name="T21" fmla="*/ 12 h 21"/>
              <a:gd name="T22" fmla="*/ 0 w 23"/>
              <a:gd name="T23" fmla="*/ 12 h 21"/>
              <a:gd name="T24" fmla="*/ 2 w 23"/>
              <a:gd name="T25" fmla="*/ 7 h 21"/>
              <a:gd name="T26" fmla="*/ 4 w 23"/>
              <a:gd name="T27" fmla="*/ 3 h 21"/>
              <a:gd name="T28" fmla="*/ 7 w 23"/>
              <a:gd name="T29" fmla="*/ 0 h 21"/>
              <a:gd name="T30" fmla="*/ 11 w 23"/>
              <a:gd name="T31" fmla="*/ 0 h 21"/>
              <a:gd name="T32" fmla="*/ 11 w 23"/>
              <a:gd name="T33" fmla="*/ 0 h 21"/>
              <a:gd name="T34" fmla="*/ 16 w 23"/>
              <a:gd name="T35" fmla="*/ 0 h 21"/>
              <a:gd name="T36" fmla="*/ 18 w 23"/>
              <a:gd name="T37" fmla="*/ 3 h 21"/>
              <a:gd name="T38" fmla="*/ 21 w 23"/>
              <a:gd name="T39" fmla="*/ 7 h 21"/>
              <a:gd name="T40" fmla="*/ 23 w 23"/>
              <a:gd name="T41" fmla="*/ 12 h 21"/>
              <a:gd name="T42" fmla="*/ 23 w 23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12"/>
                </a:moveTo>
                <a:lnTo>
                  <a:pt x="23" y="12"/>
                </a:lnTo>
                <a:lnTo>
                  <a:pt x="21" y="16"/>
                </a:lnTo>
                <a:lnTo>
                  <a:pt x="18" y="19"/>
                </a:lnTo>
                <a:lnTo>
                  <a:pt x="16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4" y="19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3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3"/>
                </a:lnTo>
                <a:lnTo>
                  <a:pt x="21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" name="Freeform 103"/>
          <p:cNvSpPr>
            <a:spLocks/>
          </p:cNvSpPr>
          <p:nvPr/>
        </p:nvSpPr>
        <p:spPr bwMode="auto">
          <a:xfrm>
            <a:off x="1669358" y="3983300"/>
            <a:ext cx="35188" cy="21963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" name="Freeform 120"/>
          <p:cNvSpPr>
            <a:spLocks/>
          </p:cNvSpPr>
          <p:nvPr/>
        </p:nvSpPr>
        <p:spPr bwMode="auto">
          <a:xfrm>
            <a:off x="1669358" y="3992910"/>
            <a:ext cx="35188" cy="21963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4" name="Line 56"/>
          <p:cNvSpPr>
            <a:spLocks noChangeShapeType="1"/>
          </p:cNvSpPr>
          <p:nvPr/>
        </p:nvSpPr>
        <p:spPr bwMode="auto">
          <a:xfrm>
            <a:off x="1750847" y="3939374"/>
            <a:ext cx="0" cy="31571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1" name="Freeform 83"/>
          <p:cNvSpPr>
            <a:spLocks/>
          </p:cNvSpPr>
          <p:nvPr/>
        </p:nvSpPr>
        <p:spPr bwMode="auto">
          <a:xfrm>
            <a:off x="1734179" y="3942119"/>
            <a:ext cx="37040" cy="28827"/>
          </a:xfrm>
          <a:custGeom>
            <a:avLst/>
            <a:gdLst>
              <a:gd name="T0" fmla="*/ 20 w 20"/>
              <a:gd name="T1" fmla="*/ 9 h 21"/>
              <a:gd name="T2" fmla="*/ 20 w 20"/>
              <a:gd name="T3" fmla="*/ 9 h 21"/>
              <a:gd name="T4" fmla="*/ 20 w 20"/>
              <a:gd name="T5" fmla="*/ 14 h 21"/>
              <a:gd name="T6" fmla="*/ 18 w 20"/>
              <a:gd name="T7" fmla="*/ 18 h 21"/>
              <a:gd name="T8" fmla="*/ 13 w 20"/>
              <a:gd name="T9" fmla="*/ 21 h 21"/>
              <a:gd name="T10" fmla="*/ 9 w 20"/>
              <a:gd name="T11" fmla="*/ 21 h 21"/>
              <a:gd name="T12" fmla="*/ 9 w 20"/>
              <a:gd name="T13" fmla="*/ 21 h 21"/>
              <a:gd name="T14" fmla="*/ 7 w 20"/>
              <a:gd name="T15" fmla="*/ 21 h 21"/>
              <a:gd name="T16" fmla="*/ 2 w 20"/>
              <a:gd name="T17" fmla="*/ 18 h 21"/>
              <a:gd name="T18" fmla="*/ 0 w 20"/>
              <a:gd name="T19" fmla="*/ 14 h 21"/>
              <a:gd name="T20" fmla="*/ 0 w 20"/>
              <a:gd name="T21" fmla="*/ 9 h 21"/>
              <a:gd name="T22" fmla="*/ 0 w 20"/>
              <a:gd name="T23" fmla="*/ 9 h 21"/>
              <a:gd name="T24" fmla="*/ 0 w 20"/>
              <a:gd name="T25" fmla="*/ 5 h 21"/>
              <a:gd name="T26" fmla="*/ 2 w 20"/>
              <a:gd name="T27" fmla="*/ 2 h 21"/>
              <a:gd name="T28" fmla="*/ 7 w 20"/>
              <a:gd name="T29" fmla="*/ 0 h 21"/>
              <a:gd name="T30" fmla="*/ 9 w 20"/>
              <a:gd name="T31" fmla="*/ 0 h 21"/>
              <a:gd name="T32" fmla="*/ 9 w 20"/>
              <a:gd name="T33" fmla="*/ 0 h 21"/>
              <a:gd name="T34" fmla="*/ 13 w 20"/>
              <a:gd name="T35" fmla="*/ 0 h 21"/>
              <a:gd name="T36" fmla="*/ 18 w 20"/>
              <a:gd name="T37" fmla="*/ 2 h 21"/>
              <a:gd name="T38" fmla="*/ 20 w 20"/>
              <a:gd name="T39" fmla="*/ 5 h 21"/>
              <a:gd name="T40" fmla="*/ 20 w 20"/>
              <a:gd name="T41" fmla="*/ 9 h 21"/>
              <a:gd name="T42" fmla="*/ 20 w 20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1">
                <a:moveTo>
                  <a:pt x="20" y="9"/>
                </a:moveTo>
                <a:lnTo>
                  <a:pt x="20" y="9"/>
                </a:lnTo>
                <a:lnTo>
                  <a:pt x="20" y="14"/>
                </a:lnTo>
                <a:lnTo>
                  <a:pt x="18" y="18"/>
                </a:lnTo>
                <a:lnTo>
                  <a:pt x="13" y="21"/>
                </a:lnTo>
                <a:lnTo>
                  <a:pt x="9" y="21"/>
                </a:lnTo>
                <a:lnTo>
                  <a:pt x="9" y="21"/>
                </a:lnTo>
                <a:lnTo>
                  <a:pt x="7" y="21"/>
                </a:lnTo>
                <a:lnTo>
                  <a:pt x="2" y="18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8" y="2"/>
                </a:lnTo>
                <a:lnTo>
                  <a:pt x="20" y="5"/>
                </a:lnTo>
                <a:lnTo>
                  <a:pt x="20" y="9"/>
                </a:lnTo>
                <a:lnTo>
                  <a:pt x="20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6941" y="3589180"/>
            <a:ext cx="16350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1442" y="3867837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02241" y="4142376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227895" y="4419661"/>
            <a:ext cx="13625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0.1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73392" y="4698320"/>
            <a:ext cx="190758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0.01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124447" y="4972859"/>
            <a:ext cx="245260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0.001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 rot="16200000">
            <a:off x="354406" y="4219849"/>
            <a:ext cx="1235916" cy="1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70875" eaLnBrk="0" fontAlgn="auto" hangingPunct="0">
              <a:spcBef>
                <a:spcPts val="0"/>
              </a:spcBef>
              <a:spcAft>
                <a:spcPts val="571"/>
              </a:spcAft>
            </a:pPr>
            <a:r>
              <a:rPr lang="en-US" altLang="en-US" sz="952" b="1" dirty="0">
                <a:solidFill>
                  <a:srgbClr val="6C6C6C"/>
                </a:solidFill>
                <a:latin typeface="Arial"/>
              </a:rPr>
              <a:t>Concentration (mg/L)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1410909" y="5063614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916506" y="5063614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4</a:t>
            </a: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2427661" y="5063614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8</a:t>
            </a: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2918796" y="5063614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12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3426245" y="5063614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16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3937400" y="5063614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20</a:t>
            </a:r>
          </a:p>
        </p:txBody>
      </p:sp>
      <p:sp>
        <p:nvSpPr>
          <p:cNvPr id="218" name="Rectangle 20"/>
          <p:cNvSpPr>
            <a:spLocks noChangeArrowheads="1"/>
          </p:cNvSpPr>
          <p:nvPr/>
        </p:nvSpPr>
        <p:spPr bwMode="auto">
          <a:xfrm>
            <a:off x="4444850" y="5063614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24</a:t>
            </a:r>
          </a:p>
        </p:txBody>
      </p:sp>
      <p:sp>
        <p:nvSpPr>
          <p:cNvPr id="230" name="Rectangle 32"/>
          <p:cNvSpPr>
            <a:spLocks noChangeArrowheads="1"/>
          </p:cNvSpPr>
          <p:nvPr/>
        </p:nvSpPr>
        <p:spPr bwMode="auto">
          <a:xfrm>
            <a:off x="2099233" y="5156958"/>
            <a:ext cx="1726435" cy="1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70875" eaLnBrk="0" fontAlgn="auto" hangingPunct="0">
              <a:spcBef>
                <a:spcPts val="0"/>
              </a:spcBef>
              <a:spcAft>
                <a:spcPts val="571"/>
              </a:spcAft>
            </a:pPr>
            <a:r>
              <a:rPr lang="en-US" altLang="en-US" sz="952" b="1" dirty="0">
                <a:solidFill>
                  <a:srgbClr val="6C6C6C"/>
                </a:solidFill>
                <a:latin typeface="Arial"/>
              </a:rPr>
              <a:t>Time after start of infusion (h)</a:t>
            </a:r>
          </a:p>
        </p:txBody>
      </p:sp>
      <p:sp>
        <p:nvSpPr>
          <p:cNvPr id="231" name="Freeform 33"/>
          <p:cNvSpPr>
            <a:spLocks/>
          </p:cNvSpPr>
          <p:nvPr/>
        </p:nvSpPr>
        <p:spPr bwMode="auto">
          <a:xfrm>
            <a:off x="1430450" y="3638753"/>
            <a:ext cx="3063220" cy="1383680"/>
          </a:xfrm>
          <a:custGeom>
            <a:avLst/>
            <a:gdLst>
              <a:gd name="T0" fmla="*/ 1654 w 1654"/>
              <a:gd name="T1" fmla="*/ 1008 h 1008"/>
              <a:gd name="T2" fmla="*/ 0 w 1654"/>
              <a:gd name="T3" fmla="*/ 1008 h 1008"/>
              <a:gd name="T4" fmla="*/ 0 w 1654"/>
              <a:gd name="T5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4" h="1008">
                <a:moveTo>
                  <a:pt x="1654" y="1008"/>
                </a:moveTo>
                <a:lnTo>
                  <a:pt x="0" y="1008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>
            <a:solidFill>
              <a:srgbClr val="6C6C6C"/>
            </a:solidFill>
            <a:prstDash val="solid"/>
            <a:round/>
            <a:headEnd/>
            <a:tailEnd/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" name="Line 34"/>
          <p:cNvSpPr>
            <a:spLocks noChangeShapeType="1"/>
          </p:cNvSpPr>
          <p:nvPr/>
        </p:nvSpPr>
        <p:spPr bwMode="auto">
          <a:xfrm flipH="1">
            <a:off x="1384149" y="5022432"/>
            <a:ext cx="51856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3" name="Line 35"/>
          <p:cNvSpPr>
            <a:spLocks noChangeShapeType="1"/>
          </p:cNvSpPr>
          <p:nvPr/>
        </p:nvSpPr>
        <p:spPr bwMode="auto">
          <a:xfrm flipH="1">
            <a:off x="1384149" y="4747893"/>
            <a:ext cx="51856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4" name="Line 36"/>
          <p:cNvSpPr>
            <a:spLocks noChangeShapeType="1"/>
          </p:cNvSpPr>
          <p:nvPr/>
        </p:nvSpPr>
        <p:spPr bwMode="auto">
          <a:xfrm flipH="1">
            <a:off x="1384149" y="4469235"/>
            <a:ext cx="51856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" name="Line 37"/>
          <p:cNvSpPr>
            <a:spLocks noChangeShapeType="1"/>
          </p:cNvSpPr>
          <p:nvPr/>
        </p:nvSpPr>
        <p:spPr bwMode="auto">
          <a:xfrm flipH="1">
            <a:off x="1384149" y="4194695"/>
            <a:ext cx="51856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" name="Line 38"/>
          <p:cNvSpPr>
            <a:spLocks noChangeShapeType="1"/>
          </p:cNvSpPr>
          <p:nvPr/>
        </p:nvSpPr>
        <p:spPr bwMode="auto">
          <a:xfrm flipH="1">
            <a:off x="1384149" y="3920156"/>
            <a:ext cx="51856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7" name="Line 39"/>
          <p:cNvSpPr>
            <a:spLocks noChangeShapeType="1"/>
          </p:cNvSpPr>
          <p:nvPr/>
        </p:nvSpPr>
        <p:spPr bwMode="auto">
          <a:xfrm flipH="1">
            <a:off x="1384149" y="3642870"/>
            <a:ext cx="51856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8" name="Line 40"/>
          <p:cNvSpPr>
            <a:spLocks noChangeShapeType="1"/>
          </p:cNvSpPr>
          <p:nvPr/>
        </p:nvSpPr>
        <p:spPr bwMode="auto">
          <a:xfrm>
            <a:off x="4484409" y="5025178"/>
            <a:ext cx="0" cy="31571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9" name="Line 41"/>
          <p:cNvSpPr>
            <a:spLocks noChangeShapeType="1"/>
          </p:cNvSpPr>
          <p:nvPr/>
        </p:nvSpPr>
        <p:spPr bwMode="auto">
          <a:xfrm>
            <a:off x="3978811" y="5025178"/>
            <a:ext cx="0" cy="31571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0" name="Line 42"/>
          <p:cNvSpPr>
            <a:spLocks noChangeShapeType="1"/>
          </p:cNvSpPr>
          <p:nvPr/>
        </p:nvSpPr>
        <p:spPr bwMode="auto">
          <a:xfrm>
            <a:off x="3467657" y="5025178"/>
            <a:ext cx="0" cy="31571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" name="Line 43"/>
          <p:cNvSpPr>
            <a:spLocks noChangeShapeType="1"/>
          </p:cNvSpPr>
          <p:nvPr/>
        </p:nvSpPr>
        <p:spPr bwMode="auto">
          <a:xfrm>
            <a:off x="2960208" y="5025178"/>
            <a:ext cx="0" cy="31571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2" name="Line 44"/>
          <p:cNvSpPr>
            <a:spLocks noChangeShapeType="1"/>
          </p:cNvSpPr>
          <p:nvPr/>
        </p:nvSpPr>
        <p:spPr bwMode="auto">
          <a:xfrm>
            <a:off x="2449053" y="5025178"/>
            <a:ext cx="0" cy="31571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3" name="Line 45"/>
          <p:cNvSpPr>
            <a:spLocks noChangeShapeType="1"/>
          </p:cNvSpPr>
          <p:nvPr/>
        </p:nvSpPr>
        <p:spPr bwMode="auto">
          <a:xfrm>
            <a:off x="1941604" y="5025178"/>
            <a:ext cx="0" cy="31571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4" name="Line 46"/>
          <p:cNvSpPr>
            <a:spLocks noChangeShapeType="1"/>
          </p:cNvSpPr>
          <p:nvPr/>
        </p:nvSpPr>
        <p:spPr bwMode="auto">
          <a:xfrm>
            <a:off x="1430450" y="5025178"/>
            <a:ext cx="0" cy="31571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" name="Freeform 52"/>
          <p:cNvSpPr>
            <a:spLocks/>
          </p:cNvSpPr>
          <p:nvPr/>
        </p:nvSpPr>
        <p:spPr bwMode="auto">
          <a:xfrm>
            <a:off x="1921232" y="4150769"/>
            <a:ext cx="38891" cy="28827"/>
          </a:xfrm>
          <a:custGeom>
            <a:avLst/>
            <a:gdLst>
              <a:gd name="T0" fmla="*/ 21 w 21"/>
              <a:gd name="T1" fmla="*/ 9 h 21"/>
              <a:gd name="T2" fmla="*/ 21 w 21"/>
              <a:gd name="T3" fmla="*/ 9 h 21"/>
              <a:gd name="T4" fmla="*/ 21 w 21"/>
              <a:gd name="T5" fmla="*/ 14 h 21"/>
              <a:gd name="T6" fmla="*/ 18 w 21"/>
              <a:gd name="T7" fmla="*/ 18 h 21"/>
              <a:gd name="T8" fmla="*/ 14 w 21"/>
              <a:gd name="T9" fmla="*/ 21 h 21"/>
              <a:gd name="T10" fmla="*/ 11 w 21"/>
              <a:gd name="T11" fmla="*/ 21 h 21"/>
              <a:gd name="T12" fmla="*/ 11 w 21"/>
              <a:gd name="T13" fmla="*/ 21 h 21"/>
              <a:gd name="T14" fmla="*/ 7 w 21"/>
              <a:gd name="T15" fmla="*/ 21 h 21"/>
              <a:gd name="T16" fmla="*/ 2 w 21"/>
              <a:gd name="T17" fmla="*/ 18 h 21"/>
              <a:gd name="T18" fmla="*/ 0 w 21"/>
              <a:gd name="T19" fmla="*/ 14 h 21"/>
              <a:gd name="T20" fmla="*/ 0 w 21"/>
              <a:gd name="T21" fmla="*/ 9 h 21"/>
              <a:gd name="T22" fmla="*/ 0 w 21"/>
              <a:gd name="T23" fmla="*/ 9 h 21"/>
              <a:gd name="T24" fmla="*/ 0 w 21"/>
              <a:gd name="T25" fmla="*/ 7 h 21"/>
              <a:gd name="T26" fmla="*/ 2 w 21"/>
              <a:gd name="T27" fmla="*/ 2 h 21"/>
              <a:gd name="T28" fmla="*/ 7 w 21"/>
              <a:gd name="T29" fmla="*/ 0 h 21"/>
              <a:gd name="T30" fmla="*/ 11 w 21"/>
              <a:gd name="T31" fmla="*/ 0 h 21"/>
              <a:gd name="T32" fmla="*/ 11 w 21"/>
              <a:gd name="T33" fmla="*/ 0 h 21"/>
              <a:gd name="T34" fmla="*/ 14 w 21"/>
              <a:gd name="T35" fmla="*/ 0 h 21"/>
              <a:gd name="T36" fmla="*/ 18 w 21"/>
              <a:gd name="T37" fmla="*/ 2 h 21"/>
              <a:gd name="T38" fmla="*/ 21 w 21"/>
              <a:gd name="T39" fmla="*/ 7 h 21"/>
              <a:gd name="T40" fmla="*/ 21 w 21"/>
              <a:gd name="T41" fmla="*/ 9 h 21"/>
              <a:gd name="T42" fmla="*/ 21 w 21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9"/>
                </a:moveTo>
                <a:lnTo>
                  <a:pt x="21" y="9"/>
                </a:lnTo>
                <a:lnTo>
                  <a:pt x="21" y="14"/>
                </a:lnTo>
                <a:lnTo>
                  <a:pt x="18" y="18"/>
                </a:lnTo>
                <a:lnTo>
                  <a:pt x="14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2" y="18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2" name="Freeform 54"/>
          <p:cNvSpPr>
            <a:spLocks/>
          </p:cNvSpPr>
          <p:nvPr/>
        </p:nvSpPr>
        <p:spPr bwMode="auto">
          <a:xfrm>
            <a:off x="2173104" y="4248232"/>
            <a:ext cx="42595" cy="31571"/>
          </a:xfrm>
          <a:custGeom>
            <a:avLst/>
            <a:gdLst>
              <a:gd name="T0" fmla="*/ 23 w 23"/>
              <a:gd name="T1" fmla="*/ 12 h 23"/>
              <a:gd name="T2" fmla="*/ 23 w 23"/>
              <a:gd name="T3" fmla="*/ 12 h 23"/>
              <a:gd name="T4" fmla="*/ 20 w 23"/>
              <a:gd name="T5" fmla="*/ 16 h 23"/>
              <a:gd name="T6" fmla="*/ 18 w 23"/>
              <a:gd name="T7" fmla="*/ 19 h 23"/>
              <a:gd name="T8" fmla="*/ 16 w 23"/>
              <a:gd name="T9" fmla="*/ 21 h 23"/>
              <a:gd name="T10" fmla="*/ 11 w 23"/>
              <a:gd name="T11" fmla="*/ 23 h 23"/>
              <a:gd name="T12" fmla="*/ 11 w 23"/>
              <a:gd name="T13" fmla="*/ 23 h 23"/>
              <a:gd name="T14" fmla="*/ 6 w 23"/>
              <a:gd name="T15" fmla="*/ 21 h 23"/>
              <a:gd name="T16" fmla="*/ 4 w 23"/>
              <a:gd name="T17" fmla="*/ 19 h 23"/>
              <a:gd name="T18" fmla="*/ 2 w 23"/>
              <a:gd name="T19" fmla="*/ 16 h 23"/>
              <a:gd name="T20" fmla="*/ 0 w 23"/>
              <a:gd name="T21" fmla="*/ 12 h 23"/>
              <a:gd name="T22" fmla="*/ 0 w 23"/>
              <a:gd name="T23" fmla="*/ 12 h 23"/>
              <a:gd name="T24" fmla="*/ 2 w 23"/>
              <a:gd name="T25" fmla="*/ 7 h 23"/>
              <a:gd name="T26" fmla="*/ 4 w 23"/>
              <a:gd name="T27" fmla="*/ 5 h 23"/>
              <a:gd name="T28" fmla="*/ 6 w 23"/>
              <a:gd name="T29" fmla="*/ 2 h 23"/>
              <a:gd name="T30" fmla="*/ 11 w 23"/>
              <a:gd name="T31" fmla="*/ 0 h 23"/>
              <a:gd name="T32" fmla="*/ 11 w 23"/>
              <a:gd name="T33" fmla="*/ 0 h 23"/>
              <a:gd name="T34" fmla="*/ 16 w 23"/>
              <a:gd name="T35" fmla="*/ 2 h 23"/>
              <a:gd name="T36" fmla="*/ 18 w 23"/>
              <a:gd name="T37" fmla="*/ 5 h 23"/>
              <a:gd name="T38" fmla="*/ 20 w 23"/>
              <a:gd name="T39" fmla="*/ 7 h 23"/>
              <a:gd name="T40" fmla="*/ 23 w 23"/>
              <a:gd name="T41" fmla="*/ 12 h 23"/>
              <a:gd name="T42" fmla="*/ 23 w 23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3">
                <a:moveTo>
                  <a:pt x="23" y="12"/>
                </a:moveTo>
                <a:lnTo>
                  <a:pt x="23" y="12"/>
                </a:lnTo>
                <a:lnTo>
                  <a:pt x="20" y="16"/>
                </a:lnTo>
                <a:lnTo>
                  <a:pt x="18" y="19"/>
                </a:lnTo>
                <a:lnTo>
                  <a:pt x="16" y="21"/>
                </a:lnTo>
                <a:lnTo>
                  <a:pt x="11" y="23"/>
                </a:lnTo>
                <a:lnTo>
                  <a:pt x="11" y="23"/>
                </a:lnTo>
                <a:lnTo>
                  <a:pt x="6" y="21"/>
                </a:lnTo>
                <a:lnTo>
                  <a:pt x="4" y="19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5"/>
                </a:lnTo>
                <a:lnTo>
                  <a:pt x="6" y="2"/>
                </a:lnTo>
                <a:lnTo>
                  <a:pt x="11" y="0"/>
                </a:lnTo>
                <a:lnTo>
                  <a:pt x="11" y="0"/>
                </a:lnTo>
                <a:lnTo>
                  <a:pt x="16" y="2"/>
                </a:lnTo>
                <a:lnTo>
                  <a:pt x="18" y="5"/>
                </a:lnTo>
                <a:lnTo>
                  <a:pt x="20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3" name="Freeform 55"/>
          <p:cNvSpPr>
            <a:spLocks/>
          </p:cNvSpPr>
          <p:nvPr/>
        </p:nvSpPr>
        <p:spPr bwMode="auto">
          <a:xfrm>
            <a:off x="2428682" y="4314121"/>
            <a:ext cx="42595" cy="28827"/>
          </a:xfrm>
          <a:custGeom>
            <a:avLst/>
            <a:gdLst>
              <a:gd name="T0" fmla="*/ 23 w 23"/>
              <a:gd name="T1" fmla="*/ 12 h 21"/>
              <a:gd name="T2" fmla="*/ 23 w 23"/>
              <a:gd name="T3" fmla="*/ 12 h 21"/>
              <a:gd name="T4" fmla="*/ 20 w 23"/>
              <a:gd name="T5" fmla="*/ 17 h 21"/>
              <a:gd name="T6" fmla="*/ 18 w 23"/>
              <a:gd name="T7" fmla="*/ 19 h 21"/>
              <a:gd name="T8" fmla="*/ 16 w 23"/>
              <a:gd name="T9" fmla="*/ 21 h 21"/>
              <a:gd name="T10" fmla="*/ 11 w 23"/>
              <a:gd name="T11" fmla="*/ 21 h 21"/>
              <a:gd name="T12" fmla="*/ 11 w 23"/>
              <a:gd name="T13" fmla="*/ 21 h 21"/>
              <a:gd name="T14" fmla="*/ 6 w 23"/>
              <a:gd name="T15" fmla="*/ 21 h 21"/>
              <a:gd name="T16" fmla="*/ 4 w 23"/>
              <a:gd name="T17" fmla="*/ 19 h 21"/>
              <a:gd name="T18" fmla="*/ 2 w 23"/>
              <a:gd name="T19" fmla="*/ 17 h 21"/>
              <a:gd name="T20" fmla="*/ 0 w 23"/>
              <a:gd name="T21" fmla="*/ 12 h 21"/>
              <a:gd name="T22" fmla="*/ 0 w 23"/>
              <a:gd name="T23" fmla="*/ 12 h 21"/>
              <a:gd name="T24" fmla="*/ 2 w 23"/>
              <a:gd name="T25" fmla="*/ 7 h 21"/>
              <a:gd name="T26" fmla="*/ 4 w 23"/>
              <a:gd name="T27" fmla="*/ 3 h 21"/>
              <a:gd name="T28" fmla="*/ 6 w 23"/>
              <a:gd name="T29" fmla="*/ 0 h 21"/>
              <a:gd name="T30" fmla="*/ 11 w 23"/>
              <a:gd name="T31" fmla="*/ 0 h 21"/>
              <a:gd name="T32" fmla="*/ 11 w 23"/>
              <a:gd name="T33" fmla="*/ 0 h 21"/>
              <a:gd name="T34" fmla="*/ 16 w 23"/>
              <a:gd name="T35" fmla="*/ 0 h 21"/>
              <a:gd name="T36" fmla="*/ 18 w 23"/>
              <a:gd name="T37" fmla="*/ 3 h 21"/>
              <a:gd name="T38" fmla="*/ 20 w 23"/>
              <a:gd name="T39" fmla="*/ 7 h 21"/>
              <a:gd name="T40" fmla="*/ 23 w 23"/>
              <a:gd name="T41" fmla="*/ 12 h 21"/>
              <a:gd name="T42" fmla="*/ 23 w 23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12"/>
                </a:moveTo>
                <a:lnTo>
                  <a:pt x="23" y="12"/>
                </a:lnTo>
                <a:lnTo>
                  <a:pt x="20" y="17"/>
                </a:lnTo>
                <a:lnTo>
                  <a:pt x="18" y="19"/>
                </a:lnTo>
                <a:lnTo>
                  <a:pt x="16" y="21"/>
                </a:lnTo>
                <a:lnTo>
                  <a:pt x="11" y="21"/>
                </a:lnTo>
                <a:lnTo>
                  <a:pt x="11" y="21"/>
                </a:lnTo>
                <a:lnTo>
                  <a:pt x="6" y="21"/>
                </a:lnTo>
                <a:lnTo>
                  <a:pt x="4" y="19"/>
                </a:lnTo>
                <a:lnTo>
                  <a:pt x="2" y="17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3"/>
                </a:lnTo>
                <a:lnTo>
                  <a:pt x="6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3"/>
                </a:lnTo>
                <a:lnTo>
                  <a:pt x="20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5" name="Line 57"/>
          <p:cNvSpPr>
            <a:spLocks noChangeShapeType="1"/>
          </p:cNvSpPr>
          <p:nvPr/>
        </p:nvSpPr>
        <p:spPr bwMode="auto">
          <a:xfrm>
            <a:off x="1728622" y="3939373"/>
            <a:ext cx="4815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" name="Line 58"/>
          <p:cNvSpPr>
            <a:spLocks noChangeShapeType="1"/>
          </p:cNvSpPr>
          <p:nvPr/>
        </p:nvSpPr>
        <p:spPr bwMode="auto">
          <a:xfrm>
            <a:off x="1728622" y="3970946"/>
            <a:ext cx="4815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7" name="Line 59"/>
          <p:cNvSpPr>
            <a:spLocks noChangeShapeType="1"/>
          </p:cNvSpPr>
          <p:nvPr/>
        </p:nvSpPr>
        <p:spPr bwMode="auto">
          <a:xfrm>
            <a:off x="1813814" y="3958592"/>
            <a:ext cx="0" cy="27454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8" name="Line 60"/>
          <p:cNvSpPr>
            <a:spLocks noChangeShapeType="1"/>
          </p:cNvSpPr>
          <p:nvPr/>
        </p:nvSpPr>
        <p:spPr bwMode="auto">
          <a:xfrm>
            <a:off x="1793443" y="3958591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9" name="Line 61"/>
          <p:cNvSpPr>
            <a:spLocks noChangeShapeType="1"/>
          </p:cNvSpPr>
          <p:nvPr/>
        </p:nvSpPr>
        <p:spPr bwMode="auto">
          <a:xfrm>
            <a:off x="1793443" y="3986046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0" name="Line 62"/>
          <p:cNvSpPr>
            <a:spLocks noChangeShapeType="1"/>
          </p:cNvSpPr>
          <p:nvPr/>
        </p:nvSpPr>
        <p:spPr bwMode="auto">
          <a:xfrm>
            <a:off x="1941604" y="3986046"/>
            <a:ext cx="0" cy="98834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1" name="Line 63"/>
          <p:cNvSpPr>
            <a:spLocks noChangeShapeType="1"/>
          </p:cNvSpPr>
          <p:nvPr/>
        </p:nvSpPr>
        <p:spPr bwMode="auto">
          <a:xfrm>
            <a:off x="1917527" y="3986046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2" name="Line 64"/>
          <p:cNvSpPr>
            <a:spLocks noChangeShapeType="1"/>
          </p:cNvSpPr>
          <p:nvPr/>
        </p:nvSpPr>
        <p:spPr bwMode="auto">
          <a:xfrm>
            <a:off x="1917527" y="4084880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3" name="Line 65"/>
          <p:cNvSpPr>
            <a:spLocks noChangeShapeType="1"/>
          </p:cNvSpPr>
          <p:nvPr/>
        </p:nvSpPr>
        <p:spPr bwMode="auto">
          <a:xfrm>
            <a:off x="2193476" y="4134297"/>
            <a:ext cx="0" cy="45299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4" name="Line 66"/>
          <p:cNvSpPr>
            <a:spLocks noChangeShapeType="1"/>
          </p:cNvSpPr>
          <p:nvPr/>
        </p:nvSpPr>
        <p:spPr bwMode="auto">
          <a:xfrm>
            <a:off x="2173104" y="4134297"/>
            <a:ext cx="4259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5" name="Line 67"/>
          <p:cNvSpPr>
            <a:spLocks noChangeShapeType="1"/>
          </p:cNvSpPr>
          <p:nvPr/>
        </p:nvSpPr>
        <p:spPr bwMode="auto">
          <a:xfrm>
            <a:off x="2173104" y="4179596"/>
            <a:ext cx="4259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" name="Line 68"/>
          <p:cNvSpPr>
            <a:spLocks noChangeShapeType="1"/>
          </p:cNvSpPr>
          <p:nvPr/>
        </p:nvSpPr>
        <p:spPr bwMode="auto">
          <a:xfrm>
            <a:off x="2449053" y="4233132"/>
            <a:ext cx="0" cy="72752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" name="Line 69"/>
          <p:cNvSpPr>
            <a:spLocks noChangeShapeType="1"/>
          </p:cNvSpPr>
          <p:nvPr/>
        </p:nvSpPr>
        <p:spPr bwMode="auto">
          <a:xfrm>
            <a:off x="2428682" y="4233131"/>
            <a:ext cx="4259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8" name="Line 70"/>
          <p:cNvSpPr>
            <a:spLocks noChangeShapeType="1"/>
          </p:cNvSpPr>
          <p:nvPr/>
        </p:nvSpPr>
        <p:spPr bwMode="auto">
          <a:xfrm>
            <a:off x="2428682" y="4305885"/>
            <a:ext cx="4259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9" name="Line 71"/>
          <p:cNvSpPr>
            <a:spLocks noChangeShapeType="1"/>
          </p:cNvSpPr>
          <p:nvPr/>
        </p:nvSpPr>
        <p:spPr bwMode="auto">
          <a:xfrm>
            <a:off x="1430450" y="4179597"/>
            <a:ext cx="0" cy="112561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0" name="Line 72"/>
          <p:cNvSpPr>
            <a:spLocks noChangeShapeType="1"/>
          </p:cNvSpPr>
          <p:nvPr/>
        </p:nvSpPr>
        <p:spPr bwMode="auto">
          <a:xfrm>
            <a:off x="1410078" y="4179596"/>
            <a:ext cx="46300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1" name="Line 73"/>
          <p:cNvSpPr>
            <a:spLocks noChangeShapeType="1"/>
          </p:cNvSpPr>
          <p:nvPr/>
        </p:nvSpPr>
        <p:spPr bwMode="auto">
          <a:xfrm>
            <a:off x="1410078" y="4292157"/>
            <a:ext cx="46300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2" name="Freeform 74"/>
          <p:cNvSpPr>
            <a:spLocks/>
          </p:cNvSpPr>
          <p:nvPr/>
        </p:nvSpPr>
        <p:spPr bwMode="auto">
          <a:xfrm>
            <a:off x="1413781" y="4219404"/>
            <a:ext cx="38891" cy="28827"/>
          </a:xfrm>
          <a:custGeom>
            <a:avLst/>
            <a:gdLst>
              <a:gd name="T0" fmla="*/ 21 w 21"/>
              <a:gd name="T1" fmla="*/ 12 h 21"/>
              <a:gd name="T2" fmla="*/ 21 w 21"/>
              <a:gd name="T3" fmla="*/ 12 h 21"/>
              <a:gd name="T4" fmla="*/ 21 w 21"/>
              <a:gd name="T5" fmla="*/ 17 h 21"/>
              <a:gd name="T6" fmla="*/ 16 w 21"/>
              <a:gd name="T7" fmla="*/ 19 h 21"/>
              <a:gd name="T8" fmla="*/ 14 w 21"/>
              <a:gd name="T9" fmla="*/ 21 h 21"/>
              <a:gd name="T10" fmla="*/ 9 w 21"/>
              <a:gd name="T11" fmla="*/ 21 h 21"/>
              <a:gd name="T12" fmla="*/ 9 w 21"/>
              <a:gd name="T13" fmla="*/ 21 h 21"/>
              <a:gd name="T14" fmla="*/ 5 w 21"/>
              <a:gd name="T15" fmla="*/ 21 h 21"/>
              <a:gd name="T16" fmla="*/ 2 w 21"/>
              <a:gd name="T17" fmla="*/ 19 h 21"/>
              <a:gd name="T18" fmla="*/ 0 w 21"/>
              <a:gd name="T19" fmla="*/ 17 h 21"/>
              <a:gd name="T20" fmla="*/ 0 w 21"/>
              <a:gd name="T21" fmla="*/ 12 h 21"/>
              <a:gd name="T22" fmla="*/ 0 w 21"/>
              <a:gd name="T23" fmla="*/ 12 h 21"/>
              <a:gd name="T24" fmla="*/ 0 w 21"/>
              <a:gd name="T25" fmla="*/ 7 h 21"/>
              <a:gd name="T26" fmla="*/ 2 w 21"/>
              <a:gd name="T27" fmla="*/ 3 h 21"/>
              <a:gd name="T28" fmla="*/ 5 w 21"/>
              <a:gd name="T29" fmla="*/ 0 h 21"/>
              <a:gd name="T30" fmla="*/ 9 w 21"/>
              <a:gd name="T31" fmla="*/ 0 h 21"/>
              <a:gd name="T32" fmla="*/ 9 w 21"/>
              <a:gd name="T33" fmla="*/ 0 h 21"/>
              <a:gd name="T34" fmla="*/ 14 w 21"/>
              <a:gd name="T35" fmla="*/ 0 h 21"/>
              <a:gd name="T36" fmla="*/ 16 w 21"/>
              <a:gd name="T37" fmla="*/ 3 h 21"/>
              <a:gd name="T38" fmla="*/ 21 w 21"/>
              <a:gd name="T39" fmla="*/ 7 h 21"/>
              <a:gd name="T40" fmla="*/ 21 w 21"/>
              <a:gd name="T41" fmla="*/ 12 h 21"/>
              <a:gd name="T42" fmla="*/ 21 w 21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12"/>
                </a:moveTo>
                <a:lnTo>
                  <a:pt x="21" y="12"/>
                </a:lnTo>
                <a:lnTo>
                  <a:pt x="21" y="17"/>
                </a:lnTo>
                <a:lnTo>
                  <a:pt x="16" y="19"/>
                </a:lnTo>
                <a:lnTo>
                  <a:pt x="14" y="21"/>
                </a:lnTo>
                <a:lnTo>
                  <a:pt x="9" y="21"/>
                </a:lnTo>
                <a:lnTo>
                  <a:pt x="9" y="21"/>
                </a:lnTo>
                <a:lnTo>
                  <a:pt x="5" y="21"/>
                </a:lnTo>
                <a:lnTo>
                  <a:pt x="2" y="19"/>
                </a:lnTo>
                <a:lnTo>
                  <a:pt x="0" y="17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3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6" y="3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3" name="Line 75"/>
          <p:cNvSpPr>
            <a:spLocks noChangeShapeType="1"/>
          </p:cNvSpPr>
          <p:nvPr/>
        </p:nvSpPr>
        <p:spPr bwMode="auto">
          <a:xfrm>
            <a:off x="1554533" y="3900938"/>
            <a:ext cx="0" cy="31571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4" name="Line 76"/>
          <p:cNvSpPr>
            <a:spLocks noChangeShapeType="1"/>
          </p:cNvSpPr>
          <p:nvPr/>
        </p:nvSpPr>
        <p:spPr bwMode="auto">
          <a:xfrm>
            <a:off x="1534162" y="3900938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5" name="Line 77"/>
          <p:cNvSpPr>
            <a:spLocks noChangeShapeType="1"/>
          </p:cNvSpPr>
          <p:nvPr/>
        </p:nvSpPr>
        <p:spPr bwMode="auto">
          <a:xfrm>
            <a:off x="1534162" y="3932510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" name="Freeform 78"/>
          <p:cNvSpPr>
            <a:spLocks/>
          </p:cNvSpPr>
          <p:nvPr/>
        </p:nvSpPr>
        <p:spPr bwMode="auto">
          <a:xfrm>
            <a:off x="1537866" y="3900938"/>
            <a:ext cx="38891" cy="31571"/>
          </a:xfrm>
          <a:custGeom>
            <a:avLst/>
            <a:gdLst>
              <a:gd name="T0" fmla="*/ 21 w 21"/>
              <a:gd name="T1" fmla="*/ 12 h 23"/>
              <a:gd name="T2" fmla="*/ 21 w 21"/>
              <a:gd name="T3" fmla="*/ 12 h 23"/>
              <a:gd name="T4" fmla="*/ 21 w 21"/>
              <a:gd name="T5" fmla="*/ 16 h 23"/>
              <a:gd name="T6" fmla="*/ 18 w 21"/>
              <a:gd name="T7" fmla="*/ 19 h 23"/>
              <a:gd name="T8" fmla="*/ 14 w 21"/>
              <a:gd name="T9" fmla="*/ 21 h 23"/>
              <a:gd name="T10" fmla="*/ 9 w 21"/>
              <a:gd name="T11" fmla="*/ 23 h 23"/>
              <a:gd name="T12" fmla="*/ 9 w 21"/>
              <a:gd name="T13" fmla="*/ 23 h 23"/>
              <a:gd name="T14" fmla="*/ 7 w 21"/>
              <a:gd name="T15" fmla="*/ 21 h 23"/>
              <a:gd name="T16" fmla="*/ 2 w 21"/>
              <a:gd name="T17" fmla="*/ 19 h 23"/>
              <a:gd name="T18" fmla="*/ 0 w 21"/>
              <a:gd name="T19" fmla="*/ 16 h 23"/>
              <a:gd name="T20" fmla="*/ 0 w 21"/>
              <a:gd name="T21" fmla="*/ 12 h 23"/>
              <a:gd name="T22" fmla="*/ 0 w 21"/>
              <a:gd name="T23" fmla="*/ 12 h 23"/>
              <a:gd name="T24" fmla="*/ 0 w 21"/>
              <a:gd name="T25" fmla="*/ 7 h 23"/>
              <a:gd name="T26" fmla="*/ 2 w 21"/>
              <a:gd name="T27" fmla="*/ 5 h 23"/>
              <a:gd name="T28" fmla="*/ 7 w 21"/>
              <a:gd name="T29" fmla="*/ 2 h 23"/>
              <a:gd name="T30" fmla="*/ 9 w 21"/>
              <a:gd name="T31" fmla="*/ 0 h 23"/>
              <a:gd name="T32" fmla="*/ 9 w 21"/>
              <a:gd name="T33" fmla="*/ 0 h 23"/>
              <a:gd name="T34" fmla="*/ 14 w 21"/>
              <a:gd name="T35" fmla="*/ 2 h 23"/>
              <a:gd name="T36" fmla="*/ 18 w 21"/>
              <a:gd name="T37" fmla="*/ 5 h 23"/>
              <a:gd name="T38" fmla="*/ 21 w 21"/>
              <a:gd name="T39" fmla="*/ 7 h 23"/>
              <a:gd name="T40" fmla="*/ 21 w 21"/>
              <a:gd name="T41" fmla="*/ 12 h 23"/>
              <a:gd name="T42" fmla="*/ 21 w 21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2"/>
                </a:moveTo>
                <a:lnTo>
                  <a:pt x="21" y="12"/>
                </a:lnTo>
                <a:lnTo>
                  <a:pt x="21" y="16"/>
                </a:lnTo>
                <a:lnTo>
                  <a:pt x="18" y="19"/>
                </a:lnTo>
                <a:lnTo>
                  <a:pt x="14" y="21"/>
                </a:lnTo>
                <a:lnTo>
                  <a:pt x="9" y="23"/>
                </a:lnTo>
                <a:lnTo>
                  <a:pt x="9" y="23"/>
                </a:lnTo>
                <a:lnTo>
                  <a:pt x="7" y="21"/>
                </a:lnTo>
                <a:lnTo>
                  <a:pt x="2" y="19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5"/>
                </a:lnTo>
                <a:lnTo>
                  <a:pt x="7" y="2"/>
                </a:lnTo>
                <a:lnTo>
                  <a:pt x="9" y="0"/>
                </a:lnTo>
                <a:lnTo>
                  <a:pt x="9" y="0"/>
                </a:lnTo>
                <a:lnTo>
                  <a:pt x="14" y="2"/>
                </a:lnTo>
                <a:lnTo>
                  <a:pt x="18" y="5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" name="Line 79"/>
          <p:cNvSpPr>
            <a:spLocks noChangeShapeType="1"/>
          </p:cNvSpPr>
          <p:nvPr/>
        </p:nvSpPr>
        <p:spPr bwMode="auto">
          <a:xfrm>
            <a:off x="1686027" y="3863875"/>
            <a:ext cx="0" cy="24709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8" name="Line 80"/>
          <p:cNvSpPr>
            <a:spLocks noChangeShapeType="1"/>
          </p:cNvSpPr>
          <p:nvPr/>
        </p:nvSpPr>
        <p:spPr bwMode="auto">
          <a:xfrm>
            <a:off x="1661951" y="3863875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9" name="Line 81"/>
          <p:cNvSpPr>
            <a:spLocks noChangeShapeType="1"/>
          </p:cNvSpPr>
          <p:nvPr/>
        </p:nvSpPr>
        <p:spPr bwMode="auto">
          <a:xfrm>
            <a:off x="1661951" y="3888584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0" name="Freeform 82"/>
          <p:cNvSpPr>
            <a:spLocks/>
          </p:cNvSpPr>
          <p:nvPr/>
        </p:nvSpPr>
        <p:spPr bwMode="auto">
          <a:xfrm>
            <a:off x="1665655" y="3859757"/>
            <a:ext cx="38891" cy="28827"/>
          </a:xfrm>
          <a:custGeom>
            <a:avLst/>
            <a:gdLst>
              <a:gd name="T0" fmla="*/ 21 w 21"/>
              <a:gd name="T1" fmla="*/ 9 h 21"/>
              <a:gd name="T2" fmla="*/ 21 w 21"/>
              <a:gd name="T3" fmla="*/ 9 h 21"/>
              <a:gd name="T4" fmla="*/ 21 w 21"/>
              <a:gd name="T5" fmla="*/ 14 h 21"/>
              <a:gd name="T6" fmla="*/ 18 w 21"/>
              <a:gd name="T7" fmla="*/ 19 h 21"/>
              <a:gd name="T8" fmla="*/ 14 w 21"/>
              <a:gd name="T9" fmla="*/ 21 h 21"/>
              <a:gd name="T10" fmla="*/ 11 w 21"/>
              <a:gd name="T11" fmla="*/ 21 h 21"/>
              <a:gd name="T12" fmla="*/ 11 w 21"/>
              <a:gd name="T13" fmla="*/ 21 h 21"/>
              <a:gd name="T14" fmla="*/ 7 w 21"/>
              <a:gd name="T15" fmla="*/ 21 h 21"/>
              <a:gd name="T16" fmla="*/ 2 w 21"/>
              <a:gd name="T17" fmla="*/ 19 h 21"/>
              <a:gd name="T18" fmla="*/ 0 w 21"/>
              <a:gd name="T19" fmla="*/ 14 h 21"/>
              <a:gd name="T20" fmla="*/ 0 w 21"/>
              <a:gd name="T21" fmla="*/ 9 h 21"/>
              <a:gd name="T22" fmla="*/ 0 w 21"/>
              <a:gd name="T23" fmla="*/ 9 h 21"/>
              <a:gd name="T24" fmla="*/ 0 w 21"/>
              <a:gd name="T25" fmla="*/ 5 h 21"/>
              <a:gd name="T26" fmla="*/ 2 w 21"/>
              <a:gd name="T27" fmla="*/ 3 h 21"/>
              <a:gd name="T28" fmla="*/ 7 w 21"/>
              <a:gd name="T29" fmla="*/ 0 h 21"/>
              <a:gd name="T30" fmla="*/ 11 w 21"/>
              <a:gd name="T31" fmla="*/ 0 h 21"/>
              <a:gd name="T32" fmla="*/ 11 w 21"/>
              <a:gd name="T33" fmla="*/ 0 h 21"/>
              <a:gd name="T34" fmla="*/ 14 w 21"/>
              <a:gd name="T35" fmla="*/ 0 h 21"/>
              <a:gd name="T36" fmla="*/ 18 w 21"/>
              <a:gd name="T37" fmla="*/ 3 h 21"/>
              <a:gd name="T38" fmla="*/ 21 w 21"/>
              <a:gd name="T39" fmla="*/ 5 h 21"/>
              <a:gd name="T40" fmla="*/ 21 w 21"/>
              <a:gd name="T41" fmla="*/ 9 h 21"/>
              <a:gd name="T42" fmla="*/ 21 w 21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9"/>
                </a:moveTo>
                <a:lnTo>
                  <a:pt x="21" y="9"/>
                </a:lnTo>
                <a:lnTo>
                  <a:pt x="21" y="14"/>
                </a:lnTo>
                <a:lnTo>
                  <a:pt x="18" y="19"/>
                </a:lnTo>
                <a:lnTo>
                  <a:pt x="14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2" y="19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2" y="3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8" y="3"/>
                </a:lnTo>
                <a:lnTo>
                  <a:pt x="21" y="5"/>
                </a:lnTo>
                <a:lnTo>
                  <a:pt x="21" y="9"/>
                </a:lnTo>
                <a:lnTo>
                  <a:pt x="21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2" name="Freeform 84"/>
          <p:cNvSpPr>
            <a:spLocks/>
          </p:cNvSpPr>
          <p:nvPr/>
        </p:nvSpPr>
        <p:spPr bwMode="auto">
          <a:xfrm>
            <a:off x="1797147" y="3958592"/>
            <a:ext cx="38891" cy="27454"/>
          </a:xfrm>
          <a:custGeom>
            <a:avLst/>
            <a:gdLst>
              <a:gd name="T0" fmla="*/ 21 w 21"/>
              <a:gd name="T1" fmla="*/ 11 h 20"/>
              <a:gd name="T2" fmla="*/ 21 w 21"/>
              <a:gd name="T3" fmla="*/ 11 h 20"/>
              <a:gd name="T4" fmla="*/ 21 w 21"/>
              <a:gd name="T5" fmla="*/ 13 h 20"/>
              <a:gd name="T6" fmla="*/ 19 w 21"/>
              <a:gd name="T7" fmla="*/ 18 h 20"/>
              <a:gd name="T8" fmla="*/ 14 w 21"/>
              <a:gd name="T9" fmla="*/ 20 h 20"/>
              <a:gd name="T10" fmla="*/ 9 w 21"/>
              <a:gd name="T11" fmla="*/ 20 h 20"/>
              <a:gd name="T12" fmla="*/ 9 w 21"/>
              <a:gd name="T13" fmla="*/ 20 h 20"/>
              <a:gd name="T14" fmla="*/ 7 w 21"/>
              <a:gd name="T15" fmla="*/ 20 h 20"/>
              <a:gd name="T16" fmla="*/ 2 w 21"/>
              <a:gd name="T17" fmla="*/ 18 h 20"/>
              <a:gd name="T18" fmla="*/ 0 w 21"/>
              <a:gd name="T19" fmla="*/ 13 h 20"/>
              <a:gd name="T20" fmla="*/ 0 w 21"/>
              <a:gd name="T21" fmla="*/ 11 h 20"/>
              <a:gd name="T22" fmla="*/ 0 w 21"/>
              <a:gd name="T23" fmla="*/ 11 h 20"/>
              <a:gd name="T24" fmla="*/ 0 w 21"/>
              <a:gd name="T25" fmla="*/ 6 h 20"/>
              <a:gd name="T26" fmla="*/ 2 w 21"/>
              <a:gd name="T27" fmla="*/ 2 h 20"/>
              <a:gd name="T28" fmla="*/ 7 w 21"/>
              <a:gd name="T29" fmla="*/ 0 h 20"/>
              <a:gd name="T30" fmla="*/ 9 w 21"/>
              <a:gd name="T31" fmla="*/ 0 h 20"/>
              <a:gd name="T32" fmla="*/ 9 w 21"/>
              <a:gd name="T33" fmla="*/ 0 h 20"/>
              <a:gd name="T34" fmla="*/ 14 w 21"/>
              <a:gd name="T35" fmla="*/ 0 h 20"/>
              <a:gd name="T36" fmla="*/ 19 w 21"/>
              <a:gd name="T37" fmla="*/ 2 h 20"/>
              <a:gd name="T38" fmla="*/ 21 w 21"/>
              <a:gd name="T39" fmla="*/ 6 h 20"/>
              <a:gd name="T40" fmla="*/ 21 w 21"/>
              <a:gd name="T41" fmla="*/ 11 h 20"/>
              <a:gd name="T42" fmla="*/ 21 w 21"/>
              <a:gd name="T43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0">
                <a:moveTo>
                  <a:pt x="21" y="11"/>
                </a:moveTo>
                <a:lnTo>
                  <a:pt x="21" y="11"/>
                </a:lnTo>
                <a:lnTo>
                  <a:pt x="21" y="13"/>
                </a:lnTo>
                <a:lnTo>
                  <a:pt x="19" y="18"/>
                </a:lnTo>
                <a:lnTo>
                  <a:pt x="14" y="20"/>
                </a:lnTo>
                <a:lnTo>
                  <a:pt x="9" y="20"/>
                </a:lnTo>
                <a:lnTo>
                  <a:pt x="9" y="20"/>
                </a:lnTo>
                <a:lnTo>
                  <a:pt x="7" y="20"/>
                </a:lnTo>
                <a:lnTo>
                  <a:pt x="2" y="18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6"/>
                </a:lnTo>
                <a:lnTo>
                  <a:pt x="2" y="2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1" y="6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" name="Freeform 85"/>
          <p:cNvSpPr>
            <a:spLocks/>
          </p:cNvSpPr>
          <p:nvPr/>
        </p:nvSpPr>
        <p:spPr bwMode="auto">
          <a:xfrm>
            <a:off x="1921232" y="4021735"/>
            <a:ext cx="38891" cy="31571"/>
          </a:xfrm>
          <a:custGeom>
            <a:avLst/>
            <a:gdLst>
              <a:gd name="T0" fmla="*/ 21 w 21"/>
              <a:gd name="T1" fmla="*/ 11 h 23"/>
              <a:gd name="T2" fmla="*/ 21 w 21"/>
              <a:gd name="T3" fmla="*/ 11 h 23"/>
              <a:gd name="T4" fmla="*/ 21 w 21"/>
              <a:gd name="T5" fmla="*/ 16 h 23"/>
              <a:gd name="T6" fmla="*/ 18 w 21"/>
              <a:gd name="T7" fmla="*/ 18 h 23"/>
              <a:gd name="T8" fmla="*/ 14 w 21"/>
              <a:gd name="T9" fmla="*/ 20 h 23"/>
              <a:gd name="T10" fmla="*/ 11 w 21"/>
              <a:gd name="T11" fmla="*/ 23 h 23"/>
              <a:gd name="T12" fmla="*/ 11 w 21"/>
              <a:gd name="T13" fmla="*/ 23 h 23"/>
              <a:gd name="T14" fmla="*/ 7 w 21"/>
              <a:gd name="T15" fmla="*/ 20 h 23"/>
              <a:gd name="T16" fmla="*/ 2 w 21"/>
              <a:gd name="T17" fmla="*/ 18 h 23"/>
              <a:gd name="T18" fmla="*/ 0 w 21"/>
              <a:gd name="T19" fmla="*/ 16 h 23"/>
              <a:gd name="T20" fmla="*/ 0 w 21"/>
              <a:gd name="T21" fmla="*/ 11 h 23"/>
              <a:gd name="T22" fmla="*/ 0 w 21"/>
              <a:gd name="T23" fmla="*/ 11 h 23"/>
              <a:gd name="T24" fmla="*/ 0 w 21"/>
              <a:gd name="T25" fmla="*/ 6 h 23"/>
              <a:gd name="T26" fmla="*/ 2 w 21"/>
              <a:gd name="T27" fmla="*/ 4 h 23"/>
              <a:gd name="T28" fmla="*/ 7 w 21"/>
              <a:gd name="T29" fmla="*/ 2 h 23"/>
              <a:gd name="T30" fmla="*/ 11 w 21"/>
              <a:gd name="T31" fmla="*/ 0 h 23"/>
              <a:gd name="T32" fmla="*/ 11 w 21"/>
              <a:gd name="T33" fmla="*/ 0 h 23"/>
              <a:gd name="T34" fmla="*/ 14 w 21"/>
              <a:gd name="T35" fmla="*/ 2 h 23"/>
              <a:gd name="T36" fmla="*/ 18 w 21"/>
              <a:gd name="T37" fmla="*/ 4 h 23"/>
              <a:gd name="T38" fmla="*/ 21 w 21"/>
              <a:gd name="T39" fmla="*/ 6 h 23"/>
              <a:gd name="T40" fmla="*/ 21 w 21"/>
              <a:gd name="T41" fmla="*/ 11 h 23"/>
              <a:gd name="T42" fmla="*/ 21 w 21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8" y="18"/>
                </a:lnTo>
                <a:lnTo>
                  <a:pt x="14" y="20"/>
                </a:lnTo>
                <a:lnTo>
                  <a:pt x="11" y="23"/>
                </a:lnTo>
                <a:lnTo>
                  <a:pt x="11" y="23"/>
                </a:lnTo>
                <a:lnTo>
                  <a:pt x="7" y="20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6"/>
                </a:lnTo>
                <a:lnTo>
                  <a:pt x="2" y="4"/>
                </a:lnTo>
                <a:lnTo>
                  <a:pt x="7" y="2"/>
                </a:lnTo>
                <a:lnTo>
                  <a:pt x="11" y="0"/>
                </a:lnTo>
                <a:lnTo>
                  <a:pt x="11" y="0"/>
                </a:lnTo>
                <a:lnTo>
                  <a:pt x="14" y="2"/>
                </a:lnTo>
                <a:lnTo>
                  <a:pt x="18" y="4"/>
                </a:lnTo>
                <a:lnTo>
                  <a:pt x="21" y="6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4" name="Freeform 86"/>
          <p:cNvSpPr>
            <a:spLocks/>
          </p:cNvSpPr>
          <p:nvPr/>
        </p:nvSpPr>
        <p:spPr bwMode="auto">
          <a:xfrm>
            <a:off x="2173104" y="4141161"/>
            <a:ext cx="42595" cy="31571"/>
          </a:xfrm>
          <a:custGeom>
            <a:avLst/>
            <a:gdLst>
              <a:gd name="T0" fmla="*/ 23 w 23"/>
              <a:gd name="T1" fmla="*/ 11 h 23"/>
              <a:gd name="T2" fmla="*/ 23 w 23"/>
              <a:gd name="T3" fmla="*/ 11 h 23"/>
              <a:gd name="T4" fmla="*/ 20 w 23"/>
              <a:gd name="T5" fmla="*/ 16 h 23"/>
              <a:gd name="T6" fmla="*/ 18 w 23"/>
              <a:gd name="T7" fmla="*/ 18 h 23"/>
              <a:gd name="T8" fmla="*/ 16 w 23"/>
              <a:gd name="T9" fmla="*/ 21 h 23"/>
              <a:gd name="T10" fmla="*/ 11 w 23"/>
              <a:gd name="T11" fmla="*/ 23 h 23"/>
              <a:gd name="T12" fmla="*/ 11 w 23"/>
              <a:gd name="T13" fmla="*/ 23 h 23"/>
              <a:gd name="T14" fmla="*/ 6 w 23"/>
              <a:gd name="T15" fmla="*/ 21 h 23"/>
              <a:gd name="T16" fmla="*/ 4 w 23"/>
              <a:gd name="T17" fmla="*/ 18 h 23"/>
              <a:gd name="T18" fmla="*/ 2 w 23"/>
              <a:gd name="T19" fmla="*/ 16 h 23"/>
              <a:gd name="T20" fmla="*/ 0 w 23"/>
              <a:gd name="T21" fmla="*/ 11 h 23"/>
              <a:gd name="T22" fmla="*/ 0 w 23"/>
              <a:gd name="T23" fmla="*/ 11 h 23"/>
              <a:gd name="T24" fmla="*/ 2 w 23"/>
              <a:gd name="T25" fmla="*/ 7 h 23"/>
              <a:gd name="T26" fmla="*/ 4 w 23"/>
              <a:gd name="T27" fmla="*/ 5 h 23"/>
              <a:gd name="T28" fmla="*/ 6 w 23"/>
              <a:gd name="T29" fmla="*/ 2 h 23"/>
              <a:gd name="T30" fmla="*/ 11 w 23"/>
              <a:gd name="T31" fmla="*/ 0 h 23"/>
              <a:gd name="T32" fmla="*/ 11 w 23"/>
              <a:gd name="T33" fmla="*/ 0 h 23"/>
              <a:gd name="T34" fmla="*/ 16 w 23"/>
              <a:gd name="T35" fmla="*/ 2 h 23"/>
              <a:gd name="T36" fmla="*/ 18 w 23"/>
              <a:gd name="T37" fmla="*/ 5 h 23"/>
              <a:gd name="T38" fmla="*/ 20 w 23"/>
              <a:gd name="T39" fmla="*/ 7 h 23"/>
              <a:gd name="T40" fmla="*/ 23 w 23"/>
              <a:gd name="T41" fmla="*/ 11 h 23"/>
              <a:gd name="T42" fmla="*/ 23 w 23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3">
                <a:moveTo>
                  <a:pt x="23" y="11"/>
                </a:moveTo>
                <a:lnTo>
                  <a:pt x="23" y="11"/>
                </a:lnTo>
                <a:lnTo>
                  <a:pt x="20" y="16"/>
                </a:lnTo>
                <a:lnTo>
                  <a:pt x="18" y="18"/>
                </a:lnTo>
                <a:lnTo>
                  <a:pt x="16" y="21"/>
                </a:lnTo>
                <a:lnTo>
                  <a:pt x="11" y="23"/>
                </a:lnTo>
                <a:lnTo>
                  <a:pt x="11" y="23"/>
                </a:lnTo>
                <a:lnTo>
                  <a:pt x="6" y="21"/>
                </a:lnTo>
                <a:lnTo>
                  <a:pt x="4" y="18"/>
                </a:lnTo>
                <a:lnTo>
                  <a:pt x="2" y="16"/>
                </a:lnTo>
                <a:lnTo>
                  <a:pt x="0" y="11"/>
                </a:lnTo>
                <a:lnTo>
                  <a:pt x="0" y="11"/>
                </a:lnTo>
                <a:lnTo>
                  <a:pt x="2" y="7"/>
                </a:lnTo>
                <a:lnTo>
                  <a:pt x="4" y="5"/>
                </a:lnTo>
                <a:lnTo>
                  <a:pt x="6" y="2"/>
                </a:lnTo>
                <a:lnTo>
                  <a:pt x="11" y="0"/>
                </a:lnTo>
                <a:lnTo>
                  <a:pt x="11" y="0"/>
                </a:lnTo>
                <a:lnTo>
                  <a:pt x="16" y="2"/>
                </a:lnTo>
                <a:lnTo>
                  <a:pt x="18" y="5"/>
                </a:lnTo>
                <a:lnTo>
                  <a:pt x="20" y="7"/>
                </a:lnTo>
                <a:lnTo>
                  <a:pt x="23" y="11"/>
                </a:lnTo>
                <a:lnTo>
                  <a:pt x="23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" name="Freeform 87"/>
          <p:cNvSpPr>
            <a:spLocks/>
          </p:cNvSpPr>
          <p:nvPr/>
        </p:nvSpPr>
        <p:spPr bwMode="auto">
          <a:xfrm>
            <a:off x="2428682" y="4255095"/>
            <a:ext cx="42595" cy="27454"/>
          </a:xfrm>
          <a:custGeom>
            <a:avLst/>
            <a:gdLst>
              <a:gd name="T0" fmla="*/ 23 w 23"/>
              <a:gd name="T1" fmla="*/ 9 h 20"/>
              <a:gd name="T2" fmla="*/ 23 w 23"/>
              <a:gd name="T3" fmla="*/ 9 h 20"/>
              <a:gd name="T4" fmla="*/ 20 w 23"/>
              <a:gd name="T5" fmla="*/ 14 h 20"/>
              <a:gd name="T6" fmla="*/ 18 w 23"/>
              <a:gd name="T7" fmla="*/ 18 h 20"/>
              <a:gd name="T8" fmla="*/ 16 w 23"/>
              <a:gd name="T9" fmla="*/ 20 h 20"/>
              <a:gd name="T10" fmla="*/ 11 w 23"/>
              <a:gd name="T11" fmla="*/ 20 h 20"/>
              <a:gd name="T12" fmla="*/ 11 w 23"/>
              <a:gd name="T13" fmla="*/ 20 h 20"/>
              <a:gd name="T14" fmla="*/ 6 w 23"/>
              <a:gd name="T15" fmla="*/ 20 h 20"/>
              <a:gd name="T16" fmla="*/ 4 w 23"/>
              <a:gd name="T17" fmla="*/ 18 h 20"/>
              <a:gd name="T18" fmla="*/ 2 w 23"/>
              <a:gd name="T19" fmla="*/ 14 h 20"/>
              <a:gd name="T20" fmla="*/ 0 w 23"/>
              <a:gd name="T21" fmla="*/ 9 h 20"/>
              <a:gd name="T22" fmla="*/ 0 w 23"/>
              <a:gd name="T23" fmla="*/ 9 h 20"/>
              <a:gd name="T24" fmla="*/ 2 w 23"/>
              <a:gd name="T25" fmla="*/ 7 h 20"/>
              <a:gd name="T26" fmla="*/ 4 w 23"/>
              <a:gd name="T27" fmla="*/ 2 h 20"/>
              <a:gd name="T28" fmla="*/ 6 w 23"/>
              <a:gd name="T29" fmla="*/ 0 h 20"/>
              <a:gd name="T30" fmla="*/ 11 w 23"/>
              <a:gd name="T31" fmla="*/ 0 h 20"/>
              <a:gd name="T32" fmla="*/ 11 w 23"/>
              <a:gd name="T33" fmla="*/ 0 h 20"/>
              <a:gd name="T34" fmla="*/ 16 w 23"/>
              <a:gd name="T35" fmla="*/ 0 h 20"/>
              <a:gd name="T36" fmla="*/ 18 w 23"/>
              <a:gd name="T37" fmla="*/ 2 h 20"/>
              <a:gd name="T38" fmla="*/ 20 w 23"/>
              <a:gd name="T39" fmla="*/ 7 h 20"/>
              <a:gd name="T40" fmla="*/ 23 w 23"/>
              <a:gd name="T41" fmla="*/ 9 h 20"/>
              <a:gd name="T42" fmla="*/ 23 w 23"/>
              <a:gd name="T4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0">
                <a:moveTo>
                  <a:pt x="23" y="9"/>
                </a:moveTo>
                <a:lnTo>
                  <a:pt x="23" y="9"/>
                </a:lnTo>
                <a:lnTo>
                  <a:pt x="20" y="14"/>
                </a:lnTo>
                <a:lnTo>
                  <a:pt x="18" y="18"/>
                </a:lnTo>
                <a:lnTo>
                  <a:pt x="16" y="20"/>
                </a:lnTo>
                <a:lnTo>
                  <a:pt x="11" y="20"/>
                </a:lnTo>
                <a:lnTo>
                  <a:pt x="11" y="20"/>
                </a:lnTo>
                <a:lnTo>
                  <a:pt x="6" y="20"/>
                </a:lnTo>
                <a:lnTo>
                  <a:pt x="4" y="18"/>
                </a:lnTo>
                <a:lnTo>
                  <a:pt x="2" y="14"/>
                </a:lnTo>
                <a:lnTo>
                  <a:pt x="0" y="9"/>
                </a:lnTo>
                <a:lnTo>
                  <a:pt x="0" y="9"/>
                </a:lnTo>
                <a:lnTo>
                  <a:pt x="2" y="7"/>
                </a:lnTo>
                <a:lnTo>
                  <a:pt x="4" y="2"/>
                </a:lnTo>
                <a:lnTo>
                  <a:pt x="6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2"/>
                </a:lnTo>
                <a:lnTo>
                  <a:pt x="20" y="7"/>
                </a:lnTo>
                <a:lnTo>
                  <a:pt x="23" y="9"/>
                </a:lnTo>
                <a:lnTo>
                  <a:pt x="23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" name="Line 88"/>
          <p:cNvSpPr>
            <a:spLocks noChangeShapeType="1"/>
          </p:cNvSpPr>
          <p:nvPr/>
        </p:nvSpPr>
        <p:spPr bwMode="auto">
          <a:xfrm>
            <a:off x="2960208" y="4384128"/>
            <a:ext cx="0" cy="87852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" name="Line 89"/>
          <p:cNvSpPr>
            <a:spLocks noChangeShapeType="1"/>
          </p:cNvSpPr>
          <p:nvPr/>
        </p:nvSpPr>
        <p:spPr bwMode="auto">
          <a:xfrm>
            <a:off x="2934279" y="4384128"/>
            <a:ext cx="4815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" name="Line 90"/>
          <p:cNvSpPr>
            <a:spLocks noChangeShapeType="1"/>
          </p:cNvSpPr>
          <p:nvPr/>
        </p:nvSpPr>
        <p:spPr bwMode="auto">
          <a:xfrm>
            <a:off x="2934279" y="4471980"/>
            <a:ext cx="4815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9" name="Freeform 91"/>
          <p:cNvSpPr>
            <a:spLocks/>
          </p:cNvSpPr>
          <p:nvPr/>
        </p:nvSpPr>
        <p:spPr bwMode="auto">
          <a:xfrm>
            <a:off x="2939835" y="4412955"/>
            <a:ext cx="37040" cy="31571"/>
          </a:xfrm>
          <a:custGeom>
            <a:avLst/>
            <a:gdLst>
              <a:gd name="T0" fmla="*/ 20 w 20"/>
              <a:gd name="T1" fmla="*/ 11 h 23"/>
              <a:gd name="T2" fmla="*/ 20 w 20"/>
              <a:gd name="T3" fmla="*/ 11 h 23"/>
              <a:gd name="T4" fmla="*/ 20 w 20"/>
              <a:gd name="T5" fmla="*/ 16 h 23"/>
              <a:gd name="T6" fmla="*/ 18 w 20"/>
              <a:gd name="T7" fmla="*/ 18 h 23"/>
              <a:gd name="T8" fmla="*/ 13 w 20"/>
              <a:gd name="T9" fmla="*/ 20 h 23"/>
              <a:gd name="T10" fmla="*/ 11 w 20"/>
              <a:gd name="T11" fmla="*/ 23 h 23"/>
              <a:gd name="T12" fmla="*/ 11 w 20"/>
              <a:gd name="T13" fmla="*/ 23 h 23"/>
              <a:gd name="T14" fmla="*/ 6 w 20"/>
              <a:gd name="T15" fmla="*/ 20 h 23"/>
              <a:gd name="T16" fmla="*/ 2 w 20"/>
              <a:gd name="T17" fmla="*/ 18 h 23"/>
              <a:gd name="T18" fmla="*/ 0 w 20"/>
              <a:gd name="T19" fmla="*/ 16 h 23"/>
              <a:gd name="T20" fmla="*/ 0 w 20"/>
              <a:gd name="T21" fmla="*/ 11 h 23"/>
              <a:gd name="T22" fmla="*/ 0 w 20"/>
              <a:gd name="T23" fmla="*/ 11 h 23"/>
              <a:gd name="T24" fmla="*/ 0 w 20"/>
              <a:gd name="T25" fmla="*/ 7 h 23"/>
              <a:gd name="T26" fmla="*/ 2 w 20"/>
              <a:gd name="T27" fmla="*/ 4 h 23"/>
              <a:gd name="T28" fmla="*/ 6 w 20"/>
              <a:gd name="T29" fmla="*/ 2 h 23"/>
              <a:gd name="T30" fmla="*/ 11 w 20"/>
              <a:gd name="T31" fmla="*/ 0 h 23"/>
              <a:gd name="T32" fmla="*/ 11 w 20"/>
              <a:gd name="T33" fmla="*/ 0 h 23"/>
              <a:gd name="T34" fmla="*/ 13 w 20"/>
              <a:gd name="T35" fmla="*/ 2 h 23"/>
              <a:gd name="T36" fmla="*/ 18 w 20"/>
              <a:gd name="T37" fmla="*/ 4 h 23"/>
              <a:gd name="T38" fmla="*/ 20 w 20"/>
              <a:gd name="T39" fmla="*/ 7 h 23"/>
              <a:gd name="T40" fmla="*/ 20 w 20"/>
              <a:gd name="T41" fmla="*/ 11 h 23"/>
              <a:gd name="T42" fmla="*/ 20 w 20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3">
                <a:moveTo>
                  <a:pt x="20" y="11"/>
                </a:moveTo>
                <a:lnTo>
                  <a:pt x="20" y="11"/>
                </a:lnTo>
                <a:lnTo>
                  <a:pt x="20" y="16"/>
                </a:lnTo>
                <a:lnTo>
                  <a:pt x="18" y="18"/>
                </a:lnTo>
                <a:lnTo>
                  <a:pt x="13" y="20"/>
                </a:lnTo>
                <a:lnTo>
                  <a:pt x="11" y="23"/>
                </a:lnTo>
                <a:lnTo>
                  <a:pt x="11" y="23"/>
                </a:lnTo>
                <a:lnTo>
                  <a:pt x="6" y="20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6" y="2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8" y="4"/>
                </a:lnTo>
                <a:lnTo>
                  <a:pt x="20" y="7"/>
                </a:lnTo>
                <a:lnTo>
                  <a:pt x="20" y="11"/>
                </a:lnTo>
                <a:lnTo>
                  <a:pt x="20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0" name="Line 92"/>
          <p:cNvSpPr>
            <a:spLocks noChangeShapeType="1"/>
          </p:cNvSpPr>
          <p:nvPr/>
        </p:nvSpPr>
        <p:spPr bwMode="auto">
          <a:xfrm>
            <a:off x="3467657" y="4520026"/>
            <a:ext cx="0" cy="78244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1" name="Line 93"/>
          <p:cNvSpPr>
            <a:spLocks noChangeShapeType="1"/>
          </p:cNvSpPr>
          <p:nvPr/>
        </p:nvSpPr>
        <p:spPr bwMode="auto">
          <a:xfrm>
            <a:off x="3445434" y="4520026"/>
            <a:ext cx="4259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2" name="Line 94"/>
          <p:cNvSpPr>
            <a:spLocks noChangeShapeType="1"/>
          </p:cNvSpPr>
          <p:nvPr/>
        </p:nvSpPr>
        <p:spPr bwMode="auto">
          <a:xfrm>
            <a:off x="3445434" y="4598269"/>
            <a:ext cx="42595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3" name="Freeform 95"/>
          <p:cNvSpPr>
            <a:spLocks/>
          </p:cNvSpPr>
          <p:nvPr/>
        </p:nvSpPr>
        <p:spPr bwMode="auto">
          <a:xfrm>
            <a:off x="3445434" y="4544734"/>
            <a:ext cx="42595" cy="28827"/>
          </a:xfrm>
          <a:custGeom>
            <a:avLst/>
            <a:gdLst>
              <a:gd name="T0" fmla="*/ 23 w 23"/>
              <a:gd name="T1" fmla="*/ 10 h 21"/>
              <a:gd name="T2" fmla="*/ 23 w 23"/>
              <a:gd name="T3" fmla="*/ 10 h 21"/>
              <a:gd name="T4" fmla="*/ 21 w 23"/>
              <a:gd name="T5" fmla="*/ 14 h 21"/>
              <a:gd name="T6" fmla="*/ 19 w 23"/>
              <a:gd name="T7" fmla="*/ 19 h 21"/>
              <a:gd name="T8" fmla="*/ 16 w 23"/>
              <a:gd name="T9" fmla="*/ 21 h 21"/>
              <a:gd name="T10" fmla="*/ 12 w 23"/>
              <a:gd name="T11" fmla="*/ 21 h 21"/>
              <a:gd name="T12" fmla="*/ 12 w 23"/>
              <a:gd name="T13" fmla="*/ 21 h 21"/>
              <a:gd name="T14" fmla="*/ 7 w 23"/>
              <a:gd name="T15" fmla="*/ 21 h 21"/>
              <a:gd name="T16" fmla="*/ 5 w 23"/>
              <a:gd name="T17" fmla="*/ 19 h 21"/>
              <a:gd name="T18" fmla="*/ 3 w 23"/>
              <a:gd name="T19" fmla="*/ 14 h 21"/>
              <a:gd name="T20" fmla="*/ 0 w 23"/>
              <a:gd name="T21" fmla="*/ 10 h 21"/>
              <a:gd name="T22" fmla="*/ 0 w 23"/>
              <a:gd name="T23" fmla="*/ 10 h 21"/>
              <a:gd name="T24" fmla="*/ 3 w 23"/>
              <a:gd name="T25" fmla="*/ 7 h 21"/>
              <a:gd name="T26" fmla="*/ 5 w 23"/>
              <a:gd name="T27" fmla="*/ 3 h 21"/>
              <a:gd name="T28" fmla="*/ 7 w 23"/>
              <a:gd name="T29" fmla="*/ 0 h 21"/>
              <a:gd name="T30" fmla="*/ 12 w 23"/>
              <a:gd name="T31" fmla="*/ 0 h 21"/>
              <a:gd name="T32" fmla="*/ 12 w 23"/>
              <a:gd name="T33" fmla="*/ 0 h 21"/>
              <a:gd name="T34" fmla="*/ 16 w 23"/>
              <a:gd name="T35" fmla="*/ 0 h 21"/>
              <a:gd name="T36" fmla="*/ 19 w 23"/>
              <a:gd name="T37" fmla="*/ 3 h 21"/>
              <a:gd name="T38" fmla="*/ 21 w 23"/>
              <a:gd name="T39" fmla="*/ 7 h 21"/>
              <a:gd name="T40" fmla="*/ 23 w 23"/>
              <a:gd name="T41" fmla="*/ 10 h 21"/>
              <a:gd name="T42" fmla="*/ 23 w 23"/>
              <a:gd name="T43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10"/>
                </a:moveTo>
                <a:lnTo>
                  <a:pt x="23" y="10"/>
                </a:lnTo>
                <a:lnTo>
                  <a:pt x="21" y="14"/>
                </a:lnTo>
                <a:lnTo>
                  <a:pt x="19" y="19"/>
                </a:lnTo>
                <a:lnTo>
                  <a:pt x="16" y="21"/>
                </a:lnTo>
                <a:lnTo>
                  <a:pt x="12" y="21"/>
                </a:lnTo>
                <a:lnTo>
                  <a:pt x="12" y="21"/>
                </a:lnTo>
                <a:lnTo>
                  <a:pt x="7" y="21"/>
                </a:lnTo>
                <a:lnTo>
                  <a:pt x="5" y="19"/>
                </a:lnTo>
                <a:lnTo>
                  <a:pt x="3" y="14"/>
                </a:lnTo>
                <a:lnTo>
                  <a:pt x="0" y="10"/>
                </a:lnTo>
                <a:lnTo>
                  <a:pt x="0" y="10"/>
                </a:lnTo>
                <a:lnTo>
                  <a:pt x="3" y="7"/>
                </a:lnTo>
                <a:lnTo>
                  <a:pt x="5" y="3"/>
                </a:lnTo>
                <a:lnTo>
                  <a:pt x="7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1" y="7"/>
                </a:lnTo>
                <a:lnTo>
                  <a:pt x="23" y="10"/>
                </a:lnTo>
                <a:lnTo>
                  <a:pt x="23" y="10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4" name="Line 96"/>
          <p:cNvSpPr>
            <a:spLocks noChangeShapeType="1"/>
          </p:cNvSpPr>
          <p:nvPr/>
        </p:nvSpPr>
        <p:spPr bwMode="auto">
          <a:xfrm>
            <a:off x="4484409" y="4675140"/>
            <a:ext cx="0" cy="63144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5" name="Line 97"/>
          <p:cNvSpPr>
            <a:spLocks noChangeShapeType="1"/>
          </p:cNvSpPr>
          <p:nvPr/>
        </p:nvSpPr>
        <p:spPr bwMode="auto">
          <a:xfrm>
            <a:off x="4464038" y="4675140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" name="Line 98"/>
          <p:cNvSpPr>
            <a:spLocks noChangeShapeType="1"/>
          </p:cNvSpPr>
          <p:nvPr/>
        </p:nvSpPr>
        <p:spPr bwMode="auto">
          <a:xfrm>
            <a:off x="4464038" y="4738284"/>
            <a:ext cx="4630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" name="Freeform 99"/>
          <p:cNvSpPr>
            <a:spLocks/>
          </p:cNvSpPr>
          <p:nvPr/>
        </p:nvSpPr>
        <p:spPr bwMode="auto">
          <a:xfrm>
            <a:off x="4467741" y="4690240"/>
            <a:ext cx="38891" cy="28827"/>
          </a:xfrm>
          <a:custGeom>
            <a:avLst/>
            <a:gdLst>
              <a:gd name="T0" fmla="*/ 21 w 21"/>
              <a:gd name="T1" fmla="*/ 9 h 21"/>
              <a:gd name="T2" fmla="*/ 21 w 21"/>
              <a:gd name="T3" fmla="*/ 9 h 21"/>
              <a:gd name="T4" fmla="*/ 21 w 21"/>
              <a:gd name="T5" fmla="*/ 14 h 21"/>
              <a:gd name="T6" fmla="*/ 19 w 21"/>
              <a:gd name="T7" fmla="*/ 19 h 21"/>
              <a:gd name="T8" fmla="*/ 14 w 21"/>
              <a:gd name="T9" fmla="*/ 21 h 21"/>
              <a:gd name="T10" fmla="*/ 9 w 21"/>
              <a:gd name="T11" fmla="*/ 21 h 21"/>
              <a:gd name="T12" fmla="*/ 9 w 21"/>
              <a:gd name="T13" fmla="*/ 21 h 21"/>
              <a:gd name="T14" fmla="*/ 7 w 21"/>
              <a:gd name="T15" fmla="*/ 21 h 21"/>
              <a:gd name="T16" fmla="*/ 3 w 21"/>
              <a:gd name="T17" fmla="*/ 19 h 21"/>
              <a:gd name="T18" fmla="*/ 0 w 21"/>
              <a:gd name="T19" fmla="*/ 14 h 21"/>
              <a:gd name="T20" fmla="*/ 0 w 21"/>
              <a:gd name="T21" fmla="*/ 9 h 21"/>
              <a:gd name="T22" fmla="*/ 0 w 21"/>
              <a:gd name="T23" fmla="*/ 9 h 21"/>
              <a:gd name="T24" fmla="*/ 0 w 21"/>
              <a:gd name="T25" fmla="*/ 7 h 21"/>
              <a:gd name="T26" fmla="*/ 3 w 21"/>
              <a:gd name="T27" fmla="*/ 2 h 21"/>
              <a:gd name="T28" fmla="*/ 7 w 21"/>
              <a:gd name="T29" fmla="*/ 0 h 21"/>
              <a:gd name="T30" fmla="*/ 9 w 21"/>
              <a:gd name="T31" fmla="*/ 0 h 21"/>
              <a:gd name="T32" fmla="*/ 9 w 21"/>
              <a:gd name="T33" fmla="*/ 0 h 21"/>
              <a:gd name="T34" fmla="*/ 14 w 21"/>
              <a:gd name="T35" fmla="*/ 0 h 21"/>
              <a:gd name="T36" fmla="*/ 19 w 21"/>
              <a:gd name="T37" fmla="*/ 2 h 21"/>
              <a:gd name="T38" fmla="*/ 21 w 21"/>
              <a:gd name="T39" fmla="*/ 7 h 21"/>
              <a:gd name="T40" fmla="*/ 21 w 21"/>
              <a:gd name="T41" fmla="*/ 9 h 21"/>
              <a:gd name="T42" fmla="*/ 21 w 21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9"/>
                </a:moveTo>
                <a:lnTo>
                  <a:pt x="21" y="9"/>
                </a:lnTo>
                <a:lnTo>
                  <a:pt x="21" y="14"/>
                </a:lnTo>
                <a:lnTo>
                  <a:pt x="19" y="19"/>
                </a:lnTo>
                <a:lnTo>
                  <a:pt x="14" y="21"/>
                </a:lnTo>
                <a:lnTo>
                  <a:pt x="9" y="21"/>
                </a:lnTo>
                <a:lnTo>
                  <a:pt x="9" y="21"/>
                </a:lnTo>
                <a:lnTo>
                  <a:pt x="7" y="21"/>
                </a:lnTo>
                <a:lnTo>
                  <a:pt x="3" y="19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3" y="2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8" name="Freeform 100"/>
          <p:cNvSpPr>
            <a:spLocks/>
          </p:cNvSpPr>
          <p:nvPr/>
        </p:nvSpPr>
        <p:spPr bwMode="auto">
          <a:xfrm>
            <a:off x="1430450" y="3872111"/>
            <a:ext cx="3053959" cy="830482"/>
          </a:xfrm>
          <a:custGeom>
            <a:avLst/>
            <a:gdLst>
              <a:gd name="T0" fmla="*/ 0 w 1649"/>
              <a:gd name="T1" fmla="*/ 265 h 605"/>
              <a:gd name="T2" fmla="*/ 67 w 1649"/>
              <a:gd name="T3" fmla="*/ 33 h 605"/>
              <a:gd name="T4" fmla="*/ 138 w 1649"/>
              <a:gd name="T5" fmla="*/ 0 h 605"/>
              <a:gd name="T6" fmla="*/ 175 w 1649"/>
              <a:gd name="T7" fmla="*/ 60 h 605"/>
              <a:gd name="T8" fmla="*/ 207 w 1649"/>
              <a:gd name="T9" fmla="*/ 74 h 605"/>
              <a:gd name="T10" fmla="*/ 276 w 1649"/>
              <a:gd name="T11" fmla="*/ 120 h 605"/>
              <a:gd name="T12" fmla="*/ 412 w 1649"/>
              <a:gd name="T13" fmla="*/ 207 h 605"/>
              <a:gd name="T14" fmla="*/ 550 w 1649"/>
              <a:gd name="T15" fmla="*/ 290 h 605"/>
              <a:gd name="T16" fmla="*/ 826 w 1649"/>
              <a:gd name="T17" fmla="*/ 405 h 605"/>
              <a:gd name="T18" fmla="*/ 1100 w 1649"/>
              <a:gd name="T19" fmla="*/ 500 h 605"/>
              <a:gd name="T20" fmla="*/ 1649 w 1649"/>
              <a:gd name="T21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9" h="605">
                <a:moveTo>
                  <a:pt x="0" y="265"/>
                </a:moveTo>
                <a:lnTo>
                  <a:pt x="67" y="33"/>
                </a:lnTo>
                <a:lnTo>
                  <a:pt x="138" y="0"/>
                </a:lnTo>
                <a:lnTo>
                  <a:pt x="175" y="60"/>
                </a:lnTo>
                <a:lnTo>
                  <a:pt x="207" y="74"/>
                </a:lnTo>
                <a:lnTo>
                  <a:pt x="276" y="120"/>
                </a:lnTo>
                <a:lnTo>
                  <a:pt x="412" y="207"/>
                </a:lnTo>
                <a:lnTo>
                  <a:pt x="550" y="290"/>
                </a:lnTo>
                <a:lnTo>
                  <a:pt x="826" y="405"/>
                </a:lnTo>
                <a:lnTo>
                  <a:pt x="1100" y="500"/>
                </a:lnTo>
                <a:lnTo>
                  <a:pt x="1649" y="605"/>
                </a:lnTo>
              </a:path>
            </a:pathLst>
          </a:cu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9" name="Freeform 101"/>
          <p:cNvSpPr>
            <a:spLocks/>
          </p:cNvSpPr>
          <p:nvPr/>
        </p:nvSpPr>
        <p:spPr bwMode="auto">
          <a:xfrm>
            <a:off x="1669358" y="4012127"/>
            <a:ext cx="35188" cy="17845"/>
          </a:xfrm>
          <a:custGeom>
            <a:avLst/>
            <a:gdLst>
              <a:gd name="T0" fmla="*/ 19 w 19"/>
              <a:gd name="T1" fmla="*/ 13 h 13"/>
              <a:gd name="T2" fmla="*/ 9 w 19"/>
              <a:gd name="T3" fmla="*/ 0 h 13"/>
              <a:gd name="T4" fmla="*/ 0 w 19"/>
              <a:gd name="T5" fmla="*/ 13 h 13"/>
              <a:gd name="T6" fmla="*/ 19 w 19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3">
                <a:moveTo>
                  <a:pt x="19" y="13"/>
                </a:moveTo>
                <a:lnTo>
                  <a:pt x="9" y="0"/>
                </a:lnTo>
                <a:lnTo>
                  <a:pt x="0" y="13"/>
                </a:lnTo>
                <a:lnTo>
                  <a:pt x="19" y="13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" name="Freeform 102"/>
          <p:cNvSpPr>
            <a:spLocks/>
          </p:cNvSpPr>
          <p:nvPr/>
        </p:nvSpPr>
        <p:spPr bwMode="auto">
          <a:xfrm>
            <a:off x="2176808" y="4488453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2" name="Freeform 104"/>
          <p:cNvSpPr>
            <a:spLocks/>
          </p:cNvSpPr>
          <p:nvPr/>
        </p:nvSpPr>
        <p:spPr bwMode="auto">
          <a:xfrm>
            <a:off x="1669358" y="3954474"/>
            <a:ext cx="35188" cy="21963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87"/>
          <p:cNvGrpSpPr/>
          <p:nvPr/>
        </p:nvGrpSpPr>
        <p:grpSpPr>
          <a:xfrm>
            <a:off x="2165857" y="3572481"/>
            <a:ext cx="2318270" cy="311944"/>
            <a:chOff x="1581977" y="3579651"/>
            <a:chExt cx="2434184" cy="327541"/>
          </a:xfrm>
        </p:grpSpPr>
        <p:sp>
          <p:nvSpPr>
            <p:cNvPr id="219" name="Rectangle 21"/>
            <p:cNvSpPr>
              <a:spLocks noChangeArrowheads="1"/>
            </p:cNvSpPr>
            <p:nvPr/>
          </p:nvSpPr>
          <p:spPr bwMode="auto">
            <a:xfrm>
              <a:off x="1802814" y="3579651"/>
              <a:ext cx="2213347" cy="12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r>
                <a:rPr lang="en-US" altLang="en-US" sz="762" b="1" dirty="0">
                  <a:solidFill>
                    <a:srgbClr val="6C6C6C"/>
                  </a:solidFill>
                  <a:latin typeface="Arial"/>
                </a:rPr>
                <a:t>Plasma geometric mean concentration (n=22)</a:t>
              </a:r>
            </a:p>
          </p:txBody>
        </p:sp>
        <p:sp>
          <p:nvSpPr>
            <p:cNvPr id="222" name="Rectangle 24"/>
            <p:cNvSpPr>
              <a:spLocks noChangeArrowheads="1"/>
            </p:cNvSpPr>
            <p:nvPr/>
          </p:nvSpPr>
          <p:spPr bwMode="auto">
            <a:xfrm>
              <a:off x="1808303" y="3697572"/>
              <a:ext cx="1602362" cy="12314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r>
                <a:rPr lang="en-US" altLang="en-US" sz="762" b="1" dirty="0">
                  <a:solidFill>
                    <a:srgbClr val="6C6C6C"/>
                  </a:solidFill>
                  <a:latin typeface="Arial"/>
                </a:rPr>
                <a:t>ELF median concentration (n=5)*</a:t>
              </a:r>
            </a:p>
          </p:txBody>
        </p:sp>
        <p:sp>
          <p:nvSpPr>
            <p:cNvPr id="225" name="Rectangle 27"/>
            <p:cNvSpPr>
              <a:spLocks noChangeArrowheads="1"/>
            </p:cNvSpPr>
            <p:nvPr/>
          </p:nvSpPr>
          <p:spPr bwMode="auto">
            <a:xfrm>
              <a:off x="1808303" y="3784052"/>
              <a:ext cx="939200" cy="12314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r>
                <a:rPr lang="en-US" altLang="en-US" sz="762" b="1" dirty="0">
                  <a:solidFill>
                    <a:srgbClr val="6C6C6C"/>
                  </a:solidFill>
                  <a:latin typeface="Arial"/>
                </a:rPr>
                <a:t>Individual ELF data</a:t>
              </a:r>
            </a:p>
          </p:txBody>
        </p:sp>
        <p:sp>
          <p:nvSpPr>
            <p:cNvPr id="245" name="Line 47"/>
            <p:cNvSpPr>
              <a:spLocks noChangeShapeType="1"/>
            </p:cNvSpPr>
            <p:nvPr/>
          </p:nvSpPr>
          <p:spPr bwMode="auto">
            <a:xfrm flipH="1">
              <a:off x="1581977" y="3740812"/>
              <a:ext cx="2022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048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" name="Freeform 48"/>
            <p:cNvSpPr>
              <a:spLocks/>
            </p:cNvSpPr>
            <p:nvPr/>
          </p:nvSpPr>
          <p:spPr bwMode="auto">
            <a:xfrm>
              <a:off x="1663650" y="3724958"/>
              <a:ext cx="38892" cy="33150"/>
            </a:xfrm>
            <a:custGeom>
              <a:avLst/>
              <a:gdLst>
                <a:gd name="T0" fmla="*/ 20 w 20"/>
                <a:gd name="T1" fmla="*/ 11 h 23"/>
                <a:gd name="T2" fmla="*/ 20 w 20"/>
                <a:gd name="T3" fmla="*/ 11 h 23"/>
                <a:gd name="T4" fmla="*/ 20 w 20"/>
                <a:gd name="T5" fmla="*/ 16 h 23"/>
                <a:gd name="T6" fmla="*/ 18 w 20"/>
                <a:gd name="T7" fmla="*/ 18 h 23"/>
                <a:gd name="T8" fmla="*/ 14 w 20"/>
                <a:gd name="T9" fmla="*/ 21 h 23"/>
                <a:gd name="T10" fmla="*/ 11 w 20"/>
                <a:gd name="T11" fmla="*/ 23 h 23"/>
                <a:gd name="T12" fmla="*/ 11 w 20"/>
                <a:gd name="T13" fmla="*/ 23 h 23"/>
                <a:gd name="T14" fmla="*/ 7 w 20"/>
                <a:gd name="T15" fmla="*/ 21 h 23"/>
                <a:gd name="T16" fmla="*/ 2 w 20"/>
                <a:gd name="T17" fmla="*/ 18 h 23"/>
                <a:gd name="T18" fmla="*/ 0 w 20"/>
                <a:gd name="T19" fmla="*/ 16 h 23"/>
                <a:gd name="T20" fmla="*/ 0 w 20"/>
                <a:gd name="T21" fmla="*/ 11 h 23"/>
                <a:gd name="T22" fmla="*/ 0 w 20"/>
                <a:gd name="T23" fmla="*/ 11 h 23"/>
                <a:gd name="T24" fmla="*/ 0 w 20"/>
                <a:gd name="T25" fmla="*/ 7 h 23"/>
                <a:gd name="T26" fmla="*/ 2 w 20"/>
                <a:gd name="T27" fmla="*/ 5 h 23"/>
                <a:gd name="T28" fmla="*/ 7 w 20"/>
                <a:gd name="T29" fmla="*/ 2 h 23"/>
                <a:gd name="T30" fmla="*/ 11 w 20"/>
                <a:gd name="T31" fmla="*/ 0 h 23"/>
                <a:gd name="T32" fmla="*/ 11 w 20"/>
                <a:gd name="T33" fmla="*/ 0 h 23"/>
                <a:gd name="T34" fmla="*/ 14 w 20"/>
                <a:gd name="T35" fmla="*/ 2 h 23"/>
                <a:gd name="T36" fmla="*/ 18 w 20"/>
                <a:gd name="T37" fmla="*/ 5 h 23"/>
                <a:gd name="T38" fmla="*/ 20 w 20"/>
                <a:gd name="T39" fmla="*/ 7 h 23"/>
                <a:gd name="T40" fmla="*/ 20 w 20"/>
                <a:gd name="T41" fmla="*/ 11 h 23"/>
                <a:gd name="T42" fmla="*/ 20 w 20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3">
                  <a:moveTo>
                    <a:pt x="20" y="11"/>
                  </a:moveTo>
                  <a:lnTo>
                    <a:pt x="20" y="11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048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7" name="Line 49"/>
            <p:cNvSpPr>
              <a:spLocks noChangeShapeType="1"/>
            </p:cNvSpPr>
            <p:nvPr/>
          </p:nvSpPr>
          <p:spPr bwMode="auto">
            <a:xfrm flipH="1">
              <a:off x="1581977" y="3661539"/>
              <a:ext cx="202239" cy="0"/>
            </a:xfrm>
            <a:prstGeom prst="line">
              <a:avLst/>
            </a:prstGeom>
            <a:solidFill>
              <a:schemeClr val="folHlink"/>
            </a:solidFill>
            <a:ln w="9525">
              <a:solidFill>
                <a:schemeClr val="accent1"/>
              </a:solidFill>
            </a:ln>
            <a:effectLst/>
            <a:extLst/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43" dirty="0">
                <a:solidFill>
                  <a:srgbClr val="6C6C6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" name="Freeform 50"/>
            <p:cNvSpPr>
              <a:spLocks/>
            </p:cNvSpPr>
            <p:nvPr/>
          </p:nvSpPr>
          <p:spPr bwMode="auto">
            <a:xfrm>
              <a:off x="1663650" y="3648567"/>
              <a:ext cx="38892" cy="30268"/>
            </a:xfrm>
            <a:custGeom>
              <a:avLst/>
              <a:gdLst>
                <a:gd name="T0" fmla="*/ 20 w 20"/>
                <a:gd name="T1" fmla="*/ 9 h 21"/>
                <a:gd name="T2" fmla="*/ 20 w 20"/>
                <a:gd name="T3" fmla="*/ 9 h 21"/>
                <a:gd name="T4" fmla="*/ 20 w 20"/>
                <a:gd name="T5" fmla="*/ 14 h 21"/>
                <a:gd name="T6" fmla="*/ 18 w 20"/>
                <a:gd name="T7" fmla="*/ 18 h 21"/>
                <a:gd name="T8" fmla="*/ 14 w 20"/>
                <a:gd name="T9" fmla="*/ 21 h 21"/>
                <a:gd name="T10" fmla="*/ 11 w 20"/>
                <a:gd name="T11" fmla="*/ 21 h 21"/>
                <a:gd name="T12" fmla="*/ 11 w 20"/>
                <a:gd name="T13" fmla="*/ 21 h 21"/>
                <a:gd name="T14" fmla="*/ 7 w 20"/>
                <a:gd name="T15" fmla="*/ 21 h 21"/>
                <a:gd name="T16" fmla="*/ 2 w 20"/>
                <a:gd name="T17" fmla="*/ 18 h 21"/>
                <a:gd name="T18" fmla="*/ 0 w 20"/>
                <a:gd name="T19" fmla="*/ 14 h 21"/>
                <a:gd name="T20" fmla="*/ 0 w 20"/>
                <a:gd name="T21" fmla="*/ 9 h 21"/>
                <a:gd name="T22" fmla="*/ 0 w 20"/>
                <a:gd name="T23" fmla="*/ 9 h 21"/>
                <a:gd name="T24" fmla="*/ 0 w 20"/>
                <a:gd name="T25" fmla="*/ 7 h 21"/>
                <a:gd name="T26" fmla="*/ 2 w 20"/>
                <a:gd name="T27" fmla="*/ 2 h 21"/>
                <a:gd name="T28" fmla="*/ 7 w 20"/>
                <a:gd name="T29" fmla="*/ 0 h 21"/>
                <a:gd name="T30" fmla="*/ 11 w 20"/>
                <a:gd name="T31" fmla="*/ 0 h 21"/>
                <a:gd name="T32" fmla="*/ 11 w 20"/>
                <a:gd name="T33" fmla="*/ 0 h 21"/>
                <a:gd name="T34" fmla="*/ 14 w 20"/>
                <a:gd name="T35" fmla="*/ 0 h 21"/>
                <a:gd name="T36" fmla="*/ 18 w 20"/>
                <a:gd name="T37" fmla="*/ 2 h 21"/>
                <a:gd name="T38" fmla="*/ 20 w 20"/>
                <a:gd name="T39" fmla="*/ 7 h 21"/>
                <a:gd name="T40" fmla="*/ 20 w 20"/>
                <a:gd name="T41" fmla="*/ 9 h 21"/>
                <a:gd name="T42" fmla="*/ 20 w 20"/>
                <a:gd name="T4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1">
                  <a:moveTo>
                    <a:pt x="20" y="9"/>
                  </a:moveTo>
                  <a:lnTo>
                    <a:pt x="20" y="9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43" dirty="0">
                <a:solidFill>
                  <a:srgbClr val="6C6C6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" name="Freeform 105"/>
            <p:cNvSpPr>
              <a:spLocks/>
            </p:cNvSpPr>
            <p:nvPr/>
          </p:nvSpPr>
          <p:spPr bwMode="auto">
            <a:xfrm>
              <a:off x="1667540" y="3814321"/>
              <a:ext cx="35003" cy="23061"/>
            </a:xfrm>
            <a:custGeom>
              <a:avLst/>
              <a:gdLst>
                <a:gd name="T0" fmla="*/ 18 w 18"/>
                <a:gd name="T1" fmla="*/ 16 h 16"/>
                <a:gd name="T2" fmla="*/ 9 w 18"/>
                <a:gd name="T3" fmla="*/ 0 h 16"/>
                <a:gd name="T4" fmla="*/ 0 w 18"/>
                <a:gd name="T5" fmla="*/ 16 h 16"/>
                <a:gd name="T6" fmla="*/ 18 w 1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8" y="16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7F447F"/>
              </a:solidFill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048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4" name="Freeform 106"/>
          <p:cNvSpPr>
            <a:spLocks/>
          </p:cNvSpPr>
          <p:nvPr/>
        </p:nvSpPr>
        <p:spPr bwMode="auto">
          <a:xfrm>
            <a:off x="2432385" y="4207051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5" name="Freeform 107"/>
          <p:cNvSpPr>
            <a:spLocks/>
          </p:cNvSpPr>
          <p:nvPr/>
        </p:nvSpPr>
        <p:spPr bwMode="auto">
          <a:xfrm>
            <a:off x="2432385" y="4299021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6" name="Freeform 108"/>
          <p:cNvSpPr>
            <a:spLocks/>
          </p:cNvSpPr>
          <p:nvPr/>
        </p:nvSpPr>
        <p:spPr bwMode="auto">
          <a:xfrm>
            <a:off x="2432385" y="4327848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" name="Freeform 109"/>
          <p:cNvSpPr>
            <a:spLocks/>
          </p:cNvSpPr>
          <p:nvPr/>
        </p:nvSpPr>
        <p:spPr bwMode="auto">
          <a:xfrm>
            <a:off x="2432385" y="4333339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" name="Freeform 110"/>
          <p:cNvSpPr>
            <a:spLocks/>
          </p:cNvSpPr>
          <p:nvPr/>
        </p:nvSpPr>
        <p:spPr bwMode="auto">
          <a:xfrm>
            <a:off x="2176808" y="4182342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" name="Freeform 111"/>
          <p:cNvSpPr>
            <a:spLocks/>
          </p:cNvSpPr>
          <p:nvPr/>
        </p:nvSpPr>
        <p:spPr bwMode="auto">
          <a:xfrm>
            <a:off x="2176808" y="4131552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0" name="Freeform 112"/>
          <p:cNvSpPr>
            <a:spLocks/>
          </p:cNvSpPr>
          <p:nvPr/>
        </p:nvSpPr>
        <p:spPr bwMode="auto">
          <a:xfrm>
            <a:off x="1924936" y="4102725"/>
            <a:ext cx="35188" cy="19218"/>
          </a:xfrm>
          <a:custGeom>
            <a:avLst/>
            <a:gdLst>
              <a:gd name="T0" fmla="*/ 19 w 19"/>
              <a:gd name="T1" fmla="*/ 14 h 14"/>
              <a:gd name="T2" fmla="*/ 9 w 19"/>
              <a:gd name="T3" fmla="*/ 0 h 14"/>
              <a:gd name="T4" fmla="*/ 0 w 19"/>
              <a:gd name="T5" fmla="*/ 14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9" y="0"/>
                </a:lnTo>
                <a:lnTo>
                  <a:pt x="0" y="14"/>
                </a:lnTo>
                <a:lnTo>
                  <a:pt x="19" y="1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1" name="Freeform 113"/>
          <p:cNvSpPr>
            <a:spLocks/>
          </p:cNvSpPr>
          <p:nvPr/>
        </p:nvSpPr>
        <p:spPr bwMode="auto">
          <a:xfrm>
            <a:off x="2176808" y="4299021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2" name="Freeform 114"/>
          <p:cNvSpPr>
            <a:spLocks/>
          </p:cNvSpPr>
          <p:nvPr/>
        </p:nvSpPr>
        <p:spPr bwMode="auto">
          <a:xfrm>
            <a:off x="1924936" y="4150770"/>
            <a:ext cx="35188" cy="19218"/>
          </a:xfrm>
          <a:custGeom>
            <a:avLst/>
            <a:gdLst>
              <a:gd name="T0" fmla="*/ 19 w 19"/>
              <a:gd name="T1" fmla="*/ 14 h 14"/>
              <a:gd name="T2" fmla="*/ 9 w 19"/>
              <a:gd name="T3" fmla="*/ 0 h 14"/>
              <a:gd name="T4" fmla="*/ 0 w 19"/>
              <a:gd name="T5" fmla="*/ 14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9" y="0"/>
                </a:lnTo>
                <a:lnTo>
                  <a:pt x="0" y="14"/>
                </a:lnTo>
                <a:lnTo>
                  <a:pt x="19" y="1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3" name="Freeform 115"/>
          <p:cNvSpPr>
            <a:spLocks/>
          </p:cNvSpPr>
          <p:nvPr/>
        </p:nvSpPr>
        <p:spPr bwMode="auto">
          <a:xfrm>
            <a:off x="1924936" y="4160379"/>
            <a:ext cx="35188" cy="21963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4" name="Freeform 116"/>
          <p:cNvSpPr>
            <a:spLocks/>
          </p:cNvSpPr>
          <p:nvPr/>
        </p:nvSpPr>
        <p:spPr bwMode="auto">
          <a:xfrm>
            <a:off x="1924936" y="4201559"/>
            <a:ext cx="35188" cy="21963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5" name="Freeform 117"/>
          <p:cNvSpPr>
            <a:spLocks/>
          </p:cNvSpPr>
          <p:nvPr/>
        </p:nvSpPr>
        <p:spPr bwMode="auto">
          <a:xfrm>
            <a:off x="1924936" y="4172733"/>
            <a:ext cx="35188" cy="21963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" name="Freeform 118"/>
          <p:cNvSpPr>
            <a:spLocks/>
          </p:cNvSpPr>
          <p:nvPr/>
        </p:nvSpPr>
        <p:spPr bwMode="auto">
          <a:xfrm>
            <a:off x="2176808" y="4248232"/>
            <a:ext cx="33336" cy="21963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" name="Freeform 119"/>
          <p:cNvSpPr>
            <a:spLocks/>
          </p:cNvSpPr>
          <p:nvPr/>
        </p:nvSpPr>
        <p:spPr bwMode="auto">
          <a:xfrm>
            <a:off x="1669358" y="3964082"/>
            <a:ext cx="35188" cy="21963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9" name="Freeform 121"/>
          <p:cNvSpPr>
            <a:spLocks/>
          </p:cNvSpPr>
          <p:nvPr/>
        </p:nvSpPr>
        <p:spPr bwMode="auto">
          <a:xfrm>
            <a:off x="1924936" y="4131552"/>
            <a:ext cx="35188" cy="21963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0" name="Freeform 122"/>
          <p:cNvSpPr>
            <a:spLocks/>
          </p:cNvSpPr>
          <p:nvPr/>
        </p:nvSpPr>
        <p:spPr bwMode="auto">
          <a:xfrm>
            <a:off x="1400817" y="3655226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1" name="Line 123"/>
          <p:cNvSpPr>
            <a:spLocks noChangeShapeType="1"/>
          </p:cNvSpPr>
          <p:nvPr/>
        </p:nvSpPr>
        <p:spPr bwMode="auto">
          <a:xfrm flipH="1">
            <a:off x="1400817" y="3655226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2" name="Freeform 124"/>
          <p:cNvSpPr>
            <a:spLocks/>
          </p:cNvSpPr>
          <p:nvPr/>
        </p:nvSpPr>
        <p:spPr bwMode="auto">
          <a:xfrm>
            <a:off x="1400817" y="3670325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" name="Line 125"/>
          <p:cNvSpPr>
            <a:spLocks noChangeShapeType="1"/>
          </p:cNvSpPr>
          <p:nvPr/>
        </p:nvSpPr>
        <p:spPr bwMode="auto">
          <a:xfrm flipH="1">
            <a:off x="1400817" y="3670325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" name="Freeform 126"/>
          <p:cNvSpPr>
            <a:spLocks/>
          </p:cNvSpPr>
          <p:nvPr/>
        </p:nvSpPr>
        <p:spPr bwMode="auto">
          <a:xfrm>
            <a:off x="1400817" y="3686797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" name="Line 127"/>
          <p:cNvSpPr>
            <a:spLocks noChangeShapeType="1"/>
          </p:cNvSpPr>
          <p:nvPr/>
        </p:nvSpPr>
        <p:spPr bwMode="auto">
          <a:xfrm flipH="1">
            <a:off x="1400817" y="3686797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" name="Freeform 128"/>
          <p:cNvSpPr>
            <a:spLocks/>
          </p:cNvSpPr>
          <p:nvPr/>
        </p:nvSpPr>
        <p:spPr bwMode="auto">
          <a:xfrm>
            <a:off x="1400817" y="3701897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" name="Line 129"/>
          <p:cNvSpPr>
            <a:spLocks noChangeShapeType="1"/>
          </p:cNvSpPr>
          <p:nvPr/>
        </p:nvSpPr>
        <p:spPr bwMode="auto">
          <a:xfrm flipH="1">
            <a:off x="1400817" y="3701897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" name="Freeform 130"/>
          <p:cNvSpPr>
            <a:spLocks/>
          </p:cNvSpPr>
          <p:nvPr/>
        </p:nvSpPr>
        <p:spPr bwMode="auto">
          <a:xfrm>
            <a:off x="1400817" y="3727978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9" name="Line 131"/>
          <p:cNvSpPr>
            <a:spLocks noChangeShapeType="1"/>
          </p:cNvSpPr>
          <p:nvPr/>
        </p:nvSpPr>
        <p:spPr bwMode="auto">
          <a:xfrm flipH="1">
            <a:off x="1400817" y="3727978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0" name="Freeform 132"/>
          <p:cNvSpPr>
            <a:spLocks/>
          </p:cNvSpPr>
          <p:nvPr/>
        </p:nvSpPr>
        <p:spPr bwMode="auto">
          <a:xfrm>
            <a:off x="1400817" y="3755432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1" name="Line 133"/>
          <p:cNvSpPr>
            <a:spLocks noChangeShapeType="1"/>
          </p:cNvSpPr>
          <p:nvPr/>
        </p:nvSpPr>
        <p:spPr bwMode="auto">
          <a:xfrm flipH="1">
            <a:off x="1400817" y="3755432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2" name="Freeform 134"/>
          <p:cNvSpPr>
            <a:spLocks/>
          </p:cNvSpPr>
          <p:nvPr/>
        </p:nvSpPr>
        <p:spPr bwMode="auto">
          <a:xfrm>
            <a:off x="1400817" y="3787005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3" name="Line 135"/>
          <p:cNvSpPr>
            <a:spLocks noChangeShapeType="1"/>
          </p:cNvSpPr>
          <p:nvPr/>
        </p:nvSpPr>
        <p:spPr bwMode="auto">
          <a:xfrm flipH="1">
            <a:off x="1400817" y="3787005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4" name="Freeform 136"/>
          <p:cNvSpPr>
            <a:spLocks/>
          </p:cNvSpPr>
          <p:nvPr/>
        </p:nvSpPr>
        <p:spPr bwMode="auto">
          <a:xfrm>
            <a:off x="1400817" y="3837794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5" name="Line 137"/>
          <p:cNvSpPr>
            <a:spLocks noChangeShapeType="1"/>
          </p:cNvSpPr>
          <p:nvPr/>
        </p:nvSpPr>
        <p:spPr bwMode="auto">
          <a:xfrm flipH="1">
            <a:off x="1400817" y="3837794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" name="Freeform 138"/>
          <p:cNvSpPr>
            <a:spLocks/>
          </p:cNvSpPr>
          <p:nvPr/>
        </p:nvSpPr>
        <p:spPr bwMode="auto">
          <a:xfrm>
            <a:off x="1400817" y="3932510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" name="Line 139"/>
          <p:cNvSpPr>
            <a:spLocks noChangeShapeType="1"/>
          </p:cNvSpPr>
          <p:nvPr/>
        </p:nvSpPr>
        <p:spPr bwMode="auto">
          <a:xfrm flipH="1">
            <a:off x="1400817" y="3932510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" name="Freeform 140"/>
          <p:cNvSpPr>
            <a:spLocks/>
          </p:cNvSpPr>
          <p:nvPr/>
        </p:nvSpPr>
        <p:spPr bwMode="auto">
          <a:xfrm>
            <a:off x="1400817" y="3948983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" name="Line 141"/>
          <p:cNvSpPr>
            <a:spLocks noChangeShapeType="1"/>
          </p:cNvSpPr>
          <p:nvPr/>
        </p:nvSpPr>
        <p:spPr bwMode="auto">
          <a:xfrm flipH="1">
            <a:off x="1400817" y="3948983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0" name="Freeform 142"/>
          <p:cNvSpPr>
            <a:spLocks/>
          </p:cNvSpPr>
          <p:nvPr/>
        </p:nvSpPr>
        <p:spPr bwMode="auto">
          <a:xfrm>
            <a:off x="1400817" y="3964082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1" name="Line 143"/>
          <p:cNvSpPr>
            <a:spLocks noChangeShapeType="1"/>
          </p:cNvSpPr>
          <p:nvPr/>
        </p:nvSpPr>
        <p:spPr bwMode="auto">
          <a:xfrm flipH="1">
            <a:off x="1400817" y="3964082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2" name="Freeform 144"/>
          <p:cNvSpPr>
            <a:spLocks/>
          </p:cNvSpPr>
          <p:nvPr/>
        </p:nvSpPr>
        <p:spPr bwMode="auto">
          <a:xfrm>
            <a:off x="1400817" y="3980554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3" name="Line 145"/>
          <p:cNvSpPr>
            <a:spLocks noChangeShapeType="1"/>
          </p:cNvSpPr>
          <p:nvPr/>
        </p:nvSpPr>
        <p:spPr bwMode="auto">
          <a:xfrm flipH="1">
            <a:off x="1400817" y="3980554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4" name="Freeform 146"/>
          <p:cNvSpPr>
            <a:spLocks/>
          </p:cNvSpPr>
          <p:nvPr/>
        </p:nvSpPr>
        <p:spPr bwMode="auto">
          <a:xfrm>
            <a:off x="1400817" y="4002518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5" name="Line 147"/>
          <p:cNvSpPr>
            <a:spLocks noChangeShapeType="1"/>
          </p:cNvSpPr>
          <p:nvPr/>
        </p:nvSpPr>
        <p:spPr bwMode="auto">
          <a:xfrm flipH="1">
            <a:off x="1400817" y="4002518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6" name="Freeform 148"/>
          <p:cNvSpPr>
            <a:spLocks/>
          </p:cNvSpPr>
          <p:nvPr/>
        </p:nvSpPr>
        <p:spPr bwMode="auto">
          <a:xfrm>
            <a:off x="1400817" y="4029971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7" name="Line 149"/>
          <p:cNvSpPr>
            <a:spLocks noChangeShapeType="1"/>
          </p:cNvSpPr>
          <p:nvPr/>
        </p:nvSpPr>
        <p:spPr bwMode="auto">
          <a:xfrm flipH="1">
            <a:off x="1400817" y="4029971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" name="Freeform 150"/>
          <p:cNvSpPr>
            <a:spLocks/>
          </p:cNvSpPr>
          <p:nvPr/>
        </p:nvSpPr>
        <p:spPr bwMode="auto">
          <a:xfrm>
            <a:off x="1400817" y="4065662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" name="Line 151"/>
          <p:cNvSpPr>
            <a:spLocks noChangeShapeType="1"/>
          </p:cNvSpPr>
          <p:nvPr/>
        </p:nvSpPr>
        <p:spPr bwMode="auto">
          <a:xfrm flipH="1">
            <a:off x="1400817" y="4065662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0" name="Freeform 152"/>
          <p:cNvSpPr>
            <a:spLocks/>
          </p:cNvSpPr>
          <p:nvPr/>
        </p:nvSpPr>
        <p:spPr bwMode="auto">
          <a:xfrm>
            <a:off x="1400817" y="4116452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1" name="Line 153"/>
          <p:cNvSpPr>
            <a:spLocks noChangeShapeType="1"/>
          </p:cNvSpPr>
          <p:nvPr/>
        </p:nvSpPr>
        <p:spPr bwMode="auto">
          <a:xfrm flipH="1">
            <a:off x="1400817" y="4116452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2" name="Freeform 154"/>
          <p:cNvSpPr>
            <a:spLocks/>
          </p:cNvSpPr>
          <p:nvPr/>
        </p:nvSpPr>
        <p:spPr bwMode="auto">
          <a:xfrm>
            <a:off x="1400817" y="4207050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3" name="Line 155"/>
          <p:cNvSpPr>
            <a:spLocks noChangeShapeType="1"/>
          </p:cNvSpPr>
          <p:nvPr/>
        </p:nvSpPr>
        <p:spPr bwMode="auto">
          <a:xfrm flipH="1">
            <a:off x="1400817" y="4207050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4" name="Freeform 156"/>
          <p:cNvSpPr>
            <a:spLocks/>
          </p:cNvSpPr>
          <p:nvPr/>
        </p:nvSpPr>
        <p:spPr bwMode="auto">
          <a:xfrm>
            <a:off x="1400817" y="4223523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5" name="Line 157"/>
          <p:cNvSpPr>
            <a:spLocks noChangeShapeType="1"/>
          </p:cNvSpPr>
          <p:nvPr/>
        </p:nvSpPr>
        <p:spPr bwMode="auto">
          <a:xfrm flipH="1">
            <a:off x="1400817" y="4223523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6" name="Freeform 158"/>
          <p:cNvSpPr>
            <a:spLocks/>
          </p:cNvSpPr>
          <p:nvPr/>
        </p:nvSpPr>
        <p:spPr bwMode="auto">
          <a:xfrm>
            <a:off x="1400817" y="4238622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7" name="Line 159"/>
          <p:cNvSpPr>
            <a:spLocks noChangeShapeType="1"/>
          </p:cNvSpPr>
          <p:nvPr/>
        </p:nvSpPr>
        <p:spPr bwMode="auto">
          <a:xfrm flipH="1">
            <a:off x="1400817" y="4238622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" name="Freeform 160"/>
          <p:cNvSpPr>
            <a:spLocks/>
          </p:cNvSpPr>
          <p:nvPr/>
        </p:nvSpPr>
        <p:spPr bwMode="auto">
          <a:xfrm>
            <a:off x="1400817" y="4255094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" name="Line 161"/>
          <p:cNvSpPr>
            <a:spLocks noChangeShapeType="1"/>
          </p:cNvSpPr>
          <p:nvPr/>
        </p:nvSpPr>
        <p:spPr bwMode="auto">
          <a:xfrm flipH="1">
            <a:off x="1400817" y="4255094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" name="Freeform 162"/>
          <p:cNvSpPr>
            <a:spLocks/>
          </p:cNvSpPr>
          <p:nvPr/>
        </p:nvSpPr>
        <p:spPr bwMode="auto">
          <a:xfrm>
            <a:off x="1400817" y="4279803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1" name="Line 163"/>
          <p:cNvSpPr>
            <a:spLocks noChangeShapeType="1"/>
          </p:cNvSpPr>
          <p:nvPr/>
        </p:nvSpPr>
        <p:spPr bwMode="auto">
          <a:xfrm flipH="1">
            <a:off x="1400817" y="4279803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2" name="Freeform 164"/>
          <p:cNvSpPr>
            <a:spLocks/>
          </p:cNvSpPr>
          <p:nvPr/>
        </p:nvSpPr>
        <p:spPr bwMode="auto">
          <a:xfrm>
            <a:off x="1400817" y="4308630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3" name="Line 165"/>
          <p:cNvSpPr>
            <a:spLocks noChangeShapeType="1"/>
          </p:cNvSpPr>
          <p:nvPr/>
        </p:nvSpPr>
        <p:spPr bwMode="auto">
          <a:xfrm flipH="1">
            <a:off x="1400817" y="4308630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4" name="Freeform 166"/>
          <p:cNvSpPr>
            <a:spLocks/>
          </p:cNvSpPr>
          <p:nvPr/>
        </p:nvSpPr>
        <p:spPr bwMode="auto">
          <a:xfrm>
            <a:off x="1400817" y="4340201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5" name="Line 167"/>
          <p:cNvSpPr>
            <a:spLocks noChangeShapeType="1"/>
          </p:cNvSpPr>
          <p:nvPr/>
        </p:nvSpPr>
        <p:spPr bwMode="auto">
          <a:xfrm flipH="1">
            <a:off x="1400817" y="4340201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" name="Freeform 168"/>
          <p:cNvSpPr>
            <a:spLocks/>
          </p:cNvSpPr>
          <p:nvPr/>
        </p:nvSpPr>
        <p:spPr bwMode="auto">
          <a:xfrm>
            <a:off x="1400817" y="4390991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7" name="Line 169"/>
          <p:cNvSpPr>
            <a:spLocks noChangeShapeType="1"/>
          </p:cNvSpPr>
          <p:nvPr/>
        </p:nvSpPr>
        <p:spPr bwMode="auto">
          <a:xfrm flipH="1">
            <a:off x="1400817" y="4390991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" name="Freeform 170"/>
          <p:cNvSpPr>
            <a:spLocks/>
          </p:cNvSpPr>
          <p:nvPr/>
        </p:nvSpPr>
        <p:spPr bwMode="auto">
          <a:xfrm>
            <a:off x="1400817" y="4485708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" name="Line 171"/>
          <p:cNvSpPr>
            <a:spLocks noChangeShapeType="1"/>
          </p:cNvSpPr>
          <p:nvPr/>
        </p:nvSpPr>
        <p:spPr bwMode="auto">
          <a:xfrm flipH="1">
            <a:off x="1400817" y="4485708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0" name="Freeform 172"/>
          <p:cNvSpPr>
            <a:spLocks/>
          </p:cNvSpPr>
          <p:nvPr/>
        </p:nvSpPr>
        <p:spPr bwMode="auto">
          <a:xfrm>
            <a:off x="1400817" y="4500808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1" name="Line 173"/>
          <p:cNvSpPr>
            <a:spLocks noChangeShapeType="1"/>
          </p:cNvSpPr>
          <p:nvPr/>
        </p:nvSpPr>
        <p:spPr bwMode="auto">
          <a:xfrm flipH="1">
            <a:off x="1400817" y="4500808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2" name="Freeform 174"/>
          <p:cNvSpPr>
            <a:spLocks/>
          </p:cNvSpPr>
          <p:nvPr/>
        </p:nvSpPr>
        <p:spPr bwMode="auto">
          <a:xfrm>
            <a:off x="1400817" y="4517280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" name="Line 175"/>
          <p:cNvSpPr>
            <a:spLocks noChangeShapeType="1"/>
          </p:cNvSpPr>
          <p:nvPr/>
        </p:nvSpPr>
        <p:spPr bwMode="auto">
          <a:xfrm flipH="1">
            <a:off x="1400817" y="4517280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4" name="Freeform 176"/>
          <p:cNvSpPr>
            <a:spLocks/>
          </p:cNvSpPr>
          <p:nvPr/>
        </p:nvSpPr>
        <p:spPr bwMode="auto">
          <a:xfrm>
            <a:off x="1400817" y="4532379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5" name="Line 177"/>
          <p:cNvSpPr>
            <a:spLocks noChangeShapeType="1"/>
          </p:cNvSpPr>
          <p:nvPr/>
        </p:nvSpPr>
        <p:spPr bwMode="auto">
          <a:xfrm flipH="1">
            <a:off x="1400817" y="4532379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" name="Freeform 178"/>
          <p:cNvSpPr>
            <a:spLocks/>
          </p:cNvSpPr>
          <p:nvPr/>
        </p:nvSpPr>
        <p:spPr bwMode="auto">
          <a:xfrm>
            <a:off x="1400817" y="4554342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7" name="Line 179"/>
          <p:cNvSpPr>
            <a:spLocks noChangeShapeType="1"/>
          </p:cNvSpPr>
          <p:nvPr/>
        </p:nvSpPr>
        <p:spPr bwMode="auto">
          <a:xfrm flipH="1">
            <a:off x="1400817" y="4554342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" name="Freeform 180"/>
          <p:cNvSpPr>
            <a:spLocks/>
          </p:cNvSpPr>
          <p:nvPr/>
        </p:nvSpPr>
        <p:spPr bwMode="auto">
          <a:xfrm>
            <a:off x="1400817" y="4583170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" name="Line 181"/>
          <p:cNvSpPr>
            <a:spLocks noChangeShapeType="1"/>
          </p:cNvSpPr>
          <p:nvPr/>
        </p:nvSpPr>
        <p:spPr bwMode="auto">
          <a:xfrm flipH="1">
            <a:off x="1400817" y="4583170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0" name="Freeform 182"/>
          <p:cNvSpPr>
            <a:spLocks/>
          </p:cNvSpPr>
          <p:nvPr/>
        </p:nvSpPr>
        <p:spPr bwMode="auto">
          <a:xfrm>
            <a:off x="1400817" y="4617487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1" name="Line 183"/>
          <p:cNvSpPr>
            <a:spLocks noChangeShapeType="1"/>
          </p:cNvSpPr>
          <p:nvPr/>
        </p:nvSpPr>
        <p:spPr bwMode="auto">
          <a:xfrm flipH="1">
            <a:off x="1400817" y="4617487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2" name="Freeform 184"/>
          <p:cNvSpPr>
            <a:spLocks/>
          </p:cNvSpPr>
          <p:nvPr/>
        </p:nvSpPr>
        <p:spPr bwMode="auto">
          <a:xfrm>
            <a:off x="1400817" y="4668277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3" name="Line 185"/>
          <p:cNvSpPr>
            <a:spLocks noChangeShapeType="1"/>
          </p:cNvSpPr>
          <p:nvPr/>
        </p:nvSpPr>
        <p:spPr bwMode="auto">
          <a:xfrm flipH="1">
            <a:off x="1400817" y="4668277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4" name="Freeform 186"/>
          <p:cNvSpPr>
            <a:spLocks/>
          </p:cNvSpPr>
          <p:nvPr/>
        </p:nvSpPr>
        <p:spPr bwMode="auto">
          <a:xfrm>
            <a:off x="1400817" y="4760247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5" name="Line 187"/>
          <p:cNvSpPr>
            <a:spLocks noChangeShapeType="1"/>
          </p:cNvSpPr>
          <p:nvPr/>
        </p:nvSpPr>
        <p:spPr bwMode="auto">
          <a:xfrm flipH="1">
            <a:off x="1400817" y="4760247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6" name="Freeform 188"/>
          <p:cNvSpPr>
            <a:spLocks/>
          </p:cNvSpPr>
          <p:nvPr/>
        </p:nvSpPr>
        <p:spPr bwMode="auto">
          <a:xfrm>
            <a:off x="1400817" y="4775347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7" name="Line 189"/>
          <p:cNvSpPr>
            <a:spLocks noChangeShapeType="1"/>
          </p:cNvSpPr>
          <p:nvPr/>
        </p:nvSpPr>
        <p:spPr bwMode="auto">
          <a:xfrm flipH="1">
            <a:off x="1400817" y="4775347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8" name="Freeform 190"/>
          <p:cNvSpPr>
            <a:spLocks/>
          </p:cNvSpPr>
          <p:nvPr/>
        </p:nvSpPr>
        <p:spPr bwMode="auto">
          <a:xfrm>
            <a:off x="1400817" y="4791819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" name="Line 191"/>
          <p:cNvSpPr>
            <a:spLocks noChangeShapeType="1"/>
          </p:cNvSpPr>
          <p:nvPr/>
        </p:nvSpPr>
        <p:spPr bwMode="auto">
          <a:xfrm flipH="1">
            <a:off x="1400817" y="4791819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0" name="Freeform 192"/>
          <p:cNvSpPr>
            <a:spLocks/>
          </p:cNvSpPr>
          <p:nvPr/>
        </p:nvSpPr>
        <p:spPr bwMode="auto">
          <a:xfrm>
            <a:off x="1400817" y="4806919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1" name="Line 193"/>
          <p:cNvSpPr>
            <a:spLocks noChangeShapeType="1"/>
          </p:cNvSpPr>
          <p:nvPr/>
        </p:nvSpPr>
        <p:spPr bwMode="auto">
          <a:xfrm flipH="1">
            <a:off x="1400817" y="4806919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2" name="Freeform 194"/>
          <p:cNvSpPr>
            <a:spLocks/>
          </p:cNvSpPr>
          <p:nvPr/>
        </p:nvSpPr>
        <p:spPr bwMode="auto">
          <a:xfrm>
            <a:off x="1400817" y="4833000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3" name="Line 195"/>
          <p:cNvSpPr>
            <a:spLocks noChangeShapeType="1"/>
          </p:cNvSpPr>
          <p:nvPr/>
        </p:nvSpPr>
        <p:spPr bwMode="auto">
          <a:xfrm flipH="1">
            <a:off x="1400817" y="4833000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" name="Freeform 196"/>
          <p:cNvSpPr>
            <a:spLocks/>
          </p:cNvSpPr>
          <p:nvPr/>
        </p:nvSpPr>
        <p:spPr bwMode="auto">
          <a:xfrm>
            <a:off x="1400817" y="4860454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5" name="Line 197"/>
          <p:cNvSpPr>
            <a:spLocks noChangeShapeType="1"/>
          </p:cNvSpPr>
          <p:nvPr/>
        </p:nvSpPr>
        <p:spPr bwMode="auto">
          <a:xfrm flipH="1">
            <a:off x="1400817" y="4860454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6" name="Freeform 198"/>
          <p:cNvSpPr>
            <a:spLocks/>
          </p:cNvSpPr>
          <p:nvPr/>
        </p:nvSpPr>
        <p:spPr bwMode="auto">
          <a:xfrm>
            <a:off x="1400817" y="4892026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7" name="Line 199"/>
          <p:cNvSpPr>
            <a:spLocks noChangeShapeType="1"/>
          </p:cNvSpPr>
          <p:nvPr/>
        </p:nvSpPr>
        <p:spPr bwMode="auto">
          <a:xfrm flipH="1">
            <a:off x="1400817" y="4892026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8" name="Freeform 200"/>
          <p:cNvSpPr>
            <a:spLocks/>
          </p:cNvSpPr>
          <p:nvPr/>
        </p:nvSpPr>
        <p:spPr bwMode="auto">
          <a:xfrm>
            <a:off x="1400817" y="4942816"/>
            <a:ext cx="25929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" name="Line 201"/>
          <p:cNvSpPr>
            <a:spLocks noChangeShapeType="1"/>
          </p:cNvSpPr>
          <p:nvPr/>
        </p:nvSpPr>
        <p:spPr bwMode="auto">
          <a:xfrm flipH="1">
            <a:off x="1400817" y="4942816"/>
            <a:ext cx="25929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" name="Freeform 134"/>
          <p:cNvSpPr>
            <a:spLocks/>
          </p:cNvSpPr>
          <p:nvPr/>
        </p:nvSpPr>
        <p:spPr bwMode="auto">
          <a:xfrm>
            <a:off x="2423983" y="2473781"/>
            <a:ext cx="42590" cy="31551"/>
          </a:xfrm>
          <a:custGeom>
            <a:avLst/>
            <a:gdLst>
              <a:gd name="T0" fmla="*/ 23 w 23"/>
              <a:gd name="T1" fmla="*/ 12 h 23"/>
              <a:gd name="T2" fmla="*/ 23 w 23"/>
              <a:gd name="T3" fmla="*/ 12 h 23"/>
              <a:gd name="T4" fmla="*/ 20 w 23"/>
              <a:gd name="T5" fmla="*/ 16 h 23"/>
              <a:gd name="T6" fmla="*/ 18 w 23"/>
              <a:gd name="T7" fmla="*/ 18 h 23"/>
              <a:gd name="T8" fmla="*/ 16 w 23"/>
              <a:gd name="T9" fmla="*/ 21 h 23"/>
              <a:gd name="T10" fmla="*/ 11 w 23"/>
              <a:gd name="T11" fmla="*/ 23 h 23"/>
              <a:gd name="T12" fmla="*/ 11 w 23"/>
              <a:gd name="T13" fmla="*/ 23 h 23"/>
              <a:gd name="T14" fmla="*/ 6 w 23"/>
              <a:gd name="T15" fmla="*/ 21 h 23"/>
              <a:gd name="T16" fmla="*/ 4 w 23"/>
              <a:gd name="T17" fmla="*/ 18 h 23"/>
              <a:gd name="T18" fmla="*/ 2 w 23"/>
              <a:gd name="T19" fmla="*/ 16 h 23"/>
              <a:gd name="T20" fmla="*/ 0 w 23"/>
              <a:gd name="T21" fmla="*/ 12 h 23"/>
              <a:gd name="T22" fmla="*/ 0 w 23"/>
              <a:gd name="T23" fmla="*/ 12 h 23"/>
              <a:gd name="T24" fmla="*/ 2 w 23"/>
              <a:gd name="T25" fmla="*/ 7 h 23"/>
              <a:gd name="T26" fmla="*/ 4 w 23"/>
              <a:gd name="T27" fmla="*/ 5 h 23"/>
              <a:gd name="T28" fmla="*/ 6 w 23"/>
              <a:gd name="T29" fmla="*/ 2 h 23"/>
              <a:gd name="T30" fmla="*/ 11 w 23"/>
              <a:gd name="T31" fmla="*/ 0 h 23"/>
              <a:gd name="T32" fmla="*/ 11 w 23"/>
              <a:gd name="T33" fmla="*/ 0 h 23"/>
              <a:gd name="T34" fmla="*/ 16 w 23"/>
              <a:gd name="T35" fmla="*/ 2 h 23"/>
              <a:gd name="T36" fmla="*/ 18 w 23"/>
              <a:gd name="T37" fmla="*/ 5 h 23"/>
              <a:gd name="T38" fmla="*/ 20 w 23"/>
              <a:gd name="T39" fmla="*/ 7 h 23"/>
              <a:gd name="T40" fmla="*/ 23 w 23"/>
              <a:gd name="T41" fmla="*/ 12 h 23"/>
              <a:gd name="T42" fmla="*/ 23 w 23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3">
                <a:moveTo>
                  <a:pt x="23" y="12"/>
                </a:moveTo>
                <a:lnTo>
                  <a:pt x="23" y="12"/>
                </a:lnTo>
                <a:lnTo>
                  <a:pt x="20" y="16"/>
                </a:lnTo>
                <a:lnTo>
                  <a:pt x="18" y="18"/>
                </a:lnTo>
                <a:lnTo>
                  <a:pt x="16" y="21"/>
                </a:lnTo>
                <a:lnTo>
                  <a:pt x="11" y="23"/>
                </a:lnTo>
                <a:lnTo>
                  <a:pt x="11" y="23"/>
                </a:lnTo>
                <a:lnTo>
                  <a:pt x="6" y="21"/>
                </a:lnTo>
                <a:lnTo>
                  <a:pt x="4" y="18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5"/>
                </a:lnTo>
                <a:lnTo>
                  <a:pt x="6" y="2"/>
                </a:lnTo>
                <a:lnTo>
                  <a:pt x="11" y="0"/>
                </a:lnTo>
                <a:lnTo>
                  <a:pt x="11" y="0"/>
                </a:lnTo>
                <a:lnTo>
                  <a:pt x="16" y="2"/>
                </a:lnTo>
                <a:lnTo>
                  <a:pt x="18" y="5"/>
                </a:lnTo>
                <a:lnTo>
                  <a:pt x="20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" name="Freeform 150"/>
          <p:cNvSpPr>
            <a:spLocks/>
          </p:cNvSpPr>
          <p:nvPr/>
        </p:nvSpPr>
        <p:spPr bwMode="auto">
          <a:xfrm>
            <a:off x="2427686" y="2476524"/>
            <a:ext cx="33330" cy="21949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" name="Freeform 189"/>
          <p:cNvSpPr>
            <a:spLocks/>
          </p:cNvSpPr>
          <p:nvPr/>
        </p:nvSpPr>
        <p:spPr bwMode="auto">
          <a:xfrm>
            <a:off x="2423983" y="2435370"/>
            <a:ext cx="42590" cy="28808"/>
          </a:xfrm>
          <a:custGeom>
            <a:avLst/>
            <a:gdLst>
              <a:gd name="T0" fmla="*/ 23 w 23"/>
              <a:gd name="T1" fmla="*/ 12 h 21"/>
              <a:gd name="T2" fmla="*/ 23 w 23"/>
              <a:gd name="T3" fmla="*/ 12 h 21"/>
              <a:gd name="T4" fmla="*/ 20 w 23"/>
              <a:gd name="T5" fmla="*/ 17 h 21"/>
              <a:gd name="T6" fmla="*/ 18 w 23"/>
              <a:gd name="T7" fmla="*/ 19 h 21"/>
              <a:gd name="T8" fmla="*/ 16 w 23"/>
              <a:gd name="T9" fmla="*/ 21 h 21"/>
              <a:gd name="T10" fmla="*/ 11 w 23"/>
              <a:gd name="T11" fmla="*/ 21 h 21"/>
              <a:gd name="T12" fmla="*/ 11 w 23"/>
              <a:gd name="T13" fmla="*/ 21 h 21"/>
              <a:gd name="T14" fmla="*/ 6 w 23"/>
              <a:gd name="T15" fmla="*/ 21 h 21"/>
              <a:gd name="T16" fmla="*/ 4 w 23"/>
              <a:gd name="T17" fmla="*/ 19 h 21"/>
              <a:gd name="T18" fmla="*/ 2 w 23"/>
              <a:gd name="T19" fmla="*/ 17 h 21"/>
              <a:gd name="T20" fmla="*/ 0 w 23"/>
              <a:gd name="T21" fmla="*/ 12 h 21"/>
              <a:gd name="T22" fmla="*/ 0 w 23"/>
              <a:gd name="T23" fmla="*/ 12 h 21"/>
              <a:gd name="T24" fmla="*/ 2 w 23"/>
              <a:gd name="T25" fmla="*/ 7 h 21"/>
              <a:gd name="T26" fmla="*/ 4 w 23"/>
              <a:gd name="T27" fmla="*/ 3 h 21"/>
              <a:gd name="T28" fmla="*/ 6 w 23"/>
              <a:gd name="T29" fmla="*/ 0 h 21"/>
              <a:gd name="T30" fmla="*/ 11 w 23"/>
              <a:gd name="T31" fmla="*/ 0 h 21"/>
              <a:gd name="T32" fmla="*/ 11 w 23"/>
              <a:gd name="T33" fmla="*/ 0 h 21"/>
              <a:gd name="T34" fmla="*/ 16 w 23"/>
              <a:gd name="T35" fmla="*/ 0 h 21"/>
              <a:gd name="T36" fmla="*/ 18 w 23"/>
              <a:gd name="T37" fmla="*/ 3 h 21"/>
              <a:gd name="T38" fmla="*/ 20 w 23"/>
              <a:gd name="T39" fmla="*/ 7 h 21"/>
              <a:gd name="T40" fmla="*/ 23 w 23"/>
              <a:gd name="T41" fmla="*/ 12 h 21"/>
              <a:gd name="T42" fmla="*/ 23 w 23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12"/>
                </a:moveTo>
                <a:lnTo>
                  <a:pt x="23" y="12"/>
                </a:lnTo>
                <a:lnTo>
                  <a:pt x="20" y="17"/>
                </a:lnTo>
                <a:lnTo>
                  <a:pt x="18" y="19"/>
                </a:lnTo>
                <a:lnTo>
                  <a:pt x="16" y="21"/>
                </a:lnTo>
                <a:lnTo>
                  <a:pt x="11" y="21"/>
                </a:lnTo>
                <a:lnTo>
                  <a:pt x="11" y="21"/>
                </a:lnTo>
                <a:lnTo>
                  <a:pt x="6" y="21"/>
                </a:lnTo>
                <a:lnTo>
                  <a:pt x="4" y="19"/>
                </a:lnTo>
                <a:lnTo>
                  <a:pt x="2" y="17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3"/>
                </a:lnTo>
                <a:lnTo>
                  <a:pt x="6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3"/>
                </a:lnTo>
                <a:lnTo>
                  <a:pt x="20" y="7"/>
                </a:lnTo>
                <a:lnTo>
                  <a:pt x="23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" name="Freeform 188"/>
          <p:cNvSpPr>
            <a:spLocks/>
          </p:cNvSpPr>
          <p:nvPr/>
        </p:nvSpPr>
        <p:spPr bwMode="auto">
          <a:xfrm>
            <a:off x="2175858" y="2344833"/>
            <a:ext cx="38886" cy="27435"/>
          </a:xfrm>
          <a:custGeom>
            <a:avLst/>
            <a:gdLst>
              <a:gd name="T0" fmla="*/ 21 w 21"/>
              <a:gd name="T1" fmla="*/ 11 h 20"/>
              <a:gd name="T2" fmla="*/ 21 w 21"/>
              <a:gd name="T3" fmla="*/ 11 h 20"/>
              <a:gd name="T4" fmla="*/ 21 w 21"/>
              <a:gd name="T5" fmla="*/ 16 h 20"/>
              <a:gd name="T6" fmla="*/ 19 w 21"/>
              <a:gd name="T7" fmla="*/ 18 h 20"/>
              <a:gd name="T8" fmla="*/ 14 w 21"/>
              <a:gd name="T9" fmla="*/ 20 h 20"/>
              <a:gd name="T10" fmla="*/ 9 w 21"/>
              <a:gd name="T11" fmla="*/ 20 h 20"/>
              <a:gd name="T12" fmla="*/ 9 w 21"/>
              <a:gd name="T13" fmla="*/ 20 h 20"/>
              <a:gd name="T14" fmla="*/ 5 w 21"/>
              <a:gd name="T15" fmla="*/ 20 h 20"/>
              <a:gd name="T16" fmla="*/ 2 w 21"/>
              <a:gd name="T17" fmla="*/ 18 h 20"/>
              <a:gd name="T18" fmla="*/ 0 w 21"/>
              <a:gd name="T19" fmla="*/ 16 h 20"/>
              <a:gd name="T20" fmla="*/ 0 w 21"/>
              <a:gd name="T21" fmla="*/ 11 h 20"/>
              <a:gd name="T22" fmla="*/ 0 w 21"/>
              <a:gd name="T23" fmla="*/ 11 h 20"/>
              <a:gd name="T24" fmla="*/ 0 w 21"/>
              <a:gd name="T25" fmla="*/ 7 h 20"/>
              <a:gd name="T26" fmla="*/ 2 w 21"/>
              <a:gd name="T27" fmla="*/ 2 h 20"/>
              <a:gd name="T28" fmla="*/ 5 w 21"/>
              <a:gd name="T29" fmla="*/ 0 h 20"/>
              <a:gd name="T30" fmla="*/ 9 w 21"/>
              <a:gd name="T31" fmla="*/ 0 h 20"/>
              <a:gd name="T32" fmla="*/ 9 w 21"/>
              <a:gd name="T33" fmla="*/ 0 h 20"/>
              <a:gd name="T34" fmla="*/ 14 w 21"/>
              <a:gd name="T35" fmla="*/ 0 h 20"/>
              <a:gd name="T36" fmla="*/ 19 w 21"/>
              <a:gd name="T37" fmla="*/ 2 h 20"/>
              <a:gd name="T38" fmla="*/ 21 w 21"/>
              <a:gd name="T39" fmla="*/ 7 h 20"/>
              <a:gd name="T40" fmla="*/ 21 w 21"/>
              <a:gd name="T41" fmla="*/ 11 h 20"/>
              <a:gd name="T42" fmla="*/ 21 w 21"/>
              <a:gd name="T43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0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9" y="18"/>
                </a:lnTo>
                <a:lnTo>
                  <a:pt x="14" y="20"/>
                </a:lnTo>
                <a:lnTo>
                  <a:pt x="9" y="20"/>
                </a:lnTo>
                <a:lnTo>
                  <a:pt x="9" y="20"/>
                </a:lnTo>
                <a:lnTo>
                  <a:pt x="5" y="20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1" y="7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142580" y="1805352"/>
            <a:ext cx="218008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1000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191525" y="2079708"/>
            <a:ext cx="16350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100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246027" y="2358179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10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296828" y="263253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222483" y="2906892"/>
            <a:ext cx="136256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0.1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167979" y="3181247"/>
            <a:ext cx="190758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0.01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 rot="16200000">
            <a:off x="354392" y="2509894"/>
            <a:ext cx="1235916" cy="1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70875" eaLnBrk="0" fontAlgn="auto" hangingPunct="0">
              <a:spcBef>
                <a:spcPts val="0"/>
              </a:spcBef>
              <a:spcAft>
                <a:spcPts val="571"/>
              </a:spcAft>
            </a:pPr>
            <a:r>
              <a:rPr lang="en-US" altLang="en-US" sz="952" b="1" dirty="0">
                <a:solidFill>
                  <a:srgbClr val="6C6C6C"/>
                </a:solidFill>
                <a:latin typeface="Arial"/>
              </a:rPr>
              <a:t>Concentration (mg/L)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411461" y="327901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0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916970" y="327901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4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428031" y="3279015"/>
            <a:ext cx="54502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8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2919070" y="327901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12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3426429" y="327901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16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3937492" y="327901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20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4444852" y="3279015"/>
            <a:ext cx="109005" cy="11727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en-US" altLang="en-US" sz="762" dirty="0">
                <a:solidFill>
                  <a:srgbClr val="6C6C6C"/>
                </a:solidFill>
                <a:latin typeface="Arial"/>
              </a:rPr>
              <a:t>24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2077076" y="3372296"/>
            <a:ext cx="1726435" cy="1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70875" eaLnBrk="0" fontAlgn="auto" hangingPunct="0">
              <a:spcBef>
                <a:spcPts val="0"/>
              </a:spcBef>
              <a:spcAft>
                <a:spcPts val="571"/>
              </a:spcAft>
            </a:pPr>
            <a:r>
              <a:rPr lang="en-US" altLang="en-US" sz="952" b="1" dirty="0">
                <a:solidFill>
                  <a:srgbClr val="6C6C6C"/>
                </a:solidFill>
                <a:latin typeface="Arial"/>
              </a:rPr>
              <a:t>Time after start of infusion (h)</a:t>
            </a:r>
          </a:p>
        </p:txBody>
      </p:sp>
      <p:sp>
        <p:nvSpPr>
          <p:cNvPr id="49" name="Freeform 33"/>
          <p:cNvSpPr>
            <a:spLocks/>
          </p:cNvSpPr>
          <p:nvPr/>
        </p:nvSpPr>
        <p:spPr bwMode="auto">
          <a:xfrm>
            <a:off x="1425930" y="1855107"/>
            <a:ext cx="3062673" cy="1382754"/>
          </a:xfrm>
          <a:custGeom>
            <a:avLst/>
            <a:gdLst>
              <a:gd name="T0" fmla="*/ 1654 w 1654"/>
              <a:gd name="T1" fmla="*/ 1008 h 1008"/>
              <a:gd name="T2" fmla="*/ 0 w 1654"/>
              <a:gd name="T3" fmla="*/ 1008 h 1008"/>
              <a:gd name="T4" fmla="*/ 0 w 1654"/>
              <a:gd name="T5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4" h="1008">
                <a:moveTo>
                  <a:pt x="1654" y="1008"/>
                </a:moveTo>
                <a:lnTo>
                  <a:pt x="0" y="100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 flipH="1">
            <a:off x="1379637" y="3237861"/>
            <a:ext cx="51847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 flipH="1">
            <a:off x="1379637" y="2963505"/>
            <a:ext cx="51847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 flipH="1">
            <a:off x="1379637" y="2685034"/>
            <a:ext cx="51847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H="1">
            <a:off x="1379637" y="2410678"/>
            <a:ext cx="51847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 flipH="1">
            <a:off x="1379637" y="2136322"/>
            <a:ext cx="51847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 flipH="1">
            <a:off x="1379637" y="1859223"/>
            <a:ext cx="51847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Line 40"/>
          <p:cNvSpPr>
            <a:spLocks noChangeShapeType="1"/>
          </p:cNvSpPr>
          <p:nvPr/>
        </p:nvSpPr>
        <p:spPr bwMode="auto">
          <a:xfrm>
            <a:off x="4479344" y="3240605"/>
            <a:ext cx="0" cy="31551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Line 41"/>
          <p:cNvSpPr>
            <a:spLocks noChangeShapeType="1"/>
          </p:cNvSpPr>
          <p:nvPr/>
        </p:nvSpPr>
        <p:spPr bwMode="auto">
          <a:xfrm>
            <a:off x="3973836" y="3240605"/>
            <a:ext cx="0" cy="31551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>
            <a:off x="3462773" y="3240605"/>
            <a:ext cx="0" cy="31551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Line 43"/>
          <p:cNvSpPr>
            <a:spLocks noChangeShapeType="1"/>
          </p:cNvSpPr>
          <p:nvPr/>
        </p:nvSpPr>
        <p:spPr bwMode="auto">
          <a:xfrm>
            <a:off x="2955414" y="3240605"/>
            <a:ext cx="0" cy="31551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Line 44"/>
          <p:cNvSpPr>
            <a:spLocks noChangeShapeType="1"/>
          </p:cNvSpPr>
          <p:nvPr/>
        </p:nvSpPr>
        <p:spPr bwMode="auto">
          <a:xfrm>
            <a:off x="2444351" y="3240605"/>
            <a:ext cx="0" cy="31551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Line 45"/>
          <p:cNvSpPr>
            <a:spLocks noChangeShapeType="1"/>
          </p:cNvSpPr>
          <p:nvPr/>
        </p:nvSpPr>
        <p:spPr bwMode="auto">
          <a:xfrm>
            <a:off x="1936992" y="3240605"/>
            <a:ext cx="0" cy="31551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Line 46"/>
          <p:cNvSpPr>
            <a:spLocks noChangeShapeType="1"/>
          </p:cNvSpPr>
          <p:nvPr/>
        </p:nvSpPr>
        <p:spPr bwMode="auto">
          <a:xfrm>
            <a:off x="1425930" y="3240605"/>
            <a:ext cx="0" cy="31551"/>
          </a:xfrm>
          <a:prstGeom prst="line">
            <a:avLst/>
          </a:prstGeom>
          <a:noFill/>
          <a:ln w="12700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Freeform 51"/>
          <p:cNvSpPr>
            <a:spLocks/>
          </p:cNvSpPr>
          <p:nvPr/>
        </p:nvSpPr>
        <p:spPr bwMode="auto">
          <a:xfrm>
            <a:off x="1396303" y="1874311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Line 52"/>
          <p:cNvSpPr>
            <a:spLocks noChangeShapeType="1"/>
          </p:cNvSpPr>
          <p:nvPr/>
        </p:nvSpPr>
        <p:spPr bwMode="auto">
          <a:xfrm flipH="1">
            <a:off x="1396303" y="1874311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Freeform 53"/>
          <p:cNvSpPr>
            <a:spLocks/>
          </p:cNvSpPr>
          <p:nvPr/>
        </p:nvSpPr>
        <p:spPr bwMode="auto">
          <a:xfrm>
            <a:off x="1396303" y="1890773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Line 54"/>
          <p:cNvSpPr>
            <a:spLocks noChangeShapeType="1"/>
          </p:cNvSpPr>
          <p:nvPr/>
        </p:nvSpPr>
        <p:spPr bwMode="auto">
          <a:xfrm flipH="1">
            <a:off x="1396303" y="1890773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Freeform 55"/>
          <p:cNvSpPr>
            <a:spLocks/>
          </p:cNvSpPr>
          <p:nvPr/>
        </p:nvSpPr>
        <p:spPr bwMode="auto">
          <a:xfrm>
            <a:off x="1396303" y="1905863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Line 56"/>
          <p:cNvSpPr>
            <a:spLocks noChangeShapeType="1"/>
          </p:cNvSpPr>
          <p:nvPr/>
        </p:nvSpPr>
        <p:spPr bwMode="auto">
          <a:xfrm flipH="1">
            <a:off x="1396303" y="1905863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Freeform 57"/>
          <p:cNvSpPr>
            <a:spLocks/>
          </p:cNvSpPr>
          <p:nvPr/>
        </p:nvSpPr>
        <p:spPr bwMode="auto">
          <a:xfrm>
            <a:off x="1396303" y="1922325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Line 58"/>
          <p:cNvSpPr>
            <a:spLocks noChangeShapeType="1"/>
          </p:cNvSpPr>
          <p:nvPr/>
        </p:nvSpPr>
        <p:spPr bwMode="auto">
          <a:xfrm flipH="1">
            <a:off x="1396303" y="1922325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Freeform 59"/>
          <p:cNvSpPr>
            <a:spLocks/>
          </p:cNvSpPr>
          <p:nvPr/>
        </p:nvSpPr>
        <p:spPr bwMode="auto">
          <a:xfrm>
            <a:off x="1396303" y="1944273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Line 60"/>
          <p:cNvSpPr>
            <a:spLocks noChangeShapeType="1"/>
          </p:cNvSpPr>
          <p:nvPr/>
        </p:nvSpPr>
        <p:spPr bwMode="auto">
          <a:xfrm flipH="1">
            <a:off x="1396303" y="1944273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Freeform 61"/>
          <p:cNvSpPr>
            <a:spLocks/>
          </p:cNvSpPr>
          <p:nvPr/>
        </p:nvSpPr>
        <p:spPr bwMode="auto">
          <a:xfrm>
            <a:off x="1396303" y="197170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Line 62"/>
          <p:cNvSpPr>
            <a:spLocks noChangeShapeType="1"/>
          </p:cNvSpPr>
          <p:nvPr/>
        </p:nvSpPr>
        <p:spPr bwMode="auto">
          <a:xfrm flipH="1">
            <a:off x="1396303" y="197170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Freeform 63"/>
          <p:cNvSpPr>
            <a:spLocks/>
          </p:cNvSpPr>
          <p:nvPr/>
        </p:nvSpPr>
        <p:spPr bwMode="auto">
          <a:xfrm>
            <a:off x="1396303" y="2007375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Line 64"/>
          <p:cNvSpPr>
            <a:spLocks noChangeShapeType="1"/>
          </p:cNvSpPr>
          <p:nvPr/>
        </p:nvSpPr>
        <p:spPr bwMode="auto">
          <a:xfrm flipH="1">
            <a:off x="1396303" y="2007375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Freeform 65"/>
          <p:cNvSpPr>
            <a:spLocks/>
          </p:cNvSpPr>
          <p:nvPr/>
        </p:nvSpPr>
        <p:spPr bwMode="auto">
          <a:xfrm>
            <a:off x="1396303" y="205675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Line 66"/>
          <p:cNvSpPr>
            <a:spLocks noChangeShapeType="1"/>
          </p:cNvSpPr>
          <p:nvPr/>
        </p:nvSpPr>
        <p:spPr bwMode="auto">
          <a:xfrm flipH="1">
            <a:off x="1396303" y="205675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Freeform 67"/>
          <p:cNvSpPr>
            <a:spLocks/>
          </p:cNvSpPr>
          <p:nvPr/>
        </p:nvSpPr>
        <p:spPr bwMode="auto">
          <a:xfrm>
            <a:off x="1396303" y="2151411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Line 68"/>
          <p:cNvSpPr>
            <a:spLocks noChangeShapeType="1"/>
          </p:cNvSpPr>
          <p:nvPr/>
        </p:nvSpPr>
        <p:spPr bwMode="auto">
          <a:xfrm flipH="1">
            <a:off x="1396303" y="2151411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" name="Freeform 69"/>
          <p:cNvSpPr>
            <a:spLocks/>
          </p:cNvSpPr>
          <p:nvPr/>
        </p:nvSpPr>
        <p:spPr bwMode="auto">
          <a:xfrm>
            <a:off x="1396303" y="2167872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Line 70"/>
          <p:cNvSpPr>
            <a:spLocks noChangeShapeType="1"/>
          </p:cNvSpPr>
          <p:nvPr/>
        </p:nvSpPr>
        <p:spPr bwMode="auto">
          <a:xfrm flipH="1">
            <a:off x="1396303" y="2167872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Freeform 71"/>
          <p:cNvSpPr>
            <a:spLocks/>
          </p:cNvSpPr>
          <p:nvPr/>
        </p:nvSpPr>
        <p:spPr bwMode="auto">
          <a:xfrm>
            <a:off x="1396303" y="218021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Line 72"/>
          <p:cNvSpPr>
            <a:spLocks noChangeShapeType="1"/>
          </p:cNvSpPr>
          <p:nvPr/>
        </p:nvSpPr>
        <p:spPr bwMode="auto">
          <a:xfrm flipH="1">
            <a:off x="1396303" y="218021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" name="Freeform 73"/>
          <p:cNvSpPr>
            <a:spLocks/>
          </p:cNvSpPr>
          <p:nvPr/>
        </p:nvSpPr>
        <p:spPr bwMode="auto">
          <a:xfrm>
            <a:off x="1396303" y="2199424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Line 74"/>
          <p:cNvSpPr>
            <a:spLocks noChangeShapeType="1"/>
          </p:cNvSpPr>
          <p:nvPr/>
        </p:nvSpPr>
        <p:spPr bwMode="auto">
          <a:xfrm flipH="1">
            <a:off x="1396303" y="2199424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" name="Freeform 75"/>
          <p:cNvSpPr>
            <a:spLocks/>
          </p:cNvSpPr>
          <p:nvPr/>
        </p:nvSpPr>
        <p:spPr bwMode="auto">
          <a:xfrm>
            <a:off x="1396303" y="2221372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Line 76"/>
          <p:cNvSpPr>
            <a:spLocks noChangeShapeType="1"/>
          </p:cNvSpPr>
          <p:nvPr/>
        </p:nvSpPr>
        <p:spPr bwMode="auto">
          <a:xfrm flipH="1">
            <a:off x="1396303" y="2221372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" name="Freeform 77"/>
          <p:cNvSpPr>
            <a:spLocks/>
          </p:cNvSpPr>
          <p:nvPr/>
        </p:nvSpPr>
        <p:spPr bwMode="auto">
          <a:xfrm>
            <a:off x="1396303" y="225017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Line 78"/>
          <p:cNvSpPr>
            <a:spLocks noChangeShapeType="1"/>
          </p:cNvSpPr>
          <p:nvPr/>
        </p:nvSpPr>
        <p:spPr bwMode="auto">
          <a:xfrm flipH="1">
            <a:off x="1396303" y="225017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Freeform 79"/>
          <p:cNvSpPr>
            <a:spLocks/>
          </p:cNvSpPr>
          <p:nvPr/>
        </p:nvSpPr>
        <p:spPr bwMode="auto">
          <a:xfrm>
            <a:off x="1396303" y="2284474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Line 80"/>
          <p:cNvSpPr>
            <a:spLocks noChangeShapeType="1"/>
          </p:cNvSpPr>
          <p:nvPr/>
        </p:nvSpPr>
        <p:spPr bwMode="auto">
          <a:xfrm flipH="1">
            <a:off x="1396303" y="2284474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Freeform 81"/>
          <p:cNvSpPr>
            <a:spLocks/>
          </p:cNvSpPr>
          <p:nvPr/>
        </p:nvSpPr>
        <p:spPr bwMode="auto">
          <a:xfrm>
            <a:off x="1396303" y="2332487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Line 82"/>
          <p:cNvSpPr>
            <a:spLocks noChangeShapeType="1"/>
          </p:cNvSpPr>
          <p:nvPr/>
        </p:nvSpPr>
        <p:spPr bwMode="auto">
          <a:xfrm flipH="1">
            <a:off x="1396303" y="2332487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Freeform 83"/>
          <p:cNvSpPr>
            <a:spLocks/>
          </p:cNvSpPr>
          <p:nvPr/>
        </p:nvSpPr>
        <p:spPr bwMode="auto">
          <a:xfrm>
            <a:off x="1396303" y="2427140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Line 84"/>
          <p:cNvSpPr>
            <a:spLocks noChangeShapeType="1"/>
          </p:cNvSpPr>
          <p:nvPr/>
        </p:nvSpPr>
        <p:spPr bwMode="auto">
          <a:xfrm flipH="1">
            <a:off x="1396303" y="2427140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" name="Freeform 85"/>
          <p:cNvSpPr>
            <a:spLocks/>
          </p:cNvSpPr>
          <p:nvPr/>
        </p:nvSpPr>
        <p:spPr bwMode="auto">
          <a:xfrm>
            <a:off x="1396303" y="244222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Line 86"/>
          <p:cNvSpPr>
            <a:spLocks noChangeShapeType="1"/>
          </p:cNvSpPr>
          <p:nvPr/>
        </p:nvSpPr>
        <p:spPr bwMode="auto">
          <a:xfrm flipH="1">
            <a:off x="1396303" y="244222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Freeform 87"/>
          <p:cNvSpPr>
            <a:spLocks/>
          </p:cNvSpPr>
          <p:nvPr/>
        </p:nvSpPr>
        <p:spPr bwMode="auto">
          <a:xfrm>
            <a:off x="1396303" y="2458690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" name="Line 88"/>
          <p:cNvSpPr>
            <a:spLocks noChangeShapeType="1"/>
          </p:cNvSpPr>
          <p:nvPr/>
        </p:nvSpPr>
        <p:spPr bwMode="auto">
          <a:xfrm flipH="1">
            <a:off x="1396303" y="2458690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Freeform 89"/>
          <p:cNvSpPr>
            <a:spLocks/>
          </p:cNvSpPr>
          <p:nvPr/>
        </p:nvSpPr>
        <p:spPr bwMode="auto">
          <a:xfrm>
            <a:off x="1396303" y="2473780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" name="Line 90"/>
          <p:cNvSpPr>
            <a:spLocks noChangeShapeType="1"/>
          </p:cNvSpPr>
          <p:nvPr/>
        </p:nvSpPr>
        <p:spPr bwMode="auto">
          <a:xfrm flipH="1">
            <a:off x="1396303" y="2473780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Freeform 91"/>
          <p:cNvSpPr>
            <a:spLocks/>
          </p:cNvSpPr>
          <p:nvPr/>
        </p:nvSpPr>
        <p:spPr bwMode="auto">
          <a:xfrm>
            <a:off x="1396303" y="249572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92"/>
          <p:cNvSpPr>
            <a:spLocks noChangeShapeType="1"/>
          </p:cNvSpPr>
          <p:nvPr/>
        </p:nvSpPr>
        <p:spPr bwMode="auto">
          <a:xfrm flipH="1">
            <a:off x="1396303" y="249572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" name="Freeform 93"/>
          <p:cNvSpPr>
            <a:spLocks/>
          </p:cNvSpPr>
          <p:nvPr/>
        </p:nvSpPr>
        <p:spPr bwMode="auto">
          <a:xfrm>
            <a:off x="1396303" y="2524535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Line 94"/>
          <p:cNvSpPr>
            <a:spLocks noChangeShapeType="1"/>
          </p:cNvSpPr>
          <p:nvPr/>
        </p:nvSpPr>
        <p:spPr bwMode="auto">
          <a:xfrm flipH="1">
            <a:off x="1396303" y="2524535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Freeform 95"/>
          <p:cNvSpPr>
            <a:spLocks/>
          </p:cNvSpPr>
          <p:nvPr/>
        </p:nvSpPr>
        <p:spPr bwMode="auto">
          <a:xfrm>
            <a:off x="1396303" y="2558830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" name="Line 96"/>
          <p:cNvSpPr>
            <a:spLocks noChangeShapeType="1"/>
          </p:cNvSpPr>
          <p:nvPr/>
        </p:nvSpPr>
        <p:spPr bwMode="auto">
          <a:xfrm flipH="1">
            <a:off x="1396303" y="2558830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" name="Freeform 97"/>
          <p:cNvSpPr>
            <a:spLocks/>
          </p:cNvSpPr>
          <p:nvPr/>
        </p:nvSpPr>
        <p:spPr bwMode="auto">
          <a:xfrm>
            <a:off x="1396303" y="2609586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" name="Line 98"/>
          <p:cNvSpPr>
            <a:spLocks noChangeShapeType="1"/>
          </p:cNvSpPr>
          <p:nvPr/>
        </p:nvSpPr>
        <p:spPr bwMode="auto">
          <a:xfrm flipH="1">
            <a:off x="1396303" y="2609586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" name="Freeform 99"/>
          <p:cNvSpPr>
            <a:spLocks/>
          </p:cNvSpPr>
          <p:nvPr/>
        </p:nvSpPr>
        <p:spPr bwMode="auto">
          <a:xfrm>
            <a:off x="1396303" y="270423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" name="Line 100"/>
          <p:cNvSpPr>
            <a:spLocks noChangeShapeType="1"/>
          </p:cNvSpPr>
          <p:nvPr/>
        </p:nvSpPr>
        <p:spPr bwMode="auto">
          <a:xfrm flipH="1">
            <a:off x="1396303" y="270423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" name="Freeform 101"/>
          <p:cNvSpPr>
            <a:spLocks/>
          </p:cNvSpPr>
          <p:nvPr/>
        </p:nvSpPr>
        <p:spPr bwMode="auto">
          <a:xfrm>
            <a:off x="1396303" y="271932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" name="Line 102"/>
          <p:cNvSpPr>
            <a:spLocks noChangeShapeType="1"/>
          </p:cNvSpPr>
          <p:nvPr/>
        </p:nvSpPr>
        <p:spPr bwMode="auto">
          <a:xfrm flipH="1">
            <a:off x="1396303" y="271932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" name="Freeform 103"/>
          <p:cNvSpPr>
            <a:spLocks/>
          </p:cNvSpPr>
          <p:nvPr/>
        </p:nvSpPr>
        <p:spPr bwMode="auto">
          <a:xfrm>
            <a:off x="1396303" y="2733046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" name="Line 104"/>
          <p:cNvSpPr>
            <a:spLocks noChangeShapeType="1"/>
          </p:cNvSpPr>
          <p:nvPr/>
        </p:nvSpPr>
        <p:spPr bwMode="auto">
          <a:xfrm flipH="1">
            <a:off x="1396303" y="2733046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" name="Freeform 105"/>
          <p:cNvSpPr>
            <a:spLocks/>
          </p:cNvSpPr>
          <p:nvPr/>
        </p:nvSpPr>
        <p:spPr bwMode="auto">
          <a:xfrm>
            <a:off x="1396303" y="2750880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" name="Line 106"/>
          <p:cNvSpPr>
            <a:spLocks noChangeShapeType="1"/>
          </p:cNvSpPr>
          <p:nvPr/>
        </p:nvSpPr>
        <p:spPr bwMode="auto">
          <a:xfrm flipH="1">
            <a:off x="1396303" y="2750880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" name="Freeform 107"/>
          <p:cNvSpPr>
            <a:spLocks/>
          </p:cNvSpPr>
          <p:nvPr/>
        </p:nvSpPr>
        <p:spPr bwMode="auto">
          <a:xfrm>
            <a:off x="1396303" y="2774199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" name="Line 108"/>
          <p:cNvSpPr>
            <a:spLocks noChangeShapeType="1"/>
          </p:cNvSpPr>
          <p:nvPr/>
        </p:nvSpPr>
        <p:spPr bwMode="auto">
          <a:xfrm flipH="1">
            <a:off x="1396303" y="2774199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" name="Freeform 109"/>
          <p:cNvSpPr>
            <a:spLocks/>
          </p:cNvSpPr>
          <p:nvPr/>
        </p:nvSpPr>
        <p:spPr bwMode="auto">
          <a:xfrm>
            <a:off x="1396303" y="2801635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" name="Line 110"/>
          <p:cNvSpPr>
            <a:spLocks noChangeShapeType="1"/>
          </p:cNvSpPr>
          <p:nvPr/>
        </p:nvSpPr>
        <p:spPr bwMode="auto">
          <a:xfrm flipH="1">
            <a:off x="1396303" y="2801635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7" name="Freeform 111"/>
          <p:cNvSpPr>
            <a:spLocks/>
          </p:cNvSpPr>
          <p:nvPr/>
        </p:nvSpPr>
        <p:spPr bwMode="auto">
          <a:xfrm>
            <a:off x="1396303" y="2837301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" name="Line 112"/>
          <p:cNvSpPr>
            <a:spLocks noChangeShapeType="1"/>
          </p:cNvSpPr>
          <p:nvPr/>
        </p:nvSpPr>
        <p:spPr bwMode="auto">
          <a:xfrm flipH="1">
            <a:off x="1396303" y="2837301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" name="Freeform 113"/>
          <p:cNvSpPr>
            <a:spLocks/>
          </p:cNvSpPr>
          <p:nvPr/>
        </p:nvSpPr>
        <p:spPr bwMode="auto">
          <a:xfrm>
            <a:off x="1396303" y="2883942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" name="Line 114"/>
          <p:cNvSpPr>
            <a:spLocks noChangeShapeType="1"/>
          </p:cNvSpPr>
          <p:nvPr/>
        </p:nvSpPr>
        <p:spPr bwMode="auto">
          <a:xfrm flipH="1">
            <a:off x="1396303" y="2883942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1396303" y="2978595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" name="Line 116"/>
          <p:cNvSpPr>
            <a:spLocks noChangeShapeType="1"/>
          </p:cNvSpPr>
          <p:nvPr/>
        </p:nvSpPr>
        <p:spPr bwMode="auto">
          <a:xfrm flipH="1">
            <a:off x="1396303" y="2978595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" name="Freeform 117"/>
          <p:cNvSpPr>
            <a:spLocks/>
          </p:cNvSpPr>
          <p:nvPr/>
        </p:nvSpPr>
        <p:spPr bwMode="auto">
          <a:xfrm>
            <a:off x="1396303" y="2995056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" name="Line 118"/>
          <p:cNvSpPr>
            <a:spLocks noChangeShapeType="1"/>
          </p:cNvSpPr>
          <p:nvPr/>
        </p:nvSpPr>
        <p:spPr bwMode="auto">
          <a:xfrm flipH="1">
            <a:off x="1396303" y="2995056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" name="Freeform 119"/>
          <p:cNvSpPr>
            <a:spLocks/>
          </p:cNvSpPr>
          <p:nvPr/>
        </p:nvSpPr>
        <p:spPr bwMode="auto">
          <a:xfrm>
            <a:off x="1396303" y="3010146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" name="Line 120"/>
          <p:cNvSpPr>
            <a:spLocks noChangeShapeType="1"/>
          </p:cNvSpPr>
          <p:nvPr/>
        </p:nvSpPr>
        <p:spPr bwMode="auto">
          <a:xfrm flipH="1">
            <a:off x="1396303" y="3010146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" name="Freeform 121"/>
          <p:cNvSpPr>
            <a:spLocks/>
          </p:cNvSpPr>
          <p:nvPr/>
        </p:nvSpPr>
        <p:spPr bwMode="auto">
          <a:xfrm>
            <a:off x="1396303" y="3026607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" name="Line 122"/>
          <p:cNvSpPr>
            <a:spLocks noChangeShapeType="1"/>
          </p:cNvSpPr>
          <p:nvPr/>
        </p:nvSpPr>
        <p:spPr bwMode="auto">
          <a:xfrm flipH="1">
            <a:off x="1396303" y="3026607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" name="Freeform 123"/>
          <p:cNvSpPr>
            <a:spLocks/>
          </p:cNvSpPr>
          <p:nvPr/>
        </p:nvSpPr>
        <p:spPr bwMode="auto">
          <a:xfrm>
            <a:off x="1396303" y="3048555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" name="Line 124"/>
          <p:cNvSpPr>
            <a:spLocks noChangeShapeType="1"/>
          </p:cNvSpPr>
          <p:nvPr/>
        </p:nvSpPr>
        <p:spPr bwMode="auto">
          <a:xfrm flipH="1">
            <a:off x="1396303" y="3048555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" name="Freeform 125"/>
          <p:cNvSpPr>
            <a:spLocks/>
          </p:cNvSpPr>
          <p:nvPr/>
        </p:nvSpPr>
        <p:spPr bwMode="auto">
          <a:xfrm>
            <a:off x="1396303" y="3075991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" name="Line 126"/>
          <p:cNvSpPr>
            <a:spLocks noChangeShapeType="1"/>
          </p:cNvSpPr>
          <p:nvPr/>
        </p:nvSpPr>
        <p:spPr bwMode="auto">
          <a:xfrm flipH="1">
            <a:off x="1396303" y="3075991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" name="Freeform 127"/>
          <p:cNvSpPr>
            <a:spLocks/>
          </p:cNvSpPr>
          <p:nvPr/>
        </p:nvSpPr>
        <p:spPr bwMode="auto">
          <a:xfrm>
            <a:off x="1396303" y="3111657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" name="Line 128"/>
          <p:cNvSpPr>
            <a:spLocks noChangeShapeType="1"/>
          </p:cNvSpPr>
          <p:nvPr/>
        </p:nvSpPr>
        <p:spPr bwMode="auto">
          <a:xfrm flipH="1">
            <a:off x="1396303" y="3111657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" name="Freeform 129"/>
          <p:cNvSpPr>
            <a:spLocks/>
          </p:cNvSpPr>
          <p:nvPr/>
        </p:nvSpPr>
        <p:spPr bwMode="auto">
          <a:xfrm>
            <a:off x="1396303" y="3161042"/>
            <a:ext cx="25924" cy="0"/>
          </a:xfrm>
          <a:custGeom>
            <a:avLst/>
            <a:gdLst>
              <a:gd name="T0" fmla="*/ 14 w 14"/>
              <a:gd name="T1" fmla="*/ 0 w 14"/>
              <a:gd name="T2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6C6C6C"/>
            </a:solidFill>
          </a:ln>
          <a:extLst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" name="Line 130"/>
          <p:cNvSpPr>
            <a:spLocks noChangeShapeType="1"/>
          </p:cNvSpPr>
          <p:nvPr/>
        </p:nvSpPr>
        <p:spPr bwMode="auto">
          <a:xfrm flipH="1">
            <a:off x="1396303" y="3161042"/>
            <a:ext cx="25924" cy="0"/>
          </a:xfrm>
          <a:prstGeom prst="line">
            <a:avLst/>
          </a:prstGeom>
          <a:noFill/>
          <a:ln w="11113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" name="Freeform 131"/>
          <p:cNvSpPr>
            <a:spLocks/>
          </p:cNvSpPr>
          <p:nvPr/>
        </p:nvSpPr>
        <p:spPr bwMode="auto">
          <a:xfrm>
            <a:off x="1916623" y="2385986"/>
            <a:ext cx="38886" cy="31551"/>
          </a:xfrm>
          <a:custGeom>
            <a:avLst/>
            <a:gdLst>
              <a:gd name="T0" fmla="*/ 21 w 21"/>
              <a:gd name="T1" fmla="*/ 11 h 23"/>
              <a:gd name="T2" fmla="*/ 21 w 21"/>
              <a:gd name="T3" fmla="*/ 11 h 23"/>
              <a:gd name="T4" fmla="*/ 21 w 21"/>
              <a:gd name="T5" fmla="*/ 16 h 23"/>
              <a:gd name="T6" fmla="*/ 18 w 21"/>
              <a:gd name="T7" fmla="*/ 18 h 23"/>
              <a:gd name="T8" fmla="*/ 14 w 21"/>
              <a:gd name="T9" fmla="*/ 20 h 23"/>
              <a:gd name="T10" fmla="*/ 11 w 21"/>
              <a:gd name="T11" fmla="*/ 23 h 23"/>
              <a:gd name="T12" fmla="*/ 11 w 21"/>
              <a:gd name="T13" fmla="*/ 23 h 23"/>
              <a:gd name="T14" fmla="*/ 7 w 21"/>
              <a:gd name="T15" fmla="*/ 20 h 23"/>
              <a:gd name="T16" fmla="*/ 2 w 21"/>
              <a:gd name="T17" fmla="*/ 18 h 23"/>
              <a:gd name="T18" fmla="*/ 0 w 21"/>
              <a:gd name="T19" fmla="*/ 16 h 23"/>
              <a:gd name="T20" fmla="*/ 0 w 21"/>
              <a:gd name="T21" fmla="*/ 11 h 23"/>
              <a:gd name="T22" fmla="*/ 0 w 21"/>
              <a:gd name="T23" fmla="*/ 11 h 23"/>
              <a:gd name="T24" fmla="*/ 0 w 21"/>
              <a:gd name="T25" fmla="*/ 7 h 23"/>
              <a:gd name="T26" fmla="*/ 2 w 21"/>
              <a:gd name="T27" fmla="*/ 4 h 23"/>
              <a:gd name="T28" fmla="*/ 7 w 21"/>
              <a:gd name="T29" fmla="*/ 2 h 23"/>
              <a:gd name="T30" fmla="*/ 11 w 21"/>
              <a:gd name="T31" fmla="*/ 0 h 23"/>
              <a:gd name="T32" fmla="*/ 11 w 21"/>
              <a:gd name="T33" fmla="*/ 0 h 23"/>
              <a:gd name="T34" fmla="*/ 14 w 21"/>
              <a:gd name="T35" fmla="*/ 2 h 23"/>
              <a:gd name="T36" fmla="*/ 18 w 21"/>
              <a:gd name="T37" fmla="*/ 4 h 23"/>
              <a:gd name="T38" fmla="*/ 21 w 21"/>
              <a:gd name="T39" fmla="*/ 7 h 23"/>
              <a:gd name="T40" fmla="*/ 21 w 21"/>
              <a:gd name="T41" fmla="*/ 11 h 23"/>
              <a:gd name="T42" fmla="*/ 21 w 21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8" y="18"/>
                </a:lnTo>
                <a:lnTo>
                  <a:pt x="14" y="20"/>
                </a:lnTo>
                <a:lnTo>
                  <a:pt x="11" y="23"/>
                </a:lnTo>
                <a:lnTo>
                  <a:pt x="11" y="23"/>
                </a:lnTo>
                <a:lnTo>
                  <a:pt x="7" y="20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7" y="2"/>
                </a:lnTo>
                <a:lnTo>
                  <a:pt x="11" y="0"/>
                </a:lnTo>
                <a:lnTo>
                  <a:pt x="11" y="0"/>
                </a:lnTo>
                <a:lnTo>
                  <a:pt x="14" y="2"/>
                </a:lnTo>
                <a:lnTo>
                  <a:pt x="18" y="4"/>
                </a:lnTo>
                <a:lnTo>
                  <a:pt x="21" y="7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" name="Freeform 132"/>
          <p:cNvSpPr>
            <a:spLocks/>
          </p:cNvSpPr>
          <p:nvPr/>
        </p:nvSpPr>
        <p:spPr bwMode="auto">
          <a:xfrm>
            <a:off x="1661092" y="2296820"/>
            <a:ext cx="42590" cy="28808"/>
          </a:xfrm>
          <a:custGeom>
            <a:avLst/>
            <a:gdLst>
              <a:gd name="T0" fmla="*/ 23 w 23"/>
              <a:gd name="T1" fmla="*/ 9 h 21"/>
              <a:gd name="T2" fmla="*/ 23 w 23"/>
              <a:gd name="T3" fmla="*/ 9 h 21"/>
              <a:gd name="T4" fmla="*/ 21 w 23"/>
              <a:gd name="T5" fmla="*/ 14 h 21"/>
              <a:gd name="T6" fmla="*/ 18 w 23"/>
              <a:gd name="T7" fmla="*/ 19 h 21"/>
              <a:gd name="T8" fmla="*/ 16 w 23"/>
              <a:gd name="T9" fmla="*/ 21 h 21"/>
              <a:gd name="T10" fmla="*/ 11 w 23"/>
              <a:gd name="T11" fmla="*/ 21 h 21"/>
              <a:gd name="T12" fmla="*/ 11 w 23"/>
              <a:gd name="T13" fmla="*/ 21 h 21"/>
              <a:gd name="T14" fmla="*/ 7 w 23"/>
              <a:gd name="T15" fmla="*/ 21 h 21"/>
              <a:gd name="T16" fmla="*/ 4 w 23"/>
              <a:gd name="T17" fmla="*/ 19 h 21"/>
              <a:gd name="T18" fmla="*/ 2 w 23"/>
              <a:gd name="T19" fmla="*/ 14 h 21"/>
              <a:gd name="T20" fmla="*/ 0 w 23"/>
              <a:gd name="T21" fmla="*/ 9 h 21"/>
              <a:gd name="T22" fmla="*/ 0 w 23"/>
              <a:gd name="T23" fmla="*/ 9 h 21"/>
              <a:gd name="T24" fmla="*/ 2 w 23"/>
              <a:gd name="T25" fmla="*/ 7 h 21"/>
              <a:gd name="T26" fmla="*/ 4 w 23"/>
              <a:gd name="T27" fmla="*/ 3 h 21"/>
              <a:gd name="T28" fmla="*/ 7 w 23"/>
              <a:gd name="T29" fmla="*/ 0 h 21"/>
              <a:gd name="T30" fmla="*/ 11 w 23"/>
              <a:gd name="T31" fmla="*/ 0 h 21"/>
              <a:gd name="T32" fmla="*/ 11 w 23"/>
              <a:gd name="T33" fmla="*/ 0 h 21"/>
              <a:gd name="T34" fmla="*/ 16 w 23"/>
              <a:gd name="T35" fmla="*/ 0 h 21"/>
              <a:gd name="T36" fmla="*/ 18 w 23"/>
              <a:gd name="T37" fmla="*/ 3 h 21"/>
              <a:gd name="T38" fmla="*/ 21 w 23"/>
              <a:gd name="T39" fmla="*/ 7 h 21"/>
              <a:gd name="T40" fmla="*/ 23 w 23"/>
              <a:gd name="T41" fmla="*/ 9 h 21"/>
              <a:gd name="T42" fmla="*/ 23 w 23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9"/>
                </a:moveTo>
                <a:lnTo>
                  <a:pt x="23" y="9"/>
                </a:lnTo>
                <a:lnTo>
                  <a:pt x="21" y="14"/>
                </a:lnTo>
                <a:lnTo>
                  <a:pt x="18" y="19"/>
                </a:lnTo>
                <a:lnTo>
                  <a:pt x="16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4" y="19"/>
                </a:lnTo>
                <a:lnTo>
                  <a:pt x="2" y="14"/>
                </a:lnTo>
                <a:lnTo>
                  <a:pt x="0" y="9"/>
                </a:lnTo>
                <a:lnTo>
                  <a:pt x="0" y="9"/>
                </a:lnTo>
                <a:lnTo>
                  <a:pt x="2" y="7"/>
                </a:lnTo>
                <a:lnTo>
                  <a:pt x="4" y="3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3"/>
                </a:lnTo>
                <a:lnTo>
                  <a:pt x="21" y="7"/>
                </a:lnTo>
                <a:lnTo>
                  <a:pt x="23" y="9"/>
                </a:lnTo>
                <a:lnTo>
                  <a:pt x="23" y="9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" name="Freeform 133"/>
          <p:cNvSpPr>
            <a:spLocks/>
          </p:cNvSpPr>
          <p:nvPr/>
        </p:nvSpPr>
        <p:spPr bwMode="auto">
          <a:xfrm>
            <a:off x="2175858" y="2454576"/>
            <a:ext cx="38886" cy="31551"/>
          </a:xfrm>
          <a:custGeom>
            <a:avLst/>
            <a:gdLst>
              <a:gd name="T0" fmla="*/ 21 w 21"/>
              <a:gd name="T1" fmla="*/ 12 h 23"/>
              <a:gd name="T2" fmla="*/ 21 w 21"/>
              <a:gd name="T3" fmla="*/ 12 h 23"/>
              <a:gd name="T4" fmla="*/ 21 w 21"/>
              <a:gd name="T5" fmla="*/ 16 h 23"/>
              <a:gd name="T6" fmla="*/ 19 w 21"/>
              <a:gd name="T7" fmla="*/ 19 h 23"/>
              <a:gd name="T8" fmla="*/ 14 w 21"/>
              <a:gd name="T9" fmla="*/ 21 h 23"/>
              <a:gd name="T10" fmla="*/ 9 w 21"/>
              <a:gd name="T11" fmla="*/ 23 h 23"/>
              <a:gd name="T12" fmla="*/ 9 w 21"/>
              <a:gd name="T13" fmla="*/ 23 h 23"/>
              <a:gd name="T14" fmla="*/ 5 w 21"/>
              <a:gd name="T15" fmla="*/ 21 h 23"/>
              <a:gd name="T16" fmla="*/ 2 w 21"/>
              <a:gd name="T17" fmla="*/ 19 h 23"/>
              <a:gd name="T18" fmla="*/ 0 w 21"/>
              <a:gd name="T19" fmla="*/ 16 h 23"/>
              <a:gd name="T20" fmla="*/ 0 w 21"/>
              <a:gd name="T21" fmla="*/ 12 h 23"/>
              <a:gd name="T22" fmla="*/ 0 w 21"/>
              <a:gd name="T23" fmla="*/ 12 h 23"/>
              <a:gd name="T24" fmla="*/ 0 w 21"/>
              <a:gd name="T25" fmla="*/ 7 h 23"/>
              <a:gd name="T26" fmla="*/ 2 w 21"/>
              <a:gd name="T27" fmla="*/ 5 h 23"/>
              <a:gd name="T28" fmla="*/ 5 w 21"/>
              <a:gd name="T29" fmla="*/ 3 h 23"/>
              <a:gd name="T30" fmla="*/ 9 w 21"/>
              <a:gd name="T31" fmla="*/ 0 h 23"/>
              <a:gd name="T32" fmla="*/ 9 w 21"/>
              <a:gd name="T33" fmla="*/ 0 h 23"/>
              <a:gd name="T34" fmla="*/ 14 w 21"/>
              <a:gd name="T35" fmla="*/ 3 h 23"/>
              <a:gd name="T36" fmla="*/ 19 w 21"/>
              <a:gd name="T37" fmla="*/ 5 h 23"/>
              <a:gd name="T38" fmla="*/ 21 w 21"/>
              <a:gd name="T39" fmla="*/ 7 h 23"/>
              <a:gd name="T40" fmla="*/ 21 w 21"/>
              <a:gd name="T41" fmla="*/ 12 h 23"/>
              <a:gd name="T42" fmla="*/ 21 w 21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2"/>
                </a:moveTo>
                <a:lnTo>
                  <a:pt x="21" y="12"/>
                </a:lnTo>
                <a:lnTo>
                  <a:pt x="21" y="16"/>
                </a:lnTo>
                <a:lnTo>
                  <a:pt x="19" y="19"/>
                </a:lnTo>
                <a:lnTo>
                  <a:pt x="14" y="21"/>
                </a:lnTo>
                <a:lnTo>
                  <a:pt x="9" y="23"/>
                </a:lnTo>
                <a:lnTo>
                  <a:pt x="9" y="23"/>
                </a:lnTo>
                <a:lnTo>
                  <a:pt x="5" y="21"/>
                </a:lnTo>
                <a:lnTo>
                  <a:pt x="2" y="19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5"/>
                </a:lnTo>
                <a:lnTo>
                  <a:pt x="5" y="3"/>
                </a:lnTo>
                <a:lnTo>
                  <a:pt x="9" y="0"/>
                </a:lnTo>
                <a:lnTo>
                  <a:pt x="9" y="0"/>
                </a:lnTo>
                <a:lnTo>
                  <a:pt x="14" y="3"/>
                </a:lnTo>
                <a:lnTo>
                  <a:pt x="19" y="5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3F72A4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" name="Freeform 135"/>
          <p:cNvSpPr>
            <a:spLocks/>
          </p:cNvSpPr>
          <p:nvPr/>
        </p:nvSpPr>
        <p:spPr bwMode="auto">
          <a:xfrm>
            <a:off x="1681462" y="2309167"/>
            <a:ext cx="762890" cy="181075"/>
          </a:xfrm>
          <a:custGeom>
            <a:avLst/>
            <a:gdLst>
              <a:gd name="T0" fmla="*/ 0 w 412"/>
              <a:gd name="T1" fmla="*/ 0 h 132"/>
              <a:gd name="T2" fmla="*/ 138 w 412"/>
              <a:gd name="T3" fmla="*/ 65 h 132"/>
              <a:gd name="T4" fmla="*/ 276 w 412"/>
              <a:gd name="T5" fmla="*/ 118 h 132"/>
              <a:gd name="T6" fmla="*/ 412 w 412"/>
              <a:gd name="T7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132">
                <a:moveTo>
                  <a:pt x="0" y="0"/>
                </a:moveTo>
                <a:lnTo>
                  <a:pt x="138" y="65"/>
                </a:lnTo>
                <a:lnTo>
                  <a:pt x="276" y="118"/>
                </a:lnTo>
                <a:lnTo>
                  <a:pt x="412" y="132"/>
                </a:lnTo>
              </a:path>
            </a:pathLst>
          </a:custGeom>
          <a:noFill/>
          <a:ln w="12700">
            <a:solidFill>
              <a:srgbClr val="79E5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" name="Freeform 136"/>
          <p:cNvSpPr>
            <a:spLocks/>
          </p:cNvSpPr>
          <p:nvPr/>
        </p:nvSpPr>
        <p:spPr bwMode="auto">
          <a:xfrm>
            <a:off x="1920327" y="2398331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" name="Freeform 137"/>
          <p:cNvSpPr>
            <a:spLocks/>
          </p:cNvSpPr>
          <p:nvPr/>
        </p:nvSpPr>
        <p:spPr bwMode="auto">
          <a:xfrm>
            <a:off x="1920327" y="2417536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" name="Freeform 138"/>
          <p:cNvSpPr>
            <a:spLocks/>
          </p:cNvSpPr>
          <p:nvPr/>
        </p:nvSpPr>
        <p:spPr bwMode="auto">
          <a:xfrm>
            <a:off x="1920327" y="2432627"/>
            <a:ext cx="35183" cy="19205"/>
          </a:xfrm>
          <a:custGeom>
            <a:avLst/>
            <a:gdLst>
              <a:gd name="T0" fmla="*/ 19 w 19"/>
              <a:gd name="T1" fmla="*/ 14 h 14"/>
              <a:gd name="T2" fmla="*/ 9 w 19"/>
              <a:gd name="T3" fmla="*/ 0 h 14"/>
              <a:gd name="T4" fmla="*/ 0 w 19"/>
              <a:gd name="T5" fmla="*/ 14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9" y="0"/>
                </a:lnTo>
                <a:lnTo>
                  <a:pt x="0" y="14"/>
                </a:lnTo>
                <a:lnTo>
                  <a:pt x="19" y="1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" name="Freeform 139"/>
          <p:cNvSpPr>
            <a:spLocks/>
          </p:cNvSpPr>
          <p:nvPr/>
        </p:nvSpPr>
        <p:spPr bwMode="auto">
          <a:xfrm>
            <a:off x="1664795" y="2269385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" name="Freeform 140"/>
          <p:cNvSpPr>
            <a:spLocks/>
          </p:cNvSpPr>
          <p:nvPr/>
        </p:nvSpPr>
        <p:spPr bwMode="auto">
          <a:xfrm>
            <a:off x="1664795" y="2296820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" name="Freeform 141"/>
          <p:cNvSpPr>
            <a:spLocks/>
          </p:cNvSpPr>
          <p:nvPr/>
        </p:nvSpPr>
        <p:spPr bwMode="auto">
          <a:xfrm>
            <a:off x="1664795" y="2316025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" name="Freeform 142"/>
          <p:cNvSpPr>
            <a:spLocks/>
          </p:cNvSpPr>
          <p:nvPr/>
        </p:nvSpPr>
        <p:spPr bwMode="auto">
          <a:xfrm>
            <a:off x="1664795" y="2337973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" name="Freeform 144"/>
          <p:cNvSpPr>
            <a:spLocks/>
          </p:cNvSpPr>
          <p:nvPr/>
        </p:nvSpPr>
        <p:spPr bwMode="auto">
          <a:xfrm>
            <a:off x="1920327" y="2357178"/>
            <a:ext cx="35183" cy="19205"/>
          </a:xfrm>
          <a:custGeom>
            <a:avLst/>
            <a:gdLst>
              <a:gd name="T0" fmla="*/ 19 w 19"/>
              <a:gd name="T1" fmla="*/ 14 h 14"/>
              <a:gd name="T2" fmla="*/ 9 w 19"/>
              <a:gd name="T3" fmla="*/ 0 h 14"/>
              <a:gd name="T4" fmla="*/ 0 w 19"/>
              <a:gd name="T5" fmla="*/ 14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9" y="0"/>
                </a:lnTo>
                <a:lnTo>
                  <a:pt x="0" y="14"/>
                </a:lnTo>
                <a:lnTo>
                  <a:pt x="19" y="1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" name="Freeform 145"/>
          <p:cNvSpPr>
            <a:spLocks/>
          </p:cNvSpPr>
          <p:nvPr/>
        </p:nvSpPr>
        <p:spPr bwMode="auto">
          <a:xfrm>
            <a:off x="2175858" y="2628790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" name="Freeform 146"/>
          <p:cNvSpPr>
            <a:spLocks/>
          </p:cNvSpPr>
          <p:nvPr/>
        </p:nvSpPr>
        <p:spPr bwMode="auto">
          <a:xfrm>
            <a:off x="2175858" y="2401075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" name="Freeform 147"/>
          <p:cNvSpPr>
            <a:spLocks/>
          </p:cNvSpPr>
          <p:nvPr/>
        </p:nvSpPr>
        <p:spPr bwMode="auto">
          <a:xfrm>
            <a:off x="2175858" y="2458690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" name="Freeform 148"/>
          <p:cNvSpPr>
            <a:spLocks/>
          </p:cNvSpPr>
          <p:nvPr/>
        </p:nvSpPr>
        <p:spPr bwMode="auto">
          <a:xfrm>
            <a:off x="2175858" y="2483382"/>
            <a:ext cx="35183" cy="19205"/>
          </a:xfrm>
          <a:custGeom>
            <a:avLst/>
            <a:gdLst>
              <a:gd name="T0" fmla="*/ 19 w 19"/>
              <a:gd name="T1" fmla="*/ 14 h 14"/>
              <a:gd name="T2" fmla="*/ 9 w 19"/>
              <a:gd name="T3" fmla="*/ 0 h 14"/>
              <a:gd name="T4" fmla="*/ 0 w 19"/>
              <a:gd name="T5" fmla="*/ 14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9" y="0"/>
                </a:lnTo>
                <a:lnTo>
                  <a:pt x="0" y="14"/>
                </a:lnTo>
                <a:lnTo>
                  <a:pt x="19" y="1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" name="Freeform 149"/>
          <p:cNvSpPr>
            <a:spLocks/>
          </p:cNvSpPr>
          <p:nvPr/>
        </p:nvSpPr>
        <p:spPr bwMode="auto">
          <a:xfrm>
            <a:off x="2427686" y="2502586"/>
            <a:ext cx="33330" cy="21949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" name="Freeform 151"/>
          <p:cNvSpPr>
            <a:spLocks/>
          </p:cNvSpPr>
          <p:nvPr/>
        </p:nvSpPr>
        <p:spPr bwMode="auto">
          <a:xfrm>
            <a:off x="2427686" y="2385986"/>
            <a:ext cx="33330" cy="21949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" name="Freeform 152"/>
          <p:cNvSpPr>
            <a:spLocks/>
          </p:cNvSpPr>
          <p:nvPr/>
        </p:nvSpPr>
        <p:spPr bwMode="auto">
          <a:xfrm>
            <a:off x="1920327" y="2369525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" name="Freeform 153"/>
          <p:cNvSpPr>
            <a:spLocks/>
          </p:cNvSpPr>
          <p:nvPr/>
        </p:nvSpPr>
        <p:spPr bwMode="auto">
          <a:xfrm>
            <a:off x="1920327" y="2385986"/>
            <a:ext cx="35183" cy="17833"/>
          </a:xfrm>
          <a:custGeom>
            <a:avLst/>
            <a:gdLst>
              <a:gd name="T0" fmla="*/ 19 w 19"/>
              <a:gd name="T1" fmla="*/ 13 h 13"/>
              <a:gd name="T2" fmla="*/ 9 w 19"/>
              <a:gd name="T3" fmla="*/ 0 h 13"/>
              <a:gd name="T4" fmla="*/ 0 w 19"/>
              <a:gd name="T5" fmla="*/ 13 h 13"/>
              <a:gd name="T6" fmla="*/ 19 w 19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3">
                <a:moveTo>
                  <a:pt x="19" y="13"/>
                </a:moveTo>
                <a:lnTo>
                  <a:pt x="9" y="0"/>
                </a:lnTo>
                <a:lnTo>
                  <a:pt x="0" y="13"/>
                </a:lnTo>
                <a:lnTo>
                  <a:pt x="19" y="13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0" name="Freeform 154"/>
          <p:cNvSpPr>
            <a:spLocks/>
          </p:cNvSpPr>
          <p:nvPr/>
        </p:nvSpPr>
        <p:spPr bwMode="auto">
          <a:xfrm>
            <a:off x="1664795" y="2281730"/>
            <a:ext cx="35183" cy="21949"/>
          </a:xfrm>
          <a:custGeom>
            <a:avLst/>
            <a:gdLst>
              <a:gd name="T0" fmla="*/ 19 w 19"/>
              <a:gd name="T1" fmla="*/ 16 h 16"/>
              <a:gd name="T2" fmla="*/ 9 w 19"/>
              <a:gd name="T3" fmla="*/ 0 h 16"/>
              <a:gd name="T4" fmla="*/ 0 w 19"/>
              <a:gd name="T5" fmla="*/ 16 h 16"/>
              <a:gd name="T6" fmla="*/ 19 w 1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6">
                <a:moveTo>
                  <a:pt x="19" y="16"/>
                </a:moveTo>
                <a:lnTo>
                  <a:pt x="9" y="0"/>
                </a:lnTo>
                <a:lnTo>
                  <a:pt x="0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" name="Line 155"/>
          <p:cNvSpPr>
            <a:spLocks noChangeShapeType="1"/>
          </p:cNvSpPr>
          <p:nvPr/>
        </p:nvSpPr>
        <p:spPr bwMode="auto">
          <a:xfrm>
            <a:off x="1746269" y="2189821"/>
            <a:ext cx="0" cy="34295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" name="Line 156"/>
          <p:cNvSpPr>
            <a:spLocks noChangeShapeType="1"/>
          </p:cNvSpPr>
          <p:nvPr/>
        </p:nvSpPr>
        <p:spPr bwMode="auto">
          <a:xfrm>
            <a:off x="1724049" y="2189821"/>
            <a:ext cx="4259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" name="Line 157"/>
          <p:cNvSpPr>
            <a:spLocks noChangeShapeType="1"/>
          </p:cNvSpPr>
          <p:nvPr/>
        </p:nvSpPr>
        <p:spPr bwMode="auto">
          <a:xfrm>
            <a:off x="1720346" y="2224116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" name="Line 158"/>
          <p:cNvSpPr>
            <a:spLocks noChangeShapeType="1"/>
          </p:cNvSpPr>
          <p:nvPr/>
        </p:nvSpPr>
        <p:spPr bwMode="auto">
          <a:xfrm>
            <a:off x="1805523" y="2202167"/>
            <a:ext cx="0" cy="35667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" name="Line 159"/>
          <p:cNvSpPr>
            <a:spLocks noChangeShapeType="1"/>
          </p:cNvSpPr>
          <p:nvPr/>
        </p:nvSpPr>
        <p:spPr bwMode="auto">
          <a:xfrm>
            <a:off x="1785155" y="2202168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" name="Line 160"/>
          <p:cNvSpPr>
            <a:spLocks noChangeShapeType="1"/>
          </p:cNvSpPr>
          <p:nvPr/>
        </p:nvSpPr>
        <p:spPr bwMode="auto">
          <a:xfrm>
            <a:off x="1785155" y="2237834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" name="Line 161"/>
          <p:cNvSpPr>
            <a:spLocks noChangeShapeType="1"/>
          </p:cNvSpPr>
          <p:nvPr/>
        </p:nvSpPr>
        <p:spPr bwMode="auto">
          <a:xfrm>
            <a:off x="1936992" y="2250180"/>
            <a:ext cx="0" cy="31551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" name="Line 162"/>
          <p:cNvSpPr>
            <a:spLocks noChangeShapeType="1"/>
          </p:cNvSpPr>
          <p:nvPr/>
        </p:nvSpPr>
        <p:spPr bwMode="auto">
          <a:xfrm>
            <a:off x="1912921" y="2250179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" name="Line 163"/>
          <p:cNvSpPr>
            <a:spLocks noChangeShapeType="1"/>
          </p:cNvSpPr>
          <p:nvPr/>
        </p:nvSpPr>
        <p:spPr bwMode="auto">
          <a:xfrm>
            <a:off x="1912921" y="2281730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" name="Line 164"/>
          <p:cNvSpPr>
            <a:spLocks noChangeShapeType="1"/>
          </p:cNvSpPr>
          <p:nvPr/>
        </p:nvSpPr>
        <p:spPr bwMode="auto">
          <a:xfrm>
            <a:off x="2192524" y="2332487"/>
            <a:ext cx="0" cy="5350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" name="Line 165"/>
          <p:cNvSpPr>
            <a:spLocks noChangeShapeType="1"/>
          </p:cNvSpPr>
          <p:nvPr/>
        </p:nvSpPr>
        <p:spPr bwMode="auto">
          <a:xfrm>
            <a:off x="2172155" y="2332487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" name="Line 166"/>
          <p:cNvSpPr>
            <a:spLocks noChangeShapeType="1"/>
          </p:cNvSpPr>
          <p:nvPr/>
        </p:nvSpPr>
        <p:spPr bwMode="auto">
          <a:xfrm>
            <a:off x="2172155" y="2385986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" name="Line 167"/>
          <p:cNvSpPr>
            <a:spLocks noChangeShapeType="1"/>
          </p:cNvSpPr>
          <p:nvPr/>
        </p:nvSpPr>
        <p:spPr bwMode="auto">
          <a:xfrm>
            <a:off x="2955414" y="2546484"/>
            <a:ext cx="0" cy="97397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" name="Line 168"/>
          <p:cNvSpPr>
            <a:spLocks noChangeShapeType="1"/>
          </p:cNvSpPr>
          <p:nvPr/>
        </p:nvSpPr>
        <p:spPr bwMode="auto">
          <a:xfrm>
            <a:off x="2929491" y="2546484"/>
            <a:ext cx="4814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" name="Line 169"/>
          <p:cNvSpPr>
            <a:spLocks noChangeShapeType="1"/>
          </p:cNvSpPr>
          <p:nvPr/>
        </p:nvSpPr>
        <p:spPr bwMode="auto">
          <a:xfrm>
            <a:off x="2929491" y="2643881"/>
            <a:ext cx="48144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6" name="Line 170"/>
          <p:cNvSpPr>
            <a:spLocks noChangeShapeType="1"/>
          </p:cNvSpPr>
          <p:nvPr/>
        </p:nvSpPr>
        <p:spPr bwMode="auto">
          <a:xfrm>
            <a:off x="2444351" y="2420280"/>
            <a:ext cx="0" cy="56244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" name="Line 171"/>
          <p:cNvSpPr>
            <a:spLocks noChangeShapeType="1"/>
          </p:cNvSpPr>
          <p:nvPr/>
        </p:nvSpPr>
        <p:spPr bwMode="auto">
          <a:xfrm>
            <a:off x="2423983" y="2423024"/>
            <a:ext cx="4259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" name="Line 172"/>
          <p:cNvSpPr>
            <a:spLocks noChangeShapeType="1"/>
          </p:cNvSpPr>
          <p:nvPr/>
        </p:nvSpPr>
        <p:spPr bwMode="auto">
          <a:xfrm>
            <a:off x="2423983" y="2476524"/>
            <a:ext cx="4259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" name="Line 173"/>
          <p:cNvSpPr>
            <a:spLocks noChangeShapeType="1"/>
          </p:cNvSpPr>
          <p:nvPr/>
        </p:nvSpPr>
        <p:spPr bwMode="auto">
          <a:xfrm>
            <a:off x="1425930" y="2379127"/>
            <a:ext cx="0" cy="87794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" name="Line 174"/>
          <p:cNvSpPr>
            <a:spLocks noChangeShapeType="1"/>
          </p:cNvSpPr>
          <p:nvPr/>
        </p:nvSpPr>
        <p:spPr bwMode="auto">
          <a:xfrm>
            <a:off x="1405561" y="2379127"/>
            <a:ext cx="46292" cy="0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" name="Line 175"/>
          <p:cNvSpPr>
            <a:spLocks noChangeShapeType="1"/>
          </p:cNvSpPr>
          <p:nvPr/>
        </p:nvSpPr>
        <p:spPr bwMode="auto">
          <a:xfrm>
            <a:off x="1405561" y="2466921"/>
            <a:ext cx="46292" cy="0"/>
          </a:xfrm>
          <a:prstGeom prst="line">
            <a:avLst/>
          </a:prstGeom>
          <a:noFill/>
          <a:ln w="7938">
            <a:solidFill>
              <a:srgbClr val="6C6C6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" name="Freeform 176"/>
          <p:cNvSpPr>
            <a:spLocks/>
          </p:cNvSpPr>
          <p:nvPr/>
        </p:nvSpPr>
        <p:spPr bwMode="auto">
          <a:xfrm>
            <a:off x="1409264" y="2407935"/>
            <a:ext cx="38886" cy="31551"/>
          </a:xfrm>
          <a:custGeom>
            <a:avLst/>
            <a:gdLst>
              <a:gd name="T0" fmla="*/ 21 w 21"/>
              <a:gd name="T1" fmla="*/ 11 h 23"/>
              <a:gd name="T2" fmla="*/ 21 w 21"/>
              <a:gd name="T3" fmla="*/ 11 h 23"/>
              <a:gd name="T4" fmla="*/ 21 w 21"/>
              <a:gd name="T5" fmla="*/ 16 h 23"/>
              <a:gd name="T6" fmla="*/ 16 w 21"/>
              <a:gd name="T7" fmla="*/ 18 h 23"/>
              <a:gd name="T8" fmla="*/ 14 w 21"/>
              <a:gd name="T9" fmla="*/ 20 h 23"/>
              <a:gd name="T10" fmla="*/ 9 w 21"/>
              <a:gd name="T11" fmla="*/ 23 h 23"/>
              <a:gd name="T12" fmla="*/ 9 w 21"/>
              <a:gd name="T13" fmla="*/ 23 h 23"/>
              <a:gd name="T14" fmla="*/ 5 w 21"/>
              <a:gd name="T15" fmla="*/ 20 h 23"/>
              <a:gd name="T16" fmla="*/ 2 w 21"/>
              <a:gd name="T17" fmla="*/ 18 h 23"/>
              <a:gd name="T18" fmla="*/ 0 w 21"/>
              <a:gd name="T19" fmla="*/ 16 h 23"/>
              <a:gd name="T20" fmla="*/ 0 w 21"/>
              <a:gd name="T21" fmla="*/ 11 h 23"/>
              <a:gd name="T22" fmla="*/ 0 w 21"/>
              <a:gd name="T23" fmla="*/ 11 h 23"/>
              <a:gd name="T24" fmla="*/ 0 w 21"/>
              <a:gd name="T25" fmla="*/ 7 h 23"/>
              <a:gd name="T26" fmla="*/ 2 w 21"/>
              <a:gd name="T27" fmla="*/ 4 h 23"/>
              <a:gd name="T28" fmla="*/ 5 w 21"/>
              <a:gd name="T29" fmla="*/ 2 h 23"/>
              <a:gd name="T30" fmla="*/ 9 w 21"/>
              <a:gd name="T31" fmla="*/ 0 h 23"/>
              <a:gd name="T32" fmla="*/ 9 w 21"/>
              <a:gd name="T33" fmla="*/ 0 h 23"/>
              <a:gd name="T34" fmla="*/ 14 w 21"/>
              <a:gd name="T35" fmla="*/ 2 h 23"/>
              <a:gd name="T36" fmla="*/ 16 w 21"/>
              <a:gd name="T37" fmla="*/ 4 h 23"/>
              <a:gd name="T38" fmla="*/ 21 w 21"/>
              <a:gd name="T39" fmla="*/ 7 h 23"/>
              <a:gd name="T40" fmla="*/ 21 w 21"/>
              <a:gd name="T41" fmla="*/ 11 h 23"/>
              <a:gd name="T42" fmla="*/ 21 w 21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6" y="18"/>
                </a:lnTo>
                <a:lnTo>
                  <a:pt x="14" y="20"/>
                </a:lnTo>
                <a:lnTo>
                  <a:pt x="9" y="23"/>
                </a:lnTo>
                <a:lnTo>
                  <a:pt x="9" y="23"/>
                </a:lnTo>
                <a:lnTo>
                  <a:pt x="5" y="20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5" y="2"/>
                </a:lnTo>
                <a:lnTo>
                  <a:pt x="9" y="0"/>
                </a:lnTo>
                <a:lnTo>
                  <a:pt x="9" y="0"/>
                </a:lnTo>
                <a:lnTo>
                  <a:pt x="14" y="2"/>
                </a:lnTo>
                <a:lnTo>
                  <a:pt x="16" y="4"/>
                </a:lnTo>
                <a:lnTo>
                  <a:pt x="21" y="7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" name="Line 177"/>
          <p:cNvSpPr>
            <a:spLocks noChangeShapeType="1"/>
          </p:cNvSpPr>
          <p:nvPr/>
        </p:nvSpPr>
        <p:spPr bwMode="auto">
          <a:xfrm>
            <a:off x="1553694" y="2177475"/>
            <a:ext cx="0" cy="34295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" name="Line 178"/>
          <p:cNvSpPr>
            <a:spLocks noChangeShapeType="1"/>
          </p:cNvSpPr>
          <p:nvPr/>
        </p:nvSpPr>
        <p:spPr bwMode="auto">
          <a:xfrm>
            <a:off x="1533327" y="2177475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" name="Line 179"/>
          <p:cNvSpPr>
            <a:spLocks noChangeShapeType="1"/>
          </p:cNvSpPr>
          <p:nvPr/>
        </p:nvSpPr>
        <p:spPr bwMode="auto">
          <a:xfrm>
            <a:off x="1533327" y="2209026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" name="Freeform 180"/>
          <p:cNvSpPr>
            <a:spLocks/>
          </p:cNvSpPr>
          <p:nvPr/>
        </p:nvSpPr>
        <p:spPr bwMode="auto">
          <a:xfrm>
            <a:off x="1537030" y="2180219"/>
            <a:ext cx="38886" cy="28808"/>
          </a:xfrm>
          <a:custGeom>
            <a:avLst/>
            <a:gdLst>
              <a:gd name="T0" fmla="*/ 21 w 21"/>
              <a:gd name="T1" fmla="*/ 12 h 21"/>
              <a:gd name="T2" fmla="*/ 21 w 21"/>
              <a:gd name="T3" fmla="*/ 12 h 21"/>
              <a:gd name="T4" fmla="*/ 19 w 21"/>
              <a:gd name="T5" fmla="*/ 16 h 21"/>
              <a:gd name="T6" fmla="*/ 16 w 21"/>
              <a:gd name="T7" fmla="*/ 19 h 21"/>
              <a:gd name="T8" fmla="*/ 14 w 21"/>
              <a:gd name="T9" fmla="*/ 21 h 21"/>
              <a:gd name="T10" fmla="*/ 9 w 21"/>
              <a:gd name="T11" fmla="*/ 21 h 21"/>
              <a:gd name="T12" fmla="*/ 9 w 21"/>
              <a:gd name="T13" fmla="*/ 21 h 21"/>
              <a:gd name="T14" fmla="*/ 5 w 21"/>
              <a:gd name="T15" fmla="*/ 21 h 21"/>
              <a:gd name="T16" fmla="*/ 2 w 21"/>
              <a:gd name="T17" fmla="*/ 19 h 21"/>
              <a:gd name="T18" fmla="*/ 0 w 21"/>
              <a:gd name="T19" fmla="*/ 16 h 21"/>
              <a:gd name="T20" fmla="*/ 0 w 21"/>
              <a:gd name="T21" fmla="*/ 12 h 21"/>
              <a:gd name="T22" fmla="*/ 0 w 21"/>
              <a:gd name="T23" fmla="*/ 12 h 21"/>
              <a:gd name="T24" fmla="*/ 0 w 21"/>
              <a:gd name="T25" fmla="*/ 7 h 21"/>
              <a:gd name="T26" fmla="*/ 2 w 21"/>
              <a:gd name="T27" fmla="*/ 2 h 21"/>
              <a:gd name="T28" fmla="*/ 5 w 21"/>
              <a:gd name="T29" fmla="*/ 0 h 21"/>
              <a:gd name="T30" fmla="*/ 9 w 21"/>
              <a:gd name="T31" fmla="*/ 0 h 21"/>
              <a:gd name="T32" fmla="*/ 9 w 21"/>
              <a:gd name="T33" fmla="*/ 0 h 21"/>
              <a:gd name="T34" fmla="*/ 14 w 21"/>
              <a:gd name="T35" fmla="*/ 0 h 21"/>
              <a:gd name="T36" fmla="*/ 16 w 21"/>
              <a:gd name="T37" fmla="*/ 2 h 21"/>
              <a:gd name="T38" fmla="*/ 19 w 21"/>
              <a:gd name="T39" fmla="*/ 7 h 21"/>
              <a:gd name="T40" fmla="*/ 21 w 21"/>
              <a:gd name="T41" fmla="*/ 12 h 21"/>
              <a:gd name="T42" fmla="*/ 21 w 21"/>
              <a:gd name="T4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12"/>
                </a:moveTo>
                <a:lnTo>
                  <a:pt x="21" y="12"/>
                </a:lnTo>
                <a:lnTo>
                  <a:pt x="19" y="16"/>
                </a:lnTo>
                <a:lnTo>
                  <a:pt x="16" y="19"/>
                </a:lnTo>
                <a:lnTo>
                  <a:pt x="14" y="21"/>
                </a:lnTo>
                <a:lnTo>
                  <a:pt x="9" y="21"/>
                </a:lnTo>
                <a:lnTo>
                  <a:pt x="9" y="21"/>
                </a:lnTo>
                <a:lnTo>
                  <a:pt x="5" y="21"/>
                </a:lnTo>
                <a:lnTo>
                  <a:pt x="2" y="19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2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6" y="2"/>
                </a:lnTo>
                <a:lnTo>
                  <a:pt x="19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" name="Line 181"/>
          <p:cNvSpPr>
            <a:spLocks noChangeShapeType="1"/>
          </p:cNvSpPr>
          <p:nvPr/>
        </p:nvSpPr>
        <p:spPr bwMode="auto">
          <a:xfrm>
            <a:off x="1681461" y="2136322"/>
            <a:ext cx="0" cy="34295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" name="Line 182"/>
          <p:cNvSpPr>
            <a:spLocks noChangeShapeType="1"/>
          </p:cNvSpPr>
          <p:nvPr/>
        </p:nvSpPr>
        <p:spPr bwMode="auto">
          <a:xfrm>
            <a:off x="1657389" y="2136322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" name="Line 183"/>
          <p:cNvSpPr>
            <a:spLocks noChangeShapeType="1"/>
          </p:cNvSpPr>
          <p:nvPr/>
        </p:nvSpPr>
        <p:spPr bwMode="auto">
          <a:xfrm>
            <a:off x="1657389" y="2170616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" name="Freeform 184"/>
          <p:cNvSpPr>
            <a:spLocks/>
          </p:cNvSpPr>
          <p:nvPr/>
        </p:nvSpPr>
        <p:spPr bwMode="auto">
          <a:xfrm>
            <a:off x="1661091" y="2139066"/>
            <a:ext cx="38886" cy="28808"/>
          </a:xfrm>
          <a:custGeom>
            <a:avLst/>
            <a:gdLst>
              <a:gd name="T0" fmla="*/ 21 w 21"/>
              <a:gd name="T1" fmla="*/ 9 h 21"/>
              <a:gd name="T2" fmla="*/ 21 w 21"/>
              <a:gd name="T3" fmla="*/ 9 h 21"/>
              <a:gd name="T4" fmla="*/ 21 w 21"/>
              <a:gd name="T5" fmla="*/ 14 h 21"/>
              <a:gd name="T6" fmla="*/ 18 w 21"/>
              <a:gd name="T7" fmla="*/ 19 h 21"/>
              <a:gd name="T8" fmla="*/ 16 w 21"/>
              <a:gd name="T9" fmla="*/ 21 h 21"/>
              <a:gd name="T10" fmla="*/ 11 w 21"/>
              <a:gd name="T11" fmla="*/ 21 h 21"/>
              <a:gd name="T12" fmla="*/ 11 w 21"/>
              <a:gd name="T13" fmla="*/ 21 h 21"/>
              <a:gd name="T14" fmla="*/ 7 w 21"/>
              <a:gd name="T15" fmla="*/ 21 h 21"/>
              <a:gd name="T16" fmla="*/ 2 w 21"/>
              <a:gd name="T17" fmla="*/ 19 h 21"/>
              <a:gd name="T18" fmla="*/ 0 w 21"/>
              <a:gd name="T19" fmla="*/ 14 h 21"/>
              <a:gd name="T20" fmla="*/ 0 w 21"/>
              <a:gd name="T21" fmla="*/ 9 h 21"/>
              <a:gd name="T22" fmla="*/ 0 w 21"/>
              <a:gd name="T23" fmla="*/ 9 h 21"/>
              <a:gd name="T24" fmla="*/ 0 w 21"/>
              <a:gd name="T25" fmla="*/ 7 h 21"/>
              <a:gd name="T26" fmla="*/ 2 w 21"/>
              <a:gd name="T27" fmla="*/ 3 h 21"/>
              <a:gd name="T28" fmla="*/ 7 w 21"/>
              <a:gd name="T29" fmla="*/ 0 h 21"/>
              <a:gd name="T30" fmla="*/ 11 w 21"/>
              <a:gd name="T31" fmla="*/ 0 h 21"/>
              <a:gd name="T32" fmla="*/ 11 w 21"/>
              <a:gd name="T33" fmla="*/ 0 h 21"/>
              <a:gd name="T34" fmla="*/ 16 w 21"/>
              <a:gd name="T35" fmla="*/ 0 h 21"/>
              <a:gd name="T36" fmla="*/ 18 w 21"/>
              <a:gd name="T37" fmla="*/ 3 h 21"/>
              <a:gd name="T38" fmla="*/ 21 w 21"/>
              <a:gd name="T39" fmla="*/ 7 h 21"/>
              <a:gd name="T40" fmla="*/ 21 w 21"/>
              <a:gd name="T41" fmla="*/ 9 h 21"/>
              <a:gd name="T42" fmla="*/ 21 w 21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9"/>
                </a:moveTo>
                <a:lnTo>
                  <a:pt x="21" y="9"/>
                </a:lnTo>
                <a:lnTo>
                  <a:pt x="21" y="14"/>
                </a:lnTo>
                <a:lnTo>
                  <a:pt x="18" y="19"/>
                </a:lnTo>
                <a:lnTo>
                  <a:pt x="16" y="21"/>
                </a:lnTo>
                <a:lnTo>
                  <a:pt x="11" y="21"/>
                </a:lnTo>
                <a:lnTo>
                  <a:pt x="11" y="21"/>
                </a:lnTo>
                <a:lnTo>
                  <a:pt x="7" y="21"/>
                </a:lnTo>
                <a:lnTo>
                  <a:pt x="2" y="19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3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6" y="0"/>
                </a:lnTo>
                <a:lnTo>
                  <a:pt x="18" y="3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1" name="Freeform 185"/>
          <p:cNvSpPr>
            <a:spLocks/>
          </p:cNvSpPr>
          <p:nvPr/>
        </p:nvSpPr>
        <p:spPr bwMode="auto">
          <a:xfrm>
            <a:off x="1724048" y="2189822"/>
            <a:ext cx="38886" cy="31551"/>
          </a:xfrm>
          <a:custGeom>
            <a:avLst/>
            <a:gdLst>
              <a:gd name="T0" fmla="*/ 21 w 21"/>
              <a:gd name="T1" fmla="*/ 12 h 23"/>
              <a:gd name="T2" fmla="*/ 21 w 21"/>
              <a:gd name="T3" fmla="*/ 12 h 23"/>
              <a:gd name="T4" fmla="*/ 21 w 21"/>
              <a:gd name="T5" fmla="*/ 16 h 23"/>
              <a:gd name="T6" fmla="*/ 19 w 21"/>
              <a:gd name="T7" fmla="*/ 18 h 23"/>
              <a:gd name="T8" fmla="*/ 14 w 21"/>
              <a:gd name="T9" fmla="*/ 21 h 23"/>
              <a:gd name="T10" fmla="*/ 10 w 21"/>
              <a:gd name="T11" fmla="*/ 23 h 23"/>
              <a:gd name="T12" fmla="*/ 10 w 21"/>
              <a:gd name="T13" fmla="*/ 23 h 23"/>
              <a:gd name="T14" fmla="*/ 7 w 21"/>
              <a:gd name="T15" fmla="*/ 21 h 23"/>
              <a:gd name="T16" fmla="*/ 3 w 21"/>
              <a:gd name="T17" fmla="*/ 18 h 23"/>
              <a:gd name="T18" fmla="*/ 0 w 21"/>
              <a:gd name="T19" fmla="*/ 16 h 23"/>
              <a:gd name="T20" fmla="*/ 0 w 21"/>
              <a:gd name="T21" fmla="*/ 12 h 23"/>
              <a:gd name="T22" fmla="*/ 0 w 21"/>
              <a:gd name="T23" fmla="*/ 12 h 23"/>
              <a:gd name="T24" fmla="*/ 0 w 21"/>
              <a:gd name="T25" fmla="*/ 7 h 23"/>
              <a:gd name="T26" fmla="*/ 3 w 21"/>
              <a:gd name="T27" fmla="*/ 5 h 23"/>
              <a:gd name="T28" fmla="*/ 7 w 21"/>
              <a:gd name="T29" fmla="*/ 2 h 23"/>
              <a:gd name="T30" fmla="*/ 10 w 21"/>
              <a:gd name="T31" fmla="*/ 0 h 23"/>
              <a:gd name="T32" fmla="*/ 10 w 21"/>
              <a:gd name="T33" fmla="*/ 0 h 23"/>
              <a:gd name="T34" fmla="*/ 14 w 21"/>
              <a:gd name="T35" fmla="*/ 2 h 23"/>
              <a:gd name="T36" fmla="*/ 19 w 21"/>
              <a:gd name="T37" fmla="*/ 5 h 23"/>
              <a:gd name="T38" fmla="*/ 21 w 21"/>
              <a:gd name="T39" fmla="*/ 7 h 23"/>
              <a:gd name="T40" fmla="*/ 21 w 21"/>
              <a:gd name="T41" fmla="*/ 12 h 23"/>
              <a:gd name="T42" fmla="*/ 21 w 21"/>
              <a:gd name="T4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2"/>
                </a:moveTo>
                <a:lnTo>
                  <a:pt x="21" y="12"/>
                </a:lnTo>
                <a:lnTo>
                  <a:pt x="21" y="16"/>
                </a:lnTo>
                <a:lnTo>
                  <a:pt x="19" y="18"/>
                </a:lnTo>
                <a:lnTo>
                  <a:pt x="14" y="21"/>
                </a:lnTo>
                <a:lnTo>
                  <a:pt x="10" y="23"/>
                </a:lnTo>
                <a:lnTo>
                  <a:pt x="10" y="23"/>
                </a:lnTo>
                <a:lnTo>
                  <a:pt x="7" y="21"/>
                </a:lnTo>
                <a:lnTo>
                  <a:pt x="3" y="18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7"/>
                </a:lnTo>
                <a:lnTo>
                  <a:pt x="3" y="5"/>
                </a:lnTo>
                <a:lnTo>
                  <a:pt x="7" y="2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9" y="5"/>
                </a:lnTo>
                <a:lnTo>
                  <a:pt x="21" y="7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" name="Freeform 186"/>
          <p:cNvSpPr>
            <a:spLocks/>
          </p:cNvSpPr>
          <p:nvPr/>
        </p:nvSpPr>
        <p:spPr bwMode="auto">
          <a:xfrm>
            <a:off x="1788858" y="2206284"/>
            <a:ext cx="38886" cy="31551"/>
          </a:xfrm>
          <a:custGeom>
            <a:avLst/>
            <a:gdLst>
              <a:gd name="T0" fmla="*/ 21 w 21"/>
              <a:gd name="T1" fmla="*/ 11 h 23"/>
              <a:gd name="T2" fmla="*/ 21 w 21"/>
              <a:gd name="T3" fmla="*/ 11 h 23"/>
              <a:gd name="T4" fmla="*/ 21 w 21"/>
              <a:gd name="T5" fmla="*/ 16 h 23"/>
              <a:gd name="T6" fmla="*/ 18 w 21"/>
              <a:gd name="T7" fmla="*/ 18 h 23"/>
              <a:gd name="T8" fmla="*/ 14 w 21"/>
              <a:gd name="T9" fmla="*/ 20 h 23"/>
              <a:gd name="T10" fmla="*/ 9 w 21"/>
              <a:gd name="T11" fmla="*/ 23 h 23"/>
              <a:gd name="T12" fmla="*/ 9 w 21"/>
              <a:gd name="T13" fmla="*/ 23 h 23"/>
              <a:gd name="T14" fmla="*/ 7 w 21"/>
              <a:gd name="T15" fmla="*/ 20 h 23"/>
              <a:gd name="T16" fmla="*/ 2 w 21"/>
              <a:gd name="T17" fmla="*/ 18 h 23"/>
              <a:gd name="T18" fmla="*/ 0 w 21"/>
              <a:gd name="T19" fmla="*/ 16 h 23"/>
              <a:gd name="T20" fmla="*/ 0 w 21"/>
              <a:gd name="T21" fmla="*/ 11 h 23"/>
              <a:gd name="T22" fmla="*/ 0 w 21"/>
              <a:gd name="T23" fmla="*/ 11 h 23"/>
              <a:gd name="T24" fmla="*/ 0 w 21"/>
              <a:gd name="T25" fmla="*/ 6 h 23"/>
              <a:gd name="T26" fmla="*/ 2 w 21"/>
              <a:gd name="T27" fmla="*/ 4 h 23"/>
              <a:gd name="T28" fmla="*/ 7 w 21"/>
              <a:gd name="T29" fmla="*/ 0 h 23"/>
              <a:gd name="T30" fmla="*/ 9 w 21"/>
              <a:gd name="T31" fmla="*/ 0 h 23"/>
              <a:gd name="T32" fmla="*/ 9 w 21"/>
              <a:gd name="T33" fmla="*/ 0 h 23"/>
              <a:gd name="T34" fmla="*/ 14 w 21"/>
              <a:gd name="T35" fmla="*/ 0 h 23"/>
              <a:gd name="T36" fmla="*/ 18 w 21"/>
              <a:gd name="T37" fmla="*/ 4 h 23"/>
              <a:gd name="T38" fmla="*/ 21 w 21"/>
              <a:gd name="T39" fmla="*/ 6 h 23"/>
              <a:gd name="T40" fmla="*/ 21 w 21"/>
              <a:gd name="T41" fmla="*/ 11 h 23"/>
              <a:gd name="T42" fmla="*/ 21 w 21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3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8" y="18"/>
                </a:lnTo>
                <a:lnTo>
                  <a:pt x="14" y="20"/>
                </a:lnTo>
                <a:lnTo>
                  <a:pt x="9" y="23"/>
                </a:lnTo>
                <a:lnTo>
                  <a:pt x="9" y="23"/>
                </a:lnTo>
                <a:lnTo>
                  <a:pt x="7" y="20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6"/>
                </a:lnTo>
                <a:lnTo>
                  <a:pt x="2" y="4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8" y="4"/>
                </a:lnTo>
                <a:lnTo>
                  <a:pt x="21" y="6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" name="Freeform 187"/>
          <p:cNvSpPr>
            <a:spLocks/>
          </p:cNvSpPr>
          <p:nvPr/>
        </p:nvSpPr>
        <p:spPr bwMode="auto">
          <a:xfrm>
            <a:off x="1916623" y="2250180"/>
            <a:ext cx="38886" cy="27435"/>
          </a:xfrm>
          <a:custGeom>
            <a:avLst/>
            <a:gdLst>
              <a:gd name="T0" fmla="*/ 21 w 21"/>
              <a:gd name="T1" fmla="*/ 11 h 20"/>
              <a:gd name="T2" fmla="*/ 21 w 21"/>
              <a:gd name="T3" fmla="*/ 11 h 20"/>
              <a:gd name="T4" fmla="*/ 21 w 21"/>
              <a:gd name="T5" fmla="*/ 16 h 20"/>
              <a:gd name="T6" fmla="*/ 18 w 21"/>
              <a:gd name="T7" fmla="*/ 18 h 20"/>
              <a:gd name="T8" fmla="*/ 14 w 21"/>
              <a:gd name="T9" fmla="*/ 20 h 20"/>
              <a:gd name="T10" fmla="*/ 11 w 21"/>
              <a:gd name="T11" fmla="*/ 20 h 20"/>
              <a:gd name="T12" fmla="*/ 11 w 21"/>
              <a:gd name="T13" fmla="*/ 20 h 20"/>
              <a:gd name="T14" fmla="*/ 7 w 21"/>
              <a:gd name="T15" fmla="*/ 20 h 20"/>
              <a:gd name="T16" fmla="*/ 2 w 21"/>
              <a:gd name="T17" fmla="*/ 18 h 20"/>
              <a:gd name="T18" fmla="*/ 0 w 21"/>
              <a:gd name="T19" fmla="*/ 16 h 20"/>
              <a:gd name="T20" fmla="*/ 0 w 21"/>
              <a:gd name="T21" fmla="*/ 11 h 20"/>
              <a:gd name="T22" fmla="*/ 0 w 21"/>
              <a:gd name="T23" fmla="*/ 11 h 20"/>
              <a:gd name="T24" fmla="*/ 0 w 21"/>
              <a:gd name="T25" fmla="*/ 7 h 20"/>
              <a:gd name="T26" fmla="*/ 2 w 21"/>
              <a:gd name="T27" fmla="*/ 2 h 20"/>
              <a:gd name="T28" fmla="*/ 7 w 21"/>
              <a:gd name="T29" fmla="*/ 0 h 20"/>
              <a:gd name="T30" fmla="*/ 11 w 21"/>
              <a:gd name="T31" fmla="*/ 0 h 20"/>
              <a:gd name="T32" fmla="*/ 11 w 21"/>
              <a:gd name="T33" fmla="*/ 0 h 20"/>
              <a:gd name="T34" fmla="*/ 14 w 21"/>
              <a:gd name="T35" fmla="*/ 0 h 20"/>
              <a:gd name="T36" fmla="*/ 18 w 21"/>
              <a:gd name="T37" fmla="*/ 2 h 20"/>
              <a:gd name="T38" fmla="*/ 21 w 21"/>
              <a:gd name="T39" fmla="*/ 7 h 20"/>
              <a:gd name="T40" fmla="*/ 21 w 21"/>
              <a:gd name="T41" fmla="*/ 11 h 20"/>
              <a:gd name="T42" fmla="*/ 21 w 21"/>
              <a:gd name="T43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0">
                <a:moveTo>
                  <a:pt x="21" y="11"/>
                </a:moveTo>
                <a:lnTo>
                  <a:pt x="21" y="11"/>
                </a:lnTo>
                <a:lnTo>
                  <a:pt x="21" y="16"/>
                </a:lnTo>
                <a:lnTo>
                  <a:pt x="18" y="18"/>
                </a:lnTo>
                <a:lnTo>
                  <a:pt x="14" y="20"/>
                </a:lnTo>
                <a:lnTo>
                  <a:pt x="11" y="20"/>
                </a:lnTo>
                <a:lnTo>
                  <a:pt x="11" y="20"/>
                </a:lnTo>
                <a:lnTo>
                  <a:pt x="7" y="20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2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21" y="7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" name="Freeform 190"/>
          <p:cNvSpPr>
            <a:spLocks/>
          </p:cNvSpPr>
          <p:nvPr/>
        </p:nvSpPr>
        <p:spPr bwMode="auto">
          <a:xfrm>
            <a:off x="2935045" y="2578036"/>
            <a:ext cx="37033" cy="31551"/>
          </a:xfrm>
          <a:custGeom>
            <a:avLst/>
            <a:gdLst>
              <a:gd name="T0" fmla="*/ 20 w 20"/>
              <a:gd name="T1" fmla="*/ 11 h 23"/>
              <a:gd name="T2" fmla="*/ 20 w 20"/>
              <a:gd name="T3" fmla="*/ 11 h 23"/>
              <a:gd name="T4" fmla="*/ 20 w 20"/>
              <a:gd name="T5" fmla="*/ 16 h 23"/>
              <a:gd name="T6" fmla="*/ 18 w 20"/>
              <a:gd name="T7" fmla="*/ 18 h 23"/>
              <a:gd name="T8" fmla="*/ 13 w 20"/>
              <a:gd name="T9" fmla="*/ 21 h 23"/>
              <a:gd name="T10" fmla="*/ 11 w 20"/>
              <a:gd name="T11" fmla="*/ 23 h 23"/>
              <a:gd name="T12" fmla="*/ 11 w 20"/>
              <a:gd name="T13" fmla="*/ 23 h 23"/>
              <a:gd name="T14" fmla="*/ 6 w 20"/>
              <a:gd name="T15" fmla="*/ 21 h 23"/>
              <a:gd name="T16" fmla="*/ 2 w 20"/>
              <a:gd name="T17" fmla="*/ 18 h 23"/>
              <a:gd name="T18" fmla="*/ 0 w 20"/>
              <a:gd name="T19" fmla="*/ 16 h 23"/>
              <a:gd name="T20" fmla="*/ 0 w 20"/>
              <a:gd name="T21" fmla="*/ 11 h 23"/>
              <a:gd name="T22" fmla="*/ 0 w 20"/>
              <a:gd name="T23" fmla="*/ 11 h 23"/>
              <a:gd name="T24" fmla="*/ 0 w 20"/>
              <a:gd name="T25" fmla="*/ 7 h 23"/>
              <a:gd name="T26" fmla="*/ 2 w 20"/>
              <a:gd name="T27" fmla="*/ 5 h 23"/>
              <a:gd name="T28" fmla="*/ 6 w 20"/>
              <a:gd name="T29" fmla="*/ 2 h 23"/>
              <a:gd name="T30" fmla="*/ 11 w 20"/>
              <a:gd name="T31" fmla="*/ 0 h 23"/>
              <a:gd name="T32" fmla="*/ 11 w 20"/>
              <a:gd name="T33" fmla="*/ 0 h 23"/>
              <a:gd name="T34" fmla="*/ 13 w 20"/>
              <a:gd name="T35" fmla="*/ 2 h 23"/>
              <a:gd name="T36" fmla="*/ 18 w 20"/>
              <a:gd name="T37" fmla="*/ 5 h 23"/>
              <a:gd name="T38" fmla="*/ 20 w 20"/>
              <a:gd name="T39" fmla="*/ 7 h 23"/>
              <a:gd name="T40" fmla="*/ 20 w 20"/>
              <a:gd name="T41" fmla="*/ 11 h 23"/>
              <a:gd name="T42" fmla="*/ 20 w 20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3">
                <a:moveTo>
                  <a:pt x="20" y="11"/>
                </a:moveTo>
                <a:lnTo>
                  <a:pt x="20" y="11"/>
                </a:lnTo>
                <a:lnTo>
                  <a:pt x="20" y="16"/>
                </a:lnTo>
                <a:lnTo>
                  <a:pt x="18" y="18"/>
                </a:lnTo>
                <a:lnTo>
                  <a:pt x="13" y="21"/>
                </a:lnTo>
                <a:lnTo>
                  <a:pt x="11" y="23"/>
                </a:lnTo>
                <a:lnTo>
                  <a:pt x="11" y="23"/>
                </a:lnTo>
                <a:lnTo>
                  <a:pt x="6" y="21"/>
                </a:lnTo>
                <a:lnTo>
                  <a:pt x="2" y="18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6" y="2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8" y="5"/>
                </a:lnTo>
                <a:lnTo>
                  <a:pt x="20" y="7"/>
                </a:lnTo>
                <a:lnTo>
                  <a:pt x="20" y="11"/>
                </a:lnTo>
                <a:lnTo>
                  <a:pt x="20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" name="Line 191"/>
          <p:cNvSpPr>
            <a:spLocks noChangeShapeType="1"/>
          </p:cNvSpPr>
          <p:nvPr/>
        </p:nvSpPr>
        <p:spPr bwMode="auto">
          <a:xfrm>
            <a:off x="3462773" y="2691892"/>
            <a:ext cx="0" cy="90537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" name="Line 192"/>
          <p:cNvSpPr>
            <a:spLocks noChangeShapeType="1"/>
          </p:cNvSpPr>
          <p:nvPr/>
        </p:nvSpPr>
        <p:spPr bwMode="auto">
          <a:xfrm>
            <a:off x="3440554" y="2691892"/>
            <a:ext cx="4259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" name="Line 193"/>
          <p:cNvSpPr>
            <a:spLocks noChangeShapeType="1"/>
          </p:cNvSpPr>
          <p:nvPr/>
        </p:nvSpPr>
        <p:spPr bwMode="auto">
          <a:xfrm>
            <a:off x="3440554" y="2782430"/>
            <a:ext cx="42590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0" name="Freeform 194"/>
          <p:cNvSpPr>
            <a:spLocks/>
          </p:cNvSpPr>
          <p:nvPr/>
        </p:nvSpPr>
        <p:spPr bwMode="auto">
          <a:xfrm>
            <a:off x="3440554" y="2726187"/>
            <a:ext cx="42590" cy="28808"/>
          </a:xfrm>
          <a:custGeom>
            <a:avLst/>
            <a:gdLst>
              <a:gd name="T0" fmla="*/ 23 w 23"/>
              <a:gd name="T1" fmla="*/ 9 h 21"/>
              <a:gd name="T2" fmla="*/ 23 w 23"/>
              <a:gd name="T3" fmla="*/ 9 h 21"/>
              <a:gd name="T4" fmla="*/ 21 w 23"/>
              <a:gd name="T5" fmla="*/ 14 h 21"/>
              <a:gd name="T6" fmla="*/ 19 w 23"/>
              <a:gd name="T7" fmla="*/ 18 h 21"/>
              <a:gd name="T8" fmla="*/ 16 w 23"/>
              <a:gd name="T9" fmla="*/ 21 h 21"/>
              <a:gd name="T10" fmla="*/ 12 w 23"/>
              <a:gd name="T11" fmla="*/ 21 h 21"/>
              <a:gd name="T12" fmla="*/ 12 w 23"/>
              <a:gd name="T13" fmla="*/ 21 h 21"/>
              <a:gd name="T14" fmla="*/ 7 w 23"/>
              <a:gd name="T15" fmla="*/ 21 h 21"/>
              <a:gd name="T16" fmla="*/ 5 w 23"/>
              <a:gd name="T17" fmla="*/ 18 h 21"/>
              <a:gd name="T18" fmla="*/ 3 w 23"/>
              <a:gd name="T19" fmla="*/ 14 h 21"/>
              <a:gd name="T20" fmla="*/ 0 w 23"/>
              <a:gd name="T21" fmla="*/ 9 h 21"/>
              <a:gd name="T22" fmla="*/ 0 w 23"/>
              <a:gd name="T23" fmla="*/ 9 h 21"/>
              <a:gd name="T24" fmla="*/ 3 w 23"/>
              <a:gd name="T25" fmla="*/ 7 h 21"/>
              <a:gd name="T26" fmla="*/ 5 w 23"/>
              <a:gd name="T27" fmla="*/ 2 h 21"/>
              <a:gd name="T28" fmla="*/ 7 w 23"/>
              <a:gd name="T29" fmla="*/ 0 h 21"/>
              <a:gd name="T30" fmla="*/ 12 w 23"/>
              <a:gd name="T31" fmla="*/ 0 h 21"/>
              <a:gd name="T32" fmla="*/ 12 w 23"/>
              <a:gd name="T33" fmla="*/ 0 h 21"/>
              <a:gd name="T34" fmla="*/ 16 w 23"/>
              <a:gd name="T35" fmla="*/ 0 h 21"/>
              <a:gd name="T36" fmla="*/ 19 w 23"/>
              <a:gd name="T37" fmla="*/ 2 h 21"/>
              <a:gd name="T38" fmla="*/ 21 w 23"/>
              <a:gd name="T39" fmla="*/ 7 h 21"/>
              <a:gd name="T40" fmla="*/ 23 w 23"/>
              <a:gd name="T41" fmla="*/ 9 h 21"/>
              <a:gd name="T42" fmla="*/ 23 w 23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1">
                <a:moveTo>
                  <a:pt x="23" y="9"/>
                </a:moveTo>
                <a:lnTo>
                  <a:pt x="23" y="9"/>
                </a:lnTo>
                <a:lnTo>
                  <a:pt x="21" y="14"/>
                </a:lnTo>
                <a:lnTo>
                  <a:pt x="19" y="18"/>
                </a:lnTo>
                <a:lnTo>
                  <a:pt x="16" y="21"/>
                </a:lnTo>
                <a:lnTo>
                  <a:pt x="12" y="21"/>
                </a:lnTo>
                <a:lnTo>
                  <a:pt x="12" y="21"/>
                </a:lnTo>
                <a:lnTo>
                  <a:pt x="7" y="21"/>
                </a:lnTo>
                <a:lnTo>
                  <a:pt x="5" y="18"/>
                </a:lnTo>
                <a:lnTo>
                  <a:pt x="3" y="14"/>
                </a:lnTo>
                <a:lnTo>
                  <a:pt x="0" y="9"/>
                </a:lnTo>
                <a:lnTo>
                  <a:pt x="0" y="9"/>
                </a:lnTo>
                <a:lnTo>
                  <a:pt x="3" y="7"/>
                </a:lnTo>
                <a:lnTo>
                  <a:pt x="5" y="2"/>
                </a:lnTo>
                <a:lnTo>
                  <a:pt x="7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1" y="7"/>
                </a:lnTo>
                <a:lnTo>
                  <a:pt x="23" y="9"/>
                </a:lnTo>
                <a:lnTo>
                  <a:pt x="23" y="9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" name="Line 195"/>
          <p:cNvSpPr>
            <a:spLocks noChangeShapeType="1"/>
          </p:cNvSpPr>
          <p:nvPr/>
        </p:nvSpPr>
        <p:spPr bwMode="auto">
          <a:xfrm>
            <a:off x="4479344" y="2900404"/>
            <a:ext cx="0" cy="78191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" name="Line 196"/>
          <p:cNvSpPr>
            <a:spLocks noChangeShapeType="1"/>
          </p:cNvSpPr>
          <p:nvPr/>
        </p:nvSpPr>
        <p:spPr bwMode="auto">
          <a:xfrm>
            <a:off x="4458976" y="2900403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3" name="Line 197"/>
          <p:cNvSpPr>
            <a:spLocks noChangeShapeType="1"/>
          </p:cNvSpPr>
          <p:nvPr/>
        </p:nvSpPr>
        <p:spPr bwMode="auto">
          <a:xfrm>
            <a:off x="4458976" y="2978595"/>
            <a:ext cx="46292" cy="0"/>
          </a:xfrm>
          <a:prstGeom prst="line">
            <a:avLst/>
          </a:prstGeom>
          <a:noFill/>
          <a:ln w="793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" name="Freeform 198"/>
          <p:cNvSpPr>
            <a:spLocks/>
          </p:cNvSpPr>
          <p:nvPr/>
        </p:nvSpPr>
        <p:spPr bwMode="auto">
          <a:xfrm>
            <a:off x="4462679" y="2925095"/>
            <a:ext cx="38886" cy="28808"/>
          </a:xfrm>
          <a:custGeom>
            <a:avLst/>
            <a:gdLst>
              <a:gd name="T0" fmla="*/ 21 w 21"/>
              <a:gd name="T1" fmla="*/ 11 h 21"/>
              <a:gd name="T2" fmla="*/ 21 w 21"/>
              <a:gd name="T3" fmla="*/ 11 h 21"/>
              <a:gd name="T4" fmla="*/ 21 w 21"/>
              <a:gd name="T5" fmla="*/ 14 h 21"/>
              <a:gd name="T6" fmla="*/ 19 w 21"/>
              <a:gd name="T7" fmla="*/ 18 h 21"/>
              <a:gd name="T8" fmla="*/ 14 w 21"/>
              <a:gd name="T9" fmla="*/ 21 h 21"/>
              <a:gd name="T10" fmla="*/ 9 w 21"/>
              <a:gd name="T11" fmla="*/ 21 h 21"/>
              <a:gd name="T12" fmla="*/ 9 w 21"/>
              <a:gd name="T13" fmla="*/ 21 h 21"/>
              <a:gd name="T14" fmla="*/ 7 w 21"/>
              <a:gd name="T15" fmla="*/ 21 h 21"/>
              <a:gd name="T16" fmla="*/ 3 w 21"/>
              <a:gd name="T17" fmla="*/ 18 h 21"/>
              <a:gd name="T18" fmla="*/ 0 w 21"/>
              <a:gd name="T19" fmla="*/ 14 h 21"/>
              <a:gd name="T20" fmla="*/ 0 w 21"/>
              <a:gd name="T21" fmla="*/ 11 h 21"/>
              <a:gd name="T22" fmla="*/ 0 w 21"/>
              <a:gd name="T23" fmla="*/ 11 h 21"/>
              <a:gd name="T24" fmla="*/ 0 w 21"/>
              <a:gd name="T25" fmla="*/ 7 h 21"/>
              <a:gd name="T26" fmla="*/ 3 w 21"/>
              <a:gd name="T27" fmla="*/ 2 h 21"/>
              <a:gd name="T28" fmla="*/ 7 w 21"/>
              <a:gd name="T29" fmla="*/ 0 h 21"/>
              <a:gd name="T30" fmla="*/ 9 w 21"/>
              <a:gd name="T31" fmla="*/ 0 h 21"/>
              <a:gd name="T32" fmla="*/ 9 w 21"/>
              <a:gd name="T33" fmla="*/ 0 h 21"/>
              <a:gd name="T34" fmla="*/ 14 w 21"/>
              <a:gd name="T35" fmla="*/ 0 h 21"/>
              <a:gd name="T36" fmla="*/ 19 w 21"/>
              <a:gd name="T37" fmla="*/ 2 h 21"/>
              <a:gd name="T38" fmla="*/ 21 w 21"/>
              <a:gd name="T39" fmla="*/ 7 h 21"/>
              <a:gd name="T40" fmla="*/ 21 w 21"/>
              <a:gd name="T41" fmla="*/ 11 h 21"/>
              <a:gd name="T42" fmla="*/ 21 w 21"/>
              <a:gd name="T4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11"/>
                </a:moveTo>
                <a:lnTo>
                  <a:pt x="21" y="11"/>
                </a:lnTo>
                <a:lnTo>
                  <a:pt x="21" y="14"/>
                </a:lnTo>
                <a:lnTo>
                  <a:pt x="19" y="18"/>
                </a:lnTo>
                <a:lnTo>
                  <a:pt x="14" y="21"/>
                </a:lnTo>
                <a:lnTo>
                  <a:pt x="9" y="21"/>
                </a:lnTo>
                <a:lnTo>
                  <a:pt x="9" y="21"/>
                </a:lnTo>
                <a:lnTo>
                  <a:pt x="7" y="21"/>
                </a:lnTo>
                <a:lnTo>
                  <a:pt x="3" y="18"/>
                </a:lnTo>
                <a:lnTo>
                  <a:pt x="0" y="14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3" y="2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1" y="7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1"/>
          </a:solidFill>
          <a:ln w="7938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" name="Freeform 199"/>
          <p:cNvSpPr>
            <a:spLocks/>
          </p:cNvSpPr>
          <p:nvPr/>
        </p:nvSpPr>
        <p:spPr bwMode="auto">
          <a:xfrm>
            <a:off x="1435188" y="2155527"/>
            <a:ext cx="3044156" cy="784658"/>
          </a:xfrm>
          <a:custGeom>
            <a:avLst/>
            <a:gdLst>
              <a:gd name="T0" fmla="*/ 0 w 1644"/>
              <a:gd name="T1" fmla="*/ 195 h 572"/>
              <a:gd name="T2" fmla="*/ 64 w 1644"/>
              <a:gd name="T3" fmla="*/ 30 h 572"/>
              <a:gd name="T4" fmla="*/ 133 w 1644"/>
              <a:gd name="T5" fmla="*/ 0 h 572"/>
              <a:gd name="T6" fmla="*/ 170 w 1644"/>
              <a:gd name="T7" fmla="*/ 37 h 572"/>
              <a:gd name="T8" fmla="*/ 200 w 1644"/>
              <a:gd name="T9" fmla="*/ 48 h 572"/>
              <a:gd name="T10" fmla="*/ 271 w 1644"/>
              <a:gd name="T11" fmla="*/ 83 h 572"/>
              <a:gd name="T12" fmla="*/ 409 w 1644"/>
              <a:gd name="T13" fmla="*/ 149 h 572"/>
              <a:gd name="T14" fmla="*/ 545 w 1644"/>
              <a:gd name="T15" fmla="*/ 216 h 572"/>
              <a:gd name="T16" fmla="*/ 821 w 1644"/>
              <a:gd name="T17" fmla="*/ 319 h 572"/>
              <a:gd name="T18" fmla="*/ 1095 w 1644"/>
              <a:gd name="T19" fmla="*/ 425 h 572"/>
              <a:gd name="T20" fmla="*/ 1644 w 1644"/>
              <a:gd name="T21" fmla="*/ 57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4" h="572">
                <a:moveTo>
                  <a:pt x="0" y="195"/>
                </a:moveTo>
                <a:lnTo>
                  <a:pt x="64" y="30"/>
                </a:lnTo>
                <a:lnTo>
                  <a:pt x="133" y="0"/>
                </a:lnTo>
                <a:lnTo>
                  <a:pt x="170" y="37"/>
                </a:lnTo>
                <a:lnTo>
                  <a:pt x="200" y="48"/>
                </a:lnTo>
                <a:lnTo>
                  <a:pt x="271" y="83"/>
                </a:lnTo>
                <a:lnTo>
                  <a:pt x="409" y="149"/>
                </a:lnTo>
                <a:lnTo>
                  <a:pt x="545" y="216"/>
                </a:lnTo>
                <a:lnTo>
                  <a:pt x="821" y="319"/>
                </a:lnTo>
                <a:lnTo>
                  <a:pt x="1095" y="425"/>
                </a:lnTo>
                <a:lnTo>
                  <a:pt x="1644" y="572"/>
                </a:lnTo>
              </a:path>
            </a:pathLst>
          </a:cu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788"/>
          <p:cNvGrpSpPr/>
          <p:nvPr/>
        </p:nvGrpSpPr>
        <p:grpSpPr>
          <a:xfrm>
            <a:off x="2287773" y="1787728"/>
            <a:ext cx="2194266" cy="303946"/>
            <a:chOff x="1598449" y="1705663"/>
            <a:chExt cx="2303979" cy="319143"/>
          </a:xfrm>
        </p:grpSpPr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1791754" y="1705663"/>
              <a:ext cx="2110674" cy="12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r>
                <a:rPr lang="en-US" altLang="en-US" sz="762" dirty="0">
                  <a:solidFill>
                    <a:srgbClr val="000000"/>
                  </a:solidFill>
                </a:rPr>
                <a:t> Plasma geometric mean concentration (n=22)</a:t>
              </a:r>
              <a:endParaRPr lang="en-US" altLang="en-US" sz="762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1857787" y="1819358"/>
              <a:ext cx="1511472" cy="12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r>
                <a:rPr lang="en-US" altLang="en-US" sz="762" dirty="0">
                  <a:solidFill>
                    <a:srgbClr val="000000"/>
                  </a:solidFill>
                </a:rPr>
                <a:t>ELF median concentration (n=5)*</a:t>
              </a:r>
              <a:endParaRPr lang="en-US" altLang="en-US" sz="762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1863020" y="1901666"/>
              <a:ext cx="881973" cy="12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r>
                <a:rPr lang="en-US" altLang="en-US" sz="762" dirty="0">
                  <a:solidFill>
                    <a:srgbClr val="000000"/>
                  </a:solidFill>
                </a:rPr>
                <a:t>Individual ELF data</a:t>
              </a:r>
              <a:endParaRPr lang="en-US" altLang="en-US" sz="762" dirty="0">
                <a:solidFill>
                  <a:prstClr val="black"/>
                </a:solidFill>
              </a:endParaRPr>
            </a:p>
          </p:txBody>
        </p:sp>
        <p:grpSp>
          <p:nvGrpSpPr>
            <p:cNvPr id="5" name="Group 796"/>
            <p:cNvGrpSpPr/>
            <p:nvPr/>
          </p:nvGrpSpPr>
          <p:grpSpPr>
            <a:xfrm>
              <a:off x="1598449" y="1850182"/>
              <a:ext cx="202203" cy="33129"/>
              <a:chOff x="1598449" y="1865092"/>
              <a:chExt cx="202203" cy="33129"/>
            </a:xfrm>
          </p:grpSpPr>
          <p:sp>
            <p:nvSpPr>
              <p:cNvPr id="63" name="Line 47"/>
              <p:cNvSpPr>
                <a:spLocks noChangeShapeType="1"/>
              </p:cNvSpPr>
              <p:nvPr/>
            </p:nvSpPr>
            <p:spPr bwMode="auto">
              <a:xfrm flipH="1">
                <a:off x="1598449" y="1880937"/>
                <a:ext cx="202203" cy="0"/>
              </a:xfrm>
              <a:prstGeom prst="line">
                <a:avLst/>
              </a:prstGeom>
              <a:noFill/>
              <a:ln w="12700">
                <a:solidFill>
                  <a:srgbClr val="79E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048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Freeform 48"/>
              <p:cNvSpPr>
                <a:spLocks/>
              </p:cNvSpPr>
              <p:nvPr/>
            </p:nvSpPr>
            <p:spPr bwMode="auto">
              <a:xfrm>
                <a:off x="1680108" y="1865092"/>
                <a:ext cx="38885" cy="33129"/>
              </a:xfrm>
              <a:custGeom>
                <a:avLst/>
                <a:gdLst>
                  <a:gd name="T0" fmla="*/ 20 w 20"/>
                  <a:gd name="T1" fmla="*/ 11 h 23"/>
                  <a:gd name="T2" fmla="*/ 20 w 20"/>
                  <a:gd name="T3" fmla="*/ 11 h 23"/>
                  <a:gd name="T4" fmla="*/ 20 w 20"/>
                  <a:gd name="T5" fmla="*/ 16 h 23"/>
                  <a:gd name="T6" fmla="*/ 18 w 20"/>
                  <a:gd name="T7" fmla="*/ 18 h 23"/>
                  <a:gd name="T8" fmla="*/ 14 w 20"/>
                  <a:gd name="T9" fmla="*/ 21 h 23"/>
                  <a:gd name="T10" fmla="*/ 11 w 20"/>
                  <a:gd name="T11" fmla="*/ 23 h 23"/>
                  <a:gd name="T12" fmla="*/ 11 w 20"/>
                  <a:gd name="T13" fmla="*/ 23 h 23"/>
                  <a:gd name="T14" fmla="*/ 7 w 20"/>
                  <a:gd name="T15" fmla="*/ 21 h 23"/>
                  <a:gd name="T16" fmla="*/ 2 w 20"/>
                  <a:gd name="T17" fmla="*/ 18 h 23"/>
                  <a:gd name="T18" fmla="*/ 0 w 20"/>
                  <a:gd name="T19" fmla="*/ 16 h 23"/>
                  <a:gd name="T20" fmla="*/ 0 w 20"/>
                  <a:gd name="T21" fmla="*/ 11 h 23"/>
                  <a:gd name="T22" fmla="*/ 0 w 20"/>
                  <a:gd name="T23" fmla="*/ 11 h 23"/>
                  <a:gd name="T24" fmla="*/ 0 w 20"/>
                  <a:gd name="T25" fmla="*/ 7 h 23"/>
                  <a:gd name="T26" fmla="*/ 2 w 20"/>
                  <a:gd name="T27" fmla="*/ 5 h 23"/>
                  <a:gd name="T28" fmla="*/ 7 w 20"/>
                  <a:gd name="T29" fmla="*/ 2 h 23"/>
                  <a:gd name="T30" fmla="*/ 11 w 20"/>
                  <a:gd name="T31" fmla="*/ 0 h 23"/>
                  <a:gd name="T32" fmla="*/ 11 w 20"/>
                  <a:gd name="T33" fmla="*/ 0 h 23"/>
                  <a:gd name="T34" fmla="*/ 14 w 20"/>
                  <a:gd name="T35" fmla="*/ 2 h 23"/>
                  <a:gd name="T36" fmla="*/ 18 w 20"/>
                  <a:gd name="T37" fmla="*/ 5 h 23"/>
                  <a:gd name="T38" fmla="*/ 20 w 20"/>
                  <a:gd name="T39" fmla="*/ 7 h 23"/>
                  <a:gd name="T40" fmla="*/ 20 w 20"/>
                  <a:gd name="T41" fmla="*/ 11 h 23"/>
                  <a:gd name="T42" fmla="*/ 20 w 20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3">
                    <a:moveTo>
                      <a:pt x="20" y="11"/>
                    </a:moveTo>
                    <a:lnTo>
                      <a:pt x="20" y="11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1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79E5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048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9" name="Freeform 143"/>
            <p:cNvSpPr>
              <a:spLocks/>
            </p:cNvSpPr>
            <p:nvPr/>
          </p:nvSpPr>
          <p:spPr bwMode="auto">
            <a:xfrm>
              <a:off x="1683996" y="1948033"/>
              <a:ext cx="34997" cy="23046"/>
            </a:xfrm>
            <a:custGeom>
              <a:avLst/>
              <a:gdLst>
                <a:gd name="T0" fmla="*/ 18 w 18"/>
                <a:gd name="T1" fmla="*/ 16 h 16"/>
                <a:gd name="T2" fmla="*/ 9 w 18"/>
                <a:gd name="T3" fmla="*/ 0 h 16"/>
                <a:gd name="T4" fmla="*/ 0 w 18"/>
                <a:gd name="T5" fmla="*/ 16 h 16"/>
                <a:gd name="T6" fmla="*/ 18 w 1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8" y="16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3D6E81"/>
              </a:solidFill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048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" name="Group 798"/>
            <p:cNvGrpSpPr/>
            <p:nvPr/>
          </p:nvGrpSpPr>
          <p:grpSpPr>
            <a:xfrm>
              <a:off x="1601472" y="1752030"/>
              <a:ext cx="173355" cy="30247"/>
              <a:chOff x="1601472" y="1766940"/>
              <a:chExt cx="173355" cy="30247"/>
            </a:xfrm>
          </p:grpSpPr>
          <p:sp>
            <p:nvSpPr>
              <p:cNvPr id="791" name="Line 246"/>
              <p:cNvSpPr>
                <a:spLocks noChangeShapeType="1"/>
              </p:cNvSpPr>
              <p:nvPr/>
            </p:nvSpPr>
            <p:spPr bwMode="auto">
              <a:xfrm flipH="1">
                <a:off x="1601472" y="1784484"/>
                <a:ext cx="173355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048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2" name="Freeform 247"/>
              <p:cNvSpPr>
                <a:spLocks/>
              </p:cNvSpPr>
              <p:nvPr/>
            </p:nvSpPr>
            <p:spPr bwMode="auto">
              <a:xfrm>
                <a:off x="1682400" y="1766940"/>
                <a:ext cx="24146" cy="30247"/>
              </a:xfrm>
              <a:custGeom>
                <a:avLst/>
                <a:gdLst>
                  <a:gd name="T0" fmla="*/ 20 w 20"/>
                  <a:gd name="T1" fmla="*/ 9 h 21"/>
                  <a:gd name="T2" fmla="*/ 20 w 20"/>
                  <a:gd name="T3" fmla="*/ 9 h 21"/>
                  <a:gd name="T4" fmla="*/ 20 w 20"/>
                  <a:gd name="T5" fmla="*/ 14 h 21"/>
                  <a:gd name="T6" fmla="*/ 18 w 20"/>
                  <a:gd name="T7" fmla="*/ 18 h 21"/>
                  <a:gd name="T8" fmla="*/ 14 w 20"/>
                  <a:gd name="T9" fmla="*/ 21 h 21"/>
                  <a:gd name="T10" fmla="*/ 11 w 20"/>
                  <a:gd name="T11" fmla="*/ 21 h 21"/>
                  <a:gd name="T12" fmla="*/ 11 w 20"/>
                  <a:gd name="T13" fmla="*/ 21 h 21"/>
                  <a:gd name="T14" fmla="*/ 7 w 20"/>
                  <a:gd name="T15" fmla="*/ 21 h 21"/>
                  <a:gd name="T16" fmla="*/ 2 w 20"/>
                  <a:gd name="T17" fmla="*/ 18 h 21"/>
                  <a:gd name="T18" fmla="*/ 0 w 20"/>
                  <a:gd name="T19" fmla="*/ 14 h 21"/>
                  <a:gd name="T20" fmla="*/ 0 w 20"/>
                  <a:gd name="T21" fmla="*/ 9 h 21"/>
                  <a:gd name="T22" fmla="*/ 0 w 20"/>
                  <a:gd name="T23" fmla="*/ 9 h 21"/>
                  <a:gd name="T24" fmla="*/ 0 w 20"/>
                  <a:gd name="T25" fmla="*/ 7 h 21"/>
                  <a:gd name="T26" fmla="*/ 2 w 20"/>
                  <a:gd name="T27" fmla="*/ 2 h 21"/>
                  <a:gd name="T28" fmla="*/ 7 w 20"/>
                  <a:gd name="T29" fmla="*/ 0 h 21"/>
                  <a:gd name="T30" fmla="*/ 11 w 20"/>
                  <a:gd name="T31" fmla="*/ 0 h 21"/>
                  <a:gd name="T32" fmla="*/ 11 w 20"/>
                  <a:gd name="T33" fmla="*/ 0 h 21"/>
                  <a:gd name="T34" fmla="*/ 14 w 20"/>
                  <a:gd name="T35" fmla="*/ 0 h 21"/>
                  <a:gd name="T36" fmla="*/ 18 w 20"/>
                  <a:gd name="T37" fmla="*/ 2 h 21"/>
                  <a:gd name="T38" fmla="*/ 20 w 20"/>
                  <a:gd name="T39" fmla="*/ 7 h 21"/>
                  <a:gd name="T40" fmla="*/ 20 w 20"/>
                  <a:gd name="T41" fmla="*/ 9 h 21"/>
                  <a:gd name="T42" fmla="*/ 20 w 20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1">
                    <a:moveTo>
                      <a:pt x="20" y="9"/>
                    </a:moveTo>
                    <a:lnTo>
                      <a:pt x="20" y="9"/>
                    </a:lnTo>
                    <a:lnTo>
                      <a:pt x="20" y="14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7" y="21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7938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048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802"/>
          <p:cNvGrpSpPr/>
          <p:nvPr/>
        </p:nvGrpSpPr>
        <p:grpSpPr>
          <a:xfrm>
            <a:off x="6144793" y="1831884"/>
            <a:ext cx="192874" cy="28806"/>
            <a:chOff x="6452032" y="1766938"/>
            <a:chExt cx="202518" cy="30246"/>
          </a:xfrm>
        </p:grpSpPr>
        <p:sp>
          <p:nvSpPr>
            <p:cNvPr id="445" name="Line 246"/>
            <p:cNvSpPr>
              <a:spLocks noChangeShapeType="1"/>
            </p:cNvSpPr>
            <p:nvPr/>
          </p:nvSpPr>
          <p:spPr bwMode="auto">
            <a:xfrm flipH="1">
              <a:off x="6452032" y="1779901"/>
              <a:ext cx="20251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048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6" name="Freeform 247"/>
            <p:cNvSpPr>
              <a:spLocks/>
            </p:cNvSpPr>
            <p:nvPr/>
          </p:nvSpPr>
          <p:spPr bwMode="auto">
            <a:xfrm>
              <a:off x="6541200" y="1766938"/>
              <a:ext cx="24183" cy="30246"/>
            </a:xfrm>
            <a:custGeom>
              <a:avLst/>
              <a:gdLst>
                <a:gd name="T0" fmla="*/ 20 w 20"/>
                <a:gd name="T1" fmla="*/ 9 h 21"/>
                <a:gd name="T2" fmla="*/ 20 w 20"/>
                <a:gd name="T3" fmla="*/ 9 h 21"/>
                <a:gd name="T4" fmla="*/ 20 w 20"/>
                <a:gd name="T5" fmla="*/ 14 h 21"/>
                <a:gd name="T6" fmla="*/ 18 w 20"/>
                <a:gd name="T7" fmla="*/ 18 h 21"/>
                <a:gd name="T8" fmla="*/ 14 w 20"/>
                <a:gd name="T9" fmla="*/ 21 h 21"/>
                <a:gd name="T10" fmla="*/ 11 w 20"/>
                <a:gd name="T11" fmla="*/ 21 h 21"/>
                <a:gd name="T12" fmla="*/ 11 w 20"/>
                <a:gd name="T13" fmla="*/ 21 h 21"/>
                <a:gd name="T14" fmla="*/ 7 w 20"/>
                <a:gd name="T15" fmla="*/ 21 h 21"/>
                <a:gd name="T16" fmla="*/ 2 w 20"/>
                <a:gd name="T17" fmla="*/ 18 h 21"/>
                <a:gd name="T18" fmla="*/ 0 w 20"/>
                <a:gd name="T19" fmla="*/ 14 h 21"/>
                <a:gd name="T20" fmla="*/ 0 w 20"/>
                <a:gd name="T21" fmla="*/ 9 h 21"/>
                <a:gd name="T22" fmla="*/ 0 w 20"/>
                <a:gd name="T23" fmla="*/ 9 h 21"/>
                <a:gd name="T24" fmla="*/ 0 w 20"/>
                <a:gd name="T25" fmla="*/ 7 h 21"/>
                <a:gd name="T26" fmla="*/ 2 w 20"/>
                <a:gd name="T27" fmla="*/ 2 h 21"/>
                <a:gd name="T28" fmla="*/ 7 w 20"/>
                <a:gd name="T29" fmla="*/ 0 h 21"/>
                <a:gd name="T30" fmla="*/ 11 w 20"/>
                <a:gd name="T31" fmla="*/ 0 h 21"/>
                <a:gd name="T32" fmla="*/ 11 w 20"/>
                <a:gd name="T33" fmla="*/ 0 h 21"/>
                <a:gd name="T34" fmla="*/ 14 w 20"/>
                <a:gd name="T35" fmla="*/ 0 h 21"/>
                <a:gd name="T36" fmla="*/ 18 w 20"/>
                <a:gd name="T37" fmla="*/ 2 h 21"/>
                <a:gd name="T38" fmla="*/ 20 w 20"/>
                <a:gd name="T39" fmla="*/ 7 h 21"/>
                <a:gd name="T40" fmla="*/ 20 w 20"/>
                <a:gd name="T41" fmla="*/ 9 h 21"/>
                <a:gd name="T42" fmla="*/ 20 w 20"/>
                <a:gd name="T4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1">
                  <a:moveTo>
                    <a:pt x="20" y="9"/>
                  </a:moveTo>
                  <a:lnTo>
                    <a:pt x="20" y="9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048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05" name="Freeform 306"/>
          <p:cNvSpPr>
            <a:spLocks/>
          </p:cNvSpPr>
          <p:nvPr/>
        </p:nvSpPr>
        <p:spPr bwMode="auto">
          <a:xfrm>
            <a:off x="6210652" y="2018545"/>
            <a:ext cx="33382" cy="21948"/>
          </a:xfrm>
          <a:custGeom>
            <a:avLst/>
            <a:gdLst>
              <a:gd name="T0" fmla="*/ 18 w 18"/>
              <a:gd name="T1" fmla="*/ 16 h 16"/>
              <a:gd name="T2" fmla="*/ 9 w 18"/>
              <a:gd name="T3" fmla="*/ 0 h 16"/>
              <a:gd name="T4" fmla="*/ 0 w 18"/>
              <a:gd name="T5" fmla="*/ 16 h 16"/>
              <a:gd name="T6" fmla="*/ 18 w 1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16"/>
                </a:moveTo>
                <a:lnTo>
                  <a:pt x="9" y="0"/>
                </a:lnTo>
                <a:lnTo>
                  <a:pt x="0" y="16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7F447F"/>
            </a:solidFill>
            <a:prstDash val="solid"/>
            <a:round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801"/>
          <p:cNvGrpSpPr/>
          <p:nvPr/>
        </p:nvGrpSpPr>
        <p:grpSpPr>
          <a:xfrm>
            <a:off x="6144793" y="1922231"/>
            <a:ext cx="165100" cy="34774"/>
            <a:chOff x="6139413" y="1736304"/>
            <a:chExt cx="173355" cy="36513"/>
          </a:xfrm>
        </p:grpSpPr>
        <p:sp>
          <p:nvSpPr>
            <p:cNvPr id="793" name="Line 47"/>
            <p:cNvSpPr>
              <a:spLocks noChangeShapeType="1"/>
            </p:cNvSpPr>
            <p:nvPr/>
          </p:nvSpPr>
          <p:spPr bwMode="auto">
            <a:xfrm flipH="1">
              <a:off x="6139413" y="1753766"/>
              <a:ext cx="17335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048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4" name="Freeform 48"/>
            <p:cNvSpPr>
              <a:spLocks/>
            </p:cNvSpPr>
            <p:nvPr/>
          </p:nvSpPr>
          <p:spPr bwMode="auto">
            <a:xfrm>
              <a:off x="6209422" y="1736304"/>
              <a:ext cx="33338" cy="36513"/>
            </a:xfrm>
            <a:custGeom>
              <a:avLst/>
              <a:gdLst>
                <a:gd name="T0" fmla="*/ 20 w 20"/>
                <a:gd name="T1" fmla="*/ 11 h 23"/>
                <a:gd name="T2" fmla="*/ 20 w 20"/>
                <a:gd name="T3" fmla="*/ 11 h 23"/>
                <a:gd name="T4" fmla="*/ 20 w 20"/>
                <a:gd name="T5" fmla="*/ 16 h 23"/>
                <a:gd name="T6" fmla="*/ 18 w 20"/>
                <a:gd name="T7" fmla="*/ 18 h 23"/>
                <a:gd name="T8" fmla="*/ 14 w 20"/>
                <a:gd name="T9" fmla="*/ 21 h 23"/>
                <a:gd name="T10" fmla="*/ 11 w 20"/>
                <a:gd name="T11" fmla="*/ 23 h 23"/>
                <a:gd name="T12" fmla="*/ 11 w 20"/>
                <a:gd name="T13" fmla="*/ 23 h 23"/>
                <a:gd name="T14" fmla="*/ 7 w 20"/>
                <a:gd name="T15" fmla="*/ 21 h 23"/>
                <a:gd name="T16" fmla="*/ 2 w 20"/>
                <a:gd name="T17" fmla="*/ 18 h 23"/>
                <a:gd name="T18" fmla="*/ 0 w 20"/>
                <a:gd name="T19" fmla="*/ 16 h 23"/>
                <a:gd name="T20" fmla="*/ 0 w 20"/>
                <a:gd name="T21" fmla="*/ 11 h 23"/>
                <a:gd name="T22" fmla="*/ 0 w 20"/>
                <a:gd name="T23" fmla="*/ 11 h 23"/>
                <a:gd name="T24" fmla="*/ 0 w 20"/>
                <a:gd name="T25" fmla="*/ 7 h 23"/>
                <a:gd name="T26" fmla="*/ 2 w 20"/>
                <a:gd name="T27" fmla="*/ 5 h 23"/>
                <a:gd name="T28" fmla="*/ 7 w 20"/>
                <a:gd name="T29" fmla="*/ 2 h 23"/>
                <a:gd name="T30" fmla="*/ 11 w 20"/>
                <a:gd name="T31" fmla="*/ 0 h 23"/>
                <a:gd name="T32" fmla="*/ 11 w 20"/>
                <a:gd name="T33" fmla="*/ 0 h 23"/>
                <a:gd name="T34" fmla="*/ 14 w 20"/>
                <a:gd name="T35" fmla="*/ 2 h 23"/>
                <a:gd name="T36" fmla="*/ 18 w 20"/>
                <a:gd name="T37" fmla="*/ 5 h 23"/>
                <a:gd name="T38" fmla="*/ 20 w 20"/>
                <a:gd name="T39" fmla="*/ 7 h 23"/>
                <a:gd name="T40" fmla="*/ 20 w 20"/>
                <a:gd name="T41" fmla="*/ 11 h 23"/>
                <a:gd name="T42" fmla="*/ 20 w 20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3">
                  <a:moveTo>
                    <a:pt x="20" y="11"/>
                  </a:moveTo>
                  <a:lnTo>
                    <a:pt x="20" y="11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048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1029430"/>
            <a:ext cx="8299943" cy="291511"/>
          </a:xfrm>
          <a:prstGeom prst="rect">
            <a:avLst/>
          </a:prstGeom>
          <a:noFill/>
        </p:spPr>
        <p:txBody>
          <a:bodyPr wrap="square" lIns="43543" rIns="43543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14" b="1" dirty="0">
                <a:solidFill>
                  <a:srgbClr val="6C6C6C"/>
                </a:solidFill>
                <a:latin typeface="Times New Roman" panose="02020603050405020304" pitchFamily="18" charset="0"/>
              </a:rPr>
              <a:t>Geometric mean (SD) plasma and median ELF concentrations (semi-log scale)</a:t>
            </a:r>
          </a:p>
        </p:txBody>
      </p:sp>
      <p:sp>
        <p:nvSpPr>
          <p:cNvPr id="787" name="Freeform 51"/>
          <p:cNvSpPr>
            <a:spLocks/>
          </p:cNvSpPr>
          <p:nvPr/>
        </p:nvSpPr>
        <p:spPr bwMode="auto">
          <a:xfrm>
            <a:off x="1690312" y="3983300"/>
            <a:ext cx="502213" cy="281884"/>
          </a:xfrm>
          <a:custGeom>
            <a:avLst/>
            <a:gdLst>
              <a:gd name="T0" fmla="*/ 0 w 412"/>
              <a:gd name="T1" fmla="*/ 0 h 239"/>
              <a:gd name="T2" fmla="*/ 141 w 412"/>
              <a:gd name="T3" fmla="*/ 117 h 239"/>
              <a:gd name="T4" fmla="*/ 274 w 412"/>
              <a:gd name="T5" fmla="*/ 191 h 239"/>
              <a:gd name="T6" fmla="*/ 412 w 412"/>
              <a:gd name="T7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239">
                <a:moveTo>
                  <a:pt x="0" y="0"/>
                </a:moveTo>
                <a:lnTo>
                  <a:pt x="141" y="117"/>
                </a:lnTo>
                <a:lnTo>
                  <a:pt x="274" y="191"/>
                </a:lnTo>
                <a:lnTo>
                  <a:pt x="412" y="239"/>
                </a:lnTo>
              </a:path>
            </a:pathLst>
          </a:custGeom>
          <a:noFill/>
          <a:ln w="127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048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16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note"/>
          <p:cNvSpPr>
            <a:spLocks noChangeArrowheads="1"/>
          </p:cNvSpPr>
          <p:nvPr/>
        </p:nvSpPr>
        <p:spPr bwMode="gray">
          <a:xfrm>
            <a:off x="361950" y="6477000"/>
            <a:ext cx="8448675" cy="22013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fr-FR" sz="1000" dirty="0">
              <a:solidFill>
                <a:srgbClr val="0066F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2078" y="160867"/>
            <a:ext cx="8324850" cy="7789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1F497D"/>
                </a:solidFill>
              </a:rPr>
              <a:t>REPROVE</a:t>
            </a:r>
            <a:br>
              <a:rPr lang="es-ES" dirty="0">
                <a:solidFill>
                  <a:srgbClr val="1F497D"/>
                </a:solidFill>
              </a:rPr>
            </a:br>
            <a:endParaRPr lang="es-ES" dirty="0">
              <a:solidFill>
                <a:srgbClr val="1F497D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38125" y="836713"/>
            <a:ext cx="8686800" cy="50196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REPROVE 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prospective, multicentre, international, randomised, double-blind, double-dummy, Phase 3 study, evaluating efficacy and safety of ceftazidime-avibactam compared with </a:t>
            </a:r>
            <a:r>
              <a:rPr lang="en-GB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meropenem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endpoint: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cure at the TOC visit in the co-primary </a:t>
            </a:r>
            <a:r>
              <a:rPr lang="en-GB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cMITT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CE populations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80094" y="1922535"/>
            <a:ext cx="8756402" cy="4482796"/>
            <a:chOff x="280094" y="1441901"/>
            <a:chExt cx="8756402" cy="3362097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361950" y="4803998"/>
              <a:ext cx="8448675" cy="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2"/>
            <p:cNvSpPr txBox="1"/>
            <p:nvPr/>
          </p:nvSpPr>
          <p:spPr>
            <a:xfrm>
              <a:off x="280094" y="4218388"/>
              <a:ext cx="8756402" cy="513602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b">
              <a:spAutoFit/>
            </a:bodyPr>
            <a:lstStyle/>
            <a:p>
              <a:pPr>
                <a:defRPr/>
              </a:pPr>
              <a:r>
                <a:rPr lang="en-GB" altLang="zh-CN" sz="800" b="1" kern="0" baseline="30000" dirty="0">
                  <a:solidFill>
                    <a:prstClr val="black"/>
                  </a:solidFill>
                  <a:cs typeface="Arial" charset="0"/>
                </a:rPr>
                <a:t>†</a:t>
              </a:r>
              <a:r>
                <a:rPr lang="en-GB" altLang="zh-CN" sz="800" kern="0" dirty="0">
                  <a:solidFill>
                    <a:prstClr val="black"/>
                  </a:solidFill>
                  <a:cs typeface="Arial" charset="0"/>
                </a:rPr>
                <a:t>Defined as pneumonia with onset ≥</a:t>
              </a:r>
              <a:r>
                <a:rPr lang="en-GB" altLang="zh-CN" sz="800" kern="0" baseline="300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GB" altLang="zh-CN" sz="800" kern="0" dirty="0">
                  <a:solidFill>
                    <a:prstClr val="black"/>
                  </a:solidFill>
                  <a:cs typeface="Arial" charset="0"/>
                </a:rPr>
                <a:t>48 hours after admission or &lt;7 days after discharge from an inpatient care facility; </a:t>
              </a:r>
              <a:r>
                <a:rPr lang="en-GB" altLang="zh-CN" sz="800" kern="0" baseline="30000" dirty="0">
                  <a:solidFill>
                    <a:prstClr val="black"/>
                  </a:solidFill>
                  <a:cs typeface="Arial" charset="0"/>
                </a:rPr>
                <a:t>‡</a:t>
              </a:r>
              <a:r>
                <a:rPr lang="en-GB" altLang="zh-CN" sz="800" kern="0" dirty="0">
                  <a:solidFill>
                    <a:prstClr val="black"/>
                  </a:solidFill>
                  <a:cs typeface="Arial" charset="0"/>
                </a:rPr>
                <a:t>A respiratory specimen for Gram stain and culture was required within 48 hours of randomisation. Open-label linezolid (or vancomycin) was given for Gram-positive coverage, and/or open-label amikacin (or other aminoglycoside) for Gram-negative coverage for a minimum of</a:t>
              </a:r>
            </a:p>
            <a:p>
              <a:pPr>
                <a:defRPr/>
              </a:pPr>
              <a:r>
                <a:rPr lang="en-GB" altLang="zh-CN" sz="800" kern="0" dirty="0">
                  <a:solidFill>
                    <a:prstClr val="black"/>
                  </a:solidFill>
                  <a:cs typeface="Arial" charset="0"/>
                </a:rPr>
                <a:t>48–72 h in patients awaiting identification or susceptibility results from the baseline culture at randomisation</a:t>
              </a:r>
              <a:br>
                <a:rPr lang="en-GB" altLang="zh-CN" sz="800" kern="0" dirty="0">
                  <a:solidFill>
                    <a:prstClr val="black"/>
                  </a:solidFill>
                  <a:cs typeface="Arial" charset="0"/>
                </a:rPr>
              </a:br>
              <a:r>
                <a:rPr lang="en-GB" altLang="zh-CN" sz="800" kern="0" dirty="0">
                  <a:solidFill>
                    <a:prstClr val="black"/>
                  </a:solidFill>
                  <a:cs typeface="Arial" charset="0"/>
                </a:rPr>
                <a:t>CE, clinically evaluable; cMITT, </a:t>
              </a:r>
              <a:r>
                <a:rPr lang="en-GB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clinically modified intent-to-treat; </a:t>
              </a:r>
              <a:r>
                <a:rPr lang="en-GB" sz="800" kern="0" dirty="0">
                  <a:solidFill>
                    <a:sysClr val="windowText" lastClr="000000"/>
                  </a:solidFill>
                </a:rPr>
                <a:t>EOT, end-of-treatment; FPFU, final protocol follow-up; IV, intravenous; NI, non-inferiority; </a:t>
              </a:r>
              <a:r>
                <a:rPr lang="en-GB" sz="800" kern="0" dirty="0">
                  <a:solidFill>
                    <a:prstClr val="black"/>
                  </a:solidFill>
                </a:rPr>
                <a:t>NP, nosocomial pneumonia; q8h, every 8 hours; </a:t>
              </a:r>
              <a:r>
                <a:rPr lang="en-GB" sz="800" kern="0" dirty="0">
                  <a:solidFill>
                    <a:sysClr val="windowText" lastClr="000000"/>
                  </a:solidFill>
                </a:rPr>
                <a:t>TOC, test-of-cure; VAP, ventilator-associated pneumonia from an inpatient acute or chronic care facility</a:t>
              </a:r>
            </a:p>
          </p:txBody>
        </p:sp>
        <p:sp>
          <p:nvSpPr>
            <p:cNvPr id="10" name="Text Box 14"/>
            <p:cNvSpPr>
              <a:spLocks noChangeArrowheads="1"/>
            </p:cNvSpPr>
            <p:nvPr/>
          </p:nvSpPr>
          <p:spPr bwMode="auto">
            <a:xfrm>
              <a:off x="993689" y="1755034"/>
              <a:ext cx="1801729" cy="21128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  <a:alpha val="50195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27000" tIns="34290" rIns="27000" bIns="34290" anchor="ctr">
              <a:noAutofit/>
            </a:bodyPr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defRPr/>
              </a:pPr>
              <a:r>
                <a:rPr lang="en-GB" altLang="zh-CN" sz="1200" b="1" kern="0" dirty="0">
                  <a:cs typeface="Arial" charset="0"/>
                </a:rPr>
                <a:t>Hospitalised patients aged ≥18 years with </a:t>
              </a:r>
              <a:r>
                <a:rPr lang="en-GB" altLang="zh-CN" sz="1200" b="1" kern="0" dirty="0">
                  <a:solidFill>
                    <a:prstClr val="black"/>
                  </a:solidFill>
                  <a:cs typeface="Arial" charset="0"/>
                </a:rPr>
                <a:t>NP</a:t>
              </a:r>
              <a:r>
                <a:rPr lang="en-GB" altLang="zh-CN" sz="1200" b="1" kern="0" dirty="0">
                  <a:cs typeface="Arial" charset="0"/>
                </a:rPr>
                <a:t>,</a:t>
              </a:r>
              <a:r>
                <a:rPr lang="en-GB" altLang="zh-CN" sz="1200" b="1" kern="0" baseline="30000" dirty="0">
                  <a:cs typeface="Arial" charset="0"/>
                </a:rPr>
                <a:t>†</a:t>
              </a:r>
              <a:r>
                <a:rPr lang="en-GB" altLang="zh-CN" sz="1200" b="1" kern="0" dirty="0">
                  <a:cs typeface="Arial" charset="0"/>
                </a:rPr>
                <a:t> including VAP</a:t>
              </a:r>
            </a:p>
            <a:p>
              <a:pPr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90000"/>
                <a:buFont typeface="Arial" charset="0"/>
                <a:buNone/>
                <a:defRPr/>
              </a:pPr>
              <a:r>
                <a:rPr lang="en-GB" altLang="zh-CN" sz="900" kern="0" dirty="0">
                  <a:solidFill>
                    <a:prstClr val="black"/>
                  </a:solidFill>
                  <a:cs typeface="Arial" charset="0"/>
                </a:rPr>
                <a:t>Diagnosis based on: </a:t>
              </a:r>
            </a:p>
            <a:p>
              <a:pPr marL="214313" indent="-21431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90000"/>
                <a:defRPr/>
              </a:pPr>
              <a:r>
                <a:rPr lang="en-GB" altLang="zh-CN" sz="900" kern="0" dirty="0">
                  <a:solidFill>
                    <a:prstClr val="black"/>
                  </a:solidFill>
                  <a:cs typeface="Arial" charset="0"/>
                </a:rPr>
                <a:t>clinical assessment (new worsening infiltrate on chest X-ray within 48 h of randomisation), and </a:t>
              </a:r>
            </a:p>
            <a:p>
              <a:pPr marL="214313" indent="-21431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90000"/>
                <a:defRPr/>
              </a:pPr>
              <a:r>
                <a:rPr lang="en-GB" altLang="zh-CN" sz="900" kern="0" dirty="0">
                  <a:solidFill>
                    <a:prstClr val="black"/>
                  </a:solidFill>
                  <a:cs typeface="Arial" charset="0"/>
                </a:rPr>
                <a:t>≥2 respiratory signs of pneumonia</a:t>
              </a:r>
              <a:r>
                <a:rPr lang="en-GB" altLang="zh-CN" sz="900" kern="0" baseline="30000" dirty="0">
                  <a:solidFill>
                    <a:prstClr val="black"/>
                  </a:solidFill>
                  <a:cs typeface="Arial" charset="0"/>
                </a:rPr>
                <a:t>‡</a:t>
              </a:r>
              <a:endParaRPr lang="en-GB" altLang="zh-CN" sz="900" kern="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Rectangle 49"/>
            <p:cNvSpPr>
              <a:spLocks noChangeArrowheads="1"/>
            </p:cNvSpPr>
            <p:nvPr/>
          </p:nvSpPr>
          <p:spPr bwMode="auto">
            <a:xfrm>
              <a:off x="3350199" y="3119443"/>
              <a:ext cx="2129207" cy="50220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9050">
              <a:noFill/>
              <a:miter lim="800000"/>
              <a:headEnd/>
              <a:tailEnd/>
            </a:ln>
          </p:spPr>
          <p:txBody>
            <a:bodyPr wrap="none" lIns="68580" tIns="34290" rIns="68580" bIns="34290" anchor="ctr"/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cs typeface="Arial" charset="0"/>
                </a:rPr>
                <a:t>Meropenem</a:t>
              </a:r>
              <a:br>
                <a:rPr lang="en-US" altLang="zh-CN" sz="1100" b="1" kern="0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altLang="zh-CN" sz="900" kern="0" dirty="0">
                  <a:solidFill>
                    <a:srgbClr val="FFFFFF"/>
                  </a:solidFill>
                  <a:cs typeface="Arial" charset="0"/>
                </a:rPr>
                <a:t>1000 mg by 30-min IV infusion q8h</a:t>
              </a:r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3350199" y="2060827"/>
              <a:ext cx="2129207" cy="502061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9050">
              <a:noFill/>
              <a:miter lim="800000"/>
              <a:headEnd/>
              <a:tailEnd/>
            </a:ln>
          </p:spPr>
          <p:txBody>
            <a:bodyPr wrap="none" lIns="68580" tIns="34290" rIns="68580" bIns="34290" anchor="ctr"/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cs typeface="Arial" charset="0"/>
                </a:rPr>
                <a:t>Ceftazidime-avibactam</a:t>
              </a:r>
            </a:p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defRPr/>
              </a:pPr>
              <a:r>
                <a:rPr lang="en-US" altLang="zh-CN" sz="900" kern="0" dirty="0">
                  <a:solidFill>
                    <a:srgbClr val="FFFFFF"/>
                  </a:solidFill>
                  <a:cs typeface="Arial" charset="0"/>
                </a:rPr>
                <a:t>2000–500 mg by 2-h IV infusion q8h</a:t>
              </a:r>
            </a:p>
          </p:txBody>
        </p:sp>
        <p:cxnSp>
          <p:nvCxnSpPr>
            <p:cNvPr id="13" name="Elbow Connector 27"/>
            <p:cNvCxnSpPr>
              <a:cxnSpLocks/>
              <a:endCxn id="11" idx="1"/>
            </p:cNvCxnSpPr>
            <p:nvPr/>
          </p:nvCxnSpPr>
          <p:spPr bwMode="auto">
            <a:xfrm>
              <a:off x="2795417" y="2838849"/>
              <a:ext cx="554781" cy="53169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14" name="Elbow Connector 28"/>
            <p:cNvCxnSpPr>
              <a:cxnSpLocks/>
              <a:endCxn id="12" idx="1"/>
            </p:cNvCxnSpPr>
            <p:nvPr/>
          </p:nvCxnSpPr>
          <p:spPr bwMode="auto">
            <a:xfrm flipV="1">
              <a:off x="2795417" y="2311858"/>
              <a:ext cx="554781" cy="52699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15" name="Elbow Connector 35"/>
            <p:cNvCxnSpPr/>
            <p:nvPr/>
          </p:nvCxnSpPr>
          <p:spPr bwMode="auto">
            <a:xfrm flipV="1">
              <a:off x="5479405" y="2783629"/>
              <a:ext cx="1415543" cy="58691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16" name="Elbow Connector 36"/>
            <p:cNvCxnSpPr>
              <a:cxnSpLocks/>
            </p:cNvCxnSpPr>
            <p:nvPr/>
          </p:nvCxnSpPr>
          <p:spPr bwMode="auto">
            <a:xfrm>
              <a:off x="5479405" y="2311858"/>
              <a:ext cx="1415543" cy="47177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6374073" y="2690807"/>
              <a:ext cx="882212" cy="18388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miter lim="800000"/>
              <a:headEnd/>
              <a:tailEnd/>
            </a:ln>
            <a:extLst/>
          </p:spPr>
          <p:txBody>
            <a:bodyPr lIns="68580" tIns="34290" rIns="68580" bIns="34290" anchor="ctr">
              <a:spAutoFit/>
            </a:bodyPr>
            <a:lstStyle>
              <a:lvl1pPr marL="285750" indent="-28575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b="1" kern="0" dirty="0">
                  <a:cs typeface="Arial" charset="0"/>
                </a:rPr>
                <a:t>TOC</a:t>
              </a:r>
            </a:p>
          </p:txBody>
        </p:sp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7428950" y="2690807"/>
              <a:ext cx="882212" cy="18388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miter lim="800000"/>
              <a:headEnd/>
              <a:tailEnd/>
            </a:ln>
            <a:extLst/>
          </p:spPr>
          <p:txBody>
            <a:bodyPr lIns="68580" tIns="34290" rIns="68580" bIns="34290" anchor="ctr">
              <a:spAutoFit/>
            </a:bodyPr>
            <a:lstStyle>
              <a:lvl1pPr marL="285750" indent="-28575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b="1" kern="0" dirty="0">
                  <a:cs typeface="Arial" charset="0"/>
                </a:rPr>
                <a:t>FPFU</a:t>
              </a:r>
            </a:p>
          </p:txBody>
        </p:sp>
        <p:cxnSp>
          <p:nvCxnSpPr>
            <p:cNvPr id="19" name="Straight Connector 39"/>
            <p:cNvCxnSpPr>
              <a:cxnSpLocks/>
            </p:cNvCxnSpPr>
            <p:nvPr/>
          </p:nvCxnSpPr>
          <p:spPr bwMode="auto">
            <a:xfrm>
              <a:off x="7256285" y="2782745"/>
              <a:ext cx="17266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6255658" y="2974259"/>
              <a:ext cx="1119041" cy="34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defRPr/>
              </a:pPr>
              <a:r>
                <a:rPr lang="en-GB" altLang="zh-CN" sz="900" b="1" kern="0" dirty="0">
                  <a:cs typeface="Arial" charset="0"/>
                </a:rPr>
                <a:t>21–25 days</a:t>
              </a:r>
              <a:br>
                <a:rPr lang="en-GB" altLang="zh-CN" sz="900" b="1" kern="0" dirty="0">
                  <a:cs typeface="Arial" charset="0"/>
                </a:rPr>
              </a:br>
              <a:r>
                <a:rPr lang="en-GB" altLang="zh-CN" sz="900" b="1" kern="0" dirty="0">
                  <a:cs typeface="Arial" charset="0"/>
                </a:rPr>
                <a:t>after randomisation</a:t>
              </a: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3072808" y="1782420"/>
              <a:ext cx="0" cy="3648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kern="0" dirty="0">
                <a:solidFill>
                  <a:srgbClr val="00507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Text Box 31"/>
            <p:cNvSpPr>
              <a:spLocks noChangeArrowheads="1"/>
            </p:cNvSpPr>
            <p:nvPr/>
          </p:nvSpPr>
          <p:spPr bwMode="auto">
            <a:xfrm>
              <a:off x="2342144" y="1491630"/>
              <a:ext cx="1724018" cy="20303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b="1" kern="0" dirty="0">
                  <a:cs typeface="Arial" charset="0"/>
                </a:rPr>
                <a:t>1:1 randomisation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5015826" y="1441901"/>
              <a:ext cx="2334591" cy="30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b="1" kern="0" dirty="0">
                  <a:cs typeface="Arial" charset="0"/>
                </a:rPr>
                <a:t>EOT</a:t>
              </a:r>
              <a:br>
                <a:rPr lang="en-US" altLang="zh-CN" sz="1100" b="1" kern="0" dirty="0">
                  <a:cs typeface="Arial" charset="0"/>
                </a:rPr>
              </a:br>
              <a:r>
                <a:rPr lang="en-US" altLang="zh-CN" sz="1100" b="1" kern="0" dirty="0">
                  <a:cs typeface="Arial" charset="0"/>
                </a:rPr>
                <a:t>(</a:t>
              </a:r>
              <a:r>
                <a:rPr lang="en-US" altLang="zh-CN" sz="900" b="1" kern="0" dirty="0">
                  <a:cs typeface="Arial" charset="0"/>
                </a:rPr>
                <a:t>within 24 h of last IV infusion)</a:t>
              </a:r>
            </a:p>
          </p:txBody>
        </p:sp>
        <p:pic>
          <p:nvPicPr>
            <p:cNvPr id="25" name="Picture 5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1283" y="2698619"/>
              <a:ext cx="1787807" cy="246910"/>
            </a:xfrm>
            <a:prstGeom prst="rect">
              <a:avLst/>
            </a:prstGeom>
          </p:spPr>
        </p:pic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7350416" y="2966491"/>
              <a:ext cx="1119041" cy="34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SzPct val="100000"/>
                <a:buFont typeface="Arial" charset="0"/>
                <a:buChar char="•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SzPct val="100000"/>
                <a:buFont typeface="Arial" charset="0"/>
                <a:buChar char="−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algn="r" eaLnBrk="0" hangingPunct="0"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defRPr/>
              </a:pPr>
              <a:r>
                <a:rPr lang="en-GB" altLang="zh-CN" sz="900" b="1" kern="0" dirty="0">
                  <a:cs typeface="Arial" charset="0"/>
                </a:rPr>
                <a:t>28–32 days</a:t>
              </a:r>
              <a:br>
                <a:rPr lang="en-GB" altLang="zh-CN" sz="900" b="1" kern="0" dirty="0">
                  <a:cs typeface="Arial" charset="0"/>
                </a:rPr>
              </a:br>
              <a:r>
                <a:rPr lang="en-GB" altLang="zh-CN" sz="900" b="1" kern="0" dirty="0">
                  <a:cs typeface="Arial" charset="0"/>
                </a:rPr>
                <a:t>after randomisation</a:t>
              </a:r>
            </a:p>
          </p:txBody>
        </p:sp>
        <p:sp>
          <p:nvSpPr>
            <p:cNvPr id="27" name="TextBox 3"/>
            <p:cNvSpPr txBox="1"/>
            <p:nvPr/>
          </p:nvSpPr>
          <p:spPr>
            <a:xfrm>
              <a:off x="6374073" y="2090893"/>
              <a:ext cx="863816" cy="33839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</a:rPr>
                <a:t>12.5% NI</a:t>
              </a:r>
              <a:br>
                <a:rPr lang="en-GB" sz="1100" b="1" dirty="0">
                  <a:solidFill>
                    <a:prstClr val="white"/>
                  </a:solidFill>
                </a:rPr>
              </a:br>
              <a:r>
                <a:rPr lang="en-GB" sz="1100" b="1" dirty="0">
                  <a:solidFill>
                    <a:prstClr val="white"/>
                  </a:solidFill>
                </a:rPr>
                <a:t>margin</a:t>
              </a: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6180880" y="1784622"/>
              <a:ext cx="0" cy="3648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kern="0" dirty="0">
                <a:solidFill>
                  <a:srgbClr val="00507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82078" y="6513818"/>
            <a:ext cx="81307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Torres Et al. Lancet Infect Dis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2018; 18: 285–95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Published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</a:rPr>
              <a:t>Online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December 15, 2017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hlinkClick r:id="rId4"/>
              </a:rPr>
              <a:t>http://dx.doi.org/10.1016/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 S1473-3099(17)30747-8</a:t>
            </a:r>
          </a:p>
        </p:txBody>
      </p:sp>
    </p:spTree>
    <p:extLst>
      <p:ext uri="{BB962C8B-B14F-4D97-AF65-F5344CB8AC3E}">
        <p14:creationId xmlns:p14="http://schemas.microsoft.com/office/powerpoint/2010/main" val="544897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GB" altLang="en-US" sz="2400" b="1" dirty="0">
                <a:solidFill>
                  <a:schemeClr val="tx2"/>
                </a:solidFill>
              </a:rPr>
              <a:t>Key patient and disease characteristics at baseline (</a:t>
            </a:r>
            <a:r>
              <a:rPr lang="en-GB" altLang="en-US" sz="2400" b="1" dirty="0" err="1">
                <a:solidFill>
                  <a:schemeClr val="tx2"/>
                </a:solidFill>
              </a:rPr>
              <a:t>cMITT</a:t>
            </a:r>
            <a:r>
              <a:rPr lang="en-GB" altLang="en-US" sz="2400" b="1" dirty="0">
                <a:solidFill>
                  <a:schemeClr val="tx2"/>
                </a:solidFill>
              </a:rPr>
              <a:t> population)</a:t>
            </a: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extLst/>
          </p:nvPr>
        </p:nvGraphicFramePr>
        <p:xfrm>
          <a:off x="228600" y="1100755"/>
          <a:ext cx="8610600" cy="5223845"/>
        </p:xfrm>
        <a:graphic>
          <a:graphicData uri="http://schemas.openxmlformats.org/drawingml/2006/table">
            <a:tbl>
              <a:tblPr firstRow="1"/>
              <a:tblGrid>
                <a:gridCol w="442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Parameter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27005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Ceftazidime-avibactam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(N=356)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2700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Meropenem (N=370)</a:t>
                      </a:r>
                    </a:p>
                  </a:txBody>
                  <a:tcPr marL="51435" marR="51435" marT="0" marB="2700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70"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Age, years, mean (SD)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62.1 (16.6)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61.9 (17.4)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70"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Male, n (%)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268 (75)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274 (74)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Race, n (%)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White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150 (42)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163 (44)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Black or African American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 (&lt;1)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2 (1)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Asian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201 (56)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199 (54)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Other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4 (1)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6 (2)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Body mass index, kg/m</a:t>
                      </a:r>
                      <a:r>
                        <a:rPr kumimoji="0" lang="en-GB" alt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mean (SD)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24.0 (6.1)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23.9 (5.2)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APACHE II score category, n (%)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(&lt;1)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(&lt;1)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10–19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309 (87)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316 (85)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20–30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 (13)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 (14)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Estimated CrCl, mL/min, mean (SD) </a:t>
                      </a:r>
                      <a:endParaRPr kumimoji="0" lang="en-GB" altLang="en-US" sz="11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102.6 (67.5)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100.1 (53.1)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Renal status, n (%)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741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Normal renal function or mild impairment (CrCl 50–150 mL/min)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286 (80)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292 (79)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Moderate or severe impairment (CrCl 16–50 mL/min)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 (5)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 (5)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638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Augmented (CrCl &gt;150 mL/min)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 (14)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58 (16)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870"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NP subtype, n (%)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446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VAP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118 (33)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128 (35)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446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Non-VAP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238 (67)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242 (65)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870"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Mechanical ventilation at baseline, n (%)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buFont typeface="Arial" pitchFamily="34" charset="0"/>
                        <a:defRPr sz="1800" kern="12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r" defTabSz="914400" rtl="0" eaLnBrk="0" latinLnBrk="0" hangingPunct="0"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446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Ventilated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154 (43)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159 (43)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446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Non-ventilated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202 (57)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211 (57)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1741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Prior systemic antibiotic use (in the 48 hours before randomisation), n (%)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446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122 (34)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117 (32)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446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&gt;0 to ≤24 hours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185 (52)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209 (56)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870">
                <a:tc>
                  <a:txBody>
                    <a:bodyPr/>
                    <a:lstStyle/>
                    <a:p>
                      <a:pPr marL="180975" marR="0" lvl="0" indent="446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&gt;24 to ≤48 hours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49 (14)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44 (12)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2078" y="6513818"/>
            <a:ext cx="81307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Torres Et al. Lancet Infect Dis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2018; 18: 285–95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Published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</a:rPr>
              <a:t>Online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December 15, 2017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hlinkClick r:id="rId3"/>
              </a:rPr>
              <a:t>http://dx.doi.org/10.1016/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 S1473-3099(17)30747-8</a:t>
            </a:r>
          </a:p>
        </p:txBody>
      </p:sp>
    </p:spTree>
    <p:extLst>
      <p:ext uri="{BB962C8B-B14F-4D97-AF65-F5344CB8AC3E}">
        <p14:creationId xmlns:p14="http://schemas.microsoft.com/office/powerpoint/2010/main" val="2088239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2400" b="1" dirty="0">
                <a:solidFill>
                  <a:schemeClr val="tx2"/>
                </a:solidFill>
              </a:rPr>
              <a:t>Primary endpoint efficacy: </a:t>
            </a:r>
            <a:r>
              <a:rPr lang="en-GB" altLang="it-IT" sz="2400" b="1" dirty="0">
                <a:solidFill>
                  <a:schemeClr val="tx2"/>
                </a:solidFill>
              </a:rPr>
              <a:t>Clinical cure rates at TOC</a:t>
            </a:r>
            <a:br>
              <a:rPr lang="en-GB" altLang="it-IT" sz="2400" b="1" dirty="0">
                <a:solidFill>
                  <a:schemeClr val="tx2"/>
                </a:solidFill>
              </a:rPr>
            </a:br>
            <a:r>
              <a:rPr lang="en-GB" altLang="it-IT" sz="2400" b="1" dirty="0">
                <a:solidFill>
                  <a:schemeClr val="tx2"/>
                </a:solidFill>
              </a:rPr>
              <a:t>(CE and </a:t>
            </a:r>
            <a:r>
              <a:rPr lang="en-GB" altLang="it-IT" sz="2400" b="1" dirty="0" err="1">
                <a:solidFill>
                  <a:schemeClr val="tx2"/>
                </a:solidFill>
              </a:rPr>
              <a:t>cMITT</a:t>
            </a:r>
            <a:r>
              <a:rPr lang="en-GB" altLang="it-IT" sz="2400" b="1" dirty="0">
                <a:solidFill>
                  <a:schemeClr val="tx2"/>
                </a:solidFill>
              </a:rPr>
              <a:t> populations)</a:t>
            </a:r>
            <a:endParaRPr lang="en-US" altLang="it-IT" sz="24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2275" y="1511300"/>
            <a:ext cx="8301038" cy="43497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Ceftazidime-avibactam was non-inferior to meropenem for the treatment of HAP/VAP in this setting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US" sz="1199" dirty="0"/>
          </a:p>
        </p:txBody>
      </p:sp>
      <p:graphicFrame>
        <p:nvGraphicFramePr>
          <p:cNvPr id="118788" name="Chart 8"/>
          <p:cNvGraphicFramePr>
            <a:graphicFrameLocks/>
          </p:cNvGraphicFramePr>
          <p:nvPr>
            <p:extLst/>
          </p:nvPr>
        </p:nvGraphicFramePr>
        <p:xfrm>
          <a:off x="76200" y="2147888"/>
          <a:ext cx="9053513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Chart" r:id="rId4" imgW="8632684" imgH="3298222" progId="Excel.Chart.8">
                  <p:embed/>
                </p:oleObj>
              </mc:Choice>
              <mc:Fallback>
                <p:oleObj name="Chart" r:id="rId4" imgW="8632684" imgH="32982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147888"/>
                        <a:ext cx="9053513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9" name="TextBox 4"/>
          <p:cNvSpPr txBox="1">
            <a:spLocks noChangeArrowheads="1"/>
          </p:cNvSpPr>
          <p:nvPr/>
        </p:nvSpPr>
        <p:spPr bwMode="auto">
          <a:xfrm>
            <a:off x="76200" y="5964238"/>
            <a:ext cx="8915400" cy="11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9917" bIns="89917">
            <a:spAutoFit/>
          </a:bodyPr>
          <a:lstStyle>
            <a:lvl1pPr defTabSz="777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778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778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66BC29"/>
              </a:buClr>
              <a:buFont typeface="Arial" panose="020B0604020202020204" pitchFamily="34" charset="0"/>
              <a:buNone/>
            </a:pPr>
            <a:r>
              <a:rPr lang="en-GB" altLang="it-IT" sz="1200" dirty="0">
                <a:solidFill>
                  <a:srgbClr val="6C6C6C"/>
                </a:solidFill>
                <a:latin typeface="Times New Roman" panose="02020603050405020304" pitchFamily="18" charset="0"/>
              </a:rPr>
              <a:t>CE, clinically evaluable; CI, confidence interval; </a:t>
            </a:r>
            <a:r>
              <a:rPr lang="en-GB" altLang="it-IT" sz="1200" dirty="0" err="1">
                <a:solidFill>
                  <a:srgbClr val="6C6C6C"/>
                </a:solidFill>
                <a:latin typeface="Times New Roman" panose="02020603050405020304" pitchFamily="18" charset="0"/>
              </a:rPr>
              <a:t>cMITT</a:t>
            </a:r>
            <a:r>
              <a:rPr lang="en-GB" altLang="it-IT" sz="1200" dirty="0">
                <a:solidFill>
                  <a:srgbClr val="6C6C6C"/>
                </a:solidFill>
                <a:latin typeface="Times New Roman" panose="02020603050405020304" pitchFamily="18" charset="0"/>
              </a:rPr>
              <a:t>, clinically modified intention-to-treat; HAP, hospital-acquired pneumonia; TOC, test of cure; VAP, ventilator-associated pneumonia.</a:t>
            </a:r>
            <a:r>
              <a:rPr lang="en-US" sz="1200" b="1" i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66BC29"/>
              </a:buClr>
              <a:buFont typeface="Arial" panose="020B0604020202020204" pitchFamily="34" charset="0"/>
              <a:buNone/>
            </a:pPr>
            <a:endParaRPr lang="en-US" sz="1200" b="1" i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66BC29"/>
              </a:buClr>
              <a:buFont typeface="Arial" panose="020B0604020202020204" pitchFamily="34" charset="0"/>
              <a:buNone/>
            </a:pPr>
            <a:r>
              <a:rPr lang="en-US" sz="1200" b="1" i="1" dirty="0">
                <a:solidFill>
                  <a:prstClr val="black"/>
                </a:solidFill>
              </a:rPr>
              <a:t>Torres Et al. Lancet Infect Dis </a:t>
            </a:r>
            <a:r>
              <a:rPr lang="en-US" sz="1200" b="1" dirty="0">
                <a:solidFill>
                  <a:prstClr val="black"/>
                </a:solidFill>
              </a:rPr>
              <a:t>2018; 18: 285–95 </a:t>
            </a:r>
            <a:r>
              <a:rPr lang="en-US" sz="1200" dirty="0">
                <a:solidFill>
                  <a:prstClr val="black"/>
                </a:solidFill>
              </a:rPr>
              <a:t>Published </a:t>
            </a:r>
            <a:r>
              <a:rPr lang="en-US" sz="1200" b="1" dirty="0">
                <a:solidFill>
                  <a:prstClr val="black"/>
                </a:solidFill>
              </a:rPr>
              <a:t>Online </a:t>
            </a:r>
            <a:r>
              <a:rPr lang="en-US" sz="1200" dirty="0">
                <a:solidFill>
                  <a:prstClr val="black"/>
                </a:solidFill>
              </a:rPr>
              <a:t>December 15, 2017 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http://dx.doi.org/10.1016/</a:t>
            </a:r>
            <a:r>
              <a:rPr lang="en-US" sz="1200" dirty="0">
                <a:solidFill>
                  <a:prstClr val="black"/>
                </a:solidFill>
              </a:rPr>
              <a:t> S1473-3099(17)30747-8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66BC29"/>
              </a:buClr>
              <a:buFontTx/>
              <a:buNone/>
            </a:pPr>
            <a:endParaRPr lang="en-GB" altLang="it-IT" sz="1200" dirty="0">
              <a:solidFill>
                <a:srgbClr val="6C6C6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0" name="TextBox 12"/>
          <p:cNvSpPr txBox="1">
            <a:spLocks noChangeArrowheads="1"/>
          </p:cNvSpPr>
          <p:nvPr/>
        </p:nvSpPr>
        <p:spPr bwMode="auto">
          <a:xfrm>
            <a:off x="2085270" y="2568574"/>
            <a:ext cx="1704093" cy="35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9917" bIns="89917">
            <a:spAutoFit/>
          </a:bodyPr>
          <a:lstStyle>
            <a:lvl1pPr defTabSz="777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778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778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it-IT" sz="1100">
                <a:solidFill>
                  <a:srgbClr val="6C6C6C"/>
                </a:solidFill>
                <a:latin typeface="Times New Roman" panose="02020603050405020304" pitchFamily="18" charset="0"/>
              </a:rPr>
              <a:t>CE population</a:t>
            </a:r>
          </a:p>
        </p:txBody>
      </p:sp>
      <p:sp>
        <p:nvSpPr>
          <p:cNvPr id="118791" name="TextBox 13"/>
          <p:cNvSpPr txBox="1">
            <a:spLocks noChangeArrowheads="1"/>
          </p:cNvSpPr>
          <p:nvPr/>
        </p:nvSpPr>
        <p:spPr bwMode="auto">
          <a:xfrm>
            <a:off x="5184070" y="2568574"/>
            <a:ext cx="1704093" cy="35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9917" bIns="89917">
            <a:spAutoFit/>
          </a:bodyPr>
          <a:lstStyle>
            <a:lvl1pPr defTabSz="777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778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778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it-IT" sz="1100">
                <a:solidFill>
                  <a:srgbClr val="6C6C6C"/>
                </a:solidFill>
                <a:latin typeface="Times New Roman" panose="02020603050405020304" pitchFamily="18" charset="0"/>
              </a:rPr>
              <a:t>cMITT population</a:t>
            </a:r>
          </a:p>
        </p:txBody>
      </p:sp>
      <p:sp>
        <p:nvSpPr>
          <p:cNvPr id="118792" name="TextBox 14"/>
          <p:cNvSpPr txBox="1">
            <a:spLocks noChangeArrowheads="1"/>
          </p:cNvSpPr>
          <p:nvPr/>
        </p:nvSpPr>
        <p:spPr bwMode="auto">
          <a:xfrm>
            <a:off x="2133600" y="5468035"/>
            <a:ext cx="75626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77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778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778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it-IT" sz="1050" dirty="0">
                <a:solidFill>
                  <a:srgbClr val="6C6C6C"/>
                </a:solidFill>
                <a:latin typeface="Times New Roman" panose="02020603050405020304" pitchFamily="18" charset="0"/>
              </a:rPr>
              <a:t>(n=199/257)</a:t>
            </a:r>
          </a:p>
        </p:txBody>
      </p:sp>
      <p:sp>
        <p:nvSpPr>
          <p:cNvPr id="118793" name="TextBox 15"/>
          <p:cNvSpPr txBox="1">
            <a:spLocks noChangeArrowheads="1"/>
          </p:cNvSpPr>
          <p:nvPr/>
        </p:nvSpPr>
        <p:spPr bwMode="auto">
          <a:xfrm>
            <a:off x="3121472" y="5468035"/>
            <a:ext cx="71295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77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778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778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it-IT" sz="1050" dirty="0">
                <a:solidFill>
                  <a:srgbClr val="6C6C6C"/>
                </a:solidFill>
                <a:latin typeface="Times New Roman" panose="02020603050405020304" pitchFamily="18" charset="0"/>
              </a:rPr>
              <a:t>(n=211/270)</a:t>
            </a:r>
          </a:p>
        </p:txBody>
      </p:sp>
      <p:sp>
        <p:nvSpPr>
          <p:cNvPr id="118794" name="TextBox 16"/>
          <p:cNvSpPr txBox="1">
            <a:spLocks noChangeArrowheads="1"/>
          </p:cNvSpPr>
          <p:nvPr/>
        </p:nvSpPr>
        <p:spPr bwMode="auto">
          <a:xfrm>
            <a:off x="6648305" y="5468035"/>
            <a:ext cx="104789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77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778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778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it-IT" sz="1050" dirty="0">
                <a:solidFill>
                  <a:srgbClr val="6C6C6C"/>
                </a:solidFill>
                <a:latin typeface="Times New Roman" panose="02020603050405020304" pitchFamily="18" charset="0"/>
              </a:rPr>
              <a:t>(n=270/370)</a:t>
            </a:r>
          </a:p>
        </p:txBody>
      </p:sp>
      <p:sp>
        <p:nvSpPr>
          <p:cNvPr id="118795" name="TextBox 17"/>
          <p:cNvSpPr txBox="1">
            <a:spLocks noChangeArrowheads="1"/>
          </p:cNvSpPr>
          <p:nvPr/>
        </p:nvSpPr>
        <p:spPr bwMode="auto">
          <a:xfrm>
            <a:off x="5577091" y="5468035"/>
            <a:ext cx="67130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77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778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778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778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it-IT" sz="1050" dirty="0">
                <a:solidFill>
                  <a:srgbClr val="6C6C6C"/>
                </a:solidFill>
                <a:latin typeface="Times New Roman" panose="02020603050405020304" pitchFamily="18" charset="0"/>
              </a:rPr>
              <a:t>(n=245/356)</a:t>
            </a:r>
          </a:p>
        </p:txBody>
      </p:sp>
    </p:spTree>
    <p:extLst>
      <p:ext uri="{BB962C8B-B14F-4D97-AF65-F5344CB8AC3E}">
        <p14:creationId xmlns:p14="http://schemas.microsoft.com/office/powerpoint/2010/main" val="222079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4040188" cy="63976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	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it-IT" dirty="0">
                <a:solidFill>
                  <a:schemeClr val="tx2"/>
                </a:solidFill>
              </a:rPr>
              <a:t>Pros</a:t>
            </a:r>
            <a:r>
              <a:rPr lang="it-IT" dirty="0"/>
              <a:t>		</a:t>
            </a:r>
            <a:endParaRPr lang="en-US" dirty="0"/>
          </a:p>
        </p:txBody>
      </p:sp>
      <p:sp>
        <p:nvSpPr>
          <p:cNvPr id="142339" name="Segnaposto contenuto 4"/>
          <p:cNvSpPr>
            <a:spLocks noGrp="1"/>
          </p:cNvSpPr>
          <p:nvPr>
            <p:ph sz="half" idx="2"/>
          </p:nvPr>
        </p:nvSpPr>
        <p:spPr>
          <a:xfrm>
            <a:off x="47626" y="2052638"/>
            <a:ext cx="4421187" cy="3951288"/>
          </a:xfrm>
        </p:spPr>
        <p:txBody>
          <a:bodyPr/>
          <a:lstStyle/>
          <a:p>
            <a:pPr eaLnBrk="1" hangingPunct="1"/>
            <a:r>
              <a:rPr lang="en-US" altLang="it-IT" sz="2000" dirty="0"/>
              <a:t>Predictable PK</a:t>
            </a:r>
          </a:p>
          <a:p>
            <a:pPr eaLnBrk="1" hangingPunct="1"/>
            <a:r>
              <a:rPr lang="en-US" altLang="it-IT" sz="2000" dirty="0"/>
              <a:t>Rapid tissue distribution - lung</a:t>
            </a:r>
          </a:p>
          <a:p>
            <a:pPr eaLnBrk="1" hangingPunct="1"/>
            <a:r>
              <a:rPr lang="en-US" altLang="it-IT" sz="2000" dirty="0"/>
              <a:t>Renal excretion</a:t>
            </a:r>
          </a:p>
          <a:p>
            <a:pPr eaLnBrk="1" hangingPunct="1"/>
            <a:r>
              <a:rPr lang="en-US" altLang="it-IT" sz="2000" dirty="0"/>
              <a:t>Safety profile</a:t>
            </a:r>
          </a:p>
          <a:p>
            <a:r>
              <a:rPr lang="en-US" altLang="en-US" sz="2000" dirty="0"/>
              <a:t>Inhibits ESBLs, </a:t>
            </a:r>
            <a:r>
              <a:rPr lang="en-US" altLang="en-US" sz="2000" dirty="0" err="1"/>
              <a:t>AmpC</a:t>
            </a:r>
            <a:r>
              <a:rPr lang="en-US" altLang="en-US" sz="2000" dirty="0"/>
              <a:t>, KPC, OXA-48 </a:t>
            </a:r>
          </a:p>
          <a:p>
            <a:r>
              <a:rPr lang="en-US" altLang="it-IT" sz="2000" i="1" dirty="0"/>
              <a:t>Pseudomonas aeruginosa </a:t>
            </a:r>
            <a:r>
              <a:rPr lang="en-US" altLang="it-IT" sz="2000" dirty="0"/>
              <a:t>and </a:t>
            </a:r>
            <a:r>
              <a:rPr lang="en-US" altLang="en-US" sz="2000" i="1" dirty="0" err="1"/>
              <a:t>Enterobacteriaceae</a:t>
            </a:r>
            <a:r>
              <a:rPr lang="en-US" altLang="en-US" sz="2000" dirty="0"/>
              <a:t> </a:t>
            </a:r>
            <a:r>
              <a:rPr lang="en-US" altLang="it-IT" sz="2000" dirty="0"/>
              <a:t>enhanced activity</a:t>
            </a:r>
          </a:p>
          <a:p>
            <a:pPr eaLnBrk="1" hangingPunct="1"/>
            <a:r>
              <a:rPr lang="en-US" altLang="it-IT" sz="2000" dirty="0"/>
              <a:t>Approved for empiric and targeted therapy </a:t>
            </a:r>
          </a:p>
          <a:p>
            <a:pPr eaLnBrk="1" hangingPunct="1"/>
            <a:r>
              <a:rPr lang="en-US" altLang="it-IT" sz="2000" dirty="0" err="1"/>
              <a:t>Carbapenem</a:t>
            </a:r>
            <a:r>
              <a:rPr lang="en-US" altLang="it-IT" sz="2000" dirty="0"/>
              <a:t> sparing </a:t>
            </a:r>
          </a:p>
          <a:p>
            <a:pPr eaLnBrk="1" hangingPunct="1"/>
            <a:endParaRPr lang="en-US" altLang="it-IT" dirty="0"/>
          </a:p>
        </p:txBody>
      </p:sp>
      <p:sp>
        <p:nvSpPr>
          <p:cNvPr id="142340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4646613" y="1412875"/>
            <a:ext cx="4041775" cy="639763"/>
          </a:xfrm>
        </p:spPr>
        <p:txBody>
          <a:bodyPr/>
          <a:lstStyle/>
          <a:p>
            <a:pPr algn="ctr" eaLnBrk="1" hangingPunct="1"/>
            <a:r>
              <a:rPr lang="it-IT" altLang="it-IT" dirty="0" err="1">
                <a:solidFill>
                  <a:schemeClr val="tx2"/>
                </a:solidFill>
              </a:rPr>
              <a:t>Limitations</a:t>
            </a:r>
            <a:endParaRPr lang="en-US" altLang="it-IT" dirty="0">
              <a:solidFill>
                <a:schemeClr val="tx2"/>
              </a:solidFill>
            </a:endParaRPr>
          </a:p>
        </p:txBody>
      </p:sp>
      <p:sp>
        <p:nvSpPr>
          <p:cNvPr id="142341" name="Segnaposto contenuto 6"/>
          <p:cNvSpPr>
            <a:spLocks noGrp="1"/>
          </p:cNvSpPr>
          <p:nvPr>
            <p:ph sz="quarter" idx="4"/>
          </p:nvPr>
        </p:nvSpPr>
        <p:spPr>
          <a:xfrm>
            <a:off x="5029200" y="2133600"/>
            <a:ext cx="3962400" cy="3951288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Does not inhibit class B enzymes &amp; many class D enzymes</a:t>
            </a:r>
          </a:p>
          <a:p>
            <a:pPr eaLnBrk="1" hangingPunct="1"/>
            <a:r>
              <a:rPr lang="en-US" altLang="it-IT" sz="2000" dirty="0"/>
              <a:t>Not susceptible: </a:t>
            </a:r>
            <a:r>
              <a:rPr lang="en-US" altLang="en-US" sz="2000" i="1" dirty="0"/>
              <a:t>Acinetobacter </a:t>
            </a:r>
            <a:r>
              <a:rPr lang="en-US" altLang="en-US" sz="2000" dirty="0"/>
              <a:t>spp.</a:t>
            </a:r>
            <a:r>
              <a:rPr lang="el-GR" altLang="en-US" sz="2000" dirty="0"/>
              <a:t>, </a:t>
            </a:r>
            <a:r>
              <a:rPr lang="en-US" altLang="en-US" sz="2000" dirty="0"/>
              <a:t>Anaerobes</a:t>
            </a:r>
          </a:p>
          <a:p>
            <a:pPr eaLnBrk="1" hangingPunct="1"/>
            <a:r>
              <a:rPr lang="en-US" altLang="it-IT" sz="2000" dirty="0"/>
              <a:t>Avoid if </a:t>
            </a:r>
            <a:r>
              <a:rPr lang="el-GR" altLang="it-IT" sz="2000" dirty="0"/>
              <a:t>β</a:t>
            </a:r>
            <a:r>
              <a:rPr lang="en-US" altLang="it-IT" sz="2000" dirty="0"/>
              <a:t>-lactam allergy                    (10% of patients)</a:t>
            </a:r>
          </a:p>
          <a:p>
            <a:pPr eaLnBrk="1" hangingPunct="1"/>
            <a:r>
              <a:rPr lang="en-US" altLang="it-IT" sz="2000" dirty="0"/>
              <a:t>Salvage vs. empiric TX</a:t>
            </a:r>
          </a:p>
          <a:p>
            <a:pPr eaLnBrk="1" hangingPunct="1"/>
            <a:r>
              <a:rPr lang="en-US" altLang="it-IT" sz="2000" dirty="0"/>
              <a:t>Better in combination </a:t>
            </a:r>
          </a:p>
          <a:p>
            <a:pPr eaLnBrk="1" hangingPunct="1"/>
            <a:endParaRPr lang="en-US" altLang="it-IT" sz="2000" dirty="0"/>
          </a:p>
        </p:txBody>
      </p:sp>
      <p:sp>
        <p:nvSpPr>
          <p:cNvPr id="142342" name="Titolo 1"/>
          <p:cNvSpPr>
            <a:spLocks noGrp="1"/>
          </p:cNvSpPr>
          <p:nvPr>
            <p:ph type="title"/>
          </p:nvPr>
        </p:nvSpPr>
        <p:spPr>
          <a:xfrm>
            <a:off x="458788" y="-1588"/>
            <a:ext cx="8229600" cy="915988"/>
          </a:xfrm>
        </p:spPr>
        <p:txBody>
          <a:bodyPr/>
          <a:lstStyle/>
          <a:p>
            <a:pPr eaLnBrk="1" hangingPunct="1"/>
            <a:r>
              <a:rPr lang="it-IT" altLang="it-IT" sz="3600"/>
              <a:t>Ceftazidime-avibactam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89675"/>
            <a:ext cx="48006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ES</a:t>
            </a:r>
            <a:r>
              <a:rPr lang="en-US" sz="1050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B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L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Ex</a:t>
            </a:r>
            <a:r>
              <a:rPr lang="en-US" sz="1050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t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ende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d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 s</a:t>
            </a:r>
            <a:r>
              <a:rPr lang="en-US" sz="1050" spc="5" dirty="0">
                <a:solidFill>
                  <a:srgbClr val="FFFFFF"/>
                </a:solidFill>
                <a:latin typeface="Times New Roman" panose="02020603050405020304" pitchFamily="18" charset="0"/>
              </a:rPr>
              <a:t>p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ec</a:t>
            </a:r>
            <a:r>
              <a:rPr lang="en-US" sz="1050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t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ru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m </a:t>
            </a:r>
            <a:r>
              <a:rPr lang="el-GR" sz="1050" spc="5" dirty="0">
                <a:solidFill>
                  <a:srgbClr val="FFFFFF"/>
                </a:solidFill>
                <a:latin typeface="Times New Roman" panose="02020603050405020304" pitchFamily="18" charset="0"/>
              </a:rPr>
              <a:t>β-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lac</a:t>
            </a:r>
            <a:r>
              <a:rPr lang="en-US" sz="1050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t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a</a:t>
            </a:r>
            <a:r>
              <a:rPr lang="en-US" sz="1050" spc="5" dirty="0">
                <a:solidFill>
                  <a:srgbClr val="FFFFFF"/>
                </a:solidFill>
                <a:latin typeface="Times New Roman" panose="02020603050405020304" pitchFamily="18" charset="0"/>
              </a:rPr>
              <a:t>m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as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e</a:t>
            </a:r>
            <a:r>
              <a:rPr lang="en-US" sz="1050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; KPC: </a:t>
            </a:r>
            <a:r>
              <a:rPr lang="en-US" sz="105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K</a:t>
            </a:r>
            <a:r>
              <a:rPr lang="en-US" sz="1050" i="1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l</a:t>
            </a:r>
            <a:r>
              <a:rPr lang="en-US" sz="105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e</a:t>
            </a:r>
            <a:r>
              <a:rPr lang="en-US" sz="1050" i="1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b</a:t>
            </a:r>
            <a:r>
              <a:rPr lang="en-US" sz="1050" i="1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sz="105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e</a:t>
            </a:r>
            <a:r>
              <a:rPr lang="en-US" sz="1050" i="1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ll</a:t>
            </a:r>
            <a:r>
              <a:rPr lang="en-US" sz="105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a </a:t>
            </a:r>
            <a:r>
              <a:rPr lang="en-US" sz="1050" i="1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pn</a:t>
            </a:r>
            <a:r>
              <a:rPr lang="en-US" sz="105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e</a:t>
            </a:r>
            <a:r>
              <a:rPr lang="en-US" sz="1050" i="1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u</a:t>
            </a:r>
            <a:r>
              <a:rPr lang="en-US" sz="105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m</a:t>
            </a:r>
            <a:r>
              <a:rPr lang="en-US" sz="1050" i="1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sz="1050" i="1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n</a:t>
            </a:r>
            <a:r>
              <a:rPr lang="en-US" sz="1050" i="1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i</a:t>
            </a:r>
            <a:r>
              <a:rPr lang="en-US" sz="1050" i="1" spc="-10" dirty="0">
                <a:solidFill>
                  <a:srgbClr val="FFFFFF"/>
                </a:solidFill>
                <a:latin typeface="Times New Roman" panose="02020603050405020304" pitchFamily="18" charset="0"/>
              </a:rPr>
              <a:t>a</a:t>
            </a:r>
            <a:r>
              <a:rPr lang="en-US" sz="105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e</a:t>
            </a:r>
            <a:r>
              <a:rPr lang="en-US" sz="1050" i="1" spc="1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carbapene</a:t>
            </a:r>
            <a:r>
              <a:rPr lang="en-US" sz="1050" spc="5" dirty="0">
                <a:solidFill>
                  <a:srgbClr val="FFFFFF"/>
                </a:solidFill>
                <a:latin typeface="Times New Roman" panose="02020603050405020304" pitchFamily="18" charset="0"/>
              </a:rPr>
              <a:t>m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ase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XA:</a:t>
            </a:r>
            <a:r>
              <a:rPr lang="en-US" sz="1050" spc="-5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050" spc="-5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Oxacillinas</a:t>
            </a:r>
            <a:r>
              <a:rPr lang="en-US" sz="105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, PK: Pharmacokinetics, </a:t>
            </a:r>
            <a:r>
              <a:rPr lang="en-US" sz="105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Tx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</a:rPr>
              <a:t>: Treatment</a:t>
            </a:r>
            <a:endParaRPr lang="en-US" sz="1050" dirty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3865563" y="6418263"/>
            <a:ext cx="5126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600">
                <a:solidFill>
                  <a:srgbClr val="FFFFFF"/>
                </a:solidFill>
                <a:latin typeface="Times New Roman" panose="02020603050405020304" pitchFamily="18" charset="0"/>
              </a:rPr>
              <a:t>Presenter opinion</a:t>
            </a:r>
          </a:p>
        </p:txBody>
      </p:sp>
    </p:spTree>
    <p:extLst>
      <p:ext uri="{BB962C8B-B14F-4D97-AF65-F5344CB8AC3E}">
        <p14:creationId xmlns:p14="http://schemas.microsoft.com/office/powerpoint/2010/main" val="130956390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F72F23E-3D31-E84E-B92D-099E81F19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7148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Ceftolozane/Tazobactam Overview </a:t>
            </a:r>
          </a:p>
        </p:txBody>
      </p:sp>
      <p:sp>
        <p:nvSpPr>
          <p:cNvPr id="129027" name="Slide Number Placeholder 1">
            <a:extLst>
              <a:ext uri="{FF2B5EF4-FFF2-40B4-BE49-F238E27FC236}">
                <a16:creationId xmlns:a16="http://schemas.microsoft.com/office/drawing/2014/main" id="{915CD6F0-9EF1-0E4E-9632-1ED2E0D446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7988" y="6492875"/>
            <a:ext cx="1106487" cy="3651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35">
            <a:extLst>
              <a:ext uri="{FF2B5EF4-FFF2-40B4-BE49-F238E27FC236}">
                <a16:creationId xmlns:a16="http://schemas.microsoft.com/office/drawing/2014/main" id="{690E8013-A28A-684A-9915-2A26EAD1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74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8DDC2CD-023C-9C45-8D03-EC60D17F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87975"/>
            <a:ext cx="3018315" cy="5093202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600" b="1" kern="0" dirty="0">
                <a:solidFill>
                  <a:srgbClr val="FFFFFF"/>
                </a:solidFill>
              </a:rPr>
              <a:t>Class</a:t>
            </a:r>
            <a:r>
              <a:rPr lang="en-US" sz="1400" b="1" kern="0" dirty="0">
                <a:solidFill>
                  <a:srgbClr val="FFFFFF"/>
                </a:solidFill>
              </a:rPr>
              <a:t> </a:t>
            </a:r>
          </a:p>
          <a:p>
            <a:pPr marL="285750" indent="-285750" defTabSz="457200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rgbClr val="FFFFFF"/>
                </a:solidFill>
              </a:rPr>
              <a:t>Antipseudomonal cephalosporin + </a:t>
            </a:r>
            <a:r>
              <a:rPr lang="el-GR" sz="1400" kern="0" dirty="0">
                <a:solidFill>
                  <a:srgbClr val="FFFFFF"/>
                </a:solidFill>
              </a:rPr>
              <a:t>β</a:t>
            </a:r>
            <a:r>
              <a:rPr lang="en-US" sz="1400" kern="0" dirty="0">
                <a:solidFill>
                  <a:srgbClr val="FFFFFF"/>
                </a:solidFill>
              </a:rPr>
              <a:t>-lactamase inhibitor</a:t>
            </a:r>
          </a:p>
          <a:p>
            <a:pPr marL="285750" indent="-285750" defTabSz="457200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rgbClr val="FFFFFF"/>
                </a:solidFill>
              </a:rPr>
              <a:t>Fixed 2:1 ratio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Char char="•"/>
              <a:defRPr/>
            </a:pPr>
            <a:endParaRPr lang="en-US" sz="1400" kern="0" dirty="0">
              <a:solidFill>
                <a:srgbClr val="FFFFFF"/>
              </a:solidFill>
            </a:endParaRP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None/>
              <a:defRPr/>
            </a:pPr>
            <a:endParaRPr lang="en-US" sz="1400" u="sng" kern="0" dirty="0">
              <a:solidFill>
                <a:srgbClr val="FFFFFF"/>
              </a:solidFill>
            </a:endParaRP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None/>
              <a:defRPr/>
            </a:pPr>
            <a:endParaRPr lang="en-US" sz="1400" u="sng" kern="0" dirty="0">
              <a:solidFill>
                <a:srgbClr val="FFFFFF"/>
              </a:solidFill>
            </a:endParaRP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None/>
              <a:defRPr/>
            </a:pPr>
            <a:endParaRPr lang="en-US" sz="1400" u="sng" kern="0" dirty="0">
              <a:solidFill>
                <a:srgbClr val="FFFFFF"/>
              </a:solidFill>
            </a:endParaRP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None/>
              <a:defRPr/>
            </a:pPr>
            <a:endParaRPr lang="en-US" sz="1400" kern="0" dirty="0">
              <a:solidFill>
                <a:srgbClr val="FFFFFF"/>
              </a:solidFill>
            </a:endParaRP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None/>
              <a:defRPr/>
            </a:pPr>
            <a:endParaRPr lang="en-US" sz="1400" kern="0" dirty="0">
              <a:solidFill>
                <a:srgbClr val="FFFFFF"/>
              </a:solidFill>
            </a:endParaRP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None/>
              <a:defRPr/>
            </a:pPr>
            <a:endParaRPr lang="en-US" sz="1400" u="sng" kern="0" dirty="0">
              <a:solidFill>
                <a:srgbClr val="FFFFFF"/>
              </a:solidFill>
            </a:endParaRP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None/>
              <a:defRPr/>
            </a:pPr>
            <a:r>
              <a:rPr lang="en-US" sz="1600" b="1" kern="0" dirty="0">
                <a:solidFill>
                  <a:srgbClr val="FFFFFF"/>
                </a:solidFill>
              </a:rPr>
              <a:t>Mechanism of action</a:t>
            </a:r>
            <a:endParaRPr lang="en-US" sz="1400" u="sng" kern="0" dirty="0">
              <a:solidFill>
                <a:srgbClr val="FFFFFF"/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rgbClr val="FFFFFF"/>
                </a:solidFill>
              </a:rPr>
              <a:t>Rapidly bactericidal</a:t>
            </a:r>
          </a:p>
          <a:p>
            <a:pPr marL="285750" indent="-285750" defTabSz="457200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rgbClr val="FFFFFF"/>
                </a:solidFill>
              </a:rPr>
              <a:t>Inhibits cell wall synthesis </a:t>
            </a:r>
          </a:p>
          <a:p>
            <a:pPr marL="285750" indent="-285750" defTabSz="457200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rgbClr val="FFFFFF"/>
                </a:solidFill>
              </a:rPr>
              <a:t>Active against organisms with </a:t>
            </a:r>
            <a:r>
              <a:rPr lang="en-US" sz="1400" kern="0" dirty="0" err="1">
                <a:solidFill>
                  <a:srgbClr val="FFFFFF"/>
                </a:solidFill>
              </a:rPr>
              <a:t>porin</a:t>
            </a:r>
            <a:r>
              <a:rPr lang="en-US" sz="1400" kern="0" dirty="0">
                <a:solidFill>
                  <a:srgbClr val="FFFFFF"/>
                </a:solidFill>
              </a:rPr>
              <a:t> deficiencies or mutations </a:t>
            </a:r>
          </a:p>
          <a:p>
            <a:pPr marL="285750" indent="-285750" defTabSz="457200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rgbClr val="FFFFFF"/>
                </a:solidFill>
              </a:rPr>
              <a:t>Inhibits </a:t>
            </a:r>
            <a:r>
              <a:rPr lang="el-GR" sz="1400" kern="0" dirty="0">
                <a:solidFill>
                  <a:srgbClr val="FFFFFF"/>
                </a:solidFill>
              </a:rPr>
              <a:t>β</a:t>
            </a:r>
            <a:r>
              <a:rPr lang="en-US" sz="1400" kern="0" dirty="0">
                <a:solidFill>
                  <a:srgbClr val="FFFFFF"/>
                </a:solidFill>
              </a:rPr>
              <a:t>-lactamases, broadens coverage to most ESBL-producing Enterobacteriaceae 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buFont typeface="Calibri" pitchFamily="34" charset="0"/>
              <a:buNone/>
              <a:defRPr/>
            </a:pPr>
            <a:endParaRPr lang="en-US" sz="1400" u="sng" kern="0" dirty="0">
              <a:solidFill>
                <a:srgbClr val="FFFFFF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A2AFAFE-CD46-8D4B-BE81-83F1EDB35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86" y="1387975"/>
            <a:ext cx="2917372" cy="5123769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 sz="1600" b="1" ker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In vitro activity</a:t>
            </a:r>
          </a:p>
          <a:p>
            <a:pPr>
              <a:defRPr/>
            </a:pPr>
            <a:r>
              <a:rPr lang="en-US" sz="1400" dirty="0"/>
              <a:t>Pseudomonas aeruginosa, including drug-resistant strains</a:t>
            </a:r>
          </a:p>
          <a:p>
            <a:pPr>
              <a:defRPr/>
            </a:pPr>
            <a:r>
              <a:rPr lang="en-US" sz="1400" dirty="0"/>
              <a:t>Escherichia coli, including ESBL-positive strains</a:t>
            </a:r>
          </a:p>
          <a:p>
            <a:pPr>
              <a:defRPr/>
            </a:pPr>
            <a:r>
              <a:rPr lang="en-US" sz="1400" dirty="0"/>
              <a:t>Klebsiella pneumoniae, including ESBL-positive strains</a:t>
            </a:r>
          </a:p>
          <a:p>
            <a:pPr>
              <a:defRPr/>
            </a:pPr>
            <a:r>
              <a:rPr lang="en-US" sz="1400" dirty="0"/>
              <a:t>Minimal activity against Gram-positive bacteria </a:t>
            </a:r>
          </a:p>
          <a:p>
            <a:pPr>
              <a:defRPr/>
            </a:pPr>
            <a:r>
              <a:rPr lang="en-US" sz="1400" dirty="0"/>
              <a:t>Limited activity against anaerobes</a:t>
            </a:r>
          </a:p>
          <a:p>
            <a:pPr>
              <a:defRPr/>
            </a:pPr>
            <a:r>
              <a:rPr lang="en-US" sz="1400" dirty="0"/>
              <a:t>No activity against KPC, MBL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Development stage</a:t>
            </a:r>
          </a:p>
          <a:p>
            <a:pPr>
              <a:defRPr/>
            </a:pPr>
            <a:r>
              <a:rPr lang="en-US" sz="1400" dirty="0"/>
              <a:t>Approved in &gt;60 countries for treatment of  </a:t>
            </a:r>
            <a:r>
              <a:rPr lang="en-US" sz="1400" dirty="0" err="1"/>
              <a:t>cIAI</a:t>
            </a:r>
            <a:r>
              <a:rPr lang="en-US" sz="1400" dirty="0"/>
              <a:t> and </a:t>
            </a:r>
            <a:r>
              <a:rPr lang="en-US" sz="1400" dirty="0" err="1"/>
              <a:t>cUTI</a:t>
            </a:r>
            <a:r>
              <a:rPr lang="en-US" sz="1400" dirty="0"/>
              <a:t> </a:t>
            </a:r>
          </a:p>
          <a:p>
            <a:pPr>
              <a:defRPr/>
            </a:pPr>
            <a:r>
              <a:rPr lang="en-US" sz="1400" dirty="0"/>
              <a:t>Phase 3 trial for nosocomial pneumonia completed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n-US" dirty="0"/>
          </a:p>
        </p:txBody>
      </p:sp>
      <p:sp>
        <p:nvSpPr>
          <p:cNvPr id="16410" name="Rectangle 40">
            <a:extLst>
              <a:ext uri="{FF2B5EF4-FFF2-40B4-BE49-F238E27FC236}">
                <a16:creationId xmlns:a16="http://schemas.microsoft.com/office/drawing/2014/main" id="{45498516-309B-F641-9244-019532AAF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607" y="1387975"/>
            <a:ext cx="2689200" cy="5135644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600" b="1" kern="0" dirty="0">
                <a:solidFill>
                  <a:srgbClr val="FFFFFF"/>
                </a:solidFill>
              </a:rPr>
              <a:t>In vivo efficacy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Activity in mouse models of sepsis, pneumonia, urinary tract infection, burn wound infection, and thigh infection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Positive outcomes and adhered to an expected safety profile in Phase 2 and 3 trials  in adult patients with cUTI and cIAI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endParaRPr lang="en-US" sz="1400" b="1" kern="0" dirty="0">
              <a:solidFill>
                <a:srgbClr val="FFFFFF"/>
              </a:solidFill>
            </a:endParaRP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Pharmacokinetics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Linear PK 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Lung penetration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Rapid tissue distribution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Minimal accumulation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Extensive renal excretion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Low protein binding</a:t>
            </a:r>
          </a:p>
          <a:p>
            <a:pPr marL="233363" indent="-233363" defTabSz="457200">
              <a:lnSpc>
                <a:spcPct val="90000"/>
              </a:lnSpc>
              <a:spcBef>
                <a:spcPts val="600"/>
              </a:spcBef>
              <a:buClr>
                <a:srgbClr val="597B7B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Minimal CYP450 drug-drug interactions </a:t>
            </a:r>
          </a:p>
        </p:txBody>
      </p:sp>
      <p:grpSp>
        <p:nvGrpSpPr>
          <p:cNvPr id="129038" name="Group 2">
            <a:extLst>
              <a:ext uri="{FF2B5EF4-FFF2-40B4-BE49-F238E27FC236}">
                <a16:creationId xmlns:a16="http://schemas.microsoft.com/office/drawing/2014/main" id="{2AA4CF55-A415-354E-AACE-B53DB2830CB3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2408238"/>
            <a:ext cx="2689225" cy="1939925"/>
            <a:chOff x="249505" y="2353339"/>
            <a:chExt cx="2689200" cy="1939860"/>
          </a:xfrm>
        </p:grpSpPr>
        <p:sp>
          <p:nvSpPr>
            <p:cNvPr id="129041" name="TextBox 4">
              <a:extLst>
                <a:ext uri="{FF2B5EF4-FFF2-40B4-BE49-F238E27FC236}">
                  <a16:creationId xmlns:a16="http://schemas.microsoft.com/office/drawing/2014/main" id="{BC35A842-42C1-7648-B1F1-EB4C50A7A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2730" y="3113292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>
                  <a:solidFill>
                    <a:srgbClr val="FFFFFF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pic>
          <p:nvPicPr>
            <p:cNvPr id="129042" name="Picture 216" descr="E:\Copyediting\4. Cubist\4. CCB Core Consult Board meeting\Slides\Picture1.png">
              <a:extLst>
                <a:ext uri="{FF2B5EF4-FFF2-40B4-BE49-F238E27FC236}">
                  <a16:creationId xmlns:a16="http://schemas.microsoft.com/office/drawing/2014/main" id="{B3C46ABB-D4A9-B343-A9F7-25554E7F9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05" y="2353339"/>
              <a:ext cx="2689200" cy="869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43" name="Picture 219" descr="E:\Copyediting\4. Cubist\4. CCB Core Consult Board meeting\Slides\Picture2.png">
              <a:extLst>
                <a:ext uri="{FF2B5EF4-FFF2-40B4-BE49-F238E27FC236}">
                  <a16:creationId xmlns:a16="http://schemas.microsoft.com/office/drawing/2014/main" id="{6DF06F48-CAE3-BC4F-817C-78A70519A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1" y="3451824"/>
              <a:ext cx="1268412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039" name="Text Placeholder 5">
            <a:extLst>
              <a:ext uri="{FF2B5EF4-FFF2-40B4-BE49-F238E27FC236}">
                <a16:creationId xmlns:a16="http://schemas.microsoft.com/office/drawing/2014/main" id="{55FA830B-5B27-964F-831F-852460D50674}"/>
              </a:ext>
            </a:extLst>
          </p:cNvPr>
          <p:cNvSpPr txBox="1">
            <a:spLocks/>
          </p:cNvSpPr>
          <p:nvPr/>
        </p:nvSpPr>
        <p:spPr bwMode="auto">
          <a:xfrm>
            <a:off x="234950" y="6515100"/>
            <a:ext cx="851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68288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6938" indent="-176213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66813" indent="-176213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00"/>
              </a:buClr>
              <a:buSzTx/>
              <a:buFont typeface="Wingdings" pitchFamily="2" charset="2"/>
              <a:buNone/>
            </a:pP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29040" name="TextBox 1">
            <a:extLst>
              <a:ext uri="{FF2B5EF4-FFF2-40B4-BE49-F238E27FC236}">
                <a16:creationId xmlns:a16="http://schemas.microsoft.com/office/drawing/2014/main" id="{E850F562-5BAB-6848-AF75-E53088DB9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6565900"/>
            <a:ext cx="222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Times New Roman" panose="02020603050405020304" pitchFamily="18" charset="0"/>
              </a:rPr>
              <a:t>Zhanel  et al. </a:t>
            </a:r>
            <a:r>
              <a:rPr lang="en-US" altLang="en-US" sz="1000" i="1">
                <a:solidFill>
                  <a:srgbClr val="FFFFFF"/>
                </a:solidFill>
                <a:latin typeface="Times New Roman" panose="02020603050405020304" pitchFamily="18" charset="0"/>
              </a:rPr>
              <a:t>Drugs.</a:t>
            </a:r>
            <a:r>
              <a:rPr lang="en-US" altLang="en-US" sz="1000">
                <a:solidFill>
                  <a:srgbClr val="FFFFFF"/>
                </a:solidFill>
                <a:latin typeface="Times New Roman" panose="02020603050405020304" pitchFamily="18" charset="0"/>
              </a:rPr>
              <a:t> 2014;74:31-51.</a:t>
            </a:r>
          </a:p>
        </p:txBody>
      </p:sp>
    </p:spTree>
    <p:extLst>
      <p:ext uri="{BB962C8B-B14F-4D97-AF65-F5344CB8AC3E}">
        <p14:creationId xmlns:p14="http://schemas.microsoft.com/office/powerpoint/2010/main" val="4149973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6E37-1916-934E-9715-D9875333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14300"/>
            <a:ext cx="8756650" cy="11049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Ceftolozane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Tazobactam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Different?  Activity vs.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Pseudomonas aeruginosa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9A9-532D-EF4C-9065-60BC3CF1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97013"/>
            <a:ext cx="7727950" cy="4114800"/>
          </a:xfrm>
        </p:spPr>
        <p:txBody>
          <a:bodyPr/>
          <a:lstStyle/>
          <a:p>
            <a:pPr marL="0" indent="0">
              <a:buFont typeface="Marlett" pitchFamily="2" charset="2"/>
              <a:buNone/>
              <a:defRPr/>
            </a:pPr>
            <a:r>
              <a:rPr lang="en-US" sz="1600" dirty="0" err="1"/>
              <a:t>Ceftolozane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Stable against common </a:t>
            </a:r>
            <a:r>
              <a:rPr lang="en-US" sz="1600" i="1" dirty="0"/>
              <a:t>P. aeruginosa </a:t>
            </a:r>
            <a:r>
              <a:rPr lang="en-US" sz="1600" dirty="0"/>
              <a:t>resistance mechanisms, including loss of outer membrane </a:t>
            </a:r>
            <a:r>
              <a:rPr lang="en-US" sz="1600" dirty="0" err="1"/>
              <a:t>porin</a:t>
            </a:r>
            <a:r>
              <a:rPr lang="en-US" sz="1600" dirty="0"/>
              <a:t> (</a:t>
            </a:r>
            <a:r>
              <a:rPr lang="en-US" sz="1600" dirty="0" err="1"/>
              <a:t>OprD</a:t>
            </a:r>
            <a:r>
              <a:rPr lang="en-US" sz="1600" dirty="0"/>
              <a:t>), chromosomal </a:t>
            </a:r>
            <a:r>
              <a:rPr lang="en-US" sz="1600" dirty="0" err="1"/>
              <a:t>AmpC</a:t>
            </a:r>
            <a:r>
              <a:rPr lang="en-US" sz="1600" dirty="0"/>
              <a:t>, and up-regulation of efflux pumps (</a:t>
            </a:r>
            <a:r>
              <a:rPr lang="en-US" sz="1600" dirty="0" err="1"/>
              <a:t>MexXY</a:t>
            </a:r>
            <a:r>
              <a:rPr lang="en-US" sz="1600" dirty="0"/>
              <a:t>, </a:t>
            </a:r>
            <a:r>
              <a:rPr lang="en-US" sz="1600" dirty="0" err="1"/>
              <a:t>MexAB</a:t>
            </a:r>
            <a:r>
              <a:rPr lang="en-US" sz="1600" dirty="0"/>
              <a:t>)</a:t>
            </a:r>
            <a:r>
              <a:rPr lang="en-US" sz="1600" baseline="30000" dirty="0"/>
              <a:t>1</a:t>
            </a:r>
          </a:p>
          <a:p>
            <a:pPr>
              <a:defRPr/>
            </a:pPr>
            <a:r>
              <a:rPr lang="en-US" sz="1600" dirty="0"/>
              <a:t>Isolates resistant to other </a:t>
            </a:r>
            <a:r>
              <a:rPr lang="en-US" sz="1600" dirty="0" err="1"/>
              <a:t>cephalosporins</a:t>
            </a:r>
            <a:r>
              <a:rPr lang="en-US" sz="1600" dirty="0"/>
              <a:t> may be susceptible, although cross-resistance may occur</a:t>
            </a:r>
            <a:r>
              <a:rPr lang="en-US" sz="1600" baseline="30000" dirty="0"/>
              <a:t>2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141316" name="Text Placeholder 4">
            <a:extLst>
              <a:ext uri="{FF2B5EF4-FFF2-40B4-BE49-F238E27FC236}">
                <a16:creationId xmlns:a16="http://schemas.microsoft.com/office/drawing/2014/main" id="{736A8082-3F52-1249-85BC-01F2003A28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950" y="6257925"/>
            <a:ext cx="8375650" cy="5238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1</a:t>
            </a:r>
            <a:r>
              <a:rPr lang="en-US" altLang="en-US" sz="1400"/>
              <a:t>. Castanheira M, et al. </a:t>
            </a:r>
            <a:r>
              <a:rPr lang="en-US" altLang="en-US" sz="1400" i="1"/>
              <a:t>Antimicrob Agents Chemother. </a:t>
            </a:r>
            <a:r>
              <a:rPr lang="en-US" altLang="en-US" sz="1400"/>
              <a:t>2014;58:6844-6850. </a:t>
            </a:r>
            <a:br>
              <a:rPr lang="en-US" altLang="en-US" sz="1400"/>
            </a:br>
            <a:r>
              <a:rPr lang="en-US" altLang="en-US" sz="1400"/>
              <a:t>2. Ceftolozane/Tazobactam  prescribing information.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6CA63BF-1ECE-4B48-9ED1-0585F7B7872B}"/>
              </a:ext>
            </a:extLst>
          </p:cNvPr>
          <p:cNvGraphicFramePr>
            <a:graphicFrameLocks/>
          </p:cNvGraphicFramePr>
          <p:nvPr/>
        </p:nvGraphicFramePr>
        <p:xfrm>
          <a:off x="252413" y="3249613"/>
          <a:ext cx="8683624" cy="2684462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25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99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  <a:t>Resistance Mechanisms</a:t>
                      </a:r>
                      <a:endParaRPr lang="en-US" sz="1400" kern="1200" baseline="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  <a:t>Outer Membrane </a:t>
                      </a:r>
                      <a:b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  <a:t>Porin Loss</a:t>
                      </a:r>
                      <a:endParaRPr lang="en-US" sz="1400" kern="1200" baseline="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  <a:t>β-lactamase </a:t>
                      </a:r>
                      <a:b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  <a:t>Enzyme </a:t>
                      </a:r>
                      <a:endParaRPr lang="en-US" sz="1400" kern="1200" baseline="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  <a:t>Efflux Pump</a:t>
                      </a:r>
                      <a:endParaRPr lang="en-US" sz="1400" kern="1200" baseline="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>
                          <a:solidFill>
                            <a:schemeClr val="tx2"/>
                          </a:solidFill>
                        </a:rPr>
                        <a:t>Efflux Pump</a:t>
                      </a:r>
                      <a:endParaRPr lang="en-US" sz="1400" kern="1200" baseline="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/>
                        <a:t> 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/>
                        <a:t>OprD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/>
                        <a:t>AmpC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 err="1"/>
                        <a:t>MexXY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 err="1"/>
                        <a:t>MexAB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/>
                        <a:t>Ceftolozane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/>
                        <a:t>Ceftazidime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noProof="0" dirty="0"/>
                        <a:t>Cefepime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/>
                        <a:t>Piperacillin/tazobactam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/>
                        <a:t>Imipenem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/>
                        <a:t> 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noProof="0" dirty="0"/>
                        <a:t>     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noProof="0" dirty="0"/>
                        <a:t>Meropenem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91" marB="359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1358" name="TextBox 10">
            <a:extLst>
              <a:ext uri="{FF2B5EF4-FFF2-40B4-BE49-F238E27FC236}">
                <a16:creationId xmlns:a16="http://schemas.microsoft.com/office/drawing/2014/main" id="{57E29FE3-4CE9-AB45-B7A8-CD5B3C00B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6580188"/>
            <a:ext cx="8677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</a:rPr>
              <a:t>Table adapted from Castanheira M, et al. 2014</a:t>
            </a:r>
          </a:p>
        </p:txBody>
      </p:sp>
      <p:grpSp>
        <p:nvGrpSpPr>
          <p:cNvPr id="141359" name="Group 15">
            <a:extLst>
              <a:ext uri="{FF2B5EF4-FFF2-40B4-BE49-F238E27FC236}">
                <a16:creationId xmlns:a16="http://schemas.microsoft.com/office/drawing/2014/main" id="{282B3B21-A2C9-6C45-A893-63498CB399E6}"/>
              </a:ext>
            </a:extLst>
          </p:cNvPr>
          <p:cNvGrpSpPr>
            <a:grpSpLocks/>
          </p:cNvGrpSpPr>
          <p:nvPr/>
        </p:nvGrpSpPr>
        <p:grpSpPr bwMode="auto">
          <a:xfrm>
            <a:off x="8089900" y="5672138"/>
            <a:ext cx="142875" cy="138112"/>
            <a:chOff x="5216963" y="3647356"/>
            <a:chExt cx="141403" cy="1379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C924ABE-C04A-C845-9F9B-2D08574FBDE2}"/>
                </a:ext>
              </a:extLst>
            </p:cNvPr>
            <p:cNvSpPr/>
            <p:nvPr/>
          </p:nvSpPr>
          <p:spPr>
            <a:xfrm>
              <a:off x="5216963" y="3647356"/>
              <a:ext cx="141403" cy="137958"/>
            </a:xfrm>
            <a:prstGeom prst="ellipse">
              <a:avLst/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2D46"/>
                </a:solidFill>
              </a:endParaRPr>
            </a:p>
          </p:txBody>
        </p:sp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4FCD6FAA-5BFB-FA41-BE59-D65B3479A51E}"/>
                </a:ext>
              </a:extLst>
            </p:cNvPr>
            <p:cNvSpPr/>
            <p:nvPr/>
          </p:nvSpPr>
          <p:spPr>
            <a:xfrm>
              <a:off x="5216963" y="3648941"/>
              <a:ext cx="136690" cy="136373"/>
            </a:xfrm>
            <a:prstGeom prst="pie">
              <a:avLst>
                <a:gd name="adj1" fmla="val 5366669"/>
                <a:gd name="adj2" fmla="val 16200000"/>
              </a:avLst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EAAD81D-8B19-6E45-B95E-AFC98F0FCDDA}"/>
              </a:ext>
            </a:extLst>
          </p:cNvPr>
          <p:cNvSpPr/>
          <p:nvPr/>
        </p:nvSpPr>
        <p:spPr>
          <a:xfrm>
            <a:off x="6456363" y="539432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E6B447-3707-3442-AC2A-418567EE9AEA}"/>
              </a:ext>
            </a:extLst>
          </p:cNvPr>
          <p:cNvSpPr/>
          <p:nvPr/>
        </p:nvSpPr>
        <p:spPr>
          <a:xfrm>
            <a:off x="8093075" y="539432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22E87B-4041-F449-9D98-5F0364DF5614}"/>
              </a:ext>
            </a:extLst>
          </p:cNvPr>
          <p:cNvSpPr/>
          <p:nvPr/>
        </p:nvSpPr>
        <p:spPr>
          <a:xfrm>
            <a:off x="4857750" y="539432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87CDEB-3E50-CF49-BF92-6447144013F1}"/>
              </a:ext>
            </a:extLst>
          </p:cNvPr>
          <p:cNvSpPr/>
          <p:nvPr/>
        </p:nvSpPr>
        <p:spPr>
          <a:xfrm>
            <a:off x="4857750" y="5672138"/>
            <a:ext cx="136525" cy="138112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328B9F-CE90-A545-84D5-18DF4AC499B1}"/>
              </a:ext>
            </a:extLst>
          </p:cNvPr>
          <p:cNvSpPr/>
          <p:nvPr/>
        </p:nvSpPr>
        <p:spPr>
          <a:xfrm>
            <a:off x="3195638" y="416242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8BAA0E-C9D1-9346-B47A-2740A05FD855}"/>
              </a:ext>
            </a:extLst>
          </p:cNvPr>
          <p:cNvSpPr/>
          <p:nvPr/>
        </p:nvSpPr>
        <p:spPr>
          <a:xfrm>
            <a:off x="4857750" y="416242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92ABBD-28A6-464C-B7BA-38A80B52E4B4}"/>
              </a:ext>
            </a:extLst>
          </p:cNvPr>
          <p:cNvSpPr/>
          <p:nvPr/>
        </p:nvSpPr>
        <p:spPr>
          <a:xfrm>
            <a:off x="6456363" y="416242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FA993A-07F5-714A-A5BE-D2B636A74CAA}"/>
              </a:ext>
            </a:extLst>
          </p:cNvPr>
          <p:cNvSpPr/>
          <p:nvPr/>
        </p:nvSpPr>
        <p:spPr>
          <a:xfrm>
            <a:off x="8093075" y="416242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E9B151-7AA2-2243-8877-263DCCFE8168}"/>
              </a:ext>
            </a:extLst>
          </p:cNvPr>
          <p:cNvSpPr/>
          <p:nvPr/>
        </p:nvSpPr>
        <p:spPr>
          <a:xfrm>
            <a:off x="4857750" y="4448175"/>
            <a:ext cx="136525" cy="13652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EDA60C-8C62-C44E-BBDA-09ECF2D26CF5}"/>
              </a:ext>
            </a:extLst>
          </p:cNvPr>
          <p:cNvSpPr/>
          <p:nvPr/>
        </p:nvSpPr>
        <p:spPr>
          <a:xfrm>
            <a:off x="8093075" y="4448175"/>
            <a:ext cx="136525" cy="13652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E3E0A7-2559-6D4C-AE8C-DC533033610A}"/>
              </a:ext>
            </a:extLst>
          </p:cNvPr>
          <p:cNvSpPr/>
          <p:nvPr/>
        </p:nvSpPr>
        <p:spPr>
          <a:xfrm>
            <a:off x="4857750" y="4740275"/>
            <a:ext cx="136525" cy="13652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EBA0C8-1137-A14D-B21A-42EB6722F610}"/>
              </a:ext>
            </a:extLst>
          </p:cNvPr>
          <p:cNvSpPr/>
          <p:nvPr/>
        </p:nvSpPr>
        <p:spPr>
          <a:xfrm>
            <a:off x="4857750" y="5081588"/>
            <a:ext cx="136525" cy="13811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310512-3227-D648-B248-5DE4CD9DDBB6}"/>
              </a:ext>
            </a:extLst>
          </p:cNvPr>
          <p:cNvSpPr/>
          <p:nvPr/>
        </p:nvSpPr>
        <p:spPr>
          <a:xfrm>
            <a:off x="8093075" y="5081588"/>
            <a:ext cx="136525" cy="13811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26307E7-1C47-1D41-B57A-740B0F6373A1}"/>
              </a:ext>
            </a:extLst>
          </p:cNvPr>
          <p:cNvSpPr/>
          <p:nvPr/>
        </p:nvSpPr>
        <p:spPr>
          <a:xfrm>
            <a:off x="8093075" y="4740275"/>
            <a:ext cx="136525" cy="13652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9047BC-0EB3-E64C-ACD4-0639DD42D9D5}"/>
              </a:ext>
            </a:extLst>
          </p:cNvPr>
          <p:cNvSpPr/>
          <p:nvPr/>
        </p:nvSpPr>
        <p:spPr>
          <a:xfrm>
            <a:off x="3192463" y="5394325"/>
            <a:ext cx="138112" cy="13652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3AFF16-CAF7-3E47-ADDF-0E0C3F29E615}"/>
              </a:ext>
            </a:extLst>
          </p:cNvPr>
          <p:cNvSpPr/>
          <p:nvPr/>
        </p:nvSpPr>
        <p:spPr>
          <a:xfrm>
            <a:off x="6456363" y="5672138"/>
            <a:ext cx="136525" cy="13811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CC4A75-9811-D44A-9B84-7E6C2E29F110}"/>
              </a:ext>
            </a:extLst>
          </p:cNvPr>
          <p:cNvSpPr/>
          <p:nvPr/>
        </p:nvSpPr>
        <p:spPr>
          <a:xfrm>
            <a:off x="6456363" y="4740275"/>
            <a:ext cx="136525" cy="13652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grpSp>
        <p:nvGrpSpPr>
          <p:cNvPr id="141377" name="Group 54">
            <a:extLst>
              <a:ext uri="{FF2B5EF4-FFF2-40B4-BE49-F238E27FC236}">
                <a16:creationId xmlns:a16="http://schemas.microsoft.com/office/drawing/2014/main" id="{4D8158C9-37F2-4547-80D7-7D395DAA15D3}"/>
              </a:ext>
            </a:extLst>
          </p:cNvPr>
          <p:cNvGrpSpPr>
            <a:grpSpLocks/>
          </p:cNvGrpSpPr>
          <p:nvPr/>
        </p:nvGrpSpPr>
        <p:grpSpPr bwMode="auto">
          <a:xfrm>
            <a:off x="3190875" y="4448175"/>
            <a:ext cx="141288" cy="138113"/>
            <a:chOff x="8112842" y="5356250"/>
            <a:chExt cx="141403" cy="1379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ED8196-D422-A94F-A9DA-FE8754FFAE8B}"/>
                </a:ext>
              </a:extLst>
            </p:cNvPr>
            <p:cNvSpPr/>
            <p:nvPr/>
          </p:nvSpPr>
          <p:spPr>
            <a:xfrm>
              <a:off x="8112842" y="5356250"/>
              <a:ext cx="141403" cy="137958"/>
            </a:xfrm>
            <a:prstGeom prst="ellipse">
              <a:avLst/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2D46"/>
                </a:solidFill>
              </a:endParaRPr>
            </a:p>
          </p:txBody>
        </p:sp>
        <p:sp>
          <p:nvSpPr>
            <p:cNvPr id="34" name="Pie 33">
              <a:extLst>
                <a:ext uri="{FF2B5EF4-FFF2-40B4-BE49-F238E27FC236}">
                  <a16:creationId xmlns:a16="http://schemas.microsoft.com/office/drawing/2014/main" id="{E3830F1C-8C12-3144-A70C-96E14451F7CB}"/>
                </a:ext>
              </a:extLst>
            </p:cNvPr>
            <p:cNvSpPr/>
            <p:nvPr/>
          </p:nvSpPr>
          <p:spPr>
            <a:xfrm>
              <a:off x="8112842" y="5357836"/>
              <a:ext cx="136636" cy="136372"/>
            </a:xfrm>
            <a:prstGeom prst="pie">
              <a:avLst>
                <a:gd name="adj1" fmla="val 5366669"/>
                <a:gd name="adj2" fmla="val 16200000"/>
              </a:avLst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960A8852-799B-3E40-8FB2-3A763917D16A}"/>
              </a:ext>
            </a:extLst>
          </p:cNvPr>
          <p:cNvSpPr/>
          <p:nvPr/>
        </p:nvSpPr>
        <p:spPr>
          <a:xfrm>
            <a:off x="3195638" y="474027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grpSp>
        <p:nvGrpSpPr>
          <p:cNvPr id="141379" name="Group 35">
            <a:extLst>
              <a:ext uri="{FF2B5EF4-FFF2-40B4-BE49-F238E27FC236}">
                <a16:creationId xmlns:a16="http://schemas.microsoft.com/office/drawing/2014/main" id="{92F8574A-3686-C64C-9A49-61D18F84D50A}"/>
              </a:ext>
            </a:extLst>
          </p:cNvPr>
          <p:cNvGrpSpPr>
            <a:grpSpLocks/>
          </p:cNvGrpSpPr>
          <p:nvPr/>
        </p:nvGrpSpPr>
        <p:grpSpPr bwMode="auto">
          <a:xfrm>
            <a:off x="3189288" y="5672138"/>
            <a:ext cx="141287" cy="138112"/>
            <a:chOff x="3120070" y="5101014"/>
            <a:chExt cx="141403" cy="13824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08375D-BDB9-4C47-A447-2BE2381C99CC}"/>
                </a:ext>
              </a:extLst>
            </p:cNvPr>
            <p:cNvSpPr/>
            <p:nvPr/>
          </p:nvSpPr>
          <p:spPr>
            <a:xfrm>
              <a:off x="3120070" y="5101014"/>
              <a:ext cx="141403" cy="138247"/>
            </a:xfrm>
            <a:prstGeom prst="ellipse">
              <a:avLst/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2D46"/>
                </a:solidFill>
              </a:endParaRPr>
            </a:p>
          </p:txBody>
        </p:sp>
        <p:sp>
          <p:nvSpPr>
            <p:cNvPr id="38" name="Pie 37">
              <a:extLst>
                <a:ext uri="{FF2B5EF4-FFF2-40B4-BE49-F238E27FC236}">
                  <a16:creationId xmlns:a16="http://schemas.microsoft.com/office/drawing/2014/main" id="{02A9329B-B758-1248-8AAA-FF6F9DD88EFB}"/>
                </a:ext>
              </a:extLst>
            </p:cNvPr>
            <p:cNvSpPr/>
            <p:nvPr/>
          </p:nvSpPr>
          <p:spPr>
            <a:xfrm>
              <a:off x="3123248" y="5101014"/>
              <a:ext cx="136637" cy="136658"/>
            </a:xfrm>
            <a:prstGeom prst="pie">
              <a:avLst>
                <a:gd name="adj1" fmla="val 5366669"/>
                <a:gd name="adj2" fmla="val 16200000"/>
              </a:avLst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38D8EEF2-771A-9640-8D45-9ED7CB0AA2D3}"/>
              </a:ext>
            </a:extLst>
          </p:cNvPr>
          <p:cNvSpPr/>
          <p:nvPr/>
        </p:nvSpPr>
        <p:spPr>
          <a:xfrm>
            <a:off x="3192463" y="5081588"/>
            <a:ext cx="138112" cy="138112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2EDFC6-1C32-0146-80DF-CBC3885644F4}"/>
              </a:ext>
            </a:extLst>
          </p:cNvPr>
          <p:cNvSpPr/>
          <p:nvPr/>
        </p:nvSpPr>
        <p:spPr>
          <a:xfrm>
            <a:off x="6456363" y="4448175"/>
            <a:ext cx="136525" cy="136525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0BEDB91-26EB-5D41-A116-FE30E0294B29}"/>
              </a:ext>
            </a:extLst>
          </p:cNvPr>
          <p:cNvSpPr/>
          <p:nvPr/>
        </p:nvSpPr>
        <p:spPr>
          <a:xfrm>
            <a:off x="6456363" y="5081588"/>
            <a:ext cx="136525" cy="138112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D46"/>
              </a:solidFill>
            </a:endParaRPr>
          </a:p>
        </p:txBody>
      </p:sp>
      <p:grpSp>
        <p:nvGrpSpPr>
          <p:cNvPr id="141383" name="Group 41">
            <a:extLst>
              <a:ext uri="{FF2B5EF4-FFF2-40B4-BE49-F238E27FC236}">
                <a16:creationId xmlns:a16="http://schemas.microsoft.com/office/drawing/2014/main" id="{1051E2BA-90B8-2340-9871-5EC2858B3936}"/>
              </a:ext>
            </a:extLst>
          </p:cNvPr>
          <p:cNvGrpSpPr>
            <a:grpSpLocks/>
          </p:cNvGrpSpPr>
          <p:nvPr/>
        </p:nvGrpSpPr>
        <p:grpSpPr bwMode="auto">
          <a:xfrm>
            <a:off x="155575" y="5872163"/>
            <a:ext cx="6270625" cy="336550"/>
            <a:chOff x="228531" y="5485726"/>
            <a:chExt cx="6269588" cy="335676"/>
          </a:xfrm>
        </p:grpSpPr>
        <p:sp>
          <p:nvSpPr>
            <p:cNvPr id="141384" name="Rectangle 42">
              <a:extLst>
                <a:ext uri="{FF2B5EF4-FFF2-40B4-BE49-F238E27FC236}">
                  <a16:creationId xmlns:a16="http://schemas.microsoft.com/office/drawing/2014/main" id="{C2E17D15-1655-D746-B962-30DEE555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1" y="5485726"/>
              <a:ext cx="6269588" cy="33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FFFF"/>
                  </a:solidFill>
                  <a:latin typeface="Times New Roman" panose="02020603050405020304" pitchFamily="18" charset="0"/>
                  <a:sym typeface="Wingdings" pitchFamily="2" charset="2"/>
                </a:rPr>
                <a:t>     </a:t>
              </a:r>
              <a:r>
                <a:rPr lang="en-US" altLang="en-US" sz="1400">
                  <a:solidFill>
                    <a:srgbClr val="FFFFFF"/>
                  </a:solidFill>
                  <a:latin typeface="Calibri" panose="020F0502020204030204" pitchFamily="34" charset="0"/>
                  <a:sym typeface="Wingdings" pitchFamily="2" charset="2"/>
                </a:rPr>
                <a:t>Activity greatly decreased</a:t>
              </a:r>
              <a:r>
                <a:rPr lang="en-US" altLang="en-US" sz="140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&gt;&gt;</a:t>
              </a:r>
              <a:r>
                <a:rPr lang="en-US" altLang="en-US" sz="14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      </a:t>
              </a:r>
              <a:r>
                <a:rPr lang="en-US" altLang="en-US" sz="140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Retains activity</a:t>
              </a:r>
              <a:endParaRPr lang="en-US" altLang="en-US" sz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B698EFC-8701-4042-A1BC-81A1324A097F}"/>
                </a:ext>
              </a:extLst>
            </p:cNvPr>
            <p:cNvSpPr/>
            <p:nvPr/>
          </p:nvSpPr>
          <p:spPr>
            <a:xfrm>
              <a:off x="339638" y="5580729"/>
              <a:ext cx="138090" cy="13775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2D46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7BB1D31-7CC1-3E42-9A4C-2DA2157F0776}"/>
                </a:ext>
              </a:extLst>
            </p:cNvPr>
            <p:cNvSpPr/>
            <p:nvPr/>
          </p:nvSpPr>
          <p:spPr>
            <a:xfrm>
              <a:off x="2741128" y="5580729"/>
              <a:ext cx="136502" cy="13775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2D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30258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51498-D67B-0E44-AE55-BC3CC9FA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C/T in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and 3 trials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1075" name="Segnaposto contenuto 4">
            <a:extLst>
              <a:ext uri="{FF2B5EF4-FFF2-40B4-BE49-F238E27FC236}">
                <a16:creationId xmlns:a16="http://schemas.microsoft.com/office/drawing/2014/main" id="{D3B3481D-3BCC-AA40-8366-8407B45E6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8548688" cy="3270250"/>
          </a:xfrm>
        </p:spPr>
      </p:pic>
      <p:sp>
        <p:nvSpPr>
          <p:cNvPr id="131076" name="Segnaposto testo 3">
            <a:extLst>
              <a:ext uri="{FF2B5EF4-FFF2-40B4-BE49-F238E27FC236}">
                <a16:creationId xmlns:a16="http://schemas.microsoft.com/office/drawing/2014/main" id="{8BA14BEB-070D-2142-8506-3A4F1EB2A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0" y="6272213"/>
            <a:ext cx="8513763" cy="5857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altLang="en-US" sz="2000"/>
              <a:t>Bassetti M, Righi E. </a:t>
            </a:r>
            <a:r>
              <a:rPr lang="it-IT" altLang="en-US" sz="2000" i="1"/>
              <a:t>Future Microbiol. </a:t>
            </a:r>
            <a:r>
              <a:rPr lang="it-IT" altLang="en-US" sz="2000"/>
              <a:t>2015;</a:t>
            </a:r>
            <a:r>
              <a:rPr lang="it-IT" altLang="en-US" sz="2000" b="1"/>
              <a:t>10</a:t>
            </a:r>
            <a:r>
              <a:rPr lang="it-IT" altLang="en-US" sz="2000"/>
              <a:t>(2):151-60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8867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b="1" dirty="0"/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b="1" dirty="0"/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When to start therapy?</a:t>
            </a:r>
            <a:br>
              <a:rPr lang="en-AU" dirty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11778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00625-6CD9-E848-96DC-A96A2BF5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ASPECT-NP RESULTS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F93F49-8577-9D4D-AD7E-9D3FA0E5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B5DEAD-F6AF-6142-B019-039888366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F83CB3-B1B8-CE40-9584-2B511E73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" y="1556791"/>
            <a:ext cx="9144000" cy="52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9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346D-506E-1E49-84D1-13A1C8E9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2400"/>
            <a:ext cx="8169275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charset="0"/>
                <a:cs typeface="Arial" charset="0"/>
              </a:rPr>
              <a:t>Ceftolozane/Tazobactam Real World Experience against </a:t>
            </a:r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charset="0"/>
                <a:cs typeface="Arial" charset="0"/>
              </a:rPr>
              <a:t>P. aeruginosa (</a:t>
            </a:r>
            <a:r>
              <a:rPr lang="en-US" sz="32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charset="0"/>
                <a:cs typeface="Arial" charset="0"/>
              </a:rPr>
              <a:t>PsA</a:t>
            </a:r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AB6D0B58-C889-1B47-90C4-5A57936C2096}"/>
              </a:ext>
            </a:extLst>
          </p:cNvPr>
          <p:cNvSpPr txBox="1">
            <a:spLocks/>
          </p:cNvSpPr>
          <p:nvPr/>
        </p:nvSpPr>
        <p:spPr bwMode="auto">
          <a:xfrm>
            <a:off x="6121400" y="6748463"/>
            <a:ext cx="2466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it-IT" sz="1800">
              <a:solidFill>
                <a:srgbClr val="FFFFFF"/>
              </a:solidFill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C01A93F-7452-4641-B9D0-FBDD6B4917C7}"/>
              </a:ext>
            </a:extLst>
          </p:cNvPr>
          <p:cNvGraphicFramePr>
            <a:graphicFrameLocks noGrp="1"/>
          </p:cNvGraphicFramePr>
          <p:nvPr/>
        </p:nvGraphicFramePr>
        <p:xfrm>
          <a:off x="230188" y="1497013"/>
          <a:ext cx="8807450" cy="452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601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Citation</a:t>
                      </a:r>
                    </a:p>
                  </a:txBody>
                  <a:tcPr marL="91444" marR="91444" marT="45725" marB="45725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Study type</a:t>
                      </a:r>
                    </a:p>
                  </a:txBody>
                  <a:tcPr marL="91444" marR="91444" marT="45725" marB="45725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91444" marR="91444" marT="45725" marB="45725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Infection type </a:t>
                      </a:r>
                    </a:p>
                  </a:txBody>
                  <a:tcPr marL="91444" marR="91444" marT="45725" marB="45725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Immuno-compromised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(n)</a:t>
                      </a:r>
                    </a:p>
                  </a:txBody>
                  <a:tcPr marL="91444" marR="91444" marT="45725" marB="45725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Clinical</a:t>
                      </a:r>
                      <a:r>
                        <a:rPr lang="en-GB" sz="1400" baseline="0" noProof="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1400" baseline="0" noProof="0" dirty="0" err="1">
                          <a:solidFill>
                            <a:schemeClr val="tx1"/>
                          </a:solidFill>
                        </a:rPr>
                        <a:t>microbiogical</a:t>
                      </a:r>
                      <a:r>
                        <a:rPr lang="en-GB" sz="1400" baseline="0" noProof="0" dirty="0">
                          <a:solidFill>
                            <a:schemeClr val="tx1"/>
                          </a:solidFill>
                        </a:rPr>
                        <a:t> cure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30-day 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all cause mortality</a:t>
                      </a:r>
                    </a:p>
                  </a:txBody>
                  <a:tcPr marL="91444" marR="91444" marT="45725" marB="45725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70"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Caston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Multicenter</a:t>
                      </a: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 retrospective 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Mixed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MDR </a:t>
                      </a:r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PsA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83%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25% 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(3/12) 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70"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Munita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Multicenter</a:t>
                      </a: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 retrospective 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Mixed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Carb-R </a:t>
                      </a:r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PsA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74%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Combo= 87% cure 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23% 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in hospital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370"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Dinh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Retrospective </a:t>
                      </a:r>
                      <a:r>
                        <a:rPr lang="en-GB" sz="1200" noProof="0" dirty="0">
                          <a:solidFill>
                            <a:schemeClr val="bg1"/>
                          </a:solidFill>
                        </a:rPr>
                        <a:t>compassionate access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Mixed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XDR </a:t>
                      </a:r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PsA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67%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27% 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in hospital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019"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Haidar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Case series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Mixed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MDR </a:t>
                      </a:r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PsA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71%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10%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019"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Diaz-</a:t>
                      </a:r>
                      <a:r>
                        <a:rPr lang="en-US" sz="140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Canestro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Prospective, observational 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Mixed </a:t>
                      </a:r>
                    </a:p>
                    <a:p>
                      <a:pPr algn="ctr"/>
                      <a:r>
                        <a:rPr lang="en-US" sz="1400" baseline="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97% MDR </a:t>
                      </a:r>
                      <a:r>
                        <a:rPr lang="en-US" sz="1400" baseline="0" noProof="0" dirty="0" err="1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PsA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88406" marR="8840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88406" marR="88406" marT="45725" marB="45725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aseline="0" noProof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28%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aseline="0" noProof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(16/58)</a:t>
                      </a:r>
                    </a:p>
                  </a:txBody>
                  <a:tcPr marL="88406" marR="88406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019"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Escola-Verge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Retrospective single center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Mixed 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XDR </a:t>
                      </a:r>
                      <a:r>
                        <a:rPr lang="en-US" sz="1400" noProof="0" dirty="0" err="1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PsA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  <a:endParaRPr lang="en-US" sz="1200" noProof="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8406" marR="8840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baseline="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87%</a:t>
                      </a:r>
                      <a:endParaRPr lang="en-US" sz="1200" u="none" baseline="0" noProof="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8406" marR="88406" marT="45725" marB="45725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aseline="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13%</a:t>
                      </a:r>
                      <a:endParaRPr lang="en-US" sz="1200" noProof="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8406" marR="88406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019"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solidFill>
                            <a:schemeClr val="bg1"/>
                          </a:solidFill>
                        </a:rPr>
                        <a:t>Xipell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Case series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Mixed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aseline="0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MDR-</a:t>
                      </a:r>
                      <a:r>
                        <a:rPr lang="en-US" sz="1400" baseline="0" noProof="0" dirty="0" err="1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PsA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87.5%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22% at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6 weeks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438" name="Rectangle 8">
            <a:extLst>
              <a:ext uri="{FF2B5EF4-FFF2-40B4-BE49-F238E27FC236}">
                <a16:creationId xmlns:a16="http://schemas.microsoft.com/office/drawing/2014/main" id="{4EF21DE8-E6F8-8C41-8821-3D8DA0F4D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172200"/>
            <a:ext cx="37734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100" i="1">
                <a:solidFill>
                  <a:srgbClr val="FFFFFF"/>
                </a:solidFill>
                <a:latin typeface="Times New Roman" panose="02020603050405020304" pitchFamily="18" charset="0"/>
              </a:rPr>
              <a:t>Diaz-Canestro et al. EJCMID 2018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100" i="1">
                <a:solidFill>
                  <a:srgbClr val="FFFFFF"/>
                </a:solidFill>
                <a:latin typeface="Times New Roman" panose="02020603050405020304" pitchFamily="18" charset="0"/>
              </a:rPr>
              <a:t>Escola-Verge et al. Infection 2018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100" i="1">
                <a:solidFill>
                  <a:srgbClr val="FFFFFF"/>
                </a:solidFill>
                <a:latin typeface="Times New Roman" panose="02020603050405020304" pitchFamily="18" charset="0"/>
              </a:rPr>
              <a:t>Xipell X et al. J Glob Antimicrob Res 2018 in press</a:t>
            </a:r>
          </a:p>
        </p:txBody>
      </p:sp>
      <p:sp>
        <p:nvSpPr>
          <p:cNvPr id="143439" name="Rectangle 5">
            <a:extLst>
              <a:ext uri="{FF2B5EF4-FFF2-40B4-BE49-F238E27FC236}">
                <a16:creationId xmlns:a16="http://schemas.microsoft.com/office/drawing/2014/main" id="{0B1563DE-97CF-3E45-94C9-E1C2C7AD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88063"/>
            <a:ext cx="3962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100" i="1">
                <a:solidFill>
                  <a:srgbClr val="FFFFFF"/>
                </a:solidFill>
                <a:latin typeface="Times New Roman" panose="02020603050405020304" pitchFamily="18" charset="0"/>
              </a:rPr>
              <a:t>Caston JJ et al. Antimicrob Agents Chemother 2017;61:e02136-16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100" i="1">
                <a:solidFill>
                  <a:srgbClr val="FFFFFF"/>
                </a:solidFill>
                <a:latin typeface="Times New Roman" panose="02020603050405020304" pitchFamily="18" charset="0"/>
              </a:rPr>
              <a:t>Munita JM et al. Clin Infect Dis 2017;65:158-61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100" i="1">
                <a:solidFill>
                  <a:srgbClr val="FFFFFF"/>
                </a:solidFill>
                <a:latin typeface="Times New Roman" panose="02020603050405020304" pitchFamily="18" charset="0"/>
              </a:rPr>
              <a:t>Dinh A et al. Int J Antimicrob Agents 2017;49:579-88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100" i="1">
                <a:solidFill>
                  <a:srgbClr val="FFFFFF"/>
                </a:solidFill>
                <a:latin typeface="Times New Roman" panose="02020603050405020304" pitchFamily="18" charset="0"/>
              </a:rPr>
              <a:t>Haidar G et al. Clin Infect Dis 2017;65:110-20</a:t>
            </a:r>
          </a:p>
        </p:txBody>
      </p:sp>
    </p:spTree>
    <p:extLst>
      <p:ext uri="{BB962C8B-B14F-4D97-AF65-F5344CB8AC3E}">
        <p14:creationId xmlns:p14="http://schemas.microsoft.com/office/powerpoint/2010/main" val="78787681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4115D-3FCF-474B-ABF6-D2C30258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067800" cy="1104900"/>
          </a:xfrm>
        </p:spPr>
        <p:txBody>
          <a:bodyPr/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Ceftolozane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tazobactam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treatment of serious P. aeruginosa infections: a multicenter nationwide clinical experience- Ceftabuse 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F3836F-2C03-944C-A6D1-3576AF4A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0888"/>
            <a:ext cx="7727950" cy="4114800"/>
          </a:xfrm>
        </p:spPr>
        <p:txBody>
          <a:bodyPr/>
          <a:lstStyle/>
          <a:p>
            <a:pPr>
              <a:defRPr/>
            </a:pPr>
            <a:r>
              <a:rPr lang="en-AU" sz="2400" dirty="0"/>
              <a:t>101 patients</a:t>
            </a:r>
          </a:p>
          <a:p>
            <a:pPr lvl="1">
              <a:defRPr/>
            </a:pPr>
            <a:r>
              <a:rPr lang="en-AU" sz="2400" b="1" u="sng" dirty="0"/>
              <a:t>Nosocomial pneumonia (31.7%)</a:t>
            </a:r>
            <a:endParaRPr lang="en-AU" sz="2400" b="1" i="1" u="sng" dirty="0"/>
          </a:p>
          <a:p>
            <a:pPr lvl="1">
              <a:defRPr/>
            </a:pPr>
            <a:r>
              <a:rPr lang="en-AU" sz="2000" dirty="0"/>
              <a:t>acute bacterial skin and skin structure infections (30.8%)</a:t>
            </a:r>
          </a:p>
          <a:p>
            <a:pPr lvl="1">
              <a:defRPr/>
            </a:pPr>
            <a:r>
              <a:rPr lang="en-AU" sz="2000" dirty="0"/>
              <a:t> </a:t>
            </a:r>
            <a:r>
              <a:rPr lang="en-AU" sz="2000" dirty="0" err="1"/>
              <a:t>cUTI</a:t>
            </a:r>
            <a:r>
              <a:rPr lang="en-AU" sz="2000" dirty="0"/>
              <a:t> (13.8%)</a:t>
            </a:r>
          </a:p>
          <a:p>
            <a:pPr lvl="1">
              <a:defRPr/>
            </a:pPr>
            <a:r>
              <a:rPr lang="en-AU" sz="2000" dirty="0" err="1"/>
              <a:t>cIAI</a:t>
            </a:r>
            <a:r>
              <a:rPr lang="en-AU" sz="2000" dirty="0"/>
              <a:t> (12.8%)</a:t>
            </a:r>
          </a:p>
          <a:p>
            <a:pPr lvl="1">
              <a:defRPr/>
            </a:pPr>
            <a:r>
              <a:rPr lang="en-AU" sz="2000" dirty="0"/>
              <a:t>bone infections (8.9%) </a:t>
            </a:r>
          </a:p>
          <a:p>
            <a:pPr lvl="1">
              <a:defRPr/>
            </a:pPr>
            <a:r>
              <a:rPr lang="en-AU" sz="2000" dirty="0"/>
              <a:t>primary bacteraemia (7.9%)</a:t>
            </a:r>
          </a:p>
          <a:p>
            <a:pPr lvl="1">
              <a:defRPr/>
            </a:pPr>
            <a:endParaRPr lang="en-AU" sz="2000" dirty="0"/>
          </a:p>
          <a:p>
            <a:pPr marL="457200" lvl="1" indent="0"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Almost half of </a:t>
            </a:r>
            <a:r>
              <a:rPr lang="en-US" sz="2000" i="1" dirty="0" err="1">
                <a:solidFill>
                  <a:schemeClr val="tx2"/>
                </a:solidFill>
              </a:rPr>
              <a:t>P.aeruginosa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strains were XDR (51%), with 78% of the isolates resistant to at least one </a:t>
            </a:r>
            <a:r>
              <a:rPr lang="en-US" sz="2000" dirty="0" err="1">
                <a:solidFill>
                  <a:schemeClr val="tx2"/>
                </a:solidFill>
              </a:rPr>
              <a:t>carbapenem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147460" name="Segnaposto testo 3">
            <a:extLst>
              <a:ext uri="{FF2B5EF4-FFF2-40B4-BE49-F238E27FC236}">
                <a16:creationId xmlns:a16="http://schemas.microsoft.com/office/drawing/2014/main" id="{2DF6BC5B-0DB1-124F-A978-420569EAF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6330506"/>
            <a:ext cx="10494963" cy="30841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altLang="it-IT" sz="1400" dirty="0"/>
              <a:t>Bassetti M and Vena A. </a:t>
            </a:r>
            <a:r>
              <a:rPr lang="it-IT" altLang="it-IT" sz="1400" i="1" dirty="0" err="1"/>
              <a:t>Int</a:t>
            </a:r>
            <a:r>
              <a:rPr lang="it-IT" altLang="it-IT" sz="1400" i="1" dirty="0"/>
              <a:t> </a:t>
            </a:r>
            <a:r>
              <a:rPr lang="it-IT" altLang="it-IT" sz="1400" i="1" dirty="0" err="1"/>
              <a:t>J</a:t>
            </a:r>
            <a:r>
              <a:rPr lang="it-IT" altLang="it-IT" sz="1400" i="1" dirty="0"/>
              <a:t> </a:t>
            </a:r>
            <a:r>
              <a:rPr lang="it-IT" altLang="it-IT" sz="1400" i="1" dirty="0" err="1"/>
              <a:t>Antimicrob</a:t>
            </a:r>
            <a:r>
              <a:rPr lang="it-IT" altLang="it-IT" sz="1400" i="1" dirty="0"/>
              <a:t> Agents. </a:t>
            </a:r>
            <a:r>
              <a:rPr lang="it-IT" altLang="it-IT" sz="1400" dirty="0"/>
              <a:t>2018 </a:t>
            </a:r>
            <a:r>
              <a:rPr lang="it-IT" altLang="it-IT" sz="1400" dirty="0" err="1"/>
              <a:t>Nov</a:t>
            </a:r>
            <a:r>
              <a:rPr lang="it-IT" altLang="it-IT" sz="1400" dirty="0"/>
              <a:t> 8.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22AC9D-DF1D-7647-9B6E-0274DD3C18F9}"/>
              </a:ext>
            </a:extLst>
          </p:cNvPr>
          <p:cNvSpPr txBox="1"/>
          <p:nvPr/>
        </p:nvSpPr>
        <p:spPr>
          <a:xfrm>
            <a:off x="137710" y="1554002"/>
            <a:ext cx="8915400" cy="83099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Retrospective study in 22 Italian hospitals  - June 2016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 2018</a:t>
            </a:r>
            <a:endParaRPr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68502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10B6B-3313-BA46-913E-15003CE6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1763"/>
            <a:ext cx="8816975" cy="123983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success rates according to susceptibility profile of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P.aeruginosa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(non-MDR, MDR, XDR/PDR)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DA92B7E9-EC74-3A49-88A7-50ABBC05C8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8359774" cy="499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9508" name="Segnaposto testo 3">
            <a:extLst>
              <a:ext uri="{FF2B5EF4-FFF2-40B4-BE49-F238E27FC236}">
                <a16:creationId xmlns:a16="http://schemas.microsoft.com/office/drawing/2014/main" id="{50F765AB-A2C2-7B4F-A5FE-A2D0C4A61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6529388"/>
            <a:ext cx="8513763" cy="2778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altLang="it-IT"/>
              <a:t>Bassetti M et al. </a:t>
            </a:r>
            <a:r>
              <a:rPr lang="it-IT" altLang="it-IT" i="1"/>
              <a:t>Int J Antimicrob Agents. </a:t>
            </a:r>
            <a:r>
              <a:rPr lang="it-IT" altLang="it-IT"/>
              <a:t>2018 Nov 8. pii: S0924-8579(18)30326-1</a:t>
            </a:r>
          </a:p>
        </p:txBody>
      </p:sp>
    </p:spTree>
    <p:extLst>
      <p:ext uri="{BB962C8B-B14F-4D97-AF65-F5344CB8AC3E}">
        <p14:creationId xmlns:p14="http://schemas.microsoft.com/office/powerpoint/2010/main" val="305678838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7C12FB-4AEF-E641-BB62-D015903F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Nebulizing</a:t>
            </a:r>
            <a:r>
              <a:rPr lang="it-IT" dirty="0"/>
              <a:t> </a:t>
            </a:r>
            <a:r>
              <a:rPr lang="it-IT" dirty="0" err="1"/>
              <a:t>antibiotics</a:t>
            </a:r>
            <a:r>
              <a:rPr lang="it-IT" dirty="0"/>
              <a:t>… </a:t>
            </a:r>
            <a:r>
              <a:rPr lang="it-IT" dirty="0" err="1"/>
              <a:t>Why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E639B9-FA8E-7643-862E-39245B704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808"/>
            <a:ext cx="7727950" cy="3384376"/>
          </a:xfrm>
        </p:spPr>
        <p:txBody>
          <a:bodyPr/>
          <a:lstStyle/>
          <a:p>
            <a:r>
              <a:rPr lang="it-IT" sz="3200" dirty="0"/>
              <a:t>To </a:t>
            </a:r>
            <a:r>
              <a:rPr lang="it-IT" sz="3200" dirty="0" err="1"/>
              <a:t>achieve</a:t>
            </a:r>
            <a:r>
              <a:rPr lang="it-IT" sz="3200" dirty="0"/>
              <a:t> high </a:t>
            </a:r>
            <a:r>
              <a:rPr lang="it-IT" sz="3200" dirty="0" err="1"/>
              <a:t>antibiotic</a:t>
            </a:r>
            <a:r>
              <a:rPr lang="it-IT" sz="3200" dirty="0"/>
              <a:t> </a:t>
            </a:r>
            <a:r>
              <a:rPr lang="it-IT" sz="3200" dirty="0" err="1"/>
              <a:t>concentrations</a:t>
            </a:r>
            <a:r>
              <a:rPr lang="it-IT" sz="3200" dirty="0"/>
              <a:t> </a:t>
            </a:r>
            <a:r>
              <a:rPr lang="it-IT" sz="3200" dirty="0" err="1"/>
              <a:t>at</a:t>
            </a:r>
            <a:r>
              <a:rPr lang="it-IT" sz="3200" dirty="0"/>
              <a:t> the site of </a:t>
            </a:r>
            <a:r>
              <a:rPr lang="it-IT" sz="3200" dirty="0" err="1"/>
              <a:t>infection</a:t>
            </a:r>
            <a:r>
              <a:rPr lang="it-IT" sz="3200" dirty="0"/>
              <a:t> </a:t>
            </a:r>
          </a:p>
          <a:p>
            <a:endParaRPr lang="it-IT" sz="3200" dirty="0"/>
          </a:p>
          <a:p>
            <a:r>
              <a:rPr lang="it-IT" sz="3200" dirty="0" err="1"/>
              <a:t>Because</a:t>
            </a:r>
            <a:r>
              <a:rPr lang="it-IT" sz="3200" dirty="0"/>
              <a:t> some </a:t>
            </a:r>
            <a:r>
              <a:rPr lang="it-IT" sz="3200" dirty="0" err="1"/>
              <a:t>drugs</a:t>
            </a:r>
            <a:r>
              <a:rPr lang="it-IT" sz="3200" dirty="0"/>
              <a:t> </a:t>
            </a:r>
            <a:r>
              <a:rPr lang="it-IT" sz="3200" dirty="0" err="1"/>
              <a:t>have</a:t>
            </a:r>
            <a:r>
              <a:rPr lang="it-IT" sz="3200" dirty="0"/>
              <a:t> </a:t>
            </a:r>
            <a:r>
              <a:rPr lang="it-IT" sz="3200" dirty="0" err="1"/>
              <a:t>poor</a:t>
            </a:r>
            <a:r>
              <a:rPr lang="it-IT" sz="3200" dirty="0"/>
              <a:t> </a:t>
            </a:r>
            <a:r>
              <a:rPr lang="it-IT" sz="3200" dirty="0" err="1"/>
              <a:t>lung</a:t>
            </a:r>
            <a:r>
              <a:rPr lang="it-IT" sz="3200" dirty="0"/>
              <a:t> </a:t>
            </a:r>
            <a:r>
              <a:rPr lang="it-IT" sz="3200" dirty="0" err="1"/>
              <a:t>penetration</a:t>
            </a:r>
            <a:r>
              <a:rPr lang="it-IT" sz="3200" dirty="0"/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it-IT" sz="2800" dirty="0" err="1"/>
              <a:t>Aminoglycosides</a:t>
            </a:r>
            <a:r>
              <a:rPr lang="it-IT" sz="2800" dirty="0"/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it-IT" sz="2800" dirty="0" err="1"/>
              <a:t>Colistin</a:t>
            </a:r>
            <a:r>
              <a:rPr lang="it-IT" sz="2800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9E4179D-B79C-FC46-BBE6-E8EF3F4F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046" y="6566800"/>
            <a:ext cx="25074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Kalil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et al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alt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r>
              <a:rPr lang="it-IT" alt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2016;</a:t>
            </a:r>
            <a:r>
              <a:rPr lang="it-IT" alt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:e61-111</a:t>
            </a:r>
          </a:p>
        </p:txBody>
      </p:sp>
    </p:spTree>
    <p:extLst>
      <p:ext uri="{BB962C8B-B14F-4D97-AF65-F5344CB8AC3E}">
        <p14:creationId xmlns:p14="http://schemas.microsoft.com/office/powerpoint/2010/main" val="1858460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DF894-FD96-124A-8B38-F3964D31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Nebulizing</a:t>
            </a:r>
            <a:r>
              <a:rPr lang="it-IT" dirty="0"/>
              <a:t> </a:t>
            </a:r>
            <a:r>
              <a:rPr lang="it-IT" dirty="0" err="1"/>
              <a:t>antibiotics</a:t>
            </a:r>
            <a:r>
              <a:rPr lang="it-IT" dirty="0"/>
              <a:t>… </a:t>
            </a:r>
            <a:r>
              <a:rPr lang="it-IT" dirty="0" err="1"/>
              <a:t>Evidence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5E7E5-3C38-C34E-8195-4009AA97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32" y="1916832"/>
            <a:ext cx="8281864" cy="4114800"/>
          </a:xfrm>
        </p:spPr>
        <p:txBody>
          <a:bodyPr/>
          <a:lstStyle/>
          <a:p>
            <a:r>
              <a:rPr lang="it-IT" sz="2400" b="1" dirty="0" err="1"/>
              <a:t>Systematic</a:t>
            </a:r>
            <a:r>
              <a:rPr lang="it-IT" sz="2400" b="1" dirty="0"/>
              <a:t> </a:t>
            </a:r>
            <a:r>
              <a:rPr lang="it-IT" sz="2400" b="1" dirty="0" err="1"/>
              <a:t>review</a:t>
            </a:r>
            <a:r>
              <a:rPr lang="it-IT" sz="2400" b="1" dirty="0"/>
              <a:t> </a:t>
            </a:r>
            <a:r>
              <a:rPr lang="it-IT" sz="2400" dirty="0" err="1"/>
              <a:t>including</a:t>
            </a:r>
            <a:r>
              <a:rPr lang="it-IT" sz="2400" dirty="0"/>
              <a:t> 9 </a:t>
            </a:r>
            <a:r>
              <a:rPr lang="it-IT" sz="2400" dirty="0" err="1"/>
              <a:t>studies</a:t>
            </a:r>
            <a:r>
              <a:rPr lang="it-IT" sz="2400" dirty="0"/>
              <a:t> (5 RCT)</a:t>
            </a:r>
          </a:p>
          <a:p>
            <a:r>
              <a:rPr lang="it-IT" sz="2400" dirty="0" err="1">
                <a:solidFill>
                  <a:srgbClr val="FFFF00"/>
                </a:solidFill>
              </a:rPr>
              <a:t>ABs</a:t>
            </a:r>
            <a:r>
              <a:rPr lang="it-IT" sz="2400" dirty="0">
                <a:solidFill>
                  <a:srgbClr val="FFFF00"/>
                </a:solidFill>
              </a:rPr>
              <a:t>: </a:t>
            </a:r>
            <a:r>
              <a:rPr lang="it-IT" sz="2400" dirty="0" err="1"/>
              <a:t>Tobramycin</a:t>
            </a:r>
            <a:r>
              <a:rPr lang="it-IT" sz="2400" dirty="0"/>
              <a:t>, </a:t>
            </a:r>
            <a:r>
              <a:rPr lang="it-IT" sz="2400" dirty="0" err="1"/>
              <a:t>gentamicin</a:t>
            </a:r>
            <a:r>
              <a:rPr lang="it-IT" sz="2400" dirty="0"/>
              <a:t> and </a:t>
            </a:r>
            <a:r>
              <a:rPr lang="it-IT" sz="2400" dirty="0" err="1"/>
              <a:t>colistin</a:t>
            </a:r>
            <a:endParaRPr lang="it-IT" sz="2400" dirty="0"/>
          </a:p>
          <a:p>
            <a:r>
              <a:rPr lang="it-IT" sz="2400" dirty="0"/>
              <a:t>MDR </a:t>
            </a:r>
            <a:r>
              <a:rPr lang="it-IT" sz="2400" i="1" dirty="0" err="1"/>
              <a:t>K.pneumoniae</a:t>
            </a:r>
            <a:r>
              <a:rPr lang="it-IT" sz="2400" dirty="0"/>
              <a:t>, </a:t>
            </a:r>
            <a:r>
              <a:rPr lang="it-IT" sz="2400" i="1" dirty="0" err="1"/>
              <a:t>P.aeuruginosa</a:t>
            </a:r>
            <a:r>
              <a:rPr lang="it-IT" sz="2400" i="1" dirty="0"/>
              <a:t> </a:t>
            </a:r>
            <a:r>
              <a:rPr lang="it-IT" sz="2400" dirty="0"/>
              <a:t>and </a:t>
            </a:r>
            <a:r>
              <a:rPr lang="it-IT" sz="2400" i="1" dirty="0"/>
              <a:t>A. </a:t>
            </a:r>
            <a:r>
              <a:rPr lang="it-IT" sz="2400" i="1" dirty="0" err="1"/>
              <a:t>baumannii</a:t>
            </a:r>
            <a:endParaRPr lang="it-IT" sz="2400" i="1" dirty="0"/>
          </a:p>
          <a:p>
            <a:r>
              <a:rPr lang="it-IT" sz="2400" dirty="0"/>
              <a:t>Relative impact on </a:t>
            </a:r>
            <a:r>
              <a:rPr lang="it-IT" sz="2400" u="sng" dirty="0" err="1">
                <a:solidFill>
                  <a:schemeClr val="tx2"/>
                </a:solidFill>
              </a:rPr>
              <a:t>clinical</a:t>
            </a:r>
            <a:r>
              <a:rPr lang="it-IT" sz="2400" u="sng" dirty="0">
                <a:solidFill>
                  <a:schemeClr val="tx2"/>
                </a:solidFill>
              </a:rPr>
              <a:t> cure rate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3200" b="1" dirty="0"/>
              <a:t>NOT</a:t>
            </a:r>
            <a:r>
              <a:rPr lang="it-IT" sz="2400" dirty="0"/>
              <a:t> for </a:t>
            </a:r>
            <a:r>
              <a:rPr lang="it-IT" sz="2400" dirty="0" err="1"/>
              <a:t>mortality</a:t>
            </a:r>
            <a:r>
              <a:rPr lang="it-IT" sz="2400" dirty="0"/>
              <a:t> or </a:t>
            </a:r>
            <a:r>
              <a:rPr lang="it-IT" sz="2400" dirty="0" err="1"/>
              <a:t>nefrotoxicity</a:t>
            </a:r>
            <a:r>
              <a:rPr lang="it-IT" sz="2400" dirty="0"/>
              <a:t>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500734-E481-C349-9358-33DC0D61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653136"/>
            <a:ext cx="7488832" cy="1852662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1447EB2-E4CC-6944-BF6F-6EEDC7C82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046" y="6597352"/>
            <a:ext cx="25074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Kalil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et al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alt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r>
              <a:rPr lang="it-IT" alt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2016;</a:t>
            </a:r>
            <a:r>
              <a:rPr lang="it-IT" alt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:e61-111</a:t>
            </a:r>
          </a:p>
        </p:txBody>
      </p:sp>
    </p:spTree>
    <p:extLst>
      <p:ext uri="{BB962C8B-B14F-4D97-AF65-F5344CB8AC3E}">
        <p14:creationId xmlns:p14="http://schemas.microsoft.com/office/powerpoint/2010/main" val="909157126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90500"/>
            <a:ext cx="8340725" cy="10064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4000"/>
              <a:t>Determining Optimal Duration of Therapy for VAP</a:t>
            </a:r>
          </a:p>
        </p:txBody>
      </p:sp>
      <p:grpSp>
        <p:nvGrpSpPr>
          <p:cNvPr id="231427" name="Groupe 65"/>
          <p:cNvGrpSpPr>
            <a:grpSpLocks/>
          </p:cNvGrpSpPr>
          <p:nvPr/>
        </p:nvGrpSpPr>
        <p:grpSpPr bwMode="auto">
          <a:xfrm>
            <a:off x="539750" y="1916113"/>
            <a:ext cx="8340724" cy="4357687"/>
            <a:chOff x="1150938" y="2286000"/>
            <a:chExt cx="8676571" cy="3929063"/>
          </a:xfrm>
        </p:grpSpPr>
        <p:sp>
          <p:nvSpPr>
            <p:cNvPr id="67" name="Freeform 6"/>
            <p:cNvSpPr>
              <a:spLocks/>
            </p:cNvSpPr>
            <p:nvPr/>
          </p:nvSpPr>
          <p:spPr bwMode="auto">
            <a:xfrm rot="381019">
              <a:off x="3008788" y="2738307"/>
              <a:ext cx="3363946" cy="480935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2118" y="303"/>
                </a:cxn>
                <a:cxn ang="0">
                  <a:pos x="2118" y="196"/>
                </a:cxn>
                <a:cxn ang="0">
                  <a:pos x="1155" y="0"/>
                </a:cxn>
                <a:cxn ang="0">
                  <a:pos x="998" y="0"/>
                </a:cxn>
                <a:cxn ang="0">
                  <a:pos x="0" y="178"/>
                </a:cxn>
                <a:cxn ang="0">
                  <a:pos x="0" y="303"/>
                </a:cxn>
              </a:cxnLst>
              <a:rect l="0" t="0" r="r" b="b"/>
              <a:pathLst>
                <a:path w="2118" h="303">
                  <a:moveTo>
                    <a:pt x="0" y="303"/>
                  </a:moveTo>
                  <a:lnTo>
                    <a:pt x="2118" y="303"/>
                  </a:lnTo>
                  <a:lnTo>
                    <a:pt x="2118" y="196"/>
                  </a:lnTo>
                  <a:lnTo>
                    <a:pt x="1155" y="0"/>
                  </a:lnTo>
                  <a:lnTo>
                    <a:pt x="998" y="0"/>
                  </a:lnTo>
                  <a:lnTo>
                    <a:pt x="0" y="178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FCC66">
                <a:lumMod val="75000"/>
              </a:srgbClr>
            </a:solidFill>
            <a:ln w="9525">
              <a:solidFill>
                <a:srgbClr val="FFCC66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4580942" y="2880011"/>
              <a:ext cx="222941" cy="22329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3855967" y="3161988"/>
              <a:ext cx="1659680" cy="3053075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679" y="872"/>
                </a:cxn>
                <a:cxn ang="0">
                  <a:pos x="679" y="1620"/>
                </a:cxn>
                <a:cxn ang="0">
                  <a:pos x="784" y="1620"/>
                </a:cxn>
                <a:cxn ang="0">
                  <a:pos x="1045" y="1745"/>
                </a:cxn>
                <a:cxn ang="0">
                  <a:pos x="1045" y="1923"/>
                </a:cxn>
                <a:cxn ang="0">
                  <a:pos x="0" y="1923"/>
                </a:cxn>
                <a:cxn ang="0">
                  <a:pos x="0" y="1763"/>
                </a:cxn>
                <a:cxn ang="0">
                  <a:pos x="209" y="1638"/>
                </a:cxn>
                <a:cxn ang="0">
                  <a:pos x="331" y="1638"/>
                </a:cxn>
                <a:cxn ang="0">
                  <a:pos x="331" y="872"/>
                </a:cxn>
                <a:cxn ang="0">
                  <a:pos x="523" y="0"/>
                </a:cxn>
              </a:cxnLst>
              <a:rect l="0" t="0" r="r" b="b"/>
              <a:pathLst>
                <a:path w="1045" h="1923">
                  <a:moveTo>
                    <a:pt x="523" y="0"/>
                  </a:moveTo>
                  <a:lnTo>
                    <a:pt x="679" y="872"/>
                  </a:lnTo>
                  <a:lnTo>
                    <a:pt x="679" y="1620"/>
                  </a:lnTo>
                  <a:lnTo>
                    <a:pt x="784" y="1620"/>
                  </a:lnTo>
                  <a:lnTo>
                    <a:pt x="1045" y="1745"/>
                  </a:lnTo>
                  <a:lnTo>
                    <a:pt x="1045" y="1923"/>
                  </a:lnTo>
                  <a:lnTo>
                    <a:pt x="0" y="1923"/>
                  </a:lnTo>
                  <a:lnTo>
                    <a:pt x="0" y="1763"/>
                  </a:lnTo>
                  <a:lnTo>
                    <a:pt x="209" y="1638"/>
                  </a:lnTo>
                  <a:lnTo>
                    <a:pt x="331" y="1638"/>
                  </a:lnTo>
                  <a:lnTo>
                    <a:pt x="331" y="87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CC66">
                <a:lumMod val="75000"/>
              </a:srgbClr>
            </a:solidFill>
            <a:ln w="12700">
              <a:solidFill>
                <a:srgbClr val="FFCC66">
                  <a:lumMod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231431" name="Group 9"/>
            <p:cNvGrpSpPr>
              <a:grpSpLocks noChangeAspect="1"/>
            </p:cNvGrpSpPr>
            <p:nvPr/>
          </p:nvGrpSpPr>
          <p:grpSpPr bwMode="auto">
            <a:xfrm>
              <a:off x="2286001" y="3033712"/>
              <a:ext cx="1831976" cy="2570161"/>
              <a:chOff x="1784" y="1926"/>
              <a:chExt cx="1214" cy="1703"/>
            </a:xfrm>
          </p:grpSpPr>
          <p:sp>
            <p:nvSpPr>
              <p:cNvPr id="84" name="Line 10"/>
              <p:cNvSpPr>
                <a:spLocks noChangeAspect="1" noChangeShapeType="1"/>
              </p:cNvSpPr>
              <p:nvPr/>
            </p:nvSpPr>
            <p:spPr bwMode="auto">
              <a:xfrm>
                <a:off x="2405" y="1926"/>
                <a:ext cx="564" cy="13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5" name="Line 11"/>
              <p:cNvSpPr>
                <a:spLocks noChangeAspect="1" noChangeShapeType="1"/>
              </p:cNvSpPr>
              <p:nvPr/>
            </p:nvSpPr>
            <p:spPr bwMode="auto">
              <a:xfrm>
                <a:off x="2405" y="1926"/>
                <a:ext cx="1" cy="12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6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1830" y="1926"/>
                <a:ext cx="579" cy="12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7" name="Freeform 13"/>
              <p:cNvSpPr>
                <a:spLocks noChangeAspect="1"/>
              </p:cNvSpPr>
              <p:nvPr/>
            </p:nvSpPr>
            <p:spPr bwMode="auto">
              <a:xfrm>
                <a:off x="1784" y="3219"/>
                <a:ext cx="1220" cy="410"/>
              </a:xfrm>
              <a:custGeom>
                <a:avLst/>
                <a:gdLst>
                  <a:gd name="T0" fmla="*/ 6 w 1214"/>
                  <a:gd name="T1" fmla="*/ 0 h 410"/>
                  <a:gd name="T2" fmla="*/ 0 w 1214"/>
                  <a:gd name="T3" fmla="*/ 43 h 410"/>
                  <a:gd name="T4" fmla="*/ 6 w 1214"/>
                  <a:gd name="T5" fmla="*/ 98 h 410"/>
                  <a:gd name="T6" fmla="*/ 24 w 1214"/>
                  <a:gd name="T7" fmla="*/ 153 h 410"/>
                  <a:gd name="T8" fmla="*/ 57 w 1214"/>
                  <a:gd name="T9" fmla="*/ 208 h 410"/>
                  <a:gd name="T10" fmla="*/ 109 w 1214"/>
                  <a:gd name="T11" fmla="*/ 257 h 410"/>
                  <a:gd name="T12" fmla="*/ 172 w 1214"/>
                  <a:gd name="T13" fmla="*/ 303 h 410"/>
                  <a:gd name="T14" fmla="*/ 236 w 1214"/>
                  <a:gd name="T15" fmla="*/ 334 h 410"/>
                  <a:gd name="T16" fmla="*/ 290 w 1214"/>
                  <a:gd name="T17" fmla="*/ 355 h 410"/>
                  <a:gd name="T18" fmla="*/ 350 w 1214"/>
                  <a:gd name="T19" fmla="*/ 376 h 410"/>
                  <a:gd name="T20" fmla="*/ 408 w 1214"/>
                  <a:gd name="T21" fmla="*/ 389 h 410"/>
                  <a:gd name="T22" fmla="*/ 465 w 1214"/>
                  <a:gd name="T23" fmla="*/ 398 h 410"/>
                  <a:gd name="T24" fmla="*/ 519 w 1214"/>
                  <a:gd name="T25" fmla="*/ 404 h 410"/>
                  <a:gd name="T26" fmla="*/ 589 w 1214"/>
                  <a:gd name="T27" fmla="*/ 410 h 410"/>
                  <a:gd name="T28" fmla="*/ 655 w 1214"/>
                  <a:gd name="T29" fmla="*/ 407 h 410"/>
                  <a:gd name="T30" fmla="*/ 719 w 1214"/>
                  <a:gd name="T31" fmla="*/ 404 h 410"/>
                  <a:gd name="T32" fmla="*/ 794 w 1214"/>
                  <a:gd name="T33" fmla="*/ 395 h 410"/>
                  <a:gd name="T34" fmla="*/ 849 w 1214"/>
                  <a:gd name="T35" fmla="*/ 382 h 410"/>
                  <a:gd name="T36" fmla="*/ 909 w 1214"/>
                  <a:gd name="T37" fmla="*/ 364 h 410"/>
                  <a:gd name="T38" fmla="*/ 966 w 1214"/>
                  <a:gd name="T39" fmla="*/ 343 h 410"/>
                  <a:gd name="T40" fmla="*/ 1006 w 1214"/>
                  <a:gd name="T41" fmla="*/ 327 h 410"/>
                  <a:gd name="T42" fmla="*/ 1048 w 1214"/>
                  <a:gd name="T43" fmla="*/ 300 h 410"/>
                  <a:gd name="T44" fmla="*/ 1081 w 1214"/>
                  <a:gd name="T45" fmla="*/ 278 h 410"/>
                  <a:gd name="T46" fmla="*/ 1117 w 1214"/>
                  <a:gd name="T47" fmla="*/ 248 h 410"/>
                  <a:gd name="T48" fmla="*/ 1151 w 1214"/>
                  <a:gd name="T49" fmla="*/ 220 h 410"/>
                  <a:gd name="T50" fmla="*/ 1172 w 1214"/>
                  <a:gd name="T51" fmla="*/ 187 h 410"/>
                  <a:gd name="T52" fmla="*/ 1193 w 1214"/>
                  <a:gd name="T53" fmla="*/ 150 h 410"/>
                  <a:gd name="T54" fmla="*/ 1208 w 1214"/>
                  <a:gd name="T55" fmla="*/ 110 h 410"/>
                  <a:gd name="T56" fmla="*/ 1214 w 1214"/>
                  <a:gd name="T57" fmla="*/ 61 h 410"/>
                  <a:gd name="T58" fmla="*/ 1211 w 1214"/>
                  <a:gd name="T59" fmla="*/ 3 h 410"/>
                  <a:gd name="T60" fmla="*/ 6 w 1214"/>
                  <a:gd name="T61" fmla="*/ 0 h 4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14"/>
                  <a:gd name="T94" fmla="*/ 0 h 410"/>
                  <a:gd name="T95" fmla="*/ 1214 w 1214"/>
                  <a:gd name="T96" fmla="*/ 410 h 4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14" h="410">
                    <a:moveTo>
                      <a:pt x="6" y="0"/>
                    </a:moveTo>
                    <a:lnTo>
                      <a:pt x="0" y="43"/>
                    </a:lnTo>
                    <a:lnTo>
                      <a:pt x="6" y="98"/>
                    </a:lnTo>
                    <a:lnTo>
                      <a:pt x="24" y="153"/>
                    </a:lnTo>
                    <a:lnTo>
                      <a:pt x="57" y="208"/>
                    </a:lnTo>
                    <a:lnTo>
                      <a:pt x="109" y="257"/>
                    </a:lnTo>
                    <a:lnTo>
                      <a:pt x="172" y="303"/>
                    </a:lnTo>
                    <a:lnTo>
                      <a:pt x="236" y="334"/>
                    </a:lnTo>
                    <a:lnTo>
                      <a:pt x="290" y="355"/>
                    </a:lnTo>
                    <a:lnTo>
                      <a:pt x="350" y="376"/>
                    </a:lnTo>
                    <a:lnTo>
                      <a:pt x="408" y="389"/>
                    </a:lnTo>
                    <a:lnTo>
                      <a:pt x="465" y="398"/>
                    </a:lnTo>
                    <a:lnTo>
                      <a:pt x="519" y="404"/>
                    </a:lnTo>
                    <a:lnTo>
                      <a:pt x="589" y="410"/>
                    </a:lnTo>
                    <a:lnTo>
                      <a:pt x="655" y="407"/>
                    </a:lnTo>
                    <a:lnTo>
                      <a:pt x="719" y="404"/>
                    </a:lnTo>
                    <a:lnTo>
                      <a:pt x="794" y="395"/>
                    </a:lnTo>
                    <a:lnTo>
                      <a:pt x="849" y="382"/>
                    </a:lnTo>
                    <a:lnTo>
                      <a:pt x="909" y="364"/>
                    </a:lnTo>
                    <a:lnTo>
                      <a:pt x="966" y="343"/>
                    </a:lnTo>
                    <a:lnTo>
                      <a:pt x="1006" y="327"/>
                    </a:lnTo>
                    <a:lnTo>
                      <a:pt x="1048" y="300"/>
                    </a:lnTo>
                    <a:lnTo>
                      <a:pt x="1081" y="278"/>
                    </a:lnTo>
                    <a:lnTo>
                      <a:pt x="1117" y="248"/>
                    </a:lnTo>
                    <a:lnTo>
                      <a:pt x="1151" y="220"/>
                    </a:lnTo>
                    <a:lnTo>
                      <a:pt x="1172" y="187"/>
                    </a:lnTo>
                    <a:lnTo>
                      <a:pt x="1193" y="150"/>
                    </a:lnTo>
                    <a:lnTo>
                      <a:pt x="1208" y="110"/>
                    </a:lnTo>
                    <a:lnTo>
                      <a:pt x="1214" y="61"/>
                    </a:lnTo>
                    <a:lnTo>
                      <a:pt x="1211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31432" name="Group 14"/>
            <p:cNvGrpSpPr>
              <a:grpSpLocks noChangeAspect="1"/>
            </p:cNvGrpSpPr>
            <p:nvPr/>
          </p:nvGrpSpPr>
          <p:grpSpPr bwMode="auto">
            <a:xfrm>
              <a:off x="5181600" y="3414714"/>
              <a:ext cx="1831975" cy="2570163"/>
              <a:chOff x="3556" y="1926"/>
              <a:chExt cx="1214" cy="1703"/>
            </a:xfrm>
          </p:grpSpPr>
          <p:sp>
            <p:nvSpPr>
              <p:cNvPr id="80" name="Freeform 15"/>
              <p:cNvSpPr>
                <a:spLocks noChangeAspect="1"/>
              </p:cNvSpPr>
              <p:nvPr/>
            </p:nvSpPr>
            <p:spPr bwMode="auto">
              <a:xfrm>
                <a:off x="3556" y="3219"/>
                <a:ext cx="1201" cy="410"/>
              </a:xfrm>
              <a:custGeom>
                <a:avLst/>
                <a:gdLst>
                  <a:gd name="T0" fmla="*/ 6 w 1214"/>
                  <a:gd name="T1" fmla="*/ 0 h 410"/>
                  <a:gd name="T2" fmla="*/ 0 w 1214"/>
                  <a:gd name="T3" fmla="*/ 43 h 410"/>
                  <a:gd name="T4" fmla="*/ 6 w 1214"/>
                  <a:gd name="T5" fmla="*/ 98 h 410"/>
                  <a:gd name="T6" fmla="*/ 24 w 1214"/>
                  <a:gd name="T7" fmla="*/ 153 h 410"/>
                  <a:gd name="T8" fmla="*/ 57 w 1214"/>
                  <a:gd name="T9" fmla="*/ 208 h 410"/>
                  <a:gd name="T10" fmla="*/ 109 w 1214"/>
                  <a:gd name="T11" fmla="*/ 257 h 410"/>
                  <a:gd name="T12" fmla="*/ 172 w 1214"/>
                  <a:gd name="T13" fmla="*/ 303 h 410"/>
                  <a:gd name="T14" fmla="*/ 236 w 1214"/>
                  <a:gd name="T15" fmla="*/ 334 h 410"/>
                  <a:gd name="T16" fmla="*/ 290 w 1214"/>
                  <a:gd name="T17" fmla="*/ 355 h 410"/>
                  <a:gd name="T18" fmla="*/ 350 w 1214"/>
                  <a:gd name="T19" fmla="*/ 376 h 410"/>
                  <a:gd name="T20" fmla="*/ 408 w 1214"/>
                  <a:gd name="T21" fmla="*/ 389 h 410"/>
                  <a:gd name="T22" fmla="*/ 465 w 1214"/>
                  <a:gd name="T23" fmla="*/ 398 h 410"/>
                  <a:gd name="T24" fmla="*/ 519 w 1214"/>
                  <a:gd name="T25" fmla="*/ 404 h 410"/>
                  <a:gd name="T26" fmla="*/ 589 w 1214"/>
                  <a:gd name="T27" fmla="*/ 410 h 410"/>
                  <a:gd name="T28" fmla="*/ 655 w 1214"/>
                  <a:gd name="T29" fmla="*/ 407 h 410"/>
                  <a:gd name="T30" fmla="*/ 719 w 1214"/>
                  <a:gd name="T31" fmla="*/ 404 h 410"/>
                  <a:gd name="T32" fmla="*/ 794 w 1214"/>
                  <a:gd name="T33" fmla="*/ 395 h 410"/>
                  <a:gd name="T34" fmla="*/ 849 w 1214"/>
                  <a:gd name="T35" fmla="*/ 382 h 410"/>
                  <a:gd name="T36" fmla="*/ 909 w 1214"/>
                  <a:gd name="T37" fmla="*/ 364 h 410"/>
                  <a:gd name="T38" fmla="*/ 966 w 1214"/>
                  <a:gd name="T39" fmla="*/ 343 h 410"/>
                  <a:gd name="T40" fmla="*/ 1006 w 1214"/>
                  <a:gd name="T41" fmla="*/ 327 h 410"/>
                  <a:gd name="T42" fmla="*/ 1048 w 1214"/>
                  <a:gd name="T43" fmla="*/ 300 h 410"/>
                  <a:gd name="T44" fmla="*/ 1081 w 1214"/>
                  <a:gd name="T45" fmla="*/ 278 h 410"/>
                  <a:gd name="T46" fmla="*/ 1117 w 1214"/>
                  <a:gd name="T47" fmla="*/ 248 h 410"/>
                  <a:gd name="T48" fmla="*/ 1151 w 1214"/>
                  <a:gd name="T49" fmla="*/ 220 h 410"/>
                  <a:gd name="T50" fmla="*/ 1172 w 1214"/>
                  <a:gd name="T51" fmla="*/ 187 h 410"/>
                  <a:gd name="T52" fmla="*/ 1193 w 1214"/>
                  <a:gd name="T53" fmla="*/ 150 h 410"/>
                  <a:gd name="T54" fmla="*/ 1208 w 1214"/>
                  <a:gd name="T55" fmla="*/ 110 h 410"/>
                  <a:gd name="T56" fmla="*/ 1214 w 1214"/>
                  <a:gd name="T57" fmla="*/ 61 h 410"/>
                  <a:gd name="T58" fmla="*/ 1211 w 1214"/>
                  <a:gd name="T59" fmla="*/ 3 h 410"/>
                  <a:gd name="T60" fmla="*/ 6 w 1214"/>
                  <a:gd name="T61" fmla="*/ 0 h 4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14"/>
                  <a:gd name="T94" fmla="*/ 0 h 410"/>
                  <a:gd name="T95" fmla="*/ 1214 w 1214"/>
                  <a:gd name="T96" fmla="*/ 410 h 4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14" h="410">
                    <a:moveTo>
                      <a:pt x="6" y="0"/>
                    </a:moveTo>
                    <a:lnTo>
                      <a:pt x="0" y="43"/>
                    </a:lnTo>
                    <a:lnTo>
                      <a:pt x="6" y="98"/>
                    </a:lnTo>
                    <a:lnTo>
                      <a:pt x="24" y="153"/>
                    </a:lnTo>
                    <a:lnTo>
                      <a:pt x="57" y="208"/>
                    </a:lnTo>
                    <a:lnTo>
                      <a:pt x="109" y="257"/>
                    </a:lnTo>
                    <a:lnTo>
                      <a:pt x="172" y="303"/>
                    </a:lnTo>
                    <a:lnTo>
                      <a:pt x="236" y="334"/>
                    </a:lnTo>
                    <a:lnTo>
                      <a:pt x="290" y="355"/>
                    </a:lnTo>
                    <a:lnTo>
                      <a:pt x="350" y="376"/>
                    </a:lnTo>
                    <a:lnTo>
                      <a:pt x="408" y="389"/>
                    </a:lnTo>
                    <a:lnTo>
                      <a:pt x="465" y="398"/>
                    </a:lnTo>
                    <a:lnTo>
                      <a:pt x="519" y="404"/>
                    </a:lnTo>
                    <a:lnTo>
                      <a:pt x="589" y="410"/>
                    </a:lnTo>
                    <a:lnTo>
                      <a:pt x="655" y="407"/>
                    </a:lnTo>
                    <a:lnTo>
                      <a:pt x="719" y="404"/>
                    </a:lnTo>
                    <a:lnTo>
                      <a:pt x="794" y="395"/>
                    </a:lnTo>
                    <a:lnTo>
                      <a:pt x="849" y="382"/>
                    </a:lnTo>
                    <a:lnTo>
                      <a:pt x="909" y="364"/>
                    </a:lnTo>
                    <a:lnTo>
                      <a:pt x="966" y="343"/>
                    </a:lnTo>
                    <a:lnTo>
                      <a:pt x="1006" y="327"/>
                    </a:lnTo>
                    <a:lnTo>
                      <a:pt x="1048" y="300"/>
                    </a:lnTo>
                    <a:lnTo>
                      <a:pt x="1081" y="278"/>
                    </a:lnTo>
                    <a:lnTo>
                      <a:pt x="1117" y="248"/>
                    </a:lnTo>
                    <a:lnTo>
                      <a:pt x="1151" y="220"/>
                    </a:lnTo>
                    <a:lnTo>
                      <a:pt x="1172" y="187"/>
                    </a:lnTo>
                    <a:lnTo>
                      <a:pt x="1193" y="150"/>
                    </a:lnTo>
                    <a:lnTo>
                      <a:pt x="1208" y="110"/>
                    </a:lnTo>
                    <a:lnTo>
                      <a:pt x="1214" y="61"/>
                    </a:lnTo>
                    <a:lnTo>
                      <a:pt x="1211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1" name="Line 16"/>
              <p:cNvSpPr>
                <a:spLocks noChangeAspect="1" noChangeShapeType="1"/>
              </p:cNvSpPr>
              <p:nvPr/>
            </p:nvSpPr>
            <p:spPr bwMode="auto">
              <a:xfrm>
                <a:off x="4182" y="1926"/>
                <a:ext cx="555" cy="13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" name="Line 17"/>
              <p:cNvSpPr>
                <a:spLocks noChangeAspect="1" noChangeShapeType="1"/>
              </p:cNvSpPr>
              <p:nvPr/>
            </p:nvSpPr>
            <p:spPr bwMode="auto">
              <a:xfrm>
                <a:off x="4182" y="1926"/>
                <a:ext cx="1" cy="12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3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3609" y="1926"/>
                <a:ext cx="578" cy="12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31433" name="Text Box 19"/>
            <p:cNvSpPr txBox="1">
              <a:spLocks noChangeArrowheads="1"/>
            </p:cNvSpPr>
            <p:nvPr/>
          </p:nvSpPr>
          <p:spPr bwMode="auto">
            <a:xfrm>
              <a:off x="5409956" y="5396329"/>
              <a:ext cx="1337652" cy="41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Benefits</a:t>
              </a:r>
            </a:p>
          </p:txBody>
        </p:sp>
        <p:sp>
          <p:nvSpPr>
            <p:cNvPr id="231434" name="Text Box 20"/>
            <p:cNvSpPr txBox="1">
              <a:spLocks noChangeArrowheads="1"/>
            </p:cNvSpPr>
            <p:nvPr/>
          </p:nvSpPr>
          <p:spPr bwMode="auto">
            <a:xfrm>
              <a:off x="2744561" y="5015589"/>
              <a:ext cx="967733" cy="41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Risks</a:t>
              </a:r>
            </a:p>
          </p:txBody>
        </p:sp>
        <p:sp>
          <p:nvSpPr>
            <p:cNvPr id="231435" name="Text Box 21"/>
            <p:cNvSpPr txBox="1">
              <a:spLocks noChangeArrowheads="1"/>
            </p:cNvSpPr>
            <p:nvPr/>
          </p:nvSpPr>
          <p:spPr bwMode="auto">
            <a:xfrm>
              <a:off x="1150938" y="2911501"/>
              <a:ext cx="1565548" cy="8645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Failure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Relapse</a:t>
              </a:r>
            </a:p>
          </p:txBody>
        </p:sp>
        <p:sp>
          <p:nvSpPr>
            <p:cNvPr id="231436" name="Text Box 22"/>
            <p:cNvSpPr txBox="1">
              <a:spLocks noChangeArrowheads="1"/>
            </p:cNvSpPr>
            <p:nvPr/>
          </p:nvSpPr>
          <p:spPr bwMode="auto">
            <a:xfrm>
              <a:off x="7315697" y="5324762"/>
              <a:ext cx="1984718" cy="69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Reduction</a:t>
              </a:r>
              <a:r>
                <a:rPr kumimoji="0" lang="fr-FR" altLang="fr-FR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of </a:t>
              </a:r>
              <a:r>
                <a:rPr kumimoji="0" lang="fr-FR" altLang="fr-FR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costs</a:t>
              </a:r>
              <a:endParaRPr kumimoji="0" lang="fr-FR" alt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231437" name="Text Box 23"/>
            <p:cNvSpPr txBox="1">
              <a:spLocks noChangeArrowheads="1"/>
            </p:cNvSpPr>
            <p:nvPr/>
          </p:nvSpPr>
          <p:spPr bwMode="auto">
            <a:xfrm>
              <a:off x="7315697" y="4334265"/>
              <a:ext cx="2408275" cy="69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Reduction</a:t>
              </a:r>
              <a:r>
                <a:rPr kumimoji="0" lang="fr-FR" altLang="fr-FR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 of </a:t>
              </a:r>
            </a:p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side</a:t>
              </a:r>
              <a:r>
                <a:rPr kumimoji="0" lang="fr-FR" altLang="fr-FR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 </a:t>
              </a:r>
              <a:r>
                <a:rPr kumimoji="0" lang="fr-FR" altLang="fr-FR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effects</a:t>
              </a:r>
              <a:endParaRPr kumimoji="0" lang="fr-FR" alt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231438" name="Text Box 24"/>
            <p:cNvSpPr txBox="1">
              <a:spLocks noChangeArrowheads="1"/>
            </p:cNvSpPr>
            <p:nvPr/>
          </p:nvSpPr>
          <p:spPr bwMode="auto">
            <a:xfrm>
              <a:off x="7315697" y="2937265"/>
              <a:ext cx="2449963" cy="100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Control of </a:t>
              </a:r>
            </a:p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antimicrobial</a:t>
              </a:r>
              <a:r>
                <a:rPr kumimoji="0" lang="fr-FR" altLang="fr-FR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resistance</a:t>
              </a:r>
              <a:endParaRPr kumimoji="0" lang="fr-FR" alt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7214959" y="2857109"/>
              <a:ext cx="2612550" cy="3357954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9" name="Étoile à 5 branches 78"/>
            <p:cNvSpPr/>
            <p:nvPr/>
          </p:nvSpPr>
          <p:spPr>
            <a:xfrm>
              <a:off x="1213692" y="2286000"/>
              <a:ext cx="573044" cy="499542"/>
            </a:xfrm>
            <a:prstGeom prst="star5">
              <a:avLst/>
            </a:prstGeom>
            <a:solidFill>
              <a:srgbClr val="FF0000"/>
            </a:solidFill>
            <a:ln w="25400" cap="flat" cmpd="sng" algn="ctr">
              <a:solidFill>
                <a:srgbClr val="FFCC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466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534400" cy="1257300"/>
          </a:xfrm>
        </p:spPr>
        <p:txBody>
          <a:bodyPr/>
          <a:lstStyle/>
          <a:p>
            <a:r>
              <a:rPr lang="it-IT" altLang="en-US" sz="3600"/>
              <a:t>Duration of Antibiotic therapy for VAP</a:t>
            </a:r>
            <a:endParaRPr lang="it-IT" alt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311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en-US"/>
              <a:t>401 pts with VAP (bronchoscopy diagn.)</a:t>
            </a:r>
          </a:p>
          <a:p>
            <a:pPr>
              <a:lnSpc>
                <a:spcPct val="90000"/>
              </a:lnSpc>
            </a:pPr>
            <a:r>
              <a:rPr lang="it-IT" altLang="en-US"/>
              <a:t>197 pts 		8 days therapy</a:t>
            </a:r>
          </a:p>
          <a:p>
            <a:pPr>
              <a:lnSpc>
                <a:spcPct val="90000"/>
              </a:lnSpc>
            </a:pPr>
            <a:r>
              <a:rPr lang="it-IT" altLang="en-US"/>
              <a:t>204 pts		15 days therapy</a:t>
            </a:r>
          </a:p>
          <a:p>
            <a:pPr>
              <a:lnSpc>
                <a:spcPct val="90000"/>
              </a:lnSpc>
            </a:pPr>
            <a:r>
              <a:rPr lang="it-IT" altLang="en-US"/>
              <a:t>Primary outcome measures:</a:t>
            </a:r>
          </a:p>
          <a:p>
            <a:pPr lvl="1">
              <a:lnSpc>
                <a:spcPct val="90000"/>
              </a:lnSpc>
            </a:pPr>
            <a:r>
              <a:rPr lang="it-IT" altLang="en-US"/>
              <a:t>death</a:t>
            </a:r>
          </a:p>
          <a:p>
            <a:pPr lvl="1">
              <a:lnSpc>
                <a:spcPct val="90000"/>
              </a:lnSpc>
            </a:pPr>
            <a:r>
              <a:rPr lang="it-IT" altLang="en-US"/>
              <a:t>microbiologically documented pulmonary infection recurrence</a:t>
            </a:r>
          </a:p>
          <a:p>
            <a:pPr lvl="1">
              <a:lnSpc>
                <a:spcPct val="90000"/>
              </a:lnSpc>
            </a:pPr>
            <a:r>
              <a:rPr lang="it-IT" altLang="en-US"/>
              <a:t>antibiotic free days</a:t>
            </a:r>
          </a:p>
        </p:txBody>
      </p:sp>
      <p:sp>
        <p:nvSpPr>
          <p:cNvPr id="232452" name="Text Box 5"/>
          <p:cNvSpPr txBox="1">
            <a:spLocks noChangeArrowheads="1"/>
          </p:cNvSpPr>
          <p:nvPr/>
        </p:nvSpPr>
        <p:spPr bwMode="auto">
          <a:xfrm>
            <a:off x="4895850" y="6491288"/>
            <a:ext cx="424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Chastre J et al. </a:t>
            </a:r>
            <a:r>
              <a:rPr kumimoji="0" lang="it-IT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JAMA</a:t>
            </a:r>
            <a:r>
              <a:rPr kumimoji="0" lang="it-IT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2003; 290: 2588-2598</a:t>
            </a:r>
          </a:p>
        </p:txBody>
      </p:sp>
    </p:spTree>
    <p:extLst>
      <p:ext uri="{BB962C8B-B14F-4D97-AF65-F5344CB8AC3E}">
        <p14:creationId xmlns:p14="http://schemas.microsoft.com/office/powerpoint/2010/main" val="2684043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Comparable Clinical Effectiveness Against VAP With 8- and 15-Day Antibiotic Regimens</a:t>
            </a:r>
          </a:p>
        </p:txBody>
      </p:sp>
      <p:sp>
        <p:nvSpPr>
          <p:cNvPr id="2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65B3-3272-4515-B26F-80267D84F18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4205" name="Text Box 9"/>
          <p:cNvSpPr txBox="1">
            <a:spLocks noChangeArrowheads="1"/>
          </p:cNvSpPr>
          <p:nvPr/>
        </p:nvSpPr>
        <p:spPr bwMode="auto">
          <a:xfrm>
            <a:off x="1497013" y="16383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Kaplan-Meier Estimates of Probability of Survival*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8 Days vs 15 Days of Antibiotic Therapy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6234113"/>
            <a:ext cx="89519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charset="0"/>
              </a:rPr>
              <a:t>*Probability of survival is for 60 days after VAP onset as function of the duration of antibiotic administration.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charset="0"/>
              </a:rPr>
              <a:t>Chastre J et al. </a:t>
            </a:r>
            <a:r>
              <a:rPr kumimoji="0" lang="pt-BR" sz="10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charset="0"/>
              </a:rPr>
              <a:t>JAMA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charset="0"/>
              </a:rPr>
              <a:t>. 2003;290(19):2588-2598.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Copyright © 2003 American Medical Association. All rights reserved.</a:t>
            </a:r>
          </a:p>
        </p:txBody>
      </p:sp>
      <p:grpSp>
        <p:nvGrpSpPr>
          <p:cNvPr id="264207" name="Group 43"/>
          <p:cNvGrpSpPr>
            <a:grpSpLocks/>
          </p:cNvGrpSpPr>
          <p:nvPr/>
        </p:nvGrpSpPr>
        <p:grpSpPr bwMode="auto">
          <a:xfrm>
            <a:off x="411163" y="1262063"/>
            <a:ext cx="8699500" cy="4405312"/>
            <a:chOff x="713243" y="1673860"/>
            <a:chExt cx="8698927" cy="4405068"/>
          </a:xfrm>
        </p:grpSpPr>
        <p:graphicFrame>
          <p:nvGraphicFramePr>
            <p:cNvPr id="264202" name="Chart 22"/>
            <p:cNvGraphicFramePr>
              <a:graphicFrameLocks/>
            </p:cNvGraphicFramePr>
            <p:nvPr/>
          </p:nvGraphicFramePr>
          <p:xfrm>
            <a:off x="1075205" y="1623062"/>
            <a:ext cx="7163367" cy="450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9" r:id="rId4" imgW="7163421" imgH="4505334" progId="Excel.Sheet.8">
                    <p:embed/>
                  </p:oleObj>
                </mc:Choice>
                <mc:Fallback>
                  <p:oleObj r:id="rId4" imgW="7163421" imgH="4505334" progId="Excel.Sheet.8">
                    <p:embed/>
                    <p:pic>
                      <p:nvPicPr>
                        <p:cNvPr id="264202" name="Chart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205" y="1623062"/>
                          <a:ext cx="7163367" cy="45066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4212" name="Group 25"/>
            <p:cNvGrpSpPr>
              <a:grpSpLocks/>
            </p:cNvGrpSpPr>
            <p:nvPr/>
          </p:nvGrpSpPr>
          <p:grpSpPr bwMode="auto">
            <a:xfrm>
              <a:off x="713243" y="2365950"/>
              <a:ext cx="8698927" cy="3406515"/>
              <a:chOff x="713243" y="2365950"/>
              <a:chExt cx="8698927" cy="3406515"/>
            </a:xfrm>
          </p:grpSpPr>
          <p:sp>
            <p:nvSpPr>
              <p:cNvPr id="264213" name="TextBox 24"/>
              <p:cNvSpPr txBox="1">
                <a:spLocks noChangeArrowheads="1"/>
              </p:cNvSpPr>
              <p:nvPr/>
            </p:nvSpPr>
            <p:spPr bwMode="auto">
              <a:xfrm rot="-5400000">
                <a:off x="-208277" y="3755169"/>
                <a:ext cx="2212375" cy="369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bIns="91440" anchor="b">
                <a:spAutoFit/>
              </a:bodyPr>
              <a:lstStyle/>
              <a:p>
                <a:pPr marL="342900" marR="0" lvl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Calibri" pitchFamily="34" charset="0"/>
                  </a:rPr>
                  <a:t>Probability of Survival</a:t>
                </a:r>
              </a:p>
            </p:txBody>
          </p:sp>
          <p:sp>
            <p:nvSpPr>
              <p:cNvPr id="264214" name="TextBox 25"/>
              <p:cNvSpPr txBox="1">
                <a:spLocks noChangeArrowheads="1"/>
              </p:cNvSpPr>
              <p:nvPr/>
            </p:nvSpPr>
            <p:spPr bwMode="auto">
              <a:xfrm>
                <a:off x="7880967" y="5172325"/>
                <a:ext cx="1531203" cy="600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bIns="91440" anchor="b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Calibri" pitchFamily="34" charset="0"/>
                  </a:rPr>
                  <a:t>Days After</a:t>
                </a:r>
                <a:b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Calibri" pitchFamily="34" charset="0"/>
                  </a:rPr>
                </a:b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Calibri" pitchFamily="34" charset="0"/>
                  </a:rPr>
                  <a:t>Bronchoscopy</a:t>
                </a:r>
              </a:p>
            </p:txBody>
          </p:sp>
          <p:sp>
            <p:nvSpPr>
              <p:cNvPr id="264215" name="TextBox 26"/>
              <p:cNvSpPr txBox="1">
                <a:spLocks noChangeArrowheads="1"/>
              </p:cNvSpPr>
              <p:nvPr/>
            </p:nvSpPr>
            <p:spPr bwMode="auto">
              <a:xfrm>
                <a:off x="2025839" y="4929567"/>
                <a:ext cx="1646253" cy="382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bIns="91440" anchor="b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Calibri" pitchFamily="34" charset="0"/>
                  </a:rPr>
                  <a:t>Log-rank </a:t>
                </a:r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Calibri" pitchFamily="34" charset="0"/>
                  </a:rPr>
                  <a:t>P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Calibri" pitchFamily="34" charset="0"/>
                  </a:rPr>
                  <a:t>=.65</a:t>
                </a: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1779973" y="2365972"/>
                <a:ext cx="6152745" cy="830216"/>
              </a:xfrm>
              <a:custGeom>
                <a:avLst/>
                <a:gdLst>
                  <a:gd name="connsiteX0" fmla="*/ 0 w 6153150"/>
                  <a:gd name="connsiteY0" fmla="*/ 3810 h 830580"/>
                  <a:gd name="connsiteX1" fmla="*/ 247650 w 6153150"/>
                  <a:gd name="connsiteY1" fmla="*/ 0 h 830580"/>
                  <a:gd name="connsiteX2" fmla="*/ 262890 w 6153150"/>
                  <a:gd name="connsiteY2" fmla="*/ 34290 h 830580"/>
                  <a:gd name="connsiteX3" fmla="*/ 476250 w 6153150"/>
                  <a:gd name="connsiteY3" fmla="*/ 26670 h 830580"/>
                  <a:gd name="connsiteX4" fmla="*/ 495300 w 6153150"/>
                  <a:gd name="connsiteY4" fmla="*/ 57150 h 830580"/>
                  <a:gd name="connsiteX5" fmla="*/ 666750 w 6153150"/>
                  <a:gd name="connsiteY5" fmla="*/ 49530 h 830580"/>
                  <a:gd name="connsiteX6" fmla="*/ 670560 w 6153150"/>
                  <a:gd name="connsiteY6" fmla="*/ 76200 h 830580"/>
                  <a:gd name="connsiteX7" fmla="*/ 781050 w 6153150"/>
                  <a:gd name="connsiteY7" fmla="*/ 76200 h 830580"/>
                  <a:gd name="connsiteX8" fmla="*/ 796290 w 6153150"/>
                  <a:gd name="connsiteY8" fmla="*/ 152400 h 830580"/>
                  <a:gd name="connsiteX9" fmla="*/ 925830 w 6153150"/>
                  <a:gd name="connsiteY9" fmla="*/ 163830 h 830580"/>
                  <a:gd name="connsiteX10" fmla="*/ 1002030 w 6153150"/>
                  <a:gd name="connsiteY10" fmla="*/ 163830 h 830580"/>
                  <a:gd name="connsiteX11" fmla="*/ 1085850 w 6153150"/>
                  <a:gd name="connsiteY11" fmla="*/ 182880 h 830580"/>
                  <a:gd name="connsiteX12" fmla="*/ 1139190 w 6153150"/>
                  <a:gd name="connsiteY12" fmla="*/ 224790 h 830580"/>
                  <a:gd name="connsiteX13" fmla="*/ 1291590 w 6153150"/>
                  <a:gd name="connsiteY13" fmla="*/ 217170 h 830580"/>
                  <a:gd name="connsiteX14" fmla="*/ 1299210 w 6153150"/>
                  <a:gd name="connsiteY14" fmla="*/ 308610 h 830580"/>
                  <a:gd name="connsiteX15" fmla="*/ 1714500 w 6153150"/>
                  <a:gd name="connsiteY15" fmla="*/ 323850 h 830580"/>
                  <a:gd name="connsiteX16" fmla="*/ 1718310 w 6153150"/>
                  <a:gd name="connsiteY16" fmla="*/ 339090 h 830580"/>
                  <a:gd name="connsiteX17" fmla="*/ 1809750 w 6153150"/>
                  <a:gd name="connsiteY17" fmla="*/ 339090 h 830580"/>
                  <a:gd name="connsiteX18" fmla="*/ 1828800 w 6153150"/>
                  <a:gd name="connsiteY18" fmla="*/ 365760 h 830580"/>
                  <a:gd name="connsiteX19" fmla="*/ 1897380 w 6153150"/>
                  <a:gd name="connsiteY19" fmla="*/ 365760 h 830580"/>
                  <a:gd name="connsiteX20" fmla="*/ 1939290 w 6153150"/>
                  <a:gd name="connsiteY20" fmla="*/ 392430 h 830580"/>
                  <a:gd name="connsiteX21" fmla="*/ 2019300 w 6153150"/>
                  <a:gd name="connsiteY21" fmla="*/ 392430 h 830580"/>
                  <a:gd name="connsiteX22" fmla="*/ 2015490 w 6153150"/>
                  <a:gd name="connsiteY22" fmla="*/ 445770 h 830580"/>
                  <a:gd name="connsiteX23" fmla="*/ 2446020 w 6153150"/>
                  <a:gd name="connsiteY23" fmla="*/ 445770 h 830580"/>
                  <a:gd name="connsiteX24" fmla="*/ 2442210 w 6153150"/>
                  <a:gd name="connsiteY24" fmla="*/ 499110 h 830580"/>
                  <a:gd name="connsiteX25" fmla="*/ 2636520 w 6153150"/>
                  <a:gd name="connsiteY25" fmla="*/ 499110 h 830580"/>
                  <a:gd name="connsiteX26" fmla="*/ 2640330 w 6153150"/>
                  <a:gd name="connsiteY26" fmla="*/ 544830 h 830580"/>
                  <a:gd name="connsiteX27" fmla="*/ 2750820 w 6153150"/>
                  <a:gd name="connsiteY27" fmla="*/ 533400 h 830580"/>
                  <a:gd name="connsiteX28" fmla="*/ 2750820 w 6153150"/>
                  <a:gd name="connsiteY28" fmla="*/ 613410 h 830580"/>
                  <a:gd name="connsiteX29" fmla="*/ 2990850 w 6153150"/>
                  <a:gd name="connsiteY29" fmla="*/ 617220 h 830580"/>
                  <a:gd name="connsiteX30" fmla="*/ 3040380 w 6153150"/>
                  <a:gd name="connsiteY30" fmla="*/ 617220 h 830580"/>
                  <a:gd name="connsiteX31" fmla="*/ 3078480 w 6153150"/>
                  <a:gd name="connsiteY31" fmla="*/ 651510 h 830580"/>
                  <a:gd name="connsiteX32" fmla="*/ 3257550 w 6153150"/>
                  <a:gd name="connsiteY32" fmla="*/ 655320 h 830580"/>
                  <a:gd name="connsiteX33" fmla="*/ 3257550 w 6153150"/>
                  <a:gd name="connsiteY33" fmla="*/ 708660 h 830580"/>
                  <a:gd name="connsiteX34" fmla="*/ 3482340 w 6153150"/>
                  <a:gd name="connsiteY34" fmla="*/ 712470 h 830580"/>
                  <a:gd name="connsiteX35" fmla="*/ 3493770 w 6153150"/>
                  <a:gd name="connsiteY35" fmla="*/ 731520 h 830580"/>
                  <a:gd name="connsiteX36" fmla="*/ 3970020 w 6153150"/>
                  <a:gd name="connsiteY36" fmla="*/ 720090 h 830580"/>
                  <a:gd name="connsiteX37" fmla="*/ 4000500 w 6153150"/>
                  <a:gd name="connsiteY37" fmla="*/ 735330 h 830580"/>
                  <a:gd name="connsiteX38" fmla="*/ 4095750 w 6153150"/>
                  <a:gd name="connsiteY38" fmla="*/ 723900 h 830580"/>
                  <a:gd name="connsiteX39" fmla="*/ 4126230 w 6153150"/>
                  <a:gd name="connsiteY39" fmla="*/ 754380 h 830580"/>
                  <a:gd name="connsiteX40" fmla="*/ 4175760 w 6153150"/>
                  <a:gd name="connsiteY40" fmla="*/ 750570 h 830580"/>
                  <a:gd name="connsiteX41" fmla="*/ 4259580 w 6153150"/>
                  <a:gd name="connsiteY41" fmla="*/ 773430 h 830580"/>
                  <a:gd name="connsiteX42" fmla="*/ 4370070 w 6153150"/>
                  <a:gd name="connsiteY42" fmla="*/ 769620 h 830580"/>
                  <a:gd name="connsiteX43" fmla="*/ 4411980 w 6153150"/>
                  <a:gd name="connsiteY43" fmla="*/ 792480 h 830580"/>
                  <a:gd name="connsiteX44" fmla="*/ 5097780 w 6153150"/>
                  <a:gd name="connsiteY44" fmla="*/ 788670 h 830580"/>
                  <a:gd name="connsiteX45" fmla="*/ 5147310 w 6153150"/>
                  <a:gd name="connsiteY45" fmla="*/ 811530 h 830580"/>
                  <a:gd name="connsiteX46" fmla="*/ 5711190 w 6153150"/>
                  <a:gd name="connsiteY46" fmla="*/ 807720 h 830580"/>
                  <a:gd name="connsiteX47" fmla="*/ 5764530 w 6153150"/>
                  <a:gd name="connsiteY47" fmla="*/ 830580 h 830580"/>
                  <a:gd name="connsiteX48" fmla="*/ 6153150 w 6153150"/>
                  <a:gd name="connsiteY48" fmla="*/ 830580 h 83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53150" h="830580">
                    <a:moveTo>
                      <a:pt x="0" y="3810"/>
                    </a:moveTo>
                    <a:lnTo>
                      <a:pt x="247650" y="0"/>
                    </a:lnTo>
                    <a:lnTo>
                      <a:pt x="262890" y="34290"/>
                    </a:lnTo>
                    <a:lnTo>
                      <a:pt x="476250" y="26670"/>
                    </a:lnTo>
                    <a:lnTo>
                      <a:pt x="495300" y="57150"/>
                    </a:lnTo>
                    <a:lnTo>
                      <a:pt x="666750" y="49530"/>
                    </a:lnTo>
                    <a:lnTo>
                      <a:pt x="670560" y="76200"/>
                    </a:lnTo>
                    <a:lnTo>
                      <a:pt x="781050" y="76200"/>
                    </a:lnTo>
                    <a:lnTo>
                      <a:pt x="796290" y="152400"/>
                    </a:lnTo>
                    <a:lnTo>
                      <a:pt x="925830" y="163830"/>
                    </a:lnTo>
                    <a:lnTo>
                      <a:pt x="1002030" y="163830"/>
                    </a:lnTo>
                    <a:lnTo>
                      <a:pt x="1085850" y="182880"/>
                    </a:lnTo>
                    <a:lnTo>
                      <a:pt x="1139190" y="224790"/>
                    </a:lnTo>
                    <a:lnTo>
                      <a:pt x="1291590" y="217170"/>
                    </a:lnTo>
                    <a:lnTo>
                      <a:pt x="1299210" y="308610"/>
                    </a:lnTo>
                    <a:lnTo>
                      <a:pt x="1714500" y="323850"/>
                    </a:lnTo>
                    <a:lnTo>
                      <a:pt x="1718310" y="339090"/>
                    </a:lnTo>
                    <a:lnTo>
                      <a:pt x="1809750" y="339090"/>
                    </a:lnTo>
                    <a:lnTo>
                      <a:pt x="1828800" y="365760"/>
                    </a:lnTo>
                    <a:lnTo>
                      <a:pt x="1897380" y="365760"/>
                    </a:lnTo>
                    <a:lnTo>
                      <a:pt x="1939290" y="392430"/>
                    </a:lnTo>
                    <a:lnTo>
                      <a:pt x="2019300" y="392430"/>
                    </a:lnTo>
                    <a:lnTo>
                      <a:pt x="2015490" y="445770"/>
                    </a:lnTo>
                    <a:lnTo>
                      <a:pt x="2446020" y="445770"/>
                    </a:lnTo>
                    <a:lnTo>
                      <a:pt x="2442210" y="499110"/>
                    </a:lnTo>
                    <a:lnTo>
                      <a:pt x="2636520" y="499110"/>
                    </a:lnTo>
                    <a:lnTo>
                      <a:pt x="2640330" y="544830"/>
                    </a:lnTo>
                    <a:lnTo>
                      <a:pt x="2750820" y="533400"/>
                    </a:lnTo>
                    <a:lnTo>
                      <a:pt x="2750820" y="613410"/>
                    </a:lnTo>
                    <a:lnTo>
                      <a:pt x="2990850" y="617220"/>
                    </a:lnTo>
                    <a:lnTo>
                      <a:pt x="3040380" y="617220"/>
                    </a:lnTo>
                    <a:lnTo>
                      <a:pt x="3078480" y="651510"/>
                    </a:lnTo>
                    <a:lnTo>
                      <a:pt x="3257550" y="655320"/>
                    </a:lnTo>
                    <a:lnTo>
                      <a:pt x="3257550" y="708660"/>
                    </a:lnTo>
                    <a:lnTo>
                      <a:pt x="3482340" y="712470"/>
                    </a:lnTo>
                    <a:lnTo>
                      <a:pt x="3493770" y="731520"/>
                    </a:lnTo>
                    <a:lnTo>
                      <a:pt x="3970020" y="720090"/>
                    </a:lnTo>
                    <a:lnTo>
                      <a:pt x="4000500" y="735330"/>
                    </a:lnTo>
                    <a:lnTo>
                      <a:pt x="4095750" y="723900"/>
                    </a:lnTo>
                    <a:lnTo>
                      <a:pt x="4126230" y="754380"/>
                    </a:lnTo>
                    <a:lnTo>
                      <a:pt x="4175760" y="750570"/>
                    </a:lnTo>
                    <a:lnTo>
                      <a:pt x="4259580" y="773430"/>
                    </a:lnTo>
                    <a:lnTo>
                      <a:pt x="4370070" y="769620"/>
                    </a:lnTo>
                    <a:lnTo>
                      <a:pt x="4411980" y="792480"/>
                    </a:lnTo>
                    <a:lnTo>
                      <a:pt x="5097780" y="788670"/>
                    </a:lnTo>
                    <a:lnTo>
                      <a:pt x="5147310" y="811530"/>
                    </a:lnTo>
                    <a:lnTo>
                      <a:pt x="5711190" y="807720"/>
                    </a:lnTo>
                    <a:lnTo>
                      <a:pt x="5764530" y="830580"/>
                    </a:lnTo>
                    <a:lnTo>
                      <a:pt x="6153150" y="830580"/>
                    </a:lnTo>
                  </a:path>
                </a:pathLst>
              </a:custGeom>
              <a:noFill/>
              <a:ln w="38100" cap="flat" cmpd="sng" algn="ctr">
                <a:solidFill>
                  <a:schemeClr val="accent6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grpSp>
            <p:nvGrpSpPr>
              <p:cNvPr id="264217" name="Group 23"/>
              <p:cNvGrpSpPr>
                <a:grpSpLocks/>
              </p:cNvGrpSpPr>
              <p:nvPr/>
            </p:nvGrpSpPr>
            <p:grpSpPr bwMode="auto">
              <a:xfrm>
                <a:off x="5805711" y="4132765"/>
                <a:ext cx="2055002" cy="865854"/>
                <a:chOff x="5426167" y="4132765"/>
                <a:chExt cx="2055002" cy="865854"/>
              </a:xfrm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5426064" y="4132761"/>
                  <a:ext cx="2054090" cy="85402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264220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5443636" y="4161310"/>
                  <a:ext cx="2037533" cy="382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bIns="91440" anchor="b">
                  <a:spAutoFit/>
                </a:bodyPr>
                <a:lstStyle/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34" charset="-128"/>
                      <a:cs typeface="Calibri" pitchFamily="34" charset="0"/>
                    </a:rPr>
                    <a:t>Antibiotic Regimen</a:t>
                  </a:r>
                </a:p>
              </p:txBody>
            </p:sp>
            <p:sp>
              <p:nvSpPr>
                <p:cNvPr id="264221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6440886" y="4434159"/>
                  <a:ext cx="765520" cy="564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bIns="91440" anchor="b">
                  <a:spAutoFit/>
                </a:bodyPr>
                <a:lstStyle/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34" charset="-128"/>
                      <a:cs typeface="Calibri" pitchFamily="34" charset="0"/>
                    </a:rPr>
                    <a:t>8-Day</a:t>
                  </a: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34" charset="-128"/>
                      <a:cs typeface="Calibri" pitchFamily="34" charset="0"/>
                    </a:rPr>
                    <a:t>15-Day</a:t>
                  </a: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5770528" y="4605810"/>
                  <a:ext cx="65559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6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223" name="Straight Connector 36"/>
                <p:cNvCxnSpPr>
                  <a:cxnSpLocks noChangeShapeType="1"/>
                </p:cNvCxnSpPr>
                <p:nvPr/>
              </p:nvCxnSpPr>
              <p:spPr bwMode="auto">
                <a:xfrm>
                  <a:off x="5771071" y="4819295"/>
                  <a:ext cx="65560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4218" name="Freeform 30"/>
              <p:cNvSpPr>
                <a:spLocks/>
              </p:cNvSpPr>
              <p:nvPr/>
            </p:nvSpPr>
            <p:spPr bwMode="auto">
              <a:xfrm>
                <a:off x="1786890" y="2369820"/>
                <a:ext cx="6145530" cy="891540"/>
              </a:xfrm>
              <a:custGeom>
                <a:avLst/>
                <a:gdLst>
                  <a:gd name="T0" fmla="*/ 0 w 6145530"/>
                  <a:gd name="T1" fmla="*/ 0 h 891540"/>
                  <a:gd name="T2" fmla="*/ 586740 w 6145530"/>
                  <a:gd name="T3" fmla="*/ 0 h 891540"/>
                  <a:gd name="T4" fmla="*/ 590550 w 6145530"/>
                  <a:gd name="T5" fmla="*/ 53340 h 891540"/>
                  <a:gd name="T6" fmla="*/ 674370 w 6145530"/>
                  <a:gd name="T7" fmla="*/ 45720 h 891540"/>
                  <a:gd name="T8" fmla="*/ 674370 w 6145530"/>
                  <a:gd name="T9" fmla="*/ 68580 h 891540"/>
                  <a:gd name="T10" fmla="*/ 876300 w 6145530"/>
                  <a:gd name="T11" fmla="*/ 87630 h 891540"/>
                  <a:gd name="T12" fmla="*/ 876300 w 6145530"/>
                  <a:gd name="T13" fmla="*/ 160020 h 891540"/>
                  <a:gd name="T14" fmla="*/ 994410 w 6145530"/>
                  <a:gd name="T15" fmla="*/ 152400 h 891540"/>
                  <a:gd name="T16" fmla="*/ 1005840 w 6145530"/>
                  <a:gd name="T17" fmla="*/ 175260 h 891540"/>
                  <a:gd name="T18" fmla="*/ 1085858 w 6145530"/>
                  <a:gd name="T19" fmla="*/ 171450 h 891540"/>
                  <a:gd name="T20" fmla="*/ 1085858 w 6145530"/>
                  <a:gd name="T21" fmla="*/ 205740 h 891540"/>
                  <a:gd name="T22" fmla="*/ 1283978 w 6145530"/>
                  <a:gd name="T23" fmla="*/ 205740 h 891540"/>
                  <a:gd name="T24" fmla="*/ 1291598 w 6145530"/>
                  <a:gd name="T25" fmla="*/ 240030 h 891540"/>
                  <a:gd name="T26" fmla="*/ 1421138 w 6145530"/>
                  <a:gd name="T27" fmla="*/ 243840 h 891540"/>
                  <a:gd name="T28" fmla="*/ 1417328 w 6145530"/>
                  <a:gd name="T29" fmla="*/ 278130 h 891540"/>
                  <a:gd name="T30" fmla="*/ 1516388 w 6145530"/>
                  <a:gd name="T31" fmla="*/ 278130 h 891540"/>
                  <a:gd name="T32" fmla="*/ 1524008 w 6145530"/>
                  <a:gd name="T33" fmla="*/ 312420 h 891540"/>
                  <a:gd name="T34" fmla="*/ 1695458 w 6145530"/>
                  <a:gd name="T35" fmla="*/ 312420 h 891540"/>
                  <a:gd name="T36" fmla="*/ 1718318 w 6145530"/>
                  <a:gd name="T37" fmla="*/ 335280 h 891540"/>
                  <a:gd name="T38" fmla="*/ 1790708 w 6145530"/>
                  <a:gd name="T39" fmla="*/ 331470 h 891540"/>
                  <a:gd name="T40" fmla="*/ 1809758 w 6145530"/>
                  <a:gd name="T41" fmla="*/ 350520 h 891540"/>
                  <a:gd name="T42" fmla="*/ 1905008 w 6145530"/>
                  <a:gd name="T43" fmla="*/ 346710 h 891540"/>
                  <a:gd name="T44" fmla="*/ 1912628 w 6145530"/>
                  <a:gd name="T45" fmla="*/ 388620 h 891540"/>
                  <a:gd name="T46" fmla="*/ 2114551 w 6145530"/>
                  <a:gd name="T47" fmla="*/ 388620 h 891540"/>
                  <a:gd name="T48" fmla="*/ 2118361 w 6145530"/>
                  <a:gd name="T49" fmla="*/ 434340 h 891540"/>
                  <a:gd name="T50" fmla="*/ 2209801 w 6145530"/>
                  <a:gd name="T51" fmla="*/ 434340 h 891540"/>
                  <a:gd name="T52" fmla="*/ 2438401 w 6145530"/>
                  <a:gd name="T53" fmla="*/ 457200 h 891540"/>
                  <a:gd name="T54" fmla="*/ 2423161 w 6145530"/>
                  <a:gd name="T55" fmla="*/ 483870 h 891540"/>
                  <a:gd name="T56" fmla="*/ 2625091 w 6145530"/>
                  <a:gd name="T57" fmla="*/ 487680 h 891540"/>
                  <a:gd name="T58" fmla="*/ 2640331 w 6145530"/>
                  <a:gd name="T59" fmla="*/ 525780 h 891540"/>
                  <a:gd name="T60" fmla="*/ 2739391 w 6145530"/>
                  <a:gd name="T61" fmla="*/ 521970 h 891540"/>
                  <a:gd name="T62" fmla="*/ 2750821 w 6145530"/>
                  <a:gd name="T63" fmla="*/ 544830 h 891540"/>
                  <a:gd name="T64" fmla="*/ 2830831 w 6145530"/>
                  <a:gd name="T65" fmla="*/ 541020 h 891540"/>
                  <a:gd name="T66" fmla="*/ 2846071 w 6145530"/>
                  <a:gd name="T67" fmla="*/ 563880 h 891540"/>
                  <a:gd name="T68" fmla="*/ 3044191 w 6145530"/>
                  <a:gd name="T69" fmla="*/ 556260 h 891540"/>
                  <a:gd name="T70" fmla="*/ 3059431 w 6145530"/>
                  <a:gd name="T71" fmla="*/ 579120 h 891540"/>
                  <a:gd name="T72" fmla="*/ 3230881 w 6145530"/>
                  <a:gd name="T73" fmla="*/ 571500 h 891540"/>
                  <a:gd name="T74" fmla="*/ 3246121 w 6145530"/>
                  <a:gd name="T75" fmla="*/ 598170 h 891540"/>
                  <a:gd name="T76" fmla="*/ 3326131 w 6145530"/>
                  <a:gd name="T77" fmla="*/ 590550 h 891540"/>
                  <a:gd name="T78" fmla="*/ 3348991 w 6145530"/>
                  <a:gd name="T79" fmla="*/ 617220 h 891540"/>
                  <a:gd name="T80" fmla="*/ 3550921 w 6145530"/>
                  <a:gd name="T81" fmla="*/ 609600 h 891540"/>
                  <a:gd name="T82" fmla="*/ 3558541 w 6145530"/>
                  <a:gd name="T83" fmla="*/ 647700 h 891540"/>
                  <a:gd name="T84" fmla="*/ 3669031 w 6145530"/>
                  <a:gd name="T85" fmla="*/ 643890 h 891540"/>
                  <a:gd name="T86" fmla="*/ 3672841 w 6145530"/>
                  <a:gd name="T87" fmla="*/ 720090 h 891540"/>
                  <a:gd name="T88" fmla="*/ 3970021 w 6145530"/>
                  <a:gd name="T89" fmla="*/ 720090 h 891540"/>
                  <a:gd name="T90" fmla="*/ 3985261 w 6145530"/>
                  <a:gd name="T91" fmla="*/ 746760 h 891540"/>
                  <a:gd name="T92" fmla="*/ 4076701 w 6145530"/>
                  <a:gd name="T93" fmla="*/ 742950 h 891540"/>
                  <a:gd name="T94" fmla="*/ 4080511 w 6145530"/>
                  <a:gd name="T95" fmla="*/ 754380 h 891540"/>
                  <a:gd name="T96" fmla="*/ 4156711 w 6145530"/>
                  <a:gd name="T97" fmla="*/ 750570 h 891540"/>
                  <a:gd name="T98" fmla="*/ 4183381 w 6145530"/>
                  <a:gd name="T99" fmla="*/ 773430 h 891540"/>
                  <a:gd name="T100" fmla="*/ 4370070 w 6145530"/>
                  <a:gd name="T101" fmla="*/ 769620 h 891540"/>
                  <a:gd name="T102" fmla="*/ 4381502 w 6145530"/>
                  <a:gd name="T103" fmla="*/ 788670 h 891540"/>
                  <a:gd name="T104" fmla="*/ 4781550 w 6145530"/>
                  <a:gd name="T105" fmla="*/ 784860 h 891540"/>
                  <a:gd name="T106" fmla="*/ 4796790 w 6145530"/>
                  <a:gd name="T107" fmla="*/ 815340 h 891540"/>
                  <a:gd name="T108" fmla="*/ 4865370 w 6145530"/>
                  <a:gd name="T109" fmla="*/ 819150 h 891540"/>
                  <a:gd name="T110" fmla="*/ 4892042 w 6145530"/>
                  <a:gd name="T111" fmla="*/ 845820 h 891540"/>
                  <a:gd name="T112" fmla="*/ 5204462 w 6145530"/>
                  <a:gd name="T113" fmla="*/ 834390 h 891540"/>
                  <a:gd name="T114" fmla="*/ 5219702 w 6145530"/>
                  <a:gd name="T115" fmla="*/ 861060 h 891540"/>
                  <a:gd name="T116" fmla="*/ 5615942 w 6145530"/>
                  <a:gd name="T117" fmla="*/ 857250 h 891540"/>
                  <a:gd name="T118" fmla="*/ 5627370 w 6145530"/>
                  <a:gd name="T119" fmla="*/ 880110 h 891540"/>
                  <a:gd name="T120" fmla="*/ 6031230 w 6145530"/>
                  <a:gd name="T121" fmla="*/ 868680 h 891540"/>
                  <a:gd name="T122" fmla="*/ 6046470 w 6145530"/>
                  <a:gd name="T123" fmla="*/ 891540 h 891540"/>
                  <a:gd name="T124" fmla="*/ 6145530 w 6145530"/>
                  <a:gd name="T125" fmla="*/ 891540 h 8915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145530"/>
                  <a:gd name="T190" fmla="*/ 0 h 891540"/>
                  <a:gd name="T191" fmla="*/ 6145530 w 6145530"/>
                  <a:gd name="T192" fmla="*/ 891540 h 8915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145530" h="891540">
                    <a:moveTo>
                      <a:pt x="0" y="0"/>
                    </a:moveTo>
                    <a:lnTo>
                      <a:pt x="586740" y="0"/>
                    </a:lnTo>
                    <a:lnTo>
                      <a:pt x="590550" y="53340"/>
                    </a:lnTo>
                    <a:lnTo>
                      <a:pt x="674370" y="45720"/>
                    </a:lnTo>
                    <a:lnTo>
                      <a:pt x="674370" y="68580"/>
                    </a:lnTo>
                    <a:lnTo>
                      <a:pt x="876300" y="87630"/>
                    </a:lnTo>
                    <a:lnTo>
                      <a:pt x="876300" y="160020"/>
                    </a:lnTo>
                    <a:lnTo>
                      <a:pt x="994410" y="152400"/>
                    </a:lnTo>
                    <a:lnTo>
                      <a:pt x="1005840" y="175260"/>
                    </a:lnTo>
                    <a:lnTo>
                      <a:pt x="1085850" y="171450"/>
                    </a:lnTo>
                    <a:lnTo>
                      <a:pt x="1085850" y="205740"/>
                    </a:lnTo>
                    <a:lnTo>
                      <a:pt x="1283970" y="205740"/>
                    </a:lnTo>
                    <a:lnTo>
                      <a:pt x="1291590" y="240030"/>
                    </a:lnTo>
                    <a:lnTo>
                      <a:pt x="1421130" y="243840"/>
                    </a:lnTo>
                    <a:lnTo>
                      <a:pt x="1417320" y="278130"/>
                    </a:lnTo>
                    <a:lnTo>
                      <a:pt x="1516380" y="278130"/>
                    </a:lnTo>
                    <a:lnTo>
                      <a:pt x="1524000" y="312420"/>
                    </a:lnTo>
                    <a:lnTo>
                      <a:pt x="1695450" y="312420"/>
                    </a:lnTo>
                    <a:lnTo>
                      <a:pt x="1718310" y="335280"/>
                    </a:lnTo>
                    <a:lnTo>
                      <a:pt x="1790700" y="331470"/>
                    </a:lnTo>
                    <a:lnTo>
                      <a:pt x="1809750" y="350520"/>
                    </a:lnTo>
                    <a:lnTo>
                      <a:pt x="1905000" y="346710"/>
                    </a:lnTo>
                    <a:lnTo>
                      <a:pt x="1912620" y="388620"/>
                    </a:lnTo>
                    <a:lnTo>
                      <a:pt x="2114550" y="388620"/>
                    </a:lnTo>
                    <a:lnTo>
                      <a:pt x="2118360" y="434340"/>
                    </a:lnTo>
                    <a:lnTo>
                      <a:pt x="2209800" y="434340"/>
                    </a:lnTo>
                    <a:lnTo>
                      <a:pt x="2438400" y="457200"/>
                    </a:lnTo>
                    <a:lnTo>
                      <a:pt x="2423160" y="483870"/>
                    </a:lnTo>
                    <a:lnTo>
                      <a:pt x="2625090" y="487680"/>
                    </a:lnTo>
                    <a:lnTo>
                      <a:pt x="2640330" y="525780"/>
                    </a:lnTo>
                    <a:lnTo>
                      <a:pt x="2739390" y="521970"/>
                    </a:lnTo>
                    <a:lnTo>
                      <a:pt x="2750820" y="544830"/>
                    </a:lnTo>
                    <a:lnTo>
                      <a:pt x="2830830" y="541020"/>
                    </a:lnTo>
                    <a:lnTo>
                      <a:pt x="2846070" y="563880"/>
                    </a:lnTo>
                    <a:lnTo>
                      <a:pt x="3044190" y="556260"/>
                    </a:lnTo>
                    <a:lnTo>
                      <a:pt x="3059430" y="579120"/>
                    </a:lnTo>
                    <a:lnTo>
                      <a:pt x="3230880" y="571500"/>
                    </a:lnTo>
                    <a:lnTo>
                      <a:pt x="3246120" y="598170"/>
                    </a:lnTo>
                    <a:lnTo>
                      <a:pt x="3326130" y="590550"/>
                    </a:lnTo>
                    <a:lnTo>
                      <a:pt x="3348990" y="617220"/>
                    </a:lnTo>
                    <a:lnTo>
                      <a:pt x="3550920" y="609600"/>
                    </a:lnTo>
                    <a:lnTo>
                      <a:pt x="3558540" y="647700"/>
                    </a:lnTo>
                    <a:lnTo>
                      <a:pt x="3669030" y="643890"/>
                    </a:lnTo>
                    <a:lnTo>
                      <a:pt x="3672840" y="720090"/>
                    </a:lnTo>
                    <a:lnTo>
                      <a:pt x="3970020" y="720090"/>
                    </a:lnTo>
                    <a:lnTo>
                      <a:pt x="3985260" y="746760"/>
                    </a:lnTo>
                    <a:lnTo>
                      <a:pt x="4076700" y="742950"/>
                    </a:lnTo>
                    <a:lnTo>
                      <a:pt x="4080510" y="754380"/>
                    </a:lnTo>
                    <a:lnTo>
                      <a:pt x="4156710" y="750570"/>
                    </a:lnTo>
                    <a:lnTo>
                      <a:pt x="4183380" y="773430"/>
                    </a:lnTo>
                    <a:lnTo>
                      <a:pt x="4370070" y="769620"/>
                    </a:lnTo>
                    <a:lnTo>
                      <a:pt x="4381500" y="788670"/>
                    </a:lnTo>
                    <a:lnTo>
                      <a:pt x="4781550" y="784860"/>
                    </a:lnTo>
                    <a:lnTo>
                      <a:pt x="4796790" y="815340"/>
                    </a:lnTo>
                    <a:lnTo>
                      <a:pt x="4865370" y="819150"/>
                    </a:lnTo>
                    <a:lnTo>
                      <a:pt x="4892040" y="845820"/>
                    </a:lnTo>
                    <a:lnTo>
                      <a:pt x="5204460" y="834390"/>
                    </a:lnTo>
                    <a:lnTo>
                      <a:pt x="5219700" y="861060"/>
                    </a:lnTo>
                    <a:lnTo>
                      <a:pt x="5615940" y="857250"/>
                    </a:lnTo>
                    <a:lnTo>
                      <a:pt x="5627370" y="880110"/>
                    </a:lnTo>
                    <a:lnTo>
                      <a:pt x="6031230" y="868680"/>
                    </a:lnTo>
                    <a:lnTo>
                      <a:pt x="6046470" y="891540"/>
                    </a:lnTo>
                    <a:lnTo>
                      <a:pt x="6145530" y="891540"/>
                    </a:ln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609600" y="5646738"/>
            <a:ext cx="76358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ctr"/>
                <a:tab pos="1770063" algn="ctr"/>
                <a:tab pos="2743200" algn="ctr"/>
                <a:tab pos="3832225" algn="ctr"/>
                <a:tab pos="4803775" algn="ctr"/>
                <a:tab pos="5834063" algn="ctr"/>
                <a:tab pos="6865938" algn="ctr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8-day	197	187	172	158	151	148	147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ctr"/>
                <a:tab pos="1770063" algn="ctr"/>
                <a:tab pos="2743200" algn="ctr"/>
                <a:tab pos="3832225" algn="ctr"/>
                <a:tab pos="4803775" algn="ctr"/>
                <a:tab pos="5834063" algn="ctr"/>
                <a:tab pos="6865938" algn="ctr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15-day	204	194	179	167	157	151	147</a:t>
            </a:r>
          </a:p>
        </p:txBody>
      </p:sp>
      <p:sp>
        <p:nvSpPr>
          <p:cNvPr id="242720" name="Text Box 32"/>
          <p:cNvSpPr txBox="1">
            <a:spLocks noChangeArrowheads="1"/>
          </p:cNvSpPr>
          <p:nvPr/>
        </p:nvSpPr>
        <p:spPr bwMode="auto">
          <a:xfrm>
            <a:off x="144463" y="5397500"/>
            <a:ext cx="944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No. at Risk</a:t>
            </a:r>
          </a:p>
        </p:txBody>
      </p:sp>
      <p:sp>
        <p:nvSpPr>
          <p:cNvPr id="264210" name="Text Box 26"/>
          <p:cNvSpPr txBox="1">
            <a:spLocks noChangeArrowheads="1"/>
          </p:cNvSpPr>
          <p:nvPr/>
        </p:nvSpPr>
        <p:spPr bwMode="auto">
          <a:xfrm>
            <a:off x="1765300" y="3441700"/>
            <a:ext cx="2895600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MRSA comprised ~7% of microbiologically documented pathogens (both groups)</a:t>
            </a:r>
          </a:p>
        </p:txBody>
      </p:sp>
    </p:spTree>
    <p:extLst>
      <p:ext uri="{BB962C8B-B14F-4D97-AF65-F5344CB8AC3E}">
        <p14:creationId xmlns:p14="http://schemas.microsoft.com/office/powerpoint/2010/main" val="4041961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Shorter Duration of Antimicrobial Therapy May Be Acceptable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4CD77-2EA6-4C0D-9675-88FD2FFAA7C3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66243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125" y="2773363"/>
          <a:ext cx="9032875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r:id="rId4" imgW="9035055" imgH="3798137" progId="Excel.Sheet.8">
                  <p:embed/>
                </p:oleObj>
              </mc:Choice>
              <mc:Fallback>
                <p:oleObj r:id="rId4" imgW="9035055" imgH="3798137" progId="Excel.Sheet.8">
                  <p:embed/>
                  <p:pic>
                    <p:nvPicPr>
                      <p:cNvPr id="26624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2773363"/>
                        <a:ext cx="9032875" cy="379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6" name="Text Box 20"/>
          <p:cNvSpPr txBox="1">
            <a:spLocks noChangeArrowheads="1"/>
          </p:cNvSpPr>
          <p:nvPr/>
        </p:nvSpPr>
        <p:spPr bwMode="auto">
          <a:xfrm>
            <a:off x="2263775" y="5318125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6557963"/>
            <a:ext cx="895191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Chastre J et al. </a:t>
            </a:r>
            <a:r>
              <a:rPr kumimoji="0" lang="pt-BR" sz="10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JAMA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2003;290(19):2588-2598.</a:t>
            </a:r>
          </a:p>
        </p:txBody>
      </p:sp>
      <p:sp>
        <p:nvSpPr>
          <p:cNvPr id="266248" name="Text Box 26"/>
          <p:cNvSpPr txBox="1">
            <a:spLocks noChangeArrowheads="1"/>
          </p:cNvSpPr>
          <p:nvPr/>
        </p:nvSpPr>
        <p:spPr bwMode="auto">
          <a:xfrm>
            <a:off x="1346200" y="3314700"/>
            <a:ext cx="20574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MRSA comprised ~7%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microbiologically documented pathogens (both groups)</a:t>
            </a:r>
          </a:p>
        </p:txBody>
      </p:sp>
      <p:sp>
        <p:nvSpPr>
          <p:cNvPr id="266250" name="Text Box 6"/>
          <p:cNvSpPr txBox="1">
            <a:spLocks noChangeArrowheads="1"/>
          </p:cNvSpPr>
          <p:nvPr/>
        </p:nvSpPr>
        <p:spPr bwMode="auto">
          <a:xfrm>
            <a:off x="1874838" y="1582738"/>
            <a:ext cx="6151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Mortality 28 Days After Bronchoscopy as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Function of Antibiotic Administration Duration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420543" y="2450306"/>
            <a:ext cx="5060153" cy="659913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Comparable 28-day mortality with 8- or 15-day</a:t>
            </a:r>
          </a:p>
        </p:txBody>
      </p:sp>
    </p:spTree>
    <p:extLst>
      <p:ext uri="{BB962C8B-B14F-4D97-AF65-F5344CB8AC3E}">
        <p14:creationId xmlns:p14="http://schemas.microsoft.com/office/powerpoint/2010/main" val="37087423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7A223-073E-5E4F-8886-B10FFDB8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Nosocomial</a:t>
            </a:r>
            <a:r>
              <a:rPr lang="it-IT" dirty="0"/>
              <a:t> pneumonia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9BA5A1-AB9C-CF44-A2B8-77B3E90DA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32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HAP: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Pneumonia NOT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incubating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the time of hospital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admission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occurring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48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or more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admission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32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VAP: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Pneumonia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occurring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&gt;48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endotracheal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intubation</a:t>
            </a: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FF3298C-4276-0946-8B11-D8E05CAD3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046" y="6566800"/>
            <a:ext cx="25074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Kalil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et al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alt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r>
              <a:rPr lang="it-IT" alt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2016;</a:t>
            </a:r>
            <a:r>
              <a:rPr lang="it-IT" alt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:e61-111</a:t>
            </a:r>
          </a:p>
        </p:txBody>
      </p:sp>
    </p:spTree>
    <p:extLst>
      <p:ext uri="{BB962C8B-B14F-4D97-AF65-F5344CB8AC3E}">
        <p14:creationId xmlns:p14="http://schemas.microsoft.com/office/powerpoint/2010/main" val="310740251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04900"/>
          </a:xfrm>
        </p:spPr>
        <p:txBody>
          <a:bodyPr/>
          <a:lstStyle/>
          <a:p>
            <a:r>
              <a:rPr lang="it-IT" altLang="en-US" sz="4000" dirty="0"/>
              <a:t>LONGER THERAPY?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80400" cy="2689225"/>
          </a:xfrm>
        </p:spPr>
        <p:txBody>
          <a:bodyPr/>
          <a:lstStyle/>
          <a:p>
            <a:r>
              <a:rPr lang="it-IT" altLang="en-US" dirty="0"/>
              <a:t>ICP </a:t>
            </a:r>
            <a:r>
              <a:rPr lang="it-IT" altLang="en-US" dirty="0" err="1"/>
              <a:t>patients</a:t>
            </a:r>
            <a:endParaRPr lang="it-IT" altLang="en-US" dirty="0"/>
          </a:p>
          <a:p>
            <a:r>
              <a:rPr lang="it-IT" altLang="en-US" dirty="0" err="1"/>
              <a:t>Pts</a:t>
            </a:r>
            <a:r>
              <a:rPr lang="it-IT" altLang="en-US" dirty="0"/>
              <a:t> with </a:t>
            </a:r>
            <a:r>
              <a:rPr lang="it-IT" altLang="en-US" dirty="0" err="1"/>
              <a:t>higher</a:t>
            </a:r>
            <a:r>
              <a:rPr lang="it-IT" altLang="en-US" dirty="0"/>
              <a:t> </a:t>
            </a:r>
            <a:r>
              <a:rPr lang="it-IT" altLang="en-US" dirty="0" err="1"/>
              <a:t>probability</a:t>
            </a:r>
            <a:r>
              <a:rPr lang="it-IT" altLang="en-US" dirty="0"/>
              <a:t> of relapse</a:t>
            </a:r>
          </a:p>
          <a:p>
            <a:r>
              <a:rPr lang="it-IT" altLang="en-US" dirty="0" err="1"/>
              <a:t>Pts</a:t>
            </a:r>
            <a:r>
              <a:rPr lang="it-IT" altLang="en-US" dirty="0"/>
              <a:t> with </a:t>
            </a:r>
            <a:r>
              <a:rPr lang="it-IT" altLang="en-US" dirty="0" err="1"/>
              <a:t>difficult</a:t>
            </a:r>
            <a:r>
              <a:rPr lang="it-IT" altLang="en-US" dirty="0"/>
              <a:t> to </a:t>
            </a:r>
            <a:r>
              <a:rPr lang="it-IT" altLang="en-US" dirty="0" err="1"/>
              <a:t>threat</a:t>
            </a:r>
            <a:r>
              <a:rPr lang="it-IT" altLang="en-US" dirty="0"/>
              <a:t> </a:t>
            </a:r>
            <a:r>
              <a:rPr lang="it-IT" altLang="en-US" dirty="0" err="1"/>
              <a:t>pathogens</a:t>
            </a:r>
            <a:r>
              <a:rPr lang="it-IT" altLang="en-US" dirty="0"/>
              <a:t> ( P. </a:t>
            </a:r>
            <a:r>
              <a:rPr lang="it-IT" altLang="en-US" dirty="0" err="1"/>
              <a:t>aeruginosa</a:t>
            </a:r>
            <a:r>
              <a:rPr lang="it-IT" altLang="en-US" dirty="0"/>
              <a:t>, </a:t>
            </a:r>
            <a:r>
              <a:rPr lang="it-IT" altLang="en-US" dirty="0" err="1"/>
              <a:t>Acinetobacter</a:t>
            </a:r>
            <a:r>
              <a:rPr lang="it-IT" altLang="en-US" dirty="0"/>
              <a:t>, MRSA)?????</a:t>
            </a:r>
          </a:p>
          <a:p>
            <a:endParaRPr lang="it-IT" altLang="en-US" dirty="0"/>
          </a:p>
          <a:p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219516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When to start therapy?</a:t>
            </a:r>
            <a:br>
              <a:rPr lang="en-AU" dirty="0"/>
            </a:b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5403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7C318-9075-2449-9232-50A94070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04900"/>
          </a:xfrm>
        </p:spPr>
        <p:txBody>
          <a:bodyPr/>
          <a:lstStyle/>
          <a:p>
            <a:r>
              <a:rPr lang="en-AU" sz="4000" dirty="0"/>
              <a:t>Nosocomial pneumonia and MDR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EC1E9-E4FF-1B45-9360-B205DC9A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62472"/>
            <a:ext cx="7727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Definitions and pathogens of interest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Clinical impact of MDR-NP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When to start therapy?</a:t>
            </a:r>
            <a:br>
              <a:rPr lang="en-AU" dirty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How to optimize the treatment?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Conclusions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7139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66856" cy="792163"/>
          </a:xfrm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management of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MDR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08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57338"/>
            <a:ext cx="8425916" cy="453595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fr-FR" altLang="it-IT" sz="2200" dirty="0">
                <a:solidFill>
                  <a:schemeClr val="tx2"/>
                </a:solidFill>
              </a:rPr>
              <a:t>WE HAVE TO SPARE OUR WEAPONS AND USE THEM PROPERLY!!! AVOID </a:t>
            </a:r>
            <a:r>
              <a:rPr lang="fr-FR" altLang="it-IT" sz="2200" dirty="0" err="1">
                <a:solidFill>
                  <a:schemeClr val="tx2"/>
                </a:solidFill>
              </a:rPr>
              <a:t>starting</a:t>
            </a:r>
            <a:r>
              <a:rPr lang="fr-FR" altLang="it-IT" sz="2200" dirty="0">
                <a:solidFill>
                  <a:schemeClr val="tx2"/>
                </a:solidFill>
              </a:rPr>
              <a:t> </a:t>
            </a:r>
            <a:r>
              <a:rPr lang="fr-FR" altLang="it-IT" sz="2200" dirty="0" err="1">
                <a:solidFill>
                  <a:schemeClr val="tx2"/>
                </a:solidFill>
              </a:rPr>
              <a:t>antimicrobials</a:t>
            </a:r>
            <a:r>
              <a:rPr lang="fr-FR" altLang="it-IT" sz="2200" dirty="0">
                <a:solidFill>
                  <a:schemeClr val="tx2"/>
                </a:solidFill>
              </a:rPr>
              <a:t> if </a:t>
            </a:r>
            <a:r>
              <a:rPr lang="fr-FR" altLang="it-IT" sz="2200" dirty="0" err="1">
                <a:solidFill>
                  <a:schemeClr val="tx2"/>
                </a:solidFill>
              </a:rPr>
              <a:t>useless</a:t>
            </a:r>
            <a:endParaRPr lang="fr-FR" altLang="it-IT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fr-FR" altLang="it-IT" sz="2200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altLang="it-IT" sz="2200" dirty="0">
                <a:solidFill>
                  <a:schemeClr val="tx1">
                    <a:lumMod val="85000"/>
                  </a:schemeClr>
                </a:solidFill>
              </a:rPr>
              <a:t>STOP </a:t>
            </a:r>
            <a:r>
              <a:rPr lang="fr-FR" altLang="it-IT" sz="2200" dirty="0" err="1">
                <a:solidFill>
                  <a:schemeClr val="tx1">
                    <a:lumMod val="85000"/>
                  </a:schemeClr>
                </a:solidFill>
              </a:rPr>
              <a:t>early</a:t>
            </a:r>
            <a:r>
              <a:rPr lang="fr-FR" altLang="it-IT" sz="22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altLang="it-IT" sz="2200" dirty="0" err="1">
                <a:solidFill>
                  <a:schemeClr val="tx1">
                    <a:lumMod val="85000"/>
                  </a:schemeClr>
                </a:solidFill>
              </a:rPr>
              <a:t>empirical</a:t>
            </a:r>
            <a:r>
              <a:rPr lang="fr-FR" altLang="it-IT" sz="22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altLang="it-IT" sz="2200" dirty="0" err="1">
                <a:solidFill>
                  <a:schemeClr val="tx1">
                    <a:lumMod val="85000"/>
                  </a:schemeClr>
                </a:solidFill>
              </a:rPr>
              <a:t>treatment</a:t>
            </a:r>
            <a:r>
              <a:rPr lang="fr-FR" altLang="it-IT" sz="2200" dirty="0">
                <a:solidFill>
                  <a:schemeClr val="tx1">
                    <a:lumMod val="85000"/>
                  </a:schemeClr>
                </a:solidFill>
              </a:rPr>
              <a:t>; Maximal effort for </a:t>
            </a:r>
            <a:r>
              <a:rPr lang="fr-FR" altLang="it-IT" sz="2200" dirty="0" err="1">
                <a:solidFill>
                  <a:schemeClr val="tx1">
                    <a:lumMod val="85000"/>
                  </a:schemeClr>
                </a:solidFill>
              </a:rPr>
              <a:t>diagnosing</a:t>
            </a:r>
            <a:r>
              <a:rPr lang="fr-FR" altLang="it-IT" sz="2200" dirty="0">
                <a:solidFill>
                  <a:schemeClr val="tx1">
                    <a:lumMod val="85000"/>
                  </a:schemeClr>
                </a:solidFill>
              </a:rPr>
              <a:t> infection BEFORE </a:t>
            </a:r>
            <a:r>
              <a:rPr lang="fr-FR" altLang="it-IT" sz="2200" dirty="0" err="1">
                <a:solidFill>
                  <a:schemeClr val="tx1">
                    <a:lumMod val="85000"/>
                  </a:schemeClr>
                </a:solidFill>
              </a:rPr>
              <a:t>treatment</a:t>
            </a:r>
            <a:endParaRPr lang="fr-FR" altLang="it-IT" sz="2200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fr-FR" altLang="it-IT" sz="2200" dirty="0"/>
          </a:p>
          <a:p>
            <a:pPr>
              <a:spcBef>
                <a:spcPct val="0"/>
              </a:spcBef>
              <a:defRPr/>
            </a:pPr>
            <a:r>
              <a:rPr lang="fr-FR" altLang="it-IT" sz="2200" dirty="0"/>
              <a:t>De-</a:t>
            </a:r>
            <a:r>
              <a:rPr lang="fr-FR" altLang="it-IT" sz="2200" dirty="0" err="1"/>
              <a:t>escalate</a:t>
            </a:r>
            <a:r>
              <a:rPr lang="fr-FR" altLang="it-IT" sz="2200" dirty="0"/>
              <a:t> (as </a:t>
            </a:r>
            <a:r>
              <a:rPr lang="fr-FR" altLang="it-IT" sz="2200" dirty="0" err="1"/>
              <a:t>often</a:t>
            </a:r>
            <a:r>
              <a:rPr lang="fr-FR" altLang="it-IT" sz="2200" dirty="0"/>
              <a:t> as possible </a:t>
            </a:r>
            <a:r>
              <a:rPr lang="fr-FR" altLang="it-IT" sz="2200" dirty="0" err="1"/>
              <a:t>respecting</a:t>
            </a:r>
            <a:r>
              <a:rPr lang="fr-FR" altLang="it-IT" sz="2200" dirty="0"/>
              <a:t> PD </a:t>
            </a:r>
            <a:r>
              <a:rPr lang="fr-FR" altLang="it-IT" sz="2200" dirty="0" err="1"/>
              <a:t>rules</a:t>
            </a:r>
            <a:r>
              <a:rPr lang="fr-FR" altLang="it-IT" sz="2200" dirty="0"/>
              <a:t>)</a:t>
            </a:r>
          </a:p>
          <a:p>
            <a:pPr>
              <a:spcBef>
                <a:spcPct val="0"/>
              </a:spcBef>
              <a:defRPr/>
            </a:pPr>
            <a:endParaRPr lang="fr-FR" altLang="it-IT" sz="2200" dirty="0"/>
          </a:p>
          <a:p>
            <a:pPr>
              <a:spcBef>
                <a:spcPct val="0"/>
              </a:spcBef>
              <a:defRPr/>
            </a:pPr>
            <a:r>
              <a:rPr lang="fr-FR" altLang="it-IT" sz="2200" dirty="0"/>
              <a:t>Duration of </a:t>
            </a:r>
            <a:r>
              <a:rPr lang="fr-FR" altLang="it-IT" sz="2200" dirty="0" err="1"/>
              <a:t>treatment</a:t>
            </a:r>
            <a:endParaRPr lang="fr-FR" altLang="it-IT" sz="2200" dirty="0"/>
          </a:p>
          <a:p>
            <a:pPr lvl="1">
              <a:spcBef>
                <a:spcPct val="0"/>
              </a:spcBef>
              <a:defRPr/>
            </a:pPr>
            <a:r>
              <a:rPr lang="fr-FR" altLang="it-IT" sz="2200" dirty="0" err="1"/>
              <a:t>Should</a:t>
            </a:r>
            <a:r>
              <a:rPr lang="fr-FR" altLang="it-IT" sz="2200" dirty="0"/>
              <a:t> </a:t>
            </a:r>
            <a:r>
              <a:rPr lang="fr-FR" altLang="it-IT" sz="2200" dirty="0" err="1"/>
              <a:t>be</a:t>
            </a:r>
            <a:r>
              <a:rPr lang="fr-FR" altLang="it-IT" sz="2200" dirty="0"/>
              <a:t> </a:t>
            </a:r>
            <a:r>
              <a:rPr lang="fr-FR" altLang="it-IT" sz="2200" dirty="0" err="1"/>
              <a:t>shorter</a:t>
            </a:r>
            <a:r>
              <a:rPr lang="fr-FR" altLang="it-IT" sz="2200" dirty="0"/>
              <a:t> </a:t>
            </a:r>
            <a:r>
              <a:rPr lang="fr-FR" altLang="it-IT" sz="2200" dirty="0" err="1"/>
              <a:t>than</a:t>
            </a:r>
            <a:r>
              <a:rPr lang="fr-FR" altLang="it-IT" sz="2200" dirty="0"/>
              <a:t> </a:t>
            </a:r>
            <a:r>
              <a:rPr lang="fr-FR" altLang="it-IT" sz="2200" dirty="0" err="1"/>
              <a:t>originally</a:t>
            </a:r>
            <a:r>
              <a:rPr lang="fr-FR" altLang="it-IT" sz="2200" dirty="0"/>
              <a:t> </a:t>
            </a:r>
            <a:r>
              <a:rPr lang="fr-FR" altLang="it-IT" sz="2200" dirty="0" err="1"/>
              <a:t>stated</a:t>
            </a:r>
            <a:endParaRPr lang="fr-FR" altLang="it-IT" sz="2200" dirty="0"/>
          </a:p>
          <a:p>
            <a:pPr>
              <a:spcBef>
                <a:spcPct val="0"/>
              </a:spcBef>
              <a:defRPr/>
            </a:pPr>
            <a:endParaRPr lang="fr-FR" altLang="it-IT" sz="2200" dirty="0"/>
          </a:p>
          <a:p>
            <a:pPr>
              <a:spcBef>
                <a:spcPct val="0"/>
              </a:spcBef>
              <a:defRPr/>
            </a:pPr>
            <a:r>
              <a:rPr lang="fr-FR" altLang="it-IT" sz="2200" dirty="0" err="1"/>
              <a:t>Cautiously</a:t>
            </a:r>
            <a:endParaRPr lang="fr-FR" altLang="it-IT" sz="2200" dirty="0"/>
          </a:p>
          <a:p>
            <a:pPr lvl="1">
              <a:spcBef>
                <a:spcPct val="0"/>
              </a:spcBef>
              <a:defRPr/>
            </a:pPr>
            <a:r>
              <a:rPr lang="fr-FR" altLang="it-IT" sz="2200" dirty="0" err="1"/>
              <a:t>Inadequate</a:t>
            </a:r>
            <a:r>
              <a:rPr lang="fr-FR" altLang="it-IT" sz="2200" dirty="0"/>
              <a:t> initial </a:t>
            </a:r>
            <a:r>
              <a:rPr lang="fr-FR" altLang="it-IT" sz="2200" dirty="0" err="1"/>
              <a:t>treatment</a:t>
            </a:r>
            <a:endParaRPr lang="fr-FR" altLang="it-IT" sz="2200" dirty="0"/>
          </a:p>
          <a:p>
            <a:pPr lvl="1">
              <a:spcBef>
                <a:spcPct val="0"/>
              </a:spcBef>
              <a:defRPr/>
            </a:pPr>
            <a:r>
              <a:rPr lang="fr-FR" altLang="it-IT" sz="2200" dirty="0"/>
              <a:t>MDR/XDR </a:t>
            </a:r>
            <a:r>
              <a:rPr lang="fr-FR" altLang="it-IT" sz="2200" dirty="0" err="1"/>
              <a:t>organisms</a:t>
            </a:r>
            <a:r>
              <a:rPr lang="fr-FR" altLang="it-IT" sz="2200" dirty="0"/>
              <a:t>-</a:t>
            </a:r>
            <a:r>
              <a:rPr lang="fr-FR" altLang="it-IT" sz="2200" dirty="0">
                <a:sym typeface="Wingdings" pitchFamily="2" charset="2"/>
              </a:rPr>
              <a:t> </a:t>
            </a:r>
            <a:r>
              <a:rPr lang="fr-FR" altLang="it-IT" sz="2200" b="1" dirty="0">
                <a:solidFill>
                  <a:srgbClr val="FFFF00"/>
                </a:solidFill>
                <a:sym typeface="Wingdings" pitchFamily="2" charset="2"/>
              </a:rPr>
              <a:t>ID IS YOUR BEST FRIEND!</a:t>
            </a:r>
            <a:endParaRPr lang="fr-FR" altLang="it-IT" sz="2200" b="1" dirty="0">
              <a:solidFill>
                <a:srgbClr val="FFFF00"/>
              </a:solidFill>
            </a:endParaRPr>
          </a:p>
          <a:p>
            <a:pPr lvl="1">
              <a:spcBef>
                <a:spcPct val="0"/>
              </a:spcBef>
              <a:defRPr/>
            </a:pPr>
            <a:endParaRPr lang="fr-FR" alt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207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9552" y="260648"/>
            <a:ext cx="8263128" cy="2026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7039" y="2489538"/>
            <a:ext cx="2701017" cy="219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949" y="3228409"/>
            <a:ext cx="8227732" cy="2864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AU" sz="2600" b="1" dirty="0">
                <a:solidFill>
                  <a:srgbClr val="FFFF00"/>
                </a:solidFill>
              </a:rPr>
              <a:t>MDR: </a:t>
            </a:r>
            <a:r>
              <a:rPr lang="en-AU" sz="2600" dirty="0"/>
              <a:t>Resistance to at least one agent in 3 or more antibiotic categories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AU" sz="2600" dirty="0"/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AU" sz="2600" b="1" dirty="0">
                <a:solidFill>
                  <a:srgbClr val="FFFF00"/>
                </a:solidFill>
              </a:rPr>
              <a:t>XDR: </a:t>
            </a:r>
            <a:r>
              <a:rPr lang="en-AU" sz="2600" dirty="0"/>
              <a:t>The isolate remain susceptible to only one or two  families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AU" sz="2600" dirty="0"/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AU" sz="2600" b="1" dirty="0">
                <a:solidFill>
                  <a:srgbClr val="FFFF00"/>
                </a:solidFill>
              </a:rPr>
              <a:t>PDR: </a:t>
            </a:r>
            <a:r>
              <a:rPr lang="en-AU" sz="2600" dirty="0"/>
              <a:t>Resistance to all agents in all categories</a:t>
            </a:r>
            <a:r>
              <a:rPr sz="2600" dirty="0"/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 rot="19560000">
            <a:off x="2541807" y="3312805"/>
            <a:ext cx="6118509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0"/>
              </a:lnSpc>
            </a:pPr>
            <a:endParaRPr sz="9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0740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7D8164F-B4EE-E84E-9DD4-4B90A161F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089" y="832768"/>
            <a:ext cx="8207375" cy="508000"/>
          </a:xfrm>
        </p:spPr>
        <p:txBody>
          <a:bodyPr/>
          <a:lstStyle/>
          <a:p>
            <a:r>
              <a:rPr lang="it-IT" sz="4000" spc="-10" dirty="0" err="1"/>
              <a:t>Kaplan</a:t>
            </a:r>
            <a:r>
              <a:rPr lang="it-IT" sz="4000" spc="-10" dirty="0"/>
              <a:t>-Meier </a:t>
            </a:r>
            <a:r>
              <a:rPr lang="it-IT" sz="4000" dirty="0"/>
              <a:t>Curve </a:t>
            </a:r>
            <a:r>
              <a:rPr lang="it-IT" sz="4000" spc="-25" dirty="0"/>
              <a:t>for </a:t>
            </a:r>
            <a:r>
              <a:rPr lang="it-IT" sz="4000" dirty="0" err="1"/>
              <a:t>All</a:t>
            </a:r>
            <a:r>
              <a:rPr lang="it-IT" sz="4000" dirty="0"/>
              <a:t> Cause </a:t>
            </a:r>
            <a:r>
              <a:rPr lang="it-IT" sz="4000" spc="-30" dirty="0" err="1"/>
              <a:t>Mortality</a:t>
            </a:r>
            <a:endParaRPr lang="it-IT" altLang="it-IT" sz="4000" dirty="0">
              <a:solidFill>
                <a:srgbClr val="FFFF00"/>
              </a:solidFill>
            </a:endParaRPr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3E6A0CC3-F5A7-F84B-8825-C485E2F0A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046" y="6566800"/>
            <a:ext cx="25074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Kalil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et al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alt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r>
              <a:rPr lang="it-IT" alt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2016;</a:t>
            </a:r>
            <a:r>
              <a:rPr lang="it-IT" alt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lang="it-IT" alt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:e61-111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8D5AF22-181E-064C-9B2F-30FD9ED2DB38}"/>
              </a:ext>
            </a:extLst>
          </p:cNvPr>
          <p:cNvSpPr/>
          <p:nvPr/>
        </p:nvSpPr>
        <p:spPr>
          <a:xfrm>
            <a:off x="468313" y="1844824"/>
            <a:ext cx="8207375" cy="4664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E11BB0A-AD26-DC45-90AC-4AC476AFF841}"/>
              </a:ext>
            </a:extLst>
          </p:cNvPr>
          <p:cNvSpPr/>
          <p:nvPr/>
        </p:nvSpPr>
        <p:spPr>
          <a:xfrm>
            <a:off x="396139" y="1475492"/>
            <a:ext cx="8319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buClr>
                <a:srgbClr val="5B9BD5"/>
              </a:buClr>
              <a:tabLst>
                <a:tab pos="241300" algn="l"/>
                <a:tab pos="2415540" algn="l"/>
              </a:tabLst>
            </a:pPr>
            <a:r>
              <a:rPr lang="it-IT" spc="-10" dirty="0" err="1">
                <a:latin typeface="Calibri"/>
                <a:cs typeface="Calibri"/>
              </a:rPr>
              <a:t>Kaplan</a:t>
            </a:r>
            <a:r>
              <a:rPr lang="it-IT" spc="-10" dirty="0">
                <a:latin typeface="Calibri"/>
                <a:cs typeface="Calibri"/>
              </a:rPr>
              <a:t>–Meier: </a:t>
            </a:r>
            <a:r>
              <a:rPr lang="it-IT" spc="-10" dirty="0" err="1">
                <a:latin typeface="Calibri"/>
                <a:cs typeface="Calibri"/>
              </a:rPr>
              <a:t>Survival</a:t>
            </a:r>
            <a:r>
              <a:rPr lang="it-IT" spc="-10" dirty="0">
                <a:latin typeface="Calibri"/>
                <a:cs typeface="Calibri"/>
              </a:rPr>
              <a:t> </a:t>
            </a:r>
            <a:r>
              <a:rPr lang="it-IT" spc="-5" dirty="0">
                <a:latin typeface="Calibri"/>
                <a:cs typeface="Calibri"/>
              </a:rPr>
              <a:t>28 </a:t>
            </a:r>
            <a:r>
              <a:rPr lang="it-IT" spc="-25" dirty="0" err="1">
                <a:latin typeface="Calibri"/>
                <a:cs typeface="Calibri"/>
              </a:rPr>
              <a:t>days</a:t>
            </a:r>
            <a:r>
              <a:rPr lang="it-IT" spc="-25" dirty="0">
                <a:latin typeface="Calibri"/>
                <a:cs typeface="Calibri"/>
              </a:rPr>
              <a:t> </a:t>
            </a:r>
            <a:r>
              <a:rPr lang="it-IT" spc="-15" dirty="0" err="1">
                <a:latin typeface="Calibri"/>
                <a:cs typeface="Calibri"/>
              </a:rPr>
              <a:t>Mortality</a:t>
            </a:r>
            <a:r>
              <a:rPr lang="it-IT" spc="-15" dirty="0">
                <a:latin typeface="Calibri"/>
                <a:cs typeface="Calibri"/>
              </a:rPr>
              <a:t>: </a:t>
            </a:r>
            <a:r>
              <a:rPr lang="it-IT" spc="-65" dirty="0">
                <a:latin typeface="Calibri"/>
                <a:cs typeface="Calibri"/>
              </a:rPr>
              <a:t>HAP, </a:t>
            </a:r>
            <a:r>
              <a:rPr lang="it-IT" spc="-125" dirty="0">
                <a:latin typeface="Calibri"/>
                <a:cs typeface="Calibri"/>
              </a:rPr>
              <a:t>VAP,</a:t>
            </a:r>
            <a:r>
              <a:rPr lang="it-IT" spc="245" dirty="0">
                <a:latin typeface="Calibri"/>
                <a:cs typeface="Calibri"/>
              </a:rPr>
              <a:t> </a:t>
            </a:r>
            <a:r>
              <a:rPr lang="it-IT" spc="-5" dirty="0">
                <a:latin typeface="Calibri"/>
                <a:cs typeface="Calibri"/>
              </a:rPr>
              <a:t>V-HAP</a:t>
            </a:r>
            <a:endParaRPr lang="it-IT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4113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0FB22-4B1C-FB4D-8F2E-19F1A040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pneumonia in hospital and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2099" name="Segnaposto contenuto 2">
            <a:extLst>
              <a:ext uri="{FF2B5EF4-FFF2-40B4-BE49-F238E27FC236}">
                <a16:creationId xmlns:a16="http://schemas.microsoft.com/office/drawing/2014/main" id="{1E08B2E9-1261-4248-BD33-D3E1CE0113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2100" name="Segnaposto contenuto 3">
            <a:extLst>
              <a:ext uri="{FF2B5EF4-FFF2-40B4-BE49-F238E27FC236}">
                <a16:creationId xmlns:a16="http://schemas.microsoft.com/office/drawing/2014/main" id="{CE36AAD9-4073-4D4D-82F4-2975450589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2101" name="Immagine 4">
            <a:extLst>
              <a:ext uri="{FF2B5EF4-FFF2-40B4-BE49-F238E27FC236}">
                <a16:creationId xmlns:a16="http://schemas.microsoft.com/office/drawing/2014/main" id="{B7B614AF-090C-6044-A35B-BC23E4489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94750" cy="41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CasellaDiTesto 5">
            <a:extLst>
              <a:ext uri="{FF2B5EF4-FFF2-40B4-BE49-F238E27FC236}">
                <a16:creationId xmlns:a16="http://schemas.microsoft.com/office/drawing/2014/main" id="{84F6B6C3-5EAB-C14C-B36F-B2EA8732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29" y="6359525"/>
            <a:ext cx="367761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Bassetti M, </a:t>
            </a:r>
            <a:r>
              <a:rPr lang="it-IT" altLang="it-IT" sz="1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Welte</a:t>
            </a:r>
            <a:r>
              <a:rPr lang="it-IT" altLang="it-IT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T, </a:t>
            </a:r>
            <a:r>
              <a:rPr lang="it-IT" altLang="it-IT" sz="1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Wunderink</a:t>
            </a:r>
            <a:r>
              <a:rPr lang="it-IT" altLang="it-IT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RG. </a:t>
            </a:r>
            <a:r>
              <a:rPr lang="it-IT" altLang="it-IT" sz="11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</a:t>
            </a:r>
            <a:r>
              <a:rPr lang="it-IT" altLang="it-IT" sz="11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Care. </a:t>
            </a:r>
            <a:r>
              <a:rPr lang="it-IT" altLang="it-IT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2016;20(1):19.</a:t>
            </a:r>
          </a:p>
        </p:txBody>
      </p:sp>
    </p:spTree>
    <p:extLst>
      <p:ext uri="{BB962C8B-B14F-4D97-AF65-F5344CB8AC3E}">
        <p14:creationId xmlns:p14="http://schemas.microsoft.com/office/powerpoint/2010/main" val="19410056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Top 3 Most Prevalent NP Pathogens in European Countries</a:t>
            </a:r>
          </a:p>
        </p:txBody>
      </p:sp>
      <p:sp>
        <p:nvSpPr>
          <p:cNvPr id="272387" name="Text Box 6"/>
          <p:cNvSpPr txBox="1">
            <a:spLocks noChangeArrowheads="1"/>
          </p:cNvSpPr>
          <p:nvPr/>
        </p:nvSpPr>
        <p:spPr bwMode="auto">
          <a:xfrm>
            <a:off x="4572000" y="6478873"/>
            <a:ext cx="8077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spAutoFit/>
          </a:bodyPr>
          <a:lstStyle/>
          <a:p>
            <a:pPr eaLnBrk="0" hangingPunct="0"/>
            <a:r>
              <a:rPr lang="fr-FR" sz="1400" dirty="0">
                <a:ea typeface="ＭＳ Ｐゴシック" pitchFamily="34" charset="-128"/>
              </a:rPr>
              <a:t>Koulenti D et al. </a:t>
            </a:r>
            <a:r>
              <a:rPr lang="fr-FR" sz="1400" i="1" dirty="0">
                <a:ea typeface="ＭＳ Ｐゴシック" pitchFamily="34" charset="-128"/>
              </a:rPr>
              <a:t>Crit Care Med</a:t>
            </a:r>
            <a:r>
              <a:rPr lang="fr-FR" sz="1400" dirty="0">
                <a:ea typeface="ＭＳ Ｐゴシック" pitchFamily="34" charset="-128"/>
              </a:rPr>
              <a:t>. 2009;37(8):2360-2368</a:t>
            </a:r>
            <a:r>
              <a:rPr lang="fr-FR" sz="1400" dirty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5850"/>
              </p:ext>
            </p:extLst>
          </p:nvPr>
        </p:nvGraphicFramePr>
        <p:xfrm>
          <a:off x="240937" y="1886712"/>
          <a:ext cx="8662126" cy="427859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0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07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NFIM B+ Clearface"/>
                          <a:ea typeface="Calibri"/>
                          <a:cs typeface="ENFIM B+ Clearface"/>
                        </a:rPr>
                        <a:t>Country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NFIM B+ Clearface"/>
                          <a:ea typeface="Calibri"/>
                          <a:cs typeface="ENFIM B+ Clearface"/>
                        </a:rPr>
                        <a:t>n (%)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NFIM B+ Clearface"/>
                          <a:ea typeface="Calibri"/>
                          <a:cs typeface="ENFIM B+ Clearface"/>
                        </a:rPr>
                        <a:t>Documented Etiology,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NFIM B+ Clearface"/>
                          <a:ea typeface="Calibri"/>
                          <a:cs typeface="ENFIM B+ Clearface"/>
                        </a:rPr>
                        <a:t>n (%)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NFIM B+ Clearface"/>
                          <a:ea typeface="Calibri"/>
                          <a:cs typeface="ENFIM B+ Clearface"/>
                        </a:rPr>
                        <a:t>Pathogen 1 (%)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NFIM B+ Clearface"/>
                          <a:ea typeface="Calibri"/>
                          <a:cs typeface="ENFIM B+ Clearface"/>
                        </a:rPr>
                        <a:t>Pathogen 2 (%)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NFIM B+ Clearface"/>
                          <a:ea typeface="Calibri"/>
                          <a:cs typeface="ENFIM B+ Clearface"/>
                        </a:rPr>
                        <a:t>Pathogen 3 (%)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Spain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176 (21.3)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133 (75.6)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(29.6)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P. aeruginosa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(17.6)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Haemophilus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(11.4)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Germany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138 (16.7)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84 (60.9)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Escherichia coli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(21.7)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(15.9)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Klebsiella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(10.9)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Greece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117 (14.1)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74 (63.2)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Acinetobacter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(33.3)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P. aeruginosa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(19.7)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(8.6)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France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111 (13.4)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88 (79.3)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(37.8)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P. aeruginosa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(18.9)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Haemophilus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(14.4)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Turkey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91 (11.0)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81 (89.0)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Acinetobacter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(52.7)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(24.2)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P. aeruginosa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(16.5)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Belgium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74 (8.9)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38 (51.4)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(12.2)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E. coli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(10.8)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P. aeruginosa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(9.5)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Italy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65 (7.8)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40 (61.5)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P. aeruginosa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(27.6)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(26.2)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Klebsiella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(12.3)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Portugal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37 (4.5)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25 (67.6)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P. aeruginosa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(16.2)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(21.6)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Klebsiella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(8.1)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3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Ireland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18 (2.2)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12 (66.7)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S. aureus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(22.2)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E. coli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(16.7)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221E1F"/>
                          </a:solidFill>
                          <a:latin typeface="ENFJF D+ Clearface"/>
                          <a:ea typeface="Calibri"/>
                          <a:cs typeface="ENFJF D+ Clearface"/>
                        </a:rPr>
                        <a:t>P. aeruginosa </a:t>
                      </a:r>
                      <a:r>
                        <a:rPr lang="en-US" sz="1400" dirty="0">
                          <a:solidFill>
                            <a:srgbClr val="221E1F"/>
                          </a:solidFill>
                          <a:latin typeface="ENFIM B+ Clearface"/>
                          <a:ea typeface="Calibri"/>
                          <a:cs typeface="ENFIM B+ Clearface"/>
                        </a:rPr>
                        <a:t>(11.1)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180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DIAPO_SIMIT">
  <a:themeElements>
    <a:clrScheme name="">
      <a:dk1>
        <a:srgbClr val="00279F"/>
      </a:dk1>
      <a:lt1>
        <a:srgbClr val="FFFFFF"/>
      </a:lt1>
      <a:dk2>
        <a:srgbClr val="000000"/>
      </a:dk2>
      <a:lt2>
        <a:srgbClr val="FFFF00"/>
      </a:lt2>
      <a:accent1>
        <a:srgbClr val="F57B49"/>
      </a:accent1>
      <a:accent2>
        <a:srgbClr val="FF00FF"/>
      </a:accent2>
      <a:accent3>
        <a:srgbClr val="AAAAAA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DIAPO_SIM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IAPO_SIM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APO_SIMIT">
  <a:themeElements>
    <a:clrScheme name="">
      <a:dk1>
        <a:srgbClr val="00279F"/>
      </a:dk1>
      <a:lt1>
        <a:srgbClr val="FFFFFF"/>
      </a:lt1>
      <a:dk2>
        <a:srgbClr val="000000"/>
      </a:dk2>
      <a:lt2>
        <a:srgbClr val="FFFF00"/>
      </a:lt2>
      <a:accent1>
        <a:srgbClr val="F57B49"/>
      </a:accent1>
      <a:accent2>
        <a:srgbClr val="FF00FF"/>
      </a:accent2>
      <a:accent3>
        <a:srgbClr val="AAAAAA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DIAPO_SIM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IAPO_SIM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04_Default Design">
  <a:themeElements>
    <a:clrScheme name="">
      <a:dk1>
        <a:srgbClr val="000000"/>
      </a:dk1>
      <a:lt1>
        <a:srgbClr val="FFFFFF"/>
      </a:lt1>
      <a:dk2>
        <a:srgbClr val="4D4D4D"/>
      </a:dk2>
      <a:lt2>
        <a:srgbClr val="000000"/>
      </a:lt2>
      <a:accent1>
        <a:srgbClr val="FF8C19"/>
      </a:accent1>
      <a:accent2>
        <a:srgbClr val="E41D35"/>
      </a:accent2>
      <a:accent3>
        <a:srgbClr val="B2B2B2"/>
      </a:accent3>
      <a:accent4>
        <a:srgbClr val="DADADA"/>
      </a:accent4>
      <a:accent5>
        <a:srgbClr val="FFC5AB"/>
      </a:accent5>
      <a:accent6>
        <a:srgbClr val="CF192F"/>
      </a:accent6>
      <a:hlink>
        <a:srgbClr val="3B57A1"/>
      </a:hlink>
      <a:folHlink>
        <a:srgbClr val="FFFF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wrap="square" rtlCol="0" anchor="t" anchorCtr="0">
        <a:spAutoFit/>
      </a:bodyPr>
      <a:lstStyle>
        <a:defPPr>
          <a:defRPr sz="1400" dirty="0" smtClean="0"/>
        </a:defPPr>
      </a:lstStyle>
    </a:spDef>
    <a:lnDef>
      <a:spPr bwMode="auto"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square" bIns="91440" anchor="b">
        <a:spAutoFit/>
      </a:bodyPr>
      <a:lstStyle>
        <a:defPPr>
          <a:buClr>
            <a:srgbClr val="FF0000"/>
          </a:buClr>
          <a:defRPr sz="1000" dirty="0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37B9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5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6">
        <a:dk1>
          <a:srgbClr val="000000"/>
        </a:dk1>
        <a:lt1>
          <a:srgbClr val="FFFFFF"/>
        </a:lt1>
        <a:dk2>
          <a:srgbClr val="000000"/>
        </a:dk2>
        <a:lt2>
          <a:srgbClr val="010203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5_Default Design">
  <a:themeElements>
    <a:clrScheme name="">
      <a:dk1>
        <a:srgbClr val="000000"/>
      </a:dk1>
      <a:lt1>
        <a:srgbClr val="FFFFFF"/>
      </a:lt1>
      <a:dk2>
        <a:srgbClr val="4D4D4D"/>
      </a:dk2>
      <a:lt2>
        <a:srgbClr val="000000"/>
      </a:lt2>
      <a:accent1>
        <a:srgbClr val="FF8C19"/>
      </a:accent1>
      <a:accent2>
        <a:srgbClr val="E41D35"/>
      </a:accent2>
      <a:accent3>
        <a:srgbClr val="B2B2B2"/>
      </a:accent3>
      <a:accent4>
        <a:srgbClr val="DADADA"/>
      </a:accent4>
      <a:accent5>
        <a:srgbClr val="FFC5AB"/>
      </a:accent5>
      <a:accent6>
        <a:srgbClr val="CF192F"/>
      </a:accent6>
      <a:hlink>
        <a:srgbClr val="3B57A1"/>
      </a:hlink>
      <a:folHlink>
        <a:srgbClr val="FFFF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wrap="square" rtlCol="0" anchor="t" anchorCtr="0">
        <a:spAutoFit/>
      </a:bodyPr>
      <a:lstStyle>
        <a:defPPr>
          <a:defRPr sz="1400" dirty="0" smtClean="0"/>
        </a:defPPr>
      </a:lstStyle>
    </a:spDef>
    <a:lnDef>
      <a:spPr bwMode="auto"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square" bIns="91440" anchor="b">
        <a:spAutoFit/>
      </a:bodyPr>
      <a:lstStyle>
        <a:defPPr>
          <a:buClr>
            <a:srgbClr val="FF0000"/>
          </a:buClr>
          <a:defRPr sz="1000" dirty="0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37B9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5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6">
        <a:dk1>
          <a:srgbClr val="000000"/>
        </a:dk1>
        <a:lt1>
          <a:srgbClr val="FFFFFF"/>
        </a:lt1>
        <a:dk2>
          <a:srgbClr val="000000"/>
        </a:dk2>
        <a:lt2>
          <a:srgbClr val="010203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IAPO_SIMIT">
  <a:themeElements>
    <a:clrScheme name="">
      <a:dk1>
        <a:srgbClr val="00279F"/>
      </a:dk1>
      <a:lt1>
        <a:srgbClr val="FFFFFF"/>
      </a:lt1>
      <a:dk2>
        <a:srgbClr val="000000"/>
      </a:dk2>
      <a:lt2>
        <a:srgbClr val="FFFF00"/>
      </a:lt2>
      <a:accent1>
        <a:srgbClr val="F57B49"/>
      </a:accent1>
      <a:accent2>
        <a:srgbClr val="FF00FF"/>
      </a:accent2>
      <a:accent3>
        <a:srgbClr val="AAAAAA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DIAPO_SIM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IAPO_SIM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BU PPT Template-FINAL">
  <a:themeElements>
    <a:clrScheme name="Custom 11">
      <a:dk1>
        <a:srgbClr val="000000"/>
      </a:dk1>
      <a:lt1>
        <a:srgbClr val="FFFFFF"/>
      </a:lt1>
      <a:dk2>
        <a:srgbClr val="1F497D"/>
      </a:dk2>
      <a:lt2>
        <a:srgbClr val="808080"/>
      </a:lt2>
      <a:accent1>
        <a:srgbClr val="BB2323"/>
      </a:accent1>
      <a:accent2>
        <a:srgbClr val="0070C0"/>
      </a:accent2>
      <a:accent3>
        <a:srgbClr val="650F0F"/>
      </a:accent3>
      <a:accent4>
        <a:srgbClr val="E07011"/>
      </a:accent4>
      <a:accent5>
        <a:srgbClr val="CC0066"/>
      </a:accent5>
      <a:accent6>
        <a:srgbClr val="002060"/>
      </a:accent6>
      <a:hlink>
        <a:srgbClr val="0099CC"/>
      </a:hlink>
      <a:folHlink>
        <a:srgbClr val="0066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CBU PPT Template-FIN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BU PPT Template-FINAL 2">
        <a:dk1>
          <a:srgbClr val="000000"/>
        </a:dk1>
        <a:lt1>
          <a:srgbClr val="969696"/>
        </a:lt1>
        <a:dk2>
          <a:srgbClr val="FFFFFF"/>
        </a:dk2>
        <a:lt2>
          <a:srgbClr val="45196B"/>
        </a:lt2>
        <a:accent1>
          <a:srgbClr val="00A6D6"/>
        </a:accent1>
        <a:accent2>
          <a:srgbClr val="7DBA00"/>
        </a:accent2>
        <a:accent3>
          <a:srgbClr val="C9C9C9"/>
        </a:accent3>
        <a:accent4>
          <a:srgbClr val="000000"/>
        </a:accent4>
        <a:accent5>
          <a:srgbClr val="AAD0E8"/>
        </a:accent5>
        <a:accent6>
          <a:srgbClr val="71A800"/>
        </a:accent6>
        <a:hlink>
          <a:srgbClr val="990099"/>
        </a:hlink>
        <a:folHlink>
          <a:srgbClr val="F7D4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BU PPT Template-FINAL 3">
        <a:dk1>
          <a:srgbClr val="000000"/>
        </a:dk1>
        <a:lt1>
          <a:srgbClr val="FFFFFF"/>
        </a:lt1>
        <a:dk2>
          <a:srgbClr val="FFFFFF"/>
        </a:dk2>
        <a:lt2>
          <a:srgbClr val="45196B"/>
        </a:lt2>
        <a:accent1>
          <a:srgbClr val="00A6D6"/>
        </a:accent1>
        <a:accent2>
          <a:srgbClr val="7DBA00"/>
        </a:accent2>
        <a:accent3>
          <a:srgbClr val="FFFFFF"/>
        </a:accent3>
        <a:accent4>
          <a:srgbClr val="000000"/>
        </a:accent4>
        <a:accent5>
          <a:srgbClr val="AAD0E8"/>
        </a:accent5>
        <a:accent6>
          <a:srgbClr val="71A800"/>
        </a:accent6>
        <a:hlink>
          <a:srgbClr val="990099"/>
        </a:hlink>
        <a:folHlink>
          <a:srgbClr val="F7D4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BU PPT Template-FINAL 4">
        <a:dk1>
          <a:srgbClr val="000000"/>
        </a:dk1>
        <a:lt1>
          <a:srgbClr val="FFFFFF"/>
        </a:lt1>
        <a:dk2>
          <a:srgbClr val="FFFFFF"/>
        </a:dk2>
        <a:lt2>
          <a:srgbClr val="45196B"/>
        </a:lt2>
        <a:accent1>
          <a:srgbClr val="00A6D6"/>
        </a:accent1>
        <a:accent2>
          <a:srgbClr val="7DBA00"/>
        </a:accent2>
        <a:accent3>
          <a:srgbClr val="FFFFFF"/>
        </a:accent3>
        <a:accent4>
          <a:srgbClr val="000000"/>
        </a:accent4>
        <a:accent5>
          <a:srgbClr val="AAD0E8"/>
        </a:accent5>
        <a:accent6>
          <a:srgbClr val="71A800"/>
        </a:accent6>
        <a:hlink>
          <a:srgbClr val="990099"/>
        </a:hlink>
        <a:folHlink>
          <a:srgbClr val="4519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BU PPT Template-FINAL 5">
        <a:dk1>
          <a:srgbClr val="000000"/>
        </a:dk1>
        <a:lt1>
          <a:srgbClr val="FFFFFF"/>
        </a:lt1>
        <a:dk2>
          <a:srgbClr val="FFFFFF"/>
        </a:dk2>
        <a:lt2>
          <a:srgbClr val="4616AA"/>
        </a:lt2>
        <a:accent1>
          <a:srgbClr val="00A6D6"/>
        </a:accent1>
        <a:accent2>
          <a:srgbClr val="7DBA00"/>
        </a:accent2>
        <a:accent3>
          <a:srgbClr val="FFFFFF"/>
        </a:accent3>
        <a:accent4>
          <a:srgbClr val="000000"/>
        </a:accent4>
        <a:accent5>
          <a:srgbClr val="AAD0E8"/>
        </a:accent5>
        <a:accent6>
          <a:srgbClr val="71A800"/>
        </a:accent6>
        <a:hlink>
          <a:srgbClr val="990099"/>
        </a:hlink>
        <a:folHlink>
          <a:srgbClr val="4519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3_Default Design">
  <a:themeElements>
    <a:clrScheme name="">
      <a:dk1>
        <a:srgbClr val="000000"/>
      </a:dk1>
      <a:lt1>
        <a:srgbClr val="FFFFFF"/>
      </a:lt1>
      <a:dk2>
        <a:srgbClr val="4D4D4D"/>
      </a:dk2>
      <a:lt2>
        <a:srgbClr val="000000"/>
      </a:lt2>
      <a:accent1>
        <a:srgbClr val="FF8C19"/>
      </a:accent1>
      <a:accent2>
        <a:srgbClr val="E41D35"/>
      </a:accent2>
      <a:accent3>
        <a:srgbClr val="B2B2B2"/>
      </a:accent3>
      <a:accent4>
        <a:srgbClr val="DADADA"/>
      </a:accent4>
      <a:accent5>
        <a:srgbClr val="FFC5AB"/>
      </a:accent5>
      <a:accent6>
        <a:srgbClr val="CF192F"/>
      </a:accent6>
      <a:hlink>
        <a:srgbClr val="3B57A1"/>
      </a:hlink>
      <a:folHlink>
        <a:srgbClr val="FFFF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wrap="square" rtlCol="0" anchor="t" anchorCtr="0">
        <a:spAutoFit/>
      </a:bodyPr>
      <a:lstStyle>
        <a:defPPr>
          <a:defRPr sz="1400" dirty="0" smtClean="0"/>
        </a:defPPr>
      </a:lstStyle>
    </a:spDef>
    <a:lnDef>
      <a:spPr bwMode="auto"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square" bIns="91440" anchor="b">
        <a:spAutoFit/>
      </a:bodyPr>
      <a:lstStyle>
        <a:defPPr>
          <a:buClr>
            <a:srgbClr val="FF0000"/>
          </a:buClr>
          <a:defRPr sz="1000" dirty="0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37B9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5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6">
        <a:dk1>
          <a:srgbClr val="000000"/>
        </a:dk1>
        <a:lt1>
          <a:srgbClr val="FFFFFF"/>
        </a:lt1>
        <a:dk2>
          <a:srgbClr val="000000"/>
        </a:dk2>
        <a:lt2>
          <a:srgbClr val="010203"/>
        </a:lt2>
        <a:accent1>
          <a:srgbClr val="D1924D"/>
        </a:accent1>
        <a:accent2>
          <a:srgbClr val="E41D35"/>
        </a:accent2>
        <a:accent3>
          <a:srgbClr val="AAAAAA"/>
        </a:accent3>
        <a:accent4>
          <a:srgbClr val="DADADA"/>
        </a:accent4>
        <a:accent5>
          <a:srgbClr val="E5C7B2"/>
        </a:accent5>
        <a:accent6>
          <a:srgbClr val="CF192F"/>
        </a:accent6>
        <a:hlink>
          <a:srgbClr val="3B57A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YGACIL SLIDE TEMPLATE_standalone">
  <a:themeElements>
    <a:clrScheme name="TYGACIL SLIDE TEMPLATE_standalone 16">
      <a:dk1>
        <a:srgbClr val="18466D"/>
      </a:dk1>
      <a:lt1>
        <a:srgbClr val="FFFFFF"/>
      </a:lt1>
      <a:dk2>
        <a:srgbClr val="18466D"/>
      </a:dk2>
      <a:lt2>
        <a:srgbClr val="808080"/>
      </a:lt2>
      <a:accent1>
        <a:srgbClr val="F58025"/>
      </a:accent1>
      <a:accent2>
        <a:srgbClr val="EE2A24"/>
      </a:accent2>
      <a:accent3>
        <a:srgbClr val="FFFFFF"/>
      </a:accent3>
      <a:accent4>
        <a:srgbClr val="133A5C"/>
      </a:accent4>
      <a:accent5>
        <a:srgbClr val="F9C0AC"/>
      </a:accent5>
      <a:accent6>
        <a:srgbClr val="D82520"/>
      </a:accent6>
      <a:hlink>
        <a:srgbClr val="FF9966"/>
      </a:hlink>
      <a:folHlink>
        <a:srgbClr val="F47370"/>
      </a:folHlink>
    </a:clrScheme>
    <a:fontScheme name="TYGACIL SLIDE TEMPLATE_standal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YGACIL SLIDE TEMPLATE_standal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3">
        <a:dk1>
          <a:srgbClr val="09489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3C7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91278F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832281"/>
        </a:accent6>
        <a:hlink>
          <a:srgbClr val="FF99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3">
        <a:dk1>
          <a:srgbClr val="09489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3C7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91278F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832281"/>
        </a:accent6>
        <a:hlink>
          <a:srgbClr val="FF99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EE2A24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D82520"/>
        </a:accent6>
        <a:hlink>
          <a:srgbClr val="FF9966"/>
        </a:hlink>
        <a:folHlink>
          <a:srgbClr val="F473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6">
        <a:dk1>
          <a:srgbClr val="18466D"/>
        </a:dk1>
        <a:lt1>
          <a:srgbClr val="FFFFFF"/>
        </a:lt1>
        <a:dk2>
          <a:srgbClr val="18466D"/>
        </a:dk2>
        <a:lt2>
          <a:srgbClr val="808080"/>
        </a:lt2>
        <a:accent1>
          <a:srgbClr val="F58025"/>
        </a:accent1>
        <a:accent2>
          <a:srgbClr val="EE2A24"/>
        </a:accent2>
        <a:accent3>
          <a:srgbClr val="FFFFFF"/>
        </a:accent3>
        <a:accent4>
          <a:srgbClr val="133A5C"/>
        </a:accent4>
        <a:accent5>
          <a:srgbClr val="F9C0AC"/>
        </a:accent5>
        <a:accent6>
          <a:srgbClr val="D82520"/>
        </a:accent6>
        <a:hlink>
          <a:srgbClr val="FF9966"/>
        </a:hlink>
        <a:folHlink>
          <a:srgbClr val="F473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idebars">
  <a:themeElements>
    <a:clrScheme name="Personalizzato 12">
      <a:dk1>
        <a:srgbClr val="FFFFFF"/>
      </a:dk1>
      <a:lt1>
        <a:srgbClr val="FFFFFF"/>
      </a:lt1>
      <a:dk2>
        <a:srgbClr val="000000"/>
      </a:dk2>
      <a:lt2>
        <a:srgbClr val="FFFF00"/>
      </a:lt2>
      <a:accent1>
        <a:srgbClr val="F57B49"/>
      </a:accent1>
      <a:accent2>
        <a:srgbClr val="FF00FF"/>
      </a:accent2>
      <a:accent3>
        <a:srgbClr val="AAAAAA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FFFFFF"/>
      </a:folHlink>
    </a:clrScheme>
    <a:fontScheme name="1_side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bar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bar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idebars">
  <a:themeElements>
    <a:clrScheme name="Personalizzato 12">
      <a:dk1>
        <a:srgbClr val="FFFFFF"/>
      </a:dk1>
      <a:lt1>
        <a:srgbClr val="FFFFFF"/>
      </a:lt1>
      <a:dk2>
        <a:srgbClr val="000000"/>
      </a:dk2>
      <a:lt2>
        <a:srgbClr val="FFFF00"/>
      </a:lt2>
      <a:accent1>
        <a:srgbClr val="F57B49"/>
      </a:accent1>
      <a:accent2>
        <a:srgbClr val="FF00FF"/>
      </a:accent2>
      <a:accent3>
        <a:srgbClr val="AAAAAA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FFFFFF"/>
      </a:folHlink>
    </a:clrScheme>
    <a:fontScheme name="1_side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bar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bar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idebars">
  <a:themeElements>
    <a:clrScheme name="Custom 1">
      <a:dk1>
        <a:srgbClr val="FFFFFF"/>
      </a:dk1>
      <a:lt1>
        <a:srgbClr val="FFFFFF"/>
      </a:lt1>
      <a:dk2>
        <a:srgbClr val="000000"/>
      </a:dk2>
      <a:lt2>
        <a:srgbClr val="FFFF00"/>
      </a:lt2>
      <a:accent1>
        <a:srgbClr val="F57B49"/>
      </a:accent1>
      <a:accent2>
        <a:srgbClr val="FF00FF"/>
      </a:accent2>
      <a:accent3>
        <a:srgbClr val="AAAAAA"/>
      </a:accent3>
      <a:accent4>
        <a:srgbClr val="DADADA"/>
      </a:accent4>
      <a:accent5>
        <a:srgbClr val="F9BFB1"/>
      </a:accent5>
      <a:accent6>
        <a:srgbClr val="E700E7"/>
      </a:accent6>
      <a:hlink>
        <a:srgbClr val="FFFFFF"/>
      </a:hlink>
      <a:folHlink>
        <a:srgbClr val="FFFFFF"/>
      </a:folHlink>
    </a:clrScheme>
    <a:fontScheme name="1_side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bar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bar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ersonalizzato 12">
    <a:dk1>
      <a:srgbClr val="FFFFFF"/>
    </a:dk1>
    <a:lt1>
      <a:srgbClr val="FFFFFF"/>
    </a:lt1>
    <a:dk2>
      <a:srgbClr val="000000"/>
    </a:dk2>
    <a:lt2>
      <a:srgbClr val="FFFF00"/>
    </a:lt2>
    <a:accent1>
      <a:srgbClr val="F57B49"/>
    </a:accent1>
    <a:accent2>
      <a:srgbClr val="FF00FF"/>
    </a:accent2>
    <a:accent3>
      <a:srgbClr val="AAAAAA"/>
    </a:accent3>
    <a:accent4>
      <a:srgbClr val="DADADA"/>
    </a:accent4>
    <a:accent5>
      <a:srgbClr val="F9BFB1"/>
    </a:accent5>
    <a:accent6>
      <a:srgbClr val="E700E7"/>
    </a:accent6>
    <a:hlink>
      <a:srgbClr val="FF0000"/>
    </a:hlink>
    <a:folHlink>
      <a:srgbClr val="FFFFFF"/>
    </a:folHlink>
  </a:clrScheme>
  <a:fontScheme name="1_sidebar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10735</TotalTime>
  <Words>5626</Words>
  <Application>Microsoft Macintosh PowerPoint</Application>
  <PresentationFormat>Presentazione su schermo (4:3)</PresentationFormat>
  <Paragraphs>1014</Paragraphs>
  <Slides>53</Slides>
  <Notes>29</Notes>
  <HiddenSlides>8</HiddenSlides>
  <MMClips>0</MMClips>
  <ScaleCrop>false</ScaleCrop>
  <HeadingPairs>
    <vt:vector size="8" baseType="variant">
      <vt:variant>
        <vt:lpstr>Caratteri utilizzati</vt:lpstr>
      </vt:variant>
      <vt:variant>
        <vt:i4>19</vt:i4>
      </vt:variant>
      <vt:variant>
        <vt:lpstr>Tema</vt:lpstr>
      </vt:variant>
      <vt:variant>
        <vt:i4>13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53</vt:i4>
      </vt:variant>
    </vt:vector>
  </HeadingPairs>
  <TitlesOfParts>
    <vt:vector size="88" baseType="lpstr">
      <vt:lpstr>MS PGothic</vt:lpstr>
      <vt:lpstr>MS PGothic</vt:lpstr>
      <vt:lpstr>宋体</vt:lpstr>
      <vt:lpstr>Arial</vt:lpstr>
      <vt:lpstr>Arial Narrow</vt:lpstr>
      <vt:lpstr>Calibri</vt:lpstr>
      <vt:lpstr>Century Gothic</vt:lpstr>
      <vt:lpstr>Comic Sans MS</vt:lpstr>
      <vt:lpstr>Courier New</vt:lpstr>
      <vt:lpstr>ENFIM B+ Clearface</vt:lpstr>
      <vt:lpstr>ENFJF D+ Clearface</vt:lpstr>
      <vt:lpstr>Georgia</vt:lpstr>
      <vt:lpstr>Marlett</vt:lpstr>
      <vt:lpstr>Monotype Sorts</vt:lpstr>
      <vt:lpstr>Symbol</vt:lpstr>
      <vt:lpstr>Tahoma</vt:lpstr>
      <vt:lpstr>Times</vt:lpstr>
      <vt:lpstr>Times New Roman</vt:lpstr>
      <vt:lpstr>Wingdings</vt:lpstr>
      <vt:lpstr>1_DIAPO_SIMIT</vt:lpstr>
      <vt:lpstr>SCBU PPT Template-FINAL</vt:lpstr>
      <vt:lpstr>203_Default Design</vt:lpstr>
      <vt:lpstr>TYGACIL SLIDE TEMPLATE_standalone</vt:lpstr>
      <vt:lpstr>2_sidebars</vt:lpstr>
      <vt:lpstr>1_Office Theme</vt:lpstr>
      <vt:lpstr>Tema de Office</vt:lpstr>
      <vt:lpstr>3_sidebars</vt:lpstr>
      <vt:lpstr>5_sidebars</vt:lpstr>
      <vt:lpstr>DIAPO_SIMIT</vt:lpstr>
      <vt:lpstr>204_Default Design</vt:lpstr>
      <vt:lpstr>205_Default Design</vt:lpstr>
      <vt:lpstr>4_DIAPO_SIMIT</vt:lpstr>
      <vt:lpstr>think-cell Slide</vt:lpstr>
      <vt:lpstr>Chart</vt:lpstr>
      <vt:lpstr>Excel.Sheet.8</vt:lpstr>
      <vt:lpstr>Presentazione standard di PowerPoint</vt:lpstr>
      <vt:lpstr>One Message</vt:lpstr>
      <vt:lpstr>Nosocomial pneumonia and MDR</vt:lpstr>
      <vt:lpstr>Nosocomial pneumonia and MDR</vt:lpstr>
      <vt:lpstr>Nosocomial pneumonia</vt:lpstr>
      <vt:lpstr>Presentazione standard di PowerPoint</vt:lpstr>
      <vt:lpstr>Kaplan-Meier Curve for All Cause Mortality</vt:lpstr>
      <vt:lpstr>Etiology of pneumonia in hospital and critical care setting </vt:lpstr>
      <vt:lpstr>Top 3 Most Prevalent NP Pathogens in European Countries</vt:lpstr>
      <vt:lpstr>Bad bugs in pneumonia</vt:lpstr>
      <vt:lpstr>Nosocomial pneumonia and MDR</vt:lpstr>
      <vt:lpstr>Nosocomial pneumonia and MDR</vt:lpstr>
      <vt:lpstr>Resistance patterns and outcome in Intensive care unit (ICU)-  acquired pneumonia f  Validation of multidrug resistant organism based on the European Centre for Disease Prevention and  Control (ECDC) and the Centers for Disease Control and Prevention (CDC) classification.</vt:lpstr>
      <vt:lpstr>Differences in HAP/VAP: PDR, XDR MDR vs No</vt:lpstr>
      <vt:lpstr>IMPACT of MDR- NP on resource utilization</vt:lpstr>
      <vt:lpstr>Nosocomial pneumonia and MDR</vt:lpstr>
      <vt:lpstr>Nosocomial pneumonia and MDR</vt:lpstr>
      <vt:lpstr>The real issue is to be able to rapidly and specifically identify patients with true NP, in order to treat them, and only them, with appropriate antibiotics. </vt:lpstr>
      <vt:lpstr>Inappropriate Initial Antibiotic Therapy Leads to Increased Mortality</vt:lpstr>
      <vt:lpstr>Appropriate Initial Therapy</vt:lpstr>
      <vt:lpstr>Clinical Dx of  NP </vt:lpstr>
      <vt:lpstr>Scheme of AMS in hospital setting</vt:lpstr>
      <vt:lpstr>Clinical vs “Invasive” Dx: Outcomes</vt:lpstr>
      <vt:lpstr>Nosocomial pneumonia and MDR</vt:lpstr>
      <vt:lpstr>Nosocomial pneumonia and MDR</vt:lpstr>
      <vt:lpstr>2016 IDSA/ATS guidelines. Algorithm for Initiating Empiric Antibiotic Therapy for HAPand VAP</vt:lpstr>
      <vt:lpstr>Combination therapy?</vt:lpstr>
      <vt:lpstr>Mono or combo in empiric therapy of VAP: P.aeruginosa, Acinetobacter and MDR</vt:lpstr>
      <vt:lpstr>Our personal opinion on combination therapy</vt:lpstr>
      <vt:lpstr>New antibiotics???</vt:lpstr>
      <vt:lpstr>Ceftazadime/Avibactam (Cephalosporin/Inhibitor)</vt:lpstr>
      <vt:lpstr>Plasma and ELF concentration–time profiles  Phase I study in healthy volunteers</vt:lpstr>
      <vt:lpstr>Presentazione standard di PowerPoint</vt:lpstr>
      <vt:lpstr>Key patient and disease characteristics at baseline (cMITT population)</vt:lpstr>
      <vt:lpstr>Primary endpoint efficacy: Clinical cure rates at TOC (CE and cMITT populations)</vt:lpstr>
      <vt:lpstr>Ceftazidime-avibactam</vt:lpstr>
      <vt:lpstr>Ceftolozane/Tazobactam Overview </vt:lpstr>
      <vt:lpstr>What Makes Ceftolozane/Tazobactam Different?  Activity vs. Pseudomonas aeruginosa</vt:lpstr>
      <vt:lpstr>Clinical results of C/T in phase 2 and 3 trials</vt:lpstr>
      <vt:lpstr>ASPECT-NP RESULTS</vt:lpstr>
      <vt:lpstr>Ceftolozane/Tazobactam Real World Experience against P. aeruginosa (PsA)</vt:lpstr>
      <vt:lpstr>Ceftolozane/tazobactam for the treatment of serious P. aeruginosa infections: a multicenter nationwide clinical experience- Ceftabuse  </vt:lpstr>
      <vt:lpstr>Clinical success rates according to susceptibility profile of P.aeruginosa (non-MDR, MDR, XDR/PDR)</vt:lpstr>
      <vt:lpstr>Nebulizing antibiotics… Why?</vt:lpstr>
      <vt:lpstr>Nebulizing antibiotics… Evidence?</vt:lpstr>
      <vt:lpstr>Determining Optimal Duration of Therapy for VAP</vt:lpstr>
      <vt:lpstr>Duration of Antibiotic therapy for VAP</vt:lpstr>
      <vt:lpstr>Comparable Clinical Effectiveness Against VAP With 8- and 15-Day Antibiotic Regimens</vt:lpstr>
      <vt:lpstr>Shorter Duration of Antimicrobial Therapy May Be Acceptable</vt:lpstr>
      <vt:lpstr>LONGER THERAPY?</vt:lpstr>
      <vt:lpstr>Nosocomial pneumonia and MDR</vt:lpstr>
      <vt:lpstr>Nosocomial pneumonia and MDR</vt:lpstr>
      <vt:lpstr>Key rules for the management of pneumonia with MDR rods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dc:creator>Matteo</dc:creator>
  <cp:lastModifiedBy>Antonio Vena</cp:lastModifiedBy>
  <cp:revision>154</cp:revision>
  <cp:lastPrinted>2019-03-31T14:46:52Z</cp:lastPrinted>
  <dcterms:created xsi:type="dcterms:W3CDTF">2011-10-13T09:09:21Z</dcterms:created>
  <dcterms:modified xsi:type="dcterms:W3CDTF">2019-04-01T07:00:34Z</dcterms:modified>
</cp:coreProperties>
</file>