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44"/>
  </p:notesMasterIdLst>
  <p:sldIdLst>
    <p:sldId id="303" r:id="rId2"/>
    <p:sldId id="305" r:id="rId3"/>
    <p:sldId id="304" r:id="rId4"/>
    <p:sldId id="263" r:id="rId5"/>
    <p:sldId id="264" r:id="rId6"/>
    <p:sldId id="317" r:id="rId7"/>
    <p:sldId id="299" r:id="rId8"/>
    <p:sldId id="352" r:id="rId9"/>
    <p:sldId id="270" r:id="rId10"/>
    <p:sldId id="354" r:id="rId11"/>
    <p:sldId id="353" r:id="rId12"/>
    <p:sldId id="258" r:id="rId13"/>
    <p:sldId id="259" r:id="rId14"/>
    <p:sldId id="260" r:id="rId15"/>
    <p:sldId id="261" r:id="rId16"/>
    <p:sldId id="323" r:id="rId17"/>
    <p:sldId id="285" r:id="rId18"/>
    <p:sldId id="324" r:id="rId19"/>
    <p:sldId id="325" r:id="rId20"/>
    <p:sldId id="297" r:id="rId21"/>
    <p:sldId id="326" r:id="rId22"/>
    <p:sldId id="327" r:id="rId23"/>
    <p:sldId id="291" r:id="rId24"/>
    <p:sldId id="334" r:id="rId25"/>
    <p:sldId id="341" r:id="rId26"/>
    <p:sldId id="335" r:id="rId27"/>
    <p:sldId id="333" r:id="rId28"/>
    <p:sldId id="342" r:id="rId29"/>
    <p:sldId id="339" r:id="rId30"/>
    <p:sldId id="347" r:id="rId31"/>
    <p:sldId id="337" r:id="rId32"/>
    <p:sldId id="343" r:id="rId33"/>
    <p:sldId id="346" r:id="rId34"/>
    <p:sldId id="348" r:id="rId35"/>
    <p:sldId id="345" r:id="rId36"/>
    <p:sldId id="344" r:id="rId37"/>
    <p:sldId id="336" r:id="rId38"/>
    <p:sldId id="340" r:id="rId39"/>
    <p:sldId id="350" r:id="rId40"/>
    <p:sldId id="330" r:id="rId41"/>
    <p:sldId id="332" r:id="rId42"/>
    <p:sldId id="351" r:id="rId4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855"/>
    <a:srgbClr val="F7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526" y="-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98B1F-51D2-7E41-A9FC-B3B7712B279E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49201-FA1B-8346-AD48-8FFB5409A21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726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2150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D0E305-CA3A-9E41-95A9-93E191610B15}" type="slidenum">
              <a:rPr lang="it-IT" sz="1200"/>
              <a:pPr eaLnBrk="1" hangingPunct="1"/>
              <a:t>14</a:t>
            </a:fld>
            <a:endParaRPr 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4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23555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060B39-2C95-2F46-9163-C95D7EE90572}" type="slidenum">
              <a:rPr lang="it-IT" sz="1200"/>
              <a:pPr eaLnBrk="1" hangingPunct="1"/>
              <a:t>15</a:t>
            </a:fld>
            <a:endParaRPr lang="it-I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850A21E-8E23-D14B-B8D3-220D3D82FB56}" type="datetimeFigureOut">
              <a:rPr lang="it-IT" smtClean="0"/>
              <a:pPr/>
              <a:t>01/04/2019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143768C-A072-A246-8DD0-24FEE61E62D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57171"/>
            <a:ext cx="8229600" cy="297045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Malattie virali ‘emergenti’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di interesse per lo pneumologo: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virus morbillo ed Herpes Virus </a:t>
            </a:r>
          </a:p>
        </p:txBody>
      </p:sp>
      <p:pic>
        <p:nvPicPr>
          <p:cNvPr id="4" name="Immagine 3" descr="asui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75" y="5279250"/>
            <a:ext cx="3350381" cy="122943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52764" y="5308353"/>
            <a:ext cx="3018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Roberto Luzzati</a:t>
            </a:r>
          </a:p>
          <a:p>
            <a:pPr algn="ctr"/>
            <a:r>
              <a:rPr lang="it-IT" dirty="0"/>
              <a:t>SC Malattie Infettive</a:t>
            </a:r>
          </a:p>
          <a:p>
            <a:pPr algn="ctr"/>
            <a:r>
              <a:rPr lang="it-IT" dirty="0"/>
              <a:t>Ospedale Maggiore, Trieste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35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904875"/>
            <a:ext cx="61341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6453336"/>
            <a:ext cx="2590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e 1"/>
          <p:cNvSpPr/>
          <p:nvPr/>
        </p:nvSpPr>
        <p:spPr>
          <a:xfrm>
            <a:off x="5934076" y="3257550"/>
            <a:ext cx="1162050" cy="25717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097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936625"/>
            <a:ext cx="81026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755900"/>
            <a:ext cx="81026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417490" y="6075461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J </a:t>
            </a:r>
            <a:r>
              <a:rPr lang="it-IT" sz="1400" dirty="0" err="1" smtClean="0"/>
              <a:t>Infect</a:t>
            </a:r>
            <a:r>
              <a:rPr lang="it-IT" sz="1400" dirty="0" smtClean="0"/>
              <a:t> 2019</a:t>
            </a:r>
            <a:endParaRPr lang="it-IT" sz="1400" dirty="0"/>
          </a:p>
        </p:txBody>
      </p:sp>
      <p:sp>
        <p:nvSpPr>
          <p:cNvPr id="5" name="Rettangolo 4"/>
          <p:cNvSpPr/>
          <p:nvPr/>
        </p:nvSpPr>
        <p:spPr>
          <a:xfrm>
            <a:off x="523875" y="2838450"/>
            <a:ext cx="8102600" cy="828675"/>
          </a:xfrm>
          <a:prstGeom prst="rect">
            <a:avLst/>
          </a:prstGeom>
          <a:solidFill>
            <a:srgbClr val="E15855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5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1"/>
          <p:cNvSpPr>
            <a:spLocks noGrp="1"/>
          </p:cNvSpPr>
          <p:nvPr>
            <p:ph type="title"/>
          </p:nvPr>
        </p:nvSpPr>
        <p:spPr>
          <a:xfrm>
            <a:off x="549275" y="412332"/>
            <a:ext cx="8042275" cy="712788"/>
          </a:xfrm>
        </p:spPr>
        <p:txBody>
          <a:bodyPr/>
          <a:lstStyle/>
          <a:p>
            <a:pPr eaLnBrk="1" hangingPunct="1"/>
            <a:r>
              <a:rPr lang="it-IT" sz="2400" b="1" dirty="0">
                <a:latin typeface="News Gothic MT" charset="0"/>
              </a:rPr>
              <a:t>MATERIALS AND METHODS</a:t>
            </a:r>
          </a:p>
        </p:txBody>
      </p:sp>
      <p:sp>
        <p:nvSpPr>
          <p:cNvPr id="18434" name="Segnaposto contenuto 2"/>
          <p:cNvSpPr>
            <a:spLocks noGrp="1"/>
          </p:cNvSpPr>
          <p:nvPr>
            <p:ph idx="1"/>
          </p:nvPr>
        </p:nvSpPr>
        <p:spPr>
          <a:xfrm>
            <a:off x="549275" y="1202196"/>
            <a:ext cx="8042275" cy="527660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it-IT" sz="2000" dirty="0" err="1">
                <a:latin typeface="News Gothic MT" charset="0"/>
              </a:rPr>
              <a:t>Prospective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observational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pilot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study</a:t>
            </a: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dirty="0" err="1">
                <a:latin typeface="News Gothic MT" charset="0"/>
              </a:rPr>
              <a:t>July</a:t>
            </a:r>
            <a:r>
              <a:rPr lang="it-IT" sz="2000" dirty="0">
                <a:latin typeface="News Gothic MT" charset="0"/>
              </a:rPr>
              <a:t> 2014- March 2016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endParaRPr lang="it-IT" sz="2000" b="1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it-IT" sz="2000" b="1" dirty="0">
                <a:latin typeface="News Gothic MT" charset="0"/>
              </a:rPr>
              <a:t> </a:t>
            </a:r>
            <a:r>
              <a:rPr lang="it-IT" sz="2000" b="1" dirty="0" err="1">
                <a:latin typeface="News Gothic MT" charset="0"/>
              </a:rPr>
              <a:t>Inclusion</a:t>
            </a:r>
            <a:r>
              <a:rPr lang="it-IT" sz="2000" b="1" dirty="0">
                <a:latin typeface="News Gothic MT" charset="0"/>
              </a:rPr>
              <a:t> </a:t>
            </a:r>
            <a:r>
              <a:rPr lang="it-IT" sz="2000" b="1" dirty="0" err="1">
                <a:latin typeface="News Gothic MT" charset="0"/>
              </a:rPr>
              <a:t>criteria</a:t>
            </a:r>
            <a:r>
              <a:rPr lang="it-IT" sz="2000" b="1" dirty="0">
                <a:latin typeface="News Gothic MT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News Gothic MT" charset="0"/>
              </a:rPr>
              <a:t>&gt;18 </a:t>
            </a:r>
            <a:r>
              <a:rPr lang="it-IT" sz="2000" dirty="0" err="1">
                <a:latin typeface="News Gothic MT" charset="0"/>
              </a:rPr>
              <a:t>years</a:t>
            </a: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News Gothic MT" charset="0"/>
              </a:rPr>
              <a:t>CAP or HAP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News Gothic MT" charset="0"/>
              </a:rPr>
              <a:t>3-5 </a:t>
            </a:r>
            <a:r>
              <a:rPr lang="it-IT" sz="2000" dirty="0" err="1">
                <a:latin typeface="News Gothic MT" charset="0"/>
              </a:rPr>
              <a:t>days</a:t>
            </a:r>
            <a:r>
              <a:rPr lang="it-IT" sz="2000" dirty="0">
                <a:latin typeface="News Gothic MT" charset="0"/>
              </a:rPr>
              <a:t> of </a:t>
            </a:r>
            <a:r>
              <a:rPr lang="it-IT" sz="2000" dirty="0" err="1">
                <a:latin typeface="News Gothic MT" charset="0"/>
              </a:rPr>
              <a:t>empirical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antibiotic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therapy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without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adequate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response</a:t>
            </a: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dirty="0" err="1">
                <a:latin typeface="News Gothic MT" charset="0"/>
              </a:rPr>
              <a:t>Immunosuppressive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therapy</a:t>
            </a:r>
            <a:r>
              <a:rPr lang="it-IT" sz="2000" dirty="0">
                <a:latin typeface="News Gothic MT" charset="0"/>
              </a:rPr>
              <a:t> and/or </a:t>
            </a:r>
            <a:r>
              <a:rPr lang="it-IT" sz="2000" dirty="0" err="1">
                <a:latin typeface="News Gothic MT" charset="0"/>
              </a:rPr>
              <a:t>immunodepression</a:t>
            </a: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  <a:buFont typeface="Wingdings 2" charset="0"/>
              <a:buNone/>
            </a:pPr>
            <a:r>
              <a:rPr lang="it-IT" sz="2000" b="1" dirty="0">
                <a:latin typeface="News Gothic MT" charset="0"/>
              </a:rPr>
              <a:t> </a:t>
            </a:r>
            <a:r>
              <a:rPr lang="it-IT" sz="2000" b="1" dirty="0" err="1">
                <a:latin typeface="News Gothic MT" charset="0"/>
              </a:rPr>
              <a:t>Exclusion</a:t>
            </a:r>
            <a:r>
              <a:rPr lang="it-IT" sz="2000" b="1" dirty="0">
                <a:latin typeface="News Gothic MT" charset="0"/>
              </a:rPr>
              <a:t> </a:t>
            </a:r>
            <a:r>
              <a:rPr lang="it-IT" sz="2000" b="1" dirty="0" err="1">
                <a:latin typeface="News Gothic MT" charset="0"/>
              </a:rPr>
              <a:t>criteria</a:t>
            </a:r>
            <a:endParaRPr lang="it-IT" sz="2000" b="1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News Gothic MT" charset="0"/>
              </a:rPr>
              <a:t>VAP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 err="1">
                <a:latin typeface="News Gothic MT" charset="0"/>
              </a:rPr>
              <a:t>Antiviral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therapy</a:t>
            </a:r>
            <a:r>
              <a:rPr lang="it-IT" sz="2000" dirty="0">
                <a:latin typeface="News Gothic MT" charset="0"/>
              </a:rPr>
              <a:t> or </a:t>
            </a:r>
            <a:r>
              <a:rPr lang="it-IT" sz="2000" dirty="0" err="1">
                <a:latin typeface="News Gothic MT" charset="0"/>
              </a:rPr>
              <a:t>prophylaxis</a:t>
            </a:r>
            <a:r>
              <a:rPr lang="it-IT" sz="2000" dirty="0">
                <a:latin typeface="News Gothic MT" charset="0"/>
              </a:rPr>
              <a:t> in the </a:t>
            </a:r>
            <a:r>
              <a:rPr lang="it-IT" sz="2000" dirty="0" err="1">
                <a:latin typeface="News Gothic MT" charset="0"/>
              </a:rPr>
              <a:t>previous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month</a:t>
            </a: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dirty="0" err="1">
                <a:latin typeface="News Gothic MT" charset="0"/>
              </a:rPr>
              <a:t>Pregnancy</a:t>
            </a: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000" dirty="0" err="1">
                <a:latin typeface="News Gothic MT" charset="0"/>
              </a:rPr>
              <a:t>Contraindications</a:t>
            </a:r>
            <a:r>
              <a:rPr lang="it-IT" sz="2000" dirty="0">
                <a:latin typeface="News Gothic MT" charset="0"/>
              </a:rPr>
              <a:t> for </a:t>
            </a:r>
            <a:r>
              <a:rPr lang="it-IT" sz="2000" dirty="0" err="1">
                <a:latin typeface="News Gothic MT" charset="0"/>
              </a:rPr>
              <a:t>bronchoscopy</a:t>
            </a:r>
            <a:endParaRPr lang="it-IT" sz="20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endParaRPr lang="it-IT" sz="1600" dirty="0">
              <a:latin typeface="News Gothic MT" charset="0"/>
            </a:endParaRPr>
          </a:p>
          <a:p>
            <a:pPr eaLnBrk="1" hangingPunct="1">
              <a:lnSpc>
                <a:spcPct val="80000"/>
              </a:lnSpc>
            </a:pPr>
            <a:endParaRPr lang="it-IT" sz="1600" dirty="0">
              <a:latin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6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549275" y="346488"/>
            <a:ext cx="8042275" cy="712788"/>
          </a:xfrm>
        </p:spPr>
        <p:txBody>
          <a:bodyPr/>
          <a:lstStyle/>
          <a:p>
            <a:r>
              <a:rPr lang="it-IT" sz="2400" b="1" dirty="0">
                <a:latin typeface="News Gothic MT" charset="0"/>
              </a:rPr>
              <a:t>MATERIALS AND METHODS</a:t>
            </a:r>
          </a:p>
        </p:txBody>
      </p:sp>
      <p:sp>
        <p:nvSpPr>
          <p:cNvPr id="19457" name="Segnaposto contenuto 2"/>
          <p:cNvSpPr>
            <a:spLocks noGrp="1"/>
          </p:cNvSpPr>
          <p:nvPr>
            <p:ph idx="1"/>
          </p:nvPr>
        </p:nvSpPr>
        <p:spPr>
          <a:xfrm>
            <a:off x="549275" y="1128713"/>
            <a:ext cx="8042275" cy="5529262"/>
          </a:xfrm>
        </p:spPr>
        <p:txBody>
          <a:bodyPr/>
          <a:lstStyle/>
          <a:p>
            <a:pPr marL="0" indent="0" eaLnBrk="1" hangingPunct="1">
              <a:buFont typeface="Wingdings 2" charset="0"/>
              <a:buNone/>
            </a:pPr>
            <a:r>
              <a:rPr lang="it-IT" sz="2000" b="1" dirty="0">
                <a:latin typeface="News Gothic MT" charset="0"/>
              </a:rPr>
              <a:t>Work up</a:t>
            </a:r>
            <a:endParaRPr lang="it-IT" sz="2000" dirty="0">
              <a:latin typeface="News Gothic MT" charset="0"/>
            </a:endParaRPr>
          </a:p>
          <a:p>
            <a:pPr marL="0" indent="0" eaLnBrk="1" hangingPunct="1"/>
            <a:r>
              <a:rPr lang="it-IT" sz="2000" dirty="0">
                <a:latin typeface="News Gothic MT" charset="0"/>
              </a:rPr>
              <a:t> CT </a:t>
            </a:r>
            <a:r>
              <a:rPr lang="it-IT" sz="2000" dirty="0" err="1">
                <a:latin typeface="News Gothic MT" charset="0"/>
              </a:rPr>
              <a:t>scan</a:t>
            </a:r>
            <a:r>
              <a:rPr lang="it-IT" sz="2000" dirty="0">
                <a:latin typeface="News Gothic MT" charset="0"/>
              </a:rPr>
              <a:t> </a:t>
            </a:r>
          </a:p>
          <a:p>
            <a:pPr marL="0" indent="0" eaLnBrk="1" hangingPunct="1"/>
            <a:endParaRPr lang="it-IT" sz="2000" dirty="0" smtClean="0">
              <a:latin typeface="News Gothic MT" charset="0"/>
            </a:endParaRPr>
          </a:p>
          <a:p>
            <a:pPr marL="0" indent="0" eaLnBrk="1" hangingPunct="1"/>
            <a:r>
              <a:rPr lang="it-IT" sz="2000" dirty="0" err="1" smtClean="0">
                <a:latin typeface="News Gothic MT" charset="0"/>
              </a:rPr>
              <a:t>bronchoscopy</a:t>
            </a:r>
            <a:r>
              <a:rPr lang="it-IT" sz="2000" dirty="0" smtClean="0">
                <a:latin typeface="News Gothic MT" charset="0"/>
              </a:rPr>
              <a:t> </a:t>
            </a:r>
            <a:r>
              <a:rPr lang="it-IT" sz="2000" dirty="0">
                <a:latin typeface="News Gothic MT" charset="0"/>
              </a:rPr>
              <a:t>with </a:t>
            </a:r>
            <a:r>
              <a:rPr lang="it-IT" sz="2000" dirty="0" err="1">
                <a:latin typeface="News Gothic MT" charset="0"/>
              </a:rPr>
              <a:t>collection</a:t>
            </a:r>
            <a:r>
              <a:rPr lang="it-IT" sz="2000" dirty="0">
                <a:latin typeface="News Gothic MT" charset="0"/>
              </a:rPr>
              <a:t> of </a:t>
            </a:r>
            <a:r>
              <a:rPr lang="it-IT" sz="2000" dirty="0" err="1">
                <a:latin typeface="News Gothic MT" charset="0"/>
              </a:rPr>
              <a:t>bronchoalveolar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lavage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fluid</a:t>
            </a:r>
            <a:r>
              <a:rPr lang="it-IT" sz="2000" dirty="0">
                <a:latin typeface="News Gothic MT" charset="0"/>
              </a:rPr>
              <a:t> (BAL) </a:t>
            </a:r>
          </a:p>
          <a:p>
            <a:pPr eaLnBrk="1" hangingPunct="1">
              <a:buFontTx/>
              <a:buChar char="-"/>
            </a:pPr>
            <a:r>
              <a:rPr lang="it-IT" sz="2000" u="sng" dirty="0">
                <a:latin typeface="News Gothic MT" charset="0"/>
              </a:rPr>
              <a:t>Real time PCR </a:t>
            </a:r>
            <a:r>
              <a:rPr lang="it-IT" sz="2000" dirty="0">
                <a:latin typeface="News Gothic MT" charset="0"/>
              </a:rPr>
              <a:t>for </a:t>
            </a:r>
            <a:r>
              <a:rPr lang="it-IT" sz="2000" dirty="0" err="1">
                <a:latin typeface="News Gothic MT" charset="0"/>
              </a:rPr>
              <a:t>Herpesviruses</a:t>
            </a:r>
            <a:r>
              <a:rPr lang="it-IT" sz="2000" dirty="0">
                <a:latin typeface="News Gothic MT" charset="0"/>
              </a:rPr>
              <a:t> and </a:t>
            </a:r>
            <a:r>
              <a:rPr lang="it-IT" sz="2000" dirty="0" err="1">
                <a:latin typeface="News Gothic MT" charset="0"/>
              </a:rPr>
              <a:t>other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pathogens</a:t>
            </a:r>
            <a:endParaRPr lang="it-IT" sz="2000" dirty="0">
              <a:latin typeface="News Gothic MT" charset="0"/>
            </a:endParaRPr>
          </a:p>
          <a:p>
            <a:pPr marL="0" indent="0" eaLnBrk="1" hangingPunct="1">
              <a:buNone/>
            </a:pPr>
            <a:r>
              <a:rPr lang="it-IT" sz="2000" dirty="0">
                <a:latin typeface="News Gothic MT" charset="0"/>
              </a:rPr>
              <a:t>and </a:t>
            </a:r>
            <a:r>
              <a:rPr lang="it-IT" sz="2000" dirty="0" err="1">
                <a:latin typeface="News Gothic MT" charset="0"/>
              </a:rPr>
              <a:t>if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postive</a:t>
            </a:r>
            <a:r>
              <a:rPr lang="it-IT" sz="2000" dirty="0">
                <a:latin typeface="News Gothic MT" charset="0"/>
              </a:rPr>
              <a:t>, </a:t>
            </a:r>
            <a:r>
              <a:rPr lang="it-IT" sz="2000" dirty="0" err="1">
                <a:latin typeface="News Gothic MT" charset="0"/>
              </a:rPr>
              <a:t>viral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load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quantification</a:t>
            </a:r>
            <a:endParaRPr lang="it-IT" sz="2000" dirty="0">
              <a:latin typeface="News Gothic MT" charset="0"/>
            </a:endParaRPr>
          </a:p>
          <a:p>
            <a:pPr marL="0" indent="0" eaLnBrk="1" hangingPunct="1">
              <a:buFont typeface="Wingdings 2" charset="0"/>
              <a:buNone/>
            </a:pPr>
            <a:r>
              <a:rPr lang="it-IT" sz="2000" dirty="0">
                <a:latin typeface="News Gothic MT" charset="0"/>
              </a:rPr>
              <a:t>- </a:t>
            </a:r>
            <a:r>
              <a:rPr lang="it-IT" sz="2000" dirty="0" err="1">
                <a:latin typeface="News Gothic MT" charset="0"/>
              </a:rPr>
              <a:t>Galattomannane</a:t>
            </a:r>
            <a:r>
              <a:rPr lang="it-IT" sz="2000" dirty="0">
                <a:latin typeface="News Gothic MT" charset="0"/>
              </a:rPr>
              <a:t> in </a:t>
            </a:r>
            <a:r>
              <a:rPr lang="it-IT" sz="2000" dirty="0" err="1">
                <a:latin typeface="News Gothic MT" charset="0"/>
              </a:rPr>
              <a:t>serum</a:t>
            </a:r>
            <a:r>
              <a:rPr lang="it-IT" sz="2000" dirty="0">
                <a:latin typeface="News Gothic MT" charset="0"/>
              </a:rPr>
              <a:t> and BAL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it-IT" sz="2000" dirty="0">
                <a:latin typeface="News Gothic MT" charset="0"/>
              </a:rPr>
              <a:t>- Culture (</a:t>
            </a:r>
            <a:r>
              <a:rPr lang="it-IT" sz="2000" dirty="0" err="1">
                <a:latin typeface="News Gothic MT" charset="0"/>
              </a:rPr>
              <a:t>bacteria</a:t>
            </a:r>
            <a:r>
              <a:rPr lang="it-IT" sz="2000" dirty="0">
                <a:latin typeface="News Gothic MT" charset="0"/>
              </a:rPr>
              <a:t>, </a:t>
            </a:r>
            <a:r>
              <a:rPr lang="it-IT" sz="2000" dirty="0" err="1">
                <a:latin typeface="News Gothic MT" charset="0"/>
              </a:rPr>
              <a:t>mycobacteria</a:t>
            </a:r>
            <a:r>
              <a:rPr lang="it-IT" sz="2000" dirty="0">
                <a:latin typeface="News Gothic MT" charset="0"/>
              </a:rPr>
              <a:t>, fungi)</a:t>
            </a:r>
          </a:p>
          <a:p>
            <a:pPr marL="0" indent="0" eaLnBrk="1" hangingPunct="1">
              <a:buFont typeface="Wingdings 2" charset="0"/>
              <a:buNone/>
            </a:pPr>
            <a:r>
              <a:rPr lang="it-IT" sz="2000" dirty="0">
                <a:latin typeface="News Gothic MT" charset="0"/>
              </a:rPr>
              <a:t>- </a:t>
            </a:r>
            <a:r>
              <a:rPr lang="it-IT" sz="2000" u="sng" dirty="0" err="1">
                <a:latin typeface="News Gothic MT" charset="0"/>
              </a:rPr>
              <a:t>Cytological</a:t>
            </a:r>
            <a:r>
              <a:rPr lang="it-IT" sz="2000" u="sng" dirty="0">
                <a:latin typeface="News Gothic MT" charset="0"/>
              </a:rPr>
              <a:t> </a:t>
            </a:r>
            <a:r>
              <a:rPr lang="it-IT" sz="2000" u="sng" dirty="0" err="1">
                <a:latin typeface="News Gothic MT" charset="0"/>
              </a:rPr>
              <a:t>examination</a:t>
            </a:r>
            <a:r>
              <a:rPr lang="it-IT" sz="2000" u="sng" dirty="0">
                <a:latin typeface="News Gothic MT" charset="0"/>
              </a:rPr>
              <a:t> </a:t>
            </a:r>
            <a:r>
              <a:rPr lang="it-IT" sz="2000" dirty="0">
                <a:latin typeface="News Gothic MT" charset="0"/>
              </a:rPr>
              <a:t>(</a:t>
            </a:r>
            <a:r>
              <a:rPr lang="it-IT" sz="2000" dirty="0" err="1">
                <a:latin typeface="News Gothic MT" charset="0"/>
              </a:rPr>
              <a:t>nuclear</a:t>
            </a:r>
            <a:r>
              <a:rPr lang="it-IT" sz="2000" dirty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inclusions</a:t>
            </a:r>
            <a:r>
              <a:rPr lang="it-IT" sz="2000" dirty="0">
                <a:latin typeface="News Gothic MT" charset="0"/>
              </a:rPr>
              <a:t> and </a:t>
            </a:r>
            <a:r>
              <a:rPr lang="it-IT" sz="2000" dirty="0" err="1">
                <a:latin typeface="News Gothic MT" charset="0"/>
              </a:rPr>
              <a:t>immunofluorescence</a:t>
            </a:r>
            <a:r>
              <a:rPr lang="it-IT" sz="2000" dirty="0">
                <a:latin typeface="News Gothic MT" charset="0"/>
              </a:rPr>
              <a:t> for HSV)</a:t>
            </a:r>
          </a:p>
          <a:p>
            <a:pPr marL="0" indent="0" eaLnBrk="1" hangingPunct="1"/>
            <a:endParaRPr lang="it-IT" sz="2000" dirty="0" smtClean="0">
              <a:latin typeface="News Gothic MT" charset="0"/>
            </a:endParaRPr>
          </a:p>
          <a:p>
            <a:pPr marL="0" indent="0" eaLnBrk="1" hangingPunct="1"/>
            <a:r>
              <a:rPr lang="it-IT" sz="2000" dirty="0" err="1" smtClean="0">
                <a:latin typeface="News Gothic MT" charset="0"/>
              </a:rPr>
              <a:t>pharingeal</a:t>
            </a:r>
            <a:r>
              <a:rPr lang="it-IT" sz="2000" dirty="0" smtClean="0">
                <a:latin typeface="News Gothic MT" charset="0"/>
              </a:rPr>
              <a:t> </a:t>
            </a:r>
            <a:r>
              <a:rPr lang="it-IT" sz="2000" dirty="0" err="1">
                <a:latin typeface="News Gothic MT" charset="0"/>
              </a:rPr>
              <a:t>swab</a:t>
            </a:r>
            <a:r>
              <a:rPr lang="it-IT" sz="2000" dirty="0">
                <a:latin typeface="News Gothic MT" charset="0"/>
              </a:rPr>
              <a:t> for HSV</a:t>
            </a:r>
          </a:p>
          <a:p>
            <a:pPr marL="0" indent="0" eaLnBrk="1" hangingPunct="1"/>
            <a:endParaRPr lang="it-IT" sz="2000" dirty="0" smtClean="0">
              <a:latin typeface="News Gothic MT" charset="0"/>
            </a:endParaRPr>
          </a:p>
          <a:p>
            <a:pPr marL="0" indent="0" eaLnBrk="1" hangingPunct="1"/>
            <a:r>
              <a:rPr lang="it-IT" sz="2000" dirty="0" smtClean="0">
                <a:latin typeface="News Gothic MT" charset="0"/>
              </a:rPr>
              <a:t>PCR </a:t>
            </a:r>
            <a:r>
              <a:rPr lang="mr-IN" sz="2000" dirty="0">
                <a:latin typeface="News Gothic MT" charset="0"/>
              </a:rPr>
              <a:t>–</a:t>
            </a:r>
            <a:r>
              <a:rPr lang="it-IT" sz="2000" dirty="0">
                <a:latin typeface="News Gothic MT" charset="0"/>
              </a:rPr>
              <a:t> HSV and CMV in </a:t>
            </a:r>
            <a:r>
              <a:rPr lang="it-IT" sz="2000" dirty="0" err="1">
                <a:latin typeface="News Gothic MT" charset="0"/>
              </a:rPr>
              <a:t>blood</a:t>
            </a:r>
            <a:endParaRPr lang="it-IT" sz="2000" dirty="0">
              <a:latin typeface="News Gothic MT" charset="0"/>
            </a:endParaRPr>
          </a:p>
          <a:p>
            <a:pPr marL="0" indent="0" eaLnBrk="1" hangingPunct="1">
              <a:buFont typeface="Wingdings 2" charset="0"/>
              <a:buNone/>
            </a:pPr>
            <a:endParaRPr lang="it-IT" sz="2000" b="1" dirty="0">
              <a:latin typeface="News Gothic MT" charset="0"/>
            </a:endParaRPr>
          </a:p>
          <a:p>
            <a:pPr marL="0" indent="0" eaLnBrk="1" hangingPunct="1">
              <a:buFont typeface="Wingdings 2" charset="0"/>
              <a:buNone/>
            </a:pPr>
            <a:endParaRPr lang="it-IT" sz="1400" b="1" dirty="0">
              <a:latin typeface="News Gothic MT" charset="0"/>
            </a:endParaRPr>
          </a:p>
          <a:p>
            <a:pPr marL="0" indent="0" eaLnBrk="1" hangingPunct="1">
              <a:buFont typeface="Wingdings 2" charset="0"/>
              <a:buNone/>
            </a:pPr>
            <a:endParaRPr lang="it-IT" sz="1400" b="1" dirty="0">
              <a:latin typeface="News Gothic MT" charset="0"/>
            </a:endParaRPr>
          </a:p>
          <a:p>
            <a:pPr marL="0" indent="0" eaLnBrk="1" hangingPunct="1">
              <a:buFont typeface="Wingdings 2" charset="0"/>
              <a:buNone/>
            </a:pPr>
            <a:endParaRPr lang="it-IT" sz="1400" b="1" dirty="0">
              <a:latin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6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4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749300"/>
            <a:ext cx="72469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CasellaDiTesto 1"/>
          <p:cNvSpPr txBox="1">
            <a:spLocks noChangeArrowheads="1"/>
          </p:cNvSpPr>
          <p:nvPr/>
        </p:nvSpPr>
        <p:spPr bwMode="auto">
          <a:xfrm>
            <a:off x="3187700" y="1014413"/>
            <a:ext cx="209708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Multinucleazione e</a:t>
            </a:r>
          </a:p>
          <a:p>
            <a:pPr eaLnBrk="1" hangingPunct="1"/>
            <a:r>
              <a:rPr lang="it-IT" sz="1800"/>
              <a:t>Molding nucleare</a:t>
            </a:r>
          </a:p>
        </p:txBody>
      </p:sp>
      <p:sp>
        <p:nvSpPr>
          <p:cNvPr id="20483" name="CasellaDiTesto 2"/>
          <p:cNvSpPr txBox="1">
            <a:spLocks noChangeArrowheads="1"/>
          </p:cNvSpPr>
          <p:nvPr/>
        </p:nvSpPr>
        <p:spPr bwMode="auto">
          <a:xfrm>
            <a:off x="6108700" y="1168400"/>
            <a:ext cx="17494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Marginazione </a:t>
            </a:r>
          </a:p>
          <a:p>
            <a:pPr eaLnBrk="1" hangingPunct="1"/>
            <a:r>
              <a:rPr lang="it-IT" sz="1800"/>
              <a:t>della cromatina</a:t>
            </a:r>
          </a:p>
        </p:txBody>
      </p:sp>
      <p:sp>
        <p:nvSpPr>
          <p:cNvPr id="20484" name="CasellaDiTesto 3"/>
          <p:cNvSpPr txBox="1">
            <a:spLocks noChangeArrowheads="1"/>
          </p:cNvSpPr>
          <p:nvPr/>
        </p:nvSpPr>
        <p:spPr bwMode="auto">
          <a:xfrm>
            <a:off x="954088" y="4826000"/>
            <a:ext cx="17113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/>
              <a:t>“Ground glass”</a:t>
            </a:r>
          </a:p>
          <a:p>
            <a:pPr eaLnBrk="1" hangingPunct="1"/>
            <a:r>
              <a:rPr lang="it-IT" sz="1800"/>
              <a:t>nucleare</a:t>
            </a:r>
          </a:p>
        </p:txBody>
      </p:sp>
    </p:spTree>
    <p:extLst>
      <p:ext uri="{BB962C8B-B14F-4D97-AF65-F5344CB8AC3E}">
        <p14:creationId xmlns:p14="http://schemas.microsoft.com/office/powerpoint/2010/main" val="5869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olo 1"/>
          <p:cNvSpPr>
            <a:spLocks noGrp="1"/>
          </p:cNvSpPr>
          <p:nvPr>
            <p:ph type="title"/>
          </p:nvPr>
        </p:nvSpPr>
        <p:spPr>
          <a:xfrm>
            <a:off x="549275" y="354440"/>
            <a:ext cx="8042275" cy="712788"/>
          </a:xfrm>
        </p:spPr>
        <p:txBody>
          <a:bodyPr/>
          <a:lstStyle/>
          <a:p>
            <a:pPr eaLnBrk="1" hangingPunct="1"/>
            <a:r>
              <a:rPr lang="it-IT" sz="2400" b="1" dirty="0">
                <a:latin typeface="News Gothic MT" charset="0"/>
              </a:rPr>
              <a:t>MATERIALS AND METHODS - </a:t>
            </a:r>
            <a:r>
              <a:rPr lang="it-IT" sz="2400" b="1" dirty="0" err="1">
                <a:latin typeface="News Gothic MT" charset="0"/>
              </a:rPr>
              <a:t>Definitions</a:t>
            </a:r>
            <a:endParaRPr lang="it-IT" sz="2400" b="1" dirty="0">
              <a:latin typeface="News Gothic MT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726516"/>
              </p:ext>
            </p:extLst>
          </p:nvPr>
        </p:nvGraphicFramePr>
        <p:xfrm>
          <a:off x="266700" y="1217613"/>
          <a:ext cx="8559800" cy="5273674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69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85151">
                <a:tc>
                  <a:txBody>
                    <a:bodyPr/>
                    <a:lstStyle/>
                    <a:p>
                      <a:r>
                        <a:rPr lang="it-IT" sz="1400" b="1" dirty="0"/>
                        <a:t>PROVEN</a:t>
                      </a:r>
                      <a:r>
                        <a:rPr lang="it-IT" sz="1400" b="1" baseline="0" dirty="0"/>
                        <a:t> PNEUMONIA</a:t>
                      </a:r>
                      <a:endParaRPr lang="it-IT" sz="1400" b="1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HSV</a:t>
                      </a:r>
                      <a:r>
                        <a:rPr lang="it-IT" sz="1400" baseline="0" dirty="0"/>
                        <a:t> sole </a:t>
                      </a:r>
                      <a:r>
                        <a:rPr lang="it-IT" sz="1400" baseline="0" dirty="0" err="1"/>
                        <a:t>infective</a:t>
                      </a:r>
                      <a:r>
                        <a:rPr lang="it-IT" sz="1400" baseline="0" dirty="0"/>
                        <a:t> agent </a:t>
                      </a:r>
                      <a:r>
                        <a:rPr lang="it-IT" sz="1400" baseline="0" dirty="0" err="1"/>
                        <a:t>identified</a:t>
                      </a:r>
                      <a:r>
                        <a:rPr lang="it-IT" sz="1400" dirty="0"/>
                        <a:t> (PCR)</a:t>
                      </a:r>
                    </a:p>
                    <a:p>
                      <a:endParaRPr lang="it-IT" sz="1400" dirty="0"/>
                    </a:p>
                    <a:p>
                      <a:r>
                        <a:rPr lang="it-IT" sz="1400" dirty="0"/>
                        <a:t>+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cytological</a:t>
                      </a:r>
                      <a:r>
                        <a:rPr lang="it-IT" sz="1400" baseline="0" dirty="0"/>
                        <a:t> pattern and/or </a:t>
                      </a:r>
                      <a:r>
                        <a:rPr lang="it-IT" sz="1400" baseline="0" dirty="0" err="1"/>
                        <a:t>immunofluorescence</a:t>
                      </a:r>
                      <a:r>
                        <a:rPr lang="it-IT" sz="1400" baseline="0" dirty="0"/>
                        <a:t> (HF) indicative for HSV </a:t>
                      </a:r>
                      <a:r>
                        <a:rPr lang="it-IT" sz="1400" baseline="0" dirty="0" err="1"/>
                        <a:t>infection</a:t>
                      </a:r>
                      <a:endParaRPr lang="it-IT" sz="1400" baseline="0" dirty="0"/>
                    </a:p>
                    <a:p>
                      <a:endParaRPr lang="it-IT" sz="1400" baseline="0" dirty="0"/>
                    </a:p>
                    <a:p>
                      <a:r>
                        <a:rPr lang="it-IT" sz="1400" baseline="0" dirty="0"/>
                        <a:t>+/- HSV positive in </a:t>
                      </a:r>
                      <a:r>
                        <a:rPr lang="it-IT" sz="1400" baseline="0" dirty="0" err="1"/>
                        <a:t>blood</a:t>
                      </a:r>
                      <a:r>
                        <a:rPr lang="it-IT" sz="1400" baseline="0" dirty="0"/>
                        <a:t> (PCR)</a:t>
                      </a:r>
                    </a:p>
                    <a:p>
                      <a:endParaRPr lang="it-IT" sz="14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765">
                <a:tc>
                  <a:txBody>
                    <a:bodyPr/>
                    <a:lstStyle/>
                    <a:p>
                      <a:r>
                        <a:rPr lang="it-IT" sz="1400" b="1" dirty="0"/>
                        <a:t>PROBABLE</a:t>
                      </a:r>
                      <a:r>
                        <a:rPr lang="it-IT" sz="1400" b="1" baseline="0" dirty="0"/>
                        <a:t> PNEUMONIA</a:t>
                      </a:r>
                      <a:endParaRPr lang="it-IT" sz="1400" b="1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HSV positive in BAL </a:t>
                      </a:r>
                      <a:r>
                        <a:rPr lang="it-IT" sz="1400" dirty="0" err="1"/>
                        <a:t>concomitant</a:t>
                      </a:r>
                      <a:r>
                        <a:rPr lang="it-IT" sz="1400" baseline="0" dirty="0"/>
                        <a:t> to </a:t>
                      </a:r>
                      <a:r>
                        <a:rPr lang="it-IT" sz="1400" baseline="0" dirty="0" err="1"/>
                        <a:t>other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pathogens</a:t>
                      </a:r>
                      <a:endParaRPr lang="it-IT" sz="1400" dirty="0"/>
                    </a:p>
                    <a:p>
                      <a:endParaRPr lang="it-IT" sz="1400" dirty="0"/>
                    </a:p>
                    <a:p>
                      <a:r>
                        <a:rPr lang="it-IT" sz="1400" dirty="0"/>
                        <a:t>+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cytological</a:t>
                      </a:r>
                      <a:r>
                        <a:rPr lang="it-IT" sz="1400" baseline="0" dirty="0"/>
                        <a:t> pattern and/or HF indicative for HSV </a:t>
                      </a:r>
                      <a:r>
                        <a:rPr lang="it-IT" sz="1400" baseline="0" dirty="0" err="1"/>
                        <a:t>infection</a:t>
                      </a:r>
                      <a:endParaRPr lang="it-IT" sz="1400" baseline="0" dirty="0"/>
                    </a:p>
                    <a:p>
                      <a:endParaRPr lang="it-IT" sz="1400" dirty="0"/>
                    </a:p>
                    <a:p>
                      <a:r>
                        <a:rPr lang="it-IT" sz="1400" baseline="0" dirty="0"/>
                        <a:t>+/- HSV positive in </a:t>
                      </a:r>
                      <a:r>
                        <a:rPr lang="it-IT" sz="1400" baseline="0" dirty="0" err="1"/>
                        <a:t>blood</a:t>
                      </a:r>
                      <a:r>
                        <a:rPr lang="it-IT" sz="1400" baseline="0" dirty="0"/>
                        <a:t> (PCR)</a:t>
                      </a:r>
                    </a:p>
                    <a:p>
                      <a:endParaRPr lang="it-IT" sz="14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8379">
                <a:tc>
                  <a:txBody>
                    <a:bodyPr/>
                    <a:lstStyle/>
                    <a:p>
                      <a:r>
                        <a:rPr lang="it-IT" sz="1400" b="1" dirty="0"/>
                        <a:t>POSSIBLE</a:t>
                      </a:r>
                      <a:r>
                        <a:rPr lang="it-IT" sz="1400" b="1" baseline="0" dirty="0"/>
                        <a:t> PNEUMONIA</a:t>
                      </a:r>
                      <a:endParaRPr lang="it-IT" sz="1400" b="1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HSV positive in BAL (with or </a:t>
                      </a:r>
                      <a:r>
                        <a:rPr lang="it-IT" sz="1400" dirty="0" err="1"/>
                        <a:t>without</a:t>
                      </a:r>
                      <a:r>
                        <a:rPr lang="it-IT" sz="1400" dirty="0"/>
                        <a:t> </a:t>
                      </a:r>
                      <a:r>
                        <a:rPr lang="it-IT" sz="1400" baseline="0" dirty="0" err="1"/>
                        <a:t>other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pathogens</a:t>
                      </a:r>
                      <a:r>
                        <a:rPr lang="it-IT" sz="1400" baseline="0" dirty="0"/>
                        <a:t>)</a:t>
                      </a:r>
                      <a:r>
                        <a:rPr lang="it-IT" sz="1400" dirty="0"/>
                        <a:t>, </a:t>
                      </a:r>
                      <a:r>
                        <a:rPr lang="it-IT" sz="1400" dirty="0" err="1"/>
                        <a:t>viral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load</a:t>
                      </a:r>
                      <a:r>
                        <a:rPr lang="it-IT" sz="1400" dirty="0"/>
                        <a:t> &gt;10°5 </a:t>
                      </a:r>
                      <a:r>
                        <a:rPr lang="it-IT" sz="1400" dirty="0" err="1"/>
                        <a:t>copies</a:t>
                      </a:r>
                      <a:r>
                        <a:rPr lang="it-IT" sz="1400" dirty="0"/>
                        <a:t>/ml</a:t>
                      </a:r>
                    </a:p>
                    <a:p>
                      <a:endParaRPr lang="it-IT" sz="1400" dirty="0"/>
                    </a:p>
                    <a:p>
                      <a:r>
                        <a:rPr lang="it-IT" sz="1400" dirty="0"/>
                        <a:t>+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cytological</a:t>
                      </a:r>
                      <a:r>
                        <a:rPr lang="it-IT" sz="1400" baseline="0" dirty="0"/>
                        <a:t> pattern and/or HF </a:t>
                      </a:r>
                      <a:r>
                        <a:rPr lang="it-IT" sz="1400" baseline="0" dirty="0" smtClean="0"/>
                        <a:t>NOT </a:t>
                      </a:r>
                      <a:r>
                        <a:rPr lang="it-IT" sz="1400" baseline="0" dirty="0"/>
                        <a:t>indicative for HSV </a:t>
                      </a:r>
                      <a:r>
                        <a:rPr lang="it-IT" sz="1400" baseline="0" dirty="0" err="1"/>
                        <a:t>infection</a:t>
                      </a:r>
                      <a:endParaRPr lang="it-IT" sz="1400" baseline="0" dirty="0"/>
                    </a:p>
                    <a:p>
                      <a:endParaRPr lang="it-IT" sz="1400" baseline="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58379">
                <a:tc>
                  <a:txBody>
                    <a:bodyPr/>
                    <a:lstStyle/>
                    <a:p>
                      <a:r>
                        <a:rPr lang="it-IT" sz="1400" b="1" dirty="0"/>
                        <a:t>TRACHEOBRONCHIAL</a:t>
                      </a:r>
                      <a:r>
                        <a:rPr lang="it-IT" sz="1400" b="1" baseline="0" dirty="0"/>
                        <a:t> SHEDDING</a:t>
                      </a:r>
                      <a:endParaRPr lang="it-IT" sz="1400" b="1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HSV positive in BAL (with or </a:t>
                      </a:r>
                      <a:r>
                        <a:rPr lang="it-IT" sz="1400" dirty="0" err="1"/>
                        <a:t>without</a:t>
                      </a:r>
                      <a:r>
                        <a:rPr lang="it-IT" sz="1400" dirty="0"/>
                        <a:t> </a:t>
                      </a:r>
                      <a:r>
                        <a:rPr lang="it-IT" sz="1400" baseline="0" dirty="0" err="1"/>
                        <a:t>other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pathogens</a:t>
                      </a:r>
                      <a:r>
                        <a:rPr lang="it-IT" sz="1400" baseline="0" dirty="0"/>
                        <a:t>)</a:t>
                      </a:r>
                      <a:r>
                        <a:rPr lang="it-IT" sz="1400" dirty="0"/>
                        <a:t>, </a:t>
                      </a:r>
                      <a:r>
                        <a:rPr lang="it-IT" sz="1400" dirty="0" err="1"/>
                        <a:t>viral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load</a:t>
                      </a:r>
                      <a:r>
                        <a:rPr lang="it-IT" sz="1400" dirty="0"/>
                        <a:t> &lt;10°5 </a:t>
                      </a:r>
                      <a:r>
                        <a:rPr lang="it-IT" sz="1400" dirty="0" err="1"/>
                        <a:t>copies</a:t>
                      </a:r>
                      <a:r>
                        <a:rPr lang="it-IT" sz="1400" dirty="0"/>
                        <a:t>/ml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/>
                    </a:p>
                    <a:p>
                      <a:r>
                        <a:rPr lang="it-IT" sz="1400" dirty="0"/>
                        <a:t>+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cytological</a:t>
                      </a:r>
                      <a:r>
                        <a:rPr lang="it-IT" sz="1400" baseline="0" dirty="0"/>
                        <a:t> pattern and/or HF </a:t>
                      </a:r>
                      <a:r>
                        <a:rPr lang="it-IT" sz="1400" baseline="0" dirty="0" err="1"/>
                        <a:t>not</a:t>
                      </a:r>
                      <a:r>
                        <a:rPr lang="it-IT" sz="1400" baseline="0" dirty="0"/>
                        <a:t> indicative for HSV </a:t>
                      </a:r>
                      <a:r>
                        <a:rPr lang="it-IT" sz="1400" baseline="0" dirty="0" err="1"/>
                        <a:t>infection</a:t>
                      </a:r>
                      <a:endParaRPr lang="it-IT" sz="1400" baseline="0" dirty="0"/>
                    </a:p>
                    <a:p>
                      <a:endParaRPr lang="it-IT" sz="14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48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D8B61F4A-9592-4654-91C6-E1C01300A8C8}"/>
              </a:ext>
            </a:extLst>
          </p:cNvPr>
          <p:cNvSpPr/>
          <p:nvPr/>
        </p:nvSpPr>
        <p:spPr>
          <a:xfrm>
            <a:off x="562334" y="1860605"/>
            <a:ext cx="8258138" cy="1940118"/>
          </a:xfrm>
          <a:prstGeom prst="rect">
            <a:avLst/>
          </a:prstGeom>
          <a:solidFill>
            <a:srgbClr val="F73F3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72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549275" y="187460"/>
            <a:ext cx="8042275" cy="712788"/>
          </a:xfrm>
        </p:spPr>
        <p:txBody>
          <a:bodyPr/>
          <a:lstStyle/>
          <a:p>
            <a:pPr eaLnBrk="1" hangingPunct="1"/>
            <a:r>
              <a:rPr lang="it-IT" sz="2400" b="1" dirty="0">
                <a:latin typeface="News Gothic MT" charset="0"/>
              </a:rPr>
              <a:t>RESULTS</a:t>
            </a:r>
          </a:p>
        </p:txBody>
      </p:sp>
      <p:sp>
        <p:nvSpPr>
          <p:cNvPr id="19457" name="Segnaposto contenuto 2"/>
          <p:cNvSpPr>
            <a:spLocks noGrp="1"/>
          </p:cNvSpPr>
          <p:nvPr>
            <p:ph idx="1"/>
          </p:nvPr>
        </p:nvSpPr>
        <p:spPr>
          <a:xfrm>
            <a:off x="549275" y="820738"/>
            <a:ext cx="8042275" cy="5898561"/>
          </a:xfrm>
        </p:spPr>
        <p:txBody>
          <a:bodyPr>
            <a:normAutofit/>
          </a:bodyPr>
          <a:lstStyle/>
          <a:p>
            <a:r>
              <a:rPr lang="it-IT" sz="2200" dirty="0" err="1">
                <a:latin typeface="News Gothic MT"/>
                <a:cs typeface="News Gothic MT"/>
              </a:rPr>
              <a:t>We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enrolled</a:t>
            </a:r>
            <a:r>
              <a:rPr lang="it-IT" sz="2200" dirty="0">
                <a:latin typeface="News Gothic MT"/>
                <a:cs typeface="News Gothic MT"/>
              </a:rPr>
              <a:t> 45 </a:t>
            </a:r>
            <a:r>
              <a:rPr lang="it-IT" sz="2200" dirty="0" err="1">
                <a:latin typeface="News Gothic MT"/>
                <a:cs typeface="News Gothic MT"/>
              </a:rPr>
              <a:t>patients</a:t>
            </a:r>
            <a:r>
              <a:rPr lang="it-IT" sz="2200" dirty="0">
                <a:latin typeface="News Gothic MT"/>
                <a:cs typeface="News Gothic MT"/>
              </a:rPr>
              <a:t> (</a:t>
            </a:r>
            <a:r>
              <a:rPr lang="it-IT" sz="2200" dirty="0" err="1">
                <a:latin typeface="News Gothic MT"/>
                <a:cs typeface="News Gothic MT"/>
              </a:rPr>
              <a:t>mean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age</a:t>
            </a:r>
            <a:r>
              <a:rPr lang="it-IT" sz="2200" dirty="0">
                <a:latin typeface="News Gothic MT"/>
                <a:cs typeface="News Gothic MT"/>
              </a:rPr>
              <a:t> 64.6 </a:t>
            </a:r>
            <a:r>
              <a:rPr lang="it-IT" sz="2200" dirty="0" err="1">
                <a:latin typeface="News Gothic MT"/>
                <a:cs typeface="News Gothic MT"/>
              </a:rPr>
              <a:t>years</a:t>
            </a:r>
            <a:r>
              <a:rPr lang="it-IT" sz="2200" dirty="0">
                <a:latin typeface="News Gothic MT"/>
                <a:cs typeface="News Gothic MT"/>
              </a:rPr>
              <a:t>)</a:t>
            </a:r>
          </a:p>
          <a:p>
            <a:endParaRPr lang="it-IT" sz="2200" dirty="0">
              <a:latin typeface="News Gothic MT"/>
              <a:cs typeface="News Gothic MT"/>
            </a:endParaRPr>
          </a:p>
          <a:p>
            <a:r>
              <a:rPr lang="it-IT" sz="2200" dirty="0">
                <a:latin typeface="News Gothic MT"/>
                <a:cs typeface="News Gothic MT"/>
              </a:rPr>
              <a:t>FOB </a:t>
            </a:r>
            <a:r>
              <a:rPr lang="it-IT" sz="2200" dirty="0" err="1">
                <a:latin typeface="News Gothic MT"/>
                <a:cs typeface="News Gothic MT"/>
              </a:rPr>
              <a:t>which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visualized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macroscopic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abnormalities</a:t>
            </a:r>
            <a:r>
              <a:rPr lang="it-IT" sz="2200" dirty="0">
                <a:latin typeface="News Gothic MT"/>
                <a:cs typeface="News Gothic MT"/>
              </a:rPr>
              <a:t> in 25 (55.6%) </a:t>
            </a:r>
            <a:r>
              <a:rPr lang="it-IT" sz="2200" dirty="0" err="1">
                <a:latin typeface="News Gothic MT"/>
                <a:cs typeface="News Gothic MT"/>
              </a:rPr>
              <a:t>cases</a:t>
            </a:r>
            <a:r>
              <a:rPr lang="it-IT" sz="2200" dirty="0">
                <a:latin typeface="News Gothic MT"/>
                <a:cs typeface="News Gothic MT"/>
              </a:rPr>
              <a:t>.</a:t>
            </a:r>
          </a:p>
          <a:p>
            <a:endParaRPr lang="it-IT" sz="2200" dirty="0">
              <a:latin typeface="News Gothic MT"/>
              <a:cs typeface="News Gothic MT"/>
            </a:endParaRPr>
          </a:p>
          <a:p>
            <a:r>
              <a:rPr lang="it-IT" sz="2200" b="1" dirty="0">
                <a:latin typeface="News Gothic MT"/>
                <a:cs typeface="News Gothic MT"/>
              </a:rPr>
              <a:t>HSV </a:t>
            </a:r>
            <a:r>
              <a:rPr lang="it-IT" sz="2200" b="1" dirty="0" err="1">
                <a:latin typeface="News Gothic MT"/>
                <a:cs typeface="News Gothic MT"/>
              </a:rPr>
              <a:t>was</a:t>
            </a:r>
            <a:r>
              <a:rPr lang="it-IT" sz="2200" b="1" dirty="0">
                <a:latin typeface="News Gothic MT"/>
                <a:cs typeface="News Gothic MT"/>
              </a:rPr>
              <a:t> </a:t>
            </a:r>
            <a:r>
              <a:rPr lang="it-IT" sz="2200" b="1" dirty="0" err="1">
                <a:latin typeface="News Gothic MT"/>
                <a:cs typeface="News Gothic MT"/>
              </a:rPr>
              <a:t>detected</a:t>
            </a:r>
            <a:r>
              <a:rPr lang="it-IT" sz="2200" b="1" dirty="0">
                <a:latin typeface="News Gothic MT"/>
                <a:cs typeface="News Gothic MT"/>
              </a:rPr>
              <a:t> in BAL </a:t>
            </a:r>
            <a:r>
              <a:rPr lang="it-IT" sz="2200" b="1" dirty="0" err="1">
                <a:latin typeface="News Gothic MT"/>
                <a:cs typeface="News Gothic MT"/>
              </a:rPr>
              <a:t>specimens</a:t>
            </a:r>
            <a:r>
              <a:rPr lang="it-IT" sz="2200" b="1" dirty="0">
                <a:latin typeface="News Gothic MT"/>
                <a:cs typeface="News Gothic MT"/>
              </a:rPr>
              <a:t> of 19 (42.2%) </a:t>
            </a:r>
            <a:r>
              <a:rPr lang="it-IT" sz="2200" b="1" dirty="0" err="1">
                <a:latin typeface="News Gothic MT"/>
                <a:cs typeface="News Gothic MT"/>
              </a:rPr>
              <a:t>cases</a:t>
            </a:r>
            <a:r>
              <a:rPr lang="it-IT" sz="2200" b="1" dirty="0">
                <a:latin typeface="News Gothic MT"/>
                <a:cs typeface="News Gothic MT"/>
              </a:rPr>
              <a:t> </a:t>
            </a:r>
            <a:r>
              <a:rPr lang="it-IT" sz="2200" dirty="0">
                <a:latin typeface="News Gothic MT"/>
                <a:cs typeface="News Gothic MT"/>
              </a:rPr>
              <a:t>with </a:t>
            </a:r>
            <a:r>
              <a:rPr lang="it-IT" sz="2200" dirty="0" err="1">
                <a:latin typeface="News Gothic MT"/>
                <a:cs typeface="News Gothic MT"/>
              </a:rPr>
              <a:t>viral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loads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ranging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between</a:t>
            </a:r>
            <a:r>
              <a:rPr lang="it-IT" sz="2200" dirty="0">
                <a:latin typeface="News Gothic MT"/>
                <a:cs typeface="News Gothic MT"/>
              </a:rPr>
              <a:t> 10e3 </a:t>
            </a:r>
            <a:r>
              <a:rPr lang="it-IT" sz="2200" dirty="0" err="1">
                <a:latin typeface="News Gothic MT"/>
                <a:cs typeface="News Gothic MT"/>
              </a:rPr>
              <a:t>copies</a:t>
            </a:r>
            <a:r>
              <a:rPr lang="it-IT" sz="2200" dirty="0">
                <a:latin typeface="News Gothic MT"/>
                <a:cs typeface="News Gothic MT"/>
              </a:rPr>
              <a:t>/</a:t>
            </a:r>
            <a:r>
              <a:rPr lang="it-IT" sz="2200" dirty="0" err="1">
                <a:latin typeface="News Gothic MT"/>
                <a:cs typeface="News Gothic MT"/>
              </a:rPr>
              <a:t>mL</a:t>
            </a:r>
            <a:r>
              <a:rPr lang="it-IT" sz="2200" dirty="0">
                <a:latin typeface="News Gothic MT"/>
                <a:cs typeface="News Gothic MT"/>
              </a:rPr>
              <a:t> and 10e7 </a:t>
            </a:r>
            <a:r>
              <a:rPr lang="it-IT" sz="2200" dirty="0" err="1">
                <a:latin typeface="News Gothic MT"/>
                <a:cs typeface="News Gothic MT"/>
              </a:rPr>
              <a:t>copies</a:t>
            </a:r>
            <a:r>
              <a:rPr lang="it-IT" sz="2200" dirty="0">
                <a:latin typeface="News Gothic MT"/>
                <a:cs typeface="News Gothic MT"/>
              </a:rPr>
              <a:t>/</a:t>
            </a:r>
            <a:r>
              <a:rPr lang="it-IT" sz="2200" dirty="0" err="1">
                <a:latin typeface="News Gothic MT"/>
                <a:cs typeface="News Gothic MT"/>
              </a:rPr>
              <a:t>mL</a:t>
            </a:r>
            <a:r>
              <a:rPr lang="it-IT" sz="2200" dirty="0">
                <a:latin typeface="News Gothic MT"/>
                <a:cs typeface="News Gothic MT"/>
              </a:rPr>
              <a:t>. </a:t>
            </a:r>
          </a:p>
          <a:p>
            <a:endParaRPr lang="it-IT" sz="2200" dirty="0">
              <a:latin typeface="News Gothic MT"/>
              <a:cs typeface="News Gothic MT"/>
            </a:endParaRPr>
          </a:p>
          <a:p>
            <a:r>
              <a:rPr lang="it-IT" sz="2200" dirty="0">
                <a:latin typeface="News Gothic MT"/>
                <a:cs typeface="News Gothic MT"/>
              </a:rPr>
              <a:t>In </a:t>
            </a:r>
            <a:r>
              <a:rPr lang="it-IT" sz="2200" dirty="0" err="1">
                <a:latin typeface="News Gothic MT"/>
                <a:cs typeface="News Gothic MT"/>
              </a:rPr>
              <a:t>addition</a:t>
            </a:r>
            <a:r>
              <a:rPr lang="it-IT" sz="2200" dirty="0">
                <a:latin typeface="News Gothic MT"/>
                <a:cs typeface="News Gothic MT"/>
              </a:rPr>
              <a:t>, </a:t>
            </a:r>
            <a:r>
              <a:rPr lang="it-IT" sz="2200" b="1" dirty="0">
                <a:latin typeface="News Gothic MT"/>
                <a:cs typeface="News Gothic MT"/>
              </a:rPr>
              <a:t>HSV </a:t>
            </a:r>
            <a:r>
              <a:rPr lang="it-IT" sz="2200" b="1" dirty="0" err="1">
                <a:latin typeface="News Gothic MT"/>
                <a:cs typeface="News Gothic MT"/>
              </a:rPr>
              <a:t>was</a:t>
            </a:r>
            <a:r>
              <a:rPr lang="it-IT" sz="2200" b="1" dirty="0">
                <a:latin typeface="News Gothic MT"/>
                <a:cs typeface="News Gothic MT"/>
              </a:rPr>
              <a:t> </a:t>
            </a:r>
            <a:r>
              <a:rPr lang="it-IT" sz="2200" b="1" dirty="0" err="1">
                <a:latin typeface="News Gothic MT"/>
                <a:cs typeface="News Gothic MT"/>
              </a:rPr>
              <a:t>found</a:t>
            </a:r>
            <a:r>
              <a:rPr lang="it-IT" sz="2200" b="1" dirty="0">
                <a:latin typeface="News Gothic MT"/>
                <a:cs typeface="News Gothic MT"/>
              </a:rPr>
              <a:t> in the </a:t>
            </a:r>
            <a:r>
              <a:rPr lang="it-IT" sz="2200" b="1" dirty="0" err="1">
                <a:latin typeface="News Gothic MT"/>
                <a:cs typeface="News Gothic MT"/>
              </a:rPr>
              <a:t>throat</a:t>
            </a:r>
            <a:r>
              <a:rPr lang="it-IT" sz="2200" b="1" dirty="0">
                <a:latin typeface="News Gothic MT"/>
                <a:cs typeface="News Gothic MT"/>
              </a:rPr>
              <a:t> </a:t>
            </a:r>
            <a:r>
              <a:rPr lang="it-IT" sz="2200" b="1" dirty="0" err="1">
                <a:latin typeface="News Gothic MT"/>
                <a:cs typeface="News Gothic MT"/>
              </a:rPr>
              <a:t>swabs</a:t>
            </a:r>
            <a:r>
              <a:rPr lang="it-IT" sz="2200" b="1" dirty="0">
                <a:latin typeface="News Gothic MT"/>
                <a:cs typeface="News Gothic MT"/>
              </a:rPr>
              <a:t> of 11 (24.4%) </a:t>
            </a:r>
            <a:r>
              <a:rPr lang="it-IT" sz="2200" dirty="0" err="1">
                <a:latin typeface="News Gothic MT"/>
                <a:cs typeface="News Gothic MT"/>
              </a:rPr>
              <a:t>cases</a:t>
            </a:r>
            <a:r>
              <a:rPr lang="it-IT" sz="2200" dirty="0">
                <a:latin typeface="News Gothic MT"/>
                <a:cs typeface="News Gothic MT"/>
              </a:rPr>
              <a:t> and </a:t>
            </a:r>
            <a:r>
              <a:rPr lang="it-IT" sz="2200" b="1" dirty="0" err="1">
                <a:latin typeface="News Gothic MT"/>
                <a:cs typeface="News Gothic MT"/>
              </a:rPr>
              <a:t>blood</a:t>
            </a:r>
            <a:r>
              <a:rPr lang="it-IT" sz="2200" b="1" dirty="0">
                <a:latin typeface="News Gothic MT"/>
                <a:cs typeface="News Gothic MT"/>
              </a:rPr>
              <a:t> </a:t>
            </a:r>
            <a:r>
              <a:rPr lang="it-IT" sz="2200" b="1" dirty="0" err="1">
                <a:latin typeface="News Gothic MT"/>
                <a:cs typeface="News Gothic MT"/>
              </a:rPr>
              <a:t>specimens</a:t>
            </a:r>
            <a:r>
              <a:rPr lang="it-IT" sz="2200" b="1" dirty="0">
                <a:latin typeface="News Gothic MT"/>
                <a:cs typeface="News Gothic MT"/>
              </a:rPr>
              <a:t> of 4 (8.8%) </a:t>
            </a:r>
            <a:r>
              <a:rPr lang="it-IT" sz="2200" dirty="0" err="1">
                <a:latin typeface="News Gothic MT"/>
                <a:cs typeface="News Gothic MT"/>
              </a:rPr>
              <a:t>cases</a:t>
            </a:r>
            <a:r>
              <a:rPr lang="it-IT" sz="2200" dirty="0">
                <a:latin typeface="News Gothic MT"/>
                <a:cs typeface="News Gothic MT"/>
              </a:rPr>
              <a:t>.</a:t>
            </a:r>
          </a:p>
          <a:p>
            <a:pPr marL="0" indent="0">
              <a:buNone/>
            </a:pPr>
            <a:r>
              <a:rPr lang="it-IT" sz="2200" dirty="0">
                <a:latin typeface="News Gothic MT"/>
                <a:cs typeface="News Gothic MT"/>
              </a:rPr>
              <a:t> </a:t>
            </a:r>
          </a:p>
          <a:p>
            <a:r>
              <a:rPr lang="it-IT" sz="2200" dirty="0" err="1">
                <a:latin typeface="News Gothic MT"/>
                <a:cs typeface="News Gothic MT"/>
              </a:rPr>
              <a:t>According</a:t>
            </a:r>
            <a:r>
              <a:rPr lang="it-IT" sz="2200" dirty="0">
                <a:latin typeface="News Gothic MT"/>
                <a:cs typeface="News Gothic MT"/>
              </a:rPr>
              <a:t> to </a:t>
            </a:r>
            <a:r>
              <a:rPr lang="it-IT" sz="2200" dirty="0" err="1">
                <a:latin typeface="News Gothic MT"/>
                <a:cs typeface="News Gothic MT"/>
              </a:rPr>
              <a:t>our</a:t>
            </a:r>
            <a:r>
              <a:rPr lang="it-IT" sz="2200" dirty="0">
                <a:latin typeface="News Gothic MT"/>
                <a:cs typeface="News Gothic MT"/>
              </a:rPr>
              <a:t> </a:t>
            </a:r>
            <a:r>
              <a:rPr lang="it-IT" sz="2200" dirty="0" err="1">
                <a:latin typeface="News Gothic MT"/>
                <a:cs typeface="News Gothic MT"/>
              </a:rPr>
              <a:t>definitions</a:t>
            </a:r>
            <a:r>
              <a:rPr lang="it-IT" sz="2200" dirty="0">
                <a:latin typeface="News Gothic MT"/>
                <a:cs typeface="News Gothic MT"/>
              </a:rPr>
              <a:t>, </a:t>
            </a:r>
            <a:r>
              <a:rPr lang="it-IT" sz="2200" b="1" dirty="0">
                <a:latin typeface="News Gothic MT"/>
                <a:cs typeface="News Gothic MT"/>
              </a:rPr>
              <a:t>11 (24.4%) </a:t>
            </a:r>
            <a:r>
              <a:rPr lang="it-IT" sz="2200" b="1" dirty="0" err="1">
                <a:latin typeface="News Gothic MT"/>
                <a:cs typeface="News Gothic MT"/>
              </a:rPr>
              <a:t>patients</a:t>
            </a:r>
            <a:r>
              <a:rPr lang="it-IT" sz="2200" b="1" dirty="0">
                <a:latin typeface="News Gothic MT"/>
                <a:cs typeface="News Gothic MT"/>
              </a:rPr>
              <a:t> </a:t>
            </a:r>
            <a:r>
              <a:rPr lang="it-IT" sz="2200" b="1" dirty="0" err="1">
                <a:latin typeface="News Gothic MT"/>
                <a:cs typeface="News Gothic MT"/>
              </a:rPr>
              <a:t>had</a:t>
            </a:r>
            <a:r>
              <a:rPr lang="it-IT" sz="2200" b="1" dirty="0">
                <a:latin typeface="News Gothic MT"/>
                <a:cs typeface="News Gothic MT"/>
              </a:rPr>
              <a:t> HSV pneumonia. </a:t>
            </a:r>
          </a:p>
          <a:p>
            <a:endParaRPr lang="it-IT" sz="2200" dirty="0">
              <a:latin typeface="News Gothic MT"/>
              <a:cs typeface="News Gothic MT"/>
            </a:endParaRPr>
          </a:p>
          <a:p>
            <a:endParaRPr lang="it-IT" sz="1400" dirty="0"/>
          </a:p>
          <a:p>
            <a:pPr marL="0" indent="0" eaLnBrk="1" hangingPunct="1">
              <a:buFont typeface="Wingdings 2" charset="0"/>
              <a:buNone/>
            </a:pPr>
            <a:endParaRPr lang="it-IT" sz="1400" b="1" dirty="0">
              <a:latin typeface="News Gothic MT" charset="0"/>
            </a:endParaRPr>
          </a:p>
          <a:p>
            <a:pPr marL="0" indent="0" eaLnBrk="1" hangingPunct="1">
              <a:buFont typeface="Wingdings 2" charset="0"/>
              <a:buNone/>
            </a:pPr>
            <a:endParaRPr lang="it-IT" sz="1400" b="1" dirty="0">
              <a:latin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0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47638"/>
            <a:ext cx="8896350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67744" y="620687"/>
            <a:ext cx="1296144" cy="6089675"/>
          </a:xfrm>
          <a:prstGeom prst="rect">
            <a:avLst/>
          </a:prstGeom>
          <a:solidFill>
            <a:srgbClr val="E43528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8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5172"/>
            <a:ext cx="756084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427984" y="692696"/>
            <a:ext cx="1584176" cy="360040"/>
          </a:xfrm>
          <a:prstGeom prst="rect">
            <a:avLst/>
          </a:prstGeom>
          <a:solidFill>
            <a:srgbClr val="E43528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427984" y="2132856"/>
            <a:ext cx="1584176" cy="360040"/>
          </a:xfrm>
          <a:prstGeom prst="rect">
            <a:avLst/>
          </a:prstGeom>
          <a:solidFill>
            <a:srgbClr val="E43528">
              <a:alpha val="2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5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6700" y="1483048"/>
            <a:ext cx="8229600" cy="99060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1. </a:t>
            </a:r>
            <a:r>
              <a:rPr lang="it-IT" sz="2400" b="1" dirty="0" err="1">
                <a:solidFill>
                  <a:schemeClr val="tx1"/>
                </a:solidFill>
              </a:rPr>
              <a:t>Growing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population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at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increased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risk</a:t>
            </a:r>
            <a:endParaRPr lang="it-IT" sz="2400" b="1" dirty="0">
              <a:solidFill>
                <a:schemeClr val="tx1"/>
              </a:solidFill>
            </a:endParaRPr>
          </a:p>
        </p:txBody>
      </p:sp>
      <p:pic>
        <p:nvPicPr>
          <p:cNvPr id="5" name="Immagine 4" descr="Schermata 2018-11-03 alle 19.19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820318"/>
            <a:ext cx="8597900" cy="3606800"/>
          </a:xfrm>
          <a:prstGeom prst="rect">
            <a:avLst/>
          </a:prstGeom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457200" y="35254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-1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Viral pneumonia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174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>
          <a:xfrm>
            <a:off x="549275" y="354440"/>
            <a:ext cx="8042275" cy="712788"/>
          </a:xfrm>
        </p:spPr>
        <p:txBody>
          <a:bodyPr/>
          <a:lstStyle/>
          <a:p>
            <a:pPr eaLnBrk="1" hangingPunct="1"/>
            <a:r>
              <a:rPr lang="it-IT" sz="2400" b="1" dirty="0">
                <a:latin typeface="News Gothic MT" charset="0"/>
              </a:rPr>
              <a:t>RESULTS</a:t>
            </a:r>
          </a:p>
        </p:txBody>
      </p:sp>
      <p:sp>
        <p:nvSpPr>
          <p:cNvPr id="19457" name="Segnaposto contenuto 2"/>
          <p:cNvSpPr>
            <a:spLocks noGrp="1"/>
          </p:cNvSpPr>
          <p:nvPr>
            <p:ph idx="1"/>
          </p:nvPr>
        </p:nvSpPr>
        <p:spPr>
          <a:xfrm>
            <a:off x="549275" y="1091976"/>
            <a:ext cx="8042275" cy="5590335"/>
          </a:xfrm>
        </p:spPr>
        <p:txBody>
          <a:bodyPr>
            <a:normAutofit/>
          </a:bodyPr>
          <a:lstStyle/>
          <a:p>
            <a:r>
              <a:rPr lang="it-IT" sz="2000" dirty="0" err="1"/>
              <a:t>Univariable</a:t>
            </a:r>
            <a:r>
              <a:rPr lang="it-IT" sz="2000" dirty="0"/>
              <a:t> </a:t>
            </a:r>
            <a:r>
              <a:rPr lang="it-IT" sz="2000" dirty="0" err="1"/>
              <a:t>analysis</a:t>
            </a:r>
            <a:r>
              <a:rPr lang="it-IT" sz="2000" dirty="0"/>
              <a:t> </a:t>
            </a:r>
            <a:r>
              <a:rPr lang="it-IT" sz="2000" dirty="0" err="1"/>
              <a:t>showed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potential</a:t>
            </a:r>
            <a:r>
              <a:rPr lang="it-IT" sz="2000" dirty="0"/>
              <a:t> </a:t>
            </a:r>
            <a:r>
              <a:rPr lang="it-IT" sz="2000" dirty="0" err="1"/>
              <a:t>predictors</a:t>
            </a:r>
            <a:r>
              <a:rPr lang="it-IT" sz="2000" dirty="0"/>
              <a:t> of HSV pneumonia </a:t>
            </a:r>
            <a:r>
              <a:rPr lang="it-IT" sz="2000" dirty="0" err="1"/>
              <a:t>turned</a:t>
            </a:r>
            <a:r>
              <a:rPr lang="it-IT" sz="2000" dirty="0"/>
              <a:t> out to be CAP (</a:t>
            </a:r>
            <a:r>
              <a:rPr lang="it-IT" sz="2000" dirty="0" err="1"/>
              <a:t>P</a:t>
            </a:r>
            <a:r>
              <a:rPr lang="it-IT" sz="2000" dirty="0"/>
              <a:t>=0.086), SOT (</a:t>
            </a:r>
            <a:r>
              <a:rPr lang="it-IT" sz="2000" dirty="0" err="1"/>
              <a:t>P</a:t>
            </a:r>
            <a:r>
              <a:rPr lang="it-IT" sz="2000" dirty="0"/>
              <a:t>=0.085), and HSV positive </a:t>
            </a:r>
            <a:r>
              <a:rPr lang="it-IT" sz="2000" dirty="0" err="1"/>
              <a:t>throat</a:t>
            </a:r>
            <a:r>
              <a:rPr lang="it-IT" sz="2000" dirty="0"/>
              <a:t> </a:t>
            </a:r>
            <a:r>
              <a:rPr lang="it-IT" sz="2000" dirty="0" err="1"/>
              <a:t>swab</a:t>
            </a:r>
            <a:r>
              <a:rPr lang="it-IT" sz="2000" dirty="0"/>
              <a:t> (</a:t>
            </a:r>
            <a:r>
              <a:rPr lang="it-IT" sz="2000" dirty="0" err="1"/>
              <a:t>P</a:t>
            </a:r>
            <a:r>
              <a:rPr lang="it-IT" sz="2000" dirty="0"/>
              <a:t>&lt;0.0001) </a:t>
            </a:r>
          </a:p>
          <a:p>
            <a:endParaRPr lang="it-IT" sz="2000" dirty="0"/>
          </a:p>
          <a:p>
            <a:r>
              <a:rPr lang="it-IT" sz="2000" dirty="0"/>
              <a:t>By </a:t>
            </a:r>
            <a:r>
              <a:rPr lang="it-IT" sz="2000" dirty="0" err="1"/>
              <a:t>multivariable</a:t>
            </a:r>
            <a:r>
              <a:rPr lang="it-IT" sz="2000" dirty="0"/>
              <a:t> </a:t>
            </a:r>
            <a:r>
              <a:rPr lang="it-IT" sz="2000" dirty="0" err="1"/>
              <a:t>analysis</a:t>
            </a:r>
            <a:r>
              <a:rPr lang="it-IT" sz="2000" dirty="0"/>
              <a:t>, </a:t>
            </a:r>
            <a:r>
              <a:rPr lang="it-IT" sz="2000" b="1" dirty="0"/>
              <a:t>HSV positive </a:t>
            </a:r>
            <a:r>
              <a:rPr lang="it-IT" sz="2000" b="1" dirty="0" err="1"/>
              <a:t>throat</a:t>
            </a:r>
            <a:r>
              <a:rPr lang="it-IT" sz="2000" b="1" dirty="0"/>
              <a:t> </a:t>
            </a:r>
            <a:r>
              <a:rPr lang="it-IT" sz="2000" b="1" dirty="0" err="1"/>
              <a:t>swab</a:t>
            </a:r>
            <a:r>
              <a:rPr lang="it-IT" sz="2000" b="1" dirty="0"/>
              <a:t> and SOT </a:t>
            </a:r>
            <a:r>
              <a:rPr lang="it-IT" sz="2000" b="1" dirty="0" err="1"/>
              <a:t>as</a:t>
            </a:r>
            <a:r>
              <a:rPr lang="it-IT" sz="2000" b="1" dirty="0"/>
              <a:t> </a:t>
            </a:r>
            <a:r>
              <a:rPr lang="it-IT" sz="2000" b="1" dirty="0" err="1"/>
              <a:t>underlying</a:t>
            </a:r>
            <a:r>
              <a:rPr lang="it-IT" sz="2000" b="1" dirty="0"/>
              <a:t> </a:t>
            </a:r>
            <a:r>
              <a:rPr lang="it-IT" sz="2000" b="1" dirty="0" err="1"/>
              <a:t>condition</a:t>
            </a:r>
            <a:r>
              <a:rPr lang="it-IT" sz="2000" b="1" dirty="0"/>
              <a:t> </a:t>
            </a:r>
            <a:r>
              <a:rPr lang="it-IT" sz="2000" b="1" dirty="0" err="1"/>
              <a:t>were</a:t>
            </a:r>
            <a:r>
              <a:rPr lang="it-IT" sz="2000" b="1" dirty="0"/>
              <a:t> </a:t>
            </a:r>
            <a:r>
              <a:rPr lang="it-IT" sz="2000" b="1" dirty="0" err="1"/>
              <a:t>found</a:t>
            </a:r>
            <a:r>
              <a:rPr lang="it-IT" sz="2000" b="1" dirty="0"/>
              <a:t> to be </a:t>
            </a:r>
            <a:r>
              <a:rPr lang="it-IT" sz="2000" b="1" dirty="0" err="1"/>
              <a:t>independently</a:t>
            </a:r>
            <a:r>
              <a:rPr lang="it-IT" sz="2000" b="1" dirty="0"/>
              <a:t> </a:t>
            </a:r>
            <a:r>
              <a:rPr lang="it-IT" sz="2000" b="1" dirty="0" err="1"/>
              <a:t>associated</a:t>
            </a:r>
            <a:r>
              <a:rPr lang="it-IT" sz="2000" b="1" dirty="0"/>
              <a:t> with HSV pneumonia </a:t>
            </a:r>
          </a:p>
          <a:p>
            <a:endParaRPr lang="it-IT" sz="2000" dirty="0"/>
          </a:p>
          <a:p>
            <a:r>
              <a:rPr lang="it-IT" sz="2000" dirty="0"/>
              <a:t>The </a:t>
            </a:r>
            <a:r>
              <a:rPr lang="it-IT" sz="2000" b="1" dirty="0" err="1"/>
              <a:t>overall</a:t>
            </a:r>
            <a:r>
              <a:rPr lang="it-IT" sz="2000" b="1" dirty="0"/>
              <a:t> 15-day </a:t>
            </a:r>
            <a:r>
              <a:rPr lang="it-IT" sz="2000" b="1" dirty="0" err="1"/>
              <a:t>mortality</a:t>
            </a:r>
            <a:r>
              <a:rPr lang="it-IT" sz="2000" b="1" dirty="0"/>
              <a:t> </a:t>
            </a:r>
            <a:r>
              <a:rPr lang="it-IT" sz="2000" b="1" dirty="0" err="1"/>
              <a:t>was</a:t>
            </a:r>
            <a:r>
              <a:rPr lang="it-IT" sz="2000" b="1" dirty="0"/>
              <a:t> 22.2% and </a:t>
            </a:r>
            <a:r>
              <a:rPr lang="it-IT" sz="2000" b="1" dirty="0" err="1"/>
              <a:t>higher</a:t>
            </a:r>
            <a:r>
              <a:rPr lang="it-IT" sz="2000" b="1" dirty="0"/>
              <a:t> (27.3%) in </a:t>
            </a:r>
            <a:r>
              <a:rPr lang="it-IT" sz="2000" b="1" dirty="0" err="1"/>
              <a:t>patients</a:t>
            </a:r>
            <a:r>
              <a:rPr lang="it-IT" sz="2000" b="1" dirty="0"/>
              <a:t> with HSV pneumonia </a:t>
            </a:r>
            <a:r>
              <a:rPr lang="it-IT" sz="2000" b="1" dirty="0" err="1"/>
              <a:t>than</a:t>
            </a:r>
            <a:r>
              <a:rPr lang="it-IT" sz="2000" b="1" dirty="0"/>
              <a:t> </a:t>
            </a:r>
            <a:r>
              <a:rPr lang="it-IT" sz="2000" b="1" dirty="0" err="1"/>
              <a:t>those</a:t>
            </a:r>
            <a:r>
              <a:rPr lang="it-IT" sz="2000" b="1" dirty="0"/>
              <a:t> with </a:t>
            </a:r>
            <a:r>
              <a:rPr lang="it-IT" sz="2000" b="1" dirty="0" err="1"/>
              <a:t>other</a:t>
            </a:r>
            <a:r>
              <a:rPr lang="it-IT" sz="2000" b="1" dirty="0"/>
              <a:t> pneumonia (20.6%) (</a:t>
            </a:r>
            <a:r>
              <a:rPr lang="it-IT" sz="2000" b="1" dirty="0" err="1"/>
              <a:t>P</a:t>
            </a:r>
            <a:r>
              <a:rPr lang="it-IT" sz="2000" b="1" dirty="0"/>
              <a:t>=0.69).</a:t>
            </a:r>
            <a:r>
              <a:rPr lang="it-IT" sz="2000" dirty="0"/>
              <a:t> The </a:t>
            </a:r>
            <a:r>
              <a:rPr lang="it-IT" sz="2000" dirty="0" err="1"/>
              <a:t>univariable</a:t>
            </a:r>
            <a:r>
              <a:rPr lang="it-IT" sz="2000" dirty="0"/>
              <a:t> </a:t>
            </a:r>
            <a:r>
              <a:rPr lang="it-IT" sz="2000" dirty="0" err="1"/>
              <a:t>analysis</a:t>
            </a:r>
            <a:r>
              <a:rPr lang="it-IT" sz="2000" dirty="0"/>
              <a:t> of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for 15-day </a:t>
            </a:r>
            <a:r>
              <a:rPr lang="it-IT" sz="2000" dirty="0" err="1"/>
              <a:t>mortality</a:t>
            </a:r>
            <a:r>
              <a:rPr lang="it-IT" sz="2000" dirty="0"/>
              <a:t> </a:t>
            </a:r>
            <a:r>
              <a:rPr lang="it-IT" sz="2000" dirty="0" err="1"/>
              <a:t>showed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Charlson</a:t>
            </a:r>
            <a:r>
              <a:rPr lang="it-IT" sz="2000" dirty="0"/>
              <a:t> </a:t>
            </a:r>
            <a:r>
              <a:rPr lang="it-IT" sz="2000" dirty="0" err="1"/>
              <a:t>comorbidity</a:t>
            </a:r>
            <a:r>
              <a:rPr lang="it-IT" sz="2000" dirty="0"/>
              <a:t> </a:t>
            </a:r>
            <a:r>
              <a:rPr lang="it-IT" sz="2000" dirty="0" err="1"/>
              <a:t>index</a:t>
            </a:r>
            <a:r>
              <a:rPr lang="it-IT" sz="2000" dirty="0"/>
              <a:t> and </a:t>
            </a:r>
            <a:r>
              <a:rPr lang="it-IT" sz="2000" dirty="0" err="1"/>
              <a:t>duration</a:t>
            </a:r>
            <a:r>
              <a:rPr lang="it-IT" sz="2000" dirty="0"/>
              <a:t> of </a:t>
            </a:r>
            <a:r>
              <a:rPr lang="it-IT" sz="2000" dirty="0" err="1"/>
              <a:t>hospitalization</a:t>
            </a:r>
            <a:r>
              <a:rPr lang="it-IT" sz="2000" dirty="0"/>
              <a:t> </a:t>
            </a:r>
            <a:r>
              <a:rPr lang="it-IT" sz="2000" dirty="0" err="1"/>
              <a:t>were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to </a:t>
            </a:r>
            <a:r>
              <a:rPr lang="it-IT" sz="2000" dirty="0" err="1"/>
              <a:t>poor</a:t>
            </a:r>
            <a:r>
              <a:rPr lang="it-IT" sz="2000" dirty="0"/>
              <a:t> </a:t>
            </a:r>
            <a:r>
              <a:rPr lang="it-IT" sz="2000" dirty="0" err="1"/>
              <a:t>outcome</a:t>
            </a:r>
            <a:r>
              <a:rPr lang="it-IT" sz="2000" dirty="0"/>
              <a:t> 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200" dirty="0">
              <a:latin typeface="News Gothic MT"/>
              <a:cs typeface="News Gothic MT"/>
            </a:endParaRPr>
          </a:p>
          <a:p>
            <a:endParaRPr lang="it-IT" sz="1400" dirty="0"/>
          </a:p>
          <a:p>
            <a:pPr marL="0" indent="0" eaLnBrk="1" hangingPunct="1">
              <a:buFont typeface="Wingdings 2" charset="0"/>
              <a:buNone/>
            </a:pPr>
            <a:endParaRPr lang="it-IT" sz="1400" b="1" dirty="0">
              <a:latin typeface="News Gothic MT" charset="0"/>
            </a:endParaRPr>
          </a:p>
          <a:p>
            <a:pPr marL="0" indent="0" eaLnBrk="1" hangingPunct="1">
              <a:buFont typeface="Wingdings 2" charset="0"/>
              <a:buNone/>
            </a:pPr>
            <a:endParaRPr lang="it-IT" sz="1400" b="1" dirty="0">
              <a:latin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908948F5-17D0-48C6-A2BB-CF8859D7124C}"/>
              </a:ext>
            </a:extLst>
          </p:cNvPr>
          <p:cNvSpPr/>
          <p:nvPr/>
        </p:nvSpPr>
        <p:spPr>
          <a:xfrm>
            <a:off x="179511" y="644056"/>
            <a:ext cx="8630533" cy="461176"/>
          </a:xfrm>
          <a:prstGeom prst="rect">
            <a:avLst/>
          </a:prstGeom>
          <a:solidFill>
            <a:srgbClr val="F73F3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1 2"/>
          <p:cNvCxnSpPr/>
          <p:nvPr/>
        </p:nvCxnSpPr>
        <p:spPr>
          <a:xfrm>
            <a:off x="314325" y="2514600"/>
            <a:ext cx="69532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6453336"/>
            <a:ext cx="2590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1 7"/>
          <p:cNvCxnSpPr/>
          <p:nvPr/>
        </p:nvCxnSpPr>
        <p:spPr>
          <a:xfrm>
            <a:off x="314325" y="5848350"/>
            <a:ext cx="128587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14325" y="3914775"/>
            <a:ext cx="69532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314325" y="6038850"/>
            <a:ext cx="114300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7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714500"/>
            <a:ext cx="80391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23925" y="3438525"/>
            <a:ext cx="7096125" cy="552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53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ttangolo 5"/>
          <p:cNvSpPr>
            <a:spLocks noChangeArrowheads="1"/>
          </p:cNvSpPr>
          <p:nvPr/>
        </p:nvSpPr>
        <p:spPr bwMode="auto">
          <a:xfrm>
            <a:off x="292893" y="1039592"/>
            <a:ext cx="855821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b="1" dirty="0">
                <a:latin typeface="News Gothic MT" charset="0"/>
              </a:rPr>
              <a:t>HSV </a:t>
            </a:r>
            <a:r>
              <a:rPr lang="it-IT" b="1" dirty="0" err="1">
                <a:latin typeface="News Gothic MT" charset="0"/>
              </a:rPr>
              <a:t>infection</a:t>
            </a:r>
            <a:r>
              <a:rPr lang="it-IT" b="1" dirty="0">
                <a:latin typeface="News Gothic MT" charset="0"/>
              </a:rPr>
              <a:t> </a:t>
            </a:r>
            <a:r>
              <a:rPr lang="it-IT" b="1" dirty="0" err="1">
                <a:latin typeface="News Gothic MT" charset="0"/>
              </a:rPr>
              <a:t>is</a:t>
            </a:r>
            <a:r>
              <a:rPr lang="it-IT" b="1" dirty="0">
                <a:latin typeface="News Gothic MT" charset="0"/>
              </a:rPr>
              <a:t> </a:t>
            </a:r>
            <a:r>
              <a:rPr lang="it-IT" b="1" dirty="0" err="1">
                <a:latin typeface="News Gothic MT" charset="0"/>
              </a:rPr>
              <a:t>not</a:t>
            </a:r>
            <a:r>
              <a:rPr lang="it-IT" b="1" dirty="0">
                <a:latin typeface="News Gothic MT" charset="0"/>
              </a:rPr>
              <a:t> rare in </a:t>
            </a:r>
            <a:r>
              <a:rPr lang="it-IT" b="1" dirty="0" err="1">
                <a:latin typeface="News Gothic MT" charset="0"/>
              </a:rPr>
              <a:t>this</a:t>
            </a:r>
            <a:r>
              <a:rPr lang="it-IT" b="1" dirty="0">
                <a:latin typeface="News Gothic MT" charset="0"/>
              </a:rPr>
              <a:t> </a:t>
            </a:r>
            <a:r>
              <a:rPr lang="it-IT" b="1" dirty="0" err="1">
                <a:latin typeface="News Gothic MT" charset="0"/>
              </a:rPr>
              <a:t>population</a:t>
            </a:r>
            <a:r>
              <a:rPr lang="it-IT" dirty="0">
                <a:latin typeface="News Gothic MT" charset="0"/>
              </a:rPr>
              <a:t>; HSV pneumonia </a:t>
            </a:r>
            <a:r>
              <a:rPr lang="it-IT" dirty="0" err="1">
                <a:latin typeface="News Gothic MT" charset="0"/>
              </a:rPr>
              <a:t>concerns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almost</a:t>
            </a:r>
            <a:r>
              <a:rPr lang="it-IT" dirty="0">
                <a:latin typeface="News Gothic MT" charset="0"/>
              </a:rPr>
              <a:t> ¼ of </a:t>
            </a:r>
            <a:r>
              <a:rPr lang="it-IT" dirty="0" err="1">
                <a:latin typeface="News Gothic MT" charset="0"/>
              </a:rPr>
              <a:t>patients</a:t>
            </a:r>
            <a:r>
              <a:rPr lang="it-IT" dirty="0">
                <a:latin typeface="News Gothic MT" charset="0"/>
              </a:rPr>
              <a:t> non </a:t>
            </a:r>
            <a:r>
              <a:rPr lang="it-IT" dirty="0" err="1">
                <a:latin typeface="News Gothic MT" charset="0"/>
              </a:rPr>
              <a:t>responder</a:t>
            </a:r>
            <a:r>
              <a:rPr lang="it-IT" dirty="0">
                <a:latin typeface="News Gothic MT" charset="0"/>
              </a:rPr>
              <a:t> to </a:t>
            </a:r>
            <a:r>
              <a:rPr lang="it-IT" dirty="0" err="1">
                <a:latin typeface="News Gothic MT" charset="0"/>
              </a:rPr>
              <a:t>empirical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antibiotic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therapy</a:t>
            </a:r>
            <a:r>
              <a:rPr lang="it-IT" dirty="0">
                <a:latin typeface="News Gothic MT" charset="0"/>
              </a:rPr>
              <a:t>, </a:t>
            </a:r>
            <a:r>
              <a:rPr lang="it-IT" dirty="0" err="1">
                <a:latin typeface="News Gothic MT" charset="0"/>
              </a:rPr>
              <a:t>immunodepressed</a:t>
            </a:r>
            <a:r>
              <a:rPr lang="it-IT" dirty="0">
                <a:latin typeface="News Gothic MT" charset="0"/>
              </a:rPr>
              <a:t> non </a:t>
            </a:r>
            <a:r>
              <a:rPr lang="it-IT" dirty="0" err="1">
                <a:latin typeface="News Gothic MT" charset="0"/>
              </a:rPr>
              <a:t>ventilated</a:t>
            </a:r>
            <a:r>
              <a:rPr lang="it-IT" dirty="0">
                <a:latin typeface="News Gothic MT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News Gothic 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err="1">
                <a:latin typeface="News Gothic MT" charset="0"/>
              </a:rPr>
              <a:t>Heterogeneous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morpho-radiological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aspects</a:t>
            </a:r>
            <a:endParaRPr lang="it-IT" dirty="0">
              <a:latin typeface="News Gothic MT" charset="0"/>
            </a:endParaRP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News Gothic 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b="1" dirty="0" err="1">
                <a:latin typeface="News Gothic MT" charset="0"/>
              </a:rPr>
              <a:t>Correlation</a:t>
            </a:r>
            <a:r>
              <a:rPr lang="it-IT" b="1" dirty="0">
                <a:latin typeface="News Gothic MT" charset="0"/>
              </a:rPr>
              <a:t> with HSV positive </a:t>
            </a:r>
            <a:r>
              <a:rPr lang="it-IT" b="1" dirty="0" err="1">
                <a:latin typeface="News Gothic MT" charset="0"/>
              </a:rPr>
              <a:t>pharingeal</a:t>
            </a:r>
            <a:r>
              <a:rPr lang="it-IT" b="1" dirty="0">
                <a:latin typeface="News Gothic MT" charset="0"/>
              </a:rPr>
              <a:t> </a:t>
            </a:r>
            <a:r>
              <a:rPr lang="it-IT" b="1" dirty="0" err="1">
                <a:latin typeface="News Gothic MT" charset="0"/>
              </a:rPr>
              <a:t>swab</a:t>
            </a:r>
            <a:r>
              <a:rPr lang="it-IT" b="1" dirty="0">
                <a:latin typeface="News Gothic MT" charset="0"/>
              </a:rPr>
              <a:t> and SOT </a:t>
            </a:r>
            <a:r>
              <a:rPr lang="it-IT" b="1" dirty="0" err="1">
                <a:latin typeface="News Gothic MT" charset="0"/>
              </a:rPr>
              <a:t>comorbidity</a:t>
            </a:r>
            <a:endParaRPr lang="it-IT" b="1" dirty="0">
              <a:latin typeface="News Gothic MT" charset="0"/>
            </a:endParaRPr>
          </a:p>
          <a:p>
            <a:pPr marL="285750" indent="-285750">
              <a:buFont typeface="Arial" charset="0"/>
              <a:buChar char="•"/>
            </a:pPr>
            <a:endParaRPr lang="it-IT" b="1" dirty="0">
              <a:latin typeface="News Gothic 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 err="1">
                <a:latin typeface="News Gothic MT" charset="0"/>
              </a:rPr>
              <a:t>Cytological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analysis</a:t>
            </a:r>
            <a:r>
              <a:rPr lang="it-IT" dirty="0">
                <a:latin typeface="News Gothic MT" charset="0"/>
              </a:rPr>
              <a:t> and </a:t>
            </a:r>
            <a:r>
              <a:rPr lang="it-IT" dirty="0" err="1">
                <a:latin typeface="News Gothic MT" charset="0"/>
              </a:rPr>
              <a:t>immunohistochemistry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have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been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useful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tools</a:t>
            </a:r>
            <a:r>
              <a:rPr lang="it-IT" dirty="0">
                <a:latin typeface="News Gothic MT" charset="0"/>
              </a:rPr>
              <a:t> for </a:t>
            </a:r>
            <a:r>
              <a:rPr lang="it-IT" dirty="0" err="1">
                <a:latin typeface="News Gothic MT" charset="0"/>
              </a:rPr>
              <a:t>diagnostic</a:t>
            </a:r>
            <a:r>
              <a:rPr lang="it-IT" dirty="0">
                <a:latin typeface="News Gothic MT" charset="0"/>
              </a:rPr>
              <a:t> definition 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News Gothic 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b="1" dirty="0">
                <a:latin typeface="News Gothic MT" charset="0"/>
              </a:rPr>
              <a:t>15 </a:t>
            </a:r>
            <a:r>
              <a:rPr lang="it-IT" b="1" dirty="0" err="1">
                <a:latin typeface="News Gothic MT" charset="0"/>
              </a:rPr>
              <a:t>day</a:t>
            </a:r>
            <a:r>
              <a:rPr lang="it-IT" b="1" dirty="0">
                <a:latin typeface="News Gothic MT" charset="0"/>
              </a:rPr>
              <a:t> </a:t>
            </a:r>
            <a:r>
              <a:rPr lang="it-IT" b="1" dirty="0" err="1">
                <a:latin typeface="News Gothic MT" charset="0"/>
              </a:rPr>
              <a:t>mortality</a:t>
            </a:r>
            <a:r>
              <a:rPr lang="it-IT" b="1" dirty="0">
                <a:latin typeface="News Gothic MT" charset="0"/>
              </a:rPr>
              <a:t> </a:t>
            </a:r>
            <a:r>
              <a:rPr lang="it-IT" b="1" dirty="0" err="1">
                <a:latin typeface="News Gothic MT" charset="0"/>
              </a:rPr>
              <a:t>was</a:t>
            </a:r>
            <a:r>
              <a:rPr lang="it-IT" b="1" dirty="0">
                <a:latin typeface="News Gothic MT" charset="0"/>
              </a:rPr>
              <a:t> </a:t>
            </a:r>
            <a:r>
              <a:rPr lang="it-IT" b="1" dirty="0" err="1">
                <a:latin typeface="News Gothic MT" charset="0"/>
              </a:rPr>
              <a:t>higher</a:t>
            </a:r>
            <a:r>
              <a:rPr lang="it-IT" b="1" dirty="0">
                <a:latin typeface="News Gothic MT" charset="0"/>
              </a:rPr>
              <a:t> in </a:t>
            </a:r>
            <a:r>
              <a:rPr lang="it-IT" b="1" dirty="0" err="1">
                <a:latin typeface="News Gothic MT" charset="0"/>
              </a:rPr>
              <a:t>patients</a:t>
            </a:r>
            <a:r>
              <a:rPr lang="it-IT" b="1" dirty="0">
                <a:latin typeface="News Gothic MT" charset="0"/>
              </a:rPr>
              <a:t> with HSV pneumonia in </a:t>
            </a:r>
            <a:r>
              <a:rPr lang="it-IT" b="1" dirty="0" err="1">
                <a:latin typeface="News Gothic MT" charset="0"/>
              </a:rPr>
              <a:t>comparison</a:t>
            </a:r>
            <a:r>
              <a:rPr lang="it-IT" b="1" dirty="0">
                <a:latin typeface="News Gothic MT" charset="0"/>
              </a:rPr>
              <a:t> to </a:t>
            </a:r>
            <a:r>
              <a:rPr lang="it-IT" b="1" dirty="0" err="1">
                <a:latin typeface="News Gothic MT" charset="0"/>
              </a:rPr>
              <a:t>other</a:t>
            </a:r>
            <a:r>
              <a:rPr lang="it-IT" b="1" dirty="0">
                <a:latin typeface="News Gothic MT" charset="0"/>
              </a:rPr>
              <a:t> </a:t>
            </a:r>
            <a:r>
              <a:rPr lang="it-IT" b="1" dirty="0" err="1">
                <a:latin typeface="News Gothic MT" charset="0"/>
              </a:rPr>
              <a:t>pneumonias</a:t>
            </a:r>
            <a:r>
              <a:rPr lang="it-IT" b="1" dirty="0">
                <a:latin typeface="News Gothic MT" charset="0"/>
              </a:rPr>
              <a:t> (with or </a:t>
            </a:r>
            <a:r>
              <a:rPr lang="it-IT" b="1" dirty="0" err="1">
                <a:latin typeface="News Gothic MT" charset="0"/>
              </a:rPr>
              <a:t>without</a:t>
            </a:r>
            <a:r>
              <a:rPr lang="it-IT" b="1" dirty="0">
                <a:latin typeface="News Gothic MT" charset="0"/>
              </a:rPr>
              <a:t> HSV </a:t>
            </a:r>
            <a:r>
              <a:rPr lang="it-IT" b="1" dirty="0" err="1">
                <a:latin typeface="News Gothic MT" charset="0"/>
              </a:rPr>
              <a:t>shedding</a:t>
            </a:r>
            <a:r>
              <a:rPr lang="it-IT" b="1" dirty="0">
                <a:latin typeface="News Gothic MT" charset="0"/>
              </a:rPr>
              <a:t>)</a:t>
            </a:r>
            <a:r>
              <a:rPr lang="it-IT" dirty="0">
                <a:latin typeface="News Gothic MT" charset="0"/>
              </a:rPr>
              <a:t>, </a:t>
            </a:r>
            <a:r>
              <a:rPr lang="it-IT" dirty="0" err="1">
                <a:latin typeface="News Gothic MT" charset="0"/>
              </a:rPr>
              <a:t>but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role</a:t>
            </a:r>
            <a:r>
              <a:rPr lang="it-IT" dirty="0">
                <a:latin typeface="News Gothic MT" charset="0"/>
              </a:rPr>
              <a:t> of </a:t>
            </a:r>
            <a:r>
              <a:rPr lang="it-IT" dirty="0" err="1">
                <a:latin typeface="News Gothic MT" charset="0"/>
              </a:rPr>
              <a:t>antiviral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therapy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could</a:t>
            </a:r>
            <a:r>
              <a:rPr lang="it-IT" dirty="0">
                <a:latin typeface="News Gothic MT" charset="0"/>
              </a:rPr>
              <a:t> </a:t>
            </a:r>
            <a:r>
              <a:rPr lang="it-IT" dirty="0" err="1">
                <a:latin typeface="News Gothic MT" charset="0"/>
              </a:rPr>
              <a:t>not</a:t>
            </a:r>
            <a:r>
              <a:rPr lang="it-IT" dirty="0">
                <a:latin typeface="News Gothic MT" charset="0"/>
              </a:rPr>
              <a:t> be </a:t>
            </a:r>
            <a:r>
              <a:rPr lang="it-IT" dirty="0" err="1">
                <a:latin typeface="News Gothic MT" charset="0"/>
              </a:rPr>
              <a:t>established</a:t>
            </a:r>
            <a:r>
              <a:rPr lang="it-IT" dirty="0">
                <a:latin typeface="News Gothic MT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it-IT" dirty="0">
              <a:latin typeface="News Gothic MT" charset="0"/>
            </a:endParaRPr>
          </a:p>
        </p:txBody>
      </p:sp>
      <p:sp>
        <p:nvSpPr>
          <p:cNvPr id="41986" name="Titolo 1"/>
          <p:cNvSpPr>
            <a:spLocks noGrp="1"/>
          </p:cNvSpPr>
          <p:nvPr>
            <p:ph type="title"/>
          </p:nvPr>
        </p:nvSpPr>
        <p:spPr>
          <a:xfrm>
            <a:off x="0" y="451140"/>
            <a:ext cx="9144000" cy="457200"/>
          </a:xfrm>
        </p:spPr>
        <p:txBody>
          <a:bodyPr/>
          <a:lstStyle/>
          <a:p>
            <a:pPr eaLnBrk="1" hangingPunct="1"/>
            <a:r>
              <a:rPr lang="it-IT" sz="2400" b="1" dirty="0">
                <a:latin typeface="News Gothic MT" charset="0"/>
              </a:rPr>
              <a:t>DISCUSSION </a:t>
            </a:r>
            <a:r>
              <a:rPr lang="mr-IN" sz="2400" b="1" dirty="0">
                <a:latin typeface="News Gothic MT" charset="0"/>
              </a:rPr>
              <a:t>–</a:t>
            </a:r>
            <a:r>
              <a:rPr lang="it-IT" sz="2400" b="1" dirty="0">
                <a:latin typeface="News Gothic MT" charset="0"/>
              </a:rPr>
              <a:t> CONCLUSIONS</a:t>
            </a:r>
          </a:p>
        </p:txBody>
      </p:sp>
    </p:spTree>
    <p:extLst>
      <p:ext uri="{BB962C8B-B14F-4D97-AF65-F5344CB8AC3E}">
        <p14:creationId xmlns:p14="http://schemas.microsoft.com/office/powerpoint/2010/main" val="318648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9" y="3875842"/>
            <a:ext cx="8114190" cy="280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14" y="555870"/>
            <a:ext cx="8883650" cy="284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diritto 2">
            <a:extLst>
              <a:ext uri="{FF2B5EF4-FFF2-40B4-BE49-F238E27FC236}">
                <a16:creationId xmlns="" xmlns:a16="http://schemas.microsoft.com/office/drawing/2014/main" id="{685DB728-7207-4466-B722-3F1D9AE6BE84}"/>
              </a:ext>
            </a:extLst>
          </p:cNvPr>
          <p:cNvCxnSpPr>
            <a:cxnSpLocks/>
          </p:cNvCxnSpPr>
          <p:nvPr/>
        </p:nvCxnSpPr>
        <p:spPr>
          <a:xfrm>
            <a:off x="2570480" y="3400147"/>
            <a:ext cx="493776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42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95BE362-5CF1-4F17-86CD-0D2CEFB56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 smtClean="0"/>
              <a:t>Cluster di Morbillo a Trieste, 2018</a:t>
            </a:r>
            <a:br>
              <a:rPr lang="it-IT" b="1" dirty="0" smtClean="0"/>
            </a:br>
            <a:r>
              <a:rPr lang="it-IT" sz="3100" b="1" dirty="0" smtClean="0"/>
              <a:t>Caso </a:t>
            </a:r>
            <a:r>
              <a:rPr lang="it-IT" sz="3100" b="1" dirty="0"/>
              <a:t>Clinico ‘indice’ (N°.1)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0FD0BC8-9C06-4E97-B362-648A71620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b="1" dirty="0"/>
              <a:t>26.08.18</a:t>
            </a:r>
            <a:r>
              <a:rPr lang="it-IT" sz="2000" dirty="0"/>
              <a:t> Paziente di 23 anni (GD), vaccinazioni di legge incluso </a:t>
            </a:r>
            <a:r>
              <a:rPr lang="it-IT" sz="2000" dirty="0" smtClean="0"/>
              <a:t>MMR </a:t>
            </a:r>
            <a:r>
              <a:rPr lang="it-IT" sz="2000" dirty="0"/>
              <a:t>(1 dose), accolto in Ematologia x leucemia mieloide acuta; terapia secondo schema FLAI, aplasia midollare &gt; pancitopenia;</a:t>
            </a:r>
          </a:p>
          <a:p>
            <a:endParaRPr lang="it-IT" sz="2000" dirty="0"/>
          </a:p>
          <a:p>
            <a:r>
              <a:rPr lang="it-IT" sz="2000" b="1" dirty="0"/>
              <a:t>02.09.18</a:t>
            </a:r>
            <a:r>
              <a:rPr lang="it-IT" sz="2000" dirty="0"/>
              <a:t> febbre non-</a:t>
            </a:r>
            <a:r>
              <a:rPr lang="it-IT" sz="2000" dirty="0" err="1"/>
              <a:t>responder</a:t>
            </a:r>
            <a:r>
              <a:rPr lang="it-IT" sz="2000" dirty="0"/>
              <a:t> a terapia antibiotica/antifungina empirica (TC torace negativo il 05.09.18);</a:t>
            </a:r>
          </a:p>
          <a:p>
            <a:endParaRPr lang="it-IT" sz="2000" dirty="0"/>
          </a:p>
          <a:p>
            <a:r>
              <a:rPr lang="it-IT" sz="2000" b="1" dirty="0"/>
              <a:t>12.09.18 </a:t>
            </a:r>
            <a:r>
              <a:rPr lang="it-IT" sz="2000" dirty="0"/>
              <a:t>comparsa di tosse stizzosa, iperemia congiuntivale e lieve </a:t>
            </a:r>
            <a:r>
              <a:rPr lang="it-IT" sz="2000" dirty="0" err="1"/>
              <a:t>rash</a:t>
            </a:r>
            <a:r>
              <a:rPr lang="it-IT" sz="2000" dirty="0"/>
              <a:t> al </a:t>
            </a:r>
            <a:r>
              <a:rPr lang="it-IT" sz="2000" dirty="0" smtClean="0"/>
              <a:t>tronco(attribuiti </a:t>
            </a:r>
            <a:r>
              <a:rPr lang="it-IT" sz="2000" dirty="0"/>
              <a:t>a </a:t>
            </a:r>
            <a:r>
              <a:rPr lang="it-IT" sz="2000" dirty="0" err="1"/>
              <a:t>rash</a:t>
            </a:r>
            <a:r>
              <a:rPr lang="it-IT" sz="2000" dirty="0"/>
              <a:t> </a:t>
            </a:r>
            <a:r>
              <a:rPr lang="it-IT" sz="2000" dirty="0" smtClean="0"/>
              <a:t>allergico);</a:t>
            </a:r>
            <a:endParaRPr lang="it-IT" sz="2000" dirty="0"/>
          </a:p>
          <a:p>
            <a:endParaRPr lang="it-IT" sz="2000" dirty="0"/>
          </a:p>
          <a:p>
            <a:r>
              <a:rPr lang="it-IT" sz="2000" b="1" dirty="0"/>
              <a:t>13.09.18</a:t>
            </a:r>
            <a:r>
              <a:rPr lang="it-IT" sz="2000" dirty="0"/>
              <a:t> TC torace: comparsa di </a:t>
            </a:r>
            <a:r>
              <a:rPr lang="it-IT" sz="2000" dirty="0" smtClean="0"/>
              <a:t>micro- macro-noduli </a:t>
            </a:r>
            <a:r>
              <a:rPr lang="it-IT" sz="2000" dirty="0"/>
              <a:t>multipli, bilaterali </a:t>
            </a:r>
            <a:r>
              <a:rPr lang="it-IT" sz="2000" dirty="0" smtClean="0"/>
              <a:t>anche con </a:t>
            </a:r>
            <a:r>
              <a:rPr lang="it-IT" sz="2000" dirty="0"/>
              <a:t>aspetto </a:t>
            </a:r>
            <a:r>
              <a:rPr lang="it-IT" sz="2000" dirty="0" smtClean="0"/>
              <a:t>‘albero </a:t>
            </a:r>
            <a:r>
              <a:rPr lang="it-IT" sz="2000" dirty="0"/>
              <a:t>in </a:t>
            </a:r>
            <a:r>
              <a:rPr lang="it-IT" sz="2000" dirty="0" smtClean="0"/>
              <a:t>fiore’; </a:t>
            </a:r>
            <a:r>
              <a:rPr lang="it-IT" sz="2000" dirty="0"/>
              <a:t>FOB con BAL negativo per virus, miceti e batteri salvo P. aeruginosa </a:t>
            </a:r>
            <a:r>
              <a:rPr lang="it-IT" sz="2000" dirty="0" err="1"/>
              <a:t>totisensibile</a:t>
            </a:r>
            <a:r>
              <a:rPr lang="it-IT" sz="2000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1278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rf022\Desktop\alber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251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rf022\Desktop\albero in fi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3456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95BE362-5CF1-4F17-86CD-0D2CEFB5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26440"/>
          </a:xfrm>
        </p:spPr>
        <p:txBody>
          <a:bodyPr/>
          <a:lstStyle/>
          <a:p>
            <a:r>
              <a:rPr lang="it-IT" b="1" dirty="0"/>
              <a:t>Caso Clinico ‘indice’ (N°.1)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0FD0BC8-9C06-4E97-B362-648A71620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5240"/>
            <a:ext cx="8229600" cy="4876800"/>
          </a:xfrm>
        </p:spPr>
        <p:txBody>
          <a:bodyPr>
            <a:normAutofit lnSpcReduction="10000"/>
          </a:bodyPr>
          <a:lstStyle/>
          <a:p>
            <a:endParaRPr lang="it-IT" sz="2000" b="1" dirty="0"/>
          </a:p>
          <a:p>
            <a:r>
              <a:rPr lang="it-IT" sz="2000" b="1" dirty="0"/>
              <a:t>18.08.18 </a:t>
            </a:r>
            <a:r>
              <a:rPr lang="it-IT" sz="2000" dirty="0"/>
              <a:t>agoaspirato midollare: remissione </a:t>
            </a:r>
            <a:r>
              <a:rPr lang="it-IT" sz="2000" dirty="0" err="1"/>
              <a:t>citomorfologica</a:t>
            </a:r>
            <a:r>
              <a:rPr lang="it-IT" sz="2000" dirty="0"/>
              <a:t> </a:t>
            </a:r>
            <a:r>
              <a:rPr lang="it-IT" sz="2000" dirty="0" smtClean="0"/>
              <a:t>completa </a:t>
            </a:r>
            <a:r>
              <a:rPr lang="it-IT" sz="2000" dirty="0"/>
              <a:t>della LMA con relativo recupero ematologico </a:t>
            </a:r>
            <a:endParaRPr lang="it-IT" sz="2000" b="1" dirty="0"/>
          </a:p>
          <a:p>
            <a:endParaRPr lang="it-IT" sz="2000" b="1" dirty="0"/>
          </a:p>
          <a:p>
            <a:r>
              <a:rPr lang="it-IT" sz="2000" b="1" dirty="0"/>
              <a:t>19.09.18</a:t>
            </a:r>
            <a:r>
              <a:rPr lang="it-IT" sz="2000" dirty="0"/>
              <a:t> Insufficienza respiratoria &gt; trasferimento in Pneumologia per ventilazione non invasiva, FOB con BAL (negativo per microrganismi) e </a:t>
            </a:r>
            <a:r>
              <a:rPr lang="it-IT" sz="2000" dirty="0" err="1"/>
              <a:t>criobiopsia</a:t>
            </a:r>
            <a:r>
              <a:rPr lang="it-IT" sz="2000" dirty="0"/>
              <a:t> (</a:t>
            </a:r>
            <a:r>
              <a:rPr lang="it-IT" sz="2000" dirty="0" err="1"/>
              <a:t>organizing</a:t>
            </a:r>
            <a:r>
              <a:rPr lang="it-IT" sz="2000" dirty="0"/>
              <a:t> pneumonia; non cellule atipiche né inclusi intracellulari); terapia antimicrobica sempre empirica + steroidi</a:t>
            </a:r>
          </a:p>
          <a:p>
            <a:endParaRPr lang="it-IT" sz="2000" dirty="0"/>
          </a:p>
          <a:p>
            <a:r>
              <a:rPr lang="it-IT" sz="2000" b="1" dirty="0"/>
              <a:t>25.09.18 </a:t>
            </a:r>
            <a:r>
              <a:rPr lang="it-IT" sz="2000" dirty="0"/>
              <a:t>Deterioramento ulteriore della funzione respiratoria &gt; ICU per ventilazione meccanica e quindi &gt; CCH per ECMO</a:t>
            </a:r>
          </a:p>
          <a:p>
            <a:endParaRPr lang="it-IT" sz="2000" dirty="0"/>
          </a:p>
          <a:p>
            <a:r>
              <a:rPr lang="it-IT" sz="2000" b="1" dirty="0"/>
              <a:t>26.09.18 </a:t>
            </a:r>
            <a:r>
              <a:rPr lang="it-IT" sz="2000" dirty="0"/>
              <a:t>Nell’ipotesi di patogenesi immunoreattiva /sindrome </a:t>
            </a:r>
            <a:r>
              <a:rPr lang="it-IT" sz="2000" dirty="0" err="1"/>
              <a:t>emofagocitica</a:t>
            </a:r>
            <a:r>
              <a:rPr lang="it-IT" sz="2000" dirty="0"/>
              <a:t> secondaria, trattamento con </a:t>
            </a:r>
            <a:r>
              <a:rPr lang="it-IT" sz="2000" dirty="0" err="1"/>
              <a:t>desametasone</a:t>
            </a:r>
            <a:r>
              <a:rPr lang="it-IT" sz="2000" dirty="0"/>
              <a:t>, </a:t>
            </a:r>
            <a:r>
              <a:rPr lang="it-IT" sz="2000" dirty="0" err="1"/>
              <a:t>ruxolitinib</a:t>
            </a:r>
            <a:r>
              <a:rPr lang="it-IT" sz="2000" dirty="0"/>
              <a:t> e Ig-vena </a:t>
            </a:r>
          </a:p>
          <a:p>
            <a:endParaRPr lang="it-IT" sz="2000" b="1" dirty="0"/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78887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Caso Clinico (N°.2)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1800" b="1" dirty="0"/>
              <a:t>11.10.2018</a:t>
            </a:r>
            <a:r>
              <a:rPr lang="it-IT" sz="1800" dirty="0"/>
              <a:t> paziente di 58 anni (MG), volontaria presso il reparto di Ematologia, accolta in </a:t>
            </a:r>
            <a:r>
              <a:rPr lang="it-IT" sz="1800" dirty="0" smtClean="0"/>
              <a:t>Malattie </a:t>
            </a:r>
            <a:r>
              <a:rPr lang="it-IT" sz="1800" dirty="0"/>
              <a:t>Infettive per febbre/</a:t>
            </a:r>
            <a:r>
              <a:rPr lang="it-IT" sz="1800" dirty="0" err="1"/>
              <a:t>faringodinia</a:t>
            </a:r>
            <a:r>
              <a:rPr lang="it-IT" sz="1800" dirty="0"/>
              <a:t> seguite da tosse e </a:t>
            </a:r>
            <a:r>
              <a:rPr lang="it-IT" sz="1800" dirty="0" err="1"/>
              <a:t>rash</a:t>
            </a:r>
            <a:r>
              <a:rPr lang="it-IT" sz="1800" dirty="0"/>
              <a:t> </a:t>
            </a:r>
            <a:r>
              <a:rPr lang="it-IT" sz="1800" dirty="0" err="1"/>
              <a:t>eritemato</a:t>
            </a:r>
            <a:r>
              <a:rPr lang="it-IT" sz="1800" dirty="0"/>
              <a:t>/maculoso </a:t>
            </a:r>
            <a:r>
              <a:rPr lang="it-IT" sz="1800" dirty="0" smtClean="0"/>
              <a:t> 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All’esame obiettivo maculo/papule estese al capo, collo e tronco, enantema al cavo orale, congiuntivite bilaterale, </a:t>
            </a:r>
            <a:r>
              <a:rPr lang="it-IT" sz="1800" dirty="0" smtClean="0"/>
              <a:t>dispnea; </a:t>
            </a:r>
            <a:r>
              <a:rPr lang="it-IT" sz="1800" dirty="0"/>
              <a:t>TA 140/80, FC 96/R, </a:t>
            </a:r>
            <a:r>
              <a:rPr lang="it-IT" sz="1800" dirty="0" err="1"/>
              <a:t>sat</a:t>
            </a:r>
            <a:r>
              <a:rPr lang="it-IT" sz="1800" dirty="0"/>
              <a:t> 93% in AA; RX torace negativo, TC torace moderata </a:t>
            </a:r>
            <a:r>
              <a:rPr lang="it-IT" sz="1800" dirty="0" err="1"/>
              <a:t>interstiziopatia</a:t>
            </a:r>
            <a:r>
              <a:rPr lang="it-IT" sz="1800" dirty="0"/>
              <a:t> </a:t>
            </a:r>
            <a:r>
              <a:rPr lang="it-IT" sz="1800" dirty="0" err="1"/>
              <a:t>bibasale</a:t>
            </a:r>
            <a:r>
              <a:rPr lang="it-IT" sz="1800" dirty="0"/>
              <a:t>; inizia ceftriaxone +</a:t>
            </a:r>
            <a:r>
              <a:rPr lang="it-IT" sz="1800" dirty="0" err="1"/>
              <a:t>levofloxa</a:t>
            </a:r>
            <a:r>
              <a:rPr lang="it-IT" sz="1800" dirty="0"/>
              <a:t> e O2 2 l/</a:t>
            </a:r>
            <a:r>
              <a:rPr lang="it-IT" sz="1800" dirty="0" err="1"/>
              <a:t>min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In seconda gg peggioramento della tosse e della dispnea, non cianosi; </a:t>
            </a:r>
            <a:r>
              <a:rPr lang="it-IT" sz="1800" dirty="0" err="1"/>
              <a:t>sat</a:t>
            </a:r>
            <a:r>
              <a:rPr lang="it-IT" sz="1800" dirty="0"/>
              <a:t> 87% in AA, EGA: pCO2 37 mmHg, pO2 48.6 mmHg, HCO3 27.2 </a:t>
            </a:r>
            <a:r>
              <a:rPr lang="it-IT" sz="1800" dirty="0" err="1"/>
              <a:t>mmol</a:t>
            </a:r>
            <a:r>
              <a:rPr lang="it-IT" sz="1800" dirty="0"/>
              <a:t>/L, BE 3.7 </a:t>
            </a:r>
            <a:r>
              <a:rPr lang="it-IT" sz="1800" dirty="0" err="1"/>
              <a:t>mmol</a:t>
            </a:r>
            <a:r>
              <a:rPr lang="it-IT" sz="1800" dirty="0"/>
              <a:t>/L; O2 6 l/</a:t>
            </a:r>
            <a:r>
              <a:rPr lang="it-IT" sz="1800" dirty="0" err="1"/>
              <a:t>min</a:t>
            </a:r>
            <a:endParaRPr lang="it-IT" sz="1800" dirty="0"/>
          </a:p>
          <a:p>
            <a:endParaRPr lang="it-IT" sz="1800" dirty="0"/>
          </a:p>
          <a:p>
            <a:r>
              <a:rPr lang="it-IT" sz="1800" b="1" dirty="0"/>
              <a:t>15.10.2018 </a:t>
            </a:r>
            <a:r>
              <a:rPr lang="it-IT" sz="1800" dirty="0"/>
              <a:t>tampone naso-faringeo negativo per virus influenzali, positivo per morbillo (PCR); sierologia positiva per </a:t>
            </a:r>
            <a:r>
              <a:rPr lang="it-IT" sz="1800" dirty="0" err="1"/>
              <a:t>IgG</a:t>
            </a:r>
            <a:r>
              <a:rPr lang="it-IT" sz="1800" dirty="0"/>
              <a:t>/M per morbillo; </a:t>
            </a:r>
            <a:r>
              <a:rPr lang="it-IT" sz="1800" b="1" dirty="0"/>
              <a:t>polmonite da virus morbillo; </a:t>
            </a:r>
            <a:r>
              <a:rPr lang="it-IT" sz="1800" dirty="0"/>
              <a:t>miglioramento con decorso rapidamente favorevole.</a:t>
            </a:r>
          </a:p>
        </p:txBody>
      </p:sp>
    </p:spTree>
    <p:extLst>
      <p:ext uri="{BB962C8B-B14F-4D97-AF65-F5344CB8AC3E}">
        <p14:creationId xmlns:p14="http://schemas.microsoft.com/office/powerpoint/2010/main" val="390171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63557"/>
            <a:ext cx="8229600" cy="990600"/>
          </a:xfrm>
        </p:spPr>
        <p:txBody>
          <a:bodyPr/>
          <a:lstStyle/>
          <a:p>
            <a:r>
              <a:rPr lang="it-IT" dirty="0" err="1"/>
              <a:t>Viral</a:t>
            </a:r>
            <a:r>
              <a:rPr lang="it-IT" dirty="0"/>
              <a:t> pneumonia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5141205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endParaRPr lang="it-IT" dirty="0"/>
          </a:p>
          <a:p>
            <a:pPr marL="457200" indent="-457200">
              <a:buNone/>
            </a:pPr>
            <a:r>
              <a:rPr lang="it-IT" dirty="0"/>
              <a:t>2. Enhanced </a:t>
            </a:r>
            <a:r>
              <a:rPr lang="it-IT" dirty="0" err="1"/>
              <a:t>laboratory</a:t>
            </a:r>
            <a:r>
              <a:rPr lang="it-IT" dirty="0"/>
              <a:t> detection-sensitive, </a:t>
            </a:r>
            <a:r>
              <a:rPr lang="it-IT" dirty="0" err="1"/>
              <a:t>specific</a:t>
            </a:r>
            <a:r>
              <a:rPr lang="it-IT" dirty="0"/>
              <a:t> and real-time result </a:t>
            </a:r>
            <a:r>
              <a:rPr lang="it-IT" dirty="0" err="1"/>
              <a:t>tests</a:t>
            </a:r>
            <a:r>
              <a:rPr lang="it-IT" dirty="0"/>
              <a:t> </a:t>
            </a:r>
            <a:r>
              <a:rPr lang="it-IT" dirty="0" smtClean="0"/>
              <a:t>( </a:t>
            </a:r>
            <a:r>
              <a:rPr lang="it-IT" b="1" dirty="0"/>
              <a:t>PCR</a:t>
            </a:r>
            <a:r>
              <a:rPr lang="it-IT" dirty="0"/>
              <a:t>)</a:t>
            </a:r>
          </a:p>
          <a:p>
            <a:pPr marL="457200" indent="-457200">
              <a:buNone/>
            </a:pPr>
            <a:endParaRPr lang="it-IT" dirty="0"/>
          </a:p>
          <a:p>
            <a:pPr marL="457200" indent="-457200">
              <a:buNone/>
            </a:pPr>
            <a:r>
              <a:rPr lang="it-IT" dirty="0"/>
              <a:t>3. Positive feedback </a:t>
            </a:r>
            <a:r>
              <a:rPr lang="it-IT" dirty="0" err="1"/>
              <a:t>loop</a:t>
            </a:r>
            <a:r>
              <a:rPr lang="it-IT" dirty="0"/>
              <a:t> </a:t>
            </a:r>
            <a:r>
              <a:rPr lang="it-IT" dirty="0" smtClean="0"/>
              <a:t>(&gt; </a:t>
            </a:r>
            <a:r>
              <a:rPr lang="it-IT" dirty="0" err="1" smtClean="0"/>
              <a:t>clinical</a:t>
            </a:r>
            <a:r>
              <a:rPr lang="it-IT" dirty="0" smtClean="0"/>
              <a:t> </a:t>
            </a:r>
            <a:r>
              <a:rPr lang="it-IT" dirty="0" err="1"/>
              <a:t>index</a:t>
            </a:r>
            <a:r>
              <a:rPr lang="it-IT" dirty="0"/>
              <a:t> of </a:t>
            </a:r>
            <a:r>
              <a:rPr lang="it-IT" dirty="0" err="1"/>
              <a:t>suspicion</a:t>
            </a:r>
            <a:r>
              <a:rPr lang="it-IT" dirty="0"/>
              <a:t>)</a:t>
            </a:r>
          </a:p>
          <a:p>
            <a:pPr marL="457200" indent="-457200">
              <a:buNone/>
            </a:pPr>
            <a:endParaRPr lang="it-IT" dirty="0"/>
          </a:p>
          <a:p>
            <a:pPr marL="457200" indent="-457200">
              <a:buNone/>
            </a:pPr>
            <a:r>
              <a:rPr lang="it-IT" i="1" dirty="0"/>
              <a:t>4. </a:t>
            </a:r>
            <a:r>
              <a:rPr lang="it-IT" i="1" dirty="0" err="1"/>
              <a:t>Haemophilus</a:t>
            </a:r>
            <a:r>
              <a:rPr lang="it-IT" i="1" dirty="0"/>
              <a:t> </a:t>
            </a:r>
            <a:r>
              <a:rPr lang="it-IT" i="1" dirty="0" err="1"/>
              <a:t>influenzae</a:t>
            </a:r>
            <a:r>
              <a:rPr lang="it-IT" i="1" dirty="0"/>
              <a:t> </a:t>
            </a:r>
            <a:r>
              <a:rPr lang="it-IT" dirty="0" err="1"/>
              <a:t>type</a:t>
            </a:r>
            <a:r>
              <a:rPr lang="it-IT" dirty="0"/>
              <a:t> b and </a:t>
            </a:r>
            <a:r>
              <a:rPr lang="it-IT" dirty="0" err="1"/>
              <a:t>pneumococcal</a:t>
            </a:r>
            <a:r>
              <a:rPr lang="it-IT" dirty="0"/>
              <a:t> </a:t>
            </a:r>
            <a:r>
              <a:rPr lang="it-IT" dirty="0" err="1"/>
              <a:t>conjugate</a:t>
            </a:r>
            <a:r>
              <a:rPr lang="it-IT" dirty="0"/>
              <a:t> </a:t>
            </a:r>
            <a:r>
              <a:rPr lang="it-IT" dirty="0" err="1"/>
              <a:t>vaccines</a:t>
            </a:r>
            <a:r>
              <a:rPr lang="it-IT" dirty="0"/>
              <a:t> </a:t>
            </a:r>
          </a:p>
          <a:p>
            <a:pPr marL="457200" indent="-457200">
              <a:buNone/>
            </a:pPr>
            <a:endParaRPr lang="it-IT" dirty="0"/>
          </a:p>
          <a:p>
            <a:pPr marL="457200" indent="-457200">
              <a:buNone/>
            </a:pPr>
            <a:r>
              <a:rPr lang="it-IT" dirty="0"/>
              <a:t>5. </a:t>
            </a:r>
            <a:r>
              <a:rPr lang="it-IT" dirty="0" err="1"/>
              <a:t>Emergence</a:t>
            </a:r>
            <a:r>
              <a:rPr lang="it-IT" dirty="0"/>
              <a:t> of severe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syndromes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with </a:t>
            </a:r>
            <a:r>
              <a:rPr lang="it-IT" dirty="0" smtClean="0"/>
              <a:t>SARS-</a:t>
            </a:r>
            <a:r>
              <a:rPr lang="it-IT" dirty="0" err="1" smtClean="0"/>
              <a:t>CoV</a:t>
            </a:r>
            <a:r>
              <a:rPr lang="it-IT" dirty="0" smtClean="0"/>
              <a:t>, MERS-</a:t>
            </a:r>
            <a:r>
              <a:rPr lang="it-IT" dirty="0" err="1" smtClean="0"/>
              <a:t>CoV</a:t>
            </a:r>
            <a:r>
              <a:rPr lang="it-IT" dirty="0" smtClean="0"/>
              <a:t>, </a:t>
            </a:r>
            <a:r>
              <a:rPr lang="it-IT" dirty="0" err="1" smtClean="0"/>
              <a:t>avian</a:t>
            </a:r>
            <a:r>
              <a:rPr lang="it-IT" dirty="0" smtClean="0"/>
              <a:t> </a:t>
            </a:r>
            <a:r>
              <a:rPr lang="it-IT" dirty="0" err="1" smtClean="0"/>
              <a:t>flu</a:t>
            </a:r>
            <a:r>
              <a:rPr lang="it-IT" dirty="0" smtClean="0"/>
              <a:t>-V </a:t>
            </a:r>
            <a:r>
              <a:rPr lang="it-IT" dirty="0"/>
              <a:t>and H1N1 </a:t>
            </a:r>
            <a:r>
              <a:rPr lang="it-IT" dirty="0" err="1"/>
              <a:t>pandemic</a:t>
            </a:r>
            <a:r>
              <a:rPr lang="it-IT" dirty="0"/>
              <a:t> influenza</a:t>
            </a:r>
          </a:p>
        </p:txBody>
      </p:sp>
    </p:spTree>
    <p:extLst>
      <p:ext uri="{BB962C8B-B14F-4D97-AF65-F5344CB8AC3E}">
        <p14:creationId xmlns:p14="http://schemas.microsoft.com/office/powerpoint/2010/main" val="31114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95BE362-5CF1-4F17-86CD-0D2CEFB5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26440"/>
          </a:xfrm>
        </p:spPr>
        <p:txBody>
          <a:bodyPr/>
          <a:lstStyle/>
          <a:p>
            <a:r>
              <a:rPr lang="it-IT" b="1" dirty="0"/>
              <a:t>Caso Clinico ‘indice’ (N.°1)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0FD0BC8-9C06-4E97-B362-648A71620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5240"/>
            <a:ext cx="8229600" cy="4876800"/>
          </a:xfrm>
        </p:spPr>
        <p:txBody>
          <a:bodyPr>
            <a:normAutofit/>
          </a:bodyPr>
          <a:lstStyle/>
          <a:p>
            <a:endParaRPr lang="it-IT" sz="2000" b="1" dirty="0"/>
          </a:p>
          <a:p>
            <a:r>
              <a:rPr lang="it-IT" sz="2000" b="1" dirty="0"/>
              <a:t>15.10.18 </a:t>
            </a:r>
            <a:r>
              <a:rPr lang="it-IT" sz="2000" dirty="0"/>
              <a:t>Alla luce del caso di morbillo della paziente MG (</a:t>
            </a:r>
            <a:r>
              <a:rPr lang="it-IT" sz="2000" dirty="0" err="1"/>
              <a:t>pzt</a:t>
            </a:r>
            <a:r>
              <a:rPr lang="it-IT" sz="2000" dirty="0"/>
              <a:t> volontaria in Ematologia) vengono eseguiti test per morbillo su tampone naso-faringeo, BAL e sangue, tutti risultati positivi; viene </a:t>
            </a:r>
            <a:r>
              <a:rPr lang="it-IT" sz="2000" dirty="0" err="1"/>
              <a:t>inziata</a:t>
            </a:r>
            <a:r>
              <a:rPr lang="it-IT" sz="2000" dirty="0"/>
              <a:t> terapia medica con ribavirina proseguendo </a:t>
            </a:r>
            <a:r>
              <a:rPr lang="it-IT" sz="2000" dirty="0" smtClean="0"/>
              <a:t>Ig-vena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I </a:t>
            </a:r>
            <a:r>
              <a:rPr lang="it-IT" sz="2000" dirty="0" err="1"/>
              <a:t>tests</a:t>
            </a:r>
            <a:r>
              <a:rPr lang="it-IT" sz="2000" dirty="0"/>
              <a:t> di </a:t>
            </a:r>
            <a:r>
              <a:rPr lang="it-IT" sz="2000" dirty="0" err="1"/>
              <a:t>genotipizzazione</a:t>
            </a:r>
            <a:r>
              <a:rPr lang="it-IT" sz="2000" dirty="0"/>
              <a:t> dei virus del morbillo del paziente in oggetto (RD), della volontaria del reparto di Ematologia (MG) e di un paziente ematologico (LT) affetto da LLA e deceduto il 06.10.2018 per polmonite di </a:t>
            </a:r>
            <a:r>
              <a:rPr lang="it-IT" sz="2000" dirty="0" err="1"/>
              <a:t>n.d.d</a:t>
            </a:r>
            <a:r>
              <a:rPr lang="it-IT" sz="2000" dirty="0"/>
              <a:t>. sono risultati tutti appartenere al </a:t>
            </a:r>
            <a:r>
              <a:rPr lang="it-IT" sz="2000" b="1" dirty="0"/>
              <a:t>GENOTIPO B3</a:t>
            </a:r>
            <a:r>
              <a:rPr lang="it-IT" sz="2000" dirty="0"/>
              <a:t> con sequenze identiche tra loro </a:t>
            </a:r>
          </a:p>
          <a:p>
            <a:endParaRPr lang="it-IT" sz="2000" dirty="0"/>
          </a:p>
          <a:p>
            <a:r>
              <a:rPr lang="it-IT" sz="2000" b="1" dirty="0"/>
              <a:t>04.11.2018 </a:t>
            </a:r>
            <a:r>
              <a:rPr lang="it-IT" sz="2000" dirty="0"/>
              <a:t>A fronte della terapia di supporto con ECMO, ribavirina e plasma di donatore guarito, il paziente giunge all’EXITUS</a:t>
            </a:r>
            <a:endParaRPr lang="it-IT" sz="2000" b="1" dirty="0"/>
          </a:p>
          <a:p>
            <a:endParaRPr lang="it-IT" sz="2000" dirty="0"/>
          </a:p>
          <a:p>
            <a:pPr marL="0" indent="0">
              <a:buNone/>
            </a:pPr>
            <a:endParaRPr lang="it-IT" sz="2000" b="1" dirty="0"/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47868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8B89DE6E-3D92-4034-B7C8-BBD399C61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F43E47D1-870B-4423-A4C2-CA0A13BD3422}"/>
              </a:ext>
            </a:extLst>
          </p:cNvPr>
          <p:cNvSpPr txBox="1"/>
          <p:nvPr/>
        </p:nvSpPr>
        <p:spPr>
          <a:xfrm>
            <a:off x="50800" y="6488668"/>
            <a:ext cx="3627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Cortesia  da R. </a:t>
            </a:r>
            <a:r>
              <a:rPr lang="it-IT" sz="1400" dirty="0" err="1" smtClean="0"/>
              <a:t>Bussani</a:t>
            </a:r>
            <a:r>
              <a:rPr lang="it-IT" sz="1400" dirty="0"/>
              <a:t>, Trieste</a:t>
            </a:r>
          </a:p>
        </p:txBody>
      </p:sp>
    </p:spTree>
    <p:extLst>
      <p:ext uri="{BB962C8B-B14F-4D97-AF65-F5344CB8AC3E}">
        <p14:creationId xmlns:p14="http://schemas.microsoft.com/office/powerpoint/2010/main" val="1576701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4D0FE79-0DB8-40F9-B9BF-3956D31ED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3BB1FD30-AB05-4572-A190-FAC6D6710F96}"/>
              </a:ext>
            </a:extLst>
          </p:cNvPr>
          <p:cNvSpPr txBox="1"/>
          <p:nvPr/>
        </p:nvSpPr>
        <p:spPr>
          <a:xfrm>
            <a:off x="172720" y="6488668"/>
            <a:ext cx="3627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Cortesia da R. </a:t>
            </a:r>
            <a:r>
              <a:rPr lang="it-IT" sz="1400" dirty="0" err="1"/>
              <a:t>Bussani</a:t>
            </a:r>
            <a:r>
              <a:rPr lang="it-IT" sz="1400" dirty="0"/>
              <a:t>, Trieste</a:t>
            </a:r>
          </a:p>
        </p:txBody>
      </p:sp>
    </p:spTree>
    <p:extLst>
      <p:ext uri="{BB962C8B-B14F-4D97-AF65-F5344CB8AC3E}">
        <p14:creationId xmlns:p14="http://schemas.microsoft.com/office/powerpoint/2010/main" val="77548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EDEE126-AF22-4E37-83F7-AB1D5F3B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/>
              <a:t>Caso Clinico ‘indice’ (N.°1)</a:t>
            </a:r>
            <a:br>
              <a:rPr lang="it-IT" b="1" dirty="0"/>
            </a:br>
            <a:r>
              <a:rPr lang="it-IT" dirty="0"/>
              <a:t>esame autoptico/istologia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72B6F8F-409F-4177-89AF-7EF0769D8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dirty="0"/>
              <a:t>Imponente polmonite organizzativa con sostituzione </a:t>
            </a:r>
            <a:r>
              <a:rPr lang="it-IT" dirty="0" err="1"/>
              <a:t>fibro</a:t>
            </a:r>
            <a:r>
              <a:rPr lang="it-IT" dirty="0"/>
              <a:t>-mixoide parenchimale e ‘desertificazione’ alveolo-</a:t>
            </a:r>
            <a:r>
              <a:rPr lang="it-IT" dirty="0" err="1"/>
              <a:t>bronchiolare</a:t>
            </a:r>
            <a:endParaRPr lang="it-IT" dirty="0"/>
          </a:p>
          <a:p>
            <a:endParaRPr lang="it-IT" dirty="0"/>
          </a:p>
          <a:p>
            <a:r>
              <a:rPr lang="it-IT" dirty="0"/>
              <a:t>ARDS III° stadio di parte delle strutture alveolari residue; emotorace dx</a:t>
            </a:r>
          </a:p>
          <a:p>
            <a:endParaRPr lang="it-IT" dirty="0"/>
          </a:p>
          <a:p>
            <a:r>
              <a:rPr lang="it-IT" dirty="0"/>
              <a:t>Sindrome </a:t>
            </a:r>
            <a:r>
              <a:rPr lang="it-IT" dirty="0" err="1"/>
              <a:t>emofagocitica</a:t>
            </a:r>
            <a:r>
              <a:rPr lang="it-IT" dirty="0"/>
              <a:t> midollare e splenica, epatosplenomegalia con aree spleniche infartuali</a:t>
            </a:r>
          </a:p>
          <a:p>
            <a:endParaRPr lang="it-IT" dirty="0"/>
          </a:p>
          <a:p>
            <a:r>
              <a:rPr lang="it-IT" dirty="0"/>
              <a:t>Midollo osseo </a:t>
            </a:r>
            <a:r>
              <a:rPr lang="it-IT" dirty="0" err="1"/>
              <a:t>aplasico</a:t>
            </a:r>
            <a:r>
              <a:rPr lang="it-IT" dirty="0"/>
              <a:t> con blasti residui assolutamente occasionali</a:t>
            </a:r>
          </a:p>
        </p:txBody>
      </p:sp>
    </p:spTree>
    <p:extLst>
      <p:ext uri="{BB962C8B-B14F-4D97-AF65-F5344CB8AC3E}">
        <p14:creationId xmlns:p14="http://schemas.microsoft.com/office/powerpoint/2010/main" val="1679522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FEDEE126-AF22-4E37-83F7-AB1D5F3B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dirty="0"/>
              <a:t>Caso Clinico (N.°3)</a:t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72B6F8F-409F-4177-89AF-7EF0769D8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000" b="1" dirty="0"/>
              <a:t>24.09.2018 </a:t>
            </a:r>
            <a:r>
              <a:rPr lang="it-IT" sz="2000" dirty="0"/>
              <a:t>Paziente di 74 anni (LT)affetto da leucemia linfatica cronica dal 2013, </a:t>
            </a:r>
            <a:r>
              <a:rPr lang="it-IT" sz="2000" dirty="0" smtClean="0"/>
              <a:t>in </a:t>
            </a:r>
            <a:r>
              <a:rPr lang="it-IT" sz="2000" dirty="0"/>
              <a:t>terapia con rituximab e </a:t>
            </a:r>
            <a:r>
              <a:rPr lang="it-IT" sz="2000" dirty="0" err="1"/>
              <a:t>bendamustina</a:t>
            </a:r>
            <a:r>
              <a:rPr lang="it-IT" sz="2000" dirty="0"/>
              <a:t> da aprile 2018; ricovero in Ematologia per febbre e ‘dermatite seborroica’ al volto e cuoio cappelluto; terapia antibiotica empirica</a:t>
            </a:r>
          </a:p>
          <a:p>
            <a:endParaRPr lang="it-IT" sz="2000" dirty="0"/>
          </a:p>
          <a:p>
            <a:r>
              <a:rPr lang="it-IT" sz="2000" b="1" dirty="0"/>
              <a:t>28.09.2018 </a:t>
            </a:r>
            <a:r>
              <a:rPr lang="it-IT" sz="2000" dirty="0"/>
              <a:t>tosse, dispnea, </a:t>
            </a:r>
            <a:r>
              <a:rPr lang="it-IT" sz="2000" dirty="0" err="1"/>
              <a:t>rash</a:t>
            </a:r>
            <a:r>
              <a:rPr lang="it-IT" sz="2000" dirty="0"/>
              <a:t> </a:t>
            </a:r>
            <a:r>
              <a:rPr lang="it-IT" sz="2000" dirty="0" smtClean="0"/>
              <a:t>al </a:t>
            </a:r>
            <a:r>
              <a:rPr lang="it-IT" sz="2000" dirty="0"/>
              <a:t>volto e tronco + iperemia congiuntivale; TC torace multiple aree pseudo-nodulari a contorni sfumati con aspetto a vetro smerigliato; FOB con BAL non diagnostico per batteri, micobatteri, miceti e virus opportunisti</a:t>
            </a:r>
          </a:p>
          <a:p>
            <a:endParaRPr lang="it-IT" sz="2000" dirty="0"/>
          </a:p>
          <a:p>
            <a:r>
              <a:rPr lang="it-IT" sz="2000" b="1" dirty="0"/>
              <a:t>02.10.18 </a:t>
            </a:r>
            <a:r>
              <a:rPr lang="it-IT" sz="2000" dirty="0"/>
              <a:t>Insufficienza respiratoria severa con trasferimento dapprima in Pneumologia poi in ICU per intubazione e VM</a:t>
            </a:r>
          </a:p>
          <a:p>
            <a:endParaRPr lang="it-IT" sz="2000" b="1" dirty="0"/>
          </a:p>
          <a:p>
            <a:r>
              <a:rPr lang="it-IT" sz="2000" b="1" dirty="0"/>
              <a:t>06.10.18 </a:t>
            </a:r>
            <a:r>
              <a:rPr lang="it-IT" sz="2000" dirty="0"/>
              <a:t> EXITUS del paziente per </a:t>
            </a:r>
            <a:r>
              <a:rPr lang="it-IT" sz="2000" dirty="0" err="1"/>
              <a:t>multiorgan</a:t>
            </a:r>
            <a:r>
              <a:rPr lang="it-IT" sz="2000" dirty="0"/>
              <a:t> failure.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655884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E0C1A9DF-AE6B-4182-88BD-7EE6C44F3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4" y="1090930"/>
            <a:ext cx="6161405" cy="439547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9496CA03-FC73-43DC-BB18-5DEF03A2E428}"/>
              </a:ext>
            </a:extLst>
          </p:cNvPr>
          <p:cNvSpPr txBox="1"/>
          <p:nvPr/>
        </p:nvSpPr>
        <p:spPr>
          <a:xfrm>
            <a:off x="1476374" y="5833586"/>
            <a:ext cx="6535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Epiteli alveolari </a:t>
            </a:r>
            <a:r>
              <a:rPr lang="it-IT" sz="1400" dirty="0" err="1" smtClean="0"/>
              <a:t>pressochè</a:t>
            </a:r>
            <a:r>
              <a:rPr lang="it-IT" sz="1400" dirty="0" smtClean="0"/>
              <a:t>  globalmente desquamati, infiltrati </a:t>
            </a:r>
            <a:r>
              <a:rPr lang="it-IT" sz="1400" dirty="0" err="1" smtClean="0"/>
              <a:t>linfoistiocitari</a:t>
            </a:r>
            <a:r>
              <a:rPr lang="it-IT" sz="1400" dirty="0" smtClean="0"/>
              <a:t>, fibrosi interstiziale diffusa, </a:t>
            </a:r>
            <a:r>
              <a:rPr lang="it-IT" sz="1400" dirty="0" err="1" smtClean="0"/>
              <a:t>macroistiociti</a:t>
            </a:r>
            <a:r>
              <a:rPr lang="it-IT" sz="1400" dirty="0" smtClean="0"/>
              <a:t> multinucleati disseminati (R. </a:t>
            </a:r>
            <a:r>
              <a:rPr lang="it-IT" sz="1400" dirty="0" err="1" smtClean="0"/>
              <a:t>Bussani</a:t>
            </a:r>
            <a:r>
              <a:rPr lang="it-IT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4991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D8787165-86F2-4A50-A359-BEC8528ED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640080"/>
            <a:ext cx="7589520" cy="57505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EFDD843A-D682-447A-BB59-7268EBD4D82C}"/>
              </a:ext>
            </a:extLst>
          </p:cNvPr>
          <p:cNvSpPr txBox="1"/>
          <p:nvPr/>
        </p:nvSpPr>
        <p:spPr>
          <a:xfrm>
            <a:off x="6734175" y="6482774"/>
            <a:ext cx="196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(R. </a:t>
            </a:r>
            <a:r>
              <a:rPr lang="it-IT" sz="1400" dirty="0" err="1"/>
              <a:t>Bussani</a:t>
            </a:r>
            <a:r>
              <a:rPr lang="it-IT" sz="1400" dirty="0"/>
              <a:t>, </a:t>
            </a:r>
            <a:r>
              <a:rPr lang="it-IT" sz="1400" dirty="0" smtClean="0"/>
              <a:t>Trieste)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250158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127610"/>
              </p:ext>
            </p:extLst>
          </p:nvPr>
        </p:nvGraphicFramePr>
        <p:xfrm>
          <a:off x="452457" y="2813262"/>
          <a:ext cx="8239086" cy="2450675"/>
        </p:xfrm>
        <a:graphic>
          <a:graphicData uri="http://schemas.openxmlformats.org/drawingml/2006/table">
            <a:tbl>
              <a:tblPr firstRow="1" firstCol="1" bandRow="1"/>
              <a:tblGrid>
                <a:gridCol w="2843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38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42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599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105996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105996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105996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238830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218832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</a:tblGrid>
              <a:tr h="397220">
                <a:tc>
                  <a:txBody>
                    <a:bodyPr/>
                    <a:lstStyle/>
                    <a:p>
                      <a:pPr algn="l"/>
                      <a:endParaRPr lang="it-IT" sz="900" dirty="0">
                        <a:effectLst/>
                        <a:latin typeface="Calibri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25-ago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26-ago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27-ago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05-set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06-set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07-set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12-set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13-set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14-set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19-set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20-set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21-set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22-set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23-set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24-set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25-set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26-set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27-set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30-set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01-ott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02-ott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04-ott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05-ott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06-ott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08-ott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09-ott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10-ott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11-ott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12-ott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14-ott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15-ott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18-ott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777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GD</a:t>
                      </a:r>
                      <a:endParaRPr lang="it-IT" sz="1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SEDT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N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8888"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TFAR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8888"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BAL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H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8888"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IgG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N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N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7776"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IgM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N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N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N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 smtClean="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6799"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777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b="1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TL</a:t>
                      </a:r>
                      <a:endParaRPr lang="it-IT" sz="1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effectLst/>
                          <a:latin typeface="Arial"/>
                          <a:ea typeface="Times New Roman"/>
                          <a:cs typeface="Arial"/>
                        </a:rPr>
                        <a:t>SEDT</a:t>
                      </a:r>
                      <a:endParaRPr lang="it-IT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58888"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BAL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H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58888"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IgG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P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58888"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IgM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 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effectLst/>
                          <a:latin typeface="Arial"/>
                          <a:ea typeface="Times New Roman"/>
                          <a:cs typeface="Arial"/>
                        </a:rPr>
                        <a:t> N</a:t>
                      </a:r>
                      <a:endParaRPr lang="it-IT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it-IT" sz="900" dirty="0">
                        <a:effectLst/>
                        <a:latin typeface="Calibri"/>
                      </a:endParaRPr>
                    </a:p>
                  </a:txBody>
                  <a:tcPr marL="40298" marR="4029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630315" y="1136342"/>
            <a:ext cx="822107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Distribuzione temporale dei campioni dei due pazienti GD e TD e dei risultati delle indagini eseguite; in azzurro la data di ricovero, in verde campioni negativi e in rosso quelli positivi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3DBA7440-704A-46E8-A3BC-090A4AA1A482}"/>
              </a:ext>
            </a:extLst>
          </p:cNvPr>
          <p:cNvSpPr txBox="1"/>
          <p:nvPr/>
        </p:nvSpPr>
        <p:spPr>
          <a:xfrm>
            <a:off x="4622800" y="6488668"/>
            <a:ext cx="42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cortesemente da </a:t>
            </a:r>
            <a:r>
              <a:rPr lang="it-IT" sz="1400" dirty="0" err="1"/>
              <a:t>PierLanfranco</a:t>
            </a:r>
            <a:r>
              <a:rPr lang="it-IT" sz="1400" dirty="0"/>
              <a:t> </a:t>
            </a:r>
            <a:r>
              <a:rPr lang="it-IT" sz="1400" dirty="0" err="1"/>
              <a:t>Dagaro</a:t>
            </a:r>
            <a:r>
              <a:rPr lang="it-IT" sz="1400" dirty="0"/>
              <a:t>, Trieste</a:t>
            </a:r>
          </a:p>
        </p:txBody>
      </p:sp>
    </p:spTree>
    <p:extLst>
      <p:ext uri="{BB962C8B-B14F-4D97-AF65-F5344CB8AC3E}">
        <p14:creationId xmlns:p14="http://schemas.microsoft.com/office/powerpoint/2010/main" val="4193758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03" y="1930400"/>
            <a:ext cx="6232124" cy="399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74198" y="639193"/>
            <a:ext cx="728748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Fig. Albero filogenetico delle sequenze di 450 </a:t>
            </a:r>
            <a:r>
              <a:rPr lang="it-IT" b="1" dirty="0" err="1"/>
              <a:t>bp</a:t>
            </a:r>
            <a:r>
              <a:rPr lang="it-IT" b="1" dirty="0"/>
              <a:t> del gene N di Morbillo relative ai pazienti MG, TL e GD e a 13 sequenze di casi di morbillo verificatisi in Friuli Venezia Giulia nel 2018 (</a:t>
            </a:r>
            <a:r>
              <a:rPr lang="it-IT" b="1" dirty="0" err="1"/>
              <a:t>Dagaro</a:t>
            </a:r>
            <a:r>
              <a:rPr lang="it-IT" b="1" dirty="0"/>
              <a:t> P)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2DDBFBF0-178F-4D02-8C4B-1B9079D5C360}"/>
              </a:ext>
            </a:extLst>
          </p:cNvPr>
          <p:cNvSpPr txBox="1"/>
          <p:nvPr/>
        </p:nvSpPr>
        <p:spPr>
          <a:xfrm>
            <a:off x="4622800" y="6488668"/>
            <a:ext cx="42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cortesemente da </a:t>
            </a:r>
            <a:r>
              <a:rPr lang="it-IT" sz="1400" dirty="0" err="1"/>
              <a:t>PierLanfranco</a:t>
            </a:r>
            <a:r>
              <a:rPr lang="it-IT" sz="1400" dirty="0"/>
              <a:t> </a:t>
            </a:r>
            <a:r>
              <a:rPr lang="it-IT" sz="1400" dirty="0" err="1"/>
              <a:t>Dagaro</a:t>
            </a:r>
            <a:r>
              <a:rPr lang="it-IT" sz="1400" dirty="0"/>
              <a:t>, Trieste</a:t>
            </a:r>
          </a:p>
        </p:txBody>
      </p:sp>
    </p:spTree>
    <p:extLst>
      <p:ext uri="{BB962C8B-B14F-4D97-AF65-F5344CB8AC3E}">
        <p14:creationId xmlns:p14="http://schemas.microsoft.com/office/powerpoint/2010/main" val="2569281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86BE2F3E-D4F5-45CB-8836-2870AD34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386080"/>
            <a:ext cx="8595360" cy="14232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6362B36A-0B69-4FC1-A198-F15408C6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1934886"/>
            <a:ext cx="8524240" cy="43643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483832FD-9D08-44F8-B243-67507A5F2D15}"/>
              </a:ext>
            </a:extLst>
          </p:cNvPr>
          <p:cNvSpPr txBox="1"/>
          <p:nvPr/>
        </p:nvSpPr>
        <p:spPr>
          <a:xfrm>
            <a:off x="7035801" y="6299200"/>
            <a:ext cx="166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JAMA 1992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BFB57E1D-C464-4242-806D-482898F3DB09}"/>
              </a:ext>
            </a:extLst>
          </p:cNvPr>
          <p:cNvSpPr/>
          <p:nvPr/>
        </p:nvSpPr>
        <p:spPr>
          <a:xfrm>
            <a:off x="4414520" y="2824480"/>
            <a:ext cx="401320" cy="2834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55CC3A58-A4C3-424C-9F11-D1EA8D4D9C57}"/>
              </a:ext>
            </a:extLst>
          </p:cNvPr>
          <p:cNvSpPr/>
          <p:nvPr/>
        </p:nvSpPr>
        <p:spPr>
          <a:xfrm>
            <a:off x="6405880" y="2844800"/>
            <a:ext cx="960120" cy="2834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965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sz="2400" b="1" u="sng" dirty="0"/>
              <a:t>Viruses </a:t>
            </a:r>
            <a:r>
              <a:rPr lang="it-IT" sz="2400" b="1" u="sng" dirty="0" err="1"/>
              <a:t>linked</a:t>
            </a:r>
            <a:r>
              <a:rPr lang="it-IT" sz="2400" b="1" u="sng" dirty="0"/>
              <a:t> to community-</a:t>
            </a:r>
            <a:r>
              <a:rPr lang="it-IT" sz="2400" b="1" u="sng" dirty="0" err="1"/>
              <a:t>acquired</a:t>
            </a:r>
            <a:r>
              <a:rPr lang="it-IT" sz="2400" b="1" u="sng" dirty="0"/>
              <a:t> pneumonia</a:t>
            </a:r>
            <a:br>
              <a:rPr lang="it-IT" sz="2400" b="1" u="sng" dirty="0"/>
            </a:br>
            <a:r>
              <a:rPr lang="it-IT" sz="2400" b="1" u="sng" dirty="0"/>
              <a:t>in </a:t>
            </a:r>
            <a:r>
              <a:rPr lang="it-IT" sz="2400" b="1" u="sng" dirty="0" err="1"/>
              <a:t>children</a:t>
            </a:r>
            <a:r>
              <a:rPr lang="it-IT" sz="2400" b="1" u="sng" dirty="0"/>
              <a:t> and </a:t>
            </a:r>
            <a:r>
              <a:rPr lang="it-IT" sz="2400" b="1" u="sng" dirty="0" err="1"/>
              <a:t>adults</a:t>
            </a:r>
            <a:endParaRPr lang="it-IT" sz="2400" b="1" u="sng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227763" y="6237288"/>
            <a:ext cx="25908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b="1" i="1" dirty="0"/>
              <a:t>Lancet </a:t>
            </a:r>
            <a:r>
              <a:rPr lang="hu-HU" sz="1200" b="1" dirty="0"/>
              <a:t>2011; 377: 1264–75 </a:t>
            </a:r>
            <a:endParaRPr lang="hu-HU" sz="1200" dirty="0"/>
          </a:p>
        </p:txBody>
      </p:sp>
      <p:sp>
        <p:nvSpPr>
          <p:cNvPr id="41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15616" y="1935480"/>
            <a:ext cx="7571184" cy="438912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it-IT" sz="1600" dirty="0"/>
              <a:t>Respiratory syncytial 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Influenza A, B, and C viruses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Human metapneumovirus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Parainfluenza viruses types 1, 2, 3, and 4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Adenovirus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Rhinovirus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Human bocavirus*</a:t>
            </a:r>
          </a:p>
          <a:p>
            <a:r>
              <a:rPr lang="it-IT" sz="1600" dirty="0"/>
              <a:t>Coronavirus </a:t>
            </a:r>
            <a:r>
              <a:rPr lang="en-US" sz="1600" dirty="0"/>
              <a:t>types 229E, OC43, NL63, HKU1, SARS 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Enteroviruses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Varicella-zoster 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Hantavirus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Parechoviruses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Epstein-Barr 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Human herpesvirus 6 and 7</a:t>
            </a:r>
          </a:p>
          <a:p>
            <a:pPr>
              <a:lnSpc>
                <a:spcPct val="80000"/>
              </a:lnSpc>
            </a:pPr>
            <a:r>
              <a:rPr lang="it-IT" sz="1600" dirty="0"/>
              <a:t>Mimivirus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b="1" dirty="0"/>
              <a:t>Herpes simplex 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dirty="0"/>
              <a:t>Cytomegalovirus</a:t>
            </a:r>
          </a:p>
          <a:p>
            <a:pPr eaLnBrk="1" hangingPunct="1">
              <a:lnSpc>
                <a:spcPct val="80000"/>
              </a:lnSpc>
            </a:pPr>
            <a:r>
              <a:rPr lang="it-IT" sz="1600" b="1" dirty="0"/>
              <a:t>Measles</a:t>
            </a:r>
          </a:p>
        </p:txBody>
      </p:sp>
      <p:sp>
        <p:nvSpPr>
          <p:cNvPr id="4101" name="CasellaDiTesto 4"/>
          <p:cNvSpPr txBox="1">
            <a:spLocks noChangeArrowheads="1"/>
          </p:cNvSpPr>
          <p:nvPr/>
        </p:nvSpPr>
        <p:spPr bwMode="auto">
          <a:xfrm>
            <a:off x="900113" y="6237288"/>
            <a:ext cx="19319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dirty="0"/>
              <a:t>* MOSTLY IN CHILDREN</a:t>
            </a:r>
          </a:p>
        </p:txBody>
      </p:sp>
    </p:spTree>
    <p:extLst>
      <p:ext uri="{BB962C8B-B14F-4D97-AF65-F5344CB8AC3E}">
        <p14:creationId xmlns:p14="http://schemas.microsoft.com/office/powerpoint/2010/main" val="17000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70" y="404444"/>
            <a:ext cx="1097641" cy="9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54" y="1131626"/>
            <a:ext cx="72580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170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2874"/>
            <a:ext cx="9144000" cy="485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735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stop morbillo">
            <a:extLst>
              <a:ext uri="{FF2B5EF4-FFF2-40B4-BE49-F238E27FC236}">
                <a16:creationId xmlns="" xmlns:a16="http://schemas.microsoft.com/office/drawing/2014/main" id="{3DC5519E-C46A-40AF-8AAD-771F6EA2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39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5157788"/>
            <a:ext cx="7715250" cy="11128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sz="1800" dirty="0"/>
              <a:t>    In </a:t>
            </a:r>
            <a:r>
              <a:rPr lang="it-IT" sz="1800" dirty="0" err="1"/>
              <a:t>ten</a:t>
            </a:r>
            <a:r>
              <a:rPr lang="it-IT" sz="1800" dirty="0"/>
              <a:t> </a:t>
            </a:r>
            <a:r>
              <a:rPr lang="it-IT" sz="1800" dirty="0" err="1"/>
              <a:t>studies</a:t>
            </a:r>
            <a:r>
              <a:rPr lang="it-IT" sz="1800" dirty="0"/>
              <a:t> of </a:t>
            </a:r>
            <a:r>
              <a:rPr lang="it-IT" sz="1800" b="1" dirty="0" err="1"/>
              <a:t>adults</a:t>
            </a:r>
            <a:r>
              <a:rPr lang="it-IT" sz="1800" b="1" dirty="0"/>
              <a:t> with CAP (</a:t>
            </a:r>
            <a:r>
              <a:rPr lang="it-IT" sz="1800" b="1" dirty="0" err="1"/>
              <a:t>n</a:t>
            </a:r>
            <a:r>
              <a:rPr lang="it-IT" sz="1800" b="1" dirty="0"/>
              <a:t>=2910 </a:t>
            </a:r>
            <a:r>
              <a:rPr lang="it-IT" sz="1800" b="1" dirty="0" err="1"/>
              <a:t>episodes</a:t>
            </a:r>
            <a:r>
              <a:rPr lang="it-IT" sz="1800" b="1" dirty="0"/>
              <a:t>) </a:t>
            </a:r>
            <a:r>
              <a:rPr lang="it-IT" sz="1800" dirty="0"/>
              <a:t>in </a:t>
            </a:r>
            <a:r>
              <a:rPr lang="it-IT" sz="1800" dirty="0" err="1"/>
              <a:t>which</a:t>
            </a:r>
            <a:r>
              <a:rPr lang="it-IT" sz="1800" dirty="0"/>
              <a:t> PCR </a:t>
            </a:r>
            <a:r>
              <a:rPr lang="it-IT" sz="1800" dirty="0" err="1"/>
              <a:t>was</a:t>
            </a:r>
            <a:r>
              <a:rPr lang="it-IT" sz="1800" dirty="0"/>
              <a:t> </a:t>
            </a:r>
            <a:r>
              <a:rPr lang="it-IT" sz="1800" dirty="0" err="1"/>
              <a:t>used</a:t>
            </a:r>
            <a:r>
              <a:rPr lang="it-IT" sz="1800" dirty="0"/>
              <a:t> to test for </a:t>
            </a:r>
            <a:r>
              <a:rPr lang="it-IT" sz="1800" dirty="0" err="1"/>
              <a:t>respiratory</a:t>
            </a:r>
            <a:r>
              <a:rPr lang="it-IT" sz="1800" dirty="0"/>
              <a:t> viruses, </a:t>
            </a:r>
            <a:r>
              <a:rPr lang="it-IT" sz="1800" dirty="0" err="1"/>
              <a:t>evidence</a:t>
            </a:r>
            <a:r>
              <a:rPr lang="it-IT" sz="1800" dirty="0"/>
              <a:t> of </a:t>
            </a:r>
            <a:r>
              <a:rPr lang="it-IT" sz="1800" dirty="0" err="1"/>
              <a:t>viral</a:t>
            </a:r>
            <a:r>
              <a:rPr lang="it-IT" sz="1800" dirty="0"/>
              <a:t> </a:t>
            </a:r>
            <a:r>
              <a:rPr lang="it-IT" sz="1800" dirty="0" err="1"/>
              <a:t>infection</a:t>
            </a:r>
            <a:r>
              <a:rPr lang="it-IT" sz="1800" dirty="0"/>
              <a:t> </a:t>
            </a:r>
            <a:r>
              <a:rPr lang="it-IT" sz="1800" dirty="0" err="1"/>
              <a:t>was</a:t>
            </a:r>
            <a:r>
              <a:rPr lang="it-IT" sz="1800" dirty="0"/>
              <a:t> </a:t>
            </a:r>
            <a:r>
              <a:rPr lang="it-IT" sz="1800" dirty="0" err="1"/>
              <a:t>detected</a:t>
            </a:r>
            <a:r>
              <a:rPr lang="it-IT" sz="1800" dirty="0"/>
              <a:t> in </a:t>
            </a:r>
            <a:r>
              <a:rPr lang="it-IT" sz="1800" b="1" u="sng" dirty="0"/>
              <a:t>22% of </a:t>
            </a:r>
            <a:r>
              <a:rPr lang="it-IT" sz="1800" b="1" u="sng" dirty="0" err="1"/>
              <a:t>cases</a:t>
            </a:r>
            <a:endParaRPr lang="it-IT" sz="1800" b="1" u="sng" dirty="0"/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412875"/>
            <a:ext cx="6911975" cy="3384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150" name="Rettangolo arrotondato 5"/>
          <p:cNvSpPr>
            <a:spLocks noChangeArrowheads="1"/>
          </p:cNvSpPr>
          <p:nvPr/>
        </p:nvSpPr>
        <p:spPr bwMode="auto">
          <a:xfrm>
            <a:off x="3635896" y="1412874"/>
            <a:ext cx="2279129" cy="345628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227763" y="6237288"/>
            <a:ext cx="259080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b="1" i="1" dirty="0"/>
              <a:t>Lancet </a:t>
            </a:r>
            <a:r>
              <a:rPr lang="hu-HU" sz="1200" b="1" dirty="0"/>
              <a:t>2011; 377: 1264–75 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4041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11-08 alle 22.13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346227"/>
            <a:ext cx="4622800" cy="3695307"/>
          </a:xfrm>
          <a:prstGeom prst="rect">
            <a:avLst/>
          </a:prstGeom>
        </p:spPr>
      </p:pic>
      <p:pic>
        <p:nvPicPr>
          <p:cNvPr id="5" name="Immagine 4" descr="Schermata 2018-11-08 alle 22.12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" y="346228"/>
            <a:ext cx="4584700" cy="651177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825274" y="6144366"/>
            <a:ext cx="2677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b="1" i="1" dirty="0"/>
              <a:t>Clin Chest Med </a:t>
            </a:r>
            <a:r>
              <a:rPr lang="is-IS" sz="1200" b="1" dirty="0"/>
              <a:t>39 (2018) 703–721 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C8A731DC-C65D-42DF-AD17-069E61F49217}"/>
              </a:ext>
            </a:extLst>
          </p:cNvPr>
          <p:cNvSpPr/>
          <p:nvPr/>
        </p:nvSpPr>
        <p:spPr>
          <a:xfrm>
            <a:off x="206734" y="1542553"/>
            <a:ext cx="4314466" cy="33247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6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05-09 alle 23.50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1" y="863179"/>
            <a:ext cx="3897829" cy="2926623"/>
          </a:xfrm>
          <a:prstGeom prst="rect">
            <a:avLst/>
          </a:prstGeom>
        </p:spPr>
      </p:pic>
      <p:pic>
        <p:nvPicPr>
          <p:cNvPr id="3" name="Immagine 2" descr="Schermata 2018-05-09 alle 23.5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72" y="3789802"/>
            <a:ext cx="3897828" cy="2917927"/>
          </a:xfrm>
          <a:prstGeom prst="rect">
            <a:avLst/>
          </a:prstGeom>
        </p:spPr>
      </p:pic>
      <p:pic>
        <p:nvPicPr>
          <p:cNvPr id="5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30544" y="793214"/>
            <a:ext cx="2974478" cy="2726758"/>
          </a:xfrm>
          <a:prstGeom prst="rect">
            <a:avLst/>
          </a:prstGeom>
        </p:spPr>
      </p:pic>
      <p:pic>
        <p:nvPicPr>
          <p:cNvPr id="6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30543" y="3613533"/>
            <a:ext cx="3415575" cy="2640928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953141" y="6489896"/>
            <a:ext cx="299297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 i="1" dirty="0" err="1"/>
              <a:t>Infect</a:t>
            </a:r>
            <a:r>
              <a:rPr lang="it-IT" sz="1200" b="1" i="1" dirty="0"/>
              <a:t> </a:t>
            </a:r>
            <a:r>
              <a:rPr lang="it-IT" sz="1200" b="1" i="1" dirty="0" err="1"/>
              <a:t>Dis</a:t>
            </a:r>
            <a:r>
              <a:rPr lang="it-IT" sz="1200" b="1" i="1" dirty="0"/>
              <a:t> </a:t>
            </a:r>
            <a:r>
              <a:rPr lang="it-IT" sz="1200" b="1" i="1" dirty="0" err="1"/>
              <a:t>Clin</a:t>
            </a:r>
            <a:r>
              <a:rPr lang="it-IT" sz="1200" b="1" i="1" dirty="0"/>
              <a:t> </a:t>
            </a:r>
            <a:r>
              <a:rPr lang="it-IT" sz="1200" b="1" i="1" dirty="0" err="1"/>
              <a:t>N</a:t>
            </a:r>
            <a:r>
              <a:rPr lang="it-IT" sz="1200" b="1" i="1" dirty="0"/>
              <a:t> </a:t>
            </a:r>
            <a:r>
              <a:rPr lang="it-IT" sz="1200" b="1" i="1" dirty="0" err="1"/>
              <a:t>Am</a:t>
            </a:r>
            <a:r>
              <a:rPr lang="it-IT" sz="1200" b="1" i="1" dirty="0"/>
              <a:t> </a:t>
            </a:r>
            <a:r>
              <a:rPr lang="it-IT" sz="1200" b="1" dirty="0"/>
              <a:t>24 (2010) 147–158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30543" y="331549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CMV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42372" y="40151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37048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4" y="638175"/>
            <a:ext cx="82200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1962149"/>
            <a:ext cx="78009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09825" y="2838450"/>
            <a:ext cx="619125" cy="2543175"/>
          </a:xfrm>
          <a:prstGeom prst="rect">
            <a:avLst/>
          </a:prstGeom>
          <a:solidFill>
            <a:srgbClr val="E15855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5572125" y="2828923"/>
            <a:ext cx="1152525" cy="2543175"/>
          </a:xfrm>
          <a:prstGeom prst="rect">
            <a:avLst/>
          </a:prstGeom>
          <a:solidFill>
            <a:srgbClr val="E15855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7067550" y="6438900"/>
            <a:ext cx="1754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Clin</a:t>
            </a:r>
            <a:r>
              <a:rPr lang="it-IT" sz="1200" dirty="0" smtClean="0"/>
              <a:t> </a:t>
            </a:r>
            <a:r>
              <a:rPr lang="it-IT" sz="1200" dirty="0" err="1" smtClean="0"/>
              <a:t>Microb</a:t>
            </a:r>
            <a:r>
              <a:rPr lang="it-IT" sz="1200" dirty="0" smtClean="0"/>
              <a:t> </a:t>
            </a:r>
            <a:r>
              <a:rPr lang="it-IT" sz="1200" dirty="0" err="1" smtClean="0"/>
              <a:t>Infect</a:t>
            </a:r>
            <a:r>
              <a:rPr lang="it-IT" sz="1200" dirty="0" smtClean="0"/>
              <a:t> 2006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0897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6453336"/>
            <a:ext cx="25908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contenuto 7"/>
          <p:cNvSpPr>
            <a:spLocks noGrp="1"/>
          </p:cNvSpPr>
          <p:nvPr>
            <p:ph idx="4294967295"/>
          </p:nvPr>
        </p:nvSpPr>
        <p:spPr>
          <a:xfrm>
            <a:off x="539552" y="2852936"/>
            <a:ext cx="8229600" cy="3400425"/>
          </a:xfrm>
        </p:spPr>
        <p:txBody>
          <a:bodyPr>
            <a:normAutofit/>
          </a:bodyPr>
          <a:lstStyle/>
          <a:p>
            <a:r>
              <a:rPr lang="en-US" sz="1800" dirty="0"/>
              <a:t>Among around 1400 patients with rheumatoid arthritis, vasculitis, or SLE, 63 </a:t>
            </a:r>
            <a:r>
              <a:rPr lang="en-US" sz="1800" dirty="0" smtClean="0"/>
              <a:t> </a:t>
            </a:r>
            <a:r>
              <a:rPr lang="en-US" sz="1800" dirty="0"/>
              <a:t>were admitted to a ward and </a:t>
            </a:r>
            <a:r>
              <a:rPr lang="it-IT" sz="1800" dirty="0" err="1"/>
              <a:t>diagnosed</a:t>
            </a:r>
            <a:r>
              <a:rPr lang="it-IT" sz="1800" dirty="0"/>
              <a:t> </a:t>
            </a:r>
            <a:r>
              <a:rPr lang="it-IT" sz="1800" dirty="0" err="1"/>
              <a:t>to</a:t>
            </a:r>
            <a:r>
              <a:rPr lang="it-IT" sz="1800" dirty="0"/>
              <a:t> </a:t>
            </a:r>
            <a:r>
              <a:rPr lang="it-IT" sz="1800" dirty="0" err="1"/>
              <a:t>have</a:t>
            </a:r>
            <a:r>
              <a:rPr lang="it-IT" sz="1800" dirty="0"/>
              <a:t> pneumonia/</a:t>
            </a:r>
            <a:r>
              <a:rPr lang="it-IT" sz="1800" dirty="0" err="1"/>
              <a:t>pneumonitis</a:t>
            </a:r>
            <a:endParaRPr lang="it-IT" sz="1800" dirty="0"/>
          </a:p>
          <a:p>
            <a:endParaRPr lang="it-IT" sz="1800" dirty="0"/>
          </a:p>
          <a:p>
            <a:r>
              <a:rPr lang="en-US" sz="1800" dirty="0"/>
              <a:t>in this setting also a pulmonary flare of the systemic disease or drug-related pulmonary toxicity must be taken into the differential </a:t>
            </a:r>
            <a:r>
              <a:rPr lang="it-IT" sz="1800" dirty="0" err="1"/>
              <a:t>diagnosis</a:t>
            </a:r>
            <a:r>
              <a:rPr lang="it-IT" sz="1800" dirty="0"/>
              <a:t>.</a:t>
            </a:r>
          </a:p>
          <a:p>
            <a:endParaRPr lang="it-IT" sz="1800" dirty="0"/>
          </a:p>
          <a:p>
            <a:r>
              <a:rPr lang="en-US" sz="1800" dirty="0"/>
              <a:t>6 patients with HSV positive in BAL: 2 cases (3.2%) were most likely due to HSV-1 (responsive to antiviral treatment ), while HSV-1 was a bystander of bacterial infection in the remaining 4 cases</a:t>
            </a:r>
            <a:endParaRPr lang="it-IT" sz="1800" dirty="0"/>
          </a:p>
          <a:p>
            <a:endParaRPr lang="it-IT" sz="1800" dirty="0"/>
          </a:p>
          <a:p>
            <a:endParaRPr lang="it-IT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896448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5A1B0D97-2DEE-43B9-886C-EC5FEFCFFB69}"/>
              </a:ext>
            </a:extLst>
          </p:cNvPr>
          <p:cNvSpPr/>
          <p:nvPr/>
        </p:nvSpPr>
        <p:spPr>
          <a:xfrm>
            <a:off x="737261" y="4754880"/>
            <a:ext cx="7961465" cy="882595"/>
          </a:xfrm>
          <a:prstGeom prst="rect">
            <a:avLst/>
          </a:prstGeom>
          <a:solidFill>
            <a:srgbClr val="F73F3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1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ezza">
  <a:themeElements>
    <a:clrScheme name="Chiarezza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arezz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Chiarezza.thmx</Template>
  <TotalTime>1955</TotalTime>
  <Words>1688</Words>
  <Application>Microsoft Office PowerPoint</Application>
  <PresentationFormat>Presentazione su schermo (4:3)</PresentationFormat>
  <Paragraphs>278</Paragraphs>
  <Slides>42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3" baseType="lpstr">
      <vt:lpstr>Chiarezza</vt:lpstr>
      <vt:lpstr>Malattie virali ‘emergenti’  di interesse per lo pneumologo:  virus morbillo ed Herpes Virus </vt:lpstr>
      <vt:lpstr>1. Growing population at increased risk</vt:lpstr>
      <vt:lpstr>Viral pneumonia</vt:lpstr>
      <vt:lpstr>Viruses linked to community-acquired pneumonia in children and adults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MATERIALS AND METHODS</vt:lpstr>
      <vt:lpstr>MATERIALS AND METHODS</vt:lpstr>
      <vt:lpstr>Presentazione standard di PowerPoint</vt:lpstr>
      <vt:lpstr>MATERIALS AND METHODS - Definitions</vt:lpstr>
      <vt:lpstr>Presentazione standard di PowerPoint</vt:lpstr>
      <vt:lpstr>RESULTS</vt:lpstr>
      <vt:lpstr>Presentazione standard di PowerPoint</vt:lpstr>
      <vt:lpstr>Presentazione standard di PowerPoint</vt:lpstr>
      <vt:lpstr>RESULTS</vt:lpstr>
      <vt:lpstr>Presentazione standard di PowerPoint</vt:lpstr>
      <vt:lpstr>Presentazione standard di PowerPoint</vt:lpstr>
      <vt:lpstr>DISCUSSION – CONCLUSIONS</vt:lpstr>
      <vt:lpstr>Presentazione standard di PowerPoint</vt:lpstr>
      <vt:lpstr>Cluster di Morbillo a Trieste, 2018 Caso Clinico ‘indice’ (N°.1)</vt:lpstr>
      <vt:lpstr>Presentazione standard di PowerPoint</vt:lpstr>
      <vt:lpstr>Presentazione standard di PowerPoint</vt:lpstr>
      <vt:lpstr>Caso Clinico ‘indice’ (N°.1)</vt:lpstr>
      <vt:lpstr>Caso Clinico (N°.2)</vt:lpstr>
      <vt:lpstr>Caso Clinico ‘indice’ (N.°1)</vt:lpstr>
      <vt:lpstr>Presentazione standard di PowerPoint</vt:lpstr>
      <vt:lpstr>Presentazione standard di PowerPoint</vt:lpstr>
      <vt:lpstr>Caso Clinico ‘indice’ (N.°1) esame autoptico/istologia</vt:lpstr>
      <vt:lpstr>Caso Clinico (N.°3)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Cristina Maurel</dc:creator>
  <cp:lastModifiedBy>AOUTS</cp:lastModifiedBy>
  <cp:revision>121</cp:revision>
  <dcterms:created xsi:type="dcterms:W3CDTF">2018-05-08T21:33:07Z</dcterms:created>
  <dcterms:modified xsi:type="dcterms:W3CDTF">2019-04-01T14:35:55Z</dcterms:modified>
</cp:coreProperties>
</file>