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theme/theme1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8.xml" ContentType="application/vnd.openxmlformats-officedocument.theme+xml"/>
  <Override PartName="/ppt/slideLayouts/slideLayout87.xml" ContentType="application/vnd.openxmlformats-officedocument.presentationml.slideLayout+xml"/>
  <Override PartName="/ppt/theme/theme19.xml" ContentType="application/vnd.openxmlformats-officedocument.theme+xml"/>
  <Override PartName="/ppt/slideLayouts/slideLayout8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heme/themeOverride2.xml" ContentType="application/vnd.openxmlformats-officedocument.themeOverr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 id="2147483986" r:id="rId2"/>
    <p:sldMasterId id="2147484004" r:id="rId3"/>
    <p:sldMasterId id="2147484119" r:id="rId4"/>
    <p:sldMasterId id="2147484126" r:id="rId5"/>
    <p:sldMasterId id="2147484131" r:id="rId6"/>
    <p:sldMasterId id="2147484139" r:id="rId7"/>
    <p:sldMasterId id="2147484141" r:id="rId8"/>
    <p:sldMasterId id="2147484143" r:id="rId9"/>
    <p:sldMasterId id="2147484145" r:id="rId10"/>
    <p:sldMasterId id="2147484149" r:id="rId11"/>
    <p:sldMasterId id="2147484152" r:id="rId12"/>
    <p:sldMasterId id="2147484154" r:id="rId13"/>
    <p:sldMasterId id="2147484156" r:id="rId14"/>
    <p:sldMasterId id="2147484161" r:id="rId15"/>
    <p:sldMasterId id="2147484180" r:id="rId16"/>
    <p:sldMasterId id="2147484188" r:id="rId17"/>
    <p:sldMasterId id="2147484190" r:id="rId18"/>
    <p:sldMasterId id="2147484193" r:id="rId19"/>
    <p:sldMasterId id="2147484200" r:id="rId20"/>
  </p:sldMasterIdLst>
  <p:notesMasterIdLst>
    <p:notesMasterId r:id="rId75"/>
  </p:notesMasterIdLst>
  <p:sldIdLst>
    <p:sldId id="467" r:id="rId21"/>
    <p:sldId id="1700" r:id="rId22"/>
    <p:sldId id="1774" r:id="rId23"/>
    <p:sldId id="1775" r:id="rId24"/>
    <p:sldId id="1801" r:id="rId25"/>
    <p:sldId id="1776" r:id="rId26"/>
    <p:sldId id="1481" r:id="rId27"/>
    <p:sldId id="1393" r:id="rId28"/>
    <p:sldId id="1459" r:id="rId29"/>
    <p:sldId id="332" r:id="rId30"/>
    <p:sldId id="1656" r:id="rId31"/>
    <p:sldId id="383" r:id="rId32"/>
    <p:sldId id="877" r:id="rId33"/>
    <p:sldId id="1793" r:id="rId34"/>
    <p:sldId id="891" r:id="rId35"/>
    <p:sldId id="1721" r:id="rId36"/>
    <p:sldId id="1720" r:id="rId37"/>
    <p:sldId id="1246" r:id="rId38"/>
    <p:sldId id="1799" r:id="rId39"/>
    <p:sldId id="1707" r:id="rId40"/>
    <p:sldId id="1708" r:id="rId41"/>
    <p:sldId id="1711" r:id="rId42"/>
    <p:sldId id="307" r:id="rId43"/>
    <p:sldId id="294" r:id="rId44"/>
    <p:sldId id="297" r:id="rId45"/>
    <p:sldId id="302" r:id="rId46"/>
    <p:sldId id="1658" r:id="rId47"/>
    <p:sldId id="1662" r:id="rId48"/>
    <p:sldId id="1802" r:id="rId49"/>
    <p:sldId id="1800" r:id="rId50"/>
    <p:sldId id="1797" r:id="rId51"/>
    <p:sldId id="1511" r:id="rId52"/>
    <p:sldId id="1509" r:id="rId53"/>
    <p:sldId id="1510" r:id="rId54"/>
    <p:sldId id="1772" r:id="rId55"/>
    <p:sldId id="1773" r:id="rId56"/>
    <p:sldId id="694" r:id="rId57"/>
    <p:sldId id="1712" r:id="rId58"/>
    <p:sldId id="766" r:id="rId59"/>
    <p:sldId id="1699" r:id="rId60"/>
    <p:sldId id="793" r:id="rId61"/>
    <p:sldId id="288" r:id="rId62"/>
    <p:sldId id="289" r:id="rId63"/>
    <p:sldId id="1668" r:id="rId64"/>
    <p:sldId id="1803" r:id="rId65"/>
    <p:sldId id="448" r:id="rId66"/>
    <p:sldId id="1748" r:id="rId67"/>
    <p:sldId id="1731" r:id="rId68"/>
    <p:sldId id="1729" r:id="rId69"/>
    <p:sldId id="1735" r:id="rId70"/>
    <p:sldId id="1777" r:id="rId71"/>
    <p:sldId id="1689" r:id="rId72"/>
    <p:sldId id="1778" r:id="rId73"/>
    <p:sldId id="1779"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E Ilaria" initials="V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016" autoAdjust="0"/>
    <p:restoredTop sz="94620" autoAdjust="0"/>
  </p:normalViewPr>
  <p:slideViewPr>
    <p:cSldViewPr snapToGrid="0">
      <p:cViewPr>
        <p:scale>
          <a:sx n="55" d="100"/>
          <a:sy n="55" d="100"/>
        </p:scale>
        <p:origin x="888" y="366"/>
      </p:cViewPr>
      <p:guideLst>
        <p:guide orient="horz" pos="2160"/>
        <p:guide pos="3840"/>
      </p:guideLst>
    </p:cSldViewPr>
  </p:slideViewPr>
  <p:notesTextViewPr>
    <p:cViewPr>
      <p:scale>
        <a:sx n="1" d="1"/>
        <a:sy n="1" d="1"/>
      </p:scale>
      <p:origin x="0" y="0"/>
    </p:cViewPr>
  </p:notesTextViewPr>
  <p:sorterViewPr>
    <p:cViewPr varScale="1">
      <p:scale>
        <a:sx n="1" d="1"/>
        <a:sy n="1" d="1"/>
      </p:scale>
      <p:origin x="0" y="-219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68560553233789"/>
          <c:y val="4.7280415100840863E-2"/>
          <c:w val="0.86934962034165164"/>
          <c:h val="0.89460099887325017"/>
        </c:manualLayout>
      </c:layout>
      <c:barChart>
        <c:barDir val="col"/>
        <c:grouping val="clustered"/>
        <c:varyColors val="0"/>
        <c:ser>
          <c:idx val="0"/>
          <c:order val="0"/>
          <c:tx>
            <c:strRef>
              <c:f>Sheet1!$B$1</c:f>
              <c:strCache>
                <c:ptCount val="1"/>
                <c:pt idx="0">
                  <c:v>SFC 50/500 μg b.i.d. (N=1,544)</c:v>
                </c:pt>
              </c:strCache>
            </c:strRef>
          </c:tx>
          <c:spPr>
            <a:solidFill>
              <a:srgbClr val="FF4DC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exacerbations</c:v>
                </c:pt>
              </c:strCache>
            </c:strRef>
          </c:cat>
          <c:val>
            <c:numRef>
              <c:f>Sheet1!$B$2</c:f>
              <c:numCache>
                <c:formatCode>General</c:formatCode>
                <c:ptCount val="1"/>
                <c:pt idx="0">
                  <c:v>1.19</c:v>
                </c:pt>
              </c:numCache>
            </c:numRef>
          </c:val>
          <c:extLst>
            <c:ext xmlns:c16="http://schemas.microsoft.com/office/drawing/2014/chart" uri="{C3380CC4-5D6E-409C-BE32-E72D297353CC}">
              <c16:uniqueId val="{00000000-BD96-4C48-8C64-67ECDC32F8EE}"/>
            </c:ext>
          </c:extLst>
        </c:ser>
        <c:ser>
          <c:idx val="1"/>
          <c:order val="1"/>
          <c:tx>
            <c:strRef>
              <c:f>Sheet1!$C$1</c:f>
              <c:strCache>
                <c:ptCount val="1"/>
                <c:pt idx="0">
                  <c:v>IND/GLY 110/50 μg q.d. (N=1,518)</c:v>
                </c:pt>
              </c:strCache>
            </c:strRef>
          </c:tx>
          <c:spPr>
            <a:solidFill>
              <a:srgbClr val="2E6EB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exacerbations</c:v>
                </c:pt>
              </c:strCache>
            </c:strRef>
          </c:cat>
          <c:val>
            <c:numRef>
              <c:f>Sheet1!$C$2</c:f>
              <c:numCache>
                <c:formatCode>General</c:formatCode>
                <c:ptCount val="1"/>
                <c:pt idx="0">
                  <c:v>0.98</c:v>
                </c:pt>
              </c:numCache>
            </c:numRef>
          </c:val>
          <c:extLst>
            <c:ext xmlns:c16="http://schemas.microsoft.com/office/drawing/2014/chart" uri="{C3380CC4-5D6E-409C-BE32-E72D297353CC}">
              <c16:uniqueId val="{00000001-BD96-4C48-8C64-67ECDC32F8EE}"/>
            </c:ext>
          </c:extLst>
        </c:ser>
        <c:dLbls>
          <c:dLblPos val="inBase"/>
          <c:showLegendKey val="0"/>
          <c:showVal val="1"/>
          <c:showCatName val="0"/>
          <c:showSerName val="0"/>
          <c:showPercent val="0"/>
          <c:showBubbleSize val="0"/>
        </c:dLbls>
        <c:gapWidth val="250"/>
        <c:axId val="203909376"/>
        <c:axId val="203915264"/>
      </c:barChart>
      <c:catAx>
        <c:axId val="203909376"/>
        <c:scaling>
          <c:orientation val="minMax"/>
        </c:scaling>
        <c:delete val="0"/>
        <c:axPos val="b"/>
        <c:numFmt formatCode="General" sourceLinked="1"/>
        <c:majorTickMark val="none"/>
        <c:minorTickMark val="none"/>
        <c:tickLblPos val="none"/>
        <c:spPr>
          <a:noFill/>
          <a:ln w="2857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rgbClr val="000008"/>
                </a:solidFill>
                <a:latin typeface="+mn-lt"/>
                <a:ea typeface="+mn-ea"/>
                <a:cs typeface="+mn-cs"/>
              </a:defRPr>
            </a:pPr>
            <a:endParaRPr lang="en-US"/>
          </a:p>
        </c:txPr>
        <c:crossAx val="203915264"/>
        <c:crosses val="autoZero"/>
        <c:auto val="1"/>
        <c:lblAlgn val="ctr"/>
        <c:lblOffset val="100"/>
        <c:noMultiLvlLbl val="0"/>
      </c:catAx>
      <c:valAx>
        <c:axId val="203915264"/>
        <c:scaling>
          <c:orientation val="minMax"/>
          <c:max val="1.5"/>
          <c:min val="0"/>
        </c:scaling>
        <c:delete val="0"/>
        <c:axPos val="l"/>
        <c:numFmt formatCode="General" sourceLinked="1"/>
        <c:majorTickMark val="out"/>
        <c:minorTickMark val="none"/>
        <c:tickLblPos val="none"/>
        <c:spPr>
          <a:noFill/>
          <a:ln w="28575" cap="sq">
            <a:solidFill>
              <a:schemeClr val="tx1"/>
            </a:solidFill>
            <a:miter lim="800000"/>
          </a:ln>
          <a:effectLst/>
        </c:spPr>
        <c:txPr>
          <a:bodyPr rot="-60000000" spcFirstLastPara="1" vertOverflow="ellipsis" vert="horz" wrap="square" anchor="ctr" anchorCtr="1"/>
          <a:lstStyle/>
          <a:p>
            <a:pPr>
              <a:defRPr sz="2400" b="0" i="0" u="none" strike="noStrike" kern="1200" baseline="0">
                <a:solidFill>
                  <a:srgbClr val="000008"/>
                </a:solidFill>
                <a:latin typeface="+mn-lt"/>
                <a:ea typeface="+mn-ea"/>
                <a:cs typeface="+mn-cs"/>
              </a:defRPr>
            </a:pPr>
            <a:endParaRPr lang="en-US"/>
          </a:p>
        </c:txPr>
        <c:crossAx val="203909376"/>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solidFill>
            <a:srgbClr val="000008"/>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0.46792</cdr:x>
      <cdr:y>0.18229</cdr:y>
    </cdr:from>
    <cdr:to>
      <cdr:x>0.6469</cdr:x>
      <cdr:y>0.27565</cdr:y>
    </cdr:to>
    <cdr:grpSp>
      <cdr:nvGrpSpPr>
        <cdr:cNvPr id="2" name="Group 1">
          <a:extLst xmlns:a="http://schemas.openxmlformats.org/drawingml/2006/main">
            <a:ext uri="{FF2B5EF4-FFF2-40B4-BE49-F238E27FC236}">
              <a16:creationId xmlns:a16="http://schemas.microsoft.com/office/drawing/2014/main" id="{7F0CF0FC-C16B-47C9-AE1E-41F5EC843D7F}"/>
            </a:ext>
          </a:extLst>
        </cdr:cNvPr>
        <cdr:cNvGrpSpPr/>
      </cdr:nvGrpSpPr>
      <cdr:grpSpPr>
        <a:xfrm xmlns:a="http://schemas.openxmlformats.org/drawingml/2006/main">
          <a:off x="3777910" y="791447"/>
          <a:ext cx="1445056" cy="405340"/>
          <a:chOff x="-2951339" y="278828"/>
          <a:chExt cx="1757105" cy="2598934"/>
        </a:xfrm>
      </cdr:grpSpPr>
      <cdr:cxnSp macro="">
        <cdr:nvCxnSpPr>
          <cdr:cNvPr id="3" name="Straight Connector 2">
            <a:extLst xmlns:a="http://schemas.openxmlformats.org/drawingml/2006/main">
              <a:ext uri="{FF2B5EF4-FFF2-40B4-BE49-F238E27FC236}">
                <a16:creationId xmlns:a16="http://schemas.microsoft.com/office/drawing/2014/main" id="{AD755AA0-FC3D-442E-83DF-C69CC1EB8B21}"/>
              </a:ext>
            </a:extLst>
          </cdr:cNvPr>
          <cdr:cNvCxnSpPr/>
        </cdr:nvCxnSpPr>
        <cdr:spPr>
          <a:xfrm xmlns:a="http://schemas.openxmlformats.org/drawingml/2006/main" flipV="1">
            <a:off x="-1194234" y="278828"/>
            <a:ext cx="0" cy="2598934"/>
          </a:xfrm>
          <a:prstGeom xmlns:a="http://schemas.openxmlformats.org/drawingml/2006/main" prst="line">
            <a:avLst/>
          </a:prstGeom>
          <a:ln xmlns:a="http://schemas.openxmlformats.org/drawingml/2006/main" w="19050" cap="sq">
            <a:solidFill>
              <a:schemeClr val="tx1"/>
            </a:solidFill>
            <a:miter lim="800000"/>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4" name="Straight Connector 3">
            <a:extLst xmlns:a="http://schemas.openxmlformats.org/drawingml/2006/main">
              <a:ext uri="{FF2B5EF4-FFF2-40B4-BE49-F238E27FC236}">
                <a16:creationId xmlns:a16="http://schemas.microsoft.com/office/drawing/2014/main" id="{233C90A2-E7D2-4A65-B0AE-34881185FEBD}"/>
              </a:ext>
            </a:extLst>
          </cdr:cNvPr>
          <cdr:cNvCxnSpPr/>
        </cdr:nvCxnSpPr>
        <cdr:spPr>
          <a:xfrm xmlns:a="http://schemas.openxmlformats.org/drawingml/2006/main" flipV="1">
            <a:off x="-2951339" y="278828"/>
            <a:ext cx="0" cy="465633"/>
          </a:xfrm>
          <a:prstGeom xmlns:a="http://schemas.openxmlformats.org/drawingml/2006/main" prst="line">
            <a:avLst/>
          </a:prstGeom>
          <a:ln xmlns:a="http://schemas.openxmlformats.org/drawingml/2006/main" w="19050" cap="sq">
            <a:solidFill>
              <a:schemeClr val="tx1"/>
            </a:solidFill>
            <a:miter lim="800000"/>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D4D78DEC-032F-4C4C-B7AD-BBD373BF1E6C}"/>
              </a:ext>
            </a:extLst>
          </cdr:cNvPr>
          <cdr:cNvCxnSpPr/>
        </cdr:nvCxnSpPr>
        <cdr:spPr>
          <a:xfrm xmlns:a="http://schemas.openxmlformats.org/drawingml/2006/main">
            <a:off x="-2945326" y="278828"/>
            <a:ext cx="1748424" cy="0"/>
          </a:xfrm>
          <a:prstGeom xmlns:a="http://schemas.openxmlformats.org/drawingml/2006/main" prst="line">
            <a:avLst/>
          </a:prstGeom>
          <a:ln xmlns:a="http://schemas.openxmlformats.org/drawingml/2006/main" w="19050" cap="sq">
            <a:solidFill>
              <a:schemeClr val="tx1"/>
            </a:solidFill>
            <a:miter lim="800000"/>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dr:relSizeAnchor xmlns:cdr="http://schemas.openxmlformats.org/drawingml/2006/chartDrawing">
    <cdr:from>
      <cdr:x>0.41265</cdr:x>
      <cdr:y>0.07077</cdr:y>
    </cdr:from>
    <cdr:to>
      <cdr:x>0.71995</cdr:x>
      <cdr:y>0.17943</cdr:y>
    </cdr:to>
    <cdr:sp macro="" textlink="">
      <cdr:nvSpPr>
        <cdr:cNvPr id="6" name="TextBox 10"/>
        <cdr:cNvSpPr txBox="1"/>
      </cdr:nvSpPr>
      <cdr:spPr>
        <a:xfrm xmlns:a="http://schemas.openxmlformats.org/drawingml/2006/main">
          <a:off x="3331629" y="307280"/>
          <a:ext cx="2481091" cy="4717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ase">
            <a:spcBef>
              <a:spcPct val="0"/>
            </a:spcBef>
            <a:spcAft>
              <a:spcPct val="0"/>
            </a:spcAft>
          </a:pPr>
          <a:r>
            <a:rPr lang="en-US" sz="1200" dirty="0">
              <a:solidFill>
                <a:srgbClr val="404040"/>
              </a:solidFill>
              <a:ea typeface="MS PGothic" pitchFamily="34" charset="-128"/>
              <a:cs typeface="Arial" pitchFamily="34" charset="0"/>
            </a:rPr>
            <a:t>RR (95% CI) </a:t>
          </a:r>
          <a:br>
            <a:rPr lang="en-US" sz="1200" dirty="0">
              <a:solidFill>
                <a:srgbClr val="404040"/>
              </a:solidFill>
              <a:ea typeface="MS PGothic" pitchFamily="34" charset="-128"/>
              <a:cs typeface="Arial" pitchFamily="34" charset="0"/>
            </a:rPr>
          </a:br>
          <a:r>
            <a:rPr lang="en-US" sz="1200" dirty="0">
              <a:solidFill>
                <a:srgbClr val="404040"/>
              </a:solidFill>
              <a:ea typeface="MS PGothic" pitchFamily="34" charset="-128"/>
              <a:cs typeface="Arial" pitchFamily="34" charset="0"/>
            </a:rPr>
            <a:t>0.83 (0.75, 0.91), P&lt;0.001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9597F-E3F5-4F38-B9CB-3DA64FD48E39}" type="datetimeFigureOut">
              <a:rPr lang="en-GB" smtClean="0"/>
              <a:t>02/04/2019</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1F483-00C9-43D4-BA57-D15E427D3F4C}" type="slidenum">
              <a:rPr lang="en-GB" smtClean="0"/>
              <a:t>‹N›</a:t>
            </a:fld>
            <a:endParaRPr lang="en-GB"/>
          </a:p>
        </p:txBody>
      </p:sp>
    </p:spTree>
    <p:extLst>
      <p:ext uri="{BB962C8B-B14F-4D97-AF65-F5344CB8AC3E}">
        <p14:creationId xmlns:p14="http://schemas.microsoft.com/office/powerpoint/2010/main" val="161498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3752579-356A-4A31-885E-88F8A5BBFB4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0AD47A6-51BD-422A-9E15-337D3B256788}"/>
              </a:ext>
            </a:extLst>
          </p:cNvPr>
          <p:cNvSpPr>
            <a:spLocks noGrp="1" noChangeArrowheads="1"/>
          </p:cNvSpPr>
          <p:nvPr>
            <p:ph type="body" idx="1"/>
          </p:nvPr>
        </p:nvSpPr>
        <p:spPr>
          <a:noFill/>
        </p:spPr>
        <p:txBody>
          <a:bodyPr/>
          <a:lstStyle/>
          <a:p>
            <a:endParaRPr lang="it-IT" altLang="it-IT"/>
          </a:p>
        </p:txBody>
      </p:sp>
    </p:spTree>
    <p:extLst>
      <p:ext uri="{BB962C8B-B14F-4D97-AF65-F5344CB8AC3E}">
        <p14:creationId xmlns:p14="http://schemas.microsoft.com/office/powerpoint/2010/main" val="149146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p:cNvSpPr>
            <a:spLocks noGrp="1" noRot="1" noChangeAspect="1" noTextEdit="1"/>
          </p:cNvSpPr>
          <p:nvPr>
            <p:ph type="sldImg"/>
          </p:nvPr>
        </p:nvSpPr>
        <p:spPr>
          <a:ln/>
        </p:spPr>
      </p:sp>
      <p:sp>
        <p:nvSpPr>
          <p:cNvPr id="390146" name="Notes Placeholder 2"/>
          <p:cNvSpPr>
            <a:spLocks noGrp="1"/>
          </p:cNvSpPr>
          <p:nvPr>
            <p:ph type="body" idx="1"/>
          </p:nvPr>
        </p:nvSpPr>
        <p:spPr>
          <a:noFill/>
          <a:ln/>
        </p:spPr>
        <p:txBody>
          <a:bodyPr/>
          <a:lstStyle/>
          <a:p>
            <a:pPr algn="just">
              <a:spcBef>
                <a:spcPts val="400"/>
              </a:spcBef>
              <a:spcAft>
                <a:spcPts val="400"/>
              </a:spcAft>
            </a:pPr>
            <a:r>
              <a:rPr lang="en-US" b="1">
                <a:latin typeface="Arial" charset="0"/>
                <a:cs typeface="Arial" charset="0"/>
              </a:rPr>
              <a:t>Abbreviations</a:t>
            </a:r>
          </a:p>
          <a:p>
            <a:pPr marL="0" lvl="1" algn="just">
              <a:lnSpc>
                <a:spcPct val="95000"/>
              </a:lnSpc>
              <a:spcBef>
                <a:spcPts val="400"/>
              </a:spcBef>
              <a:spcAft>
                <a:spcPts val="400"/>
              </a:spcAft>
            </a:pPr>
            <a:r>
              <a:rPr lang="en-GB">
                <a:solidFill>
                  <a:srgbClr val="404040"/>
                </a:solidFill>
                <a:latin typeface="Arial" charset="0"/>
                <a:ea typeface="ＭＳ Ｐゴシック" pitchFamily="34" charset="-128"/>
              </a:rPr>
              <a:t>b.i.d. = twice daily</a:t>
            </a:r>
          </a:p>
          <a:p>
            <a:pPr marL="0" lvl="1" algn="just">
              <a:spcBef>
                <a:spcPts val="400"/>
              </a:spcBef>
              <a:spcAft>
                <a:spcPts val="400"/>
              </a:spcAft>
            </a:pPr>
            <a:r>
              <a:rPr lang="en-US">
                <a:latin typeface="Arial" charset="0"/>
                <a:cs typeface="Arial" charset="0"/>
              </a:rPr>
              <a:t>COPD = chronic obstructive pulmonary disease</a:t>
            </a:r>
          </a:p>
          <a:p>
            <a:pPr>
              <a:lnSpc>
                <a:spcPct val="95000"/>
              </a:lnSpc>
              <a:spcBef>
                <a:spcPct val="60000"/>
              </a:spcBef>
            </a:pPr>
            <a:r>
              <a:rPr lang="en-US">
                <a:latin typeface="Arial" charset="0"/>
                <a:ea typeface="ＭＳ Ｐゴシック" pitchFamily="34" charset="-128"/>
                <a:cs typeface="Arial" charset="0"/>
              </a:rPr>
              <a:t>GLY = glycopyrronium</a:t>
            </a:r>
          </a:p>
          <a:p>
            <a:pPr>
              <a:lnSpc>
                <a:spcPct val="95000"/>
              </a:lnSpc>
              <a:spcBef>
                <a:spcPct val="60000"/>
              </a:spcBef>
            </a:pPr>
            <a:r>
              <a:rPr lang="en-US">
                <a:latin typeface="Arial" charset="0"/>
                <a:ea typeface="ＭＳ Ｐゴシック" pitchFamily="34" charset="-128"/>
                <a:cs typeface="Arial" charset="0"/>
              </a:rPr>
              <a:t>IND = indacaterol</a:t>
            </a:r>
          </a:p>
          <a:p>
            <a:pPr>
              <a:lnSpc>
                <a:spcPct val="95000"/>
              </a:lnSpc>
              <a:spcBef>
                <a:spcPct val="60000"/>
              </a:spcBef>
            </a:pPr>
            <a:r>
              <a:rPr lang="en-GB">
                <a:solidFill>
                  <a:srgbClr val="404040"/>
                </a:solidFill>
                <a:latin typeface="Arial" charset="0"/>
                <a:ea typeface="ＭＳ Ｐゴシック" pitchFamily="34" charset="-128"/>
              </a:rPr>
              <a:t>q.d. = once daily</a:t>
            </a:r>
          </a:p>
          <a:p>
            <a:pPr>
              <a:lnSpc>
                <a:spcPct val="95000"/>
              </a:lnSpc>
              <a:spcBef>
                <a:spcPct val="60000"/>
              </a:spcBef>
            </a:pPr>
            <a:r>
              <a:rPr lang="en-US">
                <a:latin typeface="Arial" charset="0"/>
                <a:ea typeface="ＭＳ Ｐゴシック" pitchFamily="34" charset="-128"/>
              </a:rPr>
              <a:t>SFC = salmeterol/fluticasone propionate combination</a:t>
            </a:r>
            <a:endParaRPr lang="en-GB"/>
          </a:p>
        </p:txBody>
      </p:sp>
    </p:spTree>
    <p:extLst>
      <p:ext uri="{BB962C8B-B14F-4D97-AF65-F5344CB8AC3E}">
        <p14:creationId xmlns:p14="http://schemas.microsoft.com/office/powerpoint/2010/main" val="361312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400"/>
              </a:spcBef>
              <a:spcAft>
                <a:spcPts val="400"/>
              </a:spcAft>
              <a:defRPr/>
            </a:pPr>
            <a:r>
              <a:rPr lang="en-US" sz="1200" b="1" dirty="0">
                <a:latin typeface="Arial" pitchFamily="34" charset="0"/>
                <a:cs typeface="Arial" pitchFamily="34" charset="0"/>
              </a:rPr>
              <a:t>Abbreviations</a:t>
            </a:r>
          </a:p>
          <a:p>
            <a:pPr marL="0" marR="0" lvl="0" indent="0" algn="l" defTabSz="914400" rtl="0" eaLnBrk="0" fontAlgn="base" latinLnBrk="0" hangingPunct="0">
              <a:lnSpc>
                <a:spcPct val="95000"/>
              </a:lnSpc>
              <a:spcBef>
                <a:spcPct val="60000"/>
              </a:spcBef>
              <a:spcAft>
                <a:spcPct val="0"/>
              </a:spcAft>
              <a:buClrTx/>
              <a:buSzTx/>
              <a:buFontTx/>
              <a:buNone/>
              <a:tabLst/>
              <a:defRPr/>
            </a:pPr>
            <a:r>
              <a:rPr kumimoji="0" lang="en-GB" sz="1200" b="0" i="0" u="none" strike="noStrike" kern="0" cap="none" spc="0" normalizeH="0" baseline="0" noProof="0" dirty="0">
                <a:ln>
                  <a:noFill/>
                </a:ln>
                <a:solidFill>
                  <a:srgbClr val="404040"/>
                </a:solidFill>
                <a:effectLst/>
                <a:uLnTx/>
                <a:uFillTx/>
                <a:latin typeface="Arial"/>
                <a:ea typeface="MS PGothic" pitchFamily="34" charset="-128"/>
                <a:cs typeface="Arial" charset="0"/>
              </a:rPr>
              <a:t>b.i.d. = twice daily</a:t>
            </a:r>
          </a:p>
          <a:p>
            <a:pPr marL="0" marR="0" lvl="0" indent="0" algn="l" defTabSz="914400" rtl="0" eaLnBrk="0" fontAlgn="base" latinLnBrk="0" hangingPunct="0">
              <a:lnSpc>
                <a:spcPct val="95000"/>
              </a:lnSpc>
              <a:spcBef>
                <a:spcPct val="60000"/>
              </a:spcBef>
              <a:spcAft>
                <a:spcPct val="0"/>
              </a:spcAft>
              <a:buClrTx/>
              <a:buSzTx/>
              <a:buFontTx/>
              <a:buNone/>
              <a:tabLst/>
              <a:defRPr/>
            </a:pPr>
            <a:r>
              <a:rPr kumimoji="0" lang="en-GB" sz="1200" b="0" i="0" u="none" strike="noStrike" kern="0" cap="none" spc="0" normalizeH="0" baseline="0" noProof="0" dirty="0">
                <a:ln>
                  <a:noFill/>
                </a:ln>
                <a:solidFill>
                  <a:srgbClr val="404040"/>
                </a:solidFill>
                <a:effectLst/>
                <a:uLnTx/>
                <a:uFillTx/>
                <a:latin typeface="Arial"/>
                <a:ea typeface="MS PGothic" pitchFamily="34" charset="-128"/>
                <a:cs typeface="Arial" charset="0"/>
              </a:rPr>
              <a:t>CI = confidence interval</a:t>
            </a:r>
          </a:p>
          <a:p>
            <a:pPr marL="0" marR="0" indent="0" algn="l" defTabSz="914400" rtl="0" eaLnBrk="0" fontAlgn="base" latinLnBrk="0" hangingPunct="0">
              <a:lnSpc>
                <a:spcPct val="95000"/>
              </a:lnSpc>
              <a:spcBef>
                <a:spcPct val="60000"/>
              </a:spcBef>
              <a:spcAft>
                <a:spcPct val="0"/>
              </a:spcAft>
              <a:buClrTx/>
              <a:buSzTx/>
              <a:buFontTx/>
              <a:buNone/>
              <a:tabLst/>
              <a:defRPr/>
            </a:pPr>
            <a:r>
              <a:rPr lang="en-US" sz="1200" kern="1200" dirty="0">
                <a:solidFill>
                  <a:schemeClr val="tx1"/>
                </a:solidFill>
                <a:effectLst/>
                <a:latin typeface="Arial" charset="0"/>
                <a:ea typeface="MS PGothic" pitchFamily="34" charset="-128"/>
                <a:cs typeface="Arial" charset="0"/>
              </a:rPr>
              <a:t>GLY = glycopyrronium</a:t>
            </a:r>
          </a:p>
          <a:p>
            <a:pPr marL="0" marR="0" indent="0" algn="l" defTabSz="914400" rtl="0" eaLnBrk="0" fontAlgn="base" latinLnBrk="0" hangingPunct="0">
              <a:lnSpc>
                <a:spcPct val="95000"/>
              </a:lnSpc>
              <a:spcBef>
                <a:spcPct val="60000"/>
              </a:spcBef>
              <a:spcAft>
                <a:spcPct val="0"/>
              </a:spcAft>
              <a:buClrTx/>
              <a:buSzTx/>
              <a:buFontTx/>
              <a:buNone/>
              <a:tabLst/>
              <a:defRPr/>
            </a:pPr>
            <a:r>
              <a:rPr lang="en-US" sz="1200" kern="1200" dirty="0">
                <a:solidFill>
                  <a:schemeClr val="tx1"/>
                </a:solidFill>
                <a:effectLst/>
                <a:latin typeface="Arial" charset="0"/>
                <a:ea typeface="MS PGothic" pitchFamily="34" charset="-128"/>
                <a:cs typeface="Arial" charset="0"/>
              </a:rPr>
              <a:t>IND = indacaterol</a:t>
            </a:r>
          </a:p>
          <a:p>
            <a:pPr marL="0" marR="0" lvl="1" indent="0" algn="l" defTabSz="914400" rtl="0" eaLnBrk="0" fontAlgn="base" latinLnBrk="0" hangingPunct="0">
              <a:lnSpc>
                <a:spcPct val="95000"/>
              </a:lnSpc>
              <a:spcBef>
                <a:spcPct val="60000"/>
              </a:spcBef>
              <a:spcAft>
                <a:spcPct val="0"/>
              </a:spcAft>
              <a:buClrTx/>
              <a:buSzTx/>
              <a:buFontTx/>
              <a:buNone/>
              <a:tabLst/>
              <a:defRPr/>
            </a:pPr>
            <a:r>
              <a:rPr kumimoji="0" lang="en-GB" sz="1200" b="0" i="0" u="none" strike="noStrike" kern="0" cap="none" spc="0" normalizeH="0" baseline="0" noProof="0" dirty="0">
                <a:ln>
                  <a:noFill/>
                </a:ln>
                <a:solidFill>
                  <a:srgbClr val="404040"/>
                </a:solidFill>
                <a:effectLst/>
                <a:uLnTx/>
                <a:uFillTx/>
                <a:latin typeface="Arial"/>
                <a:ea typeface="MS PGothic" pitchFamily="34" charset="-128"/>
                <a:cs typeface="Arial" charset="0"/>
              </a:rPr>
              <a:t>q.d. = once daily</a:t>
            </a:r>
          </a:p>
          <a:p>
            <a:pPr marL="0" marR="0" lvl="1" indent="0" algn="l" defTabSz="914400" rtl="0" eaLnBrk="0" fontAlgn="base" latinLnBrk="0" hangingPunct="0">
              <a:lnSpc>
                <a:spcPct val="95000"/>
              </a:lnSpc>
              <a:spcBef>
                <a:spcPct val="60000"/>
              </a:spcBef>
              <a:spcAft>
                <a:spcPct val="0"/>
              </a:spcAft>
              <a:buClrTx/>
              <a:buSzTx/>
              <a:buFontTx/>
              <a:buNone/>
              <a:tabLst/>
              <a:defRPr/>
            </a:pPr>
            <a:r>
              <a:rPr lang="en-GB" sz="1200" dirty="0"/>
              <a:t>RR = rate ratio</a:t>
            </a:r>
            <a:endParaRPr kumimoji="0" lang="en-GB" sz="1200" b="0" i="0" u="none" strike="noStrike" kern="0" cap="none" spc="0" normalizeH="0" baseline="0" noProof="0" dirty="0">
              <a:ln>
                <a:noFill/>
              </a:ln>
              <a:solidFill>
                <a:srgbClr val="404040"/>
              </a:solidFill>
              <a:effectLst/>
              <a:uLnTx/>
              <a:uFillTx/>
              <a:latin typeface="Arial"/>
              <a:ea typeface="MS PGothic" pitchFamily="34" charset="-128"/>
              <a:cs typeface="Arial" charset="0"/>
            </a:endParaRPr>
          </a:p>
          <a:p>
            <a:pPr marL="0" marR="0" indent="0" algn="l" defTabSz="914400" rtl="0" eaLnBrk="0" fontAlgn="base" latinLnBrk="0" hangingPunct="0">
              <a:lnSpc>
                <a:spcPct val="95000"/>
              </a:lnSpc>
              <a:spcBef>
                <a:spcPct val="60000"/>
              </a:spcBef>
              <a:spcAft>
                <a:spcPct val="0"/>
              </a:spcAft>
              <a:buClrTx/>
              <a:buSzTx/>
              <a:buFontTx/>
              <a:buNone/>
              <a:tabLst/>
              <a:defRPr/>
            </a:pPr>
            <a:r>
              <a:rPr lang="en-US" sz="1200" kern="1200" dirty="0">
                <a:solidFill>
                  <a:schemeClr val="tx1"/>
                </a:solidFill>
                <a:effectLst/>
                <a:latin typeface="Arial" charset="0"/>
                <a:ea typeface="MS PGothic" pitchFamily="34" charset="-128"/>
                <a:cs typeface="Arial" charset="0"/>
              </a:rPr>
              <a:t>SFC = salmeterol/fluticasone propionate combination</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C0A41-BD0C-42AD-9347-9CABBF476B17}"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61450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009A6C7E-FAAE-49CE-83F2-0C67786C40C4}"/>
              </a:ext>
            </a:extLst>
          </p:cNvPr>
          <p:cNvSpPr>
            <a:spLocks noGrp="1" noRot="1" noChangeAspect="1" noChangeArrowheads="1" noTextEdit="1"/>
          </p:cNvSpPr>
          <p:nvPr>
            <p:ph type="sldImg"/>
          </p:nvPr>
        </p:nvSpPr>
        <p:spPr>
          <a:ln/>
        </p:spPr>
      </p:sp>
      <p:sp>
        <p:nvSpPr>
          <p:cNvPr id="31747" name="Segnaposto note 2">
            <a:extLst>
              <a:ext uri="{FF2B5EF4-FFF2-40B4-BE49-F238E27FC236}">
                <a16:creationId xmlns:a16="http://schemas.microsoft.com/office/drawing/2014/main" id="{72DBBBDE-2A12-49B3-9A43-5E69C6681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1748" name="Segnaposto numero diapositiva 3">
            <a:extLst>
              <a:ext uri="{FF2B5EF4-FFF2-40B4-BE49-F238E27FC236}">
                <a16:creationId xmlns:a16="http://schemas.microsoft.com/office/drawing/2014/main" id="{594AB81B-6CB3-4D1F-9CA7-5362752C82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E9362-8553-4BF9-BAC8-1B61F9AB7F5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26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009A6C7E-FAAE-49CE-83F2-0C67786C40C4}"/>
              </a:ext>
            </a:extLst>
          </p:cNvPr>
          <p:cNvSpPr>
            <a:spLocks noGrp="1" noRot="1" noChangeAspect="1" noChangeArrowheads="1" noTextEdit="1"/>
          </p:cNvSpPr>
          <p:nvPr>
            <p:ph type="sldImg"/>
          </p:nvPr>
        </p:nvSpPr>
        <p:spPr>
          <a:ln/>
        </p:spPr>
      </p:sp>
      <p:sp>
        <p:nvSpPr>
          <p:cNvPr id="31747" name="Segnaposto note 2">
            <a:extLst>
              <a:ext uri="{FF2B5EF4-FFF2-40B4-BE49-F238E27FC236}">
                <a16:creationId xmlns:a16="http://schemas.microsoft.com/office/drawing/2014/main" id="{72DBBBDE-2A12-49B3-9A43-5E69C6681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1748" name="Segnaposto numero diapositiva 3">
            <a:extLst>
              <a:ext uri="{FF2B5EF4-FFF2-40B4-BE49-F238E27FC236}">
                <a16:creationId xmlns:a16="http://schemas.microsoft.com/office/drawing/2014/main" id="{594AB81B-6CB3-4D1F-9CA7-5362752C82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E9362-8553-4BF9-BAC8-1B61F9AB7F5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942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dirty="0"/>
          </a:p>
        </p:txBody>
      </p:sp>
    </p:spTree>
    <p:extLst>
      <p:ext uri="{BB962C8B-B14F-4D97-AF65-F5344CB8AC3E}">
        <p14:creationId xmlns:p14="http://schemas.microsoft.com/office/powerpoint/2010/main" val="3591032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359547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39895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129565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08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AA0C7C1D-8294-4E55-B57F-A0F7403F3CB3}"/>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1D1808DA-5068-49C3-913C-F5FBB96FF9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Arial" panose="020B0604020202020204" pitchFamily="34" charset="0"/>
            </a:endParaRPr>
          </a:p>
        </p:txBody>
      </p:sp>
      <p:sp>
        <p:nvSpPr>
          <p:cNvPr id="182276" name="Slide Number Placeholder 3">
            <a:extLst>
              <a:ext uri="{FF2B5EF4-FFF2-40B4-BE49-F238E27FC236}">
                <a16:creationId xmlns:a16="http://schemas.microsoft.com/office/drawing/2014/main" id="{FD015B81-4FD6-4D38-9414-ED6A0305F6C8}"/>
              </a:ext>
            </a:extLst>
          </p:cNvPr>
          <p:cNvSpPr txBox="1">
            <a:spLocks noGrp="1"/>
          </p:cNvSpPr>
          <p:nvPr/>
        </p:nvSpPr>
        <p:spPr bwMode="auto">
          <a:xfrm>
            <a:off x="3778250" y="926465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316EBF-F29E-4A30-9101-7F379A09290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9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333195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dirty="0"/>
          </a:p>
        </p:txBody>
      </p:sp>
    </p:spTree>
    <p:extLst>
      <p:ext uri="{BB962C8B-B14F-4D97-AF65-F5344CB8AC3E}">
        <p14:creationId xmlns:p14="http://schemas.microsoft.com/office/powerpoint/2010/main" val="105858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dirty="0"/>
          </a:p>
        </p:txBody>
      </p:sp>
    </p:spTree>
    <p:extLst>
      <p:ext uri="{BB962C8B-B14F-4D97-AF65-F5344CB8AC3E}">
        <p14:creationId xmlns:p14="http://schemas.microsoft.com/office/powerpoint/2010/main" val="979975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dirty="0"/>
          </a:p>
        </p:txBody>
      </p:sp>
    </p:spTree>
    <p:extLst>
      <p:ext uri="{BB962C8B-B14F-4D97-AF65-F5344CB8AC3E}">
        <p14:creationId xmlns:p14="http://schemas.microsoft.com/office/powerpoint/2010/main" val="158040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Rot="1" noChangeAspect="1" noChangeArrowheads="1" noTextEdit="1"/>
          </p:cNvSpPr>
          <p:nvPr>
            <p:ph type="sldImg"/>
          </p:nvPr>
        </p:nvSpPr>
        <p:spPr>
          <a:xfrm>
            <a:off x="84138" y="731838"/>
            <a:ext cx="6502400" cy="3657600"/>
          </a:xfrm>
          <a:ln/>
        </p:spPr>
      </p:sp>
      <p:sp>
        <p:nvSpPr>
          <p:cNvPr id="284674" name="Rectangle 3"/>
          <p:cNvSpPr>
            <a:spLocks noGrp="1" noChangeArrowheads="1"/>
          </p:cNvSpPr>
          <p:nvPr>
            <p:ph type="body" idx="1"/>
          </p:nvPr>
        </p:nvSpPr>
        <p:spPr>
          <a:noFill/>
          <a:ln/>
        </p:spPr>
        <p:txBody>
          <a:bodyPr/>
          <a:lstStyle/>
          <a:p>
            <a:endParaRPr lang="it-IT" altLang="it-IT">
              <a:ea typeface="ＭＳ Ｐゴシック" pitchFamily="34" charset="-128"/>
            </a:endParaRPr>
          </a:p>
        </p:txBody>
      </p:sp>
    </p:spTree>
    <p:extLst>
      <p:ext uri="{BB962C8B-B14F-4D97-AF65-F5344CB8AC3E}">
        <p14:creationId xmlns:p14="http://schemas.microsoft.com/office/powerpoint/2010/main" val="1681214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107127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407797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2032395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CDB4306-A54C-4D03-BB98-F5EEF48125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79D57C5E-56D6-4BA4-B00D-6FEE578F63FB}" type="slidenum">
              <a:rPr kumimoji="0" lang="en-GB"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37</a:t>
            </a:fld>
            <a:endParaRPr kumimoji="0" lang="en-GB"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7347" name="Rectangle 2">
            <a:extLst>
              <a:ext uri="{FF2B5EF4-FFF2-40B4-BE49-F238E27FC236}">
                <a16:creationId xmlns:a16="http://schemas.microsoft.com/office/drawing/2014/main" id="{0291FD39-BEC1-42D0-99C7-8A9D3056A8E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89DDB40-DA0A-4199-993D-61152DAF40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endParaRPr lang="en-GB" altLang="it-IT" sz="900">
              <a:latin typeface="Arial" panose="020B0604020202020204" pitchFamily="34" charset="0"/>
            </a:endParaRPr>
          </a:p>
        </p:txBody>
      </p:sp>
    </p:spTree>
    <p:extLst>
      <p:ext uri="{BB962C8B-B14F-4D97-AF65-F5344CB8AC3E}">
        <p14:creationId xmlns:p14="http://schemas.microsoft.com/office/powerpoint/2010/main" val="212514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547460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97AAF2EE-499C-4D93-BDE3-0CC8C3757EEC}"/>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159B0099-2E51-47F2-8EB8-17B304CEAB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
        <p:nvSpPr>
          <p:cNvPr id="94212" name="Slide Number Placeholder 3">
            <a:extLst>
              <a:ext uri="{FF2B5EF4-FFF2-40B4-BE49-F238E27FC236}">
                <a16:creationId xmlns:a16="http://schemas.microsoft.com/office/drawing/2014/main" id="{01F9B90B-4AA3-4EDA-A4B8-FE4F33A2B1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C3260D-D181-4FBB-986B-FFF96B9AB551}"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482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3149843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a:extLst>
              <a:ext uri="{FF2B5EF4-FFF2-40B4-BE49-F238E27FC236}">
                <a16:creationId xmlns:a16="http://schemas.microsoft.com/office/drawing/2014/main" id="{F0413D6F-6B63-48DB-8D51-997C86DDB68F}"/>
              </a:ext>
            </a:extLst>
          </p:cNvPr>
          <p:cNvSpPr>
            <a:spLocks noGrp="1" noRot="1" noChangeAspect="1" noChangeArrowheads="1" noTextEdit="1"/>
          </p:cNvSpPr>
          <p:nvPr>
            <p:ph type="sldImg"/>
          </p:nvPr>
        </p:nvSpPr>
        <p:spPr>
          <a:ln/>
        </p:spPr>
      </p:sp>
      <p:sp>
        <p:nvSpPr>
          <p:cNvPr id="90115" name="Segnaposto note 2">
            <a:extLst>
              <a:ext uri="{FF2B5EF4-FFF2-40B4-BE49-F238E27FC236}">
                <a16:creationId xmlns:a16="http://schemas.microsoft.com/office/drawing/2014/main" id="{C71FE5F3-9993-4B7C-B76E-DEED04CA59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90116" name="Segnaposto numero diapositiva 3">
            <a:extLst>
              <a:ext uri="{FF2B5EF4-FFF2-40B4-BE49-F238E27FC236}">
                <a16:creationId xmlns:a16="http://schemas.microsoft.com/office/drawing/2014/main" id="{EB9BAF0C-36E1-46A9-90D3-6E3A952111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F36A34-DA78-44C6-8364-B1AC61B275A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8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defTabSz="457200" fontAlgn="auto">
              <a:spcBef>
                <a:spcPts val="0"/>
              </a:spcBef>
              <a:spcAft>
                <a:spcPts val="0"/>
              </a:spcAft>
              <a:defRPr/>
            </a:pPr>
            <a:fld id="{844F470D-7F1C-4980-BC3A-CDF24D582643}" type="slidenum">
              <a:rPr lang="it-IT" smtClean="0">
                <a:solidFill>
                  <a:prstClr val="black"/>
                </a:solidFill>
                <a:latin typeface="Calibri"/>
              </a:rPr>
              <a:pPr defTabSz="457200" fontAlgn="auto">
                <a:spcBef>
                  <a:spcPts val="0"/>
                </a:spcBef>
                <a:spcAft>
                  <a:spcPts val="0"/>
                </a:spcAft>
                <a:defRPr/>
              </a:pPr>
              <a:t>42</a:t>
            </a:fld>
            <a:endParaRPr lang="it-IT">
              <a:solidFill>
                <a:prstClr val="black"/>
              </a:solidFill>
              <a:latin typeface="Calibri"/>
            </a:endParaRPr>
          </a:p>
        </p:txBody>
      </p:sp>
    </p:spTree>
    <p:extLst>
      <p:ext uri="{BB962C8B-B14F-4D97-AF65-F5344CB8AC3E}">
        <p14:creationId xmlns:p14="http://schemas.microsoft.com/office/powerpoint/2010/main" val="1123866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defTabSz="457200" fontAlgn="auto">
              <a:spcBef>
                <a:spcPts val="0"/>
              </a:spcBef>
              <a:spcAft>
                <a:spcPts val="0"/>
              </a:spcAft>
              <a:defRPr/>
            </a:pPr>
            <a:fld id="{844F470D-7F1C-4980-BC3A-CDF24D582643}" type="slidenum">
              <a:rPr lang="it-IT" smtClean="0">
                <a:solidFill>
                  <a:prstClr val="black"/>
                </a:solidFill>
                <a:latin typeface="Calibri"/>
              </a:rPr>
              <a:pPr defTabSz="457200" fontAlgn="auto">
                <a:spcBef>
                  <a:spcPts val="0"/>
                </a:spcBef>
                <a:spcAft>
                  <a:spcPts val="0"/>
                </a:spcAft>
                <a:defRPr/>
              </a:pPr>
              <a:t>43</a:t>
            </a:fld>
            <a:endParaRPr lang="it-IT">
              <a:solidFill>
                <a:prstClr val="black"/>
              </a:solidFill>
              <a:latin typeface="Calibri"/>
            </a:endParaRPr>
          </a:p>
        </p:txBody>
      </p:sp>
    </p:spTree>
    <p:extLst>
      <p:ext uri="{BB962C8B-B14F-4D97-AF65-F5344CB8AC3E}">
        <p14:creationId xmlns:p14="http://schemas.microsoft.com/office/powerpoint/2010/main" val="525811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a:extLst>
              <a:ext uri="{FF2B5EF4-FFF2-40B4-BE49-F238E27FC236}">
                <a16:creationId xmlns:a16="http://schemas.microsoft.com/office/drawing/2014/main" id="{DEF72EC6-12E6-413E-A03F-5F2BF057654A}"/>
              </a:ext>
            </a:extLst>
          </p:cNvPr>
          <p:cNvSpPr>
            <a:spLocks noGrp="1" noRot="1" noChangeAspect="1" noChangeArrowheads="1" noTextEdit="1"/>
          </p:cNvSpPr>
          <p:nvPr>
            <p:ph type="sldImg"/>
          </p:nvPr>
        </p:nvSpPr>
        <p:spPr>
          <a:xfrm>
            <a:off x="90488" y="744538"/>
            <a:ext cx="6616700" cy="3722687"/>
          </a:xfrm>
          <a:ln/>
        </p:spPr>
      </p:sp>
      <p:sp>
        <p:nvSpPr>
          <p:cNvPr id="27651" name="Segnaposto note 2">
            <a:extLst>
              <a:ext uri="{FF2B5EF4-FFF2-40B4-BE49-F238E27FC236}">
                <a16:creationId xmlns:a16="http://schemas.microsoft.com/office/drawing/2014/main" id="{C27C729D-60A4-4A3F-A8CE-6531F09826E0}"/>
              </a:ext>
            </a:extLst>
          </p:cNvPr>
          <p:cNvSpPr>
            <a:spLocks noGrp="1" noChangeArrowheads="1"/>
          </p:cNvSpPr>
          <p:nvPr>
            <p:ph type="body" idx="1"/>
          </p:nvPr>
        </p:nvSpPr>
        <p:spPr>
          <a:noFill/>
        </p:spPr>
        <p:txBody>
          <a:bodyPr/>
          <a:lstStyle/>
          <a:p>
            <a:endParaRPr lang="en-US" altLang="en-US"/>
          </a:p>
        </p:txBody>
      </p:sp>
      <p:sp>
        <p:nvSpPr>
          <p:cNvPr id="27652" name="Segnaposto numero diapositiva 3">
            <a:extLst>
              <a:ext uri="{FF2B5EF4-FFF2-40B4-BE49-F238E27FC236}">
                <a16:creationId xmlns:a16="http://schemas.microsoft.com/office/drawing/2014/main" id="{1C15C2B1-57CF-43F1-B51A-79684CF4C30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D5F1D2-AF4E-4E76-AF13-E99346F5859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2998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369712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2524804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CDB34362-EEDF-4AD2-A323-29324857DAE1}"/>
              </a:ext>
            </a:extLst>
          </p:cNvPr>
          <p:cNvSpPr>
            <a:spLocks noGrp="1" noRot="1" noChangeAspect="1" noChangeArrowheads="1" noTextEdit="1"/>
          </p:cNvSpPr>
          <p:nvPr>
            <p:ph type="sldImg"/>
          </p:nvPr>
        </p:nvSpPr>
        <p:spPr>
          <a:xfrm>
            <a:off x="90488" y="744538"/>
            <a:ext cx="6616700" cy="3722687"/>
          </a:xfrm>
          <a:ln/>
        </p:spPr>
      </p:sp>
      <p:sp>
        <p:nvSpPr>
          <p:cNvPr id="34819" name="Segnaposto note 2">
            <a:extLst>
              <a:ext uri="{FF2B5EF4-FFF2-40B4-BE49-F238E27FC236}">
                <a16:creationId xmlns:a16="http://schemas.microsoft.com/office/drawing/2014/main" id="{93ECA920-DCA7-44F5-9DEF-DEE76A4A47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4820" name="Segnaposto numero diapositiva 3">
            <a:extLst>
              <a:ext uri="{FF2B5EF4-FFF2-40B4-BE49-F238E27FC236}">
                <a16:creationId xmlns:a16="http://schemas.microsoft.com/office/drawing/2014/main" id="{AF6F1AA5-2EDA-4B79-A9F2-ACF8FFED66C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8328AF-4419-4090-A118-A7087E91D03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951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1976504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56968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233071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2838451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3752579-356A-4A31-885E-88F8A5BBFB4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0AD47A6-51BD-422A-9E15-337D3B256788}"/>
              </a:ext>
            </a:extLst>
          </p:cNvPr>
          <p:cNvSpPr>
            <a:spLocks noGrp="1" noChangeArrowheads="1"/>
          </p:cNvSpPr>
          <p:nvPr>
            <p:ph type="body" idx="1"/>
          </p:nvPr>
        </p:nvSpPr>
        <p:spPr>
          <a:noFill/>
        </p:spPr>
        <p:txBody>
          <a:bodyPr/>
          <a:lstStyle/>
          <a:p>
            <a:endParaRPr lang="it-IT" altLang="it-IT"/>
          </a:p>
        </p:txBody>
      </p:sp>
    </p:spTree>
    <p:extLst>
      <p:ext uri="{BB962C8B-B14F-4D97-AF65-F5344CB8AC3E}">
        <p14:creationId xmlns:p14="http://schemas.microsoft.com/office/powerpoint/2010/main" val="322179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947738" y="752475"/>
            <a:ext cx="4819650" cy="3614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a:p>
        </p:txBody>
      </p:sp>
    </p:spTree>
    <p:extLst>
      <p:ext uri="{BB962C8B-B14F-4D97-AF65-F5344CB8AC3E}">
        <p14:creationId xmlns:p14="http://schemas.microsoft.com/office/powerpoint/2010/main" val="265189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27185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3" name="Slide Image Placeholder 1"/>
          <p:cNvSpPr>
            <a:spLocks noGrp="1" noRot="1" noChangeAspect="1"/>
          </p:cNvSpPr>
          <p:nvPr>
            <p:ph type="sldImg"/>
          </p:nvPr>
        </p:nvSpPr>
        <p:spPr bwMode="auto">
          <a:noFill/>
          <a:ln>
            <a:solidFill>
              <a:srgbClr val="000000"/>
            </a:solidFill>
            <a:miter lim="800000"/>
            <a:headEnd/>
            <a:tailEnd/>
          </a:ln>
        </p:spPr>
      </p:sp>
      <p:sp>
        <p:nvSpPr>
          <p:cNvPr id="178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807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22ADB7-F41B-48AE-B164-FC8A3BBEBAF2}" type="slidenum">
              <a:rPr kumimoji="0" lang="en-US" sz="1200" b="0" i="0" u="none" strike="noStrike" kern="1200" cap="none" spc="0" normalizeH="0" baseline="0" noProof="0">
                <a:ln>
                  <a:noFill/>
                </a:ln>
                <a:solidFill>
                  <a:srgbClr val="000000"/>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201161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3C8F77-81E7-42B0-8DE6-A64BC88BC92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26681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xfrm>
            <a:off x="381000" y="685800"/>
            <a:ext cx="6096000" cy="3429000"/>
          </a:xfrm>
          <a:ln/>
        </p:spPr>
      </p:sp>
      <p:sp>
        <p:nvSpPr>
          <p:cNvPr id="1003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003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82DE0C-4E90-4967-A47A-7446A1A74F87}" type="slidenum">
              <a:rPr lang="it-IT" altLang="it-IT">
                <a:solidFill>
                  <a:prstClr val="black"/>
                </a:solidFill>
              </a:rPr>
              <a:pPr/>
              <a:t>10</a:t>
            </a:fld>
            <a:endParaRPr lang="it-IT" altLang="it-IT">
              <a:solidFill>
                <a:prstClr val="black"/>
              </a:solidFill>
            </a:endParaRPr>
          </a:p>
        </p:txBody>
      </p:sp>
    </p:spTree>
    <p:extLst>
      <p:ext uri="{BB962C8B-B14F-4D97-AF65-F5344CB8AC3E}">
        <p14:creationId xmlns:p14="http://schemas.microsoft.com/office/powerpoint/2010/main" val="202026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39D930A-1E3D-4B91-B217-F045D207A986}"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E38553-1DB9-441E-A371-5414F7773583}" type="slidenum">
              <a:rPr lang="it-IT" smtClean="0"/>
              <a:t>‹N›</a:t>
            </a:fld>
            <a:endParaRPr lang="it-IT"/>
          </a:p>
        </p:txBody>
      </p:sp>
      <p:pic>
        <p:nvPicPr>
          <p:cNvPr id="7" name="Picture 2" descr="C:\Users\usr00353\Desktop\Template\AS - Banner FPM\Footer-DX.jpg"/>
          <p:cNvPicPr>
            <a:picLocks noChangeAspect="1" noChangeArrowheads="1"/>
          </p:cNvPicPr>
          <p:nvPr userDrawn="1"/>
        </p:nvPicPr>
        <p:blipFill>
          <a:blip r:embed="rId2" cstate="print"/>
          <a:srcRect/>
          <a:stretch>
            <a:fillRect/>
          </a:stretch>
        </p:blipFill>
        <p:spPr bwMode="auto">
          <a:xfrm>
            <a:off x="10280693" y="5986486"/>
            <a:ext cx="1892300" cy="857250"/>
          </a:xfrm>
          <a:prstGeom prst="rect">
            <a:avLst/>
          </a:prstGeom>
          <a:noFill/>
        </p:spPr>
      </p:pic>
    </p:spTree>
    <p:extLst>
      <p:ext uri="{BB962C8B-B14F-4D97-AF65-F5344CB8AC3E}">
        <p14:creationId xmlns:p14="http://schemas.microsoft.com/office/powerpoint/2010/main" val="78432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39D930A-1E3D-4B91-B217-F045D207A986}" type="datetimeFigureOut">
              <a:rPr lang="it-IT" smtClean="0"/>
              <a:t>02/04/2019</a:t>
            </a:fld>
            <a:endParaRPr lang="it-IT"/>
          </a:p>
        </p:txBody>
      </p:sp>
      <p:sp>
        <p:nvSpPr>
          <p:cNvPr id="5" name="Segnaposto piè di pagina 4"/>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3265460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39D930A-1E3D-4B91-B217-F045D207A986}" type="datetimeFigureOut">
              <a:rPr lang="it-IT" smtClean="0"/>
              <a:t>02/04/2019</a:t>
            </a:fld>
            <a:endParaRPr lang="it-IT"/>
          </a:p>
        </p:txBody>
      </p:sp>
      <p:sp>
        <p:nvSpPr>
          <p:cNvPr id="5" name="Segnaposto piè di pagina 4"/>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292790300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out image">
    <p:spTree>
      <p:nvGrpSpPr>
        <p:cNvPr id="1" name=""/>
        <p:cNvGrpSpPr/>
        <p:nvPr/>
      </p:nvGrpSpPr>
      <p:grpSpPr>
        <a:xfrm>
          <a:off x="0" y="0"/>
          <a:ext cx="0" cy="0"/>
          <a:chOff x="0" y="0"/>
          <a:chExt cx="0" cy="0"/>
        </a:xfrm>
      </p:grpSpPr>
      <p:sp>
        <p:nvSpPr>
          <p:cNvPr id="4" name="Rettangolo 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1994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without image">
    <p:spTree>
      <p:nvGrpSpPr>
        <p:cNvPr id="1" name=""/>
        <p:cNvGrpSpPr/>
        <p:nvPr/>
      </p:nvGrpSpPr>
      <p:grpSpPr>
        <a:xfrm>
          <a:off x="0" y="0"/>
          <a:ext cx="0" cy="0"/>
          <a:chOff x="0" y="0"/>
          <a:chExt cx="0" cy="0"/>
        </a:xfrm>
      </p:grpSpPr>
      <p:sp>
        <p:nvSpPr>
          <p:cNvPr id="4" name="Rettangolo 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6548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one insert image">
    <p:spTree>
      <p:nvGrpSpPr>
        <p:cNvPr id="1" name=""/>
        <p:cNvGrpSpPr/>
        <p:nvPr/>
      </p:nvGrpSpPr>
      <p:grpSpPr>
        <a:xfrm>
          <a:off x="0" y="0"/>
          <a:ext cx="0" cy="0"/>
          <a:chOff x="0" y="0"/>
          <a:chExt cx="0" cy="0"/>
        </a:xfrm>
      </p:grpSpPr>
      <p:sp>
        <p:nvSpPr>
          <p:cNvPr id="4" name="Rettangolo 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7" name="Segnaposto immagine 16"/>
          <p:cNvSpPr>
            <a:spLocks noGrp="1"/>
          </p:cNvSpPr>
          <p:nvPr>
            <p:ph type="pic" sz="quarter" idx="14" hasCustomPrompt="1"/>
          </p:nvPr>
        </p:nvSpPr>
        <p:spPr>
          <a:xfrm>
            <a:off x="1296000" y="355600"/>
            <a:ext cx="9600000" cy="2880000"/>
          </a:xfrm>
        </p:spPr>
        <p:txBody>
          <a:bodyPr/>
          <a:lstStyle/>
          <a:p>
            <a:r>
              <a:rPr lang="en-US" dirty="0"/>
              <a:t>Click on the icon to add the image</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8"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02138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two  insert image">
    <p:spTree>
      <p:nvGrpSpPr>
        <p:cNvPr id="1" name=""/>
        <p:cNvGrpSpPr/>
        <p:nvPr/>
      </p:nvGrpSpPr>
      <p:grpSpPr>
        <a:xfrm>
          <a:off x="0" y="0"/>
          <a:ext cx="0" cy="0"/>
          <a:chOff x="0" y="0"/>
          <a:chExt cx="0" cy="0"/>
        </a:xfrm>
      </p:grpSpPr>
      <p:sp>
        <p:nvSpPr>
          <p:cNvPr id="19" name="Segnaposto immagine 16"/>
          <p:cNvSpPr>
            <a:spLocks noGrp="1"/>
          </p:cNvSpPr>
          <p:nvPr>
            <p:ph type="pic" sz="quarter" idx="14" hasCustomPrompt="1"/>
          </p:nvPr>
        </p:nvSpPr>
        <p:spPr>
          <a:xfrm>
            <a:off x="1287696" y="354012"/>
            <a:ext cx="4752000" cy="2880000"/>
          </a:xfrm>
        </p:spPr>
        <p:txBody>
          <a:bodyPr/>
          <a:lstStyle/>
          <a:p>
            <a:r>
              <a:rPr lang="en-US" dirty="0"/>
              <a:t>Click on the icon to add the image</a:t>
            </a:r>
            <a:endParaRPr lang="it-IT" dirty="0"/>
          </a:p>
        </p:txBody>
      </p:sp>
      <p:sp>
        <p:nvSpPr>
          <p:cNvPr id="20" name="Segnaposto immagine 16"/>
          <p:cNvSpPr>
            <a:spLocks noGrp="1"/>
          </p:cNvSpPr>
          <p:nvPr>
            <p:ph type="pic" sz="quarter" idx="15" hasCustomPrompt="1"/>
          </p:nvPr>
        </p:nvSpPr>
        <p:spPr>
          <a:xfrm>
            <a:off x="6142933" y="354012"/>
            <a:ext cx="4752000" cy="2880000"/>
          </a:xfrm>
        </p:spPr>
        <p:txBody>
          <a:bodyPr/>
          <a:lstStyle/>
          <a:p>
            <a:r>
              <a:rPr lang="en-US" dirty="0"/>
              <a:t>Click on the icon to add the image</a:t>
            </a:r>
            <a:endParaRPr lang="it-IT" dirty="0"/>
          </a:p>
        </p:txBody>
      </p:sp>
      <p:sp>
        <p:nvSpPr>
          <p:cNvPr id="28"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29"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30"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31"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41" name="Rettangolo 40"/>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42"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43"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44" name="Connettore 1 43"/>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6" name="Immagine 45"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7"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8" name="Segnaposto testo 2"/>
          <p:cNvSpPr>
            <a:spLocks noGrp="1"/>
          </p:cNvSpPr>
          <p:nvPr>
            <p:ph type="body" sz="quarter" idx="16"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18914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Three  insert image">
    <p:spTree>
      <p:nvGrpSpPr>
        <p:cNvPr id="1" name=""/>
        <p:cNvGrpSpPr/>
        <p:nvPr/>
      </p:nvGrpSpPr>
      <p:grpSpPr>
        <a:xfrm>
          <a:off x="0" y="0"/>
          <a:ext cx="0" cy="0"/>
          <a:chOff x="0" y="0"/>
          <a:chExt cx="0" cy="0"/>
        </a:xfrm>
      </p:grpSpPr>
      <p:sp>
        <p:nvSpPr>
          <p:cNvPr id="8" name="Segnaposto immagine 16"/>
          <p:cNvSpPr>
            <a:spLocks noGrp="1"/>
          </p:cNvSpPr>
          <p:nvPr>
            <p:ph type="pic" sz="quarter" idx="14" hasCustomPrompt="1"/>
          </p:nvPr>
        </p:nvSpPr>
        <p:spPr>
          <a:xfrm>
            <a:off x="1287696" y="354012"/>
            <a:ext cx="3120000" cy="2880000"/>
          </a:xfrm>
        </p:spPr>
        <p:txBody>
          <a:bodyPr/>
          <a:lstStyle/>
          <a:p>
            <a:r>
              <a:rPr lang="en-US" dirty="0"/>
              <a:t>Click on the icon to add the image</a:t>
            </a:r>
            <a:endParaRPr lang="it-IT" dirty="0"/>
          </a:p>
        </p:txBody>
      </p:sp>
      <p:sp>
        <p:nvSpPr>
          <p:cNvPr id="9" name="Segnaposto immagine 16"/>
          <p:cNvSpPr>
            <a:spLocks noGrp="1"/>
          </p:cNvSpPr>
          <p:nvPr>
            <p:ph type="pic" sz="quarter" idx="15" hasCustomPrompt="1"/>
          </p:nvPr>
        </p:nvSpPr>
        <p:spPr>
          <a:xfrm>
            <a:off x="7788119" y="354012"/>
            <a:ext cx="3120000" cy="2880000"/>
          </a:xfrm>
        </p:spPr>
        <p:txBody>
          <a:bodyPr/>
          <a:lstStyle/>
          <a:p>
            <a:r>
              <a:rPr lang="en-US" dirty="0"/>
              <a:t>Click on the icon to add the image</a:t>
            </a:r>
            <a:endParaRPr lang="it-IT" dirty="0"/>
          </a:p>
        </p:txBody>
      </p:sp>
      <p:sp>
        <p:nvSpPr>
          <p:cNvPr id="12"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13"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4"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5"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3" name="Segnaposto immagine 16"/>
          <p:cNvSpPr>
            <a:spLocks noGrp="1"/>
          </p:cNvSpPr>
          <p:nvPr>
            <p:ph type="pic" sz="quarter" idx="17" hasCustomPrompt="1"/>
          </p:nvPr>
        </p:nvSpPr>
        <p:spPr>
          <a:xfrm>
            <a:off x="4537907" y="354012"/>
            <a:ext cx="3120000" cy="2880000"/>
          </a:xfrm>
        </p:spPr>
        <p:txBody>
          <a:bodyPr/>
          <a:lstStyle/>
          <a:p>
            <a:r>
              <a:rPr lang="en-US" dirty="0"/>
              <a:t>Click on the icon to add the image</a:t>
            </a:r>
            <a:endParaRPr lang="it-IT" dirty="0"/>
          </a:p>
        </p:txBody>
      </p:sp>
      <p:sp>
        <p:nvSpPr>
          <p:cNvPr id="24" name="Rettangolo 2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26"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7" name="Connettore 1 26"/>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Immagine 28"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30"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1" name="Segnaposto testo 2"/>
          <p:cNvSpPr>
            <a:spLocks noGrp="1"/>
          </p:cNvSpPr>
          <p:nvPr>
            <p:ph type="body" sz="quarter" idx="18"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2"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352897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ne image">
    <p:spTree>
      <p:nvGrpSpPr>
        <p:cNvPr id="1" name=""/>
        <p:cNvGrpSpPr/>
        <p:nvPr/>
      </p:nvGrpSpPr>
      <p:grpSpPr>
        <a:xfrm>
          <a:off x="0" y="0"/>
          <a:ext cx="0" cy="0"/>
          <a:chOff x="0" y="0"/>
          <a:chExt cx="0" cy="0"/>
        </a:xfrm>
      </p:grpSpPr>
      <p:sp>
        <p:nvSpPr>
          <p:cNvPr id="46"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47"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48"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49"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230" y="355600"/>
            <a:ext cx="9591541" cy="2880000"/>
          </a:xfrm>
          <a:prstGeom prst="rect">
            <a:avLst/>
          </a:prstGeom>
        </p:spPr>
      </p:pic>
      <p:sp>
        <p:nvSpPr>
          <p:cNvPr id="22" name="Rettangolo 21"/>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3"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24"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5" name="Connettore 1 24"/>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7" name="Immagine 26" descr="logo-chiesi-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28"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29"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0"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52995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Two image">
    <p:spTree>
      <p:nvGrpSpPr>
        <p:cNvPr id="1" name=""/>
        <p:cNvGrpSpPr/>
        <p:nvPr/>
      </p:nvGrpSpPr>
      <p:grpSpPr>
        <a:xfrm>
          <a:off x="0" y="0"/>
          <a:ext cx="0" cy="0"/>
          <a:chOff x="0" y="0"/>
          <a:chExt cx="0" cy="0"/>
        </a:xfrm>
      </p:grpSpPr>
      <p:sp>
        <p:nvSpPr>
          <p:cNvPr id="30"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32"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33"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34"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280" y="355600"/>
            <a:ext cx="4767457" cy="2880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3760" y="355600"/>
            <a:ext cx="4767457" cy="2880000"/>
          </a:xfrm>
          <a:prstGeom prst="rect">
            <a:avLst/>
          </a:prstGeom>
        </p:spPr>
      </p:pic>
      <p:sp>
        <p:nvSpPr>
          <p:cNvPr id="35" name="Rettangolo 34"/>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36"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37"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38" name="Connettore 1 37"/>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0" name="Immagine 39" descr="logo-chiesi-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1"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2"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3"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749050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Rettangolo 11"/>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608463"/>
            <a:ext cx="10761501" cy="4654626"/>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0" name="Text Placeholder 3"/>
          <p:cNvSpPr>
            <a:spLocks noGrp="1"/>
          </p:cNvSpPr>
          <p:nvPr>
            <p:ph type="body" sz="half" idx="2" hasCustomPrompt="1"/>
          </p:nvPr>
        </p:nvSpPr>
        <p:spPr>
          <a:xfrm>
            <a:off x="664691" y="1005297"/>
            <a:ext cx="10761443" cy="482005"/>
          </a:xfrm>
        </p:spPr>
        <p:txBody>
          <a:bodyPr vert="horz" lIns="91440" tIns="45720" rIns="91440" bIns="45720" rtlCol="0" anchor="t" anchorCtr="0">
            <a:noAutofit/>
          </a:bodyPr>
          <a:lstStyle>
            <a:lvl1pPr marL="0" indent="0">
              <a:buNone/>
              <a:defRPr kumimoji="0" sz="2000" b="0" i="1" u="none" strike="noStrike" kern="1200" cap="none" spc="0" normalizeH="0" baseline="0">
                <a:ln>
                  <a:noFill/>
                </a:ln>
                <a:solidFill>
                  <a:schemeClr val="tx1"/>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dirty="0"/>
              <a:t>Click to </a:t>
            </a:r>
            <a:r>
              <a:rPr lang="it-IT" dirty="0" err="1"/>
              <a:t>add</a:t>
            </a:r>
            <a:r>
              <a:rPr lang="it-IT" dirty="0"/>
              <a:t> </a:t>
            </a:r>
            <a:r>
              <a:rPr lang="it-IT" dirty="0" err="1"/>
              <a:t>Subtitle</a:t>
            </a:r>
            <a:r>
              <a:rPr lang="it-IT" dirty="0"/>
              <a:t> </a:t>
            </a:r>
          </a:p>
        </p:txBody>
      </p:sp>
      <p:cxnSp>
        <p:nvCxnSpPr>
          <p:cNvPr id="13" name="Connettore 1 12"/>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
        <p:nvSpPr>
          <p:cNvPr id="14" name="Segnaposto piè di pagina 1"/>
          <p:cNvSpPr>
            <a:spLocks noGrp="1"/>
          </p:cNvSpPr>
          <p:nvPr>
            <p:ph type="ftr" sz="quarter" idx="10"/>
          </p:nvPr>
        </p:nvSpPr>
        <p:spPr>
          <a:xfrm>
            <a:off x="735651" y="6418569"/>
            <a:ext cx="7666516" cy="226714"/>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5" name="Segnaposto numero diapositiva 2"/>
          <p:cNvSpPr>
            <a:spLocks noGrp="1"/>
          </p:cNvSpPr>
          <p:nvPr>
            <p:ph type="sldNum" sz="quarter" idx="11"/>
          </p:nvPr>
        </p:nvSpPr>
        <p:spPr>
          <a:xfrm>
            <a:off x="11875" y="6418569"/>
            <a:ext cx="707528" cy="226714"/>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8583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solidFill>
                <a:srgbClr val="000000"/>
              </a:solidFill>
            </a:endParaRPr>
          </a:p>
        </p:txBody>
      </p:sp>
      <p:sp>
        <p:nvSpPr>
          <p:cNvPr id="5" name="Segnaposto piè di pagina 4"/>
          <p:cNvSpPr>
            <a:spLocks noGrp="1"/>
          </p:cNvSpPr>
          <p:nvPr>
            <p:ph type="ftr" sz="quarter" idx="11"/>
          </p:nvPr>
        </p:nvSpPr>
        <p:spPr/>
        <p:txBody>
          <a:bodyPr/>
          <a:lstStyle/>
          <a:p>
            <a:pPr>
              <a:defRPr/>
            </a:pPr>
            <a:endParaRPr lang="it-IT">
              <a:solidFill>
                <a:srgbClr val="000000"/>
              </a:solidFill>
            </a:endParaRPr>
          </a:p>
        </p:txBody>
      </p:sp>
      <p:sp>
        <p:nvSpPr>
          <p:cNvPr id="6" name="Segnaposto numero diapositiva 5"/>
          <p:cNvSpPr>
            <a:spLocks noGrp="1"/>
          </p:cNvSpPr>
          <p:nvPr>
            <p:ph type="sldNum" sz="quarter" idx="12"/>
          </p:nvPr>
        </p:nvSpPr>
        <p:spPr/>
        <p:txBody>
          <a:bodyPr/>
          <a:lstStyle/>
          <a:p>
            <a:fld id="{8600920C-2CB3-4F63-9119-F2AFC7C3E96B}"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29984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product logo">
    <p:spTree>
      <p:nvGrpSpPr>
        <p:cNvPr id="1" name=""/>
        <p:cNvGrpSpPr/>
        <p:nvPr/>
      </p:nvGrpSpPr>
      <p:grpSpPr>
        <a:xfrm>
          <a:off x="0" y="0"/>
          <a:ext cx="0" cy="0"/>
          <a:chOff x="0" y="0"/>
          <a:chExt cx="0" cy="0"/>
        </a:xfrm>
      </p:grpSpPr>
      <p:sp>
        <p:nvSpPr>
          <p:cNvPr id="10" name="Rettangolo 9"/>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
        <p:nvSpPr>
          <p:cNvPr id="13" name="Picture Placeholder 12"/>
          <p:cNvSpPr>
            <a:spLocks noGrp="1"/>
          </p:cNvSpPr>
          <p:nvPr>
            <p:ph type="pic" sz="quarter" idx="12" hasCustomPrompt="1"/>
          </p:nvPr>
        </p:nvSpPr>
        <p:spPr>
          <a:xfrm>
            <a:off x="8990062" y="203839"/>
            <a:ext cx="2805333" cy="589727"/>
          </a:xfrm>
        </p:spPr>
        <p:txBody>
          <a:bodyPr>
            <a:normAutofit/>
          </a:bodyPr>
          <a:lstStyle>
            <a:lvl1pPr rtl="0">
              <a:buNone/>
              <a:defRPr sz="1600" baseline="0"/>
            </a:lvl1pPr>
          </a:lstStyle>
          <a:p>
            <a:r>
              <a:rPr lang="it-IT" dirty="0"/>
              <a:t>Click to </a:t>
            </a:r>
            <a:r>
              <a:rPr lang="it-IT" dirty="0" err="1"/>
              <a:t>add</a:t>
            </a:r>
            <a:r>
              <a:rPr lang="it-IT" dirty="0"/>
              <a:t> image</a:t>
            </a:r>
            <a:endParaRPr dirty="0"/>
          </a:p>
        </p:txBody>
      </p:sp>
      <p:sp>
        <p:nvSpPr>
          <p:cNvPr id="12" name="Title 1"/>
          <p:cNvSpPr>
            <a:spLocks noGrp="1"/>
          </p:cNvSpPr>
          <p:nvPr>
            <p:ph type="title" hasCustomPrompt="1"/>
          </p:nvPr>
        </p:nvSpPr>
        <p:spPr>
          <a:xfrm>
            <a:off x="664633" y="293093"/>
            <a:ext cx="798728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14" name="Content Placeholder 2"/>
          <p:cNvSpPr>
            <a:spLocks noGrp="1"/>
          </p:cNvSpPr>
          <p:nvPr>
            <p:ph idx="1" hasCustomPrompt="1"/>
          </p:nvPr>
        </p:nvSpPr>
        <p:spPr>
          <a:xfrm>
            <a:off x="664632" y="1052111"/>
            <a:ext cx="10761501" cy="5210978"/>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7" name="Connettore 1 16"/>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5" name="Segnaposto piè di pagina 1"/>
          <p:cNvSpPr>
            <a:spLocks noGrp="1"/>
          </p:cNvSpPr>
          <p:nvPr>
            <p:ph type="ftr" sz="quarter" idx="10"/>
          </p:nvPr>
        </p:nvSpPr>
        <p:spPr>
          <a:xfrm>
            <a:off x="735651" y="6418569"/>
            <a:ext cx="7666516" cy="226714"/>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6" name="Segnaposto numero diapositiva 2"/>
          <p:cNvSpPr>
            <a:spLocks noGrp="1"/>
          </p:cNvSpPr>
          <p:nvPr>
            <p:ph type="sldNum" sz="quarter" idx="11"/>
          </p:nvPr>
        </p:nvSpPr>
        <p:spPr>
          <a:xfrm>
            <a:off x="11875" y="6418569"/>
            <a:ext cx="707528" cy="226714"/>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238054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Two content">
    <p:spTree>
      <p:nvGrpSpPr>
        <p:cNvPr id="1" name=""/>
        <p:cNvGrpSpPr/>
        <p:nvPr/>
      </p:nvGrpSpPr>
      <p:grpSpPr>
        <a:xfrm>
          <a:off x="0" y="0"/>
          <a:ext cx="0" cy="0"/>
          <a:chOff x="0" y="0"/>
          <a:chExt cx="0" cy="0"/>
        </a:xfrm>
      </p:grpSpPr>
      <p:sp>
        <p:nvSpPr>
          <p:cNvPr id="9" name="Rettangolo 8"/>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
        <p:nvSpPr>
          <p:cNvPr id="11"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12" name="Content Placeholder 2"/>
          <p:cNvSpPr>
            <a:spLocks noGrp="1"/>
          </p:cNvSpPr>
          <p:nvPr>
            <p:ph idx="1" hasCustomPrompt="1"/>
          </p:nvPr>
        </p:nvSpPr>
        <p:spPr>
          <a:xfrm>
            <a:off x="664633" y="1030077"/>
            <a:ext cx="5078828"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8" name="Connettore 1 17"/>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9" name="Content Placeholder 2"/>
          <p:cNvSpPr>
            <a:spLocks noGrp="1"/>
          </p:cNvSpPr>
          <p:nvPr>
            <p:ph idx="17" hasCustomPrompt="1"/>
          </p:nvPr>
        </p:nvSpPr>
        <p:spPr>
          <a:xfrm>
            <a:off x="5941764" y="1030077"/>
            <a:ext cx="5484369"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3" name="Segnaposto piè di pagina 1"/>
          <p:cNvSpPr>
            <a:spLocks noGrp="1"/>
          </p:cNvSpPr>
          <p:nvPr>
            <p:ph type="ftr" sz="quarter" idx="10"/>
          </p:nvPr>
        </p:nvSpPr>
        <p:spPr>
          <a:xfrm>
            <a:off x="735651" y="6418569"/>
            <a:ext cx="7666516" cy="226714"/>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4" name="Segnaposto numero diapositiva 2"/>
          <p:cNvSpPr>
            <a:spLocks noGrp="1"/>
          </p:cNvSpPr>
          <p:nvPr>
            <p:ph type="sldNum" sz="quarter" idx="11"/>
          </p:nvPr>
        </p:nvSpPr>
        <p:spPr>
          <a:xfrm>
            <a:off x="11875" y="6418569"/>
            <a:ext cx="707528" cy="226714"/>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984686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numero diapositiva 4"/>
          <p:cNvSpPr>
            <a:spLocks noGrp="1"/>
          </p:cNvSpPr>
          <p:nvPr>
            <p:ph type="sldNum" sz="quarter" idx="10"/>
          </p:nvPr>
        </p:nvSpPr>
        <p:spPr/>
        <p:txBody>
          <a:bodyPr/>
          <a:lstStyle>
            <a:lvl1pPr eaLnBrk="0" hangingPunct="0">
              <a:defRPr baseline="30000">
                <a:ea typeface="ヒラギノ角ゴ Pro W3"/>
                <a:cs typeface="ヒラギノ角ゴ Pro W3"/>
              </a:defRPr>
            </a:lvl1pPr>
          </a:lstStyle>
          <a:p>
            <a:fld id="{0B22DCD2-CAA6-4B22-BBC6-B3FCA39D803A}" type="slidenum">
              <a:rPr lang="it-IT" altLang="it-IT">
                <a:solidFill>
                  <a:srgbClr val="000000"/>
                </a:solidFill>
              </a:rPr>
              <a:pPr/>
              <a:t>‹N›</a:t>
            </a:fld>
            <a:endParaRPr lang="it-IT" altLang="it-IT">
              <a:solidFill>
                <a:srgbClr val="000000"/>
              </a:solidFill>
            </a:endParaRPr>
          </a:p>
        </p:txBody>
      </p:sp>
      <p:sp>
        <p:nvSpPr>
          <p:cNvPr id="8" name="Segnaposto piè di pagina 3"/>
          <p:cNvSpPr>
            <a:spLocks noGrp="1"/>
          </p:cNvSpPr>
          <p:nvPr>
            <p:ph type="ftr" sz="quarter" idx="11"/>
          </p:nvPr>
        </p:nvSpPr>
        <p:spPr>
          <a:xfrm>
            <a:off x="1691218" y="6415089"/>
            <a:ext cx="7666567" cy="225425"/>
          </a:xfrm>
        </p:spPr>
        <p:txBody>
          <a:bodyPr/>
          <a:lstStyle>
            <a:lvl1pPr algn="ctr">
              <a:defRPr dirty="0"/>
            </a:lvl1pPr>
          </a:lstStyle>
          <a:p>
            <a:pPr>
              <a:defRPr/>
            </a:pPr>
            <a:endParaRPr lang="it-IT">
              <a:solidFill>
                <a:srgbClr val="000000"/>
              </a:solidFill>
            </a:endParaRPr>
          </a:p>
        </p:txBody>
      </p:sp>
    </p:spTree>
    <p:extLst>
      <p:ext uri="{BB962C8B-B14F-4D97-AF65-F5344CB8AC3E}">
        <p14:creationId xmlns:p14="http://schemas.microsoft.com/office/powerpoint/2010/main" val="94584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12" name="Rettangolo 11"/>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it-IT" sz="1800">
              <a:solidFill>
                <a:prstClr val="white"/>
              </a:solidFill>
            </a:endParaRPr>
          </a:p>
        </p:txBody>
      </p:sp>
      <p:sp>
        <p:nvSpPr>
          <p:cNvPr id="2"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3" name="Connettore 1 12"/>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4" name="Segnaposto piè di pagina 3"/>
          <p:cNvSpPr>
            <a:spLocks noGrp="1"/>
          </p:cNvSpPr>
          <p:nvPr>
            <p:ph type="ftr" sz="quarter" idx="10"/>
          </p:nvPr>
        </p:nvSpPr>
        <p:spPr/>
        <p:txBody>
          <a:bodyPr/>
          <a:lstStyle/>
          <a:p>
            <a:pPr defTabSz="457200">
              <a:defRPr/>
            </a:pPr>
            <a:r>
              <a:rPr lang="en-US">
                <a:solidFill>
                  <a:srgbClr val="000000"/>
                </a:solidFill>
              </a:rPr>
              <a:t>| Ad Board ERS | S Petruzzelli | 9 Sep 2017 | TRIBUTE | CONFIDENTIAL |</a:t>
            </a:r>
            <a:endParaRPr lang="it-IT" dirty="0">
              <a:solidFill>
                <a:srgbClr val="000000"/>
              </a:solidFill>
            </a:endParaRPr>
          </a:p>
        </p:txBody>
      </p:sp>
      <p:sp>
        <p:nvSpPr>
          <p:cNvPr id="5" name="Segnaposto numero diapositiva 4"/>
          <p:cNvSpPr>
            <a:spLocks noGrp="1"/>
          </p:cNvSpPr>
          <p:nvPr>
            <p:ph type="sldNum" sz="quarter" idx="11"/>
          </p:nvPr>
        </p:nvSpPr>
        <p:spPr/>
        <p:txBody>
          <a:bodyPr/>
          <a:lstStyle/>
          <a:p>
            <a:pPr defTabSz="457200">
              <a:defRPr/>
            </a:pPr>
            <a:fld id="{1BB4EF0B-C518-4698-9E29-AF4BCDADFE6D}" type="slidenum">
              <a:rPr lang="it-IT" smtClean="0">
                <a:solidFill>
                  <a:srgbClr val="000000"/>
                </a:solidFill>
              </a:rPr>
              <a:pPr defTabSz="457200">
                <a:defRPr/>
              </a:pPr>
              <a:t>‹N›</a:t>
            </a:fld>
            <a:endParaRPr lang="it-IT">
              <a:solidFill>
                <a:srgbClr val="000000"/>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Tree>
    <p:extLst>
      <p:ext uri="{BB962C8B-B14F-4D97-AF65-F5344CB8AC3E}">
        <p14:creationId xmlns:p14="http://schemas.microsoft.com/office/powerpoint/2010/main" val="1013769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ttangolo 11"/>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sz="1800">
              <a:solidFill>
                <a:prstClr val="white"/>
              </a:solidFill>
            </a:endParaRPr>
          </a:p>
        </p:txBody>
      </p:sp>
      <p:cxnSp>
        <p:nvCxnSpPr>
          <p:cNvPr id="5" name="Connettore 1 12"/>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10"/>
          <p:cNvPicPr>
            <a:picLocks noChangeAspect="1"/>
          </p:cNvPicPr>
          <p:nvPr userDrawn="1"/>
        </p:nvPicPr>
        <p:blipFill>
          <a:blip r:embed="rId2"/>
          <a:srcRect/>
          <a:stretch>
            <a:fillRect/>
          </a:stretch>
        </p:blipFill>
        <p:spPr bwMode="auto">
          <a:xfrm>
            <a:off x="10132484" y="6423025"/>
            <a:ext cx="1439333" cy="217488"/>
          </a:xfrm>
          <a:prstGeom prst="rect">
            <a:avLst/>
          </a:prstGeom>
          <a:noFill/>
          <a:ln w="9525">
            <a:noFill/>
            <a:miter lim="800000"/>
            <a:headEnd/>
            <a:tailEnd/>
          </a:ln>
        </p:spPr>
      </p:pic>
      <p:sp>
        <p:nvSpPr>
          <p:cNvPr id="2" name="Title 1"/>
          <p:cNvSpPr>
            <a:spLocks noGrp="1"/>
          </p:cNvSpPr>
          <p:nvPr>
            <p:ph type="title"/>
          </p:nvPr>
        </p:nvSpPr>
        <p:spPr>
          <a:xfrm>
            <a:off x="664632" y="293093"/>
            <a:ext cx="10761501" cy="482825"/>
          </a:xfrm>
        </p:spPr>
        <p:txBody>
          <a:bodyPr anchor="b"/>
          <a:lstStyle>
            <a:lvl1pPr>
              <a:defRPr sz="2600"/>
            </a:lvl1pPr>
          </a:lstStyle>
          <a:p>
            <a:r>
              <a:rPr lang="fr-FR"/>
              <a:t>Cliquez pour modifier le style du titre</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Segnaposto piè di pagina 3"/>
          <p:cNvSpPr>
            <a:spLocks noGrp="1"/>
          </p:cNvSpPr>
          <p:nvPr>
            <p:ph type="ftr" sz="quarter" idx="10"/>
          </p:nvPr>
        </p:nvSpPr>
        <p:spPr/>
        <p:txBody>
          <a:bodyPr/>
          <a:lstStyle>
            <a:lvl1pPr>
              <a:defRPr/>
            </a:lvl1pPr>
          </a:lstStyle>
          <a:p>
            <a:pPr defTabSz="457200">
              <a:defRPr/>
            </a:pPr>
            <a:r>
              <a:rPr lang="en-US">
                <a:solidFill>
                  <a:srgbClr val="000000"/>
                </a:solidFill>
              </a:rPr>
              <a:t>| Ad Board ERS | S Petruzzelli | 9 Sep 2017 | TRIBUTE | CONFIDENTIAL |</a:t>
            </a:r>
            <a:endParaRPr lang="it-IT" dirty="0">
              <a:solidFill>
                <a:srgbClr val="000000"/>
              </a:solidFill>
            </a:endParaRPr>
          </a:p>
        </p:txBody>
      </p:sp>
      <p:sp>
        <p:nvSpPr>
          <p:cNvPr id="8" name="Segnaposto numero diapositiva 4"/>
          <p:cNvSpPr>
            <a:spLocks noGrp="1"/>
          </p:cNvSpPr>
          <p:nvPr>
            <p:ph type="sldNum" sz="quarter" idx="11"/>
          </p:nvPr>
        </p:nvSpPr>
        <p:spPr/>
        <p:txBody>
          <a:bodyPr/>
          <a:lstStyle>
            <a:lvl1pPr>
              <a:defRPr/>
            </a:lvl1pPr>
          </a:lstStyle>
          <a:p>
            <a:pPr defTabSz="457200">
              <a:defRPr/>
            </a:pPr>
            <a:fld id="{DE795235-690E-40DD-8603-04D2FE309B61}" type="slidenum">
              <a:rPr lang="it-IT" smtClean="0">
                <a:solidFill>
                  <a:srgbClr val="000000"/>
                </a:solidFill>
              </a:rPr>
              <a:pPr defTabSz="457200">
                <a:defRPr/>
              </a:pPr>
              <a:t>‹N›</a:t>
            </a:fld>
            <a:endParaRPr lang="it-IT">
              <a:solidFill>
                <a:srgbClr val="000000"/>
              </a:solidFill>
            </a:endParaRPr>
          </a:p>
        </p:txBody>
      </p:sp>
    </p:spTree>
    <p:extLst>
      <p:ext uri="{BB962C8B-B14F-4D97-AF65-F5344CB8AC3E}">
        <p14:creationId xmlns:p14="http://schemas.microsoft.com/office/powerpoint/2010/main" val="2251559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without image">
    <p:spTree>
      <p:nvGrpSpPr>
        <p:cNvPr id="1" name=""/>
        <p:cNvGrpSpPr/>
        <p:nvPr/>
      </p:nvGrpSpPr>
      <p:grpSpPr>
        <a:xfrm>
          <a:off x="0" y="0"/>
          <a:ext cx="0" cy="0"/>
          <a:chOff x="0" y="0"/>
          <a:chExt cx="0" cy="0"/>
        </a:xfrm>
      </p:grpSpPr>
      <p:sp>
        <p:nvSpPr>
          <p:cNvPr id="7" name="Rettangolo 6"/>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sp>
        <p:nvSpPr>
          <p:cNvPr id="8"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cxnSp>
        <p:nvCxnSpPr>
          <p:cNvPr id="9" name="Connettore 1 8"/>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1"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4" name="Rectangle 6"/>
          <p:cNvSpPr/>
          <p:nvPr userDrawn="1"/>
        </p:nvSpPr>
        <p:spPr>
          <a:xfrm>
            <a:off x="1284818" y="355600"/>
            <a:ext cx="10907183" cy="2592388"/>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5" name="Rectangle 6"/>
          <p:cNvSpPr/>
          <p:nvPr userDrawn="1"/>
        </p:nvSpPr>
        <p:spPr>
          <a:xfrm>
            <a:off x="1284818" y="3019425"/>
            <a:ext cx="10907183" cy="215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6"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12"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3"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19"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2986229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one insert image">
    <p:spTree>
      <p:nvGrpSpPr>
        <p:cNvPr id="1" name=""/>
        <p:cNvGrpSpPr/>
        <p:nvPr/>
      </p:nvGrpSpPr>
      <p:grpSpPr>
        <a:xfrm>
          <a:off x="0" y="0"/>
          <a:ext cx="0" cy="0"/>
          <a:chOff x="0" y="0"/>
          <a:chExt cx="0" cy="0"/>
        </a:xfrm>
      </p:grpSpPr>
      <p:sp>
        <p:nvSpPr>
          <p:cNvPr id="8" name="Rettangolo 7"/>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sp>
        <p:nvSpPr>
          <p:cNvPr id="9"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cxnSp>
        <p:nvCxnSpPr>
          <p:cNvPr id="10" name="Connettore 1 9"/>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Immagine 11"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5"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6"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6"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12"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17" name="Segnaposto immagine 16"/>
          <p:cNvSpPr>
            <a:spLocks noGrp="1"/>
          </p:cNvSpPr>
          <p:nvPr>
            <p:ph type="pic" sz="quarter" idx="14"/>
          </p:nvPr>
        </p:nvSpPr>
        <p:spPr>
          <a:xfrm>
            <a:off x="1296000" y="355600"/>
            <a:ext cx="9600000" cy="2880000"/>
          </a:xfrm>
        </p:spPr>
        <p:txBody>
          <a:bodyPr rtlCol="0">
            <a:normAutofit/>
          </a:bodyPr>
          <a:lstStyle/>
          <a:p>
            <a:pPr lvl="0"/>
            <a:r>
              <a:rPr lang="it-IT" noProof="0"/>
              <a:t>Fare clic sull'icona per inserire un'immagine</a:t>
            </a:r>
            <a:endParaRPr lang="it-IT" noProof="0" dirty="0"/>
          </a:p>
        </p:txBody>
      </p:sp>
      <p:sp>
        <p:nvSpPr>
          <p:cNvPr id="3"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19"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39185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two  insert image">
    <p:spTree>
      <p:nvGrpSpPr>
        <p:cNvPr id="1" name=""/>
        <p:cNvGrpSpPr/>
        <p:nvPr/>
      </p:nvGrpSpPr>
      <p:grpSpPr>
        <a:xfrm>
          <a:off x="0" y="0"/>
          <a:ext cx="0" cy="0"/>
          <a:chOff x="0" y="0"/>
          <a:chExt cx="0" cy="0"/>
        </a:xfrm>
      </p:grpSpPr>
      <p:sp>
        <p:nvSpPr>
          <p:cNvPr id="9"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10"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1"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2"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3" name="Rettangolo 12"/>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4" name="Connettore 1 13"/>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6" name="Immagine 14"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immagine 16"/>
          <p:cNvSpPr>
            <a:spLocks noGrp="1"/>
          </p:cNvSpPr>
          <p:nvPr>
            <p:ph type="pic" sz="quarter" idx="14"/>
          </p:nvPr>
        </p:nvSpPr>
        <p:spPr>
          <a:xfrm>
            <a:off x="1287696" y="354012"/>
            <a:ext cx="4752000" cy="2880000"/>
          </a:xfrm>
        </p:spPr>
        <p:txBody>
          <a:bodyPr rtlCol="0">
            <a:normAutofit/>
          </a:bodyPr>
          <a:lstStyle/>
          <a:p>
            <a:pPr lvl="0"/>
            <a:r>
              <a:rPr lang="it-IT" noProof="0"/>
              <a:t>Fare clic sull'icona per inserire un'immagine</a:t>
            </a:r>
            <a:endParaRPr lang="it-IT" noProof="0" dirty="0"/>
          </a:p>
        </p:txBody>
      </p:sp>
      <p:sp>
        <p:nvSpPr>
          <p:cNvPr id="20" name="Segnaposto immagine 16"/>
          <p:cNvSpPr>
            <a:spLocks noGrp="1"/>
          </p:cNvSpPr>
          <p:nvPr>
            <p:ph type="pic" sz="quarter" idx="15"/>
          </p:nvPr>
        </p:nvSpPr>
        <p:spPr>
          <a:xfrm>
            <a:off x="6142933" y="354012"/>
            <a:ext cx="4752000" cy="2880000"/>
          </a:xfrm>
        </p:spPr>
        <p:txBody>
          <a:bodyPr rtlCol="0">
            <a:normAutofit/>
          </a:bodyPr>
          <a:lstStyle/>
          <a:p>
            <a:pPr lvl="0"/>
            <a:r>
              <a:rPr lang="it-IT" noProof="0"/>
              <a:t>Fare clic sull'icona per inserire un'immagine</a:t>
            </a:r>
            <a:endParaRPr lang="it-IT" noProof="0" dirty="0"/>
          </a:p>
        </p:txBody>
      </p:sp>
      <p:sp>
        <p:nvSpPr>
          <p:cNvPr id="42"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43"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47"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48" name="Segnaposto testo 2"/>
          <p:cNvSpPr>
            <a:spLocks noGrp="1"/>
          </p:cNvSpPr>
          <p:nvPr>
            <p:ph type="body" sz="quarter" idx="16"/>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49"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142170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Three  insert image">
    <p:spTree>
      <p:nvGrpSpPr>
        <p:cNvPr id="1" name=""/>
        <p:cNvGrpSpPr/>
        <p:nvPr/>
      </p:nvGrpSpPr>
      <p:grpSpPr>
        <a:xfrm>
          <a:off x="0" y="0"/>
          <a:ext cx="0" cy="0"/>
          <a:chOff x="0" y="0"/>
          <a:chExt cx="0" cy="0"/>
        </a:xfrm>
      </p:grpSpPr>
      <p:sp>
        <p:nvSpPr>
          <p:cNvPr id="10"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11"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2"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3"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4" name="Rettangolo 13"/>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5" name="Connettore 1 14"/>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7" name="Immagine 14"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immagine 16"/>
          <p:cNvSpPr>
            <a:spLocks noGrp="1"/>
          </p:cNvSpPr>
          <p:nvPr>
            <p:ph type="pic" sz="quarter" idx="14"/>
          </p:nvPr>
        </p:nvSpPr>
        <p:spPr>
          <a:xfrm>
            <a:off x="1287696" y="354012"/>
            <a:ext cx="3120000" cy="2880000"/>
          </a:xfrm>
        </p:spPr>
        <p:txBody>
          <a:bodyPr rtlCol="0">
            <a:normAutofit/>
          </a:bodyPr>
          <a:lstStyle/>
          <a:p>
            <a:pPr lvl="0"/>
            <a:r>
              <a:rPr lang="it-IT" noProof="0"/>
              <a:t>Fare clic sull'icona per inserire un'immagine</a:t>
            </a:r>
            <a:endParaRPr lang="it-IT" noProof="0" dirty="0"/>
          </a:p>
        </p:txBody>
      </p:sp>
      <p:sp>
        <p:nvSpPr>
          <p:cNvPr id="9" name="Segnaposto immagine 16"/>
          <p:cNvSpPr>
            <a:spLocks noGrp="1"/>
          </p:cNvSpPr>
          <p:nvPr>
            <p:ph type="pic" sz="quarter" idx="15"/>
          </p:nvPr>
        </p:nvSpPr>
        <p:spPr>
          <a:xfrm>
            <a:off x="7788119" y="354012"/>
            <a:ext cx="3120000" cy="2880000"/>
          </a:xfrm>
        </p:spPr>
        <p:txBody>
          <a:bodyPr rtlCol="0">
            <a:normAutofit/>
          </a:bodyPr>
          <a:lstStyle/>
          <a:p>
            <a:pPr lvl="0"/>
            <a:r>
              <a:rPr lang="it-IT" noProof="0"/>
              <a:t>Fare clic sull'icona per inserire un'immagine</a:t>
            </a:r>
            <a:endParaRPr lang="it-IT" noProof="0" dirty="0"/>
          </a:p>
        </p:txBody>
      </p:sp>
      <p:sp>
        <p:nvSpPr>
          <p:cNvPr id="23" name="Segnaposto immagine 16"/>
          <p:cNvSpPr>
            <a:spLocks noGrp="1"/>
          </p:cNvSpPr>
          <p:nvPr>
            <p:ph type="pic" sz="quarter" idx="17"/>
          </p:nvPr>
        </p:nvSpPr>
        <p:spPr>
          <a:xfrm>
            <a:off x="4537907" y="354012"/>
            <a:ext cx="3120000" cy="2880000"/>
          </a:xfrm>
        </p:spPr>
        <p:txBody>
          <a:bodyPr rtlCol="0">
            <a:normAutofit/>
          </a:bodyPr>
          <a:lstStyle/>
          <a:p>
            <a:pPr lvl="0"/>
            <a:r>
              <a:rPr lang="it-IT" noProof="0"/>
              <a:t>Fare clic sull'icona per inserire un'immagine</a:t>
            </a:r>
            <a:endParaRPr lang="it-IT" noProof="0" dirty="0"/>
          </a:p>
        </p:txBody>
      </p:sp>
      <p:sp>
        <p:nvSpPr>
          <p:cNvPr id="25"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26"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30"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31" name="Segnaposto testo 2"/>
          <p:cNvSpPr>
            <a:spLocks noGrp="1"/>
          </p:cNvSpPr>
          <p:nvPr>
            <p:ph type="body" sz="quarter" idx="18"/>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32"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168781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ne image">
    <p:spTree>
      <p:nvGrpSpPr>
        <p:cNvPr id="1" name=""/>
        <p:cNvGrpSpPr/>
        <p:nvPr/>
      </p:nvGrpSpPr>
      <p:grpSpPr>
        <a:xfrm>
          <a:off x="0" y="0"/>
          <a:ext cx="0" cy="0"/>
          <a:chOff x="0" y="0"/>
          <a:chExt cx="0" cy="0"/>
        </a:xfrm>
      </p:grpSpPr>
      <p:sp>
        <p:nvSpPr>
          <p:cNvPr id="7"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8"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0"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pic>
        <p:nvPicPr>
          <p:cNvPr id="11" name="Immagin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9634" y="355601"/>
            <a:ext cx="95927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3" name="Connettore 1 12"/>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5" name="Immagine 15" descr="logo-chiesi-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24"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28"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29"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30"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72818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39D930A-1E3D-4B91-B217-F045D207A986}" type="datetimeFigureOut">
              <a:rPr lang="it-IT" smtClean="0"/>
              <a:t>02/04/2019</a:t>
            </a:fld>
            <a:endParaRPr lang="it-IT"/>
          </a:p>
        </p:txBody>
      </p:sp>
      <p:sp>
        <p:nvSpPr>
          <p:cNvPr id="5" name="Segnaposto piè di pagina 4"/>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329423887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Two image">
    <p:spTree>
      <p:nvGrpSpPr>
        <p:cNvPr id="1" name=""/>
        <p:cNvGrpSpPr/>
        <p:nvPr/>
      </p:nvGrpSpPr>
      <p:grpSpPr>
        <a:xfrm>
          <a:off x="0" y="0"/>
          <a:ext cx="0" cy="0"/>
          <a:chOff x="0" y="0"/>
          <a:chExt cx="0" cy="0"/>
        </a:xfrm>
      </p:grpSpPr>
      <p:sp>
        <p:nvSpPr>
          <p:cNvPr id="7"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8"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0"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pic>
        <p:nvPicPr>
          <p:cNvPr id="11" name="Immagin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1167" y="355601"/>
            <a:ext cx="47667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44684" y="355601"/>
            <a:ext cx="47667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4" name="Connettore 1 13"/>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6" name="Immagine 16" descr="logo-chiesi-pp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37"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41"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42"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43"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1491905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piè di pagina 3"/>
          <p:cNvSpPr>
            <a:spLocks noGrp="1"/>
          </p:cNvSpPr>
          <p:nvPr>
            <p:ph type="ftr" sz="quarter" idx="10"/>
          </p:nvPr>
        </p:nvSpPr>
        <p:spPr/>
        <p:txBody>
          <a:bodyPr/>
          <a:lstStyle>
            <a:lvl1pPr>
              <a:defRPr/>
            </a:lvl1pPr>
          </a:lstStyle>
          <a:p>
            <a:pPr>
              <a:defRPr/>
            </a:pPr>
            <a:r>
              <a:rPr lang="en-GB">
                <a:solidFill>
                  <a:srgbClr val="000000"/>
                </a:solidFill>
              </a:rPr>
              <a:t>| COPD WarGame | January 2018 | For Internal use only |</a:t>
            </a:r>
            <a:endParaRPr lang="it-IT">
              <a:solidFill>
                <a:srgbClr val="000000"/>
              </a:solidFill>
            </a:endParaRPr>
          </a:p>
        </p:txBody>
      </p:sp>
      <p:sp>
        <p:nvSpPr>
          <p:cNvPr id="8" name="Segnaposto numero diapositiva 4"/>
          <p:cNvSpPr>
            <a:spLocks noGrp="1"/>
          </p:cNvSpPr>
          <p:nvPr>
            <p:ph type="sldNum" sz="quarter" idx="11"/>
          </p:nvPr>
        </p:nvSpPr>
        <p:spPr/>
        <p:txBody>
          <a:bodyPr/>
          <a:lstStyle>
            <a:lvl1pPr>
              <a:defRPr/>
            </a:lvl1pPr>
          </a:lstStyle>
          <a:p>
            <a:pPr>
              <a:defRPr/>
            </a:pPr>
            <a:fld id="{B953AEFA-39A9-43F9-AA64-34DFC8DEC1B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541500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5" name="Rettangolo 4"/>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6" name="Connettore 1 5"/>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7"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608463"/>
            <a:ext cx="10761501" cy="4654626"/>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0" name="Text Placeholder 3"/>
          <p:cNvSpPr>
            <a:spLocks noGrp="1"/>
          </p:cNvSpPr>
          <p:nvPr>
            <p:ph type="body" sz="half" idx="2"/>
          </p:nvPr>
        </p:nvSpPr>
        <p:spPr>
          <a:xfrm>
            <a:off x="664691" y="1005297"/>
            <a:ext cx="10761443" cy="482005"/>
          </a:xfrm>
        </p:spPr>
        <p:txBody>
          <a:bodyPr rtlCol="0">
            <a:noAutofit/>
          </a:bodyPr>
          <a:lstStyle>
            <a:lvl1pPr marL="0" indent="0">
              <a:buNone/>
              <a:defRPr kumimoji="0" sz="2000" b="0" i="1" u="none" strike="noStrike" kern="1200" cap="none" spc="0" normalizeH="0" baseline="0">
                <a:ln>
                  <a:noFill/>
                </a:ln>
                <a:solidFill>
                  <a:schemeClr val="tx1"/>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Segnaposto piè di pagina 3"/>
          <p:cNvSpPr>
            <a:spLocks noGrp="1"/>
          </p:cNvSpPr>
          <p:nvPr>
            <p:ph type="ftr" sz="quarter" idx="10"/>
          </p:nvPr>
        </p:nvSpPr>
        <p:spPr/>
        <p:txBody>
          <a:bodyPr/>
          <a:lstStyle>
            <a:lvl1pPr>
              <a:defRPr/>
            </a:lvl1pPr>
          </a:lstStyle>
          <a:p>
            <a:pPr>
              <a:defRPr/>
            </a:pPr>
            <a:r>
              <a:rPr lang="en-GB">
                <a:solidFill>
                  <a:srgbClr val="000000"/>
                </a:solidFill>
              </a:rPr>
              <a:t>| COPD WarGame | January 2018 | For Internal use only |</a:t>
            </a:r>
            <a:endParaRPr lang="en-US">
              <a:solidFill>
                <a:srgbClr val="000000"/>
              </a:solidFill>
            </a:endParaRPr>
          </a:p>
        </p:txBody>
      </p:sp>
      <p:sp>
        <p:nvSpPr>
          <p:cNvPr id="9" name="Segnaposto numero diapositiva 4"/>
          <p:cNvSpPr>
            <a:spLocks noGrp="1"/>
          </p:cNvSpPr>
          <p:nvPr>
            <p:ph type="sldNum" sz="quarter" idx="11"/>
          </p:nvPr>
        </p:nvSpPr>
        <p:spPr/>
        <p:txBody>
          <a:bodyPr/>
          <a:lstStyle>
            <a:lvl1pPr>
              <a:defRPr/>
            </a:lvl1pPr>
          </a:lstStyle>
          <a:p>
            <a:pPr>
              <a:defRPr/>
            </a:pPr>
            <a:fld id="{E532E0EB-58E9-4D4E-9DD5-5ACE6AC75AC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31049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product logo">
    <p:spTree>
      <p:nvGrpSpPr>
        <p:cNvPr id="1" name=""/>
        <p:cNvGrpSpPr/>
        <p:nvPr/>
      </p:nvGrpSpPr>
      <p:grpSpPr>
        <a:xfrm>
          <a:off x="0" y="0"/>
          <a:ext cx="0" cy="0"/>
          <a:chOff x="0" y="0"/>
          <a:chExt cx="0" cy="0"/>
        </a:xfrm>
      </p:grpSpPr>
      <p:sp>
        <p:nvSpPr>
          <p:cNvPr id="5" name="Rettangolo 4"/>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pic>
        <p:nvPicPr>
          <p:cNvPr id="6"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3" name="Picture Placeholder 12"/>
          <p:cNvSpPr>
            <a:spLocks noGrp="1"/>
          </p:cNvSpPr>
          <p:nvPr>
            <p:ph type="pic" sz="quarter" idx="12"/>
          </p:nvPr>
        </p:nvSpPr>
        <p:spPr>
          <a:xfrm>
            <a:off x="8990062" y="203839"/>
            <a:ext cx="2805333" cy="589727"/>
          </a:xfrm>
        </p:spPr>
        <p:txBody>
          <a:bodyPr rtlCol="0">
            <a:normAutofit/>
          </a:bodyPr>
          <a:lstStyle>
            <a:lvl1pPr rtl="0">
              <a:buNone/>
              <a:defRPr sz="1600" baseline="0"/>
            </a:lvl1pPr>
          </a:lstStyle>
          <a:p>
            <a:pPr lvl="0"/>
            <a:r>
              <a:rPr lang="it-IT" noProof="0"/>
              <a:t>Fare clic sull'icona per inserire un'immagine</a:t>
            </a:r>
            <a:endParaRPr noProof="0" dirty="0"/>
          </a:p>
        </p:txBody>
      </p:sp>
      <p:sp>
        <p:nvSpPr>
          <p:cNvPr id="12" name="Title 1"/>
          <p:cNvSpPr>
            <a:spLocks noGrp="1"/>
          </p:cNvSpPr>
          <p:nvPr>
            <p:ph type="title"/>
          </p:nvPr>
        </p:nvSpPr>
        <p:spPr>
          <a:xfrm>
            <a:off x="664633" y="293093"/>
            <a:ext cx="7987281" cy="482825"/>
          </a:xfrm>
        </p:spPr>
        <p:txBody>
          <a:bodyPr anchor="b"/>
          <a:lstStyle>
            <a:lvl1pPr>
              <a:defRPr sz="2600"/>
            </a:lvl1pPr>
          </a:lstStyle>
          <a:p>
            <a:r>
              <a:rPr lang="it-IT"/>
              <a:t>Fare clic per modificare lo stile del titolo</a:t>
            </a:r>
            <a:endParaRPr dirty="0"/>
          </a:p>
        </p:txBody>
      </p:sp>
      <p:sp>
        <p:nvSpPr>
          <p:cNvPr id="14" name="Content Placeholder 2"/>
          <p:cNvSpPr>
            <a:spLocks noGrp="1"/>
          </p:cNvSpPr>
          <p:nvPr>
            <p:ph idx="1"/>
          </p:nvPr>
        </p:nvSpPr>
        <p:spPr>
          <a:xfrm>
            <a:off x="664632" y="1052111"/>
            <a:ext cx="10761501" cy="5210978"/>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8" name="Segnaposto piè di pagina 1"/>
          <p:cNvSpPr>
            <a:spLocks noGrp="1"/>
          </p:cNvSpPr>
          <p:nvPr>
            <p:ph type="ftr" sz="quarter" idx="13"/>
          </p:nvPr>
        </p:nvSpPr>
        <p:spPr/>
        <p:txBody>
          <a:bodyPr/>
          <a:lstStyle>
            <a:lvl1pPr>
              <a:defRPr/>
            </a:lvl1pPr>
          </a:lstStyle>
          <a:p>
            <a:pPr>
              <a:defRPr/>
            </a:pPr>
            <a:r>
              <a:rPr lang="en-GB">
                <a:solidFill>
                  <a:srgbClr val="000000"/>
                </a:solidFill>
              </a:rPr>
              <a:t>| COPD WarGame | January 2018 | For Internal use only |</a:t>
            </a:r>
            <a:endParaRPr lang="en-US">
              <a:solidFill>
                <a:srgbClr val="000000"/>
              </a:solidFill>
            </a:endParaRPr>
          </a:p>
        </p:txBody>
      </p:sp>
      <p:sp>
        <p:nvSpPr>
          <p:cNvPr id="9" name="Segnaposto numero diapositiva 2"/>
          <p:cNvSpPr>
            <a:spLocks noGrp="1"/>
          </p:cNvSpPr>
          <p:nvPr>
            <p:ph type="sldNum" sz="quarter" idx="14"/>
          </p:nvPr>
        </p:nvSpPr>
        <p:spPr/>
        <p:txBody>
          <a:bodyPr/>
          <a:lstStyle>
            <a:lvl1pPr>
              <a:defRPr/>
            </a:lvl1pPr>
          </a:lstStyle>
          <a:p>
            <a:pPr>
              <a:defRPr/>
            </a:pPr>
            <a:fld id="{EA973E7D-793C-45D9-A562-C1DDA68139D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50338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Two content">
    <p:spTree>
      <p:nvGrpSpPr>
        <p:cNvPr id="1" name=""/>
        <p:cNvGrpSpPr/>
        <p:nvPr/>
      </p:nvGrpSpPr>
      <p:grpSpPr>
        <a:xfrm>
          <a:off x="0" y="0"/>
          <a:ext cx="0" cy="0"/>
          <a:chOff x="0" y="0"/>
          <a:chExt cx="0" cy="0"/>
        </a:xfrm>
      </p:grpSpPr>
      <p:sp>
        <p:nvSpPr>
          <p:cNvPr id="5" name="Rettangolo 4"/>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pic>
        <p:nvPicPr>
          <p:cNvPr id="6"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1"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12" name="Content Placeholder 2"/>
          <p:cNvSpPr>
            <a:spLocks noGrp="1"/>
          </p:cNvSpPr>
          <p:nvPr>
            <p:ph idx="1"/>
          </p:nvPr>
        </p:nvSpPr>
        <p:spPr>
          <a:xfrm>
            <a:off x="664633" y="1030077"/>
            <a:ext cx="5078828"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9" name="Content Placeholder 2"/>
          <p:cNvSpPr>
            <a:spLocks noGrp="1"/>
          </p:cNvSpPr>
          <p:nvPr>
            <p:ph idx="17"/>
          </p:nvPr>
        </p:nvSpPr>
        <p:spPr>
          <a:xfrm>
            <a:off x="5941764" y="1030077"/>
            <a:ext cx="5484369"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8" name="Segnaposto piè di pagina 1"/>
          <p:cNvSpPr>
            <a:spLocks noGrp="1"/>
          </p:cNvSpPr>
          <p:nvPr>
            <p:ph type="ftr" sz="quarter" idx="18"/>
          </p:nvPr>
        </p:nvSpPr>
        <p:spPr/>
        <p:txBody>
          <a:bodyPr/>
          <a:lstStyle>
            <a:lvl1pPr>
              <a:defRPr/>
            </a:lvl1pPr>
          </a:lstStyle>
          <a:p>
            <a:pPr>
              <a:defRPr/>
            </a:pPr>
            <a:r>
              <a:rPr lang="en-GB">
                <a:solidFill>
                  <a:srgbClr val="000000"/>
                </a:solidFill>
              </a:rPr>
              <a:t>| COPD WarGame | January 2018 | For Internal use only |</a:t>
            </a:r>
            <a:endParaRPr lang="it-IT">
              <a:solidFill>
                <a:srgbClr val="000000"/>
              </a:solidFill>
            </a:endParaRPr>
          </a:p>
        </p:txBody>
      </p:sp>
      <p:sp>
        <p:nvSpPr>
          <p:cNvPr id="9" name="Segnaposto numero diapositiva 2"/>
          <p:cNvSpPr>
            <a:spLocks noGrp="1"/>
          </p:cNvSpPr>
          <p:nvPr>
            <p:ph type="sldNum" sz="quarter" idx="19"/>
          </p:nvPr>
        </p:nvSpPr>
        <p:spPr/>
        <p:txBody>
          <a:bodyPr/>
          <a:lstStyle>
            <a:lvl1pPr>
              <a:defRPr/>
            </a:lvl1pPr>
          </a:lstStyle>
          <a:p>
            <a:pPr>
              <a:defRPr/>
            </a:pPr>
            <a:fld id="{032D17B7-CFBC-4A83-8CB1-A8D3BFBD05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61424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page Title">
    <p:spTree>
      <p:nvGrpSpPr>
        <p:cNvPr id="1" name=""/>
        <p:cNvGrpSpPr/>
        <p:nvPr/>
      </p:nvGrpSpPr>
      <p:grpSpPr>
        <a:xfrm>
          <a:off x="0" y="0"/>
          <a:ext cx="0" cy="0"/>
          <a:chOff x="0" y="0"/>
          <a:chExt cx="0" cy="0"/>
        </a:xfrm>
      </p:grpSpPr>
      <p:sp>
        <p:nvSpPr>
          <p:cNvPr id="3" name="Rettangolo 2"/>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pic>
        <p:nvPicPr>
          <p:cNvPr id="4"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9"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6" name="Segnaposto piè di pagina 1"/>
          <p:cNvSpPr>
            <a:spLocks noGrp="1"/>
          </p:cNvSpPr>
          <p:nvPr>
            <p:ph type="ftr" sz="quarter" idx="10"/>
          </p:nvPr>
        </p:nvSpPr>
        <p:spPr/>
        <p:txBody>
          <a:bodyPr/>
          <a:lstStyle>
            <a:lvl1pPr>
              <a:defRPr/>
            </a:lvl1pPr>
          </a:lstStyle>
          <a:p>
            <a:pPr>
              <a:defRPr/>
            </a:pPr>
            <a:r>
              <a:rPr lang="en-GB">
                <a:solidFill>
                  <a:srgbClr val="000000"/>
                </a:solidFill>
              </a:rPr>
              <a:t>| COPD WarGame | January 2018 | For Internal use only |</a:t>
            </a:r>
            <a:endParaRPr lang="en-US">
              <a:solidFill>
                <a:srgbClr val="000000"/>
              </a:solidFill>
            </a:endParaRPr>
          </a:p>
        </p:txBody>
      </p:sp>
      <p:sp>
        <p:nvSpPr>
          <p:cNvPr id="7" name="Segnaposto numero diapositiva 2"/>
          <p:cNvSpPr>
            <a:spLocks noGrp="1"/>
          </p:cNvSpPr>
          <p:nvPr>
            <p:ph type="sldNum" sz="quarter" idx="11"/>
          </p:nvPr>
        </p:nvSpPr>
        <p:spPr/>
        <p:txBody>
          <a:bodyPr/>
          <a:lstStyle>
            <a:lvl1pPr>
              <a:defRPr/>
            </a:lvl1pPr>
          </a:lstStyle>
          <a:p>
            <a:pPr>
              <a:defRPr/>
            </a:pPr>
            <a:fld id="{2706DF9E-8326-4F39-AA13-D545F1FC4B3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84148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12" name="Rettangolo 11"/>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2"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3" name="Connettore 1 12"/>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4" name="Segnaposto piè di pagina 3"/>
          <p:cNvSpPr>
            <a:spLocks noGrp="1"/>
          </p:cNvSpPr>
          <p:nvPr>
            <p:ph type="ftr" sz="quarter" idx="10"/>
          </p:nvPr>
        </p:nvSpPr>
        <p:spPr/>
        <p:txBody>
          <a:bodyPr/>
          <a:lstStyle/>
          <a:p>
            <a:r>
              <a:rPr lang="en-US">
                <a:solidFill>
                  <a:srgbClr val="000000"/>
                </a:solidFill>
              </a:rPr>
              <a:t>| GMA Conference - Malta, 9 Nov 2017 | ICS in COPD: pro | S Petruzzelli | For internal use only |</a:t>
            </a:r>
            <a:endParaRPr lang="it-IT" dirty="0">
              <a:solidFill>
                <a:srgbClr val="000000"/>
              </a:solidFill>
            </a:endParaRPr>
          </a:p>
        </p:txBody>
      </p:sp>
      <p:sp>
        <p:nvSpPr>
          <p:cNvPr id="5" name="Segnaposto numero diapositiva 4"/>
          <p:cNvSpPr>
            <a:spLocks noGrp="1"/>
          </p:cNvSpPr>
          <p:nvPr>
            <p:ph type="sldNum" sz="quarter" idx="11"/>
          </p:nvPr>
        </p:nvSpPr>
        <p:spPr/>
        <p:txBody>
          <a:bodyPr/>
          <a:lstStyle/>
          <a:p>
            <a:fld id="{1BB4EF0B-C518-4698-9E29-AF4BCDADFE6D}" type="slidenum">
              <a:rPr lang="it-IT" smtClean="0">
                <a:solidFill>
                  <a:srgbClr val="000000"/>
                </a:solidFill>
              </a:rPr>
              <a:pPr/>
              <a:t>‹N›</a:t>
            </a:fld>
            <a:endParaRPr lang="it-IT">
              <a:solidFill>
                <a:srgbClr val="000000"/>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Tree>
    <p:extLst>
      <p:ext uri="{BB962C8B-B14F-4D97-AF65-F5344CB8AC3E}">
        <p14:creationId xmlns:p14="http://schemas.microsoft.com/office/powerpoint/2010/main" val="3974247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492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without image">
    <p:spTree>
      <p:nvGrpSpPr>
        <p:cNvPr id="1" name=""/>
        <p:cNvGrpSpPr/>
        <p:nvPr/>
      </p:nvGrpSpPr>
      <p:grpSpPr>
        <a:xfrm>
          <a:off x="0" y="0"/>
          <a:ext cx="0" cy="0"/>
          <a:chOff x="0" y="0"/>
          <a:chExt cx="0" cy="0"/>
        </a:xfrm>
      </p:grpSpPr>
      <p:sp>
        <p:nvSpPr>
          <p:cNvPr id="4" name="Rettangolo 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580628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without image">
    <p:spTree>
      <p:nvGrpSpPr>
        <p:cNvPr id="1" name=""/>
        <p:cNvGrpSpPr/>
        <p:nvPr/>
      </p:nvGrpSpPr>
      <p:grpSpPr>
        <a:xfrm>
          <a:off x="0" y="0"/>
          <a:ext cx="0" cy="0"/>
          <a:chOff x="0" y="0"/>
          <a:chExt cx="0" cy="0"/>
        </a:xfrm>
      </p:grpSpPr>
      <p:sp>
        <p:nvSpPr>
          <p:cNvPr id="4" name="Rettangolo 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309215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39D930A-1E3D-4B91-B217-F045D207A986}" type="datetimeFigureOut">
              <a:rPr lang="it-IT" smtClean="0"/>
              <a:t>02/04/2019</a:t>
            </a:fld>
            <a:endParaRPr lang="it-IT"/>
          </a:p>
        </p:txBody>
      </p:sp>
      <p:sp>
        <p:nvSpPr>
          <p:cNvPr id="6" name="Segnaposto piè di pagina 5"/>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7" name="Segnaposto numero diapositiva 6"/>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46707591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one insert image">
    <p:spTree>
      <p:nvGrpSpPr>
        <p:cNvPr id="1" name=""/>
        <p:cNvGrpSpPr/>
        <p:nvPr/>
      </p:nvGrpSpPr>
      <p:grpSpPr>
        <a:xfrm>
          <a:off x="0" y="0"/>
          <a:ext cx="0" cy="0"/>
          <a:chOff x="0" y="0"/>
          <a:chExt cx="0" cy="0"/>
        </a:xfrm>
      </p:grpSpPr>
      <p:sp>
        <p:nvSpPr>
          <p:cNvPr id="4" name="Rettangolo 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7" name="Segnaposto immagine 16"/>
          <p:cNvSpPr>
            <a:spLocks noGrp="1"/>
          </p:cNvSpPr>
          <p:nvPr>
            <p:ph type="pic" sz="quarter" idx="14" hasCustomPrompt="1"/>
          </p:nvPr>
        </p:nvSpPr>
        <p:spPr>
          <a:xfrm>
            <a:off x="1296000" y="355600"/>
            <a:ext cx="9600000" cy="2880000"/>
          </a:xfrm>
        </p:spPr>
        <p:txBody>
          <a:bodyPr/>
          <a:lstStyle/>
          <a:p>
            <a:r>
              <a:rPr lang="en-US" dirty="0"/>
              <a:t>Click on the icon to add the image</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6"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8"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2386287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two  insert image">
    <p:spTree>
      <p:nvGrpSpPr>
        <p:cNvPr id="1" name=""/>
        <p:cNvGrpSpPr/>
        <p:nvPr/>
      </p:nvGrpSpPr>
      <p:grpSpPr>
        <a:xfrm>
          <a:off x="0" y="0"/>
          <a:ext cx="0" cy="0"/>
          <a:chOff x="0" y="0"/>
          <a:chExt cx="0" cy="0"/>
        </a:xfrm>
      </p:grpSpPr>
      <p:sp>
        <p:nvSpPr>
          <p:cNvPr id="19" name="Segnaposto immagine 16"/>
          <p:cNvSpPr>
            <a:spLocks noGrp="1"/>
          </p:cNvSpPr>
          <p:nvPr>
            <p:ph type="pic" sz="quarter" idx="14" hasCustomPrompt="1"/>
          </p:nvPr>
        </p:nvSpPr>
        <p:spPr>
          <a:xfrm>
            <a:off x="1287696" y="354012"/>
            <a:ext cx="4752000" cy="2880000"/>
          </a:xfrm>
        </p:spPr>
        <p:txBody>
          <a:bodyPr/>
          <a:lstStyle/>
          <a:p>
            <a:r>
              <a:rPr lang="en-US" dirty="0"/>
              <a:t>Click on the icon to add the image</a:t>
            </a:r>
            <a:endParaRPr lang="it-IT" dirty="0"/>
          </a:p>
        </p:txBody>
      </p:sp>
      <p:sp>
        <p:nvSpPr>
          <p:cNvPr id="20" name="Segnaposto immagine 16"/>
          <p:cNvSpPr>
            <a:spLocks noGrp="1"/>
          </p:cNvSpPr>
          <p:nvPr>
            <p:ph type="pic" sz="quarter" idx="15" hasCustomPrompt="1"/>
          </p:nvPr>
        </p:nvSpPr>
        <p:spPr>
          <a:xfrm>
            <a:off x="6142933" y="354012"/>
            <a:ext cx="4752000" cy="2880000"/>
          </a:xfrm>
        </p:spPr>
        <p:txBody>
          <a:bodyPr/>
          <a:lstStyle/>
          <a:p>
            <a:r>
              <a:rPr lang="en-US" dirty="0"/>
              <a:t>Click on the icon to add the image</a:t>
            </a:r>
            <a:endParaRPr lang="it-IT" dirty="0"/>
          </a:p>
        </p:txBody>
      </p:sp>
      <p:sp>
        <p:nvSpPr>
          <p:cNvPr id="28"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29"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30"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31"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41" name="Rettangolo 40"/>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42"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43"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44" name="Connettore 1 43"/>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6" name="Immagine 45"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7"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8" name="Segnaposto testo 2"/>
          <p:cNvSpPr>
            <a:spLocks noGrp="1"/>
          </p:cNvSpPr>
          <p:nvPr>
            <p:ph type="body" sz="quarter" idx="16"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2216413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Three  insert image">
    <p:spTree>
      <p:nvGrpSpPr>
        <p:cNvPr id="1" name=""/>
        <p:cNvGrpSpPr/>
        <p:nvPr/>
      </p:nvGrpSpPr>
      <p:grpSpPr>
        <a:xfrm>
          <a:off x="0" y="0"/>
          <a:ext cx="0" cy="0"/>
          <a:chOff x="0" y="0"/>
          <a:chExt cx="0" cy="0"/>
        </a:xfrm>
      </p:grpSpPr>
      <p:sp>
        <p:nvSpPr>
          <p:cNvPr id="8" name="Segnaposto immagine 16"/>
          <p:cNvSpPr>
            <a:spLocks noGrp="1"/>
          </p:cNvSpPr>
          <p:nvPr>
            <p:ph type="pic" sz="quarter" idx="14" hasCustomPrompt="1"/>
          </p:nvPr>
        </p:nvSpPr>
        <p:spPr>
          <a:xfrm>
            <a:off x="1287696" y="354012"/>
            <a:ext cx="3120000" cy="2880000"/>
          </a:xfrm>
        </p:spPr>
        <p:txBody>
          <a:bodyPr/>
          <a:lstStyle/>
          <a:p>
            <a:r>
              <a:rPr lang="en-US" dirty="0"/>
              <a:t>Click on the icon to add the image</a:t>
            </a:r>
            <a:endParaRPr lang="it-IT" dirty="0"/>
          </a:p>
        </p:txBody>
      </p:sp>
      <p:sp>
        <p:nvSpPr>
          <p:cNvPr id="9" name="Segnaposto immagine 16"/>
          <p:cNvSpPr>
            <a:spLocks noGrp="1"/>
          </p:cNvSpPr>
          <p:nvPr>
            <p:ph type="pic" sz="quarter" idx="15" hasCustomPrompt="1"/>
          </p:nvPr>
        </p:nvSpPr>
        <p:spPr>
          <a:xfrm>
            <a:off x="7788119" y="354012"/>
            <a:ext cx="3120000" cy="2880000"/>
          </a:xfrm>
        </p:spPr>
        <p:txBody>
          <a:bodyPr/>
          <a:lstStyle/>
          <a:p>
            <a:r>
              <a:rPr lang="en-US" dirty="0"/>
              <a:t>Click on the icon to add the image</a:t>
            </a:r>
            <a:endParaRPr lang="it-IT" dirty="0"/>
          </a:p>
        </p:txBody>
      </p:sp>
      <p:sp>
        <p:nvSpPr>
          <p:cNvPr id="12"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13"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4"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5"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23" name="Segnaposto immagine 16"/>
          <p:cNvSpPr>
            <a:spLocks noGrp="1"/>
          </p:cNvSpPr>
          <p:nvPr>
            <p:ph type="pic" sz="quarter" idx="17" hasCustomPrompt="1"/>
          </p:nvPr>
        </p:nvSpPr>
        <p:spPr>
          <a:xfrm>
            <a:off x="4537907" y="354012"/>
            <a:ext cx="3120000" cy="2880000"/>
          </a:xfrm>
        </p:spPr>
        <p:txBody>
          <a:bodyPr/>
          <a:lstStyle/>
          <a:p>
            <a:r>
              <a:rPr lang="en-US" dirty="0"/>
              <a:t>Click on the icon to add the image</a:t>
            </a:r>
            <a:endParaRPr lang="it-IT" dirty="0"/>
          </a:p>
        </p:txBody>
      </p:sp>
      <p:sp>
        <p:nvSpPr>
          <p:cNvPr id="24" name="Rettangolo 2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26"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7" name="Connettore 1 26"/>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Immagine 28"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30"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1" name="Segnaposto testo 2"/>
          <p:cNvSpPr>
            <a:spLocks noGrp="1"/>
          </p:cNvSpPr>
          <p:nvPr>
            <p:ph type="body" sz="quarter" idx="18"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2"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895621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one image">
    <p:spTree>
      <p:nvGrpSpPr>
        <p:cNvPr id="1" name=""/>
        <p:cNvGrpSpPr/>
        <p:nvPr/>
      </p:nvGrpSpPr>
      <p:grpSpPr>
        <a:xfrm>
          <a:off x="0" y="0"/>
          <a:ext cx="0" cy="0"/>
          <a:chOff x="0" y="0"/>
          <a:chExt cx="0" cy="0"/>
        </a:xfrm>
      </p:grpSpPr>
      <p:sp>
        <p:nvSpPr>
          <p:cNvPr id="46"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47"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48"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49"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232" y="355600"/>
            <a:ext cx="9591541" cy="2880000"/>
          </a:xfrm>
          <a:prstGeom prst="rect">
            <a:avLst/>
          </a:prstGeom>
        </p:spPr>
      </p:pic>
      <p:sp>
        <p:nvSpPr>
          <p:cNvPr id="22" name="Rettangolo 21"/>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3"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24"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5" name="Connettore 1 24"/>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7" name="Immagine 26" descr="logo-chiesi-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28"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29"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0"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2923776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Two image">
    <p:spTree>
      <p:nvGrpSpPr>
        <p:cNvPr id="1" name=""/>
        <p:cNvGrpSpPr/>
        <p:nvPr/>
      </p:nvGrpSpPr>
      <p:grpSpPr>
        <a:xfrm>
          <a:off x="0" y="0"/>
          <a:ext cx="0" cy="0"/>
          <a:chOff x="0" y="0"/>
          <a:chExt cx="0" cy="0"/>
        </a:xfrm>
      </p:grpSpPr>
      <p:sp>
        <p:nvSpPr>
          <p:cNvPr id="30"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32"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33"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34"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285" y="355600"/>
            <a:ext cx="4767457" cy="2880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3765" y="355600"/>
            <a:ext cx="4767457" cy="2880000"/>
          </a:xfrm>
          <a:prstGeom prst="rect">
            <a:avLst/>
          </a:prstGeom>
        </p:spPr>
      </p:pic>
      <p:sp>
        <p:nvSpPr>
          <p:cNvPr id="35" name="Rettangolo 34"/>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36"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37"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38" name="Connettore 1 37"/>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0" name="Immagine 39" descr="logo-chiesi-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1"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2"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3"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3553161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ttangolo 11"/>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013558"/>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3" name="Connettore 1 12"/>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9"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0"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02222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Rettangolo 11"/>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608465"/>
            <a:ext cx="10761501" cy="465462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0" name="Text Placeholder 3"/>
          <p:cNvSpPr>
            <a:spLocks noGrp="1"/>
          </p:cNvSpPr>
          <p:nvPr>
            <p:ph type="body" sz="half" idx="2" hasCustomPrompt="1"/>
          </p:nvPr>
        </p:nvSpPr>
        <p:spPr>
          <a:xfrm>
            <a:off x="664693" y="1005299"/>
            <a:ext cx="10761443" cy="482005"/>
          </a:xfrm>
        </p:spPr>
        <p:txBody>
          <a:bodyPr vert="horz" lIns="91432" tIns="45718" rIns="91432" bIns="45718" rtlCol="0" anchor="t" anchorCtr="0">
            <a:noAutofit/>
          </a:bodyPr>
          <a:lstStyle>
            <a:lvl1pPr marL="0" indent="0">
              <a:buNone/>
              <a:defRPr kumimoji="0" sz="2000" b="0" i="1" u="none" strike="noStrike" kern="1200" cap="none" spc="0" normalizeH="0" baseline="0">
                <a:ln>
                  <a:noFill/>
                </a:ln>
                <a:solidFill>
                  <a:schemeClr val="tx1"/>
                </a:solidFill>
                <a:effectLst/>
                <a:uLnTx/>
                <a:uFillTx/>
                <a:latin typeface="+mj-lt"/>
                <a:ea typeface="+mj-ea"/>
                <a:cs typeface="+mj-cs"/>
              </a:defRPr>
            </a:lvl1pPr>
            <a:lvl2pPr marL="457155" indent="0">
              <a:buNone/>
              <a:defRPr sz="1200"/>
            </a:lvl2pPr>
            <a:lvl3pPr marL="914309" indent="0">
              <a:buNone/>
              <a:defRPr sz="11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marL="0" marR="0" lvl="0" indent="0" algn="l" defTabSz="914309" rtl="0" eaLnBrk="1" fontAlgn="auto" latinLnBrk="0" hangingPunct="1">
              <a:lnSpc>
                <a:spcPct val="100000"/>
              </a:lnSpc>
              <a:spcBef>
                <a:spcPct val="0"/>
              </a:spcBef>
              <a:spcAft>
                <a:spcPts val="0"/>
              </a:spcAft>
              <a:buClrTx/>
              <a:buSzTx/>
              <a:buFontTx/>
              <a:buNone/>
              <a:tabLst/>
              <a:defRPr/>
            </a:pPr>
            <a:r>
              <a:rPr lang="it-IT" dirty="0"/>
              <a:t>Click to </a:t>
            </a:r>
            <a:r>
              <a:rPr lang="it-IT" dirty="0" err="1"/>
              <a:t>add</a:t>
            </a:r>
            <a:r>
              <a:rPr lang="it-IT" dirty="0"/>
              <a:t> </a:t>
            </a:r>
            <a:r>
              <a:rPr lang="it-IT" dirty="0" err="1"/>
              <a:t>Subtitle</a:t>
            </a:r>
            <a:r>
              <a:rPr lang="it-IT" dirty="0"/>
              <a:t> </a:t>
            </a:r>
          </a:p>
        </p:txBody>
      </p:sp>
      <p:cxnSp>
        <p:nvCxnSpPr>
          <p:cNvPr id="13" name="Connettore 1 12"/>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14"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5"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628921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product logo">
    <p:spTree>
      <p:nvGrpSpPr>
        <p:cNvPr id="1" name=""/>
        <p:cNvGrpSpPr/>
        <p:nvPr/>
      </p:nvGrpSpPr>
      <p:grpSpPr>
        <a:xfrm>
          <a:off x="0" y="0"/>
          <a:ext cx="0" cy="0"/>
          <a:chOff x="0" y="0"/>
          <a:chExt cx="0" cy="0"/>
        </a:xfrm>
      </p:grpSpPr>
      <p:sp>
        <p:nvSpPr>
          <p:cNvPr id="10" name="Rettangolo 9"/>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13" name="Picture Placeholder 12"/>
          <p:cNvSpPr>
            <a:spLocks noGrp="1"/>
          </p:cNvSpPr>
          <p:nvPr>
            <p:ph type="pic" sz="quarter" idx="12" hasCustomPrompt="1"/>
          </p:nvPr>
        </p:nvSpPr>
        <p:spPr>
          <a:xfrm>
            <a:off x="8990064" y="203844"/>
            <a:ext cx="2805333" cy="589727"/>
          </a:xfrm>
        </p:spPr>
        <p:txBody>
          <a:bodyPr>
            <a:normAutofit/>
          </a:bodyPr>
          <a:lstStyle>
            <a:lvl1pPr rtl="0">
              <a:buNone/>
              <a:defRPr sz="1600" baseline="0"/>
            </a:lvl1pPr>
          </a:lstStyle>
          <a:p>
            <a:r>
              <a:rPr lang="it-IT" dirty="0"/>
              <a:t>Click to </a:t>
            </a:r>
            <a:r>
              <a:rPr lang="it-IT" dirty="0" err="1"/>
              <a:t>add</a:t>
            </a:r>
            <a:r>
              <a:rPr lang="it-IT" dirty="0"/>
              <a:t> image</a:t>
            </a:r>
            <a:endParaRPr dirty="0"/>
          </a:p>
        </p:txBody>
      </p:sp>
      <p:sp>
        <p:nvSpPr>
          <p:cNvPr id="12" name="Title 1"/>
          <p:cNvSpPr>
            <a:spLocks noGrp="1"/>
          </p:cNvSpPr>
          <p:nvPr>
            <p:ph type="title" hasCustomPrompt="1"/>
          </p:nvPr>
        </p:nvSpPr>
        <p:spPr>
          <a:xfrm>
            <a:off x="664638" y="293098"/>
            <a:ext cx="798728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14" name="Content Placeholder 2"/>
          <p:cNvSpPr>
            <a:spLocks noGrp="1"/>
          </p:cNvSpPr>
          <p:nvPr>
            <p:ph idx="1" hasCustomPrompt="1"/>
          </p:nvPr>
        </p:nvSpPr>
        <p:spPr>
          <a:xfrm>
            <a:off x="664632" y="1052113"/>
            <a:ext cx="10761501" cy="5210979"/>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7" name="Connettore 1 16"/>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5"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6"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71722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Two content">
    <p:spTree>
      <p:nvGrpSpPr>
        <p:cNvPr id="1" name=""/>
        <p:cNvGrpSpPr/>
        <p:nvPr/>
      </p:nvGrpSpPr>
      <p:grpSpPr>
        <a:xfrm>
          <a:off x="0" y="0"/>
          <a:ext cx="0" cy="0"/>
          <a:chOff x="0" y="0"/>
          <a:chExt cx="0" cy="0"/>
        </a:xfrm>
      </p:grpSpPr>
      <p:sp>
        <p:nvSpPr>
          <p:cNvPr id="9" name="Rettangolo 8"/>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11"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12" name="Content Placeholder 2"/>
          <p:cNvSpPr>
            <a:spLocks noGrp="1"/>
          </p:cNvSpPr>
          <p:nvPr>
            <p:ph idx="1" hasCustomPrompt="1"/>
          </p:nvPr>
        </p:nvSpPr>
        <p:spPr>
          <a:xfrm>
            <a:off x="664635" y="1030078"/>
            <a:ext cx="5078828"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8" name="Connettore 1 17"/>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9" name="Content Placeholder 2"/>
          <p:cNvSpPr>
            <a:spLocks noGrp="1"/>
          </p:cNvSpPr>
          <p:nvPr>
            <p:ph idx="17" hasCustomPrompt="1"/>
          </p:nvPr>
        </p:nvSpPr>
        <p:spPr>
          <a:xfrm>
            <a:off x="5941769" y="1030078"/>
            <a:ext cx="5484369"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3"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4"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16795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page Title">
    <p:spTree>
      <p:nvGrpSpPr>
        <p:cNvPr id="1" name=""/>
        <p:cNvGrpSpPr/>
        <p:nvPr/>
      </p:nvGrpSpPr>
      <p:grpSpPr>
        <a:xfrm>
          <a:off x="0" y="0"/>
          <a:ext cx="0" cy="0"/>
          <a:chOff x="0" y="0"/>
          <a:chExt cx="0" cy="0"/>
        </a:xfrm>
      </p:grpSpPr>
      <p:sp>
        <p:nvSpPr>
          <p:cNvPr id="7" name="Rettangolo 6"/>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2"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3"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
        <p:nvSpPr>
          <p:cNvPr id="9"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cxnSp>
        <p:nvCxnSpPr>
          <p:cNvPr id="11" name="Connettore 1 10"/>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5667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39D930A-1E3D-4B91-B217-F045D207A986}" type="datetimeFigureOut">
              <a:rPr lang="it-IT" smtClean="0"/>
              <a:t>02/04/2019</a:t>
            </a:fld>
            <a:endParaRPr lang="it-IT"/>
          </a:p>
        </p:txBody>
      </p:sp>
      <p:sp>
        <p:nvSpPr>
          <p:cNvPr id="8" name="Segnaposto piè di pagina 7"/>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9" name="Segnaposto numero diapositiva 8"/>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2268255943"/>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2"/>
            <a:ext cx="10363200" cy="1470025"/>
          </a:xfrm>
        </p:spPr>
        <p:txBody>
          <a:bodyPr/>
          <a:lstStyle>
            <a:lvl1pPr>
              <a:defRPr sz="4800">
                <a:solidFill>
                  <a:srgbClr val="006AB3"/>
                </a:solidFill>
              </a:defRPr>
            </a:lvl1pPr>
          </a:lstStyle>
          <a:p>
            <a:r>
              <a:rPr lang="en-US" dirty="0"/>
              <a:t>Click to edit Master title style</a:t>
            </a:r>
            <a:endParaRPr lang="it-IT"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6AB3"/>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a:t>Fare clic per modificare lo stile del sottotitolo dello schema</a:t>
            </a:r>
            <a:endParaRPr lang="it-IT" dirty="0"/>
          </a:p>
        </p:txBody>
      </p:sp>
      <p:pic>
        <p:nvPicPr>
          <p:cNvPr id="8" name="Picture 2" descr="C:\Users\usr00353\Desktop\Template\AS - Banner FPM\Footer-DX.jpg"/>
          <p:cNvPicPr>
            <a:picLocks noChangeAspect="1" noChangeArrowheads="1"/>
          </p:cNvPicPr>
          <p:nvPr userDrawn="1"/>
        </p:nvPicPr>
        <p:blipFill>
          <a:blip r:embed="rId2" cstate="print"/>
          <a:srcRect/>
          <a:stretch>
            <a:fillRect/>
          </a:stretch>
        </p:blipFill>
        <p:spPr bwMode="auto">
          <a:xfrm>
            <a:off x="10280695" y="5986485"/>
            <a:ext cx="1892300" cy="857251"/>
          </a:xfrm>
          <a:prstGeom prst="rect">
            <a:avLst/>
          </a:prstGeom>
          <a:noFill/>
        </p:spPr>
      </p:pic>
    </p:spTree>
    <p:extLst>
      <p:ext uri="{BB962C8B-B14F-4D97-AF65-F5344CB8AC3E}">
        <p14:creationId xmlns:p14="http://schemas.microsoft.com/office/powerpoint/2010/main" val="3275529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0_Layout personalizzato">
    <p:spTree>
      <p:nvGrpSpPr>
        <p:cNvPr id="1" name=""/>
        <p:cNvGrpSpPr/>
        <p:nvPr/>
      </p:nvGrpSpPr>
      <p:grpSpPr>
        <a:xfrm>
          <a:off x="0" y="0"/>
          <a:ext cx="0" cy="0"/>
          <a:chOff x="0" y="0"/>
          <a:chExt cx="0" cy="0"/>
        </a:xfrm>
      </p:grpSpPr>
      <p:sp>
        <p:nvSpPr>
          <p:cNvPr id="6" name="Title 1"/>
          <p:cNvSpPr>
            <a:spLocks noGrp="1"/>
          </p:cNvSpPr>
          <p:nvPr>
            <p:ph type="title"/>
          </p:nvPr>
        </p:nvSpPr>
        <p:spPr>
          <a:xfrm>
            <a:off x="1111174" y="479512"/>
            <a:ext cx="10242631" cy="1211181"/>
          </a:xfrm>
        </p:spPr>
        <p:txBody>
          <a:bodyPr/>
          <a:lstStyle/>
          <a:p>
            <a:r>
              <a:rPr lang="it-IT" dirty="0"/>
              <a:t>Fare clic per modificare stile</a:t>
            </a:r>
            <a:endParaRPr lang="en-GB" dirty="0"/>
          </a:p>
        </p:txBody>
      </p:sp>
      <p:sp>
        <p:nvSpPr>
          <p:cNvPr id="7" name="Content Placeholder 2"/>
          <p:cNvSpPr>
            <a:spLocks noGrp="1"/>
          </p:cNvSpPr>
          <p:nvPr>
            <p:ph idx="1"/>
          </p:nvPr>
        </p:nvSpPr>
        <p:spPr>
          <a:xfrm>
            <a:off x="1111175" y="1690688"/>
            <a:ext cx="9803759" cy="448627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1" name="Footer Placeholder 4"/>
          <p:cNvSpPr txBox="1">
            <a:spLocks/>
          </p:cNvSpPr>
          <p:nvPr userDrawn="1"/>
        </p:nvSpPr>
        <p:spPr>
          <a:xfrm>
            <a:off x="401457" y="6473184"/>
            <a:ext cx="4303611" cy="365125"/>
          </a:xfrm>
          <a:prstGeom prst="rect">
            <a:avLst/>
          </a:prstGeom>
        </p:spPr>
        <p:txBody>
          <a:bodyPr vert="horz" lIns="91408" tIns="45706" rIns="91408" bIns="45706" rtlCol="0" anchor="ctr"/>
          <a:lstStyle>
            <a:defPPr>
              <a:defRPr lang="it-IT"/>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prstClr val="white"/>
                </a:solidFill>
              </a:rPr>
              <a:t>NOT for promotional use - CONFIDENTIAL - do not distribute </a:t>
            </a:r>
          </a:p>
        </p:txBody>
      </p:sp>
    </p:spTree>
    <p:extLst>
      <p:ext uri="{BB962C8B-B14F-4D97-AF65-F5344CB8AC3E}">
        <p14:creationId xmlns:p14="http://schemas.microsoft.com/office/powerpoint/2010/main" val="651108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D860B-E3BF-4554-9E0E-E054629F679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117953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00920C-2CB3-4F63-9119-F2AFC7C3E96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6609195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DE3C61-999F-4126-8887-72EE9F00F56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945256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7AD47A1-E2A6-46FB-B698-910EEFA2934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850555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23E6BB1-6BA4-4AA2-93AD-0044D205F2D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715720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5F0FC2-0280-40D8-ACC5-5B52F931486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61016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104E144-D170-4C3C-A6EF-C00E9B6FC80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53871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C490FF-E9ED-439E-A998-61426B0C2E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53655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39D930A-1E3D-4B91-B217-F045D207A986}" type="datetimeFigureOut">
              <a:rPr lang="it-IT" smtClean="0"/>
              <a:t>02/04/2019</a:t>
            </a:fld>
            <a:endParaRPr lang="it-IT"/>
          </a:p>
        </p:txBody>
      </p:sp>
      <p:sp>
        <p:nvSpPr>
          <p:cNvPr id="4" name="Segnaposto piè di pagina 3"/>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1285787265"/>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E5387C4-F510-47F2-B704-A7E966FE69A2}"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652810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95D3D5-9EB9-4B63-9784-489B934154C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138844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8A7D05-5BCE-480C-B697-44211EA0410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809475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abella 2"/>
          <p:cNvSpPr>
            <a:spLocks noGrp="1"/>
          </p:cNvSpPr>
          <p:nvPr>
            <p:ph type="tbl" idx="1"/>
          </p:nvPr>
        </p:nvSpPr>
        <p:spPr>
          <a:xfrm>
            <a:off x="609600" y="1600201"/>
            <a:ext cx="10972800" cy="4525963"/>
          </a:xfrm>
        </p:spPr>
        <p:txBody>
          <a:bodyPr/>
          <a:lstStyle/>
          <a:p>
            <a:pPr lvl="0"/>
            <a:r>
              <a:rPr lang="it-IT" noProof="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79EE34-500D-4BE3-8A4F-21AC78810E6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079311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54A43E-3E90-4B54-8D17-0DF0A444677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7174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numero diapositiva 4"/>
          <p:cNvSpPr>
            <a:spLocks noGrp="1"/>
          </p:cNvSpPr>
          <p:nvPr>
            <p:ph type="sldNum" sz="quarter" idx="10"/>
          </p:nvPr>
        </p:nvSpPr>
        <p:spPr/>
        <p:txBody>
          <a:bodyPr/>
          <a:lstStyle>
            <a:lvl1pPr eaLnBrk="0" hangingPunct="0">
              <a:defRPr baseline="30000">
                <a:ea typeface="ヒラギノ角ゴ Pro W3"/>
                <a:cs typeface="ヒラギノ角ゴ Pro W3"/>
              </a:defRPr>
            </a:lvl1pPr>
          </a:lstStyle>
          <a:p>
            <a:fld id="{0B22DCD2-CAA6-4B22-BBC6-B3FCA39D803A}" type="slidenum">
              <a:rPr lang="it-IT" altLang="it-IT">
                <a:solidFill>
                  <a:srgbClr val="000000"/>
                </a:solidFill>
              </a:rPr>
              <a:pPr/>
              <a:t>‹N›</a:t>
            </a:fld>
            <a:endParaRPr lang="it-IT" altLang="it-IT">
              <a:solidFill>
                <a:srgbClr val="000000"/>
              </a:solidFill>
            </a:endParaRPr>
          </a:p>
        </p:txBody>
      </p:sp>
      <p:sp>
        <p:nvSpPr>
          <p:cNvPr id="8" name="Segnaposto piè di pagina 3"/>
          <p:cNvSpPr>
            <a:spLocks noGrp="1"/>
          </p:cNvSpPr>
          <p:nvPr>
            <p:ph type="ftr" sz="quarter" idx="11"/>
          </p:nvPr>
        </p:nvSpPr>
        <p:spPr>
          <a:xfrm>
            <a:off x="1691218" y="6415089"/>
            <a:ext cx="7666567" cy="225425"/>
          </a:xfrm>
        </p:spPr>
        <p:txBody>
          <a:bodyPr/>
          <a:lstStyle>
            <a:lvl1pPr algn="ctr">
              <a:defRPr dirty="0"/>
            </a:lvl1pPr>
          </a:lstStyle>
          <a:p>
            <a:pPr>
              <a:defRPr/>
            </a:pPr>
            <a:endParaRPr lang="it-IT">
              <a:solidFill>
                <a:srgbClr val="000000"/>
              </a:solidFill>
            </a:endParaRPr>
          </a:p>
        </p:txBody>
      </p:sp>
    </p:spTree>
    <p:extLst>
      <p:ext uri="{BB962C8B-B14F-4D97-AF65-F5344CB8AC3E}">
        <p14:creationId xmlns:p14="http://schemas.microsoft.com/office/powerpoint/2010/main" val="3085249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CC87D30E-E52A-4CDE-920F-BE5E1979E99E}"/>
              </a:ext>
            </a:extLst>
          </p:cNvPr>
          <p:cNvSpPr>
            <a:spLocks noChangeShapeType="1"/>
          </p:cNvSpPr>
          <p:nvPr userDrawn="1"/>
        </p:nvSpPr>
        <p:spPr bwMode="auto">
          <a:xfrm>
            <a:off x="719667" y="4822825"/>
            <a:ext cx="11472333" cy="0"/>
          </a:xfrm>
          <a:prstGeom prst="line">
            <a:avLst/>
          </a:prstGeom>
          <a:noFill/>
          <a:ln w="28575">
            <a:solidFill>
              <a:schemeClr val="accent4">
                <a:lumMod val="50000"/>
              </a:schemeClr>
            </a:solidFill>
            <a:round/>
            <a:headEnd/>
            <a:tailEnd/>
          </a:ln>
          <a:extLst/>
        </p:spPr>
        <p:txBody>
          <a:bodyPr lIns="91301" tIns="45653" rIns="91301" bIns="4565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 name="Titolo 1"/>
          <p:cNvSpPr>
            <a:spLocks noGrp="1"/>
          </p:cNvSpPr>
          <p:nvPr>
            <p:ph type="ctrTitle"/>
          </p:nvPr>
        </p:nvSpPr>
        <p:spPr>
          <a:xfrm>
            <a:off x="719403" y="3238111"/>
            <a:ext cx="10753195" cy="1470025"/>
          </a:xfrm>
        </p:spPr>
        <p:txBody>
          <a:bodyPr/>
          <a:lstStyle>
            <a:lvl1pPr>
              <a:defRPr sz="3600"/>
            </a:lvl1pPr>
          </a:lstStyle>
          <a:p>
            <a:r>
              <a:rPr lang="it-IT"/>
              <a:t>Fare clic per modificare lo stile del titolo</a:t>
            </a:r>
          </a:p>
        </p:txBody>
      </p:sp>
      <p:sp>
        <p:nvSpPr>
          <p:cNvPr id="3" name="Sottotitolo 2"/>
          <p:cNvSpPr>
            <a:spLocks noGrp="1"/>
          </p:cNvSpPr>
          <p:nvPr>
            <p:ph type="subTitle" idx="1"/>
          </p:nvPr>
        </p:nvSpPr>
        <p:spPr>
          <a:xfrm>
            <a:off x="719347" y="4993861"/>
            <a:ext cx="10756283" cy="1126974"/>
          </a:xfrm>
        </p:spPr>
        <p:txBody>
          <a:bodyPr/>
          <a:lstStyle>
            <a:lvl1pPr marL="0" indent="0" algn="l">
              <a:buNone/>
              <a:defRPr b="0"/>
            </a:lvl1pPr>
            <a:lvl2pPr marL="456535" indent="0" algn="ctr">
              <a:buNone/>
              <a:defRPr/>
            </a:lvl2pPr>
            <a:lvl3pPr marL="913074" indent="0" algn="ctr">
              <a:buNone/>
              <a:defRPr/>
            </a:lvl3pPr>
            <a:lvl4pPr marL="1369612" indent="0" algn="ctr">
              <a:buNone/>
              <a:defRPr/>
            </a:lvl4pPr>
            <a:lvl5pPr marL="1826147" indent="0" algn="ctr">
              <a:buNone/>
              <a:defRPr/>
            </a:lvl5pPr>
            <a:lvl6pPr marL="2282685" indent="0" algn="ctr">
              <a:buNone/>
              <a:defRPr/>
            </a:lvl6pPr>
            <a:lvl7pPr marL="2739222" indent="0" algn="ctr">
              <a:buNone/>
              <a:defRPr/>
            </a:lvl7pPr>
            <a:lvl8pPr marL="3195752" indent="0" algn="ctr">
              <a:buNone/>
              <a:defRPr/>
            </a:lvl8pPr>
            <a:lvl9pPr marL="3652294"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625586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335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9DD3D82-9A17-4182-A9E9-FED9A9664DD5}" type="datetimeFigureOut">
              <a:rPr lang="en-AU" smtClean="0">
                <a:solidFill>
                  <a:prstClr val="white">
                    <a:alpha val="50000"/>
                  </a:prstClr>
                </a:solidFill>
              </a:rPr>
              <a:pPr/>
              <a:t>2/04/2019</a:t>
            </a:fld>
            <a:endParaRPr lang="en-AU">
              <a:solidFill>
                <a:prstClr val="white">
                  <a:alpha val="50000"/>
                </a:prstClr>
              </a:solidFill>
            </a:endParaRPr>
          </a:p>
        </p:txBody>
      </p:sp>
      <p:sp>
        <p:nvSpPr>
          <p:cNvPr id="8" name="Slide Number Placeholder 7"/>
          <p:cNvSpPr>
            <a:spLocks noGrp="1"/>
          </p:cNvSpPr>
          <p:nvPr>
            <p:ph type="sldNum" sz="quarter" idx="11"/>
          </p:nvPr>
        </p:nvSpPr>
        <p:spPr/>
        <p:txBody>
          <a:bodyPr/>
          <a:lstStyle/>
          <a:p>
            <a:fld id="{A45709C9-D58C-4827-AC0B-FF003AC90AF1}" type="slidenum">
              <a:rPr lang="en-AU" smtClean="0">
                <a:solidFill>
                  <a:prstClr val="white"/>
                </a:solidFill>
              </a:rPr>
              <a:pPr/>
              <a:t>‹N›</a:t>
            </a:fld>
            <a:endParaRPr lang="en-AU">
              <a:solidFill>
                <a:prstClr val="white"/>
              </a:solidFill>
            </a:endParaRPr>
          </a:p>
        </p:txBody>
      </p:sp>
      <p:sp>
        <p:nvSpPr>
          <p:cNvPr id="9" name="Footer Placeholder 8"/>
          <p:cNvSpPr>
            <a:spLocks noGrp="1"/>
          </p:cNvSpPr>
          <p:nvPr>
            <p:ph type="ftr" sz="quarter" idx="12"/>
          </p:nvPr>
        </p:nvSpPr>
        <p:spPr/>
        <p:txBody>
          <a:bodyPr/>
          <a:lstStyle/>
          <a:p>
            <a:endParaRPr lang="en-AU">
              <a:solidFill>
                <a:prstClr val="white"/>
              </a:solidFill>
            </a:endParaRPr>
          </a:p>
        </p:txBody>
      </p:sp>
    </p:spTree>
    <p:extLst>
      <p:ext uri="{BB962C8B-B14F-4D97-AF65-F5344CB8AC3E}">
        <p14:creationId xmlns:p14="http://schemas.microsoft.com/office/powerpoint/2010/main" val="3799303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Fare clic per modificare stile</a:t>
            </a:r>
          </a:p>
        </p:txBody>
      </p:sp>
      <p:sp>
        <p:nvSpPr>
          <p:cNvPr id="3" name="Content Placeholder 2"/>
          <p:cNvSpPr>
            <a:spLocks noGrp="1"/>
          </p:cNvSpPr>
          <p:nvPr>
            <p:ph idx="1"/>
          </p:nvPr>
        </p:nvSpPr>
        <p:spPr/>
        <p:txBody>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10"/>
          </p:nvPr>
        </p:nvSpPr>
        <p:spPr/>
        <p:txBody>
          <a:bodyPr rtlCol="0"/>
          <a:lstStyle>
            <a:lvl1pPr>
              <a:defRPr>
                <a:solidFill>
                  <a:prstClr val="white">
                    <a:tint val="75000"/>
                  </a:prstClr>
                </a:solidFill>
                <a:latin typeface="Arial Unicode MS" pitchFamily="34" charset="-128"/>
              </a:defRPr>
            </a:lvl1pPr>
          </a:lstStyle>
          <a:p>
            <a:pPr fontAlgn="base">
              <a:spcBef>
                <a:spcPct val="0"/>
              </a:spcBef>
              <a:spcAft>
                <a:spcPct val="0"/>
              </a:spcAft>
              <a:defRPr/>
            </a:pPr>
            <a:fld id="{5FFCFB19-AA85-4003-9B24-45CAF7FDD45E}" type="datetimeFigureOut">
              <a:rPr lang="it-IT" smtClean="0">
                <a:cs typeface="Arial" charset="0"/>
              </a:rPr>
              <a:pPr fontAlgn="base">
                <a:spcBef>
                  <a:spcPct val="0"/>
                </a:spcBef>
                <a:spcAft>
                  <a:spcPct val="0"/>
                </a:spcAft>
                <a:defRPr/>
              </a:pPr>
              <a:t>02/04/2019</a:t>
            </a:fld>
            <a:endParaRPr lang="en-US">
              <a:cs typeface="Arial" charset="0"/>
            </a:endParaRPr>
          </a:p>
        </p:txBody>
      </p:sp>
      <p:sp>
        <p:nvSpPr>
          <p:cNvPr id="5" name="Footer Placeholder 4"/>
          <p:cNvSpPr>
            <a:spLocks noGrp="1"/>
          </p:cNvSpPr>
          <p:nvPr>
            <p:ph type="ftr" sz="quarter" idx="11"/>
          </p:nvPr>
        </p:nvSpPr>
        <p:spPr/>
        <p:txBody>
          <a:bodyPr rtlCol="0"/>
          <a:lstStyle>
            <a:lvl1pPr>
              <a:defRPr>
                <a:solidFill>
                  <a:prstClr val="white">
                    <a:tint val="75000"/>
                  </a:prstClr>
                </a:solidFill>
                <a:latin typeface="Arial Unicode MS" pitchFamily="34" charset="-128"/>
              </a:defRPr>
            </a:lvl1pPr>
          </a:lstStyle>
          <a:p>
            <a:pPr fontAlgn="base">
              <a:spcBef>
                <a:spcPct val="0"/>
              </a:spcBef>
              <a:spcAft>
                <a:spcPct val="0"/>
              </a:spcAft>
              <a:defRPr/>
            </a:pPr>
            <a:endParaRPr lang="en-US">
              <a:cs typeface="Arial" charset="0"/>
            </a:endParaRPr>
          </a:p>
        </p:txBody>
      </p:sp>
      <p:sp>
        <p:nvSpPr>
          <p:cNvPr id="6" name="Slide Number Placeholder 5"/>
          <p:cNvSpPr>
            <a:spLocks noGrp="1"/>
          </p:cNvSpPr>
          <p:nvPr>
            <p:ph type="sldNum" sz="quarter" idx="12"/>
          </p:nvPr>
        </p:nvSpPr>
        <p:spPr/>
        <p:txBody>
          <a:bodyPr rtlCol="0"/>
          <a:lstStyle>
            <a:lvl1pPr>
              <a:defRPr>
                <a:solidFill>
                  <a:prstClr val="white">
                    <a:tint val="75000"/>
                  </a:prstClr>
                </a:solidFill>
                <a:latin typeface="Arial Unicode MS" pitchFamily="34" charset="-128"/>
              </a:defRPr>
            </a:lvl1pPr>
          </a:lstStyle>
          <a:p>
            <a:pPr fontAlgn="base">
              <a:spcBef>
                <a:spcPct val="0"/>
              </a:spcBef>
              <a:spcAft>
                <a:spcPct val="0"/>
              </a:spcAft>
              <a:defRPr/>
            </a:pPr>
            <a:fld id="{9139F392-8FCD-4E26-AECF-69FF00E2B5DD}" type="slidenum">
              <a:rPr lang="en-US" smtClean="0">
                <a:cs typeface="Arial" charset="0"/>
              </a:rPr>
              <a:pPr fontAlgn="base">
                <a:spcBef>
                  <a:spcPct val="0"/>
                </a:spcBef>
                <a:spcAft>
                  <a:spcPct val="0"/>
                </a:spcAft>
                <a:defRPr/>
              </a:pPr>
              <a:t>‹N›</a:t>
            </a:fld>
            <a:endParaRPr lang="en-US">
              <a:cs typeface="Arial" charset="0"/>
            </a:endParaRPr>
          </a:p>
        </p:txBody>
      </p:sp>
    </p:spTree>
    <p:extLst>
      <p:ext uri="{BB962C8B-B14F-4D97-AF65-F5344CB8AC3E}">
        <p14:creationId xmlns:p14="http://schemas.microsoft.com/office/powerpoint/2010/main" val="26134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solidFill>
                <a:srgbClr val="000000"/>
              </a:solidFill>
            </a:endParaRPr>
          </a:p>
        </p:txBody>
      </p:sp>
      <p:sp>
        <p:nvSpPr>
          <p:cNvPr id="3" name="Segnaposto piè di pagina 2"/>
          <p:cNvSpPr>
            <a:spLocks noGrp="1"/>
          </p:cNvSpPr>
          <p:nvPr>
            <p:ph type="ftr" sz="quarter" idx="11"/>
          </p:nvPr>
        </p:nvSpPr>
        <p:spPr/>
        <p:txBody>
          <a:bodyPr/>
          <a:lstStyle/>
          <a:p>
            <a:pPr>
              <a:defRPr/>
            </a:pPr>
            <a:endParaRPr lang="it-IT">
              <a:solidFill>
                <a:srgbClr val="000000"/>
              </a:solidFill>
            </a:endParaRPr>
          </a:p>
        </p:txBody>
      </p:sp>
      <p:sp>
        <p:nvSpPr>
          <p:cNvPr id="4" name="Segnaposto numero diapositiva 3"/>
          <p:cNvSpPr>
            <a:spLocks noGrp="1"/>
          </p:cNvSpPr>
          <p:nvPr>
            <p:ph type="sldNum" sz="quarter" idx="12"/>
          </p:nvPr>
        </p:nvSpPr>
        <p:spPr/>
        <p:txBody>
          <a:bodyPr/>
          <a:lstStyle/>
          <a:p>
            <a:fld id="{4104E144-D170-4C3C-A6EF-C00E9B6FC808}"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091742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CD01BDD6-7DEE-4CF5-8278-0637363E1A54}"/>
              </a:ext>
            </a:extLst>
          </p:cNvPr>
          <p:cNvSpPr>
            <a:spLocks noGrp="1"/>
          </p:cNvSpPr>
          <p:nvPr>
            <p:ph type="dt" sz="half" idx="10"/>
          </p:nvPr>
        </p:nvSpPr>
        <p:spPr/>
        <p:txBody>
          <a:bodyPr/>
          <a:lstStyle>
            <a:lvl1pPr>
              <a:defRPr kumimoji="1"/>
            </a:lvl1pPr>
          </a:lstStyle>
          <a:p>
            <a:pPr>
              <a:defRPr/>
            </a:pPr>
            <a:fld id="{ADABD823-0F92-4062-9568-56BC7FE1E87C}" type="datetimeFigureOut">
              <a:rPr lang="de-DE" smtClean="0"/>
              <a:pPr>
                <a:defRPr/>
              </a:pPr>
              <a:t>02.04.2019</a:t>
            </a:fld>
            <a:endParaRPr lang="de-DE"/>
          </a:p>
        </p:txBody>
      </p:sp>
      <p:sp>
        <p:nvSpPr>
          <p:cNvPr id="4" name="Fußzeilenplatzhalter 4">
            <a:extLst>
              <a:ext uri="{FF2B5EF4-FFF2-40B4-BE49-F238E27FC236}">
                <a16:creationId xmlns:a16="http://schemas.microsoft.com/office/drawing/2014/main" id="{DB9414A6-5C9D-4CC6-B5DA-16DF926A96B2}"/>
              </a:ext>
            </a:extLst>
          </p:cNvPr>
          <p:cNvSpPr>
            <a:spLocks noGrp="1"/>
          </p:cNvSpPr>
          <p:nvPr>
            <p:ph type="ftr" sz="quarter" idx="11"/>
          </p:nvPr>
        </p:nvSpPr>
        <p:spPr/>
        <p:txBody>
          <a:bodyPr/>
          <a:lstStyle>
            <a:lvl1pPr>
              <a:defRPr kumimoji="1"/>
            </a:lvl1pPr>
          </a:lstStyle>
          <a:p>
            <a:pPr>
              <a:defRPr/>
            </a:pPr>
            <a:endParaRPr lang="de-DE"/>
          </a:p>
        </p:txBody>
      </p:sp>
      <p:sp>
        <p:nvSpPr>
          <p:cNvPr id="5" name="Foliennummernplatzhalter 5">
            <a:extLst>
              <a:ext uri="{FF2B5EF4-FFF2-40B4-BE49-F238E27FC236}">
                <a16:creationId xmlns:a16="http://schemas.microsoft.com/office/drawing/2014/main" id="{0B428C67-4B8D-48A8-9CCD-2C0C355E3952}"/>
              </a:ext>
            </a:extLst>
          </p:cNvPr>
          <p:cNvSpPr>
            <a:spLocks noGrp="1"/>
          </p:cNvSpPr>
          <p:nvPr>
            <p:ph type="sldNum" sz="quarter" idx="12"/>
          </p:nvPr>
        </p:nvSpPr>
        <p:spPr/>
        <p:txBody>
          <a:bodyPr/>
          <a:lstStyle>
            <a:lvl1pPr>
              <a:defRPr kumimoji="1"/>
            </a:lvl1pPr>
          </a:lstStyle>
          <a:p>
            <a:pPr fontAlgn="base">
              <a:spcBef>
                <a:spcPct val="0"/>
              </a:spcBef>
              <a:spcAft>
                <a:spcPct val="0"/>
              </a:spcAft>
              <a:defRPr/>
            </a:pPr>
            <a:fld id="{864769DB-13E1-472F-8993-AA0C0262202F}" type="slidenum">
              <a:rPr lang="de-DE" altLang="en-US" smtClean="0"/>
              <a:pPr fontAlgn="base">
                <a:spcBef>
                  <a:spcPct val="0"/>
                </a:spcBef>
                <a:spcAft>
                  <a:spcPct val="0"/>
                </a:spcAft>
                <a:defRPr/>
              </a:pPr>
              <a:t>‹N›</a:t>
            </a:fld>
            <a:endParaRPr lang="de-DE" altLang="en-US"/>
          </a:p>
        </p:txBody>
      </p:sp>
    </p:spTree>
    <p:extLst>
      <p:ext uri="{BB962C8B-B14F-4D97-AF65-F5344CB8AC3E}">
        <p14:creationId xmlns:p14="http://schemas.microsoft.com/office/powerpoint/2010/main" val="2516408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E9DD3D82-9A17-4182-A9E9-FED9A9664DD5}" type="datetimeFigureOut">
              <a:rPr lang="en-AU" smtClean="0">
                <a:solidFill>
                  <a:prstClr val="white">
                    <a:alpha val="50000"/>
                  </a:prstClr>
                </a:solidFill>
                <a:latin typeface="Arial"/>
              </a:rPr>
              <a:pPr>
                <a:defRPr/>
              </a:pPr>
              <a:t>2/04/2019</a:t>
            </a:fld>
            <a:endParaRPr lang="en-AU">
              <a:solidFill>
                <a:prstClr val="white">
                  <a:alpha val="50000"/>
                </a:prstClr>
              </a:solidFill>
              <a:latin typeface="Arial"/>
            </a:endParaRPr>
          </a:p>
        </p:txBody>
      </p:sp>
      <p:sp>
        <p:nvSpPr>
          <p:cNvPr id="8" name="Slide Number Placeholder 7"/>
          <p:cNvSpPr>
            <a:spLocks noGrp="1"/>
          </p:cNvSpPr>
          <p:nvPr>
            <p:ph type="sldNum" sz="quarter" idx="11"/>
          </p:nvPr>
        </p:nvSpPr>
        <p:spPr/>
        <p:txBody>
          <a:bodyPr/>
          <a:lstStyle/>
          <a:p>
            <a:pPr>
              <a:defRPr/>
            </a:pPr>
            <a:fld id="{A45709C9-D58C-4827-AC0B-FF003AC90AF1}" type="slidenum">
              <a:rPr lang="en-AU" smtClean="0">
                <a:solidFill>
                  <a:prstClr val="white"/>
                </a:solidFill>
                <a:latin typeface="Arial"/>
              </a:rPr>
              <a:pPr>
                <a:defRPr/>
              </a:pPr>
              <a:t>‹N›</a:t>
            </a:fld>
            <a:endParaRPr lang="en-AU">
              <a:solidFill>
                <a:prstClr val="white"/>
              </a:solidFill>
              <a:latin typeface="Arial"/>
            </a:endParaRPr>
          </a:p>
        </p:txBody>
      </p:sp>
      <p:sp>
        <p:nvSpPr>
          <p:cNvPr id="9" name="Footer Placeholder 8"/>
          <p:cNvSpPr>
            <a:spLocks noGrp="1"/>
          </p:cNvSpPr>
          <p:nvPr>
            <p:ph type="ftr" sz="quarter" idx="12"/>
          </p:nvPr>
        </p:nvSpPr>
        <p:spPr/>
        <p:txBody>
          <a:bodyPr/>
          <a:lstStyle/>
          <a:p>
            <a:pPr algn="l">
              <a:defRPr/>
            </a:pPr>
            <a:endParaRPr lang="en-AU" sz="1000">
              <a:solidFill>
                <a:prstClr val="white"/>
              </a:solidFill>
              <a:latin typeface="Arial"/>
            </a:endParaRPr>
          </a:p>
        </p:txBody>
      </p:sp>
    </p:spTree>
    <p:extLst>
      <p:ext uri="{BB962C8B-B14F-4D97-AF65-F5344CB8AC3E}">
        <p14:creationId xmlns:p14="http://schemas.microsoft.com/office/powerpoint/2010/main" val="1070937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fontAlgn="base">
              <a:spcBef>
                <a:spcPct val="0"/>
              </a:spcBef>
              <a:spcAft>
                <a:spcPct val="0"/>
              </a:spcAft>
              <a:defRPr/>
            </a:pPr>
            <a:fld id="{D4935D4C-3D9E-4929-858D-53B2B862D428}" type="slidenum">
              <a:rPr lang="en-GB" smtClean="0">
                <a:cs typeface="Arial" charset="0"/>
              </a:rPr>
              <a:pPr fontAlgn="base">
                <a:spcBef>
                  <a:spcPct val="0"/>
                </a:spcBef>
                <a:spcAft>
                  <a:spcPct val="0"/>
                </a:spcAft>
                <a:defRPr/>
              </a:pPr>
              <a:t>‹N›</a:t>
            </a:fld>
            <a:endParaRPr lang="en-GB">
              <a:cs typeface="Arial" charset="0"/>
            </a:endParaRPr>
          </a:p>
        </p:txBody>
      </p:sp>
    </p:spTree>
    <p:extLst>
      <p:ext uri="{BB962C8B-B14F-4D97-AF65-F5344CB8AC3E}">
        <p14:creationId xmlns:p14="http://schemas.microsoft.com/office/powerpoint/2010/main" val="236393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2967" y="1343026"/>
            <a:ext cx="11292859" cy="4913313"/>
          </a:xfrm>
        </p:spPr>
        <p:txBody>
          <a:bodyPr/>
          <a:lstStyle>
            <a:lvl1pPr>
              <a:defRPr>
                <a:solidFill>
                  <a:schemeClr val="tx1"/>
                </a:solidFill>
              </a:defRPr>
            </a:lvl1pPr>
            <a:lvl2pPr>
              <a:buClr>
                <a:schemeClr val="accent2"/>
              </a:buClr>
              <a:defRPr>
                <a:solidFill>
                  <a:schemeClr val="tx1"/>
                </a:solidFill>
              </a:defRPr>
            </a:lvl2pPr>
            <a:lvl3pPr>
              <a:defRPr>
                <a:solidFill>
                  <a:schemeClr val="tx1"/>
                </a:solidFill>
              </a:defRPr>
            </a:lvl3pPr>
            <a:lvl4pP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p:cNvSpPr>
            <a:spLocks noGrp="1"/>
          </p:cNvSpPr>
          <p:nvPr>
            <p:ph type="sldNum" sz="quarter" idx="10"/>
          </p:nvPr>
        </p:nvSpPr>
        <p:spPr>
          <a:xfrm>
            <a:off x="8610600" y="635635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2023E-A1AD-4528-80FB-EFCF6802B98D}" type="slidenum">
              <a:rPr kumimoji="0" lang="en-GB" sz="1200" b="0" i="0" u="none" strike="noStrike" kern="1200" cap="none" spc="0" normalizeH="0" baseline="0" noProof="0" smtClean="0">
                <a:ln>
                  <a:noFill/>
                </a:ln>
                <a:solidFill>
                  <a:srgbClr val="898989"/>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a:ln>
                <a:noFill/>
              </a:ln>
              <a:solidFill>
                <a:srgbClr val="898989"/>
              </a:solidFill>
              <a:effectLst/>
              <a:uLnTx/>
              <a:uFillTx/>
              <a:latin typeface="Calibri"/>
              <a:ea typeface="+mn-ea"/>
              <a:cs typeface="Arial"/>
            </a:endParaRPr>
          </a:p>
        </p:txBody>
      </p:sp>
    </p:spTree>
    <p:extLst>
      <p:ext uri="{BB962C8B-B14F-4D97-AF65-F5344CB8AC3E}">
        <p14:creationId xmlns:p14="http://schemas.microsoft.com/office/powerpoint/2010/main" val="902468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367239"/>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1460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458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defTabSz="457200">
              <a:defRPr/>
            </a:pPr>
            <a:fld id="{5CC2D6F3-D610-BA4E-8F3E-DD93B81517B2}" type="datetimeFigureOut">
              <a:rPr lang="it-IT" smtClean="0">
                <a:solidFill>
                  <a:prstClr val="black">
                    <a:tint val="75000"/>
                  </a:prstClr>
                </a:solidFill>
                <a:cs typeface="Arial" charset="0"/>
              </a:rPr>
              <a:pPr defTabSz="457200">
                <a:defRPr/>
              </a:pPr>
              <a:t>02/04/2019</a:t>
            </a:fld>
            <a:endParaRPr lang="it-IT">
              <a:solidFill>
                <a:prstClr val="black">
                  <a:tint val="75000"/>
                </a:prstClr>
              </a:solidFill>
              <a:cs typeface="Arial" charset="0"/>
            </a:endParaRPr>
          </a:p>
        </p:txBody>
      </p:sp>
      <p:sp>
        <p:nvSpPr>
          <p:cNvPr id="3" name="Segnaposto piè di pagina 2"/>
          <p:cNvSpPr>
            <a:spLocks noGrp="1"/>
          </p:cNvSpPr>
          <p:nvPr>
            <p:ph type="ftr" sz="quarter" idx="11"/>
          </p:nvPr>
        </p:nvSpPr>
        <p:spPr/>
        <p:txBody>
          <a:bodyPr/>
          <a:lstStyle/>
          <a:p>
            <a:pPr defTabSz="457200">
              <a:defRPr/>
            </a:pPr>
            <a:endParaRPr lang="it-IT">
              <a:solidFill>
                <a:prstClr val="black">
                  <a:tint val="75000"/>
                </a:prstClr>
              </a:solidFill>
              <a:cs typeface="Arial" charset="0"/>
            </a:endParaRPr>
          </a:p>
        </p:txBody>
      </p:sp>
      <p:sp>
        <p:nvSpPr>
          <p:cNvPr id="4" name="Segnaposto numero diapositiva 3"/>
          <p:cNvSpPr>
            <a:spLocks noGrp="1"/>
          </p:cNvSpPr>
          <p:nvPr>
            <p:ph type="sldNum" sz="quarter" idx="12"/>
          </p:nvPr>
        </p:nvSpPr>
        <p:spPr/>
        <p:txBody>
          <a:bodyPr/>
          <a:lstStyle/>
          <a:p>
            <a:pPr defTabSz="457200">
              <a:defRPr/>
            </a:pPr>
            <a:fld id="{AC3CF37E-01A2-3342-883F-0DC4D5A455A8}" type="slidenum">
              <a:rPr lang="it-IT" smtClean="0">
                <a:solidFill>
                  <a:prstClr val="black">
                    <a:tint val="75000"/>
                  </a:prstClr>
                </a:solidFill>
                <a:cs typeface="Arial" charset="0"/>
              </a:rPr>
              <a:pPr defTabSz="457200">
                <a:defRPr/>
              </a:pPr>
              <a:t>‹N›</a:t>
            </a:fld>
            <a:endParaRPr lang="it-IT">
              <a:solidFill>
                <a:prstClr val="black">
                  <a:tint val="75000"/>
                </a:prstClr>
              </a:solidFill>
              <a:cs typeface="Arial" charset="0"/>
            </a:endParaRPr>
          </a:p>
        </p:txBody>
      </p:sp>
    </p:spTree>
    <p:extLst>
      <p:ext uri="{BB962C8B-B14F-4D97-AF65-F5344CB8AC3E}">
        <p14:creationId xmlns:p14="http://schemas.microsoft.com/office/powerpoint/2010/main" val="10154598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94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dirty="0"/>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869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39D930A-1E3D-4B91-B217-F045D207A986}" type="datetimeFigureOut">
              <a:rPr lang="it-IT" smtClean="0"/>
              <a:t>02/04/2019</a:t>
            </a:fld>
            <a:endParaRPr lang="it-IT"/>
          </a:p>
        </p:txBody>
      </p:sp>
      <p:sp>
        <p:nvSpPr>
          <p:cNvPr id="6" name="Segnaposto piè di pagina 5"/>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7" name="Segnaposto numero diapositiva 6"/>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15854310"/>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833" y="294811"/>
            <a:ext cx="10102852" cy="276999"/>
          </a:xfrm>
        </p:spPr>
        <p:txBody>
          <a:bodyPr/>
          <a:lstStyle>
            <a:lvl1pPr>
              <a:defRPr sz="1800"/>
            </a:lvl1pPr>
          </a:lstStyle>
          <a:p>
            <a:r>
              <a:rPr lang="en-US" dirty="0"/>
              <a:t>Click to edit Master title style</a:t>
            </a:r>
          </a:p>
        </p:txBody>
      </p:sp>
      <p:sp>
        <p:nvSpPr>
          <p:cNvPr id="9" name="Text Placeholder 8"/>
          <p:cNvSpPr>
            <a:spLocks noGrp="1"/>
          </p:cNvSpPr>
          <p:nvPr>
            <p:ph type="body" sz="quarter" idx="13"/>
          </p:nvPr>
        </p:nvSpPr>
        <p:spPr>
          <a:xfrm>
            <a:off x="336000" y="771649"/>
            <a:ext cx="9984000" cy="504000"/>
          </a:xfrm>
        </p:spPr>
        <p:txBody>
          <a:bodyPr rtlCol="0">
            <a:noAutofit/>
          </a:bodyPr>
          <a:lstStyle>
            <a:lvl1pPr>
              <a:defRPr lang="en-US" sz="1350" i="1" dirty="0">
                <a:latin typeface="Calibri" panose="020F0502020204030204" pitchFamily="34" charset="0"/>
                <a:cs typeface="Calibri" panose="020F0502020204030204" pitchFamily="34" charset="0"/>
              </a:defRPr>
            </a:lvl1pPr>
          </a:lstStyle>
          <a:p>
            <a:pPr lvl="0"/>
            <a:r>
              <a:rPr lang="it-IT"/>
              <a:t>Modifica gli stili del testo dello schema</a:t>
            </a:r>
          </a:p>
        </p:txBody>
      </p:sp>
      <p:sp>
        <p:nvSpPr>
          <p:cNvPr id="10" name="Text Placeholder 14"/>
          <p:cNvSpPr>
            <a:spLocks noGrp="1"/>
          </p:cNvSpPr>
          <p:nvPr>
            <p:ph type="body" sz="quarter" idx="21"/>
          </p:nvPr>
        </p:nvSpPr>
        <p:spPr>
          <a:xfrm>
            <a:off x="462433" y="6221528"/>
            <a:ext cx="10752000" cy="468000"/>
          </a:xfrm>
        </p:spPr>
        <p:txBody>
          <a:bodyPr lIns="0" tIns="0" rIns="0" bIns="0"/>
          <a:lstStyle>
            <a:lvl1pPr marL="0" indent="0" algn="l">
              <a:lnSpc>
                <a:spcPct val="100000"/>
              </a:lnSpc>
              <a:spcBef>
                <a:spcPts val="0"/>
              </a:spcBef>
              <a:spcAft>
                <a:spcPts val="0"/>
              </a:spcAft>
              <a:buNone/>
              <a:defRPr sz="600"/>
            </a:lvl1pPr>
          </a:lstStyle>
          <a:p>
            <a:pPr lvl="0"/>
            <a:r>
              <a:rPr lang="it-IT"/>
              <a:t>Modifica gli stili del testo dello schema</a:t>
            </a:r>
          </a:p>
        </p:txBody>
      </p:sp>
      <p:sp>
        <p:nvSpPr>
          <p:cNvPr id="11" name="Text Placeholder 14"/>
          <p:cNvSpPr>
            <a:spLocks noGrp="1"/>
          </p:cNvSpPr>
          <p:nvPr>
            <p:ph type="body" sz="quarter" idx="19"/>
          </p:nvPr>
        </p:nvSpPr>
        <p:spPr>
          <a:xfrm>
            <a:off x="470400" y="5962571"/>
            <a:ext cx="11251200" cy="194733"/>
          </a:xfrm>
        </p:spPr>
        <p:txBody>
          <a:bodyPr lIns="0" tIns="0" rIns="0" bIns="0" anchor="b">
            <a:noAutofit/>
          </a:bodyPr>
          <a:lstStyle>
            <a:lvl1pPr marL="0" indent="0" algn="l">
              <a:lnSpc>
                <a:spcPct val="100000"/>
              </a:lnSpc>
              <a:spcBef>
                <a:spcPts val="0"/>
              </a:spcBef>
              <a:spcAft>
                <a:spcPts val="0"/>
              </a:spcAft>
              <a:buNone/>
              <a:defRPr sz="600"/>
            </a:lvl1pPr>
          </a:lstStyle>
          <a:p>
            <a:pPr lvl="0"/>
            <a:r>
              <a:rPr lang="it-IT"/>
              <a:t>Modifica gli stili del testo dello schema</a:t>
            </a:r>
          </a:p>
        </p:txBody>
      </p:sp>
      <p:sp>
        <p:nvSpPr>
          <p:cNvPr id="6" name="Slide Number Placeholder 4">
            <a:extLst>
              <a:ext uri="{FF2B5EF4-FFF2-40B4-BE49-F238E27FC236}">
                <a16:creationId xmlns:a16="http://schemas.microsoft.com/office/drawing/2014/main" id="{A768C43A-5866-431F-8B3F-62B1DD759508}"/>
              </a:ext>
            </a:extLst>
          </p:cNvPr>
          <p:cNvSpPr>
            <a:spLocks noGrp="1"/>
          </p:cNvSpPr>
          <p:nvPr>
            <p:ph type="sldNum" sz="quarter" idx="22"/>
          </p:nvPr>
        </p:nvSpPr>
        <p:spPr/>
        <p:txBody>
          <a:bodyPr/>
          <a:lstStyle>
            <a:lvl1pPr>
              <a:defRPr/>
            </a:lvl1pPr>
          </a:lstStyle>
          <a:p>
            <a:pPr fontAlgn="base">
              <a:spcBef>
                <a:spcPct val="0"/>
              </a:spcBef>
              <a:spcAft>
                <a:spcPct val="0"/>
              </a:spcAft>
              <a:defRPr/>
            </a:pPr>
            <a:fld id="{8F77B622-3C36-4100-982C-83A00D5079D2}" type="slidenum">
              <a:rPr lang="en-GB" smtClean="0">
                <a:solidFill>
                  <a:srgbClr val="000000"/>
                </a:solidFill>
              </a:rPr>
              <a:pPr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val="330172197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9834" y="153988"/>
            <a:ext cx="11472333" cy="1168400"/>
          </a:xfrm>
        </p:spPr>
        <p:txBody>
          <a:bodyPr/>
          <a:lstStyle/>
          <a:p>
            <a:r>
              <a:rPr lang="en-US"/>
              <a:t>Click to edit Master title style</a:t>
            </a:r>
            <a:endParaRPr lang="en-GB"/>
          </a:p>
        </p:txBody>
      </p:sp>
      <p:sp>
        <p:nvSpPr>
          <p:cNvPr id="3" name="Content Placeholder 2"/>
          <p:cNvSpPr>
            <a:spLocks noGrp="1"/>
          </p:cNvSpPr>
          <p:nvPr>
            <p:ph sz="half" idx="1"/>
          </p:nvPr>
        </p:nvSpPr>
        <p:spPr>
          <a:xfrm>
            <a:off x="359834" y="1409700"/>
            <a:ext cx="5634567"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1" y="1409700"/>
            <a:ext cx="5634567" cy="252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1" y="4083050"/>
            <a:ext cx="5634567" cy="252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145038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1FA2121-3879-4B45-99FF-4D745E2A2C4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it-IT">
              <a:solidFill>
                <a:srgbClr val="000000"/>
              </a:solidFill>
            </a:endParaRPr>
          </a:p>
        </p:txBody>
      </p:sp>
      <p:sp>
        <p:nvSpPr>
          <p:cNvPr id="5" name="Rectangle 5">
            <a:extLst>
              <a:ext uri="{FF2B5EF4-FFF2-40B4-BE49-F238E27FC236}">
                <a16:creationId xmlns:a16="http://schemas.microsoft.com/office/drawing/2014/main" id="{A5D9BF0C-65A7-4DB5-A1EB-4008BD17231D}"/>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it-IT">
              <a:solidFill>
                <a:srgbClr val="000000"/>
              </a:solidFill>
            </a:endParaRPr>
          </a:p>
        </p:txBody>
      </p:sp>
      <p:sp>
        <p:nvSpPr>
          <p:cNvPr id="6" name="Rectangle 6">
            <a:extLst>
              <a:ext uri="{FF2B5EF4-FFF2-40B4-BE49-F238E27FC236}">
                <a16:creationId xmlns:a16="http://schemas.microsoft.com/office/drawing/2014/main" id="{479F24F6-3B77-4063-973D-2EE177C01CB6}"/>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14494EF-976D-451D-94F8-F103A4EF9ED8}" type="slidenum">
              <a:rPr lang="it-IT" altLang="it-IT" smtClean="0">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17737468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27382" y="1412777"/>
            <a:ext cx="11137237" cy="4896544"/>
          </a:xfrm>
        </p:spPr>
        <p:txBody>
          <a:bodyPr/>
          <a:lstStyle>
            <a:lvl1pPr>
              <a:buClr>
                <a:schemeClr val="bg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23877" y="707459"/>
            <a:ext cx="9892607"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819A3B68-9C28-4FCF-980D-91B14875D947}"/>
              </a:ext>
            </a:extLst>
          </p:cNvPr>
          <p:cNvSpPr>
            <a:spLocks noGrp="1"/>
          </p:cNvSpPr>
          <p:nvPr>
            <p:ph type="sldNum" sz="quarter" idx="14"/>
          </p:nvPr>
        </p:nvSpPr>
        <p:spPr>
          <a:xfrm>
            <a:off x="11569701" y="6477001"/>
            <a:ext cx="385233" cy="365125"/>
          </a:xfrm>
        </p:spPr>
        <p:txBody>
          <a:bodyPr/>
          <a:lstStyle>
            <a:lvl1pPr>
              <a:defRPr>
                <a:solidFill>
                  <a:srgbClr val="9A8B7D"/>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BAAF3-C41B-49F4-8561-5A7AC37F74CA}" type="slidenum">
              <a:rPr kumimoji="0" lang="en-GB" altLang="it-IT" sz="800" b="0" i="0" u="none" strike="noStrike" kern="1200" cap="none" spc="0" normalizeH="0" baseline="0" noProof="0" smtClean="0">
                <a:ln>
                  <a:noFill/>
                </a:ln>
                <a:solidFill>
                  <a:srgbClr val="9A8B7D"/>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n-GB" altLang="it-IT" sz="800" b="0" i="0" u="none" strike="noStrike" kern="1200" cap="none" spc="0" normalizeH="0" baseline="0" noProof="0">
              <a:ln>
                <a:noFill/>
              </a:ln>
              <a:solidFill>
                <a:srgbClr val="9A8B7D"/>
              </a:solidFill>
              <a:effectLst/>
              <a:uLnTx/>
              <a:uFillTx/>
              <a:latin typeface="Arial"/>
              <a:ea typeface="+mn-ea"/>
              <a:cs typeface="Arial" charset="0"/>
            </a:endParaRPr>
          </a:p>
        </p:txBody>
      </p:sp>
      <p:sp>
        <p:nvSpPr>
          <p:cNvPr id="6" name="Date Placeholder 3">
            <a:extLst>
              <a:ext uri="{FF2B5EF4-FFF2-40B4-BE49-F238E27FC236}">
                <a16:creationId xmlns:a16="http://schemas.microsoft.com/office/drawing/2014/main" id="{5FCF4474-7FD9-4FC3-A878-87C103D8AFFB}"/>
              </a:ext>
            </a:extLst>
          </p:cNvPr>
          <p:cNvSpPr>
            <a:spLocks noGrp="1"/>
          </p:cNvSpPr>
          <p:nvPr>
            <p:ph type="dt" sz="half" idx="15"/>
          </p:nvPr>
        </p:nvSpPr>
        <p:spPr>
          <a:xfrm>
            <a:off x="2351618" y="6477001"/>
            <a:ext cx="1432983" cy="365125"/>
          </a:xfrm>
        </p:spPr>
        <p:txBody>
          <a:bodyPr rtlCol="0"/>
          <a:lstStyle>
            <a:lvl1pPr fontAlgn="base">
              <a:spcBef>
                <a:spcPct val="0"/>
              </a:spcBef>
              <a:spcAft>
                <a:spcPct val="0"/>
              </a:spcAft>
              <a:defRPr>
                <a:solidFill>
                  <a:srgbClr val="9A8B7D"/>
                </a:solidFill>
                <a:latin typeface="Calibri"/>
                <a:ea typeface="ＭＳ Ｐゴシック" charset="0"/>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9A8B7D"/>
                </a:solidFill>
                <a:effectLst/>
                <a:uLnTx/>
                <a:uFillTx/>
                <a:latin typeface="Calibri"/>
                <a:ea typeface="ＭＳ Ｐゴシック" charset="0"/>
              </a:rPr>
              <a:t>00 Month 0000</a:t>
            </a:r>
            <a:endParaRPr kumimoji="0" lang="en-GB" sz="1000" b="0" i="0" u="none" strike="noStrike" kern="1200" cap="none" spc="0" normalizeH="0" baseline="0" noProof="0" dirty="0">
              <a:ln>
                <a:noFill/>
              </a:ln>
              <a:solidFill>
                <a:srgbClr val="9A8B7D"/>
              </a:solidFill>
              <a:effectLst/>
              <a:uLnTx/>
              <a:uFillTx/>
              <a:latin typeface="Calibri"/>
              <a:ea typeface="ＭＳ Ｐゴシック" charset="0"/>
            </a:endParaRPr>
          </a:p>
        </p:txBody>
      </p:sp>
      <p:sp>
        <p:nvSpPr>
          <p:cNvPr id="7" name="Footer Placeholder 4">
            <a:extLst>
              <a:ext uri="{FF2B5EF4-FFF2-40B4-BE49-F238E27FC236}">
                <a16:creationId xmlns:a16="http://schemas.microsoft.com/office/drawing/2014/main" id="{273D0B75-18C9-4CDA-9B45-199E809257A6}"/>
              </a:ext>
            </a:extLst>
          </p:cNvPr>
          <p:cNvSpPr>
            <a:spLocks noGrp="1"/>
          </p:cNvSpPr>
          <p:nvPr>
            <p:ph type="ftr" sz="quarter" idx="16"/>
          </p:nvPr>
        </p:nvSpPr>
        <p:spPr>
          <a:xfrm>
            <a:off x="527051" y="6477001"/>
            <a:ext cx="1824567" cy="365125"/>
          </a:xfrm>
          <a:prstGeom prst="rect">
            <a:avLst/>
          </a:prstGeom>
        </p:spPr>
        <p:txBody>
          <a:bodyPr/>
          <a:lstStyle>
            <a:lvl1pPr algn="ctr" eaLnBrk="1" fontAlgn="base" hangingPunct="1">
              <a:spcBef>
                <a:spcPct val="0"/>
              </a:spcBef>
              <a:spcAft>
                <a:spcPct val="0"/>
              </a:spcAft>
              <a:defRPr>
                <a:solidFill>
                  <a:srgbClr val="9A8B7D"/>
                </a:solidFill>
                <a:ea typeface="ＭＳ Ｐゴシック" charset="0"/>
                <a:cs typeface="ＭＳ Ｐゴシック"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9A8B7D"/>
                </a:solidFill>
                <a:effectLst/>
                <a:uLnTx/>
                <a:uFillTx/>
                <a:latin typeface="Arial"/>
                <a:ea typeface="ＭＳ Ｐゴシック" charset="0"/>
              </a:rPr>
              <a:t>Presentation title in footer</a:t>
            </a:r>
          </a:p>
        </p:txBody>
      </p:sp>
    </p:spTree>
    <p:extLst>
      <p:ext uri="{BB962C8B-B14F-4D97-AF65-F5344CB8AC3E}">
        <p14:creationId xmlns:p14="http://schemas.microsoft.com/office/powerpoint/2010/main" val="25360274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6" name="Title 1"/>
          <p:cNvSpPr>
            <a:spLocks noGrp="1"/>
          </p:cNvSpPr>
          <p:nvPr>
            <p:ph type="ctrTitle"/>
          </p:nvPr>
        </p:nvSpPr>
        <p:spPr>
          <a:xfrm>
            <a:off x="604523" y="353901"/>
            <a:ext cx="10982960" cy="307777"/>
          </a:xfrm>
        </p:spPr>
        <p:txBody>
          <a:bodyPr wrap="square" lIns="0" tIns="0" rIns="0" bIns="0" anchor="ctr">
            <a:spAutoFit/>
          </a:bodyPr>
          <a:lstStyle>
            <a:lvl1pPr algn="l">
              <a:lnSpc>
                <a:spcPct val="100000"/>
              </a:lnSpc>
              <a:spcAft>
                <a:spcPts val="600"/>
              </a:spcAft>
              <a:defRPr sz="2000" b="1">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7" name="Straight Connector 26"/>
          <p:cNvCxnSpPr/>
          <p:nvPr userDrawn="1"/>
        </p:nvCxnSpPr>
        <p:spPr>
          <a:xfrm>
            <a:off x="604521" y="1062833"/>
            <a:ext cx="109829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4" hasCustomPrompt="1"/>
          </p:nvPr>
        </p:nvSpPr>
        <p:spPr>
          <a:xfrm>
            <a:off x="604523" y="716975"/>
            <a:ext cx="10982960" cy="300552"/>
          </a:xfrm>
        </p:spPr>
        <p:txBody>
          <a:bodyPr lIns="0" tIns="0" rIns="0" bIns="0" anchor="ctr" anchorCtr="0"/>
          <a:lstStyle>
            <a:lvl1pPr marL="0" indent="0">
              <a:lnSpc>
                <a:spcPct val="100000"/>
              </a:lnSpc>
              <a:spcBef>
                <a:spcPts val="0"/>
              </a:spcBef>
              <a:spcAft>
                <a:spcPts val="0"/>
              </a:spcAft>
              <a:buNone/>
              <a:defRPr sz="1600" i="0">
                <a:solidFill>
                  <a:schemeClr val="bg2"/>
                </a:solidFill>
                <a:latin typeface="+mj-lt"/>
              </a:defRPr>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23" name="Rectangle 22"/>
          <p:cNvSpPr/>
          <p:nvPr userDrawn="1"/>
        </p:nvSpPr>
        <p:spPr>
          <a:xfrm>
            <a:off x="-1" y="6341066"/>
            <a:ext cx="12192001" cy="5169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24" name="Rectangle 23"/>
          <p:cNvSpPr/>
          <p:nvPr userDrawn="1"/>
        </p:nvSpPr>
        <p:spPr>
          <a:xfrm flipV="1">
            <a:off x="1" y="6272243"/>
            <a:ext cx="12192001" cy="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50" name="Footer Placeholder 1"/>
          <p:cNvSpPr txBox="1">
            <a:spLocks/>
          </p:cNvSpPr>
          <p:nvPr userDrawn="1"/>
        </p:nvSpPr>
        <p:spPr>
          <a:xfrm>
            <a:off x="978016" y="6416971"/>
            <a:ext cx="7649865" cy="365125"/>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Confidential - For GSK Internal Training Only. These Materials May Not be Shown to Customers. </a:t>
            </a:r>
          </a:p>
        </p:txBody>
      </p:sp>
      <p:sp>
        <p:nvSpPr>
          <p:cNvPr id="51" name="Slide Number Placeholder 5"/>
          <p:cNvSpPr txBox="1">
            <a:spLocks/>
          </p:cNvSpPr>
          <p:nvPr userDrawn="1"/>
        </p:nvSpPr>
        <p:spPr>
          <a:xfrm>
            <a:off x="-2" y="6416971"/>
            <a:ext cx="757523" cy="365125"/>
          </a:xfrm>
          <a:prstGeom prst="rect">
            <a:avLst/>
          </a:prstGeom>
        </p:spPr>
        <p:txBody>
          <a:bodyPr lIns="0" tIns="0" rIns="0" bIns="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D07063A-B1A5-4118-9EBF-F4518BE7B37C}"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2" name="Straight Connector 51"/>
          <p:cNvCxnSpPr/>
          <p:nvPr userDrawn="1"/>
        </p:nvCxnSpPr>
        <p:spPr>
          <a:xfrm>
            <a:off x="867768" y="6539194"/>
            <a:ext cx="0" cy="120679"/>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41C90BE-2725-4D5D-AF88-9D153F659617}"/>
              </a:ext>
            </a:extLst>
          </p:cNvPr>
          <p:cNvGrpSpPr/>
          <p:nvPr userDrawn="1"/>
        </p:nvGrpSpPr>
        <p:grpSpPr>
          <a:xfrm>
            <a:off x="10031961" y="6494707"/>
            <a:ext cx="1759772" cy="209650"/>
            <a:chOff x="6102533" y="5352256"/>
            <a:chExt cx="2198674" cy="349252"/>
          </a:xfrm>
        </p:grpSpPr>
        <p:sp>
          <p:nvSpPr>
            <p:cNvPr id="49" name="Freeform 9">
              <a:extLst>
                <a:ext uri="{FF2B5EF4-FFF2-40B4-BE49-F238E27FC236}">
                  <a16:creationId xmlns:a16="http://schemas.microsoft.com/office/drawing/2014/main" id="{D8229FB9-325B-4B80-A5A7-3208FC141445}"/>
                </a:ext>
              </a:extLst>
            </p:cNvPr>
            <p:cNvSpPr>
              <a:spLocks/>
            </p:cNvSpPr>
            <p:nvPr userDrawn="1"/>
          </p:nvSpPr>
          <p:spPr bwMode="auto">
            <a:xfrm>
              <a:off x="6102533" y="5352256"/>
              <a:ext cx="219074" cy="266702"/>
            </a:xfrm>
            <a:custGeom>
              <a:avLst/>
              <a:gdLst>
                <a:gd name="T0" fmla="*/ 159 w 276"/>
                <a:gd name="T1" fmla="*/ 209 h 336"/>
                <a:gd name="T2" fmla="*/ 161 w 276"/>
                <a:gd name="T3" fmla="*/ 288 h 336"/>
                <a:gd name="T4" fmla="*/ 161 w 276"/>
                <a:gd name="T5" fmla="*/ 304 h 336"/>
                <a:gd name="T6" fmla="*/ 165 w 276"/>
                <a:gd name="T7" fmla="*/ 320 h 336"/>
                <a:gd name="T8" fmla="*/ 171 w 276"/>
                <a:gd name="T9" fmla="*/ 325 h 336"/>
                <a:gd name="T10" fmla="*/ 178 w 276"/>
                <a:gd name="T11" fmla="*/ 327 h 336"/>
                <a:gd name="T12" fmla="*/ 197 w 276"/>
                <a:gd name="T13" fmla="*/ 330 h 336"/>
                <a:gd name="T14" fmla="*/ 200 w 276"/>
                <a:gd name="T15" fmla="*/ 330 h 336"/>
                <a:gd name="T16" fmla="*/ 202 w 276"/>
                <a:gd name="T17" fmla="*/ 332 h 336"/>
                <a:gd name="T18" fmla="*/ 200 w 276"/>
                <a:gd name="T19" fmla="*/ 335 h 336"/>
                <a:gd name="T20" fmla="*/ 194 w 276"/>
                <a:gd name="T21" fmla="*/ 336 h 336"/>
                <a:gd name="T22" fmla="*/ 140 w 276"/>
                <a:gd name="T23" fmla="*/ 335 h 336"/>
                <a:gd name="T24" fmla="*/ 98 w 276"/>
                <a:gd name="T25" fmla="*/ 336 h 336"/>
                <a:gd name="T26" fmla="*/ 92 w 276"/>
                <a:gd name="T27" fmla="*/ 335 h 336"/>
                <a:gd name="T28" fmla="*/ 91 w 276"/>
                <a:gd name="T29" fmla="*/ 332 h 336"/>
                <a:gd name="T30" fmla="*/ 92 w 276"/>
                <a:gd name="T31" fmla="*/ 330 h 336"/>
                <a:gd name="T32" fmla="*/ 95 w 276"/>
                <a:gd name="T33" fmla="*/ 330 h 336"/>
                <a:gd name="T34" fmla="*/ 108 w 276"/>
                <a:gd name="T35" fmla="*/ 327 h 336"/>
                <a:gd name="T36" fmla="*/ 112 w 276"/>
                <a:gd name="T37" fmla="*/ 325 h 336"/>
                <a:gd name="T38" fmla="*/ 118 w 276"/>
                <a:gd name="T39" fmla="*/ 313 h 336"/>
                <a:gd name="T40" fmla="*/ 120 w 276"/>
                <a:gd name="T41" fmla="*/ 304 h 336"/>
                <a:gd name="T42" fmla="*/ 123 w 276"/>
                <a:gd name="T43" fmla="*/ 266 h 336"/>
                <a:gd name="T44" fmla="*/ 123 w 276"/>
                <a:gd name="T45" fmla="*/ 25 h 336"/>
                <a:gd name="T46" fmla="*/ 58 w 276"/>
                <a:gd name="T47" fmla="*/ 25 h 336"/>
                <a:gd name="T48" fmla="*/ 28 w 276"/>
                <a:gd name="T49" fmla="*/ 29 h 336"/>
                <a:gd name="T50" fmla="*/ 13 w 276"/>
                <a:gd name="T51" fmla="*/ 39 h 336"/>
                <a:gd name="T52" fmla="*/ 9 w 276"/>
                <a:gd name="T53" fmla="*/ 48 h 336"/>
                <a:gd name="T54" fmla="*/ 6 w 276"/>
                <a:gd name="T55" fmla="*/ 53 h 336"/>
                <a:gd name="T56" fmla="*/ 1 w 276"/>
                <a:gd name="T57" fmla="*/ 57 h 336"/>
                <a:gd name="T58" fmla="*/ 0 w 276"/>
                <a:gd name="T59" fmla="*/ 57 h 336"/>
                <a:gd name="T60" fmla="*/ 0 w 276"/>
                <a:gd name="T61" fmla="*/ 54 h 336"/>
                <a:gd name="T62" fmla="*/ 9 w 276"/>
                <a:gd name="T63" fmla="*/ 9 h 336"/>
                <a:gd name="T64" fmla="*/ 10 w 276"/>
                <a:gd name="T65" fmla="*/ 3 h 336"/>
                <a:gd name="T66" fmla="*/ 13 w 276"/>
                <a:gd name="T67" fmla="*/ 0 h 336"/>
                <a:gd name="T68" fmla="*/ 20 w 276"/>
                <a:gd name="T69" fmla="*/ 1 h 336"/>
                <a:gd name="T70" fmla="*/ 32 w 276"/>
                <a:gd name="T71" fmla="*/ 4 h 336"/>
                <a:gd name="T72" fmla="*/ 67 w 276"/>
                <a:gd name="T73" fmla="*/ 7 h 336"/>
                <a:gd name="T74" fmla="*/ 231 w 276"/>
                <a:gd name="T75" fmla="*/ 7 h 336"/>
                <a:gd name="T76" fmla="*/ 261 w 276"/>
                <a:gd name="T77" fmla="*/ 4 h 336"/>
                <a:gd name="T78" fmla="*/ 273 w 276"/>
                <a:gd name="T79" fmla="*/ 3 h 336"/>
                <a:gd name="T80" fmla="*/ 275 w 276"/>
                <a:gd name="T81" fmla="*/ 3 h 336"/>
                <a:gd name="T82" fmla="*/ 276 w 276"/>
                <a:gd name="T83" fmla="*/ 9 h 336"/>
                <a:gd name="T84" fmla="*/ 275 w 276"/>
                <a:gd name="T85" fmla="*/ 56 h 336"/>
                <a:gd name="T86" fmla="*/ 273 w 276"/>
                <a:gd name="T87" fmla="*/ 60 h 336"/>
                <a:gd name="T88" fmla="*/ 272 w 276"/>
                <a:gd name="T89" fmla="*/ 61 h 336"/>
                <a:gd name="T90" fmla="*/ 269 w 276"/>
                <a:gd name="T91" fmla="*/ 60 h 336"/>
                <a:gd name="T92" fmla="*/ 267 w 276"/>
                <a:gd name="T93" fmla="*/ 50 h 336"/>
                <a:gd name="T94" fmla="*/ 267 w 276"/>
                <a:gd name="T95" fmla="*/ 45 h 336"/>
                <a:gd name="T96" fmla="*/ 261 w 276"/>
                <a:gd name="T97" fmla="*/ 37 h 336"/>
                <a:gd name="T98" fmla="*/ 248 w 276"/>
                <a:gd name="T99" fmla="*/ 31 h 336"/>
                <a:gd name="T100" fmla="*/ 228 w 276"/>
                <a:gd name="T101" fmla="*/ 26 h 336"/>
                <a:gd name="T102" fmla="*/ 159 w 276"/>
                <a:gd name="T103" fmla="*/ 2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6" h="336">
                  <a:moveTo>
                    <a:pt x="159" y="209"/>
                  </a:moveTo>
                  <a:lnTo>
                    <a:pt x="159" y="209"/>
                  </a:lnTo>
                  <a:lnTo>
                    <a:pt x="159" y="266"/>
                  </a:lnTo>
                  <a:lnTo>
                    <a:pt x="161" y="288"/>
                  </a:lnTo>
                  <a:lnTo>
                    <a:pt x="161" y="304"/>
                  </a:lnTo>
                  <a:lnTo>
                    <a:pt x="161" y="304"/>
                  </a:lnTo>
                  <a:lnTo>
                    <a:pt x="162" y="313"/>
                  </a:lnTo>
                  <a:lnTo>
                    <a:pt x="165" y="320"/>
                  </a:lnTo>
                  <a:lnTo>
                    <a:pt x="168" y="323"/>
                  </a:lnTo>
                  <a:lnTo>
                    <a:pt x="171" y="325"/>
                  </a:lnTo>
                  <a:lnTo>
                    <a:pt x="174" y="327"/>
                  </a:lnTo>
                  <a:lnTo>
                    <a:pt x="178" y="327"/>
                  </a:lnTo>
                  <a:lnTo>
                    <a:pt x="178" y="327"/>
                  </a:lnTo>
                  <a:lnTo>
                    <a:pt x="197" y="330"/>
                  </a:lnTo>
                  <a:lnTo>
                    <a:pt x="197" y="330"/>
                  </a:lnTo>
                  <a:lnTo>
                    <a:pt x="200" y="330"/>
                  </a:lnTo>
                  <a:lnTo>
                    <a:pt x="202" y="332"/>
                  </a:lnTo>
                  <a:lnTo>
                    <a:pt x="202" y="332"/>
                  </a:lnTo>
                  <a:lnTo>
                    <a:pt x="202" y="333"/>
                  </a:lnTo>
                  <a:lnTo>
                    <a:pt x="200" y="335"/>
                  </a:lnTo>
                  <a:lnTo>
                    <a:pt x="194" y="336"/>
                  </a:lnTo>
                  <a:lnTo>
                    <a:pt x="194" y="336"/>
                  </a:lnTo>
                  <a:lnTo>
                    <a:pt x="159" y="335"/>
                  </a:lnTo>
                  <a:lnTo>
                    <a:pt x="140" y="335"/>
                  </a:lnTo>
                  <a:lnTo>
                    <a:pt x="140" y="335"/>
                  </a:lnTo>
                  <a:lnTo>
                    <a:pt x="98" y="336"/>
                  </a:lnTo>
                  <a:lnTo>
                    <a:pt x="98" y="336"/>
                  </a:lnTo>
                  <a:lnTo>
                    <a:pt x="92" y="335"/>
                  </a:lnTo>
                  <a:lnTo>
                    <a:pt x="92" y="333"/>
                  </a:lnTo>
                  <a:lnTo>
                    <a:pt x="91" y="332"/>
                  </a:lnTo>
                  <a:lnTo>
                    <a:pt x="91" y="332"/>
                  </a:lnTo>
                  <a:lnTo>
                    <a:pt x="92" y="330"/>
                  </a:lnTo>
                  <a:lnTo>
                    <a:pt x="95" y="330"/>
                  </a:lnTo>
                  <a:lnTo>
                    <a:pt x="95" y="330"/>
                  </a:lnTo>
                  <a:lnTo>
                    <a:pt x="108" y="327"/>
                  </a:lnTo>
                  <a:lnTo>
                    <a:pt x="108" y="327"/>
                  </a:lnTo>
                  <a:lnTo>
                    <a:pt x="111" y="327"/>
                  </a:lnTo>
                  <a:lnTo>
                    <a:pt x="112" y="325"/>
                  </a:lnTo>
                  <a:lnTo>
                    <a:pt x="117" y="320"/>
                  </a:lnTo>
                  <a:lnTo>
                    <a:pt x="118" y="313"/>
                  </a:lnTo>
                  <a:lnTo>
                    <a:pt x="120" y="304"/>
                  </a:lnTo>
                  <a:lnTo>
                    <a:pt x="120" y="304"/>
                  </a:lnTo>
                  <a:lnTo>
                    <a:pt x="121" y="288"/>
                  </a:lnTo>
                  <a:lnTo>
                    <a:pt x="123" y="266"/>
                  </a:lnTo>
                  <a:lnTo>
                    <a:pt x="123" y="209"/>
                  </a:lnTo>
                  <a:lnTo>
                    <a:pt x="123" y="25"/>
                  </a:lnTo>
                  <a:lnTo>
                    <a:pt x="58" y="25"/>
                  </a:lnTo>
                  <a:lnTo>
                    <a:pt x="58" y="25"/>
                  </a:lnTo>
                  <a:lnTo>
                    <a:pt x="41" y="26"/>
                  </a:lnTo>
                  <a:lnTo>
                    <a:pt x="28" y="29"/>
                  </a:lnTo>
                  <a:lnTo>
                    <a:pt x="19" y="34"/>
                  </a:lnTo>
                  <a:lnTo>
                    <a:pt x="13" y="39"/>
                  </a:lnTo>
                  <a:lnTo>
                    <a:pt x="13" y="39"/>
                  </a:lnTo>
                  <a:lnTo>
                    <a:pt x="9" y="48"/>
                  </a:lnTo>
                  <a:lnTo>
                    <a:pt x="6" y="53"/>
                  </a:lnTo>
                  <a:lnTo>
                    <a:pt x="6" y="53"/>
                  </a:lnTo>
                  <a:lnTo>
                    <a:pt x="4" y="57"/>
                  </a:lnTo>
                  <a:lnTo>
                    <a:pt x="1" y="57"/>
                  </a:lnTo>
                  <a:lnTo>
                    <a:pt x="1" y="57"/>
                  </a:lnTo>
                  <a:lnTo>
                    <a:pt x="0" y="57"/>
                  </a:lnTo>
                  <a:lnTo>
                    <a:pt x="0" y="54"/>
                  </a:lnTo>
                  <a:lnTo>
                    <a:pt x="0" y="54"/>
                  </a:lnTo>
                  <a:lnTo>
                    <a:pt x="4" y="31"/>
                  </a:lnTo>
                  <a:lnTo>
                    <a:pt x="9" y="9"/>
                  </a:lnTo>
                  <a:lnTo>
                    <a:pt x="9" y="9"/>
                  </a:lnTo>
                  <a:lnTo>
                    <a:pt x="10" y="3"/>
                  </a:lnTo>
                  <a:lnTo>
                    <a:pt x="12" y="1"/>
                  </a:lnTo>
                  <a:lnTo>
                    <a:pt x="13" y="0"/>
                  </a:lnTo>
                  <a:lnTo>
                    <a:pt x="13" y="0"/>
                  </a:lnTo>
                  <a:lnTo>
                    <a:pt x="20" y="1"/>
                  </a:lnTo>
                  <a:lnTo>
                    <a:pt x="25" y="4"/>
                  </a:lnTo>
                  <a:lnTo>
                    <a:pt x="32" y="4"/>
                  </a:lnTo>
                  <a:lnTo>
                    <a:pt x="32" y="4"/>
                  </a:lnTo>
                  <a:lnTo>
                    <a:pt x="67" y="7"/>
                  </a:lnTo>
                  <a:lnTo>
                    <a:pt x="231" y="7"/>
                  </a:lnTo>
                  <a:lnTo>
                    <a:pt x="231" y="7"/>
                  </a:lnTo>
                  <a:lnTo>
                    <a:pt x="248" y="7"/>
                  </a:lnTo>
                  <a:lnTo>
                    <a:pt x="261" y="4"/>
                  </a:lnTo>
                  <a:lnTo>
                    <a:pt x="261" y="4"/>
                  </a:lnTo>
                  <a:lnTo>
                    <a:pt x="273" y="3"/>
                  </a:lnTo>
                  <a:lnTo>
                    <a:pt x="273" y="3"/>
                  </a:lnTo>
                  <a:lnTo>
                    <a:pt x="275" y="3"/>
                  </a:lnTo>
                  <a:lnTo>
                    <a:pt x="276" y="4"/>
                  </a:lnTo>
                  <a:lnTo>
                    <a:pt x="276" y="9"/>
                  </a:lnTo>
                  <a:lnTo>
                    <a:pt x="276" y="9"/>
                  </a:lnTo>
                  <a:lnTo>
                    <a:pt x="275" y="56"/>
                  </a:lnTo>
                  <a:lnTo>
                    <a:pt x="275" y="56"/>
                  </a:lnTo>
                  <a:lnTo>
                    <a:pt x="273" y="60"/>
                  </a:lnTo>
                  <a:lnTo>
                    <a:pt x="272" y="61"/>
                  </a:lnTo>
                  <a:lnTo>
                    <a:pt x="272" y="61"/>
                  </a:lnTo>
                  <a:lnTo>
                    <a:pt x="270" y="61"/>
                  </a:lnTo>
                  <a:lnTo>
                    <a:pt x="269" y="60"/>
                  </a:lnTo>
                  <a:lnTo>
                    <a:pt x="269" y="54"/>
                  </a:lnTo>
                  <a:lnTo>
                    <a:pt x="267" y="50"/>
                  </a:lnTo>
                  <a:lnTo>
                    <a:pt x="267" y="50"/>
                  </a:lnTo>
                  <a:lnTo>
                    <a:pt x="267" y="45"/>
                  </a:lnTo>
                  <a:lnTo>
                    <a:pt x="264" y="41"/>
                  </a:lnTo>
                  <a:lnTo>
                    <a:pt x="261" y="37"/>
                  </a:lnTo>
                  <a:lnTo>
                    <a:pt x="256" y="34"/>
                  </a:lnTo>
                  <a:lnTo>
                    <a:pt x="248" y="31"/>
                  </a:lnTo>
                  <a:lnTo>
                    <a:pt x="239" y="28"/>
                  </a:lnTo>
                  <a:lnTo>
                    <a:pt x="228" y="26"/>
                  </a:lnTo>
                  <a:lnTo>
                    <a:pt x="213" y="25"/>
                  </a:lnTo>
                  <a:lnTo>
                    <a:pt x="159" y="25"/>
                  </a:lnTo>
                  <a:lnTo>
                    <a:pt x="159" y="2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Freeform 10">
              <a:extLst>
                <a:ext uri="{FF2B5EF4-FFF2-40B4-BE49-F238E27FC236}">
                  <a16:creationId xmlns:a16="http://schemas.microsoft.com/office/drawing/2014/main" id="{1F27CFDC-3FED-4D0C-9210-E2A8C72E77F7}"/>
                </a:ext>
              </a:extLst>
            </p:cNvPr>
            <p:cNvSpPr>
              <a:spLocks/>
            </p:cNvSpPr>
            <p:nvPr userDrawn="1"/>
          </p:nvSpPr>
          <p:spPr bwMode="auto">
            <a:xfrm>
              <a:off x="6531155" y="5401469"/>
              <a:ext cx="134937" cy="217489"/>
            </a:xfrm>
            <a:custGeom>
              <a:avLst/>
              <a:gdLst>
                <a:gd name="T0" fmla="*/ 32 w 170"/>
                <a:gd name="T1" fmla="*/ 51 h 273"/>
                <a:gd name="T2" fmla="*/ 31 w 170"/>
                <a:gd name="T3" fmla="*/ 22 h 273"/>
                <a:gd name="T4" fmla="*/ 16 w 170"/>
                <a:gd name="T5" fmla="*/ 9 h 273"/>
                <a:gd name="T6" fmla="*/ 3 w 170"/>
                <a:gd name="T7" fmla="*/ 9 h 273"/>
                <a:gd name="T8" fmla="*/ 0 w 170"/>
                <a:gd name="T9" fmla="*/ 6 h 273"/>
                <a:gd name="T10" fmla="*/ 8 w 170"/>
                <a:gd name="T11" fmla="*/ 3 h 273"/>
                <a:gd name="T12" fmla="*/ 138 w 170"/>
                <a:gd name="T13" fmla="*/ 3 h 273"/>
                <a:gd name="T14" fmla="*/ 155 w 170"/>
                <a:gd name="T15" fmla="*/ 1 h 273"/>
                <a:gd name="T16" fmla="*/ 161 w 170"/>
                <a:gd name="T17" fmla="*/ 1 h 273"/>
                <a:gd name="T18" fmla="*/ 161 w 170"/>
                <a:gd name="T19" fmla="*/ 9 h 273"/>
                <a:gd name="T20" fmla="*/ 157 w 170"/>
                <a:gd name="T21" fmla="*/ 44 h 273"/>
                <a:gd name="T22" fmla="*/ 154 w 170"/>
                <a:gd name="T23" fmla="*/ 47 h 273"/>
                <a:gd name="T24" fmla="*/ 151 w 170"/>
                <a:gd name="T25" fmla="*/ 42 h 273"/>
                <a:gd name="T26" fmla="*/ 148 w 170"/>
                <a:gd name="T27" fmla="*/ 31 h 273"/>
                <a:gd name="T28" fmla="*/ 142 w 170"/>
                <a:gd name="T29" fmla="*/ 23 h 273"/>
                <a:gd name="T30" fmla="*/ 121 w 170"/>
                <a:gd name="T31" fmla="*/ 19 h 273"/>
                <a:gd name="T32" fmla="*/ 67 w 170"/>
                <a:gd name="T33" fmla="*/ 17 h 273"/>
                <a:gd name="T34" fmla="*/ 66 w 170"/>
                <a:gd name="T35" fmla="*/ 118 h 273"/>
                <a:gd name="T36" fmla="*/ 67 w 170"/>
                <a:gd name="T37" fmla="*/ 123 h 273"/>
                <a:gd name="T38" fmla="*/ 130 w 170"/>
                <a:gd name="T39" fmla="*/ 121 h 273"/>
                <a:gd name="T40" fmla="*/ 145 w 170"/>
                <a:gd name="T41" fmla="*/ 118 h 273"/>
                <a:gd name="T42" fmla="*/ 151 w 170"/>
                <a:gd name="T43" fmla="*/ 114 h 273"/>
                <a:gd name="T44" fmla="*/ 155 w 170"/>
                <a:gd name="T45" fmla="*/ 112 h 273"/>
                <a:gd name="T46" fmla="*/ 155 w 170"/>
                <a:gd name="T47" fmla="*/ 121 h 273"/>
                <a:gd name="T48" fmla="*/ 151 w 170"/>
                <a:gd name="T49" fmla="*/ 158 h 273"/>
                <a:gd name="T50" fmla="*/ 149 w 170"/>
                <a:gd name="T51" fmla="*/ 164 h 273"/>
                <a:gd name="T52" fmla="*/ 146 w 170"/>
                <a:gd name="T53" fmla="*/ 164 h 273"/>
                <a:gd name="T54" fmla="*/ 145 w 170"/>
                <a:gd name="T55" fmla="*/ 156 h 273"/>
                <a:gd name="T56" fmla="*/ 142 w 170"/>
                <a:gd name="T57" fmla="*/ 146 h 273"/>
                <a:gd name="T58" fmla="*/ 124 w 170"/>
                <a:gd name="T59" fmla="*/ 139 h 273"/>
                <a:gd name="T60" fmla="*/ 69 w 170"/>
                <a:gd name="T61" fmla="*/ 137 h 273"/>
                <a:gd name="T62" fmla="*/ 66 w 170"/>
                <a:gd name="T63" fmla="*/ 139 h 273"/>
                <a:gd name="T64" fmla="*/ 66 w 170"/>
                <a:gd name="T65" fmla="*/ 229 h 273"/>
                <a:gd name="T66" fmla="*/ 69 w 170"/>
                <a:gd name="T67" fmla="*/ 244 h 273"/>
                <a:gd name="T68" fmla="*/ 81 w 170"/>
                <a:gd name="T69" fmla="*/ 256 h 273"/>
                <a:gd name="T70" fmla="*/ 110 w 170"/>
                <a:gd name="T71" fmla="*/ 259 h 273"/>
                <a:gd name="T72" fmla="*/ 148 w 170"/>
                <a:gd name="T73" fmla="*/ 254 h 273"/>
                <a:gd name="T74" fmla="*/ 158 w 170"/>
                <a:gd name="T75" fmla="*/ 247 h 273"/>
                <a:gd name="T76" fmla="*/ 164 w 170"/>
                <a:gd name="T77" fmla="*/ 229 h 273"/>
                <a:gd name="T78" fmla="*/ 168 w 170"/>
                <a:gd name="T79" fmla="*/ 225 h 273"/>
                <a:gd name="T80" fmla="*/ 170 w 170"/>
                <a:gd name="T81" fmla="*/ 229 h 273"/>
                <a:gd name="T82" fmla="*/ 165 w 170"/>
                <a:gd name="T83" fmla="*/ 264 h 273"/>
                <a:gd name="T84" fmla="*/ 159 w 170"/>
                <a:gd name="T85" fmla="*/ 273 h 273"/>
                <a:gd name="T86" fmla="*/ 145 w 170"/>
                <a:gd name="T87" fmla="*/ 273 h 273"/>
                <a:gd name="T88" fmla="*/ 50 w 170"/>
                <a:gd name="T89" fmla="*/ 272 h 273"/>
                <a:gd name="T90" fmla="*/ 34 w 170"/>
                <a:gd name="T91" fmla="*/ 272 h 273"/>
                <a:gd name="T92" fmla="*/ 8 w 170"/>
                <a:gd name="T93" fmla="*/ 272 h 273"/>
                <a:gd name="T94" fmla="*/ 6 w 170"/>
                <a:gd name="T95" fmla="*/ 270 h 273"/>
                <a:gd name="T96" fmla="*/ 9 w 170"/>
                <a:gd name="T97" fmla="*/ 267 h 273"/>
                <a:gd name="T98" fmla="*/ 25 w 170"/>
                <a:gd name="T99" fmla="*/ 263 h 273"/>
                <a:gd name="T100" fmla="*/ 31 w 170"/>
                <a:gd name="T101" fmla="*/ 247 h 273"/>
                <a:gd name="T102" fmla="*/ 32 w 170"/>
                <a:gd name="T103" fmla="*/ 21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273">
                  <a:moveTo>
                    <a:pt x="32" y="107"/>
                  </a:moveTo>
                  <a:lnTo>
                    <a:pt x="32" y="107"/>
                  </a:lnTo>
                  <a:lnTo>
                    <a:pt x="32" y="51"/>
                  </a:lnTo>
                  <a:lnTo>
                    <a:pt x="31" y="29"/>
                  </a:lnTo>
                  <a:lnTo>
                    <a:pt x="31" y="29"/>
                  </a:lnTo>
                  <a:lnTo>
                    <a:pt x="31" y="22"/>
                  </a:lnTo>
                  <a:lnTo>
                    <a:pt x="28" y="16"/>
                  </a:lnTo>
                  <a:lnTo>
                    <a:pt x="24" y="12"/>
                  </a:lnTo>
                  <a:lnTo>
                    <a:pt x="16" y="9"/>
                  </a:lnTo>
                  <a:lnTo>
                    <a:pt x="16" y="9"/>
                  </a:lnTo>
                  <a:lnTo>
                    <a:pt x="3" y="9"/>
                  </a:lnTo>
                  <a:lnTo>
                    <a:pt x="3" y="9"/>
                  </a:lnTo>
                  <a:lnTo>
                    <a:pt x="2" y="7"/>
                  </a:lnTo>
                  <a:lnTo>
                    <a:pt x="0" y="6"/>
                  </a:lnTo>
                  <a:lnTo>
                    <a:pt x="0" y="6"/>
                  </a:lnTo>
                  <a:lnTo>
                    <a:pt x="2" y="3"/>
                  </a:lnTo>
                  <a:lnTo>
                    <a:pt x="8" y="3"/>
                  </a:lnTo>
                  <a:lnTo>
                    <a:pt x="8" y="3"/>
                  </a:lnTo>
                  <a:lnTo>
                    <a:pt x="50" y="3"/>
                  </a:lnTo>
                  <a:lnTo>
                    <a:pt x="50" y="3"/>
                  </a:lnTo>
                  <a:lnTo>
                    <a:pt x="138" y="3"/>
                  </a:lnTo>
                  <a:lnTo>
                    <a:pt x="138" y="3"/>
                  </a:lnTo>
                  <a:lnTo>
                    <a:pt x="155" y="1"/>
                  </a:lnTo>
                  <a:lnTo>
                    <a:pt x="155" y="1"/>
                  </a:lnTo>
                  <a:lnTo>
                    <a:pt x="159" y="0"/>
                  </a:lnTo>
                  <a:lnTo>
                    <a:pt x="159" y="0"/>
                  </a:lnTo>
                  <a:lnTo>
                    <a:pt x="161" y="1"/>
                  </a:lnTo>
                  <a:lnTo>
                    <a:pt x="161" y="3"/>
                  </a:lnTo>
                  <a:lnTo>
                    <a:pt x="161" y="3"/>
                  </a:lnTo>
                  <a:lnTo>
                    <a:pt x="161" y="9"/>
                  </a:lnTo>
                  <a:lnTo>
                    <a:pt x="158" y="20"/>
                  </a:lnTo>
                  <a:lnTo>
                    <a:pt x="158" y="20"/>
                  </a:lnTo>
                  <a:lnTo>
                    <a:pt x="157" y="44"/>
                  </a:lnTo>
                  <a:lnTo>
                    <a:pt x="157" y="44"/>
                  </a:lnTo>
                  <a:lnTo>
                    <a:pt x="155" y="47"/>
                  </a:lnTo>
                  <a:lnTo>
                    <a:pt x="154" y="47"/>
                  </a:lnTo>
                  <a:lnTo>
                    <a:pt x="154" y="47"/>
                  </a:lnTo>
                  <a:lnTo>
                    <a:pt x="151" y="47"/>
                  </a:lnTo>
                  <a:lnTo>
                    <a:pt x="151" y="42"/>
                  </a:lnTo>
                  <a:lnTo>
                    <a:pt x="151" y="42"/>
                  </a:lnTo>
                  <a:lnTo>
                    <a:pt x="149" y="36"/>
                  </a:lnTo>
                  <a:lnTo>
                    <a:pt x="148" y="31"/>
                  </a:lnTo>
                  <a:lnTo>
                    <a:pt x="148" y="31"/>
                  </a:lnTo>
                  <a:lnTo>
                    <a:pt x="146" y="26"/>
                  </a:lnTo>
                  <a:lnTo>
                    <a:pt x="142" y="23"/>
                  </a:lnTo>
                  <a:lnTo>
                    <a:pt x="133" y="20"/>
                  </a:lnTo>
                  <a:lnTo>
                    <a:pt x="121" y="19"/>
                  </a:lnTo>
                  <a:lnTo>
                    <a:pt x="121" y="19"/>
                  </a:lnTo>
                  <a:lnTo>
                    <a:pt x="94" y="17"/>
                  </a:lnTo>
                  <a:lnTo>
                    <a:pt x="67" y="17"/>
                  </a:lnTo>
                  <a:lnTo>
                    <a:pt x="67" y="17"/>
                  </a:lnTo>
                  <a:lnTo>
                    <a:pt x="66" y="19"/>
                  </a:lnTo>
                  <a:lnTo>
                    <a:pt x="66" y="22"/>
                  </a:lnTo>
                  <a:lnTo>
                    <a:pt x="66" y="118"/>
                  </a:lnTo>
                  <a:lnTo>
                    <a:pt x="66" y="118"/>
                  </a:lnTo>
                  <a:lnTo>
                    <a:pt x="66" y="121"/>
                  </a:lnTo>
                  <a:lnTo>
                    <a:pt x="67" y="123"/>
                  </a:lnTo>
                  <a:lnTo>
                    <a:pt x="67" y="123"/>
                  </a:lnTo>
                  <a:lnTo>
                    <a:pt x="98" y="123"/>
                  </a:lnTo>
                  <a:lnTo>
                    <a:pt x="130" y="121"/>
                  </a:lnTo>
                  <a:lnTo>
                    <a:pt x="130" y="121"/>
                  </a:lnTo>
                  <a:lnTo>
                    <a:pt x="140" y="120"/>
                  </a:lnTo>
                  <a:lnTo>
                    <a:pt x="145" y="118"/>
                  </a:lnTo>
                  <a:lnTo>
                    <a:pt x="148" y="117"/>
                  </a:lnTo>
                  <a:lnTo>
                    <a:pt x="148" y="117"/>
                  </a:lnTo>
                  <a:lnTo>
                    <a:pt x="151" y="114"/>
                  </a:lnTo>
                  <a:lnTo>
                    <a:pt x="154" y="112"/>
                  </a:lnTo>
                  <a:lnTo>
                    <a:pt x="154" y="112"/>
                  </a:lnTo>
                  <a:lnTo>
                    <a:pt x="155" y="112"/>
                  </a:lnTo>
                  <a:lnTo>
                    <a:pt x="155" y="115"/>
                  </a:lnTo>
                  <a:lnTo>
                    <a:pt x="155" y="115"/>
                  </a:lnTo>
                  <a:lnTo>
                    <a:pt x="155" y="121"/>
                  </a:lnTo>
                  <a:lnTo>
                    <a:pt x="152" y="134"/>
                  </a:lnTo>
                  <a:lnTo>
                    <a:pt x="152" y="134"/>
                  </a:lnTo>
                  <a:lnTo>
                    <a:pt x="151" y="158"/>
                  </a:lnTo>
                  <a:lnTo>
                    <a:pt x="151" y="158"/>
                  </a:lnTo>
                  <a:lnTo>
                    <a:pt x="151" y="162"/>
                  </a:lnTo>
                  <a:lnTo>
                    <a:pt x="149" y="164"/>
                  </a:lnTo>
                  <a:lnTo>
                    <a:pt x="148" y="165"/>
                  </a:lnTo>
                  <a:lnTo>
                    <a:pt x="148" y="165"/>
                  </a:lnTo>
                  <a:lnTo>
                    <a:pt x="146" y="164"/>
                  </a:lnTo>
                  <a:lnTo>
                    <a:pt x="145" y="161"/>
                  </a:lnTo>
                  <a:lnTo>
                    <a:pt x="145" y="161"/>
                  </a:lnTo>
                  <a:lnTo>
                    <a:pt x="145" y="156"/>
                  </a:lnTo>
                  <a:lnTo>
                    <a:pt x="143" y="149"/>
                  </a:lnTo>
                  <a:lnTo>
                    <a:pt x="143" y="149"/>
                  </a:lnTo>
                  <a:lnTo>
                    <a:pt x="142" y="146"/>
                  </a:lnTo>
                  <a:lnTo>
                    <a:pt x="139" y="143"/>
                  </a:lnTo>
                  <a:lnTo>
                    <a:pt x="133" y="140"/>
                  </a:lnTo>
                  <a:lnTo>
                    <a:pt x="124" y="139"/>
                  </a:lnTo>
                  <a:lnTo>
                    <a:pt x="124" y="139"/>
                  </a:lnTo>
                  <a:lnTo>
                    <a:pt x="95" y="137"/>
                  </a:lnTo>
                  <a:lnTo>
                    <a:pt x="69" y="137"/>
                  </a:lnTo>
                  <a:lnTo>
                    <a:pt x="69" y="137"/>
                  </a:lnTo>
                  <a:lnTo>
                    <a:pt x="66" y="137"/>
                  </a:lnTo>
                  <a:lnTo>
                    <a:pt x="66" y="139"/>
                  </a:lnTo>
                  <a:lnTo>
                    <a:pt x="66" y="169"/>
                  </a:lnTo>
                  <a:lnTo>
                    <a:pt x="66" y="169"/>
                  </a:lnTo>
                  <a:lnTo>
                    <a:pt x="66" y="229"/>
                  </a:lnTo>
                  <a:lnTo>
                    <a:pt x="66" y="229"/>
                  </a:lnTo>
                  <a:lnTo>
                    <a:pt x="66" y="238"/>
                  </a:lnTo>
                  <a:lnTo>
                    <a:pt x="69" y="244"/>
                  </a:lnTo>
                  <a:lnTo>
                    <a:pt x="70" y="250"/>
                  </a:lnTo>
                  <a:lnTo>
                    <a:pt x="75" y="253"/>
                  </a:lnTo>
                  <a:lnTo>
                    <a:pt x="81" y="256"/>
                  </a:lnTo>
                  <a:lnTo>
                    <a:pt x="88" y="257"/>
                  </a:lnTo>
                  <a:lnTo>
                    <a:pt x="110" y="259"/>
                  </a:lnTo>
                  <a:lnTo>
                    <a:pt x="110" y="259"/>
                  </a:lnTo>
                  <a:lnTo>
                    <a:pt x="129" y="259"/>
                  </a:lnTo>
                  <a:lnTo>
                    <a:pt x="139" y="257"/>
                  </a:lnTo>
                  <a:lnTo>
                    <a:pt x="148" y="254"/>
                  </a:lnTo>
                  <a:lnTo>
                    <a:pt x="148" y="254"/>
                  </a:lnTo>
                  <a:lnTo>
                    <a:pt x="154" y="251"/>
                  </a:lnTo>
                  <a:lnTo>
                    <a:pt x="158" y="247"/>
                  </a:lnTo>
                  <a:lnTo>
                    <a:pt x="162" y="240"/>
                  </a:lnTo>
                  <a:lnTo>
                    <a:pt x="164" y="229"/>
                  </a:lnTo>
                  <a:lnTo>
                    <a:pt x="164" y="229"/>
                  </a:lnTo>
                  <a:lnTo>
                    <a:pt x="165" y="226"/>
                  </a:lnTo>
                  <a:lnTo>
                    <a:pt x="168" y="225"/>
                  </a:lnTo>
                  <a:lnTo>
                    <a:pt x="168" y="225"/>
                  </a:lnTo>
                  <a:lnTo>
                    <a:pt x="170" y="225"/>
                  </a:lnTo>
                  <a:lnTo>
                    <a:pt x="170" y="226"/>
                  </a:lnTo>
                  <a:lnTo>
                    <a:pt x="170" y="229"/>
                  </a:lnTo>
                  <a:lnTo>
                    <a:pt x="170" y="229"/>
                  </a:lnTo>
                  <a:lnTo>
                    <a:pt x="168" y="245"/>
                  </a:lnTo>
                  <a:lnTo>
                    <a:pt x="165" y="264"/>
                  </a:lnTo>
                  <a:lnTo>
                    <a:pt x="165" y="264"/>
                  </a:lnTo>
                  <a:lnTo>
                    <a:pt x="162" y="270"/>
                  </a:lnTo>
                  <a:lnTo>
                    <a:pt x="159" y="273"/>
                  </a:lnTo>
                  <a:lnTo>
                    <a:pt x="154" y="273"/>
                  </a:lnTo>
                  <a:lnTo>
                    <a:pt x="145" y="273"/>
                  </a:lnTo>
                  <a:lnTo>
                    <a:pt x="145" y="273"/>
                  </a:lnTo>
                  <a:lnTo>
                    <a:pt x="81" y="273"/>
                  </a:lnTo>
                  <a:lnTo>
                    <a:pt x="81" y="273"/>
                  </a:lnTo>
                  <a:lnTo>
                    <a:pt x="50" y="272"/>
                  </a:lnTo>
                  <a:lnTo>
                    <a:pt x="50" y="272"/>
                  </a:lnTo>
                  <a:lnTo>
                    <a:pt x="34" y="272"/>
                  </a:lnTo>
                  <a:lnTo>
                    <a:pt x="34" y="272"/>
                  </a:lnTo>
                  <a:lnTo>
                    <a:pt x="12" y="273"/>
                  </a:lnTo>
                  <a:lnTo>
                    <a:pt x="12" y="273"/>
                  </a:lnTo>
                  <a:lnTo>
                    <a:pt x="8" y="272"/>
                  </a:lnTo>
                  <a:lnTo>
                    <a:pt x="6" y="272"/>
                  </a:lnTo>
                  <a:lnTo>
                    <a:pt x="6" y="270"/>
                  </a:lnTo>
                  <a:lnTo>
                    <a:pt x="6" y="270"/>
                  </a:lnTo>
                  <a:lnTo>
                    <a:pt x="8" y="267"/>
                  </a:lnTo>
                  <a:lnTo>
                    <a:pt x="9" y="267"/>
                  </a:lnTo>
                  <a:lnTo>
                    <a:pt x="9" y="267"/>
                  </a:lnTo>
                  <a:lnTo>
                    <a:pt x="21" y="266"/>
                  </a:lnTo>
                  <a:lnTo>
                    <a:pt x="21" y="266"/>
                  </a:lnTo>
                  <a:lnTo>
                    <a:pt x="25" y="263"/>
                  </a:lnTo>
                  <a:lnTo>
                    <a:pt x="28" y="260"/>
                  </a:lnTo>
                  <a:lnTo>
                    <a:pt x="29" y="254"/>
                  </a:lnTo>
                  <a:lnTo>
                    <a:pt x="31" y="247"/>
                  </a:lnTo>
                  <a:lnTo>
                    <a:pt x="31" y="247"/>
                  </a:lnTo>
                  <a:lnTo>
                    <a:pt x="31" y="232"/>
                  </a:lnTo>
                  <a:lnTo>
                    <a:pt x="32" y="215"/>
                  </a:lnTo>
                  <a:lnTo>
                    <a:pt x="32" y="169"/>
                  </a:lnTo>
                  <a:lnTo>
                    <a:pt x="32" y="1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Freeform 11">
              <a:extLst>
                <a:ext uri="{FF2B5EF4-FFF2-40B4-BE49-F238E27FC236}">
                  <a16:creationId xmlns:a16="http://schemas.microsoft.com/office/drawing/2014/main" id="{3FF3123F-6C88-4367-96EB-40D4F72B080F}"/>
                </a:ext>
              </a:extLst>
            </p:cNvPr>
            <p:cNvSpPr>
              <a:spLocks/>
            </p:cNvSpPr>
            <p:nvPr userDrawn="1"/>
          </p:nvSpPr>
          <p:spPr bwMode="auto">
            <a:xfrm>
              <a:off x="6705779" y="5404644"/>
              <a:ext cx="142874" cy="214314"/>
            </a:xfrm>
            <a:custGeom>
              <a:avLst/>
              <a:gdLst>
                <a:gd name="T0" fmla="*/ 66 w 181"/>
                <a:gd name="T1" fmla="*/ 166 h 270"/>
                <a:gd name="T2" fmla="*/ 66 w 181"/>
                <a:gd name="T3" fmla="*/ 225 h 270"/>
                <a:gd name="T4" fmla="*/ 70 w 181"/>
                <a:gd name="T5" fmla="*/ 244 h 270"/>
                <a:gd name="T6" fmla="*/ 73 w 181"/>
                <a:gd name="T7" fmla="*/ 247 h 270"/>
                <a:gd name="T8" fmla="*/ 89 w 181"/>
                <a:gd name="T9" fmla="*/ 254 h 270"/>
                <a:gd name="T10" fmla="*/ 122 w 181"/>
                <a:gd name="T11" fmla="*/ 256 h 270"/>
                <a:gd name="T12" fmla="*/ 136 w 181"/>
                <a:gd name="T13" fmla="*/ 256 h 270"/>
                <a:gd name="T14" fmla="*/ 158 w 181"/>
                <a:gd name="T15" fmla="*/ 251 h 270"/>
                <a:gd name="T16" fmla="*/ 167 w 181"/>
                <a:gd name="T17" fmla="*/ 245 h 270"/>
                <a:gd name="T18" fmla="*/ 173 w 181"/>
                <a:gd name="T19" fmla="*/ 235 h 270"/>
                <a:gd name="T20" fmla="*/ 176 w 181"/>
                <a:gd name="T21" fmla="*/ 225 h 270"/>
                <a:gd name="T22" fmla="*/ 180 w 181"/>
                <a:gd name="T23" fmla="*/ 221 h 270"/>
                <a:gd name="T24" fmla="*/ 181 w 181"/>
                <a:gd name="T25" fmla="*/ 221 h 270"/>
                <a:gd name="T26" fmla="*/ 181 w 181"/>
                <a:gd name="T27" fmla="*/ 225 h 270"/>
                <a:gd name="T28" fmla="*/ 177 w 181"/>
                <a:gd name="T29" fmla="*/ 261 h 270"/>
                <a:gd name="T30" fmla="*/ 174 w 181"/>
                <a:gd name="T31" fmla="*/ 266 h 270"/>
                <a:gd name="T32" fmla="*/ 164 w 181"/>
                <a:gd name="T33" fmla="*/ 270 h 270"/>
                <a:gd name="T34" fmla="*/ 152 w 181"/>
                <a:gd name="T35" fmla="*/ 270 h 270"/>
                <a:gd name="T36" fmla="*/ 88 w 181"/>
                <a:gd name="T37" fmla="*/ 270 h 270"/>
                <a:gd name="T38" fmla="*/ 48 w 181"/>
                <a:gd name="T39" fmla="*/ 269 h 270"/>
                <a:gd name="T40" fmla="*/ 32 w 181"/>
                <a:gd name="T41" fmla="*/ 269 h 270"/>
                <a:gd name="T42" fmla="*/ 12 w 181"/>
                <a:gd name="T43" fmla="*/ 270 h 270"/>
                <a:gd name="T44" fmla="*/ 6 w 181"/>
                <a:gd name="T45" fmla="*/ 269 h 270"/>
                <a:gd name="T46" fmla="*/ 6 w 181"/>
                <a:gd name="T47" fmla="*/ 267 h 270"/>
                <a:gd name="T48" fmla="*/ 9 w 181"/>
                <a:gd name="T49" fmla="*/ 264 h 270"/>
                <a:gd name="T50" fmla="*/ 21 w 181"/>
                <a:gd name="T51" fmla="*/ 263 h 270"/>
                <a:gd name="T52" fmla="*/ 24 w 181"/>
                <a:gd name="T53" fmla="*/ 260 h 270"/>
                <a:gd name="T54" fmla="*/ 28 w 181"/>
                <a:gd name="T55" fmla="*/ 251 h 270"/>
                <a:gd name="T56" fmla="*/ 30 w 181"/>
                <a:gd name="T57" fmla="*/ 244 h 270"/>
                <a:gd name="T58" fmla="*/ 31 w 181"/>
                <a:gd name="T59" fmla="*/ 212 h 270"/>
                <a:gd name="T60" fmla="*/ 32 w 181"/>
                <a:gd name="T61" fmla="*/ 104 h 270"/>
                <a:gd name="T62" fmla="*/ 32 w 181"/>
                <a:gd name="T63" fmla="*/ 48 h 270"/>
                <a:gd name="T64" fmla="*/ 31 w 181"/>
                <a:gd name="T65" fmla="*/ 26 h 270"/>
                <a:gd name="T66" fmla="*/ 28 w 181"/>
                <a:gd name="T67" fmla="*/ 13 h 270"/>
                <a:gd name="T68" fmla="*/ 16 w 181"/>
                <a:gd name="T69" fmla="*/ 6 h 270"/>
                <a:gd name="T70" fmla="*/ 3 w 181"/>
                <a:gd name="T71" fmla="*/ 6 h 270"/>
                <a:gd name="T72" fmla="*/ 2 w 181"/>
                <a:gd name="T73" fmla="*/ 4 h 270"/>
                <a:gd name="T74" fmla="*/ 0 w 181"/>
                <a:gd name="T75" fmla="*/ 3 h 270"/>
                <a:gd name="T76" fmla="*/ 6 w 181"/>
                <a:gd name="T77" fmla="*/ 0 h 270"/>
                <a:gd name="T78" fmla="*/ 48 w 181"/>
                <a:gd name="T79" fmla="*/ 0 h 270"/>
                <a:gd name="T80" fmla="*/ 89 w 181"/>
                <a:gd name="T81" fmla="*/ 0 h 270"/>
                <a:gd name="T82" fmla="*/ 94 w 181"/>
                <a:gd name="T83" fmla="*/ 0 h 270"/>
                <a:gd name="T84" fmla="*/ 95 w 181"/>
                <a:gd name="T85" fmla="*/ 3 h 270"/>
                <a:gd name="T86" fmla="*/ 94 w 181"/>
                <a:gd name="T87" fmla="*/ 4 h 270"/>
                <a:gd name="T88" fmla="*/ 92 w 181"/>
                <a:gd name="T89" fmla="*/ 6 h 270"/>
                <a:gd name="T90" fmla="*/ 79 w 181"/>
                <a:gd name="T91" fmla="*/ 6 h 270"/>
                <a:gd name="T92" fmla="*/ 69 w 181"/>
                <a:gd name="T93" fmla="*/ 11 h 270"/>
                <a:gd name="T94" fmla="*/ 66 w 181"/>
                <a:gd name="T95" fmla="*/ 26 h 270"/>
                <a:gd name="T96" fmla="*/ 66 w 181"/>
                <a:gd name="T97" fmla="*/ 10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270">
                  <a:moveTo>
                    <a:pt x="66" y="166"/>
                  </a:moveTo>
                  <a:lnTo>
                    <a:pt x="66" y="166"/>
                  </a:lnTo>
                  <a:lnTo>
                    <a:pt x="66" y="200"/>
                  </a:lnTo>
                  <a:lnTo>
                    <a:pt x="66" y="225"/>
                  </a:lnTo>
                  <a:lnTo>
                    <a:pt x="69" y="240"/>
                  </a:lnTo>
                  <a:lnTo>
                    <a:pt x="70" y="244"/>
                  </a:lnTo>
                  <a:lnTo>
                    <a:pt x="73" y="247"/>
                  </a:lnTo>
                  <a:lnTo>
                    <a:pt x="73" y="247"/>
                  </a:lnTo>
                  <a:lnTo>
                    <a:pt x="79" y="251"/>
                  </a:lnTo>
                  <a:lnTo>
                    <a:pt x="89" y="254"/>
                  </a:lnTo>
                  <a:lnTo>
                    <a:pt x="103" y="256"/>
                  </a:lnTo>
                  <a:lnTo>
                    <a:pt x="122" y="256"/>
                  </a:lnTo>
                  <a:lnTo>
                    <a:pt x="122" y="256"/>
                  </a:lnTo>
                  <a:lnTo>
                    <a:pt x="136" y="256"/>
                  </a:lnTo>
                  <a:lnTo>
                    <a:pt x="148" y="254"/>
                  </a:lnTo>
                  <a:lnTo>
                    <a:pt x="158" y="251"/>
                  </a:lnTo>
                  <a:lnTo>
                    <a:pt x="162" y="248"/>
                  </a:lnTo>
                  <a:lnTo>
                    <a:pt x="167" y="245"/>
                  </a:lnTo>
                  <a:lnTo>
                    <a:pt x="167" y="245"/>
                  </a:lnTo>
                  <a:lnTo>
                    <a:pt x="173" y="235"/>
                  </a:lnTo>
                  <a:lnTo>
                    <a:pt x="176" y="225"/>
                  </a:lnTo>
                  <a:lnTo>
                    <a:pt x="176" y="225"/>
                  </a:lnTo>
                  <a:lnTo>
                    <a:pt x="177" y="222"/>
                  </a:lnTo>
                  <a:lnTo>
                    <a:pt x="180" y="221"/>
                  </a:lnTo>
                  <a:lnTo>
                    <a:pt x="180" y="221"/>
                  </a:lnTo>
                  <a:lnTo>
                    <a:pt x="181" y="221"/>
                  </a:lnTo>
                  <a:lnTo>
                    <a:pt x="181" y="225"/>
                  </a:lnTo>
                  <a:lnTo>
                    <a:pt x="181" y="225"/>
                  </a:lnTo>
                  <a:lnTo>
                    <a:pt x="180" y="241"/>
                  </a:lnTo>
                  <a:lnTo>
                    <a:pt x="177" y="261"/>
                  </a:lnTo>
                  <a:lnTo>
                    <a:pt x="177" y="261"/>
                  </a:lnTo>
                  <a:lnTo>
                    <a:pt x="174" y="266"/>
                  </a:lnTo>
                  <a:lnTo>
                    <a:pt x="171" y="269"/>
                  </a:lnTo>
                  <a:lnTo>
                    <a:pt x="164" y="270"/>
                  </a:lnTo>
                  <a:lnTo>
                    <a:pt x="152" y="270"/>
                  </a:lnTo>
                  <a:lnTo>
                    <a:pt x="152" y="270"/>
                  </a:lnTo>
                  <a:lnTo>
                    <a:pt x="88" y="270"/>
                  </a:lnTo>
                  <a:lnTo>
                    <a:pt x="88" y="270"/>
                  </a:lnTo>
                  <a:lnTo>
                    <a:pt x="48" y="269"/>
                  </a:lnTo>
                  <a:lnTo>
                    <a:pt x="48" y="269"/>
                  </a:lnTo>
                  <a:lnTo>
                    <a:pt x="32" y="269"/>
                  </a:lnTo>
                  <a:lnTo>
                    <a:pt x="32" y="269"/>
                  </a:lnTo>
                  <a:lnTo>
                    <a:pt x="12" y="270"/>
                  </a:lnTo>
                  <a:lnTo>
                    <a:pt x="12" y="270"/>
                  </a:lnTo>
                  <a:lnTo>
                    <a:pt x="8" y="269"/>
                  </a:lnTo>
                  <a:lnTo>
                    <a:pt x="6" y="269"/>
                  </a:lnTo>
                  <a:lnTo>
                    <a:pt x="6" y="267"/>
                  </a:lnTo>
                  <a:lnTo>
                    <a:pt x="6" y="267"/>
                  </a:lnTo>
                  <a:lnTo>
                    <a:pt x="6" y="264"/>
                  </a:lnTo>
                  <a:lnTo>
                    <a:pt x="9" y="264"/>
                  </a:lnTo>
                  <a:lnTo>
                    <a:pt x="9" y="264"/>
                  </a:lnTo>
                  <a:lnTo>
                    <a:pt x="21" y="263"/>
                  </a:lnTo>
                  <a:lnTo>
                    <a:pt x="21" y="263"/>
                  </a:lnTo>
                  <a:lnTo>
                    <a:pt x="24" y="260"/>
                  </a:lnTo>
                  <a:lnTo>
                    <a:pt x="27" y="256"/>
                  </a:lnTo>
                  <a:lnTo>
                    <a:pt x="28" y="251"/>
                  </a:lnTo>
                  <a:lnTo>
                    <a:pt x="30" y="244"/>
                  </a:lnTo>
                  <a:lnTo>
                    <a:pt x="30" y="244"/>
                  </a:lnTo>
                  <a:lnTo>
                    <a:pt x="31" y="229"/>
                  </a:lnTo>
                  <a:lnTo>
                    <a:pt x="31" y="212"/>
                  </a:lnTo>
                  <a:lnTo>
                    <a:pt x="32" y="166"/>
                  </a:lnTo>
                  <a:lnTo>
                    <a:pt x="32" y="104"/>
                  </a:lnTo>
                  <a:lnTo>
                    <a:pt x="32" y="104"/>
                  </a:lnTo>
                  <a:lnTo>
                    <a:pt x="32" y="48"/>
                  </a:lnTo>
                  <a:lnTo>
                    <a:pt x="31" y="26"/>
                  </a:lnTo>
                  <a:lnTo>
                    <a:pt x="31" y="26"/>
                  </a:lnTo>
                  <a:lnTo>
                    <a:pt x="30" y="19"/>
                  </a:lnTo>
                  <a:lnTo>
                    <a:pt x="28" y="13"/>
                  </a:lnTo>
                  <a:lnTo>
                    <a:pt x="24" y="9"/>
                  </a:lnTo>
                  <a:lnTo>
                    <a:pt x="16" y="6"/>
                  </a:lnTo>
                  <a:lnTo>
                    <a:pt x="16" y="6"/>
                  </a:lnTo>
                  <a:lnTo>
                    <a:pt x="3" y="6"/>
                  </a:lnTo>
                  <a:lnTo>
                    <a:pt x="3" y="6"/>
                  </a:lnTo>
                  <a:lnTo>
                    <a:pt x="2" y="4"/>
                  </a:lnTo>
                  <a:lnTo>
                    <a:pt x="0" y="3"/>
                  </a:lnTo>
                  <a:lnTo>
                    <a:pt x="0" y="3"/>
                  </a:lnTo>
                  <a:lnTo>
                    <a:pt x="2" y="0"/>
                  </a:lnTo>
                  <a:lnTo>
                    <a:pt x="6" y="0"/>
                  </a:lnTo>
                  <a:lnTo>
                    <a:pt x="6" y="0"/>
                  </a:lnTo>
                  <a:lnTo>
                    <a:pt x="48" y="0"/>
                  </a:lnTo>
                  <a:lnTo>
                    <a:pt x="48" y="0"/>
                  </a:lnTo>
                  <a:lnTo>
                    <a:pt x="89" y="0"/>
                  </a:lnTo>
                  <a:lnTo>
                    <a:pt x="89" y="0"/>
                  </a:lnTo>
                  <a:lnTo>
                    <a:pt x="94" y="0"/>
                  </a:lnTo>
                  <a:lnTo>
                    <a:pt x="94" y="1"/>
                  </a:lnTo>
                  <a:lnTo>
                    <a:pt x="95" y="3"/>
                  </a:lnTo>
                  <a:lnTo>
                    <a:pt x="95" y="3"/>
                  </a:lnTo>
                  <a:lnTo>
                    <a:pt x="94" y="4"/>
                  </a:lnTo>
                  <a:lnTo>
                    <a:pt x="92" y="6"/>
                  </a:lnTo>
                  <a:lnTo>
                    <a:pt x="92" y="6"/>
                  </a:lnTo>
                  <a:lnTo>
                    <a:pt x="79" y="6"/>
                  </a:lnTo>
                  <a:lnTo>
                    <a:pt x="79" y="6"/>
                  </a:lnTo>
                  <a:lnTo>
                    <a:pt x="73" y="9"/>
                  </a:lnTo>
                  <a:lnTo>
                    <a:pt x="69" y="11"/>
                  </a:lnTo>
                  <a:lnTo>
                    <a:pt x="67" y="17"/>
                  </a:lnTo>
                  <a:lnTo>
                    <a:pt x="66" y="26"/>
                  </a:lnTo>
                  <a:lnTo>
                    <a:pt x="66" y="26"/>
                  </a:lnTo>
                  <a:lnTo>
                    <a:pt x="66" y="104"/>
                  </a:lnTo>
                  <a:lnTo>
                    <a:pt x="66" y="1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Freeform 12">
              <a:extLst>
                <a:ext uri="{FF2B5EF4-FFF2-40B4-BE49-F238E27FC236}">
                  <a16:creationId xmlns:a16="http://schemas.microsoft.com/office/drawing/2014/main" id="{5659C381-A09D-494B-AFDB-95281541A706}"/>
                </a:ext>
              </a:extLst>
            </p:cNvPr>
            <p:cNvSpPr>
              <a:spLocks/>
            </p:cNvSpPr>
            <p:nvPr userDrawn="1"/>
          </p:nvSpPr>
          <p:spPr bwMode="auto">
            <a:xfrm>
              <a:off x="6875641" y="5401469"/>
              <a:ext cx="134937" cy="217489"/>
            </a:xfrm>
            <a:custGeom>
              <a:avLst/>
              <a:gdLst>
                <a:gd name="T0" fmla="*/ 31 w 169"/>
                <a:gd name="T1" fmla="*/ 51 h 273"/>
                <a:gd name="T2" fmla="*/ 29 w 169"/>
                <a:gd name="T3" fmla="*/ 22 h 273"/>
                <a:gd name="T4" fmla="*/ 16 w 169"/>
                <a:gd name="T5" fmla="*/ 9 h 273"/>
                <a:gd name="T6" fmla="*/ 3 w 169"/>
                <a:gd name="T7" fmla="*/ 9 h 273"/>
                <a:gd name="T8" fmla="*/ 0 w 169"/>
                <a:gd name="T9" fmla="*/ 6 h 273"/>
                <a:gd name="T10" fmla="*/ 6 w 169"/>
                <a:gd name="T11" fmla="*/ 3 h 273"/>
                <a:gd name="T12" fmla="*/ 137 w 169"/>
                <a:gd name="T13" fmla="*/ 3 h 273"/>
                <a:gd name="T14" fmla="*/ 153 w 169"/>
                <a:gd name="T15" fmla="*/ 1 h 273"/>
                <a:gd name="T16" fmla="*/ 161 w 169"/>
                <a:gd name="T17" fmla="*/ 1 h 273"/>
                <a:gd name="T18" fmla="*/ 159 w 169"/>
                <a:gd name="T19" fmla="*/ 9 h 273"/>
                <a:gd name="T20" fmla="*/ 155 w 169"/>
                <a:gd name="T21" fmla="*/ 44 h 273"/>
                <a:gd name="T22" fmla="*/ 152 w 169"/>
                <a:gd name="T23" fmla="*/ 47 h 273"/>
                <a:gd name="T24" fmla="*/ 149 w 169"/>
                <a:gd name="T25" fmla="*/ 42 h 273"/>
                <a:gd name="T26" fmla="*/ 147 w 169"/>
                <a:gd name="T27" fmla="*/ 31 h 273"/>
                <a:gd name="T28" fmla="*/ 140 w 169"/>
                <a:gd name="T29" fmla="*/ 23 h 273"/>
                <a:gd name="T30" fmla="*/ 120 w 169"/>
                <a:gd name="T31" fmla="*/ 19 h 273"/>
                <a:gd name="T32" fmla="*/ 67 w 169"/>
                <a:gd name="T33" fmla="*/ 17 h 273"/>
                <a:gd name="T34" fmla="*/ 66 w 169"/>
                <a:gd name="T35" fmla="*/ 118 h 273"/>
                <a:gd name="T36" fmla="*/ 67 w 169"/>
                <a:gd name="T37" fmla="*/ 123 h 273"/>
                <a:gd name="T38" fmla="*/ 128 w 169"/>
                <a:gd name="T39" fmla="*/ 121 h 273"/>
                <a:gd name="T40" fmla="*/ 143 w 169"/>
                <a:gd name="T41" fmla="*/ 118 h 273"/>
                <a:gd name="T42" fmla="*/ 150 w 169"/>
                <a:gd name="T43" fmla="*/ 114 h 273"/>
                <a:gd name="T44" fmla="*/ 153 w 169"/>
                <a:gd name="T45" fmla="*/ 112 h 273"/>
                <a:gd name="T46" fmla="*/ 153 w 169"/>
                <a:gd name="T47" fmla="*/ 121 h 273"/>
                <a:gd name="T48" fmla="*/ 150 w 169"/>
                <a:gd name="T49" fmla="*/ 158 h 273"/>
                <a:gd name="T50" fmla="*/ 147 w 169"/>
                <a:gd name="T51" fmla="*/ 164 h 273"/>
                <a:gd name="T52" fmla="*/ 145 w 169"/>
                <a:gd name="T53" fmla="*/ 164 h 273"/>
                <a:gd name="T54" fmla="*/ 143 w 169"/>
                <a:gd name="T55" fmla="*/ 156 h 273"/>
                <a:gd name="T56" fmla="*/ 140 w 169"/>
                <a:gd name="T57" fmla="*/ 146 h 273"/>
                <a:gd name="T58" fmla="*/ 123 w 169"/>
                <a:gd name="T59" fmla="*/ 139 h 273"/>
                <a:gd name="T60" fmla="*/ 67 w 169"/>
                <a:gd name="T61" fmla="*/ 137 h 273"/>
                <a:gd name="T62" fmla="*/ 66 w 169"/>
                <a:gd name="T63" fmla="*/ 139 h 273"/>
                <a:gd name="T64" fmla="*/ 66 w 169"/>
                <a:gd name="T65" fmla="*/ 229 h 273"/>
                <a:gd name="T66" fmla="*/ 67 w 169"/>
                <a:gd name="T67" fmla="*/ 244 h 273"/>
                <a:gd name="T68" fmla="*/ 79 w 169"/>
                <a:gd name="T69" fmla="*/ 256 h 273"/>
                <a:gd name="T70" fmla="*/ 109 w 169"/>
                <a:gd name="T71" fmla="*/ 259 h 273"/>
                <a:gd name="T72" fmla="*/ 146 w 169"/>
                <a:gd name="T73" fmla="*/ 254 h 273"/>
                <a:gd name="T74" fmla="*/ 158 w 169"/>
                <a:gd name="T75" fmla="*/ 247 h 273"/>
                <a:gd name="T76" fmla="*/ 162 w 169"/>
                <a:gd name="T77" fmla="*/ 229 h 273"/>
                <a:gd name="T78" fmla="*/ 166 w 169"/>
                <a:gd name="T79" fmla="*/ 225 h 273"/>
                <a:gd name="T80" fmla="*/ 169 w 169"/>
                <a:gd name="T81" fmla="*/ 229 h 273"/>
                <a:gd name="T82" fmla="*/ 163 w 169"/>
                <a:gd name="T83" fmla="*/ 264 h 273"/>
                <a:gd name="T84" fmla="*/ 158 w 169"/>
                <a:gd name="T85" fmla="*/ 273 h 273"/>
                <a:gd name="T86" fmla="*/ 143 w 169"/>
                <a:gd name="T87" fmla="*/ 273 h 273"/>
                <a:gd name="T88" fmla="*/ 48 w 169"/>
                <a:gd name="T89" fmla="*/ 272 h 273"/>
                <a:gd name="T90" fmla="*/ 32 w 169"/>
                <a:gd name="T91" fmla="*/ 272 h 273"/>
                <a:gd name="T92" fmla="*/ 7 w 169"/>
                <a:gd name="T93" fmla="*/ 272 h 273"/>
                <a:gd name="T94" fmla="*/ 6 w 169"/>
                <a:gd name="T95" fmla="*/ 270 h 273"/>
                <a:gd name="T96" fmla="*/ 9 w 169"/>
                <a:gd name="T97" fmla="*/ 267 h 273"/>
                <a:gd name="T98" fmla="*/ 23 w 169"/>
                <a:gd name="T99" fmla="*/ 263 h 273"/>
                <a:gd name="T100" fmla="*/ 29 w 169"/>
                <a:gd name="T101" fmla="*/ 247 h 273"/>
                <a:gd name="T102" fmla="*/ 31 w 169"/>
                <a:gd name="T103" fmla="*/ 21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273">
                  <a:moveTo>
                    <a:pt x="31" y="107"/>
                  </a:moveTo>
                  <a:lnTo>
                    <a:pt x="31" y="107"/>
                  </a:lnTo>
                  <a:lnTo>
                    <a:pt x="31" y="51"/>
                  </a:lnTo>
                  <a:lnTo>
                    <a:pt x="31" y="29"/>
                  </a:lnTo>
                  <a:lnTo>
                    <a:pt x="31" y="29"/>
                  </a:lnTo>
                  <a:lnTo>
                    <a:pt x="29" y="22"/>
                  </a:lnTo>
                  <a:lnTo>
                    <a:pt x="28" y="16"/>
                  </a:lnTo>
                  <a:lnTo>
                    <a:pt x="23" y="12"/>
                  </a:lnTo>
                  <a:lnTo>
                    <a:pt x="16" y="9"/>
                  </a:lnTo>
                  <a:lnTo>
                    <a:pt x="16" y="9"/>
                  </a:lnTo>
                  <a:lnTo>
                    <a:pt x="3" y="9"/>
                  </a:lnTo>
                  <a:lnTo>
                    <a:pt x="3" y="9"/>
                  </a:lnTo>
                  <a:lnTo>
                    <a:pt x="1" y="7"/>
                  </a:lnTo>
                  <a:lnTo>
                    <a:pt x="0" y="6"/>
                  </a:lnTo>
                  <a:lnTo>
                    <a:pt x="0" y="6"/>
                  </a:lnTo>
                  <a:lnTo>
                    <a:pt x="1" y="3"/>
                  </a:lnTo>
                  <a:lnTo>
                    <a:pt x="6" y="3"/>
                  </a:lnTo>
                  <a:lnTo>
                    <a:pt x="6" y="3"/>
                  </a:lnTo>
                  <a:lnTo>
                    <a:pt x="48" y="3"/>
                  </a:lnTo>
                  <a:lnTo>
                    <a:pt x="48" y="3"/>
                  </a:lnTo>
                  <a:lnTo>
                    <a:pt x="137" y="3"/>
                  </a:lnTo>
                  <a:lnTo>
                    <a:pt x="137" y="3"/>
                  </a:lnTo>
                  <a:lnTo>
                    <a:pt x="153" y="1"/>
                  </a:lnTo>
                  <a:lnTo>
                    <a:pt x="153" y="1"/>
                  </a:lnTo>
                  <a:lnTo>
                    <a:pt x="159" y="0"/>
                  </a:lnTo>
                  <a:lnTo>
                    <a:pt x="159" y="0"/>
                  </a:lnTo>
                  <a:lnTo>
                    <a:pt x="161" y="1"/>
                  </a:lnTo>
                  <a:lnTo>
                    <a:pt x="161" y="3"/>
                  </a:lnTo>
                  <a:lnTo>
                    <a:pt x="161" y="3"/>
                  </a:lnTo>
                  <a:lnTo>
                    <a:pt x="159" y="9"/>
                  </a:lnTo>
                  <a:lnTo>
                    <a:pt x="158" y="20"/>
                  </a:lnTo>
                  <a:lnTo>
                    <a:pt x="158" y="20"/>
                  </a:lnTo>
                  <a:lnTo>
                    <a:pt x="155" y="44"/>
                  </a:lnTo>
                  <a:lnTo>
                    <a:pt x="155" y="44"/>
                  </a:lnTo>
                  <a:lnTo>
                    <a:pt x="153" y="47"/>
                  </a:lnTo>
                  <a:lnTo>
                    <a:pt x="152" y="47"/>
                  </a:lnTo>
                  <a:lnTo>
                    <a:pt x="152" y="47"/>
                  </a:lnTo>
                  <a:lnTo>
                    <a:pt x="149" y="47"/>
                  </a:lnTo>
                  <a:lnTo>
                    <a:pt x="149" y="42"/>
                  </a:lnTo>
                  <a:lnTo>
                    <a:pt x="149" y="42"/>
                  </a:lnTo>
                  <a:lnTo>
                    <a:pt x="149" y="36"/>
                  </a:lnTo>
                  <a:lnTo>
                    <a:pt x="147" y="31"/>
                  </a:lnTo>
                  <a:lnTo>
                    <a:pt x="147" y="31"/>
                  </a:lnTo>
                  <a:lnTo>
                    <a:pt x="145" y="26"/>
                  </a:lnTo>
                  <a:lnTo>
                    <a:pt x="140" y="23"/>
                  </a:lnTo>
                  <a:lnTo>
                    <a:pt x="133" y="20"/>
                  </a:lnTo>
                  <a:lnTo>
                    <a:pt x="120" y="19"/>
                  </a:lnTo>
                  <a:lnTo>
                    <a:pt x="120" y="19"/>
                  </a:lnTo>
                  <a:lnTo>
                    <a:pt x="93" y="17"/>
                  </a:lnTo>
                  <a:lnTo>
                    <a:pt x="67" y="17"/>
                  </a:lnTo>
                  <a:lnTo>
                    <a:pt x="67" y="17"/>
                  </a:lnTo>
                  <a:lnTo>
                    <a:pt x="66" y="19"/>
                  </a:lnTo>
                  <a:lnTo>
                    <a:pt x="66" y="22"/>
                  </a:lnTo>
                  <a:lnTo>
                    <a:pt x="66" y="118"/>
                  </a:lnTo>
                  <a:lnTo>
                    <a:pt x="66" y="118"/>
                  </a:lnTo>
                  <a:lnTo>
                    <a:pt x="66" y="121"/>
                  </a:lnTo>
                  <a:lnTo>
                    <a:pt x="67" y="123"/>
                  </a:lnTo>
                  <a:lnTo>
                    <a:pt x="67" y="123"/>
                  </a:lnTo>
                  <a:lnTo>
                    <a:pt x="96" y="123"/>
                  </a:lnTo>
                  <a:lnTo>
                    <a:pt x="128" y="121"/>
                  </a:lnTo>
                  <a:lnTo>
                    <a:pt x="128" y="121"/>
                  </a:lnTo>
                  <a:lnTo>
                    <a:pt x="140" y="120"/>
                  </a:lnTo>
                  <a:lnTo>
                    <a:pt x="143" y="118"/>
                  </a:lnTo>
                  <a:lnTo>
                    <a:pt x="147" y="117"/>
                  </a:lnTo>
                  <a:lnTo>
                    <a:pt x="147" y="117"/>
                  </a:lnTo>
                  <a:lnTo>
                    <a:pt x="150" y="114"/>
                  </a:lnTo>
                  <a:lnTo>
                    <a:pt x="152" y="112"/>
                  </a:lnTo>
                  <a:lnTo>
                    <a:pt x="152" y="112"/>
                  </a:lnTo>
                  <a:lnTo>
                    <a:pt x="153" y="112"/>
                  </a:lnTo>
                  <a:lnTo>
                    <a:pt x="155" y="115"/>
                  </a:lnTo>
                  <a:lnTo>
                    <a:pt x="155" y="115"/>
                  </a:lnTo>
                  <a:lnTo>
                    <a:pt x="153" y="121"/>
                  </a:lnTo>
                  <a:lnTo>
                    <a:pt x="152" y="134"/>
                  </a:lnTo>
                  <a:lnTo>
                    <a:pt x="152" y="134"/>
                  </a:lnTo>
                  <a:lnTo>
                    <a:pt x="150" y="158"/>
                  </a:lnTo>
                  <a:lnTo>
                    <a:pt x="150" y="158"/>
                  </a:lnTo>
                  <a:lnTo>
                    <a:pt x="149" y="162"/>
                  </a:lnTo>
                  <a:lnTo>
                    <a:pt x="147" y="164"/>
                  </a:lnTo>
                  <a:lnTo>
                    <a:pt x="146" y="165"/>
                  </a:lnTo>
                  <a:lnTo>
                    <a:pt x="146" y="165"/>
                  </a:lnTo>
                  <a:lnTo>
                    <a:pt x="145" y="164"/>
                  </a:lnTo>
                  <a:lnTo>
                    <a:pt x="145" y="161"/>
                  </a:lnTo>
                  <a:lnTo>
                    <a:pt x="145" y="161"/>
                  </a:lnTo>
                  <a:lnTo>
                    <a:pt x="143" y="156"/>
                  </a:lnTo>
                  <a:lnTo>
                    <a:pt x="142" y="149"/>
                  </a:lnTo>
                  <a:lnTo>
                    <a:pt x="142" y="149"/>
                  </a:lnTo>
                  <a:lnTo>
                    <a:pt x="140" y="146"/>
                  </a:lnTo>
                  <a:lnTo>
                    <a:pt x="137" y="143"/>
                  </a:lnTo>
                  <a:lnTo>
                    <a:pt x="131" y="140"/>
                  </a:lnTo>
                  <a:lnTo>
                    <a:pt x="123" y="139"/>
                  </a:lnTo>
                  <a:lnTo>
                    <a:pt x="123" y="139"/>
                  </a:lnTo>
                  <a:lnTo>
                    <a:pt x="93" y="137"/>
                  </a:lnTo>
                  <a:lnTo>
                    <a:pt x="67" y="137"/>
                  </a:lnTo>
                  <a:lnTo>
                    <a:pt x="67" y="137"/>
                  </a:lnTo>
                  <a:lnTo>
                    <a:pt x="66" y="137"/>
                  </a:lnTo>
                  <a:lnTo>
                    <a:pt x="66" y="139"/>
                  </a:lnTo>
                  <a:lnTo>
                    <a:pt x="66" y="169"/>
                  </a:lnTo>
                  <a:lnTo>
                    <a:pt x="66" y="169"/>
                  </a:lnTo>
                  <a:lnTo>
                    <a:pt x="66" y="229"/>
                  </a:lnTo>
                  <a:lnTo>
                    <a:pt x="66" y="229"/>
                  </a:lnTo>
                  <a:lnTo>
                    <a:pt x="66" y="238"/>
                  </a:lnTo>
                  <a:lnTo>
                    <a:pt x="67" y="244"/>
                  </a:lnTo>
                  <a:lnTo>
                    <a:pt x="70" y="250"/>
                  </a:lnTo>
                  <a:lnTo>
                    <a:pt x="73" y="253"/>
                  </a:lnTo>
                  <a:lnTo>
                    <a:pt x="79" y="256"/>
                  </a:lnTo>
                  <a:lnTo>
                    <a:pt x="86" y="257"/>
                  </a:lnTo>
                  <a:lnTo>
                    <a:pt x="109" y="259"/>
                  </a:lnTo>
                  <a:lnTo>
                    <a:pt x="109" y="259"/>
                  </a:lnTo>
                  <a:lnTo>
                    <a:pt x="127" y="259"/>
                  </a:lnTo>
                  <a:lnTo>
                    <a:pt x="137" y="257"/>
                  </a:lnTo>
                  <a:lnTo>
                    <a:pt x="146" y="254"/>
                  </a:lnTo>
                  <a:lnTo>
                    <a:pt x="146" y="254"/>
                  </a:lnTo>
                  <a:lnTo>
                    <a:pt x="152" y="251"/>
                  </a:lnTo>
                  <a:lnTo>
                    <a:pt x="158" y="247"/>
                  </a:lnTo>
                  <a:lnTo>
                    <a:pt x="161" y="240"/>
                  </a:lnTo>
                  <a:lnTo>
                    <a:pt x="162" y="229"/>
                  </a:lnTo>
                  <a:lnTo>
                    <a:pt x="162" y="229"/>
                  </a:lnTo>
                  <a:lnTo>
                    <a:pt x="163" y="226"/>
                  </a:lnTo>
                  <a:lnTo>
                    <a:pt x="166" y="225"/>
                  </a:lnTo>
                  <a:lnTo>
                    <a:pt x="166" y="225"/>
                  </a:lnTo>
                  <a:lnTo>
                    <a:pt x="168" y="225"/>
                  </a:lnTo>
                  <a:lnTo>
                    <a:pt x="168" y="226"/>
                  </a:lnTo>
                  <a:lnTo>
                    <a:pt x="169" y="229"/>
                  </a:lnTo>
                  <a:lnTo>
                    <a:pt x="169" y="229"/>
                  </a:lnTo>
                  <a:lnTo>
                    <a:pt x="168" y="245"/>
                  </a:lnTo>
                  <a:lnTo>
                    <a:pt x="163" y="264"/>
                  </a:lnTo>
                  <a:lnTo>
                    <a:pt x="163" y="264"/>
                  </a:lnTo>
                  <a:lnTo>
                    <a:pt x="162" y="270"/>
                  </a:lnTo>
                  <a:lnTo>
                    <a:pt x="158" y="273"/>
                  </a:lnTo>
                  <a:lnTo>
                    <a:pt x="152" y="273"/>
                  </a:lnTo>
                  <a:lnTo>
                    <a:pt x="143" y="273"/>
                  </a:lnTo>
                  <a:lnTo>
                    <a:pt x="143" y="273"/>
                  </a:lnTo>
                  <a:lnTo>
                    <a:pt x="79" y="273"/>
                  </a:lnTo>
                  <a:lnTo>
                    <a:pt x="79" y="273"/>
                  </a:lnTo>
                  <a:lnTo>
                    <a:pt x="48" y="272"/>
                  </a:lnTo>
                  <a:lnTo>
                    <a:pt x="48" y="272"/>
                  </a:lnTo>
                  <a:lnTo>
                    <a:pt x="32" y="272"/>
                  </a:lnTo>
                  <a:lnTo>
                    <a:pt x="32" y="272"/>
                  </a:lnTo>
                  <a:lnTo>
                    <a:pt x="12" y="273"/>
                  </a:lnTo>
                  <a:lnTo>
                    <a:pt x="12" y="273"/>
                  </a:lnTo>
                  <a:lnTo>
                    <a:pt x="7" y="272"/>
                  </a:lnTo>
                  <a:lnTo>
                    <a:pt x="6" y="272"/>
                  </a:lnTo>
                  <a:lnTo>
                    <a:pt x="6" y="270"/>
                  </a:lnTo>
                  <a:lnTo>
                    <a:pt x="6" y="270"/>
                  </a:lnTo>
                  <a:lnTo>
                    <a:pt x="6" y="267"/>
                  </a:lnTo>
                  <a:lnTo>
                    <a:pt x="9" y="267"/>
                  </a:lnTo>
                  <a:lnTo>
                    <a:pt x="9" y="267"/>
                  </a:lnTo>
                  <a:lnTo>
                    <a:pt x="19" y="266"/>
                  </a:lnTo>
                  <a:lnTo>
                    <a:pt x="19" y="266"/>
                  </a:lnTo>
                  <a:lnTo>
                    <a:pt x="23" y="263"/>
                  </a:lnTo>
                  <a:lnTo>
                    <a:pt x="26" y="260"/>
                  </a:lnTo>
                  <a:lnTo>
                    <a:pt x="28" y="254"/>
                  </a:lnTo>
                  <a:lnTo>
                    <a:pt x="29" y="247"/>
                  </a:lnTo>
                  <a:lnTo>
                    <a:pt x="29" y="247"/>
                  </a:lnTo>
                  <a:lnTo>
                    <a:pt x="31" y="232"/>
                  </a:lnTo>
                  <a:lnTo>
                    <a:pt x="31" y="215"/>
                  </a:lnTo>
                  <a:lnTo>
                    <a:pt x="31" y="169"/>
                  </a:lnTo>
                  <a:lnTo>
                    <a:pt x="31" y="1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Freeform 13">
              <a:extLst>
                <a:ext uri="{FF2B5EF4-FFF2-40B4-BE49-F238E27FC236}">
                  <a16:creationId xmlns:a16="http://schemas.microsoft.com/office/drawing/2014/main" id="{6AFF12CD-584F-47DF-B63C-938A5C92CF20}"/>
                </a:ext>
              </a:extLst>
            </p:cNvPr>
            <p:cNvSpPr>
              <a:spLocks/>
            </p:cNvSpPr>
            <p:nvPr userDrawn="1"/>
          </p:nvSpPr>
          <p:spPr bwMode="auto">
            <a:xfrm>
              <a:off x="7048677" y="5399881"/>
              <a:ext cx="219074" cy="222251"/>
            </a:xfrm>
            <a:custGeom>
              <a:avLst/>
              <a:gdLst>
                <a:gd name="T0" fmla="*/ 216 w 276"/>
                <a:gd name="T1" fmla="*/ 167 h 281"/>
                <a:gd name="T2" fmla="*/ 208 w 276"/>
                <a:gd name="T3" fmla="*/ 152 h 281"/>
                <a:gd name="T4" fmla="*/ 188 w 276"/>
                <a:gd name="T5" fmla="*/ 148 h 281"/>
                <a:gd name="T6" fmla="*/ 185 w 276"/>
                <a:gd name="T7" fmla="*/ 145 h 281"/>
                <a:gd name="T8" fmla="*/ 185 w 276"/>
                <a:gd name="T9" fmla="*/ 142 h 281"/>
                <a:gd name="T10" fmla="*/ 235 w 276"/>
                <a:gd name="T11" fmla="*/ 143 h 281"/>
                <a:gd name="T12" fmla="*/ 270 w 276"/>
                <a:gd name="T13" fmla="*/ 142 h 281"/>
                <a:gd name="T14" fmla="*/ 276 w 276"/>
                <a:gd name="T15" fmla="*/ 145 h 281"/>
                <a:gd name="T16" fmla="*/ 273 w 276"/>
                <a:gd name="T17" fmla="*/ 148 h 281"/>
                <a:gd name="T18" fmla="*/ 264 w 276"/>
                <a:gd name="T19" fmla="*/ 149 h 281"/>
                <a:gd name="T20" fmla="*/ 251 w 276"/>
                <a:gd name="T21" fmla="*/ 161 h 281"/>
                <a:gd name="T22" fmla="*/ 249 w 276"/>
                <a:gd name="T23" fmla="*/ 206 h 281"/>
                <a:gd name="T24" fmla="*/ 249 w 276"/>
                <a:gd name="T25" fmla="*/ 260 h 281"/>
                <a:gd name="T26" fmla="*/ 245 w 276"/>
                <a:gd name="T27" fmla="*/ 265 h 281"/>
                <a:gd name="T28" fmla="*/ 204 w 276"/>
                <a:gd name="T29" fmla="*/ 278 h 281"/>
                <a:gd name="T30" fmla="*/ 166 w 276"/>
                <a:gd name="T31" fmla="*/ 281 h 281"/>
                <a:gd name="T32" fmla="*/ 110 w 276"/>
                <a:gd name="T33" fmla="*/ 275 h 281"/>
                <a:gd name="T34" fmla="*/ 59 w 276"/>
                <a:gd name="T35" fmla="*/ 254 h 281"/>
                <a:gd name="T36" fmla="*/ 36 w 276"/>
                <a:gd name="T37" fmla="*/ 234 h 281"/>
                <a:gd name="T38" fmla="*/ 14 w 276"/>
                <a:gd name="T39" fmla="*/ 202 h 281"/>
                <a:gd name="T40" fmla="*/ 1 w 276"/>
                <a:gd name="T41" fmla="*/ 156 h 281"/>
                <a:gd name="T42" fmla="*/ 1 w 276"/>
                <a:gd name="T43" fmla="*/ 120 h 281"/>
                <a:gd name="T44" fmla="*/ 19 w 276"/>
                <a:gd name="T45" fmla="*/ 67 h 281"/>
                <a:gd name="T46" fmla="*/ 49 w 276"/>
                <a:gd name="T47" fmla="*/ 32 h 281"/>
                <a:gd name="T48" fmla="*/ 74 w 276"/>
                <a:gd name="T49" fmla="*/ 16 h 281"/>
                <a:gd name="T50" fmla="*/ 113 w 276"/>
                <a:gd name="T51" fmla="*/ 4 h 281"/>
                <a:gd name="T52" fmla="*/ 160 w 276"/>
                <a:gd name="T53" fmla="*/ 0 h 281"/>
                <a:gd name="T54" fmla="*/ 217 w 276"/>
                <a:gd name="T55" fmla="*/ 6 h 281"/>
                <a:gd name="T56" fmla="*/ 246 w 276"/>
                <a:gd name="T57" fmla="*/ 10 h 281"/>
                <a:gd name="T58" fmla="*/ 251 w 276"/>
                <a:gd name="T59" fmla="*/ 13 h 281"/>
                <a:gd name="T60" fmla="*/ 249 w 276"/>
                <a:gd name="T61" fmla="*/ 64 h 281"/>
                <a:gd name="T62" fmla="*/ 246 w 276"/>
                <a:gd name="T63" fmla="*/ 72 h 281"/>
                <a:gd name="T64" fmla="*/ 243 w 276"/>
                <a:gd name="T65" fmla="*/ 72 h 281"/>
                <a:gd name="T66" fmla="*/ 242 w 276"/>
                <a:gd name="T67" fmla="*/ 66 h 281"/>
                <a:gd name="T68" fmla="*/ 235 w 276"/>
                <a:gd name="T69" fmla="*/ 42 h 281"/>
                <a:gd name="T70" fmla="*/ 223 w 276"/>
                <a:gd name="T71" fmla="*/ 32 h 281"/>
                <a:gd name="T72" fmla="*/ 194 w 276"/>
                <a:gd name="T73" fmla="*/ 20 h 281"/>
                <a:gd name="T74" fmla="*/ 148 w 276"/>
                <a:gd name="T75" fmla="*/ 15 h 281"/>
                <a:gd name="T76" fmla="*/ 112 w 276"/>
                <a:gd name="T77" fmla="*/ 19 h 281"/>
                <a:gd name="T78" fmla="*/ 81 w 276"/>
                <a:gd name="T79" fmla="*/ 31 h 281"/>
                <a:gd name="T80" fmla="*/ 64 w 276"/>
                <a:gd name="T81" fmla="*/ 45 h 281"/>
                <a:gd name="T82" fmla="*/ 45 w 276"/>
                <a:gd name="T83" fmla="*/ 73 h 281"/>
                <a:gd name="T84" fmla="*/ 36 w 276"/>
                <a:gd name="T85" fmla="*/ 112 h 281"/>
                <a:gd name="T86" fmla="*/ 36 w 276"/>
                <a:gd name="T87" fmla="*/ 146 h 281"/>
                <a:gd name="T88" fmla="*/ 49 w 276"/>
                <a:gd name="T89" fmla="*/ 191 h 281"/>
                <a:gd name="T90" fmla="*/ 68 w 276"/>
                <a:gd name="T91" fmla="*/ 221 h 281"/>
                <a:gd name="T92" fmla="*/ 86 w 276"/>
                <a:gd name="T93" fmla="*/ 237 h 281"/>
                <a:gd name="T94" fmla="*/ 119 w 276"/>
                <a:gd name="T95" fmla="*/ 256 h 281"/>
                <a:gd name="T96" fmla="*/ 156 w 276"/>
                <a:gd name="T97" fmla="*/ 263 h 281"/>
                <a:gd name="T98" fmla="*/ 189 w 276"/>
                <a:gd name="T99" fmla="*/ 263 h 281"/>
                <a:gd name="T100" fmla="*/ 208 w 276"/>
                <a:gd name="T101" fmla="*/ 257 h 281"/>
                <a:gd name="T102" fmla="*/ 216 w 276"/>
                <a:gd name="T103" fmla="*/ 24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6" h="281">
                  <a:moveTo>
                    <a:pt x="216" y="184"/>
                  </a:moveTo>
                  <a:lnTo>
                    <a:pt x="216" y="184"/>
                  </a:lnTo>
                  <a:lnTo>
                    <a:pt x="216" y="167"/>
                  </a:lnTo>
                  <a:lnTo>
                    <a:pt x="214" y="156"/>
                  </a:lnTo>
                  <a:lnTo>
                    <a:pt x="211" y="153"/>
                  </a:lnTo>
                  <a:lnTo>
                    <a:pt x="208" y="152"/>
                  </a:lnTo>
                  <a:lnTo>
                    <a:pt x="200" y="149"/>
                  </a:lnTo>
                  <a:lnTo>
                    <a:pt x="200" y="149"/>
                  </a:lnTo>
                  <a:lnTo>
                    <a:pt x="188" y="148"/>
                  </a:lnTo>
                  <a:lnTo>
                    <a:pt x="188" y="148"/>
                  </a:lnTo>
                  <a:lnTo>
                    <a:pt x="185" y="146"/>
                  </a:lnTo>
                  <a:lnTo>
                    <a:pt x="185" y="145"/>
                  </a:lnTo>
                  <a:lnTo>
                    <a:pt x="185" y="145"/>
                  </a:lnTo>
                  <a:lnTo>
                    <a:pt x="185" y="143"/>
                  </a:lnTo>
                  <a:lnTo>
                    <a:pt x="185" y="142"/>
                  </a:lnTo>
                  <a:lnTo>
                    <a:pt x="191" y="142"/>
                  </a:lnTo>
                  <a:lnTo>
                    <a:pt x="191" y="142"/>
                  </a:lnTo>
                  <a:lnTo>
                    <a:pt x="235" y="143"/>
                  </a:lnTo>
                  <a:lnTo>
                    <a:pt x="235" y="143"/>
                  </a:lnTo>
                  <a:lnTo>
                    <a:pt x="270" y="142"/>
                  </a:lnTo>
                  <a:lnTo>
                    <a:pt x="270" y="142"/>
                  </a:lnTo>
                  <a:lnTo>
                    <a:pt x="274" y="142"/>
                  </a:lnTo>
                  <a:lnTo>
                    <a:pt x="276" y="143"/>
                  </a:lnTo>
                  <a:lnTo>
                    <a:pt x="276" y="145"/>
                  </a:lnTo>
                  <a:lnTo>
                    <a:pt x="276" y="145"/>
                  </a:lnTo>
                  <a:lnTo>
                    <a:pt x="276" y="146"/>
                  </a:lnTo>
                  <a:lnTo>
                    <a:pt x="273" y="148"/>
                  </a:lnTo>
                  <a:lnTo>
                    <a:pt x="273" y="148"/>
                  </a:lnTo>
                  <a:lnTo>
                    <a:pt x="264" y="149"/>
                  </a:lnTo>
                  <a:lnTo>
                    <a:pt x="264" y="149"/>
                  </a:lnTo>
                  <a:lnTo>
                    <a:pt x="258" y="150"/>
                  </a:lnTo>
                  <a:lnTo>
                    <a:pt x="254" y="155"/>
                  </a:lnTo>
                  <a:lnTo>
                    <a:pt x="251" y="161"/>
                  </a:lnTo>
                  <a:lnTo>
                    <a:pt x="249" y="168"/>
                  </a:lnTo>
                  <a:lnTo>
                    <a:pt x="249" y="168"/>
                  </a:lnTo>
                  <a:lnTo>
                    <a:pt x="249" y="206"/>
                  </a:lnTo>
                  <a:lnTo>
                    <a:pt x="249" y="246"/>
                  </a:lnTo>
                  <a:lnTo>
                    <a:pt x="249" y="246"/>
                  </a:lnTo>
                  <a:lnTo>
                    <a:pt x="249" y="260"/>
                  </a:lnTo>
                  <a:lnTo>
                    <a:pt x="248" y="263"/>
                  </a:lnTo>
                  <a:lnTo>
                    <a:pt x="245" y="265"/>
                  </a:lnTo>
                  <a:lnTo>
                    <a:pt x="245" y="265"/>
                  </a:lnTo>
                  <a:lnTo>
                    <a:pt x="235" y="269"/>
                  </a:lnTo>
                  <a:lnTo>
                    <a:pt x="226" y="272"/>
                  </a:lnTo>
                  <a:lnTo>
                    <a:pt x="204" y="278"/>
                  </a:lnTo>
                  <a:lnTo>
                    <a:pt x="184" y="279"/>
                  </a:lnTo>
                  <a:lnTo>
                    <a:pt x="166" y="281"/>
                  </a:lnTo>
                  <a:lnTo>
                    <a:pt x="166" y="281"/>
                  </a:lnTo>
                  <a:lnTo>
                    <a:pt x="141" y="279"/>
                  </a:lnTo>
                  <a:lnTo>
                    <a:pt x="125" y="278"/>
                  </a:lnTo>
                  <a:lnTo>
                    <a:pt x="110" y="275"/>
                  </a:lnTo>
                  <a:lnTo>
                    <a:pt x="93" y="270"/>
                  </a:lnTo>
                  <a:lnTo>
                    <a:pt x="77" y="263"/>
                  </a:lnTo>
                  <a:lnTo>
                    <a:pt x="59" y="254"/>
                  </a:lnTo>
                  <a:lnTo>
                    <a:pt x="43" y="243"/>
                  </a:lnTo>
                  <a:lnTo>
                    <a:pt x="43" y="243"/>
                  </a:lnTo>
                  <a:lnTo>
                    <a:pt x="36" y="234"/>
                  </a:lnTo>
                  <a:lnTo>
                    <a:pt x="27" y="225"/>
                  </a:lnTo>
                  <a:lnTo>
                    <a:pt x="20" y="213"/>
                  </a:lnTo>
                  <a:lnTo>
                    <a:pt x="14" y="202"/>
                  </a:lnTo>
                  <a:lnTo>
                    <a:pt x="8" y="187"/>
                  </a:lnTo>
                  <a:lnTo>
                    <a:pt x="4" y="172"/>
                  </a:lnTo>
                  <a:lnTo>
                    <a:pt x="1" y="156"/>
                  </a:lnTo>
                  <a:lnTo>
                    <a:pt x="0" y="140"/>
                  </a:lnTo>
                  <a:lnTo>
                    <a:pt x="0" y="140"/>
                  </a:lnTo>
                  <a:lnTo>
                    <a:pt x="1" y="120"/>
                  </a:lnTo>
                  <a:lnTo>
                    <a:pt x="5" y="101"/>
                  </a:lnTo>
                  <a:lnTo>
                    <a:pt x="11" y="83"/>
                  </a:lnTo>
                  <a:lnTo>
                    <a:pt x="19" y="67"/>
                  </a:lnTo>
                  <a:lnTo>
                    <a:pt x="27" y="54"/>
                  </a:lnTo>
                  <a:lnTo>
                    <a:pt x="39" y="42"/>
                  </a:lnTo>
                  <a:lnTo>
                    <a:pt x="49" y="32"/>
                  </a:lnTo>
                  <a:lnTo>
                    <a:pt x="62" y="23"/>
                  </a:lnTo>
                  <a:lnTo>
                    <a:pt x="62" y="23"/>
                  </a:lnTo>
                  <a:lnTo>
                    <a:pt x="74" y="16"/>
                  </a:lnTo>
                  <a:lnTo>
                    <a:pt x="87" y="12"/>
                  </a:lnTo>
                  <a:lnTo>
                    <a:pt x="100" y="7"/>
                  </a:lnTo>
                  <a:lnTo>
                    <a:pt x="113" y="4"/>
                  </a:lnTo>
                  <a:lnTo>
                    <a:pt x="137" y="1"/>
                  </a:lnTo>
                  <a:lnTo>
                    <a:pt x="160" y="0"/>
                  </a:lnTo>
                  <a:lnTo>
                    <a:pt x="160" y="0"/>
                  </a:lnTo>
                  <a:lnTo>
                    <a:pt x="178" y="1"/>
                  </a:lnTo>
                  <a:lnTo>
                    <a:pt x="195" y="3"/>
                  </a:lnTo>
                  <a:lnTo>
                    <a:pt x="217" y="6"/>
                  </a:lnTo>
                  <a:lnTo>
                    <a:pt x="217" y="6"/>
                  </a:lnTo>
                  <a:lnTo>
                    <a:pt x="230" y="9"/>
                  </a:lnTo>
                  <a:lnTo>
                    <a:pt x="246" y="10"/>
                  </a:lnTo>
                  <a:lnTo>
                    <a:pt x="246" y="10"/>
                  </a:lnTo>
                  <a:lnTo>
                    <a:pt x="251" y="12"/>
                  </a:lnTo>
                  <a:lnTo>
                    <a:pt x="251" y="13"/>
                  </a:lnTo>
                  <a:lnTo>
                    <a:pt x="251" y="13"/>
                  </a:lnTo>
                  <a:lnTo>
                    <a:pt x="251" y="28"/>
                  </a:lnTo>
                  <a:lnTo>
                    <a:pt x="249" y="64"/>
                  </a:lnTo>
                  <a:lnTo>
                    <a:pt x="249" y="64"/>
                  </a:lnTo>
                  <a:lnTo>
                    <a:pt x="248" y="70"/>
                  </a:lnTo>
                  <a:lnTo>
                    <a:pt x="246" y="72"/>
                  </a:lnTo>
                  <a:lnTo>
                    <a:pt x="245" y="72"/>
                  </a:lnTo>
                  <a:lnTo>
                    <a:pt x="245" y="72"/>
                  </a:lnTo>
                  <a:lnTo>
                    <a:pt x="243" y="72"/>
                  </a:lnTo>
                  <a:lnTo>
                    <a:pt x="243" y="70"/>
                  </a:lnTo>
                  <a:lnTo>
                    <a:pt x="242" y="66"/>
                  </a:lnTo>
                  <a:lnTo>
                    <a:pt x="242" y="66"/>
                  </a:lnTo>
                  <a:lnTo>
                    <a:pt x="240" y="55"/>
                  </a:lnTo>
                  <a:lnTo>
                    <a:pt x="238" y="50"/>
                  </a:lnTo>
                  <a:lnTo>
                    <a:pt x="235" y="42"/>
                  </a:lnTo>
                  <a:lnTo>
                    <a:pt x="235" y="42"/>
                  </a:lnTo>
                  <a:lnTo>
                    <a:pt x="230" y="38"/>
                  </a:lnTo>
                  <a:lnTo>
                    <a:pt x="223" y="32"/>
                  </a:lnTo>
                  <a:lnTo>
                    <a:pt x="216" y="28"/>
                  </a:lnTo>
                  <a:lnTo>
                    <a:pt x="205" y="23"/>
                  </a:lnTo>
                  <a:lnTo>
                    <a:pt x="194" y="20"/>
                  </a:lnTo>
                  <a:lnTo>
                    <a:pt x="181" y="17"/>
                  </a:lnTo>
                  <a:lnTo>
                    <a:pt x="166" y="16"/>
                  </a:lnTo>
                  <a:lnTo>
                    <a:pt x="148" y="15"/>
                  </a:lnTo>
                  <a:lnTo>
                    <a:pt x="148" y="15"/>
                  </a:lnTo>
                  <a:lnTo>
                    <a:pt x="131" y="16"/>
                  </a:lnTo>
                  <a:lnTo>
                    <a:pt x="112" y="19"/>
                  </a:lnTo>
                  <a:lnTo>
                    <a:pt x="102" y="22"/>
                  </a:lnTo>
                  <a:lnTo>
                    <a:pt x="92" y="25"/>
                  </a:lnTo>
                  <a:lnTo>
                    <a:pt x="81" y="31"/>
                  </a:lnTo>
                  <a:lnTo>
                    <a:pt x="71" y="38"/>
                  </a:lnTo>
                  <a:lnTo>
                    <a:pt x="71" y="38"/>
                  </a:lnTo>
                  <a:lnTo>
                    <a:pt x="64" y="45"/>
                  </a:lnTo>
                  <a:lnTo>
                    <a:pt x="56" y="53"/>
                  </a:lnTo>
                  <a:lnTo>
                    <a:pt x="51" y="63"/>
                  </a:lnTo>
                  <a:lnTo>
                    <a:pt x="45" y="73"/>
                  </a:lnTo>
                  <a:lnTo>
                    <a:pt x="40" y="86"/>
                  </a:lnTo>
                  <a:lnTo>
                    <a:pt x="37" y="99"/>
                  </a:lnTo>
                  <a:lnTo>
                    <a:pt x="36" y="112"/>
                  </a:lnTo>
                  <a:lnTo>
                    <a:pt x="35" y="129"/>
                  </a:lnTo>
                  <a:lnTo>
                    <a:pt x="35" y="129"/>
                  </a:lnTo>
                  <a:lnTo>
                    <a:pt x="36" y="146"/>
                  </a:lnTo>
                  <a:lnTo>
                    <a:pt x="39" y="164"/>
                  </a:lnTo>
                  <a:lnTo>
                    <a:pt x="43" y="178"/>
                  </a:lnTo>
                  <a:lnTo>
                    <a:pt x="49" y="191"/>
                  </a:lnTo>
                  <a:lnTo>
                    <a:pt x="56" y="203"/>
                  </a:lnTo>
                  <a:lnTo>
                    <a:pt x="62" y="213"/>
                  </a:lnTo>
                  <a:lnTo>
                    <a:pt x="68" y="221"/>
                  </a:lnTo>
                  <a:lnTo>
                    <a:pt x="74" y="227"/>
                  </a:lnTo>
                  <a:lnTo>
                    <a:pt x="74" y="227"/>
                  </a:lnTo>
                  <a:lnTo>
                    <a:pt x="86" y="237"/>
                  </a:lnTo>
                  <a:lnTo>
                    <a:pt x="96" y="244"/>
                  </a:lnTo>
                  <a:lnTo>
                    <a:pt x="108" y="250"/>
                  </a:lnTo>
                  <a:lnTo>
                    <a:pt x="119" y="256"/>
                  </a:lnTo>
                  <a:lnTo>
                    <a:pt x="131" y="260"/>
                  </a:lnTo>
                  <a:lnTo>
                    <a:pt x="144" y="262"/>
                  </a:lnTo>
                  <a:lnTo>
                    <a:pt x="156" y="263"/>
                  </a:lnTo>
                  <a:lnTo>
                    <a:pt x="169" y="265"/>
                  </a:lnTo>
                  <a:lnTo>
                    <a:pt x="169" y="265"/>
                  </a:lnTo>
                  <a:lnTo>
                    <a:pt x="189" y="263"/>
                  </a:lnTo>
                  <a:lnTo>
                    <a:pt x="200" y="260"/>
                  </a:lnTo>
                  <a:lnTo>
                    <a:pt x="208" y="257"/>
                  </a:lnTo>
                  <a:lnTo>
                    <a:pt x="208" y="257"/>
                  </a:lnTo>
                  <a:lnTo>
                    <a:pt x="214" y="254"/>
                  </a:lnTo>
                  <a:lnTo>
                    <a:pt x="216" y="251"/>
                  </a:lnTo>
                  <a:lnTo>
                    <a:pt x="216" y="247"/>
                  </a:lnTo>
                  <a:lnTo>
                    <a:pt x="216" y="1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Freeform 14">
              <a:extLst>
                <a:ext uri="{FF2B5EF4-FFF2-40B4-BE49-F238E27FC236}">
                  <a16:creationId xmlns:a16="http://schemas.microsoft.com/office/drawing/2014/main" id="{B7523BD7-2928-4C75-950C-C7EC53B5C1D8}"/>
                </a:ext>
              </a:extLst>
            </p:cNvPr>
            <p:cNvSpPr>
              <a:spLocks/>
            </p:cNvSpPr>
            <p:nvPr userDrawn="1"/>
          </p:nvSpPr>
          <p:spPr bwMode="auto">
            <a:xfrm>
              <a:off x="7264576" y="5404644"/>
              <a:ext cx="212724" cy="214314"/>
            </a:xfrm>
            <a:custGeom>
              <a:avLst/>
              <a:gdLst>
                <a:gd name="T0" fmla="*/ 116 w 267"/>
                <a:gd name="T1" fmla="*/ 177 h 270"/>
                <a:gd name="T2" fmla="*/ 115 w 267"/>
                <a:gd name="T3" fmla="*/ 155 h 270"/>
                <a:gd name="T4" fmla="*/ 109 w 267"/>
                <a:gd name="T5" fmla="*/ 140 h 270"/>
                <a:gd name="T6" fmla="*/ 43 w 267"/>
                <a:gd name="T7" fmla="*/ 36 h 270"/>
                <a:gd name="T8" fmla="*/ 38 w 267"/>
                <a:gd name="T9" fmla="*/ 28 h 270"/>
                <a:gd name="T10" fmla="*/ 19 w 267"/>
                <a:gd name="T11" fmla="*/ 10 h 270"/>
                <a:gd name="T12" fmla="*/ 10 w 267"/>
                <a:gd name="T13" fmla="*/ 7 h 270"/>
                <a:gd name="T14" fmla="*/ 4 w 267"/>
                <a:gd name="T15" fmla="*/ 6 h 270"/>
                <a:gd name="T16" fmla="*/ 0 w 267"/>
                <a:gd name="T17" fmla="*/ 3 h 270"/>
                <a:gd name="T18" fmla="*/ 1 w 267"/>
                <a:gd name="T19" fmla="*/ 0 h 270"/>
                <a:gd name="T20" fmla="*/ 4 w 267"/>
                <a:gd name="T21" fmla="*/ 0 h 270"/>
                <a:gd name="T22" fmla="*/ 40 w 267"/>
                <a:gd name="T23" fmla="*/ 0 h 270"/>
                <a:gd name="T24" fmla="*/ 73 w 267"/>
                <a:gd name="T25" fmla="*/ 0 h 270"/>
                <a:gd name="T26" fmla="*/ 78 w 267"/>
                <a:gd name="T27" fmla="*/ 3 h 270"/>
                <a:gd name="T28" fmla="*/ 76 w 267"/>
                <a:gd name="T29" fmla="*/ 4 h 270"/>
                <a:gd name="T30" fmla="*/ 73 w 267"/>
                <a:gd name="T31" fmla="*/ 6 h 270"/>
                <a:gd name="T32" fmla="*/ 67 w 267"/>
                <a:gd name="T33" fmla="*/ 11 h 270"/>
                <a:gd name="T34" fmla="*/ 68 w 267"/>
                <a:gd name="T35" fmla="*/ 19 h 270"/>
                <a:gd name="T36" fmla="*/ 140 w 267"/>
                <a:gd name="T37" fmla="*/ 137 h 270"/>
                <a:gd name="T38" fmla="*/ 170 w 267"/>
                <a:gd name="T39" fmla="*/ 85 h 270"/>
                <a:gd name="T40" fmla="*/ 200 w 267"/>
                <a:gd name="T41" fmla="*/ 33 h 270"/>
                <a:gd name="T42" fmla="*/ 207 w 267"/>
                <a:gd name="T43" fmla="*/ 16 h 270"/>
                <a:gd name="T44" fmla="*/ 205 w 267"/>
                <a:gd name="T45" fmla="*/ 11 h 270"/>
                <a:gd name="T46" fmla="*/ 203 w 267"/>
                <a:gd name="T47" fmla="*/ 7 h 270"/>
                <a:gd name="T48" fmla="*/ 201 w 267"/>
                <a:gd name="T49" fmla="*/ 6 h 270"/>
                <a:gd name="T50" fmla="*/ 195 w 267"/>
                <a:gd name="T51" fmla="*/ 1 h 270"/>
                <a:gd name="T52" fmla="*/ 197 w 267"/>
                <a:gd name="T53" fmla="*/ 0 h 270"/>
                <a:gd name="T54" fmla="*/ 201 w 267"/>
                <a:gd name="T55" fmla="*/ 0 h 270"/>
                <a:gd name="T56" fmla="*/ 226 w 267"/>
                <a:gd name="T57" fmla="*/ 0 h 270"/>
                <a:gd name="T58" fmla="*/ 262 w 267"/>
                <a:gd name="T59" fmla="*/ 0 h 270"/>
                <a:gd name="T60" fmla="*/ 267 w 267"/>
                <a:gd name="T61" fmla="*/ 1 h 270"/>
                <a:gd name="T62" fmla="*/ 265 w 267"/>
                <a:gd name="T63" fmla="*/ 4 h 270"/>
                <a:gd name="T64" fmla="*/ 262 w 267"/>
                <a:gd name="T65" fmla="*/ 6 h 270"/>
                <a:gd name="T66" fmla="*/ 245 w 267"/>
                <a:gd name="T67" fmla="*/ 10 h 270"/>
                <a:gd name="T68" fmla="*/ 236 w 267"/>
                <a:gd name="T69" fmla="*/ 17 h 270"/>
                <a:gd name="T70" fmla="*/ 227 w 267"/>
                <a:gd name="T71" fmla="*/ 28 h 270"/>
                <a:gd name="T72" fmla="*/ 189 w 267"/>
                <a:gd name="T73" fmla="*/ 85 h 270"/>
                <a:gd name="T74" fmla="*/ 156 w 267"/>
                <a:gd name="T75" fmla="*/ 142 h 270"/>
                <a:gd name="T76" fmla="*/ 151 w 267"/>
                <a:gd name="T77" fmla="*/ 150 h 270"/>
                <a:gd name="T78" fmla="*/ 150 w 267"/>
                <a:gd name="T79" fmla="*/ 177 h 270"/>
                <a:gd name="T80" fmla="*/ 150 w 267"/>
                <a:gd name="T81" fmla="*/ 207 h 270"/>
                <a:gd name="T82" fmla="*/ 151 w 267"/>
                <a:gd name="T83" fmla="*/ 244 h 270"/>
                <a:gd name="T84" fmla="*/ 153 w 267"/>
                <a:gd name="T85" fmla="*/ 251 h 270"/>
                <a:gd name="T86" fmla="*/ 159 w 267"/>
                <a:gd name="T87" fmla="*/ 260 h 270"/>
                <a:gd name="T88" fmla="*/ 166 w 267"/>
                <a:gd name="T89" fmla="*/ 263 h 270"/>
                <a:gd name="T90" fmla="*/ 182 w 267"/>
                <a:gd name="T91" fmla="*/ 264 h 270"/>
                <a:gd name="T92" fmla="*/ 186 w 267"/>
                <a:gd name="T93" fmla="*/ 267 h 270"/>
                <a:gd name="T94" fmla="*/ 184 w 267"/>
                <a:gd name="T95" fmla="*/ 269 h 270"/>
                <a:gd name="T96" fmla="*/ 179 w 267"/>
                <a:gd name="T97" fmla="*/ 270 h 270"/>
                <a:gd name="T98" fmla="*/ 134 w 267"/>
                <a:gd name="T99" fmla="*/ 269 h 270"/>
                <a:gd name="T100" fmla="*/ 97 w 267"/>
                <a:gd name="T101" fmla="*/ 270 h 270"/>
                <a:gd name="T102" fmla="*/ 92 w 267"/>
                <a:gd name="T103" fmla="*/ 267 h 270"/>
                <a:gd name="T104" fmla="*/ 92 w 267"/>
                <a:gd name="T105" fmla="*/ 264 h 270"/>
                <a:gd name="T106" fmla="*/ 94 w 267"/>
                <a:gd name="T107" fmla="*/ 264 h 270"/>
                <a:gd name="T108" fmla="*/ 105 w 267"/>
                <a:gd name="T109" fmla="*/ 263 h 270"/>
                <a:gd name="T110" fmla="*/ 113 w 267"/>
                <a:gd name="T111" fmla="*/ 256 h 270"/>
                <a:gd name="T112" fmla="*/ 116 w 267"/>
                <a:gd name="T113" fmla="*/ 244 h 270"/>
                <a:gd name="T114" fmla="*/ 116 w 267"/>
                <a:gd name="T115" fmla="*/ 2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270">
                  <a:moveTo>
                    <a:pt x="116" y="177"/>
                  </a:moveTo>
                  <a:lnTo>
                    <a:pt x="116" y="177"/>
                  </a:lnTo>
                  <a:lnTo>
                    <a:pt x="116" y="165"/>
                  </a:lnTo>
                  <a:lnTo>
                    <a:pt x="115" y="155"/>
                  </a:lnTo>
                  <a:lnTo>
                    <a:pt x="112" y="147"/>
                  </a:lnTo>
                  <a:lnTo>
                    <a:pt x="109" y="140"/>
                  </a:lnTo>
                  <a:lnTo>
                    <a:pt x="109" y="140"/>
                  </a:lnTo>
                  <a:lnTo>
                    <a:pt x="43" y="36"/>
                  </a:lnTo>
                  <a:lnTo>
                    <a:pt x="43" y="36"/>
                  </a:lnTo>
                  <a:lnTo>
                    <a:pt x="38" y="28"/>
                  </a:lnTo>
                  <a:lnTo>
                    <a:pt x="30" y="20"/>
                  </a:lnTo>
                  <a:lnTo>
                    <a:pt x="19" y="10"/>
                  </a:lnTo>
                  <a:lnTo>
                    <a:pt x="19" y="10"/>
                  </a:lnTo>
                  <a:lnTo>
                    <a:pt x="10" y="7"/>
                  </a:lnTo>
                  <a:lnTo>
                    <a:pt x="4" y="6"/>
                  </a:lnTo>
                  <a:lnTo>
                    <a:pt x="4" y="6"/>
                  </a:lnTo>
                  <a:lnTo>
                    <a:pt x="1" y="4"/>
                  </a:lnTo>
                  <a:lnTo>
                    <a:pt x="0" y="3"/>
                  </a:lnTo>
                  <a:lnTo>
                    <a:pt x="0" y="3"/>
                  </a:lnTo>
                  <a:lnTo>
                    <a:pt x="1" y="0"/>
                  </a:lnTo>
                  <a:lnTo>
                    <a:pt x="4" y="0"/>
                  </a:lnTo>
                  <a:lnTo>
                    <a:pt x="4" y="0"/>
                  </a:lnTo>
                  <a:lnTo>
                    <a:pt x="40" y="0"/>
                  </a:lnTo>
                  <a:lnTo>
                    <a:pt x="40" y="0"/>
                  </a:lnTo>
                  <a:lnTo>
                    <a:pt x="73" y="0"/>
                  </a:lnTo>
                  <a:lnTo>
                    <a:pt x="73" y="0"/>
                  </a:lnTo>
                  <a:lnTo>
                    <a:pt x="77" y="0"/>
                  </a:lnTo>
                  <a:lnTo>
                    <a:pt x="78" y="3"/>
                  </a:lnTo>
                  <a:lnTo>
                    <a:pt x="78" y="3"/>
                  </a:lnTo>
                  <a:lnTo>
                    <a:pt x="76" y="4"/>
                  </a:lnTo>
                  <a:lnTo>
                    <a:pt x="73" y="6"/>
                  </a:lnTo>
                  <a:lnTo>
                    <a:pt x="73" y="6"/>
                  </a:lnTo>
                  <a:lnTo>
                    <a:pt x="68" y="9"/>
                  </a:lnTo>
                  <a:lnTo>
                    <a:pt x="67" y="11"/>
                  </a:lnTo>
                  <a:lnTo>
                    <a:pt x="67" y="11"/>
                  </a:lnTo>
                  <a:lnTo>
                    <a:pt x="68" y="19"/>
                  </a:lnTo>
                  <a:lnTo>
                    <a:pt x="73" y="26"/>
                  </a:lnTo>
                  <a:lnTo>
                    <a:pt x="140" y="137"/>
                  </a:lnTo>
                  <a:lnTo>
                    <a:pt x="140" y="137"/>
                  </a:lnTo>
                  <a:lnTo>
                    <a:pt x="170" y="85"/>
                  </a:lnTo>
                  <a:lnTo>
                    <a:pt x="200" y="33"/>
                  </a:lnTo>
                  <a:lnTo>
                    <a:pt x="200" y="33"/>
                  </a:lnTo>
                  <a:lnTo>
                    <a:pt x="205" y="23"/>
                  </a:lnTo>
                  <a:lnTo>
                    <a:pt x="207" y="16"/>
                  </a:lnTo>
                  <a:lnTo>
                    <a:pt x="207" y="16"/>
                  </a:lnTo>
                  <a:lnTo>
                    <a:pt x="205" y="11"/>
                  </a:lnTo>
                  <a:lnTo>
                    <a:pt x="205" y="9"/>
                  </a:lnTo>
                  <a:lnTo>
                    <a:pt x="203" y="7"/>
                  </a:lnTo>
                  <a:lnTo>
                    <a:pt x="201" y="6"/>
                  </a:lnTo>
                  <a:lnTo>
                    <a:pt x="201" y="6"/>
                  </a:lnTo>
                  <a:lnTo>
                    <a:pt x="197" y="4"/>
                  </a:lnTo>
                  <a:lnTo>
                    <a:pt x="195" y="1"/>
                  </a:lnTo>
                  <a:lnTo>
                    <a:pt x="195" y="1"/>
                  </a:lnTo>
                  <a:lnTo>
                    <a:pt x="197" y="0"/>
                  </a:lnTo>
                  <a:lnTo>
                    <a:pt x="201" y="0"/>
                  </a:lnTo>
                  <a:lnTo>
                    <a:pt x="201" y="0"/>
                  </a:lnTo>
                  <a:lnTo>
                    <a:pt x="226" y="0"/>
                  </a:lnTo>
                  <a:lnTo>
                    <a:pt x="226" y="0"/>
                  </a:lnTo>
                  <a:lnTo>
                    <a:pt x="262" y="0"/>
                  </a:lnTo>
                  <a:lnTo>
                    <a:pt x="262" y="0"/>
                  </a:lnTo>
                  <a:lnTo>
                    <a:pt x="265" y="0"/>
                  </a:lnTo>
                  <a:lnTo>
                    <a:pt x="267" y="1"/>
                  </a:lnTo>
                  <a:lnTo>
                    <a:pt x="267" y="1"/>
                  </a:lnTo>
                  <a:lnTo>
                    <a:pt x="265" y="4"/>
                  </a:lnTo>
                  <a:lnTo>
                    <a:pt x="262" y="6"/>
                  </a:lnTo>
                  <a:lnTo>
                    <a:pt x="262" y="6"/>
                  </a:lnTo>
                  <a:lnTo>
                    <a:pt x="255" y="7"/>
                  </a:lnTo>
                  <a:lnTo>
                    <a:pt x="245" y="10"/>
                  </a:lnTo>
                  <a:lnTo>
                    <a:pt x="245" y="10"/>
                  </a:lnTo>
                  <a:lnTo>
                    <a:pt x="236" y="17"/>
                  </a:lnTo>
                  <a:lnTo>
                    <a:pt x="227" y="28"/>
                  </a:lnTo>
                  <a:lnTo>
                    <a:pt x="227" y="28"/>
                  </a:lnTo>
                  <a:lnTo>
                    <a:pt x="211" y="49"/>
                  </a:lnTo>
                  <a:lnTo>
                    <a:pt x="189" y="85"/>
                  </a:lnTo>
                  <a:lnTo>
                    <a:pt x="168" y="120"/>
                  </a:lnTo>
                  <a:lnTo>
                    <a:pt x="156" y="142"/>
                  </a:lnTo>
                  <a:lnTo>
                    <a:pt x="156" y="142"/>
                  </a:lnTo>
                  <a:lnTo>
                    <a:pt x="151" y="150"/>
                  </a:lnTo>
                  <a:lnTo>
                    <a:pt x="150" y="159"/>
                  </a:lnTo>
                  <a:lnTo>
                    <a:pt x="150" y="177"/>
                  </a:lnTo>
                  <a:lnTo>
                    <a:pt x="150" y="207"/>
                  </a:lnTo>
                  <a:lnTo>
                    <a:pt x="150" y="207"/>
                  </a:lnTo>
                  <a:lnTo>
                    <a:pt x="150" y="222"/>
                  </a:lnTo>
                  <a:lnTo>
                    <a:pt x="151" y="244"/>
                  </a:lnTo>
                  <a:lnTo>
                    <a:pt x="151" y="244"/>
                  </a:lnTo>
                  <a:lnTo>
                    <a:pt x="153" y="251"/>
                  </a:lnTo>
                  <a:lnTo>
                    <a:pt x="156" y="256"/>
                  </a:lnTo>
                  <a:lnTo>
                    <a:pt x="159" y="260"/>
                  </a:lnTo>
                  <a:lnTo>
                    <a:pt x="166" y="263"/>
                  </a:lnTo>
                  <a:lnTo>
                    <a:pt x="166" y="263"/>
                  </a:lnTo>
                  <a:lnTo>
                    <a:pt x="182" y="264"/>
                  </a:lnTo>
                  <a:lnTo>
                    <a:pt x="182" y="264"/>
                  </a:lnTo>
                  <a:lnTo>
                    <a:pt x="185" y="264"/>
                  </a:lnTo>
                  <a:lnTo>
                    <a:pt x="186" y="267"/>
                  </a:lnTo>
                  <a:lnTo>
                    <a:pt x="186" y="267"/>
                  </a:lnTo>
                  <a:lnTo>
                    <a:pt x="184" y="269"/>
                  </a:lnTo>
                  <a:lnTo>
                    <a:pt x="179" y="270"/>
                  </a:lnTo>
                  <a:lnTo>
                    <a:pt x="179" y="270"/>
                  </a:lnTo>
                  <a:lnTo>
                    <a:pt x="134" y="269"/>
                  </a:lnTo>
                  <a:lnTo>
                    <a:pt x="134" y="269"/>
                  </a:lnTo>
                  <a:lnTo>
                    <a:pt x="97" y="270"/>
                  </a:lnTo>
                  <a:lnTo>
                    <a:pt x="97" y="270"/>
                  </a:lnTo>
                  <a:lnTo>
                    <a:pt x="93" y="269"/>
                  </a:lnTo>
                  <a:lnTo>
                    <a:pt x="92" y="267"/>
                  </a:lnTo>
                  <a:lnTo>
                    <a:pt x="92" y="267"/>
                  </a:lnTo>
                  <a:lnTo>
                    <a:pt x="92" y="264"/>
                  </a:lnTo>
                  <a:lnTo>
                    <a:pt x="94" y="264"/>
                  </a:lnTo>
                  <a:lnTo>
                    <a:pt x="94" y="264"/>
                  </a:lnTo>
                  <a:lnTo>
                    <a:pt x="105" y="263"/>
                  </a:lnTo>
                  <a:lnTo>
                    <a:pt x="105" y="263"/>
                  </a:lnTo>
                  <a:lnTo>
                    <a:pt x="111" y="260"/>
                  </a:lnTo>
                  <a:lnTo>
                    <a:pt x="113" y="256"/>
                  </a:lnTo>
                  <a:lnTo>
                    <a:pt x="115" y="251"/>
                  </a:lnTo>
                  <a:lnTo>
                    <a:pt x="116" y="244"/>
                  </a:lnTo>
                  <a:lnTo>
                    <a:pt x="116" y="244"/>
                  </a:lnTo>
                  <a:lnTo>
                    <a:pt x="116" y="207"/>
                  </a:lnTo>
                  <a:lnTo>
                    <a:pt x="116"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Freeform 15">
              <a:extLst>
                <a:ext uri="{FF2B5EF4-FFF2-40B4-BE49-F238E27FC236}">
                  <a16:creationId xmlns:a16="http://schemas.microsoft.com/office/drawing/2014/main" id="{0AD13DA7-B9C0-4886-83DA-EC757ED96FC5}"/>
                </a:ext>
              </a:extLst>
            </p:cNvPr>
            <p:cNvSpPr>
              <a:spLocks/>
            </p:cNvSpPr>
            <p:nvPr userDrawn="1"/>
          </p:nvSpPr>
          <p:spPr bwMode="auto">
            <a:xfrm>
              <a:off x="7555087" y="5488782"/>
              <a:ext cx="80962" cy="130176"/>
            </a:xfrm>
            <a:custGeom>
              <a:avLst/>
              <a:gdLst>
                <a:gd name="T0" fmla="*/ 19 w 102"/>
                <a:gd name="T1" fmla="*/ 18 h 165"/>
                <a:gd name="T2" fmla="*/ 16 w 102"/>
                <a:gd name="T3" fmla="*/ 9 h 165"/>
                <a:gd name="T4" fmla="*/ 10 w 102"/>
                <a:gd name="T5" fmla="*/ 6 h 165"/>
                <a:gd name="T6" fmla="*/ 0 w 102"/>
                <a:gd name="T7" fmla="*/ 3 h 165"/>
                <a:gd name="T8" fmla="*/ 4 w 102"/>
                <a:gd name="T9" fmla="*/ 1 h 165"/>
                <a:gd name="T10" fmla="*/ 29 w 102"/>
                <a:gd name="T11" fmla="*/ 1 h 165"/>
                <a:gd name="T12" fmla="*/ 93 w 102"/>
                <a:gd name="T13" fmla="*/ 0 h 165"/>
                <a:gd name="T14" fmla="*/ 96 w 102"/>
                <a:gd name="T15" fmla="*/ 0 h 165"/>
                <a:gd name="T16" fmla="*/ 97 w 102"/>
                <a:gd name="T17" fmla="*/ 1 h 165"/>
                <a:gd name="T18" fmla="*/ 93 w 102"/>
                <a:gd name="T19" fmla="*/ 26 h 165"/>
                <a:gd name="T20" fmla="*/ 92 w 102"/>
                <a:gd name="T21" fmla="*/ 28 h 165"/>
                <a:gd name="T22" fmla="*/ 90 w 102"/>
                <a:gd name="T23" fmla="*/ 25 h 165"/>
                <a:gd name="T24" fmla="*/ 89 w 102"/>
                <a:gd name="T25" fmla="*/ 18 h 165"/>
                <a:gd name="T26" fmla="*/ 73 w 102"/>
                <a:gd name="T27" fmla="*/ 12 h 165"/>
                <a:gd name="T28" fmla="*/ 41 w 102"/>
                <a:gd name="T29" fmla="*/ 10 h 165"/>
                <a:gd name="T30" fmla="*/ 39 w 102"/>
                <a:gd name="T31" fmla="*/ 72 h 165"/>
                <a:gd name="T32" fmla="*/ 41 w 102"/>
                <a:gd name="T33" fmla="*/ 75 h 165"/>
                <a:gd name="T34" fmla="*/ 77 w 102"/>
                <a:gd name="T35" fmla="*/ 73 h 165"/>
                <a:gd name="T36" fmla="*/ 89 w 102"/>
                <a:gd name="T37" fmla="*/ 70 h 165"/>
                <a:gd name="T38" fmla="*/ 93 w 102"/>
                <a:gd name="T39" fmla="*/ 67 h 165"/>
                <a:gd name="T40" fmla="*/ 92 w 102"/>
                <a:gd name="T41" fmla="*/ 82 h 165"/>
                <a:gd name="T42" fmla="*/ 90 w 102"/>
                <a:gd name="T43" fmla="*/ 95 h 165"/>
                <a:gd name="T44" fmla="*/ 89 w 102"/>
                <a:gd name="T45" fmla="*/ 99 h 165"/>
                <a:gd name="T46" fmla="*/ 87 w 102"/>
                <a:gd name="T47" fmla="*/ 98 h 165"/>
                <a:gd name="T48" fmla="*/ 86 w 102"/>
                <a:gd name="T49" fmla="*/ 91 h 165"/>
                <a:gd name="T50" fmla="*/ 80 w 102"/>
                <a:gd name="T51" fmla="*/ 85 h 165"/>
                <a:gd name="T52" fmla="*/ 57 w 102"/>
                <a:gd name="T53" fmla="*/ 83 h 165"/>
                <a:gd name="T54" fmla="*/ 39 w 102"/>
                <a:gd name="T55" fmla="*/ 83 h 165"/>
                <a:gd name="T56" fmla="*/ 39 w 102"/>
                <a:gd name="T57" fmla="*/ 102 h 165"/>
                <a:gd name="T58" fmla="*/ 41 w 102"/>
                <a:gd name="T59" fmla="*/ 148 h 165"/>
                <a:gd name="T60" fmla="*/ 48 w 102"/>
                <a:gd name="T61" fmla="*/ 155 h 165"/>
                <a:gd name="T62" fmla="*/ 65 w 102"/>
                <a:gd name="T63" fmla="*/ 156 h 165"/>
                <a:gd name="T64" fmla="*/ 89 w 102"/>
                <a:gd name="T65" fmla="*/ 154 h 165"/>
                <a:gd name="T66" fmla="*/ 95 w 102"/>
                <a:gd name="T67" fmla="*/ 149 h 165"/>
                <a:gd name="T68" fmla="*/ 99 w 102"/>
                <a:gd name="T69" fmla="*/ 139 h 165"/>
                <a:gd name="T70" fmla="*/ 100 w 102"/>
                <a:gd name="T71" fmla="*/ 136 h 165"/>
                <a:gd name="T72" fmla="*/ 102 w 102"/>
                <a:gd name="T73" fmla="*/ 139 h 165"/>
                <a:gd name="T74" fmla="*/ 99 w 102"/>
                <a:gd name="T75" fmla="*/ 159 h 165"/>
                <a:gd name="T76" fmla="*/ 87 w 102"/>
                <a:gd name="T77" fmla="*/ 165 h 165"/>
                <a:gd name="T78" fmla="*/ 48 w 102"/>
                <a:gd name="T79" fmla="*/ 165 h 165"/>
                <a:gd name="T80" fmla="*/ 20 w 102"/>
                <a:gd name="T81" fmla="*/ 164 h 165"/>
                <a:gd name="T82" fmla="*/ 7 w 102"/>
                <a:gd name="T83" fmla="*/ 165 h 165"/>
                <a:gd name="T84" fmla="*/ 3 w 102"/>
                <a:gd name="T85" fmla="*/ 164 h 165"/>
                <a:gd name="T86" fmla="*/ 5 w 102"/>
                <a:gd name="T87" fmla="*/ 161 h 165"/>
                <a:gd name="T88" fmla="*/ 14 w 102"/>
                <a:gd name="T89" fmla="*/ 159 h 165"/>
                <a:gd name="T90" fmla="*/ 17 w 102"/>
                <a:gd name="T91" fmla="*/ 149 h 165"/>
                <a:gd name="T92" fmla="*/ 19 w 102"/>
                <a:gd name="T93" fmla="*/ 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65">
                  <a:moveTo>
                    <a:pt x="19" y="64"/>
                  </a:moveTo>
                  <a:lnTo>
                    <a:pt x="19" y="64"/>
                  </a:lnTo>
                  <a:lnTo>
                    <a:pt x="19" y="18"/>
                  </a:lnTo>
                  <a:lnTo>
                    <a:pt x="19" y="18"/>
                  </a:lnTo>
                  <a:lnTo>
                    <a:pt x="17" y="13"/>
                  </a:lnTo>
                  <a:lnTo>
                    <a:pt x="16" y="9"/>
                  </a:lnTo>
                  <a:lnTo>
                    <a:pt x="14" y="7"/>
                  </a:lnTo>
                  <a:lnTo>
                    <a:pt x="10" y="6"/>
                  </a:lnTo>
                  <a:lnTo>
                    <a:pt x="10" y="6"/>
                  </a:lnTo>
                  <a:lnTo>
                    <a:pt x="1" y="4"/>
                  </a:lnTo>
                  <a:lnTo>
                    <a:pt x="1" y="4"/>
                  </a:lnTo>
                  <a:lnTo>
                    <a:pt x="0" y="3"/>
                  </a:lnTo>
                  <a:lnTo>
                    <a:pt x="0" y="3"/>
                  </a:lnTo>
                  <a:lnTo>
                    <a:pt x="1" y="1"/>
                  </a:lnTo>
                  <a:lnTo>
                    <a:pt x="4" y="1"/>
                  </a:lnTo>
                  <a:lnTo>
                    <a:pt x="4" y="1"/>
                  </a:lnTo>
                  <a:lnTo>
                    <a:pt x="29" y="1"/>
                  </a:lnTo>
                  <a:lnTo>
                    <a:pt x="29" y="1"/>
                  </a:lnTo>
                  <a:lnTo>
                    <a:pt x="83" y="1"/>
                  </a:lnTo>
                  <a:lnTo>
                    <a:pt x="83" y="1"/>
                  </a:lnTo>
                  <a:lnTo>
                    <a:pt x="93" y="0"/>
                  </a:lnTo>
                  <a:lnTo>
                    <a:pt x="93" y="0"/>
                  </a:lnTo>
                  <a:lnTo>
                    <a:pt x="96" y="0"/>
                  </a:lnTo>
                  <a:lnTo>
                    <a:pt x="96" y="0"/>
                  </a:lnTo>
                  <a:lnTo>
                    <a:pt x="96" y="0"/>
                  </a:lnTo>
                  <a:lnTo>
                    <a:pt x="97" y="1"/>
                  </a:lnTo>
                  <a:lnTo>
                    <a:pt x="97" y="1"/>
                  </a:lnTo>
                  <a:lnTo>
                    <a:pt x="95" y="12"/>
                  </a:lnTo>
                  <a:lnTo>
                    <a:pt x="95" y="12"/>
                  </a:lnTo>
                  <a:lnTo>
                    <a:pt x="93" y="26"/>
                  </a:lnTo>
                  <a:lnTo>
                    <a:pt x="93" y="26"/>
                  </a:lnTo>
                  <a:lnTo>
                    <a:pt x="93" y="28"/>
                  </a:lnTo>
                  <a:lnTo>
                    <a:pt x="92" y="28"/>
                  </a:lnTo>
                  <a:lnTo>
                    <a:pt x="92" y="28"/>
                  </a:lnTo>
                  <a:lnTo>
                    <a:pt x="90" y="28"/>
                  </a:lnTo>
                  <a:lnTo>
                    <a:pt x="90" y="25"/>
                  </a:lnTo>
                  <a:lnTo>
                    <a:pt x="90" y="25"/>
                  </a:lnTo>
                  <a:lnTo>
                    <a:pt x="89" y="18"/>
                  </a:lnTo>
                  <a:lnTo>
                    <a:pt x="89" y="18"/>
                  </a:lnTo>
                  <a:lnTo>
                    <a:pt x="87" y="16"/>
                  </a:lnTo>
                  <a:lnTo>
                    <a:pt x="84" y="13"/>
                  </a:lnTo>
                  <a:lnTo>
                    <a:pt x="73" y="12"/>
                  </a:lnTo>
                  <a:lnTo>
                    <a:pt x="73" y="12"/>
                  </a:lnTo>
                  <a:lnTo>
                    <a:pt x="41" y="10"/>
                  </a:lnTo>
                  <a:lnTo>
                    <a:pt x="41" y="10"/>
                  </a:lnTo>
                  <a:lnTo>
                    <a:pt x="39" y="12"/>
                  </a:lnTo>
                  <a:lnTo>
                    <a:pt x="39" y="13"/>
                  </a:lnTo>
                  <a:lnTo>
                    <a:pt x="39" y="72"/>
                  </a:lnTo>
                  <a:lnTo>
                    <a:pt x="39" y="72"/>
                  </a:lnTo>
                  <a:lnTo>
                    <a:pt x="39" y="73"/>
                  </a:lnTo>
                  <a:lnTo>
                    <a:pt x="41" y="75"/>
                  </a:lnTo>
                  <a:lnTo>
                    <a:pt x="41" y="75"/>
                  </a:lnTo>
                  <a:lnTo>
                    <a:pt x="77" y="73"/>
                  </a:lnTo>
                  <a:lnTo>
                    <a:pt x="77" y="73"/>
                  </a:lnTo>
                  <a:lnTo>
                    <a:pt x="84" y="73"/>
                  </a:lnTo>
                  <a:lnTo>
                    <a:pt x="89" y="70"/>
                  </a:lnTo>
                  <a:lnTo>
                    <a:pt x="89" y="70"/>
                  </a:lnTo>
                  <a:lnTo>
                    <a:pt x="92" y="67"/>
                  </a:lnTo>
                  <a:lnTo>
                    <a:pt x="92" y="67"/>
                  </a:lnTo>
                  <a:lnTo>
                    <a:pt x="93" y="67"/>
                  </a:lnTo>
                  <a:lnTo>
                    <a:pt x="93" y="69"/>
                  </a:lnTo>
                  <a:lnTo>
                    <a:pt x="93" y="69"/>
                  </a:lnTo>
                  <a:lnTo>
                    <a:pt x="92" y="82"/>
                  </a:lnTo>
                  <a:lnTo>
                    <a:pt x="92" y="82"/>
                  </a:lnTo>
                  <a:lnTo>
                    <a:pt x="90" y="95"/>
                  </a:lnTo>
                  <a:lnTo>
                    <a:pt x="90" y="95"/>
                  </a:lnTo>
                  <a:lnTo>
                    <a:pt x="90" y="98"/>
                  </a:lnTo>
                  <a:lnTo>
                    <a:pt x="89" y="99"/>
                  </a:lnTo>
                  <a:lnTo>
                    <a:pt x="89" y="99"/>
                  </a:lnTo>
                  <a:lnTo>
                    <a:pt x="87" y="99"/>
                  </a:lnTo>
                  <a:lnTo>
                    <a:pt x="87" y="98"/>
                  </a:lnTo>
                  <a:lnTo>
                    <a:pt x="87" y="98"/>
                  </a:lnTo>
                  <a:lnTo>
                    <a:pt x="87" y="94"/>
                  </a:lnTo>
                  <a:lnTo>
                    <a:pt x="86" y="91"/>
                  </a:lnTo>
                  <a:lnTo>
                    <a:pt x="86" y="91"/>
                  </a:lnTo>
                  <a:lnTo>
                    <a:pt x="84" y="88"/>
                  </a:lnTo>
                  <a:lnTo>
                    <a:pt x="83" y="86"/>
                  </a:lnTo>
                  <a:lnTo>
                    <a:pt x="80" y="85"/>
                  </a:lnTo>
                  <a:lnTo>
                    <a:pt x="74" y="83"/>
                  </a:lnTo>
                  <a:lnTo>
                    <a:pt x="74" y="83"/>
                  </a:lnTo>
                  <a:lnTo>
                    <a:pt x="57" y="83"/>
                  </a:lnTo>
                  <a:lnTo>
                    <a:pt x="41" y="82"/>
                  </a:lnTo>
                  <a:lnTo>
                    <a:pt x="41" y="82"/>
                  </a:lnTo>
                  <a:lnTo>
                    <a:pt x="39" y="83"/>
                  </a:lnTo>
                  <a:lnTo>
                    <a:pt x="39" y="83"/>
                  </a:lnTo>
                  <a:lnTo>
                    <a:pt x="39" y="102"/>
                  </a:lnTo>
                  <a:lnTo>
                    <a:pt x="39" y="102"/>
                  </a:lnTo>
                  <a:lnTo>
                    <a:pt x="39" y="139"/>
                  </a:lnTo>
                  <a:lnTo>
                    <a:pt x="39" y="139"/>
                  </a:lnTo>
                  <a:lnTo>
                    <a:pt x="41" y="148"/>
                  </a:lnTo>
                  <a:lnTo>
                    <a:pt x="42" y="151"/>
                  </a:lnTo>
                  <a:lnTo>
                    <a:pt x="45" y="154"/>
                  </a:lnTo>
                  <a:lnTo>
                    <a:pt x="48" y="155"/>
                  </a:lnTo>
                  <a:lnTo>
                    <a:pt x="52" y="155"/>
                  </a:lnTo>
                  <a:lnTo>
                    <a:pt x="65" y="156"/>
                  </a:lnTo>
                  <a:lnTo>
                    <a:pt x="65" y="156"/>
                  </a:lnTo>
                  <a:lnTo>
                    <a:pt x="77" y="156"/>
                  </a:lnTo>
                  <a:lnTo>
                    <a:pt x="83" y="155"/>
                  </a:lnTo>
                  <a:lnTo>
                    <a:pt x="89" y="154"/>
                  </a:lnTo>
                  <a:lnTo>
                    <a:pt x="89" y="154"/>
                  </a:lnTo>
                  <a:lnTo>
                    <a:pt x="92" y="152"/>
                  </a:lnTo>
                  <a:lnTo>
                    <a:pt x="95" y="149"/>
                  </a:lnTo>
                  <a:lnTo>
                    <a:pt x="97" y="145"/>
                  </a:lnTo>
                  <a:lnTo>
                    <a:pt x="99" y="139"/>
                  </a:lnTo>
                  <a:lnTo>
                    <a:pt x="99" y="139"/>
                  </a:lnTo>
                  <a:lnTo>
                    <a:pt x="99" y="136"/>
                  </a:lnTo>
                  <a:lnTo>
                    <a:pt x="100" y="136"/>
                  </a:lnTo>
                  <a:lnTo>
                    <a:pt x="100" y="136"/>
                  </a:lnTo>
                  <a:lnTo>
                    <a:pt x="102" y="136"/>
                  </a:lnTo>
                  <a:lnTo>
                    <a:pt x="102" y="139"/>
                  </a:lnTo>
                  <a:lnTo>
                    <a:pt x="102" y="139"/>
                  </a:lnTo>
                  <a:lnTo>
                    <a:pt x="100" y="148"/>
                  </a:lnTo>
                  <a:lnTo>
                    <a:pt x="99" y="159"/>
                  </a:lnTo>
                  <a:lnTo>
                    <a:pt x="99" y="159"/>
                  </a:lnTo>
                  <a:lnTo>
                    <a:pt x="97" y="162"/>
                  </a:lnTo>
                  <a:lnTo>
                    <a:pt x="96" y="165"/>
                  </a:lnTo>
                  <a:lnTo>
                    <a:pt x="87" y="165"/>
                  </a:lnTo>
                  <a:lnTo>
                    <a:pt x="87" y="165"/>
                  </a:lnTo>
                  <a:lnTo>
                    <a:pt x="48" y="165"/>
                  </a:lnTo>
                  <a:lnTo>
                    <a:pt x="48" y="165"/>
                  </a:lnTo>
                  <a:lnTo>
                    <a:pt x="29" y="164"/>
                  </a:lnTo>
                  <a:lnTo>
                    <a:pt x="29" y="164"/>
                  </a:lnTo>
                  <a:lnTo>
                    <a:pt x="20" y="164"/>
                  </a:lnTo>
                  <a:lnTo>
                    <a:pt x="20" y="164"/>
                  </a:lnTo>
                  <a:lnTo>
                    <a:pt x="7" y="165"/>
                  </a:lnTo>
                  <a:lnTo>
                    <a:pt x="7" y="165"/>
                  </a:lnTo>
                  <a:lnTo>
                    <a:pt x="4" y="164"/>
                  </a:lnTo>
                  <a:lnTo>
                    <a:pt x="3" y="164"/>
                  </a:lnTo>
                  <a:lnTo>
                    <a:pt x="3" y="164"/>
                  </a:lnTo>
                  <a:lnTo>
                    <a:pt x="4" y="162"/>
                  </a:lnTo>
                  <a:lnTo>
                    <a:pt x="5" y="161"/>
                  </a:lnTo>
                  <a:lnTo>
                    <a:pt x="5" y="161"/>
                  </a:lnTo>
                  <a:lnTo>
                    <a:pt x="11" y="161"/>
                  </a:lnTo>
                  <a:lnTo>
                    <a:pt x="11" y="161"/>
                  </a:lnTo>
                  <a:lnTo>
                    <a:pt x="14" y="159"/>
                  </a:lnTo>
                  <a:lnTo>
                    <a:pt x="16" y="156"/>
                  </a:lnTo>
                  <a:lnTo>
                    <a:pt x="17" y="149"/>
                  </a:lnTo>
                  <a:lnTo>
                    <a:pt x="17" y="149"/>
                  </a:lnTo>
                  <a:lnTo>
                    <a:pt x="19" y="130"/>
                  </a:lnTo>
                  <a:lnTo>
                    <a:pt x="19" y="102"/>
                  </a:lnTo>
                  <a:lnTo>
                    <a:pt x="19"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Freeform 16">
              <a:extLst>
                <a:ext uri="{FF2B5EF4-FFF2-40B4-BE49-F238E27FC236}">
                  <a16:creationId xmlns:a16="http://schemas.microsoft.com/office/drawing/2014/main" id="{C203D4B2-24FB-46F8-BFFD-9AB429E9A67D}"/>
                </a:ext>
              </a:extLst>
            </p:cNvPr>
            <p:cNvSpPr>
              <a:spLocks/>
            </p:cNvSpPr>
            <p:nvPr userDrawn="1"/>
          </p:nvSpPr>
          <p:spPr bwMode="auto">
            <a:xfrm>
              <a:off x="7667798" y="5488782"/>
              <a:ext cx="87312" cy="130176"/>
            </a:xfrm>
            <a:custGeom>
              <a:avLst/>
              <a:gdLst>
                <a:gd name="T0" fmla="*/ 39 w 109"/>
                <a:gd name="T1" fmla="*/ 101 h 164"/>
                <a:gd name="T2" fmla="*/ 41 w 109"/>
                <a:gd name="T3" fmla="*/ 145 h 164"/>
                <a:gd name="T4" fmla="*/ 44 w 109"/>
                <a:gd name="T5" fmla="*/ 150 h 164"/>
                <a:gd name="T6" fmla="*/ 52 w 109"/>
                <a:gd name="T7" fmla="*/ 154 h 164"/>
                <a:gd name="T8" fmla="*/ 73 w 109"/>
                <a:gd name="T9" fmla="*/ 155 h 164"/>
                <a:gd name="T10" fmla="*/ 89 w 109"/>
                <a:gd name="T11" fmla="*/ 154 h 164"/>
                <a:gd name="T12" fmla="*/ 99 w 109"/>
                <a:gd name="T13" fmla="*/ 148 h 164"/>
                <a:gd name="T14" fmla="*/ 103 w 109"/>
                <a:gd name="T15" fmla="*/ 142 h 164"/>
                <a:gd name="T16" fmla="*/ 105 w 109"/>
                <a:gd name="T17" fmla="*/ 136 h 164"/>
                <a:gd name="T18" fmla="*/ 108 w 109"/>
                <a:gd name="T19" fmla="*/ 134 h 164"/>
                <a:gd name="T20" fmla="*/ 108 w 109"/>
                <a:gd name="T21" fmla="*/ 135 h 164"/>
                <a:gd name="T22" fmla="*/ 109 w 109"/>
                <a:gd name="T23" fmla="*/ 136 h 164"/>
                <a:gd name="T24" fmla="*/ 105 w 109"/>
                <a:gd name="T25" fmla="*/ 158 h 164"/>
                <a:gd name="T26" fmla="*/ 105 w 109"/>
                <a:gd name="T27" fmla="*/ 161 h 164"/>
                <a:gd name="T28" fmla="*/ 99 w 109"/>
                <a:gd name="T29" fmla="*/ 164 h 164"/>
                <a:gd name="T30" fmla="*/ 92 w 109"/>
                <a:gd name="T31" fmla="*/ 164 h 164"/>
                <a:gd name="T32" fmla="*/ 52 w 109"/>
                <a:gd name="T33" fmla="*/ 164 h 164"/>
                <a:gd name="T34" fmla="*/ 27 w 109"/>
                <a:gd name="T35" fmla="*/ 163 h 164"/>
                <a:gd name="T36" fmla="*/ 19 w 109"/>
                <a:gd name="T37" fmla="*/ 163 h 164"/>
                <a:gd name="T38" fmla="*/ 6 w 109"/>
                <a:gd name="T39" fmla="*/ 164 h 164"/>
                <a:gd name="T40" fmla="*/ 3 w 109"/>
                <a:gd name="T41" fmla="*/ 163 h 164"/>
                <a:gd name="T42" fmla="*/ 3 w 109"/>
                <a:gd name="T43" fmla="*/ 161 h 164"/>
                <a:gd name="T44" fmla="*/ 4 w 109"/>
                <a:gd name="T45" fmla="*/ 160 h 164"/>
                <a:gd name="T46" fmla="*/ 11 w 109"/>
                <a:gd name="T47" fmla="*/ 160 h 164"/>
                <a:gd name="T48" fmla="*/ 16 w 109"/>
                <a:gd name="T49" fmla="*/ 155 h 164"/>
                <a:gd name="T50" fmla="*/ 17 w 109"/>
                <a:gd name="T51" fmla="*/ 148 h 164"/>
                <a:gd name="T52" fmla="*/ 19 w 109"/>
                <a:gd name="T53" fmla="*/ 101 h 164"/>
                <a:gd name="T54" fmla="*/ 19 w 109"/>
                <a:gd name="T55" fmla="*/ 63 h 164"/>
                <a:gd name="T56" fmla="*/ 17 w 109"/>
                <a:gd name="T57" fmla="*/ 17 h 164"/>
                <a:gd name="T58" fmla="*/ 16 w 109"/>
                <a:gd name="T59" fmla="*/ 8 h 164"/>
                <a:gd name="T60" fmla="*/ 8 w 109"/>
                <a:gd name="T61" fmla="*/ 5 h 164"/>
                <a:gd name="T62" fmla="*/ 1 w 109"/>
                <a:gd name="T63" fmla="*/ 3 h 164"/>
                <a:gd name="T64" fmla="*/ 0 w 109"/>
                <a:gd name="T65" fmla="*/ 2 h 164"/>
                <a:gd name="T66" fmla="*/ 0 w 109"/>
                <a:gd name="T67" fmla="*/ 0 h 164"/>
                <a:gd name="T68" fmla="*/ 3 w 109"/>
                <a:gd name="T69" fmla="*/ 0 h 164"/>
                <a:gd name="T70" fmla="*/ 27 w 109"/>
                <a:gd name="T71" fmla="*/ 0 h 164"/>
                <a:gd name="T72" fmla="*/ 52 w 109"/>
                <a:gd name="T73" fmla="*/ 0 h 164"/>
                <a:gd name="T74" fmla="*/ 57 w 109"/>
                <a:gd name="T75" fmla="*/ 2 h 164"/>
                <a:gd name="T76" fmla="*/ 55 w 109"/>
                <a:gd name="T77" fmla="*/ 3 h 164"/>
                <a:gd name="T78" fmla="*/ 46 w 109"/>
                <a:gd name="T79" fmla="*/ 5 h 164"/>
                <a:gd name="T80" fmla="*/ 44 w 109"/>
                <a:gd name="T81" fmla="*/ 6 h 164"/>
                <a:gd name="T82" fmla="*/ 39 w 109"/>
                <a:gd name="T83" fmla="*/ 12 h 164"/>
                <a:gd name="T84" fmla="*/ 39 w 109"/>
                <a:gd name="T85" fmla="*/ 17 h 164"/>
                <a:gd name="T86" fmla="*/ 39 w 109"/>
                <a:gd name="T87"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64">
                  <a:moveTo>
                    <a:pt x="39" y="101"/>
                  </a:moveTo>
                  <a:lnTo>
                    <a:pt x="39" y="101"/>
                  </a:lnTo>
                  <a:lnTo>
                    <a:pt x="39" y="136"/>
                  </a:lnTo>
                  <a:lnTo>
                    <a:pt x="41" y="145"/>
                  </a:lnTo>
                  <a:lnTo>
                    <a:pt x="44" y="150"/>
                  </a:lnTo>
                  <a:lnTo>
                    <a:pt x="44" y="150"/>
                  </a:lnTo>
                  <a:lnTo>
                    <a:pt x="46" y="153"/>
                  </a:lnTo>
                  <a:lnTo>
                    <a:pt x="52" y="154"/>
                  </a:lnTo>
                  <a:lnTo>
                    <a:pt x="73" y="155"/>
                  </a:lnTo>
                  <a:lnTo>
                    <a:pt x="73" y="155"/>
                  </a:lnTo>
                  <a:lnTo>
                    <a:pt x="82" y="155"/>
                  </a:lnTo>
                  <a:lnTo>
                    <a:pt x="89" y="154"/>
                  </a:lnTo>
                  <a:lnTo>
                    <a:pt x="95" y="153"/>
                  </a:lnTo>
                  <a:lnTo>
                    <a:pt x="99" y="148"/>
                  </a:lnTo>
                  <a:lnTo>
                    <a:pt x="99" y="148"/>
                  </a:lnTo>
                  <a:lnTo>
                    <a:pt x="103" y="142"/>
                  </a:lnTo>
                  <a:lnTo>
                    <a:pt x="105" y="136"/>
                  </a:lnTo>
                  <a:lnTo>
                    <a:pt x="105" y="136"/>
                  </a:lnTo>
                  <a:lnTo>
                    <a:pt x="106" y="135"/>
                  </a:lnTo>
                  <a:lnTo>
                    <a:pt x="108" y="134"/>
                  </a:lnTo>
                  <a:lnTo>
                    <a:pt x="108" y="134"/>
                  </a:lnTo>
                  <a:lnTo>
                    <a:pt x="108" y="135"/>
                  </a:lnTo>
                  <a:lnTo>
                    <a:pt x="109" y="136"/>
                  </a:lnTo>
                  <a:lnTo>
                    <a:pt x="109" y="136"/>
                  </a:lnTo>
                  <a:lnTo>
                    <a:pt x="108" y="147"/>
                  </a:lnTo>
                  <a:lnTo>
                    <a:pt x="105" y="158"/>
                  </a:lnTo>
                  <a:lnTo>
                    <a:pt x="105" y="158"/>
                  </a:lnTo>
                  <a:lnTo>
                    <a:pt x="105" y="161"/>
                  </a:lnTo>
                  <a:lnTo>
                    <a:pt x="102" y="163"/>
                  </a:lnTo>
                  <a:lnTo>
                    <a:pt x="99" y="164"/>
                  </a:lnTo>
                  <a:lnTo>
                    <a:pt x="92" y="164"/>
                  </a:lnTo>
                  <a:lnTo>
                    <a:pt x="92" y="164"/>
                  </a:lnTo>
                  <a:lnTo>
                    <a:pt x="52" y="164"/>
                  </a:lnTo>
                  <a:lnTo>
                    <a:pt x="52" y="164"/>
                  </a:lnTo>
                  <a:lnTo>
                    <a:pt x="27" y="163"/>
                  </a:lnTo>
                  <a:lnTo>
                    <a:pt x="27" y="163"/>
                  </a:lnTo>
                  <a:lnTo>
                    <a:pt x="19" y="163"/>
                  </a:lnTo>
                  <a:lnTo>
                    <a:pt x="19" y="163"/>
                  </a:lnTo>
                  <a:lnTo>
                    <a:pt x="6" y="164"/>
                  </a:lnTo>
                  <a:lnTo>
                    <a:pt x="6" y="164"/>
                  </a:lnTo>
                  <a:lnTo>
                    <a:pt x="3" y="163"/>
                  </a:lnTo>
                  <a:lnTo>
                    <a:pt x="3" y="163"/>
                  </a:lnTo>
                  <a:lnTo>
                    <a:pt x="3" y="163"/>
                  </a:lnTo>
                  <a:lnTo>
                    <a:pt x="3" y="161"/>
                  </a:lnTo>
                  <a:lnTo>
                    <a:pt x="4" y="160"/>
                  </a:lnTo>
                  <a:lnTo>
                    <a:pt x="4" y="160"/>
                  </a:lnTo>
                  <a:lnTo>
                    <a:pt x="11" y="160"/>
                  </a:lnTo>
                  <a:lnTo>
                    <a:pt x="11" y="160"/>
                  </a:lnTo>
                  <a:lnTo>
                    <a:pt x="14" y="158"/>
                  </a:lnTo>
                  <a:lnTo>
                    <a:pt x="16" y="155"/>
                  </a:lnTo>
                  <a:lnTo>
                    <a:pt x="17" y="148"/>
                  </a:lnTo>
                  <a:lnTo>
                    <a:pt x="17" y="148"/>
                  </a:lnTo>
                  <a:lnTo>
                    <a:pt x="19" y="129"/>
                  </a:lnTo>
                  <a:lnTo>
                    <a:pt x="19" y="101"/>
                  </a:lnTo>
                  <a:lnTo>
                    <a:pt x="19" y="63"/>
                  </a:lnTo>
                  <a:lnTo>
                    <a:pt x="19" y="63"/>
                  </a:lnTo>
                  <a:lnTo>
                    <a:pt x="17" y="17"/>
                  </a:lnTo>
                  <a:lnTo>
                    <a:pt x="17" y="17"/>
                  </a:lnTo>
                  <a:lnTo>
                    <a:pt x="17" y="12"/>
                  </a:lnTo>
                  <a:lnTo>
                    <a:pt x="16" y="8"/>
                  </a:lnTo>
                  <a:lnTo>
                    <a:pt x="13" y="6"/>
                  </a:lnTo>
                  <a:lnTo>
                    <a:pt x="8" y="5"/>
                  </a:lnTo>
                  <a:lnTo>
                    <a:pt x="8" y="5"/>
                  </a:lnTo>
                  <a:lnTo>
                    <a:pt x="1" y="3"/>
                  </a:lnTo>
                  <a:lnTo>
                    <a:pt x="1" y="3"/>
                  </a:lnTo>
                  <a:lnTo>
                    <a:pt x="0" y="2"/>
                  </a:lnTo>
                  <a:lnTo>
                    <a:pt x="0" y="2"/>
                  </a:lnTo>
                  <a:lnTo>
                    <a:pt x="0" y="0"/>
                  </a:lnTo>
                  <a:lnTo>
                    <a:pt x="3" y="0"/>
                  </a:lnTo>
                  <a:lnTo>
                    <a:pt x="3" y="0"/>
                  </a:lnTo>
                  <a:lnTo>
                    <a:pt x="27" y="0"/>
                  </a:lnTo>
                  <a:lnTo>
                    <a:pt x="27" y="0"/>
                  </a:lnTo>
                  <a:lnTo>
                    <a:pt x="52" y="0"/>
                  </a:lnTo>
                  <a:lnTo>
                    <a:pt x="52" y="0"/>
                  </a:lnTo>
                  <a:lnTo>
                    <a:pt x="55" y="0"/>
                  </a:lnTo>
                  <a:lnTo>
                    <a:pt x="57" y="2"/>
                  </a:lnTo>
                  <a:lnTo>
                    <a:pt x="57" y="2"/>
                  </a:lnTo>
                  <a:lnTo>
                    <a:pt x="55" y="3"/>
                  </a:lnTo>
                  <a:lnTo>
                    <a:pt x="55" y="3"/>
                  </a:lnTo>
                  <a:lnTo>
                    <a:pt x="46" y="5"/>
                  </a:lnTo>
                  <a:lnTo>
                    <a:pt x="46" y="5"/>
                  </a:lnTo>
                  <a:lnTo>
                    <a:pt x="44" y="6"/>
                  </a:lnTo>
                  <a:lnTo>
                    <a:pt x="41" y="8"/>
                  </a:lnTo>
                  <a:lnTo>
                    <a:pt x="39" y="12"/>
                  </a:lnTo>
                  <a:lnTo>
                    <a:pt x="39" y="17"/>
                  </a:lnTo>
                  <a:lnTo>
                    <a:pt x="39" y="17"/>
                  </a:lnTo>
                  <a:lnTo>
                    <a:pt x="39" y="63"/>
                  </a:lnTo>
                  <a:lnTo>
                    <a:pt x="39" y="1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Freeform 17">
              <a:extLst>
                <a:ext uri="{FF2B5EF4-FFF2-40B4-BE49-F238E27FC236}">
                  <a16:creationId xmlns:a16="http://schemas.microsoft.com/office/drawing/2014/main" id="{4EA1BB00-B7E6-4A23-91F4-FBFEB34FC485}"/>
                </a:ext>
              </a:extLst>
            </p:cNvPr>
            <p:cNvSpPr>
              <a:spLocks/>
            </p:cNvSpPr>
            <p:nvPr userDrawn="1"/>
          </p:nvSpPr>
          <p:spPr bwMode="auto">
            <a:xfrm>
              <a:off x="7774160" y="5488782"/>
              <a:ext cx="87312" cy="130176"/>
            </a:xfrm>
            <a:custGeom>
              <a:avLst/>
              <a:gdLst>
                <a:gd name="T0" fmla="*/ 39 w 109"/>
                <a:gd name="T1" fmla="*/ 101 h 164"/>
                <a:gd name="T2" fmla="*/ 40 w 109"/>
                <a:gd name="T3" fmla="*/ 145 h 164"/>
                <a:gd name="T4" fmla="*/ 43 w 109"/>
                <a:gd name="T5" fmla="*/ 150 h 164"/>
                <a:gd name="T6" fmla="*/ 54 w 109"/>
                <a:gd name="T7" fmla="*/ 154 h 164"/>
                <a:gd name="T8" fmla="*/ 73 w 109"/>
                <a:gd name="T9" fmla="*/ 155 h 164"/>
                <a:gd name="T10" fmla="*/ 89 w 109"/>
                <a:gd name="T11" fmla="*/ 154 h 164"/>
                <a:gd name="T12" fmla="*/ 100 w 109"/>
                <a:gd name="T13" fmla="*/ 148 h 164"/>
                <a:gd name="T14" fmla="*/ 103 w 109"/>
                <a:gd name="T15" fmla="*/ 142 h 164"/>
                <a:gd name="T16" fmla="*/ 105 w 109"/>
                <a:gd name="T17" fmla="*/ 136 h 164"/>
                <a:gd name="T18" fmla="*/ 108 w 109"/>
                <a:gd name="T19" fmla="*/ 134 h 164"/>
                <a:gd name="T20" fmla="*/ 109 w 109"/>
                <a:gd name="T21" fmla="*/ 135 h 164"/>
                <a:gd name="T22" fmla="*/ 109 w 109"/>
                <a:gd name="T23" fmla="*/ 136 h 164"/>
                <a:gd name="T24" fmla="*/ 106 w 109"/>
                <a:gd name="T25" fmla="*/ 158 h 164"/>
                <a:gd name="T26" fmla="*/ 105 w 109"/>
                <a:gd name="T27" fmla="*/ 161 h 164"/>
                <a:gd name="T28" fmla="*/ 99 w 109"/>
                <a:gd name="T29" fmla="*/ 164 h 164"/>
                <a:gd name="T30" fmla="*/ 92 w 109"/>
                <a:gd name="T31" fmla="*/ 164 h 164"/>
                <a:gd name="T32" fmla="*/ 52 w 109"/>
                <a:gd name="T33" fmla="*/ 164 h 164"/>
                <a:gd name="T34" fmla="*/ 29 w 109"/>
                <a:gd name="T35" fmla="*/ 163 h 164"/>
                <a:gd name="T36" fmla="*/ 19 w 109"/>
                <a:gd name="T37" fmla="*/ 163 h 164"/>
                <a:gd name="T38" fmla="*/ 7 w 109"/>
                <a:gd name="T39" fmla="*/ 164 h 164"/>
                <a:gd name="T40" fmla="*/ 3 w 109"/>
                <a:gd name="T41" fmla="*/ 163 h 164"/>
                <a:gd name="T42" fmla="*/ 3 w 109"/>
                <a:gd name="T43" fmla="*/ 161 h 164"/>
                <a:gd name="T44" fmla="*/ 4 w 109"/>
                <a:gd name="T45" fmla="*/ 160 h 164"/>
                <a:gd name="T46" fmla="*/ 11 w 109"/>
                <a:gd name="T47" fmla="*/ 160 h 164"/>
                <a:gd name="T48" fmla="*/ 16 w 109"/>
                <a:gd name="T49" fmla="*/ 155 h 164"/>
                <a:gd name="T50" fmla="*/ 17 w 109"/>
                <a:gd name="T51" fmla="*/ 148 h 164"/>
                <a:gd name="T52" fmla="*/ 19 w 109"/>
                <a:gd name="T53" fmla="*/ 101 h 164"/>
                <a:gd name="T54" fmla="*/ 19 w 109"/>
                <a:gd name="T55" fmla="*/ 63 h 164"/>
                <a:gd name="T56" fmla="*/ 19 w 109"/>
                <a:gd name="T57" fmla="*/ 17 h 164"/>
                <a:gd name="T58" fmla="*/ 16 w 109"/>
                <a:gd name="T59" fmla="*/ 8 h 164"/>
                <a:gd name="T60" fmla="*/ 8 w 109"/>
                <a:gd name="T61" fmla="*/ 5 h 164"/>
                <a:gd name="T62" fmla="*/ 1 w 109"/>
                <a:gd name="T63" fmla="*/ 3 h 164"/>
                <a:gd name="T64" fmla="*/ 0 w 109"/>
                <a:gd name="T65" fmla="*/ 2 h 164"/>
                <a:gd name="T66" fmla="*/ 0 w 109"/>
                <a:gd name="T67" fmla="*/ 0 h 164"/>
                <a:gd name="T68" fmla="*/ 3 w 109"/>
                <a:gd name="T69" fmla="*/ 0 h 164"/>
                <a:gd name="T70" fmla="*/ 29 w 109"/>
                <a:gd name="T71" fmla="*/ 0 h 164"/>
                <a:gd name="T72" fmla="*/ 54 w 109"/>
                <a:gd name="T73" fmla="*/ 0 h 164"/>
                <a:gd name="T74" fmla="*/ 57 w 109"/>
                <a:gd name="T75" fmla="*/ 2 h 164"/>
                <a:gd name="T76" fmla="*/ 55 w 109"/>
                <a:gd name="T77" fmla="*/ 3 h 164"/>
                <a:gd name="T78" fmla="*/ 48 w 109"/>
                <a:gd name="T79" fmla="*/ 5 h 164"/>
                <a:gd name="T80" fmla="*/ 43 w 109"/>
                <a:gd name="T81" fmla="*/ 6 h 164"/>
                <a:gd name="T82" fmla="*/ 39 w 109"/>
                <a:gd name="T83" fmla="*/ 12 h 164"/>
                <a:gd name="T84" fmla="*/ 39 w 109"/>
                <a:gd name="T85" fmla="*/ 17 h 164"/>
                <a:gd name="T86" fmla="*/ 39 w 109"/>
                <a:gd name="T87"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64">
                  <a:moveTo>
                    <a:pt x="39" y="101"/>
                  </a:moveTo>
                  <a:lnTo>
                    <a:pt x="39" y="101"/>
                  </a:lnTo>
                  <a:lnTo>
                    <a:pt x="39" y="136"/>
                  </a:lnTo>
                  <a:lnTo>
                    <a:pt x="40" y="145"/>
                  </a:lnTo>
                  <a:lnTo>
                    <a:pt x="43" y="150"/>
                  </a:lnTo>
                  <a:lnTo>
                    <a:pt x="43" y="150"/>
                  </a:lnTo>
                  <a:lnTo>
                    <a:pt x="46" y="153"/>
                  </a:lnTo>
                  <a:lnTo>
                    <a:pt x="54" y="154"/>
                  </a:lnTo>
                  <a:lnTo>
                    <a:pt x="73" y="155"/>
                  </a:lnTo>
                  <a:lnTo>
                    <a:pt x="73" y="155"/>
                  </a:lnTo>
                  <a:lnTo>
                    <a:pt x="81" y="155"/>
                  </a:lnTo>
                  <a:lnTo>
                    <a:pt x="89" y="154"/>
                  </a:lnTo>
                  <a:lnTo>
                    <a:pt x="95" y="153"/>
                  </a:lnTo>
                  <a:lnTo>
                    <a:pt x="100" y="148"/>
                  </a:lnTo>
                  <a:lnTo>
                    <a:pt x="100" y="148"/>
                  </a:lnTo>
                  <a:lnTo>
                    <a:pt x="103" y="142"/>
                  </a:lnTo>
                  <a:lnTo>
                    <a:pt x="105" y="136"/>
                  </a:lnTo>
                  <a:lnTo>
                    <a:pt x="105" y="136"/>
                  </a:lnTo>
                  <a:lnTo>
                    <a:pt x="106" y="135"/>
                  </a:lnTo>
                  <a:lnTo>
                    <a:pt x="108" y="134"/>
                  </a:lnTo>
                  <a:lnTo>
                    <a:pt x="108" y="134"/>
                  </a:lnTo>
                  <a:lnTo>
                    <a:pt x="109" y="135"/>
                  </a:lnTo>
                  <a:lnTo>
                    <a:pt x="109" y="136"/>
                  </a:lnTo>
                  <a:lnTo>
                    <a:pt x="109" y="136"/>
                  </a:lnTo>
                  <a:lnTo>
                    <a:pt x="108" y="147"/>
                  </a:lnTo>
                  <a:lnTo>
                    <a:pt x="106" y="158"/>
                  </a:lnTo>
                  <a:lnTo>
                    <a:pt x="106" y="158"/>
                  </a:lnTo>
                  <a:lnTo>
                    <a:pt x="105" y="161"/>
                  </a:lnTo>
                  <a:lnTo>
                    <a:pt x="102" y="163"/>
                  </a:lnTo>
                  <a:lnTo>
                    <a:pt x="99" y="164"/>
                  </a:lnTo>
                  <a:lnTo>
                    <a:pt x="92" y="164"/>
                  </a:lnTo>
                  <a:lnTo>
                    <a:pt x="92" y="164"/>
                  </a:lnTo>
                  <a:lnTo>
                    <a:pt x="52" y="164"/>
                  </a:lnTo>
                  <a:lnTo>
                    <a:pt x="52" y="164"/>
                  </a:lnTo>
                  <a:lnTo>
                    <a:pt x="29" y="163"/>
                  </a:lnTo>
                  <a:lnTo>
                    <a:pt x="29" y="163"/>
                  </a:lnTo>
                  <a:lnTo>
                    <a:pt x="19" y="163"/>
                  </a:lnTo>
                  <a:lnTo>
                    <a:pt x="19" y="163"/>
                  </a:lnTo>
                  <a:lnTo>
                    <a:pt x="7" y="164"/>
                  </a:lnTo>
                  <a:lnTo>
                    <a:pt x="7" y="164"/>
                  </a:lnTo>
                  <a:lnTo>
                    <a:pt x="4" y="163"/>
                  </a:lnTo>
                  <a:lnTo>
                    <a:pt x="3" y="163"/>
                  </a:lnTo>
                  <a:lnTo>
                    <a:pt x="3" y="163"/>
                  </a:lnTo>
                  <a:lnTo>
                    <a:pt x="3" y="161"/>
                  </a:lnTo>
                  <a:lnTo>
                    <a:pt x="4" y="160"/>
                  </a:lnTo>
                  <a:lnTo>
                    <a:pt x="4" y="160"/>
                  </a:lnTo>
                  <a:lnTo>
                    <a:pt x="11" y="160"/>
                  </a:lnTo>
                  <a:lnTo>
                    <a:pt x="11" y="160"/>
                  </a:lnTo>
                  <a:lnTo>
                    <a:pt x="14" y="158"/>
                  </a:lnTo>
                  <a:lnTo>
                    <a:pt x="16" y="155"/>
                  </a:lnTo>
                  <a:lnTo>
                    <a:pt x="17" y="148"/>
                  </a:lnTo>
                  <a:lnTo>
                    <a:pt x="17" y="148"/>
                  </a:lnTo>
                  <a:lnTo>
                    <a:pt x="19" y="129"/>
                  </a:lnTo>
                  <a:lnTo>
                    <a:pt x="19" y="101"/>
                  </a:lnTo>
                  <a:lnTo>
                    <a:pt x="19" y="63"/>
                  </a:lnTo>
                  <a:lnTo>
                    <a:pt x="19" y="63"/>
                  </a:lnTo>
                  <a:lnTo>
                    <a:pt x="19" y="17"/>
                  </a:lnTo>
                  <a:lnTo>
                    <a:pt x="19" y="17"/>
                  </a:lnTo>
                  <a:lnTo>
                    <a:pt x="17" y="12"/>
                  </a:lnTo>
                  <a:lnTo>
                    <a:pt x="16" y="8"/>
                  </a:lnTo>
                  <a:lnTo>
                    <a:pt x="13" y="6"/>
                  </a:lnTo>
                  <a:lnTo>
                    <a:pt x="8" y="5"/>
                  </a:lnTo>
                  <a:lnTo>
                    <a:pt x="8" y="5"/>
                  </a:lnTo>
                  <a:lnTo>
                    <a:pt x="1" y="3"/>
                  </a:lnTo>
                  <a:lnTo>
                    <a:pt x="1" y="3"/>
                  </a:lnTo>
                  <a:lnTo>
                    <a:pt x="0" y="2"/>
                  </a:lnTo>
                  <a:lnTo>
                    <a:pt x="0" y="2"/>
                  </a:lnTo>
                  <a:lnTo>
                    <a:pt x="0" y="0"/>
                  </a:lnTo>
                  <a:lnTo>
                    <a:pt x="3" y="0"/>
                  </a:lnTo>
                  <a:lnTo>
                    <a:pt x="3" y="0"/>
                  </a:lnTo>
                  <a:lnTo>
                    <a:pt x="29" y="0"/>
                  </a:lnTo>
                  <a:lnTo>
                    <a:pt x="29" y="0"/>
                  </a:lnTo>
                  <a:lnTo>
                    <a:pt x="54" y="0"/>
                  </a:lnTo>
                  <a:lnTo>
                    <a:pt x="54" y="0"/>
                  </a:lnTo>
                  <a:lnTo>
                    <a:pt x="55" y="0"/>
                  </a:lnTo>
                  <a:lnTo>
                    <a:pt x="57" y="2"/>
                  </a:lnTo>
                  <a:lnTo>
                    <a:pt x="57" y="2"/>
                  </a:lnTo>
                  <a:lnTo>
                    <a:pt x="55" y="3"/>
                  </a:lnTo>
                  <a:lnTo>
                    <a:pt x="55" y="3"/>
                  </a:lnTo>
                  <a:lnTo>
                    <a:pt x="48" y="5"/>
                  </a:lnTo>
                  <a:lnTo>
                    <a:pt x="48" y="5"/>
                  </a:lnTo>
                  <a:lnTo>
                    <a:pt x="43" y="6"/>
                  </a:lnTo>
                  <a:lnTo>
                    <a:pt x="40" y="8"/>
                  </a:lnTo>
                  <a:lnTo>
                    <a:pt x="39" y="12"/>
                  </a:lnTo>
                  <a:lnTo>
                    <a:pt x="39" y="17"/>
                  </a:lnTo>
                  <a:lnTo>
                    <a:pt x="39" y="17"/>
                  </a:lnTo>
                  <a:lnTo>
                    <a:pt x="39" y="63"/>
                  </a:lnTo>
                  <a:lnTo>
                    <a:pt x="39" y="1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Freeform 18">
              <a:extLst>
                <a:ext uri="{FF2B5EF4-FFF2-40B4-BE49-F238E27FC236}">
                  <a16:creationId xmlns:a16="http://schemas.microsoft.com/office/drawing/2014/main" id="{17931923-9A3C-46A3-8869-4571F37731EB}"/>
                </a:ext>
              </a:extLst>
            </p:cNvPr>
            <p:cNvSpPr>
              <a:spLocks/>
            </p:cNvSpPr>
            <p:nvPr userDrawn="1"/>
          </p:nvSpPr>
          <p:spPr bwMode="auto">
            <a:xfrm>
              <a:off x="7883697" y="5488782"/>
              <a:ext cx="46037" cy="130176"/>
            </a:xfrm>
            <a:custGeom>
              <a:avLst/>
              <a:gdLst>
                <a:gd name="T0" fmla="*/ 37 w 57"/>
                <a:gd name="T1" fmla="*/ 101 h 164"/>
                <a:gd name="T2" fmla="*/ 37 w 57"/>
                <a:gd name="T3" fmla="*/ 148 h 164"/>
                <a:gd name="T4" fmla="*/ 38 w 57"/>
                <a:gd name="T5" fmla="*/ 153 h 164"/>
                <a:gd name="T6" fmla="*/ 41 w 57"/>
                <a:gd name="T7" fmla="*/ 158 h 164"/>
                <a:gd name="T8" fmla="*/ 46 w 57"/>
                <a:gd name="T9" fmla="*/ 160 h 164"/>
                <a:gd name="T10" fmla="*/ 56 w 57"/>
                <a:gd name="T11" fmla="*/ 160 h 164"/>
                <a:gd name="T12" fmla="*/ 57 w 57"/>
                <a:gd name="T13" fmla="*/ 163 h 164"/>
                <a:gd name="T14" fmla="*/ 57 w 57"/>
                <a:gd name="T15" fmla="*/ 163 h 164"/>
                <a:gd name="T16" fmla="*/ 54 w 57"/>
                <a:gd name="T17" fmla="*/ 164 h 164"/>
                <a:gd name="T18" fmla="*/ 27 w 57"/>
                <a:gd name="T19" fmla="*/ 163 h 164"/>
                <a:gd name="T20" fmla="*/ 5 w 57"/>
                <a:gd name="T21" fmla="*/ 164 h 164"/>
                <a:gd name="T22" fmla="*/ 0 w 57"/>
                <a:gd name="T23" fmla="*/ 163 h 164"/>
                <a:gd name="T24" fmla="*/ 0 w 57"/>
                <a:gd name="T25" fmla="*/ 161 h 164"/>
                <a:gd name="T26" fmla="*/ 2 w 57"/>
                <a:gd name="T27" fmla="*/ 160 h 164"/>
                <a:gd name="T28" fmla="*/ 9 w 57"/>
                <a:gd name="T29" fmla="*/ 160 h 164"/>
                <a:gd name="T30" fmla="*/ 13 w 57"/>
                <a:gd name="T31" fmla="*/ 155 h 164"/>
                <a:gd name="T32" fmla="*/ 15 w 57"/>
                <a:gd name="T33" fmla="*/ 148 h 164"/>
                <a:gd name="T34" fmla="*/ 16 w 57"/>
                <a:gd name="T35" fmla="*/ 101 h 164"/>
                <a:gd name="T36" fmla="*/ 16 w 57"/>
                <a:gd name="T37" fmla="*/ 63 h 164"/>
                <a:gd name="T38" fmla="*/ 16 w 57"/>
                <a:gd name="T39" fmla="*/ 17 h 164"/>
                <a:gd name="T40" fmla="*/ 13 w 57"/>
                <a:gd name="T41" fmla="*/ 8 h 164"/>
                <a:gd name="T42" fmla="*/ 9 w 57"/>
                <a:gd name="T43" fmla="*/ 5 h 164"/>
                <a:gd name="T44" fmla="*/ 2 w 57"/>
                <a:gd name="T45" fmla="*/ 3 h 164"/>
                <a:gd name="T46" fmla="*/ 0 w 57"/>
                <a:gd name="T47" fmla="*/ 3 h 164"/>
                <a:gd name="T48" fmla="*/ 0 w 57"/>
                <a:gd name="T49" fmla="*/ 2 h 164"/>
                <a:gd name="T50" fmla="*/ 3 w 57"/>
                <a:gd name="T51" fmla="*/ 0 h 164"/>
                <a:gd name="T52" fmla="*/ 27 w 57"/>
                <a:gd name="T53" fmla="*/ 0 h 164"/>
                <a:gd name="T54" fmla="*/ 49 w 57"/>
                <a:gd name="T55" fmla="*/ 0 h 164"/>
                <a:gd name="T56" fmla="*/ 51 w 57"/>
                <a:gd name="T57" fmla="*/ 0 h 164"/>
                <a:gd name="T58" fmla="*/ 51 w 57"/>
                <a:gd name="T59" fmla="*/ 2 h 164"/>
                <a:gd name="T60" fmla="*/ 50 w 57"/>
                <a:gd name="T61" fmla="*/ 3 h 164"/>
                <a:gd name="T62" fmla="*/ 44 w 57"/>
                <a:gd name="T63" fmla="*/ 5 h 164"/>
                <a:gd name="T64" fmla="*/ 38 w 57"/>
                <a:gd name="T65" fmla="*/ 8 h 164"/>
                <a:gd name="T66" fmla="*/ 37 w 57"/>
                <a:gd name="T67" fmla="*/ 17 h 164"/>
                <a:gd name="T68" fmla="*/ 37 w 57"/>
                <a:gd name="T69"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64">
                  <a:moveTo>
                    <a:pt x="37" y="101"/>
                  </a:moveTo>
                  <a:lnTo>
                    <a:pt x="37" y="101"/>
                  </a:lnTo>
                  <a:lnTo>
                    <a:pt x="37" y="129"/>
                  </a:lnTo>
                  <a:lnTo>
                    <a:pt x="37" y="148"/>
                  </a:lnTo>
                  <a:lnTo>
                    <a:pt x="37" y="148"/>
                  </a:lnTo>
                  <a:lnTo>
                    <a:pt x="38" y="153"/>
                  </a:lnTo>
                  <a:lnTo>
                    <a:pt x="40" y="155"/>
                  </a:lnTo>
                  <a:lnTo>
                    <a:pt x="41" y="158"/>
                  </a:lnTo>
                  <a:lnTo>
                    <a:pt x="46" y="160"/>
                  </a:lnTo>
                  <a:lnTo>
                    <a:pt x="46" y="160"/>
                  </a:lnTo>
                  <a:lnTo>
                    <a:pt x="56" y="160"/>
                  </a:lnTo>
                  <a:lnTo>
                    <a:pt x="56" y="160"/>
                  </a:lnTo>
                  <a:lnTo>
                    <a:pt x="57" y="161"/>
                  </a:lnTo>
                  <a:lnTo>
                    <a:pt x="57" y="163"/>
                  </a:lnTo>
                  <a:lnTo>
                    <a:pt x="57" y="163"/>
                  </a:lnTo>
                  <a:lnTo>
                    <a:pt x="57" y="163"/>
                  </a:lnTo>
                  <a:lnTo>
                    <a:pt x="54" y="164"/>
                  </a:lnTo>
                  <a:lnTo>
                    <a:pt x="54" y="164"/>
                  </a:lnTo>
                  <a:lnTo>
                    <a:pt x="27" y="163"/>
                  </a:lnTo>
                  <a:lnTo>
                    <a:pt x="27" y="163"/>
                  </a:lnTo>
                  <a:lnTo>
                    <a:pt x="5" y="164"/>
                  </a:lnTo>
                  <a:lnTo>
                    <a:pt x="5" y="164"/>
                  </a:lnTo>
                  <a:lnTo>
                    <a:pt x="2" y="163"/>
                  </a:lnTo>
                  <a:lnTo>
                    <a:pt x="0" y="163"/>
                  </a:lnTo>
                  <a:lnTo>
                    <a:pt x="0" y="163"/>
                  </a:lnTo>
                  <a:lnTo>
                    <a:pt x="0" y="161"/>
                  </a:lnTo>
                  <a:lnTo>
                    <a:pt x="2" y="160"/>
                  </a:lnTo>
                  <a:lnTo>
                    <a:pt x="2" y="160"/>
                  </a:lnTo>
                  <a:lnTo>
                    <a:pt x="9" y="160"/>
                  </a:lnTo>
                  <a:lnTo>
                    <a:pt x="9" y="160"/>
                  </a:lnTo>
                  <a:lnTo>
                    <a:pt x="12" y="158"/>
                  </a:lnTo>
                  <a:lnTo>
                    <a:pt x="13" y="155"/>
                  </a:lnTo>
                  <a:lnTo>
                    <a:pt x="15" y="148"/>
                  </a:lnTo>
                  <a:lnTo>
                    <a:pt x="15" y="148"/>
                  </a:lnTo>
                  <a:lnTo>
                    <a:pt x="16" y="129"/>
                  </a:lnTo>
                  <a:lnTo>
                    <a:pt x="16" y="101"/>
                  </a:lnTo>
                  <a:lnTo>
                    <a:pt x="16" y="63"/>
                  </a:lnTo>
                  <a:lnTo>
                    <a:pt x="16" y="63"/>
                  </a:lnTo>
                  <a:lnTo>
                    <a:pt x="16" y="17"/>
                  </a:lnTo>
                  <a:lnTo>
                    <a:pt x="16" y="17"/>
                  </a:lnTo>
                  <a:lnTo>
                    <a:pt x="15" y="12"/>
                  </a:lnTo>
                  <a:lnTo>
                    <a:pt x="13" y="8"/>
                  </a:lnTo>
                  <a:lnTo>
                    <a:pt x="12" y="6"/>
                  </a:lnTo>
                  <a:lnTo>
                    <a:pt x="9" y="5"/>
                  </a:lnTo>
                  <a:lnTo>
                    <a:pt x="9" y="5"/>
                  </a:lnTo>
                  <a:lnTo>
                    <a:pt x="2" y="3"/>
                  </a:lnTo>
                  <a:lnTo>
                    <a:pt x="2" y="3"/>
                  </a:lnTo>
                  <a:lnTo>
                    <a:pt x="0" y="3"/>
                  </a:lnTo>
                  <a:lnTo>
                    <a:pt x="0" y="2"/>
                  </a:lnTo>
                  <a:lnTo>
                    <a:pt x="0" y="2"/>
                  </a:lnTo>
                  <a:lnTo>
                    <a:pt x="0" y="0"/>
                  </a:lnTo>
                  <a:lnTo>
                    <a:pt x="3" y="0"/>
                  </a:lnTo>
                  <a:lnTo>
                    <a:pt x="3" y="0"/>
                  </a:lnTo>
                  <a:lnTo>
                    <a:pt x="27" y="0"/>
                  </a:lnTo>
                  <a:lnTo>
                    <a:pt x="27" y="0"/>
                  </a:lnTo>
                  <a:lnTo>
                    <a:pt x="49" y="0"/>
                  </a:lnTo>
                  <a:lnTo>
                    <a:pt x="49" y="0"/>
                  </a:lnTo>
                  <a:lnTo>
                    <a:pt x="51" y="0"/>
                  </a:lnTo>
                  <a:lnTo>
                    <a:pt x="51" y="2"/>
                  </a:lnTo>
                  <a:lnTo>
                    <a:pt x="51" y="2"/>
                  </a:lnTo>
                  <a:lnTo>
                    <a:pt x="50" y="3"/>
                  </a:lnTo>
                  <a:lnTo>
                    <a:pt x="50" y="3"/>
                  </a:lnTo>
                  <a:lnTo>
                    <a:pt x="44" y="5"/>
                  </a:lnTo>
                  <a:lnTo>
                    <a:pt x="44" y="5"/>
                  </a:lnTo>
                  <a:lnTo>
                    <a:pt x="41" y="6"/>
                  </a:lnTo>
                  <a:lnTo>
                    <a:pt x="38" y="8"/>
                  </a:lnTo>
                  <a:lnTo>
                    <a:pt x="37" y="12"/>
                  </a:lnTo>
                  <a:lnTo>
                    <a:pt x="37" y="17"/>
                  </a:lnTo>
                  <a:lnTo>
                    <a:pt x="37" y="17"/>
                  </a:lnTo>
                  <a:lnTo>
                    <a:pt x="37" y="63"/>
                  </a:lnTo>
                  <a:lnTo>
                    <a:pt x="37" y="1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Freeform 19">
              <a:extLst>
                <a:ext uri="{FF2B5EF4-FFF2-40B4-BE49-F238E27FC236}">
                  <a16:creationId xmlns:a16="http://schemas.microsoft.com/office/drawing/2014/main" id="{E8F37196-3C3E-48EE-9F66-6FABD84C1952}"/>
                </a:ext>
              </a:extLst>
            </p:cNvPr>
            <p:cNvSpPr>
              <a:spLocks/>
            </p:cNvSpPr>
            <p:nvPr userDrawn="1"/>
          </p:nvSpPr>
          <p:spPr bwMode="auto">
            <a:xfrm>
              <a:off x="7955134" y="5488782"/>
              <a:ext cx="92074" cy="130176"/>
            </a:xfrm>
            <a:custGeom>
              <a:avLst/>
              <a:gdLst>
                <a:gd name="T0" fmla="*/ 19 w 115"/>
                <a:gd name="T1" fmla="*/ 63 h 164"/>
                <a:gd name="T2" fmla="*/ 19 w 115"/>
                <a:gd name="T3" fmla="*/ 17 h 164"/>
                <a:gd name="T4" fmla="*/ 16 w 115"/>
                <a:gd name="T5" fmla="*/ 8 h 164"/>
                <a:gd name="T6" fmla="*/ 9 w 115"/>
                <a:gd name="T7" fmla="*/ 5 h 164"/>
                <a:gd name="T8" fmla="*/ 1 w 115"/>
                <a:gd name="T9" fmla="*/ 3 h 164"/>
                <a:gd name="T10" fmla="*/ 0 w 115"/>
                <a:gd name="T11" fmla="*/ 2 h 164"/>
                <a:gd name="T12" fmla="*/ 1 w 115"/>
                <a:gd name="T13" fmla="*/ 0 h 164"/>
                <a:gd name="T14" fmla="*/ 3 w 115"/>
                <a:gd name="T15" fmla="*/ 0 h 164"/>
                <a:gd name="T16" fmla="*/ 29 w 115"/>
                <a:gd name="T17" fmla="*/ 0 h 164"/>
                <a:gd name="T18" fmla="*/ 61 w 115"/>
                <a:gd name="T19" fmla="*/ 0 h 164"/>
                <a:gd name="T20" fmla="*/ 92 w 115"/>
                <a:gd name="T21" fmla="*/ 5 h 164"/>
                <a:gd name="T22" fmla="*/ 104 w 115"/>
                <a:gd name="T23" fmla="*/ 12 h 164"/>
                <a:gd name="T24" fmla="*/ 108 w 115"/>
                <a:gd name="T25" fmla="*/ 17 h 164"/>
                <a:gd name="T26" fmla="*/ 114 w 115"/>
                <a:gd name="T27" fmla="*/ 30 h 164"/>
                <a:gd name="T28" fmla="*/ 115 w 115"/>
                <a:gd name="T29" fmla="*/ 38 h 164"/>
                <a:gd name="T30" fmla="*/ 111 w 115"/>
                <a:gd name="T31" fmla="*/ 60 h 164"/>
                <a:gd name="T32" fmla="*/ 99 w 115"/>
                <a:gd name="T33" fmla="*/ 77 h 164"/>
                <a:gd name="T34" fmla="*/ 80 w 115"/>
                <a:gd name="T35" fmla="*/ 87 h 164"/>
                <a:gd name="T36" fmla="*/ 57 w 115"/>
                <a:gd name="T37" fmla="*/ 90 h 164"/>
                <a:gd name="T38" fmla="*/ 51 w 115"/>
                <a:gd name="T39" fmla="*/ 90 h 164"/>
                <a:gd name="T40" fmla="*/ 50 w 115"/>
                <a:gd name="T41" fmla="*/ 90 h 164"/>
                <a:gd name="T42" fmla="*/ 48 w 115"/>
                <a:gd name="T43" fmla="*/ 88 h 164"/>
                <a:gd name="T44" fmla="*/ 54 w 115"/>
                <a:gd name="T45" fmla="*/ 85 h 164"/>
                <a:gd name="T46" fmla="*/ 63 w 115"/>
                <a:gd name="T47" fmla="*/ 85 h 164"/>
                <a:gd name="T48" fmla="*/ 79 w 115"/>
                <a:gd name="T49" fmla="*/ 79 h 164"/>
                <a:gd name="T50" fmla="*/ 89 w 115"/>
                <a:gd name="T51" fmla="*/ 71 h 164"/>
                <a:gd name="T52" fmla="*/ 95 w 115"/>
                <a:gd name="T53" fmla="*/ 58 h 164"/>
                <a:gd name="T54" fmla="*/ 96 w 115"/>
                <a:gd name="T55" fmla="*/ 50 h 164"/>
                <a:gd name="T56" fmla="*/ 93 w 115"/>
                <a:gd name="T57" fmla="*/ 36 h 164"/>
                <a:gd name="T58" fmla="*/ 83 w 115"/>
                <a:gd name="T59" fmla="*/ 18 h 164"/>
                <a:gd name="T60" fmla="*/ 79 w 115"/>
                <a:gd name="T61" fmla="*/ 14 h 164"/>
                <a:gd name="T62" fmla="*/ 66 w 115"/>
                <a:gd name="T63" fmla="*/ 8 h 164"/>
                <a:gd name="T64" fmla="*/ 52 w 115"/>
                <a:gd name="T65" fmla="*/ 8 h 164"/>
                <a:gd name="T66" fmla="*/ 41 w 115"/>
                <a:gd name="T67" fmla="*/ 9 h 164"/>
                <a:gd name="T68" fmla="*/ 39 w 115"/>
                <a:gd name="T69" fmla="*/ 11 h 164"/>
                <a:gd name="T70" fmla="*/ 39 w 115"/>
                <a:gd name="T71" fmla="*/ 101 h 164"/>
                <a:gd name="T72" fmla="*/ 39 w 115"/>
                <a:gd name="T73" fmla="*/ 129 h 164"/>
                <a:gd name="T74" fmla="*/ 39 w 115"/>
                <a:gd name="T75" fmla="*/ 148 h 164"/>
                <a:gd name="T76" fmla="*/ 42 w 115"/>
                <a:gd name="T77" fmla="*/ 155 h 164"/>
                <a:gd name="T78" fmla="*/ 48 w 115"/>
                <a:gd name="T79" fmla="*/ 160 h 164"/>
                <a:gd name="T80" fmla="*/ 58 w 115"/>
                <a:gd name="T81" fmla="*/ 160 h 164"/>
                <a:gd name="T82" fmla="*/ 60 w 115"/>
                <a:gd name="T83" fmla="*/ 161 h 164"/>
                <a:gd name="T84" fmla="*/ 60 w 115"/>
                <a:gd name="T85" fmla="*/ 163 h 164"/>
                <a:gd name="T86" fmla="*/ 57 w 115"/>
                <a:gd name="T87" fmla="*/ 164 h 164"/>
                <a:gd name="T88" fmla="*/ 29 w 115"/>
                <a:gd name="T89" fmla="*/ 163 h 164"/>
                <a:gd name="T90" fmla="*/ 7 w 115"/>
                <a:gd name="T91" fmla="*/ 164 h 164"/>
                <a:gd name="T92" fmla="*/ 4 w 115"/>
                <a:gd name="T93" fmla="*/ 163 h 164"/>
                <a:gd name="T94" fmla="*/ 3 w 115"/>
                <a:gd name="T95" fmla="*/ 163 h 164"/>
                <a:gd name="T96" fmla="*/ 4 w 115"/>
                <a:gd name="T97" fmla="*/ 160 h 164"/>
                <a:gd name="T98" fmla="*/ 12 w 115"/>
                <a:gd name="T99" fmla="*/ 160 h 164"/>
                <a:gd name="T100" fmla="*/ 14 w 115"/>
                <a:gd name="T101" fmla="*/ 158 h 164"/>
                <a:gd name="T102" fmla="*/ 17 w 115"/>
                <a:gd name="T103" fmla="*/ 148 h 164"/>
                <a:gd name="T104" fmla="*/ 19 w 115"/>
                <a:gd name="T105" fmla="*/ 129 h 164"/>
                <a:gd name="T106" fmla="*/ 19 w 115"/>
                <a:gd name="T107"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64">
                  <a:moveTo>
                    <a:pt x="19" y="63"/>
                  </a:moveTo>
                  <a:lnTo>
                    <a:pt x="19" y="63"/>
                  </a:lnTo>
                  <a:lnTo>
                    <a:pt x="19" y="17"/>
                  </a:lnTo>
                  <a:lnTo>
                    <a:pt x="19" y="17"/>
                  </a:lnTo>
                  <a:lnTo>
                    <a:pt x="17" y="12"/>
                  </a:lnTo>
                  <a:lnTo>
                    <a:pt x="16" y="8"/>
                  </a:lnTo>
                  <a:lnTo>
                    <a:pt x="13" y="6"/>
                  </a:lnTo>
                  <a:lnTo>
                    <a:pt x="9" y="5"/>
                  </a:lnTo>
                  <a:lnTo>
                    <a:pt x="9" y="5"/>
                  </a:lnTo>
                  <a:lnTo>
                    <a:pt x="1" y="3"/>
                  </a:lnTo>
                  <a:lnTo>
                    <a:pt x="1" y="3"/>
                  </a:lnTo>
                  <a:lnTo>
                    <a:pt x="0" y="2"/>
                  </a:lnTo>
                  <a:lnTo>
                    <a:pt x="0" y="2"/>
                  </a:lnTo>
                  <a:lnTo>
                    <a:pt x="1" y="0"/>
                  </a:lnTo>
                  <a:lnTo>
                    <a:pt x="3" y="0"/>
                  </a:lnTo>
                  <a:lnTo>
                    <a:pt x="3" y="0"/>
                  </a:lnTo>
                  <a:lnTo>
                    <a:pt x="29" y="0"/>
                  </a:lnTo>
                  <a:lnTo>
                    <a:pt x="29" y="0"/>
                  </a:lnTo>
                  <a:lnTo>
                    <a:pt x="61" y="0"/>
                  </a:lnTo>
                  <a:lnTo>
                    <a:pt x="61" y="0"/>
                  </a:lnTo>
                  <a:lnTo>
                    <a:pt x="79" y="2"/>
                  </a:lnTo>
                  <a:lnTo>
                    <a:pt x="92" y="5"/>
                  </a:lnTo>
                  <a:lnTo>
                    <a:pt x="99" y="9"/>
                  </a:lnTo>
                  <a:lnTo>
                    <a:pt x="104" y="12"/>
                  </a:lnTo>
                  <a:lnTo>
                    <a:pt x="104" y="12"/>
                  </a:lnTo>
                  <a:lnTo>
                    <a:pt x="108" y="17"/>
                  </a:lnTo>
                  <a:lnTo>
                    <a:pt x="111" y="22"/>
                  </a:lnTo>
                  <a:lnTo>
                    <a:pt x="114" y="30"/>
                  </a:lnTo>
                  <a:lnTo>
                    <a:pt x="115" y="38"/>
                  </a:lnTo>
                  <a:lnTo>
                    <a:pt x="115" y="38"/>
                  </a:lnTo>
                  <a:lnTo>
                    <a:pt x="114" y="50"/>
                  </a:lnTo>
                  <a:lnTo>
                    <a:pt x="111" y="60"/>
                  </a:lnTo>
                  <a:lnTo>
                    <a:pt x="105" y="69"/>
                  </a:lnTo>
                  <a:lnTo>
                    <a:pt x="99" y="77"/>
                  </a:lnTo>
                  <a:lnTo>
                    <a:pt x="90" y="82"/>
                  </a:lnTo>
                  <a:lnTo>
                    <a:pt x="80" y="87"/>
                  </a:lnTo>
                  <a:lnTo>
                    <a:pt x="70" y="90"/>
                  </a:lnTo>
                  <a:lnTo>
                    <a:pt x="57" y="90"/>
                  </a:lnTo>
                  <a:lnTo>
                    <a:pt x="57" y="90"/>
                  </a:lnTo>
                  <a:lnTo>
                    <a:pt x="51" y="90"/>
                  </a:lnTo>
                  <a:lnTo>
                    <a:pt x="51" y="90"/>
                  </a:lnTo>
                  <a:lnTo>
                    <a:pt x="50" y="90"/>
                  </a:lnTo>
                  <a:lnTo>
                    <a:pt x="48" y="88"/>
                  </a:lnTo>
                  <a:lnTo>
                    <a:pt x="48" y="88"/>
                  </a:lnTo>
                  <a:lnTo>
                    <a:pt x="50" y="87"/>
                  </a:lnTo>
                  <a:lnTo>
                    <a:pt x="54" y="85"/>
                  </a:lnTo>
                  <a:lnTo>
                    <a:pt x="54" y="85"/>
                  </a:lnTo>
                  <a:lnTo>
                    <a:pt x="63" y="85"/>
                  </a:lnTo>
                  <a:lnTo>
                    <a:pt x="71" y="82"/>
                  </a:lnTo>
                  <a:lnTo>
                    <a:pt x="79" y="79"/>
                  </a:lnTo>
                  <a:lnTo>
                    <a:pt x="85" y="75"/>
                  </a:lnTo>
                  <a:lnTo>
                    <a:pt x="89" y="71"/>
                  </a:lnTo>
                  <a:lnTo>
                    <a:pt x="93" y="65"/>
                  </a:lnTo>
                  <a:lnTo>
                    <a:pt x="95" y="58"/>
                  </a:lnTo>
                  <a:lnTo>
                    <a:pt x="96" y="50"/>
                  </a:lnTo>
                  <a:lnTo>
                    <a:pt x="96" y="50"/>
                  </a:lnTo>
                  <a:lnTo>
                    <a:pt x="95" y="44"/>
                  </a:lnTo>
                  <a:lnTo>
                    <a:pt x="93" y="36"/>
                  </a:lnTo>
                  <a:lnTo>
                    <a:pt x="90" y="27"/>
                  </a:lnTo>
                  <a:lnTo>
                    <a:pt x="83" y="18"/>
                  </a:lnTo>
                  <a:lnTo>
                    <a:pt x="83" y="18"/>
                  </a:lnTo>
                  <a:lnTo>
                    <a:pt x="79" y="14"/>
                  </a:lnTo>
                  <a:lnTo>
                    <a:pt x="74" y="11"/>
                  </a:lnTo>
                  <a:lnTo>
                    <a:pt x="66" y="8"/>
                  </a:lnTo>
                  <a:lnTo>
                    <a:pt x="58" y="8"/>
                  </a:lnTo>
                  <a:lnTo>
                    <a:pt x="52" y="8"/>
                  </a:lnTo>
                  <a:lnTo>
                    <a:pt x="52" y="8"/>
                  </a:lnTo>
                  <a:lnTo>
                    <a:pt x="41" y="9"/>
                  </a:lnTo>
                  <a:lnTo>
                    <a:pt x="41" y="9"/>
                  </a:lnTo>
                  <a:lnTo>
                    <a:pt x="39" y="11"/>
                  </a:lnTo>
                  <a:lnTo>
                    <a:pt x="39" y="14"/>
                  </a:lnTo>
                  <a:lnTo>
                    <a:pt x="39" y="101"/>
                  </a:lnTo>
                  <a:lnTo>
                    <a:pt x="39" y="101"/>
                  </a:lnTo>
                  <a:lnTo>
                    <a:pt x="39" y="129"/>
                  </a:lnTo>
                  <a:lnTo>
                    <a:pt x="39" y="148"/>
                  </a:lnTo>
                  <a:lnTo>
                    <a:pt x="39" y="148"/>
                  </a:lnTo>
                  <a:lnTo>
                    <a:pt x="41" y="153"/>
                  </a:lnTo>
                  <a:lnTo>
                    <a:pt x="42" y="155"/>
                  </a:lnTo>
                  <a:lnTo>
                    <a:pt x="44" y="158"/>
                  </a:lnTo>
                  <a:lnTo>
                    <a:pt x="48" y="160"/>
                  </a:lnTo>
                  <a:lnTo>
                    <a:pt x="48" y="160"/>
                  </a:lnTo>
                  <a:lnTo>
                    <a:pt x="58" y="160"/>
                  </a:lnTo>
                  <a:lnTo>
                    <a:pt x="58" y="160"/>
                  </a:lnTo>
                  <a:lnTo>
                    <a:pt x="60" y="161"/>
                  </a:lnTo>
                  <a:lnTo>
                    <a:pt x="60" y="163"/>
                  </a:lnTo>
                  <a:lnTo>
                    <a:pt x="60" y="163"/>
                  </a:lnTo>
                  <a:lnTo>
                    <a:pt x="60" y="163"/>
                  </a:lnTo>
                  <a:lnTo>
                    <a:pt x="57" y="164"/>
                  </a:lnTo>
                  <a:lnTo>
                    <a:pt x="57" y="164"/>
                  </a:lnTo>
                  <a:lnTo>
                    <a:pt x="29" y="163"/>
                  </a:lnTo>
                  <a:lnTo>
                    <a:pt x="29" y="163"/>
                  </a:lnTo>
                  <a:lnTo>
                    <a:pt x="7" y="164"/>
                  </a:lnTo>
                  <a:lnTo>
                    <a:pt x="7" y="164"/>
                  </a:lnTo>
                  <a:lnTo>
                    <a:pt x="4" y="163"/>
                  </a:lnTo>
                  <a:lnTo>
                    <a:pt x="3" y="163"/>
                  </a:lnTo>
                  <a:lnTo>
                    <a:pt x="3" y="163"/>
                  </a:lnTo>
                  <a:lnTo>
                    <a:pt x="4" y="161"/>
                  </a:lnTo>
                  <a:lnTo>
                    <a:pt x="4" y="160"/>
                  </a:lnTo>
                  <a:lnTo>
                    <a:pt x="4" y="160"/>
                  </a:lnTo>
                  <a:lnTo>
                    <a:pt x="12" y="160"/>
                  </a:lnTo>
                  <a:lnTo>
                    <a:pt x="12" y="160"/>
                  </a:lnTo>
                  <a:lnTo>
                    <a:pt x="14" y="158"/>
                  </a:lnTo>
                  <a:lnTo>
                    <a:pt x="16" y="155"/>
                  </a:lnTo>
                  <a:lnTo>
                    <a:pt x="17" y="148"/>
                  </a:lnTo>
                  <a:lnTo>
                    <a:pt x="17" y="148"/>
                  </a:lnTo>
                  <a:lnTo>
                    <a:pt x="19" y="129"/>
                  </a:lnTo>
                  <a:lnTo>
                    <a:pt x="19" y="101"/>
                  </a:lnTo>
                  <a:lnTo>
                    <a:pt x="19"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Freeform 20">
              <a:extLst>
                <a:ext uri="{FF2B5EF4-FFF2-40B4-BE49-F238E27FC236}">
                  <a16:creationId xmlns:a16="http://schemas.microsoft.com/office/drawing/2014/main" id="{1A93C033-7A17-45E3-870D-05887895935E}"/>
                </a:ext>
              </a:extLst>
            </p:cNvPr>
            <p:cNvSpPr>
              <a:spLocks/>
            </p:cNvSpPr>
            <p:nvPr userDrawn="1"/>
          </p:nvSpPr>
          <p:spPr bwMode="auto">
            <a:xfrm>
              <a:off x="8063083" y="5487194"/>
              <a:ext cx="107949" cy="131763"/>
            </a:xfrm>
            <a:custGeom>
              <a:avLst/>
              <a:gdLst>
                <a:gd name="T0" fmla="*/ 82 w 137"/>
                <a:gd name="T1" fmla="*/ 103 h 166"/>
                <a:gd name="T2" fmla="*/ 83 w 137"/>
                <a:gd name="T3" fmla="*/ 150 h 166"/>
                <a:gd name="T4" fmla="*/ 83 w 137"/>
                <a:gd name="T5" fmla="*/ 155 h 166"/>
                <a:gd name="T6" fmla="*/ 88 w 137"/>
                <a:gd name="T7" fmla="*/ 160 h 166"/>
                <a:gd name="T8" fmla="*/ 92 w 137"/>
                <a:gd name="T9" fmla="*/ 162 h 166"/>
                <a:gd name="T10" fmla="*/ 102 w 137"/>
                <a:gd name="T11" fmla="*/ 162 h 166"/>
                <a:gd name="T12" fmla="*/ 104 w 137"/>
                <a:gd name="T13" fmla="*/ 165 h 166"/>
                <a:gd name="T14" fmla="*/ 102 w 137"/>
                <a:gd name="T15" fmla="*/ 165 h 166"/>
                <a:gd name="T16" fmla="*/ 101 w 137"/>
                <a:gd name="T17" fmla="*/ 166 h 166"/>
                <a:gd name="T18" fmla="*/ 73 w 137"/>
                <a:gd name="T19" fmla="*/ 165 h 166"/>
                <a:gd name="T20" fmla="*/ 50 w 137"/>
                <a:gd name="T21" fmla="*/ 166 h 166"/>
                <a:gd name="T22" fmla="*/ 45 w 137"/>
                <a:gd name="T23" fmla="*/ 165 h 166"/>
                <a:gd name="T24" fmla="*/ 47 w 137"/>
                <a:gd name="T25" fmla="*/ 163 h 166"/>
                <a:gd name="T26" fmla="*/ 48 w 137"/>
                <a:gd name="T27" fmla="*/ 163 h 166"/>
                <a:gd name="T28" fmla="*/ 54 w 137"/>
                <a:gd name="T29" fmla="*/ 162 h 166"/>
                <a:gd name="T30" fmla="*/ 59 w 137"/>
                <a:gd name="T31" fmla="*/ 157 h 166"/>
                <a:gd name="T32" fmla="*/ 62 w 137"/>
                <a:gd name="T33" fmla="*/ 150 h 166"/>
                <a:gd name="T34" fmla="*/ 62 w 137"/>
                <a:gd name="T35" fmla="*/ 103 h 166"/>
                <a:gd name="T36" fmla="*/ 29 w 137"/>
                <a:gd name="T37" fmla="*/ 13 h 166"/>
                <a:gd name="T38" fmla="*/ 21 w 137"/>
                <a:gd name="T39" fmla="*/ 13 h 166"/>
                <a:gd name="T40" fmla="*/ 10 w 137"/>
                <a:gd name="T41" fmla="*/ 17 h 166"/>
                <a:gd name="T42" fmla="*/ 7 w 137"/>
                <a:gd name="T43" fmla="*/ 20 h 166"/>
                <a:gd name="T44" fmla="*/ 3 w 137"/>
                <a:gd name="T45" fmla="*/ 27 h 166"/>
                <a:gd name="T46" fmla="*/ 2 w 137"/>
                <a:gd name="T47" fmla="*/ 29 h 166"/>
                <a:gd name="T48" fmla="*/ 0 w 137"/>
                <a:gd name="T49" fmla="*/ 29 h 166"/>
                <a:gd name="T50" fmla="*/ 0 w 137"/>
                <a:gd name="T51" fmla="*/ 27 h 166"/>
                <a:gd name="T52" fmla="*/ 5 w 137"/>
                <a:gd name="T53" fmla="*/ 4 h 166"/>
                <a:gd name="T54" fmla="*/ 7 w 137"/>
                <a:gd name="T55" fmla="*/ 0 h 166"/>
                <a:gd name="T56" fmla="*/ 10 w 137"/>
                <a:gd name="T57" fmla="*/ 1 h 166"/>
                <a:gd name="T58" fmla="*/ 16 w 137"/>
                <a:gd name="T59" fmla="*/ 2 h 166"/>
                <a:gd name="T60" fmla="*/ 114 w 137"/>
                <a:gd name="T61" fmla="*/ 2 h 166"/>
                <a:gd name="T62" fmla="*/ 130 w 137"/>
                <a:gd name="T63" fmla="*/ 2 h 166"/>
                <a:gd name="T64" fmla="*/ 137 w 137"/>
                <a:gd name="T65" fmla="*/ 1 h 166"/>
                <a:gd name="T66" fmla="*/ 137 w 137"/>
                <a:gd name="T67" fmla="*/ 1 h 166"/>
                <a:gd name="T68" fmla="*/ 137 w 137"/>
                <a:gd name="T69" fmla="*/ 4 h 166"/>
                <a:gd name="T70" fmla="*/ 137 w 137"/>
                <a:gd name="T71" fmla="*/ 29 h 166"/>
                <a:gd name="T72" fmla="*/ 135 w 137"/>
                <a:gd name="T73" fmla="*/ 30 h 166"/>
                <a:gd name="T74" fmla="*/ 135 w 137"/>
                <a:gd name="T75" fmla="*/ 30 h 166"/>
                <a:gd name="T76" fmla="*/ 133 w 137"/>
                <a:gd name="T77" fmla="*/ 24 h 166"/>
                <a:gd name="T78" fmla="*/ 132 w 137"/>
                <a:gd name="T79" fmla="*/ 20 h 166"/>
                <a:gd name="T80" fmla="*/ 120 w 137"/>
                <a:gd name="T81" fmla="*/ 14 h 166"/>
                <a:gd name="T82" fmla="*/ 82 w 137"/>
                <a:gd name="T83" fmla="*/ 1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 h="166">
                  <a:moveTo>
                    <a:pt x="82" y="103"/>
                  </a:moveTo>
                  <a:lnTo>
                    <a:pt x="82" y="103"/>
                  </a:lnTo>
                  <a:lnTo>
                    <a:pt x="82" y="131"/>
                  </a:lnTo>
                  <a:lnTo>
                    <a:pt x="83" y="150"/>
                  </a:lnTo>
                  <a:lnTo>
                    <a:pt x="83" y="150"/>
                  </a:lnTo>
                  <a:lnTo>
                    <a:pt x="83" y="155"/>
                  </a:lnTo>
                  <a:lnTo>
                    <a:pt x="85" y="157"/>
                  </a:lnTo>
                  <a:lnTo>
                    <a:pt x="88" y="160"/>
                  </a:lnTo>
                  <a:lnTo>
                    <a:pt x="92" y="162"/>
                  </a:lnTo>
                  <a:lnTo>
                    <a:pt x="92" y="162"/>
                  </a:lnTo>
                  <a:lnTo>
                    <a:pt x="102" y="162"/>
                  </a:lnTo>
                  <a:lnTo>
                    <a:pt x="102" y="162"/>
                  </a:lnTo>
                  <a:lnTo>
                    <a:pt x="104" y="163"/>
                  </a:lnTo>
                  <a:lnTo>
                    <a:pt x="104" y="165"/>
                  </a:lnTo>
                  <a:lnTo>
                    <a:pt x="104" y="165"/>
                  </a:lnTo>
                  <a:lnTo>
                    <a:pt x="102" y="165"/>
                  </a:lnTo>
                  <a:lnTo>
                    <a:pt x="101" y="166"/>
                  </a:lnTo>
                  <a:lnTo>
                    <a:pt x="101" y="166"/>
                  </a:lnTo>
                  <a:lnTo>
                    <a:pt x="73" y="165"/>
                  </a:lnTo>
                  <a:lnTo>
                    <a:pt x="73" y="165"/>
                  </a:lnTo>
                  <a:lnTo>
                    <a:pt x="50" y="166"/>
                  </a:lnTo>
                  <a:lnTo>
                    <a:pt x="50" y="166"/>
                  </a:lnTo>
                  <a:lnTo>
                    <a:pt x="47" y="165"/>
                  </a:lnTo>
                  <a:lnTo>
                    <a:pt x="45" y="165"/>
                  </a:lnTo>
                  <a:lnTo>
                    <a:pt x="45" y="165"/>
                  </a:lnTo>
                  <a:lnTo>
                    <a:pt x="47" y="163"/>
                  </a:lnTo>
                  <a:lnTo>
                    <a:pt x="48" y="163"/>
                  </a:lnTo>
                  <a:lnTo>
                    <a:pt x="48" y="163"/>
                  </a:lnTo>
                  <a:lnTo>
                    <a:pt x="54" y="162"/>
                  </a:lnTo>
                  <a:lnTo>
                    <a:pt x="54" y="162"/>
                  </a:lnTo>
                  <a:lnTo>
                    <a:pt x="57" y="160"/>
                  </a:lnTo>
                  <a:lnTo>
                    <a:pt x="59" y="157"/>
                  </a:lnTo>
                  <a:lnTo>
                    <a:pt x="62" y="150"/>
                  </a:lnTo>
                  <a:lnTo>
                    <a:pt x="62" y="150"/>
                  </a:lnTo>
                  <a:lnTo>
                    <a:pt x="62" y="131"/>
                  </a:lnTo>
                  <a:lnTo>
                    <a:pt x="62" y="103"/>
                  </a:lnTo>
                  <a:lnTo>
                    <a:pt x="62" y="13"/>
                  </a:lnTo>
                  <a:lnTo>
                    <a:pt x="29" y="13"/>
                  </a:lnTo>
                  <a:lnTo>
                    <a:pt x="29" y="13"/>
                  </a:lnTo>
                  <a:lnTo>
                    <a:pt x="21" y="13"/>
                  </a:lnTo>
                  <a:lnTo>
                    <a:pt x="15" y="14"/>
                  </a:lnTo>
                  <a:lnTo>
                    <a:pt x="10" y="17"/>
                  </a:lnTo>
                  <a:lnTo>
                    <a:pt x="7" y="20"/>
                  </a:lnTo>
                  <a:lnTo>
                    <a:pt x="7" y="20"/>
                  </a:lnTo>
                  <a:lnTo>
                    <a:pt x="3" y="27"/>
                  </a:lnTo>
                  <a:lnTo>
                    <a:pt x="3" y="27"/>
                  </a:lnTo>
                  <a:lnTo>
                    <a:pt x="3" y="29"/>
                  </a:lnTo>
                  <a:lnTo>
                    <a:pt x="2" y="29"/>
                  </a:lnTo>
                  <a:lnTo>
                    <a:pt x="2" y="29"/>
                  </a:lnTo>
                  <a:lnTo>
                    <a:pt x="0" y="29"/>
                  </a:lnTo>
                  <a:lnTo>
                    <a:pt x="0" y="27"/>
                  </a:lnTo>
                  <a:lnTo>
                    <a:pt x="0" y="27"/>
                  </a:lnTo>
                  <a:lnTo>
                    <a:pt x="5" y="4"/>
                  </a:lnTo>
                  <a:lnTo>
                    <a:pt x="5" y="4"/>
                  </a:lnTo>
                  <a:lnTo>
                    <a:pt x="6" y="1"/>
                  </a:lnTo>
                  <a:lnTo>
                    <a:pt x="7" y="0"/>
                  </a:lnTo>
                  <a:lnTo>
                    <a:pt x="7" y="0"/>
                  </a:lnTo>
                  <a:lnTo>
                    <a:pt x="10" y="1"/>
                  </a:lnTo>
                  <a:lnTo>
                    <a:pt x="16" y="2"/>
                  </a:lnTo>
                  <a:lnTo>
                    <a:pt x="16" y="2"/>
                  </a:lnTo>
                  <a:lnTo>
                    <a:pt x="34" y="2"/>
                  </a:lnTo>
                  <a:lnTo>
                    <a:pt x="114" y="2"/>
                  </a:lnTo>
                  <a:lnTo>
                    <a:pt x="114" y="2"/>
                  </a:lnTo>
                  <a:lnTo>
                    <a:pt x="130" y="2"/>
                  </a:lnTo>
                  <a:lnTo>
                    <a:pt x="130" y="2"/>
                  </a:lnTo>
                  <a:lnTo>
                    <a:pt x="137" y="1"/>
                  </a:lnTo>
                  <a:lnTo>
                    <a:pt x="137" y="1"/>
                  </a:lnTo>
                  <a:lnTo>
                    <a:pt x="137" y="1"/>
                  </a:lnTo>
                  <a:lnTo>
                    <a:pt x="137" y="4"/>
                  </a:lnTo>
                  <a:lnTo>
                    <a:pt x="137" y="4"/>
                  </a:lnTo>
                  <a:lnTo>
                    <a:pt x="137" y="29"/>
                  </a:lnTo>
                  <a:lnTo>
                    <a:pt x="137" y="29"/>
                  </a:lnTo>
                  <a:lnTo>
                    <a:pt x="136" y="30"/>
                  </a:lnTo>
                  <a:lnTo>
                    <a:pt x="135" y="30"/>
                  </a:lnTo>
                  <a:lnTo>
                    <a:pt x="135" y="30"/>
                  </a:lnTo>
                  <a:lnTo>
                    <a:pt x="135" y="30"/>
                  </a:lnTo>
                  <a:lnTo>
                    <a:pt x="133" y="27"/>
                  </a:lnTo>
                  <a:lnTo>
                    <a:pt x="133" y="24"/>
                  </a:lnTo>
                  <a:lnTo>
                    <a:pt x="133" y="24"/>
                  </a:lnTo>
                  <a:lnTo>
                    <a:pt x="132" y="20"/>
                  </a:lnTo>
                  <a:lnTo>
                    <a:pt x="127" y="17"/>
                  </a:lnTo>
                  <a:lnTo>
                    <a:pt x="120" y="14"/>
                  </a:lnTo>
                  <a:lnTo>
                    <a:pt x="107" y="13"/>
                  </a:lnTo>
                  <a:lnTo>
                    <a:pt x="82" y="13"/>
                  </a:lnTo>
                  <a:lnTo>
                    <a:pt x="82"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Freeform 21">
              <a:extLst>
                <a:ext uri="{FF2B5EF4-FFF2-40B4-BE49-F238E27FC236}">
                  <a16:creationId xmlns:a16="http://schemas.microsoft.com/office/drawing/2014/main" id="{DFC7D21C-4D44-4F05-AA9D-C10EE25F3A8E}"/>
                </a:ext>
              </a:extLst>
            </p:cNvPr>
            <p:cNvSpPr>
              <a:spLocks noEditPoints="1"/>
            </p:cNvSpPr>
            <p:nvPr userDrawn="1"/>
          </p:nvSpPr>
          <p:spPr bwMode="auto">
            <a:xfrm>
              <a:off x="8161508" y="5485607"/>
              <a:ext cx="139699" cy="133351"/>
            </a:xfrm>
            <a:custGeom>
              <a:avLst/>
              <a:gdLst>
                <a:gd name="T0" fmla="*/ 80 w 175"/>
                <a:gd name="T1" fmla="*/ 9 h 168"/>
                <a:gd name="T2" fmla="*/ 84 w 175"/>
                <a:gd name="T3" fmla="*/ 0 h 168"/>
                <a:gd name="T4" fmla="*/ 86 w 175"/>
                <a:gd name="T5" fmla="*/ 2 h 168"/>
                <a:gd name="T6" fmla="*/ 90 w 175"/>
                <a:gd name="T7" fmla="*/ 9 h 168"/>
                <a:gd name="T8" fmla="*/ 144 w 175"/>
                <a:gd name="T9" fmla="*/ 139 h 168"/>
                <a:gd name="T10" fmla="*/ 149 w 175"/>
                <a:gd name="T11" fmla="*/ 151 h 168"/>
                <a:gd name="T12" fmla="*/ 159 w 175"/>
                <a:gd name="T13" fmla="*/ 161 h 168"/>
                <a:gd name="T14" fmla="*/ 163 w 175"/>
                <a:gd name="T15" fmla="*/ 162 h 168"/>
                <a:gd name="T16" fmla="*/ 172 w 175"/>
                <a:gd name="T17" fmla="*/ 164 h 168"/>
                <a:gd name="T18" fmla="*/ 175 w 175"/>
                <a:gd name="T19" fmla="*/ 167 h 168"/>
                <a:gd name="T20" fmla="*/ 172 w 175"/>
                <a:gd name="T21" fmla="*/ 167 h 168"/>
                <a:gd name="T22" fmla="*/ 169 w 175"/>
                <a:gd name="T23" fmla="*/ 168 h 168"/>
                <a:gd name="T24" fmla="*/ 134 w 175"/>
                <a:gd name="T25" fmla="*/ 167 h 168"/>
                <a:gd name="T26" fmla="*/ 127 w 175"/>
                <a:gd name="T27" fmla="*/ 165 h 168"/>
                <a:gd name="T28" fmla="*/ 127 w 175"/>
                <a:gd name="T29" fmla="*/ 165 h 168"/>
                <a:gd name="T30" fmla="*/ 128 w 175"/>
                <a:gd name="T31" fmla="*/ 164 h 168"/>
                <a:gd name="T32" fmla="*/ 130 w 175"/>
                <a:gd name="T33" fmla="*/ 161 h 168"/>
                <a:gd name="T34" fmla="*/ 109 w 175"/>
                <a:gd name="T35" fmla="*/ 108 h 168"/>
                <a:gd name="T36" fmla="*/ 109 w 175"/>
                <a:gd name="T37" fmla="*/ 108 h 168"/>
                <a:gd name="T38" fmla="*/ 57 w 175"/>
                <a:gd name="T39" fmla="*/ 108 h 168"/>
                <a:gd name="T40" fmla="*/ 55 w 175"/>
                <a:gd name="T41" fmla="*/ 108 h 168"/>
                <a:gd name="T42" fmla="*/ 41 w 175"/>
                <a:gd name="T43" fmla="*/ 143 h 168"/>
                <a:gd name="T44" fmla="*/ 39 w 175"/>
                <a:gd name="T45" fmla="*/ 152 h 168"/>
                <a:gd name="T46" fmla="*/ 38 w 175"/>
                <a:gd name="T47" fmla="*/ 158 h 168"/>
                <a:gd name="T48" fmla="*/ 41 w 175"/>
                <a:gd name="T49" fmla="*/ 162 h 168"/>
                <a:gd name="T50" fmla="*/ 48 w 175"/>
                <a:gd name="T51" fmla="*/ 164 h 168"/>
                <a:gd name="T52" fmla="*/ 49 w 175"/>
                <a:gd name="T53" fmla="*/ 165 h 168"/>
                <a:gd name="T54" fmla="*/ 49 w 175"/>
                <a:gd name="T55" fmla="*/ 167 h 168"/>
                <a:gd name="T56" fmla="*/ 47 w 175"/>
                <a:gd name="T57" fmla="*/ 168 h 168"/>
                <a:gd name="T58" fmla="*/ 26 w 175"/>
                <a:gd name="T59" fmla="*/ 167 h 168"/>
                <a:gd name="T60" fmla="*/ 4 w 175"/>
                <a:gd name="T61" fmla="*/ 168 h 168"/>
                <a:gd name="T62" fmla="*/ 1 w 175"/>
                <a:gd name="T63" fmla="*/ 167 h 168"/>
                <a:gd name="T64" fmla="*/ 0 w 175"/>
                <a:gd name="T65" fmla="*/ 167 h 168"/>
                <a:gd name="T66" fmla="*/ 1 w 175"/>
                <a:gd name="T67" fmla="*/ 164 h 168"/>
                <a:gd name="T68" fmla="*/ 9 w 175"/>
                <a:gd name="T69" fmla="*/ 164 h 168"/>
                <a:gd name="T70" fmla="*/ 14 w 175"/>
                <a:gd name="T71" fmla="*/ 162 h 168"/>
                <a:gd name="T72" fmla="*/ 23 w 175"/>
                <a:gd name="T73" fmla="*/ 152 h 168"/>
                <a:gd name="T74" fmla="*/ 80 w 175"/>
                <a:gd name="T75" fmla="*/ 9 h 168"/>
                <a:gd name="T76" fmla="*/ 105 w 175"/>
                <a:gd name="T77" fmla="*/ 98 h 168"/>
                <a:gd name="T78" fmla="*/ 105 w 175"/>
                <a:gd name="T79" fmla="*/ 97 h 168"/>
                <a:gd name="T80" fmla="*/ 83 w 175"/>
                <a:gd name="T81" fmla="*/ 38 h 168"/>
                <a:gd name="T82" fmla="*/ 79 w 175"/>
                <a:gd name="T83" fmla="*/ 38 h 168"/>
                <a:gd name="T84" fmla="*/ 58 w 175"/>
                <a:gd name="T85" fmla="*/ 97 h 168"/>
                <a:gd name="T86" fmla="*/ 60 w 175"/>
                <a:gd name="T87" fmla="*/ 9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68">
                  <a:moveTo>
                    <a:pt x="80" y="9"/>
                  </a:moveTo>
                  <a:lnTo>
                    <a:pt x="80" y="9"/>
                  </a:lnTo>
                  <a:lnTo>
                    <a:pt x="83" y="2"/>
                  </a:lnTo>
                  <a:lnTo>
                    <a:pt x="84" y="0"/>
                  </a:lnTo>
                  <a:lnTo>
                    <a:pt x="84" y="0"/>
                  </a:lnTo>
                  <a:lnTo>
                    <a:pt x="86" y="2"/>
                  </a:lnTo>
                  <a:lnTo>
                    <a:pt x="87" y="3"/>
                  </a:lnTo>
                  <a:lnTo>
                    <a:pt x="90" y="9"/>
                  </a:lnTo>
                  <a:lnTo>
                    <a:pt x="90" y="9"/>
                  </a:lnTo>
                  <a:lnTo>
                    <a:pt x="144" y="139"/>
                  </a:lnTo>
                  <a:lnTo>
                    <a:pt x="144" y="139"/>
                  </a:lnTo>
                  <a:lnTo>
                    <a:pt x="149" y="151"/>
                  </a:lnTo>
                  <a:lnTo>
                    <a:pt x="155" y="158"/>
                  </a:lnTo>
                  <a:lnTo>
                    <a:pt x="159" y="161"/>
                  </a:lnTo>
                  <a:lnTo>
                    <a:pt x="163" y="162"/>
                  </a:lnTo>
                  <a:lnTo>
                    <a:pt x="163" y="162"/>
                  </a:lnTo>
                  <a:lnTo>
                    <a:pt x="172" y="164"/>
                  </a:lnTo>
                  <a:lnTo>
                    <a:pt x="172" y="164"/>
                  </a:lnTo>
                  <a:lnTo>
                    <a:pt x="174" y="165"/>
                  </a:lnTo>
                  <a:lnTo>
                    <a:pt x="175" y="167"/>
                  </a:lnTo>
                  <a:lnTo>
                    <a:pt x="175" y="167"/>
                  </a:lnTo>
                  <a:lnTo>
                    <a:pt x="172" y="167"/>
                  </a:lnTo>
                  <a:lnTo>
                    <a:pt x="169" y="168"/>
                  </a:lnTo>
                  <a:lnTo>
                    <a:pt x="169" y="168"/>
                  </a:lnTo>
                  <a:lnTo>
                    <a:pt x="134" y="167"/>
                  </a:lnTo>
                  <a:lnTo>
                    <a:pt x="134" y="167"/>
                  </a:lnTo>
                  <a:lnTo>
                    <a:pt x="128" y="167"/>
                  </a:lnTo>
                  <a:lnTo>
                    <a:pt x="127" y="165"/>
                  </a:lnTo>
                  <a:lnTo>
                    <a:pt x="127" y="165"/>
                  </a:lnTo>
                  <a:lnTo>
                    <a:pt x="127" y="165"/>
                  </a:lnTo>
                  <a:lnTo>
                    <a:pt x="128" y="164"/>
                  </a:lnTo>
                  <a:lnTo>
                    <a:pt x="128" y="164"/>
                  </a:lnTo>
                  <a:lnTo>
                    <a:pt x="130" y="162"/>
                  </a:lnTo>
                  <a:lnTo>
                    <a:pt x="130" y="161"/>
                  </a:lnTo>
                  <a:lnTo>
                    <a:pt x="130" y="158"/>
                  </a:lnTo>
                  <a:lnTo>
                    <a:pt x="109" y="108"/>
                  </a:lnTo>
                  <a:lnTo>
                    <a:pt x="109" y="108"/>
                  </a:lnTo>
                  <a:lnTo>
                    <a:pt x="109" y="108"/>
                  </a:lnTo>
                  <a:lnTo>
                    <a:pt x="108" y="108"/>
                  </a:lnTo>
                  <a:lnTo>
                    <a:pt x="57" y="108"/>
                  </a:lnTo>
                  <a:lnTo>
                    <a:pt x="57" y="108"/>
                  </a:lnTo>
                  <a:lnTo>
                    <a:pt x="55" y="108"/>
                  </a:lnTo>
                  <a:lnTo>
                    <a:pt x="54" y="110"/>
                  </a:lnTo>
                  <a:lnTo>
                    <a:pt x="41" y="143"/>
                  </a:lnTo>
                  <a:lnTo>
                    <a:pt x="41" y="143"/>
                  </a:lnTo>
                  <a:lnTo>
                    <a:pt x="39" y="152"/>
                  </a:lnTo>
                  <a:lnTo>
                    <a:pt x="38" y="158"/>
                  </a:lnTo>
                  <a:lnTo>
                    <a:pt x="38" y="158"/>
                  </a:lnTo>
                  <a:lnTo>
                    <a:pt x="38" y="161"/>
                  </a:lnTo>
                  <a:lnTo>
                    <a:pt x="41" y="162"/>
                  </a:lnTo>
                  <a:lnTo>
                    <a:pt x="45" y="164"/>
                  </a:lnTo>
                  <a:lnTo>
                    <a:pt x="48" y="164"/>
                  </a:lnTo>
                  <a:lnTo>
                    <a:pt x="48" y="164"/>
                  </a:lnTo>
                  <a:lnTo>
                    <a:pt x="49" y="165"/>
                  </a:lnTo>
                  <a:lnTo>
                    <a:pt x="49" y="167"/>
                  </a:lnTo>
                  <a:lnTo>
                    <a:pt x="49" y="167"/>
                  </a:lnTo>
                  <a:lnTo>
                    <a:pt x="49" y="167"/>
                  </a:lnTo>
                  <a:lnTo>
                    <a:pt x="47" y="168"/>
                  </a:lnTo>
                  <a:lnTo>
                    <a:pt x="47" y="168"/>
                  </a:lnTo>
                  <a:lnTo>
                    <a:pt x="26" y="167"/>
                  </a:lnTo>
                  <a:lnTo>
                    <a:pt x="26" y="167"/>
                  </a:lnTo>
                  <a:lnTo>
                    <a:pt x="4" y="168"/>
                  </a:lnTo>
                  <a:lnTo>
                    <a:pt x="4" y="168"/>
                  </a:lnTo>
                  <a:lnTo>
                    <a:pt x="1" y="167"/>
                  </a:lnTo>
                  <a:lnTo>
                    <a:pt x="0" y="167"/>
                  </a:lnTo>
                  <a:lnTo>
                    <a:pt x="0" y="167"/>
                  </a:lnTo>
                  <a:lnTo>
                    <a:pt x="0" y="165"/>
                  </a:lnTo>
                  <a:lnTo>
                    <a:pt x="1" y="164"/>
                  </a:lnTo>
                  <a:lnTo>
                    <a:pt x="1" y="164"/>
                  </a:lnTo>
                  <a:lnTo>
                    <a:pt x="9" y="164"/>
                  </a:lnTo>
                  <a:lnTo>
                    <a:pt x="9" y="164"/>
                  </a:lnTo>
                  <a:lnTo>
                    <a:pt x="14" y="162"/>
                  </a:lnTo>
                  <a:lnTo>
                    <a:pt x="20" y="158"/>
                  </a:lnTo>
                  <a:lnTo>
                    <a:pt x="23" y="152"/>
                  </a:lnTo>
                  <a:lnTo>
                    <a:pt x="28" y="143"/>
                  </a:lnTo>
                  <a:lnTo>
                    <a:pt x="80" y="9"/>
                  </a:lnTo>
                  <a:close/>
                  <a:moveTo>
                    <a:pt x="105" y="98"/>
                  </a:moveTo>
                  <a:lnTo>
                    <a:pt x="105" y="98"/>
                  </a:lnTo>
                  <a:lnTo>
                    <a:pt x="105" y="98"/>
                  </a:lnTo>
                  <a:lnTo>
                    <a:pt x="105" y="97"/>
                  </a:lnTo>
                  <a:lnTo>
                    <a:pt x="83" y="38"/>
                  </a:lnTo>
                  <a:lnTo>
                    <a:pt x="83" y="38"/>
                  </a:lnTo>
                  <a:lnTo>
                    <a:pt x="82" y="35"/>
                  </a:lnTo>
                  <a:lnTo>
                    <a:pt x="79" y="38"/>
                  </a:lnTo>
                  <a:lnTo>
                    <a:pt x="58" y="97"/>
                  </a:lnTo>
                  <a:lnTo>
                    <a:pt x="58" y="97"/>
                  </a:lnTo>
                  <a:lnTo>
                    <a:pt x="58" y="98"/>
                  </a:lnTo>
                  <a:lnTo>
                    <a:pt x="60" y="98"/>
                  </a:lnTo>
                  <a:lnTo>
                    <a:pt x="105"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Freeform 22">
              <a:extLst>
                <a:ext uri="{FF2B5EF4-FFF2-40B4-BE49-F238E27FC236}">
                  <a16:creationId xmlns:a16="http://schemas.microsoft.com/office/drawing/2014/main" id="{15088F59-D155-48E2-B59A-BF45253A23E4}"/>
                </a:ext>
              </a:extLst>
            </p:cNvPr>
            <p:cNvSpPr>
              <a:spLocks noEditPoints="1"/>
            </p:cNvSpPr>
            <p:nvPr userDrawn="1"/>
          </p:nvSpPr>
          <p:spPr bwMode="auto">
            <a:xfrm>
              <a:off x="6337482" y="5406231"/>
              <a:ext cx="460372" cy="295277"/>
            </a:xfrm>
            <a:custGeom>
              <a:avLst/>
              <a:gdLst>
                <a:gd name="T0" fmla="*/ 160 w 580"/>
                <a:gd name="T1" fmla="*/ 192 h 373"/>
                <a:gd name="T2" fmla="*/ 138 w 580"/>
                <a:gd name="T3" fmla="*/ 148 h 373"/>
                <a:gd name="T4" fmla="*/ 152 w 580"/>
                <a:gd name="T5" fmla="*/ 138 h 373"/>
                <a:gd name="T6" fmla="*/ 171 w 580"/>
                <a:gd name="T7" fmla="*/ 119 h 373"/>
                <a:gd name="T8" fmla="*/ 184 w 580"/>
                <a:gd name="T9" fmla="*/ 89 h 373"/>
                <a:gd name="T10" fmla="*/ 187 w 580"/>
                <a:gd name="T11" fmla="*/ 66 h 373"/>
                <a:gd name="T12" fmla="*/ 184 w 580"/>
                <a:gd name="T13" fmla="*/ 47 h 373"/>
                <a:gd name="T14" fmla="*/ 170 w 580"/>
                <a:gd name="T15" fmla="*/ 22 h 373"/>
                <a:gd name="T16" fmla="*/ 155 w 580"/>
                <a:gd name="T17" fmla="*/ 10 h 373"/>
                <a:gd name="T18" fmla="*/ 111 w 580"/>
                <a:gd name="T19" fmla="*/ 0 h 373"/>
                <a:gd name="T20" fmla="*/ 50 w 580"/>
                <a:gd name="T21" fmla="*/ 2 h 373"/>
                <a:gd name="T22" fmla="*/ 6 w 580"/>
                <a:gd name="T23" fmla="*/ 0 h 373"/>
                <a:gd name="T24" fmla="*/ 0 w 580"/>
                <a:gd name="T25" fmla="*/ 3 h 373"/>
                <a:gd name="T26" fmla="*/ 5 w 580"/>
                <a:gd name="T27" fmla="*/ 5 h 373"/>
                <a:gd name="T28" fmla="*/ 24 w 580"/>
                <a:gd name="T29" fmla="*/ 9 h 373"/>
                <a:gd name="T30" fmla="*/ 33 w 580"/>
                <a:gd name="T31" fmla="*/ 27 h 373"/>
                <a:gd name="T32" fmla="*/ 33 w 580"/>
                <a:gd name="T33" fmla="*/ 103 h 373"/>
                <a:gd name="T34" fmla="*/ 33 w 580"/>
                <a:gd name="T35" fmla="*/ 212 h 373"/>
                <a:gd name="T36" fmla="*/ 31 w 580"/>
                <a:gd name="T37" fmla="*/ 246 h 373"/>
                <a:gd name="T38" fmla="*/ 25 w 580"/>
                <a:gd name="T39" fmla="*/ 260 h 373"/>
                <a:gd name="T40" fmla="*/ 11 w 580"/>
                <a:gd name="T41" fmla="*/ 263 h 373"/>
                <a:gd name="T42" fmla="*/ 6 w 580"/>
                <a:gd name="T43" fmla="*/ 265 h 373"/>
                <a:gd name="T44" fmla="*/ 8 w 580"/>
                <a:gd name="T45" fmla="*/ 268 h 373"/>
                <a:gd name="T46" fmla="*/ 49 w 580"/>
                <a:gd name="T47" fmla="*/ 268 h 373"/>
                <a:gd name="T48" fmla="*/ 95 w 580"/>
                <a:gd name="T49" fmla="*/ 269 h 373"/>
                <a:gd name="T50" fmla="*/ 101 w 580"/>
                <a:gd name="T51" fmla="*/ 265 h 373"/>
                <a:gd name="T52" fmla="*/ 95 w 580"/>
                <a:gd name="T53" fmla="*/ 263 h 373"/>
                <a:gd name="T54" fmla="*/ 75 w 580"/>
                <a:gd name="T55" fmla="*/ 259 h 373"/>
                <a:gd name="T56" fmla="*/ 68 w 580"/>
                <a:gd name="T57" fmla="*/ 249 h 373"/>
                <a:gd name="T58" fmla="*/ 66 w 580"/>
                <a:gd name="T59" fmla="*/ 228 h 373"/>
                <a:gd name="T60" fmla="*/ 65 w 580"/>
                <a:gd name="T61" fmla="*/ 157 h 373"/>
                <a:gd name="T62" fmla="*/ 68 w 580"/>
                <a:gd name="T63" fmla="*/ 155 h 373"/>
                <a:gd name="T64" fmla="*/ 138 w 580"/>
                <a:gd name="T65" fmla="*/ 218 h 373"/>
                <a:gd name="T66" fmla="*/ 149 w 580"/>
                <a:gd name="T67" fmla="*/ 239 h 373"/>
                <a:gd name="T68" fmla="*/ 149 w 580"/>
                <a:gd name="T69" fmla="*/ 239 h 373"/>
                <a:gd name="T70" fmla="*/ 173 w 580"/>
                <a:gd name="T71" fmla="*/ 271 h 373"/>
                <a:gd name="T72" fmla="*/ 202 w 580"/>
                <a:gd name="T73" fmla="*/ 300 h 373"/>
                <a:gd name="T74" fmla="*/ 247 w 580"/>
                <a:gd name="T75" fmla="*/ 334 h 373"/>
                <a:gd name="T76" fmla="*/ 297 w 580"/>
                <a:gd name="T77" fmla="*/ 355 h 373"/>
                <a:gd name="T78" fmla="*/ 365 w 580"/>
                <a:gd name="T79" fmla="*/ 370 h 373"/>
                <a:gd name="T80" fmla="*/ 460 w 580"/>
                <a:gd name="T81" fmla="*/ 370 h 373"/>
                <a:gd name="T82" fmla="*/ 536 w 580"/>
                <a:gd name="T83" fmla="*/ 357 h 373"/>
                <a:gd name="T84" fmla="*/ 580 w 580"/>
                <a:gd name="T85" fmla="*/ 344 h 373"/>
                <a:gd name="T86" fmla="*/ 511 w 580"/>
                <a:gd name="T87" fmla="*/ 357 h 373"/>
                <a:gd name="T88" fmla="*/ 424 w 580"/>
                <a:gd name="T89" fmla="*/ 361 h 373"/>
                <a:gd name="T90" fmla="*/ 342 w 580"/>
                <a:gd name="T91" fmla="*/ 350 h 373"/>
                <a:gd name="T92" fmla="*/ 292 w 580"/>
                <a:gd name="T93" fmla="*/ 332 h 373"/>
                <a:gd name="T94" fmla="*/ 246 w 580"/>
                <a:gd name="T95" fmla="*/ 304 h 373"/>
                <a:gd name="T96" fmla="*/ 205 w 580"/>
                <a:gd name="T97" fmla="*/ 265 h 373"/>
                <a:gd name="T98" fmla="*/ 68 w 580"/>
                <a:gd name="T99" fmla="*/ 138 h 373"/>
                <a:gd name="T100" fmla="*/ 65 w 580"/>
                <a:gd name="T101" fmla="*/ 132 h 373"/>
                <a:gd name="T102" fmla="*/ 66 w 580"/>
                <a:gd name="T103" fmla="*/ 16 h 373"/>
                <a:gd name="T104" fmla="*/ 78 w 580"/>
                <a:gd name="T105" fmla="*/ 13 h 373"/>
                <a:gd name="T106" fmla="*/ 106 w 580"/>
                <a:gd name="T107" fmla="*/ 13 h 373"/>
                <a:gd name="T108" fmla="*/ 136 w 580"/>
                <a:gd name="T109" fmla="*/ 31 h 373"/>
                <a:gd name="T110" fmla="*/ 152 w 580"/>
                <a:gd name="T111" fmla="*/ 67 h 373"/>
                <a:gd name="T112" fmla="*/ 151 w 580"/>
                <a:gd name="T113" fmla="*/ 103 h 373"/>
                <a:gd name="T114" fmla="*/ 141 w 580"/>
                <a:gd name="T115" fmla="*/ 129 h 373"/>
                <a:gd name="T116" fmla="*/ 132 w 580"/>
                <a:gd name="T117" fmla="*/ 136 h 373"/>
                <a:gd name="T118" fmla="*/ 104 w 580"/>
                <a:gd name="T119" fmla="*/ 143 h 373"/>
                <a:gd name="T120" fmla="*/ 73 w 580"/>
                <a:gd name="T121" fmla="*/ 13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373">
                  <a:moveTo>
                    <a:pt x="180" y="230"/>
                  </a:moveTo>
                  <a:lnTo>
                    <a:pt x="180" y="230"/>
                  </a:lnTo>
                  <a:lnTo>
                    <a:pt x="160" y="192"/>
                  </a:lnTo>
                  <a:lnTo>
                    <a:pt x="138" y="148"/>
                  </a:lnTo>
                  <a:lnTo>
                    <a:pt x="138" y="148"/>
                  </a:lnTo>
                  <a:lnTo>
                    <a:pt x="138" y="148"/>
                  </a:lnTo>
                  <a:lnTo>
                    <a:pt x="145" y="143"/>
                  </a:lnTo>
                  <a:lnTo>
                    <a:pt x="152" y="138"/>
                  </a:lnTo>
                  <a:lnTo>
                    <a:pt x="152" y="138"/>
                  </a:lnTo>
                  <a:lnTo>
                    <a:pt x="163" y="129"/>
                  </a:lnTo>
                  <a:lnTo>
                    <a:pt x="171" y="119"/>
                  </a:lnTo>
                  <a:lnTo>
                    <a:pt x="171" y="119"/>
                  </a:lnTo>
                  <a:lnTo>
                    <a:pt x="177" y="110"/>
                  </a:lnTo>
                  <a:lnTo>
                    <a:pt x="181" y="100"/>
                  </a:lnTo>
                  <a:lnTo>
                    <a:pt x="184" y="89"/>
                  </a:lnTo>
                  <a:lnTo>
                    <a:pt x="186" y="79"/>
                  </a:lnTo>
                  <a:lnTo>
                    <a:pt x="186" y="79"/>
                  </a:lnTo>
                  <a:lnTo>
                    <a:pt x="187" y="66"/>
                  </a:lnTo>
                  <a:lnTo>
                    <a:pt x="187" y="66"/>
                  </a:lnTo>
                  <a:lnTo>
                    <a:pt x="186" y="57"/>
                  </a:lnTo>
                  <a:lnTo>
                    <a:pt x="184" y="47"/>
                  </a:lnTo>
                  <a:lnTo>
                    <a:pt x="181" y="40"/>
                  </a:lnTo>
                  <a:lnTo>
                    <a:pt x="177" y="32"/>
                  </a:lnTo>
                  <a:lnTo>
                    <a:pt x="170" y="22"/>
                  </a:lnTo>
                  <a:lnTo>
                    <a:pt x="163" y="16"/>
                  </a:lnTo>
                  <a:lnTo>
                    <a:pt x="163" y="16"/>
                  </a:lnTo>
                  <a:lnTo>
                    <a:pt x="155" y="10"/>
                  </a:lnTo>
                  <a:lnTo>
                    <a:pt x="146" y="8"/>
                  </a:lnTo>
                  <a:lnTo>
                    <a:pt x="129" y="3"/>
                  </a:lnTo>
                  <a:lnTo>
                    <a:pt x="111" y="0"/>
                  </a:lnTo>
                  <a:lnTo>
                    <a:pt x="94" y="0"/>
                  </a:lnTo>
                  <a:lnTo>
                    <a:pt x="94" y="0"/>
                  </a:lnTo>
                  <a:lnTo>
                    <a:pt x="50" y="2"/>
                  </a:lnTo>
                  <a:lnTo>
                    <a:pt x="50" y="2"/>
                  </a:lnTo>
                  <a:lnTo>
                    <a:pt x="6" y="0"/>
                  </a:lnTo>
                  <a:lnTo>
                    <a:pt x="6" y="0"/>
                  </a:lnTo>
                  <a:lnTo>
                    <a:pt x="2" y="0"/>
                  </a:lnTo>
                  <a:lnTo>
                    <a:pt x="0" y="3"/>
                  </a:lnTo>
                  <a:lnTo>
                    <a:pt x="0" y="3"/>
                  </a:lnTo>
                  <a:lnTo>
                    <a:pt x="2" y="5"/>
                  </a:lnTo>
                  <a:lnTo>
                    <a:pt x="5" y="5"/>
                  </a:lnTo>
                  <a:lnTo>
                    <a:pt x="5" y="5"/>
                  </a:lnTo>
                  <a:lnTo>
                    <a:pt x="15" y="6"/>
                  </a:lnTo>
                  <a:lnTo>
                    <a:pt x="15" y="6"/>
                  </a:lnTo>
                  <a:lnTo>
                    <a:pt x="24" y="9"/>
                  </a:lnTo>
                  <a:lnTo>
                    <a:pt x="28" y="13"/>
                  </a:lnTo>
                  <a:lnTo>
                    <a:pt x="31" y="19"/>
                  </a:lnTo>
                  <a:lnTo>
                    <a:pt x="33" y="27"/>
                  </a:lnTo>
                  <a:lnTo>
                    <a:pt x="33" y="27"/>
                  </a:lnTo>
                  <a:lnTo>
                    <a:pt x="33" y="48"/>
                  </a:lnTo>
                  <a:lnTo>
                    <a:pt x="33" y="103"/>
                  </a:lnTo>
                  <a:lnTo>
                    <a:pt x="33" y="165"/>
                  </a:lnTo>
                  <a:lnTo>
                    <a:pt x="33" y="165"/>
                  </a:lnTo>
                  <a:lnTo>
                    <a:pt x="33" y="212"/>
                  </a:lnTo>
                  <a:lnTo>
                    <a:pt x="33" y="231"/>
                  </a:lnTo>
                  <a:lnTo>
                    <a:pt x="31" y="246"/>
                  </a:lnTo>
                  <a:lnTo>
                    <a:pt x="31" y="246"/>
                  </a:lnTo>
                  <a:lnTo>
                    <a:pt x="30" y="253"/>
                  </a:lnTo>
                  <a:lnTo>
                    <a:pt x="28" y="258"/>
                  </a:lnTo>
                  <a:lnTo>
                    <a:pt x="25" y="260"/>
                  </a:lnTo>
                  <a:lnTo>
                    <a:pt x="21" y="262"/>
                  </a:lnTo>
                  <a:lnTo>
                    <a:pt x="21" y="262"/>
                  </a:lnTo>
                  <a:lnTo>
                    <a:pt x="11" y="263"/>
                  </a:lnTo>
                  <a:lnTo>
                    <a:pt x="11" y="263"/>
                  </a:lnTo>
                  <a:lnTo>
                    <a:pt x="8" y="263"/>
                  </a:lnTo>
                  <a:lnTo>
                    <a:pt x="6" y="265"/>
                  </a:lnTo>
                  <a:lnTo>
                    <a:pt x="6" y="265"/>
                  </a:lnTo>
                  <a:lnTo>
                    <a:pt x="6" y="266"/>
                  </a:lnTo>
                  <a:lnTo>
                    <a:pt x="8" y="268"/>
                  </a:lnTo>
                  <a:lnTo>
                    <a:pt x="12" y="269"/>
                  </a:lnTo>
                  <a:lnTo>
                    <a:pt x="12" y="269"/>
                  </a:lnTo>
                  <a:lnTo>
                    <a:pt x="49" y="268"/>
                  </a:lnTo>
                  <a:lnTo>
                    <a:pt x="49" y="268"/>
                  </a:lnTo>
                  <a:lnTo>
                    <a:pt x="95" y="269"/>
                  </a:lnTo>
                  <a:lnTo>
                    <a:pt x="95" y="269"/>
                  </a:lnTo>
                  <a:lnTo>
                    <a:pt x="100" y="268"/>
                  </a:lnTo>
                  <a:lnTo>
                    <a:pt x="101" y="265"/>
                  </a:lnTo>
                  <a:lnTo>
                    <a:pt x="101" y="265"/>
                  </a:lnTo>
                  <a:lnTo>
                    <a:pt x="100" y="263"/>
                  </a:lnTo>
                  <a:lnTo>
                    <a:pt x="95" y="263"/>
                  </a:lnTo>
                  <a:lnTo>
                    <a:pt x="95" y="263"/>
                  </a:lnTo>
                  <a:lnTo>
                    <a:pt x="84" y="262"/>
                  </a:lnTo>
                  <a:lnTo>
                    <a:pt x="84" y="262"/>
                  </a:lnTo>
                  <a:lnTo>
                    <a:pt x="75" y="259"/>
                  </a:lnTo>
                  <a:lnTo>
                    <a:pt x="72" y="258"/>
                  </a:lnTo>
                  <a:lnTo>
                    <a:pt x="71" y="255"/>
                  </a:lnTo>
                  <a:lnTo>
                    <a:pt x="68" y="249"/>
                  </a:lnTo>
                  <a:lnTo>
                    <a:pt x="68" y="241"/>
                  </a:lnTo>
                  <a:lnTo>
                    <a:pt x="68" y="241"/>
                  </a:lnTo>
                  <a:lnTo>
                    <a:pt x="66" y="228"/>
                  </a:lnTo>
                  <a:lnTo>
                    <a:pt x="65" y="209"/>
                  </a:lnTo>
                  <a:lnTo>
                    <a:pt x="65" y="163"/>
                  </a:lnTo>
                  <a:lnTo>
                    <a:pt x="65" y="157"/>
                  </a:lnTo>
                  <a:lnTo>
                    <a:pt x="65" y="157"/>
                  </a:lnTo>
                  <a:lnTo>
                    <a:pt x="65" y="155"/>
                  </a:lnTo>
                  <a:lnTo>
                    <a:pt x="68" y="155"/>
                  </a:lnTo>
                  <a:lnTo>
                    <a:pt x="107" y="155"/>
                  </a:lnTo>
                  <a:lnTo>
                    <a:pt x="107" y="155"/>
                  </a:lnTo>
                  <a:lnTo>
                    <a:pt x="138" y="218"/>
                  </a:lnTo>
                  <a:lnTo>
                    <a:pt x="138" y="218"/>
                  </a:lnTo>
                  <a:lnTo>
                    <a:pt x="149" y="239"/>
                  </a:lnTo>
                  <a:lnTo>
                    <a:pt x="149" y="239"/>
                  </a:lnTo>
                  <a:lnTo>
                    <a:pt x="149" y="239"/>
                  </a:lnTo>
                  <a:lnTo>
                    <a:pt x="149" y="239"/>
                  </a:lnTo>
                  <a:lnTo>
                    <a:pt x="149" y="239"/>
                  </a:lnTo>
                  <a:lnTo>
                    <a:pt x="163" y="258"/>
                  </a:lnTo>
                  <a:lnTo>
                    <a:pt x="173" y="272"/>
                  </a:lnTo>
                  <a:lnTo>
                    <a:pt x="173" y="271"/>
                  </a:lnTo>
                  <a:lnTo>
                    <a:pt x="173" y="271"/>
                  </a:lnTo>
                  <a:lnTo>
                    <a:pt x="187" y="287"/>
                  </a:lnTo>
                  <a:lnTo>
                    <a:pt x="202" y="300"/>
                  </a:lnTo>
                  <a:lnTo>
                    <a:pt x="217" y="313"/>
                  </a:lnTo>
                  <a:lnTo>
                    <a:pt x="233" y="323"/>
                  </a:lnTo>
                  <a:lnTo>
                    <a:pt x="247" y="334"/>
                  </a:lnTo>
                  <a:lnTo>
                    <a:pt x="265" y="342"/>
                  </a:lnTo>
                  <a:lnTo>
                    <a:pt x="281" y="350"/>
                  </a:lnTo>
                  <a:lnTo>
                    <a:pt x="297" y="355"/>
                  </a:lnTo>
                  <a:lnTo>
                    <a:pt x="314" y="361"/>
                  </a:lnTo>
                  <a:lnTo>
                    <a:pt x="330" y="364"/>
                  </a:lnTo>
                  <a:lnTo>
                    <a:pt x="365" y="370"/>
                  </a:lnTo>
                  <a:lnTo>
                    <a:pt x="398" y="373"/>
                  </a:lnTo>
                  <a:lnTo>
                    <a:pt x="430" y="373"/>
                  </a:lnTo>
                  <a:lnTo>
                    <a:pt x="460" y="370"/>
                  </a:lnTo>
                  <a:lnTo>
                    <a:pt x="490" y="367"/>
                  </a:lnTo>
                  <a:lnTo>
                    <a:pt x="514" y="363"/>
                  </a:lnTo>
                  <a:lnTo>
                    <a:pt x="536" y="357"/>
                  </a:lnTo>
                  <a:lnTo>
                    <a:pt x="568" y="348"/>
                  </a:lnTo>
                  <a:lnTo>
                    <a:pt x="580" y="344"/>
                  </a:lnTo>
                  <a:lnTo>
                    <a:pt x="580" y="344"/>
                  </a:lnTo>
                  <a:lnTo>
                    <a:pt x="567" y="347"/>
                  </a:lnTo>
                  <a:lnTo>
                    <a:pt x="533" y="354"/>
                  </a:lnTo>
                  <a:lnTo>
                    <a:pt x="511" y="357"/>
                  </a:lnTo>
                  <a:lnTo>
                    <a:pt x="485" y="360"/>
                  </a:lnTo>
                  <a:lnTo>
                    <a:pt x="456" y="361"/>
                  </a:lnTo>
                  <a:lnTo>
                    <a:pt x="424" y="361"/>
                  </a:lnTo>
                  <a:lnTo>
                    <a:pt x="392" y="360"/>
                  </a:lnTo>
                  <a:lnTo>
                    <a:pt x="358" y="354"/>
                  </a:lnTo>
                  <a:lnTo>
                    <a:pt x="342" y="350"/>
                  </a:lnTo>
                  <a:lnTo>
                    <a:pt x="325" y="345"/>
                  </a:lnTo>
                  <a:lnTo>
                    <a:pt x="309" y="339"/>
                  </a:lnTo>
                  <a:lnTo>
                    <a:pt x="292" y="332"/>
                  </a:lnTo>
                  <a:lnTo>
                    <a:pt x="276" y="325"/>
                  </a:lnTo>
                  <a:lnTo>
                    <a:pt x="262" y="315"/>
                  </a:lnTo>
                  <a:lnTo>
                    <a:pt x="246" y="304"/>
                  </a:lnTo>
                  <a:lnTo>
                    <a:pt x="231" y="293"/>
                  </a:lnTo>
                  <a:lnTo>
                    <a:pt x="218" y="279"/>
                  </a:lnTo>
                  <a:lnTo>
                    <a:pt x="205" y="265"/>
                  </a:lnTo>
                  <a:lnTo>
                    <a:pt x="192" y="249"/>
                  </a:lnTo>
                  <a:lnTo>
                    <a:pt x="180" y="230"/>
                  </a:lnTo>
                  <a:close/>
                  <a:moveTo>
                    <a:pt x="68" y="138"/>
                  </a:moveTo>
                  <a:lnTo>
                    <a:pt x="68" y="138"/>
                  </a:lnTo>
                  <a:lnTo>
                    <a:pt x="65" y="135"/>
                  </a:lnTo>
                  <a:lnTo>
                    <a:pt x="65" y="132"/>
                  </a:lnTo>
                  <a:lnTo>
                    <a:pt x="65" y="19"/>
                  </a:lnTo>
                  <a:lnTo>
                    <a:pt x="65" y="19"/>
                  </a:lnTo>
                  <a:lnTo>
                    <a:pt x="66" y="16"/>
                  </a:lnTo>
                  <a:lnTo>
                    <a:pt x="68" y="15"/>
                  </a:lnTo>
                  <a:lnTo>
                    <a:pt x="68" y="15"/>
                  </a:lnTo>
                  <a:lnTo>
                    <a:pt x="78" y="13"/>
                  </a:lnTo>
                  <a:lnTo>
                    <a:pt x="91" y="13"/>
                  </a:lnTo>
                  <a:lnTo>
                    <a:pt x="91" y="13"/>
                  </a:lnTo>
                  <a:lnTo>
                    <a:pt x="106" y="13"/>
                  </a:lnTo>
                  <a:lnTo>
                    <a:pt x="117" y="18"/>
                  </a:lnTo>
                  <a:lnTo>
                    <a:pt x="127" y="24"/>
                  </a:lnTo>
                  <a:lnTo>
                    <a:pt x="136" y="31"/>
                  </a:lnTo>
                  <a:lnTo>
                    <a:pt x="144" y="41"/>
                  </a:lnTo>
                  <a:lnTo>
                    <a:pt x="149" y="53"/>
                  </a:lnTo>
                  <a:lnTo>
                    <a:pt x="152" y="67"/>
                  </a:lnTo>
                  <a:lnTo>
                    <a:pt x="154" y="84"/>
                  </a:lnTo>
                  <a:lnTo>
                    <a:pt x="154" y="84"/>
                  </a:lnTo>
                  <a:lnTo>
                    <a:pt x="151" y="103"/>
                  </a:lnTo>
                  <a:lnTo>
                    <a:pt x="148" y="117"/>
                  </a:lnTo>
                  <a:lnTo>
                    <a:pt x="145" y="123"/>
                  </a:lnTo>
                  <a:lnTo>
                    <a:pt x="141" y="129"/>
                  </a:lnTo>
                  <a:lnTo>
                    <a:pt x="136" y="133"/>
                  </a:lnTo>
                  <a:lnTo>
                    <a:pt x="132" y="136"/>
                  </a:lnTo>
                  <a:lnTo>
                    <a:pt x="132" y="136"/>
                  </a:lnTo>
                  <a:lnTo>
                    <a:pt x="126" y="141"/>
                  </a:lnTo>
                  <a:lnTo>
                    <a:pt x="119" y="142"/>
                  </a:lnTo>
                  <a:lnTo>
                    <a:pt x="104" y="143"/>
                  </a:lnTo>
                  <a:lnTo>
                    <a:pt x="104" y="143"/>
                  </a:lnTo>
                  <a:lnTo>
                    <a:pt x="82" y="141"/>
                  </a:lnTo>
                  <a:lnTo>
                    <a:pt x="73" y="139"/>
                  </a:lnTo>
                  <a:lnTo>
                    <a:pt x="68" y="1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601807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2000" y="3298373"/>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652238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810" y="245853"/>
            <a:ext cx="11533512" cy="800099"/>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36434" y="1210116"/>
            <a:ext cx="11542140" cy="5216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B9D7BC5D-2F49-4701-A591-2F56A8C72AC0}"/>
              </a:ext>
            </a:extLst>
          </p:cNvPr>
          <p:cNvSpPr>
            <a:spLocks noGrp="1"/>
          </p:cNvSpPr>
          <p:nvPr>
            <p:ph type="body" sz="quarter" idx="13" hasCustomPrompt="1"/>
          </p:nvPr>
        </p:nvSpPr>
        <p:spPr>
          <a:xfrm>
            <a:off x="336434" y="6562287"/>
            <a:ext cx="11404026" cy="246221"/>
          </a:xfrm>
        </p:spPr>
        <p:txBody>
          <a:bodyPr anchor="b">
            <a:noAutofit/>
          </a:bodyPr>
          <a:lstStyle>
            <a:lvl1pPr marL="0" indent="0">
              <a:spcBef>
                <a:spcPts val="0"/>
              </a:spcBef>
              <a:spcAft>
                <a:spcPts val="0"/>
              </a:spcAft>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Reference(s)</a:t>
            </a:r>
          </a:p>
        </p:txBody>
      </p:sp>
    </p:spTree>
    <p:extLst>
      <p:ext uri="{BB962C8B-B14F-4D97-AF65-F5344CB8AC3E}">
        <p14:creationId xmlns:p14="http://schemas.microsoft.com/office/powerpoint/2010/main" val="3371939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27382" y="1412777"/>
            <a:ext cx="11137237" cy="4896544"/>
          </a:xfrm>
        </p:spPr>
        <p:txBody>
          <a:bodyPr/>
          <a:lstStyle>
            <a:lvl1pPr>
              <a:buClr>
                <a:schemeClr val="bg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23877" y="707459"/>
            <a:ext cx="9892607"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E3CCF2BB-AC17-450D-88B9-1B74B7BDE4B1}"/>
              </a:ext>
            </a:extLst>
          </p:cNvPr>
          <p:cNvSpPr>
            <a:spLocks noGrp="1"/>
          </p:cNvSpPr>
          <p:nvPr>
            <p:ph type="sldNum" sz="quarter" idx="14"/>
          </p:nvPr>
        </p:nvSpPr>
        <p:spPr>
          <a:xfrm>
            <a:off x="11569701" y="6477001"/>
            <a:ext cx="385233" cy="365125"/>
          </a:xfrm>
        </p:spPr>
        <p:txBody>
          <a:bodyPr/>
          <a:lstStyle>
            <a:lvl1pPr>
              <a:defRPr>
                <a:solidFill>
                  <a:srgbClr val="9A8B7D"/>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AE8726-8490-437C-B04D-DC2DE162E538}" type="slidenum">
              <a:rPr kumimoji="0" lang="en-GB" altLang="it-IT" sz="800" b="0" i="0" u="none" strike="noStrike" kern="1200" cap="none" spc="0" normalizeH="0" baseline="0" noProof="0" smtClean="0">
                <a:ln>
                  <a:noFill/>
                </a:ln>
                <a:solidFill>
                  <a:srgbClr val="9A8B7D"/>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n-GB" altLang="it-IT" sz="800" b="0" i="0" u="none" strike="noStrike" kern="1200" cap="none" spc="0" normalizeH="0" baseline="0" noProof="0">
              <a:ln>
                <a:noFill/>
              </a:ln>
              <a:solidFill>
                <a:srgbClr val="9A8B7D"/>
              </a:solidFill>
              <a:effectLst/>
              <a:uLnTx/>
              <a:uFillTx/>
              <a:latin typeface="Arial"/>
              <a:ea typeface="+mn-ea"/>
              <a:cs typeface="Arial" charset="0"/>
            </a:endParaRPr>
          </a:p>
        </p:txBody>
      </p:sp>
      <p:sp>
        <p:nvSpPr>
          <p:cNvPr id="6" name="Date Placeholder 3">
            <a:extLst>
              <a:ext uri="{FF2B5EF4-FFF2-40B4-BE49-F238E27FC236}">
                <a16:creationId xmlns:a16="http://schemas.microsoft.com/office/drawing/2014/main" id="{61A9F5A8-10AD-4C61-A37E-37EF1D8A7CB2}"/>
              </a:ext>
            </a:extLst>
          </p:cNvPr>
          <p:cNvSpPr>
            <a:spLocks noGrp="1"/>
          </p:cNvSpPr>
          <p:nvPr>
            <p:ph type="dt" sz="half" idx="15"/>
          </p:nvPr>
        </p:nvSpPr>
        <p:spPr>
          <a:xfrm>
            <a:off x="2351618" y="6477001"/>
            <a:ext cx="1432983" cy="365125"/>
          </a:xfrm>
        </p:spPr>
        <p:txBody>
          <a:bodyPr rtlCol="0"/>
          <a:lstStyle>
            <a:lvl1pPr fontAlgn="base">
              <a:spcBef>
                <a:spcPct val="0"/>
              </a:spcBef>
              <a:spcAft>
                <a:spcPct val="0"/>
              </a:spcAft>
              <a:defRPr>
                <a:solidFill>
                  <a:srgbClr val="9A8B7D"/>
                </a:solidFill>
                <a:latin typeface="Calibri"/>
                <a:ea typeface="ＭＳ Ｐゴシック" charset="0"/>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9A8B7D"/>
                </a:solidFill>
                <a:effectLst/>
                <a:uLnTx/>
                <a:uFillTx/>
                <a:latin typeface="Calibri"/>
                <a:ea typeface="ＭＳ Ｐゴシック" charset="0"/>
              </a:rPr>
              <a:t>00 Month 0000</a:t>
            </a:r>
            <a:endParaRPr kumimoji="0" lang="en-GB" sz="1000" b="0" i="0" u="none" strike="noStrike" kern="1200" cap="none" spc="0" normalizeH="0" baseline="0" noProof="0" dirty="0">
              <a:ln>
                <a:noFill/>
              </a:ln>
              <a:solidFill>
                <a:srgbClr val="9A8B7D"/>
              </a:solidFill>
              <a:effectLst/>
              <a:uLnTx/>
              <a:uFillTx/>
              <a:latin typeface="Calibri"/>
              <a:ea typeface="ＭＳ Ｐゴシック" charset="0"/>
            </a:endParaRPr>
          </a:p>
        </p:txBody>
      </p:sp>
      <p:sp>
        <p:nvSpPr>
          <p:cNvPr id="7" name="Footer Placeholder 4">
            <a:extLst>
              <a:ext uri="{FF2B5EF4-FFF2-40B4-BE49-F238E27FC236}">
                <a16:creationId xmlns:a16="http://schemas.microsoft.com/office/drawing/2014/main" id="{C98CF2FB-EAA4-4588-B093-3AAA2F47519F}"/>
              </a:ext>
            </a:extLst>
          </p:cNvPr>
          <p:cNvSpPr>
            <a:spLocks noGrp="1"/>
          </p:cNvSpPr>
          <p:nvPr>
            <p:ph type="ftr" sz="quarter" idx="16"/>
          </p:nvPr>
        </p:nvSpPr>
        <p:spPr>
          <a:xfrm>
            <a:off x="527051" y="6477001"/>
            <a:ext cx="1824567" cy="365125"/>
          </a:xfrm>
          <a:prstGeom prst="rect">
            <a:avLst/>
          </a:prstGeom>
        </p:spPr>
        <p:txBody>
          <a:bodyPr/>
          <a:lstStyle>
            <a:lvl1pPr algn="ctr" eaLnBrk="1" fontAlgn="base" hangingPunct="1">
              <a:spcBef>
                <a:spcPct val="0"/>
              </a:spcBef>
              <a:spcAft>
                <a:spcPct val="0"/>
              </a:spcAft>
              <a:defRPr>
                <a:solidFill>
                  <a:srgbClr val="9A8B7D"/>
                </a:solidFill>
                <a:ea typeface="ＭＳ Ｐゴシック" charset="0"/>
                <a:cs typeface="ＭＳ Ｐゴシック"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9A8B7D"/>
                </a:solidFill>
                <a:effectLst/>
                <a:uLnTx/>
                <a:uFillTx/>
                <a:latin typeface="Arial"/>
                <a:ea typeface="ＭＳ Ｐゴシック" charset="0"/>
              </a:rPr>
              <a:t>Presentation title in footer</a:t>
            </a:r>
          </a:p>
        </p:txBody>
      </p:sp>
    </p:spTree>
    <p:extLst>
      <p:ext uri="{BB962C8B-B14F-4D97-AF65-F5344CB8AC3E}">
        <p14:creationId xmlns:p14="http://schemas.microsoft.com/office/powerpoint/2010/main" val="1646656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62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39D930A-1E3D-4B91-B217-F045D207A986}" type="datetimeFigureOut">
              <a:rPr lang="it-IT" smtClean="0"/>
              <a:t>02/04/2019</a:t>
            </a:fld>
            <a:endParaRPr lang="it-IT"/>
          </a:p>
        </p:txBody>
      </p:sp>
      <p:sp>
        <p:nvSpPr>
          <p:cNvPr id="6" name="Segnaposto piè di pagina 5"/>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7" name="Segnaposto numero diapositiva 6"/>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2673695957"/>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5.xml"/><Relationship Id="rId1" Type="http://schemas.openxmlformats.org/officeDocument/2006/relationships/slideLayout" Target="../slideLayouts/slideLayout79.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4" Type="http://schemas.openxmlformats.org/officeDocument/2006/relationships/image" Target="../media/image12.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9.xml"/><Relationship Id="rId1"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D930A-1E3D-4B91-B217-F045D207A986}" type="datetimeFigureOut">
              <a:rPr lang="it-IT" smtClean="0"/>
              <a:t>02/04/2019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183790802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687" r:id="rId12"/>
    <p:sldLayoutId id="2147483688" r:id="rId13"/>
    <p:sldLayoutId id="2147483689" r:id="rId14"/>
    <p:sldLayoutId id="2147483690" r:id="rId15"/>
    <p:sldLayoutId id="2147483691" r:id="rId16"/>
    <p:sldLayoutId id="2147483692" r:id="rId17"/>
    <p:sldLayoutId id="2147483693" r:id="rId18"/>
    <p:sldLayoutId id="2147483695" r:id="rId19"/>
    <p:sldLayoutId id="2147483696" r:id="rId20"/>
    <p:sldLayoutId id="2147483697" r:id="rId21"/>
    <p:sldLayoutId id="2147483793" r:id="rId22"/>
    <p:sldLayoutId id="2147483732" r:id="rId23"/>
    <p:sldLayoutId id="2147483733"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30" r:id="rId3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9" tIns="45714" rIns="91429" bIns="45714" numCol="1" anchor="ctr" anchorCtr="0" compatLnSpc="1">
            <a:prstTxWarp prst="textNoShape">
              <a:avLst/>
            </a:prstTxWarp>
          </a:bodyPr>
          <a:lstStyle/>
          <a:p>
            <a:pPr lvl="0"/>
            <a:r>
              <a:rPr lang="en-US"/>
              <a:t>Fare clic per modificare stile</a:t>
            </a:r>
          </a:p>
        </p:txBody>
      </p:sp>
      <p:sp>
        <p:nvSpPr>
          <p:cNvPr id="14339"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Tree>
    <p:extLst>
      <p:ext uri="{BB962C8B-B14F-4D97-AF65-F5344CB8AC3E}">
        <p14:creationId xmlns:p14="http://schemas.microsoft.com/office/powerpoint/2010/main" val="1696654322"/>
      </p:ext>
    </p:extLst>
  </p:cSld>
  <p:clrMap bg1="dk2" tx1="lt1" bg2="dk1" tx2="lt2" accent1="accent1" accent2="accent2" accent3="accent3" accent4="accent4" accent5="accent5" accent6="accent6" hlink="hlink" folHlink="folHlink"/>
  <p:sldLayoutIdLst>
    <p:sldLayoutId id="2147484146" r:id="rId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30188"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575734" y="346075"/>
            <a:ext cx="11137900" cy="914400"/>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009" tIns="44215" rIns="90009" bIns="44215" numCol="1" anchor="ctr" anchorCtr="0" compatLnSpc="1">
            <a:prstTxWarp prst="textNoShape">
              <a:avLst/>
            </a:prstTxWarp>
          </a:bodyPr>
          <a:lstStyle/>
          <a:p>
            <a:pPr lvl="0"/>
            <a:r>
              <a:rPr lang="en-US"/>
              <a:t>Click to edit Master title style</a:t>
            </a:r>
          </a:p>
        </p:txBody>
      </p:sp>
      <p:sp>
        <p:nvSpPr>
          <p:cNvPr id="59395" name="Rectangle 3"/>
          <p:cNvSpPr>
            <a:spLocks noGrp="1" noChangeArrowheads="1"/>
          </p:cNvSpPr>
          <p:nvPr>
            <p:ph type="body" idx="1"/>
          </p:nvPr>
        </p:nvSpPr>
        <p:spPr bwMode="auto">
          <a:xfrm>
            <a:off x="575733" y="1539875"/>
            <a:ext cx="11099800" cy="4940300"/>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009" tIns="44215" rIns="90009" bIns="442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508" name="Picture 4" descr="GOLD2-vk"/>
          <p:cNvPicPr>
            <a:picLocks noChangeAspect="1" noChangeArrowheads="1"/>
          </p:cNvPicPr>
          <p:nvPr/>
        </p:nvPicPr>
        <p:blipFill>
          <a:blip r:embed="rId3"/>
          <a:srcRect/>
          <a:stretch>
            <a:fillRect/>
          </a:stretch>
        </p:blipFill>
        <p:spPr bwMode="auto">
          <a:xfrm>
            <a:off x="207433" y="180975"/>
            <a:ext cx="1354667" cy="1138238"/>
          </a:xfrm>
          <a:prstGeom prst="rect">
            <a:avLst/>
          </a:prstGeom>
          <a:noFill/>
          <a:ln w="9525">
            <a:noFill/>
            <a:miter lim="800000"/>
            <a:headEnd/>
            <a:tailEnd/>
          </a:ln>
        </p:spPr>
      </p:pic>
    </p:spTree>
    <p:extLst>
      <p:ext uri="{BB962C8B-B14F-4D97-AF65-F5344CB8AC3E}">
        <p14:creationId xmlns:p14="http://schemas.microsoft.com/office/powerpoint/2010/main" val="862015035"/>
      </p:ext>
    </p:extLst>
  </p:cSld>
  <p:clrMap bg1="dk1" tx1="lt1" bg2="dk2" tx2="lt2" accent1="accent1" accent2="accent2" accent3="accent3" accent4="accent4" accent5="accent5" accent6="accent6" hlink="hlink" folHlink="folHlink"/>
  <p:sldLayoutIdLst>
    <p:sldLayoutId id="2147484150" r:id="rId1"/>
  </p:sldLayoutIdLst>
  <p:txStyles>
    <p:titleStyle>
      <a:lvl1pPr algn="ctr" rtl="0" eaLnBrk="0" fontAlgn="base" hangingPunct="0">
        <a:spcBef>
          <a:spcPct val="0"/>
        </a:spcBef>
        <a:spcAft>
          <a:spcPct val="0"/>
        </a:spcAft>
        <a:defRPr sz="4400" b="1">
          <a:solidFill>
            <a:srgbClr val="FFCC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5pPr>
      <a:lvl6pPr marL="454761" algn="ctr" rtl="0" fontAlgn="base">
        <a:spcBef>
          <a:spcPct val="0"/>
        </a:spcBef>
        <a:spcAft>
          <a:spcPct val="0"/>
        </a:spcAft>
        <a:defRPr sz="4400" b="1">
          <a:solidFill>
            <a:srgbClr val="FFCC00"/>
          </a:solidFill>
          <a:latin typeface="Arial" charset="0"/>
        </a:defRPr>
      </a:lvl6pPr>
      <a:lvl7pPr marL="909513" algn="ctr" rtl="0" fontAlgn="base">
        <a:spcBef>
          <a:spcPct val="0"/>
        </a:spcBef>
        <a:spcAft>
          <a:spcPct val="0"/>
        </a:spcAft>
        <a:defRPr sz="4400" b="1">
          <a:solidFill>
            <a:srgbClr val="FFCC00"/>
          </a:solidFill>
          <a:latin typeface="Arial" charset="0"/>
        </a:defRPr>
      </a:lvl7pPr>
      <a:lvl8pPr marL="1364276" algn="ctr" rtl="0" fontAlgn="base">
        <a:spcBef>
          <a:spcPct val="0"/>
        </a:spcBef>
        <a:spcAft>
          <a:spcPct val="0"/>
        </a:spcAft>
        <a:defRPr sz="4400" b="1">
          <a:solidFill>
            <a:srgbClr val="FFCC00"/>
          </a:solidFill>
          <a:latin typeface="Arial" charset="0"/>
        </a:defRPr>
      </a:lvl8pPr>
      <a:lvl9pPr marL="1819025" algn="ctr" rtl="0" fontAlgn="base">
        <a:spcBef>
          <a:spcPct val="0"/>
        </a:spcBef>
        <a:spcAft>
          <a:spcPct val="0"/>
        </a:spcAft>
        <a:defRPr sz="4400" b="1">
          <a:solidFill>
            <a:srgbClr val="FFCC00"/>
          </a:solidFill>
          <a:latin typeface="Arial" charset="0"/>
        </a:defRPr>
      </a:lvl9pPr>
    </p:titleStyle>
    <p:bodyStyle>
      <a:lvl1pPr marL="338138" indent="-338138" algn="l" rtl="0" eaLnBrk="0" fontAlgn="base" hangingPunct="0">
        <a:spcBef>
          <a:spcPct val="20000"/>
        </a:spcBef>
        <a:spcAft>
          <a:spcPct val="0"/>
        </a:spcAft>
        <a:buClr>
          <a:srgbClr val="FFCC00"/>
        </a:buClr>
        <a:buSzPct val="60000"/>
        <a:buFont typeface="Monotype Sorts"/>
        <a:buChar char="n"/>
        <a:defRPr sz="3400">
          <a:solidFill>
            <a:schemeClr val="bg1"/>
          </a:solidFill>
          <a:latin typeface="+mn-lt"/>
          <a:ea typeface="ＭＳ Ｐゴシック" charset="0"/>
          <a:cs typeface="ＭＳ Ｐゴシック" charset="0"/>
        </a:defRPr>
      </a:lvl1pPr>
      <a:lvl2pPr marL="796925" indent="-341313" algn="l" rtl="0" eaLnBrk="0" fontAlgn="base" hangingPunct="0">
        <a:spcBef>
          <a:spcPct val="20000"/>
        </a:spcBef>
        <a:spcAft>
          <a:spcPct val="0"/>
        </a:spcAft>
        <a:buClr>
          <a:srgbClr val="FFCC00"/>
        </a:buClr>
        <a:buSzPct val="70000"/>
        <a:buFont typeface="Monotype Sorts"/>
        <a:buChar char="Ô"/>
        <a:defRPr sz="3000">
          <a:solidFill>
            <a:schemeClr val="bg1"/>
          </a:solidFill>
          <a:latin typeface="+mn-lt"/>
          <a:ea typeface="ＭＳ Ｐゴシック" charset="0"/>
        </a:defRPr>
      </a:lvl2pPr>
      <a:lvl3pPr marL="1138238" indent="-225425" algn="l" rtl="0" eaLnBrk="0" fontAlgn="base" hangingPunct="0">
        <a:spcBef>
          <a:spcPct val="20000"/>
        </a:spcBef>
        <a:spcAft>
          <a:spcPct val="0"/>
        </a:spcAft>
        <a:buClr>
          <a:srgbClr val="FFCC00"/>
        </a:buClr>
        <a:buSzPct val="60000"/>
        <a:buFont typeface="Monotype Sorts"/>
        <a:buChar char="l"/>
        <a:defRPr sz="2600">
          <a:solidFill>
            <a:schemeClr val="bg1"/>
          </a:solidFill>
          <a:latin typeface="+mn-lt"/>
          <a:ea typeface="ＭＳ Ｐゴシック" charset="0"/>
        </a:defRPr>
      </a:lvl3pPr>
      <a:lvl4pPr marL="1589088" indent="-225425" algn="l" rtl="0" eaLnBrk="0" fontAlgn="base" hangingPunct="0">
        <a:spcBef>
          <a:spcPct val="20000"/>
        </a:spcBef>
        <a:spcAft>
          <a:spcPct val="0"/>
        </a:spcAft>
        <a:buChar char="–"/>
        <a:defRPr sz="2000">
          <a:solidFill>
            <a:schemeClr val="bg1"/>
          </a:solidFill>
          <a:latin typeface="+mn-lt"/>
          <a:ea typeface="ＭＳ Ｐゴシック" charset="0"/>
        </a:defRPr>
      </a:lvl4pPr>
      <a:lvl5pPr marL="2044700" indent="-225425" algn="l" rtl="0" eaLnBrk="0" fontAlgn="base" hangingPunct="0">
        <a:spcBef>
          <a:spcPct val="20000"/>
        </a:spcBef>
        <a:spcAft>
          <a:spcPct val="0"/>
        </a:spcAft>
        <a:buChar char="»"/>
        <a:defRPr sz="2000">
          <a:solidFill>
            <a:schemeClr val="bg1"/>
          </a:solidFill>
          <a:latin typeface="+mn-lt"/>
          <a:ea typeface="ＭＳ Ｐゴシック" charset="0"/>
        </a:defRPr>
      </a:lvl5pPr>
      <a:lvl6pPr marL="2501162" indent="-227382" algn="l" rtl="0" fontAlgn="base">
        <a:spcBef>
          <a:spcPct val="20000"/>
        </a:spcBef>
        <a:spcAft>
          <a:spcPct val="0"/>
        </a:spcAft>
        <a:buChar char="»"/>
        <a:defRPr sz="2000">
          <a:solidFill>
            <a:schemeClr val="bg1"/>
          </a:solidFill>
          <a:latin typeface="+mn-lt"/>
        </a:defRPr>
      </a:lvl6pPr>
      <a:lvl7pPr marL="2955921" indent="-227382" algn="l" rtl="0" fontAlgn="base">
        <a:spcBef>
          <a:spcPct val="20000"/>
        </a:spcBef>
        <a:spcAft>
          <a:spcPct val="0"/>
        </a:spcAft>
        <a:buChar char="»"/>
        <a:defRPr sz="2000">
          <a:solidFill>
            <a:schemeClr val="bg1"/>
          </a:solidFill>
          <a:latin typeface="+mn-lt"/>
        </a:defRPr>
      </a:lvl7pPr>
      <a:lvl8pPr marL="3410678" indent="-227382" algn="l" rtl="0" fontAlgn="base">
        <a:spcBef>
          <a:spcPct val="20000"/>
        </a:spcBef>
        <a:spcAft>
          <a:spcPct val="0"/>
        </a:spcAft>
        <a:buChar char="»"/>
        <a:defRPr sz="2000">
          <a:solidFill>
            <a:schemeClr val="bg1"/>
          </a:solidFill>
          <a:latin typeface="+mn-lt"/>
        </a:defRPr>
      </a:lvl8pPr>
      <a:lvl9pPr marL="3865436" indent="-227382" algn="l" rtl="0" fontAlgn="base">
        <a:spcBef>
          <a:spcPct val="20000"/>
        </a:spcBef>
        <a:spcAft>
          <a:spcPct val="0"/>
        </a:spcAft>
        <a:buChar char="»"/>
        <a:defRPr sz="2000">
          <a:solidFill>
            <a:schemeClr val="bg1"/>
          </a:solidFill>
          <a:latin typeface="+mn-lt"/>
        </a:defRPr>
      </a:lvl9pPr>
    </p:bodyStyle>
    <p:otherStyle>
      <a:defPPr>
        <a:defRPr lang="en-US"/>
      </a:defPPr>
      <a:lvl1pPr marL="0" algn="l" defTabSz="909513" rtl="0" eaLnBrk="1" latinLnBrk="0" hangingPunct="1">
        <a:defRPr sz="1800" kern="1200">
          <a:solidFill>
            <a:schemeClr val="tx1"/>
          </a:solidFill>
          <a:latin typeface="+mn-lt"/>
          <a:ea typeface="+mn-ea"/>
          <a:cs typeface="+mn-cs"/>
        </a:defRPr>
      </a:lvl1pPr>
      <a:lvl2pPr marL="454761" algn="l" defTabSz="909513" rtl="0" eaLnBrk="1" latinLnBrk="0" hangingPunct="1">
        <a:defRPr sz="1800" kern="1200">
          <a:solidFill>
            <a:schemeClr val="tx1"/>
          </a:solidFill>
          <a:latin typeface="+mn-lt"/>
          <a:ea typeface="+mn-ea"/>
          <a:cs typeface="+mn-cs"/>
        </a:defRPr>
      </a:lvl2pPr>
      <a:lvl3pPr marL="909513" algn="l" defTabSz="909513" rtl="0" eaLnBrk="1" latinLnBrk="0" hangingPunct="1">
        <a:defRPr sz="1800" kern="1200">
          <a:solidFill>
            <a:schemeClr val="tx1"/>
          </a:solidFill>
          <a:latin typeface="+mn-lt"/>
          <a:ea typeface="+mn-ea"/>
          <a:cs typeface="+mn-cs"/>
        </a:defRPr>
      </a:lvl3pPr>
      <a:lvl4pPr marL="1364276" algn="l" defTabSz="909513" rtl="0" eaLnBrk="1" latinLnBrk="0" hangingPunct="1">
        <a:defRPr sz="1800" kern="1200">
          <a:solidFill>
            <a:schemeClr val="tx1"/>
          </a:solidFill>
          <a:latin typeface="+mn-lt"/>
          <a:ea typeface="+mn-ea"/>
          <a:cs typeface="+mn-cs"/>
        </a:defRPr>
      </a:lvl4pPr>
      <a:lvl5pPr marL="1819025" algn="l" defTabSz="909513" rtl="0" eaLnBrk="1" latinLnBrk="0" hangingPunct="1">
        <a:defRPr sz="1800" kern="1200">
          <a:solidFill>
            <a:schemeClr val="tx1"/>
          </a:solidFill>
          <a:latin typeface="+mn-lt"/>
          <a:ea typeface="+mn-ea"/>
          <a:cs typeface="+mn-cs"/>
        </a:defRPr>
      </a:lvl5pPr>
      <a:lvl6pPr marL="2273780" algn="l" defTabSz="909513" rtl="0" eaLnBrk="1" latinLnBrk="0" hangingPunct="1">
        <a:defRPr sz="1800" kern="1200">
          <a:solidFill>
            <a:schemeClr val="tx1"/>
          </a:solidFill>
          <a:latin typeface="+mn-lt"/>
          <a:ea typeface="+mn-ea"/>
          <a:cs typeface="+mn-cs"/>
        </a:defRPr>
      </a:lvl6pPr>
      <a:lvl7pPr marL="2728541" algn="l" defTabSz="909513" rtl="0" eaLnBrk="1" latinLnBrk="0" hangingPunct="1">
        <a:defRPr sz="1800" kern="1200">
          <a:solidFill>
            <a:schemeClr val="tx1"/>
          </a:solidFill>
          <a:latin typeface="+mn-lt"/>
          <a:ea typeface="+mn-ea"/>
          <a:cs typeface="+mn-cs"/>
        </a:defRPr>
      </a:lvl7pPr>
      <a:lvl8pPr marL="3183298" algn="l" defTabSz="909513" rtl="0" eaLnBrk="1" latinLnBrk="0" hangingPunct="1">
        <a:defRPr sz="1800" kern="1200">
          <a:solidFill>
            <a:schemeClr val="tx1"/>
          </a:solidFill>
          <a:latin typeface="+mn-lt"/>
          <a:ea typeface="+mn-ea"/>
          <a:cs typeface="+mn-cs"/>
        </a:defRPr>
      </a:lvl8pPr>
      <a:lvl9pPr marL="3638054" algn="l" defTabSz="90951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0734" tIns="45370" rIns="90734" bIns="45370" numCol="1" anchor="ctr" anchorCtr="0" compatLnSpc="1">
            <a:prstTxWarp prst="textNoShape">
              <a:avLst/>
            </a:prstTxWarp>
          </a:bodyPr>
          <a:lstStyle/>
          <a:p>
            <a:pPr lvl="0"/>
            <a:r>
              <a:rPr lang="en-US" altLang="it-IT"/>
              <a:t>Click to edit Master title style</a:t>
            </a:r>
          </a:p>
        </p:txBody>
      </p:sp>
      <p:sp>
        <p:nvSpPr>
          <p:cNvPr id="11571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734" tIns="45370" rIns="90734" bIns="4537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244482314"/>
      </p:ext>
    </p:extLst>
  </p:cSld>
  <p:clrMap bg1="dk1" tx1="lt1" bg2="dk2" tx2="lt2" accent1="accent1" accent2="accent2" accent3="accent3" accent4="accent4" accent5="accent5" accent6="accent6" hlink="hlink" folHlink="folHlink"/>
  <p:sldLayoutIdLst>
    <p:sldLayoutId id="2147484153" r:id="rId1"/>
  </p:sldLayoutIdLst>
  <p:txStyles>
    <p:titleStyle>
      <a:lvl1pPr algn="ctr" defTabSz="966788" rtl="0" eaLnBrk="0" fontAlgn="base" hangingPunct="0">
        <a:spcBef>
          <a:spcPct val="0"/>
        </a:spcBef>
        <a:spcAft>
          <a:spcPct val="0"/>
        </a:spcAft>
        <a:defRPr sz="4400">
          <a:solidFill>
            <a:schemeClr val="tx2"/>
          </a:solidFill>
          <a:latin typeface="+mj-lt"/>
          <a:ea typeface="+mj-ea"/>
          <a:cs typeface="+mj-cs"/>
        </a:defRPr>
      </a:lvl1pPr>
      <a:lvl2pPr algn="ctr" defTabSz="966788" rtl="0" eaLnBrk="0" fontAlgn="base" hangingPunct="0">
        <a:spcBef>
          <a:spcPct val="0"/>
        </a:spcBef>
        <a:spcAft>
          <a:spcPct val="0"/>
        </a:spcAft>
        <a:defRPr sz="4400">
          <a:solidFill>
            <a:schemeClr val="tx2"/>
          </a:solidFill>
          <a:latin typeface="Arial" charset="0"/>
        </a:defRPr>
      </a:lvl2pPr>
      <a:lvl3pPr algn="ctr" defTabSz="966788" rtl="0" eaLnBrk="0" fontAlgn="base" hangingPunct="0">
        <a:spcBef>
          <a:spcPct val="0"/>
        </a:spcBef>
        <a:spcAft>
          <a:spcPct val="0"/>
        </a:spcAft>
        <a:defRPr sz="4400">
          <a:solidFill>
            <a:schemeClr val="tx2"/>
          </a:solidFill>
          <a:latin typeface="Arial" charset="0"/>
        </a:defRPr>
      </a:lvl3pPr>
      <a:lvl4pPr algn="ctr" defTabSz="966788" rtl="0" eaLnBrk="0" fontAlgn="base" hangingPunct="0">
        <a:spcBef>
          <a:spcPct val="0"/>
        </a:spcBef>
        <a:spcAft>
          <a:spcPct val="0"/>
        </a:spcAft>
        <a:defRPr sz="4400">
          <a:solidFill>
            <a:schemeClr val="tx2"/>
          </a:solidFill>
          <a:latin typeface="Arial" charset="0"/>
        </a:defRPr>
      </a:lvl4pPr>
      <a:lvl5pPr algn="ctr" defTabSz="966788" rtl="0" eaLnBrk="0" fontAlgn="base" hangingPunct="0">
        <a:spcBef>
          <a:spcPct val="0"/>
        </a:spcBef>
        <a:spcAft>
          <a:spcPct val="0"/>
        </a:spcAft>
        <a:defRPr sz="4400">
          <a:solidFill>
            <a:schemeClr val="tx2"/>
          </a:solidFill>
          <a:latin typeface="Arial" charset="0"/>
        </a:defRPr>
      </a:lvl5pPr>
      <a:lvl6pPr marL="456725" algn="ctr" defTabSz="967372" rtl="0" eaLnBrk="0" fontAlgn="base" hangingPunct="0">
        <a:spcBef>
          <a:spcPct val="0"/>
        </a:spcBef>
        <a:spcAft>
          <a:spcPct val="0"/>
        </a:spcAft>
        <a:defRPr sz="4400">
          <a:solidFill>
            <a:schemeClr val="tx2"/>
          </a:solidFill>
          <a:latin typeface="Arial" charset="0"/>
        </a:defRPr>
      </a:lvl6pPr>
      <a:lvl7pPr marL="913453" algn="ctr" defTabSz="967372" rtl="0" eaLnBrk="0" fontAlgn="base" hangingPunct="0">
        <a:spcBef>
          <a:spcPct val="0"/>
        </a:spcBef>
        <a:spcAft>
          <a:spcPct val="0"/>
        </a:spcAft>
        <a:defRPr sz="4400">
          <a:solidFill>
            <a:schemeClr val="tx2"/>
          </a:solidFill>
          <a:latin typeface="Arial" charset="0"/>
        </a:defRPr>
      </a:lvl7pPr>
      <a:lvl8pPr marL="1370180" algn="ctr" defTabSz="967372" rtl="0" eaLnBrk="0" fontAlgn="base" hangingPunct="0">
        <a:spcBef>
          <a:spcPct val="0"/>
        </a:spcBef>
        <a:spcAft>
          <a:spcPct val="0"/>
        </a:spcAft>
        <a:defRPr sz="4400">
          <a:solidFill>
            <a:schemeClr val="tx2"/>
          </a:solidFill>
          <a:latin typeface="Arial" charset="0"/>
        </a:defRPr>
      </a:lvl8pPr>
      <a:lvl9pPr marL="1826905" algn="ctr" defTabSz="967372" rtl="0" eaLnBrk="0" fontAlgn="base" hangingPunct="0">
        <a:spcBef>
          <a:spcPct val="0"/>
        </a:spcBef>
        <a:spcAft>
          <a:spcPct val="0"/>
        </a:spcAft>
        <a:defRPr sz="4400">
          <a:solidFill>
            <a:schemeClr val="tx2"/>
          </a:solidFill>
          <a:latin typeface="Arial" charset="0"/>
        </a:defRPr>
      </a:lvl9pPr>
    </p:titleStyle>
    <p:bodyStyle>
      <a:lvl1pPr marL="339725" indent="-339725" algn="l" defTabSz="966788"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defTabSz="966788" rtl="0" eaLnBrk="0" fontAlgn="base" hangingPunct="0">
        <a:spcBef>
          <a:spcPct val="20000"/>
        </a:spcBef>
        <a:spcAft>
          <a:spcPct val="0"/>
        </a:spcAft>
        <a:defRPr sz="2800">
          <a:solidFill>
            <a:schemeClr val="tx1"/>
          </a:solidFill>
          <a:latin typeface="+mn-lt"/>
        </a:defRPr>
      </a:lvl2pPr>
      <a:lvl3pPr marL="1135063" indent="-222250" algn="l" defTabSz="966788" rtl="0" eaLnBrk="0" fontAlgn="base" hangingPunct="0">
        <a:spcBef>
          <a:spcPct val="20000"/>
        </a:spcBef>
        <a:spcAft>
          <a:spcPct val="0"/>
        </a:spcAft>
        <a:buChar char="•"/>
        <a:defRPr sz="2400">
          <a:solidFill>
            <a:schemeClr val="tx1"/>
          </a:solidFill>
          <a:latin typeface="+mn-lt"/>
        </a:defRPr>
      </a:lvl3pPr>
      <a:lvl4pPr marL="1590675" indent="-225425" algn="l" defTabSz="966788" rtl="0" eaLnBrk="0" fontAlgn="base" hangingPunct="0">
        <a:spcBef>
          <a:spcPct val="20000"/>
        </a:spcBef>
        <a:spcAft>
          <a:spcPct val="0"/>
        </a:spcAft>
        <a:buChar char="–"/>
        <a:defRPr sz="2000">
          <a:solidFill>
            <a:schemeClr val="tx1"/>
          </a:solidFill>
          <a:latin typeface="+mn-lt"/>
        </a:defRPr>
      </a:lvl4pPr>
      <a:lvl5pPr marL="2047875" indent="-227013" algn="l" defTabSz="966788" rtl="0" eaLnBrk="0" fontAlgn="base" hangingPunct="0">
        <a:spcBef>
          <a:spcPct val="20000"/>
        </a:spcBef>
        <a:spcAft>
          <a:spcPct val="0"/>
        </a:spcAft>
        <a:buChar char="»"/>
        <a:defRPr sz="2000">
          <a:solidFill>
            <a:schemeClr val="tx1"/>
          </a:solidFill>
          <a:latin typeface="+mn-lt"/>
        </a:defRPr>
      </a:lvl5pPr>
      <a:lvl6pPr marL="2505651" indent="-228363" algn="l" defTabSz="967372" rtl="0" eaLnBrk="0" fontAlgn="base" hangingPunct="0">
        <a:spcBef>
          <a:spcPct val="20000"/>
        </a:spcBef>
        <a:spcAft>
          <a:spcPct val="0"/>
        </a:spcAft>
        <a:buChar char="»"/>
        <a:defRPr sz="2000">
          <a:solidFill>
            <a:schemeClr val="tx1"/>
          </a:solidFill>
          <a:latin typeface="+mn-lt"/>
        </a:defRPr>
      </a:lvl6pPr>
      <a:lvl7pPr marL="2962375" indent="-228363" algn="l" defTabSz="967372" rtl="0" eaLnBrk="0" fontAlgn="base" hangingPunct="0">
        <a:spcBef>
          <a:spcPct val="20000"/>
        </a:spcBef>
        <a:spcAft>
          <a:spcPct val="0"/>
        </a:spcAft>
        <a:buChar char="»"/>
        <a:defRPr sz="2000">
          <a:solidFill>
            <a:schemeClr val="tx1"/>
          </a:solidFill>
          <a:latin typeface="+mn-lt"/>
        </a:defRPr>
      </a:lvl7pPr>
      <a:lvl8pPr marL="3419102" indent="-228363" algn="l" defTabSz="967372" rtl="0" eaLnBrk="0" fontAlgn="base" hangingPunct="0">
        <a:spcBef>
          <a:spcPct val="20000"/>
        </a:spcBef>
        <a:spcAft>
          <a:spcPct val="0"/>
        </a:spcAft>
        <a:buChar char="»"/>
        <a:defRPr sz="2000">
          <a:solidFill>
            <a:schemeClr val="tx1"/>
          </a:solidFill>
          <a:latin typeface="+mn-lt"/>
        </a:defRPr>
      </a:lvl8pPr>
      <a:lvl9pPr marL="3875831" indent="-228363" algn="l" defTabSz="967372"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2D6F3-D610-BA4E-8F3E-DD93B81517B2}" type="datetimeFigureOut">
              <a:rPr lang="it-IT" smtClean="0"/>
              <a:t>02/04/2019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CF37E-01A2-3342-883F-0DC4D5A455A8}" type="slidenum">
              <a:rPr lang="it-IT" smtClean="0"/>
              <a:t>‹N›</a:t>
            </a:fld>
            <a:endParaRPr lang="it-IT"/>
          </a:p>
        </p:txBody>
      </p:sp>
    </p:spTree>
    <p:extLst>
      <p:ext uri="{BB962C8B-B14F-4D97-AF65-F5344CB8AC3E}">
        <p14:creationId xmlns:p14="http://schemas.microsoft.com/office/powerpoint/2010/main" val="1044195915"/>
      </p:ext>
    </p:extLst>
  </p:cSld>
  <p:clrMap bg1="lt1" tx1="dk1" bg2="lt2" tx2="dk2" accent1="accent1" accent2="accent2" accent3="accent3" accent4="accent4" accent5="accent5" accent6="accent6" hlink="hlink" folHlink="folHlink"/>
  <p:sldLayoutIdLst>
    <p:sldLayoutId id="21474841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624435" y="452438"/>
            <a:ext cx="10943167" cy="6588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t>Click to edit Master title style</a:t>
            </a:r>
          </a:p>
        </p:txBody>
      </p:sp>
      <p:sp>
        <p:nvSpPr>
          <p:cNvPr id="126979" name="Rectangle 3"/>
          <p:cNvSpPr>
            <a:spLocks noGrp="1" noChangeArrowheads="1"/>
          </p:cNvSpPr>
          <p:nvPr>
            <p:ph type="body" idx="1"/>
          </p:nvPr>
        </p:nvSpPr>
        <p:spPr bwMode="auto">
          <a:xfrm>
            <a:off x="624435" y="1773252"/>
            <a:ext cx="10943167" cy="453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p:txBody>
      </p:sp>
      <p:sp>
        <p:nvSpPr>
          <p:cNvPr id="6" name="Line 8"/>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096" tIns="45550" rIns="91096" bIns="45550"/>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1726903073"/>
      </p:ext>
    </p:extLst>
  </p:cSld>
  <p:clrMap bg1="dk2" tx1="lt1" bg2="dk1" tx2="lt2" accent1="accent1" accent2="accent2" accent3="accent3" accent4="accent4" accent5="accent5" accent6="accent6" hlink="hlink" folHlink="folHlink"/>
  <p:sldLayoutIdLst>
    <p:sldLayoutId id="2147484157" r:id="rId1"/>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5540" algn="ctr" rtl="0" fontAlgn="base">
        <a:spcBef>
          <a:spcPct val="0"/>
        </a:spcBef>
        <a:spcAft>
          <a:spcPct val="0"/>
        </a:spcAft>
        <a:defRPr sz="4400">
          <a:solidFill>
            <a:schemeClr val="tx2"/>
          </a:solidFill>
          <a:latin typeface="Arial" charset="0"/>
        </a:defRPr>
      </a:lvl6pPr>
      <a:lvl7pPr marL="911089" algn="ctr" rtl="0" fontAlgn="base">
        <a:spcBef>
          <a:spcPct val="0"/>
        </a:spcBef>
        <a:spcAft>
          <a:spcPct val="0"/>
        </a:spcAft>
        <a:defRPr sz="4400">
          <a:solidFill>
            <a:schemeClr val="tx2"/>
          </a:solidFill>
          <a:latin typeface="Arial" charset="0"/>
        </a:defRPr>
      </a:lvl7pPr>
      <a:lvl8pPr marL="1366635" algn="ctr" rtl="0" fontAlgn="base">
        <a:spcBef>
          <a:spcPct val="0"/>
        </a:spcBef>
        <a:spcAft>
          <a:spcPct val="0"/>
        </a:spcAft>
        <a:defRPr sz="4400">
          <a:solidFill>
            <a:schemeClr val="tx2"/>
          </a:solidFill>
          <a:latin typeface="Arial" charset="0"/>
        </a:defRPr>
      </a:lvl8pPr>
      <a:lvl9pPr marL="1822176"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3538" indent="-223538" algn="l" rtl="0" eaLnBrk="0" fontAlgn="base" hangingPunct="0">
        <a:lnSpc>
          <a:spcPct val="90000"/>
        </a:lnSpc>
        <a:spcBef>
          <a:spcPts val="1800"/>
        </a:spcBef>
        <a:spcAft>
          <a:spcPct val="0"/>
        </a:spcAft>
        <a:buClr>
          <a:srgbClr val="FCC12C"/>
        </a:buClr>
        <a:buSzPct val="70000"/>
        <a:buFont typeface="Wingdings" pitchFamily="2" charset="2"/>
        <a:buChar char="l"/>
        <a:defRPr>
          <a:solidFill>
            <a:schemeClr val="tx1"/>
          </a:solidFill>
          <a:latin typeface="+mn-lt"/>
        </a:defRPr>
      </a:lvl2pPr>
      <a:lvl3pPr marL="451828" indent="-223538" algn="l" rtl="0" eaLnBrk="0" fontAlgn="base" hangingPunct="0">
        <a:lnSpc>
          <a:spcPct val="90000"/>
        </a:lnSpc>
        <a:spcBef>
          <a:spcPts val="600"/>
        </a:spcBef>
        <a:spcAft>
          <a:spcPct val="0"/>
        </a:spcAft>
        <a:buClr>
          <a:srgbClr val="FCC12C"/>
        </a:buClr>
        <a:buFont typeface="Arial" charset="0"/>
        <a:buChar char="–"/>
        <a:defRPr sz="1600">
          <a:solidFill>
            <a:schemeClr val="tx1"/>
          </a:solidFill>
          <a:latin typeface="+mn-lt"/>
        </a:defRPr>
      </a:lvl3pPr>
      <a:lvl4pPr marL="632558" indent="-175976" algn="l" rtl="0" eaLnBrk="0" fontAlgn="base" hangingPunct="0">
        <a:lnSpc>
          <a:spcPct val="90000"/>
        </a:lnSpc>
        <a:spcBef>
          <a:spcPts val="600"/>
        </a:spcBef>
        <a:spcAft>
          <a:spcPct val="0"/>
        </a:spcAft>
        <a:buChar char="–"/>
        <a:defRPr sz="1400">
          <a:solidFill>
            <a:schemeClr val="tx1"/>
          </a:solidFill>
          <a:latin typeface="+mn-lt"/>
        </a:defRPr>
      </a:lvl4pPr>
      <a:lvl5pPr marL="2045118" indent="-221951" algn="l" rtl="0" eaLnBrk="0" fontAlgn="base" hangingPunct="0">
        <a:spcBef>
          <a:spcPct val="20000"/>
        </a:spcBef>
        <a:spcAft>
          <a:spcPct val="0"/>
        </a:spcAft>
        <a:buChar char="»"/>
        <a:defRPr sz="1600">
          <a:solidFill>
            <a:schemeClr val="tx1"/>
          </a:solidFill>
          <a:latin typeface="+mn-lt"/>
        </a:defRPr>
      </a:lvl5pPr>
      <a:lvl6pPr marL="2505492" indent="-227771" algn="l" rtl="0" fontAlgn="base">
        <a:spcBef>
          <a:spcPct val="20000"/>
        </a:spcBef>
        <a:spcAft>
          <a:spcPct val="0"/>
        </a:spcAft>
        <a:buChar char="»"/>
        <a:defRPr sz="2000">
          <a:solidFill>
            <a:schemeClr val="tx1"/>
          </a:solidFill>
          <a:latin typeface="+mn-lt"/>
        </a:defRPr>
      </a:lvl6pPr>
      <a:lvl7pPr marL="2961037" indent="-227771" algn="l" rtl="0" fontAlgn="base">
        <a:spcBef>
          <a:spcPct val="20000"/>
        </a:spcBef>
        <a:spcAft>
          <a:spcPct val="0"/>
        </a:spcAft>
        <a:buChar char="»"/>
        <a:defRPr sz="2000">
          <a:solidFill>
            <a:schemeClr val="tx1"/>
          </a:solidFill>
          <a:latin typeface="+mn-lt"/>
        </a:defRPr>
      </a:lvl7pPr>
      <a:lvl8pPr marL="3416580" indent="-227771" algn="l" rtl="0" fontAlgn="base">
        <a:spcBef>
          <a:spcPct val="20000"/>
        </a:spcBef>
        <a:spcAft>
          <a:spcPct val="0"/>
        </a:spcAft>
        <a:buChar char="»"/>
        <a:defRPr sz="2000">
          <a:solidFill>
            <a:schemeClr val="tx1"/>
          </a:solidFill>
          <a:latin typeface="+mn-lt"/>
        </a:defRPr>
      </a:lvl8pPr>
      <a:lvl9pPr marL="3872127" indent="-227771" algn="l" rtl="0" fontAlgn="base">
        <a:spcBef>
          <a:spcPct val="20000"/>
        </a:spcBef>
        <a:spcAft>
          <a:spcPct val="0"/>
        </a:spcAft>
        <a:buChar char="»"/>
        <a:defRPr sz="2000">
          <a:solidFill>
            <a:schemeClr val="tx1"/>
          </a:solidFill>
          <a:latin typeface="+mn-lt"/>
        </a:defRPr>
      </a:lvl9pPr>
    </p:bodyStyle>
    <p:otherStyle>
      <a:defPPr>
        <a:defRPr lang="it-IT"/>
      </a:defPPr>
      <a:lvl1pPr marL="0" algn="l" defTabSz="911089" rtl="0" eaLnBrk="1" latinLnBrk="0" hangingPunct="1">
        <a:defRPr sz="1800" kern="1200">
          <a:solidFill>
            <a:schemeClr val="tx1"/>
          </a:solidFill>
          <a:latin typeface="+mn-lt"/>
          <a:ea typeface="+mn-ea"/>
          <a:cs typeface="+mn-cs"/>
        </a:defRPr>
      </a:lvl1pPr>
      <a:lvl2pPr marL="455540" algn="l" defTabSz="911089" rtl="0" eaLnBrk="1" latinLnBrk="0" hangingPunct="1">
        <a:defRPr sz="1800" kern="1200">
          <a:solidFill>
            <a:schemeClr val="tx1"/>
          </a:solidFill>
          <a:latin typeface="+mn-lt"/>
          <a:ea typeface="+mn-ea"/>
          <a:cs typeface="+mn-cs"/>
        </a:defRPr>
      </a:lvl2pPr>
      <a:lvl3pPr marL="911089" algn="l" defTabSz="911089" rtl="0" eaLnBrk="1" latinLnBrk="0" hangingPunct="1">
        <a:defRPr sz="1800" kern="1200">
          <a:solidFill>
            <a:schemeClr val="tx1"/>
          </a:solidFill>
          <a:latin typeface="+mn-lt"/>
          <a:ea typeface="+mn-ea"/>
          <a:cs typeface="+mn-cs"/>
        </a:defRPr>
      </a:lvl3pPr>
      <a:lvl4pPr marL="1366635" algn="l" defTabSz="911089" rtl="0" eaLnBrk="1" latinLnBrk="0" hangingPunct="1">
        <a:defRPr sz="1800" kern="1200">
          <a:solidFill>
            <a:schemeClr val="tx1"/>
          </a:solidFill>
          <a:latin typeface="+mn-lt"/>
          <a:ea typeface="+mn-ea"/>
          <a:cs typeface="+mn-cs"/>
        </a:defRPr>
      </a:lvl4pPr>
      <a:lvl5pPr marL="1822176" algn="l" defTabSz="911089" rtl="0" eaLnBrk="1" latinLnBrk="0" hangingPunct="1">
        <a:defRPr sz="1800" kern="1200">
          <a:solidFill>
            <a:schemeClr val="tx1"/>
          </a:solidFill>
          <a:latin typeface="+mn-lt"/>
          <a:ea typeface="+mn-ea"/>
          <a:cs typeface="+mn-cs"/>
        </a:defRPr>
      </a:lvl5pPr>
      <a:lvl6pPr marL="2277723" algn="l" defTabSz="911089" rtl="0" eaLnBrk="1" latinLnBrk="0" hangingPunct="1">
        <a:defRPr sz="1800" kern="1200">
          <a:solidFill>
            <a:schemeClr val="tx1"/>
          </a:solidFill>
          <a:latin typeface="+mn-lt"/>
          <a:ea typeface="+mn-ea"/>
          <a:cs typeface="+mn-cs"/>
        </a:defRPr>
      </a:lvl6pPr>
      <a:lvl7pPr marL="2733266" algn="l" defTabSz="911089" rtl="0" eaLnBrk="1" latinLnBrk="0" hangingPunct="1">
        <a:defRPr sz="1800" kern="1200">
          <a:solidFill>
            <a:schemeClr val="tx1"/>
          </a:solidFill>
          <a:latin typeface="+mn-lt"/>
          <a:ea typeface="+mn-ea"/>
          <a:cs typeface="+mn-cs"/>
        </a:defRPr>
      </a:lvl7pPr>
      <a:lvl8pPr marL="3188800" algn="l" defTabSz="911089" rtl="0" eaLnBrk="1" latinLnBrk="0" hangingPunct="1">
        <a:defRPr sz="1800" kern="1200">
          <a:solidFill>
            <a:schemeClr val="tx1"/>
          </a:solidFill>
          <a:latin typeface="+mn-lt"/>
          <a:ea typeface="+mn-ea"/>
          <a:cs typeface="+mn-cs"/>
        </a:defRPr>
      </a:lvl8pPr>
      <a:lvl9pPr marL="3644350" algn="l" defTabSz="91108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71200" y="5867401"/>
            <a:ext cx="141393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cs typeface="Arial" charset="0"/>
            </a:endParaRPr>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cs typeface="Arial" charset="0"/>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cs typeface="Arial" charset="0"/>
            </a:endParaRPr>
          </a:p>
        </p:txBody>
      </p:sp>
    </p:spTree>
    <p:extLst>
      <p:ext uri="{BB962C8B-B14F-4D97-AF65-F5344CB8AC3E}">
        <p14:creationId xmlns:p14="http://schemas.microsoft.com/office/powerpoint/2010/main" val="3409928121"/>
      </p:ext>
    </p:extLst>
  </p:cSld>
  <p:clrMap bg1="lt1" tx1="dk1" bg2="lt2" tx2="dk2" accent1="accent1" accent2="accent2" accent3="accent3" accent4="accent4" accent5="accent5" accent6="accent6" hlink="hlink" folHlink="folHlink"/>
  <p:sldLayoutIdLst>
    <p:sldLayoutId id="2147484162" r:id="rId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6E7F09-469E-4D49-8939-36ECF5B4455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15687BC0-9478-4857-894D-7FF4F6DE605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9DA77779-E4FE-4B14-ABCF-F8510C4E54C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it-IT"/>
          </a:p>
        </p:txBody>
      </p:sp>
      <p:sp>
        <p:nvSpPr>
          <p:cNvPr id="1029" name="Rectangle 5">
            <a:extLst>
              <a:ext uri="{FF2B5EF4-FFF2-40B4-BE49-F238E27FC236}">
                <a16:creationId xmlns:a16="http://schemas.microsoft.com/office/drawing/2014/main" id="{E9AA4F2C-369C-405A-A2E2-00BF57BCEEB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it-IT"/>
          </a:p>
        </p:txBody>
      </p:sp>
      <p:sp>
        <p:nvSpPr>
          <p:cNvPr id="1030" name="Rectangle 6">
            <a:extLst>
              <a:ext uri="{FF2B5EF4-FFF2-40B4-BE49-F238E27FC236}">
                <a16:creationId xmlns:a16="http://schemas.microsoft.com/office/drawing/2014/main" id="{66C191C9-B607-41CF-BBC5-EB65D0BC6E2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F42767D-9943-4F01-97B8-FECD3A1181ED}" type="slidenum">
              <a:rPr lang="it-IT" altLang="it-IT"/>
              <a:pPr>
                <a:defRPr/>
              </a:pPr>
              <a:t>‹N›</a:t>
            </a:fld>
            <a:endParaRPr lang="it-IT" altLang="it-IT"/>
          </a:p>
        </p:txBody>
      </p:sp>
    </p:spTree>
    <p:extLst>
      <p:ext uri="{BB962C8B-B14F-4D97-AF65-F5344CB8AC3E}">
        <p14:creationId xmlns:p14="http://schemas.microsoft.com/office/powerpoint/2010/main" val="412498968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7"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062146"/>
      </p:ext>
    </p:extLst>
  </p:cSld>
  <p:clrMap bg1="lt1" tx1="dk1" bg2="lt2" tx2="dk2" accent1="accent1" accent2="accent2" accent3="accent3" accent4="accent4" accent5="accent5" accent6="accent6" hlink="hlink" folHlink="folHlink"/>
  <p:sldLayoutIdLst>
    <p:sldLayoutId id="2147484195" r:id="rId1"/>
    <p:sldLayoutId id="2147484196"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600"/>
        </a:spcAft>
        <a:buFontTx/>
        <a:buBlip>
          <a:blip r:embed="rId4"/>
        </a:buBlip>
        <a:defRPr lang="en-US" sz="1400" kern="1200" dirty="0">
          <a:solidFill>
            <a:schemeClr val="bg2"/>
          </a:solidFill>
          <a:latin typeface="+mn-lt"/>
          <a:ea typeface="+mn-ea"/>
          <a:cs typeface="+mn-cs"/>
        </a:defRPr>
      </a:lvl1pPr>
      <a:lvl2pPr marL="548640" indent="-274320" algn="l" defTabSz="914400" rtl="0" eaLnBrk="1" latinLnBrk="0" hangingPunct="1">
        <a:lnSpc>
          <a:spcPct val="100000"/>
        </a:lnSpc>
        <a:spcBef>
          <a:spcPts val="0"/>
        </a:spcBef>
        <a:spcAft>
          <a:spcPts val="600"/>
        </a:spcAft>
        <a:buFontTx/>
        <a:buBlip>
          <a:blip r:embed="rId4"/>
        </a:buBlip>
        <a:defRPr lang="en-US" sz="1400" kern="1200" dirty="0">
          <a:solidFill>
            <a:schemeClr val="bg2"/>
          </a:solidFill>
          <a:latin typeface="+mn-lt"/>
          <a:ea typeface="+mn-ea"/>
          <a:cs typeface="+mn-cs"/>
        </a:defRPr>
      </a:lvl2pPr>
      <a:lvl3pPr marL="822960" indent="-274320" algn="l" defTabSz="914400" rtl="0" eaLnBrk="1" latinLnBrk="0" hangingPunct="1">
        <a:lnSpc>
          <a:spcPct val="100000"/>
        </a:lnSpc>
        <a:spcBef>
          <a:spcPts val="0"/>
        </a:spcBef>
        <a:spcAft>
          <a:spcPts val="600"/>
        </a:spcAft>
        <a:buFontTx/>
        <a:buBlip>
          <a:blip r:embed="rId4"/>
        </a:buBlip>
        <a:defRPr lang="en-US" sz="1400" kern="1200" dirty="0">
          <a:solidFill>
            <a:schemeClr val="bg2"/>
          </a:solidFill>
          <a:latin typeface="+mn-lt"/>
          <a:ea typeface="+mn-ea"/>
          <a:cs typeface="+mn-cs"/>
        </a:defRPr>
      </a:lvl3pPr>
      <a:lvl4pPr marL="1097280" indent="-274320" algn="l" defTabSz="914400" rtl="0" eaLnBrk="1" latinLnBrk="0" hangingPunct="1">
        <a:lnSpc>
          <a:spcPct val="100000"/>
        </a:lnSpc>
        <a:spcBef>
          <a:spcPts val="0"/>
        </a:spcBef>
        <a:spcAft>
          <a:spcPts val="600"/>
        </a:spcAft>
        <a:buFontTx/>
        <a:buBlip>
          <a:blip r:embed="rId4"/>
        </a:buBlip>
        <a:defRPr lang="en-US" sz="1400" kern="1200" dirty="0">
          <a:solidFill>
            <a:schemeClr val="bg2"/>
          </a:solidFill>
          <a:latin typeface="+mn-lt"/>
          <a:ea typeface="+mn-ea"/>
          <a:cs typeface="+mn-cs"/>
        </a:defRPr>
      </a:lvl4pPr>
      <a:lvl5pPr marL="1371600" indent="-274320" algn="l" defTabSz="914400" rtl="0" eaLnBrk="1" latinLnBrk="0" hangingPunct="1">
        <a:lnSpc>
          <a:spcPct val="100000"/>
        </a:lnSpc>
        <a:spcBef>
          <a:spcPts val="0"/>
        </a:spcBef>
        <a:spcAft>
          <a:spcPts val="600"/>
        </a:spcAft>
        <a:buFontTx/>
        <a:buBlip>
          <a:blip r:embed="rId4"/>
        </a:buBlip>
        <a:defRPr lang="en-US" sz="1400" kern="1200" dirty="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062" y="228601"/>
            <a:ext cx="11533512" cy="800099"/>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36434" y="1214169"/>
            <a:ext cx="11542140" cy="52643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endParaRPr>
          </a:p>
        </p:txBody>
      </p:sp>
    </p:spTree>
    <p:extLst>
      <p:ext uri="{BB962C8B-B14F-4D97-AF65-F5344CB8AC3E}">
        <p14:creationId xmlns:p14="http://schemas.microsoft.com/office/powerpoint/2010/main" val="3914090642"/>
      </p:ext>
    </p:extLst>
  </p:cSld>
  <p:clrMap bg1="lt1" tx1="dk1" bg2="lt2" tx2="dk2" accent1="accent1" accent2="accent2" accent3="accent3" accent4="accent4" accent5="accent5" accent6="accent6" hlink="hlink" folHlink="folHlink"/>
  <p:sldLayoutIdLst>
    <p:sldLayoutId id="2147484191" r:id="rId1"/>
    <p:sldLayoutId id="2147484192" r:id="rId2"/>
  </p:sldLayoutIdLst>
  <p:hf sldNum="0" hdr="0" ftr="0" dt="0"/>
  <p:txStyles>
    <p:titleStyle>
      <a:lvl1pPr algn="l" defTabSz="121917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324000" indent="-324000" algn="l" defTabSz="1219170" rtl="0" eaLnBrk="1" latinLnBrk="0" hangingPunct="1">
        <a:lnSpc>
          <a:spcPct val="100000"/>
        </a:lnSpc>
        <a:spcBef>
          <a:spcPts val="600"/>
        </a:spcBef>
        <a:spcAft>
          <a:spcPts val="600"/>
        </a:spcAft>
        <a:buClr>
          <a:schemeClr val="accent1"/>
        </a:buClr>
        <a:buFont typeface="Arial" panose="020B0604020202020204" pitchFamily="34" charset="0"/>
        <a:buChar char="•"/>
        <a:defRPr sz="2667" kern="1200">
          <a:solidFill>
            <a:schemeClr val="tx1"/>
          </a:solidFill>
          <a:latin typeface="+mn-lt"/>
          <a:ea typeface="+mn-ea"/>
          <a:cs typeface="+mn-cs"/>
        </a:defRPr>
      </a:lvl1pPr>
      <a:lvl2pPr marL="648000" indent="-324000" algn="l" defTabSz="1219170" rtl="0" eaLnBrk="1" latinLnBrk="0" hangingPunct="1">
        <a:lnSpc>
          <a:spcPct val="10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972000" indent="-324000" algn="l" defTabSz="1219170" rtl="0" eaLnBrk="1" latinLnBrk="0" hangingPunct="1">
        <a:lnSpc>
          <a:spcPct val="100000"/>
        </a:lnSpc>
        <a:spcBef>
          <a:spcPts val="600"/>
        </a:spcBef>
        <a:spcAft>
          <a:spcPts val="600"/>
        </a:spcAft>
        <a:buClr>
          <a:schemeClr val="accent1"/>
        </a:buClr>
        <a:buFont typeface="Wingdings" panose="05000000000000000000" pitchFamily="2" charset="2"/>
        <a:buChar char="§"/>
        <a:defRPr sz="2133" kern="1200">
          <a:solidFill>
            <a:schemeClr val="tx1"/>
          </a:solidFill>
          <a:latin typeface="+mn-lt"/>
          <a:ea typeface="+mn-ea"/>
          <a:cs typeface="+mn-cs"/>
        </a:defRPr>
      </a:lvl3pPr>
      <a:lvl4pPr marL="1219170" indent="-304792" algn="l" defTabSz="1219170" rtl="0" eaLnBrk="1" latinLnBrk="0" hangingPunct="1">
        <a:lnSpc>
          <a:spcPct val="100000"/>
        </a:lnSpc>
        <a:spcBef>
          <a:spcPts val="600"/>
        </a:spcBef>
        <a:spcAft>
          <a:spcPts val="600"/>
        </a:spcAft>
        <a:buFont typeface="Arial" panose="020B0604020202020204" pitchFamily="34" charset="0"/>
        <a:buChar char="–"/>
        <a:defRPr sz="2133" kern="1200">
          <a:solidFill>
            <a:schemeClr val="tx1"/>
          </a:solidFill>
          <a:latin typeface="+mn-lt"/>
          <a:ea typeface="+mn-ea"/>
          <a:cs typeface="+mn-cs"/>
        </a:defRPr>
      </a:lvl4pPr>
      <a:lvl5pPr marL="1523962" indent="-304792" algn="l" defTabSz="1219170" rtl="0" eaLnBrk="1" latinLnBrk="0" hangingPunct="1">
        <a:lnSpc>
          <a:spcPct val="100000"/>
        </a:lnSpc>
        <a:spcBef>
          <a:spcPts val="600"/>
        </a:spcBef>
        <a:spcAft>
          <a:spcPts val="600"/>
        </a:spcAft>
        <a:buClr>
          <a:schemeClr val="accent1"/>
        </a:buClr>
        <a:buFont typeface="Arial" panose="020B0604020202020204" pitchFamily="34" charset="0"/>
        <a:buChar char="•"/>
        <a:defRPr sz="21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560">
          <p15:clr>
            <a:srgbClr val="F26B43"/>
          </p15:clr>
        </p15:guide>
        <p15:guide id="4" orient="horz" pos="845">
          <p15:clr>
            <a:srgbClr val="F26B43"/>
          </p15:clr>
        </p15:guide>
        <p15:guide id="5" orient="horz" pos="4238">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EC8950D-20EB-409B-9F8F-14C22C68EDE7}"/>
              </a:ext>
            </a:extLst>
          </p:cNvPr>
          <p:cNvSpPr>
            <a:spLocks noGrp="1" noChangeArrowheads="1"/>
          </p:cNvSpPr>
          <p:nvPr>
            <p:ph type="title"/>
          </p:nvPr>
        </p:nvSpPr>
        <p:spPr bwMode="auto">
          <a:xfrm>
            <a:off x="609600" y="274638"/>
            <a:ext cx="112479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5123" name="Rectangle 3">
            <a:extLst>
              <a:ext uri="{FF2B5EF4-FFF2-40B4-BE49-F238E27FC236}">
                <a16:creationId xmlns:a16="http://schemas.microsoft.com/office/drawing/2014/main" id="{335DBDBE-0B78-4CAB-83CA-FD4E0A0CE67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p:txBody>
      </p:sp>
      <p:sp>
        <p:nvSpPr>
          <p:cNvPr id="1028" name="Rectangle 4">
            <a:extLst>
              <a:ext uri="{FF2B5EF4-FFF2-40B4-BE49-F238E27FC236}">
                <a16:creationId xmlns:a16="http://schemas.microsoft.com/office/drawing/2014/main" id="{C0F86CF6-B695-416A-A49D-A3E540C08773}"/>
              </a:ext>
            </a:extLst>
          </p:cNvPr>
          <p:cNvSpPr>
            <a:spLocks noGrp="1" noChangeArrowheads="1"/>
          </p:cNvSpPr>
          <p:nvPr>
            <p:ph type="dt" sz="half" idx="2"/>
          </p:nvPr>
        </p:nvSpPr>
        <p:spPr bwMode="auto">
          <a:xfrm>
            <a:off x="46567" y="6381750"/>
            <a:ext cx="796925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chemeClr val="bg1"/>
                </a:solidFill>
                <a:latin typeface="Arial" pitchFamily="34" charset="0"/>
              </a:defRPr>
            </a:lvl1pPr>
          </a:lstStyle>
          <a:p>
            <a:pPr>
              <a:defRPr/>
            </a:pPr>
            <a:endParaRPr lang="en-GB"/>
          </a:p>
        </p:txBody>
      </p:sp>
      <p:sp>
        <p:nvSpPr>
          <p:cNvPr id="1030" name="Rectangle 6">
            <a:extLst>
              <a:ext uri="{FF2B5EF4-FFF2-40B4-BE49-F238E27FC236}">
                <a16:creationId xmlns:a16="http://schemas.microsoft.com/office/drawing/2014/main" id="{23923DA1-5658-4111-B6AA-EEAD6A46C96C}"/>
              </a:ext>
            </a:extLst>
          </p:cNvPr>
          <p:cNvSpPr>
            <a:spLocks noGrp="1" noChangeArrowheads="1"/>
          </p:cNvSpPr>
          <p:nvPr>
            <p:ph type="sldNum" sz="quarter" idx="4"/>
          </p:nvPr>
        </p:nvSpPr>
        <p:spPr bwMode="auto">
          <a:xfrm>
            <a:off x="9347200" y="6524626"/>
            <a:ext cx="284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chemeClr val="bg1"/>
                </a:solidFill>
              </a:defRPr>
            </a:lvl1pPr>
          </a:lstStyle>
          <a:p>
            <a:pPr>
              <a:defRPr/>
            </a:pPr>
            <a:r>
              <a:rPr lang="it-IT" altLang="it-IT"/>
              <a:t>UK/RESP-11009n</a:t>
            </a:r>
          </a:p>
          <a:p>
            <a:pPr>
              <a:defRPr/>
            </a:pPr>
            <a:fld id="{6C06A07B-4ABE-4CAF-85A6-0F57B5DCF69B}" type="slidenum">
              <a:rPr lang="it-IT" altLang="it-IT"/>
              <a:pPr>
                <a:defRPr/>
              </a:pPr>
              <a:t>‹N›</a:t>
            </a:fld>
            <a:endParaRPr lang="it-IT" altLang="it-IT"/>
          </a:p>
        </p:txBody>
      </p:sp>
      <p:pic>
        <p:nvPicPr>
          <p:cNvPr id="5126" name="Picture 5">
            <a:extLst>
              <a:ext uri="{FF2B5EF4-FFF2-40B4-BE49-F238E27FC236}">
                <a16:creationId xmlns:a16="http://schemas.microsoft.com/office/drawing/2014/main" id="{685334AF-C694-4820-A952-E35616D05D9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9718" y="188913"/>
            <a:ext cx="6815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016468"/>
      </p:ext>
    </p:extLst>
  </p:cSld>
  <p:clrMap bg1="lt1" tx1="dk1" bg2="lt2" tx2="dk2" accent1="accent1" accent2="accent2" accent3="accent3" accent4="accent4" accent5="accent5" accent6="accent6" hlink="hlink" folHlink="folHlink"/>
  <p:sldLayoutIdLst>
    <p:sldLayoutId id="2147484194" r:id="rId1"/>
  </p:sldLayoutIdLst>
  <p:hf hdr="0" ftr="0" dt="0"/>
  <p:txStyles>
    <p:titleStyle>
      <a:lvl1pPr algn="l" rtl="0" eaLnBrk="0" fontAlgn="base" hangingPunct="0">
        <a:spcBef>
          <a:spcPct val="0"/>
        </a:spcBef>
        <a:spcAft>
          <a:spcPct val="0"/>
        </a:spcAft>
        <a:defRPr sz="3200" b="1">
          <a:solidFill>
            <a:srgbClr val="FFFF00"/>
          </a:solidFill>
          <a:latin typeface="+mj-lt"/>
          <a:ea typeface="+mj-ea"/>
          <a:cs typeface="+mj-cs"/>
        </a:defRPr>
      </a:lvl1pPr>
      <a:lvl2pPr algn="l" rtl="0" eaLnBrk="0" fontAlgn="base" hangingPunct="0">
        <a:spcBef>
          <a:spcPct val="0"/>
        </a:spcBef>
        <a:spcAft>
          <a:spcPct val="0"/>
        </a:spcAft>
        <a:defRPr sz="3200" b="1">
          <a:solidFill>
            <a:srgbClr val="FFFF00"/>
          </a:solidFill>
          <a:latin typeface="Arial" pitchFamily="34" charset="0"/>
        </a:defRPr>
      </a:lvl2pPr>
      <a:lvl3pPr algn="l" rtl="0" eaLnBrk="0" fontAlgn="base" hangingPunct="0">
        <a:spcBef>
          <a:spcPct val="0"/>
        </a:spcBef>
        <a:spcAft>
          <a:spcPct val="0"/>
        </a:spcAft>
        <a:defRPr sz="3200" b="1">
          <a:solidFill>
            <a:srgbClr val="FFFF00"/>
          </a:solidFill>
          <a:latin typeface="Arial" pitchFamily="34" charset="0"/>
        </a:defRPr>
      </a:lvl3pPr>
      <a:lvl4pPr algn="l" rtl="0" eaLnBrk="0" fontAlgn="base" hangingPunct="0">
        <a:spcBef>
          <a:spcPct val="0"/>
        </a:spcBef>
        <a:spcAft>
          <a:spcPct val="0"/>
        </a:spcAft>
        <a:defRPr sz="3200" b="1">
          <a:solidFill>
            <a:srgbClr val="FFFF00"/>
          </a:solidFill>
          <a:latin typeface="Arial" pitchFamily="34" charset="0"/>
        </a:defRPr>
      </a:lvl4pPr>
      <a:lvl5pPr algn="l" rtl="0" eaLnBrk="0" fontAlgn="base" hangingPunct="0">
        <a:spcBef>
          <a:spcPct val="0"/>
        </a:spcBef>
        <a:spcAft>
          <a:spcPct val="0"/>
        </a:spcAft>
        <a:defRPr sz="3200" b="1">
          <a:solidFill>
            <a:srgbClr val="FFFF00"/>
          </a:solidFill>
          <a:latin typeface="Arial" pitchFamily="34" charset="0"/>
        </a:defRPr>
      </a:lvl5pPr>
      <a:lvl6pPr marL="457200" algn="l" rtl="0" fontAlgn="base">
        <a:spcBef>
          <a:spcPct val="0"/>
        </a:spcBef>
        <a:spcAft>
          <a:spcPct val="0"/>
        </a:spcAft>
        <a:defRPr sz="3200" b="1">
          <a:solidFill>
            <a:srgbClr val="FFFF00"/>
          </a:solidFill>
          <a:latin typeface="Arial" pitchFamily="34" charset="0"/>
        </a:defRPr>
      </a:lvl6pPr>
      <a:lvl7pPr marL="914400" algn="l" rtl="0" fontAlgn="base">
        <a:spcBef>
          <a:spcPct val="0"/>
        </a:spcBef>
        <a:spcAft>
          <a:spcPct val="0"/>
        </a:spcAft>
        <a:defRPr sz="3200" b="1">
          <a:solidFill>
            <a:srgbClr val="FFFF00"/>
          </a:solidFill>
          <a:latin typeface="Arial" pitchFamily="34" charset="0"/>
        </a:defRPr>
      </a:lvl7pPr>
      <a:lvl8pPr marL="1371600" algn="l" rtl="0" fontAlgn="base">
        <a:spcBef>
          <a:spcPct val="0"/>
        </a:spcBef>
        <a:spcAft>
          <a:spcPct val="0"/>
        </a:spcAft>
        <a:defRPr sz="3200" b="1">
          <a:solidFill>
            <a:srgbClr val="FFFF00"/>
          </a:solidFill>
          <a:latin typeface="Arial" pitchFamily="34" charset="0"/>
        </a:defRPr>
      </a:lvl8pPr>
      <a:lvl9pPr marL="1828800" algn="l"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2" y="351909"/>
            <a:ext cx="10761501" cy="545983"/>
          </a:xfrm>
          <a:prstGeom prst="rect">
            <a:avLst/>
          </a:prstGeom>
        </p:spPr>
        <p:txBody>
          <a:bodyPr vert="horz" lIns="91432" tIns="45718" rIns="91432" bIns="45718" rtlCol="0" anchor="t" anchorCtr="0">
            <a:noAutofit/>
          </a:bodyPr>
          <a:lstStyle/>
          <a:p>
            <a:r>
              <a:rPr lang="it-IT" dirty="0"/>
              <a:t>Click to </a:t>
            </a:r>
            <a:r>
              <a:rPr lang="it-IT" dirty="0" err="1"/>
              <a:t>add</a:t>
            </a:r>
            <a:r>
              <a:rPr lang="it-IT" dirty="0"/>
              <a:t> Text</a:t>
            </a:r>
            <a:endParaRPr dirty="0"/>
          </a:p>
        </p:txBody>
      </p:sp>
      <p:sp>
        <p:nvSpPr>
          <p:cNvPr id="3" name="Text Placeholder 2"/>
          <p:cNvSpPr>
            <a:spLocks noGrp="1"/>
          </p:cNvSpPr>
          <p:nvPr>
            <p:ph type="body" idx="1"/>
          </p:nvPr>
        </p:nvSpPr>
        <p:spPr>
          <a:xfrm>
            <a:off x="664632" y="1052113"/>
            <a:ext cx="10761501" cy="5172419"/>
          </a:xfrm>
          <a:prstGeom prst="rect">
            <a:avLst/>
          </a:prstGeom>
        </p:spPr>
        <p:txBody>
          <a:bodyPr vert="horz" lIns="91432" tIns="45718" rIns="91432" bIns="45718" rtlCol="0">
            <a:normAutofit/>
          </a:body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lang="it-IT" dirty="0"/>
          </a:p>
        </p:txBody>
      </p:sp>
      <p:sp>
        <p:nvSpPr>
          <p:cNvPr id="8" name="Segnaposto piè di pagina 7"/>
          <p:cNvSpPr>
            <a:spLocks noGrp="1"/>
          </p:cNvSpPr>
          <p:nvPr>
            <p:ph type="ftr" sz="quarter" idx="3"/>
          </p:nvPr>
        </p:nvSpPr>
        <p:spPr>
          <a:xfrm>
            <a:off x="897267" y="6418569"/>
            <a:ext cx="7666516" cy="226715"/>
          </a:xfrm>
          <a:prstGeom prst="rect">
            <a:avLst/>
          </a:prstGeom>
        </p:spPr>
        <p:txBody>
          <a:bodyPr vert="horz" lIns="91432" tIns="45718" rIns="91432" bIns="45718" rtlCol="0" anchor="ctr"/>
          <a:lstStyle>
            <a:lvl1pPr algn="l">
              <a:defRPr sz="900">
                <a:solidFill>
                  <a:schemeClr val="tx1"/>
                </a:solidFill>
              </a:defRPr>
            </a:lvl1pPr>
          </a:lstStyle>
          <a:p>
            <a:pPr defTabSz="457155"/>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9" name="Segnaposto numero diapositiva 8"/>
          <p:cNvSpPr>
            <a:spLocks noGrp="1"/>
          </p:cNvSpPr>
          <p:nvPr>
            <p:ph type="sldNum" sz="quarter" idx="4"/>
          </p:nvPr>
        </p:nvSpPr>
        <p:spPr>
          <a:xfrm>
            <a:off x="217889" y="6418569"/>
            <a:ext cx="707528" cy="226715"/>
          </a:xfrm>
          <a:prstGeom prst="rect">
            <a:avLst/>
          </a:prstGeom>
        </p:spPr>
        <p:txBody>
          <a:bodyPr vert="horz" lIns="91432" tIns="45718" rIns="91432" bIns="45718" rtlCol="0" anchor="ctr"/>
          <a:lstStyle>
            <a:lvl1pPr algn="r">
              <a:defRPr sz="900">
                <a:solidFill>
                  <a:schemeClr val="tx1"/>
                </a:solidFill>
              </a:defRPr>
            </a:lvl1pPr>
          </a:lstStyle>
          <a:p>
            <a:pPr defTabSz="457155"/>
            <a:fld id="{1BB4EF0B-C518-4698-9E29-AF4BCDADFE6D}" type="slidenum">
              <a:rPr lang="it-IT" smtClean="0">
                <a:solidFill>
                  <a:srgbClr val="000000"/>
                </a:solidFill>
              </a:rPr>
              <a:pPr defTabSz="457155"/>
              <a:t>‹N›</a:t>
            </a:fld>
            <a:endParaRPr lang="it-IT">
              <a:solidFill>
                <a:srgbClr val="000000"/>
              </a:solidFill>
            </a:endParaRPr>
          </a:p>
        </p:txBody>
      </p:sp>
    </p:spTree>
    <p:extLst>
      <p:ext uri="{BB962C8B-B14F-4D97-AF65-F5344CB8AC3E}">
        <p14:creationId xmlns:p14="http://schemas.microsoft.com/office/powerpoint/2010/main" val="106521561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1" r:id="rId14"/>
  </p:sldLayoutIdLst>
  <p:hf hdr="0" dt="0"/>
  <p:txStyles>
    <p:titleStyle>
      <a:lvl1pPr algn="l" defTabSz="914309" rtl="0" eaLnBrk="1" latinLnBrk="0" hangingPunct="1">
        <a:spcBef>
          <a:spcPct val="0"/>
        </a:spcBef>
        <a:buNone/>
        <a:defRPr sz="2700" b="1" kern="1200" baseline="0">
          <a:solidFill>
            <a:schemeClr val="tx2"/>
          </a:solidFill>
          <a:latin typeface="Arial" panose="020B0604020202020204" pitchFamily="34" charset="0"/>
          <a:ea typeface="+mj-ea"/>
          <a:cs typeface="Arial" panose="020B0604020202020204" pitchFamily="34" charset="0"/>
        </a:defRPr>
      </a:lvl1pPr>
    </p:titleStyle>
    <p:bodyStyle>
      <a:lvl1pPr marL="228578" indent="-228578" algn="l" defTabSz="914309" rtl="0" eaLnBrk="1" latinLnBrk="0" hangingPunct="1">
        <a:spcBef>
          <a:spcPts val="600"/>
        </a:spcBef>
        <a:buClr>
          <a:schemeClr val="accent1"/>
        </a:buClr>
        <a:buSzPct val="75000"/>
        <a:buFont typeface="Wingdings" pitchFamily="2" charset="2"/>
        <a:buChar char="n"/>
        <a:defRPr sz="2000" kern="1200">
          <a:solidFill>
            <a:schemeClr val="tx1"/>
          </a:solidFill>
          <a:latin typeface="+mn-lt"/>
          <a:ea typeface="+mn-ea"/>
          <a:cs typeface="Arial" panose="020B0604020202020204" pitchFamily="34" charset="0"/>
        </a:defRPr>
      </a:lvl1pPr>
      <a:lvl2pPr marL="457155" indent="-228578" algn="l" defTabSz="914309" rtl="0" eaLnBrk="1" latinLnBrk="0" hangingPunct="1">
        <a:spcBef>
          <a:spcPts val="600"/>
        </a:spcBef>
        <a:buClr>
          <a:schemeClr val="accent1">
            <a:lumMod val="60000"/>
            <a:lumOff val="40000"/>
          </a:schemeClr>
        </a:buClr>
        <a:buSzPct val="75000"/>
        <a:buFont typeface="Arial" panose="020B0604020202020204" pitchFamily="34" charset="0"/>
        <a:buChar char="•"/>
        <a:defRPr sz="1900" kern="1200">
          <a:solidFill>
            <a:schemeClr val="tx1"/>
          </a:solidFill>
          <a:latin typeface="+mn-lt"/>
          <a:ea typeface="+mn-ea"/>
          <a:cs typeface="Arial" panose="020B0604020202020204" pitchFamily="34" charset="0"/>
        </a:defRPr>
      </a:lvl2pPr>
      <a:lvl3pPr marL="685734" indent="-228578" algn="l" defTabSz="914309" rtl="0" eaLnBrk="1" latinLnBrk="0" hangingPunct="1">
        <a:spcBef>
          <a:spcPts val="600"/>
        </a:spcBef>
        <a:buClr>
          <a:schemeClr val="accent1"/>
        </a:buClr>
        <a:buSzPct val="75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914309" indent="-228578" algn="l" defTabSz="914309" rtl="0" eaLnBrk="1" latinLnBrk="0" hangingPunct="1">
        <a:spcBef>
          <a:spcPts val="600"/>
        </a:spcBef>
        <a:buClr>
          <a:schemeClr val="accent1">
            <a:lumMod val="60000"/>
            <a:lumOff val="40000"/>
          </a:schemeClr>
        </a:buClr>
        <a:buSzPct val="75000"/>
        <a:buFont typeface="Wingdings" pitchFamily="2" charset="2"/>
        <a:buChar char="§"/>
        <a:defRPr sz="1500" kern="1200">
          <a:solidFill>
            <a:schemeClr val="tx1"/>
          </a:solidFill>
          <a:latin typeface="+mn-lt"/>
          <a:ea typeface="+mn-ea"/>
          <a:cs typeface="Arial" panose="020B0604020202020204" pitchFamily="34" charset="0"/>
        </a:defRPr>
      </a:lvl4pPr>
      <a:lvl5pPr marL="1142886" indent="-228578" algn="l" defTabSz="914309" rtl="0" eaLnBrk="1" latinLnBrk="0" hangingPunct="1">
        <a:spcBef>
          <a:spcPts val="600"/>
        </a:spcBef>
        <a:buClr>
          <a:schemeClr val="accent1"/>
        </a:buClr>
        <a:buSzPct val="75000"/>
        <a:buFont typeface="Wingdings" pitchFamily="2" charset="2"/>
        <a:buChar char=""/>
        <a:defRPr sz="1200" kern="1200">
          <a:solidFill>
            <a:schemeClr val="tx1"/>
          </a:solidFill>
          <a:latin typeface="+mn-lt"/>
          <a:ea typeface="+mn-ea"/>
          <a:cs typeface="Arial" panose="020B0604020202020204" pitchFamily="34" charset="0"/>
        </a:defRPr>
      </a:lvl5pPr>
      <a:lvl6pPr marL="1377814" indent="-228578" algn="l" defTabSz="914309" rtl="0" eaLnBrk="1" latinLnBrk="0" hangingPunct="1">
        <a:spcBef>
          <a:spcPct val="20000"/>
        </a:spcBef>
        <a:buClr>
          <a:schemeClr val="accent1">
            <a:lumMod val="60000"/>
            <a:lumOff val="40000"/>
          </a:schemeClr>
        </a:buClr>
        <a:buSzPct val="75000"/>
        <a:buFont typeface="Wingdings" pitchFamily="2" charset="2"/>
        <a:buChar char=""/>
        <a:defRPr lang="en-US" sz="1900" kern="1200" dirty="0" smtClean="0">
          <a:solidFill>
            <a:schemeClr val="tx1">
              <a:lumMod val="65000"/>
              <a:lumOff val="35000"/>
            </a:schemeClr>
          </a:solidFill>
          <a:latin typeface="+mn-lt"/>
          <a:ea typeface="+mn-ea"/>
          <a:cs typeface="+mn-cs"/>
        </a:defRPr>
      </a:lvl6pPr>
      <a:lvl7pPr marL="1603215" indent="-228578" algn="l" defTabSz="914309" rtl="0" eaLnBrk="1" latinLnBrk="0" hangingPunct="1">
        <a:spcBef>
          <a:spcPct val="20000"/>
        </a:spcBef>
        <a:buClr>
          <a:schemeClr val="accent1"/>
        </a:buClr>
        <a:buSzPct val="75000"/>
        <a:buFont typeface="Wingdings" pitchFamily="2" charset="2"/>
        <a:buChar char=""/>
        <a:defRPr lang="en-US" sz="1900" kern="1200" baseline="0" dirty="0" smtClean="0">
          <a:solidFill>
            <a:schemeClr val="tx1">
              <a:lumMod val="65000"/>
              <a:lumOff val="35000"/>
            </a:schemeClr>
          </a:solidFill>
          <a:latin typeface="+mn-lt"/>
          <a:ea typeface="+mn-ea"/>
          <a:cs typeface="+mn-cs"/>
        </a:defRPr>
      </a:lvl7pPr>
      <a:lvl8pPr marL="1830206" indent="-228578" algn="l" defTabSz="914309" rtl="0" eaLnBrk="1" latinLnBrk="0" hangingPunct="1">
        <a:spcBef>
          <a:spcPct val="20000"/>
        </a:spcBef>
        <a:buClr>
          <a:schemeClr val="accent1">
            <a:lumMod val="60000"/>
            <a:lumOff val="40000"/>
          </a:schemeClr>
        </a:buClr>
        <a:buSzPct val="75000"/>
        <a:buFont typeface="Wingdings" pitchFamily="2" charset="2"/>
        <a:buChar char=""/>
        <a:defRPr lang="en-US" sz="1900" kern="1200" baseline="0" dirty="0" smtClean="0">
          <a:solidFill>
            <a:schemeClr val="tx1">
              <a:lumMod val="65000"/>
              <a:lumOff val="35000"/>
            </a:schemeClr>
          </a:solidFill>
          <a:latin typeface="+mn-lt"/>
          <a:ea typeface="+mn-ea"/>
          <a:cs typeface="+mn-cs"/>
        </a:defRPr>
      </a:lvl8pPr>
      <a:lvl9pPr marL="2057195" indent="-228578" algn="l" defTabSz="914309" rtl="0" eaLnBrk="1" latinLnBrk="0" hangingPunct="1">
        <a:spcBef>
          <a:spcPct val="20000"/>
        </a:spcBef>
        <a:buClr>
          <a:schemeClr val="accent1"/>
        </a:buClr>
        <a:buSzPct val="75000"/>
        <a:buFont typeface="Wingdings" pitchFamily="2" charset="2"/>
        <a:buChar char=""/>
        <a:defRPr lang="en-US" sz="1900" kern="1200" baseline="0" dirty="0">
          <a:solidFill>
            <a:schemeClr val="tx1">
              <a:lumMod val="65000"/>
              <a:lumOff val="35000"/>
            </a:schemeClr>
          </a:solidFill>
          <a:latin typeface="+mn-lt"/>
          <a:ea typeface="+mn-ea"/>
          <a:cs typeface="+mn-cs"/>
        </a:defRPr>
      </a:lvl9pPr>
    </p:bodyStyle>
    <p:otherStyle>
      <a:defPPr>
        <a:defRPr/>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605406" y="227014"/>
            <a:ext cx="11290300" cy="1184275"/>
          </a:xfrm>
          <a:prstGeom prst="rect">
            <a:avLst/>
          </a:prstGeom>
          <a:noFill/>
          <a:ln w="9525">
            <a:noFill/>
            <a:miter lim="800000"/>
            <a:headEnd/>
            <a:tailEnd/>
          </a:ln>
        </p:spPr>
        <p:txBody>
          <a:bodyPr vert="horz" wrap="square" lIns="90932" tIns="45472" rIns="90932" bIns="45472" numCol="1" anchor="ctr" anchorCtr="0" compatLnSpc="1">
            <a:prstTxWarp prst="textNoShape">
              <a:avLst/>
            </a:prstTxWarp>
          </a:bodyPr>
          <a:lstStyle/>
          <a:p>
            <a:pPr lvl="0"/>
            <a:r>
              <a:rPr lang="en-US" altLang="it-IT"/>
              <a:t>Click to edit Master title style</a:t>
            </a:r>
          </a:p>
        </p:txBody>
      </p:sp>
      <p:sp>
        <p:nvSpPr>
          <p:cNvPr id="138243" name="Rectangle 3"/>
          <p:cNvSpPr>
            <a:spLocks noGrp="1" noChangeArrowheads="1"/>
          </p:cNvSpPr>
          <p:nvPr>
            <p:ph type="body" idx="1"/>
          </p:nvPr>
        </p:nvSpPr>
        <p:spPr bwMode="auto">
          <a:xfrm>
            <a:off x="789519" y="1411296"/>
            <a:ext cx="10670116" cy="4778375"/>
          </a:xfrm>
          <a:prstGeom prst="rect">
            <a:avLst/>
          </a:prstGeom>
          <a:noFill/>
          <a:ln w="9525">
            <a:noFill/>
            <a:miter lim="800000"/>
            <a:headEnd/>
            <a:tailEnd/>
          </a:ln>
        </p:spPr>
        <p:txBody>
          <a:bodyPr vert="horz" wrap="square" lIns="90932" tIns="45472" rIns="90932" bIns="45472"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2598639266"/>
      </p:ext>
    </p:extLst>
  </p:cSld>
  <p:clrMap bg1="dk2" tx1="lt1" bg2="dk1" tx2="lt2" accent1="accent1" accent2="accent2" accent3="accent3" accent4="accent4" accent5="accent5" accent6="accent6" hlink="hlink" folHlink="folHlink"/>
  <p:sldLayoutIdLst>
    <p:sldLayoutId id="2147484201" r:id="rId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5275" algn="l" rtl="0" eaLnBrk="0" fontAlgn="base" hangingPunct="0">
        <a:spcBef>
          <a:spcPct val="0"/>
        </a:spcBef>
        <a:spcAft>
          <a:spcPct val="0"/>
        </a:spcAft>
        <a:defRPr sz="3600" b="1">
          <a:solidFill>
            <a:schemeClr val="tx2"/>
          </a:solidFill>
          <a:latin typeface="Arial" charset="0"/>
        </a:defRPr>
      </a:lvl6pPr>
      <a:lvl7pPr marL="910540" algn="l" rtl="0" eaLnBrk="0" fontAlgn="base" hangingPunct="0">
        <a:spcBef>
          <a:spcPct val="0"/>
        </a:spcBef>
        <a:spcAft>
          <a:spcPct val="0"/>
        </a:spcAft>
        <a:defRPr sz="3600" b="1">
          <a:solidFill>
            <a:schemeClr val="tx2"/>
          </a:solidFill>
          <a:latin typeface="Arial" charset="0"/>
        </a:defRPr>
      </a:lvl7pPr>
      <a:lvl8pPr marL="1365815" algn="l" rtl="0" eaLnBrk="0" fontAlgn="base" hangingPunct="0">
        <a:spcBef>
          <a:spcPct val="0"/>
        </a:spcBef>
        <a:spcAft>
          <a:spcPct val="0"/>
        </a:spcAft>
        <a:defRPr sz="3600" b="1">
          <a:solidFill>
            <a:schemeClr val="tx2"/>
          </a:solidFill>
          <a:latin typeface="Arial" charset="0"/>
        </a:defRPr>
      </a:lvl8pPr>
      <a:lvl9pPr marL="1821078" algn="l" rtl="0" eaLnBrk="0" fontAlgn="base" hangingPunct="0">
        <a:spcBef>
          <a:spcPct val="0"/>
        </a:spcBef>
        <a:spcAft>
          <a:spcPct val="0"/>
        </a:spcAft>
        <a:defRPr sz="3600" b="1">
          <a:solidFill>
            <a:schemeClr val="tx2"/>
          </a:solidFill>
          <a:latin typeface="Arial" charset="0"/>
        </a:defRPr>
      </a:lvl9pPr>
    </p:titleStyle>
    <p:bodyStyle>
      <a:lvl1pPr marL="338290" indent="-338290" algn="l" rtl="0" eaLnBrk="0" fontAlgn="base" hangingPunct="0">
        <a:spcBef>
          <a:spcPct val="20000"/>
        </a:spcBef>
        <a:spcAft>
          <a:spcPct val="0"/>
        </a:spcAft>
        <a:buChar char="•"/>
        <a:defRPr sz="2800">
          <a:solidFill>
            <a:schemeClr val="tx1"/>
          </a:solidFill>
          <a:latin typeface="+mn-lt"/>
          <a:ea typeface="+mn-ea"/>
          <a:cs typeface="+mn-cs"/>
        </a:defRPr>
      </a:lvl1pPr>
      <a:lvl2pPr marL="736651" indent="-281382" algn="l" rtl="0" eaLnBrk="0" fontAlgn="base" hangingPunct="0">
        <a:spcBef>
          <a:spcPct val="20000"/>
        </a:spcBef>
        <a:spcAft>
          <a:spcPct val="0"/>
        </a:spcAft>
        <a:defRPr sz="2400">
          <a:solidFill>
            <a:schemeClr val="tx1"/>
          </a:solidFill>
          <a:latin typeface="+mn-lt"/>
        </a:defRPr>
      </a:lvl2pPr>
      <a:lvl3pPr marL="1135013" indent="-224487" algn="l" rtl="0" eaLnBrk="0" fontAlgn="base" hangingPunct="0">
        <a:spcBef>
          <a:spcPct val="20000"/>
        </a:spcBef>
        <a:spcAft>
          <a:spcPct val="0"/>
        </a:spcAft>
        <a:buChar char="•"/>
        <a:defRPr sz="2000">
          <a:solidFill>
            <a:schemeClr val="tx1"/>
          </a:solidFill>
          <a:latin typeface="+mn-lt"/>
        </a:defRPr>
      </a:lvl3pPr>
      <a:lvl4pPr marL="1588706" indent="-224487" algn="l" rtl="0" eaLnBrk="0" fontAlgn="base" hangingPunct="0">
        <a:spcBef>
          <a:spcPct val="20000"/>
        </a:spcBef>
        <a:spcAft>
          <a:spcPct val="0"/>
        </a:spcAft>
        <a:buChar char="–"/>
        <a:defRPr>
          <a:solidFill>
            <a:schemeClr val="tx1"/>
          </a:solidFill>
          <a:latin typeface="+mn-lt"/>
        </a:defRPr>
      </a:lvl4pPr>
      <a:lvl5pPr marL="2043974" indent="-226056" algn="l" rtl="0" eaLnBrk="0" fontAlgn="base" hangingPunct="0">
        <a:spcBef>
          <a:spcPct val="20000"/>
        </a:spcBef>
        <a:spcAft>
          <a:spcPct val="0"/>
        </a:spcAft>
        <a:buChar char="»"/>
        <a:defRPr>
          <a:solidFill>
            <a:schemeClr val="tx1"/>
          </a:solidFill>
          <a:latin typeface="+mn-lt"/>
        </a:defRPr>
      </a:lvl5pPr>
      <a:lvl6pPr marL="2499241" indent="-226056" algn="l" rtl="0" eaLnBrk="0" fontAlgn="base" hangingPunct="0">
        <a:spcBef>
          <a:spcPct val="20000"/>
        </a:spcBef>
        <a:spcAft>
          <a:spcPct val="0"/>
        </a:spcAft>
        <a:buChar char="»"/>
        <a:defRPr>
          <a:solidFill>
            <a:schemeClr val="tx1"/>
          </a:solidFill>
          <a:latin typeface="+mn-lt"/>
        </a:defRPr>
      </a:lvl6pPr>
      <a:lvl7pPr marL="2954518" indent="-226056" algn="l" rtl="0" eaLnBrk="0" fontAlgn="base" hangingPunct="0">
        <a:spcBef>
          <a:spcPct val="20000"/>
        </a:spcBef>
        <a:spcAft>
          <a:spcPct val="0"/>
        </a:spcAft>
        <a:buChar char="»"/>
        <a:defRPr>
          <a:solidFill>
            <a:schemeClr val="tx1"/>
          </a:solidFill>
          <a:latin typeface="+mn-lt"/>
        </a:defRPr>
      </a:lvl7pPr>
      <a:lvl8pPr marL="3409785" indent="-226056" algn="l" rtl="0" eaLnBrk="0" fontAlgn="base" hangingPunct="0">
        <a:spcBef>
          <a:spcPct val="20000"/>
        </a:spcBef>
        <a:spcAft>
          <a:spcPct val="0"/>
        </a:spcAft>
        <a:buChar char="»"/>
        <a:defRPr>
          <a:solidFill>
            <a:schemeClr val="tx1"/>
          </a:solidFill>
          <a:latin typeface="+mn-lt"/>
        </a:defRPr>
      </a:lvl8pPr>
      <a:lvl9pPr marL="3865055" indent="-226056" algn="l" rtl="0" eaLnBrk="0" fontAlgn="base" hangingPunct="0">
        <a:spcBef>
          <a:spcPct val="20000"/>
        </a:spcBef>
        <a:spcAft>
          <a:spcPct val="0"/>
        </a:spcAft>
        <a:buChar char="»"/>
        <a:defRPr>
          <a:solidFill>
            <a:schemeClr val="tx1"/>
          </a:solidFill>
          <a:latin typeface="+mn-lt"/>
        </a:defRPr>
      </a:lvl9pPr>
    </p:bodyStyle>
    <p:otherStyle>
      <a:defPPr>
        <a:defRPr lang="it-IT"/>
      </a:defPPr>
      <a:lvl1pPr marL="0" algn="l" defTabSz="910540" rtl="0" eaLnBrk="1" latinLnBrk="0" hangingPunct="1">
        <a:defRPr sz="1800" kern="1200">
          <a:solidFill>
            <a:schemeClr val="tx1"/>
          </a:solidFill>
          <a:latin typeface="+mn-lt"/>
          <a:ea typeface="+mn-ea"/>
          <a:cs typeface="+mn-cs"/>
        </a:defRPr>
      </a:lvl1pPr>
      <a:lvl2pPr marL="455275" algn="l" defTabSz="910540" rtl="0" eaLnBrk="1" latinLnBrk="0" hangingPunct="1">
        <a:defRPr sz="1800" kern="1200">
          <a:solidFill>
            <a:schemeClr val="tx1"/>
          </a:solidFill>
          <a:latin typeface="+mn-lt"/>
          <a:ea typeface="+mn-ea"/>
          <a:cs typeface="+mn-cs"/>
        </a:defRPr>
      </a:lvl2pPr>
      <a:lvl3pPr marL="910540" algn="l" defTabSz="910540" rtl="0" eaLnBrk="1" latinLnBrk="0" hangingPunct="1">
        <a:defRPr sz="1800" kern="1200">
          <a:solidFill>
            <a:schemeClr val="tx1"/>
          </a:solidFill>
          <a:latin typeface="+mn-lt"/>
          <a:ea typeface="+mn-ea"/>
          <a:cs typeface="+mn-cs"/>
        </a:defRPr>
      </a:lvl3pPr>
      <a:lvl4pPr marL="1365815" algn="l" defTabSz="910540" rtl="0" eaLnBrk="1" latinLnBrk="0" hangingPunct="1">
        <a:defRPr sz="1800" kern="1200">
          <a:solidFill>
            <a:schemeClr val="tx1"/>
          </a:solidFill>
          <a:latin typeface="+mn-lt"/>
          <a:ea typeface="+mn-ea"/>
          <a:cs typeface="+mn-cs"/>
        </a:defRPr>
      </a:lvl4pPr>
      <a:lvl5pPr marL="1821078" algn="l" defTabSz="910540" rtl="0" eaLnBrk="1" latinLnBrk="0" hangingPunct="1">
        <a:defRPr sz="1800" kern="1200">
          <a:solidFill>
            <a:schemeClr val="tx1"/>
          </a:solidFill>
          <a:latin typeface="+mn-lt"/>
          <a:ea typeface="+mn-ea"/>
          <a:cs typeface="+mn-cs"/>
        </a:defRPr>
      </a:lvl5pPr>
      <a:lvl6pPr marL="2276346" algn="l" defTabSz="910540" rtl="0" eaLnBrk="1" latinLnBrk="0" hangingPunct="1">
        <a:defRPr sz="1800" kern="1200">
          <a:solidFill>
            <a:schemeClr val="tx1"/>
          </a:solidFill>
          <a:latin typeface="+mn-lt"/>
          <a:ea typeface="+mn-ea"/>
          <a:cs typeface="+mn-cs"/>
        </a:defRPr>
      </a:lvl6pPr>
      <a:lvl7pPr marL="2731621" algn="l" defTabSz="910540" rtl="0" eaLnBrk="1" latinLnBrk="0" hangingPunct="1">
        <a:defRPr sz="1800" kern="1200">
          <a:solidFill>
            <a:schemeClr val="tx1"/>
          </a:solidFill>
          <a:latin typeface="+mn-lt"/>
          <a:ea typeface="+mn-ea"/>
          <a:cs typeface="+mn-cs"/>
        </a:defRPr>
      </a:lvl7pPr>
      <a:lvl8pPr marL="3186890" algn="l" defTabSz="910540" rtl="0" eaLnBrk="1" latinLnBrk="0" hangingPunct="1">
        <a:defRPr sz="1800" kern="1200">
          <a:solidFill>
            <a:schemeClr val="tx1"/>
          </a:solidFill>
          <a:latin typeface="+mn-lt"/>
          <a:ea typeface="+mn-ea"/>
          <a:cs typeface="+mn-cs"/>
        </a:defRPr>
      </a:lvl8pPr>
      <a:lvl9pPr marL="3642159" algn="l" defTabSz="91054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9703BC1-BBE7-44C2-A7AF-10E9614A4EFE}" type="slidenum">
              <a:rPr lang="it-IT" altLang="it-IT">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27843275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E355E70-F892-4BCC-B846-DC77D625812D}"/>
              </a:ext>
            </a:extLst>
          </p:cNvPr>
          <p:cNvSpPr>
            <a:spLocks noGrp="1" noChangeArrowheads="1"/>
          </p:cNvSpPr>
          <p:nvPr>
            <p:ph type="title"/>
          </p:nvPr>
        </p:nvSpPr>
        <p:spPr bwMode="auto">
          <a:xfrm>
            <a:off x="624418" y="452438"/>
            <a:ext cx="1094316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Click to edit Master title style</a:t>
            </a:r>
          </a:p>
        </p:txBody>
      </p:sp>
      <p:sp>
        <p:nvSpPr>
          <p:cNvPr id="33795" name="Rectangle 3">
            <a:extLst>
              <a:ext uri="{FF2B5EF4-FFF2-40B4-BE49-F238E27FC236}">
                <a16:creationId xmlns:a16="http://schemas.microsoft.com/office/drawing/2014/main" id="{6B441BCC-9822-4E55-BAA3-35CBA8D34C0D}"/>
              </a:ext>
            </a:extLst>
          </p:cNvPr>
          <p:cNvSpPr>
            <a:spLocks noGrp="1" noChangeArrowheads="1"/>
          </p:cNvSpPr>
          <p:nvPr>
            <p:ph type="body" idx="1"/>
          </p:nvPr>
        </p:nvSpPr>
        <p:spPr bwMode="auto">
          <a:xfrm>
            <a:off x="624418" y="1773239"/>
            <a:ext cx="10943167"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p:txBody>
      </p:sp>
      <p:sp>
        <p:nvSpPr>
          <p:cNvPr id="6" name="Line 8">
            <a:extLst>
              <a:ext uri="{FF2B5EF4-FFF2-40B4-BE49-F238E27FC236}">
                <a16:creationId xmlns:a16="http://schemas.microsoft.com/office/drawing/2014/main" id="{1FE98FC4-F5AD-4649-823C-B5E872561D62}"/>
              </a:ext>
            </a:extLst>
          </p:cNvPr>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301" tIns="45653" rIns="91301" bIns="45653"/>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1517030989"/>
      </p:ext>
    </p:extLst>
  </p:cSld>
  <p:clrMap bg1="dk2" tx1="lt1" bg2="dk1" tx2="lt2" accent1="accent1" accent2="accent2" accent3="accent3" accent4="accent4" accent5="accent5" accent6="accent6" hlink="hlink" folHlink="folHlink"/>
  <p:sldLayoutIdLst>
    <p:sldLayoutId id="2147484120" r:id="rId1"/>
    <p:sldLayoutId id="2147484199" r:id="rId2"/>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6535" algn="ctr" rtl="0" fontAlgn="base">
        <a:spcBef>
          <a:spcPct val="0"/>
        </a:spcBef>
        <a:spcAft>
          <a:spcPct val="0"/>
        </a:spcAft>
        <a:defRPr sz="4400">
          <a:solidFill>
            <a:schemeClr val="tx2"/>
          </a:solidFill>
          <a:latin typeface="Arial" charset="0"/>
        </a:defRPr>
      </a:lvl6pPr>
      <a:lvl7pPr marL="913074" algn="ctr" rtl="0" fontAlgn="base">
        <a:spcBef>
          <a:spcPct val="0"/>
        </a:spcBef>
        <a:spcAft>
          <a:spcPct val="0"/>
        </a:spcAft>
        <a:defRPr sz="4400">
          <a:solidFill>
            <a:schemeClr val="tx2"/>
          </a:solidFill>
          <a:latin typeface="Arial" charset="0"/>
        </a:defRPr>
      </a:lvl7pPr>
      <a:lvl8pPr marL="1369612" algn="ctr" rtl="0" fontAlgn="base">
        <a:spcBef>
          <a:spcPct val="0"/>
        </a:spcBef>
        <a:spcAft>
          <a:spcPct val="0"/>
        </a:spcAft>
        <a:defRPr sz="4400">
          <a:solidFill>
            <a:schemeClr val="tx2"/>
          </a:solidFill>
          <a:latin typeface="Arial" charset="0"/>
        </a:defRPr>
      </a:lvl8pPr>
      <a:lvl9pPr marL="1826147"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5425" indent="-225425" algn="l" rtl="0" eaLnBrk="0" fontAlgn="base" hangingPunct="0">
        <a:lnSpc>
          <a:spcPct val="90000"/>
        </a:lnSpc>
        <a:spcBef>
          <a:spcPts val="1800"/>
        </a:spcBef>
        <a:spcAft>
          <a:spcPct val="0"/>
        </a:spcAft>
        <a:buClr>
          <a:srgbClr val="FCC12C"/>
        </a:buClr>
        <a:buSzPct val="70000"/>
        <a:buFont typeface="Wingdings" panose="05000000000000000000" pitchFamily="2" charset="2"/>
        <a:buChar char="l"/>
        <a:defRPr>
          <a:solidFill>
            <a:schemeClr val="tx1"/>
          </a:solidFill>
          <a:latin typeface="+mn-lt"/>
        </a:defRPr>
      </a:lvl2pPr>
      <a:lvl3pPr marL="454025" indent="-225425" algn="l" rtl="0" eaLnBrk="0" fontAlgn="base" hangingPunct="0">
        <a:lnSpc>
          <a:spcPct val="90000"/>
        </a:lnSpc>
        <a:spcBef>
          <a:spcPts val="600"/>
        </a:spcBef>
        <a:spcAft>
          <a:spcPct val="0"/>
        </a:spcAft>
        <a:buClr>
          <a:srgbClr val="FCC12C"/>
        </a:buClr>
        <a:buFont typeface="Arial" panose="020B0604020202020204" pitchFamily="34" charset="0"/>
        <a:buChar char="–"/>
        <a:defRPr sz="1600">
          <a:solidFill>
            <a:schemeClr val="tx1"/>
          </a:solidFill>
          <a:latin typeface="+mn-lt"/>
        </a:defRPr>
      </a:lvl3pPr>
      <a:lvl4pPr marL="635000" indent="-177800" algn="l" rtl="0" eaLnBrk="0" fontAlgn="base" hangingPunct="0">
        <a:lnSpc>
          <a:spcPct val="90000"/>
        </a:lnSpc>
        <a:spcBef>
          <a:spcPts val="600"/>
        </a:spcBef>
        <a:spcAft>
          <a:spcPct val="0"/>
        </a:spcAft>
        <a:buChar char="–"/>
        <a:defRPr sz="1400">
          <a:solidFill>
            <a:schemeClr val="tx1"/>
          </a:solidFill>
          <a:latin typeface="+mn-lt"/>
        </a:defRPr>
      </a:lvl4pPr>
      <a:lvl5pPr marL="2051050" indent="-223838" algn="l" rtl="0" eaLnBrk="0" fontAlgn="base" hangingPunct="0">
        <a:spcBef>
          <a:spcPct val="20000"/>
        </a:spcBef>
        <a:spcAft>
          <a:spcPct val="0"/>
        </a:spcAft>
        <a:buChar char="»"/>
        <a:defRPr sz="1600">
          <a:solidFill>
            <a:schemeClr val="tx1"/>
          </a:solidFill>
          <a:latin typeface="+mn-lt"/>
        </a:defRPr>
      </a:lvl5pPr>
      <a:lvl6pPr marL="2510953" indent="-228269" algn="l" rtl="0" fontAlgn="base">
        <a:spcBef>
          <a:spcPct val="20000"/>
        </a:spcBef>
        <a:spcAft>
          <a:spcPct val="0"/>
        </a:spcAft>
        <a:buChar char="»"/>
        <a:defRPr sz="2000">
          <a:solidFill>
            <a:schemeClr val="tx1"/>
          </a:solidFill>
          <a:latin typeface="+mn-lt"/>
        </a:defRPr>
      </a:lvl6pPr>
      <a:lvl7pPr marL="2967491" indent="-228269" algn="l" rtl="0" fontAlgn="base">
        <a:spcBef>
          <a:spcPct val="20000"/>
        </a:spcBef>
        <a:spcAft>
          <a:spcPct val="0"/>
        </a:spcAft>
        <a:buChar char="»"/>
        <a:defRPr sz="2000">
          <a:solidFill>
            <a:schemeClr val="tx1"/>
          </a:solidFill>
          <a:latin typeface="+mn-lt"/>
        </a:defRPr>
      </a:lvl7pPr>
      <a:lvl8pPr marL="3424028" indent="-228269" algn="l" rtl="0" fontAlgn="base">
        <a:spcBef>
          <a:spcPct val="20000"/>
        </a:spcBef>
        <a:spcAft>
          <a:spcPct val="0"/>
        </a:spcAft>
        <a:buChar char="»"/>
        <a:defRPr sz="2000">
          <a:solidFill>
            <a:schemeClr val="tx1"/>
          </a:solidFill>
          <a:latin typeface="+mn-lt"/>
        </a:defRPr>
      </a:lvl8pPr>
      <a:lvl9pPr marL="3880564" indent="-228269"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074" rtl="0" eaLnBrk="1" latinLnBrk="0" hangingPunct="1">
        <a:defRPr sz="1800" kern="1200">
          <a:solidFill>
            <a:schemeClr val="tx1"/>
          </a:solidFill>
          <a:latin typeface="+mn-lt"/>
          <a:ea typeface="+mn-ea"/>
          <a:cs typeface="+mn-cs"/>
        </a:defRPr>
      </a:lvl1pPr>
      <a:lvl2pPr marL="456535" algn="l" defTabSz="913074" rtl="0" eaLnBrk="1" latinLnBrk="0" hangingPunct="1">
        <a:defRPr sz="1800" kern="1200">
          <a:solidFill>
            <a:schemeClr val="tx1"/>
          </a:solidFill>
          <a:latin typeface="+mn-lt"/>
          <a:ea typeface="+mn-ea"/>
          <a:cs typeface="+mn-cs"/>
        </a:defRPr>
      </a:lvl2pPr>
      <a:lvl3pPr marL="913074" algn="l" defTabSz="913074" rtl="0" eaLnBrk="1" latinLnBrk="0" hangingPunct="1">
        <a:defRPr sz="1800" kern="1200">
          <a:solidFill>
            <a:schemeClr val="tx1"/>
          </a:solidFill>
          <a:latin typeface="+mn-lt"/>
          <a:ea typeface="+mn-ea"/>
          <a:cs typeface="+mn-cs"/>
        </a:defRPr>
      </a:lvl3pPr>
      <a:lvl4pPr marL="1369612" algn="l" defTabSz="913074" rtl="0" eaLnBrk="1" latinLnBrk="0" hangingPunct="1">
        <a:defRPr sz="1800" kern="1200">
          <a:solidFill>
            <a:schemeClr val="tx1"/>
          </a:solidFill>
          <a:latin typeface="+mn-lt"/>
          <a:ea typeface="+mn-ea"/>
          <a:cs typeface="+mn-cs"/>
        </a:defRPr>
      </a:lvl4pPr>
      <a:lvl5pPr marL="1826147" algn="l" defTabSz="913074" rtl="0" eaLnBrk="1" latinLnBrk="0" hangingPunct="1">
        <a:defRPr sz="1800" kern="1200">
          <a:solidFill>
            <a:schemeClr val="tx1"/>
          </a:solidFill>
          <a:latin typeface="+mn-lt"/>
          <a:ea typeface="+mn-ea"/>
          <a:cs typeface="+mn-cs"/>
        </a:defRPr>
      </a:lvl5pPr>
      <a:lvl6pPr marL="2282685" algn="l" defTabSz="913074" rtl="0" eaLnBrk="1" latinLnBrk="0" hangingPunct="1">
        <a:defRPr sz="1800" kern="1200">
          <a:solidFill>
            <a:schemeClr val="tx1"/>
          </a:solidFill>
          <a:latin typeface="+mn-lt"/>
          <a:ea typeface="+mn-ea"/>
          <a:cs typeface="+mn-cs"/>
        </a:defRPr>
      </a:lvl6pPr>
      <a:lvl7pPr marL="2739222" algn="l" defTabSz="913074" rtl="0" eaLnBrk="1" latinLnBrk="0" hangingPunct="1">
        <a:defRPr sz="1800" kern="1200">
          <a:solidFill>
            <a:schemeClr val="tx1"/>
          </a:solidFill>
          <a:latin typeface="+mn-lt"/>
          <a:ea typeface="+mn-ea"/>
          <a:cs typeface="+mn-cs"/>
        </a:defRPr>
      </a:lvl7pPr>
      <a:lvl8pPr marL="3195752" algn="l" defTabSz="913074" rtl="0" eaLnBrk="1" latinLnBrk="0" hangingPunct="1">
        <a:defRPr sz="1800" kern="1200">
          <a:solidFill>
            <a:schemeClr val="tx1"/>
          </a:solidFill>
          <a:latin typeface="+mn-lt"/>
          <a:ea typeface="+mn-ea"/>
          <a:cs typeface="+mn-cs"/>
        </a:defRPr>
      </a:lvl8pPr>
      <a:lvl9pPr marL="3652294" algn="l" defTabSz="91307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9DD3D82-9A17-4182-A9E9-FED9A9664DD5}" type="datetimeFigureOut">
              <a:rPr lang="en-AU" smtClean="0"/>
              <a:t>2/04/2019</a:t>
            </a:fld>
            <a:endParaRPr lang="en-AU"/>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A45709C9-D58C-4827-AC0B-FF003AC90AF1}" type="slidenum">
              <a:rPr lang="en-AU" smtClean="0"/>
              <a:t>‹N›</a:t>
            </a:fld>
            <a:endParaRPr lang="en-AU"/>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AU"/>
          </a:p>
        </p:txBody>
      </p:sp>
    </p:spTree>
    <p:extLst>
      <p:ext uri="{BB962C8B-B14F-4D97-AF65-F5344CB8AC3E}">
        <p14:creationId xmlns:p14="http://schemas.microsoft.com/office/powerpoint/2010/main" val="3825831830"/>
      </p:ext>
    </p:extLst>
  </p:cSld>
  <p:clrMap bg1="dk1" tx1="lt1" bg2="dk2" tx2="lt2" accent1="accent1" accent2="accent2" accent3="accent3" accent4="accent4" accent5="accent5" accent6="accent6" hlink="hlink" folHlink="folHlink"/>
  <p:sldLayoutIdLst>
    <p:sldLayoutId id="2147484127" r:id="rId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83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115" tIns="45560" rIns="91115" bIns="45560" numCol="1" anchor="ctr" anchorCtr="0" compatLnSpc="1">
            <a:prstTxWarp prst="textNoShape">
              <a:avLst/>
            </a:prstTxWarp>
          </a:bodyPr>
          <a:lstStyle/>
          <a:p>
            <a:pPr lvl="0"/>
            <a:r>
              <a:rPr lang="en-US"/>
              <a:t>Fare clic per modificare stile</a:t>
            </a:r>
          </a:p>
        </p:txBody>
      </p:sp>
      <p:sp>
        <p:nvSpPr>
          <p:cNvPr id="120835" name="Text Placeholder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115" tIns="45560" rIns="91115" bIns="45560"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2"/>
          </p:nvPr>
        </p:nvSpPr>
        <p:spPr>
          <a:xfrm>
            <a:off x="609600" y="6356364"/>
            <a:ext cx="2844800" cy="365125"/>
          </a:xfrm>
          <a:prstGeom prst="rect">
            <a:avLst/>
          </a:prstGeom>
        </p:spPr>
        <p:txBody>
          <a:bodyPr vert="horz" wrap="square" lIns="91115" tIns="45560" rIns="91115" bIns="45560" numCol="1" anchor="ctr" anchorCtr="0" compatLnSpc="1">
            <a:prstTxWarp prst="textNoShape">
              <a:avLst/>
            </a:prstTxWarp>
          </a:bodyPr>
          <a:lstStyle>
            <a:lvl1pPr>
              <a:defRPr sz="1200">
                <a:solidFill>
                  <a:srgbClr val="FFFFFF"/>
                </a:solidFill>
                <a:latin typeface="Calibri" pitchFamily="34" charset="0"/>
              </a:defRPr>
            </a:lvl1pPr>
          </a:lstStyle>
          <a:p>
            <a:pPr>
              <a:defRPr/>
            </a:pPr>
            <a:fld id="{74D8CE32-B2E5-4E58-A836-71604A089782}" type="datetimeFigureOut">
              <a:rPr lang="it-IT"/>
              <a:pPr>
                <a:defRPr/>
              </a:pPr>
              <a:t>02/04/2019</a:t>
            </a:fld>
            <a:endParaRPr lang="en-US"/>
          </a:p>
        </p:txBody>
      </p:sp>
      <p:sp>
        <p:nvSpPr>
          <p:cNvPr id="5" name="Footer Placeholder 4"/>
          <p:cNvSpPr>
            <a:spLocks noGrp="1"/>
          </p:cNvSpPr>
          <p:nvPr>
            <p:ph type="ftr" sz="quarter" idx="3"/>
          </p:nvPr>
        </p:nvSpPr>
        <p:spPr>
          <a:xfrm>
            <a:off x="4165600" y="6356364"/>
            <a:ext cx="3860800" cy="365125"/>
          </a:xfrm>
          <a:prstGeom prst="rect">
            <a:avLst/>
          </a:prstGeom>
        </p:spPr>
        <p:txBody>
          <a:bodyPr vert="horz" wrap="square" lIns="91115" tIns="45560" rIns="91115" bIns="45560" numCol="1" anchor="ctr" anchorCtr="0" compatLnSpc="1">
            <a:prstTxWarp prst="textNoShape">
              <a:avLst/>
            </a:prstTxWarp>
          </a:bodyPr>
          <a:lstStyle>
            <a:lvl1pPr algn="ctr">
              <a:defRPr sz="1200">
                <a:solidFill>
                  <a:srgbClr val="FFFFFF"/>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8737600" y="6356364"/>
            <a:ext cx="2844800" cy="365125"/>
          </a:xfrm>
          <a:prstGeom prst="rect">
            <a:avLst/>
          </a:prstGeom>
        </p:spPr>
        <p:txBody>
          <a:bodyPr vert="horz" wrap="square" lIns="91115" tIns="45560" rIns="91115" bIns="45560" numCol="1" anchor="ctr" anchorCtr="0" compatLnSpc="1">
            <a:prstTxWarp prst="textNoShape">
              <a:avLst/>
            </a:prstTxWarp>
          </a:bodyPr>
          <a:lstStyle>
            <a:lvl1pPr algn="r">
              <a:defRPr sz="1200">
                <a:solidFill>
                  <a:srgbClr val="FFFFFF"/>
                </a:solidFill>
                <a:latin typeface="Calibri" pitchFamily="34" charset="0"/>
              </a:defRPr>
            </a:lvl1pPr>
          </a:lstStyle>
          <a:p>
            <a:pPr>
              <a:defRPr/>
            </a:pPr>
            <a:fld id="{84DC3A39-FB2C-4AB9-BA31-0F4ED4981FD1}" type="slidenum">
              <a:rPr lang="en-US"/>
              <a:pPr>
                <a:defRPr/>
              </a:pPr>
              <a:t>‹N›</a:t>
            </a:fld>
            <a:endParaRPr lang="en-US"/>
          </a:p>
        </p:txBody>
      </p:sp>
    </p:spTree>
    <p:extLst>
      <p:ext uri="{BB962C8B-B14F-4D97-AF65-F5344CB8AC3E}">
        <p14:creationId xmlns:p14="http://schemas.microsoft.com/office/powerpoint/2010/main" val="1308964211"/>
      </p:ext>
    </p:extLst>
  </p:cSld>
  <p:clrMap bg1="dk1" tx1="lt1" bg2="dk2" tx2="lt2" accent1="accent1" accent2="accent2" accent3="accent3" accent4="accent4" accent5="accent5" accent6="accent6" hlink="hlink" folHlink="folHlink"/>
  <p:sldLayoutIdLst>
    <p:sldLayoutId id="2147484132" r:id="rId1"/>
  </p:sldLayoutIdLst>
  <p:txStyles>
    <p:titleStyle>
      <a:lvl1pPr algn="ctr" defTabSz="908412" rtl="0" eaLnBrk="0" fontAlgn="base" hangingPunct="0">
        <a:spcBef>
          <a:spcPct val="0"/>
        </a:spcBef>
        <a:spcAft>
          <a:spcPct val="0"/>
        </a:spcAft>
        <a:defRPr sz="4400" kern="1200">
          <a:solidFill>
            <a:schemeClr val="tx1"/>
          </a:solidFill>
          <a:latin typeface="+mj-lt"/>
          <a:ea typeface="+mj-ea"/>
          <a:cs typeface="+mj-cs"/>
        </a:defRPr>
      </a:lvl1pPr>
      <a:lvl2pPr algn="ctr" defTabSz="908412" rtl="0" eaLnBrk="0" fontAlgn="base" hangingPunct="0">
        <a:spcBef>
          <a:spcPct val="0"/>
        </a:spcBef>
        <a:spcAft>
          <a:spcPct val="0"/>
        </a:spcAft>
        <a:defRPr sz="4400">
          <a:solidFill>
            <a:schemeClr val="tx1"/>
          </a:solidFill>
          <a:latin typeface="Calibri" pitchFamily="34" charset="0"/>
        </a:defRPr>
      </a:lvl2pPr>
      <a:lvl3pPr algn="ctr" defTabSz="908412" rtl="0" eaLnBrk="0" fontAlgn="base" hangingPunct="0">
        <a:spcBef>
          <a:spcPct val="0"/>
        </a:spcBef>
        <a:spcAft>
          <a:spcPct val="0"/>
        </a:spcAft>
        <a:defRPr sz="4400">
          <a:solidFill>
            <a:schemeClr val="tx1"/>
          </a:solidFill>
          <a:latin typeface="Calibri" pitchFamily="34" charset="0"/>
        </a:defRPr>
      </a:lvl3pPr>
      <a:lvl4pPr algn="ctr" defTabSz="908412" rtl="0" eaLnBrk="0" fontAlgn="base" hangingPunct="0">
        <a:spcBef>
          <a:spcPct val="0"/>
        </a:spcBef>
        <a:spcAft>
          <a:spcPct val="0"/>
        </a:spcAft>
        <a:defRPr sz="4400">
          <a:solidFill>
            <a:schemeClr val="tx1"/>
          </a:solidFill>
          <a:latin typeface="Calibri" pitchFamily="34" charset="0"/>
        </a:defRPr>
      </a:lvl4pPr>
      <a:lvl5pPr algn="ctr" defTabSz="908412" rtl="0" eaLnBrk="0" fontAlgn="base" hangingPunct="0">
        <a:spcBef>
          <a:spcPct val="0"/>
        </a:spcBef>
        <a:spcAft>
          <a:spcPct val="0"/>
        </a:spcAft>
        <a:defRPr sz="4400">
          <a:solidFill>
            <a:schemeClr val="tx1"/>
          </a:solidFill>
          <a:latin typeface="Calibri" pitchFamily="34" charset="0"/>
        </a:defRPr>
      </a:lvl5pPr>
      <a:lvl6pPr marL="455731" algn="ctr" defTabSz="909884" rtl="0" fontAlgn="base">
        <a:spcBef>
          <a:spcPct val="0"/>
        </a:spcBef>
        <a:spcAft>
          <a:spcPct val="0"/>
        </a:spcAft>
        <a:defRPr sz="4400">
          <a:solidFill>
            <a:schemeClr val="tx1"/>
          </a:solidFill>
          <a:latin typeface="Calibri" pitchFamily="34" charset="0"/>
        </a:defRPr>
      </a:lvl6pPr>
      <a:lvl7pPr marL="911466" algn="ctr" defTabSz="909884" rtl="0" fontAlgn="base">
        <a:spcBef>
          <a:spcPct val="0"/>
        </a:spcBef>
        <a:spcAft>
          <a:spcPct val="0"/>
        </a:spcAft>
        <a:defRPr sz="4400">
          <a:solidFill>
            <a:schemeClr val="tx1"/>
          </a:solidFill>
          <a:latin typeface="Calibri" pitchFamily="34" charset="0"/>
        </a:defRPr>
      </a:lvl7pPr>
      <a:lvl8pPr marL="1367201" algn="ctr" defTabSz="909884" rtl="0" fontAlgn="base">
        <a:spcBef>
          <a:spcPct val="0"/>
        </a:spcBef>
        <a:spcAft>
          <a:spcPct val="0"/>
        </a:spcAft>
        <a:defRPr sz="4400">
          <a:solidFill>
            <a:schemeClr val="tx1"/>
          </a:solidFill>
          <a:latin typeface="Calibri" pitchFamily="34" charset="0"/>
        </a:defRPr>
      </a:lvl8pPr>
      <a:lvl9pPr marL="1822932" algn="ctr" defTabSz="909884" rtl="0" fontAlgn="base">
        <a:spcBef>
          <a:spcPct val="0"/>
        </a:spcBef>
        <a:spcAft>
          <a:spcPct val="0"/>
        </a:spcAft>
        <a:defRPr sz="4400">
          <a:solidFill>
            <a:schemeClr val="tx1"/>
          </a:solidFill>
          <a:latin typeface="Calibri" pitchFamily="34" charset="0"/>
        </a:defRPr>
      </a:lvl9pPr>
    </p:titleStyle>
    <p:bodyStyle>
      <a:lvl1pPr marL="337683" indent="-337683" algn="l" defTabSz="908412"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7193" indent="-280610" algn="l" defTabSz="908412"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6704" indent="-223538" algn="l" defTabSz="908412"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1702" indent="-223538" algn="l" defTabSz="908412"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6702" indent="-223538" algn="l" defTabSz="908412"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6012"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51"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289"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29"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77" rtl="0" eaLnBrk="1" latinLnBrk="0" hangingPunct="1">
        <a:defRPr sz="1800" kern="1200">
          <a:solidFill>
            <a:schemeClr val="tx1"/>
          </a:solidFill>
          <a:latin typeface="+mn-lt"/>
          <a:ea typeface="+mn-ea"/>
          <a:cs typeface="+mn-cs"/>
        </a:defRPr>
      </a:lvl1pPr>
      <a:lvl2pPr marL="455635" algn="l" defTabSz="911277" rtl="0" eaLnBrk="1" latinLnBrk="0" hangingPunct="1">
        <a:defRPr sz="1800" kern="1200">
          <a:solidFill>
            <a:schemeClr val="tx1"/>
          </a:solidFill>
          <a:latin typeface="+mn-lt"/>
          <a:ea typeface="+mn-ea"/>
          <a:cs typeface="+mn-cs"/>
        </a:defRPr>
      </a:lvl2pPr>
      <a:lvl3pPr marL="911277" algn="l" defTabSz="911277" rtl="0" eaLnBrk="1" latinLnBrk="0" hangingPunct="1">
        <a:defRPr sz="1800" kern="1200">
          <a:solidFill>
            <a:schemeClr val="tx1"/>
          </a:solidFill>
          <a:latin typeface="+mn-lt"/>
          <a:ea typeface="+mn-ea"/>
          <a:cs typeface="+mn-cs"/>
        </a:defRPr>
      </a:lvl3pPr>
      <a:lvl4pPr marL="1366918" algn="l" defTabSz="911277" rtl="0" eaLnBrk="1" latinLnBrk="0" hangingPunct="1">
        <a:defRPr sz="1800" kern="1200">
          <a:solidFill>
            <a:schemeClr val="tx1"/>
          </a:solidFill>
          <a:latin typeface="+mn-lt"/>
          <a:ea typeface="+mn-ea"/>
          <a:cs typeface="+mn-cs"/>
        </a:defRPr>
      </a:lvl4pPr>
      <a:lvl5pPr marL="1822554" algn="l" defTabSz="911277" rtl="0" eaLnBrk="1" latinLnBrk="0" hangingPunct="1">
        <a:defRPr sz="1800" kern="1200">
          <a:solidFill>
            <a:schemeClr val="tx1"/>
          </a:solidFill>
          <a:latin typeface="+mn-lt"/>
          <a:ea typeface="+mn-ea"/>
          <a:cs typeface="+mn-cs"/>
        </a:defRPr>
      </a:lvl5pPr>
      <a:lvl6pPr marL="2278196" algn="l" defTabSz="911277" rtl="0" eaLnBrk="1" latinLnBrk="0" hangingPunct="1">
        <a:defRPr sz="1800" kern="1200">
          <a:solidFill>
            <a:schemeClr val="tx1"/>
          </a:solidFill>
          <a:latin typeface="+mn-lt"/>
          <a:ea typeface="+mn-ea"/>
          <a:cs typeface="+mn-cs"/>
        </a:defRPr>
      </a:lvl6pPr>
      <a:lvl7pPr marL="2733832" algn="l" defTabSz="911277" rtl="0" eaLnBrk="1" latinLnBrk="0" hangingPunct="1">
        <a:defRPr sz="1800" kern="1200">
          <a:solidFill>
            <a:schemeClr val="tx1"/>
          </a:solidFill>
          <a:latin typeface="+mn-lt"/>
          <a:ea typeface="+mn-ea"/>
          <a:cs typeface="+mn-cs"/>
        </a:defRPr>
      </a:lvl7pPr>
      <a:lvl8pPr marL="3189462" algn="l" defTabSz="911277" rtl="0" eaLnBrk="1" latinLnBrk="0" hangingPunct="1">
        <a:defRPr sz="1800" kern="1200">
          <a:solidFill>
            <a:schemeClr val="tx1"/>
          </a:solidFill>
          <a:latin typeface="+mn-lt"/>
          <a:ea typeface="+mn-ea"/>
          <a:cs typeface="+mn-cs"/>
        </a:defRPr>
      </a:lvl8pPr>
      <a:lvl9pPr marL="3645106" algn="l" defTabSz="9112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elplatzhalter 1">
            <a:extLst>
              <a:ext uri="{FF2B5EF4-FFF2-40B4-BE49-F238E27FC236}">
                <a16:creationId xmlns:a16="http://schemas.microsoft.com/office/drawing/2014/main" id="{C8F4BD01-B635-4979-B6D0-F1643A42F02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de-DE" altLang="en-US"/>
              <a:t>Titelmasterformat durch Klicken bearbeiten</a:t>
            </a:r>
          </a:p>
        </p:txBody>
      </p:sp>
      <p:sp>
        <p:nvSpPr>
          <p:cNvPr id="33795" name="Textplatzhalter 2">
            <a:extLst>
              <a:ext uri="{FF2B5EF4-FFF2-40B4-BE49-F238E27FC236}">
                <a16:creationId xmlns:a16="http://schemas.microsoft.com/office/drawing/2014/main" id="{2F539130-C331-48DE-8988-E3BF91AB53A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a:extLst>
              <a:ext uri="{FF2B5EF4-FFF2-40B4-BE49-F238E27FC236}">
                <a16:creationId xmlns:a16="http://schemas.microsoft.com/office/drawing/2014/main" id="{54FEA2CC-8135-474C-8C56-73F7B5523FB5}"/>
              </a:ext>
            </a:extLst>
          </p:cNvPr>
          <p:cNvSpPr>
            <a:spLocks noGrp="1"/>
          </p:cNvSpPr>
          <p:nvPr>
            <p:ph type="dt" sz="half" idx="2"/>
          </p:nvPr>
        </p:nvSpPr>
        <p:spPr>
          <a:xfrm>
            <a:off x="609600" y="6356351"/>
            <a:ext cx="2844800" cy="366713"/>
          </a:xfrm>
          <a:prstGeom prst="rect">
            <a:avLst/>
          </a:prstGeom>
        </p:spPr>
        <p:txBody>
          <a:bodyPr vert="horz" lIns="91420" tIns="45711" rIns="91420" bIns="45711" rtlCol="0" anchor="ctr"/>
          <a:lstStyle>
            <a:lvl1pPr algn="l" eaLnBrk="1" fontAlgn="auto" hangingPunct="1">
              <a:spcBef>
                <a:spcPts val="0"/>
              </a:spcBef>
              <a:spcAft>
                <a:spcPts val="0"/>
              </a:spcAft>
              <a:defRPr kumimoji="0" sz="1200">
                <a:solidFill>
                  <a:srgbClr val="000000">
                    <a:tint val="75000"/>
                  </a:srgbClr>
                </a:solidFill>
                <a:latin typeface="+mn-lt"/>
                <a:cs typeface="+mn-cs"/>
              </a:defRPr>
            </a:lvl1pPr>
          </a:lstStyle>
          <a:p>
            <a:pPr>
              <a:defRPr/>
            </a:pPr>
            <a:fld id="{87E4CDC0-20E7-4D32-85B1-BC9EB788957E}" type="datetimeFigureOut">
              <a:rPr lang="de-DE"/>
              <a:pPr>
                <a:defRPr/>
              </a:pPr>
              <a:t>02.04.2019</a:t>
            </a:fld>
            <a:endParaRPr lang="de-DE"/>
          </a:p>
        </p:txBody>
      </p:sp>
      <p:sp>
        <p:nvSpPr>
          <p:cNvPr id="5" name="Fußzeilenplatzhalter 4">
            <a:extLst>
              <a:ext uri="{FF2B5EF4-FFF2-40B4-BE49-F238E27FC236}">
                <a16:creationId xmlns:a16="http://schemas.microsoft.com/office/drawing/2014/main" id="{503918B5-D011-450C-ACD5-01A2D3F60FAE}"/>
              </a:ext>
            </a:extLst>
          </p:cNvPr>
          <p:cNvSpPr>
            <a:spLocks noGrp="1"/>
          </p:cNvSpPr>
          <p:nvPr>
            <p:ph type="ftr" sz="quarter" idx="3"/>
          </p:nvPr>
        </p:nvSpPr>
        <p:spPr>
          <a:xfrm>
            <a:off x="4165600" y="6356351"/>
            <a:ext cx="3860800" cy="366713"/>
          </a:xfrm>
          <a:prstGeom prst="rect">
            <a:avLst/>
          </a:prstGeom>
        </p:spPr>
        <p:txBody>
          <a:bodyPr vert="horz" lIns="91420" tIns="45711" rIns="91420" bIns="45711" rtlCol="0" anchor="ctr"/>
          <a:lstStyle>
            <a:lvl1pPr algn="ctr" eaLnBrk="1" fontAlgn="auto" hangingPunct="1">
              <a:spcBef>
                <a:spcPts val="0"/>
              </a:spcBef>
              <a:spcAft>
                <a:spcPts val="0"/>
              </a:spcAft>
              <a:defRPr kumimoji="0" sz="1200">
                <a:solidFill>
                  <a:srgbClr val="000000">
                    <a:tint val="75000"/>
                  </a:srgb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0C9E8705-EA60-4C46-8364-5D2FF2D8782E}"/>
              </a:ext>
            </a:extLst>
          </p:cNvPr>
          <p:cNvSpPr>
            <a:spLocks noGrp="1"/>
          </p:cNvSpPr>
          <p:nvPr>
            <p:ph type="sldNum" sz="quarter" idx="4"/>
          </p:nvPr>
        </p:nvSpPr>
        <p:spPr>
          <a:xfrm>
            <a:off x="8737600" y="6356351"/>
            <a:ext cx="2844800" cy="366713"/>
          </a:xfrm>
          <a:prstGeom prst="rect">
            <a:avLst/>
          </a:prstGeom>
        </p:spPr>
        <p:txBody>
          <a:bodyPr vert="horz" wrap="square" lIns="91420" tIns="45711" rIns="91420" bIns="45711"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74FBBB82-A029-4D77-99A3-2C9E10137C0A}" type="slidenum">
              <a:rPr lang="de-DE" altLang="en-US"/>
              <a:pPr>
                <a:defRPr/>
              </a:pPr>
              <a:t>‹N›</a:t>
            </a:fld>
            <a:endParaRPr lang="de-DE" altLang="en-US"/>
          </a:p>
        </p:txBody>
      </p:sp>
    </p:spTree>
    <p:extLst>
      <p:ext uri="{BB962C8B-B14F-4D97-AF65-F5344CB8AC3E}">
        <p14:creationId xmlns:p14="http://schemas.microsoft.com/office/powerpoint/2010/main" val="4133512306"/>
      </p:ext>
    </p:extLst>
  </p:cSld>
  <p:clrMap bg1="dk1" tx1="lt1" bg2="dk2" tx2="lt2" accent1="accent1" accent2="accent2" accent3="accent3" accent4="accent4" accent5="accent5" accent6="accent6" hlink="hlink" folHlink="folHlink"/>
  <p:sldLayoutIdLst>
    <p:sldLayoutId id="2147484140" r:id="rId1"/>
    <p:sldLayoutId id="2147484151" r:id="rId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cs typeface="Arial" pitchFamily="34" charset="0"/>
        </a:defRPr>
      </a:lvl2pPr>
      <a:lvl3pPr algn="l" rtl="0" eaLnBrk="0" fontAlgn="base" hangingPunct="0">
        <a:spcBef>
          <a:spcPct val="0"/>
        </a:spcBef>
        <a:spcAft>
          <a:spcPct val="0"/>
        </a:spcAft>
        <a:defRPr sz="3600" b="1">
          <a:solidFill>
            <a:schemeClr val="tx1"/>
          </a:solidFill>
          <a:latin typeface="Calibri" pitchFamily="34" charset="0"/>
          <a:cs typeface="Arial" pitchFamily="34" charset="0"/>
        </a:defRPr>
      </a:lvl3pPr>
      <a:lvl4pPr algn="l" rtl="0" eaLnBrk="0" fontAlgn="base" hangingPunct="0">
        <a:spcBef>
          <a:spcPct val="0"/>
        </a:spcBef>
        <a:spcAft>
          <a:spcPct val="0"/>
        </a:spcAft>
        <a:defRPr sz="3600" b="1">
          <a:solidFill>
            <a:schemeClr val="tx1"/>
          </a:solidFill>
          <a:latin typeface="Calibri" pitchFamily="34" charset="0"/>
          <a:cs typeface="Arial" pitchFamily="34" charset="0"/>
        </a:defRPr>
      </a:lvl4pPr>
      <a:lvl5pPr algn="l" rtl="0" eaLnBrk="0" fontAlgn="base" hangingPunct="0">
        <a:spcBef>
          <a:spcPct val="0"/>
        </a:spcBef>
        <a:spcAft>
          <a:spcPct val="0"/>
        </a:spcAft>
        <a:defRPr sz="3600" b="1">
          <a:solidFill>
            <a:schemeClr val="tx1"/>
          </a:solidFill>
          <a:latin typeface="Calibri" pitchFamily="34" charset="0"/>
          <a:cs typeface="Arial" pitchFamily="34" charset="0"/>
        </a:defRPr>
      </a:lvl5pPr>
      <a:lvl6pPr marL="457106" algn="ctr" rtl="0" fontAlgn="base">
        <a:spcBef>
          <a:spcPct val="0"/>
        </a:spcBef>
        <a:spcAft>
          <a:spcPct val="0"/>
        </a:spcAft>
        <a:defRPr sz="4400">
          <a:solidFill>
            <a:schemeClr val="tx1"/>
          </a:solidFill>
          <a:latin typeface="Calibri" pitchFamily="34" charset="0"/>
          <a:cs typeface="Arial" pitchFamily="34" charset="0"/>
        </a:defRPr>
      </a:lvl6pPr>
      <a:lvl7pPr marL="914210" algn="ctr" rtl="0" fontAlgn="base">
        <a:spcBef>
          <a:spcPct val="0"/>
        </a:spcBef>
        <a:spcAft>
          <a:spcPct val="0"/>
        </a:spcAft>
        <a:defRPr sz="4400">
          <a:solidFill>
            <a:schemeClr val="tx1"/>
          </a:solidFill>
          <a:latin typeface="Calibri" pitchFamily="34" charset="0"/>
          <a:cs typeface="Arial" pitchFamily="34" charset="0"/>
        </a:defRPr>
      </a:lvl7pPr>
      <a:lvl8pPr marL="1371316" algn="ctr" rtl="0" fontAlgn="base">
        <a:spcBef>
          <a:spcPct val="0"/>
        </a:spcBef>
        <a:spcAft>
          <a:spcPct val="0"/>
        </a:spcAft>
        <a:defRPr sz="4400">
          <a:solidFill>
            <a:schemeClr val="tx1"/>
          </a:solidFill>
          <a:latin typeface="Calibri" pitchFamily="34" charset="0"/>
          <a:cs typeface="Arial" pitchFamily="34" charset="0"/>
        </a:defRPr>
      </a:lvl8pPr>
      <a:lvl9pPr marL="1828421" algn="ctr" rtl="0" fontAlgn="base">
        <a:spcBef>
          <a:spcPct val="0"/>
        </a:spcBef>
        <a:spcAft>
          <a:spcPct val="0"/>
        </a:spcAft>
        <a:defRPr sz="4400">
          <a:solidFill>
            <a:schemeClr val="tx1"/>
          </a:solidFill>
          <a:latin typeface="Calibri" pitchFamily="34" charset="0"/>
          <a:cs typeface="Arial"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a:solidFill>
            <a:schemeClr val="tx1"/>
          </a:solidFill>
          <a:latin typeface="+mn-lt"/>
          <a:cs typeface="+mn-cs"/>
        </a:defRPr>
      </a:lvl2pPr>
      <a:lvl3pPr marL="1141413" indent="-227013" algn="l" rtl="0"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58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079" indent="-228553" algn="l" rtl="0" fontAlgn="base">
        <a:spcBef>
          <a:spcPct val="20000"/>
        </a:spcBef>
        <a:spcAft>
          <a:spcPct val="0"/>
        </a:spcAft>
        <a:buFont typeface="Arial" pitchFamily="34" charset="0"/>
        <a:buChar char="»"/>
        <a:defRPr sz="2000">
          <a:solidFill>
            <a:schemeClr val="tx1"/>
          </a:solidFill>
          <a:latin typeface="+mn-lt"/>
          <a:cs typeface="+mn-cs"/>
        </a:defRPr>
      </a:lvl6pPr>
      <a:lvl7pPr marL="2971184" indent="-228553" algn="l" rtl="0" fontAlgn="base">
        <a:spcBef>
          <a:spcPct val="20000"/>
        </a:spcBef>
        <a:spcAft>
          <a:spcPct val="0"/>
        </a:spcAft>
        <a:buFont typeface="Arial" pitchFamily="34" charset="0"/>
        <a:buChar char="»"/>
        <a:defRPr sz="2000">
          <a:solidFill>
            <a:schemeClr val="tx1"/>
          </a:solidFill>
          <a:latin typeface="+mn-lt"/>
          <a:cs typeface="+mn-cs"/>
        </a:defRPr>
      </a:lvl7pPr>
      <a:lvl8pPr marL="3428289" indent="-228553" algn="l" rtl="0" fontAlgn="base">
        <a:spcBef>
          <a:spcPct val="20000"/>
        </a:spcBef>
        <a:spcAft>
          <a:spcPct val="0"/>
        </a:spcAft>
        <a:buFont typeface="Arial" pitchFamily="34" charset="0"/>
        <a:buChar char="»"/>
        <a:defRPr sz="2000">
          <a:solidFill>
            <a:schemeClr val="tx1"/>
          </a:solidFill>
          <a:latin typeface="+mn-lt"/>
          <a:cs typeface="+mn-cs"/>
        </a:defRPr>
      </a:lvl8pPr>
      <a:lvl9pPr marL="3885394" indent="-228553"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ividerColorBox"/>
          <p:cNvSpPr>
            <a:spLocks noChangeArrowheads="1"/>
          </p:cNvSpPr>
          <p:nvPr userDrawn="1"/>
        </p:nvSpPr>
        <p:spPr bwMode="auto">
          <a:xfrm>
            <a:off x="0" y="1125539"/>
            <a:ext cx="12192000" cy="92075"/>
          </a:xfrm>
          <a:prstGeom prst="rect">
            <a:avLst/>
          </a:prstGeom>
          <a:solidFill>
            <a:schemeClr val="tx2"/>
          </a:solidFill>
          <a:ln>
            <a:noFill/>
          </a:ln>
          <a:extLst/>
        </p:spPr>
        <p:txBody>
          <a:bodyPr wrap="none" lIns="90656" tIns="45328" rIns="90656" bIns="45328" anchor="ctr"/>
          <a:lstStyle/>
          <a:p>
            <a:pPr>
              <a:defRPr/>
            </a:pPr>
            <a:endParaRPr lang="de-DE" altLang="ja-JP" sz="2800">
              <a:solidFill>
                <a:srgbClr val="00CC00"/>
              </a:solidFill>
              <a:latin typeface="Arial" charset="0"/>
            </a:endParaRPr>
          </a:p>
        </p:txBody>
      </p:sp>
      <p:sp>
        <p:nvSpPr>
          <p:cNvPr id="230403" name="Rectangle 5"/>
          <p:cNvSpPr>
            <a:spLocks noGrp="1" noChangeArrowheads="1"/>
          </p:cNvSpPr>
          <p:nvPr>
            <p:ph type="body" idx="1"/>
          </p:nvPr>
        </p:nvSpPr>
        <p:spPr bwMode="gray">
          <a:xfrm>
            <a:off x="452967" y="1343025"/>
            <a:ext cx="11283951" cy="5292725"/>
          </a:xfrm>
          <a:prstGeom prst="rect">
            <a:avLst/>
          </a:prstGeom>
          <a:noFill/>
          <a:ln w="9525">
            <a:noFill/>
            <a:miter lim="800000"/>
            <a:headEnd/>
            <a:tailEnd/>
          </a:ln>
        </p:spPr>
        <p:txBody>
          <a:bodyPr vert="horz" wrap="square" lIns="0" tIns="45328" rIns="0" bIns="4532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30404" name="Rectangle 6"/>
          <p:cNvSpPr>
            <a:spLocks noGrp="1" noChangeArrowheads="1"/>
          </p:cNvSpPr>
          <p:nvPr>
            <p:ph type="title"/>
          </p:nvPr>
        </p:nvSpPr>
        <p:spPr bwMode="gray">
          <a:xfrm>
            <a:off x="452968" y="115888"/>
            <a:ext cx="11292417" cy="1009650"/>
          </a:xfrm>
          <a:prstGeom prst="rect">
            <a:avLst/>
          </a:prstGeom>
          <a:noFill/>
          <a:ln w="9525">
            <a:noFill/>
            <a:miter lim="800000"/>
            <a:headEnd/>
            <a:tailEnd/>
          </a:ln>
        </p:spPr>
        <p:txBody>
          <a:bodyPr vert="horz" wrap="square" lIns="0" tIns="45328" rIns="0" bIns="45328" numCol="1" anchor="b" anchorCtr="0" compatLnSpc="1">
            <a:prstTxWarp prst="textNoShape">
              <a:avLst/>
            </a:prstTxWarp>
          </a:bodyPr>
          <a:lstStyle/>
          <a:p>
            <a:pPr lvl="0"/>
            <a:r>
              <a:rPr lang="en-US" altLang="ja-JP"/>
              <a:t>Click to edit Master title style</a:t>
            </a:r>
          </a:p>
        </p:txBody>
      </p:sp>
      <p:sp>
        <p:nvSpPr>
          <p:cNvPr id="6" name="Slide Number Placeholder 2"/>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rgbClr val="404040">
                    <a:tint val="75000"/>
                  </a:srgbClr>
                </a:solidFill>
                <a:latin typeface="Arial Unicode MS" pitchFamily="34" charset="-128"/>
                <a:ea typeface="+mn-ea"/>
              </a:defRPr>
            </a:lvl1pPr>
          </a:lstStyle>
          <a:p>
            <a:pPr>
              <a:defRPr/>
            </a:pPr>
            <a:fld id="{A9D39D41-C022-4CDA-808E-07DB02883641}" type="slidenum">
              <a:rPr lang="en-GB"/>
              <a:pPr>
                <a:defRPr/>
              </a:pPr>
              <a:t>‹N›</a:t>
            </a:fld>
            <a:endParaRPr lang="en-GB"/>
          </a:p>
        </p:txBody>
      </p:sp>
    </p:spTree>
    <p:extLst>
      <p:ext uri="{BB962C8B-B14F-4D97-AF65-F5344CB8AC3E}">
        <p14:creationId xmlns:p14="http://schemas.microsoft.com/office/powerpoint/2010/main" val="2447169760"/>
      </p:ext>
    </p:extLst>
  </p:cSld>
  <p:clrMap bg1="lt1" tx1="dk1" bg2="lt2" tx2="dk2" accent1="accent1" accent2="accent2" accent3="accent3" accent4="accent4" accent5="accent5" accent6="accent6" hlink="hlink" folHlink="folHlink"/>
  <p:sldLayoutIdLst>
    <p:sldLayoutId id="2147484142" r:id="rId1"/>
  </p:sldLayoutIdLst>
  <p:transition/>
  <p:hf hdr="0" ftr="0" dt="0"/>
  <p:txStyles>
    <p:titleStyle>
      <a:lvl1pPr algn="l" rtl="0" eaLnBrk="0" fontAlgn="base" hangingPunct="0">
        <a:lnSpc>
          <a:spcPct val="95000"/>
        </a:lnSpc>
        <a:spcBef>
          <a:spcPct val="0"/>
        </a:spcBef>
        <a:spcAft>
          <a:spcPct val="0"/>
        </a:spcAft>
        <a:defRPr sz="2400" b="1">
          <a:solidFill>
            <a:srgbClr val="145477"/>
          </a:solidFill>
          <a:latin typeface="+mj-lt"/>
          <a:ea typeface="+mj-ea"/>
          <a:cs typeface="+mj-cs"/>
        </a:defRPr>
      </a:lvl1pPr>
      <a:lvl2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2pPr>
      <a:lvl3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3pPr>
      <a:lvl4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4pPr>
      <a:lvl5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5pPr>
      <a:lvl6pPr marL="4572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6pPr>
      <a:lvl7pPr marL="9144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7pPr>
      <a:lvl8pPr marL="13716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8pPr>
      <a:lvl9pPr marL="18288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9pPr>
    </p:titleStyle>
    <p:bodyStyle>
      <a:lvl1pPr marL="230188" indent="-230188" algn="l" rtl="0" eaLnBrk="0" fontAlgn="base" hangingPunct="0">
        <a:spcBef>
          <a:spcPct val="0"/>
        </a:spcBef>
        <a:spcAft>
          <a:spcPts val="600"/>
        </a:spcAft>
        <a:buClr>
          <a:srgbClr val="145477"/>
        </a:buClr>
        <a:buSzPct val="110000"/>
        <a:buFont typeface="Wingdings" pitchFamily="2" charset="2"/>
        <a:buChar char="§"/>
        <a:defRPr>
          <a:solidFill>
            <a:schemeClr val="tx1"/>
          </a:solidFill>
          <a:latin typeface="+mn-lt"/>
          <a:ea typeface="+mn-ea"/>
          <a:cs typeface="+mn-cs"/>
        </a:defRPr>
      </a:lvl1pPr>
      <a:lvl2pPr marL="442913" indent="-206375" algn="l" rtl="0" eaLnBrk="0" fontAlgn="base" hangingPunct="0">
        <a:spcBef>
          <a:spcPct val="0"/>
        </a:spcBef>
        <a:spcAft>
          <a:spcPts val="600"/>
        </a:spcAft>
        <a:buClr>
          <a:schemeClr val="accent2"/>
        </a:buClr>
        <a:buSzPct val="90000"/>
        <a:buFont typeface="Arial" charset="0"/>
        <a:buChar char="●"/>
        <a:defRPr>
          <a:solidFill>
            <a:schemeClr val="tx1"/>
          </a:solidFill>
          <a:latin typeface="+mn-lt"/>
          <a:ea typeface="+mn-ea"/>
        </a:defRPr>
      </a:lvl2pPr>
      <a:lvl3pPr marL="677863" indent="-220663" algn="l" rtl="0" eaLnBrk="0" fontAlgn="base" hangingPunct="0">
        <a:spcBef>
          <a:spcPct val="0"/>
        </a:spcBef>
        <a:spcAft>
          <a:spcPts val="600"/>
        </a:spcAft>
        <a:buClr>
          <a:srgbClr val="A6A6A6"/>
        </a:buClr>
        <a:buFont typeface="Calibri" pitchFamily="34" charset="0"/>
        <a:buChar char="–"/>
        <a:defRPr>
          <a:solidFill>
            <a:schemeClr val="tx1"/>
          </a:solidFill>
          <a:latin typeface="+mn-lt"/>
          <a:ea typeface="+mn-ea"/>
        </a:defRPr>
      </a:lvl3pPr>
      <a:lvl4pPr marL="862013" indent="-184150" algn="l" rtl="0" eaLnBrk="0" fontAlgn="base" hangingPunct="0">
        <a:spcBef>
          <a:spcPct val="0"/>
        </a:spcBef>
        <a:spcAft>
          <a:spcPts val="600"/>
        </a:spcAft>
        <a:buClr>
          <a:srgbClr val="145477"/>
        </a:buClr>
        <a:buSzPct val="90000"/>
        <a:buFont typeface="Arial" charset="0"/>
        <a:buChar char="●"/>
        <a:defRPr>
          <a:solidFill>
            <a:schemeClr val="tx1"/>
          </a:solidFill>
          <a:latin typeface="+mn-lt"/>
          <a:ea typeface="+mn-ea"/>
        </a:defRPr>
      </a:lvl4pPr>
      <a:lvl5pPr marL="1098550" indent="-220663" algn="l" rtl="0" eaLnBrk="0" fontAlgn="base" hangingPunct="0">
        <a:spcBef>
          <a:spcPct val="0"/>
        </a:spcBef>
        <a:spcAft>
          <a:spcPts val="600"/>
        </a:spcAft>
        <a:buClr>
          <a:schemeClr val="accent2"/>
        </a:buClr>
        <a:buChar char="»"/>
        <a:defRPr>
          <a:solidFill>
            <a:schemeClr val="tx1"/>
          </a:solidFill>
          <a:latin typeface="+mn-lt"/>
          <a:ea typeface="+mn-ea"/>
        </a:defRPr>
      </a:lvl5pPr>
      <a:lvl6pPr marL="1555750" indent="-220663" algn="l" rtl="0" eaLnBrk="0" fontAlgn="base" hangingPunct="0">
        <a:spcBef>
          <a:spcPct val="0"/>
        </a:spcBef>
        <a:spcAft>
          <a:spcPts val="600"/>
        </a:spcAft>
        <a:buClr>
          <a:schemeClr val="accent2"/>
        </a:buClr>
        <a:buChar char="»"/>
        <a:defRPr>
          <a:solidFill>
            <a:schemeClr val="tx1"/>
          </a:solidFill>
          <a:latin typeface="+mn-lt"/>
          <a:ea typeface="+mn-ea"/>
        </a:defRPr>
      </a:lvl6pPr>
      <a:lvl7pPr marL="2012950" indent="-220663" algn="l" rtl="0" eaLnBrk="0" fontAlgn="base" hangingPunct="0">
        <a:spcBef>
          <a:spcPct val="0"/>
        </a:spcBef>
        <a:spcAft>
          <a:spcPts val="600"/>
        </a:spcAft>
        <a:buClr>
          <a:schemeClr val="accent2"/>
        </a:buClr>
        <a:buChar char="»"/>
        <a:defRPr>
          <a:solidFill>
            <a:schemeClr val="tx1"/>
          </a:solidFill>
          <a:latin typeface="+mn-lt"/>
          <a:ea typeface="+mn-ea"/>
        </a:defRPr>
      </a:lvl7pPr>
      <a:lvl8pPr marL="2470150" indent="-220663" algn="l" rtl="0" eaLnBrk="0" fontAlgn="base" hangingPunct="0">
        <a:spcBef>
          <a:spcPct val="0"/>
        </a:spcBef>
        <a:spcAft>
          <a:spcPts val="600"/>
        </a:spcAft>
        <a:buClr>
          <a:schemeClr val="accent2"/>
        </a:buClr>
        <a:buChar char="»"/>
        <a:defRPr>
          <a:solidFill>
            <a:schemeClr val="tx1"/>
          </a:solidFill>
          <a:latin typeface="+mn-lt"/>
          <a:ea typeface="+mn-ea"/>
        </a:defRPr>
      </a:lvl8pPr>
      <a:lvl9pPr marL="2927350" indent="-220663" algn="l" rtl="0" eaLnBrk="0" fontAlgn="base" hangingPunct="0">
        <a:spcBef>
          <a:spcPct val="0"/>
        </a:spcBef>
        <a:spcAft>
          <a:spcPts val="600"/>
        </a:spcAft>
        <a:buClr>
          <a:schemeClr val="accent2"/>
        </a:buClr>
        <a:buChar char="»"/>
        <a:defRPr>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2690" name="Titelplatzhalt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242691" name="Textplatzhalt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7" name="Slide Number Placeholder 1"/>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mn-cs"/>
              </a:defRPr>
            </a:lvl1pPr>
          </a:lstStyle>
          <a:p>
            <a:pPr>
              <a:defRPr/>
            </a:pPr>
            <a:fld id="{FEF891EC-811E-4DD6-8A56-07424601F57E}" type="slidenum">
              <a:rPr lang="en-GB"/>
              <a:pPr>
                <a:defRPr/>
              </a:pPr>
              <a:t>‹N›</a:t>
            </a:fld>
            <a:endParaRPr lang="en-GB" dirty="0"/>
          </a:p>
        </p:txBody>
      </p:sp>
    </p:spTree>
    <p:extLst>
      <p:ext uri="{BB962C8B-B14F-4D97-AF65-F5344CB8AC3E}">
        <p14:creationId xmlns:p14="http://schemas.microsoft.com/office/powerpoint/2010/main" val="2201383497"/>
      </p:ext>
    </p:extLst>
  </p:cSld>
  <p:clrMap bg1="lt1" tx1="dk1" bg2="lt2" tx2="dk2" accent1="accent1" accent2="accent2" accent3="accent3" accent4="accent4" accent5="accent5" accent6="accent6" hlink="hlink" folHlink="folHlink"/>
  <p:sldLayoutIdLst>
    <p:sldLayoutId id="2147484179" r:id="rId1"/>
  </p:sldLayoutIdLst>
  <p:transition/>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cs typeface="Arial" charset="0"/>
        </a:defRPr>
      </a:lvl2pPr>
      <a:lvl3pPr algn="l" rtl="0" eaLnBrk="0" fontAlgn="base" hangingPunct="0">
        <a:spcBef>
          <a:spcPct val="0"/>
        </a:spcBef>
        <a:spcAft>
          <a:spcPct val="0"/>
        </a:spcAft>
        <a:defRPr sz="3600" b="1">
          <a:solidFill>
            <a:schemeClr val="tx1"/>
          </a:solidFill>
          <a:latin typeface="Calibri" pitchFamily="34" charset="0"/>
          <a:cs typeface="Arial" charset="0"/>
        </a:defRPr>
      </a:lvl3pPr>
      <a:lvl4pPr algn="l" rtl="0" eaLnBrk="0" fontAlgn="base" hangingPunct="0">
        <a:spcBef>
          <a:spcPct val="0"/>
        </a:spcBef>
        <a:spcAft>
          <a:spcPct val="0"/>
        </a:spcAft>
        <a:defRPr sz="3600" b="1">
          <a:solidFill>
            <a:schemeClr val="tx1"/>
          </a:solidFill>
          <a:latin typeface="Calibri" pitchFamily="34" charset="0"/>
          <a:cs typeface="Arial" charset="0"/>
        </a:defRPr>
      </a:lvl4pPr>
      <a:lvl5pPr algn="l" rtl="0" eaLnBrk="0" fontAlgn="base" hangingPunct="0">
        <a:spcBef>
          <a:spcPct val="0"/>
        </a:spcBef>
        <a:spcAft>
          <a:spcPct val="0"/>
        </a:spcAft>
        <a:defRPr sz="3600" b="1">
          <a:solidFill>
            <a:schemeClr val="tx1"/>
          </a:solidFill>
          <a:latin typeface="Calibri" pitchFamily="34" charset="0"/>
          <a:cs typeface="Arial" charset="0"/>
        </a:defRPr>
      </a:lvl5pPr>
      <a:lvl6pPr marL="457200" algn="l" rtl="0" eaLnBrk="0" fontAlgn="base" hangingPunct="0">
        <a:spcBef>
          <a:spcPct val="0"/>
        </a:spcBef>
        <a:spcAft>
          <a:spcPct val="0"/>
        </a:spcAft>
        <a:defRPr sz="3600" b="1">
          <a:solidFill>
            <a:schemeClr val="tx1"/>
          </a:solidFill>
          <a:latin typeface="Calibri" pitchFamily="34" charset="0"/>
          <a:cs typeface="Arial" charset="0"/>
        </a:defRPr>
      </a:lvl6pPr>
      <a:lvl7pPr marL="914400" algn="l" rtl="0" eaLnBrk="0" fontAlgn="base" hangingPunct="0">
        <a:spcBef>
          <a:spcPct val="0"/>
        </a:spcBef>
        <a:spcAft>
          <a:spcPct val="0"/>
        </a:spcAft>
        <a:defRPr sz="3600" b="1">
          <a:solidFill>
            <a:schemeClr val="tx1"/>
          </a:solidFill>
          <a:latin typeface="Calibri" pitchFamily="34" charset="0"/>
          <a:cs typeface="Arial" charset="0"/>
        </a:defRPr>
      </a:lvl7pPr>
      <a:lvl8pPr marL="1371600" algn="l" rtl="0" eaLnBrk="0" fontAlgn="base" hangingPunct="0">
        <a:spcBef>
          <a:spcPct val="0"/>
        </a:spcBef>
        <a:spcAft>
          <a:spcPct val="0"/>
        </a:spcAft>
        <a:defRPr sz="3600" b="1">
          <a:solidFill>
            <a:schemeClr val="tx1"/>
          </a:solidFill>
          <a:latin typeface="Calibri" pitchFamily="34" charset="0"/>
          <a:cs typeface="Arial" charset="0"/>
        </a:defRPr>
      </a:lvl8pPr>
      <a:lvl9pPr marL="1828800" algn="l" rtl="0" eaLnBrk="0" fontAlgn="base" hangingPunct="0">
        <a:spcBef>
          <a:spcPct val="0"/>
        </a:spcBef>
        <a:spcAft>
          <a:spcPct val="0"/>
        </a:spcAft>
        <a:defRPr sz="36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7.xml"/><Relationship Id="rId1" Type="http://schemas.openxmlformats.org/officeDocument/2006/relationships/themeOverride" Target="../theme/themeOverride2.xml"/><Relationship Id="rId5" Type="http://schemas.openxmlformats.org/officeDocument/2006/relationships/hyperlink" Target="http://goldcopd.org/gold-2019-global-strategy-diagnosis-management-prevention-copd"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7.xml"/><Relationship Id="rId1" Type="http://schemas.openxmlformats.org/officeDocument/2006/relationships/themeOverride" Target="../theme/themeOverride3.xml"/><Relationship Id="rId5" Type="http://schemas.openxmlformats.org/officeDocument/2006/relationships/hyperlink" Target="http://goldcopd.org/gold-2019-global-strategy-diagnosis-management-prevention-copd"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7.xml"/><Relationship Id="rId1" Type="http://schemas.openxmlformats.org/officeDocument/2006/relationships/themeOverride" Target="../theme/themeOverride4.xml"/><Relationship Id="rId4" Type="http://schemas.openxmlformats.org/officeDocument/2006/relationships/hyperlink" Target="http://goldcopd.org/gold-2019-global-strategy-diagnosis-management-prevention-cop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76.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7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8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openxmlformats.org/officeDocument/2006/relationships/hyperlink" Target="http://goldcopd.org/gold-2019-global-strategy-diagnosis-management-prevention-copd" TargetMode="External"/><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3.xml"/><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4.xml"/><Relationship Id="rId1" Type="http://schemas.openxmlformats.org/officeDocument/2006/relationships/slideLayout" Target="../slideLayouts/slideLayout76.xml"/><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5">
            <a:extLst>
              <a:ext uri="{FF2B5EF4-FFF2-40B4-BE49-F238E27FC236}">
                <a16:creationId xmlns:a16="http://schemas.microsoft.com/office/drawing/2014/main" id="{35E6358B-1A1A-4F70-8438-93F0F8D0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8552"/>
            <a:ext cx="14414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Immagine 2">
            <a:extLst>
              <a:ext uri="{FF2B5EF4-FFF2-40B4-BE49-F238E27FC236}">
                <a16:creationId xmlns:a16="http://schemas.microsoft.com/office/drawing/2014/main" id="{CA3F4FE3-8154-4856-AFE9-ACA4BF8A5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5739" y="119664"/>
            <a:ext cx="167481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Sottotitolo 11">
            <a:extLst>
              <a:ext uri="{FF2B5EF4-FFF2-40B4-BE49-F238E27FC236}">
                <a16:creationId xmlns:a16="http://schemas.microsoft.com/office/drawing/2014/main" id="{B4FB9D63-43B8-4232-BE45-79B56FAB3D2F}"/>
              </a:ext>
            </a:extLst>
          </p:cNvPr>
          <p:cNvSpPr>
            <a:spLocks noGrp="1" noChangeArrowheads="1"/>
          </p:cNvSpPr>
          <p:nvPr>
            <p:ph type="subTitle" idx="4294967295"/>
          </p:nvPr>
        </p:nvSpPr>
        <p:spPr>
          <a:xfrm>
            <a:off x="0" y="5770803"/>
            <a:ext cx="12192000" cy="780617"/>
          </a:xfrm>
        </p:spPr>
        <p:txBody>
          <a:bodyPr/>
          <a:lstStyle/>
          <a:p>
            <a:pPr algn="ctr">
              <a:lnSpc>
                <a:spcPct val="100000"/>
              </a:lnSpc>
              <a:spcBef>
                <a:spcPct val="0"/>
              </a:spcBef>
            </a:pPr>
            <a:r>
              <a:rPr lang="it-IT" altLang="it-IT" sz="1600" dirty="0">
                <a:solidFill>
                  <a:srgbClr val="FFFF00"/>
                </a:solidFill>
              </a:rPr>
              <a:t>Professor of Respiratory and </a:t>
            </a:r>
            <a:r>
              <a:rPr lang="it-IT" altLang="it-IT" sz="1600" dirty="0" err="1">
                <a:solidFill>
                  <a:srgbClr val="FFFF00"/>
                </a:solidFill>
              </a:rPr>
              <a:t>Internal</a:t>
            </a:r>
            <a:r>
              <a:rPr lang="it-IT" altLang="it-IT" sz="1600" dirty="0">
                <a:solidFill>
                  <a:srgbClr val="FFFF00"/>
                </a:solidFill>
              </a:rPr>
              <a:t> Medicine, </a:t>
            </a:r>
            <a:r>
              <a:rPr lang="it-IT" altLang="it-IT" sz="1600" dirty="0" err="1">
                <a:solidFill>
                  <a:srgbClr val="FFFF00"/>
                </a:solidFill>
              </a:rPr>
              <a:t>University</a:t>
            </a:r>
            <a:r>
              <a:rPr lang="it-IT" altLang="it-IT" sz="1600" dirty="0">
                <a:solidFill>
                  <a:srgbClr val="FFFF00"/>
                </a:solidFill>
              </a:rPr>
              <a:t> of Modena and Reggio Emilia, (-2016)</a:t>
            </a:r>
          </a:p>
          <a:p>
            <a:pPr algn="ctr">
              <a:lnSpc>
                <a:spcPct val="100000"/>
              </a:lnSpc>
              <a:spcBef>
                <a:spcPct val="0"/>
              </a:spcBef>
            </a:pPr>
            <a:r>
              <a:rPr lang="it-IT" altLang="it-IT" sz="1600" dirty="0" err="1">
                <a:solidFill>
                  <a:srgbClr val="FFFF00"/>
                </a:solidFill>
              </a:rPr>
              <a:t>Eminent</a:t>
            </a:r>
            <a:r>
              <a:rPr lang="it-IT" altLang="it-IT" sz="1600" dirty="0">
                <a:solidFill>
                  <a:srgbClr val="FFFF00"/>
                </a:solidFill>
              </a:rPr>
              <a:t> </a:t>
            </a:r>
            <a:r>
              <a:rPr lang="it-IT" altLang="it-IT" sz="1600" dirty="0" err="1">
                <a:solidFill>
                  <a:srgbClr val="FFFF00"/>
                </a:solidFill>
              </a:rPr>
              <a:t>Scholar</a:t>
            </a:r>
            <a:r>
              <a:rPr lang="it-IT" altLang="it-IT" sz="1600" dirty="0">
                <a:solidFill>
                  <a:srgbClr val="FFFF00"/>
                </a:solidFill>
              </a:rPr>
              <a:t> of Respiratory and </a:t>
            </a:r>
            <a:r>
              <a:rPr lang="it-IT" altLang="it-IT" sz="1600" dirty="0" err="1">
                <a:solidFill>
                  <a:srgbClr val="FFFF00"/>
                </a:solidFill>
              </a:rPr>
              <a:t>Internal</a:t>
            </a:r>
            <a:r>
              <a:rPr lang="it-IT" altLang="it-IT" sz="1600" dirty="0">
                <a:solidFill>
                  <a:srgbClr val="FFFF00"/>
                </a:solidFill>
              </a:rPr>
              <a:t> Medicine, University of Ferrara, 2017 to date</a:t>
            </a:r>
          </a:p>
          <a:p>
            <a:pPr algn="ctr">
              <a:lnSpc>
                <a:spcPct val="100000"/>
              </a:lnSpc>
              <a:spcBef>
                <a:spcPct val="0"/>
              </a:spcBef>
            </a:pPr>
            <a:r>
              <a:rPr lang="it-IT" altLang="it-IT" sz="1600" dirty="0">
                <a:solidFill>
                  <a:srgbClr val="FFFF00"/>
                </a:solidFill>
              </a:rPr>
              <a:t>Visiting Professor of Respiratory and </a:t>
            </a:r>
            <a:r>
              <a:rPr lang="it-IT" altLang="it-IT" sz="1600" dirty="0" err="1">
                <a:solidFill>
                  <a:srgbClr val="FFFF00"/>
                </a:solidFill>
              </a:rPr>
              <a:t>Internal</a:t>
            </a:r>
            <a:r>
              <a:rPr lang="it-IT" altLang="it-IT" sz="1600" dirty="0">
                <a:solidFill>
                  <a:srgbClr val="FFFF00"/>
                </a:solidFill>
              </a:rPr>
              <a:t> Medicine, COPD Center, University of </a:t>
            </a:r>
            <a:r>
              <a:rPr lang="it-IT" altLang="it-IT" sz="1600" dirty="0" err="1">
                <a:solidFill>
                  <a:srgbClr val="FFFF00"/>
                </a:solidFill>
              </a:rPr>
              <a:t>Gothenburg</a:t>
            </a:r>
            <a:r>
              <a:rPr lang="it-IT" altLang="it-IT" sz="1600" dirty="0">
                <a:solidFill>
                  <a:srgbClr val="FFFF00"/>
                </a:solidFill>
              </a:rPr>
              <a:t>, 2017 to date</a:t>
            </a:r>
          </a:p>
          <a:p>
            <a:pPr algn="ctr">
              <a:lnSpc>
                <a:spcPct val="100000"/>
              </a:lnSpc>
              <a:spcBef>
                <a:spcPct val="0"/>
              </a:spcBef>
            </a:pPr>
            <a:endParaRPr lang="it-IT" altLang="it-IT" sz="1600" dirty="0">
              <a:solidFill>
                <a:srgbClr val="FFFF00"/>
              </a:solidFill>
            </a:endParaRPr>
          </a:p>
        </p:txBody>
      </p:sp>
      <p:pic>
        <p:nvPicPr>
          <p:cNvPr id="67591" name="Immagine 6">
            <a:extLst>
              <a:ext uri="{FF2B5EF4-FFF2-40B4-BE49-F238E27FC236}">
                <a16:creationId xmlns:a16="http://schemas.microsoft.com/office/drawing/2014/main" id="{06AC93DD-F8C3-4DF1-A1CD-861EB8448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164" y="1770064"/>
            <a:ext cx="41925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Immagine 8">
            <a:extLst>
              <a:ext uri="{FF2B5EF4-FFF2-40B4-BE49-F238E27FC236}">
                <a16:creationId xmlns:a16="http://schemas.microsoft.com/office/drawing/2014/main" id="{66FDDDD1-BE04-4C9B-935D-A7030C8E1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101" y="1773239"/>
            <a:ext cx="42783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5A1DA456-C72B-4D89-B233-D3193DB628B6}"/>
              </a:ext>
            </a:extLst>
          </p:cNvPr>
          <p:cNvSpPr>
            <a:spLocks noChangeArrowheads="1"/>
          </p:cNvSpPr>
          <p:nvPr/>
        </p:nvSpPr>
        <p:spPr bwMode="auto">
          <a:xfrm>
            <a:off x="1597025" y="37591"/>
            <a:ext cx="8942389" cy="1415772"/>
          </a:xfrm>
          <a:prstGeom prst="rect">
            <a:avLst/>
          </a:prstGeom>
          <a:solidFill>
            <a:srgbClr val="000000"/>
          </a:solidFill>
          <a:ln w="9525">
            <a:noFill/>
            <a:miter lim="800000"/>
            <a:headEnd/>
            <a:tailEnd/>
          </a:ln>
        </p:spPr>
        <p:txBody>
          <a:bodyPr wrap="square" lIns="0" tIns="0" rIns="0" bIns="0" anchor="b">
            <a:spAutoFit/>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40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08050" indent="63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63663" indent="793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17688" indent="11113"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GB" sz="3200" b="1" dirty="0">
                <a:solidFill>
                  <a:srgbClr val="FFFF00"/>
                </a:solidFill>
              </a:rPr>
              <a:t>COPD TREATMENT: LOOKING FORWARD</a:t>
            </a:r>
          </a:p>
          <a:p>
            <a:pPr algn="ctr"/>
            <a:r>
              <a:rPr lang="en-GB" sz="3200" b="1" dirty="0">
                <a:solidFill>
                  <a:srgbClr val="FFFF00"/>
                </a:solidFill>
              </a:rPr>
              <a:t>PNEUMOTRIESTE 2019</a:t>
            </a:r>
          </a:p>
          <a:p>
            <a:pPr algn="ctr"/>
            <a:r>
              <a:rPr lang="it-IT" sz="2800" b="1" dirty="0">
                <a:solidFill>
                  <a:srgbClr val="FFFF00"/>
                </a:solidFill>
              </a:rPr>
              <a:t>Hotel Savoia Excelsior Palace, Trieste 2 April 2019</a:t>
            </a:r>
            <a:endParaRPr kumimoji="0" lang="it-IT" altLang="it-IT" sz="3200" b="1" i="0" u="none" strike="noStrike" kern="1200" cap="none" spc="0" normalizeH="0" baseline="0" noProof="0" dirty="0">
              <a:ln>
                <a:noFill/>
              </a:ln>
              <a:solidFill>
                <a:srgbClr val="FFFF00"/>
              </a:solidFill>
              <a:effectLst/>
              <a:uLnTx/>
              <a:uFillTx/>
              <a:latin typeface="Arial"/>
              <a:cs typeface="Arial" charset="0"/>
            </a:endParaRPr>
          </a:p>
        </p:txBody>
      </p:sp>
      <p:sp>
        <p:nvSpPr>
          <p:cNvPr id="3" name="Rettangolo 2">
            <a:extLst>
              <a:ext uri="{FF2B5EF4-FFF2-40B4-BE49-F238E27FC236}">
                <a16:creationId xmlns:a16="http://schemas.microsoft.com/office/drawing/2014/main" id="{540D886A-AB37-4561-97F5-4FD04F427D20}"/>
              </a:ext>
            </a:extLst>
          </p:cNvPr>
          <p:cNvSpPr/>
          <p:nvPr/>
        </p:nvSpPr>
        <p:spPr>
          <a:xfrm>
            <a:off x="0" y="4377237"/>
            <a:ext cx="12129247" cy="1253613"/>
          </a:xfrm>
          <a:prstGeom prst="rect">
            <a:avLst/>
          </a:prstGeom>
        </p:spPr>
        <p:txBody>
          <a:bodyPr wrap="square">
            <a:spAutoFit/>
          </a:bodyPr>
          <a:lstStyle/>
          <a:p>
            <a:pPr algn="ctr">
              <a:lnSpc>
                <a:spcPct val="115000"/>
              </a:lnSpc>
              <a:spcAft>
                <a:spcPts val="0"/>
              </a:spcAft>
            </a:pPr>
            <a:r>
              <a:rPr lang="de-AT" sz="4000" b="1" dirty="0"/>
              <a:t>Il </a:t>
            </a:r>
            <a:r>
              <a:rPr lang="de-AT" sz="4000" b="1" dirty="0" err="1"/>
              <a:t>contesto</a:t>
            </a:r>
            <a:r>
              <a:rPr lang="de-AT" sz="4000" b="1" dirty="0"/>
              <a:t> per </a:t>
            </a:r>
            <a:r>
              <a:rPr lang="de-AT" sz="4000" b="1" dirty="0" err="1"/>
              <a:t>una</a:t>
            </a:r>
            <a:r>
              <a:rPr lang="de-AT" sz="4000" b="1" dirty="0"/>
              <a:t> </a:t>
            </a:r>
            <a:r>
              <a:rPr lang="de-AT" sz="4000" b="1" dirty="0" err="1"/>
              <a:t>triplice</a:t>
            </a:r>
            <a:r>
              <a:rPr lang="de-AT" sz="4000" b="1" dirty="0"/>
              <a:t> </a:t>
            </a:r>
            <a:r>
              <a:rPr lang="de-AT" sz="4000" b="1" dirty="0" err="1"/>
              <a:t>terapia</a:t>
            </a:r>
            <a:r>
              <a:rPr lang="de-AT" sz="4000" b="1" dirty="0"/>
              <a:t> in BPCO</a:t>
            </a:r>
          </a:p>
          <a:p>
            <a:pPr algn="ctr">
              <a:lnSpc>
                <a:spcPct val="115000"/>
              </a:lnSpc>
              <a:spcAft>
                <a:spcPts val="0"/>
              </a:spcAft>
            </a:pPr>
            <a:r>
              <a:rPr lang="it-IT" altLang="it-IT" sz="2800" b="1" dirty="0"/>
              <a:t>Leonardo M. Fabbri, MD, FERS</a:t>
            </a:r>
          </a:p>
        </p:txBody>
      </p:sp>
    </p:spTree>
    <p:extLst>
      <p:ext uri="{BB962C8B-B14F-4D97-AF65-F5344CB8AC3E}">
        <p14:creationId xmlns:p14="http://schemas.microsoft.com/office/powerpoint/2010/main" val="205045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3" name="Rectangle 2"/>
          <p:cNvSpPr/>
          <p:nvPr/>
        </p:nvSpPr>
        <p:spPr>
          <a:xfrm>
            <a:off x="1837592" y="3997866"/>
            <a:ext cx="4097215"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5" name="Rectangle 4"/>
          <p:cNvSpPr/>
          <p:nvPr/>
        </p:nvSpPr>
        <p:spPr>
          <a:xfrm>
            <a:off x="6280150" y="3997866"/>
            <a:ext cx="4164204"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6" name="Rectangle 5"/>
          <p:cNvSpPr/>
          <p:nvPr/>
        </p:nvSpPr>
        <p:spPr>
          <a:xfrm>
            <a:off x="1816223" y="1074337"/>
            <a:ext cx="4097215"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7" name="Rectangle 6"/>
          <p:cNvSpPr/>
          <p:nvPr/>
        </p:nvSpPr>
        <p:spPr>
          <a:xfrm>
            <a:off x="6158656" y="1063709"/>
            <a:ext cx="4164204"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8" name="TextBox 7"/>
          <p:cNvSpPr txBox="1"/>
          <p:nvPr/>
        </p:nvSpPr>
        <p:spPr>
          <a:xfrm>
            <a:off x="2286000" y="3997867"/>
            <a:ext cx="79533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A</a:t>
            </a:r>
          </a:p>
        </p:txBody>
      </p:sp>
      <p:sp>
        <p:nvSpPr>
          <p:cNvPr id="9" name="TextBox 8"/>
          <p:cNvSpPr txBox="1"/>
          <p:nvPr/>
        </p:nvSpPr>
        <p:spPr>
          <a:xfrm>
            <a:off x="6838252" y="3997867"/>
            <a:ext cx="80168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B</a:t>
            </a:r>
          </a:p>
        </p:txBody>
      </p:sp>
      <p:sp>
        <p:nvSpPr>
          <p:cNvPr id="10" name="TextBox 9"/>
          <p:cNvSpPr txBox="1"/>
          <p:nvPr/>
        </p:nvSpPr>
        <p:spPr>
          <a:xfrm>
            <a:off x="2286000" y="1074338"/>
            <a:ext cx="80168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C</a:t>
            </a:r>
          </a:p>
        </p:txBody>
      </p:sp>
      <p:sp>
        <p:nvSpPr>
          <p:cNvPr id="11" name="TextBox 10"/>
          <p:cNvSpPr txBox="1"/>
          <p:nvPr/>
        </p:nvSpPr>
        <p:spPr>
          <a:xfrm>
            <a:off x="6838252" y="1074338"/>
            <a:ext cx="80168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D</a:t>
            </a:r>
          </a:p>
        </p:txBody>
      </p:sp>
      <p:sp>
        <p:nvSpPr>
          <p:cNvPr id="12" name="Rectangle 11"/>
          <p:cNvSpPr/>
          <p:nvPr/>
        </p:nvSpPr>
        <p:spPr>
          <a:xfrm>
            <a:off x="2895600" y="6131466"/>
            <a:ext cx="2209800" cy="304800"/>
          </a:xfrm>
          <a:prstGeom prst="rect">
            <a:avLst/>
          </a:prstGeom>
          <a:noFill/>
          <a:ln>
            <a:solidFill>
              <a:srgbClr val="00CC9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A bronchodilator</a:t>
            </a:r>
          </a:p>
        </p:txBody>
      </p:sp>
      <p:sp>
        <p:nvSpPr>
          <p:cNvPr id="13" name="Rectangle 12"/>
          <p:cNvSpPr/>
          <p:nvPr/>
        </p:nvSpPr>
        <p:spPr>
          <a:xfrm>
            <a:off x="2895600" y="4302666"/>
            <a:ext cx="2209800" cy="7620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Continue, stop or</a:t>
            </a:r>
          </a:p>
          <a:p>
            <a:pPr algn="ctr" eaLnBrk="0" fontAlgn="base" hangingPunct="0">
              <a:spcBef>
                <a:spcPct val="0"/>
              </a:spcBef>
              <a:spcAft>
                <a:spcPct val="0"/>
              </a:spcAft>
              <a:defRPr/>
            </a:pPr>
            <a:r>
              <a:rPr lang="en-US" sz="1600" dirty="0">
                <a:solidFill>
                  <a:srgbClr val="000000"/>
                </a:solidFill>
              </a:rPr>
              <a:t>try alternative class</a:t>
            </a:r>
          </a:p>
          <a:p>
            <a:pPr algn="ctr" eaLnBrk="0" fontAlgn="base" hangingPunct="0">
              <a:spcBef>
                <a:spcPct val="0"/>
              </a:spcBef>
              <a:spcAft>
                <a:spcPct val="0"/>
              </a:spcAft>
              <a:defRPr/>
            </a:pPr>
            <a:r>
              <a:rPr lang="en-US" sz="1600" dirty="0">
                <a:solidFill>
                  <a:srgbClr val="000000"/>
                </a:solidFill>
              </a:rPr>
              <a:t>of bronchodilator</a:t>
            </a:r>
          </a:p>
        </p:txBody>
      </p:sp>
      <p:cxnSp>
        <p:nvCxnSpPr>
          <p:cNvPr id="15" name="Straight Arrow Connector 14"/>
          <p:cNvCxnSpPr>
            <a:cxnSpLocks/>
          </p:cNvCxnSpPr>
          <p:nvPr/>
        </p:nvCxnSpPr>
        <p:spPr>
          <a:xfrm flipV="1">
            <a:off x="3962400" y="5826666"/>
            <a:ext cx="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V="1">
            <a:off x="3962400" y="5064666"/>
            <a:ext cx="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1215" name="TextBox 20"/>
          <p:cNvSpPr txBox="1">
            <a:spLocks noChangeArrowheads="1"/>
          </p:cNvSpPr>
          <p:nvPr/>
        </p:nvSpPr>
        <p:spPr bwMode="auto">
          <a:xfrm>
            <a:off x="3581400" y="5364704"/>
            <a:ext cx="78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200">
                <a:solidFill>
                  <a:srgbClr val="000000"/>
                </a:solidFill>
              </a:rPr>
              <a:t>Evaluate</a:t>
            </a:r>
          </a:p>
          <a:p>
            <a:pPr algn="ctr" eaLnBrk="0" fontAlgn="base" hangingPunct="0">
              <a:spcBef>
                <a:spcPct val="0"/>
              </a:spcBef>
              <a:spcAft>
                <a:spcPct val="0"/>
              </a:spcAft>
            </a:pPr>
            <a:r>
              <a:rPr lang="en-US" altLang="it-IT" sz="1200">
                <a:solidFill>
                  <a:srgbClr val="000000"/>
                </a:solidFill>
              </a:rPr>
              <a:t>effect</a:t>
            </a:r>
          </a:p>
        </p:txBody>
      </p:sp>
      <p:sp>
        <p:nvSpPr>
          <p:cNvPr id="22" name="Rectangle 21"/>
          <p:cNvSpPr/>
          <p:nvPr/>
        </p:nvSpPr>
        <p:spPr>
          <a:xfrm>
            <a:off x="7143052" y="5826666"/>
            <a:ext cx="2590800" cy="457200"/>
          </a:xfrm>
          <a:prstGeom prst="rect">
            <a:avLst/>
          </a:prstGeom>
          <a:noFill/>
          <a:ln>
            <a:solidFill>
              <a:srgbClr val="00CC9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A long-acting bronchodilator </a:t>
            </a:r>
          </a:p>
          <a:p>
            <a:pPr algn="ctr" eaLnBrk="0" fontAlgn="base" hangingPunct="0">
              <a:spcBef>
                <a:spcPct val="0"/>
              </a:spcBef>
              <a:spcAft>
                <a:spcPct val="0"/>
              </a:spcAft>
              <a:defRPr/>
            </a:pPr>
            <a:r>
              <a:rPr lang="en-US" sz="1400" dirty="0">
                <a:solidFill>
                  <a:srgbClr val="000000"/>
                </a:solidFill>
              </a:rPr>
              <a:t>(LABA or LAMA)</a:t>
            </a:r>
          </a:p>
        </p:txBody>
      </p:sp>
      <p:sp>
        <p:nvSpPr>
          <p:cNvPr id="23" name="Rectangle 22"/>
          <p:cNvSpPr/>
          <p:nvPr/>
        </p:nvSpPr>
        <p:spPr>
          <a:xfrm>
            <a:off x="7295452" y="4455066"/>
            <a:ext cx="2209800" cy="457200"/>
          </a:xfrm>
          <a:prstGeom prst="rect">
            <a:avLst/>
          </a:prstGeom>
          <a:noFill/>
          <a:ln>
            <a:solidFill>
              <a:srgbClr val="00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 + LABA</a:t>
            </a:r>
          </a:p>
        </p:txBody>
      </p:sp>
      <p:cxnSp>
        <p:nvCxnSpPr>
          <p:cNvPr id="24" name="Straight Arrow Connector 23"/>
          <p:cNvCxnSpPr>
            <a:cxnSpLocks/>
          </p:cNvCxnSpPr>
          <p:nvPr/>
        </p:nvCxnSpPr>
        <p:spPr>
          <a:xfrm flipV="1">
            <a:off x="8362252" y="4988466"/>
            <a:ext cx="0" cy="762000"/>
          </a:xfrm>
          <a:prstGeom prst="straightConnector1">
            <a:avLst/>
          </a:prstGeom>
          <a:ln w="38100" cmpd="dbl">
            <a:solidFill>
              <a:srgbClr val="00CC99"/>
            </a:solidFill>
            <a:tailEnd type="arrow"/>
          </a:ln>
        </p:spPr>
        <p:style>
          <a:lnRef idx="2">
            <a:schemeClr val="accent1"/>
          </a:lnRef>
          <a:fillRef idx="0">
            <a:schemeClr val="accent1"/>
          </a:fillRef>
          <a:effectRef idx="1">
            <a:schemeClr val="accent1"/>
          </a:effectRef>
          <a:fontRef idx="minor">
            <a:schemeClr val="tx1"/>
          </a:fontRef>
        </p:style>
      </p:cxnSp>
      <p:sp>
        <p:nvSpPr>
          <p:cNvPr id="51219" name="TextBox 26"/>
          <p:cNvSpPr txBox="1">
            <a:spLocks noChangeArrowheads="1"/>
          </p:cNvSpPr>
          <p:nvPr/>
        </p:nvSpPr>
        <p:spPr bwMode="auto">
          <a:xfrm>
            <a:off x="8367016" y="5217067"/>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200">
                <a:solidFill>
                  <a:srgbClr val="000000"/>
                </a:solidFill>
              </a:rPr>
              <a:t>Persistent</a:t>
            </a:r>
          </a:p>
          <a:p>
            <a:pPr algn="ctr" eaLnBrk="0" fontAlgn="base" hangingPunct="0">
              <a:spcBef>
                <a:spcPct val="0"/>
              </a:spcBef>
              <a:spcAft>
                <a:spcPct val="0"/>
              </a:spcAft>
            </a:pPr>
            <a:r>
              <a:rPr lang="en-US" altLang="it-IT" sz="1200">
                <a:solidFill>
                  <a:srgbClr val="000000"/>
                </a:solidFill>
              </a:rPr>
              <a:t>symptoms</a:t>
            </a:r>
          </a:p>
        </p:txBody>
      </p:sp>
      <p:sp>
        <p:nvSpPr>
          <p:cNvPr id="28" name="Rectangle 27"/>
          <p:cNvSpPr/>
          <p:nvPr/>
        </p:nvSpPr>
        <p:spPr>
          <a:xfrm>
            <a:off x="2590800" y="3055537"/>
            <a:ext cx="1295400" cy="304800"/>
          </a:xfrm>
          <a:prstGeom prst="rect">
            <a:avLst/>
          </a:prstGeom>
          <a:noFill/>
          <a:ln>
            <a:solidFill>
              <a:srgbClr val="00CC9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a:t>
            </a:r>
          </a:p>
        </p:txBody>
      </p:sp>
      <p:sp>
        <p:nvSpPr>
          <p:cNvPr id="29" name="Rectangle 28"/>
          <p:cNvSpPr/>
          <p:nvPr/>
        </p:nvSpPr>
        <p:spPr>
          <a:xfrm>
            <a:off x="2667000" y="1531537"/>
            <a:ext cx="1295400" cy="457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 + LABA</a:t>
            </a:r>
          </a:p>
        </p:txBody>
      </p:sp>
      <p:cxnSp>
        <p:nvCxnSpPr>
          <p:cNvPr id="30" name="Straight Arrow Connector 29"/>
          <p:cNvCxnSpPr>
            <a:cxnSpLocks/>
          </p:cNvCxnSpPr>
          <p:nvPr/>
        </p:nvCxnSpPr>
        <p:spPr>
          <a:xfrm flipV="1">
            <a:off x="3276600" y="2064937"/>
            <a:ext cx="0" cy="914400"/>
          </a:xfrm>
          <a:prstGeom prst="straightConnector1">
            <a:avLst/>
          </a:prstGeom>
          <a:ln w="38100" cmpd="dbl">
            <a:solidFill>
              <a:srgbClr val="00CC99"/>
            </a:solidFill>
            <a:tailEnd type="arrow"/>
          </a:ln>
        </p:spPr>
        <p:style>
          <a:lnRef idx="2">
            <a:schemeClr val="accent1"/>
          </a:lnRef>
          <a:fillRef idx="0">
            <a:schemeClr val="accent1"/>
          </a:fillRef>
          <a:effectRef idx="1">
            <a:schemeClr val="accent1"/>
          </a:effectRef>
          <a:fontRef idx="minor">
            <a:schemeClr val="tx1"/>
          </a:fontRef>
        </p:style>
      </p:cxnSp>
      <p:sp>
        <p:nvSpPr>
          <p:cNvPr id="51223" name="TextBox 30"/>
          <p:cNvSpPr txBox="1">
            <a:spLocks noChangeArrowheads="1"/>
          </p:cNvSpPr>
          <p:nvPr/>
        </p:nvSpPr>
        <p:spPr bwMode="auto">
          <a:xfrm>
            <a:off x="2101850" y="2369738"/>
            <a:ext cx="125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200" dirty="0">
                <a:solidFill>
                  <a:srgbClr val="000000"/>
                </a:solidFill>
              </a:rPr>
              <a:t>Further</a:t>
            </a:r>
          </a:p>
          <a:p>
            <a:pPr algn="ctr" eaLnBrk="0" fontAlgn="base" hangingPunct="0">
              <a:spcBef>
                <a:spcPct val="0"/>
              </a:spcBef>
              <a:spcAft>
                <a:spcPct val="0"/>
              </a:spcAft>
            </a:pPr>
            <a:r>
              <a:rPr lang="en-US" altLang="it-IT" sz="1200" dirty="0">
                <a:solidFill>
                  <a:srgbClr val="000000"/>
                </a:solidFill>
              </a:rPr>
              <a:t>Exacerbation(s)</a:t>
            </a:r>
          </a:p>
        </p:txBody>
      </p:sp>
      <p:sp>
        <p:nvSpPr>
          <p:cNvPr id="32" name="Rectangle 31"/>
          <p:cNvSpPr/>
          <p:nvPr/>
        </p:nvSpPr>
        <p:spPr>
          <a:xfrm>
            <a:off x="4191000" y="1531537"/>
            <a:ext cx="1295400" cy="4572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LABA + ICS</a:t>
            </a:r>
          </a:p>
        </p:txBody>
      </p:sp>
      <p:cxnSp>
        <p:nvCxnSpPr>
          <p:cNvPr id="34" name="Straight Arrow Connector 33"/>
          <p:cNvCxnSpPr>
            <a:cxnSpLocks/>
          </p:cNvCxnSpPr>
          <p:nvPr/>
        </p:nvCxnSpPr>
        <p:spPr>
          <a:xfrm flipV="1">
            <a:off x="3276600" y="1988737"/>
            <a:ext cx="1600200" cy="990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676452" y="3284137"/>
            <a:ext cx="1143000" cy="304800"/>
          </a:xfrm>
          <a:prstGeom prst="rect">
            <a:avLst/>
          </a:prstGeom>
          <a:noFill/>
          <a:ln w="7620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LAMA + LABA</a:t>
            </a:r>
          </a:p>
        </p:txBody>
      </p:sp>
      <p:sp>
        <p:nvSpPr>
          <p:cNvPr id="39" name="Rectangle 38"/>
          <p:cNvSpPr/>
          <p:nvPr/>
        </p:nvSpPr>
        <p:spPr>
          <a:xfrm>
            <a:off x="6914452" y="1302937"/>
            <a:ext cx="1295400" cy="609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rPr>
              <a:t>Consider roflumilast if FEV1 &lt; 50% pred and patient has chronic bronchitis</a:t>
            </a:r>
          </a:p>
        </p:txBody>
      </p:sp>
      <p:cxnSp>
        <p:nvCxnSpPr>
          <p:cNvPr id="40" name="Straight Arrow Connector 39"/>
          <p:cNvCxnSpPr>
            <a:cxnSpLocks/>
          </p:cNvCxnSpPr>
          <p:nvPr/>
        </p:nvCxnSpPr>
        <p:spPr>
          <a:xfrm flipV="1">
            <a:off x="8133652" y="2750737"/>
            <a:ext cx="0" cy="457200"/>
          </a:xfrm>
          <a:prstGeom prst="straightConnector1">
            <a:avLst/>
          </a:prstGeom>
          <a:ln w="38100" cmpd="dbl">
            <a:solidFill>
              <a:srgbClr val="00CC99"/>
            </a:solidFill>
            <a:tailEnd type="arrow"/>
          </a:ln>
        </p:spPr>
        <p:style>
          <a:lnRef idx="2">
            <a:schemeClr val="accent1"/>
          </a:lnRef>
          <a:fillRef idx="0">
            <a:schemeClr val="accent1"/>
          </a:fillRef>
          <a:effectRef idx="1">
            <a:schemeClr val="accent1"/>
          </a:effectRef>
          <a:fontRef idx="minor">
            <a:schemeClr val="tx1"/>
          </a:fontRef>
        </p:style>
      </p:cxnSp>
      <p:sp>
        <p:nvSpPr>
          <p:cNvPr id="51229" name="TextBox 40"/>
          <p:cNvSpPr txBox="1">
            <a:spLocks noChangeArrowheads="1"/>
          </p:cNvSpPr>
          <p:nvPr/>
        </p:nvSpPr>
        <p:spPr bwMode="auto">
          <a:xfrm>
            <a:off x="6692202" y="1988737"/>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000">
                <a:solidFill>
                  <a:srgbClr val="000000"/>
                </a:solidFill>
              </a:rPr>
              <a:t>Further</a:t>
            </a:r>
          </a:p>
          <a:p>
            <a:pPr algn="ctr" eaLnBrk="0" fontAlgn="base" hangingPunct="0">
              <a:spcBef>
                <a:spcPct val="0"/>
              </a:spcBef>
              <a:spcAft>
                <a:spcPct val="0"/>
              </a:spcAft>
            </a:pPr>
            <a:r>
              <a:rPr lang="en-US" altLang="it-IT" sz="1000">
                <a:solidFill>
                  <a:srgbClr val="000000"/>
                </a:solidFill>
              </a:rPr>
              <a:t>Exacerbation(s)</a:t>
            </a:r>
          </a:p>
        </p:txBody>
      </p:sp>
      <p:sp>
        <p:nvSpPr>
          <p:cNvPr id="42" name="Rectangle 41"/>
          <p:cNvSpPr/>
          <p:nvPr/>
        </p:nvSpPr>
        <p:spPr>
          <a:xfrm>
            <a:off x="8438452" y="1455337"/>
            <a:ext cx="1066800" cy="4572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Consider macrolide</a:t>
            </a:r>
          </a:p>
        </p:txBody>
      </p:sp>
      <p:cxnSp>
        <p:nvCxnSpPr>
          <p:cNvPr id="43" name="Straight Arrow Connector 42"/>
          <p:cNvCxnSpPr>
            <a:cxnSpLocks/>
          </p:cNvCxnSpPr>
          <p:nvPr/>
        </p:nvCxnSpPr>
        <p:spPr>
          <a:xfrm flipH="1" flipV="1">
            <a:off x="9048052" y="2522137"/>
            <a:ext cx="53340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6762052" y="3284137"/>
            <a:ext cx="685800" cy="304800"/>
          </a:xfrm>
          <a:prstGeom prst="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LAMA</a:t>
            </a:r>
          </a:p>
        </p:txBody>
      </p:sp>
      <p:sp>
        <p:nvSpPr>
          <p:cNvPr id="45" name="Rectangle 44"/>
          <p:cNvSpPr/>
          <p:nvPr/>
        </p:nvSpPr>
        <p:spPr>
          <a:xfrm>
            <a:off x="9124252" y="3284137"/>
            <a:ext cx="990600" cy="304800"/>
          </a:xfrm>
          <a:prstGeom prst="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LABA + ICS</a:t>
            </a:r>
          </a:p>
        </p:txBody>
      </p:sp>
      <p:sp>
        <p:nvSpPr>
          <p:cNvPr id="47" name="Rectangle 46"/>
          <p:cNvSpPr/>
          <p:nvPr/>
        </p:nvSpPr>
        <p:spPr>
          <a:xfrm>
            <a:off x="7752652" y="2293537"/>
            <a:ext cx="1295400" cy="457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 + LABA + ICS</a:t>
            </a:r>
          </a:p>
        </p:txBody>
      </p:sp>
      <p:sp>
        <p:nvSpPr>
          <p:cNvPr id="51235" name="TextBox 47"/>
          <p:cNvSpPr txBox="1">
            <a:spLocks noChangeArrowheads="1"/>
          </p:cNvSpPr>
          <p:nvPr/>
        </p:nvSpPr>
        <p:spPr bwMode="auto">
          <a:xfrm>
            <a:off x="6844602" y="2750737"/>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000">
                <a:solidFill>
                  <a:srgbClr val="000000"/>
                </a:solidFill>
              </a:rPr>
              <a:t>Further</a:t>
            </a:r>
          </a:p>
          <a:p>
            <a:pPr algn="ctr" eaLnBrk="0" fontAlgn="base" hangingPunct="0">
              <a:spcBef>
                <a:spcPct val="0"/>
              </a:spcBef>
              <a:spcAft>
                <a:spcPct val="0"/>
              </a:spcAft>
            </a:pPr>
            <a:r>
              <a:rPr lang="en-US" altLang="it-IT" sz="1000">
                <a:solidFill>
                  <a:srgbClr val="000000"/>
                </a:solidFill>
              </a:rPr>
              <a:t>Exacerbation(s)</a:t>
            </a:r>
          </a:p>
        </p:txBody>
      </p:sp>
      <p:sp>
        <p:nvSpPr>
          <p:cNvPr id="51236" name="TextBox 48"/>
          <p:cNvSpPr txBox="1">
            <a:spLocks noChangeArrowheads="1"/>
          </p:cNvSpPr>
          <p:nvPr/>
        </p:nvSpPr>
        <p:spPr bwMode="auto">
          <a:xfrm>
            <a:off x="9124253" y="2369737"/>
            <a:ext cx="1166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000">
                <a:solidFill>
                  <a:srgbClr val="000000"/>
                </a:solidFill>
              </a:rPr>
              <a:t>Persistent </a:t>
            </a:r>
          </a:p>
          <a:p>
            <a:pPr algn="ctr" eaLnBrk="0" fontAlgn="base" hangingPunct="0">
              <a:spcBef>
                <a:spcPct val="0"/>
              </a:spcBef>
              <a:spcAft>
                <a:spcPct val="0"/>
              </a:spcAft>
            </a:pPr>
            <a:r>
              <a:rPr lang="en-US" altLang="it-IT" sz="1000">
                <a:solidFill>
                  <a:srgbClr val="000000"/>
                </a:solidFill>
              </a:rPr>
              <a:t>symptoms/further</a:t>
            </a:r>
          </a:p>
          <a:p>
            <a:pPr algn="ctr" eaLnBrk="0" fontAlgn="base" hangingPunct="0">
              <a:spcBef>
                <a:spcPct val="0"/>
              </a:spcBef>
              <a:spcAft>
                <a:spcPct val="0"/>
              </a:spcAft>
            </a:pPr>
            <a:r>
              <a:rPr lang="en-US" altLang="it-IT" sz="1000">
                <a:solidFill>
                  <a:srgbClr val="000000"/>
                </a:solidFill>
              </a:rPr>
              <a:t>exacerbations</a:t>
            </a:r>
          </a:p>
        </p:txBody>
      </p:sp>
      <p:cxnSp>
        <p:nvCxnSpPr>
          <p:cNvPr id="50" name="Straight Arrow Connector 49"/>
          <p:cNvCxnSpPr>
            <a:cxnSpLocks/>
          </p:cNvCxnSpPr>
          <p:nvPr/>
        </p:nvCxnSpPr>
        <p:spPr>
          <a:xfrm>
            <a:off x="7447852" y="3436537"/>
            <a:ext cx="22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cxnSpLocks/>
          </p:cNvCxnSpPr>
          <p:nvPr/>
        </p:nvCxnSpPr>
        <p:spPr>
          <a:xfrm>
            <a:off x="8895652" y="3360337"/>
            <a:ext cx="22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cxnSpLocks/>
          </p:cNvCxnSpPr>
          <p:nvPr/>
        </p:nvCxnSpPr>
        <p:spPr>
          <a:xfrm flipH="1">
            <a:off x="8895652" y="3512737"/>
            <a:ext cx="22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cxnSpLocks/>
          </p:cNvCxnSpPr>
          <p:nvPr/>
        </p:nvCxnSpPr>
        <p:spPr>
          <a:xfrm>
            <a:off x="8438452" y="2750737"/>
            <a:ext cx="0" cy="457200"/>
          </a:xfrm>
          <a:prstGeom prst="straightConnector1">
            <a:avLst/>
          </a:prstGeom>
          <a:ln w="28575" cmpd="sng">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cxnSpLocks/>
          </p:cNvCxnSpPr>
          <p:nvPr/>
        </p:nvCxnSpPr>
        <p:spPr>
          <a:xfrm flipV="1">
            <a:off x="8438452" y="1988737"/>
            <a:ext cx="609600" cy="228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cxnSpLocks/>
          </p:cNvCxnSpPr>
          <p:nvPr/>
        </p:nvCxnSpPr>
        <p:spPr>
          <a:xfrm flipH="1" flipV="1">
            <a:off x="7752652" y="1988737"/>
            <a:ext cx="685800" cy="228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0" name="Titel 1">
            <a:extLst>
              <a:ext uri="{FF2B5EF4-FFF2-40B4-BE49-F238E27FC236}">
                <a16:creationId xmlns:a16="http://schemas.microsoft.com/office/drawing/2014/main" id="{95DD905A-3BAF-4BD6-9946-07E424AD34A6}"/>
              </a:ext>
            </a:extLst>
          </p:cNvPr>
          <p:cNvSpPr>
            <a:spLocks noGrp="1"/>
          </p:cNvSpPr>
          <p:nvPr>
            <p:ph type="title"/>
          </p:nvPr>
        </p:nvSpPr>
        <p:spPr>
          <a:xfrm>
            <a:off x="1" y="1624"/>
            <a:ext cx="12192000" cy="800102"/>
          </a:xfrm>
        </p:spPr>
        <p:txBody>
          <a:bodyPr>
            <a:noAutofit/>
          </a:bodyPr>
          <a:lstStyle/>
          <a:p>
            <a:pPr>
              <a:lnSpc>
                <a:spcPct val="110000"/>
              </a:lnSpc>
              <a:defRPr/>
            </a:pPr>
            <a:br>
              <a:rPr lang="en-US" sz="1800" b="1" dirty="0">
                <a:solidFill>
                  <a:srgbClr val="FFFF00"/>
                </a:solidFill>
                <a:latin typeface="Comic Sans MS" panose="030F0702030302020204" pitchFamily="66" charset="0"/>
              </a:rPr>
            </a:br>
            <a:r>
              <a:rPr lang="da-DK" sz="2800" b="1" dirty="0">
                <a:solidFill>
                  <a:srgbClr val="FFFF00"/>
                </a:solidFill>
                <a:latin typeface="Comic Sans MS" panose="030F0702030302020204" pitchFamily="66" charset="0"/>
                <a:cs typeface="Tahoma"/>
              </a:rPr>
              <a:t>Manage stable COPD: Pharmacologic therapy</a:t>
            </a:r>
            <a:br>
              <a:rPr lang="da-DK" sz="3200" b="1" dirty="0">
                <a:solidFill>
                  <a:srgbClr val="FFFF00"/>
                </a:solidFill>
                <a:latin typeface="Comic Sans MS" panose="030F0702030302020204" pitchFamily="66" charset="0"/>
                <a:cs typeface="Tahoma"/>
              </a:rPr>
            </a:br>
            <a:r>
              <a:rPr lang="da-DK" sz="3200" b="1" dirty="0">
                <a:solidFill>
                  <a:srgbClr val="FFFF00"/>
                </a:solidFill>
                <a:latin typeface="Comic Sans MS" panose="030F0702030302020204" pitchFamily="66" charset="0"/>
                <a:cs typeface="Tahoma"/>
              </a:rPr>
              <a:t>FIRST CHOICE (2017)</a:t>
            </a:r>
            <a:endParaRPr lang="da-DK" sz="2800" b="1" dirty="0">
              <a:solidFill>
                <a:srgbClr val="FFFF00"/>
              </a:solidFill>
              <a:latin typeface="Comic Sans MS" panose="030F0702030302020204" pitchFamily="66" charset="0"/>
              <a:cs typeface="Tahoma"/>
            </a:endParaRPr>
          </a:p>
        </p:txBody>
      </p:sp>
      <p:pic>
        <p:nvPicPr>
          <p:cNvPr id="62" name="Picture 3">
            <a:extLst>
              <a:ext uri="{FF2B5EF4-FFF2-40B4-BE49-F238E27FC236}">
                <a16:creationId xmlns:a16="http://schemas.microsoft.com/office/drawing/2014/main" id="{E5DB1F8D-553D-4D4C-AEA2-E18FC3D425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3" y="6794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a:extLst>
              <a:ext uri="{FF2B5EF4-FFF2-40B4-BE49-F238E27FC236}">
                <a16:creationId xmlns:a16="http://schemas.microsoft.com/office/drawing/2014/main" id="{6FFF1748-D27D-4B30-B242-C604FAFBA1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2456" y="6794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08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 name="Down Arrow 39"/>
          <p:cNvSpPr/>
          <p:nvPr/>
        </p:nvSpPr>
        <p:spPr bwMode="auto">
          <a:xfrm rot="16200000">
            <a:off x="6630988" y="3922713"/>
            <a:ext cx="176212" cy="3255962"/>
          </a:xfrm>
          <a:prstGeom prst="downArrow">
            <a:avLst>
              <a:gd name="adj1" fmla="val 50000"/>
              <a:gd name="adj2" fmla="val 99618"/>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sp>
        <p:nvSpPr>
          <p:cNvPr id="38" name="Title 3"/>
          <p:cNvSpPr txBox="1">
            <a:spLocks/>
          </p:cNvSpPr>
          <p:nvPr/>
        </p:nvSpPr>
        <p:spPr bwMode="gray">
          <a:xfrm>
            <a:off x="1847850" y="115888"/>
            <a:ext cx="8485188" cy="1009650"/>
          </a:xfrm>
          <a:prstGeom prst="rect">
            <a:avLst/>
          </a:prstGeom>
          <a:noFill/>
          <a:ln>
            <a:noFill/>
          </a:ln>
          <a:extLst/>
        </p:spPr>
        <p:txBody>
          <a:bodyPr lIns="0" tIns="45328" rIns="0" bIns="45328" anchor="b"/>
          <a:lstStyle>
            <a:lvl1pPr algn="l" rtl="0" eaLnBrk="0" fontAlgn="base" hangingPunct="0">
              <a:lnSpc>
                <a:spcPct val="95000"/>
              </a:lnSpc>
              <a:spcBef>
                <a:spcPct val="0"/>
              </a:spcBef>
              <a:spcAft>
                <a:spcPct val="0"/>
              </a:spcAft>
              <a:defRPr sz="2400" b="1">
                <a:solidFill>
                  <a:srgbClr val="0075C9"/>
                </a:solidFill>
                <a:latin typeface="+mj-lt"/>
                <a:ea typeface="MS PGothic" pitchFamily="34" charset="-128"/>
                <a:cs typeface="+mj-cs"/>
              </a:defRPr>
            </a:lvl1pPr>
            <a:lvl2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2pPr>
            <a:lvl3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3pPr>
            <a:lvl4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4pPr>
            <a:lvl5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5pPr>
            <a:lvl6pPr marL="453266" algn="l" rtl="0" fontAlgn="base">
              <a:lnSpc>
                <a:spcPct val="95000"/>
              </a:lnSpc>
              <a:spcBef>
                <a:spcPct val="0"/>
              </a:spcBef>
              <a:spcAft>
                <a:spcPct val="0"/>
              </a:spcAft>
              <a:defRPr sz="2800">
                <a:solidFill>
                  <a:schemeClr val="folHlink"/>
                </a:solidFill>
                <a:latin typeface="Arial" pitchFamily="34" charset="0"/>
              </a:defRPr>
            </a:lvl6pPr>
            <a:lvl7pPr marL="906525" algn="l" rtl="0" fontAlgn="base">
              <a:lnSpc>
                <a:spcPct val="95000"/>
              </a:lnSpc>
              <a:spcBef>
                <a:spcPct val="0"/>
              </a:spcBef>
              <a:spcAft>
                <a:spcPct val="0"/>
              </a:spcAft>
              <a:defRPr sz="2800">
                <a:solidFill>
                  <a:schemeClr val="folHlink"/>
                </a:solidFill>
                <a:latin typeface="Arial" pitchFamily="34" charset="0"/>
              </a:defRPr>
            </a:lvl7pPr>
            <a:lvl8pPr marL="1359790" algn="l" rtl="0" fontAlgn="base">
              <a:lnSpc>
                <a:spcPct val="95000"/>
              </a:lnSpc>
              <a:spcBef>
                <a:spcPct val="0"/>
              </a:spcBef>
              <a:spcAft>
                <a:spcPct val="0"/>
              </a:spcAft>
              <a:defRPr sz="2800">
                <a:solidFill>
                  <a:schemeClr val="folHlink"/>
                </a:solidFill>
                <a:latin typeface="Arial" pitchFamily="34" charset="0"/>
              </a:defRPr>
            </a:lvl8pPr>
            <a:lvl9pPr marL="1813060" algn="l" rtl="0" fontAlgn="base">
              <a:lnSpc>
                <a:spcPct val="95000"/>
              </a:lnSpc>
              <a:spcBef>
                <a:spcPct val="0"/>
              </a:spcBef>
              <a:spcAft>
                <a:spcPct val="0"/>
              </a:spcAft>
              <a:defRPr sz="2800">
                <a:solidFill>
                  <a:schemeClr val="folHlink"/>
                </a:solidFill>
                <a:latin typeface="Arial" pitchFamily="34" charset="0"/>
              </a:defRPr>
            </a:lvl9pPr>
          </a:lstStyle>
          <a:p>
            <a:pPr>
              <a:defRPr/>
            </a:pPr>
            <a:endParaRPr lang="en-US" altLang="en-US" kern="0" dirty="0">
              <a:latin typeface="Arial"/>
            </a:endParaRPr>
          </a:p>
        </p:txBody>
      </p:sp>
      <p:sp>
        <p:nvSpPr>
          <p:cNvPr id="389124" name="Title 8"/>
          <p:cNvSpPr>
            <a:spLocks noGrp="1"/>
          </p:cNvSpPr>
          <p:nvPr>
            <p:ph type="title" idx="4294967295"/>
          </p:nvPr>
        </p:nvSpPr>
        <p:spPr/>
        <p:txBody>
          <a:bodyPr/>
          <a:lstStyle/>
          <a:p>
            <a:endParaRPr lang="en-GB"/>
          </a:p>
        </p:txBody>
      </p:sp>
      <p:sp>
        <p:nvSpPr>
          <p:cNvPr id="67" name="Rounded Rectangle 66"/>
          <p:cNvSpPr/>
          <p:nvPr/>
        </p:nvSpPr>
        <p:spPr bwMode="auto">
          <a:xfrm>
            <a:off x="4870450" y="2408238"/>
            <a:ext cx="3549650" cy="519112"/>
          </a:xfrm>
          <a:prstGeom prst="roundRect">
            <a:avLst/>
          </a:prstGeom>
          <a:solidFill>
            <a:schemeClr val="accent5"/>
          </a:solidFill>
          <a:ln w="25400"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Double-blind treatment period </a:t>
            </a:r>
          </a:p>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(52 weeks)</a:t>
            </a:r>
          </a:p>
        </p:txBody>
      </p:sp>
      <p:sp>
        <p:nvSpPr>
          <p:cNvPr id="69" name="Rectangle 14"/>
          <p:cNvSpPr>
            <a:spLocks noChangeArrowheads="1"/>
          </p:cNvSpPr>
          <p:nvPr/>
        </p:nvSpPr>
        <p:spPr bwMode="blackWhite">
          <a:xfrm>
            <a:off x="2122488" y="4732339"/>
            <a:ext cx="1236662"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–35 to </a:t>
            </a:r>
            <a:br>
              <a:rPr lang="en-US" sz="1400" kern="0" dirty="0">
                <a:solidFill>
                  <a:srgbClr val="404040"/>
                </a:solidFill>
                <a:latin typeface="Arial" charset="0"/>
                <a:ea typeface="ＭＳ Ｐゴシック"/>
                <a:cs typeface="Arial" pitchFamily="34" charset="0"/>
              </a:rPr>
            </a:br>
            <a:r>
              <a:rPr lang="en-US" sz="1400" kern="0" dirty="0">
                <a:solidFill>
                  <a:srgbClr val="404040"/>
                </a:solidFill>
                <a:latin typeface="Arial" charset="0"/>
                <a:ea typeface="ＭＳ Ｐゴシック"/>
                <a:cs typeface="Arial" pitchFamily="34" charset="0"/>
              </a:rPr>
              <a:t>Day –29</a:t>
            </a:r>
            <a:endParaRPr lang="en-GB" sz="1400" kern="0" dirty="0">
              <a:solidFill>
                <a:srgbClr val="404040"/>
              </a:solidFill>
              <a:latin typeface="Arial" charset="0"/>
              <a:ea typeface="ＭＳ Ｐゴシック"/>
              <a:cs typeface="Arial" pitchFamily="34" charset="0"/>
            </a:endParaRPr>
          </a:p>
        </p:txBody>
      </p:sp>
      <p:sp>
        <p:nvSpPr>
          <p:cNvPr id="70" name="Rectangle 14"/>
          <p:cNvSpPr>
            <a:spLocks noChangeArrowheads="1"/>
          </p:cNvSpPr>
          <p:nvPr/>
        </p:nvSpPr>
        <p:spPr bwMode="blackWhite">
          <a:xfrm>
            <a:off x="4883150" y="4732339"/>
            <a:ext cx="3549650"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1 to Day 365</a:t>
            </a:r>
            <a:endParaRPr lang="en-GB" sz="1400" kern="0" dirty="0">
              <a:solidFill>
                <a:srgbClr val="404040"/>
              </a:solidFill>
              <a:latin typeface="Arial" charset="0"/>
              <a:ea typeface="ＭＳ Ｐゴシック"/>
              <a:cs typeface="Arial" pitchFamily="34" charset="0"/>
            </a:endParaRPr>
          </a:p>
        </p:txBody>
      </p:sp>
      <p:sp>
        <p:nvSpPr>
          <p:cNvPr id="71" name="Rounded Rectangle 70"/>
          <p:cNvSpPr/>
          <p:nvPr/>
        </p:nvSpPr>
        <p:spPr bwMode="auto">
          <a:xfrm>
            <a:off x="8529639" y="2408238"/>
            <a:ext cx="1558925" cy="519112"/>
          </a:xfrm>
          <a:prstGeom prst="roundRect">
            <a:avLst/>
          </a:prstGeom>
          <a:solidFill>
            <a:schemeClr val="accent5"/>
          </a:solidFill>
          <a:ln w="25400"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30-day safety follow-up</a:t>
            </a:r>
          </a:p>
        </p:txBody>
      </p:sp>
      <p:sp>
        <p:nvSpPr>
          <p:cNvPr id="72" name="TextBox 3"/>
          <p:cNvSpPr txBox="1">
            <a:spLocks noChangeArrowheads="1"/>
          </p:cNvSpPr>
          <p:nvPr/>
        </p:nvSpPr>
        <p:spPr bwMode="auto">
          <a:xfrm>
            <a:off x="2122488" y="3486150"/>
            <a:ext cx="1236662" cy="522288"/>
          </a:xfrm>
          <a:prstGeom prst="homePlate">
            <a:avLst>
              <a:gd name="adj" fmla="val 30842"/>
            </a:avLst>
          </a:prstGeom>
          <a:solidFill>
            <a:srgbClr val="145477"/>
          </a:solidFill>
          <a:ln w="25400" cap="flat" cmpd="sng" algn="ctr">
            <a:noFill/>
            <a:prstDash val="solid"/>
          </a:ln>
          <a:effectLst/>
          <a:extLst/>
        </p:spPr>
        <p:txBody>
          <a:bodyPr lIns="3600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1400" kern="0" dirty="0">
                <a:solidFill>
                  <a:srgbClr val="FFFFFF"/>
                </a:solidFill>
                <a:ea typeface="ヒラギノ角ゴ Pro W3"/>
                <a:cs typeface="ヒラギノ角ゴ Pro W3"/>
              </a:rPr>
              <a:t>Screening period</a:t>
            </a:r>
          </a:p>
        </p:txBody>
      </p:sp>
      <p:sp>
        <p:nvSpPr>
          <p:cNvPr id="389130" name="AutoShape 67"/>
          <p:cNvSpPr>
            <a:spLocks noChangeArrowheads="1"/>
          </p:cNvSpPr>
          <p:nvPr/>
        </p:nvSpPr>
        <p:spPr bwMode="auto">
          <a:xfrm>
            <a:off x="4883150" y="3121026"/>
            <a:ext cx="3549650" cy="519113"/>
          </a:xfrm>
          <a:prstGeom prst="homePlate">
            <a:avLst>
              <a:gd name="adj" fmla="val 37450"/>
            </a:avLst>
          </a:prstGeom>
          <a:solidFill>
            <a:srgbClr val="2E6EBC"/>
          </a:solidFill>
          <a:ln w="25400" algn="ctr">
            <a:noFill/>
            <a:miter lim="800000"/>
            <a:headEnd/>
            <a:tailEnd/>
          </a:ln>
        </p:spPr>
        <p:txBody>
          <a:bodyPr wrap="none" lIns="72000" tIns="0" rIns="72000" bIns="0" anchor="ctr"/>
          <a:lstStyle/>
          <a:p>
            <a:pPr algn="ctr" fontAlgn="base">
              <a:spcBef>
                <a:spcPct val="0"/>
              </a:spcBef>
              <a:spcAft>
                <a:spcPct val="0"/>
              </a:spcAft>
              <a:defRPr/>
            </a:pPr>
            <a:r>
              <a:rPr lang="en-GB" sz="1400">
                <a:solidFill>
                  <a:srgbClr val="FFFFFF"/>
                </a:solidFill>
                <a:latin typeface="Arial" charset="0"/>
                <a:ea typeface="ＭＳ Ｐゴシック"/>
                <a:cs typeface="Arial" charset="0"/>
              </a:rPr>
              <a:t>IND/GLY 110/50 </a:t>
            </a:r>
            <a:r>
              <a:rPr lang="el-GR" sz="1400">
                <a:solidFill>
                  <a:srgbClr val="FFFFFF"/>
                </a:solidFill>
                <a:latin typeface="Arial" charset="0"/>
                <a:ea typeface="ＭＳ Ｐゴシック"/>
                <a:cs typeface="Arial" charset="0"/>
              </a:rPr>
              <a:t>μ</a:t>
            </a:r>
            <a:r>
              <a:rPr lang="en-GB" sz="1400">
                <a:solidFill>
                  <a:srgbClr val="FFFFFF"/>
                </a:solidFill>
                <a:latin typeface="Arial" charset="0"/>
                <a:ea typeface="ＭＳ Ｐゴシック"/>
                <a:cs typeface="Arial" charset="0"/>
              </a:rPr>
              <a:t>g q.d. </a:t>
            </a:r>
            <a:endParaRPr lang="el-GR" sz="1400" baseline="30000">
              <a:solidFill>
                <a:srgbClr val="FFFFFF"/>
              </a:solidFill>
              <a:latin typeface="Arial" charset="0"/>
              <a:ea typeface="ＭＳ Ｐゴシック"/>
              <a:cs typeface="Arial" charset="0"/>
            </a:endParaRPr>
          </a:p>
        </p:txBody>
      </p:sp>
      <p:sp>
        <p:nvSpPr>
          <p:cNvPr id="78" name="AutoShape 67"/>
          <p:cNvSpPr>
            <a:spLocks noChangeArrowheads="1"/>
          </p:cNvSpPr>
          <p:nvPr/>
        </p:nvSpPr>
        <p:spPr bwMode="auto">
          <a:xfrm>
            <a:off x="4883150" y="3833813"/>
            <a:ext cx="3549650" cy="519112"/>
          </a:xfrm>
          <a:prstGeom prst="homePlate">
            <a:avLst>
              <a:gd name="adj" fmla="val 37426"/>
            </a:avLst>
          </a:prstGeom>
          <a:solidFill>
            <a:srgbClr val="FF4DC7"/>
          </a:solidFill>
          <a:ln w="25400" cap="flat" cmpd="sng" algn="ctr">
            <a:noFill/>
            <a:prstDash val="solid"/>
            <a:headEnd/>
            <a:tailEnd/>
          </a:ln>
          <a:effectLst/>
        </p:spPr>
        <p:txBody>
          <a:bodyPr wrap="none" lIns="72000" tIns="0" rIns="72000" bIns="0" anchor="ctr"/>
          <a:lstStyle/>
          <a:p>
            <a:pPr algn="ctr" fontAlgn="base">
              <a:spcBef>
                <a:spcPct val="0"/>
              </a:spcBef>
              <a:spcAft>
                <a:spcPct val="0"/>
              </a:spcAft>
              <a:defRPr/>
            </a:pPr>
            <a:r>
              <a:rPr lang="en-GB" sz="1400" kern="0" dirty="0">
                <a:solidFill>
                  <a:srgbClr val="FFFFFF"/>
                </a:solidFill>
                <a:latin typeface="Arial" charset="0"/>
                <a:ea typeface="ＭＳ Ｐゴシック"/>
                <a:cs typeface="Arial" pitchFamily="34" charset="0"/>
              </a:rPr>
              <a:t>SFC 50/500 µg b.i.d. </a:t>
            </a:r>
            <a:endParaRPr lang="el-GR" sz="1400" kern="0" dirty="0">
              <a:solidFill>
                <a:srgbClr val="FFFFFF"/>
              </a:solidFill>
              <a:latin typeface="Arial" charset="0"/>
              <a:ea typeface="ＭＳ Ｐゴシック"/>
              <a:cs typeface="Arial" pitchFamily="34" charset="0"/>
            </a:endParaRPr>
          </a:p>
        </p:txBody>
      </p:sp>
      <p:sp>
        <p:nvSpPr>
          <p:cNvPr id="81" name="Rectangle 14"/>
          <p:cNvSpPr>
            <a:spLocks noChangeArrowheads="1"/>
          </p:cNvSpPr>
          <p:nvPr/>
        </p:nvSpPr>
        <p:spPr bwMode="blackWhite">
          <a:xfrm>
            <a:off x="3492500" y="4732339"/>
            <a:ext cx="1257300"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–28 to </a:t>
            </a:r>
            <a:br>
              <a:rPr lang="en-US" sz="1400" kern="0" dirty="0">
                <a:solidFill>
                  <a:srgbClr val="404040"/>
                </a:solidFill>
                <a:latin typeface="Arial" charset="0"/>
                <a:ea typeface="ＭＳ Ｐゴシック"/>
                <a:cs typeface="Arial" pitchFamily="34" charset="0"/>
              </a:rPr>
            </a:br>
            <a:r>
              <a:rPr lang="en-US" sz="1400" kern="0" dirty="0">
                <a:solidFill>
                  <a:srgbClr val="404040"/>
                </a:solidFill>
                <a:latin typeface="Arial" charset="0"/>
                <a:ea typeface="ＭＳ Ｐゴシック"/>
                <a:cs typeface="Arial" pitchFamily="34" charset="0"/>
              </a:rPr>
              <a:t>Day –1</a:t>
            </a:r>
            <a:endParaRPr lang="en-GB" sz="1400" kern="0" dirty="0">
              <a:solidFill>
                <a:srgbClr val="404040"/>
              </a:solidFill>
              <a:latin typeface="Arial" charset="0"/>
              <a:ea typeface="ＭＳ Ｐゴシック"/>
              <a:cs typeface="Arial" pitchFamily="34" charset="0"/>
            </a:endParaRPr>
          </a:p>
        </p:txBody>
      </p:sp>
      <p:sp>
        <p:nvSpPr>
          <p:cNvPr id="92" name="Line 57"/>
          <p:cNvSpPr>
            <a:spLocks noChangeShapeType="1"/>
          </p:cNvSpPr>
          <p:nvPr/>
        </p:nvSpPr>
        <p:spPr bwMode="auto">
          <a:xfrm>
            <a:off x="2144713" y="4500563"/>
            <a:ext cx="1236662"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sp>
        <p:nvSpPr>
          <p:cNvPr id="93" name="Line 57"/>
          <p:cNvSpPr>
            <a:spLocks noChangeShapeType="1"/>
          </p:cNvSpPr>
          <p:nvPr/>
        </p:nvSpPr>
        <p:spPr bwMode="auto">
          <a:xfrm>
            <a:off x="3511550" y="4500563"/>
            <a:ext cx="1246188"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sp>
        <p:nvSpPr>
          <p:cNvPr id="94" name="Line 57"/>
          <p:cNvSpPr>
            <a:spLocks noChangeShapeType="1"/>
          </p:cNvSpPr>
          <p:nvPr/>
        </p:nvSpPr>
        <p:spPr bwMode="auto">
          <a:xfrm flipV="1">
            <a:off x="4873625" y="4500563"/>
            <a:ext cx="3544888"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grpSp>
        <p:nvGrpSpPr>
          <p:cNvPr id="389136" name="Group 3"/>
          <p:cNvGrpSpPr>
            <a:grpSpLocks/>
          </p:cNvGrpSpPr>
          <p:nvPr/>
        </p:nvGrpSpPr>
        <p:grpSpPr bwMode="auto">
          <a:xfrm>
            <a:off x="1720851" y="2224088"/>
            <a:ext cx="669925" cy="3846512"/>
            <a:chOff x="196127" y="2224349"/>
            <a:chExt cx="671134" cy="3846973"/>
          </a:xfrm>
        </p:grpSpPr>
        <p:cxnSp>
          <p:nvCxnSpPr>
            <p:cNvPr id="389156" name="Straight Connector 65"/>
            <p:cNvCxnSpPr>
              <a:cxnSpLocks noChangeShapeType="1"/>
            </p:cNvCxnSpPr>
            <p:nvPr/>
          </p:nvCxnSpPr>
          <p:spPr bwMode="auto">
            <a:xfrm>
              <a:off x="531694" y="2224349"/>
              <a:ext cx="0" cy="3037585"/>
            </a:xfrm>
            <a:prstGeom prst="line">
              <a:avLst/>
            </a:prstGeom>
            <a:noFill/>
            <a:ln w="19050" cap="sq" algn="ctr">
              <a:solidFill>
                <a:schemeClr val="tx1"/>
              </a:solidFill>
              <a:prstDash val="dash"/>
              <a:round/>
              <a:headEnd/>
              <a:tailEnd/>
            </a:ln>
          </p:spPr>
        </p:cxnSp>
        <p:sp>
          <p:nvSpPr>
            <p:cNvPr id="84" name="Rounded Rectangle 83"/>
            <p:cNvSpPr/>
            <p:nvPr/>
          </p:nvSpPr>
          <p:spPr bwMode="auto">
            <a:xfrm>
              <a:off x="196127" y="5810941"/>
              <a:ext cx="671134" cy="260381"/>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Visit 1</a:t>
              </a:r>
            </a:p>
          </p:txBody>
        </p:sp>
        <p:sp>
          <p:nvSpPr>
            <p:cNvPr id="95" name="Down Arrow 94"/>
            <p:cNvSpPr/>
            <p:nvPr/>
          </p:nvSpPr>
          <p:spPr bwMode="auto">
            <a:xfrm rot="10800000">
              <a:off x="428320" y="5501342"/>
              <a:ext cx="206747" cy="222277"/>
            </a:xfrm>
            <a:prstGeom prst="downArrow">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grpSp>
      <p:sp>
        <p:nvSpPr>
          <p:cNvPr id="98" name="Rectangle 14"/>
          <p:cNvSpPr>
            <a:spLocks noChangeArrowheads="1"/>
          </p:cNvSpPr>
          <p:nvPr/>
        </p:nvSpPr>
        <p:spPr bwMode="blackWhite">
          <a:xfrm>
            <a:off x="8542339" y="4732339"/>
            <a:ext cx="1558925"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366 to </a:t>
            </a:r>
            <a:br>
              <a:rPr lang="en-US" sz="1400" kern="0" dirty="0">
                <a:solidFill>
                  <a:srgbClr val="404040"/>
                </a:solidFill>
                <a:latin typeface="Arial" charset="0"/>
                <a:ea typeface="ＭＳ Ｐゴシック"/>
                <a:cs typeface="Arial" pitchFamily="34" charset="0"/>
              </a:rPr>
            </a:br>
            <a:r>
              <a:rPr lang="en-US" sz="1400" kern="0" dirty="0">
                <a:solidFill>
                  <a:srgbClr val="404040"/>
                </a:solidFill>
                <a:latin typeface="Arial" charset="0"/>
                <a:ea typeface="ＭＳ Ｐゴシック"/>
                <a:cs typeface="Arial" pitchFamily="34" charset="0"/>
              </a:rPr>
              <a:t>Day 395</a:t>
            </a:r>
            <a:endParaRPr lang="en-GB" sz="1400" kern="0" dirty="0">
              <a:solidFill>
                <a:srgbClr val="404040"/>
              </a:solidFill>
              <a:latin typeface="Arial" charset="0"/>
              <a:ea typeface="ＭＳ Ｐゴシック"/>
              <a:cs typeface="Arial" pitchFamily="34" charset="0"/>
            </a:endParaRPr>
          </a:p>
        </p:txBody>
      </p:sp>
      <p:sp>
        <p:nvSpPr>
          <p:cNvPr id="99" name="Line 57"/>
          <p:cNvSpPr>
            <a:spLocks noChangeShapeType="1"/>
          </p:cNvSpPr>
          <p:nvPr/>
        </p:nvSpPr>
        <p:spPr bwMode="auto">
          <a:xfrm>
            <a:off x="8526463" y="4500563"/>
            <a:ext cx="1555750"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grpSp>
        <p:nvGrpSpPr>
          <p:cNvPr id="389139" name="Group 2"/>
          <p:cNvGrpSpPr>
            <a:grpSpLocks/>
          </p:cNvGrpSpPr>
          <p:nvPr/>
        </p:nvGrpSpPr>
        <p:grpSpPr bwMode="auto">
          <a:xfrm>
            <a:off x="3019425" y="2224088"/>
            <a:ext cx="801688" cy="3846512"/>
            <a:chOff x="1494970" y="2224349"/>
            <a:chExt cx="802594" cy="3846973"/>
          </a:xfrm>
        </p:grpSpPr>
        <p:sp>
          <p:nvSpPr>
            <p:cNvPr id="86" name="Rounded Rectangle 85"/>
            <p:cNvSpPr/>
            <p:nvPr/>
          </p:nvSpPr>
          <p:spPr bwMode="auto">
            <a:xfrm>
              <a:off x="1494970" y="5810941"/>
              <a:ext cx="802594" cy="260381"/>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Visit 101</a:t>
              </a:r>
            </a:p>
          </p:txBody>
        </p:sp>
        <p:sp>
          <p:nvSpPr>
            <p:cNvPr id="96" name="Down Arrow 95"/>
            <p:cNvSpPr/>
            <p:nvPr/>
          </p:nvSpPr>
          <p:spPr bwMode="auto">
            <a:xfrm rot="10800000">
              <a:off x="1793757" y="5501342"/>
              <a:ext cx="205019" cy="222277"/>
            </a:xfrm>
            <a:prstGeom prst="downArrow">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cxnSp>
          <p:nvCxnSpPr>
            <p:cNvPr id="389155" name="Straight Connector 34"/>
            <p:cNvCxnSpPr>
              <a:cxnSpLocks noChangeShapeType="1"/>
            </p:cNvCxnSpPr>
            <p:nvPr/>
          </p:nvCxnSpPr>
          <p:spPr bwMode="auto">
            <a:xfrm>
              <a:off x="1896267" y="2224349"/>
              <a:ext cx="0" cy="3037585"/>
            </a:xfrm>
            <a:prstGeom prst="line">
              <a:avLst/>
            </a:prstGeom>
            <a:noFill/>
            <a:ln w="19050" cap="sq" algn="ctr">
              <a:solidFill>
                <a:schemeClr val="tx1"/>
              </a:solidFill>
              <a:prstDash val="dash"/>
              <a:round/>
              <a:headEnd/>
              <a:tailEnd/>
            </a:ln>
          </p:spPr>
        </p:cxnSp>
      </p:grpSp>
      <p:cxnSp>
        <p:nvCxnSpPr>
          <p:cNvPr id="389140" name="Straight Connector 36"/>
          <p:cNvCxnSpPr>
            <a:cxnSpLocks noChangeShapeType="1"/>
          </p:cNvCxnSpPr>
          <p:nvPr/>
        </p:nvCxnSpPr>
        <p:spPr bwMode="auto">
          <a:xfrm>
            <a:off x="8477250" y="2224089"/>
            <a:ext cx="0" cy="3038475"/>
          </a:xfrm>
          <a:prstGeom prst="line">
            <a:avLst/>
          </a:prstGeom>
          <a:noFill/>
          <a:ln w="19050" cap="sq" algn="ctr">
            <a:solidFill>
              <a:schemeClr val="tx1"/>
            </a:solidFill>
            <a:prstDash val="dash"/>
            <a:round/>
            <a:headEnd/>
            <a:tailEnd/>
          </a:ln>
        </p:spPr>
      </p:cxnSp>
      <p:cxnSp>
        <p:nvCxnSpPr>
          <p:cNvPr id="389141" name="Straight Connector 38"/>
          <p:cNvCxnSpPr>
            <a:cxnSpLocks noChangeShapeType="1"/>
          </p:cNvCxnSpPr>
          <p:nvPr/>
        </p:nvCxnSpPr>
        <p:spPr bwMode="auto">
          <a:xfrm>
            <a:off x="10142538" y="2224089"/>
            <a:ext cx="0" cy="3038475"/>
          </a:xfrm>
          <a:prstGeom prst="line">
            <a:avLst/>
          </a:prstGeom>
          <a:noFill/>
          <a:ln w="19050" algn="ctr">
            <a:solidFill>
              <a:srgbClr val="404040"/>
            </a:solidFill>
            <a:prstDash val="dash"/>
            <a:round/>
            <a:headEnd/>
            <a:tailEnd/>
          </a:ln>
        </p:spPr>
      </p:cxnSp>
      <p:sp>
        <p:nvSpPr>
          <p:cNvPr id="68" name="Rectangle 14"/>
          <p:cNvSpPr>
            <a:spLocks noChangeArrowheads="1"/>
          </p:cNvSpPr>
          <p:nvPr/>
        </p:nvSpPr>
        <p:spPr bwMode="blackWhite">
          <a:xfrm>
            <a:off x="2058988" y="1660526"/>
            <a:ext cx="8107362" cy="601663"/>
          </a:xfrm>
          <a:prstGeom prst="roundRect">
            <a:avLst/>
          </a:prstGeom>
          <a:solidFill>
            <a:schemeClr val="accent1"/>
          </a:solidFill>
          <a:ln w="25400" cap="flat" cmpd="sng" algn="ctr">
            <a:noFill/>
            <a:prstDash val="solid"/>
            <a:headEnd/>
            <a:tailEnd/>
          </a:ln>
          <a:effectLst/>
        </p:spPr>
        <p:txBody>
          <a:bodyPr lIns="0" tIns="0" rIns="0" bIns="0" anchor="ctr"/>
          <a:lstStyle/>
          <a:p>
            <a:pPr algn="ctr" fontAlgn="base">
              <a:spcBef>
                <a:spcPct val="0"/>
              </a:spcBef>
              <a:spcAft>
                <a:spcPct val="0"/>
              </a:spcAft>
              <a:defRPr/>
            </a:pPr>
            <a:r>
              <a:rPr lang="en-US" sz="1400" b="1" kern="0" dirty="0">
                <a:solidFill>
                  <a:srgbClr val="FFFFFF"/>
                </a:solidFill>
                <a:latin typeface="Arial" charset="0"/>
                <a:ea typeface="ＭＳ Ｐゴシック"/>
                <a:cs typeface="Arial" pitchFamily="34" charset="0"/>
              </a:rPr>
              <a:t>52-week, multicenter, randomized, double-blind, parallel-group, double-dummy study</a:t>
            </a:r>
          </a:p>
        </p:txBody>
      </p:sp>
      <p:sp>
        <p:nvSpPr>
          <p:cNvPr id="91" name="Rounded Rectangle 90"/>
          <p:cNvSpPr/>
          <p:nvPr/>
        </p:nvSpPr>
        <p:spPr bwMode="auto">
          <a:xfrm>
            <a:off x="2133600" y="2408238"/>
            <a:ext cx="2624138" cy="519112"/>
          </a:xfrm>
          <a:prstGeom prst="roundRect">
            <a:avLst/>
          </a:prstGeom>
          <a:solidFill>
            <a:schemeClr val="accent5"/>
          </a:solidFill>
          <a:ln w="25400"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Prerandomization period</a:t>
            </a:r>
          </a:p>
        </p:txBody>
      </p:sp>
      <p:sp>
        <p:nvSpPr>
          <p:cNvPr id="33" name="Rounded Rectangle 32"/>
          <p:cNvSpPr/>
          <p:nvPr/>
        </p:nvSpPr>
        <p:spPr bwMode="auto">
          <a:xfrm>
            <a:off x="6105526" y="5799138"/>
            <a:ext cx="1228725" cy="266700"/>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12 clinic visits</a:t>
            </a:r>
          </a:p>
        </p:txBody>
      </p:sp>
      <p:grpSp>
        <p:nvGrpSpPr>
          <p:cNvPr id="389145" name="Group 1"/>
          <p:cNvGrpSpPr>
            <a:grpSpLocks/>
          </p:cNvGrpSpPr>
          <p:nvPr/>
        </p:nvGrpSpPr>
        <p:grpSpPr bwMode="auto">
          <a:xfrm>
            <a:off x="4387850" y="2224088"/>
            <a:ext cx="852488" cy="3841750"/>
            <a:chOff x="2864044" y="2224349"/>
            <a:chExt cx="853013" cy="3841057"/>
          </a:xfrm>
        </p:grpSpPr>
        <p:sp>
          <p:nvSpPr>
            <p:cNvPr id="87" name="Rounded Rectangle 86"/>
            <p:cNvSpPr/>
            <p:nvPr/>
          </p:nvSpPr>
          <p:spPr bwMode="auto">
            <a:xfrm>
              <a:off x="2864044" y="5805103"/>
              <a:ext cx="853013" cy="260303"/>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Visit 201</a:t>
              </a:r>
            </a:p>
          </p:txBody>
        </p:sp>
        <p:cxnSp>
          <p:nvCxnSpPr>
            <p:cNvPr id="389151" name="Straight Connector 35"/>
            <p:cNvCxnSpPr>
              <a:cxnSpLocks noChangeShapeType="1"/>
            </p:cNvCxnSpPr>
            <p:nvPr/>
          </p:nvCxnSpPr>
          <p:spPr bwMode="auto">
            <a:xfrm>
              <a:off x="3290550" y="2224349"/>
              <a:ext cx="0" cy="3037585"/>
            </a:xfrm>
            <a:prstGeom prst="line">
              <a:avLst/>
            </a:prstGeom>
            <a:noFill/>
            <a:ln w="19050" cap="sq" algn="ctr">
              <a:solidFill>
                <a:schemeClr val="tx1"/>
              </a:solidFill>
              <a:prstDash val="dash"/>
              <a:round/>
              <a:headEnd/>
              <a:tailEnd/>
            </a:ln>
          </p:spPr>
        </p:cxnSp>
        <p:sp>
          <p:nvSpPr>
            <p:cNvPr id="42" name="Down Arrow 41"/>
            <p:cNvSpPr/>
            <p:nvPr/>
          </p:nvSpPr>
          <p:spPr bwMode="auto">
            <a:xfrm rot="10800000">
              <a:off x="3188093" y="5501945"/>
              <a:ext cx="204914" cy="222210"/>
            </a:xfrm>
            <a:prstGeom prst="downArrow">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grpSp>
      <p:sp>
        <p:nvSpPr>
          <p:cNvPr id="90" name="Rectangle 89"/>
          <p:cNvSpPr/>
          <p:nvPr/>
        </p:nvSpPr>
        <p:spPr bwMode="auto">
          <a:xfrm>
            <a:off x="3814764" y="5175251"/>
            <a:ext cx="1982787" cy="257175"/>
          </a:xfrm>
          <a:prstGeom prst="rect">
            <a:avLst/>
          </a:prstGeom>
          <a:solidFill>
            <a:schemeClr val="bg1"/>
          </a:solidFill>
          <a:ln w="3175"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a:rPr>
              <a:t>Randomization</a:t>
            </a:r>
          </a:p>
        </p:txBody>
      </p:sp>
      <p:sp>
        <p:nvSpPr>
          <p:cNvPr id="44" name="TextBox 30"/>
          <p:cNvSpPr txBox="1">
            <a:spLocks noChangeArrowheads="1"/>
          </p:cNvSpPr>
          <p:nvPr/>
        </p:nvSpPr>
        <p:spPr bwMode="auto">
          <a:xfrm>
            <a:off x="3505200" y="3592514"/>
            <a:ext cx="1244600" cy="307975"/>
          </a:xfrm>
          <a:prstGeom prst="homePlate">
            <a:avLst>
              <a:gd name="adj" fmla="val 61670"/>
            </a:avLst>
          </a:prstGeom>
          <a:solidFill>
            <a:srgbClr val="145477"/>
          </a:solidFill>
          <a:ln w="25400" cap="flat" cmpd="sng" algn="ctr">
            <a:noFill/>
            <a:prstDash val="solid"/>
          </a:ln>
          <a:effectLst/>
          <a:extLst/>
        </p:spPr>
        <p:txBody>
          <a:bodyPr lIns="3600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1400" kern="0" dirty="0">
                <a:solidFill>
                  <a:srgbClr val="FFFFFF"/>
                </a:solidFill>
                <a:ea typeface="ヒラギノ角ゴ Pro W3"/>
                <a:cs typeface="ヒラギノ角ゴ Pro W3"/>
              </a:rPr>
              <a:t>Run-in period</a:t>
            </a:r>
          </a:p>
        </p:txBody>
      </p:sp>
      <p:sp>
        <p:nvSpPr>
          <p:cNvPr id="72706" name="Rectangle 2"/>
          <p:cNvSpPr>
            <a:spLocks noChangeArrowheads="1"/>
          </p:cNvSpPr>
          <p:nvPr/>
        </p:nvSpPr>
        <p:spPr bwMode="auto">
          <a:xfrm>
            <a:off x="1524000" y="31750"/>
            <a:ext cx="9144000" cy="1111250"/>
          </a:xfrm>
          <a:prstGeom prst="rect">
            <a:avLst/>
          </a:prstGeom>
          <a:noFill/>
          <a:ln w="9525">
            <a:noFill/>
            <a:miter lim="800000"/>
            <a:headEnd/>
            <a:tailEnd/>
          </a:ln>
        </p:spPr>
        <p:txBody>
          <a:bodyPr anchor="ctr"/>
          <a:lstStyle/>
          <a:p>
            <a:pPr algn="ctr" fontAlgn="base">
              <a:lnSpc>
                <a:spcPct val="95000"/>
              </a:lnSpc>
              <a:spcBef>
                <a:spcPct val="0"/>
              </a:spcBef>
              <a:spcAft>
                <a:spcPct val="0"/>
              </a:spcAft>
              <a:defRPr/>
            </a:pP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COMPARISON OF  </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INDACATEROL</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GLYCOPYRROM</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NIUM COMBINATION (</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110</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50 </a:t>
            </a:r>
            <a:r>
              <a:rPr lang="en-US" altLang="it-IT" sz="2400" b="1">
                <a:solidFill>
                  <a:srgbClr val="FFFFFF"/>
                </a:solidFill>
                <a:effectLst>
                  <a:outerShdw blurRad="38100" dist="38100" dir="2700000" algn="tl">
                    <a:srgbClr val="FFFFFF"/>
                  </a:outerShdw>
                </a:effectLst>
                <a:latin typeface="Arial" charset="0"/>
                <a:ea typeface="ＭＳ Ｐゴシック"/>
                <a:cs typeface="Tahoma" pitchFamily="34" charset="0"/>
              </a:rPr>
              <a:t>µ</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g</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 versus SALMETEROL/FLUTICASONE </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50</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500 </a:t>
            </a:r>
            <a:r>
              <a:rPr lang="en-US" altLang="it-IT" sz="2400" b="1">
                <a:solidFill>
                  <a:srgbClr val="FFFFFF"/>
                </a:solidFill>
                <a:effectLst>
                  <a:outerShdw blurRad="38100" dist="38100" dir="2700000" algn="tl">
                    <a:srgbClr val="FFFFFF"/>
                  </a:outerShdw>
                </a:effectLst>
                <a:latin typeface="Arial" charset="0"/>
                <a:ea typeface="ＭＳ Ｐゴシック"/>
                <a:cs typeface="Tahoma" pitchFamily="34" charset="0"/>
              </a:rPr>
              <a:t>µ</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g</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 </a:t>
            </a:r>
            <a:r>
              <a:rPr lang="it-IT" altLang="it-IT" sz="2400" b="1">
                <a:solidFill>
                  <a:srgbClr val="FFFFFF"/>
                </a:solidFill>
                <a:effectLst>
                  <a:outerShdw blurRad="38100" dist="38100" dir="2700000" algn="tl">
                    <a:srgbClr val="FFFFFF"/>
                  </a:outerShdw>
                </a:effectLst>
                <a:latin typeface="Arial" charset="0"/>
                <a:ea typeface="ＭＳ Ｐゴシック"/>
                <a:cs typeface="Arial" charset="0"/>
              </a:rPr>
              <a:t>BID</a:t>
            </a:r>
            <a:r>
              <a:rPr lang="en-US" altLang="it-IT" sz="2400" b="1">
                <a:solidFill>
                  <a:srgbClr val="FFFFFF"/>
                </a:solidFill>
                <a:effectLst>
                  <a:outerShdw blurRad="38100" dist="38100" dir="2700000" algn="tl">
                    <a:srgbClr val="FFFFFF"/>
                  </a:outerShdw>
                </a:effectLst>
                <a:latin typeface="Arial" charset="0"/>
                <a:ea typeface="ＭＳ Ｐゴシック"/>
                <a:cs typeface="Arial" charset="0"/>
              </a:rPr>
              <a:t> FOR THE ROW</a:t>
            </a:r>
          </a:p>
        </p:txBody>
      </p:sp>
      <p:sp>
        <p:nvSpPr>
          <p:cNvPr id="389149" name="Footer Placeholder 4"/>
          <p:cNvSpPr txBox="1">
            <a:spLocks noGrp="1"/>
          </p:cNvSpPr>
          <p:nvPr/>
        </p:nvSpPr>
        <p:spPr bwMode="auto">
          <a:xfrm>
            <a:off x="1524000" y="6308725"/>
            <a:ext cx="9144000" cy="336550"/>
          </a:xfrm>
          <a:prstGeom prst="rect">
            <a:avLst/>
          </a:prstGeom>
          <a:noFill/>
          <a:ln w="9525">
            <a:noFill/>
            <a:miter lim="800000"/>
            <a:headEnd/>
            <a:tailEnd/>
          </a:ln>
        </p:spPr>
        <p:txBody>
          <a:bodyPr>
            <a:spAutoFit/>
          </a:bodyPr>
          <a:lstStyle/>
          <a:p>
            <a:pPr algn="r" eaLnBrk="0" fontAlgn="base" hangingPunct="0">
              <a:spcBef>
                <a:spcPct val="0"/>
              </a:spcBef>
              <a:spcAft>
                <a:spcPct val="0"/>
              </a:spcAft>
              <a:defRPr/>
            </a:pPr>
            <a:r>
              <a:rPr lang="en-US" sz="1600" b="1" i="1">
                <a:solidFill>
                  <a:srgbClr val="00FFFF"/>
                </a:solidFill>
                <a:latin typeface="Arial" charset="0"/>
                <a:ea typeface="ＭＳ Ｐゴシック"/>
                <a:cs typeface="Arial" charset="0"/>
              </a:rPr>
              <a:t>Wedzicha JA, et al. N Engl J Med </a:t>
            </a:r>
            <a:r>
              <a:rPr lang="it-IT" sz="1600" b="1" i="1">
                <a:solidFill>
                  <a:srgbClr val="00FFFF"/>
                </a:solidFill>
                <a:latin typeface="Arial" charset="0"/>
                <a:ea typeface="ＭＳ Ｐゴシック"/>
                <a:cs typeface="Arial" charset="0"/>
              </a:rPr>
              <a:t>2016 Jun 9;374(23):2222-34</a:t>
            </a:r>
            <a:endParaRPr lang="en-US" sz="1600">
              <a:solidFill>
                <a:srgbClr val="00FFFF"/>
              </a:solidFill>
              <a:latin typeface="Arial" charset="0"/>
              <a:ea typeface="ＭＳ Ｐゴシック"/>
              <a:cs typeface="Arial" charset="0"/>
            </a:endParaRPr>
          </a:p>
        </p:txBody>
      </p:sp>
    </p:spTree>
    <p:extLst>
      <p:ext uri="{BB962C8B-B14F-4D97-AF65-F5344CB8AC3E}">
        <p14:creationId xmlns:p14="http://schemas.microsoft.com/office/powerpoint/2010/main" val="955349007"/>
      </p:ext>
    </p:extLst>
  </p:cSld>
  <p:clrMapOvr>
    <a:masterClrMapping/>
  </p:clrMapOvr>
  <p:transition advTm="2935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545"/>
            <a:ext cx="12192000" cy="1143000"/>
          </a:xfrm>
        </p:spPr>
        <p:txBody>
          <a:bodyPr/>
          <a:lstStyle/>
          <a:p>
            <a:pPr algn="ctr"/>
            <a:r>
              <a:rPr lang="en-GB" sz="3200" dirty="0"/>
              <a:t>IND/GLY showed superiority in reducing the annual rate of moderate or severe exacerbations (healthcare utilization) versus SFC</a:t>
            </a:r>
          </a:p>
        </p:txBody>
      </p:sp>
      <p:graphicFrame>
        <p:nvGraphicFramePr>
          <p:cNvPr id="4" name="Content Placeholder 7"/>
          <p:cNvGraphicFramePr>
            <a:graphicFrameLocks/>
          </p:cNvGraphicFramePr>
          <p:nvPr>
            <p:extLst/>
          </p:nvPr>
        </p:nvGraphicFramePr>
        <p:xfrm>
          <a:off x="2044513" y="1930101"/>
          <a:ext cx="8073838" cy="43416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01137" y="2022434"/>
            <a:ext cx="421140" cy="21544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1.5</a:t>
            </a:r>
          </a:p>
        </p:txBody>
      </p:sp>
      <p:sp>
        <p:nvSpPr>
          <p:cNvPr id="6" name="TextBox 5"/>
          <p:cNvSpPr txBox="1"/>
          <p:nvPr/>
        </p:nvSpPr>
        <p:spPr bwMode="auto">
          <a:xfrm rot="16200000">
            <a:off x="250990" y="3900189"/>
            <a:ext cx="373599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8"/>
                </a:solidFill>
                <a:latin typeface="+mn-lt"/>
                <a:ea typeface="+mn-ea"/>
                <a:cs typeface="+mn-cs"/>
              </a:defRPr>
            </a:pPr>
            <a:r>
              <a:rPr kumimoji="0" lang="en-GB" sz="1400" b="0" i="0" u="none" strike="noStrike" kern="1200" cap="none" spc="0" normalizeH="0" baseline="0" noProof="0" dirty="0">
                <a:ln>
                  <a:noFill/>
                </a:ln>
                <a:solidFill>
                  <a:srgbClr val="000008"/>
                </a:solidFill>
                <a:effectLst/>
                <a:uLnTx/>
                <a:uFillTx/>
                <a:latin typeface="Arial"/>
                <a:ea typeface="+mn-ea"/>
                <a:cs typeface="Arial"/>
              </a:rPr>
              <a:t>Moderate or severe exacerbations (annualized rate) </a:t>
            </a:r>
          </a:p>
        </p:txBody>
      </p:sp>
      <p:sp>
        <p:nvSpPr>
          <p:cNvPr id="7" name="TextBox 6"/>
          <p:cNvSpPr txBox="1"/>
          <p:nvPr/>
        </p:nvSpPr>
        <p:spPr>
          <a:xfrm>
            <a:off x="2401137" y="3969467"/>
            <a:ext cx="421140" cy="21544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0.75</a:t>
            </a:r>
          </a:p>
        </p:txBody>
      </p:sp>
      <p:sp>
        <p:nvSpPr>
          <p:cNvPr id="8" name="TextBox 7"/>
          <p:cNvSpPr txBox="1"/>
          <p:nvPr/>
        </p:nvSpPr>
        <p:spPr>
          <a:xfrm>
            <a:off x="2401137" y="3320456"/>
            <a:ext cx="421140" cy="21544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1.0</a:t>
            </a:r>
          </a:p>
        </p:txBody>
      </p:sp>
      <p:sp>
        <p:nvSpPr>
          <p:cNvPr id="9" name="TextBox 8"/>
          <p:cNvSpPr txBox="1"/>
          <p:nvPr/>
        </p:nvSpPr>
        <p:spPr>
          <a:xfrm>
            <a:off x="2401137" y="2671445"/>
            <a:ext cx="421140" cy="21544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1.25</a:t>
            </a:r>
          </a:p>
        </p:txBody>
      </p:sp>
      <p:sp>
        <p:nvSpPr>
          <p:cNvPr id="10" name="TextBox 9"/>
          <p:cNvSpPr txBox="1"/>
          <p:nvPr/>
        </p:nvSpPr>
        <p:spPr>
          <a:xfrm>
            <a:off x="2401137" y="4618478"/>
            <a:ext cx="421140" cy="21544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0.5</a:t>
            </a:r>
          </a:p>
        </p:txBody>
      </p:sp>
      <p:sp>
        <p:nvSpPr>
          <p:cNvPr id="11" name="TextBox 10"/>
          <p:cNvSpPr txBox="1"/>
          <p:nvPr/>
        </p:nvSpPr>
        <p:spPr>
          <a:xfrm>
            <a:off x="2401137" y="5267489"/>
            <a:ext cx="421140" cy="21544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0.25</a:t>
            </a:r>
          </a:p>
        </p:txBody>
      </p:sp>
      <p:sp>
        <p:nvSpPr>
          <p:cNvPr id="12" name="TextBox 11"/>
          <p:cNvSpPr txBox="1"/>
          <p:nvPr/>
        </p:nvSpPr>
        <p:spPr bwMode="auto">
          <a:xfrm>
            <a:off x="2404395" y="5916501"/>
            <a:ext cx="486050" cy="216937"/>
          </a:xfrm>
          <a:prstGeom prst="rect">
            <a:avLst/>
          </a:prstGeom>
          <a:noFill/>
        </p:spPr>
        <p:txBody>
          <a:bodyPr wrap="square" lIns="0" tIns="0" rIns="10800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pitchFamily="34" charset="0"/>
              </a:rPr>
              <a:t>0</a:t>
            </a:r>
          </a:p>
        </p:txBody>
      </p:sp>
      <p:grpSp>
        <p:nvGrpSpPr>
          <p:cNvPr id="13" name="Group 12"/>
          <p:cNvGrpSpPr/>
          <p:nvPr/>
        </p:nvGrpSpPr>
        <p:grpSpPr>
          <a:xfrm>
            <a:off x="7557768" y="1495448"/>
            <a:ext cx="2630848" cy="529986"/>
            <a:chOff x="6630531" y="1502711"/>
            <a:chExt cx="2630848" cy="529986"/>
          </a:xfrm>
        </p:grpSpPr>
        <p:sp>
          <p:nvSpPr>
            <p:cNvPr id="14" name="TextBox 13"/>
            <p:cNvSpPr txBox="1"/>
            <p:nvPr/>
          </p:nvSpPr>
          <p:spPr>
            <a:xfrm>
              <a:off x="6630531" y="1724920"/>
              <a:ext cx="26308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IND/GLY 110/50 </a:t>
              </a:r>
              <a:r>
                <a:rPr kumimoji="0" lang="el-GR" sz="1400" b="0" i="0" u="none" strike="noStrike" kern="0" cap="none" spc="0" normalizeH="0" baseline="0" noProof="0" dirty="0">
                  <a:ln>
                    <a:noFill/>
                  </a:ln>
                  <a:solidFill>
                    <a:srgbClr val="000000"/>
                  </a:solidFill>
                  <a:effectLst/>
                  <a:uLnTx/>
                  <a:uFillTx/>
                  <a:latin typeface="Calibri"/>
                  <a:ea typeface="+mn-ea"/>
                  <a:cs typeface="Arial"/>
                </a:rPr>
                <a:t>μ</a:t>
              </a:r>
              <a:r>
                <a:rPr kumimoji="0" lang="en-GB" sz="1400" b="0" i="0" u="none" strike="noStrike" kern="0" cap="none" spc="0" normalizeH="0" baseline="0" noProof="0" dirty="0">
                  <a:ln>
                    <a:noFill/>
                  </a:ln>
                  <a:solidFill>
                    <a:srgbClr val="000000"/>
                  </a:solidFill>
                  <a:effectLst/>
                  <a:uLnTx/>
                  <a:uFillTx/>
                  <a:latin typeface="Calibri"/>
                  <a:ea typeface="+mn-ea"/>
                  <a:cs typeface="Arial"/>
                </a:rPr>
                <a:t>g </a:t>
              </a:r>
              <a:r>
                <a:rPr kumimoji="0" lang="en-GB" sz="1400" b="0" i="0" u="none" strike="noStrike" kern="0" cap="none" spc="0" normalizeH="0" baseline="0" noProof="0" dirty="0" err="1">
                  <a:ln>
                    <a:noFill/>
                  </a:ln>
                  <a:solidFill>
                    <a:srgbClr val="000000"/>
                  </a:solidFill>
                  <a:effectLst/>
                  <a:uLnTx/>
                  <a:uFillTx/>
                  <a:latin typeface="Calibri"/>
                  <a:ea typeface="+mn-ea"/>
                  <a:cs typeface="Arial"/>
                </a:rPr>
                <a:t>q.d</a:t>
              </a:r>
              <a:r>
                <a:rPr kumimoji="0" lang="en-GB" sz="1400" b="0" i="0" u="none" strike="noStrike" kern="0" cap="none" spc="0" normalizeH="0" baseline="0" noProof="0" dirty="0">
                  <a:ln>
                    <a:noFill/>
                  </a:ln>
                  <a:solidFill>
                    <a:srgbClr val="000000"/>
                  </a:solidFill>
                  <a:effectLst/>
                  <a:uLnTx/>
                  <a:uFillTx/>
                  <a:latin typeface="Calibri"/>
                  <a:ea typeface="+mn-ea"/>
                  <a:cs typeface="Arial"/>
                </a:rPr>
                <a:t>. (N=1651)</a:t>
              </a:r>
            </a:p>
          </p:txBody>
        </p:sp>
        <p:sp>
          <p:nvSpPr>
            <p:cNvPr id="15" name="TextBox 14"/>
            <p:cNvSpPr txBox="1"/>
            <p:nvPr/>
          </p:nvSpPr>
          <p:spPr>
            <a:xfrm>
              <a:off x="6633641" y="1502711"/>
              <a:ext cx="2359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a:ea typeface="+mn-ea"/>
                  <a:cs typeface="Arial"/>
                </a:rPr>
                <a:t>SFC 50/500 </a:t>
              </a:r>
              <a:r>
                <a:rPr kumimoji="0" lang="el-GR" sz="1400" b="0" i="0" u="none" strike="noStrike" kern="0" cap="none" spc="0" normalizeH="0" baseline="0" noProof="0" dirty="0">
                  <a:ln>
                    <a:noFill/>
                  </a:ln>
                  <a:solidFill>
                    <a:srgbClr val="000000"/>
                  </a:solidFill>
                  <a:effectLst/>
                  <a:uLnTx/>
                  <a:uFillTx/>
                  <a:latin typeface="Calibri"/>
                  <a:ea typeface="+mn-ea"/>
                  <a:cs typeface="Arial"/>
                </a:rPr>
                <a:t>μ</a:t>
              </a:r>
              <a:r>
                <a:rPr kumimoji="0" lang="en-GB" sz="1400" b="0" i="0" u="none" strike="noStrike" kern="0" cap="none" spc="0" normalizeH="0" baseline="0" noProof="0" dirty="0">
                  <a:ln>
                    <a:noFill/>
                  </a:ln>
                  <a:solidFill>
                    <a:srgbClr val="000000"/>
                  </a:solidFill>
                  <a:effectLst/>
                  <a:uLnTx/>
                  <a:uFillTx/>
                  <a:latin typeface="Calibri"/>
                  <a:ea typeface="+mn-ea"/>
                  <a:cs typeface="Arial"/>
                </a:rPr>
                <a:t>g b.i.d. (N=1656)</a:t>
              </a:r>
            </a:p>
          </p:txBody>
        </p:sp>
      </p:grpSp>
      <p:sp>
        <p:nvSpPr>
          <p:cNvPr id="16" name="Rectangle 15"/>
          <p:cNvSpPr/>
          <p:nvPr/>
        </p:nvSpPr>
        <p:spPr bwMode="auto">
          <a:xfrm>
            <a:off x="7389995" y="1602332"/>
            <a:ext cx="102118" cy="101350"/>
          </a:xfrm>
          <a:prstGeom prst="rect">
            <a:avLst/>
          </a:prstGeom>
          <a:solidFill>
            <a:srgbClr val="FF4DC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Calibri"/>
              <a:ea typeface="+mn-ea"/>
              <a:cs typeface="Arial"/>
            </a:endParaRPr>
          </a:p>
        </p:txBody>
      </p:sp>
      <p:sp>
        <p:nvSpPr>
          <p:cNvPr id="17" name="Rectangle 16"/>
          <p:cNvSpPr/>
          <p:nvPr/>
        </p:nvSpPr>
        <p:spPr bwMode="auto">
          <a:xfrm>
            <a:off x="7389995" y="1815632"/>
            <a:ext cx="102118" cy="101350"/>
          </a:xfrm>
          <a:prstGeom prst="rect">
            <a:avLst/>
          </a:prstGeom>
          <a:solidFill>
            <a:srgbClr val="2E6EB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Calibri"/>
              <a:ea typeface="+mn-ea"/>
              <a:cs typeface="Arial"/>
            </a:endParaRPr>
          </a:p>
        </p:txBody>
      </p:sp>
      <p:sp>
        <p:nvSpPr>
          <p:cNvPr id="18" name="Down Arrow 17"/>
          <p:cNvSpPr/>
          <p:nvPr/>
        </p:nvSpPr>
        <p:spPr bwMode="auto">
          <a:xfrm>
            <a:off x="7389996" y="2682296"/>
            <a:ext cx="480767" cy="438594"/>
          </a:xfrm>
          <a:prstGeom prst="downArrow">
            <a:avLst/>
          </a:prstGeom>
          <a:solidFill>
            <a:sysClr val="windowText" lastClr="0000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Calibri"/>
              <a:ea typeface="+mn-ea"/>
              <a:cs typeface="Arial"/>
            </a:endParaRPr>
          </a:p>
        </p:txBody>
      </p:sp>
      <p:sp>
        <p:nvSpPr>
          <p:cNvPr id="20" name="Content Placeholder 1"/>
          <p:cNvSpPr txBox="1">
            <a:spLocks/>
          </p:cNvSpPr>
          <p:nvPr/>
        </p:nvSpPr>
        <p:spPr bwMode="gray">
          <a:xfrm>
            <a:off x="1847512" y="6149506"/>
            <a:ext cx="3672409" cy="4198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marL="0" indent="0" algn="r" rtl="0" eaLnBrk="1" fontAlgn="base" hangingPunct="1">
              <a:lnSpc>
                <a:spcPct val="100000"/>
              </a:lnSpc>
              <a:spcBef>
                <a:spcPts val="0"/>
              </a:spcBef>
              <a:spcAft>
                <a:spcPts val="400"/>
              </a:spcAft>
              <a:buClr>
                <a:schemeClr val="accent1"/>
              </a:buClr>
              <a:buSzPct val="110000"/>
              <a:buFont typeface="Wingdings" pitchFamily="2" charset="2"/>
              <a:buNone/>
              <a:defRPr lang="en-US" sz="1200" kern="1200" dirty="0" smtClean="0">
                <a:solidFill>
                  <a:schemeClr val="tx1"/>
                </a:solidFill>
                <a:latin typeface="Arial" charset="0"/>
                <a:ea typeface="Arial Unicode MS" pitchFamily="34" charset="-128"/>
                <a:cs typeface="Arial Unicode MS" pitchFamily="34" charset="-128"/>
              </a:defRPr>
            </a:lvl1pPr>
            <a:lvl2pPr marL="503238" indent="-220663" algn="l" rtl="0" eaLnBrk="1" fontAlgn="base" hangingPunct="1">
              <a:lnSpc>
                <a:spcPct val="100000"/>
              </a:lnSpc>
              <a:spcBef>
                <a:spcPts val="0"/>
              </a:spcBef>
              <a:spcAft>
                <a:spcPts val="400"/>
              </a:spcAft>
              <a:buClr>
                <a:srgbClr val="917B69"/>
              </a:buClr>
              <a:buFont typeface="Arial" charset="0"/>
              <a:buChar char="•"/>
              <a:defRPr sz="2000">
                <a:solidFill>
                  <a:schemeClr val="accent6"/>
                </a:solidFill>
                <a:latin typeface="+mn-lt"/>
              </a:defRPr>
            </a:lvl2pPr>
            <a:lvl3pPr marL="715963" indent="-190500" algn="l" rtl="0" eaLnBrk="1" fontAlgn="base" hangingPunct="1">
              <a:lnSpc>
                <a:spcPct val="100000"/>
              </a:lnSpc>
              <a:spcBef>
                <a:spcPts val="0"/>
              </a:spcBef>
              <a:spcAft>
                <a:spcPts val="400"/>
              </a:spcAft>
              <a:buClrTx/>
              <a:buFont typeface="Arial" charset="0"/>
              <a:buChar char="-"/>
              <a:defRPr>
                <a:solidFill>
                  <a:schemeClr val="accent6"/>
                </a:solidFill>
                <a:latin typeface="+mn-lt"/>
              </a:defRPr>
            </a:lvl3pPr>
            <a:lvl4pPr marL="884238" indent="-168275" algn="l" rtl="0" eaLnBrk="1" fontAlgn="base" hangingPunct="1">
              <a:lnSpc>
                <a:spcPct val="100000"/>
              </a:lnSpc>
              <a:spcBef>
                <a:spcPts val="0"/>
              </a:spcBef>
              <a:spcAft>
                <a:spcPts val="400"/>
              </a:spcAft>
              <a:buClrTx/>
              <a:buFont typeface="Arial" charset="0"/>
              <a:buChar char="•"/>
              <a:defRPr sz="1600">
                <a:solidFill>
                  <a:schemeClr val="accent6"/>
                </a:solidFill>
                <a:latin typeface="+mn-lt"/>
              </a:defRPr>
            </a:lvl4pPr>
            <a:lvl5pPr marL="1074738" indent="-182563" algn="l" rtl="0" eaLnBrk="1" fontAlgn="base" hangingPunct="1">
              <a:lnSpc>
                <a:spcPct val="100000"/>
              </a:lnSpc>
              <a:spcBef>
                <a:spcPts val="0"/>
              </a:spcBef>
              <a:spcAft>
                <a:spcPts val="40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pPr marL="0" marR="0" lvl="0" indent="0" algn="l" defTabSz="914400" rtl="0" eaLnBrk="1" fontAlgn="base" latinLnBrk="0" hangingPunct="1">
              <a:lnSpc>
                <a:spcPct val="100000"/>
              </a:lnSpc>
              <a:spcBef>
                <a:spcPts val="0"/>
              </a:spcBef>
              <a:spcAft>
                <a:spcPts val="400"/>
              </a:spcAft>
              <a:buClr>
                <a:srgbClr val="FCAF17"/>
              </a:buClr>
              <a:buSzPct val="110000"/>
              <a:buFont typeface="Wingdings" pitchFamily="2" charset="2"/>
              <a:buNone/>
              <a:tabLst/>
              <a:defRPr/>
            </a:pPr>
            <a:r>
              <a:rPr kumimoji="0" lang="en-GB" sz="1000" b="0" i="0" u="none" strike="noStrike" kern="1200" cap="none" spc="0" normalizeH="0" baseline="0" noProof="0" dirty="0">
                <a:ln>
                  <a:noFill/>
                </a:ln>
                <a:solidFill>
                  <a:srgbClr val="000000"/>
                </a:solidFill>
                <a:effectLst/>
                <a:uLnTx/>
                <a:uFillTx/>
                <a:latin typeface="Arial" charset="0"/>
                <a:ea typeface="Arial Unicode MS" pitchFamily="34" charset="-128"/>
              </a:rPr>
              <a:t>Analysis of the modified intention-to-treat set (</a:t>
            </a:r>
            <a:r>
              <a:rPr kumimoji="0" lang="en-GB" sz="1000" b="0" i="0" u="none" strike="noStrike" kern="1200" cap="none" spc="0" normalizeH="0" baseline="0" noProof="0" dirty="0" err="1">
                <a:ln>
                  <a:noFill/>
                </a:ln>
                <a:solidFill>
                  <a:srgbClr val="000000"/>
                </a:solidFill>
                <a:effectLst/>
                <a:uLnTx/>
                <a:uFillTx/>
                <a:latin typeface="Arial" charset="0"/>
                <a:ea typeface="Arial Unicode MS" pitchFamily="34" charset="-128"/>
              </a:rPr>
              <a:t>mITT</a:t>
            </a:r>
            <a:r>
              <a:rPr kumimoji="0" lang="en-GB" sz="1000" b="0" i="0" u="none" strike="noStrike" kern="1200" cap="none" spc="0" normalizeH="0" baseline="0" noProof="0" dirty="0">
                <a:ln>
                  <a:noFill/>
                </a:ln>
                <a:solidFill>
                  <a:srgbClr val="000000"/>
                </a:solidFill>
                <a:effectLst/>
                <a:uLnTx/>
                <a:uFillTx/>
                <a:latin typeface="Arial" charset="0"/>
                <a:ea typeface="Arial Unicode MS" pitchFamily="34" charset="-128"/>
              </a:rPr>
              <a:t>)</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2023E-A1AD-4528-80FB-EFCF6802B98D}" type="slidenum">
              <a:rPr kumimoji="0" lang="en-GB" sz="1200" b="0" i="0" u="none" strike="noStrike" kern="1200" cap="none" spc="0" normalizeH="0" baseline="0" noProof="0" smtClean="0">
                <a:ln>
                  <a:noFill/>
                </a:ln>
                <a:solidFill>
                  <a:srgbClr val="898989"/>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898989"/>
              </a:solidFill>
              <a:effectLst/>
              <a:uLnTx/>
              <a:uFillTx/>
              <a:latin typeface="Calibri"/>
              <a:ea typeface="+mn-ea"/>
              <a:cs typeface="Arial"/>
            </a:endParaRPr>
          </a:p>
        </p:txBody>
      </p:sp>
      <p:sp>
        <p:nvSpPr>
          <p:cNvPr id="22" name="TextBox 21"/>
          <p:cNvSpPr txBox="1"/>
          <p:nvPr/>
        </p:nvSpPr>
        <p:spPr>
          <a:xfrm>
            <a:off x="3683715" y="6029796"/>
            <a:ext cx="52887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882775" algn="l"/>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a:rPr>
              <a:t>Total number of events: IND/GLY = 1,265 (includes 209 severe events) </a:t>
            </a:r>
            <a:br>
              <a:rPr kumimoji="0" lang="en-US" sz="1400" b="0" i="0" u="none" strike="noStrike" kern="1200" cap="none" spc="0" normalizeH="0" baseline="0" noProof="0" dirty="0">
                <a:ln>
                  <a:noFill/>
                </a:ln>
                <a:solidFill>
                  <a:srgbClr val="000000"/>
                </a:solidFill>
                <a:effectLst/>
                <a:uLnTx/>
                <a:uFillTx/>
                <a:latin typeface="Calibri"/>
                <a:ea typeface="+mn-ea"/>
                <a:cs typeface="Arial"/>
              </a:rPr>
            </a:br>
            <a:r>
              <a:rPr kumimoji="0" lang="en-US" sz="1400" b="0" i="0" u="none" strike="noStrike" kern="1200" cap="none" spc="0" normalizeH="0" baseline="0" noProof="0" dirty="0">
                <a:ln>
                  <a:noFill/>
                </a:ln>
                <a:solidFill>
                  <a:srgbClr val="000000"/>
                </a:solidFill>
                <a:effectLst/>
                <a:uLnTx/>
                <a:uFillTx/>
                <a:latin typeface="Calibri"/>
                <a:ea typeface="+mn-ea"/>
                <a:cs typeface="Arial"/>
              </a:rPr>
              <a:t>	SFC = 1,452 (includes 241 severe events)</a:t>
            </a:r>
          </a:p>
        </p:txBody>
      </p:sp>
      <p:sp>
        <p:nvSpPr>
          <p:cNvPr id="23" name="TextBox 22"/>
          <p:cNvSpPr txBox="1"/>
          <p:nvPr/>
        </p:nvSpPr>
        <p:spPr>
          <a:xfrm>
            <a:off x="4280436" y="6450860"/>
            <a:ext cx="6372250" cy="400110"/>
          </a:xfrm>
          <a:prstGeom prst="rect">
            <a:avLst/>
          </a:prstGeom>
          <a:noFill/>
        </p:spPr>
        <p:txBody>
          <a:bodyPr wrap="square" rtlCol="0">
            <a:spAutoFit/>
          </a:bodyPr>
          <a:lstStyle>
            <a:defPPr>
              <a:defRPr lang="en-US"/>
            </a:defPPr>
            <a:lvl1pPr algn="l" rtl="0" fontAlgn="base">
              <a:spcBef>
                <a:spcPct val="0"/>
              </a:spcBef>
              <a:spcAft>
                <a:spcPct val="0"/>
              </a:spcAft>
              <a:defRPr sz="2800" kern="1200">
                <a:solidFill>
                  <a:srgbClr val="00CC00"/>
                </a:solidFill>
                <a:latin typeface="Arial" charset="0"/>
                <a:ea typeface="MS PGothic" pitchFamily="34" charset="-128"/>
                <a:cs typeface="Arial" charset="0"/>
              </a:defRPr>
            </a:lvl1pPr>
            <a:lvl2pPr marL="450850" indent="3175" algn="l" rtl="0" fontAlgn="base">
              <a:spcBef>
                <a:spcPct val="0"/>
              </a:spcBef>
              <a:spcAft>
                <a:spcPct val="0"/>
              </a:spcAft>
              <a:defRPr sz="2800" kern="1200">
                <a:solidFill>
                  <a:srgbClr val="00CC00"/>
                </a:solidFill>
                <a:latin typeface="Arial" charset="0"/>
                <a:ea typeface="MS PGothic" pitchFamily="34" charset="-128"/>
                <a:cs typeface="Arial" charset="0"/>
              </a:defRPr>
            </a:lvl2pPr>
            <a:lvl3pPr marL="904875" indent="3175" algn="l" rtl="0" fontAlgn="base">
              <a:spcBef>
                <a:spcPct val="0"/>
              </a:spcBef>
              <a:spcAft>
                <a:spcPct val="0"/>
              </a:spcAft>
              <a:defRPr sz="2800" kern="1200">
                <a:solidFill>
                  <a:srgbClr val="00CC00"/>
                </a:solidFill>
                <a:latin typeface="Arial" charset="0"/>
                <a:ea typeface="MS PGothic" pitchFamily="34" charset="-128"/>
                <a:cs typeface="Arial" charset="0"/>
              </a:defRPr>
            </a:lvl3pPr>
            <a:lvl4pPr marL="1357313" indent="6350" algn="l" rtl="0" fontAlgn="base">
              <a:spcBef>
                <a:spcPct val="0"/>
              </a:spcBef>
              <a:spcAft>
                <a:spcPct val="0"/>
              </a:spcAft>
              <a:defRPr sz="2800" kern="1200">
                <a:solidFill>
                  <a:srgbClr val="00CC00"/>
                </a:solidFill>
                <a:latin typeface="Arial" charset="0"/>
                <a:ea typeface="MS PGothic" pitchFamily="34" charset="-128"/>
                <a:cs typeface="Arial" charset="0"/>
              </a:defRPr>
            </a:lvl4pPr>
            <a:lvl5pPr marL="1811338" indent="7938" algn="l" rtl="0" fontAlgn="base">
              <a:spcBef>
                <a:spcPct val="0"/>
              </a:spcBef>
              <a:spcAft>
                <a:spcPct val="0"/>
              </a:spcAft>
              <a:defRPr sz="2800" kern="1200">
                <a:solidFill>
                  <a:srgbClr val="00CC00"/>
                </a:solidFill>
                <a:latin typeface="Arial" charset="0"/>
                <a:ea typeface="MS PGothic" pitchFamily="34" charset="-128"/>
                <a:cs typeface="Arial" charset="0"/>
              </a:defRPr>
            </a:lvl5pPr>
            <a:lvl6pPr marL="2286000" algn="l" defTabSz="914400" rtl="0" eaLnBrk="1" latinLnBrk="0" hangingPunct="1">
              <a:defRPr sz="2800" kern="1200">
                <a:solidFill>
                  <a:srgbClr val="00CC00"/>
                </a:solidFill>
                <a:latin typeface="Arial" charset="0"/>
                <a:ea typeface="MS PGothic" pitchFamily="34" charset="-128"/>
                <a:cs typeface="Arial" charset="0"/>
              </a:defRPr>
            </a:lvl6pPr>
            <a:lvl7pPr marL="2743200" algn="l" defTabSz="914400" rtl="0" eaLnBrk="1" latinLnBrk="0" hangingPunct="1">
              <a:defRPr sz="2800" kern="1200">
                <a:solidFill>
                  <a:srgbClr val="00CC00"/>
                </a:solidFill>
                <a:latin typeface="Arial" charset="0"/>
                <a:ea typeface="MS PGothic" pitchFamily="34" charset="-128"/>
                <a:cs typeface="Arial" charset="0"/>
              </a:defRPr>
            </a:lvl7pPr>
            <a:lvl8pPr marL="3200400" algn="l" defTabSz="914400" rtl="0" eaLnBrk="1" latinLnBrk="0" hangingPunct="1">
              <a:defRPr sz="2800" kern="1200">
                <a:solidFill>
                  <a:srgbClr val="00CC00"/>
                </a:solidFill>
                <a:latin typeface="Arial" charset="0"/>
                <a:ea typeface="MS PGothic" pitchFamily="34" charset="-128"/>
                <a:cs typeface="Arial" charset="0"/>
              </a:defRPr>
            </a:lvl8pPr>
            <a:lvl9pPr marL="3657600" algn="l" defTabSz="914400" rtl="0" eaLnBrk="1" latinLnBrk="0" hangingPunct="1">
              <a:defRPr sz="2800" kern="1200">
                <a:solidFill>
                  <a:srgbClr val="00CC00"/>
                </a:solidFill>
                <a:latin typeface="Arial" charset="0"/>
                <a:ea typeface="MS PGothic" pitchFamily="34" charset="-128"/>
                <a:cs typeface="Arial" charset="0"/>
              </a:defRPr>
            </a:lvl9pPr>
          </a:lstStyle>
          <a:p>
            <a:pPr marL="228600" marR="0" lvl="0" indent="-228600" algn="r" defTabSz="914400" rtl="0" eaLnBrk="1" fontAlgn="base" latinLnBrk="0" hangingPunct="1">
              <a:lnSpc>
                <a:spcPct val="100000"/>
              </a:lnSpc>
              <a:spcBef>
                <a:spcPct val="0"/>
              </a:spcBef>
              <a:spcAft>
                <a:spcPct val="0"/>
              </a:spcAft>
              <a:buClrTx/>
              <a:buSzTx/>
              <a:buFontTx/>
              <a:buAutoNum type="arabicPeriod"/>
              <a:tabLst/>
              <a:defRPr/>
            </a:pPr>
            <a:r>
              <a:rPr kumimoji="0" lang="en-US" sz="1000" b="0" i="0" u="none" strike="noStrike" kern="1200" cap="none" spc="0" normalizeH="0" baseline="0" noProof="0" dirty="0" err="1">
                <a:ln>
                  <a:noFill/>
                </a:ln>
                <a:solidFill>
                  <a:srgbClr val="000000"/>
                </a:solidFill>
                <a:effectLst/>
                <a:uLnTx/>
                <a:uFillTx/>
                <a:latin typeface="Arial" charset="0"/>
                <a:ea typeface="MS PGothic" pitchFamily="34" charset="-128"/>
                <a:cs typeface="Arial" charset="0"/>
              </a:rPr>
              <a:t>Wedzicha</a:t>
            </a:r>
            <a:r>
              <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rPr>
              <a:t> JA, et al. N </a:t>
            </a:r>
            <a:r>
              <a:rPr kumimoji="0" lang="en-US" sz="1000" b="0" i="0" u="none" strike="noStrike" kern="1200" cap="none" spc="0" normalizeH="0" baseline="0" noProof="0" dirty="0" err="1">
                <a:ln>
                  <a:noFill/>
                </a:ln>
                <a:solidFill>
                  <a:srgbClr val="000000"/>
                </a:solidFill>
                <a:effectLst/>
                <a:uLnTx/>
                <a:uFillTx/>
                <a:latin typeface="Arial" charset="0"/>
                <a:ea typeface="MS PGothic" pitchFamily="34" charset="-128"/>
                <a:cs typeface="Arial" charset="0"/>
              </a:rPr>
              <a:t>Engl</a:t>
            </a:r>
            <a:r>
              <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rPr>
              <a:t> J Med. Online May 15, 2016</a:t>
            </a:r>
          </a:p>
          <a:p>
            <a:pPr marL="228600" marR="0" lvl="0" indent="-228600" algn="r" defTabSz="914400" rtl="0" eaLnBrk="1" fontAlgn="base" latinLnBrk="0" hangingPunct="1">
              <a:lnSpc>
                <a:spcPct val="100000"/>
              </a:lnSpc>
              <a:spcBef>
                <a:spcPct val="0"/>
              </a:spcBef>
              <a:spcAft>
                <a:spcPct val="0"/>
              </a:spcAft>
              <a:buClrTx/>
              <a:buSzTx/>
              <a:buFontTx/>
              <a:buAutoNum type="arabicPeriod"/>
              <a:tabLst/>
              <a:defRPr/>
            </a:pPr>
            <a:r>
              <a:rPr kumimoji="0" lang="en-US" sz="1000" b="0" i="0" u="none" strike="noStrike" kern="1200" cap="none" spc="0" normalizeH="0" baseline="0" noProof="0" dirty="0" err="1">
                <a:ln>
                  <a:noFill/>
                </a:ln>
                <a:solidFill>
                  <a:srgbClr val="000000"/>
                </a:solidFill>
                <a:effectLst/>
                <a:uLnTx/>
                <a:uFillTx/>
                <a:latin typeface="Arial" charset="0"/>
                <a:ea typeface="MS PGothic" pitchFamily="34" charset="-128"/>
                <a:cs typeface="Arial" charset="0"/>
              </a:rPr>
              <a:t>Wedzicha</a:t>
            </a:r>
            <a:r>
              <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rPr>
              <a:t> JA, et al. N </a:t>
            </a:r>
            <a:r>
              <a:rPr kumimoji="0" lang="en-US" sz="1000" b="0" i="0" u="none" strike="noStrike" kern="1200" cap="none" spc="0" normalizeH="0" baseline="0" noProof="0" dirty="0" err="1">
                <a:ln>
                  <a:noFill/>
                </a:ln>
                <a:solidFill>
                  <a:srgbClr val="000000"/>
                </a:solidFill>
                <a:effectLst/>
                <a:uLnTx/>
                <a:uFillTx/>
                <a:latin typeface="Arial" charset="0"/>
                <a:ea typeface="MS PGothic" pitchFamily="34" charset="-128"/>
                <a:cs typeface="Arial" charset="0"/>
              </a:rPr>
              <a:t>Engl</a:t>
            </a:r>
            <a:r>
              <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rPr>
              <a:t> J Med. Online May 15, 2016 Supplementary appendix</a:t>
            </a:r>
            <a:endParaRPr kumimoji="0" lang="en-GB" sz="10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24" name="TextBox 18">
            <a:extLst>
              <a:ext uri="{FF2B5EF4-FFF2-40B4-BE49-F238E27FC236}">
                <a16:creationId xmlns:a16="http://schemas.microsoft.com/office/drawing/2014/main" id="{F9D4211E-7D61-4495-BCA5-860F609B523A}"/>
              </a:ext>
            </a:extLst>
          </p:cNvPr>
          <p:cNvSpPr txBox="1"/>
          <p:nvPr/>
        </p:nvSpPr>
        <p:spPr>
          <a:xfrm>
            <a:off x="8272272" y="2718132"/>
            <a:ext cx="651140" cy="338554"/>
          </a:xfrm>
          <a:prstGeom prst="rect">
            <a:avLst/>
          </a:prstGeom>
          <a:solidFill>
            <a:srgbClr val="FF00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a:rPr>
              <a:t>- 17%</a:t>
            </a:r>
          </a:p>
        </p:txBody>
      </p:sp>
    </p:spTree>
    <p:extLst>
      <p:ext uri="{BB962C8B-B14F-4D97-AF65-F5344CB8AC3E}">
        <p14:creationId xmlns:p14="http://schemas.microsoft.com/office/powerpoint/2010/main" val="135579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3889" name="Rectangle 3">
            <a:extLst>
              <a:ext uri="{FF2B5EF4-FFF2-40B4-BE49-F238E27FC236}">
                <a16:creationId xmlns:a16="http://schemas.microsoft.com/office/drawing/2014/main" id="{FCE5371F-3B3E-4B11-8BF0-629EF1848852}"/>
              </a:ext>
            </a:extLst>
          </p:cNvPr>
          <p:cNvSpPr>
            <a:spLocks noGrp="1"/>
          </p:cNvSpPr>
          <p:nvPr>
            <p:ph type="title" idx="4294967295"/>
          </p:nvPr>
        </p:nvSpPr>
        <p:spPr>
          <a:xfrm>
            <a:off x="0" y="6350"/>
            <a:ext cx="12192000" cy="1049338"/>
          </a:xfrm>
          <a:noFill/>
          <a:ln w="9525">
            <a:noFill/>
            <a:miter lim="800000"/>
            <a:headEnd/>
            <a:tailEnd/>
          </a:ln>
        </p:spPr>
        <p:txBody>
          <a:bodyPr wrap="square">
            <a:spAutoFit/>
          </a:bodyPr>
          <a:lstStyle/>
          <a:p>
            <a:pPr algn="ctr" eaLnBrk="1" hangingPunct="1"/>
            <a:r>
              <a:rPr lang="de-DE" sz="4000" kern="1200" dirty="0">
                <a:solidFill>
                  <a:srgbClr val="FFFF00"/>
                </a:solidFill>
              </a:rPr>
              <a:t>GOLD 2019 (Initial choice)</a:t>
            </a:r>
          </a:p>
        </p:txBody>
      </p:sp>
      <p:pic>
        <p:nvPicPr>
          <p:cNvPr id="30723" name="Picture 6">
            <a:extLst>
              <a:ext uri="{FF2B5EF4-FFF2-40B4-BE49-F238E27FC236}">
                <a16:creationId xmlns:a16="http://schemas.microsoft.com/office/drawing/2014/main" id="{61FA2350-A8CE-4F69-9219-B52127E6D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7" y="1332707"/>
            <a:ext cx="898842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1" name="Textfeld 6">
            <a:extLst>
              <a:ext uri="{FF2B5EF4-FFF2-40B4-BE49-F238E27FC236}">
                <a16:creationId xmlns:a16="http://schemas.microsoft.com/office/drawing/2014/main" id="{598CC81E-50D2-4DEE-A0F5-5C899627A8A4}"/>
              </a:ext>
            </a:extLst>
          </p:cNvPr>
          <p:cNvSpPr txBox="1">
            <a:spLocks noChangeArrowheads="1"/>
          </p:cNvSpPr>
          <p:nvPr/>
        </p:nvSpPr>
        <p:spPr bwMode="auto">
          <a:xfrm>
            <a:off x="0" y="6356310"/>
            <a:ext cx="12192000" cy="338554"/>
          </a:xfrm>
          <a:prstGeom prst="rect">
            <a:avLst/>
          </a:prstGeom>
          <a:noFill/>
          <a:ln w="9525">
            <a:noFill/>
            <a:miter lim="800000"/>
            <a:headEnd/>
            <a:tailEnd/>
          </a:ln>
        </p:spPr>
        <p:txBody>
          <a:bodyPr wrap="square">
            <a:spAutoFit/>
          </a:bodyPr>
          <a:lstStyle/>
          <a:p>
            <a:pPr marL="406405" marR="0" lvl="0" indent="-406405"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FFFF"/>
                </a:solidFill>
                <a:effectLst/>
                <a:uLnTx/>
                <a:uFillTx/>
                <a:latin typeface="Arial"/>
                <a:ea typeface="+mn-ea"/>
                <a:cs typeface="Arial" charset="0"/>
              </a:rPr>
              <a:t>GOLD 2019  Report:  </a:t>
            </a:r>
            <a:r>
              <a:rPr kumimoji="0" lang="en-GB" sz="1600" b="1" i="0" u="none" strike="noStrike" kern="1200" cap="none" spc="0" normalizeH="0" baseline="0" noProof="0" dirty="0">
                <a:ln>
                  <a:noFill/>
                </a:ln>
                <a:solidFill>
                  <a:srgbClr val="00FFFF"/>
                </a:solidFill>
                <a:effectLst/>
                <a:uLnTx/>
                <a:uFillTx/>
                <a:latin typeface="Arial"/>
                <a:ea typeface="+mn-ea"/>
                <a:cs typeface="Arial" charset="0"/>
              </a:rPr>
              <a:t>Available from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http://goldcopd.org/gold-2019-global-strategy-diagnosis-management-prevention-copd</a:t>
            </a:r>
            <a:endParaRPr kumimoji="0" lang="de-DE" altLang="de-DE"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893" name="Rectangle 5">
            <a:extLst>
              <a:ext uri="{FF2B5EF4-FFF2-40B4-BE49-F238E27FC236}">
                <a16:creationId xmlns:a16="http://schemas.microsoft.com/office/drawing/2014/main" id="{7C73406B-4375-426A-B102-AFFD128AB997}"/>
              </a:ext>
            </a:extLst>
          </p:cNvPr>
          <p:cNvSpPr>
            <a:spLocks noChangeArrowheads="1"/>
          </p:cNvSpPr>
          <p:nvPr/>
        </p:nvSpPr>
        <p:spPr bwMode="auto">
          <a:xfrm>
            <a:off x="7237226" y="2276476"/>
            <a:ext cx="3090115" cy="1058396"/>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09483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3893"/>
                                        </p:tgtEl>
                                        <p:attrNameLst>
                                          <p:attrName>style.visibility</p:attrName>
                                        </p:attrNameLst>
                                      </p:cBhvr>
                                      <p:to>
                                        <p:strVal val="visible"/>
                                      </p:to>
                                    </p:set>
                                    <p:animEffect transition="in" filter="dissolve">
                                      <p:cBhvr>
                                        <p:cTn id="7" dur="500"/>
                                        <p:tgtEl>
                                          <p:spTgt spid="29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3889" name="Rectangle 3">
            <a:extLst>
              <a:ext uri="{FF2B5EF4-FFF2-40B4-BE49-F238E27FC236}">
                <a16:creationId xmlns:a16="http://schemas.microsoft.com/office/drawing/2014/main" id="{FCE5371F-3B3E-4B11-8BF0-629EF1848852}"/>
              </a:ext>
            </a:extLst>
          </p:cNvPr>
          <p:cNvSpPr>
            <a:spLocks noGrp="1"/>
          </p:cNvSpPr>
          <p:nvPr>
            <p:ph type="title" idx="4294967295"/>
          </p:nvPr>
        </p:nvSpPr>
        <p:spPr>
          <a:xfrm>
            <a:off x="0" y="6350"/>
            <a:ext cx="12192000" cy="1049338"/>
          </a:xfrm>
        </p:spPr>
        <p:txBody>
          <a:bodyPr/>
          <a:lstStyle/>
          <a:p>
            <a:pPr algn="ctr" eaLnBrk="1" hangingPunct="1">
              <a:lnSpc>
                <a:spcPct val="80000"/>
              </a:lnSpc>
              <a:defRPr/>
            </a:pPr>
            <a:r>
              <a:rPr lang="de-DE" sz="4000" kern="1200" dirty="0">
                <a:solidFill>
                  <a:srgbClr val="FFFF00"/>
                </a:solidFill>
              </a:rPr>
              <a:t>GOLD</a:t>
            </a:r>
            <a:r>
              <a:rPr lang="de-DE" sz="5400" b="1" dirty="0">
                <a:solidFill>
                  <a:schemeClr val="bg1"/>
                </a:solidFill>
              </a:rPr>
              <a:t> </a:t>
            </a:r>
            <a:r>
              <a:rPr lang="de-DE" sz="4000" kern="1200" dirty="0">
                <a:solidFill>
                  <a:srgbClr val="FFFF00"/>
                </a:solidFill>
              </a:rPr>
              <a:t>2019 (Management Cycle)</a:t>
            </a:r>
          </a:p>
        </p:txBody>
      </p:sp>
      <p:pic>
        <p:nvPicPr>
          <p:cNvPr id="6" name="Picture 6">
            <a:extLst>
              <a:ext uri="{FF2B5EF4-FFF2-40B4-BE49-F238E27FC236}">
                <a16:creationId xmlns:a16="http://schemas.microsoft.com/office/drawing/2014/main" id="{FBDA1B9F-F4F0-41CC-AC87-462AED0FE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986" y="1271375"/>
            <a:ext cx="9994028" cy="411819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feld 6">
            <a:extLst>
              <a:ext uri="{FF2B5EF4-FFF2-40B4-BE49-F238E27FC236}">
                <a16:creationId xmlns:a16="http://schemas.microsoft.com/office/drawing/2014/main" id="{36B7DCC0-6E18-4850-A839-454B1F531E55}"/>
              </a:ext>
            </a:extLst>
          </p:cNvPr>
          <p:cNvSpPr txBox="1">
            <a:spLocks noChangeArrowheads="1"/>
          </p:cNvSpPr>
          <p:nvPr/>
        </p:nvSpPr>
        <p:spPr bwMode="auto">
          <a:xfrm>
            <a:off x="0" y="6356310"/>
            <a:ext cx="12192000" cy="338554"/>
          </a:xfrm>
          <a:prstGeom prst="rect">
            <a:avLst/>
          </a:prstGeom>
          <a:noFill/>
          <a:ln w="9525">
            <a:noFill/>
            <a:miter lim="800000"/>
            <a:headEnd/>
            <a:tailEnd/>
          </a:ln>
        </p:spPr>
        <p:txBody>
          <a:bodyPr wrap="square">
            <a:spAutoFit/>
          </a:bodyPr>
          <a:lstStyle/>
          <a:p>
            <a:pPr marL="406405" marR="0" lvl="0" indent="-406405"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FFFF"/>
                </a:solidFill>
                <a:effectLst/>
                <a:uLnTx/>
                <a:uFillTx/>
                <a:latin typeface="Arial"/>
                <a:ea typeface="+mn-ea"/>
                <a:cs typeface="Arial" charset="0"/>
              </a:rPr>
              <a:t>GOLD 2019  Report:  </a:t>
            </a:r>
            <a:r>
              <a:rPr kumimoji="0" lang="en-GB" sz="1600" b="1" i="0" u="none" strike="noStrike" kern="1200" cap="none" spc="0" normalizeH="0" baseline="0" noProof="0" dirty="0">
                <a:ln>
                  <a:noFill/>
                </a:ln>
                <a:solidFill>
                  <a:srgbClr val="00FFFF"/>
                </a:solidFill>
                <a:effectLst/>
                <a:uLnTx/>
                <a:uFillTx/>
                <a:latin typeface="Arial"/>
                <a:ea typeface="+mn-ea"/>
                <a:cs typeface="Arial" charset="0"/>
              </a:rPr>
              <a:t>Available from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http://goldcopd.org/gold-2019-global-strategy-diagnosis-management-prevention-copd</a:t>
            </a:r>
            <a:endParaRPr kumimoji="0" lang="de-DE" altLang="de-DE"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7451715"/>
      </p:ext>
    </p:extLst>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C1F7EE99-A3FC-4F7C-8714-12DBADEA0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215" y="1539774"/>
            <a:ext cx="6403694" cy="443036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EAB488D-C73E-4418-B59C-EC3B86CA16DB}"/>
              </a:ext>
            </a:extLst>
          </p:cNvPr>
          <p:cNvSpPr txBox="1">
            <a:spLocks/>
          </p:cNvSpPr>
          <p:nvPr/>
        </p:nvSpPr>
        <p:spPr bwMode="auto">
          <a:xfrm>
            <a:off x="0" y="0"/>
            <a:ext cx="12192000" cy="10501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de-DE" sz="4000" b="1" i="0" u="none" strike="noStrike" kern="1200" cap="none" spc="0" normalizeH="0" baseline="0" noProof="0" dirty="0">
                <a:ln>
                  <a:noFill/>
                </a:ln>
                <a:solidFill>
                  <a:srgbClr val="FFFF00"/>
                </a:solidFill>
                <a:effectLst/>
                <a:uLnTx/>
                <a:uFillTx/>
                <a:latin typeface="Arial"/>
                <a:ea typeface="+mj-ea"/>
                <a:cs typeface="+mj-cs"/>
              </a:rPr>
              <a:t>GOLD 2019 Follow-up treatment</a:t>
            </a:r>
          </a:p>
        </p:txBody>
      </p:sp>
      <p:sp>
        <p:nvSpPr>
          <p:cNvPr id="7" name="Textfeld 6">
            <a:extLst>
              <a:ext uri="{FF2B5EF4-FFF2-40B4-BE49-F238E27FC236}">
                <a16:creationId xmlns:a16="http://schemas.microsoft.com/office/drawing/2014/main" id="{D157EBB8-01CC-4335-91B9-3195735AD2D6}"/>
              </a:ext>
            </a:extLst>
          </p:cNvPr>
          <p:cNvSpPr txBox="1">
            <a:spLocks noChangeArrowheads="1"/>
          </p:cNvSpPr>
          <p:nvPr/>
        </p:nvSpPr>
        <p:spPr bwMode="auto">
          <a:xfrm>
            <a:off x="0" y="6356310"/>
            <a:ext cx="12192000" cy="338554"/>
          </a:xfrm>
          <a:prstGeom prst="rect">
            <a:avLst/>
          </a:prstGeom>
          <a:noFill/>
          <a:ln w="9525">
            <a:noFill/>
            <a:miter lim="800000"/>
            <a:headEnd/>
            <a:tailEnd/>
          </a:ln>
        </p:spPr>
        <p:txBody>
          <a:bodyPr wrap="square">
            <a:spAutoFit/>
          </a:bodyPr>
          <a:lstStyle/>
          <a:p>
            <a:pPr marL="406405" marR="0" lvl="0" indent="-406405"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FFFF"/>
                </a:solidFill>
                <a:effectLst/>
                <a:uLnTx/>
                <a:uFillTx/>
                <a:latin typeface="Arial"/>
                <a:ea typeface="+mn-ea"/>
                <a:cs typeface="Arial" charset="0"/>
              </a:rPr>
              <a:t>GOLD 2019  Report:  </a:t>
            </a:r>
            <a:r>
              <a:rPr kumimoji="0" lang="en-GB" sz="1600" b="1" i="0" u="none" strike="noStrike" kern="1200" cap="none" spc="0" normalizeH="0" baseline="0" noProof="0" dirty="0">
                <a:ln>
                  <a:noFill/>
                </a:ln>
                <a:solidFill>
                  <a:srgbClr val="00FFFF"/>
                </a:solidFill>
                <a:effectLst/>
                <a:uLnTx/>
                <a:uFillTx/>
                <a:latin typeface="Arial"/>
                <a:ea typeface="+mn-ea"/>
                <a:cs typeface="Arial" charset="0"/>
              </a:rPr>
              <a:t>Available from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http://goldcopd.org/gold-2019-global-strategy-diagnosis-management-prevention-copd</a:t>
            </a:r>
            <a:endParaRPr kumimoji="0" lang="de-DE" altLang="de-DE"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4361286"/>
      </p:ext>
    </p:extLst>
  </p:cSld>
  <p:clrMapOvr>
    <a:overrideClrMapping bg1="dk2" tx1="lt1" bg2="dk1"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2" name="Gruppo 111"/>
          <p:cNvGrpSpPr/>
          <p:nvPr/>
        </p:nvGrpSpPr>
        <p:grpSpPr>
          <a:xfrm>
            <a:off x="1881194" y="943660"/>
            <a:ext cx="8250969" cy="5558927"/>
            <a:chOff x="304378" y="1125758"/>
            <a:chExt cx="8250969" cy="5558927"/>
          </a:xfrm>
        </p:grpSpPr>
        <p:sp>
          <p:nvSpPr>
            <p:cNvPr id="6" name="Rettangolo 5"/>
            <p:cNvSpPr/>
            <p:nvPr/>
          </p:nvSpPr>
          <p:spPr>
            <a:xfrm>
              <a:off x="1254446" y="1310551"/>
              <a:ext cx="7300901" cy="4267396"/>
            </a:xfrm>
            <a:prstGeom prst="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a:spLocks noChangeArrowheads="1"/>
            </p:cNvSpPr>
            <p:nvPr/>
          </p:nvSpPr>
          <p:spPr bwMode="auto">
            <a:xfrm rot="16200000">
              <a:off x="-1591399" y="3297210"/>
              <a:ext cx="43622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Rate of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exacerbations</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over 52 weeks</a:t>
              </a:r>
            </a:p>
          </p:txBody>
        </p:sp>
        <p:sp>
          <p:nvSpPr>
            <p:cNvPr id="9" name="Line 78"/>
            <p:cNvSpPr>
              <a:spLocks noChangeShapeType="1"/>
            </p:cNvSpPr>
            <p:nvPr/>
          </p:nvSpPr>
          <p:spPr bwMode="auto">
            <a:xfrm rot="10800000">
              <a:off x="1251521" y="5581573"/>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 name="Rectangle 6"/>
            <p:cNvSpPr>
              <a:spLocks noChangeArrowheads="1"/>
            </p:cNvSpPr>
            <p:nvPr/>
          </p:nvSpPr>
          <p:spPr bwMode="auto">
            <a:xfrm>
              <a:off x="1302652" y="5560657"/>
              <a:ext cx="21633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Moderate to severe</a:t>
              </a:r>
            </a:p>
          </p:txBody>
        </p:sp>
        <p:sp>
          <p:nvSpPr>
            <p:cNvPr id="11" name="Rectangle 6"/>
            <p:cNvSpPr>
              <a:spLocks noChangeArrowheads="1"/>
            </p:cNvSpPr>
            <p:nvPr/>
          </p:nvSpPr>
          <p:spPr bwMode="auto">
            <a:xfrm>
              <a:off x="3640668" y="5560657"/>
              <a:ext cx="21633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Moderate</a:t>
              </a:r>
            </a:p>
          </p:txBody>
        </p:sp>
        <p:sp>
          <p:nvSpPr>
            <p:cNvPr id="12" name="Rectangle 6"/>
            <p:cNvSpPr>
              <a:spLocks noChangeArrowheads="1"/>
            </p:cNvSpPr>
            <p:nvPr/>
          </p:nvSpPr>
          <p:spPr bwMode="auto">
            <a:xfrm>
              <a:off x="5999722" y="5560657"/>
              <a:ext cx="22367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Severe</a:t>
              </a:r>
            </a:p>
          </p:txBody>
        </p:sp>
        <p:sp>
          <p:nvSpPr>
            <p:cNvPr id="13" name="Line 78"/>
            <p:cNvSpPr>
              <a:spLocks noChangeShapeType="1"/>
            </p:cNvSpPr>
            <p:nvPr/>
          </p:nvSpPr>
          <p:spPr bwMode="auto">
            <a:xfrm rot="10800000">
              <a:off x="3635617" y="5581573"/>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4" name="Line 78"/>
            <p:cNvSpPr>
              <a:spLocks noChangeShapeType="1"/>
            </p:cNvSpPr>
            <p:nvPr/>
          </p:nvSpPr>
          <p:spPr bwMode="auto">
            <a:xfrm rot="10800000">
              <a:off x="6003885" y="5581573"/>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5" name="Line 78"/>
            <p:cNvSpPr>
              <a:spLocks noChangeShapeType="1"/>
            </p:cNvSpPr>
            <p:nvPr/>
          </p:nvSpPr>
          <p:spPr bwMode="auto">
            <a:xfrm rot="10800000">
              <a:off x="8423846" y="5581573"/>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16" name="Gruppo 15"/>
            <p:cNvGrpSpPr/>
            <p:nvPr/>
          </p:nvGrpSpPr>
          <p:grpSpPr>
            <a:xfrm>
              <a:off x="430378" y="1125758"/>
              <a:ext cx="817619" cy="4565041"/>
              <a:chOff x="430378" y="1368020"/>
              <a:chExt cx="817619" cy="4323642"/>
            </a:xfrm>
          </p:grpSpPr>
          <p:grpSp>
            <p:nvGrpSpPr>
              <p:cNvPr id="17" name="Group 97"/>
              <p:cNvGrpSpPr>
                <a:grpSpLocks/>
              </p:cNvGrpSpPr>
              <p:nvPr/>
            </p:nvGrpSpPr>
            <p:grpSpPr bwMode="auto">
              <a:xfrm>
                <a:off x="430378" y="2187170"/>
                <a:ext cx="817619" cy="291392"/>
                <a:chOff x="298" y="674"/>
                <a:chExt cx="336" cy="132"/>
              </a:xfrm>
            </p:grpSpPr>
            <p:sp>
              <p:nvSpPr>
                <p:cNvPr id="48"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0.8</a:t>
                  </a:r>
                </a:p>
              </p:txBody>
            </p:sp>
            <p:sp>
              <p:nvSpPr>
                <p:cNvPr id="4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8" name="Group 97"/>
              <p:cNvGrpSpPr>
                <a:grpSpLocks/>
              </p:cNvGrpSpPr>
              <p:nvPr/>
            </p:nvGrpSpPr>
            <p:grpSpPr bwMode="auto">
              <a:xfrm>
                <a:off x="430378" y="1368020"/>
                <a:ext cx="817619" cy="291392"/>
                <a:chOff x="298" y="674"/>
                <a:chExt cx="336" cy="132"/>
              </a:xfrm>
            </p:grpSpPr>
            <p:sp>
              <p:nvSpPr>
                <p:cNvPr id="46"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1.0</a:t>
                  </a:r>
                </a:p>
              </p:txBody>
            </p:sp>
            <p:sp>
              <p:nvSpPr>
                <p:cNvPr id="4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9" name="Group 97"/>
              <p:cNvGrpSpPr>
                <a:grpSpLocks/>
              </p:cNvGrpSpPr>
              <p:nvPr/>
            </p:nvGrpSpPr>
            <p:grpSpPr bwMode="auto">
              <a:xfrm>
                <a:off x="430378" y="3774670"/>
                <a:ext cx="817619" cy="291392"/>
                <a:chOff x="298" y="674"/>
                <a:chExt cx="336" cy="132"/>
              </a:xfrm>
            </p:grpSpPr>
            <p:sp>
              <p:nvSpPr>
                <p:cNvPr id="44"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0.4</a:t>
                  </a:r>
                </a:p>
              </p:txBody>
            </p:sp>
            <p:sp>
              <p:nvSpPr>
                <p:cNvPr id="4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0" name="Group 97"/>
              <p:cNvGrpSpPr>
                <a:grpSpLocks/>
              </p:cNvGrpSpPr>
              <p:nvPr/>
            </p:nvGrpSpPr>
            <p:grpSpPr bwMode="auto">
              <a:xfrm>
                <a:off x="430378" y="4184245"/>
                <a:ext cx="817619" cy="291392"/>
                <a:chOff x="298" y="674"/>
                <a:chExt cx="336" cy="132"/>
              </a:xfrm>
            </p:grpSpPr>
            <p:sp>
              <p:nvSpPr>
                <p:cNvPr id="42"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0.3</a:t>
                  </a:r>
                </a:p>
              </p:txBody>
            </p:sp>
            <p:sp>
              <p:nvSpPr>
                <p:cNvPr id="4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1" name="Group 97"/>
              <p:cNvGrpSpPr>
                <a:grpSpLocks/>
              </p:cNvGrpSpPr>
              <p:nvPr/>
            </p:nvGrpSpPr>
            <p:grpSpPr bwMode="auto">
              <a:xfrm>
                <a:off x="430378" y="4577945"/>
                <a:ext cx="817619" cy="291392"/>
                <a:chOff x="298" y="674"/>
                <a:chExt cx="336" cy="132"/>
              </a:xfrm>
            </p:grpSpPr>
            <p:sp>
              <p:nvSpPr>
                <p:cNvPr id="40"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0.2</a:t>
                  </a:r>
                </a:p>
              </p:txBody>
            </p:sp>
            <p:sp>
              <p:nvSpPr>
                <p:cNvPr id="4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2" name="Group 97"/>
              <p:cNvGrpSpPr>
                <a:grpSpLocks/>
              </p:cNvGrpSpPr>
              <p:nvPr/>
            </p:nvGrpSpPr>
            <p:grpSpPr bwMode="auto">
              <a:xfrm>
                <a:off x="430378" y="5400270"/>
                <a:ext cx="817619" cy="291392"/>
                <a:chOff x="298" y="674"/>
                <a:chExt cx="336" cy="132"/>
              </a:xfrm>
            </p:grpSpPr>
            <p:sp>
              <p:nvSpPr>
                <p:cNvPr id="38"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a:t>
                  </a:r>
                </a:p>
              </p:txBody>
            </p:sp>
            <p:sp>
              <p:nvSpPr>
                <p:cNvPr id="3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3" name="Group 97"/>
              <p:cNvGrpSpPr>
                <a:grpSpLocks/>
              </p:cNvGrpSpPr>
              <p:nvPr/>
            </p:nvGrpSpPr>
            <p:grpSpPr bwMode="auto">
              <a:xfrm>
                <a:off x="430378" y="4984345"/>
                <a:ext cx="817619" cy="291392"/>
                <a:chOff x="298" y="674"/>
                <a:chExt cx="336" cy="132"/>
              </a:xfrm>
            </p:grpSpPr>
            <p:sp>
              <p:nvSpPr>
                <p:cNvPr id="36"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0.1</a:t>
                  </a:r>
                </a:p>
              </p:txBody>
            </p:sp>
            <p:sp>
              <p:nvSpPr>
                <p:cNvPr id="3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4" name="Group 97"/>
              <p:cNvGrpSpPr>
                <a:grpSpLocks/>
              </p:cNvGrpSpPr>
              <p:nvPr/>
            </p:nvGrpSpPr>
            <p:grpSpPr bwMode="auto">
              <a:xfrm>
                <a:off x="430378" y="3380970"/>
                <a:ext cx="817619" cy="291392"/>
                <a:chOff x="298" y="674"/>
                <a:chExt cx="336" cy="132"/>
              </a:xfrm>
            </p:grpSpPr>
            <p:sp>
              <p:nvSpPr>
                <p:cNvPr id="34"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0.5</a:t>
                  </a:r>
                </a:p>
              </p:txBody>
            </p:sp>
            <p:sp>
              <p:nvSpPr>
                <p:cNvPr id="3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5" name="Group 97"/>
              <p:cNvGrpSpPr>
                <a:grpSpLocks/>
              </p:cNvGrpSpPr>
              <p:nvPr/>
            </p:nvGrpSpPr>
            <p:grpSpPr bwMode="auto">
              <a:xfrm>
                <a:off x="430378" y="2974570"/>
                <a:ext cx="817619" cy="291392"/>
                <a:chOff x="298" y="674"/>
                <a:chExt cx="336" cy="132"/>
              </a:xfrm>
            </p:grpSpPr>
            <p:sp>
              <p:nvSpPr>
                <p:cNvPr id="32"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0.6</a:t>
                  </a:r>
                </a:p>
              </p:txBody>
            </p:sp>
            <p:sp>
              <p:nvSpPr>
                <p:cNvPr id="3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6" name="Group 97"/>
              <p:cNvGrpSpPr>
                <a:grpSpLocks/>
              </p:cNvGrpSpPr>
              <p:nvPr/>
            </p:nvGrpSpPr>
            <p:grpSpPr bwMode="auto">
              <a:xfrm>
                <a:off x="430378" y="2580870"/>
                <a:ext cx="817619" cy="291392"/>
                <a:chOff x="298" y="674"/>
                <a:chExt cx="336" cy="132"/>
              </a:xfrm>
            </p:grpSpPr>
            <p:sp>
              <p:nvSpPr>
                <p:cNvPr id="30"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0.7</a:t>
                  </a:r>
                </a:p>
              </p:txBody>
            </p:sp>
            <p:sp>
              <p:nvSpPr>
                <p:cNvPr id="3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27" name="Group 97"/>
              <p:cNvGrpSpPr>
                <a:grpSpLocks/>
              </p:cNvGrpSpPr>
              <p:nvPr/>
            </p:nvGrpSpPr>
            <p:grpSpPr bwMode="auto">
              <a:xfrm>
                <a:off x="430378" y="1752195"/>
                <a:ext cx="817619" cy="291392"/>
                <a:chOff x="298" y="674"/>
                <a:chExt cx="336" cy="132"/>
              </a:xfrm>
            </p:grpSpPr>
            <p:sp>
              <p:nvSpPr>
                <p:cNvPr id="28"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0.9</a:t>
                  </a:r>
                </a:p>
              </p:txBody>
            </p:sp>
            <p:sp>
              <p:nvSpPr>
                <p:cNvPr id="2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50" name="Rettangolo 49"/>
            <p:cNvSpPr/>
            <p:nvPr/>
          </p:nvSpPr>
          <p:spPr>
            <a:xfrm>
              <a:off x="1594242" y="3425825"/>
              <a:ext cx="756736" cy="2143106"/>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ttangolo 50"/>
            <p:cNvSpPr/>
            <p:nvPr/>
          </p:nvSpPr>
          <p:spPr>
            <a:xfrm>
              <a:off x="2544013" y="3044825"/>
              <a:ext cx="756736" cy="2524107"/>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6"/>
            <p:cNvSpPr>
              <a:spLocks noChangeArrowheads="1"/>
            </p:cNvSpPr>
            <p:nvPr/>
          </p:nvSpPr>
          <p:spPr bwMode="auto">
            <a:xfrm>
              <a:off x="7100414" y="4561817"/>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(0.07-0.12)</a:t>
              </a:r>
            </a:p>
          </p:txBody>
        </p:sp>
        <p:sp>
          <p:nvSpPr>
            <p:cNvPr id="68" name="Rectangle 6"/>
            <p:cNvSpPr>
              <a:spLocks noChangeArrowheads="1"/>
            </p:cNvSpPr>
            <p:nvPr/>
          </p:nvSpPr>
          <p:spPr bwMode="auto">
            <a:xfrm>
              <a:off x="1706607" y="1400381"/>
              <a:ext cx="147790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RR 0.848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(0.723-0.995)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=0.043</a:t>
              </a:r>
            </a:p>
          </p:txBody>
        </p:sp>
        <p:sp>
          <p:nvSpPr>
            <p:cNvPr id="69" name="Figura a mano libera 68"/>
            <p:cNvSpPr/>
            <p:nvPr/>
          </p:nvSpPr>
          <p:spPr>
            <a:xfrm>
              <a:off x="1969099" y="2054702"/>
              <a:ext cx="955825" cy="110222"/>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74" name="Rettangolo 73"/>
            <p:cNvSpPr/>
            <p:nvPr/>
          </p:nvSpPr>
          <p:spPr>
            <a:xfrm>
              <a:off x="3938479" y="3835400"/>
              <a:ext cx="756736" cy="1733531"/>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ttangolo 74"/>
            <p:cNvSpPr/>
            <p:nvPr/>
          </p:nvSpPr>
          <p:spPr>
            <a:xfrm>
              <a:off x="4888250" y="3575050"/>
              <a:ext cx="756736" cy="1993881"/>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6" name="Rettangolo 75"/>
            <p:cNvSpPr/>
            <p:nvPr/>
          </p:nvSpPr>
          <p:spPr>
            <a:xfrm>
              <a:off x="6355396" y="5264150"/>
              <a:ext cx="756736" cy="304781"/>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ttangolo 76"/>
            <p:cNvSpPr/>
            <p:nvPr/>
          </p:nvSpPr>
          <p:spPr>
            <a:xfrm>
              <a:off x="7305167" y="5178426"/>
              <a:ext cx="756736" cy="390506"/>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6"/>
            <p:cNvSpPr>
              <a:spLocks noChangeArrowheads="1"/>
            </p:cNvSpPr>
            <p:nvPr/>
          </p:nvSpPr>
          <p:spPr bwMode="auto">
            <a:xfrm>
              <a:off x="3326490" y="5888471"/>
              <a:ext cx="295265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severity</a:t>
              </a:r>
              <a:endPar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grpSp>
          <p:nvGrpSpPr>
            <p:cNvPr id="60" name="Gruppo 59"/>
            <p:cNvGrpSpPr/>
            <p:nvPr/>
          </p:nvGrpSpPr>
          <p:grpSpPr>
            <a:xfrm>
              <a:off x="7609233" y="5048250"/>
              <a:ext cx="131418" cy="228534"/>
              <a:chOff x="9227030" y="2165144"/>
              <a:chExt cx="114300" cy="409963"/>
            </a:xfrm>
          </p:grpSpPr>
          <p:cxnSp>
            <p:nvCxnSpPr>
              <p:cNvPr id="61" name="Connettore 1 60"/>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Connettore 1 61"/>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3" name="Connettore 1 62"/>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79" name="Gruppo 78"/>
            <p:cNvGrpSpPr/>
            <p:nvPr/>
          </p:nvGrpSpPr>
          <p:grpSpPr>
            <a:xfrm>
              <a:off x="6653558" y="5156199"/>
              <a:ext cx="131418" cy="180909"/>
              <a:chOff x="9227030" y="2165144"/>
              <a:chExt cx="114300" cy="409963"/>
            </a:xfrm>
          </p:grpSpPr>
          <p:cxnSp>
            <p:nvCxnSpPr>
              <p:cNvPr id="80" name="Connettore 1 79"/>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1" name="Connettore 1 80"/>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2" name="Connettore 1 81"/>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83" name="Gruppo 82"/>
            <p:cNvGrpSpPr/>
            <p:nvPr/>
          </p:nvGrpSpPr>
          <p:grpSpPr>
            <a:xfrm>
              <a:off x="5202583" y="3295649"/>
              <a:ext cx="131418" cy="520701"/>
              <a:chOff x="9227030" y="2165144"/>
              <a:chExt cx="114300" cy="409963"/>
            </a:xfrm>
          </p:grpSpPr>
          <p:cxnSp>
            <p:nvCxnSpPr>
              <p:cNvPr id="84" name="Connettore 1 83"/>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5" name="Connettore 1 84"/>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6" name="Connettore 1 85"/>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87" name="Gruppo 86"/>
            <p:cNvGrpSpPr/>
            <p:nvPr/>
          </p:nvGrpSpPr>
          <p:grpSpPr>
            <a:xfrm>
              <a:off x="4250083" y="3581399"/>
              <a:ext cx="131418" cy="482601"/>
              <a:chOff x="9227030" y="2165144"/>
              <a:chExt cx="114300" cy="409963"/>
            </a:xfrm>
          </p:grpSpPr>
          <p:cxnSp>
            <p:nvCxnSpPr>
              <p:cNvPr id="88" name="Connettore 1 87"/>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9" name="Connettore 1 88"/>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0" name="Connettore 1 89"/>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91" name="Gruppo 90"/>
            <p:cNvGrpSpPr/>
            <p:nvPr/>
          </p:nvGrpSpPr>
          <p:grpSpPr>
            <a:xfrm>
              <a:off x="2856258" y="2736850"/>
              <a:ext cx="131418" cy="581025"/>
              <a:chOff x="9227030" y="2165144"/>
              <a:chExt cx="114300" cy="409963"/>
            </a:xfrm>
          </p:grpSpPr>
          <p:cxnSp>
            <p:nvCxnSpPr>
              <p:cNvPr id="92" name="Connettore 1 91"/>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3" name="Connettore 1 92"/>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4" name="Connettore 1 93"/>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95" name="Gruppo 94"/>
            <p:cNvGrpSpPr/>
            <p:nvPr/>
          </p:nvGrpSpPr>
          <p:grpSpPr>
            <a:xfrm>
              <a:off x="1906933" y="3159126"/>
              <a:ext cx="131418" cy="520700"/>
              <a:chOff x="9227030" y="2165144"/>
              <a:chExt cx="114300" cy="409963"/>
            </a:xfrm>
          </p:grpSpPr>
          <p:cxnSp>
            <p:nvCxnSpPr>
              <p:cNvPr id="96" name="Connettore 1 95"/>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7" name="Connettore 1 96"/>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8" name="Connettore 1 97"/>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99" name="Rectangle 6"/>
            <p:cNvSpPr>
              <a:spLocks noChangeArrowheads="1"/>
            </p:cNvSpPr>
            <p:nvPr/>
          </p:nvSpPr>
          <p:spPr bwMode="auto">
            <a:xfrm>
              <a:off x="6138268" y="4696523"/>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(0.06-0.10)</a:t>
              </a:r>
            </a:p>
          </p:txBody>
        </p:sp>
        <p:sp>
          <p:nvSpPr>
            <p:cNvPr id="100" name="Rectangle 6"/>
            <p:cNvSpPr>
              <a:spLocks noChangeArrowheads="1"/>
            </p:cNvSpPr>
            <p:nvPr/>
          </p:nvSpPr>
          <p:spPr bwMode="auto">
            <a:xfrm>
              <a:off x="4695047" y="2820255"/>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(0.41-0.54)</a:t>
              </a:r>
            </a:p>
          </p:txBody>
        </p:sp>
        <p:sp>
          <p:nvSpPr>
            <p:cNvPr id="101" name="Rectangle 6"/>
            <p:cNvSpPr>
              <a:spLocks noChangeArrowheads="1"/>
            </p:cNvSpPr>
            <p:nvPr/>
          </p:nvSpPr>
          <p:spPr bwMode="auto">
            <a:xfrm>
              <a:off x="3732900" y="3089668"/>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(0.36-0.47)</a:t>
              </a:r>
            </a:p>
          </p:txBody>
        </p:sp>
        <p:sp>
          <p:nvSpPr>
            <p:cNvPr id="102" name="Rectangle 6"/>
            <p:cNvSpPr>
              <a:spLocks noChangeArrowheads="1"/>
            </p:cNvSpPr>
            <p:nvPr/>
          </p:nvSpPr>
          <p:spPr bwMode="auto">
            <a:xfrm>
              <a:off x="2347408" y="2271807"/>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0.59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(0.53-0.67)</a:t>
              </a:r>
            </a:p>
          </p:txBody>
        </p:sp>
        <p:sp>
          <p:nvSpPr>
            <p:cNvPr id="103" name="Rectangle 6"/>
            <p:cNvSpPr>
              <a:spLocks noChangeArrowheads="1"/>
            </p:cNvSpPr>
            <p:nvPr/>
          </p:nvSpPr>
          <p:spPr bwMode="auto">
            <a:xfrm>
              <a:off x="1394883" y="2704792"/>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(0.45-0.57)</a:t>
              </a:r>
            </a:p>
          </p:txBody>
        </p:sp>
        <p:sp>
          <p:nvSpPr>
            <p:cNvPr id="104" name="Rectangle 6"/>
            <p:cNvSpPr>
              <a:spLocks noChangeArrowheads="1"/>
            </p:cNvSpPr>
            <p:nvPr/>
          </p:nvSpPr>
          <p:spPr bwMode="auto">
            <a:xfrm>
              <a:off x="6476208" y="1400381"/>
              <a:ext cx="147790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RR 0.787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(0.551-1.125)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=0.189</a:t>
              </a:r>
            </a:p>
          </p:txBody>
        </p:sp>
        <p:sp>
          <p:nvSpPr>
            <p:cNvPr id="105" name="Figura a mano libera 104"/>
            <p:cNvSpPr/>
            <p:nvPr/>
          </p:nvSpPr>
          <p:spPr>
            <a:xfrm>
              <a:off x="6738700" y="2054702"/>
              <a:ext cx="955825" cy="110222"/>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106" name="Rectangle 6"/>
            <p:cNvSpPr>
              <a:spLocks noChangeArrowheads="1"/>
            </p:cNvSpPr>
            <p:nvPr/>
          </p:nvSpPr>
          <p:spPr bwMode="auto">
            <a:xfrm>
              <a:off x="4063866" y="1400381"/>
              <a:ext cx="147790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RR 0.866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(0.723-1.037)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=0.118</a:t>
              </a:r>
            </a:p>
          </p:txBody>
        </p:sp>
        <p:sp>
          <p:nvSpPr>
            <p:cNvPr id="107" name="Figura a mano libera 106"/>
            <p:cNvSpPr/>
            <p:nvPr/>
          </p:nvSpPr>
          <p:spPr>
            <a:xfrm>
              <a:off x="4326358" y="2054702"/>
              <a:ext cx="955825" cy="110222"/>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108" name="Rettangolo 107"/>
            <p:cNvSpPr/>
            <p:nvPr/>
          </p:nvSpPr>
          <p:spPr>
            <a:xfrm>
              <a:off x="304378" y="5931513"/>
              <a:ext cx="252000" cy="252000"/>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6"/>
            <p:cNvSpPr>
              <a:spLocks noChangeArrowheads="1"/>
            </p:cNvSpPr>
            <p:nvPr/>
          </p:nvSpPr>
          <p:spPr bwMode="auto">
            <a:xfrm>
              <a:off x="643950" y="5916326"/>
              <a:ext cx="19005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BDP/FF/G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=764)</a:t>
              </a:r>
            </a:p>
          </p:txBody>
        </p:sp>
        <p:sp>
          <p:nvSpPr>
            <p:cNvPr id="110" name="Rettangolo 109"/>
            <p:cNvSpPr/>
            <p:nvPr/>
          </p:nvSpPr>
          <p:spPr>
            <a:xfrm>
              <a:off x="304378" y="6409112"/>
              <a:ext cx="252000" cy="252000"/>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6"/>
            <p:cNvSpPr>
              <a:spLocks noChangeArrowheads="1"/>
            </p:cNvSpPr>
            <p:nvPr/>
          </p:nvSpPr>
          <p:spPr bwMode="auto">
            <a:xfrm>
              <a:off x="631977" y="6376908"/>
              <a:ext cx="19005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IND/GLY(</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=768)</a:t>
              </a:r>
            </a:p>
          </p:txBody>
        </p:sp>
      </p:grpSp>
      <p:sp>
        <p:nvSpPr>
          <p:cNvPr id="113" name="Content Placeholder 2">
            <a:extLst>
              <a:ext uri="{FF2B5EF4-FFF2-40B4-BE49-F238E27FC236}">
                <a16:creationId xmlns:a16="http://schemas.microsoft.com/office/drawing/2014/main" id="{7F8945D7-D29A-4439-93A3-94CD691CFAC2}"/>
              </a:ext>
            </a:extLst>
          </p:cNvPr>
          <p:cNvSpPr>
            <a:spLocks/>
          </p:cNvSpPr>
          <p:nvPr/>
        </p:nvSpPr>
        <p:spPr bwMode="auto">
          <a:xfrm>
            <a:off x="187716" y="6469040"/>
            <a:ext cx="12004284" cy="332399"/>
          </a:xfrm>
          <a:prstGeom prst="rect">
            <a:avLst/>
          </a:prstGeom>
          <a:noFill/>
          <a:ln w="9525">
            <a:noFill/>
            <a:miter lim="800000"/>
            <a:headEnd/>
            <a:tailEnd/>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marL="0" marR="0" lvl="0" indent="0" algn="ctr" defTabSz="803275" rtl="0" eaLnBrk="0" fontAlgn="base" latinLnBrk="0" hangingPunct="0">
              <a:lnSpc>
                <a:spcPct val="90000"/>
              </a:lnSpc>
              <a:spcBef>
                <a:spcPct val="0"/>
              </a:spcBef>
              <a:spcAft>
                <a:spcPct val="0"/>
              </a:spcAft>
              <a:buClrTx/>
              <a:buSzTx/>
              <a:buFontTx/>
              <a:buNone/>
              <a:tabLst/>
              <a:defRPr/>
            </a:pPr>
            <a:r>
              <a:rPr kumimoji="0" lang="it-IT" sz="2400" b="1" i="1" u="none" strike="noStrike" kern="1200" cap="none" spc="0" normalizeH="0" baseline="0" noProof="0" dirty="0">
                <a:ln>
                  <a:noFill/>
                </a:ln>
                <a:solidFill>
                  <a:srgbClr val="00FFFF"/>
                </a:solidFill>
                <a:effectLst/>
                <a:uLnTx/>
                <a:uFillTx/>
                <a:latin typeface="Arial"/>
                <a:ea typeface="+mn-ea"/>
                <a:cs typeface="Arial" charset="0"/>
              </a:rPr>
              <a:t>Papi A et al. </a:t>
            </a:r>
            <a:r>
              <a:rPr kumimoji="0" lang="fr-FR" sz="2400" b="1" i="1" u="none" strike="noStrike" kern="1200" cap="none" spc="0" normalizeH="0" baseline="0" noProof="0" dirty="0">
                <a:ln>
                  <a:noFill/>
                </a:ln>
                <a:solidFill>
                  <a:srgbClr val="00FFFF"/>
                </a:solidFill>
                <a:effectLst/>
                <a:uLnTx/>
                <a:uFillTx/>
                <a:latin typeface="Arial"/>
                <a:ea typeface="+mn-ea"/>
                <a:cs typeface="Arial" charset="0"/>
              </a:rPr>
              <a:t>Lancet 2018 ; 391(10125): 1076-1084</a:t>
            </a:r>
            <a:endParaRPr kumimoji="0" lang="en-US" sz="2400" b="1" i="1" u="none" strike="noStrike" kern="1200" cap="none" spc="0" normalizeH="0" baseline="0" noProof="0" dirty="0">
              <a:ln>
                <a:noFill/>
              </a:ln>
              <a:solidFill>
                <a:srgbClr val="00FFFF"/>
              </a:solidFill>
              <a:effectLst/>
              <a:uLnTx/>
              <a:uFillTx/>
              <a:latin typeface="Arial"/>
              <a:ea typeface="+mn-ea"/>
              <a:cs typeface="Arial" charset="0"/>
            </a:endParaRPr>
          </a:p>
        </p:txBody>
      </p:sp>
      <p:sp>
        <p:nvSpPr>
          <p:cNvPr id="114" name="Rectangle 2">
            <a:extLst>
              <a:ext uri="{FF2B5EF4-FFF2-40B4-BE49-F238E27FC236}">
                <a16:creationId xmlns:a16="http://schemas.microsoft.com/office/drawing/2014/main" id="{EB7BF2E8-8B13-4012-AF73-6B43504CBAE4}"/>
              </a:ext>
            </a:extLst>
          </p:cNvPr>
          <p:cNvSpPr>
            <a:spLocks noChangeArrowheads="1"/>
          </p:cNvSpPr>
          <p:nvPr/>
        </p:nvSpPr>
        <p:spPr bwMode="auto">
          <a:xfrm>
            <a:off x="-1" y="87086"/>
            <a:ext cx="12191997" cy="84613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944" tIns="48972" rIns="97944" bIns="48972"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Franklin Gothic Medium"/>
                <a:ea typeface="+mn-ea"/>
                <a:cs typeface="+mn-cs"/>
              </a:rPr>
              <a:t>TRIPLE IN A SINGLE INHALER IS SUPERIOR TO LABA/LAMA IN REDUCING EXACERBATIONS IN D AND B COPD</a:t>
            </a:r>
          </a:p>
        </p:txBody>
      </p:sp>
      <p:sp>
        <p:nvSpPr>
          <p:cNvPr id="115" name="TextBox 18">
            <a:extLst>
              <a:ext uri="{FF2B5EF4-FFF2-40B4-BE49-F238E27FC236}">
                <a16:creationId xmlns:a16="http://schemas.microsoft.com/office/drawing/2014/main" id="{CD0A262D-0026-4865-97C4-AAEFE016DE17}"/>
              </a:ext>
            </a:extLst>
          </p:cNvPr>
          <p:cNvSpPr txBox="1"/>
          <p:nvPr/>
        </p:nvSpPr>
        <p:spPr>
          <a:xfrm>
            <a:off x="3189533" y="2111897"/>
            <a:ext cx="697627" cy="338554"/>
          </a:xfrm>
          <a:prstGeom prst="rect">
            <a:avLst/>
          </a:prstGeom>
          <a:solidFill>
            <a:srgbClr val="FF00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a:rPr>
              <a:t>- 15% </a:t>
            </a:r>
          </a:p>
        </p:txBody>
      </p:sp>
    </p:spTree>
    <p:extLst>
      <p:ext uri="{BB962C8B-B14F-4D97-AF65-F5344CB8AC3E}">
        <p14:creationId xmlns:p14="http://schemas.microsoft.com/office/powerpoint/2010/main" val="17456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uppo 4"/>
          <p:cNvGrpSpPr/>
          <p:nvPr/>
        </p:nvGrpSpPr>
        <p:grpSpPr>
          <a:xfrm>
            <a:off x="-48818" y="87086"/>
            <a:ext cx="12289629" cy="6590571"/>
            <a:chOff x="-1572818" y="87086"/>
            <a:chExt cx="12289629" cy="6590571"/>
          </a:xfrm>
        </p:grpSpPr>
        <p:sp>
          <p:nvSpPr>
            <p:cNvPr id="2" name="Rectangle 2"/>
            <p:cNvSpPr>
              <a:spLocks noChangeArrowheads="1"/>
            </p:cNvSpPr>
            <p:nvPr/>
          </p:nvSpPr>
          <p:spPr bwMode="auto">
            <a:xfrm>
              <a:off x="-1524001" y="87086"/>
              <a:ext cx="12191997" cy="84613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944" tIns="48972" rIns="97944" bIns="48972"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Franklin Gothic Medium"/>
                  <a:ea typeface="+mn-ea"/>
                  <a:cs typeface="+mn-cs"/>
                </a:rPr>
                <a:t>TRIPLE IN A SINGLE INHALER IS SUPERIOR TO LABA/ICS IN REDUCING EXACERBATIONS IN D AND B COPD</a:t>
              </a:r>
            </a:p>
          </p:txBody>
        </p:sp>
        <p:sp>
          <p:nvSpPr>
            <p:cNvPr id="3" name="Content Placeholder 2"/>
            <p:cNvSpPr>
              <a:spLocks/>
            </p:cNvSpPr>
            <p:nvPr/>
          </p:nvSpPr>
          <p:spPr bwMode="auto">
            <a:xfrm>
              <a:off x="-1572818" y="6179059"/>
              <a:ext cx="12289629" cy="498598"/>
            </a:xfrm>
            <a:prstGeom prst="rect">
              <a:avLst/>
            </a:prstGeom>
            <a:noFill/>
            <a:ln w="9525">
              <a:noFill/>
              <a:miter lim="800000"/>
              <a:headEnd/>
              <a:tailEnd/>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marR="0" lvl="0" indent="0" algn="ctr" defTabSz="803275" rtl="0" eaLnBrk="0" fontAlgn="base" latinLnBrk="0" hangingPunct="0">
                <a:lnSpc>
                  <a:spcPct val="90000"/>
                </a:lnSpc>
                <a:spcBef>
                  <a:spcPct val="0"/>
                </a:spcBef>
                <a:spcAft>
                  <a:spcPct val="0"/>
                </a:spcAft>
                <a:buClrTx/>
                <a:buSzTx/>
                <a:buFontTx/>
                <a:buNone/>
                <a:tabLst/>
                <a:defRPr/>
              </a:pPr>
              <a:r>
                <a:rPr kumimoji="0" lang="it-IT" sz="3600" b="1" i="1" u="none" strike="noStrike" kern="1200" cap="none" spc="0" normalizeH="0" baseline="0" noProof="0" dirty="0" err="1">
                  <a:ln>
                    <a:noFill/>
                  </a:ln>
                  <a:solidFill>
                    <a:srgbClr val="00FFFF"/>
                  </a:solidFill>
                  <a:effectLst/>
                  <a:uLnTx/>
                  <a:uFillTx/>
                  <a:latin typeface="Arial"/>
                  <a:ea typeface="+mn-ea"/>
                  <a:cs typeface="Arial" charset="0"/>
                </a:rPr>
                <a:t>Singh</a:t>
              </a:r>
              <a:r>
                <a:rPr kumimoji="0" lang="it-IT" sz="3600" b="1" i="1" u="none" strike="noStrike" kern="1200" cap="none" spc="0" normalizeH="0" baseline="0" noProof="0" dirty="0">
                  <a:ln>
                    <a:noFill/>
                  </a:ln>
                  <a:solidFill>
                    <a:srgbClr val="00FFFF"/>
                  </a:solidFill>
                  <a:effectLst/>
                  <a:uLnTx/>
                  <a:uFillTx/>
                  <a:latin typeface="Arial"/>
                  <a:ea typeface="+mn-ea"/>
                  <a:cs typeface="Arial" charset="0"/>
                </a:rPr>
                <a:t> D et al. </a:t>
              </a:r>
              <a:r>
                <a:rPr kumimoji="0" lang="cs-CZ" sz="3600" b="1" i="1" u="none" strike="noStrike" kern="1200" cap="none" spc="0" normalizeH="0" baseline="0" noProof="0" dirty="0">
                  <a:ln>
                    <a:noFill/>
                  </a:ln>
                  <a:solidFill>
                    <a:srgbClr val="00FFFF"/>
                  </a:solidFill>
                  <a:effectLst/>
                  <a:uLnTx/>
                  <a:uFillTx/>
                  <a:latin typeface="Arial"/>
                  <a:ea typeface="+mn-ea"/>
                  <a:cs typeface="Arial" charset="0"/>
                </a:rPr>
                <a:t>Lancet 2016; 388: 963–73</a:t>
              </a:r>
              <a:endParaRPr kumimoji="0" lang="en-US" sz="3600" b="1" i="1" u="none" strike="noStrike" kern="1200" cap="none" spc="0" normalizeH="0" baseline="0" noProof="0" dirty="0">
                <a:ln>
                  <a:noFill/>
                </a:ln>
                <a:solidFill>
                  <a:srgbClr val="00FFFF"/>
                </a:solidFill>
                <a:effectLst/>
                <a:uLnTx/>
                <a:uFillTx/>
                <a:latin typeface="Arial"/>
                <a:ea typeface="+mn-ea"/>
                <a:cs typeface="Arial" charset="0"/>
              </a:endParaRPr>
            </a:p>
          </p:txBody>
        </p:sp>
        <p:sp>
          <p:nvSpPr>
            <p:cNvPr id="8" name="Rettangolo 7"/>
            <p:cNvSpPr/>
            <p:nvPr/>
          </p:nvSpPr>
          <p:spPr>
            <a:xfrm>
              <a:off x="1406096" y="1130483"/>
              <a:ext cx="7300901" cy="4267396"/>
            </a:xfrm>
            <a:prstGeom prst="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63" name="Gruppo 62"/>
            <p:cNvGrpSpPr/>
            <p:nvPr/>
          </p:nvGrpSpPr>
          <p:grpSpPr>
            <a:xfrm>
              <a:off x="582028" y="962529"/>
              <a:ext cx="817619" cy="4564520"/>
              <a:chOff x="582028" y="962529"/>
              <a:chExt cx="817619" cy="4564520"/>
            </a:xfrm>
          </p:grpSpPr>
          <p:grpSp>
            <p:nvGrpSpPr>
              <p:cNvPr id="38" name="Group 97"/>
              <p:cNvGrpSpPr>
                <a:grpSpLocks/>
              </p:cNvGrpSpPr>
              <p:nvPr/>
            </p:nvGrpSpPr>
            <p:grpSpPr bwMode="auto">
              <a:xfrm>
                <a:off x="582028" y="1689604"/>
                <a:ext cx="817619" cy="306845"/>
                <a:chOff x="298" y="674"/>
                <a:chExt cx="336" cy="139"/>
              </a:xfrm>
            </p:grpSpPr>
            <p:sp>
              <p:nvSpPr>
                <p:cNvPr id="54"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0.5</a:t>
                  </a:r>
                </a:p>
              </p:txBody>
            </p:sp>
            <p:sp>
              <p:nvSpPr>
                <p:cNvPr id="5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39" name="Group 97"/>
              <p:cNvGrpSpPr>
                <a:grpSpLocks/>
              </p:cNvGrpSpPr>
              <p:nvPr/>
            </p:nvGrpSpPr>
            <p:grpSpPr bwMode="auto">
              <a:xfrm>
                <a:off x="582028" y="962529"/>
                <a:ext cx="817619" cy="306845"/>
                <a:chOff x="298" y="674"/>
                <a:chExt cx="336" cy="139"/>
              </a:xfrm>
            </p:grpSpPr>
            <p:sp>
              <p:nvSpPr>
                <p:cNvPr id="52"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0.6</a:t>
                  </a:r>
                </a:p>
              </p:txBody>
            </p:sp>
            <p:sp>
              <p:nvSpPr>
                <p:cNvPr id="5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0" name="Group 97"/>
              <p:cNvGrpSpPr>
                <a:grpSpLocks/>
              </p:cNvGrpSpPr>
              <p:nvPr/>
            </p:nvGrpSpPr>
            <p:grpSpPr bwMode="auto">
              <a:xfrm>
                <a:off x="582028" y="2400804"/>
                <a:ext cx="817619" cy="306845"/>
                <a:chOff x="298" y="674"/>
                <a:chExt cx="336" cy="139"/>
              </a:xfrm>
            </p:grpSpPr>
            <p:sp>
              <p:nvSpPr>
                <p:cNvPr id="50"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0.4</a:t>
                  </a:r>
                </a:p>
              </p:txBody>
            </p:sp>
            <p:sp>
              <p:nvSpPr>
                <p:cNvPr id="5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 name="Group 97"/>
              <p:cNvGrpSpPr>
                <a:grpSpLocks/>
              </p:cNvGrpSpPr>
              <p:nvPr/>
            </p:nvGrpSpPr>
            <p:grpSpPr bwMode="auto">
              <a:xfrm>
                <a:off x="582028" y="3099304"/>
                <a:ext cx="817619" cy="306845"/>
                <a:chOff x="298" y="674"/>
                <a:chExt cx="336" cy="139"/>
              </a:xfrm>
            </p:grpSpPr>
            <p:sp>
              <p:nvSpPr>
                <p:cNvPr id="48"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0.3</a:t>
                  </a:r>
                </a:p>
              </p:txBody>
            </p:sp>
            <p:sp>
              <p:nvSpPr>
                <p:cNvPr id="4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2" name="Group 97"/>
              <p:cNvGrpSpPr>
                <a:grpSpLocks/>
              </p:cNvGrpSpPr>
              <p:nvPr/>
            </p:nvGrpSpPr>
            <p:grpSpPr bwMode="auto">
              <a:xfrm>
                <a:off x="582028" y="3807329"/>
                <a:ext cx="817619" cy="306845"/>
                <a:chOff x="298" y="674"/>
                <a:chExt cx="336" cy="139"/>
              </a:xfrm>
            </p:grpSpPr>
            <p:sp>
              <p:nvSpPr>
                <p:cNvPr id="46"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0.2</a:t>
                  </a:r>
                </a:p>
              </p:txBody>
            </p:sp>
            <p:sp>
              <p:nvSpPr>
                <p:cNvPr id="4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3" name="Group 97"/>
              <p:cNvGrpSpPr>
                <a:grpSpLocks/>
              </p:cNvGrpSpPr>
              <p:nvPr/>
            </p:nvGrpSpPr>
            <p:grpSpPr bwMode="auto">
              <a:xfrm>
                <a:off x="582028" y="5220204"/>
                <a:ext cx="817619" cy="306845"/>
                <a:chOff x="298" y="674"/>
                <a:chExt cx="336" cy="139"/>
              </a:xfrm>
            </p:grpSpPr>
            <p:sp>
              <p:nvSpPr>
                <p:cNvPr id="44"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a:t>
                  </a:r>
                </a:p>
              </p:txBody>
            </p:sp>
            <p:sp>
              <p:nvSpPr>
                <p:cNvPr id="4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60" name="Group 97"/>
              <p:cNvGrpSpPr>
                <a:grpSpLocks/>
              </p:cNvGrpSpPr>
              <p:nvPr/>
            </p:nvGrpSpPr>
            <p:grpSpPr bwMode="auto">
              <a:xfrm>
                <a:off x="582028" y="4515354"/>
                <a:ext cx="817619" cy="306845"/>
                <a:chOff x="298" y="674"/>
                <a:chExt cx="336" cy="139"/>
              </a:xfrm>
            </p:grpSpPr>
            <p:sp>
              <p:nvSpPr>
                <p:cNvPr id="61" name="Rectangle 6"/>
                <p:cNvSpPr>
                  <a:spLocks noChangeArrowheads="1"/>
                </p:cNvSpPr>
                <p:nvPr/>
              </p:nvSpPr>
              <p:spPr bwMode="auto">
                <a:xfrm>
                  <a:off x="298" y="674"/>
                  <a:ext cx="311"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0.1</a:t>
                  </a:r>
                </a:p>
              </p:txBody>
            </p:sp>
            <p:sp>
              <p:nvSpPr>
                <p:cNvPr id="62"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 name="Rectangle 6"/>
            <p:cNvSpPr>
              <a:spLocks noChangeArrowheads="1"/>
            </p:cNvSpPr>
            <p:nvPr/>
          </p:nvSpPr>
          <p:spPr bwMode="auto">
            <a:xfrm rot="16200000">
              <a:off x="-842679" y="3117142"/>
              <a:ext cx="31681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Annualised</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rate</a:t>
              </a:r>
            </a:p>
          </p:txBody>
        </p:sp>
        <p:grpSp>
          <p:nvGrpSpPr>
            <p:cNvPr id="4" name="Gruppo 3"/>
            <p:cNvGrpSpPr/>
            <p:nvPr/>
          </p:nvGrpSpPr>
          <p:grpSpPr>
            <a:xfrm>
              <a:off x="1403171" y="5401505"/>
              <a:ext cx="7172325" cy="578121"/>
              <a:chOff x="1403171" y="5401505"/>
              <a:chExt cx="7172325" cy="578121"/>
            </a:xfrm>
          </p:grpSpPr>
          <p:sp>
            <p:nvSpPr>
              <p:cNvPr id="36" name="Line 78"/>
              <p:cNvSpPr>
                <a:spLocks noChangeShapeType="1"/>
              </p:cNvSpPr>
              <p:nvPr/>
            </p:nvSpPr>
            <p:spPr bwMode="auto">
              <a:xfrm rot="10800000">
                <a:off x="1403171"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7" name="Rectangle 6"/>
              <p:cNvSpPr>
                <a:spLocks noChangeArrowheads="1"/>
              </p:cNvSpPr>
              <p:nvPr/>
            </p:nvSpPr>
            <p:spPr bwMode="auto">
              <a:xfrm>
                <a:off x="1454302" y="5456406"/>
                <a:ext cx="2163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Moderate/severe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exacerbations</a:t>
                </a:r>
                <a:endPar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64" name="Rectangle 6"/>
              <p:cNvSpPr>
                <a:spLocks noChangeArrowheads="1"/>
              </p:cNvSpPr>
              <p:nvPr/>
            </p:nvSpPr>
            <p:spPr bwMode="auto">
              <a:xfrm>
                <a:off x="3792318" y="5456406"/>
                <a:ext cx="2163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Moderate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exacerbations</a:t>
                </a:r>
                <a:endPar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65" name="Rectangle 6"/>
              <p:cNvSpPr>
                <a:spLocks noChangeArrowheads="1"/>
              </p:cNvSpPr>
              <p:nvPr/>
            </p:nvSpPr>
            <p:spPr bwMode="auto">
              <a:xfrm>
                <a:off x="6380491" y="5456406"/>
                <a:ext cx="17785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Severe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exacerbations</a:t>
                </a:r>
                <a:endPar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66" name="Line 78"/>
              <p:cNvSpPr>
                <a:spLocks noChangeShapeType="1"/>
              </p:cNvSpPr>
              <p:nvPr/>
            </p:nvSpPr>
            <p:spPr bwMode="auto">
              <a:xfrm rot="10800000">
                <a:off x="3720921"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7" name="Line 78"/>
              <p:cNvSpPr>
                <a:spLocks noChangeShapeType="1"/>
              </p:cNvSpPr>
              <p:nvPr/>
            </p:nvSpPr>
            <p:spPr bwMode="auto">
              <a:xfrm rot="10800000">
                <a:off x="6032321"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8" name="Line 78"/>
              <p:cNvSpPr>
                <a:spLocks noChangeShapeType="1"/>
              </p:cNvSpPr>
              <p:nvPr/>
            </p:nvSpPr>
            <p:spPr bwMode="auto">
              <a:xfrm rot="10800000">
                <a:off x="8575496"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69" name="Rettangolo 68"/>
            <p:cNvSpPr/>
            <p:nvPr/>
          </p:nvSpPr>
          <p:spPr>
            <a:xfrm>
              <a:off x="2562170" y="1412875"/>
              <a:ext cx="669769" cy="3985465"/>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83" name="Gruppo 82"/>
            <p:cNvGrpSpPr/>
            <p:nvPr/>
          </p:nvGrpSpPr>
          <p:grpSpPr>
            <a:xfrm>
              <a:off x="7380502" y="1244962"/>
              <a:ext cx="1388707" cy="476797"/>
              <a:chOff x="7380502" y="1244962"/>
              <a:chExt cx="1388707" cy="476797"/>
            </a:xfrm>
          </p:grpSpPr>
          <p:sp>
            <p:nvSpPr>
              <p:cNvPr id="59" name="CasellaDiTesto 54"/>
              <p:cNvSpPr txBox="1">
                <a:spLocks noChangeArrowheads="1"/>
              </p:cNvSpPr>
              <p:nvPr/>
            </p:nvSpPr>
            <p:spPr bwMode="auto">
              <a:xfrm>
                <a:off x="7592076" y="1244962"/>
                <a:ext cx="1177133" cy="476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 b="1">
                    <a:solidFill>
                      <a:schemeClr val="bg1"/>
                    </a:solidFill>
                    <a:latin typeface="Arial" charset="0"/>
                    <a:ea typeface="ＭＳ Ｐゴシック" charset="0"/>
                    <a:cs typeface="ＭＳ Ｐゴシック" charset="0"/>
                  </a:defRPr>
                </a:lvl1pPr>
                <a:lvl2pPr marL="742950" indent="-285750">
                  <a:defRPr sz="400" b="1">
                    <a:solidFill>
                      <a:schemeClr val="bg1"/>
                    </a:solidFill>
                    <a:latin typeface="Arial" charset="0"/>
                    <a:ea typeface="ＭＳ Ｐゴシック" charset="0"/>
                  </a:defRPr>
                </a:lvl2pPr>
                <a:lvl3pPr marL="1143000" indent="-228600">
                  <a:defRPr sz="400" b="1">
                    <a:solidFill>
                      <a:schemeClr val="bg1"/>
                    </a:solidFill>
                    <a:latin typeface="Arial" charset="0"/>
                    <a:ea typeface="ＭＳ Ｐゴシック" charset="0"/>
                  </a:defRPr>
                </a:lvl3pPr>
                <a:lvl4pPr marL="1600200" indent="-228600">
                  <a:defRPr sz="400" b="1">
                    <a:solidFill>
                      <a:schemeClr val="bg1"/>
                    </a:solidFill>
                    <a:latin typeface="Arial" charset="0"/>
                    <a:ea typeface="ＭＳ Ｐゴシック" charset="0"/>
                  </a:defRPr>
                </a:lvl4pPr>
                <a:lvl5pPr marL="2057400" indent="-228600">
                  <a:defRPr sz="400" b="1">
                    <a:solidFill>
                      <a:schemeClr val="bg1"/>
                    </a:solidFill>
                    <a:latin typeface="Arial" charset="0"/>
                    <a:ea typeface="ＭＳ Ｐゴシック" charset="0"/>
                  </a:defRPr>
                </a:lvl5pPr>
                <a:lvl6pPr marL="2514600" indent="-228600" eaLnBrk="0" fontAlgn="base" hangingPunct="0">
                  <a:spcBef>
                    <a:spcPct val="0"/>
                  </a:spcBef>
                  <a:spcAft>
                    <a:spcPct val="0"/>
                  </a:spcAft>
                  <a:defRPr sz="400" b="1">
                    <a:solidFill>
                      <a:schemeClr val="bg1"/>
                    </a:solidFill>
                    <a:latin typeface="Arial" charset="0"/>
                    <a:ea typeface="ＭＳ Ｐゴシック" charset="0"/>
                  </a:defRPr>
                </a:lvl6pPr>
                <a:lvl7pPr marL="2971800" indent="-228600" eaLnBrk="0" fontAlgn="base" hangingPunct="0">
                  <a:spcBef>
                    <a:spcPct val="0"/>
                  </a:spcBef>
                  <a:spcAft>
                    <a:spcPct val="0"/>
                  </a:spcAft>
                  <a:defRPr sz="400" b="1">
                    <a:solidFill>
                      <a:schemeClr val="bg1"/>
                    </a:solidFill>
                    <a:latin typeface="Arial" charset="0"/>
                    <a:ea typeface="ＭＳ Ｐゴシック" charset="0"/>
                  </a:defRPr>
                </a:lvl7pPr>
                <a:lvl8pPr marL="3429000" indent="-228600" eaLnBrk="0" fontAlgn="base" hangingPunct="0">
                  <a:spcBef>
                    <a:spcPct val="0"/>
                  </a:spcBef>
                  <a:spcAft>
                    <a:spcPct val="0"/>
                  </a:spcAft>
                  <a:defRPr sz="400" b="1">
                    <a:solidFill>
                      <a:schemeClr val="bg1"/>
                    </a:solidFill>
                    <a:latin typeface="Arial" charset="0"/>
                    <a:ea typeface="ＭＳ Ｐゴシック" charset="0"/>
                  </a:defRPr>
                </a:lvl8pPr>
                <a:lvl9pPr marL="3886200" indent="-228600" eaLnBrk="0" fontAlgn="base" hangingPunct="0">
                  <a:spcBef>
                    <a:spcPct val="0"/>
                  </a:spcBef>
                  <a:spcAft>
                    <a:spcPct val="0"/>
                  </a:spcAft>
                  <a:defRPr sz="400" b="1">
                    <a:solidFill>
                      <a:schemeClr val="bg1"/>
                    </a:solidFill>
                    <a:latin typeface="Arial" charset="0"/>
                    <a:ea typeface="ＭＳ Ｐゴシック"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it-IT"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BDP/FF/GB</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it-IT"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BDP/FF</a:t>
                </a:r>
              </a:p>
            </p:txBody>
          </p:sp>
          <p:sp>
            <p:nvSpPr>
              <p:cNvPr id="70" name="Rettangolo 69"/>
              <p:cNvSpPr/>
              <p:nvPr/>
            </p:nvSpPr>
            <p:spPr>
              <a:xfrm>
                <a:off x="7380502" y="1495850"/>
                <a:ext cx="216000" cy="216000"/>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1" name="Rettangolo 70"/>
              <p:cNvSpPr/>
              <p:nvPr/>
            </p:nvSpPr>
            <p:spPr>
              <a:xfrm>
                <a:off x="7380502" y="1257725"/>
                <a:ext cx="216000" cy="216000"/>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72" name="Rettangolo 71"/>
            <p:cNvSpPr/>
            <p:nvPr/>
          </p:nvSpPr>
          <p:spPr>
            <a:xfrm>
              <a:off x="1882720" y="2232025"/>
              <a:ext cx="669769" cy="3166315"/>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ttangolo 72"/>
            <p:cNvSpPr/>
            <p:nvPr/>
          </p:nvSpPr>
          <p:spPr>
            <a:xfrm>
              <a:off x="4867220" y="2365375"/>
              <a:ext cx="669769" cy="3032965"/>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ttangolo 73"/>
            <p:cNvSpPr/>
            <p:nvPr/>
          </p:nvSpPr>
          <p:spPr>
            <a:xfrm>
              <a:off x="4187770" y="3095625"/>
              <a:ext cx="669769" cy="2302715"/>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ttangolo 74"/>
            <p:cNvSpPr/>
            <p:nvPr/>
          </p:nvSpPr>
          <p:spPr>
            <a:xfrm>
              <a:off x="7261170" y="4435475"/>
              <a:ext cx="669769" cy="962865"/>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6" name="Rettangolo 75"/>
            <p:cNvSpPr/>
            <p:nvPr/>
          </p:nvSpPr>
          <p:spPr>
            <a:xfrm>
              <a:off x="6581720" y="4527550"/>
              <a:ext cx="669769" cy="870790"/>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6"/>
            <p:cNvSpPr>
              <a:spLocks noChangeArrowheads="1"/>
            </p:cNvSpPr>
            <p:nvPr/>
          </p:nvSpPr>
          <p:spPr bwMode="auto">
            <a:xfrm>
              <a:off x="1637110" y="1915551"/>
              <a:ext cx="11627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0.45</a:t>
              </a:r>
            </a:p>
          </p:txBody>
        </p:sp>
        <p:sp>
          <p:nvSpPr>
            <p:cNvPr id="78" name="Rectangle 6"/>
            <p:cNvSpPr>
              <a:spLocks noChangeArrowheads="1"/>
            </p:cNvSpPr>
            <p:nvPr/>
          </p:nvSpPr>
          <p:spPr bwMode="auto">
            <a:xfrm>
              <a:off x="2320234" y="1116935"/>
              <a:ext cx="11627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0.56</a:t>
              </a:r>
            </a:p>
          </p:txBody>
        </p:sp>
        <p:sp>
          <p:nvSpPr>
            <p:cNvPr id="79" name="Rectangle 6"/>
            <p:cNvSpPr>
              <a:spLocks noChangeArrowheads="1"/>
            </p:cNvSpPr>
            <p:nvPr/>
          </p:nvSpPr>
          <p:spPr bwMode="auto">
            <a:xfrm>
              <a:off x="3946261" y="2781521"/>
              <a:ext cx="11627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0.33</a:t>
              </a:r>
            </a:p>
          </p:txBody>
        </p:sp>
        <p:sp>
          <p:nvSpPr>
            <p:cNvPr id="80" name="Rectangle 6"/>
            <p:cNvSpPr>
              <a:spLocks noChangeArrowheads="1"/>
            </p:cNvSpPr>
            <p:nvPr/>
          </p:nvSpPr>
          <p:spPr bwMode="auto">
            <a:xfrm>
              <a:off x="4619763" y="2040636"/>
              <a:ext cx="11627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0.43</a:t>
              </a:r>
            </a:p>
          </p:txBody>
        </p:sp>
        <p:sp>
          <p:nvSpPr>
            <p:cNvPr id="81" name="Rectangle 6"/>
            <p:cNvSpPr>
              <a:spLocks noChangeArrowheads="1"/>
            </p:cNvSpPr>
            <p:nvPr/>
          </p:nvSpPr>
          <p:spPr bwMode="auto">
            <a:xfrm>
              <a:off x="6335299" y="4210934"/>
              <a:ext cx="11627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0.12</a:t>
              </a:r>
            </a:p>
          </p:txBody>
        </p:sp>
        <p:sp>
          <p:nvSpPr>
            <p:cNvPr id="82" name="Rectangle 6"/>
            <p:cNvSpPr>
              <a:spLocks noChangeArrowheads="1"/>
            </p:cNvSpPr>
            <p:nvPr/>
          </p:nvSpPr>
          <p:spPr bwMode="auto">
            <a:xfrm>
              <a:off x="7017722" y="4116161"/>
              <a:ext cx="11627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0.14</a:t>
              </a:r>
            </a:p>
          </p:txBody>
        </p:sp>
      </p:grpSp>
    </p:spTree>
    <p:extLst>
      <p:ext uri="{BB962C8B-B14F-4D97-AF65-F5344CB8AC3E}">
        <p14:creationId xmlns:p14="http://schemas.microsoft.com/office/powerpoint/2010/main" val="1445833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8" name="Gruppo 77"/>
          <p:cNvGrpSpPr/>
          <p:nvPr/>
        </p:nvGrpSpPr>
        <p:grpSpPr>
          <a:xfrm>
            <a:off x="452895" y="1125758"/>
            <a:ext cx="11586913" cy="5486899"/>
            <a:chOff x="-1071105" y="1125758"/>
            <a:chExt cx="11586913" cy="5486899"/>
          </a:xfrm>
        </p:grpSpPr>
        <p:sp>
          <p:nvSpPr>
            <p:cNvPr id="3" name="Content Placeholder 2"/>
            <p:cNvSpPr>
              <a:spLocks/>
            </p:cNvSpPr>
            <p:nvPr/>
          </p:nvSpPr>
          <p:spPr bwMode="auto">
            <a:xfrm>
              <a:off x="-1071105" y="6224859"/>
              <a:ext cx="11586913" cy="387798"/>
            </a:xfrm>
            <a:prstGeom prst="rect">
              <a:avLst/>
            </a:prstGeom>
            <a:noFill/>
            <a:ln w="9525">
              <a:noFill/>
              <a:miter lim="800000"/>
              <a:headEnd/>
              <a:tailEnd/>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marR="0" lvl="0" indent="0" algn="ctr" defTabSz="803275" rtl="0" eaLnBrk="0" fontAlgn="base" latinLnBrk="0" hangingPunct="0">
                <a:lnSpc>
                  <a:spcPct val="90000"/>
                </a:lnSpc>
                <a:spcBef>
                  <a:spcPct val="0"/>
                </a:spcBef>
                <a:spcAft>
                  <a:spcPct val="0"/>
                </a:spcAft>
                <a:buClrTx/>
                <a:buSzTx/>
                <a:buFontTx/>
                <a:buNone/>
                <a:tabLst/>
                <a:defRPr/>
              </a:pPr>
              <a:r>
                <a:rPr kumimoji="0" lang="it-IT" sz="2800" b="1" i="1" u="none" strike="noStrike" kern="1200" cap="none" spc="0" normalizeH="0" baseline="0" noProof="0" dirty="0" err="1">
                  <a:ln>
                    <a:noFill/>
                  </a:ln>
                  <a:solidFill>
                    <a:srgbClr val="00FFFF"/>
                  </a:solidFill>
                  <a:effectLst/>
                  <a:uLnTx/>
                  <a:uFillTx/>
                  <a:latin typeface="Arial"/>
                  <a:ea typeface="+mn-ea"/>
                  <a:cs typeface="Arial" charset="0"/>
                </a:rPr>
                <a:t>Vestbo</a:t>
              </a:r>
              <a:r>
                <a:rPr kumimoji="0" lang="it-IT" sz="2800" b="1" i="1" u="none" strike="noStrike" kern="1200" cap="none" spc="0" normalizeH="0" baseline="0" noProof="0" dirty="0">
                  <a:ln>
                    <a:noFill/>
                  </a:ln>
                  <a:solidFill>
                    <a:srgbClr val="00FFFF"/>
                  </a:solidFill>
                  <a:effectLst/>
                  <a:uLnTx/>
                  <a:uFillTx/>
                  <a:latin typeface="Arial"/>
                  <a:ea typeface="+mn-ea"/>
                  <a:cs typeface="Arial" charset="0"/>
                </a:rPr>
                <a:t> </a:t>
              </a:r>
              <a:r>
                <a:rPr kumimoji="0" lang="it-IT" sz="2800" b="1" i="1" u="none" strike="noStrike" kern="1200" cap="none" spc="0" normalizeH="0" baseline="0" noProof="0" dirty="0" err="1">
                  <a:ln>
                    <a:noFill/>
                  </a:ln>
                  <a:solidFill>
                    <a:srgbClr val="00FFFF"/>
                  </a:solidFill>
                  <a:effectLst/>
                  <a:uLnTx/>
                  <a:uFillTx/>
                  <a:latin typeface="Arial"/>
                  <a:ea typeface="+mn-ea"/>
                  <a:cs typeface="Arial" charset="0"/>
                </a:rPr>
                <a:t>J</a:t>
              </a:r>
              <a:r>
                <a:rPr kumimoji="0" lang="it-IT" sz="2800" b="1" i="1" u="none" strike="noStrike" kern="1200" cap="none" spc="0" normalizeH="0" baseline="0" noProof="0" dirty="0">
                  <a:ln>
                    <a:noFill/>
                  </a:ln>
                  <a:solidFill>
                    <a:srgbClr val="00FFFF"/>
                  </a:solidFill>
                  <a:effectLst/>
                  <a:uLnTx/>
                  <a:uFillTx/>
                  <a:latin typeface="Arial"/>
                  <a:ea typeface="+mn-ea"/>
                  <a:cs typeface="Arial" charset="0"/>
                </a:rPr>
                <a:t>. et al., </a:t>
              </a:r>
              <a:r>
                <a:rPr kumimoji="0" lang="cs-CZ" sz="2800" b="1" i="1" u="none" strike="noStrike" kern="1200" cap="none" spc="0" normalizeH="0" baseline="0" noProof="0" dirty="0">
                  <a:ln>
                    <a:noFill/>
                  </a:ln>
                  <a:solidFill>
                    <a:srgbClr val="00FFFF"/>
                  </a:solidFill>
                  <a:effectLst/>
                  <a:uLnTx/>
                  <a:uFillTx/>
                  <a:latin typeface="Arial"/>
                  <a:ea typeface="+mn-ea"/>
                  <a:cs typeface="Arial" charset="0"/>
                </a:rPr>
                <a:t>Lancet 2017; 389: 1919–29</a:t>
              </a:r>
              <a:endParaRPr kumimoji="0" lang="en-US" sz="2800" b="1" i="1" u="none" strike="noStrike" kern="1200" cap="none" spc="0" normalizeH="0" baseline="0" noProof="0" dirty="0">
                <a:ln>
                  <a:noFill/>
                </a:ln>
                <a:solidFill>
                  <a:srgbClr val="00FFFF"/>
                </a:solidFill>
                <a:effectLst/>
                <a:uLnTx/>
                <a:uFillTx/>
                <a:latin typeface="Arial"/>
                <a:ea typeface="+mn-ea"/>
                <a:cs typeface="Arial" charset="0"/>
              </a:endParaRPr>
            </a:p>
          </p:txBody>
        </p:sp>
        <p:sp>
          <p:nvSpPr>
            <p:cNvPr id="5" name="Rettangolo 4"/>
            <p:cNvSpPr/>
            <p:nvPr/>
          </p:nvSpPr>
          <p:spPr>
            <a:xfrm>
              <a:off x="1254446" y="1310551"/>
              <a:ext cx="7300901" cy="4267396"/>
            </a:xfrm>
            <a:prstGeom prst="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6"/>
            <p:cNvSpPr>
              <a:spLocks noChangeArrowheads="1"/>
            </p:cNvSpPr>
            <p:nvPr/>
          </p:nvSpPr>
          <p:spPr bwMode="auto">
            <a:xfrm rot="16200000">
              <a:off x="-994329" y="3297210"/>
              <a:ext cx="31681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Annualised</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exacerbation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rate</a:t>
              </a:r>
            </a:p>
          </p:txBody>
        </p:sp>
        <p:grpSp>
          <p:nvGrpSpPr>
            <p:cNvPr id="29" name="Gruppo 28"/>
            <p:cNvGrpSpPr/>
            <p:nvPr/>
          </p:nvGrpSpPr>
          <p:grpSpPr>
            <a:xfrm>
              <a:off x="1251521" y="5581573"/>
              <a:ext cx="7172325" cy="362678"/>
              <a:chOff x="1403171" y="5401505"/>
              <a:chExt cx="7172325" cy="362678"/>
            </a:xfrm>
          </p:grpSpPr>
          <p:sp>
            <p:nvSpPr>
              <p:cNvPr id="30" name="Line 78"/>
              <p:cNvSpPr>
                <a:spLocks noChangeShapeType="1"/>
              </p:cNvSpPr>
              <p:nvPr/>
            </p:nvSpPr>
            <p:spPr bwMode="auto">
              <a:xfrm rot="10800000">
                <a:off x="1403171"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1" name="Rectangle 6"/>
              <p:cNvSpPr>
                <a:spLocks noChangeArrowheads="1"/>
              </p:cNvSpPr>
              <p:nvPr/>
            </p:nvSpPr>
            <p:spPr bwMode="auto">
              <a:xfrm>
                <a:off x="1454302" y="5456406"/>
                <a:ext cx="216336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Fixed</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triple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=1077)</a:t>
                </a:r>
              </a:p>
            </p:txBody>
          </p:sp>
          <p:sp>
            <p:nvSpPr>
              <p:cNvPr id="32" name="Rectangle 6"/>
              <p:cNvSpPr>
                <a:spLocks noChangeArrowheads="1"/>
              </p:cNvSpPr>
              <p:nvPr/>
            </p:nvSpPr>
            <p:spPr bwMode="auto">
              <a:xfrm>
                <a:off x="3792318" y="5456406"/>
                <a:ext cx="216336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Tiotropium</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=1074)</a:t>
                </a:r>
              </a:p>
            </p:txBody>
          </p:sp>
          <p:sp>
            <p:nvSpPr>
              <p:cNvPr id="33" name="Rectangle 6"/>
              <p:cNvSpPr>
                <a:spLocks noChangeArrowheads="1"/>
              </p:cNvSpPr>
              <p:nvPr/>
            </p:nvSpPr>
            <p:spPr bwMode="auto">
              <a:xfrm>
                <a:off x="6151372" y="5456406"/>
                <a:ext cx="22367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Open triple (</a:t>
                </a:r>
                <a:r>
                  <a:rPr kumimoji="0" lang="it-IT" sz="1400" b="1" i="0" u="none" strike="noStrike" kern="1200" cap="none" spc="0" normalizeH="0" baseline="0" noProof="0" dirty="0" err="1">
                    <a:ln>
                      <a:noFill/>
                    </a:ln>
                    <a:solidFill>
                      <a:srgbClr val="FFFFFF"/>
                    </a:solidFill>
                    <a:effectLst/>
                    <a:uLnTx/>
                    <a:uFillTx/>
                    <a:latin typeface="Arial" charset="0"/>
                    <a:ea typeface="ＭＳ Ｐゴシック" charset="0"/>
                    <a:cs typeface="+mn-cs"/>
                  </a:rPr>
                  <a:t>n</a:t>
                </a: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=538)</a:t>
                </a:r>
              </a:p>
            </p:txBody>
          </p:sp>
          <p:sp>
            <p:nvSpPr>
              <p:cNvPr id="34" name="Line 78"/>
              <p:cNvSpPr>
                <a:spLocks noChangeShapeType="1"/>
              </p:cNvSpPr>
              <p:nvPr/>
            </p:nvSpPr>
            <p:spPr bwMode="auto">
              <a:xfrm rot="10800000">
                <a:off x="3720921"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5" name="Line 78"/>
              <p:cNvSpPr>
                <a:spLocks noChangeShapeType="1"/>
              </p:cNvSpPr>
              <p:nvPr/>
            </p:nvSpPr>
            <p:spPr bwMode="auto">
              <a:xfrm rot="10800000">
                <a:off x="6032321"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6" name="Line 78"/>
              <p:cNvSpPr>
                <a:spLocks noChangeShapeType="1"/>
              </p:cNvSpPr>
              <p:nvPr/>
            </p:nvSpPr>
            <p:spPr bwMode="auto">
              <a:xfrm rot="10800000">
                <a:off x="8575496" y="5401505"/>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9" name="Gruppo 48"/>
            <p:cNvGrpSpPr/>
            <p:nvPr/>
          </p:nvGrpSpPr>
          <p:grpSpPr>
            <a:xfrm>
              <a:off x="430378" y="1125758"/>
              <a:ext cx="817619" cy="4565041"/>
              <a:chOff x="430378" y="1368020"/>
              <a:chExt cx="817619" cy="4323642"/>
            </a:xfrm>
          </p:grpSpPr>
          <p:grpSp>
            <p:nvGrpSpPr>
              <p:cNvPr id="7" name="Group 97"/>
              <p:cNvGrpSpPr>
                <a:grpSpLocks/>
              </p:cNvGrpSpPr>
              <p:nvPr/>
            </p:nvGrpSpPr>
            <p:grpSpPr bwMode="auto">
              <a:xfrm>
                <a:off x="430378" y="2187170"/>
                <a:ext cx="817619" cy="291392"/>
                <a:chOff x="298" y="674"/>
                <a:chExt cx="336" cy="132"/>
              </a:xfrm>
            </p:grpSpPr>
            <p:sp>
              <p:nvSpPr>
                <p:cNvPr id="26"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0.8</a:t>
                  </a:r>
                </a:p>
              </p:txBody>
            </p:sp>
            <p:sp>
              <p:nvSpPr>
                <p:cNvPr id="2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97"/>
              <p:cNvGrpSpPr>
                <a:grpSpLocks/>
              </p:cNvGrpSpPr>
              <p:nvPr/>
            </p:nvGrpSpPr>
            <p:grpSpPr bwMode="auto">
              <a:xfrm>
                <a:off x="430378" y="1368020"/>
                <a:ext cx="817619" cy="291392"/>
                <a:chOff x="298" y="674"/>
                <a:chExt cx="336" cy="132"/>
              </a:xfrm>
            </p:grpSpPr>
            <p:sp>
              <p:nvSpPr>
                <p:cNvPr id="24"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1.0</a:t>
                  </a:r>
                </a:p>
              </p:txBody>
            </p:sp>
            <p:sp>
              <p:nvSpPr>
                <p:cNvPr id="2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 name="Group 97"/>
              <p:cNvGrpSpPr>
                <a:grpSpLocks/>
              </p:cNvGrpSpPr>
              <p:nvPr/>
            </p:nvGrpSpPr>
            <p:grpSpPr bwMode="auto">
              <a:xfrm>
                <a:off x="430378" y="3774670"/>
                <a:ext cx="817619" cy="291392"/>
                <a:chOff x="298" y="674"/>
                <a:chExt cx="336" cy="132"/>
              </a:xfrm>
            </p:grpSpPr>
            <p:sp>
              <p:nvSpPr>
                <p:cNvPr id="22"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0.4</a:t>
                  </a:r>
                </a:p>
              </p:txBody>
            </p:sp>
            <p:sp>
              <p:nvSpPr>
                <p:cNvPr id="2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 name="Group 97"/>
              <p:cNvGrpSpPr>
                <a:grpSpLocks/>
              </p:cNvGrpSpPr>
              <p:nvPr/>
            </p:nvGrpSpPr>
            <p:grpSpPr bwMode="auto">
              <a:xfrm>
                <a:off x="430378" y="4184245"/>
                <a:ext cx="817619" cy="291392"/>
                <a:chOff x="298" y="674"/>
                <a:chExt cx="336" cy="132"/>
              </a:xfrm>
            </p:grpSpPr>
            <p:sp>
              <p:nvSpPr>
                <p:cNvPr id="20"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0.3</a:t>
                  </a:r>
                </a:p>
              </p:txBody>
            </p:sp>
            <p:sp>
              <p:nvSpPr>
                <p:cNvPr id="2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97"/>
              <p:cNvGrpSpPr>
                <a:grpSpLocks/>
              </p:cNvGrpSpPr>
              <p:nvPr/>
            </p:nvGrpSpPr>
            <p:grpSpPr bwMode="auto">
              <a:xfrm>
                <a:off x="430378" y="4577945"/>
                <a:ext cx="817619" cy="291392"/>
                <a:chOff x="298" y="674"/>
                <a:chExt cx="336" cy="132"/>
              </a:xfrm>
            </p:grpSpPr>
            <p:sp>
              <p:nvSpPr>
                <p:cNvPr id="18"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0.2</a:t>
                  </a:r>
                </a:p>
              </p:txBody>
            </p:sp>
            <p:sp>
              <p:nvSpPr>
                <p:cNvPr id="1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2" name="Group 97"/>
              <p:cNvGrpSpPr>
                <a:grpSpLocks/>
              </p:cNvGrpSpPr>
              <p:nvPr/>
            </p:nvGrpSpPr>
            <p:grpSpPr bwMode="auto">
              <a:xfrm>
                <a:off x="430378" y="5400270"/>
                <a:ext cx="817619" cy="291392"/>
                <a:chOff x="298" y="674"/>
                <a:chExt cx="336" cy="132"/>
              </a:xfrm>
            </p:grpSpPr>
            <p:sp>
              <p:nvSpPr>
                <p:cNvPr id="16"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a:t>
                  </a:r>
                </a:p>
              </p:txBody>
            </p:sp>
            <p:sp>
              <p:nvSpPr>
                <p:cNvPr id="1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3" name="Group 97"/>
              <p:cNvGrpSpPr>
                <a:grpSpLocks/>
              </p:cNvGrpSpPr>
              <p:nvPr/>
            </p:nvGrpSpPr>
            <p:grpSpPr bwMode="auto">
              <a:xfrm>
                <a:off x="430378" y="4984345"/>
                <a:ext cx="817619" cy="291392"/>
                <a:chOff x="298" y="674"/>
                <a:chExt cx="336" cy="132"/>
              </a:xfrm>
            </p:grpSpPr>
            <p:sp>
              <p:nvSpPr>
                <p:cNvPr id="14"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0.1</a:t>
                  </a:r>
                </a:p>
              </p:txBody>
            </p:sp>
            <p:sp>
              <p:nvSpPr>
                <p:cNvPr id="1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37" name="Group 97"/>
              <p:cNvGrpSpPr>
                <a:grpSpLocks/>
              </p:cNvGrpSpPr>
              <p:nvPr/>
            </p:nvGrpSpPr>
            <p:grpSpPr bwMode="auto">
              <a:xfrm>
                <a:off x="430378" y="3380970"/>
                <a:ext cx="817619" cy="291392"/>
                <a:chOff x="298" y="674"/>
                <a:chExt cx="336" cy="132"/>
              </a:xfrm>
            </p:grpSpPr>
            <p:sp>
              <p:nvSpPr>
                <p:cNvPr id="38"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0.5</a:t>
                  </a:r>
                </a:p>
              </p:txBody>
            </p:sp>
            <p:sp>
              <p:nvSpPr>
                <p:cNvPr id="3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0" name="Group 97"/>
              <p:cNvGrpSpPr>
                <a:grpSpLocks/>
              </p:cNvGrpSpPr>
              <p:nvPr/>
            </p:nvGrpSpPr>
            <p:grpSpPr bwMode="auto">
              <a:xfrm>
                <a:off x="430378" y="2974570"/>
                <a:ext cx="817619" cy="291392"/>
                <a:chOff x="298" y="674"/>
                <a:chExt cx="336" cy="132"/>
              </a:xfrm>
            </p:grpSpPr>
            <p:sp>
              <p:nvSpPr>
                <p:cNvPr id="41"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0.6</a:t>
                  </a:r>
                </a:p>
              </p:txBody>
            </p:sp>
            <p:sp>
              <p:nvSpPr>
                <p:cNvPr id="42"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3" name="Group 97"/>
              <p:cNvGrpSpPr>
                <a:grpSpLocks/>
              </p:cNvGrpSpPr>
              <p:nvPr/>
            </p:nvGrpSpPr>
            <p:grpSpPr bwMode="auto">
              <a:xfrm>
                <a:off x="430378" y="2580870"/>
                <a:ext cx="817619" cy="291392"/>
                <a:chOff x="298" y="674"/>
                <a:chExt cx="336" cy="132"/>
              </a:xfrm>
            </p:grpSpPr>
            <p:sp>
              <p:nvSpPr>
                <p:cNvPr id="44"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0.7</a:t>
                  </a:r>
                </a:p>
              </p:txBody>
            </p:sp>
            <p:sp>
              <p:nvSpPr>
                <p:cNvPr id="4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6" name="Group 97"/>
              <p:cNvGrpSpPr>
                <a:grpSpLocks/>
              </p:cNvGrpSpPr>
              <p:nvPr/>
            </p:nvGrpSpPr>
            <p:grpSpPr bwMode="auto">
              <a:xfrm>
                <a:off x="430378" y="1752195"/>
                <a:ext cx="817619" cy="291392"/>
                <a:chOff x="298" y="674"/>
                <a:chExt cx="336" cy="132"/>
              </a:xfrm>
            </p:grpSpPr>
            <p:sp>
              <p:nvSpPr>
                <p:cNvPr id="47"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charset="0"/>
                      <a:ea typeface="ＭＳ Ｐゴシック" charset="0"/>
                      <a:cs typeface="+mn-cs"/>
                    </a:rPr>
                    <a:t>0.9</a:t>
                  </a:r>
                </a:p>
              </p:txBody>
            </p:sp>
            <p:sp>
              <p:nvSpPr>
                <p:cNvPr id="48"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50" name="Rettangolo 49"/>
            <p:cNvSpPr/>
            <p:nvPr/>
          </p:nvSpPr>
          <p:spPr>
            <a:xfrm>
              <a:off x="6515374" y="3644900"/>
              <a:ext cx="1237715" cy="1895600"/>
            </a:xfrm>
            <a:prstGeom prst="rect">
              <a:avLst/>
            </a:prstGeom>
            <a:solidFill>
              <a:srgbClr val="FF00FF"/>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ttangolo 50"/>
            <p:cNvSpPr/>
            <p:nvPr/>
          </p:nvSpPr>
          <p:spPr>
            <a:xfrm>
              <a:off x="4117700" y="3133725"/>
              <a:ext cx="1237715" cy="2406775"/>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ttangolo 51"/>
            <p:cNvSpPr/>
            <p:nvPr/>
          </p:nvSpPr>
          <p:spPr>
            <a:xfrm>
              <a:off x="1833191" y="3619500"/>
              <a:ext cx="1237715" cy="1921000"/>
            </a:xfrm>
            <a:prstGeom prst="rect">
              <a:avLst/>
            </a:prstGeom>
            <a:solidFill>
              <a:srgbClr val="0080FF"/>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6"/>
            <p:cNvSpPr>
              <a:spLocks noChangeArrowheads="1"/>
            </p:cNvSpPr>
            <p:nvPr/>
          </p:nvSpPr>
          <p:spPr bwMode="auto">
            <a:xfrm>
              <a:off x="1864584" y="3924736"/>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(0.41-0.51)</a:t>
              </a:r>
            </a:p>
          </p:txBody>
        </p:sp>
        <p:sp>
          <p:nvSpPr>
            <p:cNvPr id="54" name="Rectangle 6"/>
            <p:cNvSpPr>
              <a:spLocks noChangeArrowheads="1"/>
            </p:cNvSpPr>
            <p:nvPr/>
          </p:nvSpPr>
          <p:spPr bwMode="auto">
            <a:xfrm>
              <a:off x="4158570" y="3498258"/>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(0.52-0.63)</a:t>
              </a:r>
            </a:p>
          </p:txBody>
        </p:sp>
        <p:sp>
          <p:nvSpPr>
            <p:cNvPr id="55" name="Rectangle 6"/>
            <p:cNvSpPr>
              <a:spLocks noChangeArrowheads="1"/>
            </p:cNvSpPr>
            <p:nvPr/>
          </p:nvSpPr>
          <p:spPr bwMode="auto">
            <a:xfrm>
              <a:off x="6546767" y="4047941"/>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(0.39-0.52)</a:t>
              </a:r>
            </a:p>
          </p:txBody>
        </p:sp>
        <p:grpSp>
          <p:nvGrpSpPr>
            <p:cNvPr id="56" name="Gruppo 55"/>
            <p:cNvGrpSpPr/>
            <p:nvPr/>
          </p:nvGrpSpPr>
          <p:grpSpPr>
            <a:xfrm>
              <a:off x="7032529" y="3333750"/>
              <a:ext cx="196575" cy="577850"/>
              <a:chOff x="9227030" y="2165144"/>
              <a:chExt cx="114300" cy="409963"/>
            </a:xfrm>
          </p:grpSpPr>
          <p:cxnSp>
            <p:nvCxnSpPr>
              <p:cNvPr id="57" name="Connettore 1 56"/>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 name="Connettore 1 57"/>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9" name="Connettore 1 58"/>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60" name="Gruppo 59"/>
            <p:cNvGrpSpPr/>
            <p:nvPr/>
          </p:nvGrpSpPr>
          <p:grpSpPr>
            <a:xfrm>
              <a:off x="4635596" y="2882899"/>
              <a:ext cx="196575" cy="492125"/>
              <a:chOff x="9227030" y="2165144"/>
              <a:chExt cx="114300" cy="409963"/>
            </a:xfrm>
          </p:grpSpPr>
          <p:cxnSp>
            <p:nvCxnSpPr>
              <p:cNvPr id="61" name="Connettore 1 60"/>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2" name="Connettore 1 61"/>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3" name="Connettore 1 62"/>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64" name="Gruppo 63"/>
            <p:cNvGrpSpPr/>
            <p:nvPr/>
          </p:nvGrpSpPr>
          <p:grpSpPr>
            <a:xfrm>
              <a:off x="2355754" y="3406775"/>
              <a:ext cx="196575" cy="409574"/>
              <a:chOff x="9227030" y="2165144"/>
              <a:chExt cx="114300" cy="409963"/>
            </a:xfrm>
          </p:grpSpPr>
          <p:cxnSp>
            <p:nvCxnSpPr>
              <p:cNvPr id="65" name="Connettore 1 64"/>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6" name="Connettore 1 65"/>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7" name="Connettore 1 66"/>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68" name="Rectangle 6"/>
            <p:cNvSpPr>
              <a:spLocks noChangeArrowheads="1"/>
            </p:cNvSpPr>
            <p:nvPr/>
          </p:nvSpPr>
          <p:spPr bwMode="auto">
            <a:xfrm>
              <a:off x="4759210" y="2256730"/>
              <a:ext cx="23967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RR 0.79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(95% CI 0.66-0.94); </a:t>
              </a: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=0.0095</a:t>
              </a:r>
            </a:p>
          </p:txBody>
        </p:sp>
        <p:sp>
          <p:nvSpPr>
            <p:cNvPr id="69" name="Figura a mano libera 68"/>
            <p:cNvSpPr/>
            <p:nvPr/>
          </p:nvSpPr>
          <p:spPr>
            <a:xfrm>
              <a:off x="4759325" y="2728234"/>
              <a:ext cx="2368550" cy="81111"/>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72" name="Figura a mano libera 71"/>
            <p:cNvSpPr/>
            <p:nvPr/>
          </p:nvSpPr>
          <p:spPr>
            <a:xfrm>
              <a:off x="2457450" y="1780507"/>
              <a:ext cx="2254250" cy="81111"/>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73" name="Rectangle 6"/>
            <p:cNvSpPr>
              <a:spLocks noChangeArrowheads="1"/>
            </p:cNvSpPr>
            <p:nvPr/>
          </p:nvSpPr>
          <p:spPr bwMode="auto">
            <a:xfrm>
              <a:off x="2437074" y="1327957"/>
              <a:ext cx="23967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Primary</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 RR 0.80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(95% CI 0.69-0.92); </a:t>
              </a: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=0.0025</a:t>
              </a:r>
            </a:p>
          </p:txBody>
        </p:sp>
        <p:sp>
          <p:nvSpPr>
            <p:cNvPr id="70" name="Figura a mano libera 69"/>
            <p:cNvSpPr/>
            <p:nvPr/>
          </p:nvSpPr>
          <p:spPr>
            <a:xfrm>
              <a:off x="2457450" y="2259449"/>
              <a:ext cx="4670425" cy="81111"/>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74" name="Rectangle 6"/>
            <p:cNvSpPr>
              <a:spLocks noChangeArrowheads="1"/>
            </p:cNvSpPr>
            <p:nvPr/>
          </p:nvSpPr>
          <p:spPr bwMode="auto">
            <a:xfrm>
              <a:off x="2437074" y="1811297"/>
              <a:ext cx="47094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RR 1.01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(95% CI 0.85-1.21); </a:t>
              </a:r>
              <a:r>
                <a:rPr kumimoji="0" lang="it-IT" sz="1200" b="1" i="0" u="none" strike="noStrike" kern="1200" cap="none" spc="0" normalizeH="0" baseline="0" noProof="0" dirty="0" err="1">
                  <a:ln>
                    <a:noFill/>
                  </a:ln>
                  <a:solidFill>
                    <a:srgbClr val="FFFFFF"/>
                  </a:solidFill>
                  <a:effectLst/>
                  <a:uLnTx/>
                  <a:uFillTx/>
                  <a:latin typeface="Arial" charset="0"/>
                  <a:ea typeface="ＭＳ Ｐゴシック" charset="0"/>
                  <a:cs typeface="+mn-cs"/>
                </a:rPr>
                <a:t>p</a:t>
              </a:r>
              <a:r>
                <a:rPr kumimoji="0" lang="it-IT" sz="1200" b="1" i="0" u="none" strike="noStrike" kern="1200" cap="none" spc="0" normalizeH="0" baseline="0" noProof="0" dirty="0">
                  <a:ln>
                    <a:noFill/>
                  </a:ln>
                  <a:solidFill>
                    <a:srgbClr val="FFFFFF"/>
                  </a:solidFill>
                  <a:effectLst/>
                  <a:uLnTx/>
                  <a:uFillTx/>
                  <a:latin typeface="Arial" charset="0"/>
                  <a:ea typeface="ＭＳ Ｐゴシック" charset="0"/>
                  <a:cs typeface="+mn-cs"/>
                </a:rPr>
                <a:t>=0.89</a:t>
              </a:r>
            </a:p>
          </p:txBody>
        </p:sp>
      </p:grpSp>
      <p:sp>
        <p:nvSpPr>
          <p:cNvPr id="75" name="Rectangle 2">
            <a:extLst>
              <a:ext uri="{FF2B5EF4-FFF2-40B4-BE49-F238E27FC236}">
                <a16:creationId xmlns:a16="http://schemas.microsoft.com/office/drawing/2014/main" id="{E3E7134A-C21A-4BBB-AECB-84BADDFB449F}"/>
              </a:ext>
            </a:extLst>
          </p:cNvPr>
          <p:cNvSpPr>
            <a:spLocks noChangeArrowheads="1"/>
          </p:cNvSpPr>
          <p:nvPr/>
        </p:nvSpPr>
        <p:spPr bwMode="auto">
          <a:xfrm>
            <a:off x="-1" y="130628"/>
            <a:ext cx="12191997" cy="84613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944" tIns="48972" rIns="97944" bIns="48972"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Franklin Gothic Medium"/>
                <a:ea typeface="+mn-ea"/>
                <a:cs typeface="+mn-cs"/>
              </a:rPr>
              <a:t>TRIPLE IN A SINGLE INHALER IS SUPERIOR TO TIOTROPIUM IN REDUCING EXACERBATIONS IN D AND B COPD</a:t>
            </a:r>
          </a:p>
        </p:txBody>
      </p:sp>
    </p:spTree>
    <p:extLst>
      <p:ext uri="{BB962C8B-B14F-4D97-AF65-F5344CB8AC3E}">
        <p14:creationId xmlns:p14="http://schemas.microsoft.com/office/powerpoint/2010/main" val="229853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Title 3"/>
          <p:cNvSpPr>
            <a:spLocks/>
          </p:cNvSpPr>
          <p:nvPr/>
        </p:nvSpPr>
        <p:spPr bwMode="auto">
          <a:xfrm>
            <a:off x="17585" y="1"/>
            <a:ext cx="12174414" cy="861774"/>
          </a:xfrm>
          <a:prstGeom prst="rect">
            <a:avLst/>
          </a:prstGeom>
          <a:solidFill>
            <a:schemeClr val="bg1"/>
          </a:solidFill>
          <a:ln w="9525">
            <a:noFill/>
            <a:miter lim="800000"/>
            <a:headEnd/>
            <a:tailEnd/>
          </a:ln>
        </p:spPr>
        <p:txBody>
          <a:bodyPr wrap="square" lIns="0" tIns="0" rIns="0" bIns="0">
            <a:spAutoFit/>
          </a:bodyPr>
          <a:lstStyle/>
          <a:p>
            <a:pPr lvl="0" algn="ctr">
              <a:defRPr/>
            </a:pPr>
            <a:r>
              <a:rPr lang="en-GB" sz="2800" b="1" dirty="0">
                <a:solidFill>
                  <a:srgbClr val="FFFF00"/>
                </a:solidFill>
              </a:rPr>
              <a:t>EXTRAFINE TRIPLE THERAPY IN PATIENTS WITH SYMPTOMATIC COPD AND HISTORY OF ONE MODERATE EXACERBATION</a:t>
            </a:r>
            <a:endParaRPr kumimoji="0" lang="en-US" sz="19900" b="1" i="0" u="none" strike="noStrike" kern="1200" cap="none" spc="0" normalizeH="0" baseline="0" noProof="0" dirty="0">
              <a:ln>
                <a:noFill/>
              </a:ln>
              <a:solidFill>
                <a:srgbClr val="FFFF00"/>
              </a:solidFill>
              <a:effectLst/>
              <a:uLnTx/>
              <a:uFillTx/>
              <a:latin typeface="Arial"/>
              <a:cs typeface="Arial" charset="0"/>
            </a:endParaRPr>
          </a:p>
        </p:txBody>
      </p:sp>
      <p:sp>
        <p:nvSpPr>
          <p:cNvPr id="3" name="Rettangolo 2">
            <a:extLst>
              <a:ext uri="{FF2B5EF4-FFF2-40B4-BE49-F238E27FC236}">
                <a16:creationId xmlns:a16="http://schemas.microsoft.com/office/drawing/2014/main" id="{53F950A5-FD47-416C-B412-3A8F84575AE6}"/>
              </a:ext>
            </a:extLst>
          </p:cNvPr>
          <p:cNvSpPr/>
          <p:nvPr/>
        </p:nvSpPr>
        <p:spPr>
          <a:xfrm>
            <a:off x="864040" y="984886"/>
            <a:ext cx="890861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ttangolo 3">
            <a:extLst>
              <a:ext uri="{FF2B5EF4-FFF2-40B4-BE49-F238E27FC236}">
                <a16:creationId xmlns:a16="http://schemas.microsoft.com/office/drawing/2014/main" id="{7BC063FC-CD0C-4CAA-87A7-BE36ACC17E9E}"/>
              </a:ext>
            </a:extLst>
          </p:cNvPr>
          <p:cNvSpPr/>
          <p:nvPr/>
        </p:nvSpPr>
        <p:spPr>
          <a:xfrm>
            <a:off x="17585" y="984886"/>
            <a:ext cx="5416061" cy="5262979"/>
          </a:xfrm>
          <a:prstGeom prst="rect">
            <a:avLst/>
          </a:prstGeom>
        </p:spPr>
        <p:txBody>
          <a:bodyPr wrap="square">
            <a:spAutoFit/>
          </a:bodyPr>
          <a:lstStyle/>
          <a:p>
            <a:pPr lvl="0" algn="ctr">
              <a:defRPr/>
            </a:pPr>
            <a:r>
              <a:rPr lang="en-GB" sz="2400" b="1" dirty="0"/>
              <a:t>The results of these </a:t>
            </a:r>
            <a:r>
              <a:rPr lang="en-GB" sz="2400" b="1" i="1" dirty="0"/>
              <a:t>post-hoc </a:t>
            </a:r>
            <a:r>
              <a:rPr lang="en-GB" sz="2400" b="1" dirty="0"/>
              <a:t>analyses, in patients with symptomatic COPD, severe or very severe airflow limitation, and who </a:t>
            </a:r>
            <a:r>
              <a:rPr lang="en-GB" sz="2400" b="1" dirty="0">
                <a:solidFill>
                  <a:schemeClr val="tx2"/>
                </a:solidFill>
              </a:rPr>
              <a:t>had one moderate exacerbation in the previous year despite receiving regular inhaled maintenance therapy with single long-acting bronchodilator or dual combination therapy prior to entering the study, </a:t>
            </a:r>
            <a:r>
              <a:rPr lang="en-GB" sz="2400" b="1" dirty="0"/>
              <a:t>showed that inhaled triple therapy with </a:t>
            </a:r>
            <a:r>
              <a:rPr lang="en-GB" sz="2400" b="1" dirty="0" err="1"/>
              <a:t>extrafine</a:t>
            </a:r>
            <a:r>
              <a:rPr lang="en-GB" sz="2400" b="1" dirty="0"/>
              <a:t> BDP/FF/G provided clinical benefits compared with LAMA, ICS/LABA and LABA/LAMA. </a:t>
            </a:r>
            <a:endParaRPr kumimoji="0" lang="en-GB" sz="2800" b="1" i="0" u="sng"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A82F938E-2F20-4DE6-B44B-16D3E4EC50FA}"/>
              </a:ext>
            </a:extLst>
          </p:cNvPr>
          <p:cNvSpPr>
            <a:spLocks/>
          </p:cNvSpPr>
          <p:nvPr/>
        </p:nvSpPr>
        <p:spPr bwMode="auto">
          <a:xfrm>
            <a:off x="187716" y="6401582"/>
            <a:ext cx="12004284" cy="369332"/>
          </a:xfrm>
          <a:prstGeom prst="rect">
            <a:avLst/>
          </a:prstGeom>
          <a:noFill/>
          <a:ln w="9525">
            <a:noFill/>
            <a:miter lim="800000"/>
            <a:headEnd/>
            <a:tailEnd/>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lvl="0" algn="ctr">
              <a:defRPr/>
            </a:pPr>
            <a:r>
              <a:rPr kumimoji="0" lang="it-IT" sz="2400" b="1" i="1" u="none" strike="noStrike" kern="1200" cap="none" spc="0" normalizeH="0" baseline="0" noProof="0" dirty="0">
                <a:ln>
                  <a:noFill/>
                </a:ln>
                <a:solidFill>
                  <a:schemeClr val="accent2"/>
                </a:solidFill>
                <a:effectLst/>
                <a:uLnTx/>
                <a:uFillTx/>
                <a:ea typeface="+mn-ea"/>
                <a:cs typeface="Arial" charset="0"/>
              </a:rPr>
              <a:t>Singh D, Fabbri LM et al, Eur </a:t>
            </a:r>
            <a:r>
              <a:rPr kumimoji="0" lang="it-IT" sz="2400" b="1" i="1" u="none" strike="noStrike" kern="1200" cap="none" spc="0" normalizeH="0" baseline="0" noProof="0" dirty="0" err="1">
                <a:ln>
                  <a:noFill/>
                </a:ln>
                <a:solidFill>
                  <a:schemeClr val="accent2"/>
                </a:solidFill>
                <a:effectLst/>
                <a:uLnTx/>
                <a:uFillTx/>
                <a:ea typeface="+mn-ea"/>
                <a:cs typeface="Arial" charset="0"/>
              </a:rPr>
              <a:t>Respir</a:t>
            </a:r>
            <a:r>
              <a:rPr kumimoji="0" lang="it-IT" sz="2400" b="1" i="1" u="none" strike="noStrike" kern="1200" cap="none" spc="0" normalizeH="0" baseline="0" noProof="0" dirty="0">
                <a:ln>
                  <a:noFill/>
                </a:ln>
                <a:solidFill>
                  <a:schemeClr val="accent2"/>
                </a:solidFill>
                <a:effectLst/>
                <a:uLnTx/>
                <a:uFillTx/>
                <a:ea typeface="+mn-ea"/>
                <a:cs typeface="Arial" charset="0"/>
              </a:rPr>
              <a:t> J, </a:t>
            </a:r>
            <a:r>
              <a:rPr kumimoji="0" lang="fr-FR" sz="2400" b="1" i="1" u="none" strike="noStrike" kern="1200" cap="none" spc="0" normalizeH="0" baseline="0" noProof="0" dirty="0">
                <a:ln>
                  <a:noFill/>
                </a:ln>
                <a:solidFill>
                  <a:schemeClr val="accent2"/>
                </a:solidFill>
                <a:effectLst/>
                <a:uLnTx/>
                <a:uFillTx/>
                <a:ea typeface="+mn-ea"/>
                <a:cs typeface="+mn-cs"/>
              </a:rPr>
              <a:t>2019; </a:t>
            </a:r>
            <a:r>
              <a:rPr lang="en-GB" sz="2400" b="1" i="1" dirty="0">
                <a:solidFill>
                  <a:schemeClr val="accent2"/>
                </a:solidFill>
              </a:rPr>
              <a:t>DOI: 10.1183/13993003.00235-2010</a:t>
            </a:r>
            <a:endParaRPr kumimoji="0" lang="en-US" sz="2400" b="1" i="1" u="none" strike="noStrike" kern="1200" cap="none" spc="0" normalizeH="0" baseline="0" noProof="0" dirty="0">
              <a:ln>
                <a:noFill/>
              </a:ln>
              <a:solidFill>
                <a:schemeClr val="accent2"/>
              </a:solidFill>
              <a:effectLst/>
              <a:uLnTx/>
              <a:uFillTx/>
              <a:cs typeface="Arial" charset="0"/>
            </a:endParaRPr>
          </a:p>
        </p:txBody>
      </p:sp>
      <p:pic>
        <p:nvPicPr>
          <p:cNvPr id="2" name="Immagine 1">
            <a:extLst>
              <a:ext uri="{FF2B5EF4-FFF2-40B4-BE49-F238E27FC236}">
                <a16:creationId xmlns:a16="http://schemas.microsoft.com/office/drawing/2014/main" id="{3A38E344-3314-4E27-9B2A-1009F7550A67}"/>
              </a:ext>
            </a:extLst>
          </p:cNvPr>
          <p:cNvPicPr>
            <a:picLocks noChangeAspect="1"/>
          </p:cNvPicPr>
          <p:nvPr/>
        </p:nvPicPr>
        <p:blipFill>
          <a:blip r:embed="rId3"/>
          <a:stretch>
            <a:fillRect/>
          </a:stretch>
        </p:blipFill>
        <p:spPr>
          <a:xfrm>
            <a:off x="5481767" y="1160586"/>
            <a:ext cx="6710233" cy="4958860"/>
          </a:xfrm>
          <a:prstGeom prst="rect">
            <a:avLst/>
          </a:prstGeom>
        </p:spPr>
      </p:pic>
    </p:spTree>
    <p:extLst>
      <p:ext uri="{BB962C8B-B14F-4D97-AF65-F5344CB8AC3E}">
        <p14:creationId xmlns:p14="http://schemas.microsoft.com/office/powerpoint/2010/main" val="48939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31376" y="1397640"/>
            <a:ext cx="12160624"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lang="it-IT" altLang="it-IT" sz="2800" b="1" kern="0" dirty="0">
                <a:solidFill>
                  <a:srgbClr val="FFFF00"/>
                </a:solidFill>
                <a:latin typeface="Arial" panose="020B0604020202020204" pitchFamily="34" charset="0"/>
                <a:cs typeface="Arial" panose="020B0604020202020204" pitchFamily="34" charset="0"/>
              </a:rPr>
              <a:t>BPCO come componente polmonare della </a:t>
            </a:r>
            <a:r>
              <a:rPr lang="it-IT" altLang="it-IT" sz="2800" b="1" kern="0" dirty="0" err="1">
                <a:solidFill>
                  <a:srgbClr val="FFFF00"/>
                </a:solidFill>
                <a:latin typeface="Arial" panose="020B0604020202020204" pitchFamily="34" charset="0"/>
                <a:cs typeface="Arial" panose="020B0604020202020204" pitchFamily="34" charset="0"/>
              </a:rPr>
              <a:t>multimorbidità</a:t>
            </a:r>
            <a:endParaRPr lang="it-IT" altLang="it-IT" sz="2800" b="1" kern="0" dirty="0">
              <a:solidFill>
                <a:srgbClr val="FFFF00"/>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lang="it-IT" altLang="it-IT" sz="2800" b="1" kern="0" dirty="0">
                <a:solidFill>
                  <a:srgbClr val="FFFF00"/>
                </a:solidFill>
                <a:latin typeface="Arial" panose="020B0604020202020204" pitchFamily="34" charset="0"/>
                <a:cs typeface="Arial" panose="020B0604020202020204" pitchFamily="34" charset="0"/>
              </a:rPr>
              <a:t>Obiettivi del trattamento della BPCO</a:t>
            </a: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Quali sono state le premesse per arrivare ad una triplice terapia inalatoria in un singolo inalatore nella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lang="it-IT" altLang="it-IT" sz="2800" b="1" kern="0" dirty="0">
              <a:solidFill>
                <a:srgbClr val="FFFF00"/>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lang="it-IT" altLang="it-IT" sz="2800" b="1" kern="0" dirty="0">
                <a:solidFill>
                  <a:srgbClr val="FFFF00"/>
                </a:solidFill>
                <a:latin typeface="Arial" panose="020B0604020202020204" pitchFamily="34" charset="0"/>
                <a:cs typeface="Arial" panose="020B0604020202020204" pitchFamily="34" charset="0"/>
              </a:rPr>
              <a:t>Il futuro del trattamento del paziente con BPCO</a:t>
            </a: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0FDCD5E5-3458-4F33-9D92-099816B759DB}"/>
              </a:ext>
            </a:extLst>
          </p:cNvPr>
          <p:cNvSpPr/>
          <p:nvPr/>
        </p:nvSpPr>
        <p:spPr>
          <a:xfrm>
            <a:off x="31376" y="0"/>
            <a:ext cx="12129247" cy="1253613"/>
          </a:xfrm>
          <a:prstGeom prst="rect">
            <a:avLst/>
          </a:prstGeom>
        </p:spPr>
        <p:txBody>
          <a:bodyPr wrap="square">
            <a:spAutoFit/>
          </a:bodyPr>
          <a:lstStyle/>
          <a:p>
            <a:pPr algn="ctr">
              <a:lnSpc>
                <a:spcPct val="115000"/>
              </a:lnSpc>
              <a:spcAft>
                <a:spcPts val="0"/>
              </a:spcAft>
            </a:pPr>
            <a:r>
              <a:rPr lang="de-AT" sz="4000" b="1" dirty="0">
                <a:solidFill>
                  <a:srgbClr val="FFFF00"/>
                </a:solidFill>
              </a:rPr>
              <a:t>Il </a:t>
            </a:r>
            <a:r>
              <a:rPr lang="de-AT" sz="4000" b="1" dirty="0" err="1">
                <a:solidFill>
                  <a:srgbClr val="FFFF00"/>
                </a:solidFill>
              </a:rPr>
              <a:t>contesto</a:t>
            </a:r>
            <a:r>
              <a:rPr lang="de-AT" sz="4000" b="1" dirty="0">
                <a:solidFill>
                  <a:srgbClr val="FFFF00"/>
                </a:solidFill>
              </a:rPr>
              <a:t> per </a:t>
            </a:r>
            <a:r>
              <a:rPr lang="de-AT" sz="4000" b="1" dirty="0" err="1">
                <a:solidFill>
                  <a:srgbClr val="FFFF00"/>
                </a:solidFill>
              </a:rPr>
              <a:t>una</a:t>
            </a:r>
            <a:r>
              <a:rPr lang="de-AT" sz="4000" b="1" dirty="0">
                <a:solidFill>
                  <a:srgbClr val="FFFF00"/>
                </a:solidFill>
              </a:rPr>
              <a:t> </a:t>
            </a:r>
            <a:r>
              <a:rPr lang="de-AT" sz="4000" b="1" dirty="0" err="1">
                <a:solidFill>
                  <a:srgbClr val="FFFF00"/>
                </a:solidFill>
              </a:rPr>
              <a:t>triplice</a:t>
            </a:r>
            <a:r>
              <a:rPr lang="de-AT" sz="4000" b="1" dirty="0">
                <a:solidFill>
                  <a:srgbClr val="FFFF00"/>
                </a:solidFill>
              </a:rPr>
              <a:t> </a:t>
            </a:r>
            <a:r>
              <a:rPr lang="de-AT" sz="4000" b="1" dirty="0" err="1">
                <a:solidFill>
                  <a:srgbClr val="FFFF00"/>
                </a:solidFill>
              </a:rPr>
              <a:t>terapia</a:t>
            </a:r>
            <a:r>
              <a:rPr lang="de-AT" sz="4000" b="1" dirty="0">
                <a:solidFill>
                  <a:srgbClr val="FFFF00"/>
                </a:solidFill>
              </a:rPr>
              <a:t> in BPCO</a:t>
            </a:r>
          </a:p>
          <a:p>
            <a:pPr algn="ctr">
              <a:lnSpc>
                <a:spcPct val="115000"/>
              </a:lnSpc>
              <a:spcAft>
                <a:spcPts val="0"/>
              </a:spcAft>
            </a:pPr>
            <a:r>
              <a:rPr lang="it-IT" altLang="it-IT" sz="2800" b="1" dirty="0">
                <a:solidFill>
                  <a:srgbClr val="FFFF00"/>
                </a:solidFill>
              </a:rPr>
              <a:t>Leonardo M. Fabbri, MD, FERS</a:t>
            </a:r>
          </a:p>
        </p:txBody>
      </p:sp>
    </p:spTree>
    <p:extLst>
      <p:ext uri="{BB962C8B-B14F-4D97-AF65-F5344CB8AC3E}">
        <p14:creationId xmlns:p14="http://schemas.microsoft.com/office/powerpoint/2010/main" val="97940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76463" y="6295613"/>
            <a:ext cx="12015537" cy="409987"/>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Lipson et al, </a:t>
            </a:r>
            <a:r>
              <a:rPr lang="en-US" sz="2800" b="1" i="1" dirty="0">
                <a:solidFill>
                  <a:srgbClr val="00FFFF"/>
                </a:solidFill>
                <a:effectLst>
                  <a:outerShdw blurRad="38100" dist="38100" dir="2700000" algn="tl">
                    <a:srgbClr val="000000"/>
                  </a:outerShdw>
                </a:effectLst>
                <a:latin typeface="Arial"/>
                <a:ea typeface="MS PGothic" pitchFamily="34" charset="-128"/>
                <a:cs typeface="Arial" charset="0"/>
              </a:rPr>
              <a:t>New E J Med </a:t>
            </a:r>
            <a:r>
              <a:rPr kumimoji="0" lang="en-US"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18 April 2018</a:t>
            </a:r>
            <a:endParaRPr kumimoji="0" lang="en-GB"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176463" y="0"/>
            <a:ext cx="12015537" cy="861774"/>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FFFF00"/>
                </a:solidFill>
                <a:effectLst/>
                <a:uLnTx/>
                <a:uFillTx/>
                <a:latin typeface="Arial"/>
                <a:ea typeface="+mn-ea"/>
                <a:cs typeface="Arial" charset="0"/>
              </a:rPr>
              <a:t>ONCE-DAILY SINGLE-INHALER TRIPLE THERAPY VERSUS DUAL THERAPY IN COPD</a:t>
            </a:r>
            <a:endParaRPr kumimoji="0" lang="en-US" sz="3600" b="1" i="0" u="none" strike="noStrike" kern="1200" cap="none" spc="0" normalizeH="0" baseline="0" noProof="0" dirty="0">
              <a:ln>
                <a:noFill/>
              </a:ln>
              <a:solidFill>
                <a:srgbClr val="FFFF00"/>
              </a:solidFill>
              <a:effectLst/>
              <a:uLnTx/>
              <a:uFillTx/>
              <a:latin typeface="Arial"/>
              <a:ea typeface="+mn-ea"/>
              <a:cs typeface="Arial" charset="0"/>
            </a:endParaRPr>
          </a:p>
        </p:txBody>
      </p:sp>
      <p:pic>
        <p:nvPicPr>
          <p:cNvPr id="3" name="Immagine 2">
            <a:extLst>
              <a:ext uri="{FF2B5EF4-FFF2-40B4-BE49-F238E27FC236}">
                <a16:creationId xmlns:a16="http://schemas.microsoft.com/office/drawing/2014/main" id="{8A41BBAD-0D4C-4277-A6A3-5B232FA2A8FB}"/>
              </a:ext>
            </a:extLst>
          </p:cNvPr>
          <p:cNvPicPr>
            <a:picLocks noChangeAspect="1"/>
          </p:cNvPicPr>
          <p:nvPr/>
        </p:nvPicPr>
        <p:blipFill>
          <a:blip r:embed="rId3"/>
          <a:stretch>
            <a:fillRect/>
          </a:stretch>
        </p:blipFill>
        <p:spPr>
          <a:xfrm>
            <a:off x="2133600" y="861774"/>
            <a:ext cx="8101262" cy="5283357"/>
          </a:xfrm>
          <a:prstGeom prst="rect">
            <a:avLst/>
          </a:prstGeom>
        </p:spPr>
      </p:pic>
    </p:spTree>
    <p:extLst>
      <p:ext uri="{BB962C8B-B14F-4D97-AF65-F5344CB8AC3E}">
        <p14:creationId xmlns:p14="http://schemas.microsoft.com/office/powerpoint/2010/main" val="80193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76463" y="6295613"/>
            <a:ext cx="12015537" cy="409987"/>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Lipson et al, New E J Med 18 April 2018</a:t>
            </a:r>
            <a:endParaRPr kumimoji="0" lang="en-GB"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176463" y="0"/>
            <a:ext cx="12015537" cy="861774"/>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FFFF00"/>
                </a:solidFill>
                <a:effectLst/>
                <a:uLnTx/>
                <a:uFillTx/>
                <a:latin typeface="Arial"/>
                <a:ea typeface="+mn-ea"/>
                <a:cs typeface="Arial" charset="0"/>
              </a:rPr>
              <a:t>ONCE-DAILY SINGLE-INHALER TRIPLE THERAPY VERSUS DUAL THERAPY IN COPD</a:t>
            </a:r>
            <a:endParaRPr kumimoji="0" lang="en-US" sz="3600" b="1" i="0" u="none" strike="noStrike" kern="1200" cap="none" spc="0" normalizeH="0" baseline="0" noProof="0" dirty="0">
              <a:ln>
                <a:noFill/>
              </a:ln>
              <a:solidFill>
                <a:srgbClr val="FFFF00"/>
              </a:solidFill>
              <a:effectLst/>
              <a:uLnTx/>
              <a:uFillTx/>
              <a:latin typeface="Arial"/>
              <a:ea typeface="+mn-ea"/>
              <a:cs typeface="Arial" charset="0"/>
            </a:endParaRPr>
          </a:p>
        </p:txBody>
      </p:sp>
      <p:pic>
        <p:nvPicPr>
          <p:cNvPr id="2" name="Immagine 1">
            <a:extLst>
              <a:ext uri="{FF2B5EF4-FFF2-40B4-BE49-F238E27FC236}">
                <a16:creationId xmlns:a16="http://schemas.microsoft.com/office/drawing/2014/main" id="{C9954F09-4914-443C-87EE-DAE03E76375D}"/>
              </a:ext>
            </a:extLst>
          </p:cNvPr>
          <p:cNvPicPr>
            <a:picLocks noChangeAspect="1"/>
          </p:cNvPicPr>
          <p:nvPr/>
        </p:nvPicPr>
        <p:blipFill>
          <a:blip r:embed="rId3"/>
          <a:stretch>
            <a:fillRect/>
          </a:stretch>
        </p:blipFill>
        <p:spPr>
          <a:xfrm>
            <a:off x="1187116" y="1155608"/>
            <a:ext cx="9545053" cy="4846170"/>
          </a:xfrm>
          <a:prstGeom prst="rect">
            <a:avLst/>
          </a:prstGeom>
        </p:spPr>
      </p:pic>
    </p:spTree>
    <p:extLst>
      <p:ext uri="{BB962C8B-B14F-4D97-AF65-F5344CB8AC3E}">
        <p14:creationId xmlns:p14="http://schemas.microsoft.com/office/powerpoint/2010/main" val="357821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76463" y="6295613"/>
            <a:ext cx="12015537" cy="409987"/>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Lipson et al, New E J Med 18 April 2018</a:t>
            </a:r>
            <a:endParaRPr kumimoji="0" lang="en-GB"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176463" y="0"/>
            <a:ext cx="12015537" cy="861774"/>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a:noFill/>
                </a:ln>
                <a:solidFill>
                  <a:srgbClr val="FFFF00"/>
                </a:solidFill>
                <a:effectLst/>
                <a:uLnTx/>
                <a:uFillTx/>
                <a:latin typeface="Arial"/>
                <a:ea typeface="+mn-ea"/>
                <a:cs typeface="Arial" charset="0"/>
              </a:rPr>
              <a:t>ONCE-DAILY SINGLE-INHALER TRIPLE THERAPY VERSUS DUAL THERAPY IN COPD</a:t>
            </a:r>
            <a:endParaRPr kumimoji="0" lang="en-US" sz="3600" b="1" i="0" u="none" strike="noStrike" kern="1200" cap="none" spc="0" normalizeH="0" baseline="0" noProof="0" dirty="0">
              <a:ln>
                <a:noFill/>
              </a:ln>
              <a:solidFill>
                <a:srgbClr val="FFFF00"/>
              </a:solidFill>
              <a:effectLst/>
              <a:uLnTx/>
              <a:uFillTx/>
              <a:latin typeface="Arial"/>
              <a:ea typeface="+mn-ea"/>
              <a:cs typeface="Arial" charset="0"/>
            </a:endParaRPr>
          </a:p>
        </p:txBody>
      </p:sp>
      <p:pic>
        <p:nvPicPr>
          <p:cNvPr id="3" name="Immagine 2">
            <a:extLst>
              <a:ext uri="{FF2B5EF4-FFF2-40B4-BE49-F238E27FC236}">
                <a16:creationId xmlns:a16="http://schemas.microsoft.com/office/drawing/2014/main" id="{8A41BBAD-0D4C-4277-A6A3-5B232FA2A8FB}"/>
              </a:ext>
            </a:extLst>
          </p:cNvPr>
          <p:cNvPicPr>
            <a:picLocks noChangeAspect="1"/>
          </p:cNvPicPr>
          <p:nvPr/>
        </p:nvPicPr>
        <p:blipFill>
          <a:blip r:embed="rId3"/>
          <a:stretch>
            <a:fillRect/>
          </a:stretch>
        </p:blipFill>
        <p:spPr>
          <a:xfrm>
            <a:off x="2638926" y="861774"/>
            <a:ext cx="6914148" cy="2972289"/>
          </a:xfrm>
          <a:prstGeom prst="rect">
            <a:avLst/>
          </a:prstGeom>
        </p:spPr>
      </p:pic>
      <p:pic>
        <p:nvPicPr>
          <p:cNvPr id="4" name="Immagine 3">
            <a:extLst>
              <a:ext uri="{FF2B5EF4-FFF2-40B4-BE49-F238E27FC236}">
                <a16:creationId xmlns:a16="http://schemas.microsoft.com/office/drawing/2014/main" id="{6FEB72BC-6624-494C-B7F2-CFC9227BDBE3}"/>
              </a:ext>
            </a:extLst>
          </p:cNvPr>
          <p:cNvPicPr>
            <a:picLocks noChangeAspect="1"/>
          </p:cNvPicPr>
          <p:nvPr/>
        </p:nvPicPr>
        <p:blipFill>
          <a:blip r:embed="rId4"/>
          <a:stretch>
            <a:fillRect/>
          </a:stretch>
        </p:blipFill>
        <p:spPr>
          <a:xfrm>
            <a:off x="2638926" y="2598821"/>
            <a:ext cx="6914148" cy="3696791"/>
          </a:xfrm>
          <a:prstGeom prst="rect">
            <a:avLst/>
          </a:prstGeom>
        </p:spPr>
      </p:pic>
    </p:spTree>
    <p:extLst>
      <p:ext uri="{BB962C8B-B14F-4D97-AF65-F5344CB8AC3E}">
        <p14:creationId xmlns:p14="http://schemas.microsoft.com/office/powerpoint/2010/main" val="189756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99E9C4E-ED96-42F6-A4B2-2E1477A06278}"/>
              </a:ext>
            </a:extLst>
          </p:cNvPr>
          <p:cNvSpPr txBox="1">
            <a:spLocks/>
          </p:cNvSpPr>
          <p:nvPr/>
        </p:nvSpPr>
        <p:spPr>
          <a:xfrm>
            <a:off x="0" y="0"/>
            <a:ext cx="11473192" cy="1437788"/>
          </a:xfrm>
          <a:prstGeom prst="rect">
            <a:avLst/>
          </a:prstGeom>
        </p:spPr>
        <p:txBody>
          <a:bodyPr vert="horz"/>
          <a:lstStyle>
            <a:lvl1pPr algn="l" defTabSz="609585" rtl="0" eaLnBrk="1" latinLnBrk="0" hangingPunct="1">
              <a:lnSpc>
                <a:spcPct val="90000"/>
              </a:lnSpc>
              <a:spcBef>
                <a:spcPct val="0"/>
              </a:spcBef>
              <a:buNone/>
              <a:defRPr sz="3733" b="1" kern="1200" baseline="0">
                <a:solidFill>
                  <a:schemeClr val="tx2"/>
                </a:solidFill>
                <a:latin typeface="Arial" pitchFamily="34" charset="0"/>
                <a:ea typeface="+mj-ea"/>
                <a:cs typeface="Arial" pitchFamily="34" charset="0"/>
              </a:defRPr>
            </a:lvl1pPr>
          </a:lstStyle>
          <a:p>
            <a:pPr marL="0" marR="0" lvl="0" indent="0" algn="ctr" defTabSz="609585"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830051"/>
                </a:solidFill>
                <a:effectLst/>
                <a:uLnTx/>
                <a:uFillTx/>
                <a:latin typeface="Arial" pitchFamily="34" charset="0"/>
                <a:ea typeface="+mj-ea"/>
                <a:cs typeface="Arial" pitchFamily="34" charset="0"/>
              </a:rPr>
              <a:t>KRONOS: 24-WEEK STUDY OF TRIPLE FIXED-DOSE COMBINATION BUDESONIDE/GLYCOPYRRONIUM/FORMOTEROL (BGF) MDI VIA CO-SUSPENSION DELIVERY TECHNOLOGY VERSUS GLYCOPYRRONIUM/FORMOTEROL (GFF) MDI, BUDESONIDE/FORMOTEROL (BFF) MDI AND BFF INHALATION POWDER IN COPD</a:t>
            </a:r>
            <a:br>
              <a:rPr kumimoji="0" lang="en-GB" sz="2000" b="1" i="0" u="none" strike="noStrike" kern="1200" cap="none" spc="0" normalizeH="0" baseline="0" noProof="0" dirty="0">
                <a:ln>
                  <a:noFill/>
                </a:ln>
                <a:solidFill>
                  <a:srgbClr val="830051"/>
                </a:solidFill>
                <a:effectLst/>
                <a:uLnTx/>
                <a:uFillTx/>
                <a:latin typeface="Arial" pitchFamily="34" charset="0"/>
                <a:ea typeface="+mj-ea"/>
                <a:cs typeface="Arial" pitchFamily="34" charset="0"/>
              </a:rPr>
            </a:br>
            <a:br>
              <a:rPr kumimoji="0" lang="en-US" sz="2000" b="1" i="0" u="none" strike="noStrike" kern="1200" cap="none" spc="0" normalizeH="0" baseline="0" noProof="0" dirty="0">
                <a:ln>
                  <a:noFill/>
                </a:ln>
                <a:solidFill>
                  <a:srgbClr val="830051"/>
                </a:solidFill>
                <a:effectLst/>
                <a:uLnTx/>
                <a:uFillTx/>
                <a:latin typeface="Arial" pitchFamily="34" charset="0"/>
                <a:ea typeface="+mj-ea"/>
                <a:cs typeface="Arial" pitchFamily="34" charset="0"/>
              </a:rPr>
            </a:br>
            <a:endParaRPr kumimoji="0" lang="en-US" sz="2000" b="1" i="0" u="none" strike="noStrike" kern="1200" cap="none" spc="0" normalizeH="0" baseline="0" noProof="0" dirty="0">
              <a:ln>
                <a:noFill/>
              </a:ln>
              <a:solidFill>
                <a:srgbClr val="830051"/>
              </a:solidFill>
              <a:effectLst/>
              <a:uLnTx/>
              <a:uFillTx/>
              <a:latin typeface="Arial" pitchFamily="34" charset="0"/>
              <a:ea typeface="+mj-ea"/>
              <a:cs typeface="Arial" pitchFamily="34" charset="0"/>
            </a:endParaRPr>
          </a:p>
        </p:txBody>
      </p:sp>
      <p:sp>
        <p:nvSpPr>
          <p:cNvPr id="18" name="Text Placeholder 2">
            <a:extLst>
              <a:ext uri="{FF2B5EF4-FFF2-40B4-BE49-F238E27FC236}">
                <a16:creationId xmlns:a16="http://schemas.microsoft.com/office/drawing/2014/main" id="{9C83AD90-1CD6-4168-B9F3-8E0FF023A0A2}"/>
              </a:ext>
            </a:extLst>
          </p:cNvPr>
          <p:cNvSpPr txBox="1">
            <a:spLocks/>
          </p:cNvSpPr>
          <p:nvPr/>
        </p:nvSpPr>
        <p:spPr>
          <a:xfrm>
            <a:off x="312583" y="1387101"/>
            <a:ext cx="11566833" cy="714343"/>
          </a:xfrm>
          <a:prstGeom prst="rect">
            <a:avLst/>
          </a:prstGeom>
        </p:spPr>
        <p:txBody>
          <a:bodyPr vert="horz"/>
          <a:lstStyle>
            <a:lvl1pPr marL="0" indent="0" algn="l" defTabSz="609585" rtl="0" eaLnBrk="1" latinLnBrk="0" hangingPunct="1">
              <a:lnSpc>
                <a:spcPts val="1467"/>
              </a:lnSpc>
              <a:spcBef>
                <a:spcPts val="0"/>
              </a:spcBef>
              <a:buFont typeface="Arial"/>
              <a:buNone/>
              <a:defRPr sz="1867" b="1" kern="1200">
                <a:solidFill>
                  <a:schemeClr val="tx1"/>
                </a:solidFill>
                <a:latin typeface="Arial" pitchFamily="34" charset="0"/>
                <a:ea typeface="+mn-ea"/>
                <a:cs typeface="Arial"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Gary T Ferguson,</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Klaus F Rabe,</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2 </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Fernando J Martinez,</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3</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Leonardo M Fabbri,</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4</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Chen Wang,</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5</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Masakazu Ichinose,</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6</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Eric Bourne,</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7</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Shaila Ballal,</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8</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Kiernan DeAngelis,</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7</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Magnus Aurivillius,</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9</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Paul Dorinsky</a:t>
            </a:r>
            <a:r>
              <a:rPr kumimoji="0" lang="en-GB" sz="1800" b="1"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7</a:t>
            </a:r>
            <a:endPar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609585"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Text Placeholder 3">
            <a:extLst>
              <a:ext uri="{FF2B5EF4-FFF2-40B4-BE49-F238E27FC236}">
                <a16:creationId xmlns:a16="http://schemas.microsoft.com/office/drawing/2014/main" id="{A7B0AF58-0838-4D71-88D8-91B009C4EF8C}"/>
              </a:ext>
            </a:extLst>
          </p:cNvPr>
          <p:cNvSpPr txBox="1">
            <a:spLocks/>
          </p:cNvSpPr>
          <p:nvPr/>
        </p:nvSpPr>
        <p:spPr>
          <a:xfrm>
            <a:off x="0" y="2183133"/>
            <a:ext cx="11566833" cy="254400"/>
          </a:xfrm>
          <a:prstGeom prst="rect">
            <a:avLst/>
          </a:prstGeom>
        </p:spPr>
        <p:txBody>
          <a:bodyPr vert="horz"/>
          <a:lstStyle>
            <a:lvl1pPr marL="0" indent="0" algn="l" defTabSz="609585" rtl="0" eaLnBrk="1" latinLnBrk="0" hangingPunct="1">
              <a:lnSpc>
                <a:spcPts val="1467"/>
              </a:lnSpc>
              <a:spcBef>
                <a:spcPts val="0"/>
              </a:spcBef>
              <a:buFont typeface="Arial"/>
              <a:buNone/>
              <a:defRPr sz="1600" kern="1200">
                <a:solidFill>
                  <a:schemeClr val="tx1"/>
                </a:solidFill>
                <a:latin typeface="Arial" pitchFamily="34" charset="0"/>
                <a:ea typeface="+mn-ea"/>
                <a:cs typeface="Arial"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ts val="1467"/>
              </a:lnSpc>
              <a:spcBef>
                <a:spcPts val="0"/>
              </a:spcBef>
              <a:spcAft>
                <a:spcPts val="0"/>
              </a:spcAft>
              <a:buClrTx/>
              <a:buSzTx/>
              <a:buFont typeface="Arial"/>
              <a:buNone/>
              <a:tabLst/>
              <a:defRPr/>
            </a:pP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Pulmonary Research Institute of Southeast Michigan, Farmington Hills, MI, USA;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2</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LungenClinic Grosshansdorf and Christian-Albrechts University Kiel, Airway Research Center North, Member of the German Center for Lung Research (DZL), Germany;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3</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Joan and Sanford I. Weill Department of Medicine, Weill Cornell Medicine, New York, NY, USA;</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4</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Sahlgrenska University Hospital, Gothenburg, Sweden;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5</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National Clinical Research Centre for Respiratory Diseases, China-Japan Friendship Hospital, Beijing, China;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6</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Department of Respiratory Medicine, Tohoku University Graduate School of Medicine, Sendai, Japan;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7</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Pearl – a member of the AstraZeneca Group, Durham, NC, USA;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8</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Pearl – a member of the AstraZeneca Group, Morristown, NJ, USA; </a:t>
            </a:r>
            <a:r>
              <a:rPr kumimoji="0" lang="en-GB" sz="115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9</a:t>
            </a:r>
            <a:r>
              <a:rPr kumimoji="0" lang="en-GB" sz="11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AstraZeneca Gothenburg, Mölndal, Sweden</a:t>
            </a:r>
            <a:endParaRPr kumimoji="0" lang="en-GB" sz="115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609585" rtl="0" eaLnBrk="1" fontAlgn="auto" latinLnBrk="0" hangingPunct="1">
              <a:lnSpc>
                <a:spcPts val="1467"/>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4">
            <a:extLst>
              <a:ext uri="{FF2B5EF4-FFF2-40B4-BE49-F238E27FC236}">
                <a16:creationId xmlns:a16="http://schemas.microsoft.com/office/drawing/2014/main" id="{ED96D58B-39CD-4877-9AD7-C48648034258}"/>
              </a:ext>
            </a:extLst>
          </p:cNvPr>
          <p:cNvSpPr/>
          <p:nvPr/>
        </p:nvSpPr>
        <p:spPr>
          <a:xfrm>
            <a:off x="27365" y="5943600"/>
            <a:ext cx="12192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0000"/>
                </a:solidFill>
                <a:effectLst/>
                <a:uLnTx/>
                <a:uFillTx/>
                <a:latin typeface="Arial"/>
                <a:ea typeface="+mn-ea"/>
                <a:cs typeface="+mn-cs"/>
              </a:rPr>
              <a:t>Ferguson G et al, Lancet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Resp</a:t>
            </a:r>
            <a:r>
              <a:rPr kumimoji="0" lang="it-IT" sz="3200" b="1" i="0" u="none" strike="noStrike" kern="1200" cap="none" spc="0" normalizeH="0" baseline="0" noProof="0" dirty="0">
                <a:ln>
                  <a:noFill/>
                </a:ln>
                <a:solidFill>
                  <a:srgbClr val="000000"/>
                </a:solidFill>
                <a:effectLst/>
                <a:uLnTx/>
                <a:uFillTx/>
                <a:latin typeface="Arial"/>
                <a:ea typeface="+mn-ea"/>
                <a:cs typeface="+mn-cs"/>
              </a:rPr>
              <a: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Med</a:t>
            </a:r>
            <a:r>
              <a:rPr kumimoji="0" lang="it-IT" sz="3200" b="1" i="0" u="none" strike="noStrike" kern="1200" cap="none" spc="0" normalizeH="0" baseline="0" noProof="0" dirty="0">
                <a:ln>
                  <a:noFill/>
                </a:ln>
                <a:solidFill>
                  <a:srgbClr val="000000"/>
                </a:solidFill>
                <a:effectLst/>
                <a:uLnTx/>
                <a:uFillTx/>
                <a:latin typeface="Arial"/>
                <a:ea typeface="+mn-ea"/>
                <a:cs typeface="+mn-cs"/>
              </a:rPr>
              <a:t> 2018; 10: 747-58</a:t>
            </a:r>
          </a:p>
        </p:txBody>
      </p:sp>
    </p:spTree>
    <p:extLst>
      <p:ext uri="{BB962C8B-B14F-4D97-AF65-F5344CB8AC3E}">
        <p14:creationId xmlns:p14="http://schemas.microsoft.com/office/powerpoint/2010/main" val="31153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10" y="236021"/>
            <a:ext cx="11533512" cy="800099"/>
          </a:xfrm>
        </p:spPr>
        <p:txBody>
          <a:bodyPr/>
          <a:lstStyle/>
          <a:p>
            <a:r>
              <a:rPr lang="en-GB" dirty="0"/>
              <a:t>Study Design: KRONOS (NCT02497001)</a:t>
            </a:r>
          </a:p>
        </p:txBody>
      </p:sp>
      <p:sp>
        <p:nvSpPr>
          <p:cNvPr id="5" name="Content Placeholder 4">
            <a:extLst>
              <a:ext uri="{FF2B5EF4-FFF2-40B4-BE49-F238E27FC236}">
                <a16:creationId xmlns:a16="http://schemas.microsoft.com/office/drawing/2014/main" id="{B78ACBC1-B337-46CC-B42C-5D6A3D4CFE75}"/>
              </a:ext>
            </a:extLst>
          </p:cNvPr>
          <p:cNvSpPr>
            <a:spLocks noGrp="1"/>
          </p:cNvSpPr>
          <p:nvPr>
            <p:ph idx="1"/>
          </p:nvPr>
        </p:nvSpPr>
        <p:spPr>
          <a:xfrm>
            <a:off x="301923" y="1521004"/>
            <a:ext cx="11581939" cy="5216566"/>
          </a:xfrm>
        </p:spPr>
        <p:txBody>
          <a:bodyPr>
            <a:noAutofit/>
          </a:bodyPr>
          <a:lstStyle/>
          <a:p>
            <a:r>
              <a:rPr lang="en-GB" sz="1800" dirty="0"/>
              <a:t>Superiority comparisons of BGF MDI (ICS/LAMA/LABA) with:</a:t>
            </a:r>
          </a:p>
          <a:p>
            <a:pPr lvl="1"/>
            <a:r>
              <a:rPr lang="en-GB" sz="1600" dirty="0"/>
              <a:t>Glycopyrronium/formoterol </a:t>
            </a:r>
            <a:br>
              <a:rPr lang="en-GB" sz="1600" dirty="0"/>
            </a:br>
            <a:r>
              <a:rPr lang="en-GB" sz="1600" dirty="0"/>
              <a:t>fumarate </a:t>
            </a:r>
            <a:r>
              <a:rPr lang="en-GB" sz="1600" dirty="0" err="1"/>
              <a:t>dihydrate</a:t>
            </a:r>
            <a:r>
              <a:rPr lang="en-GB" sz="1600" dirty="0"/>
              <a:t> (GFF) MDI </a:t>
            </a:r>
            <a:br>
              <a:rPr lang="en-GB" sz="1600" dirty="0"/>
            </a:br>
            <a:r>
              <a:rPr lang="en-GB" sz="1600" dirty="0"/>
              <a:t>(LAMA/LABA)</a:t>
            </a:r>
          </a:p>
          <a:p>
            <a:pPr lvl="1"/>
            <a:r>
              <a:rPr lang="en-GB" sz="1600" dirty="0"/>
              <a:t>Budesonide/formoterol </a:t>
            </a:r>
            <a:br>
              <a:rPr lang="en-GB" sz="1600" dirty="0"/>
            </a:br>
            <a:r>
              <a:rPr lang="en-GB" sz="1600" dirty="0"/>
              <a:t>fumarate </a:t>
            </a:r>
            <a:r>
              <a:rPr lang="en-GB" sz="1600" dirty="0" err="1"/>
              <a:t>dihydrate</a:t>
            </a:r>
            <a:r>
              <a:rPr lang="en-GB" sz="1600" dirty="0"/>
              <a:t> (BFF) MDI </a:t>
            </a:r>
            <a:br>
              <a:rPr lang="en-GB" sz="1600" dirty="0"/>
            </a:br>
            <a:r>
              <a:rPr lang="en-GB" sz="1600" dirty="0"/>
              <a:t>(ICS/LABA)</a:t>
            </a:r>
          </a:p>
          <a:p>
            <a:pPr lvl="1"/>
            <a:r>
              <a:rPr lang="en-GB" sz="1600" dirty="0"/>
              <a:t>Open-label budesonide/</a:t>
            </a:r>
            <a:br>
              <a:rPr lang="en-GB" sz="1600" dirty="0"/>
            </a:br>
            <a:r>
              <a:rPr lang="en-GB" sz="1600" dirty="0"/>
              <a:t>formoterol fumarate </a:t>
            </a:r>
            <a:br>
              <a:rPr lang="en-GB" sz="1600" dirty="0"/>
            </a:br>
            <a:r>
              <a:rPr lang="en-GB" sz="1600" dirty="0"/>
              <a:t>dihydrate dry powder inhaler </a:t>
            </a:r>
            <a:br>
              <a:rPr lang="en-GB" sz="1600" dirty="0"/>
            </a:br>
            <a:r>
              <a:rPr lang="en-GB" sz="1600" dirty="0"/>
              <a:t>(BUD/FORM DPI) </a:t>
            </a:r>
            <a:br>
              <a:rPr lang="en-GB" sz="1600" dirty="0"/>
            </a:br>
            <a:r>
              <a:rPr lang="en-GB" sz="1600" dirty="0"/>
              <a:t>(active comparator)</a:t>
            </a:r>
          </a:p>
          <a:p>
            <a:endParaRPr lang="en-GB" sz="1800" dirty="0"/>
          </a:p>
          <a:p>
            <a:endParaRPr lang="en-GB" sz="1800" dirty="0"/>
          </a:p>
          <a:p>
            <a:pPr marL="0" indent="0">
              <a:buNone/>
            </a:pPr>
            <a:endParaRPr lang="en-GB" sz="1800" dirty="0"/>
          </a:p>
        </p:txBody>
      </p:sp>
      <p:grpSp>
        <p:nvGrpSpPr>
          <p:cNvPr id="61" name="Group 60">
            <a:extLst>
              <a:ext uri="{FF2B5EF4-FFF2-40B4-BE49-F238E27FC236}">
                <a16:creationId xmlns:a16="http://schemas.microsoft.com/office/drawing/2014/main" id="{188C0BBC-D036-4FD9-A1D3-D769A2DDF55B}"/>
              </a:ext>
            </a:extLst>
          </p:cNvPr>
          <p:cNvGrpSpPr/>
          <p:nvPr/>
        </p:nvGrpSpPr>
        <p:grpSpPr>
          <a:xfrm>
            <a:off x="3878487" y="2023521"/>
            <a:ext cx="8220273" cy="3720386"/>
            <a:chOff x="3742662" y="1435374"/>
            <a:chExt cx="8220273" cy="3720386"/>
          </a:xfrm>
        </p:grpSpPr>
        <p:sp>
          <p:nvSpPr>
            <p:cNvPr id="19" name="Freeform: Shape 18">
              <a:extLst>
                <a:ext uri="{FF2B5EF4-FFF2-40B4-BE49-F238E27FC236}">
                  <a16:creationId xmlns:a16="http://schemas.microsoft.com/office/drawing/2014/main" id="{68250BC7-C76C-4B9E-B90C-92DABE01BAF8}"/>
                </a:ext>
              </a:extLst>
            </p:cNvPr>
            <p:cNvSpPr/>
            <p:nvPr/>
          </p:nvSpPr>
          <p:spPr>
            <a:xfrm>
              <a:off x="6130698" y="1866912"/>
              <a:ext cx="4315381" cy="453115"/>
            </a:xfrm>
            <a:custGeom>
              <a:avLst/>
              <a:gdLst>
                <a:gd name="connsiteX0" fmla="*/ 36635 w 4315381"/>
                <a:gd name="connsiteY0" fmla="*/ 36635 h 453114"/>
                <a:gd name="connsiteX1" fmla="*/ 4287286 w 4315381"/>
                <a:gd name="connsiteY1" fmla="*/ 36635 h 453114"/>
                <a:gd name="connsiteX2" fmla="*/ 4287286 w 4315381"/>
                <a:gd name="connsiteY2" fmla="*/ 425019 h 453114"/>
                <a:gd name="connsiteX3" fmla="*/ 36635 w 4315381"/>
                <a:gd name="connsiteY3" fmla="*/ 425019 h 453114"/>
              </a:gdLst>
              <a:ahLst/>
              <a:cxnLst>
                <a:cxn ang="0">
                  <a:pos x="connsiteX0" y="connsiteY0"/>
                </a:cxn>
                <a:cxn ang="0">
                  <a:pos x="connsiteX1" y="connsiteY1"/>
                </a:cxn>
                <a:cxn ang="0">
                  <a:pos x="connsiteX2" y="connsiteY2"/>
                </a:cxn>
                <a:cxn ang="0">
                  <a:pos x="connsiteX3" y="connsiteY3"/>
                </a:cxn>
              </a:cxnLst>
              <a:rect l="l" t="t" r="r" b="b"/>
              <a:pathLst>
                <a:path w="4315381" h="453114">
                  <a:moveTo>
                    <a:pt x="36635" y="36635"/>
                  </a:moveTo>
                  <a:lnTo>
                    <a:pt x="4287286" y="36635"/>
                  </a:lnTo>
                  <a:lnTo>
                    <a:pt x="4287286" y="425019"/>
                  </a:lnTo>
                  <a:lnTo>
                    <a:pt x="36635" y="425019"/>
                  </a:lnTo>
                  <a:close/>
                </a:path>
              </a:pathLst>
            </a:custGeom>
            <a:solidFill>
              <a:srgbClr val="EC80B9"/>
            </a:solidFill>
            <a:ln w="2156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Arial"/>
                  <a:ea typeface="+mn-ea"/>
                  <a:cs typeface="+mn-cs"/>
                </a:rPr>
                <a:t>BGF MDI 320/14.4/10 μg (N=640)</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5A70CD8E-C333-46D3-80C6-DC4B0B4894DF}"/>
                </a:ext>
              </a:extLst>
            </p:cNvPr>
            <p:cNvSpPr/>
            <p:nvPr/>
          </p:nvSpPr>
          <p:spPr>
            <a:xfrm>
              <a:off x="6130698" y="2468595"/>
              <a:ext cx="4315381" cy="453115"/>
            </a:xfrm>
            <a:custGeom>
              <a:avLst/>
              <a:gdLst>
                <a:gd name="connsiteX0" fmla="*/ 36635 w 4315381"/>
                <a:gd name="connsiteY0" fmla="*/ 36635 h 453114"/>
                <a:gd name="connsiteX1" fmla="*/ 4287286 w 4315381"/>
                <a:gd name="connsiteY1" fmla="*/ 36635 h 453114"/>
                <a:gd name="connsiteX2" fmla="*/ 4287286 w 4315381"/>
                <a:gd name="connsiteY2" fmla="*/ 425019 h 453114"/>
                <a:gd name="connsiteX3" fmla="*/ 36635 w 4315381"/>
                <a:gd name="connsiteY3" fmla="*/ 425019 h 453114"/>
              </a:gdLst>
              <a:ahLst/>
              <a:cxnLst>
                <a:cxn ang="0">
                  <a:pos x="connsiteX0" y="connsiteY0"/>
                </a:cxn>
                <a:cxn ang="0">
                  <a:pos x="connsiteX1" y="connsiteY1"/>
                </a:cxn>
                <a:cxn ang="0">
                  <a:pos x="connsiteX2" y="connsiteY2"/>
                </a:cxn>
                <a:cxn ang="0">
                  <a:pos x="connsiteX3" y="connsiteY3"/>
                </a:cxn>
              </a:cxnLst>
              <a:rect l="l" t="t" r="r" b="b"/>
              <a:pathLst>
                <a:path w="4315381" h="453114">
                  <a:moveTo>
                    <a:pt x="36635" y="36635"/>
                  </a:moveTo>
                  <a:lnTo>
                    <a:pt x="4287286" y="36635"/>
                  </a:lnTo>
                  <a:lnTo>
                    <a:pt x="4287286" y="425019"/>
                  </a:lnTo>
                  <a:lnTo>
                    <a:pt x="36635" y="425019"/>
                  </a:lnTo>
                  <a:close/>
                </a:path>
              </a:pathLst>
            </a:custGeom>
            <a:solidFill>
              <a:srgbClr val="8B034F"/>
            </a:solidFill>
            <a:ln w="2156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Arial"/>
                  <a:ea typeface="+mn-ea"/>
                  <a:cs typeface="+mn-cs"/>
                </a:rPr>
                <a:t>GFF MDI 14.4/10 μg (N=627)</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7E516B39-580B-424E-9E0B-46FB3E1C3E1D}"/>
                </a:ext>
              </a:extLst>
            </p:cNvPr>
            <p:cNvSpPr/>
            <p:nvPr/>
          </p:nvSpPr>
          <p:spPr>
            <a:xfrm>
              <a:off x="6130698" y="3021276"/>
              <a:ext cx="4315381" cy="453115"/>
            </a:xfrm>
            <a:custGeom>
              <a:avLst/>
              <a:gdLst>
                <a:gd name="connsiteX0" fmla="*/ 36635 w 4315381"/>
                <a:gd name="connsiteY0" fmla="*/ 36635 h 453114"/>
                <a:gd name="connsiteX1" fmla="*/ 4287286 w 4315381"/>
                <a:gd name="connsiteY1" fmla="*/ 36635 h 453114"/>
                <a:gd name="connsiteX2" fmla="*/ 4287286 w 4315381"/>
                <a:gd name="connsiteY2" fmla="*/ 425019 h 453114"/>
                <a:gd name="connsiteX3" fmla="*/ 36635 w 4315381"/>
                <a:gd name="connsiteY3" fmla="*/ 425019 h 453114"/>
              </a:gdLst>
              <a:ahLst/>
              <a:cxnLst>
                <a:cxn ang="0">
                  <a:pos x="connsiteX0" y="connsiteY0"/>
                </a:cxn>
                <a:cxn ang="0">
                  <a:pos x="connsiteX1" y="connsiteY1"/>
                </a:cxn>
                <a:cxn ang="0">
                  <a:pos x="connsiteX2" y="connsiteY2"/>
                </a:cxn>
                <a:cxn ang="0">
                  <a:pos x="connsiteX3" y="connsiteY3"/>
                </a:cxn>
              </a:cxnLst>
              <a:rect l="l" t="t" r="r" b="b"/>
              <a:pathLst>
                <a:path w="4315381" h="453114">
                  <a:moveTo>
                    <a:pt x="36635" y="36635"/>
                  </a:moveTo>
                  <a:lnTo>
                    <a:pt x="4287286" y="36635"/>
                  </a:lnTo>
                  <a:lnTo>
                    <a:pt x="4287286" y="425019"/>
                  </a:lnTo>
                  <a:lnTo>
                    <a:pt x="36635" y="425019"/>
                  </a:lnTo>
                  <a:close/>
                </a:path>
              </a:pathLst>
            </a:custGeom>
            <a:solidFill>
              <a:srgbClr val="F28A19"/>
            </a:solidFill>
            <a:ln w="2156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Arial"/>
                  <a:ea typeface="+mn-ea"/>
                  <a:cs typeface="+mn-cs"/>
                </a:rPr>
                <a:t>BFF MDI 320/10 μg (N=316)</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7D51D61A-72A9-4DBE-821A-5C2C31B3F37E}"/>
                </a:ext>
              </a:extLst>
            </p:cNvPr>
            <p:cNvSpPr/>
            <p:nvPr/>
          </p:nvSpPr>
          <p:spPr>
            <a:xfrm>
              <a:off x="6130698" y="3636218"/>
              <a:ext cx="4315381" cy="453115"/>
            </a:xfrm>
            <a:custGeom>
              <a:avLst/>
              <a:gdLst>
                <a:gd name="connsiteX0" fmla="*/ 36635 w 4315381"/>
                <a:gd name="connsiteY0" fmla="*/ 36635 h 453114"/>
                <a:gd name="connsiteX1" fmla="*/ 4287286 w 4315381"/>
                <a:gd name="connsiteY1" fmla="*/ 36635 h 453114"/>
                <a:gd name="connsiteX2" fmla="*/ 4287286 w 4315381"/>
                <a:gd name="connsiteY2" fmla="*/ 425019 h 453114"/>
                <a:gd name="connsiteX3" fmla="*/ 36635 w 4315381"/>
                <a:gd name="connsiteY3" fmla="*/ 425019 h 453114"/>
              </a:gdLst>
              <a:ahLst/>
              <a:cxnLst>
                <a:cxn ang="0">
                  <a:pos x="connsiteX0" y="connsiteY0"/>
                </a:cxn>
                <a:cxn ang="0">
                  <a:pos x="connsiteX1" y="connsiteY1"/>
                </a:cxn>
                <a:cxn ang="0">
                  <a:pos x="connsiteX2" y="connsiteY2"/>
                </a:cxn>
                <a:cxn ang="0">
                  <a:pos x="connsiteX3" y="connsiteY3"/>
                </a:cxn>
              </a:cxnLst>
              <a:rect l="l" t="t" r="r" b="b"/>
              <a:pathLst>
                <a:path w="4315381" h="453114">
                  <a:moveTo>
                    <a:pt x="36635" y="36635"/>
                  </a:moveTo>
                  <a:lnTo>
                    <a:pt x="4287286" y="36635"/>
                  </a:lnTo>
                  <a:lnTo>
                    <a:pt x="4287286" y="425019"/>
                  </a:lnTo>
                  <a:lnTo>
                    <a:pt x="36635" y="425019"/>
                  </a:lnTo>
                  <a:close/>
                </a:path>
              </a:pathLst>
            </a:custGeom>
            <a:solidFill>
              <a:srgbClr val="3366FF"/>
            </a:solidFill>
            <a:ln w="2156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FFFFFF"/>
                  </a:solidFill>
                  <a:effectLst/>
                  <a:uLnTx/>
                  <a:uFillTx/>
                  <a:latin typeface="Arial"/>
                  <a:ea typeface="+mn-ea"/>
                  <a:cs typeface="+mn-cs"/>
                </a:rPr>
                <a:t>Open-label BUD/FORM DPI 400/12 μg (N=319)</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78A0664D-BF8C-4C7D-9294-04C338DD6DAA}"/>
                </a:ext>
              </a:extLst>
            </p:cNvPr>
            <p:cNvSpPr/>
            <p:nvPr/>
          </p:nvSpPr>
          <p:spPr>
            <a:xfrm>
              <a:off x="10502179" y="1851808"/>
              <a:ext cx="64731" cy="2243998"/>
            </a:xfrm>
            <a:custGeom>
              <a:avLst/>
              <a:gdLst>
                <a:gd name="connsiteX0" fmla="*/ 36635 w 64730"/>
                <a:gd name="connsiteY0" fmla="*/ 36635 h 2243997"/>
                <a:gd name="connsiteX1" fmla="*/ 36635 w 64730"/>
                <a:gd name="connsiteY1" fmla="*/ 2209429 h 2243997"/>
              </a:gdLst>
              <a:ahLst/>
              <a:cxnLst>
                <a:cxn ang="0">
                  <a:pos x="connsiteX0" y="connsiteY0"/>
                </a:cxn>
                <a:cxn ang="0">
                  <a:pos x="connsiteX1" y="connsiteY1"/>
                </a:cxn>
              </a:cxnLst>
              <a:rect l="l" t="t" r="r" b="b"/>
              <a:pathLst>
                <a:path w="64730" h="2243997">
                  <a:moveTo>
                    <a:pt x="36635" y="36635"/>
                  </a:moveTo>
                  <a:lnTo>
                    <a:pt x="36635" y="2209429"/>
                  </a:lnTo>
                </a:path>
              </a:pathLst>
            </a:custGeom>
            <a:ln w="21563" cap="flat">
              <a:solidFill>
                <a:srgbClr val="8E8C8B"/>
              </a:solid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0970B9E7-611A-4E1C-ACB7-3536B937E652}"/>
                </a:ext>
              </a:extLst>
            </p:cNvPr>
            <p:cNvSpPr/>
            <p:nvPr/>
          </p:nvSpPr>
          <p:spPr>
            <a:xfrm>
              <a:off x="6050863" y="1851808"/>
              <a:ext cx="64731" cy="2243998"/>
            </a:xfrm>
            <a:custGeom>
              <a:avLst/>
              <a:gdLst>
                <a:gd name="connsiteX0" fmla="*/ 36635 w 64730"/>
                <a:gd name="connsiteY0" fmla="*/ 36635 h 2243997"/>
                <a:gd name="connsiteX1" fmla="*/ 36635 w 64730"/>
                <a:gd name="connsiteY1" fmla="*/ 2209429 h 2243997"/>
              </a:gdLst>
              <a:ahLst/>
              <a:cxnLst>
                <a:cxn ang="0">
                  <a:pos x="connsiteX0" y="connsiteY0"/>
                </a:cxn>
                <a:cxn ang="0">
                  <a:pos x="connsiteX1" y="connsiteY1"/>
                </a:cxn>
              </a:cxnLst>
              <a:rect l="l" t="t" r="r" b="b"/>
              <a:pathLst>
                <a:path w="64730" h="2243997">
                  <a:moveTo>
                    <a:pt x="36635" y="36635"/>
                  </a:moveTo>
                  <a:lnTo>
                    <a:pt x="36635" y="2209429"/>
                  </a:lnTo>
                </a:path>
              </a:pathLst>
            </a:custGeom>
            <a:ln w="21563" cap="flat">
              <a:solidFill>
                <a:srgbClr val="8E8C8B"/>
              </a:solid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CF43D58B-22D6-43FC-A3C1-C6865DABB153}"/>
                </a:ext>
              </a:extLst>
            </p:cNvPr>
            <p:cNvSpPr/>
            <p:nvPr/>
          </p:nvSpPr>
          <p:spPr>
            <a:xfrm>
              <a:off x="4067946" y="1741766"/>
              <a:ext cx="64731" cy="2351882"/>
            </a:xfrm>
            <a:custGeom>
              <a:avLst/>
              <a:gdLst>
                <a:gd name="connsiteX0" fmla="*/ 36635 w 64730"/>
                <a:gd name="connsiteY0" fmla="*/ 36635 h 2351882"/>
                <a:gd name="connsiteX1" fmla="*/ 36635 w 64730"/>
                <a:gd name="connsiteY1" fmla="*/ 2319471 h 2351882"/>
              </a:gdLst>
              <a:ahLst/>
              <a:cxnLst>
                <a:cxn ang="0">
                  <a:pos x="connsiteX0" y="connsiteY0"/>
                </a:cxn>
                <a:cxn ang="0">
                  <a:pos x="connsiteX1" y="connsiteY1"/>
                </a:cxn>
              </a:cxnLst>
              <a:rect l="l" t="t" r="r" b="b"/>
              <a:pathLst>
                <a:path w="64730" h="2351882">
                  <a:moveTo>
                    <a:pt x="36635" y="36635"/>
                  </a:moveTo>
                  <a:lnTo>
                    <a:pt x="36635" y="2319471"/>
                  </a:lnTo>
                </a:path>
              </a:pathLst>
            </a:custGeom>
            <a:ln w="21563" cap="flat">
              <a:solidFill>
                <a:srgbClr val="8E8C8B"/>
              </a:solid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5F9E67B3-A637-48BF-A5FE-800AA89072AC}"/>
                </a:ext>
              </a:extLst>
            </p:cNvPr>
            <p:cNvSpPr/>
            <p:nvPr/>
          </p:nvSpPr>
          <p:spPr>
            <a:xfrm>
              <a:off x="4070103" y="2488327"/>
              <a:ext cx="1985075" cy="970961"/>
            </a:xfrm>
            <a:custGeom>
              <a:avLst/>
              <a:gdLst>
                <a:gd name="connsiteX0" fmla="*/ 1508180 w 1985075"/>
                <a:gd name="connsiteY0" fmla="*/ 254562 h 970960"/>
                <a:gd name="connsiteX1" fmla="*/ 1508180 w 1985075"/>
                <a:gd name="connsiteY1" fmla="*/ 36635 h 970960"/>
                <a:gd name="connsiteX2" fmla="*/ 1954822 w 1985075"/>
                <a:gd name="connsiteY2" fmla="*/ 485435 h 970960"/>
                <a:gd name="connsiteX3" fmla="*/ 1503865 w 1985075"/>
                <a:gd name="connsiteY3" fmla="*/ 936392 h 970960"/>
                <a:gd name="connsiteX4" fmla="*/ 1503865 w 1985075"/>
                <a:gd name="connsiteY4" fmla="*/ 709835 h 970960"/>
                <a:gd name="connsiteX5" fmla="*/ 36635 w 1985075"/>
                <a:gd name="connsiteY5" fmla="*/ 709835 h 970960"/>
                <a:gd name="connsiteX6" fmla="*/ 36635 w 1985075"/>
                <a:gd name="connsiteY6" fmla="*/ 256720 h 970960"/>
                <a:gd name="connsiteX7" fmla="*/ 1508180 w 1985075"/>
                <a:gd name="connsiteY7" fmla="*/ 254562 h 97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075" h="970960">
                  <a:moveTo>
                    <a:pt x="1508180" y="254562"/>
                  </a:moveTo>
                  <a:lnTo>
                    <a:pt x="1508180" y="36635"/>
                  </a:lnTo>
                  <a:lnTo>
                    <a:pt x="1954822" y="485435"/>
                  </a:lnTo>
                  <a:cubicBezTo>
                    <a:pt x="1954822" y="485435"/>
                    <a:pt x="1495234" y="927761"/>
                    <a:pt x="1503865" y="936392"/>
                  </a:cubicBezTo>
                  <a:cubicBezTo>
                    <a:pt x="1512496" y="945023"/>
                    <a:pt x="1503865" y="709835"/>
                    <a:pt x="1503865" y="709835"/>
                  </a:cubicBezTo>
                  <a:lnTo>
                    <a:pt x="36635" y="709835"/>
                  </a:lnTo>
                  <a:lnTo>
                    <a:pt x="36635" y="256720"/>
                  </a:lnTo>
                  <a:lnTo>
                    <a:pt x="1508180" y="254562"/>
                  </a:lnTo>
                  <a:close/>
                </a:path>
              </a:pathLst>
            </a:custGeom>
            <a:solidFill>
              <a:schemeClr val="bg1">
                <a:lumMod val="50000"/>
              </a:schemeClr>
            </a:solidFill>
            <a:ln w="2156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Screening</a:t>
              </a:r>
            </a:p>
          </p:txBody>
        </p:sp>
        <p:sp>
          <p:nvSpPr>
            <p:cNvPr id="27" name="Freeform: Shape 26">
              <a:extLst>
                <a:ext uri="{FF2B5EF4-FFF2-40B4-BE49-F238E27FC236}">
                  <a16:creationId xmlns:a16="http://schemas.microsoft.com/office/drawing/2014/main" id="{C1D0378B-D5BC-4A04-883E-1732AA1F63EC}"/>
                </a:ext>
              </a:extLst>
            </p:cNvPr>
            <p:cNvSpPr/>
            <p:nvPr/>
          </p:nvSpPr>
          <p:spPr>
            <a:xfrm>
              <a:off x="6140126" y="1435374"/>
              <a:ext cx="4285198" cy="388384"/>
            </a:xfrm>
            <a:custGeom>
              <a:avLst/>
              <a:gdLst>
                <a:gd name="connsiteX0" fmla="*/ 36635 w 4401688"/>
                <a:gd name="connsiteY0" fmla="*/ 36635 h 388384"/>
                <a:gd name="connsiteX1" fmla="*/ 4369278 w 4401688"/>
                <a:gd name="connsiteY1" fmla="*/ 36635 h 388384"/>
                <a:gd name="connsiteX2" fmla="*/ 4369278 w 4401688"/>
                <a:gd name="connsiteY2" fmla="*/ 366762 h 388384"/>
                <a:gd name="connsiteX3" fmla="*/ 36635 w 4401688"/>
                <a:gd name="connsiteY3" fmla="*/ 366762 h 388384"/>
              </a:gdLst>
              <a:ahLst/>
              <a:cxnLst>
                <a:cxn ang="0">
                  <a:pos x="connsiteX0" y="connsiteY0"/>
                </a:cxn>
                <a:cxn ang="0">
                  <a:pos x="connsiteX1" y="connsiteY1"/>
                </a:cxn>
                <a:cxn ang="0">
                  <a:pos x="connsiteX2" y="connsiteY2"/>
                </a:cxn>
                <a:cxn ang="0">
                  <a:pos x="connsiteX3" y="connsiteY3"/>
                </a:cxn>
              </a:cxnLst>
              <a:rect l="l" t="t" r="r" b="b"/>
              <a:pathLst>
                <a:path w="4401688" h="388384">
                  <a:moveTo>
                    <a:pt x="36635" y="36635"/>
                  </a:moveTo>
                  <a:lnTo>
                    <a:pt x="4369278" y="36635"/>
                  </a:lnTo>
                  <a:lnTo>
                    <a:pt x="4369278" y="366762"/>
                  </a:lnTo>
                  <a:lnTo>
                    <a:pt x="36635" y="366762"/>
                  </a:lnTo>
                  <a:close/>
                </a:path>
              </a:pathLst>
            </a:custGeom>
            <a:noFill/>
            <a:ln w="21563" cap="flat">
              <a:solidFill>
                <a:srgbClr val="8E8C8B"/>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24-week treatment period</a:t>
              </a:r>
            </a:p>
          </p:txBody>
        </p:sp>
        <p:sp>
          <p:nvSpPr>
            <p:cNvPr id="28" name="Freeform: Shape 27">
              <a:extLst>
                <a:ext uri="{FF2B5EF4-FFF2-40B4-BE49-F238E27FC236}">
                  <a16:creationId xmlns:a16="http://schemas.microsoft.com/office/drawing/2014/main" id="{F4259F71-7C77-4632-A0DC-730BAA8D5327}"/>
                </a:ext>
              </a:extLst>
            </p:cNvPr>
            <p:cNvSpPr/>
            <p:nvPr/>
          </p:nvSpPr>
          <p:spPr>
            <a:xfrm>
              <a:off x="10840936" y="2212143"/>
              <a:ext cx="1078845" cy="625730"/>
            </a:xfrm>
            <a:custGeom>
              <a:avLst/>
              <a:gdLst>
                <a:gd name="connsiteX0" fmla="*/ 36635 w 1078845"/>
                <a:gd name="connsiteY0" fmla="*/ 36635 h 625730"/>
                <a:gd name="connsiteX1" fmla="*/ 1061538 w 1078845"/>
                <a:gd name="connsiteY1" fmla="*/ 36635 h 625730"/>
                <a:gd name="connsiteX2" fmla="*/ 1061538 w 1078845"/>
                <a:gd name="connsiteY2" fmla="*/ 591162 h 625730"/>
                <a:gd name="connsiteX3" fmla="*/ 36635 w 1078845"/>
                <a:gd name="connsiteY3" fmla="*/ 591162 h 625730"/>
              </a:gdLst>
              <a:ahLst/>
              <a:cxnLst>
                <a:cxn ang="0">
                  <a:pos x="connsiteX0" y="connsiteY0"/>
                </a:cxn>
                <a:cxn ang="0">
                  <a:pos x="connsiteX1" y="connsiteY1"/>
                </a:cxn>
                <a:cxn ang="0">
                  <a:pos x="connsiteX2" y="connsiteY2"/>
                </a:cxn>
                <a:cxn ang="0">
                  <a:pos x="connsiteX3" y="connsiteY3"/>
                </a:cxn>
              </a:cxnLst>
              <a:rect l="l" t="t" r="r" b="b"/>
              <a:pathLst>
                <a:path w="1078845" h="625730">
                  <a:moveTo>
                    <a:pt x="36635" y="36635"/>
                  </a:moveTo>
                  <a:lnTo>
                    <a:pt x="1061538" y="36635"/>
                  </a:lnTo>
                  <a:lnTo>
                    <a:pt x="1061538" y="591162"/>
                  </a:lnTo>
                  <a:lnTo>
                    <a:pt x="36635" y="591162"/>
                  </a:lnTo>
                  <a:close/>
                </a:path>
              </a:pathLst>
            </a:custGeom>
            <a:noFill/>
            <a:ln w="21563" cap="flat">
              <a:solidFill>
                <a:srgbClr val="8E8C8B"/>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14 days</a:t>
              </a:r>
            </a:p>
          </p:txBody>
        </p:sp>
        <p:sp>
          <p:nvSpPr>
            <p:cNvPr id="29" name="Freeform: Shape 28">
              <a:extLst>
                <a:ext uri="{FF2B5EF4-FFF2-40B4-BE49-F238E27FC236}">
                  <a16:creationId xmlns:a16="http://schemas.microsoft.com/office/drawing/2014/main" id="{89BA1DB2-BC18-4035-8F02-F06518B2ADC2}"/>
                </a:ext>
              </a:extLst>
            </p:cNvPr>
            <p:cNvSpPr/>
            <p:nvPr/>
          </p:nvSpPr>
          <p:spPr>
            <a:xfrm>
              <a:off x="10840936" y="3135634"/>
              <a:ext cx="1121999" cy="798345"/>
            </a:xfrm>
            <a:custGeom>
              <a:avLst/>
              <a:gdLst>
                <a:gd name="connsiteX0" fmla="*/ 36635 w 1121999"/>
                <a:gd name="connsiteY0" fmla="*/ 36635 h 798345"/>
                <a:gd name="connsiteX1" fmla="*/ 1089588 w 1121999"/>
                <a:gd name="connsiteY1" fmla="*/ 36635 h 798345"/>
                <a:gd name="connsiteX2" fmla="*/ 1089588 w 1121999"/>
                <a:gd name="connsiteY2" fmla="*/ 783196 h 798345"/>
                <a:gd name="connsiteX3" fmla="*/ 36635 w 1121999"/>
                <a:gd name="connsiteY3" fmla="*/ 783196 h 798345"/>
              </a:gdLst>
              <a:ahLst/>
              <a:cxnLst>
                <a:cxn ang="0">
                  <a:pos x="connsiteX0" y="connsiteY0"/>
                </a:cxn>
                <a:cxn ang="0">
                  <a:pos x="connsiteX1" y="connsiteY1"/>
                </a:cxn>
                <a:cxn ang="0">
                  <a:pos x="connsiteX2" y="connsiteY2"/>
                </a:cxn>
                <a:cxn ang="0">
                  <a:pos x="connsiteX3" y="connsiteY3"/>
                </a:cxn>
              </a:cxnLst>
              <a:rect l="l" t="t" r="r" b="b"/>
              <a:pathLst>
                <a:path w="1121999" h="798345">
                  <a:moveTo>
                    <a:pt x="36635" y="36635"/>
                  </a:moveTo>
                  <a:lnTo>
                    <a:pt x="1089588" y="36635"/>
                  </a:lnTo>
                  <a:lnTo>
                    <a:pt x="1089588" y="783196"/>
                  </a:lnTo>
                  <a:lnTo>
                    <a:pt x="36635" y="783196"/>
                  </a:lnTo>
                  <a:close/>
                </a:path>
              </a:pathLst>
            </a:custGeom>
            <a:noFill/>
            <a:ln w="21563" cap="flat">
              <a:solidFill>
                <a:srgbClr val="8E8C8B"/>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Regional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extension</a:t>
              </a:r>
            </a:p>
          </p:txBody>
        </p:sp>
        <p:sp>
          <p:nvSpPr>
            <p:cNvPr id="30" name="Freeform: Shape 29">
              <a:extLst>
                <a:ext uri="{FF2B5EF4-FFF2-40B4-BE49-F238E27FC236}">
                  <a16:creationId xmlns:a16="http://schemas.microsoft.com/office/drawing/2014/main" id="{7A59888B-5F3A-4316-A61E-8AEEAADB2285}"/>
                </a:ext>
              </a:extLst>
            </p:cNvPr>
            <p:cNvSpPr/>
            <p:nvPr/>
          </p:nvSpPr>
          <p:spPr>
            <a:xfrm>
              <a:off x="10543175" y="1808655"/>
              <a:ext cx="302077" cy="2287151"/>
            </a:xfrm>
            <a:custGeom>
              <a:avLst/>
              <a:gdLst>
                <a:gd name="connsiteX0" fmla="*/ 36635 w 302076"/>
                <a:gd name="connsiteY0" fmla="*/ 36635 h 2287151"/>
                <a:gd name="connsiteX1" fmla="*/ 114312 w 302076"/>
                <a:gd name="connsiteY1" fmla="*/ 36635 h 2287151"/>
                <a:gd name="connsiteX2" fmla="*/ 114312 w 302076"/>
                <a:gd name="connsiteY2" fmla="*/ 1143530 h 2287151"/>
                <a:gd name="connsiteX3" fmla="*/ 276139 w 302076"/>
                <a:gd name="connsiteY3" fmla="*/ 1167265 h 2287151"/>
                <a:gd name="connsiteX4" fmla="*/ 114312 w 302076"/>
                <a:gd name="connsiteY4" fmla="*/ 1178053 h 2287151"/>
                <a:gd name="connsiteX5" fmla="*/ 114312 w 302076"/>
                <a:gd name="connsiteY5" fmla="*/ 2252583 h 2287151"/>
                <a:gd name="connsiteX6" fmla="*/ 36635 w 302076"/>
                <a:gd name="connsiteY6" fmla="*/ 2252583 h 22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076" h="2287151">
                  <a:moveTo>
                    <a:pt x="36635" y="36635"/>
                  </a:moveTo>
                  <a:lnTo>
                    <a:pt x="114312" y="36635"/>
                  </a:lnTo>
                  <a:lnTo>
                    <a:pt x="114312" y="1143530"/>
                  </a:lnTo>
                  <a:lnTo>
                    <a:pt x="276139" y="1167265"/>
                  </a:lnTo>
                  <a:lnTo>
                    <a:pt x="114312" y="1178053"/>
                  </a:lnTo>
                  <a:lnTo>
                    <a:pt x="114312" y="2252583"/>
                  </a:lnTo>
                  <a:lnTo>
                    <a:pt x="36635" y="2252583"/>
                  </a:lnTo>
                </a:path>
              </a:pathLst>
            </a:custGeom>
            <a:noFill/>
            <a:ln w="21563" cap="flat">
              <a:solidFill>
                <a:srgbClr val="8E8C8B"/>
              </a:solidFill>
              <a:prstDash val="solid"/>
              <a:beve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F2A76599-C6E4-4B48-AC5C-3C6FFDE18177}"/>
                </a:ext>
              </a:extLst>
            </p:cNvPr>
            <p:cNvSpPr/>
            <p:nvPr/>
          </p:nvSpPr>
          <p:spPr>
            <a:xfrm>
              <a:off x="4088398"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36E3A04D-CC30-41CF-AF76-DDCBCC219DA2}"/>
                </a:ext>
              </a:extLst>
            </p:cNvPr>
            <p:cNvSpPr/>
            <p:nvPr/>
          </p:nvSpPr>
          <p:spPr>
            <a:xfrm>
              <a:off x="5024836"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85CBE7AB-2756-4FB5-A8A0-46DCB3CD44AF}"/>
                </a:ext>
              </a:extLst>
            </p:cNvPr>
            <p:cNvSpPr/>
            <p:nvPr/>
          </p:nvSpPr>
          <p:spPr>
            <a:xfrm>
              <a:off x="6071316"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B6C09477-7F0A-4E7F-9794-52889769DA3D}"/>
                </a:ext>
              </a:extLst>
            </p:cNvPr>
            <p:cNvSpPr/>
            <p:nvPr/>
          </p:nvSpPr>
          <p:spPr>
            <a:xfrm>
              <a:off x="6722938"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A83A7749-5273-438F-B2E9-DF234F1BB417}"/>
                </a:ext>
              </a:extLst>
            </p:cNvPr>
            <p:cNvSpPr/>
            <p:nvPr/>
          </p:nvSpPr>
          <p:spPr>
            <a:xfrm>
              <a:off x="7385349"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08BB23BB-0A15-4542-9A23-57CFE742ED4D}"/>
                </a:ext>
              </a:extLst>
            </p:cNvPr>
            <p:cNvSpPr/>
            <p:nvPr/>
          </p:nvSpPr>
          <p:spPr>
            <a:xfrm>
              <a:off x="8118964"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07D20654-9766-4A26-9A5A-C651D37897CC}"/>
                </a:ext>
              </a:extLst>
            </p:cNvPr>
            <p:cNvSpPr/>
            <p:nvPr/>
          </p:nvSpPr>
          <p:spPr>
            <a:xfrm>
              <a:off x="8904363"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95A0E66C-E0D6-43D7-9F23-E48C9885B1A1}"/>
                </a:ext>
              </a:extLst>
            </p:cNvPr>
            <p:cNvSpPr/>
            <p:nvPr/>
          </p:nvSpPr>
          <p:spPr>
            <a:xfrm>
              <a:off x="9640136"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6A1E0685-CFF8-488F-A7B0-68EBAB16A418}"/>
                </a:ext>
              </a:extLst>
            </p:cNvPr>
            <p:cNvSpPr/>
            <p:nvPr/>
          </p:nvSpPr>
          <p:spPr>
            <a:xfrm>
              <a:off x="10393170" y="4085807"/>
              <a:ext cx="21577" cy="324000"/>
            </a:xfrm>
            <a:custGeom>
              <a:avLst/>
              <a:gdLst>
                <a:gd name="connsiteX0" fmla="*/ 16183 w 21576"/>
                <a:gd name="connsiteY0" fmla="*/ 208217 h 215769"/>
                <a:gd name="connsiteX1" fmla="*/ 16183 w 21576"/>
                <a:gd name="connsiteY1" fmla="*/ 16183 h 215769"/>
              </a:gdLst>
              <a:ahLst/>
              <a:cxnLst>
                <a:cxn ang="0">
                  <a:pos x="connsiteX0" y="connsiteY0"/>
                </a:cxn>
                <a:cxn ang="0">
                  <a:pos x="connsiteX1" y="connsiteY1"/>
                </a:cxn>
              </a:cxnLst>
              <a:rect l="l" t="t" r="r" b="b"/>
              <a:pathLst>
                <a:path w="21576" h="215769">
                  <a:moveTo>
                    <a:pt x="16183" y="208217"/>
                  </a:moveTo>
                  <a:lnTo>
                    <a:pt x="16183" y="16183"/>
                  </a:lnTo>
                </a:path>
              </a:pathLst>
            </a:custGeom>
            <a:ln w="15875" cap="flat">
              <a:solidFill>
                <a:schemeClr val="tx2"/>
              </a:solidFill>
              <a:prstDash val="solid"/>
              <a:miter/>
              <a:tailEnd type="triangle"/>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AAAB9B84-3ABA-4BED-8803-83E5B3F79290}"/>
                </a:ext>
              </a:extLst>
            </p:cNvPr>
            <p:cNvSpPr/>
            <p:nvPr/>
          </p:nvSpPr>
          <p:spPr>
            <a:xfrm>
              <a:off x="10840936" y="2819289"/>
              <a:ext cx="1121999" cy="334930"/>
            </a:xfrm>
            <a:custGeom>
              <a:avLst/>
              <a:gdLst>
                <a:gd name="connsiteX0" fmla="*/ 36635 w 1121999"/>
                <a:gd name="connsiteY0" fmla="*/ 36635 h 798345"/>
                <a:gd name="connsiteX1" fmla="*/ 1089588 w 1121999"/>
                <a:gd name="connsiteY1" fmla="*/ 36635 h 798345"/>
                <a:gd name="connsiteX2" fmla="*/ 1089588 w 1121999"/>
                <a:gd name="connsiteY2" fmla="*/ 783196 h 798345"/>
                <a:gd name="connsiteX3" fmla="*/ 36635 w 1121999"/>
                <a:gd name="connsiteY3" fmla="*/ 783196 h 798345"/>
              </a:gdLst>
              <a:ahLst/>
              <a:cxnLst>
                <a:cxn ang="0">
                  <a:pos x="connsiteX0" y="connsiteY0"/>
                </a:cxn>
                <a:cxn ang="0">
                  <a:pos x="connsiteX1" y="connsiteY1"/>
                </a:cxn>
                <a:cxn ang="0">
                  <a:pos x="connsiteX2" y="connsiteY2"/>
                </a:cxn>
                <a:cxn ang="0">
                  <a:pos x="connsiteX3" y="connsiteY3"/>
                </a:cxn>
              </a:cxnLst>
              <a:rect l="l" t="t" r="r" b="b"/>
              <a:pathLst>
                <a:path w="1121999" h="798345">
                  <a:moveTo>
                    <a:pt x="36635" y="36635"/>
                  </a:moveTo>
                  <a:lnTo>
                    <a:pt x="1089588" y="36635"/>
                  </a:lnTo>
                  <a:lnTo>
                    <a:pt x="1089588" y="783196"/>
                  </a:lnTo>
                  <a:lnTo>
                    <a:pt x="36635" y="783196"/>
                  </a:lnTo>
                  <a:close/>
                </a:path>
              </a:pathLst>
            </a:custGeom>
            <a:noFill/>
            <a:ln w="2156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or</a:t>
              </a:r>
            </a:p>
          </p:txBody>
        </p:sp>
        <p:sp>
          <p:nvSpPr>
            <p:cNvPr id="31" name="Rectangle 30">
              <a:extLst>
                <a:ext uri="{FF2B5EF4-FFF2-40B4-BE49-F238E27FC236}">
                  <a16:creationId xmlns:a16="http://schemas.microsoft.com/office/drawing/2014/main" id="{FA3BE390-6128-43C5-9A2C-4D10C52EBB6D}"/>
                </a:ext>
              </a:extLst>
            </p:cNvPr>
            <p:cNvSpPr/>
            <p:nvPr/>
          </p:nvSpPr>
          <p:spPr>
            <a:xfrm>
              <a:off x="7986840"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Week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7</a:t>
              </a:r>
            </a:p>
          </p:txBody>
        </p:sp>
        <p:sp>
          <p:nvSpPr>
            <p:cNvPr id="32" name="Rectangle 31">
              <a:extLst>
                <a:ext uri="{FF2B5EF4-FFF2-40B4-BE49-F238E27FC236}">
                  <a16:creationId xmlns:a16="http://schemas.microsoft.com/office/drawing/2014/main" id="{DDFFCB0C-2B27-43D6-A71D-A880BE889F6B}"/>
                </a:ext>
              </a:extLst>
            </p:cNvPr>
            <p:cNvSpPr/>
            <p:nvPr/>
          </p:nvSpPr>
          <p:spPr>
            <a:xfrm>
              <a:off x="8709666"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Week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8</a:t>
              </a:r>
            </a:p>
          </p:txBody>
        </p:sp>
        <p:sp>
          <p:nvSpPr>
            <p:cNvPr id="33" name="Rectangle 32">
              <a:extLst>
                <a:ext uri="{FF2B5EF4-FFF2-40B4-BE49-F238E27FC236}">
                  <a16:creationId xmlns:a16="http://schemas.microsoft.com/office/drawing/2014/main" id="{8B0CCC3A-7482-4E88-B81F-B38AF13CCD65}"/>
                </a:ext>
              </a:extLst>
            </p:cNvPr>
            <p:cNvSpPr/>
            <p:nvPr/>
          </p:nvSpPr>
          <p:spPr>
            <a:xfrm>
              <a:off x="9432492"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Week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9</a:t>
              </a:r>
            </a:p>
          </p:txBody>
        </p:sp>
        <p:sp>
          <p:nvSpPr>
            <p:cNvPr id="34" name="Rectangle 33">
              <a:extLst>
                <a:ext uri="{FF2B5EF4-FFF2-40B4-BE49-F238E27FC236}">
                  <a16:creationId xmlns:a16="http://schemas.microsoft.com/office/drawing/2014/main" id="{42FDE13D-9EE3-4A79-AAA5-5E6CA2415393}"/>
                </a:ext>
              </a:extLst>
            </p:cNvPr>
            <p:cNvSpPr/>
            <p:nvPr/>
          </p:nvSpPr>
          <p:spPr>
            <a:xfrm>
              <a:off x="10155319"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Week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10a</a:t>
              </a:r>
            </a:p>
          </p:txBody>
        </p:sp>
        <p:sp>
          <p:nvSpPr>
            <p:cNvPr id="35" name="Rectangle 34">
              <a:extLst>
                <a:ext uri="{FF2B5EF4-FFF2-40B4-BE49-F238E27FC236}">
                  <a16:creationId xmlns:a16="http://schemas.microsoft.com/office/drawing/2014/main" id="{772EC8CA-1B4B-4B0D-B7A7-DC9B431454E7}"/>
                </a:ext>
              </a:extLst>
            </p:cNvPr>
            <p:cNvSpPr/>
            <p:nvPr/>
          </p:nvSpPr>
          <p:spPr>
            <a:xfrm>
              <a:off x="6541187"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Week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5</a:t>
              </a:r>
            </a:p>
          </p:txBody>
        </p:sp>
        <p:sp>
          <p:nvSpPr>
            <p:cNvPr id="36" name="Rectangle 35">
              <a:extLst>
                <a:ext uri="{FF2B5EF4-FFF2-40B4-BE49-F238E27FC236}">
                  <a16:creationId xmlns:a16="http://schemas.microsoft.com/office/drawing/2014/main" id="{B7104C50-5CCC-4576-99FE-CBE469E2F042}"/>
                </a:ext>
              </a:extLst>
            </p:cNvPr>
            <p:cNvSpPr/>
            <p:nvPr/>
          </p:nvSpPr>
          <p:spPr>
            <a:xfrm>
              <a:off x="5505496" y="4400568"/>
              <a:ext cx="992538"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Day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Randomization (2:2:1:1)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4</a:t>
              </a:r>
            </a:p>
          </p:txBody>
        </p:sp>
        <p:sp>
          <p:nvSpPr>
            <p:cNvPr id="37" name="Rectangle 36">
              <a:extLst>
                <a:ext uri="{FF2B5EF4-FFF2-40B4-BE49-F238E27FC236}">
                  <a16:creationId xmlns:a16="http://schemas.microsoft.com/office/drawing/2014/main" id="{30CF1975-85ED-4398-BA47-F8EE69022200}"/>
                </a:ext>
              </a:extLst>
            </p:cNvPr>
            <p:cNvSpPr/>
            <p:nvPr/>
          </p:nvSpPr>
          <p:spPr>
            <a:xfrm>
              <a:off x="4461173" y="4400568"/>
              <a:ext cx="992538"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Day –21 to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Day –19 to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2 / Visit 3</a:t>
              </a:r>
            </a:p>
          </p:txBody>
        </p:sp>
        <p:sp>
          <p:nvSpPr>
            <p:cNvPr id="38" name="Rectangle 37">
              <a:extLst>
                <a:ext uri="{FF2B5EF4-FFF2-40B4-BE49-F238E27FC236}">
                  <a16:creationId xmlns:a16="http://schemas.microsoft.com/office/drawing/2014/main" id="{1E3C72EC-C98F-42FD-A31B-A04BB1CAC304}"/>
                </a:ext>
              </a:extLst>
            </p:cNvPr>
            <p:cNvSpPr/>
            <p:nvPr/>
          </p:nvSpPr>
          <p:spPr>
            <a:xfrm>
              <a:off x="3742662"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Day –28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to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1</a:t>
              </a:r>
            </a:p>
          </p:txBody>
        </p:sp>
        <p:sp>
          <p:nvSpPr>
            <p:cNvPr id="39" name="Rectangle 38">
              <a:extLst>
                <a:ext uri="{FF2B5EF4-FFF2-40B4-BE49-F238E27FC236}">
                  <a16:creationId xmlns:a16="http://schemas.microsoft.com/office/drawing/2014/main" id="{8D2E3A89-AC5C-44AF-BD48-E146B030146B}"/>
                </a:ext>
              </a:extLst>
            </p:cNvPr>
            <p:cNvSpPr/>
            <p:nvPr/>
          </p:nvSpPr>
          <p:spPr>
            <a:xfrm>
              <a:off x="7264013" y="4400568"/>
              <a:ext cx="668884" cy="755192"/>
            </a:xfrm>
            <a:prstGeom prst="rect">
              <a:avLst/>
            </a:prstGeom>
            <a:solidFill>
              <a:schemeClr val="bg1"/>
            </a:solidFill>
            <a:ln w="16172" cap="flat">
              <a:solidFill>
                <a:srgbClr val="000000"/>
              </a:solidFill>
              <a:prstDash val="solid"/>
              <a:miter/>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Week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Visit 6</a:t>
              </a:r>
            </a:p>
          </p:txBody>
        </p:sp>
      </p:grpSp>
      <p:sp>
        <p:nvSpPr>
          <p:cNvPr id="41" name="Rectangle 40">
            <a:extLst>
              <a:ext uri="{FF2B5EF4-FFF2-40B4-BE49-F238E27FC236}">
                <a16:creationId xmlns:a16="http://schemas.microsoft.com/office/drawing/2014/main" id="{8B8BB690-FB96-4ABF-B67F-532506447DAC}"/>
              </a:ext>
            </a:extLst>
          </p:cNvPr>
          <p:cNvSpPr/>
          <p:nvPr/>
        </p:nvSpPr>
        <p:spPr>
          <a:xfrm>
            <a:off x="27365" y="5943600"/>
            <a:ext cx="12192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0000"/>
                </a:solidFill>
                <a:effectLst/>
                <a:uLnTx/>
                <a:uFillTx/>
                <a:latin typeface="Arial"/>
                <a:ea typeface="+mn-ea"/>
                <a:cs typeface="+mn-cs"/>
              </a:rPr>
              <a:t>Ferguson G et al, Lancet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Resp</a:t>
            </a:r>
            <a:r>
              <a:rPr kumimoji="0" lang="it-IT" sz="3200" b="1" i="0" u="none" strike="noStrike" kern="1200" cap="none" spc="0" normalizeH="0" baseline="0" noProof="0" dirty="0">
                <a:ln>
                  <a:noFill/>
                </a:ln>
                <a:solidFill>
                  <a:srgbClr val="000000"/>
                </a:solidFill>
                <a:effectLst/>
                <a:uLnTx/>
                <a:uFillTx/>
                <a:latin typeface="Arial"/>
                <a:ea typeface="+mn-ea"/>
                <a:cs typeface="+mn-cs"/>
              </a:rPr>
              <a: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Med</a:t>
            </a:r>
            <a:r>
              <a:rPr kumimoji="0" lang="it-IT" sz="3200" b="1" i="0" u="none" strike="noStrike" kern="1200" cap="none" spc="0" normalizeH="0" baseline="0" noProof="0" dirty="0">
                <a:ln>
                  <a:noFill/>
                </a:ln>
                <a:solidFill>
                  <a:srgbClr val="000000"/>
                </a:solidFill>
                <a:effectLst/>
                <a:uLnTx/>
                <a:uFillTx/>
                <a:latin typeface="Arial"/>
                <a:ea typeface="+mn-ea"/>
                <a:cs typeface="+mn-cs"/>
              </a:rPr>
              <a:t> 2018; 10: 747-58</a:t>
            </a:r>
          </a:p>
        </p:txBody>
      </p:sp>
    </p:spTree>
    <p:extLst>
      <p:ext uri="{BB962C8B-B14F-4D97-AF65-F5344CB8AC3E}">
        <p14:creationId xmlns:p14="http://schemas.microsoft.com/office/powerpoint/2010/main" val="264596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10" y="236021"/>
            <a:ext cx="11533512" cy="800099"/>
          </a:xfrm>
        </p:spPr>
        <p:txBody>
          <a:bodyPr/>
          <a:lstStyle/>
          <a:p>
            <a:r>
              <a:rPr lang="en-GB" dirty="0"/>
              <a:t>Entry Criteria</a:t>
            </a:r>
          </a:p>
        </p:txBody>
      </p:sp>
      <p:sp>
        <p:nvSpPr>
          <p:cNvPr id="9" name="Content Placeholder 8">
            <a:extLst>
              <a:ext uri="{FF2B5EF4-FFF2-40B4-BE49-F238E27FC236}">
                <a16:creationId xmlns:a16="http://schemas.microsoft.com/office/drawing/2014/main" id="{C81CAD42-5F8B-4BD4-ACD9-B4BAB28F0D4C}"/>
              </a:ext>
            </a:extLst>
          </p:cNvPr>
          <p:cNvSpPr>
            <a:spLocks noGrp="1"/>
          </p:cNvSpPr>
          <p:nvPr>
            <p:ph idx="1"/>
          </p:nvPr>
        </p:nvSpPr>
        <p:spPr/>
        <p:txBody>
          <a:bodyPr>
            <a:normAutofit/>
          </a:bodyPr>
          <a:lstStyle/>
          <a:p>
            <a:r>
              <a:rPr lang="en-GB" sz="2200" dirty="0"/>
              <a:t>Key entry criteria:</a:t>
            </a:r>
          </a:p>
          <a:p>
            <a:pPr lvl="1"/>
            <a:r>
              <a:rPr lang="en-GB" sz="2200" dirty="0"/>
              <a:t>40–80 years of age</a:t>
            </a:r>
          </a:p>
          <a:p>
            <a:pPr lvl="1"/>
            <a:r>
              <a:rPr lang="en-GB" sz="2200" dirty="0"/>
              <a:t>Current/former smoker (smoking history ≥10 pack years)</a:t>
            </a:r>
          </a:p>
          <a:p>
            <a:pPr lvl="1"/>
            <a:r>
              <a:rPr lang="en-GB" sz="2200" dirty="0"/>
              <a:t>Post-bronchodilator FEV</a:t>
            </a:r>
            <a:r>
              <a:rPr lang="en-GB" sz="2200" baseline="-25000" dirty="0"/>
              <a:t>1</a:t>
            </a:r>
            <a:r>
              <a:rPr lang="en-GB" sz="2200" dirty="0"/>
              <a:t> ≥25% and &lt;80% predicted normal</a:t>
            </a:r>
          </a:p>
          <a:p>
            <a:pPr lvl="1"/>
            <a:r>
              <a:rPr lang="en-GB" sz="2200" dirty="0"/>
              <a:t>Symptomatic (COPD Assessment Test score ≥10) despite receiving two or more inhaled maintenance therapies </a:t>
            </a:r>
          </a:p>
          <a:p>
            <a:pPr lvl="1"/>
            <a:r>
              <a:rPr lang="en-GB" sz="2200" b="1" dirty="0"/>
              <a:t>No requirement for a history of COPD exacerbations in the prior year</a:t>
            </a:r>
          </a:p>
          <a:p>
            <a:r>
              <a:rPr lang="en-GB" sz="2200" b="1" dirty="0"/>
              <a:t>Key exclusion criteria </a:t>
            </a:r>
          </a:p>
          <a:p>
            <a:pPr lvl="1"/>
            <a:r>
              <a:rPr lang="en-GB" sz="2200" b="1" dirty="0"/>
              <a:t>Current diagnosis of asthma, COPD due to </a:t>
            </a:r>
            <a:r>
              <a:rPr lang="el-GR" sz="2200" b="1" dirty="0"/>
              <a:t>α</a:t>
            </a:r>
            <a:r>
              <a:rPr lang="en-GB" sz="2200" b="1" baseline="-25000" dirty="0"/>
              <a:t>1</a:t>
            </a:r>
            <a:r>
              <a:rPr lang="en-GB" sz="2200" b="1" dirty="0"/>
              <a:t>-antitrypsin deficiency, or any other respiratory disease</a:t>
            </a:r>
          </a:p>
        </p:txBody>
      </p:sp>
      <p:sp>
        <p:nvSpPr>
          <p:cNvPr id="4" name="TextBox 3"/>
          <p:cNvSpPr txBox="1"/>
          <p:nvPr/>
        </p:nvSpPr>
        <p:spPr>
          <a:xfrm>
            <a:off x="2375555" y="5769204"/>
            <a:ext cx="415498" cy="341632"/>
          </a:xfrm>
          <a:prstGeom prst="rect">
            <a:avLst/>
          </a:prstGeom>
          <a:noFill/>
        </p:spPr>
        <p:txBody>
          <a:bodyPr wrap="none" rtlCol="0">
            <a:spAutoFit/>
          </a:bodyPr>
          <a:lstStyle/>
          <a:p>
            <a:pPr marL="228600" marR="0" lvl="0" indent="-228600" algn="l" defTabSz="914400" rtl="0" eaLnBrk="1" fontAlgn="auto" latinLnBrk="0" hangingPunct="1">
              <a:lnSpc>
                <a:spcPct val="90000"/>
              </a:lnSpc>
              <a:spcBef>
                <a:spcPts val="1200"/>
              </a:spcBef>
              <a:spcAft>
                <a:spcPts val="0"/>
              </a:spcAft>
              <a:buClr>
                <a:srgbClr val="7F134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C99B058-415F-4334-B890-CF9BF38DF3FB}"/>
              </a:ext>
            </a:extLst>
          </p:cNvPr>
          <p:cNvSpPr/>
          <p:nvPr/>
        </p:nvSpPr>
        <p:spPr>
          <a:xfrm>
            <a:off x="27365" y="5943600"/>
            <a:ext cx="12192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0000"/>
                </a:solidFill>
                <a:effectLst/>
                <a:uLnTx/>
                <a:uFillTx/>
                <a:latin typeface="Arial"/>
                <a:ea typeface="+mn-ea"/>
                <a:cs typeface="+mn-cs"/>
              </a:rPr>
              <a:t>Ferguson G et al, Lancet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Resp</a:t>
            </a:r>
            <a:r>
              <a:rPr kumimoji="0" lang="it-IT" sz="3200" b="1" i="0" u="none" strike="noStrike" kern="1200" cap="none" spc="0" normalizeH="0" baseline="0" noProof="0" dirty="0">
                <a:ln>
                  <a:noFill/>
                </a:ln>
                <a:solidFill>
                  <a:srgbClr val="000000"/>
                </a:solidFill>
                <a:effectLst/>
                <a:uLnTx/>
                <a:uFillTx/>
                <a:latin typeface="Arial"/>
                <a:ea typeface="+mn-ea"/>
                <a:cs typeface="+mn-cs"/>
              </a:rPr>
              <a: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Med</a:t>
            </a:r>
            <a:r>
              <a:rPr kumimoji="0" lang="it-IT" sz="3200" b="1" i="0" u="none" strike="noStrike" kern="1200" cap="none" spc="0" normalizeH="0" baseline="0" noProof="0" dirty="0">
                <a:ln>
                  <a:noFill/>
                </a:ln>
                <a:solidFill>
                  <a:srgbClr val="000000"/>
                </a:solidFill>
                <a:effectLst/>
                <a:uLnTx/>
                <a:uFillTx/>
                <a:latin typeface="Arial"/>
                <a:ea typeface="+mn-ea"/>
                <a:cs typeface="+mn-cs"/>
              </a:rPr>
              <a:t> 2018; 10: 747-58</a:t>
            </a:r>
          </a:p>
        </p:txBody>
      </p:sp>
    </p:spTree>
    <p:extLst>
      <p:ext uri="{BB962C8B-B14F-4D97-AF65-F5344CB8AC3E}">
        <p14:creationId xmlns:p14="http://schemas.microsoft.com/office/powerpoint/2010/main" val="328714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11D56F-8518-43B3-9E42-D38FBCC44A8E}"/>
              </a:ext>
            </a:extLst>
          </p:cNvPr>
          <p:cNvSpPr>
            <a:spLocks noGrp="1"/>
          </p:cNvSpPr>
          <p:nvPr>
            <p:ph type="title"/>
          </p:nvPr>
        </p:nvSpPr>
        <p:spPr>
          <a:xfrm>
            <a:off x="327810" y="226189"/>
            <a:ext cx="11533512" cy="800099"/>
          </a:xfrm>
        </p:spPr>
        <p:txBody>
          <a:bodyPr/>
          <a:lstStyle/>
          <a:p>
            <a:r>
              <a:rPr lang="en-US" dirty="0"/>
              <a:t>Rate of Moderate/Severe COPD Exacerbations</a:t>
            </a:r>
            <a:br>
              <a:rPr lang="en-US" dirty="0"/>
            </a:br>
            <a:r>
              <a:rPr lang="en-US" dirty="0"/>
              <a:t>over 24 Weeks</a:t>
            </a:r>
            <a:endParaRPr lang="en-GB" dirty="0"/>
          </a:p>
        </p:txBody>
      </p:sp>
      <p:graphicFrame>
        <p:nvGraphicFramePr>
          <p:cNvPr id="5" name="Content Placeholder 4">
            <a:extLst>
              <a:ext uri="{FF2B5EF4-FFF2-40B4-BE49-F238E27FC236}">
                <a16:creationId xmlns:a16="http://schemas.microsoft.com/office/drawing/2014/main" id="{90120B87-C8CC-4E78-8729-40DDBCC1FB76}"/>
              </a:ext>
            </a:extLst>
          </p:cNvPr>
          <p:cNvGraphicFramePr>
            <a:graphicFrameLocks/>
          </p:cNvGraphicFramePr>
          <p:nvPr>
            <p:extLst/>
          </p:nvPr>
        </p:nvGraphicFramePr>
        <p:xfrm>
          <a:off x="496436" y="1676507"/>
          <a:ext cx="11253859" cy="3825240"/>
        </p:xfrm>
        <a:graphic>
          <a:graphicData uri="http://schemas.openxmlformats.org/drawingml/2006/table">
            <a:tbl>
              <a:tblPr firstRow="1" bandRow="1">
                <a:tableStyleId>{5C22544A-7EE6-4342-B048-85BDC9FD1C3A}</a:tableStyleId>
              </a:tblPr>
              <a:tblGrid>
                <a:gridCol w="3802187">
                  <a:extLst>
                    <a:ext uri="{9D8B030D-6E8A-4147-A177-3AD203B41FA5}">
                      <a16:colId xmlns:a16="http://schemas.microsoft.com/office/drawing/2014/main" val="3396691169"/>
                    </a:ext>
                  </a:extLst>
                </a:gridCol>
                <a:gridCol w="1862918">
                  <a:extLst>
                    <a:ext uri="{9D8B030D-6E8A-4147-A177-3AD203B41FA5}">
                      <a16:colId xmlns:a16="http://schemas.microsoft.com/office/drawing/2014/main" val="2987432182"/>
                    </a:ext>
                  </a:extLst>
                </a:gridCol>
                <a:gridCol w="1862918">
                  <a:extLst>
                    <a:ext uri="{9D8B030D-6E8A-4147-A177-3AD203B41FA5}">
                      <a16:colId xmlns:a16="http://schemas.microsoft.com/office/drawing/2014/main" val="3656566347"/>
                    </a:ext>
                  </a:extLst>
                </a:gridCol>
                <a:gridCol w="1862918">
                  <a:extLst>
                    <a:ext uri="{9D8B030D-6E8A-4147-A177-3AD203B41FA5}">
                      <a16:colId xmlns:a16="http://schemas.microsoft.com/office/drawing/2014/main" val="315419862"/>
                    </a:ext>
                  </a:extLst>
                </a:gridCol>
                <a:gridCol w="1862918">
                  <a:extLst>
                    <a:ext uri="{9D8B030D-6E8A-4147-A177-3AD203B41FA5}">
                      <a16:colId xmlns:a16="http://schemas.microsoft.com/office/drawing/2014/main" val="3496411097"/>
                    </a:ext>
                  </a:extLst>
                </a:gridCol>
              </a:tblGrid>
              <a:tr h="619678">
                <a:tc>
                  <a:txBody>
                    <a:bodyPr/>
                    <a:lstStyle/>
                    <a:p>
                      <a:pPr>
                        <a:lnSpc>
                          <a:spcPct val="100000"/>
                        </a:lnSpc>
                        <a:spcBef>
                          <a:spcPts val="0"/>
                        </a:spcBef>
                        <a:spcAft>
                          <a:spcPts val="0"/>
                        </a:spcAft>
                      </a:pPr>
                      <a:endParaRPr lang="en-US" sz="17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aseline="0" dirty="0">
                          <a:solidFill>
                            <a:schemeClr val="bg1"/>
                          </a:solidFill>
                        </a:rPr>
                        <a:t>BGF MDI</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baseline="0" dirty="0">
                          <a:solidFill>
                            <a:schemeClr val="bg1"/>
                          </a:solidFill>
                        </a:rPr>
                        <a:t>320/14.4/10 </a:t>
                      </a:r>
                      <a:r>
                        <a:rPr lang="el-GR" sz="1700" baseline="0" dirty="0">
                          <a:solidFill>
                            <a:schemeClr val="bg1"/>
                          </a:solidFill>
                        </a:rPr>
                        <a:t>μ</a:t>
                      </a:r>
                      <a:r>
                        <a:rPr lang="en-GB" sz="1700" baseline="0" dirty="0">
                          <a:solidFill>
                            <a:schemeClr val="bg1"/>
                          </a:solidFill>
                        </a:rPr>
                        <a:t>g</a:t>
                      </a:r>
                      <a:endParaRPr lang="en-US" sz="1700" baseline="0"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(N=639)</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GFF </a:t>
                      </a:r>
                      <a:r>
                        <a:rPr lang="en-US" sz="1700" baseline="0" dirty="0">
                          <a:solidFill>
                            <a:schemeClr val="bg1"/>
                          </a:solidFill>
                        </a:rPr>
                        <a:t>MDI</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baseline="0" dirty="0">
                          <a:solidFill>
                            <a:schemeClr val="bg1"/>
                          </a:solidFill>
                        </a:rPr>
                        <a:t>14.4/10 </a:t>
                      </a:r>
                      <a:r>
                        <a:rPr lang="el-GR" sz="1700" baseline="0" dirty="0">
                          <a:solidFill>
                            <a:schemeClr val="bg1"/>
                          </a:solidFill>
                        </a:rPr>
                        <a:t>μ</a:t>
                      </a:r>
                      <a:r>
                        <a:rPr lang="en-GB" sz="1700" baseline="0" dirty="0">
                          <a:solidFill>
                            <a:schemeClr val="bg1"/>
                          </a:solidFill>
                        </a:rPr>
                        <a:t>g</a:t>
                      </a:r>
                      <a:endParaRPr lang="en-US" sz="1700" baseline="0"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(N=625)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BFF MDI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320/10 </a:t>
                      </a:r>
                      <a:r>
                        <a:rPr lang="el-GR" sz="1700" baseline="0" dirty="0">
                          <a:solidFill>
                            <a:schemeClr val="bg1"/>
                          </a:solidFill>
                        </a:rPr>
                        <a:t>μ</a:t>
                      </a:r>
                      <a:r>
                        <a:rPr lang="en-GB" sz="1700" baseline="0" dirty="0">
                          <a:solidFill>
                            <a:schemeClr val="bg1"/>
                          </a:solidFill>
                        </a:rPr>
                        <a:t>g</a:t>
                      </a:r>
                      <a:endParaRPr lang="en-US" sz="1700"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(N=314)</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BUD/FORM</a:t>
                      </a:r>
                      <a:r>
                        <a:rPr lang="en-US" sz="1700" baseline="0" dirty="0">
                          <a:solidFill>
                            <a:schemeClr val="bg1"/>
                          </a:solidFill>
                        </a:rPr>
                        <a:t> DPI</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baseline="0" dirty="0">
                          <a:solidFill>
                            <a:schemeClr val="bg1"/>
                          </a:solidFill>
                        </a:rPr>
                        <a:t>400/12 </a:t>
                      </a:r>
                      <a:r>
                        <a:rPr lang="el-GR" sz="1700" baseline="0" dirty="0">
                          <a:solidFill>
                            <a:schemeClr val="bg1"/>
                          </a:solidFill>
                        </a:rPr>
                        <a:t>μ</a:t>
                      </a:r>
                      <a:r>
                        <a:rPr lang="en-GB" sz="1700" baseline="0" dirty="0">
                          <a:solidFill>
                            <a:schemeClr val="bg1"/>
                          </a:solidFill>
                        </a:rPr>
                        <a:t>g</a:t>
                      </a:r>
                      <a:endParaRPr lang="en-US" sz="1700" baseline="0"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(N=318)</a:t>
                      </a:r>
                    </a:p>
                  </a:txBody>
                  <a:tcPr anchor="ctr"/>
                </a:tc>
                <a:extLst>
                  <a:ext uri="{0D108BD9-81ED-4DB2-BD59-A6C34878D82A}">
                    <a16:rowId xmlns:a16="http://schemas.microsoft.com/office/drawing/2014/main" val="3351075329"/>
                  </a:ext>
                </a:extLst>
              </a:tr>
              <a:tr h="560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mn-lt"/>
                        </a:rPr>
                        <a:t>Subjects with moderate/severe COPD exacerbations, n (%) [events]</a:t>
                      </a:r>
                    </a:p>
                  </a:txBody>
                  <a:tcPr anchor="ctr"/>
                </a:tc>
                <a:tc>
                  <a:txBody>
                    <a:bodyPr/>
                    <a:lstStyle/>
                    <a:p>
                      <a:pPr algn="ctr">
                        <a:lnSpc>
                          <a:spcPct val="100000"/>
                        </a:lnSpc>
                        <a:spcBef>
                          <a:spcPts val="0"/>
                        </a:spcBef>
                        <a:spcAft>
                          <a:spcPts val="0"/>
                        </a:spcAft>
                      </a:pPr>
                      <a:r>
                        <a:rPr lang="en-US" sz="1700" b="0" dirty="0"/>
                        <a:t>108 (16.9) </a:t>
                      </a:r>
                    </a:p>
                    <a:p>
                      <a:pPr algn="ctr">
                        <a:lnSpc>
                          <a:spcPct val="100000"/>
                        </a:lnSpc>
                        <a:spcBef>
                          <a:spcPts val="0"/>
                        </a:spcBef>
                        <a:spcAft>
                          <a:spcPts val="0"/>
                        </a:spcAft>
                      </a:pPr>
                      <a:r>
                        <a:rPr lang="en-US" sz="1700" b="0" dirty="0"/>
                        <a:t>[132]</a:t>
                      </a:r>
                    </a:p>
                  </a:txBody>
                  <a:tcPr anchor="ctr"/>
                </a:tc>
                <a:tc>
                  <a:txBody>
                    <a:bodyPr/>
                    <a:lstStyle/>
                    <a:p>
                      <a:pPr algn="ctr">
                        <a:lnSpc>
                          <a:spcPct val="100000"/>
                        </a:lnSpc>
                        <a:spcBef>
                          <a:spcPts val="0"/>
                        </a:spcBef>
                        <a:spcAft>
                          <a:spcPts val="0"/>
                        </a:spcAft>
                      </a:pPr>
                      <a:r>
                        <a:rPr lang="en-US" sz="1700" b="0" dirty="0"/>
                        <a:t>157 (25.1) </a:t>
                      </a:r>
                    </a:p>
                    <a:p>
                      <a:pPr algn="ctr">
                        <a:lnSpc>
                          <a:spcPct val="100000"/>
                        </a:lnSpc>
                        <a:spcBef>
                          <a:spcPts val="0"/>
                        </a:spcBef>
                        <a:spcAft>
                          <a:spcPts val="0"/>
                        </a:spcAft>
                      </a:pPr>
                      <a:r>
                        <a:rPr lang="en-US" sz="1700" b="0" dirty="0"/>
                        <a:t>[228]</a:t>
                      </a:r>
                    </a:p>
                  </a:txBody>
                  <a:tcPr anchor="ctr"/>
                </a:tc>
                <a:tc>
                  <a:txBody>
                    <a:bodyPr/>
                    <a:lstStyle/>
                    <a:p>
                      <a:pPr algn="ctr">
                        <a:lnSpc>
                          <a:spcPct val="100000"/>
                        </a:lnSpc>
                        <a:spcBef>
                          <a:spcPts val="0"/>
                        </a:spcBef>
                        <a:spcAft>
                          <a:spcPts val="0"/>
                        </a:spcAft>
                      </a:pPr>
                      <a:r>
                        <a:rPr lang="en-US" sz="1700" b="0" dirty="0"/>
                        <a:t>65 (20.7) </a:t>
                      </a:r>
                    </a:p>
                    <a:p>
                      <a:pPr algn="ctr">
                        <a:lnSpc>
                          <a:spcPct val="100000"/>
                        </a:lnSpc>
                        <a:spcBef>
                          <a:spcPts val="0"/>
                        </a:spcBef>
                        <a:spcAft>
                          <a:spcPts val="0"/>
                        </a:spcAft>
                      </a:pPr>
                      <a:r>
                        <a:rPr lang="en-US" sz="1700" b="0" dirty="0"/>
                        <a:t>[74]</a:t>
                      </a:r>
                    </a:p>
                  </a:txBody>
                  <a:tcPr anchor="ctr"/>
                </a:tc>
                <a:tc>
                  <a:txBody>
                    <a:bodyPr/>
                    <a:lstStyle/>
                    <a:p>
                      <a:pPr algn="ctr">
                        <a:lnSpc>
                          <a:spcPct val="100000"/>
                        </a:lnSpc>
                        <a:spcBef>
                          <a:spcPts val="0"/>
                        </a:spcBef>
                        <a:spcAft>
                          <a:spcPts val="0"/>
                        </a:spcAft>
                      </a:pPr>
                      <a:r>
                        <a:rPr lang="en-US" sz="1700" b="0" dirty="0"/>
                        <a:t>61 (19.2)</a:t>
                      </a:r>
                    </a:p>
                    <a:p>
                      <a:pPr algn="ctr">
                        <a:lnSpc>
                          <a:spcPct val="100000"/>
                        </a:lnSpc>
                        <a:spcBef>
                          <a:spcPts val="0"/>
                        </a:spcBef>
                        <a:spcAft>
                          <a:spcPts val="0"/>
                        </a:spcAft>
                      </a:pPr>
                      <a:r>
                        <a:rPr lang="en-US" sz="1700" b="0" dirty="0"/>
                        <a:t>[77]</a:t>
                      </a:r>
                    </a:p>
                  </a:txBody>
                  <a:tcPr anchor="ctr"/>
                </a:tc>
                <a:extLst>
                  <a:ext uri="{0D108BD9-81ED-4DB2-BD59-A6C34878D82A}">
                    <a16:rowId xmlns:a16="http://schemas.microsoft.com/office/drawing/2014/main" val="10001"/>
                  </a:ext>
                </a:extLst>
              </a:tr>
              <a:tr h="560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kern="1200" dirty="0">
                          <a:solidFill>
                            <a:schemeClr val="tx1"/>
                          </a:solidFill>
                          <a:effectLst/>
                        </a:rPr>
                        <a:t>Adjusted annual rate (SE) of moderate/severe COPD exacerbations</a:t>
                      </a:r>
                      <a:endParaRPr lang="en-US" sz="1700" b="0" strike="sngStrike" kern="1200" dirty="0">
                        <a:solidFill>
                          <a:schemeClr val="tx1"/>
                        </a:solidFill>
                        <a:effectLst/>
                      </a:endParaRPr>
                    </a:p>
                  </a:txBody>
                  <a:tcPr anchor="ctr"/>
                </a:tc>
                <a:tc>
                  <a:txBody>
                    <a:bodyPr/>
                    <a:lstStyle/>
                    <a:p>
                      <a:pPr algn="ctr">
                        <a:lnSpc>
                          <a:spcPct val="100000"/>
                        </a:lnSpc>
                        <a:spcBef>
                          <a:spcPts val="0"/>
                        </a:spcBef>
                        <a:spcAft>
                          <a:spcPts val="0"/>
                        </a:spcAft>
                      </a:pPr>
                      <a:r>
                        <a:rPr lang="en-US" sz="1700" b="1" dirty="0"/>
                        <a:t>0.46 (0.05)</a:t>
                      </a:r>
                    </a:p>
                  </a:txBody>
                  <a:tcPr anchor="ctr"/>
                </a:tc>
                <a:tc>
                  <a:txBody>
                    <a:bodyPr/>
                    <a:lstStyle/>
                    <a:p>
                      <a:pPr algn="ctr">
                        <a:lnSpc>
                          <a:spcPct val="100000"/>
                        </a:lnSpc>
                        <a:spcBef>
                          <a:spcPts val="0"/>
                        </a:spcBef>
                        <a:spcAft>
                          <a:spcPts val="0"/>
                        </a:spcAft>
                      </a:pPr>
                      <a:r>
                        <a:rPr lang="en-US" sz="1700" b="1" dirty="0"/>
                        <a:t>0.95 (0.09)</a:t>
                      </a:r>
                    </a:p>
                  </a:txBody>
                  <a:tcPr anchor="ctr"/>
                </a:tc>
                <a:tc>
                  <a:txBody>
                    <a:bodyPr/>
                    <a:lstStyle/>
                    <a:p>
                      <a:pPr algn="ctr">
                        <a:lnSpc>
                          <a:spcPct val="100000"/>
                        </a:lnSpc>
                        <a:spcBef>
                          <a:spcPts val="0"/>
                        </a:spcBef>
                        <a:spcAft>
                          <a:spcPts val="0"/>
                        </a:spcAft>
                      </a:pPr>
                      <a:r>
                        <a:rPr lang="en-US" sz="1700" b="1" dirty="0"/>
                        <a:t>0.56 (0.08)</a:t>
                      </a:r>
                    </a:p>
                  </a:txBody>
                  <a:tcPr anchor="ctr"/>
                </a:tc>
                <a:tc>
                  <a:txBody>
                    <a:bodyPr/>
                    <a:lstStyle/>
                    <a:p>
                      <a:pPr algn="ctr">
                        <a:lnSpc>
                          <a:spcPct val="100000"/>
                        </a:lnSpc>
                        <a:spcBef>
                          <a:spcPts val="0"/>
                        </a:spcBef>
                        <a:spcAft>
                          <a:spcPts val="0"/>
                        </a:spcAft>
                      </a:pPr>
                      <a:r>
                        <a:rPr lang="en-US" sz="1700" b="1" dirty="0"/>
                        <a:t>0.55</a:t>
                      </a:r>
                      <a:r>
                        <a:rPr lang="en-US" sz="1700" b="1" baseline="0" dirty="0"/>
                        <a:t> (0.08)</a:t>
                      </a:r>
                    </a:p>
                  </a:txBody>
                  <a:tcPr anchor="ctr"/>
                </a:tc>
                <a:extLst>
                  <a:ext uri="{0D108BD9-81ED-4DB2-BD59-A6C34878D82A}">
                    <a16:rowId xmlns:a16="http://schemas.microsoft.com/office/drawing/2014/main" val="10002"/>
                  </a:ext>
                </a:extLst>
              </a:tr>
              <a:tr h="459503">
                <a:tc>
                  <a:txBody>
                    <a:bodyPr/>
                    <a:lstStyle/>
                    <a:p>
                      <a:pPr>
                        <a:lnSpc>
                          <a:spcPct val="100000"/>
                        </a:lnSpc>
                        <a:spcBef>
                          <a:spcPts val="0"/>
                        </a:spcBef>
                        <a:spcAft>
                          <a:spcPts val="0"/>
                        </a:spcAft>
                      </a:pPr>
                      <a:endParaRPr lang="en-US" sz="1700" dirty="0">
                        <a:solidFill>
                          <a:schemeClr val="bg1"/>
                        </a:solidFill>
                      </a:endParaRPr>
                    </a:p>
                  </a:txBody>
                  <a:tcPr>
                    <a:solidFill>
                      <a:schemeClr val="accent1"/>
                    </a:solidFill>
                  </a:tcPr>
                </a:tc>
                <a:tc>
                  <a:txBody>
                    <a:bodyPr/>
                    <a:lstStyle/>
                    <a:p>
                      <a:pPr algn="ctr">
                        <a:lnSpc>
                          <a:spcPct val="100000"/>
                        </a:lnSpc>
                        <a:spcBef>
                          <a:spcPts val="0"/>
                        </a:spcBef>
                        <a:spcAft>
                          <a:spcPts val="0"/>
                        </a:spcAft>
                      </a:pPr>
                      <a:r>
                        <a:rPr lang="en-US" sz="1700" b="1" dirty="0">
                          <a:solidFill>
                            <a:schemeClr val="bg1"/>
                          </a:solidFill>
                        </a:rPr>
                        <a:t>BGF MDI vs</a:t>
                      </a:r>
                    </a:p>
                    <a:p>
                      <a:pPr algn="ctr">
                        <a:lnSpc>
                          <a:spcPct val="100000"/>
                        </a:lnSpc>
                        <a:spcBef>
                          <a:spcPts val="0"/>
                        </a:spcBef>
                        <a:spcAft>
                          <a:spcPts val="0"/>
                        </a:spcAft>
                      </a:pPr>
                      <a:r>
                        <a:rPr lang="en-US" sz="1700" b="1" baseline="0" dirty="0">
                          <a:solidFill>
                            <a:schemeClr val="bg1"/>
                          </a:solidFill>
                        </a:rPr>
                        <a:t>GFF MDI</a:t>
                      </a:r>
                      <a:endParaRPr lang="en-US" sz="1700" b="1" dirty="0">
                        <a:solidFill>
                          <a:schemeClr val="bg1"/>
                        </a:solidFill>
                      </a:endParaRPr>
                    </a:p>
                  </a:txBody>
                  <a:tcPr anchor="ctr">
                    <a:solidFill>
                      <a:schemeClr val="accent1"/>
                    </a:solidFill>
                  </a:tcPr>
                </a:tc>
                <a:tc>
                  <a:txBody>
                    <a:bodyPr/>
                    <a:lstStyle/>
                    <a:p>
                      <a:pPr algn="ctr">
                        <a:lnSpc>
                          <a:spcPct val="100000"/>
                        </a:lnSpc>
                        <a:spcBef>
                          <a:spcPts val="0"/>
                        </a:spcBef>
                        <a:spcAft>
                          <a:spcPts val="0"/>
                        </a:spcAft>
                      </a:pPr>
                      <a:r>
                        <a:rPr lang="en-US" sz="1700" b="1" dirty="0">
                          <a:solidFill>
                            <a:schemeClr val="bg1"/>
                          </a:solidFill>
                        </a:rPr>
                        <a:t>BGF MDI vs</a:t>
                      </a:r>
                    </a:p>
                    <a:p>
                      <a:pPr algn="ctr">
                        <a:lnSpc>
                          <a:spcPct val="100000"/>
                        </a:lnSpc>
                        <a:spcBef>
                          <a:spcPts val="0"/>
                        </a:spcBef>
                        <a:spcAft>
                          <a:spcPts val="0"/>
                        </a:spcAft>
                      </a:pPr>
                      <a:r>
                        <a:rPr lang="en-US" sz="1700" b="1" dirty="0">
                          <a:solidFill>
                            <a:schemeClr val="bg1"/>
                          </a:solidFill>
                        </a:rPr>
                        <a:t>BFF MDI</a:t>
                      </a:r>
                    </a:p>
                  </a:txBody>
                  <a:tcPr anchor="ctr">
                    <a:solidFill>
                      <a:schemeClr val="accent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700" b="1" dirty="0">
                          <a:solidFill>
                            <a:schemeClr val="bg1"/>
                          </a:solidFill>
                        </a:rPr>
                        <a:t>BGF MDI vs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700" b="1" dirty="0">
                          <a:solidFill>
                            <a:schemeClr val="bg1"/>
                          </a:solidFill>
                        </a:rPr>
                        <a:t>BUD</a:t>
                      </a:r>
                      <a:r>
                        <a:rPr lang="en-US" sz="1700" b="1" baseline="0" dirty="0">
                          <a:solidFill>
                            <a:schemeClr val="bg1"/>
                          </a:solidFill>
                        </a:rPr>
                        <a:t>/FORM DPI</a:t>
                      </a:r>
                      <a:endParaRPr lang="en-US" sz="1700" b="1" dirty="0">
                        <a:solidFill>
                          <a:schemeClr val="bg1"/>
                        </a:solidFill>
                      </a:endParaRPr>
                    </a:p>
                  </a:txBody>
                  <a:tcPr anchor="ctr">
                    <a:solidFill>
                      <a:schemeClr val="accent1"/>
                    </a:solidFill>
                  </a:tcPr>
                </a:tc>
                <a:tc>
                  <a:txBody>
                    <a:bodyPr/>
                    <a:lstStyle/>
                    <a:p>
                      <a:pPr algn="ctr">
                        <a:lnSpc>
                          <a:spcPct val="100000"/>
                        </a:lnSpc>
                        <a:spcBef>
                          <a:spcPts val="0"/>
                        </a:spcBef>
                        <a:spcAft>
                          <a:spcPts val="0"/>
                        </a:spcAft>
                      </a:pPr>
                      <a:r>
                        <a:rPr lang="en-US" sz="1700" b="1" dirty="0">
                          <a:solidFill>
                            <a:schemeClr val="bg1"/>
                          </a:solidFill>
                        </a:rPr>
                        <a:t>BFF MDI vs</a:t>
                      </a:r>
                    </a:p>
                    <a:p>
                      <a:pPr algn="ctr">
                        <a:lnSpc>
                          <a:spcPct val="100000"/>
                        </a:lnSpc>
                        <a:spcBef>
                          <a:spcPts val="0"/>
                        </a:spcBef>
                        <a:spcAft>
                          <a:spcPts val="0"/>
                        </a:spcAft>
                      </a:pPr>
                      <a:r>
                        <a:rPr lang="en-US" sz="1700" b="1" dirty="0">
                          <a:solidFill>
                            <a:schemeClr val="bg1"/>
                          </a:solidFill>
                        </a:rPr>
                        <a:t> BUD</a:t>
                      </a:r>
                      <a:r>
                        <a:rPr lang="en-US" sz="1700" b="1" baseline="0" dirty="0">
                          <a:solidFill>
                            <a:schemeClr val="bg1"/>
                          </a:solidFill>
                        </a:rPr>
                        <a:t>/FORM DPI</a:t>
                      </a:r>
                      <a:br>
                        <a:rPr lang="en-GB" sz="1700" b="1" dirty="0">
                          <a:solidFill>
                            <a:schemeClr val="bg1"/>
                          </a:solidFill>
                        </a:rPr>
                      </a:br>
                      <a:r>
                        <a:rPr lang="en-GB" sz="1700" b="1" dirty="0">
                          <a:solidFill>
                            <a:schemeClr val="bg1"/>
                          </a:solidFill>
                        </a:rPr>
                        <a:t>(Non-inferiority)</a:t>
                      </a:r>
                      <a:endParaRPr lang="en-GB" sz="1700" b="1" baseline="30000" dirty="0">
                        <a:solidFill>
                          <a:schemeClr val="bg1"/>
                        </a:solidFill>
                      </a:endParaRPr>
                    </a:p>
                  </a:txBody>
                  <a:tcPr anchor="ctr">
                    <a:solidFill>
                      <a:schemeClr val="accent1"/>
                    </a:solidFill>
                  </a:tcPr>
                </a:tc>
                <a:extLst>
                  <a:ext uri="{0D108BD9-81ED-4DB2-BD59-A6C34878D82A}">
                    <a16:rowId xmlns:a16="http://schemas.microsoft.com/office/drawing/2014/main" val="1684915568"/>
                  </a:ext>
                </a:extLst>
              </a:tr>
              <a:tr h="410786">
                <a:tc>
                  <a:txBody>
                    <a:bodyPr/>
                    <a:lstStyle/>
                    <a:p>
                      <a:pPr marL="0" marR="0" indent="0" algn="l">
                        <a:lnSpc>
                          <a:spcPct val="100000"/>
                        </a:lnSpc>
                        <a:spcBef>
                          <a:spcPts val="0"/>
                        </a:spcBef>
                        <a:spcAft>
                          <a:spcPts val="0"/>
                        </a:spcAft>
                      </a:pPr>
                      <a:r>
                        <a:rPr lang="en-US" sz="1700" dirty="0">
                          <a:effectLst/>
                        </a:rPr>
                        <a:t>Rate</a:t>
                      </a:r>
                      <a:r>
                        <a:rPr lang="en-US" sz="1700" baseline="0" dirty="0">
                          <a:effectLst/>
                        </a:rPr>
                        <a:t> ratio (95% CI)</a:t>
                      </a:r>
                      <a:endParaRPr lang="en-US" sz="1700" b="1" dirty="0">
                        <a:effectLst/>
                        <a:latin typeface="+mn-lt"/>
                        <a:ea typeface="Times New Roman"/>
                      </a:endParaRPr>
                    </a:p>
                  </a:txBody>
                  <a:tcPr anchor="ctr"/>
                </a:tc>
                <a:tc>
                  <a:txBody>
                    <a:bodyPr/>
                    <a:lstStyle/>
                    <a:p>
                      <a:pPr algn="ctr">
                        <a:lnSpc>
                          <a:spcPct val="100000"/>
                        </a:lnSpc>
                        <a:spcBef>
                          <a:spcPts val="0"/>
                        </a:spcBef>
                        <a:spcAft>
                          <a:spcPts val="0"/>
                        </a:spcAft>
                      </a:pPr>
                      <a:r>
                        <a:rPr lang="en-US" sz="1700" dirty="0"/>
                        <a:t>0.48 (0.37, 0.64)</a:t>
                      </a:r>
                    </a:p>
                    <a:p>
                      <a:pPr algn="ctr">
                        <a:lnSpc>
                          <a:spcPct val="100000"/>
                        </a:lnSpc>
                        <a:spcBef>
                          <a:spcPts val="0"/>
                        </a:spcBef>
                        <a:spcAft>
                          <a:spcPts val="0"/>
                        </a:spcAft>
                      </a:pPr>
                      <a:r>
                        <a:rPr lang="en-US" sz="1700" dirty="0"/>
                        <a:t> p&lt;0.000</a:t>
                      </a:r>
                      <a:r>
                        <a:rPr lang="en-US" sz="1700" b="0" dirty="0"/>
                        <a:t>1</a:t>
                      </a:r>
                      <a:r>
                        <a:rPr lang="en-US" sz="1700" dirty="0"/>
                        <a:t>*</a:t>
                      </a:r>
                      <a:endParaRPr lang="en-US" sz="1700" b="0" dirty="0"/>
                    </a:p>
                  </a:txBody>
                  <a:tcPr anchor="ctr">
                    <a:solidFill>
                      <a:schemeClr val="accent5">
                        <a:lumMod val="60000"/>
                        <a:lumOff val="40000"/>
                      </a:schemeClr>
                    </a:solidFill>
                  </a:tcPr>
                </a:tc>
                <a:tc>
                  <a:txBody>
                    <a:bodyPr/>
                    <a:lstStyle/>
                    <a:p>
                      <a:pPr algn="ctr">
                        <a:lnSpc>
                          <a:spcPct val="100000"/>
                        </a:lnSpc>
                        <a:spcBef>
                          <a:spcPts val="0"/>
                        </a:spcBef>
                        <a:spcAft>
                          <a:spcPts val="0"/>
                        </a:spcAft>
                      </a:pPr>
                      <a:r>
                        <a:rPr lang="en-US" sz="1700" dirty="0"/>
                        <a:t>0.82 (0.58, 1.17)</a:t>
                      </a:r>
                    </a:p>
                    <a:p>
                      <a:pPr algn="ctr">
                        <a:lnSpc>
                          <a:spcPct val="100000"/>
                        </a:lnSpc>
                        <a:spcBef>
                          <a:spcPts val="0"/>
                        </a:spcBef>
                        <a:spcAft>
                          <a:spcPts val="0"/>
                        </a:spcAft>
                      </a:pPr>
                      <a:r>
                        <a:rPr lang="en-US" sz="1700" dirty="0"/>
                        <a:t>p=</a:t>
                      </a:r>
                      <a:r>
                        <a:rPr lang="en-US" sz="1700" kern="1200" dirty="0"/>
                        <a:t>0.2792</a:t>
                      </a:r>
                      <a:endParaRPr lang="en-US" sz="1700" b="0" kern="1200" dirty="0">
                        <a:solidFill>
                          <a:schemeClr val="dk1"/>
                        </a:solidFill>
                        <a:latin typeface="+mn-lt"/>
                        <a:ea typeface="+mn-ea"/>
                        <a:cs typeface="+mn-cs"/>
                      </a:endParaRPr>
                    </a:p>
                  </a:txBody>
                  <a:tcPr anchor="ctr"/>
                </a:tc>
                <a:tc>
                  <a:txBody>
                    <a:bodyPr/>
                    <a:lstStyle/>
                    <a:p>
                      <a:pPr algn="ctr">
                        <a:lnSpc>
                          <a:spcPct val="100000"/>
                        </a:lnSpc>
                        <a:spcBef>
                          <a:spcPts val="0"/>
                        </a:spcBef>
                        <a:spcAft>
                          <a:spcPts val="0"/>
                        </a:spcAft>
                      </a:pPr>
                      <a:r>
                        <a:rPr lang="en-US" sz="1700" dirty="0"/>
                        <a:t>0.83 (0.59, 1.18)</a:t>
                      </a:r>
                    </a:p>
                    <a:p>
                      <a:pPr algn="ctr">
                        <a:lnSpc>
                          <a:spcPct val="100000"/>
                        </a:lnSpc>
                        <a:spcBef>
                          <a:spcPts val="0"/>
                        </a:spcBef>
                        <a:spcAft>
                          <a:spcPts val="0"/>
                        </a:spcAft>
                      </a:pPr>
                      <a:r>
                        <a:rPr lang="en-US" sz="1700" dirty="0"/>
                        <a:t>p=0.3120</a:t>
                      </a:r>
                      <a:endParaRPr lang="en-US" sz="1700" b="0" dirty="0"/>
                    </a:p>
                  </a:txBody>
                  <a:tcPr anchor="ctr"/>
                </a:tc>
                <a:tc>
                  <a:txBody>
                    <a:bodyPr/>
                    <a:lstStyle/>
                    <a:p>
                      <a:pPr algn="ctr">
                        <a:lnSpc>
                          <a:spcPct val="100000"/>
                        </a:lnSpc>
                        <a:spcBef>
                          <a:spcPts val="0"/>
                        </a:spcBef>
                        <a:spcAft>
                          <a:spcPts val="0"/>
                        </a:spcAft>
                      </a:pPr>
                      <a:r>
                        <a:rPr lang="en-US" sz="1700" b="0" dirty="0">
                          <a:solidFill>
                            <a:schemeClr val="tx1"/>
                          </a:solidFill>
                        </a:rPr>
                        <a:t>1.09</a:t>
                      </a:r>
                      <a:r>
                        <a:rPr lang="en-US" sz="1700" b="0" baseline="0" dirty="0">
                          <a:solidFill>
                            <a:schemeClr val="tx1"/>
                          </a:solidFill>
                        </a:rPr>
                        <a:t> (0.72, 1.65)</a:t>
                      </a:r>
                    </a:p>
                    <a:p>
                      <a:pPr algn="ctr">
                        <a:lnSpc>
                          <a:spcPct val="100000"/>
                        </a:lnSpc>
                        <a:spcBef>
                          <a:spcPts val="0"/>
                        </a:spcBef>
                        <a:spcAft>
                          <a:spcPts val="0"/>
                        </a:spcAft>
                      </a:pPr>
                      <a:r>
                        <a:rPr lang="en-US" sz="1700" b="0" baseline="0" dirty="0">
                          <a:solidFill>
                            <a:schemeClr val="tx1"/>
                          </a:solidFill>
                        </a:rPr>
                        <a:t>p=0.6793</a:t>
                      </a:r>
                      <a:endParaRPr lang="en-US" sz="1700" b="0" dirty="0">
                        <a:solidFill>
                          <a:schemeClr val="tx1"/>
                        </a:solidFill>
                      </a:endParaRPr>
                    </a:p>
                  </a:txBody>
                  <a:tcPr anchor="ctr"/>
                </a:tc>
                <a:extLst>
                  <a:ext uri="{0D108BD9-81ED-4DB2-BD59-A6C34878D82A}">
                    <a16:rowId xmlns:a16="http://schemas.microsoft.com/office/drawing/2014/main" val="799816138"/>
                  </a:ext>
                </a:extLst>
              </a:tr>
            </a:tbl>
          </a:graphicData>
        </a:graphic>
      </p:graphicFrame>
      <p:sp>
        <p:nvSpPr>
          <p:cNvPr id="3" name="Text Placeholder 2">
            <a:extLst>
              <a:ext uri="{FF2B5EF4-FFF2-40B4-BE49-F238E27FC236}">
                <a16:creationId xmlns:a16="http://schemas.microsoft.com/office/drawing/2014/main" id="{95BCA741-C3E0-4191-9429-43626359C656}"/>
              </a:ext>
            </a:extLst>
          </p:cNvPr>
          <p:cNvSpPr>
            <a:spLocks noGrp="1"/>
          </p:cNvSpPr>
          <p:nvPr>
            <p:ph type="body" sz="quarter" idx="13"/>
          </p:nvPr>
        </p:nvSpPr>
        <p:spPr/>
        <p:txBody>
          <a:bodyPr/>
          <a:lstStyle/>
          <a:p>
            <a:endParaRPr lang="it-IT"/>
          </a:p>
        </p:txBody>
      </p:sp>
      <p:sp>
        <p:nvSpPr>
          <p:cNvPr id="7" name="Rectangle 6">
            <a:extLst>
              <a:ext uri="{FF2B5EF4-FFF2-40B4-BE49-F238E27FC236}">
                <a16:creationId xmlns:a16="http://schemas.microsoft.com/office/drawing/2014/main" id="{06453B62-BA41-406A-87A7-260FED6AA388}"/>
              </a:ext>
            </a:extLst>
          </p:cNvPr>
          <p:cNvSpPr/>
          <p:nvPr/>
        </p:nvSpPr>
        <p:spPr>
          <a:xfrm>
            <a:off x="27365" y="5943600"/>
            <a:ext cx="12192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0000"/>
                </a:solidFill>
                <a:effectLst/>
                <a:uLnTx/>
                <a:uFillTx/>
                <a:latin typeface="Arial"/>
                <a:ea typeface="+mn-ea"/>
                <a:cs typeface="+mn-cs"/>
              </a:rPr>
              <a:t>Ferguson G et al, Lancet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Resp</a:t>
            </a:r>
            <a:r>
              <a:rPr kumimoji="0" lang="it-IT" sz="3200" b="1" i="0" u="none" strike="noStrike" kern="1200" cap="none" spc="0" normalizeH="0" baseline="0" noProof="0" dirty="0">
                <a:ln>
                  <a:noFill/>
                </a:ln>
                <a:solidFill>
                  <a:srgbClr val="000000"/>
                </a:solidFill>
                <a:effectLst/>
                <a:uLnTx/>
                <a:uFillTx/>
                <a:latin typeface="Arial"/>
                <a:ea typeface="+mn-ea"/>
                <a:cs typeface="+mn-cs"/>
              </a:rPr>
              <a:t> </a:t>
            </a:r>
            <a:r>
              <a:rPr kumimoji="0" lang="it-IT" sz="3200" b="1" i="0" u="none" strike="noStrike" kern="1200" cap="none" spc="0" normalizeH="0" baseline="0" noProof="0" dirty="0" err="1">
                <a:ln>
                  <a:noFill/>
                </a:ln>
                <a:solidFill>
                  <a:srgbClr val="000000"/>
                </a:solidFill>
                <a:effectLst/>
                <a:uLnTx/>
                <a:uFillTx/>
                <a:latin typeface="Arial"/>
                <a:ea typeface="+mn-ea"/>
                <a:cs typeface="+mn-cs"/>
              </a:rPr>
              <a:t>Med</a:t>
            </a:r>
            <a:r>
              <a:rPr kumimoji="0" lang="it-IT" sz="3200" b="1" i="0" u="none" strike="noStrike" kern="1200" cap="none" spc="0" normalizeH="0" baseline="0" noProof="0" dirty="0">
                <a:ln>
                  <a:noFill/>
                </a:ln>
                <a:solidFill>
                  <a:srgbClr val="000000"/>
                </a:solidFill>
                <a:effectLst/>
                <a:uLnTx/>
                <a:uFillTx/>
                <a:latin typeface="Arial"/>
                <a:ea typeface="+mn-ea"/>
                <a:cs typeface="+mn-cs"/>
              </a:rPr>
              <a:t> 2018; 10: 747-58</a:t>
            </a:r>
          </a:p>
        </p:txBody>
      </p:sp>
    </p:spTree>
    <p:extLst>
      <p:ext uri="{BB962C8B-B14F-4D97-AF65-F5344CB8AC3E}">
        <p14:creationId xmlns:p14="http://schemas.microsoft.com/office/powerpoint/2010/main" val="402397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4911" cy="121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3500" y="86723"/>
            <a:ext cx="9643589" cy="1261884"/>
          </a:xfrm>
          <a:prstGeom prst="rect">
            <a:avLst/>
          </a:prstGeom>
          <a:noFill/>
          <a:ln w="9525">
            <a:noFill/>
            <a:miter lim="800000"/>
            <a:headEnd/>
            <a:tailEnd/>
          </a:ln>
        </p:spPr>
        <p:txBody>
          <a:bodyPr wrap="square">
            <a:spAutoFit/>
          </a:bodyPr>
          <a:lstStyle/>
          <a:p>
            <a:pPr algn="ctr">
              <a:defRPr/>
            </a:pPr>
            <a:r>
              <a:rPr lang="en-US" sz="3800" b="1" dirty="0">
                <a:solidFill>
                  <a:srgbClr val="FFFF00"/>
                </a:solidFill>
                <a:latin typeface="Tahoma" pitchFamily="34" charset="0"/>
                <a:cs typeface="Tahoma" pitchFamily="34" charset="0"/>
              </a:rPr>
              <a:t>ABCD ASSESSMENT TOOL</a:t>
            </a:r>
          </a:p>
          <a:p>
            <a:pPr algn="ctr">
              <a:defRPr/>
            </a:pPr>
            <a:r>
              <a:rPr lang="en-US" sz="3800" b="1" dirty="0">
                <a:solidFill>
                  <a:srgbClr val="FFFF00"/>
                </a:solidFill>
                <a:latin typeface="Tahoma" pitchFamily="34" charset="0"/>
                <a:cs typeface="Tahoma" pitchFamily="34" charset="0"/>
              </a:rPr>
              <a:t>TREATMENT RECOMMENDATIONS</a:t>
            </a:r>
          </a:p>
        </p:txBody>
      </p:sp>
      <p:sp>
        <p:nvSpPr>
          <p:cNvPr id="9" name="TextBox 1"/>
          <p:cNvSpPr txBox="1">
            <a:spLocks noChangeArrowheads="1"/>
          </p:cNvSpPr>
          <p:nvPr/>
        </p:nvSpPr>
        <p:spPr bwMode="auto">
          <a:xfrm>
            <a:off x="0" y="6023901"/>
            <a:ext cx="12192000" cy="461665"/>
          </a:xfrm>
          <a:prstGeom prst="rect">
            <a:avLst/>
          </a:prstGeom>
          <a:noFill/>
          <a:ln w="9525">
            <a:noFill/>
            <a:miter lim="800000"/>
            <a:headEnd/>
            <a:tailEnd/>
          </a:ln>
        </p:spPr>
        <p:txBody>
          <a:bodyPr wrap="square">
            <a:spAutoFit/>
          </a:bodyPr>
          <a:lstStyle/>
          <a:p>
            <a:pPr algn="ctr">
              <a:defRPr/>
            </a:pPr>
            <a:r>
              <a:rPr lang="en-US" sz="2400" b="1" dirty="0">
                <a:solidFill>
                  <a:srgbClr val="FFFF00"/>
                </a:solidFill>
                <a:latin typeface="Arial"/>
                <a:cs typeface="Arial" charset="0"/>
              </a:rPr>
              <a:t>Suggestions to the Global Initiative for Chronic Obstructive Lung Disease</a:t>
            </a:r>
          </a:p>
        </p:txBody>
      </p:sp>
      <p:pic>
        <p:nvPicPr>
          <p:cNvPr id="2" name="Immagine 1"/>
          <p:cNvPicPr>
            <a:picLocks noChangeAspect="1"/>
          </p:cNvPicPr>
          <p:nvPr/>
        </p:nvPicPr>
        <p:blipFill>
          <a:blip r:embed="rId3"/>
          <a:stretch>
            <a:fillRect/>
          </a:stretch>
        </p:blipFill>
        <p:spPr>
          <a:xfrm>
            <a:off x="3505200" y="1401681"/>
            <a:ext cx="4927600" cy="4300450"/>
          </a:xfrm>
          <a:prstGeom prst="rect">
            <a:avLst/>
          </a:prstGeom>
        </p:spPr>
      </p:pic>
      <p:sp>
        <p:nvSpPr>
          <p:cNvPr id="3" name="Rettangolo 2">
            <a:extLst>
              <a:ext uri="{FF2B5EF4-FFF2-40B4-BE49-F238E27FC236}">
                <a16:creationId xmlns:a16="http://schemas.microsoft.com/office/drawing/2014/main" id="{0B101D10-C9FD-4453-8BC8-7B14C88A6691}"/>
              </a:ext>
            </a:extLst>
          </p:cNvPr>
          <p:cNvSpPr/>
          <p:nvPr/>
        </p:nvSpPr>
        <p:spPr>
          <a:xfrm>
            <a:off x="5917856" y="1670377"/>
            <a:ext cx="2514944" cy="37859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3">
            <a:extLst>
              <a:ext uri="{FF2B5EF4-FFF2-40B4-BE49-F238E27FC236}">
                <a16:creationId xmlns:a16="http://schemas.microsoft.com/office/drawing/2014/main" id="{389058B5-F9BB-44B4-8CD1-0E95781AF0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7089" y="59718"/>
            <a:ext cx="1214911" cy="121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a:extLst>
              <a:ext uri="{FF2B5EF4-FFF2-40B4-BE49-F238E27FC236}">
                <a16:creationId xmlns:a16="http://schemas.microsoft.com/office/drawing/2014/main" id="{89610C21-AD12-4DB8-B398-D1AE2B9DD62B}"/>
              </a:ext>
            </a:extLst>
          </p:cNvPr>
          <p:cNvSpPr/>
          <p:nvPr/>
        </p:nvSpPr>
        <p:spPr>
          <a:xfrm>
            <a:off x="5981356" y="3619499"/>
            <a:ext cx="2451444" cy="1836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Picture 3" descr="figure4">
            <a:extLst>
              <a:ext uri="{FF2B5EF4-FFF2-40B4-BE49-F238E27FC236}">
                <a16:creationId xmlns:a16="http://schemas.microsoft.com/office/drawing/2014/main" id="{32CA347B-A3AF-4D02-A967-063C6767081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936" b="45708"/>
          <a:stretch/>
        </p:blipFill>
        <p:spPr bwMode="auto">
          <a:xfrm>
            <a:off x="5981357" y="3619500"/>
            <a:ext cx="2324443" cy="183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E0DAC1ED-5A18-4691-9AC2-678B3F7416D9}"/>
              </a:ext>
            </a:extLst>
          </p:cNvPr>
          <p:cNvSpPr/>
          <p:nvPr/>
        </p:nvSpPr>
        <p:spPr>
          <a:xfrm>
            <a:off x="5981355" y="3566426"/>
            <a:ext cx="965200" cy="268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Group B</a:t>
            </a:r>
          </a:p>
        </p:txBody>
      </p:sp>
      <p:sp>
        <p:nvSpPr>
          <p:cNvPr id="13" name="Rettangolo 12">
            <a:extLst>
              <a:ext uri="{FF2B5EF4-FFF2-40B4-BE49-F238E27FC236}">
                <a16:creationId xmlns:a16="http://schemas.microsoft.com/office/drawing/2014/main" id="{89D0A49E-62CB-487B-9219-85CFCD6D4128}"/>
              </a:ext>
            </a:extLst>
          </p:cNvPr>
          <p:cNvSpPr/>
          <p:nvPr/>
        </p:nvSpPr>
        <p:spPr>
          <a:xfrm>
            <a:off x="5981354" y="1699695"/>
            <a:ext cx="965200" cy="2164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Group D</a:t>
            </a:r>
          </a:p>
        </p:txBody>
      </p:sp>
    </p:spTree>
    <p:extLst>
      <p:ext uri="{BB962C8B-B14F-4D97-AF65-F5344CB8AC3E}">
        <p14:creationId xmlns:p14="http://schemas.microsoft.com/office/powerpoint/2010/main" val="262990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Box 20">
            <a:extLst>
              <a:ext uri="{FF2B5EF4-FFF2-40B4-BE49-F238E27FC236}">
                <a16:creationId xmlns:a16="http://schemas.microsoft.com/office/drawing/2014/main" id="{68FF7AA9-C79B-471D-8A93-1CB772FB521E}"/>
              </a:ext>
            </a:extLst>
          </p:cNvPr>
          <p:cNvSpPr txBox="1">
            <a:spLocks noChangeArrowheads="1"/>
          </p:cNvSpPr>
          <p:nvPr/>
        </p:nvSpPr>
        <p:spPr bwMode="auto">
          <a:xfrm>
            <a:off x="2501232" y="1337561"/>
            <a:ext cx="2160587"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 persistence</a:t>
            </a:r>
          </a:p>
          <a:p>
            <a:pPr algn="ctr" fontAlgn="base">
              <a:spcBef>
                <a:spcPct val="0"/>
              </a:spcBef>
              <a:spcAft>
                <a:spcPct val="0"/>
              </a:spcAft>
              <a:buNone/>
              <a:defRPr/>
            </a:pPr>
            <a:r>
              <a:rPr lang="en-GB" altLang="en-US" sz="1400" b="1" dirty="0">
                <a:solidFill>
                  <a:srgbClr val="FFFFFF"/>
                </a:solidFill>
                <a:ea typeface="MS PGothic" panose="020B0600070205080204" pitchFamily="34" charset="-128"/>
              </a:rPr>
              <a:t>no history of asthma</a:t>
            </a:r>
          </a:p>
        </p:txBody>
      </p:sp>
      <p:sp>
        <p:nvSpPr>
          <p:cNvPr id="181251" name="TextBox 21">
            <a:extLst>
              <a:ext uri="{FF2B5EF4-FFF2-40B4-BE49-F238E27FC236}">
                <a16:creationId xmlns:a16="http://schemas.microsoft.com/office/drawing/2014/main" id="{08731E2A-4AF8-425E-B71A-823052394BD6}"/>
              </a:ext>
            </a:extLst>
          </p:cNvPr>
          <p:cNvSpPr txBox="1">
            <a:spLocks noChangeArrowheads="1"/>
          </p:cNvSpPr>
          <p:nvPr/>
        </p:nvSpPr>
        <p:spPr bwMode="auto">
          <a:xfrm>
            <a:off x="8054545" y="1052493"/>
            <a:ext cx="1885110" cy="307758"/>
          </a:xfrm>
          <a:prstGeom prst="rect">
            <a:avLst/>
          </a:prstGeom>
          <a:solidFill>
            <a:srgbClr val="FFFF00"/>
          </a:solidFill>
          <a:ln>
            <a:noFill/>
          </a:ln>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chemeClr val="bg1"/>
                </a:solidFill>
                <a:ea typeface="MS PGothic" panose="020B0600070205080204" pitchFamily="34" charset="-128"/>
              </a:rPr>
              <a:t>If history of asthma</a:t>
            </a:r>
          </a:p>
        </p:txBody>
      </p:sp>
      <p:sp>
        <p:nvSpPr>
          <p:cNvPr id="181252" name="TextBox 45">
            <a:extLst>
              <a:ext uri="{FF2B5EF4-FFF2-40B4-BE49-F238E27FC236}">
                <a16:creationId xmlns:a16="http://schemas.microsoft.com/office/drawing/2014/main" id="{D4EF83C1-EDEC-4657-82B7-0B6438B07F4B}"/>
              </a:ext>
            </a:extLst>
          </p:cNvPr>
          <p:cNvSpPr txBox="1">
            <a:spLocks noChangeArrowheads="1"/>
          </p:cNvSpPr>
          <p:nvPr/>
        </p:nvSpPr>
        <p:spPr bwMode="auto">
          <a:xfrm>
            <a:off x="4686706" y="3104109"/>
            <a:ext cx="4444741"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Symptoms/</a:t>
            </a:r>
          </a:p>
          <a:p>
            <a:pPr algn="ctr" fontAlgn="base">
              <a:spcBef>
                <a:spcPct val="0"/>
              </a:spcBef>
              <a:spcAft>
                <a:spcPct val="0"/>
              </a:spcAft>
              <a:buNone/>
              <a:defRPr/>
            </a:pPr>
            <a:r>
              <a:rPr lang="en-GB" altLang="en-US" sz="1400" b="1" dirty="0">
                <a:solidFill>
                  <a:srgbClr val="FFFFFF"/>
                </a:solidFill>
                <a:ea typeface="MS PGothic" panose="020B0600070205080204" pitchFamily="34" charset="-128"/>
              </a:rPr>
              <a:t>exacerbations persistence </a:t>
            </a:r>
          </a:p>
        </p:txBody>
      </p:sp>
      <p:cxnSp>
        <p:nvCxnSpPr>
          <p:cNvPr id="37909" name="Straight Arrow Connector 20">
            <a:extLst>
              <a:ext uri="{FF2B5EF4-FFF2-40B4-BE49-F238E27FC236}">
                <a16:creationId xmlns:a16="http://schemas.microsoft.com/office/drawing/2014/main" id="{633A7BE2-1D93-4B25-A20C-EFD2AE38F06F}"/>
              </a:ext>
            </a:extLst>
          </p:cNvPr>
          <p:cNvCxnSpPr>
            <a:cxnSpLocks noChangeShapeType="1"/>
          </p:cNvCxnSpPr>
          <p:nvPr/>
        </p:nvCxnSpPr>
        <p:spPr bwMode="auto">
          <a:xfrm flipH="1">
            <a:off x="6681799" y="4296889"/>
            <a:ext cx="0" cy="517525"/>
          </a:xfrm>
          <a:prstGeom prst="straightConnector1">
            <a:avLst/>
          </a:prstGeom>
          <a:noFill/>
          <a:ln w="28575" algn="ctr">
            <a:solidFill>
              <a:schemeClr val="accent3">
                <a:lumMod val="40000"/>
                <a:lumOff val="60000"/>
              </a:schemeClr>
            </a:solidFill>
            <a:round/>
            <a:headEnd/>
            <a:tailEnd type="triangle" w="lg" len="lg"/>
          </a:ln>
          <a:extLst/>
        </p:spPr>
      </p:cxnSp>
      <p:sp>
        <p:nvSpPr>
          <p:cNvPr id="181259" name="Title 1">
            <a:extLst>
              <a:ext uri="{FF2B5EF4-FFF2-40B4-BE49-F238E27FC236}">
                <a16:creationId xmlns:a16="http://schemas.microsoft.com/office/drawing/2014/main" id="{5B65C6A4-C566-433E-8A11-4BF66DA7898C}"/>
              </a:ext>
            </a:extLst>
          </p:cNvPr>
          <p:cNvSpPr>
            <a:spLocks noGrp="1"/>
          </p:cNvSpPr>
          <p:nvPr>
            <p:ph type="title"/>
          </p:nvPr>
        </p:nvSpPr>
        <p:spPr>
          <a:xfrm>
            <a:off x="0" y="-142766"/>
            <a:ext cx="12192000" cy="1174751"/>
          </a:xfrm>
        </p:spPr>
        <p:txBody>
          <a:bodyPr/>
          <a:lstStyle/>
          <a:p>
            <a:pPr algn="ctr"/>
            <a:r>
              <a:rPr lang="en-GB" altLang="en-US" sz="3200" dirty="0"/>
              <a:t>TREATMENT ALGORYTHM FOR SYMPTOMATIC COPD PATIENTS WITH OR WITHOUT RISK OF EXACERBATIONS</a:t>
            </a:r>
            <a:endParaRPr lang="en-US" altLang="it-IT" sz="3200" dirty="0"/>
          </a:p>
        </p:txBody>
      </p:sp>
      <p:sp>
        <p:nvSpPr>
          <p:cNvPr id="6" name="1 Redondear rectángulo de esquina sencilla">
            <a:extLst>
              <a:ext uri="{FF2B5EF4-FFF2-40B4-BE49-F238E27FC236}">
                <a16:creationId xmlns:a16="http://schemas.microsoft.com/office/drawing/2014/main" id="{6ABD2622-0F12-49D8-9B44-9A83DF80813B}"/>
              </a:ext>
            </a:extLst>
          </p:cNvPr>
          <p:cNvSpPr/>
          <p:nvPr/>
        </p:nvSpPr>
        <p:spPr>
          <a:xfrm>
            <a:off x="5958523" y="982699"/>
            <a:ext cx="1728787"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PRN SABA</a:t>
            </a:r>
            <a:endParaRPr lang="en-GB" altLang="en-US" sz="1600" b="1" dirty="0">
              <a:solidFill>
                <a:srgbClr val="FFFFFF"/>
              </a:solidFill>
              <a:latin typeface="Calibri" panose="020F0502020204030204" pitchFamily="34" charset="0"/>
              <a:ea typeface="MS PGothic" pitchFamily="34" charset="-128"/>
            </a:endParaRPr>
          </a:p>
        </p:txBody>
      </p:sp>
      <p:sp>
        <p:nvSpPr>
          <p:cNvPr id="7" name="8 Redondear rectángulo de esquina sencilla">
            <a:extLst>
              <a:ext uri="{FF2B5EF4-FFF2-40B4-BE49-F238E27FC236}">
                <a16:creationId xmlns:a16="http://schemas.microsoft.com/office/drawing/2014/main" id="{8082D3D7-3F28-42EA-B3DA-651E0AB75A90}"/>
              </a:ext>
            </a:extLst>
          </p:cNvPr>
          <p:cNvSpPr/>
          <p:nvPr/>
        </p:nvSpPr>
        <p:spPr>
          <a:xfrm>
            <a:off x="6511132" y="2499690"/>
            <a:ext cx="2154237" cy="467311"/>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b="1" dirty="0">
                <a:solidFill>
                  <a:srgbClr val="FFFFFF"/>
                </a:solidFill>
                <a:latin typeface="Calibri" panose="020F0502020204030204" pitchFamily="34" charset="0"/>
                <a:ea typeface="MS PGothic" pitchFamily="34" charset="-128"/>
              </a:rPr>
              <a:t>LABA/ICS</a:t>
            </a:r>
          </a:p>
        </p:txBody>
      </p:sp>
      <p:sp>
        <p:nvSpPr>
          <p:cNvPr id="9" name="10 Redondear rectángulo de esquina sencilla">
            <a:extLst>
              <a:ext uri="{FF2B5EF4-FFF2-40B4-BE49-F238E27FC236}">
                <a16:creationId xmlns:a16="http://schemas.microsoft.com/office/drawing/2014/main" id="{6D066353-CF08-451B-B11B-A2E002F4F57B}"/>
              </a:ext>
            </a:extLst>
          </p:cNvPr>
          <p:cNvSpPr/>
          <p:nvPr/>
        </p:nvSpPr>
        <p:spPr>
          <a:xfrm>
            <a:off x="4025901" y="2486015"/>
            <a:ext cx="1962150"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a:t>
            </a:r>
            <a:endParaRPr lang="en-GB" altLang="en-US" sz="1600" b="1" dirty="0">
              <a:solidFill>
                <a:srgbClr val="FFFFFF"/>
              </a:solidFill>
              <a:latin typeface="Calibri" panose="020F0502020204030204" pitchFamily="34" charset="0"/>
              <a:ea typeface="MS PGothic" pitchFamily="34" charset="-128"/>
            </a:endParaRPr>
          </a:p>
        </p:txBody>
      </p:sp>
      <p:sp>
        <p:nvSpPr>
          <p:cNvPr id="17" name="83 Redondear rectángulo de esquina sencilla">
            <a:extLst>
              <a:ext uri="{FF2B5EF4-FFF2-40B4-BE49-F238E27FC236}">
                <a16:creationId xmlns:a16="http://schemas.microsoft.com/office/drawing/2014/main" id="{FDA18078-4294-4F7D-91E1-C38ABD757CD0}"/>
              </a:ext>
            </a:extLst>
          </p:cNvPr>
          <p:cNvSpPr/>
          <p:nvPr/>
        </p:nvSpPr>
        <p:spPr>
          <a:xfrm>
            <a:off x="5816600" y="4850756"/>
            <a:ext cx="1989138" cy="125050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Add</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Roflumilast</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And/or</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Macrolide</a:t>
            </a:r>
            <a:endParaRPr lang="en-GB" altLang="en-US" sz="1600" b="1" dirty="0">
              <a:solidFill>
                <a:srgbClr val="FFFFFF"/>
              </a:solidFill>
              <a:latin typeface="Calibri" panose="020F0502020204030204" pitchFamily="34" charset="0"/>
              <a:ea typeface="MS PGothic" pitchFamily="34" charset="-128"/>
            </a:endParaRPr>
          </a:p>
        </p:txBody>
      </p:sp>
      <p:sp>
        <p:nvSpPr>
          <p:cNvPr id="18" name="8 Redondear rectángulo de esquina sencilla">
            <a:extLst>
              <a:ext uri="{FF2B5EF4-FFF2-40B4-BE49-F238E27FC236}">
                <a16:creationId xmlns:a16="http://schemas.microsoft.com/office/drawing/2014/main" id="{13611D62-1E22-4336-8950-ABBF0D637FA1}"/>
              </a:ext>
            </a:extLst>
          </p:cNvPr>
          <p:cNvSpPr/>
          <p:nvPr/>
        </p:nvSpPr>
        <p:spPr>
          <a:xfrm>
            <a:off x="8855380" y="2506277"/>
            <a:ext cx="3051175"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LAMA+LABA+ICS </a:t>
            </a:r>
          </a:p>
        </p:txBody>
      </p:sp>
      <p:sp>
        <p:nvSpPr>
          <p:cNvPr id="181265" name="TextBox 20">
            <a:extLst>
              <a:ext uri="{FF2B5EF4-FFF2-40B4-BE49-F238E27FC236}">
                <a16:creationId xmlns:a16="http://schemas.microsoft.com/office/drawing/2014/main" id="{8F4D70F5-9446-4D69-BC0E-09DB6E07D767}"/>
              </a:ext>
            </a:extLst>
          </p:cNvPr>
          <p:cNvSpPr txBox="1">
            <a:spLocks noChangeArrowheads="1"/>
          </p:cNvSpPr>
          <p:nvPr/>
        </p:nvSpPr>
        <p:spPr bwMode="auto">
          <a:xfrm>
            <a:off x="1703389" y="5316464"/>
            <a:ext cx="3330575" cy="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a:solidFill>
                  <a:srgbClr val="FFFFFF"/>
                </a:solidFill>
                <a:ea typeface="MS PGothic" panose="020B0600070205080204" pitchFamily="34" charset="-128"/>
              </a:rPr>
              <a:t>LABA: Long Acting Beta2 Agonist</a:t>
            </a:r>
          </a:p>
          <a:p>
            <a:pPr algn="ctr" fontAlgn="base">
              <a:spcBef>
                <a:spcPct val="0"/>
              </a:spcBef>
              <a:spcAft>
                <a:spcPct val="0"/>
              </a:spcAft>
              <a:buNone/>
              <a:defRPr/>
            </a:pPr>
            <a:r>
              <a:rPr lang="en-GB" altLang="en-US" sz="1400" b="1">
                <a:solidFill>
                  <a:srgbClr val="FFFFFF"/>
                </a:solidFill>
                <a:ea typeface="MS PGothic" panose="020B0600070205080204" pitchFamily="34" charset="-128"/>
              </a:rPr>
              <a:t>LAMA: Long Acting AntiMuscarinic</a:t>
            </a:r>
          </a:p>
          <a:p>
            <a:pPr algn="ctr" fontAlgn="base">
              <a:spcBef>
                <a:spcPct val="0"/>
              </a:spcBef>
              <a:spcAft>
                <a:spcPct val="0"/>
              </a:spcAft>
              <a:buNone/>
              <a:defRPr/>
            </a:pPr>
            <a:r>
              <a:rPr lang="en-GB" altLang="en-US" sz="1400" b="1">
                <a:solidFill>
                  <a:srgbClr val="FFFFFF"/>
                </a:solidFill>
                <a:ea typeface="MS PGothic" panose="020B0600070205080204" pitchFamily="34" charset="-128"/>
              </a:rPr>
              <a:t>ICS: Inhaled Corticosteroid</a:t>
            </a:r>
          </a:p>
        </p:txBody>
      </p:sp>
      <p:cxnSp>
        <p:nvCxnSpPr>
          <p:cNvPr id="23" name="Elbow Connector 18">
            <a:extLst>
              <a:ext uri="{FF2B5EF4-FFF2-40B4-BE49-F238E27FC236}">
                <a16:creationId xmlns:a16="http://schemas.microsoft.com/office/drawing/2014/main" id="{2583323D-E4E3-4BB1-9F9C-13AF32CEFA04}"/>
              </a:ext>
            </a:extLst>
          </p:cNvPr>
          <p:cNvCxnSpPr>
            <a:cxnSpLocks noChangeShapeType="1"/>
          </p:cNvCxnSpPr>
          <p:nvPr/>
        </p:nvCxnSpPr>
        <p:spPr bwMode="auto">
          <a:xfrm rot="5400000">
            <a:off x="6135403" y="3222481"/>
            <a:ext cx="292486" cy="6349"/>
          </a:xfrm>
          <a:prstGeom prst="bentConnector3">
            <a:avLst>
              <a:gd name="adj1" fmla="val 22414"/>
            </a:avLst>
          </a:prstGeom>
          <a:noFill/>
          <a:ln w="28575" algn="ctr">
            <a:solidFill>
              <a:schemeClr val="accent3">
                <a:lumMod val="40000"/>
                <a:lumOff val="60000"/>
              </a:schemeClr>
            </a:solidFill>
            <a:round/>
            <a:headEnd/>
            <a:tailEnd type="triangle" w="lg" len="lg"/>
          </a:ln>
          <a:extLst/>
        </p:spPr>
      </p:cxnSp>
      <p:sp>
        <p:nvSpPr>
          <p:cNvPr id="19" name="TextBox 45">
            <a:extLst>
              <a:ext uri="{FF2B5EF4-FFF2-40B4-BE49-F238E27FC236}">
                <a16:creationId xmlns:a16="http://schemas.microsoft.com/office/drawing/2014/main" id="{7C082C60-B6E8-404A-8635-75F140F6546B}"/>
              </a:ext>
            </a:extLst>
          </p:cNvPr>
          <p:cNvSpPr txBox="1">
            <a:spLocks noChangeArrowheads="1"/>
          </p:cNvSpPr>
          <p:nvPr/>
        </p:nvSpPr>
        <p:spPr bwMode="auto">
          <a:xfrm>
            <a:off x="9114552" y="3117249"/>
            <a:ext cx="2532830"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Symptoms/exacerbations persistence </a:t>
            </a:r>
          </a:p>
        </p:txBody>
      </p:sp>
      <p:sp>
        <p:nvSpPr>
          <p:cNvPr id="22" name="TextBox 20">
            <a:extLst>
              <a:ext uri="{FF2B5EF4-FFF2-40B4-BE49-F238E27FC236}">
                <a16:creationId xmlns:a16="http://schemas.microsoft.com/office/drawing/2014/main" id="{680824DC-45E6-4A46-A895-0C859D03FA10}"/>
              </a:ext>
            </a:extLst>
          </p:cNvPr>
          <p:cNvSpPr txBox="1">
            <a:spLocks noChangeArrowheads="1"/>
          </p:cNvSpPr>
          <p:nvPr/>
        </p:nvSpPr>
        <p:spPr bwMode="auto">
          <a:xfrm>
            <a:off x="1524000" y="6101260"/>
            <a:ext cx="9144000" cy="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AT DOCTOR’S DISCRETION, DEPENDING ON CONDITIONS AT THE MOMENT OF THE FIRST TIME THE DOCTOR SEE THE PATIENT (</a:t>
            </a:r>
            <a:r>
              <a:rPr lang="en-GB" altLang="en-US" sz="1400" b="1" dirty="0" err="1">
                <a:solidFill>
                  <a:srgbClr val="FFFFFF"/>
                </a:solidFill>
                <a:ea typeface="MS PGothic" panose="020B0600070205080204" pitchFamily="34" charset="-128"/>
              </a:rPr>
              <a:t>eg</a:t>
            </a:r>
            <a:r>
              <a:rPr lang="en-GB" altLang="en-US" sz="1400" b="1" dirty="0">
                <a:solidFill>
                  <a:srgbClr val="FFFFFF"/>
                </a:solidFill>
                <a:ea typeface="MS PGothic" panose="020B0600070205080204" pitchFamily="34" charset="-128"/>
              </a:rPr>
              <a:t> after an acute exacerbation, uncontrolled under any type of regular treatment), PATIENTS CAN BE PUT DIRECTLY IN LAMA, LABA/ICS, TRIPLE OR EVEN ICS ONLY (if arrhythmia, chronic heart failure and </a:t>
            </a:r>
            <a:r>
              <a:rPr lang="en-GB" altLang="en-US" sz="1400" b="1" dirty="0" err="1">
                <a:solidFill>
                  <a:srgbClr val="FFFFFF"/>
                </a:solidFill>
                <a:ea typeface="MS PGothic" panose="020B0600070205080204" pitchFamily="34" charset="-128"/>
              </a:rPr>
              <a:t>ischemi</a:t>
            </a:r>
            <a:r>
              <a:rPr lang="en-GB" altLang="en-US" sz="1400" b="1" dirty="0">
                <a:solidFill>
                  <a:srgbClr val="FFFFFF"/>
                </a:solidFill>
                <a:ea typeface="MS PGothic" panose="020B0600070205080204" pitchFamily="34" charset="-128"/>
              </a:rPr>
              <a:t> heart disease)</a:t>
            </a:r>
          </a:p>
        </p:txBody>
      </p:sp>
      <p:sp>
        <p:nvSpPr>
          <p:cNvPr id="24" name="TextBox 20">
            <a:extLst>
              <a:ext uri="{FF2B5EF4-FFF2-40B4-BE49-F238E27FC236}">
                <a16:creationId xmlns:a16="http://schemas.microsoft.com/office/drawing/2014/main" id="{20E8983D-59F8-41EB-B344-2CC625177687}"/>
              </a:ext>
            </a:extLst>
          </p:cNvPr>
          <p:cNvSpPr txBox="1">
            <a:spLocks noChangeArrowheads="1"/>
          </p:cNvSpPr>
          <p:nvPr/>
        </p:nvSpPr>
        <p:spPr bwMode="auto">
          <a:xfrm>
            <a:off x="8855380" y="4460480"/>
            <a:ext cx="3120717" cy="7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2000" b="1" dirty="0">
                <a:solidFill>
                  <a:srgbClr val="FFFFFF"/>
                </a:solidFill>
                <a:highlight>
                  <a:srgbClr val="FF0000"/>
                </a:highlight>
                <a:ea typeface="MS PGothic" panose="020B0600070205080204" pitchFamily="34" charset="-128"/>
              </a:rPr>
              <a:t>Adapted by </a:t>
            </a:r>
            <a:r>
              <a:rPr lang="en-GB" altLang="en-US" sz="2000" b="1" dirty="0" err="1">
                <a:solidFill>
                  <a:srgbClr val="FFFFFF"/>
                </a:solidFill>
                <a:highlight>
                  <a:srgbClr val="FF0000"/>
                </a:highlight>
                <a:ea typeface="MS PGothic" panose="020B0600070205080204" pitchFamily="34" charset="-128"/>
              </a:rPr>
              <a:t>LMFabbri</a:t>
            </a:r>
            <a:r>
              <a:rPr lang="en-GB" altLang="en-US" sz="2000" b="1" dirty="0">
                <a:solidFill>
                  <a:srgbClr val="FFFFFF"/>
                </a:solidFill>
                <a:highlight>
                  <a:srgbClr val="FF0000"/>
                </a:highlight>
                <a:ea typeface="MS PGothic" panose="020B0600070205080204" pitchFamily="34" charset="-128"/>
              </a:rPr>
              <a:t> from Vogelmeier 2015</a:t>
            </a:r>
          </a:p>
        </p:txBody>
      </p:sp>
      <p:sp>
        <p:nvSpPr>
          <p:cNvPr id="25" name="1 Redondear rectángulo de esquina sencilla">
            <a:extLst>
              <a:ext uri="{FF2B5EF4-FFF2-40B4-BE49-F238E27FC236}">
                <a16:creationId xmlns:a16="http://schemas.microsoft.com/office/drawing/2014/main" id="{3B464CA4-6D40-48D0-BA2F-8F4A257E7B08}"/>
              </a:ext>
            </a:extLst>
          </p:cNvPr>
          <p:cNvSpPr/>
          <p:nvPr/>
        </p:nvSpPr>
        <p:spPr>
          <a:xfrm>
            <a:off x="1703389" y="2486015"/>
            <a:ext cx="1728787"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a:t>
            </a:r>
            <a:endParaRPr lang="en-GB" altLang="en-US" sz="1600" b="1" dirty="0">
              <a:solidFill>
                <a:srgbClr val="FFFFFF"/>
              </a:solidFill>
              <a:latin typeface="Calibri" panose="020F0502020204030204" pitchFamily="34" charset="0"/>
              <a:ea typeface="MS PGothic" pitchFamily="34" charset="-128"/>
            </a:endParaRPr>
          </a:p>
        </p:txBody>
      </p:sp>
      <p:cxnSp>
        <p:nvCxnSpPr>
          <p:cNvPr id="38" name="Elbow Connector 18">
            <a:extLst>
              <a:ext uri="{FF2B5EF4-FFF2-40B4-BE49-F238E27FC236}">
                <a16:creationId xmlns:a16="http://schemas.microsoft.com/office/drawing/2014/main" id="{B113007C-2FE4-4C37-B281-95299A46153F}"/>
              </a:ext>
            </a:extLst>
          </p:cNvPr>
          <p:cNvCxnSpPr>
            <a:cxnSpLocks noChangeShapeType="1"/>
          </p:cNvCxnSpPr>
          <p:nvPr/>
        </p:nvCxnSpPr>
        <p:spPr bwMode="auto">
          <a:xfrm rot="16200000" flipH="1">
            <a:off x="8974182" y="1456407"/>
            <a:ext cx="895075" cy="849238"/>
          </a:xfrm>
          <a:prstGeom prst="bentConnector3">
            <a:avLst>
              <a:gd name="adj1" fmla="val 50000"/>
            </a:avLst>
          </a:prstGeom>
          <a:noFill/>
          <a:ln w="57150" algn="ctr">
            <a:solidFill>
              <a:srgbClr val="FFFF00"/>
            </a:solidFill>
            <a:round/>
            <a:headEnd/>
            <a:tailEnd type="triangle" w="lg" len="lg"/>
          </a:ln>
          <a:extLst/>
        </p:spPr>
      </p:cxnSp>
      <p:cxnSp>
        <p:nvCxnSpPr>
          <p:cNvPr id="12" name="Connettore 2 11">
            <a:extLst>
              <a:ext uri="{FF2B5EF4-FFF2-40B4-BE49-F238E27FC236}">
                <a16:creationId xmlns:a16="http://schemas.microsoft.com/office/drawing/2014/main" id="{EC40F03F-87B8-43FF-87D7-B8882670137E}"/>
              </a:ext>
            </a:extLst>
          </p:cNvPr>
          <p:cNvCxnSpPr>
            <a:cxnSpLocks/>
          </p:cNvCxnSpPr>
          <p:nvPr/>
        </p:nvCxnSpPr>
        <p:spPr>
          <a:xfrm>
            <a:off x="7324165" y="1547472"/>
            <a:ext cx="609600" cy="89651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707DB4BD-37ED-437C-8105-C2FED3F197F9}"/>
              </a:ext>
            </a:extLst>
          </p:cNvPr>
          <p:cNvCxnSpPr>
            <a:cxnSpLocks/>
          </p:cNvCxnSpPr>
          <p:nvPr/>
        </p:nvCxnSpPr>
        <p:spPr>
          <a:xfrm flipH="1">
            <a:off x="5396753" y="1573212"/>
            <a:ext cx="1284485" cy="8185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A49DE723-E9BB-4BDE-9233-98DAE695187F}"/>
              </a:ext>
            </a:extLst>
          </p:cNvPr>
          <p:cNvCxnSpPr>
            <a:cxnSpLocks/>
          </p:cNvCxnSpPr>
          <p:nvPr/>
        </p:nvCxnSpPr>
        <p:spPr>
          <a:xfrm flipH="1">
            <a:off x="2985247" y="1458508"/>
            <a:ext cx="2961058" cy="851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509FBD66-8548-46E7-AF96-C76FE9216634}"/>
              </a:ext>
            </a:extLst>
          </p:cNvPr>
          <p:cNvCxnSpPr>
            <a:cxnSpLocks/>
          </p:cNvCxnSpPr>
          <p:nvPr/>
        </p:nvCxnSpPr>
        <p:spPr>
          <a:xfrm>
            <a:off x="2790149" y="2969590"/>
            <a:ext cx="2570558" cy="10692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8 Redondear rectángulo de esquina sencilla">
            <a:extLst>
              <a:ext uri="{FF2B5EF4-FFF2-40B4-BE49-F238E27FC236}">
                <a16:creationId xmlns:a16="http://schemas.microsoft.com/office/drawing/2014/main" id="{CBFE37F4-BCC6-4CD6-BCD1-A95007ED7B23}"/>
              </a:ext>
            </a:extLst>
          </p:cNvPr>
          <p:cNvSpPr/>
          <p:nvPr/>
        </p:nvSpPr>
        <p:spPr>
          <a:xfrm>
            <a:off x="5360707" y="3762088"/>
            <a:ext cx="3051175"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LAMA+LABA+ICS </a:t>
            </a:r>
          </a:p>
        </p:txBody>
      </p:sp>
      <p:cxnSp>
        <p:nvCxnSpPr>
          <p:cNvPr id="44" name="Connettore 2 43">
            <a:extLst>
              <a:ext uri="{FF2B5EF4-FFF2-40B4-BE49-F238E27FC236}">
                <a16:creationId xmlns:a16="http://schemas.microsoft.com/office/drawing/2014/main" id="{8DB8D220-A0C4-47D7-8591-9D5294244197}"/>
              </a:ext>
            </a:extLst>
          </p:cNvPr>
          <p:cNvCxnSpPr>
            <a:cxnSpLocks/>
          </p:cNvCxnSpPr>
          <p:nvPr/>
        </p:nvCxnSpPr>
        <p:spPr>
          <a:xfrm>
            <a:off x="5177348" y="2938345"/>
            <a:ext cx="594817" cy="8237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id="{66305A0C-E0EB-465F-8AF5-A79AB6A5F688}"/>
              </a:ext>
            </a:extLst>
          </p:cNvPr>
          <p:cNvCxnSpPr>
            <a:cxnSpLocks/>
          </p:cNvCxnSpPr>
          <p:nvPr/>
        </p:nvCxnSpPr>
        <p:spPr>
          <a:xfrm flipH="1">
            <a:off x="7931265" y="3013151"/>
            <a:ext cx="315118" cy="64739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7CC05CE2-9487-4015-873B-7C0428527BB0}"/>
              </a:ext>
            </a:extLst>
          </p:cNvPr>
          <p:cNvCxnSpPr>
            <a:cxnSpLocks/>
          </p:cNvCxnSpPr>
          <p:nvPr/>
        </p:nvCxnSpPr>
        <p:spPr>
          <a:xfrm flipH="1">
            <a:off x="8246383" y="3022932"/>
            <a:ext cx="1042623" cy="63761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96026"/>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Title 3"/>
          <p:cNvSpPr>
            <a:spLocks/>
          </p:cNvSpPr>
          <p:nvPr/>
        </p:nvSpPr>
        <p:spPr bwMode="auto">
          <a:xfrm>
            <a:off x="17585" y="1"/>
            <a:ext cx="12174414" cy="1107996"/>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Arial"/>
                <a:ea typeface="+mn-ea"/>
                <a:cs typeface="+mn-cs"/>
              </a:rPr>
              <a:t>TRIPLE THERAPY TRIALS IN COPD: A PRECISION MEDICINE OPPORTUNITY</a:t>
            </a:r>
            <a:endParaRPr kumimoji="0" lang="en-US" sz="287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3" name="Rettangolo 2">
            <a:extLst>
              <a:ext uri="{FF2B5EF4-FFF2-40B4-BE49-F238E27FC236}">
                <a16:creationId xmlns:a16="http://schemas.microsoft.com/office/drawing/2014/main" id="{53F950A5-FD47-416C-B412-3A8F84575AE6}"/>
              </a:ext>
            </a:extLst>
          </p:cNvPr>
          <p:cNvSpPr/>
          <p:nvPr/>
        </p:nvSpPr>
        <p:spPr>
          <a:xfrm>
            <a:off x="864040" y="984886"/>
            <a:ext cx="890861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ttangolo 3">
            <a:extLst>
              <a:ext uri="{FF2B5EF4-FFF2-40B4-BE49-F238E27FC236}">
                <a16:creationId xmlns:a16="http://schemas.microsoft.com/office/drawing/2014/main" id="{7BC063FC-CD0C-4CAA-87A7-BE36ACC17E9E}"/>
              </a:ext>
            </a:extLst>
          </p:cNvPr>
          <p:cNvSpPr/>
          <p:nvPr/>
        </p:nvSpPr>
        <p:spPr>
          <a:xfrm>
            <a:off x="187716" y="1585050"/>
            <a:ext cx="11714474" cy="41549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a:ea typeface="+mn-ea"/>
                <a:cs typeface="+mn-cs"/>
              </a:rPr>
              <a:t>The TRIBUTE and IMPACT trials reported that triple therapy, compared with a LAMA/LABA bronchodilator, lowered the incidence of COPD exacerbations over a 1-year follow-up.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a:ea typeface="+mn-ea"/>
                <a:cs typeface="+mn-cs"/>
              </a:rPr>
              <a:t>We demonstrated that the timing of the exacerbations in these trials  shows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a:ea typeface="+mn-ea"/>
                <a:cs typeface="+mn-cs"/>
              </a:rPr>
              <a:t>the lower rate of a first exacerbation with triple therapy is exclusively due to a lower rate in the first month of follow-up, while the rate was comparable to LAMA/LABA in the subsequent 11 months.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a:ea typeface="+mn-ea"/>
                <a:cs typeface="+mn-cs"/>
              </a:rPr>
              <a:t>This pattern of “depletion of </a:t>
            </a:r>
            <a:r>
              <a:rPr kumimoji="0" lang="en-GB" sz="2200" b="1" i="0" u="none" strike="noStrike" kern="1200" cap="none" spc="0" normalizeH="0" baseline="0" noProof="0" dirty="0" err="1">
                <a:ln>
                  <a:noFill/>
                </a:ln>
                <a:solidFill>
                  <a:srgbClr val="FFFFFF"/>
                </a:solidFill>
                <a:effectLst/>
                <a:uLnTx/>
                <a:uFillTx/>
                <a:latin typeface="Arial"/>
                <a:ea typeface="+mn-ea"/>
                <a:cs typeface="+mn-cs"/>
              </a:rPr>
              <a:t>susceptibles</a:t>
            </a:r>
            <a:r>
              <a:rPr kumimoji="0" lang="en-GB" sz="2200" b="1" i="0" u="none" strike="noStrike" kern="1200" cap="none" spc="0" normalizeH="0" baseline="0" noProof="0" dirty="0">
                <a:ln>
                  <a:noFill/>
                </a:ln>
                <a:solidFill>
                  <a:srgbClr val="FFFFFF"/>
                </a:solidFill>
                <a:effectLst/>
                <a:uLnTx/>
                <a:uFillTx/>
                <a:latin typeface="Arial"/>
                <a:ea typeface="+mn-ea"/>
                <a:cs typeface="+mn-cs"/>
              </a:rPr>
              <a:t>” suggests that there is a subset of patients who could benefit from triple therapy, while the remaining patients benefit equally from LAMA/LABA.</a:t>
            </a:r>
            <a:endParaRPr kumimoji="0" lang="en-GB" sz="2200" b="1" i="0" u="sng"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A82F938E-2F20-4DE6-B44B-16D3E4EC50FA}"/>
              </a:ext>
            </a:extLst>
          </p:cNvPr>
          <p:cNvSpPr>
            <a:spLocks/>
          </p:cNvSpPr>
          <p:nvPr/>
        </p:nvSpPr>
        <p:spPr bwMode="auto">
          <a:xfrm>
            <a:off x="187716" y="6401582"/>
            <a:ext cx="12004284" cy="369332"/>
          </a:xfrm>
          <a:prstGeom prst="rect">
            <a:avLst/>
          </a:prstGeom>
          <a:noFill/>
          <a:ln w="9525">
            <a:noFill/>
            <a:miter lim="800000"/>
            <a:headEnd/>
            <a:tailEnd/>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1" u="none" strike="noStrike" kern="1200" cap="none" spc="0" normalizeH="0" baseline="0" noProof="0" dirty="0" err="1">
                <a:ln>
                  <a:noFill/>
                </a:ln>
                <a:solidFill>
                  <a:srgbClr val="00FFFF">
                    <a:lumMod val="60000"/>
                    <a:lumOff val="40000"/>
                  </a:srgbClr>
                </a:solidFill>
                <a:effectLst/>
                <a:uLnTx/>
                <a:uFillTx/>
                <a:latin typeface="Arial"/>
                <a:ea typeface="+mn-ea"/>
                <a:cs typeface="Arial" charset="0"/>
              </a:rPr>
              <a:t>Suissa</a:t>
            </a:r>
            <a:r>
              <a:rPr kumimoji="0" lang="it-IT" sz="2400" b="1" i="1" u="none" strike="noStrike" kern="1200" cap="none" spc="0" normalizeH="0" baseline="0" noProof="0" dirty="0">
                <a:ln>
                  <a:noFill/>
                </a:ln>
                <a:solidFill>
                  <a:srgbClr val="00FFFF">
                    <a:lumMod val="60000"/>
                    <a:lumOff val="40000"/>
                  </a:srgbClr>
                </a:solidFill>
                <a:effectLst/>
                <a:uLnTx/>
                <a:uFillTx/>
                <a:latin typeface="Arial"/>
                <a:ea typeface="+mn-ea"/>
                <a:cs typeface="Arial" charset="0"/>
              </a:rPr>
              <a:t> S and Ariel A, Eur </a:t>
            </a:r>
            <a:r>
              <a:rPr kumimoji="0" lang="it-IT" sz="2400" b="1" i="1" u="none" strike="noStrike" kern="1200" cap="none" spc="0" normalizeH="0" baseline="0" noProof="0" dirty="0" err="1">
                <a:ln>
                  <a:noFill/>
                </a:ln>
                <a:solidFill>
                  <a:srgbClr val="00FFFF">
                    <a:lumMod val="60000"/>
                    <a:lumOff val="40000"/>
                  </a:srgbClr>
                </a:solidFill>
                <a:effectLst/>
                <a:uLnTx/>
                <a:uFillTx/>
                <a:latin typeface="Arial"/>
                <a:ea typeface="+mn-ea"/>
                <a:cs typeface="Arial" charset="0"/>
              </a:rPr>
              <a:t>Respir</a:t>
            </a:r>
            <a:r>
              <a:rPr kumimoji="0" lang="it-IT" sz="2400" b="1" i="1" u="none" strike="noStrike" kern="1200" cap="none" spc="0" normalizeH="0" baseline="0" noProof="0" dirty="0">
                <a:ln>
                  <a:noFill/>
                </a:ln>
                <a:solidFill>
                  <a:srgbClr val="00FFFF">
                    <a:lumMod val="60000"/>
                    <a:lumOff val="40000"/>
                  </a:srgbClr>
                </a:solidFill>
                <a:effectLst/>
                <a:uLnTx/>
                <a:uFillTx/>
                <a:latin typeface="Arial"/>
                <a:ea typeface="+mn-ea"/>
                <a:cs typeface="Arial" charset="0"/>
              </a:rPr>
              <a:t> J, </a:t>
            </a:r>
            <a:r>
              <a:rPr kumimoji="0" lang="fr-FR" sz="2400" b="1" i="1" u="none" strike="noStrike" kern="1200" cap="none" spc="0" normalizeH="0" baseline="0" noProof="0" dirty="0">
                <a:ln>
                  <a:noFill/>
                </a:ln>
                <a:solidFill>
                  <a:srgbClr val="00FFFF">
                    <a:lumMod val="60000"/>
                    <a:lumOff val="40000"/>
                  </a:srgbClr>
                </a:solidFill>
                <a:effectLst/>
                <a:uLnTx/>
                <a:uFillTx/>
                <a:latin typeface="Arial"/>
                <a:ea typeface="+mn-ea"/>
                <a:cs typeface="+mn-cs"/>
              </a:rPr>
              <a:t>2018; 52: 1801848</a:t>
            </a:r>
            <a:endParaRPr kumimoji="0" lang="en-US" sz="2400" b="1" i="1" u="none" strike="noStrike" kern="1200" cap="none" spc="0" normalizeH="0" baseline="0" noProof="0" dirty="0">
              <a:ln>
                <a:noFill/>
              </a:ln>
              <a:solidFill>
                <a:srgbClr val="00FFFF">
                  <a:lumMod val="60000"/>
                  <a:lumOff val="40000"/>
                </a:srgbClr>
              </a:solidFill>
              <a:effectLst/>
              <a:uLnTx/>
              <a:uFillTx/>
              <a:latin typeface="Arial"/>
              <a:ea typeface="+mn-ea"/>
              <a:cs typeface="Arial" charset="0"/>
            </a:endParaRPr>
          </a:p>
        </p:txBody>
      </p:sp>
    </p:spTree>
    <p:extLst>
      <p:ext uri="{BB962C8B-B14F-4D97-AF65-F5344CB8AC3E}">
        <p14:creationId xmlns:p14="http://schemas.microsoft.com/office/powerpoint/2010/main" val="364899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31376" y="1397640"/>
            <a:ext cx="12160624"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chemeClr val="bg1"/>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BPCO come componente polmonare della </a:t>
            </a:r>
            <a:r>
              <a:rPr kumimoji="0" lang="it-IT" altLang="it-IT" sz="2800" b="1" i="0" u="none" strike="noStrike" kern="0" cap="none" spc="0" normalizeH="0" baseline="0" noProof="0" dirty="0" err="1">
                <a:ln>
                  <a:noFill/>
                </a:ln>
                <a:solidFill>
                  <a:schemeClr val="bg1"/>
                </a:solidFill>
                <a:effectLst/>
                <a:uLnTx/>
                <a:uFillTx/>
                <a:latin typeface="Arial" panose="020B0604020202020204" pitchFamily="34" charset="0"/>
                <a:ea typeface="+mj-ea"/>
                <a:cs typeface="Arial" panose="020B0604020202020204" pitchFamily="34" charset="0"/>
              </a:rPr>
              <a:t>multimorbidità</a:t>
            </a:r>
            <a:endPar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Obiettivi del trattamento della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Quali sono state le premesse per arrivare ad una triplice terapia inalatoria in un singolo inalatore nella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Il futuro del trattamento del paziente con BPCO</a:t>
            </a: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4" name="Rettangolo 3">
            <a:extLst>
              <a:ext uri="{FF2B5EF4-FFF2-40B4-BE49-F238E27FC236}">
                <a16:creationId xmlns:a16="http://schemas.microsoft.com/office/drawing/2014/main" id="{0FDCD5E5-3458-4F33-9D92-099816B759DB}"/>
              </a:ext>
            </a:extLst>
          </p:cNvPr>
          <p:cNvSpPr/>
          <p:nvPr/>
        </p:nvSpPr>
        <p:spPr>
          <a:xfrm>
            <a:off x="31376" y="0"/>
            <a:ext cx="12129247" cy="125361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Il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contesto</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per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una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triplice</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terapia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in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Franklin Gothic Book"/>
                <a:ea typeface="+mn-ea"/>
                <a:cs typeface="+mn-cs"/>
              </a:rPr>
              <a:t>Leonardo M. Fabbri, MD, FERS</a:t>
            </a:r>
          </a:p>
        </p:txBody>
      </p:sp>
    </p:spTree>
    <p:extLst>
      <p:ext uri="{BB962C8B-B14F-4D97-AF65-F5344CB8AC3E}">
        <p14:creationId xmlns:p14="http://schemas.microsoft.com/office/powerpoint/2010/main" val="403897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Title 3"/>
          <p:cNvSpPr>
            <a:spLocks/>
          </p:cNvSpPr>
          <p:nvPr/>
        </p:nvSpPr>
        <p:spPr bwMode="auto">
          <a:xfrm>
            <a:off x="17585" y="1"/>
            <a:ext cx="12174414" cy="1107996"/>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Arial"/>
                <a:ea typeface="+mn-ea"/>
                <a:cs typeface="+mn-cs"/>
              </a:rPr>
              <a:t>TRIPLE THERAPY TRIALS IN COPD: A PRECISION MEDICINE OPPORTUNITY</a:t>
            </a:r>
            <a:endParaRPr kumimoji="0" lang="en-US" sz="287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3" name="Rettangolo 2">
            <a:extLst>
              <a:ext uri="{FF2B5EF4-FFF2-40B4-BE49-F238E27FC236}">
                <a16:creationId xmlns:a16="http://schemas.microsoft.com/office/drawing/2014/main" id="{53F950A5-FD47-416C-B412-3A8F84575AE6}"/>
              </a:ext>
            </a:extLst>
          </p:cNvPr>
          <p:cNvSpPr/>
          <p:nvPr/>
        </p:nvSpPr>
        <p:spPr>
          <a:xfrm>
            <a:off x="864040" y="984886"/>
            <a:ext cx="890861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ttangolo 3">
            <a:extLst>
              <a:ext uri="{FF2B5EF4-FFF2-40B4-BE49-F238E27FC236}">
                <a16:creationId xmlns:a16="http://schemas.microsoft.com/office/drawing/2014/main" id="{7BC063FC-CD0C-4CAA-87A7-BE36ACC17E9E}"/>
              </a:ext>
            </a:extLst>
          </p:cNvPr>
          <p:cNvSpPr/>
          <p:nvPr/>
        </p:nvSpPr>
        <p:spPr>
          <a:xfrm>
            <a:off x="247555" y="1647866"/>
            <a:ext cx="11714474" cy="40318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srgbClr val="FFFFFF"/>
                </a:solidFill>
                <a:effectLst/>
                <a:uLnTx/>
                <a:uFillTx/>
                <a:latin typeface="Arial"/>
                <a:ea typeface="+mn-ea"/>
                <a:cs typeface="+mn-cs"/>
              </a:rPr>
              <a:t>We submit that the history of asthma and the prior use of ICS, withdrawn at randomisation, </a:t>
            </a:r>
            <a:r>
              <a:rPr kumimoji="0" lang="en-GB" sz="3200" b="1" i="0" u="none" strike="noStrike" kern="1200" cap="none" spc="0" normalizeH="0" baseline="0" noProof="0" dirty="0">
                <a:ln>
                  <a:noFill/>
                </a:ln>
                <a:solidFill>
                  <a:srgbClr val="FFFFFF"/>
                </a:solidFill>
                <a:effectLst/>
                <a:uLnTx/>
                <a:uFillTx/>
                <a:latin typeface="Arial"/>
                <a:ea typeface="+mn-ea"/>
                <a:cs typeface="+mn-cs"/>
              </a:rPr>
              <a:t>could be two important factors of interest in identifying such subsets of responders.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Another could be the unusually overrepresented patients in IMPACT with FEV1&gt;50% predicted and two or more exacerbations in the previous year.</a:t>
            </a:r>
            <a:endParaRPr kumimoji="0" lang="en-GB" sz="3600" b="1" i="0" u="sng"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A82F938E-2F20-4DE6-B44B-16D3E4EC50FA}"/>
              </a:ext>
            </a:extLst>
          </p:cNvPr>
          <p:cNvSpPr>
            <a:spLocks/>
          </p:cNvSpPr>
          <p:nvPr/>
        </p:nvSpPr>
        <p:spPr bwMode="auto">
          <a:xfrm>
            <a:off x="187716" y="6401582"/>
            <a:ext cx="12004284" cy="369332"/>
          </a:xfrm>
          <a:prstGeom prst="rect">
            <a:avLst/>
          </a:prstGeom>
          <a:noFill/>
          <a:ln w="9525">
            <a:noFill/>
            <a:miter lim="800000"/>
            <a:headEnd/>
            <a:tailEnd/>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1" u="none" strike="noStrike" kern="1200" cap="none" spc="0" normalizeH="0" baseline="0" noProof="0" dirty="0" err="1">
                <a:ln>
                  <a:noFill/>
                </a:ln>
                <a:solidFill>
                  <a:srgbClr val="00FFFF">
                    <a:lumMod val="60000"/>
                    <a:lumOff val="40000"/>
                  </a:srgbClr>
                </a:solidFill>
                <a:effectLst/>
                <a:uLnTx/>
                <a:uFillTx/>
                <a:latin typeface="Arial"/>
                <a:ea typeface="+mn-ea"/>
                <a:cs typeface="Arial" charset="0"/>
              </a:rPr>
              <a:t>Suissa</a:t>
            </a:r>
            <a:r>
              <a:rPr kumimoji="0" lang="it-IT" sz="2400" b="1" i="1" u="none" strike="noStrike" kern="1200" cap="none" spc="0" normalizeH="0" baseline="0" noProof="0" dirty="0">
                <a:ln>
                  <a:noFill/>
                </a:ln>
                <a:solidFill>
                  <a:srgbClr val="00FFFF">
                    <a:lumMod val="60000"/>
                    <a:lumOff val="40000"/>
                  </a:srgbClr>
                </a:solidFill>
                <a:effectLst/>
                <a:uLnTx/>
                <a:uFillTx/>
                <a:latin typeface="Arial"/>
                <a:ea typeface="+mn-ea"/>
                <a:cs typeface="Arial" charset="0"/>
              </a:rPr>
              <a:t> S and Ariel A, Eur </a:t>
            </a:r>
            <a:r>
              <a:rPr kumimoji="0" lang="it-IT" sz="2400" b="1" i="1" u="none" strike="noStrike" kern="1200" cap="none" spc="0" normalizeH="0" baseline="0" noProof="0" dirty="0" err="1">
                <a:ln>
                  <a:noFill/>
                </a:ln>
                <a:solidFill>
                  <a:srgbClr val="00FFFF">
                    <a:lumMod val="60000"/>
                    <a:lumOff val="40000"/>
                  </a:srgbClr>
                </a:solidFill>
                <a:effectLst/>
                <a:uLnTx/>
                <a:uFillTx/>
                <a:latin typeface="Arial"/>
                <a:ea typeface="+mn-ea"/>
                <a:cs typeface="Arial" charset="0"/>
              </a:rPr>
              <a:t>Respir</a:t>
            </a:r>
            <a:r>
              <a:rPr kumimoji="0" lang="it-IT" sz="2400" b="1" i="1" u="none" strike="noStrike" kern="1200" cap="none" spc="0" normalizeH="0" baseline="0" noProof="0" dirty="0">
                <a:ln>
                  <a:noFill/>
                </a:ln>
                <a:solidFill>
                  <a:srgbClr val="00FFFF">
                    <a:lumMod val="60000"/>
                    <a:lumOff val="40000"/>
                  </a:srgbClr>
                </a:solidFill>
                <a:effectLst/>
                <a:uLnTx/>
                <a:uFillTx/>
                <a:latin typeface="Arial"/>
                <a:ea typeface="+mn-ea"/>
                <a:cs typeface="Arial" charset="0"/>
              </a:rPr>
              <a:t> J, </a:t>
            </a:r>
            <a:r>
              <a:rPr kumimoji="0" lang="fr-FR" sz="2400" b="1" i="1" u="none" strike="noStrike" kern="1200" cap="none" spc="0" normalizeH="0" baseline="0" noProof="0" dirty="0">
                <a:ln>
                  <a:noFill/>
                </a:ln>
                <a:solidFill>
                  <a:srgbClr val="00FFFF">
                    <a:lumMod val="60000"/>
                    <a:lumOff val="40000"/>
                  </a:srgbClr>
                </a:solidFill>
                <a:effectLst/>
                <a:uLnTx/>
                <a:uFillTx/>
                <a:latin typeface="Arial"/>
                <a:ea typeface="+mn-ea"/>
                <a:cs typeface="+mn-cs"/>
              </a:rPr>
              <a:t>2018; 52: 1801848</a:t>
            </a:r>
            <a:endParaRPr kumimoji="0" lang="en-US" sz="2400" b="1" i="1" u="none" strike="noStrike" kern="1200" cap="none" spc="0" normalizeH="0" baseline="0" noProof="0" dirty="0">
              <a:ln>
                <a:noFill/>
              </a:ln>
              <a:solidFill>
                <a:srgbClr val="00FFFF">
                  <a:lumMod val="60000"/>
                  <a:lumOff val="40000"/>
                </a:srgbClr>
              </a:solidFill>
              <a:effectLst/>
              <a:uLnTx/>
              <a:uFillTx/>
              <a:latin typeface="Arial"/>
              <a:ea typeface="+mn-ea"/>
              <a:cs typeface="Arial" charset="0"/>
            </a:endParaRPr>
          </a:p>
        </p:txBody>
      </p:sp>
    </p:spTree>
    <p:extLst>
      <p:ext uri="{BB962C8B-B14F-4D97-AF65-F5344CB8AC3E}">
        <p14:creationId xmlns:p14="http://schemas.microsoft.com/office/powerpoint/2010/main" val="360589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Title 3"/>
          <p:cNvSpPr>
            <a:spLocks/>
          </p:cNvSpPr>
          <p:nvPr/>
        </p:nvSpPr>
        <p:spPr bwMode="auto">
          <a:xfrm>
            <a:off x="17585" y="1"/>
            <a:ext cx="12174414" cy="1107996"/>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Arial"/>
                <a:ea typeface="+mn-ea"/>
                <a:cs typeface="+mn-cs"/>
              </a:rPr>
              <a:t>TRIPLE THERAPY FOR ALL PATIENTS WITH SEVERE SYMPTOMATIC COPD AT RISK OF EXACERBATIONS</a:t>
            </a:r>
            <a:endParaRPr kumimoji="0" lang="en-US" sz="115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3" name="Rettangolo 2">
            <a:extLst>
              <a:ext uri="{FF2B5EF4-FFF2-40B4-BE49-F238E27FC236}">
                <a16:creationId xmlns:a16="http://schemas.microsoft.com/office/drawing/2014/main" id="{53F950A5-FD47-416C-B412-3A8F84575AE6}"/>
              </a:ext>
            </a:extLst>
          </p:cNvPr>
          <p:cNvSpPr/>
          <p:nvPr/>
        </p:nvSpPr>
        <p:spPr>
          <a:xfrm>
            <a:off x="864040" y="984886"/>
            <a:ext cx="890861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D241B706-AF21-49EC-9416-A9C0B6E6E78C}"/>
              </a:ext>
            </a:extLst>
          </p:cNvPr>
          <p:cNvSpPr>
            <a:spLocks/>
          </p:cNvSpPr>
          <p:nvPr/>
        </p:nvSpPr>
        <p:spPr bwMode="auto">
          <a:xfrm>
            <a:off x="187716" y="6438515"/>
            <a:ext cx="12004284" cy="332399"/>
          </a:xfrm>
          <a:prstGeom prst="rect">
            <a:avLst/>
          </a:prstGeom>
          <a:noFill/>
          <a:ln w="9525">
            <a:noFill/>
            <a:miter lim="800000"/>
            <a:headEnd/>
            <a:tailEnd/>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marR="0" lvl="0" indent="0" algn="ctr" defTabSz="803275" rtl="0" eaLnBrk="0" fontAlgn="base" latinLnBrk="0" hangingPunct="0">
              <a:lnSpc>
                <a:spcPct val="90000"/>
              </a:lnSpc>
              <a:spcBef>
                <a:spcPct val="0"/>
              </a:spcBef>
              <a:spcAft>
                <a:spcPct val="0"/>
              </a:spcAft>
              <a:buClrTx/>
              <a:buSzTx/>
              <a:buFontTx/>
              <a:buNone/>
              <a:tabLst/>
              <a:defRPr/>
            </a:pPr>
            <a:r>
              <a:rPr kumimoji="0" lang="it-IT" sz="2400" b="1" i="1" u="none" strike="noStrike" kern="1200" cap="none" spc="0" normalizeH="0" baseline="0" noProof="0" dirty="0">
                <a:ln>
                  <a:noFill/>
                </a:ln>
                <a:solidFill>
                  <a:srgbClr val="00FFFF"/>
                </a:solidFill>
                <a:effectLst/>
                <a:uLnTx/>
                <a:uFillTx/>
                <a:latin typeface="Arial"/>
                <a:ea typeface="+mn-ea"/>
                <a:cs typeface="Arial" charset="0"/>
              </a:rPr>
              <a:t>Papi ….. And Fabbri LM (</a:t>
            </a:r>
            <a:r>
              <a:rPr kumimoji="0" lang="it-IT" sz="2400" b="1" i="1" u="none" strike="noStrike" kern="1200" cap="none" spc="0" normalizeH="0" baseline="0" noProof="0" dirty="0" err="1">
                <a:ln>
                  <a:noFill/>
                </a:ln>
                <a:solidFill>
                  <a:srgbClr val="00FFFF"/>
                </a:solidFill>
                <a:effectLst/>
                <a:uLnTx/>
                <a:uFillTx/>
                <a:latin typeface="Arial"/>
                <a:ea typeface="+mn-ea"/>
                <a:cs typeface="Arial" charset="0"/>
              </a:rPr>
              <a:t>Letter</a:t>
            </a:r>
            <a:r>
              <a:rPr kumimoji="0" lang="it-IT" sz="2400" b="1" i="1" u="none" strike="noStrike" kern="1200" cap="none" spc="0" normalizeH="0" baseline="0" noProof="0" dirty="0">
                <a:ln>
                  <a:noFill/>
                </a:ln>
                <a:solidFill>
                  <a:srgbClr val="00FFFF"/>
                </a:solidFill>
                <a:effectLst/>
                <a:uLnTx/>
                <a:uFillTx/>
                <a:latin typeface="Arial"/>
                <a:ea typeface="+mn-ea"/>
                <a:cs typeface="Arial" charset="0"/>
              </a:rPr>
              <a:t> of </a:t>
            </a:r>
            <a:r>
              <a:rPr kumimoji="0" lang="it-IT" sz="2400" b="1" i="1" u="none" strike="noStrike" kern="1200" cap="none" spc="0" normalizeH="0" baseline="0" noProof="0" dirty="0" err="1">
                <a:ln>
                  <a:noFill/>
                </a:ln>
                <a:solidFill>
                  <a:srgbClr val="00FFFF"/>
                </a:solidFill>
                <a:effectLst/>
                <a:uLnTx/>
                <a:uFillTx/>
                <a:latin typeface="Arial"/>
                <a:ea typeface="+mn-ea"/>
                <a:cs typeface="Arial" charset="0"/>
              </a:rPr>
              <a:t>response</a:t>
            </a:r>
            <a:r>
              <a:rPr kumimoji="0" lang="it-IT" sz="2400" b="1" i="1" u="none" strike="noStrike" kern="1200" cap="none" spc="0" normalizeH="0" baseline="0" noProof="0" dirty="0">
                <a:ln>
                  <a:noFill/>
                </a:ln>
                <a:solidFill>
                  <a:srgbClr val="00FFFF"/>
                </a:solidFill>
                <a:effectLst/>
                <a:uLnTx/>
                <a:uFillTx/>
                <a:latin typeface="Arial"/>
                <a:ea typeface="+mn-ea"/>
                <a:cs typeface="Arial" charset="0"/>
              </a:rPr>
              <a:t>), April 2019, in press</a:t>
            </a:r>
            <a:endParaRPr kumimoji="0" lang="en-US" sz="2400" b="1" i="1" u="none" strike="noStrike" kern="1200" cap="none" spc="0" normalizeH="0" baseline="0" noProof="0" dirty="0">
              <a:ln>
                <a:noFill/>
              </a:ln>
              <a:solidFill>
                <a:srgbClr val="00FFFF"/>
              </a:solidFill>
              <a:effectLst/>
              <a:uLnTx/>
              <a:uFillTx/>
              <a:latin typeface="Arial"/>
              <a:ea typeface="+mn-ea"/>
              <a:cs typeface="Arial" charset="0"/>
            </a:endParaRPr>
          </a:p>
        </p:txBody>
      </p:sp>
      <p:sp>
        <p:nvSpPr>
          <p:cNvPr id="4" name="Rettangolo 3">
            <a:extLst>
              <a:ext uri="{FF2B5EF4-FFF2-40B4-BE49-F238E27FC236}">
                <a16:creationId xmlns:a16="http://schemas.microsoft.com/office/drawing/2014/main" id="{7BC063FC-CD0C-4CAA-87A7-BE36ACC17E9E}"/>
              </a:ext>
            </a:extLst>
          </p:cNvPr>
          <p:cNvSpPr/>
          <p:nvPr/>
        </p:nvSpPr>
        <p:spPr>
          <a:xfrm>
            <a:off x="187716" y="1413822"/>
            <a:ext cx="12174414" cy="45243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In response to the comments of SUISSA and ARIEL [1], we conducted additional post hoc analyses of the time to first moderate-or-severe chronic obstructive pulmonary disease (COPD) exacerbation in TRIBUTE.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FFFFFF"/>
                </a:solidFill>
                <a:effectLst/>
                <a:uLnTx/>
                <a:uFillTx/>
                <a:latin typeface="Arial"/>
                <a:ea typeface="+mn-ea"/>
                <a:cs typeface="+mn-cs"/>
              </a:rPr>
              <a:t>Only one patient had a history of asthma; </a:t>
            </a:r>
            <a:r>
              <a:rPr kumimoji="0" lang="en-GB" sz="2400" b="1" i="0" u="none" strike="noStrike" kern="1200" cap="none" spc="0" normalizeH="0" baseline="0" noProof="0" dirty="0">
                <a:ln>
                  <a:noFill/>
                </a:ln>
                <a:solidFill>
                  <a:srgbClr val="FFFFFF"/>
                </a:solidFill>
                <a:effectLst/>
                <a:uLnTx/>
                <a:uFillTx/>
                <a:latin typeface="Arial"/>
                <a:ea typeface="+mn-ea"/>
                <a:cs typeface="+mn-cs"/>
              </a:rPr>
              <a:t>it was therefore not possible to perform analyses stratified by this factor, but intrinsically this rules out the possibility that, at least in TRIBUTE, the observed early effect on exacerbations was due </a:t>
            </a:r>
            <a:r>
              <a:rPr kumimoji="0" lang="en-GB" sz="2400" b="1" i="0" u="none" strike="noStrike" kern="1200" cap="none" spc="0" normalizeH="0" baseline="0" noProof="0" dirty="0" err="1">
                <a:ln>
                  <a:noFill/>
                </a:ln>
                <a:solidFill>
                  <a:srgbClr val="FFFFFF"/>
                </a:solidFill>
                <a:effectLst/>
                <a:uLnTx/>
                <a:uFillTx/>
                <a:latin typeface="Arial"/>
                <a:ea typeface="+mn-ea"/>
                <a:cs typeface="+mn-cs"/>
              </a:rPr>
              <a:t>topatients</a:t>
            </a:r>
            <a:r>
              <a:rPr kumimoji="0" lang="en-GB" sz="2400" b="1" i="0" u="none" strike="noStrike" kern="1200" cap="none" spc="0" normalizeH="0" baseline="0" noProof="0" dirty="0">
                <a:ln>
                  <a:noFill/>
                </a:ln>
                <a:solidFill>
                  <a:srgbClr val="FFFFFF"/>
                </a:solidFill>
                <a:effectLst/>
                <a:uLnTx/>
                <a:uFillTx/>
                <a:latin typeface="Arial"/>
                <a:ea typeface="+mn-ea"/>
                <a:cs typeface="+mn-cs"/>
              </a:rPr>
              <a:t> with a history of asthma.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When stratifying according to </a:t>
            </a:r>
            <a:r>
              <a:rPr kumimoji="0" lang="en-GB" sz="2400" b="1" i="0" u="sng" strike="noStrike" kern="1200" cap="none" spc="0" normalizeH="0" baseline="0" noProof="0" dirty="0">
                <a:ln>
                  <a:noFill/>
                </a:ln>
                <a:solidFill>
                  <a:srgbClr val="FFFFFF"/>
                </a:solidFill>
                <a:effectLst/>
                <a:uLnTx/>
                <a:uFillTx/>
                <a:latin typeface="Arial"/>
                <a:ea typeface="+mn-ea"/>
                <a:cs typeface="+mn-cs"/>
              </a:rPr>
              <a:t>baseline blood eosinophil count </a:t>
            </a:r>
            <a:r>
              <a:rPr kumimoji="0" lang="en-GB" sz="2400" b="1" i="0" u="none" strike="noStrike" kern="1200" cap="none" spc="0" normalizeH="0" baseline="0" noProof="0" dirty="0">
                <a:ln>
                  <a:noFill/>
                </a:ln>
                <a:solidFill>
                  <a:srgbClr val="FFFFFF"/>
                </a:solidFill>
                <a:effectLst/>
                <a:uLnTx/>
                <a:uFillTx/>
                <a:latin typeface="Arial"/>
                <a:ea typeface="+mn-ea"/>
                <a:cs typeface="+mn-cs"/>
              </a:rPr>
              <a:t>(cut-off point 300 cells·μL−1), a very similar pattern was observed in the first months in the two subgroups.</a:t>
            </a:r>
            <a:endParaRPr kumimoji="0" lang="en-GB" sz="4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49844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49" name="Segnaposto contenuto 7"/>
          <p:cNvSpPr>
            <a:spLocks noGrp="1"/>
          </p:cNvSpPr>
          <p:nvPr>
            <p:ph idx="4294967295"/>
          </p:nvPr>
        </p:nvSpPr>
        <p:spPr>
          <a:xfrm>
            <a:off x="1524000" y="2349514"/>
            <a:ext cx="9144000" cy="3744913"/>
          </a:xfrm>
        </p:spPr>
        <p:txBody>
          <a:bodyPr/>
          <a:lstStyle/>
          <a:p>
            <a:pPr lvl="1" algn="ctr">
              <a:lnSpc>
                <a:spcPct val="120000"/>
              </a:lnSpc>
              <a:buClr>
                <a:srgbClr val="FF0000"/>
              </a:buClr>
            </a:pPr>
            <a:r>
              <a:rPr lang="it-IT" sz="4000" b="1"/>
              <a:t>Non Small Cell Lung Cancer</a:t>
            </a:r>
          </a:p>
          <a:p>
            <a:pPr lvl="1" algn="ctr">
              <a:lnSpc>
                <a:spcPct val="120000"/>
              </a:lnSpc>
              <a:buClr>
                <a:srgbClr val="FF0000"/>
              </a:buClr>
            </a:pPr>
            <a:r>
              <a:rPr lang="it-IT" sz="4000" b="1"/>
              <a:t>Asthma</a:t>
            </a:r>
          </a:p>
          <a:p>
            <a:pPr lvl="1" algn="ctr">
              <a:lnSpc>
                <a:spcPct val="120000"/>
              </a:lnSpc>
              <a:buClr>
                <a:srgbClr val="FF0000"/>
              </a:buClr>
            </a:pPr>
            <a:r>
              <a:rPr lang="it-IT" sz="4000" b="1"/>
              <a:t>COPD </a:t>
            </a:r>
          </a:p>
          <a:p>
            <a:pPr lvl="1" algn="ctr">
              <a:lnSpc>
                <a:spcPct val="120000"/>
              </a:lnSpc>
              <a:buClr>
                <a:srgbClr val="FF0000"/>
              </a:buClr>
            </a:pPr>
            <a:r>
              <a:rPr lang="it-IT" sz="4000" b="1">
                <a:solidFill>
                  <a:srgbClr val="FFFF99"/>
                </a:solidFill>
              </a:rPr>
              <a:t>Multimorbidity</a:t>
            </a:r>
          </a:p>
        </p:txBody>
      </p:sp>
      <p:sp>
        <p:nvSpPr>
          <p:cNvPr id="283650" name="Rettangolo 1"/>
          <p:cNvSpPr>
            <a:spLocks noChangeArrowheads="1"/>
          </p:cNvSpPr>
          <p:nvPr/>
        </p:nvSpPr>
        <p:spPr bwMode="auto">
          <a:xfrm>
            <a:off x="1524000" y="0"/>
            <a:ext cx="9144000" cy="1570038"/>
          </a:xfrm>
          <a:prstGeom prst="rect">
            <a:avLst/>
          </a:prstGeom>
          <a:noFill/>
          <a:ln w="9525">
            <a:noFill/>
            <a:miter lim="800000"/>
            <a:headEnd/>
            <a:tailEnd/>
          </a:ln>
        </p:spPr>
        <p:txBody>
          <a:bodyPr lIns="91115" tIns="45560" rIns="91115" bIns="45560">
            <a:spAutoFit/>
          </a:bodyPr>
          <a:lstStyle/>
          <a:p>
            <a:pPr algn="ctr" fontAlgn="base">
              <a:spcBef>
                <a:spcPct val="0"/>
              </a:spcBef>
              <a:spcAft>
                <a:spcPct val="0"/>
              </a:spcAft>
              <a:defRPr/>
            </a:pPr>
            <a:r>
              <a:rPr lang="it-IT" altLang="it-IT" sz="3400" b="1">
                <a:solidFill>
                  <a:srgbClr val="FFFF00"/>
                </a:solidFill>
                <a:cs typeface="Arial" charset="0"/>
              </a:rPr>
              <a:t>YEAR IN REVIEW IN</a:t>
            </a:r>
          </a:p>
          <a:p>
            <a:pPr algn="ctr" fontAlgn="base">
              <a:spcBef>
                <a:spcPct val="0"/>
              </a:spcBef>
              <a:spcAft>
                <a:spcPct val="0"/>
              </a:spcAft>
              <a:defRPr/>
            </a:pPr>
            <a:r>
              <a:rPr lang="it-IT" altLang="it-IT" sz="3400" b="1">
                <a:solidFill>
                  <a:srgbClr val="FFFF00"/>
                </a:solidFill>
                <a:cs typeface="Arial" charset="0"/>
              </a:rPr>
              <a:t>RESPIRATORY MEDICINE</a:t>
            </a:r>
            <a:r>
              <a:rPr lang="it-IT" altLang="it-IT" sz="3200" b="1">
                <a:solidFill>
                  <a:srgbClr val="FFFF00"/>
                </a:solidFill>
                <a:cs typeface="Arial" charset="0"/>
              </a:rPr>
              <a:t> </a:t>
            </a:r>
          </a:p>
          <a:p>
            <a:pPr algn="ctr" fontAlgn="base">
              <a:spcBef>
                <a:spcPct val="0"/>
              </a:spcBef>
              <a:spcAft>
                <a:spcPct val="0"/>
              </a:spcAft>
              <a:defRPr/>
            </a:pPr>
            <a:r>
              <a:rPr lang="it-IT" altLang="it-IT" sz="2800" b="1">
                <a:solidFill>
                  <a:srgbClr val="FFFF00"/>
                </a:solidFill>
                <a:cs typeface="Arial" charset="0"/>
              </a:rPr>
              <a:t>Leonardo M. Fabbri, MD, FESC, FERS</a:t>
            </a:r>
            <a:endParaRPr lang="it-IT" altLang="it-IT" sz="3200" b="1">
              <a:solidFill>
                <a:srgbClr val="FFFF00"/>
              </a:solidFill>
              <a:cs typeface="Arial" charset="0"/>
            </a:endParaRPr>
          </a:p>
        </p:txBody>
      </p:sp>
      <p:pic>
        <p:nvPicPr>
          <p:cNvPr id="283651" name="Picture 4"/>
          <p:cNvPicPr>
            <a:picLocks noChangeAspect="1" noChangeArrowheads="1"/>
          </p:cNvPicPr>
          <p:nvPr/>
        </p:nvPicPr>
        <p:blipFill>
          <a:blip r:embed="rId3"/>
          <a:srcRect/>
          <a:stretch>
            <a:fillRect/>
          </a:stretch>
        </p:blipFill>
        <p:spPr bwMode="auto">
          <a:xfrm>
            <a:off x="1521098" y="-315416"/>
            <a:ext cx="9144000" cy="6021388"/>
          </a:xfrm>
          <a:prstGeom prst="rect">
            <a:avLst/>
          </a:prstGeom>
          <a:noFill/>
          <a:ln w="9525">
            <a:noFill/>
            <a:miter lim="800000"/>
            <a:headEnd/>
            <a:tailEnd/>
          </a:ln>
        </p:spPr>
      </p:pic>
      <p:pic>
        <p:nvPicPr>
          <p:cNvPr id="3" name="Immagine 2">
            <a:extLst>
              <a:ext uri="{FF2B5EF4-FFF2-40B4-BE49-F238E27FC236}">
                <a16:creationId xmlns:a16="http://schemas.microsoft.com/office/drawing/2014/main" id="{5204C809-3104-4DAC-A737-5F9AB7A61221}"/>
              </a:ext>
            </a:extLst>
          </p:cNvPr>
          <p:cNvPicPr>
            <a:picLocks noChangeAspect="1"/>
          </p:cNvPicPr>
          <p:nvPr/>
        </p:nvPicPr>
        <p:blipFill>
          <a:blip r:embed="rId4"/>
          <a:stretch>
            <a:fillRect/>
          </a:stretch>
        </p:blipFill>
        <p:spPr>
          <a:xfrm>
            <a:off x="895040" y="980729"/>
            <a:ext cx="5478412" cy="5150902"/>
          </a:xfrm>
          <a:prstGeom prst="rect">
            <a:avLst/>
          </a:prstGeom>
        </p:spPr>
      </p:pic>
      <p:pic>
        <p:nvPicPr>
          <p:cNvPr id="2" name="Immagine 1">
            <a:extLst>
              <a:ext uri="{FF2B5EF4-FFF2-40B4-BE49-F238E27FC236}">
                <a16:creationId xmlns:a16="http://schemas.microsoft.com/office/drawing/2014/main" id="{D9A30148-FB2B-48C8-8AE8-A22B10B4D0C2}"/>
              </a:ext>
            </a:extLst>
          </p:cNvPr>
          <p:cNvPicPr>
            <a:picLocks noChangeAspect="1"/>
          </p:cNvPicPr>
          <p:nvPr/>
        </p:nvPicPr>
        <p:blipFill>
          <a:blip r:embed="rId5"/>
          <a:stretch>
            <a:fillRect/>
          </a:stretch>
        </p:blipFill>
        <p:spPr>
          <a:xfrm>
            <a:off x="6168008" y="980729"/>
            <a:ext cx="5112568" cy="5150902"/>
          </a:xfrm>
          <a:prstGeom prst="rect">
            <a:avLst/>
          </a:prstGeom>
        </p:spPr>
      </p:pic>
      <p:sp>
        <p:nvSpPr>
          <p:cNvPr id="8" name="Title 1">
            <a:extLst>
              <a:ext uri="{FF2B5EF4-FFF2-40B4-BE49-F238E27FC236}">
                <a16:creationId xmlns:a16="http://schemas.microsoft.com/office/drawing/2014/main" id="{47A1DC10-D6ED-410F-929D-00A740424517}"/>
              </a:ext>
            </a:extLst>
          </p:cNvPr>
          <p:cNvSpPr txBox="1">
            <a:spLocks/>
          </p:cNvSpPr>
          <p:nvPr/>
        </p:nvSpPr>
        <p:spPr>
          <a:xfrm>
            <a:off x="1521098" y="-315416"/>
            <a:ext cx="9611544" cy="1258940"/>
          </a:xfrm>
          <a:prstGeom prst="rect">
            <a:avLst/>
          </a:prstGeom>
          <a:solidFill>
            <a:schemeClr val="tx1"/>
          </a:solidFill>
          <a:ln>
            <a:solidFill>
              <a:schemeClr val="bg1"/>
            </a:solidFill>
          </a:ln>
        </p:spPr>
        <p:txBody>
          <a:bodyPr/>
          <a:lst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5540" algn="ctr" rtl="0" fontAlgn="base">
              <a:spcBef>
                <a:spcPct val="0"/>
              </a:spcBef>
              <a:spcAft>
                <a:spcPct val="0"/>
              </a:spcAft>
              <a:defRPr sz="4400">
                <a:solidFill>
                  <a:schemeClr val="tx2"/>
                </a:solidFill>
                <a:latin typeface="Arial" charset="0"/>
              </a:defRPr>
            </a:lvl6pPr>
            <a:lvl7pPr marL="911089" algn="ctr" rtl="0" fontAlgn="base">
              <a:spcBef>
                <a:spcPct val="0"/>
              </a:spcBef>
              <a:spcAft>
                <a:spcPct val="0"/>
              </a:spcAft>
              <a:defRPr sz="4400">
                <a:solidFill>
                  <a:schemeClr val="tx2"/>
                </a:solidFill>
                <a:latin typeface="Arial" charset="0"/>
              </a:defRPr>
            </a:lvl7pPr>
            <a:lvl8pPr marL="1366635" algn="ctr" rtl="0" fontAlgn="base">
              <a:spcBef>
                <a:spcPct val="0"/>
              </a:spcBef>
              <a:spcAft>
                <a:spcPct val="0"/>
              </a:spcAft>
              <a:defRPr sz="4400">
                <a:solidFill>
                  <a:schemeClr val="tx2"/>
                </a:solidFill>
                <a:latin typeface="Arial" charset="0"/>
              </a:defRPr>
            </a:lvl8pPr>
            <a:lvl9pPr marL="1822176" algn="ctr" rtl="0" fontAlgn="base">
              <a:spcBef>
                <a:spcPct val="0"/>
              </a:spcBef>
              <a:spcAft>
                <a:spcPct val="0"/>
              </a:spcAft>
              <a:defRPr sz="4400">
                <a:solidFill>
                  <a:schemeClr val="tx2"/>
                </a:solidFill>
                <a:latin typeface="Arial" charset="0"/>
              </a:defRPr>
            </a:lvl9pPr>
          </a:lstStyle>
          <a:p>
            <a:pPr algn="ctr">
              <a:defRPr/>
            </a:pPr>
            <a:endParaRPr lang="en-GB" altLang="en-US" sz="3600" kern="0" dirty="0">
              <a:solidFill>
                <a:srgbClr val="000000"/>
              </a:solidFill>
              <a:latin typeface="Arial"/>
            </a:endParaRPr>
          </a:p>
          <a:p>
            <a:pPr algn="ctr">
              <a:defRPr/>
            </a:pPr>
            <a:r>
              <a:rPr lang="en-GB" altLang="en-US" sz="3600" kern="0" dirty="0">
                <a:solidFill>
                  <a:srgbClr val="000000"/>
                </a:solidFill>
                <a:latin typeface="Arial"/>
              </a:rPr>
              <a:t>COPD CHF TREATMENT ALGORYTHMS</a:t>
            </a:r>
            <a:endParaRPr lang="en-US" altLang="it-IT" sz="3600" kern="0" dirty="0">
              <a:solidFill>
                <a:srgbClr val="000000"/>
              </a:solidFill>
              <a:latin typeface="Arial"/>
            </a:endParaRPr>
          </a:p>
        </p:txBody>
      </p:sp>
      <p:pic>
        <p:nvPicPr>
          <p:cNvPr id="4" name="Immagine 3">
            <a:extLst>
              <a:ext uri="{FF2B5EF4-FFF2-40B4-BE49-F238E27FC236}">
                <a16:creationId xmlns:a16="http://schemas.microsoft.com/office/drawing/2014/main" id="{6F0627BB-56CB-47B9-BA8A-63BC773A2427}"/>
              </a:ext>
            </a:extLst>
          </p:cNvPr>
          <p:cNvPicPr>
            <a:picLocks noChangeAspect="1"/>
          </p:cNvPicPr>
          <p:nvPr/>
        </p:nvPicPr>
        <p:blipFill>
          <a:blip r:embed="rId6"/>
          <a:stretch>
            <a:fillRect/>
          </a:stretch>
        </p:blipFill>
        <p:spPr>
          <a:xfrm>
            <a:off x="1521098" y="6208055"/>
            <a:ext cx="4340728" cy="554784"/>
          </a:xfrm>
          <a:prstGeom prst="rect">
            <a:avLst/>
          </a:prstGeom>
        </p:spPr>
      </p:pic>
      <p:sp>
        <p:nvSpPr>
          <p:cNvPr id="10" name="Titolo 1">
            <a:extLst>
              <a:ext uri="{FF2B5EF4-FFF2-40B4-BE49-F238E27FC236}">
                <a16:creationId xmlns:a16="http://schemas.microsoft.com/office/drawing/2014/main" id="{089AECC3-C0D5-4DC3-890C-C7944B4782AB}"/>
              </a:ext>
            </a:extLst>
          </p:cNvPr>
          <p:cNvSpPr txBox="1">
            <a:spLocks/>
          </p:cNvSpPr>
          <p:nvPr/>
        </p:nvSpPr>
        <p:spPr bwMode="auto">
          <a:xfrm>
            <a:off x="6556819" y="6131631"/>
            <a:ext cx="4334946" cy="548680"/>
          </a:xfrm>
          <a:prstGeom prst="rect">
            <a:avLst/>
          </a:prstGeom>
          <a:noFill/>
          <a:ln w="9525">
            <a:noFill/>
            <a:miter lim="800000"/>
            <a:headEnd/>
            <a:tailEnd/>
          </a:ln>
        </p:spPr>
        <p:txBody>
          <a:bodyPr vert="horz" wrap="square" lIns="91320" tIns="45663" rIns="91320" bIns="4566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31" algn="ctr" rtl="0" fontAlgn="base">
              <a:spcBef>
                <a:spcPct val="0"/>
              </a:spcBef>
              <a:spcAft>
                <a:spcPct val="0"/>
              </a:spcAft>
              <a:defRPr sz="4400">
                <a:solidFill>
                  <a:schemeClr val="tx2"/>
                </a:solidFill>
                <a:latin typeface="Arial" charset="0"/>
              </a:defRPr>
            </a:lvl6pPr>
            <a:lvl7pPr marL="913264" algn="ctr" rtl="0" fontAlgn="base">
              <a:spcBef>
                <a:spcPct val="0"/>
              </a:spcBef>
              <a:spcAft>
                <a:spcPct val="0"/>
              </a:spcAft>
              <a:defRPr sz="4400">
                <a:solidFill>
                  <a:schemeClr val="tx2"/>
                </a:solidFill>
                <a:latin typeface="Arial" charset="0"/>
              </a:defRPr>
            </a:lvl7pPr>
            <a:lvl8pPr marL="1369896" algn="ctr" rtl="0" fontAlgn="base">
              <a:spcBef>
                <a:spcPct val="0"/>
              </a:spcBef>
              <a:spcAft>
                <a:spcPct val="0"/>
              </a:spcAft>
              <a:defRPr sz="4400">
                <a:solidFill>
                  <a:schemeClr val="tx2"/>
                </a:solidFill>
                <a:latin typeface="Arial" charset="0"/>
              </a:defRPr>
            </a:lvl8pPr>
            <a:lvl9pPr marL="1826526" algn="ctr" rtl="0" fontAlgn="base">
              <a:spcBef>
                <a:spcPct val="0"/>
              </a:spcBef>
              <a:spcAft>
                <a:spcPct val="0"/>
              </a:spcAft>
              <a:defRPr sz="4400">
                <a:solidFill>
                  <a:schemeClr val="tx2"/>
                </a:solidFill>
                <a:latin typeface="Arial" charset="0"/>
              </a:defRPr>
            </a:lvl9pPr>
          </a:lstStyle>
          <a:p>
            <a:pPr>
              <a:defRPr/>
            </a:pPr>
            <a:r>
              <a:rPr lang="en-US" sz="1800" b="1" i="1" dirty="0">
                <a:solidFill>
                  <a:srgbClr val="00FFFF"/>
                </a:solidFill>
                <a:latin typeface="Arial"/>
                <a:ea typeface="ＭＳ Ｐゴシック"/>
              </a:rPr>
              <a:t>2016 ESC Guidelines on CHF</a:t>
            </a:r>
          </a:p>
        </p:txBody>
      </p:sp>
      <p:sp>
        <p:nvSpPr>
          <p:cNvPr id="5" name="Ovale 4">
            <a:extLst>
              <a:ext uri="{FF2B5EF4-FFF2-40B4-BE49-F238E27FC236}">
                <a16:creationId xmlns:a16="http://schemas.microsoft.com/office/drawing/2014/main" id="{11BF4D50-FBC1-446C-9A23-EC7F0B2AE20E}"/>
              </a:ext>
            </a:extLst>
          </p:cNvPr>
          <p:cNvSpPr/>
          <p:nvPr/>
        </p:nvSpPr>
        <p:spPr bwMode="auto">
          <a:xfrm>
            <a:off x="3287688" y="3861048"/>
            <a:ext cx="1368152" cy="504056"/>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it-IT" sz="2400">
              <a:solidFill>
                <a:srgbClr val="FFFFFF"/>
              </a:solidFill>
              <a:latin typeface="Arial" charset="0"/>
              <a:cs typeface="Arial" charset="0"/>
            </a:endParaRPr>
          </a:p>
        </p:txBody>
      </p:sp>
    </p:spTree>
    <p:extLst>
      <p:ext uri="{BB962C8B-B14F-4D97-AF65-F5344CB8AC3E}">
        <p14:creationId xmlns:p14="http://schemas.microsoft.com/office/powerpoint/2010/main" val="232919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1554957" y="1526571"/>
            <a:ext cx="9123363" cy="4523421"/>
          </a:xfrm>
          <a:prstGeom prst="rect">
            <a:avLst/>
          </a:prstGeom>
          <a:noFill/>
          <a:ln w="9525">
            <a:noFill/>
            <a:miter lim="800000"/>
            <a:headEnd/>
            <a:tailEnd/>
          </a:ln>
        </p:spPr>
        <p:txBody>
          <a:bodyPr lIns="90550" tIns="45277" rIns="90550" bIns="45277">
            <a:spAutoFit/>
          </a:bodyPr>
          <a:lstStyle/>
          <a:p>
            <a:pPr algn="ctr" fontAlgn="base">
              <a:spcBef>
                <a:spcPct val="0"/>
              </a:spcBef>
              <a:spcAft>
                <a:spcPct val="0"/>
              </a:spcAft>
              <a:defRPr/>
            </a:pPr>
            <a:r>
              <a:rPr lang="en-US" sz="3200" b="1" dirty="0">
                <a:solidFill>
                  <a:srgbClr val="FFFFFF"/>
                </a:solidFill>
                <a:cs typeface="Arial" charset="0"/>
              </a:rPr>
              <a:t>Quarter-dose </a:t>
            </a:r>
            <a:r>
              <a:rPr lang="en-US" sz="3200" b="1" dirty="0" err="1">
                <a:solidFill>
                  <a:srgbClr val="FFFFFF"/>
                </a:solidFill>
                <a:cs typeface="Arial" charset="0"/>
              </a:rPr>
              <a:t>quadpill</a:t>
            </a:r>
            <a:r>
              <a:rPr lang="en-US" sz="3200" b="1" dirty="0">
                <a:solidFill>
                  <a:srgbClr val="FFFFFF"/>
                </a:solidFill>
                <a:cs typeface="Arial" charset="0"/>
              </a:rPr>
              <a:t> therapy could be additive across classes and might confer a clinically important reduction in blood pressure</a:t>
            </a:r>
          </a:p>
          <a:p>
            <a:pPr algn="ctr" fontAlgn="base">
              <a:spcBef>
                <a:spcPct val="0"/>
              </a:spcBef>
              <a:spcAft>
                <a:spcPct val="0"/>
              </a:spcAft>
              <a:defRPr/>
            </a:pPr>
            <a:endParaRPr lang="en-US" sz="3200" b="1" dirty="0">
              <a:solidFill>
                <a:srgbClr val="FFFFFF"/>
              </a:solidFill>
              <a:cs typeface="Arial" charset="0"/>
            </a:endParaRPr>
          </a:p>
          <a:p>
            <a:pPr algn="ctr" fontAlgn="base">
              <a:spcBef>
                <a:spcPct val="0"/>
              </a:spcBef>
              <a:spcAft>
                <a:spcPct val="0"/>
              </a:spcAft>
              <a:defRPr/>
            </a:pPr>
            <a:r>
              <a:rPr lang="en-US" sz="3200" b="1" dirty="0">
                <a:solidFill>
                  <a:srgbClr val="FFFFFF"/>
                </a:solidFill>
                <a:cs typeface="Arial" charset="0"/>
              </a:rPr>
              <a:t>Further examination of the </a:t>
            </a:r>
            <a:r>
              <a:rPr lang="en-US" sz="3200" b="1" dirty="0" err="1">
                <a:solidFill>
                  <a:srgbClr val="FFFFFF"/>
                </a:solidFill>
                <a:cs typeface="Arial" charset="0"/>
              </a:rPr>
              <a:t>quadpill</a:t>
            </a:r>
            <a:r>
              <a:rPr lang="en-US" sz="3200" b="1" dirty="0">
                <a:solidFill>
                  <a:srgbClr val="FFFFFF"/>
                </a:solidFill>
                <a:cs typeface="Arial" charset="0"/>
              </a:rPr>
              <a:t> concept is needed to investigate effectiveness against usual treatment options and </a:t>
            </a:r>
            <a:r>
              <a:rPr lang="it-IT" sz="3200" b="1" dirty="0" err="1">
                <a:solidFill>
                  <a:srgbClr val="FFFFFF"/>
                </a:solidFill>
                <a:cs typeface="Arial" charset="0"/>
              </a:rPr>
              <a:t>longer</a:t>
            </a:r>
            <a:r>
              <a:rPr lang="it-IT" sz="3200" b="1" dirty="0">
                <a:solidFill>
                  <a:srgbClr val="FFFFFF"/>
                </a:solidFill>
                <a:cs typeface="Arial" charset="0"/>
              </a:rPr>
              <a:t> </a:t>
            </a:r>
            <a:r>
              <a:rPr lang="it-IT" sz="3200" b="1" dirty="0" err="1">
                <a:solidFill>
                  <a:srgbClr val="FFFFFF"/>
                </a:solidFill>
                <a:cs typeface="Arial" charset="0"/>
              </a:rPr>
              <a:t>term</a:t>
            </a:r>
            <a:r>
              <a:rPr lang="it-IT" sz="3200" b="1" dirty="0">
                <a:solidFill>
                  <a:srgbClr val="FFFFFF"/>
                </a:solidFill>
                <a:cs typeface="Arial" charset="0"/>
              </a:rPr>
              <a:t> </a:t>
            </a:r>
            <a:r>
              <a:rPr lang="it-IT" sz="3200" b="1" dirty="0" err="1">
                <a:solidFill>
                  <a:srgbClr val="FFFFFF"/>
                </a:solidFill>
                <a:cs typeface="Arial" charset="0"/>
              </a:rPr>
              <a:t>tolerability</a:t>
            </a:r>
            <a:endParaRPr lang="en-US" altLang="it-IT" sz="3200" b="1" dirty="0">
              <a:solidFill>
                <a:srgbClr val="FFFFFF"/>
              </a:solidFill>
              <a:effectLst>
                <a:outerShdw blurRad="38100" dist="38100" dir="2700000" algn="tl">
                  <a:srgbClr val="000000"/>
                </a:outerShdw>
              </a:effectLst>
              <a:latin typeface="Arial" charset="0"/>
              <a:ea typeface="MS PGothic" pitchFamily="34" charset="-128"/>
              <a:cs typeface="Arial" charset="0"/>
            </a:endParaRPr>
          </a:p>
        </p:txBody>
      </p:sp>
      <p:sp>
        <p:nvSpPr>
          <p:cNvPr id="6" name="Content Placeholder 2"/>
          <p:cNvSpPr>
            <a:spLocks/>
          </p:cNvSpPr>
          <p:nvPr/>
        </p:nvSpPr>
        <p:spPr bwMode="auto">
          <a:xfrm>
            <a:off x="1544638" y="6318251"/>
            <a:ext cx="9144000" cy="422275"/>
          </a:xfrm>
          <a:prstGeom prst="rect">
            <a:avLst/>
          </a:prstGeom>
          <a:solidFill>
            <a:schemeClr val="bg1"/>
          </a:solidFill>
          <a:ln w="9525">
            <a:noFill/>
            <a:miter lim="800000"/>
            <a:headEnd/>
            <a:tailEnd/>
          </a:ln>
        </p:spPr>
        <p:txBody>
          <a:bodyPr lIns="0" tIns="45374" rIns="90744" bIns="45374"/>
          <a:lstStyle/>
          <a:p>
            <a:pPr marL="529675" indent="-529675" algn="r" defTabSz="967372" fontAlgn="base">
              <a:spcBef>
                <a:spcPct val="20000"/>
              </a:spcBef>
              <a:spcAft>
                <a:spcPct val="0"/>
              </a:spcAft>
              <a:defRPr/>
            </a:pPr>
            <a:r>
              <a:rPr lang="en-US" sz="2800" b="1" i="1" dirty="0">
                <a:solidFill>
                  <a:srgbClr val="00FFFF"/>
                </a:solidFill>
                <a:effectLst>
                  <a:outerShdw blurRad="38100" dist="38100" dir="2700000" algn="tl">
                    <a:srgbClr val="000000"/>
                  </a:outerShdw>
                </a:effectLst>
                <a:latin typeface="Arial"/>
                <a:ea typeface="MS PGothic" pitchFamily="34" charset="-128"/>
                <a:cs typeface="Arial" charset="0"/>
              </a:rPr>
              <a:t>Chow CK et al, Lancet, 12 Feb 2017, on line</a:t>
            </a:r>
            <a:endParaRPr lang="en-GB" sz="2800" b="1" i="1" dirty="0">
              <a:solidFill>
                <a:srgbClr val="00FFFF"/>
              </a:solidFill>
              <a:effectLst>
                <a:outerShdw blurRad="38100" dist="38100" dir="2700000" algn="tl">
                  <a:srgbClr val="000000"/>
                </a:outerShdw>
              </a:effectLst>
              <a:latin typeface="Arial"/>
              <a:ea typeface="MS PGothic" pitchFamily="34" charset="-128"/>
              <a:cs typeface="Arial" charset="0"/>
            </a:endParaRPr>
          </a:p>
        </p:txBody>
      </p:sp>
      <p:sp>
        <p:nvSpPr>
          <p:cNvPr id="416771" name="Title 3"/>
          <p:cNvSpPr>
            <a:spLocks/>
          </p:cNvSpPr>
          <p:nvPr/>
        </p:nvSpPr>
        <p:spPr bwMode="auto">
          <a:xfrm>
            <a:off x="1524000" y="0"/>
            <a:ext cx="9144000" cy="1292662"/>
          </a:xfrm>
          <a:prstGeom prst="rect">
            <a:avLst/>
          </a:prstGeom>
          <a:solidFill>
            <a:schemeClr val="bg1"/>
          </a:solidFill>
          <a:ln w="9525">
            <a:noFill/>
            <a:miter lim="800000"/>
            <a:headEnd/>
            <a:tailEnd/>
          </a:ln>
        </p:spPr>
        <p:txBody>
          <a:bodyPr lIns="0" tIns="0" rIns="0" bIns="0">
            <a:spAutoFit/>
          </a:bodyPr>
          <a:lstStyle/>
          <a:p>
            <a:pPr algn="ctr" fontAlgn="base">
              <a:spcBef>
                <a:spcPct val="0"/>
              </a:spcBef>
              <a:spcAft>
                <a:spcPct val="0"/>
              </a:spcAft>
              <a:defRPr/>
            </a:pPr>
            <a:r>
              <a:rPr lang="en-US" sz="2800" b="1" dirty="0">
                <a:solidFill>
                  <a:srgbClr val="FFFF00"/>
                </a:solidFill>
                <a:cs typeface="Arial" charset="0"/>
              </a:rPr>
              <a:t>QUARTER-DOSE QUADRUPLE COMBINATION THERAPY FOR INITIAL </a:t>
            </a:r>
            <a:r>
              <a:rPr lang="it-IT" sz="2800" b="1" dirty="0">
                <a:solidFill>
                  <a:srgbClr val="FFFF00"/>
                </a:solidFill>
                <a:cs typeface="Arial" charset="0"/>
              </a:rPr>
              <a:t>TREATMENT OF HYPERTENSION</a:t>
            </a:r>
            <a:endParaRPr lang="en-US" sz="3600" b="1" dirty="0">
              <a:solidFill>
                <a:srgbClr val="FFFF00"/>
              </a:solidFill>
              <a:cs typeface="Arial" charset="0"/>
            </a:endParaRPr>
          </a:p>
        </p:txBody>
      </p:sp>
    </p:spTree>
    <p:extLst>
      <p:ext uri="{BB962C8B-B14F-4D97-AF65-F5344CB8AC3E}">
        <p14:creationId xmlns:p14="http://schemas.microsoft.com/office/powerpoint/2010/main" val="315634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87500" y="444500"/>
            <a:ext cx="9004300" cy="5956300"/>
          </a:xfrm>
          <a:prstGeom prst="rect">
            <a:avLst/>
          </a:prstGeom>
        </p:spPr>
      </p:pic>
    </p:spTree>
    <p:extLst>
      <p:ext uri="{BB962C8B-B14F-4D97-AF65-F5344CB8AC3E}">
        <p14:creationId xmlns:p14="http://schemas.microsoft.com/office/powerpoint/2010/main" val="235763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0" y="6113622"/>
            <a:ext cx="12191999" cy="744378"/>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3200" b="1" i="1" u="none" strike="noStrike" kern="1200" cap="none" spc="0" normalizeH="0" baseline="0" noProof="0" dirty="0">
                <a:ln>
                  <a:noFill/>
                </a:ln>
                <a:solidFill>
                  <a:srgbClr val="00FFFF">
                    <a:lumMod val="60000"/>
                    <a:lumOff val="40000"/>
                  </a:srgbClr>
                </a:solidFill>
                <a:effectLst/>
                <a:uLnTx/>
                <a:uFillTx/>
                <a:latin typeface="Arial"/>
                <a:ea typeface="+mn-ea"/>
                <a:cs typeface="Arial" panose="020B0604020202020204" pitchFamily="34" charset="0"/>
              </a:rPr>
              <a:t>Davies JC et al, </a:t>
            </a:r>
            <a:r>
              <a:rPr kumimoji="0" lang="en-GB" sz="3200" b="1" i="1" u="none" strike="noStrike" kern="1200" cap="none" spc="0" normalizeH="0" baseline="0" noProof="0" dirty="0">
                <a:ln>
                  <a:noFill/>
                </a:ln>
                <a:solidFill>
                  <a:srgbClr val="00FFFF">
                    <a:lumMod val="60000"/>
                    <a:lumOff val="40000"/>
                  </a:srgbClr>
                </a:solidFill>
                <a:effectLst/>
                <a:uLnTx/>
                <a:uFillTx/>
                <a:latin typeface="Arial"/>
                <a:ea typeface="+mn-ea"/>
                <a:cs typeface="+mn-cs"/>
              </a:rPr>
              <a:t>N </a:t>
            </a:r>
            <a:r>
              <a:rPr kumimoji="0" lang="en-GB" sz="3200" b="1" i="1" u="none" strike="noStrike" kern="1200" cap="none" spc="0" normalizeH="0" baseline="0" noProof="0" dirty="0" err="1">
                <a:ln>
                  <a:noFill/>
                </a:ln>
                <a:solidFill>
                  <a:srgbClr val="00FFFF">
                    <a:lumMod val="60000"/>
                    <a:lumOff val="40000"/>
                  </a:srgbClr>
                </a:solidFill>
                <a:effectLst/>
                <a:uLnTx/>
                <a:uFillTx/>
                <a:latin typeface="Arial"/>
                <a:ea typeface="+mn-ea"/>
                <a:cs typeface="+mn-cs"/>
              </a:rPr>
              <a:t>Engl</a:t>
            </a:r>
            <a:r>
              <a:rPr kumimoji="0" lang="en-GB" sz="3200" b="1" i="1" u="none" strike="noStrike" kern="1200" cap="none" spc="0" normalizeH="0" baseline="0" noProof="0" dirty="0">
                <a:ln>
                  <a:noFill/>
                </a:ln>
                <a:solidFill>
                  <a:srgbClr val="00FFFF">
                    <a:lumMod val="60000"/>
                    <a:lumOff val="40000"/>
                  </a:srgbClr>
                </a:solidFill>
                <a:effectLst/>
                <a:uLnTx/>
                <a:uFillTx/>
                <a:latin typeface="Arial"/>
                <a:ea typeface="+mn-ea"/>
                <a:cs typeface="+mn-cs"/>
              </a:rPr>
              <a:t> J Med 2018; on line 18 October 2018</a:t>
            </a:r>
            <a:endParaRPr kumimoji="0" lang="en-GB" sz="3200" b="1" i="1" u="none" strike="noStrike" kern="1200" cap="none" spc="0" normalizeH="0" baseline="0" noProof="0" dirty="0">
              <a:ln>
                <a:noFill/>
              </a:ln>
              <a:solidFill>
                <a:srgbClr val="00FFFF">
                  <a:lumMod val="60000"/>
                  <a:lumOff val="40000"/>
                </a:srgbClr>
              </a:solidFill>
              <a:effectLst>
                <a:outerShdw blurRad="38100" dist="38100" dir="2700000" algn="tl">
                  <a:srgbClr val="000000"/>
                </a:outerShdw>
              </a:effectLst>
              <a:uLnTx/>
              <a:uFillTx/>
              <a:latin typeface="Arial"/>
              <a:ea typeface="MS PGothic" pitchFamily="34" charset="-128"/>
              <a:cs typeface="Arial" panose="020B0604020202020204" pitchFamily="34" charset="0"/>
            </a:endParaRPr>
          </a:p>
        </p:txBody>
      </p:sp>
      <p:sp>
        <p:nvSpPr>
          <p:cNvPr id="416771" name="Title 3"/>
          <p:cNvSpPr>
            <a:spLocks/>
          </p:cNvSpPr>
          <p:nvPr/>
        </p:nvSpPr>
        <p:spPr bwMode="auto">
          <a:xfrm>
            <a:off x="0" y="0"/>
            <a:ext cx="12191999" cy="984885"/>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a:ea typeface="+mn-ea"/>
                <a:cs typeface="+mn-cs"/>
              </a:rPr>
              <a:t>VX-659–TEZACAFTOR–IVACAFTOR IN PATIENTS WITH CYSTIC FIBROSIS AND ONE OR TWO PHE508DEL ALLELES</a:t>
            </a:r>
            <a:endParaRPr kumimoji="0" lang="en-US" sz="96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2" name="Rettangolo 1">
            <a:extLst>
              <a:ext uri="{FF2B5EF4-FFF2-40B4-BE49-F238E27FC236}">
                <a16:creationId xmlns:a16="http://schemas.microsoft.com/office/drawing/2014/main" id="{6368A982-3DDC-4DB3-A3B2-4FBF188120D7}"/>
              </a:ext>
            </a:extLst>
          </p:cNvPr>
          <p:cNvSpPr/>
          <p:nvPr/>
        </p:nvSpPr>
        <p:spPr>
          <a:xfrm>
            <a:off x="428766" y="1393915"/>
            <a:ext cx="4722854" cy="44935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err="1">
                <a:ln>
                  <a:noFill/>
                </a:ln>
                <a:solidFill>
                  <a:srgbClr val="FFFFFF"/>
                </a:solidFill>
                <a:effectLst/>
                <a:uLnTx/>
                <a:uFillTx/>
                <a:latin typeface="Arial"/>
                <a:ea typeface="+mn-ea"/>
                <a:cs typeface="+mn-cs"/>
              </a:rPr>
              <a:t>Robust</a:t>
            </a:r>
            <a:r>
              <a:rPr kumimoji="0" lang="it-IT" sz="2200" b="1" i="0" u="none" strike="noStrike" kern="1200" cap="none" spc="0" normalizeH="0" baseline="0" noProof="0" dirty="0">
                <a:ln>
                  <a:noFill/>
                </a:ln>
                <a:solidFill>
                  <a:srgbClr val="FFFFFF"/>
                </a:solidFill>
                <a:effectLst/>
                <a:uLnTx/>
                <a:uFillTx/>
                <a:latin typeface="Arial"/>
                <a:ea typeface="+mn-ea"/>
                <a:cs typeface="+mn-cs"/>
              </a:rPr>
              <a:t> in vitro activity of VX-659–</a:t>
            </a:r>
            <a:r>
              <a:rPr kumimoji="0" lang="it-IT" sz="2200" b="1" i="0" u="none" strike="noStrike" kern="1200" cap="none" spc="0" normalizeH="0" baseline="0" noProof="0" dirty="0" err="1">
                <a:ln>
                  <a:noFill/>
                </a:ln>
                <a:solidFill>
                  <a:srgbClr val="FFFFFF"/>
                </a:solidFill>
                <a:effectLst/>
                <a:uLnTx/>
                <a:uFillTx/>
                <a:latin typeface="Arial"/>
                <a:ea typeface="+mn-ea"/>
                <a:cs typeface="+mn-cs"/>
              </a:rPr>
              <a:t>tezacaftor</a:t>
            </a:r>
            <a:r>
              <a:rPr kumimoji="0" lang="it-IT" sz="2200" b="1" i="0" u="none" strike="noStrike" kern="1200" cap="none" spc="0" normalizeH="0" baseline="0" noProof="0" dirty="0">
                <a:ln>
                  <a:noFill/>
                </a:ln>
                <a:solidFill>
                  <a:srgbClr val="FFFFFF"/>
                </a:solidFill>
                <a:effectLst/>
                <a:uLnTx/>
                <a:uFillTx/>
                <a:latin typeface="Arial"/>
                <a:ea typeface="+mn-ea"/>
                <a:cs typeface="+mn-cs"/>
              </a:rPr>
              <a:t>–</a:t>
            </a:r>
            <a:r>
              <a:rPr kumimoji="0" lang="it-IT" sz="2200" b="1" i="0" u="none" strike="noStrike" kern="1200" cap="none" spc="0" normalizeH="0" baseline="0" noProof="0" dirty="0" err="1">
                <a:ln>
                  <a:noFill/>
                </a:ln>
                <a:solidFill>
                  <a:srgbClr val="FFFFFF"/>
                </a:solidFill>
                <a:effectLst/>
                <a:uLnTx/>
                <a:uFillTx/>
                <a:latin typeface="Arial"/>
                <a:ea typeface="+mn-ea"/>
                <a:cs typeface="+mn-cs"/>
              </a:rPr>
              <a:t>ivacaftor</a:t>
            </a:r>
            <a:r>
              <a:rPr kumimoji="0" lang="it-IT" sz="2200" b="1" i="0" u="none" strike="noStrike" kern="1200" cap="none" spc="0" normalizeH="0" baseline="0" noProof="0" dirty="0">
                <a:ln>
                  <a:noFill/>
                </a:ln>
                <a:solidFill>
                  <a:srgbClr val="FFFFFF"/>
                </a:solidFill>
                <a:effectLst/>
                <a:uLnTx/>
                <a:uFillTx/>
                <a:latin typeface="Arial"/>
                <a:ea typeface="+mn-ea"/>
                <a:cs typeface="+mn-cs"/>
              </a:rPr>
              <a:t> targeting Phe508del CFTR </a:t>
            </a:r>
            <a:r>
              <a:rPr kumimoji="0" lang="en-US" sz="2200" b="1" i="0" u="none" strike="noStrike" kern="1200" cap="none" spc="0" normalizeH="0" baseline="0" noProof="0" dirty="0">
                <a:ln>
                  <a:noFill/>
                </a:ln>
                <a:solidFill>
                  <a:srgbClr val="FFFFFF"/>
                </a:solidFill>
                <a:effectLst/>
                <a:uLnTx/>
                <a:uFillTx/>
                <a:latin typeface="Arial"/>
                <a:ea typeface="+mn-ea"/>
                <a:cs typeface="+mn-cs"/>
              </a:rPr>
              <a:t>protein translated into improvements for patients with Phe508del–MF or Phe508del– Phe508del genotypes.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a:ea typeface="+mn-ea"/>
                <a:cs typeface="+mn-cs"/>
              </a:rPr>
              <a:t>VX-659 triple-combination regimens have the potential to treat the underlying cause of disease in approximately 90% of patients with cystic fibrosis</a:t>
            </a:r>
            <a:endParaRPr kumimoji="0" lang="en-GB" sz="22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Immagine 6">
            <a:extLst>
              <a:ext uri="{FF2B5EF4-FFF2-40B4-BE49-F238E27FC236}">
                <a16:creationId xmlns:a16="http://schemas.microsoft.com/office/drawing/2014/main" id="{018E01C2-3975-44F9-9806-07AA8207968F}"/>
              </a:ext>
            </a:extLst>
          </p:cNvPr>
          <p:cNvPicPr>
            <a:picLocks noChangeAspect="1"/>
          </p:cNvPicPr>
          <p:nvPr/>
        </p:nvPicPr>
        <p:blipFill>
          <a:blip r:embed="rId3"/>
          <a:stretch>
            <a:fillRect/>
          </a:stretch>
        </p:blipFill>
        <p:spPr>
          <a:xfrm>
            <a:off x="6006353" y="1317812"/>
            <a:ext cx="5756881" cy="4661072"/>
          </a:xfrm>
          <a:prstGeom prst="rect">
            <a:avLst/>
          </a:prstGeom>
        </p:spPr>
      </p:pic>
    </p:spTree>
    <p:extLst>
      <p:ext uri="{BB962C8B-B14F-4D97-AF65-F5344CB8AC3E}">
        <p14:creationId xmlns:p14="http://schemas.microsoft.com/office/powerpoint/2010/main" val="3053456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0" y="6113622"/>
            <a:ext cx="12191999" cy="744378"/>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00FFFF">
                    <a:lumMod val="60000"/>
                    <a:lumOff val="40000"/>
                  </a:srgbClr>
                </a:solidFill>
                <a:effectLst/>
                <a:uLnTx/>
                <a:uFillTx/>
                <a:latin typeface="Arial"/>
                <a:ea typeface="+mn-ea"/>
                <a:cs typeface="Arial" panose="020B0604020202020204" pitchFamily="34" charset="0"/>
              </a:rPr>
              <a:t>Holgiun</a:t>
            </a:r>
            <a:r>
              <a:rPr kumimoji="0" lang="en-US" sz="3200" b="1" i="1" u="none" strike="noStrike" kern="1200" cap="none" spc="0" normalizeH="0" baseline="0" noProof="0" dirty="0">
                <a:ln>
                  <a:noFill/>
                </a:ln>
                <a:solidFill>
                  <a:srgbClr val="00FFFF">
                    <a:lumMod val="60000"/>
                    <a:lumOff val="40000"/>
                  </a:srgbClr>
                </a:solidFill>
                <a:effectLst/>
                <a:uLnTx/>
                <a:uFillTx/>
                <a:latin typeface="Arial"/>
                <a:ea typeface="+mn-ea"/>
                <a:cs typeface="Arial" panose="020B0604020202020204" pitchFamily="34" charset="0"/>
              </a:rPr>
              <a:t> C </a:t>
            </a:r>
            <a:r>
              <a:rPr kumimoji="0" lang="en-GB" sz="3200" b="1" i="1" u="none" strike="noStrike" kern="1200" cap="none" spc="0" normalizeH="0" baseline="0" noProof="0" dirty="0">
                <a:ln>
                  <a:noFill/>
                </a:ln>
                <a:solidFill>
                  <a:srgbClr val="00FFFF">
                    <a:lumMod val="60000"/>
                    <a:lumOff val="40000"/>
                  </a:srgbClr>
                </a:solidFill>
                <a:effectLst/>
                <a:uLnTx/>
                <a:uFillTx/>
                <a:latin typeface="Arial"/>
                <a:ea typeface="+mn-ea"/>
                <a:cs typeface="+mn-cs"/>
              </a:rPr>
              <a:t>N </a:t>
            </a:r>
            <a:r>
              <a:rPr kumimoji="0" lang="en-GB" sz="3200" b="1" i="1" u="none" strike="noStrike" kern="1200" cap="none" spc="0" normalizeH="0" baseline="0" noProof="0" dirty="0" err="1">
                <a:ln>
                  <a:noFill/>
                </a:ln>
                <a:solidFill>
                  <a:srgbClr val="00FFFF">
                    <a:lumMod val="60000"/>
                    <a:lumOff val="40000"/>
                  </a:srgbClr>
                </a:solidFill>
                <a:effectLst/>
                <a:uLnTx/>
                <a:uFillTx/>
                <a:latin typeface="Arial"/>
                <a:ea typeface="+mn-ea"/>
                <a:cs typeface="+mn-cs"/>
              </a:rPr>
              <a:t>Engl</a:t>
            </a:r>
            <a:r>
              <a:rPr kumimoji="0" lang="en-GB" sz="3200" b="1" i="1" u="none" strike="noStrike" kern="1200" cap="none" spc="0" normalizeH="0" baseline="0" noProof="0" dirty="0">
                <a:ln>
                  <a:noFill/>
                </a:ln>
                <a:solidFill>
                  <a:srgbClr val="00FFFF">
                    <a:lumMod val="60000"/>
                    <a:lumOff val="40000"/>
                  </a:srgbClr>
                </a:solidFill>
                <a:effectLst/>
                <a:uLnTx/>
                <a:uFillTx/>
                <a:latin typeface="Arial"/>
                <a:ea typeface="+mn-ea"/>
                <a:cs typeface="+mn-cs"/>
              </a:rPr>
              <a:t> J Med 2018; on line 18 October 2018</a:t>
            </a:r>
            <a:endParaRPr kumimoji="0" lang="en-GB" sz="3200" b="1" i="1" u="none" strike="noStrike" kern="1200" cap="none" spc="0" normalizeH="0" baseline="0" noProof="0" dirty="0">
              <a:ln>
                <a:noFill/>
              </a:ln>
              <a:solidFill>
                <a:srgbClr val="00FFFF">
                  <a:lumMod val="60000"/>
                  <a:lumOff val="40000"/>
                </a:srgbClr>
              </a:solidFill>
              <a:effectLst>
                <a:outerShdw blurRad="38100" dist="38100" dir="2700000" algn="tl">
                  <a:srgbClr val="000000"/>
                </a:outerShdw>
              </a:effectLst>
              <a:uLnTx/>
              <a:uFillTx/>
              <a:latin typeface="Arial"/>
              <a:ea typeface="MS PGothic" pitchFamily="34" charset="-128"/>
              <a:cs typeface="Arial" panose="020B0604020202020204" pitchFamily="34" charset="0"/>
            </a:endParaRPr>
          </a:p>
        </p:txBody>
      </p:sp>
      <p:sp>
        <p:nvSpPr>
          <p:cNvPr id="416771" name="Title 3"/>
          <p:cNvSpPr>
            <a:spLocks/>
          </p:cNvSpPr>
          <p:nvPr/>
        </p:nvSpPr>
        <p:spPr bwMode="auto">
          <a:xfrm>
            <a:off x="0" y="0"/>
            <a:ext cx="12191999" cy="1231106"/>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a:ea typeface="+mn-ea"/>
                <a:cs typeface="+mn-cs"/>
              </a:rPr>
              <a:t>TRIPLE CFTR MODULATOR THERAPY FOR CYSTIC FIBROSIS</a:t>
            </a:r>
            <a:endParaRPr kumimoji="0" lang="en-US" sz="40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2" name="Rettangolo 1">
            <a:extLst>
              <a:ext uri="{FF2B5EF4-FFF2-40B4-BE49-F238E27FC236}">
                <a16:creationId xmlns:a16="http://schemas.microsoft.com/office/drawing/2014/main" id="{6368A982-3DDC-4DB3-A3B2-4FBF188120D7}"/>
              </a:ext>
            </a:extLst>
          </p:cNvPr>
          <p:cNvSpPr/>
          <p:nvPr/>
        </p:nvSpPr>
        <p:spPr>
          <a:xfrm>
            <a:off x="235390" y="1489760"/>
            <a:ext cx="11585299" cy="41549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a:ln>
                  <a:noFill/>
                </a:ln>
                <a:solidFill>
                  <a:srgbClr val="FFFFFF"/>
                </a:solidFill>
                <a:effectLst/>
                <a:uLnTx/>
                <a:uFillTx/>
                <a:latin typeface="Arial"/>
                <a:ea typeface="+mn-ea"/>
                <a:cs typeface="+mn-cs"/>
              </a:rPr>
              <a:t>These</a:t>
            </a:r>
            <a:r>
              <a:rPr kumimoji="0" lang="it-IT" sz="2400" b="1" i="0" u="none" strike="noStrike" kern="1200" cap="none" spc="0" normalizeH="0" baseline="0" noProof="0" dirty="0">
                <a:ln>
                  <a:noFill/>
                </a:ln>
                <a:solidFill>
                  <a:srgbClr val="FFFFFF"/>
                </a:solidFill>
                <a:effectLst/>
                <a:uLnTx/>
                <a:uFillTx/>
                <a:latin typeface="Arial"/>
                <a:ea typeface="+mn-ea"/>
                <a:cs typeface="+mn-cs"/>
              </a:rPr>
              <a:t> </a:t>
            </a:r>
            <a:r>
              <a:rPr kumimoji="0" lang="en-US" sz="2400" b="1" i="0" u="none" strike="noStrike" kern="1200" cap="none" spc="0" normalizeH="0" baseline="0" noProof="0" dirty="0">
                <a:ln>
                  <a:noFill/>
                </a:ln>
                <a:solidFill>
                  <a:srgbClr val="FFFFFF"/>
                </a:solidFill>
                <a:effectLst/>
                <a:uLnTx/>
                <a:uFillTx/>
                <a:latin typeface="Arial"/>
                <a:ea typeface="+mn-ea"/>
                <a:cs typeface="+mn-cs"/>
              </a:rPr>
              <a:t>reports represent a major breakthrough in cystic fibrosis therapeutics, with the potential for improving health and possibly survival in all patients who carry the most common </a:t>
            </a:r>
            <a:r>
              <a:rPr kumimoji="0" lang="en-US" sz="2400" b="1" i="1" u="none" strike="noStrike" kern="1200" cap="none" spc="0" normalizeH="0" baseline="0" noProof="0" dirty="0">
                <a:ln>
                  <a:noFill/>
                </a:ln>
                <a:solidFill>
                  <a:srgbClr val="FFFFFF"/>
                </a:solidFill>
                <a:effectLst/>
                <a:uLnTx/>
                <a:uFillTx/>
                <a:latin typeface="Arial"/>
                <a:ea typeface="+mn-ea"/>
                <a:cs typeface="+mn-cs"/>
              </a:rPr>
              <a:t>CFTR </a:t>
            </a:r>
            <a:r>
              <a:rPr kumimoji="0" lang="en-US" sz="2400" b="1" i="0" u="none" strike="noStrike" kern="1200" cap="none" spc="0" normalizeH="0" baseline="0" noProof="0" dirty="0">
                <a:ln>
                  <a:noFill/>
                </a:ln>
                <a:solidFill>
                  <a:srgbClr val="FFFFFF"/>
                </a:solidFill>
                <a:effectLst/>
                <a:uLnTx/>
                <a:uFillTx/>
                <a:latin typeface="Arial"/>
                <a:ea typeface="+mn-ea"/>
                <a:cs typeface="+mn-cs"/>
              </a:rPr>
              <a:t>mutation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It is unclear whether the effects on lung function can be sustained for longer periods of treatment or whether these compounds will effectively reduce exacerbation rates and address other meaningful outcomes, such as weight gain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These questions should soon be answered in the ongoing phase 3 trials of these regimens</a:t>
            </a:r>
            <a:endParaRPr kumimoji="0" lang="en-GB" sz="2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58353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8646533-2476-4252-9A33-8A64D11B880A}"/>
              </a:ext>
            </a:extLst>
          </p:cNvPr>
          <p:cNvSpPr>
            <a:spLocks noGrp="1" noChangeArrowheads="1"/>
          </p:cNvSpPr>
          <p:nvPr>
            <p:ph type="title"/>
          </p:nvPr>
        </p:nvSpPr>
        <p:spPr>
          <a:xfrm>
            <a:off x="1847851" y="188914"/>
            <a:ext cx="8208963" cy="788987"/>
          </a:xfrm>
        </p:spPr>
        <p:txBody>
          <a:bodyPr/>
          <a:lstStyle/>
          <a:p>
            <a:r>
              <a:rPr lang="en-GB" altLang="it-IT" sz="3600">
                <a:solidFill>
                  <a:schemeClr val="tx1"/>
                </a:solidFill>
              </a:rPr>
              <a:t>MORTALITY IN INSPIRE</a:t>
            </a:r>
          </a:p>
        </p:txBody>
      </p:sp>
      <p:graphicFrame>
        <p:nvGraphicFramePr>
          <p:cNvPr id="1000587" name="Group 139">
            <a:extLst>
              <a:ext uri="{FF2B5EF4-FFF2-40B4-BE49-F238E27FC236}">
                <a16:creationId xmlns:a16="http://schemas.microsoft.com/office/drawing/2014/main" id="{546D727C-F920-4DAF-A6F0-296950AAC4DE}"/>
              </a:ext>
            </a:extLst>
          </p:cNvPr>
          <p:cNvGraphicFramePr>
            <a:graphicFrameLocks noGrp="1"/>
          </p:cNvGraphicFramePr>
          <p:nvPr>
            <p:ph sz="half" idx="1"/>
          </p:nvPr>
        </p:nvGraphicFramePr>
        <p:xfrm>
          <a:off x="2279651" y="5734051"/>
          <a:ext cx="7489825" cy="841375"/>
        </p:xfrm>
        <a:graphic>
          <a:graphicData uri="http://schemas.openxmlformats.org/drawingml/2006/table">
            <a:tbl>
              <a:tblPr/>
              <a:tblGrid>
                <a:gridCol w="1873250">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1870075">
                  <a:extLst>
                    <a:ext uri="{9D8B030D-6E8A-4147-A177-3AD203B41FA5}">
                      <a16:colId xmlns:a16="http://schemas.microsoft.com/office/drawing/2014/main" val="20002"/>
                    </a:ext>
                  </a:extLst>
                </a:gridCol>
                <a:gridCol w="1873250">
                  <a:extLst>
                    <a:ext uri="{9D8B030D-6E8A-4147-A177-3AD203B41FA5}">
                      <a16:colId xmlns:a16="http://schemas.microsoft.com/office/drawing/2014/main" val="20003"/>
                    </a:ext>
                  </a:extLst>
                </a:gridCol>
              </a:tblGrid>
              <a:tr h="506141">
                <a:tc>
                  <a:txBody>
                    <a:bodyPr/>
                    <a:lstStyle/>
                    <a:p>
                      <a:pPr marL="0" marR="0" lvl="0" indent="0" algn="l"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endParaRPr kumimoji="0" lang="en-GB" sz="2000" b="0" i="0" u="none" strike="noStrike" cap="none" normalizeH="0" baseline="0">
                        <a:ln>
                          <a:noFill/>
                        </a:ln>
                        <a:solidFill>
                          <a:schemeClr val="tx1"/>
                        </a:solidFill>
                        <a:effectLst/>
                        <a:latin typeface="Arial" charset="0"/>
                      </a:endParaRPr>
                    </a:p>
                  </a:txBody>
                  <a:tcPr marT="45697" marB="45697" horzOverflow="overflow">
                    <a:lnL cap="flat">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Hazard Ratio</a:t>
                      </a:r>
                    </a:p>
                  </a:txBody>
                  <a:tcPr marT="45697" marB="45697"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95% CI</a:t>
                      </a:r>
                    </a:p>
                  </a:txBody>
                  <a:tcPr marT="45697" marB="45697"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p-value</a:t>
                      </a:r>
                    </a:p>
                  </a:txBody>
                  <a:tcPr marT="45697" marB="45697" horzOverflow="overflow">
                    <a:lnL>
                      <a:noFill/>
                    </a:lnL>
                    <a:lnR cap="flat">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34">
                <a:tc>
                  <a:txBody>
                    <a:bodyPr/>
                    <a:lstStyle/>
                    <a:p>
                      <a:pPr marL="0" marR="0" lvl="0" indent="0" algn="l"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SFC vs TIO</a:t>
                      </a:r>
                    </a:p>
                  </a:txBody>
                  <a:tcPr marT="45697" marB="45697" horzOverflow="overflow">
                    <a:lnL cap="flat">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0.48</a:t>
                      </a:r>
                    </a:p>
                  </a:txBody>
                  <a:tcPr marT="45697" marB="45697"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(0.27, 0.85)</a:t>
                      </a:r>
                    </a:p>
                  </a:txBody>
                  <a:tcPr marT="45697" marB="45697"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796925" rtl="0" eaLnBrk="0" fontAlgn="base" latinLnBrk="0" hangingPunct="0">
                        <a:lnSpc>
                          <a:spcPct val="100000"/>
                        </a:lnSpc>
                        <a:spcBef>
                          <a:spcPct val="0"/>
                        </a:spcBef>
                        <a:spcAft>
                          <a:spcPct val="20000"/>
                        </a:spcAft>
                        <a:buClr>
                          <a:schemeClr val="accent1"/>
                        </a:buClr>
                        <a:buSzPct val="65000"/>
                        <a:buFont typeface="Wingdings" pitchFamily="2" charset="2"/>
                        <a:buNone/>
                        <a:tabLst/>
                      </a:pPr>
                      <a:r>
                        <a:rPr kumimoji="0" lang="en-GB" sz="1600" b="0" i="0" u="none" strike="noStrike" cap="none" normalizeH="0" baseline="0">
                          <a:ln>
                            <a:noFill/>
                          </a:ln>
                          <a:solidFill>
                            <a:schemeClr val="tx1"/>
                          </a:solidFill>
                          <a:effectLst/>
                          <a:latin typeface="Arial" charset="0"/>
                        </a:rPr>
                        <a:t>0.012</a:t>
                      </a:r>
                    </a:p>
                  </a:txBody>
                  <a:tcPr marT="45697" marB="45697" horzOverflow="overflow">
                    <a:lnL>
                      <a:noFill/>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56333" name="Gruppo 1">
            <a:extLst>
              <a:ext uri="{FF2B5EF4-FFF2-40B4-BE49-F238E27FC236}">
                <a16:creationId xmlns:a16="http://schemas.microsoft.com/office/drawing/2014/main" id="{E16490C5-680F-4160-BA0A-3A952C042F3F}"/>
              </a:ext>
            </a:extLst>
          </p:cNvPr>
          <p:cNvGrpSpPr>
            <a:grpSpLocks/>
          </p:cNvGrpSpPr>
          <p:nvPr/>
        </p:nvGrpSpPr>
        <p:grpSpPr bwMode="auto">
          <a:xfrm>
            <a:off x="1897063" y="1414463"/>
            <a:ext cx="8520112" cy="4335462"/>
            <a:chOff x="373063" y="1414463"/>
            <a:chExt cx="8520112" cy="4335462"/>
          </a:xfrm>
        </p:grpSpPr>
        <p:sp>
          <p:nvSpPr>
            <p:cNvPr id="56336" name="Text Box 5">
              <a:extLst>
                <a:ext uri="{FF2B5EF4-FFF2-40B4-BE49-F238E27FC236}">
                  <a16:creationId xmlns:a16="http://schemas.microsoft.com/office/drawing/2014/main" id="{8E5B854A-DAA6-43C3-ADCF-284EF9E92889}"/>
                </a:ext>
              </a:extLst>
            </p:cNvPr>
            <p:cNvSpPr txBox="1">
              <a:spLocks noChangeArrowheads="1"/>
            </p:cNvSpPr>
            <p:nvPr/>
          </p:nvSpPr>
          <p:spPr bwMode="auto">
            <a:xfrm>
              <a:off x="3784600" y="3328988"/>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endParaRPr lang="en-GB" altLang="it-IT" sz="1800">
                <a:solidFill>
                  <a:srgbClr val="000000"/>
                </a:solidFill>
                <a:ea typeface="MS PGothic" panose="020B0600070205080204" pitchFamily="34" charset="-128"/>
              </a:endParaRPr>
            </a:p>
          </p:txBody>
        </p:sp>
        <p:sp>
          <p:nvSpPr>
            <p:cNvPr id="56337" name="Text Box 6">
              <a:extLst>
                <a:ext uri="{FF2B5EF4-FFF2-40B4-BE49-F238E27FC236}">
                  <a16:creationId xmlns:a16="http://schemas.microsoft.com/office/drawing/2014/main" id="{90256F94-B012-42FA-A4D0-9AB42E44F254}"/>
                </a:ext>
              </a:extLst>
            </p:cNvPr>
            <p:cNvSpPr txBox="1">
              <a:spLocks noChangeArrowheads="1"/>
            </p:cNvSpPr>
            <p:nvPr/>
          </p:nvSpPr>
          <p:spPr bwMode="auto">
            <a:xfrm>
              <a:off x="373063" y="4608513"/>
              <a:ext cx="8210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Number</a:t>
              </a:r>
              <a:br>
                <a:rPr lang="en-GB" altLang="it-IT" sz="1400">
                  <a:solidFill>
                    <a:srgbClr val="000000"/>
                  </a:solidFill>
                  <a:ea typeface="MS PGothic" panose="020B0600070205080204" pitchFamily="34" charset="-128"/>
                </a:rPr>
              </a:br>
              <a:r>
                <a:rPr lang="en-GB" altLang="it-IT" sz="1400">
                  <a:solidFill>
                    <a:srgbClr val="000000"/>
                  </a:solidFill>
                  <a:ea typeface="MS PGothic" panose="020B0600070205080204" pitchFamily="34" charset="-128"/>
                </a:rPr>
                <a:t>at Risk</a:t>
              </a:r>
            </a:p>
          </p:txBody>
        </p:sp>
        <p:sp>
          <p:nvSpPr>
            <p:cNvPr id="56338" name="Text Box 7">
              <a:extLst>
                <a:ext uri="{FF2B5EF4-FFF2-40B4-BE49-F238E27FC236}">
                  <a16:creationId xmlns:a16="http://schemas.microsoft.com/office/drawing/2014/main" id="{2240C4A9-4FD7-4A8F-AFBA-8DB06640315E}"/>
                </a:ext>
              </a:extLst>
            </p:cNvPr>
            <p:cNvSpPr txBox="1">
              <a:spLocks noChangeArrowheads="1"/>
            </p:cNvSpPr>
            <p:nvPr/>
          </p:nvSpPr>
          <p:spPr bwMode="auto">
            <a:xfrm>
              <a:off x="1404938" y="5184775"/>
              <a:ext cx="713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30175" algn="ctr"/>
                  <a:tab pos="792163" algn="ctr"/>
                  <a:tab pos="1477963" algn="ctr"/>
                  <a:tab pos="2147888" algn="ctr"/>
                  <a:tab pos="2849563" algn="ctr"/>
                  <a:tab pos="3509963" algn="ctr"/>
                  <a:tab pos="4187825" algn="ctr"/>
                  <a:tab pos="4873625" algn="ctr"/>
                  <a:tab pos="5551488" algn="ctr"/>
                </a:tabLst>
                <a:defRPr sz="3200">
                  <a:solidFill>
                    <a:schemeClr val="tx1"/>
                  </a:solidFill>
                  <a:latin typeface="Arial" panose="020B0604020202020204" pitchFamily="34" charset="0"/>
                </a:defRPr>
              </a:lvl1pPr>
              <a:lvl2pPr marL="742950" indent="-285750">
                <a:spcBef>
                  <a:spcPct val="20000"/>
                </a:spcBef>
                <a:buChar char="–"/>
                <a:tabLst>
                  <a:tab pos="130175" algn="ctr"/>
                  <a:tab pos="792163" algn="ctr"/>
                  <a:tab pos="1477963" algn="ctr"/>
                  <a:tab pos="2147888" algn="ctr"/>
                  <a:tab pos="2849563" algn="ctr"/>
                  <a:tab pos="3509963" algn="ctr"/>
                  <a:tab pos="4187825" algn="ctr"/>
                  <a:tab pos="4873625" algn="ctr"/>
                  <a:tab pos="5551488" algn="ctr"/>
                </a:tabLst>
                <a:defRPr sz="2800">
                  <a:solidFill>
                    <a:schemeClr val="tx1"/>
                  </a:solidFill>
                  <a:latin typeface="Arial" panose="020B0604020202020204" pitchFamily="34" charset="0"/>
                </a:defRPr>
              </a:lvl2pPr>
              <a:lvl3pPr marL="1143000" indent="-228600">
                <a:spcBef>
                  <a:spcPct val="20000"/>
                </a:spcBef>
                <a:buChar char="•"/>
                <a:tabLst>
                  <a:tab pos="130175" algn="ctr"/>
                  <a:tab pos="792163" algn="ctr"/>
                  <a:tab pos="1477963" algn="ctr"/>
                  <a:tab pos="2147888" algn="ctr"/>
                  <a:tab pos="2849563" algn="ctr"/>
                  <a:tab pos="3509963" algn="ctr"/>
                  <a:tab pos="4187825" algn="ctr"/>
                  <a:tab pos="4873625" algn="ctr"/>
                  <a:tab pos="5551488" algn="ctr"/>
                </a:tabLst>
                <a:defRPr sz="2400">
                  <a:solidFill>
                    <a:schemeClr val="tx1"/>
                  </a:solidFill>
                  <a:latin typeface="Arial" panose="020B0604020202020204" pitchFamily="34" charset="0"/>
                </a:defRPr>
              </a:lvl3pPr>
              <a:lvl4pPr marL="1600200" indent="-228600">
                <a:spcBef>
                  <a:spcPct val="20000"/>
                </a:spcBef>
                <a:buChar char="–"/>
                <a:tabLst>
                  <a:tab pos="130175" algn="ctr"/>
                  <a:tab pos="792163" algn="ctr"/>
                  <a:tab pos="1477963" algn="ctr"/>
                  <a:tab pos="2147888" algn="ctr"/>
                  <a:tab pos="2849563" algn="ctr"/>
                  <a:tab pos="3509963" algn="ctr"/>
                  <a:tab pos="4187825" algn="ctr"/>
                  <a:tab pos="4873625" algn="ctr"/>
                  <a:tab pos="5551488" algn="ctr"/>
                </a:tabLst>
                <a:defRPr sz="2000">
                  <a:solidFill>
                    <a:schemeClr val="tx1"/>
                  </a:solidFill>
                  <a:latin typeface="Arial" panose="020B0604020202020204" pitchFamily="34" charset="0"/>
                </a:defRPr>
              </a:lvl4pPr>
              <a:lvl5pPr marL="2057400" indent="-228600">
                <a:spcBef>
                  <a:spcPct val="20000"/>
                </a:spcBef>
                <a:buChar char="»"/>
                <a:tabLst>
                  <a:tab pos="130175" algn="ctr"/>
                  <a:tab pos="792163" algn="ctr"/>
                  <a:tab pos="1477963" algn="ctr"/>
                  <a:tab pos="2147888" algn="ctr"/>
                  <a:tab pos="2849563" algn="ctr"/>
                  <a:tab pos="3509963" algn="ctr"/>
                  <a:tab pos="4187825" algn="ctr"/>
                  <a:tab pos="4873625" algn="ctr"/>
                  <a:tab pos="5551488" algn="ct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30175" algn="ctr"/>
                  <a:tab pos="792163" algn="ctr"/>
                  <a:tab pos="1477963" algn="ctr"/>
                  <a:tab pos="2147888" algn="ctr"/>
                  <a:tab pos="2849563" algn="ctr"/>
                  <a:tab pos="3509963" algn="ctr"/>
                  <a:tab pos="4187825" algn="ctr"/>
                  <a:tab pos="4873625" algn="ctr"/>
                  <a:tab pos="5551488" algn="ct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30175" algn="ctr"/>
                  <a:tab pos="792163" algn="ctr"/>
                  <a:tab pos="1477963" algn="ctr"/>
                  <a:tab pos="2147888" algn="ctr"/>
                  <a:tab pos="2849563" algn="ctr"/>
                  <a:tab pos="3509963" algn="ctr"/>
                  <a:tab pos="4187825" algn="ctr"/>
                  <a:tab pos="4873625" algn="ctr"/>
                  <a:tab pos="5551488" algn="ct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30175" algn="ctr"/>
                  <a:tab pos="792163" algn="ctr"/>
                  <a:tab pos="1477963" algn="ctr"/>
                  <a:tab pos="2147888" algn="ctr"/>
                  <a:tab pos="2849563" algn="ctr"/>
                  <a:tab pos="3509963" algn="ctr"/>
                  <a:tab pos="4187825" algn="ctr"/>
                  <a:tab pos="4873625" algn="ctr"/>
                  <a:tab pos="5551488" algn="ct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30175" algn="ctr"/>
                  <a:tab pos="792163" algn="ctr"/>
                  <a:tab pos="1477963" algn="ctr"/>
                  <a:tab pos="2147888" algn="ctr"/>
                  <a:tab pos="2849563" algn="ctr"/>
                  <a:tab pos="3509963" algn="ctr"/>
                  <a:tab pos="4187825" algn="ctr"/>
                  <a:tab pos="4873625" algn="ctr"/>
                  <a:tab pos="5551488" algn="ctr"/>
                </a:tabLst>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	0	13	26	39	52	65	78	91	104</a:t>
              </a:r>
            </a:p>
          </p:txBody>
        </p:sp>
        <p:sp>
          <p:nvSpPr>
            <p:cNvPr id="56339" name="Text Box 8">
              <a:extLst>
                <a:ext uri="{FF2B5EF4-FFF2-40B4-BE49-F238E27FC236}">
                  <a16:creationId xmlns:a16="http://schemas.microsoft.com/office/drawing/2014/main" id="{1C223C14-6AA1-42C8-AFD1-1EB68D1E1664}"/>
                </a:ext>
              </a:extLst>
            </p:cNvPr>
            <p:cNvSpPr txBox="1">
              <a:spLocks noChangeArrowheads="1"/>
            </p:cNvSpPr>
            <p:nvPr/>
          </p:nvSpPr>
          <p:spPr bwMode="auto">
            <a:xfrm>
              <a:off x="1074738" y="45370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0</a:t>
              </a:r>
            </a:p>
          </p:txBody>
        </p:sp>
        <p:sp>
          <p:nvSpPr>
            <p:cNvPr id="56340" name="Text Box 9">
              <a:extLst>
                <a:ext uri="{FF2B5EF4-FFF2-40B4-BE49-F238E27FC236}">
                  <a16:creationId xmlns:a16="http://schemas.microsoft.com/office/drawing/2014/main" id="{E088CF23-63FE-4F20-9207-C1DBDD5D08BA}"/>
                </a:ext>
              </a:extLst>
            </p:cNvPr>
            <p:cNvSpPr txBox="1">
              <a:spLocks noChangeArrowheads="1"/>
            </p:cNvSpPr>
            <p:nvPr/>
          </p:nvSpPr>
          <p:spPr bwMode="auto">
            <a:xfrm>
              <a:off x="1074738" y="41370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1</a:t>
              </a:r>
            </a:p>
          </p:txBody>
        </p:sp>
        <p:sp>
          <p:nvSpPr>
            <p:cNvPr id="56341" name="Text Box 10">
              <a:extLst>
                <a:ext uri="{FF2B5EF4-FFF2-40B4-BE49-F238E27FC236}">
                  <a16:creationId xmlns:a16="http://schemas.microsoft.com/office/drawing/2014/main" id="{86C86716-36E1-4B80-8CC4-3AD12C35BBF3}"/>
                </a:ext>
              </a:extLst>
            </p:cNvPr>
            <p:cNvSpPr txBox="1">
              <a:spLocks noChangeArrowheads="1"/>
            </p:cNvSpPr>
            <p:nvPr/>
          </p:nvSpPr>
          <p:spPr bwMode="auto">
            <a:xfrm>
              <a:off x="1074738" y="37147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2</a:t>
              </a:r>
            </a:p>
          </p:txBody>
        </p:sp>
        <p:sp>
          <p:nvSpPr>
            <p:cNvPr id="56342" name="Text Box 11">
              <a:extLst>
                <a:ext uri="{FF2B5EF4-FFF2-40B4-BE49-F238E27FC236}">
                  <a16:creationId xmlns:a16="http://schemas.microsoft.com/office/drawing/2014/main" id="{E943A216-D8C9-48C2-BB0A-CE10C66BBA48}"/>
                </a:ext>
              </a:extLst>
            </p:cNvPr>
            <p:cNvSpPr txBox="1">
              <a:spLocks noChangeArrowheads="1"/>
            </p:cNvSpPr>
            <p:nvPr/>
          </p:nvSpPr>
          <p:spPr bwMode="auto">
            <a:xfrm>
              <a:off x="1074738" y="33147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3</a:t>
              </a:r>
            </a:p>
          </p:txBody>
        </p:sp>
        <p:sp>
          <p:nvSpPr>
            <p:cNvPr id="56343" name="Text Box 12">
              <a:extLst>
                <a:ext uri="{FF2B5EF4-FFF2-40B4-BE49-F238E27FC236}">
                  <a16:creationId xmlns:a16="http://schemas.microsoft.com/office/drawing/2014/main" id="{C71E0BB2-6416-43C3-98FF-27646F65021C}"/>
                </a:ext>
              </a:extLst>
            </p:cNvPr>
            <p:cNvSpPr txBox="1">
              <a:spLocks noChangeArrowheads="1"/>
            </p:cNvSpPr>
            <p:nvPr/>
          </p:nvSpPr>
          <p:spPr bwMode="auto">
            <a:xfrm>
              <a:off x="1074738" y="29083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4</a:t>
              </a:r>
            </a:p>
          </p:txBody>
        </p:sp>
        <p:sp>
          <p:nvSpPr>
            <p:cNvPr id="56344" name="Text Box 13">
              <a:extLst>
                <a:ext uri="{FF2B5EF4-FFF2-40B4-BE49-F238E27FC236}">
                  <a16:creationId xmlns:a16="http://schemas.microsoft.com/office/drawing/2014/main" id="{3E108187-8324-4A5E-89DD-9FBB59C05C52}"/>
                </a:ext>
              </a:extLst>
            </p:cNvPr>
            <p:cNvSpPr txBox="1">
              <a:spLocks noChangeArrowheads="1"/>
            </p:cNvSpPr>
            <p:nvPr/>
          </p:nvSpPr>
          <p:spPr bwMode="auto">
            <a:xfrm>
              <a:off x="1074738" y="24939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5</a:t>
              </a:r>
            </a:p>
          </p:txBody>
        </p:sp>
        <p:sp>
          <p:nvSpPr>
            <p:cNvPr id="56345" name="Text Box 14">
              <a:extLst>
                <a:ext uri="{FF2B5EF4-FFF2-40B4-BE49-F238E27FC236}">
                  <a16:creationId xmlns:a16="http://schemas.microsoft.com/office/drawing/2014/main" id="{E1F19181-0823-404F-995B-3AD789B9748E}"/>
                </a:ext>
              </a:extLst>
            </p:cNvPr>
            <p:cNvSpPr txBox="1">
              <a:spLocks noChangeArrowheads="1"/>
            </p:cNvSpPr>
            <p:nvPr/>
          </p:nvSpPr>
          <p:spPr bwMode="auto">
            <a:xfrm>
              <a:off x="1074738" y="2074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6</a:t>
              </a:r>
            </a:p>
          </p:txBody>
        </p:sp>
        <p:sp>
          <p:nvSpPr>
            <p:cNvPr id="56346" name="Text Box 15">
              <a:extLst>
                <a:ext uri="{FF2B5EF4-FFF2-40B4-BE49-F238E27FC236}">
                  <a16:creationId xmlns:a16="http://schemas.microsoft.com/office/drawing/2014/main" id="{732A54B1-825B-4360-845F-993DC69531F9}"/>
                </a:ext>
              </a:extLst>
            </p:cNvPr>
            <p:cNvSpPr txBox="1">
              <a:spLocks noChangeArrowheads="1"/>
            </p:cNvSpPr>
            <p:nvPr/>
          </p:nvSpPr>
          <p:spPr bwMode="auto">
            <a:xfrm>
              <a:off x="1074738" y="16684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7</a:t>
              </a:r>
            </a:p>
          </p:txBody>
        </p:sp>
        <p:sp>
          <p:nvSpPr>
            <p:cNvPr id="56347" name="Text Box 16">
              <a:extLst>
                <a:ext uri="{FF2B5EF4-FFF2-40B4-BE49-F238E27FC236}">
                  <a16:creationId xmlns:a16="http://schemas.microsoft.com/office/drawing/2014/main" id="{F9A7248D-15B5-472E-98EC-A027A5CEC499}"/>
                </a:ext>
              </a:extLst>
            </p:cNvPr>
            <p:cNvSpPr txBox="1">
              <a:spLocks noChangeArrowheads="1"/>
            </p:cNvSpPr>
            <p:nvPr/>
          </p:nvSpPr>
          <p:spPr bwMode="auto">
            <a:xfrm rot="-5400000">
              <a:off x="-200025" y="2971800"/>
              <a:ext cx="203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Probability of Event (%)</a:t>
              </a:r>
            </a:p>
          </p:txBody>
        </p:sp>
        <p:sp>
          <p:nvSpPr>
            <p:cNvPr id="56348" name="Text Box 17">
              <a:extLst>
                <a:ext uri="{FF2B5EF4-FFF2-40B4-BE49-F238E27FC236}">
                  <a16:creationId xmlns:a16="http://schemas.microsoft.com/office/drawing/2014/main" id="{DE2B3D22-9D4C-4BF6-819D-EF862090CA93}"/>
                </a:ext>
              </a:extLst>
            </p:cNvPr>
            <p:cNvSpPr txBox="1">
              <a:spLocks noChangeArrowheads="1"/>
            </p:cNvSpPr>
            <p:nvPr/>
          </p:nvSpPr>
          <p:spPr bwMode="auto">
            <a:xfrm>
              <a:off x="3671888" y="5445125"/>
              <a:ext cx="198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Time to Event (Weeks)</a:t>
              </a:r>
            </a:p>
          </p:txBody>
        </p:sp>
        <p:sp>
          <p:nvSpPr>
            <p:cNvPr id="56349" name="Text Box 18">
              <a:extLst>
                <a:ext uri="{FF2B5EF4-FFF2-40B4-BE49-F238E27FC236}">
                  <a16:creationId xmlns:a16="http://schemas.microsoft.com/office/drawing/2014/main" id="{5B905080-9F89-470F-8891-B794770546F3}"/>
                </a:ext>
              </a:extLst>
            </p:cNvPr>
            <p:cNvSpPr txBox="1">
              <a:spLocks noChangeArrowheads="1"/>
            </p:cNvSpPr>
            <p:nvPr/>
          </p:nvSpPr>
          <p:spPr bwMode="auto">
            <a:xfrm>
              <a:off x="7610475" y="377983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Treatment</a:t>
              </a:r>
            </a:p>
          </p:txBody>
        </p:sp>
        <p:grpSp>
          <p:nvGrpSpPr>
            <p:cNvPr id="56350" name="Group 20">
              <a:extLst>
                <a:ext uri="{FF2B5EF4-FFF2-40B4-BE49-F238E27FC236}">
                  <a16:creationId xmlns:a16="http://schemas.microsoft.com/office/drawing/2014/main" id="{37668234-6922-4166-8A29-1E5175085F54}"/>
                </a:ext>
              </a:extLst>
            </p:cNvPr>
            <p:cNvGrpSpPr>
              <a:grpSpLocks/>
            </p:cNvGrpSpPr>
            <p:nvPr/>
          </p:nvGrpSpPr>
          <p:grpSpPr bwMode="auto">
            <a:xfrm>
              <a:off x="1317625" y="1414463"/>
              <a:ext cx="6010275" cy="3808412"/>
              <a:chOff x="830" y="891"/>
              <a:chExt cx="3786" cy="2399"/>
            </a:xfrm>
          </p:grpSpPr>
          <p:sp>
            <p:nvSpPr>
              <p:cNvPr id="56423" name="Line 21">
                <a:extLst>
                  <a:ext uri="{FF2B5EF4-FFF2-40B4-BE49-F238E27FC236}">
                    <a16:creationId xmlns:a16="http://schemas.microsoft.com/office/drawing/2014/main" id="{8EE2B91C-3591-476B-9164-AE1EFF324FB1}"/>
                  </a:ext>
                </a:extLst>
              </p:cNvPr>
              <p:cNvSpPr>
                <a:spLocks noChangeShapeType="1"/>
              </p:cNvSpPr>
              <p:nvPr/>
            </p:nvSpPr>
            <p:spPr bwMode="auto">
              <a:xfrm>
                <a:off x="887" y="891"/>
                <a:ext cx="0" cy="23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4" name="Line 22">
                <a:extLst>
                  <a:ext uri="{FF2B5EF4-FFF2-40B4-BE49-F238E27FC236}">
                    <a16:creationId xmlns:a16="http://schemas.microsoft.com/office/drawing/2014/main" id="{15BCD635-D1C0-469F-B6E2-454F5CF35D04}"/>
                  </a:ext>
                </a:extLst>
              </p:cNvPr>
              <p:cNvSpPr>
                <a:spLocks noChangeShapeType="1"/>
              </p:cNvSpPr>
              <p:nvPr/>
            </p:nvSpPr>
            <p:spPr bwMode="auto">
              <a:xfrm rot="5400000">
                <a:off x="2749" y="1359"/>
                <a:ext cx="0" cy="37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5" name="Line 23">
                <a:extLst>
                  <a:ext uri="{FF2B5EF4-FFF2-40B4-BE49-F238E27FC236}">
                    <a16:creationId xmlns:a16="http://schemas.microsoft.com/office/drawing/2014/main" id="{B28AE903-2072-4A1E-97E6-2C96FB55243F}"/>
                  </a:ext>
                </a:extLst>
              </p:cNvPr>
              <p:cNvSpPr>
                <a:spLocks noChangeShapeType="1"/>
              </p:cNvSpPr>
              <p:nvPr/>
            </p:nvSpPr>
            <p:spPr bwMode="auto">
              <a:xfrm>
                <a:off x="1021"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6" name="Line 24">
                <a:extLst>
                  <a:ext uri="{FF2B5EF4-FFF2-40B4-BE49-F238E27FC236}">
                    <a16:creationId xmlns:a16="http://schemas.microsoft.com/office/drawing/2014/main" id="{CD7CD2BC-92B8-4377-AFD6-DBE9635BD697}"/>
                  </a:ext>
                </a:extLst>
              </p:cNvPr>
              <p:cNvSpPr>
                <a:spLocks noChangeShapeType="1"/>
              </p:cNvSpPr>
              <p:nvPr/>
            </p:nvSpPr>
            <p:spPr bwMode="auto">
              <a:xfrm>
                <a:off x="1444"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7" name="Line 25">
                <a:extLst>
                  <a:ext uri="{FF2B5EF4-FFF2-40B4-BE49-F238E27FC236}">
                    <a16:creationId xmlns:a16="http://schemas.microsoft.com/office/drawing/2014/main" id="{26CC3E59-FE2B-483D-A53A-86932B3664EE}"/>
                  </a:ext>
                </a:extLst>
              </p:cNvPr>
              <p:cNvSpPr>
                <a:spLocks noChangeShapeType="1"/>
              </p:cNvSpPr>
              <p:nvPr/>
            </p:nvSpPr>
            <p:spPr bwMode="auto">
              <a:xfrm>
                <a:off x="1873"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8" name="Line 26">
                <a:extLst>
                  <a:ext uri="{FF2B5EF4-FFF2-40B4-BE49-F238E27FC236}">
                    <a16:creationId xmlns:a16="http://schemas.microsoft.com/office/drawing/2014/main" id="{65373F8C-1471-429C-BF09-C21ED3171C8E}"/>
                  </a:ext>
                </a:extLst>
              </p:cNvPr>
              <p:cNvSpPr>
                <a:spLocks noChangeShapeType="1"/>
              </p:cNvSpPr>
              <p:nvPr/>
            </p:nvSpPr>
            <p:spPr bwMode="auto">
              <a:xfrm>
                <a:off x="2299"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9" name="Line 27">
                <a:extLst>
                  <a:ext uri="{FF2B5EF4-FFF2-40B4-BE49-F238E27FC236}">
                    <a16:creationId xmlns:a16="http://schemas.microsoft.com/office/drawing/2014/main" id="{E5F08A62-2765-4EF0-A7C6-EF67D2B696FA}"/>
                  </a:ext>
                </a:extLst>
              </p:cNvPr>
              <p:cNvSpPr>
                <a:spLocks noChangeShapeType="1"/>
              </p:cNvSpPr>
              <p:nvPr/>
            </p:nvSpPr>
            <p:spPr bwMode="auto">
              <a:xfrm>
                <a:off x="2729"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0" name="Line 28">
                <a:extLst>
                  <a:ext uri="{FF2B5EF4-FFF2-40B4-BE49-F238E27FC236}">
                    <a16:creationId xmlns:a16="http://schemas.microsoft.com/office/drawing/2014/main" id="{8C51E67E-B6B4-4993-905E-FC20A4ACDEEC}"/>
                  </a:ext>
                </a:extLst>
              </p:cNvPr>
              <p:cNvSpPr>
                <a:spLocks noChangeShapeType="1"/>
              </p:cNvSpPr>
              <p:nvPr/>
            </p:nvSpPr>
            <p:spPr bwMode="auto">
              <a:xfrm>
                <a:off x="3155"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1" name="Line 29">
                <a:extLst>
                  <a:ext uri="{FF2B5EF4-FFF2-40B4-BE49-F238E27FC236}">
                    <a16:creationId xmlns:a16="http://schemas.microsoft.com/office/drawing/2014/main" id="{2372D3C8-B2B4-4D73-AE2B-EE6B21DB785A}"/>
                  </a:ext>
                </a:extLst>
              </p:cNvPr>
              <p:cNvSpPr>
                <a:spLocks noChangeShapeType="1"/>
              </p:cNvSpPr>
              <p:nvPr/>
            </p:nvSpPr>
            <p:spPr bwMode="auto">
              <a:xfrm>
                <a:off x="3581"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2" name="Line 30">
                <a:extLst>
                  <a:ext uri="{FF2B5EF4-FFF2-40B4-BE49-F238E27FC236}">
                    <a16:creationId xmlns:a16="http://schemas.microsoft.com/office/drawing/2014/main" id="{E359B076-90A3-4F21-8131-4524A69757B4}"/>
                  </a:ext>
                </a:extLst>
              </p:cNvPr>
              <p:cNvSpPr>
                <a:spLocks noChangeShapeType="1"/>
              </p:cNvSpPr>
              <p:nvPr/>
            </p:nvSpPr>
            <p:spPr bwMode="auto">
              <a:xfrm>
                <a:off x="4008"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3" name="Line 31">
                <a:extLst>
                  <a:ext uri="{FF2B5EF4-FFF2-40B4-BE49-F238E27FC236}">
                    <a16:creationId xmlns:a16="http://schemas.microsoft.com/office/drawing/2014/main" id="{B307F1DB-B11F-408F-8F8D-158D4F758FAA}"/>
                  </a:ext>
                </a:extLst>
              </p:cNvPr>
              <p:cNvSpPr>
                <a:spLocks noChangeShapeType="1"/>
              </p:cNvSpPr>
              <p:nvPr/>
            </p:nvSpPr>
            <p:spPr bwMode="auto">
              <a:xfrm>
                <a:off x="4435" y="3230"/>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4" name="Line 32">
                <a:extLst>
                  <a:ext uri="{FF2B5EF4-FFF2-40B4-BE49-F238E27FC236}">
                    <a16:creationId xmlns:a16="http://schemas.microsoft.com/office/drawing/2014/main" id="{056279BE-8082-424D-99DE-A3C65296E79F}"/>
                  </a:ext>
                </a:extLst>
              </p:cNvPr>
              <p:cNvSpPr>
                <a:spLocks noChangeShapeType="1"/>
              </p:cNvSpPr>
              <p:nvPr/>
            </p:nvSpPr>
            <p:spPr bwMode="auto">
              <a:xfrm rot="5400000">
                <a:off x="860" y="2926"/>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5" name="Line 33">
                <a:extLst>
                  <a:ext uri="{FF2B5EF4-FFF2-40B4-BE49-F238E27FC236}">
                    <a16:creationId xmlns:a16="http://schemas.microsoft.com/office/drawing/2014/main" id="{AC322A56-EF42-4C7B-B499-A307F37B42C4}"/>
                  </a:ext>
                </a:extLst>
              </p:cNvPr>
              <p:cNvSpPr>
                <a:spLocks noChangeShapeType="1"/>
              </p:cNvSpPr>
              <p:nvPr/>
            </p:nvSpPr>
            <p:spPr bwMode="auto">
              <a:xfrm rot="5400000">
                <a:off x="860" y="2673"/>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6" name="Line 34">
                <a:extLst>
                  <a:ext uri="{FF2B5EF4-FFF2-40B4-BE49-F238E27FC236}">
                    <a16:creationId xmlns:a16="http://schemas.microsoft.com/office/drawing/2014/main" id="{B42057DC-97EC-4FDF-8CD2-534CFB903C7F}"/>
                  </a:ext>
                </a:extLst>
              </p:cNvPr>
              <p:cNvSpPr>
                <a:spLocks noChangeShapeType="1"/>
              </p:cNvSpPr>
              <p:nvPr/>
            </p:nvSpPr>
            <p:spPr bwMode="auto">
              <a:xfrm rot="5400000">
                <a:off x="860" y="2412"/>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7" name="Line 35">
                <a:extLst>
                  <a:ext uri="{FF2B5EF4-FFF2-40B4-BE49-F238E27FC236}">
                    <a16:creationId xmlns:a16="http://schemas.microsoft.com/office/drawing/2014/main" id="{E62DBA66-566B-4D88-A5A3-14D7396E5E98}"/>
                  </a:ext>
                </a:extLst>
              </p:cNvPr>
              <p:cNvSpPr>
                <a:spLocks noChangeShapeType="1"/>
              </p:cNvSpPr>
              <p:nvPr/>
            </p:nvSpPr>
            <p:spPr bwMode="auto">
              <a:xfrm rot="5400000">
                <a:off x="860" y="2152"/>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8" name="Line 36">
                <a:extLst>
                  <a:ext uri="{FF2B5EF4-FFF2-40B4-BE49-F238E27FC236}">
                    <a16:creationId xmlns:a16="http://schemas.microsoft.com/office/drawing/2014/main" id="{28D0AA80-9F74-4CDF-A274-B8AF19FF3853}"/>
                  </a:ext>
                </a:extLst>
              </p:cNvPr>
              <p:cNvSpPr>
                <a:spLocks noChangeShapeType="1"/>
              </p:cNvSpPr>
              <p:nvPr/>
            </p:nvSpPr>
            <p:spPr bwMode="auto">
              <a:xfrm rot="5400000">
                <a:off x="860" y="1898"/>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39" name="Line 37">
                <a:extLst>
                  <a:ext uri="{FF2B5EF4-FFF2-40B4-BE49-F238E27FC236}">
                    <a16:creationId xmlns:a16="http://schemas.microsoft.com/office/drawing/2014/main" id="{F4D7CE5A-F042-4557-B906-51A718B6F5FE}"/>
                  </a:ext>
                </a:extLst>
              </p:cNvPr>
              <p:cNvSpPr>
                <a:spLocks noChangeShapeType="1"/>
              </p:cNvSpPr>
              <p:nvPr/>
            </p:nvSpPr>
            <p:spPr bwMode="auto">
              <a:xfrm rot="5400000">
                <a:off x="860" y="1639"/>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40" name="Line 38">
                <a:extLst>
                  <a:ext uri="{FF2B5EF4-FFF2-40B4-BE49-F238E27FC236}">
                    <a16:creationId xmlns:a16="http://schemas.microsoft.com/office/drawing/2014/main" id="{35A07658-C04D-4C43-BCA3-0433280AD18B}"/>
                  </a:ext>
                </a:extLst>
              </p:cNvPr>
              <p:cNvSpPr>
                <a:spLocks noChangeShapeType="1"/>
              </p:cNvSpPr>
              <p:nvPr/>
            </p:nvSpPr>
            <p:spPr bwMode="auto">
              <a:xfrm rot="5400000">
                <a:off x="860" y="1382"/>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41" name="Line 39">
                <a:extLst>
                  <a:ext uri="{FF2B5EF4-FFF2-40B4-BE49-F238E27FC236}">
                    <a16:creationId xmlns:a16="http://schemas.microsoft.com/office/drawing/2014/main" id="{52B4202E-14E2-4C57-AD65-0B7B522C3D5D}"/>
                  </a:ext>
                </a:extLst>
              </p:cNvPr>
              <p:cNvSpPr>
                <a:spLocks noChangeShapeType="1"/>
              </p:cNvSpPr>
              <p:nvPr/>
            </p:nvSpPr>
            <p:spPr bwMode="auto">
              <a:xfrm rot="5400000">
                <a:off x="860" y="1122"/>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42" name="Line 40">
                <a:extLst>
                  <a:ext uri="{FF2B5EF4-FFF2-40B4-BE49-F238E27FC236}">
                    <a16:creationId xmlns:a16="http://schemas.microsoft.com/office/drawing/2014/main" id="{B3B1F176-B25D-4A31-83F8-F8AD12FE0BD1}"/>
                  </a:ext>
                </a:extLst>
              </p:cNvPr>
              <p:cNvSpPr>
                <a:spLocks noChangeShapeType="1"/>
              </p:cNvSpPr>
              <p:nvPr/>
            </p:nvSpPr>
            <p:spPr bwMode="auto">
              <a:xfrm rot="5400000">
                <a:off x="860" y="866"/>
                <a:ext cx="0" cy="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sp>
          <p:nvSpPr>
            <p:cNvPr id="56351" name="Line 41">
              <a:extLst>
                <a:ext uri="{FF2B5EF4-FFF2-40B4-BE49-F238E27FC236}">
                  <a16:creationId xmlns:a16="http://schemas.microsoft.com/office/drawing/2014/main" id="{8C2DCB27-572A-40E6-9DCF-C524CE351170}"/>
                </a:ext>
              </a:extLst>
            </p:cNvPr>
            <p:cNvSpPr>
              <a:spLocks noChangeShapeType="1"/>
            </p:cNvSpPr>
            <p:nvPr/>
          </p:nvSpPr>
          <p:spPr bwMode="auto">
            <a:xfrm>
              <a:off x="7727950" y="4572000"/>
              <a:ext cx="434975" cy="0"/>
            </a:xfrm>
            <a:prstGeom prst="line">
              <a:avLst/>
            </a:prstGeom>
            <a:noFill/>
            <a:ln w="317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52" name="Text Box 42">
              <a:extLst>
                <a:ext uri="{FF2B5EF4-FFF2-40B4-BE49-F238E27FC236}">
                  <a16:creationId xmlns:a16="http://schemas.microsoft.com/office/drawing/2014/main" id="{1AA4A18B-C248-4943-B56E-CB599739D98C}"/>
                </a:ext>
              </a:extLst>
            </p:cNvPr>
            <p:cNvSpPr txBox="1">
              <a:spLocks noChangeArrowheads="1"/>
            </p:cNvSpPr>
            <p:nvPr/>
          </p:nvSpPr>
          <p:spPr bwMode="auto">
            <a:xfrm>
              <a:off x="8208963" y="44196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SFC</a:t>
              </a:r>
            </a:p>
          </p:txBody>
        </p:sp>
        <p:sp>
          <p:nvSpPr>
            <p:cNvPr id="56353" name="Freeform 43">
              <a:extLst>
                <a:ext uri="{FF2B5EF4-FFF2-40B4-BE49-F238E27FC236}">
                  <a16:creationId xmlns:a16="http://schemas.microsoft.com/office/drawing/2014/main" id="{291DDDC9-4236-47EB-999B-78962FCBF9A8}"/>
                </a:ext>
              </a:extLst>
            </p:cNvPr>
            <p:cNvSpPr>
              <a:spLocks/>
            </p:cNvSpPr>
            <p:nvPr/>
          </p:nvSpPr>
          <p:spPr bwMode="auto">
            <a:xfrm>
              <a:off x="1614488" y="3276600"/>
              <a:ext cx="5429250" cy="1419225"/>
            </a:xfrm>
            <a:custGeom>
              <a:avLst/>
              <a:gdLst>
                <a:gd name="T0" fmla="*/ 0 w 3420"/>
                <a:gd name="T1" fmla="*/ 2147483646 h 894"/>
                <a:gd name="T2" fmla="*/ 2147483646 w 3420"/>
                <a:gd name="T3" fmla="*/ 2147483646 h 894"/>
                <a:gd name="T4" fmla="*/ 2147483646 w 3420"/>
                <a:gd name="T5" fmla="*/ 2147483646 h 894"/>
                <a:gd name="T6" fmla="*/ 2147483646 w 3420"/>
                <a:gd name="T7" fmla="*/ 2147483646 h 894"/>
                <a:gd name="T8" fmla="*/ 2147483646 w 3420"/>
                <a:gd name="T9" fmla="*/ 2147483646 h 894"/>
                <a:gd name="T10" fmla="*/ 2147483646 w 3420"/>
                <a:gd name="T11" fmla="*/ 2147483646 h 894"/>
                <a:gd name="T12" fmla="*/ 2147483646 w 3420"/>
                <a:gd name="T13" fmla="*/ 2147483646 h 894"/>
                <a:gd name="T14" fmla="*/ 2147483646 w 3420"/>
                <a:gd name="T15" fmla="*/ 2147483646 h 894"/>
                <a:gd name="T16" fmla="*/ 2147483646 w 3420"/>
                <a:gd name="T17" fmla="*/ 2147483646 h 894"/>
                <a:gd name="T18" fmla="*/ 2147483646 w 3420"/>
                <a:gd name="T19" fmla="*/ 2147483646 h 894"/>
                <a:gd name="T20" fmla="*/ 2147483646 w 3420"/>
                <a:gd name="T21" fmla="*/ 2147483646 h 894"/>
                <a:gd name="T22" fmla="*/ 2147483646 w 3420"/>
                <a:gd name="T23" fmla="*/ 2147483646 h 894"/>
                <a:gd name="T24" fmla="*/ 2147483646 w 3420"/>
                <a:gd name="T25" fmla="*/ 2147483646 h 894"/>
                <a:gd name="T26" fmla="*/ 2147483646 w 3420"/>
                <a:gd name="T27" fmla="*/ 2147483646 h 894"/>
                <a:gd name="T28" fmla="*/ 2147483646 w 3420"/>
                <a:gd name="T29" fmla="*/ 2147483646 h 894"/>
                <a:gd name="T30" fmla="*/ 2147483646 w 3420"/>
                <a:gd name="T31" fmla="*/ 2147483646 h 894"/>
                <a:gd name="T32" fmla="*/ 2147483646 w 3420"/>
                <a:gd name="T33" fmla="*/ 2147483646 h 894"/>
                <a:gd name="T34" fmla="*/ 2147483646 w 3420"/>
                <a:gd name="T35" fmla="*/ 2147483646 h 894"/>
                <a:gd name="T36" fmla="*/ 2147483646 w 3420"/>
                <a:gd name="T37" fmla="*/ 2147483646 h 894"/>
                <a:gd name="T38" fmla="*/ 2147483646 w 3420"/>
                <a:gd name="T39" fmla="*/ 2147483646 h 894"/>
                <a:gd name="T40" fmla="*/ 2147483646 w 3420"/>
                <a:gd name="T41" fmla="*/ 2147483646 h 894"/>
                <a:gd name="T42" fmla="*/ 2147483646 w 3420"/>
                <a:gd name="T43" fmla="*/ 2147483646 h 894"/>
                <a:gd name="T44" fmla="*/ 2147483646 w 3420"/>
                <a:gd name="T45" fmla="*/ 2147483646 h 894"/>
                <a:gd name="T46" fmla="*/ 2147483646 w 3420"/>
                <a:gd name="T47" fmla="*/ 2147483646 h 894"/>
                <a:gd name="T48" fmla="*/ 2147483646 w 3420"/>
                <a:gd name="T49" fmla="*/ 2147483646 h 894"/>
                <a:gd name="T50" fmla="*/ 2147483646 w 3420"/>
                <a:gd name="T51" fmla="*/ 2147483646 h 894"/>
                <a:gd name="T52" fmla="*/ 2147483646 w 3420"/>
                <a:gd name="T53" fmla="*/ 2147483646 h 894"/>
                <a:gd name="T54" fmla="*/ 2147483646 w 3420"/>
                <a:gd name="T55" fmla="*/ 2147483646 h 894"/>
                <a:gd name="T56" fmla="*/ 2147483646 w 3420"/>
                <a:gd name="T57" fmla="*/ 2147483646 h 894"/>
                <a:gd name="T58" fmla="*/ 2147483646 w 3420"/>
                <a:gd name="T59" fmla="*/ 2147483646 h 894"/>
                <a:gd name="T60" fmla="*/ 2147483646 w 3420"/>
                <a:gd name="T61" fmla="*/ 2147483646 h 894"/>
                <a:gd name="T62" fmla="*/ 2147483646 w 3420"/>
                <a:gd name="T63" fmla="*/ 2147483646 h 894"/>
                <a:gd name="T64" fmla="*/ 2147483646 w 3420"/>
                <a:gd name="T65" fmla="*/ 2147483646 h 894"/>
                <a:gd name="T66" fmla="*/ 2147483646 w 3420"/>
                <a:gd name="T67" fmla="*/ 2147483646 h 894"/>
                <a:gd name="T68" fmla="*/ 2147483646 w 3420"/>
                <a:gd name="T69" fmla="*/ 2147483646 h 894"/>
                <a:gd name="T70" fmla="*/ 2147483646 w 3420"/>
                <a:gd name="T71" fmla="*/ 2147483646 h 894"/>
                <a:gd name="T72" fmla="*/ 2147483646 w 3420"/>
                <a:gd name="T73" fmla="*/ 0 h 894"/>
                <a:gd name="T74" fmla="*/ 2147483646 w 3420"/>
                <a:gd name="T75" fmla="*/ 0 h 8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0"/>
                <a:gd name="T115" fmla="*/ 0 h 894"/>
                <a:gd name="T116" fmla="*/ 3420 w 3420"/>
                <a:gd name="T117" fmla="*/ 894 h 8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0" h="894">
                  <a:moveTo>
                    <a:pt x="0" y="894"/>
                  </a:moveTo>
                  <a:lnTo>
                    <a:pt x="146" y="894"/>
                  </a:lnTo>
                  <a:lnTo>
                    <a:pt x="146" y="854"/>
                  </a:lnTo>
                  <a:lnTo>
                    <a:pt x="164" y="854"/>
                  </a:lnTo>
                  <a:lnTo>
                    <a:pt x="164" y="810"/>
                  </a:lnTo>
                  <a:lnTo>
                    <a:pt x="195" y="810"/>
                  </a:lnTo>
                  <a:lnTo>
                    <a:pt x="195" y="770"/>
                  </a:lnTo>
                  <a:lnTo>
                    <a:pt x="290" y="771"/>
                  </a:lnTo>
                  <a:lnTo>
                    <a:pt x="290" y="723"/>
                  </a:lnTo>
                  <a:lnTo>
                    <a:pt x="794" y="723"/>
                  </a:lnTo>
                  <a:lnTo>
                    <a:pt x="794" y="677"/>
                  </a:lnTo>
                  <a:lnTo>
                    <a:pt x="836" y="677"/>
                  </a:lnTo>
                  <a:lnTo>
                    <a:pt x="837" y="627"/>
                  </a:lnTo>
                  <a:lnTo>
                    <a:pt x="1067" y="627"/>
                  </a:lnTo>
                  <a:lnTo>
                    <a:pt x="1068" y="579"/>
                  </a:lnTo>
                  <a:lnTo>
                    <a:pt x="1349" y="579"/>
                  </a:lnTo>
                  <a:lnTo>
                    <a:pt x="1349" y="528"/>
                  </a:lnTo>
                  <a:lnTo>
                    <a:pt x="1362" y="528"/>
                  </a:lnTo>
                  <a:lnTo>
                    <a:pt x="1362" y="479"/>
                  </a:lnTo>
                  <a:lnTo>
                    <a:pt x="1424" y="479"/>
                  </a:lnTo>
                  <a:lnTo>
                    <a:pt x="1424" y="429"/>
                  </a:lnTo>
                  <a:lnTo>
                    <a:pt x="1607" y="429"/>
                  </a:lnTo>
                  <a:lnTo>
                    <a:pt x="1607" y="377"/>
                  </a:lnTo>
                  <a:lnTo>
                    <a:pt x="1799" y="377"/>
                  </a:lnTo>
                  <a:lnTo>
                    <a:pt x="1800" y="327"/>
                  </a:lnTo>
                  <a:lnTo>
                    <a:pt x="2195" y="327"/>
                  </a:lnTo>
                  <a:lnTo>
                    <a:pt x="2196" y="272"/>
                  </a:lnTo>
                  <a:lnTo>
                    <a:pt x="2430" y="272"/>
                  </a:lnTo>
                  <a:lnTo>
                    <a:pt x="2430" y="218"/>
                  </a:lnTo>
                  <a:lnTo>
                    <a:pt x="2466" y="218"/>
                  </a:lnTo>
                  <a:lnTo>
                    <a:pt x="2466" y="164"/>
                  </a:lnTo>
                  <a:lnTo>
                    <a:pt x="2505" y="164"/>
                  </a:lnTo>
                  <a:lnTo>
                    <a:pt x="2505" y="108"/>
                  </a:lnTo>
                  <a:lnTo>
                    <a:pt x="2526" y="107"/>
                  </a:lnTo>
                  <a:lnTo>
                    <a:pt x="2526" y="57"/>
                  </a:lnTo>
                  <a:lnTo>
                    <a:pt x="2684" y="57"/>
                  </a:lnTo>
                  <a:lnTo>
                    <a:pt x="2684" y="0"/>
                  </a:lnTo>
                  <a:lnTo>
                    <a:pt x="3420" y="0"/>
                  </a:lnTo>
                </a:path>
              </a:pathLst>
            </a:custGeom>
            <a:noFill/>
            <a:ln w="31750">
              <a:solidFill>
                <a:srgbClr val="CC99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nvGrpSpPr>
            <p:cNvPr id="56354" name="Group 44">
              <a:extLst>
                <a:ext uri="{FF2B5EF4-FFF2-40B4-BE49-F238E27FC236}">
                  <a16:creationId xmlns:a16="http://schemas.microsoft.com/office/drawing/2014/main" id="{B1009EEB-6BD8-4A04-AACE-E29AAEDE65BA}"/>
                </a:ext>
              </a:extLst>
            </p:cNvPr>
            <p:cNvGrpSpPr>
              <a:grpSpLocks/>
            </p:cNvGrpSpPr>
            <p:nvPr/>
          </p:nvGrpSpPr>
          <p:grpSpPr bwMode="auto">
            <a:xfrm>
              <a:off x="6934200" y="2947988"/>
              <a:ext cx="74613" cy="658812"/>
              <a:chOff x="4368" y="1857"/>
              <a:chExt cx="47" cy="415"/>
            </a:xfrm>
          </p:grpSpPr>
          <p:sp>
            <p:nvSpPr>
              <p:cNvPr id="56420" name="Line 45">
                <a:extLst>
                  <a:ext uri="{FF2B5EF4-FFF2-40B4-BE49-F238E27FC236}">
                    <a16:creationId xmlns:a16="http://schemas.microsoft.com/office/drawing/2014/main" id="{7D0106BC-FBEB-4A52-881D-D2FFB813ABA8}"/>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1" name="Line 46">
                <a:extLst>
                  <a:ext uri="{FF2B5EF4-FFF2-40B4-BE49-F238E27FC236}">
                    <a16:creationId xmlns:a16="http://schemas.microsoft.com/office/drawing/2014/main" id="{E7EE79AC-51CE-4086-8A2C-B9CFC7CCA059}"/>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22" name="Line 47">
                <a:extLst>
                  <a:ext uri="{FF2B5EF4-FFF2-40B4-BE49-F238E27FC236}">
                    <a16:creationId xmlns:a16="http://schemas.microsoft.com/office/drawing/2014/main" id="{BFDD5847-C07F-4FFF-B535-15ECF7D825DF}"/>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55" name="Group 48">
              <a:extLst>
                <a:ext uri="{FF2B5EF4-FFF2-40B4-BE49-F238E27FC236}">
                  <a16:creationId xmlns:a16="http://schemas.microsoft.com/office/drawing/2014/main" id="{94974163-D0C2-42CB-9963-28D1119E1ED4}"/>
                </a:ext>
              </a:extLst>
            </p:cNvPr>
            <p:cNvGrpSpPr>
              <a:grpSpLocks/>
            </p:cNvGrpSpPr>
            <p:nvPr/>
          </p:nvGrpSpPr>
          <p:grpSpPr bwMode="auto">
            <a:xfrm>
              <a:off x="6253163" y="2944813"/>
              <a:ext cx="74612" cy="658812"/>
              <a:chOff x="4368" y="1857"/>
              <a:chExt cx="47" cy="415"/>
            </a:xfrm>
          </p:grpSpPr>
          <p:sp>
            <p:nvSpPr>
              <p:cNvPr id="56417" name="Line 49">
                <a:extLst>
                  <a:ext uri="{FF2B5EF4-FFF2-40B4-BE49-F238E27FC236}">
                    <a16:creationId xmlns:a16="http://schemas.microsoft.com/office/drawing/2014/main" id="{37582A91-5D95-4F16-87D1-A51881793304}"/>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8" name="Line 50">
                <a:extLst>
                  <a:ext uri="{FF2B5EF4-FFF2-40B4-BE49-F238E27FC236}">
                    <a16:creationId xmlns:a16="http://schemas.microsoft.com/office/drawing/2014/main" id="{7F7065E2-3F1E-4367-8C73-7824FB799400}"/>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9" name="Line 51">
                <a:extLst>
                  <a:ext uri="{FF2B5EF4-FFF2-40B4-BE49-F238E27FC236}">
                    <a16:creationId xmlns:a16="http://schemas.microsoft.com/office/drawing/2014/main" id="{32E2FCD4-A14B-491D-9949-746D1D4C9E88}"/>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56" name="Group 52">
              <a:extLst>
                <a:ext uri="{FF2B5EF4-FFF2-40B4-BE49-F238E27FC236}">
                  <a16:creationId xmlns:a16="http://schemas.microsoft.com/office/drawing/2014/main" id="{068E775C-74D4-4D4E-88B1-4FC488F8D81C}"/>
                </a:ext>
              </a:extLst>
            </p:cNvPr>
            <p:cNvGrpSpPr>
              <a:grpSpLocks/>
            </p:cNvGrpSpPr>
            <p:nvPr/>
          </p:nvGrpSpPr>
          <p:grpSpPr bwMode="auto">
            <a:xfrm>
              <a:off x="5573713" y="3041650"/>
              <a:ext cx="74612" cy="644525"/>
              <a:chOff x="4368" y="1857"/>
              <a:chExt cx="47" cy="415"/>
            </a:xfrm>
          </p:grpSpPr>
          <p:sp>
            <p:nvSpPr>
              <p:cNvPr id="56414" name="Line 53">
                <a:extLst>
                  <a:ext uri="{FF2B5EF4-FFF2-40B4-BE49-F238E27FC236}">
                    <a16:creationId xmlns:a16="http://schemas.microsoft.com/office/drawing/2014/main" id="{55B9CFD9-7F96-4F1A-A9EB-E4171ED0A342}"/>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5" name="Line 54">
                <a:extLst>
                  <a:ext uri="{FF2B5EF4-FFF2-40B4-BE49-F238E27FC236}">
                    <a16:creationId xmlns:a16="http://schemas.microsoft.com/office/drawing/2014/main" id="{E37A21FB-0AD3-4AF5-B84F-EF9A1CCEBC98}"/>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6" name="Line 55">
                <a:extLst>
                  <a:ext uri="{FF2B5EF4-FFF2-40B4-BE49-F238E27FC236}">
                    <a16:creationId xmlns:a16="http://schemas.microsoft.com/office/drawing/2014/main" id="{020A548E-6B84-43FF-88D3-AB143C1D17ED}"/>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57" name="Group 56">
              <a:extLst>
                <a:ext uri="{FF2B5EF4-FFF2-40B4-BE49-F238E27FC236}">
                  <a16:creationId xmlns:a16="http://schemas.microsoft.com/office/drawing/2014/main" id="{C596488D-EF54-4971-B979-784B536056BB}"/>
                </a:ext>
              </a:extLst>
            </p:cNvPr>
            <p:cNvGrpSpPr>
              <a:grpSpLocks/>
            </p:cNvGrpSpPr>
            <p:nvPr/>
          </p:nvGrpSpPr>
          <p:grpSpPr bwMode="auto">
            <a:xfrm>
              <a:off x="4897438" y="3540125"/>
              <a:ext cx="74612" cy="511175"/>
              <a:chOff x="4368" y="1857"/>
              <a:chExt cx="47" cy="415"/>
            </a:xfrm>
          </p:grpSpPr>
          <p:sp>
            <p:nvSpPr>
              <p:cNvPr id="56411" name="Line 57">
                <a:extLst>
                  <a:ext uri="{FF2B5EF4-FFF2-40B4-BE49-F238E27FC236}">
                    <a16:creationId xmlns:a16="http://schemas.microsoft.com/office/drawing/2014/main" id="{D935F38A-1DE7-4D01-A190-7E8AB95C2746}"/>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2" name="Line 58">
                <a:extLst>
                  <a:ext uri="{FF2B5EF4-FFF2-40B4-BE49-F238E27FC236}">
                    <a16:creationId xmlns:a16="http://schemas.microsoft.com/office/drawing/2014/main" id="{1184D21F-6534-44E7-9BB0-3A742B6EC3AA}"/>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3" name="Line 59">
                <a:extLst>
                  <a:ext uri="{FF2B5EF4-FFF2-40B4-BE49-F238E27FC236}">
                    <a16:creationId xmlns:a16="http://schemas.microsoft.com/office/drawing/2014/main" id="{84364E8C-76EF-42B9-8C34-33D5A6EDD31E}"/>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58" name="Group 60">
              <a:extLst>
                <a:ext uri="{FF2B5EF4-FFF2-40B4-BE49-F238E27FC236}">
                  <a16:creationId xmlns:a16="http://schemas.microsoft.com/office/drawing/2014/main" id="{485FCB58-EFBE-4FD6-BD93-D82417FF9D5B}"/>
                </a:ext>
              </a:extLst>
            </p:cNvPr>
            <p:cNvGrpSpPr>
              <a:grpSpLocks/>
            </p:cNvGrpSpPr>
            <p:nvPr/>
          </p:nvGrpSpPr>
          <p:grpSpPr bwMode="auto">
            <a:xfrm>
              <a:off x="4219575" y="3630613"/>
              <a:ext cx="74613" cy="490537"/>
              <a:chOff x="4368" y="1857"/>
              <a:chExt cx="47" cy="415"/>
            </a:xfrm>
          </p:grpSpPr>
          <p:sp>
            <p:nvSpPr>
              <p:cNvPr id="56408" name="Line 61">
                <a:extLst>
                  <a:ext uri="{FF2B5EF4-FFF2-40B4-BE49-F238E27FC236}">
                    <a16:creationId xmlns:a16="http://schemas.microsoft.com/office/drawing/2014/main" id="{0B2113DC-2CFF-4300-BC3C-E622940E8778}"/>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9" name="Line 62">
                <a:extLst>
                  <a:ext uri="{FF2B5EF4-FFF2-40B4-BE49-F238E27FC236}">
                    <a16:creationId xmlns:a16="http://schemas.microsoft.com/office/drawing/2014/main" id="{412126DC-1290-4C68-A679-2232D6FF28A1}"/>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10" name="Line 63">
                <a:extLst>
                  <a:ext uri="{FF2B5EF4-FFF2-40B4-BE49-F238E27FC236}">
                    <a16:creationId xmlns:a16="http://schemas.microsoft.com/office/drawing/2014/main" id="{BA1DC420-B8CB-414C-9585-100F193A0C3A}"/>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59" name="Group 64">
              <a:extLst>
                <a:ext uri="{FF2B5EF4-FFF2-40B4-BE49-F238E27FC236}">
                  <a16:creationId xmlns:a16="http://schemas.microsoft.com/office/drawing/2014/main" id="{D2B25C24-9AEB-4790-A7B9-11B53179AA3F}"/>
                </a:ext>
              </a:extLst>
            </p:cNvPr>
            <p:cNvGrpSpPr>
              <a:grpSpLocks/>
            </p:cNvGrpSpPr>
            <p:nvPr/>
          </p:nvGrpSpPr>
          <p:grpSpPr bwMode="auto">
            <a:xfrm>
              <a:off x="3540125" y="4005263"/>
              <a:ext cx="74613" cy="381000"/>
              <a:chOff x="4368" y="1857"/>
              <a:chExt cx="47" cy="415"/>
            </a:xfrm>
          </p:grpSpPr>
          <p:sp>
            <p:nvSpPr>
              <p:cNvPr id="56405" name="Line 65">
                <a:extLst>
                  <a:ext uri="{FF2B5EF4-FFF2-40B4-BE49-F238E27FC236}">
                    <a16:creationId xmlns:a16="http://schemas.microsoft.com/office/drawing/2014/main" id="{1ADB027F-B0A5-41DF-A6A1-12F61B7735EF}"/>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6" name="Line 66">
                <a:extLst>
                  <a:ext uri="{FF2B5EF4-FFF2-40B4-BE49-F238E27FC236}">
                    <a16:creationId xmlns:a16="http://schemas.microsoft.com/office/drawing/2014/main" id="{0AC62339-D7D7-439D-A339-D6E76986F6C6}"/>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7" name="Line 67">
                <a:extLst>
                  <a:ext uri="{FF2B5EF4-FFF2-40B4-BE49-F238E27FC236}">
                    <a16:creationId xmlns:a16="http://schemas.microsoft.com/office/drawing/2014/main" id="{DBCCB78B-1ABF-4564-90BE-45E56089FBE2}"/>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60" name="Group 68">
              <a:extLst>
                <a:ext uri="{FF2B5EF4-FFF2-40B4-BE49-F238E27FC236}">
                  <a16:creationId xmlns:a16="http://schemas.microsoft.com/office/drawing/2014/main" id="{09585225-2CBA-4F5F-9C2F-BC2E228F133D}"/>
                </a:ext>
              </a:extLst>
            </p:cNvPr>
            <p:cNvGrpSpPr>
              <a:grpSpLocks/>
            </p:cNvGrpSpPr>
            <p:nvPr/>
          </p:nvGrpSpPr>
          <p:grpSpPr bwMode="auto">
            <a:xfrm>
              <a:off x="2862263" y="4100513"/>
              <a:ext cx="74612" cy="344487"/>
              <a:chOff x="4368" y="1857"/>
              <a:chExt cx="47" cy="415"/>
            </a:xfrm>
          </p:grpSpPr>
          <p:sp>
            <p:nvSpPr>
              <p:cNvPr id="56402" name="Line 69">
                <a:extLst>
                  <a:ext uri="{FF2B5EF4-FFF2-40B4-BE49-F238E27FC236}">
                    <a16:creationId xmlns:a16="http://schemas.microsoft.com/office/drawing/2014/main" id="{F4F9DF98-1C2E-4890-BB61-1E4A5403E6A5}"/>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3" name="Line 70">
                <a:extLst>
                  <a:ext uri="{FF2B5EF4-FFF2-40B4-BE49-F238E27FC236}">
                    <a16:creationId xmlns:a16="http://schemas.microsoft.com/office/drawing/2014/main" id="{6BC511F3-A039-426A-8543-7C81628284E0}"/>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4" name="Line 71">
                <a:extLst>
                  <a:ext uri="{FF2B5EF4-FFF2-40B4-BE49-F238E27FC236}">
                    <a16:creationId xmlns:a16="http://schemas.microsoft.com/office/drawing/2014/main" id="{32812138-7AE9-402B-A2ED-96AECE9EF5A8}"/>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61" name="Group 72">
              <a:extLst>
                <a:ext uri="{FF2B5EF4-FFF2-40B4-BE49-F238E27FC236}">
                  <a16:creationId xmlns:a16="http://schemas.microsoft.com/office/drawing/2014/main" id="{D3BF8C48-2250-4165-A249-363B70DB358F}"/>
                </a:ext>
              </a:extLst>
            </p:cNvPr>
            <p:cNvGrpSpPr>
              <a:grpSpLocks/>
            </p:cNvGrpSpPr>
            <p:nvPr/>
          </p:nvGrpSpPr>
          <p:grpSpPr bwMode="auto">
            <a:xfrm>
              <a:off x="2181225" y="4286250"/>
              <a:ext cx="74613" cy="273050"/>
              <a:chOff x="4368" y="1857"/>
              <a:chExt cx="47" cy="415"/>
            </a:xfrm>
          </p:grpSpPr>
          <p:sp>
            <p:nvSpPr>
              <p:cNvPr id="56399" name="Line 73">
                <a:extLst>
                  <a:ext uri="{FF2B5EF4-FFF2-40B4-BE49-F238E27FC236}">
                    <a16:creationId xmlns:a16="http://schemas.microsoft.com/office/drawing/2014/main" id="{2AC8E2E5-78C9-4C63-A510-01C6E5814AA6}"/>
                  </a:ext>
                </a:extLst>
              </p:cNvPr>
              <p:cNvSpPr>
                <a:spLocks noChangeShapeType="1"/>
              </p:cNvSpPr>
              <p:nvPr/>
            </p:nvSpPr>
            <p:spPr bwMode="auto">
              <a:xfrm>
                <a:off x="4391" y="1858"/>
                <a:ext cx="0" cy="409"/>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0" name="Line 74">
                <a:extLst>
                  <a:ext uri="{FF2B5EF4-FFF2-40B4-BE49-F238E27FC236}">
                    <a16:creationId xmlns:a16="http://schemas.microsoft.com/office/drawing/2014/main" id="{E651DAEB-D65C-404B-A861-41053C83DF8E}"/>
                  </a:ext>
                </a:extLst>
              </p:cNvPr>
              <p:cNvSpPr>
                <a:spLocks noChangeShapeType="1"/>
              </p:cNvSpPr>
              <p:nvPr/>
            </p:nvSpPr>
            <p:spPr bwMode="auto">
              <a:xfrm>
                <a:off x="4368" y="1857"/>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401" name="Line 75">
                <a:extLst>
                  <a:ext uri="{FF2B5EF4-FFF2-40B4-BE49-F238E27FC236}">
                    <a16:creationId xmlns:a16="http://schemas.microsoft.com/office/drawing/2014/main" id="{EEABD1B0-34D9-44D2-8601-030F5CA13189}"/>
                  </a:ext>
                </a:extLst>
              </p:cNvPr>
              <p:cNvSpPr>
                <a:spLocks noChangeShapeType="1"/>
              </p:cNvSpPr>
              <p:nvPr/>
            </p:nvSpPr>
            <p:spPr bwMode="auto">
              <a:xfrm>
                <a:off x="4368" y="2272"/>
                <a:ext cx="47" cy="0"/>
              </a:xfrm>
              <a:prstGeom prst="line">
                <a:avLst/>
              </a:prstGeom>
              <a:noFill/>
              <a:ln w="19050">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sp>
          <p:nvSpPr>
            <p:cNvPr id="56362" name="Line 76">
              <a:extLst>
                <a:ext uri="{FF2B5EF4-FFF2-40B4-BE49-F238E27FC236}">
                  <a16:creationId xmlns:a16="http://schemas.microsoft.com/office/drawing/2014/main" id="{39E8750D-534B-4432-8AAB-B2AE31C98B83}"/>
                </a:ext>
              </a:extLst>
            </p:cNvPr>
            <p:cNvSpPr>
              <a:spLocks noChangeShapeType="1"/>
            </p:cNvSpPr>
            <p:nvPr/>
          </p:nvSpPr>
          <p:spPr bwMode="auto">
            <a:xfrm>
              <a:off x="7727950" y="4300538"/>
              <a:ext cx="434975" cy="0"/>
            </a:xfrm>
            <a:prstGeom prst="line">
              <a:avLst/>
            </a:prstGeom>
            <a:noFill/>
            <a:ln w="317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63" name="Text Box 77">
              <a:extLst>
                <a:ext uri="{FF2B5EF4-FFF2-40B4-BE49-F238E27FC236}">
                  <a16:creationId xmlns:a16="http://schemas.microsoft.com/office/drawing/2014/main" id="{47A0AFBF-829B-4A23-B14A-24F9D1983FB2}"/>
                </a:ext>
              </a:extLst>
            </p:cNvPr>
            <p:cNvSpPr txBox="1">
              <a:spLocks noChangeArrowheads="1"/>
            </p:cNvSpPr>
            <p:nvPr/>
          </p:nvSpPr>
          <p:spPr bwMode="auto">
            <a:xfrm>
              <a:off x="8208963" y="41481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it-IT" sz="1400">
                  <a:solidFill>
                    <a:srgbClr val="000000"/>
                  </a:solidFill>
                  <a:ea typeface="MS PGothic" panose="020B0600070205080204" pitchFamily="34" charset="-128"/>
                </a:rPr>
                <a:t>TIO</a:t>
              </a:r>
            </a:p>
          </p:txBody>
        </p:sp>
        <p:sp>
          <p:nvSpPr>
            <p:cNvPr id="56364" name="Freeform 78">
              <a:extLst>
                <a:ext uri="{FF2B5EF4-FFF2-40B4-BE49-F238E27FC236}">
                  <a16:creationId xmlns:a16="http://schemas.microsoft.com/office/drawing/2014/main" id="{30CC48EF-E93F-4F8E-ACF4-A902926A0A37}"/>
                </a:ext>
              </a:extLst>
            </p:cNvPr>
            <p:cNvSpPr>
              <a:spLocks/>
            </p:cNvSpPr>
            <p:nvPr/>
          </p:nvSpPr>
          <p:spPr bwMode="auto">
            <a:xfrm>
              <a:off x="1612900" y="1965325"/>
              <a:ext cx="5434013" cy="2730500"/>
            </a:xfrm>
            <a:custGeom>
              <a:avLst/>
              <a:gdLst>
                <a:gd name="T0" fmla="*/ 2147483646 w 3423"/>
                <a:gd name="T1" fmla="*/ 2147483646 h 1720"/>
                <a:gd name="T2" fmla="*/ 2147483646 w 3423"/>
                <a:gd name="T3" fmla="*/ 2147483646 h 1720"/>
                <a:gd name="T4" fmla="*/ 2147483646 w 3423"/>
                <a:gd name="T5" fmla="*/ 2147483646 h 1720"/>
                <a:gd name="T6" fmla="*/ 2147483646 w 3423"/>
                <a:gd name="T7" fmla="*/ 2147483646 h 1720"/>
                <a:gd name="T8" fmla="*/ 2147483646 w 3423"/>
                <a:gd name="T9" fmla="*/ 2147483646 h 1720"/>
                <a:gd name="T10" fmla="*/ 2147483646 w 3423"/>
                <a:gd name="T11" fmla="*/ 2147483646 h 1720"/>
                <a:gd name="T12" fmla="*/ 2147483646 w 3423"/>
                <a:gd name="T13" fmla="*/ 2147483646 h 1720"/>
                <a:gd name="T14" fmla="*/ 2147483646 w 3423"/>
                <a:gd name="T15" fmla="*/ 2147483646 h 1720"/>
                <a:gd name="T16" fmla="*/ 2147483646 w 3423"/>
                <a:gd name="T17" fmla="*/ 2147483646 h 1720"/>
                <a:gd name="T18" fmla="*/ 2147483646 w 3423"/>
                <a:gd name="T19" fmla="*/ 2147483646 h 1720"/>
                <a:gd name="T20" fmla="*/ 2147483646 w 3423"/>
                <a:gd name="T21" fmla="*/ 2147483646 h 1720"/>
                <a:gd name="T22" fmla="*/ 2147483646 w 3423"/>
                <a:gd name="T23" fmla="*/ 2147483646 h 1720"/>
                <a:gd name="T24" fmla="*/ 2147483646 w 3423"/>
                <a:gd name="T25" fmla="*/ 2147483646 h 1720"/>
                <a:gd name="T26" fmla="*/ 2147483646 w 3423"/>
                <a:gd name="T27" fmla="*/ 2147483646 h 1720"/>
                <a:gd name="T28" fmla="*/ 2147483646 w 3423"/>
                <a:gd name="T29" fmla="*/ 2147483646 h 1720"/>
                <a:gd name="T30" fmla="*/ 2147483646 w 3423"/>
                <a:gd name="T31" fmla="*/ 2147483646 h 1720"/>
                <a:gd name="T32" fmla="*/ 2147483646 w 3423"/>
                <a:gd name="T33" fmla="*/ 2147483646 h 1720"/>
                <a:gd name="T34" fmla="*/ 2147483646 w 3423"/>
                <a:gd name="T35" fmla="*/ 2147483646 h 1720"/>
                <a:gd name="T36" fmla="*/ 2147483646 w 3423"/>
                <a:gd name="T37" fmla="*/ 2147483646 h 1720"/>
                <a:gd name="T38" fmla="*/ 2147483646 w 3423"/>
                <a:gd name="T39" fmla="*/ 2147483646 h 1720"/>
                <a:gd name="T40" fmla="*/ 2147483646 w 3423"/>
                <a:gd name="T41" fmla="*/ 2147483646 h 1720"/>
                <a:gd name="T42" fmla="*/ 2147483646 w 3423"/>
                <a:gd name="T43" fmla="*/ 2147483646 h 1720"/>
                <a:gd name="T44" fmla="*/ 2147483646 w 3423"/>
                <a:gd name="T45" fmla="*/ 2147483646 h 1720"/>
                <a:gd name="T46" fmla="*/ 2147483646 w 3423"/>
                <a:gd name="T47" fmla="*/ 2147483646 h 1720"/>
                <a:gd name="T48" fmla="*/ 2147483646 w 3423"/>
                <a:gd name="T49" fmla="*/ 2147483646 h 1720"/>
                <a:gd name="T50" fmla="*/ 2147483646 w 3423"/>
                <a:gd name="T51" fmla="*/ 2147483646 h 1720"/>
                <a:gd name="T52" fmla="*/ 2147483646 w 3423"/>
                <a:gd name="T53" fmla="*/ 2147483646 h 1720"/>
                <a:gd name="T54" fmla="*/ 2147483646 w 3423"/>
                <a:gd name="T55" fmla="*/ 2147483646 h 1720"/>
                <a:gd name="T56" fmla="*/ 2147483646 w 3423"/>
                <a:gd name="T57" fmla="*/ 2147483646 h 1720"/>
                <a:gd name="T58" fmla="*/ 2147483646 w 3423"/>
                <a:gd name="T59" fmla="*/ 2147483646 h 1720"/>
                <a:gd name="T60" fmla="*/ 2147483646 w 3423"/>
                <a:gd name="T61" fmla="*/ 2147483646 h 1720"/>
                <a:gd name="T62" fmla="*/ 2147483646 w 3423"/>
                <a:gd name="T63" fmla="*/ 2147483646 h 1720"/>
                <a:gd name="T64" fmla="*/ 2147483646 w 3423"/>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23"/>
                <a:gd name="T100" fmla="*/ 0 h 1720"/>
                <a:gd name="T101" fmla="*/ 3423 w 3423"/>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23" h="1720">
                  <a:moveTo>
                    <a:pt x="0" y="1720"/>
                  </a:moveTo>
                  <a:lnTo>
                    <a:pt x="69" y="1720"/>
                  </a:lnTo>
                  <a:lnTo>
                    <a:pt x="70" y="1681"/>
                  </a:lnTo>
                  <a:lnTo>
                    <a:pt x="102" y="1681"/>
                  </a:lnTo>
                  <a:lnTo>
                    <a:pt x="102" y="1642"/>
                  </a:lnTo>
                  <a:lnTo>
                    <a:pt x="189" y="1642"/>
                  </a:lnTo>
                  <a:lnTo>
                    <a:pt x="189" y="1596"/>
                  </a:lnTo>
                  <a:lnTo>
                    <a:pt x="237" y="1596"/>
                  </a:lnTo>
                  <a:lnTo>
                    <a:pt x="237" y="1552"/>
                  </a:lnTo>
                  <a:lnTo>
                    <a:pt x="268" y="1552"/>
                  </a:lnTo>
                  <a:lnTo>
                    <a:pt x="268" y="1509"/>
                  </a:lnTo>
                  <a:lnTo>
                    <a:pt x="316" y="1509"/>
                  </a:lnTo>
                  <a:lnTo>
                    <a:pt x="316" y="1465"/>
                  </a:lnTo>
                  <a:lnTo>
                    <a:pt x="325" y="1465"/>
                  </a:lnTo>
                  <a:lnTo>
                    <a:pt x="325" y="1419"/>
                  </a:lnTo>
                  <a:lnTo>
                    <a:pt x="328" y="1417"/>
                  </a:lnTo>
                  <a:lnTo>
                    <a:pt x="328" y="1330"/>
                  </a:lnTo>
                  <a:lnTo>
                    <a:pt x="396" y="1329"/>
                  </a:lnTo>
                  <a:lnTo>
                    <a:pt x="396" y="1284"/>
                  </a:lnTo>
                  <a:lnTo>
                    <a:pt x="481" y="1284"/>
                  </a:lnTo>
                  <a:lnTo>
                    <a:pt x="481" y="1236"/>
                  </a:lnTo>
                  <a:lnTo>
                    <a:pt x="645" y="1236"/>
                  </a:lnTo>
                  <a:lnTo>
                    <a:pt x="645" y="1188"/>
                  </a:lnTo>
                  <a:lnTo>
                    <a:pt x="781" y="1188"/>
                  </a:lnTo>
                  <a:lnTo>
                    <a:pt x="781" y="1138"/>
                  </a:lnTo>
                  <a:lnTo>
                    <a:pt x="856" y="1138"/>
                  </a:lnTo>
                  <a:lnTo>
                    <a:pt x="856" y="1090"/>
                  </a:lnTo>
                  <a:lnTo>
                    <a:pt x="1186" y="1090"/>
                  </a:lnTo>
                  <a:lnTo>
                    <a:pt x="1188" y="1029"/>
                  </a:lnTo>
                  <a:lnTo>
                    <a:pt x="1194" y="1027"/>
                  </a:lnTo>
                  <a:lnTo>
                    <a:pt x="1194" y="985"/>
                  </a:lnTo>
                  <a:lnTo>
                    <a:pt x="1228" y="985"/>
                  </a:lnTo>
                  <a:lnTo>
                    <a:pt x="1228" y="931"/>
                  </a:lnTo>
                  <a:lnTo>
                    <a:pt x="1398" y="931"/>
                  </a:lnTo>
                  <a:lnTo>
                    <a:pt x="1398" y="879"/>
                  </a:lnTo>
                  <a:lnTo>
                    <a:pt x="1668" y="879"/>
                  </a:lnTo>
                  <a:lnTo>
                    <a:pt x="1668" y="823"/>
                  </a:lnTo>
                  <a:lnTo>
                    <a:pt x="1702" y="823"/>
                  </a:lnTo>
                  <a:lnTo>
                    <a:pt x="1702" y="771"/>
                  </a:lnTo>
                  <a:lnTo>
                    <a:pt x="1714" y="768"/>
                  </a:lnTo>
                  <a:lnTo>
                    <a:pt x="1714" y="714"/>
                  </a:lnTo>
                  <a:lnTo>
                    <a:pt x="1923" y="714"/>
                  </a:lnTo>
                  <a:lnTo>
                    <a:pt x="1923" y="658"/>
                  </a:lnTo>
                  <a:lnTo>
                    <a:pt x="2116" y="658"/>
                  </a:lnTo>
                  <a:lnTo>
                    <a:pt x="2116" y="603"/>
                  </a:lnTo>
                  <a:lnTo>
                    <a:pt x="2163" y="603"/>
                  </a:lnTo>
                  <a:lnTo>
                    <a:pt x="2163" y="546"/>
                  </a:lnTo>
                  <a:lnTo>
                    <a:pt x="2352" y="546"/>
                  </a:lnTo>
                  <a:lnTo>
                    <a:pt x="2352" y="483"/>
                  </a:lnTo>
                  <a:lnTo>
                    <a:pt x="2374" y="483"/>
                  </a:lnTo>
                  <a:lnTo>
                    <a:pt x="2374" y="430"/>
                  </a:lnTo>
                  <a:lnTo>
                    <a:pt x="2854" y="430"/>
                  </a:lnTo>
                  <a:lnTo>
                    <a:pt x="2854" y="360"/>
                  </a:lnTo>
                  <a:lnTo>
                    <a:pt x="2863" y="360"/>
                  </a:lnTo>
                  <a:lnTo>
                    <a:pt x="2863" y="310"/>
                  </a:lnTo>
                  <a:lnTo>
                    <a:pt x="2872" y="310"/>
                  </a:lnTo>
                  <a:lnTo>
                    <a:pt x="2874" y="249"/>
                  </a:lnTo>
                  <a:lnTo>
                    <a:pt x="2988" y="249"/>
                  </a:lnTo>
                  <a:lnTo>
                    <a:pt x="2988" y="187"/>
                  </a:lnTo>
                  <a:lnTo>
                    <a:pt x="3096" y="187"/>
                  </a:lnTo>
                  <a:lnTo>
                    <a:pt x="3096" y="126"/>
                  </a:lnTo>
                  <a:lnTo>
                    <a:pt x="3348" y="126"/>
                  </a:lnTo>
                  <a:lnTo>
                    <a:pt x="3349" y="66"/>
                  </a:lnTo>
                  <a:lnTo>
                    <a:pt x="3390" y="66"/>
                  </a:lnTo>
                  <a:lnTo>
                    <a:pt x="3390" y="0"/>
                  </a:lnTo>
                  <a:lnTo>
                    <a:pt x="3423" y="0"/>
                  </a:lnTo>
                </a:path>
              </a:pathLst>
            </a:custGeom>
            <a:noFill/>
            <a:ln w="3175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nvGrpSpPr>
            <p:cNvPr id="56365" name="Group 79">
              <a:extLst>
                <a:ext uri="{FF2B5EF4-FFF2-40B4-BE49-F238E27FC236}">
                  <a16:creationId xmlns:a16="http://schemas.microsoft.com/office/drawing/2014/main" id="{D457F663-2380-4367-943B-98600980BA49}"/>
                </a:ext>
              </a:extLst>
            </p:cNvPr>
            <p:cNvGrpSpPr>
              <a:grpSpLocks/>
            </p:cNvGrpSpPr>
            <p:nvPr/>
          </p:nvGrpSpPr>
          <p:grpSpPr bwMode="auto">
            <a:xfrm>
              <a:off x="2254250" y="3784600"/>
              <a:ext cx="74613" cy="433388"/>
              <a:chOff x="4368" y="1857"/>
              <a:chExt cx="47" cy="415"/>
            </a:xfrm>
          </p:grpSpPr>
          <p:sp>
            <p:nvSpPr>
              <p:cNvPr id="56396" name="Line 80">
                <a:extLst>
                  <a:ext uri="{FF2B5EF4-FFF2-40B4-BE49-F238E27FC236}">
                    <a16:creationId xmlns:a16="http://schemas.microsoft.com/office/drawing/2014/main" id="{E3130F44-FB7D-43EA-A8FC-2FFA903DDE44}"/>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97" name="Line 81">
                <a:extLst>
                  <a:ext uri="{FF2B5EF4-FFF2-40B4-BE49-F238E27FC236}">
                    <a16:creationId xmlns:a16="http://schemas.microsoft.com/office/drawing/2014/main" id="{450FC93C-F4E7-4FAD-8DEF-42250F5DDC49}"/>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98" name="Line 82">
                <a:extLst>
                  <a:ext uri="{FF2B5EF4-FFF2-40B4-BE49-F238E27FC236}">
                    <a16:creationId xmlns:a16="http://schemas.microsoft.com/office/drawing/2014/main" id="{50A009FB-4F98-4CB3-AE5F-3C52CBF7AF7D}"/>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66" name="Group 83">
              <a:extLst>
                <a:ext uri="{FF2B5EF4-FFF2-40B4-BE49-F238E27FC236}">
                  <a16:creationId xmlns:a16="http://schemas.microsoft.com/office/drawing/2014/main" id="{4F81DE8D-68CC-41B7-A201-9B491173F614}"/>
                </a:ext>
              </a:extLst>
            </p:cNvPr>
            <p:cNvGrpSpPr>
              <a:grpSpLocks/>
            </p:cNvGrpSpPr>
            <p:nvPr/>
          </p:nvGrpSpPr>
          <p:grpSpPr bwMode="auto">
            <a:xfrm>
              <a:off x="2935288" y="3427413"/>
              <a:ext cx="74612" cy="530225"/>
              <a:chOff x="4368" y="1857"/>
              <a:chExt cx="47" cy="415"/>
            </a:xfrm>
          </p:grpSpPr>
          <p:sp>
            <p:nvSpPr>
              <p:cNvPr id="56393" name="Line 84">
                <a:extLst>
                  <a:ext uri="{FF2B5EF4-FFF2-40B4-BE49-F238E27FC236}">
                    <a16:creationId xmlns:a16="http://schemas.microsoft.com/office/drawing/2014/main" id="{F1BCDF9C-03CB-4D6F-85D7-84ACBCE5F513}"/>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94" name="Line 85">
                <a:extLst>
                  <a:ext uri="{FF2B5EF4-FFF2-40B4-BE49-F238E27FC236}">
                    <a16:creationId xmlns:a16="http://schemas.microsoft.com/office/drawing/2014/main" id="{7EC78A1F-F6FF-4FAE-9A63-276FC656E9C3}"/>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95" name="Line 86">
                <a:extLst>
                  <a:ext uri="{FF2B5EF4-FFF2-40B4-BE49-F238E27FC236}">
                    <a16:creationId xmlns:a16="http://schemas.microsoft.com/office/drawing/2014/main" id="{7C2E510D-ACDB-42AC-8200-4714677A1AD4}"/>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67" name="Group 87">
              <a:extLst>
                <a:ext uri="{FF2B5EF4-FFF2-40B4-BE49-F238E27FC236}">
                  <a16:creationId xmlns:a16="http://schemas.microsoft.com/office/drawing/2014/main" id="{A784B643-75D1-4247-AB2F-D6581AA80610}"/>
                </a:ext>
              </a:extLst>
            </p:cNvPr>
            <p:cNvGrpSpPr>
              <a:grpSpLocks/>
            </p:cNvGrpSpPr>
            <p:nvPr/>
          </p:nvGrpSpPr>
          <p:grpSpPr bwMode="auto">
            <a:xfrm>
              <a:off x="3611563" y="3146425"/>
              <a:ext cx="74612" cy="596900"/>
              <a:chOff x="4368" y="1857"/>
              <a:chExt cx="47" cy="415"/>
            </a:xfrm>
          </p:grpSpPr>
          <p:sp>
            <p:nvSpPr>
              <p:cNvPr id="56390" name="Line 88">
                <a:extLst>
                  <a:ext uri="{FF2B5EF4-FFF2-40B4-BE49-F238E27FC236}">
                    <a16:creationId xmlns:a16="http://schemas.microsoft.com/office/drawing/2014/main" id="{EC717822-26AD-4F9C-A332-931E8B748883}"/>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91" name="Line 89">
                <a:extLst>
                  <a:ext uri="{FF2B5EF4-FFF2-40B4-BE49-F238E27FC236}">
                    <a16:creationId xmlns:a16="http://schemas.microsoft.com/office/drawing/2014/main" id="{6CB2C37C-43BF-4E28-802B-9E642B82A42D}"/>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92" name="Line 90">
                <a:extLst>
                  <a:ext uri="{FF2B5EF4-FFF2-40B4-BE49-F238E27FC236}">
                    <a16:creationId xmlns:a16="http://schemas.microsoft.com/office/drawing/2014/main" id="{6791AD8E-C2E2-42A7-B451-C2488CE47106}"/>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68" name="Group 91">
              <a:extLst>
                <a:ext uri="{FF2B5EF4-FFF2-40B4-BE49-F238E27FC236}">
                  <a16:creationId xmlns:a16="http://schemas.microsoft.com/office/drawing/2014/main" id="{0575B89A-E09C-4BCA-99AE-DC86ED03CB11}"/>
                </a:ext>
              </a:extLst>
            </p:cNvPr>
            <p:cNvGrpSpPr>
              <a:grpSpLocks/>
            </p:cNvGrpSpPr>
            <p:nvPr/>
          </p:nvGrpSpPr>
          <p:grpSpPr bwMode="auto">
            <a:xfrm>
              <a:off x="4292600" y="2851150"/>
              <a:ext cx="74613" cy="668338"/>
              <a:chOff x="4368" y="1857"/>
              <a:chExt cx="47" cy="415"/>
            </a:xfrm>
          </p:grpSpPr>
          <p:sp>
            <p:nvSpPr>
              <p:cNvPr id="56387" name="Line 92">
                <a:extLst>
                  <a:ext uri="{FF2B5EF4-FFF2-40B4-BE49-F238E27FC236}">
                    <a16:creationId xmlns:a16="http://schemas.microsoft.com/office/drawing/2014/main" id="{D6042C44-A8B1-4343-BECB-4F9692900745}"/>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8" name="Line 93">
                <a:extLst>
                  <a:ext uri="{FF2B5EF4-FFF2-40B4-BE49-F238E27FC236}">
                    <a16:creationId xmlns:a16="http://schemas.microsoft.com/office/drawing/2014/main" id="{8582FB39-F47C-48A4-94CB-CFC5A08929AB}"/>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9" name="Line 94">
                <a:extLst>
                  <a:ext uri="{FF2B5EF4-FFF2-40B4-BE49-F238E27FC236}">
                    <a16:creationId xmlns:a16="http://schemas.microsoft.com/office/drawing/2014/main" id="{482BC0E4-4671-4001-8C53-2ABABE4E0321}"/>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69" name="Group 95">
              <a:extLst>
                <a:ext uri="{FF2B5EF4-FFF2-40B4-BE49-F238E27FC236}">
                  <a16:creationId xmlns:a16="http://schemas.microsoft.com/office/drawing/2014/main" id="{18E343B2-B26A-45ED-AB9C-2CBED2CD6B20}"/>
                </a:ext>
              </a:extLst>
            </p:cNvPr>
            <p:cNvGrpSpPr>
              <a:grpSpLocks/>
            </p:cNvGrpSpPr>
            <p:nvPr/>
          </p:nvGrpSpPr>
          <p:grpSpPr bwMode="auto">
            <a:xfrm>
              <a:off x="4970463" y="2555875"/>
              <a:ext cx="74612" cy="728663"/>
              <a:chOff x="4368" y="1857"/>
              <a:chExt cx="47" cy="415"/>
            </a:xfrm>
          </p:grpSpPr>
          <p:sp>
            <p:nvSpPr>
              <p:cNvPr id="56384" name="Line 96">
                <a:extLst>
                  <a:ext uri="{FF2B5EF4-FFF2-40B4-BE49-F238E27FC236}">
                    <a16:creationId xmlns:a16="http://schemas.microsoft.com/office/drawing/2014/main" id="{7B5EAD25-A5EF-4748-A089-BFC7165909E0}"/>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5" name="Line 97">
                <a:extLst>
                  <a:ext uri="{FF2B5EF4-FFF2-40B4-BE49-F238E27FC236}">
                    <a16:creationId xmlns:a16="http://schemas.microsoft.com/office/drawing/2014/main" id="{7204BAC5-6F08-415E-8F32-7145C9563DBA}"/>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6" name="Line 98">
                <a:extLst>
                  <a:ext uri="{FF2B5EF4-FFF2-40B4-BE49-F238E27FC236}">
                    <a16:creationId xmlns:a16="http://schemas.microsoft.com/office/drawing/2014/main" id="{76F3457D-9E37-462D-8A21-B701885004A1}"/>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70" name="Group 99">
              <a:extLst>
                <a:ext uri="{FF2B5EF4-FFF2-40B4-BE49-F238E27FC236}">
                  <a16:creationId xmlns:a16="http://schemas.microsoft.com/office/drawing/2014/main" id="{40566ECD-1AB8-431B-8F4E-95A3C6CEBA4F}"/>
                </a:ext>
              </a:extLst>
            </p:cNvPr>
            <p:cNvGrpSpPr>
              <a:grpSpLocks/>
            </p:cNvGrpSpPr>
            <p:nvPr/>
          </p:nvGrpSpPr>
          <p:grpSpPr bwMode="auto">
            <a:xfrm>
              <a:off x="5653088" y="2247900"/>
              <a:ext cx="74612" cy="792163"/>
              <a:chOff x="4368" y="1857"/>
              <a:chExt cx="47" cy="415"/>
            </a:xfrm>
          </p:grpSpPr>
          <p:sp>
            <p:nvSpPr>
              <p:cNvPr id="56381" name="Line 100">
                <a:extLst>
                  <a:ext uri="{FF2B5EF4-FFF2-40B4-BE49-F238E27FC236}">
                    <a16:creationId xmlns:a16="http://schemas.microsoft.com/office/drawing/2014/main" id="{63E402B6-521A-4632-B18E-B6521768B652}"/>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2" name="Line 101">
                <a:extLst>
                  <a:ext uri="{FF2B5EF4-FFF2-40B4-BE49-F238E27FC236}">
                    <a16:creationId xmlns:a16="http://schemas.microsoft.com/office/drawing/2014/main" id="{0D8BEFBA-1C13-459A-B9DA-720B6E530563}"/>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3" name="Line 102">
                <a:extLst>
                  <a:ext uri="{FF2B5EF4-FFF2-40B4-BE49-F238E27FC236}">
                    <a16:creationId xmlns:a16="http://schemas.microsoft.com/office/drawing/2014/main" id="{6C19CC3E-5422-4C17-BFB7-A31EE5E593FE}"/>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71" name="Group 103">
              <a:extLst>
                <a:ext uri="{FF2B5EF4-FFF2-40B4-BE49-F238E27FC236}">
                  <a16:creationId xmlns:a16="http://schemas.microsoft.com/office/drawing/2014/main" id="{DB6E9E33-2229-4C48-A064-87BFC7E845F4}"/>
                </a:ext>
              </a:extLst>
            </p:cNvPr>
            <p:cNvGrpSpPr>
              <a:grpSpLocks/>
            </p:cNvGrpSpPr>
            <p:nvPr/>
          </p:nvGrpSpPr>
          <p:grpSpPr bwMode="auto">
            <a:xfrm>
              <a:off x="6329363" y="1828800"/>
              <a:ext cx="74612" cy="868363"/>
              <a:chOff x="4368" y="1857"/>
              <a:chExt cx="47" cy="415"/>
            </a:xfrm>
          </p:grpSpPr>
          <p:sp>
            <p:nvSpPr>
              <p:cNvPr id="56378" name="Line 104">
                <a:extLst>
                  <a:ext uri="{FF2B5EF4-FFF2-40B4-BE49-F238E27FC236}">
                    <a16:creationId xmlns:a16="http://schemas.microsoft.com/office/drawing/2014/main" id="{5C43E33A-0A1E-47BB-A195-D3CEE9309315}"/>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79" name="Line 105">
                <a:extLst>
                  <a:ext uri="{FF2B5EF4-FFF2-40B4-BE49-F238E27FC236}">
                    <a16:creationId xmlns:a16="http://schemas.microsoft.com/office/drawing/2014/main" id="{51B21DDE-48D3-4E0B-B167-EE6941729DEF}"/>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80" name="Line 106">
                <a:extLst>
                  <a:ext uri="{FF2B5EF4-FFF2-40B4-BE49-F238E27FC236}">
                    <a16:creationId xmlns:a16="http://schemas.microsoft.com/office/drawing/2014/main" id="{A1DC27AB-2441-4F7A-89C6-EC5E196A5169}"/>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grpSp>
          <p:nvGrpSpPr>
            <p:cNvPr id="56372" name="Group 107">
              <a:extLst>
                <a:ext uri="{FF2B5EF4-FFF2-40B4-BE49-F238E27FC236}">
                  <a16:creationId xmlns:a16="http://schemas.microsoft.com/office/drawing/2014/main" id="{ED729C63-E0F8-40AA-BD74-DEE95FFFA752}"/>
                </a:ext>
              </a:extLst>
            </p:cNvPr>
            <p:cNvGrpSpPr>
              <a:grpSpLocks/>
            </p:cNvGrpSpPr>
            <p:nvPr/>
          </p:nvGrpSpPr>
          <p:grpSpPr bwMode="auto">
            <a:xfrm>
              <a:off x="7008813" y="1495425"/>
              <a:ext cx="74612" cy="925513"/>
              <a:chOff x="4368" y="1857"/>
              <a:chExt cx="47" cy="415"/>
            </a:xfrm>
          </p:grpSpPr>
          <p:sp>
            <p:nvSpPr>
              <p:cNvPr id="56375" name="Line 108">
                <a:extLst>
                  <a:ext uri="{FF2B5EF4-FFF2-40B4-BE49-F238E27FC236}">
                    <a16:creationId xmlns:a16="http://schemas.microsoft.com/office/drawing/2014/main" id="{B85D7CCD-1B67-4BC2-B7C5-01EC536CA488}"/>
                  </a:ext>
                </a:extLst>
              </p:cNvPr>
              <p:cNvSpPr>
                <a:spLocks noChangeShapeType="1"/>
              </p:cNvSpPr>
              <p:nvPr/>
            </p:nvSpPr>
            <p:spPr bwMode="auto">
              <a:xfrm>
                <a:off x="4391" y="1858"/>
                <a:ext cx="0" cy="409"/>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76" name="Line 109">
                <a:extLst>
                  <a:ext uri="{FF2B5EF4-FFF2-40B4-BE49-F238E27FC236}">
                    <a16:creationId xmlns:a16="http://schemas.microsoft.com/office/drawing/2014/main" id="{87506518-A706-4C19-BA3E-A53864873968}"/>
                  </a:ext>
                </a:extLst>
              </p:cNvPr>
              <p:cNvSpPr>
                <a:spLocks noChangeShapeType="1"/>
              </p:cNvSpPr>
              <p:nvPr/>
            </p:nvSpPr>
            <p:spPr bwMode="auto">
              <a:xfrm>
                <a:off x="4368" y="1857"/>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77" name="Line 110">
                <a:extLst>
                  <a:ext uri="{FF2B5EF4-FFF2-40B4-BE49-F238E27FC236}">
                    <a16:creationId xmlns:a16="http://schemas.microsoft.com/office/drawing/2014/main" id="{99A7EFF8-CE72-481A-92A7-9D19531E0F71}"/>
                  </a:ext>
                </a:extLst>
              </p:cNvPr>
              <p:cNvSpPr>
                <a:spLocks noChangeShapeType="1"/>
              </p:cNvSpPr>
              <p:nvPr/>
            </p:nvSpPr>
            <p:spPr bwMode="auto">
              <a:xfrm>
                <a:off x="4368" y="2272"/>
                <a:ext cx="47"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grpSp>
        <p:sp>
          <p:nvSpPr>
            <p:cNvPr id="56373" name="Line 111">
              <a:extLst>
                <a:ext uri="{FF2B5EF4-FFF2-40B4-BE49-F238E27FC236}">
                  <a16:creationId xmlns:a16="http://schemas.microsoft.com/office/drawing/2014/main" id="{DF70757D-4A9D-4E2D-9D22-92A9550AD78F}"/>
                </a:ext>
              </a:extLst>
            </p:cNvPr>
            <p:cNvSpPr>
              <a:spLocks noChangeShapeType="1"/>
            </p:cNvSpPr>
            <p:nvPr/>
          </p:nvSpPr>
          <p:spPr bwMode="auto">
            <a:xfrm>
              <a:off x="7235825" y="2060575"/>
              <a:ext cx="0" cy="11525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56374" name="Text Box 112">
              <a:extLst>
                <a:ext uri="{FF2B5EF4-FFF2-40B4-BE49-F238E27FC236}">
                  <a16:creationId xmlns:a16="http://schemas.microsoft.com/office/drawing/2014/main" id="{041E0A0C-97EE-4761-BEDB-0CAF1E42BFF2}"/>
                </a:ext>
              </a:extLst>
            </p:cNvPr>
            <p:cNvSpPr txBox="1">
              <a:spLocks noChangeArrowheads="1"/>
            </p:cNvSpPr>
            <p:nvPr/>
          </p:nvSpPr>
          <p:spPr bwMode="auto">
            <a:xfrm>
              <a:off x="7070725" y="2060575"/>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it-IT" sz="2000">
                  <a:solidFill>
                    <a:srgbClr val="000000"/>
                  </a:solidFill>
                  <a:ea typeface="MS PGothic" panose="020B0600070205080204" pitchFamily="34" charset="-128"/>
                </a:rPr>
                <a:t>52% risk reduction</a:t>
              </a:r>
            </a:p>
            <a:p>
              <a:pPr algn="ctr" fontAlgn="base">
                <a:spcBef>
                  <a:spcPct val="0"/>
                </a:spcBef>
                <a:spcAft>
                  <a:spcPct val="0"/>
                </a:spcAft>
                <a:buNone/>
              </a:pPr>
              <a:r>
                <a:rPr lang="en-GB" altLang="it-IT" sz="2000">
                  <a:solidFill>
                    <a:srgbClr val="000000"/>
                  </a:solidFill>
                  <a:ea typeface="MS PGothic" panose="020B0600070205080204" pitchFamily="34" charset="-128"/>
                </a:rPr>
                <a:t>p=0.012</a:t>
              </a:r>
            </a:p>
          </p:txBody>
        </p:sp>
      </p:grpSp>
      <p:sp>
        <p:nvSpPr>
          <p:cNvPr id="56334" name="Text Box 115">
            <a:extLst>
              <a:ext uri="{FF2B5EF4-FFF2-40B4-BE49-F238E27FC236}">
                <a16:creationId xmlns:a16="http://schemas.microsoft.com/office/drawing/2014/main" id="{D1989ACC-3EAA-4031-8CAC-3A1381D1DAB0}"/>
              </a:ext>
            </a:extLst>
          </p:cNvPr>
          <p:cNvSpPr txBox="1">
            <a:spLocks noChangeArrowheads="1"/>
          </p:cNvSpPr>
          <p:nvPr/>
        </p:nvSpPr>
        <p:spPr bwMode="auto">
          <a:xfrm>
            <a:off x="6311901" y="6538914"/>
            <a:ext cx="4321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GB" altLang="it-IT" sz="1200">
                <a:solidFill>
                  <a:srgbClr val="000000"/>
                </a:solidFill>
                <a:ea typeface="MS PGothic" panose="020B0600070205080204" pitchFamily="34" charset="-128"/>
              </a:rPr>
              <a:t>Wedzicha JA, </a:t>
            </a:r>
            <a:r>
              <a:rPr lang="en-GB" altLang="it-IT" sz="1200" i="1">
                <a:solidFill>
                  <a:srgbClr val="000000"/>
                </a:solidFill>
                <a:ea typeface="MS PGothic" panose="020B0600070205080204" pitchFamily="34" charset="-128"/>
              </a:rPr>
              <a:t>et al</a:t>
            </a:r>
            <a:r>
              <a:rPr lang="en-GB" altLang="it-IT" sz="1200">
                <a:solidFill>
                  <a:srgbClr val="000000"/>
                </a:solidFill>
                <a:ea typeface="MS PGothic" panose="020B0600070205080204" pitchFamily="34" charset="-128"/>
              </a:rPr>
              <a:t>. AJRCCM </a:t>
            </a:r>
            <a:r>
              <a:rPr lang="en-GB" altLang="it-IT" sz="1200" i="1">
                <a:solidFill>
                  <a:srgbClr val="000000"/>
                </a:solidFill>
                <a:ea typeface="MS PGothic" panose="020B0600070205080204" pitchFamily="34" charset="-128"/>
              </a:rPr>
              <a:t>2008</a:t>
            </a:r>
          </a:p>
        </p:txBody>
      </p:sp>
      <p:sp>
        <p:nvSpPr>
          <p:cNvPr id="56335" name="Text Box 116">
            <a:extLst>
              <a:ext uri="{FF2B5EF4-FFF2-40B4-BE49-F238E27FC236}">
                <a16:creationId xmlns:a16="http://schemas.microsoft.com/office/drawing/2014/main" id="{B2B5D6D5-6BF5-4D88-A983-B7FC8F2F018B}"/>
              </a:ext>
            </a:extLst>
          </p:cNvPr>
          <p:cNvSpPr txBox="1">
            <a:spLocks noChangeArrowheads="1"/>
          </p:cNvSpPr>
          <p:nvPr/>
        </p:nvSpPr>
        <p:spPr bwMode="auto">
          <a:xfrm>
            <a:off x="1920875" y="9810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GB" altLang="it-IT" sz="1400" b="1">
                <a:solidFill>
                  <a:srgbClr val="000000"/>
                </a:solidFill>
                <a:ea typeface="MS PGothic" panose="020B0600070205080204" pitchFamily="34" charset="-128"/>
              </a:rPr>
              <a:t>*up to 2 weeks after treatment cessation; 7 patients excluded from analysis (3 SFC, 4 TIO)</a:t>
            </a:r>
          </a:p>
        </p:txBody>
      </p:sp>
    </p:spTree>
    <p:extLst>
      <p:ext uri="{BB962C8B-B14F-4D97-AF65-F5344CB8AC3E}">
        <p14:creationId xmlns:p14="http://schemas.microsoft.com/office/powerpoint/2010/main" val="33167665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76463" y="6295613"/>
            <a:ext cx="12015537" cy="409987"/>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Lipson et al, New E J Med 18 April 2018</a:t>
            </a:r>
            <a:endParaRPr kumimoji="0" lang="en-GB" sz="28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176463" y="0"/>
            <a:ext cx="12015537" cy="1477328"/>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Arial"/>
                <a:ea typeface="+mn-ea"/>
                <a:cs typeface="Arial" charset="0"/>
              </a:rPr>
              <a:t>SINGLE-INHALER TRIPLE LABA/LAMA/ICS AND LABA/ICS REDUCE MORTALITY COMPARED TO LABA/LAMA DUAL THERAPY </a:t>
            </a:r>
            <a:r>
              <a:rPr kumimoji="0" lang="it-IT" sz="3200" b="1" i="0" u="none" strike="noStrike" kern="1200" cap="none" spc="0" normalizeH="0" baseline="0" noProof="0">
                <a:ln>
                  <a:noFill/>
                </a:ln>
                <a:solidFill>
                  <a:srgbClr val="FFFF00"/>
                </a:solidFill>
                <a:effectLst/>
                <a:uLnTx/>
                <a:uFillTx/>
                <a:latin typeface="Arial"/>
                <a:ea typeface="+mn-ea"/>
                <a:cs typeface="Arial" charset="0"/>
              </a:rPr>
              <a:t>IN COPD B AND D PATIENTS</a:t>
            </a:r>
            <a:endParaRPr kumimoji="0" lang="en-US" sz="4000" b="1" i="0" u="none" strike="noStrike" kern="1200" cap="none" spc="0" normalizeH="0" baseline="0" noProof="0" dirty="0">
              <a:ln>
                <a:noFill/>
              </a:ln>
              <a:solidFill>
                <a:srgbClr val="FFFF00"/>
              </a:solidFill>
              <a:effectLst/>
              <a:uLnTx/>
              <a:uFillTx/>
              <a:latin typeface="Arial"/>
              <a:ea typeface="+mn-ea"/>
              <a:cs typeface="Arial" charset="0"/>
            </a:endParaRPr>
          </a:p>
        </p:txBody>
      </p:sp>
      <p:pic>
        <p:nvPicPr>
          <p:cNvPr id="2" name="Immagine 1">
            <a:extLst>
              <a:ext uri="{FF2B5EF4-FFF2-40B4-BE49-F238E27FC236}">
                <a16:creationId xmlns:a16="http://schemas.microsoft.com/office/drawing/2014/main" id="{95D5FD63-FCFE-4242-95AF-72E958051097}"/>
              </a:ext>
            </a:extLst>
          </p:cNvPr>
          <p:cNvPicPr>
            <a:picLocks noChangeAspect="1"/>
          </p:cNvPicPr>
          <p:nvPr/>
        </p:nvPicPr>
        <p:blipFill>
          <a:blip r:embed="rId3"/>
          <a:stretch>
            <a:fillRect/>
          </a:stretch>
        </p:blipFill>
        <p:spPr>
          <a:xfrm>
            <a:off x="2042503" y="1807798"/>
            <a:ext cx="8106992" cy="3884318"/>
          </a:xfrm>
          <a:prstGeom prst="rect">
            <a:avLst/>
          </a:prstGeom>
        </p:spPr>
      </p:pic>
      <p:sp>
        <p:nvSpPr>
          <p:cNvPr id="3" name="Rettangolo 2">
            <a:extLst>
              <a:ext uri="{FF2B5EF4-FFF2-40B4-BE49-F238E27FC236}">
                <a16:creationId xmlns:a16="http://schemas.microsoft.com/office/drawing/2014/main" id="{61C8F3DE-6414-4623-BB85-2B34661620DA}"/>
              </a:ext>
            </a:extLst>
          </p:cNvPr>
          <p:cNvSpPr/>
          <p:nvPr/>
        </p:nvSpPr>
        <p:spPr>
          <a:xfrm>
            <a:off x="2042502" y="3869212"/>
            <a:ext cx="8106993" cy="18229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003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Title 3">
            <a:extLst>
              <a:ext uri="{FF2B5EF4-FFF2-40B4-BE49-F238E27FC236}">
                <a16:creationId xmlns:a16="http://schemas.microsoft.com/office/drawing/2014/main" id="{123FC35F-601A-4AEC-A9AE-1D1A3E1EB1ED}"/>
              </a:ext>
            </a:extLst>
          </p:cNvPr>
          <p:cNvSpPr>
            <a:spLocks noGrp="1" noChangeArrowheads="1"/>
          </p:cNvSpPr>
          <p:nvPr>
            <p:ph type="title"/>
          </p:nvPr>
        </p:nvSpPr>
        <p:spPr>
          <a:xfrm>
            <a:off x="2306639" y="296863"/>
            <a:ext cx="7578725" cy="277812"/>
          </a:xfrm>
        </p:spPr>
        <p:txBody>
          <a:bodyPr/>
          <a:lstStyle/>
          <a:p>
            <a:r>
              <a:rPr lang="en-GB" altLang="it-IT"/>
              <a:t>IMPACT MORTALITY (dati on-treatment)</a:t>
            </a:r>
          </a:p>
        </p:txBody>
      </p:sp>
      <p:sp>
        <p:nvSpPr>
          <p:cNvPr id="93187" name="Text Placeholder 9">
            <a:extLst>
              <a:ext uri="{FF2B5EF4-FFF2-40B4-BE49-F238E27FC236}">
                <a16:creationId xmlns:a16="http://schemas.microsoft.com/office/drawing/2014/main" id="{033FE614-FBA5-41E7-9C0D-E15870D3CA55}"/>
              </a:ext>
            </a:extLst>
          </p:cNvPr>
          <p:cNvSpPr>
            <a:spLocks noGrp="1" noChangeArrowheads="1"/>
          </p:cNvSpPr>
          <p:nvPr>
            <p:ph type="body" sz="quarter" idx="21"/>
          </p:nvPr>
        </p:nvSpPr>
        <p:spPr>
          <a:xfrm>
            <a:off x="1889125" y="6403976"/>
            <a:ext cx="8064500" cy="468313"/>
          </a:xfrm>
        </p:spPr>
        <p:txBody>
          <a:bodyPr/>
          <a:lstStyle/>
          <a:p>
            <a:pPr>
              <a:spcBef>
                <a:spcPct val="0"/>
              </a:spcBef>
              <a:spcAft>
                <a:spcPct val="0"/>
              </a:spcAft>
            </a:pPr>
            <a:r>
              <a:rPr lang="en-US" altLang="it-IT"/>
              <a:t>DoF RF/TLY/0096/17</a:t>
            </a:r>
          </a:p>
        </p:txBody>
      </p:sp>
      <p:graphicFrame>
        <p:nvGraphicFramePr>
          <p:cNvPr id="221" name="Table 220">
            <a:extLst>
              <a:ext uri="{FF2B5EF4-FFF2-40B4-BE49-F238E27FC236}">
                <a16:creationId xmlns:a16="http://schemas.microsoft.com/office/drawing/2014/main" id="{A6625AFF-D9AE-4928-BBB3-54E4C6E28BFB}"/>
              </a:ext>
            </a:extLst>
          </p:cNvPr>
          <p:cNvGraphicFramePr>
            <a:graphicFrameLocks noGrp="1"/>
          </p:cNvGraphicFramePr>
          <p:nvPr/>
        </p:nvGraphicFramePr>
        <p:xfrm>
          <a:off x="1662114" y="4256089"/>
          <a:ext cx="6491285" cy="650874"/>
        </p:xfrm>
        <a:graphic>
          <a:graphicData uri="http://schemas.openxmlformats.org/drawingml/2006/table">
            <a:tbl>
              <a:tblPr firstRow="1" bandRow="1"/>
              <a:tblGrid>
                <a:gridCol w="1256013">
                  <a:extLst>
                    <a:ext uri="{9D8B030D-6E8A-4147-A177-3AD203B41FA5}">
                      <a16:colId xmlns:a16="http://schemas.microsoft.com/office/drawing/2014/main" val="3059989347"/>
                    </a:ext>
                  </a:extLst>
                </a:gridCol>
                <a:gridCol w="373948">
                  <a:extLst>
                    <a:ext uri="{9D8B030D-6E8A-4147-A177-3AD203B41FA5}">
                      <a16:colId xmlns:a16="http://schemas.microsoft.com/office/drawing/2014/main" val="1486860099"/>
                    </a:ext>
                  </a:extLst>
                </a:gridCol>
                <a:gridCol w="373948">
                  <a:extLst>
                    <a:ext uri="{9D8B030D-6E8A-4147-A177-3AD203B41FA5}">
                      <a16:colId xmlns:a16="http://schemas.microsoft.com/office/drawing/2014/main" val="3351148071"/>
                    </a:ext>
                  </a:extLst>
                </a:gridCol>
                <a:gridCol w="373948">
                  <a:extLst>
                    <a:ext uri="{9D8B030D-6E8A-4147-A177-3AD203B41FA5}">
                      <a16:colId xmlns:a16="http://schemas.microsoft.com/office/drawing/2014/main" val="2326291916"/>
                    </a:ext>
                  </a:extLst>
                </a:gridCol>
                <a:gridCol w="373948">
                  <a:extLst>
                    <a:ext uri="{9D8B030D-6E8A-4147-A177-3AD203B41FA5}">
                      <a16:colId xmlns:a16="http://schemas.microsoft.com/office/drawing/2014/main" val="2080208256"/>
                    </a:ext>
                  </a:extLst>
                </a:gridCol>
                <a:gridCol w="373948">
                  <a:extLst>
                    <a:ext uri="{9D8B030D-6E8A-4147-A177-3AD203B41FA5}">
                      <a16:colId xmlns:a16="http://schemas.microsoft.com/office/drawing/2014/main" val="4229707475"/>
                    </a:ext>
                  </a:extLst>
                </a:gridCol>
                <a:gridCol w="373948">
                  <a:extLst>
                    <a:ext uri="{9D8B030D-6E8A-4147-A177-3AD203B41FA5}">
                      <a16:colId xmlns:a16="http://schemas.microsoft.com/office/drawing/2014/main" val="2320893584"/>
                    </a:ext>
                  </a:extLst>
                </a:gridCol>
                <a:gridCol w="373948">
                  <a:extLst>
                    <a:ext uri="{9D8B030D-6E8A-4147-A177-3AD203B41FA5}">
                      <a16:colId xmlns:a16="http://schemas.microsoft.com/office/drawing/2014/main" val="1686935917"/>
                    </a:ext>
                  </a:extLst>
                </a:gridCol>
                <a:gridCol w="373948">
                  <a:extLst>
                    <a:ext uri="{9D8B030D-6E8A-4147-A177-3AD203B41FA5}">
                      <a16:colId xmlns:a16="http://schemas.microsoft.com/office/drawing/2014/main" val="2011604988"/>
                    </a:ext>
                  </a:extLst>
                </a:gridCol>
                <a:gridCol w="373948">
                  <a:extLst>
                    <a:ext uri="{9D8B030D-6E8A-4147-A177-3AD203B41FA5}">
                      <a16:colId xmlns:a16="http://schemas.microsoft.com/office/drawing/2014/main" val="559903137"/>
                    </a:ext>
                  </a:extLst>
                </a:gridCol>
                <a:gridCol w="373948">
                  <a:extLst>
                    <a:ext uri="{9D8B030D-6E8A-4147-A177-3AD203B41FA5}">
                      <a16:colId xmlns:a16="http://schemas.microsoft.com/office/drawing/2014/main" val="3983313816"/>
                    </a:ext>
                  </a:extLst>
                </a:gridCol>
                <a:gridCol w="373948">
                  <a:extLst>
                    <a:ext uri="{9D8B030D-6E8A-4147-A177-3AD203B41FA5}">
                      <a16:colId xmlns:a16="http://schemas.microsoft.com/office/drawing/2014/main" val="3118325839"/>
                    </a:ext>
                  </a:extLst>
                </a:gridCol>
                <a:gridCol w="373948">
                  <a:extLst>
                    <a:ext uri="{9D8B030D-6E8A-4147-A177-3AD203B41FA5}">
                      <a16:colId xmlns:a16="http://schemas.microsoft.com/office/drawing/2014/main" val="1578684238"/>
                    </a:ext>
                  </a:extLst>
                </a:gridCol>
                <a:gridCol w="373948">
                  <a:extLst>
                    <a:ext uri="{9D8B030D-6E8A-4147-A177-3AD203B41FA5}">
                      <a16:colId xmlns:a16="http://schemas.microsoft.com/office/drawing/2014/main" val="3086628097"/>
                    </a:ext>
                  </a:extLst>
                </a:gridCol>
                <a:gridCol w="373948">
                  <a:extLst>
                    <a:ext uri="{9D8B030D-6E8A-4147-A177-3AD203B41FA5}">
                      <a16:colId xmlns:a16="http://schemas.microsoft.com/office/drawing/2014/main" val="3336874414"/>
                    </a:ext>
                  </a:extLst>
                </a:gridCol>
              </a:tblGrid>
              <a:tr h="254181">
                <a:tc>
                  <a:txBody>
                    <a:bodyPr/>
                    <a:lstStyle/>
                    <a:p>
                      <a:pPr algn="r" fontAlgn="b"/>
                      <a:r>
                        <a:rPr lang="en-US" sz="800" b="1" i="0" u="none" strike="noStrike" dirty="0" err="1">
                          <a:solidFill>
                            <a:schemeClr val="tx2"/>
                          </a:solidFill>
                          <a:effectLst/>
                          <a:latin typeface="+mn-lt"/>
                        </a:rPr>
                        <a:t>Numero</a:t>
                      </a:r>
                      <a:r>
                        <a:rPr lang="en-US" sz="800" b="1" i="0" u="none" strike="noStrike" baseline="0" dirty="0">
                          <a:solidFill>
                            <a:schemeClr val="tx2"/>
                          </a:solidFill>
                          <a:effectLst/>
                          <a:latin typeface="+mn-lt"/>
                        </a:rPr>
                        <a:t> di </a:t>
                      </a:r>
                      <a:r>
                        <a:rPr lang="en-US" sz="800" b="1" i="0" u="none" strike="noStrike" baseline="0" dirty="0" err="1">
                          <a:solidFill>
                            <a:schemeClr val="tx2"/>
                          </a:solidFill>
                          <a:effectLst/>
                          <a:latin typeface="+mn-lt"/>
                        </a:rPr>
                        <a:t>soggetti</a:t>
                      </a:r>
                      <a:r>
                        <a:rPr lang="en-US" sz="800" b="1" i="0" u="none" strike="noStrike" baseline="0" dirty="0">
                          <a:solidFill>
                            <a:schemeClr val="tx2"/>
                          </a:solidFill>
                          <a:effectLst/>
                          <a:latin typeface="+mn-lt"/>
                        </a:rPr>
                        <a:t> a </a:t>
                      </a:r>
                      <a:r>
                        <a:rPr lang="en-US" sz="800" b="1" i="0" u="none" strike="noStrike" baseline="0" dirty="0" err="1">
                          <a:solidFill>
                            <a:schemeClr val="tx2"/>
                          </a:solidFill>
                          <a:effectLst/>
                          <a:latin typeface="+mn-lt"/>
                        </a:rPr>
                        <a:t>rischio</a:t>
                      </a:r>
                      <a:endParaRPr lang="en-US" sz="800" b="1"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585807"/>
                  </a:ext>
                </a:extLst>
              </a:tr>
              <a:tr h="13223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GB" sz="800" b="1" u="none" strike="noStrike" dirty="0">
                          <a:solidFill>
                            <a:schemeClr val="tx2"/>
                          </a:solidFill>
                          <a:effectLst/>
                          <a:latin typeface="+mn-lt"/>
                        </a:rPr>
                        <a:t>FF/UMEC/VI </a:t>
                      </a:r>
                      <a:endParaRPr lang="en-GB" sz="800" b="1"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4151</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4082</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3968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3898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3838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3752</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3714</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3690</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3613</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3581</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3545</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3486</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3454</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3346</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3825357"/>
                  </a:ext>
                </a:extLst>
              </a:tr>
              <a:tr h="13223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GB" sz="800" b="1" u="none" strike="noStrike" dirty="0">
                          <a:solidFill>
                            <a:schemeClr val="tx2"/>
                          </a:solidFill>
                          <a:effectLst/>
                          <a:latin typeface="+mn-lt"/>
                        </a:rPr>
                        <a:t>FF/VI </a:t>
                      </a:r>
                      <a:endParaRPr lang="en-GB" sz="800" b="1"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4134</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3984</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3798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3694</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3619</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3496</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3443</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3391</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3291</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3258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3230</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3182</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3152</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3044</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5719099"/>
                  </a:ext>
                </a:extLst>
              </a:tr>
              <a:tr h="13223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GB" sz="800" b="1" u="none" strike="noStrike" dirty="0">
                          <a:solidFill>
                            <a:schemeClr val="tx2"/>
                          </a:solidFill>
                          <a:effectLst/>
                          <a:latin typeface="+mn-lt"/>
                        </a:rPr>
                        <a:t>UMEC/VI </a:t>
                      </a:r>
                      <a:endParaRPr lang="en-GB" sz="800" b="1"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2070</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1993</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1880</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1820</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1769</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1713</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1685</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1656</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1612</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1595</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1578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1548</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1531</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GB" sz="800" u="none" strike="noStrike" dirty="0">
                          <a:solidFill>
                            <a:schemeClr val="tx2"/>
                          </a:solidFill>
                          <a:effectLst/>
                          <a:latin typeface="+mn-lt"/>
                        </a:rPr>
                        <a:t>1485</a:t>
                      </a:r>
                      <a:endParaRPr lang="en-GB" sz="800" b="0" i="0" u="none" strike="noStrike" dirty="0">
                        <a:solidFill>
                          <a:schemeClr val="tx2"/>
                        </a:solidFill>
                        <a:effectLst/>
                        <a:latin typeface="+mn-lt"/>
                      </a:endParaRPr>
                    </a:p>
                  </a:txBody>
                  <a:tcPr marL="4905" marR="4905" marT="4894" marB="53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833459"/>
                  </a:ext>
                </a:extLst>
              </a:tr>
            </a:tbl>
          </a:graphicData>
        </a:graphic>
      </p:graphicFrame>
      <p:sp>
        <p:nvSpPr>
          <p:cNvPr id="224" name="TextBox 223">
            <a:extLst>
              <a:ext uri="{FF2B5EF4-FFF2-40B4-BE49-F238E27FC236}">
                <a16:creationId xmlns:a16="http://schemas.microsoft.com/office/drawing/2014/main" id="{C16BB97E-51E8-43C7-85CE-F2B95ED48403}"/>
              </a:ext>
            </a:extLst>
          </p:cNvPr>
          <p:cNvSpPr txBox="1"/>
          <p:nvPr/>
        </p:nvSpPr>
        <p:spPr>
          <a:xfrm>
            <a:off x="4541838" y="4164013"/>
            <a:ext cx="1928812" cy="184150"/>
          </a:xfrm>
          <a:prstGeom prst="rect">
            <a:avLst/>
          </a:prstGeom>
          <a:noFill/>
        </p:spPr>
        <p:txBody>
          <a:bodyPr wrap="none" lIns="0" tIns="0" rIns="0" bIns="0">
            <a:spAutoFit/>
          </a:bodyPr>
          <a:lstStyle/>
          <a:p>
            <a:pPr algn="ctr" defTabSz="514350" eaLnBrk="0" fontAlgn="base" hangingPunct="0">
              <a:spcBef>
                <a:spcPct val="0"/>
              </a:spcBef>
              <a:spcAft>
                <a:spcPct val="0"/>
              </a:spcAft>
              <a:defRPr/>
            </a:pPr>
            <a:r>
              <a:rPr lang="en-GB" sz="1200" b="1" kern="0" dirty="0">
                <a:solidFill>
                  <a:srgbClr val="544F40"/>
                </a:solidFill>
                <a:latin typeface="Arial" panose="020B0604020202020204" pitchFamily="34" charset="0"/>
                <a:cs typeface="Arial" panose="020B0604020202020204" pitchFamily="34" charset="0"/>
              </a:rPr>
              <a:t>Tempo </a:t>
            </a:r>
            <a:r>
              <a:rPr lang="en-GB" sz="1200" b="1" kern="0" dirty="0" err="1">
                <a:solidFill>
                  <a:srgbClr val="544F40"/>
                </a:solidFill>
                <a:latin typeface="Arial" panose="020B0604020202020204" pitchFamily="34" charset="0"/>
                <a:cs typeface="Arial" panose="020B0604020202020204" pitchFamily="34" charset="0"/>
              </a:rPr>
              <a:t>dell’evento</a:t>
            </a:r>
            <a:r>
              <a:rPr lang="en-GB" sz="1200" b="1" kern="0" dirty="0">
                <a:solidFill>
                  <a:srgbClr val="544F40"/>
                </a:solidFill>
                <a:latin typeface="Arial" panose="020B0604020202020204" pitchFamily="34" charset="0"/>
                <a:cs typeface="Arial" panose="020B0604020202020204" pitchFamily="34" charset="0"/>
              </a:rPr>
              <a:t> (</a:t>
            </a:r>
            <a:r>
              <a:rPr lang="en-GB" sz="1200" b="1" kern="0" dirty="0" err="1">
                <a:solidFill>
                  <a:srgbClr val="544F40"/>
                </a:solidFill>
                <a:latin typeface="Arial" panose="020B0604020202020204" pitchFamily="34" charset="0"/>
                <a:cs typeface="Arial" panose="020B0604020202020204" pitchFamily="34" charset="0"/>
              </a:rPr>
              <a:t>giorni</a:t>
            </a:r>
            <a:r>
              <a:rPr lang="en-GB" sz="1200" b="1" kern="0" dirty="0">
                <a:solidFill>
                  <a:srgbClr val="544F40"/>
                </a:solidFill>
                <a:latin typeface="Arial" panose="020B0604020202020204" pitchFamily="34" charset="0"/>
                <a:cs typeface="Arial" panose="020B0604020202020204" pitchFamily="34" charset="0"/>
              </a:rPr>
              <a:t>)</a:t>
            </a:r>
          </a:p>
        </p:txBody>
      </p:sp>
      <p:sp>
        <p:nvSpPr>
          <p:cNvPr id="249" name="Freeform: Shape 248">
            <a:extLst>
              <a:ext uri="{FF2B5EF4-FFF2-40B4-BE49-F238E27FC236}">
                <a16:creationId xmlns:a16="http://schemas.microsoft.com/office/drawing/2014/main" id="{B99A2D87-F7DB-479E-8074-72497EC92295}"/>
              </a:ext>
            </a:extLst>
          </p:cNvPr>
          <p:cNvSpPr/>
          <p:nvPr/>
        </p:nvSpPr>
        <p:spPr>
          <a:xfrm>
            <a:off x="3103563" y="1949451"/>
            <a:ext cx="5014912" cy="1947863"/>
          </a:xfrm>
          <a:custGeom>
            <a:avLst/>
            <a:gdLst>
              <a:gd name="connsiteX0" fmla="*/ 0 w 6400800"/>
              <a:gd name="connsiteY0" fmla="*/ 0 h 3063240"/>
              <a:gd name="connsiteX1" fmla="*/ 0 w 6400800"/>
              <a:gd name="connsiteY1" fmla="*/ 3063240 h 3063240"/>
              <a:gd name="connsiteX2" fmla="*/ 6400800 w 6400800"/>
              <a:gd name="connsiteY2" fmla="*/ 3063240 h 3063240"/>
            </a:gdLst>
            <a:ahLst/>
            <a:cxnLst>
              <a:cxn ang="0">
                <a:pos x="connsiteX0" y="connsiteY0"/>
              </a:cxn>
              <a:cxn ang="0">
                <a:pos x="connsiteX1" y="connsiteY1"/>
              </a:cxn>
              <a:cxn ang="0">
                <a:pos x="connsiteX2" y="connsiteY2"/>
              </a:cxn>
            </a:cxnLst>
            <a:rect l="l" t="t" r="r" b="b"/>
            <a:pathLst>
              <a:path w="6400800" h="3063240">
                <a:moveTo>
                  <a:pt x="0" y="0"/>
                </a:moveTo>
                <a:lnTo>
                  <a:pt x="0" y="3063240"/>
                </a:lnTo>
                <a:lnTo>
                  <a:pt x="6400800" y="3063240"/>
                </a:lnTo>
              </a:path>
            </a:pathLst>
          </a:custGeom>
          <a:noFill/>
          <a:ln w="19050" cap="sq" cmpd="sng" algn="ctr">
            <a:solidFill>
              <a:srgbClr val="000000"/>
            </a:solidFill>
            <a:prstDash val="solid"/>
            <a:miter lim="800000"/>
          </a:ln>
          <a:effectLst/>
        </p:spPr>
        <p:txBody>
          <a:bodyPr anchor="ctr"/>
          <a:lstStyle/>
          <a:p>
            <a:pPr algn="ctr" defTabSz="514350" eaLnBrk="0" fontAlgn="base" hangingPunct="0">
              <a:spcBef>
                <a:spcPct val="0"/>
              </a:spcBef>
              <a:spcAft>
                <a:spcPct val="0"/>
              </a:spcAft>
              <a:defRPr/>
            </a:pPr>
            <a:endParaRPr lang="en-GB" sz="1200" b="1" kern="0">
              <a:solidFill>
                <a:srgbClr val="544F40"/>
              </a:solidFill>
              <a:latin typeface="Arial" panose="020B0604020202020204"/>
            </a:endParaRPr>
          </a:p>
        </p:txBody>
      </p:sp>
      <p:grpSp>
        <p:nvGrpSpPr>
          <p:cNvPr id="93251" name="Gruppo 6">
            <a:extLst>
              <a:ext uri="{FF2B5EF4-FFF2-40B4-BE49-F238E27FC236}">
                <a16:creationId xmlns:a16="http://schemas.microsoft.com/office/drawing/2014/main" id="{6D329460-799A-4E49-BE5C-CDFEB26BF39A}"/>
              </a:ext>
            </a:extLst>
          </p:cNvPr>
          <p:cNvGrpSpPr>
            <a:grpSpLocks/>
          </p:cNvGrpSpPr>
          <p:nvPr/>
        </p:nvGrpSpPr>
        <p:grpSpPr bwMode="auto">
          <a:xfrm>
            <a:off x="3103563" y="3910013"/>
            <a:ext cx="4883150" cy="55562"/>
            <a:chOff x="1579433" y="3909745"/>
            <a:chExt cx="4804747" cy="56951"/>
          </a:xfrm>
        </p:grpSpPr>
        <p:cxnSp>
          <p:nvCxnSpPr>
            <p:cNvPr id="93297" name="Straight Connector 250">
              <a:extLst>
                <a:ext uri="{FF2B5EF4-FFF2-40B4-BE49-F238E27FC236}">
                  <a16:creationId xmlns:a16="http://schemas.microsoft.com/office/drawing/2014/main" id="{D594C823-C92B-436C-8F3C-122145BEFD95}"/>
                </a:ext>
              </a:extLst>
            </p:cNvPr>
            <p:cNvCxnSpPr>
              <a:cxnSpLocks noChangeShapeType="1"/>
            </p:cNvCxnSpPr>
            <p:nvPr/>
          </p:nvCxnSpPr>
          <p:spPr bwMode="auto">
            <a:xfrm>
              <a:off x="6384180"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298" name="Straight Connector 251">
              <a:extLst>
                <a:ext uri="{FF2B5EF4-FFF2-40B4-BE49-F238E27FC236}">
                  <a16:creationId xmlns:a16="http://schemas.microsoft.com/office/drawing/2014/main" id="{6524FF1C-8131-4802-9577-E1A2A6111C6D}"/>
                </a:ext>
              </a:extLst>
            </p:cNvPr>
            <p:cNvCxnSpPr>
              <a:cxnSpLocks noChangeShapeType="1"/>
            </p:cNvCxnSpPr>
            <p:nvPr/>
          </p:nvCxnSpPr>
          <p:spPr bwMode="auto">
            <a:xfrm>
              <a:off x="1579433"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299" name="Straight Connector 252">
              <a:extLst>
                <a:ext uri="{FF2B5EF4-FFF2-40B4-BE49-F238E27FC236}">
                  <a16:creationId xmlns:a16="http://schemas.microsoft.com/office/drawing/2014/main" id="{A7E33840-62E8-4E30-B7D7-E356A73C6800}"/>
                </a:ext>
              </a:extLst>
            </p:cNvPr>
            <p:cNvCxnSpPr>
              <a:cxnSpLocks noChangeShapeType="1"/>
            </p:cNvCxnSpPr>
            <p:nvPr/>
          </p:nvCxnSpPr>
          <p:spPr bwMode="auto">
            <a:xfrm>
              <a:off x="3797009"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0" name="Straight Connector 253">
              <a:extLst>
                <a:ext uri="{FF2B5EF4-FFF2-40B4-BE49-F238E27FC236}">
                  <a16:creationId xmlns:a16="http://schemas.microsoft.com/office/drawing/2014/main" id="{36595D84-91E6-4707-BE4F-A71B659701CA}"/>
                </a:ext>
              </a:extLst>
            </p:cNvPr>
            <p:cNvCxnSpPr>
              <a:cxnSpLocks noChangeShapeType="1"/>
            </p:cNvCxnSpPr>
            <p:nvPr/>
          </p:nvCxnSpPr>
          <p:spPr bwMode="auto">
            <a:xfrm>
              <a:off x="1949029"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1" name="Straight Connector 254">
              <a:extLst>
                <a:ext uri="{FF2B5EF4-FFF2-40B4-BE49-F238E27FC236}">
                  <a16:creationId xmlns:a16="http://schemas.microsoft.com/office/drawing/2014/main" id="{C5CC9EFF-3992-42C5-81DE-1A20842028FE}"/>
                </a:ext>
              </a:extLst>
            </p:cNvPr>
            <p:cNvCxnSpPr>
              <a:cxnSpLocks noChangeShapeType="1"/>
            </p:cNvCxnSpPr>
            <p:nvPr/>
          </p:nvCxnSpPr>
          <p:spPr bwMode="auto">
            <a:xfrm>
              <a:off x="2318625"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2" name="Straight Connector 255">
              <a:extLst>
                <a:ext uri="{FF2B5EF4-FFF2-40B4-BE49-F238E27FC236}">
                  <a16:creationId xmlns:a16="http://schemas.microsoft.com/office/drawing/2014/main" id="{E46AF138-63BC-4A1D-8141-789597F58A69}"/>
                </a:ext>
              </a:extLst>
            </p:cNvPr>
            <p:cNvCxnSpPr>
              <a:cxnSpLocks noChangeShapeType="1"/>
            </p:cNvCxnSpPr>
            <p:nvPr/>
          </p:nvCxnSpPr>
          <p:spPr bwMode="auto">
            <a:xfrm>
              <a:off x="2688221"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3" name="Straight Connector 256">
              <a:extLst>
                <a:ext uri="{FF2B5EF4-FFF2-40B4-BE49-F238E27FC236}">
                  <a16:creationId xmlns:a16="http://schemas.microsoft.com/office/drawing/2014/main" id="{410035D4-7727-43E7-A66E-A69034AE2182}"/>
                </a:ext>
              </a:extLst>
            </p:cNvPr>
            <p:cNvCxnSpPr>
              <a:cxnSpLocks noChangeShapeType="1"/>
            </p:cNvCxnSpPr>
            <p:nvPr/>
          </p:nvCxnSpPr>
          <p:spPr bwMode="auto">
            <a:xfrm>
              <a:off x="3057817"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4" name="Straight Connector 257">
              <a:extLst>
                <a:ext uri="{FF2B5EF4-FFF2-40B4-BE49-F238E27FC236}">
                  <a16:creationId xmlns:a16="http://schemas.microsoft.com/office/drawing/2014/main" id="{A5A46503-C771-4432-A3AA-0B0F478E1C64}"/>
                </a:ext>
              </a:extLst>
            </p:cNvPr>
            <p:cNvCxnSpPr>
              <a:cxnSpLocks noChangeShapeType="1"/>
            </p:cNvCxnSpPr>
            <p:nvPr/>
          </p:nvCxnSpPr>
          <p:spPr bwMode="auto">
            <a:xfrm>
              <a:off x="3427413"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5" name="Straight Connector 258">
              <a:extLst>
                <a:ext uri="{FF2B5EF4-FFF2-40B4-BE49-F238E27FC236}">
                  <a16:creationId xmlns:a16="http://schemas.microsoft.com/office/drawing/2014/main" id="{8D2560F6-0DA6-4490-9957-C22C6A3723A6}"/>
                </a:ext>
              </a:extLst>
            </p:cNvPr>
            <p:cNvCxnSpPr>
              <a:cxnSpLocks noChangeShapeType="1"/>
            </p:cNvCxnSpPr>
            <p:nvPr/>
          </p:nvCxnSpPr>
          <p:spPr bwMode="auto">
            <a:xfrm>
              <a:off x="4166604"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6" name="Straight Connector 259">
              <a:extLst>
                <a:ext uri="{FF2B5EF4-FFF2-40B4-BE49-F238E27FC236}">
                  <a16:creationId xmlns:a16="http://schemas.microsoft.com/office/drawing/2014/main" id="{6653E202-1EA4-4B45-ADE0-7DD130CB9B2F}"/>
                </a:ext>
              </a:extLst>
            </p:cNvPr>
            <p:cNvCxnSpPr>
              <a:cxnSpLocks noChangeShapeType="1"/>
            </p:cNvCxnSpPr>
            <p:nvPr/>
          </p:nvCxnSpPr>
          <p:spPr bwMode="auto">
            <a:xfrm>
              <a:off x="4536200"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7" name="Straight Connector 260">
              <a:extLst>
                <a:ext uri="{FF2B5EF4-FFF2-40B4-BE49-F238E27FC236}">
                  <a16:creationId xmlns:a16="http://schemas.microsoft.com/office/drawing/2014/main" id="{A8209447-FB1C-4CA4-8DF6-45D38616F254}"/>
                </a:ext>
              </a:extLst>
            </p:cNvPr>
            <p:cNvCxnSpPr>
              <a:cxnSpLocks noChangeShapeType="1"/>
            </p:cNvCxnSpPr>
            <p:nvPr/>
          </p:nvCxnSpPr>
          <p:spPr bwMode="auto">
            <a:xfrm>
              <a:off x="4905796"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8" name="Straight Connector 261">
              <a:extLst>
                <a:ext uri="{FF2B5EF4-FFF2-40B4-BE49-F238E27FC236}">
                  <a16:creationId xmlns:a16="http://schemas.microsoft.com/office/drawing/2014/main" id="{5DC1D308-C6B9-4473-951C-E02A930B89BD}"/>
                </a:ext>
              </a:extLst>
            </p:cNvPr>
            <p:cNvCxnSpPr>
              <a:cxnSpLocks noChangeShapeType="1"/>
            </p:cNvCxnSpPr>
            <p:nvPr/>
          </p:nvCxnSpPr>
          <p:spPr bwMode="auto">
            <a:xfrm>
              <a:off x="5275392"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09" name="Straight Connector 262">
              <a:extLst>
                <a:ext uri="{FF2B5EF4-FFF2-40B4-BE49-F238E27FC236}">
                  <a16:creationId xmlns:a16="http://schemas.microsoft.com/office/drawing/2014/main" id="{E5597FF9-9C77-4D9C-988E-C2E8515CE298}"/>
                </a:ext>
              </a:extLst>
            </p:cNvPr>
            <p:cNvCxnSpPr>
              <a:cxnSpLocks noChangeShapeType="1"/>
            </p:cNvCxnSpPr>
            <p:nvPr/>
          </p:nvCxnSpPr>
          <p:spPr bwMode="auto">
            <a:xfrm>
              <a:off x="5644988"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310" name="Straight Connector 263">
              <a:extLst>
                <a:ext uri="{FF2B5EF4-FFF2-40B4-BE49-F238E27FC236}">
                  <a16:creationId xmlns:a16="http://schemas.microsoft.com/office/drawing/2014/main" id="{987CEA0F-F54A-421C-8868-5A930A0A29D5}"/>
                </a:ext>
              </a:extLst>
            </p:cNvPr>
            <p:cNvCxnSpPr>
              <a:cxnSpLocks noChangeShapeType="1"/>
            </p:cNvCxnSpPr>
            <p:nvPr/>
          </p:nvCxnSpPr>
          <p:spPr bwMode="auto">
            <a:xfrm>
              <a:off x="6014584" y="3909745"/>
              <a:ext cx="0" cy="56951"/>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grpSp>
      <p:grpSp>
        <p:nvGrpSpPr>
          <p:cNvPr id="93252" name="Gruppo 7">
            <a:extLst>
              <a:ext uri="{FF2B5EF4-FFF2-40B4-BE49-F238E27FC236}">
                <a16:creationId xmlns:a16="http://schemas.microsoft.com/office/drawing/2014/main" id="{CC0D41B8-9D99-47DB-B64B-82E61FD6E2BD}"/>
              </a:ext>
            </a:extLst>
          </p:cNvPr>
          <p:cNvGrpSpPr>
            <a:grpSpLocks/>
          </p:cNvGrpSpPr>
          <p:nvPr/>
        </p:nvGrpSpPr>
        <p:grpSpPr bwMode="auto">
          <a:xfrm>
            <a:off x="3017838" y="3994151"/>
            <a:ext cx="5059362" cy="169863"/>
            <a:chOff x="1493342" y="3993821"/>
            <a:chExt cx="4978395" cy="171342"/>
          </a:xfrm>
        </p:grpSpPr>
        <p:sp>
          <p:nvSpPr>
            <p:cNvPr id="234" name="TextBox 233">
              <a:extLst>
                <a:ext uri="{FF2B5EF4-FFF2-40B4-BE49-F238E27FC236}">
                  <a16:creationId xmlns:a16="http://schemas.microsoft.com/office/drawing/2014/main" id="{E40FD313-0212-497D-B271-83C45A6E91BB}"/>
                </a:ext>
              </a:extLst>
            </p:cNvPr>
            <p:cNvSpPr txBox="1"/>
            <p:nvPr/>
          </p:nvSpPr>
          <p:spPr>
            <a:xfrm>
              <a:off x="6296782"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364</a:t>
              </a:r>
            </a:p>
          </p:txBody>
        </p:sp>
        <p:sp>
          <p:nvSpPr>
            <p:cNvPr id="235" name="TextBox 234">
              <a:extLst>
                <a:ext uri="{FF2B5EF4-FFF2-40B4-BE49-F238E27FC236}">
                  <a16:creationId xmlns:a16="http://schemas.microsoft.com/office/drawing/2014/main" id="{2EF1164F-6F07-4BC3-8D19-B9361EA70699}"/>
                </a:ext>
              </a:extLst>
            </p:cNvPr>
            <p:cNvSpPr txBox="1"/>
            <p:nvPr/>
          </p:nvSpPr>
          <p:spPr>
            <a:xfrm>
              <a:off x="1493342"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0</a:t>
              </a:r>
            </a:p>
          </p:txBody>
        </p:sp>
        <p:sp>
          <p:nvSpPr>
            <p:cNvPr id="236" name="TextBox 235">
              <a:extLst>
                <a:ext uri="{FF2B5EF4-FFF2-40B4-BE49-F238E27FC236}">
                  <a16:creationId xmlns:a16="http://schemas.microsoft.com/office/drawing/2014/main" id="{524733A2-FB8E-423E-8310-03769A9DCF74}"/>
                </a:ext>
              </a:extLst>
            </p:cNvPr>
            <p:cNvSpPr txBox="1"/>
            <p:nvPr/>
          </p:nvSpPr>
          <p:spPr>
            <a:xfrm>
              <a:off x="3709954"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168</a:t>
              </a:r>
            </a:p>
          </p:txBody>
        </p:sp>
        <p:sp>
          <p:nvSpPr>
            <p:cNvPr id="237" name="TextBox 236">
              <a:extLst>
                <a:ext uri="{FF2B5EF4-FFF2-40B4-BE49-F238E27FC236}">
                  <a16:creationId xmlns:a16="http://schemas.microsoft.com/office/drawing/2014/main" id="{FDC48E04-7E6E-48D9-B592-F067D870A411}"/>
                </a:ext>
              </a:extLst>
            </p:cNvPr>
            <p:cNvSpPr txBox="1"/>
            <p:nvPr/>
          </p:nvSpPr>
          <p:spPr>
            <a:xfrm>
              <a:off x="1863558"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28</a:t>
              </a:r>
            </a:p>
          </p:txBody>
        </p:sp>
        <p:sp>
          <p:nvSpPr>
            <p:cNvPr id="238" name="TextBox 237">
              <a:extLst>
                <a:ext uri="{FF2B5EF4-FFF2-40B4-BE49-F238E27FC236}">
                  <a16:creationId xmlns:a16="http://schemas.microsoft.com/office/drawing/2014/main" id="{CD073ED2-F714-40C0-8EA9-54890713F81B}"/>
                </a:ext>
              </a:extLst>
            </p:cNvPr>
            <p:cNvSpPr txBox="1"/>
            <p:nvPr/>
          </p:nvSpPr>
          <p:spPr>
            <a:xfrm>
              <a:off x="2232212"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56</a:t>
              </a:r>
            </a:p>
          </p:txBody>
        </p:sp>
        <p:sp>
          <p:nvSpPr>
            <p:cNvPr id="239" name="TextBox 238">
              <a:extLst>
                <a:ext uri="{FF2B5EF4-FFF2-40B4-BE49-F238E27FC236}">
                  <a16:creationId xmlns:a16="http://schemas.microsoft.com/office/drawing/2014/main" id="{2D715797-D711-4176-BD16-55F2A9B834E5}"/>
                </a:ext>
              </a:extLst>
            </p:cNvPr>
            <p:cNvSpPr txBox="1"/>
            <p:nvPr/>
          </p:nvSpPr>
          <p:spPr>
            <a:xfrm>
              <a:off x="2602429"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84</a:t>
              </a:r>
            </a:p>
          </p:txBody>
        </p:sp>
        <p:sp>
          <p:nvSpPr>
            <p:cNvPr id="240" name="TextBox 239">
              <a:extLst>
                <a:ext uri="{FF2B5EF4-FFF2-40B4-BE49-F238E27FC236}">
                  <a16:creationId xmlns:a16="http://schemas.microsoft.com/office/drawing/2014/main" id="{9E29F971-8811-4FD1-8CAD-5E3CF54840B5}"/>
                </a:ext>
              </a:extLst>
            </p:cNvPr>
            <p:cNvSpPr txBox="1"/>
            <p:nvPr/>
          </p:nvSpPr>
          <p:spPr>
            <a:xfrm>
              <a:off x="2971083"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112</a:t>
              </a:r>
            </a:p>
          </p:txBody>
        </p:sp>
        <p:sp>
          <p:nvSpPr>
            <p:cNvPr id="241" name="TextBox 240">
              <a:extLst>
                <a:ext uri="{FF2B5EF4-FFF2-40B4-BE49-F238E27FC236}">
                  <a16:creationId xmlns:a16="http://schemas.microsoft.com/office/drawing/2014/main" id="{B52E3B6F-9FF1-4CF2-8DBA-BCEE474C6D38}"/>
                </a:ext>
              </a:extLst>
            </p:cNvPr>
            <p:cNvSpPr txBox="1"/>
            <p:nvPr/>
          </p:nvSpPr>
          <p:spPr>
            <a:xfrm>
              <a:off x="3341299"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140</a:t>
              </a:r>
            </a:p>
          </p:txBody>
        </p:sp>
        <p:sp>
          <p:nvSpPr>
            <p:cNvPr id="242" name="TextBox 241">
              <a:extLst>
                <a:ext uri="{FF2B5EF4-FFF2-40B4-BE49-F238E27FC236}">
                  <a16:creationId xmlns:a16="http://schemas.microsoft.com/office/drawing/2014/main" id="{FBEDF58E-AF7D-4C30-B954-37BD564A2757}"/>
                </a:ext>
              </a:extLst>
            </p:cNvPr>
            <p:cNvSpPr txBox="1"/>
            <p:nvPr/>
          </p:nvSpPr>
          <p:spPr>
            <a:xfrm>
              <a:off x="4080171"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196</a:t>
              </a:r>
            </a:p>
          </p:txBody>
        </p:sp>
        <p:sp>
          <p:nvSpPr>
            <p:cNvPr id="243" name="TextBox 242">
              <a:extLst>
                <a:ext uri="{FF2B5EF4-FFF2-40B4-BE49-F238E27FC236}">
                  <a16:creationId xmlns:a16="http://schemas.microsoft.com/office/drawing/2014/main" id="{96865349-DFE3-4D26-B183-72AFD7740B02}"/>
                </a:ext>
              </a:extLst>
            </p:cNvPr>
            <p:cNvSpPr txBox="1"/>
            <p:nvPr/>
          </p:nvSpPr>
          <p:spPr>
            <a:xfrm>
              <a:off x="4448825"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224</a:t>
              </a:r>
            </a:p>
          </p:txBody>
        </p:sp>
        <p:sp>
          <p:nvSpPr>
            <p:cNvPr id="244" name="TextBox 243">
              <a:extLst>
                <a:ext uri="{FF2B5EF4-FFF2-40B4-BE49-F238E27FC236}">
                  <a16:creationId xmlns:a16="http://schemas.microsoft.com/office/drawing/2014/main" id="{8453EB8D-294C-46A6-A826-F5B1C2E7109B}"/>
                </a:ext>
              </a:extLst>
            </p:cNvPr>
            <p:cNvSpPr txBox="1"/>
            <p:nvPr/>
          </p:nvSpPr>
          <p:spPr>
            <a:xfrm>
              <a:off x="4819041"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252</a:t>
              </a:r>
            </a:p>
          </p:txBody>
        </p:sp>
        <p:sp>
          <p:nvSpPr>
            <p:cNvPr id="245" name="TextBox 244">
              <a:extLst>
                <a:ext uri="{FF2B5EF4-FFF2-40B4-BE49-F238E27FC236}">
                  <a16:creationId xmlns:a16="http://schemas.microsoft.com/office/drawing/2014/main" id="{266F9F26-A3B5-4F42-8507-6D8F04EEB777}"/>
                </a:ext>
              </a:extLst>
            </p:cNvPr>
            <p:cNvSpPr txBox="1"/>
            <p:nvPr/>
          </p:nvSpPr>
          <p:spPr>
            <a:xfrm>
              <a:off x="5187695"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280</a:t>
              </a:r>
            </a:p>
          </p:txBody>
        </p:sp>
        <p:sp>
          <p:nvSpPr>
            <p:cNvPr id="246" name="TextBox 245">
              <a:extLst>
                <a:ext uri="{FF2B5EF4-FFF2-40B4-BE49-F238E27FC236}">
                  <a16:creationId xmlns:a16="http://schemas.microsoft.com/office/drawing/2014/main" id="{D164EAC6-3B28-49F8-89D4-941716037562}"/>
                </a:ext>
              </a:extLst>
            </p:cNvPr>
            <p:cNvSpPr txBox="1"/>
            <p:nvPr/>
          </p:nvSpPr>
          <p:spPr>
            <a:xfrm>
              <a:off x="5557912"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308</a:t>
              </a:r>
            </a:p>
          </p:txBody>
        </p:sp>
        <p:sp>
          <p:nvSpPr>
            <p:cNvPr id="247" name="TextBox 246">
              <a:extLst>
                <a:ext uri="{FF2B5EF4-FFF2-40B4-BE49-F238E27FC236}">
                  <a16:creationId xmlns:a16="http://schemas.microsoft.com/office/drawing/2014/main" id="{1E236782-9590-4AA0-9AC9-643513009D16}"/>
                </a:ext>
              </a:extLst>
            </p:cNvPr>
            <p:cNvSpPr txBox="1"/>
            <p:nvPr/>
          </p:nvSpPr>
          <p:spPr>
            <a:xfrm>
              <a:off x="5926566" y="3993821"/>
              <a:ext cx="174955" cy="171342"/>
            </a:xfrm>
            <a:prstGeom prst="rect">
              <a:avLst/>
            </a:prstGeom>
            <a:noFill/>
          </p:spPr>
          <p:txBody>
            <a:bodyPr wrap="none" lIns="0" tIns="0" rIns="0" bIns="0"/>
            <a:lstStyle/>
            <a:p>
              <a:pPr algn="ct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336</a:t>
              </a:r>
            </a:p>
          </p:txBody>
        </p:sp>
      </p:grpSp>
      <p:grpSp>
        <p:nvGrpSpPr>
          <p:cNvPr id="93253" name="Gruppo 8">
            <a:extLst>
              <a:ext uri="{FF2B5EF4-FFF2-40B4-BE49-F238E27FC236}">
                <a16:creationId xmlns:a16="http://schemas.microsoft.com/office/drawing/2014/main" id="{D044DEFD-3E8C-4775-865A-5D741FEAAA8E}"/>
              </a:ext>
            </a:extLst>
          </p:cNvPr>
          <p:cNvGrpSpPr>
            <a:grpSpLocks/>
          </p:cNvGrpSpPr>
          <p:nvPr/>
        </p:nvGrpSpPr>
        <p:grpSpPr bwMode="auto">
          <a:xfrm>
            <a:off x="3113089" y="2043114"/>
            <a:ext cx="4879975" cy="1830387"/>
            <a:chOff x="1588898" y="2042871"/>
            <a:chExt cx="4801896" cy="1850039"/>
          </a:xfrm>
        </p:grpSpPr>
        <p:sp>
          <p:nvSpPr>
            <p:cNvPr id="228" name="Freeform 4">
              <a:extLst>
                <a:ext uri="{FF2B5EF4-FFF2-40B4-BE49-F238E27FC236}">
                  <a16:creationId xmlns:a16="http://schemas.microsoft.com/office/drawing/2014/main" id="{D640230B-FF5B-4E99-A7EC-0F149E19442C}"/>
                </a:ext>
              </a:extLst>
            </p:cNvPr>
            <p:cNvSpPr>
              <a:spLocks/>
            </p:cNvSpPr>
            <p:nvPr/>
          </p:nvSpPr>
          <p:spPr bwMode="auto">
            <a:xfrm>
              <a:off x="1588898" y="2694316"/>
              <a:ext cx="4801896" cy="1198594"/>
            </a:xfrm>
            <a:custGeom>
              <a:avLst/>
              <a:gdLst>
                <a:gd name="T0" fmla="*/ 55 w 3731"/>
                <a:gd name="T1" fmla="*/ 916 h 916"/>
                <a:gd name="T2" fmla="*/ 88 w 3731"/>
                <a:gd name="T3" fmla="*/ 896 h 916"/>
                <a:gd name="T4" fmla="*/ 166 w 3731"/>
                <a:gd name="T5" fmla="*/ 881 h 916"/>
                <a:gd name="T6" fmla="*/ 228 w 3731"/>
                <a:gd name="T7" fmla="*/ 861 h 916"/>
                <a:gd name="T8" fmla="*/ 273 w 3731"/>
                <a:gd name="T9" fmla="*/ 849 h 916"/>
                <a:gd name="T10" fmla="*/ 507 w 3731"/>
                <a:gd name="T11" fmla="*/ 829 h 916"/>
                <a:gd name="T12" fmla="*/ 802 w 3731"/>
                <a:gd name="T13" fmla="*/ 807 h 916"/>
                <a:gd name="T14" fmla="*/ 856 w 3731"/>
                <a:gd name="T15" fmla="*/ 774 h 916"/>
                <a:gd name="T16" fmla="*/ 1240 w 3731"/>
                <a:gd name="T17" fmla="*/ 754 h 916"/>
                <a:gd name="T18" fmla="*/ 1367 w 3731"/>
                <a:gd name="T19" fmla="*/ 734 h 916"/>
                <a:gd name="T20" fmla="*/ 1436 w 3731"/>
                <a:gd name="T21" fmla="*/ 714 h 916"/>
                <a:gd name="T22" fmla="*/ 1461 w 3731"/>
                <a:gd name="T23" fmla="*/ 696 h 916"/>
                <a:gd name="T24" fmla="*/ 1593 w 3731"/>
                <a:gd name="T25" fmla="*/ 673 h 916"/>
                <a:gd name="T26" fmla="*/ 1648 w 3731"/>
                <a:gd name="T27" fmla="*/ 655 h 916"/>
                <a:gd name="T28" fmla="*/ 1667 w 3731"/>
                <a:gd name="T29" fmla="*/ 635 h 916"/>
                <a:gd name="T30" fmla="*/ 1680 w 3731"/>
                <a:gd name="T31" fmla="*/ 613 h 916"/>
                <a:gd name="T32" fmla="*/ 1759 w 3731"/>
                <a:gd name="T33" fmla="*/ 595 h 916"/>
                <a:gd name="T34" fmla="*/ 1838 w 3731"/>
                <a:gd name="T35" fmla="*/ 573 h 916"/>
                <a:gd name="T36" fmla="*/ 1856 w 3731"/>
                <a:gd name="T37" fmla="*/ 548 h 916"/>
                <a:gd name="T38" fmla="*/ 1975 w 3731"/>
                <a:gd name="T39" fmla="*/ 533 h 916"/>
                <a:gd name="T40" fmla="*/ 2025 w 3731"/>
                <a:gd name="T41" fmla="*/ 513 h 916"/>
                <a:gd name="T42" fmla="*/ 2109 w 3731"/>
                <a:gd name="T43" fmla="*/ 493 h 916"/>
                <a:gd name="T44" fmla="*/ 2133 w 3731"/>
                <a:gd name="T45" fmla="*/ 472 h 916"/>
                <a:gd name="T46" fmla="*/ 2180 w 3731"/>
                <a:gd name="T47" fmla="*/ 386 h 916"/>
                <a:gd name="T48" fmla="*/ 2193 w 3731"/>
                <a:gd name="T49" fmla="*/ 368 h 916"/>
                <a:gd name="T50" fmla="*/ 2233 w 3731"/>
                <a:gd name="T51" fmla="*/ 327 h 916"/>
                <a:gd name="T52" fmla="*/ 2263 w 3731"/>
                <a:gd name="T53" fmla="*/ 301 h 916"/>
                <a:gd name="T54" fmla="*/ 2761 w 3731"/>
                <a:gd name="T55" fmla="*/ 285 h 916"/>
                <a:gd name="T56" fmla="*/ 2805 w 3731"/>
                <a:gd name="T57" fmla="*/ 258 h 916"/>
                <a:gd name="T58" fmla="*/ 3022 w 3731"/>
                <a:gd name="T59" fmla="*/ 240 h 916"/>
                <a:gd name="T60" fmla="*/ 3051 w 3731"/>
                <a:gd name="T61" fmla="*/ 218 h 916"/>
                <a:gd name="T62" fmla="*/ 3071 w 3731"/>
                <a:gd name="T63" fmla="*/ 200 h 916"/>
                <a:gd name="T64" fmla="*/ 3222 w 3731"/>
                <a:gd name="T65" fmla="*/ 174 h 916"/>
                <a:gd name="T66" fmla="*/ 3272 w 3731"/>
                <a:gd name="T67" fmla="*/ 151 h 916"/>
                <a:gd name="T68" fmla="*/ 3317 w 3731"/>
                <a:gd name="T69" fmla="*/ 131 h 916"/>
                <a:gd name="T70" fmla="*/ 3455 w 3731"/>
                <a:gd name="T71" fmla="*/ 113 h 916"/>
                <a:gd name="T72" fmla="*/ 3480 w 3731"/>
                <a:gd name="T73" fmla="*/ 84 h 916"/>
                <a:gd name="T74" fmla="*/ 3564 w 3731"/>
                <a:gd name="T75" fmla="*/ 67 h 916"/>
                <a:gd name="T76" fmla="*/ 3629 w 3731"/>
                <a:gd name="T77" fmla="*/ 46 h 916"/>
                <a:gd name="T78" fmla="*/ 3673 w 3731"/>
                <a:gd name="T79" fmla="*/ 24 h 916"/>
                <a:gd name="T80" fmla="*/ 3731 w 3731"/>
                <a:gd name="T81"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1" h="916">
                  <a:moveTo>
                    <a:pt x="0" y="916"/>
                  </a:moveTo>
                  <a:lnTo>
                    <a:pt x="55" y="916"/>
                  </a:lnTo>
                  <a:lnTo>
                    <a:pt x="55" y="896"/>
                  </a:lnTo>
                  <a:lnTo>
                    <a:pt x="88" y="896"/>
                  </a:lnTo>
                  <a:lnTo>
                    <a:pt x="88" y="881"/>
                  </a:lnTo>
                  <a:lnTo>
                    <a:pt x="166" y="881"/>
                  </a:lnTo>
                  <a:lnTo>
                    <a:pt x="166" y="861"/>
                  </a:lnTo>
                  <a:lnTo>
                    <a:pt x="228" y="861"/>
                  </a:lnTo>
                  <a:lnTo>
                    <a:pt x="228" y="849"/>
                  </a:lnTo>
                  <a:lnTo>
                    <a:pt x="273" y="849"/>
                  </a:lnTo>
                  <a:lnTo>
                    <a:pt x="273" y="829"/>
                  </a:lnTo>
                  <a:lnTo>
                    <a:pt x="507" y="829"/>
                  </a:lnTo>
                  <a:lnTo>
                    <a:pt x="507" y="807"/>
                  </a:lnTo>
                  <a:lnTo>
                    <a:pt x="802" y="807"/>
                  </a:lnTo>
                  <a:lnTo>
                    <a:pt x="802" y="774"/>
                  </a:lnTo>
                  <a:lnTo>
                    <a:pt x="856" y="774"/>
                  </a:lnTo>
                  <a:lnTo>
                    <a:pt x="856" y="754"/>
                  </a:lnTo>
                  <a:lnTo>
                    <a:pt x="1240" y="754"/>
                  </a:lnTo>
                  <a:lnTo>
                    <a:pt x="1240" y="734"/>
                  </a:lnTo>
                  <a:lnTo>
                    <a:pt x="1367" y="734"/>
                  </a:lnTo>
                  <a:lnTo>
                    <a:pt x="1367" y="714"/>
                  </a:lnTo>
                  <a:lnTo>
                    <a:pt x="1436" y="714"/>
                  </a:lnTo>
                  <a:lnTo>
                    <a:pt x="1436" y="696"/>
                  </a:lnTo>
                  <a:lnTo>
                    <a:pt x="1461" y="696"/>
                  </a:lnTo>
                  <a:lnTo>
                    <a:pt x="1461" y="673"/>
                  </a:lnTo>
                  <a:lnTo>
                    <a:pt x="1593" y="673"/>
                  </a:lnTo>
                  <a:lnTo>
                    <a:pt x="1593" y="655"/>
                  </a:lnTo>
                  <a:lnTo>
                    <a:pt x="1648" y="655"/>
                  </a:lnTo>
                  <a:lnTo>
                    <a:pt x="1648" y="635"/>
                  </a:lnTo>
                  <a:lnTo>
                    <a:pt x="1667" y="635"/>
                  </a:lnTo>
                  <a:lnTo>
                    <a:pt x="1667" y="613"/>
                  </a:lnTo>
                  <a:lnTo>
                    <a:pt x="1680" y="613"/>
                  </a:lnTo>
                  <a:lnTo>
                    <a:pt x="1680" y="595"/>
                  </a:lnTo>
                  <a:lnTo>
                    <a:pt x="1759" y="595"/>
                  </a:lnTo>
                  <a:lnTo>
                    <a:pt x="1759" y="573"/>
                  </a:lnTo>
                  <a:lnTo>
                    <a:pt x="1838" y="573"/>
                  </a:lnTo>
                  <a:lnTo>
                    <a:pt x="1838" y="548"/>
                  </a:lnTo>
                  <a:lnTo>
                    <a:pt x="1856" y="548"/>
                  </a:lnTo>
                  <a:lnTo>
                    <a:pt x="1856" y="533"/>
                  </a:lnTo>
                  <a:lnTo>
                    <a:pt x="1975" y="533"/>
                  </a:lnTo>
                  <a:lnTo>
                    <a:pt x="1975" y="513"/>
                  </a:lnTo>
                  <a:lnTo>
                    <a:pt x="2025" y="513"/>
                  </a:lnTo>
                  <a:lnTo>
                    <a:pt x="2025" y="493"/>
                  </a:lnTo>
                  <a:lnTo>
                    <a:pt x="2109" y="493"/>
                  </a:lnTo>
                  <a:lnTo>
                    <a:pt x="2109" y="472"/>
                  </a:lnTo>
                  <a:lnTo>
                    <a:pt x="2133" y="472"/>
                  </a:lnTo>
                  <a:lnTo>
                    <a:pt x="2133" y="386"/>
                  </a:lnTo>
                  <a:lnTo>
                    <a:pt x="2180" y="386"/>
                  </a:lnTo>
                  <a:lnTo>
                    <a:pt x="2180" y="368"/>
                  </a:lnTo>
                  <a:lnTo>
                    <a:pt x="2193" y="368"/>
                  </a:lnTo>
                  <a:lnTo>
                    <a:pt x="2193" y="327"/>
                  </a:lnTo>
                  <a:lnTo>
                    <a:pt x="2233" y="327"/>
                  </a:lnTo>
                  <a:lnTo>
                    <a:pt x="2233" y="301"/>
                  </a:lnTo>
                  <a:lnTo>
                    <a:pt x="2263" y="301"/>
                  </a:lnTo>
                  <a:lnTo>
                    <a:pt x="2263" y="285"/>
                  </a:lnTo>
                  <a:lnTo>
                    <a:pt x="2761" y="285"/>
                  </a:lnTo>
                  <a:lnTo>
                    <a:pt x="2761" y="258"/>
                  </a:lnTo>
                  <a:lnTo>
                    <a:pt x="2805" y="258"/>
                  </a:lnTo>
                  <a:lnTo>
                    <a:pt x="2805" y="240"/>
                  </a:lnTo>
                  <a:lnTo>
                    <a:pt x="3022" y="240"/>
                  </a:lnTo>
                  <a:lnTo>
                    <a:pt x="3022" y="218"/>
                  </a:lnTo>
                  <a:lnTo>
                    <a:pt x="3051" y="218"/>
                  </a:lnTo>
                  <a:lnTo>
                    <a:pt x="3051" y="200"/>
                  </a:lnTo>
                  <a:lnTo>
                    <a:pt x="3071" y="200"/>
                  </a:lnTo>
                  <a:lnTo>
                    <a:pt x="3071" y="174"/>
                  </a:lnTo>
                  <a:lnTo>
                    <a:pt x="3222" y="174"/>
                  </a:lnTo>
                  <a:lnTo>
                    <a:pt x="3222" y="151"/>
                  </a:lnTo>
                  <a:lnTo>
                    <a:pt x="3272" y="151"/>
                  </a:lnTo>
                  <a:lnTo>
                    <a:pt x="3272" y="131"/>
                  </a:lnTo>
                  <a:lnTo>
                    <a:pt x="3317" y="131"/>
                  </a:lnTo>
                  <a:lnTo>
                    <a:pt x="3317" y="113"/>
                  </a:lnTo>
                  <a:lnTo>
                    <a:pt x="3455" y="113"/>
                  </a:lnTo>
                  <a:lnTo>
                    <a:pt x="3455" y="84"/>
                  </a:lnTo>
                  <a:lnTo>
                    <a:pt x="3480" y="84"/>
                  </a:lnTo>
                  <a:lnTo>
                    <a:pt x="3480" y="67"/>
                  </a:lnTo>
                  <a:lnTo>
                    <a:pt x="3564" y="67"/>
                  </a:lnTo>
                  <a:lnTo>
                    <a:pt x="3564" y="46"/>
                  </a:lnTo>
                  <a:lnTo>
                    <a:pt x="3629" y="46"/>
                  </a:lnTo>
                  <a:lnTo>
                    <a:pt x="3629" y="24"/>
                  </a:lnTo>
                  <a:lnTo>
                    <a:pt x="3673" y="24"/>
                  </a:lnTo>
                  <a:lnTo>
                    <a:pt x="3673" y="0"/>
                  </a:lnTo>
                  <a:lnTo>
                    <a:pt x="3731" y="0"/>
                  </a:lnTo>
                </a:path>
              </a:pathLst>
            </a:custGeom>
            <a:solidFill>
              <a:srgbClr val="FFFFFF"/>
            </a:solidFill>
            <a:ln w="28575" cap="flat">
              <a:solidFill>
                <a:srgbClr val="F36600"/>
              </a:solidFill>
              <a:prstDash val="solid"/>
              <a:miter lim="800000"/>
              <a:headEnd/>
              <a:tailEnd/>
            </a:ln>
            <a:extLst/>
          </p:spPr>
          <p:txBody>
            <a:bodyPr lIns="68580" tIns="34290" rIns="68580" bIns="34290"/>
            <a:lstStyle/>
            <a:p>
              <a:pPr defTabSz="514350" eaLnBrk="0" fontAlgn="base" hangingPunct="0">
                <a:spcBef>
                  <a:spcPct val="0"/>
                </a:spcBef>
                <a:spcAft>
                  <a:spcPct val="0"/>
                </a:spcAft>
                <a:defRPr/>
              </a:pPr>
              <a:endParaRPr lang="en-GB" sz="1200" b="1" kern="0">
                <a:solidFill>
                  <a:srgbClr val="544F40"/>
                </a:solidFill>
                <a:latin typeface="Arial" panose="020B0604020202020204" pitchFamily="34" charset="0"/>
              </a:endParaRPr>
            </a:p>
          </p:txBody>
        </p:sp>
        <p:sp>
          <p:nvSpPr>
            <p:cNvPr id="229" name="Freeform 5">
              <a:extLst>
                <a:ext uri="{FF2B5EF4-FFF2-40B4-BE49-F238E27FC236}">
                  <a16:creationId xmlns:a16="http://schemas.microsoft.com/office/drawing/2014/main" id="{EFA66A99-A029-4747-A447-EDFE904AE73C}"/>
                </a:ext>
              </a:extLst>
            </p:cNvPr>
            <p:cNvSpPr>
              <a:spLocks/>
            </p:cNvSpPr>
            <p:nvPr/>
          </p:nvSpPr>
          <p:spPr bwMode="auto">
            <a:xfrm>
              <a:off x="1588898" y="2042871"/>
              <a:ext cx="4801896" cy="1850039"/>
            </a:xfrm>
            <a:custGeom>
              <a:avLst/>
              <a:gdLst>
                <a:gd name="T0" fmla="*/ 75 w 3731"/>
                <a:gd name="T1" fmla="*/ 1515 h 1515"/>
                <a:gd name="T2" fmla="*/ 97 w 3731"/>
                <a:gd name="T3" fmla="*/ 1480 h 1515"/>
                <a:gd name="T4" fmla="*/ 137 w 3731"/>
                <a:gd name="T5" fmla="*/ 1448 h 1515"/>
                <a:gd name="T6" fmla="*/ 212 w 3731"/>
                <a:gd name="T7" fmla="*/ 1373 h 1515"/>
                <a:gd name="T8" fmla="*/ 283 w 3731"/>
                <a:gd name="T9" fmla="*/ 1341 h 1515"/>
                <a:gd name="T10" fmla="*/ 296 w 3731"/>
                <a:gd name="T11" fmla="*/ 1306 h 1515"/>
                <a:gd name="T12" fmla="*/ 360 w 3731"/>
                <a:gd name="T13" fmla="*/ 1274 h 1515"/>
                <a:gd name="T14" fmla="*/ 377 w 3731"/>
                <a:gd name="T15" fmla="*/ 1199 h 1515"/>
                <a:gd name="T16" fmla="*/ 392 w 3731"/>
                <a:gd name="T17" fmla="*/ 1162 h 1515"/>
                <a:gd name="T18" fmla="*/ 447 w 3731"/>
                <a:gd name="T19" fmla="*/ 1132 h 1515"/>
                <a:gd name="T20" fmla="*/ 516 w 3731"/>
                <a:gd name="T21" fmla="*/ 1091 h 1515"/>
                <a:gd name="T22" fmla="*/ 522 w 3731"/>
                <a:gd name="T23" fmla="*/ 1057 h 1515"/>
                <a:gd name="T24" fmla="*/ 578 w 3731"/>
                <a:gd name="T25" fmla="*/ 1018 h 1515"/>
                <a:gd name="T26" fmla="*/ 785 w 3731"/>
                <a:gd name="T27" fmla="*/ 985 h 1515"/>
                <a:gd name="T28" fmla="*/ 802 w 3731"/>
                <a:gd name="T29" fmla="*/ 943 h 1515"/>
                <a:gd name="T30" fmla="*/ 811 w 3731"/>
                <a:gd name="T31" fmla="*/ 903 h 1515"/>
                <a:gd name="T32" fmla="*/ 893 w 3731"/>
                <a:gd name="T33" fmla="*/ 871 h 1515"/>
                <a:gd name="T34" fmla="*/ 1080 w 3731"/>
                <a:gd name="T35" fmla="*/ 831 h 1515"/>
                <a:gd name="T36" fmla="*/ 1095 w 3731"/>
                <a:gd name="T37" fmla="*/ 790 h 1515"/>
                <a:gd name="T38" fmla="*/ 1166 w 3731"/>
                <a:gd name="T39" fmla="*/ 750 h 1515"/>
                <a:gd name="T40" fmla="*/ 1174 w 3731"/>
                <a:gd name="T41" fmla="*/ 716 h 1515"/>
                <a:gd name="T42" fmla="*/ 1188 w 3731"/>
                <a:gd name="T43" fmla="*/ 676 h 1515"/>
                <a:gd name="T44" fmla="*/ 1310 w 3731"/>
                <a:gd name="T45" fmla="*/ 636 h 1515"/>
                <a:gd name="T46" fmla="*/ 1412 w 3731"/>
                <a:gd name="T47" fmla="*/ 596 h 1515"/>
                <a:gd name="T48" fmla="*/ 1640 w 3731"/>
                <a:gd name="T49" fmla="*/ 556 h 1515"/>
                <a:gd name="T50" fmla="*/ 1764 w 3731"/>
                <a:gd name="T51" fmla="*/ 516 h 1515"/>
                <a:gd name="T52" fmla="*/ 1915 w 3731"/>
                <a:gd name="T53" fmla="*/ 469 h 1515"/>
                <a:gd name="T54" fmla="*/ 1972 w 3731"/>
                <a:gd name="T55" fmla="*/ 429 h 1515"/>
                <a:gd name="T56" fmla="*/ 2047 w 3731"/>
                <a:gd name="T57" fmla="*/ 391 h 1515"/>
                <a:gd name="T58" fmla="*/ 2139 w 3731"/>
                <a:gd name="T59" fmla="*/ 349 h 1515"/>
                <a:gd name="T60" fmla="*/ 2205 w 3731"/>
                <a:gd name="T61" fmla="*/ 301 h 1515"/>
                <a:gd name="T62" fmla="*/ 2329 w 3731"/>
                <a:gd name="T63" fmla="*/ 261 h 1515"/>
                <a:gd name="T64" fmla="*/ 2382 w 3731"/>
                <a:gd name="T65" fmla="*/ 221 h 1515"/>
                <a:gd name="T66" fmla="*/ 2620 w 3731"/>
                <a:gd name="T67" fmla="*/ 175 h 1515"/>
                <a:gd name="T68" fmla="*/ 2890 w 3731"/>
                <a:gd name="T69" fmla="*/ 134 h 1515"/>
                <a:gd name="T70" fmla="*/ 2994 w 3731"/>
                <a:gd name="T71" fmla="*/ 88 h 1515"/>
                <a:gd name="T72" fmla="*/ 3302 w 3731"/>
                <a:gd name="T73" fmla="*/ 46 h 1515"/>
                <a:gd name="T74" fmla="*/ 3513 w 3731"/>
                <a:gd name="T75"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1" h="1515">
                  <a:moveTo>
                    <a:pt x="0" y="1515"/>
                  </a:moveTo>
                  <a:lnTo>
                    <a:pt x="75" y="1515"/>
                  </a:lnTo>
                  <a:lnTo>
                    <a:pt x="75" y="1480"/>
                  </a:lnTo>
                  <a:lnTo>
                    <a:pt x="97" y="1480"/>
                  </a:lnTo>
                  <a:lnTo>
                    <a:pt x="97" y="1448"/>
                  </a:lnTo>
                  <a:lnTo>
                    <a:pt x="137" y="1448"/>
                  </a:lnTo>
                  <a:lnTo>
                    <a:pt x="137" y="1373"/>
                  </a:lnTo>
                  <a:lnTo>
                    <a:pt x="212" y="1373"/>
                  </a:lnTo>
                  <a:lnTo>
                    <a:pt x="212" y="1341"/>
                  </a:lnTo>
                  <a:lnTo>
                    <a:pt x="283" y="1341"/>
                  </a:lnTo>
                  <a:lnTo>
                    <a:pt x="283" y="1306"/>
                  </a:lnTo>
                  <a:lnTo>
                    <a:pt x="296" y="1306"/>
                  </a:lnTo>
                  <a:lnTo>
                    <a:pt x="296" y="1274"/>
                  </a:lnTo>
                  <a:lnTo>
                    <a:pt x="360" y="1274"/>
                  </a:lnTo>
                  <a:lnTo>
                    <a:pt x="360" y="1199"/>
                  </a:lnTo>
                  <a:lnTo>
                    <a:pt x="377" y="1199"/>
                  </a:lnTo>
                  <a:lnTo>
                    <a:pt x="377" y="1162"/>
                  </a:lnTo>
                  <a:lnTo>
                    <a:pt x="392" y="1162"/>
                  </a:lnTo>
                  <a:lnTo>
                    <a:pt x="392" y="1132"/>
                  </a:lnTo>
                  <a:lnTo>
                    <a:pt x="447" y="1132"/>
                  </a:lnTo>
                  <a:lnTo>
                    <a:pt x="447" y="1091"/>
                  </a:lnTo>
                  <a:lnTo>
                    <a:pt x="516" y="1091"/>
                  </a:lnTo>
                  <a:lnTo>
                    <a:pt x="516" y="1057"/>
                  </a:lnTo>
                  <a:lnTo>
                    <a:pt x="522" y="1057"/>
                  </a:lnTo>
                  <a:lnTo>
                    <a:pt x="522" y="1018"/>
                  </a:lnTo>
                  <a:lnTo>
                    <a:pt x="578" y="1018"/>
                  </a:lnTo>
                  <a:lnTo>
                    <a:pt x="578" y="985"/>
                  </a:lnTo>
                  <a:lnTo>
                    <a:pt x="785" y="985"/>
                  </a:lnTo>
                  <a:lnTo>
                    <a:pt x="785" y="943"/>
                  </a:lnTo>
                  <a:lnTo>
                    <a:pt x="802" y="943"/>
                  </a:lnTo>
                  <a:lnTo>
                    <a:pt x="802" y="903"/>
                  </a:lnTo>
                  <a:lnTo>
                    <a:pt x="811" y="903"/>
                  </a:lnTo>
                  <a:lnTo>
                    <a:pt x="811" y="871"/>
                  </a:lnTo>
                  <a:lnTo>
                    <a:pt x="893" y="871"/>
                  </a:lnTo>
                  <a:lnTo>
                    <a:pt x="893" y="831"/>
                  </a:lnTo>
                  <a:lnTo>
                    <a:pt x="1080" y="831"/>
                  </a:lnTo>
                  <a:lnTo>
                    <a:pt x="1080" y="790"/>
                  </a:lnTo>
                  <a:lnTo>
                    <a:pt x="1095" y="790"/>
                  </a:lnTo>
                  <a:lnTo>
                    <a:pt x="1095" y="750"/>
                  </a:lnTo>
                  <a:lnTo>
                    <a:pt x="1166" y="750"/>
                  </a:lnTo>
                  <a:lnTo>
                    <a:pt x="1174" y="750"/>
                  </a:lnTo>
                  <a:lnTo>
                    <a:pt x="1174" y="716"/>
                  </a:lnTo>
                  <a:lnTo>
                    <a:pt x="1188" y="716"/>
                  </a:lnTo>
                  <a:lnTo>
                    <a:pt x="1188" y="676"/>
                  </a:lnTo>
                  <a:lnTo>
                    <a:pt x="1310" y="676"/>
                  </a:lnTo>
                  <a:lnTo>
                    <a:pt x="1310" y="636"/>
                  </a:lnTo>
                  <a:lnTo>
                    <a:pt x="1412" y="636"/>
                  </a:lnTo>
                  <a:lnTo>
                    <a:pt x="1412" y="596"/>
                  </a:lnTo>
                  <a:lnTo>
                    <a:pt x="1640" y="596"/>
                  </a:lnTo>
                  <a:lnTo>
                    <a:pt x="1640" y="556"/>
                  </a:lnTo>
                  <a:lnTo>
                    <a:pt x="1764" y="556"/>
                  </a:lnTo>
                  <a:lnTo>
                    <a:pt x="1764" y="516"/>
                  </a:lnTo>
                  <a:lnTo>
                    <a:pt x="1915" y="516"/>
                  </a:lnTo>
                  <a:lnTo>
                    <a:pt x="1915" y="469"/>
                  </a:lnTo>
                  <a:lnTo>
                    <a:pt x="1972" y="469"/>
                  </a:lnTo>
                  <a:lnTo>
                    <a:pt x="1972" y="429"/>
                  </a:lnTo>
                  <a:lnTo>
                    <a:pt x="2047" y="429"/>
                  </a:lnTo>
                  <a:lnTo>
                    <a:pt x="2047" y="391"/>
                  </a:lnTo>
                  <a:lnTo>
                    <a:pt x="2139" y="391"/>
                  </a:lnTo>
                  <a:lnTo>
                    <a:pt x="2139" y="349"/>
                  </a:lnTo>
                  <a:lnTo>
                    <a:pt x="2205" y="349"/>
                  </a:lnTo>
                  <a:lnTo>
                    <a:pt x="2205" y="301"/>
                  </a:lnTo>
                  <a:lnTo>
                    <a:pt x="2329" y="301"/>
                  </a:lnTo>
                  <a:lnTo>
                    <a:pt x="2329" y="261"/>
                  </a:lnTo>
                  <a:lnTo>
                    <a:pt x="2382" y="261"/>
                  </a:lnTo>
                  <a:lnTo>
                    <a:pt x="2382" y="221"/>
                  </a:lnTo>
                  <a:lnTo>
                    <a:pt x="2620" y="221"/>
                  </a:lnTo>
                  <a:lnTo>
                    <a:pt x="2620" y="175"/>
                  </a:lnTo>
                  <a:lnTo>
                    <a:pt x="2890" y="175"/>
                  </a:lnTo>
                  <a:lnTo>
                    <a:pt x="2890" y="134"/>
                  </a:lnTo>
                  <a:lnTo>
                    <a:pt x="2994" y="134"/>
                  </a:lnTo>
                  <a:lnTo>
                    <a:pt x="2994" y="88"/>
                  </a:lnTo>
                  <a:lnTo>
                    <a:pt x="3302" y="88"/>
                  </a:lnTo>
                  <a:lnTo>
                    <a:pt x="3302" y="46"/>
                  </a:lnTo>
                  <a:lnTo>
                    <a:pt x="3513" y="46"/>
                  </a:lnTo>
                  <a:lnTo>
                    <a:pt x="3513" y="0"/>
                  </a:lnTo>
                  <a:lnTo>
                    <a:pt x="3731" y="0"/>
                  </a:lnTo>
                </a:path>
              </a:pathLst>
            </a:custGeom>
            <a:noFill/>
            <a:ln w="28575" cap="flat">
              <a:solidFill>
                <a:srgbClr val="A8024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defTabSz="514350" eaLnBrk="0" fontAlgn="base" hangingPunct="0">
                <a:spcBef>
                  <a:spcPct val="0"/>
                </a:spcBef>
                <a:spcAft>
                  <a:spcPct val="0"/>
                </a:spcAft>
                <a:defRPr/>
              </a:pPr>
              <a:endParaRPr lang="en-GB" sz="1200" b="1" kern="0">
                <a:solidFill>
                  <a:srgbClr val="544F40"/>
                </a:solidFill>
                <a:latin typeface="Arial" panose="020B0604020202020204" pitchFamily="34" charset="0"/>
              </a:endParaRPr>
            </a:p>
          </p:txBody>
        </p:sp>
        <p:sp>
          <p:nvSpPr>
            <p:cNvPr id="230" name="Freeform 6">
              <a:extLst>
                <a:ext uri="{FF2B5EF4-FFF2-40B4-BE49-F238E27FC236}">
                  <a16:creationId xmlns:a16="http://schemas.microsoft.com/office/drawing/2014/main" id="{4FC0C93A-F239-41A8-8F9C-FDB18E1A1317}"/>
                </a:ext>
              </a:extLst>
            </p:cNvPr>
            <p:cNvSpPr>
              <a:spLocks/>
            </p:cNvSpPr>
            <p:nvPr/>
          </p:nvSpPr>
          <p:spPr bwMode="auto">
            <a:xfrm>
              <a:off x="1588898" y="2654202"/>
              <a:ext cx="4801896" cy="1238708"/>
            </a:xfrm>
            <a:custGeom>
              <a:avLst/>
              <a:gdLst>
                <a:gd name="T0" fmla="*/ 330 w 3731"/>
                <a:gd name="T1" fmla="*/ 925 h 925"/>
                <a:gd name="T2" fmla="*/ 407 w 3731"/>
                <a:gd name="T3" fmla="*/ 903 h 925"/>
                <a:gd name="T4" fmla="*/ 507 w 3731"/>
                <a:gd name="T5" fmla="*/ 890 h 925"/>
                <a:gd name="T6" fmla="*/ 539 w 3731"/>
                <a:gd name="T7" fmla="*/ 870 h 925"/>
                <a:gd name="T8" fmla="*/ 554 w 3731"/>
                <a:gd name="T9" fmla="*/ 850 h 925"/>
                <a:gd name="T10" fmla="*/ 578 w 3731"/>
                <a:gd name="T11" fmla="*/ 816 h 925"/>
                <a:gd name="T12" fmla="*/ 608 w 3731"/>
                <a:gd name="T13" fmla="*/ 796 h 925"/>
                <a:gd name="T14" fmla="*/ 725 w 3731"/>
                <a:gd name="T15" fmla="*/ 783 h 925"/>
                <a:gd name="T16" fmla="*/ 739 w 3731"/>
                <a:gd name="T17" fmla="*/ 763 h 925"/>
                <a:gd name="T18" fmla="*/ 918 w 3731"/>
                <a:gd name="T19" fmla="*/ 749 h 925"/>
                <a:gd name="T20" fmla="*/ 1089 w 3731"/>
                <a:gd name="T21" fmla="*/ 729 h 925"/>
                <a:gd name="T22" fmla="*/ 1111 w 3731"/>
                <a:gd name="T23" fmla="*/ 711 h 925"/>
                <a:gd name="T24" fmla="*/ 1174 w 3731"/>
                <a:gd name="T25" fmla="*/ 689 h 925"/>
                <a:gd name="T26" fmla="*/ 1211 w 3731"/>
                <a:gd name="T27" fmla="*/ 675 h 925"/>
                <a:gd name="T28" fmla="*/ 1219 w 3731"/>
                <a:gd name="T29" fmla="*/ 656 h 925"/>
                <a:gd name="T30" fmla="*/ 1275 w 3731"/>
                <a:gd name="T31" fmla="*/ 636 h 925"/>
                <a:gd name="T32" fmla="*/ 1312 w 3731"/>
                <a:gd name="T33" fmla="*/ 622 h 925"/>
                <a:gd name="T34" fmla="*/ 1375 w 3731"/>
                <a:gd name="T35" fmla="*/ 602 h 925"/>
                <a:gd name="T36" fmla="*/ 1427 w 3731"/>
                <a:gd name="T37" fmla="*/ 582 h 925"/>
                <a:gd name="T38" fmla="*/ 1593 w 3731"/>
                <a:gd name="T39" fmla="*/ 562 h 925"/>
                <a:gd name="T40" fmla="*/ 1761 w 3731"/>
                <a:gd name="T41" fmla="*/ 542 h 925"/>
                <a:gd name="T42" fmla="*/ 1839 w 3731"/>
                <a:gd name="T43" fmla="*/ 529 h 925"/>
                <a:gd name="T44" fmla="*/ 1987 w 3731"/>
                <a:gd name="T45" fmla="*/ 508 h 925"/>
                <a:gd name="T46" fmla="*/ 2041 w 3731"/>
                <a:gd name="T47" fmla="*/ 488 h 925"/>
                <a:gd name="T48" fmla="*/ 2049 w 3731"/>
                <a:gd name="T49" fmla="*/ 467 h 925"/>
                <a:gd name="T50" fmla="*/ 2096 w 3731"/>
                <a:gd name="T51" fmla="*/ 448 h 925"/>
                <a:gd name="T52" fmla="*/ 2141 w 3731"/>
                <a:gd name="T53" fmla="*/ 415 h 925"/>
                <a:gd name="T54" fmla="*/ 2367 w 3731"/>
                <a:gd name="T55" fmla="*/ 375 h 925"/>
                <a:gd name="T56" fmla="*/ 2605 w 3731"/>
                <a:gd name="T57" fmla="*/ 355 h 925"/>
                <a:gd name="T58" fmla="*/ 2768 w 3731"/>
                <a:gd name="T59" fmla="*/ 334 h 925"/>
                <a:gd name="T60" fmla="*/ 2785 w 3731"/>
                <a:gd name="T61" fmla="*/ 314 h 925"/>
                <a:gd name="T62" fmla="*/ 2806 w 3731"/>
                <a:gd name="T63" fmla="*/ 301 h 925"/>
                <a:gd name="T64" fmla="*/ 2815 w 3731"/>
                <a:gd name="T65" fmla="*/ 281 h 925"/>
                <a:gd name="T66" fmla="*/ 2910 w 3731"/>
                <a:gd name="T67" fmla="*/ 261 h 925"/>
                <a:gd name="T68" fmla="*/ 2939 w 3731"/>
                <a:gd name="T69" fmla="*/ 241 h 925"/>
                <a:gd name="T70" fmla="*/ 2971 w 3731"/>
                <a:gd name="T71" fmla="*/ 220 h 925"/>
                <a:gd name="T72" fmla="*/ 3094 w 3731"/>
                <a:gd name="T73" fmla="*/ 199 h 925"/>
                <a:gd name="T74" fmla="*/ 3279 w 3731"/>
                <a:gd name="T75" fmla="*/ 180 h 925"/>
                <a:gd name="T76" fmla="*/ 3403 w 3731"/>
                <a:gd name="T77" fmla="*/ 160 h 925"/>
                <a:gd name="T78" fmla="*/ 3410 w 3731"/>
                <a:gd name="T79" fmla="*/ 139 h 925"/>
                <a:gd name="T80" fmla="*/ 3435 w 3731"/>
                <a:gd name="T81" fmla="*/ 119 h 925"/>
                <a:gd name="T82" fmla="*/ 3505 w 3731"/>
                <a:gd name="T83" fmla="*/ 100 h 925"/>
                <a:gd name="T84" fmla="*/ 3574 w 3731"/>
                <a:gd name="T85" fmla="*/ 80 h 925"/>
                <a:gd name="T86" fmla="*/ 3604 w 3731"/>
                <a:gd name="T87" fmla="*/ 60 h 925"/>
                <a:gd name="T88" fmla="*/ 3637 w 3731"/>
                <a:gd name="T89" fmla="*/ 39 h 925"/>
                <a:gd name="T90" fmla="*/ 3696 w 3731"/>
                <a:gd name="T91" fmla="*/ 19 h 925"/>
                <a:gd name="T92" fmla="*/ 3731 w 3731"/>
                <a:gd name="T9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31" h="925">
                  <a:moveTo>
                    <a:pt x="0" y="925"/>
                  </a:moveTo>
                  <a:lnTo>
                    <a:pt x="330" y="925"/>
                  </a:lnTo>
                  <a:lnTo>
                    <a:pt x="330" y="903"/>
                  </a:lnTo>
                  <a:lnTo>
                    <a:pt x="407" y="903"/>
                  </a:lnTo>
                  <a:lnTo>
                    <a:pt x="407" y="890"/>
                  </a:lnTo>
                  <a:lnTo>
                    <a:pt x="507" y="890"/>
                  </a:lnTo>
                  <a:lnTo>
                    <a:pt x="507" y="870"/>
                  </a:lnTo>
                  <a:lnTo>
                    <a:pt x="539" y="870"/>
                  </a:lnTo>
                  <a:lnTo>
                    <a:pt x="539" y="850"/>
                  </a:lnTo>
                  <a:lnTo>
                    <a:pt x="554" y="850"/>
                  </a:lnTo>
                  <a:lnTo>
                    <a:pt x="554" y="816"/>
                  </a:lnTo>
                  <a:lnTo>
                    <a:pt x="578" y="816"/>
                  </a:lnTo>
                  <a:lnTo>
                    <a:pt x="578" y="796"/>
                  </a:lnTo>
                  <a:lnTo>
                    <a:pt x="608" y="796"/>
                  </a:lnTo>
                  <a:lnTo>
                    <a:pt x="608" y="783"/>
                  </a:lnTo>
                  <a:lnTo>
                    <a:pt x="725" y="783"/>
                  </a:lnTo>
                  <a:lnTo>
                    <a:pt x="725" y="763"/>
                  </a:lnTo>
                  <a:lnTo>
                    <a:pt x="739" y="763"/>
                  </a:lnTo>
                  <a:lnTo>
                    <a:pt x="739" y="749"/>
                  </a:lnTo>
                  <a:lnTo>
                    <a:pt x="918" y="749"/>
                  </a:lnTo>
                  <a:lnTo>
                    <a:pt x="918" y="729"/>
                  </a:lnTo>
                  <a:lnTo>
                    <a:pt x="1089" y="729"/>
                  </a:lnTo>
                  <a:lnTo>
                    <a:pt x="1089" y="711"/>
                  </a:lnTo>
                  <a:lnTo>
                    <a:pt x="1111" y="711"/>
                  </a:lnTo>
                  <a:lnTo>
                    <a:pt x="1111" y="689"/>
                  </a:lnTo>
                  <a:lnTo>
                    <a:pt x="1174" y="689"/>
                  </a:lnTo>
                  <a:lnTo>
                    <a:pt x="1174" y="675"/>
                  </a:lnTo>
                  <a:lnTo>
                    <a:pt x="1211" y="675"/>
                  </a:lnTo>
                  <a:lnTo>
                    <a:pt x="1211" y="656"/>
                  </a:lnTo>
                  <a:lnTo>
                    <a:pt x="1219" y="656"/>
                  </a:lnTo>
                  <a:lnTo>
                    <a:pt x="1219" y="636"/>
                  </a:lnTo>
                  <a:lnTo>
                    <a:pt x="1275" y="636"/>
                  </a:lnTo>
                  <a:lnTo>
                    <a:pt x="1275" y="622"/>
                  </a:lnTo>
                  <a:lnTo>
                    <a:pt x="1312" y="622"/>
                  </a:lnTo>
                  <a:lnTo>
                    <a:pt x="1312" y="602"/>
                  </a:lnTo>
                  <a:lnTo>
                    <a:pt x="1375" y="602"/>
                  </a:lnTo>
                  <a:lnTo>
                    <a:pt x="1375" y="582"/>
                  </a:lnTo>
                  <a:lnTo>
                    <a:pt x="1427" y="582"/>
                  </a:lnTo>
                  <a:lnTo>
                    <a:pt x="1427" y="562"/>
                  </a:lnTo>
                  <a:lnTo>
                    <a:pt x="1593" y="562"/>
                  </a:lnTo>
                  <a:lnTo>
                    <a:pt x="1593" y="542"/>
                  </a:lnTo>
                  <a:lnTo>
                    <a:pt x="1761" y="542"/>
                  </a:lnTo>
                  <a:lnTo>
                    <a:pt x="1761" y="529"/>
                  </a:lnTo>
                  <a:lnTo>
                    <a:pt x="1839" y="529"/>
                  </a:lnTo>
                  <a:lnTo>
                    <a:pt x="1839" y="508"/>
                  </a:lnTo>
                  <a:lnTo>
                    <a:pt x="1987" y="508"/>
                  </a:lnTo>
                  <a:lnTo>
                    <a:pt x="1987" y="488"/>
                  </a:lnTo>
                  <a:lnTo>
                    <a:pt x="2041" y="488"/>
                  </a:lnTo>
                  <a:lnTo>
                    <a:pt x="2041" y="467"/>
                  </a:lnTo>
                  <a:lnTo>
                    <a:pt x="2049" y="467"/>
                  </a:lnTo>
                  <a:lnTo>
                    <a:pt x="2049" y="448"/>
                  </a:lnTo>
                  <a:lnTo>
                    <a:pt x="2096" y="448"/>
                  </a:lnTo>
                  <a:lnTo>
                    <a:pt x="2096" y="415"/>
                  </a:lnTo>
                  <a:lnTo>
                    <a:pt x="2141" y="415"/>
                  </a:lnTo>
                  <a:lnTo>
                    <a:pt x="2141" y="375"/>
                  </a:lnTo>
                  <a:lnTo>
                    <a:pt x="2367" y="375"/>
                  </a:lnTo>
                  <a:lnTo>
                    <a:pt x="2367" y="355"/>
                  </a:lnTo>
                  <a:lnTo>
                    <a:pt x="2605" y="355"/>
                  </a:lnTo>
                  <a:lnTo>
                    <a:pt x="2605" y="334"/>
                  </a:lnTo>
                  <a:lnTo>
                    <a:pt x="2768" y="334"/>
                  </a:lnTo>
                  <a:lnTo>
                    <a:pt x="2768" y="314"/>
                  </a:lnTo>
                  <a:lnTo>
                    <a:pt x="2785" y="314"/>
                  </a:lnTo>
                  <a:lnTo>
                    <a:pt x="2785" y="301"/>
                  </a:lnTo>
                  <a:lnTo>
                    <a:pt x="2806" y="301"/>
                  </a:lnTo>
                  <a:lnTo>
                    <a:pt x="2806" y="281"/>
                  </a:lnTo>
                  <a:lnTo>
                    <a:pt x="2815" y="281"/>
                  </a:lnTo>
                  <a:lnTo>
                    <a:pt x="2815" y="261"/>
                  </a:lnTo>
                  <a:lnTo>
                    <a:pt x="2910" y="261"/>
                  </a:lnTo>
                  <a:lnTo>
                    <a:pt x="2910" y="241"/>
                  </a:lnTo>
                  <a:lnTo>
                    <a:pt x="2939" y="241"/>
                  </a:lnTo>
                  <a:lnTo>
                    <a:pt x="2939" y="220"/>
                  </a:lnTo>
                  <a:lnTo>
                    <a:pt x="2971" y="220"/>
                  </a:lnTo>
                  <a:lnTo>
                    <a:pt x="2971" y="199"/>
                  </a:lnTo>
                  <a:lnTo>
                    <a:pt x="3094" y="199"/>
                  </a:lnTo>
                  <a:lnTo>
                    <a:pt x="3094" y="180"/>
                  </a:lnTo>
                  <a:lnTo>
                    <a:pt x="3279" y="180"/>
                  </a:lnTo>
                  <a:lnTo>
                    <a:pt x="3279" y="160"/>
                  </a:lnTo>
                  <a:lnTo>
                    <a:pt x="3403" y="160"/>
                  </a:lnTo>
                  <a:lnTo>
                    <a:pt x="3403" y="139"/>
                  </a:lnTo>
                  <a:lnTo>
                    <a:pt x="3410" y="139"/>
                  </a:lnTo>
                  <a:lnTo>
                    <a:pt x="3410" y="119"/>
                  </a:lnTo>
                  <a:lnTo>
                    <a:pt x="3435" y="119"/>
                  </a:lnTo>
                  <a:lnTo>
                    <a:pt x="3435" y="100"/>
                  </a:lnTo>
                  <a:lnTo>
                    <a:pt x="3505" y="100"/>
                  </a:lnTo>
                  <a:lnTo>
                    <a:pt x="3505" y="80"/>
                  </a:lnTo>
                  <a:lnTo>
                    <a:pt x="3574" y="80"/>
                  </a:lnTo>
                  <a:lnTo>
                    <a:pt x="3574" y="60"/>
                  </a:lnTo>
                  <a:lnTo>
                    <a:pt x="3604" y="60"/>
                  </a:lnTo>
                  <a:lnTo>
                    <a:pt x="3604" y="39"/>
                  </a:lnTo>
                  <a:lnTo>
                    <a:pt x="3637" y="39"/>
                  </a:lnTo>
                  <a:lnTo>
                    <a:pt x="3637" y="19"/>
                  </a:lnTo>
                  <a:lnTo>
                    <a:pt x="3696" y="19"/>
                  </a:lnTo>
                  <a:lnTo>
                    <a:pt x="3696" y="0"/>
                  </a:lnTo>
                  <a:lnTo>
                    <a:pt x="3731" y="0"/>
                  </a:lnTo>
                </a:path>
              </a:pathLst>
            </a:custGeom>
            <a:noFill/>
            <a:ln w="28575" cap="flat">
              <a:solidFill>
                <a:srgbClr val="004B8D"/>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defTabSz="514350" eaLnBrk="0" fontAlgn="base" hangingPunct="0">
                <a:spcBef>
                  <a:spcPct val="0"/>
                </a:spcBef>
                <a:spcAft>
                  <a:spcPct val="0"/>
                </a:spcAft>
                <a:defRPr/>
              </a:pPr>
              <a:endParaRPr lang="en-GB" sz="1200" b="1" kern="0">
                <a:solidFill>
                  <a:srgbClr val="544F40"/>
                </a:solidFill>
                <a:latin typeface="Arial" panose="020B0604020202020204" pitchFamily="34" charset="0"/>
              </a:endParaRPr>
            </a:p>
          </p:txBody>
        </p:sp>
      </p:grpSp>
      <p:grpSp>
        <p:nvGrpSpPr>
          <p:cNvPr id="93254" name="Group 302">
            <a:extLst>
              <a:ext uri="{FF2B5EF4-FFF2-40B4-BE49-F238E27FC236}">
                <a16:creationId xmlns:a16="http://schemas.microsoft.com/office/drawing/2014/main" id="{E7920D6A-B603-43D4-B705-F2F4F79E8C46}"/>
              </a:ext>
            </a:extLst>
          </p:cNvPr>
          <p:cNvGrpSpPr>
            <a:grpSpLocks/>
          </p:cNvGrpSpPr>
          <p:nvPr/>
        </p:nvGrpSpPr>
        <p:grpSpPr bwMode="auto">
          <a:xfrm>
            <a:off x="8888413" y="1481139"/>
            <a:ext cx="1473200" cy="3271837"/>
            <a:chOff x="7205319" y="972570"/>
            <a:chExt cx="1963968" cy="3983352"/>
          </a:xfrm>
        </p:grpSpPr>
        <p:sp>
          <p:nvSpPr>
            <p:cNvPr id="305" name="TextBox 304">
              <a:extLst>
                <a:ext uri="{FF2B5EF4-FFF2-40B4-BE49-F238E27FC236}">
                  <a16:creationId xmlns:a16="http://schemas.microsoft.com/office/drawing/2014/main" id="{5180DF1A-3DA0-453F-BD39-D45898A14B21}"/>
                </a:ext>
              </a:extLst>
            </p:cNvPr>
            <p:cNvSpPr txBox="1"/>
            <p:nvPr/>
          </p:nvSpPr>
          <p:spPr>
            <a:xfrm>
              <a:off x="7285740" y="3384615"/>
              <a:ext cx="1883547" cy="1412824"/>
            </a:xfrm>
            <a:prstGeom prst="rect">
              <a:avLst/>
            </a:prstGeom>
            <a:noFill/>
          </p:spPr>
          <p:txBody>
            <a:bodyPr>
              <a:spAutoFit/>
            </a:bodyPr>
            <a:lstStyle/>
            <a:p>
              <a:pPr algn="ctr" defTabSz="685800" eaLnBrk="0" fontAlgn="base" hangingPunct="0">
                <a:spcBef>
                  <a:spcPct val="0"/>
                </a:spcBef>
                <a:spcAft>
                  <a:spcPts val="375"/>
                </a:spcAft>
                <a:defRPr/>
              </a:pPr>
              <a:r>
                <a:rPr lang="en-GB" sz="1050" b="1" kern="0" dirty="0">
                  <a:solidFill>
                    <a:srgbClr val="F36600"/>
                  </a:solidFill>
                  <a:latin typeface="Arial" panose="020B0604020202020204" pitchFamily="34" charset="0"/>
                </a:rPr>
                <a:t>FF/VI vs UMEC/VI</a:t>
              </a:r>
            </a:p>
            <a:p>
              <a:pPr algn="ctr" defTabSz="685800" eaLnBrk="0" fontAlgn="base" hangingPunct="0">
                <a:spcBef>
                  <a:spcPct val="0"/>
                </a:spcBef>
                <a:spcAft>
                  <a:spcPts val="375"/>
                </a:spcAft>
                <a:defRPr/>
              </a:pPr>
              <a:r>
                <a:rPr lang="en-GB" b="1" kern="0" dirty="0">
                  <a:solidFill>
                    <a:srgbClr val="F36600"/>
                  </a:solidFill>
                  <a:latin typeface="Arial" panose="020B0604020202020204" pitchFamily="34" charset="0"/>
                </a:rPr>
                <a:t>38.7%</a:t>
              </a:r>
            </a:p>
            <a:p>
              <a:pPr algn="ctr" defTabSz="685800" eaLnBrk="0" fontAlgn="base" hangingPunct="0">
                <a:spcBef>
                  <a:spcPct val="0"/>
                </a:spcBef>
                <a:spcAft>
                  <a:spcPts val="375"/>
                </a:spcAft>
                <a:defRPr/>
              </a:pPr>
              <a:r>
                <a:rPr lang="en-GB" sz="1050" b="1" kern="0" dirty="0">
                  <a:solidFill>
                    <a:srgbClr val="544F40"/>
                  </a:solidFill>
                  <a:latin typeface="Arial" panose="020B0604020202020204" pitchFamily="34" charset="0"/>
                </a:rPr>
                <a:t>HR 0.61</a:t>
              </a:r>
              <a:br>
                <a:rPr lang="en-GB" sz="1050" b="1" kern="0" dirty="0">
                  <a:solidFill>
                    <a:srgbClr val="544F40"/>
                  </a:solidFill>
                  <a:latin typeface="Arial" panose="020B0604020202020204" pitchFamily="34" charset="0"/>
                </a:rPr>
              </a:br>
              <a:r>
                <a:rPr lang="en-GB" sz="1050" kern="0" dirty="0">
                  <a:solidFill>
                    <a:srgbClr val="544F40"/>
                  </a:solidFill>
                  <a:latin typeface="Arial" panose="020B0604020202020204" pitchFamily="34" charset="0"/>
                </a:rPr>
                <a:t>(95% CI: 0.40, 0.93)</a:t>
              </a:r>
              <a:br>
                <a:rPr lang="en-GB" sz="1050" kern="0" dirty="0">
                  <a:solidFill>
                    <a:srgbClr val="544F40"/>
                  </a:solidFill>
                  <a:latin typeface="Arial" panose="020B0604020202020204" pitchFamily="34" charset="0"/>
                </a:rPr>
              </a:br>
              <a:r>
                <a:rPr lang="en-GB" sz="1050" b="1" kern="0" dirty="0">
                  <a:solidFill>
                    <a:srgbClr val="544F40"/>
                  </a:solidFill>
                  <a:latin typeface="Arial" panose="020B0604020202020204" pitchFamily="34" charset="0"/>
                </a:rPr>
                <a:t>p=0.022</a:t>
              </a:r>
            </a:p>
          </p:txBody>
        </p:sp>
        <p:sp>
          <p:nvSpPr>
            <p:cNvPr id="306" name="TextBox 305">
              <a:extLst>
                <a:ext uri="{FF2B5EF4-FFF2-40B4-BE49-F238E27FC236}">
                  <a16:creationId xmlns:a16="http://schemas.microsoft.com/office/drawing/2014/main" id="{0FE9EA68-6DCD-489D-81E2-4F35CEFD0EF3}"/>
                </a:ext>
              </a:extLst>
            </p:cNvPr>
            <p:cNvSpPr txBox="1"/>
            <p:nvPr/>
          </p:nvSpPr>
          <p:spPr>
            <a:xfrm>
              <a:off x="7205319" y="1386174"/>
              <a:ext cx="1883547" cy="1615761"/>
            </a:xfrm>
            <a:prstGeom prst="rect">
              <a:avLst/>
            </a:prstGeom>
            <a:noFill/>
          </p:spPr>
          <p:txBody>
            <a:bodyPr>
              <a:spAutoFit/>
            </a:bodyPr>
            <a:lstStyle/>
            <a:p>
              <a:pPr algn="ctr" defTabSz="685800" eaLnBrk="0" fontAlgn="base" hangingPunct="0">
                <a:spcBef>
                  <a:spcPct val="0"/>
                </a:spcBef>
                <a:spcAft>
                  <a:spcPts val="375"/>
                </a:spcAft>
                <a:defRPr/>
              </a:pPr>
              <a:r>
                <a:rPr lang="en-GB" sz="1050" b="1" kern="0" dirty="0">
                  <a:solidFill>
                    <a:srgbClr val="004B8D"/>
                  </a:solidFill>
                  <a:latin typeface="Arial" panose="020B0604020202020204" pitchFamily="34" charset="0"/>
                </a:rPr>
                <a:t>FF/UMEC/VI vs UMEC/VI</a:t>
              </a:r>
            </a:p>
            <a:p>
              <a:pPr algn="ctr" defTabSz="685800" eaLnBrk="0" fontAlgn="base" hangingPunct="0">
                <a:spcBef>
                  <a:spcPct val="0"/>
                </a:spcBef>
                <a:spcAft>
                  <a:spcPts val="375"/>
                </a:spcAft>
                <a:defRPr/>
              </a:pPr>
              <a:r>
                <a:rPr lang="en-GB" b="1" kern="0" dirty="0">
                  <a:solidFill>
                    <a:srgbClr val="004B8D"/>
                  </a:solidFill>
                  <a:latin typeface="Arial" panose="020B0604020202020204" pitchFamily="34" charset="0"/>
                </a:rPr>
                <a:t>42.1%</a:t>
              </a:r>
            </a:p>
            <a:p>
              <a:pPr algn="ctr" defTabSz="685800" eaLnBrk="0" fontAlgn="base" hangingPunct="0">
                <a:spcBef>
                  <a:spcPct val="0"/>
                </a:spcBef>
                <a:spcAft>
                  <a:spcPts val="375"/>
                </a:spcAft>
                <a:defRPr/>
              </a:pPr>
              <a:r>
                <a:rPr lang="en-GB" sz="1050" b="1" kern="0" dirty="0">
                  <a:solidFill>
                    <a:srgbClr val="544F40"/>
                  </a:solidFill>
                  <a:latin typeface="Arial" panose="020B0604020202020204" pitchFamily="34" charset="0"/>
                </a:rPr>
                <a:t>HR 0.58</a:t>
              </a:r>
              <a:br>
                <a:rPr lang="en-GB" sz="1050" b="1" kern="0" dirty="0">
                  <a:solidFill>
                    <a:srgbClr val="544F40"/>
                  </a:solidFill>
                  <a:latin typeface="Arial" panose="020B0604020202020204" pitchFamily="34" charset="0"/>
                </a:rPr>
              </a:br>
              <a:r>
                <a:rPr lang="en-GB" sz="1050" kern="0" dirty="0">
                  <a:solidFill>
                    <a:srgbClr val="544F40"/>
                  </a:solidFill>
                  <a:latin typeface="Arial" panose="020B0604020202020204" pitchFamily="34" charset="0"/>
                </a:rPr>
                <a:t>(95% CI: 0.38, 0.88)</a:t>
              </a:r>
              <a:br>
                <a:rPr lang="en-GB" sz="1050" kern="0" dirty="0">
                  <a:solidFill>
                    <a:srgbClr val="544F40"/>
                  </a:solidFill>
                  <a:latin typeface="Arial" panose="020B0604020202020204" pitchFamily="34" charset="0"/>
                </a:rPr>
              </a:br>
              <a:r>
                <a:rPr lang="en-GB" sz="1050" b="1" kern="0" dirty="0">
                  <a:solidFill>
                    <a:srgbClr val="544F40"/>
                  </a:solidFill>
                  <a:latin typeface="Arial" panose="020B0604020202020204" pitchFamily="34" charset="0"/>
                </a:rPr>
                <a:t>p=0.011</a:t>
              </a:r>
            </a:p>
          </p:txBody>
        </p:sp>
        <p:sp>
          <p:nvSpPr>
            <p:cNvPr id="307" name="Rectangle: Rounded Corners 306">
              <a:extLst>
                <a:ext uri="{FF2B5EF4-FFF2-40B4-BE49-F238E27FC236}">
                  <a16:creationId xmlns:a16="http://schemas.microsoft.com/office/drawing/2014/main" id="{E2C74378-F1A2-4420-A377-65E534AA7EA1}"/>
                </a:ext>
              </a:extLst>
            </p:cNvPr>
            <p:cNvSpPr/>
            <p:nvPr/>
          </p:nvSpPr>
          <p:spPr>
            <a:xfrm>
              <a:off x="7270925" y="972570"/>
              <a:ext cx="1872966" cy="3983352"/>
            </a:xfrm>
            <a:prstGeom prst="roundRect">
              <a:avLst>
                <a:gd name="adj" fmla="val 7190"/>
              </a:avLst>
            </a:prstGeom>
            <a:noFill/>
            <a:ln w="38100" cap="flat" cmpd="sng" algn="ctr">
              <a:solidFill>
                <a:srgbClr val="F36600"/>
              </a:solidFill>
              <a:prstDash val="solid"/>
              <a:miter lim="800000"/>
            </a:ln>
            <a:effectLst/>
          </p:spPr>
          <p:txBody>
            <a:bodyPr anchor="ctr"/>
            <a:lstStyle/>
            <a:p>
              <a:pPr algn="ctr" defTabSz="514350" eaLnBrk="0" fontAlgn="base" hangingPunct="0">
                <a:spcBef>
                  <a:spcPct val="0"/>
                </a:spcBef>
                <a:spcAft>
                  <a:spcPct val="0"/>
                </a:spcAft>
                <a:defRPr/>
              </a:pPr>
              <a:endParaRPr lang="en-GB" sz="1013" kern="0">
                <a:solidFill>
                  <a:srgbClr val="FFFFFF"/>
                </a:solidFill>
                <a:latin typeface="Arial" panose="020B0604020202020204"/>
              </a:endParaRPr>
            </a:p>
          </p:txBody>
        </p:sp>
      </p:grpSp>
      <p:sp>
        <p:nvSpPr>
          <p:cNvPr id="311" name="TextBox 310">
            <a:extLst>
              <a:ext uri="{FF2B5EF4-FFF2-40B4-BE49-F238E27FC236}">
                <a16:creationId xmlns:a16="http://schemas.microsoft.com/office/drawing/2014/main" id="{865F6FAD-6FF6-4CA3-A334-D50689590286}"/>
              </a:ext>
            </a:extLst>
          </p:cNvPr>
          <p:cNvSpPr txBox="1"/>
          <p:nvPr/>
        </p:nvSpPr>
        <p:spPr>
          <a:xfrm rot="16200000">
            <a:off x="1643857" y="2869407"/>
            <a:ext cx="1919288" cy="161925"/>
          </a:xfrm>
          <a:prstGeom prst="rect">
            <a:avLst/>
          </a:prstGeom>
          <a:noFill/>
        </p:spPr>
        <p:txBody>
          <a:bodyPr lIns="0" tIns="0" rIns="0" bIns="0">
            <a:spAutoFit/>
          </a:bodyPr>
          <a:lstStyle/>
          <a:p>
            <a:pPr algn="ctr" defTabSz="514350" eaLnBrk="0" fontAlgn="base" hangingPunct="0">
              <a:spcBef>
                <a:spcPct val="0"/>
              </a:spcBef>
              <a:spcAft>
                <a:spcPct val="0"/>
              </a:spcAft>
              <a:defRPr/>
            </a:pPr>
            <a:r>
              <a:rPr lang="en-GB" sz="1050" b="1" kern="0" dirty="0" err="1">
                <a:solidFill>
                  <a:srgbClr val="544F40"/>
                </a:solidFill>
                <a:latin typeface="Arial" panose="020B0604020202020204" pitchFamily="34" charset="0"/>
                <a:cs typeface="Arial" panose="020B0604020202020204" pitchFamily="34" charset="0"/>
              </a:rPr>
              <a:t>Probablità</a:t>
            </a:r>
            <a:r>
              <a:rPr lang="en-GB" sz="1050" b="1" kern="0" dirty="0">
                <a:solidFill>
                  <a:srgbClr val="544F40"/>
                </a:solidFill>
                <a:latin typeface="Arial" panose="020B0604020202020204" pitchFamily="34" charset="0"/>
                <a:cs typeface="Arial" panose="020B0604020202020204" pitchFamily="34" charset="0"/>
              </a:rPr>
              <a:t> </a:t>
            </a:r>
            <a:r>
              <a:rPr lang="en-GB" sz="1050" b="1" kern="0" dirty="0" err="1">
                <a:solidFill>
                  <a:srgbClr val="544F40"/>
                </a:solidFill>
                <a:latin typeface="Arial" panose="020B0604020202020204" pitchFamily="34" charset="0"/>
                <a:cs typeface="Arial" panose="020B0604020202020204" pitchFamily="34" charset="0"/>
              </a:rPr>
              <a:t>dell’evento</a:t>
            </a:r>
            <a:r>
              <a:rPr lang="en-GB" sz="1050" b="1" kern="0" dirty="0">
                <a:solidFill>
                  <a:srgbClr val="544F40"/>
                </a:solidFill>
                <a:latin typeface="Arial" panose="020B0604020202020204" pitchFamily="34" charset="0"/>
                <a:cs typeface="Arial" panose="020B0604020202020204" pitchFamily="34" charset="0"/>
              </a:rPr>
              <a:t> (%)</a:t>
            </a:r>
          </a:p>
        </p:txBody>
      </p:sp>
      <p:grpSp>
        <p:nvGrpSpPr>
          <p:cNvPr id="93256" name="Gruppo 4">
            <a:extLst>
              <a:ext uri="{FF2B5EF4-FFF2-40B4-BE49-F238E27FC236}">
                <a16:creationId xmlns:a16="http://schemas.microsoft.com/office/drawing/2014/main" id="{9D24434B-2812-4BE3-9A26-38A3ED1EB439}"/>
              </a:ext>
            </a:extLst>
          </p:cNvPr>
          <p:cNvGrpSpPr>
            <a:grpSpLocks/>
          </p:cNvGrpSpPr>
          <p:nvPr/>
        </p:nvGrpSpPr>
        <p:grpSpPr bwMode="auto">
          <a:xfrm>
            <a:off x="3302000" y="2081213"/>
            <a:ext cx="1123926" cy="508386"/>
            <a:chOff x="1778055" y="2081859"/>
            <a:chExt cx="1105747" cy="513009"/>
          </a:xfrm>
        </p:grpSpPr>
        <p:sp>
          <p:nvSpPr>
            <p:cNvPr id="339" name="TextBox 338">
              <a:extLst>
                <a:ext uri="{FF2B5EF4-FFF2-40B4-BE49-F238E27FC236}">
                  <a16:creationId xmlns:a16="http://schemas.microsoft.com/office/drawing/2014/main" id="{D6B3A9E9-A798-4576-8994-3539C8808B4A}"/>
                </a:ext>
              </a:extLst>
            </p:cNvPr>
            <p:cNvSpPr txBox="1"/>
            <p:nvPr/>
          </p:nvSpPr>
          <p:spPr>
            <a:xfrm>
              <a:off x="2240355" y="2081859"/>
              <a:ext cx="643447" cy="139758"/>
            </a:xfrm>
            <a:prstGeom prst="rect">
              <a:avLst/>
            </a:prstGeom>
            <a:noFill/>
          </p:spPr>
          <p:txBody>
            <a:bodyPr wrap="none" lIns="0" tIns="0" rIns="0" bIns="0">
              <a:spAutoFit/>
            </a:bodyPr>
            <a:lstStyle/>
            <a:p>
              <a:pPr defTabSz="514350" eaLnBrk="0" fontAlgn="base" hangingPunct="0">
                <a:spcBef>
                  <a:spcPct val="0"/>
                </a:spcBef>
                <a:spcAft>
                  <a:spcPct val="0"/>
                </a:spcAft>
                <a:defRPr/>
              </a:pPr>
              <a:r>
                <a:rPr lang="en-GB" sz="900" b="1" kern="0" dirty="0">
                  <a:solidFill>
                    <a:srgbClr val="544F40"/>
                  </a:solidFill>
                  <a:latin typeface="Arial" panose="020B0604020202020204" pitchFamily="34" charset="0"/>
                  <a:cs typeface="Arial" panose="020B0604020202020204" pitchFamily="34" charset="0"/>
                </a:rPr>
                <a:t>FF/UMEC/VI</a:t>
              </a:r>
            </a:p>
          </p:txBody>
        </p:sp>
        <p:cxnSp>
          <p:nvCxnSpPr>
            <p:cNvPr id="93272" name="Straight Connector 339">
              <a:extLst>
                <a:ext uri="{FF2B5EF4-FFF2-40B4-BE49-F238E27FC236}">
                  <a16:creationId xmlns:a16="http://schemas.microsoft.com/office/drawing/2014/main" id="{8024F949-16CC-4D1B-96B6-1B12C8BC50FA}"/>
                </a:ext>
              </a:extLst>
            </p:cNvPr>
            <p:cNvCxnSpPr>
              <a:cxnSpLocks noChangeShapeType="1"/>
            </p:cNvCxnSpPr>
            <p:nvPr/>
          </p:nvCxnSpPr>
          <p:spPr bwMode="auto">
            <a:xfrm>
              <a:off x="1778055" y="2153553"/>
              <a:ext cx="347781" cy="0"/>
            </a:xfrm>
            <a:prstGeom prst="line">
              <a:avLst/>
            </a:prstGeom>
            <a:noFill/>
            <a:ln w="28575">
              <a:solidFill>
                <a:srgbClr val="004B8D"/>
              </a:solidFill>
              <a:miter lim="800000"/>
              <a:headEnd/>
              <a:tailEnd/>
            </a:ln>
            <a:extLst>
              <a:ext uri="{909E8E84-426E-40DD-AFC4-6F175D3DCCD1}">
                <a14:hiddenFill xmlns:a14="http://schemas.microsoft.com/office/drawing/2010/main">
                  <a:noFill/>
                </a14:hiddenFill>
              </a:ext>
            </a:extLst>
          </p:spPr>
        </p:cxnSp>
        <p:cxnSp>
          <p:nvCxnSpPr>
            <p:cNvPr id="93273" name="Straight Connector 340">
              <a:extLst>
                <a:ext uri="{FF2B5EF4-FFF2-40B4-BE49-F238E27FC236}">
                  <a16:creationId xmlns:a16="http://schemas.microsoft.com/office/drawing/2014/main" id="{34D5032F-87C1-4059-846C-62D2B9A64C16}"/>
                </a:ext>
              </a:extLst>
            </p:cNvPr>
            <p:cNvCxnSpPr>
              <a:cxnSpLocks noChangeShapeType="1"/>
            </p:cNvCxnSpPr>
            <p:nvPr/>
          </p:nvCxnSpPr>
          <p:spPr bwMode="auto">
            <a:xfrm>
              <a:off x="1778055" y="2338590"/>
              <a:ext cx="347781" cy="0"/>
            </a:xfrm>
            <a:prstGeom prst="line">
              <a:avLst/>
            </a:prstGeom>
            <a:noFill/>
            <a:ln w="28575">
              <a:solidFill>
                <a:srgbClr val="F36600"/>
              </a:solidFill>
              <a:miter lim="800000"/>
              <a:headEnd/>
              <a:tailEnd/>
            </a:ln>
            <a:extLst>
              <a:ext uri="{909E8E84-426E-40DD-AFC4-6F175D3DCCD1}">
                <a14:hiddenFill xmlns:a14="http://schemas.microsoft.com/office/drawing/2010/main">
                  <a:noFill/>
                </a14:hiddenFill>
              </a:ext>
            </a:extLst>
          </p:spPr>
        </p:cxnSp>
        <p:cxnSp>
          <p:nvCxnSpPr>
            <p:cNvPr id="93274" name="Straight Connector 341">
              <a:extLst>
                <a:ext uri="{FF2B5EF4-FFF2-40B4-BE49-F238E27FC236}">
                  <a16:creationId xmlns:a16="http://schemas.microsoft.com/office/drawing/2014/main" id="{15B51F74-EAD0-4DBA-B283-B326AF38D0DA}"/>
                </a:ext>
              </a:extLst>
            </p:cNvPr>
            <p:cNvCxnSpPr>
              <a:cxnSpLocks noChangeShapeType="1"/>
            </p:cNvCxnSpPr>
            <p:nvPr/>
          </p:nvCxnSpPr>
          <p:spPr bwMode="auto">
            <a:xfrm>
              <a:off x="1778055" y="2523627"/>
              <a:ext cx="347781" cy="0"/>
            </a:xfrm>
            <a:prstGeom prst="line">
              <a:avLst/>
            </a:prstGeom>
            <a:noFill/>
            <a:ln w="28575">
              <a:solidFill>
                <a:srgbClr val="A80249"/>
              </a:solidFill>
              <a:miter lim="800000"/>
              <a:headEnd/>
              <a:tailEnd/>
            </a:ln>
            <a:extLst>
              <a:ext uri="{909E8E84-426E-40DD-AFC4-6F175D3DCCD1}">
                <a14:hiddenFill xmlns:a14="http://schemas.microsoft.com/office/drawing/2010/main">
                  <a:noFill/>
                </a14:hiddenFill>
              </a:ext>
            </a:extLst>
          </p:spPr>
        </p:cxnSp>
        <p:sp>
          <p:nvSpPr>
            <p:cNvPr id="343" name="TextBox 342">
              <a:extLst>
                <a:ext uri="{FF2B5EF4-FFF2-40B4-BE49-F238E27FC236}">
                  <a16:creationId xmlns:a16="http://schemas.microsoft.com/office/drawing/2014/main" id="{E9BA56DB-4DAB-4362-A501-765636CE87CB}"/>
                </a:ext>
              </a:extLst>
            </p:cNvPr>
            <p:cNvSpPr txBox="1"/>
            <p:nvPr/>
          </p:nvSpPr>
          <p:spPr>
            <a:xfrm>
              <a:off x="2240355" y="2270887"/>
              <a:ext cx="277566" cy="139758"/>
            </a:xfrm>
            <a:prstGeom prst="rect">
              <a:avLst/>
            </a:prstGeom>
            <a:noFill/>
          </p:spPr>
          <p:txBody>
            <a:bodyPr wrap="none" lIns="0" tIns="0" rIns="0" bIns="0">
              <a:spAutoFit/>
            </a:bodyPr>
            <a:lstStyle/>
            <a:p>
              <a:pPr defTabSz="514350" eaLnBrk="0" fontAlgn="base" hangingPunct="0">
                <a:spcBef>
                  <a:spcPct val="0"/>
                </a:spcBef>
                <a:spcAft>
                  <a:spcPct val="0"/>
                </a:spcAft>
                <a:defRPr/>
              </a:pPr>
              <a:r>
                <a:rPr lang="en-GB" sz="900" b="1" kern="0" dirty="0">
                  <a:solidFill>
                    <a:srgbClr val="544F40"/>
                  </a:solidFill>
                  <a:latin typeface="Arial" panose="020B0604020202020204" pitchFamily="34" charset="0"/>
                  <a:cs typeface="Arial" panose="020B0604020202020204" pitchFamily="34" charset="0"/>
                </a:rPr>
                <a:t>FF/VI</a:t>
              </a:r>
            </a:p>
          </p:txBody>
        </p:sp>
        <p:sp>
          <p:nvSpPr>
            <p:cNvPr id="344" name="TextBox 343">
              <a:extLst>
                <a:ext uri="{FF2B5EF4-FFF2-40B4-BE49-F238E27FC236}">
                  <a16:creationId xmlns:a16="http://schemas.microsoft.com/office/drawing/2014/main" id="{6B12D2E9-35AE-4C3F-AC58-B3DFB2D44092}"/>
                </a:ext>
              </a:extLst>
            </p:cNvPr>
            <p:cNvSpPr txBox="1"/>
            <p:nvPr/>
          </p:nvSpPr>
          <p:spPr>
            <a:xfrm>
              <a:off x="2240355" y="2455110"/>
              <a:ext cx="473123" cy="139758"/>
            </a:xfrm>
            <a:prstGeom prst="rect">
              <a:avLst/>
            </a:prstGeom>
            <a:noFill/>
          </p:spPr>
          <p:txBody>
            <a:bodyPr wrap="none" lIns="0" tIns="0" rIns="0" bIns="0">
              <a:spAutoFit/>
            </a:bodyPr>
            <a:lstStyle/>
            <a:p>
              <a:pPr defTabSz="514350" eaLnBrk="0" fontAlgn="base" hangingPunct="0">
                <a:spcBef>
                  <a:spcPct val="0"/>
                </a:spcBef>
                <a:spcAft>
                  <a:spcPct val="0"/>
                </a:spcAft>
                <a:defRPr/>
              </a:pPr>
              <a:r>
                <a:rPr lang="en-GB" sz="900" b="1" kern="0" dirty="0">
                  <a:solidFill>
                    <a:srgbClr val="544F40"/>
                  </a:solidFill>
                  <a:latin typeface="Arial" panose="020B0604020202020204" pitchFamily="34" charset="0"/>
                  <a:cs typeface="Arial" panose="020B0604020202020204" pitchFamily="34" charset="0"/>
                </a:rPr>
                <a:t>UMEC/VI</a:t>
              </a:r>
            </a:p>
          </p:txBody>
        </p:sp>
      </p:grpSp>
      <p:grpSp>
        <p:nvGrpSpPr>
          <p:cNvPr id="93257" name="Gruppo 10">
            <a:extLst>
              <a:ext uri="{FF2B5EF4-FFF2-40B4-BE49-F238E27FC236}">
                <a16:creationId xmlns:a16="http://schemas.microsoft.com/office/drawing/2014/main" id="{54498412-EB72-47A0-938D-C5BF13CFD4F0}"/>
              </a:ext>
            </a:extLst>
          </p:cNvPr>
          <p:cNvGrpSpPr>
            <a:grpSpLocks/>
          </p:cNvGrpSpPr>
          <p:nvPr/>
        </p:nvGrpSpPr>
        <p:grpSpPr bwMode="auto">
          <a:xfrm>
            <a:off x="2805113" y="1884363"/>
            <a:ext cx="190500" cy="2030412"/>
            <a:chOff x="1281265" y="1885024"/>
            <a:chExt cx="187552" cy="2051566"/>
          </a:xfrm>
        </p:grpSpPr>
        <p:sp>
          <p:nvSpPr>
            <p:cNvPr id="106" name="TextBox 105">
              <a:extLst>
                <a:ext uri="{FF2B5EF4-FFF2-40B4-BE49-F238E27FC236}">
                  <a16:creationId xmlns:a16="http://schemas.microsoft.com/office/drawing/2014/main" id="{CFCF3DEF-7BEB-42F8-9C1B-52BC1072F117}"/>
                </a:ext>
              </a:extLst>
            </p:cNvPr>
            <p:cNvSpPr txBox="1"/>
            <p:nvPr/>
          </p:nvSpPr>
          <p:spPr>
            <a:xfrm>
              <a:off x="1393796" y="3774583"/>
              <a:ext cx="75021" cy="162007"/>
            </a:xfrm>
            <a:prstGeom prst="rect">
              <a:avLst/>
            </a:prstGeom>
            <a:noFill/>
          </p:spPr>
          <p:txBody>
            <a:bodyPr wrap="none" lIns="0" tIns="0" rIns="0" bIns="0" anchor="ctr">
              <a:spAutoFit/>
            </a:bodyPr>
            <a:lstStyle/>
            <a:p>
              <a:pPr algn="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0</a:t>
              </a:r>
            </a:p>
          </p:txBody>
        </p:sp>
        <p:sp>
          <p:nvSpPr>
            <p:cNvPr id="109" name="TextBox 108">
              <a:extLst>
                <a:ext uri="{FF2B5EF4-FFF2-40B4-BE49-F238E27FC236}">
                  <a16:creationId xmlns:a16="http://schemas.microsoft.com/office/drawing/2014/main" id="{5C2DE4CA-E3EB-4B49-8B84-89D60B462327}"/>
                </a:ext>
              </a:extLst>
            </p:cNvPr>
            <p:cNvSpPr txBox="1"/>
            <p:nvPr/>
          </p:nvSpPr>
          <p:spPr>
            <a:xfrm>
              <a:off x="1281265" y="3285350"/>
              <a:ext cx="187552" cy="162008"/>
            </a:xfrm>
            <a:prstGeom prst="rect">
              <a:avLst/>
            </a:prstGeom>
            <a:noFill/>
          </p:spPr>
          <p:txBody>
            <a:bodyPr wrap="none" lIns="0" tIns="0" rIns="0" bIns="0" anchor="ctr">
              <a:spAutoFit/>
            </a:bodyPr>
            <a:lstStyle/>
            <a:p>
              <a:pPr algn="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0.5</a:t>
              </a:r>
            </a:p>
          </p:txBody>
        </p:sp>
        <p:sp>
          <p:nvSpPr>
            <p:cNvPr id="110" name="TextBox 109">
              <a:extLst>
                <a:ext uri="{FF2B5EF4-FFF2-40B4-BE49-F238E27FC236}">
                  <a16:creationId xmlns:a16="http://schemas.microsoft.com/office/drawing/2014/main" id="{5AD0D59E-CBA8-466D-BFE9-C4B5D25EF514}"/>
                </a:ext>
              </a:extLst>
            </p:cNvPr>
            <p:cNvSpPr txBox="1"/>
            <p:nvPr/>
          </p:nvSpPr>
          <p:spPr>
            <a:xfrm>
              <a:off x="1281265" y="2796118"/>
              <a:ext cx="187552" cy="162007"/>
            </a:xfrm>
            <a:prstGeom prst="rect">
              <a:avLst/>
            </a:prstGeom>
            <a:noFill/>
          </p:spPr>
          <p:txBody>
            <a:bodyPr wrap="none" lIns="0" tIns="0" rIns="0" bIns="0" anchor="ctr">
              <a:spAutoFit/>
            </a:bodyPr>
            <a:lstStyle/>
            <a:p>
              <a:pPr algn="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1.0</a:t>
              </a:r>
            </a:p>
          </p:txBody>
        </p:sp>
        <p:sp>
          <p:nvSpPr>
            <p:cNvPr id="111" name="TextBox 110">
              <a:extLst>
                <a:ext uri="{FF2B5EF4-FFF2-40B4-BE49-F238E27FC236}">
                  <a16:creationId xmlns:a16="http://schemas.microsoft.com/office/drawing/2014/main" id="{5410AF0B-14F8-4809-BA69-83EAE99873ED}"/>
                </a:ext>
              </a:extLst>
            </p:cNvPr>
            <p:cNvSpPr txBox="1"/>
            <p:nvPr/>
          </p:nvSpPr>
          <p:spPr>
            <a:xfrm>
              <a:off x="1281265" y="2306886"/>
              <a:ext cx="187552" cy="162008"/>
            </a:xfrm>
            <a:prstGeom prst="rect">
              <a:avLst/>
            </a:prstGeom>
            <a:noFill/>
          </p:spPr>
          <p:txBody>
            <a:bodyPr wrap="none" lIns="0" tIns="0" rIns="0" bIns="0" anchor="ctr">
              <a:spAutoFit/>
            </a:bodyPr>
            <a:lstStyle/>
            <a:p>
              <a:pPr algn="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1.5</a:t>
              </a:r>
            </a:p>
          </p:txBody>
        </p:sp>
        <p:sp>
          <p:nvSpPr>
            <p:cNvPr id="112" name="TextBox 111">
              <a:extLst>
                <a:ext uri="{FF2B5EF4-FFF2-40B4-BE49-F238E27FC236}">
                  <a16:creationId xmlns:a16="http://schemas.microsoft.com/office/drawing/2014/main" id="{3354E386-34B0-4706-AF69-E33DC5AF0FED}"/>
                </a:ext>
              </a:extLst>
            </p:cNvPr>
            <p:cNvSpPr txBox="1"/>
            <p:nvPr/>
          </p:nvSpPr>
          <p:spPr>
            <a:xfrm>
              <a:off x="1281265" y="1885024"/>
              <a:ext cx="187552" cy="162007"/>
            </a:xfrm>
            <a:prstGeom prst="rect">
              <a:avLst/>
            </a:prstGeom>
            <a:noFill/>
          </p:spPr>
          <p:txBody>
            <a:bodyPr wrap="none" lIns="0" tIns="0" rIns="0" bIns="0" anchor="ctr">
              <a:spAutoFit/>
            </a:bodyPr>
            <a:lstStyle/>
            <a:p>
              <a:pPr algn="r" defTabSz="514350" eaLnBrk="0" fontAlgn="base" hangingPunct="0">
                <a:spcBef>
                  <a:spcPct val="0"/>
                </a:spcBef>
                <a:spcAft>
                  <a:spcPct val="0"/>
                </a:spcAft>
                <a:defRPr/>
              </a:pPr>
              <a:r>
                <a:rPr lang="en-GB" sz="1050" b="1" kern="0" dirty="0">
                  <a:solidFill>
                    <a:srgbClr val="544F40"/>
                  </a:solidFill>
                  <a:latin typeface="Arial" panose="020B0604020202020204" pitchFamily="34" charset="0"/>
                  <a:cs typeface="Arial" panose="020B0604020202020204" pitchFamily="34" charset="0"/>
                </a:rPr>
                <a:t>2.0</a:t>
              </a:r>
            </a:p>
          </p:txBody>
        </p:sp>
      </p:grpSp>
      <p:cxnSp>
        <p:nvCxnSpPr>
          <p:cNvPr id="93258" name="Straight Connector 115">
            <a:extLst>
              <a:ext uri="{FF2B5EF4-FFF2-40B4-BE49-F238E27FC236}">
                <a16:creationId xmlns:a16="http://schemas.microsoft.com/office/drawing/2014/main" id="{6E236427-42AD-477F-8512-079ACD3F6A4E}"/>
              </a:ext>
            </a:extLst>
          </p:cNvPr>
          <p:cNvCxnSpPr>
            <a:cxnSpLocks noChangeShapeType="1"/>
          </p:cNvCxnSpPr>
          <p:nvPr/>
        </p:nvCxnSpPr>
        <p:spPr bwMode="auto">
          <a:xfrm rot="5400000">
            <a:off x="3071813" y="3870326"/>
            <a:ext cx="0" cy="53975"/>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259" name="Straight Connector 116">
            <a:extLst>
              <a:ext uri="{FF2B5EF4-FFF2-40B4-BE49-F238E27FC236}">
                <a16:creationId xmlns:a16="http://schemas.microsoft.com/office/drawing/2014/main" id="{7B624EDD-DAFF-469B-B83A-18876A381FDE}"/>
              </a:ext>
            </a:extLst>
          </p:cNvPr>
          <p:cNvCxnSpPr>
            <a:cxnSpLocks noChangeShapeType="1"/>
          </p:cNvCxnSpPr>
          <p:nvPr/>
        </p:nvCxnSpPr>
        <p:spPr bwMode="auto">
          <a:xfrm rot="5400000">
            <a:off x="3071813" y="3381376"/>
            <a:ext cx="0" cy="53975"/>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260" name="Straight Connector 117">
            <a:extLst>
              <a:ext uri="{FF2B5EF4-FFF2-40B4-BE49-F238E27FC236}">
                <a16:creationId xmlns:a16="http://schemas.microsoft.com/office/drawing/2014/main" id="{C6B0B275-827B-454A-8DDF-2243DED7E623}"/>
              </a:ext>
            </a:extLst>
          </p:cNvPr>
          <p:cNvCxnSpPr>
            <a:cxnSpLocks noChangeShapeType="1"/>
          </p:cNvCxnSpPr>
          <p:nvPr/>
        </p:nvCxnSpPr>
        <p:spPr bwMode="auto">
          <a:xfrm rot="5400000">
            <a:off x="3071813" y="2892426"/>
            <a:ext cx="0" cy="53975"/>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261" name="Straight Connector 118">
            <a:extLst>
              <a:ext uri="{FF2B5EF4-FFF2-40B4-BE49-F238E27FC236}">
                <a16:creationId xmlns:a16="http://schemas.microsoft.com/office/drawing/2014/main" id="{C2455112-4B93-4071-AC9C-852884663CEB}"/>
              </a:ext>
            </a:extLst>
          </p:cNvPr>
          <p:cNvCxnSpPr>
            <a:cxnSpLocks noChangeShapeType="1"/>
          </p:cNvCxnSpPr>
          <p:nvPr/>
        </p:nvCxnSpPr>
        <p:spPr bwMode="auto">
          <a:xfrm rot="5400000">
            <a:off x="3071813" y="2401888"/>
            <a:ext cx="0" cy="53975"/>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3262" name="Straight Connector 119">
            <a:extLst>
              <a:ext uri="{FF2B5EF4-FFF2-40B4-BE49-F238E27FC236}">
                <a16:creationId xmlns:a16="http://schemas.microsoft.com/office/drawing/2014/main" id="{097C48BA-8D9C-4082-8DE6-4244C2F47B95}"/>
              </a:ext>
            </a:extLst>
          </p:cNvPr>
          <p:cNvCxnSpPr>
            <a:cxnSpLocks noChangeShapeType="1"/>
          </p:cNvCxnSpPr>
          <p:nvPr/>
        </p:nvCxnSpPr>
        <p:spPr bwMode="auto">
          <a:xfrm rot="5400000">
            <a:off x="3071813" y="1922463"/>
            <a:ext cx="0" cy="53975"/>
          </a:xfrm>
          <a:prstGeom prst="line">
            <a:avLst/>
          </a:prstGeom>
          <a:noFill/>
          <a:ln w="19050" cap="sq" algn="ctr">
            <a:solidFill>
              <a:srgbClr val="000000"/>
            </a:solidFill>
            <a:miter lim="800000"/>
            <a:headEnd/>
            <a:tailEnd/>
          </a:ln>
          <a:extLst>
            <a:ext uri="{909E8E84-426E-40DD-AFC4-6F175D3DCCD1}">
              <a14:hiddenFill xmlns:a14="http://schemas.microsoft.com/office/drawing/2010/main">
                <a:noFill/>
              </a14:hiddenFill>
            </a:ext>
          </a:extLst>
        </p:spPr>
      </p:cxnSp>
      <p:sp>
        <p:nvSpPr>
          <p:cNvPr id="93263" name="Slide Number Placeholder 1">
            <a:extLst>
              <a:ext uri="{FF2B5EF4-FFF2-40B4-BE49-F238E27FC236}">
                <a16:creationId xmlns:a16="http://schemas.microsoft.com/office/drawing/2014/main" id="{D59B74D0-1C10-441E-AA21-C7FC042FBAC6}"/>
              </a:ext>
            </a:extLst>
          </p:cNvPr>
          <p:cNvSpPr>
            <a:spLocks noGrp="1"/>
          </p:cNvSpPr>
          <p:nvPr>
            <p:ph type="sldNum" sz="quarter" idx="2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fld id="{B8E49B66-3CE2-486B-BA04-D9D35DED5AF3}" type="slidenum">
              <a:rPr lang="en-GB" altLang="it-IT">
                <a:solidFill>
                  <a:srgbClr val="000000"/>
                </a:solidFill>
                <a:latin typeface="Arial" panose="020B0604020202020204" pitchFamily="34" charset="0"/>
              </a:rPr>
              <a:pPr fontAlgn="base">
                <a:spcBef>
                  <a:spcPct val="0"/>
                </a:spcBef>
                <a:spcAft>
                  <a:spcPct val="0"/>
                </a:spcAft>
              </a:pPr>
              <a:t>39</a:t>
            </a:fld>
            <a:endParaRPr lang="en-GB" altLang="it-IT">
              <a:solidFill>
                <a:srgbClr val="000000"/>
              </a:solidFill>
              <a:latin typeface="Arial" panose="020B0604020202020204" pitchFamily="34" charset="0"/>
            </a:endParaRPr>
          </a:p>
        </p:txBody>
      </p:sp>
      <p:sp>
        <p:nvSpPr>
          <p:cNvPr id="93264" name="Text Placeholder 53">
            <a:extLst>
              <a:ext uri="{FF2B5EF4-FFF2-40B4-BE49-F238E27FC236}">
                <a16:creationId xmlns:a16="http://schemas.microsoft.com/office/drawing/2014/main" id="{EBF6DE79-3605-4A7C-882D-6F92EB3A257F}"/>
              </a:ext>
            </a:extLst>
          </p:cNvPr>
          <p:cNvSpPr>
            <a:spLocks noGrp="1" noChangeArrowheads="1"/>
          </p:cNvSpPr>
          <p:nvPr>
            <p:ph type="body" sz="quarter" idx="19"/>
          </p:nvPr>
        </p:nvSpPr>
        <p:spPr>
          <a:xfrm>
            <a:off x="1876425" y="5962651"/>
            <a:ext cx="8439150" cy="195263"/>
          </a:xfrm>
        </p:spPr>
        <p:txBody>
          <a:bodyPr/>
          <a:lstStyle/>
          <a:p>
            <a:pPr>
              <a:spcBef>
                <a:spcPct val="0"/>
              </a:spcBef>
              <a:spcAft>
                <a:spcPct val="0"/>
              </a:spcAft>
            </a:pPr>
            <a:r>
              <a:rPr lang="en-GB" altLang="it-IT"/>
              <a:t>FF: fluticasone furoate; UMEC: umeclidinio bromuro; VI: vilanterolo trifenatato; HR: hazard ratio</a:t>
            </a:r>
          </a:p>
        </p:txBody>
      </p:sp>
      <p:sp>
        <p:nvSpPr>
          <p:cNvPr id="93265" name="CasellaDiTesto 75">
            <a:extLst>
              <a:ext uri="{FF2B5EF4-FFF2-40B4-BE49-F238E27FC236}">
                <a16:creationId xmlns:a16="http://schemas.microsoft.com/office/drawing/2014/main" id="{40B9E709-3D3D-40C9-9D03-484DC7BCA513}"/>
              </a:ext>
            </a:extLst>
          </p:cNvPr>
          <p:cNvSpPr txBox="1">
            <a:spLocks noChangeArrowheads="1"/>
          </p:cNvSpPr>
          <p:nvPr/>
        </p:nvSpPr>
        <p:spPr bwMode="auto">
          <a:xfrm>
            <a:off x="6772276" y="6189663"/>
            <a:ext cx="300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it-IT" altLang="it-IT">
                <a:solidFill>
                  <a:srgbClr val="000000"/>
                </a:solidFill>
                <a:latin typeface="Arial" panose="020B0604020202020204" pitchFamily="34" charset="0"/>
              </a:rPr>
              <a:t>Lipson DA et al NEJM 2018</a:t>
            </a:r>
          </a:p>
        </p:txBody>
      </p:sp>
    </p:spTree>
    <p:extLst>
      <p:ext uri="{BB962C8B-B14F-4D97-AF65-F5344CB8AC3E}">
        <p14:creationId xmlns:p14="http://schemas.microsoft.com/office/powerpoint/2010/main" val="827871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31376" y="1397640"/>
            <a:ext cx="12160624"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BPCO come componente polmonare della </a:t>
            </a:r>
            <a:r>
              <a:rPr kumimoji="0" lang="it-IT" altLang="it-IT" sz="2800" b="1" i="0" u="none" strike="noStrike" kern="0" cap="none" spc="0" normalizeH="0" baseline="0" noProof="0" dirty="0" err="1">
                <a:ln>
                  <a:noFill/>
                </a:ln>
                <a:solidFill>
                  <a:srgbClr val="FFFF00"/>
                </a:solidFill>
                <a:effectLst/>
                <a:uLnTx/>
                <a:uFillTx/>
                <a:latin typeface="Arial" panose="020B0604020202020204" pitchFamily="34" charset="0"/>
                <a:ea typeface="+mj-ea"/>
                <a:cs typeface="Arial" panose="020B0604020202020204" pitchFamily="34" charset="0"/>
              </a:rPr>
              <a:t>multimorbidità</a:t>
            </a: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Obiettivi del trattamento della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Quali sono state le premesse per arrivare ad una triplice terapia inalatoria in un singolo inalatore nella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Il futuro del trattamento del paziente con BPCO</a:t>
            </a: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4" name="Rettangolo 3">
            <a:extLst>
              <a:ext uri="{FF2B5EF4-FFF2-40B4-BE49-F238E27FC236}">
                <a16:creationId xmlns:a16="http://schemas.microsoft.com/office/drawing/2014/main" id="{0FDCD5E5-3458-4F33-9D92-099816B759DB}"/>
              </a:ext>
            </a:extLst>
          </p:cNvPr>
          <p:cNvSpPr/>
          <p:nvPr/>
        </p:nvSpPr>
        <p:spPr>
          <a:xfrm>
            <a:off x="31376" y="0"/>
            <a:ext cx="12129247" cy="125361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Il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contesto</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per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una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triplice</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terapia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in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Franklin Gothic Book"/>
                <a:ea typeface="+mn-ea"/>
                <a:cs typeface="+mn-cs"/>
              </a:rPr>
              <a:t>Leonardo M. Fabbri, MD, FERS</a:t>
            </a:r>
          </a:p>
        </p:txBody>
      </p:sp>
    </p:spTree>
    <p:extLst>
      <p:ext uri="{BB962C8B-B14F-4D97-AF65-F5344CB8AC3E}">
        <p14:creationId xmlns:p14="http://schemas.microsoft.com/office/powerpoint/2010/main" val="3900492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67453"/>
            <a:ext cx="12192000" cy="482825"/>
          </a:xfrm>
        </p:spPr>
        <p:txBody>
          <a:bodyPr>
            <a:noAutofit/>
          </a:bodyPr>
          <a:lstStyle/>
          <a:p>
            <a:pPr algn="ctr"/>
            <a:r>
              <a:rPr lang="it-IT" sz="3200" b="1" dirty="0">
                <a:solidFill>
                  <a:srgbClr val="FFFF00"/>
                </a:solidFill>
                <a:latin typeface="Franklin Gothic Medium"/>
              </a:rPr>
              <a:t>TREATMENT-EMERGENT ADVERSE EVENTS - TRIBUTE</a:t>
            </a:r>
          </a:p>
        </p:txBody>
      </p:sp>
      <p:graphicFrame>
        <p:nvGraphicFramePr>
          <p:cNvPr id="6" name="Tabella 5"/>
          <p:cNvGraphicFramePr>
            <a:graphicFrameLocks noGrp="1"/>
          </p:cNvGraphicFramePr>
          <p:nvPr>
            <p:extLst>
              <p:ext uri="{D42A27DB-BD31-4B8C-83A1-F6EECF244321}">
                <p14:modId xmlns:p14="http://schemas.microsoft.com/office/powerpoint/2010/main" val="4101884575"/>
              </p:ext>
            </p:extLst>
          </p:nvPr>
        </p:nvGraphicFramePr>
        <p:xfrm>
          <a:off x="2382965" y="1138588"/>
          <a:ext cx="7793069" cy="5058328"/>
        </p:xfrm>
        <a:graphic>
          <a:graphicData uri="http://schemas.openxmlformats.org/drawingml/2006/table">
            <a:tbl>
              <a:tblPr firstRow="1" bandRow="1">
                <a:tableStyleId>{5C22544A-7EE6-4342-B048-85BDC9FD1C3A}</a:tableStyleId>
              </a:tblPr>
              <a:tblGrid>
                <a:gridCol w="3396916">
                  <a:extLst>
                    <a:ext uri="{9D8B030D-6E8A-4147-A177-3AD203B41FA5}">
                      <a16:colId xmlns:a16="http://schemas.microsoft.com/office/drawing/2014/main" val="20000"/>
                    </a:ext>
                  </a:extLst>
                </a:gridCol>
                <a:gridCol w="2104926">
                  <a:extLst>
                    <a:ext uri="{9D8B030D-6E8A-4147-A177-3AD203B41FA5}">
                      <a16:colId xmlns:a16="http://schemas.microsoft.com/office/drawing/2014/main" val="20001"/>
                    </a:ext>
                  </a:extLst>
                </a:gridCol>
                <a:gridCol w="2291227">
                  <a:extLst>
                    <a:ext uri="{9D8B030D-6E8A-4147-A177-3AD203B41FA5}">
                      <a16:colId xmlns:a16="http://schemas.microsoft.com/office/drawing/2014/main" val="20002"/>
                    </a:ext>
                  </a:extLst>
                </a:gridCol>
              </a:tblGrid>
              <a:tr h="1026801">
                <a:tc>
                  <a:txBody>
                    <a:bodyPr/>
                    <a:lstStyle/>
                    <a:p>
                      <a:endParaRPr lang="it-IT" sz="2000" b="1" dirty="0"/>
                    </a:p>
                    <a:p>
                      <a:endParaRPr lang="it-IT" sz="2000" b="1" dirty="0"/>
                    </a:p>
                    <a:p>
                      <a:r>
                        <a:rPr lang="it-IT" sz="2000" b="1" dirty="0" err="1"/>
                        <a:t>Patients</a:t>
                      </a:r>
                      <a:r>
                        <a:rPr lang="it-IT" sz="2000" b="1" dirty="0"/>
                        <a:t> with</a:t>
                      </a:r>
                    </a:p>
                  </a:txBody>
                  <a:tcPr anchor="ctr"/>
                </a:tc>
                <a:tc>
                  <a:txBody>
                    <a:bodyPr/>
                    <a:lstStyle>
                      <a:lvl1pPr marL="0" algn="l" defTabSz="914400" rtl="0" eaLnBrk="1" latinLnBrk="0" hangingPunct="1">
                        <a:defRPr sz="1800" b="1" kern="1200">
                          <a:solidFill>
                            <a:schemeClr val="tx1"/>
                          </a:solidFill>
                          <a:latin typeface="Trebuchet MS"/>
                          <a:ea typeface="ヒラギノ角ゴ Pro W3"/>
                        </a:defRPr>
                      </a:lvl1pPr>
                      <a:lvl2pPr marL="457200" algn="l" defTabSz="914400" rtl="0" eaLnBrk="1" latinLnBrk="0" hangingPunct="1">
                        <a:defRPr sz="1800" b="1" kern="1200">
                          <a:solidFill>
                            <a:schemeClr val="tx1"/>
                          </a:solidFill>
                          <a:latin typeface="Trebuchet MS"/>
                          <a:ea typeface="ヒラギノ角ゴ Pro W3"/>
                        </a:defRPr>
                      </a:lvl2pPr>
                      <a:lvl3pPr marL="914400" algn="l" defTabSz="914400" rtl="0" eaLnBrk="1" latinLnBrk="0" hangingPunct="1">
                        <a:defRPr sz="1800" b="1" kern="1200">
                          <a:solidFill>
                            <a:schemeClr val="tx1"/>
                          </a:solidFill>
                          <a:latin typeface="Trebuchet MS"/>
                          <a:ea typeface="ヒラギノ角ゴ Pro W3"/>
                        </a:defRPr>
                      </a:lvl3pPr>
                      <a:lvl4pPr marL="1371600" algn="l" defTabSz="914400" rtl="0" eaLnBrk="1" latinLnBrk="0" hangingPunct="1">
                        <a:defRPr sz="1800" b="1" kern="1200">
                          <a:solidFill>
                            <a:schemeClr val="tx1"/>
                          </a:solidFill>
                          <a:latin typeface="Trebuchet MS"/>
                          <a:ea typeface="ヒラギノ角ゴ Pro W3"/>
                        </a:defRPr>
                      </a:lvl4pPr>
                      <a:lvl5pPr marL="1828800" algn="l" defTabSz="914400" rtl="0" eaLnBrk="1" latinLnBrk="0" hangingPunct="1">
                        <a:defRPr sz="1800" b="1" kern="1200">
                          <a:solidFill>
                            <a:schemeClr val="tx1"/>
                          </a:solidFill>
                          <a:latin typeface="Trebuchet MS"/>
                          <a:ea typeface="ヒラギノ角ゴ Pro W3"/>
                        </a:defRPr>
                      </a:lvl5pPr>
                      <a:lvl6pPr marL="2286000" algn="l" defTabSz="914400" rtl="0" eaLnBrk="1" latinLnBrk="0" hangingPunct="1">
                        <a:defRPr sz="1800" b="1" kern="1200">
                          <a:solidFill>
                            <a:schemeClr val="tx1"/>
                          </a:solidFill>
                          <a:latin typeface="Trebuchet MS"/>
                          <a:ea typeface="ヒラギノ角ゴ Pro W3"/>
                        </a:defRPr>
                      </a:lvl6pPr>
                      <a:lvl7pPr marL="2743200" algn="l" defTabSz="914400" rtl="0" eaLnBrk="1" latinLnBrk="0" hangingPunct="1">
                        <a:defRPr sz="1800" b="1" kern="1200">
                          <a:solidFill>
                            <a:schemeClr val="tx1"/>
                          </a:solidFill>
                          <a:latin typeface="Trebuchet MS"/>
                          <a:ea typeface="ヒラギノ角ゴ Pro W3"/>
                        </a:defRPr>
                      </a:lvl7pPr>
                      <a:lvl8pPr marL="3200400" algn="l" defTabSz="914400" rtl="0" eaLnBrk="1" latinLnBrk="0" hangingPunct="1">
                        <a:defRPr sz="1800" b="1" kern="1200">
                          <a:solidFill>
                            <a:schemeClr val="tx1"/>
                          </a:solidFill>
                          <a:latin typeface="Trebuchet MS"/>
                          <a:ea typeface="ヒラギノ角ゴ Pro W3"/>
                        </a:defRPr>
                      </a:lvl8pPr>
                      <a:lvl9pPr marL="3657600" algn="l" defTabSz="914400" rtl="0" eaLnBrk="1" latinLnBrk="0" hangingPunct="1">
                        <a:defRPr sz="1800" b="1" kern="1200">
                          <a:solidFill>
                            <a:schemeClr val="tx1"/>
                          </a:solidFill>
                          <a:latin typeface="Trebuchet MS"/>
                          <a:ea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2000" b="1" kern="1200" dirty="0">
                          <a:solidFill>
                            <a:schemeClr val="bg1"/>
                          </a:solidFill>
                        </a:rPr>
                        <a:t>BDP/FF/G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cap="none" normalizeH="0" baseline="0" dirty="0">
                          <a:ln>
                            <a:noFill/>
                          </a:ln>
                          <a:solidFill>
                            <a:schemeClr val="bg1"/>
                          </a:solidFill>
                          <a:effectLst/>
                          <a:latin typeface="+mn-lt"/>
                          <a:ea typeface="+mn-ea"/>
                          <a:cs typeface="ヒラギノ角ゴ Pro W3"/>
                        </a:rPr>
                        <a:t>N = 764</a:t>
                      </a:r>
                      <a:endParaRPr kumimoji="0" lang="en-GB" sz="2000" b="1" i="0" u="none" strike="noStrike" cap="none" normalizeH="0" baseline="0" dirty="0">
                        <a:ln>
                          <a:noFill/>
                        </a:ln>
                        <a:solidFill>
                          <a:schemeClr val="bg1"/>
                        </a:solidFill>
                        <a:effectLst/>
                        <a:latin typeface="+mn-lt"/>
                        <a:ea typeface="+mn-ea"/>
                        <a:cs typeface="ヒラギノ角ゴ Pro W3"/>
                      </a:endParaRP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2000" b="1" dirty="0">
                          <a:latin typeface="+mn-lt"/>
                        </a:rPr>
                        <a:t>IND/GLY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cap="none" normalizeH="0" baseline="0" dirty="0">
                          <a:ln>
                            <a:noFill/>
                          </a:ln>
                          <a:solidFill>
                            <a:schemeClr val="bg1"/>
                          </a:solidFill>
                          <a:effectLst/>
                          <a:latin typeface="+mn-lt"/>
                          <a:ea typeface="+mn-ea"/>
                          <a:cs typeface="ヒラギノ角ゴ Pro W3"/>
                        </a:rPr>
                        <a:t>N = 768</a:t>
                      </a:r>
                      <a:endParaRPr kumimoji="0" lang="en-GB" sz="2000" b="1" i="0" u="none" strike="noStrike" cap="none" normalizeH="0" baseline="0" dirty="0">
                        <a:ln>
                          <a:noFill/>
                        </a:ln>
                        <a:solidFill>
                          <a:schemeClr val="bg1"/>
                        </a:solidFill>
                        <a:effectLst/>
                        <a:latin typeface="+mn-lt"/>
                        <a:ea typeface="+mn-ea"/>
                        <a:cs typeface="ヒラギノ角ゴ Pro W3"/>
                      </a:endParaRPr>
                    </a:p>
                  </a:txBody>
                  <a:tcPr marT="45723" marB="45723" anchor="ctr" horzOverflow="overflow"/>
                </a:tc>
                <a:extLst>
                  <a:ext uri="{0D108BD9-81ED-4DB2-BD59-A6C34878D82A}">
                    <a16:rowId xmlns:a16="http://schemas.microsoft.com/office/drawing/2014/main" val="10000"/>
                  </a:ext>
                </a:extLst>
              </a:tr>
              <a:tr h="472010">
                <a:tc>
                  <a:txBody>
                    <a:bodyPr/>
                    <a:lstStyle/>
                    <a:p>
                      <a:pPr>
                        <a:spcBef>
                          <a:spcPts val="100"/>
                        </a:spcBef>
                        <a:spcAft>
                          <a:spcPts val="100"/>
                        </a:spcAft>
                      </a:pPr>
                      <a:r>
                        <a:rPr lang="it-IT" sz="2000" b="1" dirty="0" err="1"/>
                        <a:t>AEs</a:t>
                      </a:r>
                      <a:endParaRPr lang="it-IT" sz="2000" b="1" dirty="0"/>
                    </a:p>
                  </a:txBody>
                  <a:tcPr anchor="ctr"/>
                </a:tc>
                <a:tc>
                  <a:txBody>
                    <a:bodyPr/>
                    <a:lstStyle/>
                    <a:p>
                      <a:pPr algn="ctr">
                        <a:spcBef>
                          <a:spcPts val="100"/>
                        </a:spcBef>
                        <a:spcAft>
                          <a:spcPts val="100"/>
                        </a:spcAft>
                      </a:pPr>
                      <a:r>
                        <a:rPr lang="it-IT" sz="2000" b="1" dirty="0">
                          <a:solidFill>
                            <a:schemeClr val="tx1"/>
                          </a:solidFill>
                        </a:rPr>
                        <a:t>490 (64.1%)</a:t>
                      </a:r>
                    </a:p>
                  </a:txBody>
                  <a:tcPr anchor="ctr"/>
                </a:tc>
                <a:tc>
                  <a:txBody>
                    <a:bodyPr/>
                    <a:lstStyle/>
                    <a:p>
                      <a:pPr algn="ctr">
                        <a:spcBef>
                          <a:spcPts val="100"/>
                        </a:spcBef>
                        <a:spcAft>
                          <a:spcPts val="100"/>
                        </a:spcAft>
                      </a:pPr>
                      <a:r>
                        <a:rPr lang="it-IT" sz="2000" b="1" dirty="0">
                          <a:solidFill>
                            <a:schemeClr val="tx1"/>
                          </a:solidFill>
                        </a:rPr>
                        <a:t>516 (67.2%)</a:t>
                      </a:r>
                    </a:p>
                  </a:txBody>
                  <a:tcPr anchor="ctr"/>
                </a:tc>
                <a:extLst>
                  <a:ext uri="{0D108BD9-81ED-4DB2-BD59-A6C34878D82A}">
                    <a16:rowId xmlns:a16="http://schemas.microsoft.com/office/drawing/2014/main" val="10001"/>
                  </a:ext>
                </a:extLst>
              </a:tr>
              <a:tr h="860527">
                <a:tc>
                  <a:txBody>
                    <a:bodyPr/>
                    <a:lstStyle/>
                    <a:p>
                      <a:pPr>
                        <a:spcBef>
                          <a:spcPts val="100"/>
                        </a:spcBef>
                        <a:spcAft>
                          <a:spcPts val="100"/>
                        </a:spcAft>
                      </a:pPr>
                      <a:r>
                        <a:rPr lang="it-IT" sz="2000" b="1" dirty="0" err="1"/>
                        <a:t>ADRs</a:t>
                      </a:r>
                      <a:endParaRPr lang="it-IT" sz="2000" b="1" dirty="0"/>
                    </a:p>
                  </a:txBody>
                  <a:tcPr anchor="ctr"/>
                </a:tc>
                <a:tc>
                  <a:txBody>
                    <a:bodyPr/>
                    <a:lstStyle/>
                    <a:p>
                      <a:pPr algn="ctr">
                        <a:spcBef>
                          <a:spcPts val="100"/>
                        </a:spcBef>
                        <a:spcAft>
                          <a:spcPts val="100"/>
                        </a:spcAft>
                      </a:pPr>
                      <a:r>
                        <a:rPr lang="it-IT" sz="2000" b="1" dirty="0">
                          <a:solidFill>
                            <a:schemeClr val="tx1"/>
                          </a:solidFill>
                        </a:rPr>
                        <a:t>43 (5.6%)</a:t>
                      </a:r>
                    </a:p>
                  </a:txBody>
                  <a:tcPr anchor="ctr"/>
                </a:tc>
                <a:tc>
                  <a:txBody>
                    <a:bodyPr/>
                    <a:lstStyle/>
                    <a:p>
                      <a:pPr algn="ctr">
                        <a:spcBef>
                          <a:spcPts val="100"/>
                        </a:spcBef>
                        <a:spcAft>
                          <a:spcPts val="100"/>
                        </a:spcAft>
                      </a:pPr>
                      <a:r>
                        <a:rPr lang="it-IT" sz="2000" b="1" dirty="0">
                          <a:solidFill>
                            <a:schemeClr val="tx1"/>
                          </a:solidFill>
                        </a:rPr>
                        <a:t>37 (4.8%)</a:t>
                      </a:r>
                    </a:p>
                  </a:txBody>
                  <a:tcPr anchor="ctr"/>
                </a:tc>
                <a:extLst>
                  <a:ext uri="{0D108BD9-81ED-4DB2-BD59-A6C34878D82A}">
                    <a16:rowId xmlns:a16="http://schemas.microsoft.com/office/drawing/2014/main" val="10002"/>
                  </a:ext>
                </a:extLst>
              </a:tr>
              <a:tr h="472010">
                <a:tc>
                  <a:txBody>
                    <a:bodyPr/>
                    <a:lstStyle/>
                    <a:p>
                      <a:pPr>
                        <a:spcBef>
                          <a:spcPts val="100"/>
                        </a:spcBef>
                        <a:spcAft>
                          <a:spcPts val="100"/>
                        </a:spcAft>
                      </a:pPr>
                      <a:r>
                        <a:rPr lang="it-IT" sz="2000" b="1" dirty="0" err="1"/>
                        <a:t>SAEs</a:t>
                      </a:r>
                      <a:endParaRPr lang="it-IT" sz="2000" b="1" dirty="0"/>
                    </a:p>
                  </a:txBody>
                  <a:tcPr anchor="ctr"/>
                </a:tc>
                <a:tc>
                  <a:txBody>
                    <a:bodyPr/>
                    <a:lstStyle/>
                    <a:p>
                      <a:pPr algn="ctr">
                        <a:spcBef>
                          <a:spcPts val="100"/>
                        </a:spcBef>
                        <a:spcAft>
                          <a:spcPts val="100"/>
                        </a:spcAft>
                      </a:pPr>
                      <a:r>
                        <a:rPr lang="it-IT" sz="2000" b="1" dirty="0">
                          <a:solidFill>
                            <a:schemeClr val="tx1"/>
                          </a:solidFill>
                        </a:rPr>
                        <a:t>117 (15.3%)</a:t>
                      </a:r>
                    </a:p>
                  </a:txBody>
                  <a:tcPr anchor="ctr"/>
                </a:tc>
                <a:tc>
                  <a:txBody>
                    <a:bodyPr/>
                    <a:lstStyle/>
                    <a:p>
                      <a:pPr algn="ctr">
                        <a:spcBef>
                          <a:spcPts val="100"/>
                        </a:spcBef>
                        <a:spcAft>
                          <a:spcPts val="100"/>
                        </a:spcAft>
                      </a:pPr>
                      <a:r>
                        <a:rPr lang="it-IT" sz="2000" b="1" dirty="0">
                          <a:solidFill>
                            <a:schemeClr val="tx1"/>
                          </a:solidFill>
                        </a:rPr>
                        <a:t>130 (16.9%)</a:t>
                      </a:r>
                    </a:p>
                  </a:txBody>
                  <a:tcPr anchor="ctr"/>
                </a:tc>
                <a:extLst>
                  <a:ext uri="{0D108BD9-81ED-4DB2-BD59-A6C34878D82A}">
                    <a16:rowId xmlns:a16="http://schemas.microsoft.com/office/drawing/2014/main" val="10003"/>
                  </a:ext>
                </a:extLst>
              </a:tr>
              <a:tr h="472010">
                <a:tc>
                  <a:txBody>
                    <a:bodyPr/>
                    <a:lstStyle/>
                    <a:p>
                      <a:pPr>
                        <a:spcBef>
                          <a:spcPts val="100"/>
                        </a:spcBef>
                        <a:spcAft>
                          <a:spcPts val="100"/>
                        </a:spcAft>
                      </a:pPr>
                      <a:r>
                        <a:rPr lang="it-IT" sz="2000" b="1" dirty="0" err="1"/>
                        <a:t>Serious</a:t>
                      </a:r>
                      <a:r>
                        <a:rPr lang="it-IT" sz="2000" b="1" baseline="0" dirty="0"/>
                        <a:t> </a:t>
                      </a:r>
                      <a:r>
                        <a:rPr lang="it-IT" sz="2000" b="1" baseline="0" dirty="0" err="1"/>
                        <a:t>ADRs</a:t>
                      </a:r>
                      <a:endParaRPr lang="it-IT" sz="2000" b="1" dirty="0"/>
                    </a:p>
                  </a:txBody>
                  <a:tcPr anchor="ctr"/>
                </a:tc>
                <a:tc>
                  <a:txBody>
                    <a:bodyPr/>
                    <a:lstStyle/>
                    <a:p>
                      <a:pPr algn="ctr">
                        <a:spcBef>
                          <a:spcPts val="100"/>
                        </a:spcBef>
                        <a:spcAft>
                          <a:spcPts val="100"/>
                        </a:spcAft>
                      </a:pPr>
                      <a:r>
                        <a:rPr lang="it-IT" sz="2000" b="1" dirty="0">
                          <a:solidFill>
                            <a:schemeClr val="tx1"/>
                          </a:solidFill>
                        </a:rPr>
                        <a:t>1 (0.1%)</a:t>
                      </a:r>
                    </a:p>
                  </a:txBody>
                  <a:tcPr anchor="ctr"/>
                </a:tc>
                <a:tc>
                  <a:txBody>
                    <a:bodyPr/>
                    <a:lstStyle/>
                    <a:p>
                      <a:pPr algn="ctr">
                        <a:spcBef>
                          <a:spcPts val="100"/>
                        </a:spcBef>
                        <a:spcAft>
                          <a:spcPts val="100"/>
                        </a:spcAft>
                      </a:pPr>
                      <a:r>
                        <a:rPr lang="it-IT" sz="2000" b="1" dirty="0">
                          <a:solidFill>
                            <a:schemeClr val="tx1"/>
                          </a:solidFill>
                        </a:rPr>
                        <a:t>1 (0.1%)</a:t>
                      </a:r>
                    </a:p>
                  </a:txBody>
                  <a:tcPr anchor="ctr"/>
                </a:tc>
                <a:extLst>
                  <a:ext uri="{0D108BD9-81ED-4DB2-BD59-A6C34878D82A}">
                    <a16:rowId xmlns:a16="http://schemas.microsoft.com/office/drawing/2014/main" val="10004"/>
                  </a:ext>
                </a:extLst>
              </a:tr>
              <a:tr h="835094">
                <a:tc>
                  <a:txBody>
                    <a:bodyPr/>
                    <a:lstStyle/>
                    <a:p>
                      <a:pPr>
                        <a:spcBef>
                          <a:spcPts val="100"/>
                        </a:spcBef>
                        <a:spcAft>
                          <a:spcPts val="100"/>
                        </a:spcAft>
                      </a:pPr>
                      <a:r>
                        <a:rPr lang="it-IT" sz="2000" b="1" dirty="0" err="1"/>
                        <a:t>AEs</a:t>
                      </a:r>
                      <a:r>
                        <a:rPr lang="it-IT" sz="2000" b="1" dirty="0"/>
                        <a:t> </a:t>
                      </a:r>
                      <a:r>
                        <a:rPr lang="it-IT" sz="2000" b="1" dirty="0" err="1"/>
                        <a:t>leading</a:t>
                      </a:r>
                      <a:r>
                        <a:rPr lang="it-IT" sz="2000" b="1" dirty="0"/>
                        <a:t> to </a:t>
                      </a:r>
                      <a:r>
                        <a:rPr lang="it-IT" sz="2000" b="1" dirty="0" err="1"/>
                        <a:t>discontinuation</a:t>
                      </a:r>
                      <a:endParaRPr lang="it-IT" sz="2000" b="1" dirty="0"/>
                    </a:p>
                  </a:txBody>
                  <a:tcPr anchor="ctr"/>
                </a:tc>
                <a:tc>
                  <a:txBody>
                    <a:bodyPr/>
                    <a:lstStyle/>
                    <a:p>
                      <a:pPr algn="ctr">
                        <a:spcBef>
                          <a:spcPts val="100"/>
                        </a:spcBef>
                        <a:spcAft>
                          <a:spcPts val="100"/>
                        </a:spcAft>
                      </a:pPr>
                      <a:r>
                        <a:rPr lang="it-IT" sz="2000" b="1" dirty="0">
                          <a:solidFill>
                            <a:schemeClr val="tx1"/>
                          </a:solidFill>
                        </a:rPr>
                        <a:t>37 (4.8%)</a:t>
                      </a:r>
                    </a:p>
                  </a:txBody>
                  <a:tcPr anchor="ctr"/>
                </a:tc>
                <a:tc>
                  <a:txBody>
                    <a:bodyPr/>
                    <a:lstStyle/>
                    <a:p>
                      <a:pPr algn="ctr">
                        <a:spcBef>
                          <a:spcPts val="100"/>
                        </a:spcBef>
                        <a:spcAft>
                          <a:spcPts val="100"/>
                        </a:spcAft>
                      </a:pPr>
                      <a:r>
                        <a:rPr lang="it-IT" sz="2000" b="1" dirty="0">
                          <a:solidFill>
                            <a:schemeClr val="tx1"/>
                          </a:solidFill>
                        </a:rPr>
                        <a:t>47 (6.1%)</a:t>
                      </a:r>
                    </a:p>
                  </a:txBody>
                  <a:tcPr anchor="ctr"/>
                </a:tc>
                <a:extLst>
                  <a:ext uri="{0D108BD9-81ED-4DB2-BD59-A6C34878D82A}">
                    <a16:rowId xmlns:a16="http://schemas.microsoft.com/office/drawing/2014/main" val="10005"/>
                  </a:ext>
                </a:extLst>
              </a:tr>
              <a:tr h="459938">
                <a:tc>
                  <a:txBody>
                    <a:bodyPr/>
                    <a:lstStyle/>
                    <a:p>
                      <a:pPr>
                        <a:spcBef>
                          <a:spcPts val="100"/>
                        </a:spcBef>
                        <a:spcAft>
                          <a:spcPts val="100"/>
                        </a:spcAft>
                      </a:pPr>
                      <a:r>
                        <a:rPr lang="it-IT" sz="2400" b="1" dirty="0" err="1">
                          <a:solidFill>
                            <a:srgbClr val="FF0000"/>
                          </a:solidFill>
                        </a:rPr>
                        <a:t>AEs</a:t>
                      </a:r>
                      <a:r>
                        <a:rPr lang="it-IT" sz="2400" b="1" dirty="0">
                          <a:solidFill>
                            <a:srgbClr val="FF0000"/>
                          </a:solidFill>
                        </a:rPr>
                        <a:t> </a:t>
                      </a:r>
                      <a:r>
                        <a:rPr lang="it-IT" sz="2400" b="1" dirty="0" err="1">
                          <a:solidFill>
                            <a:srgbClr val="FF0000"/>
                          </a:solidFill>
                        </a:rPr>
                        <a:t>leading</a:t>
                      </a:r>
                      <a:r>
                        <a:rPr lang="it-IT" sz="2400" b="1" dirty="0">
                          <a:solidFill>
                            <a:srgbClr val="FF0000"/>
                          </a:solidFill>
                        </a:rPr>
                        <a:t> to </a:t>
                      </a:r>
                      <a:r>
                        <a:rPr lang="it-IT" sz="2400" b="1" dirty="0" err="1">
                          <a:solidFill>
                            <a:srgbClr val="FF0000"/>
                          </a:solidFill>
                        </a:rPr>
                        <a:t>death</a:t>
                      </a:r>
                      <a:endParaRPr lang="it-IT" sz="2400" b="1" dirty="0">
                        <a:solidFill>
                          <a:srgbClr val="FF0000"/>
                        </a:solidFill>
                      </a:endParaRPr>
                    </a:p>
                  </a:txBody>
                  <a:tcPr anchor="ctr"/>
                </a:tc>
                <a:tc>
                  <a:txBody>
                    <a:bodyPr/>
                    <a:lstStyle/>
                    <a:p>
                      <a:pPr algn="ctr">
                        <a:spcBef>
                          <a:spcPts val="100"/>
                        </a:spcBef>
                        <a:spcAft>
                          <a:spcPts val="100"/>
                        </a:spcAft>
                      </a:pPr>
                      <a:r>
                        <a:rPr lang="it-IT" sz="2400" b="1" dirty="0">
                          <a:solidFill>
                            <a:srgbClr val="FF0000"/>
                          </a:solidFill>
                        </a:rPr>
                        <a:t>16</a:t>
                      </a:r>
                      <a:r>
                        <a:rPr lang="it-IT" sz="2400" b="1" baseline="0" dirty="0">
                          <a:solidFill>
                            <a:srgbClr val="FF0000"/>
                          </a:solidFill>
                        </a:rPr>
                        <a:t> (2.1%)</a:t>
                      </a:r>
                      <a:endParaRPr lang="it-IT" sz="2400" b="1" dirty="0">
                        <a:solidFill>
                          <a:srgbClr val="FF0000"/>
                        </a:solidFill>
                      </a:endParaRPr>
                    </a:p>
                  </a:txBody>
                  <a:tcPr anchor="ctr"/>
                </a:tc>
                <a:tc>
                  <a:txBody>
                    <a:bodyPr/>
                    <a:lstStyle/>
                    <a:p>
                      <a:pPr algn="ctr">
                        <a:spcBef>
                          <a:spcPts val="100"/>
                        </a:spcBef>
                        <a:spcAft>
                          <a:spcPts val="100"/>
                        </a:spcAft>
                      </a:pPr>
                      <a:r>
                        <a:rPr lang="it-IT" sz="2400" b="1" dirty="0">
                          <a:solidFill>
                            <a:srgbClr val="FF0000"/>
                          </a:solidFill>
                        </a:rPr>
                        <a:t>21 (2.7%)</a:t>
                      </a:r>
                    </a:p>
                  </a:txBody>
                  <a:tcPr anchor="ctr"/>
                </a:tc>
                <a:extLst>
                  <a:ext uri="{0D108BD9-81ED-4DB2-BD59-A6C34878D82A}">
                    <a16:rowId xmlns:a16="http://schemas.microsoft.com/office/drawing/2014/main" val="10006"/>
                  </a:ext>
                </a:extLst>
              </a:tr>
              <a:tr h="459938">
                <a:tc>
                  <a:txBody>
                    <a:bodyPr/>
                    <a:lstStyle/>
                    <a:p>
                      <a:pPr>
                        <a:spcAft>
                          <a:spcPts val="0"/>
                        </a:spcAft>
                      </a:pPr>
                      <a:r>
                        <a:rPr lang="it-IT" sz="2400" b="1" kern="1200" dirty="0" err="1">
                          <a:solidFill>
                            <a:srgbClr val="FF0000"/>
                          </a:solidFill>
                          <a:effectLst/>
                          <a:latin typeface="+mn-lt"/>
                          <a:ea typeface="Calibri"/>
                          <a:cs typeface="+mn-cs"/>
                        </a:rPr>
                        <a:t>Any</a:t>
                      </a:r>
                      <a:r>
                        <a:rPr lang="it-IT" sz="2400" b="1" kern="1200" dirty="0">
                          <a:solidFill>
                            <a:srgbClr val="FF0000"/>
                          </a:solidFill>
                          <a:effectLst/>
                          <a:latin typeface="+mn-lt"/>
                          <a:ea typeface="Calibri"/>
                          <a:cs typeface="+mn-cs"/>
                        </a:rPr>
                        <a:t> pneumonia</a:t>
                      </a:r>
                      <a:endParaRPr lang="en-GB" sz="2400" b="1" kern="1200" dirty="0">
                        <a:solidFill>
                          <a:srgbClr val="FF0000"/>
                        </a:solidFill>
                        <a:effectLst/>
                        <a:latin typeface="+mn-lt"/>
                        <a:ea typeface="Calibri"/>
                        <a:cs typeface="+mn-cs"/>
                      </a:endParaRPr>
                    </a:p>
                  </a:txBody>
                  <a:tcPr anchor="ctr"/>
                </a:tc>
                <a:tc>
                  <a:txBody>
                    <a:bodyPr/>
                    <a:lstStyle/>
                    <a:p>
                      <a:pPr algn="ctr">
                        <a:spcBef>
                          <a:spcPts val="100"/>
                        </a:spcBef>
                        <a:spcAft>
                          <a:spcPts val="100"/>
                        </a:spcAft>
                      </a:pPr>
                      <a:r>
                        <a:rPr lang="it-IT" sz="2400" b="1" dirty="0">
                          <a:solidFill>
                            <a:srgbClr val="FF0000"/>
                          </a:solidFill>
                        </a:rPr>
                        <a:t>28 (3.7%)</a:t>
                      </a:r>
                    </a:p>
                  </a:txBody>
                  <a:tcPr anchor="ctr"/>
                </a:tc>
                <a:tc>
                  <a:txBody>
                    <a:bodyPr/>
                    <a:lstStyle/>
                    <a:p>
                      <a:pPr algn="ctr">
                        <a:spcBef>
                          <a:spcPts val="100"/>
                        </a:spcBef>
                        <a:spcAft>
                          <a:spcPts val="100"/>
                        </a:spcAft>
                      </a:pPr>
                      <a:r>
                        <a:rPr lang="it-IT" sz="2400" b="1" dirty="0">
                          <a:solidFill>
                            <a:srgbClr val="FF0000"/>
                          </a:solidFill>
                        </a:rPr>
                        <a:t>27 (3.5%)</a:t>
                      </a:r>
                    </a:p>
                  </a:txBody>
                  <a:tcPr anchor="ctr"/>
                </a:tc>
                <a:extLst>
                  <a:ext uri="{0D108BD9-81ED-4DB2-BD59-A6C34878D82A}">
                    <a16:rowId xmlns:a16="http://schemas.microsoft.com/office/drawing/2014/main" val="10007"/>
                  </a:ext>
                </a:extLst>
              </a:tr>
            </a:tbl>
          </a:graphicData>
        </a:graphic>
      </p:graphicFrame>
      <p:sp>
        <p:nvSpPr>
          <p:cNvPr id="5" name="Content Placeholder 2">
            <a:extLst>
              <a:ext uri="{FF2B5EF4-FFF2-40B4-BE49-F238E27FC236}">
                <a16:creationId xmlns:a16="http://schemas.microsoft.com/office/drawing/2014/main" id="{461D8240-5AC0-4A0A-B281-CC790520E799}"/>
              </a:ext>
            </a:extLst>
          </p:cNvPr>
          <p:cNvSpPr>
            <a:spLocks/>
          </p:cNvSpPr>
          <p:nvPr/>
        </p:nvSpPr>
        <p:spPr bwMode="auto">
          <a:xfrm>
            <a:off x="0" y="6196916"/>
            <a:ext cx="12192000" cy="443198"/>
          </a:xfrm>
          <a:prstGeom prst="rect">
            <a:avLst/>
          </a:prstGeom>
          <a:noFill/>
          <a:ln w="9525">
            <a:noFill/>
            <a:miter lim="800000"/>
            <a:headEnd/>
            <a:tailEnd/>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marL="0" marR="0" lvl="0" indent="0" algn="ctr" defTabSz="803275" rtl="0" eaLnBrk="0" fontAlgn="base" latinLnBrk="0" hangingPunct="0">
              <a:lnSpc>
                <a:spcPct val="90000"/>
              </a:lnSpc>
              <a:spcBef>
                <a:spcPct val="0"/>
              </a:spcBef>
              <a:spcAft>
                <a:spcPct val="0"/>
              </a:spcAft>
              <a:buClrTx/>
              <a:buSzTx/>
              <a:buFontTx/>
              <a:buNone/>
              <a:tabLst/>
              <a:defRPr/>
            </a:pPr>
            <a:r>
              <a:rPr kumimoji="0" lang="it-IT" sz="3200" b="1" i="1" u="none" strike="noStrike" kern="1200" cap="none" spc="0" normalizeH="0" baseline="0" noProof="0" dirty="0">
                <a:ln>
                  <a:noFill/>
                </a:ln>
                <a:solidFill>
                  <a:srgbClr val="00FFFF"/>
                </a:solidFill>
                <a:effectLst/>
                <a:uLnTx/>
                <a:uFillTx/>
                <a:latin typeface="Calibri"/>
                <a:ea typeface="+mn-ea"/>
                <a:cs typeface="Arial" charset="0"/>
              </a:rPr>
              <a:t>Papi A et al. </a:t>
            </a:r>
            <a:r>
              <a:rPr kumimoji="0" lang="fr-FR" sz="3200" b="1" i="1" u="none" strike="noStrike" kern="1200" cap="none" spc="0" normalizeH="0" baseline="0" noProof="0" dirty="0">
                <a:ln>
                  <a:noFill/>
                </a:ln>
                <a:solidFill>
                  <a:srgbClr val="00FFFF"/>
                </a:solidFill>
                <a:effectLst/>
                <a:uLnTx/>
                <a:uFillTx/>
                <a:latin typeface="Calibri"/>
                <a:ea typeface="+mn-ea"/>
                <a:cs typeface="Arial" charset="0"/>
              </a:rPr>
              <a:t>Lancet 2018; 391(10125): 1076-84</a:t>
            </a:r>
            <a:endParaRPr kumimoji="0" lang="en-US" sz="3200" b="1" i="1" u="none" strike="noStrike" kern="1200" cap="none" spc="0" normalizeH="0" baseline="0" noProof="0" dirty="0">
              <a:ln>
                <a:noFill/>
              </a:ln>
              <a:solidFill>
                <a:srgbClr val="00FFFF"/>
              </a:solidFill>
              <a:effectLst/>
              <a:uLnTx/>
              <a:uFillTx/>
              <a:latin typeface="Calibri"/>
              <a:ea typeface="+mn-ea"/>
              <a:cs typeface="Arial" charset="0"/>
            </a:endParaRPr>
          </a:p>
        </p:txBody>
      </p:sp>
      <p:sp>
        <p:nvSpPr>
          <p:cNvPr id="3" name="Rettangolo 2">
            <a:extLst>
              <a:ext uri="{FF2B5EF4-FFF2-40B4-BE49-F238E27FC236}">
                <a16:creationId xmlns:a16="http://schemas.microsoft.com/office/drawing/2014/main" id="{F5B96B60-1889-4A81-B0A0-304EBA7C1043}"/>
              </a:ext>
            </a:extLst>
          </p:cNvPr>
          <p:cNvSpPr/>
          <p:nvPr/>
        </p:nvSpPr>
        <p:spPr>
          <a:xfrm>
            <a:off x="2382966" y="5240215"/>
            <a:ext cx="7793068" cy="4220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3671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solidFill>
        <a:effectLst/>
      </p:bgPr>
    </p:bg>
    <p:spTree>
      <p:nvGrpSpPr>
        <p:cNvPr id="1" name=""/>
        <p:cNvGrpSpPr/>
        <p:nvPr/>
      </p:nvGrpSpPr>
      <p:grpSpPr>
        <a:xfrm>
          <a:off x="0" y="0"/>
          <a:ext cx="0" cy="0"/>
          <a:chOff x="0" y="0"/>
          <a:chExt cx="0" cy="0"/>
        </a:xfrm>
      </p:grpSpPr>
      <p:pic>
        <p:nvPicPr>
          <p:cNvPr id="89090" name="Immagine 3">
            <a:extLst>
              <a:ext uri="{FF2B5EF4-FFF2-40B4-BE49-F238E27FC236}">
                <a16:creationId xmlns:a16="http://schemas.microsoft.com/office/drawing/2014/main" id="{8CF9DB90-E76E-4607-881F-840EA3A7DE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573213"/>
            <a:ext cx="45259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Immagine 1">
            <a:extLst>
              <a:ext uri="{FF2B5EF4-FFF2-40B4-BE49-F238E27FC236}">
                <a16:creationId xmlns:a16="http://schemas.microsoft.com/office/drawing/2014/main" id="{9942C987-08DC-46A5-854D-258052DF35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2901" y="1565276"/>
            <a:ext cx="46021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Titolo 1">
            <a:extLst>
              <a:ext uri="{FF2B5EF4-FFF2-40B4-BE49-F238E27FC236}">
                <a16:creationId xmlns:a16="http://schemas.microsoft.com/office/drawing/2014/main" id="{28F0E574-3FA9-43C1-9E00-38D70C54F1E2}"/>
              </a:ext>
            </a:extLst>
          </p:cNvPr>
          <p:cNvSpPr>
            <a:spLocks noGrp="1"/>
          </p:cNvSpPr>
          <p:nvPr>
            <p:ph type="title"/>
          </p:nvPr>
        </p:nvSpPr>
        <p:spPr>
          <a:xfrm>
            <a:off x="0" y="258754"/>
            <a:ext cx="12192000" cy="954107"/>
          </a:xfrm>
        </p:spPr>
        <p:txBody>
          <a:bodyPr wrap="square">
            <a:spAutoFit/>
          </a:bodyPr>
          <a:lstStyle/>
          <a:p>
            <a:pPr>
              <a:defRPr/>
            </a:pPr>
            <a:r>
              <a:rPr lang="en-GB" altLang="it-IT" sz="2800" b="1" kern="1200" dirty="0">
                <a:solidFill>
                  <a:srgbClr val="FFFF00"/>
                </a:solidFill>
                <a:ea typeface="+mn-ea"/>
                <a:cs typeface="+mn-cs"/>
              </a:rPr>
              <a:t> </a:t>
            </a:r>
            <a:r>
              <a:rPr lang="en-US" altLang="it-IT" sz="2800" b="1" kern="1200" dirty="0">
                <a:solidFill>
                  <a:srgbClr val="FFFF00"/>
                </a:solidFill>
                <a:ea typeface="+mn-ea"/>
                <a:cs typeface="+mn-cs"/>
              </a:rPr>
              <a:t>RISK-BENEFIT RATIO (COPD EXACERBATIONS AND PNEUMONIAS)</a:t>
            </a:r>
            <a:br>
              <a:rPr lang="en-GB" altLang="it-IT" sz="2800" b="1" kern="1200" dirty="0">
                <a:solidFill>
                  <a:srgbClr val="FFFF00"/>
                </a:solidFill>
                <a:ea typeface="+mn-ea"/>
                <a:cs typeface="+mn-cs"/>
              </a:rPr>
            </a:br>
            <a:r>
              <a:rPr lang="en-GB" altLang="it-IT" sz="2800" b="1" kern="1200" dirty="0">
                <a:solidFill>
                  <a:srgbClr val="FFFF00"/>
                </a:solidFill>
                <a:ea typeface="+mn-ea"/>
                <a:cs typeface="+mn-cs"/>
              </a:rPr>
              <a:t>IN TRILOGY,  TRINITY AND TRIBUTE STUDIES</a:t>
            </a:r>
          </a:p>
        </p:txBody>
      </p:sp>
      <p:sp>
        <p:nvSpPr>
          <p:cNvPr id="9" name="CasellaDiTesto 8">
            <a:extLst>
              <a:ext uri="{FF2B5EF4-FFF2-40B4-BE49-F238E27FC236}">
                <a16:creationId xmlns:a16="http://schemas.microsoft.com/office/drawing/2014/main" id="{E694889D-BC67-4E45-871A-2C719D1EB5DE}"/>
              </a:ext>
            </a:extLst>
          </p:cNvPr>
          <p:cNvSpPr txBox="1"/>
          <p:nvPr/>
        </p:nvSpPr>
        <p:spPr>
          <a:xfrm>
            <a:off x="6680201" y="1196975"/>
            <a:ext cx="1647825" cy="439738"/>
          </a:xfrm>
          <a:prstGeom prst="rect">
            <a:avLst/>
          </a:prstGeom>
          <a:noFill/>
        </p:spPr>
        <p:txBody>
          <a:bodyPr/>
          <a:lstStyle/>
          <a:p>
            <a:pPr algn="ctr" eaLnBrk="0" fontAlgn="base" hangingPunct="0">
              <a:spcBef>
                <a:spcPct val="0"/>
              </a:spcBef>
              <a:defRPr/>
            </a:pPr>
            <a:r>
              <a:rPr lang="it-IT" b="1" dirty="0">
                <a:solidFill>
                  <a:srgbClr val="FFFFFF"/>
                </a:solidFill>
                <a:latin typeface="Arial"/>
                <a:ea typeface="MS Mincho" panose="02020609040205080304" pitchFamily="49" charset="-128"/>
                <a:cs typeface="Times New Roman" panose="02020603050405020304" pitchFamily="18" charset="0"/>
              </a:rPr>
              <a:t>TRINITY</a:t>
            </a:r>
            <a:endParaRPr lang="en-GB" b="1" dirty="0">
              <a:solidFill>
                <a:srgbClr val="FFFFFF"/>
              </a:solidFill>
              <a:latin typeface="Arial"/>
              <a:ea typeface="MS Mincho" panose="02020609040205080304" pitchFamily="49" charset="-128"/>
            </a:endParaRPr>
          </a:p>
        </p:txBody>
      </p:sp>
      <p:sp>
        <p:nvSpPr>
          <p:cNvPr id="14" name="Content Placeholder 2">
            <a:extLst>
              <a:ext uri="{FF2B5EF4-FFF2-40B4-BE49-F238E27FC236}">
                <a16:creationId xmlns:a16="http://schemas.microsoft.com/office/drawing/2014/main" id="{94FDF4DA-6D04-4E89-B5A7-1403395DBF8C}"/>
              </a:ext>
            </a:extLst>
          </p:cNvPr>
          <p:cNvSpPr>
            <a:spLocks/>
          </p:cNvSpPr>
          <p:nvPr/>
        </p:nvSpPr>
        <p:spPr bwMode="auto">
          <a:xfrm>
            <a:off x="4600049" y="6472239"/>
            <a:ext cx="3253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defRPr/>
            </a:pPr>
            <a:r>
              <a:rPr lang="it-IT" altLang="it-IT" b="1" i="1" dirty="0" err="1">
                <a:solidFill>
                  <a:srgbClr val="66FFFF"/>
                </a:solidFill>
                <a:latin typeface="Arial" panose="020B0604020202020204" pitchFamily="34" charset="0"/>
              </a:rPr>
              <a:t>Vestbo</a:t>
            </a:r>
            <a:r>
              <a:rPr lang="it-IT" altLang="it-IT" b="1" i="1" dirty="0">
                <a:solidFill>
                  <a:srgbClr val="66FFFF"/>
                </a:solidFill>
                <a:latin typeface="Arial" panose="020B0604020202020204" pitchFamily="34" charset="0"/>
              </a:rPr>
              <a:t> J et al., </a:t>
            </a:r>
            <a:r>
              <a:rPr lang="cs-CZ" altLang="it-IT" b="1" i="1" dirty="0">
                <a:solidFill>
                  <a:srgbClr val="66FFFF"/>
                </a:solidFill>
                <a:latin typeface="Arial" panose="020B0604020202020204" pitchFamily="34" charset="0"/>
              </a:rPr>
              <a:t>Lancet 2017;</a:t>
            </a:r>
            <a:endParaRPr lang="en-US" altLang="it-IT" b="1" i="1" dirty="0">
              <a:solidFill>
                <a:srgbClr val="66FFFF"/>
              </a:solidFill>
              <a:latin typeface="Arial" panose="020B0604020202020204" pitchFamily="34" charset="0"/>
            </a:endParaRPr>
          </a:p>
        </p:txBody>
      </p:sp>
      <p:pic>
        <p:nvPicPr>
          <p:cNvPr id="89095" name="Immagine 5">
            <a:extLst>
              <a:ext uri="{FF2B5EF4-FFF2-40B4-BE49-F238E27FC236}">
                <a16:creationId xmlns:a16="http://schemas.microsoft.com/office/drawing/2014/main" id="{DFF9D371-4C83-4877-A16A-31F1348945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3598864"/>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Immagine 15">
            <a:extLst>
              <a:ext uri="{FF2B5EF4-FFF2-40B4-BE49-F238E27FC236}">
                <a16:creationId xmlns:a16="http://schemas.microsoft.com/office/drawing/2014/main" id="{30B78F29-47C4-462F-A0DC-2254617764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3578226"/>
            <a:ext cx="6159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a:extLst>
              <a:ext uri="{FF2B5EF4-FFF2-40B4-BE49-F238E27FC236}">
                <a16:creationId xmlns:a16="http://schemas.microsoft.com/office/drawing/2014/main" id="{FFAB357F-6EC5-4850-84B4-2F5DED2A53AC}"/>
              </a:ext>
            </a:extLst>
          </p:cNvPr>
          <p:cNvSpPr txBox="1"/>
          <p:nvPr/>
        </p:nvSpPr>
        <p:spPr>
          <a:xfrm>
            <a:off x="2798764" y="1204914"/>
            <a:ext cx="1647825" cy="441325"/>
          </a:xfrm>
          <a:prstGeom prst="rect">
            <a:avLst/>
          </a:prstGeom>
          <a:noFill/>
        </p:spPr>
        <p:txBody>
          <a:bodyPr/>
          <a:lstStyle/>
          <a:p>
            <a:pPr algn="ctr" eaLnBrk="0" fontAlgn="base" hangingPunct="0">
              <a:spcBef>
                <a:spcPct val="0"/>
              </a:spcBef>
              <a:defRPr/>
            </a:pPr>
            <a:r>
              <a:rPr lang="it-IT" b="1" dirty="0">
                <a:solidFill>
                  <a:srgbClr val="FFFFFF"/>
                </a:solidFill>
                <a:latin typeface="Arial"/>
                <a:ea typeface="MS Mincho" panose="02020609040205080304" pitchFamily="49" charset="-128"/>
                <a:cs typeface="Times New Roman" panose="02020603050405020304" pitchFamily="18" charset="0"/>
              </a:rPr>
              <a:t>TRILOGY</a:t>
            </a:r>
            <a:endParaRPr lang="en-GB" b="1" dirty="0">
              <a:solidFill>
                <a:srgbClr val="FFFFFF"/>
              </a:solidFill>
              <a:latin typeface="Arial"/>
              <a:ea typeface="MS Mincho" panose="02020609040205080304" pitchFamily="49" charset="-128"/>
            </a:endParaRPr>
          </a:p>
        </p:txBody>
      </p:sp>
      <p:sp>
        <p:nvSpPr>
          <p:cNvPr id="18" name="Content Placeholder 2">
            <a:extLst>
              <a:ext uri="{FF2B5EF4-FFF2-40B4-BE49-F238E27FC236}">
                <a16:creationId xmlns:a16="http://schemas.microsoft.com/office/drawing/2014/main" id="{65538CE4-278D-48C6-A31C-B42C62BB5D77}"/>
              </a:ext>
            </a:extLst>
          </p:cNvPr>
          <p:cNvSpPr>
            <a:spLocks/>
          </p:cNvSpPr>
          <p:nvPr/>
        </p:nvSpPr>
        <p:spPr bwMode="auto">
          <a:xfrm>
            <a:off x="591077" y="6414580"/>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defRPr/>
            </a:pPr>
            <a:r>
              <a:rPr lang="it-IT" altLang="it-IT" b="1" i="1" dirty="0" err="1">
                <a:solidFill>
                  <a:srgbClr val="66FFFF"/>
                </a:solidFill>
                <a:latin typeface="Arial" panose="020B0604020202020204" pitchFamily="34" charset="0"/>
              </a:rPr>
              <a:t>Singh</a:t>
            </a:r>
            <a:r>
              <a:rPr lang="it-IT" altLang="it-IT" b="1" i="1" dirty="0">
                <a:solidFill>
                  <a:srgbClr val="66FFFF"/>
                </a:solidFill>
                <a:latin typeface="Arial" panose="020B0604020202020204" pitchFamily="34" charset="0"/>
              </a:rPr>
              <a:t> D et al., </a:t>
            </a:r>
            <a:r>
              <a:rPr lang="cs-CZ" altLang="it-IT" b="1" i="1" dirty="0">
                <a:solidFill>
                  <a:srgbClr val="66FFFF"/>
                </a:solidFill>
                <a:latin typeface="Arial" panose="020B0604020202020204" pitchFamily="34" charset="0"/>
              </a:rPr>
              <a:t>Lancet 2016;</a:t>
            </a:r>
            <a:endParaRPr lang="en-US" altLang="it-IT" b="1" i="1" dirty="0">
              <a:solidFill>
                <a:srgbClr val="66FFFF"/>
              </a:solidFill>
              <a:latin typeface="Arial" panose="020B0604020202020204" pitchFamily="34" charset="0"/>
            </a:endParaRPr>
          </a:p>
        </p:txBody>
      </p:sp>
      <p:sp>
        <p:nvSpPr>
          <p:cNvPr id="15" name="Content Placeholder 2">
            <a:extLst>
              <a:ext uri="{FF2B5EF4-FFF2-40B4-BE49-F238E27FC236}">
                <a16:creationId xmlns:a16="http://schemas.microsoft.com/office/drawing/2014/main" id="{471789F2-F19E-4755-9EB2-797B955C17CB}"/>
              </a:ext>
            </a:extLst>
          </p:cNvPr>
          <p:cNvSpPr>
            <a:spLocks/>
          </p:cNvSpPr>
          <p:nvPr/>
        </p:nvSpPr>
        <p:spPr bwMode="auto">
          <a:xfrm>
            <a:off x="9020177" y="6551613"/>
            <a:ext cx="2623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defRPr/>
            </a:pPr>
            <a:r>
              <a:rPr lang="it-IT" altLang="it-IT" sz="1600" b="1" i="1" dirty="0">
                <a:solidFill>
                  <a:srgbClr val="66FFFF"/>
                </a:solidFill>
                <a:latin typeface="Arial" panose="020B0604020202020204" pitchFamily="34" charset="0"/>
              </a:rPr>
              <a:t>Papi A et al., </a:t>
            </a:r>
            <a:r>
              <a:rPr lang="cs-CZ" altLang="it-IT" sz="1600" b="1" i="1" dirty="0">
                <a:solidFill>
                  <a:srgbClr val="66FFFF"/>
                </a:solidFill>
                <a:latin typeface="Arial" panose="020B0604020202020204" pitchFamily="34" charset="0"/>
              </a:rPr>
              <a:t>Lancet 201</a:t>
            </a:r>
            <a:r>
              <a:rPr lang="it-IT" altLang="it-IT" sz="1600" b="1" i="1" dirty="0">
                <a:solidFill>
                  <a:srgbClr val="66FFFF"/>
                </a:solidFill>
                <a:latin typeface="Arial" panose="020B0604020202020204" pitchFamily="34" charset="0"/>
              </a:rPr>
              <a:t>8</a:t>
            </a:r>
            <a:endParaRPr lang="en-US" altLang="it-IT" sz="1600" b="1" i="1" dirty="0">
              <a:solidFill>
                <a:srgbClr val="66FFFF"/>
              </a:solidFill>
              <a:latin typeface="Arial" panose="020B0604020202020204" pitchFamily="34" charset="0"/>
            </a:endParaRPr>
          </a:p>
        </p:txBody>
      </p:sp>
      <p:pic>
        <p:nvPicPr>
          <p:cNvPr id="89100" name="Immagine 12">
            <a:extLst>
              <a:ext uri="{FF2B5EF4-FFF2-40B4-BE49-F238E27FC236}">
                <a16:creationId xmlns:a16="http://schemas.microsoft.com/office/drawing/2014/main" id="{AC3CC70B-3842-4398-BA73-4AB99E528FF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53220" y="3779839"/>
            <a:ext cx="41052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1" name="CasellaDiTesto 2">
            <a:extLst>
              <a:ext uri="{FF2B5EF4-FFF2-40B4-BE49-F238E27FC236}">
                <a16:creationId xmlns:a16="http://schemas.microsoft.com/office/drawing/2014/main" id="{BE221281-7121-425B-A93C-DD1241CD3EB3}"/>
              </a:ext>
            </a:extLst>
          </p:cNvPr>
          <p:cNvSpPr txBox="1">
            <a:spLocks noChangeArrowheads="1"/>
          </p:cNvSpPr>
          <p:nvPr/>
        </p:nvSpPr>
        <p:spPr bwMode="auto">
          <a:xfrm>
            <a:off x="8138781" y="4089400"/>
            <a:ext cx="1184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it-IT" altLang="it-IT" b="1" dirty="0">
                <a:solidFill>
                  <a:srgbClr val="FFFFFF"/>
                </a:solidFill>
                <a:latin typeface="Arial" panose="020B0604020202020204" pitchFamily="34" charset="0"/>
              </a:rPr>
              <a:t>TRIBUTE</a:t>
            </a:r>
          </a:p>
        </p:txBody>
      </p:sp>
      <p:graphicFrame>
        <p:nvGraphicFramePr>
          <p:cNvPr id="13" name="Tabella 12">
            <a:extLst>
              <a:ext uri="{FF2B5EF4-FFF2-40B4-BE49-F238E27FC236}">
                <a16:creationId xmlns:a16="http://schemas.microsoft.com/office/drawing/2014/main" id="{D2837CFD-C8A6-43B8-9A2A-03BE271A0922}"/>
              </a:ext>
            </a:extLst>
          </p:cNvPr>
          <p:cNvGraphicFramePr>
            <a:graphicFrameLocks noGrp="1"/>
          </p:cNvGraphicFramePr>
          <p:nvPr>
            <p:extLst>
              <p:ext uri="{D42A27DB-BD31-4B8C-83A1-F6EECF244321}">
                <p14:modId xmlns:p14="http://schemas.microsoft.com/office/powerpoint/2010/main" val="3221104028"/>
              </p:ext>
            </p:extLst>
          </p:nvPr>
        </p:nvGraphicFramePr>
        <p:xfrm>
          <a:off x="4486275" y="2470150"/>
          <a:ext cx="3481388" cy="2255840"/>
        </p:xfrm>
        <a:graphic>
          <a:graphicData uri="http://schemas.openxmlformats.org/drawingml/2006/table">
            <a:tbl>
              <a:tblPr firstRow="1" bandRow="1">
                <a:tableStyleId>{5C22544A-7EE6-4342-B048-85BDC9FD1C3A}</a:tableStyleId>
              </a:tblPr>
              <a:tblGrid>
                <a:gridCol w="1305521">
                  <a:extLst>
                    <a:ext uri="{9D8B030D-6E8A-4147-A177-3AD203B41FA5}">
                      <a16:colId xmlns:a16="http://schemas.microsoft.com/office/drawing/2014/main" val="20000"/>
                    </a:ext>
                  </a:extLst>
                </a:gridCol>
                <a:gridCol w="1383903">
                  <a:extLst>
                    <a:ext uri="{9D8B030D-6E8A-4147-A177-3AD203B41FA5}">
                      <a16:colId xmlns:a16="http://schemas.microsoft.com/office/drawing/2014/main" val="20001"/>
                    </a:ext>
                  </a:extLst>
                </a:gridCol>
                <a:gridCol w="791964">
                  <a:extLst>
                    <a:ext uri="{9D8B030D-6E8A-4147-A177-3AD203B41FA5}">
                      <a16:colId xmlns:a16="http://schemas.microsoft.com/office/drawing/2014/main" val="20002"/>
                    </a:ext>
                  </a:extLst>
                </a:gridCol>
              </a:tblGrid>
              <a:tr h="281980">
                <a:tc gridSpan="3">
                  <a:txBody>
                    <a:bodyPr/>
                    <a:lstStyle/>
                    <a:p>
                      <a:pPr algn="ctr"/>
                      <a:r>
                        <a:rPr lang="it-IT" sz="1400" b="1" dirty="0">
                          <a:solidFill>
                            <a:schemeClr val="tx1"/>
                          </a:solidFill>
                        </a:rPr>
                        <a:t>Pneumonia (100 </a:t>
                      </a:r>
                      <a:r>
                        <a:rPr lang="it-IT" sz="1400" b="1" dirty="0" err="1">
                          <a:solidFill>
                            <a:schemeClr val="tx1"/>
                          </a:solidFill>
                        </a:rPr>
                        <a:t>pts</a:t>
                      </a:r>
                      <a:r>
                        <a:rPr lang="it-IT" sz="1400" b="1" dirty="0">
                          <a:solidFill>
                            <a:schemeClr val="tx1"/>
                          </a:solidFill>
                        </a:rPr>
                        <a:t>/</a:t>
                      </a:r>
                      <a:r>
                        <a:rPr lang="it-IT" sz="1400" b="1" dirty="0" err="1">
                          <a:solidFill>
                            <a:schemeClr val="tx1"/>
                          </a:solidFill>
                        </a:rPr>
                        <a:t>yr</a:t>
                      </a:r>
                      <a:r>
                        <a:rPr lang="it-IT" sz="1400" b="1" dirty="0">
                          <a:solidFill>
                            <a:schemeClr val="tx1"/>
                          </a:solidFill>
                        </a:rPr>
                        <a:t>)*</a:t>
                      </a:r>
                    </a:p>
                  </a:txBody>
                  <a:tcPr marL="68575" marR="68575" marT="34296" marB="34296"/>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0"/>
                  </a:ext>
                </a:extLst>
              </a:tr>
              <a:tr h="281980">
                <a:tc>
                  <a:txBody>
                    <a:bodyPr/>
                    <a:lstStyle/>
                    <a:p>
                      <a:r>
                        <a:rPr lang="it-IT" sz="1400" b="1" dirty="0"/>
                        <a:t>Trilogy</a:t>
                      </a:r>
                    </a:p>
                  </a:txBody>
                  <a:tcPr marL="68575" marR="68575" marT="34296" marB="34296"/>
                </a:tc>
                <a:tc>
                  <a:txBody>
                    <a:bodyPr/>
                    <a:lstStyle/>
                    <a:p>
                      <a:r>
                        <a:rPr lang="it-IT" sz="1400" b="1" dirty="0"/>
                        <a:t>BDP/FF/GB</a:t>
                      </a:r>
                    </a:p>
                  </a:txBody>
                  <a:tcPr marL="68575" marR="68575" marT="34296" marB="34296"/>
                </a:tc>
                <a:tc>
                  <a:txBody>
                    <a:bodyPr/>
                    <a:lstStyle/>
                    <a:p>
                      <a:r>
                        <a:rPr lang="it-IT" sz="1400" b="1" dirty="0"/>
                        <a:t>3.9</a:t>
                      </a:r>
                    </a:p>
                  </a:txBody>
                  <a:tcPr marL="68575" marR="68575" marT="34296" marB="34296"/>
                </a:tc>
                <a:extLst>
                  <a:ext uri="{0D108BD9-81ED-4DB2-BD59-A6C34878D82A}">
                    <a16:rowId xmlns:a16="http://schemas.microsoft.com/office/drawing/2014/main" val="10001"/>
                  </a:ext>
                </a:extLst>
              </a:tr>
              <a:tr h="281980">
                <a:tc>
                  <a:txBody>
                    <a:bodyPr/>
                    <a:lstStyle/>
                    <a:p>
                      <a:r>
                        <a:rPr lang="it-IT" sz="1400" b="1" dirty="0" err="1"/>
                        <a:t>Trilogy</a:t>
                      </a:r>
                      <a:endParaRPr lang="it-IT" sz="1400" b="1" dirty="0"/>
                    </a:p>
                  </a:txBody>
                  <a:tcPr marL="68575" marR="68575" marT="34296" marB="34296"/>
                </a:tc>
                <a:tc>
                  <a:txBody>
                    <a:bodyPr/>
                    <a:lstStyle/>
                    <a:p>
                      <a:r>
                        <a:rPr lang="it-IT" sz="1400" b="1" dirty="0"/>
                        <a:t>BDP/FF</a:t>
                      </a:r>
                    </a:p>
                  </a:txBody>
                  <a:tcPr marL="68575" marR="68575" marT="34296" marB="34296"/>
                </a:tc>
                <a:tc>
                  <a:txBody>
                    <a:bodyPr/>
                    <a:lstStyle/>
                    <a:p>
                      <a:r>
                        <a:rPr lang="it-IT" sz="1400" b="1" dirty="0"/>
                        <a:t>2.9</a:t>
                      </a:r>
                    </a:p>
                  </a:txBody>
                  <a:tcPr marL="68575" marR="68575" marT="34296" marB="34296"/>
                </a:tc>
                <a:extLst>
                  <a:ext uri="{0D108BD9-81ED-4DB2-BD59-A6C34878D82A}">
                    <a16:rowId xmlns:a16="http://schemas.microsoft.com/office/drawing/2014/main" val="10002"/>
                  </a:ext>
                </a:extLst>
              </a:tr>
              <a:tr h="281980">
                <a:tc>
                  <a:txBody>
                    <a:bodyPr/>
                    <a:lstStyle/>
                    <a:p>
                      <a:r>
                        <a:rPr lang="it-IT" sz="1400" b="1" dirty="0" err="1"/>
                        <a:t>Trinity</a:t>
                      </a:r>
                      <a:endParaRPr lang="it-IT" sz="1400" b="1" dirty="0"/>
                    </a:p>
                  </a:txBody>
                  <a:tcPr marL="68575" marR="68575" marT="34296" marB="34296"/>
                </a:tc>
                <a:tc>
                  <a:txBody>
                    <a:bodyPr/>
                    <a:lstStyle/>
                    <a:p>
                      <a:r>
                        <a:rPr lang="it-IT" sz="1400" b="1" dirty="0"/>
                        <a:t>BDP/FF/GB</a:t>
                      </a:r>
                    </a:p>
                  </a:txBody>
                  <a:tcPr marL="68575" marR="68575" marT="34296" marB="34296"/>
                </a:tc>
                <a:tc>
                  <a:txBody>
                    <a:bodyPr/>
                    <a:lstStyle/>
                    <a:p>
                      <a:r>
                        <a:rPr lang="it-IT" sz="1400" b="1" dirty="0"/>
                        <a:t>2.9</a:t>
                      </a:r>
                    </a:p>
                  </a:txBody>
                  <a:tcPr marL="68575" marR="68575" marT="34296" marB="34296"/>
                </a:tc>
                <a:extLst>
                  <a:ext uri="{0D108BD9-81ED-4DB2-BD59-A6C34878D82A}">
                    <a16:rowId xmlns:a16="http://schemas.microsoft.com/office/drawing/2014/main" val="10003"/>
                  </a:ext>
                </a:extLst>
              </a:tr>
              <a:tr h="281980">
                <a:tc>
                  <a:txBody>
                    <a:bodyPr/>
                    <a:lstStyle/>
                    <a:p>
                      <a:r>
                        <a:rPr lang="it-IT" sz="1400" b="1" dirty="0" err="1"/>
                        <a:t>Trinity</a:t>
                      </a:r>
                      <a:endParaRPr lang="it-IT" sz="1400" b="1" dirty="0"/>
                    </a:p>
                  </a:txBody>
                  <a:tcPr marL="68575" marR="68575" marT="34296" marB="34296"/>
                </a:tc>
                <a:tc>
                  <a:txBody>
                    <a:bodyPr/>
                    <a:lstStyle/>
                    <a:p>
                      <a:r>
                        <a:rPr lang="it-IT" sz="1400" b="1" dirty="0" err="1"/>
                        <a:t>Tiotropium</a:t>
                      </a:r>
                      <a:endParaRPr lang="it-IT" sz="1400" b="1" dirty="0"/>
                    </a:p>
                  </a:txBody>
                  <a:tcPr marL="68575" marR="68575" marT="34296" marB="34296"/>
                </a:tc>
                <a:tc>
                  <a:txBody>
                    <a:bodyPr/>
                    <a:lstStyle/>
                    <a:p>
                      <a:r>
                        <a:rPr lang="it-IT" sz="1400" b="1" dirty="0"/>
                        <a:t>1.9</a:t>
                      </a:r>
                    </a:p>
                  </a:txBody>
                  <a:tcPr marL="68575" marR="68575" marT="34296" marB="34296"/>
                </a:tc>
                <a:extLst>
                  <a:ext uri="{0D108BD9-81ED-4DB2-BD59-A6C34878D82A}">
                    <a16:rowId xmlns:a16="http://schemas.microsoft.com/office/drawing/2014/main" val="10004"/>
                  </a:ext>
                </a:extLst>
              </a:tr>
              <a:tr h="281980">
                <a:tc>
                  <a:txBody>
                    <a:bodyPr/>
                    <a:lstStyle/>
                    <a:p>
                      <a:r>
                        <a:rPr lang="it-IT" sz="1400" b="1" dirty="0" err="1"/>
                        <a:t>Trinity</a:t>
                      </a:r>
                      <a:endParaRPr lang="it-IT" sz="1400" b="1" dirty="0"/>
                    </a:p>
                  </a:txBody>
                  <a:tcPr marL="68575" marR="68575" marT="34296" marB="34296"/>
                </a:tc>
                <a:tc>
                  <a:txBody>
                    <a:bodyPr/>
                    <a:lstStyle/>
                    <a:p>
                      <a:pPr algn="just"/>
                      <a:r>
                        <a:rPr lang="it-IT" sz="1400" b="1" dirty="0"/>
                        <a:t>BDP/FF +TIO</a:t>
                      </a:r>
                    </a:p>
                  </a:txBody>
                  <a:tcPr marL="68575" marR="68575" marT="34296" marB="34296"/>
                </a:tc>
                <a:tc>
                  <a:txBody>
                    <a:bodyPr/>
                    <a:lstStyle/>
                    <a:p>
                      <a:r>
                        <a:rPr lang="it-IT" sz="1400" b="1" dirty="0"/>
                        <a:t>2.5</a:t>
                      </a:r>
                    </a:p>
                  </a:txBody>
                  <a:tcPr marL="68575" marR="68575" marT="34296" marB="34296"/>
                </a:tc>
                <a:extLst>
                  <a:ext uri="{0D108BD9-81ED-4DB2-BD59-A6C34878D82A}">
                    <a16:rowId xmlns:a16="http://schemas.microsoft.com/office/drawing/2014/main" val="10005"/>
                  </a:ext>
                </a:extLst>
              </a:tr>
              <a:tr h="281980">
                <a:tc>
                  <a:txBody>
                    <a:bodyPr/>
                    <a:lstStyle/>
                    <a:p>
                      <a:r>
                        <a:rPr lang="it-IT" sz="1400" b="1" dirty="0">
                          <a:solidFill>
                            <a:schemeClr val="tx1"/>
                          </a:solidFill>
                        </a:rPr>
                        <a:t>Tribute</a:t>
                      </a:r>
                    </a:p>
                  </a:txBody>
                  <a:tcPr marL="68575" marR="68575"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Inda/</a:t>
                      </a:r>
                      <a:r>
                        <a:rPr lang="it-IT" sz="1400" b="1" dirty="0" err="1">
                          <a:solidFill>
                            <a:schemeClr val="tx1"/>
                          </a:solidFill>
                        </a:rPr>
                        <a:t>Glyco</a:t>
                      </a:r>
                      <a:r>
                        <a:rPr lang="it-IT" sz="1400" b="1" dirty="0">
                          <a:solidFill>
                            <a:schemeClr val="tx1"/>
                          </a:solidFill>
                        </a:rPr>
                        <a:t>        </a:t>
                      </a:r>
                    </a:p>
                  </a:txBody>
                  <a:tcPr marL="68575" marR="68575" marT="34296" marB="34296"/>
                </a:tc>
                <a:tc>
                  <a:txBody>
                    <a:bodyPr/>
                    <a:lstStyle/>
                    <a:p>
                      <a:r>
                        <a:rPr lang="it-IT" sz="1400" b="1" dirty="0">
                          <a:solidFill>
                            <a:schemeClr val="tx1"/>
                          </a:solidFill>
                        </a:rPr>
                        <a:t>4.4</a:t>
                      </a:r>
                    </a:p>
                  </a:txBody>
                  <a:tcPr marL="68575" marR="68575" marT="34296" marB="34296"/>
                </a:tc>
                <a:extLst>
                  <a:ext uri="{0D108BD9-81ED-4DB2-BD59-A6C34878D82A}">
                    <a16:rowId xmlns:a16="http://schemas.microsoft.com/office/drawing/2014/main" val="10006"/>
                  </a:ext>
                </a:extLst>
              </a:tr>
              <a:tr h="281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Tribute</a:t>
                      </a:r>
                    </a:p>
                  </a:txBody>
                  <a:tcPr marL="68575" marR="68575" marT="34296" marB="34296"/>
                </a:tc>
                <a:tc>
                  <a:txBody>
                    <a:bodyPr/>
                    <a:lstStyle/>
                    <a:p>
                      <a:r>
                        <a:rPr lang="it-IT" sz="1400" b="1" dirty="0"/>
                        <a:t>BDP/FF/GB</a:t>
                      </a:r>
                    </a:p>
                  </a:txBody>
                  <a:tcPr marL="68575" marR="68575" marT="34296" marB="34296"/>
                </a:tc>
                <a:tc>
                  <a:txBody>
                    <a:bodyPr/>
                    <a:lstStyle/>
                    <a:p>
                      <a:r>
                        <a:rPr lang="it-IT" sz="1400" b="1" dirty="0"/>
                        <a:t>4.1</a:t>
                      </a:r>
                    </a:p>
                  </a:txBody>
                  <a:tcPr marL="68575" marR="68575" marT="34296" marB="34296"/>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7774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2400" dirty="0">
                <a:solidFill>
                  <a:srgbClr val="000000"/>
                </a:solidFill>
              </a:rPr>
              <a:t>ADVERSE EVENTS AND SERIOUS ADVERSE EVENTS </a:t>
            </a:r>
            <a:endParaRPr lang="it-IT" sz="3600" dirty="0">
              <a:solidFill>
                <a:srgbClr val="000000"/>
              </a:solidFill>
            </a:endParaRPr>
          </a:p>
        </p:txBody>
      </p:sp>
      <p:graphicFrame>
        <p:nvGraphicFramePr>
          <p:cNvPr id="3" name="Tabella 2">
            <a:extLst>
              <a:ext uri="{FF2B5EF4-FFF2-40B4-BE49-F238E27FC236}">
                <a16:creationId xmlns:a16="http://schemas.microsoft.com/office/drawing/2014/main" id="{9059D2B4-4E7C-4BDF-A1EB-7A887782E237}"/>
              </a:ext>
            </a:extLst>
          </p:cNvPr>
          <p:cNvGraphicFramePr>
            <a:graphicFrameLocks noGrp="1"/>
          </p:cNvGraphicFramePr>
          <p:nvPr>
            <p:extLst>
              <p:ext uri="{D42A27DB-BD31-4B8C-83A1-F6EECF244321}">
                <p14:modId xmlns:p14="http://schemas.microsoft.com/office/powerpoint/2010/main" val="1145796840"/>
              </p:ext>
            </p:extLst>
          </p:nvPr>
        </p:nvGraphicFramePr>
        <p:xfrm>
          <a:off x="2207569" y="1124745"/>
          <a:ext cx="8071127" cy="4755476"/>
        </p:xfrm>
        <a:graphic>
          <a:graphicData uri="http://schemas.openxmlformats.org/drawingml/2006/table">
            <a:tbl>
              <a:tblPr>
                <a:tableStyleId>{5C22544A-7EE6-4342-B048-85BDC9FD1C3A}</a:tableStyleId>
              </a:tblPr>
              <a:tblGrid>
                <a:gridCol w="4543063">
                  <a:extLst>
                    <a:ext uri="{9D8B030D-6E8A-4147-A177-3AD203B41FA5}">
                      <a16:colId xmlns:a16="http://schemas.microsoft.com/office/drawing/2014/main" val="796112133"/>
                    </a:ext>
                  </a:extLst>
                </a:gridCol>
                <a:gridCol w="1699039">
                  <a:extLst>
                    <a:ext uri="{9D8B030D-6E8A-4147-A177-3AD203B41FA5}">
                      <a16:colId xmlns:a16="http://schemas.microsoft.com/office/drawing/2014/main" val="1217931999"/>
                    </a:ext>
                  </a:extLst>
                </a:gridCol>
                <a:gridCol w="1829025">
                  <a:extLst>
                    <a:ext uri="{9D8B030D-6E8A-4147-A177-3AD203B41FA5}">
                      <a16:colId xmlns:a16="http://schemas.microsoft.com/office/drawing/2014/main" val="3698877160"/>
                    </a:ext>
                  </a:extLst>
                </a:gridCol>
              </a:tblGrid>
              <a:tr h="599534">
                <a:tc>
                  <a:txBody>
                    <a:bodyPr/>
                    <a:lstStyle/>
                    <a:p>
                      <a:pPr>
                        <a:lnSpc>
                          <a:spcPct val="107000"/>
                        </a:lnSpc>
                        <a:spcBef>
                          <a:spcPts val="300"/>
                        </a:spcBef>
                        <a:spcAft>
                          <a:spcPts val="300"/>
                        </a:spcAft>
                      </a:pPr>
                      <a:r>
                        <a:rPr lang="en-US" sz="2400" b="1">
                          <a:effectLst/>
                        </a:rPr>
                        <a:t>Number (%) of patients</a:t>
                      </a:r>
                      <a:endParaRPr lang="it-IT" sz="24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a:effectLst/>
                        </a:rPr>
                        <a:t>BDP/FF/G</a:t>
                      </a:r>
                      <a:br>
                        <a:rPr lang="en-US" sz="2400" b="1">
                          <a:effectLst/>
                        </a:rPr>
                      </a:br>
                      <a:r>
                        <a:rPr lang="en-US" sz="2400" b="1">
                          <a:effectLst/>
                        </a:rPr>
                        <a:t>(N=764)</a:t>
                      </a:r>
                      <a:endParaRPr lang="it-IT" sz="24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dirty="0">
                          <a:effectLst/>
                        </a:rPr>
                        <a:t>IND/GLY</a:t>
                      </a:r>
                      <a:br>
                        <a:rPr lang="en-US" sz="2400" b="1" dirty="0">
                          <a:effectLst/>
                        </a:rPr>
                      </a:br>
                      <a:r>
                        <a:rPr lang="en-US" sz="2400" b="1" dirty="0">
                          <a:effectLst/>
                        </a:rPr>
                        <a:t>(N=768)</a:t>
                      </a:r>
                      <a:endParaRPr lang="it-IT" sz="24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54298690"/>
                  </a:ext>
                </a:extLst>
              </a:tr>
              <a:tr h="288440">
                <a:tc>
                  <a:txBody>
                    <a:bodyPr/>
                    <a:lstStyle/>
                    <a:p>
                      <a:pPr>
                        <a:lnSpc>
                          <a:spcPct val="107000"/>
                        </a:lnSpc>
                        <a:spcBef>
                          <a:spcPts val="300"/>
                        </a:spcBef>
                        <a:spcAft>
                          <a:spcPts val="300"/>
                        </a:spcAft>
                      </a:pPr>
                      <a:r>
                        <a:rPr lang="en-US" sz="2000" b="1" dirty="0">
                          <a:effectLst/>
                        </a:rPr>
                        <a:t>Adverse events</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kern="1200">
                          <a:effectLst/>
                        </a:rPr>
                        <a:t>490 (64.1)</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kern="1200">
                          <a:effectLst/>
                        </a:rPr>
                        <a:t>516 (67.2)</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9790468"/>
                  </a:ext>
                </a:extLst>
              </a:tr>
              <a:tr h="288440">
                <a:tc>
                  <a:txBody>
                    <a:bodyPr/>
                    <a:lstStyle/>
                    <a:p>
                      <a:pPr marL="180340">
                        <a:lnSpc>
                          <a:spcPct val="107000"/>
                        </a:lnSpc>
                        <a:spcBef>
                          <a:spcPts val="300"/>
                        </a:spcBef>
                        <a:spcAft>
                          <a:spcPts val="300"/>
                        </a:spcAft>
                      </a:pPr>
                      <a:r>
                        <a:rPr lang="en-US" sz="2000" b="1">
                          <a:effectLst/>
                        </a:rPr>
                        <a:t>COPD worsening</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273 (35.7)</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288 (37.5)</a:t>
                      </a:r>
                      <a:endParaRPr lang="it-IT" sz="20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93597962"/>
                  </a:ext>
                </a:extLst>
              </a:tr>
              <a:tr h="288440">
                <a:tc>
                  <a:txBody>
                    <a:bodyPr/>
                    <a:lstStyle/>
                    <a:p>
                      <a:pPr marL="180340">
                        <a:lnSpc>
                          <a:spcPct val="107000"/>
                        </a:lnSpc>
                        <a:spcBef>
                          <a:spcPts val="300"/>
                        </a:spcBef>
                        <a:spcAft>
                          <a:spcPts val="300"/>
                        </a:spcAft>
                      </a:pPr>
                      <a:r>
                        <a:rPr lang="en-US" sz="2000" b="1" dirty="0">
                          <a:effectLst/>
                          <a:highlight>
                            <a:srgbClr val="FF0000"/>
                          </a:highlight>
                        </a:rPr>
                        <a:t>Pneumonia</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rPr>
                        <a:t>28 (3.7)</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rPr>
                        <a:t>27 (3.5)</a:t>
                      </a:r>
                      <a:endParaRPr lang="it-IT" sz="2000" b="1" dirty="0">
                        <a:effectLst/>
                        <a:latin typeface="Arial" panose="020B0604020202020204" pitchFamily="34"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711081203"/>
                  </a:ext>
                </a:extLst>
              </a:tr>
              <a:tr h="355720">
                <a:tc>
                  <a:txBody>
                    <a:bodyPr/>
                    <a:lstStyle/>
                    <a:p>
                      <a:pPr marL="180340">
                        <a:lnSpc>
                          <a:spcPct val="107000"/>
                        </a:lnSpc>
                        <a:spcBef>
                          <a:spcPts val="300"/>
                        </a:spcBef>
                        <a:spcAft>
                          <a:spcPts val="300"/>
                        </a:spcAft>
                      </a:pPr>
                      <a:r>
                        <a:rPr lang="en-US" sz="2000" b="1" dirty="0">
                          <a:effectLst/>
                          <a:highlight>
                            <a:srgbClr val="FF0000"/>
                          </a:highlight>
                        </a:rPr>
                        <a:t>Hypertension</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15 (2.0)</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rPr>
                        <a:t>26 (3.4)</a:t>
                      </a:r>
                      <a:endParaRPr lang="it-IT" sz="20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744966804"/>
                  </a:ext>
                </a:extLst>
              </a:tr>
              <a:tr h="288440">
                <a:tc>
                  <a:txBody>
                    <a:bodyPr/>
                    <a:lstStyle/>
                    <a:p>
                      <a:pPr marL="180340">
                        <a:lnSpc>
                          <a:spcPct val="107000"/>
                        </a:lnSpc>
                        <a:spcBef>
                          <a:spcPts val="300"/>
                        </a:spcBef>
                        <a:spcAft>
                          <a:spcPts val="300"/>
                        </a:spcAft>
                      </a:pPr>
                      <a:r>
                        <a:rPr lang="en-US" sz="2000" b="1">
                          <a:effectLst/>
                        </a:rPr>
                        <a:t>Cough </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13 (1.7)</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rPr>
                        <a:t>25 (3.3)</a:t>
                      </a:r>
                      <a:endParaRPr lang="it-IT" sz="20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946125813"/>
                  </a:ext>
                </a:extLst>
              </a:tr>
              <a:tr h="355720">
                <a:tc>
                  <a:txBody>
                    <a:bodyPr/>
                    <a:lstStyle/>
                    <a:p>
                      <a:pPr marL="180340">
                        <a:lnSpc>
                          <a:spcPct val="107000"/>
                        </a:lnSpc>
                        <a:spcBef>
                          <a:spcPts val="300"/>
                        </a:spcBef>
                        <a:spcAft>
                          <a:spcPts val="300"/>
                        </a:spcAft>
                      </a:pPr>
                      <a:r>
                        <a:rPr lang="en-US" sz="2000" b="1">
                          <a:effectLst/>
                          <a:highlight>
                            <a:srgbClr val="FF0000"/>
                          </a:highlight>
                        </a:rPr>
                        <a:t>Ischemic heart disease</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8 (1.0)</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16 (2.1)</a:t>
                      </a:r>
                      <a:endParaRPr lang="it-IT" sz="20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93398391"/>
                  </a:ext>
                </a:extLst>
              </a:tr>
              <a:tr h="288440">
                <a:tc>
                  <a:txBody>
                    <a:bodyPr/>
                    <a:lstStyle/>
                    <a:p>
                      <a:pPr>
                        <a:lnSpc>
                          <a:spcPct val="107000"/>
                        </a:lnSpc>
                        <a:spcBef>
                          <a:spcPts val="300"/>
                        </a:spcBef>
                        <a:spcAft>
                          <a:spcPts val="300"/>
                        </a:spcAft>
                      </a:pPr>
                      <a:r>
                        <a:rPr lang="en-US" sz="2000" b="1">
                          <a:effectLst/>
                        </a:rPr>
                        <a:t>Serious adverse events </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117 (15.3)</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130 (16.9)</a:t>
                      </a:r>
                      <a:endParaRPr lang="it-IT" sz="20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462522648"/>
                  </a:ext>
                </a:extLst>
              </a:tr>
              <a:tr h="288440">
                <a:tc>
                  <a:txBody>
                    <a:bodyPr/>
                    <a:lstStyle/>
                    <a:p>
                      <a:pPr marL="180340">
                        <a:lnSpc>
                          <a:spcPct val="107000"/>
                        </a:lnSpc>
                        <a:spcBef>
                          <a:spcPts val="300"/>
                        </a:spcBef>
                        <a:spcAft>
                          <a:spcPts val="300"/>
                        </a:spcAft>
                      </a:pPr>
                      <a:r>
                        <a:rPr lang="en-US" sz="2000" b="1">
                          <a:effectLst/>
                        </a:rPr>
                        <a:t>COPD worsening</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61 (8.0)</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rPr>
                        <a:t>69 (9.0)</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143356255"/>
                  </a:ext>
                </a:extLst>
              </a:tr>
              <a:tr h="355720">
                <a:tc>
                  <a:txBody>
                    <a:bodyPr/>
                    <a:lstStyle/>
                    <a:p>
                      <a:pPr marL="180340">
                        <a:lnSpc>
                          <a:spcPct val="107000"/>
                        </a:lnSpc>
                        <a:spcBef>
                          <a:spcPts val="300"/>
                        </a:spcBef>
                        <a:spcAft>
                          <a:spcPts val="300"/>
                        </a:spcAft>
                      </a:pPr>
                      <a:r>
                        <a:rPr lang="en-US" sz="2000" b="1">
                          <a:effectLst/>
                          <a:highlight>
                            <a:srgbClr val="FF0000"/>
                          </a:highlight>
                        </a:rPr>
                        <a:t>Death</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3 (0.4)</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highlight>
                            <a:srgbClr val="FF0000"/>
                          </a:highlight>
                        </a:rPr>
                        <a:t>8 (1.0)</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20510179"/>
                  </a:ext>
                </a:extLst>
              </a:tr>
              <a:tr h="355720">
                <a:tc>
                  <a:txBody>
                    <a:bodyPr/>
                    <a:lstStyle/>
                    <a:p>
                      <a:pPr marL="180340">
                        <a:lnSpc>
                          <a:spcPct val="107000"/>
                        </a:lnSpc>
                        <a:spcBef>
                          <a:spcPts val="300"/>
                        </a:spcBef>
                        <a:spcAft>
                          <a:spcPts val="300"/>
                        </a:spcAft>
                      </a:pPr>
                      <a:r>
                        <a:rPr lang="en-US" sz="2000" b="1">
                          <a:effectLst/>
                          <a:highlight>
                            <a:srgbClr val="FF0000"/>
                          </a:highlight>
                        </a:rPr>
                        <a:t>Ischemic heart disease</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2 (0.3)</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highlight>
                            <a:srgbClr val="FF0000"/>
                          </a:highlight>
                        </a:rPr>
                        <a:t>11 (1.4)</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5065869"/>
                  </a:ext>
                </a:extLst>
              </a:tr>
              <a:tr h="355720">
                <a:tc>
                  <a:txBody>
                    <a:bodyPr/>
                    <a:lstStyle/>
                    <a:p>
                      <a:pPr marL="450215">
                        <a:lnSpc>
                          <a:spcPct val="107000"/>
                        </a:lnSpc>
                        <a:spcBef>
                          <a:spcPts val="300"/>
                        </a:spcBef>
                        <a:spcAft>
                          <a:spcPts val="300"/>
                        </a:spcAft>
                      </a:pPr>
                      <a:r>
                        <a:rPr lang="en-US" sz="2000" b="1">
                          <a:effectLst/>
                          <a:highlight>
                            <a:srgbClr val="FF0000"/>
                          </a:highlight>
                        </a:rPr>
                        <a:t>Myocardial infarction</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1 (0.1)</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highlight>
                            <a:srgbClr val="FF0000"/>
                          </a:highlight>
                        </a:rPr>
                        <a:t>8 (1.0)</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1067856"/>
                  </a:ext>
                </a:extLst>
              </a:tr>
              <a:tr h="355720">
                <a:tc>
                  <a:txBody>
                    <a:bodyPr/>
                    <a:lstStyle/>
                    <a:p>
                      <a:pPr marL="180340">
                        <a:lnSpc>
                          <a:spcPct val="107000"/>
                        </a:lnSpc>
                        <a:spcBef>
                          <a:spcPts val="300"/>
                        </a:spcBef>
                        <a:spcAft>
                          <a:spcPts val="300"/>
                        </a:spcAft>
                      </a:pPr>
                      <a:r>
                        <a:rPr lang="en-US" sz="2000" b="1">
                          <a:effectLst/>
                          <a:highlight>
                            <a:srgbClr val="FF0000"/>
                          </a:highlight>
                        </a:rPr>
                        <a:t>Atrial fibrillation</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0</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dirty="0">
                          <a:effectLst/>
                          <a:highlight>
                            <a:srgbClr val="FF0000"/>
                          </a:highlight>
                        </a:rPr>
                        <a:t>7 (0.9</a:t>
                      </a:r>
                      <a:r>
                        <a:rPr lang="en-GB" sz="2000" b="1" dirty="0">
                          <a:effectLst/>
                          <a:highlight>
                            <a:srgbClr val="FF0000"/>
                          </a:highlight>
                        </a:rPr>
                        <a:t>   </a:t>
                      </a:r>
                      <a:r>
                        <a:rPr lang="en-US" sz="2000" b="1" dirty="0">
                          <a:effectLst/>
                          <a:highlight>
                            <a:srgbClr val="FF0000"/>
                          </a:highlight>
                        </a:rPr>
                        <a:t>)</a:t>
                      </a:r>
                      <a:endParaRPr lang="it-IT" sz="20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47083230"/>
                  </a:ext>
                </a:extLst>
              </a:tr>
            </a:tbl>
          </a:graphicData>
        </a:graphic>
      </p:graphicFrame>
      <p:sp>
        <p:nvSpPr>
          <p:cNvPr id="5" name="Content Placeholder 2">
            <a:extLst>
              <a:ext uri="{FF2B5EF4-FFF2-40B4-BE49-F238E27FC236}">
                <a16:creationId xmlns:a16="http://schemas.microsoft.com/office/drawing/2014/main" id="{28DF89E9-E164-4A15-997B-CE993565C7DD}"/>
              </a:ext>
            </a:extLst>
          </p:cNvPr>
          <p:cNvSpPr>
            <a:spLocks/>
          </p:cNvSpPr>
          <p:nvPr/>
        </p:nvSpPr>
        <p:spPr bwMode="auto">
          <a:xfrm>
            <a:off x="0" y="6292452"/>
            <a:ext cx="12192000" cy="347662"/>
          </a:xfrm>
          <a:prstGeom prst="rect">
            <a:avLst/>
          </a:prstGeom>
          <a:noFill/>
          <a:ln>
            <a:noFill/>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lgn="ctr" fontAlgn="base">
              <a:spcBef>
                <a:spcPct val="0"/>
              </a:spcBef>
              <a:spcAft>
                <a:spcPct val="0"/>
              </a:spcAft>
            </a:pPr>
            <a:r>
              <a:rPr lang="it-IT" sz="2800" b="1" i="1" dirty="0">
                <a:solidFill>
                  <a:srgbClr val="66FFFF"/>
                </a:solidFill>
                <a:ea typeface="ＭＳ Ｐゴシック" charset="0"/>
                <a:cs typeface="Arial" charset="0"/>
              </a:rPr>
              <a:t>Papi et al, The </a:t>
            </a:r>
            <a:r>
              <a:rPr lang="cs-CZ" sz="2800" b="1" i="1" dirty="0">
                <a:solidFill>
                  <a:srgbClr val="66FFFF"/>
                </a:solidFill>
                <a:ea typeface="ＭＳ Ｐゴシック" charset="0"/>
                <a:cs typeface="Arial" charset="0"/>
              </a:rPr>
              <a:t>Lancet</a:t>
            </a:r>
            <a:r>
              <a:rPr lang="it-IT" sz="2800" b="1" i="1" dirty="0">
                <a:solidFill>
                  <a:srgbClr val="66FFFF"/>
                </a:solidFill>
                <a:ea typeface="ＭＳ Ｐゴシック" charset="0"/>
                <a:cs typeface="Arial" charset="0"/>
              </a:rPr>
              <a:t>,</a:t>
            </a:r>
            <a:r>
              <a:rPr lang="cs-CZ" sz="2800" b="1" i="1" dirty="0">
                <a:solidFill>
                  <a:srgbClr val="66FFFF"/>
                </a:solidFill>
                <a:ea typeface="ＭＳ Ｐゴシック" charset="0"/>
                <a:cs typeface="Arial" charset="0"/>
              </a:rPr>
              <a:t> </a:t>
            </a:r>
            <a:r>
              <a:rPr lang="fr-FR" sz="2800" b="1" i="1" dirty="0">
                <a:solidFill>
                  <a:srgbClr val="66FFFF"/>
                </a:solidFill>
              </a:rPr>
              <a:t>Lancet 2018 Mar 17;391(10125):1076-1084</a:t>
            </a:r>
            <a:endParaRPr lang="en-US" sz="2800" b="1" i="1" dirty="0">
              <a:solidFill>
                <a:srgbClr val="66FFFF"/>
              </a:solidFill>
              <a:ea typeface="ＭＳ Ｐゴシック" charset="0"/>
              <a:cs typeface="Arial" charset="0"/>
            </a:endParaRPr>
          </a:p>
        </p:txBody>
      </p:sp>
      <p:sp>
        <p:nvSpPr>
          <p:cNvPr id="6" name="Titolo 1">
            <a:extLst>
              <a:ext uri="{FF2B5EF4-FFF2-40B4-BE49-F238E27FC236}">
                <a16:creationId xmlns:a16="http://schemas.microsoft.com/office/drawing/2014/main" id="{F54F0D91-34BA-44C9-BCCE-A727F60942C5}"/>
              </a:ext>
            </a:extLst>
          </p:cNvPr>
          <p:cNvSpPr txBox="1">
            <a:spLocks/>
          </p:cNvSpPr>
          <p:nvPr/>
        </p:nvSpPr>
        <p:spPr>
          <a:xfrm>
            <a:off x="0" y="267453"/>
            <a:ext cx="12192000" cy="482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b="1" dirty="0">
                <a:solidFill>
                  <a:srgbClr val="FFFF00"/>
                </a:solidFill>
              </a:rPr>
              <a:t>RISK REDUCTION FOR HYPERTENSION, IHD, MI, ATRIAL FIBRILLATION IN TRIBUTE</a:t>
            </a:r>
            <a:endParaRPr lang="it-IT" sz="4000" b="1" baseline="-25000" dirty="0">
              <a:solidFill>
                <a:srgbClr val="FFFF00"/>
              </a:solidFill>
            </a:endParaRPr>
          </a:p>
        </p:txBody>
      </p:sp>
    </p:spTree>
    <p:extLst>
      <p:ext uri="{BB962C8B-B14F-4D97-AF65-F5344CB8AC3E}">
        <p14:creationId xmlns:p14="http://schemas.microsoft.com/office/powerpoint/2010/main" val="3320537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0E06794C-6724-4296-A2E9-AA8AD583E518}"/>
              </a:ext>
            </a:extLst>
          </p:cNvPr>
          <p:cNvGraphicFramePr>
            <a:graphicFrameLocks noGrp="1"/>
          </p:cNvGraphicFramePr>
          <p:nvPr>
            <p:extLst/>
          </p:nvPr>
        </p:nvGraphicFramePr>
        <p:xfrm>
          <a:off x="1991544" y="1221708"/>
          <a:ext cx="8352928" cy="5110557"/>
        </p:xfrm>
        <a:graphic>
          <a:graphicData uri="http://schemas.openxmlformats.org/drawingml/2006/table">
            <a:tbl>
              <a:tblPr>
                <a:tableStyleId>{5C22544A-7EE6-4342-B048-85BDC9FD1C3A}</a:tableStyleId>
              </a:tblPr>
              <a:tblGrid>
                <a:gridCol w="4701682">
                  <a:extLst>
                    <a:ext uri="{9D8B030D-6E8A-4147-A177-3AD203B41FA5}">
                      <a16:colId xmlns:a16="http://schemas.microsoft.com/office/drawing/2014/main" val="1976992771"/>
                    </a:ext>
                  </a:extLst>
                </a:gridCol>
                <a:gridCol w="1758361">
                  <a:extLst>
                    <a:ext uri="{9D8B030D-6E8A-4147-A177-3AD203B41FA5}">
                      <a16:colId xmlns:a16="http://schemas.microsoft.com/office/drawing/2014/main" val="533861004"/>
                    </a:ext>
                  </a:extLst>
                </a:gridCol>
                <a:gridCol w="1892885">
                  <a:extLst>
                    <a:ext uri="{9D8B030D-6E8A-4147-A177-3AD203B41FA5}">
                      <a16:colId xmlns:a16="http://schemas.microsoft.com/office/drawing/2014/main" val="3127610160"/>
                    </a:ext>
                  </a:extLst>
                </a:gridCol>
              </a:tblGrid>
              <a:tr h="881022">
                <a:tc>
                  <a:txBody>
                    <a:bodyPr/>
                    <a:lstStyle/>
                    <a:p>
                      <a:pPr>
                        <a:lnSpc>
                          <a:spcPct val="107000"/>
                        </a:lnSpc>
                        <a:spcBef>
                          <a:spcPts val="300"/>
                        </a:spcBef>
                        <a:spcAft>
                          <a:spcPts val="300"/>
                        </a:spcAft>
                      </a:pPr>
                      <a:r>
                        <a:rPr lang="en-US" sz="2400" b="1" dirty="0">
                          <a:effectLst/>
                          <a:latin typeface="+mn-lt"/>
                        </a:rPr>
                        <a:t>Number (%) of patients</a:t>
                      </a:r>
                      <a:endParaRPr lang="it-IT" sz="24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a:effectLst/>
                          <a:latin typeface="+mn-lt"/>
                        </a:rPr>
                        <a:t>BDP/FF/G</a:t>
                      </a:r>
                      <a:br>
                        <a:rPr lang="en-US" sz="2400" b="1">
                          <a:effectLst/>
                          <a:latin typeface="+mn-lt"/>
                        </a:rPr>
                      </a:br>
                      <a:r>
                        <a:rPr lang="en-US" sz="2400" b="1">
                          <a:effectLst/>
                          <a:latin typeface="+mn-lt"/>
                        </a:rPr>
                        <a:t>(N=764)</a:t>
                      </a:r>
                      <a:endParaRPr lang="it-IT" sz="24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dirty="0">
                          <a:effectLst/>
                          <a:latin typeface="+mn-lt"/>
                        </a:rPr>
                        <a:t>IND/GLY</a:t>
                      </a:r>
                      <a:br>
                        <a:rPr lang="en-US" sz="2400" b="1" dirty="0">
                          <a:effectLst/>
                          <a:latin typeface="+mn-lt"/>
                        </a:rPr>
                      </a:br>
                      <a:r>
                        <a:rPr lang="en-US" sz="2400" b="1" dirty="0">
                          <a:effectLst/>
                          <a:latin typeface="+mn-lt"/>
                        </a:rPr>
                        <a:t>(N=768)</a:t>
                      </a:r>
                      <a:endParaRPr lang="it-IT" sz="24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770726271"/>
                  </a:ext>
                </a:extLst>
              </a:tr>
              <a:tr h="806316">
                <a:tc>
                  <a:txBody>
                    <a:bodyPr/>
                    <a:lstStyle/>
                    <a:p>
                      <a:pPr marL="180340">
                        <a:lnSpc>
                          <a:spcPct val="107000"/>
                        </a:lnSpc>
                        <a:spcBef>
                          <a:spcPts val="300"/>
                        </a:spcBef>
                        <a:spcAft>
                          <a:spcPts val="300"/>
                        </a:spcAft>
                      </a:pPr>
                      <a:r>
                        <a:rPr lang="en-US" sz="2000" b="1" dirty="0">
                          <a:effectLst/>
                          <a:latin typeface="+mn-lt"/>
                        </a:rPr>
                        <a:t>Treatment-related adverse events</a:t>
                      </a:r>
                    </a:p>
                  </a:txBody>
                  <a:tcPr marL="68580" marR="68580" marT="0" marB="0"/>
                </a:tc>
                <a:tc>
                  <a:txBody>
                    <a:bodyPr/>
                    <a:lstStyle/>
                    <a:p>
                      <a:pPr algn="ctr">
                        <a:lnSpc>
                          <a:spcPct val="107000"/>
                        </a:lnSpc>
                        <a:spcBef>
                          <a:spcPts val="300"/>
                        </a:spcBef>
                        <a:spcAft>
                          <a:spcPts val="300"/>
                        </a:spcAft>
                      </a:pPr>
                      <a:r>
                        <a:rPr lang="en-US" sz="2000" b="1">
                          <a:effectLst/>
                          <a:latin typeface="+mn-lt"/>
                        </a:rPr>
                        <a:t>12 (1.6)</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latin typeface="+mn-lt"/>
                        </a:rPr>
                        <a:t>6 (0.8)</a:t>
                      </a:r>
                      <a:endParaRPr lang="it-IT" sz="20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11440214"/>
                  </a:ext>
                </a:extLst>
              </a:tr>
              <a:tr h="403157">
                <a:tc>
                  <a:txBody>
                    <a:bodyPr/>
                    <a:lstStyle/>
                    <a:p>
                      <a:pPr marL="180340">
                        <a:lnSpc>
                          <a:spcPct val="107000"/>
                        </a:lnSpc>
                        <a:spcBef>
                          <a:spcPts val="300"/>
                        </a:spcBef>
                        <a:spcAft>
                          <a:spcPts val="300"/>
                        </a:spcAft>
                      </a:pPr>
                      <a:r>
                        <a:rPr lang="en-US" sz="2000" b="1">
                          <a:effectLst/>
                          <a:latin typeface="+mn-lt"/>
                          <a:ea typeface="Calibri" panose="020F0502020204030204" pitchFamily="34" charset="0"/>
                        </a:rPr>
                        <a:t>Oral candidiasis </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12 (1.6)</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6 (0.8)</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732693648"/>
                  </a:ext>
                </a:extLst>
              </a:tr>
              <a:tr h="403157">
                <a:tc>
                  <a:txBody>
                    <a:bodyPr/>
                    <a:lstStyle/>
                    <a:p>
                      <a:pPr marL="180340">
                        <a:lnSpc>
                          <a:spcPct val="107000"/>
                        </a:lnSpc>
                        <a:spcBef>
                          <a:spcPts val="300"/>
                        </a:spcBef>
                        <a:spcAft>
                          <a:spcPts val="300"/>
                        </a:spcAft>
                      </a:pPr>
                      <a:r>
                        <a:rPr lang="en-US" sz="2000" b="1">
                          <a:effectLst/>
                          <a:latin typeface="+mn-lt"/>
                          <a:ea typeface="Calibri" panose="020F0502020204030204" pitchFamily="34" charset="0"/>
                        </a:rPr>
                        <a:t>Dry mouth</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3 (0.4)</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6 (0.8)</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715415407"/>
                  </a:ext>
                </a:extLst>
              </a:tr>
              <a:tr h="403157">
                <a:tc>
                  <a:txBody>
                    <a:bodyPr/>
                    <a:lstStyle/>
                    <a:p>
                      <a:pPr marL="180340">
                        <a:lnSpc>
                          <a:spcPct val="107000"/>
                        </a:lnSpc>
                        <a:spcBef>
                          <a:spcPts val="300"/>
                        </a:spcBef>
                        <a:spcAft>
                          <a:spcPts val="300"/>
                        </a:spcAft>
                      </a:pPr>
                      <a:r>
                        <a:rPr lang="en-US" sz="2000" b="1">
                          <a:effectLst/>
                          <a:latin typeface="+mn-lt"/>
                          <a:ea typeface="Calibri" panose="020F0502020204030204" pitchFamily="34" charset="0"/>
                        </a:rPr>
                        <a:t>Cough</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1 (0.1)</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7 (0.9)</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63085366"/>
                  </a:ext>
                </a:extLst>
              </a:tr>
              <a:tr h="750643">
                <a:tc>
                  <a:txBody>
                    <a:bodyPr/>
                    <a:lstStyle/>
                    <a:p>
                      <a:pPr>
                        <a:lnSpc>
                          <a:spcPct val="107000"/>
                        </a:lnSpc>
                        <a:spcBef>
                          <a:spcPts val="300"/>
                        </a:spcBef>
                        <a:spcAft>
                          <a:spcPts val="300"/>
                        </a:spcAft>
                      </a:pPr>
                      <a:r>
                        <a:rPr lang="en-US" sz="2000" b="1" dirty="0">
                          <a:effectLst/>
                          <a:latin typeface="+mn-lt"/>
                          <a:ea typeface="Calibri" panose="020F0502020204030204" pitchFamily="34" charset="0"/>
                        </a:rPr>
                        <a:t> Treatment-related serious adverse events</a:t>
                      </a:r>
                      <a:endParaRPr lang="it-IT" sz="20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1 (0.1)</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1 (0.1)</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72237653"/>
                  </a:ext>
                </a:extLst>
              </a:tr>
              <a:tr h="28735">
                <a:tc>
                  <a:txBody>
                    <a:bodyPr/>
                    <a:lstStyle/>
                    <a:p>
                      <a:pPr>
                        <a:lnSpc>
                          <a:spcPct val="107000"/>
                        </a:lnSpc>
                        <a:spcBef>
                          <a:spcPts val="300"/>
                        </a:spcBef>
                        <a:spcAft>
                          <a:spcPts val="300"/>
                        </a:spcAft>
                      </a:pPr>
                      <a:r>
                        <a:rPr lang="en-US" sz="2000" b="1" dirty="0">
                          <a:effectLst/>
                          <a:latin typeface="+mn-lt"/>
                          <a:ea typeface="Calibri" panose="020F0502020204030204" pitchFamily="34" charset="0"/>
                        </a:rPr>
                        <a:t>Severe adverse events</a:t>
                      </a:r>
                      <a:endParaRPr lang="it-IT" sz="20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86 (11.3)</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latin typeface="+mn-lt"/>
                          <a:ea typeface="Calibri" panose="020F0502020204030204" pitchFamily="34" charset="0"/>
                        </a:rPr>
                        <a:t>87 (11.3)</a:t>
                      </a:r>
                    </a:p>
                    <a:p>
                      <a:pPr algn="ctr">
                        <a:lnSpc>
                          <a:spcPct val="107000"/>
                        </a:lnSpc>
                        <a:spcBef>
                          <a:spcPts val="300"/>
                        </a:spcBef>
                        <a:spcAft>
                          <a:spcPts val="300"/>
                        </a:spcAft>
                      </a:pPr>
                      <a:endParaRPr lang="it-IT" sz="20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267656500"/>
                  </a:ext>
                </a:extLst>
              </a:tr>
              <a:tr h="749111">
                <a:tc>
                  <a:txBody>
                    <a:bodyPr/>
                    <a:lstStyle/>
                    <a:p>
                      <a:pPr>
                        <a:lnSpc>
                          <a:spcPct val="107000"/>
                        </a:lnSpc>
                        <a:spcBef>
                          <a:spcPts val="300"/>
                        </a:spcBef>
                        <a:spcAft>
                          <a:spcPts val="300"/>
                        </a:spcAft>
                      </a:pPr>
                      <a:r>
                        <a:rPr lang="en-US" sz="2000" b="1" dirty="0">
                          <a:effectLst/>
                          <a:highlight>
                            <a:srgbClr val="FF0000"/>
                          </a:highlight>
                          <a:latin typeface="+mn-lt"/>
                          <a:ea typeface="Calibri" panose="020F0502020204030204" pitchFamily="34" charset="0"/>
                        </a:rPr>
                        <a:t>Adverse events leading to death </a:t>
                      </a:r>
                      <a:endParaRPr lang="it-IT" sz="20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16 (2.1)</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latin typeface="+mn-lt"/>
                          <a:ea typeface="Calibri" panose="020F0502020204030204" pitchFamily="34" charset="0"/>
                        </a:rPr>
                        <a:t>21 (2.7)</a:t>
                      </a:r>
                      <a:endParaRPr lang="it-IT" sz="20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187063502"/>
                  </a:ext>
                </a:extLst>
              </a:tr>
            </a:tbl>
          </a:graphicData>
        </a:graphic>
      </p:graphicFrame>
      <p:sp>
        <p:nvSpPr>
          <p:cNvPr id="6" name="Content Placeholder 2">
            <a:extLst>
              <a:ext uri="{FF2B5EF4-FFF2-40B4-BE49-F238E27FC236}">
                <a16:creationId xmlns:a16="http://schemas.microsoft.com/office/drawing/2014/main" id="{F4BC296E-168F-41FF-BE36-BFF566D99CFB}"/>
              </a:ext>
            </a:extLst>
          </p:cNvPr>
          <p:cNvSpPr>
            <a:spLocks/>
          </p:cNvSpPr>
          <p:nvPr/>
        </p:nvSpPr>
        <p:spPr bwMode="auto">
          <a:xfrm>
            <a:off x="0" y="6390829"/>
            <a:ext cx="12192000" cy="347662"/>
          </a:xfrm>
          <a:prstGeom prst="rect">
            <a:avLst/>
          </a:prstGeom>
          <a:noFill/>
          <a:ln>
            <a:noFill/>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lgn="ctr" fontAlgn="base">
              <a:spcBef>
                <a:spcPct val="0"/>
              </a:spcBef>
              <a:spcAft>
                <a:spcPct val="0"/>
              </a:spcAft>
            </a:pPr>
            <a:r>
              <a:rPr lang="it-IT" sz="2800" b="1" i="1" dirty="0">
                <a:solidFill>
                  <a:srgbClr val="66FFFF"/>
                </a:solidFill>
                <a:ea typeface="ＭＳ Ｐゴシック" charset="0"/>
                <a:cs typeface="Arial" charset="0"/>
              </a:rPr>
              <a:t>Papi et al, The </a:t>
            </a:r>
            <a:r>
              <a:rPr lang="cs-CZ" sz="2800" b="1" i="1" dirty="0">
                <a:solidFill>
                  <a:srgbClr val="66FFFF"/>
                </a:solidFill>
                <a:ea typeface="ＭＳ Ｐゴシック" charset="0"/>
                <a:cs typeface="Arial" charset="0"/>
              </a:rPr>
              <a:t>Lancet</a:t>
            </a:r>
            <a:r>
              <a:rPr lang="it-IT" sz="2800" b="1" i="1" dirty="0">
                <a:solidFill>
                  <a:srgbClr val="66FFFF"/>
                </a:solidFill>
                <a:ea typeface="ＭＳ Ｐゴシック" charset="0"/>
                <a:cs typeface="Arial" charset="0"/>
              </a:rPr>
              <a:t>,</a:t>
            </a:r>
            <a:r>
              <a:rPr lang="cs-CZ" sz="2800" b="1" i="1" dirty="0">
                <a:solidFill>
                  <a:srgbClr val="66FFFF"/>
                </a:solidFill>
                <a:ea typeface="ＭＳ Ｐゴシック" charset="0"/>
                <a:cs typeface="Arial" charset="0"/>
              </a:rPr>
              <a:t> </a:t>
            </a:r>
            <a:r>
              <a:rPr lang="fr-FR" sz="2800" b="1" i="1" dirty="0">
                <a:solidFill>
                  <a:srgbClr val="66FFFF"/>
                </a:solidFill>
              </a:rPr>
              <a:t>Lancet 2018 Mar 17;391(10125):1076-1084</a:t>
            </a:r>
            <a:endParaRPr lang="en-US" sz="2800" b="1" i="1" dirty="0">
              <a:solidFill>
                <a:srgbClr val="66FFFF"/>
              </a:solidFill>
              <a:ea typeface="ＭＳ Ｐゴシック" charset="0"/>
              <a:cs typeface="Arial" charset="0"/>
            </a:endParaRPr>
          </a:p>
        </p:txBody>
      </p:sp>
      <p:sp>
        <p:nvSpPr>
          <p:cNvPr id="8" name="Titolo 1">
            <a:extLst>
              <a:ext uri="{FF2B5EF4-FFF2-40B4-BE49-F238E27FC236}">
                <a16:creationId xmlns:a16="http://schemas.microsoft.com/office/drawing/2014/main" id="{FE7AB5E8-9700-43FD-BA44-E0B81040B351}"/>
              </a:ext>
            </a:extLst>
          </p:cNvPr>
          <p:cNvSpPr>
            <a:spLocks noGrp="1"/>
          </p:cNvSpPr>
          <p:nvPr>
            <p:ph type="title"/>
          </p:nvPr>
        </p:nvSpPr>
        <p:spPr>
          <a:xfrm>
            <a:off x="0" y="267453"/>
            <a:ext cx="12192000" cy="482825"/>
          </a:xfrm>
        </p:spPr>
        <p:txBody>
          <a:bodyPr>
            <a:noAutofit/>
          </a:bodyPr>
          <a:lstStyle/>
          <a:p>
            <a:pPr algn="ctr"/>
            <a:r>
              <a:rPr lang="it-IT" sz="4000" b="1" dirty="0">
                <a:solidFill>
                  <a:srgbClr val="FFFF00"/>
                </a:solidFill>
              </a:rPr>
              <a:t>TREATMENT-EMERGENT ADVERSE EVENTS</a:t>
            </a:r>
            <a:br>
              <a:rPr lang="it-IT" sz="4000" b="1" dirty="0">
                <a:solidFill>
                  <a:srgbClr val="FFFF00"/>
                </a:solidFill>
              </a:rPr>
            </a:br>
            <a:r>
              <a:rPr lang="it-IT" sz="4000" b="1" dirty="0">
                <a:solidFill>
                  <a:srgbClr val="FFFF00"/>
                </a:solidFill>
              </a:rPr>
              <a:t>TRIBUTE</a:t>
            </a:r>
            <a:endParaRPr lang="it-IT" sz="4000" b="1" baseline="-25000" dirty="0">
              <a:solidFill>
                <a:srgbClr val="FFFF00"/>
              </a:solidFill>
            </a:endParaRPr>
          </a:p>
        </p:txBody>
      </p:sp>
    </p:spTree>
    <p:extLst>
      <p:ext uri="{BB962C8B-B14F-4D97-AF65-F5344CB8AC3E}">
        <p14:creationId xmlns:p14="http://schemas.microsoft.com/office/powerpoint/2010/main" val="984329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B4EF0B-C518-4698-9E29-AF4BCDADFE6D}" type="slidenum">
              <a:rPr kumimoji="0" lang="it-IT" sz="9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it-IT" sz="900" b="0" i="0" u="none" strike="noStrike" kern="1200" cap="none" spc="0" normalizeH="0" baseline="0" noProof="0">
              <a:ln>
                <a:noFill/>
              </a:ln>
              <a:solidFill>
                <a:srgbClr val="000000"/>
              </a:solidFill>
              <a:effectLst/>
              <a:uLnTx/>
              <a:uFillTx/>
              <a:latin typeface="Arial"/>
              <a:ea typeface="+mn-ea"/>
              <a:cs typeface="+mn-cs"/>
            </a:endParaRPr>
          </a:p>
        </p:txBody>
      </p:sp>
      <p:sp>
        <p:nvSpPr>
          <p:cNvPr id="4" name="Titolo 3"/>
          <p:cNvSpPr>
            <a:spLocks noGrp="1"/>
          </p:cNvSpPr>
          <p:nvPr>
            <p:ph type="title"/>
          </p:nvPr>
        </p:nvSpPr>
        <p:spPr>
          <a:xfrm>
            <a:off x="170453" y="312456"/>
            <a:ext cx="12192000" cy="384719"/>
          </a:xfrm>
        </p:spPr>
        <p:txBody>
          <a:bodyPr/>
          <a:lstStyle/>
          <a:p>
            <a:pPr algn="ctr"/>
            <a:r>
              <a:rPr lang="it-IT" sz="4400" dirty="0">
                <a:solidFill>
                  <a:srgbClr val="FFFF00"/>
                </a:solidFill>
                <a:latin typeface="Franklin Gothic Medium"/>
                <a:cs typeface="+mj-cs"/>
              </a:rPr>
              <a:t>POOL DATA ON MORTALITY (ATS/ERS ABSTRACT)</a:t>
            </a:r>
            <a:endParaRPr lang="en-GB" sz="4400" dirty="0">
              <a:solidFill>
                <a:srgbClr val="FFFF00"/>
              </a:solidFill>
              <a:latin typeface="Franklin Gothic Medium"/>
              <a:cs typeface="+mj-cs"/>
            </a:endParaRPr>
          </a:p>
        </p:txBody>
      </p:sp>
      <p:pic>
        <p:nvPicPr>
          <p:cNvPr id="5" name="Immagine 4"/>
          <p:cNvPicPr>
            <a:picLocks noChangeAspect="1"/>
          </p:cNvPicPr>
          <p:nvPr/>
        </p:nvPicPr>
        <p:blipFill rotWithShape="1">
          <a:blip r:embed="rId2"/>
          <a:srcRect r="5992" b="14606"/>
          <a:stretch/>
        </p:blipFill>
        <p:spPr>
          <a:xfrm>
            <a:off x="547869" y="598047"/>
            <a:ext cx="11096261" cy="2706661"/>
          </a:xfrm>
          <a:prstGeom prst="rect">
            <a:avLst/>
          </a:prstGeom>
          <a:solidFill>
            <a:schemeClr val="bg1"/>
          </a:solidFill>
        </p:spPr>
      </p:pic>
      <p:graphicFrame>
        <p:nvGraphicFramePr>
          <p:cNvPr id="9" name="Tabella 8"/>
          <p:cNvGraphicFramePr>
            <a:graphicFrameLocks noGrp="1"/>
          </p:cNvGraphicFramePr>
          <p:nvPr>
            <p:extLst>
              <p:ext uri="{D42A27DB-BD31-4B8C-83A1-F6EECF244321}">
                <p14:modId xmlns:p14="http://schemas.microsoft.com/office/powerpoint/2010/main" val="3875697009"/>
              </p:ext>
            </p:extLst>
          </p:nvPr>
        </p:nvGraphicFramePr>
        <p:xfrm>
          <a:off x="547869" y="4263594"/>
          <a:ext cx="11323000" cy="2291080"/>
        </p:xfrm>
        <a:graphic>
          <a:graphicData uri="http://schemas.openxmlformats.org/drawingml/2006/table">
            <a:tbl>
              <a:tblPr firstRow="1" bandRow="1">
                <a:tableStyleId>{5C22544A-7EE6-4342-B048-85BDC9FD1C3A}</a:tableStyleId>
              </a:tblPr>
              <a:tblGrid>
                <a:gridCol w="3261924">
                  <a:extLst>
                    <a:ext uri="{9D8B030D-6E8A-4147-A177-3AD203B41FA5}">
                      <a16:colId xmlns:a16="http://schemas.microsoft.com/office/drawing/2014/main" val="20000"/>
                    </a:ext>
                  </a:extLst>
                </a:gridCol>
                <a:gridCol w="2399576">
                  <a:extLst>
                    <a:ext uri="{9D8B030D-6E8A-4147-A177-3AD203B41FA5}">
                      <a16:colId xmlns:a16="http://schemas.microsoft.com/office/drawing/2014/main" val="20001"/>
                    </a:ext>
                  </a:extLst>
                </a:gridCol>
                <a:gridCol w="2830750">
                  <a:extLst>
                    <a:ext uri="{9D8B030D-6E8A-4147-A177-3AD203B41FA5}">
                      <a16:colId xmlns:a16="http://schemas.microsoft.com/office/drawing/2014/main" val="20002"/>
                    </a:ext>
                  </a:extLst>
                </a:gridCol>
                <a:gridCol w="2830750">
                  <a:extLst>
                    <a:ext uri="{9D8B030D-6E8A-4147-A177-3AD203B41FA5}">
                      <a16:colId xmlns:a16="http://schemas.microsoft.com/office/drawing/2014/main" val="20003"/>
                    </a:ext>
                  </a:extLst>
                </a:gridCol>
              </a:tblGrid>
              <a:tr h="370840">
                <a:tc>
                  <a:txBody>
                    <a:bodyPr/>
                    <a:lstStyle/>
                    <a:p>
                      <a:endParaRPr lang="en-GB" sz="1600" b="1" dirty="0"/>
                    </a:p>
                  </a:txBody>
                  <a:tcPr/>
                </a:tc>
                <a:tc>
                  <a:txBody>
                    <a:bodyPr/>
                    <a:lstStyle/>
                    <a:p>
                      <a:pPr marL="0" marR="0" indent="0" algn="ctr" defTabSz="914309" rtl="0" eaLnBrk="1" fontAlgn="auto" latinLnBrk="0" hangingPunct="1">
                        <a:lnSpc>
                          <a:spcPct val="100000"/>
                        </a:lnSpc>
                        <a:spcBef>
                          <a:spcPts val="0"/>
                        </a:spcBef>
                        <a:spcAft>
                          <a:spcPts val="0"/>
                        </a:spcAft>
                        <a:buClrTx/>
                        <a:buSzTx/>
                        <a:buFontTx/>
                        <a:buNone/>
                        <a:tabLst/>
                        <a:defRPr/>
                      </a:pPr>
                      <a:r>
                        <a:rPr lang="it-IT" sz="1600" b="1" dirty="0"/>
                        <a:t>BDP/FF/G,</a:t>
                      </a:r>
                      <a:r>
                        <a:rPr lang="it-IT" sz="1600" b="1" baseline="0" dirty="0"/>
                        <a:t> BDP/FF, BDP/FF+TIO (n=3745)</a:t>
                      </a:r>
                      <a:endParaRPr lang="en-GB" sz="1600" b="1" dirty="0"/>
                    </a:p>
                  </a:txBody>
                  <a:tcPr/>
                </a:tc>
                <a:tc>
                  <a:txBody>
                    <a:bodyPr/>
                    <a:lstStyle/>
                    <a:p>
                      <a:pPr algn="ctr"/>
                      <a:r>
                        <a:rPr lang="it-IT" sz="2000" b="1" dirty="0"/>
                        <a:t>TIO,</a:t>
                      </a:r>
                      <a:r>
                        <a:rPr lang="it-IT" sz="2000" b="1" baseline="0" dirty="0"/>
                        <a:t> IND/GLY</a:t>
                      </a:r>
                    </a:p>
                    <a:p>
                      <a:pPr algn="ctr"/>
                      <a:r>
                        <a:rPr lang="it-IT" sz="2000" b="1" baseline="0" dirty="0"/>
                        <a:t>(N=1844)</a:t>
                      </a:r>
                      <a:endParaRPr lang="en-GB" sz="2000" b="1" dirty="0"/>
                    </a:p>
                  </a:txBody>
                  <a:tcPr/>
                </a:tc>
                <a:tc>
                  <a:txBody>
                    <a:bodyPr/>
                    <a:lstStyle/>
                    <a:p>
                      <a:endParaRPr lang="en-GB" sz="1600" b="1"/>
                    </a:p>
                  </a:txBody>
                  <a:tcPr/>
                </a:tc>
                <a:extLst>
                  <a:ext uri="{0D108BD9-81ED-4DB2-BD59-A6C34878D82A}">
                    <a16:rowId xmlns:a16="http://schemas.microsoft.com/office/drawing/2014/main" val="10000"/>
                  </a:ext>
                </a:extLst>
              </a:tr>
              <a:tr h="370840">
                <a:tc>
                  <a:txBody>
                    <a:bodyPr/>
                    <a:lstStyle/>
                    <a:p>
                      <a:endParaRPr lang="en-GB" sz="1600" b="1" dirty="0"/>
                    </a:p>
                  </a:txBody>
                  <a:tcPr/>
                </a:tc>
                <a:tc gridSpan="2">
                  <a:txBody>
                    <a:bodyPr/>
                    <a:lstStyle/>
                    <a:p>
                      <a:r>
                        <a:rPr lang="it-IT" sz="1600" b="1" dirty="0"/>
                        <a:t>N of </a:t>
                      </a:r>
                      <a:r>
                        <a:rPr lang="it-IT" sz="1600" b="1" dirty="0" err="1"/>
                        <a:t>patients</a:t>
                      </a:r>
                      <a:r>
                        <a:rPr lang="it-IT" sz="1600" b="1" dirty="0"/>
                        <a:t> with </a:t>
                      </a:r>
                      <a:r>
                        <a:rPr lang="it-IT" sz="1600" b="1" dirty="0" err="1"/>
                        <a:t>events</a:t>
                      </a:r>
                      <a:r>
                        <a:rPr lang="it-IT" sz="1600" b="1" dirty="0"/>
                        <a:t> (%)</a:t>
                      </a:r>
                      <a:endParaRPr lang="en-GB" sz="1600" b="1" dirty="0"/>
                    </a:p>
                  </a:txBody>
                  <a:tcPr/>
                </a:tc>
                <a:tc hMerge="1">
                  <a:txBody>
                    <a:bodyPr/>
                    <a:lstStyle/>
                    <a:p>
                      <a:endParaRPr lang="en-GB" sz="1400" dirty="0"/>
                    </a:p>
                  </a:txBody>
                  <a:tcPr/>
                </a:tc>
                <a:tc>
                  <a:txBody>
                    <a:bodyPr/>
                    <a:lstStyle/>
                    <a:p>
                      <a:pPr algn="ctr"/>
                      <a:r>
                        <a:rPr lang="it-IT" sz="1600" b="1" dirty="0"/>
                        <a:t>HR (95%,</a:t>
                      </a:r>
                      <a:r>
                        <a:rPr lang="it-IT" sz="1600" b="1" baseline="0" dirty="0"/>
                        <a:t> CI), p-</a:t>
                      </a:r>
                      <a:r>
                        <a:rPr lang="it-IT" sz="1600" b="1" baseline="0" dirty="0" err="1"/>
                        <a:t>value</a:t>
                      </a:r>
                      <a:endParaRPr lang="en-GB" sz="1600" b="1" dirty="0"/>
                    </a:p>
                  </a:txBody>
                  <a:tcPr/>
                </a:tc>
                <a:extLst>
                  <a:ext uri="{0D108BD9-81ED-4DB2-BD59-A6C34878D82A}">
                    <a16:rowId xmlns:a16="http://schemas.microsoft.com/office/drawing/2014/main" val="10001"/>
                  </a:ext>
                </a:extLst>
              </a:tr>
              <a:tr h="370840">
                <a:tc>
                  <a:txBody>
                    <a:bodyPr/>
                    <a:lstStyle/>
                    <a:p>
                      <a:pPr marL="0" marR="0" indent="0" algn="l" defTabSz="914309" rtl="0" eaLnBrk="1" fontAlgn="auto" latinLnBrk="0" hangingPunct="1">
                        <a:lnSpc>
                          <a:spcPct val="100000"/>
                        </a:lnSpc>
                        <a:spcBef>
                          <a:spcPts val="0"/>
                        </a:spcBef>
                        <a:spcAft>
                          <a:spcPts val="0"/>
                        </a:spcAft>
                        <a:buClrTx/>
                        <a:buSzTx/>
                        <a:buFontTx/>
                        <a:buNone/>
                        <a:tabLst/>
                        <a:defRPr/>
                      </a:pPr>
                      <a:r>
                        <a:rPr lang="it-IT" sz="1600" b="1" dirty="0"/>
                        <a:t>RESPIRATORY</a:t>
                      </a:r>
                      <a:endParaRPr lang="en-GB" sz="1600" b="1" dirty="0"/>
                    </a:p>
                    <a:p>
                      <a:endParaRPr lang="en-GB" sz="1600" b="1" dirty="0"/>
                    </a:p>
                  </a:txBody>
                  <a:tcPr/>
                </a:tc>
                <a:tc>
                  <a:txBody>
                    <a:bodyPr/>
                    <a:lstStyle/>
                    <a:p>
                      <a:r>
                        <a:rPr lang="it-IT" sz="1600" b="1" dirty="0"/>
                        <a:t>19 (0.5%)</a:t>
                      </a:r>
                      <a:endParaRPr lang="en-GB" sz="1600" b="1" dirty="0"/>
                    </a:p>
                  </a:txBody>
                  <a:tcPr/>
                </a:tc>
                <a:tc>
                  <a:txBody>
                    <a:bodyPr/>
                    <a:lstStyle/>
                    <a:p>
                      <a:r>
                        <a:rPr lang="it-IT" sz="1600" b="1" dirty="0"/>
                        <a:t>9 (0.5%)</a:t>
                      </a:r>
                      <a:endParaRPr lang="en-GB" sz="1600" b="1" dirty="0"/>
                    </a:p>
                  </a:txBody>
                  <a:tcPr/>
                </a:tc>
                <a:tc>
                  <a:txBody>
                    <a:bodyPr/>
                    <a:lstStyle/>
                    <a:p>
                      <a:pPr algn="ctr"/>
                      <a:r>
                        <a:rPr lang="it-IT" sz="1600" b="1" dirty="0"/>
                        <a:t>1.01 (0.45; 2.22)</a:t>
                      </a:r>
                    </a:p>
                    <a:p>
                      <a:pPr algn="ctr"/>
                      <a:r>
                        <a:rPr lang="it-IT" sz="1600" b="1" dirty="0"/>
                        <a:t>p=0.990</a:t>
                      </a:r>
                      <a:endParaRPr lang="en-GB" sz="1600" b="1" dirty="0"/>
                    </a:p>
                  </a:txBody>
                  <a:tcPr/>
                </a:tc>
                <a:extLst>
                  <a:ext uri="{0D108BD9-81ED-4DB2-BD59-A6C34878D82A}">
                    <a16:rowId xmlns:a16="http://schemas.microsoft.com/office/drawing/2014/main" val="10002"/>
                  </a:ext>
                </a:extLst>
              </a:tr>
              <a:tr h="199549">
                <a:tc>
                  <a:txBody>
                    <a:bodyPr/>
                    <a:lstStyle/>
                    <a:p>
                      <a:r>
                        <a:rPr lang="it-IT" sz="1600" b="1" dirty="0"/>
                        <a:t>NON-RESPIRATORY</a:t>
                      </a:r>
                      <a:endParaRPr lang="en-GB" sz="1600" b="1" dirty="0"/>
                    </a:p>
                  </a:txBody>
                  <a:tcPr/>
                </a:tc>
                <a:tc>
                  <a:txBody>
                    <a:bodyPr/>
                    <a:lstStyle/>
                    <a:p>
                      <a:r>
                        <a:rPr lang="it-IT" sz="1600" b="1"/>
                        <a:t>56 </a:t>
                      </a:r>
                      <a:r>
                        <a:rPr lang="it-IT" sz="1600" b="1" dirty="0"/>
                        <a:t>(1.5%)</a:t>
                      </a:r>
                      <a:endParaRPr lang="en-GB" sz="1600" b="1" dirty="0"/>
                    </a:p>
                  </a:txBody>
                  <a:tcPr/>
                </a:tc>
                <a:tc>
                  <a:txBody>
                    <a:bodyPr/>
                    <a:lstStyle/>
                    <a:p>
                      <a:r>
                        <a:rPr lang="it-IT" sz="1600" b="1" dirty="0"/>
                        <a:t>41 (2.2%)</a:t>
                      </a:r>
                      <a:endParaRPr lang="en-GB" sz="1600" b="1" dirty="0"/>
                    </a:p>
                  </a:txBody>
                  <a:tcPr/>
                </a:tc>
                <a:tc>
                  <a:txBody>
                    <a:bodyPr/>
                    <a:lstStyle/>
                    <a:p>
                      <a:pPr algn="ctr"/>
                      <a:r>
                        <a:rPr lang="it-IT" sz="1800" b="1" dirty="0">
                          <a:solidFill>
                            <a:schemeClr val="bg1"/>
                          </a:solidFill>
                        </a:rPr>
                        <a:t>0.65 (0.43; 0.97)</a:t>
                      </a:r>
                    </a:p>
                    <a:p>
                      <a:pPr algn="ctr"/>
                      <a:r>
                        <a:rPr lang="it-IT" sz="1800" b="1" dirty="0">
                          <a:solidFill>
                            <a:schemeClr val="bg1"/>
                          </a:solidFill>
                        </a:rPr>
                        <a:t>p=0.037</a:t>
                      </a:r>
                      <a:endParaRPr lang="en-GB" sz="1800" b="1" dirty="0">
                        <a:solidFill>
                          <a:schemeClr val="bg1"/>
                        </a:solidFill>
                      </a:endParaRPr>
                    </a:p>
                  </a:txBody>
                  <a:tcPr>
                    <a:solidFill>
                      <a:srgbClr val="FF0000"/>
                    </a:solidFill>
                  </a:tcPr>
                </a:tc>
                <a:extLst>
                  <a:ext uri="{0D108BD9-81ED-4DB2-BD59-A6C34878D82A}">
                    <a16:rowId xmlns:a16="http://schemas.microsoft.com/office/drawing/2014/main" val="10003"/>
                  </a:ext>
                </a:extLst>
              </a:tr>
            </a:tbl>
          </a:graphicData>
        </a:graphic>
      </p:graphicFrame>
      <p:sp>
        <p:nvSpPr>
          <p:cNvPr id="10" name="Rettangolo 9"/>
          <p:cNvSpPr/>
          <p:nvPr/>
        </p:nvSpPr>
        <p:spPr>
          <a:xfrm>
            <a:off x="2385123" y="2448747"/>
            <a:ext cx="9259008" cy="4245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EC89559B-3813-4309-8EC8-CDF7C37631F7}"/>
              </a:ext>
            </a:extLst>
          </p:cNvPr>
          <p:cNvSpPr>
            <a:spLocks/>
          </p:cNvSpPr>
          <p:nvPr/>
        </p:nvSpPr>
        <p:spPr bwMode="auto">
          <a:xfrm>
            <a:off x="191152" y="3472349"/>
            <a:ext cx="12021547" cy="424543"/>
          </a:xfrm>
          <a:prstGeom prst="rect">
            <a:avLst/>
          </a:prstGeom>
          <a:noFill/>
          <a:ln>
            <a:noFill/>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lgn="ctr" fontAlgn="base">
              <a:spcBef>
                <a:spcPct val="0"/>
              </a:spcBef>
              <a:spcAft>
                <a:spcPct val="0"/>
              </a:spcAft>
            </a:pPr>
            <a:r>
              <a:rPr lang="it-IT" sz="2800" b="1" i="1" dirty="0">
                <a:solidFill>
                  <a:schemeClr val="accent1">
                    <a:lumMod val="60000"/>
                    <a:lumOff val="40000"/>
                  </a:schemeClr>
                </a:solidFill>
                <a:ea typeface="ＭＳ Ｐゴシック" charset="0"/>
                <a:cs typeface="Arial" charset="0"/>
              </a:rPr>
              <a:t>Vestbo, Fabbri et al, </a:t>
            </a:r>
            <a:r>
              <a:rPr lang="it-IT" sz="2800" b="1" i="1" dirty="0" err="1">
                <a:solidFill>
                  <a:schemeClr val="accent1">
                    <a:lumMod val="60000"/>
                    <a:lumOff val="40000"/>
                  </a:schemeClr>
                </a:solidFill>
                <a:ea typeface="ＭＳ Ｐゴシック" charset="0"/>
                <a:cs typeface="Arial" charset="0"/>
              </a:rPr>
              <a:t>Eur</a:t>
            </a:r>
            <a:r>
              <a:rPr lang="it-IT" sz="2800" b="1" i="1" dirty="0">
                <a:solidFill>
                  <a:schemeClr val="accent1">
                    <a:lumMod val="60000"/>
                    <a:lumOff val="40000"/>
                  </a:schemeClr>
                </a:solidFill>
                <a:ea typeface="ＭＳ Ｐゴシック" charset="0"/>
                <a:cs typeface="Arial" charset="0"/>
              </a:rPr>
              <a:t> </a:t>
            </a:r>
            <a:r>
              <a:rPr lang="it-IT" sz="2800" b="1" i="1" dirty="0" err="1">
                <a:solidFill>
                  <a:schemeClr val="accent1">
                    <a:lumMod val="60000"/>
                    <a:lumOff val="40000"/>
                  </a:schemeClr>
                </a:solidFill>
                <a:ea typeface="ＭＳ Ｐゴシック" charset="0"/>
                <a:cs typeface="Arial" charset="0"/>
              </a:rPr>
              <a:t>Respir</a:t>
            </a:r>
            <a:r>
              <a:rPr lang="it-IT" sz="2800" b="1" i="1" dirty="0">
                <a:solidFill>
                  <a:schemeClr val="accent1">
                    <a:lumMod val="60000"/>
                    <a:lumOff val="40000"/>
                  </a:schemeClr>
                </a:solidFill>
                <a:ea typeface="ＭＳ Ｐゴシック" charset="0"/>
                <a:cs typeface="Arial" charset="0"/>
              </a:rPr>
              <a:t> J, </a:t>
            </a:r>
            <a:r>
              <a:rPr lang="it-IT" sz="2800" b="1" i="1" dirty="0" err="1">
                <a:solidFill>
                  <a:schemeClr val="accent1">
                    <a:lumMod val="60000"/>
                    <a:lumOff val="40000"/>
                  </a:schemeClr>
                </a:solidFill>
                <a:ea typeface="ＭＳ Ｐゴシック" charset="0"/>
                <a:cs typeface="Arial" charset="0"/>
              </a:rPr>
              <a:t>Letter</a:t>
            </a:r>
            <a:r>
              <a:rPr lang="it-IT" sz="2800" b="1" i="1" dirty="0">
                <a:solidFill>
                  <a:schemeClr val="accent1">
                    <a:lumMod val="60000"/>
                    <a:lumOff val="40000"/>
                  </a:schemeClr>
                </a:solidFill>
                <a:ea typeface="ＭＳ Ｐゴシック" charset="0"/>
                <a:cs typeface="Arial" charset="0"/>
              </a:rPr>
              <a:t> on line, </a:t>
            </a:r>
            <a:r>
              <a:rPr lang="it-IT" sz="2800" b="1" i="1" dirty="0" err="1">
                <a:solidFill>
                  <a:schemeClr val="accent1">
                    <a:lumMod val="60000"/>
                    <a:lumOff val="40000"/>
                  </a:schemeClr>
                </a:solidFill>
                <a:ea typeface="ＭＳ Ｐゴシック" charset="0"/>
                <a:cs typeface="Arial" charset="0"/>
              </a:rPr>
              <a:t>Sept</a:t>
            </a:r>
            <a:r>
              <a:rPr lang="it-IT" sz="2800" b="1" i="1" dirty="0">
                <a:solidFill>
                  <a:schemeClr val="accent1">
                    <a:lumMod val="60000"/>
                    <a:lumOff val="40000"/>
                  </a:schemeClr>
                </a:solidFill>
                <a:ea typeface="ＭＳ Ｐゴシック" charset="0"/>
                <a:cs typeface="Arial" charset="0"/>
              </a:rPr>
              <a:t> 12, 2018</a:t>
            </a:r>
            <a:endParaRPr lang="en-US" sz="2800" b="1" i="1" dirty="0">
              <a:solidFill>
                <a:schemeClr val="accent1">
                  <a:lumMod val="60000"/>
                  <a:lumOff val="40000"/>
                </a:schemeClr>
              </a:solidFill>
              <a:ea typeface="ＭＳ Ｐゴシック" charset="0"/>
              <a:cs typeface="Arial" charset="0"/>
            </a:endParaRPr>
          </a:p>
        </p:txBody>
      </p:sp>
    </p:spTree>
    <p:extLst>
      <p:ext uri="{BB962C8B-B14F-4D97-AF65-F5344CB8AC3E}">
        <p14:creationId xmlns:p14="http://schemas.microsoft.com/office/powerpoint/2010/main" val="1579756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C1F7EE99-A3FC-4F7C-8714-12DBADEA0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15" y="1539774"/>
            <a:ext cx="6403694" cy="443036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EAB488D-C73E-4418-B59C-EC3B86CA16DB}"/>
              </a:ext>
            </a:extLst>
          </p:cNvPr>
          <p:cNvSpPr txBox="1">
            <a:spLocks/>
          </p:cNvSpPr>
          <p:nvPr/>
        </p:nvSpPr>
        <p:spPr bwMode="auto">
          <a:xfrm>
            <a:off x="0" y="0"/>
            <a:ext cx="12192000" cy="10501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de-DE" sz="4000" b="1" i="0" u="none" strike="noStrike" kern="1200" cap="none" spc="0" normalizeH="0" baseline="0" noProof="0" dirty="0">
                <a:ln>
                  <a:noFill/>
                </a:ln>
                <a:solidFill>
                  <a:srgbClr val="FFFF00"/>
                </a:solidFill>
                <a:effectLst/>
                <a:uLnTx/>
                <a:uFillTx/>
                <a:latin typeface="Arial"/>
                <a:ea typeface="+mj-ea"/>
                <a:cs typeface="+mj-cs"/>
              </a:rPr>
              <a:t>GOLD 2019 Follow-up treatment</a:t>
            </a:r>
          </a:p>
        </p:txBody>
      </p:sp>
      <p:sp>
        <p:nvSpPr>
          <p:cNvPr id="7" name="Textfeld 6">
            <a:extLst>
              <a:ext uri="{FF2B5EF4-FFF2-40B4-BE49-F238E27FC236}">
                <a16:creationId xmlns:a16="http://schemas.microsoft.com/office/drawing/2014/main" id="{D157EBB8-01CC-4335-91B9-3195735AD2D6}"/>
              </a:ext>
            </a:extLst>
          </p:cNvPr>
          <p:cNvSpPr txBox="1">
            <a:spLocks noChangeArrowheads="1"/>
          </p:cNvSpPr>
          <p:nvPr/>
        </p:nvSpPr>
        <p:spPr bwMode="auto">
          <a:xfrm>
            <a:off x="0" y="6356310"/>
            <a:ext cx="12192000" cy="338554"/>
          </a:xfrm>
          <a:prstGeom prst="rect">
            <a:avLst/>
          </a:prstGeom>
          <a:noFill/>
          <a:ln w="9525">
            <a:noFill/>
            <a:miter lim="800000"/>
            <a:headEnd/>
            <a:tailEnd/>
          </a:ln>
        </p:spPr>
        <p:txBody>
          <a:bodyPr wrap="square">
            <a:spAutoFit/>
          </a:bodyPr>
          <a:lstStyle/>
          <a:p>
            <a:pPr marL="406405" marR="0" lvl="0" indent="-406405"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FFFF"/>
                </a:solidFill>
                <a:effectLst/>
                <a:uLnTx/>
                <a:uFillTx/>
                <a:latin typeface="Arial"/>
                <a:ea typeface="+mn-ea"/>
                <a:cs typeface="Arial" charset="0"/>
              </a:rPr>
              <a:t>GOLD 2019  Report:  </a:t>
            </a:r>
            <a:r>
              <a:rPr kumimoji="0" lang="en-GB" sz="1600" b="1" i="0" u="none" strike="noStrike" kern="1200" cap="none" spc="0" normalizeH="0" baseline="0" noProof="0" dirty="0">
                <a:ln>
                  <a:noFill/>
                </a:ln>
                <a:solidFill>
                  <a:srgbClr val="00FFFF"/>
                </a:solidFill>
                <a:effectLst/>
                <a:uLnTx/>
                <a:uFillTx/>
                <a:latin typeface="Arial"/>
                <a:ea typeface="+mn-ea"/>
                <a:cs typeface="Arial" charset="0"/>
              </a:rPr>
              <a:t>Available from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http://goldcopd.org/gold-2019-global-strategy-diagnosis-management-prevention-copd</a:t>
            </a:r>
            <a:endParaRPr kumimoji="0" lang="de-DE" altLang="de-DE"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0704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CB22-E536-47E8-B667-2CB75B45EF1E}"/>
              </a:ext>
            </a:extLst>
          </p:cNvPr>
          <p:cNvSpPr>
            <a:spLocks noGrp="1"/>
          </p:cNvSpPr>
          <p:nvPr>
            <p:ph type="title"/>
          </p:nvPr>
        </p:nvSpPr>
        <p:spPr>
          <a:xfrm>
            <a:off x="3071814" y="1198563"/>
            <a:ext cx="5616575" cy="430212"/>
          </a:xfrm>
        </p:spPr>
        <p:txBody>
          <a:bodyPr rtlCol="0">
            <a:normAutofit fontScale="90000"/>
          </a:bodyPr>
          <a:lstStyle/>
          <a:p>
            <a:pPr algn="ctr" eaLnBrk="1" fontAlgn="auto" hangingPunct="1">
              <a:spcAft>
                <a:spcPts val="0"/>
              </a:spcAft>
              <a:defRPr/>
            </a:pPr>
            <a:r>
              <a:rPr lang="en-US" sz="1400" dirty="0">
                <a:solidFill>
                  <a:srgbClr val="130501"/>
                </a:solidFill>
              </a:rPr>
              <a:t>Moderate and/or severe COPD exacerbation rates per annum by treatment and thresholds of EOS level</a:t>
            </a:r>
            <a:endParaRPr lang="it-IT" sz="1400" dirty="0">
              <a:solidFill>
                <a:srgbClr val="130501"/>
              </a:solidFill>
            </a:endParaRPr>
          </a:p>
        </p:txBody>
      </p:sp>
      <p:sp>
        <p:nvSpPr>
          <p:cNvPr id="26627" name="Text Box 1466">
            <a:extLst>
              <a:ext uri="{FF2B5EF4-FFF2-40B4-BE49-F238E27FC236}">
                <a16:creationId xmlns:a16="http://schemas.microsoft.com/office/drawing/2014/main" id="{535EC85E-8031-42C2-9785-706937ABF9F9}"/>
              </a:ext>
            </a:extLst>
          </p:cNvPr>
          <p:cNvSpPr txBox="1">
            <a:spLocks noChangeArrowheads="1"/>
          </p:cNvSpPr>
          <p:nvPr/>
        </p:nvSpPr>
        <p:spPr bwMode="white">
          <a:xfrm>
            <a:off x="1524001" y="6186489"/>
            <a:ext cx="907256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843" tIns="19920" rIns="39843" bIns="19920" anchor="ctr">
            <a:spAutoFit/>
          </a:bodyPr>
          <a:lstStyle>
            <a:lvl1pPr defTabSz="696913">
              <a:spcBef>
                <a:spcPct val="20000"/>
              </a:spcBef>
              <a:buChar char="•"/>
              <a:defRPr sz="2400">
                <a:solidFill>
                  <a:schemeClr val="bg1"/>
                </a:solidFill>
                <a:latin typeface="Arial" panose="020B0604020202020204" pitchFamily="34" charset="0"/>
              </a:defRPr>
            </a:lvl1pPr>
            <a:lvl2pPr marL="742950" indent="-285750" defTabSz="696913">
              <a:spcBef>
                <a:spcPct val="20000"/>
              </a:spcBef>
              <a:buChar char="–"/>
              <a:defRPr sz="2000">
                <a:solidFill>
                  <a:schemeClr val="bg1"/>
                </a:solidFill>
                <a:latin typeface="Arial" panose="020B0604020202020204" pitchFamily="34" charset="0"/>
              </a:defRPr>
            </a:lvl2pPr>
            <a:lvl3pPr marL="1143000" indent="-228600" defTabSz="696913">
              <a:spcBef>
                <a:spcPct val="20000"/>
              </a:spcBef>
              <a:buFont typeface="Wingdings" panose="05000000000000000000" pitchFamily="2" charset="2"/>
              <a:buChar char="§"/>
              <a:defRPr>
                <a:solidFill>
                  <a:schemeClr val="bg1"/>
                </a:solidFill>
                <a:latin typeface="Arial" panose="020B0604020202020204" pitchFamily="34" charset="0"/>
              </a:defRPr>
            </a:lvl3pPr>
            <a:lvl4pPr marL="1600200" indent="-228600" defTabSz="696913">
              <a:spcBef>
                <a:spcPct val="20000"/>
              </a:spcBef>
              <a:buChar char="–"/>
              <a:defRPr sz="1600">
                <a:solidFill>
                  <a:srgbClr val="FFFF00"/>
                </a:solidFill>
                <a:latin typeface="Arial" panose="020B0604020202020204" pitchFamily="34" charset="0"/>
              </a:defRPr>
            </a:lvl4pPr>
            <a:lvl5pPr marL="2057400" indent="-228600" defTabSz="696913">
              <a:spcBef>
                <a:spcPct val="20000"/>
              </a:spcBef>
              <a:buChar char="»"/>
              <a:defRPr sz="2000">
                <a:solidFill>
                  <a:srgbClr val="FFFF00"/>
                </a:solidFill>
                <a:latin typeface="Arial" panose="020B0604020202020204" pitchFamily="34" charset="0"/>
              </a:defRPr>
            </a:lvl5pPr>
            <a:lvl6pPr marL="2514600" indent="-228600" defTabSz="696913"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defTabSz="696913"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defTabSz="696913"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defTabSz="696913" eaLnBrk="0" fontAlgn="base" hangingPunct="0">
              <a:spcBef>
                <a:spcPct val="20000"/>
              </a:spcBef>
              <a:spcAft>
                <a:spcPct val="0"/>
              </a:spcAft>
              <a:buChar char="»"/>
              <a:defRPr sz="2000">
                <a:solidFill>
                  <a:srgbClr val="FFFF00"/>
                </a:solidFill>
                <a:latin typeface="Arial" panose="020B0604020202020204" pitchFamily="34" charset="0"/>
              </a:defRPr>
            </a:lvl9pPr>
          </a:lstStyle>
          <a:p>
            <a:pPr marL="0" marR="0" lvl="0" indent="0" algn="ctr" defTabSz="696913" rtl="0" eaLnBrk="1" fontAlgn="base" latinLnBrk="0" hangingPunct="1">
              <a:lnSpc>
                <a:spcPct val="115000"/>
              </a:lnSpc>
              <a:spcBef>
                <a:spcPct val="0"/>
              </a:spcBef>
              <a:spcAft>
                <a:spcPct val="0"/>
              </a:spcAft>
              <a:buClrTx/>
              <a:buSzTx/>
              <a:buFontTx/>
              <a:buNone/>
              <a:tabLst/>
              <a:defRPr/>
            </a:pPr>
            <a:r>
              <a:rPr kumimoji="0" lang="en-GB" altLang="en-US" sz="4000" b="1" i="0" u="none" strike="noStrike" kern="1200" cap="none" spc="0" normalizeH="0" baseline="0" noProof="0">
                <a:ln>
                  <a:noFill/>
                </a:ln>
                <a:solidFill>
                  <a:srgbClr val="130501"/>
                </a:solidFill>
                <a:effectLst/>
                <a:uLnTx/>
                <a:uFillTx/>
                <a:latin typeface="Arial" panose="020B0604020202020204" pitchFamily="34" charset="0"/>
                <a:ea typeface="+mn-ea"/>
                <a:cs typeface="Arial" charset="0"/>
              </a:rPr>
              <a:t>Pascoe S et al 2015</a:t>
            </a:r>
            <a:endParaRPr kumimoji="0" lang="en-GB" altLang="en-US" sz="4000" b="1" i="0" u="none" strike="noStrike" kern="1200" cap="none" spc="0" normalizeH="0" baseline="30000" noProof="0">
              <a:ln>
                <a:noFill/>
              </a:ln>
              <a:solidFill>
                <a:srgbClr val="130501"/>
              </a:solidFill>
              <a:effectLst/>
              <a:uLnTx/>
              <a:uFillTx/>
              <a:latin typeface="Arial" panose="020B0604020202020204" pitchFamily="34" charset="0"/>
              <a:ea typeface="+mn-ea"/>
              <a:cs typeface="Arial" charset="0"/>
            </a:endParaRPr>
          </a:p>
        </p:txBody>
      </p:sp>
      <p:sp>
        <p:nvSpPr>
          <p:cNvPr id="26628" name="Title 1">
            <a:extLst>
              <a:ext uri="{FF2B5EF4-FFF2-40B4-BE49-F238E27FC236}">
                <a16:creationId xmlns:a16="http://schemas.microsoft.com/office/drawing/2014/main" id="{05341FF6-1087-4013-A143-4789B119308B}"/>
              </a:ext>
            </a:extLst>
          </p:cNvPr>
          <p:cNvSpPr txBox="1">
            <a:spLocks/>
          </p:cNvSpPr>
          <p:nvPr/>
        </p:nvSpPr>
        <p:spPr bwMode="auto">
          <a:xfrm>
            <a:off x="1524000" y="79375"/>
            <a:ext cx="9144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bg1"/>
                </a:solidFill>
                <a:latin typeface="Arial" panose="020B0604020202020204" pitchFamily="34" charset="0"/>
              </a:defRPr>
            </a:lvl3pPr>
            <a:lvl4pPr marL="1600200" indent="-228600">
              <a:spcBef>
                <a:spcPct val="20000"/>
              </a:spcBef>
              <a:buChar char="–"/>
              <a:defRPr sz="1600">
                <a:solidFill>
                  <a:srgbClr val="FFFF00"/>
                </a:solidFill>
                <a:latin typeface="Arial" panose="020B0604020202020204" pitchFamily="34" charset="0"/>
              </a:defRPr>
            </a:lvl4pPr>
            <a:lvl5pPr marL="2057400" indent="-228600">
              <a:spcBef>
                <a:spcPct val="20000"/>
              </a:spcBef>
              <a:buChar char="»"/>
              <a:defRPr sz="2000">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t>EOSINOPHILS IN BLOOD AND RESPONSE TO ICS TREATMENT IN COPD</a:t>
            </a:r>
          </a:p>
        </p:txBody>
      </p:sp>
      <p:pic>
        <p:nvPicPr>
          <p:cNvPr id="26629" name="Content Placeholder 7">
            <a:extLst>
              <a:ext uri="{FF2B5EF4-FFF2-40B4-BE49-F238E27FC236}">
                <a16:creationId xmlns:a16="http://schemas.microsoft.com/office/drawing/2014/main" id="{362994E8-7884-460D-A78A-489D47D733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914" y="1628776"/>
            <a:ext cx="6010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641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5D862D-7AE1-4C38-84CD-5F3753CB35EB}"/>
              </a:ext>
            </a:extLst>
          </p:cNvPr>
          <p:cNvSpPr txBox="1"/>
          <p:nvPr/>
        </p:nvSpPr>
        <p:spPr>
          <a:xfrm>
            <a:off x="1643270" y="6488669"/>
            <a:ext cx="611916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After: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Bafadhel</a:t>
            </a:r>
            <a:r>
              <a:rPr kumimoji="0" lang="en-US" sz="1600" b="0" i="0" u="none" strike="noStrike" kern="1200" cap="none" spc="0" normalizeH="0" baseline="0" noProof="0" dirty="0">
                <a:ln>
                  <a:noFill/>
                </a:ln>
                <a:solidFill>
                  <a:prstClr val="black"/>
                </a:solidFill>
                <a:effectLst/>
                <a:uLnTx/>
                <a:uFillTx/>
                <a:latin typeface="Calibri"/>
                <a:ea typeface="+mn-ea"/>
                <a:cs typeface="+mn-cs"/>
              </a:rPr>
              <a:t> et al. Lancet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Respir</a:t>
            </a:r>
            <a:r>
              <a:rPr kumimoji="0" lang="en-US" sz="1600" b="0" i="0" u="none" strike="noStrike" kern="1200" cap="none" spc="0" normalizeH="0" baseline="0" noProof="0" dirty="0">
                <a:ln>
                  <a:noFill/>
                </a:ln>
                <a:solidFill>
                  <a:prstClr val="black"/>
                </a:solidFill>
                <a:effectLst/>
                <a:uLnTx/>
                <a:uFillTx/>
                <a:latin typeface="Calibri"/>
                <a:ea typeface="+mn-ea"/>
                <a:cs typeface="+mn-cs"/>
              </a:rPr>
              <a:t> Med 2018; </a:t>
            </a:r>
            <a:r>
              <a:rPr kumimoji="0" lang="en-GB" sz="1800" b="0" i="0" u="none" strike="noStrike" kern="1200" cap="none" spc="0" normalizeH="0" baseline="0" noProof="0" dirty="0">
                <a:ln>
                  <a:noFill/>
                </a:ln>
                <a:solidFill>
                  <a:prstClr val="black"/>
                </a:solidFill>
                <a:effectLst/>
                <a:uLnTx/>
                <a:uFillTx/>
                <a:latin typeface="Calibri"/>
                <a:ea typeface="+mn-ea"/>
                <a:cs typeface="+mn-cs"/>
              </a:rPr>
              <a:t>6: 117–26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7ADA459-E902-41FF-A870-85A9EEC7EEBA}"/>
              </a:ext>
            </a:extLst>
          </p:cNvPr>
          <p:cNvSpPr/>
          <p:nvPr/>
        </p:nvSpPr>
        <p:spPr>
          <a:xfrm>
            <a:off x="3843131" y="901148"/>
            <a:ext cx="212035" cy="185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83EA924-C99E-4857-8F0F-3FF59DEB8A53}"/>
              </a:ext>
            </a:extLst>
          </p:cNvPr>
          <p:cNvSpPr/>
          <p:nvPr/>
        </p:nvSpPr>
        <p:spPr>
          <a:xfrm>
            <a:off x="4148107" y="3656319"/>
            <a:ext cx="212035" cy="185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77DC9A4-E8A0-4E68-B03D-5F436C201239}"/>
              </a:ext>
            </a:extLst>
          </p:cNvPr>
          <p:cNvPicPr>
            <a:picLocks noChangeAspect="1"/>
          </p:cNvPicPr>
          <p:nvPr/>
        </p:nvPicPr>
        <p:blipFill>
          <a:blip r:embed="rId2"/>
          <a:stretch>
            <a:fillRect/>
          </a:stretch>
        </p:blipFill>
        <p:spPr>
          <a:xfrm>
            <a:off x="3290227" y="1720767"/>
            <a:ext cx="7028417" cy="4619447"/>
          </a:xfrm>
          <a:prstGeom prst="rect">
            <a:avLst/>
          </a:prstGeom>
        </p:spPr>
      </p:pic>
      <p:sp>
        <p:nvSpPr>
          <p:cNvPr id="8" name="Rectangle 7">
            <a:extLst>
              <a:ext uri="{FF2B5EF4-FFF2-40B4-BE49-F238E27FC236}">
                <a16:creationId xmlns:a16="http://schemas.microsoft.com/office/drawing/2014/main" id="{DBCCD24C-BFD4-49B5-B48C-15398A6C2FDB}"/>
              </a:ext>
            </a:extLst>
          </p:cNvPr>
          <p:cNvSpPr/>
          <p:nvPr/>
        </p:nvSpPr>
        <p:spPr>
          <a:xfrm>
            <a:off x="2524126" y="928688"/>
            <a:ext cx="942975" cy="48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53E64CD-C34E-4834-BB20-4A9FC131FFC8}"/>
              </a:ext>
            </a:extLst>
          </p:cNvPr>
          <p:cNvSpPr/>
          <p:nvPr/>
        </p:nvSpPr>
        <p:spPr>
          <a:xfrm>
            <a:off x="2933036" y="1110989"/>
            <a:ext cx="8001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BABEFFC-5059-4631-86F6-72ED25569434}"/>
              </a:ext>
            </a:extLst>
          </p:cNvPr>
          <p:cNvSpPr txBox="1"/>
          <p:nvPr/>
        </p:nvSpPr>
        <p:spPr>
          <a:xfrm>
            <a:off x="8847290" y="4440605"/>
            <a:ext cx="202557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ICS/LABA</a:t>
            </a:r>
          </a:p>
        </p:txBody>
      </p:sp>
      <p:sp>
        <p:nvSpPr>
          <p:cNvPr id="12" name="TextBox 11">
            <a:extLst>
              <a:ext uri="{FF2B5EF4-FFF2-40B4-BE49-F238E27FC236}">
                <a16:creationId xmlns:a16="http://schemas.microsoft.com/office/drawing/2014/main" id="{E483862D-1220-4B14-99B1-F998F363B8A8}"/>
              </a:ext>
            </a:extLst>
          </p:cNvPr>
          <p:cNvSpPr txBox="1"/>
          <p:nvPr/>
        </p:nvSpPr>
        <p:spPr>
          <a:xfrm>
            <a:off x="8899737" y="2889688"/>
            <a:ext cx="202557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LABA</a:t>
            </a:r>
          </a:p>
        </p:txBody>
      </p:sp>
      <p:sp>
        <p:nvSpPr>
          <p:cNvPr id="13" name="Rectangle 12">
            <a:extLst>
              <a:ext uri="{FF2B5EF4-FFF2-40B4-BE49-F238E27FC236}">
                <a16:creationId xmlns:a16="http://schemas.microsoft.com/office/drawing/2014/main" id="{7DA5052D-F3EA-4DEA-9E12-428F47816876}"/>
              </a:ext>
            </a:extLst>
          </p:cNvPr>
          <p:cNvSpPr/>
          <p:nvPr/>
        </p:nvSpPr>
        <p:spPr>
          <a:xfrm>
            <a:off x="2924537" y="2164467"/>
            <a:ext cx="381964" cy="275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514512B-A594-4CAC-A62B-EEA9CD3235AF}"/>
              </a:ext>
            </a:extLst>
          </p:cNvPr>
          <p:cNvSpPr/>
          <p:nvPr/>
        </p:nvSpPr>
        <p:spPr>
          <a:xfrm>
            <a:off x="4600487" y="1085317"/>
            <a:ext cx="5204389" cy="717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FCE046BF-6BCC-42DB-941F-C848E1ECD504}"/>
              </a:ext>
            </a:extLst>
          </p:cNvPr>
          <p:cNvSpPr/>
          <p:nvPr/>
        </p:nvSpPr>
        <p:spPr>
          <a:xfrm>
            <a:off x="6076950" y="5962650"/>
            <a:ext cx="21844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D7FD46D-06E9-4D11-875D-495345056687}"/>
              </a:ext>
            </a:extLst>
          </p:cNvPr>
          <p:cNvSpPr txBox="1"/>
          <p:nvPr/>
        </p:nvSpPr>
        <p:spPr>
          <a:xfrm>
            <a:off x="4804910" y="5979282"/>
            <a:ext cx="3463577"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Blood eosinophil count (x10</a:t>
            </a:r>
            <a:r>
              <a:rPr kumimoji="0" lang="en-GB" sz="1800" b="0" i="0" u="none" strike="noStrike" kern="1200" cap="none" spc="0" normalizeH="0" baseline="30000" noProof="0" dirty="0">
                <a:ln>
                  <a:noFill/>
                </a:ln>
                <a:solidFill>
                  <a:prstClr val="black"/>
                </a:solidFill>
                <a:effectLst/>
                <a:uLnTx/>
                <a:uFillTx/>
                <a:latin typeface="Calibri"/>
                <a:ea typeface="+mn-ea"/>
                <a:cs typeface="+mn-cs"/>
              </a:rPr>
              <a:t>9</a:t>
            </a:r>
            <a:r>
              <a:rPr kumimoji="0" lang="en-GB" sz="1800" b="0" i="0" u="none" strike="noStrike" kern="1200" cap="none" spc="0" normalizeH="0" baseline="0" noProof="0" dirty="0">
                <a:ln>
                  <a:noFill/>
                </a:ln>
                <a:solidFill>
                  <a:prstClr val="black"/>
                </a:solidFill>
                <a:effectLst/>
                <a:uLnTx/>
                <a:uFillTx/>
                <a:latin typeface="Calibri"/>
                <a:ea typeface="+mn-ea"/>
                <a:cs typeface="+mn-cs"/>
              </a:rPr>
              <a:t> cells)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itle 1">
            <a:extLst>
              <a:ext uri="{FF2B5EF4-FFF2-40B4-BE49-F238E27FC236}">
                <a16:creationId xmlns:a16="http://schemas.microsoft.com/office/drawing/2014/main" id="{58E6C68F-62B7-4087-822C-D9D72D6C96C0}"/>
              </a:ext>
            </a:extLst>
          </p:cNvPr>
          <p:cNvSpPr txBox="1">
            <a:spLocks/>
          </p:cNvSpPr>
          <p:nvPr/>
        </p:nvSpPr>
        <p:spPr>
          <a:xfrm>
            <a:off x="839932" y="83449"/>
            <a:ext cx="10474036" cy="1143000"/>
          </a:xfrm>
          <a:prstGeom prst="rect">
            <a:avLst/>
          </a:prstGeom>
          <a:noFill/>
        </p:spPr>
        <p:txBody>
          <a:bodyPr vert="horz" wrap="square" lIns="0" tIns="0" rIns="0" bIns="0" rtlCol="0" anchor="ctr">
            <a:noAutofit/>
          </a:bodyPr>
          <a:lstStyle>
            <a:lvl1pPr algn="l" defTabSz="914400" rtl="0" eaLnBrk="1" latinLnBrk="0" hangingPunct="1">
              <a:lnSpc>
                <a:spcPct val="100000"/>
              </a:lnSpc>
              <a:spcBef>
                <a:spcPct val="0"/>
              </a:spcBef>
              <a:spcAft>
                <a:spcPts val="600"/>
              </a:spcAft>
              <a:buNone/>
              <a:defRPr sz="2000" b="1" kern="1200">
                <a:solidFill>
                  <a:schemeClr val="bg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202A52"/>
                </a:solidFill>
                <a:effectLst/>
                <a:uLnTx/>
                <a:uFillTx/>
                <a:latin typeface="Arial" panose="020B0604020202020204" pitchFamily="34" charset="0"/>
                <a:ea typeface="+mj-ea"/>
                <a:cs typeface="Arial" panose="020B0604020202020204" pitchFamily="34" charset="0"/>
              </a:rPr>
              <a:t>Modelling peripheral blood eosinophils to identify response to ICS/LABA vs LABA alone in COPD</a:t>
            </a:r>
          </a:p>
        </p:txBody>
      </p:sp>
      <p:sp>
        <p:nvSpPr>
          <p:cNvPr id="2" name="Rettangolo 1">
            <a:extLst>
              <a:ext uri="{FF2B5EF4-FFF2-40B4-BE49-F238E27FC236}">
                <a16:creationId xmlns:a16="http://schemas.microsoft.com/office/drawing/2014/main" id="{2D988055-B872-4500-ADAD-0514C489C2B0}"/>
              </a:ext>
            </a:extLst>
          </p:cNvPr>
          <p:cNvSpPr/>
          <p:nvPr/>
        </p:nvSpPr>
        <p:spPr>
          <a:xfrm>
            <a:off x="0" y="6365246"/>
            <a:ext cx="12192000" cy="130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78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0" y="6113622"/>
            <a:ext cx="12191999" cy="744378"/>
          </a:xfrm>
          <a:prstGeom prst="rect">
            <a:avLst/>
          </a:prstGeom>
          <a:solidFill>
            <a:schemeClr val="bg1"/>
          </a:solidFill>
          <a:ln w="9525">
            <a:noFill/>
            <a:miter lim="800000"/>
            <a:headEnd/>
            <a:tailEnd/>
          </a:ln>
        </p:spPr>
        <p:txBody>
          <a:bodyPr lIns="0" tIns="45374" rIns="90744" bIns="45374"/>
          <a:lstStyle/>
          <a:p>
            <a:pPr marL="529675" lvl="0" indent="-529675" algn="ctr" defTabSz="967372" fontAlgn="base">
              <a:spcBef>
                <a:spcPct val="20000"/>
              </a:spcBef>
              <a:spcAft>
                <a:spcPct val="0"/>
              </a:spcAft>
              <a:defRPr/>
            </a:pPr>
            <a:r>
              <a:rPr kumimoji="0" lang="en-US" sz="3200" b="1" i="1" u="none" strike="noStrike" kern="1200" cap="none" spc="0" normalizeH="0" baseline="0" noProof="0" dirty="0">
                <a:ln>
                  <a:noFill/>
                </a:ln>
                <a:solidFill>
                  <a:schemeClr val="accent2">
                    <a:lumMod val="60000"/>
                    <a:lumOff val="40000"/>
                  </a:schemeClr>
                </a:solidFill>
                <a:effectLst/>
                <a:uLnTx/>
                <a:uFillTx/>
                <a:latin typeface="Arial"/>
                <a:ea typeface="+mn-ea"/>
                <a:cs typeface="Arial" panose="020B0604020202020204" pitchFamily="34" charset="0"/>
              </a:rPr>
              <a:t>Pavord et al, </a:t>
            </a:r>
            <a:r>
              <a:rPr lang="en-GB" sz="3200" b="1" i="1" dirty="0">
                <a:solidFill>
                  <a:schemeClr val="accent2">
                    <a:lumMod val="60000"/>
                    <a:lumOff val="40000"/>
                  </a:schemeClr>
                </a:solidFill>
              </a:rPr>
              <a:t>N </a:t>
            </a:r>
            <a:r>
              <a:rPr lang="en-GB" sz="3200" b="1" i="1" dirty="0" err="1">
                <a:solidFill>
                  <a:schemeClr val="accent2">
                    <a:lumMod val="60000"/>
                    <a:lumOff val="40000"/>
                  </a:schemeClr>
                </a:solidFill>
              </a:rPr>
              <a:t>Engl</a:t>
            </a:r>
            <a:r>
              <a:rPr lang="en-GB" sz="3200" b="1" i="1" dirty="0">
                <a:solidFill>
                  <a:schemeClr val="accent2">
                    <a:lumMod val="60000"/>
                    <a:lumOff val="40000"/>
                  </a:schemeClr>
                </a:solidFill>
              </a:rPr>
              <a:t> J Med 2017; 377:1613-1629</a:t>
            </a:r>
            <a:endParaRPr kumimoji="0" lang="en-GB" sz="3200" b="1" i="1" u="none" strike="noStrike" kern="1200" cap="none" spc="0" normalizeH="0" baseline="0" noProof="0" dirty="0">
              <a:ln>
                <a:noFill/>
              </a:ln>
              <a:solidFill>
                <a:schemeClr val="accent2">
                  <a:lumMod val="60000"/>
                  <a:lumOff val="40000"/>
                </a:schemeClr>
              </a:solidFill>
              <a:effectLst>
                <a:outerShdw blurRad="38100" dist="38100" dir="2700000" algn="tl">
                  <a:srgbClr val="000000"/>
                </a:outerShdw>
              </a:effectLst>
              <a:uLnTx/>
              <a:uFillTx/>
              <a:latin typeface="Arial"/>
              <a:ea typeface="MS PGothic" pitchFamily="34" charset="-128"/>
              <a:cs typeface="Arial" panose="020B0604020202020204" pitchFamily="34" charset="0"/>
            </a:endParaRPr>
          </a:p>
        </p:txBody>
      </p:sp>
      <p:sp>
        <p:nvSpPr>
          <p:cNvPr id="416771" name="Title 3"/>
          <p:cNvSpPr>
            <a:spLocks/>
          </p:cNvSpPr>
          <p:nvPr/>
        </p:nvSpPr>
        <p:spPr bwMode="auto">
          <a:xfrm>
            <a:off x="0" y="0"/>
            <a:ext cx="12191999" cy="1231106"/>
          </a:xfrm>
          <a:prstGeom prst="rect">
            <a:avLst/>
          </a:prstGeom>
          <a:solidFill>
            <a:schemeClr val="bg1"/>
          </a:solidFill>
          <a:ln w="9525">
            <a:noFill/>
            <a:miter lim="800000"/>
            <a:headEnd/>
            <a:tailEnd/>
          </a:ln>
        </p:spPr>
        <p:txBody>
          <a:bodyPr wrap="square" lIns="0" tIns="0" rIns="0" bIns="0">
            <a:spAutoFit/>
          </a:bodyPr>
          <a:lstStyle/>
          <a:p>
            <a:pPr algn="ctr"/>
            <a:r>
              <a:rPr lang="en-GB" sz="4000" b="1" dirty="0">
                <a:solidFill>
                  <a:srgbClr val="FFFF00"/>
                </a:solidFill>
              </a:rPr>
              <a:t>MEPOLIZUMAB FOR EOSINOPHILIC CHRONIC OBSTRUCTIVE PULMONARY DISEASE</a:t>
            </a:r>
            <a:endParaRPr kumimoji="0" lang="en-US" sz="6600" b="1" i="0" u="none" strike="noStrike" kern="1200" cap="none" spc="0" normalizeH="0" baseline="0" noProof="0" dirty="0">
              <a:ln>
                <a:noFill/>
              </a:ln>
              <a:solidFill>
                <a:srgbClr val="FFFF00"/>
              </a:solidFill>
              <a:effectLst/>
              <a:uLnTx/>
              <a:uFillTx/>
              <a:latin typeface="Arial"/>
              <a:cs typeface="Arial" charset="0"/>
            </a:endParaRPr>
          </a:p>
        </p:txBody>
      </p:sp>
      <p:sp>
        <p:nvSpPr>
          <p:cNvPr id="2" name="Rettangolo 1">
            <a:extLst>
              <a:ext uri="{FF2B5EF4-FFF2-40B4-BE49-F238E27FC236}">
                <a16:creationId xmlns:a16="http://schemas.microsoft.com/office/drawing/2014/main" id="{6368A982-3DDC-4DB3-A3B2-4FBF188120D7}"/>
              </a:ext>
            </a:extLst>
          </p:cNvPr>
          <p:cNvSpPr/>
          <p:nvPr/>
        </p:nvSpPr>
        <p:spPr>
          <a:xfrm>
            <a:off x="500483" y="1508693"/>
            <a:ext cx="4722854" cy="4524315"/>
          </a:xfrm>
          <a:prstGeom prst="rect">
            <a:avLst/>
          </a:prstGeom>
        </p:spPr>
        <p:txBody>
          <a:bodyPr wrap="square">
            <a:spAutoFit/>
          </a:bodyPr>
          <a:lstStyle/>
          <a:p>
            <a:pPr algn="ctr"/>
            <a:r>
              <a:rPr lang="en-GB" sz="2400" b="1" dirty="0"/>
              <a:t>Mepolizumab at a dose of 100 mg was associated with a lower annual rate of moderate</a:t>
            </a:r>
          </a:p>
          <a:p>
            <a:pPr algn="ctr"/>
            <a:r>
              <a:rPr lang="en-GB" sz="2400" b="1" dirty="0"/>
              <a:t>or severe exacerbations than placebo among patients with COPD and an eosinophilic</a:t>
            </a:r>
          </a:p>
          <a:p>
            <a:pPr algn="ctr"/>
            <a:r>
              <a:rPr lang="en-GB" sz="2400" b="1" dirty="0"/>
              <a:t>Phenotype</a:t>
            </a:r>
          </a:p>
          <a:p>
            <a:pPr algn="ctr"/>
            <a:endParaRPr lang="en-GB" sz="2400" b="1" dirty="0"/>
          </a:p>
          <a:p>
            <a:pPr algn="ctr"/>
            <a:r>
              <a:rPr lang="en-GB" sz="2400" b="1" dirty="0"/>
              <a:t>This finding suggests that eosinophilic airway inflammation contributes</a:t>
            </a:r>
          </a:p>
          <a:p>
            <a:pPr algn="ctr"/>
            <a:r>
              <a:rPr lang="en-GB" sz="2400" b="1" dirty="0"/>
              <a:t>to COPD exacerbations.</a:t>
            </a: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Immagine 3">
            <a:extLst>
              <a:ext uri="{FF2B5EF4-FFF2-40B4-BE49-F238E27FC236}">
                <a16:creationId xmlns:a16="http://schemas.microsoft.com/office/drawing/2014/main" id="{DE520766-D052-4628-A2B5-7F82252887C2}"/>
              </a:ext>
            </a:extLst>
          </p:cNvPr>
          <p:cNvPicPr>
            <a:picLocks noChangeAspect="1"/>
          </p:cNvPicPr>
          <p:nvPr/>
        </p:nvPicPr>
        <p:blipFill>
          <a:blip r:embed="rId3"/>
          <a:stretch>
            <a:fillRect/>
          </a:stretch>
        </p:blipFill>
        <p:spPr>
          <a:xfrm>
            <a:off x="6079615" y="1668413"/>
            <a:ext cx="2663332" cy="4219040"/>
          </a:xfrm>
          <a:prstGeom prst="rect">
            <a:avLst/>
          </a:prstGeom>
        </p:spPr>
      </p:pic>
      <p:pic>
        <p:nvPicPr>
          <p:cNvPr id="5" name="Immagine 4">
            <a:extLst>
              <a:ext uri="{FF2B5EF4-FFF2-40B4-BE49-F238E27FC236}">
                <a16:creationId xmlns:a16="http://schemas.microsoft.com/office/drawing/2014/main" id="{BE38FAAC-58C6-4EEE-B7A5-1659B8BDE5B9}"/>
              </a:ext>
            </a:extLst>
          </p:cNvPr>
          <p:cNvPicPr>
            <a:picLocks noChangeAspect="1"/>
          </p:cNvPicPr>
          <p:nvPr/>
        </p:nvPicPr>
        <p:blipFill>
          <a:blip r:embed="rId4"/>
          <a:stretch>
            <a:fillRect/>
          </a:stretch>
        </p:blipFill>
        <p:spPr>
          <a:xfrm>
            <a:off x="9050076" y="1668414"/>
            <a:ext cx="2500240" cy="4219040"/>
          </a:xfrm>
          <a:prstGeom prst="rect">
            <a:avLst/>
          </a:prstGeom>
        </p:spPr>
      </p:pic>
    </p:spTree>
    <p:extLst>
      <p:ext uri="{BB962C8B-B14F-4D97-AF65-F5344CB8AC3E}">
        <p14:creationId xmlns:p14="http://schemas.microsoft.com/office/powerpoint/2010/main" val="3549422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93558" y="2152110"/>
            <a:ext cx="11598442" cy="4154984"/>
          </a:xfrm>
          <a:prstGeom prst="rect">
            <a:avLst/>
          </a:prstGeom>
        </p:spPr>
        <p:txBody>
          <a:bodyPr wrap="square">
            <a:spAutoFit/>
          </a:bodyPr>
          <a:lstStyle/>
          <a:p>
            <a:pPr algn="ctr"/>
            <a:br>
              <a:rPr lang="en-GB" sz="2400" b="1" i="1" dirty="0"/>
            </a:br>
            <a:r>
              <a:rPr lang="en-GB" sz="2400" b="1" i="1" dirty="0"/>
              <a:t> </a:t>
            </a:r>
            <a:endParaRPr lang="en-GB" sz="2400" b="1" dirty="0"/>
          </a:p>
          <a:p>
            <a:pPr algn="ctr"/>
            <a:r>
              <a:rPr lang="en-GB" sz="2400" b="1" dirty="0"/>
              <a:t>AstraZeneca and </a:t>
            </a:r>
            <a:r>
              <a:rPr lang="en-GB" sz="2400" b="1" dirty="0" err="1"/>
              <a:t>MedImmune</a:t>
            </a:r>
            <a:r>
              <a:rPr lang="en-GB" sz="2400" b="1" dirty="0"/>
              <a:t>, its global biologics research and development arm, today announced top-line results from TERRANOVA, the second of two pivotal Phase III trials for </a:t>
            </a:r>
            <a:r>
              <a:rPr lang="en-GB" sz="2400" b="1" i="1" dirty="0" err="1"/>
              <a:t>Fasenra</a:t>
            </a:r>
            <a:r>
              <a:rPr lang="en-GB" sz="2400" b="1" dirty="0"/>
              <a:t> (</a:t>
            </a:r>
            <a:r>
              <a:rPr lang="en-GB" sz="2400" b="1" dirty="0" err="1"/>
              <a:t>benralizumab</a:t>
            </a:r>
            <a:r>
              <a:rPr lang="en-GB" sz="2400" b="1" dirty="0"/>
              <a:t>) in patients with moderate to very severe chronic obstructive pulmonary disease (COPD)</a:t>
            </a:r>
          </a:p>
          <a:p>
            <a:pPr algn="ctr"/>
            <a:endParaRPr lang="en-GB" sz="2400" b="1" dirty="0"/>
          </a:p>
          <a:p>
            <a:pPr algn="ctr"/>
            <a:r>
              <a:rPr lang="en-GB" sz="2400" b="1" dirty="0"/>
              <a:t>The trial did not meet the primary endpoint of a statistically-significant reduction of exacerbations. This news follows the announcement earlier this month that the first pivotal Phase III trial, GALATHEA, did not meet its primary endpoint</a:t>
            </a:r>
            <a:endParaRPr lang="en-GB" sz="2400" b="1" dirty="0">
              <a:effectLst/>
            </a:endParaRPr>
          </a:p>
        </p:txBody>
      </p:sp>
      <p:sp>
        <p:nvSpPr>
          <p:cNvPr id="14" name="Titel 1">
            <a:extLst>
              <a:ext uri="{FF2B5EF4-FFF2-40B4-BE49-F238E27FC236}">
                <a16:creationId xmlns:a16="http://schemas.microsoft.com/office/drawing/2014/main" id="{C001D87D-FB81-43A6-89A2-94E1B4BB30FA}"/>
              </a:ext>
            </a:extLst>
          </p:cNvPr>
          <p:cNvSpPr txBox="1">
            <a:spLocks/>
          </p:cNvSpPr>
          <p:nvPr/>
        </p:nvSpPr>
        <p:spPr bwMode="auto">
          <a:xfrm>
            <a:off x="0" y="841254"/>
            <a:ext cx="12192000" cy="1310856"/>
          </a:xfrm>
          <a:prstGeom prst="rect">
            <a:avLst/>
          </a:prstGeom>
          <a:noFill/>
          <a:ln w="9525">
            <a:noFill/>
            <a:miter lim="800000"/>
            <a:headEnd/>
            <a:tailEnd/>
          </a:ln>
        </p:spPr>
        <p:txBody>
          <a:bodyPr vert="horz" wrap="square" lIns="90488" tIns="44450" rIns="90488" bIns="44450" numCol="1" rtlCol="0" anchor="ctr" anchorCtr="0" compatLnSpc="1">
            <a:prstTxWarp prst="textNoShape">
              <a:avLst/>
            </a:prstTxWarp>
            <a:noAutofit/>
          </a:bodyPr>
          <a:lstStyle>
            <a:lvl1pPr algn="ctr" defTabSz="966788" rtl="0" eaLnBrk="0" fontAlgn="base" hangingPunct="0">
              <a:spcBef>
                <a:spcPct val="0"/>
              </a:spcBef>
              <a:spcAft>
                <a:spcPct val="0"/>
              </a:spcAft>
              <a:defRPr sz="4400">
                <a:solidFill>
                  <a:schemeClr val="tx2"/>
                </a:solidFill>
                <a:latin typeface="+mj-lt"/>
                <a:ea typeface="+mj-ea"/>
                <a:cs typeface="+mj-cs"/>
              </a:defRPr>
            </a:lvl1pPr>
            <a:lvl2pPr algn="ctr" defTabSz="966788" rtl="0" eaLnBrk="0" fontAlgn="base" hangingPunct="0">
              <a:spcBef>
                <a:spcPct val="0"/>
              </a:spcBef>
              <a:spcAft>
                <a:spcPct val="0"/>
              </a:spcAft>
              <a:defRPr sz="4400">
                <a:solidFill>
                  <a:schemeClr val="tx2"/>
                </a:solidFill>
                <a:latin typeface="Arial" charset="0"/>
              </a:defRPr>
            </a:lvl2pPr>
            <a:lvl3pPr algn="ctr" defTabSz="966788" rtl="0" eaLnBrk="0" fontAlgn="base" hangingPunct="0">
              <a:spcBef>
                <a:spcPct val="0"/>
              </a:spcBef>
              <a:spcAft>
                <a:spcPct val="0"/>
              </a:spcAft>
              <a:defRPr sz="4400">
                <a:solidFill>
                  <a:schemeClr val="tx2"/>
                </a:solidFill>
                <a:latin typeface="Arial" charset="0"/>
              </a:defRPr>
            </a:lvl3pPr>
            <a:lvl4pPr algn="ctr" defTabSz="966788" rtl="0" eaLnBrk="0" fontAlgn="base" hangingPunct="0">
              <a:spcBef>
                <a:spcPct val="0"/>
              </a:spcBef>
              <a:spcAft>
                <a:spcPct val="0"/>
              </a:spcAft>
              <a:defRPr sz="4400">
                <a:solidFill>
                  <a:schemeClr val="tx2"/>
                </a:solidFill>
                <a:latin typeface="Arial" charset="0"/>
              </a:defRPr>
            </a:lvl4pPr>
            <a:lvl5pPr algn="ctr" defTabSz="966788" rtl="0" eaLnBrk="0" fontAlgn="base" hangingPunct="0">
              <a:spcBef>
                <a:spcPct val="0"/>
              </a:spcBef>
              <a:spcAft>
                <a:spcPct val="0"/>
              </a:spcAft>
              <a:defRPr sz="4400">
                <a:solidFill>
                  <a:schemeClr val="tx2"/>
                </a:solidFill>
                <a:latin typeface="Arial" charset="0"/>
              </a:defRPr>
            </a:lvl5pPr>
            <a:lvl6pPr marL="456725" algn="ctr" defTabSz="967372" rtl="0" eaLnBrk="0" fontAlgn="base" hangingPunct="0">
              <a:spcBef>
                <a:spcPct val="0"/>
              </a:spcBef>
              <a:spcAft>
                <a:spcPct val="0"/>
              </a:spcAft>
              <a:defRPr sz="4400">
                <a:solidFill>
                  <a:schemeClr val="tx2"/>
                </a:solidFill>
                <a:latin typeface="Arial" charset="0"/>
              </a:defRPr>
            </a:lvl6pPr>
            <a:lvl7pPr marL="913453" algn="ctr" defTabSz="967372" rtl="0" eaLnBrk="0" fontAlgn="base" hangingPunct="0">
              <a:spcBef>
                <a:spcPct val="0"/>
              </a:spcBef>
              <a:spcAft>
                <a:spcPct val="0"/>
              </a:spcAft>
              <a:defRPr sz="4400">
                <a:solidFill>
                  <a:schemeClr val="tx2"/>
                </a:solidFill>
                <a:latin typeface="Arial" charset="0"/>
              </a:defRPr>
            </a:lvl7pPr>
            <a:lvl8pPr marL="1370180" algn="ctr" defTabSz="967372" rtl="0" eaLnBrk="0" fontAlgn="base" hangingPunct="0">
              <a:spcBef>
                <a:spcPct val="0"/>
              </a:spcBef>
              <a:spcAft>
                <a:spcPct val="0"/>
              </a:spcAft>
              <a:defRPr sz="4400">
                <a:solidFill>
                  <a:schemeClr val="tx2"/>
                </a:solidFill>
                <a:latin typeface="Arial" charset="0"/>
              </a:defRPr>
            </a:lvl8pPr>
            <a:lvl9pPr marL="1826905" algn="ctr" defTabSz="967372" rtl="0" eaLnBrk="0" fontAlgn="base" hangingPunct="0">
              <a:spcBef>
                <a:spcPct val="0"/>
              </a:spcBef>
              <a:spcAft>
                <a:spcPct val="0"/>
              </a:spcAft>
              <a:defRPr sz="4400">
                <a:solidFill>
                  <a:schemeClr val="tx2"/>
                </a:solidFill>
                <a:latin typeface="Arial" charset="0"/>
              </a:defRPr>
            </a:lvl9pPr>
          </a:lstStyle>
          <a:p>
            <a:pPr>
              <a:spcBef>
                <a:spcPts val="600"/>
              </a:spcBef>
              <a:spcAft>
                <a:spcPts val="600"/>
              </a:spcAft>
              <a:defRPr/>
            </a:pPr>
            <a:r>
              <a:rPr lang="en-US" sz="2800" b="1" kern="0" dirty="0">
                <a:solidFill>
                  <a:srgbClr val="FFFF00"/>
                </a:solidFill>
                <a:latin typeface="+mn-lt"/>
              </a:rPr>
              <a:t>ASTRAZENECA PRESS RELEASE</a:t>
            </a:r>
          </a:p>
          <a:p>
            <a:pPr>
              <a:spcBef>
                <a:spcPts val="600"/>
              </a:spcBef>
              <a:spcAft>
                <a:spcPts val="600"/>
              </a:spcAft>
              <a:defRPr/>
            </a:pPr>
            <a:r>
              <a:rPr lang="en-US" altLang="it-IT" sz="2800" b="1" kern="0" dirty="0">
                <a:solidFill>
                  <a:srgbClr val="FFFF00"/>
                </a:solidFill>
                <a:latin typeface="+mn-lt"/>
                <a:ea typeface="ＭＳ Ｐゴシック" pitchFamily="34" charset="-128"/>
                <a:cs typeface="Tahoma" pitchFamily="34" charset="0"/>
              </a:rPr>
              <a:t>30 MAY 2018</a:t>
            </a:r>
          </a:p>
          <a:p>
            <a:pPr>
              <a:spcBef>
                <a:spcPts val="600"/>
              </a:spcBef>
              <a:spcAft>
                <a:spcPts val="600"/>
              </a:spcAft>
              <a:defRPr/>
            </a:pPr>
            <a:r>
              <a:rPr lang="en-GB" sz="2800" b="1" i="1" dirty="0">
                <a:latin typeface="+mn-lt"/>
              </a:rPr>
              <a:t>TERRANOVA TRIAL DID NOT MEET THE PRIMARY ENDPOINT OF A STATISTICALLY-SIGNIFICANT REDUCTION OF EXACERBATIONS IN PATIENTS WITH CHRONIC OBSTRUCTIVE PULMONARY DISEASE</a:t>
            </a:r>
            <a:br>
              <a:rPr lang="it-IT" altLang="it-IT" sz="3600" b="1" kern="0" dirty="0">
                <a:solidFill>
                  <a:srgbClr val="FFFF00"/>
                </a:solidFill>
                <a:latin typeface="Tahoma" pitchFamily="34" charset="0"/>
                <a:ea typeface="ＭＳ Ｐゴシック" pitchFamily="34" charset="-128"/>
                <a:cs typeface="Tahoma" pitchFamily="34" charset="0"/>
              </a:rPr>
            </a:br>
            <a:endParaRPr lang="da-DK" sz="3600" b="1" kern="0" dirty="0">
              <a:solidFill>
                <a:srgbClr val="FFFF00"/>
              </a:solidFill>
              <a:latin typeface="Tahoma" panose="020B0604030504040204" pitchFamily="34" charset="0"/>
            </a:endParaRPr>
          </a:p>
        </p:txBody>
      </p:sp>
    </p:spTree>
    <p:extLst>
      <p:ext uri="{BB962C8B-B14F-4D97-AF65-F5344CB8AC3E}">
        <p14:creationId xmlns:p14="http://schemas.microsoft.com/office/powerpoint/2010/main" val="302600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AutoShape 19"/>
          <p:cNvSpPr>
            <a:spLocks noChangeArrowheads="1"/>
          </p:cNvSpPr>
          <p:nvPr/>
        </p:nvSpPr>
        <p:spPr bwMode="auto">
          <a:xfrm rot="3615307">
            <a:off x="4168838" y="1663954"/>
            <a:ext cx="125596" cy="648562"/>
          </a:xfrm>
          <a:prstGeom prst="downArrow">
            <a:avLst>
              <a:gd name="adj1" fmla="val 50000"/>
              <a:gd name="adj2" fmla="val 75000"/>
            </a:avLst>
          </a:prstGeom>
          <a:solidFill>
            <a:schemeClr val="accent1"/>
          </a:solidFill>
          <a:ln w="9525">
            <a:solidFill>
              <a:srgbClr val="FF9900"/>
            </a:solidFill>
            <a:miter lim="800000"/>
            <a:headEnd/>
            <a:tailEnd/>
          </a:ln>
        </p:spPr>
        <p:txBody>
          <a:bodyPr rot="10800000" vert="eaVert"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it-IT" altLang="it-IT" sz="2400" dirty="0">
              <a:solidFill>
                <a:srgbClr val="FFFFFF"/>
              </a:solidFill>
              <a:cs typeface="Calibri" panose="020F0502020204030204" pitchFamily="34" charset="0"/>
            </a:endParaRPr>
          </a:p>
        </p:txBody>
      </p:sp>
      <p:sp>
        <p:nvSpPr>
          <p:cNvPr id="30723" name="AutoShape 20"/>
          <p:cNvSpPr>
            <a:spLocks noChangeArrowheads="1"/>
          </p:cNvSpPr>
          <p:nvPr/>
        </p:nvSpPr>
        <p:spPr bwMode="auto">
          <a:xfrm rot="-3572985">
            <a:off x="6683637" y="1709661"/>
            <a:ext cx="173349" cy="559109"/>
          </a:xfrm>
          <a:prstGeom prst="downArrow">
            <a:avLst>
              <a:gd name="adj1" fmla="val 50000"/>
              <a:gd name="adj2" fmla="val 75000"/>
            </a:avLst>
          </a:prstGeom>
          <a:solidFill>
            <a:schemeClr val="accent1"/>
          </a:solidFill>
          <a:ln w="9525">
            <a:solidFill>
              <a:srgbClr val="FF9900"/>
            </a:solidFill>
            <a:miter lim="800000"/>
            <a:headEnd/>
            <a:tailEnd/>
          </a:ln>
        </p:spPr>
        <p:txBody>
          <a:bodyPr vert="eaVert"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it-IT" altLang="it-IT" sz="2400" dirty="0">
              <a:solidFill>
                <a:srgbClr val="FFFFFF"/>
              </a:solidFill>
              <a:cs typeface="Calibri" panose="020F0502020204030204" pitchFamily="34" charset="0"/>
            </a:endParaRPr>
          </a:p>
        </p:txBody>
      </p:sp>
      <p:sp>
        <p:nvSpPr>
          <p:cNvPr id="30724" name="Rectangle 2"/>
          <p:cNvSpPr>
            <a:spLocks noGrp="1" noChangeArrowheads="1"/>
          </p:cNvSpPr>
          <p:nvPr>
            <p:ph type="title" idx="4294967295"/>
          </p:nvPr>
        </p:nvSpPr>
        <p:spPr>
          <a:xfrm>
            <a:off x="1631506" y="44624"/>
            <a:ext cx="7560840" cy="838200"/>
          </a:xfrm>
        </p:spPr>
        <p:txBody>
          <a:bodyPr/>
          <a:lstStyle/>
          <a:p>
            <a:r>
              <a:rPr lang="it-IT" altLang="it-IT" b="1" dirty="0">
                <a:solidFill>
                  <a:srgbClr val="FFFF00"/>
                </a:solidFill>
                <a:latin typeface="Calibri" panose="020F0502020204030204" pitchFamily="34" charset="0"/>
                <a:cs typeface="Calibri" panose="020F0502020204030204" pitchFamily="34" charset="0"/>
              </a:rPr>
              <a:t>Obiettivi del trattamento</a:t>
            </a:r>
          </a:p>
        </p:txBody>
      </p:sp>
      <p:sp>
        <p:nvSpPr>
          <p:cNvPr id="110595" name="Rectangle 3"/>
          <p:cNvSpPr>
            <a:spLocks noChangeArrowheads="1"/>
          </p:cNvSpPr>
          <p:nvPr/>
        </p:nvSpPr>
        <p:spPr bwMode="auto">
          <a:xfrm>
            <a:off x="3362515" y="1033993"/>
            <a:ext cx="4267200" cy="609600"/>
          </a:xfrm>
          <a:prstGeom prst="rect">
            <a:avLst/>
          </a:prstGeom>
          <a:solidFill>
            <a:schemeClr val="bg1"/>
          </a:solidFill>
          <a:ln w="9525">
            <a:noFill/>
            <a:miter lim="800000"/>
            <a:headEnd/>
            <a:tailEnd/>
          </a:ln>
        </p:spPr>
        <p:txBody>
          <a:bodyPr wrap="none" lIns="0" tIns="0" rIns="0" bIns="0" anchor="ctr"/>
          <a:lstStyle/>
          <a:p>
            <a:pPr algn="ctr" eaLnBrk="0" fontAlgn="base" hangingPunct="0">
              <a:spcBef>
                <a:spcPct val="0"/>
              </a:spcBef>
              <a:spcAft>
                <a:spcPct val="0"/>
              </a:spcAft>
              <a:defRPr/>
            </a:pPr>
            <a:r>
              <a:rPr lang="it-IT" sz="3600" b="1" dirty="0">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itchFamily="34" charset="-128"/>
                <a:cs typeface="Calibri" panose="020F0502020204030204" pitchFamily="34" charset="0"/>
              </a:rPr>
              <a:t>Ridurre</a:t>
            </a:r>
          </a:p>
        </p:txBody>
      </p:sp>
      <p:sp>
        <p:nvSpPr>
          <p:cNvPr id="30726" name="Rectangle 4"/>
          <p:cNvSpPr>
            <a:spLocks noChangeArrowheads="1"/>
          </p:cNvSpPr>
          <p:nvPr/>
        </p:nvSpPr>
        <p:spPr bwMode="auto">
          <a:xfrm>
            <a:off x="1842938" y="2420891"/>
            <a:ext cx="2743200" cy="753616"/>
          </a:xfrm>
          <a:prstGeom prst="rect">
            <a:avLst/>
          </a:prstGeom>
          <a:solidFill>
            <a:schemeClr val="bg1"/>
          </a:solidFill>
          <a:ln w="9525">
            <a:solidFill>
              <a:srgbClr val="FFFF00"/>
            </a:solidFill>
            <a:miter lim="800000"/>
            <a:headEnd/>
            <a:tailEnd/>
          </a:ln>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None/>
            </a:pPr>
            <a:r>
              <a:rPr lang="it-IT" altLang="it-IT" sz="2400" b="1" dirty="0">
                <a:solidFill>
                  <a:srgbClr val="FFFFFF"/>
                </a:solidFill>
                <a:ea typeface="ＭＳ Ｐゴシック" charset="-128"/>
                <a:cs typeface="Calibri" panose="020F0502020204030204" pitchFamily="34" charset="0"/>
              </a:rPr>
              <a:t>I sintomi</a:t>
            </a:r>
          </a:p>
        </p:txBody>
      </p:sp>
      <p:sp>
        <p:nvSpPr>
          <p:cNvPr id="30727" name="Rectangle 5"/>
          <p:cNvSpPr>
            <a:spLocks noChangeArrowheads="1"/>
          </p:cNvSpPr>
          <p:nvPr/>
        </p:nvSpPr>
        <p:spPr bwMode="auto">
          <a:xfrm>
            <a:off x="5967500" y="2420891"/>
            <a:ext cx="3627102" cy="753616"/>
          </a:xfrm>
          <a:prstGeom prst="rect">
            <a:avLst/>
          </a:prstGeom>
          <a:solidFill>
            <a:schemeClr val="bg1"/>
          </a:solidFill>
          <a:ln w="9525">
            <a:solidFill>
              <a:srgbClr val="FFFF00"/>
            </a:solidFill>
            <a:miter lim="800000"/>
            <a:headEnd/>
            <a:tailEnd/>
          </a:ln>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None/>
            </a:pPr>
            <a:r>
              <a:rPr lang="it-IT" sz="2400" b="1" dirty="0">
                <a:solidFill>
                  <a:srgbClr val="FFFFFF"/>
                </a:solidFill>
                <a:cs typeface="Arial" charset="0"/>
              </a:rPr>
              <a:t>Il rischio futuro</a:t>
            </a:r>
            <a:endParaRPr lang="it-IT" altLang="it-IT" sz="2400" b="1" dirty="0">
              <a:solidFill>
                <a:srgbClr val="FFFFFF"/>
              </a:solidFill>
              <a:ea typeface="ＭＳ Ｐゴシック" charset="-128"/>
              <a:cs typeface="Calibri" panose="020F0502020204030204" pitchFamily="34" charset="0"/>
            </a:endParaRPr>
          </a:p>
        </p:txBody>
      </p:sp>
      <p:sp>
        <p:nvSpPr>
          <p:cNvPr id="30740" name="AutoShape 21"/>
          <p:cNvSpPr>
            <a:spLocks noChangeArrowheads="1"/>
          </p:cNvSpPr>
          <p:nvPr/>
        </p:nvSpPr>
        <p:spPr bwMode="auto">
          <a:xfrm>
            <a:off x="3075112" y="3362342"/>
            <a:ext cx="278852" cy="498723"/>
          </a:xfrm>
          <a:prstGeom prst="downArrow">
            <a:avLst>
              <a:gd name="adj1" fmla="val 50000"/>
              <a:gd name="adj2" fmla="val 50000"/>
            </a:avLst>
          </a:prstGeom>
          <a:solidFill>
            <a:schemeClr val="accent1"/>
          </a:solidFill>
          <a:ln w="9525">
            <a:solidFill>
              <a:schemeClr val="accent1"/>
            </a:solidFill>
            <a:miter lim="800000"/>
            <a:headEnd/>
            <a:tailEnd/>
          </a:ln>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it-IT" altLang="it-IT" sz="2400" dirty="0">
              <a:solidFill>
                <a:srgbClr val="FFFFFF"/>
              </a:solidFill>
              <a:cs typeface="Calibri" panose="020F0502020204030204" pitchFamily="34" charset="0"/>
            </a:endParaRPr>
          </a:p>
        </p:txBody>
      </p:sp>
      <p:sp>
        <p:nvSpPr>
          <p:cNvPr id="2" name="CasellaDiTesto 1"/>
          <p:cNvSpPr txBox="1"/>
          <p:nvPr/>
        </p:nvSpPr>
        <p:spPr>
          <a:xfrm>
            <a:off x="1703527" y="3861052"/>
            <a:ext cx="3965784" cy="1287187"/>
          </a:xfrm>
          <a:prstGeom prst="rect">
            <a:avLst/>
          </a:prstGeom>
          <a:noFill/>
        </p:spPr>
        <p:txBody>
          <a:bodyPr wrap="none" lIns="91100" tIns="45549" rIns="91100" bIns="45549" rtlCol="0">
            <a:spAutoFit/>
          </a:bodyPr>
          <a:lstStyle/>
          <a:p>
            <a:pPr marL="341601" indent="-341601" fontAlgn="base">
              <a:lnSpc>
                <a:spcPct val="150000"/>
              </a:lnSpc>
              <a:spcBef>
                <a:spcPct val="0"/>
              </a:spcBef>
              <a:spcAft>
                <a:spcPct val="0"/>
              </a:spcAft>
              <a:buFont typeface="Wingdings" panose="05000000000000000000" pitchFamily="2" charset="2"/>
              <a:buChar char="Ø"/>
            </a:pPr>
            <a:r>
              <a:rPr lang="it-IT" dirty="0">
                <a:solidFill>
                  <a:srgbClr val="FFFFFF"/>
                </a:solidFill>
                <a:cs typeface="Arial" charset="0"/>
              </a:rPr>
              <a:t>Ridurre I sintomi quotidiani</a:t>
            </a:r>
          </a:p>
          <a:p>
            <a:pPr marL="341601" indent="-341601" fontAlgn="base">
              <a:lnSpc>
                <a:spcPct val="150000"/>
              </a:lnSpc>
              <a:spcBef>
                <a:spcPct val="0"/>
              </a:spcBef>
              <a:spcAft>
                <a:spcPct val="0"/>
              </a:spcAft>
              <a:buFont typeface="Wingdings" panose="05000000000000000000" pitchFamily="2" charset="2"/>
              <a:buChar char="Ø"/>
            </a:pPr>
            <a:r>
              <a:rPr lang="it-IT" dirty="0">
                <a:solidFill>
                  <a:srgbClr val="FFFFFF"/>
                </a:solidFill>
                <a:cs typeface="Arial" charset="0"/>
              </a:rPr>
              <a:t>Migliorare la tolleranza allo sforzo</a:t>
            </a:r>
          </a:p>
          <a:p>
            <a:pPr marL="341601" indent="-341601" fontAlgn="base">
              <a:lnSpc>
                <a:spcPct val="150000"/>
              </a:lnSpc>
              <a:spcBef>
                <a:spcPct val="0"/>
              </a:spcBef>
              <a:spcAft>
                <a:spcPct val="0"/>
              </a:spcAft>
              <a:buFont typeface="Wingdings" panose="05000000000000000000" pitchFamily="2" charset="2"/>
              <a:buChar char="Ø"/>
            </a:pPr>
            <a:r>
              <a:rPr lang="it-IT" dirty="0">
                <a:solidFill>
                  <a:srgbClr val="FFFFFF"/>
                </a:solidFill>
                <a:cs typeface="Arial" charset="0"/>
              </a:rPr>
              <a:t>Migliorare lo stato di salute</a:t>
            </a:r>
          </a:p>
        </p:txBody>
      </p:sp>
      <p:sp>
        <p:nvSpPr>
          <p:cNvPr id="24" name="CasellaDiTesto 23"/>
          <p:cNvSpPr txBox="1"/>
          <p:nvPr/>
        </p:nvSpPr>
        <p:spPr>
          <a:xfrm>
            <a:off x="6072877" y="4013455"/>
            <a:ext cx="4581337" cy="1287187"/>
          </a:xfrm>
          <a:prstGeom prst="rect">
            <a:avLst/>
          </a:prstGeom>
          <a:noFill/>
        </p:spPr>
        <p:txBody>
          <a:bodyPr wrap="none" lIns="91100" tIns="45549" rIns="91100" bIns="45549" rtlCol="0">
            <a:spAutoFit/>
          </a:bodyPr>
          <a:lstStyle/>
          <a:p>
            <a:pPr marL="341601" indent="-341601" fontAlgn="base">
              <a:lnSpc>
                <a:spcPct val="150000"/>
              </a:lnSpc>
              <a:spcBef>
                <a:spcPct val="0"/>
              </a:spcBef>
              <a:spcAft>
                <a:spcPct val="0"/>
              </a:spcAft>
              <a:buFont typeface="Wingdings" panose="05000000000000000000" pitchFamily="2" charset="2"/>
              <a:buChar char="Ø"/>
            </a:pPr>
            <a:r>
              <a:rPr lang="it-IT" dirty="0">
                <a:solidFill>
                  <a:srgbClr val="FFFFFF"/>
                </a:solidFill>
                <a:cs typeface="Arial" charset="0"/>
              </a:rPr>
              <a:t>Prevenire le riacutizzazioni</a:t>
            </a:r>
          </a:p>
          <a:p>
            <a:pPr marL="341601" indent="-341601" fontAlgn="base">
              <a:lnSpc>
                <a:spcPct val="150000"/>
              </a:lnSpc>
              <a:spcBef>
                <a:spcPct val="0"/>
              </a:spcBef>
              <a:spcAft>
                <a:spcPct val="0"/>
              </a:spcAft>
              <a:buFont typeface="Wingdings" panose="05000000000000000000" pitchFamily="2" charset="2"/>
              <a:buChar char="Ø"/>
            </a:pPr>
            <a:r>
              <a:rPr lang="it-IT" dirty="0">
                <a:solidFill>
                  <a:srgbClr val="FFFFFF"/>
                </a:solidFill>
                <a:cs typeface="Arial" charset="0"/>
              </a:rPr>
              <a:t>Prevenire la progressione della malattia</a:t>
            </a:r>
          </a:p>
          <a:p>
            <a:pPr marL="341601" indent="-341601" fontAlgn="base">
              <a:lnSpc>
                <a:spcPct val="150000"/>
              </a:lnSpc>
              <a:spcBef>
                <a:spcPct val="0"/>
              </a:spcBef>
              <a:spcAft>
                <a:spcPct val="0"/>
              </a:spcAft>
              <a:buFont typeface="Wingdings" panose="05000000000000000000" pitchFamily="2" charset="2"/>
              <a:buChar char="Ø"/>
            </a:pPr>
            <a:r>
              <a:rPr lang="it-IT" dirty="0">
                <a:solidFill>
                  <a:srgbClr val="FFFFFF"/>
                </a:solidFill>
                <a:cs typeface="Arial" charset="0"/>
              </a:rPr>
              <a:t>Ridurre la mortalità</a:t>
            </a:r>
          </a:p>
        </p:txBody>
      </p:sp>
      <p:sp>
        <p:nvSpPr>
          <p:cNvPr id="25" name="AutoShape 21"/>
          <p:cNvSpPr>
            <a:spLocks noChangeArrowheads="1"/>
          </p:cNvSpPr>
          <p:nvPr/>
        </p:nvSpPr>
        <p:spPr bwMode="auto">
          <a:xfrm>
            <a:off x="7476659" y="3362342"/>
            <a:ext cx="278852" cy="498723"/>
          </a:xfrm>
          <a:prstGeom prst="downArrow">
            <a:avLst>
              <a:gd name="adj1" fmla="val 50000"/>
              <a:gd name="adj2" fmla="val 50000"/>
            </a:avLst>
          </a:prstGeom>
          <a:solidFill>
            <a:schemeClr val="accent1"/>
          </a:solidFill>
          <a:ln w="9525">
            <a:solidFill>
              <a:schemeClr val="accent1"/>
            </a:solidFill>
            <a:miter lim="800000"/>
            <a:headEnd/>
            <a:tailEnd/>
          </a:ln>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it-IT" altLang="it-IT" sz="2400" dirty="0">
              <a:solidFill>
                <a:srgbClr val="FFFFFF"/>
              </a:solidFill>
              <a:cs typeface="Calibri" panose="020F0502020204030204" pitchFamily="34" charset="0"/>
            </a:endParaRPr>
          </a:p>
        </p:txBody>
      </p:sp>
    </p:spTree>
    <p:extLst>
      <p:ext uri="{BB962C8B-B14F-4D97-AF65-F5344CB8AC3E}">
        <p14:creationId xmlns:p14="http://schemas.microsoft.com/office/powerpoint/2010/main" val="275191970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lumMod val="95000"/>
            <a:lumOff val="5000"/>
          </a:schemeClr>
        </a:solidFill>
        <a:effectLst/>
      </p:bgPr>
    </p:bg>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997E92BF-CBD6-434F-B858-171E5A5E78D9}"/>
              </a:ext>
            </a:extLst>
          </p:cNvPr>
          <p:cNvSpPr>
            <a:spLocks noGrp="1" noChangeArrowheads="1"/>
          </p:cNvSpPr>
          <p:nvPr>
            <p:ph type="title"/>
          </p:nvPr>
        </p:nvSpPr>
        <p:spPr>
          <a:xfrm>
            <a:off x="1524000" y="44450"/>
            <a:ext cx="9144000" cy="1373188"/>
          </a:xfrm>
        </p:spPr>
        <p:txBody>
          <a:bodyPr/>
          <a:lstStyle/>
          <a:p>
            <a:pPr algn="ctr"/>
            <a:r>
              <a:rPr lang="en-US" altLang="it-IT" sz="2400">
                <a:solidFill>
                  <a:srgbClr val="FFFF00"/>
                </a:solidFill>
              </a:rPr>
              <a:t>BENEFIT–RISK RATIO OF INHALED CORTICOSTEROIDS IN PATIENTS WITH COPD ACCORDING TO THE LEVEL OF BLOOD EOSINOPHILS IN STABLE DISEASE </a:t>
            </a:r>
            <a:endParaRPr lang="it-IT" altLang="it-IT" sz="2400">
              <a:solidFill>
                <a:srgbClr val="FFFF00"/>
              </a:solidFill>
            </a:endParaRPr>
          </a:p>
        </p:txBody>
      </p:sp>
      <p:sp>
        <p:nvSpPr>
          <p:cNvPr id="7" name="TextBox 11">
            <a:extLst>
              <a:ext uri="{FF2B5EF4-FFF2-40B4-BE49-F238E27FC236}">
                <a16:creationId xmlns:a16="http://schemas.microsoft.com/office/drawing/2014/main" id="{7AFEE172-3C9E-46F5-9642-09C59144FDF9}"/>
              </a:ext>
            </a:extLst>
          </p:cNvPr>
          <p:cNvSpPr txBox="1"/>
          <p:nvPr/>
        </p:nvSpPr>
        <p:spPr>
          <a:xfrm>
            <a:off x="271849" y="5877273"/>
            <a:ext cx="11920151" cy="70788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FFFF"/>
                </a:solidFill>
                <a:effectLst/>
                <a:uLnTx/>
                <a:uFillTx/>
                <a:latin typeface="Calibri"/>
                <a:ea typeface="+mn-ea"/>
                <a:cs typeface="Arial" charset="0"/>
              </a:rPr>
              <a:t>Agusti, Fabbri et al, Inhaled corticosteroids in COPD: friends or foes? Eur Res J 2018, </a:t>
            </a:r>
            <a:r>
              <a:rPr kumimoji="0" lang="en-GB" sz="2000" b="1" i="1" u="none" strike="noStrike" kern="1200" cap="none" spc="0" normalizeH="0" baseline="0" noProof="0" dirty="0">
                <a:ln>
                  <a:noFill/>
                </a:ln>
                <a:solidFill>
                  <a:srgbClr val="00FFFF"/>
                </a:solidFill>
                <a:effectLst/>
                <a:uLnTx/>
                <a:uFillTx/>
                <a:latin typeface="Calibri"/>
                <a:ea typeface="+mn-ea"/>
                <a:cs typeface="Arial" charset="0"/>
              </a:rPr>
              <a:t>in press 6 sept 2018</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FFFF"/>
                </a:solidFill>
                <a:effectLst/>
                <a:uLnTx/>
                <a:uFillTx/>
                <a:latin typeface="Calibri"/>
                <a:ea typeface="+mn-ea"/>
                <a:cs typeface="Arial" charset="0"/>
              </a:rPr>
              <a:t>Fabbri et al, Diagnosis and treatment of COPD in the real world, </a:t>
            </a:r>
            <a:r>
              <a:rPr kumimoji="0" lang="en-GB" sz="2000" b="1" i="1" u="none" strike="noStrike" kern="1200" cap="none" spc="0" normalizeH="0" baseline="0" noProof="0" dirty="0" err="1">
                <a:ln>
                  <a:noFill/>
                </a:ln>
                <a:solidFill>
                  <a:srgbClr val="00FFFF"/>
                </a:solidFill>
                <a:effectLst/>
                <a:uLnTx/>
                <a:uFillTx/>
                <a:latin typeface="Calibri"/>
                <a:ea typeface="+mn-ea"/>
                <a:cs typeface="Arial" charset="0"/>
              </a:rPr>
              <a:t>Lanc</a:t>
            </a:r>
            <a:r>
              <a:rPr kumimoji="0" lang="en-GB" sz="2000" b="1" i="1" u="none" strike="noStrike" kern="1200" cap="none" spc="0" normalizeH="0" baseline="0" noProof="0" dirty="0">
                <a:ln>
                  <a:noFill/>
                </a:ln>
                <a:solidFill>
                  <a:srgbClr val="00FFFF"/>
                </a:solidFill>
                <a:effectLst/>
                <a:uLnTx/>
                <a:uFillTx/>
                <a:latin typeface="Calibri"/>
                <a:ea typeface="+mn-ea"/>
                <a:cs typeface="Arial" charset="0"/>
              </a:rPr>
              <a:t> Resp Med, 2018, in press</a:t>
            </a:r>
            <a:endParaRPr kumimoji="0" lang="en-US" sz="2000" b="1" i="0" u="none" strike="noStrike" kern="1200" cap="none" spc="0" normalizeH="0" baseline="0" noProof="0" dirty="0">
              <a:ln>
                <a:noFill/>
              </a:ln>
              <a:solidFill>
                <a:srgbClr val="00FFFF"/>
              </a:solidFill>
              <a:effectLst/>
              <a:uLnTx/>
              <a:uFillTx/>
              <a:latin typeface="Calibri"/>
              <a:ea typeface="+mn-ea"/>
              <a:cs typeface="Arial" charset="0"/>
            </a:endParaRPr>
          </a:p>
        </p:txBody>
      </p:sp>
      <p:pic>
        <p:nvPicPr>
          <p:cNvPr id="2" name="Immagine 1">
            <a:extLst>
              <a:ext uri="{FF2B5EF4-FFF2-40B4-BE49-F238E27FC236}">
                <a16:creationId xmlns:a16="http://schemas.microsoft.com/office/drawing/2014/main" id="{4CCE4B98-FA2F-4E1F-8A8A-3BE0C6B2674C}"/>
              </a:ext>
            </a:extLst>
          </p:cNvPr>
          <p:cNvPicPr>
            <a:picLocks noChangeAspect="1"/>
          </p:cNvPicPr>
          <p:nvPr/>
        </p:nvPicPr>
        <p:blipFill>
          <a:blip r:embed="rId3"/>
          <a:stretch>
            <a:fillRect/>
          </a:stretch>
        </p:blipFill>
        <p:spPr>
          <a:xfrm>
            <a:off x="1524000" y="1916832"/>
            <a:ext cx="9144000" cy="3024336"/>
          </a:xfrm>
          <a:prstGeom prst="rect">
            <a:avLst/>
          </a:prstGeom>
        </p:spPr>
      </p:pic>
    </p:spTree>
    <p:extLst>
      <p:ext uri="{BB962C8B-B14F-4D97-AF65-F5344CB8AC3E}">
        <p14:creationId xmlns:p14="http://schemas.microsoft.com/office/powerpoint/2010/main" val="3202187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31376" y="1397640"/>
            <a:ext cx="12160624"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BPCO come componente polmonare della </a:t>
            </a:r>
            <a:r>
              <a:rPr kumimoji="0" lang="it-IT" altLang="it-IT" sz="2800" b="1" i="0" u="none" strike="noStrike" kern="0" cap="none" spc="0" normalizeH="0" baseline="0" noProof="0" dirty="0" err="1">
                <a:ln>
                  <a:noFill/>
                </a:ln>
                <a:solidFill>
                  <a:srgbClr val="FFFF00"/>
                </a:solidFill>
                <a:effectLst/>
                <a:uLnTx/>
                <a:uFillTx/>
                <a:latin typeface="Arial" panose="020B0604020202020204" pitchFamily="34" charset="0"/>
                <a:ea typeface="+mj-ea"/>
                <a:cs typeface="Arial" panose="020B0604020202020204" pitchFamily="34" charset="0"/>
              </a:rPr>
              <a:t>multimorbidità</a:t>
            </a: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Obiettivi del trattamento della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Quali sono state le premesse per arrivare ad una triplice terapia inalatoria in un singolo inalatore nella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Il futuro del trattamento del paziente con BPCO</a:t>
            </a:r>
            <a:endParaRPr kumimoji="0" lang="it-IT" altLang="it-IT" sz="36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4" name="Rettangolo 3">
            <a:extLst>
              <a:ext uri="{FF2B5EF4-FFF2-40B4-BE49-F238E27FC236}">
                <a16:creationId xmlns:a16="http://schemas.microsoft.com/office/drawing/2014/main" id="{0FDCD5E5-3458-4F33-9D92-099816B759DB}"/>
              </a:ext>
            </a:extLst>
          </p:cNvPr>
          <p:cNvSpPr/>
          <p:nvPr/>
        </p:nvSpPr>
        <p:spPr>
          <a:xfrm>
            <a:off x="31376" y="0"/>
            <a:ext cx="12129247" cy="125361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Il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contesto</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per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una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triplice</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terapia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in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Franklin Gothic Book"/>
                <a:ea typeface="+mn-ea"/>
                <a:cs typeface="+mn-cs"/>
              </a:rPr>
              <a:t>Leonardo M. Fabbri, MD, FERS</a:t>
            </a:r>
          </a:p>
        </p:txBody>
      </p:sp>
    </p:spTree>
    <p:extLst>
      <p:ext uri="{BB962C8B-B14F-4D97-AF65-F5344CB8AC3E}">
        <p14:creationId xmlns:p14="http://schemas.microsoft.com/office/powerpoint/2010/main" val="1460284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511919" y="6325935"/>
            <a:ext cx="9144000" cy="422275"/>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FFFF"/>
                </a:solidFill>
                <a:effectLst/>
                <a:uLnTx/>
                <a:uFillTx/>
                <a:latin typeface="Arial"/>
                <a:ea typeface="+mn-ea"/>
                <a:cs typeface="Arial" charset="0"/>
              </a:rPr>
              <a:t>Vanfleteren, Ullman, Fabbri, </a:t>
            </a:r>
            <a:r>
              <a:rPr kumimoji="0" lang="en-US"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 </a:t>
            </a:r>
            <a:r>
              <a:rPr kumimoji="0" lang="en-US" sz="2000" b="1" i="1" u="none" strike="noStrike" kern="1200" cap="none" spc="0" normalizeH="0" baseline="0" noProof="0" dirty="0" err="1">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Eur</a:t>
            </a:r>
            <a:r>
              <a:rPr kumimoji="0" lang="en-US"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 Respir J, January 2018</a:t>
            </a:r>
            <a:endParaRPr kumimoji="0" lang="en-GB"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0" y="0"/>
            <a:ext cx="12192000" cy="1477328"/>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rgbClr val="FFFF00"/>
                </a:solidFill>
                <a:effectLst/>
                <a:uLnTx/>
                <a:uFillTx/>
                <a:latin typeface="Arial"/>
                <a:ea typeface="+mn-ea"/>
                <a:cs typeface="Arial" charset="0"/>
              </a:rPr>
              <a:t>TIME FOR A LONGER AND BETTER LIFE FOR PATIENTS WITH COPD</a:t>
            </a:r>
            <a:endParaRPr kumimoji="0" lang="en-US" sz="66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2" name="Rettangolo 1">
            <a:extLst>
              <a:ext uri="{FF2B5EF4-FFF2-40B4-BE49-F238E27FC236}">
                <a16:creationId xmlns:a16="http://schemas.microsoft.com/office/drawing/2014/main" id="{5DB99FC7-3F17-44F0-99B5-71EB29FDB818}"/>
              </a:ext>
            </a:extLst>
          </p:cNvPr>
          <p:cNvSpPr/>
          <p:nvPr/>
        </p:nvSpPr>
        <p:spPr>
          <a:xfrm>
            <a:off x="663156" y="1477328"/>
            <a:ext cx="11254154"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In this issue of the journal are two important management studies consistently showing a considerable reduction of mortality in patients comprehensively treated with management plans that address not only the COPD component but also the complexity of </a:t>
            </a:r>
            <a:r>
              <a:rPr kumimoji="0" lang="en-GB" sz="2800" b="1" i="0" u="none" strike="noStrike" kern="1200" cap="none" spc="0" normalizeH="0" baseline="0" noProof="0" dirty="0" err="1">
                <a:ln>
                  <a:noFill/>
                </a:ln>
                <a:solidFill>
                  <a:srgbClr val="FFFFFF"/>
                </a:solidFill>
                <a:effectLst/>
                <a:uLnTx/>
                <a:uFillTx/>
                <a:latin typeface="Arial"/>
                <a:ea typeface="+mn-ea"/>
                <a:cs typeface="+mn-cs"/>
              </a:rPr>
              <a:t>multimorbidities</a:t>
            </a:r>
            <a:r>
              <a:rPr kumimoji="0" lang="en-GB" sz="28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We believe it is time to conduct a properly designed and powered study with the goal of combining all these positive observations to achieve a better quality of life for patients with severe </a:t>
            </a:r>
            <a:r>
              <a:rPr kumimoji="0" lang="en-GB" sz="2800" b="1" i="0" u="none" strike="noStrike" kern="1200" cap="none" spc="0" normalizeH="0" baseline="0" noProof="0" dirty="0" err="1">
                <a:ln>
                  <a:noFill/>
                </a:ln>
                <a:solidFill>
                  <a:srgbClr val="FFFFFF"/>
                </a:solidFill>
                <a:effectLst/>
                <a:uLnTx/>
                <a:uFillTx/>
                <a:latin typeface="Arial"/>
                <a:ea typeface="+mn-ea"/>
                <a:cs typeface="+mn-cs"/>
              </a:rPr>
              <a:t>multimorbidities</a:t>
            </a:r>
            <a:r>
              <a:rPr kumimoji="0" lang="en-GB" sz="2800" b="1" i="0" u="none" strike="noStrike" kern="1200" cap="none" spc="0" normalizeH="0" baseline="0" noProof="0" dirty="0">
                <a:ln>
                  <a:noFill/>
                </a:ln>
                <a:solidFill>
                  <a:srgbClr val="FFFFFF"/>
                </a:solidFill>
                <a:effectLst/>
                <a:uLnTx/>
                <a:uFillTx/>
                <a:latin typeface="Arial"/>
                <a:ea typeface="+mn-ea"/>
                <a:cs typeface="+mn-cs"/>
              </a:rPr>
              <a:t>. Let’s move this forward.</a:t>
            </a:r>
          </a:p>
        </p:txBody>
      </p:sp>
    </p:spTree>
    <p:extLst>
      <p:ext uri="{BB962C8B-B14F-4D97-AF65-F5344CB8AC3E}">
        <p14:creationId xmlns:p14="http://schemas.microsoft.com/office/powerpoint/2010/main" val="743968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31376" y="1397640"/>
            <a:ext cx="12160624"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BPCO come componente polmonare della </a:t>
            </a:r>
            <a:r>
              <a:rPr kumimoji="0" lang="it-IT" altLang="it-IT" sz="2800" b="1" i="0" u="none" strike="noStrike" kern="0" cap="none" spc="0" normalizeH="0" baseline="0" noProof="0" dirty="0" err="1">
                <a:ln>
                  <a:noFill/>
                </a:ln>
                <a:solidFill>
                  <a:srgbClr val="FFFF00"/>
                </a:solidFill>
                <a:effectLst/>
                <a:uLnTx/>
                <a:uFillTx/>
                <a:latin typeface="Arial" panose="020B0604020202020204" pitchFamily="34" charset="0"/>
                <a:ea typeface="+mj-ea"/>
                <a:cs typeface="Arial" panose="020B0604020202020204" pitchFamily="34" charset="0"/>
              </a:rPr>
              <a:t>multimorbidità</a:t>
            </a: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Obiettivi del trattamento della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Quali sono state le premesse per arrivare ad una triplice terapia inalatoria in un singolo inalatore nella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Il futuro del trattamento del paziente con BPCO</a:t>
            </a: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4" name="Rettangolo 3">
            <a:extLst>
              <a:ext uri="{FF2B5EF4-FFF2-40B4-BE49-F238E27FC236}">
                <a16:creationId xmlns:a16="http://schemas.microsoft.com/office/drawing/2014/main" id="{0FDCD5E5-3458-4F33-9D92-099816B759DB}"/>
              </a:ext>
            </a:extLst>
          </p:cNvPr>
          <p:cNvSpPr/>
          <p:nvPr/>
        </p:nvSpPr>
        <p:spPr>
          <a:xfrm>
            <a:off x="31376" y="0"/>
            <a:ext cx="12129247" cy="125361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Il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contesto</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per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una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triplice</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terapia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in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Franklin Gothic Book"/>
                <a:ea typeface="+mn-ea"/>
                <a:cs typeface="+mn-cs"/>
              </a:rPr>
              <a:t>Leonardo M. Fabbri, MD, FERS</a:t>
            </a:r>
          </a:p>
        </p:txBody>
      </p:sp>
    </p:spTree>
    <p:extLst>
      <p:ext uri="{BB962C8B-B14F-4D97-AF65-F5344CB8AC3E}">
        <p14:creationId xmlns:p14="http://schemas.microsoft.com/office/powerpoint/2010/main" val="191690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5">
            <a:extLst>
              <a:ext uri="{FF2B5EF4-FFF2-40B4-BE49-F238E27FC236}">
                <a16:creationId xmlns:a16="http://schemas.microsoft.com/office/drawing/2014/main" id="{35E6358B-1A1A-4F70-8438-93F0F8D0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8552"/>
            <a:ext cx="14414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Immagine 2">
            <a:extLst>
              <a:ext uri="{FF2B5EF4-FFF2-40B4-BE49-F238E27FC236}">
                <a16:creationId xmlns:a16="http://schemas.microsoft.com/office/drawing/2014/main" id="{CA3F4FE3-8154-4856-AFE9-ACA4BF8A5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5739" y="119664"/>
            <a:ext cx="167481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Sottotitolo 11">
            <a:extLst>
              <a:ext uri="{FF2B5EF4-FFF2-40B4-BE49-F238E27FC236}">
                <a16:creationId xmlns:a16="http://schemas.microsoft.com/office/drawing/2014/main" id="{B4FB9D63-43B8-4232-BE45-79B56FAB3D2F}"/>
              </a:ext>
            </a:extLst>
          </p:cNvPr>
          <p:cNvSpPr>
            <a:spLocks noGrp="1" noChangeArrowheads="1"/>
          </p:cNvSpPr>
          <p:nvPr>
            <p:ph type="subTitle" idx="4294967295"/>
          </p:nvPr>
        </p:nvSpPr>
        <p:spPr>
          <a:xfrm>
            <a:off x="0" y="5770803"/>
            <a:ext cx="12192000" cy="780617"/>
          </a:xfrm>
        </p:spPr>
        <p:txBody>
          <a:bodyPr/>
          <a:lstStyle/>
          <a:p>
            <a:pPr algn="ctr">
              <a:lnSpc>
                <a:spcPct val="100000"/>
              </a:lnSpc>
              <a:spcBef>
                <a:spcPct val="0"/>
              </a:spcBef>
            </a:pPr>
            <a:r>
              <a:rPr lang="it-IT" altLang="it-IT" sz="1600" dirty="0">
                <a:solidFill>
                  <a:srgbClr val="FFFF00"/>
                </a:solidFill>
              </a:rPr>
              <a:t>Professor of Respiratory and </a:t>
            </a:r>
            <a:r>
              <a:rPr lang="it-IT" altLang="it-IT" sz="1600" dirty="0" err="1">
                <a:solidFill>
                  <a:srgbClr val="FFFF00"/>
                </a:solidFill>
              </a:rPr>
              <a:t>Internal</a:t>
            </a:r>
            <a:r>
              <a:rPr lang="it-IT" altLang="it-IT" sz="1600" dirty="0">
                <a:solidFill>
                  <a:srgbClr val="FFFF00"/>
                </a:solidFill>
              </a:rPr>
              <a:t> Medicine, </a:t>
            </a:r>
            <a:r>
              <a:rPr lang="it-IT" altLang="it-IT" sz="1600" dirty="0" err="1">
                <a:solidFill>
                  <a:srgbClr val="FFFF00"/>
                </a:solidFill>
              </a:rPr>
              <a:t>University</a:t>
            </a:r>
            <a:r>
              <a:rPr lang="it-IT" altLang="it-IT" sz="1600" dirty="0">
                <a:solidFill>
                  <a:srgbClr val="FFFF00"/>
                </a:solidFill>
              </a:rPr>
              <a:t> of Modena and Reggio Emilia, (-2016)</a:t>
            </a:r>
          </a:p>
          <a:p>
            <a:pPr algn="ctr">
              <a:lnSpc>
                <a:spcPct val="100000"/>
              </a:lnSpc>
              <a:spcBef>
                <a:spcPct val="0"/>
              </a:spcBef>
            </a:pPr>
            <a:r>
              <a:rPr lang="it-IT" altLang="it-IT" sz="1600" dirty="0" err="1">
                <a:solidFill>
                  <a:srgbClr val="FFFF00"/>
                </a:solidFill>
              </a:rPr>
              <a:t>Eminent</a:t>
            </a:r>
            <a:r>
              <a:rPr lang="it-IT" altLang="it-IT" sz="1600" dirty="0">
                <a:solidFill>
                  <a:srgbClr val="FFFF00"/>
                </a:solidFill>
              </a:rPr>
              <a:t> </a:t>
            </a:r>
            <a:r>
              <a:rPr lang="it-IT" altLang="it-IT" sz="1600" dirty="0" err="1">
                <a:solidFill>
                  <a:srgbClr val="FFFF00"/>
                </a:solidFill>
              </a:rPr>
              <a:t>Scholar</a:t>
            </a:r>
            <a:r>
              <a:rPr lang="it-IT" altLang="it-IT" sz="1600" dirty="0">
                <a:solidFill>
                  <a:srgbClr val="FFFF00"/>
                </a:solidFill>
              </a:rPr>
              <a:t> of Respiratory and </a:t>
            </a:r>
            <a:r>
              <a:rPr lang="it-IT" altLang="it-IT" sz="1600" dirty="0" err="1">
                <a:solidFill>
                  <a:srgbClr val="FFFF00"/>
                </a:solidFill>
              </a:rPr>
              <a:t>Internal</a:t>
            </a:r>
            <a:r>
              <a:rPr lang="it-IT" altLang="it-IT" sz="1600" dirty="0">
                <a:solidFill>
                  <a:srgbClr val="FFFF00"/>
                </a:solidFill>
              </a:rPr>
              <a:t> Medicine, University of Ferrara, 2017 to date</a:t>
            </a:r>
          </a:p>
          <a:p>
            <a:pPr algn="ctr">
              <a:lnSpc>
                <a:spcPct val="100000"/>
              </a:lnSpc>
              <a:spcBef>
                <a:spcPct val="0"/>
              </a:spcBef>
            </a:pPr>
            <a:r>
              <a:rPr lang="it-IT" altLang="it-IT" sz="1600" dirty="0">
                <a:solidFill>
                  <a:srgbClr val="FFFF00"/>
                </a:solidFill>
              </a:rPr>
              <a:t>Visiting Professor of Respiratory and </a:t>
            </a:r>
            <a:r>
              <a:rPr lang="it-IT" altLang="it-IT" sz="1600" dirty="0" err="1">
                <a:solidFill>
                  <a:srgbClr val="FFFF00"/>
                </a:solidFill>
              </a:rPr>
              <a:t>Internal</a:t>
            </a:r>
            <a:r>
              <a:rPr lang="it-IT" altLang="it-IT" sz="1600" dirty="0">
                <a:solidFill>
                  <a:srgbClr val="FFFF00"/>
                </a:solidFill>
              </a:rPr>
              <a:t> Medicine, COPD Center, University of </a:t>
            </a:r>
            <a:r>
              <a:rPr lang="it-IT" altLang="it-IT" sz="1600" dirty="0" err="1">
                <a:solidFill>
                  <a:srgbClr val="FFFF00"/>
                </a:solidFill>
              </a:rPr>
              <a:t>Gothenburg</a:t>
            </a:r>
            <a:r>
              <a:rPr lang="it-IT" altLang="it-IT" sz="1600" dirty="0">
                <a:solidFill>
                  <a:srgbClr val="FFFF00"/>
                </a:solidFill>
              </a:rPr>
              <a:t>, 2017 to date</a:t>
            </a:r>
          </a:p>
          <a:p>
            <a:pPr algn="ctr">
              <a:lnSpc>
                <a:spcPct val="100000"/>
              </a:lnSpc>
              <a:spcBef>
                <a:spcPct val="0"/>
              </a:spcBef>
            </a:pPr>
            <a:endParaRPr lang="it-IT" altLang="it-IT" sz="1600" dirty="0">
              <a:solidFill>
                <a:srgbClr val="FFFF00"/>
              </a:solidFill>
            </a:endParaRPr>
          </a:p>
        </p:txBody>
      </p:sp>
      <p:pic>
        <p:nvPicPr>
          <p:cNvPr id="67591" name="Immagine 6">
            <a:extLst>
              <a:ext uri="{FF2B5EF4-FFF2-40B4-BE49-F238E27FC236}">
                <a16:creationId xmlns:a16="http://schemas.microsoft.com/office/drawing/2014/main" id="{06AC93DD-F8C3-4DF1-A1CD-861EB8448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164" y="1770064"/>
            <a:ext cx="41925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Immagine 8">
            <a:extLst>
              <a:ext uri="{FF2B5EF4-FFF2-40B4-BE49-F238E27FC236}">
                <a16:creationId xmlns:a16="http://schemas.microsoft.com/office/drawing/2014/main" id="{66FDDDD1-BE04-4C9B-935D-A7030C8E1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101" y="1773239"/>
            <a:ext cx="42783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540D886A-AB37-4561-97F5-4FD04F427D20}"/>
              </a:ext>
            </a:extLst>
          </p:cNvPr>
          <p:cNvSpPr/>
          <p:nvPr/>
        </p:nvSpPr>
        <p:spPr>
          <a:xfrm>
            <a:off x="0" y="4377237"/>
            <a:ext cx="12129247" cy="1253613"/>
          </a:xfrm>
          <a:prstGeom prst="rect">
            <a:avLst/>
          </a:prstGeom>
        </p:spPr>
        <p:txBody>
          <a:bodyPr wrap="square">
            <a:spAutoFit/>
          </a:bodyPr>
          <a:lstStyle/>
          <a:p>
            <a:pPr algn="ctr">
              <a:lnSpc>
                <a:spcPct val="115000"/>
              </a:lnSpc>
              <a:spcAft>
                <a:spcPts val="0"/>
              </a:spcAft>
            </a:pPr>
            <a:r>
              <a:rPr lang="de-AT" sz="4000" b="1" dirty="0"/>
              <a:t>Il </a:t>
            </a:r>
            <a:r>
              <a:rPr lang="de-AT" sz="4000" b="1" dirty="0" err="1"/>
              <a:t>contesto</a:t>
            </a:r>
            <a:r>
              <a:rPr lang="de-AT" sz="4000" b="1" dirty="0"/>
              <a:t> per </a:t>
            </a:r>
            <a:r>
              <a:rPr lang="de-AT" sz="4000" b="1" dirty="0" err="1"/>
              <a:t>una</a:t>
            </a:r>
            <a:r>
              <a:rPr lang="de-AT" sz="4000" b="1" dirty="0"/>
              <a:t> </a:t>
            </a:r>
            <a:r>
              <a:rPr lang="de-AT" sz="4000" b="1" dirty="0" err="1"/>
              <a:t>triplice</a:t>
            </a:r>
            <a:r>
              <a:rPr lang="de-AT" sz="4000" b="1" dirty="0"/>
              <a:t> </a:t>
            </a:r>
            <a:r>
              <a:rPr lang="de-AT" sz="4000" b="1" dirty="0" err="1"/>
              <a:t>terapia</a:t>
            </a:r>
            <a:r>
              <a:rPr lang="de-AT" sz="4000" b="1" dirty="0"/>
              <a:t> in BPCO</a:t>
            </a:r>
          </a:p>
          <a:p>
            <a:pPr algn="ctr">
              <a:lnSpc>
                <a:spcPct val="115000"/>
              </a:lnSpc>
              <a:spcAft>
                <a:spcPts val="0"/>
              </a:spcAft>
            </a:pPr>
            <a:r>
              <a:rPr lang="it-IT" altLang="it-IT" sz="2800" b="1" dirty="0"/>
              <a:t>Leonardo M. Fabbri, MD, FERS</a:t>
            </a:r>
          </a:p>
        </p:txBody>
      </p:sp>
      <p:sp>
        <p:nvSpPr>
          <p:cNvPr id="10" name="Rectangle 3">
            <a:extLst>
              <a:ext uri="{FF2B5EF4-FFF2-40B4-BE49-F238E27FC236}">
                <a16:creationId xmlns:a16="http://schemas.microsoft.com/office/drawing/2014/main" id="{6C6D016F-7D1C-4583-8D0B-315817760B31}"/>
              </a:ext>
            </a:extLst>
          </p:cNvPr>
          <p:cNvSpPr>
            <a:spLocks noChangeArrowheads="1"/>
          </p:cNvSpPr>
          <p:nvPr/>
        </p:nvSpPr>
        <p:spPr bwMode="auto">
          <a:xfrm>
            <a:off x="1597025" y="37591"/>
            <a:ext cx="8942389" cy="1415772"/>
          </a:xfrm>
          <a:prstGeom prst="rect">
            <a:avLst/>
          </a:prstGeom>
          <a:solidFill>
            <a:srgbClr val="000000"/>
          </a:solidFill>
          <a:ln w="9525">
            <a:noFill/>
            <a:miter lim="800000"/>
            <a:headEnd/>
            <a:tailEnd/>
          </a:ln>
        </p:spPr>
        <p:txBody>
          <a:bodyPr wrap="square" lIns="0" tIns="0" rIns="0" bIns="0" anchor="b">
            <a:spAutoFit/>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40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08050" indent="63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63663" indent="793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17688" indent="11113"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GB" sz="3200" b="1" dirty="0">
                <a:solidFill>
                  <a:srgbClr val="FFFF00"/>
                </a:solidFill>
              </a:rPr>
              <a:t>COPD TREATMENT: LOOKING FORWARD</a:t>
            </a:r>
          </a:p>
          <a:p>
            <a:pPr algn="ctr"/>
            <a:r>
              <a:rPr lang="en-GB" sz="3200" b="1" dirty="0">
                <a:solidFill>
                  <a:srgbClr val="FFFF00"/>
                </a:solidFill>
              </a:rPr>
              <a:t>PNEUMOTRIESTE 2019</a:t>
            </a:r>
          </a:p>
          <a:p>
            <a:pPr algn="ctr"/>
            <a:r>
              <a:rPr lang="it-IT" sz="2800" b="1" dirty="0">
                <a:solidFill>
                  <a:srgbClr val="FFFF00"/>
                </a:solidFill>
              </a:rPr>
              <a:t>Hotel Savoia Excelsior Palace, Trieste 2 April 2019</a:t>
            </a:r>
            <a:endParaRPr kumimoji="0" lang="it-IT" altLang="it-IT" sz="3200" b="1" i="0" u="none" strike="noStrike" kern="1200" cap="none" spc="0" normalizeH="0" baseline="0" noProof="0" dirty="0">
              <a:ln>
                <a:noFill/>
              </a:ln>
              <a:solidFill>
                <a:srgbClr val="FFFF00"/>
              </a:solidFill>
              <a:effectLst/>
              <a:uLnTx/>
              <a:uFillTx/>
              <a:latin typeface="Arial"/>
              <a:cs typeface="Arial" charset="0"/>
            </a:endParaRPr>
          </a:p>
        </p:txBody>
      </p:sp>
    </p:spTree>
    <p:extLst>
      <p:ext uri="{BB962C8B-B14F-4D97-AF65-F5344CB8AC3E}">
        <p14:creationId xmlns:p14="http://schemas.microsoft.com/office/powerpoint/2010/main" val="186101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31376" y="1397640"/>
            <a:ext cx="12160624"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BPCO come componente polmonare della </a:t>
            </a:r>
            <a:r>
              <a:rPr kumimoji="0" lang="it-IT" altLang="it-IT" sz="2800" b="1" i="0" u="none" strike="noStrike" kern="0" cap="none" spc="0" normalizeH="0" baseline="0" noProof="0" dirty="0" err="1">
                <a:ln>
                  <a:noFill/>
                </a:ln>
                <a:solidFill>
                  <a:srgbClr val="FFFF00"/>
                </a:solidFill>
                <a:effectLst/>
                <a:uLnTx/>
                <a:uFillTx/>
                <a:latin typeface="Arial" panose="020B0604020202020204" pitchFamily="34" charset="0"/>
                <a:ea typeface="+mj-ea"/>
                <a:cs typeface="Arial" panose="020B0604020202020204" pitchFamily="34" charset="0"/>
              </a:rPr>
              <a:t>multimorbidità</a:t>
            </a: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Obiettivi del trattamento della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Quali sono state le premesse per arrivare ad una triplice terapia inalatoria in un singolo inalatore nella BPCO</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Il futuro del trattamento del paziente con BPCO</a:t>
            </a: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600" b="1" i="0" u="none" strike="noStrike" kern="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4" name="Rettangolo 3">
            <a:extLst>
              <a:ext uri="{FF2B5EF4-FFF2-40B4-BE49-F238E27FC236}">
                <a16:creationId xmlns:a16="http://schemas.microsoft.com/office/drawing/2014/main" id="{0FDCD5E5-3458-4F33-9D92-099816B759DB}"/>
              </a:ext>
            </a:extLst>
          </p:cNvPr>
          <p:cNvSpPr/>
          <p:nvPr/>
        </p:nvSpPr>
        <p:spPr>
          <a:xfrm>
            <a:off x="31376" y="0"/>
            <a:ext cx="12129247" cy="125361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Il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contesto</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per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una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triplice</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a:t>
            </a:r>
            <a:r>
              <a:rPr kumimoji="0" lang="de-AT" sz="4000" b="1" i="0" u="none" strike="noStrike" kern="1200" cap="none" spc="0" normalizeH="0" baseline="0" noProof="0" dirty="0" err="1">
                <a:ln>
                  <a:noFill/>
                </a:ln>
                <a:solidFill>
                  <a:srgbClr val="FFFF00"/>
                </a:solidFill>
                <a:effectLst/>
                <a:uLnTx/>
                <a:uFillTx/>
                <a:latin typeface="Franklin Gothic Book"/>
                <a:ea typeface="+mn-ea"/>
                <a:cs typeface="+mn-cs"/>
              </a:rPr>
              <a:t>terapia</a:t>
            </a:r>
            <a:r>
              <a:rPr kumimoji="0" lang="de-AT" sz="4000" b="1" i="0" u="none" strike="noStrike" kern="1200" cap="none" spc="0" normalizeH="0" baseline="0" noProof="0" dirty="0">
                <a:ln>
                  <a:noFill/>
                </a:ln>
                <a:solidFill>
                  <a:srgbClr val="FFFF00"/>
                </a:solidFill>
                <a:effectLst/>
                <a:uLnTx/>
                <a:uFillTx/>
                <a:latin typeface="Franklin Gothic Book"/>
                <a:ea typeface="+mn-ea"/>
                <a:cs typeface="+mn-cs"/>
              </a:rPr>
              <a:t> in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Franklin Gothic Book"/>
                <a:ea typeface="+mn-ea"/>
                <a:cs typeface="+mn-cs"/>
              </a:rPr>
              <a:t>Leonardo M. Fabbri, MD, FERS</a:t>
            </a:r>
          </a:p>
        </p:txBody>
      </p:sp>
    </p:spTree>
    <p:extLst>
      <p:ext uri="{BB962C8B-B14F-4D97-AF65-F5344CB8AC3E}">
        <p14:creationId xmlns:p14="http://schemas.microsoft.com/office/powerpoint/2010/main" val="362694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09" name="7 CuadroTexto"/>
          <p:cNvSpPr txBox="1">
            <a:spLocks noChangeArrowheads="1"/>
          </p:cNvSpPr>
          <p:nvPr/>
        </p:nvSpPr>
        <p:spPr bwMode="auto">
          <a:xfrm rot="-5400000">
            <a:off x="7909719" y="3352006"/>
            <a:ext cx="3581400" cy="839788"/>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FFCC00"/>
                </a:solidFill>
                <a:latin typeface="Arial" charset="0"/>
                <a:ea typeface="ＭＳ Ｐゴシック" pitchFamily="34" charset="-128"/>
                <a:cs typeface="Arial" charset="0"/>
              </a:rPr>
              <a:t>Exacerbations per year</a:t>
            </a:r>
          </a:p>
          <a:p>
            <a:pPr fontAlgn="base">
              <a:spcBef>
                <a:spcPct val="0"/>
              </a:spcBef>
              <a:spcAft>
                <a:spcPct val="0"/>
              </a:spcAft>
              <a:defRPr/>
            </a:pPr>
            <a:endParaRPr lang="en-US" sz="2400" b="1">
              <a:solidFill>
                <a:srgbClr val="FFCC00"/>
              </a:solidFill>
              <a:latin typeface="Arial" charset="0"/>
              <a:ea typeface="ＭＳ Ｐゴシック" pitchFamily="34" charset="-128"/>
              <a:cs typeface="Arial" charset="0"/>
            </a:endParaRPr>
          </a:p>
        </p:txBody>
      </p:sp>
      <p:sp>
        <p:nvSpPr>
          <p:cNvPr id="1783810" name="Tekstfelt 8"/>
          <p:cNvSpPr txBox="1">
            <a:spLocks noChangeArrowheads="1"/>
          </p:cNvSpPr>
          <p:nvPr/>
        </p:nvSpPr>
        <p:spPr bwMode="auto">
          <a:xfrm>
            <a:off x="8686800" y="2438400"/>
            <a:ext cx="615950" cy="40005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000" b="1" u="sng">
                <a:solidFill>
                  <a:srgbClr val="FFCC00"/>
                </a:solidFill>
                <a:latin typeface="Arial" charset="0"/>
                <a:ea typeface="ＭＳ Ｐゴシック" pitchFamily="34" charset="-128"/>
                <a:cs typeface="Arial" charset="0"/>
              </a:rPr>
              <a:t>&gt;</a:t>
            </a:r>
            <a:r>
              <a:rPr lang="da-DK" sz="2000" b="1">
                <a:solidFill>
                  <a:srgbClr val="FFCC00"/>
                </a:solidFill>
                <a:latin typeface="Arial" charset="0"/>
                <a:ea typeface="ＭＳ Ｐゴシック" pitchFamily="34" charset="-128"/>
                <a:cs typeface="Arial" charset="0"/>
              </a:rPr>
              <a:t> 2 </a:t>
            </a:r>
          </a:p>
        </p:txBody>
      </p:sp>
      <p:sp>
        <p:nvSpPr>
          <p:cNvPr id="1783811" name="Tekstfelt 9"/>
          <p:cNvSpPr txBox="1">
            <a:spLocks noChangeArrowheads="1"/>
          </p:cNvSpPr>
          <p:nvPr/>
        </p:nvSpPr>
        <p:spPr bwMode="auto">
          <a:xfrm>
            <a:off x="8637589" y="4321175"/>
            <a:ext cx="327025" cy="40005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000" b="1">
                <a:solidFill>
                  <a:srgbClr val="FFCC00"/>
                </a:solidFill>
                <a:latin typeface="Arial" charset="0"/>
                <a:ea typeface="ＭＳ Ｐゴシック" pitchFamily="34" charset="-128"/>
                <a:cs typeface="Arial" charset="0"/>
              </a:rPr>
              <a:t>1</a:t>
            </a:r>
          </a:p>
        </p:txBody>
      </p:sp>
      <p:sp>
        <p:nvSpPr>
          <p:cNvPr id="1783812" name="Tekstfelt 10"/>
          <p:cNvSpPr txBox="1">
            <a:spLocks noChangeArrowheads="1"/>
          </p:cNvSpPr>
          <p:nvPr/>
        </p:nvSpPr>
        <p:spPr bwMode="auto">
          <a:xfrm>
            <a:off x="8524876" y="5149850"/>
            <a:ext cx="454025" cy="40005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b="1">
                <a:solidFill>
                  <a:srgbClr val="000000"/>
                </a:solidFill>
                <a:latin typeface="Arial" charset="0"/>
                <a:ea typeface="ＭＳ Ｐゴシック" pitchFamily="34" charset="-128"/>
                <a:cs typeface="Arial" charset="0"/>
              </a:rPr>
              <a:t> </a:t>
            </a:r>
            <a:r>
              <a:rPr lang="da-DK" b="1">
                <a:solidFill>
                  <a:srgbClr val="FFFFFF"/>
                </a:solidFill>
                <a:latin typeface="Arial" charset="0"/>
                <a:ea typeface="ＭＳ Ｐゴシック" pitchFamily="34" charset="-128"/>
                <a:cs typeface="Arial" charset="0"/>
              </a:rPr>
              <a:t> </a:t>
            </a:r>
            <a:r>
              <a:rPr lang="da-DK" sz="2000" b="1">
                <a:solidFill>
                  <a:srgbClr val="FFCC00"/>
                </a:solidFill>
                <a:latin typeface="Arial" charset="0"/>
                <a:ea typeface="ＭＳ Ｐゴシック" pitchFamily="34" charset="-128"/>
                <a:cs typeface="Arial" charset="0"/>
              </a:rPr>
              <a:t>0</a:t>
            </a:r>
          </a:p>
        </p:txBody>
      </p:sp>
      <p:sp>
        <p:nvSpPr>
          <p:cNvPr id="12" name="1 Rectángulo"/>
          <p:cNvSpPr/>
          <p:nvPr/>
        </p:nvSpPr>
        <p:spPr>
          <a:xfrm>
            <a:off x="3429000" y="1804989"/>
            <a:ext cx="5257800" cy="3951287"/>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0961" tIns="45479" rIns="90961" bIns="45479" anchor="ctr"/>
          <a:lstStyle/>
          <a:p>
            <a:pPr algn="ctr" fontAlgn="base">
              <a:spcBef>
                <a:spcPct val="0"/>
              </a:spcBef>
              <a:spcAft>
                <a:spcPct val="0"/>
              </a:spcAft>
              <a:defRPr/>
            </a:pPr>
            <a:endParaRPr lang="en-US" sz="1400" b="1" dirty="0">
              <a:solidFill>
                <a:srgbClr val="FFFFFF"/>
              </a:solidFill>
              <a:latin typeface="Arial"/>
            </a:endParaRPr>
          </a:p>
        </p:txBody>
      </p:sp>
      <p:cxnSp>
        <p:nvCxnSpPr>
          <p:cNvPr id="14" name="14 Conector recto"/>
          <p:cNvCxnSpPr/>
          <p:nvPr/>
        </p:nvCxnSpPr>
        <p:spPr>
          <a:xfrm>
            <a:off x="5976938" y="1804989"/>
            <a:ext cx="0" cy="3951287"/>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5" name="15 Conector recto"/>
          <p:cNvCxnSpPr>
            <a:stCxn id="12" idx="1"/>
            <a:endCxn id="12" idx="3"/>
          </p:cNvCxnSpPr>
          <p:nvPr/>
        </p:nvCxnSpPr>
        <p:spPr>
          <a:xfrm>
            <a:off x="3429000" y="3781425"/>
            <a:ext cx="5257800"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783816" name="TextBox 2"/>
          <p:cNvSpPr txBox="1">
            <a:spLocks noChangeArrowheads="1"/>
          </p:cNvSpPr>
          <p:nvPr/>
        </p:nvSpPr>
        <p:spPr bwMode="auto">
          <a:xfrm>
            <a:off x="4367213" y="5870576"/>
            <a:ext cx="1312862" cy="646113"/>
          </a:xfrm>
          <a:prstGeom prst="rect">
            <a:avLst/>
          </a:prstGeom>
          <a:noFill/>
          <a:ln w="9525">
            <a:noFill/>
            <a:miter lim="800000"/>
            <a:headEnd/>
            <a:tailEnd/>
          </a:ln>
        </p:spPr>
        <p:txBody>
          <a:bodyPr wrap="none" lIns="90961" tIns="45479" rIns="90961" bIns="45479">
            <a:spAutoFit/>
          </a:bodyPr>
          <a:lstStyle/>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mMRC 0-1</a:t>
            </a:r>
          </a:p>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CAT &lt; 10 </a:t>
            </a:r>
          </a:p>
        </p:txBody>
      </p:sp>
      <p:sp>
        <p:nvSpPr>
          <p:cNvPr id="1783817" name="Tekstfelt 20"/>
          <p:cNvSpPr txBox="1">
            <a:spLocks noChangeArrowheads="1"/>
          </p:cNvSpPr>
          <p:nvPr/>
        </p:nvSpPr>
        <p:spPr bwMode="auto">
          <a:xfrm>
            <a:off x="2119313" y="2122489"/>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4</a:t>
            </a:r>
            <a:r>
              <a:rPr lang="da-DK" sz="2400" b="1">
                <a:solidFill>
                  <a:srgbClr val="000000"/>
                </a:solidFill>
                <a:latin typeface="Arial" charset="0"/>
                <a:ea typeface="ＭＳ Ｐゴシック" pitchFamily="34" charset="-128"/>
                <a:cs typeface="Arial" charset="0"/>
              </a:rPr>
              <a:t>  </a:t>
            </a:r>
          </a:p>
        </p:txBody>
      </p:sp>
      <p:sp>
        <p:nvSpPr>
          <p:cNvPr id="1783818" name="Tekstfelt 24"/>
          <p:cNvSpPr txBox="1">
            <a:spLocks noChangeArrowheads="1"/>
          </p:cNvSpPr>
          <p:nvPr/>
        </p:nvSpPr>
        <p:spPr bwMode="auto">
          <a:xfrm>
            <a:off x="3657600" y="5491163"/>
            <a:ext cx="312738" cy="36830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b="1">
                <a:solidFill>
                  <a:srgbClr val="000000"/>
                </a:solidFill>
                <a:latin typeface="Arial" charset="0"/>
                <a:ea typeface="ＭＳ Ｐゴシック" pitchFamily="34" charset="-128"/>
                <a:cs typeface="Arial" charset="0"/>
              </a:rPr>
              <a:t>  </a:t>
            </a:r>
          </a:p>
        </p:txBody>
      </p:sp>
      <p:sp>
        <p:nvSpPr>
          <p:cNvPr id="1783819" name="TextBox 2"/>
          <p:cNvSpPr txBox="1">
            <a:spLocks noChangeArrowheads="1"/>
          </p:cNvSpPr>
          <p:nvPr/>
        </p:nvSpPr>
        <p:spPr bwMode="auto">
          <a:xfrm>
            <a:off x="6227763" y="5872163"/>
            <a:ext cx="1306512" cy="646112"/>
          </a:xfrm>
          <a:prstGeom prst="rect">
            <a:avLst/>
          </a:prstGeom>
          <a:noFill/>
          <a:ln w="9525">
            <a:noFill/>
            <a:miter lim="800000"/>
            <a:headEnd/>
            <a:tailEnd/>
          </a:ln>
        </p:spPr>
        <p:txBody>
          <a:bodyPr wrap="none" lIns="90961" tIns="45479" rIns="90961" bIns="45479">
            <a:spAutoFit/>
          </a:bodyPr>
          <a:lstStyle/>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mMRC </a:t>
            </a:r>
            <a:r>
              <a:rPr lang="da-DK" b="1" u="sng">
                <a:solidFill>
                  <a:srgbClr val="FFCC00"/>
                </a:solidFill>
                <a:latin typeface="Arial" charset="0"/>
                <a:ea typeface="ＭＳ Ｐゴシック" pitchFamily="34" charset="-128"/>
                <a:cs typeface="Arial" charset="0"/>
              </a:rPr>
              <a:t>&gt;</a:t>
            </a:r>
            <a:r>
              <a:rPr lang="da-DK" b="1">
                <a:solidFill>
                  <a:srgbClr val="FFCC00"/>
                </a:solidFill>
                <a:latin typeface="Arial" charset="0"/>
                <a:ea typeface="ＭＳ Ｐゴシック" pitchFamily="34" charset="-128"/>
                <a:cs typeface="Arial" charset="0"/>
              </a:rPr>
              <a:t> </a:t>
            </a:r>
            <a:r>
              <a:rPr lang="en-US" b="1">
                <a:solidFill>
                  <a:srgbClr val="FFCC00"/>
                </a:solidFill>
                <a:latin typeface="Arial" charset="0"/>
                <a:ea typeface="ＭＳ Ｐゴシック" pitchFamily="34" charset="-128"/>
                <a:cs typeface="Arial" charset="0"/>
              </a:rPr>
              <a:t>2</a:t>
            </a:r>
          </a:p>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CAT </a:t>
            </a:r>
            <a:r>
              <a:rPr lang="da-DK" b="1" u="sng">
                <a:solidFill>
                  <a:srgbClr val="FFCC00"/>
                </a:solidFill>
                <a:latin typeface="Arial" charset="0"/>
                <a:ea typeface="ＭＳ Ｐゴシック" pitchFamily="34" charset="-128"/>
                <a:cs typeface="Arial" charset="0"/>
              </a:rPr>
              <a:t>&gt;</a:t>
            </a:r>
            <a:r>
              <a:rPr lang="da-DK" b="1">
                <a:solidFill>
                  <a:srgbClr val="FFCC00"/>
                </a:solidFill>
                <a:latin typeface="Arial" charset="0"/>
                <a:ea typeface="ＭＳ Ｐゴシック" pitchFamily="34" charset="-128"/>
                <a:cs typeface="Arial" charset="0"/>
              </a:rPr>
              <a:t> </a:t>
            </a:r>
            <a:r>
              <a:rPr lang="en-US" b="1">
                <a:solidFill>
                  <a:srgbClr val="FFCC00"/>
                </a:solidFill>
                <a:latin typeface="Arial" charset="0"/>
                <a:ea typeface="ＭＳ Ｐゴシック" pitchFamily="34" charset="-128"/>
                <a:cs typeface="Arial" charset="0"/>
              </a:rPr>
              <a:t>10 </a:t>
            </a:r>
          </a:p>
        </p:txBody>
      </p:sp>
      <p:sp>
        <p:nvSpPr>
          <p:cNvPr id="1783820" name="Tekstfelt 29"/>
          <p:cNvSpPr txBox="1">
            <a:spLocks noChangeArrowheads="1"/>
          </p:cNvSpPr>
          <p:nvPr/>
        </p:nvSpPr>
        <p:spPr bwMode="auto">
          <a:xfrm>
            <a:off x="2127250" y="3028951"/>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3</a:t>
            </a:r>
            <a:r>
              <a:rPr lang="da-DK" sz="2400" b="1">
                <a:solidFill>
                  <a:srgbClr val="000000"/>
                </a:solidFill>
                <a:latin typeface="Arial" charset="0"/>
                <a:ea typeface="ＭＳ Ｐゴシック" pitchFamily="34" charset="-128"/>
                <a:cs typeface="Arial" charset="0"/>
              </a:rPr>
              <a:t>  </a:t>
            </a:r>
          </a:p>
        </p:txBody>
      </p:sp>
      <p:sp>
        <p:nvSpPr>
          <p:cNvPr id="1783821" name="Tekstfelt 30"/>
          <p:cNvSpPr txBox="1">
            <a:spLocks noChangeArrowheads="1"/>
          </p:cNvSpPr>
          <p:nvPr/>
        </p:nvSpPr>
        <p:spPr bwMode="auto">
          <a:xfrm>
            <a:off x="2133600" y="4079876"/>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2</a:t>
            </a:r>
            <a:r>
              <a:rPr lang="da-DK" sz="2400" b="1">
                <a:solidFill>
                  <a:srgbClr val="000000"/>
                </a:solidFill>
                <a:latin typeface="Arial" charset="0"/>
                <a:ea typeface="ＭＳ Ｐゴシック" pitchFamily="34" charset="-128"/>
                <a:cs typeface="Arial" charset="0"/>
              </a:rPr>
              <a:t>  </a:t>
            </a:r>
          </a:p>
        </p:txBody>
      </p:sp>
      <p:sp>
        <p:nvSpPr>
          <p:cNvPr id="1783822" name="Tekstfelt 31"/>
          <p:cNvSpPr txBox="1">
            <a:spLocks noChangeArrowheads="1"/>
          </p:cNvSpPr>
          <p:nvPr/>
        </p:nvSpPr>
        <p:spPr bwMode="auto">
          <a:xfrm>
            <a:off x="2139950" y="4921251"/>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1</a:t>
            </a:r>
            <a:r>
              <a:rPr lang="da-DK" sz="2400" b="1">
                <a:solidFill>
                  <a:srgbClr val="000000"/>
                </a:solidFill>
                <a:latin typeface="Arial" charset="0"/>
                <a:ea typeface="ＭＳ Ｐゴシック" pitchFamily="34" charset="-128"/>
                <a:cs typeface="Arial" charset="0"/>
              </a:rPr>
              <a:t>  </a:t>
            </a:r>
          </a:p>
        </p:txBody>
      </p:sp>
      <p:sp>
        <p:nvSpPr>
          <p:cNvPr id="1783823" name="16 CuadroTexto"/>
          <p:cNvSpPr txBox="1">
            <a:spLocks noChangeArrowheads="1"/>
          </p:cNvSpPr>
          <p:nvPr/>
        </p:nvSpPr>
        <p:spPr bwMode="auto">
          <a:xfrm>
            <a:off x="3987801" y="4343401"/>
            <a:ext cx="1414463" cy="1014413"/>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SAMA </a:t>
            </a:r>
            <a:r>
              <a:rPr lang="da-DK" sz="2000" b="1" i="1">
                <a:solidFill>
                  <a:srgbClr val="000000"/>
                </a:solidFill>
                <a:latin typeface="Arial" charset="0"/>
                <a:ea typeface="ＭＳ Ｐゴシック" pitchFamily="34" charset="-128"/>
                <a:cs typeface="Times New Roman" pitchFamily="18" charset="0"/>
              </a:rPr>
              <a:t>prn</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t>
            </a:r>
            <a:r>
              <a:rPr lang="da-DK" sz="2000" b="1">
                <a:solidFill>
                  <a:srgbClr val="000000"/>
                </a:solidFill>
                <a:latin typeface="Arial" charset="0"/>
                <a:ea typeface="ＭＳ Ｐゴシック" pitchFamily="34" charset="-128"/>
                <a:cs typeface="Times New Roman" pitchFamily="18" charset="0"/>
              </a:rPr>
              <a:t> </a:t>
            </a:r>
          </a:p>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SABA prn</a:t>
            </a:r>
            <a:endParaRPr lang="da-DK" sz="2400" b="1">
              <a:solidFill>
                <a:srgbClr val="000000"/>
              </a:solidFill>
              <a:latin typeface="Arial" charset="0"/>
              <a:ea typeface="ＭＳ Ｐゴシック" pitchFamily="34" charset="-128"/>
              <a:cs typeface="Times New Roman" pitchFamily="18" charset="0"/>
            </a:endParaRPr>
          </a:p>
        </p:txBody>
      </p:sp>
      <p:sp>
        <p:nvSpPr>
          <p:cNvPr id="1783824" name="16 CuadroTexto"/>
          <p:cNvSpPr txBox="1">
            <a:spLocks noChangeArrowheads="1"/>
          </p:cNvSpPr>
          <p:nvPr/>
        </p:nvSpPr>
        <p:spPr bwMode="auto">
          <a:xfrm>
            <a:off x="6572251" y="4343400"/>
            <a:ext cx="1368425" cy="1200150"/>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LABA </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t>
            </a:r>
            <a:r>
              <a:rPr lang="da-DK" sz="2000" b="1">
                <a:solidFill>
                  <a:srgbClr val="000000"/>
                </a:solidFill>
                <a:latin typeface="Arial" charset="0"/>
                <a:ea typeface="ＭＳ Ｐゴシック" pitchFamily="34" charset="-128"/>
                <a:cs typeface="Times New Roman" pitchFamily="18" charset="0"/>
              </a:rPr>
              <a:t> </a:t>
            </a:r>
          </a:p>
          <a:p>
            <a:pPr algn="ctr" fontAlgn="base">
              <a:spcBef>
                <a:spcPct val="0"/>
              </a:spcBef>
              <a:spcAft>
                <a:spcPct val="0"/>
              </a:spcAft>
              <a:defRPr/>
            </a:pPr>
            <a:r>
              <a:rPr lang="da-DK" sz="3200" b="1">
                <a:solidFill>
                  <a:srgbClr val="000000"/>
                </a:solidFill>
                <a:latin typeface="Arial" charset="0"/>
                <a:ea typeface="ＭＳ Ｐゴシック" pitchFamily="34" charset="-128"/>
                <a:cs typeface="Times New Roman" pitchFamily="18" charset="0"/>
              </a:rPr>
              <a:t>LAMA</a:t>
            </a:r>
          </a:p>
        </p:txBody>
      </p:sp>
      <p:sp>
        <p:nvSpPr>
          <p:cNvPr id="1783825" name="16 CuadroTexto"/>
          <p:cNvSpPr txBox="1">
            <a:spLocks noChangeArrowheads="1"/>
          </p:cNvSpPr>
          <p:nvPr/>
        </p:nvSpPr>
        <p:spPr bwMode="auto">
          <a:xfrm>
            <a:off x="3917951" y="2286000"/>
            <a:ext cx="1617663" cy="1138238"/>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ICS + LABA</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t>
            </a:r>
          </a:p>
          <a:p>
            <a:pPr algn="ctr" fontAlgn="base">
              <a:spcBef>
                <a:spcPct val="0"/>
              </a:spcBef>
              <a:spcAft>
                <a:spcPct val="0"/>
              </a:spcAft>
              <a:defRPr/>
            </a:pPr>
            <a:r>
              <a:rPr lang="da-DK" sz="2800" b="1">
                <a:solidFill>
                  <a:srgbClr val="000000"/>
                </a:solidFill>
                <a:latin typeface="Arial" charset="0"/>
                <a:ea typeface="ＭＳ Ｐゴシック" pitchFamily="34" charset="-128"/>
                <a:cs typeface="Times New Roman" pitchFamily="18" charset="0"/>
              </a:rPr>
              <a:t> LAMA</a:t>
            </a:r>
          </a:p>
        </p:txBody>
      </p:sp>
      <p:sp>
        <p:nvSpPr>
          <p:cNvPr id="24" name="Line 4"/>
          <p:cNvSpPr>
            <a:spLocks noChangeShapeType="1"/>
          </p:cNvSpPr>
          <p:nvPr/>
        </p:nvSpPr>
        <p:spPr bwMode="auto">
          <a:xfrm>
            <a:off x="1909762" y="1189567"/>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lIns="90961" tIns="45479" rIns="90961" bIns="45479" anchor="ctr"/>
          <a:lstStyle/>
          <a:p>
            <a:pPr fontAlgn="base">
              <a:spcBef>
                <a:spcPct val="0"/>
              </a:spcBef>
              <a:spcAft>
                <a:spcPct val="0"/>
              </a:spcAft>
              <a:defRPr/>
            </a:pPr>
            <a:endParaRPr lang="en-US" b="1" dirty="0">
              <a:solidFill>
                <a:srgbClr val="000000"/>
              </a:solidFill>
              <a:latin typeface="Arial"/>
              <a:ea typeface="ＭＳ Ｐゴシック" charset="0"/>
              <a:cs typeface="Arial" charset="0"/>
            </a:endParaRPr>
          </a:p>
        </p:txBody>
      </p:sp>
      <p:sp>
        <p:nvSpPr>
          <p:cNvPr id="1783828" name="TextBox 3"/>
          <p:cNvSpPr txBox="1">
            <a:spLocks noChangeArrowheads="1"/>
          </p:cNvSpPr>
          <p:nvPr/>
        </p:nvSpPr>
        <p:spPr bwMode="auto">
          <a:xfrm>
            <a:off x="3429000" y="3810001"/>
            <a:ext cx="6858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A</a:t>
            </a:r>
          </a:p>
        </p:txBody>
      </p:sp>
      <p:sp>
        <p:nvSpPr>
          <p:cNvPr id="1783829" name="TextBox 26"/>
          <p:cNvSpPr txBox="1">
            <a:spLocks noChangeArrowheads="1"/>
          </p:cNvSpPr>
          <p:nvPr/>
        </p:nvSpPr>
        <p:spPr bwMode="auto">
          <a:xfrm>
            <a:off x="8001000" y="3810001"/>
            <a:ext cx="6858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B</a:t>
            </a:r>
          </a:p>
        </p:txBody>
      </p:sp>
      <p:sp>
        <p:nvSpPr>
          <p:cNvPr id="1783830" name="TextBox 27"/>
          <p:cNvSpPr txBox="1">
            <a:spLocks noChangeArrowheads="1"/>
          </p:cNvSpPr>
          <p:nvPr/>
        </p:nvSpPr>
        <p:spPr bwMode="auto">
          <a:xfrm>
            <a:off x="8001000" y="1828801"/>
            <a:ext cx="6858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D</a:t>
            </a:r>
          </a:p>
        </p:txBody>
      </p:sp>
      <p:sp>
        <p:nvSpPr>
          <p:cNvPr id="1783831" name="TextBox 28"/>
          <p:cNvSpPr txBox="1">
            <a:spLocks noChangeArrowheads="1"/>
          </p:cNvSpPr>
          <p:nvPr/>
        </p:nvSpPr>
        <p:spPr bwMode="auto">
          <a:xfrm>
            <a:off x="3429000" y="1828801"/>
            <a:ext cx="7620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C</a:t>
            </a:r>
          </a:p>
        </p:txBody>
      </p:sp>
      <p:sp>
        <p:nvSpPr>
          <p:cNvPr id="1783832" name="16 CuadroTexto"/>
          <p:cNvSpPr txBox="1">
            <a:spLocks noChangeArrowheads="1"/>
          </p:cNvSpPr>
          <p:nvPr/>
        </p:nvSpPr>
        <p:spPr bwMode="auto">
          <a:xfrm>
            <a:off x="6518276" y="2286000"/>
            <a:ext cx="1616075" cy="1200150"/>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ICS + LABA</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or/and</a:t>
            </a:r>
            <a:r>
              <a:rPr lang="da-DK" sz="2000" b="1">
                <a:solidFill>
                  <a:srgbClr val="000000"/>
                </a:solidFill>
                <a:latin typeface="Arial" charset="0"/>
                <a:ea typeface="ＭＳ Ｐゴシック" pitchFamily="34" charset="-128"/>
                <a:cs typeface="Times New Roman" pitchFamily="18" charset="0"/>
              </a:rPr>
              <a:t> </a:t>
            </a:r>
          </a:p>
          <a:p>
            <a:pPr algn="ctr" fontAlgn="base">
              <a:spcBef>
                <a:spcPct val="0"/>
              </a:spcBef>
              <a:spcAft>
                <a:spcPct val="0"/>
              </a:spcAft>
              <a:defRPr/>
            </a:pPr>
            <a:r>
              <a:rPr lang="da-DK" sz="3200" b="1">
                <a:solidFill>
                  <a:srgbClr val="000000"/>
                </a:solidFill>
                <a:latin typeface="Arial" charset="0"/>
                <a:ea typeface="ＭＳ Ｐゴシック" pitchFamily="34" charset="-128"/>
                <a:cs typeface="Times New Roman" pitchFamily="18" charset="0"/>
              </a:rPr>
              <a:t>LAMA</a:t>
            </a:r>
          </a:p>
        </p:txBody>
      </p:sp>
      <p:sp>
        <p:nvSpPr>
          <p:cNvPr id="28" name="Titel 1">
            <a:extLst>
              <a:ext uri="{FF2B5EF4-FFF2-40B4-BE49-F238E27FC236}">
                <a16:creationId xmlns:a16="http://schemas.microsoft.com/office/drawing/2014/main" id="{87600B9C-6276-40FE-8820-A913F433C54D}"/>
              </a:ext>
            </a:extLst>
          </p:cNvPr>
          <p:cNvSpPr txBox="1">
            <a:spLocks/>
          </p:cNvSpPr>
          <p:nvPr/>
        </p:nvSpPr>
        <p:spPr bwMode="auto">
          <a:xfrm>
            <a:off x="1" y="1624"/>
            <a:ext cx="12192000" cy="800102"/>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009" tIns="44215" rIns="90009" bIns="44215" numCol="1" anchor="ctr" anchorCtr="0" compatLnSpc="1">
            <a:prstTxWarp prst="textNoShape">
              <a:avLst/>
            </a:prstTxWarp>
            <a:noAutofit/>
          </a:bodyPr>
          <a:lstStyle>
            <a:lvl1pPr algn="ctr" rtl="0" eaLnBrk="0" fontAlgn="base" hangingPunct="0">
              <a:spcBef>
                <a:spcPct val="0"/>
              </a:spcBef>
              <a:spcAft>
                <a:spcPct val="0"/>
              </a:spcAft>
              <a:defRPr sz="4400" b="1">
                <a:solidFill>
                  <a:srgbClr val="FFCC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5pPr>
            <a:lvl6pPr marL="454761" algn="ctr" rtl="0" fontAlgn="base">
              <a:spcBef>
                <a:spcPct val="0"/>
              </a:spcBef>
              <a:spcAft>
                <a:spcPct val="0"/>
              </a:spcAft>
              <a:defRPr sz="4400" b="1">
                <a:solidFill>
                  <a:srgbClr val="FFCC00"/>
                </a:solidFill>
                <a:latin typeface="Arial" charset="0"/>
              </a:defRPr>
            </a:lvl6pPr>
            <a:lvl7pPr marL="909513" algn="ctr" rtl="0" fontAlgn="base">
              <a:spcBef>
                <a:spcPct val="0"/>
              </a:spcBef>
              <a:spcAft>
                <a:spcPct val="0"/>
              </a:spcAft>
              <a:defRPr sz="4400" b="1">
                <a:solidFill>
                  <a:srgbClr val="FFCC00"/>
                </a:solidFill>
                <a:latin typeface="Arial" charset="0"/>
              </a:defRPr>
            </a:lvl7pPr>
            <a:lvl8pPr marL="1364276" algn="ctr" rtl="0" fontAlgn="base">
              <a:spcBef>
                <a:spcPct val="0"/>
              </a:spcBef>
              <a:spcAft>
                <a:spcPct val="0"/>
              </a:spcAft>
              <a:defRPr sz="4400" b="1">
                <a:solidFill>
                  <a:srgbClr val="FFCC00"/>
                </a:solidFill>
                <a:latin typeface="Arial" charset="0"/>
              </a:defRPr>
            </a:lvl8pPr>
            <a:lvl9pPr marL="1819025" algn="ctr" rtl="0" fontAlgn="base">
              <a:spcBef>
                <a:spcPct val="0"/>
              </a:spcBef>
              <a:spcAft>
                <a:spcPct val="0"/>
              </a:spcAft>
              <a:defRPr sz="4400" b="1">
                <a:solidFill>
                  <a:srgbClr val="FFCC00"/>
                </a:solidFill>
                <a:latin typeface="Arial" charset="0"/>
              </a:defRPr>
            </a:lvl9pPr>
          </a:lstStyle>
          <a:p>
            <a:pPr>
              <a:lnSpc>
                <a:spcPct val="110000"/>
              </a:lnSpc>
              <a:defRPr/>
            </a:pPr>
            <a:br>
              <a:rPr lang="en-US" sz="1800" kern="0">
                <a:solidFill>
                  <a:srgbClr val="FFFF00"/>
                </a:solidFill>
                <a:latin typeface="Comic Sans MS" panose="030F0702030302020204" pitchFamily="66" charset="0"/>
              </a:rPr>
            </a:br>
            <a:r>
              <a:rPr lang="da-DK" sz="2800" kern="0">
                <a:solidFill>
                  <a:srgbClr val="FFFF00"/>
                </a:solidFill>
                <a:latin typeface="Comic Sans MS" panose="030F0702030302020204" pitchFamily="66" charset="0"/>
                <a:cs typeface="Tahoma"/>
              </a:rPr>
              <a:t>Manage stable COPD: Pharmacologic therapy</a:t>
            </a:r>
            <a:br>
              <a:rPr lang="da-DK" sz="3200" kern="0">
                <a:solidFill>
                  <a:srgbClr val="FFFF00"/>
                </a:solidFill>
                <a:latin typeface="Comic Sans MS" panose="030F0702030302020204" pitchFamily="66" charset="0"/>
                <a:cs typeface="Tahoma"/>
              </a:rPr>
            </a:br>
            <a:r>
              <a:rPr lang="da-DK" sz="3200" kern="0">
                <a:solidFill>
                  <a:srgbClr val="FFFF00"/>
                </a:solidFill>
                <a:latin typeface="Comic Sans MS" panose="030F0702030302020204" pitchFamily="66" charset="0"/>
                <a:cs typeface="Tahoma"/>
              </a:rPr>
              <a:t>FIRST CHOICE</a:t>
            </a:r>
            <a:endParaRPr lang="da-DK" sz="2800" kern="0" dirty="0">
              <a:solidFill>
                <a:srgbClr val="FFFF00"/>
              </a:solidFill>
              <a:latin typeface="Comic Sans MS" panose="030F0702030302020204" pitchFamily="66" charset="0"/>
              <a:cs typeface="Tahoma"/>
            </a:endParaRPr>
          </a:p>
        </p:txBody>
      </p:sp>
      <p:pic>
        <p:nvPicPr>
          <p:cNvPr id="29" name="Picture 3">
            <a:extLst>
              <a:ext uri="{FF2B5EF4-FFF2-40B4-BE49-F238E27FC236}">
                <a16:creationId xmlns:a16="http://schemas.microsoft.com/office/drawing/2014/main" id="{3F560BCE-4E41-49F8-AD2E-E4FBD247D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5378" y="109447"/>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03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2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83040" y="86723"/>
            <a:ext cx="9934916" cy="923330"/>
          </a:xfrm>
          <a:prstGeom prst="rect">
            <a:avLst/>
          </a:prstGeom>
          <a:noFill/>
          <a:ln w="9525">
            <a:noFill/>
            <a:miter lim="800000"/>
            <a:headEnd/>
            <a:tailEnd/>
          </a:ln>
        </p:spPr>
        <p:txBody>
          <a:bodyPr wrap="square">
            <a:spAutoFit/>
          </a:bodyPr>
          <a:lstStyle/>
          <a:p>
            <a:pPr algn="ctr">
              <a:defRPr/>
            </a:pPr>
            <a:r>
              <a:rPr lang="en-US" sz="5400" b="1" dirty="0">
                <a:solidFill>
                  <a:srgbClr val="FFFF00"/>
                </a:solidFill>
                <a:latin typeface="Tahoma" pitchFamily="34" charset="0"/>
                <a:cs typeface="Tahoma" pitchFamily="34" charset="0"/>
              </a:rPr>
              <a:t>ABCD Assessment Tool</a:t>
            </a:r>
          </a:p>
        </p:txBody>
      </p:sp>
      <p:sp>
        <p:nvSpPr>
          <p:cNvPr id="9" name="TextBox 1"/>
          <p:cNvSpPr txBox="1">
            <a:spLocks noChangeArrowheads="1"/>
          </p:cNvSpPr>
          <p:nvPr/>
        </p:nvSpPr>
        <p:spPr bwMode="auto">
          <a:xfrm>
            <a:off x="1631504" y="6023901"/>
            <a:ext cx="8964488" cy="400110"/>
          </a:xfrm>
          <a:prstGeom prst="rect">
            <a:avLst/>
          </a:prstGeom>
          <a:noFill/>
          <a:ln w="9525">
            <a:noFill/>
            <a:miter lim="800000"/>
            <a:headEnd/>
            <a:tailEnd/>
          </a:ln>
        </p:spPr>
        <p:txBody>
          <a:bodyPr wrap="square">
            <a:spAutoFit/>
          </a:bodyPr>
          <a:lstStyle/>
          <a:p>
            <a:pPr algn="ctr">
              <a:defRPr/>
            </a:pPr>
            <a:r>
              <a:rPr lang="en-US" sz="2000" b="1" dirty="0">
                <a:solidFill>
                  <a:srgbClr val="FFFF00"/>
                </a:solidFill>
                <a:latin typeface="Arial"/>
                <a:cs typeface="Arial" charset="0"/>
              </a:rPr>
              <a:t>© 2018 Global Initiative for Chronic Obstructive Lung Disease</a:t>
            </a:r>
          </a:p>
        </p:txBody>
      </p:sp>
      <p:pic>
        <p:nvPicPr>
          <p:cNvPr id="10242"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1988840"/>
            <a:ext cx="417646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4"/>
          <a:stretch>
            <a:fillRect/>
          </a:stretch>
        </p:blipFill>
        <p:spPr>
          <a:xfrm>
            <a:off x="6528048" y="1988840"/>
            <a:ext cx="3960440" cy="3456384"/>
          </a:xfrm>
          <a:prstGeom prst="rect">
            <a:avLst/>
          </a:prstGeom>
        </p:spPr>
      </p:pic>
      <p:pic>
        <p:nvPicPr>
          <p:cNvPr id="8" name="Picture 3">
            <a:extLst>
              <a:ext uri="{FF2B5EF4-FFF2-40B4-BE49-F238E27FC236}">
                <a16:creationId xmlns:a16="http://schemas.microsoft.com/office/drawing/2014/main" id="{953B5173-E1AC-4A00-95E4-34EA5AB9D7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8961" y="832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07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a:xfrm>
            <a:off x="1501865" y="155749"/>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endParaRPr lang="en-US" sz="3200" b="1" dirty="0">
              <a:solidFill>
                <a:srgbClr val="FFFF00"/>
              </a:solidFill>
              <a:latin typeface="Calibri"/>
            </a:endParaRPr>
          </a:p>
        </p:txBody>
      </p:sp>
      <p:cxnSp>
        <p:nvCxnSpPr>
          <p:cNvPr id="7" name="Connettore 1 6"/>
          <p:cNvCxnSpPr/>
          <p:nvPr/>
        </p:nvCxnSpPr>
        <p:spPr>
          <a:xfrm>
            <a:off x="1703513" y="1340768"/>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0" y="65530"/>
            <a:ext cx="12191999" cy="1200329"/>
          </a:xfrm>
          <a:prstGeom prst="rect">
            <a:avLst/>
          </a:prstGeom>
        </p:spPr>
        <p:txBody>
          <a:bodyPr wrap="square">
            <a:spAutoFit/>
          </a:bodyPr>
          <a:lstStyle/>
          <a:p>
            <a:pPr algn="ctr" fontAlgn="base">
              <a:spcBef>
                <a:spcPct val="0"/>
              </a:spcBef>
              <a:spcAft>
                <a:spcPct val="0"/>
              </a:spcAft>
            </a:pPr>
            <a:r>
              <a:rPr lang="en-US" sz="2400" b="1" dirty="0">
                <a:solidFill>
                  <a:srgbClr val="FFFF00"/>
                </a:solidFill>
                <a:latin typeface="Shaker2Lancet-Regular"/>
                <a:cs typeface="Arial" charset="0"/>
              </a:rPr>
              <a:t>DISTRIBUTION OF THE SAME PATIENTS WITH CHRONIC OBSTRUCTIVE PULMONARY DISEASE IN THE DIFFERENT ABCD GLOBAL INITIATIVE FOR CHRONIC OBSTRUCTIVE LUNG DISEASE GRADING GROUPS USING THE 2011 VERSION VERSUS THE NEW 2017 VERSION</a:t>
            </a:r>
            <a:endParaRPr lang="it-IT" sz="7200" b="1" dirty="0">
              <a:solidFill>
                <a:srgbClr val="FFFF00"/>
              </a:solidFill>
              <a:cs typeface="Arial" charset="0"/>
            </a:endParaRPr>
          </a:p>
        </p:txBody>
      </p:sp>
      <p:sp>
        <p:nvSpPr>
          <p:cNvPr id="8" name="Rettangolo 3"/>
          <p:cNvSpPr>
            <a:spLocks noChangeArrowheads="1"/>
          </p:cNvSpPr>
          <p:nvPr/>
        </p:nvSpPr>
        <p:spPr bwMode="auto">
          <a:xfrm>
            <a:off x="1506714" y="6372360"/>
            <a:ext cx="9144000" cy="341309"/>
          </a:xfrm>
          <a:prstGeom prst="rect">
            <a:avLst/>
          </a:prstGeom>
          <a:noFill/>
          <a:ln w="9525">
            <a:noFill/>
            <a:miter lim="800000"/>
            <a:headEnd/>
            <a:tailEnd/>
          </a:ln>
        </p:spPr>
        <p:txBody>
          <a:bodyPr lIns="91115" tIns="45560" rIns="91115" bIns="45560">
            <a:spAutoFit/>
          </a:bodyPr>
          <a:lstStyle/>
          <a:p>
            <a:pPr marL="526340" indent="-526340" algn="r" defTabSz="797434" eaLnBrk="0" fontAlgn="base" hangingPunct="0">
              <a:lnSpc>
                <a:spcPct val="90000"/>
              </a:lnSpc>
              <a:spcBef>
                <a:spcPct val="0"/>
              </a:spcBef>
              <a:spcAft>
                <a:spcPct val="0"/>
              </a:spcAft>
            </a:pPr>
            <a:r>
              <a:rPr lang="it-IT" altLang="it-IT" b="1" i="1" dirty="0" err="1">
                <a:solidFill>
                  <a:srgbClr val="59FFFF"/>
                </a:solidFill>
                <a:cs typeface="Arial" charset="0"/>
              </a:rPr>
              <a:t>Cabrera</a:t>
            </a:r>
            <a:r>
              <a:rPr lang="it-IT" altLang="it-IT" b="1" i="1" dirty="0">
                <a:solidFill>
                  <a:srgbClr val="59FFFF"/>
                </a:solidFill>
                <a:cs typeface="Arial" charset="0"/>
              </a:rPr>
              <a:t> López C et al., </a:t>
            </a:r>
            <a:r>
              <a:rPr lang="en-US" altLang="it-IT" b="1" i="1" dirty="0">
                <a:solidFill>
                  <a:srgbClr val="59FFFF"/>
                </a:solidFill>
                <a:cs typeface="Arial" charset="0"/>
              </a:rPr>
              <a:t>Am J </a:t>
            </a:r>
            <a:r>
              <a:rPr lang="en-US" altLang="it-IT" b="1" i="1" dirty="0" err="1">
                <a:solidFill>
                  <a:srgbClr val="59FFFF"/>
                </a:solidFill>
                <a:cs typeface="Arial" charset="0"/>
              </a:rPr>
              <a:t>Respir</a:t>
            </a:r>
            <a:r>
              <a:rPr lang="en-US" altLang="it-IT" b="1" i="1" dirty="0">
                <a:solidFill>
                  <a:srgbClr val="59FFFF"/>
                </a:solidFill>
                <a:cs typeface="Arial" charset="0"/>
              </a:rPr>
              <a:t> </a:t>
            </a:r>
            <a:r>
              <a:rPr lang="en-US" altLang="it-IT" b="1" i="1" dirty="0" err="1">
                <a:solidFill>
                  <a:srgbClr val="59FFFF"/>
                </a:solidFill>
                <a:cs typeface="Arial" charset="0"/>
              </a:rPr>
              <a:t>Crit</a:t>
            </a:r>
            <a:r>
              <a:rPr lang="en-US" altLang="it-IT" b="1" i="1" dirty="0">
                <a:solidFill>
                  <a:srgbClr val="59FFFF"/>
                </a:solidFill>
                <a:cs typeface="Arial" charset="0"/>
              </a:rPr>
              <a:t> Care Med. 2018 Feb 15;197(4):463-469</a:t>
            </a:r>
            <a:endParaRPr lang="it-IT" altLang="it-IT" b="1" i="1" dirty="0">
              <a:solidFill>
                <a:srgbClr val="59FFFF"/>
              </a:solidFill>
              <a:cs typeface="Arial" charset="0"/>
            </a:endParaRPr>
          </a:p>
        </p:txBody>
      </p:sp>
      <p:pic>
        <p:nvPicPr>
          <p:cNvPr id="4" name="Immagine 3"/>
          <p:cNvPicPr>
            <a:picLocks noChangeAspect="1"/>
          </p:cNvPicPr>
          <p:nvPr/>
        </p:nvPicPr>
        <p:blipFill>
          <a:blip r:embed="rId3"/>
          <a:stretch>
            <a:fillRect/>
          </a:stretch>
        </p:blipFill>
        <p:spPr>
          <a:xfrm>
            <a:off x="1901968" y="1628800"/>
            <a:ext cx="8442504" cy="4464496"/>
          </a:xfrm>
          <a:prstGeom prst="rect">
            <a:avLst/>
          </a:prstGeom>
        </p:spPr>
      </p:pic>
      <p:sp>
        <p:nvSpPr>
          <p:cNvPr id="2" name="Rettangolo 1">
            <a:extLst>
              <a:ext uri="{FF2B5EF4-FFF2-40B4-BE49-F238E27FC236}">
                <a16:creationId xmlns:a16="http://schemas.microsoft.com/office/drawing/2014/main" id="{46DEA641-C054-48E2-AE42-803CF23C5BFD}"/>
              </a:ext>
            </a:extLst>
          </p:cNvPr>
          <p:cNvSpPr/>
          <p:nvPr/>
        </p:nvSpPr>
        <p:spPr>
          <a:xfrm>
            <a:off x="3137095" y="1619834"/>
            <a:ext cx="1913207" cy="4199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bg1"/>
                </a:solidFill>
              </a:rPr>
              <a:t>2011</a:t>
            </a:r>
            <a:endParaRPr lang="en-GB" sz="2000" dirty="0">
              <a:solidFill>
                <a:schemeClr val="bg1"/>
              </a:solidFill>
            </a:endParaRPr>
          </a:p>
        </p:txBody>
      </p:sp>
    </p:spTree>
    <p:extLst>
      <p:ext uri="{BB962C8B-B14F-4D97-AF65-F5344CB8AC3E}">
        <p14:creationId xmlns:p14="http://schemas.microsoft.com/office/powerpoint/2010/main" val="3063862997"/>
      </p:ext>
    </p:extLst>
  </p:cSld>
  <p:clrMapOvr>
    <a:masterClrMapping/>
  </p:clrMapOvr>
</p:sld>
</file>

<file path=ppt/theme/_rels/them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9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Default Design">
  <a:themeElements>
    <a:clrScheme name="2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2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GOLD opt 1 templat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6.xml><?xml version="1.0" encoding="utf-8"?>
<a:theme xmlns:a="http://schemas.openxmlformats.org/drawingml/2006/main" name="aipo az 2009 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Office Theme">
  <a:themeElements>
    <a:clrScheme name="Custom 10">
      <a:dk1>
        <a:sysClr val="windowText" lastClr="000000"/>
      </a:dk1>
      <a:lt1>
        <a:sysClr val="window" lastClr="FFFFFF"/>
      </a:lt1>
      <a:dk2>
        <a:srgbClr val="CB9000"/>
      </a:dk2>
      <a:lt2>
        <a:srgbClr val="202A52"/>
      </a:lt2>
      <a:accent1>
        <a:srgbClr val="C9A792"/>
      </a:accent1>
      <a:accent2>
        <a:srgbClr val="435363"/>
      </a:accent2>
      <a:accent3>
        <a:srgbClr val="62A730"/>
      </a:accent3>
      <a:accent4>
        <a:srgbClr val="00B0B9"/>
      </a:accent4>
      <a:accent5>
        <a:srgbClr val="EF3340"/>
      </a:accent5>
      <a:accent6>
        <a:srgbClr val="FFFFFF"/>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Core">
  <a:themeElements>
    <a:clrScheme name="AstraZeneca">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hiesi">
  <a:themeElements>
    <a:clrScheme name="Chiesi">
      <a:dk1>
        <a:srgbClr val="000000"/>
      </a:dk1>
      <a:lt1>
        <a:sysClr val="window" lastClr="FFFFFF"/>
      </a:lt1>
      <a:dk2>
        <a:srgbClr val="004D71"/>
      </a:dk2>
      <a:lt2>
        <a:srgbClr val="DADFE1"/>
      </a:lt2>
      <a:accent1>
        <a:srgbClr val="00748C"/>
      </a:accent1>
      <a:accent2>
        <a:srgbClr val="DADFE1"/>
      </a:accent2>
      <a:accent3>
        <a:srgbClr val="57C8E7"/>
      </a:accent3>
      <a:accent4>
        <a:srgbClr val="DC5F13"/>
      </a:accent4>
      <a:accent5>
        <a:srgbClr val="FA961E"/>
      </a:accent5>
      <a:accent6>
        <a:srgbClr val="FFD923"/>
      </a:accent6>
      <a:hlink>
        <a:srgbClr val="10B3FF"/>
      </a:hlink>
      <a:folHlink>
        <a:srgbClr val="60CCF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ntaggio">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1_Default Design">
  <a:themeElements>
    <a:clrScheme name="">
      <a:dk1>
        <a:srgbClr val="0000FF"/>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2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aipo az 2009 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21_Ne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rissa-Design">
  <a:themeElements>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Larissa-Design">
      <a:majorFont>
        <a:latin typeface="Calibri"/>
        <a:ea typeface=""/>
        <a:cs typeface="Arial"/>
      </a:majorFont>
      <a:minorFont>
        <a:latin typeface="Calibri"/>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NOV_WHITE_PLAIN">
  <a:themeElements>
    <a:clrScheme name="">
      <a:dk1>
        <a:srgbClr val="404040"/>
      </a:dk1>
      <a:lt1>
        <a:srgbClr val="FFFFFF"/>
      </a:lt1>
      <a:dk2>
        <a:srgbClr val="A6A6A6"/>
      </a:dk2>
      <a:lt2>
        <a:srgbClr val="FFFFFF"/>
      </a:lt2>
      <a:accent1>
        <a:srgbClr val="145477"/>
      </a:accent1>
      <a:accent2>
        <a:srgbClr val="FFEB00"/>
      </a:accent2>
      <a:accent3>
        <a:srgbClr val="FFFFFF"/>
      </a:accent3>
      <a:accent4>
        <a:srgbClr val="353535"/>
      </a:accent4>
      <a:accent5>
        <a:srgbClr val="AAB3BD"/>
      </a:accent5>
      <a:accent6>
        <a:srgbClr val="E7D500"/>
      </a:accent6>
      <a:hlink>
        <a:srgbClr val="00795E"/>
      </a:hlink>
      <a:folHlink>
        <a:srgbClr val="AEAFB2"/>
      </a:folHlink>
    </a:clrScheme>
    <a:fontScheme name="1_NOV_WHITE_PLAI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OV_WHITE_PLAIN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
      <a:clrScheme name="1_NOV_WHITE_PLAIN 2">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
      <a:clrScheme name="1_NOV_WHITE_PLAIN 3">
        <a:dk1>
          <a:srgbClr val="000000"/>
        </a:dk1>
        <a:lt1>
          <a:srgbClr val="FFFFFF"/>
        </a:lt1>
        <a:dk2>
          <a:srgbClr val="000000"/>
        </a:dk2>
        <a:lt2>
          <a:srgbClr val="FFFFFF"/>
        </a:lt2>
        <a:accent1>
          <a:srgbClr val="7580A4"/>
        </a:accent1>
        <a:accent2>
          <a:srgbClr val="5F7C7A"/>
        </a:accent2>
        <a:accent3>
          <a:srgbClr val="FFFFFF"/>
        </a:accent3>
        <a:accent4>
          <a:srgbClr val="000000"/>
        </a:accent4>
        <a:accent5>
          <a:srgbClr val="BDC0CF"/>
        </a:accent5>
        <a:accent6>
          <a:srgbClr val="55706E"/>
        </a:accent6>
        <a:hlink>
          <a:srgbClr val="503951"/>
        </a:hlink>
        <a:folHlink>
          <a:srgbClr val="955A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Larissa-Design">
  <a:themeElements>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Larissa-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Override>
</file>

<file path=ppt/theme/themeOverride2.xml><?xml version="1.0" encoding="utf-8"?>
<a:themeOverride xmlns:a="http://schemas.openxmlformats.org/drawingml/2006/main">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4290</TotalTime>
  <Words>4231</Words>
  <Application>Microsoft Office PowerPoint</Application>
  <PresentationFormat>Widescreen</PresentationFormat>
  <Paragraphs>792</Paragraphs>
  <Slides>54</Slides>
  <Notes>40</Notes>
  <HiddenSlides>0</HiddenSlides>
  <MMClips>0</MMClips>
  <ScaleCrop>false</ScaleCrop>
  <HeadingPairs>
    <vt:vector size="6" baseType="variant">
      <vt:variant>
        <vt:lpstr>Caratteri utilizzati</vt:lpstr>
      </vt:variant>
      <vt:variant>
        <vt:i4>14</vt:i4>
      </vt:variant>
      <vt:variant>
        <vt:lpstr>Tema</vt:lpstr>
      </vt:variant>
      <vt:variant>
        <vt:i4>20</vt:i4>
      </vt:variant>
      <vt:variant>
        <vt:lpstr>Titoli diapositive</vt:lpstr>
      </vt:variant>
      <vt:variant>
        <vt:i4>54</vt:i4>
      </vt:variant>
    </vt:vector>
  </HeadingPairs>
  <TitlesOfParts>
    <vt:vector size="88" baseType="lpstr">
      <vt:lpstr>Arial</vt:lpstr>
      <vt:lpstr>Arial Unicode MS</vt:lpstr>
      <vt:lpstr>Calibri</vt:lpstr>
      <vt:lpstr>Cambria</vt:lpstr>
      <vt:lpstr>Comic Sans MS</vt:lpstr>
      <vt:lpstr>Franklin Gothic Book</vt:lpstr>
      <vt:lpstr>Franklin Gothic Medium</vt:lpstr>
      <vt:lpstr>Monotype Sorts</vt:lpstr>
      <vt:lpstr>Shaker2Lancet-Regular</vt:lpstr>
      <vt:lpstr>Tahoma</vt:lpstr>
      <vt:lpstr>Times New Roman</vt:lpstr>
      <vt:lpstr>Trebuchet MS</vt:lpstr>
      <vt:lpstr>Wingdings</vt:lpstr>
      <vt:lpstr>Wingdings 2</vt:lpstr>
      <vt:lpstr>Tema di Office</vt:lpstr>
      <vt:lpstr>2_Chiesi</vt:lpstr>
      <vt:lpstr>5_aipo az 2009 a</vt:lpstr>
      <vt:lpstr>6_Struttura predefinita</vt:lpstr>
      <vt:lpstr>Perspective</vt:lpstr>
      <vt:lpstr>21_Nero</vt:lpstr>
      <vt:lpstr>3_Larissa-Design</vt:lpstr>
      <vt:lpstr>1_NOV_WHITE_PLAIN</vt:lpstr>
      <vt:lpstr>2_Larissa-Design</vt:lpstr>
      <vt:lpstr>16_Default Design</vt:lpstr>
      <vt:lpstr>29_Default Design</vt:lpstr>
      <vt:lpstr>22_Default Design</vt:lpstr>
      <vt:lpstr>2_Tema di Office</vt:lpstr>
      <vt:lpstr>12_Struttura predefinita</vt:lpstr>
      <vt:lpstr>GOLD opt 1 template</vt:lpstr>
      <vt:lpstr>aipo az 2009 a</vt:lpstr>
      <vt:lpstr>2_Office Theme</vt:lpstr>
      <vt:lpstr>3_Core</vt:lpstr>
      <vt:lpstr>4_Struttura predefinita</vt:lpstr>
      <vt:lpstr>21_Default Design</vt:lpstr>
      <vt:lpstr>Presentazione standard di PowerPoint</vt:lpstr>
      <vt:lpstr>Presentazione standard di PowerPoint</vt:lpstr>
      <vt:lpstr>Presentazione standard di PowerPoint</vt:lpstr>
      <vt:lpstr>Presentazione standard di PowerPoint</vt:lpstr>
      <vt:lpstr>Obiettivi del trattamento</vt:lpstr>
      <vt:lpstr>Presentazione standard di PowerPoint</vt:lpstr>
      <vt:lpstr>Presentazione standard di PowerPoint</vt:lpstr>
      <vt:lpstr>Presentazione standard di PowerPoint</vt:lpstr>
      <vt:lpstr>Presentazione standard di PowerPoint</vt:lpstr>
      <vt:lpstr> Manage stable COPD: Pharmacologic therapy FIRST CHOICE (2017)</vt:lpstr>
      <vt:lpstr>Presentazione standard di PowerPoint</vt:lpstr>
      <vt:lpstr>IND/GLY showed superiority in reducing the annual rate of moderate or severe exacerbations (healthcare utilization) versus SFC</vt:lpstr>
      <vt:lpstr>GOLD 2019 (Initial choice)</vt:lpstr>
      <vt:lpstr>GOLD 2019 (Management Cycle)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Study Design: KRONOS (NCT02497001)</vt:lpstr>
      <vt:lpstr>Entry Criteria</vt:lpstr>
      <vt:lpstr>Rate of Moderate/Severe COPD Exacerbations over 24 Weeks</vt:lpstr>
      <vt:lpstr>Presentazione standard di PowerPoint</vt:lpstr>
      <vt:lpstr>TREATMENT ALGORYTHM FOR SYMPTOMATIC COPD PATIENTS WITH OR WITHOUT RISK OF EXACERBATIONS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MORTALITY IN INSPIRE</vt:lpstr>
      <vt:lpstr>Presentazione standard di PowerPoint</vt:lpstr>
      <vt:lpstr>IMPACT MORTALITY (dati on-treatment)</vt:lpstr>
      <vt:lpstr>TREATMENT-EMERGENT ADVERSE EVENTS - TRIBUTE</vt:lpstr>
      <vt:lpstr> RISK-BENEFIT RATIO (COPD EXACERBATIONS AND PNEUMONIAS) IN TRILOGY,  TRINITY AND TRIBUTE STUDIES</vt:lpstr>
      <vt:lpstr>ADVERSE EVENTS AND SERIOUS ADVERSE EVENTS </vt:lpstr>
      <vt:lpstr>TREATMENT-EMERGENT ADVERSE EVENTS TRIBUTE</vt:lpstr>
      <vt:lpstr>POOL DATA ON MORTALITY (ATS/ERS ABSTRACT)</vt:lpstr>
      <vt:lpstr>Presentazione standard di PowerPoint</vt:lpstr>
      <vt:lpstr>Moderate and/or severe COPD exacerbation rates per annum by treatment and thresholds of EOS level</vt:lpstr>
      <vt:lpstr>Presentazione standard di PowerPoint</vt:lpstr>
      <vt:lpstr>Presentazione standard di PowerPoint</vt:lpstr>
      <vt:lpstr>Presentazione standard di PowerPoint</vt:lpstr>
      <vt:lpstr>BENEFIT–RISK RATIO OF INHALED CORTICOSTEROIDS IN PATIENTS WITH COPD ACCORDING TO THE LEVEL OF BLOOD EOSINOPHILS IN STABLE DISEASE </vt:lpstr>
      <vt:lpstr>Presentazione standard di PowerPoint</vt:lpstr>
      <vt:lpstr>Presentazione standard di PowerPoint</vt:lpstr>
      <vt:lpstr>Presentazione standard di PowerPoint</vt:lpstr>
      <vt:lpstr>Presentazione standard di PowerPoint</vt:lpstr>
    </vt:vector>
  </TitlesOfParts>
  <Company>Chiesi Farmaceutici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topics flow</dc:title>
  <dc:creator>VALENTE Ilaria</dc:creator>
  <cp:lastModifiedBy>Leonardo Fabbri</cp:lastModifiedBy>
  <cp:revision>185</cp:revision>
  <dcterms:created xsi:type="dcterms:W3CDTF">2018-02-21T08:57:01Z</dcterms:created>
  <dcterms:modified xsi:type="dcterms:W3CDTF">2019-04-02T13:43:12Z</dcterms:modified>
</cp:coreProperties>
</file>