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58"/>
  </p:notesMasterIdLst>
  <p:sldIdLst>
    <p:sldId id="256" r:id="rId3"/>
    <p:sldId id="258" r:id="rId4"/>
    <p:sldId id="286" r:id="rId5"/>
    <p:sldId id="259" r:id="rId6"/>
    <p:sldId id="402" r:id="rId7"/>
    <p:sldId id="399" r:id="rId8"/>
    <p:sldId id="398" r:id="rId9"/>
    <p:sldId id="401" r:id="rId10"/>
    <p:sldId id="271" r:id="rId11"/>
    <p:sldId id="400" r:id="rId12"/>
    <p:sldId id="272" r:id="rId13"/>
    <p:sldId id="273" r:id="rId14"/>
    <p:sldId id="274" r:id="rId15"/>
    <p:sldId id="397" r:id="rId16"/>
    <p:sldId id="270" r:id="rId17"/>
    <p:sldId id="276" r:id="rId18"/>
    <p:sldId id="277" r:id="rId19"/>
    <p:sldId id="260" r:id="rId20"/>
    <p:sldId id="403" r:id="rId21"/>
    <p:sldId id="287" r:id="rId22"/>
    <p:sldId id="299" r:id="rId23"/>
    <p:sldId id="295" r:id="rId24"/>
    <p:sldId id="296" r:id="rId25"/>
    <p:sldId id="297" r:id="rId26"/>
    <p:sldId id="298" r:id="rId27"/>
    <p:sldId id="300" r:id="rId28"/>
    <p:sldId id="301" r:id="rId29"/>
    <p:sldId id="261" r:id="rId30"/>
    <p:sldId id="303" r:id="rId31"/>
    <p:sldId id="329" r:id="rId32"/>
    <p:sldId id="330" r:id="rId33"/>
    <p:sldId id="331" r:id="rId34"/>
    <p:sldId id="333" r:id="rId35"/>
    <p:sldId id="325" r:id="rId36"/>
    <p:sldId id="290" r:id="rId37"/>
    <p:sldId id="291" r:id="rId38"/>
    <p:sldId id="319" r:id="rId39"/>
    <p:sldId id="354" r:id="rId40"/>
    <p:sldId id="355" r:id="rId41"/>
    <p:sldId id="262" r:id="rId42"/>
    <p:sldId id="288" r:id="rId43"/>
    <p:sldId id="289" r:id="rId44"/>
    <p:sldId id="264" r:id="rId45"/>
    <p:sldId id="265" r:id="rId46"/>
    <p:sldId id="266" r:id="rId47"/>
    <p:sldId id="267" r:id="rId48"/>
    <p:sldId id="278" r:id="rId49"/>
    <p:sldId id="279" r:id="rId50"/>
    <p:sldId id="280" r:id="rId51"/>
    <p:sldId id="281" r:id="rId52"/>
    <p:sldId id="283" r:id="rId53"/>
    <p:sldId id="284" r:id="rId54"/>
    <p:sldId id="282" r:id="rId55"/>
    <p:sldId id="268" r:id="rId56"/>
    <p:sldId id="269" r:id="rId5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07"/>
  </p:normalViewPr>
  <p:slideViewPr>
    <p:cSldViewPr snapToGrid="0" snapToObjects="1">
      <p:cViewPr varScale="1">
        <p:scale>
          <a:sx n="106" d="100"/>
          <a:sy n="106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EE7246-A0C4-5F41-BAAD-A5E2EF1E66B9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717FE-DE0F-A943-8A2D-A6BC2EEDAA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967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077913" y="328613"/>
            <a:ext cx="4310062" cy="1641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61960" tIns="30980" rIns="61960" bIns="30980" anchor="ctr"/>
          <a:lstStyle>
            <a:lvl1pPr eaLnBrk="0" hangingPunct="0">
              <a:defRPr sz="36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prstClr val="white"/>
              </a:solidFill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47700" y="2079625"/>
            <a:ext cx="5170488" cy="2014538"/>
          </a:xfrm>
        </p:spPr>
        <p:txBody>
          <a:bodyPr wrap="none" numCol="1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it-IT" sz="1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Now</a:t>
            </a:r>
            <a:r>
              <a:rPr lang="it-IT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it-IT" sz="1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what</a:t>
            </a:r>
            <a:r>
              <a:rPr lang="it-IT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SPN </a:t>
            </a:r>
            <a:r>
              <a:rPr lang="it-IT" sz="1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Epidemiology</a:t>
            </a:r>
            <a:r>
              <a:rPr lang="it-IT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1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is</a:t>
            </a:r>
            <a:r>
              <a:rPr lang="it-IT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?</a:t>
            </a:r>
          </a:p>
          <a:p>
            <a:pPr eaLnBrk="1" hangingPunct="1">
              <a:defRPr/>
            </a:pPr>
            <a:r>
              <a:rPr lang="it-IT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Coin </a:t>
            </a:r>
            <a:r>
              <a:rPr lang="it-IT" sz="1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lesion</a:t>
            </a:r>
            <a:r>
              <a:rPr lang="it-IT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1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is</a:t>
            </a:r>
            <a:r>
              <a:rPr lang="it-IT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a </a:t>
            </a:r>
            <a:r>
              <a:rPr lang="it-IT" sz="1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very</a:t>
            </a:r>
            <a:r>
              <a:rPr lang="it-IT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common </a:t>
            </a:r>
            <a:r>
              <a:rPr lang="it-IT" sz="1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finding</a:t>
            </a:r>
            <a:r>
              <a:rPr lang="it-IT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in </a:t>
            </a:r>
            <a:r>
              <a:rPr lang="it-IT" sz="1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our</a:t>
            </a:r>
            <a:r>
              <a:rPr lang="it-IT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1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radiological</a:t>
            </a:r>
            <a:r>
              <a:rPr lang="it-IT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1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activity</a:t>
            </a:r>
            <a:r>
              <a:rPr lang="it-IT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>
              <a:defRPr/>
            </a:pPr>
            <a:r>
              <a:rPr lang="it-IT" sz="1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Everyone</a:t>
            </a:r>
            <a:r>
              <a:rPr lang="it-IT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it-IT" sz="1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may</a:t>
            </a:r>
            <a:r>
              <a:rPr lang="it-IT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1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find</a:t>
            </a:r>
            <a:r>
              <a:rPr lang="it-IT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1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one</a:t>
            </a:r>
            <a:r>
              <a:rPr lang="it-IT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1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nodule………</a:t>
            </a:r>
            <a:br>
              <a:rPr lang="it-IT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it-IT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it-IT" sz="1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These</a:t>
            </a:r>
            <a:r>
              <a:rPr lang="it-IT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1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numbers</a:t>
            </a:r>
            <a:r>
              <a:rPr lang="it-IT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show the </a:t>
            </a:r>
            <a:r>
              <a:rPr lang="it-IT" sz="1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size</a:t>
            </a:r>
            <a:r>
              <a:rPr lang="it-IT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1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of</a:t>
            </a:r>
            <a:r>
              <a:rPr lang="it-IT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the </a:t>
            </a:r>
            <a:r>
              <a:rPr lang="it-IT" sz="1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problem</a:t>
            </a:r>
            <a:r>
              <a:rPr lang="it-IT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          </a:t>
            </a:r>
          </a:p>
          <a:p>
            <a:pPr eaLnBrk="1" hangingPunct="1">
              <a:defRPr/>
            </a:pPr>
            <a:r>
              <a:rPr lang="it-IT" sz="1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Besides</a:t>
            </a:r>
            <a:r>
              <a:rPr lang="it-IT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it-IT" sz="1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we</a:t>
            </a:r>
            <a:r>
              <a:rPr lang="it-IT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1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know</a:t>
            </a:r>
            <a:r>
              <a:rPr lang="it-IT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1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that</a:t>
            </a:r>
            <a:r>
              <a:rPr lang="it-IT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1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</a:t>
            </a:r>
            <a:r>
              <a:rPr lang="it-IT" sz="1000" dirty="0" err="1"/>
              <a:t>ancer</a:t>
            </a:r>
            <a:r>
              <a:rPr lang="it-IT" sz="1000" dirty="0"/>
              <a:t> </a:t>
            </a:r>
            <a:r>
              <a:rPr lang="it-IT" sz="1000" dirty="0" err="1"/>
              <a:t>incidence</a:t>
            </a:r>
            <a:r>
              <a:rPr lang="it-IT" sz="1000" dirty="0"/>
              <a:t> </a:t>
            </a:r>
            <a:r>
              <a:rPr lang="it-IT" sz="1000" dirty="0" err="1"/>
              <a:t>among</a:t>
            </a:r>
            <a:r>
              <a:rPr lang="it-IT" sz="1000" dirty="0"/>
              <a:t> </a:t>
            </a:r>
            <a:r>
              <a:rPr lang="it-IT" sz="1000" dirty="0" err="1"/>
              <a:t>pulmonary</a:t>
            </a:r>
            <a:r>
              <a:rPr lang="it-IT" sz="1000" dirty="0"/>
              <a:t> </a:t>
            </a:r>
            <a:r>
              <a:rPr lang="it-IT" sz="1000" dirty="0" err="1"/>
              <a:t>nodules</a:t>
            </a:r>
            <a:r>
              <a:rPr lang="it-IT" sz="1000" dirty="0"/>
              <a:t> </a:t>
            </a:r>
            <a:r>
              <a:rPr lang="it-IT" sz="1000" dirty="0" err="1"/>
              <a:t>has</a:t>
            </a:r>
            <a:r>
              <a:rPr lang="it-IT" sz="1000" dirty="0"/>
              <a:t> a wide </a:t>
            </a:r>
            <a:r>
              <a:rPr lang="it-IT" sz="1000" dirty="0" err="1"/>
              <a:t>range</a:t>
            </a:r>
            <a:r>
              <a:rPr lang="it-IT" sz="1000" dirty="0"/>
              <a:t>. </a:t>
            </a:r>
            <a:br>
              <a:rPr lang="it-IT" sz="1000" dirty="0"/>
            </a:br>
            <a:r>
              <a:rPr lang="it-IT" sz="1000" dirty="0" err="1"/>
              <a:t>Instead</a:t>
            </a:r>
            <a:r>
              <a:rPr lang="it-IT" sz="1000" dirty="0"/>
              <a:t>, </a:t>
            </a:r>
            <a:r>
              <a:rPr lang="it-IT" sz="1000" dirty="0" err="1"/>
              <a:t>among</a:t>
            </a:r>
            <a:r>
              <a:rPr lang="it-IT" sz="1000" dirty="0"/>
              <a:t> </a:t>
            </a:r>
            <a:r>
              <a:rPr lang="it-IT" sz="1000" dirty="0" err="1"/>
              <a:t>benign</a:t>
            </a:r>
            <a:r>
              <a:rPr lang="it-IT" sz="1000" dirty="0"/>
              <a:t> </a:t>
            </a:r>
            <a:r>
              <a:rPr lang="it-IT" sz="1000" dirty="0" err="1"/>
              <a:t>lesions</a:t>
            </a:r>
            <a:r>
              <a:rPr lang="it-IT" sz="1000" dirty="0"/>
              <a:t> </a:t>
            </a:r>
            <a:r>
              <a:rPr lang="it-IT" sz="1000" dirty="0" err="1"/>
              <a:t>certainly</a:t>
            </a:r>
            <a:r>
              <a:rPr lang="it-IT" sz="1000" dirty="0"/>
              <a:t> </a:t>
            </a:r>
            <a:r>
              <a:rPr lang="it-IT" sz="1000" dirty="0" err="1"/>
              <a:t>granulomas</a:t>
            </a:r>
            <a:r>
              <a:rPr lang="it-IT" sz="1000" dirty="0"/>
              <a:t> are more </a:t>
            </a:r>
            <a:r>
              <a:rPr lang="it-IT" sz="1000" dirty="0" err="1"/>
              <a:t>frequent</a:t>
            </a:r>
            <a:r>
              <a:rPr lang="it-IT" sz="1000" dirty="0"/>
              <a:t> - </a:t>
            </a:r>
            <a:r>
              <a:rPr lang="it-IT" sz="1000" dirty="0" err="1"/>
              <a:t>about</a:t>
            </a:r>
            <a:r>
              <a:rPr lang="it-IT" sz="1000" dirty="0"/>
              <a:t> 80% -</a:t>
            </a:r>
          </a:p>
          <a:p>
            <a:pPr eaLnBrk="1" hangingPunct="1">
              <a:defRPr/>
            </a:pPr>
            <a:r>
              <a:rPr lang="it-IT" sz="1000" dirty="0"/>
              <a:t> </a:t>
            </a:r>
            <a:r>
              <a:rPr lang="it-IT" sz="1000" dirty="0" err="1"/>
              <a:t>while</a:t>
            </a:r>
            <a:r>
              <a:rPr lang="it-IT" sz="1000" dirty="0"/>
              <a:t> on </a:t>
            </a:r>
            <a:r>
              <a:rPr lang="it-IT" sz="1000" dirty="0" err="1"/>
              <a:t>contrary</a:t>
            </a:r>
            <a:r>
              <a:rPr lang="it-IT" sz="1000" dirty="0"/>
              <a:t> </a:t>
            </a:r>
            <a:r>
              <a:rPr lang="it-IT" sz="1000" dirty="0" err="1"/>
              <a:t>amartomas</a:t>
            </a:r>
            <a:r>
              <a:rPr lang="it-IT" sz="1000" dirty="0"/>
              <a:t> are </a:t>
            </a:r>
            <a:r>
              <a:rPr lang="it-IT" sz="1000" dirty="0" err="1"/>
              <a:t>uncommon</a:t>
            </a:r>
            <a:r>
              <a:rPr lang="it-IT" sz="1000" dirty="0"/>
              <a:t> -10% - </a:t>
            </a:r>
          </a:p>
          <a:p>
            <a:pPr eaLnBrk="1" hangingPunct="1">
              <a:defRPr/>
            </a:pPr>
            <a:endParaRPr lang="it-IT" sz="1000" dirty="0"/>
          </a:p>
          <a:p>
            <a:pPr eaLnBrk="1" hangingPunct="1">
              <a:defRPr/>
            </a:pPr>
            <a:endParaRPr lang="it-IT" sz="1000" dirty="0"/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662363" y="4159250"/>
            <a:ext cx="2801937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0984" tIns="31712" rIns="60984" bIns="31712" anchor="b"/>
          <a:lstStyle>
            <a:lvl1pPr defTabSz="303213" eaLnBrk="0" hangingPunct="0">
              <a:tabLst>
                <a:tab pos="0" algn="l"/>
                <a:tab pos="619125" algn="l"/>
                <a:tab pos="1238250" algn="l"/>
                <a:tab pos="1857375" algn="l"/>
                <a:tab pos="2478088" algn="l"/>
                <a:tab pos="3097213" algn="l"/>
                <a:tab pos="3716338" algn="l"/>
                <a:tab pos="4337050" algn="l"/>
                <a:tab pos="4956175" algn="l"/>
                <a:tab pos="5575300" algn="l"/>
                <a:tab pos="6194425" algn="l"/>
                <a:tab pos="6815138" algn="l"/>
              </a:tabLst>
              <a:defRPr sz="36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303213" eaLnBrk="0" hangingPunct="0">
              <a:tabLst>
                <a:tab pos="0" algn="l"/>
                <a:tab pos="619125" algn="l"/>
                <a:tab pos="1238250" algn="l"/>
                <a:tab pos="1857375" algn="l"/>
                <a:tab pos="2478088" algn="l"/>
                <a:tab pos="3097213" algn="l"/>
                <a:tab pos="3716338" algn="l"/>
                <a:tab pos="4337050" algn="l"/>
                <a:tab pos="4956175" algn="l"/>
                <a:tab pos="5575300" algn="l"/>
                <a:tab pos="6194425" algn="l"/>
                <a:tab pos="6815138" algn="l"/>
              </a:tabLst>
              <a:defRPr sz="36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303213" eaLnBrk="0" hangingPunct="0">
              <a:tabLst>
                <a:tab pos="0" algn="l"/>
                <a:tab pos="619125" algn="l"/>
                <a:tab pos="1238250" algn="l"/>
                <a:tab pos="1857375" algn="l"/>
                <a:tab pos="2478088" algn="l"/>
                <a:tab pos="3097213" algn="l"/>
                <a:tab pos="3716338" algn="l"/>
                <a:tab pos="4337050" algn="l"/>
                <a:tab pos="4956175" algn="l"/>
                <a:tab pos="5575300" algn="l"/>
                <a:tab pos="6194425" algn="l"/>
                <a:tab pos="6815138" algn="l"/>
              </a:tabLst>
              <a:defRPr sz="36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303213" eaLnBrk="0" hangingPunct="0">
              <a:tabLst>
                <a:tab pos="0" algn="l"/>
                <a:tab pos="619125" algn="l"/>
                <a:tab pos="1238250" algn="l"/>
                <a:tab pos="1857375" algn="l"/>
                <a:tab pos="2478088" algn="l"/>
                <a:tab pos="3097213" algn="l"/>
                <a:tab pos="3716338" algn="l"/>
                <a:tab pos="4337050" algn="l"/>
                <a:tab pos="4956175" algn="l"/>
                <a:tab pos="5575300" algn="l"/>
                <a:tab pos="6194425" algn="l"/>
                <a:tab pos="6815138" algn="l"/>
              </a:tabLst>
              <a:defRPr sz="36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303213" eaLnBrk="0" hangingPunct="0">
              <a:tabLst>
                <a:tab pos="0" algn="l"/>
                <a:tab pos="619125" algn="l"/>
                <a:tab pos="1238250" algn="l"/>
                <a:tab pos="1857375" algn="l"/>
                <a:tab pos="2478088" algn="l"/>
                <a:tab pos="3097213" algn="l"/>
                <a:tab pos="3716338" algn="l"/>
                <a:tab pos="4337050" algn="l"/>
                <a:tab pos="4956175" algn="l"/>
                <a:tab pos="5575300" algn="l"/>
                <a:tab pos="6194425" algn="l"/>
                <a:tab pos="6815138" algn="l"/>
              </a:tabLst>
              <a:defRPr sz="36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3032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19125" algn="l"/>
                <a:tab pos="1238250" algn="l"/>
                <a:tab pos="1857375" algn="l"/>
                <a:tab pos="2478088" algn="l"/>
                <a:tab pos="3097213" algn="l"/>
                <a:tab pos="3716338" algn="l"/>
                <a:tab pos="4337050" algn="l"/>
                <a:tab pos="4956175" algn="l"/>
                <a:tab pos="5575300" algn="l"/>
                <a:tab pos="6194425" algn="l"/>
                <a:tab pos="6815138" algn="l"/>
              </a:tabLst>
              <a:defRPr sz="36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3032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19125" algn="l"/>
                <a:tab pos="1238250" algn="l"/>
                <a:tab pos="1857375" algn="l"/>
                <a:tab pos="2478088" algn="l"/>
                <a:tab pos="3097213" algn="l"/>
                <a:tab pos="3716338" algn="l"/>
                <a:tab pos="4337050" algn="l"/>
                <a:tab pos="4956175" algn="l"/>
                <a:tab pos="5575300" algn="l"/>
                <a:tab pos="6194425" algn="l"/>
                <a:tab pos="6815138" algn="l"/>
              </a:tabLst>
              <a:defRPr sz="36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3032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19125" algn="l"/>
                <a:tab pos="1238250" algn="l"/>
                <a:tab pos="1857375" algn="l"/>
                <a:tab pos="2478088" algn="l"/>
                <a:tab pos="3097213" algn="l"/>
                <a:tab pos="3716338" algn="l"/>
                <a:tab pos="4337050" algn="l"/>
                <a:tab pos="4956175" algn="l"/>
                <a:tab pos="5575300" algn="l"/>
                <a:tab pos="6194425" algn="l"/>
                <a:tab pos="6815138" algn="l"/>
              </a:tabLst>
              <a:defRPr sz="36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3032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19125" algn="l"/>
                <a:tab pos="1238250" algn="l"/>
                <a:tab pos="1857375" algn="l"/>
                <a:tab pos="2478088" algn="l"/>
                <a:tab pos="3097213" algn="l"/>
                <a:tab pos="3716338" algn="l"/>
                <a:tab pos="4337050" algn="l"/>
                <a:tab pos="4956175" algn="l"/>
                <a:tab pos="5575300" algn="l"/>
                <a:tab pos="6194425" algn="l"/>
                <a:tab pos="6815138" algn="l"/>
              </a:tabLst>
              <a:defRPr sz="36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91E23A8D-3358-4BD1-8DDA-76C6A032BEAB}" type="slidenum">
              <a:rPr lang="it-IT" altLang="it-IT" sz="800" b="0" smtClean="0">
                <a:solidFill>
                  <a:srgbClr val="000000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10</a:t>
            </a:fld>
            <a:endParaRPr lang="it-IT" altLang="it-IT" sz="8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668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>
            <a:extLst>
              <a:ext uri="{FF2B5EF4-FFF2-40B4-BE49-F238E27FC236}">
                <a16:creationId xmlns:a16="http://schemas.microsoft.com/office/drawing/2014/main" id="{B5309D46-E340-464A-8525-F2F59BAA851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C8376AF-536E-C449-AF67-A694240C81F1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39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16739" name="Rectangle 1">
            <a:extLst>
              <a:ext uri="{FF2B5EF4-FFF2-40B4-BE49-F238E27FC236}">
                <a16:creationId xmlns:a16="http://schemas.microsoft.com/office/drawing/2014/main" id="{34FC922F-EC1A-8148-A17D-3FB4660CD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40" name="Rectangle 2">
            <a:extLst>
              <a:ext uri="{FF2B5EF4-FFF2-40B4-BE49-F238E27FC236}">
                <a16:creationId xmlns:a16="http://schemas.microsoft.com/office/drawing/2014/main" id="{42F1D797-0FF2-E947-8AFA-958C3B602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67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66A5FBAA-F588-1249-B055-E3F32D1B636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AA414422-E0B0-2A46-A767-F39CBB207C66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29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9875" name="Rectangle 1">
            <a:extLst>
              <a:ext uri="{FF2B5EF4-FFF2-40B4-BE49-F238E27FC236}">
                <a16:creationId xmlns:a16="http://schemas.microsoft.com/office/drawing/2014/main" id="{3625747A-2B9C-424B-ADD6-F45DDC3A77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6" name="Rectangle 2">
            <a:extLst>
              <a:ext uri="{FF2B5EF4-FFF2-40B4-BE49-F238E27FC236}">
                <a16:creationId xmlns:a16="http://schemas.microsoft.com/office/drawing/2014/main" id="{010B9154-1AC8-2243-A71F-FC7AA75E59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167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FE3775C7-718F-B849-B1CD-285C1375AFE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3332157-A821-1C48-9F34-6A55FC075FEA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31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0899" name="Rectangle 1">
            <a:extLst>
              <a:ext uri="{FF2B5EF4-FFF2-40B4-BE49-F238E27FC236}">
                <a16:creationId xmlns:a16="http://schemas.microsoft.com/office/drawing/2014/main" id="{9442CADD-F1FA-7C45-899E-B3F9A7E164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Rectangle 2">
            <a:extLst>
              <a:ext uri="{FF2B5EF4-FFF2-40B4-BE49-F238E27FC236}">
                <a16:creationId xmlns:a16="http://schemas.microsoft.com/office/drawing/2014/main" id="{6DF36D98-B976-AC45-BF76-2A37289FEC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666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B2E6CCB8-5AE9-B248-996B-4D8AEA4238D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41BCEE5E-B0EA-2B4C-B1B2-BBAA87B581FE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32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1923" name="Rectangle 1">
            <a:extLst>
              <a:ext uri="{FF2B5EF4-FFF2-40B4-BE49-F238E27FC236}">
                <a16:creationId xmlns:a16="http://schemas.microsoft.com/office/drawing/2014/main" id="{E0405199-9853-A84B-966D-F5EB7C5990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4" name="Rectangle 2">
            <a:extLst>
              <a:ext uri="{FF2B5EF4-FFF2-40B4-BE49-F238E27FC236}">
                <a16:creationId xmlns:a16="http://schemas.microsoft.com/office/drawing/2014/main" id="{B3B23ED1-5CFA-E043-BC18-A2032E6822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044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7FD0A33C-3B7B-4C49-B5D4-8FBCA3F94C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6EC5A8D9-FC5E-8245-BC59-BDF0FCFC928F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33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3971" name="Rectangle 1">
            <a:extLst>
              <a:ext uri="{FF2B5EF4-FFF2-40B4-BE49-F238E27FC236}">
                <a16:creationId xmlns:a16="http://schemas.microsoft.com/office/drawing/2014/main" id="{EC850E4A-295D-0B48-BD92-9ED4B2DDB0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2" name="Rectangle 2">
            <a:extLst>
              <a:ext uri="{FF2B5EF4-FFF2-40B4-BE49-F238E27FC236}">
                <a16:creationId xmlns:a16="http://schemas.microsoft.com/office/drawing/2014/main" id="{D4240481-3CCC-2E4C-8094-06E6DBFF06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629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>
            <a:extLst>
              <a:ext uri="{FF2B5EF4-FFF2-40B4-BE49-F238E27FC236}">
                <a16:creationId xmlns:a16="http://schemas.microsoft.com/office/drawing/2014/main" id="{D7897494-21E2-094B-84BD-1CACF342452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D21ACF7-3B66-B24B-93EF-287BC964B042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35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09571" name="Rectangle 1">
            <a:extLst>
              <a:ext uri="{FF2B5EF4-FFF2-40B4-BE49-F238E27FC236}">
                <a16:creationId xmlns:a16="http://schemas.microsoft.com/office/drawing/2014/main" id="{4D564A1D-61CF-0D4A-B099-646EC8115F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2" name="Rectangle 2">
            <a:extLst>
              <a:ext uri="{FF2B5EF4-FFF2-40B4-BE49-F238E27FC236}">
                <a16:creationId xmlns:a16="http://schemas.microsoft.com/office/drawing/2014/main" id="{CD1425FA-6C94-5E49-ADEA-CFC271707E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338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>
            <a:extLst>
              <a:ext uri="{FF2B5EF4-FFF2-40B4-BE49-F238E27FC236}">
                <a16:creationId xmlns:a16="http://schemas.microsoft.com/office/drawing/2014/main" id="{C36D022A-D637-8E48-8B0D-613D5357DD2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089D6EC-2702-624F-964D-E9733C57F384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36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10595" name="Rectangle 1">
            <a:extLst>
              <a:ext uri="{FF2B5EF4-FFF2-40B4-BE49-F238E27FC236}">
                <a16:creationId xmlns:a16="http://schemas.microsoft.com/office/drawing/2014/main" id="{8EBC9E42-B62A-C54F-BC16-8C81C7D9D6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0596" name="Rectangle 2">
            <a:extLst>
              <a:ext uri="{FF2B5EF4-FFF2-40B4-BE49-F238E27FC236}">
                <a16:creationId xmlns:a16="http://schemas.microsoft.com/office/drawing/2014/main" id="{9FC97AD4-6A35-0B42-81F7-A352027428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93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:a16="http://schemas.microsoft.com/office/drawing/2014/main" id="{BC65DD6D-CDDE-D94C-8857-7795D9FA4D5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6AFA3F00-846F-D14E-863C-BE5589059663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37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11619" name="Rectangle 1">
            <a:extLst>
              <a:ext uri="{FF2B5EF4-FFF2-40B4-BE49-F238E27FC236}">
                <a16:creationId xmlns:a16="http://schemas.microsoft.com/office/drawing/2014/main" id="{547860B7-2D38-5847-BFBD-4CFBF3FBD1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1620" name="Rectangle 2">
            <a:extLst>
              <a:ext uri="{FF2B5EF4-FFF2-40B4-BE49-F238E27FC236}">
                <a16:creationId xmlns:a16="http://schemas.microsoft.com/office/drawing/2014/main" id="{D8D68324-DFAA-6945-9429-4A35BB764F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897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>
            <a:extLst>
              <a:ext uri="{FF2B5EF4-FFF2-40B4-BE49-F238E27FC236}">
                <a16:creationId xmlns:a16="http://schemas.microsoft.com/office/drawing/2014/main" id="{5268DF57-A214-6A49-B991-5C29983AA9A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5E26C7D3-D3AF-0340-BA95-92C21B78FA5C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38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15715" name="Rectangle 1">
            <a:extLst>
              <a:ext uri="{FF2B5EF4-FFF2-40B4-BE49-F238E27FC236}">
                <a16:creationId xmlns:a16="http://schemas.microsoft.com/office/drawing/2014/main" id="{587F2A02-130C-7B44-94E7-EF44EF92F7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6" name="Rectangle 2">
            <a:extLst>
              <a:ext uri="{FF2B5EF4-FFF2-40B4-BE49-F238E27FC236}">
                <a16:creationId xmlns:a16="http://schemas.microsoft.com/office/drawing/2014/main" id="{47DBB6D4-6AA1-C743-A751-50B115C4FC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805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D52033-F222-874D-B126-F57CA9D63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7FD5872-EFAA-6745-824E-734F8865AB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E59F411-8FB6-A040-B3BB-6322AEE7B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2808C-ED09-C341-AE78-1761F8021DFE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93A53A-651E-B740-AACE-FB9A9EA75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03E75B-1B88-314B-916B-DBAEC6749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67DF6-8961-C24B-B6DF-9F61FA4EB1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9950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1DEC57-2795-4440-8098-418F31D02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5221DCB-26F5-404F-8CF3-73C5E30FB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C49546-2370-4840-BC8A-6C2DBC0B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2808C-ED09-C341-AE78-1761F8021DFE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C0A40F-C4AB-1448-AFB7-5CB9DDA84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29C980-442D-9C4C-8053-37C0C3AE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67DF6-8961-C24B-B6DF-9F61FA4EB1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1347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96FE5E9-B36D-4A47-8006-54C60CDF7B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959969C-7C50-6B43-A1C4-23FF15B64B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8B3D70-F86B-AB4D-8D97-8CE230246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2808C-ED09-C341-AE78-1761F8021DFE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764E7D-CC18-474A-85F3-0D41FAA8E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6B1AB6-3B8C-B44F-9AB0-659F0DD5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67DF6-8961-C24B-B6DF-9F61FA4EB1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0766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A953989-282F-E24C-A77A-806B0A46C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6CC14-6794-5C45-B1E8-9C4AAA60649C}" type="datetimeFigureOut">
              <a:rPr lang="it-IT"/>
              <a:pPr>
                <a:defRPr/>
              </a:pPr>
              <a:t>02/04/19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402BFA7-6BAF-DA44-9AAB-E06D633C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479A035-47D6-9A4D-A11E-89E730D45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7BB1A6-0F8E-1744-B3C2-B56A15E6A9A9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066299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84BCC3-35DB-B84F-BC96-091958C3F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8067F-E850-F448-B9FE-861AAA1F64E4}" type="datetimeFigureOut">
              <a:rPr lang="it-IT"/>
              <a:pPr>
                <a:defRPr/>
              </a:pPr>
              <a:t>02/04/19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D832C1-2B37-A345-A818-7357C91DE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1373CA-FFAE-B947-9197-1CA9173FC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A2741C-1376-F04B-937F-07F2F2BF6CD9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913166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83A33B8-0AC3-9D49-8266-0C499A3CD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5DC76-661C-FA4B-BC39-B0C184FBF554}" type="datetimeFigureOut">
              <a:rPr lang="it-IT"/>
              <a:pPr>
                <a:defRPr/>
              </a:pPr>
              <a:t>02/04/19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A77D09-4761-EB48-9A0C-C7FE34071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D0EE2D-798F-5649-BCD1-826C532A4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7FC360-8417-9743-B3CE-387F7755B0F4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573249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03FAB1C-0928-AB40-B417-40C799388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80B65-1CDC-FF43-8A17-6977701F1FAB}" type="datetimeFigureOut">
              <a:rPr lang="it-IT"/>
              <a:pPr>
                <a:defRPr/>
              </a:pPr>
              <a:t>02/04/19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773B223-0C1D-BF40-A6E4-89BDA9211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83714BC-1F55-2D4C-89D2-4149383FC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029859-CE8B-3445-B972-77BA873C1352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458307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B9B6F1B-95FC-8341-8BD2-65AB0C47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739B7-230D-6D46-9D12-28B9AC0D7630}" type="datetimeFigureOut">
              <a:rPr lang="it-IT"/>
              <a:pPr>
                <a:defRPr/>
              </a:pPr>
              <a:t>02/04/19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3BBFA0F-D294-D34C-B95F-95F1560C9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B4D6CC8-896D-4741-9CD1-6BA68074B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998D28-39EA-C04F-82EC-796D3D8F202A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051927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A3D146C-20BF-164C-ABCB-AE8C35270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960EE-BCBD-ED49-9AC7-74167597F9E0}" type="datetimeFigureOut">
              <a:rPr lang="it-IT"/>
              <a:pPr>
                <a:defRPr/>
              </a:pPr>
              <a:t>02/04/19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36EAD54-3ADB-FB46-A8DF-071B58A3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B3AB845-D8A0-9D4F-B49E-87E76A3B4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8DC9B-744D-AF4B-996C-55CD731C2CCA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50662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AFFFA72-6AB3-9A46-B3AB-2F8162BC0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6B258-DD3E-E242-9EA5-1C210286DC17}" type="datetimeFigureOut">
              <a:rPr lang="it-IT"/>
              <a:pPr>
                <a:defRPr/>
              </a:pPr>
              <a:t>02/04/19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72B9E1E-C333-5F42-A08E-513AF424F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E3A01BD-BCAF-C849-8E26-94CE9452F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AF916A-DA8E-3E41-BBDE-DF35E785845B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356644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FE447EC-5711-9048-B563-E85D6340C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03E56-C9A7-094F-B90B-968572DEC331}" type="datetimeFigureOut">
              <a:rPr lang="it-IT"/>
              <a:pPr>
                <a:defRPr/>
              </a:pPr>
              <a:t>02/04/19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E8A7CB1-7D35-4748-ABA0-A6C2A726C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EDC372B-513C-574B-967A-4033F663C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19378B-D7E9-6A41-A821-9593C872B7A9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51685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7CA91F-2916-3B4F-86C4-92852CB32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6F8C09-3B97-6244-9E50-96976B32D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044AE0-C2EA-CD4A-893D-DE4D342C4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2808C-ED09-C341-AE78-1761F8021DFE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4F344A7-4461-FD4F-B66C-8E7E626B4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639FEB3-F1A8-1C49-84BB-34F4C834B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67DF6-8961-C24B-B6DF-9F61FA4EB1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499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851F754-A96A-8C4B-934B-0FDB48BE3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44B3C-D956-D54F-8B3D-74BD964A65AD}" type="datetimeFigureOut">
              <a:rPr lang="it-IT"/>
              <a:pPr>
                <a:defRPr/>
              </a:pPr>
              <a:t>02/04/19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46E0384-845C-2E4A-84F2-3694D5CB7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F9EF3CA-1E66-0F4F-B130-3D4526FF5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3F27B5-9F02-0345-B23F-AA60C349956C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490632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DBCAE6-7C0A-8C49-A529-05C155BF6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85E9F-B550-9246-8A2C-7848DE61D87E}" type="datetimeFigureOut">
              <a:rPr lang="it-IT"/>
              <a:pPr>
                <a:defRPr/>
              </a:pPr>
              <a:t>02/04/19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CBD03B4-1EED-F142-A73C-3CB24DF06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DBA992-E96B-4F49-ABC0-793CF3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82F21E-7B07-A248-BB64-4AB26D79A427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696144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913104-E10D-D949-BCE3-846A50924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4A25E-1DB0-B94D-B8AB-D522B8BB0CB1}" type="datetimeFigureOut">
              <a:rPr lang="it-IT"/>
              <a:pPr>
                <a:defRPr/>
              </a:pPr>
              <a:t>02/04/19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6AFFE3-E6D2-204E-85EB-D9AB92CCD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264683-3B48-A640-B4BE-8F1F845F6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CD47B8-3290-EE40-A3BE-4DA2F43545C8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785140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B70C39-F9FB-0441-AAAF-A8FA672BF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D476DEA-0958-4C4A-9D21-DC81FF5C3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813D89-C24B-0A47-959F-92571083E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2808C-ED09-C341-AE78-1761F8021DFE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CAAE9E-390E-774D-A356-F9DA65E22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391C85B-87A7-574D-8CFC-E71D7209B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67DF6-8961-C24B-B6DF-9F61FA4EB1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1279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5B249E-07F9-D046-9F63-51DFA7D9C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1DF09C-DD2C-3B46-99E9-2B732D9001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6EF894C-C8F2-A84C-9CAE-C860D4D32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2F68B5D-3176-C542-9855-BEC646EAA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2808C-ED09-C341-AE78-1761F8021DFE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2D27195-5B5B-794B-B4D8-E91FC49D5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39A7A45-1C53-D34F-A44A-96D1908F6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67DF6-8961-C24B-B6DF-9F61FA4EB1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5247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A8A908-CA25-CA42-9F56-B76B0162C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084CE78-111D-DD44-AC4E-20DA438D9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4332077-DD78-674F-8B1A-C8AC685A17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CF5EFF2-9240-7F4C-A292-4FA39410EB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4C2E0D0-8D12-7247-8174-C58ACD5D9D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5E43B7F-2578-FB4A-B55B-5BDCCA517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2808C-ED09-C341-AE78-1761F8021DFE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DBF3AC6-14C8-F34C-9016-9522B475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7C63B55-462A-F347-AD65-FB26A06BC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67DF6-8961-C24B-B6DF-9F61FA4EB1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8345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90ACBC-8747-F148-BA26-EE21DE535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B029EE9-A577-C74C-88B7-579F1468E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2808C-ED09-C341-AE78-1761F8021DFE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12E701B-8186-1145-978F-86BB9556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DECB592-7C53-1B4A-8700-FC3940B5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67DF6-8961-C24B-B6DF-9F61FA4EB1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0450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528B886-EF97-004E-8751-68498CBB1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2808C-ED09-C341-AE78-1761F8021DFE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7AB14E0-B6BF-AA46-B68C-98391D7C5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6F658FC-A44E-C24B-A68C-E019251ED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67DF6-8961-C24B-B6DF-9F61FA4EB1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5129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4C5821-0A3D-9C40-82AA-FCAEB220F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B7A423-DEDC-BB4C-98B7-3B232277E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6FC6305-57B7-834D-BA5C-2697531F2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9B1C8A9-06D6-8F4F-8881-1DFE4602C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2808C-ED09-C341-AE78-1761F8021DFE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C96D64D-8F8F-7046-87E9-DC4D63BC1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F541369-2166-D74F-9A09-2438DABBC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67DF6-8961-C24B-B6DF-9F61FA4EB1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3827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4EE834-2C5D-2F44-826C-73EA2FE7F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E515A66-B07D-5B46-A173-F060D89D5A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779195F-3E70-5B42-9087-6494C6790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7CF856E-9422-314D-9DFE-1736BBF8B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2808C-ED09-C341-AE78-1761F8021DFE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6ABECD1-0785-2B49-93FA-292C0C54D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4F1C9F4-4116-1C42-9E36-FF41DABE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67DF6-8961-C24B-B6DF-9F61FA4EB1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878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53B1AED-48C7-CC45-AD9F-38C67288F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12631F8-04EC-DA47-BE83-49DB1A9D7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915C27-98B8-7B43-9AB1-34C322347F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2808C-ED09-C341-AE78-1761F8021DFE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FFBD1F-2352-C443-B78D-9B9482346B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D40CB9-B5B4-4142-BF9E-1F62359ED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67DF6-8961-C24B-B6DF-9F61FA4EB1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193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642AC43B-95A8-E846-8346-F1327A54791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87CCB879-F661-EE4B-8F36-01CBF7154B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EE76883-A1A0-0642-B096-0397AE5D40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Font typeface="Times New Roman" pitchFamily="16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Tahoma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3280048F-0D05-E240-AA9F-F747DE9F1F3B}" type="datetimeFigureOut">
              <a:rPr lang="it-IT"/>
              <a:pPr>
                <a:defRPr/>
              </a:pPr>
              <a:t>02/04/19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881B39-C96C-F540-A112-8F3A29AB0F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Font typeface="Times New Roman" pitchFamily="16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Tahoma" pitchFamily="32" charset="0"/>
                <a:ea typeface="Microsoft YaHei" charset="-12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4CFA8E-A5E2-7D4B-A467-C369507B5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506503D9-5713-834D-9224-B2A7D525AE3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9226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globocan.iarc.fr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70C3C8-D714-0647-883E-8B2B76917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448585"/>
            <a:ext cx="9144000" cy="982010"/>
          </a:xfrm>
        </p:spPr>
        <p:txBody>
          <a:bodyPr>
            <a:normAutofit fontScale="90000"/>
          </a:bodyPr>
          <a:lstStyle/>
          <a:p>
            <a:r>
              <a:rPr lang="it-IT" sz="3200" b="1" dirty="0">
                <a:solidFill>
                  <a:srgbClr val="005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terapia del tumore polmonare guidata dalla medicina molecolare: un ruolo per il pneumologo?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D4C660D-476E-B24B-BADA-129CEEA190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87082" y="2305727"/>
            <a:ext cx="4868449" cy="2798762"/>
          </a:xfrm>
        </p:spPr>
        <p:txBody>
          <a:bodyPr>
            <a:normAutofit lnSpcReduction="10000"/>
          </a:bodyPr>
          <a:lstStyle/>
          <a:p>
            <a:r>
              <a:rPr lang="it-IT" sz="2800" dirty="0"/>
              <a:t>Dr. Claudio Micheletto</a:t>
            </a:r>
          </a:p>
          <a:p>
            <a:r>
              <a:rPr lang="it-IT" sz="2800" dirty="0"/>
              <a:t>UOC di Pneumologia</a:t>
            </a:r>
          </a:p>
          <a:p>
            <a:r>
              <a:rPr lang="it-IT" sz="2800" dirty="0"/>
              <a:t>Azienda Ospedaliera Universitaria Integrata</a:t>
            </a:r>
          </a:p>
          <a:p>
            <a:r>
              <a:rPr lang="it-IT" sz="2800" dirty="0"/>
              <a:t>Verona</a:t>
            </a:r>
          </a:p>
          <a:p>
            <a:r>
              <a:rPr lang="it-IT" dirty="0" err="1"/>
              <a:t>claudio.micheletto@univr.it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78B9E8D-3A59-2944-839F-A64619A98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324" y="5872744"/>
            <a:ext cx="5329349" cy="79940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91DBD8D-800A-3646-9A3B-C00F242C4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41" y="1982382"/>
            <a:ext cx="6148883" cy="289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61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1" t="2657" r="1941" b="-111"/>
          <a:stretch>
            <a:fillRect/>
          </a:stretch>
        </p:blipFill>
        <p:spPr bwMode="auto">
          <a:xfrm>
            <a:off x="1773712" y="1265236"/>
            <a:ext cx="1660525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22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9" t="16835" r="7217" b="13396"/>
          <a:stretch>
            <a:fillRect/>
          </a:stretch>
        </p:blipFill>
        <p:spPr bwMode="auto">
          <a:xfrm>
            <a:off x="8472264" y="1358105"/>
            <a:ext cx="1660525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0002" name="Text Box 18"/>
          <p:cNvSpPr txBox="1">
            <a:spLocks noChangeArrowheads="1"/>
          </p:cNvSpPr>
          <p:nvPr/>
        </p:nvSpPr>
        <p:spPr bwMode="auto">
          <a:xfrm>
            <a:off x="1649414" y="2994025"/>
            <a:ext cx="8893175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dirty="0" err="1">
                <a:solidFill>
                  <a:prstClr val="black"/>
                </a:solidFill>
                <a:cs typeface="Arial" panose="020B0604020202020204" pitchFamily="34" charset="0"/>
              </a:rPr>
              <a:t>Is</a:t>
            </a:r>
            <a:r>
              <a:rPr lang="it-IT" sz="2400" dirty="0">
                <a:solidFill>
                  <a:prstClr val="black"/>
                </a:solidFill>
                <a:cs typeface="Arial" panose="020B0604020202020204" pitchFamily="34" charset="0"/>
              </a:rPr>
              <a:t> a </a:t>
            </a:r>
            <a:r>
              <a:rPr lang="it-IT" sz="2400" dirty="0" err="1">
                <a:solidFill>
                  <a:prstClr val="black"/>
                </a:solidFill>
                <a:cs typeface="Arial" panose="020B0604020202020204" pitchFamily="34" charset="0"/>
              </a:rPr>
              <a:t>very</a:t>
            </a:r>
            <a:r>
              <a:rPr lang="it-IT" sz="2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it-IT" sz="2400" dirty="0">
                <a:solidFill>
                  <a:srgbClr val="0033CC"/>
                </a:solidFill>
                <a:cs typeface="Arial" panose="020B0604020202020204" pitchFamily="34" charset="0"/>
              </a:rPr>
              <a:t>common </a:t>
            </a:r>
            <a:r>
              <a:rPr lang="it-IT" sz="2400" dirty="0" err="1">
                <a:solidFill>
                  <a:srgbClr val="0033CC"/>
                </a:solidFill>
                <a:cs typeface="Arial" panose="020B0604020202020204" pitchFamily="34" charset="0"/>
              </a:rPr>
              <a:t>finding</a:t>
            </a:r>
            <a:r>
              <a:rPr lang="it-IT" sz="2400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it-IT" sz="2400" dirty="0">
                <a:solidFill>
                  <a:prstClr val="black"/>
                </a:solidFill>
                <a:cs typeface="Arial" panose="020B0604020202020204" pitchFamily="34" charset="0"/>
              </a:rPr>
              <a:t>in </a:t>
            </a:r>
            <a:r>
              <a:rPr lang="it-IT" sz="2400" dirty="0" err="1">
                <a:solidFill>
                  <a:prstClr val="black"/>
                </a:solidFill>
                <a:cs typeface="Arial" panose="020B0604020202020204" pitchFamily="34" charset="0"/>
              </a:rPr>
              <a:t>radiological</a:t>
            </a:r>
            <a:r>
              <a:rPr lang="it-IT" sz="2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prstClr val="black"/>
                </a:solidFill>
                <a:cs typeface="Arial" panose="020B0604020202020204" pitchFamily="34" charset="0"/>
              </a:rPr>
              <a:t>practice</a:t>
            </a:r>
            <a:r>
              <a:rPr lang="it-IT" sz="2400" dirty="0">
                <a:solidFill>
                  <a:prstClr val="black"/>
                </a:solidFill>
                <a:cs typeface="Arial" panose="020B0604020202020204" pitchFamily="34" charset="0"/>
              </a:rPr>
              <a:t>:</a:t>
            </a:r>
            <a:br>
              <a:rPr lang="it-IT" sz="2400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it-IT" sz="2400" dirty="0">
                <a:solidFill>
                  <a:srgbClr val="FF0000"/>
                </a:solidFill>
                <a:cs typeface="Arial" panose="020B0604020202020204" pitchFamily="34" charset="0"/>
              </a:rPr>
              <a:t>1</a:t>
            </a:r>
            <a:r>
              <a:rPr lang="it-IT" sz="2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prstClr val="black"/>
                </a:solidFill>
                <a:cs typeface="Arial" panose="020B0604020202020204" pitchFamily="34" charset="0"/>
              </a:rPr>
              <a:t>nodule</a:t>
            </a:r>
            <a:r>
              <a:rPr lang="it-IT" sz="2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prstClr val="black"/>
                </a:solidFill>
                <a:cs typeface="Arial" panose="020B0604020202020204" pitchFamily="34" charset="0"/>
              </a:rPr>
              <a:t>every</a:t>
            </a:r>
            <a:r>
              <a:rPr lang="it-IT" sz="2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it-IT" sz="2400" dirty="0">
                <a:solidFill>
                  <a:srgbClr val="FF0000"/>
                </a:solidFill>
                <a:cs typeface="Arial" panose="020B0604020202020204" pitchFamily="34" charset="0"/>
              </a:rPr>
              <a:t>47 </a:t>
            </a:r>
            <a:r>
              <a:rPr lang="it-IT" sz="2400" dirty="0" err="1">
                <a:solidFill>
                  <a:prstClr val="black"/>
                </a:solidFill>
                <a:cs typeface="Arial" panose="020B0604020202020204" pitchFamily="34" charset="0"/>
              </a:rPr>
              <a:t>patients</a:t>
            </a:r>
            <a:r>
              <a:rPr lang="it-IT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prstClr val="black"/>
                </a:solidFill>
                <a:cs typeface="Arial" panose="020B0604020202020204" pitchFamily="34" charset="0"/>
              </a:rPr>
              <a:t>undergoing</a:t>
            </a:r>
            <a:r>
              <a:rPr lang="it-IT" sz="2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srgbClr val="0033CC"/>
                </a:solidFill>
                <a:cs typeface="Arial" panose="020B0604020202020204" pitchFamily="34" charset="0"/>
              </a:rPr>
              <a:t>Chest</a:t>
            </a:r>
            <a:r>
              <a:rPr lang="it-IT" sz="2400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srgbClr val="0033CC"/>
                </a:solidFill>
                <a:cs typeface="Arial" panose="020B0604020202020204" pitchFamily="34" charset="0"/>
              </a:rPr>
              <a:t>Radiographs</a:t>
            </a:r>
            <a:r>
              <a:rPr lang="it-IT" sz="2400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dirty="0">
                <a:solidFill>
                  <a:srgbClr val="FF0000"/>
                </a:solidFill>
                <a:cs typeface="Arial" panose="020B0604020202020204" pitchFamily="34" charset="0"/>
              </a:rPr>
              <a:t>1</a:t>
            </a:r>
            <a:r>
              <a:rPr lang="it-IT" sz="2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prstClr val="black"/>
                </a:solidFill>
                <a:cs typeface="Arial" panose="020B0604020202020204" pitchFamily="34" charset="0"/>
              </a:rPr>
              <a:t>nodule</a:t>
            </a:r>
            <a:r>
              <a:rPr lang="it-IT" sz="2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prstClr val="black"/>
                </a:solidFill>
                <a:cs typeface="Arial" panose="020B0604020202020204" pitchFamily="34" charset="0"/>
              </a:rPr>
              <a:t>every</a:t>
            </a:r>
            <a:r>
              <a:rPr lang="it-IT" sz="2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it-IT" sz="2400" dirty="0">
                <a:solidFill>
                  <a:srgbClr val="FF0000"/>
                </a:solidFill>
                <a:cs typeface="Arial" panose="020B0604020202020204" pitchFamily="34" charset="0"/>
              </a:rPr>
              <a:t>6</a:t>
            </a:r>
            <a:r>
              <a:rPr lang="it-IT" sz="2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prstClr val="black"/>
                </a:solidFill>
                <a:cs typeface="Arial" panose="020B0604020202020204" pitchFamily="34" charset="0"/>
              </a:rPr>
              <a:t>patients</a:t>
            </a:r>
            <a:r>
              <a:rPr lang="it-IT" sz="2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prstClr val="black"/>
                </a:solidFill>
                <a:cs typeface="Arial" panose="020B0604020202020204" pitchFamily="34" charset="0"/>
              </a:rPr>
              <a:t>undergoing</a:t>
            </a:r>
            <a:r>
              <a:rPr lang="it-IT" sz="2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it-IT" sz="2400" dirty="0">
                <a:solidFill>
                  <a:srgbClr val="0033CC"/>
                </a:solidFill>
                <a:cs typeface="Arial" panose="020B0604020202020204" pitchFamily="34" charset="0"/>
              </a:rPr>
              <a:t>CT</a:t>
            </a:r>
            <a:r>
              <a:rPr lang="it-IT" sz="2400" dirty="0">
                <a:solidFill>
                  <a:prstClr val="black"/>
                </a:solidFill>
                <a:cs typeface="Arial" panose="020B0604020202020204" pitchFamily="34" charset="0"/>
              </a:rPr>
              <a:t> in a routine </a:t>
            </a:r>
            <a:r>
              <a:rPr lang="it-IT" sz="2400" dirty="0" err="1">
                <a:solidFill>
                  <a:prstClr val="black"/>
                </a:solidFill>
                <a:cs typeface="Arial" panose="020B0604020202020204" pitchFamily="34" charset="0"/>
              </a:rPr>
              <a:t>clinical</a:t>
            </a:r>
            <a:r>
              <a:rPr lang="it-IT" sz="2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prstClr val="black"/>
                </a:solidFill>
                <a:cs typeface="Arial" panose="020B0604020202020204" pitchFamily="34" charset="0"/>
              </a:rPr>
              <a:t>setting</a:t>
            </a:r>
            <a:endParaRPr lang="it-IT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70005" name="Text Box 21"/>
          <p:cNvSpPr txBox="1">
            <a:spLocks noChangeArrowheads="1"/>
          </p:cNvSpPr>
          <p:nvPr/>
        </p:nvSpPr>
        <p:spPr bwMode="auto">
          <a:xfrm>
            <a:off x="2603976" y="239111"/>
            <a:ext cx="7196393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3200" b="1" dirty="0">
                <a:solidFill>
                  <a:srgbClr val="005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</a:t>
            </a:r>
            <a:r>
              <a:rPr lang="it-IT" sz="3200" b="1" dirty="0" err="1">
                <a:solidFill>
                  <a:srgbClr val="005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Pulmonary</a:t>
            </a:r>
            <a:r>
              <a:rPr lang="it-IT" sz="3200" b="1" dirty="0">
                <a:solidFill>
                  <a:srgbClr val="005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 err="1">
                <a:solidFill>
                  <a:srgbClr val="005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Nodule</a:t>
            </a:r>
            <a:endParaRPr lang="it-IT" sz="3200" b="1" dirty="0">
              <a:solidFill>
                <a:srgbClr val="005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006" name="Text Box 22"/>
          <p:cNvSpPr txBox="1">
            <a:spLocks noChangeArrowheads="1"/>
          </p:cNvSpPr>
          <p:nvPr/>
        </p:nvSpPr>
        <p:spPr bwMode="auto">
          <a:xfrm>
            <a:off x="7297737" y="6340475"/>
            <a:ext cx="3428906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4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CHEST 2003; 123:89S-96S</a:t>
            </a: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5595939" y="4000500"/>
            <a:ext cx="321468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4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Gomez-Saez</a:t>
            </a:r>
            <a:r>
              <a:rPr lang="it-IT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N, 2014, EUR RADIOL</a:t>
            </a:r>
          </a:p>
        </p:txBody>
      </p:sp>
      <p:sp>
        <p:nvSpPr>
          <p:cNvPr id="3" name="Rettangolo 2"/>
          <p:cNvSpPr/>
          <p:nvPr/>
        </p:nvSpPr>
        <p:spPr>
          <a:xfrm>
            <a:off x="1832354" y="4431797"/>
            <a:ext cx="88942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4F81BD">
                    <a:lumMod val="75000"/>
                  </a:srgbClr>
                </a:solidFill>
              </a:rPr>
              <a:t>Cancer incidence </a:t>
            </a:r>
            <a:r>
              <a:rPr lang="en-US" sz="2400" dirty="0">
                <a:solidFill>
                  <a:prstClr val="black"/>
                </a:solidFill>
              </a:rPr>
              <a:t>among pulmonary nodules </a:t>
            </a:r>
            <a:r>
              <a:rPr lang="en-US" sz="2400" b="1" dirty="0">
                <a:solidFill>
                  <a:srgbClr val="4F81BD">
                    <a:lumMod val="75000"/>
                  </a:srgbClr>
                </a:solidFill>
              </a:rPr>
              <a:t>(10-70%)  </a:t>
            </a:r>
            <a:r>
              <a:rPr lang="en-US" sz="2400" dirty="0">
                <a:solidFill>
                  <a:prstClr val="black"/>
                </a:solidFill>
              </a:rPr>
              <a:t>widely changes in the literature</a:t>
            </a:r>
          </a:p>
          <a:p>
            <a:endParaRPr lang="en-US" sz="2400" dirty="0">
              <a:solidFill>
                <a:prstClr val="black"/>
              </a:solidFill>
            </a:endParaRPr>
          </a:p>
          <a:p>
            <a:r>
              <a:rPr lang="en-US" sz="2400" dirty="0">
                <a:solidFill>
                  <a:prstClr val="black"/>
                </a:solidFill>
              </a:rPr>
              <a:t>Among benign lesions Granulomas are more frequent (about 80%); Hamartomas 10% </a:t>
            </a:r>
          </a:p>
        </p:txBody>
      </p:sp>
    </p:spTree>
    <p:extLst>
      <p:ext uri="{BB962C8B-B14F-4D97-AF65-F5344CB8AC3E}">
        <p14:creationId xmlns:p14="http://schemas.microsoft.com/office/powerpoint/2010/main" val="362361874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0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0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002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3356D2-53FD-8340-9F41-DE9ECC297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437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tissue</a:t>
            </a:r>
            <a:r>
              <a:rPr lang="it-IT" dirty="0"/>
              <a:t> </a:t>
            </a:r>
            <a:r>
              <a:rPr lang="it-IT" dirty="0" err="1"/>
              <a:t>samples</a:t>
            </a:r>
            <a:r>
              <a:rPr lang="it-IT" dirty="0"/>
              <a:t> of </a:t>
            </a:r>
            <a:r>
              <a:rPr lang="it-IT" dirty="0" err="1"/>
              <a:t>lung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 (</a:t>
            </a:r>
            <a:r>
              <a:rPr lang="it-IT" dirty="0" err="1"/>
              <a:t>obtained</a:t>
            </a:r>
            <a:r>
              <a:rPr lang="it-IT" dirty="0"/>
              <a:t> by </a:t>
            </a:r>
            <a:r>
              <a:rPr lang="it-IT" dirty="0" err="1"/>
              <a:t>means</a:t>
            </a:r>
            <a:r>
              <a:rPr lang="it-IT" dirty="0"/>
              <a:t> of </a:t>
            </a:r>
            <a:r>
              <a:rPr lang="it-IT" u="sng" dirty="0" err="1"/>
              <a:t>bronchoscopy</a:t>
            </a:r>
            <a:r>
              <a:rPr lang="it-IT" dirty="0"/>
              <a:t> or </a:t>
            </a:r>
            <a:r>
              <a:rPr lang="it-IT" u="sng" dirty="0" err="1"/>
              <a:t>surgical</a:t>
            </a:r>
            <a:r>
              <a:rPr lang="it-IT" u="sng" dirty="0"/>
              <a:t> </a:t>
            </a:r>
            <a:r>
              <a:rPr lang="it-IT" u="sng" dirty="0" err="1"/>
              <a:t>biopsy</a:t>
            </a:r>
            <a:r>
              <a:rPr lang="it-IT" dirty="0"/>
              <a:t>) or </a:t>
            </a:r>
            <a:r>
              <a:rPr lang="it-IT" dirty="0" err="1"/>
              <a:t>cytologic</a:t>
            </a:r>
            <a:r>
              <a:rPr lang="it-IT" dirty="0"/>
              <a:t> </a:t>
            </a:r>
            <a:r>
              <a:rPr lang="it-IT" dirty="0" err="1"/>
              <a:t>samples</a:t>
            </a:r>
            <a:r>
              <a:rPr lang="it-IT" dirty="0"/>
              <a:t> (</a:t>
            </a:r>
            <a:r>
              <a:rPr lang="it-IT" dirty="0" err="1"/>
              <a:t>effusion</a:t>
            </a:r>
            <a:r>
              <a:rPr lang="it-IT" dirty="0"/>
              <a:t>, </a:t>
            </a:r>
            <a:r>
              <a:rPr lang="it-IT" dirty="0" err="1"/>
              <a:t>aspirates</a:t>
            </a:r>
            <a:r>
              <a:rPr lang="it-IT" dirty="0"/>
              <a:t>, or </a:t>
            </a:r>
            <a:r>
              <a:rPr lang="it-IT" dirty="0" err="1"/>
              <a:t>brushings</a:t>
            </a:r>
            <a:r>
              <a:rPr lang="it-IT" dirty="0"/>
              <a:t>) show </a:t>
            </a:r>
            <a:r>
              <a:rPr lang="it-IT" dirty="0" err="1"/>
              <a:t>clear</a:t>
            </a:r>
            <a:r>
              <a:rPr lang="it-IT" dirty="0"/>
              <a:t> </a:t>
            </a:r>
            <a:r>
              <a:rPr lang="it-IT" dirty="0" err="1"/>
              <a:t>morphologic</a:t>
            </a:r>
            <a:r>
              <a:rPr lang="it-IT" dirty="0"/>
              <a:t> </a:t>
            </a:r>
            <a:r>
              <a:rPr lang="it-IT" dirty="0" err="1"/>
              <a:t>features</a:t>
            </a:r>
            <a:r>
              <a:rPr lang="it-IT" dirty="0"/>
              <a:t> of adenocarcinoma or </a:t>
            </a:r>
            <a:r>
              <a:rPr lang="it-IT" dirty="0" err="1"/>
              <a:t>squamous</a:t>
            </a:r>
            <a:r>
              <a:rPr lang="it-IT" dirty="0"/>
              <a:t>- </a:t>
            </a:r>
            <a:r>
              <a:rPr lang="it-IT" dirty="0" err="1"/>
              <a:t>cell</a:t>
            </a:r>
            <a:r>
              <a:rPr lang="it-IT" dirty="0"/>
              <a:t> carcinoma, the </a:t>
            </a:r>
            <a:r>
              <a:rPr lang="it-IT" dirty="0" err="1"/>
              <a:t>diagnosis</a:t>
            </a:r>
            <a:r>
              <a:rPr lang="it-IT" dirty="0"/>
              <a:t> can be </a:t>
            </a:r>
            <a:r>
              <a:rPr lang="it-IT" dirty="0" err="1"/>
              <a:t>firmly</a:t>
            </a:r>
            <a:r>
              <a:rPr lang="it-IT" dirty="0"/>
              <a:t> </a:t>
            </a:r>
            <a:r>
              <a:rPr lang="it-IT" dirty="0" err="1"/>
              <a:t>established</a:t>
            </a:r>
            <a:r>
              <a:rPr lang="it-IT" dirty="0"/>
              <a:t>, and in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cases</a:t>
            </a:r>
            <a:r>
              <a:rPr lang="it-IT" dirty="0"/>
              <a:t>, </a:t>
            </a:r>
            <a:r>
              <a:rPr lang="it-IT" dirty="0" err="1"/>
              <a:t>immunocytochemical</a:t>
            </a:r>
            <a:r>
              <a:rPr lang="it-IT" dirty="0"/>
              <a:t> or </a:t>
            </a:r>
            <a:r>
              <a:rPr lang="it-IT" dirty="0" err="1"/>
              <a:t>immunohistochemical</a:t>
            </a:r>
            <a:r>
              <a:rPr lang="it-IT" dirty="0"/>
              <a:t> </a:t>
            </a:r>
            <a:r>
              <a:rPr lang="it-IT" dirty="0" err="1"/>
              <a:t>analysis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routinely</a:t>
            </a:r>
            <a:r>
              <a:rPr lang="it-IT" dirty="0"/>
              <a:t> </a:t>
            </a:r>
            <a:r>
              <a:rPr lang="it-IT" dirty="0" err="1"/>
              <a:t>needed</a:t>
            </a:r>
            <a:r>
              <a:rPr lang="it-IT" dirty="0"/>
              <a:t>. </a:t>
            </a:r>
          </a:p>
          <a:p>
            <a:pPr marL="0" indent="0" algn="just">
              <a:buNone/>
            </a:pP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morphologic</a:t>
            </a:r>
            <a:r>
              <a:rPr lang="it-IT" dirty="0"/>
              <a:t> </a:t>
            </a:r>
            <a:r>
              <a:rPr lang="it-IT" dirty="0" err="1"/>
              <a:t>evaluation</a:t>
            </a:r>
            <a:r>
              <a:rPr lang="it-IT" dirty="0"/>
              <a:t> </a:t>
            </a:r>
            <a:r>
              <a:rPr lang="it-IT" dirty="0" err="1"/>
              <a:t>reveals</a:t>
            </a:r>
            <a:r>
              <a:rPr lang="it-IT" dirty="0"/>
              <a:t> neuroendocrine </a:t>
            </a:r>
            <a:r>
              <a:rPr lang="it-IT" dirty="0" err="1"/>
              <a:t>features</a:t>
            </a:r>
            <a:r>
              <a:rPr lang="it-IT" dirty="0"/>
              <a:t>, the </a:t>
            </a:r>
            <a:r>
              <a:rPr lang="it-IT" dirty="0" err="1"/>
              <a:t>tumor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be </a:t>
            </a:r>
            <a:r>
              <a:rPr lang="it-IT" dirty="0" err="1"/>
              <a:t>classified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SCLC or NSCLC (</a:t>
            </a:r>
            <a:r>
              <a:rPr lang="it-IT" dirty="0" err="1"/>
              <a:t>probably</a:t>
            </a:r>
            <a:r>
              <a:rPr lang="it-IT" dirty="0"/>
              <a:t> large-</a:t>
            </a:r>
            <a:r>
              <a:rPr lang="it-IT" dirty="0" err="1"/>
              <a:t>cell</a:t>
            </a:r>
            <a:r>
              <a:rPr lang="it-IT" dirty="0"/>
              <a:t> neuroendocrine carcinoma).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no </a:t>
            </a:r>
            <a:r>
              <a:rPr lang="it-IT" dirty="0" err="1"/>
              <a:t>clear</a:t>
            </a:r>
            <a:r>
              <a:rPr lang="it-IT" dirty="0"/>
              <a:t> </a:t>
            </a:r>
            <a:r>
              <a:rPr lang="it-IT" dirty="0" err="1"/>
              <a:t>morphologic</a:t>
            </a:r>
            <a:r>
              <a:rPr lang="it-IT" dirty="0"/>
              <a:t> </a:t>
            </a:r>
            <a:r>
              <a:rPr lang="it-IT" dirty="0" err="1"/>
              <a:t>evidence</a:t>
            </a:r>
            <a:r>
              <a:rPr lang="it-IT" dirty="0"/>
              <a:t> of adenocarcinoma or </a:t>
            </a:r>
            <a:r>
              <a:rPr lang="it-IT" dirty="0" err="1"/>
              <a:t>squamous-cell</a:t>
            </a:r>
            <a:r>
              <a:rPr lang="it-IT" dirty="0"/>
              <a:t> carcinoma, the </a:t>
            </a:r>
            <a:r>
              <a:rPr lang="it-IT" dirty="0" err="1"/>
              <a:t>tumor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classified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NSCLC,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otherwise</a:t>
            </a:r>
            <a:r>
              <a:rPr lang="it-IT" dirty="0"/>
              <a:t> </a:t>
            </a:r>
            <a:r>
              <a:rPr lang="it-IT" dirty="0" err="1"/>
              <a:t>specified</a:t>
            </a:r>
            <a:r>
              <a:rPr lang="it-IT" dirty="0"/>
              <a:t> (NOS). 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67DDC9B-9DDE-E14A-A15E-8B2369EDA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0" y="136525"/>
            <a:ext cx="7950200" cy="16891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D0CF8E9-1FBC-0D46-AB9D-BBB20443EA95}"/>
              </a:ext>
            </a:extLst>
          </p:cNvPr>
          <p:cNvSpPr/>
          <p:nvPr/>
        </p:nvSpPr>
        <p:spPr>
          <a:xfrm>
            <a:off x="5257800" y="6190632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sz="1600" dirty="0" err="1"/>
              <a:t>N</a:t>
            </a:r>
            <a:r>
              <a:rPr lang="it-IT" sz="1600" dirty="0"/>
              <a:t> </a:t>
            </a:r>
            <a:r>
              <a:rPr lang="it-IT" sz="1600" dirty="0" err="1"/>
              <a:t>Engl</a:t>
            </a:r>
            <a:r>
              <a:rPr lang="it-IT" sz="1600" dirty="0"/>
              <a:t> </a:t>
            </a:r>
            <a:r>
              <a:rPr lang="it-IT" sz="1600" dirty="0" err="1"/>
              <a:t>J</a:t>
            </a:r>
            <a:r>
              <a:rPr lang="it-IT" sz="1600" dirty="0"/>
              <a:t> </a:t>
            </a:r>
            <a:r>
              <a:rPr lang="it-IT" sz="1600" dirty="0" err="1"/>
              <a:t>Med</a:t>
            </a:r>
            <a:r>
              <a:rPr lang="it-IT" sz="1600" dirty="0"/>
              <a:t> 2017;377:849-61</a:t>
            </a:r>
          </a:p>
        </p:txBody>
      </p:sp>
    </p:spTree>
    <p:extLst>
      <p:ext uri="{BB962C8B-B14F-4D97-AF65-F5344CB8AC3E}">
        <p14:creationId xmlns:p14="http://schemas.microsoft.com/office/powerpoint/2010/main" val="590869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3E4C472-0958-0140-8230-FD97FE2D5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64" y="472003"/>
            <a:ext cx="5602083" cy="604755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BFA0697-D7D7-B64B-B3CB-1B03719BFA4B}"/>
              </a:ext>
            </a:extLst>
          </p:cNvPr>
          <p:cNvSpPr/>
          <p:nvPr/>
        </p:nvSpPr>
        <p:spPr>
          <a:xfrm>
            <a:off x="5257800" y="6190632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sz="1600" dirty="0" err="1"/>
              <a:t>N</a:t>
            </a:r>
            <a:r>
              <a:rPr lang="it-IT" sz="1600" dirty="0"/>
              <a:t> </a:t>
            </a:r>
            <a:r>
              <a:rPr lang="it-IT" sz="1600" dirty="0" err="1"/>
              <a:t>Engl</a:t>
            </a:r>
            <a:r>
              <a:rPr lang="it-IT" sz="1600" dirty="0"/>
              <a:t> </a:t>
            </a:r>
            <a:r>
              <a:rPr lang="it-IT" sz="1600" dirty="0" err="1"/>
              <a:t>J</a:t>
            </a:r>
            <a:r>
              <a:rPr lang="it-IT" sz="1600" dirty="0"/>
              <a:t> </a:t>
            </a:r>
            <a:r>
              <a:rPr lang="it-IT" sz="1600" dirty="0" err="1"/>
              <a:t>Med</a:t>
            </a:r>
            <a:r>
              <a:rPr lang="it-IT" sz="1600" dirty="0"/>
              <a:t> 2017;377:849-61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8291E8E-D4B2-D947-9D70-14ECC9F2C062}"/>
              </a:ext>
            </a:extLst>
          </p:cNvPr>
          <p:cNvSpPr/>
          <p:nvPr/>
        </p:nvSpPr>
        <p:spPr>
          <a:xfrm>
            <a:off x="6494978" y="472003"/>
            <a:ext cx="541201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err="1">
                <a:latin typeface="OTNEJMScalaSansLF"/>
              </a:rPr>
              <a:t>Endoscopic</a:t>
            </a:r>
            <a:r>
              <a:rPr lang="it-IT" sz="2400" dirty="0">
                <a:latin typeface="OTNEJMScalaSansLF"/>
              </a:rPr>
              <a:t> </a:t>
            </a:r>
            <a:r>
              <a:rPr lang="it-IT" sz="2400" dirty="0" err="1">
                <a:latin typeface="OTNEJMScalaSansLF"/>
              </a:rPr>
              <a:t>bronchial</a:t>
            </a:r>
            <a:r>
              <a:rPr lang="it-IT" sz="2400" dirty="0">
                <a:latin typeface="OTNEJMScalaSansLF"/>
              </a:rPr>
              <a:t> </a:t>
            </a:r>
            <a:r>
              <a:rPr lang="it-IT" sz="2400" dirty="0" err="1">
                <a:latin typeface="OTNEJMScalaSansLF"/>
              </a:rPr>
              <a:t>ultrasonography</a:t>
            </a:r>
            <a:r>
              <a:rPr lang="it-IT" sz="2400" dirty="0">
                <a:latin typeface="OTNEJMScalaSansLF"/>
              </a:rPr>
              <a:t> (EBUS) and </a:t>
            </a:r>
            <a:r>
              <a:rPr lang="it-IT" sz="2400" dirty="0" err="1">
                <a:latin typeface="OTNEJMScalaSansLF"/>
              </a:rPr>
              <a:t>endoscopic</a:t>
            </a:r>
            <a:r>
              <a:rPr lang="it-IT" sz="2400" dirty="0">
                <a:latin typeface="OTNEJMScalaSansLF"/>
              </a:rPr>
              <a:t> </a:t>
            </a:r>
            <a:r>
              <a:rPr lang="it-IT" sz="2400" dirty="0" err="1">
                <a:latin typeface="OTNEJMScalaSansLF"/>
              </a:rPr>
              <a:t>esophageal</a:t>
            </a:r>
            <a:r>
              <a:rPr lang="it-IT" sz="2400" dirty="0">
                <a:latin typeface="OTNEJMScalaSansLF"/>
              </a:rPr>
              <a:t> </a:t>
            </a:r>
            <a:r>
              <a:rPr lang="it-IT" sz="2400" dirty="0" err="1">
                <a:latin typeface="OTNEJMScalaSansLF"/>
              </a:rPr>
              <a:t>ultrasonography</a:t>
            </a:r>
            <a:r>
              <a:rPr lang="it-IT" sz="2400" dirty="0">
                <a:latin typeface="OTNEJMScalaSansLF"/>
              </a:rPr>
              <a:t> (EUS) are </a:t>
            </a:r>
            <a:r>
              <a:rPr lang="it-IT" sz="2400" dirty="0" err="1">
                <a:latin typeface="OTNEJMScalaSansLF"/>
              </a:rPr>
              <a:t>endoscopic</a:t>
            </a:r>
            <a:r>
              <a:rPr lang="it-IT" sz="2400" dirty="0">
                <a:latin typeface="OTNEJMScalaSansLF"/>
              </a:rPr>
              <a:t> </a:t>
            </a:r>
            <a:r>
              <a:rPr lang="it-IT" sz="2400" dirty="0" err="1">
                <a:latin typeface="OTNEJMScalaSansLF"/>
              </a:rPr>
              <a:t>approaches</a:t>
            </a:r>
            <a:r>
              <a:rPr lang="it-IT" sz="2400" dirty="0">
                <a:latin typeface="OTNEJMScalaSansLF"/>
              </a:rPr>
              <a:t> for the </a:t>
            </a:r>
            <a:r>
              <a:rPr lang="it-IT" sz="2400" dirty="0" err="1">
                <a:latin typeface="OTNEJMScalaSansLF"/>
              </a:rPr>
              <a:t>diagnosis</a:t>
            </a:r>
            <a:r>
              <a:rPr lang="it-IT" sz="2400" dirty="0">
                <a:latin typeface="OTNEJMScalaSansLF"/>
              </a:rPr>
              <a:t> of </a:t>
            </a:r>
            <a:r>
              <a:rPr lang="it-IT" sz="2400" dirty="0" err="1">
                <a:latin typeface="OTNEJMScalaSansLF"/>
              </a:rPr>
              <a:t>lung</a:t>
            </a:r>
            <a:r>
              <a:rPr lang="it-IT" sz="2400" dirty="0">
                <a:latin typeface="OTNEJMScalaSansLF"/>
              </a:rPr>
              <a:t> </a:t>
            </a:r>
            <a:r>
              <a:rPr lang="it-IT" sz="2400" dirty="0" err="1">
                <a:latin typeface="OTNEJMScalaSansLF"/>
              </a:rPr>
              <a:t>cancer</a:t>
            </a:r>
            <a:r>
              <a:rPr lang="it-IT" sz="2400" dirty="0">
                <a:latin typeface="OTNEJMScalaSansLF"/>
              </a:rPr>
              <a:t>, </a:t>
            </a:r>
            <a:r>
              <a:rPr lang="it-IT" sz="2400" dirty="0" err="1">
                <a:latin typeface="OTNEJMScalaSansLF"/>
              </a:rPr>
              <a:t>lymph-node</a:t>
            </a:r>
            <a:r>
              <a:rPr lang="it-IT" sz="2400" dirty="0">
                <a:latin typeface="OTNEJMScalaSansLF"/>
              </a:rPr>
              <a:t> </a:t>
            </a:r>
            <a:r>
              <a:rPr lang="it-IT" sz="2400" dirty="0" err="1">
                <a:latin typeface="OTNEJMScalaSansLF"/>
              </a:rPr>
              <a:t>metastases</a:t>
            </a:r>
            <a:r>
              <a:rPr lang="it-IT" sz="2400" dirty="0">
                <a:latin typeface="OTNEJMScalaSansLF"/>
              </a:rPr>
              <a:t>, and </a:t>
            </a:r>
            <a:r>
              <a:rPr lang="it-IT" sz="2400" dirty="0" err="1">
                <a:latin typeface="OTNEJMScalaSansLF"/>
              </a:rPr>
              <a:t>adrenal</a:t>
            </a:r>
            <a:r>
              <a:rPr lang="it-IT" sz="2400" dirty="0">
                <a:latin typeface="OTNEJMScalaSansLF"/>
              </a:rPr>
              <a:t> </a:t>
            </a:r>
            <a:r>
              <a:rPr lang="it-IT" sz="2400" dirty="0" err="1">
                <a:latin typeface="OTNEJMScalaSansLF"/>
              </a:rPr>
              <a:t>metastases</a:t>
            </a:r>
            <a:r>
              <a:rPr lang="it-IT" sz="2400" dirty="0">
                <a:latin typeface="OTNEJMScalaSansLF"/>
              </a:rPr>
              <a:t>. The </a:t>
            </a:r>
            <a:r>
              <a:rPr lang="it-IT" sz="2400" dirty="0" err="1">
                <a:latin typeface="OTNEJMScalaSansLF"/>
              </a:rPr>
              <a:t>lymph-nodes</a:t>
            </a:r>
            <a:r>
              <a:rPr lang="it-IT" sz="2400" dirty="0">
                <a:latin typeface="OTNEJMScalaSansLF"/>
              </a:rPr>
              <a:t> </a:t>
            </a:r>
            <a:r>
              <a:rPr lang="it-IT" sz="2400" dirty="0" err="1">
                <a:latin typeface="OTNEJMScalaSansLF"/>
              </a:rPr>
              <a:t>shown</a:t>
            </a:r>
            <a:r>
              <a:rPr lang="it-IT" sz="2400" dirty="0">
                <a:latin typeface="OTNEJMScalaSansLF"/>
              </a:rPr>
              <a:t> in </a:t>
            </a:r>
            <a:r>
              <a:rPr lang="it-IT" sz="2400" dirty="0" err="1">
                <a:latin typeface="OTNEJMScalaSansLF"/>
              </a:rPr>
              <a:t>orange</a:t>
            </a:r>
            <a:r>
              <a:rPr lang="it-IT" sz="2400" dirty="0">
                <a:latin typeface="OTNEJMScalaSansLF"/>
              </a:rPr>
              <a:t> can be </a:t>
            </a:r>
            <a:r>
              <a:rPr lang="it-IT" sz="2400" dirty="0" err="1">
                <a:latin typeface="OTNEJMScalaSansLF"/>
              </a:rPr>
              <a:t>accessed</a:t>
            </a:r>
            <a:r>
              <a:rPr lang="it-IT" sz="2400" dirty="0">
                <a:latin typeface="OTNEJMScalaSansLF"/>
              </a:rPr>
              <a:t> by </a:t>
            </a:r>
            <a:r>
              <a:rPr lang="it-IT" sz="2400" dirty="0" err="1">
                <a:latin typeface="OTNEJMScalaSansLF"/>
              </a:rPr>
              <a:t>either</a:t>
            </a:r>
            <a:r>
              <a:rPr lang="it-IT" sz="2400" dirty="0">
                <a:latin typeface="OTNEJMScalaSansLF"/>
              </a:rPr>
              <a:t> </a:t>
            </a:r>
            <a:r>
              <a:rPr lang="it-IT" sz="2400" dirty="0" err="1">
                <a:latin typeface="OTNEJMScalaSansLF"/>
              </a:rPr>
              <a:t>technique</a:t>
            </a:r>
            <a:r>
              <a:rPr lang="it-IT" sz="2400" dirty="0">
                <a:latin typeface="OTNEJMScalaSansLF"/>
              </a:rPr>
              <a:t>, </a:t>
            </a:r>
            <a:r>
              <a:rPr lang="it-IT" sz="2400" dirty="0" err="1">
                <a:latin typeface="OTNEJMScalaSansLF"/>
              </a:rPr>
              <a:t>those</a:t>
            </a:r>
            <a:r>
              <a:rPr lang="it-IT" sz="2400" dirty="0">
                <a:latin typeface="OTNEJMScalaSansLF"/>
              </a:rPr>
              <a:t> </a:t>
            </a:r>
            <a:r>
              <a:rPr lang="it-IT" sz="2400" dirty="0" err="1">
                <a:latin typeface="OTNEJMScalaSansLF"/>
              </a:rPr>
              <a:t>shown</a:t>
            </a:r>
            <a:r>
              <a:rPr lang="it-IT" sz="2400" dirty="0">
                <a:latin typeface="OTNEJMScalaSansLF"/>
              </a:rPr>
              <a:t> in </a:t>
            </a:r>
            <a:r>
              <a:rPr lang="it-IT" sz="2400" dirty="0" err="1">
                <a:latin typeface="OTNEJMScalaSansLF"/>
              </a:rPr>
              <a:t>yellow</a:t>
            </a:r>
            <a:r>
              <a:rPr lang="it-IT" sz="2400" dirty="0">
                <a:latin typeface="OTNEJMScalaSansLF"/>
              </a:rPr>
              <a:t> can be </a:t>
            </a:r>
            <a:r>
              <a:rPr lang="it-IT" sz="2400" dirty="0" err="1">
                <a:latin typeface="OTNEJMScalaSansLF"/>
              </a:rPr>
              <a:t>accessed</a:t>
            </a:r>
            <a:r>
              <a:rPr lang="it-IT" sz="2400" dirty="0">
                <a:latin typeface="OTNEJMScalaSansLF"/>
              </a:rPr>
              <a:t> </a:t>
            </a:r>
            <a:r>
              <a:rPr lang="it-IT" sz="2400" dirty="0" err="1">
                <a:latin typeface="OTNEJMScalaSansLF"/>
              </a:rPr>
              <a:t>primarily</a:t>
            </a:r>
            <a:r>
              <a:rPr lang="it-IT" sz="2400" dirty="0">
                <a:latin typeface="OTNEJMScalaSansLF"/>
              </a:rPr>
              <a:t> by </a:t>
            </a:r>
            <a:r>
              <a:rPr lang="it-IT" sz="2400" dirty="0" err="1">
                <a:latin typeface="OTNEJMScalaSansLF"/>
              </a:rPr>
              <a:t>means</a:t>
            </a:r>
            <a:r>
              <a:rPr lang="it-IT" sz="2400" dirty="0">
                <a:latin typeface="OTNEJMScalaSansLF"/>
              </a:rPr>
              <a:t> of EBUS, and </a:t>
            </a:r>
            <a:r>
              <a:rPr lang="it-IT" sz="2400" dirty="0" err="1">
                <a:latin typeface="OTNEJMScalaSansLF"/>
              </a:rPr>
              <a:t>those</a:t>
            </a:r>
            <a:r>
              <a:rPr lang="it-IT" sz="2400" dirty="0">
                <a:latin typeface="OTNEJMScalaSansLF"/>
              </a:rPr>
              <a:t> </a:t>
            </a:r>
            <a:r>
              <a:rPr lang="it-IT" sz="2400" dirty="0" err="1">
                <a:latin typeface="OTNEJMScalaSansLF"/>
              </a:rPr>
              <a:t>shown</a:t>
            </a:r>
            <a:r>
              <a:rPr lang="it-IT" sz="2400" dirty="0">
                <a:latin typeface="OTNEJMScalaSansLF"/>
              </a:rPr>
              <a:t> in blue can be </a:t>
            </a:r>
            <a:r>
              <a:rPr lang="it-IT" sz="2400" dirty="0" err="1">
                <a:latin typeface="OTNEJMScalaSansLF"/>
              </a:rPr>
              <a:t>accessed</a:t>
            </a:r>
            <a:r>
              <a:rPr lang="it-IT" sz="2400" dirty="0">
                <a:latin typeface="OTNEJMScalaSansLF"/>
              </a:rPr>
              <a:t> </a:t>
            </a:r>
            <a:r>
              <a:rPr lang="it-IT" sz="2400" dirty="0" err="1">
                <a:latin typeface="OTNEJMScalaSansLF"/>
              </a:rPr>
              <a:t>primarily</a:t>
            </a:r>
            <a:r>
              <a:rPr lang="it-IT" sz="2400" dirty="0">
                <a:latin typeface="OTNEJMScalaSansLF"/>
              </a:rPr>
              <a:t> by </a:t>
            </a:r>
            <a:r>
              <a:rPr lang="it-IT" sz="2400" dirty="0" err="1">
                <a:latin typeface="OTNEJMScalaSansLF"/>
              </a:rPr>
              <a:t>means</a:t>
            </a:r>
            <a:r>
              <a:rPr lang="it-IT" sz="2400" dirty="0">
                <a:latin typeface="OTNEJMScalaSansLF"/>
              </a:rPr>
              <a:t> of EUS. </a:t>
            </a:r>
            <a:r>
              <a:rPr lang="it-IT" sz="2400" dirty="0" err="1">
                <a:latin typeface="OTNEJMScalaSansLF"/>
              </a:rPr>
              <a:t>Nodes</a:t>
            </a:r>
            <a:r>
              <a:rPr lang="it-IT" sz="2400" dirty="0">
                <a:latin typeface="OTNEJMScalaSansLF"/>
              </a:rPr>
              <a:t> </a:t>
            </a:r>
            <a:r>
              <a:rPr lang="it-IT" sz="2400" dirty="0" err="1">
                <a:latin typeface="OTNEJMScalaSansLF"/>
              </a:rPr>
              <a:t>that</a:t>
            </a:r>
            <a:r>
              <a:rPr lang="it-IT" sz="2400" dirty="0">
                <a:latin typeface="OTNEJMScalaSansLF"/>
              </a:rPr>
              <a:t> are </a:t>
            </a:r>
            <a:r>
              <a:rPr lang="it-IT" sz="2400" dirty="0" err="1">
                <a:latin typeface="OTNEJMScalaSansLF"/>
              </a:rPr>
              <a:t>clinically</a:t>
            </a:r>
            <a:r>
              <a:rPr lang="it-IT" sz="2400" dirty="0">
                <a:latin typeface="OTNEJMScalaSansLF"/>
              </a:rPr>
              <a:t> </a:t>
            </a:r>
            <a:r>
              <a:rPr lang="it-IT" sz="2400" dirty="0" err="1">
                <a:latin typeface="OTNEJMScalaSansLF"/>
              </a:rPr>
              <a:t>relevant</a:t>
            </a:r>
            <a:r>
              <a:rPr lang="it-IT" sz="2400" dirty="0">
                <a:latin typeface="OTNEJMScalaSansLF"/>
              </a:rPr>
              <a:t> and are </a:t>
            </a:r>
            <a:r>
              <a:rPr lang="it-IT" sz="2400" dirty="0" err="1">
                <a:latin typeface="OTNEJMScalaSansLF"/>
              </a:rPr>
              <a:t>often</a:t>
            </a:r>
            <a:r>
              <a:rPr lang="it-IT" sz="2400" dirty="0">
                <a:latin typeface="OTNEJMScalaSansLF"/>
              </a:rPr>
              <a:t> </a:t>
            </a:r>
            <a:r>
              <a:rPr lang="it-IT" sz="2400" dirty="0" err="1">
                <a:latin typeface="OTNEJMScalaSansLF"/>
              </a:rPr>
              <a:t>decision</a:t>
            </a:r>
            <a:r>
              <a:rPr lang="it-IT" sz="2400" dirty="0">
                <a:latin typeface="OTNEJMScalaSansLF"/>
              </a:rPr>
              <a:t> </a:t>
            </a:r>
            <a:r>
              <a:rPr lang="it-IT" sz="2400" dirty="0" err="1">
                <a:latin typeface="OTNEJMScalaSansLF"/>
              </a:rPr>
              <a:t>makers</a:t>
            </a:r>
            <a:r>
              <a:rPr lang="it-IT" sz="2400" dirty="0">
                <a:latin typeface="OTNEJMScalaSansLF"/>
              </a:rPr>
              <a:t> are </a:t>
            </a:r>
            <a:r>
              <a:rPr lang="it-IT" sz="2400" dirty="0" err="1">
                <a:latin typeface="OTNEJMScalaSansLF"/>
              </a:rPr>
              <a:t>encircled</a:t>
            </a:r>
            <a:r>
              <a:rPr lang="it-IT" sz="2400" dirty="0">
                <a:latin typeface="OTNEJMScalaSansLF"/>
              </a:rPr>
              <a:t>. </a:t>
            </a:r>
          </a:p>
          <a:p>
            <a:pPr algn="just"/>
            <a:r>
              <a:rPr lang="it-IT" sz="2400" dirty="0">
                <a:latin typeface="OTNEJMScalaSansLF"/>
              </a:rPr>
              <a:t>L </a:t>
            </a:r>
            <a:r>
              <a:rPr lang="it-IT" sz="2400" dirty="0" err="1">
                <a:latin typeface="OTNEJMScalaSansLF"/>
              </a:rPr>
              <a:t>denotes</a:t>
            </a:r>
            <a:r>
              <a:rPr lang="it-IT" sz="2400" dirty="0">
                <a:latin typeface="OTNEJMScalaSansLF"/>
              </a:rPr>
              <a:t> </a:t>
            </a:r>
            <a:r>
              <a:rPr lang="it-IT" sz="2400" dirty="0" err="1">
                <a:latin typeface="OTNEJMScalaSansLF"/>
              </a:rPr>
              <a:t>left</a:t>
            </a:r>
            <a:r>
              <a:rPr lang="it-IT" sz="2400" dirty="0">
                <a:latin typeface="OTNEJMScalaSansLF"/>
              </a:rPr>
              <a:t>, and </a:t>
            </a:r>
            <a:r>
              <a:rPr lang="it-IT" sz="2400" dirty="0" err="1">
                <a:latin typeface="OTNEJMScalaSansLF"/>
              </a:rPr>
              <a:t>R</a:t>
            </a:r>
            <a:r>
              <a:rPr lang="it-IT" sz="2400" dirty="0">
                <a:latin typeface="OTNEJMScalaSansLF"/>
              </a:rPr>
              <a:t> right. </a:t>
            </a:r>
            <a:endParaRPr lang="it-IT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68987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FF4662C-47AE-8249-8153-C4792A21C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65717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imaging</a:t>
            </a:r>
            <a:r>
              <a:rPr lang="it-IT" dirty="0"/>
              <a:t> </a:t>
            </a:r>
            <a:r>
              <a:rPr lang="it-IT" dirty="0" err="1"/>
              <a:t>studies</a:t>
            </a:r>
            <a:r>
              <a:rPr lang="it-IT" dirty="0"/>
              <a:t> </a:t>
            </a:r>
            <a:r>
              <a:rPr lang="it-IT" dirty="0" err="1"/>
              <a:t>strongly</a:t>
            </a:r>
            <a:r>
              <a:rPr lang="it-IT" dirty="0"/>
              <a:t> </a:t>
            </a:r>
            <a:r>
              <a:rPr lang="it-IT" dirty="0" err="1"/>
              <a:t>suggest</a:t>
            </a:r>
            <a:r>
              <a:rPr lang="it-IT" dirty="0"/>
              <a:t> </a:t>
            </a:r>
            <a:r>
              <a:rPr lang="it-IT" dirty="0" err="1"/>
              <a:t>mediastinal</a:t>
            </a:r>
            <a:r>
              <a:rPr lang="it-IT" dirty="0"/>
              <a:t> or </a:t>
            </a:r>
            <a:r>
              <a:rPr lang="it-IT" dirty="0" err="1"/>
              <a:t>hilar</a:t>
            </a:r>
            <a:r>
              <a:rPr lang="it-IT" dirty="0"/>
              <a:t> </a:t>
            </a:r>
            <a:r>
              <a:rPr lang="it-IT" dirty="0" err="1"/>
              <a:t>lymph-node</a:t>
            </a:r>
            <a:r>
              <a:rPr lang="it-IT" dirty="0"/>
              <a:t> </a:t>
            </a:r>
            <a:r>
              <a:rPr lang="it-IT" dirty="0" err="1"/>
              <a:t>involvement</a:t>
            </a:r>
            <a:r>
              <a:rPr lang="it-IT" dirty="0"/>
              <a:t>, </a:t>
            </a:r>
            <a:r>
              <a:rPr lang="it-IT" dirty="0" err="1"/>
              <a:t>endo-sonography</a:t>
            </a:r>
            <a:r>
              <a:rPr lang="it-IT" dirty="0"/>
              <a:t> (</a:t>
            </a:r>
            <a:r>
              <a:rPr lang="it-IT" dirty="0" err="1"/>
              <a:t>endobronchial</a:t>
            </a:r>
            <a:r>
              <a:rPr lang="it-IT" dirty="0"/>
              <a:t> or </a:t>
            </a:r>
            <a:r>
              <a:rPr lang="it-IT" dirty="0" err="1"/>
              <a:t>esophageal</a:t>
            </a:r>
            <a:r>
              <a:rPr lang="it-IT" dirty="0"/>
              <a:t> ultra- </a:t>
            </a:r>
            <a:r>
              <a:rPr lang="it-IT" dirty="0" err="1"/>
              <a:t>sonography</a:t>
            </a:r>
            <a:r>
              <a:rPr lang="it-IT" dirty="0"/>
              <a:t> or the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combined</a:t>
            </a:r>
            <a:r>
              <a:rPr lang="it-IT" dirty="0"/>
              <a:t>) with </a:t>
            </a:r>
            <a:r>
              <a:rPr lang="it-IT" dirty="0" err="1"/>
              <a:t>needle</a:t>
            </a:r>
            <a:r>
              <a:rPr lang="it-IT" dirty="0"/>
              <a:t> </a:t>
            </a:r>
            <a:r>
              <a:rPr lang="it-IT" dirty="0" err="1"/>
              <a:t>aspiration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recommended</a:t>
            </a:r>
            <a:r>
              <a:rPr lang="it-IT" dirty="0"/>
              <a:t> over </a:t>
            </a:r>
            <a:r>
              <a:rPr lang="it-IT" dirty="0" err="1"/>
              <a:t>surgical</a:t>
            </a:r>
            <a:r>
              <a:rPr lang="it-IT" dirty="0"/>
              <a:t> </a:t>
            </a:r>
            <a:r>
              <a:rPr lang="it-IT" dirty="0" err="1"/>
              <a:t>staging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the best </a:t>
            </a:r>
            <a:r>
              <a:rPr lang="it-IT" dirty="0" err="1"/>
              <a:t>initial</a:t>
            </a:r>
            <a:r>
              <a:rPr lang="it-IT" dirty="0"/>
              <a:t> </a:t>
            </a:r>
            <a:r>
              <a:rPr lang="it-IT" dirty="0" err="1"/>
              <a:t>means</a:t>
            </a:r>
            <a:r>
              <a:rPr lang="it-IT" dirty="0"/>
              <a:t> of </a:t>
            </a:r>
            <a:r>
              <a:rPr lang="it-IT" dirty="0" err="1"/>
              <a:t>validation</a:t>
            </a:r>
            <a:r>
              <a:rPr lang="it-IT" dirty="0"/>
              <a:t>.</a:t>
            </a:r>
          </a:p>
          <a:p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55774CD-D4F8-714D-A07D-A267FF622451}"/>
              </a:ext>
            </a:extLst>
          </p:cNvPr>
          <p:cNvSpPr/>
          <p:nvPr/>
        </p:nvSpPr>
        <p:spPr>
          <a:xfrm>
            <a:off x="5257800" y="6190632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sz="1600" dirty="0" err="1"/>
              <a:t>N</a:t>
            </a:r>
            <a:r>
              <a:rPr lang="it-IT" sz="1600" dirty="0"/>
              <a:t> </a:t>
            </a:r>
            <a:r>
              <a:rPr lang="it-IT" sz="1600" dirty="0" err="1"/>
              <a:t>Engl</a:t>
            </a:r>
            <a:r>
              <a:rPr lang="it-IT" sz="1600" dirty="0"/>
              <a:t> </a:t>
            </a:r>
            <a:r>
              <a:rPr lang="it-IT" sz="1600" dirty="0" err="1"/>
              <a:t>J</a:t>
            </a:r>
            <a:r>
              <a:rPr lang="it-IT" sz="1600" dirty="0"/>
              <a:t> </a:t>
            </a:r>
            <a:r>
              <a:rPr lang="it-IT" sz="1600" dirty="0" err="1"/>
              <a:t>Med</a:t>
            </a:r>
            <a:r>
              <a:rPr lang="it-IT" sz="1600" dirty="0"/>
              <a:t> 2017;377:849-61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9554EA18-1CE1-A342-8A49-C135BB9E5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solidFill>
                  <a:srgbClr val="0052FF"/>
                </a:solidFill>
              </a:rPr>
              <a:t>Staging</a:t>
            </a:r>
            <a:r>
              <a:rPr lang="it-IT" sz="3200" b="1" dirty="0">
                <a:solidFill>
                  <a:srgbClr val="0052FF"/>
                </a:solidFill>
              </a:rPr>
              <a:t> of </a:t>
            </a:r>
            <a:r>
              <a:rPr lang="it-IT" sz="3200" b="1" dirty="0" err="1">
                <a:solidFill>
                  <a:srgbClr val="0052FF"/>
                </a:solidFill>
              </a:rPr>
              <a:t>lung</a:t>
            </a:r>
            <a:r>
              <a:rPr lang="it-IT" sz="3200" b="1" dirty="0">
                <a:solidFill>
                  <a:srgbClr val="0052FF"/>
                </a:solidFill>
              </a:rPr>
              <a:t> </a:t>
            </a:r>
            <a:r>
              <a:rPr lang="it-IT" sz="3200" b="1" dirty="0" err="1">
                <a:solidFill>
                  <a:srgbClr val="0052FF"/>
                </a:solidFill>
              </a:rPr>
              <a:t>cancer</a:t>
            </a:r>
            <a:endParaRPr lang="it-IT" sz="3200" b="1" dirty="0">
              <a:solidFill>
                <a:srgbClr val="0052FF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874C70E-601C-4240-B9A6-EE789174C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779" y="1825625"/>
            <a:ext cx="4405021" cy="334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36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>
            <a:extLst>
              <a:ext uri="{FF2B5EF4-FFF2-40B4-BE49-F238E27FC236}">
                <a16:creationId xmlns:a16="http://schemas.microsoft.com/office/drawing/2014/main" id="{8B85A611-276F-1447-A444-9B4716DA5E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28975" y="3113088"/>
            <a:ext cx="4419600" cy="2457450"/>
          </a:xfrm>
          <a:noFill/>
        </p:spPr>
      </p:pic>
      <p:pic>
        <p:nvPicPr>
          <p:cNvPr id="31746" name="Picture 3">
            <a:extLst>
              <a:ext uri="{FF2B5EF4-FFF2-40B4-BE49-F238E27FC236}">
                <a16:creationId xmlns:a16="http://schemas.microsoft.com/office/drawing/2014/main" id="{128AECD1-6F8C-2440-AB6D-6122174F0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6" y="641351"/>
            <a:ext cx="74390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4">
            <a:extLst>
              <a:ext uri="{FF2B5EF4-FFF2-40B4-BE49-F238E27FC236}">
                <a16:creationId xmlns:a16="http://schemas.microsoft.com/office/drawing/2014/main" id="{D4921F1B-93E4-3D46-A9AE-DD431FCD6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2855914"/>
            <a:ext cx="13716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">
            <a:extLst>
              <a:ext uri="{FF2B5EF4-FFF2-40B4-BE49-F238E27FC236}">
                <a16:creationId xmlns:a16="http://schemas.microsoft.com/office/drawing/2014/main" id="{B621367D-5CBF-CD42-B546-DDAC39A71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922339"/>
            <a:ext cx="145732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>
            <a:extLst>
              <a:ext uri="{FF2B5EF4-FFF2-40B4-BE49-F238E27FC236}">
                <a16:creationId xmlns:a16="http://schemas.microsoft.com/office/drawing/2014/main" id="{A1A3CF4E-CC6A-3E44-AC9E-BBDE76040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5570539"/>
            <a:ext cx="44196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8">
            <a:extLst>
              <a:ext uri="{FF2B5EF4-FFF2-40B4-BE49-F238E27FC236}">
                <a16:creationId xmlns:a16="http://schemas.microsoft.com/office/drawing/2014/main" id="{BCA604B5-5B6C-164E-87D1-34E61F156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5570538"/>
            <a:ext cx="45339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4EA4CF76-F202-444F-8C74-63F42402762E}"/>
              </a:ext>
            </a:extLst>
          </p:cNvPr>
          <p:cNvCxnSpPr/>
          <p:nvPr/>
        </p:nvCxnSpPr>
        <p:spPr>
          <a:xfrm>
            <a:off x="2022475" y="6551613"/>
            <a:ext cx="174625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6BCA0D71-25FD-DA4C-BF0F-8C4A06CFC6C5}"/>
              </a:ext>
            </a:extLst>
          </p:cNvPr>
          <p:cNvCxnSpPr/>
          <p:nvPr/>
        </p:nvCxnSpPr>
        <p:spPr>
          <a:xfrm flipV="1">
            <a:off x="3768726" y="6330950"/>
            <a:ext cx="2365375" cy="142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C0707D8E-D226-234A-9DBF-DD294F975E9F}"/>
              </a:ext>
            </a:extLst>
          </p:cNvPr>
          <p:cNvCxnSpPr/>
          <p:nvPr/>
        </p:nvCxnSpPr>
        <p:spPr>
          <a:xfrm>
            <a:off x="6761164" y="6373813"/>
            <a:ext cx="369887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354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B05D0188-B7E5-AE4E-88D7-5A7DAA90FC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62514" y="2508247"/>
            <a:ext cx="5502275" cy="3409950"/>
          </a:xfrm>
          <a:solidFill>
            <a:schemeClr val="accent5">
              <a:lumMod val="50000"/>
            </a:schemeClr>
          </a:solidFill>
          <a:ln>
            <a:solidFill>
              <a:srgbClr val="DA0000"/>
            </a:solidFill>
          </a:ln>
        </p:spPr>
        <p:txBody>
          <a:bodyPr rtlCol="0">
            <a:normAutofit/>
          </a:bodyPr>
          <a:lstStyle/>
          <a:p>
            <a:pPr>
              <a:defRPr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Tecniche dotate di una sensibilità tra 85% e 95% e di una specificità prossima a 100%</a:t>
            </a:r>
          </a:p>
          <a:p>
            <a:pPr>
              <a:defRPr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Raggiungono sedi non accessibili alla mediastinoscopia</a:t>
            </a:r>
          </a:p>
          <a:p>
            <a:pPr>
              <a:defRPr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Sono superiori alla PET nell’escludere localizzazioni mediastiniche da ADK (valore predittivo negativo superiore)</a:t>
            </a:r>
          </a:p>
        </p:txBody>
      </p:sp>
      <p:sp>
        <p:nvSpPr>
          <p:cNvPr id="71683" name="Text Box 3">
            <a:extLst>
              <a:ext uri="{FF2B5EF4-FFF2-40B4-BE49-F238E27FC236}">
                <a16:creationId xmlns:a16="http://schemas.microsoft.com/office/drawing/2014/main" id="{C6D98A52-5FF5-824F-B0B7-42A8C1369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7827" y="168271"/>
            <a:ext cx="82073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3200" b="1" dirty="0">
                <a:solidFill>
                  <a:srgbClr val="0052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EVIDENZE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6AAAF0E-AF98-184A-AD38-175D1A5E5427}"/>
              </a:ext>
            </a:extLst>
          </p:cNvPr>
          <p:cNvSpPr txBox="1"/>
          <p:nvPr/>
        </p:nvSpPr>
        <p:spPr>
          <a:xfrm>
            <a:off x="5531776" y="1576073"/>
            <a:ext cx="4017628" cy="461665"/>
          </a:xfrm>
          <a:prstGeom prst="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b="1" dirty="0">
                <a:solidFill>
                  <a:schemeClr val="bg1"/>
                </a:solidFill>
              </a:rPr>
              <a:t>EBUS-TBNA ed EUS-FNA</a:t>
            </a:r>
          </a:p>
        </p:txBody>
      </p:sp>
      <p:pic>
        <p:nvPicPr>
          <p:cNvPr id="32774" name="Immagine 5" descr="00034501.BMP">
            <a:extLst>
              <a:ext uri="{FF2B5EF4-FFF2-40B4-BE49-F238E27FC236}">
                <a16:creationId xmlns:a16="http://schemas.microsoft.com/office/drawing/2014/main" id="{3D5D717C-5292-2D47-9E8A-5BADE3248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76385"/>
            <a:ext cx="317341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Immagine 4" descr="00034401.BMP">
            <a:extLst>
              <a:ext uri="{FF2B5EF4-FFF2-40B4-BE49-F238E27FC236}">
                <a16:creationId xmlns:a16="http://schemas.microsoft.com/office/drawing/2014/main" id="{B1F066A9-131E-FE4D-A5AD-ED11261D8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876672"/>
            <a:ext cx="3173413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0035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5429DF-1811-0044-AEC0-A5065BA45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51961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/>
              <a:t>For </a:t>
            </a:r>
            <a:r>
              <a:rPr lang="it-IT" dirty="0" err="1"/>
              <a:t>mediastinal</a:t>
            </a:r>
            <a:r>
              <a:rPr lang="it-IT" dirty="0"/>
              <a:t> </a:t>
            </a:r>
            <a:r>
              <a:rPr lang="it-IT" dirty="0" err="1"/>
              <a:t>nodal</a:t>
            </a:r>
            <a:r>
              <a:rPr lang="it-IT" dirty="0"/>
              <a:t> </a:t>
            </a:r>
            <a:r>
              <a:rPr lang="it-IT" dirty="0" err="1"/>
              <a:t>staging</a:t>
            </a:r>
            <a:r>
              <a:rPr lang="it-IT" dirty="0"/>
              <a:t> in </a:t>
            </a:r>
            <a:r>
              <a:rPr lang="it-IT" dirty="0" err="1"/>
              <a:t>patients</a:t>
            </a:r>
            <a:r>
              <a:rPr lang="it-IT" dirty="0"/>
              <a:t> with </a:t>
            </a:r>
            <a:r>
              <a:rPr lang="it-IT" dirty="0" err="1"/>
              <a:t>suspected</a:t>
            </a:r>
            <a:r>
              <a:rPr lang="it-IT" dirty="0"/>
              <a:t> or </a:t>
            </a:r>
            <a:r>
              <a:rPr lang="it-IT" dirty="0" err="1"/>
              <a:t>proven</a:t>
            </a:r>
            <a:r>
              <a:rPr lang="it-IT" dirty="0"/>
              <a:t> NSCLC and </a:t>
            </a:r>
            <a:r>
              <a:rPr lang="it-IT" dirty="0" err="1"/>
              <a:t>abnormal</a:t>
            </a:r>
            <a:r>
              <a:rPr lang="it-IT" dirty="0"/>
              <a:t> </a:t>
            </a:r>
            <a:r>
              <a:rPr lang="it-IT" dirty="0" err="1"/>
              <a:t>mediastinal</a:t>
            </a:r>
            <a:r>
              <a:rPr lang="it-IT" dirty="0"/>
              <a:t> or </a:t>
            </a:r>
            <a:r>
              <a:rPr lang="it-IT" dirty="0" err="1"/>
              <a:t>hilar</a:t>
            </a:r>
            <a:r>
              <a:rPr lang="it-IT" dirty="0"/>
              <a:t> </a:t>
            </a:r>
            <a:r>
              <a:rPr lang="it-IT" dirty="0" err="1"/>
              <a:t>nodes</a:t>
            </a:r>
            <a:r>
              <a:rPr lang="it-IT" dirty="0"/>
              <a:t> on CT or PET-CT, </a:t>
            </a:r>
            <a:r>
              <a:rPr lang="it-IT" dirty="0" err="1"/>
              <a:t>endosonography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recommended</a:t>
            </a:r>
            <a:r>
              <a:rPr lang="it-IT" dirty="0"/>
              <a:t> over </a:t>
            </a:r>
            <a:r>
              <a:rPr lang="it-IT" dirty="0" err="1"/>
              <a:t>surgical</a:t>
            </a:r>
            <a:r>
              <a:rPr lang="it-IT" dirty="0"/>
              <a:t> </a:t>
            </a:r>
            <a:r>
              <a:rPr lang="it-IT" dirty="0" err="1"/>
              <a:t>staging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the </a:t>
            </a:r>
            <a:r>
              <a:rPr lang="it-IT" dirty="0" err="1"/>
              <a:t>initial</a:t>
            </a:r>
            <a:r>
              <a:rPr lang="it-IT" dirty="0"/>
              <a:t> procedure. 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12C2153-59B4-6A48-BB78-CB406D2C44E2}"/>
              </a:ext>
            </a:extLst>
          </p:cNvPr>
          <p:cNvSpPr/>
          <p:nvPr/>
        </p:nvSpPr>
        <p:spPr>
          <a:xfrm>
            <a:off x="5257800" y="6204920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sz="1600" dirty="0" err="1"/>
              <a:t>N</a:t>
            </a:r>
            <a:r>
              <a:rPr lang="it-IT" sz="1600" dirty="0"/>
              <a:t> </a:t>
            </a:r>
            <a:r>
              <a:rPr lang="it-IT" sz="1600" dirty="0" err="1"/>
              <a:t>Engl</a:t>
            </a:r>
            <a:r>
              <a:rPr lang="it-IT" sz="1600" dirty="0"/>
              <a:t> </a:t>
            </a:r>
            <a:r>
              <a:rPr lang="it-IT" sz="1600" dirty="0" err="1"/>
              <a:t>J</a:t>
            </a:r>
            <a:r>
              <a:rPr lang="it-IT" sz="1600" dirty="0"/>
              <a:t> </a:t>
            </a:r>
            <a:r>
              <a:rPr lang="it-IT" sz="1600" dirty="0" err="1"/>
              <a:t>Med</a:t>
            </a:r>
            <a:r>
              <a:rPr lang="it-IT" sz="1600" dirty="0"/>
              <a:t> 2017;377:849-61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278E7ACA-271D-1947-A6C0-A8AD46119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solidFill>
                  <a:srgbClr val="0052FF"/>
                </a:solidFill>
              </a:rPr>
              <a:t>Staging</a:t>
            </a:r>
            <a:r>
              <a:rPr lang="it-IT" sz="3200" b="1" dirty="0">
                <a:solidFill>
                  <a:srgbClr val="0052FF"/>
                </a:solidFill>
              </a:rPr>
              <a:t> of </a:t>
            </a:r>
            <a:r>
              <a:rPr lang="it-IT" sz="3200" b="1" dirty="0" err="1">
                <a:solidFill>
                  <a:srgbClr val="0052FF"/>
                </a:solidFill>
              </a:rPr>
              <a:t>lung</a:t>
            </a:r>
            <a:r>
              <a:rPr lang="it-IT" sz="3200" b="1" dirty="0">
                <a:solidFill>
                  <a:srgbClr val="0052FF"/>
                </a:solidFill>
              </a:rPr>
              <a:t> </a:t>
            </a:r>
            <a:r>
              <a:rPr lang="it-IT" sz="3200" b="1" dirty="0" err="1">
                <a:solidFill>
                  <a:srgbClr val="0052FF"/>
                </a:solidFill>
              </a:rPr>
              <a:t>cancer</a:t>
            </a:r>
            <a:endParaRPr lang="it-IT" sz="3200" b="1" dirty="0">
              <a:solidFill>
                <a:srgbClr val="0052FF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8AAAC77-33D0-C545-93E0-AD89B45AA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999" y="1865313"/>
            <a:ext cx="5468275" cy="374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19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9B9A11-D7C9-EE47-889C-12286B911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b="1" dirty="0" err="1">
                <a:solidFill>
                  <a:srgbClr val="0052FF"/>
                </a:solidFill>
              </a:rPr>
              <a:t>Staging</a:t>
            </a:r>
            <a:r>
              <a:rPr lang="it-IT" sz="3200" b="1" dirty="0">
                <a:solidFill>
                  <a:srgbClr val="0052FF"/>
                </a:solidFill>
              </a:rPr>
              <a:t> of </a:t>
            </a:r>
            <a:r>
              <a:rPr lang="it-IT" sz="3200" b="1" dirty="0" err="1">
                <a:solidFill>
                  <a:srgbClr val="0052FF"/>
                </a:solidFill>
              </a:rPr>
              <a:t>lung</a:t>
            </a:r>
            <a:r>
              <a:rPr lang="it-IT" sz="3200" b="1" dirty="0">
                <a:solidFill>
                  <a:srgbClr val="0052FF"/>
                </a:solidFill>
              </a:rPr>
              <a:t> </a:t>
            </a:r>
            <a:r>
              <a:rPr lang="it-IT" sz="3200" b="1" dirty="0" err="1">
                <a:solidFill>
                  <a:srgbClr val="0052FF"/>
                </a:solidFill>
              </a:rPr>
              <a:t>cancer</a:t>
            </a:r>
            <a:endParaRPr lang="it-IT" sz="3200" b="1" dirty="0">
              <a:solidFill>
                <a:srgbClr val="0052FF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6E187F-FE3B-B541-9C71-900C065AE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68834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 err="1"/>
              <a:t>If</a:t>
            </a:r>
            <a:r>
              <a:rPr lang="it-IT" dirty="0"/>
              <a:t> the </a:t>
            </a:r>
            <a:r>
              <a:rPr lang="it-IT" dirty="0" err="1"/>
              <a:t>clinical</a:t>
            </a:r>
            <a:r>
              <a:rPr lang="it-IT" dirty="0"/>
              <a:t> </a:t>
            </a:r>
            <a:r>
              <a:rPr lang="it-IT" dirty="0" err="1"/>
              <a:t>suspicion</a:t>
            </a:r>
            <a:r>
              <a:rPr lang="it-IT" dirty="0"/>
              <a:t> of </a:t>
            </a:r>
            <a:r>
              <a:rPr lang="it-IT" dirty="0" err="1"/>
              <a:t>mediastinal-node</a:t>
            </a:r>
            <a:r>
              <a:rPr lang="it-IT" dirty="0"/>
              <a:t> </a:t>
            </a:r>
            <a:r>
              <a:rPr lang="it-IT" dirty="0" err="1"/>
              <a:t>involvement</a:t>
            </a:r>
            <a:r>
              <a:rPr lang="it-IT" dirty="0"/>
              <a:t> </a:t>
            </a:r>
            <a:r>
              <a:rPr lang="it-IT" dirty="0" err="1"/>
              <a:t>remains</a:t>
            </a:r>
            <a:r>
              <a:rPr lang="it-IT" dirty="0"/>
              <a:t> high </a:t>
            </a:r>
            <a:r>
              <a:rPr lang="it-IT" dirty="0" err="1"/>
              <a:t>after</a:t>
            </a:r>
            <a:r>
              <a:rPr lang="it-IT" dirty="0"/>
              <a:t> a negative </a:t>
            </a:r>
            <a:r>
              <a:rPr lang="it-IT" dirty="0" err="1"/>
              <a:t>result</a:t>
            </a:r>
            <a:r>
              <a:rPr lang="it-IT" dirty="0"/>
              <a:t> with the use of a </a:t>
            </a:r>
            <a:r>
              <a:rPr lang="it-IT" dirty="0" err="1"/>
              <a:t>needle</a:t>
            </a:r>
            <a:r>
              <a:rPr lang="it-IT" dirty="0"/>
              <a:t> </a:t>
            </a:r>
            <a:r>
              <a:rPr lang="it-IT" dirty="0" err="1"/>
              <a:t>technique</a:t>
            </a:r>
            <a:r>
              <a:rPr lang="it-IT" dirty="0"/>
              <a:t>, </a:t>
            </a:r>
            <a:r>
              <a:rPr lang="it-IT" dirty="0" err="1"/>
              <a:t>surgical</a:t>
            </a:r>
            <a:r>
              <a:rPr lang="it-IT" dirty="0"/>
              <a:t> </a:t>
            </a:r>
            <a:r>
              <a:rPr lang="it-IT" dirty="0" err="1"/>
              <a:t>staging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recommended</a:t>
            </a:r>
            <a:r>
              <a:rPr lang="it-IT" dirty="0"/>
              <a:t>.</a:t>
            </a:r>
          </a:p>
          <a:p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F143309-940E-684D-9213-3E9A61F85266}"/>
              </a:ext>
            </a:extLst>
          </p:cNvPr>
          <p:cNvSpPr/>
          <p:nvPr/>
        </p:nvSpPr>
        <p:spPr>
          <a:xfrm>
            <a:off x="5257800" y="6190632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sz="1600" dirty="0" err="1"/>
              <a:t>N</a:t>
            </a:r>
            <a:r>
              <a:rPr lang="it-IT" sz="1600" dirty="0"/>
              <a:t> </a:t>
            </a:r>
            <a:r>
              <a:rPr lang="it-IT" sz="1600" dirty="0" err="1"/>
              <a:t>Engl</a:t>
            </a:r>
            <a:r>
              <a:rPr lang="it-IT" sz="1600" dirty="0"/>
              <a:t> </a:t>
            </a:r>
            <a:r>
              <a:rPr lang="it-IT" sz="1600" dirty="0" err="1"/>
              <a:t>J</a:t>
            </a:r>
            <a:r>
              <a:rPr lang="it-IT" sz="1600" dirty="0"/>
              <a:t> </a:t>
            </a:r>
            <a:r>
              <a:rPr lang="it-IT" sz="1600" dirty="0" err="1"/>
              <a:t>Med</a:t>
            </a:r>
            <a:r>
              <a:rPr lang="it-IT" sz="1600" dirty="0"/>
              <a:t> 2017;377:849-61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389EFE1-054F-894D-B46A-DCD276A24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637" y="1825625"/>
            <a:ext cx="5214937" cy="358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93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3E039F-E47F-2940-BDC5-A1E615B47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00386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 err="1"/>
              <a:t>Until</a:t>
            </a:r>
            <a:r>
              <a:rPr lang="it-IT" dirty="0"/>
              <a:t> </a:t>
            </a:r>
            <a:r>
              <a:rPr lang="it-IT" dirty="0" err="1"/>
              <a:t>recently</a:t>
            </a:r>
            <a:r>
              <a:rPr lang="it-IT" dirty="0"/>
              <a:t>, </a:t>
            </a:r>
            <a:r>
              <a:rPr lang="it-IT" dirty="0" err="1"/>
              <a:t>surgical</a:t>
            </a:r>
            <a:r>
              <a:rPr lang="it-IT" dirty="0"/>
              <a:t> </a:t>
            </a:r>
            <a:r>
              <a:rPr lang="it-IT" dirty="0" err="1"/>
              <a:t>mediastinoscopy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the </a:t>
            </a:r>
            <a:r>
              <a:rPr lang="it-IT" dirty="0" err="1"/>
              <a:t>preferred</a:t>
            </a:r>
            <a:r>
              <a:rPr lang="it-IT" dirty="0"/>
              <a:t> </a:t>
            </a:r>
            <a:r>
              <a:rPr lang="it-IT" dirty="0" err="1"/>
              <a:t>initial</a:t>
            </a:r>
            <a:r>
              <a:rPr lang="it-IT" dirty="0"/>
              <a:t> </a:t>
            </a:r>
            <a:r>
              <a:rPr lang="it-IT" dirty="0" err="1"/>
              <a:t>approach</a:t>
            </a:r>
            <a:r>
              <a:rPr lang="it-IT" dirty="0"/>
              <a:t> for </a:t>
            </a:r>
            <a:r>
              <a:rPr lang="it-IT" dirty="0" err="1"/>
              <a:t>staging</a:t>
            </a:r>
            <a:r>
              <a:rPr lang="it-IT" dirty="0"/>
              <a:t> the </a:t>
            </a:r>
            <a:r>
              <a:rPr lang="it-IT" dirty="0" err="1"/>
              <a:t>mediastinum</a:t>
            </a:r>
            <a:r>
              <a:rPr lang="it-IT" dirty="0"/>
              <a:t>. EBUS-TBNA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gained</a:t>
            </a:r>
            <a:r>
              <a:rPr lang="it-IT" dirty="0"/>
              <a:t> wide </a:t>
            </a:r>
            <a:r>
              <a:rPr lang="it-IT" dirty="0" err="1"/>
              <a:t>acceptance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an alternative procedure for </a:t>
            </a:r>
            <a:r>
              <a:rPr lang="it-IT" dirty="0" err="1"/>
              <a:t>sampling</a:t>
            </a:r>
            <a:r>
              <a:rPr lang="it-IT" dirty="0"/>
              <a:t> </a:t>
            </a:r>
            <a:r>
              <a:rPr lang="it-IT" dirty="0" err="1"/>
              <a:t>mediastinal</a:t>
            </a:r>
            <a:r>
              <a:rPr lang="it-IT" dirty="0"/>
              <a:t> </a:t>
            </a:r>
            <a:r>
              <a:rPr lang="it-IT" dirty="0" err="1"/>
              <a:t>lesions</a:t>
            </a:r>
            <a:r>
              <a:rPr lang="it-IT" dirty="0"/>
              <a:t> in </a:t>
            </a:r>
            <a:r>
              <a:rPr lang="it-IT" dirty="0" err="1"/>
              <a:t>patients</a:t>
            </a:r>
            <a:r>
              <a:rPr lang="it-IT" dirty="0"/>
              <a:t> with </a:t>
            </a:r>
            <a:r>
              <a:rPr lang="it-IT" dirty="0" err="1"/>
              <a:t>suspected</a:t>
            </a:r>
            <a:r>
              <a:rPr lang="it-IT" dirty="0"/>
              <a:t> or </a:t>
            </a:r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lung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, </a:t>
            </a:r>
            <a:r>
              <a:rPr lang="it-IT" dirty="0" err="1"/>
              <a:t>now</a:t>
            </a:r>
            <a:r>
              <a:rPr lang="it-IT" dirty="0"/>
              <a:t> </a:t>
            </a:r>
            <a:r>
              <a:rPr lang="it-IT" dirty="0" err="1"/>
              <a:t>often</a:t>
            </a:r>
            <a:r>
              <a:rPr lang="it-IT" dirty="0"/>
              <a:t> </a:t>
            </a:r>
            <a:r>
              <a:rPr lang="it-IT" dirty="0" err="1"/>
              <a:t>sup</a:t>
            </a:r>
            <a:r>
              <a:rPr lang="it-IT" dirty="0"/>
              <a:t>- </a:t>
            </a:r>
            <a:r>
              <a:rPr lang="it-IT" dirty="0" err="1"/>
              <a:t>planting</a:t>
            </a:r>
            <a:r>
              <a:rPr lang="it-IT" dirty="0"/>
              <a:t> </a:t>
            </a:r>
            <a:r>
              <a:rPr lang="it-IT" dirty="0" err="1"/>
              <a:t>mediastinoscopy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 first-line </a:t>
            </a:r>
            <a:r>
              <a:rPr lang="it-IT" dirty="0" err="1"/>
              <a:t>approach</a:t>
            </a:r>
            <a:r>
              <a:rPr lang="it-IT" dirty="0"/>
              <a:t> for </a:t>
            </a:r>
            <a:r>
              <a:rPr lang="it-IT" dirty="0" err="1"/>
              <a:t>diagnosis</a:t>
            </a:r>
            <a:r>
              <a:rPr lang="it-IT" dirty="0"/>
              <a:t> and </a:t>
            </a:r>
            <a:r>
              <a:rPr lang="it-IT" dirty="0" err="1"/>
              <a:t>staging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A0462581-50B1-E943-9832-759EB7580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rgbClr val="0052FF"/>
                </a:solidFill>
              </a:rPr>
              <a:t>Evaluation, </a:t>
            </a:r>
            <a:r>
              <a:rPr lang="it-IT" sz="3200" b="1" dirty="0" err="1">
                <a:solidFill>
                  <a:srgbClr val="0052FF"/>
                </a:solidFill>
              </a:rPr>
              <a:t>staging</a:t>
            </a:r>
            <a:r>
              <a:rPr lang="it-IT" sz="3200" b="1" dirty="0">
                <a:solidFill>
                  <a:srgbClr val="0052FF"/>
                </a:solidFill>
              </a:rPr>
              <a:t> and treatment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AA3CBA4-2A46-DF4D-AC34-E547DF04C200}"/>
              </a:ext>
            </a:extLst>
          </p:cNvPr>
          <p:cNvSpPr txBox="1"/>
          <p:nvPr/>
        </p:nvSpPr>
        <p:spPr>
          <a:xfrm>
            <a:off x="7252570" y="6262363"/>
            <a:ext cx="3882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Gaga</a:t>
            </a:r>
            <a:r>
              <a:rPr lang="it-IT" sz="1600" dirty="0"/>
              <a:t> M, et al. </a:t>
            </a:r>
            <a:r>
              <a:rPr lang="it-IT" sz="1600" dirty="0" err="1"/>
              <a:t>Am</a:t>
            </a:r>
            <a:r>
              <a:rPr lang="it-IT" sz="1600" dirty="0"/>
              <a:t> </a:t>
            </a:r>
            <a:r>
              <a:rPr lang="it-IT" sz="1600" dirty="0" err="1"/>
              <a:t>J</a:t>
            </a:r>
            <a:r>
              <a:rPr lang="it-IT" sz="1600" dirty="0"/>
              <a:t> </a:t>
            </a:r>
            <a:r>
              <a:rPr lang="it-IT" sz="1600" dirty="0" err="1"/>
              <a:t>Resp</a:t>
            </a:r>
            <a:r>
              <a:rPr lang="it-IT" sz="1600" dirty="0"/>
              <a:t> </a:t>
            </a:r>
            <a:r>
              <a:rPr lang="it-IT" sz="1600" dirty="0" err="1"/>
              <a:t>Crit</a:t>
            </a:r>
            <a:r>
              <a:rPr lang="it-IT" sz="1600" dirty="0"/>
              <a:t> Care </a:t>
            </a:r>
            <a:r>
              <a:rPr lang="it-IT" sz="1600" dirty="0" err="1"/>
              <a:t>Med</a:t>
            </a:r>
            <a:r>
              <a:rPr lang="it-IT" sz="1600" dirty="0"/>
              <a:t> 2013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8334E7E-2661-5342-B152-23DF90110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173" y="2334126"/>
            <a:ext cx="4474401" cy="307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45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Picture 1"/>
          <p:cNvPicPr/>
          <p:nvPr/>
        </p:nvPicPr>
        <p:blipFill>
          <a:blip r:embed="rId2"/>
          <a:stretch/>
        </p:blipFill>
        <p:spPr>
          <a:xfrm>
            <a:off x="1524000" y="0"/>
            <a:ext cx="5341680" cy="1628280"/>
          </a:xfrm>
          <a:prstGeom prst="rect">
            <a:avLst/>
          </a:prstGeom>
          <a:ln>
            <a:noFill/>
          </a:ln>
        </p:spPr>
      </p:pic>
      <p:pic>
        <p:nvPicPr>
          <p:cNvPr id="751" name="Picture 2"/>
          <p:cNvPicPr/>
          <p:nvPr/>
        </p:nvPicPr>
        <p:blipFill>
          <a:blip r:embed="rId3"/>
          <a:stretch/>
        </p:blipFill>
        <p:spPr>
          <a:xfrm>
            <a:off x="6912120" y="58680"/>
            <a:ext cx="3668400" cy="1209240"/>
          </a:xfrm>
          <a:prstGeom prst="rect">
            <a:avLst/>
          </a:prstGeom>
          <a:ln>
            <a:noFill/>
          </a:ln>
        </p:spPr>
      </p:pic>
      <p:sp>
        <p:nvSpPr>
          <p:cNvPr id="752" name="CustomShape 1"/>
          <p:cNvSpPr/>
          <p:nvPr/>
        </p:nvSpPr>
        <p:spPr>
          <a:xfrm>
            <a:off x="7436280" y="1227240"/>
            <a:ext cx="2427480" cy="38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8160" tIns="38160" rIns="38160" bIns="38160"/>
          <a:lstStyle/>
          <a:p>
            <a:pPr>
              <a:lnSpc>
                <a:spcPct val="100000"/>
              </a:lnSpc>
            </a:pPr>
            <a:r>
              <a:rPr lang="it-IT" sz="2000" spc="-1">
                <a:solidFill>
                  <a:srgbClr val="000000"/>
                </a:solidFill>
                <a:latin typeface="Arial Bold"/>
                <a:ea typeface="ＭＳ Ｐゴシック"/>
              </a:rPr>
              <a:t>Chest 2013; 143:19s</a:t>
            </a:r>
            <a:endParaRPr lang="it-IT" sz="2000" spc="-1">
              <a:latin typeface="Arial"/>
            </a:endParaRPr>
          </a:p>
        </p:txBody>
      </p:sp>
      <p:sp>
        <p:nvSpPr>
          <p:cNvPr id="753" name="CustomShape 2"/>
          <p:cNvSpPr/>
          <p:nvPr/>
        </p:nvSpPr>
        <p:spPr>
          <a:xfrm>
            <a:off x="1778520" y="1845000"/>
            <a:ext cx="8506800" cy="153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8160" tIns="38160" rIns="38160" bIns="38160"/>
          <a:lstStyle/>
          <a:p>
            <a:pPr algn="ctr">
              <a:lnSpc>
                <a:spcPct val="100000"/>
              </a:lnSpc>
            </a:pPr>
            <a:r>
              <a:rPr lang="it-IT" sz="2400" b="1" spc="-1" dirty="0">
                <a:latin typeface="Times New Roman"/>
                <a:ea typeface="ＭＳ Ｐゴシック"/>
              </a:rPr>
              <a:t>In </a:t>
            </a:r>
            <a:r>
              <a:rPr lang="it-IT" sz="2400" b="1" spc="-1" dirty="0" err="1">
                <a:latin typeface="Times New Roman"/>
                <a:ea typeface="ＭＳ Ｐゴシック"/>
              </a:rPr>
              <a:t>patients</a:t>
            </a:r>
            <a:r>
              <a:rPr lang="it-IT" sz="2400" b="1" spc="-1" dirty="0">
                <a:latin typeface="Times New Roman"/>
                <a:ea typeface="ＭＳ Ｐゴシック"/>
              </a:rPr>
              <a:t> with high </a:t>
            </a:r>
            <a:r>
              <a:rPr lang="it-IT" sz="2400" b="1" spc="-1" dirty="0" err="1">
                <a:latin typeface="Times New Roman"/>
                <a:ea typeface="ＭＳ Ｐゴシック"/>
              </a:rPr>
              <a:t>suspicion</a:t>
            </a:r>
            <a:r>
              <a:rPr lang="it-IT" sz="2400" b="1" spc="-1" dirty="0">
                <a:latin typeface="Times New Roman"/>
                <a:ea typeface="ＭＳ Ｐゴシック"/>
              </a:rPr>
              <a:t> of N2, N3 </a:t>
            </a:r>
            <a:r>
              <a:rPr lang="it-IT" sz="2400" b="1" spc="-1" dirty="0" err="1">
                <a:latin typeface="Times New Roman"/>
                <a:ea typeface="ＭＳ Ｐゴシック"/>
              </a:rPr>
              <a:t>involvement</a:t>
            </a:r>
            <a:r>
              <a:rPr lang="it-IT" sz="2400" b="1" spc="-1" dirty="0">
                <a:latin typeface="Times New Roman"/>
                <a:ea typeface="ＭＳ Ｐゴシック"/>
              </a:rPr>
              <a:t>,</a:t>
            </a:r>
            <a:endParaRPr lang="it-IT" sz="24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400" b="1" spc="-1" dirty="0" err="1">
                <a:latin typeface="Times New Roman"/>
                <a:ea typeface="ＭＳ Ｐゴシック"/>
              </a:rPr>
              <a:t>either</a:t>
            </a:r>
            <a:r>
              <a:rPr lang="it-IT" sz="2400" b="1" spc="-1" dirty="0">
                <a:latin typeface="Times New Roman"/>
                <a:ea typeface="ＭＳ Ｐゴシック"/>
              </a:rPr>
              <a:t> by discrete </a:t>
            </a:r>
            <a:r>
              <a:rPr lang="it-IT" sz="2400" b="1" spc="-1" dirty="0" err="1">
                <a:latin typeface="Times New Roman"/>
                <a:ea typeface="ＭＳ Ｐゴシック"/>
              </a:rPr>
              <a:t>mediastinal</a:t>
            </a:r>
            <a:r>
              <a:rPr lang="it-IT" sz="2400" b="1" spc="-1" dirty="0">
                <a:latin typeface="Times New Roman"/>
                <a:ea typeface="ＭＳ Ｐゴシック"/>
              </a:rPr>
              <a:t> </a:t>
            </a:r>
            <a:r>
              <a:rPr lang="it-IT" sz="2400" b="1" spc="-1" dirty="0" err="1">
                <a:latin typeface="Times New Roman"/>
                <a:ea typeface="ＭＳ Ｐゴシック"/>
              </a:rPr>
              <a:t>lymph</a:t>
            </a:r>
            <a:r>
              <a:rPr lang="it-IT" sz="2400" b="1" spc="-1" dirty="0">
                <a:latin typeface="Times New Roman"/>
                <a:ea typeface="ＭＳ Ｐゴシック"/>
              </a:rPr>
              <a:t> </a:t>
            </a:r>
            <a:r>
              <a:rPr lang="it-IT" sz="2400" b="1" spc="-1" dirty="0" err="1">
                <a:latin typeface="Times New Roman"/>
                <a:ea typeface="ＭＳ Ｐゴシック"/>
              </a:rPr>
              <a:t>node</a:t>
            </a:r>
            <a:r>
              <a:rPr lang="it-IT" sz="2400" b="1" spc="-1" dirty="0">
                <a:latin typeface="Times New Roman"/>
                <a:ea typeface="ＭＳ Ｐゴシック"/>
              </a:rPr>
              <a:t> </a:t>
            </a:r>
            <a:r>
              <a:rPr lang="it-IT" sz="2400" b="1" spc="-1" dirty="0" err="1">
                <a:latin typeface="Times New Roman"/>
                <a:ea typeface="ＭＳ Ｐゴシック"/>
              </a:rPr>
              <a:t>enlargement</a:t>
            </a:r>
            <a:r>
              <a:rPr lang="it-IT" sz="2400" b="1" spc="-1" dirty="0">
                <a:latin typeface="Times New Roman"/>
                <a:ea typeface="ＭＳ Ｐゴシック"/>
              </a:rPr>
              <a:t> or</a:t>
            </a:r>
            <a:endParaRPr lang="it-IT" sz="24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400" b="1" spc="-1" dirty="0">
                <a:latin typeface="Times New Roman"/>
                <a:ea typeface="ＭＳ Ｐゴシック"/>
              </a:rPr>
              <a:t>PET </a:t>
            </a:r>
            <a:r>
              <a:rPr lang="it-IT" sz="2400" b="1" spc="-1" dirty="0" err="1">
                <a:latin typeface="Times New Roman"/>
                <a:ea typeface="ＭＳ Ｐゴシック"/>
              </a:rPr>
              <a:t>uptake</a:t>
            </a:r>
            <a:r>
              <a:rPr lang="it-IT" sz="2400" b="1" spc="-1" dirty="0">
                <a:latin typeface="Times New Roman"/>
                <a:ea typeface="ＭＳ Ｐゴシック"/>
              </a:rPr>
              <a:t>, a </a:t>
            </a:r>
            <a:r>
              <a:rPr lang="it-IT" sz="2400" b="1" spc="-1" dirty="0" err="1">
                <a:latin typeface="Times New Roman"/>
                <a:ea typeface="ＭＳ Ｐゴシック"/>
              </a:rPr>
              <a:t>needle</a:t>
            </a:r>
            <a:r>
              <a:rPr lang="it-IT" sz="2400" b="1" spc="-1" dirty="0">
                <a:latin typeface="Times New Roman"/>
                <a:ea typeface="ＭＳ Ｐゴシック"/>
              </a:rPr>
              <a:t> </a:t>
            </a:r>
            <a:r>
              <a:rPr lang="it-IT" sz="2400" b="1" spc="-1" dirty="0" err="1">
                <a:latin typeface="Times New Roman"/>
                <a:ea typeface="ＭＳ Ｐゴシック"/>
              </a:rPr>
              <a:t>technique</a:t>
            </a:r>
            <a:r>
              <a:rPr lang="it-IT" sz="2400" b="1" spc="-1" dirty="0">
                <a:latin typeface="Times New Roman"/>
                <a:ea typeface="ＭＳ Ｐゴシック"/>
              </a:rPr>
              <a:t> (EBUS, EUS-FNA or </a:t>
            </a:r>
            <a:r>
              <a:rPr lang="it-IT" sz="2400" b="1" spc="-1" dirty="0" err="1">
                <a:latin typeface="Times New Roman"/>
                <a:ea typeface="ＭＳ Ｐゴシック"/>
              </a:rPr>
              <a:t>combined</a:t>
            </a:r>
            <a:r>
              <a:rPr lang="it-IT" sz="2400" b="1" spc="-1" dirty="0">
                <a:latin typeface="Times New Roman"/>
                <a:ea typeface="ＭＳ Ｐゴシック"/>
              </a:rPr>
              <a:t>) </a:t>
            </a:r>
            <a:endParaRPr lang="it-IT" sz="24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400" b="1" spc="-1" dirty="0" err="1">
                <a:latin typeface="Times New Roman"/>
                <a:ea typeface="ＭＳ Ｐゴシック"/>
              </a:rPr>
              <a:t>is</a:t>
            </a:r>
            <a:r>
              <a:rPr lang="it-IT" sz="2400" b="1" spc="-1" dirty="0">
                <a:latin typeface="Times New Roman"/>
                <a:ea typeface="ＭＳ Ｐゴシック"/>
              </a:rPr>
              <a:t> </a:t>
            </a:r>
            <a:r>
              <a:rPr lang="it-IT" sz="2400" b="1" spc="-1" dirty="0" err="1">
                <a:latin typeface="Times New Roman"/>
                <a:ea typeface="ＭＳ Ｐゴシック"/>
              </a:rPr>
              <a:t>recommended</a:t>
            </a:r>
            <a:r>
              <a:rPr lang="it-IT" sz="2400" b="1" spc="-1" dirty="0">
                <a:latin typeface="Times New Roman"/>
                <a:ea typeface="ＭＳ Ｐゴシック"/>
              </a:rPr>
              <a:t> over </a:t>
            </a:r>
            <a:r>
              <a:rPr lang="it-IT" sz="2400" b="1" spc="-1" dirty="0" err="1">
                <a:latin typeface="Times New Roman"/>
                <a:ea typeface="ＭＳ Ｐゴシック"/>
              </a:rPr>
              <a:t>surgical</a:t>
            </a:r>
            <a:r>
              <a:rPr lang="it-IT" sz="2400" b="1" spc="-1" dirty="0">
                <a:latin typeface="Times New Roman"/>
                <a:ea typeface="ＭＳ Ｐゴシック"/>
              </a:rPr>
              <a:t> </a:t>
            </a:r>
            <a:r>
              <a:rPr lang="it-IT" sz="2400" b="1" spc="-1" dirty="0" err="1">
                <a:latin typeface="Times New Roman"/>
                <a:ea typeface="ＭＳ Ｐゴシック"/>
              </a:rPr>
              <a:t>staging</a:t>
            </a:r>
            <a:r>
              <a:rPr lang="it-IT" sz="2400" b="1" spc="-1" dirty="0">
                <a:latin typeface="Times New Roman"/>
                <a:ea typeface="ＭＳ Ｐゴシック"/>
              </a:rPr>
              <a:t> </a:t>
            </a:r>
            <a:r>
              <a:rPr lang="it-IT" sz="2400" b="1" spc="-1" dirty="0" err="1">
                <a:latin typeface="Times New Roman"/>
                <a:ea typeface="ＭＳ Ｐゴシック"/>
              </a:rPr>
              <a:t>as</a:t>
            </a:r>
            <a:r>
              <a:rPr lang="it-IT" sz="2400" b="1" spc="-1" dirty="0">
                <a:latin typeface="Times New Roman"/>
                <a:ea typeface="ＭＳ Ｐゴシック"/>
              </a:rPr>
              <a:t> a best first test</a:t>
            </a:r>
            <a:endParaRPr lang="it-IT" sz="2400" spc="-1" dirty="0">
              <a:latin typeface="Arial"/>
            </a:endParaRPr>
          </a:p>
        </p:txBody>
      </p:sp>
      <p:sp>
        <p:nvSpPr>
          <p:cNvPr id="754" name="CustomShape 3"/>
          <p:cNvSpPr/>
          <p:nvPr/>
        </p:nvSpPr>
        <p:spPr>
          <a:xfrm>
            <a:off x="4708560" y="6150960"/>
            <a:ext cx="3172680" cy="50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8160" tIns="38160" rIns="38160" bIns="38160"/>
          <a:lstStyle/>
          <a:p>
            <a:pPr algn="ctr">
              <a:lnSpc>
                <a:spcPct val="100000"/>
              </a:lnSpc>
            </a:pPr>
            <a:r>
              <a:rPr lang="it-IT" sz="2800" b="1" spc="-1" dirty="0">
                <a:latin typeface="Times New Roman"/>
                <a:ea typeface="ＭＳ Ｐゴシック"/>
              </a:rPr>
              <a:t>EBUS / EUS-B-FNA</a:t>
            </a:r>
            <a:endParaRPr lang="it-IT" sz="2800" spc="-1" dirty="0">
              <a:latin typeface="Arial"/>
            </a:endParaRPr>
          </a:p>
        </p:txBody>
      </p:sp>
      <p:pic>
        <p:nvPicPr>
          <p:cNvPr id="755" name="Picture 6"/>
          <p:cNvPicPr/>
          <p:nvPr/>
        </p:nvPicPr>
        <p:blipFill>
          <a:blip r:embed="rId4"/>
          <a:srcRect b="55069"/>
          <a:stretch/>
        </p:blipFill>
        <p:spPr>
          <a:xfrm>
            <a:off x="5014920" y="4010040"/>
            <a:ext cx="2491920" cy="1874520"/>
          </a:xfrm>
          <a:prstGeom prst="rect">
            <a:avLst/>
          </a:prstGeom>
          <a:ln w="9360">
            <a:solidFill>
              <a:srgbClr val="FF0000"/>
            </a:solidFill>
            <a:round/>
          </a:ln>
        </p:spPr>
      </p:pic>
      <p:pic>
        <p:nvPicPr>
          <p:cNvPr id="756" name="Picture 7"/>
          <p:cNvPicPr/>
          <p:nvPr/>
        </p:nvPicPr>
        <p:blipFill>
          <a:blip r:embed="rId4"/>
          <a:srcRect t="50129" b="5118"/>
          <a:stretch/>
        </p:blipFill>
        <p:spPr>
          <a:xfrm>
            <a:off x="7967640" y="3994200"/>
            <a:ext cx="2511000" cy="1882440"/>
          </a:xfrm>
          <a:prstGeom prst="rect">
            <a:avLst/>
          </a:prstGeom>
          <a:ln w="9360">
            <a:solidFill>
              <a:srgbClr val="FF0000"/>
            </a:solidFill>
            <a:round/>
          </a:ln>
        </p:spPr>
      </p:pic>
      <p:pic>
        <p:nvPicPr>
          <p:cNvPr id="757" name="Picture 8"/>
          <p:cNvPicPr/>
          <p:nvPr/>
        </p:nvPicPr>
        <p:blipFill>
          <a:blip r:embed="rId5"/>
          <a:srcRect t="25526" b="9375"/>
          <a:stretch/>
        </p:blipFill>
        <p:spPr>
          <a:xfrm>
            <a:off x="1703280" y="4003560"/>
            <a:ext cx="2879280" cy="1875960"/>
          </a:xfrm>
          <a:prstGeom prst="rect">
            <a:avLst/>
          </a:prstGeom>
          <a:ln w="9360">
            <a:solidFill>
              <a:srgbClr val="FF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19356116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7B7DDCC1-3AD9-CC41-98AD-4FF69B4876D4}"/>
              </a:ext>
            </a:extLst>
          </p:cNvPr>
          <p:cNvSpPr/>
          <p:nvPr/>
        </p:nvSpPr>
        <p:spPr>
          <a:xfrm>
            <a:off x="805840" y="1925536"/>
            <a:ext cx="576641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dirty="0" err="1"/>
              <a:t>Lung</a:t>
            </a:r>
            <a:r>
              <a:rPr lang="it-IT" sz="2800" dirty="0"/>
              <a:t> </a:t>
            </a:r>
            <a:r>
              <a:rPr lang="it-IT" sz="2800" dirty="0" err="1"/>
              <a:t>cancer</a:t>
            </a:r>
            <a:r>
              <a:rPr lang="it-IT" sz="2800" dirty="0"/>
              <a:t> </a:t>
            </a:r>
            <a:r>
              <a:rPr lang="it-IT" sz="2800" dirty="0" err="1"/>
              <a:t>is</a:t>
            </a:r>
            <a:r>
              <a:rPr lang="it-IT" sz="2800" dirty="0"/>
              <a:t> the </a:t>
            </a:r>
            <a:r>
              <a:rPr lang="it-IT" sz="2800" dirty="0" err="1"/>
              <a:t>leading</a:t>
            </a:r>
            <a:r>
              <a:rPr lang="it-IT" sz="2800" dirty="0"/>
              <a:t> cause of </a:t>
            </a:r>
            <a:r>
              <a:rPr lang="it-IT" sz="2800" dirty="0" err="1"/>
              <a:t>cancer</a:t>
            </a:r>
            <a:r>
              <a:rPr lang="it-IT" sz="2800" dirty="0"/>
              <a:t> </a:t>
            </a:r>
            <a:r>
              <a:rPr lang="it-IT" sz="2800" dirty="0" err="1"/>
              <a:t>mortality</a:t>
            </a:r>
            <a:r>
              <a:rPr lang="it-IT" sz="2800" dirty="0"/>
              <a:t> in the world. </a:t>
            </a:r>
            <a:r>
              <a:rPr lang="it-IT" sz="2800" dirty="0" err="1"/>
              <a:t>It</a:t>
            </a:r>
            <a:r>
              <a:rPr lang="it-IT" sz="2800" dirty="0"/>
              <a:t> </a:t>
            </a:r>
            <a:r>
              <a:rPr lang="it-IT" sz="2800" dirty="0" err="1"/>
              <a:t>greatly</a:t>
            </a:r>
            <a:r>
              <a:rPr lang="it-IT" sz="2800" dirty="0"/>
              <a:t> </a:t>
            </a:r>
            <a:r>
              <a:rPr lang="it-IT" sz="2800" dirty="0" err="1"/>
              <a:t>affects</a:t>
            </a:r>
            <a:r>
              <a:rPr lang="it-IT" sz="2800" dirty="0"/>
              <a:t> the </a:t>
            </a:r>
            <a:r>
              <a:rPr lang="it-IT" sz="2800" dirty="0" err="1"/>
              <a:t>patients</a:t>
            </a:r>
            <a:r>
              <a:rPr lang="it-IT" sz="2800" dirty="0"/>
              <a:t>’ </a:t>
            </a:r>
            <a:r>
              <a:rPr lang="it-IT" sz="2800" dirty="0" err="1"/>
              <a:t>quality</a:t>
            </a:r>
            <a:r>
              <a:rPr lang="it-IT" sz="2800" dirty="0"/>
              <a:t> of life </a:t>
            </a:r>
            <a:r>
              <a:rPr lang="it-IT" sz="2800" dirty="0" err="1"/>
              <a:t>through</a:t>
            </a:r>
            <a:r>
              <a:rPr lang="it-IT" sz="2800" dirty="0"/>
              <a:t> </a:t>
            </a:r>
            <a:r>
              <a:rPr lang="it-IT" sz="2800" dirty="0" err="1"/>
              <a:t>debilitating</a:t>
            </a:r>
            <a:r>
              <a:rPr lang="it-IT" sz="2800" dirty="0"/>
              <a:t> </a:t>
            </a:r>
            <a:r>
              <a:rPr lang="it-IT" sz="2800" dirty="0" err="1"/>
              <a:t>symptoms</a:t>
            </a:r>
            <a:r>
              <a:rPr lang="it-IT" sz="2800" dirty="0"/>
              <a:t>, </a:t>
            </a:r>
            <a:r>
              <a:rPr lang="it-IT" sz="2800" dirty="0" err="1"/>
              <a:t>such</a:t>
            </a:r>
            <a:r>
              <a:rPr lang="it-IT" sz="2800" dirty="0"/>
              <a:t> </a:t>
            </a:r>
            <a:r>
              <a:rPr lang="it-IT" sz="2800" dirty="0" err="1"/>
              <a:t>as</a:t>
            </a:r>
            <a:r>
              <a:rPr lang="it-IT" sz="2800" dirty="0"/>
              <a:t> </a:t>
            </a:r>
            <a:r>
              <a:rPr lang="it-IT" sz="2800" dirty="0" err="1"/>
              <a:t>breathlessness</a:t>
            </a:r>
            <a:r>
              <a:rPr lang="it-IT" sz="2800" dirty="0"/>
              <a:t> and </a:t>
            </a:r>
            <a:r>
              <a:rPr lang="it-IT" sz="2800" dirty="0" err="1"/>
              <a:t>hemoptysis</a:t>
            </a:r>
            <a:r>
              <a:rPr lang="it-IT" sz="2800" dirty="0"/>
              <a:t>, and </a:t>
            </a:r>
            <a:r>
              <a:rPr lang="it-IT" sz="2800" dirty="0" err="1"/>
              <a:t>through</a:t>
            </a:r>
            <a:r>
              <a:rPr lang="it-IT" sz="2800" dirty="0"/>
              <a:t> common </a:t>
            </a:r>
            <a:r>
              <a:rPr lang="it-IT" sz="2800" dirty="0" err="1"/>
              <a:t>comorbidities</a:t>
            </a:r>
            <a:r>
              <a:rPr lang="it-IT" sz="2800" dirty="0"/>
              <a:t>, </a:t>
            </a:r>
            <a:r>
              <a:rPr lang="it-IT" sz="2800" dirty="0" err="1"/>
              <a:t>such</a:t>
            </a:r>
            <a:r>
              <a:rPr lang="it-IT" sz="2800" dirty="0"/>
              <a:t> </a:t>
            </a:r>
            <a:r>
              <a:rPr lang="it-IT" sz="2800" dirty="0" err="1"/>
              <a:t>as</a:t>
            </a:r>
            <a:r>
              <a:rPr lang="it-IT" sz="2800" dirty="0"/>
              <a:t> COPD, </a:t>
            </a:r>
            <a:r>
              <a:rPr lang="it-IT" sz="2800" dirty="0" err="1"/>
              <a:t>that</a:t>
            </a:r>
            <a:r>
              <a:rPr lang="it-IT" sz="2800" dirty="0"/>
              <a:t> </a:t>
            </a:r>
            <a:r>
              <a:rPr lang="it-IT" sz="2800" dirty="0" err="1"/>
              <a:t>further</a:t>
            </a:r>
            <a:r>
              <a:rPr lang="it-IT" sz="2800" dirty="0"/>
              <a:t> </a:t>
            </a:r>
            <a:r>
              <a:rPr lang="it-IT" sz="2800" dirty="0" err="1"/>
              <a:t>diminish</a:t>
            </a:r>
            <a:r>
              <a:rPr lang="it-IT" sz="2800" dirty="0"/>
              <a:t> performance status.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E040F17-66EE-5349-BD4B-B53035EF10A2}"/>
              </a:ext>
            </a:extLst>
          </p:cNvPr>
          <p:cNvSpPr txBox="1"/>
          <p:nvPr/>
        </p:nvSpPr>
        <p:spPr>
          <a:xfrm>
            <a:off x="805840" y="808259"/>
            <a:ext cx="2365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0052FF"/>
                </a:solidFill>
              </a:rPr>
              <a:t>Introduzione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850A34A-9D5A-6E44-9581-0BE7368402BD}"/>
              </a:ext>
            </a:extLst>
          </p:cNvPr>
          <p:cNvSpPr txBox="1"/>
          <p:nvPr/>
        </p:nvSpPr>
        <p:spPr>
          <a:xfrm>
            <a:off x="7252570" y="6250488"/>
            <a:ext cx="3882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Gaga</a:t>
            </a:r>
            <a:r>
              <a:rPr lang="it-IT" sz="1600" dirty="0"/>
              <a:t> M, et al. </a:t>
            </a:r>
            <a:r>
              <a:rPr lang="it-IT" sz="1600" dirty="0" err="1"/>
              <a:t>Am</a:t>
            </a:r>
            <a:r>
              <a:rPr lang="it-IT" sz="1600" dirty="0"/>
              <a:t> </a:t>
            </a:r>
            <a:r>
              <a:rPr lang="it-IT" sz="1600" dirty="0" err="1"/>
              <a:t>J</a:t>
            </a:r>
            <a:r>
              <a:rPr lang="it-IT" sz="1600" dirty="0"/>
              <a:t> </a:t>
            </a:r>
            <a:r>
              <a:rPr lang="it-IT" sz="1600" dirty="0" err="1"/>
              <a:t>Resp</a:t>
            </a:r>
            <a:r>
              <a:rPr lang="it-IT" sz="1600" dirty="0"/>
              <a:t> </a:t>
            </a:r>
            <a:r>
              <a:rPr lang="it-IT" sz="1600" dirty="0" err="1"/>
              <a:t>Crit</a:t>
            </a:r>
            <a:r>
              <a:rPr lang="it-IT" sz="1600" dirty="0"/>
              <a:t> Care </a:t>
            </a:r>
            <a:r>
              <a:rPr lang="it-IT" sz="1600" dirty="0" err="1"/>
              <a:t>Med</a:t>
            </a:r>
            <a:r>
              <a:rPr lang="it-IT" sz="1600" dirty="0"/>
              <a:t> 2013</a:t>
            </a:r>
          </a:p>
        </p:txBody>
      </p:sp>
      <p:pic>
        <p:nvPicPr>
          <p:cNvPr id="7" name="Picture 4" descr="TAC">
            <a:extLst>
              <a:ext uri="{FF2B5EF4-FFF2-40B4-BE49-F238E27FC236}">
                <a16:creationId xmlns:a16="http://schemas.microsoft.com/office/drawing/2014/main" id="{39944FB3-DC99-0B45-AD7D-093CE83A3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8" t="24067" r="32108" b="42336"/>
          <a:stretch/>
        </p:blipFill>
        <p:spPr bwMode="auto">
          <a:xfrm>
            <a:off x="7082315" y="2105768"/>
            <a:ext cx="4303845" cy="264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104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0" y="520700"/>
            <a:ext cx="7950200" cy="58166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9051964" y="6351600"/>
            <a:ext cx="1230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Chest</a:t>
            </a:r>
            <a:r>
              <a:rPr lang="it-IT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1200784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0" y="927100"/>
            <a:ext cx="7734300" cy="50038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524000" y="5930900"/>
            <a:ext cx="90563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>
                <a:latin typeface="MinionPro" charset="0"/>
              </a:rPr>
              <a:t>Group A </a:t>
            </a:r>
            <a:r>
              <a:rPr lang="it-IT" i="1" dirty="0" err="1">
                <a:latin typeface="MinionPro" charset="0"/>
              </a:rPr>
              <a:t>involves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patients</a:t>
            </a:r>
            <a:r>
              <a:rPr lang="it-IT" i="1" dirty="0">
                <a:latin typeface="MinionPro" charset="0"/>
              </a:rPr>
              <a:t> with </a:t>
            </a:r>
            <a:r>
              <a:rPr lang="it-IT" i="1" dirty="0" err="1">
                <a:latin typeface="MinionPro" charset="0"/>
              </a:rPr>
              <a:t>mediastinal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infiltration</a:t>
            </a:r>
            <a:r>
              <a:rPr lang="it-IT" i="1" dirty="0">
                <a:latin typeface="MinionPro" charset="0"/>
              </a:rPr>
              <a:t>; discrete </a:t>
            </a:r>
            <a:r>
              <a:rPr lang="it-IT" i="1" dirty="0" err="1">
                <a:latin typeface="MinionPro" charset="0"/>
              </a:rPr>
              <a:t>lymph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nodes</a:t>
            </a:r>
            <a:r>
              <a:rPr lang="it-IT" i="1" dirty="0">
                <a:latin typeface="MinionPro" charset="0"/>
              </a:rPr>
              <a:t> can no </a:t>
            </a:r>
            <a:r>
              <a:rPr lang="it-IT" i="1" dirty="0" err="1">
                <a:latin typeface="MinionPro" charset="0"/>
              </a:rPr>
              <a:t>longer</a:t>
            </a:r>
            <a:r>
              <a:rPr lang="it-IT" i="1" dirty="0">
                <a:latin typeface="MinionPro" charset="0"/>
              </a:rPr>
              <a:t> be </a:t>
            </a:r>
            <a:r>
              <a:rPr lang="it-IT" i="1" dirty="0" err="1">
                <a:latin typeface="MinionPro" charset="0"/>
              </a:rPr>
              <a:t>discerned</a:t>
            </a:r>
            <a:r>
              <a:rPr lang="it-IT" i="1" dirty="0">
                <a:latin typeface="MinionPro" charset="0"/>
              </a:rPr>
              <a:t> or </a:t>
            </a:r>
            <a:r>
              <a:rPr lang="it-IT" i="1" dirty="0" err="1">
                <a:latin typeface="MinionPro" charset="0"/>
              </a:rPr>
              <a:t>measured</a:t>
            </a:r>
            <a:r>
              <a:rPr lang="it-IT" i="1" dirty="0">
                <a:latin typeface="MinionPro" charset="0"/>
              </a:rPr>
              <a:t>. </a:t>
            </a:r>
            <a:r>
              <a:rPr lang="it-IT" i="1" dirty="0" err="1">
                <a:latin typeface="MinionPro" charset="0"/>
              </a:rPr>
              <a:t>Diagnosis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is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necessary</a:t>
            </a:r>
            <a:r>
              <a:rPr lang="it-IT" i="1" dirty="0">
                <a:latin typeface="MinionPro" charset="0"/>
              </a:rPr>
              <a:t>, </a:t>
            </a:r>
            <a:r>
              <a:rPr lang="it-IT" i="1" dirty="0" err="1">
                <a:latin typeface="MinionPro" charset="0"/>
              </a:rPr>
              <a:t>but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mediastinal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involvement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is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implied</a:t>
            </a:r>
            <a:r>
              <a:rPr lang="it-IT" i="1" dirty="0">
                <a:latin typeface="MinionPro" charset="0"/>
              </a:rPr>
              <a:t>, and </a:t>
            </a:r>
            <a:r>
              <a:rPr lang="it-IT" i="1" dirty="0" err="1">
                <a:latin typeface="MinionPro" charset="0"/>
              </a:rPr>
              <a:t>thus</a:t>
            </a:r>
            <a:r>
              <a:rPr lang="it-IT" i="1" dirty="0">
                <a:latin typeface="MinionPro" charset="0"/>
              </a:rPr>
              <a:t> a </a:t>
            </a:r>
            <a:r>
              <a:rPr lang="it-IT" i="1" dirty="0" err="1">
                <a:latin typeface="MinionPro" charset="0"/>
              </a:rPr>
              <a:t>mediastinal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staging</a:t>
            </a:r>
            <a:r>
              <a:rPr lang="it-IT" i="1" dirty="0">
                <a:latin typeface="MinionPro" charset="0"/>
              </a:rPr>
              <a:t> procedure </a:t>
            </a:r>
            <a:r>
              <a:rPr lang="it-IT" i="1" dirty="0" err="1">
                <a:latin typeface="MinionPro" charset="0"/>
              </a:rPr>
              <a:t>is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not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indicated</a:t>
            </a:r>
            <a:r>
              <a:rPr lang="it-IT" i="1" dirty="0">
                <a:latin typeface="MinionPro" charset="0"/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4484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0" y="927100"/>
            <a:ext cx="7734300" cy="50038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699364" y="6022261"/>
            <a:ext cx="8968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>
                <a:latin typeface="MinionPro" charset="0"/>
              </a:rPr>
              <a:t>Group B </a:t>
            </a:r>
            <a:r>
              <a:rPr lang="it-IT" i="1" dirty="0" err="1">
                <a:latin typeface="MinionPro" charset="0"/>
              </a:rPr>
              <a:t>involves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patients</a:t>
            </a:r>
            <a:r>
              <a:rPr lang="it-IT" i="1" dirty="0">
                <a:latin typeface="MinionPro" charset="0"/>
              </a:rPr>
              <a:t> with </a:t>
            </a:r>
            <a:r>
              <a:rPr lang="it-IT" i="1" dirty="0" err="1">
                <a:latin typeface="MinionPro" charset="0"/>
              </a:rPr>
              <a:t>mediastinal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node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enlargement</a:t>
            </a:r>
            <a:r>
              <a:rPr lang="it-IT" i="1" dirty="0">
                <a:latin typeface="MinionPro" charset="0"/>
              </a:rPr>
              <a:t>, in </a:t>
            </a:r>
            <a:r>
              <a:rPr lang="it-IT" i="1" dirty="0" err="1">
                <a:latin typeface="MinionPro" charset="0"/>
              </a:rPr>
              <a:t>whom</a:t>
            </a:r>
            <a:r>
              <a:rPr lang="it-IT" i="1" dirty="0">
                <a:latin typeface="MinionPro" charset="0"/>
              </a:rPr>
              <a:t> the </a:t>
            </a:r>
            <a:r>
              <a:rPr lang="it-IT" i="1" dirty="0" err="1">
                <a:latin typeface="MinionPro" charset="0"/>
              </a:rPr>
              <a:t>size</a:t>
            </a:r>
            <a:r>
              <a:rPr lang="it-IT" i="1" dirty="0">
                <a:latin typeface="MinionPro" charset="0"/>
              </a:rPr>
              <a:t> of the discrete </a:t>
            </a:r>
            <a:r>
              <a:rPr lang="it-IT" i="1" dirty="0" err="1">
                <a:latin typeface="MinionPro" charset="0"/>
              </a:rPr>
              <a:t>nodes</a:t>
            </a:r>
            <a:r>
              <a:rPr lang="it-IT" i="1" dirty="0">
                <a:latin typeface="MinionPro" charset="0"/>
              </a:rPr>
              <a:t> can be </a:t>
            </a:r>
            <a:r>
              <a:rPr lang="it-IT" i="1" dirty="0" err="1">
                <a:latin typeface="MinionPro" charset="0"/>
              </a:rPr>
              <a:t>measured</a:t>
            </a:r>
            <a:r>
              <a:rPr lang="it-IT" i="1" dirty="0">
                <a:latin typeface="MinionPro" charset="0"/>
              </a:rPr>
              <a:t>. </a:t>
            </a:r>
            <a:r>
              <a:rPr lang="it-IT" i="1" dirty="0" err="1">
                <a:latin typeface="MinionPro" charset="0"/>
              </a:rPr>
              <a:t>These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patients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require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pathologic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confirmation</a:t>
            </a:r>
            <a:r>
              <a:rPr lang="it-IT" i="1" dirty="0">
                <a:latin typeface="MinionPro" charset="0"/>
              </a:rPr>
              <a:t> (</a:t>
            </a:r>
            <a:r>
              <a:rPr lang="it-IT" i="1" dirty="0" err="1">
                <a:latin typeface="MinionPro" charset="0"/>
              </a:rPr>
              <a:t>ie</a:t>
            </a:r>
            <a:r>
              <a:rPr lang="it-IT" i="1" dirty="0">
                <a:latin typeface="MinionPro" charset="0"/>
              </a:rPr>
              <a:t>, invasive </a:t>
            </a:r>
            <a:r>
              <a:rPr lang="it-IT" i="1" dirty="0" err="1">
                <a:latin typeface="MinionPro" charset="0"/>
              </a:rPr>
              <a:t>staging</a:t>
            </a:r>
            <a:r>
              <a:rPr lang="it-IT" i="1" dirty="0">
                <a:latin typeface="MinionPro" charset="0"/>
              </a:rPr>
              <a:t>).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75166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0" y="927100"/>
            <a:ext cx="7734300" cy="50038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524000" y="611065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>
                <a:latin typeface="MinionPro" charset="0"/>
              </a:rPr>
              <a:t>In Group C, the </a:t>
            </a:r>
            <a:r>
              <a:rPr lang="it-IT" i="1" dirty="0" err="1">
                <a:latin typeface="MinionPro" charset="0"/>
              </a:rPr>
              <a:t>mediastinal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lymph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nodes</a:t>
            </a:r>
            <a:r>
              <a:rPr lang="it-IT" i="1" dirty="0">
                <a:latin typeface="MinionPro" charset="0"/>
              </a:rPr>
              <a:t> are </a:t>
            </a:r>
            <a:r>
              <a:rPr lang="it-IT" i="1" dirty="0" err="1">
                <a:latin typeface="MinionPro" charset="0"/>
              </a:rPr>
              <a:t>normal</a:t>
            </a:r>
            <a:r>
              <a:rPr lang="it-IT" i="1" dirty="0">
                <a:latin typeface="MinionPro" charset="0"/>
              </a:rPr>
              <a:t>, </a:t>
            </a:r>
            <a:r>
              <a:rPr lang="it-IT" i="1" dirty="0" err="1">
                <a:latin typeface="MinionPro" charset="0"/>
              </a:rPr>
              <a:t>but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there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is</a:t>
            </a:r>
            <a:r>
              <a:rPr lang="it-IT" i="1" dirty="0">
                <a:latin typeface="MinionPro" charset="0"/>
              </a:rPr>
              <a:t> a high </a:t>
            </a:r>
            <a:r>
              <a:rPr lang="it-IT" i="1" dirty="0" err="1">
                <a:latin typeface="MinionPro" charset="0"/>
              </a:rPr>
              <a:t>risk</a:t>
            </a:r>
            <a:r>
              <a:rPr lang="it-IT" i="1" dirty="0">
                <a:latin typeface="MinionPro" charset="0"/>
              </a:rPr>
              <a:t> for </a:t>
            </a:r>
            <a:r>
              <a:rPr lang="it-IT" i="1" dirty="0" err="1">
                <a:latin typeface="MinionPro" charset="0"/>
              </a:rPr>
              <a:t>occult</a:t>
            </a:r>
            <a:r>
              <a:rPr lang="it-IT" i="1" dirty="0">
                <a:latin typeface="MinionPro" charset="0"/>
              </a:rPr>
              <a:t> N2/N3 </a:t>
            </a:r>
            <a:r>
              <a:rPr lang="it-IT" i="1" dirty="0" err="1">
                <a:latin typeface="MinionPro" charset="0"/>
              </a:rPr>
              <a:t>disease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based</a:t>
            </a:r>
            <a:r>
              <a:rPr lang="it-IT" i="1" dirty="0">
                <a:latin typeface="MinionPro" charset="0"/>
              </a:rPr>
              <a:t> on the </a:t>
            </a:r>
            <a:r>
              <a:rPr lang="it-IT" i="1" dirty="0" err="1">
                <a:latin typeface="MinionPro" charset="0"/>
              </a:rPr>
              <a:t>presence</a:t>
            </a:r>
            <a:r>
              <a:rPr lang="it-IT" i="1" dirty="0">
                <a:latin typeface="MinionPro" charset="0"/>
              </a:rPr>
              <a:t> of </a:t>
            </a:r>
            <a:r>
              <a:rPr lang="it-IT" i="1" dirty="0" err="1">
                <a:latin typeface="MinionPro" charset="0"/>
              </a:rPr>
              <a:t>suspected</a:t>
            </a:r>
            <a:r>
              <a:rPr lang="it-IT" i="1" dirty="0">
                <a:latin typeface="MinionPro" charset="0"/>
              </a:rPr>
              <a:t> N1 </a:t>
            </a:r>
            <a:r>
              <a:rPr lang="it-IT" i="1" dirty="0" err="1">
                <a:latin typeface="MinionPro" charset="0"/>
              </a:rPr>
              <a:t>disease</a:t>
            </a:r>
            <a:r>
              <a:rPr lang="it-IT" i="1" dirty="0">
                <a:latin typeface="MinionPro" charset="0"/>
              </a:rPr>
              <a:t> (C)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15412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0" y="927100"/>
            <a:ext cx="7734300" cy="50038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524000" y="593090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>
                <a:latin typeface="MinionPro" charset="0"/>
              </a:rPr>
              <a:t>In Group C, the </a:t>
            </a:r>
            <a:r>
              <a:rPr lang="it-IT" i="1" dirty="0" err="1">
                <a:latin typeface="MinionPro" charset="0"/>
              </a:rPr>
              <a:t>mediastinal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lymph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nodes</a:t>
            </a:r>
            <a:r>
              <a:rPr lang="it-IT" i="1" dirty="0">
                <a:latin typeface="MinionPro" charset="0"/>
              </a:rPr>
              <a:t> are </a:t>
            </a:r>
            <a:r>
              <a:rPr lang="it-IT" i="1" dirty="0" err="1">
                <a:latin typeface="MinionPro" charset="0"/>
              </a:rPr>
              <a:t>normal</a:t>
            </a:r>
            <a:r>
              <a:rPr lang="it-IT" i="1" dirty="0">
                <a:latin typeface="MinionPro" charset="0"/>
              </a:rPr>
              <a:t>, </a:t>
            </a:r>
            <a:r>
              <a:rPr lang="it-IT" i="1" dirty="0" err="1">
                <a:latin typeface="MinionPro" charset="0"/>
              </a:rPr>
              <a:t>but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there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is</a:t>
            </a:r>
            <a:r>
              <a:rPr lang="it-IT" i="1" dirty="0">
                <a:latin typeface="MinionPro" charset="0"/>
              </a:rPr>
              <a:t> a high </a:t>
            </a:r>
            <a:r>
              <a:rPr lang="it-IT" i="1" dirty="0" err="1">
                <a:latin typeface="MinionPro" charset="0"/>
              </a:rPr>
              <a:t>risk</a:t>
            </a:r>
            <a:r>
              <a:rPr lang="it-IT" i="1" dirty="0">
                <a:latin typeface="MinionPro" charset="0"/>
              </a:rPr>
              <a:t> for </a:t>
            </a:r>
            <a:r>
              <a:rPr lang="it-IT" i="1" dirty="0" err="1">
                <a:latin typeface="MinionPro" charset="0"/>
              </a:rPr>
              <a:t>occult</a:t>
            </a:r>
            <a:r>
              <a:rPr lang="it-IT" i="1" dirty="0">
                <a:latin typeface="MinionPro" charset="0"/>
              </a:rPr>
              <a:t> N2/N3 </a:t>
            </a:r>
            <a:r>
              <a:rPr lang="it-IT" i="1" dirty="0" err="1">
                <a:latin typeface="MinionPro" charset="0"/>
              </a:rPr>
              <a:t>disease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based</a:t>
            </a:r>
            <a:r>
              <a:rPr lang="it-IT" i="1" dirty="0">
                <a:latin typeface="MinionPro" charset="0"/>
              </a:rPr>
              <a:t> on the </a:t>
            </a:r>
            <a:r>
              <a:rPr lang="it-IT" i="1" dirty="0" err="1">
                <a:latin typeface="MinionPro" charset="0"/>
              </a:rPr>
              <a:t>presence</a:t>
            </a:r>
            <a:r>
              <a:rPr lang="it-IT" i="1" dirty="0">
                <a:latin typeface="MinionPro" charset="0"/>
              </a:rPr>
              <a:t> of </a:t>
            </a:r>
            <a:r>
              <a:rPr lang="it-IT" i="1" dirty="0" err="1">
                <a:latin typeface="MinionPro" charset="0"/>
              </a:rPr>
              <a:t>suspected</a:t>
            </a:r>
            <a:r>
              <a:rPr lang="it-IT" i="1" dirty="0">
                <a:latin typeface="MinionPro" charset="0"/>
              </a:rPr>
              <a:t> N1 </a:t>
            </a:r>
            <a:r>
              <a:rPr lang="it-IT" i="1" dirty="0" err="1">
                <a:latin typeface="MinionPro" charset="0"/>
              </a:rPr>
              <a:t>disease</a:t>
            </a:r>
            <a:r>
              <a:rPr lang="it-IT" i="1" dirty="0">
                <a:latin typeface="MinionPro" charset="0"/>
              </a:rPr>
              <a:t> (C) or a </a:t>
            </a:r>
            <a:r>
              <a:rPr lang="it-IT" i="1" dirty="0" err="1">
                <a:latin typeface="MinionPro" charset="0"/>
              </a:rPr>
              <a:t>central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tumor</a:t>
            </a:r>
            <a:r>
              <a:rPr lang="it-IT" i="1" dirty="0">
                <a:latin typeface="MinionPro" charset="0"/>
              </a:rPr>
              <a:t> (D). </a:t>
            </a:r>
            <a:r>
              <a:rPr lang="it-IT" i="1" dirty="0" err="1">
                <a:latin typeface="MinionPro" charset="0"/>
              </a:rPr>
              <a:t>These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patients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also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need</a:t>
            </a:r>
            <a:r>
              <a:rPr lang="it-IT" i="1" dirty="0">
                <a:latin typeface="MinionPro" charset="0"/>
              </a:rPr>
              <a:t> invasive </a:t>
            </a:r>
            <a:r>
              <a:rPr lang="it-IT" i="1" dirty="0" err="1">
                <a:latin typeface="MinionPro" charset="0"/>
              </a:rPr>
              <a:t>staging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prior</a:t>
            </a:r>
            <a:r>
              <a:rPr lang="it-IT" i="1" dirty="0">
                <a:latin typeface="MinionPro" charset="0"/>
              </a:rPr>
              <a:t> to </a:t>
            </a:r>
            <a:r>
              <a:rPr lang="it-IT" i="1" dirty="0" err="1">
                <a:latin typeface="MinionPro" charset="0"/>
              </a:rPr>
              <a:t>surgery</a:t>
            </a:r>
            <a:r>
              <a:rPr lang="it-IT" i="1" dirty="0">
                <a:latin typeface="MinionPro" charset="0"/>
              </a:rPr>
              <a:t>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59160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0" y="927100"/>
            <a:ext cx="7734300" cy="50038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524000" y="594342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>
                <a:latin typeface="MinionPro" charset="0"/>
              </a:rPr>
              <a:t>E Group </a:t>
            </a:r>
            <a:r>
              <a:rPr lang="it-IT" i="1" dirty="0" err="1">
                <a:latin typeface="MinionPro" charset="0"/>
              </a:rPr>
              <a:t>is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composed</a:t>
            </a:r>
            <a:r>
              <a:rPr lang="it-IT" i="1" dirty="0">
                <a:latin typeface="MinionPro" charset="0"/>
              </a:rPr>
              <a:t> of </a:t>
            </a:r>
            <a:r>
              <a:rPr lang="it-IT" i="1" dirty="0" err="1">
                <a:latin typeface="MinionPro" charset="0"/>
              </a:rPr>
              <a:t>patients</a:t>
            </a:r>
            <a:r>
              <a:rPr lang="it-IT" i="1" dirty="0">
                <a:latin typeface="MinionPro" charset="0"/>
              </a:rPr>
              <a:t> with a </a:t>
            </a:r>
            <a:r>
              <a:rPr lang="it-IT" i="1" dirty="0" err="1">
                <a:latin typeface="MinionPro" charset="0"/>
              </a:rPr>
              <a:t>peripheral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clinical</a:t>
            </a:r>
            <a:r>
              <a:rPr lang="it-IT" i="1" dirty="0">
                <a:latin typeface="MinionPro" charset="0"/>
              </a:rPr>
              <a:t> stage I </a:t>
            </a:r>
            <a:r>
              <a:rPr lang="it-IT" i="1" dirty="0" err="1">
                <a:latin typeface="MinionPro" charset="0"/>
              </a:rPr>
              <a:t>tumor</a:t>
            </a:r>
            <a:r>
              <a:rPr lang="it-IT" i="1" dirty="0">
                <a:latin typeface="MinionPro" charset="0"/>
              </a:rPr>
              <a:t> (the </a:t>
            </a:r>
            <a:r>
              <a:rPr lang="it-IT" i="1" dirty="0" err="1">
                <a:latin typeface="MinionPro" charset="0"/>
              </a:rPr>
              <a:t>mediastinal</a:t>
            </a:r>
            <a:r>
              <a:rPr lang="it-IT" i="1" dirty="0">
                <a:latin typeface="MinionPro" charset="0"/>
              </a:rPr>
              <a:t>, </a:t>
            </a:r>
            <a:r>
              <a:rPr lang="it-IT" i="1" dirty="0" err="1">
                <a:latin typeface="MinionPro" charset="0"/>
              </a:rPr>
              <a:t>hilar</a:t>
            </a:r>
            <a:r>
              <a:rPr lang="it-IT" i="1" dirty="0">
                <a:latin typeface="MinionPro" charset="0"/>
              </a:rPr>
              <a:t>, and </a:t>
            </a:r>
            <a:r>
              <a:rPr lang="it-IT" i="1" dirty="0" err="1">
                <a:latin typeface="MinionPro" charset="0"/>
              </a:rPr>
              <a:t>interlobar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nodes</a:t>
            </a:r>
            <a:r>
              <a:rPr lang="it-IT" i="1" dirty="0">
                <a:latin typeface="MinionPro" charset="0"/>
              </a:rPr>
              <a:t> are </a:t>
            </a:r>
            <a:r>
              <a:rPr lang="it-IT" i="1" dirty="0" err="1">
                <a:latin typeface="MinionPro" charset="0"/>
              </a:rPr>
              <a:t>normal</a:t>
            </a:r>
            <a:r>
              <a:rPr lang="it-IT" i="1" dirty="0">
                <a:latin typeface="MinionPro" charset="0"/>
              </a:rPr>
              <a:t> on PET-CT </a:t>
            </a:r>
            <a:r>
              <a:rPr lang="it-IT" i="1" dirty="0" err="1">
                <a:latin typeface="MinionPro" charset="0"/>
              </a:rPr>
              <a:t>scan</a:t>
            </a:r>
            <a:r>
              <a:rPr lang="it-IT" i="1" dirty="0">
                <a:latin typeface="MinionPro" charset="0"/>
              </a:rPr>
              <a:t>). Invasive </a:t>
            </a:r>
            <a:r>
              <a:rPr lang="it-IT" i="1" dirty="0" err="1">
                <a:latin typeface="MinionPro" charset="0"/>
              </a:rPr>
              <a:t>staging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prior</a:t>
            </a:r>
            <a:r>
              <a:rPr lang="it-IT" i="1" dirty="0">
                <a:latin typeface="MinionPro" charset="0"/>
              </a:rPr>
              <a:t> to </a:t>
            </a:r>
            <a:r>
              <a:rPr lang="it-IT" i="1" dirty="0" err="1">
                <a:latin typeface="MinionPro" charset="0"/>
              </a:rPr>
              <a:t>surgery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is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not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recommended</a:t>
            </a:r>
            <a:r>
              <a:rPr lang="it-IT" i="1" dirty="0">
                <a:latin typeface="MinionPro" charset="0"/>
              </a:rPr>
              <a:t> in </a:t>
            </a:r>
            <a:r>
              <a:rPr lang="it-IT" i="1" dirty="0" err="1">
                <a:latin typeface="MinionPro" charset="0"/>
              </a:rPr>
              <a:t>this</a:t>
            </a:r>
            <a:r>
              <a:rPr lang="it-IT" i="1" dirty="0">
                <a:latin typeface="MinionPro" charset="0"/>
              </a:rPr>
              <a:t> </a:t>
            </a:r>
            <a:r>
              <a:rPr lang="it-IT" i="1" dirty="0" err="1">
                <a:latin typeface="MinionPro" charset="0"/>
              </a:rPr>
              <a:t>group</a:t>
            </a:r>
            <a:r>
              <a:rPr lang="it-IT" i="1" dirty="0">
                <a:latin typeface="MinionPro" charset="0"/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60225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rgbClr val="3B99FC"/>
                </a:solidFill>
              </a:rPr>
              <a:t>Non invasive and invasive </a:t>
            </a:r>
            <a:r>
              <a:rPr lang="it-IT" sz="3200" b="1" dirty="0" err="1">
                <a:solidFill>
                  <a:srgbClr val="3B99FC"/>
                </a:solidFill>
              </a:rPr>
              <a:t>staging</a:t>
            </a:r>
            <a:r>
              <a:rPr lang="it-IT" sz="3200" b="1" dirty="0">
                <a:solidFill>
                  <a:srgbClr val="3B99FC"/>
                </a:solidFill>
              </a:rPr>
              <a:t> </a:t>
            </a:r>
            <a:r>
              <a:rPr lang="it-IT" sz="3200" b="1" dirty="0" err="1">
                <a:solidFill>
                  <a:srgbClr val="3B99FC"/>
                </a:solidFill>
              </a:rPr>
              <a:t>modalities</a:t>
            </a:r>
            <a:r>
              <a:rPr lang="it-IT" sz="3200" b="1" dirty="0">
                <a:solidFill>
                  <a:srgbClr val="3B99FC"/>
                </a:solidFill>
              </a:rPr>
              <a:t> </a:t>
            </a:r>
            <a:r>
              <a:rPr lang="it-IT" sz="3200" b="1" dirty="0" err="1">
                <a:solidFill>
                  <a:srgbClr val="3B99FC"/>
                </a:solidFill>
              </a:rPr>
              <a:t>prior</a:t>
            </a:r>
            <a:r>
              <a:rPr lang="it-IT" sz="3200" b="1" dirty="0">
                <a:solidFill>
                  <a:srgbClr val="3B99FC"/>
                </a:solidFill>
              </a:rPr>
              <a:t> to </a:t>
            </a:r>
            <a:r>
              <a:rPr lang="it-IT" sz="3200" b="1" dirty="0" err="1">
                <a:solidFill>
                  <a:srgbClr val="3B99FC"/>
                </a:solidFill>
              </a:rPr>
              <a:t>thoracotomy</a:t>
            </a:r>
            <a:endParaRPr lang="it-IT" sz="3200" b="1" dirty="0">
              <a:solidFill>
                <a:srgbClr val="3B99FC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994014"/>
            <a:ext cx="7886700" cy="401456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9102248" y="6311898"/>
            <a:ext cx="1230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Chest</a:t>
            </a:r>
            <a:r>
              <a:rPr lang="it-IT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3435548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980" y="1547273"/>
            <a:ext cx="5887074" cy="316723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33FEAB8-905C-0546-A71E-87C86AD267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0" t="5815" r="7756" b="4191"/>
          <a:stretch/>
        </p:blipFill>
        <p:spPr>
          <a:xfrm>
            <a:off x="7043738" y="900113"/>
            <a:ext cx="4500563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93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AB17F6-D37A-F44F-B62A-3E906E4E9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b="1" dirty="0" err="1">
                <a:solidFill>
                  <a:srgbClr val="0052FF"/>
                </a:solidFill>
              </a:rPr>
              <a:t>Pivotal</a:t>
            </a:r>
            <a:r>
              <a:rPr lang="it-IT" sz="3200" b="1" dirty="0">
                <a:solidFill>
                  <a:srgbClr val="0052FF"/>
                </a:solidFill>
              </a:rPr>
              <a:t> </a:t>
            </a:r>
            <a:r>
              <a:rPr lang="it-IT" sz="3200" b="1" dirty="0" err="1">
                <a:solidFill>
                  <a:srgbClr val="0052FF"/>
                </a:solidFill>
              </a:rPr>
              <a:t>role</a:t>
            </a:r>
            <a:r>
              <a:rPr lang="it-IT" sz="3200" b="1" dirty="0">
                <a:solidFill>
                  <a:srgbClr val="0052FF"/>
                </a:solidFill>
              </a:rPr>
              <a:t> of </a:t>
            </a:r>
            <a:r>
              <a:rPr lang="it-IT" sz="3200" b="1" dirty="0" err="1">
                <a:solidFill>
                  <a:srgbClr val="0052FF"/>
                </a:solidFill>
              </a:rPr>
              <a:t>pulmonologists</a:t>
            </a:r>
            <a:endParaRPr lang="it-IT" sz="3200" b="1" dirty="0">
              <a:solidFill>
                <a:srgbClr val="0052FF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FEE729-5349-D649-8E6A-A906885BD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err="1"/>
              <a:t>Pulmonologists</a:t>
            </a:r>
            <a:r>
              <a:rPr lang="it-IT" dirty="0"/>
              <a:t> are </a:t>
            </a:r>
            <a:r>
              <a:rPr lang="it-IT" b="1" dirty="0" err="1">
                <a:solidFill>
                  <a:srgbClr val="0052FF"/>
                </a:solidFill>
              </a:rPr>
              <a:t>pivotal</a:t>
            </a:r>
            <a:r>
              <a:rPr lang="it-IT" dirty="0"/>
              <a:t> in </a:t>
            </a:r>
            <a:r>
              <a:rPr lang="it-IT" dirty="0" err="1"/>
              <a:t>lung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 </a:t>
            </a:r>
            <a:r>
              <a:rPr lang="it-IT" dirty="0" err="1"/>
              <a:t>staging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interpret</a:t>
            </a:r>
            <a:r>
              <a:rPr lang="it-IT" dirty="0"/>
              <a:t> the </a:t>
            </a:r>
            <a:r>
              <a:rPr lang="it-IT" dirty="0" err="1"/>
              <a:t>imaging</a:t>
            </a:r>
            <a:r>
              <a:rPr lang="it-IT" dirty="0"/>
              <a:t> </a:t>
            </a:r>
            <a:r>
              <a:rPr lang="it-IT" dirty="0" err="1"/>
              <a:t>tests</a:t>
            </a:r>
            <a:r>
              <a:rPr lang="it-IT" dirty="0"/>
              <a:t> and </a:t>
            </a:r>
            <a:r>
              <a:rPr lang="it-IT" dirty="0" err="1"/>
              <a:t>provide</a:t>
            </a:r>
            <a:r>
              <a:rPr lang="it-IT" dirty="0"/>
              <a:t> </a:t>
            </a:r>
            <a:r>
              <a:rPr lang="it-IT" dirty="0" err="1"/>
              <a:t>tissue</a:t>
            </a:r>
            <a:r>
              <a:rPr lang="it-IT" dirty="0"/>
              <a:t> for </a:t>
            </a:r>
            <a:r>
              <a:rPr lang="it-IT" dirty="0" err="1"/>
              <a:t>pathological</a:t>
            </a:r>
            <a:r>
              <a:rPr lang="it-IT" dirty="0"/>
              <a:t> </a:t>
            </a:r>
            <a:r>
              <a:rPr lang="it-IT" dirty="0" err="1"/>
              <a:t>examination</a:t>
            </a:r>
            <a:r>
              <a:rPr lang="it-IT" dirty="0"/>
              <a:t>. </a:t>
            </a:r>
          </a:p>
          <a:p>
            <a:pPr marL="0" indent="0">
              <a:buNone/>
            </a:pP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perform</a:t>
            </a:r>
            <a:r>
              <a:rPr lang="it-IT" dirty="0"/>
              <a:t>:</a:t>
            </a:r>
          </a:p>
          <a:p>
            <a:r>
              <a:rPr lang="it-IT" dirty="0"/>
              <a:t> the </a:t>
            </a:r>
            <a:r>
              <a:rPr lang="it-IT" dirty="0" err="1"/>
              <a:t>preoperative</a:t>
            </a:r>
            <a:r>
              <a:rPr lang="it-IT" dirty="0"/>
              <a:t> </a:t>
            </a:r>
            <a:r>
              <a:rPr lang="it-IT" dirty="0" err="1"/>
              <a:t>physiological</a:t>
            </a:r>
            <a:r>
              <a:rPr lang="it-IT" dirty="0"/>
              <a:t> </a:t>
            </a:r>
            <a:r>
              <a:rPr lang="it-IT" dirty="0" err="1"/>
              <a:t>evaluation</a:t>
            </a:r>
            <a:r>
              <a:rPr lang="it-IT" dirty="0"/>
              <a:t>, </a:t>
            </a:r>
          </a:p>
          <a:p>
            <a:r>
              <a:rPr lang="it-IT" dirty="0" err="1"/>
              <a:t>provide</a:t>
            </a:r>
            <a:r>
              <a:rPr lang="it-IT" dirty="0"/>
              <a:t> </a:t>
            </a:r>
            <a:r>
              <a:rPr lang="it-IT" dirty="0" err="1"/>
              <a:t>postresection</a:t>
            </a:r>
            <a:r>
              <a:rPr lang="it-IT" dirty="0"/>
              <a:t> </a:t>
            </a:r>
            <a:r>
              <a:rPr lang="it-IT" dirty="0" err="1"/>
              <a:t>surveillance</a:t>
            </a:r>
            <a:r>
              <a:rPr lang="it-IT" dirty="0"/>
              <a:t>, </a:t>
            </a:r>
          </a:p>
          <a:p>
            <a:r>
              <a:rPr lang="it-IT" dirty="0" err="1"/>
              <a:t>treat</a:t>
            </a:r>
            <a:r>
              <a:rPr lang="it-IT" dirty="0"/>
              <a:t> the </a:t>
            </a:r>
            <a:r>
              <a:rPr lang="it-IT" dirty="0" err="1"/>
              <a:t>patients</a:t>
            </a:r>
            <a:r>
              <a:rPr lang="it-IT" dirty="0"/>
              <a:t>’ </a:t>
            </a:r>
            <a:r>
              <a:rPr lang="it-IT" dirty="0" err="1"/>
              <a:t>most</a:t>
            </a:r>
            <a:r>
              <a:rPr lang="it-IT" dirty="0"/>
              <a:t> common </a:t>
            </a:r>
            <a:r>
              <a:rPr lang="it-IT" dirty="0" err="1"/>
              <a:t>comorbidities</a:t>
            </a:r>
            <a:r>
              <a:rPr lang="it-IT" dirty="0"/>
              <a:t>,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COPD, </a:t>
            </a:r>
            <a:r>
              <a:rPr lang="it-IT" dirty="0" err="1"/>
              <a:t>pleural</a:t>
            </a:r>
            <a:r>
              <a:rPr lang="it-IT" dirty="0"/>
              <a:t> </a:t>
            </a:r>
            <a:r>
              <a:rPr lang="it-IT" dirty="0" err="1"/>
              <a:t>effusions</a:t>
            </a:r>
            <a:r>
              <a:rPr lang="it-IT" dirty="0"/>
              <a:t>, </a:t>
            </a:r>
            <a:r>
              <a:rPr lang="it-IT" dirty="0" err="1"/>
              <a:t>lung</a:t>
            </a:r>
            <a:r>
              <a:rPr lang="it-IT" dirty="0"/>
              <a:t> </a:t>
            </a:r>
            <a:r>
              <a:rPr lang="it-IT" dirty="0" err="1"/>
              <a:t>infections</a:t>
            </a:r>
            <a:r>
              <a:rPr lang="it-IT" dirty="0"/>
              <a:t>, and </a:t>
            </a:r>
            <a:r>
              <a:rPr lang="it-IT" dirty="0" err="1"/>
              <a:t>respiratory</a:t>
            </a:r>
            <a:r>
              <a:rPr lang="it-IT" dirty="0"/>
              <a:t> </a:t>
            </a:r>
            <a:r>
              <a:rPr lang="it-IT" dirty="0" err="1"/>
              <a:t>failure</a:t>
            </a:r>
            <a:r>
              <a:rPr lang="it-IT" dirty="0"/>
              <a:t>. </a:t>
            </a:r>
          </a:p>
          <a:p>
            <a:pPr marL="0" indent="0">
              <a:buNone/>
            </a:pP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comorbidities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affect</a:t>
            </a:r>
            <a:r>
              <a:rPr lang="it-IT" dirty="0"/>
              <a:t> the performance status of </a:t>
            </a:r>
            <a:r>
              <a:rPr lang="it-IT" dirty="0" err="1"/>
              <a:t>patients</a:t>
            </a:r>
            <a:r>
              <a:rPr lang="it-IT" dirty="0"/>
              <a:t> and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ability</a:t>
            </a:r>
            <a:r>
              <a:rPr lang="it-IT" dirty="0"/>
              <a:t> to </a:t>
            </a:r>
            <a:r>
              <a:rPr lang="it-IT" dirty="0" err="1"/>
              <a:t>undergo</a:t>
            </a:r>
            <a:r>
              <a:rPr lang="it-IT" dirty="0"/>
              <a:t> </a:t>
            </a:r>
            <a:r>
              <a:rPr lang="it-IT" dirty="0" err="1"/>
              <a:t>surgery</a:t>
            </a:r>
            <a:r>
              <a:rPr lang="it-IT" dirty="0"/>
              <a:t> </a:t>
            </a:r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654744F-580E-A848-A77C-A0B64877BF23}"/>
              </a:ext>
            </a:extLst>
          </p:cNvPr>
          <p:cNvSpPr txBox="1"/>
          <p:nvPr/>
        </p:nvSpPr>
        <p:spPr>
          <a:xfrm>
            <a:off x="7252570" y="6250488"/>
            <a:ext cx="3882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Gaga</a:t>
            </a:r>
            <a:r>
              <a:rPr lang="it-IT" sz="1600" dirty="0"/>
              <a:t> M, et al. </a:t>
            </a:r>
            <a:r>
              <a:rPr lang="it-IT" sz="1600" dirty="0" err="1"/>
              <a:t>Am</a:t>
            </a:r>
            <a:r>
              <a:rPr lang="it-IT" sz="1600" dirty="0"/>
              <a:t> </a:t>
            </a:r>
            <a:r>
              <a:rPr lang="it-IT" sz="1600" dirty="0" err="1"/>
              <a:t>J</a:t>
            </a:r>
            <a:r>
              <a:rPr lang="it-IT" sz="1600" dirty="0"/>
              <a:t> </a:t>
            </a:r>
            <a:r>
              <a:rPr lang="it-IT" sz="1600" dirty="0" err="1"/>
              <a:t>Resp</a:t>
            </a:r>
            <a:r>
              <a:rPr lang="it-IT" sz="1600" dirty="0"/>
              <a:t> </a:t>
            </a:r>
            <a:r>
              <a:rPr lang="it-IT" sz="1600" dirty="0" err="1"/>
              <a:t>Crit</a:t>
            </a:r>
            <a:r>
              <a:rPr lang="it-IT" sz="1600" dirty="0"/>
              <a:t> Care </a:t>
            </a:r>
            <a:r>
              <a:rPr lang="it-IT" sz="1600" dirty="0" err="1"/>
              <a:t>Med</a:t>
            </a:r>
            <a:r>
              <a:rPr lang="it-IT" sz="1600" dirty="0"/>
              <a:t> 2013</a:t>
            </a:r>
          </a:p>
        </p:txBody>
      </p:sp>
    </p:spTree>
    <p:extLst>
      <p:ext uri="{BB962C8B-B14F-4D97-AF65-F5344CB8AC3E}">
        <p14:creationId xmlns:p14="http://schemas.microsoft.com/office/powerpoint/2010/main" val="3056846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>
            <a:extLst>
              <a:ext uri="{FF2B5EF4-FFF2-40B4-BE49-F238E27FC236}">
                <a16:creationId xmlns:a16="http://schemas.microsoft.com/office/drawing/2014/main" id="{9358DD24-C922-7D45-BC2B-5D7C12138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3" y="404814"/>
            <a:ext cx="5243512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it-IT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TORACOSCOPIA MEDICA</a:t>
            </a:r>
          </a:p>
        </p:txBody>
      </p:sp>
      <p:sp>
        <p:nvSpPr>
          <p:cNvPr id="14339" name="Text Box 2">
            <a:extLst>
              <a:ext uri="{FF2B5EF4-FFF2-40B4-BE49-F238E27FC236}">
                <a16:creationId xmlns:a16="http://schemas.microsoft.com/office/drawing/2014/main" id="{D52CF37A-D977-BE4D-B003-8C1D8F8D5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2144713"/>
            <a:ext cx="8143875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44926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Si intende per toracoscopia medica l’esame endoscopico del cavo pleurico condotto da Pneumologi, solitamente in anestesia locale, in una sala endoscopica, dopo pneumotorace indotto o spontaneo, mediante una o due porte di entrata e strumentario semplice pluriuso.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2E6C6977-F677-814A-ABDE-D15876DAD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0" y="6288088"/>
            <a:ext cx="5162550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6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Casalini G. Pneumologia Interventistica. Springer 2008</a:t>
            </a: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7085AA8C-3640-8D41-B0AD-BF32FC9D73D5}"/>
              </a:ext>
            </a:extLst>
          </p:cNvPr>
          <p:cNvCxnSpPr/>
          <p:nvPr/>
        </p:nvCxnSpPr>
        <p:spPr>
          <a:xfrm>
            <a:off x="1941513" y="1268413"/>
            <a:ext cx="825976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6677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4">
            <a:extLst>
              <a:ext uri="{FF2B5EF4-FFF2-40B4-BE49-F238E27FC236}">
                <a16:creationId xmlns:a16="http://schemas.microsoft.com/office/drawing/2014/main" id="{8A704D2F-369E-4940-A062-3833C4331335}"/>
              </a:ext>
            </a:extLst>
          </p:cNvPr>
          <p:cNvSpPr txBox="1">
            <a:spLocks/>
          </p:cNvSpPr>
          <p:nvPr/>
        </p:nvSpPr>
        <p:spPr>
          <a:xfrm>
            <a:off x="871539" y="966856"/>
            <a:ext cx="10472736" cy="5196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67" b="1" i="0" kern="1200">
                <a:solidFill>
                  <a:srgbClr val="064F59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5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Lung cancer: most common malignancy and leading cause of cancer-related mortality</a:t>
            </a:r>
          </a:p>
        </p:txBody>
      </p:sp>
      <p:sp>
        <p:nvSpPr>
          <p:cNvPr id="31" name="Text Placeholder 31">
            <a:extLst>
              <a:ext uri="{FF2B5EF4-FFF2-40B4-BE49-F238E27FC236}">
                <a16:creationId xmlns:a16="http://schemas.microsoft.com/office/drawing/2014/main" id="{19BE4208-9C80-2947-B44B-BA3A1D31692A}"/>
              </a:ext>
            </a:extLst>
          </p:cNvPr>
          <p:cNvSpPr txBox="1">
            <a:spLocks/>
          </p:cNvSpPr>
          <p:nvPr/>
        </p:nvSpPr>
        <p:spPr>
          <a:xfrm>
            <a:off x="585788" y="5382159"/>
            <a:ext cx="11129962" cy="12774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134"/>
              </a:spcBef>
              <a:buFont typeface="Arial" panose="020B0604020202020204" pitchFamily="34" charset="0"/>
              <a:buNone/>
              <a:defRPr sz="667" b="0" kern="1200">
                <a:solidFill>
                  <a:srgbClr val="064F59"/>
                </a:solidFill>
                <a:latin typeface="+mn-lt"/>
                <a:ea typeface="+mn-ea"/>
                <a:cs typeface="+mn-cs"/>
              </a:defRPr>
            </a:lvl1pPr>
            <a:lvl2pPr marL="30480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11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1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GB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GB" alt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Ferlay</a:t>
            </a:r>
            <a:r>
              <a:rPr lang="en-GB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J, et al. GLOBOCAN 2012 v1.0, Cancer Incidence and Mortality Worldwide: IARC </a:t>
            </a:r>
            <a:r>
              <a:rPr lang="en-GB" alt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CancerBase</a:t>
            </a:r>
            <a:r>
              <a:rPr lang="en-GB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No. 11[Internet]. Lyon, France:</a:t>
            </a:r>
            <a:br>
              <a:rPr lang="en-GB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International Agency for Research on Cancer; 2013. Available from: </a:t>
            </a:r>
            <a:r>
              <a:rPr lang="en-GB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http://globocan.iarc.fr</a:t>
            </a:r>
            <a:r>
              <a:rPr lang="en-GB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Accessed March 2014; </a:t>
            </a:r>
            <a:br>
              <a:rPr lang="en-GB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GB" alt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Ferlay</a:t>
            </a:r>
            <a:r>
              <a:rPr lang="en-GB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J, et al. </a:t>
            </a:r>
            <a:r>
              <a:rPr lang="en-GB" altLang="it-IT" sz="16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en-GB" altLang="it-IT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 Cancer. </a:t>
            </a:r>
            <a:r>
              <a:rPr lang="en-GB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2013;49:1374–1403.</a:t>
            </a:r>
          </a:p>
        </p:txBody>
      </p:sp>
      <p:graphicFrame>
        <p:nvGraphicFramePr>
          <p:cNvPr id="32" name="Chart 7">
            <a:extLst>
              <a:ext uri="{FF2B5EF4-FFF2-40B4-BE49-F238E27FC236}">
                <a16:creationId xmlns:a16="http://schemas.microsoft.com/office/drawing/2014/main" id="{C9D0020B-19FB-4748-8D90-3F25C9812A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7218261"/>
              </p:ext>
            </p:extLst>
          </p:nvPr>
        </p:nvGraphicFramePr>
        <p:xfrm>
          <a:off x="1914525" y="1799699"/>
          <a:ext cx="4360077" cy="350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Grafico" r:id="rId4" imgW="4797155" imgH="4724009" progId="">
                  <p:embed/>
                </p:oleObj>
              </mc:Choice>
              <mc:Fallback>
                <p:oleObj name="Grafico" r:id="rId4" imgW="4797155" imgH="4724009" progId="">
                  <p:embed/>
                  <p:pic>
                    <p:nvPicPr>
                      <p:cNvPr id="12292" name="Chart 7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4525" y="1799699"/>
                        <a:ext cx="4360077" cy="3506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8">
            <a:extLst>
              <a:ext uri="{FF2B5EF4-FFF2-40B4-BE49-F238E27FC236}">
                <a16:creationId xmlns:a16="http://schemas.microsoft.com/office/drawing/2014/main" id="{F364C463-1BB8-9846-B047-2D8DD83D0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4727" y="1534057"/>
            <a:ext cx="2292615" cy="235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933" b="1" i="0" u="none" strike="noStrike" kern="0" cap="none" spc="0" normalizeH="0" baseline="0" noProof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</a:rPr>
              <a:t>GLOBOCAN 2012 (worldwide, both sexes)</a:t>
            </a:r>
            <a:r>
              <a:rPr kumimoji="0" lang="en-GB" altLang="it-IT" sz="933" b="1" i="0" u="none" strike="noStrike" kern="0" cap="none" spc="0" normalizeH="0" baseline="30000" noProof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45A69872-8913-D64E-800A-8B7D11560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2111" y="2806724"/>
            <a:ext cx="3337562" cy="650876"/>
          </a:xfrm>
          <a:prstGeom prst="rect">
            <a:avLst/>
          </a:prstGeom>
          <a:solidFill>
            <a:srgbClr val="1F497D"/>
          </a:solidFill>
          <a:ln w="9525">
            <a:solidFill>
              <a:srgbClr val="1F497D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tIns="60960" bIns="60960" anchor="ctr"/>
          <a:lstStyle/>
          <a:p>
            <a:pPr marL="0" marR="0" lvl="1" indent="0" algn="ctr" defTabSz="6858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1.59 million</a:t>
            </a:r>
            <a:r>
              <a:rPr kumimoji="0" lang="en-US" sz="2133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1</a:t>
            </a:r>
          </a:p>
          <a:p>
            <a:pPr marL="0" marR="0" lvl="1" indent="0" algn="ctr" defTabSz="685800" eaLnBrk="1" fontAlgn="auto" latinLnBrk="0" hangingPunct="1">
              <a:lnSpc>
                <a:spcPct val="90000"/>
              </a:lnSpc>
              <a:spcBef>
                <a:spcPts val="24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(1 in 5) estimated deaths worldwide</a:t>
            </a:r>
            <a:endParaRPr kumimoji="0" lang="en-US" sz="1400" b="1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5" name="Rectangle 10">
            <a:extLst>
              <a:ext uri="{FF2B5EF4-FFF2-40B4-BE49-F238E27FC236}">
                <a16:creationId xmlns:a16="http://schemas.microsoft.com/office/drawing/2014/main" id="{5F5CEC5C-8766-C642-A014-E2497872E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2111" y="2041550"/>
            <a:ext cx="3337562" cy="649817"/>
          </a:xfrm>
          <a:prstGeom prst="rect">
            <a:avLst/>
          </a:prstGeom>
          <a:solidFill>
            <a:srgbClr val="1F497D"/>
          </a:solidFill>
          <a:ln w="9525">
            <a:solidFill>
              <a:srgbClr val="1F497D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tIns="60960" bIns="60960" anchor="ctr"/>
          <a:lstStyle/>
          <a:p>
            <a:pPr marL="0" marR="0" lvl="1" indent="0" algn="ctr" defTabSz="685800" eaLnBrk="1" fontAlgn="auto" latinLnBrk="0" hangingPunct="1">
              <a:lnSpc>
                <a:spcPct val="90000"/>
              </a:lnSpc>
              <a:spcBef>
                <a:spcPts val="24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1.82 million</a:t>
            </a:r>
            <a:r>
              <a:rPr kumimoji="0" lang="en-US" sz="2133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1</a:t>
            </a:r>
          </a:p>
          <a:p>
            <a:pPr marL="0" marR="0" lvl="1" indent="0" algn="ctr" defTabSz="685800" eaLnBrk="1" fontAlgn="auto" latinLnBrk="0" hangingPunct="1">
              <a:lnSpc>
                <a:spcPct val="90000"/>
              </a:lnSpc>
              <a:spcBef>
                <a:spcPts val="24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estimated new cases worldwide</a:t>
            </a:r>
            <a:endParaRPr kumimoji="0" lang="en-US" sz="1400" b="1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6" name="Rectangle 11">
            <a:extLst>
              <a:ext uri="{FF2B5EF4-FFF2-40B4-BE49-F238E27FC236}">
                <a16:creationId xmlns:a16="http://schemas.microsoft.com/office/drawing/2014/main" id="{F05A6A7E-F9D8-CD49-9CDA-B83EA1A06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2111" y="3572957"/>
            <a:ext cx="3337562" cy="649817"/>
          </a:xfrm>
          <a:prstGeom prst="rect">
            <a:avLst/>
          </a:prstGeom>
          <a:solidFill>
            <a:srgbClr val="1F497D"/>
          </a:solidFill>
          <a:ln w="9525">
            <a:solidFill>
              <a:srgbClr val="1F497D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tIns="60960" bIns="60960" anchor="ctr"/>
          <a:lstStyle/>
          <a:p>
            <a:pPr marL="0" marR="0" lvl="1" indent="0" algn="ctr" defTabSz="685800" eaLnBrk="1" fontAlgn="auto" latinLnBrk="0" hangingPunct="1">
              <a:lnSpc>
                <a:spcPct val="90000"/>
              </a:lnSpc>
              <a:spcBef>
                <a:spcPts val="24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More people die from lung cancer than breast, colorectal and prostate cancers combined</a:t>
            </a:r>
            <a:r>
              <a:rPr kumimoji="0" lang="en-US" sz="14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37" name="Rectangle 12">
            <a:extLst>
              <a:ext uri="{FF2B5EF4-FFF2-40B4-BE49-F238E27FC236}">
                <a16:creationId xmlns:a16="http://schemas.microsoft.com/office/drawing/2014/main" id="{13F49E8A-D947-7246-85FD-39218F697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2111" y="4338133"/>
            <a:ext cx="3337562" cy="649817"/>
          </a:xfrm>
          <a:prstGeom prst="rect">
            <a:avLst/>
          </a:prstGeom>
          <a:solidFill>
            <a:srgbClr val="1F497D"/>
          </a:solidFill>
          <a:ln w="9525">
            <a:solidFill>
              <a:srgbClr val="1F497D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tIns="60960" bIns="60960" anchor="ctr"/>
          <a:lstStyle/>
          <a:p>
            <a:pPr marL="0" marR="0" lvl="1" indent="0" algn="ctr" defTabSz="6858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Within Europe, 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~1,000 people die from lung cancer every day</a:t>
            </a:r>
            <a:r>
              <a:rPr kumimoji="0" lang="en-GB" sz="14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1,2</a:t>
            </a:r>
          </a:p>
        </p:txBody>
      </p:sp>
      <p:sp>
        <p:nvSpPr>
          <p:cNvPr id="38" name="Rectangle 5">
            <a:extLst>
              <a:ext uri="{FF2B5EF4-FFF2-40B4-BE49-F238E27FC236}">
                <a16:creationId xmlns:a16="http://schemas.microsoft.com/office/drawing/2014/main" id="{33129248-7707-A549-9FDD-E9F17827DF44}"/>
              </a:ext>
            </a:extLst>
          </p:cNvPr>
          <p:cNvSpPr>
            <a:spLocks/>
          </p:cNvSpPr>
          <p:nvPr/>
        </p:nvSpPr>
        <p:spPr bwMode="auto">
          <a:xfrm>
            <a:off x="3119445" y="5230816"/>
            <a:ext cx="6453188" cy="77258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1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39" name="Immagine 1">
            <a:extLst>
              <a:ext uri="{FF2B5EF4-FFF2-40B4-BE49-F238E27FC236}">
                <a16:creationId xmlns:a16="http://schemas.microsoft.com/office/drawing/2014/main" id="{660B0A52-08FC-D04B-9715-2D58EF7C4A9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28919" y="5156732"/>
            <a:ext cx="444104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CasellaDiTesto 1">
            <a:extLst>
              <a:ext uri="{FF2B5EF4-FFF2-40B4-BE49-F238E27FC236}">
                <a16:creationId xmlns:a16="http://schemas.microsoft.com/office/drawing/2014/main" id="{A5EEEC6A-47E7-D84E-8E78-B5082AFF2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8799" y="5327123"/>
            <a:ext cx="5941219" cy="194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667" b="1" i="0" u="none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Istituto Toscano Tumori –Livorno, Italy</a:t>
            </a:r>
          </a:p>
        </p:txBody>
      </p:sp>
      <p:sp>
        <p:nvSpPr>
          <p:cNvPr id="41" name="Rettangolo 13">
            <a:extLst>
              <a:ext uri="{FF2B5EF4-FFF2-40B4-BE49-F238E27FC236}">
                <a16:creationId xmlns:a16="http://schemas.microsoft.com/office/drawing/2014/main" id="{C3DE2C04-A0C9-E24F-9ACF-986892D14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32" y="5086881"/>
            <a:ext cx="6858000" cy="413808"/>
          </a:xfrm>
          <a:prstGeom prst="rect">
            <a:avLst/>
          </a:prstGeom>
          <a:solidFill>
            <a:sysClr val="window" lastClr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225659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441876A1-C5DF-0441-A152-AF7249996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4" y="1916113"/>
            <a:ext cx="814387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6F9341F8-AD27-DE40-81F9-6E9FE2CDA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4" y="260350"/>
            <a:ext cx="45053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CasellaDiTesto 1">
            <a:extLst>
              <a:ext uri="{FF2B5EF4-FFF2-40B4-BE49-F238E27FC236}">
                <a16:creationId xmlns:a16="http://schemas.microsoft.com/office/drawing/2014/main" id="{96A57625-761E-8E40-BC50-96FC25398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313" y="6381751"/>
            <a:ext cx="2660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altLang="it-IT" sz="1400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Clin Chest Med 2013;34, 81-91</a:t>
            </a:r>
          </a:p>
        </p:txBody>
      </p:sp>
    </p:spTree>
    <p:extLst>
      <p:ext uri="{BB962C8B-B14F-4D97-AF65-F5344CB8AC3E}">
        <p14:creationId xmlns:p14="http://schemas.microsoft.com/office/powerpoint/2010/main" val="39045676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>
            <a:extLst>
              <a:ext uri="{FF2B5EF4-FFF2-40B4-BE49-F238E27FC236}">
                <a16:creationId xmlns:a16="http://schemas.microsoft.com/office/drawing/2014/main" id="{6EE7908B-23E8-C945-9F90-3384A1561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50" y="304801"/>
            <a:ext cx="754380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it-IT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Ruolo della toracoscopia medica</a:t>
            </a:r>
          </a:p>
        </p:txBody>
      </p:sp>
      <p:sp>
        <p:nvSpPr>
          <p:cNvPr id="16387" name="Text Box 2">
            <a:extLst>
              <a:ext uri="{FF2B5EF4-FFF2-40B4-BE49-F238E27FC236}">
                <a16:creationId xmlns:a16="http://schemas.microsoft.com/office/drawing/2014/main" id="{30A7A8A7-F352-EC48-B5FD-AC1E6B801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1981200"/>
            <a:ext cx="80708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449263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FFFFCC"/>
              </a:buClr>
              <a:buSzPct val="70000"/>
              <a:buNone/>
            </a:pPr>
            <a:r>
              <a:rPr lang="it-IT" altLang="it-IT"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- L’esplorazione della cavità pleurica rappresenta lo standard di riferimento per la diagnosi istologica;</a:t>
            </a:r>
          </a:p>
          <a:p>
            <a:pPr algn="just" defTabSz="449263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FFFFCC"/>
              </a:buClr>
              <a:buSzPct val="70000"/>
              <a:buNone/>
            </a:pPr>
            <a:r>
              <a:rPr lang="it-IT" altLang="it-IT"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- La biopsia toracoscopica sotto controllo visivo eguaglia l’accuratezza della toracotomia</a:t>
            </a:r>
          </a:p>
          <a:p>
            <a:pPr algn="just" defTabSz="449263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FFFFCC"/>
              </a:buClr>
              <a:buSzPct val="70000"/>
              <a:buNone/>
            </a:pPr>
            <a:r>
              <a:rPr lang="it-IT" altLang="it-IT"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- L’esame endoscopico consente di valutare l’estensione endocavitaria della neoplasia</a:t>
            </a:r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B1416A66-71A7-FE43-860D-4A1B1316B9DC}"/>
              </a:ext>
            </a:extLst>
          </p:cNvPr>
          <p:cNvCxnSpPr/>
          <p:nvPr/>
        </p:nvCxnSpPr>
        <p:spPr>
          <a:xfrm>
            <a:off x="1941513" y="1268413"/>
            <a:ext cx="825976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9" name="Rettangolo 2">
            <a:extLst>
              <a:ext uri="{FF2B5EF4-FFF2-40B4-BE49-F238E27FC236}">
                <a16:creationId xmlns:a16="http://schemas.microsoft.com/office/drawing/2014/main" id="{120756D8-AF3D-EA40-A3B9-42CC42B2B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3" y="6330950"/>
            <a:ext cx="5670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Casalini G. Pneumologia Interventistica. Springer 2008</a:t>
            </a:r>
          </a:p>
        </p:txBody>
      </p:sp>
    </p:spTree>
    <p:extLst>
      <p:ext uri="{BB962C8B-B14F-4D97-AF65-F5344CB8AC3E}">
        <p14:creationId xmlns:p14="http://schemas.microsoft.com/office/powerpoint/2010/main" val="39069326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>
            <a:extLst>
              <a:ext uri="{FF2B5EF4-FFF2-40B4-BE49-F238E27FC236}">
                <a16:creationId xmlns:a16="http://schemas.microsoft.com/office/drawing/2014/main" id="{7A8342E3-6C29-E545-905C-69D292309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304801"/>
            <a:ext cx="7926387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it-IT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Vantaggi della toracoscopia medica rispetto a quella chirurgica</a:t>
            </a:r>
          </a:p>
        </p:txBody>
      </p:sp>
      <p:sp>
        <p:nvSpPr>
          <p:cNvPr id="13314" name="Text Box 2">
            <a:extLst>
              <a:ext uri="{FF2B5EF4-FFF2-40B4-BE49-F238E27FC236}">
                <a16:creationId xmlns:a16="http://schemas.microsoft.com/office/drawing/2014/main" id="{1766AC5B-7487-A848-94FF-EF251B9DF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838" y="2276475"/>
            <a:ext cx="7543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marL="0" indent="0" algn="just" defTabSz="449263" fontAlgn="base">
              <a:spcBef>
                <a:spcPts val="800"/>
              </a:spcBef>
              <a:spcAft>
                <a:spcPct val="0"/>
              </a:spcAft>
              <a:buClr>
                <a:srgbClr val="FFFFCC"/>
              </a:buClr>
              <a:buSzPct val="70000"/>
              <a:defRPr/>
            </a:pPr>
            <a:r>
              <a:rPr lang="it-IT" altLang="it-IT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Semplicità di esecuzione</a:t>
            </a:r>
          </a:p>
          <a:p>
            <a:pPr algn="just" defTabSz="449263" fontAlgn="base">
              <a:spcBef>
                <a:spcPts val="800"/>
              </a:spcBef>
              <a:spcAft>
                <a:spcPct val="0"/>
              </a:spcAft>
              <a:buSzPct val="70000"/>
              <a:defRPr/>
            </a:pPr>
            <a:endParaRPr lang="it-IT" alt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defTabSz="449263" fontAlgn="base">
              <a:spcBef>
                <a:spcPts val="800"/>
              </a:spcBef>
              <a:spcAft>
                <a:spcPct val="0"/>
              </a:spcAft>
              <a:buClr>
                <a:srgbClr val="FFFFCC"/>
              </a:buClr>
              <a:buSzPct val="70000"/>
              <a:defRPr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- Minor costo</a:t>
            </a:r>
          </a:p>
          <a:p>
            <a:pPr algn="just" defTabSz="449263" fontAlgn="base">
              <a:spcBef>
                <a:spcPts val="800"/>
              </a:spcBef>
              <a:spcAft>
                <a:spcPct val="0"/>
              </a:spcAft>
              <a:buClr>
                <a:srgbClr val="FFFFCC"/>
              </a:buClr>
              <a:buSzPct val="70000"/>
              <a:defRPr/>
            </a:pPr>
            <a:endParaRPr lang="it-IT" alt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defTabSz="449263" fontAlgn="base">
              <a:spcBef>
                <a:spcPts val="800"/>
              </a:spcBef>
              <a:spcAft>
                <a:spcPct val="0"/>
              </a:spcAft>
              <a:buClr>
                <a:srgbClr val="FFFFCC"/>
              </a:buClr>
              <a:buSzPct val="70000"/>
              <a:defRPr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- Buona </a:t>
            </a:r>
            <a:r>
              <a:rPr lang="it-IT" alt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tollerabilià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</a:p>
          <a:p>
            <a:pPr marL="0" indent="0" algn="just" defTabSz="449263" fontAlgn="base">
              <a:spcBef>
                <a:spcPts val="800"/>
              </a:spcBef>
              <a:spcAft>
                <a:spcPct val="0"/>
              </a:spcAft>
              <a:buClr>
                <a:srgbClr val="FFFFCC"/>
              </a:buClr>
              <a:buSzPct val="70000"/>
              <a:defRPr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  parte dei pazienti</a:t>
            </a: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9C504EB9-E4DE-CE45-B177-1AFCD6CC8461}"/>
              </a:ext>
            </a:extLst>
          </p:cNvPr>
          <p:cNvCxnSpPr/>
          <p:nvPr/>
        </p:nvCxnSpPr>
        <p:spPr>
          <a:xfrm>
            <a:off x="1941513" y="1268413"/>
            <a:ext cx="825976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3" name="Immagine 5">
            <a:extLst>
              <a:ext uri="{FF2B5EF4-FFF2-40B4-BE49-F238E27FC236}">
                <a16:creationId xmlns:a16="http://schemas.microsoft.com/office/drawing/2014/main" id="{D159A26B-3DE5-CB4A-88FE-0E70E9E5B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" t="2579" r="932" b="1659"/>
          <a:stretch>
            <a:fillRect/>
          </a:stretch>
        </p:blipFill>
        <p:spPr bwMode="auto">
          <a:xfrm>
            <a:off x="6661151" y="2562226"/>
            <a:ext cx="3521075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0967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>
            <a:extLst>
              <a:ext uri="{FF2B5EF4-FFF2-40B4-BE49-F238E27FC236}">
                <a16:creationId xmlns:a16="http://schemas.microsoft.com/office/drawing/2014/main" id="{D34299F0-FFCD-504D-9F83-52464CFE3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"/>
            <a:ext cx="754380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it-IT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TORACOSCOPIA MEDICA</a:t>
            </a:r>
            <a:br>
              <a:rPr lang="it-IT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Indicazioni </a:t>
            </a:r>
          </a:p>
        </p:txBody>
      </p:sp>
      <p:sp>
        <p:nvSpPr>
          <p:cNvPr id="19459" name="Text Box 2">
            <a:extLst>
              <a:ext uri="{FF2B5EF4-FFF2-40B4-BE49-F238E27FC236}">
                <a16:creationId xmlns:a16="http://schemas.microsoft.com/office/drawing/2014/main" id="{34818A6C-833A-3A42-9B1B-FFB4C05A6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4" y="1744664"/>
            <a:ext cx="8402637" cy="420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49263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FFFCC"/>
              </a:buClr>
              <a:buSzPct val="70000"/>
              <a:buNone/>
            </a:pPr>
            <a:r>
              <a:rPr lang="it-IT" altLang="it-IT" sz="24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- Versamenti pleurici essudativi o trasudativi di incerta</a:t>
            </a:r>
          </a:p>
          <a:p>
            <a:pPr defTabSz="449263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FFFCC"/>
              </a:buClr>
              <a:buSzPct val="70000"/>
              <a:buNone/>
            </a:pPr>
            <a:r>
              <a:rPr lang="it-IT" altLang="it-IT" sz="24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 origine</a:t>
            </a:r>
          </a:p>
          <a:p>
            <a:pPr defTabSz="449263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FFFCC"/>
              </a:buClr>
              <a:buSzPct val="70000"/>
              <a:buNone/>
            </a:pPr>
            <a:r>
              <a:rPr lang="it-IT" altLang="it-IT" sz="24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- Pneumotorace</a:t>
            </a:r>
          </a:p>
          <a:p>
            <a:pPr defTabSz="449263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FFFCC"/>
              </a:buClr>
              <a:buSzPct val="70000"/>
              <a:buNone/>
            </a:pPr>
            <a:r>
              <a:rPr lang="it-IT" altLang="it-IT" sz="24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- Empiema nelle fasi precoci e versamenti pleurici complicati</a:t>
            </a:r>
          </a:p>
          <a:p>
            <a:pPr defTabSz="449263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FFFCC"/>
              </a:buClr>
              <a:buSzPct val="70000"/>
              <a:buNone/>
            </a:pPr>
            <a:r>
              <a:rPr lang="it-IT" altLang="it-IT" sz="24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- Emotorace</a:t>
            </a:r>
          </a:p>
          <a:p>
            <a:pPr defTabSz="449263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FFFCC"/>
              </a:buClr>
              <a:buSzPct val="70000"/>
              <a:buNone/>
            </a:pPr>
            <a:r>
              <a:rPr lang="it-IT" altLang="it-IT" sz="24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- Ispessimenti pleurici di etiologia non specificata</a:t>
            </a:r>
          </a:p>
          <a:p>
            <a:pPr defTabSz="449263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FFFCC"/>
              </a:buClr>
              <a:buSzPct val="70000"/>
              <a:buNone/>
            </a:pPr>
            <a:r>
              <a:rPr lang="it-IT" altLang="it-IT" sz="24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- Pleurodesi di ricorrenti versamenti o pneumotorace</a:t>
            </a:r>
          </a:p>
          <a:p>
            <a:pPr defTabSz="449263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FFFCC"/>
              </a:buClr>
              <a:buSzPct val="70000"/>
              <a:buNone/>
            </a:pPr>
            <a:r>
              <a:rPr lang="it-IT" altLang="it-IT" sz="24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- Biopsie della pleura parietale per la diagnosi di patologie</a:t>
            </a:r>
          </a:p>
          <a:p>
            <a:pPr defTabSz="449263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FFFCC"/>
              </a:buClr>
              <a:buSzPct val="70000"/>
              <a:buNone/>
            </a:pPr>
            <a:r>
              <a:rPr lang="it-IT" altLang="it-IT" sz="24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 pleuropolmonari</a:t>
            </a:r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96E95330-F08F-E649-9CF6-8D6434D83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9" y="6381751"/>
            <a:ext cx="8288337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HG Colt &amp; PN Mathur. Manual of Pleural Procedures. Lippincott Williams &amp; Wilkins, Philadelphia 1999.</a:t>
            </a: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CDD933AF-AB08-D04C-9513-760632461D01}"/>
              </a:ext>
            </a:extLst>
          </p:cNvPr>
          <p:cNvCxnSpPr/>
          <p:nvPr/>
        </p:nvCxnSpPr>
        <p:spPr>
          <a:xfrm>
            <a:off x="1941513" y="1268413"/>
            <a:ext cx="825976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6944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ttore 1 1">
            <a:extLst>
              <a:ext uri="{FF2B5EF4-FFF2-40B4-BE49-F238E27FC236}">
                <a16:creationId xmlns:a16="http://schemas.microsoft.com/office/drawing/2014/main" id="{A5B7BE0A-57D4-A54F-B67C-4977615869D0}"/>
              </a:ext>
            </a:extLst>
          </p:cNvPr>
          <p:cNvCxnSpPr/>
          <p:nvPr/>
        </p:nvCxnSpPr>
        <p:spPr>
          <a:xfrm>
            <a:off x="1941513" y="1268413"/>
            <a:ext cx="825976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7" name="CasellaDiTesto 2">
            <a:extLst>
              <a:ext uri="{FF2B5EF4-FFF2-40B4-BE49-F238E27FC236}">
                <a16:creationId xmlns:a16="http://schemas.microsoft.com/office/drawing/2014/main" id="{0A779F34-E189-294A-BFE3-755EE0FBE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6214" y="539750"/>
            <a:ext cx="36226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altLang="it-IT" sz="3200" b="1">
                <a:solidFill>
                  <a:srgbClr val="FFFF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Citologia pleurica</a:t>
            </a:r>
          </a:p>
        </p:txBody>
      </p:sp>
      <p:pic>
        <p:nvPicPr>
          <p:cNvPr id="21508" name="Picture 2">
            <a:extLst>
              <a:ext uri="{FF2B5EF4-FFF2-40B4-BE49-F238E27FC236}">
                <a16:creationId xmlns:a16="http://schemas.microsoft.com/office/drawing/2014/main" id="{41D26410-AD20-ED42-BA9E-051258334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2565400"/>
            <a:ext cx="31908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3">
            <a:extLst>
              <a:ext uri="{FF2B5EF4-FFF2-40B4-BE49-F238E27FC236}">
                <a16:creationId xmlns:a16="http://schemas.microsoft.com/office/drawing/2014/main" id="{B7A27F2F-1E4E-0F4E-B6A1-CF600D50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2581275"/>
            <a:ext cx="4489450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4">
            <a:extLst>
              <a:ext uri="{FF2B5EF4-FFF2-40B4-BE49-F238E27FC236}">
                <a16:creationId xmlns:a16="http://schemas.microsoft.com/office/drawing/2014/main" id="{92736578-9951-D449-BCCB-D7122DB2A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9" y="4819650"/>
            <a:ext cx="24479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CasellaDiTesto 3">
            <a:extLst>
              <a:ext uri="{FF2B5EF4-FFF2-40B4-BE49-F238E27FC236}">
                <a16:creationId xmlns:a16="http://schemas.microsoft.com/office/drawing/2014/main" id="{CF532AD8-3102-3E4C-8188-745603CF5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5805488"/>
            <a:ext cx="8280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altLang="it-IT" sz="2400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Ripetute toracentesi per analisi citologica si liquido pleurico determinano un modesto incremento della resa diagnostica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D779CA0-0634-1040-92D1-5E356360F4C6}"/>
              </a:ext>
            </a:extLst>
          </p:cNvPr>
          <p:cNvSpPr txBox="1"/>
          <p:nvPr/>
        </p:nvSpPr>
        <p:spPr>
          <a:xfrm>
            <a:off x="1992313" y="1484313"/>
            <a:ext cx="82804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it-IT" sz="2400" dirty="0">
                <a:solidFill>
                  <a:prstClr val="white"/>
                </a:solidFill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Sensibilità 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40 – 70 </a:t>
            </a:r>
            <a:r>
              <a:rPr lang="it-IT" sz="2400" dirty="0">
                <a:solidFill>
                  <a:prstClr val="white"/>
                </a:solidFill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%, in relazione all’estensione della neoplasia, dell’</a:t>
            </a:r>
            <a:r>
              <a:rPr lang="it-IT" sz="2400" dirty="0" err="1">
                <a:solidFill>
                  <a:prstClr val="white"/>
                </a:solidFill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istotipo</a:t>
            </a:r>
            <a:r>
              <a:rPr lang="it-IT" sz="2400" dirty="0">
                <a:solidFill>
                  <a:prstClr val="white"/>
                </a:solidFill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e del grado di esfoliazione.</a:t>
            </a:r>
          </a:p>
        </p:txBody>
      </p:sp>
    </p:spTree>
    <p:extLst>
      <p:ext uri="{BB962C8B-B14F-4D97-AF65-F5344CB8AC3E}">
        <p14:creationId xmlns:p14="http://schemas.microsoft.com/office/powerpoint/2010/main" val="31168046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>
            <a:extLst>
              <a:ext uri="{FF2B5EF4-FFF2-40B4-BE49-F238E27FC236}">
                <a16:creationId xmlns:a16="http://schemas.microsoft.com/office/drawing/2014/main" id="{E10E5393-8C23-1646-BF65-02EB38E1D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8550" y="188913"/>
            <a:ext cx="7543800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it-IT" alt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Esame sistematico della cavità pleurica:</a:t>
            </a:r>
            <a:br>
              <a:rPr lang="it-IT" alt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semiologia endoscopica del mesotelioma</a:t>
            </a:r>
          </a:p>
        </p:txBody>
      </p:sp>
      <p:pic>
        <p:nvPicPr>
          <p:cNvPr id="50179" name="Picture 3">
            <a:extLst>
              <a:ext uri="{FF2B5EF4-FFF2-40B4-BE49-F238E27FC236}">
                <a16:creationId xmlns:a16="http://schemas.microsoft.com/office/drawing/2014/main" id="{8D792AA7-F5BC-D94B-B21D-248F262CA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1916113"/>
            <a:ext cx="3529012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80" name="Picture 4">
            <a:extLst>
              <a:ext uri="{FF2B5EF4-FFF2-40B4-BE49-F238E27FC236}">
                <a16:creationId xmlns:a16="http://schemas.microsoft.com/office/drawing/2014/main" id="{350D4B33-BA13-EE4A-B512-A7916B258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4437064"/>
            <a:ext cx="3529012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81" name="Text Box 5">
            <a:extLst>
              <a:ext uri="{FF2B5EF4-FFF2-40B4-BE49-F238E27FC236}">
                <a16:creationId xmlns:a16="http://schemas.microsoft.com/office/drawing/2014/main" id="{43855898-F893-1040-9855-A497D7425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1" y="1557338"/>
            <a:ext cx="2371725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0066"/>
                </a:solidFill>
                <a:latin typeface="Tahoma" panose="020B0604030504040204" pitchFamily="34" charset="0"/>
                <a:ea typeface="Microsoft YaHei" panose="020B0503020204020204" pitchFamily="34" charset="-122"/>
              </a:rPr>
              <a:t>Ispessimento pleurico</a:t>
            </a:r>
          </a:p>
        </p:txBody>
      </p:sp>
      <p:sp>
        <p:nvSpPr>
          <p:cNvPr id="50182" name="Text Box 6">
            <a:extLst>
              <a:ext uri="{FF2B5EF4-FFF2-40B4-BE49-F238E27FC236}">
                <a16:creationId xmlns:a16="http://schemas.microsoft.com/office/drawing/2014/main" id="{E9FA391D-E446-D64F-B2EB-FF737780C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6239" y="2060576"/>
            <a:ext cx="823215" cy="3715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0066"/>
                </a:solidFill>
                <a:latin typeface="Tahoma" panose="020B0604030504040204" pitchFamily="34" charset="0"/>
                <a:ea typeface="Microsoft YaHei" panose="020B0503020204020204" pitchFamily="34" charset="-122"/>
              </a:rPr>
              <a:t>Noduli</a:t>
            </a:r>
          </a:p>
        </p:txBody>
      </p:sp>
      <p:sp>
        <p:nvSpPr>
          <p:cNvPr id="50183" name="Text Box 7">
            <a:extLst>
              <a:ext uri="{FF2B5EF4-FFF2-40B4-BE49-F238E27FC236}">
                <a16:creationId xmlns:a16="http://schemas.microsoft.com/office/drawing/2014/main" id="{F1AFAF0D-5099-464A-AA7A-C658F6261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3589" y="4502150"/>
            <a:ext cx="2016125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0066"/>
                </a:solidFill>
                <a:latin typeface="Tahoma" panose="020B0604030504040204" pitchFamily="34" charset="0"/>
                <a:ea typeface="Microsoft YaHei" panose="020B0503020204020204" pitchFamily="34" charset="-122"/>
              </a:rPr>
              <a:t>Aspetto a grappoli</a:t>
            </a:r>
          </a:p>
        </p:txBody>
      </p:sp>
      <p:pic>
        <p:nvPicPr>
          <p:cNvPr id="50184" name="Picture 8">
            <a:extLst>
              <a:ext uri="{FF2B5EF4-FFF2-40B4-BE49-F238E27FC236}">
                <a16:creationId xmlns:a16="http://schemas.microsoft.com/office/drawing/2014/main" id="{6B5E3288-24EC-CD47-AA34-36E61E212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4437064"/>
            <a:ext cx="350520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85" name="Text Box 9">
            <a:extLst>
              <a:ext uri="{FF2B5EF4-FFF2-40B4-BE49-F238E27FC236}">
                <a16:creationId xmlns:a16="http://schemas.microsoft.com/office/drawing/2014/main" id="{B2E91160-95C5-4A49-807D-DFABEFAA2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0964" y="4524375"/>
            <a:ext cx="1470025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rPr>
              <a:t>Pachipleurite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0DD97BA0-C284-474A-BEBE-B459EFE35783}"/>
              </a:ext>
            </a:extLst>
          </p:cNvPr>
          <p:cNvCxnSpPr/>
          <p:nvPr/>
        </p:nvCxnSpPr>
        <p:spPr>
          <a:xfrm>
            <a:off x="1941513" y="1268413"/>
            <a:ext cx="825976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187" name="Picture 12">
            <a:extLst>
              <a:ext uri="{FF2B5EF4-FFF2-40B4-BE49-F238E27FC236}">
                <a16:creationId xmlns:a16="http://schemas.microsoft.com/office/drawing/2014/main" id="{6EC90FA6-2B03-C144-879D-61216AB89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6" y="1916113"/>
            <a:ext cx="352266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08519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>
            <a:extLst>
              <a:ext uri="{FF2B5EF4-FFF2-40B4-BE49-F238E27FC236}">
                <a16:creationId xmlns:a16="http://schemas.microsoft.com/office/drawing/2014/main" id="{52F69CFD-226E-3941-AE79-121D98338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04801"/>
            <a:ext cx="754380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it-IT" alt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Esame sistematico della cavità pleurica</a:t>
            </a:r>
          </a:p>
        </p:txBody>
      </p:sp>
      <p:pic>
        <p:nvPicPr>
          <p:cNvPr id="51203" name="Picture 2">
            <a:extLst>
              <a:ext uri="{FF2B5EF4-FFF2-40B4-BE49-F238E27FC236}">
                <a16:creationId xmlns:a16="http://schemas.microsoft.com/office/drawing/2014/main" id="{F5700110-CE40-A940-93E4-4256B088B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3" y="1628776"/>
            <a:ext cx="4248150" cy="316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4" name="Immagine 2">
            <a:extLst>
              <a:ext uri="{FF2B5EF4-FFF2-40B4-BE49-F238E27FC236}">
                <a16:creationId xmlns:a16="http://schemas.microsoft.com/office/drawing/2014/main" id="{0A92D66C-8956-DD4E-8012-0EC811DED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5" t="5623" r="7039" b="27150"/>
          <a:stretch>
            <a:fillRect/>
          </a:stretch>
        </p:blipFill>
        <p:spPr bwMode="auto">
          <a:xfrm>
            <a:off x="6424613" y="3581400"/>
            <a:ext cx="3771900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5D03E3D1-ECE3-A54A-A1FB-F29735C603C0}"/>
              </a:ext>
            </a:extLst>
          </p:cNvPr>
          <p:cNvCxnSpPr/>
          <p:nvPr/>
        </p:nvCxnSpPr>
        <p:spPr>
          <a:xfrm>
            <a:off x="1941513" y="1268413"/>
            <a:ext cx="825976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754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>
            <a:extLst>
              <a:ext uri="{FF2B5EF4-FFF2-40B4-BE49-F238E27FC236}">
                <a16:creationId xmlns:a16="http://schemas.microsoft.com/office/drawing/2014/main" id="{23217359-5FF2-F644-ADD4-633A8FA8A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04801"/>
            <a:ext cx="754380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it-IT" alt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Esame sistematico della cavità pleurica</a:t>
            </a: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267A3301-B169-6445-A8CD-559B14AB4AEC}"/>
              </a:ext>
            </a:extLst>
          </p:cNvPr>
          <p:cNvCxnSpPr/>
          <p:nvPr/>
        </p:nvCxnSpPr>
        <p:spPr>
          <a:xfrm>
            <a:off x="1941513" y="1268413"/>
            <a:ext cx="825976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228" name="Immagine 1">
            <a:extLst>
              <a:ext uri="{FF2B5EF4-FFF2-40B4-BE49-F238E27FC236}">
                <a16:creationId xmlns:a16="http://schemas.microsoft.com/office/drawing/2014/main" id="{031CBA08-FC59-8447-B2F8-EF026E085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" t="7860" r="1717" b="7350"/>
          <a:stretch>
            <a:fillRect/>
          </a:stretch>
        </p:blipFill>
        <p:spPr bwMode="auto">
          <a:xfrm>
            <a:off x="2711450" y="1412876"/>
            <a:ext cx="6872288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2299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>
            <a:extLst>
              <a:ext uri="{FF2B5EF4-FFF2-40B4-BE49-F238E27FC236}">
                <a16:creationId xmlns:a16="http://schemas.microsoft.com/office/drawing/2014/main" id="{FE203638-6159-EE46-BF5B-B14A76C94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4" y="304801"/>
            <a:ext cx="81930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it-IT" altLang="it-IT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Talcaggio</a:t>
            </a:r>
            <a:endParaRPr lang="it-IT" altLang="it-IT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323" name="Picture 2">
            <a:extLst>
              <a:ext uri="{FF2B5EF4-FFF2-40B4-BE49-F238E27FC236}">
                <a16:creationId xmlns:a16="http://schemas.microsoft.com/office/drawing/2014/main" id="{2A64488D-5844-6D44-AA88-D0AF43115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3" y="1700214"/>
            <a:ext cx="3313112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4" name="Picture 3">
            <a:extLst>
              <a:ext uri="{FF2B5EF4-FFF2-40B4-BE49-F238E27FC236}">
                <a16:creationId xmlns:a16="http://schemas.microsoft.com/office/drawing/2014/main" id="{89E9842B-12B8-E44D-87B4-2FEA92DA7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1690689"/>
            <a:ext cx="4500562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5" name="Picture 4">
            <a:extLst>
              <a:ext uri="{FF2B5EF4-FFF2-40B4-BE49-F238E27FC236}">
                <a16:creationId xmlns:a16="http://schemas.microsoft.com/office/drawing/2014/main" id="{DC4785F9-231C-C645-BCD3-3144D3B27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4" y="4721225"/>
            <a:ext cx="2592387" cy="158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6" name="Text Box 5">
            <a:extLst>
              <a:ext uri="{FF2B5EF4-FFF2-40B4-BE49-F238E27FC236}">
                <a16:creationId xmlns:a16="http://schemas.microsoft.com/office/drawing/2014/main" id="{8E96C03B-A769-3440-91E7-DF1E56A74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5589588"/>
            <a:ext cx="3960812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49263" eaLnBrk="1" fontAlgn="base" hangingPunct="1">
              <a:spcBef>
                <a:spcPts val="1125"/>
              </a:spcBef>
              <a:spcAft>
                <a:spcPct val="0"/>
              </a:spcAft>
              <a:buNone/>
            </a:pPr>
            <a:r>
              <a:rPr lang="en-GB" altLang="it-IT" sz="1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1-2 grammi nel pneumotorace</a:t>
            </a:r>
          </a:p>
          <a:p>
            <a:pPr defTabSz="449263" eaLnBrk="1" fontAlgn="base" hangingPunct="1">
              <a:spcBef>
                <a:spcPts val="1125"/>
              </a:spcBef>
              <a:spcAft>
                <a:spcPct val="0"/>
              </a:spcAft>
              <a:buNone/>
            </a:pPr>
            <a:r>
              <a:rPr lang="en-GB" altLang="it-IT" sz="1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4    grammi nel versamento pleurico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747CE3EC-C318-EE4C-B3B7-70D0F5F2F012}"/>
              </a:ext>
            </a:extLst>
          </p:cNvPr>
          <p:cNvCxnSpPr/>
          <p:nvPr/>
        </p:nvCxnSpPr>
        <p:spPr>
          <a:xfrm>
            <a:off x="1941513" y="1268413"/>
            <a:ext cx="825976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4334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>
            <a:extLst>
              <a:ext uri="{FF2B5EF4-FFF2-40B4-BE49-F238E27FC236}">
                <a16:creationId xmlns:a16="http://schemas.microsoft.com/office/drawing/2014/main" id="{FA938EE2-757F-3444-AD92-DBF1EEF6B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4" y="304800"/>
            <a:ext cx="8193087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it-IT" altLang="it-IT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Pleurodesi</a:t>
            </a:r>
            <a:endParaRPr lang="it-IT" altLang="it-IT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347" name="Group 2">
            <a:extLst>
              <a:ext uri="{FF2B5EF4-FFF2-40B4-BE49-F238E27FC236}">
                <a16:creationId xmlns:a16="http://schemas.microsoft.com/office/drawing/2014/main" id="{C728CACE-28F2-4D47-AC29-6CBFB8A14C69}"/>
              </a:ext>
            </a:extLst>
          </p:cNvPr>
          <p:cNvGrpSpPr>
            <a:grpSpLocks/>
          </p:cNvGrpSpPr>
          <p:nvPr/>
        </p:nvGrpSpPr>
        <p:grpSpPr bwMode="auto">
          <a:xfrm>
            <a:off x="1941513" y="1700214"/>
            <a:ext cx="3719512" cy="2446337"/>
            <a:chOff x="672" y="1207"/>
            <a:chExt cx="2343" cy="1541"/>
          </a:xfrm>
        </p:grpSpPr>
        <p:pic>
          <p:nvPicPr>
            <p:cNvPr id="57351" name="Picture 3">
              <a:extLst>
                <a:ext uri="{FF2B5EF4-FFF2-40B4-BE49-F238E27FC236}">
                  <a16:creationId xmlns:a16="http://schemas.microsoft.com/office/drawing/2014/main" id="{6A851966-5C13-8C46-BDEB-A416D6046A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1207"/>
              <a:ext cx="2343" cy="1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7352" name="Text Box 4">
              <a:extLst>
                <a:ext uri="{FF2B5EF4-FFF2-40B4-BE49-F238E27FC236}">
                  <a16:creationId xmlns:a16="http://schemas.microsoft.com/office/drawing/2014/main" id="{84976253-5185-F54C-B932-FEFE313BD9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1207"/>
              <a:ext cx="2343" cy="1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it-IT" altLang="it-IT">
                <a:solidFill>
                  <a:prstClr val="white"/>
                </a:solidFill>
                <a:latin typeface="Tahoma" panose="020B0604030504040204" pitchFamily="34" charset="0"/>
                <a:ea typeface="Microsoft YaHei" panose="020B0503020204020204" pitchFamily="34" charset="-122"/>
              </a:endParaRPr>
            </a:p>
          </p:txBody>
        </p:sp>
      </p:grpSp>
      <p:pic>
        <p:nvPicPr>
          <p:cNvPr id="57348" name="Picture 5">
            <a:extLst>
              <a:ext uri="{FF2B5EF4-FFF2-40B4-BE49-F238E27FC236}">
                <a16:creationId xmlns:a16="http://schemas.microsoft.com/office/drawing/2014/main" id="{F8AFB921-AEDE-7E41-957C-5665A89B5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3" y="4297364"/>
            <a:ext cx="3719512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49" name="Picture 6">
            <a:extLst>
              <a:ext uri="{FF2B5EF4-FFF2-40B4-BE49-F238E27FC236}">
                <a16:creationId xmlns:a16="http://schemas.microsoft.com/office/drawing/2014/main" id="{5D9C65A3-C157-D146-A5C9-E0F15BDE4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4429125"/>
            <a:ext cx="2663825" cy="23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036A376E-23A3-EE41-88E4-682E8B294A90}"/>
              </a:ext>
            </a:extLst>
          </p:cNvPr>
          <p:cNvCxnSpPr/>
          <p:nvPr/>
        </p:nvCxnSpPr>
        <p:spPr>
          <a:xfrm>
            <a:off x="1941513" y="1268413"/>
            <a:ext cx="825976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6012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D4FC9F-65FD-D146-B13E-5724B1607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rgbClr val="0052FF"/>
                </a:solidFill>
              </a:rPr>
              <a:t>Evaluation, </a:t>
            </a:r>
            <a:r>
              <a:rPr lang="it-IT" sz="3200" b="1" dirty="0" err="1">
                <a:solidFill>
                  <a:srgbClr val="0052FF"/>
                </a:solidFill>
              </a:rPr>
              <a:t>staging</a:t>
            </a:r>
            <a:r>
              <a:rPr lang="it-IT" sz="3200" b="1" dirty="0">
                <a:solidFill>
                  <a:srgbClr val="0052FF"/>
                </a:solidFill>
              </a:rPr>
              <a:t> and treatment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266160-B2D5-A04E-B3DF-C7CBE2DCD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1797050"/>
            <a:ext cx="5211871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 err="1"/>
              <a:t>After</a:t>
            </a:r>
            <a:r>
              <a:rPr lang="it-IT" dirty="0"/>
              <a:t> the </a:t>
            </a:r>
            <a:r>
              <a:rPr lang="it-IT" dirty="0" err="1"/>
              <a:t>diagnosis</a:t>
            </a:r>
            <a:r>
              <a:rPr lang="it-IT" dirty="0"/>
              <a:t> of </a:t>
            </a:r>
            <a:r>
              <a:rPr lang="it-IT" dirty="0" err="1"/>
              <a:t>lung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, </a:t>
            </a:r>
            <a:r>
              <a:rPr lang="it-IT" dirty="0" err="1"/>
              <a:t>therapy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tailored</a:t>
            </a:r>
            <a:r>
              <a:rPr lang="it-IT" dirty="0"/>
              <a:t> </a:t>
            </a:r>
            <a:r>
              <a:rPr lang="it-IT" dirty="0" err="1"/>
              <a:t>according</a:t>
            </a:r>
            <a:r>
              <a:rPr lang="it-IT" dirty="0"/>
              <a:t> to stage, performance status, and </a:t>
            </a:r>
            <a:r>
              <a:rPr lang="it-IT" dirty="0" err="1"/>
              <a:t>histological</a:t>
            </a:r>
            <a:r>
              <a:rPr lang="it-IT" dirty="0"/>
              <a:t> and </a:t>
            </a:r>
            <a:r>
              <a:rPr lang="it-IT" dirty="0" err="1"/>
              <a:t>molecular</a:t>
            </a:r>
            <a:r>
              <a:rPr lang="it-IT" dirty="0"/>
              <a:t> </a:t>
            </a:r>
            <a:r>
              <a:rPr lang="it-IT" dirty="0" err="1"/>
              <a:t>clas</a:t>
            </a:r>
            <a:r>
              <a:rPr lang="it-IT" dirty="0"/>
              <a:t>- </a:t>
            </a:r>
            <a:r>
              <a:rPr lang="it-IT" dirty="0" err="1"/>
              <a:t>sification</a:t>
            </a:r>
            <a:r>
              <a:rPr lang="it-IT" dirty="0"/>
              <a:t> of the </a:t>
            </a:r>
            <a:r>
              <a:rPr lang="it-IT" dirty="0" err="1"/>
              <a:t>disease</a:t>
            </a:r>
            <a:r>
              <a:rPr lang="it-IT" dirty="0"/>
              <a:t>. </a:t>
            </a:r>
            <a:r>
              <a:rPr lang="it-IT" dirty="0" err="1"/>
              <a:t>Pertinent</a:t>
            </a:r>
            <a:r>
              <a:rPr lang="it-IT" dirty="0"/>
              <a:t> </a:t>
            </a:r>
            <a:r>
              <a:rPr lang="it-IT" dirty="0" err="1"/>
              <a:t>diagnostic</a:t>
            </a:r>
            <a:r>
              <a:rPr lang="it-IT" dirty="0"/>
              <a:t> </a:t>
            </a:r>
            <a:r>
              <a:rPr lang="it-IT" dirty="0" err="1"/>
              <a:t>algorithms</a:t>
            </a:r>
            <a:r>
              <a:rPr lang="it-IT" dirty="0"/>
              <a:t> </a:t>
            </a:r>
            <a:r>
              <a:rPr lang="it-IT" dirty="0" err="1"/>
              <a:t>now</a:t>
            </a:r>
            <a:r>
              <a:rPr lang="it-IT" dirty="0"/>
              <a:t> </a:t>
            </a:r>
            <a:r>
              <a:rPr lang="it-IT" dirty="0" err="1"/>
              <a:t>rec</a:t>
            </a:r>
            <a:r>
              <a:rPr lang="it-IT" dirty="0"/>
              <a:t>- </a:t>
            </a:r>
            <a:r>
              <a:rPr lang="it-IT" dirty="0" err="1"/>
              <a:t>ommend</a:t>
            </a:r>
            <a:r>
              <a:rPr lang="it-IT" dirty="0"/>
              <a:t> the routine use of </a:t>
            </a:r>
            <a:r>
              <a:rPr lang="it-IT" dirty="0" err="1"/>
              <a:t>positron</a:t>
            </a:r>
            <a:r>
              <a:rPr lang="it-IT" dirty="0"/>
              <a:t> </a:t>
            </a:r>
            <a:r>
              <a:rPr lang="it-IT" dirty="0" err="1"/>
              <a:t>emission</a:t>
            </a:r>
            <a:r>
              <a:rPr lang="it-IT" dirty="0"/>
              <a:t> </a:t>
            </a:r>
            <a:r>
              <a:rPr lang="it-IT" dirty="0" err="1"/>
              <a:t>tomography</a:t>
            </a:r>
            <a:r>
              <a:rPr lang="it-IT" dirty="0"/>
              <a:t> in </a:t>
            </a:r>
            <a:r>
              <a:rPr lang="it-IT" dirty="0" err="1"/>
              <a:t>combination</a:t>
            </a:r>
            <a:r>
              <a:rPr lang="it-IT" dirty="0"/>
              <a:t> with </a:t>
            </a:r>
            <a:r>
              <a:rPr lang="it-IT" dirty="0" err="1"/>
              <a:t>computed</a:t>
            </a:r>
            <a:r>
              <a:rPr lang="it-IT" dirty="0"/>
              <a:t> </a:t>
            </a:r>
            <a:r>
              <a:rPr lang="it-IT" dirty="0" err="1"/>
              <a:t>tomography</a:t>
            </a:r>
            <a:r>
              <a:rPr lang="it-IT" dirty="0"/>
              <a:t> (PET-CT), or </a:t>
            </a:r>
            <a:r>
              <a:rPr lang="it-IT" dirty="0" err="1"/>
              <a:t>endo</a:t>
            </a:r>
            <a:r>
              <a:rPr lang="it-IT" dirty="0"/>
              <a:t>- </a:t>
            </a:r>
            <a:r>
              <a:rPr lang="it-IT" dirty="0" err="1"/>
              <a:t>bronchial</a:t>
            </a:r>
            <a:r>
              <a:rPr lang="it-IT" dirty="0"/>
              <a:t> </a:t>
            </a:r>
            <a:r>
              <a:rPr lang="it-IT" dirty="0" err="1"/>
              <a:t>ultrasound</a:t>
            </a:r>
            <a:r>
              <a:rPr lang="it-IT" dirty="0"/>
              <a:t> 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DB73FEF-9606-5947-8986-4494D79D0AE2}"/>
              </a:ext>
            </a:extLst>
          </p:cNvPr>
          <p:cNvSpPr txBox="1"/>
          <p:nvPr/>
        </p:nvSpPr>
        <p:spPr>
          <a:xfrm>
            <a:off x="7252570" y="6250488"/>
            <a:ext cx="3882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Gaga</a:t>
            </a:r>
            <a:r>
              <a:rPr lang="it-IT" sz="1600" dirty="0"/>
              <a:t> M, et al. </a:t>
            </a:r>
            <a:r>
              <a:rPr lang="it-IT" sz="1600" dirty="0" err="1"/>
              <a:t>Am</a:t>
            </a:r>
            <a:r>
              <a:rPr lang="it-IT" sz="1600" dirty="0"/>
              <a:t> </a:t>
            </a:r>
            <a:r>
              <a:rPr lang="it-IT" sz="1600" dirty="0" err="1"/>
              <a:t>J</a:t>
            </a:r>
            <a:r>
              <a:rPr lang="it-IT" sz="1600" dirty="0"/>
              <a:t> </a:t>
            </a:r>
            <a:r>
              <a:rPr lang="it-IT" sz="1600" dirty="0" err="1"/>
              <a:t>Resp</a:t>
            </a:r>
            <a:r>
              <a:rPr lang="it-IT" sz="1600" dirty="0"/>
              <a:t> </a:t>
            </a:r>
            <a:r>
              <a:rPr lang="it-IT" sz="1600" dirty="0" err="1"/>
              <a:t>Crit</a:t>
            </a:r>
            <a:r>
              <a:rPr lang="it-IT" sz="1600" dirty="0"/>
              <a:t> Care </a:t>
            </a:r>
            <a:r>
              <a:rPr lang="it-IT" sz="1600" dirty="0" err="1"/>
              <a:t>Med</a:t>
            </a:r>
            <a:r>
              <a:rPr lang="it-IT" sz="1600" dirty="0"/>
              <a:t> 2013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D6A8E3A-CB30-2B47-9B11-0971F48CA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576" y="2357438"/>
            <a:ext cx="6095999" cy="264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833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EE80D0-7A75-7649-8EA2-0816CFFD7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1886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 err="1"/>
              <a:t>Pulmonologists</a:t>
            </a:r>
            <a:r>
              <a:rPr lang="it-IT" dirty="0"/>
              <a:t> can </a:t>
            </a:r>
            <a:r>
              <a:rPr lang="it-IT" dirty="0" err="1"/>
              <a:t>provide</a:t>
            </a:r>
            <a:r>
              <a:rPr lang="it-IT" dirty="0"/>
              <a:t> treatment by </a:t>
            </a:r>
            <a:r>
              <a:rPr lang="it-IT" dirty="0" err="1"/>
              <a:t>local</a:t>
            </a:r>
            <a:r>
              <a:rPr lang="it-IT" dirty="0"/>
              <a:t> and </a:t>
            </a:r>
            <a:r>
              <a:rPr lang="it-IT" dirty="0" err="1"/>
              <a:t>endoscopic</a:t>
            </a:r>
            <a:r>
              <a:rPr lang="it-IT" dirty="0"/>
              <a:t> </a:t>
            </a:r>
            <a:r>
              <a:rPr lang="it-IT" dirty="0" err="1"/>
              <a:t>approaches</a:t>
            </a:r>
            <a:r>
              <a:rPr lang="it-IT" dirty="0"/>
              <a:t>,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laser and </a:t>
            </a:r>
            <a:r>
              <a:rPr lang="it-IT" dirty="0" err="1"/>
              <a:t>cauterization</a:t>
            </a:r>
            <a:r>
              <a:rPr lang="it-IT" dirty="0"/>
              <a:t>, and </a:t>
            </a:r>
            <a:r>
              <a:rPr lang="it-IT" dirty="0" err="1"/>
              <a:t>they</a:t>
            </a:r>
            <a:r>
              <a:rPr lang="it-IT" dirty="0"/>
              <a:t> can </a:t>
            </a:r>
            <a:r>
              <a:rPr lang="it-IT" dirty="0" err="1"/>
              <a:t>treat</a:t>
            </a:r>
            <a:r>
              <a:rPr lang="it-IT" dirty="0"/>
              <a:t> </a:t>
            </a:r>
            <a:r>
              <a:rPr lang="it-IT" dirty="0" err="1"/>
              <a:t>early</a:t>
            </a:r>
            <a:r>
              <a:rPr lang="it-IT" dirty="0"/>
              <a:t>-stage </a:t>
            </a:r>
            <a:r>
              <a:rPr lang="it-IT" dirty="0" err="1"/>
              <a:t>central</a:t>
            </a:r>
            <a:r>
              <a:rPr lang="it-IT" dirty="0"/>
              <a:t> </a:t>
            </a:r>
            <a:r>
              <a:rPr lang="it-IT" dirty="0" err="1"/>
              <a:t>lung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 by </a:t>
            </a:r>
            <a:r>
              <a:rPr lang="it-IT" dirty="0" err="1"/>
              <a:t>established</a:t>
            </a:r>
            <a:r>
              <a:rPr lang="it-IT" dirty="0"/>
              <a:t> </a:t>
            </a:r>
            <a:r>
              <a:rPr lang="it-IT" dirty="0" err="1"/>
              <a:t>endobronchial</a:t>
            </a:r>
            <a:r>
              <a:rPr lang="it-IT" dirty="0"/>
              <a:t> </a:t>
            </a:r>
            <a:r>
              <a:rPr lang="it-IT" dirty="0" err="1"/>
              <a:t>techniques</a:t>
            </a:r>
            <a:r>
              <a:rPr lang="it-IT" dirty="0"/>
              <a:t>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photodynamic</a:t>
            </a:r>
            <a:r>
              <a:rPr lang="it-IT" dirty="0"/>
              <a:t> </a:t>
            </a:r>
            <a:r>
              <a:rPr lang="it-IT" dirty="0" err="1"/>
              <a:t>therapy</a:t>
            </a:r>
            <a:r>
              <a:rPr lang="it-IT" dirty="0"/>
              <a:t>. </a:t>
            </a:r>
          </a:p>
          <a:p>
            <a:pPr marL="0" indent="0" algn="just">
              <a:buNone/>
            </a:pPr>
            <a:r>
              <a:rPr lang="it-IT" dirty="0" err="1"/>
              <a:t>Pulmonologists</a:t>
            </a:r>
            <a:r>
              <a:rPr lang="it-IT" dirty="0"/>
              <a:t> can alleviate </a:t>
            </a:r>
            <a:r>
              <a:rPr lang="it-IT" dirty="0" err="1"/>
              <a:t>inoperable</a:t>
            </a:r>
            <a:r>
              <a:rPr lang="it-IT" dirty="0"/>
              <a:t> </a:t>
            </a:r>
            <a:r>
              <a:rPr lang="it-IT" dirty="0" err="1"/>
              <a:t>endobronchial</a:t>
            </a:r>
            <a:r>
              <a:rPr lang="it-IT" dirty="0"/>
              <a:t> </a:t>
            </a:r>
            <a:r>
              <a:rPr lang="it-IT" dirty="0" err="1"/>
              <a:t>obstruction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the use of </a:t>
            </a:r>
            <a:r>
              <a:rPr lang="it-IT" dirty="0" err="1"/>
              <a:t>stents</a:t>
            </a:r>
            <a:r>
              <a:rPr lang="it-IT" dirty="0"/>
              <a:t> or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techniques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344947B8-639C-4441-9E95-23CC31DD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solidFill>
                  <a:srgbClr val="0052FF"/>
                </a:solidFill>
              </a:rPr>
              <a:t>Pivotal</a:t>
            </a:r>
            <a:r>
              <a:rPr lang="it-IT" sz="3200" b="1" dirty="0">
                <a:solidFill>
                  <a:srgbClr val="0052FF"/>
                </a:solidFill>
              </a:rPr>
              <a:t> </a:t>
            </a:r>
            <a:r>
              <a:rPr lang="it-IT" sz="3200" b="1" dirty="0" err="1">
                <a:solidFill>
                  <a:srgbClr val="0052FF"/>
                </a:solidFill>
              </a:rPr>
              <a:t>role</a:t>
            </a:r>
            <a:r>
              <a:rPr lang="it-IT" sz="3200" b="1" dirty="0">
                <a:solidFill>
                  <a:srgbClr val="0052FF"/>
                </a:solidFill>
              </a:rPr>
              <a:t> of </a:t>
            </a:r>
            <a:r>
              <a:rPr lang="it-IT" sz="3200" b="1" dirty="0" err="1">
                <a:solidFill>
                  <a:srgbClr val="0052FF"/>
                </a:solidFill>
              </a:rPr>
              <a:t>pulmonologists</a:t>
            </a:r>
            <a:endParaRPr lang="it-IT" sz="3200" b="1" dirty="0">
              <a:solidFill>
                <a:srgbClr val="0052FF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2C26460-C07B-9543-9917-C2D7B1847EA4}"/>
              </a:ext>
            </a:extLst>
          </p:cNvPr>
          <p:cNvSpPr txBox="1"/>
          <p:nvPr/>
        </p:nvSpPr>
        <p:spPr>
          <a:xfrm>
            <a:off x="7252570" y="6250488"/>
            <a:ext cx="3882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Gaga</a:t>
            </a:r>
            <a:r>
              <a:rPr lang="it-IT" sz="1600" dirty="0"/>
              <a:t> M, et al. </a:t>
            </a:r>
            <a:r>
              <a:rPr lang="it-IT" sz="1600" dirty="0" err="1"/>
              <a:t>Am</a:t>
            </a:r>
            <a:r>
              <a:rPr lang="it-IT" sz="1600" dirty="0"/>
              <a:t> </a:t>
            </a:r>
            <a:r>
              <a:rPr lang="it-IT" sz="1600" dirty="0" err="1"/>
              <a:t>J</a:t>
            </a:r>
            <a:r>
              <a:rPr lang="it-IT" sz="1600" dirty="0"/>
              <a:t> </a:t>
            </a:r>
            <a:r>
              <a:rPr lang="it-IT" sz="1600" dirty="0" err="1"/>
              <a:t>Resp</a:t>
            </a:r>
            <a:r>
              <a:rPr lang="it-IT" sz="1600" dirty="0"/>
              <a:t> </a:t>
            </a:r>
            <a:r>
              <a:rPr lang="it-IT" sz="1600" dirty="0" err="1"/>
              <a:t>Crit</a:t>
            </a:r>
            <a:r>
              <a:rPr lang="it-IT" sz="1600" dirty="0"/>
              <a:t> Care </a:t>
            </a:r>
            <a:r>
              <a:rPr lang="it-IT" sz="1600" dirty="0" err="1"/>
              <a:t>Med</a:t>
            </a:r>
            <a:r>
              <a:rPr lang="it-IT" sz="1600" dirty="0"/>
              <a:t> 2013</a:t>
            </a:r>
          </a:p>
        </p:txBody>
      </p:sp>
      <p:pic>
        <p:nvPicPr>
          <p:cNvPr id="6" name="Picture 5" descr="hh242">
            <a:extLst>
              <a:ext uri="{FF2B5EF4-FFF2-40B4-BE49-F238E27FC236}">
                <a16:creationId xmlns:a16="http://schemas.microsoft.com/office/drawing/2014/main" id="{9AEF5170-08B6-FC45-9D1D-0B6854451B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9" t="10600" r="39346" b="12627"/>
          <a:stretch/>
        </p:blipFill>
        <p:spPr bwMode="auto">
          <a:xfrm>
            <a:off x="7470942" y="1928812"/>
            <a:ext cx="3882858" cy="390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2131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CustomShape 1"/>
          <p:cNvSpPr/>
          <p:nvPr/>
        </p:nvSpPr>
        <p:spPr>
          <a:xfrm>
            <a:off x="2028360" y="500040"/>
            <a:ext cx="3761640" cy="374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360" tIns="44280" rIns="90360" bIns="44280"/>
          <a:lstStyle/>
          <a:p>
            <a:pPr algn="ctr">
              <a:lnSpc>
                <a:spcPct val="100000"/>
              </a:lnSpc>
            </a:pPr>
            <a:r>
              <a:rPr lang="it-IT" sz="2400" spc="-1">
                <a:latin typeface="Times New Roman"/>
                <a:ea typeface="Heiti SC Light"/>
              </a:rPr>
              <a:t>LUNG CANCER</a:t>
            </a:r>
            <a:endParaRPr lang="it-IT" sz="2400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2400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2400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400" spc="-1">
                <a:latin typeface="Times New Roman"/>
                <a:ea typeface="Heiti SC Light"/>
              </a:rPr>
              <a:t>30-40%</a:t>
            </a:r>
            <a:endParaRPr lang="it-IT" sz="2400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400" spc="-1">
                <a:latin typeface="Times New Roman"/>
                <a:ea typeface="Heiti SC Light"/>
              </a:rPr>
              <a:t>occurs  in  central  airways</a:t>
            </a:r>
            <a:endParaRPr lang="it-IT" sz="2400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400" spc="-1">
                <a:latin typeface="Times New Roman"/>
                <a:ea typeface="Heiti SC Light"/>
              </a:rPr>
              <a:t>(trachea  and  main  bronchi)</a:t>
            </a:r>
            <a:endParaRPr lang="it-IT" sz="2400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2400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2400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400" spc="-1">
                <a:latin typeface="Times New Roman"/>
                <a:ea typeface="Heiti SC Light"/>
              </a:rPr>
              <a:t>symptoms  related to</a:t>
            </a:r>
            <a:endParaRPr lang="it-IT" sz="2400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400" spc="-1">
                <a:latin typeface="Times New Roman"/>
                <a:ea typeface="Heiti SC Light"/>
              </a:rPr>
              <a:t>tracheobronchial  obstruction</a:t>
            </a:r>
            <a:endParaRPr lang="it-IT" sz="2400" spc="-1">
              <a:latin typeface="Arial"/>
            </a:endParaRPr>
          </a:p>
        </p:txBody>
      </p:sp>
      <p:sp>
        <p:nvSpPr>
          <p:cNvPr id="767" name="Line 2"/>
          <p:cNvSpPr/>
          <p:nvPr/>
        </p:nvSpPr>
        <p:spPr>
          <a:xfrm>
            <a:off x="3828720" y="977760"/>
            <a:ext cx="360" cy="520560"/>
          </a:xfrm>
          <a:prstGeom prst="line">
            <a:avLst/>
          </a:prstGeom>
          <a:ln w="50760">
            <a:solidFill>
              <a:schemeClr val="hlink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8" name="Line 3"/>
          <p:cNvSpPr/>
          <p:nvPr/>
        </p:nvSpPr>
        <p:spPr>
          <a:xfrm>
            <a:off x="3828720" y="2869920"/>
            <a:ext cx="360" cy="520920"/>
          </a:xfrm>
          <a:prstGeom prst="line">
            <a:avLst/>
          </a:prstGeom>
          <a:ln w="50760">
            <a:solidFill>
              <a:schemeClr val="hlink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9" name="Line 4"/>
          <p:cNvSpPr/>
          <p:nvPr/>
        </p:nvSpPr>
        <p:spPr>
          <a:xfrm>
            <a:off x="3828720" y="4305240"/>
            <a:ext cx="360" cy="520560"/>
          </a:xfrm>
          <a:prstGeom prst="line">
            <a:avLst/>
          </a:prstGeom>
          <a:ln w="50760">
            <a:solidFill>
              <a:schemeClr val="hlink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0" name="CustomShape 5"/>
          <p:cNvSpPr/>
          <p:nvPr/>
        </p:nvSpPr>
        <p:spPr>
          <a:xfrm>
            <a:off x="2120160" y="4932360"/>
            <a:ext cx="3481200" cy="1186200"/>
          </a:xfrm>
          <a:prstGeom prst="rect">
            <a:avLst/>
          </a:prstGeom>
          <a:gradFill>
            <a:gsLst>
              <a:gs pos="0">
                <a:srgbClr val="114FFB"/>
              </a:gs>
              <a:gs pos="100000">
                <a:srgbClr val="0F46E1"/>
              </a:gs>
            </a:gsLst>
            <a:lin ang="5400000"/>
          </a:gradFill>
          <a:ln w="12600">
            <a:solidFill>
              <a:schemeClr val="hlink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360" tIns="44280" rIns="90360" bIns="44280"/>
          <a:lstStyle/>
          <a:p>
            <a:pPr algn="ctr">
              <a:lnSpc>
                <a:spcPct val="100000"/>
              </a:lnSpc>
            </a:pPr>
            <a:r>
              <a:rPr lang="it-IT" sz="2400" spc="-1">
                <a:solidFill>
                  <a:srgbClr val="FAFD00"/>
                </a:solidFill>
                <a:latin typeface="Times New Roman"/>
                <a:ea typeface="Heiti SC Light"/>
              </a:rPr>
              <a:t>dyspnea, cough</a:t>
            </a:r>
            <a:endParaRPr lang="it-IT" sz="2400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400" spc="-1">
                <a:solidFill>
                  <a:srgbClr val="FAFD00"/>
                </a:solidFill>
                <a:latin typeface="Times New Roman"/>
                <a:ea typeface="Heiti SC Light"/>
              </a:rPr>
              <a:t>postobstructive pneumonia</a:t>
            </a:r>
            <a:endParaRPr lang="it-IT" sz="2400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400" spc="-1">
                <a:solidFill>
                  <a:srgbClr val="FAFD00"/>
                </a:solidFill>
                <a:latin typeface="Times New Roman"/>
                <a:ea typeface="Heiti SC Light"/>
              </a:rPr>
              <a:t>haemoptysis</a:t>
            </a:r>
            <a:endParaRPr lang="it-IT" sz="2400" spc="-1">
              <a:latin typeface="Arial"/>
            </a:endParaRPr>
          </a:p>
        </p:txBody>
      </p:sp>
      <p:sp>
        <p:nvSpPr>
          <p:cNvPr id="771" name="Line 6"/>
          <p:cNvSpPr/>
          <p:nvPr/>
        </p:nvSpPr>
        <p:spPr>
          <a:xfrm flipV="1">
            <a:off x="8305680" y="4309920"/>
            <a:ext cx="360" cy="1239840"/>
          </a:xfrm>
          <a:prstGeom prst="line">
            <a:avLst/>
          </a:prstGeom>
          <a:ln w="50760">
            <a:solidFill>
              <a:schemeClr val="hlink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2" name="Line 7"/>
          <p:cNvSpPr/>
          <p:nvPr/>
        </p:nvSpPr>
        <p:spPr>
          <a:xfrm>
            <a:off x="5732400" y="5535360"/>
            <a:ext cx="2584440" cy="27000"/>
          </a:xfrm>
          <a:prstGeom prst="line">
            <a:avLst/>
          </a:prstGeom>
          <a:ln w="50760">
            <a:solidFill>
              <a:schemeClr val="hlink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3" name="CustomShape 8"/>
          <p:cNvSpPr/>
          <p:nvPr/>
        </p:nvSpPr>
        <p:spPr>
          <a:xfrm>
            <a:off x="6747600" y="304920"/>
            <a:ext cx="3135240" cy="3746520"/>
          </a:xfrm>
          <a:prstGeom prst="rect">
            <a:avLst/>
          </a:prstGeom>
          <a:gradFill>
            <a:gsLst>
              <a:gs pos="0">
                <a:srgbClr val="114FFB"/>
              </a:gs>
              <a:gs pos="100000">
                <a:srgbClr val="0A2F96"/>
              </a:gs>
            </a:gsLst>
            <a:lin ang="5400000"/>
          </a:gradFill>
          <a:ln w="12600">
            <a:solidFill>
              <a:schemeClr val="hlink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360" tIns="44280" rIns="90360" bIns="44280"/>
          <a:lstStyle/>
          <a:p>
            <a:pPr algn="ctr">
              <a:lnSpc>
                <a:spcPct val="100000"/>
              </a:lnSpc>
            </a:pPr>
            <a:r>
              <a:rPr lang="it-IT" sz="2400" spc="-1">
                <a:solidFill>
                  <a:srgbClr val="FAFD00"/>
                </a:solidFill>
                <a:latin typeface="Times New Roman"/>
                <a:ea typeface="Heiti SC Light"/>
              </a:rPr>
              <a:t>Quality  of  life</a:t>
            </a:r>
            <a:endParaRPr lang="it-IT" sz="2400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2400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400" spc="-1">
                <a:solidFill>
                  <a:srgbClr val="FAFD00"/>
                </a:solidFill>
                <a:latin typeface="Times New Roman"/>
                <a:ea typeface="Heiti SC Light"/>
              </a:rPr>
              <a:t>Performance  status</a:t>
            </a:r>
            <a:endParaRPr lang="it-IT" sz="2400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2400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400" spc="-1">
                <a:solidFill>
                  <a:srgbClr val="FAFD00"/>
                </a:solidFill>
                <a:latin typeface="Times New Roman"/>
                <a:ea typeface="Heiti SC Light"/>
              </a:rPr>
              <a:t>Possibility  to  performe</a:t>
            </a:r>
            <a:endParaRPr lang="it-IT" sz="2400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400" spc="-1">
                <a:solidFill>
                  <a:srgbClr val="FAFD00"/>
                </a:solidFill>
                <a:latin typeface="Times New Roman"/>
                <a:ea typeface="Heiti SC Light"/>
              </a:rPr>
              <a:t>oncological  therapy</a:t>
            </a:r>
            <a:endParaRPr lang="it-IT" sz="2400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2400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400" spc="-1">
                <a:solidFill>
                  <a:srgbClr val="FAFD00"/>
                </a:solidFill>
                <a:latin typeface="Times New Roman"/>
                <a:ea typeface="Heiti SC Light"/>
              </a:rPr>
              <a:t>Life-threatening </a:t>
            </a:r>
            <a:endParaRPr lang="it-IT" sz="2400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2400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400" spc="-1">
                <a:solidFill>
                  <a:srgbClr val="FAFD00"/>
                </a:solidFill>
                <a:latin typeface="Times New Roman"/>
                <a:ea typeface="Heiti SC Light"/>
              </a:rPr>
              <a:t>Survival</a:t>
            </a:r>
            <a:endParaRPr lang="it-IT" sz="2400" spc="-1">
              <a:latin typeface="Arial"/>
            </a:endParaRPr>
          </a:p>
        </p:txBody>
      </p:sp>
      <p:pic>
        <p:nvPicPr>
          <p:cNvPr id="774" name="Picture 12"/>
          <p:cNvPicPr/>
          <p:nvPr/>
        </p:nvPicPr>
        <p:blipFill>
          <a:blip r:embed="rId2"/>
          <a:stretch/>
        </p:blipFill>
        <p:spPr>
          <a:xfrm>
            <a:off x="8610600" y="4876920"/>
            <a:ext cx="1760040" cy="1766520"/>
          </a:xfrm>
          <a:prstGeom prst="rect">
            <a:avLst/>
          </a:prstGeom>
          <a:ln w="12600">
            <a:solidFill>
              <a:schemeClr val="hlink"/>
            </a:solidFill>
            <a:miter/>
          </a:ln>
        </p:spPr>
      </p:pic>
    </p:spTree>
    <p:extLst>
      <p:ext uri="{BB962C8B-B14F-4D97-AF65-F5344CB8AC3E}">
        <p14:creationId xmlns:p14="http://schemas.microsoft.com/office/powerpoint/2010/main" val="7051312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Picture 2"/>
          <p:cNvPicPr/>
          <p:nvPr/>
        </p:nvPicPr>
        <p:blipFill>
          <a:blip r:embed="rId2"/>
          <a:srcRect l="16654" r="14646"/>
          <a:stretch/>
        </p:blipFill>
        <p:spPr>
          <a:xfrm>
            <a:off x="8153400" y="4235400"/>
            <a:ext cx="2437920" cy="2587320"/>
          </a:xfrm>
          <a:prstGeom prst="rect">
            <a:avLst/>
          </a:prstGeom>
          <a:ln>
            <a:noFill/>
          </a:ln>
        </p:spPr>
      </p:pic>
      <p:pic>
        <p:nvPicPr>
          <p:cNvPr id="776" name="Picture 3"/>
          <p:cNvPicPr/>
          <p:nvPr/>
        </p:nvPicPr>
        <p:blipFill>
          <a:blip r:embed="rId3"/>
          <a:srcRect l="14000" r="12000"/>
          <a:stretch/>
        </p:blipFill>
        <p:spPr>
          <a:xfrm>
            <a:off x="1734960" y="4238640"/>
            <a:ext cx="2577600" cy="2584080"/>
          </a:xfrm>
          <a:prstGeom prst="rect">
            <a:avLst/>
          </a:prstGeom>
          <a:ln>
            <a:noFill/>
          </a:ln>
        </p:spPr>
      </p:pic>
      <p:pic>
        <p:nvPicPr>
          <p:cNvPr id="777" name="Picture 7"/>
          <p:cNvPicPr/>
          <p:nvPr/>
        </p:nvPicPr>
        <p:blipFill>
          <a:blip r:embed="rId4"/>
          <a:srcRect l="12509" r="10378"/>
          <a:stretch/>
        </p:blipFill>
        <p:spPr>
          <a:xfrm>
            <a:off x="4886400" y="4238640"/>
            <a:ext cx="2785680" cy="2584080"/>
          </a:xfrm>
          <a:prstGeom prst="rect">
            <a:avLst/>
          </a:prstGeom>
          <a:ln>
            <a:noFill/>
          </a:ln>
        </p:spPr>
      </p:pic>
      <p:sp>
        <p:nvSpPr>
          <p:cNvPr id="778" name="CustomShape 1"/>
          <p:cNvSpPr/>
          <p:nvPr/>
        </p:nvSpPr>
        <p:spPr>
          <a:xfrm>
            <a:off x="1524000" y="2008080"/>
            <a:ext cx="1517400" cy="36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9" name="CustomShape 2"/>
          <p:cNvSpPr/>
          <p:nvPr/>
        </p:nvSpPr>
        <p:spPr>
          <a:xfrm>
            <a:off x="2354160" y="739800"/>
            <a:ext cx="196560" cy="726840"/>
          </a:xfrm>
          <a:prstGeom prst="ellipse">
            <a:avLst/>
          </a:prstGeom>
          <a:solidFill>
            <a:srgbClr val="FFFFFF"/>
          </a:solidFill>
          <a:ln w="255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0" name="CustomShape 3"/>
          <p:cNvSpPr/>
          <p:nvPr/>
        </p:nvSpPr>
        <p:spPr>
          <a:xfrm>
            <a:off x="2354160" y="2222640"/>
            <a:ext cx="196560" cy="728280"/>
          </a:xfrm>
          <a:prstGeom prst="ellipse">
            <a:avLst/>
          </a:prstGeom>
          <a:solidFill>
            <a:srgbClr val="FFFFFF"/>
          </a:solidFill>
          <a:ln w="255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1" name="CustomShape 4"/>
          <p:cNvSpPr/>
          <p:nvPr/>
        </p:nvSpPr>
        <p:spPr>
          <a:xfrm>
            <a:off x="2354160" y="1481040"/>
            <a:ext cx="196560" cy="728280"/>
          </a:xfrm>
          <a:prstGeom prst="ellipse">
            <a:avLst/>
          </a:prstGeom>
          <a:solidFill>
            <a:srgbClr val="FFFFFF"/>
          </a:solidFill>
          <a:ln w="255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2" name="CustomShape 5"/>
          <p:cNvSpPr/>
          <p:nvPr/>
        </p:nvSpPr>
        <p:spPr>
          <a:xfrm>
            <a:off x="2354160" y="2965320"/>
            <a:ext cx="196560" cy="726840"/>
          </a:xfrm>
          <a:prstGeom prst="ellipse">
            <a:avLst/>
          </a:prstGeom>
          <a:solidFill>
            <a:srgbClr val="FFFFFF"/>
          </a:solidFill>
          <a:ln w="255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3" name="CustomShape 6"/>
          <p:cNvSpPr/>
          <p:nvPr/>
        </p:nvSpPr>
        <p:spPr>
          <a:xfrm>
            <a:off x="2555760" y="633240"/>
            <a:ext cx="78840" cy="3304800"/>
          </a:xfrm>
          <a:custGeom>
            <a:avLst/>
            <a:gdLst/>
            <a:ahLst/>
            <a:cxnLst/>
            <a:rect l="l" t="t" r="r" b="b"/>
            <a:pathLst>
              <a:path w="50" h="2082">
                <a:moveTo>
                  <a:pt x="37" y="0"/>
                </a:moveTo>
                <a:lnTo>
                  <a:pt x="12" y="136"/>
                </a:lnTo>
                <a:lnTo>
                  <a:pt x="37" y="407"/>
                </a:lnTo>
                <a:lnTo>
                  <a:pt x="12" y="588"/>
                </a:lnTo>
                <a:lnTo>
                  <a:pt x="37" y="784"/>
                </a:lnTo>
                <a:lnTo>
                  <a:pt x="24" y="950"/>
                </a:lnTo>
                <a:lnTo>
                  <a:pt x="0" y="1056"/>
                </a:lnTo>
                <a:lnTo>
                  <a:pt x="37" y="1297"/>
                </a:lnTo>
                <a:lnTo>
                  <a:pt x="12" y="1402"/>
                </a:lnTo>
                <a:lnTo>
                  <a:pt x="0" y="1508"/>
                </a:lnTo>
                <a:lnTo>
                  <a:pt x="49" y="1704"/>
                </a:lnTo>
                <a:lnTo>
                  <a:pt x="24" y="1870"/>
                </a:lnTo>
                <a:lnTo>
                  <a:pt x="0" y="2051"/>
                </a:lnTo>
                <a:lnTo>
                  <a:pt x="0" y="2081"/>
                </a:lnTo>
              </a:path>
            </a:pathLst>
          </a:custGeom>
          <a:noFill/>
          <a:ln w="76320">
            <a:solidFill>
              <a:srgbClr val="FF99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4" name="CustomShape 7"/>
          <p:cNvSpPr/>
          <p:nvPr/>
        </p:nvSpPr>
        <p:spPr>
          <a:xfrm>
            <a:off x="3367200" y="2989440"/>
            <a:ext cx="213840" cy="726840"/>
          </a:xfrm>
          <a:prstGeom prst="ellipse">
            <a:avLst/>
          </a:prstGeom>
          <a:solidFill>
            <a:srgbClr val="FFFFFF"/>
          </a:solidFill>
          <a:ln w="255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5" name="CustomShape 8"/>
          <p:cNvSpPr/>
          <p:nvPr/>
        </p:nvSpPr>
        <p:spPr>
          <a:xfrm>
            <a:off x="3367200" y="1504800"/>
            <a:ext cx="213840" cy="728280"/>
          </a:xfrm>
          <a:prstGeom prst="ellipse">
            <a:avLst/>
          </a:prstGeom>
          <a:solidFill>
            <a:srgbClr val="FFFFFF"/>
          </a:solidFill>
          <a:ln w="255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6" name="CustomShape 9"/>
          <p:cNvSpPr/>
          <p:nvPr/>
        </p:nvSpPr>
        <p:spPr>
          <a:xfrm>
            <a:off x="3367200" y="2247840"/>
            <a:ext cx="213840" cy="726840"/>
          </a:xfrm>
          <a:prstGeom prst="ellipse">
            <a:avLst/>
          </a:prstGeom>
          <a:solidFill>
            <a:srgbClr val="FFFFFF"/>
          </a:solidFill>
          <a:ln w="255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7" name="CustomShape 10"/>
          <p:cNvSpPr/>
          <p:nvPr/>
        </p:nvSpPr>
        <p:spPr>
          <a:xfrm>
            <a:off x="3367200" y="763560"/>
            <a:ext cx="213840" cy="726840"/>
          </a:xfrm>
          <a:prstGeom prst="ellipse">
            <a:avLst/>
          </a:prstGeom>
          <a:solidFill>
            <a:srgbClr val="FFFFFF"/>
          </a:solidFill>
          <a:ln w="255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8" name="CustomShape 11"/>
          <p:cNvSpPr/>
          <p:nvPr/>
        </p:nvSpPr>
        <p:spPr>
          <a:xfrm>
            <a:off x="3354240" y="609480"/>
            <a:ext cx="39240" cy="3281040"/>
          </a:xfrm>
          <a:custGeom>
            <a:avLst/>
            <a:gdLst/>
            <a:ahLst/>
            <a:cxnLst/>
            <a:rect l="l" t="t" r="r" b="b"/>
            <a:pathLst>
              <a:path w="25" h="2067">
                <a:moveTo>
                  <a:pt x="0" y="2066"/>
                </a:moveTo>
                <a:lnTo>
                  <a:pt x="12" y="2020"/>
                </a:lnTo>
                <a:lnTo>
                  <a:pt x="12" y="1960"/>
                </a:lnTo>
                <a:lnTo>
                  <a:pt x="12" y="1885"/>
                </a:lnTo>
                <a:lnTo>
                  <a:pt x="12" y="1809"/>
                </a:lnTo>
                <a:lnTo>
                  <a:pt x="12" y="1779"/>
                </a:lnTo>
                <a:lnTo>
                  <a:pt x="12" y="1749"/>
                </a:lnTo>
                <a:lnTo>
                  <a:pt x="0" y="1689"/>
                </a:lnTo>
                <a:lnTo>
                  <a:pt x="0" y="1628"/>
                </a:lnTo>
                <a:lnTo>
                  <a:pt x="12" y="1568"/>
                </a:lnTo>
                <a:lnTo>
                  <a:pt x="12" y="1553"/>
                </a:lnTo>
                <a:lnTo>
                  <a:pt x="24" y="1508"/>
                </a:lnTo>
                <a:lnTo>
                  <a:pt x="24" y="1417"/>
                </a:lnTo>
                <a:lnTo>
                  <a:pt x="12" y="1372"/>
                </a:lnTo>
                <a:lnTo>
                  <a:pt x="12" y="1327"/>
                </a:lnTo>
                <a:lnTo>
                  <a:pt x="0" y="1236"/>
                </a:lnTo>
                <a:lnTo>
                  <a:pt x="0" y="1191"/>
                </a:lnTo>
                <a:lnTo>
                  <a:pt x="0" y="1176"/>
                </a:lnTo>
                <a:lnTo>
                  <a:pt x="0" y="1131"/>
                </a:lnTo>
                <a:lnTo>
                  <a:pt x="0" y="1101"/>
                </a:lnTo>
                <a:lnTo>
                  <a:pt x="12" y="1056"/>
                </a:lnTo>
                <a:lnTo>
                  <a:pt x="12" y="1040"/>
                </a:lnTo>
                <a:lnTo>
                  <a:pt x="24" y="995"/>
                </a:lnTo>
                <a:lnTo>
                  <a:pt x="24" y="965"/>
                </a:lnTo>
                <a:lnTo>
                  <a:pt x="12" y="905"/>
                </a:lnTo>
                <a:lnTo>
                  <a:pt x="12" y="875"/>
                </a:lnTo>
                <a:lnTo>
                  <a:pt x="12" y="845"/>
                </a:lnTo>
                <a:lnTo>
                  <a:pt x="12" y="799"/>
                </a:lnTo>
                <a:lnTo>
                  <a:pt x="12" y="754"/>
                </a:lnTo>
                <a:lnTo>
                  <a:pt x="12" y="709"/>
                </a:lnTo>
                <a:lnTo>
                  <a:pt x="12" y="694"/>
                </a:lnTo>
                <a:lnTo>
                  <a:pt x="12" y="679"/>
                </a:lnTo>
                <a:lnTo>
                  <a:pt x="24" y="618"/>
                </a:lnTo>
                <a:lnTo>
                  <a:pt x="24" y="588"/>
                </a:lnTo>
                <a:lnTo>
                  <a:pt x="24" y="558"/>
                </a:lnTo>
                <a:lnTo>
                  <a:pt x="24" y="513"/>
                </a:lnTo>
                <a:lnTo>
                  <a:pt x="24" y="483"/>
                </a:lnTo>
                <a:lnTo>
                  <a:pt x="12" y="453"/>
                </a:lnTo>
                <a:lnTo>
                  <a:pt x="12" y="437"/>
                </a:lnTo>
                <a:lnTo>
                  <a:pt x="0" y="377"/>
                </a:lnTo>
                <a:lnTo>
                  <a:pt x="0" y="332"/>
                </a:lnTo>
                <a:lnTo>
                  <a:pt x="0" y="287"/>
                </a:lnTo>
                <a:lnTo>
                  <a:pt x="0" y="272"/>
                </a:lnTo>
                <a:lnTo>
                  <a:pt x="0" y="226"/>
                </a:lnTo>
                <a:lnTo>
                  <a:pt x="12" y="136"/>
                </a:lnTo>
                <a:lnTo>
                  <a:pt x="12" y="91"/>
                </a:lnTo>
                <a:lnTo>
                  <a:pt x="12" y="76"/>
                </a:lnTo>
                <a:lnTo>
                  <a:pt x="24" y="30"/>
                </a:lnTo>
                <a:lnTo>
                  <a:pt x="24" y="0"/>
                </a:lnTo>
              </a:path>
            </a:pathLst>
          </a:custGeom>
          <a:noFill/>
          <a:ln w="76320">
            <a:solidFill>
              <a:srgbClr val="FF99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9" name="CustomShape 12"/>
          <p:cNvSpPr/>
          <p:nvPr/>
        </p:nvSpPr>
        <p:spPr>
          <a:xfrm>
            <a:off x="2543160" y="1827360"/>
            <a:ext cx="591840" cy="921960"/>
          </a:xfrm>
          <a:custGeom>
            <a:avLst/>
            <a:gdLst/>
            <a:ahLst/>
            <a:cxnLst/>
            <a:rect l="l" t="t" r="r" b="b"/>
            <a:pathLst>
              <a:path w="373" h="581">
                <a:moveTo>
                  <a:pt x="13" y="60"/>
                </a:moveTo>
                <a:lnTo>
                  <a:pt x="13" y="134"/>
                </a:lnTo>
                <a:lnTo>
                  <a:pt x="13" y="283"/>
                </a:lnTo>
                <a:lnTo>
                  <a:pt x="0" y="357"/>
                </a:lnTo>
                <a:lnTo>
                  <a:pt x="0" y="372"/>
                </a:lnTo>
                <a:lnTo>
                  <a:pt x="0" y="401"/>
                </a:lnTo>
                <a:lnTo>
                  <a:pt x="0" y="447"/>
                </a:lnTo>
                <a:lnTo>
                  <a:pt x="0" y="462"/>
                </a:lnTo>
                <a:lnTo>
                  <a:pt x="0" y="491"/>
                </a:lnTo>
                <a:lnTo>
                  <a:pt x="0" y="506"/>
                </a:lnTo>
                <a:lnTo>
                  <a:pt x="13" y="536"/>
                </a:lnTo>
                <a:lnTo>
                  <a:pt x="13" y="550"/>
                </a:lnTo>
                <a:lnTo>
                  <a:pt x="24" y="565"/>
                </a:lnTo>
                <a:lnTo>
                  <a:pt x="61" y="580"/>
                </a:lnTo>
                <a:lnTo>
                  <a:pt x="84" y="580"/>
                </a:lnTo>
                <a:lnTo>
                  <a:pt x="96" y="580"/>
                </a:lnTo>
                <a:lnTo>
                  <a:pt x="132" y="580"/>
                </a:lnTo>
                <a:lnTo>
                  <a:pt x="180" y="565"/>
                </a:lnTo>
                <a:lnTo>
                  <a:pt x="192" y="550"/>
                </a:lnTo>
                <a:lnTo>
                  <a:pt x="205" y="536"/>
                </a:lnTo>
                <a:lnTo>
                  <a:pt x="216" y="521"/>
                </a:lnTo>
                <a:lnTo>
                  <a:pt x="228" y="506"/>
                </a:lnTo>
                <a:lnTo>
                  <a:pt x="253" y="476"/>
                </a:lnTo>
                <a:lnTo>
                  <a:pt x="264" y="462"/>
                </a:lnTo>
                <a:lnTo>
                  <a:pt x="289" y="416"/>
                </a:lnTo>
                <a:lnTo>
                  <a:pt x="301" y="401"/>
                </a:lnTo>
                <a:lnTo>
                  <a:pt x="312" y="387"/>
                </a:lnTo>
                <a:lnTo>
                  <a:pt x="324" y="357"/>
                </a:lnTo>
                <a:lnTo>
                  <a:pt x="337" y="342"/>
                </a:lnTo>
                <a:lnTo>
                  <a:pt x="337" y="327"/>
                </a:lnTo>
                <a:lnTo>
                  <a:pt x="349" y="298"/>
                </a:lnTo>
                <a:lnTo>
                  <a:pt x="360" y="268"/>
                </a:lnTo>
                <a:lnTo>
                  <a:pt x="372" y="238"/>
                </a:lnTo>
                <a:lnTo>
                  <a:pt x="372" y="223"/>
                </a:lnTo>
                <a:lnTo>
                  <a:pt x="372" y="179"/>
                </a:lnTo>
                <a:lnTo>
                  <a:pt x="372" y="164"/>
                </a:lnTo>
                <a:lnTo>
                  <a:pt x="360" y="149"/>
                </a:lnTo>
                <a:lnTo>
                  <a:pt x="360" y="134"/>
                </a:lnTo>
                <a:lnTo>
                  <a:pt x="337" y="105"/>
                </a:lnTo>
                <a:lnTo>
                  <a:pt x="324" y="90"/>
                </a:lnTo>
                <a:lnTo>
                  <a:pt x="301" y="75"/>
                </a:lnTo>
                <a:lnTo>
                  <a:pt x="276" y="60"/>
                </a:lnTo>
                <a:lnTo>
                  <a:pt x="253" y="45"/>
                </a:lnTo>
                <a:lnTo>
                  <a:pt x="205" y="15"/>
                </a:lnTo>
                <a:lnTo>
                  <a:pt x="180" y="0"/>
                </a:lnTo>
                <a:lnTo>
                  <a:pt x="168" y="0"/>
                </a:lnTo>
                <a:lnTo>
                  <a:pt x="132" y="0"/>
                </a:lnTo>
                <a:lnTo>
                  <a:pt x="109" y="0"/>
                </a:lnTo>
                <a:lnTo>
                  <a:pt x="96" y="0"/>
                </a:lnTo>
                <a:lnTo>
                  <a:pt x="61" y="15"/>
                </a:lnTo>
                <a:lnTo>
                  <a:pt x="48" y="15"/>
                </a:lnTo>
                <a:lnTo>
                  <a:pt x="36" y="15"/>
                </a:lnTo>
                <a:lnTo>
                  <a:pt x="24" y="30"/>
                </a:lnTo>
                <a:lnTo>
                  <a:pt x="13" y="60"/>
                </a:lnTo>
              </a:path>
            </a:pathLst>
          </a:custGeom>
          <a:solidFill>
            <a:srgbClr val="CF0E3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0" name="CustomShape 13"/>
          <p:cNvSpPr/>
          <p:nvPr/>
        </p:nvSpPr>
        <p:spPr>
          <a:xfrm>
            <a:off x="1478280" y="3895560"/>
            <a:ext cx="31597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360" tIns="44280" rIns="90360" bIns="44280"/>
          <a:lstStyle/>
          <a:p>
            <a:pPr algn="ctr">
              <a:lnSpc>
                <a:spcPct val="100000"/>
              </a:lnSpc>
            </a:pPr>
            <a:r>
              <a:rPr lang="it-IT" b="1" spc="-1">
                <a:latin typeface="Times New Roman"/>
                <a:ea typeface="Heiti SC Light"/>
              </a:rPr>
              <a:t>INTRALUMINAL  TUMOUR</a:t>
            </a:r>
            <a:endParaRPr lang="it-IT" spc="-1">
              <a:latin typeface="Arial"/>
            </a:endParaRPr>
          </a:p>
        </p:txBody>
      </p:sp>
      <p:sp>
        <p:nvSpPr>
          <p:cNvPr id="791" name="CustomShape 14"/>
          <p:cNvSpPr/>
          <p:nvPr/>
        </p:nvSpPr>
        <p:spPr>
          <a:xfrm>
            <a:off x="5902320" y="743040"/>
            <a:ext cx="194760" cy="560160"/>
          </a:xfrm>
          <a:prstGeom prst="ellipse">
            <a:avLst/>
          </a:prstGeom>
          <a:solidFill>
            <a:srgbClr val="FFFFFF"/>
          </a:solidFill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2" name="CustomShape 15"/>
          <p:cNvSpPr/>
          <p:nvPr/>
        </p:nvSpPr>
        <p:spPr>
          <a:xfrm>
            <a:off x="5864160" y="766800"/>
            <a:ext cx="272520" cy="552240"/>
          </a:xfrm>
          <a:custGeom>
            <a:avLst/>
            <a:gdLst/>
            <a:ahLst/>
            <a:cxnLst/>
            <a:rect l="l" t="t" r="r" b="b"/>
            <a:pathLst>
              <a:path w="172" h="348">
                <a:moveTo>
                  <a:pt x="24" y="196"/>
                </a:moveTo>
                <a:lnTo>
                  <a:pt x="12" y="166"/>
                </a:lnTo>
                <a:lnTo>
                  <a:pt x="0" y="106"/>
                </a:lnTo>
                <a:lnTo>
                  <a:pt x="0" y="76"/>
                </a:lnTo>
                <a:lnTo>
                  <a:pt x="0" y="61"/>
                </a:lnTo>
                <a:lnTo>
                  <a:pt x="12" y="31"/>
                </a:lnTo>
                <a:lnTo>
                  <a:pt x="24" y="16"/>
                </a:lnTo>
                <a:lnTo>
                  <a:pt x="37" y="0"/>
                </a:lnTo>
                <a:lnTo>
                  <a:pt x="49" y="0"/>
                </a:lnTo>
                <a:lnTo>
                  <a:pt x="61" y="0"/>
                </a:lnTo>
                <a:lnTo>
                  <a:pt x="86" y="16"/>
                </a:lnTo>
                <a:lnTo>
                  <a:pt x="98" y="31"/>
                </a:lnTo>
                <a:lnTo>
                  <a:pt x="122" y="61"/>
                </a:lnTo>
                <a:lnTo>
                  <a:pt x="147" y="106"/>
                </a:lnTo>
                <a:lnTo>
                  <a:pt x="159" y="136"/>
                </a:lnTo>
                <a:lnTo>
                  <a:pt x="171" y="181"/>
                </a:lnTo>
                <a:lnTo>
                  <a:pt x="171" y="242"/>
                </a:lnTo>
                <a:lnTo>
                  <a:pt x="171" y="272"/>
                </a:lnTo>
                <a:lnTo>
                  <a:pt x="171" y="287"/>
                </a:lnTo>
                <a:lnTo>
                  <a:pt x="171" y="302"/>
                </a:lnTo>
                <a:lnTo>
                  <a:pt x="159" y="332"/>
                </a:lnTo>
                <a:lnTo>
                  <a:pt x="147" y="347"/>
                </a:lnTo>
                <a:lnTo>
                  <a:pt x="135" y="347"/>
                </a:lnTo>
                <a:lnTo>
                  <a:pt x="98" y="332"/>
                </a:lnTo>
                <a:lnTo>
                  <a:pt x="86" y="317"/>
                </a:lnTo>
                <a:lnTo>
                  <a:pt x="73" y="302"/>
                </a:lnTo>
                <a:lnTo>
                  <a:pt x="37" y="242"/>
                </a:lnTo>
                <a:lnTo>
                  <a:pt x="24" y="196"/>
                </a:lnTo>
              </a:path>
            </a:pathLst>
          </a:custGeom>
          <a:solidFill>
            <a:srgbClr val="FFFFFF"/>
          </a:solidFill>
          <a:ln w="255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3" name="CustomShape 16"/>
          <p:cNvSpPr/>
          <p:nvPr/>
        </p:nvSpPr>
        <p:spPr>
          <a:xfrm>
            <a:off x="6057840" y="1940040"/>
            <a:ext cx="196560" cy="560160"/>
          </a:xfrm>
          <a:prstGeom prst="ellipse">
            <a:avLst/>
          </a:prstGeom>
          <a:solidFill>
            <a:srgbClr val="FFFFFF"/>
          </a:solidFill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4" name="CustomShape 17"/>
          <p:cNvSpPr/>
          <p:nvPr/>
        </p:nvSpPr>
        <p:spPr>
          <a:xfrm>
            <a:off x="6057840" y="1940040"/>
            <a:ext cx="215640" cy="576000"/>
          </a:xfrm>
          <a:custGeom>
            <a:avLst/>
            <a:gdLst/>
            <a:ahLst/>
            <a:cxnLst/>
            <a:rect l="l" t="t" r="r" b="b"/>
            <a:pathLst>
              <a:path w="136" h="363">
                <a:moveTo>
                  <a:pt x="0" y="166"/>
                </a:moveTo>
                <a:lnTo>
                  <a:pt x="0" y="136"/>
                </a:lnTo>
                <a:lnTo>
                  <a:pt x="13" y="75"/>
                </a:lnTo>
                <a:lnTo>
                  <a:pt x="25" y="45"/>
                </a:lnTo>
                <a:lnTo>
                  <a:pt x="37" y="30"/>
                </a:lnTo>
                <a:lnTo>
                  <a:pt x="49" y="15"/>
                </a:lnTo>
                <a:lnTo>
                  <a:pt x="62" y="0"/>
                </a:lnTo>
                <a:lnTo>
                  <a:pt x="74" y="0"/>
                </a:lnTo>
                <a:lnTo>
                  <a:pt x="86" y="0"/>
                </a:lnTo>
                <a:lnTo>
                  <a:pt x="99" y="0"/>
                </a:lnTo>
                <a:lnTo>
                  <a:pt x="111" y="15"/>
                </a:lnTo>
                <a:lnTo>
                  <a:pt x="123" y="45"/>
                </a:lnTo>
                <a:lnTo>
                  <a:pt x="123" y="60"/>
                </a:lnTo>
                <a:lnTo>
                  <a:pt x="135" y="75"/>
                </a:lnTo>
                <a:lnTo>
                  <a:pt x="135" y="91"/>
                </a:lnTo>
                <a:lnTo>
                  <a:pt x="135" y="121"/>
                </a:lnTo>
                <a:lnTo>
                  <a:pt x="135" y="166"/>
                </a:lnTo>
                <a:lnTo>
                  <a:pt x="135" y="181"/>
                </a:lnTo>
                <a:lnTo>
                  <a:pt x="135" y="211"/>
                </a:lnTo>
                <a:lnTo>
                  <a:pt x="111" y="287"/>
                </a:lnTo>
                <a:lnTo>
                  <a:pt x="99" y="317"/>
                </a:lnTo>
                <a:lnTo>
                  <a:pt x="86" y="332"/>
                </a:lnTo>
                <a:lnTo>
                  <a:pt x="62" y="362"/>
                </a:lnTo>
                <a:lnTo>
                  <a:pt x="49" y="362"/>
                </a:lnTo>
                <a:lnTo>
                  <a:pt x="25" y="347"/>
                </a:lnTo>
                <a:lnTo>
                  <a:pt x="13" y="332"/>
                </a:lnTo>
                <a:lnTo>
                  <a:pt x="0" y="302"/>
                </a:lnTo>
                <a:lnTo>
                  <a:pt x="0" y="287"/>
                </a:lnTo>
                <a:lnTo>
                  <a:pt x="0" y="271"/>
                </a:lnTo>
                <a:lnTo>
                  <a:pt x="0" y="211"/>
                </a:lnTo>
                <a:lnTo>
                  <a:pt x="0" y="166"/>
                </a:lnTo>
              </a:path>
            </a:pathLst>
          </a:custGeom>
          <a:solidFill>
            <a:srgbClr val="FFFFFF"/>
          </a:solidFill>
          <a:ln w="255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5" name="CustomShape 18"/>
          <p:cNvSpPr/>
          <p:nvPr/>
        </p:nvSpPr>
        <p:spPr>
          <a:xfrm>
            <a:off x="6038760" y="1341360"/>
            <a:ext cx="194760" cy="560160"/>
          </a:xfrm>
          <a:prstGeom prst="ellipse">
            <a:avLst/>
          </a:prstGeom>
          <a:solidFill>
            <a:srgbClr val="FFFFFF"/>
          </a:solidFill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6" name="CustomShape 19"/>
          <p:cNvSpPr/>
          <p:nvPr/>
        </p:nvSpPr>
        <p:spPr>
          <a:xfrm>
            <a:off x="6038760" y="1341360"/>
            <a:ext cx="215640" cy="576000"/>
          </a:xfrm>
          <a:custGeom>
            <a:avLst/>
            <a:gdLst/>
            <a:ahLst/>
            <a:cxnLst/>
            <a:rect l="l" t="t" r="r" b="b"/>
            <a:pathLst>
              <a:path w="136" h="363">
                <a:moveTo>
                  <a:pt x="0" y="196"/>
                </a:moveTo>
                <a:lnTo>
                  <a:pt x="0" y="181"/>
                </a:lnTo>
                <a:lnTo>
                  <a:pt x="0" y="151"/>
                </a:lnTo>
                <a:lnTo>
                  <a:pt x="0" y="106"/>
                </a:lnTo>
                <a:lnTo>
                  <a:pt x="12" y="76"/>
                </a:lnTo>
                <a:lnTo>
                  <a:pt x="12" y="61"/>
                </a:lnTo>
                <a:lnTo>
                  <a:pt x="25" y="30"/>
                </a:lnTo>
                <a:lnTo>
                  <a:pt x="37" y="15"/>
                </a:lnTo>
                <a:lnTo>
                  <a:pt x="49" y="0"/>
                </a:lnTo>
                <a:lnTo>
                  <a:pt x="61" y="0"/>
                </a:lnTo>
                <a:lnTo>
                  <a:pt x="86" y="15"/>
                </a:lnTo>
                <a:lnTo>
                  <a:pt x="98" y="30"/>
                </a:lnTo>
                <a:lnTo>
                  <a:pt x="111" y="45"/>
                </a:lnTo>
                <a:lnTo>
                  <a:pt x="111" y="61"/>
                </a:lnTo>
                <a:lnTo>
                  <a:pt x="123" y="91"/>
                </a:lnTo>
                <a:lnTo>
                  <a:pt x="135" y="151"/>
                </a:lnTo>
                <a:lnTo>
                  <a:pt x="135" y="181"/>
                </a:lnTo>
                <a:lnTo>
                  <a:pt x="135" y="196"/>
                </a:lnTo>
                <a:lnTo>
                  <a:pt x="135" y="226"/>
                </a:lnTo>
                <a:lnTo>
                  <a:pt x="135" y="272"/>
                </a:lnTo>
                <a:lnTo>
                  <a:pt x="135" y="302"/>
                </a:lnTo>
                <a:lnTo>
                  <a:pt x="123" y="317"/>
                </a:lnTo>
                <a:lnTo>
                  <a:pt x="111" y="347"/>
                </a:lnTo>
                <a:lnTo>
                  <a:pt x="98" y="362"/>
                </a:lnTo>
                <a:lnTo>
                  <a:pt x="86" y="362"/>
                </a:lnTo>
                <a:lnTo>
                  <a:pt x="49" y="362"/>
                </a:lnTo>
                <a:lnTo>
                  <a:pt x="37" y="347"/>
                </a:lnTo>
                <a:lnTo>
                  <a:pt x="37" y="332"/>
                </a:lnTo>
                <a:lnTo>
                  <a:pt x="25" y="317"/>
                </a:lnTo>
                <a:lnTo>
                  <a:pt x="12" y="302"/>
                </a:lnTo>
                <a:lnTo>
                  <a:pt x="0" y="241"/>
                </a:lnTo>
                <a:lnTo>
                  <a:pt x="0" y="196"/>
                </a:lnTo>
              </a:path>
            </a:pathLst>
          </a:custGeom>
          <a:solidFill>
            <a:srgbClr val="FFFFFF"/>
          </a:solidFill>
          <a:ln w="255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7" name="CustomShape 20"/>
          <p:cNvSpPr/>
          <p:nvPr/>
        </p:nvSpPr>
        <p:spPr>
          <a:xfrm>
            <a:off x="5864160" y="2490840"/>
            <a:ext cx="194760" cy="560160"/>
          </a:xfrm>
          <a:prstGeom prst="ellipse">
            <a:avLst/>
          </a:prstGeom>
          <a:solidFill>
            <a:srgbClr val="FFFFFF"/>
          </a:solidFill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8" name="CustomShape 21"/>
          <p:cNvSpPr/>
          <p:nvPr/>
        </p:nvSpPr>
        <p:spPr>
          <a:xfrm>
            <a:off x="5845080" y="2514600"/>
            <a:ext cx="253800" cy="552240"/>
          </a:xfrm>
          <a:custGeom>
            <a:avLst/>
            <a:gdLst/>
            <a:ahLst/>
            <a:cxnLst/>
            <a:rect l="l" t="t" r="r" b="b"/>
            <a:pathLst>
              <a:path w="160" h="348">
                <a:moveTo>
                  <a:pt x="12" y="151"/>
                </a:moveTo>
                <a:lnTo>
                  <a:pt x="24" y="105"/>
                </a:lnTo>
                <a:lnTo>
                  <a:pt x="49" y="45"/>
                </a:lnTo>
                <a:lnTo>
                  <a:pt x="61" y="30"/>
                </a:lnTo>
                <a:lnTo>
                  <a:pt x="73" y="15"/>
                </a:lnTo>
                <a:lnTo>
                  <a:pt x="85" y="0"/>
                </a:lnTo>
                <a:lnTo>
                  <a:pt x="98" y="0"/>
                </a:lnTo>
                <a:lnTo>
                  <a:pt x="110" y="0"/>
                </a:lnTo>
                <a:lnTo>
                  <a:pt x="122" y="0"/>
                </a:lnTo>
                <a:lnTo>
                  <a:pt x="134" y="15"/>
                </a:lnTo>
                <a:lnTo>
                  <a:pt x="147" y="30"/>
                </a:lnTo>
                <a:lnTo>
                  <a:pt x="147" y="45"/>
                </a:lnTo>
                <a:lnTo>
                  <a:pt x="147" y="60"/>
                </a:lnTo>
                <a:lnTo>
                  <a:pt x="159" y="90"/>
                </a:lnTo>
                <a:lnTo>
                  <a:pt x="159" y="151"/>
                </a:lnTo>
                <a:lnTo>
                  <a:pt x="147" y="196"/>
                </a:lnTo>
                <a:lnTo>
                  <a:pt x="134" y="241"/>
                </a:lnTo>
                <a:lnTo>
                  <a:pt x="110" y="301"/>
                </a:lnTo>
                <a:lnTo>
                  <a:pt x="98" y="316"/>
                </a:lnTo>
                <a:lnTo>
                  <a:pt x="85" y="332"/>
                </a:lnTo>
                <a:lnTo>
                  <a:pt x="61" y="347"/>
                </a:lnTo>
                <a:lnTo>
                  <a:pt x="36" y="347"/>
                </a:lnTo>
                <a:lnTo>
                  <a:pt x="24" y="347"/>
                </a:lnTo>
                <a:lnTo>
                  <a:pt x="12" y="316"/>
                </a:lnTo>
                <a:lnTo>
                  <a:pt x="0" y="286"/>
                </a:lnTo>
                <a:lnTo>
                  <a:pt x="0" y="271"/>
                </a:lnTo>
                <a:lnTo>
                  <a:pt x="0" y="241"/>
                </a:lnTo>
                <a:lnTo>
                  <a:pt x="0" y="196"/>
                </a:lnTo>
                <a:lnTo>
                  <a:pt x="12" y="166"/>
                </a:lnTo>
                <a:lnTo>
                  <a:pt x="12" y="151"/>
                </a:lnTo>
              </a:path>
            </a:pathLst>
          </a:custGeom>
          <a:solidFill>
            <a:srgbClr val="FFFFFF"/>
          </a:solidFill>
          <a:ln w="255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9" name="CustomShape 22"/>
          <p:cNvSpPr/>
          <p:nvPr/>
        </p:nvSpPr>
        <p:spPr>
          <a:xfrm>
            <a:off x="6603960" y="2538360"/>
            <a:ext cx="194760" cy="560160"/>
          </a:xfrm>
          <a:prstGeom prst="ellipse">
            <a:avLst/>
          </a:prstGeom>
          <a:solidFill>
            <a:srgbClr val="FFFFFF"/>
          </a:solidFill>
          <a:ln w="255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0" name="CustomShape 23"/>
          <p:cNvSpPr/>
          <p:nvPr/>
        </p:nvSpPr>
        <p:spPr>
          <a:xfrm>
            <a:off x="6603960" y="1365120"/>
            <a:ext cx="194760" cy="583920"/>
          </a:xfrm>
          <a:prstGeom prst="ellipse">
            <a:avLst/>
          </a:prstGeom>
          <a:solidFill>
            <a:srgbClr val="FFFFFF"/>
          </a:solidFill>
          <a:ln w="255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1" name="CustomShape 24"/>
          <p:cNvSpPr/>
          <p:nvPr/>
        </p:nvSpPr>
        <p:spPr>
          <a:xfrm>
            <a:off x="6603960" y="1963800"/>
            <a:ext cx="194760" cy="560160"/>
          </a:xfrm>
          <a:prstGeom prst="ellipse">
            <a:avLst/>
          </a:prstGeom>
          <a:solidFill>
            <a:srgbClr val="FFFFFF"/>
          </a:solidFill>
          <a:ln w="255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2" name="CustomShape 25"/>
          <p:cNvSpPr/>
          <p:nvPr/>
        </p:nvSpPr>
        <p:spPr>
          <a:xfrm>
            <a:off x="6603960" y="792000"/>
            <a:ext cx="194760" cy="558360"/>
          </a:xfrm>
          <a:prstGeom prst="ellipse">
            <a:avLst/>
          </a:prstGeom>
          <a:solidFill>
            <a:srgbClr val="FFFFFF"/>
          </a:solidFill>
          <a:ln w="255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3" name="CustomShape 26"/>
          <p:cNvSpPr/>
          <p:nvPr/>
        </p:nvSpPr>
        <p:spPr>
          <a:xfrm>
            <a:off x="6589560" y="685800"/>
            <a:ext cx="78840" cy="2730240"/>
          </a:xfrm>
          <a:custGeom>
            <a:avLst/>
            <a:gdLst/>
            <a:ahLst/>
            <a:cxnLst/>
            <a:rect l="l" t="t" r="r" b="b"/>
            <a:pathLst>
              <a:path w="50" h="1720">
                <a:moveTo>
                  <a:pt x="13" y="1719"/>
                </a:moveTo>
                <a:lnTo>
                  <a:pt x="37" y="1598"/>
                </a:lnTo>
                <a:lnTo>
                  <a:pt x="13" y="1372"/>
                </a:lnTo>
                <a:lnTo>
                  <a:pt x="37" y="1221"/>
                </a:lnTo>
                <a:lnTo>
                  <a:pt x="13" y="1070"/>
                </a:lnTo>
                <a:lnTo>
                  <a:pt x="25" y="935"/>
                </a:lnTo>
                <a:lnTo>
                  <a:pt x="49" y="844"/>
                </a:lnTo>
                <a:lnTo>
                  <a:pt x="13" y="648"/>
                </a:lnTo>
                <a:lnTo>
                  <a:pt x="37" y="558"/>
                </a:lnTo>
                <a:lnTo>
                  <a:pt x="49" y="467"/>
                </a:lnTo>
                <a:lnTo>
                  <a:pt x="0" y="317"/>
                </a:lnTo>
                <a:lnTo>
                  <a:pt x="25" y="181"/>
                </a:lnTo>
                <a:lnTo>
                  <a:pt x="49" y="30"/>
                </a:lnTo>
                <a:lnTo>
                  <a:pt x="49" y="0"/>
                </a:lnTo>
              </a:path>
            </a:pathLst>
          </a:custGeom>
          <a:noFill/>
          <a:ln w="76320">
            <a:solidFill>
              <a:srgbClr val="FF99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4" name="CustomShape 27"/>
          <p:cNvSpPr/>
          <p:nvPr/>
        </p:nvSpPr>
        <p:spPr>
          <a:xfrm>
            <a:off x="5948400" y="685800"/>
            <a:ext cx="390240" cy="2680920"/>
          </a:xfrm>
          <a:custGeom>
            <a:avLst/>
            <a:gdLst/>
            <a:ahLst/>
            <a:cxnLst/>
            <a:rect l="l" t="t" r="r" b="b"/>
            <a:pathLst>
              <a:path w="246" h="1689">
                <a:moveTo>
                  <a:pt x="12" y="0"/>
                </a:moveTo>
                <a:lnTo>
                  <a:pt x="36" y="75"/>
                </a:lnTo>
                <a:lnTo>
                  <a:pt x="98" y="151"/>
                </a:lnTo>
                <a:lnTo>
                  <a:pt x="147" y="271"/>
                </a:lnTo>
                <a:lnTo>
                  <a:pt x="159" y="407"/>
                </a:lnTo>
                <a:lnTo>
                  <a:pt x="171" y="467"/>
                </a:lnTo>
                <a:lnTo>
                  <a:pt x="220" y="588"/>
                </a:lnTo>
                <a:lnTo>
                  <a:pt x="220" y="799"/>
                </a:lnTo>
                <a:lnTo>
                  <a:pt x="233" y="874"/>
                </a:lnTo>
                <a:lnTo>
                  <a:pt x="245" y="935"/>
                </a:lnTo>
                <a:lnTo>
                  <a:pt x="208" y="995"/>
                </a:lnTo>
                <a:lnTo>
                  <a:pt x="196" y="1116"/>
                </a:lnTo>
                <a:lnTo>
                  <a:pt x="134" y="1221"/>
                </a:lnTo>
                <a:lnTo>
                  <a:pt x="110" y="1372"/>
                </a:lnTo>
                <a:lnTo>
                  <a:pt x="36" y="1492"/>
                </a:lnTo>
                <a:lnTo>
                  <a:pt x="0" y="1553"/>
                </a:lnTo>
                <a:lnTo>
                  <a:pt x="0" y="1688"/>
                </a:lnTo>
              </a:path>
            </a:pathLst>
          </a:custGeom>
          <a:noFill/>
          <a:ln w="76320">
            <a:solidFill>
              <a:srgbClr val="FF99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5" name="CustomShape 28"/>
          <p:cNvSpPr/>
          <p:nvPr/>
        </p:nvSpPr>
        <p:spPr>
          <a:xfrm>
            <a:off x="4962360" y="898560"/>
            <a:ext cx="1136160" cy="1998360"/>
          </a:xfrm>
          <a:custGeom>
            <a:avLst/>
            <a:gdLst/>
            <a:ahLst/>
            <a:cxnLst/>
            <a:rect l="l" t="t" r="r" b="b"/>
            <a:pathLst>
              <a:path w="716" h="1259">
                <a:moveTo>
                  <a:pt x="327" y="0"/>
                </a:moveTo>
                <a:lnTo>
                  <a:pt x="363" y="15"/>
                </a:lnTo>
                <a:lnTo>
                  <a:pt x="400" y="30"/>
                </a:lnTo>
                <a:lnTo>
                  <a:pt x="448" y="45"/>
                </a:lnTo>
                <a:lnTo>
                  <a:pt x="485" y="75"/>
                </a:lnTo>
                <a:lnTo>
                  <a:pt x="496" y="75"/>
                </a:lnTo>
                <a:lnTo>
                  <a:pt x="521" y="89"/>
                </a:lnTo>
                <a:lnTo>
                  <a:pt x="570" y="119"/>
                </a:lnTo>
                <a:lnTo>
                  <a:pt x="581" y="119"/>
                </a:lnTo>
                <a:lnTo>
                  <a:pt x="593" y="135"/>
                </a:lnTo>
                <a:lnTo>
                  <a:pt x="618" y="150"/>
                </a:lnTo>
                <a:lnTo>
                  <a:pt x="630" y="165"/>
                </a:lnTo>
                <a:lnTo>
                  <a:pt x="642" y="180"/>
                </a:lnTo>
                <a:lnTo>
                  <a:pt x="655" y="195"/>
                </a:lnTo>
                <a:lnTo>
                  <a:pt x="667" y="225"/>
                </a:lnTo>
                <a:lnTo>
                  <a:pt x="678" y="254"/>
                </a:lnTo>
                <a:lnTo>
                  <a:pt x="678" y="269"/>
                </a:lnTo>
                <a:lnTo>
                  <a:pt x="690" y="299"/>
                </a:lnTo>
                <a:lnTo>
                  <a:pt x="690" y="314"/>
                </a:lnTo>
                <a:lnTo>
                  <a:pt x="690" y="360"/>
                </a:lnTo>
                <a:lnTo>
                  <a:pt x="690" y="419"/>
                </a:lnTo>
                <a:lnTo>
                  <a:pt x="690" y="434"/>
                </a:lnTo>
                <a:lnTo>
                  <a:pt x="690" y="449"/>
                </a:lnTo>
                <a:lnTo>
                  <a:pt x="690" y="494"/>
                </a:lnTo>
                <a:lnTo>
                  <a:pt x="690" y="525"/>
                </a:lnTo>
                <a:lnTo>
                  <a:pt x="690" y="569"/>
                </a:lnTo>
                <a:lnTo>
                  <a:pt x="703" y="584"/>
                </a:lnTo>
                <a:lnTo>
                  <a:pt x="715" y="629"/>
                </a:lnTo>
                <a:lnTo>
                  <a:pt x="715" y="659"/>
                </a:lnTo>
                <a:lnTo>
                  <a:pt x="715" y="674"/>
                </a:lnTo>
                <a:lnTo>
                  <a:pt x="715" y="689"/>
                </a:lnTo>
                <a:lnTo>
                  <a:pt x="715" y="734"/>
                </a:lnTo>
                <a:lnTo>
                  <a:pt x="715" y="764"/>
                </a:lnTo>
                <a:lnTo>
                  <a:pt x="703" y="809"/>
                </a:lnTo>
                <a:lnTo>
                  <a:pt x="690" y="839"/>
                </a:lnTo>
                <a:lnTo>
                  <a:pt x="678" y="883"/>
                </a:lnTo>
                <a:lnTo>
                  <a:pt x="667" y="959"/>
                </a:lnTo>
                <a:lnTo>
                  <a:pt x="655" y="989"/>
                </a:lnTo>
                <a:lnTo>
                  <a:pt x="655" y="1004"/>
                </a:lnTo>
                <a:lnTo>
                  <a:pt x="630" y="1063"/>
                </a:lnTo>
                <a:lnTo>
                  <a:pt x="606" y="1108"/>
                </a:lnTo>
                <a:lnTo>
                  <a:pt x="593" y="1139"/>
                </a:lnTo>
                <a:lnTo>
                  <a:pt x="545" y="1183"/>
                </a:lnTo>
                <a:lnTo>
                  <a:pt x="521" y="1198"/>
                </a:lnTo>
                <a:lnTo>
                  <a:pt x="509" y="1213"/>
                </a:lnTo>
                <a:lnTo>
                  <a:pt x="448" y="1243"/>
                </a:lnTo>
                <a:lnTo>
                  <a:pt x="424" y="1243"/>
                </a:lnTo>
                <a:lnTo>
                  <a:pt x="400" y="1258"/>
                </a:lnTo>
                <a:lnTo>
                  <a:pt x="376" y="1258"/>
                </a:lnTo>
                <a:lnTo>
                  <a:pt x="351" y="1258"/>
                </a:lnTo>
                <a:lnTo>
                  <a:pt x="327" y="1258"/>
                </a:lnTo>
                <a:lnTo>
                  <a:pt x="314" y="1243"/>
                </a:lnTo>
                <a:lnTo>
                  <a:pt x="291" y="1228"/>
                </a:lnTo>
                <a:lnTo>
                  <a:pt x="266" y="1213"/>
                </a:lnTo>
                <a:lnTo>
                  <a:pt x="230" y="1183"/>
                </a:lnTo>
                <a:lnTo>
                  <a:pt x="218" y="1169"/>
                </a:lnTo>
                <a:lnTo>
                  <a:pt x="206" y="1154"/>
                </a:lnTo>
                <a:lnTo>
                  <a:pt x="181" y="1124"/>
                </a:lnTo>
                <a:lnTo>
                  <a:pt x="157" y="1108"/>
                </a:lnTo>
                <a:lnTo>
                  <a:pt x="145" y="1093"/>
                </a:lnTo>
                <a:lnTo>
                  <a:pt x="133" y="1078"/>
                </a:lnTo>
                <a:lnTo>
                  <a:pt x="121" y="1063"/>
                </a:lnTo>
                <a:lnTo>
                  <a:pt x="109" y="1048"/>
                </a:lnTo>
                <a:lnTo>
                  <a:pt x="109" y="1033"/>
                </a:lnTo>
                <a:lnTo>
                  <a:pt x="84" y="1004"/>
                </a:lnTo>
                <a:lnTo>
                  <a:pt x="60" y="974"/>
                </a:lnTo>
                <a:lnTo>
                  <a:pt x="48" y="959"/>
                </a:lnTo>
                <a:lnTo>
                  <a:pt x="24" y="929"/>
                </a:lnTo>
                <a:lnTo>
                  <a:pt x="12" y="913"/>
                </a:lnTo>
                <a:lnTo>
                  <a:pt x="12" y="898"/>
                </a:lnTo>
                <a:lnTo>
                  <a:pt x="0" y="854"/>
                </a:lnTo>
                <a:lnTo>
                  <a:pt x="0" y="824"/>
                </a:lnTo>
                <a:lnTo>
                  <a:pt x="12" y="794"/>
                </a:lnTo>
                <a:lnTo>
                  <a:pt x="24" y="734"/>
                </a:lnTo>
                <a:lnTo>
                  <a:pt x="36" y="689"/>
                </a:lnTo>
                <a:lnTo>
                  <a:pt x="48" y="644"/>
                </a:lnTo>
                <a:lnTo>
                  <a:pt x="72" y="540"/>
                </a:lnTo>
                <a:lnTo>
                  <a:pt x="72" y="494"/>
                </a:lnTo>
                <a:lnTo>
                  <a:pt x="84" y="434"/>
                </a:lnTo>
                <a:lnTo>
                  <a:pt x="97" y="345"/>
                </a:lnTo>
                <a:lnTo>
                  <a:pt x="97" y="299"/>
                </a:lnTo>
                <a:lnTo>
                  <a:pt x="109" y="254"/>
                </a:lnTo>
                <a:lnTo>
                  <a:pt x="121" y="180"/>
                </a:lnTo>
                <a:lnTo>
                  <a:pt x="133" y="135"/>
                </a:lnTo>
                <a:lnTo>
                  <a:pt x="145" y="104"/>
                </a:lnTo>
                <a:lnTo>
                  <a:pt x="157" y="75"/>
                </a:lnTo>
                <a:lnTo>
                  <a:pt x="169" y="45"/>
                </a:lnTo>
                <a:lnTo>
                  <a:pt x="181" y="45"/>
                </a:lnTo>
                <a:lnTo>
                  <a:pt x="194" y="30"/>
                </a:lnTo>
                <a:lnTo>
                  <a:pt x="218" y="15"/>
                </a:lnTo>
                <a:lnTo>
                  <a:pt x="266" y="0"/>
                </a:lnTo>
                <a:lnTo>
                  <a:pt x="303" y="0"/>
                </a:lnTo>
                <a:lnTo>
                  <a:pt x="327" y="0"/>
                </a:lnTo>
              </a:path>
            </a:pathLst>
          </a:custGeom>
          <a:solidFill>
            <a:srgbClr val="CF0E3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6" name="CustomShape 29"/>
          <p:cNvSpPr/>
          <p:nvPr/>
        </p:nvSpPr>
        <p:spPr>
          <a:xfrm>
            <a:off x="5941920" y="1150920"/>
            <a:ext cx="156960" cy="766440"/>
          </a:xfrm>
          <a:custGeom>
            <a:avLst/>
            <a:gdLst/>
            <a:ahLst/>
            <a:cxnLst/>
            <a:rect l="l" t="t" r="r" b="b"/>
            <a:pathLst>
              <a:path w="99" h="483">
                <a:moveTo>
                  <a:pt x="0" y="0"/>
                </a:moveTo>
                <a:lnTo>
                  <a:pt x="12" y="15"/>
                </a:lnTo>
                <a:lnTo>
                  <a:pt x="24" y="30"/>
                </a:lnTo>
                <a:lnTo>
                  <a:pt x="37" y="45"/>
                </a:lnTo>
                <a:lnTo>
                  <a:pt x="49" y="75"/>
                </a:lnTo>
                <a:lnTo>
                  <a:pt x="61" y="105"/>
                </a:lnTo>
                <a:lnTo>
                  <a:pt x="61" y="120"/>
                </a:lnTo>
                <a:lnTo>
                  <a:pt x="73" y="150"/>
                </a:lnTo>
                <a:lnTo>
                  <a:pt x="73" y="165"/>
                </a:lnTo>
                <a:lnTo>
                  <a:pt x="73" y="211"/>
                </a:lnTo>
                <a:lnTo>
                  <a:pt x="73" y="271"/>
                </a:lnTo>
                <a:lnTo>
                  <a:pt x="73" y="286"/>
                </a:lnTo>
                <a:lnTo>
                  <a:pt x="73" y="301"/>
                </a:lnTo>
                <a:lnTo>
                  <a:pt x="73" y="346"/>
                </a:lnTo>
                <a:lnTo>
                  <a:pt x="73" y="377"/>
                </a:lnTo>
                <a:lnTo>
                  <a:pt x="73" y="422"/>
                </a:lnTo>
                <a:lnTo>
                  <a:pt x="86" y="437"/>
                </a:lnTo>
                <a:lnTo>
                  <a:pt x="98" y="482"/>
                </a:lnTo>
              </a:path>
            </a:pathLst>
          </a:cu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7" name="CustomShape 30"/>
          <p:cNvSpPr/>
          <p:nvPr/>
        </p:nvSpPr>
        <p:spPr>
          <a:xfrm>
            <a:off x="4723320" y="3895560"/>
            <a:ext cx="326484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360" tIns="44280" rIns="90360" bIns="44280"/>
          <a:lstStyle/>
          <a:p>
            <a:pPr algn="ctr">
              <a:lnSpc>
                <a:spcPct val="100000"/>
              </a:lnSpc>
            </a:pPr>
            <a:r>
              <a:rPr lang="it-IT" b="1" spc="-1">
                <a:latin typeface="Times New Roman"/>
                <a:ea typeface="Heiti SC Light"/>
              </a:rPr>
              <a:t>EXTRINSIC  COMPRESSION</a:t>
            </a:r>
            <a:endParaRPr lang="it-IT" spc="-1">
              <a:latin typeface="Arial"/>
            </a:endParaRPr>
          </a:p>
        </p:txBody>
      </p:sp>
      <p:sp>
        <p:nvSpPr>
          <p:cNvPr id="808" name="CustomShape 31"/>
          <p:cNvSpPr/>
          <p:nvPr/>
        </p:nvSpPr>
        <p:spPr>
          <a:xfrm>
            <a:off x="5126160" y="1652760"/>
            <a:ext cx="894960" cy="723600"/>
          </a:xfrm>
          <a:prstGeom prst="rightArrow">
            <a:avLst>
              <a:gd name="adj1" fmla="val 50000"/>
              <a:gd name="adj2" fmla="val 61848"/>
            </a:avLst>
          </a:prstGeom>
          <a:solidFill>
            <a:srgbClr val="51DC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9" name="CustomShape 32"/>
          <p:cNvSpPr/>
          <p:nvPr/>
        </p:nvSpPr>
        <p:spPr>
          <a:xfrm>
            <a:off x="7772520" y="762120"/>
            <a:ext cx="2057040" cy="388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0" name="CustomShape 33"/>
          <p:cNvSpPr/>
          <p:nvPr/>
        </p:nvSpPr>
        <p:spPr>
          <a:xfrm>
            <a:off x="9007320" y="762120"/>
            <a:ext cx="355320" cy="2538000"/>
          </a:xfrm>
          <a:custGeom>
            <a:avLst/>
            <a:gdLst/>
            <a:ahLst/>
            <a:cxnLst/>
            <a:rect l="l" t="t" r="r" b="b"/>
            <a:pathLst>
              <a:path w="246" h="1795">
                <a:moveTo>
                  <a:pt x="24" y="0"/>
                </a:moveTo>
                <a:lnTo>
                  <a:pt x="37" y="31"/>
                </a:lnTo>
                <a:lnTo>
                  <a:pt x="49" y="76"/>
                </a:lnTo>
                <a:lnTo>
                  <a:pt x="61" y="106"/>
                </a:lnTo>
                <a:lnTo>
                  <a:pt x="73" y="136"/>
                </a:lnTo>
                <a:lnTo>
                  <a:pt x="98" y="151"/>
                </a:lnTo>
                <a:lnTo>
                  <a:pt x="122" y="196"/>
                </a:lnTo>
                <a:lnTo>
                  <a:pt x="135" y="227"/>
                </a:lnTo>
                <a:lnTo>
                  <a:pt x="147" y="257"/>
                </a:lnTo>
                <a:lnTo>
                  <a:pt x="159" y="332"/>
                </a:lnTo>
                <a:lnTo>
                  <a:pt x="159" y="362"/>
                </a:lnTo>
                <a:lnTo>
                  <a:pt x="159" y="377"/>
                </a:lnTo>
                <a:lnTo>
                  <a:pt x="159" y="407"/>
                </a:lnTo>
                <a:lnTo>
                  <a:pt x="159" y="438"/>
                </a:lnTo>
                <a:lnTo>
                  <a:pt x="171" y="468"/>
                </a:lnTo>
                <a:lnTo>
                  <a:pt x="184" y="498"/>
                </a:lnTo>
                <a:lnTo>
                  <a:pt x="196" y="528"/>
                </a:lnTo>
                <a:lnTo>
                  <a:pt x="208" y="558"/>
                </a:lnTo>
                <a:lnTo>
                  <a:pt x="208" y="573"/>
                </a:lnTo>
                <a:lnTo>
                  <a:pt x="221" y="588"/>
                </a:lnTo>
                <a:lnTo>
                  <a:pt x="221" y="619"/>
                </a:lnTo>
                <a:lnTo>
                  <a:pt x="233" y="679"/>
                </a:lnTo>
                <a:lnTo>
                  <a:pt x="233" y="709"/>
                </a:lnTo>
                <a:lnTo>
                  <a:pt x="233" y="739"/>
                </a:lnTo>
                <a:lnTo>
                  <a:pt x="233" y="769"/>
                </a:lnTo>
                <a:lnTo>
                  <a:pt x="233" y="815"/>
                </a:lnTo>
                <a:lnTo>
                  <a:pt x="233" y="860"/>
                </a:lnTo>
                <a:lnTo>
                  <a:pt x="233" y="890"/>
                </a:lnTo>
                <a:lnTo>
                  <a:pt x="233" y="920"/>
                </a:lnTo>
                <a:lnTo>
                  <a:pt x="245" y="950"/>
                </a:lnTo>
                <a:lnTo>
                  <a:pt x="245" y="965"/>
                </a:lnTo>
                <a:lnTo>
                  <a:pt x="245" y="980"/>
                </a:lnTo>
                <a:lnTo>
                  <a:pt x="245" y="1010"/>
                </a:lnTo>
                <a:lnTo>
                  <a:pt x="233" y="1026"/>
                </a:lnTo>
                <a:lnTo>
                  <a:pt x="221" y="1056"/>
                </a:lnTo>
                <a:lnTo>
                  <a:pt x="208" y="1101"/>
                </a:lnTo>
                <a:lnTo>
                  <a:pt x="208" y="1131"/>
                </a:lnTo>
                <a:lnTo>
                  <a:pt x="208" y="1161"/>
                </a:lnTo>
                <a:lnTo>
                  <a:pt x="184" y="1222"/>
                </a:lnTo>
                <a:lnTo>
                  <a:pt x="171" y="1252"/>
                </a:lnTo>
                <a:lnTo>
                  <a:pt x="159" y="1267"/>
                </a:lnTo>
                <a:lnTo>
                  <a:pt x="147" y="1312"/>
                </a:lnTo>
                <a:lnTo>
                  <a:pt x="135" y="1342"/>
                </a:lnTo>
                <a:lnTo>
                  <a:pt x="135" y="1372"/>
                </a:lnTo>
                <a:lnTo>
                  <a:pt x="135" y="1387"/>
                </a:lnTo>
                <a:lnTo>
                  <a:pt x="135" y="1418"/>
                </a:lnTo>
                <a:lnTo>
                  <a:pt x="110" y="1493"/>
                </a:lnTo>
                <a:lnTo>
                  <a:pt x="86" y="1523"/>
                </a:lnTo>
                <a:lnTo>
                  <a:pt x="73" y="1553"/>
                </a:lnTo>
                <a:lnTo>
                  <a:pt x="37" y="1598"/>
                </a:lnTo>
                <a:lnTo>
                  <a:pt x="24" y="1613"/>
                </a:lnTo>
                <a:lnTo>
                  <a:pt x="12" y="1659"/>
                </a:lnTo>
                <a:lnTo>
                  <a:pt x="12" y="1704"/>
                </a:lnTo>
                <a:lnTo>
                  <a:pt x="0" y="1764"/>
                </a:lnTo>
                <a:lnTo>
                  <a:pt x="0" y="1794"/>
                </a:lnTo>
              </a:path>
            </a:pathLst>
          </a:custGeom>
          <a:noFill/>
          <a:ln w="76320">
            <a:solidFill>
              <a:srgbClr val="FF99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1" name="CustomShape 34"/>
          <p:cNvSpPr/>
          <p:nvPr/>
        </p:nvSpPr>
        <p:spPr>
          <a:xfrm>
            <a:off x="8988600" y="898560"/>
            <a:ext cx="175680" cy="56304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2" name="CustomShape 35"/>
          <p:cNvSpPr/>
          <p:nvPr/>
        </p:nvSpPr>
        <p:spPr>
          <a:xfrm>
            <a:off x="8953680" y="920880"/>
            <a:ext cx="245880" cy="534600"/>
          </a:xfrm>
          <a:custGeom>
            <a:avLst/>
            <a:gdLst/>
            <a:ahLst/>
            <a:cxnLst/>
            <a:rect l="l" t="t" r="r" b="b"/>
            <a:pathLst>
              <a:path w="172" h="363">
                <a:moveTo>
                  <a:pt x="24" y="211"/>
                </a:moveTo>
                <a:lnTo>
                  <a:pt x="12" y="181"/>
                </a:lnTo>
                <a:lnTo>
                  <a:pt x="0" y="106"/>
                </a:lnTo>
                <a:lnTo>
                  <a:pt x="0" y="75"/>
                </a:lnTo>
                <a:lnTo>
                  <a:pt x="0" y="60"/>
                </a:lnTo>
                <a:lnTo>
                  <a:pt x="12" y="30"/>
                </a:lnTo>
                <a:lnTo>
                  <a:pt x="24" y="15"/>
                </a:lnTo>
                <a:lnTo>
                  <a:pt x="37" y="0"/>
                </a:lnTo>
                <a:lnTo>
                  <a:pt x="49" y="0"/>
                </a:lnTo>
                <a:lnTo>
                  <a:pt x="61" y="0"/>
                </a:lnTo>
                <a:lnTo>
                  <a:pt x="86" y="15"/>
                </a:lnTo>
                <a:lnTo>
                  <a:pt x="98" y="30"/>
                </a:lnTo>
                <a:lnTo>
                  <a:pt x="122" y="60"/>
                </a:lnTo>
                <a:lnTo>
                  <a:pt x="147" y="121"/>
                </a:lnTo>
                <a:lnTo>
                  <a:pt x="159" y="151"/>
                </a:lnTo>
                <a:lnTo>
                  <a:pt x="171" y="196"/>
                </a:lnTo>
                <a:lnTo>
                  <a:pt x="171" y="256"/>
                </a:lnTo>
                <a:lnTo>
                  <a:pt x="171" y="286"/>
                </a:lnTo>
                <a:lnTo>
                  <a:pt x="171" y="302"/>
                </a:lnTo>
                <a:lnTo>
                  <a:pt x="171" y="317"/>
                </a:lnTo>
                <a:lnTo>
                  <a:pt x="159" y="347"/>
                </a:lnTo>
                <a:lnTo>
                  <a:pt x="147" y="362"/>
                </a:lnTo>
                <a:lnTo>
                  <a:pt x="122" y="362"/>
                </a:lnTo>
                <a:lnTo>
                  <a:pt x="98" y="347"/>
                </a:lnTo>
                <a:lnTo>
                  <a:pt x="86" y="332"/>
                </a:lnTo>
                <a:lnTo>
                  <a:pt x="73" y="317"/>
                </a:lnTo>
                <a:lnTo>
                  <a:pt x="37" y="256"/>
                </a:lnTo>
                <a:lnTo>
                  <a:pt x="24" y="211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3" name="CustomShape 36"/>
          <p:cNvSpPr/>
          <p:nvPr/>
        </p:nvSpPr>
        <p:spPr>
          <a:xfrm>
            <a:off x="9128280" y="2052720"/>
            <a:ext cx="177480" cy="56304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4" name="CustomShape 37"/>
          <p:cNvSpPr/>
          <p:nvPr/>
        </p:nvSpPr>
        <p:spPr>
          <a:xfrm>
            <a:off x="9128280" y="2052720"/>
            <a:ext cx="193320" cy="579240"/>
          </a:xfrm>
          <a:custGeom>
            <a:avLst/>
            <a:gdLst/>
            <a:ahLst/>
            <a:cxnLst/>
            <a:rect l="l" t="t" r="r" b="b"/>
            <a:pathLst>
              <a:path w="136" h="393">
                <a:moveTo>
                  <a:pt x="0" y="181"/>
                </a:moveTo>
                <a:lnTo>
                  <a:pt x="0" y="151"/>
                </a:lnTo>
                <a:lnTo>
                  <a:pt x="13" y="90"/>
                </a:lnTo>
                <a:lnTo>
                  <a:pt x="25" y="60"/>
                </a:lnTo>
                <a:lnTo>
                  <a:pt x="37" y="45"/>
                </a:lnTo>
                <a:lnTo>
                  <a:pt x="49" y="30"/>
                </a:lnTo>
                <a:lnTo>
                  <a:pt x="62" y="15"/>
                </a:lnTo>
                <a:lnTo>
                  <a:pt x="86" y="0"/>
                </a:lnTo>
                <a:lnTo>
                  <a:pt x="99" y="15"/>
                </a:lnTo>
                <a:lnTo>
                  <a:pt x="111" y="30"/>
                </a:lnTo>
                <a:lnTo>
                  <a:pt x="123" y="60"/>
                </a:lnTo>
                <a:lnTo>
                  <a:pt x="123" y="75"/>
                </a:lnTo>
                <a:lnTo>
                  <a:pt x="135" y="90"/>
                </a:lnTo>
                <a:lnTo>
                  <a:pt x="135" y="120"/>
                </a:lnTo>
                <a:lnTo>
                  <a:pt x="135" y="151"/>
                </a:lnTo>
                <a:lnTo>
                  <a:pt x="135" y="196"/>
                </a:lnTo>
                <a:lnTo>
                  <a:pt x="135" y="211"/>
                </a:lnTo>
                <a:lnTo>
                  <a:pt x="135" y="241"/>
                </a:lnTo>
                <a:lnTo>
                  <a:pt x="111" y="316"/>
                </a:lnTo>
                <a:lnTo>
                  <a:pt x="99" y="332"/>
                </a:lnTo>
                <a:lnTo>
                  <a:pt x="99" y="347"/>
                </a:lnTo>
                <a:lnTo>
                  <a:pt x="74" y="377"/>
                </a:lnTo>
                <a:lnTo>
                  <a:pt x="62" y="392"/>
                </a:lnTo>
                <a:lnTo>
                  <a:pt x="49" y="392"/>
                </a:lnTo>
                <a:lnTo>
                  <a:pt x="37" y="392"/>
                </a:lnTo>
                <a:lnTo>
                  <a:pt x="25" y="377"/>
                </a:lnTo>
                <a:lnTo>
                  <a:pt x="13" y="362"/>
                </a:lnTo>
                <a:lnTo>
                  <a:pt x="0" y="332"/>
                </a:lnTo>
                <a:lnTo>
                  <a:pt x="0" y="316"/>
                </a:lnTo>
                <a:lnTo>
                  <a:pt x="0" y="286"/>
                </a:lnTo>
                <a:lnTo>
                  <a:pt x="0" y="226"/>
                </a:lnTo>
                <a:lnTo>
                  <a:pt x="0" y="181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5" name="CustomShape 38"/>
          <p:cNvSpPr/>
          <p:nvPr/>
        </p:nvSpPr>
        <p:spPr>
          <a:xfrm>
            <a:off x="9110640" y="1498680"/>
            <a:ext cx="175680" cy="54108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6" name="CustomShape 39"/>
          <p:cNvSpPr/>
          <p:nvPr/>
        </p:nvSpPr>
        <p:spPr>
          <a:xfrm>
            <a:off x="9110640" y="1498680"/>
            <a:ext cx="194760" cy="555120"/>
          </a:xfrm>
          <a:custGeom>
            <a:avLst/>
            <a:gdLst/>
            <a:ahLst/>
            <a:cxnLst/>
            <a:rect l="l" t="t" r="r" b="b"/>
            <a:pathLst>
              <a:path w="136" h="378">
                <a:moveTo>
                  <a:pt x="0" y="196"/>
                </a:moveTo>
                <a:lnTo>
                  <a:pt x="0" y="181"/>
                </a:lnTo>
                <a:lnTo>
                  <a:pt x="0" y="151"/>
                </a:lnTo>
                <a:lnTo>
                  <a:pt x="0" y="106"/>
                </a:lnTo>
                <a:lnTo>
                  <a:pt x="12" y="75"/>
                </a:lnTo>
                <a:lnTo>
                  <a:pt x="12" y="60"/>
                </a:lnTo>
                <a:lnTo>
                  <a:pt x="12" y="45"/>
                </a:lnTo>
                <a:lnTo>
                  <a:pt x="25" y="15"/>
                </a:lnTo>
                <a:lnTo>
                  <a:pt x="37" y="0"/>
                </a:lnTo>
                <a:lnTo>
                  <a:pt x="49" y="0"/>
                </a:lnTo>
                <a:lnTo>
                  <a:pt x="61" y="0"/>
                </a:lnTo>
                <a:lnTo>
                  <a:pt x="74" y="0"/>
                </a:lnTo>
                <a:lnTo>
                  <a:pt x="86" y="15"/>
                </a:lnTo>
                <a:lnTo>
                  <a:pt x="98" y="30"/>
                </a:lnTo>
                <a:lnTo>
                  <a:pt x="111" y="45"/>
                </a:lnTo>
                <a:lnTo>
                  <a:pt x="123" y="75"/>
                </a:lnTo>
                <a:lnTo>
                  <a:pt x="135" y="151"/>
                </a:lnTo>
                <a:lnTo>
                  <a:pt x="135" y="181"/>
                </a:lnTo>
                <a:lnTo>
                  <a:pt x="135" y="196"/>
                </a:lnTo>
                <a:lnTo>
                  <a:pt x="135" y="226"/>
                </a:lnTo>
                <a:lnTo>
                  <a:pt x="135" y="271"/>
                </a:lnTo>
                <a:lnTo>
                  <a:pt x="135" y="302"/>
                </a:lnTo>
                <a:lnTo>
                  <a:pt x="123" y="317"/>
                </a:lnTo>
                <a:lnTo>
                  <a:pt x="123" y="332"/>
                </a:lnTo>
                <a:lnTo>
                  <a:pt x="111" y="362"/>
                </a:lnTo>
                <a:lnTo>
                  <a:pt x="98" y="377"/>
                </a:lnTo>
                <a:lnTo>
                  <a:pt x="86" y="377"/>
                </a:lnTo>
                <a:lnTo>
                  <a:pt x="74" y="377"/>
                </a:lnTo>
                <a:lnTo>
                  <a:pt x="61" y="377"/>
                </a:lnTo>
                <a:lnTo>
                  <a:pt x="49" y="362"/>
                </a:lnTo>
                <a:lnTo>
                  <a:pt x="37" y="347"/>
                </a:lnTo>
                <a:lnTo>
                  <a:pt x="25" y="332"/>
                </a:lnTo>
                <a:lnTo>
                  <a:pt x="12" y="302"/>
                </a:lnTo>
                <a:lnTo>
                  <a:pt x="0" y="241"/>
                </a:lnTo>
                <a:lnTo>
                  <a:pt x="0" y="196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7" name="CustomShape 40"/>
          <p:cNvSpPr/>
          <p:nvPr/>
        </p:nvSpPr>
        <p:spPr>
          <a:xfrm>
            <a:off x="8953680" y="2608200"/>
            <a:ext cx="175680" cy="56304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8" name="CustomShape 41"/>
          <p:cNvSpPr/>
          <p:nvPr/>
        </p:nvSpPr>
        <p:spPr>
          <a:xfrm>
            <a:off x="8936040" y="2630520"/>
            <a:ext cx="228240" cy="533160"/>
          </a:xfrm>
          <a:custGeom>
            <a:avLst/>
            <a:gdLst/>
            <a:ahLst/>
            <a:cxnLst/>
            <a:rect l="l" t="t" r="r" b="b"/>
            <a:pathLst>
              <a:path w="160" h="363">
                <a:moveTo>
                  <a:pt x="12" y="151"/>
                </a:moveTo>
                <a:lnTo>
                  <a:pt x="24" y="105"/>
                </a:lnTo>
                <a:lnTo>
                  <a:pt x="49" y="45"/>
                </a:lnTo>
                <a:lnTo>
                  <a:pt x="61" y="30"/>
                </a:lnTo>
                <a:lnTo>
                  <a:pt x="73" y="15"/>
                </a:lnTo>
                <a:lnTo>
                  <a:pt x="85" y="0"/>
                </a:lnTo>
                <a:lnTo>
                  <a:pt x="110" y="0"/>
                </a:lnTo>
                <a:lnTo>
                  <a:pt x="122" y="0"/>
                </a:lnTo>
                <a:lnTo>
                  <a:pt x="134" y="0"/>
                </a:lnTo>
                <a:lnTo>
                  <a:pt x="147" y="15"/>
                </a:lnTo>
                <a:lnTo>
                  <a:pt x="147" y="30"/>
                </a:lnTo>
                <a:lnTo>
                  <a:pt x="147" y="45"/>
                </a:lnTo>
                <a:lnTo>
                  <a:pt x="147" y="60"/>
                </a:lnTo>
                <a:lnTo>
                  <a:pt x="159" y="90"/>
                </a:lnTo>
                <a:lnTo>
                  <a:pt x="159" y="151"/>
                </a:lnTo>
                <a:lnTo>
                  <a:pt x="147" y="196"/>
                </a:lnTo>
                <a:lnTo>
                  <a:pt x="134" y="241"/>
                </a:lnTo>
                <a:lnTo>
                  <a:pt x="110" y="301"/>
                </a:lnTo>
                <a:lnTo>
                  <a:pt x="98" y="331"/>
                </a:lnTo>
                <a:lnTo>
                  <a:pt x="85" y="347"/>
                </a:lnTo>
                <a:lnTo>
                  <a:pt x="61" y="362"/>
                </a:lnTo>
                <a:lnTo>
                  <a:pt x="36" y="362"/>
                </a:lnTo>
                <a:lnTo>
                  <a:pt x="24" y="362"/>
                </a:lnTo>
                <a:lnTo>
                  <a:pt x="12" y="347"/>
                </a:lnTo>
                <a:lnTo>
                  <a:pt x="0" y="316"/>
                </a:lnTo>
                <a:lnTo>
                  <a:pt x="0" y="301"/>
                </a:lnTo>
                <a:lnTo>
                  <a:pt x="0" y="286"/>
                </a:lnTo>
                <a:lnTo>
                  <a:pt x="0" y="256"/>
                </a:lnTo>
                <a:lnTo>
                  <a:pt x="0" y="211"/>
                </a:lnTo>
                <a:lnTo>
                  <a:pt x="12" y="166"/>
                </a:lnTo>
                <a:lnTo>
                  <a:pt x="12" y="151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9" name="CustomShape 42"/>
          <p:cNvSpPr/>
          <p:nvPr/>
        </p:nvSpPr>
        <p:spPr>
          <a:xfrm>
            <a:off x="9742440" y="2652840"/>
            <a:ext cx="175680" cy="54108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0" name="CustomShape 43"/>
          <p:cNvSpPr/>
          <p:nvPr/>
        </p:nvSpPr>
        <p:spPr>
          <a:xfrm>
            <a:off x="9742440" y="1519200"/>
            <a:ext cx="175680" cy="5425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1" name="CustomShape 44"/>
          <p:cNvSpPr/>
          <p:nvPr/>
        </p:nvSpPr>
        <p:spPr>
          <a:xfrm>
            <a:off x="9742440" y="2075040"/>
            <a:ext cx="175680" cy="56304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2" name="CustomShape 45"/>
          <p:cNvSpPr/>
          <p:nvPr/>
        </p:nvSpPr>
        <p:spPr>
          <a:xfrm>
            <a:off x="9742440" y="965160"/>
            <a:ext cx="175680" cy="54108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3" name="CustomShape 46"/>
          <p:cNvSpPr/>
          <p:nvPr/>
        </p:nvSpPr>
        <p:spPr>
          <a:xfrm>
            <a:off x="9849000" y="1106640"/>
            <a:ext cx="53640" cy="2665080"/>
          </a:xfrm>
          <a:custGeom>
            <a:avLst/>
            <a:gdLst/>
            <a:ahLst/>
            <a:cxnLst/>
            <a:rect l="l" t="t" r="r" b="b"/>
            <a:pathLst>
              <a:path w="38" h="1810">
                <a:moveTo>
                  <a:pt x="0" y="1809"/>
                </a:moveTo>
                <a:lnTo>
                  <a:pt x="12" y="1778"/>
                </a:lnTo>
                <a:lnTo>
                  <a:pt x="12" y="1718"/>
                </a:lnTo>
                <a:lnTo>
                  <a:pt x="12" y="1658"/>
                </a:lnTo>
                <a:lnTo>
                  <a:pt x="12" y="1597"/>
                </a:lnTo>
                <a:lnTo>
                  <a:pt x="12" y="1567"/>
                </a:lnTo>
                <a:lnTo>
                  <a:pt x="12" y="1537"/>
                </a:lnTo>
                <a:lnTo>
                  <a:pt x="12" y="1492"/>
                </a:lnTo>
                <a:lnTo>
                  <a:pt x="12" y="1447"/>
                </a:lnTo>
                <a:lnTo>
                  <a:pt x="12" y="1386"/>
                </a:lnTo>
                <a:lnTo>
                  <a:pt x="12" y="1371"/>
                </a:lnTo>
                <a:lnTo>
                  <a:pt x="24" y="1326"/>
                </a:lnTo>
                <a:lnTo>
                  <a:pt x="24" y="1251"/>
                </a:lnTo>
                <a:lnTo>
                  <a:pt x="12" y="1206"/>
                </a:lnTo>
                <a:lnTo>
                  <a:pt x="12" y="1160"/>
                </a:lnTo>
                <a:lnTo>
                  <a:pt x="12" y="1085"/>
                </a:lnTo>
                <a:lnTo>
                  <a:pt x="12" y="1055"/>
                </a:lnTo>
                <a:lnTo>
                  <a:pt x="12" y="1025"/>
                </a:lnTo>
                <a:lnTo>
                  <a:pt x="24" y="949"/>
                </a:lnTo>
                <a:lnTo>
                  <a:pt x="24" y="934"/>
                </a:lnTo>
                <a:lnTo>
                  <a:pt x="37" y="904"/>
                </a:lnTo>
                <a:lnTo>
                  <a:pt x="37" y="829"/>
                </a:lnTo>
                <a:lnTo>
                  <a:pt x="24" y="783"/>
                </a:lnTo>
                <a:lnTo>
                  <a:pt x="24" y="768"/>
                </a:lnTo>
                <a:lnTo>
                  <a:pt x="12" y="723"/>
                </a:lnTo>
                <a:lnTo>
                  <a:pt x="12" y="678"/>
                </a:lnTo>
                <a:lnTo>
                  <a:pt x="12" y="633"/>
                </a:lnTo>
                <a:lnTo>
                  <a:pt x="24" y="603"/>
                </a:lnTo>
                <a:lnTo>
                  <a:pt x="37" y="542"/>
                </a:lnTo>
                <a:lnTo>
                  <a:pt x="37" y="527"/>
                </a:lnTo>
                <a:lnTo>
                  <a:pt x="37" y="512"/>
                </a:lnTo>
                <a:lnTo>
                  <a:pt x="24" y="452"/>
                </a:lnTo>
                <a:lnTo>
                  <a:pt x="12" y="407"/>
                </a:lnTo>
                <a:lnTo>
                  <a:pt x="12" y="391"/>
                </a:lnTo>
                <a:lnTo>
                  <a:pt x="0" y="361"/>
                </a:lnTo>
                <a:lnTo>
                  <a:pt x="0" y="316"/>
                </a:lnTo>
                <a:lnTo>
                  <a:pt x="0" y="271"/>
                </a:lnTo>
                <a:lnTo>
                  <a:pt x="0" y="256"/>
                </a:lnTo>
                <a:lnTo>
                  <a:pt x="12" y="211"/>
                </a:lnTo>
                <a:lnTo>
                  <a:pt x="24" y="135"/>
                </a:lnTo>
                <a:lnTo>
                  <a:pt x="24" y="105"/>
                </a:lnTo>
                <a:lnTo>
                  <a:pt x="24" y="90"/>
                </a:lnTo>
                <a:lnTo>
                  <a:pt x="37" y="45"/>
                </a:lnTo>
                <a:lnTo>
                  <a:pt x="37" y="15"/>
                </a:lnTo>
                <a:lnTo>
                  <a:pt x="37" y="0"/>
                </a:lnTo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4" name="CustomShape 47"/>
          <p:cNvSpPr/>
          <p:nvPr/>
        </p:nvSpPr>
        <p:spPr>
          <a:xfrm>
            <a:off x="8977440" y="777960"/>
            <a:ext cx="350640" cy="2642760"/>
          </a:xfrm>
          <a:custGeom>
            <a:avLst/>
            <a:gdLst/>
            <a:ahLst/>
            <a:cxnLst/>
            <a:rect l="l" t="t" r="r" b="b"/>
            <a:pathLst>
              <a:path w="246" h="1795">
                <a:moveTo>
                  <a:pt x="24" y="0"/>
                </a:moveTo>
                <a:lnTo>
                  <a:pt x="37" y="31"/>
                </a:lnTo>
                <a:lnTo>
                  <a:pt x="49" y="76"/>
                </a:lnTo>
                <a:lnTo>
                  <a:pt x="61" y="106"/>
                </a:lnTo>
                <a:lnTo>
                  <a:pt x="73" y="136"/>
                </a:lnTo>
                <a:lnTo>
                  <a:pt x="98" y="151"/>
                </a:lnTo>
                <a:lnTo>
                  <a:pt x="122" y="196"/>
                </a:lnTo>
                <a:lnTo>
                  <a:pt x="135" y="227"/>
                </a:lnTo>
                <a:lnTo>
                  <a:pt x="147" y="257"/>
                </a:lnTo>
                <a:lnTo>
                  <a:pt x="159" y="332"/>
                </a:lnTo>
                <a:lnTo>
                  <a:pt x="159" y="362"/>
                </a:lnTo>
                <a:lnTo>
                  <a:pt x="159" y="377"/>
                </a:lnTo>
                <a:lnTo>
                  <a:pt x="159" y="407"/>
                </a:lnTo>
                <a:lnTo>
                  <a:pt x="159" y="438"/>
                </a:lnTo>
                <a:lnTo>
                  <a:pt x="171" y="468"/>
                </a:lnTo>
                <a:lnTo>
                  <a:pt x="184" y="498"/>
                </a:lnTo>
                <a:lnTo>
                  <a:pt x="196" y="528"/>
                </a:lnTo>
                <a:lnTo>
                  <a:pt x="208" y="558"/>
                </a:lnTo>
                <a:lnTo>
                  <a:pt x="208" y="573"/>
                </a:lnTo>
                <a:lnTo>
                  <a:pt x="221" y="588"/>
                </a:lnTo>
                <a:lnTo>
                  <a:pt x="221" y="619"/>
                </a:lnTo>
                <a:lnTo>
                  <a:pt x="233" y="679"/>
                </a:lnTo>
                <a:lnTo>
                  <a:pt x="233" y="709"/>
                </a:lnTo>
                <a:lnTo>
                  <a:pt x="233" y="739"/>
                </a:lnTo>
                <a:lnTo>
                  <a:pt x="233" y="769"/>
                </a:lnTo>
                <a:lnTo>
                  <a:pt x="233" y="815"/>
                </a:lnTo>
                <a:lnTo>
                  <a:pt x="233" y="860"/>
                </a:lnTo>
                <a:lnTo>
                  <a:pt x="233" y="890"/>
                </a:lnTo>
                <a:lnTo>
                  <a:pt x="233" y="920"/>
                </a:lnTo>
                <a:lnTo>
                  <a:pt x="245" y="950"/>
                </a:lnTo>
                <a:lnTo>
                  <a:pt x="245" y="965"/>
                </a:lnTo>
                <a:lnTo>
                  <a:pt x="245" y="980"/>
                </a:lnTo>
                <a:lnTo>
                  <a:pt x="245" y="1010"/>
                </a:lnTo>
                <a:lnTo>
                  <a:pt x="233" y="1026"/>
                </a:lnTo>
                <a:lnTo>
                  <a:pt x="221" y="1056"/>
                </a:lnTo>
                <a:lnTo>
                  <a:pt x="208" y="1101"/>
                </a:lnTo>
                <a:lnTo>
                  <a:pt x="208" y="1131"/>
                </a:lnTo>
                <a:lnTo>
                  <a:pt x="208" y="1161"/>
                </a:lnTo>
                <a:lnTo>
                  <a:pt x="184" y="1222"/>
                </a:lnTo>
                <a:lnTo>
                  <a:pt x="171" y="1252"/>
                </a:lnTo>
                <a:lnTo>
                  <a:pt x="159" y="1267"/>
                </a:lnTo>
                <a:lnTo>
                  <a:pt x="147" y="1312"/>
                </a:lnTo>
                <a:lnTo>
                  <a:pt x="135" y="1342"/>
                </a:lnTo>
                <a:lnTo>
                  <a:pt x="135" y="1372"/>
                </a:lnTo>
                <a:lnTo>
                  <a:pt x="135" y="1387"/>
                </a:lnTo>
                <a:lnTo>
                  <a:pt x="135" y="1418"/>
                </a:lnTo>
                <a:lnTo>
                  <a:pt x="110" y="1493"/>
                </a:lnTo>
                <a:lnTo>
                  <a:pt x="86" y="1523"/>
                </a:lnTo>
                <a:lnTo>
                  <a:pt x="73" y="1553"/>
                </a:lnTo>
                <a:lnTo>
                  <a:pt x="37" y="1598"/>
                </a:lnTo>
                <a:lnTo>
                  <a:pt x="24" y="1613"/>
                </a:lnTo>
                <a:lnTo>
                  <a:pt x="12" y="1659"/>
                </a:lnTo>
                <a:lnTo>
                  <a:pt x="12" y="1704"/>
                </a:lnTo>
                <a:lnTo>
                  <a:pt x="0" y="1764"/>
                </a:lnTo>
                <a:lnTo>
                  <a:pt x="0" y="1794"/>
                </a:lnTo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5" name="CustomShape 48"/>
          <p:cNvSpPr/>
          <p:nvPr/>
        </p:nvSpPr>
        <p:spPr>
          <a:xfrm>
            <a:off x="8153400" y="1146240"/>
            <a:ext cx="1304640" cy="1941120"/>
          </a:xfrm>
          <a:custGeom>
            <a:avLst/>
            <a:gdLst/>
            <a:ahLst/>
            <a:cxnLst/>
            <a:rect l="l" t="t" r="r" b="b"/>
            <a:pathLst>
              <a:path w="913" h="1319">
                <a:moveTo>
                  <a:pt x="401" y="15"/>
                </a:moveTo>
                <a:lnTo>
                  <a:pt x="425" y="30"/>
                </a:lnTo>
                <a:lnTo>
                  <a:pt x="450" y="30"/>
                </a:lnTo>
                <a:lnTo>
                  <a:pt x="487" y="45"/>
                </a:lnTo>
                <a:lnTo>
                  <a:pt x="511" y="60"/>
                </a:lnTo>
                <a:lnTo>
                  <a:pt x="535" y="75"/>
                </a:lnTo>
                <a:lnTo>
                  <a:pt x="559" y="89"/>
                </a:lnTo>
                <a:lnTo>
                  <a:pt x="584" y="104"/>
                </a:lnTo>
                <a:lnTo>
                  <a:pt x="596" y="119"/>
                </a:lnTo>
                <a:lnTo>
                  <a:pt x="620" y="149"/>
                </a:lnTo>
                <a:lnTo>
                  <a:pt x="668" y="210"/>
                </a:lnTo>
                <a:lnTo>
                  <a:pt x="693" y="240"/>
                </a:lnTo>
                <a:lnTo>
                  <a:pt x="705" y="254"/>
                </a:lnTo>
                <a:lnTo>
                  <a:pt x="730" y="284"/>
                </a:lnTo>
                <a:lnTo>
                  <a:pt x="753" y="314"/>
                </a:lnTo>
                <a:lnTo>
                  <a:pt x="778" y="344"/>
                </a:lnTo>
                <a:lnTo>
                  <a:pt x="790" y="359"/>
                </a:lnTo>
                <a:lnTo>
                  <a:pt x="827" y="390"/>
                </a:lnTo>
                <a:lnTo>
                  <a:pt x="839" y="405"/>
                </a:lnTo>
                <a:lnTo>
                  <a:pt x="851" y="419"/>
                </a:lnTo>
                <a:lnTo>
                  <a:pt x="875" y="449"/>
                </a:lnTo>
                <a:lnTo>
                  <a:pt x="887" y="479"/>
                </a:lnTo>
                <a:lnTo>
                  <a:pt x="887" y="494"/>
                </a:lnTo>
                <a:lnTo>
                  <a:pt x="887" y="509"/>
                </a:lnTo>
                <a:lnTo>
                  <a:pt x="887" y="539"/>
                </a:lnTo>
                <a:lnTo>
                  <a:pt x="887" y="599"/>
                </a:lnTo>
                <a:lnTo>
                  <a:pt x="887" y="629"/>
                </a:lnTo>
                <a:lnTo>
                  <a:pt x="887" y="659"/>
                </a:lnTo>
                <a:lnTo>
                  <a:pt x="899" y="704"/>
                </a:lnTo>
                <a:lnTo>
                  <a:pt x="912" y="734"/>
                </a:lnTo>
                <a:lnTo>
                  <a:pt x="912" y="748"/>
                </a:lnTo>
                <a:lnTo>
                  <a:pt x="912" y="779"/>
                </a:lnTo>
                <a:lnTo>
                  <a:pt x="912" y="839"/>
                </a:lnTo>
                <a:lnTo>
                  <a:pt x="912" y="854"/>
                </a:lnTo>
                <a:lnTo>
                  <a:pt x="899" y="884"/>
                </a:lnTo>
                <a:lnTo>
                  <a:pt x="899" y="899"/>
                </a:lnTo>
                <a:lnTo>
                  <a:pt x="887" y="928"/>
                </a:lnTo>
                <a:lnTo>
                  <a:pt x="863" y="974"/>
                </a:lnTo>
                <a:lnTo>
                  <a:pt x="839" y="1004"/>
                </a:lnTo>
                <a:lnTo>
                  <a:pt x="815" y="1034"/>
                </a:lnTo>
                <a:lnTo>
                  <a:pt x="778" y="1078"/>
                </a:lnTo>
                <a:lnTo>
                  <a:pt x="717" y="1138"/>
                </a:lnTo>
                <a:lnTo>
                  <a:pt x="681" y="1153"/>
                </a:lnTo>
                <a:lnTo>
                  <a:pt x="644" y="1184"/>
                </a:lnTo>
                <a:lnTo>
                  <a:pt x="584" y="1214"/>
                </a:lnTo>
                <a:lnTo>
                  <a:pt x="559" y="1229"/>
                </a:lnTo>
                <a:lnTo>
                  <a:pt x="535" y="1243"/>
                </a:lnTo>
                <a:lnTo>
                  <a:pt x="487" y="1273"/>
                </a:lnTo>
                <a:lnTo>
                  <a:pt x="462" y="1288"/>
                </a:lnTo>
                <a:lnTo>
                  <a:pt x="450" y="1303"/>
                </a:lnTo>
                <a:lnTo>
                  <a:pt x="437" y="1303"/>
                </a:lnTo>
                <a:lnTo>
                  <a:pt x="389" y="1318"/>
                </a:lnTo>
                <a:lnTo>
                  <a:pt x="365" y="1318"/>
                </a:lnTo>
                <a:lnTo>
                  <a:pt x="340" y="1318"/>
                </a:lnTo>
                <a:lnTo>
                  <a:pt x="328" y="1318"/>
                </a:lnTo>
                <a:lnTo>
                  <a:pt x="291" y="1318"/>
                </a:lnTo>
                <a:lnTo>
                  <a:pt x="256" y="1303"/>
                </a:lnTo>
                <a:lnTo>
                  <a:pt x="243" y="1303"/>
                </a:lnTo>
                <a:lnTo>
                  <a:pt x="231" y="1288"/>
                </a:lnTo>
                <a:lnTo>
                  <a:pt x="219" y="1273"/>
                </a:lnTo>
                <a:lnTo>
                  <a:pt x="182" y="1243"/>
                </a:lnTo>
                <a:lnTo>
                  <a:pt x="158" y="1229"/>
                </a:lnTo>
                <a:lnTo>
                  <a:pt x="146" y="1214"/>
                </a:lnTo>
                <a:lnTo>
                  <a:pt x="134" y="1199"/>
                </a:lnTo>
                <a:lnTo>
                  <a:pt x="122" y="1169"/>
                </a:lnTo>
                <a:lnTo>
                  <a:pt x="122" y="1153"/>
                </a:lnTo>
                <a:lnTo>
                  <a:pt x="122" y="1123"/>
                </a:lnTo>
                <a:lnTo>
                  <a:pt x="97" y="1064"/>
                </a:lnTo>
                <a:lnTo>
                  <a:pt x="73" y="1034"/>
                </a:lnTo>
                <a:lnTo>
                  <a:pt x="60" y="1004"/>
                </a:lnTo>
                <a:lnTo>
                  <a:pt x="25" y="943"/>
                </a:lnTo>
                <a:lnTo>
                  <a:pt x="12" y="913"/>
                </a:lnTo>
                <a:lnTo>
                  <a:pt x="12" y="899"/>
                </a:lnTo>
                <a:lnTo>
                  <a:pt x="0" y="869"/>
                </a:lnTo>
                <a:lnTo>
                  <a:pt x="0" y="839"/>
                </a:lnTo>
                <a:lnTo>
                  <a:pt x="12" y="809"/>
                </a:lnTo>
                <a:lnTo>
                  <a:pt x="25" y="794"/>
                </a:lnTo>
                <a:lnTo>
                  <a:pt x="49" y="734"/>
                </a:lnTo>
                <a:lnTo>
                  <a:pt x="49" y="719"/>
                </a:lnTo>
                <a:lnTo>
                  <a:pt x="60" y="674"/>
                </a:lnTo>
                <a:lnTo>
                  <a:pt x="60" y="644"/>
                </a:lnTo>
                <a:lnTo>
                  <a:pt x="49" y="584"/>
                </a:lnTo>
                <a:lnTo>
                  <a:pt x="49" y="570"/>
                </a:lnTo>
                <a:lnTo>
                  <a:pt x="49" y="524"/>
                </a:lnTo>
                <a:lnTo>
                  <a:pt x="37" y="449"/>
                </a:lnTo>
                <a:lnTo>
                  <a:pt x="25" y="405"/>
                </a:lnTo>
                <a:lnTo>
                  <a:pt x="25" y="390"/>
                </a:lnTo>
                <a:lnTo>
                  <a:pt x="25" y="359"/>
                </a:lnTo>
                <a:lnTo>
                  <a:pt x="25" y="329"/>
                </a:lnTo>
                <a:lnTo>
                  <a:pt x="25" y="299"/>
                </a:lnTo>
                <a:lnTo>
                  <a:pt x="37" y="284"/>
                </a:lnTo>
                <a:lnTo>
                  <a:pt x="60" y="225"/>
                </a:lnTo>
                <a:lnTo>
                  <a:pt x="60" y="210"/>
                </a:lnTo>
                <a:lnTo>
                  <a:pt x="73" y="180"/>
                </a:lnTo>
                <a:lnTo>
                  <a:pt x="85" y="149"/>
                </a:lnTo>
                <a:lnTo>
                  <a:pt x="97" y="119"/>
                </a:lnTo>
                <a:lnTo>
                  <a:pt x="109" y="104"/>
                </a:lnTo>
                <a:lnTo>
                  <a:pt x="134" y="75"/>
                </a:lnTo>
                <a:lnTo>
                  <a:pt x="182" y="30"/>
                </a:lnTo>
                <a:lnTo>
                  <a:pt x="207" y="15"/>
                </a:lnTo>
                <a:lnTo>
                  <a:pt x="243" y="15"/>
                </a:lnTo>
                <a:lnTo>
                  <a:pt x="316" y="0"/>
                </a:lnTo>
                <a:lnTo>
                  <a:pt x="353" y="0"/>
                </a:lnTo>
                <a:lnTo>
                  <a:pt x="377" y="0"/>
                </a:lnTo>
                <a:lnTo>
                  <a:pt x="401" y="0"/>
                </a:lnTo>
                <a:lnTo>
                  <a:pt x="425" y="0"/>
                </a:lnTo>
                <a:lnTo>
                  <a:pt x="450" y="15"/>
                </a:lnTo>
                <a:lnTo>
                  <a:pt x="487" y="45"/>
                </a:lnTo>
                <a:lnTo>
                  <a:pt x="401" y="15"/>
                </a:lnTo>
              </a:path>
            </a:pathLst>
          </a:custGeom>
          <a:solidFill>
            <a:srgbClr val="CF0E3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6" name="CustomShape 49"/>
          <p:cNvSpPr/>
          <p:nvPr/>
        </p:nvSpPr>
        <p:spPr>
          <a:xfrm>
            <a:off x="8274000" y="3886200"/>
            <a:ext cx="219960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360" tIns="44280" rIns="90360" bIns="44280"/>
          <a:lstStyle/>
          <a:p>
            <a:pPr algn="ctr">
              <a:lnSpc>
                <a:spcPct val="100000"/>
              </a:lnSpc>
            </a:pPr>
            <a:r>
              <a:rPr lang="it-IT" b="1" spc="-1">
                <a:latin typeface="Times New Roman"/>
                <a:ea typeface="Heiti SC Light"/>
              </a:rPr>
              <a:t>MIXED  STENOSIS</a:t>
            </a:r>
            <a:endParaRPr lang="it-IT" spc="-1">
              <a:latin typeface="Arial"/>
            </a:endParaRPr>
          </a:p>
        </p:txBody>
      </p:sp>
      <p:sp>
        <p:nvSpPr>
          <p:cNvPr id="827" name="CustomShape 50"/>
          <p:cNvSpPr/>
          <p:nvPr/>
        </p:nvSpPr>
        <p:spPr>
          <a:xfrm>
            <a:off x="8472360" y="1905120"/>
            <a:ext cx="806040" cy="671040"/>
          </a:xfrm>
          <a:prstGeom prst="rightArrow">
            <a:avLst>
              <a:gd name="adj1" fmla="val 50000"/>
              <a:gd name="adj2" fmla="val 60053"/>
            </a:avLst>
          </a:prstGeom>
          <a:solidFill>
            <a:srgbClr val="51DC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8" name="CustomShape 51"/>
          <p:cNvSpPr/>
          <p:nvPr/>
        </p:nvSpPr>
        <p:spPr>
          <a:xfrm>
            <a:off x="9693120" y="685800"/>
            <a:ext cx="55080" cy="2560320"/>
          </a:xfrm>
          <a:custGeom>
            <a:avLst/>
            <a:gdLst/>
            <a:ahLst/>
            <a:cxnLst/>
            <a:rect l="l" t="t" r="r" b="b"/>
            <a:pathLst>
              <a:path w="38" h="1810">
                <a:moveTo>
                  <a:pt x="0" y="1809"/>
                </a:moveTo>
                <a:lnTo>
                  <a:pt x="12" y="1778"/>
                </a:lnTo>
                <a:lnTo>
                  <a:pt x="12" y="1718"/>
                </a:lnTo>
                <a:lnTo>
                  <a:pt x="12" y="1658"/>
                </a:lnTo>
                <a:lnTo>
                  <a:pt x="12" y="1597"/>
                </a:lnTo>
                <a:lnTo>
                  <a:pt x="12" y="1567"/>
                </a:lnTo>
                <a:lnTo>
                  <a:pt x="12" y="1537"/>
                </a:lnTo>
                <a:lnTo>
                  <a:pt x="12" y="1492"/>
                </a:lnTo>
                <a:lnTo>
                  <a:pt x="12" y="1447"/>
                </a:lnTo>
                <a:lnTo>
                  <a:pt x="12" y="1386"/>
                </a:lnTo>
                <a:lnTo>
                  <a:pt x="12" y="1371"/>
                </a:lnTo>
                <a:lnTo>
                  <a:pt x="24" y="1326"/>
                </a:lnTo>
                <a:lnTo>
                  <a:pt x="24" y="1251"/>
                </a:lnTo>
                <a:lnTo>
                  <a:pt x="12" y="1206"/>
                </a:lnTo>
                <a:lnTo>
                  <a:pt x="12" y="1160"/>
                </a:lnTo>
                <a:lnTo>
                  <a:pt x="12" y="1085"/>
                </a:lnTo>
                <a:lnTo>
                  <a:pt x="12" y="1055"/>
                </a:lnTo>
                <a:lnTo>
                  <a:pt x="12" y="1025"/>
                </a:lnTo>
                <a:lnTo>
                  <a:pt x="24" y="949"/>
                </a:lnTo>
                <a:lnTo>
                  <a:pt x="24" y="934"/>
                </a:lnTo>
                <a:lnTo>
                  <a:pt x="37" y="904"/>
                </a:lnTo>
                <a:lnTo>
                  <a:pt x="37" y="829"/>
                </a:lnTo>
                <a:lnTo>
                  <a:pt x="24" y="783"/>
                </a:lnTo>
                <a:lnTo>
                  <a:pt x="24" y="768"/>
                </a:lnTo>
                <a:lnTo>
                  <a:pt x="12" y="723"/>
                </a:lnTo>
                <a:lnTo>
                  <a:pt x="12" y="678"/>
                </a:lnTo>
                <a:lnTo>
                  <a:pt x="12" y="633"/>
                </a:lnTo>
                <a:lnTo>
                  <a:pt x="24" y="603"/>
                </a:lnTo>
                <a:lnTo>
                  <a:pt x="37" y="542"/>
                </a:lnTo>
                <a:lnTo>
                  <a:pt x="37" y="527"/>
                </a:lnTo>
                <a:lnTo>
                  <a:pt x="37" y="512"/>
                </a:lnTo>
                <a:lnTo>
                  <a:pt x="24" y="452"/>
                </a:lnTo>
                <a:lnTo>
                  <a:pt x="12" y="407"/>
                </a:lnTo>
                <a:lnTo>
                  <a:pt x="12" y="391"/>
                </a:lnTo>
                <a:lnTo>
                  <a:pt x="0" y="361"/>
                </a:lnTo>
                <a:lnTo>
                  <a:pt x="0" y="316"/>
                </a:lnTo>
                <a:lnTo>
                  <a:pt x="0" y="271"/>
                </a:lnTo>
                <a:lnTo>
                  <a:pt x="0" y="256"/>
                </a:lnTo>
                <a:lnTo>
                  <a:pt x="12" y="211"/>
                </a:lnTo>
                <a:lnTo>
                  <a:pt x="24" y="135"/>
                </a:lnTo>
                <a:lnTo>
                  <a:pt x="24" y="105"/>
                </a:lnTo>
                <a:lnTo>
                  <a:pt x="24" y="90"/>
                </a:lnTo>
                <a:lnTo>
                  <a:pt x="37" y="45"/>
                </a:lnTo>
                <a:lnTo>
                  <a:pt x="37" y="15"/>
                </a:lnTo>
                <a:lnTo>
                  <a:pt x="37" y="0"/>
                </a:lnTo>
              </a:path>
            </a:pathLst>
          </a:custGeom>
          <a:noFill/>
          <a:ln w="76320">
            <a:solidFill>
              <a:srgbClr val="FF99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9" name="CustomShape 52"/>
          <p:cNvSpPr/>
          <p:nvPr/>
        </p:nvSpPr>
        <p:spPr>
          <a:xfrm>
            <a:off x="3285120" y="76320"/>
            <a:ext cx="56628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2400" spc="-1">
                <a:latin typeface="Times New Roman"/>
                <a:ea typeface="Heiti SC Light"/>
              </a:rPr>
              <a:t>1) IDENTIFY  THE  TYPE  OF  STENOSIS</a:t>
            </a:r>
            <a:endParaRPr lang="it-IT" sz="24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793679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54A782-8FAE-A644-8574-7477DF5BF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76825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 err="1"/>
              <a:t>Pulmonologists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manage</a:t>
            </a:r>
            <a:r>
              <a:rPr lang="it-IT" dirty="0"/>
              <a:t> treatment-</a:t>
            </a:r>
            <a:r>
              <a:rPr lang="it-IT" dirty="0" err="1"/>
              <a:t>related</a:t>
            </a:r>
            <a:r>
              <a:rPr lang="it-IT" dirty="0"/>
              <a:t> side </a:t>
            </a:r>
            <a:r>
              <a:rPr lang="it-IT" dirty="0" err="1"/>
              <a:t>effects</a:t>
            </a:r>
            <a:r>
              <a:rPr lang="it-IT" dirty="0"/>
              <a:t>,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postradiation</a:t>
            </a:r>
            <a:r>
              <a:rPr lang="it-IT" dirty="0"/>
              <a:t> </a:t>
            </a:r>
            <a:r>
              <a:rPr lang="it-IT" dirty="0" err="1"/>
              <a:t>pneumonitis</a:t>
            </a:r>
            <a:r>
              <a:rPr lang="it-IT" dirty="0"/>
              <a:t> and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systemic</a:t>
            </a:r>
            <a:r>
              <a:rPr lang="it-IT" dirty="0"/>
              <a:t> side </a:t>
            </a:r>
            <a:r>
              <a:rPr lang="it-IT" dirty="0" err="1"/>
              <a:t>effects</a:t>
            </a:r>
            <a:r>
              <a:rPr lang="it-IT" dirty="0"/>
              <a:t>, and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provide</a:t>
            </a:r>
            <a:r>
              <a:rPr lang="it-IT" dirty="0"/>
              <a:t> general </a:t>
            </a:r>
            <a:r>
              <a:rPr lang="it-IT" dirty="0" err="1"/>
              <a:t>supportive</a:t>
            </a:r>
            <a:r>
              <a:rPr lang="it-IT" dirty="0"/>
              <a:t> and palliative care. </a:t>
            </a:r>
          </a:p>
          <a:p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8FA32597-FD7D-1E43-8A50-32707C8C5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solidFill>
                  <a:srgbClr val="0052FF"/>
                </a:solidFill>
              </a:rPr>
              <a:t>Pivotal</a:t>
            </a:r>
            <a:r>
              <a:rPr lang="it-IT" sz="3200" b="1" dirty="0">
                <a:solidFill>
                  <a:srgbClr val="0052FF"/>
                </a:solidFill>
              </a:rPr>
              <a:t> </a:t>
            </a:r>
            <a:r>
              <a:rPr lang="it-IT" sz="3200" b="1" dirty="0" err="1">
                <a:solidFill>
                  <a:srgbClr val="0052FF"/>
                </a:solidFill>
              </a:rPr>
              <a:t>role</a:t>
            </a:r>
            <a:r>
              <a:rPr lang="it-IT" sz="3200" b="1" dirty="0">
                <a:solidFill>
                  <a:srgbClr val="0052FF"/>
                </a:solidFill>
              </a:rPr>
              <a:t> of </a:t>
            </a:r>
            <a:r>
              <a:rPr lang="it-IT" sz="3200" b="1" dirty="0" err="1">
                <a:solidFill>
                  <a:srgbClr val="0052FF"/>
                </a:solidFill>
              </a:rPr>
              <a:t>pulmonologists</a:t>
            </a:r>
            <a:endParaRPr lang="it-IT" sz="3200" b="1" dirty="0">
              <a:solidFill>
                <a:srgbClr val="0052FF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AF9779-E525-1045-AD56-1F08A03294D2}"/>
              </a:ext>
            </a:extLst>
          </p:cNvPr>
          <p:cNvSpPr txBox="1"/>
          <p:nvPr/>
        </p:nvSpPr>
        <p:spPr>
          <a:xfrm>
            <a:off x="7252570" y="6250488"/>
            <a:ext cx="3882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Gaga</a:t>
            </a:r>
            <a:r>
              <a:rPr lang="it-IT" sz="1600" dirty="0"/>
              <a:t> M, et al. </a:t>
            </a:r>
            <a:r>
              <a:rPr lang="it-IT" sz="1600" dirty="0" err="1"/>
              <a:t>Am</a:t>
            </a:r>
            <a:r>
              <a:rPr lang="it-IT" sz="1600" dirty="0"/>
              <a:t> </a:t>
            </a:r>
            <a:r>
              <a:rPr lang="it-IT" sz="1600" dirty="0" err="1"/>
              <a:t>J</a:t>
            </a:r>
            <a:r>
              <a:rPr lang="it-IT" sz="1600" dirty="0"/>
              <a:t> </a:t>
            </a:r>
            <a:r>
              <a:rPr lang="it-IT" sz="1600" dirty="0" err="1"/>
              <a:t>Resp</a:t>
            </a:r>
            <a:r>
              <a:rPr lang="it-IT" sz="1600" dirty="0"/>
              <a:t> </a:t>
            </a:r>
            <a:r>
              <a:rPr lang="it-IT" sz="1600" dirty="0" err="1"/>
              <a:t>Crit</a:t>
            </a:r>
            <a:r>
              <a:rPr lang="it-IT" sz="1600" dirty="0"/>
              <a:t> Care </a:t>
            </a:r>
            <a:r>
              <a:rPr lang="it-IT" sz="1600" dirty="0" err="1"/>
              <a:t>Med</a:t>
            </a:r>
            <a:r>
              <a:rPr lang="it-IT" sz="1600" dirty="0"/>
              <a:t> 2013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A9D4D34-8A73-DD49-93C0-006BA7F714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9" t="10156" r="1717" b="8281"/>
          <a:stretch/>
        </p:blipFill>
        <p:spPr>
          <a:xfrm>
            <a:off x="6699353" y="1897062"/>
            <a:ext cx="4471988" cy="346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259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6E7222-922F-2947-9347-C5DA7FD2A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b="1" dirty="0" err="1">
                <a:solidFill>
                  <a:srgbClr val="0052FF"/>
                </a:solidFill>
              </a:rPr>
              <a:t>Multidisciplinary</a:t>
            </a:r>
            <a:r>
              <a:rPr lang="it-IT" sz="3200" b="1" dirty="0">
                <a:solidFill>
                  <a:srgbClr val="0052FF"/>
                </a:solidFill>
              </a:rPr>
              <a:t> teams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181BBD9-1C6F-D645-B133-2EAF5333D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690688"/>
            <a:ext cx="4848225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 err="1"/>
              <a:t>Lung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 care </a:t>
            </a:r>
            <a:r>
              <a:rPr lang="it-IT" dirty="0" err="1"/>
              <a:t>does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involve </a:t>
            </a:r>
            <a:r>
              <a:rPr lang="it-IT" dirty="0" err="1"/>
              <a:t>pulmonologists</a:t>
            </a:r>
            <a:r>
              <a:rPr lang="it-IT" dirty="0"/>
              <a:t> alone. Data show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multidisciplinary</a:t>
            </a:r>
            <a:r>
              <a:rPr lang="it-IT" dirty="0"/>
              <a:t> teams </a:t>
            </a:r>
            <a:r>
              <a:rPr lang="it-IT" dirty="0" err="1"/>
              <a:t>provide</a:t>
            </a:r>
            <a:r>
              <a:rPr lang="it-IT" dirty="0"/>
              <a:t> </a:t>
            </a:r>
            <a:r>
              <a:rPr lang="it-IT" dirty="0" err="1"/>
              <a:t>improved</a:t>
            </a:r>
            <a:r>
              <a:rPr lang="it-IT" dirty="0"/>
              <a:t> </a:t>
            </a:r>
            <a:r>
              <a:rPr lang="it-IT" dirty="0" err="1"/>
              <a:t>adherence</a:t>
            </a:r>
            <a:r>
              <a:rPr lang="it-IT" dirty="0"/>
              <a:t> to </a:t>
            </a:r>
            <a:r>
              <a:rPr lang="it-IT" dirty="0" err="1"/>
              <a:t>evidence-based</a:t>
            </a:r>
            <a:r>
              <a:rPr lang="it-IT" dirty="0"/>
              <a:t> </a:t>
            </a:r>
            <a:r>
              <a:rPr lang="it-IT" dirty="0" err="1"/>
              <a:t>guidelines</a:t>
            </a:r>
            <a:r>
              <a:rPr lang="it-IT" dirty="0"/>
              <a:t>, </a:t>
            </a:r>
            <a:r>
              <a:rPr lang="it-IT" dirty="0" err="1"/>
              <a:t>better</a:t>
            </a:r>
            <a:r>
              <a:rPr lang="it-IT" dirty="0"/>
              <a:t> treatment </a:t>
            </a:r>
            <a:r>
              <a:rPr lang="it-IT" dirty="0" err="1"/>
              <a:t>decisions</a:t>
            </a:r>
            <a:r>
              <a:rPr lang="it-IT" dirty="0"/>
              <a:t>, and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clinical</a:t>
            </a:r>
            <a:r>
              <a:rPr lang="it-IT" dirty="0"/>
              <a:t> </a:t>
            </a:r>
            <a:r>
              <a:rPr lang="it-IT" dirty="0" err="1"/>
              <a:t>outcomes</a:t>
            </a:r>
            <a:r>
              <a:rPr lang="it-IT" dirty="0"/>
              <a:t> with </a:t>
            </a:r>
            <a:r>
              <a:rPr lang="it-IT" dirty="0" err="1"/>
              <a:t>longer</a:t>
            </a:r>
            <a:r>
              <a:rPr lang="it-IT" dirty="0"/>
              <a:t> </a:t>
            </a:r>
            <a:r>
              <a:rPr lang="it-IT" dirty="0" err="1"/>
              <a:t>survival</a:t>
            </a:r>
            <a:r>
              <a:rPr lang="it-IT" dirty="0"/>
              <a:t> for </a:t>
            </a:r>
            <a:r>
              <a:rPr lang="it-IT" dirty="0" err="1"/>
              <a:t>oncologic</a:t>
            </a:r>
            <a:r>
              <a:rPr lang="it-IT" dirty="0"/>
              <a:t> </a:t>
            </a:r>
            <a:r>
              <a:rPr lang="it-IT" dirty="0" err="1"/>
              <a:t>patients</a:t>
            </a:r>
            <a:r>
              <a:rPr lang="it-IT" dirty="0"/>
              <a:t>, and </a:t>
            </a:r>
            <a:r>
              <a:rPr lang="it-IT" dirty="0" err="1"/>
              <a:t>specifically</a:t>
            </a:r>
            <a:r>
              <a:rPr lang="it-IT" dirty="0"/>
              <a:t> for </a:t>
            </a:r>
            <a:r>
              <a:rPr lang="it-IT" dirty="0" err="1"/>
              <a:t>patients</a:t>
            </a:r>
            <a:r>
              <a:rPr lang="it-IT" dirty="0"/>
              <a:t> with </a:t>
            </a:r>
            <a:r>
              <a:rPr lang="it-IT" dirty="0" err="1"/>
              <a:t>lung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0D61DF7-FCF4-6842-9355-D0F99542456B}"/>
              </a:ext>
            </a:extLst>
          </p:cNvPr>
          <p:cNvSpPr txBox="1"/>
          <p:nvPr/>
        </p:nvSpPr>
        <p:spPr>
          <a:xfrm>
            <a:off x="7252570" y="6250488"/>
            <a:ext cx="3882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Gaga</a:t>
            </a:r>
            <a:r>
              <a:rPr lang="it-IT" sz="1600" dirty="0"/>
              <a:t> M, et al. </a:t>
            </a:r>
            <a:r>
              <a:rPr lang="it-IT" sz="1600" dirty="0" err="1"/>
              <a:t>Am</a:t>
            </a:r>
            <a:r>
              <a:rPr lang="it-IT" sz="1600" dirty="0"/>
              <a:t> </a:t>
            </a:r>
            <a:r>
              <a:rPr lang="it-IT" sz="1600" dirty="0" err="1"/>
              <a:t>J</a:t>
            </a:r>
            <a:r>
              <a:rPr lang="it-IT" sz="1600" dirty="0"/>
              <a:t> </a:t>
            </a:r>
            <a:r>
              <a:rPr lang="it-IT" sz="1600" dirty="0" err="1"/>
              <a:t>Resp</a:t>
            </a:r>
            <a:r>
              <a:rPr lang="it-IT" sz="1600" dirty="0"/>
              <a:t> </a:t>
            </a:r>
            <a:r>
              <a:rPr lang="it-IT" sz="1600" dirty="0" err="1"/>
              <a:t>Crit</a:t>
            </a:r>
            <a:r>
              <a:rPr lang="it-IT" sz="1600" dirty="0"/>
              <a:t> Care </a:t>
            </a:r>
            <a:r>
              <a:rPr lang="it-IT" sz="1600" dirty="0" err="1"/>
              <a:t>Med</a:t>
            </a:r>
            <a:r>
              <a:rPr lang="it-IT" sz="1600" dirty="0"/>
              <a:t> 2013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3EE5091-22C5-6B44-8DF4-2B49142E2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950" y="1407416"/>
            <a:ext cx="5530850" cy="375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071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423D04-949A-A54B-BA43-C29BBDDBF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it-IT" dirty="0"/>
              <a:t>The </a:t>
            </a:r>
            <a:r>
              <a:rPr lang="it-IT" dirty="0" err="1"/>
              <a:t>European</a:t>
            </a:r>
            <a:r>
              <a:rPr lang="it-IT" dirty="0"/>
              <a:t> </a:t>
            </a:r>
            <a:r>
              <a:rPr lang="it-IT" dirty="0" err="1"/>
              <a:t>Respiratory</a:t>
            </a:r>
            <a:r>
              <a:rPr lang="it-IT" dirty="0"/>
              <a:t> Society/</a:t>
            </a:r>
            <a:r>
              <a:rPr lang="it-IT" dirty="0" err="1"/>
              <a:t>European</a:t>
            </a:r>
            <a:r>
              <a:rPr lang="it-IT" dirty="0"/>
              <a:t> Society of </a:t>
            </a:r>
            <a:r>
              <a:rPr lang="it-IT" dirty="0" err="1"/>
              <a:t>Thoracic</a:t>
            </a:r>
            <a:r>
              <a:rPr lang="it-IT" dirty="0"/>
              <a:t> </a:t>
            </a:r>
            <a:r>
              <a:rPr lang="it-IT" dirty="0" err="1"/>
              <a:t>Surgeons</a:t>
            </a:r>
            <a:r>
              <a:rPr lang="it-IT" dirty="0"/>
              <a:t> (ERS/ESTS) </a:t>
            </a:r>
            <a:r>
              <a:rPr lang="it-IT" dirty="0" err="1"/>
              <a:t>guidelines</a:t>
            </a:r>
            <a:r>
              <a:rPr lang="it-IT" dirty="0"/>
              <a:t> for fitness for radical </a:t>
            </a:r>
            <a:r>
              <a:rPr lang="it-IT" dirty="0" err="1"/>
              <a:t>therapy</a:t>
            </a:r>
            <a:r>
              <a:rPr lang="it-IT" dirty="0"/>
              <a:t> of </a:t>
            </a:r>
            <a:r>
              <a:rPr lang="it-IT" dirty="0" err="1"/>
              <a:t>lung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 </a:t>
            </a:r>
            <a:r>
              <a:rPr lang="it-IT" dirty="0" err="1"/>
              <a:t>recommend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the management of </a:t>
            </a:r>
            <a:r>
              <a:rPr lang="it-IT" dirty="0" err="1"/>
              <a:t>patients</a:t>
            </a:r>
            <a:r>
              <a:rPr lang="it-IT" dirty="0"/>
              <a:t> with </a:t>
            </a:r>
            <a:r>
              <a:rPr lang="it-IT" dirty="0" err="1"/>
              <a:t>lung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 be </a:t>
            </a:r>
            <a:r>
              <a:rPr lang="it-IT" dirty="0" err="1"/>
              <a:t>performed</a:t>
            </a:r>
            <a:r>
              <a:rPr lang="it-IT" dirty="0"/>
              <a:t> by </a:t>
            </a:r>
            <a:r>
              <a:rPr lang="it-IT" dirty="0" err="1"/>
              <a:t>multidisciplinary</a:t>
            </a:r>
            <a:r>
              <a:rPr lang="it-IT" dirty="0"/>
              <a:t> teams (</a:t>
            </a:r>
            <a:r>
              <a:rPr lang="it-IT" dirty="0" err="1"/>
              <a:t>pulmonologists</a:t>
            </a:r>
            <a:r>
              <a:rPr lang="it-IT" dirty="0"/>
              <a:t>, </a:t>
            </a:r>
            <a:r>
              <a:rPr lang="it-IT" dirty="0" err="1"/>
              <a:t>thoracic</a:t>
            </a:r>
            <a:r>
              <a:rPr lang="it-IT" dirty="0"/>
              <a:t> </a:t>
            </a:r>
            <a:r>
              <a:rPr lang="it-IT" dirty="0" err="1"/>
              <a:t>surgeons</a:t>
            </a:r>
            <a:r>
              <a:rPr lang="it-IT" dirty="0"/>
              <a:t> </a:t>
            </a:r>
            <a:r>
              <a:rPr lang="it-IT" dirty="0" err="1"/>
              <a:t>specialized</a:t>
            </a:r>
            <a:r>
              <a:rPr lang="it-IT" dirty="0"/>
              <a:t> in </a:t>
            </a:r>
            <a:r>
              <a:rPr lang="it-IT" dirty="0" err="1"/>
              <a:t>lung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, </a:t>
            </a:r>
            <a:r>
              <a:rPr lang="it-IT" dirty="0" err="1"/>
              <a:t>medical</a:t>
            </a:r>
            <a:r>
              <a:rPr lang="it-IT" dirty="0"/>
              <a:t> </a:t>
            </a:r>
            <a:r>
              <a:rPr lang="it-IT" dirty="0" err="1"/>
              <a:t>oncologists</a:t>
            </a:r>
            <a:r>
              <a:rPr lang="it-IT" dirty="0"/>
              <a:t>, and </a:t>
            </a:r>
            <a:r>
              <a:rPr lang="it-IT" dirty="0" err="1"/>
              <a:t>radiation</a:t>
            </a:r>
            <a:r>
              <a:rPr lang="it-IT" dirty="0"/>
              <a:t> </a:t>
            </a:r>
            <a:r>
              <a:rPr lang="it-IT" dirty="0" err="1"/>
              <a:t>oncologists</a:t>
            </a:r>
            <a:r>
              <a:rPr lang="it-IT" dirty="0"/>
              <a:t>). </a:t>
            </a:r>
          </a:p>
          <a:p>
            <a:pPr marL="0" indent="0" algn="just">
              <a:buNone/>
            </a:pPr>
            <a:r>
              <a:rPr lang="it-IT" dirty="0"/>
              <a:t>The American College of </a:t>
            </a:r>
            <a:r>
              <a:rPr lang="it-IT" dirty="0" err="1"/>
              <a:t>Chest</a:t>
            </a:r>
            <a:r>
              <a:rPr lang="it-IT" dirty="0"/>
              <a:t> </a:t>
            </a:r>
            <a:r>
              <a:rPr lang="it-IT" dirty="0" err="1"/>
              <a:t>Physicians</a:t>
            </a:r>
            <a:r>
              <a:rPr lang="it-IT" dirty="0"/>
              <a:t> (ACCP)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proposed</a:t>
            </a:r>
            <a:r>
              <a:rPr lang="it-IT" dirty="0"/>
              <a:t> </a:t>
            </a:r>
            <a:r>
              <a:rPr lang="it-IT" dirty="0" err="1"/>
              <a:t>similar</a:t>
            </a:r>
            <a:r>
              <a:rPr lang="it-IT" dirty="0"/>
              <a:t> </a:t>
            </a:r>
            <a:r>
              <a:rPr lang="it-IT" dirty="0" err="1"/>
              <a:t>recommendations</a:t>
            </a:r>
            <a:r>
              <a:rPr lang="it-IT" dirty="0"/>
              <a:t> for </a:t>
            </a:r>
            <a:r>
              <a:rPr lang="it-IT" dirty="0" err="1"/>
              <a:t>patients</a:t>
            </a:r>
            <a:r>
              <a:rPr lang="it-IT" dirty="0"/>
              <a:t> with </a:t>
            </a:r>
            <a:r>
              <a:rPr lang="it-IT" dirty="0" err="1"/>
              <a:t>potentially</a:t>
            </a:r>
            <a:r>
              <a:rPr lang="it-IT" dirty="0"/>
              <a:t> </a:t>
            </a:r>
            <a:r>
              <a:rPr lang="it-IT" dirty="0" err="1"/>
              <a:t>respectable</a:t>
            </a:r>
            <a:r>
              <a:rPr lang="it-IT" dirty="0"/>
              <a:t> </a:t>
            </a:r>
            <a:r>
              <a:rPr lang="it-IT" dirty="0" err="1"/>
              <a:t>lung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. 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E982A64-EF8B-0742-B332-D7DF4480ECE9}"/>
              </a:ext>
            </a:extLst>
          </p:cNvPr>
          <p:cNvSpPr txBox="1"/>
          <p:nvPr/>
        </p:nvSpPr>
        <p:spPr>
          <a:xfrm>
            <a:off x="7252570" y="6250488"/>
            <a:ext cx="3882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Gaga</a:t>
            </a:r>
            <a:r>
              <a:rPr lang="it-IT" sz="1600" dirty="0"/>
              <a:t> M, et al. </a:t>
            </a:r>
            <a:r>
              <a:rPr lang="it-IT" sz="1600" dirty="0" err="1"/>
              <a:t>Am</a:t>
            </a:r>
            <a:r>
              <a:rPr lang="it-IT" sz="1600" dirty="0"/>
              <a:t> </a:t>
            </a:r>
            <a:r>
              <a:rPr lang="it-IT" sz="1600" dirty="0" err="1"/>
              <a:t>J</a:t>
            </a:r>
            <a:r>
              <a:rPr lang="it-IT" sz="1600" dirty="0"/>
              <a:t> </a:t>
            </a:r>
            <a:r>
              <a:rPr lang="it-IT" sz="1600" dirty="0" err="1"/>
              <a:t>Resp</a:t>
            </a:r>
            <a:r>
              <a:rPr lang="it-IT" sz="1600" dirty="0"/>
              <a:t> </a:t>
            </a:r>
            <a:r>
              <a:rPr lang="it-IT" sz="1600" dirty="0" err="1"/>
              <a:t>Crit</a:t>
            </a:r>
            <a:r>
              <a:rPr lang="it-IT" sz="1600" dirty="0"/>
              <a:t> Care </a:t>
            </a:r>
            <a:r>
              <a:rPr lang="it-IT" sz="1600" dirty="0" err="1"/>
              <a:t>Med</a:t>
            </a:r>
            <a:r>
              <a:rPr lang="it-IT" sz="1600" dirty="0"/>
              <a:t> 2013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90EC46B5-265D-9048-B60F-1D951F40D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b="1" dirty="0" err="1">
                <a:solidFill>
                  <a:srgbClr val="0052FF"/>
                </a:solidFill>
              </a:rPr>
              <a:t>Multidisciplinary</a:t>
            </a:r>
            <a:r>
              <a:rPr lang="it-IT" sz="3200" b="1" dirty="0">
                <a:solidFill>
                  <a:srgbClr val="0052FF"/>
                </a:solidFill>
              </a:rPr>
              <a:t> teams</a:t>
            </a:r>
          </a:p>
        </p:txBody>
      </p:sp>
    </p:spTree>
    <p:extLst>
      <p:ext uri="{BB962C8B-B14F-4D97-AF65-F5344CB8AC3E}">
        <p14:creationId xmlns:p14="http://schemas.microsoft.com/office/powerpoint/2010/main" val="6064243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7D2ABE-B62A-A64A-9AF2-B8108F0CA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it-IT" dirty="0" err="1"/>
              <a:t>Lung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 </a:t>
            </a:r>
            <a:r>
              <a:rPr lang="it-IT" dirty="0" err="1"/>
              <a:t>prognosis</a:t>
            </a:r>
            <a:r>
              <a:rPr lang="it-IT" dirty="0"/>
              <a:t> and </a:t>
            </a:r>
            <a:r>
              <a:rPr lang="it-IT" dirty="0" err="1"/>
              <a:t>outcomes</a:t>
            </a:r>
            <a:r>
              <a:rPr lang="it-IT" dirty="0"/>
              <a:t> </a:t>
            </a:r>
            <a:r>
              <a:rPr lang="it-IT" dirty="0" err="1"/>
              <a:t>depend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on </a:t>
            </a:r>
            <a:r>
              <a:rPr lang="it-IT" dirty="0" err="1"/>
              <a:t>histological</a:t>
            </a:r>
            <a:r>
              <a:rPr lang="it-IT" dirty="0"/>
              <a:t> </a:t>
            </a:r>
            <a:r>
              <a:rPr lang="it-IT" dirty="0" err="1"/>
              <a:t>characteristics</a:t>
            </a:r>
            <a:r>
              <a:rPr lang="it-IT" dirty="0"/>
              <a:t> and </a:t>
            </a:r>
            <a:r>
              <a:rPr lang="it-IT" dirty="0" err="1"/>
              <a:t>staging</a:t>
            </a:r>
            <a:r>
              <a:rPr lang="it-IT" dirty="0"/>
              <a:t> of the </a:t>
            </a:r>
            <a:r>
              <a:rPr lang="it-IT" dirty="0" err="1"/>
              <a:t>cancer</a:t>
            </a:r>
            <a:r>
              <a:rPr lang="it-IT" dirty="0"/>
              <a:t>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on the </a:t>
            </a:r>
            <a:r>
              <a:rPr lang="it-IT" dirty="0" err="1"/>
              <a:t>presence</a:t>
            </a:r>
            <a:r>
              <a:rPr lang="it-IT" dirty="0"/>
              <a:t> and </a:t>
            </a:r>
            <a:r>
              <a:rPr lang="it-IT" dirty="0" err="1"/>
              <a:t>proper</a:t>
            </a:r>
            <a:r>
              <a:rPr lang="it-IT" dirty="0"/>
              <a:t> management of </a:t>
            </a:r>
            <a:r>
              <a:rPr lang="it-IT" dirty="0" err="1"/>
              <a:t>comorbidities</a:t>
            </a:r>
            <a:r>
              <a:rPr lang="it-IT" dirty="0"/>
              <a:t>, </a:t>
            </a:r>
            <a:r>
              <a:rPr lang="it-IT" dirty="0" err="1"/>
              <a:t>local</a:t>
            </a:r>
            <a:r>
              <a:rPr lang="it-IT" dirty="0"/>
              <a:t> </a:t>
            </a:r>
            <a:r>
              <a:rPr lang="it-IT" dirty="0" err="1"/>
              <a:t>symptoms</a:t>
            </a:r>
            <a:r>
              <a:rPr lang="it-IT" dirty="0"/>
              <a:t>, treatment-</a:t>
            </a:r>
            <a:r>
              <a:rPr lang="it-IT" dirty="0" err="1"/>
              <a:t>related</a:t>
            </a:r>
            <a:r>
              <a:rPr lang="it-IT" dirty="0"/>
              <a:t> </a:t>
            </a:r>
            <a:r>
              <a:rPr lang="it-IT" dirty="0" err="1"/>
              <a:t>morbidity</a:t>
            </a:r>
            <a:r>
              <a:rPr lang="it-IT" dirty="0"/>
              <a:t>, and </a:t>
            </a:r>
            <a:r>
              <a:rPr lang="it-IT" dirty="0" err="1"/>
              <a:t>quality</a:t>
            </a:r>
            <a:r>
              <a:rPr lang="it-IT" dirty="0"/>
              <a:t> of life. </a:t>
            </a:r>
          </a:p>
          <a:p>
            <a:pPr marL="0" indent="0" algn="just">
              <a:buNone/>
            </a:pPr>
            <a:r>
              <a:rPr lang="it-IT" dirty="0"/>
              <a:t>Data show </a:t>
            </a:r>
            <a:r>
              <a:rPr lang="it-IT" dirty="0" err="1"/>
              <a:t>that</a:t>
            </a:r>
            <a:r>
              <a:rPr lang="it-IT" dirty="0"/>
              <a:t> high-volume centers and </a:t>
            </a:r>
            <a:r>
              <a:rPr lang="it-IT" dirty="0" err="1"/>
              <a:t>multidisciplinary</a:t>
            </a:r>
            <a:r>
              <a:rPr lang="it-IT" dirty="0"/>
              <a:t> teams are more </a:t>
            </a:r>
            <a:r>
              <a:rPr lang="it-IT" dirty="0" err="1"/>
              <a:t>efficient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managing</a:t>
            </a:r>
            <a:r>
              <a:rPr lang="it-IT" dirty="0"/>
              <a:t> </a:t>
            </a:r>
            <a:r>
              <a:rPr lang="it-IT" dirty="0" err="1"/>
              <a:t>patients</a:t>
            </a:r>
            <a:r>
              <a:rPr lang="it-IT" dirty="0"/>
              <a:t> with </a:t>
            </a:r>
            <a:r>
              <a:rPr lang="it-IT" dirty="0" err="1"/>
              <a:t>lung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low</a:t>
            </a:r>
            <a:r>
              <a:rPr lang="it-IT" dirty="0"/>
              <a:t>-volume or </a:t>
            </a:r>
            <a:r>
              <a:rPr lang="it-IT" dirty="0" err="1"/>
              <a:t>nonmultidisciplinary</a:t>
            </a:r>
            <a:r>
              <a:rPr lang="it-IT" dirty="0"/>
              <a:t> centers by </a:t>
            </a:r>
            <a:r>
              <a:rPr lang="it-IT" dirty="0" err="1"/>
              <a:t>providing</a:t>
            </a:r>
            <a:r>
              <a:rPr lang="it-IT" dirty="0"/>
              <a:t> more complete </a:t>
            </a:r>
            <a:r>
              <a:rPr lang="it-IT" dirty="0" err="1"/>
              <a:t>staging</a:t>
            </a:r>
            <a:r>
              <a:rPr lang="it-IT" dirty="0"/>
              <a:t>,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adherence</a:t>
            </a:r>
            <a:r>
              <a:rPr lang="it-IT" dirty="0"/>
              <a:t> to </a:t>
            </a:r>
            <a:r>
              <a:rPr lang="it-IT" dirty="0" err="1"/>
              <a:t>guidelines</a:t>
            </a:r>
            <a:r>
              <a:rPr lang="it-IT" dirty="0"/>
              <a:t>, and </a:t>
            </a:r>
            <a:r>
              <a:rPr lang="it-IT" dirty="0" err="1"/>
              <a:t>increased</a:t>
            </a:r>
            <a:r>
              <a:rPr lang="it-IT" dirty="0"/>
              <a:t> </a:t>
            </a:r>
            <a:r>
              <a:rPr lang="it-IT" dirty="0" err="1"/>
              <a:t>survival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3DE3088-8338-864B-9396-34E6A82FC00F}"/>
              </a:ext>
            </a:extLst>
          </p:cNvPr>
          <p:cNvSpPr txBox="1"/>
          <p:nvPr/>
        </p:nvSpPr>
        <p:spPr>
          <a:xfrm>
            <a:off x="7252570" y="6250488"/>
            <a:ext cx="3882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Gaga</a:t>
            </a:r>
            <a:r>
              <a:rPr lang="it-IT" sz="1600" dirty="0"/>
              <a:t> M, et al. </a:t>
            </a:r>
            <a:r>
              <a:rPr lang="it-IT" sz="1600" dirty="0" err="1"/>
              <a:t>Am</a:t>
            </a:r>
            <a:r>
              <a:rPr lang="it-IT" sz="1600" dirty="0"/>
              <a:t> </a:t>
            </a:r>
            <a:r>
              <a:rPr lang="it-IT" sz="1600" dirty="0" err="1"/>
              <a:t>J</a:t>
            </a:r>
            <a:r>
              <a:rPr lang="it-IT" sz="1600" dirty="0"/>
              <a:t> </a:t>
            </a:r>
            <a:r>
              <a:rPr lang="it-IT" sz="1600" dirty="0" err="1"/>
              <a:t>Resp</a:t>
            </a:r>
            <a:r>
              <a:rPr lang="it-IT" sz="1600" dirty="0"/>
              <a:t> </a:t>
            </a:r>
            <a:r>
              <a:rPr lang="it-IT" sz="1600" dirty="0" err="1"/>
              <a:t>Crit</a:t>
            </a:r>
            <a:r>
              <a:rPr lang="it-IT" sz="1600" dirty="0"/>
              <a:t> Care </a:t>
            </a:r>
            <a:r>
              <a:rPr lang="it-IT" sz="1600" dirty="0" err="1"/>
              <a:t>Med</a:t>
            </a:r>
            <a:r>
              <a:rPr lang="it-IT" sz="1600" dirty="0"/>
              <a:t> 2013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106C64C9-D802-E947-B6FC-5C495F878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b="1" dirty="0" err="1">
                <a:solidFill>
                  <a:srgbClr val="0052FF"/>
                </a:solidFill>
              </a:rPr>
              <a:t>Multidisciplinary</a:t>
            </a:r>
            <a:r>
              <a:rPr lang="it-IT" sz="3200" b="1" dirty="0">
                <a:solidFill>
                  <a:srgbClr val="0052FF"/>
                </a:solidFill>
              </a:rPr>
              <a:t> teams</a:t>
            </a:r>
          </a:p>
        </p:txBody>
      </p:sp>
    </p:spTree>
    <p:extLst>
      <p:ext uri="{BB962C8B-B14F-4D97-AF65-F5344CB8AC3E}">
        <p14:creationId xmlns:p14="http://schemas.microsoft.com/office/powerpoint/2010/main" val="21616332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08C9AF-9703-E44B-8482-CA73FAE0C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b="1" dirty="0" err="1">
                <a:solidFill>
                  <a:srgbClr val="0052FF"/>
                </a:solidFill>
              </a:rPr>
              <a:t>Multidisciplinary</a:t>
            </a:r>
            <a:r>
              <a:rPr lang="it-IT" sz="3200" b="1" dirty="0">
                <a:solidFill>
                  <a:srgbClr val="0052FF"/>
                </a:solidFill>
              </a:rPr>
              <a:t> team management in </a:t>
            </a:r>
            <a:r>
              <a:rPr lang="it-IT" sz="3200" b="1" dirty="0" err="1">
                <a:solidFill>
                  <a:srgbClr val="0052FF"/>
                </a:solidFill>
              </a:rPr>
              <a:t>thoracic</a:t>
            </a:r>
            <a:r>
              <a:rPr lang="it-IT" sz="3200" b="1" dirty="0">
                <a:solidFill>
                  <a:srgbClr val="0052FF"/>
                </a:solidFill>
              </a:rPr>
              <a:t> </a:t>
            </a:r>
            <a:r>
              <a:rPr lang="it-IT" sz="3200" b="1" dirty="0" err="1">
                <a:solidFill>
                  <a:srgbClr val="0052FF"/>
                </a:solidFill>
              </a:rPr>
              <a:t>oncology</a:t>
            </a:r>
            <a:r>
              <a:rPr lang="it-IT" sz="3200" b="1" dirty="0">
                <a:solidFill>
                  <a:srgbClr val="0052FF"/>
                </a:solidFill>
              </a:rPr>
              <a:t>: more </a:t>
            </a:r>
            <a:r>
              <a:rPr lang="it-IT" sz="3200" b="1" dirty="0" err="1">
                <a:solidFill>
                  <a:srgbClr val="0052FF"/>
                </a:solidFill>
              </a:rPr>
              <a:t>than</a:t>
            </a:r>
            <a:r>
              <a:rPr lang="it-IT" sz="3200" b="1" dirty="0">
                <a:solidFill>
                  <a:srgbClr val="0052FF"/>
                </a:solidFill>
              </a:rPr>
              <a:t> just a </a:t>
            </a:r>
            <a:r>
              <a:rPr lang="it-IT" sz="3200" b="1" dirty="0" err="1">
                <a:solidFill>
                  <a:srgbClr val="0052FF"/>
                </a:solidFill>
              </a:rPr>
              <a:t>concept</a:t>
            </a:r>
            <a:r>
              <a:rPr lang="it-IT" sz="3200" b="1" dirty="0">
                <a:solidFill>
                  <a:srgbClr val="0052FF"/>
                </a:solidFill>
              </a:rPr>
              <a:t>?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F4866C-C3DC-C540-B11F-DB80736A9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/>
              <a:t>MDT </a:t>
            </a:r>
            <a:r>
              <a:rPr lang="it-IT" dirty="0" err="1"/>
              <a:t>meetings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differ</a:t>
            </a:r>
            <a:r>
              <a:rPr lang="it-IT" dirty="0"/>
              <a:t> in </a:t>
            </a:r>
            <a:r>
              <a:rPr lang="it-IT" dirty="0" err="1"/>
              <a:t>their</a:t>
            </a:r>
            <a:r>
              <a:rPr lang="it-IT" dirty="0"/>
              <a:t> focus and </a:t>
            </a:r>
            <a:r>
              <a:rPr lang="it-IT" dirty="0" err="1"/>
              <a:t>may</a:t>
            </a:r>
            <a:r>
              <a:rPr lang="it-IT" dirty="0"/>
              <a:t> include: </a:t>
            </a:r>
          </a:p>
          <a:p>
            <a:pPr>
              <a:buFontTx/>
              <a:buChar char="-"/>
            </a:pPr>
            <a:r>
              <a:rPr lang="it-IT" dirty="0" err="1"/>
              <a:t>discussion</a:t>
            </a:r>
            <a:r>
              <a:rPr lang="it-IT" dirty="0"/>
              <a:t> of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patients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</a:t>
            </a:r>
            <a:r>
              <a:rPr lang="it-IT" dirty="0" err="1"/>
              <a:t>point</a:t>
            </a:r>
            <a:r>
              <a:rPr lang="it-IT" dirty="0"/>
              <a:t> of </a:t>
            </a:r>
            <a:r>
              <a:rPr lang="it-IT" dirty="0" err="1"/>
              <a:t>referral</a:t>
            </a:r>
            <a:r>
              <a:rPr lang="it-IT" dirty="0"/>
              <a:t>; </a:t>
            </a:r>
          </a:p>
          <a:p>
            <a:pPr>
              <a:buFontTx/>
              <a:buChar char="-"/>
            </a:pPr>
            <a:r>
              <a:rPr lang="it-IT" dirty="0" err="1"/>
              <a:t>discussions</a:t>
            </a:r>
            <a:r>
              <a:rPr lang="it-IT" dirty="0"/>
              <a:t> </a:t>
            </a:r>
            <a:r>
              <a:rPr lang="it-IT" dirty="0" err="1"/>
              <a:t>limited</a:t>
            </a:r>
            <a:r>
              <a:rPr lang="it-IT" dirty="0"/>
              <a:t> to </a:t>
            </a:r>
            <a:r>
              <a:rPr lang="it-IT" dirty="0" err="1"/>
              <a:t>patients</a:t>
            </a:r>
            <a:r>
              <a:rPr lang="it-IT" dirty="0"/>
              <a:t> with a </a:t>
            </a:r>
            <a:r>
              <a:rPr lang="it-IT" dirty="0" err="1"/>
              <a:t>histological</a:t>
            </a:r>
            <a:r>
              <a:rPr lang="it-IT" dirty="0"/>
              <a:t> </a:t>
            </a:r>
            <a:r>
              <a:rPr lang="it-IT" dirty="0" err="1"/>
              <a:t>diagnosis</a:t>
            </a:r>
            <a:r>
              <a:rPr lang="it-IT" dirty="0"/>
              <a:t>, </a:t>
            </a:r>
            <a:r>
              <a:rPr lang="it-IT" dirty="0" err="1"/>
              <a:t>those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the </a:t>
            </a:r>
            <a:r>
              <a:rPr lang="it-IT" dirty="0" err="1"/>
              <a:t>next</a:t>
            </a:r>
            <a:r>
              <a:rPr lang="it-IT" dirty="0"/>
              <a:t> </a:t>
            </a:r>
            <a:r>
              <a:rPr lang="it-IT" dirty="0" err="1"/>
              <a:t>diagnostic</a:t>
            </a:r>
            <a:r>
              <a:rPr lang="it-IT" dirty="0"/>
              <a:t> </a:t>
            </a:r>
            <a:r>
              <a:rPr lang="it-IT" dirty="0" err="1"/>
              <a:t>step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clear</a:t>
            </a:r>
            <a:r>
              <a:rPr lang="it-IT" dirty="0"/>
              <a:t>,</a:t>
            </a:r>
          </a:p>
          <a:p>
            <a:pPr>
              <a:buFontTx/>
              <a:buChar char="-"/>
            </a:pPr>
            <a:r>
              <a:rPr lang="it-IT" dirty="0" err="1"/>
              <a:t>those</a:t>
            </a:r>
            <a:r>
              <a:rPr lang="it-IT" dirty="0"/>
              <a:t> for </a:t>
            </a:r>
            <a:r>
              <a:rPr lang="it-IT" dirty="0" err="1"/>
              <a:t>whom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appropriate to </a:t>
            </a:r>
            <a:r>
              <a:rPr lang="it-IT" dirty="0" err="1"/>
              <a:t>pursue</a:t>
            </a:r>
            <a:r>
              <a:rPr lang="it-IT" dirty="0"/>
              <a:t> a </a:t>
            </a:r>
            <a:r>
              <a:rPr lang="it-IT" dirty="0" err="1"/>
              <a:t>tissue</a:t>
            </a:r>
            <a:r>
              <a:rPr lang="it-IT" dirty="0"/>
              <a:t> </a:t>
            </a:r>
            <a:r>
              <a:rPr lang="it-IT" dirty="0" err="1"/>
              <a:t>diagnosis</a:t>
            </a:r>
            <a:r>
              <a:rPr lang="it-IT" dirty="0"/>
              <a:t>;</a:t>
            </a:r>
          </a:p>
          <a:p>
            <a:pPr>
              <a:buFontTx/>
              <a:buChar char="-"/>
            </a:pPr>
            <a:r>
              <a:rPr lang="it-IT" dirty="0" err="1"/>
              <a:t>discussion</a:t>
            </a:r>
            <a:r>
              <a:rPr lang="it-IT" dirty="0"/>
              <a:t> of post-operative </a:t>
            </a:r>
            <a:r>
              <a:rPr lang="it-IT" dirty="0" err="1"/>
              <a:t>outcomes</a:t>
            </a:r>
            <a:r>
              <a:rPr lang="it-IT" dirty="0"/>
              <a:t>, </a:t>
            </a:r>
            <a:r>
              <a:rPr lang="it-IT" dirty="0" err="1"/>
              <a:t>including</a:t>
            </a:r>
            <a:r>
              <a:rPr lang="it-IT" dirty="0"/>
              <a:t> a </a:t>
            </a:r>
            <a:r>
              <a:rPr lang="it-IT" dirty="0" err="1"/>
              <a:t>review</a:t>
            </a:r>
            <a:r>
              <a:rPr lang="it-IT" dirty="0"/>
              <a:t> of the </a:t>
            </a:r>
            <a:r>
              <a:rPr lang="it-IT" dirty="0" err="1"/>
              <a:t>surgical</a:t>
            </a:r>
            <a:r>
              <a:rPr lang="it-IT" dirty="0"/>
              <a:t> </a:t>
            </a:r>
            <a:r>
              <a:rPr lang="it-IT" dirty="0" err="1"/>
              <a:t>resection</a:t>
            </a:r>
            <a:r>
              <a:rPr lang="it-IT" dirty="0"/>
              <a:t> </a:t>
            </a:r>
            <a:r>
              <a:rPr lang="it-IT" dirty="0" err="1"/>
              <a:t>specimens</a:t>
            </a:r>
            <a:r>
              <a:rPr lang="it-IT" dirty="0"/>
              <a:t> to </a:t>
            </a:r>
            <a:r>
              <a:rPr lang="it-IT" dirty="0" err="1"/>
              <a:t>provide</a:t>
            </a:r>
            <a:r>
              <a:rPr lang="it-IT" dirty="0"/>
              <a:t> feedback to the MDT on the treatment </a:t>
            </a:r>
            <a:r>
              <a:rPr lang="it-IT" dirty="0" err="1"/>
              <a:t>decision</a:t>
            </a:r>
            <a:r>
              <a:rPr lang="it-IT" dirty="0"/>
              <a:t> and an </a:t>
            </a:r>
            <a:r>
              <a:rPr lang="it-IT" dirty="0" err="1"/>
              <a:t>opportunity</a:t>
            </a:r>
            <a:r>
              <a:rPr lang="it-IT" dirty="0"/>
              <a:t> to decide </a:t>
            </a:r>
            <a:r>
              <a:rPr lang="it-IT" dirty="0" err="1"/>
              <a:t>whether</a:t>
            </a:r>
            <a:r>
              <a:rPr lang="it-IT" dirty="0"/>
              <a:t> </a:t>
            </a:r>
            <a:r>
              <a:rPr lang="it-IT" dirty="0" err="1"/>
              <a:t>adjuvant</a:t>
            </a:r>
            <a:r>
              <a:rPr lang="it-IT" dirty="0"/>
              <a:t> </a:t>
            </a:r>
            <a:r>
              <a:rPr lang="it-IT" dirty="0" err="1"/>
              <a:t>therapy</a:t>
            </a:r>
            <a:r>
              <a:rPr lang="it-IT" dirty="0"/>
              <a:t> </a:t>
            </a:r>
            <a:r>
              <a:rPr lang="it-IT" dirty="0" err="1"/>
              <a:t>should</a:t>
            </a:r>
            <a:r>
              <a:rPr lang="it-IT" dirty="0"/>
              <a:t> be </a:t>
            </a:r>
            <a:r>
              <a:rPr lang="it-IT" dirty="0" err="1"/>
              <a:t>offered</a:t>
            </a:r>
            <a:r>
              <a:rPr lang="it-IT" dirty="0"/>
              <a:t>; </a:t>
            </a:r>
          </a:p>
          <a:p>
            <a:pPr>
              <a:buFontTx/>
              <a:buChar char="-"/>
            </a:pPr>
            <a:r>
              <a:rPr lang="it-IT" dirty="0" err="1"/>
              <a:t>rediscussions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clinicians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consult</a:t>
            </a:r>
            <a:r>
              <a:rPr lang="it-IT" dirty="0"/>
              <a:t> the MDT </a:t>
            </a:r>
            <a:r>
              <a:rPr lang="it-IT" dirty="0" err="1"/>
              <a:t>again</a:t>
            </a:r>
            <a:r>
              <a:rPr lang="it-IT" dirty="0"/>
              <a:t>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patient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fit</a:t>
            </a:r>
            <a:r>
              <a:rPr lang="it-IT" dirty="0"/>
              <a:t> </a:t>
            </a:r>
            <a:r>
              <a:rPr lang="it-IT" dirty="0" err="1"/>
              <a:t>enough</a:t>
            </a:r>
            <a:r>
              <a:rPr lang="it-IT" dirty="0"/>
              <a:t> for, or </a:t>
            </a:r>
            <a:r>
              <a:rPr lang="it-IT" dirty="0" err="1"/>
              <a:t>declines</a:t>
            </a:r>
            <a:r>
              <a:rPr lang="it-IT" dirty="0"/>
              <a:t>, the </a:t>
            </a:r>
            <a:r>
              <a:rPr lang="it-IT" dirty="0" err="1"/>
              <a:t>recommended</a:t>
            </a:r>
            <a:r>
              <a:rPr lang="it-IT" dirty="0"/>
              <a:t> treatment. 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A773B90-5BF8-2946-A976-E3A9E889C8B6}"/>
              </a:ext>
            </a:extLst>
          </p:cNvPr>
          <p:cNvSpPr/>
          <p:nvPr/>
        </p:nvSpPr>
        <p:spPr>
          <a:xfrm>
            <a:off x="7719472" y="6311900"/>
            <a:ext cx="363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2014; 43: 1776–178 </a:t>
            </a:r>
          </a:p>
        </p:txBody>
      </p:sp>
    </p:spTree>
    <p:extLst>
      <p:ext uri="{BB962C8B-B14F-4D97-AF65-F5344CB8AC3E}">
        <p14:creationId xmlns:p14="http://schemas.microsoft.com/office/powerpoint/2010/main" val="37096238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08C9AF-9703-E44B-8482-CA73FAE0C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b="1" dirty="0" err="1">
                <a:solidFill>
                  <a:srgbClr val="0052FF"/>
                </a:solidFill>
              </a:rPr>
              <a:t>Multidisciplinary</a:t>
            </a:r>
            <a:r>
              <a:rPr lang="it-IT" sz="3200" b="1" dirty="0">
                <a:solidFill>
                  <a:srgbClr val="0052FF"/>
                </a:solidFill>
              </a:rPr>
              <a:t> team management in </a:t>
            </a:r>
            <a:r>
              <a:rPr lang="it-IT" sz="3200" b="1" dirty="0" err="1">
                <a:solidFill>
                  <a:srgbClr val="0052FF"/>
                </a:solidFill>
              </a:rPr>
              <a:t>thoracic</a:t>
            </a:r>
            <a:r>
              <a:rPr lang="it-IT" sz="3200" b="1" dirty="0">
                <a:solidFill>
                  <a:srgbClr val="0052FF"/>
                </a:solidFill>
              </a:rPr>
              <a:t> </a:t>
            </a:r>
            <a:r>
              <a:rPr lang="it-IT" sz="3200" b="1" dirty="0" err="1">
                <a:solidFill>
                  <a:srgbClr val="0052FF"/>
                </a:solidFill>
              </a:rPr>
              <a:t>oncology</a:t>
            </a:r>
            <a:r>
              <a:rPr lang="it-IT" sz="3200" b="1" dirty="0">
                <a:solidFill>
                  <a:srgbClr val="0052FF"/>
                </a:solidFill>
              </a:rPr>
              <a:t>: more </a:t>
            </a:r>
            <a:r>
              <a:rPr lang="it-IT" sz="3200" b="1" dirty="0" err="1">
                <a:solidFill>
                  <a:srgbClr val="0052FF"/>
                </a:solidFill>
              </a:rPr>
              <a:t>than</a:t>
            </a:r>
            <a:r>
              <a:rPr lang="it-IT" sz="3200" b="1" dirty="0">
                <a:solidFill>
                  <a:srgbClr val="0052FF"/>
                </a:solidFill>
              </a:rPr>
              <a:t> just a </a:t>
            </a:r>
            <a:r>
              <a:rPr lang="it-IT" sz="3200" b="1" dirty="0" err="1">
                <a:solidFill>
                  <a:srgbClr val="0052FF"/>
                </a:solidFill>
              </a:rPr>
              <a:t>concept</a:t>
            </a:r>
            <a:r>
              <a:rPr lang="it-IT" sz="3200" b="1" dirty="0">
                <a:solidFill>
                  <a:srgbClr val="0052FF"/>
                </a:solidFill>
              </a:rPr>
              <a:t>?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A773B90-5BF8-2946-A976-E3A9E889C8B6}"/>
              </a:ext>
            </a:extLst>
          </p:cNvPr>
          <p:cNvSpPr/>
          <p:nvPr/>
        </p:nvSpPr>
        <p:spPr>
          <a:xfrm>
            <a:off x="7719472" y="6311900"/>
            <a:ext cx="363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2014; 43: 1776–178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BFC7099-BB6C-8C4D-B4F0-C549561F0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" y="1638300"/>
            <a:ext cx="11518900" cy="358140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0A406A4C-987D-FC4C-8005-10183ED3EDBD}"/>
              </a:ext>
            </a:extLst>
          </p:cNvPr>
          <p:cNvSpPr/>
          <p:nvPr/>
        </p:nvSpPr>
        <p:spPr>
          <a:xfrm>
            <a:off x="554181" y="5349076"/>
            <a:ext cx="11214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211E1E"/>
                </a:solidFill>
                <a:latin typeface="AdvP7627"/>
              </a:rPr>
              <a:t>Pathway</a:t>
            </a:r>
            <a:r>
              <a:rPr lang="it-IT" dirty="0">
                <a:solidFill>
                  <a:srgbClr val="211E1E"/>
                </a:solidFill>
                <a:latin typeface="AdvP7627"/>
              </a:rPr>
              <a:t> for </a:t>
            </a:r>
            <a:r>
              <a:rPr lang="it-IT" dirty="0" err="1">
                <a:solidFill>
                  <a:srgbClr val="211E1E"/>
                </a:solidFill>
                <a:latin typeface="AdvP7627"/>
              </a:rPr>
              <a:t>patients</a:t>
            </a:r>
            <a:r>
              <a:rPr lang="it-IT" dirty="0">
                <a:solidFill>
                  <a:srgbClr val="211E1E"/>
                </a:solidFill>
                <a:latin typeface="AdvP7627"/>
              </a:rPr>
              <a:t> with </a:t>
            </a:r>
            <a:r>
              <a:rPr lang="it-IT" dirty="0" err="1">
                <a:solidFill>
                  <a:srgbClr val="211E1E"/>
                </a:solidFill>
                <a:latin typeface="AdvP7627"/>
              </a:rPr>
              <a:t>suspected</a:t>
            </a:r>
            <a:r>
              <a:rPr lang="it-IT" dirty="0">
                <a:solidFill>
                  <a:srgbClr val="211E1E"/>
                </a:solidFill>
                <a:latin typeface="AdvP7627"/>
              </a:rPr>
              <a:t> or </a:t>
            </a:r>
            <a:r>
              <a:rPr lang="it-IT" dirty="0" err="1">
                <a:solidFill>
                  <a:srgbClr val="211E1E"/>
                </a:solidFill>
                <a:latin typeface="AdvP7627"/>
              </a:rPr>
              <a:t>confirmed</a:t>
            </a:r>
            <a:r>
              <a:rPr lang="it-IT" dirty="0">
                <a:solidFill>
                  <a:srgbClr val="211E1E"/>
                </a:solidFill>
                <a:latin typeface="AdvP7627"/>
              </a:rPr>
              <a:t> </a:t>
            </a:r>
            <a:r>
              <a:rPr lang="it-IT" dirty="0" err="1">
                <a:solidFill>
                  <a:srgbClr val="211E1E"/>
                </a:solidFill>
                <a:latin typeface="AdvP7627"/>
              </a:rPr>
              <a:t>thoracic</a:t>
            </a:r>
            <a:r>
              <a:rPr lang="it-IT" dirty="0">
                <a:solidFill>
                  <a:srgbClr val="211E1E"/>
                </a:solidFill>
                <a:latin typeface="AdvP7627"/>
              </a:rPr>
              <a:t> </a:t>
            </a:r>
            <a:r>
              <a:rPr lang="it-IT" dirty="0" err="1">
                <a:solidFill>
                  <a:srgbClr val="211E1E"/>
                </a:solidFill>
                <a:latin typeface="AdvP7627"/>
              </a:rPr>
              <a:t>malignancy</a:t>
            </a:r>
            <a:r>
              <a:rPr lang="it-IT" dirty="0">
                <a:solidFill>
                  <a:srgbClr val="211E1E"/>
                </a:solidFill>
                <a:latin typeface="AdvP7627"/>
              </a:rPr>
              <a:t>. Solid </a:t>
            </a:r>
            <a:r>
              <a:rPr lang="it-IT" dirty="0" err="1">
                <a:solidFill>
                  <a:srgbClr val="211E1E"/>
                </a:solidFill>
                <a:latin typeface="AdvP7627"/>
              </a:rPr>
              <a:t>lines</a:t>
            </a:r>
            <a:r>
              <a:rPr lang="it-IT" dirty="0">
                <a:solidFill>
                  <a:srgbClr val="211E1E"/>
                </a:solidFill>
                <a:latin typeface="AdvP7627"/>
              </a:rPr>
              <a:t> </a:t>
            </a:r>
            <a:r>
              <a:rPr lang="it-IT" dirty="0" err="1">
                <a:solidFill>
                  <a:srgbClr val="211E1E"/>
                </a:solidFill>
                <a:latin typeface="AdvP7627"/>
              </a:rPr>
              <a:t>represent</a:t>
            </a:r>
            <a:r>
              <a:rPr lang="it-IT" dirty="0">
                <a:solidFill>
                  <a:srgbClr val="211E1E"/>
                </a:solidFill>
                <a:latin typeface="AdvP7627"/>
              </a:rPr>
              <a:t> common </a:t>
            </a:r>
            <a:r>
              <a:rPr lang="it-IT" dirty="0" err="1">
                <a:solidFill>
                  <a:srgbClr val="211E1E"/>
                </a:solidFill>
                <a:latin typeface="AdvP7627"/>
              </a:rPr>
              <a:t>routes</a:t>
            </a:r>
            <a:r>
              <a:rPr lang="it-IT" dirty="0">
                <a:solidFill>
                  <a:srgbClr val="211E1E"/>
                </a:solidFill>
                <a:latin typeface="AdvP7627"/>
              </a:rPr>
              <a:t>, </a:t>
            </a:r>
            <a:r>
              <a:rPr lang="it-IT" dirty="0" err="1">
                <a:solidFill>
                  <a:srgbClr val="211E1E"/>
                </a:solidFill>
                <a:latin typeface="AdvP7627"/>
              </a:rPr>
              <a:t>dotted</a:t>
            </a:r>
            <a:r>
              <a:rPr lang="it-IT" dirty="0">
                <a:solidFill>
                  <a:srgbClr val="211E1E"/>
                </a:solidFill>
                <a:latin typeface="AdvP7627"/>
              </a:rPr>
              <a:t> </a:t>
            </a:r>
            <a:r>
              <a:rPr lang="it-IT" dirty="0" err="1">
                <a:solidFill>
                  <a:srgbClr val="211E1E"/>
                </a:solidFill>
                <a:latin typeface="AdvP7627"/>
              </a:rPr>
              <a:t>lines</a:t>
            </a:r>
            <a:r>
              <a:rPr lang="it-IT" dirty="0">
                <a:solidFill>
                  <a:srgbClr val="211E1E"/>
                </a:solidFill>
                <a:latin typeface="AdvP7627"/>
              </a:rPr>
              <a:t> </a:t>
            </a:r>
            <a:r>
              <a:rPr lang="it-IT" dirty="0" err="1">
                <a:solidFill>
                  <a:srgbClr val="211E1E"/>
                </a:solidFill>
                <a:latin typeface="AdvP7627"/>
              </a:rPr>
              <a:t>represent</a:t>
            </a:r>
            <a:r>
              <a:rPr lang="it-IT" dirty="0">
                <a:solidFill>
                  <a:srgbClr val="211E1E"/>
                </a:solidFill>
                <a:latin typeface="AdvP7627"/>
              </a:rPr>
              <a:t> alternative or </a:t>
            </a:r>
            <a:r>
              <a:rPr lang="it-IT" dirty="0" err="1">
                <a:solidFill>
                  <a:srgbClr val="211E1E"/>
                </a:solidFill>
                <a:latin typeface="AdvP7627"/>
              </a:rPr>
              <a:t>additional</a:t>
            </a:r>
            <a:r>
              <a:rPr lang="it-IT" dirty="0">
                <a:solidFill>
                  <a:srgbClr val="211E1E"/>
                </a:solidFill>
                <a:latin typeface="AdvP7627"/>
              </a:rPr>
              <a:t> </a:t>
            </a:r>
            <a:r>
              <a:rPr lang="it-IT" dirty="0" err="1">
                <a:solidFill>
                  <a:srgbClr val="211E1E"/>
                </a:solidFill>
                <a:latin typeface="AdvP7627"/>
              </a:rPr>
              <a:t>routes</a:t>
            </a:r>
            <a:r>
              <a:rPr lang="it-IT" dirty="0">
                <a:solidFill>
                  <a:srgbClr val="211E1E"/>
                </a:solidFill>
                <a:latin typeface="AdvP7627"/>
              </a:rPr>
              <a:t>. MDT: </a:t>
            </a:r>
            <a:r>
              <a:rPr lang="it-IT" dirty="0" err="1">
                <a:solidFill>
                  <a:srgbClr val="211E1E"/>
                </a:solidFill>
                <a:latin typeface="AdvP7627"/>
              </a:rPr>
              <a:t>multidisciplinary</a:t>
            </a:r>
            <a:r>
              <a:rPr lang="it-IT" dirty="0">
                <a:solidFill>
                  <a:srgbClr val="211E1E"/>
                </a:solidFill>
                <a:latin typeface="AdvP7627"/>
              </a:rPr>
              <a:t> team; GP: general </a:t>
            </a:r>
            <a:r>
              <a:rPr lang="it-IT" dirty="0" err="1">
                <a:solidFill>
                  <a:srgbClr val="211E1E"/>
                </a:solidFill>
                <a:latin typeface="AdvP7627"/>
              </a:rPr>
              <a:t>practitioner</a:t>
            </a:r>
            <a:r>
              <a:rPr lang="it-IT" dirty="0">
                <a:solidFill>
                  <a:srgbClr val="211E1E"/>
                </a:solidFill>
                <a:latin typeface="AdvP7627"/>
              </a:rPr>
              <a:t>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708534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A656AE-6602-EB4D-9D3F-8B420CB32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rgbClr val="0052FF"/>
                </a:solidFill>
              </a:rPr>
              <a:t>The MDT report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2F239B-6E6B-7240-BFD3-0C9799B1B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/>
              <a:t>The </a:t>
            </a:r>
            <a:r>
              <a:rPr lang="it-IT" dirty="0" err="1"/>
              <a:t>outcome</a:t>
            </a:r>
            <a:r>
              <a:rPr lang="it-IT" dirty="0"/>
              <a:t> of the MDT meeting </a:t>
            </a:r>
            <a:r>
              <a:rPr lang="it-IT" dirty="0" err="1"/>
              <a:t>should</a:t>
            </a:r>
            <a:r>
              <a:rPr lang="it-IT" dirty="0"/>
              <a:t> be </a:t>
            </a:r>
            <a:r>
              <a:rPr lang="it-IT" dirty="0" err="1"/>
              <a:t>recorded</a:t>
            </a:r>
            <a:r>
              <a:rPr lang="it-IT" dirty="0"/>
              <a:t> and made </a:t>
            </a:r>
            <a:r>
              <a:rPr lang="it-IT" dirty="0" err="1"/>
              <a:t>accessible</a:t>
            </a:r>
            <a:r>
              <a:rPr lang="it-IT" dirty="0"/>
              <a:t> to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healthcare</a:t>
            </a:r>
            <a:r>
              <a:rPr lang="it-IT" dirty="0"/>
              <a:t> </a:t>
            </a:r>
            <a:r>
              <a:rPr lang="it-IT" dirty="0" err="1"/>
              <a:t>professionals</a:t>
            </a:r>
            <a:r>
              <a:rPr lang="it-IT" dirty="0"/>
              <a:t> </a:t>
            </a:r>
            <a:r>
              <a:rPr lang="it-IT" dirty="0" err="1"/>
              <a:t>involved</a:t>
            </a:r>
            <a:r>
              <a:rPr lang="it-IT" dirty="0"/>
              <a:t> in the </a:t>
            </a:r>
            <a:r>
              <a:rPr lang="it-IT" dirty="0" err="1"/>
              <a:t>patient’s</a:t>
            </a:r>
            <a:r>
              <a:rPr lang="it-IT" dirty="0"/>
              <a:t> care. </a:t>
            </a:r>
          </a:p>
          <a:p>
            <a:pPr marL="0" indent="0">
              <a:buNone/>
            </a:pPr>
            <a:r>
              <a:rPr lang="it-IT" dirty="0"/>
              <a:t>The nature of MDT reports </a:t>
            </a:r>
            <a:r>
              <a:rPr lang="it-IT" dirty="0" err="1"/>
              <a:t>varies</a:t>
            </a:r>
            <a:r>
              <a:rPr lang="it-IT" dirty="0"/>
              <a:t> </a:t>
            </a:r>
            <a:r>
              <a:rPr lang="it-IT" dirty="0" err="1"/>
              <a:t>considerably</a:t>
            </a:r>
            <a:r>
              <a:rPr lang="it-IT" dirty="0"/>
              <a:t>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should</a:t>
            </a:r>
            <a:r>
              <a:rPr lang="it-IT" dirty="0"/>
              <a:t> </a:t>
            </a:r>
            <a:r>
              <a:rPr lang="it-IT" dirty="0" err="1"/>
              <a:t>ideally</a:t>
            </a:r>
            <a:r>
              <a:rPr lang="it-IT" dirty="0"/>
              <a:t> include the </a:t>
            </a:r>
            <a:r>
              <a:rPr lang="it-IT" dirty="0" err="1"/>
              <a:t>following</a:t>
            </a:r>
            <a:r>
              <a:rPr lang="it-IT" dirty="0"/>
              <a:t>: </a:t>
            </a:r>
          </a:p>
          <a:p>
            <a:pPr marL="514350" indent="-514350">
              <a:buAutoNum type="arabicParenR"/>
            </a:pPr>
            <a:r>
              <a:rPr lang="it-IT" dirty="0" err="1"/>
              <a:t>demographics</a:t>
            </a:r>
            <a:r>
              <a:rPr lang="it-IT" dirty="0"/>
              <a:t> and the </a:t>
            </a:r>
            <a:r>
              <a:rPr lang="it-IT" dirty="0" err="1"/>
              <a:t>results</a:t>
            </a:r>
            <a:r>
              <a:rPr lang="it-IT" dirty="0"/>
              <a:t> of </a:t>
            </a:r>
            <a:r>
              <a:rPr lang="it-IT" dirty="0" err="1"/>
              <a:t>investigations</a:t>
            </a:r>
            <a:r>
              <a:rPr lang="it-IT" dirty="0"/>
              <a:t>; </a:t>
            </a:r>
          </a:p>
          <a:p>
            <a:pPr marL="514350" indent="-514350">
              <a:buAutoNum type="arabicParenR"/>
            </a:pPr>
            <a:r>
              <a:rPr lang="it-IT" dirty="0" err="1"/>
              <a:t>naming</a:t>
            </a:r>
            <a:r>
              <a:rPr lang="it-IT" dirty="0"/>
              <a:t> of stage-</a:t>
            </a:r>
            <a:r>
              <a:rPr lang="it-IT" dirty="0" err="1"/>
              <a:t>dependent</a:t>
            </a:r>
            <a:r>
              <a:rPr lang="it-IT" dirty="0"/>
              <a:t> </a:t>
            </a:r>
            <a:r>
              <a:rPr lang="it-IT" dirty="0" err="1"/>
              <a:t>guideline</a:t>
            </a:r>
            <a:r>
              <a:rPr lang="it-IT" dirty="0"/>
              <a:t> </a:t>
            </a:r>
            <a:r>
              <a:rPr lang="it-IT" dirty="0" err="1"/>
              <a:t>recommended</a:t>
            </a:r>
            <a:r>
              <a:rPr lang="it-IT" dirty="0"/>
              <a:t> treatment; </a:t>
            </a:r>
          </a:p>
          <a:p>
            <a:pPr marL="514350" indent="-514350">
              <a:buAutoNum type="arabicParenR"/>
            </a:pPr>
            <a:r>
              <a:rPr lang="it-IT" dirty="0"/>
              <a:t>treatment </a:t>
            </a:r>
            <a:r>
              <a:rPr lang="it-IT" dirty="0" err="1"/>
              <a:t>plan</a:t>
            </a:r>
            <a:r>
              <a:rPr lang="it-IT" dirty="0"/>
              <a:t> and </a:t>
            </a:r>
            <a:r>
              <a:rPr lang="it-IT" dirty="0" err="1"/>
              <a:t>reasons</a:t>
            </a:r>
            <a:r>
              <a:rPr lang="it-IT" dirty="0"/>
              <a:t> for </a:t>
            </a:r>
            <a:r>
              <a:rPr lang="it-IT" dirty="0" err="1"/>
              <a:t>nonadherence</a:t>
            </a:r>
            <a:r>
              <a:rPr lang="it-IT" dirty="0"/>
              <a:t> to </a:t>
            </a:r>
            <a:r>
              <a:rPr lang="it-IT" dirty="0" err="1"/>
              <a:t>guideline</a:t>
            </a:r>
            <a:r>
              <a:rPr lang="it-IT" dirty="0"/>
              <a:t> </a:t>
            </a:r>
            <a:r>
              <a:rPr lang="it-IT" dirty="0" err="1"/>
              <a:t>recommendations</a:t>
            </a:r>
            <a:r>
              <a:rPr lang="it-IT" dirty="0"/>
              <a:t>; </a:t>
            </a:r>
          </a:p>
          <a:p>
            <a:pPr marL="514350" indent="-514350">
              <a:buAutoNum type="arabicParenR"/>
            </a:pPr>
            <a:r>
              <a:rPr lang="it-IT" dirty="0" err="1"/>
              <a:t>whether</a:t>
            </a:r>
            <a:r>
              <a:rPr lang="it-IT" dirty="0"/>
              <a:t> the MDT made a </a:t>
            </a:r>
            <a:r>
              <a:rPr lang="it-IT" dirty="0" err="1"/>
              <a:t>unanimous</a:t>
            </a:r>
            <a:r>
              <a:rPr lang="it-IT" dirty="0"/>
              <a:t> or a </a:t>
            </a:r>
            <a:r>
              <a:rPr lang="it-IT" dirty="0" err="1"/>
              <a:t>majority</a:t>
            </a:r>
            <a:r>
              <a:rPr lang="it-IT" dirty="0"/>
              <a:t> </a:t>
            </a:r>
            <a:r>
              <a:rPr lang="it-IT" dirty="0" err="1"/>
              <a:t>decision</a:t>
            </a:r>
            <a:r>
              <a:rPr lang="it-IT" dirty="0"/>
              <a:t>; </a:t>
            </a:r>
          </a:p>
          <a:p>
            <a:pPr marL="514350" indent="-514350">
              <a:buAutoNum type="arabicParenR"/>
            </a:pPr>
            <a:r>
              <a:rPr lang="it-IT" dirty="0"/>
              <a:t>common treatment side-</a:t>
            </a:r>
            <a:r>
              <a:rPr lang="it-IT" dirty="0" err="1"/>
              <a:t>effects</a:t>
            </a:r>
            <a:r>
              <a:rPr lang="it-IT" dirty="0"/>
              <a:t> and </a:t>
            </a:r>
            <a:r>
              <a:rPr lang="it-IT" dirty="0" err="1"/>
              <a:t>recommended</a:t>
            </a:r>
            <a:r>
              <a:rPr lang="it-IT" dirty="0"/>
              <a:t> management for </a:t>
            </a:r>
            <a:r>
              <a:rPr lang="it-IT" dirty="0" err="1"/>
              <a:t>these</a:t>
            </a:r>
            <a:r>
              <a:rPr lang="it-IT" dirty="0"/>
              <a:t>; </a:t>
            </a:r>
          </a:p>
          <a:p>
            <a:pPr marL="514350" indent="-514350">
              <a:buAutoNum type="arabicParenR"/>
            </a:pPr>
            <a:r>
              <a:rPr lang="it-IT" dirty="0"/>
              <a:t>a </a:t>
            </a:r>
            <a:r>
              <a:rPr lang="it-IT" dirty="0" err="1"/>
              <a:t>clear</a:t>
            </a:r>
            <a:r>
              <a:rPr lang="it-IT" dirty="0"/>
              <a:t> </a:t>
            </a:r>
            <a:r>
              <a:rPr lang="it-IT" dirty="0" err="1"/>
              <a:t>indication</a:t>
            </a:r>
            <a:r>
              <a:rPr lang="it-IT" dirty="0"/>
              <a:t> of the </a:t>
            </a:r>
            <a:r>
              <a:rPr lang="it-IT" dirty="0" err="1"/>
              <a:t>likely</a:t>
            </a:r>
            <a:r>
              <a:rPr lang="it-IT" dirty="0"/>
              <a:t> </a:t>
            </a:r>
            <a:r>
              <a:rPr lang="it-IT" dirty="0" err="1"/>
              <a:t>prognosis</a:t>
            </a:r>
            <a:r>
              <a:rPr lang="it-IT" dirty="0"/>
              <a:t> and follow-up </a:t>
            </a:r>
            <a:r>
              <a:rPr lang="it-IT" dirty="0" err="1"/>
              <a:t>strategy</a:t>
            </a:r>
            <a:r>
              <a:rPr lang="it-IT" dirty="0"/>
              <a:t> </a:t>
            </a:r>
          </a:p>
          <a:p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B0A936F-D6F2-9341-BA43-5864F909CEDD}"/>
              </a:ext>
            </a:extLst>
          </p:cNvPr>
          <p:cNvSpPr/>
          <p:nvPr/>
        </p:nvSpPr>
        <p:spPr>
          <a:xfrm>
            <a:off x="7719472" y="6311900"/>
            <a:ext cx="363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2014; 43: 1776–178 </a:t>
            </a:r>
          </a:p>
        </p:txBody>
      </p:sp>
    </p:spTree>
    <p:extLst>
      <p:ext uri="{BB962C8B-B14F-4D97-AF65-F5344CB8AC3E}">
        <p14:creationId xmlns:p14="http://schemas.microsoft.com/office/powerpoint/2010/main" val="2324562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CustomShape 1"/>
          <p:cNvSpPr/>
          <p:nvPr/>
        </p:nvSpPr>
        <p:spPr>
          <a:xfrm>
            <a:off x="4638360" y="1447920"/>
            <a:ext cx="4944960" cy="78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8160" tIns="38160" rIns="38160" bIns="38160"/>
          <a:lstStyle/>
          <a:p>
            <a:pPr>
              <a:lnSpc>
                <a:spcPct val="90000"/>
              </a:lnSpc>
            </a:pPr>
            <a:r>
              <a:rPr lang="it-IT" sz="2800" b="1" spc="-1" dirty="0">
                <a:latin typeface="Times New Roman"/>
                <a:ea typeface="ＭＳ Ｐゴシック"/>
              </a:rPr>
              <a:t>CENTRAL LESIONS</a:t>
            </a:r>
            <a:endParaRPr lang="it-IT" sz="2800" spc="-1" dirty="0"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it-IT" sz="2400" b="1" spc="-1" dirty="0">
                <a:latin typeface="Times New Roman"/>
                <a:ea typeface="ＭＳ Ｐゴシック"/>
              </a:rPr>
              <a:t>(in the </a:t>
            </a:r>
            <a:r>
              <a:rPr lang="it-IT" sz="2400" b="1" spc="-1" dirty="0" err="1">
                <a:latin typeface="Times New Roman"/>
                <a:ea typeface="ＭＳ Ｐゴシック"/>
              </a:rPr>
              <a:t>visible</a:t>
            </a:r>
            <a:r>
              <a:rPr lang="it-IT" sz="2400" b="1" spc="-1" dirty="0">
                <a:latin typeface="Times New Roman"/>
                <a:ea typeface="ＭＳ Ｐゴシック"/>
              </a:rPr>
              <a:t> </a:t>
            </a:r>
            <a:r>
              <a:rPr lang="it-IT" sz="2400" b="1" spc="-1" dirty="0" err="1">
                <a:latin typeface="Times New Roman"/>
                <a:ea typeface="ＭＳ Ｐゴシック"/>
              </a:rPr>
              <a:t>range</a:t>
            </a:r>
            <a:r>
              <a:rPr lang="it-IT" sz="2400" b="1" spc="-1" dirty="0">
                <a:latin typeface="Times New Roman"/>
                <a:ea typeface="ＭＳ Ｐゴシック"/>
              </a:rPr>
              <a:t> of </a:t>
            </a:r>
            <a:r>
              <a:rPr lang="it-IT" sz="2400" b="1" spc="-1" dirty="0" err="1">
                <a:latin typeface="Times New Roman"/>
                <a:ea typeface="ＭＳ Ｐゴシック"/>
              </a:rPr>
              <a:t>bronchoscope</a:t>
            </a:r>
            <a:r>
              <a:rPr lang="it-IT" sz="2400" b="1" spc="-1" dirty="0">
                <a:latin typeface="Times New Roman"/>
                <a:ea typeface="ＭＳ Ｐゴシック"/>
              </a:rPr>
              <a:t>)</a:t>
            </a:r>
            <a:endParaRPr lang="it-IT" sz="2400" spc="-1" dirty="0">
              <a:latin typeface="Arial"/>
            </a:endParaRPr>
          </a:p>
        </p:txBody>
      </p:sp>
      <p:sp>
        <p:nvSpPr>
          <p:cNvPr id="621" name="CustomShape 2"/>
          <p:cNvSpPr/>
          <p:nvPr/>
        </p:nvSpPr>
        <p:spPr>
          <a:xfrm>
            <a:off x="4635480" y="3486240"/>
            <a:ext cx="6057720" cy="83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8160" tIns="38160" rIns="38160" bIns="38160"/>
          <a:lstStyle/>
          <a:p>
            <a:pPr>
              <a:lnSpc>
                <a:spcPct val="90000"/>
              </a:lnSpc>
            </a:pPr>
            <a:r>
              <a:rPr lang="it-IT" sz="2800" b="1" spc="-1">
                <a:latin typeface="Times New Roman"/>
                <a:ea typeface="ＭＳ Ｐゴシック"/>
              </a:rPr>
              <a:t>PERIPHERAL LESIONS</a:t>
            </a:r>
            <a:endParaRPr lang="it-IT" sz="2800" spc="-1"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it-IT" sz="2400" b="1" spc="-1">
                <a:latin typeface="Times New Roman"/>
                <a:ea typeface="ＭＳ Ｐゴシック"/>
              </a:rPr>
              <a:t>(outside the visible range of bronchoscope)</a:t>
            </a:r>
            <a:endParaRPr lang="it-IT" sz="2400" spc="-1">
              <a:latin typeface="Arial"/>
            </a:endParaRPr>
          </a:p>
        </p:txBody>
      </p:sp>
      <p:sp>
        <p:nvSpPr>
          <p:cNvPr id="622" name="CustomShape 3"/>
          <p:cNvSpPr/>
          <p:nvPr/>
        </p:nvSpPr>
        <p:spPr>
          <a:xfrm>
            <a:off x="4644120" y="5638680"/>
            <a:ext cx="5481360" cy="78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8160" tIns="38160" rIns="38160" bIns="38160"/>
          <a:lstStyle/>
          <a:p>
            <a:pPr>
              <a:lnSpc>
                <a:spcPct val="90000"/>
              </a:lnSpc>
            </a:pPr>
            <a:r>
              <a:rPr lang="it-IT" sz="2800" b="1" spc="-1">
                <a:latin typeface="Times New Roman"/>
                <a:ea typeface="ＭＳ Ｐゴシック"/>
              </a:rPr>
              <a:t>HILAR MEDIASTINAL LESIONS</a:t>
            </a:r>
            <a:endParaRPr lang="it-IT" sz="2800" spc="-1"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it-IT" sz="2400" b="1" spc="-1">
                <a:latin typeface="Times New Roman"/>
                <a:ea typeface="ＭＳ Ｐゴシック"/>
              </a:rPr>
              <a:t>(outside the tracheobronchial tree)</a:t>
            </a:r>
            <a:endParaRPr lang="it-IT" sz="2400" spc="-1">
              <a:latin typeface="Arial"/>
            </a:endParaRPr>
          </a:p>
        </p:txBody>
      </p:sp>
      <p:pic>
        <p:nvPicPr>
          <p:cNvPr id="623" name="Picture 4"/>
          <p:cNvPicPr/>
          <p:nvPr/>
        </p:nvPicPr>
        <p:blipFill>
          <a:blip r:embed="rId2"/>
          <a:stretch/>
        </p:blipFill>
        <p:spPr>
          <a:xfrm>
            <a:off x="2501760" y="914400"/>
            <a:ext cx="1712520" cy="1606320"/>
          </a:xfrm>
          <a:prstGeom prst="rect">
            <a:avLst/>
          </a:prstGeom>
          <a:ln w="9360">
            <a:solidFill>
              <a:srgbClr val="FC0128"/>
            </a:solidFill>
            <a:miter/>
          </a:ln>
        </p:spPr>
      </p:pic>
      <p:pic>
        <p:nvPicPr>
          <p:cNvPr id="624" name="Picture 5"/>
          <p:cNvPicPr/>
          <p:nvPr/>
        </p:nvPicPr>
        <p:blipFill>
          <a:blip r:embed="rId3"/>
          <a:stretch/>
        </p:blipFill>
        <p:spPr>
          <a:xfrm>
            <a:off x="2362080" y="5099040"/>
            <a:ext cx="1888920" cy="1606320"/>
          </a:xfrm>
          <a:prstGeom prst="rect">
            <a:avLst/>
          </a:prstGeom>
          <a:ln w="9360">
            <a:solidFill>
              <a:srgbClr val="FC0128"/>
            </a:solidFill>
            <a:miter/>
          </a:ln>
        </p:spPr>
      </p:pic>
      <p:pic>
        <p:nvPicPr>
          <p:cNvPr id="625" name="Picture 6"/>
          <p:cNvPicPr/>
          <p:nvPr/>
        </p:nvPicPr>
        <p:blipFill>
          <a:blip r:embed="rId4"/>
          <a:stretch/>
        </p:blipFill>
        <p:spPr>
          <a:xfrm>
            <a:off x="2535240" y="2743200"/>
            <a:ext cx="1630080" cy="2087280"/>
          </a:xfrm>
          <a:prstGeom prst="rect">
            <a:avLst/>
          </a:prstGeom>
          <a:ln w="9360">
            <a:solidFill>
              <a:srgbClr val="FC0128"/>
            </a:solidFill>
            <a:miter/>
          </a:ln>
        </p:spPr>
      </p:pic>
      <p:sp>
        <p:nvSpPr>
          <p:cNvPr id="626" name="CustomShape 4"/>
          <p:cNvSpPr/>
          <p:nvPr/>
        </p:nvSpPr>
        <p:spPr>
          <a:xfrm>
            <a:off x="2604000" y="152280"/>
            <a:ext cx="7095600" cy="46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8160" tIns="38160" rIns="38160" bIns="38160"/>
          <a:lstStyle/>
          <a:p>
            <a:pPr>
              <a:lnSpc>
                <a:spcPct val="90000"/>
              </a:lnSpc>
            </a:pPr>
            <a:r>
              <a:rPr lang="it-IT" sz="2800" b="1" spc="-1" dirty="0">
                <a:solidFill>
                  <a:srgbClr val="0052FF"/>
                </a:solidFill>
                <a:latin typeface="Times New Roman"/>
                <a:ea typeface="ＭＳ Ｐゴシック"/>
              </a:rPr>
              <a:t>BRONCHOSCOPIC BIOPSY TECHNIQUES</a:t>
            </a:r>
            <a:endParaRPr lang="it-IT" sz="2800" spc="-1" dirty="0">
              <a:solidFill>
                <a:srgbClr val="0052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2031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29C040-4EED-6C4D-B3FC-24BE7A33E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b="1" dirty="0" err="1">
                <a:solidFill>
                  <a:srgbClr val="0052FF"/>
                </a:solidFill>
              </a:rPr>
              <a:t>Advantages</a:t>
            </a:r>
            <a:r>
              <a:rPr lang="it-IT" sz="3200" b="1" dirty="0">
                <a:solidFill>
                  <a:srgbClr val="0052FF"/>
                </a:solidFill>
              </a:rPr>
              <a:t> and </a:t>
            </a:r>
            <a:r>
              <a:rPr lang="it-IT" sz="3200" b="1" dirty="0" err="1">
                <a:solidFill>
                  <a:srgbClr val="0052FF"/>
                </a:solidFill>
              </a:rPr>
              <a:t>disadvantages</a:t>
            </a:r>
            <a:r>
              <a:rPr lang="it-IT" sz="3200" b="1" dirty="0">
                <a:solidFill>
                  <a:srgbClr val="0052FF"/>
                </a:solidFill>
              </a:rPr>
              <a:t> of </a:t>
            </a:r>
            <a:r>
              <a:rPr lang="it-IT" sz="3200" b="1" dirty="0" err="1">
                <a:solidFill>
                  <a:srgbClr val="0052FF"/>
                </a:solidFill>
              </a:rPr>
              <a:t>multidisciplinary</a:t>
            </a:r>
            <a:r>
              <a:rPr lang="it-IT" sz="3200" b="1" dirty="0">
                <a:solidFill>
                  <a:srgbClr val="0052FF"/>
                </a:solidFill>
              </a:rPr>
              <a:t> team (MDT) management for </a:t>
            </a:r>
            <a:r>
              <a:rPr lang="it-IT" sz="3200" b="1" dirty="0" err="1">
                <a:solidFill>
                  <a:srgbClr val="0052FF"/>
                </a:solidFill>
              </a:rPr>
              <a:t>thoracic</a:t>
            </a:r>
            <a:r>
              <a:rPr lang="it-IT" sz="3200" b="1" dirty="0">
                <a:solidFill>
                  <a:srgbClr val="0052FF"/>
                </a:solidFill>
              </a:rPr>
              <a:t> </a:t>
            </a:r>
            <a:r>
              <a:rPr lang="it-IT" sz="3200" b="1" dirty="0" err="1">
                <a:solidFill>
                  <a:srgbClr val="0052FF"/>
                </a:solidFill>
              </a:rPr>
              <a:t>malignancies</a:t>
            </a:r>
            <a:r>
              <a:rPr lang="it-IT" sz="3200" b="1" dirty="0">
                <a:solidFill>
                  <a:srgbClr val="0052FF"/>
                </a:solidFill>
              </a:rPr>
              <a:t>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05CD630-B5B5-7F43-A982-D9FA0F1332A6}"/>
              </a:ext>
            </a:extLst>
          </p:cNvPr>
          <p:cNvSpPr/>
          <p:nvPr/>
        </p:nvSpPr>
        <p:spPr>
          <a:xfrm>
            <a:off x="7719472" y="6311900"/>
            <a:ext cx="363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2014; 43: 1776–178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2CD0427-F87A-2A44-AFCD-A7FDB6C6C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645634"/>
            <a:ext cx="120777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925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D57F64-55BD-764C-AA79-508C5CDC1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b="1" dirty="0" err="1">
                <a:solidFill>
                  <a:srgbClr val="0052FF"/>
                </a:solidFill>
              </a:rPr>
              <a:t>Multidisciplinary</a:t>
            </a:r>
            <a:r>
              <a:rPr lang="it-IT" sz="3200" b="1" dirty="0">
                <a:solidFill>
                  <a:srgbClr val="0052FF"/>
                </a:solidFill>
              </a:rPr>
              <a:t> team management in </a:t>
            </a:r>
            <a:r>
              <a:rPr lang="it-IT" sz="3200" b="1" dirty="0" err="1">
                <a:solidFill>
                  <a:srgbClr val="0052FF"/>
                </a:solidFill>
              </a:rPr>
              <a:t>thoracic</a:t>
            </a:r>
            <a:r>
              <a:rPr lang="it-IT" sz="3200" b="1" dirty="0">
                <a:solidFill>
                  <a:srgbClr val="0052FF"/>
                </a:solidFill>
              </a:rPr>
              <a:t> </a:t>
            </a:r>
            <a:r>
              <a:rPr lang="it-IT" sz="3200" b="1" dirty="0" err="1">
                <a:solidFill>
                  <a:srgbClr val="0052FF"/>
                </a:solidFill>
              </a:rPr>
              <a:t>oncology</a:t>
            </a:r>
            <a:r>
              <a:rPr lang="it-IT" sz="3200" b="1" dirty="0">
                <a:solidFill>
                  <a:srgbClr val="0052FF"/>
                </a:solidFill>
              </a:rPr>
              <a:t>: more </a:t>
            </a:r>
            <a:r>
              <a:rPr lang="it-IT" sz="3200" b="1" dirty="0" err="1">
                <a:solidFill>
                  <a:srgbClr val="0052FF"/>
                </a:solidFill>
              </a:rPr>
              <a:t>than</a:t>
            </a:r>
            <a:r>
              <a:rPr lang="it-IT" sz="3200" b="1" dirty="0">
                <a:solidFill>
                  <a:srgbClr val="0052FF"/>
                </a:solidFill>
              </a:rPr>
              <a:t> just a </a:t>
            </a:r>
            <a:r>
              <a:rPr lang="it-IT" sz="3200" b="1" dirty="0" err="1">
                <a:solidFill>
                  <a:srgbClr val="0052FF"/>
                </a:solidFill>
              </a:rPr>
              <a:t>concept</a:t>
            </a:r>
            <a:r>
              <a:rPr lang="it-IT" sz="3200" b="1" dirty="0">
                <a:solidFill>
                  <a:srgbClr val="0052FF"/>
                </a:solidFill>
              </a:rPr>
              <a:t>?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43C627A-C05D-E34A-8F4F-ED2B01574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450" y="2228850"/>
            <a:ext cx="9309100" cy="24003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8FF031A-A01F-2A45-8A93-F3EB61C914EC}"/>
              </a:ext>
            </a:extLst>
          </p:cNvPr>
          <p:cNvSpPr/>
          <p:nvPr/>
        </p:nvSpPr>
        <p:spPr>
          <a:xfrm>
            <a:off x="7719472" y="6311900"/>
            <a:ext cx="363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2014; 43: 1776–178 </a:t>
            </a:r>
          </a:p>
        </p:txBody>
      </p:sp>
    </p:spTree>
    <p:extLst>
      <p:ext uri="{BB962C8B-B14F-4D97-AF65-F5344CB8AC3E}">
        <p14:creationId xmlns:p14="http://schemas.microsoft.com/office/powerpoint/2010/main" val="9363076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F8ADD8-7C1F-1C42-B1B9-2BEFA9398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rgbClr val="0052FF"/>
                </a:solidFill>
              </a:rPr>
              <a:t>The </a:t>
            </a:r>
            <a:r>
              <a:rPr lang="it-IT" sz="3200" b="1" dirty="0" err="1">
                <a:solidFill>
                  <a:srgbClr val="0052FF"/>
                </a:solidFill>
              </a:rPr>
              <a:t>importance</a:t>
            </a:r>
            <a:r>
              <a:rPr lang="it-IT" sz="3200" b="1" dirty="0">
                <a:solidFill>
                  <a:srgbClr val="0052FF"/>
                </a:solidFill>
              </a:rPr>
              <a:t> of </a:t>
            </a:r>
            <a:r>
              <a:rPr lang="it-IT" sz="3200" b="1" dirty="0" err="1">
                <a:solidFill>
                  <a:srgbClr val="0052FF"/>
                </a:solidFill>
              </a:rPr>
              <a:t>multidisciplinary</a:t>
            </a:r>
            <a:r>
              <a:rPr lang="it-IT" sz="3200" b="1" dirty="0">
                <a:solidFill>
                  <a:srgbClr val="0052FF"/>
                </a:solidFill>
              </a:rPr>
              <a:t> team management of </a:t>
            </a:r>
            <a:r>
              <a:rPr lang="it-IT" sz="3200" b="1" dirty="0" err="1">
                <a:solidFill>
                  <a:srgbClr val="0052FF"/>
                </a:solidFill>
              </a:rPr>
              <a:t>patients</a:t>
            </a:r>
            <a:r>
              <a:rPr lang="it-IT" sz="3200" b="1" dirty="0">
                <a:solidFill>
                  <a:srgbClr val="0052FF"/>
                </a:solidFill>
              </a:rPr>
              <a:t> with non- small-</a:t>
            </a:r>
            <a:r>
              <a:rPr lang="it-IT" sz="3200" b="1" dirty="0" err="1">
                <a:solidFill>
                  <a:srgbClr val="0052FF"/>
                </a:solidFill>
              </a:rPr>
              <a:t>cell</a:t>
            </a:r>
            <a:r>
              <a:rPr lang="it-IT" sz="3200" b="1" dirty="0">
                <a:solidFill>
                  <a:srgbClr val="0052FF"/>
                </a:solidFill>
              </a:rPr>
              <a:t> </a:t>
            </a:r>
            <a:r>
              <a:rPr lang="it-IT" sz="3200" b="1" dirty="0" err="1">
                <a:solidFill>
                  <a:srgbClr val="0052FF"/>
                </a:solidFill>
              </a:rPr>
              <a:t>lung</a:t>
            </a:r>
            <a:r>
              <a:rPr lang="it-IT" sz="3200" b="1" dirty="0">
                <a:solidFill>
                  <a:srgbClr val="0052FF"/>
                </a:solidFill>
              </a:rPr>
              <a:t> </a:t>
            </a:r>
            <a:r>
              <a:rPr lang="it-IT" sz="3200" b="1" dirty="0" err="1">
                <a:solidFill>
                  <a:srgbClr val="0052FF"/>
                </a:solidFill>
              </a:rPr>
              <a:t>cancer</a:t>
            </a:r>
            <a:r>
              <a:rPr lang="it-IT" sz="3200" b="1" dirty="0">
                <a:solidFill>
                  <a:srgbClr val="0052FF"/>
                </a:solidFill>
              </a:rPr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DE76EFD-D940-7147-AF61-1249ECB3D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92233"/>
            <a:ext cx="11582400" cy="41148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1B7283-FDA4-914B-B6E2-2BED47E693FD}"/>
              </a:ext>
            </a:extLst>
          </p:cNvPr>
          <p:cNvSpPr txBox="1"/>
          <p:nvPr/>
        </p:nvSpPr>
        <p:spPr>
          <a:xfrm flipH="1">
            <a:off x="6828312" y="6270171"/>
            <a:ext cx="4773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PM </a:t>
            </a:r>
            <a:r>
              <a:rPr lang="it-IT" dirty="0" err="1"/>
              <a:t>Ellis</a:t>
            </a:r>
            <a:r>
              <a:rPr lang="it-IT" dirty="0"/>
              <a:t>. </a:t>
            </a:r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Oncol</a:t>
            </a:r>
            <a:r>
              <a:rPr lang="it-IT" dirty="0"/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7258580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6BE68B-AB94-8F49-83C5-7B2ECC9C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b="1" dirty="0" err="1">
                <a:solidFill>
                  <a:srgbClr val="0052FF"/>
                </a:solidFill>
              </a:rPr>
              <a:t>Attendance</a:t>
            </a:r>
            <a:r>
              <a:rPr lang="it-IT" sz="3200" b="1" dirty="0">
                <a:solidFill>
                  <a:srgbClr val="0052FF"/>
                </a:solidFill>
              </a:rPr>
              <a:t> </a:t>
            </a:r>
            <a:r>
              <a:rPr lang="it-IT" sz="3200" b="1" dirty="0" err="1">
                <a:solidFill>
                  <a:srgbClr val="0052FF"/>
                </a:solidFill>
              </a:rPr>
              <a:t>at</a:t>
            </a:r>
            <a:r>
              <a:rPr lang="it-IT" sz="3200" b="1" dirty="0">
                <a:solidFill>
                  <a:srgbClr val="0052FF"/>
                </a:solidFill>
              </a:rPr>
              <a:t> </a:t>
            </a:r>
            <a:r>
              <a:rPr lang="it-IT" sz="3200" b="1" dirty="0" err="1">
                <a:solidFill>
                  <a:srgbClr val="0052FF"/>
                </a:solidFill>
              </a:rPr>
              <a:t>meetings</a:t>
            </a:r>
            <a:r>
              <a:rPr lang="it-IT" sz="3200" b="1" dirty="0">
                <a:solidFill>
                  <a:srgbClr val="0052FF"/>
                </a:solidFill>
              </a:rPr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17C906-FDDD-F540-B4B6-53C23F9B0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it-IT" dirty="0"/>
              <a:t>MDT </a:t>
            </a:r>
            <a:r>
              <a:rPr lang="it-IT" dirty="0" err="1"/>
              <a:t>members</a:t>
            </a:r>
            <a:r>
              <a:rPr lang="it-IT" dirty="0"/>
              <a:t> </a:t>
            </a:r>
            <a:r>
              <a:rPr lang="it-IT" dirty="0" err="1"/>
              <a:t>need</a:t>
            </a:r>
            <a:r>
              <a:rPr lang="it-IT" dirty="0"/>
              <a:t> </a:t>
            </a:r>
            <a:r>
              <a:rPr lang="it-IT" dirty="0" err="1"/>
              <a:t>allocated</a:t>
            </a:r>
            <a:r>
              <a:rPr lang="it-IT" dirty="0"/>
              <a:t> </a:t>
            </a:r>
            <a:r>
              <a:rPr lang="it-IT" dirty="0" err="1"/>
              <a:t>protected</a:t>
            </a:r>
            <a:r>
              <a:rPr lang="it-IT" dirty="0"/>
              <a:t> time to </a:t>
            </a:r>
            <a:r>
              <a:rPr lang="it-IT" dirty="0" err="1"/>
              <a:t>attend</a:t>
            </a:r>
            <a:r>
              <a:rPr lang="it-IT" dirty="0"/>
              <a:t> </a:t>
            </a:r>
            <a:r>
              <a:rPr lang="it-IT" dirty="0" err="1"/>
              <a:t>meetings</a:t>
            </a:r>
            <a:r>
              <a:rPr lang="it-IT" dirty="0"/>
              <a:t> and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specialities</a:t>
            </a:r>
            <a:r>
              <a:rPr lang="it-IT" dirty="0"/>
              <a:t> are </a:t>
            </a:r>
            <a:r>
              <a:rPr lang="it-IT" dirty="0" err="1"/>
              <a:t>represented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each</a:t>
            </a:r>
            <a:r>
              <a:rPr lang="it-IT" dirty="0"/>
              <a:t> meeting,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in </a:t>
            </a:r>
            <a:r>
              <a:rPr lang="it-IT" dirty="0" err="1"/>
              <a:t>person</a:t>
            </a:r>
            <a:r>
              <a:rPr lang="it-IT" dirty="0"/>
              <a:t> </a:t>
            </a:r>
            <a:r>
              <a:rPr lang="it-IT" dirty="0" err="1"/>
              <a:t>then</a:t>
            </a:r>
            <a:r>
              <a:rPr lang="it-IT" dirty="0"/>
              <a:t> by tele- or </a:t>
            </a:r>
            <a:r>
              <a:rPr lang="it-IT" dirty="0" err="1"/>
              <a:t>videoconferencing</a:t>
            </a:r>
            <a:r>
              <a:rPr lang="it-IT" dirty="0"/>
              <a:t>. In a </a:t>
            </a:r>
            <a:r>
              <a:rPr lang="it-IT" dirty="0" err="1"/>
              <a:t>survey</a:t>
            </a:r>
            <a:r>
              <a:rPr lang="it-IT" dirty="0"/>
              <a:t> of </a:t>
            </a:r>
            <a:r>
              <a:rPr lang="it-IT" dirty="0" err="1"/>
              <a:t>attendees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an </a:t>
            </a:r>
            <a:r>
              <a:rPr lang="it-IT" dirty="0" err="1"/>
              <a:t>Australian</a:t>
            </a:r>
            <a:r>
              <a:rPr lang="it-IT" dirty="0"/>
              <a:t> </a:t>
            </a:r>
            <a:r>
              <a:rPr lang="it-IT" dirty="0" err="1"/>
              <a:t>lung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 conference in 2010 more </a:t>
            </a:r>
            <a:r>
              <a:rPr lang="it-IT" dirty="0" err="1"/>
              <a:t>than</a:t>
            </a:r>
            <a:r>
              <a:rPr lang="it-IT" dirty="0"/>
              <a:t> 20% of the </a:t>
            </a:r>
            <a:r>
              <a:rPr lang="it-IT" dirty="0" err="1"/>
              <a:t>respondents</a:t>
            </a:r>
            <a:r>
              <a:rPr lang="it-IT" dirty="0"/>
              <a:t> </a:t>
            </a:r>
            <a:r>
              <a:rPr lang="it-IT" dirty="0" err="1"/>
              <a:t>indicated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improvement</a:t>
            </a:r>
            <a:r>
              <a:rPr lang="it-IT" dirty="0"/>
              <a:t> in </a:t>
            </a:r>
            <a:r>
              <a:rPr lang="it-IT" dirty="0" err="1"/>
              <a:t>attendance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multidisciplinary</a:t>
            </a:r>
            <a:r>
              <a:rPr lang="it-IT" dirty="0"/>
              <a:t> meeting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required</a:t>
            </a:r>
            <a:r>
              <a:rPr lang="it-IT" dirty="0"/>
              <a:t> for palliative care </a:t>
            </a:r>
            <a:r>
              <a:rPr lang="it-IT" dirty="0" err="1"/>
              <a:t>physicians</a:t>
            </a:r>
            <a:r>
              <a:rPr lang="it-IT" dirty="0"/>
              <a:t>, </a:t>
            </a:r>
            <a:r>
              <a:rPr lang="it-IT" dirty="0" err="1"/>
              <a:t>pathologists</a:t>
            </a:r>
            <a:r>
              <a:rPr lang="it-IT" dirty="0"/>
              <a:t> and </a:t>
            </a:r>
            <a:r>
              <a:rPr lang="it-IT" dirty="0" err="1"/>
              <a:t>cardiothoracic</a:t>
            </a:r>
            <a:r>
              <a:rPr lang="it-IT" dirty="0"/>
              <a:t> </a:t>
            </a:r>
            <a:r>
              <a:rPr lang="it-IT" dirty="0" err="1"/>
              <a:t>surgeons</a:t>
            </a:r>
            <a:r>
              <a:rPr lang="it-IT" dirty="0"/>
              <a:t>, and a qualitative </a:t>
            </a:r>
            <a:r>
              <a:rPr lang="it-IT" dirty="0" err="1"/>
              <a:t>study</a:t>
            </a:r>
            <a:r>
              <a:rPr lang="it-IT" dirty="0"/>
              <a:t> from </a:t>
            </a:r>
            <a:r>
              <a:rPr lang="it-IT" dirty="0" err="1"/>
              <a:t>Spain</a:t>
            </a:r>
            <a:r>
              <a:rPr lang="it-IT" dirty="0"/>
              <a:t> </a:t>
            </a:r>
            <a:r>
              <a:rPr lang="it-IT" dirty="0" err="1"/>
              <a:t>found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MDT </a:t>
            </a:r>
            <a:r>
              <a:rPr lang="it-IT" dirty="0" err="1"/>
              <a:t>members</a:t>
            </a:r>
            <a:r>
              <a:rPr lang="it-IT" dirty="0"/>
              <a:t> </a:t>
            </a:r>
            <a:r>
              <a:rPr lang="it-IT" dirty="0" err="1"/>
              <a:t>did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feel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MDT time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recognised</a:t>
            </a:r>
            <a:r>
              <a:rPr lang="it-IT" dirty="0"/>
              <a:t> by management </a:t>
            </a:r>
            <a:r>
              <a:rPr lang="it-IT" dirty="0" err="1"/>
              <a:t>as</a:t>
            </a:r>
            <a:r>
              <a:rPr lang="it-IT" dirty="0"/>
              <a:t> ‘‘</a:t>
            </a:r>
            <a:r>
              <a:rPr lang="it-IT" dirty="0" err="1"/>
              <a:t>real</a:t>
            </a:r>
            <a:r>
              <a:rPr lang="it-IT" dirty="0"/>
              <a:t> work’’.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702460F-39DF-7C46-A20D-D964CF82C0FA}"/>
              </a:ext>
            </a:extLst>
          </p:cNvPr>
          <p:cNvSpPr/>
          <p:nvPr/>
        </p:nvSpPr>
        <p:spPr>
          <a:xfrm>
            <a:off x="7719472" y="6311900"/>
            <a:ext cx="363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2014; 43: 1776–178 </a:t>
            </a:r>
          </a:p>
        </p:txBody>
      </p:sp>
    </p:spTree>
    <p:extLst>
      <p:ext uri="{BB962C8B-B14F-4D97-AF65-F5344CB8AC3E}">
        <p14:creationId xmlns:p14="http://schemas.microsoft.com/office/powerpoint/2010/main" val="29838840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516FF3-B76D-824F-A269-B61511C26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b="1" dirty="0" err="1">
                <a:solidFill>
                  <a:srgbClr val="005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it-IT" sz="3200" b="1" dirty="0">
              <a:solidFill>
                <a:srgbClr val="005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AECCA1-3C36-9F4A-A8F5-41890126B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it-IT" dirty="0" err="1"/>
              <a:t>Optimal</a:t>
            </a:r>
            <a:r>
              <a:rPr lang="it-IT" dirty="0"/>
              <a:t> treatment of </a:t>
            </a:r>
            <a:r>
              <a:rPr lang="it-IT" dirty="0" err="1"/>
              <a:t>patients</a:t>
            </a:r>
            <a:r>
              <a:rPr lang="it-IT" dirty="0"/>
              <a:t> with </a:t>
            </a:r>
            <a:r>
              <a:rPr lang="it-IT" dirty="0" err="1"/>
              <a:t>lung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 </a:t>
            </a:r>
            <a:r>
              <a:rPr lang="it-IT" dirty="0" err="1"/>
              <a:t>requires</a:t>
            </a:r>
            <a:r>
              <a:rPr lang="it-IT" dirty="0"/>
              <a:t> a </a:t>
            </a:r>
            <a:r>
              <a:rPr lang="it-IT" dirty="0" err="1"/>
              <a:t>thoracic</a:t>
            </a:r>
            <a:r>
              <a:rPr lang="it-IT" dirty="0"/>
              <a:t> </a:t>
            </a:r>
            <a:r>
              <a:rPr lang="it-IT" dirty="0" err="1"/>
              <a:t>oncology</a:t>
            </a:r>
            <a:r>
              <a:rPr lang="it-IT" dirty="0"/>
              <a:t> center and </a:t>
            </a:r>
            <a:r>
              <a:rPr lang="it-IT" dirty="0" err="1"/>
              <a:t>specialists</a:t>
            </a:r>
            <a:r>
              <a:rPr lang="it-IT" dirty="0"/>
              <a:t> </a:t>
            </a:r>
            <a:r>
              <a:rPr lang="it-IT" dirty="0" err="1"/>
              <a:t>who</a:t>
            </a:r>
            <a:r>
              <a:rPr lang="it-IT" dirty="0"/>
              <a:t> care for a </a:t>
            </a:r>
            <a:r>
              <a:rPr lang="it-IT" dirty="0" err="1"/>
              <a:t>significant</a:t>
            </a:r>
            <a:r>
              <a:rPr lang="it-IT" dirty="0"/>
              <a:t>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patients</a:t>
            </a:r>
            <a:r>
              <a:rPr lang="it-IT" dirty="0"/>
              <a:t> on a regular </a:t>
            </a:r>
            <a:r>
              <a:rPr lang="it-IT" dirty="0" err="1"/>
              <a:t>basis</a:t>
            </a:r>
            <a:r>
              <a:rPr lang="it-IT" dirty="0"/>
              <a:t>. The </a:t>
            </a:r>
            <a:r>
              <a:rPr lang="it-IT" dirty="0" err="1"/>
              <a:t>multidisciplinary</a:t>
            </a:r>
            <a:r>
              <a:rPr lang="it-IT" dirty="0"/>
              <a:t> team </a:t>
            </a:r>
            <a:r>
              <a:rPr lang="it-IT" dirty="0" err="1"/>
              <a:t>should</a:t>
            </a:r>
            <a:r>
              <a:rPr lang="it-IT" dirty="0"/>
              <a:t> include </a:t>
            </a:r>
            <a:r>
              <a:rPr lang="it-IT" dirty="0" err="1"/>
              <a:t>representatives</a:t>
            </a:r>
            <a:r>
              <a:rPr lang="it-IT" dirty="0"/>
              <a:t> of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specialties</a:t>
            </a:r>
            <a:r>
              <a:rPr lang="it-IT" dirty="0"/>
              <a:t> </a:t>
            </a:r>
            <a:r>
              <a:rPr lang="it-IT" dirty="0" err="1"/>
              <a:t>concerned</a:t>
            </a:r>
            <a:r>
              <a:rPr lang="it-IT" dirty="0"/>
              <a:t> in the management of </a:t>
            </a:r>
            <a:r>
              <a:rPr lang="it-IT" dirty="0" err="1"/>
              <a:t>thoracic</a:t>
            </a:r>
            <a:r>
              <a:rPr lang="it-IT" dirty="0"/>
              <a:t> </a:t>
            </a:r>
            <a:r>
              <a:rPr lang="it-IT" dirty="0" err="1"/>
              <a:t>malignancies</a:t>
            </a:r>
            <a:r>
              <a:rPr lang="it-IT" dirty="0"/>
              <a:t>: </a:t>
            </a:r>
            <a:r>
              <a:rPr lang="it-IT" u="sng" dirty="0" err="1"/>
              <a:t>pulmonologists</a:t>
            </a:r>
            <a:r>
              <a:rPr lang="it-IT" u="sng" dirty="0"/>
              <a:t>, </a:t>
            </a:r>
            <a:r>
              <a:rPr lang="it-IT" u="sng" dirty="0" err="1"/>
              <a:t>thoracic</a:t>
            </a:r>
            <a:r>
              <a:rPr lang="it-IT" u="sng" dirty="0"/>
              <a:t> </a:t>
            </a:r>
            <a:r>
              <a:rPr lang="it-IT" u="sng" dirty="0" err="1"/>
              <a:t>surgeons</a:t>
            </a:r>
            <a:r>
              <a:rPr lang="it-IT" u="sng" dirty="0"/>
              <a:t>, </a:t>
            </a:r>
            <a:r>
              <a:rPr lang="it-IT" u="sng" dirty="0" err="1"/>
              <a:t>medical</a:t>
            </a:r>
            <a:r>
              <a:rPr lang="it-IT" u="sng" dirty="0"/>
              <a:t> </a:t>
            </a:r>
            <a:r>
              <a:rPr lang="it-IT" u="sng" dirty="0" err="1"/>
              <a:t>oncologists</a:t>
            </a:r>
            <a:r>
              <a:rPr lang="it-IT" u="sng" dirty="0"/>
              <a:t>, </a:t>
            </a:r>
            <a:r>
              <a:rPr lang="it-IT" u="sng" dirty="0" err="1"/>
              <a:t>radiation</a:t>
            </a:r>
            <a:r>
              <a:rPr lang="it-IT" u="sng" dirty="0"/>
              <a:t> </a:t>
            </a:r>
            <a:r>
              <a:rPr lang="it-IT" u="sng" dirty="0" err="1"/>
              <a:t>oncologists</a:t>
            </a:r>
            <a:r>
              <a:rPr lang="it-IT" u="sng" dirty="0"/>
              <a:t>, </a:t>
            </a:r>
            <a:r>
              <a:rPr lang="it-IT" u="sng" dirty="0" err="1"/>
              <a:t>pathologists</a:t>
            </a:r>
            <a:r>
              <a:rPr lang="it-IT" u="sng" dirty="0"/>
              <a:t>, </a:t>
            </a:r>
            <a:r>
              <a:rPr lang="it-IT" u="sng" dirty="0" err="1"/>
              <a:t>radiologists</a:t>
            </a:r>
            <a:r>
              <a:rPr lang="it-IT" u="sng" dirty="0"/>
              <a:t>, and </a:t>
            </a:r>
            <a:r>
              <a:rPr lang="it-IT" u="sng" dirty="0" err="1"/>
              <a:t>nuclear</a:t>
            </a:r>
            <a:r>
              <a:rPr lang="it-IT" u="sng" dirty="0"/>
              <a:t> medicine </a:t>
            </a:r>
            <a:r>
              <a:rPr lang="it-IT" u="sng" dirty="0" err="1"/>
              <a:t>specialists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u="sng" dirty="0" err="1"/>
              <a:t>nurses</a:t>
            </a:r>
            <a:r>
              <a:rPr lang="it-IT" u="sng" dirty="0"/>
              <a:t>, </a:t>
            </a:r>
            <a:r>
              <a:rPr lang="it-IT" u="sng" dirty="0" err="1"/>
              <a:t>pharmacists</a:t>
            </a:r>
            <a:r>
              <a:rPr lang="it-IT" u="sng" dirty="0"/>
              <a:t>, </a:t>
            </a:r>
            <a:r>
              <a:rPr lang="it-IT" u="sng" dirty="0" err="1"/>
              <a:t>physiologists</a:t>
            </a:r>
            <a:r>
              <a:rPr lang="it-IT" u="sng" dirty="0"/>
              <a:t>, and </a:t>
            </a:r>
            <a:r>
              <a:rPr lang="it-IT" u="sng" dirty="0" err="1"/>
              <a:t>palliation</a:t>
            </a:r>
            <a:r>
              <a:rPr lang="it-IT" u="sng" dirty="0"/>
              <a:t> </a:t>
            </a:r>
            <a:r>
              <a:rPr lang="it-IT" u="sng" dirty="0" err="1"/>
              <a:t>specialists</a:t>
            </a:r>
            <a:r>
              <a:rPr lang="it-IT" dirty="0"/>
              <a:t>. </a:t>
            </a:r>
          </a:p>
          <a:p>
            <a:pPr marL="0" indent="0" algn="just">
              <a:buNone/>
            </a:pPr>
            <a:r>
              <a:rPr lang="it-IT" dirty="0"/>
              <a:t>Treatment </a:t>
            </a:r>
            <a:r>
              <a:rPr lang="it-IT" dirty="0" err="1"/>
              <a:t>plans</a:t>
            </a:r>
            <a:r>
              <a:rPr lang="it-IT" dirty="0"/>
              <a:t> </a:t>
            </a:r>
            <a:r>
              <a:rPr lang="it-IT" dirty="0" err="1"/>
              <a:t>using</a:t>
            </a:r>
            <a:r>
              <a:rPr lang="it-IT" dirty="0"/>
              <a:t> </a:t>
            </a:r>
            <a:r>
              <a:rPr lang="it-IT" dirty="0" err="1"/>
              <a:t>surgical</a:t>
            </a:r>
            <a:r>
              <a:rPr lang="it-IT" dirty="0"/>
              <a:t>, </a:t>
            </a:r>
            <a:r>
              <a:rPr lang="it-IT" dirty="0" err="1"/>
              <a:t>radiotherapeutic</a:t>
            </a:r>
            <a:r>
              <a:rPr lang="it-IT" dirty="0"/>
              <a:t>, and </a:t>
            </a:r>
            <a:r>
              <a:rPr lang="it-IT" dirty="0" err="1"/>
              <a:t>pharmacologic</a:t>
            </a:r>
            <a:r>
              <a:rPr lang="it-IT" dirty="0"/>
              <a:t> </a:t>
            </a:r>
            <a:r>
              <a:rPr lang="it-IT" dirty="0" err="1"/>
              <a:t>approaches</a:t>
            </a:r>
            <a:r>
              <a:rPr lang="it-IT" dirty="0"/>
              <a:t> </a:t>
            </a:r>
            <a:r>
              <a:rPr lang="it-IT" dirty="0" err="1"/>
              <a:t>should</a:t>
            </a:r>
            <a:r>
              <a:rPr lang="it-IT" dirty="0"/>
              <a:t> be </a:t>
            </a:r>
            <a:r>
              <a:rPr lang="it-IT" dirty="0" err="1"/>
              <a:t>reviewed</a:t>
            </a:r>
            <a:r>
              <a:rPr lang="it-IT" dirty="0"/>
              <a:t> by the team. 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4BF45DC-20CF-0649-BB90-B0C4516DF7B0}"/>
              </a:ext>
            </a:extLst>
          </p:cNvPr>
          <p:cNvSpPr txBox="1"/>
          <p:nvPr/>
        </p:nvSpPr>
        <p:spPr>
          <a:xfrm>
            <a:off x="7252570" y="6250488"/>
            <a:ext cx="3882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Gaga</a:t>
            </a:r>
            <a:r>
              <a:rPr lang="it-IT" sz="1600" dirty="0"/>
              <a:t> M, et al. </a:t>
            </a:r>
            <a:r>
              <a:rPr lang="it-IT" sz="1600" dirty="0" err="1"/>
              <a:t>Am</a:t>
            </a:r>
            <a:r>
              <a:rPr lang="it-IT" sz="1600" dirty="0"/>
              <a:t> </a:t>
            </a:r>
            <a:r>
              <a:rPr lang="it-IT" sz="1600" dirty="0" err="1"/>
              <a:t>J</a:t>
            </a:r>
            <a:r>
              <a:rPr lang="it-IT" sz="1600" dirty="0"/>
              <a:t> </a:t>
            </a:r>
            <a:r>
              <a:rPr lang="it-IT" sz="1600" dirty="0" err="1"/>
              <a:t>Resp</a:t>
            </a:r>
            <a:r>
              <a:rPr lang="it-IT" sz="1600" dirty="0"/>
              <a:t> </a:t>
            </a:r>
            <a:r>
              <a:rPr lang="it-IT" sz="1600" dirty="0" err="1"/>
              <a:t>Crit</a:t>
            </a:r>
            <a:r>
              <a:rPr lang="it-IT" sz="1600" dirty="0"/>
              <a:t> Care </a:t>
            </a:r>
            <a:r>
              <a:rPr lang="it-IT" sz="1600" dirty="0" err="1"/>
              <a:t>Med</a:t>
            </a:r>
            <a:r>
              <a:rPr lang="it-IT" sz="1600" dirty="0"/>
              <a:t> 2013</a:t>
            </a:r>
          </a:p>
        </p:txBody>
      </p:sp>
    </p:spTree>
    <p:extLst>
      <p:ext uri="{BB962C8B-B14F-4D97-AF65-F5344CB8AC3E}">
        <p14:creationId xmlns:p14="http://schemas.microsoft.com/office/powerpoint/2010/main" val="3415367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82D13B1-9292-9A42-84D1-BFC961680F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key</a:t>
            </a:r>
            <a:r>
              <a:rPr lang="it-IT" dirty="0"/>
              <a:t> </a:t>
            </a:r>
            <a:r>
              <a:rPr lang="it-IT" dirty="0" err="1"/>
              <a:t>member</a:t>
            </a:r>
            <a:r>
              <a:rPr lang="it-IT" dirty="0"/>
              <a:t> of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multidisciplinary</a:t>
            </a:r>
            <a:r>
              <a:rPr lang="it-IT" dirty="0"/>
              <a:t> teams, </a:t>
            </a:r>
            <a:r>
              <a:rPr lang="it-IT" dirty="0" err="1"/>
              <a:t>pulmonologists</a:t>
            </a:r>
            <a:r>
              <a:rPr lang="it-IT" dirty="0"/>
              <a:t> are </a:t>
            </a:r>
            <a:r>
              <a:rPr lang="it-IT" dirty="0" err="1"/>
              <a:t>responsible</a:t>
            </a:r>
            <a:r>
              <a:rPr lang="it-IT" dirty="0"/>
              <a:t> for and </a:t>
            </a:r>
            <a:r>
              <a:rPr lang="it-IT" dirty="0" err="1"/>
              <a:t>involved</a:t>
            </a:r>
            <a:r>
              <a:rPr lang="it-IT" dirty="0"/>
              <a:t> with the </a:t>
            </a:r>
            <a:r>
              <a:rPr lang="it-IT" dirty="0" err="1"/>
              <a:t>lung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 </a:t>
            </a:r>
            <a:r>
              <a:rPr lang="it-IT" dirty="0" err="1"/>
              <a:t>patient</a:t>
            </a:r>
            <a:r>
              <a:rPr lang="it-IT" dirty="0"/>
              <a:t> from </a:t>
            </a:r>
            <a:r>
              <a:rPr lang="it-IT" dirty="0" err="1"/>
              <a:t>initial</a:t>
            </a:r>
            <a:r>
              <a:rPr lang="it-IT" dirty="0"/>
              <a:t> </a:t>
            </a:r>
            <a:r>
              <a:rPr lang="it-IT" dirty="0" err="1"/>
              <a:t>diagnosis</a:t>
            </a:r>
            <a:r>
              <a:rPr lang="it-IT" dirty="0"/>
              <a:t> and </a:t>
            </a:r>
            <a:r>
              <a:rPr lang="it-IT" dirty="0" err="1"/>
              <a:t>staging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treatment, </a:t>
            </a:r>
            <a:r>
              <a:rPr lang="it-IT" dirty="0" err="1"/>
              <a:t>restaging</a:t>
            </a:r>
            <a:r>
              <a:rPr lang="it-IT" dirty="0"/>
              <a:t>, </a:t>
            </a:r>
            <a:r>
              <a:rPr lang="it-IT" dirty="0" err="1"/>
              <a:t>support</a:t>
            </a:r>
            <a:r>
              <a:rPr lang="it-IT" dirty="0"/>
              <a:t>, and </a:t>
            </a:r>
            <a:r>
              <a:rPr lang="it-IT" dirty="0" err="1"/>
              <a:t>often</a:t>
            </a:r>
            <a:r>
              <a:rPr lang="it-IT" dirty="0"/>
              <a:t> palliative care. </a:t>
            </a:r>
          </a:p>
          <a:p>
            <a:pPr marL="0" indent="0" algn="just">
              <a:buNone/>
            </a:pPr>
            <a:r>
              <a:rPr lang="it-IT" dirty="0" err="1"/>
              <a:t>Diagnosis</a:t>
            </a:r>
            <a:r>
              <a:rPr lang="it-IT" dirty="0"/>
              <a:t> and management of </a:t>
            </a:r>
            <a:r>
              <a:rPr lang="it-IT" dirty="0" err="1"/>
              <a:t>lung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 </a:t>
            </a:r>
            <a:r>
              <a:rPr lang="it-IT" dirty="0" err="1"/>
              <a:t>require</a:t>
            </a:r>
            <a:r>
              <a:rPr lang="it-IT" dirty="0"/>
              <a:t> the </a:t>
            </a:r>
            <a:r>
              <a:rPr lang="it-IT" dirty="0" err="1"/>
              <a:t>competent</a:t>
            </a:r>
            <a:r>
              <a:rPr lang="it-IT" dirty="0"/>
              <a:t> use of </a:t>
            </a:r>
            <a:r>
              <a:rPr lang="it-IT" dirty="0" err="1"/>
              <a:t>endoscopic</a:t>
            </a:r>
            <a:r>
              <a:rPr lang="it-IT" dirty="0"/>
              <a:t> </a:t>
            </a:r>
            <a:r>
              <a:rPr lang="it-IT" dirty="0" err="1"/>
              <a:t>procedures</a:t>
            </a:r>
            <a:r>
              <a:rPr lang="it-IT" dirty="0"/>
              <a:t> to </a:t>
            </a:r>
            <a:r>
              <a:rPr lang="it-IT" dirty="0" err="1"/>
              <a:t>acquire</a:t>
            </a:r>
            <a:r>
              <a:rPr lang="it-IT" dirty="0"/>
              <a:t> </a:t>
            </a:r>
            <a:r>
              <a:rPr lang="it-IT" dirty="0" err="1"/>
              <a:t>specimens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can stage and guide </a:t>
            </a:r>
            <a:r>
              <a:rPr lang="it-IT" dirty="0" err="1"/>
              <a:t>targeted</a:t>
            </a:r>
            <a:r>
              <a:rPr lang="it-IT" dirty="0"/>
              <a:t> </a:t>
            </a:r>
            <a:r>
              <a:rPr lang="it-IT" dirty="0" err="1"/>
              <a:t>therapy</a:t>
            </a:r>
            <a:r>
              <a:rPr lang="it-IT" dirty="0"/>
              <a:t> </a:t>
            </a:r>
            <a:r>
              <a:rPr lang="it-IT" dirty="0" err="1"/>
              <a:t>while</a:t>
            </a:r>
            <a:r>
              <a:rPr lang="it-IT" dirty="0"/>
              <a:t> </a:t>
            </a:r>
            <a:r>
              <a:rPr lang="it-IT" dirty="0" err="1"/>
              <a:t>minimizing</a:t>
            </a:r>
            <a:r>
              <a:rPr lang="it-IT" dirty="0"/>
              <a:t> </a:t>
            </a:r>
            <a:r>
              <a:rPr lang="it-IT" dirty="0" err="1"/>
              <a:t>respiratory</a:t>
            </a:r>
            <a:r>
              <a:rPr lang="it-IT" dirty="0"/>
              <a:t> side </a:t>
            </a:r>
            <a:r>
              <a:rPr lang="it-IT" dirty="0" err="1"/>
              <a:t>effects</a:t>
            </a:r>
            <a:r>
              <a:rPr lang="it-IT" dirty="0"/>
              <a:t> and </a:t>
            </a:r>
            <a:r>
              <a:rPr lang="it-IT" dirty="0" err="1"/>
              <a:t>complications</a:t>
            </a:r>
            <a:r>
              <a:rPr lang="it-IT" dirty="0"/>
              <a:t>. </a:t>
            </a:r>
          </a:p>
          <a:p>
            <a:pPr marL="0" indent="0" algn="just">
              <a:buNone/>
            </a:pP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08655A4-2637-B14C-8975-A7B14E6BAF6F}"/>
              </a:ext>
            </a:extLst>
          </p:cNvPr>
          <p:cNvSpPr txBox="1"/>
          <p:nvPr/>
        </p:nvSpPr>
        <p:spPr>
          <a:xfrm>
            <a:off x="7252570" y="6250488"/>
            <a:ext cx="3882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Gaga</a:t>
            </a:r>
            <a:r>
              <a:rPr lang="it-IT" sz="1600" dirty="0"/>
              <a:t> M, et al. </a:t>
            </a:r>
            <a:r>
              <a:rPr lang="it-IT" sz="1600" dirty="0" err="1"/>
              <a:t>Am</a:t>
            </a:r>
            <a:r>
              <a:rPr lang="it-IT" sz="1600" dirty="0"/>
              <a:t> </a:t>
            </a:r>
            <a:r>
              <a:rPr lang="it-IT" sz="1600" dirty="0" err="1"/>
              <a:t>J</a:t>
            </a:r>
            <a:r>
              <a:rPr lang="it-IT" sz="1600" dirty="0"/>
              <a:t> </a:t>
            </a:r>
            <a:r>
              <a:rPr lang="it-IT" sz="1600" dirty="0" err="1"/>
              <a:t>Resp</a:t>
            </a:r>
            <a:r>
              <a:rPr lang="it-IT" sz="1600" dirty="0"/>
              <a:t> </a:t>
            </a:r>
            <a:r>
              <a:rPr lang="it-IT" sz="1600" dirty="0" err="1"/>
              <a:t>Crit</a:t>
            </a:r>
            <a:r>
              <a:rPr lang="it-IT" sz="1600" dirty="0"/>
              <a:t> Care </a:t>
            </a:r>
            <a:r>
              <a:rPr lang="it-IT" sz="1600" dirty="0" err="1"/>
              <a:t>Med</a:t>
            </a:r>
            <a:r>
              <a:rPr lang="it-IT" sz="1600" dirty="0"/>
              <a:t> 2013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CFC41FA4-8E60-0140-A3CD-C7EF318F4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solidFill>
                  <a:srgbClr val="005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it-IT" sz="3200" b="1" dirty="0">
              <a:solidFill>
                <a:srgbClr val="005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460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8860" y="35131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it-IT" altLang="it-IT" sz="3200" b="1" dirty="0" err="1">
                <a:solidFill>
                  <a:srgbClr val="005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Lung</a:t>
            </a:r>
            <a:r>
              <a:rPr lang="it-IT" altLang="it-IT" sz="3200" b="1" dirty="0">
                <a:solidFill>
                  <a:srgbClr val="005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3200" b="1" dirty="0" err="1">
                <a:solidFill>
                  <a:srgbClr val="005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it-IT" altLang="it-IT" sz="3200" b="1" dirty="0">
                <a:solidFill>
                  <a:srgbClr val="005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New </a:t>
            </a:r>
            <a:r>
              <a:rPr lang="en-GB" altLang="it-IT" sz="3200" b="1" dirty="0">
                <a:solidFill>
                  <a:srgbClr val="005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perspectives</a:t>
            </a:r>
            <a:r>
              <a:rPr lang="it-IT" altLang="it-IT" sz="3200" b="1" dirty="0">
                <a:solidFill>
                  <a:srgbClr val="005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altLang="it-IT" sz="3200" dirty="0">
              <a:solidFill>
                <a:srgbClr val="005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1544" y="2104171"/>
            <a:ext cx="7772400" cy="4392488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it-IT" altLang="it-IT" sz="3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it-IT" altLang="it-IT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3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it-IT" altLang="it-IT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Screening</a:t>
            </a:r>
          </a:p>
          <a:p>
            <a:pPr>
              <a:lnSpc>
                <a:spcPct val="130000"/>
              </a:lnSpc>
            </a:pPr>
            <a:r>
              <a:rPr lang="it-IT" altLang="it-IT" sz="3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Bio-molecular</a:t>
            </a:r>
            <a:r>
              <a:rPr lang="it-IT" altLang="it-IT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3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Profiling</a:t>
            </a:r>
            <a:r>
              <a:rPr lang="it-IT" altLang="it-IT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altLang="it-IT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Targeted Therapy</a:t>
            </a:r>
          </a:p>
          <a:p>
            <a:pPr>
              <a:lnSpc>
                <a:spcPct val="130000"/>
              </a:lnSpc>
            </a:pPr>
            <a:r>
              <a:rPr lang="en-US" altLang="it-IT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Immune Therapy</a:t>
            </a:r>
          </a:p>
        </p:txBody>
      </p:sp>
    </p:spTree>
    <p:extLst>
      <p:ext uri="{BB962C8B-B14F-4D97-AF65-F5344CB8AC3E}">
        <p14:creationId xmlns:p14="http://schemas.microsoft.com/office/powerpoint/2010/main" val="715863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4440"/>
            <a:ext cx="9144000" cy="1140959"/>
          </a:xfrm>
          <a:noFill/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005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Evoluzione</a:t>
            </a:r>
            <a:r>
              <a:rPr lang="en-US" sz="3200" b="1" dirty="0">
                <a:solidFill>
                  <a:srgbClr val="005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5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US" sz="3200" b="1" dirty="0">
                <a:solidFill>
                  <a:srgbClr val="005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5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Terapia</a:t>
            </a:r>
            <a:r>
              <a:rPr lang="en-US" sz="3200" b="1" dirty="0">
                <a:solidFill>
                  <a:srgbClr val="005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5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Sistemica</a:t>
            </a:r>
            <a:r>
              <a:rPr lang="en-US" sz="3200" b="1" dirty="0">
                <a:solidFill>
                  <a:srgbClr val="005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5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</a:t>
            </a:r>
            <a:r>
              <a:rPr lang="en-US" sz="3200" b="1" dirty="0">
                <a:solidFill>
                  <a:srgbClr val="005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pic>
        <p:nvPicPr>
          <p:cNvPr id="9" name="Immagine 8"/>
          <p:cNvPicPr/>
          <p:nvPr/>
        </p:nvPicPr>
        <p:blipFill rotWithShape="1">
          <a:blip r:embed="rId2"/>
          <a:srcRect l="30530" t="24653" r="10592" b="12185"/>
          <a:stretch/>
        </p:blipFill>
        <p:spPr bwMode="auto">
          <a:xfrm>
            <a:off x="1524000" y="1679640"/>
            <a:ext cx="9144000" cy="45572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9860160" y="3194009"/>
            <a:ext cx="807840" cy="430887"/>
          </a:xfrm>
          <a:prstGeom prst="rect">
            <a:avLst/>
          </a:prstGeom>
          <a:noFill/>
          <a:ln w="57150" cmpd="sng"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defTabSz="457189"/>
            <a:r>
              <a:rPr lang="it-IT" sz="1100" b="1" dirty="0" err="1">
                <a:solidFill>
                  <a:prstClr val="black"/>
                </a:solidFill>
              </a:rPr>
              <a:t>Immuno</a:t>
            </a:r>
            <a:r>
              <a:rPr lang="it-IT" sz="1100" b="1" dirty="0">
                <a:solidFill>
                  <a:prstClr val="black"/>
                </a:solidFill>
              </a:rPr>
              <a:t> 2015-16</a:t>
            </a:r>
          </a:p>
        </p:txBody>
      </p:sp>
      <p:cxnSp>
        <p:nvCxnSpPr>
          <p:cNvPr id="5" name="Connettore 1 4"/>
          <p:cNvCxnSpPr>
            <a:stCxn id="2" idx="2"/>
            <a:endCxn id="2" idx="2"/>
          </p:cNvCxnSpPr>
          <p:nvPr/>
        </p:nvCxnSpPr>
        <p:spPr>
          <a:xfrm>
            <a:off x="10264080" y="3624896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>
            <a:stCxn id="2" idx="2"/>
          </p:cNvCxnSpPr>
          <p:nvPr/>
        </p:nvCxnSpPr>
        <p:spPr>
          <a:xfrm>
            <a:off x="10264080" y="3624896"/>
            <a:ext cx="0" cy="10868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flipH="1">
            <a:off x="8940800" y="4711700"/>
            <a:ext cx="13232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17796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4" y="756890"/>
            <a:ext cx="3344863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1" b="32014"/>
          <a:stretch/>
        </p:blipFill>
        <p:spPr bwMode="auto">
          <a:xfrm>
            <a:off x="1631506" y="44626"/>
            <a:ext cx="8568951" cy="62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871189"/>
            <a:ext cx="8712968" cy="579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1739044" y="1701795"/>
            <a:ext cx="8497888" cy="4867358"/>
          </a:xfrm>
          <a:prstGeom prst="rect">
            <a:avLst/>
          </a:prstGeom>
          <a:solidFill>
            <a:srgbClr val="FF0000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000" b="1" baseline="-25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 b="1" baseline="-25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 b="1" baseline="-25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 b="1" baseline="-25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 b="1" baseline="-25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baseline="-25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baseline="-25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baseline="-25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baseline="-25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3600" kern="0" baseline="0" dirty="0" err="1">
                <a:solidFill>
                  <a:srgbClr val="FFFF66"/>
                </a:solidFill>
              </a:rPr>
              <a:t>Oncogenic</a:t>
            </a:r>
            <a:r>
              <a:rPr lang="it-IT" altLang="it-IT" sz="3600" kern="0" baseline="0" dirty="0">
                <a:solidFill>
                  <a:srgbClr val="FFFF66"/>
                </a:solidFill>
              </a:rPr>
              <a:t> drivers in </a:t>
            </a:r>
            <a:r>
              <a:rPr lang="it-IT" altLang="it-IT" sz="3600" kern="0" baseline="0" dirty="0" err="1">
                <a:solidFill>
                  <a:srgbClr val="FFFF66"/>
                </a:solidFill>
              </a:rPr>
              <a:t>Lung</a:t>
            </a:r>
            <a:r>
              <a:rPr lang="it-IT" altLang="it-IT" sz="3600" kern="0" baseline="0" dirty="0">
                <a:solidFill>
                  <a:srgbClr val="FFFF66"/>
                </a:solidFill>
              </a:rPr>
              <a:t> Adenocarcinoma</a:t>
            </a:r>
          </a:p>
          <a:p>
            <a:pPr algn="ctr" eaLnBrk="1" fontAlgn="base" hangingPunct="1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kern="0" baseline="0" dirty="0">
                <a:solidFill>
                  <a:srgbClr val="FFFF66"/>
                </a:solidFill>
              </a:rPr>
              <a:t> </a:t>
            </a:r>
          </a:p>
          <a:p>
            <a:pPr lv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400" kern="0" baseline="0" dirty="0" err="1">
                <a:solidFill>
                  <a:srgbClr val="FFFF66"/>
                </a:solidFill>
              </a:rPr>
              <a:t>Oncogenic</a:t>
            </a:r>
            <a:r>
              <a:rPr lang="it-IT" altLang="it-IT" sz="2400" kern="0" baseline="0" dirty="0">
                <a:solidFill>
                  <a:srgbClr val="FFFF66"/>
                </a:solidFill>
              </a:rPr>
              <a:t> Drivers with </a:t>
            </a:r>
            <a:r>
              <a:rPr lang="it-IT" altLang="it-IT" sz="2400" kern="0" baseline="0" dirty="0" err="1">
                <a:solidFill>
                  <a:srgbClr val="FFFF66"/>
                </a:solidFill>
              </a:rPr>
              <a:t>available</a:t>
            </a:r>
            <a:r>
              <a:rPr lang="it-IT" altLang="it-IT" sz="2400" kern="0" baseline="0" dirty="0">
                <a:solidFill>
                  <a:srgbClr val="FFFF66"/>
                </a:solidFill>
              </a:rPr>
              <a:t> </a:t>
            </a:r>
            <a:r>
              <a:rPr lang="it-IT" altLang="it-IT" sz="2400" kern="0" baseline="0" dirty="0" err="1">
                <a:solidFill>
                  <a:srgbClr val="FFFF66"/>
                </a:solidFill>
              </a:rPr>
              <a:t>Targeted</a:t>
            </a:r>
            <a:r>
              <a:rPr lang="it-IT" altLang="it-IT" sz="2400" kern="0" baseline="0" dirty="0">
                <a:solidFill>
                  <a:srgbClr val="FFFF66"/>
                </a:solidFill>
              </a:rPr>
              <a:t> agents: </a:t>
            </a:r>
          </a:p>
          <a:p>
            <a:pPr marL="1200121" lvl="1" indent="-457189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altLang="it-IT" sz="3200" kern="0" baseline="0" dirty="0">
                <a:solidFill>
                  <a:schemeClr val="bg1"/>
                </a:solidFill>
              </a:rPr>
              <a:t>EGFR </a:t>
            </a:r>
            <a:r>
              <a:rPr lang="it-IT" altLang="it-IT" sz="3200" kern="0" baseline="0" dirty="0" err="1">
                <a:solidFill>
                  <a:schemeClr val="bg1"/>
                </a:solidFill>
              </a:rPr>
              <a:t>Mutations</a:t>
            </a:r>
            <a:endParaRPr lang="it-IT" altLang="it-IT" sz="3200" kern="0" baseline="0" dirty="0">
              <a:solidFill>
                <a:schemeClr val="bg1"/>
              </a:solidFill>
            </a:endParaRPr>
          </a:p>
          <a:p>
            <a:pPr marL="1200121" lvl="1" indent="-457189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altLang="it-IT" sz="3200" kern="0" baseline="0" dirty="0" err="1">
                <a:solidFill>
                  <a:schemeClr val="bg1"/>
                </a:solidFill>
              </a:rPr>
              <a:t>Alk</a:t>
            </a:r>
            <a:r>
              <a:rPr lang="it-IT" altLang="it-IT" sz="3200" kern="0" baseline="0" dirty="0">
                <a:solidFill>
                  <a:schemeClr val="bg1"/>
                </a:solidFill>
              </a:rPr>
              <a:t> (</a:t>
            </a:r>
            <a:r>
              <a:rPr lang="it-IT" altLang="it-IT" sz="3200" kern="0" baseline="0" dirty="0" err="1">
                <a:solidFill>
                  <a:schemeClr val="bg1"/>
                </a:solidFill>
              </a:rPr>
              <a:t>anaplastic</a:t>
            </a:r>
            <a:r>
              <a:rPr lang="it-IT" altLang="it-IT" sz="3200" kern="0" baseline="0" dirty="0">
                <a:solidFill>
                  <a:schemeClr val="bg1"/>
                </a:solidFill>
              </a:rPr>
              <a:t> </a:t>
            </a:r>
            <a:r>
              <a:rPr lang="it-IT" altLang="it-IT" sz="3200" kern="0" baseline="0" dirty="0" err="1">
                <a:solidFill>
                  <a:schemeClr val="bg1"/>
                </a:solidFill>
              </a:rPr>
              <a:t>lymphoma</a:t>
            </a:r>
            <a:r>
              <a:rPr lang="it-IT" altLang="it-IT" sz="3200" kern="0" baseline="0" dirty="0">
                <a:solidFill>
                  <a:schemeClr val="bg1"/>
                </a:solidFill>
              </a:rPr>
              <a:t>  </a:t>
            </a:r>
            <a:r>
              <a:rPr lang="it-IT" altLang="it-IT" sz="3200" kern="0" baseline="0" dirty="0" err="1">
                <a:solidFill>
                  <a:schemeClr val="bg1"/>
                </a:solidFill>
              </a:rPr>
              <a:t>kinase</a:t>
            </a:r>
            <a:r>
              <a:rPr lang="it-IT" altLang="it-IT" sz="3200" kern="0" baseline="0" dirty="0">
                <a:solidFill>
                  <a:schemeClr val="bg1"/>
                </a:solidFill>
              </a:rPr>
              <a:t> ) </a:t>
            </a:r>
            <a:r>
              <a:rPr lang="it-IT" altLang="it-IT" sz="3200" kern="0" baseline="0" dirty="0" err="1">
                <a:solidFill>
                  <a:schemeClr val="bg1"/>
                </a:solidFill>
              </a:rPr>
              <a:t>Translocation</a:t>
            </a:r>
            <a:endParaRPr lang="it-IT" altLang="it-IT" sz="3200" kern="0" baseline="0" dirty="0">
              <a:solidFill>
                <a:schemeClr val="bg1"/>
              </a:solidFill>
            </a:endParaRPr>
          </a:p>
          <a:p>
            <a:pPr marL="1200121" lvl="1" indent="-457189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altLang="it-IT" sz="3200" kern="0" baseline="0" dirty="0">
                <a:solidFill>
                  <a:schemeClr val="bg1"/>
                </a:solidFill>
              </a:rPr>
              <a:t>ROS1 </a:t>
            </a:r>
            <a:r>
              <a:rPr lang="it-IT" altLang="it-IT" sz="3200" kern="0" baseline="0" dirty="0" err="1">
                <a:solidFill>
                  <a:schemeClr val="bg1"/>
                </a:solidFill>
              </a:rPr>
              <a:t>Mutations</a:t>
            </a:r>
            <a:r>
              <a:rPr lang="it-IT" altLang="it-IT" sz="3200" kern="0" baseline="0" dirty="0">
                <a:solidFill>
                  <a:srgbClr val="FFFF66"/>
                </a:solidFill>
              </a:rPr>
              <a:t>	</a:t>
            </a: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2000" kern="0" baseline="0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68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1C941D-049A-2844-BFDB-43D7B5744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b="1" dirty="0" err="1">
                <a:solidFill>
                  <a:srgbClr val="005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Pathological</a:t>
            </a:r>
            <a:r>
              <a:rPr lang="it-IT" sz="3200" b="1" dirty="0">
                <a:solidFill>
                  <a:srgbClr val="005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 err="1">
                <a:solidFill>
                  <a:srgbClr val="005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  <a:r>
              <a:rPr lang="it-IT" sz="3200" b="1" dirty="0">
                <a:solidFill>
                  <a:srgbClr val="005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D35279-04E9-E24C-833B-CA3FDD162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7476"/>
            <a:ext cx="5598226" cy="3052763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/>
              <a:t>A </a:t>
            </a:r>
            <a:r>
              <a:rPr lang="it-IT" dirty="0" err="1"/>
              <a:t>pathological</a:t>
            </a:r>
            <a:r>
              <a:rPr lang="it-IT" dirty="0"/>
              <a:t> </a:t>
            </a:r>
            <a:r>
              <a:rPr lang="it-IT" dirty="0" err="1"/>
              <a:t>diagnosis</a:t>
            </a:r>
            <a:r>
              <a:rPr lang="it-IT" dirty="0"/>
              <a:t> </a:t>
            </a:r>
            <a:r>
              <a:rPr lang="it-IT" dirty="0" err="1"/>
              <a:t>should</a:t>
            </a:r>
            <a:r>
              <a:rPr lang="it-IT" dirty="0"/>
              <a:t> be </a:t>
            </a:r>
            <a:r>
              <a:rPr lang="it-IT" dirty="0" err="1"/>
              <a:t>established</a:t>
            </a:r>
            <a:r>
              <a:rPr lang="it-IT" dirty="0"/>
              <a:t> in </a:t>
            </a:r>
            <a:r>
              <a:rPr lang="it-IT" dirty="0" err="1"/>
              <a:t>accordance</a:t>
            </a:r>
            <a:r>
              <a:rPr lang="it-IT" dirty="0"/>
              <a:t> with the 2015 World </a:t>
            </a:r>
            <a:r>
              <a:rPr lang="it-IT" dirty="0" err="1"/>
              <a:t>Health</a:t>
            </a:r>
            <a:r>
              <a:rPr lang="it-IT" dirty="0"/>
              <a:t> Organization </a:t>
            </a:r>
            <a:r>
              <a:rPr lang="it-IT" dirty="0" err="1"/>
              <a:t>classification</a:t>
            </a:r>
            <a:r>
              <a:rPr lang="it-IT" dirty="0"/>
              <a:t>, </a:t>
            </a:r>
            <a:r>
              <a:rPr lang="it-IT" dirty="0" err="1"/>
              <a:t>since</a:t>
            </a:r>
            <a:r>
              <a:rPr lang="it-IT" dirty="0"/>
              <a:t> major treatment </a:t>
            </a:r>
            <a:r>
              <a:rPr lang="it-IT" dirty="0" err="1"/>
              <a:t>options</a:t>
            </a:r>
            <a:r>
              <a:rPr lang="it-IT" dirty="0"/>
              <a:t> are </a:t>
            </a:r>
            <a:r>
              <a:rPr lang="it-IT" dirty="0" err="1"/>
              <a:t>determined</a:t>
            </a:r>
            <a:r>
              <a:rPr lang="it-IT" dirty="0"/>
              <a:t> on the </a:t>
            </a:r>
            <a:r>
              <a:rPr lang="it-IT" dirty="0" err="1"/>
              <a:t>basis</a:t>
            </a:r>
            <a:r>
              <a:rPr lang="it-IT" dirty="0"/>
              <a:t> of </a:t>
            </a:r>
            <a:r>
              <a:rPr lang="it-IT" dirty="0" err="1"/>
              <a:t>histologic</a:t>
            </a:r>
            <a:r>
              <a:rPr lang="it-IT" dirty="0"/>
              <a:t> </a:t>
            </a:r>
            <a:r>
              <a:rPr lang="it-IT" dirty="0" err="1"/>
              <a:t>features</a:t>
            </a:r>
            <a:r>
              <a:rPr lang="it-IT" dirty="0"/>
              <a:t>. 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B1E57C0-13F1-7048-8A86-C1FAA8FA6B29}"/>
              </a:ext>
            </a:extLst>
          </p:cNvPr>
          <p:cNvSpPr/>
          <p:nvPr/>
        </p:nvSpPr>
        <p:spPr>
          <a:xfrm>
            <a:off x="838200" y="6037027"/>
            <a:ext cx="1051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err="1">
                <a:cs typeface="Arial" panose="020B0604020202020204" pitchFamily="34" charset="0"/>
              </a:rPr>
              <a:t>Travis</a:t>
            </a:r>
            <a:r>
              <a:rPr lang="it-IT" sz="1600" dirty="0">
                <a:cs typeface="Arial" panose="020B0604020202020204" pitchFamily="34" charset="0"/>
              </a:rPr>
              <a:t> WD, Brambilla E, Burke AP, </a:t>
            </a:r>
            <a:r>
              <a:rPr lang="it-IT" sz="1600" dirty="0" err="1">
                <a:cs typeface="Arial" panose="020B0604020202020204" pitchFamily="34" charset="0"/>
              </a:rPr>
              <a:t>Marx</a:t>
            </a:r>
            <a:r>
              <a:rPr lang="it-IT" sz="1600" dirty="0">
                <a:cs typeface="Arial" panose="020B0604020202020204" pitchFamily="34" charset="0"/>
              </a:rPr>
              <a:t> A, Nicholson AG. WHO </a:t>
            </a:r>
            <a:r>
              <a:rPr lang="it-IT" sz="1600" dirty="0" err="1">
                <a:cs typeface="Arial" panose="020B0604020202020204" pitchFamily="34" charset="0"/>
              </a:rPr>
              <a:t>classification</a:t>
            </a:r>
            <a:r>
              <a:rPr lang="it-IT" sz="1600" dirty="0">
                <a:cs typeface="Arial" panose="020B0604020202020204" pitchFamily="34" charset="0"/>
              </a:rPr>
              <a:t> of </a:t>
            </a:r>
            <a:r>
              <a:rPr lang="it-IT" sz="1600" dirty="0" err="1">
                <a:cs typeface="Arial" panose="020B0604020202020204" pitchFamily="34" charset="0"/>
              </a:rPr>
              <a:t>tumours</a:t>
            </a:r>
            <a:r>
              <a:rPr lang="it-IT" sz="1600" dirty="0">
                <a:cs typeface="Arial" panose="020B0604020202020204" pitchFamily="34" charset="0"/>
              </a:rPr>
              <a:t> of the </a:t>
            </a:r>
            <a:r>
              <a:rPr lang="it-IT" sz="1600" dirty="0" err="1">
                <a:cs typeface="Arial" panose="020B0604020202020204" pitchFamily="34" charset="0"/>
              </a:rPr>
              <a:t>lung</a:t>
            </a:r>
            <a:r>
              <a:rPr lang="it-IT" sz="1600" dirty="0">
                <a:cs typeface="Arial" panose="020B0604020202020204" pitchFamily="34" charset="0"/>
              </a:rPr>
              <a:t>, pleura, </a:t>
            </a:r>
            <a:r>
              <a:rPr lang="it-IT" sz="1600" dirty="0" err="1">
                <a:cs typeface="Arial" panose="020B0604020202020204" pitchFamily="34" charset="0"/>
              </a:rPr>
              <a:t>thymus</a:t>
            </a:r>
            <a:r>
              <a:rPr lang="it-IT" sz="1600" dirty="0">
                <a:cs typeface="Arial" panose="020B0604020202020204" pitchFamily="34" charset="0"/>
              </a:rPr>
              <a:t> and </a:t>
            </a:r>
            <a:r>
              <a:rPr lang="it-IT" sz="1600" dirty="0" err="1">
                <a:cs typeface="Arial" panose="020B0604020202020204" pitchFamily="34" charset="0"/>
              </a:rPr>
              <a:t>heart</a:t>
            </a:r>
            <a:r>
              <a:rPr lang="it-IT" sz="1600" dirty="0">
                <a:cs typeface="Arial" panose="020B0604020202020204" pitchFamily="34" charset="0"/>
              </a:rPr>
              <a:t>. 4th ed. Geneva: World </a:t>
            </a:r>
            <a:r>
              <a:rPr lang="it-IT" sz="1600" dirty="0" err="1">
                <a:cs typeface="Arial" panose="020B0604020202020204" pitchFamily="34" charset="0"/>
              </a:rPr>
              <a:t>Health</a:t>
            </a:r>
            <a:r>
              <a:rPr lang="it-IT" sz="1600" dirty="0">
                <a:cs typeface="Arial" panose="020B0604020202020204" pitchFamily="34" charset="0"/>
              </a:rPr>
              <a:t> Organization, 2015.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A657FDD-6A8A-ED4B-9975-5416F9265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7022" y="2337476"/>
            <a:ext cx="3246778" cy="237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148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</TotalTime>
  <Words>2607</Words>
  <Application>Microsoft Macintosh PowerPoint</Application>
  <PresentationFormat>Widescreen</PresentationFormat>
  <Paragraphs>237</Paragraphs>
  <Slides>55</Slides>
  <Notes>10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67" baseType="lpstr">
      <vt:lpstr>AdvP7627</vt:lpstr>
      <vt:lpstr>Arial</vt:lpstr>
      <vt:lpstr>Arial Bold</vt:lpstr>
      <vt:lpstr>Calibri</vt:lpstr>
      <vt:lpstr>Calibri Light</vt:lpstr>
      <vt:lpstr>MinionPro</vt:lpstr>
      <vt:lpstr>OTNEJMScalaSansLF</vt:lpstr>
      <vt:lpstr>Tahoma</vt:lpstr>
      <vt:lpstr>Times New Roman</vt:lpstr>
      <vt:lpstr>Tema di Office</vt:lpstr>
      <vt:lpstr>1_Tema di Office</vt:lpstr>
      <vt:lpstr>Grafico</vt:lpstr>
      <vt:lpstr>La terapia del tumore polmonare guidata dalla medicina molecolare: un ruolo per il pneumologo?</vt:lpstr>
      <vt:lpstr>Presentazione standard di PowerPoint</vt:lpstr>
      <vt:lpstr>Presentazione standard di PowerPoint</vt:lpstr>
      <vt:lpstr>Evaluation, staging and treatment</vt:lpstr>
      <vt:lpstr>Presentazione standard di PowerPoint</vt:lpstr>
      <vt:lpstr>Lung Cancer - New perspectives </vt:lpstr>
      <vt:lpstr>Evoluzione della Terapia Sistemica nel NSCLC</vt:lpstr>
      <vt:lpstr>Presentazione standard di PowerPoint</vt:lpstr>
      <vt:lpstr>Pathological Features </vt:lpstr>
      <vt:lpstr>Presentazione standard di PowerPoint</vt:lpstr>
      <vt:lpstr>Presentazione standard di PowerPoint</vt:lpstr>
      <vt:lpstr>Presentazione standard di PowerPoint</vt:lpstr>
      <vt:lpstr>Staging of lung cancer</vt:lpstr>
      <vt:lpstr>Presentazione standard di PowerPoint</vt:lpstr>
      <vt:lpstr>Presentazione standard di PowerPoint</vt:lpstr>
      <vt:lpstr>Staging of lung cancer</vt:lpstr>
      <vt:lpstr>Staging of lung cancer</vt:lpstr>
      <vt:lpstr>Evaluation, staging and treatment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Non invasive and invasive staging modalities prior to thoracotomy</vt:lpstr>
      <vt:lpstr>Presentazione standard di PowerPoint</vt:lpstr>
      <vt:lpstr>Pivotal role of pulmonologists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Pivotal role of pulmonologists</vt:lpstr>
      <vt:lpstr>Presentazione standard di PowerPoint</vt:lpstr>
      <vt:lpstr>Presentazione standard di PowerPoint</vt:lpstr>
      <vt:lpstr>Pivotal role of pulmonologists</vt:lpstr>
      <vt:lpstr>Multidisciplinary teams</vt:lpstr>
      <vt:lpstr>Multidisciplinary teams</vt:lpstr>
      <vt:lpstr>Multidisciplinary teams</vt:lpstr>
      <vt:lpstr>Multidisciplinary team management in thoracic oncology: more than just a concept? </vt:lpstr>
      <vt:lpstr>Multidisciplinary team management in thoracic oncology: more than just a concept? </vt:lpstr>
      <vt:lpstr>The MDT report </vt:lpstr>
      <vt:lpstr>Advantages and disadvantages of multidisciplinary team (MDT) management for thoracic malignancies </vt:lpstr>
      <vt:lpstr>Multidisciplinary team management in thoracic oncology: more than just a concept? </vt:lpstr>
      <vt:lpstr>The importance of multidisciplinary team management of patients with non- small-cell lung cancer </vt:lpstr>
      <vt:lpstr>Attendance at meetings </vt:lpstr>
      <vt:lpstr>Conclusions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CLAUDIO MICHELETTO</dc:creator>
  <cp:lastModifiedBy>CLAUDIO MICHELETTO</cp:lastModifiedBy>
  <cp:revision>33</cp:revision>
  <dcterms:created xsi:type="dcterms:W3CDTF">2019-03-27T07:22:32Z</dcterms:created>
  <dcterms:modified xsi:type="dcterms:W3CDTF">2019-04-02T15:12:16Z</dcterms:modified>
</cp:coreProperties>
</file>