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59" r:id="rId3"/>
    <p:sldId id="304" r:id="rId4"/>
    <p:sldId id="305" r:id="rId5"/>
    <p:sldId id="306" r:id="rId6"/>
    <p:sldId id="258" r:id="rId7"/>
    <p:sldId id="259" r:id="rId8"/>
    <p:sldId id="257" r:id="rId9"/>
    <p:sldId id="345" r:id="rId10"/>
    <p:sldId id="358" r:id="rId11"/>
    <p:sldId id="262" r:id="rId12"/>
    <p:sldId id="283" r:id="rId13"/>
    <p:sldId id="263" r:id="rId14"/>
    <p:sldId id="268" r:id="rId15"/>
    <p:sldId id="270" r:id="rId16"/>
    <p:sldId id="297" r:id="rId17"/>
    <p:sldId id="352" r:id="rId18"/>
    <p:sldId id="288" r:id="rId19"/>
    <p:sldId id="271" r:id="rId20"/>
    <p:sldId id="272" r:id="rId21"/>
    <p:sldId id="276" r:id="rId22"/>
    <p:sldId id="353" r:id="rId23"/>
    <p:sldId id="354" r:id="rId24"/>
    <p:sldId id="287" r:id="rId25"/>
    <p:sldId id="286" r:id="rId26"/>
    <p:sldId id="315" r:id="rId27"/>
    <p:sldId id="355" r:id="rId28"/>
    <p:sldId id="317" r:id="rId29"/>
    <p:sldId id="356" r:id="rId30"/>
    <p:sldId id="324" r:id="rId31"/>
    <p:sldId id="301" r:id="rId32"/>
    <p:sldId id="293" r:id="rId33"/>
    <p:sldId id="357" r:id="rId34"/>
    <p:sldId id="284" r:id="rId35"/>
    <p:sldId id="351" r:id="rId36"/>
    <p:sldId id="344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29"/>
  </p:normalViewPr>
  <p:slideViewPr>
    <p:cSldViewPr>
      <p:cViewPr varScale="1">
        <p:scale>
          <a:sx n="108" d="100"/>
          <a:sy n="108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D18EA-A4ED-4E0F-BD85-68CAEEBA47C5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B1B36-73C7-4340-B59D-69CB4DA6EA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297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1B36-73C7-4340-B59D-69CB4DA6EAC9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426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1B36-73C7-4340-B59D-69CB4DA6EAC9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426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AB03-BFFD-4BC7-8A53-A65AA6F5AC37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28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D1159D-FEC4-4C3F-A7E6-8282F70E570E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AB03-BFFD-4BC7-8A53-A65AA6F5AC37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9F0B4B-E244-4245-8CCF-1968EBB36A24}" type="slidenum">
              <a:rPr lang="it-IT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it-IT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it-IT" dirty="0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F214B-8890-4E94-87B8-901CC88C82A1}" type="slidenum">
              <a:rPr lang="it-IT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it-IT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it-IT" dirty="0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F214B-8890-4E94-87B8-901CC88C82A1}" type="slidenum">
              <a:rPr lang="it-IT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it-IT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8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59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02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42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510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30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16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41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86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16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5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87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2B2F6-2445-453F-B189-42F01B42932E}" type="datetimeFigureOut">
              <a:rPr lang="it-IT" smtClean="0"/>
              <a:pPr/>
              <a:t>02/04/19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52A3A-3935-4B5A-B589-67F0B11AC3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42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11.jpeg"/><Relationship Id="rId7" Type="http://schemas.openxmlformats.org/officeDocument/2006/relationships/image" Target="../media/image68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www.bing.com/images/search?q=european+respiratory+society&amp;view=detailv2&amp;&amp;id=4329FC553E49949C30CCC9AD89DB9B7E97D2FB26&amp;selectedIndex=1&amp;ccid=qRq8/76f&amp;simid=608048781992594797&amp;thid=OIP.Ma91abcffbe9f75d6cc6dc7477d5ea1e0o0" TargetMode="External"/><Relationship Id="rId7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hyperlink" Target="https://www.bing.com/images/search?q=european+cystic+fibrosis+society&amp;view=detailv2&amp;&amp;id=20B1B7C8DA3911778EB041D5FF35001D6E94933B&amp;selectedIndex=0&amp;ccid=2Kphvmne&amp;simid=608004513765525129&amp;thid=OIP.Md8aa61be69decc93d290de7fedb9b395o0" TargetMode="Externa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10" Type="http://schemas.openxmlformats.org/officeDocument/2006/relationships/image" Target="../media/image81.tiff"/><Relationship Id="rId4" Type="http://schemas.openxmlformats.org/officeDocument/2006/relationships/image" Target="../media/image41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2.jpe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1.jpeg"/><Relationship Id="rId9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A2285884-26CA-C244-99AB-A55ABD5EE56F}"/>
              </a:ext>
            </a:extLst>
          </p:cNvPr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FB1434D1-BF19-7047-BE2D-B9467217B418}"/>
                </a:ext>
              </a:extLst>
            </p:cNvPr>
            <p:cNvGrpSpPr/>
            <p:nvPr/>
          </p:nvGrpSpPr>
          <p:grpSpPr>
            <a:xfrm>
              <a:off x="0" y="2329693"/>
              <a:ext cx="9144000" cy="4528307"/>
              <a:chOff x="0" y="2280157"/>
              <a:chExt cx="9144000" cy="4528307"/>
            </a:xfrm>
          </p:grpSpPr>
          <p:sp>
            <p:nvSpPr>
              <p:cNvPr id="2" name="Rettangolo 1"/>
              <p:cNvSpPr/>
              <p:nvPr/>
            </p:nvSpPr>
            <p:spPr>
              <a:xfrm>
                <a:off x="1619672" y="3817381"/>
                <a:ext cx="5904656" cy="2600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  <a:defRPr/>
                </a:pPr>
                <a:endParaRPr lang="it-IT" sz="2400" b="1" i="1" dirty="0">
                  <a:solidFill>
                    <a:srgbClr val="9E0000"/>
                  </a:solidFill>
                </a:endParaRPr>
              </a:p>
              <a:p>
                <a:pPr algn="ctr">
                  <a:lnSpc>
                    <a:spcPct val="200000"/>
                  </a:lnSpc>
                  <a:defRPr/>
                </a:pPr>
                <a:r>
                  <a:rPr lang="it-IT" sz="2400" b="1" i="1" dirty="0">
                    <a:solidFill>
                      <a:srgbClr val="9E0000"/>
                    </a:solidFill>
                  </a:rPr>
                  <a:t>Paolo Palange, FERS, FCCP</a:t>
                </a:r>
                <a:endParaRPr lang="it-IT" i="1" dirty="0">
                  <a:solidFill>
                    <a:srgbClr val="9E0000"/>
                  </a:solidFill>
                </a:endParaRPr>
              </a:p>
              <a:p>
                <a:pPr algn="ctr">
                  <a:lnSpc>
                    <a:spcPct val="200000"/>
                  </a:lnSpc>
                  <a:defRPr/>
                </a:pPr>
                <a:r>
                  <a:rPr lang="it-IT" i="1" dirty="0">
                    <a:solidFill>
                      <a:srgbClr val="9E0000"/>
                    </a:solidFill>
                  </a:rPr>
                  <a:t>‘‘Sapienza’’ Università di Roma</a:t>
                </a:r>
              </a:p>
              <a:p>
                <a:pPr algn="ctr">
                  <a:lnSpc>
                    <a:spcPct val="200000"/>
                  </a:lnSpc>
                  <a:defRPr/>
                </a:pPr>
                <a:endParaRPr lang="it-IT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" name="Rettangolo 3"/>
              <p:cNvSpPr/>
              <p:nvPr/>
            </p:nvSpPr>
            <p:spPr>
              <a:xfrm>
                <a:off x="888136" y="2280157"/>
                <a:ext cx="7367728" cy="156966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it-IT" sz="4800" b="1" i="1" dirty="0"/>
                  <a:t>Terapia della</a:t>
                </a:r>
              </a:p>
              <a:p>
                <a:pPr algn="ctr">
                  <a:defRPr/>
                </a:pPr>
                <a:r>
                  <a:rPr lang="it-IT" sz="4800" b="1" i="1" dirty="0"/>
                  <a:t>Fibrosi Cistica dell’Adulto</a:t>
                </a:r>
                <a:endParaRPr lang="it-IT" sz="4800" i="1" dirty="0"/>
              </a:p>
            </p:txBody>
          </p:sp>
          <p:pic>
            <p:nvPicPr>
              <p:cNvPr id="5" name="Picture 10" descr="Risultati immagini per policlinico umberto prim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4730066"/>
                <a:ext cx="774700" cy="774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8" descr="Fondino">
                <a:extLst>
                  <a:ext uri="{FF2B5EF4-FFF2-40B4-BE49-F238E27FC236}">
                    <a16:creationId xmlns:a16="http://schemas.microsoft.com/office/drawing/2014/main" id="{7443A5E5-B5DB-F842-8279-CE6D4A0D4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38042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BDA1ED3-29A3-4A4A-90F4-B536B9268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188640"/>
              <a:ext cx="3384376" cy="1373589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E275A0C-F1B8-4241-8B59-2A5E553B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2040" y="476672"/>
              <a:ext cx="3493861" cy="347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12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0" y="214290"/>
            <a:ext cx="9144000" cy="6655483"/>
            <a:chOff x="0" y="214290"/>
            <a:chExt cx="9144000" cy="6655483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6394438"/>
              <a:ext cx="9144000" cy="475335"/>
              <a:chOff x="0" y="6394438"/>
              <a:chExt cx="9144000" cy="475335"/>
            </a:xfrm>
          </p:grpSpPr>
          <p:pic>
            <p:nvPicPr>
              <p:cNvPr id="11" name="Picture 18" descr="Fondi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94439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3" descr="logo +marchi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3" t="7019" r="53745" b="1291"/>
              <a:stretch/>
            </p:blipFill>
            <p:spPr bwMode="auto">
              <a:xfrm>
                <a:off x="0" y="6394438"/>
                <a:ext cx="1259632" cy="475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5720" y="214290"/>
              <a:ext cx="8429716" cy="1012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86446" y="6429396"/>
              <a:ext cx="307657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71538" y="1500174"/>
              <a:ext cx="7214138" cy="4467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70780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10993"/>
          <a:stretch/>
        </p:blipFill>
        <p:spPr bwMode="auto">
          <a:xfrm>
            <a:off x="126000" y="1290711"/>
            <a:ext cx="8857905" cy="386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539552" y="-99392"/>
            <a:ext cx="7931224" cy="927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783296" y="116632"/>
            <a:ext cx="5658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3600" b="1" i="1" dirty="0" err="1">
                <a:solidFill>
                  <a:srgbClr val="9E0000"/>
                </a:solidFill>
                <a:latin typeface="Calibri" pitchFamily="34" charset="0"/>
              </a:rPr>
              <a:t>Comorbidità</a:t>
            </a:r>
            <a:r>
              <a:rPr lang="it-IT" altLang="it-IT" sz="3600" b="1" i="1" dirty="0">
                <a:solidFill>
                  <a:srgbClr val="9E0000"/>
                </a:solidFill>
                <a:latin typeface="Calibri" pitchFamily="34" charset="0"/>
              </a:rPr>
              <a:t> comuni nella FC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8" name="Picture 18" descr="Fondi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004048" y="6362164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Cystic Fibrosis Foundation Patient Registry</a:t>
            </a:r>
          </a:p>
          <a:p>
            <a:pPr algn="r"/>
            <a:r>
              <a:rPr lang="en-US" sz="1400" i="1" dirty="0">
                <a:solidFill>
                  <a:schemeClr val="bg1"/>
                </a:solidFill>
              </a:rPr>
              <a:t>Annual Data Report 2012 </a:t>
            </a:r>
          </a:p>
        </p:txBody>
      </p:sp>
    </p:spTree>
    <p:extLst>
      <p:ext uri="{BB962C8B-B14F-4D97-AF65-F5344CB8AC3E}">
        <p14:creationId xmlns:p14="http://schemas.microsoft.com/office/powerpoint/2010/main" val="35141024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olo isoscele 13"/>
          <p:cNvSpPr/>
          <p:nvPr/>
        </p:nvSpPr>
        <p:spPr>
          <a:xfrm>
            <a:off x="2857488" y="2714620"/>
            <a:ext cx="3286148" cy="214314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52" name="Rettangolo 2"/>
          <p:cNvSpPr>
            <a:spLocks noChangeArrowheads="1"/>
          </p:cNvSpPr>
          <p:nvPr/>
        </p:nvSpPr>
        <p:spPr bwMode="auto">
          <a:xfrm>
            <a:off x="5786438" y="6478588"/>
            <a:ext cx="3260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chemeClr val="bg1"/>
                </a:solidFill>
                <a:latin typeface="Calibri" pitchFamily="34" charset="0"/>
              </a:rPr>
              <a:t>J Stuart Elborn Lancet 2016; 388: 2519–31</a:t>
            </a:r>
          </a:p>
        </p:txBody>
      </p:sp>
      <p:sp>
        <p:nvSpPr>
          <p:cNvPr id="5" name="Titolo 8"/>
          <p:cNvSpPr txBox="1">
            <a:spLocks/>
          </p:cNvSpPr>
          <p:nvPr/>
        </p:nvSpPr>
        <p:spPr>
          <a:xfrm>
            <a:off x="1106488" y="384177"/>
            <a:ext cx="6965974" cy="687369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it-IT" sz="4400" b="1" i="1" dirty="0">
                <a:solidFill>
                  <a:srgbClr val="9E0000"/>
                </a:solidFill>
                <a:latin typeface="+mn-lt"/>
                <a:cs typeface="Times New Roman" pitchFamily="18" charset="0"/>
              </a:rPr>
              <a:t>Fibrosi Cistica Adulto</a:t>
            </a:r>
          </a:p>
        </p:txBody>
      </p:sp>
      <p:sp>
        <p:nvSpPr>
          <p:cNvPr id="10" name="Titolo 8"/>
          <p:cNvSpPr txBox="1">
            <a:spLocks/>
          </p:cNvSpPr>
          <p:nvPr/>
        </p:nvSpPr>
        <p:spPr>
          <a:xfrm>
            <a:off x="2714612" y="1928802"/>
            <a:ext cx="3714776" cy="125887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it-IT" sz="3600" i="1" dirty="0">
                <a:solidFill>
                  <a:srgbClr val="9E0000"/>
                </a:solidFill>
                <a:latin typeface="+mn-lt"/>
                <a:cs typeface="Times New Roman" pitchFamily="18" charset="0"/>
              </a:rPr>
              <a:t>Controllo Infezioni </a:t>
            </a:r>
          </a:p>
          <a:p>
            <a:pPr algn="ctr" eaLnBrk="0" hangingPunct="0">
              <a:defRPr/>
            </a:pPr>
            <a:r>
              <a:rPr lang="it-IT" sz="3600" i="1" dirty="0">
                <a:solidFill>
                  <a:srgbClr val="9E0000"/>
                </a:solidFill>
                <a:latin typeface="+mn-lt"/>
                <a:cs typeface="Times New Roman" pitchFamily="18" charset="0"/>
              </a:rPr>
              <a:t>Polmonari</a:t>
            </a:r>
          </a:p>
        </p:txBody>
      </p:sp>
      <p:sp>
        <p:nvSpPr>
          <p:cNvPr id="11" name="Titolo 8"/>
          <p:cNvSpPr txBox="1">
            <a:spLocks/>
          </p:cNvSpPr>
          <p:nvPr/>
        </p:nvSpPr>
        <p:spPr>
          <a:xfrm>
            <a:off x="1285852" y="4143380"/>
            <a:ext cx="2643206" cy="1330311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it-IT" sz="3600" i="1" dirty="0">
                <a:latin typeface="+mn-lt"/>
                <a:cs typeface="Times New Roman" pitchFamily="18" charset="0"/>
              </a:rPr>
              <a:t>Nutrizione</a:t>
            </a:r>
          </a:p>
          <a:p>
            <a:pPr algn="ctr" eaLnBrk="0" hangingPunct="0">
              <a:defRPr/>
            </a:pPr>
            <a:r>
              <a:rPr lang="it-IT" sz="3600" i="1" dirty="0">
                <a:latin typeface="+mn-lt"/>
                <a:cs typeface="Times New Roman" pitchFamily="18" charset="0"/>
              </a:rPr>
              <a:t>Diabete</a:t>
            </a:r>
            <a:endParaRPr lang="it-IT" sz="3200" i="1" dirty="0">
              <a:latin typeface="+mn-lt"/>
              <a:cs typeface="Times New Roman" pitchFamily="18" charset="0"/>
            </a:endParaRPr>
          </a:p>
        </p:txBody>
      </p:sp>
      <p:sp>
        <p:nvSpPr>
          <p:cNvPr id="13" name="Titolo 8"/>
          <p:cNvSpPr txBox="1">
            <a:spLocks/>
          </p:cNvSpPr>
          <p:nvPr/>
        </p:nvSpPr>
        <p:spPr>
          <a:xfrm>
            <a:off x="5143504" y="4143381"/>
            <a:ext cx="2714644" cy="128588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it-IT" sz="3600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Fisioterapia </a:t>
            </a:r>
          </a:p>
          <a:p>
            <a:pPr algn="ctr" eaLnBrk="0" hangingPunct="0">
              <a:defRPr/>
            </a:pPr>
            <a:r>
              <a:rPr lang="it-IT" sz="3600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Esercizio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9" name="Picture 18" descr="Fondi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logo +marchi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60" y="1256931"/>
            <a:ext cx="8697896" cy="426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5"/>
          <p:cNvSpPr txBox="1">
            <a:spLocks noChangeArrowheads="1"/>
          </p:cNvSpPr>
          <p:nvPr/>
        </p:nvSpPr>
        <p:spPr bwMode="auto">
          <a:xfrm>
            <a:off x="1555836" y="116632"/>
            <a:ext cx="60323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3600" i="1" dirty="0">
                <a:solidFill>
                  <a:srgbClr val="9E0000"/>
                </a:solidFill>
                <a:latin typeface="Calibri" pitchFamily="34" charset="0"/>
              </a:rPr>
              <a:t>Cystic Fibrosis-Related Diabetes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2" name="Picture 18" descr="Fondi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5004048" y="6362164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Cystic Fibrosis Foundation Patient Registry</a:t>
            </a:r>
          </a:p>
          <a:p>
            <a:pPr algn="r"/>
            <a:r>
              <a:rPr lang="en-US" sz="1400" i="1" dirty="0">
                <a:solidFill>
                  <a:schemeClr val="bg1"/>
                </a:solidFill>
              </a:rPr>
              <a:t>Annual Data Report 2015 </a:t>
            </a:r>
          </a:p>
        </p:txBody>
      </p:sp>
    </p:spTree>
    <p:extLst>
      <p:ext uri="{BB962C8B-B14F-4D97-AF65-F5344CB8AC3E}">
        <p14:creationId xmlns:p14="http://schemas.microsoft.com/office/powerpoint/2010/main" val="351410241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6470" t="37109" r="48283" b="6250"/>
          <a:stretch>
            <a:fillRect/>
          </a:stretch>
        </p:blipFill>
        <p:spPr bwMode="auto">
          <a:xfrm>
            <a:off x="44450" y="1557338"/>
            <a:ext cx="45847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 l="52086" t="37109" r="12775" b="6250"/>
          <a:stretch>
            <a:fillRect/>
          </a:stretch>
        </p:blipFill>
        <p:spPr bwMode="auto">
          <a:xfrm>
            <a:off x="4530725" y="1557338"/>
            <a:ext cx="4572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ttangolo 1"/>
          <p:cNvSpPr>
            <a:spLocks noChangeArrowheads="1"/>
          </p:cNvSpPr>
          <p:nvPr/>
        </p:nvSpPr>
        <p:spPr bwMode="auto">
          <a:xfrm>
            <a:off x="3929063" y="6478588"/>
            <a:ext cx="5143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Annual Data Report 2015 Cystic Fibrosis Foundation Patient Registry </a:t>
            </a:r>
            <a:endParaRPr lang="it-IT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olo 8"/>
          <p:cNvSpPr txBox="1">
            <a:spLocks/>
          </p:cNvSpPr>
          <p:nvPr/>
        </p:nvSpPr>
        <p:spPr>
          <a:xfrm>
            <a:off x="1085850" y="179388"/>
            <a:ext cx="6931025" cy="6778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it-IT" sz="4000" i="1" dirty="0">
                <a:solidFill>
                  <a:srgbClr val="9E0000"/>
                </a:solidFill>
                <a:latin typeface="+mn-lt"/>
                <a:cs typeface="Times New Roman" pitchFamily="18" charset="0"/>
              </a:rPr>
              <a:t>Nutrizione – Epidemiologia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9" name="Picture 18" descr="Fondi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logo +marchi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5004048" y="6362164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Cystic Fibrosis Foundation Patient Registry</a:t>
            </a:r>
          </a:p>
          <a:p>
            <a:pPr algn="r"/>
            <a:r>
              <a:rPr lang="en-US" sz="1400" i="1" dirty="0">
                <a:solidFill>
                  <a:schemeClr val="bg1"/>
                </a:solidFill>
              </a:rPr>
              <a:t>Annual Data Report 2015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B64EA400-8180-7340-AA8C-D648E18764B1}"/>
              </a:ext>
            </a:extLst>
          </p:cNvPr>
          <p:cNvGrpSpPr/>
          <p:nvPr/>
        </p:nvGrpSpPr>
        <p:grpSpPr>
          <a:xfrm>
            <a:off x="0" y="404664"/>
            <a:ext cx="9144000" cy="6465109"/>
            <a:chOff x="0" y="404664"/>
            <a:chExt cx="9144000" cy="6465109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394438"/>
              <a:ext cx="9144000" cy="475335"/>
              <a:chOff x="0" y="6394438"/>
              <a:chExt cx="9144000" cy="475335"/>
            </a:xfrm>
          </p:grpSpPr>
          <p:pic>
            <p:nvPicPr>
              <p:cNvPr id="12" name="Picture 18" descr="Fondi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94439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3" descr="logo +marchi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3" t="7019" r="53745" b="1291"/>
              <a:stretch/>
            </p:blipFill>
            <p:spPr bwMode="auto">
              <a:xfrm>
                <a:off x="0" y="6394438"/>
                <a:ext cx="1259632" cy="475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A1EADC7-B8F0-104A-B1A0-55DFD330E98B}"/>
                </a:ext>
              </a:extLst>
            </p:cNvPr>
            <p:cNvGrpSpPr/>
            <p:nvPr/>
          </p:nvGrpSpPr>
          <p:grpSpPr>
            <a:xfrm>
              <a:off x="638944" y="404664"/>
              <a:ext cx="8298160" cy="6336704"/>
              <a:chOff x="629816" y="404664"/>
              <a:chExt cx="8298160" cy="6336704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5357813" y="1571625"/>
                <a:ext cx="428625" cy="3571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076056" y="6433591"/>
                <a:ext cx="385192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sz="1400" i="1" dirty="0" err="1">
                    <a:solidFill>
                      <a:schemeClr val="bg1"/>
                    </a:solidFill>
                  </a:rPr>
                  <a:t>Stephenson</a:t>
                </a:r>
                <a:r>
                  <a:rPr lang="it-IT" sz="1400" i="1" dirty="0">
                    <a:solidFill>
                      <a:schemeClr val="bg1"/>
                    </a:solidFill>
                  </a:rPr>
                  <a:t> AL  </a:t>
                </a:r>
                <a:r>
                  <a:rPr lang="it-IT" sz="1400" i="1" dirty="0" err="1">
                    <a:solidFill>
                      <a:schemeClr val="bg1"/>
                    </a:solidFill>
                  </a:rPr>
                  <a:t>Ann</a:t>
                </a:r>
                <a:r>
                  <a:rPr lang="it-IT" sz="1400" i="1" dirty="0">
                    <a:solidFill>
                      <a:schemeClr val="bg1"/>
                    </a:solidFill>
                  </a:rPr>
                  <a:t> </a:t>
                </a:r>
                <a:r>
                  <a:rPr lang="it-IT" sz="1400" i="1" dirty="0" err="1">
                    <a:solidFill>
                      <a:schemeClr val="bg1"/>
                    </a:solidFill>
                  </a:rPr>
                  <a:t>Int</a:t>
                </a:r>
                <a:r>
                  <a:rPr lang="it-IT" sz="1400" i="1" dirty="0">
                    <a:solidFill>
                      <a:schemeClr val="bg1"/>
                    </a:solidFill>
                  </a:rPr>
                  <a:t> </a:t>
                </a:r>
                <a:r>
                  <a:rPr lang="it-IT" sz="1400" i="1" dirty="0" err="1">
                    <a:solidFill>
                      <a:schemeClr val="bg1"/>
                    </a:solidFill>
                  </a:rPr>
                  <a:t>Med</a:t>
                </a:r>
                <a:r>
                  <a:rPr lang="it-IT" sz="1400" i="1" dirty="0">
                    <a:solidFill>
                      <a:schemeClr val="bg1"/>
                    </a:solidFill>
                  </a:rPr>
                  <a:t> 2018</a:t>
                </a:r>
              </a:p>
            </p:txBody>
          </p:sp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68531FE2-8188-6B47-9C06-897EEA71F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816" y="404664"/>
                <a:ext cx="8043376" cy="944364"/>
              </a:xfrm>
              <a:prstGeom prst="rect">
                <a:avLst/>
              </a:prstGeom>
            </p:spPr>
          </p:pic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75EFDA35-EE54-3541-B684-61F4E3F8E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1680" y="1424152"/>
                <a:ext cx="5464398" cy="4906149"/>
              </a:xfrm>
              <a:prstGeom prst="rect">
                <a:avLst/>
              </a:prstGeom>
            </p:spPr>
          </p:pic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260F104-E046-7D47-AEDD-9FEDA55516EB}"/>
                  </a:ext>
                </a:extLst>
              </p:cNvPr>
              <p:cNvSpPr/>
              <p:nvPr/>
            </p:nvSpPr>
            <p:spPr>
              <a:xfrm>
                <a:off x="5004048" y="1844824"/>
                <a:ext cx="720080" cy="2971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E8794F2-3CC9-1941-A450-DDF0CA4E0CE0}"/>
                </a:ext>
              </a:extLst>
            </p:cNvPr>
            <p:cNvSpPr txBox="1"/>
            <p:nvPr/>
          </p:nvSpPr>
          <p:spPr>
            <a:xfrm>
              <a:off x="7380312" y="2348880"/>
              <a:ext cx="1016240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High Fat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Diet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21484" r="50037" b="6250"/>
          <a:stretch>
            <a:fillRect/>
          </a:stretch>
        </p:blipFill>
        <p:spPr bwMode="auto">
          <a:xfrm>
            <a:off x="71438" y="1412777"/>
            <a:ext cx="4442133" cy="416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4"/>
          <p:cNvSpPr/>
          <p:nvPr/>
        </p:nvSpPr>
        <p:spPr>
          <a:xfrm>
            <a:off x="928688" y="285750"/>
            <a:ext cx="73580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i="1" dirty="0">
                <a:solidFill>
                  <a:srgbClr val="9E0000"/>
                </a:solidFill>
                <a:latin typeface="+mn-lt"/>
                <a:cs typeface="Times New Roman" pitchFamily="18" charset="0"/>
              </a:rPr>
              <a:t>Lung </a:t>
            </a:r>
            <a:r>
              <a:rPr lang="en-US" sz="3200" i="1" dirty="0">
                <a:solidFill>
                  <a:srgbClr val="9E0000"/>
                </a:solidFill>
                <a:cs typeface="Times New Roman" pitchFamily="18" charset="0"/>
              </a:rPr>
              <a:t>f</a:t>
            </a:r>
            <a:r>
              <a:rPr lang="en-US" sz="3200" i="1" dirty="0">
                <a:solidFill>
                  <a:srgbClr val="9E0000"/>
                </a:solidFill>
                <a:latin typeface="+mn-lt"/>
                <a:cs typeface="Times New Roman" pitchFamily="18" charset="0"/>
              </a:rPr>
              <a:t>unction and BMI in Cystic Fibrosis</a:t>
            </a:r>
            <a:endParaRPr lang="it-IT" sz="3200" i="1" dirty="0">
              <a:solidFill>
                <a:srgbClr val="9E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Rettangolo 5"/>
          <p:cNvSpPr/>
          <p:nvPr/>
        </p:nvSpPr>
        <p:spPr>
          <a:xfrm>
            <a:off x="4283968" y="5758790"/>
            <a:ext cx="1135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 dirty="0">
                <a:cs typeface="Arial" charset="0"/>
              </a:rPr>
              <a:t>n = 909 pz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26" y="1412776"/>
            <a:ext cx="4232770" cy="416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7" name="Picture 18" descr="Fondi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latin typeface="+mn-lt"/>
              </a:rPr>
              <a:t>Stephenson AL et al. Am J Clin Nutr, 2013</a:t>
            </a:r>
          </a:p>
        </p:txBody>
      </p:sp>
    </p:spTree>
    <p:extLst>
      <p:ext uri="{BB962C8B-B14F-4D97-AF65-F5344CB8AC3E}">
        <p14:creationId xmlns:p14="http://schemas.microsoft.com/office/powerpoint/2010/main" val="358068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357813" y="1571625"/>
            <a:ext cx="428625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" name="Gruppo 6"/>
          <p:cNvGrpSpPr>
            <a:grpSpLocks/>
          </p:cNvGrpSpPr>
          <p:nvPr/>
        </p:nvGrpSpPr>
        <p:grpSpPr bwMode="auto">
          <a:xfrm>
            <a:off x="161193" y="185737"/>
            <a:ext cx="8821614" cy="1385887"/>
            <a:chOff x="142876" y="714355"/>
            <a:chExt cx="8929718" cy="1386709"/>
          </a:xfrm>
        </p:grpSpPr>
        <p:pic>
          <p:nvPicPr>
            <p:cNvPr id="26632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7137" t="38086" r="22035" b="42351"/>
            <a:stretch/>
          </p:blipFill>
          <p:spPr bwMode="auto">
            <a:xfrm>
              <a:off x="142876" y="714355"/>
              <a:ext cx="8929718" cy="1386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5"/>
            <p:cNvSpPr/>
            <p:nvPr/>
          </p:nvSpPr>
          <p:spPr>
            <a:xfrm>
              <a:off x="5313381" y="1572115"/>
              <a:ext cx="285751" cy="285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2" name="Picture 18" descr="Fondi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Alicandro G et al. J Cyst Fibros, 2014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24" y="1739465"/>
            <a:ext cx="7238751" cy="451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20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68356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chemeClr val="bg1"/>
                </a:solidFill>
                <a:latin typeface="+mn-lt"/>
              </a:rPr>
              <a:t>FC: Patogenesi e Fisiopatologia - 24/11/2016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5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Fiuza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-Luces C, et al. Physiology, 2013</a:t>
            </a:r>
            <a:endParaRPr lang="it-IT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61" y="980728"/>
            <a:ext cx="7357278" cy="529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29181" y="151800"/>
            <a:ext cx="688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rgbClr val="9E0000"/>
                </a:solidFill>
                <a:latin typeface="+mj-lt"/>
              </a:rPr>
              <a:t>‘‘Exercise is the REAL POLYPILL’’</a:t>
            </a:r>
          </a:p>
        </p:txBody>
      </p:sp>
    </p:spTree>
    <p:extLst>
      <p:ext uri="{BB962C8B-B14F-4D97-AF65-F5344CB8AC3E}">
        <p14:creationId xmlns:p14="http://schemas.microsoft.com/office/powerpoint/2010/main" val="3952005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041" y="2029962"/>
            <a:ext cx="4396999" cy="416757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645" y="874003"/>
            <a:ext cx="7856787" cy="101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8"/>
          <p:cNvSpPr txBox="1"/>
          <p:nvPr/>
        </p:nvSpPr>
        <p:spPr>
          <a:xfrm>
            <a:off x="1259632" y="172564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9E0000"/>
                </a:solidFill>
                <a:latin typeface="+mn-lt"/>
              </a:rPr>
              <a:t> </a:t>
            </a:r>
            <a:r>
              <a:rPr lang="it-IT" sz="3600" i="1" dirty="0" err="1">
                <a:solidFill>
                  <a:srgbClr val="9E0000"/>
                </a:solidFill>
                <a:latin typeface="+mn-lt"/>
              </a:rPr>
              <a:t>Exercise</a:t>
            </a:r>
            <a:r>
              <a:rPr lang="it-IT" sz="3600" i="1" dirty="0">
                <a:solidFill>
                  <a:srgbClr val="9E0000"/>
                </a:solidFill>
                <a:latin typeface="+mn-lt"/>
              </a:rPr>
              <a:t> </a:t>
            </a:r>
            <a:r>
              <a:rPr lang="it-IT" sz="3600" i="1" dirty="0" err="1">
                <a:solidFill>
                  <a:srgbClr val="9E0000"/>
                </a:solidFill>
                <a:latin typeface="+mn-lt"/>
              </a:rPr>
              <a:t>tolerance</a:t>
            </a:r>
            <a:r>
              <a:rPr lang="it-IT" sz="3600" i="1" dirty="0">
                <a:solidFill>
                  <a:srgbClr val="9E0000"/>
                </a:solidFill>
                <a:latin typeface="+mn-lt"/>
              </a:rPr>
              <a:t> and </a:t>
            </a:r>
            <a:r>
              <a:rPr lang="it-IT" sz="3600" i="1" dirty="0" err="1">
                <a:solidFill>
                  <a:srgbClr val="9E0000"/>
                </a:solidFill>
                <a:latin typeface="+mn-lt"/>
              </a:rPr>
              <a:t>survival</a:t>
            </a:r>
            <a:endParaRPr lang="it-IT" sz="3600" i="1" dirty="0">
              <a:solidFill>
                <a:srgbClr val="9E0000"/>
              </a:solidFill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214713" y="3375083"/>
            <a:ext cx="35692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High: V'O</a:t>
            </a:r>
            <a:r>
              <a:rPr lang="it-IT" b="1" i="1" baseline="-25000" dirty="0"/>
              <a:t>2</a:t>
            </a:r>
            <a:r>
              <a:rPr lang="it-IT" b="1" i="1" dirty="0"/>
              <a:t> peak ≥ 82% pred.</a:t>
            </a:r>
          </a:p>
          <a:p>
            <a:endParaRPr lang="it-IT" b="1" i="1" dirty="0"/>
          </a:p>
          <a:p>
            <a:r>
              <a:rPr lang="it-IT" b="1" i="1" dirty="0"/>
              <a:t>Medium: V'O</a:t>
            </a:r>
            <a:r>
              <a:rPr lang="it-IT" b="1" i="1" baseline="-25000" dirty="0"/>
              <a:t>2</a:t>
            </a:r>
            <a:r>
              <a:rPr lang="it-IT" b="1" i="1" dirty="0"/>
              <a:t> peak 59 – 81% pred. </a:t>
            </a:r>
          </a:p>
          <a:p>
            <a:endParaRPr lang="it-IT" b="1" i="1" dirty="0"/>
          </a:p>
          <a:p>
            <a:r>
              <a:rPr lang="it-IT" b="1" i="1" dirty="0"/>
              <a:t>Low: V'O</a:t>
            </a:r>
            <a:r>
              <a:rPr lang="it-IT" b="1" i="1" baseline="-25000" dirty="0"/>
              <a:t>2</a:t>
            </a:r>
            <a:r>
              <a:rPr lang="it-IT" b="1" i="1" dirty="0"/>
              <a:t> peak &lt; 58% pred.</a:t>
            </a:r>
          </a:p>
        </p:txBody>
      </p:sp>
      <p:pic>
        <p:nvPicPr>
          <p:cNvPr id="2050" name="Picture 2" descr="Risultati immagini per new england journal of medic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1" y="941845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21" name="Picture 18" descr="Fondi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Nixon PA et al. N Engl J Med, 1992</a:t>
            </a:r>
          </a:p>
        </p:txBody>
      </p:sp>
    </p:spTree>
    <p:extLst>
      <p:ext uri="{BB962C8B-B14F-4D97-AF65-F5344CB8AC3E}">
        <p14:creationId xmlns:p14="http://schemas.microsoft.com/office/powerpoint/2010/main" val="184747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7A996A5C-70F4-0F4E-94A0-B56080682B4A}"/>
              </a:ext>
            </a:extLst>
          </p:cNvPr>
          <p:cNvGrpSpPr/>
          <p:nvPr/>
        </p:nvGrpSpPr>
        <p:grpSpPr>
          <a:xfrm>
            <a:off x="36512" y="332656"/>
            <a:ext cx="9144000" cy="6480720"/>
            <a:chOff x="36512" y="332656"/>
            <a:chExt cx="9144000" cy="648072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FB1434D1-BF19-7047-BE2D-B9467217B418}"/>
                </a:ext>
              </a:extLst>
            </p:cNvPr>
            <p:cNvGrpSpPr/>
            <p:nvPr/>
          </p:nvGrpSpPr>
          <p:grpSpPr>
            <a:xfrm>
              <a:off x="36512" y="6093296"/>
              <a:ext cx="9144000" cy="720080"/>
              <a:chOff x="0" y="6187776"/>
              <a:chExt cx="9144000" cy="720080"/>
            </a:xfrm>
          </p:grpSpPr>
          <p:pic>
            <p:nvPicPr>
              <p:cNvPr id="8" name="Picture 18" descr="Fondino">
                <a:extLst>
                  <a:ext uri="{FF2B5EF4-FFF2-40B4-BE49-F238E27FC236}">
                    <a16:creationId xmlns:a16="http://schemas.microsoft.com/office/drawing/2014/main" id="{7443A5E5-B5DB-F842-8279-CE6D4A0D4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38042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10" descr="Risultati immagini per policlinico umberto prim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48" y="6187776"/>
                <a:ext cx="720080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BA33033-F1CD-C44B-8E6B-AA3709F8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568" y="332656"/>
              <a:ext cx="5832648" cy="1198218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506B139-CA41-0B4E-B991-EAC22A093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5656" y="2400657"/>
              <a:ext cx="5988583" cy="3480048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32B3E84-C9F3-6E43-A709-D51DD9A9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7289" y="1563531"/>
              <a:ext cx="5892800" cy="3302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1FB66C5-5161-0143-BFD5-9C7967E24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8481" y="6290159"/>
              <a:ext cx="2886969" cy="326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234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204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4754" y="332656"/>
            <a:ext cx="671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9E0000"/>
                </a:solidFill>
                <a:latin typeface="+mj-lt"/>
              </a:rPr>
              <a:t>Exercise and airway surface liquid </a:t>
            </a:r>
          </a:p>
        </p:txBody>
      </p:sp>
      <p:pic>
        <p:nvPicPr>
          <p:cNvPr id="1026" name="Picture 2" descr="Risultati immagini per secrezione cloro epitelio respiratorio nell'esercizio fis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3509"/>
            <a:ext cx="3590856" cy="29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15"/>
          <p:cNvGrpSpPr/>
          <p:nvPr/>
        </p:nvGrpSpPr>
        <p:grpSpPr>
          <a:xfrm>
            <a:off x="4874563" y="1803069"/>
            <a:ext cx="2836961" cy="792088"/>
            <a:chOff x="2707661" y="72022"/>
            <a:chExt cx="2836961" cy="1418480"/>
          </a:xfrm>
        </p:grpSpPr>
        <p:sp>
          <p:nvSpPr>
            <p:cNvPr id="18" name="Rettangolo arrotondato 17"/>
            <p:cNvSpPr/>
            <p:nvPr/>
          </p:nvSpPr>
          <p:spPr>
            <a:xfrm>
              <a:off x="2707661" y="72022"/>
              <a:ext cx="2836961" cy="141848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ttangolo 18"/>
            <p:cNvSpPr/>
            <p:nvPr/>
          </p:nvSpPr>
          <p:spPr>
            <a:xfrm>
              <a:off x="2776905" y="141266"/>
              <a:ext cx="2698473" cy="1279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b="1" dirty="0">
                  <a:cs typeface="Arial" pitchFamily="34" charset="0"/>
                </a:rPr>
                <a:t>Esercizio</a:t>
              </a:r>
              <a:endParaRPr lang="it-IT" sz="3200" b="1" kern="1200" dirty="0">
                <a:cs typeface="Arial" pitchFamily="34" charset="0"/>
              </a:endParaRPr>
            </a:p>
          </p:txBody>
        </p:sp>
      </p:grpSp>
      <p:sp>
        <p:nvSpPr>
          <p:cNvPr id="20" name="Freccia a inversione 19"/>
          <p:cNvSpPr/>
          <p:nvPr/>
        </p:nvSpPr>
        <p:spPr>
          <a:xfrm rot="5400000">
            <a:off x="7308556" y="2529154"/>
            <a:ext cx="2016225" cy="935597"/>
          </a:xfrm>
          <a:prstGeom prst="utur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Freccia a inversione 23"/>
          <p:cNvSpPr/>
          <p:nvPr/>
        </p:nvSpPr>
        <p:spPr>
          <a:xfrm rot="5400000">
            <a:off x="7524327" y="4401110"/>
            <a:ext cx="1584177" cy="936104"/>
          </a:xfrm>
          <a:prstGeom prst="utur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4" name="Gruppo 24"/>
          <p:cNvGrpSpPr/>
          <p:nvPr/>
        </p:nvGrpSpPr>
        <p:grpSpPr>
          <a:xfrm>
            <a:off x="3096342" y="4856840"/>
            <a:ext cx="4752528" cy="1308463"/>
            <a:chOff x="542159" y="1969773"/>
            <a:chExt cx="2860221" cy="1024389"/>
          </a:xfrm>
        </p:grpSpPr>
        <p:sp>
          <p:nvSpPr>
            <p:cNvPr id="26" name="Rettangolo arrotondato 25"/>
            <p:cNvSpPr/>
            <p:nvPr/>
          </p:nvSpPr>
          <p:spPr>
            <a:xfrm>
              <a:off x="628832" y="2092167"/>
              <a:ext cx="2730211" cy="67649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ttangolo 26"/>
            <p:cNvSpPr/>
            <p:nvPr/>
          </p:nvSpPr>
          <p:spPr>
            <a:xfrm>
              <a:off x="542159" y="1969773"/>
              <a:ext cx="2860221" cy="102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000" b="1" dirty="0">
                  <a:solidFill>
                    <a:schemeClr val="tx1"/>
                  </a:solidFill>
                  <a:cs typeface="Arial" pitchFamily="34" charset="0"/>
                </a:rPr>
                <a:t>Disidratazione della superficie delle vie aeree</a:t>
              </a:r>
              <a:endParaRPr lang="it-IT" sz="2000" b="1" kern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uppo 27"/>
          <p:cNvGrpSpPr/>
          <p:nvPr/>
        </p:nvGrpSpPr>
        <p:grpSpPr>
          <a:xfrm>
            <a:off x="4427984" y="3531060"/>
            <a:ext cx="3271867" cy="863684"/>
            <a:chOff x="2445602" y="4051958"/>
            <a:chExt cx="3271867" cy="863684"/>
          </a:xfrm>
        </p:grpSpPr>
        <p:sp>
          <p:nvSpPr>
            <p:cNvPr id="29" name="Rettangolo arrotondato 28"/>
            <p:cNvSpPr/>
            <p:nvPr/>
          </p:nvSpPr>
          <p:spPr>
            <a:xfrm>
              <a:off x="2445602" y="4051958"/>
              <a:ext cx="3271867" cy="863684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3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ttangolo 29"/>
            <p:cNvSpPr/>
            <p:nvPr/>
          </p:nvSpPr>
          <p:spPr>
            <a:xfrm>
              <a:off x="2487763" y="4094120"/>
              <a:ext cx="3187543" cy="779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000" b="1" dirty="0">
                  <a:solidFill>
                    <a:schemeClr val="tx1"/>
                  </a:solidFill>
                  <a:cs typeface="Arial" pitchFamily="34" charset="0"/>
                </a:rPr>
                <a:t>Aumento ventilazione</a:t>
              </a:r>
              <a:endParaRPr lang="it-IT" sz="2000" b="1" kern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28" name="Picture 18" descr="Fondi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33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Schmitt L et al. Eur Respir  J 2011 </a:t>
            </a:r>
          </a:p>
        </p:txBody>
      </p:sp>
    </p:spTree>
    <p:extLst>
      <p:ext uri="{BB962C8B-B14F-4D97-AF65-F5344CB8AC3E}">
        <p14:creationId xmlns:p14="http://schemas.microsoft.com/office/powerpoint/2010/main" val="184747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grpSp>
        <p:nvGrpSpPr>
          <p:cNvPr id="5" name="Group 6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5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latin typeface="+mn-lt"/>
              </a:rPr>
              <a:t>Savi D et al. Respir Med, 2013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5" y="927610"/>
            <a:ext cx="7151770" cy="53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979712" y="4293096"/>
            <a:ext cx="5688632" cy="0"/>
          </a:xfrm>
          <a:prstGeom prst="line">
            <a:avLst/>
          </a:prstGeom>
          <a:ln w="38100">
            <a:solidFill>
              <a:srgbClr val="CC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475656" y="4077072"/>
            <a:ext cx="504056" cy="468000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1129181" y="332656"/>
            <a:ext cx="688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9E0000"/>
                </a:solidFill>
                <a:latin typeface="+mj-lt"/>
              </a:rPr>
              <a:t>Physical activity and V'O</a:t>
            </a:r>
            <a:r>
              <a:rPr lang="it-IT" sz="3600" i="1" baseline="-25000" dirty="0">
                <a:solidFill>
                  <a:srgbClr val="9E0000"/>
                </a:solidFill>
                <a:latin typeface="+mj-lt"/>
              </a:rPr>
              <a:t>2</a:t>
            </a:r>
            <a:r>
              <a:rPr lang="it-IT" sz="3600" i="1" dirty="0">
                <a:solidFill>
                  <a:srgbClr val="9E0000"/>
                </a:solidFill>
                <a:latin typeface="+mj-lt"/>
              </a:rPr>
              <a:t> peak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 l="26799" t="19896" r="47804" b="39891"/>
          <a:stretch>
            <a:fillRect/>
          </a:stretch>
        </p:blipFill>
        <p:spPr bwMode="auto">
          <a:xfrm>
            <a:off x="7812360" y="260648"/>
            <a:ext cx="1119418" cy="132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367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5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latin typeface="+mn-lt"/>
              </a:rPr>
              <a:t>Savi D et </a:t>
            </a:r>
            <a:r>
              <a:rPr lang="it-IT" sz="1400" i="1" dirty="0" err="1">
                <a:solidFill>
                  <a:schemeClr val="bg1"/>
                </a:solidFill>
                <a:latin typeface="+mn-lt"/>
              </a:rPr>
              <a:t>al.BMJ</a:t>
            </a:r>
            <a:r>
              <a:rPr lang="it-IT" sz="1400" i="1" dirty="0">
                <a:solidFill>
                  <a:schemeClr val="bg1"/>
                </a:solidFill>
                <a:latin typeface="+mn-lt"/>
              </a:rPr>
              <a:t> 2015</a:t>
            </a:r>
          </a:p>
        </p:txBody>
      </p:sp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648072" y="208671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648072" y="208671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648072" y="208671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2CF2CE-0E61-C442-85C1-D57424734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72" y="309412"/>
            <a:ext cx="6057900" cy="102870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20A342EE-7991-9A48-873A-57A2DEAED295}"/>
              </a:ext>
            </a:extLst>
          </p:cNvPr>
          <p:cNvGrpSpPr/>
          <p:nvPr/>
        </p:nvGrpSpPr>
        <p:grpSpPr>
          <a:xfrm>
            <a:off x="788331" y="1543338"/>
            <a:ext cx="7107135" cy="4828331"/>
            <a:chOff x="-11629800" y="1878347"/>
            <a:chExt cx="9124149" cy="618019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FC8F0E8-3827-E14C-A7C1-6E3D41C0E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0259"/>
            <a:stretch/>
          </p:blipFill>
          <p:spPr>
            <a:xfrm>
              <a:off x="-11629800" y="1878347"/>
              <a:ext cx="9124149" cy="3023263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20EB5B5-7D0D-CC47-81F8-33D42B031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8388"/>
            <a:stretch/>
          </p:blipFill>
          <p:spPr>
            <a:xfrm>
              <a:off x="-11629800" y="4892978"/>
              <a:ext cx="9124149" cy="3165566"/>
            </a:xfrm>
            <a:prstGeom prst="rect">
              <a:avLst/>
            </a:prstGeom>
          </p:spPr>
        </p:pic>
      </p:grp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 l="26799" t="19896" r="47804" b="39891"/>
          <a:stretch>
            <a:fillRect/>
          </a:stretch>
        </p:blipFill>
        <p:spPr bwMode="auto">
          <a:xfrm>
            <a:off x="7812360" y="260648"/>
            <a:ext cx="1119418" cy="132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4E1E5EA-FD5F-034D-AA23-5D30B815DB6A}"/>
              </a:ext>
            </a:extLst>
          </p:cNvPr>
          <p:cNvSpPr/>
          <p:nvPr/>
        </p:nvSpPr>
        <p:spPr>
          <a:xfrm>
            <a:off x="952872" y="2564904"/>
            <a:ext cx="6057900" cy="1333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FEFC71B-821D-A049-B1DD-A2DE0FD0F147}"/>
              </a:ext>
            </a:extLst>
          </p:cNvPr>
          <p:cNvSpPr/>
          <p:nvPr/>
        </p:nvSpPr>
        <p:spPr>
          <a:xfrm>
            <a:off x="952872" y="3893632"/>
            <a:ext cx="6057900" cy="22489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CB7219D-F237-7F4C-BADA-E319C1CA0463}"/>
              </a:ext>
            </a:extLst>
          </p:cNvPr>
          <p:cNvSpPr/>
          <p:nvPr/>
        </p:nvSpPr>
        <p:spPr>
          <a:xfrm>
            <a:off x="952872" y="1811389"/>
            <a:ext cx="6715472" cy="7307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5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latin typeface="+mn-lt"/>
              </a:rPr>
              <a:t>Savi D et </a:t>
            </a:r>
            <a:r>
              <a:rPr lang="it-IT" sz="1400" i="1" dirty="0" err="1">
                <a:solidFill>
                  <a:schemeClr val="bg1"/>
                </a:solidFill>
                <a:latin typeface="+mn-lt"/>
              </a:rPr>
              <a:t>al.BMJ</a:t>
            </a:r>
            <a:r>
              <a:rPr lang="it-IT" sz="1400" i="1" dirty="0">
                <a:solidFill>
                  <a:schemeClr val="bg1"/>
                </a:solidFill>
                <a:latin typeface="+mn-lt"/>
              </a:rPr>
              <a:t> 2018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 l="26799" t="19896" r="47804" b="39891"/>
          <a:stretch>
            <a:fillRect/>
          </a:stretch>
        </p:blipFill>
        <p:spPr bwMode="auto">
          <a:xfrm>
            <a:off x="7812360" y="260648"/>
            <a:ext cx="1119418" cy="132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9A633C10-DA2E-3542-A81C-2F1FB3911171}"/>
              </a:ext>
            </a:extLst>
          </p:cNvPr>
          <p:cNvGrpSpPr/>
          <p:nvPr/>
        </p:nvGrpSpPr>
        <p:grpSpPr>
          <a:xfrm>
            <a:off x="696065" y="801581"/>
            <a:ext cx="6684247" cy="5511534"/>
            <a:chOff x="696065" y="801581"/>
            <a:chExt cx="6684247" cy="5511534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457490C5-A72A-714F-9374-2E001163F67D}"/>
                </a:ext>
              </a:extLst>
            </p:cNvPr>
            <p:cNvGrpSpPr/>
            <p:nvPr/>
          </p:nvGrpSpPr>
          <p:grpSpPr>
            <a:xfrm>
              <a:off x="696065" y="801581"/>
              <a:ext cx="6684247" cy="5511534"/>
              <a:chOff x="648072" y="801581"/>
              <a:chExt cx="6684247" cy="5511534"/>
            </a:xfrm>
          </p:grpSpPr>
          <p:sp>
            <p:nvSpPr>
              <p:cNvPr id="2052" name="AutoShape 4" descr="Risultati immagini per policlinico umberto primo"/>
              <p:cNvSpPr>
                <a:spLocks noChangeAspect="1" noChangeArrowheads="1"/>
              </p:cNvSpPr>
              <p:nvPr/>
            </p:nvSpPr>
            <p:spPr bwMode="auto">
              <a:xfrm>
                <a:off x="648072" y="2086712"/>
                <a:ext cx="304800" cy="304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it-IT" altLang="it-IT">
                  <a:latin typeface="Calibri" pitchFamily="34" charset="0"/>
                </a:endParaRPr>
              </a:p>
            </p:txBody>
          </p:sp>
          <p:sp>
            <p:nvSpPr>
              <p:cNvPr id="2053" name="AutoShape 6" descr="Risultati immagini per policlinico umberto primo"/>
              <p:cNvSpPr>
                <a:spLocks noChangeAspect="1" noChangeArrowheads="1"/>
              </p:cNvSpPr>
              <p:nvPr/>
            </p:nvSpPr>
            <p:spPr bwMode="auto">
              <a:xfrm>
                <a:off x="648072" y="2086712"/>
                <a:ext cx="304800" cy="304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it-IT" altLang="it-IT">
                  <a:latin typeface="Calibri" pitchFamily="34" charset="0"/>
                </a:endParaRPr>
              </a:p>
            </p:txBody>
          </p:sp>
          <p:sp>
            <p:nvSpPr>
              <p:cNvPr id="2054" name="AutoShape 8" descr="Risultati immagini per policlinico umberto primo"/>
              <p:cNvSpPr>
                <a:spLocks noChangeAspect="1" noChangeArrowheads="1"/>
              </p:cNvSpPr>
              <p:nvPr/>
            </p:nvSpPr>
            <p:spPr bwMode="auto">
              <a:xfrm>
                <a:off x="648072" y="2086712"/>
                <a:ext cx="304800" cy="304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it-IT" altLang="it-IT">
                  <a:latin typeface="Calibri" pitchFamily="34" charset="0"/>
                </a:endParaRPr>
              </a:p>
            </p:txBody>
          </p:sp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189574CA-A0E9-4A47-B7B3-3E471825F7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319"/>
              <a:stretch/>
            </p:blipFill>
            <p:spPr>
              <a:xfrm>
                <a:off x="952872" y="801581"/>
                <a:ext cx="6019800" cy="1001339"/>
              </a:xfrm>
              <a:prstGeom prst="rect">
                <a:avLst/>
              </a:prstGeom>
            </p:spPr>
          </p:pic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56A5AE71-4910-A142-AB14-D15DDAD8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3647" y="2211141"/>
                <a:ext cx="6048672" cy="4101974"/>
              </a:xfrm>
              <a:prstGeom prst="rect">
                <a:avLst/>
              </a:prstGeom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3079926-47AC-9540-93B3-736B6492B991}"/>
                  </a:ext>
                </a:extLst>
              </p:cNvPr>
              <p:cNvSpPr txBox="1"/>
              <p:nvPr/>
            </p:nvSpPr>
            <p:spPr>
              <a:xfrm>
                <a:off x="3265075" y="2824258"/>
                <a:ext cx="657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n=34</a:t>
                </a: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9A44682-9AA7-D64E-A699-5565357EB879}"/>
                  </a:ext>
                </a:extLst>
              </p:cNvPr>
              <p:cNvSpPr txBox="1"/>
              <p:nvPr/>
            </p:nvSpPr>
            <p:spPr>
              <a:xfrm>
                <a:off x="5436096" y="3441501"/>
                <a:ext cx="899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r = 0.59</a:t>
                </a:r>
              </a:p>
            </p:txBody>
          </p:sp>
        </p:grp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32D49BBC-7ABD-DA43-8DFE-4E63D57B0C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1962" y="2211141"/>
              <a:ext cx="24014" cy="3738139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34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68356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chemeClr val="bg1"/>
                </a:solidFill>
                <a:latin typeface="+mn-lt"/>
              </a:rPr>
              <a:t>FC: Patogenesi e Fisiopatologia - 24/11/2016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0768" y="160338"/>
            <a:ext cx="6462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>
                <a:solidFill>
                  <a:srgbClr val="9E0000"/>
                </a:solidFill>
                <a:latin typeface="+mn-lt"/>
              </a:rPr>
              <a:t>Respiratory Microorganisms</a:t>
            </a:r>
          </a:p>
        </p:txBody>
      </p:sp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1340"/>
            <a:ext cx="8734462" cy="380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24" name="Picture 18" descr="Fondi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5004048" y="6362164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Cystic Fibrosis Foundation Patient Registry</a:t>
            </a:r>
          </a:p>
          <a:p>
            <a:pPr algn="r"/>
            <a:r>
              <a:rPr lang="en-US" sz="1400" i="1" dirty="0">
                <a:solidFill>
                  <a:schemeClr val="bg1"/>
                </a:solidFill>
              </a:rPr>
              <a:t>Annual Data Report 2015 </a:t>
            </a:r>
          </a:p>
        </p:txBody>
      </p:sp>
    </p:spTree>
    <p:extLst>
      <p:ext uri="{BB962C8B-B14F-4D97-AF65-F5344CB8AC3E}">
        <p14:creationId xmlns:p14="http://schemas.microsoft.com/office/powerpoint/2010/main" val="970248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68356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chemeClr val="bg1"/>
                </a:solidFill>
                <a:latin typeface="+mn-lt"/>
              </a:rPr>
              <a:t>FC: Patogenesi e Fisiopatologia - 24/11/2016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5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latin typeface="+mn-lt"/>
              </a:rPr>
              <a:t>Cohen TS, Prince A. Nat Med, 2012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784" y="156903"/>
            <a:ext cx="749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>
                <a:solidFill>
                  <a:srgbClr val="9E0000"/>
                </a:solidFill>
                <a:latin typeface="+mn-lt"/>
              </a:rPr>
              <a:t>Pseudomonas aeruginosa e biofilm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2" y="923266"/>
            <a:ext cx="8011616" cy="53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35785" y="4179461"/>
            <a:ext cx="864096" cy="798731"/>
            <a:chOff x="-234280" y="3212976"/>
            <a:chExt cx="864096" cy="798731"/>
          </a:xfrm>
        </p:grpSpPr>
        <p:sp>
          <p:nvSpPr>
            <p:cNvPr id="4" name="Oval 3"/>
            <p:cNvSpPr/>
            <p:nvPr/>
          </p:nvSpPr>
          <p:spPr>
            <a:xfrm>
              <a:off x="-234280" y="3212976"/>
              <a:ext cx="864096" cy="798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85700" y="3289175"/>
              <a:ext cx="566936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latin typeface="+mn-lt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36496" y="4179459"/>
            <a:ext cx="864096" cy="798731"/>
            <a:chOff x="3536496" y="4608850"/>
            <a:chExt cx="864096" cy="798731"/>
          </a:xfrm>
        </p:grpSpPr>
        <p:sp>
          <p:nvSpPr>
            <p:cNvPr id="21" name="Oval 20"/>
            <p:cNvSpPr/>
            <p:nvPr/>
          </p:nvSpPr>
          <p:spPr>
            <a:xfrm>
              <a:off x="3536496" y="4608850"/>
              <a:ext cx="864096" cy="798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85076" y="4685049"/>
              <a:ext cx="566936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latin typeface="+mn-lt"/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63580" y="4179455"/>
            <a:ext cx="864096" cy="798731"/>
            <a:chOff x="5431532" y="4361884"/>
            <a:chExt cx="864096" cy="798731"/>
          </a:xfrm>
        </p:grpSpPr>
        <p:sp>
          <p:nvSpPr>
            <p:cNvPr id="22" name="Oval 21"/>
            <p:cNvSpPr/>
            <p:nvPr/>
          </p:nvSpPr>
          <p:spPr>
            <a:xfrm>
              <a:off x="5431532" y="4361884"/>
              <a:ext cx="864096" cy="798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80112" y="4438083"/>
              <a:ext cx="566936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latin typeface="+mn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5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67544" y="1251047"/>
            <a:ext cx="7848600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prstClr val="black"/>
                </a:solidFill>
              </a:rPr>
              <a:t>80% degli adulti con FC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FF0000"/>
                </a:solidFill>
              </a:rPr>
              <a:t>Prima causa di aumento di </a:t>
            </a:r>
            <a:r>
              <a:rPr lang="it-IT" sz="2800" b="1" dirty="0" err="1">
                <a:solidFill>
                  <a:srgbClr val="FF0000"/>
                </a:solidFill>
              </a:rPr>
              <a:t>morbidità</a:t>
            </a:r>
            <a:r>
              <a:rPr lang="it-IT" sz="2800" b="1" dirty="0">
                <a:solidFill>
                  <a:srgbClr val="FF0000"/>
                </a:solidFill>
              </a:rPr>
              <a:t> e mortalità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prstClr val="black"/>
                </a:solidFill>
              </a:rPr>
              <a:t>Infezione cronica si associa ad una peggiore funzionalità polmonare e nutrizione, maggiore prevalenza di riacutizzazioni polmonari e ad una più alta mortalità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0070C0"/>
                </a:solidFill>
              </a:rPr>
              <a:t>Il trattamento va iniziato entro le 4 settimane dal riscontro !!!!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4294967295"/>
          </p:nvPr>
        </p:nvSpPr>
        <p:spPr>
          <a:xfrm>
            <a:off x="1343025" y="6556959"/>
            <a:ext cx="278574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10" dirty="0">
                <a:solidFill>
                  <a:prstClr val="white"/>
                </a:solidFill>
              </a:rPr>
              <a:t>FC: </a:t>
            </a:r>
            <a:r>
              <a:rPr lang="it-IT" spc="-5" dirty="0">
                <a:solidFill>
                  <a:prstClr val="white"/>
                </a:solidFill>
              </a:rPr>
              <a:t>Complicanze polmonari</a:t>
            </a:r>
            <a:r>
              <a:rPr dirty="0">
                <a:solidFill>
                  <a:prstClr val="white"/>
                </a:solidFill>
              </a:rPr>
              <a:t>-</a:t>
            </a:r>
            <a:r>
              <a:rPr spc="-65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</a:t>
            </a:r>
            <a:r>
              <a:rPr lang="it-IT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/1</a:t>
            </a:r>
            <a:r>
              <a:rPr lang="it-IT" dirty="0">
                <a:solidFill>
                  <a:prstClr val="white"/>
                </a:solidFill>
              </a:rPr>
              <a:t>2</a:t>
            </a:r>
            <a:r>
              <a:rPr dirty="0">
                <a:solidFill>
                  <a:prstClr val="white"/>
                </a:solidFill>
              </a:rPr>
              <a:t>/2016</a:t>
            </a:r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105839" y="170307"/>
            <a:ext cx="6932320" cy="67710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 err="1">
                <a:solidFill>
                  <a:srgbClr val="C00000"/>
                </a:solidFill>
              </a:rPr>
              <a:t>Pseudomonas</a:t>
            </a:r>
            <a:r>
              <a:rPr lang="it-IT" b="1" i="1" dirty="0">
                <a:solidFill>
                  <a:srgbClr val="C00000"/>
                </a:solidFill>
              </a:rPr>
              <a:t> </a:t>
            </a:r>
            <a:r>
              <a:rPr lang="it-IT" b="1" i="1" dirty="0" err="1">
                <a:solidFill>
                  <a:srgbClr val="C00000"/>
                </a:solidFill>
              </a:rPr>
              <a:t>aeruginosa</a:t>
            </a:r>
            <a:endParaRPr lang="it-IT" b="1" i="1" dirty="0">
              <a:solidFill>
                <a:srgbClr val="C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168249" y="6481104"/>
            <a:ext cx="2975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white"/>
                </a:solidFill>
              </a:rPr>
              <a:t>J.F. </a:t>
            </a:r>
            <a:r>
              <a:rPr lang="it-IT" sz="1400" dirty="0" err="1">
                <a:solidFill>
                  <a:prstClr val="white"/>
                </a:solidFill>
              </a:rPr>
              <a:t>Chmiel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Ann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Am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Thorac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Soc</a:t>
            </a:r>
            <a:r>
              <a:rPr lang="it-IT" sz="1400" dirty="0">
                <a:solidFill>
                  <a:prstClr val="white"/>
                </a:solidFill>
              </a:rPr>
              <a:t>. 2014</a:t>
            </a:r>
          </a:p>
        </p:txBody>
      </p:sp>
      <p:grpSp>
        <p:nvGrpSpPr>
          <p:cNvPr id="7" name="Group 13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0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1982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4294967295"/>
          </p:nvPr>
        </p:nvSpPr>
        <p:spPr>
          <a:xfrm>
            <a:off x="1343025" y="6556959"/>
            <a:ext cx="278574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10" dirty="0">
                <a:solidFill>
                  <a:prstClr val="white"/>
                </a:solidFill>
              </a:rPr>
              <a:t>FC: </a:t>
            </a:r>
            <a:r>
              <a:rPr lang="it-IT" spc="-5" dirty="0">
                <a:solidFill>
                  <a:prstClr val="white"/>
                </a:solidFill>
              </a:rPr>
              <a:t>Complicanze polmonari</a:t>
            </a:r>
            <a:r>
              <a:rPr dirty="0">
                <a:solidFill>
                  <a:prstClr val="white"/>
                </a:solidFill>
              </a:rPr>
              <a:t>-</a:t>
            </a:r>
            <a:r>
              <a:rPr spc="-65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</a:t>
            </a:r>
            <a:r>
              <a:rPr lang="it-IT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/1</a:t>
            </a:r>
            <a:r>
              <a:rPr lang="it-IT" dirty="0">
                <a:solidFill>
                  <a:prstClr val="white"/>
                </a:solidFill>
              </a:rPr>
              <a:t>2</a:t>
            </a:r>
            <a:r>
              <a:rPr dirty="0">
                <a:solidFill>
                  <a:prstClr val="white"/>
                </a:solidFill>
              </a:rPr>
              <a:t>/2016</a:t>
            </a:r>
          </a:p>
        </p:txBody>
      </p:sp>
      <p:sp>
        <p:nvSpPr>
          <p:cNvPr id="6" name="Rettangolo 5"/>
          <p:cNvSpPr/>
          <p:nvPr/>
        </p:nvSpPr>
        <p:spPr>
          <a:xfrm>
            <a:off x="6019800" y="6449266"/>
            <a:ext cx="2930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white"/>
                </a:solidFill>
              </a:rPr>
              <a:t>J.F. </a:t>
            </a:r>
            <a:r>
              <a:rPr lang="it-IT" sz="1400" dirty="0" err="1">
                <a:solidFill>
                  <a:prstClr val="white"/>
                </a:solidFill>
              </a:rPr>
              <a:t>Chmiel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Ann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Am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Thorac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Soc</a:t>
            </a:r>
            <a:r>
              <a:rPr lang="it-IT" sz="1400" dirty="0">
                <a:solidFill>
                  <a:prstClr val="white"/>
                </a:solidFill>
              </a:rPr>
              <a:t>. 2014</a:t>
            </a:r>
          </a:p>
        </p:txBody>
      </p:sp>
      <p:grpSp>
        <p:nvGrpSpPr>
          <p:cNvPr id="10" name="Group 13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1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EFF63085-46B0-9247-8DE5-8678DC658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57" y="6532933"/>
            <a:ext cx="4548748" cy="226566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19E8B5-251A-804B-BC92-3EDAB62A5B96}"/>
              </a:ext>
            </a:extLst>
          </p:cNvPr>
          <p:cNvGrpSpPr/>
          <p:nvPr/>
        </p:nvGrpSpPr>
        <p:grpSpPr>
          <a:xfrm>
            <a:off x="661083" y="332656"/>
            <a:ext cx="7205164" cy="5921713"/>
            <a:chOff x="661083" y="332656"/>
            <a:chExt cx="7205164" cy="5921713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BBEC14F-6DBA-764E-8685-9D3369887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083" y="332656"/>
              <a:ext cx="7205164" cy="93610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949B77A-F41E-1C4C-AFDD-AE8E1F769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4815" y="1407254"/>
              <a:ext cx="5394370" cy="484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3678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22959" y="1627265"/>
            <a:ext cx="7315200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2800" b="1" u="sng" dirty="0" err="1">
                <a:solidFill>
                  <a:prstClr val="black"/>
                </a:solidFill>
              </a:rPr>
              <a:t>Terapia</a:t>
            </a:r>
            <a:r>
              <a:rPr lang="en-US" sz="2800" b="1" u="sng" dirty="0">
                <a:solidFill>
                  <a:prstClr val="black"/>
                </a:solidFill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</a:rPr>
              <a:t>endovenosa</a:t>
            </a:r>
            <a:r>
              <a:rPr lang="en-US" sz="2800" b="1" u="sng" dirty="0">
                <a:solidFill>
                  <a:prstClr val="black"/>
                </a:solidFill>
              </a:rPr>
              <a:t> </a:t>
            </a:r>
            <a:endParaRPr lang="en-US" sz="2800" b="1" dirty="0">
              <a:solidFill>
                <a:prstClr val="black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prstClr val="black"/>
                </a:solidFill>
              </a:rPr>
              <a:t>due </a:t>
            </a:r>
            <a:r>
              <a:rPr lang="en-US" sz="2800" dirty="0" err="1">
                <a:solidFill>
                  <a:prstClr val="black"/>
                </a:solidFill>
              </a:rPr>
              <a:t>antibiotici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attività</a:t>
            </a:r>
            <a:r>
              <a:rPr lang="en-US" sz="2800" dirty="0">
                <a:solidFill>
                  <a:prstClr val="black"/>
                </a:solidFill>
              </a:rPr>
              <a:t> verso lo </a:t>
            </a:r>
            <a:r>
              <a:rPr lang="en-US" sz="2800" dirty="0" err="1">
                <a:solidFill>
                  <a:prstClr val="black"/>
                </a:solidFill>
              </a:rPr>
              <a:t>P.aeruginosa</a:t>
            </a:r>
            <a:r>
              <a:rPr lang="en-US" sz="2800" dirty="0">
                <a:solidFill>
                  <a:prstClr val="black"/>
                </a:solidFill>
              </a:rPr>
              <a:t> (</a:t>
            </a:r>
            <a:r>
              <a:rPr lang="el-GR" sz="2800" dirty="0">
                <a:solidFill>
                  <a:prstClr val="black"/>
                </a:solidFill>
              </a:rPr>
              <a:t>β</a:t>
            </a:r>
            <a:r>
              <a:rPr lang="en-US" sz="2800" dirty="0">
                <a:solidFill>
                  <a:prstClr val="black"/>
                </a:solidFill>
              </a:rPr>
              <a:t>-</a:t>
            </a:r>
            <a:r>
              <a:rPr lang="en-US" sz="2800" dirty="0" err="1">
                <a:solidFill>
                  <a:prstClr val="black"/>
                </a:solidFill>
              </a:rPr>
              <a:t>lattamici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fluorochinolonici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aminoglicosidi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colistina</a:t>
            </a:r>
            <a:r>
              <a:rPr lang="en-US" sz="2800" dirty="0">
                <a:solidFill>
                  <a:prstClr val="black"/>
                </a:solidFill>
              </a:rPr>
              <a:t>)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u="sng" dirty="0" err="1">
                <a:solidFill>
                  <a:prstClr val="black"/>
                </a:solidFill>
              </a:rPr>
              <a:t>Terapia</a:t>
            </a:r>
            <a:r>
              <a:rPr lang="en-US" sz="2800" b="1" u="sng" dirty="0">
                <a:solidFill>
                  <a:prstClr val="black"/>
                </a:solidFill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</a:rPr>
              <a:t>inalatoria</a:t>
            </a:r>
            <a:endParaRPr lang="en-US" sz="2800" b="1" u="sng" dirty="0">
              <a:solidFill>
                <a:prstClr val="black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prstClr val="black"/>
                </a:solidFill>
              </a:rPr>
              <a:t>Tobramicina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Colistina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prstClr val="black"/>
                </a:solidFill>
              </a:rPr>
              <a:t>Aztreonam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Levofloxacina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4294967295"/>
          </p:nvPr>
        </p:nvSpPr>
        <p:spPr>
          <a:xfrm>
            <a:off x="1343025" y="6556959"/>
            <a:ext cx="278574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10" dirty="0">
                <a:solidFill>
                  <a:prstClr val="white"/>
                </a:solidFill>
              </a:rPr>
              <a:t>FC: </a:t>
            </a:r>
            <a:r>
              <a:rPr lang="it-IT" spc="-5" dirty="0">
                <a:solidFill>
                  <a:prstClr val="white"/>
                </a:solidFill>
              </a:rPr>
              <a:t>Complicanze polmonari</a:t>
            </a:r>
            <a:r>
              <a:rPr dirty="0">
                <a:solidFill>
                  <a:prstClr val="white"/>
                </a:solidFill>
              </a:rPr>
              <a:t>-</a:t>
            </a:r>
            <a:r>
              <a:rPr spc="-65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</a:t>
            </a:r>
            <a:r>
              <a:rPr lang="it-IT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/1</a:t>
            </a:r>
            <a:r>
              <a:rPr lang="it-IT" dirty="0">
                <a:solidFill>
                  <a:prstClr val="white"/>
                </a:solidFill>
              </a:rPr>
              <a:t>2</a:t>
            </a:r>
            <a:r>
              <a:rPr dirty="0">
                <a:solidFill>
                  <a:prstClr val="white"/>
                </a:solidFill>
              </a:rPr>
              <a:t>/2016</a:t>
            </a:r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105839" y="170307"/>
            <a:ext cx="6932320" cy="67710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rgbClr val="C00000"/>
                </a:solidFill>
              </a:rPr>
              <a:t>P. </a:t>
            </a:r>
            <a:r>
              <a:rPr lang="it-IT" b="1" i="1" dirty="0" err="1">
                <a:solidFill>
                  <a:srgbClr val="C00000"/>
                </a:solidFill>
              </a:rPr>
              <a:t>aeruginosa</a:t>
            </a:r>
            <a:r>
              <a:rPr lang="it-IT" b="1" i="1" dirty="0">
                <a:solidFill>
                  <a:srgbClr val="C00000"/>
                </a:solidFill>
              </a:rPr>
              <a:t> – terapia  </a:t>
            </a:r>
          </a:p>
        </p:txBody>
      </p:sp>
      <p:sp>
        <p:nvSpPr>
          <p:cNvPr id="6" name="Rettangolo 5"/>
          <p:cNvSpPr/>
          <p:nvPr/>
        </p:nvSpPr>
        <p:spPr>
          <a:xfrm>
            <a:off x="6019800" y="6449266"/>
            <a:ext cx="2930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white"/>
                </a:solidFill>
              </a:rPr>
              <a:t>J.F. </a:t>
            </a:r>
            <a:r>
              <a:rPr lang="it-IT" sz="1400" dirty="0" err="1">
                <a:solidFill>
                  <a:prstClr val="white"/>
                </a:solidFill>
              </a:rPr>
              <a:t>Chmiel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Ann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Am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Thorac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Soc</a:t>
            </a:r>
            <a:r>
              <a:rPr lang="it-IT" sz="1400" dirty="0">
                <a:solidFill>
                  <a:prstClr val="white"/>
                </a:solidFill>
              </a:rPr>
              <a:t>. 2014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268" y="4016205"/>
            <a:ext cx="1794198" cy="20551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367" y="809308"/>
            <a:ext cx="1413584" cy="1726204"/>
          </a:xfrm>
          <a:prstGeom prst="rect">
            <a:avLst/>
          </a:prstGeom>
        </p:spPr>
      </p:pic>
      <p:grpSp>
        <p:nvGrpSpPr>
          <p:cNvPr id="10" name="Group 13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1" name="Picture 18" descr="Fondi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9957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4294967295"/>
          </p:nvPr>
        </p:nvSpPr>
        <p:spPr>
          <a:xfrm>
            <a:off x="1343025" y="6556959"/>
            <a:ext cx="278574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10" dirty="0">
                <a:solidFill>
                  <a:prstClr val="white"/>
                </a:solidFill>
              </a:rPr>
              <a:t>FC: </a:t>
            </a:r>
            <a:r>
              <a:rPr lang="it-IT" spc="-5" dirty="0">
                <a:solidFill>
                  <a:prstClr val="white"/>
                </a:solidFill>
              </a:rPr>
              <a:t>Complicanze polmonari</a:t>
            </a:r>
            <a:r>
              <a:rPr dirty="0">
                <a:solidFill>
                  <a:prstClr val="white"/>
                </a:solidFill>
              </a:rPr>
              <a:t>-</a:t>
            </a:r>
            <a:r>
              <a:rPr spc="-65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</a:t>
            </a:r>
            <a:r>
              <a:rPr lang="it-IT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/1</a:t>
            </a:r>
            <a:r>
              <a:rPr lang="it-IT" dirty="0">
                <a:solidFill>
                  <a:prstClr val="white"/>
                </a:solidFill>
              </a:rPr>
              <a:t>2</a:t>
            </a:r>
            <a:r>
              <a:rPr dirty="0">
                <a:solidFill>
                  <a:prstClr val="white"/>
                </a:solidFill>
              </a:rPr>
              <a:t>/2016</a:t>
            </a:r>
          </a:p>
        </p:txBody>
      </p:sp>
      <p:sp>
        <p:nvSpPr>
          <p:cNvPr id="6" name="Rettangolo 5"/>
          <p:cNvSpPr/>
          <p:nvPr/>
        </p:nvSpPr>
        <p:spPr>
          <a:xfrm>
            <a:off x="6019800" y="6449266"/>
            <a:ext cx="2930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white"/>
                </a:solidFill>
              </a:rPr>
              <a:t>J.F. </a:t>
            </a:r>
            <a:r>
              <a:rPr lang="it-IT" sz="1400" dirty="0" err="1">
                <a:solidFill>
                  <a:prstClr val="white"/>
                </a:solidFill>
              </a:rPr>
              <a:t>Chmiel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Ann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Am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Thorac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Soc</a:t>
            </a:r>
            <a:r>
              <a:rPr lang="it-IT" sz="1400" dirty="0">
                <a:solidFill>
                  <a:prstClr val="white"/>
                </a:solidFill>
              </a:rPr>
              <a:t>. 2014</a:t>
            </a:r>
          </a:p>
        </p:txBody>
      </p:sp>
      <p:grpSp>
        <p:nvGrpSpPr>
          <p:cNvPr id="10" name="Group 13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1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57DFF7B-2FDF-6843-88E6-4AE1FE7A3E85}"/>
              </a:ext>
            </a:extLst>
          </p:cNvPr>
          <p:cNvGrpSpPr/>
          <p:nvPr/>
        </p:nvGrpSpPr>
        <p:grpSpPr>
          <a:xfrm>
            <a:off x="395536" y="626927"/>
            <a:ext cx="8170897" cy="4969372"/>
            <a:chOff x="395536" y="626927"/>
            <a:chExt cx="8170897" cy="4969372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CB2669F5-2F0F-F743-8EDE-FC2F508892CC}"/>
                </a:ext>
              </a:extLst>
            </p:cNvPr>
            <p:cNvGrpSpPr/>
            <p:nvPr/>
          </p:nvGrpSpPr>
          <p:grpSpPr>
            <a:xfrm>
              <a:off x="755576" y="626927"/>
              <a:ext cx="6926684" cy="1128556"/>
              <a:chOff x="629816" y="374749"/>
              <a:chExt cx="6926684" cy="1128556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E96E729E-D9E9-B44F-92EB-E969FE23A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9800" y="374749"/>
                <a:ext cx="1536700" cy="546100"/>
              </a:xfrm>
              <a:prstGeom prst="rect">
                <a:avLst/>
              </a:prstGeom>
            </p:spPr>
          </p:pic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E6DDACF1-E143-1F48-8A8E-90C81C252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816" y="374749"/>
                <a:ext cx="5212854" cy="1128556"/>
              </a:xfrm>
              <a:prstGeom prst="rect">
                <a:avLst/>
              </a:prstGeom>
            </p:spPr>
          </p:pic>
        </p:grp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4788356-7E8D-414E-8BDE-BF24E5ABC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36" y="2276872"/>
              <a:ext cx="8170897" cy="3319427"/>
            </a:xfrm>
            <a:prstGeom prst="rect">
              <a:avLst/>
            </a:prstGeom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9FC30B32-DBBB-E14A-B33D-0D6C0B6B5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4842" y="6532242"/>
            <a:ext cx="3604096" cy="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41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57198" y="1066800"/>
            <a:ext cx="4800602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prstClr val="black"/>
                </a:solidFill>
              </a:rPr>
              <a:t>Malattia genetica autosomica </a:t>
            </a:r>
          </a:p>
          <a:p>
            <a:r>
              <a:rPr lang="it-IT" sz="2800" dirty="0">
                <a:solidFill>
                  <a:prstClr val="black"/>
                </a:solidFill>
              </a:rPr>
              <a:t>      recessiva (1:25)</a:t>
            </a:r>
          </a:p>
          <a:p>
            <a:endParaRPr lang="it-IT" sz="28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i="1" spc="-10" dirty="0" err="1">
                <a:solidFill>
                  <a:srgbClr val="FF0000"/>
                </a:solidFill>
                <a:cs typeface="Calibri"/>
              </a:rPr>
              <a:t>C</a:t>
            </a:r>
            <a:r>
              <a:rPr lang="it-IT" sz="2800" i="1" spc="-10" dirty="0" err="1">
                <a:solidFill>
                  <a:prstClr val="black"/>
                </a:solidFill>
                <a:cs typeface="Calibri"/>
              </a:rPr>
              <a:t>ystic</a:t>
            </a:r>
            <a:endParaRPr lang="it-IT" sz="2800" i="1" dirty="0">
              <a:solidFill>
                <a:prstClr val="black"/>
              </a:solidFill>
              <a:cs typeface="Calibri"/>
            </a:endParaRPr>
          </a:p>
          <a:p>
            <a:r>
              <a:rPr lang="it-IT" sz="2800" i="1" spc="-160" dirty="0">
                <a:solidFill>
                  <a:srgbClr val="CC0000"/>
                </a:solidFill>
                <a:cs typeface="Calibri"/>
              </a:rPr>
              <a:t>       </a:t>
            </a:r>
            <a:r>
              <a:rPr lang="it-IT" sz="2800" i="1" spc="-160" dirty="0" err="1">
                <a:solidFill>
                  <a:srgbClr val="C00000"/>
                </a:solidFill>
                <a:cs typeface="Calibri"/>
              </a:rPr>
              <a:t>F</a:t>
            </a:r>
            <a:r>
              <a:rPr lang="it-IT" sz="2800" i="1" spc="-160" dirty="0" err="1">
                <a:solidFill>
                  <a:prstClr val="black"/>
                </a:solidFill>
                <a:cs typeface="Calibri"/>
              </a:rPr>
              <a:t>ibrosis</a:t>
            </a:r>
            <a:endParaRPr lang="it-IT" sz="2800" i="1" spc="-160" dirty="0">
              <a:solidFill>
                <a:prstClr val="black"/>
              </a:solidFill>
              <a:cs typeface="Calibri"/>
            </a:endParaRPr>
          </a:p>
          <a:p>
            <a:r>
              <a:rPr lang="it-IT" sz="2800" i="1" spc="-160" dirty="0">
                <a:solidFill>
                  <a:srgbClr val="CC0000"/>
                </a:solidFill>
                <a:cs typeface="Calibri"/>
              </a:rPr>
              <a:t>       </a:t>
            </a:r>
            <a:r>
              <a:rPr lang="it-IT" sz="2800" i="1" spc="-160" dirty="0" err="1">
                <a:solidFill>
                  <a:srgbClr val="CC0000"/>
                </a:solidFill>
                <a:cs typeface="Calibri"/>
              </a:rPr>
              <a:t>T</a:t>
            </a:r>
            <a:r>
              <a:rPr lang="it-IT" sz="2800" i="1" dirty="0" err="1">
                <a:solidFill>
                  <a:prstClr val="black"/>
                </a:solidFill>
                <a:cs typeface="Calibri"/>
              </a:rPr>
              <a:t>ransmem</a:t>
            </a:r>
            <a:r>
              <a:rPr lang="it-IT" sz="2800" i="1" spc="-20" dirty="0" err="1">
                <a:solidFill>
                  <a:prstClr val="black"/>
                </a:solidFill>
                <a:cs typeface="Calibri"/>
              </a:rPr>
              <a:t>b</a:t>
            </a:r>
            <a:r>
              <a:rPr lang="it-IT" sz="2800" i="1" dirty="0" err="1">
                <a:solidFill>
                  <a:prstClr val="black"/>
                </a:solidFill>
                <a:cs typeface="Calibri"/>
              </a:rPr>
              <a:t>rane</a:t>
            </a:r>
            <a:r>
              <a:rPr lang="it-IT" sz="2800" i="1" spc="-10" dirty="0">
                <a:solidFill>
                  <a:prstClr val="black"/>
                </a:solidFill>
                <a:cs typeface="Calibri"/>
              </a:rPr>
              <a:t> </a:t>
            </a:r>
            <a:r>
              <a:rPr lang="it-IT" sz="2800" i="1" spc="-10" dirty="0" err="1">
                <a:solidFill>
                  <a:prstClr val="black"/>
                </a:solidFill>
                <a:cs typeface="Calibri"/>
              </a:rPr>
              <a:t>Conductance</a:t>
            </a:r>
            <a:r>
              <a:rPr lang="it-IT" sz="2800" i="1" spc="-10" dirty="0">
                <a:solidFill>
                  <a:prstClr val="black"/>
                </a:solidFill>
                <a:cs typeface="Calibri"/>
              </a:rPr>
              <a:t>  </a:t>
            </a:r>
          </a:p>
          <a:p>
            <a:r>
              <a:rPr lang="it-IT" sz="2800" i="1" spc="-10" dirty="0">
                <a:solidFill>
                  <a:prstClr val="black"/>
                </a:solidFill>
                <a:cs typeface="Calibri"/>
              </a:rPr>
              <a:t>     </a:t>
            </a:r>
            <a:r>
              <a:rPr lang="it-IT" sz="2800" i="1" spc="-15" dirty="0" err="1">
                <a:solidFill>
                  <a:srgbClr val="CC0000"/>
                </a:solidFill>
                <a:cs typeface="Calibri"/>
              </a:rPr>
              <a:t>R</a:t>
            </a:r>
            <a:r>
              <a:rPr lang="it-IT" sz="2800" i="1" spc="-15" dirty="0" err="1">
                <a:solidFill>
                  <a:prstClr val="black"/>
                </a:solidFill>
                <a:cs typeface="Calibri"/>
              </a:rPr>
              <a:t>egulator</a:t>
            </a:r>
            <a:endParaRPr lang="it-IT" sz="2800" dirty="0">
              <a:solidFill>
                <a:prstClr val="black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 err="1">
                <a:solidFill>
                  <a:prstClr val="black"/>
                </a:solidFill>
              </a:rPr>
              <a:t>Multisistemica</a:t>
            </a:r>
            <a:endParaRPr lang="it-IT" sz="2800" dirty="0">
              <a:solidFill>
                <a:prstClr val="black"/>
              </a:solidFill>
            </a:endParaRPr>
          </a:p>
          <a:p>
            <a:pPr marL="12700" marR="1448435"/>
            <a:endParaRPr lang="it-IT" sz="3200" i="1" spc="-10" dirty="0">
              <a:solidFill>
                <a:srgbClr val="CC0000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7000" y="6556959"/>
            <a:ext cx="25908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lang="it-IT" sz="1400" dirty="0">
                <a:solidFill>
                  <a:prstClr val="white"/>
                </a:solidFill>
              </a:rPr>
              <a:t>Cohen TS, Prince A</a:t>
            </a:r>
            <a:r>
              <a:rPr lang="sv-SE" sz="1400" dirty="0">
                <a:solidFill>
                  <a:prstClr val="white"/>
                </a:solidFill>
              </a:rPr>
              <a:t>.Nat Med 2012</a:t>
            </a:r>
            <a:endParaRPr sz="1400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4294967295"/>
          </p:nvPr>
        </p:nvSpPr>
        <p:spPr>
          <a:xfrm>
            <a:off x="1343025" y="6556959"/>
            <a:ext cx="278574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10" dirty="0">
                <a:solidFill>
                  <a:prstClr val="white"/>
                </a:solidFill>
              </a:rPr>
              <a:t>FC: </a:t>
            </a:r>
            <a:r>
              <a:rPr lang="it-IT" spc="-5" dirty="0">
                <a:solidFill>
                  <a:prstClr val="white"/>
                </a:solidFill>
              </a:rPr>
              <a:t>Complicanze polmonari</a:t>
            </a:r>
            <a:r>
              <a:rPr dirty="0">
                <a:solidFill>
                  <a:prstClr val="white"/>
                </a:solidFill>
              </a:rPr>
              <a:t>-</a:t>
            </a:r>
            <a:r>
              <a:rPr spc="-65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</a:t>
            </a:r>
            <a:r>
              <a:rPr lang="it-IT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/1</a:t>
            </a:r>
            <a:r>
              <a:rPr lang="it-IT" dirty="0">
                <a:solidFill>
                  <a:prstClr val="white"/>
                </a:solidFill>
              </a:rPr>
              <a:t>2</a:t>
            </a:r>
            <a:r>
              <a:rPr dirty="0">
                <a:solidFill>
                  <a:prstClr val="white"/>
                </a:solidFill>
              </a:rPr>
              <a:t>/2016</a:t>
            </a:r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105839" y="170307"/>
            <a:ext cx="6932320" cy="67710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rgbClr val="9E0000"/>
                </a:solidFill>
              </a:rPr>
              <a:t>Fibrosi Cistica (FC)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030650"/>
            <a:ext cx="2338022" cy="23147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564286"/>
            <a:ext cx="3150940" cy="2737469"/>
          </a:xfrm>
          <a:prstGeom prst="rect">
            <a:avLst/>
          </a:prstGeom>
        </p:spPr>
      </p:pic>
      <p:grpSp>
        <p:nvGrpSpPr>
          <p:cNvPr id="10" name="Group 6"/>
          <p:cNvGrpSpPr/>
          <p:nvPr/>
        </p:nvGrpSpPr>
        <p:grpSpPr>
          <a:xfrm>
            <a:off x="0" y="6338041"/>
            <a:ext cx="9144000" cy="475335"/>
            <a:chOff x="0" y="6394438"/>
            <a:chExt cx="9144000" cy="475335"/>
          </a:xfrm>
        </p:grpSpPr>
        <p:pic>
          <p:nvPicPr>
            <p:cNvPr id="11" name="Picture 18" descr="Fondi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3010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4294967295"/>
          </p:nvPr>
        </p:nvSpPr>
        <p:spPr>
          <a:xfrm>
            <a:off x="1343025" y="6556959"/>
            <a:ext cx="278574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10" dirty="0">
                <a:solidFill>
                  <a:prstClr val="white"/>
                </a:solidFill>
              </a:rPr>
              <a:t>FC: </a:t>
            </a:r>
            <a:r>
              <a:rPr lang="it-IT" spc="-5" dirty="0">
                <a:solidFill>
                  <a:prstClr val="white"/>
                </a:solidFill>
              </a:rPr>
              <a:t>Complicanze polmonari</a:t>
            </a:r>
            <a:r>
              <a:rPr dirty="0">
                <a:solidFill>
                  <a:prstClr val="white"/>
                </a:solidFill>
              </a:rPr>
              <a:t>-</a:t>
            </a:r>
            <a:r>
              <a:rPr spc="-65" dirty="0">
                <a:solidFill>
                  <a:prstClr val="white"/>
                </a:solidFill>
              </a:rPr>
              <a:t> </a:t>
            </a:r>
            <a:r>
              <a:rPr dirty="0">
                <a:solidFill>
                  <a:prstClr val="white"/>
                </a:solidFill>
              </a:rPr>
              <a:t>2</a:t>
            </a:r>
            <a:r>
              <a:rPr lang="it-IT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/1</a:t>
            </a:r>
            <a:r>
              <a:rPr lang="it-IT" dirty="0">
                <a:solidFill>
                  <a:prstClr val="white"/>
                </a:solidFill>
              </a:rPr>
              <a:t>2</a:t>
            </a:r>
            <a:r>
              <a:rPr dirty="0">
                <a:solidFill>
                  <a:prstClr val="white"/>
                </a:solidFill>
              </a:rPr>
              <a:t>/2016</a:t>
            </a:r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105840" y="310305"/>
            <a:ext cx="6932320" cy="67710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Micobatteri Non Tubercolari (MNT)</a:t>
            </a:r>
          </a:p>
        </p:txBody>
      </p:sp>
      <p:sp>
        <p:nvSpPr>
          <p:cNvPr id="6" name="Rettangolo 5"/>
          <p:cNvSpPr/>
          <p:nvPr/>
        </p:nvSpPr>
        <p:spPr>
          <a:xfrm>
            <a:off x="6858000" y="6421065"/>
            <a:ext cx="2192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>
                <a:solidFill>
                  <a:prstClr val="white"/>
                </a:solidFill>
              </a:rPr>
              <a:t>Floto</a:t>
            </a:r>
            <a:r>
              <a:rPr lang="it-IT" sz="1400" dirty="0">
                <a:solidFill>
                  <a:prstClr val="white"/>
                </a:solidFill>
              </a:rPr>
              <a:t> RA, et al. </a:t>
            </a:r>
            <a:r>
              <a:rPr lang="it-IT" sz="1400" dirty="0" err="1">
                <a:solidFill>
                  <a:prstClr val="white"/>
                </a:solidFill>
              </a:rPr>
              <a:t>Thorax</a:t>
            </a:r>
            <a:r>
              <a:rPr lang="it-IT" sz="1400" dirty="0">
                <a:solidFill>
                  <a:prstClr val="white"/>
                </a:solidFill>
              </a:rPr>
              <a:t> 2016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783" y="908720"/>
            <a:ext cx="1915753" cy="1313659"/>
          </a:xfrm>
          <a:prstGeom prst="rect">
            <a:avLst/>
          </a:prstGeom>
        </p:spPr>
      </p:pic>
      <p:sp>
        <p:nvSpPr>
          <p:cNvPr id="7" name="object 5"/>
          <p:cNvSpPr txBox="1"/>
          <p:nvPr/>
        </p:nvSpPr>
        <p:spPr>
          <a:xfrm>
            <a:off x="428895" y="1518660"/>
            <a:ext cx="7543800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</a:rPr>
              <a:t>		</a:t>
            </a:r>
          </a:p>
          <a:p>
            <a:r>
              <a:rPr lang="it-IT" sz="2800" dirty="0">
                <a:solidFill>
                  <a:prstClr val="black"/>
                </a:solidFill>
              </a:rPr>
              <a:t>		Ubiquitari</a:t>
            </a:r>
          </a:p>
          <a:p>
            <a:r>
              <a:rPr lang="it-IT" sz="2800" dirty="0">
                <a:solidFill>
                  <a:prstClr val="black"/>
                </a:solidFill>
              </a:rPr>
              <a:t>  </a:t>
            </a:r>
            <a:r>
              <a:rPr lang="it-IT" sz="2800" b="1" i="1" dirty="0">
                <a:solidFill>
                  <a:srgbClr val="C00000"/>
                </a:solidFill>
              </a:rPr>
              <a:t>M. </a:t>
            </a:r>
            <a:r>
              <a:rPr lang="it-IT" sz="2800" b="1" i="1" dirty="0" err="1">
                <a:solidFill>
                  <a:srgbClr val="C00000"/>
                </a:solidFill>
              </a:rPr>
              <a:t>avium</a:t>
            </a:r>
            <a:r>
              <a:rPr lang="it-IT" sz="2800" b="1" i="1" dirty="0">
                <a:solidFill>
                  <a:srgbClr val="C00000"/>
                </a:solidFill>
              </a:rPr>
              <a:t> </a:t>
            </a:r>
            <a:r>
              <a:rPr lang="it-IT" sz="2800" b="1" i="1" dirty="0" err="1">
                <a:solidFill>
                  <a:srgbClr val="C00000"/>
                </a:solidFill>
              </a:rPr>
              <a:t>complex</a:t>
            </a:r>
            <a:r>
              <a:rPr lang="it-IT" sz="2800" b="1" i="1" dirty="0">
                <a:solidFill>
                  <a:srgbClr val="C00000"/>
                </a:solidFill>
              </a:rPr>
              <a:t> e M. </a:t>
            </a:r>
            <a:r>
              <a:rPr lang="it-IT" sz="2800" b="1" i="1" dirty="0" err="1">
                <a:solidFill>
                  <a:srgbClr val="C00000"/>
                </a:solidFill>
              </a:rPr>
              <a:t>abscessus</a:t>
            </a:r>
            <a:endParaRPr lang="it-IT" sz="2800" b="1" i="1" dirty="0">
              <a:solidFill>
                <a:srgbClr val="C00000"/>
              </a:solidFill>
            </a:endParaRPr>
          </a:p>
          <a:p>
            <a:r>
              <a:rPr lang="it-IT" sz="2800" dirty="0">
                <a:solidFill>
                  <a:prstClr val="black"/>
                </a:solidFill>
              </a:rPr>
              <a:t>    </a:t>
            </a:r>
          </a:p>
          <a:p>
            <a:endParaRPr lang="it-IT" sz="28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prstClr val="black"/>
                </a:solidFill>
              </a:rPr>
              <a:t>Isolamento più frequente rispetto al passato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prstClr val="black"/>
                </a:solidFill>
              </a:rPr>
              <a:t>Prevalenza attuale 12% (0-28%)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prstClr val="black"/>
                </a:solidFill>
              </a:rPr>
              <a:t>dal 10% nei bambini al 30% &gt;40aa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C00000"/>
                </a:solidFill>
              </a:rPr>
              <a:t>Differenziare tra colonizzazione e patologi</a:t>
            </a:r>
            <a:r>
              <a:rPr lang="it-IT" sz="2800" dirty="0">
                <a:solidFill>
                  <a:prstClr val="black"/>
                </a:solidFill>
              </a:rPr>
              <a:t>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solidFill>
                <a:prstClr val="black"/>
              </a:solidFill>
            </a:endParaRPr>
          </a:p>
        </p:txBody>
      </p:sp>
      <p:grpSp>
        <p:nvGrpSpPr>
          <p:cNvPr id="10" name="Group 13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1" name="Picture 18" descr="Fondi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5F94667A-487A-234B-A43C-A01C84F835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21" r="49592"/>
          <a:stretch/>
        </p:blipFill>
        <p:spPr>
          <a:xfrm>
            <a:off x="6833171" y="2321131"/>
            <a:ext cx="1932389" cy="12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46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1340768" y="160338"/>
            <a:ext cx="6462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>
                <a:solidFill>
                  <a:srgbClr val="9E0000"/>
                </a:solidFill>
                <a:latin typeface="+mn-lt"/>
              </a:rPr>
              <a:t>Ansia e Depressione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2" y="868224"/>
            <a:ext cx="6634108" cy="420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2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5" name="Picture 18" descr="Fondi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6"/>
          <p:cNvSpPr/>
          <p:nvPr/>
        </p:nvSpPr>
        <p:spPr>
          <a:xfrm>
            <a:off x="5004048" y="6362164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Cystic Fibrosis Foundation Patient Registry</a:t>
            </a:r>
          </a:p>
          <a:p>
            <a:pPr algn="r"/>
            <a:r>
              <a:rPr lang="en-US" sz="1400" i="1" dirty="0">
                <a:solidFill>
                  <a:schemeClr val="bg1"/>
                </a:solidFill>
              </a:rPr>
              <a:t>Annual Data Report 2015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98133" y="5085184"/>
            <a:ext cx="8938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‘‘The prevalence reported to date is likely an </a:t>
            </a:r>
            <a:r>
              <a:rPr lang="en-US" i="1" u="sng" dirty="0">
                <a:solidFill>
                  <a:srgbClr val="C00000"/>
                </a:solidFill>
              </a:rPr>
              <a:t>underestimate</a:t>
            </a:r>
            <a:r>
              <a:rPr lang="en-US" i="1" dirty="0"/>
              <a:t> as mental health screenings have not been consistently performed across the CF care center network. </a:t>
            </a:r>
          </a:p>
          <a:p>
            <a:pPr algn="ctr"/>
            <a:r>
              <a:rPr lang="en-US" i="1" dirty="0"/>
              <a:t>With the publication of guidelines on depression and anxiety, we anticipate that more systematic screening will uncover a </a:t>
            </a:r>
            <a:r>
              <a:rPr lang="en-US" i="1" u="sng" dirty="0">
                <a:solidFill>
                  <a:srgbClr val="C00000"/>
                </a:solidFill>
              </a:rPr>
              <a:t>higher prevalence of these complications</a:t>
            </a:r>
            <a:r>
              <a:rPr lang="en-US" i="1" dirty="0"/>
              <a:t>’’ </a:t>
            </a:r>
            <a:endParaRPr lang="it-IT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t="219" r="34812" b="-219"/>
          <a:stretch/>
        </p:blipFill>
        <p:spPr bwMode="auto">
          <a:xfrm>
            <a:off x="6869621" y="1615954"/>
            <a:ext cx="2166873" cy="270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9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DD7454A7-552B-714A-95A5-B331BE988299}"/>
              </a:ext>
            </a:extLst>
          </p:cNvPr>
          <p:cNvGrpSpPr/>
          <p:nvPr/>
        </p:nvGrpSpPr>
        <p:grpSpPr>
          <a:xfrm>
            <a:off x="0" y="116632"/>
            <a:ext cx="9144000" cy="6753141"/>
            <a:chOff x="0" y="116632"/>
            <a:chExt cx="9144000" cy="6753141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6394438"/>
              <a:ext cx="9144000" cy="475335"/>
              <a:chOff x="0" y="6394438"/>
              <a:chExt cx="9144000" cy="475335"/>
            </a:xfrm>
          </p:grpSpPr>
          <p:pic>
            <p:nvPicPr>
              <p:cNvPr id="3" name="Picture 18" descr="Fondin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94439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3" descr="logo +marchio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3" t="7019" r="53745" b="1291"/>
              <a:stretch/>
            </p:blipFill>
            <p:spPr bwMode="auto">
              <a:xfrm>
                <a:off x="0" y="6394438"/>
                <a:ext cx="1259632" cy="475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278664"/>
              <a:ext cx="3672408" cy="2028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060848"/>
              <a:ext cx="3707007" cy="424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72" y="116632"/>
              <a:ext cx="5003316" cy="1805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nettore 1 6"/>
            <p:cNvCxnSpPr/>
            <p:nvPr/>
          </p:nvCxnSpPr>
          <p:spPr>
            <a:xfrm>
              <a:off x="539552" y="2466000"/>
              <a:ext cx="172819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1584000" y="2664000"/>
              <a:ext cx="13320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>
              <a:off x="521808" y="3564000"/>
              <a:ext cx="22320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1547664" y="3744000"/>
              <a:ext cx="15120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518535" y="4653136"/>
              <a:ext cx="15120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508188" y="4824000"/>
              <a:ext cx="8280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4283968" y="1988840"/>
              <a:ext cx="0" cy="424847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8" name="Picture 10" descr="Risultati immagini per trapianto polmo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724" y="1151113"/>
              <a:ext cx="3506365" cy="262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8"/>
            <p:cNvSpPr/>
            <p:nvPr/>
          </p:nvSpPr>
          <p:spPr>
            <a:xfrm>
              <a:off x="5292080" y="6475761"/>
              <a:ext cx="38519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i="1" dirty="0">
                  <a:solidFill>
                    <a:schemeClr val="bg1"/>
                  </a:solidFill>
                </a:rPr>
                <a:t>Weill D et al. J Heart </a:t>
              </a:r>
              <a:r>
                <a:rPr lang="en-US" sz="1400" i="1">
                  <a:solidFill>
                    <a:schemeClr val="bg1"/>
                  </a:solidFill>
                </a:rPr>
                <a:t>Lung Transplant, </a:t>
              </a:r>
              <a:r>
                <a:rPr lang="en-US" sz="1400" i="1" dirty="0">
                  <a:solidFill>
                    <a:schemeClr val="bg1"/>
                  </a:solidFill>
                </a:rPr>
                <a:t>2015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ondino">
            <a:extLst>
              <a:ext uri="{FF2B5EF4-FFF2-40B4-BE49-F238E27FC236}">
                <a16:creationId xmlns:a16="http://schemas.microsoft.com/office/drawing/2014/main" id="{D67087BC-048A-0944-AAF2-C7AF6146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4439"/>
            <a:ext cx="9144000" cy="4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logo +marchio">
            <a:extLst>
              <a:ext uri="{FF2B5EF4-FFF2-40B4-BE49-F238E27FC236}">
                <a16:creationId xmlns:a16="http://schemas.microsoft.com/office/drawing/2014/main" id="{F5E2365A-1BC0-FA4B-BDD8-4E74D3BF0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t="7019" r="53745" b="1291"/>
          <a:stretch/>
        </p:blipFill>
        <p:spPr bwMode="auto">
          <a:xfrm>
            <a:off x="0" y="6394438"/>
            <a:ext cx="1259632" cy="47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084CC54-BD70-E549-BE5C-3C9AE484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6508234"/>
            <a:ext cx="2559064" cy="242831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9180311A-485F-4D44-87FF-BBB15F603AAD}"/>
              </a:ext>
            </a:extLst>
          </p:cNvPr>
          <p:cNvGrpSpPr/>
          <p:nvPr/>
        </p:nvGrpSpPr>
        <p:grpSpPr>
          <a:xfrm>
            <a:off x="494619" y="548680"/>
            <a:ext cx="8154762" cy="5497832"/>
            <a:chOff x="494619" y="548680"/>
            <a:chExt cx="8154762" cy="5497832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BA06CAA-5F0A-034E-BE06-8469BE1518F0}"/>
                </a:ext>
              </a:extLst>
            </p:cNvPr>
            <p:cNvGrpSpPr/>
            <p:nvPr/>
          </p:nvGrpSpPr>
          <p:grpSpPr>
            <a:xfrm>
              <a:off x="494619" y="548680"/>
              <a:ext cx="8154762" cy="5497832"/>
              <a:chOff x="494619" y="548680"/>
              <a:chExt cx="8154762" cy="5497832"/>
            </a:xfrm>
          </p:grpSpPr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ADE59A27-2D57-7947-9890-F8500F8EE39A}"/>
                  </a:ext>
                </a:extLst>
              </p:cNvPr>
              <p:cNvGrpSpPr/>
              <p:nvPr/>
            </p:nvGrpSpPr>
            <p:grpSpPr>
              <a:xfrm>
                <a:off x="494619" y="548680"/>
                <a:ext cx="8154762" cy="5497832"/>
                <a:chOff x="494619" y="548680"/>
                <a:chExt cx="8154762" cy="5497832"/>
              </a:xfrm>
            </p:grpSpPr>
            <p:grpSp>
              <p:nvGrpSpPr>
                <p:cNvPr id="9" name="Gruppo 8">
                  <a:extLst>
                    <a:ext uri="{FF2B5EF4-FFF2-40B4-BE49-F238E27FC236}">
                      <a16:creationId xmlns:a16="http://schemas.microsoft.com/office/drawing/2014/main" id="{D2D7C37D-A40D-8E4E-BCD3-1F170F1B5E05}"/>
                    </a:ext>
                  </a:extLst>
                </p:cNvPr>
                <p:cNvGrpSpPr/>
                <p:nvPr/>
              </p:nvGrpSpPr>
              <p:grpSpPr>
                <a:xfrm>
                  <a:off x="539552" y="548680"/>
                  <a:ext cx="7822852" cy="1207722"/>
                  <a:chOff x="539552" y="548680"/>
                  <a:chExt cx="7822852" cy="1207722"/>
                </a:xfrm>
              </p:grpSpPr>
              <p:pic>
                <p:nvPicPr>
                  <p:cNvPr id="6" name="Immagine 5">
                    <a:extLst>
                      <a:ext uri="{FF2B5EF4-FFF2-40B4-BE49-F238E27FC236}">
                        <a16:creationId xmlns:a16="http://schemas.microsoft.com/office/drawing/2014/main" id="{3DF02F74-787C-5043-9E9C-71973D4AE6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39552" y="548680"/>
                    <a:ext cx="6570009" cy="1207722"/>
                  </a:xfrm>
                  <a:prstGeom prst="rect">
                    <a:avLst/>
                  </a:prstGeom>
                </p:spPr>
              </p:pic>
              <p:pic>
                <p:nvPicPr>
                  <p:cNvPr id="8" name="Immagine 7">
                    <a:extLst>
                      <a:ext uri="{FF2B5EF4-FFF2-40B4-BE49-F238E27FC236}">
                        <a16:creationId xmlns:a16="http://schemas.microsoft.com/office/drawing/2014/main" id="{3AA4F40D-BC32-824F-98A0-57DBA43823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308304" y="548680"/>
                    <a:ext cx="1054100" cy="7239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" name="Gruppo 12">
                  <a:extLst>
                    <a:ext uri="{FF2B5EF4-FFF2-40B4-BE49-F238E27FC236}">
                      <a16:creationId xmlns:a16="http://schemas.microsoft.com/office/drawing/2014/main" id="{0DA1C11C-716C-EE45-9E7A-1B8FC44CF100}"/>
                    </a:ext>
                  </a:extLst>
                </p:cNvPr>
                <p:cNvGrpSpPr/>
                <p:nvPr/>
              </p:nvGrpSpPr>
              <p:grpSpPr>
                <a:xfrm>
                  <a:off x="494619" y="2104328"/>
                  <a:ext cx="8154762" cy="3942184"/>
                  <a:chOff x="755576" y="2060848"/>
                  <a:chExt cx="8154762" cy="3942184"/>
                </a:xfrm>
              </p:grpSpPr>
              <p:pic>
                <p:nvPicPr>
                  <p:cNvPr id="10" name="Immagine 9">
                    <a:extLst>
                      <a:ext uri="{FF2B5EF4-FFF2-40B4-BE49-F238E27FC236}">
                        <a16:creationId xmlns:a16="http://schemas.microsoft.com/office/drawing/2014/main" id="{8E0D50C0-5A17-D241-B870-9DCBC05E46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55576" y="2060848"/>
                    <a:ext cx="3942184" cy="3942184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magine 11">
                    <a:extLst>
                      <a:ext uri="{FF2B5EF4-FFF2-40B4-BE49-F238E27FC236}">
                        <a16:creationId xmlns:a16="http://schemas.microsoft.com/office/drawing/2014/main" id="{83B388BD-07EF-524C-A4A6-E97E26A769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860032" y="2996952"/>
                    <a:ext cx="4050306" cy="2025153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C40BD89A-50EA-1A40-8328-60301D3F5DBE}"/>
                  </a:ext>
                </a:extLst>
              </p:cNvPr>
              <p:cNvSpPr/>
              <p:nvPr/>
            </p:nvSpPr>
            <p:spPr>
              <a:xfrm>
                <a:off x="494619" y="2104328"/>
                <a:ext cx="3861357" cy="2445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DF8A0181-EF23-914A-B617-F9C08D23FB21}"/>
                  </a:ext>
                </a:extLst>
              </p:cNvPr>
              <p:cNvSpPr/>
              <p:nvPr/>
            </p:nvSpPr>
            <p:spPr>
              <a:xfrm>
                <a:off x="4572000" y="2968424"/>
                <a:ext cx="3960440" cy="24455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5F280E10-0C91-AE48-987A-70A5A63440F8}"/>
                </a:ext>
              </a:extLst>
            </p:cNvPr>
            <p:cNvSpPr/>
            <p:nvPr/>
          </p:nvSpPr>
          <p:spPr>
            <a:xfrm>
              <a:off x="4572000" y="3212976"/>
              <a:ext cx="3960440" cy="1440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C55E2AE-D3B6-C84E-8A1D-5BBAFCD5AACB}"/>
                </a:ext>
              </a:extLst>
            </p:cNvPr>
            <p:cNvSpPr/>
            <p:nvPr/>
          </p:nvSpPr>
          <p:spPr>
            <a:xfrm>
              <a:off x="494619" y="2348880"/>
              <a:ext cx="3861357" cy="36976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427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C048C074-494A-1749-AE41-1A4BCB9641AA}"/>
              </a:ext>
            </a:extLst>
          </p:cNvPr>
          <p:cNvGrpSpPr/>
          <p:nvPr/>
        </p:nvGrpSpPr>
        <p:grpSpPr>
          <a:xfrm>
            <a:off x="0" y="115888"/>
            <a:ext cx="9144000" cy="6753885"/>
            <a:chOff x="0" y="115888"/>
            <a:chExt cx="9144000" cy="6753885"/>
          </a:xfrm>
        </p:grpSpPr>
        <p:sp>
          <p:nvSpPr>
            <p:cNvPr id="18435" name="CasellaDiTesto 12"/>
            <p:cNvSpPr txBox="1">
              <a:spLocks noChangeArrowheads="1"/>
            </p:cNvSpPr>
            <p:nvPr/>
          </p:nvSpPr>
          <p:spPr bwMode="auto">
            <a:xfrm>
              <a:off x="323850" y="1887538"/>
              <a:ext cx="8640763" cy="42783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it-IT" sz="1600" dirty="0">
                  <a:cs typeface="Times New Roman" pitchFamily="18" charset="0"/>
                </a:rPr>
                <a:t> … necessità di </a:t>
              </a:r>
              <a:r>
                <a:rPr lang="it-IT" sz="1600" b="1" dirty="0">
                  <a:solidFill>
                    <a:srgbClr val="C00000"/>
                  </a:solidFill>
                  <a:cs typeface="Times New Roman" pitchFamily="18" charset="0"/>
                </a:rPr>
                <a:t>cure specifiche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 per pazienti Adulti con CF</a:t>
              </a:r>
              <a:endParaRPr lang="it-IT" sz="1600" dirty="0">
                <a:cs typeface="Times New Roman" pitchFamily="18" charset="0"/>
              </a:endParaRPr>
            </a:p>
            <a:p>
              <a:endParaRPr lang="it-IT" sz="1600" dirty="0">
                <a:cs typeface="Times New Roman" pitchFamily="18" charset="0"/>
              </a:endParaRPr>
            </a:p>
            <a:p>
              <a:pPr>
                <a:buFont typeface="Arial" charset="0"/>
                <a:buChar char="•"/>
              </a:pPr>
              <a:r>
                <a:rPr lang="it-IT" sz="1600" dirty="0">
                  <a:cs typeface="Times New Roman" pitchFamily="18" charset="0"/>
                </a:rPr>
                <a:t> … la </a:t>
              </a:r>
              <a:r>
                <a:rPr lang="it-IT" sz="1600" b="1" dirty="0">
                  <a:solidFill>
                    <a:srgbClr val="C00000"/>
                  </a:solidFill>
                  <a:cs typeface="Times New Roman" pitchFamily="18" charset="0"/>
                </a:rPr>
                <a:t>transizione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 da Pediatrico ad Adulto è </a:t>
              </a:r>
              <a:r>
                <a:rPr lang="it-IT" sz="1600" b="1" dirty="0">
                  <a:solidFill>
                    <a:srgbClr val="C00000"/>
                  </a:solidFill>
                  <a:cs typeface="Times New Roman" pitchFamily="18" charset="0"/>
                </a:rPr>
                <a:t>molto importante</a:t>
              </a:r>
              <a:r>
                <a:rPr lang="it-IT" sz="1600" dirty="0">
                  <a:cs typeface="Times New Roman" pitchFamily="18" charset="0"/>
                </a:rPr>
                <a:t>, </a:t>
              </a:r>
            </a:p>
            <a:p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      i centri per Adulti debbono lavorare in stretto contatto con quelli Pediatrici</a:t>
              </a:r>
              <a:endParaRPr lang="it-IT" sz="1600" dirty="0">
                <a:cs typeface="Times New Roman" pitchFamily="18" charset="0"/>
              </a:endParaRPr>
            </a:p>
            <a:p>
              <a:endParaRPr lang="it-IT" sz="1600" dirty="0">
                <a:cs typeface="Times New Roman" pitchFamily="18" charset="0"/>
              </a:endParaRPr>
            </a:p>
            <a:p>
              <a:pPr>
                <a:buFont typeface="Arial" charset="0"/>
                <a:buChar char="•"/>
              </a:pPr>
              <a:r>
                <a:rPr lang="it-IT" sz="1600" dirty="0">
                  <a:cs typeface="Times New Roman" pitchFamily="18" charset="0"/>
                </a:rPr>
                <a:t> … molti 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giovani Adulti </a:t>
              </a:r>
              <a:r>
                <a:rPr lang="it-IT" sz="1600" b="1" dirty="0">
                  <a:solidFill>
                    <a:srgbClr val="C00000"/>
                  </a:solidFill>
                  <a:cs typeface="Times New Roman" pitchFamily="18" charset="0"/>
                </a:rPr>
                <a:t>non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 si trovano a loro agio nei centri Pediatrici</a:t>
              </a:r>
              <a:r>
                <a:rPr lang="it-IT" sz="1600" dirty="0">
                  <a:cs typeface="Times New Roman" pitchFamily="18" charset="0"/>
                </a:rPr>
                <a:t>, con al centro la famiglia, che</a:t>
              </a:r>
            </a:p>
            <a:p>
              <a:r>
                <a:rPr lang="it-IT" sz="1600" dirty="0">
                  <a:cs typeface="Times New Roman" pitchFamily="18" charset="0"/>
                </a:rPr>
                <a:t>      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non adatti alla cultura della vita Adulta </a:t>
              </a:r>
              <a:r>
                <a:rPr lang="it-IT" sz="1600" dirty="0">
                  <a:cs typeface="Times New Roman" pitchFamily="18" charset="0"/>
                </a:rPr>
                <a:t>(autonomia, carriera, educazione e relazioni sociali.</a:t>
              </a:r>
            </a:p>
            <a:p>
              <a:pPr>
                <a:buFont typeface="Arial" charset="0"/>
                <a:buChar char="•"/>
              </a:pPr>
              <a:endParaRPr lang="it-IT" sz="1600" dirty="0">
                <a:cs typeface="Times New Roman" pitchFamily="18" charset="0"/>
              </a:endParaRPr>
            </a:p>
            <a:p>
              <a:pPr>
                <a:buFont typeface="Arial" charset="0"/>
                <a:buChar char="•"/>
              </a:pPr>
              <a:r>
                <a:rPr lang="it-IT" sz="1600" dirty="0">
                  <a:cs typeface="Times New Roman" pitchFamily="18" charset="0"/>
                </a:rPr>
                <a:t> … il </a:t>
              </a:r>
              <a:r>
                <a:rPr lang="it-IT" sz="1600" b="1" dirty="0">
                  <a:solidFill>
                    <a:srgbClr val="C00000"/>
                  </a:solidFill>
                  <a:cs typeface="Times New Roman" pitchFamily="18" charset="0"/>
                </a:rPr>
                <a:t>modello migliore</a:t>
              </a:r>
              <a:r>
                <a:rPr lang="it-IT" sz="1600" dirty="0">
                  <a:cs typeface="Times New Roman" pitchFamily="18" charset="0"/>
                </a:rPr>
                <a:t>, individuato da questa TF, è quello di un 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centro per Adulti che lavori in</a:t>
              </a:r>
            </a:p>
            <a:p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      stretto contatto con quello Pediatrico</a:t>
              </a:r>
              <a:r>
                <a:rPr lang="it-IT" sz="1600" dirty="0">
                  <a:cs typeface="Times New Roman" pitchFamily="18" charset="0"/>
                </a:rPr>
                <a:t>.</a:t>
              </a:r>
            </a:p>
            <a:p>
              <a:pPr>
                <a:buFont typeface="Arial" charset="0"/>
                <a:buChar char="•"/>
              </a:pPr>
              <a:endParaRPr lang="it-IT" sz="1600" dirty="0">
                <a:cs typeface="Times New Roman" pitchFamily="18" charset="0"/>
              </a:endParaRPr>
            </a:p>
            <a:p>
              <a:pPr>
                <a:buFont typeface="Arial" charset="0"/>
                <a:buChar char="•"/>
              </a:pPr>
              <a:r>
                <a:rPr lang="it-IT" sz="1600" dirty="0">
                  <a:cs typeface="Times New Roman" pitchFamily="18" charset="0"/>
                </a:rPr>
                <a:t> … la </a:t>
              </a:r>
              <a:r>
                <a:rPr lang="it-IT" sz="1600" b="1" dirty="0">
                  <a:solidFill>
                    <a:srgbClr val="C00000"/>
                  </a:solidFill>
                  <a:cs typeface="Times New Roman" pitchFamily="18" charset="0"/>
                </a:rPr>
                <a:t>responsabilità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 del centro Adulti con CF deve essere affidato a uno pneumologo </a:t>
              </a:r>
              <a:r>
                <a:rPr lang="it-IT" sz="1600" dirty="0">
                  <a:cs typeface="Times New Roman" pitchFamily="18" charset="0"/>
                </a:rPr>
                <a:t>con </a:t>
              </a:r>
            </a:p>
            <a:p>
              <a:r>
                <a:rPr lang="it-IT" sz="1600" dirty="0">
                  <a:cs typeface="Times New Roman" pitchFamily="18" charset="0"/>
                </a:rPr>
                <a:t>      specifiche competenze. Altri membri del team devono includere, 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internisti</a:t>
              </a:r>
              <a:r>
                <a:rPr lang="it-IT" sz="1600" dirty="0">
                  <a:cs typeface="Times New Roman" pitchFamily="18" charset="0"/>
                </a:rPr>
                <a:t>, infettivologi e</a:t>
              </a:r>
            </a:p>
            <a:p>
              <a:r>
                <a:rPr lang="it-IT" sz="1600" dirty="0">
                  <a:cs typeface="Times New Roman" pitchFamily="18" charset="0"/>
                </a:rPr>
                <a:t>      gastroenterologi.</a:t>
              </a:r>
            </a:p>
            <a:p>
              <a:pPr>
                <a:buFont typeface="Arial" charset="0"/>
                <a:buChar char="•"/>
              </a:pPr>
              <a:endParaRPr lang="it-IT" sz="1600" dirty="0">
                <a:cs typeface="Times New Roman" pitchFamily="18" charset="0"/>
              </a:endParaRPr>
            </a:p>
            <a:p>
              <a:pPr>
                <a:buFont typeface="Arial" charset="0"/>
                <a:buChar char="•"/>
              </a:pPr>
              <a:r>
                <a:rPr lang="it-IT" sz="1600" dirty="0">
                  <a:cs typeface="Times New Roman" pitchFamily="18" charset="0"/>
                </a:rPr>
                <a:t> …  i </a:t>
              </a:r>
              <a:r>
                <a:rPr lang="it-IT" sz="1600" dirty="0">
                  <a:solidFill>
                    <a:srgbClr val="C00000"/>
                  </a:solidFill>
                  <a:cs typeface="Times New Roman" pitchFamily="18" charset="0"/>
                </a:rPr>
                <a:t>centri per Adulti con CF </a:t>
              </a:r>
              <a:r>
                <a:rPr lang="it-IT" sz="1600" dirty="0">
                  <a:cs typeface="Times New Roman" pitchFamily="18" charset="0"/>
                </a:rPr>
                <a:t>debbono essere </a:t>
              </a:r>
              <a:r>
                <a:rPr lang="it-IT" sz="1600" b="1" dirty="0">
                  <a:solidFill>
                    <a:srgbClr val="C00000"/>
                  </a:solidFill>
                  <a:cs typeface="Times New Roman" pitchFamily="18" charset="0"/>
                </a:rPr>
                <a:t>situati in grandi Ospedali Accademici </a:t>
              </a:r>
              <a:r>
                <a:rPr lang="it-IT" sz="1600" dirty="0">
                  <a:cs typeface="Times New Roman" pitchFamily="18" charset="0"/>
                </a:rPr>
                <a:t>al fine di </a:t>
              </a:r>
            </a:p>
            <a:p>
              <a:r>
                <a:rPr lang="it-IT" sz="1600" dirty="0">
                  <a:cs typeface="Times New Roman" pitchFamily="18" charset="0"/>
                </a:rPr>
                <a:t>       supportare </a:t>
              </a:r>
              <a:r>
                <a:rPr lang="it-IT" sz="1600" b="1" dirty="0">
                  <a:solidFill>
                    <a:srgbClr val="C00000"/>
                  </a:solidFill>
                  <a:cs typeface="Times New Roman" pitchFamily="18" charset="0"/>
                </a:rPr>
                <a:t>cure cliniche, educazione e ricerca</a:t>
              </a:r>
              <a:r>
                <a:rPr lang="it-IT" sz="1600" dirty="0">
                  <a:cs typeface="Times New Roman" pitchFamily="18" charset="0"/>
                </a:rPr>
                <a:t>. </a:t>
              </a:r>
            </a:p>
          </p:txBody>
        </p:sp>
        <p:grpSp>
          <p:nvGrpSpPr>
            <p:cNvPr id="2" name="Gruppo 6"/>
            <p:cNvGrpSpPr>
              <a:grpSpLocks/>
            </p:cNvGrpSpPr>
            <p:nvPr/>
          </p:nvGrpSpPr>
          <p:grpSpPr bwMode="auto">
            <a:xfrm>
              <a:off x="395288" y="115888"/>
              <a:ext cx="8262937" cy="1549400"/>
              <a:chOff x="258763" y="115888"/>
              <a:chExt cx="8262937" cy="1549400"/>
            </a:xfrm>
          </p:grpSpPr>
          <p:pic>
            <p:nvPicPr>
              <p:cNvPr id="18437" name="Picture 1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8763" y="115888"/>
                <a:ext cx="4600575" cy="154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38" name="Picture 14" descr="https://tse1.mm.bing.net/th?&amp;id=OIP.Ma91abcffbe9f75d6cc6dc7477d5ea1e0o0&amp;w=300&amp;h=300&amp;c=0&amp;pid=1.9&amp;rs=0&amp;p=0&amp;r=0">
                <a:hlinkClick r:id="rId3" tooltip="Visualizza dettagli immagine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75463" y="476250"/>
                <a:ext cx="792162" cy="79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39" name="Picture 16" descr="https://tse1.mm.bing.net/th?&amp;id=OIP.Md8aa61be69decc93d290de7fedb9b395o0&amp;w=152&amp;h=150&amp;c=0&amp;pid=1.9&amp;rs=0&amp;p=0&amp;r=0">
                <a:hlinkClick r:id="rId5" tooltip="Visualizza dettagli immagine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740650" y="549275"/>
                <a:ext cx="781050" cy="779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0" y="6394438"/>
              <a:ext cx="9144000" cy="475335"/>
              <a:chOff x="0" y="6394438"/>
              <a:chExt cx="9144000" cy="475335"/>
            </a:xfrm>
          </p:grpSpPr>
          <p:pic>
            <p:nvPicPr>
              <p:cNvPr id="14" name="Picture 18" descr="Fondin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94439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 descr="logo +marchio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3" t="7019" r="53745" b="1291"/>
              <a:stretch/>
            </p:blipFill>
            <p:spPr bwMode="auto">
              <a:xfrm>
                <a:off x="0" y="6394438"/>
                <a:ext cx="1259632" cy="475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5292080" y="6475761"/>
              <a:ext cx="38519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i="1" dirty="0" err="1">
                  <a:solidFill>
                    <a:schemeClr val="bg1"/>
                  </a:solidFill>
                </a:rPr>
                <a:t>Elborn</a:t>
              </a:r>
              <a:r>
                <a:rPr lang="fr-FR" sz="1400" i="1" dirty="0">
                  <a:solidFill>
                    <a:schemeClr val="bg1"/>
                  </a:solidFill>
                </a:rPr>
                <a:t> JS et al. </a:t>
              </a:r>
              <a:r>
                <a:rPr lang="fr-FR" sz="1400" i="1" dirty="0" err="1">
                  <a:solidFill>
                    <a:schemeClr val="bg1"/>
                  </a:solidFill>
                </a:rPr>
                <a:t>Eur</a:t>
              </a:r>
              <a:r>
                <a:rPr lang="fr-FR" sz="1400" i="1" dirty="0">
                  <a:solidFill>
                    <a:schemeClr val="bg1"/>
                  </a:solidFill>
                </a:rPr>
                <a:t> </a:t>
              </a:r>
              <a:r>
                <a:rPr lang="fr-FR" sz="1400" i="1" dirty="0" err="1">
                  <a:solidFill>
                    <a:schemeClr val="bg1"/>
                  </a:solidFill>
                </a:rPr>
                <a:t>Respir</a:t>
              </a:r>
              <a:r>
                <a:rPr lang="fr-FR" sz="1400" i="1" dirty="0">
                  <a:solidFill>
                    <a:schemeClr val="bg1"/>
                  </a:solidFill>
                </a:rPr>
                <a:t> J, 2016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D0C4BF8-8D0F-FC48-A2D7-F59F46B69B7F}"/>
              </a:ext>
            </a:extLst>
          </p:cNvPr>
          <p:cNvGrpSpPr/>
          <p:nvPr/>
        </p:nvGrpSpPr>
        <p:grpSpPr>
          <a:xfrm>
            <a:off x="0" y="260648"/>
            <a:ext cx="9144000" cy="6609125"/>
            <a:chOff x="0" y="260648"/>
            <a:chExt cx="9144000" cy="6609125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6394438"/>
              <a:ext cx="9144000" cy="475335"/>
              <a:chOff x="0" y="6394438"/>
              <a:chExt cx="9144000" cy="475335"/>
            </a:xfrm>
          </p:grpSpPr>
          <p:pic>
            <p:nvPicPr>
              <p:cNvPr id="14" name="Picture 18" descr="Fondin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94439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 descr="logo +marchio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3" t="7019" r="53745" b="1291"/>
              <a:stretch/>
            </p:blipFill>
            <p:spPr bwMode="auto">
              <a:xfrm>
                <a:off x="0" y="6394438"/>
                <a:ext cx="1259632" cy="475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4305615-0EBC-A94E-931D-6A06F8761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632" y="476672"/>
              <a:ext cx="7066075" cy="5616624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295667D-A6A4-5148-91D8-97706AC0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8224" y="260648"/>
              <a:ext cx="2305422" cy="66247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A262C92-BDCC-6748-B1AC-CBD0E824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36" y="260648"/>
              <a:ext cx="2171700" cy="92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790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Visualizzazione di IMG-20170303-WA00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22641" r="9289"/>
          <a:stretch/>
        </p:blipFill>
        <p:spPr bwMode="auto">
          <a:xfrm>
            <a:off x="1763688" y="3429000"/>
            <a:ext cx="5544616" cy="275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2000" y="1988840"/>
            <a:ext cx="92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 l="26799" t="19896" r="47804" b="39891"/>
          <a:stretch>
            <a:fillRect/>
          </a:stretch>
        </p:blipFill>
        <p:spPr bwMode="auto">
          <a:xfrm>
            <a:off x="1475656" y="1844824"/>
            <a:ext cx="1119418" cy="132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6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4" name="Picture 18" descr="Fondi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olo 8"/>
          <p:cNvSpPr txBox="1">
            <a:spLocks/>
          </p:cNvSpPr>
          <p:nvPr/>
        </p:nvSpPr>
        <p:spPr>
          <a:xfrm>
            <a:off x="1106488" y="581391"/>
            <a:ext cx="6965974" cy="75937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it-IT" sz="2000" b="1" i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DAI Sanità Pubblica e Malattie Infettive</a:t>
            </a:r>
          </a:p>
          <a:p>
            <a:pPr algn="ctr" eaLnBrk="0" hangingPunct="0">
              <a:defRPr/>
            </a:pPr>
            <a:r>
              <a:rPr lang="it-IT" sz="2000" b="1" i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UOS Centro Fibrosi Cistica Adulto</a:t>
            </a:r>
            <a:endParaRPr lang="it-IT" sz="2400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 l="31481"/>
          <a:stretch>
            <a:fillRect/>
          </a:stretch>
        </p:blipFill>
        <p:spPr bwMode="auto">
          <a:xfrm>
            <a:off x="3131840" y="0"/>
            <a:ext cx="2664296" cy="51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CB58B1F-12F9-EB4F-97E7-1D7B397C5C38}"/>
              </a:ext>
            </a:extLst>
          </p:cNvPr>
          <p:cNvGrpSpPr/>
          <p:nvPr/>
        </p:nvGrpSpPr>
        <p:grpSpPr>
          <a:xfrm>
            <a:off x="2382275" y="232322"/>
            <a:ext cx="4429725" cy="6057287"/>
            <a:chOff x="2518539" y="581391"/>
            <a:chExt cx="4106922" cy="5475896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 l="51211" t="13794" r="25397" b="43878"/>
            <a:stretch>
              <a:fillRect/>
            </a:stretch>
          </p:blipFill>
          <p:spPr bwMode="auto">
            <a:xfrm>
              <a:off x="5076056" y="1412776"/>
              <a:ext cx="1080120" cy="1381125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20000" r="20000" b="-1333"/>
            <a:stretch>
              <a:fillRect/>
            </a:stretch>
          </p:blipFill>
          <p:spPr bwMode="auto">
            <a:xfrm>
              <a:off x="3491880" y="1412776"/>
              <a:ext cx="1080120" cy="1368152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7E4E0A52-6C14-AA40-9EB2-2C6530201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8539" y="581391"/>
              <a:ext cx="4106922" cy="5475896"/>
            </a:xfrm>
            <a:prstGeom prst="rect">
              <a:avLst/>
            </a:prstGeom>
            <a:ln w="57150">
              <a:solidFill>
                <a:srgbClr val="0070C0"/>
              </a:solidFill>
            </a:ln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3883F6F7-08DD-1749-846C-E8CAB90C8ECC}"/>
                </a:ext>
              </a:extLst>
            </p:cNvPr>
            <p:cNvSpPr txBox="1"/>
            <p:nvPr/>
          </p:nvSpPr>
          <p:spPr>
            <a:xfrm>
              <a:off x="3565083" y="5133957"/>
              <a:ext cx="2020105" cy="92333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5400" b="1" i="1" dirty="0">
                  <a:solidFill>
                    <a:srgbClr val="FF0000"/>
                  </a:solidFill>
                </a:rPr>
                <a:t>Grazie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4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5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0"/>
          <a:stretch/>
        </p:blipFill>
        <p:spPr bwMode="auto">
          <a:xfrm>
            <a:off x="604218" y="1340768"/>
            <a:ext cx="1593831" cy="331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04" y="943690"/>
            <a:ext cx="4680520" cy="5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901650" y="2447373"/>
            <a:ext cx="1296144" cy="576064"/>
          </a:xfrm>
          <a:prstGeom prst="rightArrow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2123728" y="3394735"/>
            <a:ext cx="28944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i="1" dirty="0">
                <a:solidFill>
                  <a:srgbClr val="CC0000"/>
                </a:solidFill>
                <a:latin typeface="+mn-lt"/>
              </a:rPr>
              <a:t>C</a:t>
            </a:r>
            <a:r>
              <a:rPr lang="it-IT" sz="3200" i="1" dirty="0">
                <a:latin typeface="+mn-lt"/>
              </a:rPr>
              <a:t>ystic</a:t>
            </a:r>
          </a:p>
          <a:p>
            <a:r>
              <a:rPr lang="it-IT" sz="3200" i="1" dirty="0">
                <a:solidFill>
                  <a:srgbClr val="CC0000"/>
                </a:solidFill>
                <a:latin typeface="+mn-lt"/>
              </a:rPr>
              <a:t>F</a:t>
            </a:r>
            <a:r>
              <a:rPr lang="it-IT" sz="3200" i="1" dirty="0">
                <a:latin typeface="+mn-lt"/>
              </a:rPr>
              <a:t>ibrosis </a:t>
            </a:r>
            <a:r>
              <a:rPr lang="it-IT" sz="3200" i="1" dirty="0">
                <a:solidFill>
                  <a:srgbClr val="CC0000"/>
                </a:solidFill>
                <a:latin typeface="+mn-lt"/>
              </a:rPr>
              <a:t>T</a:t>
            </a:r>
            <a:r>
              <a:rPr lang="it-IT" sz="3200" i="1" dirty="0">
                <a:latin typeface="+mn-lt"/>
              </a:rPr>
              <a:t>ransmembrane Conductance </a:t>
            </a:r>
            <a:r>
              <a:rPr lang="it-IT" sz="3200" i="1" dirty="0">
                <a:solidFill>
                  <a:srgbClr val="CC0000"/>
                </a:solidFill>
                <a:latin typeface="+mn-lt"/>
              </a:rPr>
              <a:t>R</a:t>
            </a:r>
            <a:r>
              <a:rPr lang="it-IT" sz="3200" i="1" dirty="0">
                <a:latin typeface="+mn-lt"/>
              </a:rPr>
              <a:t>egulator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latin typeface="+mn-lt"/>
              </a:rPr>
              <a:t>Hunt JF et al. Cold Spring Harb Perspect Med,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3788" y="160338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i="1" dirty="0">
                <a:solidFill>
                  <a:srgbClr val="CC0000"/>
                </a:solidFill>
                <a:latin typeface="+mn-lt"/>
              </a:rPr>
              <a:t>CFTR</a:t>
            </a:r>
          </a:p>
        </p:txBody>
      </p:sp>
    </p:spTree>
    <p:extLst>
      <p:ext uri="{BB962C8B-B14F-4D97-AF65-F5344CB8AC3E}">
        <p14:creationId xmlns:p14="http://schemas.microsoft.com/office/powerpoint/2010/main" val="210398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3" name="AutoShape 6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054" name="AutoShape 8" descr="Risultati immagini per policlinico umberto prim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68356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chemeClr val="bg1"/>
                </a:solidFill>
                <a:latin typeface="+mn-lt"/>
              </a:rPr>
              <a:t>FC: Patogenesi e Fisiopatologia - 24/11/2016</a:t>
            </a:r>
          </a:p>
        </p:txBody>
      </p:sp>
      <p:grpSp>
        <p:nvGrpSpPr>
          <p:cNvPr id="3" name="Group 13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5" name="Picture 18" descr="Fondi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latin typeface="+mn-lt"/>
              </a:rPr>
              <a:t>Elborn JS. Lancet, 2016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5582" y="160336"/>
            <a:ext cx="729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rgbClr val="CC0000"/>
                </a:solidFill>
                <a:latin typeface="+mn-lt"/>
              </a:rPr>
              <a:t>Classificazione mutazioni CFTR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7" y="929779"/>
            <a:ext cx="893470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4C57BAD-956E-7E43-9A07-F5DA07647225}"/>
              </a:ext>
            </a:extLst>
          </p:cNvPr>
          <p:cNvSpPr/>
          <p:nvPr/>
        </p:nvSpPr>
        <p:spPr>
          <a:xfrm>
            <a:off x="2699792" y="4581127"/>
            <a:ext cx="1224136" cy="1605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4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19AE6439-8AC5-B840-A5A0-96844FA83201}"/>
              </a:ext>
            </a:extLst>
          </p:cNvPr>
          <p:cNvGrpSpPr/>
          <p:nvPr/>
        </p:nvGrpSpPr>
        <p:grpSpPr>
          <a:xfrm>
            <a:off x="0" y="332656"/>
            <a:ext cx="9144000" cy="6552728"/>
            <a:chOff x="0" y="332656"/>
            <a:chExt cx="9144000" cy="6552728"/>
          </a:xfrm>
        </p:grpSpPr>
        <p:sp>
          <p:nvSpPr>
            <p:cNvPr id="4098" name="CasellaDiTesto 5"/>
            <p:cNvSpPr txBox="1">
              <a:spLocks noChangeArrowheads="1"/>
            </p:cNvSpPr>
            <p:nvPr/>
          </p:nvSpPr>
          <p:spPr bwMode="auto">
            <a:xfrm>
              <a:off x="272256" y="332656"/>
              <a:ext cx="859948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altLang="it-IT" sz="3600" i="1" dirty="0">
                  <a:solidFill>
                    <a:srgbClr val="9E0000"/>
                  </a:solidFill>
                  <a:latin typeface="Calibri" pitchFamily="34" charset="0"/>
                </a:rPr>
                <a:t>Cambiamenti demografici dei pazienti con FC</a:t>
              </a:r>
            </a:p>
          </p:txBody>
        </p:sp>
        <p:grpSp>
          <p:nvGrpSpPr>
            <p:cNvPr id="4100" name="Gruppo 13"/>
            <p:cNvGrpSpPr>
              <a:grpSpLocks/>
            </p:cNvGrpSpPr>
            <p:nvPr/>
          </p:nvGrpSpPr>
          <p:grpSpPr bwMode="auto">
            <a:xfrm>
              <a:off x="169862" y="1255102"/>
              <a:ext cx="8804275" cy="4764459"/>
              <a:chOff x="467544" y="1628800"/>
              <a:chExt cx="8078788" cy="4067175"/>
            </a:xfrm>
          </p:grpSpPr>
          <p:pic>
            <p:nvPicPr>
              <p:cNvPr id="410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1628800"/>
                <a:ext cx="8078788" cy="4067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7523982" y="3860825"/>
                <a:ext cx="647700" cy="27781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1200" b="1" dirty="0">
                    <a:solidFill>
                      <a:schemeClr val="bg1"/>
                    </a:solidFill>
                  </a:rPr>
                  <a:t>48.4%</a:t>
                </a:r>
              </a:p>
            </p:txBody>
          </p:sp>
          <p:sp>
            <p:nvSpPr>
              <p:cNvPr id="9" name="Ovale 8"/>
              <p:cNvSpPr/>
              <p:nvPr/>
            </p:nvSpPr>
            <p:spPr>
              <a:xfrm>
                <a:off x="7450957" y="3690963"/>
                <a:ext cx="792163" cy="60166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0" name="Ovale 9"/>
              <p:cNvSpPr/>
              <p:nvPr/>
            </p:nvSpPr>
            <p:spPr>
              <a:xfrm>
                <a:off x="7523982" y="2324125"/>
                <a:ext cx="792163" cy="60007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7595420" y="2492400"/>
                <a:ext cx="647700" cy="27781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1200" b="1" dirty="0">
                    <a:solidFill>
                      <a:schemeClr val="bg1"/>
                    </a:solidFill>
                  </a:rPr>
                  <a:t>51.6%</a:t>
                </a: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1547044" y="4221188"/>
                <a:ext cx="647700" cy="27622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1200" b="1" dirty="0">
                    <a:solidFill>
                      <a:schemeClr val="bg1"/>
                    </a:solidFill>
                  </a:rPr>
                  <a:t>70.8%</a:t>
                </a: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1547044" y="3644925"/>
                <a:ext cx="647700" cy="27781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1200" b="1" dirty="0">
                    <a:solidFill>
                      <a:schemeClr val="bg1"/>
                    </a:solidFill>
                  </a:rPr>
                  <a:t>29.2%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0" y="6394438"/>
              <a:ext cx="9144000" cy="475335"/>
              <a:chOff x="0" y="6394438"/>
              <a:chExt cx="9144000" cy="475335"/>
            </a:xfrm>
          </p:grpSpPr>
          <p:pic>
            <p:nvPicPr>
              <p:cNvPr id="15" name="Picture 18" descr="Fondi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94439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3" descr="logo +marchi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3" t="7019" r="53745" b="1291"/>
              <a:stretch/>
            </p:blipFill>
            <p:spPr bwMode="auto">
              <a:xfrm>
                <a:off x="0" y="6394438"/>
                <a:ext cx="1259632" cy="475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004048" y="6362164"/>
              <a:ext cx="41399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i="1" dirty="0">
                  <a:solidFill>
                    <a:schemeClr val="bg1"/>
                  </a:solidFill>
                </a:rPr>
                <a:t>Cystic Fibrosis Foundation Patient Registry</a:t>
              </a:r>
            </a:p>
            <a:p>
              <a:pPr algn="r"/>
              <a:r>
                <a:rPr lang="en-US" sz="1400" i="1" dirty="0">
                  <a:solidFill>
                    <a:schemeClr val="bg1"/>
                  </a:solidFill>
                </a:rPr>
                <a:t>Annual Data Report 2015 </a:t>
              </a:r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A803CB8D-CAA4-0B42-8458-72FEA0E4E1F2}"/>
                </a:ext>
              </a:extLst>
            </p:cNvPr>
            <p:cNvSpPr/>
            <p:nvPr/>
          </p:nvSpPr>
          <p:spPr>
            <a:xfrm>
              <a:off x="755576" y="3429000"/>
              <a:ext cx="590727" cy="36004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E29422F4-1A28-E141-A9A1-03D68FC955F8}"/>
                </a:ext>
              </a:extLst>
            </p:cNvPr>
            <p:cNvSpPr/>
            <p:nvPr/>
          </p:nvSpPr>
          <p:spPr>
            <a:xfrm>
              <a:off x="740913" y="1772816"/>
              <a:ext cx="590727" cy="36004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EAAF8624-084F-A14E-91DE-4CF56EF15C94}"/>
                </a:ext>
              </a:extLst>
            </p:cNvPr>
            <p:cNvCxnSpPr/>
            <p:nvPr/>
          </p:nvCxnSpPr>
          <p:spPr>
            <a:xfrm flipV="1">
              <a:off x="539552" y="1844824"/>
              <a:ext cx="0" cy="747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7864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628775"/>
            <a:ext cx="6858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asellaDiTesto 5"/>
          <p:cNvSpPr txBox="1">
            <a:spLocks noChangeArrowheads="1"/>
          </p:cNvSpPr>
          <p:nvPr/>
        </p:nvSpPr>
        <p:spPr bwMode="auto">
          <a:xfrm>
            <a:off x="769938" y="260350"/>
            <a:ext cx="7618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3600" i="1">
                <a:solidFill>
                  <a:srgbClr val="9E0000"/>
                </a:solidFill>
                <a:latin typeface="Calibri" pitchFamily="34" charset="0"/>
              </a:rPr>
              <a:t>Andamento sopravvivenza (2010-2025) </a:t>
            </a:r>
          </a:p>
          <a:p>
            <a:pPr algn="ctr" eaLnBrk="1" hangingPunct="1"/>
            <a:r>
              <a:rPr lang="it-IT" altLang="it-IT" sz="3600" i="1">
                <a:solidFill>
                  <a:srgbClr val="9E0000"/>
                </a:solidFill>
                <a:latin typeface="Calibri" pitchFamily="34" charset="0"/>
              </a:rPr>
              <a:t>in 34 paesi europei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4211638" y="4292600"/>
            <a:ext cx="1960562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70C0"/>
                </a:solidFill>
                <a:latin typeface="Calibri" pitchFamily="34" charset="0"/>
              </a:rPr>
              <a:t>Bambini  </a:t>
            </a:r>
            <a:r>
              <a:rPr lang="it-IT" altLang="it-IT" b="1" i="1" u="sng">
                <a:solidFill>
                  <a:srgbClr val="0070C0"/>
                </a:solidFill>
                <a:latin typeface="Calibri" pitchFamily="34" charset="0"/>
              </a:rPr>
              <a:t>&lt;</a:t>
            </a:r>
            <a:r>
              <a:rPr lang="it-IT" altLang="it-IT" b="1" i="1">
                <a:solidFill>
                  <a:srgbClr val="0070C0"/>
                </a:solidFill>
                <a:latin typeface="Calibri" pitchFamily="34" charset="0"/>
              </a:rPr>
              <a:t> 17 anni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4211638" y="1989138"/>
            <a:ext cx="1690687" cy="368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b="1" i="1" dirty="0">
                <a:solidFill>
                  <a:srgbClr val="FF0000"/>
                </a:solidFill>
                <a:latin typeface="Calibri" pitchFamily="34" charset="0"/>
              </a:rPr>
              <a:t>Adulti </a:t>
            </a:r>
            <a:r>
              <a:rPr lang="it-IT" altLang="it-IT" b="1" i="1" u="sng" dirty="0">
                <a:solidFill>
                  <a:srgbClr val="FF0000"/>
                </a:solidFill>
                <a:latin typeface="Calibri" pitchFamily="34" charset="0"/>
              </a:rPr>
              <a:t>&gt;</a:t>
            </a:r>
            <a:r>
              <a:rPr lang="it-IT" altLang="it-IT" b="1" i="1" dirty="0">
                <a:solidFill>
                  <a:srgbClr val="FF0000"/>
                </a:solidFill>
                <a:latin typeface="Calibri" pitchFamily="34" charset="0"/>
              </a:rPr>
              <a:t> 18 anni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4787900" y="3141663"/>
            <a:ext cx="647700" cy="368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B050"/>
                </a:solidFill>
                <a:latin typeface="Calibri" pitchFamily="34" charset="0"/>
              </a:rPr>
              <a:t>Tutti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7596188" y="3789363"/>
            <a:ext cx="755650" cy="368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70C0"/>
                </a:solidFill>
                <a:latin typeface="Calibri" pitchFamily="34" charset="0"/>
              </a:rPr>
              <a:t>+ 20%</a:t>
            </a: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7596188" y="3068638"/>
            <a:ext cx="792162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B050"/>
                </a:solidFill>
                <a:latin typeface="Calibri" pitchFamily="34" charset="0"/>
              </a:rPr>
              <a:t>+ 50%</a:t>
            </a:r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7596188" y="2051050"/>
            <a:ext cx="792162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FF0000"/>
                </a:solidFill>
                <a:latin typeface="Calibri" pitchFamily="34" charset="0"/>
              </a:rPr>
              <a:t>+ 75%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21" name="Picture 18" descr="Fondi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Burgel P et al. Eur Respir J, 2015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C93CA3E-7A55-794C-98E0-18D886264F86}"/>
              </a:ext>
            </a:extLst>
          </p:cNvPr>
          <p:cNvCxnSpPr/>
          <p:nvPr/>
        </p:nvCxnSpPr>
        <p:spPr>
          <a:xfrm flipV="1">
            <a:off x="1259632" y="1844824"/>
            <a:ext cx="0" cy="747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>
            <a:extLst>
              <a:ext uri="{FF2B5EF4-FFF2-40B4-BE49-F238E27FC236}">
                <a16:creationId xmlns:a16="http://schemas.microsoft.com/office/drawing/2014/main" id="{227C5AD4-3480-6A48-8A31-C01E06C48103}"/>
              </a:ext>
            </a:extLst>
          </p:cNvPr>
          <p:cNvSpPr/>
          <p:nvPr/>
        </p:nvSpPr>
        <p:spPr>
          <a:xfrm>
            <a:off x="1439480" y="1626916"/>
            <a:ext cx="1080120" cy="5760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7235825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CasellaDiTesto 5"/>
          <p:cNvSpPr txBox="1">
            <a:spLocks noChangeArrowheads="1"/>
          </p:cNvSpPr>
          <p:nvPr/>
        </p:nvSpPr>
        <p:spPr bwMode="auto">
          <a:xfrm>
            <a:off x="1276350" y="476250"/>
            <a:ext cx="659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3600" i="1" dirty="0">
                <a:solidFill>
                  <a:srgbClr val="9E0000"/>
                </a:solidFill>
                <a:latin typeface="Calibri" pitchFamily="34" charset="0"/>
              </a:rPr>
              <a:t>Sopravvivenza nei pazienti con FC</a:t>
            </a:r>
          </a:p>
        </p:txBody>
      </p:sp>
      <p:sp>
        <p:nvSpPr>
          <p:cNvPr id="7" name="Ovale 6"/>
          <p:cNvSpPr/>
          <p:nvPr/>
        </p:nvSpPr>
        <p:spPr>
          <a:xfrm>
            <a:off x="2051050" y="2205038"/>
            <a:ext cx="504825" cy="5032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019925" y="1484313"/>
            <a:ext cx="865188" cy="215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435600" y="2349500"/>
            <a:ext cx="1008063" cy="5032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10" name="Group 9"/>
          <p:cNvGrpSpPr/>
          <p:nvPr/>
        </p:nvGrpSpPr>
        <p:grpSpPr>
          <a:xfrm>
            <a:off x="0" y="6394438"/>
            <a:ext cx="9144000" cy="475335"/>
            <a:chOff x="0" y="6394438"/>
            <a:chExt cx="9144000" cy="475335"/>
          </a:xfrm>
        </p:grpSpPr>
        <p:pic>
          <p:nvPicPr>
            <p:cNvPr id="11" name="Picture 18" descr="Fondi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4439"/>
              <a:ext cx="9144000" cy="4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7019" r="53745" b="1291"/>
            <a:stretch/>
          </p:blipFill>
          <p:spPr bwMode="auto">
            <a:xfrm>
              <a:off x="0" y="6394438"/>
              <a:ext cx="1259632" cy="47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5292080" y="6475761"/>
            <a:ext cx="385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Clancy JP et al. Am J Respir Crit Care Med, 2012</a:t>
            </a:r>
          </a:p>
        </p:txBody>
      </p:sp>
    </p:spTree>
    <p:extLst>
      <p:ext uri="{BB962C8B-B14F-4D97-AF65-F5344CB8AC3E}">
        <p14:creationId xmlns:p14="http://schemas.microsoft.com/office/powerpoint/2010/main" val="252286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6287967A-D089-5B41-95C5-9973312C573C}"/>
              </a:ext>
            </a:extLst>
          </p:cNvPr>
          <p:cNvGrpSpPr/>
          <p:nvPr/>
        </p:nvGrpSpPr>
        <p:grpSpPr>
          <a:xfrm>
            <a:off x="0" y="188640"/>
            <a:ext cx="9144000" cy="6681133"/>
            <a:chOff x="0" y="188640"/>
            <a:chExt cx="9144000" cy="66811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394438"/>
              <a:ext cx="9144000" cy="475335"/>
              <a:chOff x="0" y="6394438"/>
              <a:chExt cx="9144000" cy="475335"/>
            </a:xfrm>
          </p:grpSpPr>
          <p:pic>
            <p:nvPicPr>
              <p:cNvPr id="11" name="Picture 18" descr="Fondi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94439"/>
                <a:ext cx="9144000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3" descr="logo +marchi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3" t="7019" r="53745" b="1291"/>
              <a:stretch/>
            </p:blipFill>
            <p:spPr bwMode="auto">
              <a:xfrm>
                <a:off x="0" y="6394438"/>
                <a:ext cx="1259632" cy="475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663E29E2-9544-DD4D-ACC7-90F1C10C6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1760" y="188640"/>
              <a:ext cx="4358597" cy="402332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CA7D146-0350-4249-8095-1C3FED813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2702" y="692696"/>
              <a:ext cx="6918595" cy="104393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6228EE8-CAC5-004D-B4A0-DCEDF668C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0192" y="6480363"/>
              <a:ext cx="2572330" cy="298574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113603A-7A1E-5340-95EF-A1987B93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816" y="2505039"/>
              <a:ext cx="7992637" cy="3165574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8D04F1B-4D01-FE4C-A958-0062B67B3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8271" y="6480363"/>
              <a:ext cx="1801921" cy="304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780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906</Words>
  <Application>Microsoft Macintosh PowerPoint</Application>
  <PresentationFormat>Presentazione su schermo (4:3)</PresentationFormat>
  <Paragraphs>173</Paragraphs>
  <Slides>36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Office Theme</vt:lpstr>
      <vt:lpstr>Presentazione standard di PowerPoint</vt:lpstr>
      <vt:lpstr>Presentazione standard di PowerPoint</vt:lpstr>
      <vt:lpstr>Fibrosi Cistica (FC)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Pseudomonas aeruginosa</vt:lpstr>
      <vt:lpstr>Presentazione standard di PowerPoint</vt:lpstr>
      <vt:lpstr>P. aeruginosa – terapia  </vt:lpstr>
      <vt:lpstr>Presentazione standard di PowerPoint</vt:lpstr>
      <vt:lpstr>Micobatteri Non Tubercolari (MNT)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pc3565t</dc:creator>
  <cp:lastModifiedBy>Paolo Palange</cp:lastModifiedBy>
  <cp:revision>160</cp:revision>
  <dcterms:created xsi:type="dcterms:W3CDTF">2017-03-01T10:05:49Z</dcterms:created>
  <dcterms:modified xsi:type="dcterms:W3CDTF">2019-04-02T11:31:26Z</dcterms:modified>
</cp:coreProperties>
</file>