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9" r:id="rId1"/>
    <p:sldMasterId id="2147483963" r:id="rId2"/>
    <p:sldMasterId id="2147483975" r:id="rId3"/>
    <p:sldMasterId id="2147484219" r:id="rId4"/>
    <p:sldMasterId id="2147484316" r:id="rId5"/>
    <p:sldMasterId id="2147484326" r:id="rId6"/>
    <p:sldMasterId id="2147484600" r:id="rId7"/>
    <p:sldMasterId id="2147484719" r:id="rId8"/>
    <p:sldMasterId id="2147485113" r:id="rId9"/>
    <p:sldMasterId id="2147485158" r:id="rId10"/>
    <p:sldMasterId id="2147485247" r:id="rId11"/>
    <p:sldMasterId id="2147485529" r:id="rId12"/>
    <p:sldMasterId id="2147485554" r:id="rId13"/>
    <p:sldMasterId id="2147485787" r:id="rId14"/>
    <p:sldMasterId id="2147485799" r:id="rId15"/>
    <p:sldMasterId id="2147485812" r:id="rId16"/>
    <p:sldMasterId id="2147485825" r:id="rId17"/>
    <p:sldMasterId id="2147485837" r:id="rId18"/>
    <p:sldMasterId id="2147485850" r:id="rId19"/>
    <p:sldMasterId id="2147485862" r:id="rId20"/>
    <p:sldMasterId id="2147485874" r:id="rId21"/>
    <p:sldMasterId id="2147485899" r:id="rId22"/>
    <p:sldMasterId id="2147485938" r:id="rId23"/>
    <p:sldMasterId id="2147485950" r:id="rId24"/>
    <p:sldMasterId id="2147485964" r:id="rId25"/>
    <p:sldMasterId id="2147485977" r:id="rId26"/>
    <p:sldMasterId id="2147485991" r:id="rId27"/>
    <p:sldMasterId id="2147486003" r:id="rId28"/>
    <p:sldMasterId id="2147486018" r:id="rId29"/>
    <p:sldMasterId id="2147486030" r:id="rId30"/>
    <p:sldMasterId id="2147486044" r:id="rId31"/>
    <p:sldMasterId id="2147486057" r:id="rId32"/>
    <p:sldMasterId id="2147486069" r:id="rId33"/>
  </p:sldMasterIdLst>
  <p:notesMasterIdLst>
    <p:notesMasterId r:id="rId85"/>
  </p:notesMasterIdLst>
  <p:sldIdLst>
    <p:sldId id="727" r:id="rId34"/>
    <p:sldId id="695" r:id="rId35"/>
    <p:sldId id="746" r:id="rId36"/>
    <p:sldId id="747" r:id="rId37"/>
    <p:sldId id="736" r:id="rId38"/>
    <p:sldId id="745" r:id="rId39"/>
    <p:sldId id="728" r:id="rId40"/>
    <p:sldId id="696" r:id="rId41"/>
    <p:sldId id="697" r:id="rId42"/>
    <p:sldId id="698" r:id="rId43"/>
    <p:sldId id="699" r:id="rId44"/>
    <p:sldId id="737" r:id="rId45"/>
    <p:sldId id="700" r:id="rId46"/>
    <p:sldId id="701" r:id="rId47"/>
    <p:sldId id="702" r:id="rId48"/>
    <p:sldId id="703" r:id="rId49"/>
    <p:sldId id="704" r:id="rId50"/>
    <p:sldId id="750" r:id="rId51"/>
    <p:sldId id="751" r:id="rId52"/>
    <p:sldId id="752" r:id="rId53"/>
    <p:sldId id="705" r:id="rId54"/>
    <p:sldId id="706" r:id="rId55"/>
    <p:sldId id="707" r:id="rId56"/>
    <p:sldId id="708" r:id="rId57"/>
    <p:sldId id="709" r:id="rId58"/>
    <p:sldId id="753" r:id="rId59"/>
    <p:sldId id="710" r:id="rId60"/>
    <p:sldId id="725" r:id="rId61"/>
    <p:sldId id="716" r:id="rId62"/>
    <p:sldId id="713" r:id="rId63"/>
    <p:sldId id="721" r:id="rId64"/>
    <p:sldId id="717" r:id="rId65"/>
    <p:sldId id="738" r:id="rId66"/>
    <p:sldId id="756" r:id="rId67"/>
    <p:sldId id="757" r:id="rId68"/>
    <p:sldId id="758" r:id="rId69"/>
    <p:sldId id="693" r:id="rId70"/>
    <p:sldId id="712" r:id="rId71"/>
    <p:sldId id="739" r:id="rId72"/>
    <p:sldId id="740" r:id="rId73"/>
    <p:sldId id="741" r:id="rId74"/>
    <p:sldId id="735" r:id="rId75"/>
    <p:sldId id="715" r:id="rId76"/>
    <p:sldId id="729" r:id="rId77"/>
    <p:sldId id="730" r:id="rId78"/>
    <p:sldId id="754" r:id="rId79"/>
    <p:sldId id="755" r:id="rId80"/>
    <p:sldId id="733" r:id="rId81"/>
    <p:sldId id="742" r:id="rId82"/>
    <p:sldId id="743" r:id="rId83"/>
    <p:sldId id="744" r:id="rId8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027" autoAdjust="0"/>
  </p:normalViewPr>
  <p:slideViewPr>
    <p:cSldViewPr snapToGrid="0" snapToObjects="1">
      <p:cViewPr varScale="1">
        <p:scale>
          <a:sx n="69" d="100"/>
          <a:sy n="69" d="100"/>
        </p:scale>
        <p:origin x="480" y="78"/>
      </p:cViewPr>
      <p:guideLst>
        <p:guide orient="horz" pos="2183"/>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slide" Target="slides/slide31.xml"/><Relationship Id="rId69" Type="http://schemas.openxmlformats.org/officeDocument/2006/relationships/slide" Target="slides/slide36.xml"/><Relationship Id="rId77"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80" Type="http://schemas.openxmlformats.org/officeDocument/2006/relationships/slide" Target="slides/slide4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7" Type="http://schemas.openxmlformats.org/officeDocument/2006/relationships/slideMaster" Target="slideMasters/slideMaster7.xml"/><Relationship Id="rId71" Type="http://schemas.openxmlformats.org/officeDocument/2006/relationships/slide" Target="slides/slide3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viewProps" Target="viewProps.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E00F5-F930-4E15-BD40-46838836E2A7}" type="datetimeFigureOut">
              <a:rPr lang="it-IT" smtClean="0"/>
              <a:t>01/04/2019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E9C86B-0A9E-4EE9-9ADE-4D9B751DF994}" type="slidenum">
              <a:rPr lang="it-IT" smtClean="0"/>
              <a:t>‹N›</a:t>
            </a:fld>
            <a:endParaRPr lang="it-IT"/>
          </a:p>
        </p:txBody>
      </p:sp>
    </p:spTree>
    <p:extLst>
      <p:ext uri="{BB962C8B-B14F-4D97-AF65-F5344CB8AC3E}">
        <p14:creationId xmlns:p14="http://schemas.microsoft.com/office/powerpoint/2010/main" val="47967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100" b="1" smtClean="0"/>
              <a:t>Reference</a:t>
            </a:r>
            <a:endParaRPr lang="en-GB" altLang="en-US" sz="1100" smtClean="0"/>
          </a:p>
          <a:p>
            <a:r>
              <a:rPr lang="en-GB" altLang="en-US" sz="1100" smtClean="0"/>
              <a:t>Brusselle G, Maes T, Bracke KR. Eosinophils in the spotlight: Eosinophilic airway inflammation in nonallergic asthma. Nat Med 2013;19(8):977–9. </a:t>
            </a:r>
          </a:p>
          <a:p>
            <a:endParaRPr lang="en-GB" alt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46C62D-658E-4D2C-9988-F495C181ECD9}" type="slidenum">
              <a:rPr kumimoji="0" lang="nl-BE"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l-BE"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94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100" b="1" smtClean="0"/>
              <a:t>Reference</a:t>
            </a:r>
            <a:endParaRPr lang="en-GB" altLang="en-US" sz="1100" smtClean="0"/>
          </a:p>
          <a:p>
            <a:r>
              <a:rPr lang="en-GB" altLang="en-US" sz="1100" smtClean="0"/>
              <a:t>Brusselle G, Maes T, Bracke KR. Eosinophils in the spotlight: Eosinophilic airway inflammation in nonallergic asthma. Nat Med 2013;19(8):977–9. </a:t>
            </a:r>
          </a:p>
          <a:p>
            <a:endParaRPr lang="en-GB" alt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E24B05-9BA9-4BEF-9F23-7682C74839A9}" type="slidenum">
              <a:rPr kumimoji="0" lang="nl-BE"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nl-BE"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1332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3702FB8-914F-44BF-94EB-B29C7FD8A38C}" type="slidenum">
              <a:rPr kumimoji="0" lang="it-IT" altLang="it-IT" sz="1200" b="0" i="0" u="none" strike="noStrike" kern="1200" cap="none" spc="0" normalizeH="0" baseline="0" noProof="0">
                <a:ln>
                  <a:noFill/>
                </a:ln>
                <a:solidFill>
                  <a:prstClr val="black"/>
                </a:solidFill>
                <a:effectLst/>
                <a:uLnTx/>
                <a:uFillTx/>
                <a:latin typeface="Times"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it-IT" altLang="it-IT"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45059"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p:cNvSpPr>
          <p:nvPr>
            <p:ph type="body" idx="1"/>
          </p:nvPr>
        </p:nvSpPr>
        <p:spPr bwMode="auto">
          <a:xfrm>
            <a:off x="703263" y="42910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65" tIns="47783" rIns="95565" bIns="47783" numCol="1" anchor="t" anchorCtr="0" compatLnSpc="1">
            <a:prstTxWarp prst="textNoShape">
              <a:avLst/>
            </a:prstTxWarp>
          </a:bodyPr>
          <a:lstStyle/>
          <a:p>
            <a:pPr>
              <a:spcBef>
                <a:spcPct val="0"/>
              </a:spcBef>
            </a:pPr>
            <a:r>
              <a:rPr lang="it-IT" altLang="it-IT" smtClean="0"/>
              <a:t>L’infiammazione del distretto distale, rilevata dalla misura della concentrazione in NO alveolare esalato, è correlata con il grado di controllo della patologia. I dati riportati mostrano una differenza significativa nelle concentrazioni di NO esalato tra pazienti asmatici con sintomi notturni [A (NS)] e senza sintomi notturni [A (no NS)]  e tra pazienti asmatici con sintomi notturni [A (NS)] e il gruppo controllo [C] costituito da soggetti non asmatici.</a:t>
            </a:r>
            <a:endParaRPr lang="en-US" altLang="it-IT" smtClean="0"/>
          </a:p>
        </p:txBody>
      </p:sp>
    </p:spTree>
    <p:extLst>
      <p:ext uri="{BB962C8B-B14F-4D97-AF65-F5344CB8AC3E}">
        <p14:creationId xmlns:p14="http://schemas.microsoft.com/office/powerpoint/2010/main" val="273707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338183C-2410-42C1-B9F0-756BE61C5B10}" type="slidenum">
              <a:rPr kumimoji="0" lang="it-IT" altLang="it-IT" sz="1200" b="0" i="0" u="none" strike="noStrike" kern="1200" cap="none" spc="0" normalizeH="0" baseline="0" noProof="0">
                <a:ln>
                  <a:noFill/>
                </a:ln>
                <a:solidFill>
                  <a:prstClr val="black"/>
                </a:solidFill>
                <a:effectLst/>
                <a:uLnTx/>
                <a:uFillTx/>
                <a:latin typeface="Times"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it-IT" altLang="it-IT"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460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308BA-3D72-47B3-A087-DA538F1BEA0B}" type="slidenum">
              <a:rPr kumimoji="0" lang="en-US" altLang="it-IT" sz="12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it-IT" sz="12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4608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t" anchorCtr="0" compatLnSpc="1">
            <a:prstTxWarp prst="textNoShape">
              <a:avLst/>
            </a:prstTxWarp>
          </a:bodyPr>
          <a:lstStyle/>
          <a:p>
            <a:pPr>
              <a:spcBef>
                <a:spcPct val="0"/>
              </a:spcBef>
            </a:pPr>
            <a:r>
              <a:rPr lang="it-IT" altLang="it-IT" smtClean="0"/>
              <a:t>L’NO esalato può riflettere la severità della malattia asmatica, dimostrando così che l’interessamento delle vie aeree periferiche svolge un ruolo centrale nel determinismo della severità di malattia. In pazienti con asma persistente più severa, i processi infiammatori delle vie aeree possono oltrepassare questa sensibilità dell’NO agli steroidi, conducendo a livelli aumentati di NO esalato persino durante il trattamento con dosi elevate di corticosteroidi orali o inalatori. </a:t>
            </a:r>
          </a:p>
        </p:txBody>
      </p:sp>
    </p:spTree>
    <p:extLst>
      <p:ext uri="{BB962C8B-B14F-4D97-AF65-F5344CB8AC3E}">
        <p14:creationId xmlns:p14="http://schemas.microsoft.com/office/powerpoint/2010/main" val="241124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34D739-A3A4-4C42-B597-EE7D1521196A}" type="slidenum">
              <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14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mtClean="0"/>
          </a:p>
        </p:txBody>
      </p:sp>
    </p:spTree>
    <p:extLst>
      <p:ext uri="{BB962C8B-B14F-4D97-AF65-F5344CB8AC3E}">
        <p14:creationId xmlns:p14="http://schemas.microsoft.com/office/powerpoint/2010/main" val="33796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5278B5-5891-4B56-A141-E258A983ED1D}" type="slidenum">
              <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15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mtClean="0"/>
          </a:p>
        </p:txBody>
      </p:sp>
    </p:spTree>
    <p:extLst>
      <p:ext uri="{BB962C8B-B14F-4D97-AF65-F5344CB8AC3E}">
        <p14:creationId xmlns:p14="http://schemas.microsoft.com/office/powerpoint/2010/main" val="422759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B609CF-E929-46C6-82C8-BBE7F8E9E43B}" type="slidenum">
              <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16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mtClean="0"/>
          </a:p>
        </p:txBody>
      </p:sp>
    </p:spTree>
    <p:extLst>
      <p:ext uri="{BB962C8B-B14F-4D97-AF65-F5344CB8AC3E}">
        <p14:creationId xmlns:p14="http://schemas.microsoft.com/office/powerpoint/2010/main" val="27677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A8D9E5-4715-4FBB-B867-25A49B1457CF}" type="slidenum">
              <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mtClean="0"/>
          </a:p>
        </p:txBody>
      </p:sp>
    </p:spTree>
    <p:extLst>
      <p:ext uri="{BB962C8B-B14F-4D97-AF65-F5344CB8AC3E}">
        <p14:creationId xmlns:p14="http://schemas.microsoft.com/office/powerpoint/2010/main" val="222899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egnaposto immagine diapositiva 1"/>
          <p:cNvSpPr>
            <a:spLocks noGrp="1" noRot="1" noChangeAspect="1" noTextEdit="1"/>
          </p:cNvSpPr>
          <p:nvPr>
            <p:ph type="sldImg"/>
          </p:nvPr>
        </p:nvSpPr>
        <p:spPr>
          <a:ln/>
        </p:spPr>
      </p:sp>
      <p:sp>
        <p:nvSpPr>
          <p:cNvPr id="3717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3717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43762B-387B-4D52-839F-478C10387DD1}"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803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egnaposto immagine diapositiva 1"/>
          <p:cNvSpPr>
            <a:spLocks noGrp="1" noRot="1" noChangeAspect="1" noTextEdit="1"/>
          </p:cNvSpPr>
          <p:nvPr>
            <p:ph type="sldImg"/>
          </p:nvPr>
        </p:nvSpPr>
        <p:spPr>
          <a:ln/>
        </p:spPr>
      </p:sp>
      <p:sp>
        <p:nvSpPr>
          <p:cNvPr id="37376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37376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24BDCE-6C6A-4108-9728-DAF083BE299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771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p:cNvSpPr>
            <a:spLocks noGrp="1" noRot="1" noChangeAspect="1" noTextEdit="1"/>
          </p:cNvSpPr>
          <p:nvPr>
            <p:ph type="sldImg"/>
          </p:nvPr>
        </p:nvSpPr>
        <p:spPr>
          <a:ln/>
        </p:spPr>
      </p:sp>
      <p:sp>
        <p:nvSpPr>
          <p:cNvPr id="3758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3758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F865CC-5537-429F-94C0-C0CC17F2FDA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0320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42975" y="746125"/>
            <a:ext cx="4972050" cy="3729038"/>
          </a:xfrm>
          <a:ln/>
        </p:spPr>
      </p:sp>
      <p:sp>
        <p:nvSpPr>
          <p:cNvPr id="2253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smtClean="0">
                <a:solidFill>
                  <a:srgbClr val="000000"/>
                </a:solidFill>
              </a:rPr>
              <a:t>IL-4R</a:t>
            </a:r>
            <a:r>
              <a:rPr lang="en-US" altLang="en-US" dirty="0" smtClean="0">
                <a:solidFill>
                  <a:srgbClr val="000000"/>
                </a:solidFill>
                <a:sym typeface="Symbol" pitchFamily="18" charset="2"/>
              </a:rPr>
              <a:t>, interleukin-4 receptor alpha. </a:t>
            </a:r>
          </a:p>
          <a:p>
            <a:pPr marL="228600" indent="-228600">
              <a:buFontTx/>
              <a:buAutoNum type="arabicPeriod"/>
              <a:defRPr/>
            </a:pPr>
            <a:r>
              <a:rPr lang="en-US" dirty="0" smtClean="0"/>
              <a:t>Gandhi NA, et al. Expert Rev </a:t>
            </a:r>
            <a:r>
              <a:rPr lang="en-US" dirty="0" err="1" smtClean="0"/>
              <a:t>Clin</a:t>
            </a:r>
            <a:r>
              <a:rPr lang="en-US" dirty="0" smtClean="0"/>
              <a:t> </a:t>
            </a:r>
            <a:r>
              <a:rPr lang="en-US" dirty="0" err="1" smtClean="0"/>
              <a:t>Immunol</a:t>
            </a:r>
            <a:r>
              <a:rPr lang="en-US" dirty="0" smtClean="0"/>
              <a:t>. 2017. </a:t>
            </a:r>
          </a:p>
          <a:p>
            <a:pPr marL="228600" indent="-228600">
              <a:buFontTx/>
              <a:buAutoNum type="arabicPeriod"/>
              <a:defRPr/>
            </a:pPr>
            <a:r>
              <a:rPr lang="en-US" dirty="0" smtClean="0"/>
              <a:t>Bachert C, et al. JAMA. 2016. </a:t>
            </a:r>
          </a:p>
          <a:p>
            <a:pPr marL="228600" indent="-228600">
              <a:buFontTx/>
              <a:buAutoNum type="arabicPeriod"/>
              <a:defRPr/>
            </a:pPr>
            <a:r>
              <a:rPr lang="en-GB" dirty="0" smtClean="0"/>
              <a:t>Hirano I, et al. Presented at  WCOG/ACG 2017</a:t>
            </a:r>
            <a:r>
              <a:rPr lang="en-US" dirty="0" smtClean="0"/>
              <a:t>.</a:t>
            </a:r>
            <a:r>
              <a:rPr lang="en-US" altLang="en-US" dirty="0" smtClean="0">
                <a:solidFill>
                  <a:srgbClr val="000000"/>
                </a:solidFill>
                <a:sym typeface="Symbol" pitchFamily="18" charset="2"/>
              </a:rPr>
              <a:t> </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EDE17D-08EB-4103-A36B-D03FE4A469E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7058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1.xml"/><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E82822-C1D3-4BCB-BB21-B173C2EA2EA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4295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1ECC52-F154-4A92-848A-858539A263C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069355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679"/>
                </a:solidFill>
                <a:effectLst/>
                <a:uLnTx/>
                <a:uFillTx/>
                <a:latin typeface="Arial" charset="0"/>
                <a:ea typeface="ＭＳ Ｐゴシック" charset="0"/>
              </a:rPr>
              <a:t>© Global Initiative for </a:t>
            </a:r>
            <a:r>
              <a:rPr kumimoji="0" lang="en-US" sz="1200" b="1" i="0" u="none" strike="noStrike" kern="1200" cap="none" spc="0" normalizeH="0" baseline="0" noProof="0" dirty="0" smtClean="0">
                <a:ln>
                  <a:noFill/>
                </a:ln>
                <a:solidFill>
                  <a:srgbClr val="134679"/>
                </a:solidFill>
                <a:effectLst/>
                <a:uLnTx/>
                <a:uFillTx/>
                <a:latin typeface="Arial" charset="0"/>
                <a:ea typeface="ＭＳ Ｐゴシック" charset="0"/>
              </a:rPr>
              <a:t>Asthma3.</a:t>
            </a:r>
            <a:endParaRPr kumimoji="0" lang="en-US" sz="1200" b="1" i="0" u="none" strike="noStrike" kern="1200" cap="none" spc="0" normalizeH="0" baseline="0" noProof="0" dirty="0">
              <a:ln>
                <a:noFill/>
              </a:ln>
              <a:solidFill>
                <a:srgbClr val="134679"/>
              </a:solidFill>
              <a:effectLst/>
              <a:uLnTx/>
              <a:uFillTx/>
              <a:latin typeface="Arial" charset="0"/>
              <a:ea typeface="ＭＳ Ｐゴシック" charset="0"/>
            </a:endParaRPr>
          </a:p>
        </p:txBody>
      </p:sp>
      <p:sp>
        <p:nvSpPr>
          <p:cNvPr id="5" name="Rectangle 7"/>
          <p:cNvSpPr>
            <a:spLocks/>
          </p:cNvSpPr>
          <p:nvPr userDrawn="1"/>
        </p:nvSpPr>
        <p:spPr bwMode="auto">
          <a:xfrm>
            <a:off x="304800" y="4970463"/>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663"/>
              </a:spcBef>
              <a:spcAft>
                <a:spcPts val="0"/>
              </a:spcAft>
              <a:buClrTx/>
              <a:buSzTx/>
              <a:buFontTx/>
              <a:buNone/>
              <a:tabLst/>
              <a:defRPr/>
            </a:pPr>
            <a:r>
              <a:rPr kumimoji="0" lang="en-US" altLang="en-US" sz="22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GINA </a:t>
            </a: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Global Strategy </a:t>
            </a:r>
            <a:r>
              <a:rPr kumimoji="0" lang="en-US" altLang="en-US" sz="22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for </a:t>
            </a: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Asthma Management </a:t>
            </a:r>
            <a:b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b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and Prevention</a:t>
            </a:r>
          </a:p>
          <a:p>
            <a:pPr marL="0" marR="0" lvl="0" indent="0" algn="ctr" defTabSz="914400" rtl="0" eaLnBrk="1" fontAlgn="auto" latinLnBrk="0" hangingPunct="1">
              <a:lnSpc>
                <a:spcPct val="100000"/>
              </a:lnSpc>
              <a:spcBef>
                <a:spcPts val="663"/>
              </a:spcBef>
              <a:spcAft>
                <a:spcPts val="0"/>
              </a:spcAft>
              <a:buClrTx/>
              <a:buSzTx/>
              <a:buFontTx/>
              <a:buNone/>
              <a:tabLst/>
              <a:defRPr/>
            </a:pP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GOLD Global Strategy for Diagnosis, </a:t>
            </a:r>
            <a:b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b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Management and Prevention of COPD</a:t>
            </a:r>
            <a:endParaRPr kumimoji="0" lang="en-US" altLang="en-US" sz="2200" b="0" i="0" u="none" strike="noStrike" kern="1200" cap="none" spc="0" normalizeH="0" baseline="0" noProof="0" dirty="0">
              <a:ln>
                <a:noFill/>
              </a:ln>
              <a:solidFill>
                <a:srgbClr val="134679"/>
              </a:solidFill>
              <a:effectLst/>
              <a:uLnTx/>
              <a:uFillTx/>
              <a:latin typeface="Arial" charset="0"/>
              <a:ea typeface="+mn-ea"/>
              <a:cs typeface="Arial" charset="0"/>
              <a:sym typeface="Arial" charset="0"/>
            </a:endParaRPr>
          </a:p>
        </p:txBody>
      </p:sp>
      <p:pic>
        <p:nvPicPr>
          <p:cNvPr id="6"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360738"/>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2"/>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467100"/>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F0AC9-5C77-40F2-A50F-B398B41423F4}"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37983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22BFCB-6F42-45B5-9788-AA0347071374}"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552800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F5BFA7-8C5D-41A5-96F5-F5D907EA8098}"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6527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799A0C-1702-4604-BBF3-59039B5AC6B9}" type="datetime1">
              <a:rPr kumimoji="0" lang="en-AU" alt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alt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AE8872-4AAB-4BD8-BE34-F1A6D7B9E85A}" type="slidenum">
              <a:rPr kumimoji="0" lang="en-AU" alt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alt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150709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6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1E4AAE3-0E80-4030-BA56-71DBF59B6886}"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393546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D18BDDA-9461-4113-B986-E18EB0439496}"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97008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39"/>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5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D55F6E9-974D-4E05-8365-EB5FA9DE8CBB}"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01223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45BD58C-9F05-4A9D-86FE-64B904163899}"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200392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51"/>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51"/>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E8BC0EF-1A37-4A3D-8264-CAC7B3A804C6}"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511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B7DA977-AE9A-44F3-8CDE-A16F53210B9E}"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948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82F655-70CB-4302-8BB0-1590D23CD66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857316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A2E3F5-3EB9-4D8A-B176-25EADB905AB3}"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638153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088"/>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053255B-40B5-4A6D-8949-5B7E33EE6F68}"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107833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C8ED12A-B2E1-4208-A6DB-F7BE1784DC2A}"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532825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4F4BDB5-3566-40E1-9E93-F9603EAB6652}"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99398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ABA399D-EB58-4222-BCEC-CE2A7D7A5A64}"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942903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2118B6-9736-4A44-BF1B-34AF9931423E}"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170301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B2CBE1-3356-4CAA-8D3D-B0BBCF891279}"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621913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3A54F1-9C5E-4F5A-A900-CE7143D5DBC3}"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415277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4AA26B-C970-4226-BA0A-123BF0FDDAC6}"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26649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2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2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968850A-E5FB-42EE-9CA0-5E7EFE6CBCC7}"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50182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B41224-12FF-4C17-8441-FDA355DD5AD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286145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1E0C21-0A19-4553-9719-BE73913AC955}"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85079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FD7DAC-1870-4FB9-83D5-D7C8E8A82067}"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12820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2" y="273063"/>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3BA4B9-B654-4940-9E68-38420E7E6CF7}"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491175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E7D2BC-0DB4-4995-AB1E-25DA04DED286}"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24146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F4EFB6-55B2-43BA-A290-67DFAC062AB6}"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55294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B88961-170E-44DD-AD66-7C316B3D5F8C}"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61543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9"/>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13"/>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DAE9E2-94D5-43E6-9471-91E572F7665C}"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476838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679"/>
                </a:solidFill>
                <a:effectLst/>
                <a:uLnTx/>
                <a:uFillTx/>
                <a:latin typeface="Arial" charset="0"/>
                <a:ea typeface="ＭＳ Ｐゴシック" charset="0"/>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663"/>
              </a:spcBef>
              <a:spcAft>
                <a:spcPts val="0"/>
              </a:spcAft>
              <a:buClrTx/>
              <a:buSzTx/>
              <a:buFontTx/>
              <a:buNone/>
              <a:tabLst/>
              <a:defRPr/>
            </a:pP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GINA </a:t>
            </a: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Global Strategy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for </a:t>
            </a: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Asthma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
            </a:r>
            <a:b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b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Management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and </a:t>
            </a:r>
            <a:r>
              <a:rPr kumimoji="0" lang="en-US" altLang="en-US" sz="2500" b="0" i="0" u="none" strike="noStrike" kern="1200" cap="none" spc="0" normalizeH="0" baseline="0" noProof="0" smtClean="0">
                <a:ln>
                  <a:noFill/>
                </a:ln>
                <a:solidFill>
                  <a:srgbClr val="134679"/>
                </a:solidFill>
                <a:effectLst/>
                <a:uLnTx/>
                <a:uFillTx/>
                <a:latin typeface="Arial" charset="0"/>
                <a:ea typeface="+mn-ea"/>
                <a:cs typeface="Arial" charset="0"/>
                <a:sym typeface="Arial" charset="0"/>
              </a:rPr>
              <a:t>Prevention 2017</a:t>
            </a:r>
            <a:endPar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endParaRPr>
          </a:p>
        </p:txBody>
      </p:sp>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 name="TextBox 2"/>
          <p:cNvSpPr txBox="1">
            <a:spLocks noChangeArrowheads="1"/>
          </p:cNvSpPr>
          <p:nvPr userDrawn="1"/>
        </p:nvSpPr>
        <p:spPr bwMode="auto">
          <a:xfrm>
            <a:off x="901700" y="5183188"/>
            <a:ext cx="70754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smtClean="0">
                <a:ln>
                  <a:noFill/>
                </a:ln>
                <a:solidFill>
                  <a:srgbClr val="134679"/>
                </a:solidFill>
                <a:effectLst/>
                <a:uLnTx/>
                <a:uFillTx/>
                <a:latin typeface="Arial" panose="020B0604020202020204" pitchFamily="34" charset="0"/>
                <a:ea typeface="+mn-ea"/>
                <a:cs typeface="+mn-cs"/>
              </a:rPr>
              <a:t>This slide set is restricted for academic and educational purposes only.  Use of the slide set, or of individual slides, for commercial or promotional purposes requires approval from GINA. </a:t>
            </a:r>
            <a:endParaRPr kumimoji="0" lang="en-AU"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7387987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7919491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7AC45B-C9AF-473D-9539-838BE50BF26D}"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01298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C6A5476-1937-4C5F-987A-6E9C8C3FB31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031440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0A7B01-1F75-4A68-A4B9-1B8A16A33D22}"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4033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679"/>
                </a:solidFill>
                <a:effectLst/>
                <a:uLnTx/>
                <a:uFillTx/>
                <a:latin typeface="Arial" charset="0"/>
                <a:ea typeface="ＭＳ Ｐゴシック" charset="0"/>
              </a:rPr>
              <a:t>© Global Initiative for </a:t>
            </a:r>
            <a:r>
              <a:rPr kumimoji="0" lang="en-US" sz="1200" b="1" i="0" u="none" strike="noStrike" kern="1200" cap="none" spc="0" normalizeH="0" baseline="0" noProof="0" dirty="0" smtClean="0">
                <a:ln>
                  <a:noFill/>
                </a:ln>
                <a:solidFill>
                  <a:srgbClr val="134679"/>
                </a:solidFill>
                <a:effectLst/>
                <a:uLnTx/>
                <a:uFillTx/>
                <a:latin typeface="Arial" charset="0"/>
                <a:ea typeface="ＭＳ Ｐゴシック" charset="0"/>
              </a:rPr>
              <a:t>Asthma3.</a:t>
            </a:r>
            <a:endParaRPr kumimoji="0" lang="en-US" sz="1200" b="1" i="0" u="none" strike="noStrike" kern="1200" cap="none" spc="0" normalizeH="0" baseline="0" noProof="0" dirty="0">
              <a:ln>
                <a:noFill/>
              </a:ln>
              <a:solidFill>
                <a:srgbClr val="134679"/>
              </a:solidFill>
              <a:effectLst/>
              <a:uLnTx/>
              <a:uFillTx/>
              <a:latin typeface="Arial" charset="0"/>
              <a:ea typeface="ＭＳ Ｐゴシック" charset="0"/>
            </a:endParaRPr>
          </a:p>
        </p:txBody>
      </p:sp>
      <p:sp>
        <p:nvSpPr>
          <p:cNvPr id="5" name="Rectangle 7"/>
          <p:cNvSpPr>
            <a:spLocks/>
          </p:cNvSpPr>
          <p:nvPr userDrawn="1"/>
        </p:nvSpPr>
        <p:spPr bwMode="auto">
          <a:xfrm>
            <a:off x="304800" y="4970463"/>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663"/>
              </a:spcBef>
              <a:spcAft>
                <a:spcPts val="0"/>
              </a:spcAft>
              <a:buClrTx/>
              <a:buSzTx/>
              <a:buFontTx/>
              <a:buNone/>
              <a:tabLst/>
              <a:defRPr/>
            </a:pPr>
            <a:r>
              <a:rPr kumimoji="0" lang="en-US" altLang="en-US" sz="22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GINA </a:t>
            </a: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Global Strategy </a:t>
            </a:r>
            <a:r>
              <a:rPr kumimoji="0" lang="en-US" altLang="en-US" sz="22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for </a:t>
            </a: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Asthma Management </a:t>
            </a:r>
            <a:b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b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and Prevention</a:t>
            </a:r>
          </a:p>
          <a:p>
            <a:pPr marL="0" marR="0" lvl="0" indent="0" algn="ctr" defTabSz="914400" rtl="0" eaLnBrk="1" fontAlgn="auto" latinLnBrk="0" hangingPunct="1">
              <a:lnSpc>
                <a:spcPct val="100000"/>
              </a:lnSpc>
              <a:spcBef>
                <a:spcPts val="663"/>
              </a:spcBef>
              <a:spcAft>
                <a:spcPts val="0"/>
              </a:spcAft>
              <a:buClrTx/>
              <a:buSzTx/>
              <a:buFontTx/>
              <a:buNone/>
              <a:tabLst/>
              <a:defRPr/>
            </a:pP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GOLD Global Strategy for Diagnosis, </a:t>
            </a:r>
            <a:b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br>
            <a:r>
              <a:rPr kumimoji="0" lang="en-US" altLang="en-US" sz="22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Management and Prevention of COPD</a:t>
            </a:r>
            <a:endParaRPr kumimoji="0" lang="en-US" altLang="en-US" sz="2200" b="0" i="0" u="none" strike="noStrike" kern="1200" cap="none" spc="0" normalizeH="0" baseline="0" noProof="0" dirty="0">
              <a:ln>
                <a:noFill/>
              </a:ln>
              <a:solidFill>
                <a:srgbClr val="134679"/>
              </a:solidFill>
              <a:effectLst/>
              <a:uLnTx/>
              <a:uFillTx/>
              <a:latin typeface="Arial" charset="0"/>
              <a:ea typeface="+mn-ea"/>
              <a:cs typeface="Arial" charset="0"/>
              <a:sym typeface="Arial" charset="0"/>
            </a:endParaRPr>
          </a:p>
        </p:txBody>
      </p:sp>
      <p:pic>
        <p:nvPicPr>
          <p:cNvPr id="6"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360738"/>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2"/>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467100"/>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F0AC9-5C77-40F2-A50F-B398B41423F4}"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926582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22BFCB-6F42-45B5-9788-AA0347071374}"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650014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F5BFA7-8C5D-41A5-96F5-F5D907EA8098}"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19629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799A0C-1702-4604-BBF3-59039B5AC6B9}" type="datetime1">
              <a:rPr kumimoji="0" lang="en-AU" alt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alt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AE8872-4AAB-4BD8-BE34-F1A6D7B9E85A}" type="slidenum">
              <a:rPr kumimoji="0" lang="en-AU" alt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alt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53361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6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B3C904-576E-42EC-BD6E-9AE0C728CE01}"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79498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FEA9B9-E139-4829-9A93-C5EC90246C5D}"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86770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39"/>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5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E38B78-C038-4ADD-B338-634961144E10}"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97731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E66764-800A-422D-9B3E-F4D461557E41}"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34860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51"/>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51"/>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930F4F8-BCD5-4808-894A-37254BFDFC84}"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2285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463A3B5-6EDE-497A-9FF9-6BC3449CA274}" type="slidenum">
              <a:rPr lang="it-IT"/>
              <a:pPr>
                <a:defRPr/>
              </a:pPr>
              <a:t>‹N›</a:t>
            </a:fld>
            <a:endParaRPr lang="it-IT"/>
          </a:p>
        </p:txBody>
      </p:sp>
    </p:spTree>
    <p:extLst>
      <p:ext uri="{BB962C8B-B14F-4D97-AF65-F5344CB8AC3E}">
        <p14:creationId xmlns:p14="http://schemas.microsoft.com/office/powerpoint/2010/main" val="26157439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525B9E-3B1F-4ECB-9450-8CB11F6CB486}"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55881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60C9DF-8C20-4690-B096-47788AC0AF3C}"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2249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088"/>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628F3A-DC70-417E-BE67-E446A18CE0BB}"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8601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C7B145-DE86-4726-8ABE-669C07FE3BFB}"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15018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AE75CB-8D5F-4950-93BB-E4206CA043C6}"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22846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3D12BE-C577-4BC6-877C-532280400433}"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48249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E46ED93-9FBD-487B-B64C-8BF4F6483D87}"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5"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B3BC0F-797B-4A12-B0F7-210D93B1E3FF}"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9272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CB9812D-59E1-4254-B175-EC4CA04188BE}"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5"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8C2599-D286-40C0-9BC4-8CB4E0A705FA}"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841547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37250D3-1D4B-446A-BC76-7F367457F79E}"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5"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461DF4-FBDF-446B-B930-2D70BAEFBF4D}"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923040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DD983A4-F69A-445D-BE96-080735D71220}"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6"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7"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058804-9ABC-4E36-839C-2D1186E07C35}"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0033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6B7613D-27D1-419A-B429-8C433A15B53A}" type="slidenum">
              <a:rPr lang="it-IT"/>
              <a:pPr>
                <a:defRPr/>
              </a:pPr>
              <a:t>‹N›</a:t>
            </a:fld>
            <a:endParaRPr lang="it-IT"/>
          </a:p>
        </p:txBody>
      </p:sp>
    </p:spTree>
    <p:extLst>
      <p:ext uri="{BB962C8B-B14F-4D97-AF65-F5344CB8AC3E}">
        <p14:creationId xmlns:p14="http://schemas.microsoft.com/office/powerpoint/2010/main" val="37481478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AF3150A-EED3-414C-9928-E8E5CE1AF188}"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8"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9"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E0CCC6-2F50-4416-BCA7-4FDDE62A2C24}"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73950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2CD903D-FD22-4177-AFAA-0BE167A6DDCD}"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4"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5"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BCFEBD-8664-407D-955F-BD7D26C9552E}"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152418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53C05AC-FE1A-4484-9999-4C085633D95B}"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3"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4"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F41E2B-B1E9-4212-B7B0-50A7DAE8692F}"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503684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2693B34-657F-4010-BE35-291A3B66DD60}"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6"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7"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A06673-E7A5-4817-B91F-16A5B3371E6E}"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55071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C650416-5B6D-43AA-A3F8-75AD49D2247D}"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6"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7"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79A331-3AF2-46AD-80AD-A9A40D66B848}"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4648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F8B89F-FE18-480D-88B4-90F9A6F97B2B}"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5"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43AC94-8526-4F27-81DF-90E39F318969}"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007690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42D2814-D8DE-4E1D-98E5-2ADBD406B4E2}"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5" name="Segnaposto piè di pagina 4"/>
          <p:cNvSpPr>
            <a:spLocks noGrp="1"/>
          </p:cNvSpPr>
          <p:nvPr>
            <p:ph type="ftr" sz="quarter" idx="11"/>
          </p:nvPr>
        </p:nvSpPr>
        <p:spPr/>
        <p:txBody>
          <a:bodyPr/>
          <a:lstStyle>
            <a:lvl1pPr defTabSz="91440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AC0C49-8B7F-4566-BF74-4A615E46BDE9}"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456433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4" name="Image 3" descr="ERS_CORP_2.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2"/>
          <p:cNvSpPr>
            <a:spLocks noGrp="1"/>
          </p:cNvSpPr>
          <p:nvPr>
            <p:ph type="subTitle" idx="1"/>
          </p:nvPr>
        </p:nvSpPr>
        <p:spPr>
          <a:xfrm>
            <a:off x="457200" y="3581400"/>
            <a:ext cx="8229600" cy="952500"/>
          </a:xfrm>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Cliquez pour modifier le style des sous-titres du masque</a:t>
            </a:r>
            <a:endParaRPr lang="fr-FR" dirty="0"/>
          </a:p>
        </p:txBody>
      </p:sp>
      <p:sp>
        <p:nvSpPr>
          <p:cNvPr id="7" name="Titre 1"/>
          <p:cNvSpPr>
            <a:spLocks noGrp="1"/>
          </p:cNvSpPr>
          <p:nvPr>
            <p:ph type="title"/>
          </p:nvPr>
        </p:nvSpPr>
        <p:spPr>
          <a:xfrm>
            <a:off x="457200" y="1981200"/>
            <a:ext cx="8229600" cy="1143000"/>
          </a:xfrm>
        </p:spPr>
        <p:txBody>
          <a:bodyPr/>
          <a:lstStyle>
            <a:lvl1pPr>
              <a:defRPr sz="2800" cap="all">
                <a:solidFill>
                  <a:schemeClr val="bg1"/>
                </a:solidFill>
              </a:defRPr>
            </a:lvl1pPr>
          </a:lstStyle>
          <a:p>
            <a:r>
              <a:rPr lang="fr-CH" dirty="0" smtClean="0"/>
              <a:t>Cliquez et modifiez le titre</a:t>
            </a:r>
            <a:endParaRPr lang="fr-FR" dirty="0"/>
          </a:p>
        </p:txBody>
      </p:sp>
    </p:spTree>
    <p:extLst>
      <p:ext uri="{BB962C8B-B14F-4D97-AF65-F5344CB8AC3E}">
        <p14:creationId xmlns:p14="http://schemas.microsoft.com/office/powerpoint/2010/main" val="30279780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0CF804-BACE-45B1-985F-85380705E7B6}"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487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A2E337-A4A6-4AAF-9C24-0E15DE75427B}"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781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DAF5F9B-3A94-4E6A-8348-96148A85B760}" type="slidenum">
              <a:rPr lang="it-IT"/>
              <a:pPr>
                <a:defRPr/>
              </a:pPr>
              <a:t>‹N›</a:t>
            </a:fld>
            <a:endParaRPr lang="it-IT"/>
          </a:p>
        </p:txBody>
      </p:sp>
    </p:spTree>
    <p:extLst>
      <p:ext uri="{BB962C8B-B14F-4D97-AF65-F5344CB8AC3E}">
        <p14:creationId xmlns:p14="http://schemas.microsoft.com/office/powerpoint/2010/main" val="25507841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D01AF5-8B3A-4742-B26C-A436E169A84A}"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68467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DE8864-4EDD-459B-81FA-5656E8004962}"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71992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B1D04D-8871-49C4-A767-2017058B9EBA}"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53351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DDF7E4-E52A-4C5A-A890-85126D9AB5A7}"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1843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EA6824-AA83-42CC-AA46-75158E01D1C3}"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32669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B3E679-E0FA-44CC-AC0B-3445E3AC2D72}"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39924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A7E864-BCA4-40B2-B1CE-FB0AA2079750}"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0631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E485F5-6A34-44F9-9F50-1F9E0F3261C3}"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34532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C0C342C-6287-4664-B048-E84AF29F0210}"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42803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600200"/>
            <a:ext cx="4038600" cy="4525963"/>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C25E3E-9607-4B70-9BB9-DE126DE7F42E}"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9401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1FA8F08-3CF6-4194-B599-7E9ABC805C13}" type="slidenum">
              <a:rPr lang="it-IT"/>
              <a:pPr>
                <a:defRPr/>
              </a:pPr>
              <a:t>‹N›</a:t>
            </a:fld>
            <a:endParaRPr lang="it-IT"/>
          </a:p>
        </p:txBody>
      </p:sp>
    </p:spTree>
    <p:extLst>
      <p:ext uri="{BB962C8B-B14F-4D97-AF65-F5344CB8AC3E}">
        <p14:creationId xmlns:p14="http://schemas.microsoft.com/office/powerpoint/2010/main" val="2316399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136"/>
            <a:ext cx="7772400" cy="1470314"/>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D99487-06DF-4E3C-87B6-0D40D68D8478}"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782707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87C0E0-EE38-4D0E-9461-29E48816BFDA}"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9017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4407514"/>
            <a:ext cx="7772400" cy="136120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76" y="2906004"/>
            <a:ext cx="7772400" cy="15014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08786B-D811-474B-84DF-2595092DD4FA}"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932773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304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152" y="1981200"/>
            <a:ext cx="381304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5BE70D-5C81-42D6-8B33-ABA47AA4B087}"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477374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360"/>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6" y="1534427"/>
            <a:ext cx="4040124" cy="6407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6" y="2175164"/>
            <a:ext cx="4040124" cy="39502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152" y="1534427"/>
            <a:ext cx="4041648" cy="6407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175164"/>
            <a:ext cx="4041648" cy="39502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059DAD-5B6C-425C-828F-4DCD079C5D2A}"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20181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CAF201-F25B-4CFF-8D34-4A5BD4BDEE8B}"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74011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06FB23-FC1A-4137-8708-FA39CC28E6B8}"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99142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64"/>
            <a:ext cx="3008376"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304" y="273630"/>
            <a:ext cx="5111496" cy="58518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678"/>
            <a:ext cx="3008376" cy="46897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FEA40B-3A0F-46A8-8903-F53A7C447ED4}"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227774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24" y="4800637"/>
            <a:ext cx="5486400" cy="566305"/>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24" y="613064"/>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24" y="5366942"/>
            <a:ext cx="5486400" cy="805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BD46F5-176F-4A44-8481-6141B085B3C6}"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01105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E6B17-F043-4840-A95C-86E9ECA44A92}"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02352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0649FA7C-76DF-469E-AF51-54A009DBB244}" type="slidenum">
              <a:rPr lang="it-IT"/>
              <a:pPr>
                <a:defRPr/>
              </a:pPr>
              <a:t>‹N›</a:t>
            </a:fld>
            <a:endParaRPr lang="it-IT"/>
          </a:p>
        </p:txBody>
      </p:sp>
    </p:spTree>
    <p:extLst>
      <p:ext uri="{BB962C8B-B14F-4D97-AF65-F5344CB8AC3E}">
        <p14:creationId xmlns:p14="http://schemas.microsoft.com/office/powerpoint/2010/main" val="21828918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82996"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FBFF02-F37A-4E98-8CC7-BE2E0B3D8643}"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70267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136"/>
            <a:ext cx="7772400" cy="1470314"/>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DEB3F9-A53E-417A-9471-F6F4FF4A58F0}"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110423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26AB3C-F12B-442F-94BF-DE7E2B088686}"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256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4407511"/>
            <a:ext cx="7772400" cy="136120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76" y="2906004"/>
            <a:ext cx="7772400" cy="15014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7F05A0-8AB1-421A-89F6-41D1CEE6F0F8}"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910046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304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152" y="1981200"/>
            <a:ext cx="381304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911936-7C1C-40A0-81F0-00DFF0C6B20E}"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633385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360"/>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6" y="1534424"/>
            <a:ext cx="4040124" cy="6407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6" y="2175164"/>
            <a:ext cx="4040124" cy="39502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152" y="1534424"/>
            <a:ext cx="4041648" cy="6407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175164"/>
            <a:ext cx="4041648" cy="39502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DFA2B8-003F-456C-96D9-90CC4A694A97}"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00320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68AEBA-65E8-4509-8FFC-CCB39356937F}"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019861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78E128-6B7E-401B-8AC4-85237B2BF9A3}"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87833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60"/>
            <a:ext cx="3008376"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304" y="273630"/>
            <a:ext cx="5111496" cy="58518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678"/>
            <a:ext cx="3008376" cy="46897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7C8717-E8BD-4A38-9828-9EF5B426E798}"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877787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24" y="4800633"/>
            <a:ext cx="5486400" cy="566305"/>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24" y="613064"/>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24" y="5366938"/>
            <a:ext cx="5486400" cy="805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EBBC2E-CDDB-46A2-B2FF-6D6DC7A30582}"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8781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01EAF14-126D-419E-9020-F96F8583BEEC}" type="slidenum">
              <a:rPr lang="it-IT"/>
              <a:pPr>
                <a:defRPr/>
              </a:pPr>
              <a:t>‹N›</a:t>
            </a:fld>
            <a:endParaRPr lang="it-IT"/>
          </a:p>
        </p:txBody>
      </p:sp>
    </p:spTree>
    <p:extLst>
      <p:ext uri="{BB962C8B-B14F-4D97-AF65-F5344CB8AC3E}">
        <p14:creationId xmlns:p14="http://schemas.microsoft.com/office/powerpoint/2010/main" val="31027271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FC8657-0096-4DDE-B329-EED3F48DB0C2}"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54294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82996"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BE760A-2FA5-461E-91EF-12061FB6E101}"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22799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4" name="Image 3" descr="ERS_CORP_2.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2"/>
          <p:cNvSpPr>
            <a:spLocks noGrp="1"/>
          </p:cNvSpPr>
          <p:nvPr>
            <p:ph type="subTitle" idx="1"/>
          </p:nvPr>
        </p:nvSpPr>
        <p:spPr>
          <a:xfrm>
            <a:off x="457200" y="3581407"/>
            <a:ext cx="8229600" cy="952500"/>
          </a:xfrm>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Cliquez pour modifier le style des sous-titres du masque</a:t>
            </a:r>
            <a:endParaRPr lang="fr-FR" dirty="0"/>
          </a:p>
        </p:txBody>
      </p:sp>
      <p:sp>
        <p:nvSpPr>
          <p:cNvPr id="7" name="Titre 1"/>
          <p:cNvSpPr>
            <a:spLocks noGrp="1"/>
          </p:cNvSpPr>
          <p:nvPr>
            <p:ph type="title"/>
          </p:nvPr>
        </p:nvSpPr>
        <p:spPr>
          <a:xfrm>
            <a:off x="457200" y="1981200"/>
            <a:ext cx="8229600" cy="1143000"/>
          </a:xfrm>
        </p:spPr>
        <p:txBody>
          <a:bodyPr/>
          <a:lstStyle>
            <a:lvl1pPr>
              <a:defRPr sz="2800" cap="all">
                <a:solidFill>
                  <a:schemeClr val="bg1"/>
                </a:solidFill>
              </a:defRPr>
            </a:lvl1pPr>
          </a:lstStyle>
          <a:p>
            <a:r>
              <a:rPr lang="fr-CH" dirty="0" smtClean="0"/>
              <a:t>Cliquez et modifiez le titre</a:t>
            </a:r>
            <a:endParaRPr lang="fr-FR" dirty="0"/>
          </a:p>
        </p:txBody>
      </p:sp>
    </p:spTree>
    <p:extLst>
      <p:ext uri="{BB962C8B-B14F-4D97-AF65-F5344CB8AC3E}">
        <p14:creationId xmlns:p14="http://schemas.microsoft.com/office/powerpoint/2010/main" val="27892739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6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D7F008-704E-4296-B9A6-010265342FBB}"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20784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576E3C-64D8-41E4-99F6-2D4634A0439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03783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39"/>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5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32340B-79EC-486C-8F36-9A29ABA6DB41}"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96752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A5E854-7630-41FD-823D-B3797FE348F3}"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06215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9"/>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51"/>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51"/>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E5ECBA-65FE-4A30-88B5-77232367B44A}"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7059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8EF56F-CF74-4ABF-AA59-374D7EB2E4A8}"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12209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012841-5D81-4D5C-8A11-9A2E81D3D4AC}"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021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AC0C54-2BB1-4339-B993-E800A6F568D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812833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87C6C14-31E4-4A8C-8417-C66BE2B2C2FF}" type="slidenum">
              <a:rPr lang="it-IT"/>
              <a:pPr>
                <a:defRPr/>
              </a:pPr>
              <a:t>‹N›</a:t>
            </a:fld>
            <a:endParaRPr lang="it-IT"/>
          </a:p>
        </p:txBody>
      </p:sp>
    </p:spTree>
    <p:extLst>
      <p:ext uri="{BB962C8B-B14F-4D97-AF65-F5344CB8AC3E}">
        <p14:creationId xmlns:p14="http://schemas.microsoft.com/office/powerpoint/2010/main" val="947026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088"/>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19C9C2-DC96-4156-A46E-D141BE1DE5A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48416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6F8E31-AEFF-4230-8F83-374285C1C9A8}"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8534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D6C627-12ED-423E-9E6D-382D5BCFE08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63061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D68846-6201-41E2-B930-E7C34D5C4707}"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31079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6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D81103-0ECB-4ED7-ACD9-0294BD1BBC8B}"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00306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F45C81-00EE-488E-875B-5852F0B80979}"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83976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39"/>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5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AE500A-88B1-4EC7-A113-12BA42726DD9}"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77933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F6B5D7-B4CF-48A8-857A-6173505E8204}"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81416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51"/>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51"/>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1D80A8-698D-4B65-BDFF-5B7A4DCC9318}"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66068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86DD22-A705-42D6-A3EF-81196BAAEF1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6070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A1B8F1E-5F80-47CD-A54E-EE250991ACDE}" type="slidenum">
              <a:rPr lang="it-IT"/>
              <a:pPr>
                <a:defRPr/>
              </a:pPr>
              <a:t>‹N›</a:t>
            </a:fld>
            <a:endParaRPr lang="it-IT"/>
          </a:p>
        </p:txBody>
      </p:sp>
    </p:spTree>
    <p:extLst>
      <p:ext uri="{BB962C8B-B14F-4D97-AF65-F5344CB8AC3E}">
        <p14:creationId xmlns:p14="http://schemas.microsoft.com/office/powerpoint/2010/main" val="23772312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E62AE1-BBE9-4649-BFCB-F97E509D2298}"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5957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088"/>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496902-E229-4641-A79F-E0FE13F44AD3}"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9182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819F84-61DA-46B8-BBA2-90BFD6CEA9FC}"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15450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D246E-5C40-46FB-8892-E93AEC3E4FE6}"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82375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B61750-21E8-44BA-89F1-2641E18B36AB}"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27040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05E59B-3391-4C82-9DC2-B704EEBEC11E}"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648322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B3C6D-C34A-463B-A1E7-AB27CE2329E9}"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960055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1E14C1-66BE-4553-AEBA-7941A606E0B8}"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335269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F69F89-22C5-4A91-953A-ABD1B548D655}"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072333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2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2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5A6FE4-D1FE-417D-B10E-49093F2FD7CF}"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67457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C427D31-D8E9-4BA7-8B24-E0C72AF1EB6E}" type="slidenum">
              <a:rPr lang="it-IT"/>
              <a:pPr>
                <a:defRPr/>
              </a:pPr>
              <a:t>‹N›</a:t>
            </a:fld>
            <a:endParaRPr lang="it-IT"/>
          </a:p>
        </p:txBody>
      </p:sp>
    </p:spTree>
    <p:extLst>
      <p:ext uri="{BB962C8B-B14F-4D97-AF65-F5344CB8AC3E}">
        <p14:creationId xmlns:p14="http://schemas.microsoft.com/office/powerpoint/2010/main" val="24852184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4546B4-C3F4-4A08-B2A7-511C50A1BAFE}"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989369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7962AD-38C5-4CB2-BB01-95E1BA914AC2}"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512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2" y="273063"/>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7272C7-60F3-4658-A321-C8ED3637E6DF}"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751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C27C2F-9D67-47EB-B1FA-6891226155CF}"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737704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C62C29-330B-4129-9BC3-DEE1C10F8068}"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492991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9B48B8-7CA2-4271-956C-777911E81C20}"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07005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9"/>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13"/>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583A35-F8DF-4C1E-AEEE-E1EE02AF5AE8}"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948550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E1D819-6CB9-4501-A94A-F7F400C6F3E1}"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39159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63EA5E-46CF-4C5A-86FB-FA94AEDD3C46}"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04590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4C0D6C-2782-476A-BA5F-49CDE2D14D01}"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5359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DC781C9-9641-4BAA-BD96-B177299B3EF1}" type="slidenum">
              <a:rPr lang="it-IT"/>
              <a:pPr>
                <a:defRPr/>
              </a:pPr>
              <a:t>‹N›</a:t>
            </a:fld>
            <a:endParaRPr lang="it-IT"/>
          </a:p>
        </p:txBody>
      </p:sp>
    </p:spTree>
    <p:extLst>
      <p:ext uri="{BB962C8B-B14F-4D97-AF65-F5344CB8AC3E}">
        <p14:creationId xmlns:p14="http://schemas.microsoft.com/office/powerpoint/2010/main" val="26270802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0077F5-1873-4CDF-8DCC-8A653DA0C36C}"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03371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9"/>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2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2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9E5748-D0C4-49FA-A533-CA912EB3CFD0}"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7982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100750-F2CA-41A4-B39C-FF033013A8E4}"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73004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E70025-6774-401E-8CF8-513AF32E166A}"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78756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2" y="273063"/>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02E1A4-4A58-4094-9790-163CEB9939FA}"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1014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B4CE3-E94C-4DEB-B270-59F80E37FBA9}"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8136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4971D6-99C8-46E7-B3D1-3828244D549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8317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A871F0-B502-46EC-ACC8-618316EBFBD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07448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53A0DB-F727-4295-86AA-0908CD0CEB67}"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70562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8C4397-0651-4779-BF23-E5B0325E71EE}"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3140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8B44686-E197-4CB4-936D-8007E4F57D2F}" type="slidenum">
              <a:rPr lang="it-IT"/>
              <a:pPr>
                <a:defRPr/>
              </a:pPr>
              <a:t>‹N›</a:t>
            </a:fld>
            <a:endParaRPr lang="it-IT"/>
          </a:p>
        </p:txBody>
      </p:sp>
    </p:spTree>
    <p:extLst>
      <p:ext uri="{BB962C8B-B14F-4D97-AF65-F5344CB8AC3E}">
        <p14:creationId xmlns:p14="http://schemas.microsoft.com/office/powerpoint/2010/main" val="4286883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F3C3B3-51BF-411D-8384-F46E6B70DACE}"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43644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2110CE-84D3-4575-8F9B-5FD03F3842DC}"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04151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0082E7-7E5F-4282-A60F-674A289C7466}"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37810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E6AD5D-69C3-4F77-B518-C2F33389E3F0}"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17253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58AF65-50EA-4F59-B782-99EB635D3F1D}"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35150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65D9E7-3C5B-47F4-91A2-32D14BA0BC11}"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1448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966794-DB6F-434B-9FC7-B36BD25AC3D5}"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71989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6B75E8-B4F0-40D7-924A-089EDF96373A}"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0122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EFABD5-43FF-4732-9562-CE1708C92978}"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34442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550 w 1722"/>
                <a:gd name="T1" fmla="*/ 33 h 66"/>
                <a:gd name="T2" fmla="*/ 1550 w 1722"/>
                <a:gd name="T3" fmla="*/ 33 h 66"/>
                <a:gd name="T4" fmla="*/ 0 w 1722"/>
                <a:gd name="T5" fmla="*/ 0 h 66"/>
                <a:gd name="T6" fmla="*/ 0 w 1722"/>
                <a:gd name="T7" fmla="*/ 33 h 66"/>
                <a:gd name="T8" fmla="*/ 1550 w 1722"/>
                <a:gd name="T9" fmla="*/ 33 h 66"/>
                <a:gd name="T10" fmla="*/ 15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889 w 975"/>
                <a:gd name="T1" fmla="*/ 48 h 101"/>
                <a:gd name="T2" fmla="*/ 889 w 975"/>
                <a:gd name="T3" fmla="*/ 0 h 101"/>
                <a:gd name="T4" fmla="*/ 0 w 975"/>
                <a:gd name="T5" fmla="*/ 24 h 101"/>
                <a:gd name="T6" fmla="*/ 0 w 975"/>
                <a:gd name="T7" fmla="*/ 101 h 101"/>
                <a:gd name="T8" fmla="*/ 889 w 975"/>
                <a:gd name="T9" fmla="*/ 48 h 101"/>
                <a:gd name="T10" fmla="*/ 88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1" name="Freeform 9"/>
            <p:cNvSpPr>
              <a:spLocks/>
            </p:cNvSpPr>
            <p:nvPr/>
          </p:nvSpPr>
          <p:spPr bwMode="hidden">
            <a:xfrm>
              <a:off x="3619" y="3815"/>
              <a:ext cx="2139" cy="198"/>
            </a:xfrm>
            <a:custGeom>
              <a:avLst/>
              <a:gdLst>
                <a:gd name="T0" fmla="*/ 1969 w 2141"/>
                <a:gd name="T1" fmla="*/ 0 h 198"/>
                <a:gd name="T2" fmla="*/ 0 w 2141"/>
                <a:gd name="T3" fmla="*/ 156 h 198"/>
                <a:gd name="T4" fmla="*/ 0 w 2141"/>
                <a:gd name="T5" fmla="*/ 198 h 198"/>
                <a:gd name="T6" fmla="*/ 1969 w 2141"/>
                <a:gd name="T7" fmla="*/ 0 h 198"/>
                <a:gd name="T8" fmla="*/ 19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1981 w 2517"/>
                <a:gd name="T1" fmla="*/ 276 h 276"/>
                <a:gd name="T2" fmla="*/ 2259 w 2517"/>
                <a:gd name="T3" fmla="*/ 204 h 276"/>
                <a:gd name="T4" fmla="*/ 2033 w 2517"/>
                <a:gd name="T5" fmla="*/ 0 h 276"/>
                <a:gd name="T6" fmla="*/ 0 w 2517"/>
                <a:gd name="T7" fmla="*/ 276 h 276"/>
                <a:gd name="T8" fmla="*/ 1981 w 2517"/>
                <a:gd name="T9" fmla="*/ 276 h 276"/>
                <a:gd name="T10" fmla="*/ 19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643 w 729"/>
                <a:gd name="T1" fmla="*/ 240 h 240"/>
                <a:gd name="T2" fmla="*/ 0 w 729"/>
                <a:gd name="T3" fmla="*/ 0 h 240"/>
                <a:gd name="T4" fmla="*/ 0 w 729"/>
                <a:gd name="T5" fmla="*/ 6 h 240"/>
                <a:gd name="T6" fmla="*/ 643 w 729"/>
                <a:gd name="T7" fmla="*/ 240 h 240"/>
                <a:gd name="T8" fmla="*/ 64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643 w 729"/>
                <a:gd name="T1" fmla="*/ 318 h 318"/>
                <a:gd name="T2" fmla="*/ 643 w 729"/>
                <a:gd name="T3" fmla="*/ 312 h 318"/>
                <a:gd name="T4" fmla="*/ 0 w 729"/>
                <a:gd name="T5" fmla="*/ 0 h 318"/>
                <a:gd name="T6" fmla="*/ 0 w 729"/>
                <a:gd name="T7" fmla="*/ 54 h 318"/>
                <a:gd name="T8" fmla="*/ 643 w 729"/>
                <a:gd name="T9" fmla="*/ 318 h 318"/>
                <a:gd name="T10" fmla="*/ 64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2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sp>
        <p:nvSpPr>
          <p:cNvPr id="64554" name="Rectangle 42"/>
          <p:cNvSpPr>
            <a:spLocks noGrp="1" noChangeArrowheads="1"/>
          </p:cNvSpPr>
          <p:nvPr>
            <p:ph type="ctrTitle" sz="quarter"/>
          </p:nvPr>
        </p:nvSpPr>
        <p:spPr>
          <a:xfrm>
            <a:off x="457200" y="1600200"/>
            <a:ext cx="8229600" cy="1828800"/>
          </a:xfrm>
        </p:spPr>
        <p:txBody>
          <a:bodyPr/>
          <a:lstStyle>
            <a:lvl1pPr>
              <a:defRPr sz="4800"/>
            </a:lvl1pPr>
          </a:lstStyle>
          <a:p>
            <a:r>
              <a:rPr lang="nl-BE"/>
              <a:t>Klik om het opmaakprofiel te bewerken</a:t>
            </a:r>
          </a:p>
        </p:txBody>
      </p:sp>
      <p:sp>
        <p:nvSpPr>
          <p:cNvPr id="645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nl-BE"/>
              <a:t>Klik om het opmaakprofiel van de modelondertitel te bewerken</a:t>
            </a:r>
          </a:p>
        </p:txBody>
      </p:sp>
      <p:sp>
        <p:nvSpPr>
          <p:cNvPr id="44" name="Rectangle 4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5" name="Rectangle 4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6" name="Rectangle 4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97BDBF-7BAD-4AAA-9701-66B7767B6DDC}"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9152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1"/>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500">
                <a:solidFill>
                  <a:srgbClr val="134679"/>
                </a:solidFill>
                <a:latin typeface="Arial" charset="0"/>
                <a:cs typeface="Arial" charset="0"/>
                <a:sym typeface="Arial" charset="0"/>
              </a:rPr>
              <a:t>GINA </a:t>
            </a:r>
            <a:r>
              <a:rPr lang="en-US" altLang="en-US" sz="2500" smtClean="0">
                <a:solidFill>
                  <a:srgbClr val="134679"/>
                </a:solidFill>
                <a:latin typeface="Arial" charset="0"/>
                <a:cs typeface="Arial" charset="0"/>
                <a:sym typeface="Arial" charset="0"/>
              </a:rPr>
              <a:t>Global Strategy </a:t>
            </a:r>
            <a:r>
              <a:rPr lang="en-US" altLang="en-US" sz="2500">
                <a:solidFill>
                  <a:srgbClr val="134679"/>
                </a:solidFill>
                <a:latin typeface="Arial" charset="0"/>
                <a:cs typeface="Arial" charset="0"/>
                <a:sym typeface="Arial" charset="0"/>
              </a:rPr>
              <a:t>for </a:t>
            </a:r>
            <a:r>
              <a:rPr lang="en-US" altLang="en-US" sz="2500" smtClean="0">
                <a:solidFill>
                  <a:srgbClr val="134679"/>
                </a:solidFill>
                <a:latin typeface="Arial" charset="0"/>
                <a:cs typeface="Arial" charset="0"/>
                <a:sym typeface="Arial" charset="0"/>
              </a:rPr>
              <a:t>Asthma </a:t>
            </a:r>
            <a:r>
              <a:rPr lang="en-US" altLang="en-US" sz="2500">
                <a:solidFill>
                  <a:srgbClr val="134679"/>
                </a:solidFill>
                <a:latin typeface="Arial" charset="0"/>
                <a:cs typeface="Arial" charset="0"/>
                <a:sym typeface="Arial" charset="0"/>
              </a:rPr>
              <a:t/>
            </a:r>
            <a:br>
              <a:rPr lang="en-US" altLang="en-US" sz="2500">
                <a:solidFill>
                  <a:srgbClr val="134679"/>
                </a:solidFill>
                <a:latin typeface="Arial" charset="0"/>
                <a:cs typeface="Arial" charset="0"/>
                <a:sym typeface="Arial" charset="0"/>
              </a:rPr>
            </a:br>
            <a:r>
              <a:rPr lang="en-US" altLang="en-US" sz="2500" smtClean="0">
                <a:solidFill>
                  <a:srgbClr val="134679"/>
                </a:solidFill>
                <a:latin typeface="Arial" charset="0"/>
                <a:cs typeface="Arial" charset="0"/>
                <a:sym typeface="Arial" charset="0"/>
              </a:rPr>
              <a:t>Management </a:t>
            </a:r>
            <a:r>
              <a:rPr lang="en-US" altLang="en-US" sz="250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a:t>
            </a:r>
            <a:r>
              <a:rPr lang="en-US" altLang="en-US" sz="2500">
                <a:solidFill>
                  <a:srgbClr val="134679"/>
                </a:solidFill>
                <a:latin typeface="Arial" charset="0"/>
                <a:cs typeface="Arial" charset="0"/>
                <a:sym typeface="Arial" charset="0"/>
              </a:rPr>
              <a:t>2014</a:t>
            </a:r>
          </a:p>
        </p:txBody>
      </p:sp>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userDrawn="1"/>
        </p:nvSpPr>
        <p:spPr bwMode="auto">
          <a:xfrm>
            <a:off x="901700" y="5183188"/>
            <a:ext cx="7075488" cy="923925"/>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defRPr/>
            </a:pPr>
            <a:r>
              <a:rPr lang="en-US" altLang="it-IT" smtClean="0">
                <a:solidFill>
                  <a:srgbClr val="134679"/>
                </a:solidFill>
              </a:rPr>
              <a:t>This slide set is restricted for academic and educational purposes only.  Use of the slide set, or of individual slides, for commercial or promotional purposes requires approval from GINA. </a:t>
            </a:r>
            <a:endParaRPr lang="en-AU" altLang="it-IT"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6860151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BB2D0-90F4-4572-A26E-EC6AB875436A}"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92199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AC0EC5-CA85-473B-87C2-FC984ADEEC0E}"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37362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ED4114-9941-406A-9CE7-366C760D23FE}"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52111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8"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9"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A400DE-61FF-4A3E-AEBE-EA7815327C3B}"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8302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90F0F5-F79F-48B4-8AC0-B8C0E5BE14FB}"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6325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3"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9F17E3-8829-4C75-8B6D-6DA04C60EF06}"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68525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9618D0-08E7-4E2E-AB21-16B8B9318DF6}"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67213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657D55-FAE6-4062-9A06-6D88BF86ABC0}"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89765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ABEFA2-8B6F-41EC-B175-D5A59F668251}"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37145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7813"/>
            <a:ext cx="2057400" cy="58531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7813"/>
            <a:ext cx="6019800" cy="58531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AF297C-599E-44C3-AFD6-4C01CD79415D}"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3741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1055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43000"/>
          </a:xfrm>
        </p:spPr>
        <p:txBody>
          <a:bodyPr/>
          <a:lstStyle/>
          <a:p>
            <a:r>
              <a:rPr lang="nl-NL" smtClean="0"/>
              <a:t>Klik om de stijl te bewerken</a:t>
            </a:r>
            <a:endParaRPr lang="nl-NL"/>
          </a:p>
        </p:txBody>
      </p:sp>
      <p:sp>
        <p:nvSpPr>
          <p:cNvPr id="3" name="Tijdelijke aanduiding voor grafiek 2"/>
          <p:cNvSpPr>
            <a:spLocks noGrp="1"/>
          </p:cNvSpPr>
          <p:nvPr>
            <p:ph type="chart" idx="1"/>
          </p:nvPr>
        </p:nvSpPr>
        <p:spPr>
          <a:xfrm>
            <a:off x="457200" y="1600200"/>
            <a:ext cx="8229600" cy="4530725"/>
          </a:xfrm>
        </p:spPr>
        <p:txBody>
          <a:bodyPr/>
          <a:lstStyle/>
          <a:p>
            <a:pPr lvl="0"/>
            <a:endParaRPr lang="nl-NL" noProof="0" smtClean="0"/>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2E5582-3C22-4523-9096-A31C073A77FA}"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85317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Chapter Slide">
    <p:spTree>
      <p:nvGrpSpPr>
        <p:cNvPr id="1" name=""/>
        <p:cNvGrpSpPr/>
        <p:nvPr/>
      </p:nvGrpSpPr>
      <p:grpSpPr>
        <a:xfrm>
          <a:off x="0" y="0"/>
          <a:ext cx="0" cy="0"/>
          <a:chOff x="0" y="0"/>
          <a:chExt cx="0" cy="0"/>
        </a:xfrm>
      </p:grpSpPr>
      <p:sp>
        <p:nvSpPr>
          <p:cNvPr id="3" name="Rectangle 6"/>
          <p:cNvSpPr/>
          <p:nvPr userDrawn="1"/>
        </p:nvSpPr>
        <p:spPr>
          <a:xfrm>
            <a:off x="482600" y="0"/>
            <a:ext cx="8661400" cy="5553075"/>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s positoning box" hidden="1"/>
          <p:cNvSpPr/>
          <p:nvPr userDrawn="1"/>
        </p:nvSpPr>
        <p:spPr>
          <a:xfrm>
            <a:off x="723900" y="5164138"/>
            <a:ext cx="7916863" cy="40481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ctrTitle"/>
          </p:nvPr>
        </p:nvSpPr>
        <p:spPr bwMode="white">
          <a:xfrm>
            <a:off x="680881" y="2282428"/>
            <a:ext cx="8007342" cy="3119285"/>
          </a:xfrm>
        </p:spPr>
        <p:txBody>
          <a:bodyPr anchor="b">
            <a:noAutofit/>
          </a:bodyPr>
          <a:lstStyle>
            <a:lvl1pPr algn="l">
              <a:lnSpc>
                <a:spcPts val="5801"/>
              </a:lnSpc>
              <a:defRPr sz="5274" u="sng" baseline="0">
                <a:solidFill>
                  <a:schemeClr val="bg1"/>
                </a:solidFill>
                <a:uFill>
                  <a:solidFill>
                    <a:schemeClr val="bg1"/>
                  </a:solidFill>
                </a:uFill>
              </a:defRPr>
            </a:lvl1pPr>
          </a:lstStyle>
          <a:p>
            <a:r>
              <a:rPr lang="nl-NL" noProof="0" smtClean="0"/>
              <a:t>Klik om de stijl te bewerken</a:t>
            </a:r>
            <a:endParaRPr lang="en-GB" noProof="0" dirty="0"/>
          </a:p>
        </p:txBody>
      </p:sp>
      <p:sp>
        <p:nvSpPr>
          <p:cNvPr id="5" name="Slide Number Placeholder 5"/>
          <p:cNvSpPr>
            <a:spLocks noGrp="1"/>
          </p:cNvSpPr>
          <p:nvPr>
            <p:ph type="sldNum" sz="quarter" idx="10"/>
          </p:nvPr>
        </p:nvSpPr>
        <p:spPr>
          <a:xfrm>
            <a:off x="8221663" y="6292850"/>
            <a:ext cx="487362" cy="365125"/>
          </a:xfrm>
        </p:spPr>
        <p:txBody>
          <a:bodyPr rtlCol="0" anchor="ctr"/>
          <a:lstStyle>
            <a:lvl1pPr algn="r">
              <a:defRPr sz="900">
                <a:solidFill>
                  <a:srgbClr val="1E64C8"/>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AD2252-85DB-48CE-A42A-F1E07499EB28}" type="slidenum">
              <a:rPr kumimoji="0" lang="en-GB" sz="900" b="0" i="0" u="none" strike="noStrike" kern="1200" cap="none" spc="0" normalizeH="0" baseline="0" noProof="0">
                <a:ln>
                  <a:noFill/>
                </a:ln>
                <a:solidFill>
                  <a:srgbClr val="1E64C8"/>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sz="900" b="0" i="0" u="none" strike="noStrike" kern="1200" cap="none" spc="0" normalizeH="0" baseline="0" noProof="0" dirty="0">
              <a:ln>
                <a:noFill/>
              </a:ln>
              <a:solidFill>
                <a:srgbClr val="1E64C8"/>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411927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550 w 1722"/>
                <a:gd name="T1" fmla="*/ 33 h 66"/>
                <a:gd name="T2" fmla="*/ 1550 w 1722"/>
                <a:gd name="T3" fmla="*/ 33 h 66"/>
                <a:gd name="T4" fmla="*/ 0 w 1722"/>
                <a:gd name="T5" fmla="*/ 0 h 66"/>
                <a:gd name="T6" fmla="*/ 0 w 1722"/>
                <a:gd name="T7" fmla="*/ 33 h 66"/>
                <a:gd name="T8" fmla="*/ 1550 w 1722"/>
                <a:gd name="T9" fmla="*/ 33 h 66"/>
                <a:gd name="T10" fmla="*/ 15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889 w 975"/>
                <a:gd name="T1" fmla="*/ 48 h 101"/>
                <a:gd name="T2" fmla="*/ 889 w 975"/>
                <a:gd name="T3" fmla="*/ 0 h 101"/>
                <a:gd name="T4" fmla="*/ 0 w 975"/>
                <a:gd name="T5" fmla="*/ 24 h 101"/>
                <a:gd name="T6" fmla="*/ 0 w 975"/>
                <a:gd name="T7" fmla="*/ 101 h 101"/>
                <a:gd name="T8" fmla="*/ 889 w 975"/>
                <a:gd name="T9" fmla="*/ 48 h 101"/>
                <a:gd name="T10" fmla="*/ 88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1" name="Freeform 9"/>
            <p:cNvSpPr>
              <a:spLocks/>
            </p:cNvSpPr>
            <p:nvPr/>
          </p:nvSpPr>
          <p:spPr bwMode="hidden">
            <a:xfrm>
              <a:off x="3619" y="3815"/>
              <a:ext cx="2139" cy="198"/>
            </a:xfrm>
            <a:custGeom>
              <a:avLst/>
              <a:gdLst>
                <a:gd name="T0" fmla="*/ 1969 w 2141"/>
                <a:gd name="T1" fmla="*/ 0 h 198"/>
                <a:gd name="T2" fmla="*/ 0 w 2141"/>
                <a:gd name="T3" fmla="*/ 156 h 198"/>
                <a:gd name="T4" fmla="*/ 0 w 2141"/>
                <a:gd name="T5" fmla="*/ 198 h 198"/>
                <a:gd name="T6" fmla="*/ 1969 w 2141"/>
                <a:gd name="T7" fmla="*/ 0 h 198"/>
                <a:gd name="T8" fmla="*/ 19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1981 w 2517"/>
                <a:gd name="T1" fmla="*/ 276 h 276"/>
                <a:gd name="T2" fmla="*/ 2259 w 2517"/>
                <a:gd name="T3" fmla="*/ 204 h 276"/>
                <a:gd name="T4" fmla="*/ 2033 w 2517"/>
                <a:gd name="T5" fmla="*/ 0 h 276"/>
                <a:gd name="T6" fmla="*/ 0 w 2517"/>
                <a:gd name="T7" fmla="*/ 276 h 276"/>
                <a:gd name="T8" fmla="*/ 1981 w 2517"/>
                <a:gd name="T9" fmla="*/ 276 h 276"/>
                <a:gd name="T10" fmla="*/ 19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643 w 729"/>
                <a:gd name="T1" fmla="*/ 240 h 240"/>
                <a:gd name="T2" fmla="*/ 0 w 729"/>
                <a:gd name="T3" fmla="*/ 0 h 240"/>
                <a:gd name="T4" fmla="*/ 0 w 729"/>
                <a:gd name="T5" fmla="*/ 6 h 240"/>
                <a:gd name="T6" fmla="*/ 643 w 729"/>
                <a:gd name="T7" fmla="*/ 240 h 240"/>
                <a:gd name="T8" fmla="*/ 64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643 w 729"/>
                <a:gd name="T1" fmla="*/ 318 h 318"/>
                <a:gd name="T2" fmla="*/ 643 w 729"/>
                <a:gd name="T3" fmla="*/ 312 h 318"/>
                <a:gd name="T4" fmla="*/ 0 w 729"/>
                <a:gd name="T5" fmla="*/ 0 h 318"/>
                <a:gd name="T6" fmla="*/ 0 w 729"/>
                <a:gd name="T7" fmla="*/ 54 h 318"/>
                <a:gd name="T8" fmla="*/ 643 w 729"/>
                <a:gd name="T9" fmla="*/ 318 h 318"/>
                <a:gd name="T10" fmla="*/ 64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2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sp>
        <p:nvSpPr>
          <p:cNvPr id="64554" name="Rectangle 42"/>
          <p:cNvSpPr>
            <a:spLocks noGrp="1" noChangeArrowheads="1"/>
          </p:cNvSpPr>
          <p:nvPr>
            <p:ph type="ctrTitle" sz="quarter"/>
          </p:nvPr>
        </p:nvSpPr>
        <p:spPr>
          <a:xfrm>
            <a:off x="457200" y="1600200"/>
            <a:ext cx="8229600" cy="1828800"/>
          </a:xfrm>
        </p:spPr>
        <p:txBody>
          <a:bodyPr/>
          <a:lstStyle>
            <a:lvl1pPr>
              <a:defRPr sz="4800"/>
            </a:lvl1pPr>
          </a:lstStyle>
          <a:p>
            <a:r>
              <a:rPr lang="nl-BE"/>
              <a:t>Klik om het opmaakprofiel te bewerken</a:t>
            </a:r>
          </a:p>
        </p:txBody>
      </p:sp>
      <p:sp>
        <p:nvSpPr>
          <p:cNvPr id="645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nl-BE"/>
              <a:t>Klik om het opmaakprofiel van de modelondertitel te bewerken</a:t>
            </a:r>
          </a:p>
        </p:txBody>
      </p:sp>
      <p:sp>
        <p:nvSpPr>
          <p:cNvPr id="44" name="Rectangle 4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5" name="Rectangle 4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6" name="Rectangle 4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F2FA74-96FD-4F8B-880A-B80E262886A4}"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5252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14D768-643E-4DD2-B1E3-539B160B1750}"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81758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806172-7085-4822-B976-016FC0AFCC00}"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56733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1D8626-AB8D-4763-A27E-80CCEC4C073C}"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15978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8"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9"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CA9322-1E20-4FFF-B8FB-59FCFCD1E9AE}"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71486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B427CE-7633-47F4-8B2F-4A3E87ADE545}"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4692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3"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D9E31F-8DF7-45BE-A556-85E80E1EB14F}"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92722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8B0A77-5632-4CB7-85C3-51379A6819E5}"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1685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a:solidFill>
                  <a:srgbClr val="134679"/>
                </a:solidFill>
              </a:rPr>
              <a:t>© Global Initiative for </a:t>
            </a:r>
            <a:r>
              <a:rPr lang="en-US" sz="1200" smtClean="0">
                <a:solidFill>
                  <a:srgbClr val="134679"/>
                </a:solidFill>
              </a:rPr>
              <a:t>Asthma3.</a:t>
            </a:r>
            <a:endParaRPr lang="en-US" sz="1200">
              <a:solidFill>
                <a:srgbClr val="134679"/>
              </a:solidFill>
            </a:endParaRPr>
          </a:p>
        </p:txBody>
      </p:sp>
      <p:sp>
        <p:nvSpPr>
          <p:cNvPr id="5" name="Rectangle 7"/>
          <p:cNvSpPr>
            <a:spLocks/>
          </p:cNvSpPr>
          <p:nvPr userDrawn="1"/>
        </p:nvSpPr>
        <p:spPr bwMode="auto">
          <a:xfrm>
            <a:off x="304800" y="4745038"/>
            <a:ext cx="8813800" cy="965200"/>
          </a:xfrm>
          <a:prstGeom prst="rect">
            <a:avLst/>
          </a:prstGeom>
          <a:noFill/>
          <a:ln>
            <a:noFill/>
          </a:ln>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200">
                <a:solidFill>
                  <a:srgbClr val="134679"/>
                </a:solidFill>
                <a:latin typeface="Arial" charset="0"/>
                <a:cs typeface="Arial" charset="0"/>
                <a:sym typeface="Arial" charset="0"/>
              </a:rPr>
              <a:t>GINA </a:t>
            </a:r>
            <a:r>
              <a:rPr lang="en-US" altLang="en-US" sz="2200" smtClean="0">
                <a:solidFill>
                  <a:srgbClr val="134679"/>
                </a:solidFill>
                <a:latin typeface="Arial" charset="0"/>
                <a:cs typeface="Arial" charset="0"/>
                <a:sym typeface="Arial" charset="0"/>
              </a:rPr>
              <a:t>Global Strategy </a:t>
            </a:r>
            <a:r>
              <a:rPr lang="en-US" altLang="en-US" sz="2200">
                <a:solidFill>
                  <a:srgbClr val="134679"/>
                </a:solidFill>
                <a:latin typeface="Arial" charset="0"/>
                <a:cs typeface="Arial" charset="0"/>
                <a:sym typeface="Arial" charset="0"/>
              </a:rPr>
              <a:t>for </a:t>
            </a:r>
            <a:r>
              <a:rPr lang="en-US" altLang="en-US" sz="2200" smtClean="0">
                <a:solidFill>
                  <a:srgbClr val="134679"/>
                </a:solidFill>
                <a:latin typeface="Arial" charset="0"/>
                <a:cs typeface="Arial" charset="0"/>
                <a:sym typeface="Arial" charset="0"/>
              </a:rPr>
              <a:t>Asthma Management </a:t>
            </a:r>
            <a:br>
              <a:rPr lang="en-US" altLang="en-US" sz="2200" smtClean="0">
                <a:solidFill>
                  <a:srgbClr val="134679"/>
                </a:solidFill>
                <a:latin typeface="Arial" charset="0"/>
                <a:cs typeface="Arial" charset="0"/>
                <a:sym typeface="Arial" charset="0"/>
              </a:rPr>
            </a:br>
            <a:r>
              <a:rPr lang="en-US" altLang="en-US" sz="2200" smtClean="0">
                <a:solidFill>
                  <a:srgbClr val="134679"/>
                </a:solidFill>
                <a:latin typeface="Arial" charset="0"/>
                <a:cs typeface="Arial" charset="0"/>
                <a:sym typeface="Arial" charset="0"/>
              </a:rPr>
              <a:t>and Prevention</a:t>
            </a:r>
          </a:p>
          <a:p>
            <a:pPr algn="ctr" defTabSz="914400">
              <a:spcBef>
                <a:spcPts val="663"/>
              </a:spcBef>
              <a:defRPr/>
            </a:pPr>
            <a:r>
              <a:rPr lang="en-US" altLang="en-US" sz="2200" smtClean="0">
                <a:solidFill>
                  <a:srgbClr val="134679"/>
                </a:solidFill>
                <a:latin typeface="Arial" charset="0"/>
                <a:cs typeface="Arial" charset="0"/>
                <a:sym typeface="Arial" charset="0"/>
              </a:rPr>
              <a:t>GOLD Global Strategy for Diagnosis, </a:t>
            </a:r>
            <a:br>
              <a:rPr lang="en-US" altLang="en-US" sz="2200" smtClean="0">
                <a:solidFill>
                  <a:srgbClr val="134679"/>
                </a:solidFill>
                <a:latin typeface="Arial" charset="0"/>
                <a:cs typeface="Arial" charset="0"/>
                <a:sym typeface="Arial" charset="0"/>
              </a:rPr>
            </a:br>
            <a:r>
              <a:rPr lang="en-US" altLang="en-US" sz="2200" smtClean="0">
                <a:solidFill>
                  <a:srgbClr val="134679"/>
                </a:solidFill>
                <a:latin typeface="Arial" charset="0"/>
                <a:cs typeface="Arial" charset="0"/>
                <a:sym typeface="Arial" charset="0"/>
              </a:rPr>
              <a:t>Management and Prevention of COPD</a:t>
            </a:r>
            <a:endParaRPr lang="en-US" altLang="en-US" sz="2200">
              <a:solidFill>
                <a:srgbClr val="134679"/>
              </a:solidFill>
              <a:latin typeface="Arial" charset="0"/>
              <a:cs typeface="Arial" charset="0"/>
              <a:sym typeface="Arial" charset="0"/>
            </a:endParaRPr>
          </a:p>
        </p:txBody>
      </p:sp>
      <p:pic>
        <p:nvPicPr>
          <p:cNvPr id="6"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fld id="{D6D8CA94-734E-4560-944F-AE50601B9C76}" type="datetimeFigureOut">
              <a:rPr lang="en-AU">
                <a:solidFill>
                  <a:prstClr val="black"/>
                </a:solidFill>
              </a:rPr>
              <a:pPr defTabSz="914400">
                <a:defRPr/>
              </a:pPr>
              <a:t>1/04/2019</a:t>
            </a:fld>
            <a:endParaRPr lang="en-AU">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defTabSz="914400" fontAlgn="base">
              <a:spcBef>
                <a:spcPct val="0"/>
              </a:spcBef>
              <a:spcAft>
                <a:spcPct val="0"/>
              </a:spcAft>
              <a:defRPr/>
            </a:pPr>
            <a:fld id="{19B06E36-BC50-4255-B19C-B8D405D4C45B}" type="slidenum">
              <a:rPr lang="en-AU" altLang="it-IT">
                <a:solidFill>
                  <a:prstClr val="black"/>
                </a:solidFill>
              </a:rPr>
              <a:pPr defTabSz="914400" fontAlgn="base">
                <a:spcBef>
                  <a:spcPct val="0"/>
                </a:spcBef>
                <a:spcAft>
                  <a:spcPct val="0"/>
                </a:spcAft>
                <a:defRPr/>
              </a:pPr>
              <a:t>‹N›</a:t>
            </a:fld>
            <a:endParaRPr lang="en-AU" altLang="it-IT">
              <a:solidFill>
                <a:prstClr val="black"/>
              </a:solidFill>
            </a:endParaRPr>
          </a:p>
        </p:txBody>
      </p:sp>
    </p:spTree>
    <p:extLst>
      <p:ext uri="{BB962C8B-B14F-4D97-AF65-F5344CB8AC3E}">
        <p14:creationId xmlns:p14="http://schemas.microsoft.com/office/powerpoint/2010/main" val="34607227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7A1F15-02A0-49F6-B871-4A87FAB05969}"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12832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5FBAA1-1B1F-4158-A8BB-E8B7566412BD}"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5031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7813"/>
            <a:ext cx="2057400" cy="58531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7813"/>
            <a:ext cx="6019800" cy="58531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CC2012-0C3E-4054-A5B0-418D0B324BFF}"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2359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43000"/>
          </a:xfrm>
        </p:spPr>
        <p:txBody>
          <a:bodyPr/>
          <a:lstStyle/>
          <a:p>
            <a:r>
              <a:rPr lang="nl-NL" smtClean="0"/>
              <a:t>Klik om de stijl te bewerken</a:t>
            </a:r>
            <a:endParaRPr lang="nl-NL"/>
          </a:p>
        </p:txBody>
      </p:sp>
      <p:sp>
        <p:nvSpPr>
          <p:cNvPr id="3" name="Tijdelijke aanduiding voor grafiek 2"/>
          <p:cNvSpPr>
            <a:spLocks noGrp="1"/>
          </p:cNvSpPr>
          <p:nvPr>
            <p:ph type="chart" idx="1"/>
          </p:nvPr>
        </p:nvSpPr>
        <p:spPr>
          <a:xfrm>
            <a:off x="457200" y="1600200"/>
            <a:ext cx="8229600" cy="4530725"/>
          </a:xfrm>
        </p:spPr>
        <p:txBody>
          <a:bodyPr/>
          <a:lstStyle/>
          <a:p>
            <a:pPr lvl="0"/>
            <a:endParaRPr lang="nl-NL" noProof="0" smtClean="0"/>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A0D26A-E788-423D-AD77-4D2E325E52C1}"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70114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550 w 1722"/>
                <a:gd name="T1" fmla="*/ 33 h 66"/>
                <a:gd name="T2" fmla="*/ 1550 w 1722"/>
                <a:gd name="T3" fmla="*/ 33 h 66"/>
                <a:gd name="T4" fmla="*/ 0 w 1722"/>
                <a:gd name="T5" fmla="*/ 0 h 66"/>
                <a:gd name="T6" fmla="*/ 0 w 1722"/>
                <a:gd name="T7" fmla="*/ 33 h 66"/>
                <a:gd name="T8" fmla="*/ 1550 w 1722"/>
                <a:gd name="T9" fmla="*/ 33 h 66"/>
                <a:gd name="T10" fmla="*/ 15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889 w 975"/>
                <a:gd name="T1" fmla="*/ 48 h 101"/>
                <a:gd name="T2" fmla="*/ 889 w 975"/>
                <a:gd name="T3" fmla="*/ 0 h 101"/>
                <a:gd name="T4" fmla="*/ 0 w 975"/>
                <a:gd name="T5" fmla="*/ 24 h 101"/>
                <a:gd name="T6" fmla="*/ 0 w 975"/>
                <a:gd name="T7" fmla="*/ 101 h 101"/>
                <a:gd name="T8" fmla="*/ 889 w 975"/>
                <a:gd name="T9" fmla="*/ 48 h 101"/>
                <a:gd name="T10" fmla="*/ 88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1" name="Freeform 9"/>
            <p:cNvSpPr>
              <a:spLocks/>
            </p:cNvSpPr>
            <p:nvPr/>
          </p:nvSpPr>
          <p:spPr bwMode="hidden">
            <a:xfrm>
              <a:off x="3619" y="3815"/>
              <a:ext cx="2139" cy="198"/>
            </a:xfrm>
            <a:custGeom>
              <a:avLst/>
              <a:gdLst>
                <a:gd name="T0" fmla="*/ 1969 w 2141"/>
                <a:gd name="T1" fmla="*/ 0 h 198"/>
                <a:gd name="T2" fmla="*/ 0 w 2141"/>
                <a:gd name="T3" fmla="*/ 156 h 198"/>
                <a:gd name="T4" fmla="*/ 0 w 2141"/>
                <a:gd name="T5" fmla="*/ 198 h 198"/>
                <a:gd name="T6" fmla="*/ 1969 w 2141"/>
                <a:gd name="T7" fmla="*/ 0 h 198"/>
                <a:gd name="T8" fmla="*/ 19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1981 w 2517"/>
                <a:gd name="T1" fmla="*/ 276 h 276"/>
                <a:gd name="T2" fmla="*/ 2259 w 2517"/>
                <a:gd name="T3" fmla="*/ 204 h 276"/>
                <a:gd name="T4" fmla="*/ 2033 w 2517"/>
                <a:gd name="T5" fmla="*/ 0 h 276"/>
                <a:gd name="T6" fmla="*/ 0 w 2517"/>
                <a:gd name="T7" fmla="*/ 276 h 276"/>
                <a:gd name="T8" fmla="*/ 1981 w 2517"/>
                <a:gd name="T9" fmla="*/ 276 h 276"/>
                <a:gd name="T10" fmla="*/ 19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643 w 729"/>
                <a:gd name="T1" fmla="*/ 240 h 240"/>
                <a:gd name="T2" fmla="*/ 0 w 729"/>
                <a:gd name="T3" fmla="*/ 0 h 240"/>
                <a:gd name="T4" fmla="*/ 0 w 729"/>
                <a:gd name="T5" fmla="*/ 6 h 240"/>
                <a:gd name="T6" fmla="*/ 643 w 729"/>
                <a:gd name="T7" fmla="*/ 240 h 240"/>
                <a:gd name="T8" fmla="*/ 64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643 w 729"/>
                <a:gd name="T1" fmla="*/ 318 h 318"/>
                <a:gd name="T2" fmla="*/ 643 w 729"/>
                <a:gd name="T3" fmla="*/ 312 h 318"/>
                <a:gd name="T4" fmla="*/ 0 w 729"/>
                <a:gd name="T5" fmla="*/ 0 h 318"/>
                <a:gd name="T6" fmla="*/ 0 w 729"/>
                <a:gd name="T7" fmla="*/ 54 h 318"/>
                <a:gd name="T8" fmla="*/ 643 w 729"/>
                <a:gd name="T9" fmla="*/ 318 h 318"/>
                <a:gd name="T10" fmla="*/ 64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2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sp>
        <p:nvSpPr>
          <p:cNvPr id="64554" name="Rectangle 42"/>
          <p:cNvSpPr>
            <a:spLocks noGrp="1" noChangeArrowheads="1"/>
          </p:cNvSpPr>
          <p:nvPr>
            <p:ph type="ctrTitle" sz="quarter"/>
          </p:nvPr>
        </p:nvSpPr>
        <p:spPr>
          <a:xfrm>
            <a:off x="457200" y="1600200"/>
            <a:ext cx="8229600" cy="1828800"/>
          </a:xfrm>
        </p:spPr>
        <p:txBody>
          <a:bodyPr/>
          <a:lstStyle>
            <a:lvl1pPr>
              <a:defRPr sz="4800"/>
            </a:lvl1pPr>
          </a:lstStyle>
          <a:p>
            <a:r>
              <a:rPr lang="nl-BE"/>
              <a:t>Klik om het opmaakprofiel te bewerken</a:t>
            </a:r>
          </a:p>
        </p:txBody>
      </p:sp>
      <p:sp>
        <p:nvSpPr>
          <p:cNvPr id="645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nl-BE"/>
              <a:t>Klik om het opmaakprofiel van de modelondertitel te bewerken</a:t>
            </a:r>
          </a:p>
        </p:txBody>
      </p:sp>
      <p:sp>
        <p:nvSpPr>
          <p:cNvPr id="44" name="Rectangle 4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5" name="Rectangle 4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6" name="Rectangle 4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F2FA74-96FD-4F8B-880A-B80E262886A4}"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33675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14D768-643E-4DD2-B1E3-539B160B1750}"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7456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806172-7085-4822-B976-016FC0AFCC00}"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9825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1D8626-AB8D-4763-A27E-80CCEC4C073C}"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55900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8"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9"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CA9322-1E20-4FFF-B8FB-59FCFCD1E9AE}"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536431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B427CE-7633-47F4-8B2F-4A3E87ADE545}"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5733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fld id="{5A534AFC-91D7-4896-9FA3-BF65CDD7ABFD}" type="datetimeFigureOut">
              <a:rPr lang="en-AU">
                <a:solidFill>
                  <a:prstClr val="black"/>
                </a:solidFill>
              </a:rPr>
              <a:pPr defTabSz="914400">
                <a:defRPr/>
              </a:pPr>
              <a:t>1/04/2019</a:t>
            </a:fld>
            <a:endParaRPr lang="en-AU">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defTabSz="914400" fontAlgn="base">
              <a:spcBef>
                <a:spcPct val="0"/>
              </a:spcBef>
              <a:spcAft>
                <a:spcPct val="0"/>
              </a:spcAft>
              <a:defRPr/>
            </a:pPr>
            <a:fld id="{8E2C0BBB-9013-45D2-90CB-9F56771C09BE}" type="slidenum">
              <a:rPr lang="en-AU" altLang="it-IT">
                <a:solidFill>
                  <a:prstClr val="black"/>
                </a:solidFill>
              </a:rPr>
              <a:pPr defTabSz="914400" fontAlgn="base">
                <a:spcBef>
                  <a:spcPct val="0"/>
                </a:spcBef>
                <a:spcAft>
                  <a:spcPct val="0"/>
                </a:spcAft>
                <a:defRPr/>
              </a:pPr>
              <a:t>‹N›</a:t>
            </a:fld>
            <a:endParaRPr lang="en-AU" altLang="it-IT">
              <a:solidFill>
                <a:prstClr val="black"/>
              </a:solidFill>
            </a:endParaRPr>
          </a:p>
        </p:txBody>
      </p:sp>
    </p:spTree>
    <p:extLst>
      <p:ext uri="{BB962C8B-B14F-4D97-AF65-F5344CB8AC3E}">
        <p14:creationId xmlns:p14="http://schemas.microsoft.com/office/powerpoint/2010/main" val="40459429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3"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4"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D9E31F-8DF7-45BE-A556-85E80E1EB14F}"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48458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8B0A77-5632-4CB7-85C3-51379A6819E5}"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6484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7A1F15-02A0-49F6-B871-4A87FAB05969}"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83312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5FBAA1-1B1F-4158-A8BB-E8B7566412BD}"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5689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7813"/>
            <a:ext cx="2057400" cy="58531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7813"/>
            <a:ext cx="6019800" cy="58531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CC2012-0C3E-4054-A5B0-418D0B324BFF}"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45607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43000"/>
          </a:xfrm>
        </p:spPr>
        <p:txBody>
          <a:bodyPr/>
          <a:lstStyle/>
          <a:p>
            <a:r>
              <a:rPr lang="nl-NL" smtClean="0"/>
              <a:t>Klik om de stijl te bewerken</a:t>
            </a:r>
            <a:endParaRPr lang="nl-NL"/>
          </a:p>
        </p:txBody>
      </p:sp>
      <p:sp>
        <p:nvSpPr>
          <p:cNvPr id="3" name="Tijdelijke aanduiding voor grafiek 2"/>
          <p:cNvSpPr>
            <a:spLocks noGrp="1"/>
          </p:cNvSpPr>
          <p:nvPr>
            <p:ph type="chart" idx="1"/>
          </p:nvPr>
        </p:nvSpPr>
        <p:spPr>
          <a:xfrm>
            <a:off x="457200" y="1600200"/>
            <a:ext cx="8229600" cy="4530725"/>
          </a:xfrm>
        </p:spPr>
        <p:txBody>
          <a:bodyPr/>
          <a:lstStyle/>
          <a:p>
            <a:pPr lvl="0"/>
            <a:endParaRPr lang="nl-NL" noProof="0" smtClean="0"/>
          </a:p>
        </p:txBody>
      </p:sp>
      <p:sp>
        <p:nvSpPr>
          <p:cNvPr id="4" name="Rectangle 4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5" name="Rectangle 4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 name="Rectangle 4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A0D26A-E788-423D-AD77-4D2E325E52C1}"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44910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p:cNvSpPr>
            <a:spLocks noGrp="1"/>
          </p:cNvSpPr>
          <p:nvPr>
            <p:ph type="body" sz="quarter" idx="10"/>
          </p:nvPr>
        </p:nvSpPr>
        <p:spPr>
          <a:xfrm>
            <a:off x="0" y="6604221"/>
            <a:ext cx="8748464" cy="246221"/>
          </a:xfrm>
          <a:ln>
            <a:noFill/>
          </a:ln>
        </p:spPr>
        <p:txBody>
          <a:bodyPr anchor="b">
            <a:spAutoFit/>
          </a:bodyPr>
          <a:lstStyle>
            <a:lvl1pPr marL="0" indent="0">
              <a:spcBef>
                <a:spcPts val="0"/>
              </a:spcBef>
              <a:spcAft>
                <a:spcPts val="0"/>
              </a:spcAft>
              <a:buNone/>
              <a:defRPr sz="10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3">
            <a:extLst/>
          </p:cNvPr>
          <p:cNvSpPr>
            <a:spLocks noGrp="1"/>
          </p:cNvSpPr>
          <p:nvPr>
            <p:ph type="sldNum" sz="quarter" idx="11"/>
          </p:nvPr>
        </p:nvSpPr>
        <p:spPr/>
        <p:txBody>
          <a:bodyPr/>
          <a:lstStyle>
            <a:lvl1pPr>
              <a:defRPr>
                <a:solidFill>
                  <a:prstClr val="whit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ED482F-D7B9-4026-91CB-8CB926A265DF}" type="slidenum">
              <a:rPr kumimoji="0" lang="en-US" altLang="en-US" sz="12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altLang="en-US" sz="12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21320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9"/>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6176468-FABE-49EA-98A0-1FE91AE1F396}"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A4CFC7C-EFCF-4E84-937F-354D1ADB9364}"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47912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26F3E4E-4950-499E-8484-89FBFEA763FA}"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D05FE5C-39F2-47D2-BDD4-3C649716D3A2}"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0058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4"/>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651CC83-33FB-434A-A431-4D2C0AC7F771}"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8F1CCAC-C5B2-400E-87C6-A19A6F3F8477}"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0882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defRPr/>
            </a:pPr>
            <a:r>
              <a:rPr lang="en-US" altLang="en-US" sz="1000">
                <a:solidFill>
                  <a:srgbClr val="FFFFFF"/>
                </a:solidFill>
                <a:cs typeface="Arial" pitchFamily="34" charset="0"/>
                <a:sym typeface="Arial" pitchFamily="34" charset="0"/>
              </a:rPr>
              <a:t>© Global Initiative for Asthma</a:t>
            </a:r>
          </a:p>
        </p:txBody>
      </p:sp>
      <p:sp>
        <p:nvSpPr>
          <p:cNvPr id="4"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ea typeface="ＭＳ Ｐゴシック" pitchFamily="34" charset="-128"/>
              </a:defRPr>
            </a:lvl1pPr>
          </a:lstStyle>
          <a:p>
            <a:pPr defTabSz="914400" eaLnBrk="0" fontAlgn="base" hangingPunct="0">
              <a:spcBef>
                <a:spcPct val="0"/>
              </a:spcBef>
              <a:spcAft>
                <a:spcPct val="0"/>
              </a:spcAft>
              <a:defRPr/>
            </a:pPr>
            <a:fld id="{104E9227-E274-4440-BA8E-C7106F132587}" type="datetime1">
              <a:rPr lang="en-AU" altLang="en-US"/>
              <a:pPr defTabSz="914400" eaLnBrk="0" fontAlgn="base" hangingPunct="0">
                <a:spcBef>
                  <a:spcPct val="0"/>
                </a:spcBef>
                <a:spcAft>
                  <a:spcPct val="0"/>
                </a:spcAft>
                <a:defRPr/>
              </a:pPr>
              <a:t>1/04/2019</a:t>
            </a:fld>
            <a:endParaRPr lang="en-AU" altLang="en-US"/>
          </a:p>
        </p:txBody>
      </p:sp>
      <p:sp>
        <p:nvSpPr>
          <p:cNvPr id="5"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defTabSz="914400" eaLnBrk="0" hangingPunct="0">
              <a:defRPr/>
            </a:pPr>
            <a:endParaRPr lang="en-AU"/>
          </a:p>
        </p:txBody>
      </p:sp>
      <p:sp>
        <p:nvSpPr>
          <p:cNvPr id="6"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ea typeface="MS PGothic" pitchFamily="34" charset="-128"/>
              </a:defRPr>
            </a:lvl1pPr>
          </a:lstStyle>
          <a:p>
            <a:pPr defTabSz="914400" eaLnBrk="0" fontAlgn="base" hangingPunct="0">
              <a:spcBef>
                <a:spcPct val="0"/>
              </a:spcBef>
              <a:spcAft>
                <a:spcPct val="0"/>
              </a:spcAft>
              <a:defRPr/>
            </a:pPr>
            <a:fld id="{AE23AC68-473C-4273-AB46-3F8B0C01FABE}" type="slidenum">
              <a:rPr lang="en-AU" altLang="en-US"/>
              <a:pPr defTabSz="914400" eaLnBrk="0" fontAlgn="base" hangingPunct="0">
                <a:spcBef>
                  <a:spcPct val="0"/>
                </a:spcBef>
                <a:spcAft>
                  <a:spcPct val="0"/>
                </a:spcAft>
                <a:defRPr/>
              </a:pPr>
              <a:t>‹N›</a:t>
            </a:fld>
            <a:endParaRPr lang="en-AU" altLang="en-US"/>
          </a:p>
        </p:txBody>
      </p:sp>
    </p:spTree>
    <p:extLst>
      <p:ext uri="{BB962C8B-B14F-4D97-AF65-F5344CB8AC3E}">
        <p14:creationId xmlns:p14="http://schemas.microsoft.com/office/powerpoint/2010/main" val="3799160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9856911-1939-478A-9FDC-3AF02F9B7724}"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6FE27E6-433A-4829-8FD8-DCC5DB46872A}"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89965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4F024C0-619C-4D32-A956-206B0FCF08E3}"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3E8735-5A3E-4ED0-9971-EF7E4B22A4F1}"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320094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4F57B89-5E18-45BB-AB34-7EDCF6B0821E}"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C7806E4-4366-412F-9928-A1F5DAE57DB5}"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90642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A2FA33A-CC2C-454F-9FDC-A45ADFD93EB5}"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24322EA-6643-4D1F-97D7-1975C68FC016}"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871477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165892C-FA98-4D5D-BFB5-78922AED42B4}"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C18742A-F4EE-450A-8EB8-E765D6F8DA84}"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63158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07B7E22-DB32-4AEC-8853-5A19297816FA}"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5481052-CFF6-4454-8328-844DAD920363}"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0044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89BA2B9-FA06-416A-B002-9C4F39E02A29}"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8FAE3A8-04CA-4CB5-88C0-00EFAAFA992F}"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14368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62"/>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62"/>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4E5A7E0-7B5F-4D6F-8372-A5ABEF796FBD}"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9625AA3-A8E0-4DA2-9A5B-573F400C8BAA}"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58463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2" name="Image 3" descr="ERS_CORP_1.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p:cNvSpPr>
            <a:spLocks noGrp="1"/>
          </p:cNvSpPr>
          <p:nvPr>
            <p:ph type="dt" sz="half" idx="10"/>
          </p:nvPr>
        </p:nvSpPr>
        <p:spPr>
          <a:xfrm>
            <a:off x="3124200" y="5959475"/>
            <a:ext cx="2895600" cy="365125"/>
          </a:xfrm>
          <a:prstGeom prst="rect">
            <a:avLst/>
          </a:prstGeom>
        </p:spPr>
        <p:txBody>
          <a:bodyPr vert="horz" wrap="square" lIns="91440" tIns="45720" rIns="91440" bIns="45720" numCol="1" anchor="t" anchorCtr="0" compatLnSpc="1">
            <a:prstTxWarp prst="textNoShape">
              <a:avLst/>
            </a:prstTxWarp>
          </a:bodyPr>
          <a:lstStyle>
            <a:lvl1pPr algn="ctr">
              <a:defRPr sz="1200">
                <a:solidFill>
                  <a:srgbClr val="7F7F7F"/>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4A444C2-5C7F-45E5-9616-7BC0A74E4BFA}" type="datetime1">
              <a:rPr kumimoji="0" lang="fr-FR" sz="1200" b="0" i="0" u="none" strike="noStrike" kern="1200" cap="none" spc="0" normalizeH="0" baseline="0" noProof="0">
                <a:ln>
                  <a:noFill/>
                </a:ln>
                <a:solidFill>
                  <a:srgbClr val="7F7F7F"/>
                </a:solidFill>
                <a:effectLst/>
                <a:uLnTx/>
                <a:uFillTx/>
                <a:latin typeface="Arial" pitchFamily="34" charset="0"/>
                <a:ea typeface="MS PGothic"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01/04/2019</a:t>
            </a:fld>
            <a:endParaRPr kumimoji="0" lang="fr-FR" sz="1200" b="0" i="0" u="none" strike="noStrike" kern="1200" cap="none" spc="0" normalizeH="0" baseline="0" noProof="0">
              <a:ln>
                <a:noFill/>
              </a:ln>
              <a:solidFill>
                <a:srgbClr val="7F7F7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6899498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6"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ous-titre 2"/>
          <p:cNvSpPr>
            <a:spLocks noGrp="1"/>
          </p:cNvSpPr>
          <p:nvPr>
            <p:ph type="subTitle" idx="1"/>
          </p:nvPr>
        </p:nvSpPr>
        <p:spPr>
          <a:xfrm>
            <a:off x="457200" y="2095500"/>
            <a:ext cx="8229600" cy="952500"/>
          </a:xfrm>
        </p:spPr>
        <p:txBody>
          <a:bodyPr/>
          <a:lstStyle>
            <a:lvl1pPr marL="0" indent="0" algn="ctr">
              <a:buNone/>
              <a:defRPr sz="2000">
                <a:solidFill>
                  <a:srgbClr val="0052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Cliquez pour modifier le style des sous-titres du masque</a:t>
            </a:r>
            <a:endParaRPr lang="fr-FR" dirty="0"/>
          </a:p>
        </p:txBody>
      </p:sp>
      <p:sp>
        <p:nvSpPr>
          <p:cNvPr id="12" name="Titre 1"/>
          <p:cNvSpPr>
            <a:spLocks noGrp="1"/>
          </p:cNvSpPr>
          <p:nvPr>
            <p:ph type="title"/>
          </p:nvPr>
        </p:nvSpPr>
        <p:spPr>
          <a:xfrm>
            <a:off x="457200" y="768350"/>
            <a:ext cx="8229600" cy="984250"/>
          </a:xfrm>
        </p:spPr>
        <p:txBody>
          <a:bodyPr/>
          <a:lstStyle>
            <a:lvl1pPr>
              <a:defRPr sz="2800" cap="all"/>
            </a:lvl1pPr>
          </a:lstStyle>
          <a:p>
            <a:r>
              <a:rPr lang="fr-CH" dirty="0" smtClean="0"/>
              <a:t>Cliquez et modifiez le titre</a:t>
            </a:r>
            <a:endParaRPr lang="fr-FR" dirty="0"/>
          </a:p>
        </p:txBody>
      </p:sp>
      <p:sp>
        <p:nvSpPr>
          <p:cNvPr id="13" name="Espace réservé du texte 3"/>
          <p:cNvSpPr>
            <a:spLocks noGrp="1"/>
          </p:cNvSpPr>
          <p:nvPr>
            <p:ph type="body" sz="half" idx="2"/>
          </p:nvPr>
        </p:nvSpPr>
        <p:spPr>
          <a:xfrm>
            <a:off x="457200" y="3048000"/>
            <a:ext cx="8253984" cy="2362200"/>
          </a:xfrm>
        </p:spPr>
        <p:txBody>
          <a:bodyPr>
            <a:normAutofit/>
          </a:bodyPr>
          <a:lstStyle>
            <a:lvl1pPr marL="0" indent="0" algn="ctr">
              <a:buNone/>
              <a:defRPr sz="18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15" name="Espace réservé du texte 3"/>
          <p:cNvSpPr>
            <a:spLocks noGrp="1"/>
          </p:cNvSpPr>
          <p:nvPr>
            <p:ph type="body" sz="half" idx="10"/>
          </p:nvPr>
        </p:nvSpPr>
        <p:spPr>
          <a:xfrm>
            <a:off x="457200" y="5410200"/>
            <a:ext cx="8229600" cy="752475"/>
          </a:xfrm>
        </p:spPr>
        <p:txBody>
          <a:bodyPr>
            <a:normAutofit/>
          </a:bodyPr>
          <a:lstStyle>
            <a:lvl1pPr marL="0" indent="0" algn="ctr">
              <a:buNone/>
              <a:defRPr sz="14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35017140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BE4836-C4F9-4E13-922E-CEE41529D79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130760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defRPr/>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104E9227-E274-4440-BA8E-C7106F132587}" type="datetime1">
              <a:rPr lang="en-AU" altLang="en-US">
                <a:solidFill>
                  <a:prstClr val="black"/>
                </a:solidFill>
              </a:rPr>
              <a:pPr defTabSz="914400" eaLnBrk="0" fontAlgn="base" hangingPunct="0">
                <a:spcBef>
                  <a:spcPct val="0"/>
                </a:spcBef>
                <a:spcAft>
                  <a:spcPct val="0"/>
                </a:spcAft>
                <a:defRPr/>
              </a:pPr>
              <a:t>1/04/2019</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914400" eaLnBrk="0" hangingPunct="0">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914400" eaLnBrk="0" fontAlgn="base" hangingPunct="0">
              <a:spcBef>
                <a:spcPct val="0"/>
              </a:spcBef>
              <a:spcAft>
                <a:spcPct val="0"/>
              </a:spcAft>
              <a:defRPr/>
            </a:pPr>
            <a:fld id="{77F3DF47-0FCD-463F-A494-31E4D3D81B6F}" type="slidenum">
              <a:rPr lang="en-AU" altLang="en-US">
                <a:solidFill>
                  <a:prstClr val="black"/>
                </a:solidFill>
              </a:rPr>
              <a:pPr defTabSz="914400" eaLnBrk="0" fontAlgn="base" hangingPunct="0">
                <a:spcBef>
                  <a:spcPct val="0"/>
                </a:spcBef>
                <a:spcAft>
                  <a:spcPct val="0"/>
                </a:spcAft>
                <a:defRPr/>
              </a:pPr>
              <a:t>‹N›</a:t>
            </a:fld>
            <a:endParaRPr lang="en-AU" altLang="en-US">
              <a:solidFill>
                <a:prstClr val="black"/>
              </a:solidFill>
            </a:endParaRPr>
          </a:p>
        </p:txBody>
      </p:sp>
    </p:spTree>
    <p:extLst>
      <p:ext uri="{BB962C8B-B14F-4D97-AF65-F5344CB8AC3E}">
        <p14:creationId xmlns:p14="http://schemas.microsoft.com/office/powerpoint/2010/main" val="337958847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5"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1371600"/>
            <a:ext cx="8229600" cy="1600200"/>
          </a:xfrm>
        </p:spPr>
        <p:txBody>
          <a:bodyPr/>
          <a:lstStyle/>
          <a:p>
            <a:r>
              <a:rPr lang="fr-CH" dirty="0" smtClean="0"/>
              <a:t>Cliquez et modifiez le titre</a:t>
            </a:r>
            <a:endParaRPr lang="fr-FR" dirty="0"/>
          </a:p>
        </p:txBody>
      </p:sp>
      <p:sp>
        <p:nvSpPr>
          <p:cNvPr id="9" name="Sous-titre 2"/>
          <p:cNvSpPr>
            <a:spLocks noGrp="1"/>
          </p:cNvSpPr>
          <p:nvPr>
            <p:ph type="subTitle" idx="1"/>
          </p:nvPr>
        </p:nvSpPr>
        <p:spPr>
          <a:xfrm>
            <a:off x="457200" y="3124200"/>
            <a:ext cx="8229600" cy="1143000"/>
          </a:xfrm>
        </p:spPr>
        <p:txBody>
          <a:bodyPr/>
          <a:lstStyle>
            <a:lvl1pPr marL="0" indent="0" algn="ctr">
              <a:buNone/>
              <a:defRPr sz="2000">
                <a:solidFill>
                  <a:srgbClr val="0052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dirty="0"/>
          </a:p>
        </p:txBody>
      </p:sp>
      <p:sp>
        <p:nvSpPr>
          <p:cNvPr id="6" name="Espace réservé du texte 3"/>
          <p:cNvSpPr>
            <a:spLocks noGrp="1"/>
          </p:cNvSpPr>
          <p:nvPr>
            <p:ph type="body" sz="half" idx="2"/>
          </p:nvPr>
        </p:nvSpPr>
        <p:spPr>
          <a:xfrm>
            <a:off x="457200" y="4267200"/>
            <a:ext cx="8229600" cy="838200"/>
          </a:xfrm>
        </p:spPr>
        <p:txBody>
          <a:bodyPr>
            <a:normAutofit/>
          </a:bodyPr>
          <a:lstStyle>
            <a:lvl1pPr marL="0" indent="0" algn="ctr">
              <a:buNone/>
              <a:defRPr sz="18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1246876238"/>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3"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a:spLocks noGrp="1"/>
          </p:cNvSpPr>
          <p:nvPr>
            <p:ph type="title"/>
          </p:nvPr>
        </p:nvSpPr>
        <p:spPr>
          <a:xfrm>
            <a:off x="457200" y="768350"/>
            <a:ext cx="8229600" cy="984250"/>
          </a:xfrm>
        </p:spPr>
        <p:txBody>
          <a:bodyPr/>
          <a:lstStyle>
            <a:lvl1pPr>
              <a:defRPr sz="2800" cap="all"/>
            </a:lvl1pPr>
          </a:lstStyle>
          <a:p>
            <a:r>
              <a:rPr lang="fr-CH" smtClean="0"/>
              <a:t>Cliquez et modifiez le titre</a:t>
            </a:r>
            <a:endParaRPr lang="fr-FR" dirty="0"/>
          </a:p>
        </p:txBody>
      </p:sp>
    </p:spTree>
    <p:extLst>
      <p:ext uri="{BB962C8B-B14F-4D97-AF65-F5344CB8AC3E}">
        <p14:creationId xmlns:p14="http://schemas.microsoft.com/office/powerpoint/2010/main" val="3891998586"/>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6"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457200" y="1254125"/>
            <a:ext cx="8229600" cy="1470025"/>
          </a:xfrm>
        </p:spPr>
        <p:txBody>
          <a:bodyPr/>
          <a:lstStyle>
            <a:lvl1pPr>
              <a:defRPr cap="all" baseline="0"/>
            </a:lvl1pPr>
          </a:lstStyle>
          <a:p>
            <a:r>
              <a:rPr lang="fr-CH" smtClean="0"/>
              <a:t>Cliquez et modifiez le titre</a:t>
            </a:r>
            <a:endParaRPr lang="fr-FR" dirty="0"/>
          </a:p>
        </p:txBody>
      </p:sp>
      <p:sp>
        <p:nvSpPr>
          <p:cNvPr id="3" name="Sous-titre 2"/>
          <p:cNvSpPr>
            <a:spLocks noGrp="1"/>
          </p:cNvSpPr>
          <p:nvPr>
            <p:ph type="subTitle" idx="1"/>
          </p:nvPr>
        </p:nvSpPr>
        <p:spPr>
          <a:xfrm>
            <a:off x="457200" y="2724150"/>
            <a:ext cx="8229600" cy="1752600"/>
          </a:xfrm>
        </p:spPr>
        <p:txBody>
          <a:bodyPr/>
          <a:lstStyle>
            <a:lvl1pPr marL="0" indent="0" algn="ctr">
              <a:buNone/>
              <a:defRPr>
                <a:solidFill>
                  <a:srgbClr val="00396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dirty="0"/>
          </a:p>
        </p:txBody>
      </p:sp>
      <p:sp>
        <p:nvSpPr>
          <p:cNvPr id="7" name="Espace réservé du texte 3"/>
          <p:cNvSpPr>
            <a:spLocks noGrp="1"/>
          </p:cNvSpPr>
          <p:nvPr>
            <p:ph type="body" sz="half" idx="2"/>
          </p:nvPr>
        </p:nvSpPr>
        <p:spPr>
          <a:xfrm>
            <a:off x="457200" y="4476750"/>
            <a:ext cx="8229600" cy="838200"/>
          </a:xfrm>
        </p:spPr>
        <p:txBody>
          <a:bodyPr>
            <a:normAutofit/>
          </a:bodyPr>
          <a:lstStyle>
            <a:lvl1pPr marL="0" indent="0" algn="ctr">
              <a:buNone/>
              <a:defRPr sz="18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9" name="Espace réservé du texte 3"/>
          <p:cNvSpPr>
            <a:spLocks noGrp="1"/>
          </p:cNvSpPr>
          <p:nvPr>
            <p:ph type="body" sz="half" idx="11"/>
          </p:nvPr>
        </p:nvSpPr>
        <p:spPr>
          <a:xfrm>
            <a:off x="457200" y="5314950"/>
            <a:ext cx="8229600" cy="847725"/>
          </a:xfrm>
        </p:spPr>
        <p:txBody>
          <a:bodyPr>
            <a:normAutofit/>
          </a:bodyPr>
          <a:lstStyle>
            <a:lvl1pPr marL="0" indent="0" algn="ctr">
              <a:buNone/>
              <a:defRPr sz="14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8186685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ous-titre 2"/>
          <p:cNvSpPr>
            <a:spLocks noGrp="1"/>
          </p:cNvSpPr>
          <p:nvPr>
            <p:ph type="subTitle" idx="1"/>
          </p:nvPr>
        </p:nvSpPr>
        <p:spPr>
          <a:xfrm>
            <a:off x="457200" y="1752600"/>
            <a:ext cx="8229600" cy="952500"/>
          </a:xfrm>
        </p:spPr>
        <p:txBody>
          <a:bodyPr/>
          <a:lstStyle>
            <a:lvl1pPr marL="0" indent="0" algn="ctr">
              <a:buNone/>
              <a:defRPr>
                <a:solidFill>
                  <a:srgbClr val="00396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dirty="0"/>
          </a:p>
        </p:txBody>
      </p:sp>
      <p:sp>
        <p:nvSpPr>
          <p:cNvPr id="9" name="Espace réservé du texte 3"/>
          <p:cNvSpPr>
            <a:spLocks noGrp="1"/>
          </p:cNvSpPr>
          <p:nvPr>
            <p:ph type="body" sz="half" idx="2"/>
          </p:nvPr>
        </p:nvSpPr>
        <p:spPr>
          <a:xfrm>
            <a:off x="457200" y="2705100"/>
            <a:ext cx="8229600" cy="2609850"/>
          </a:xfrm>
        </p:spPr>
        <p:txBody>
          <a:bodyPr>
            <a:normAutofit/>
          </a:bodyPr>
          <a:lstStyle>
            <a:lvl1pPr marL="0" indent="0" algn="l">
              <a:buNone/>
              <a:defRPr sz="18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13" name="Titre 1"/>
          <p:cNvSpPr>
            <a:spLocks noGrp="1"/>
          </p:cNvSpPr>
          <p:nvPr>
            <p:ph type="title"/>
          </p:nvPr>
        </p:nvSpPr>
        <p:spPr>
          <a:xfrm>
            <a:off x="457200" y="768350"/>
            <a:ext cx="8229600" cy="984250"/>
          </a:xfrm>
        </p:spPr>
        <p:txBody>
          <a:bodyPr/>
          <a:lstStyle>
            <a:lvl1pPr>
              <a:defRPr sz="2800" cap="all"/>
            </a:lvl1pPr>
          </a:lstStyle>
          <a:p>
            <a:r>
              <a:rPr lang="fr-CH" dirty="0" smtClean="0"/>
              <a:t>Cliquez et modifiez le titre</a:t>
            </a:r>
            <a:endParaRPr lang="fr-FR" dirty="0"/>
          </a:p>
        </p:txBody>
      </p:sp>
      <p:sp>
        <p:nvSpPr>
          <p:cNvPr id="10" name="Espace réservé du texte 3"/>
          <p:cNvSpPr>
            <a:spLocks noGrp="1"/>
          </p:cNvSpPr>
          <p:nvPr>
            <p:ph type="body" sz="half" idx="11"/>
          </p:nvPr>
        </p:nvSpPr>
        <p:spPr>
          <a:xfrm>
            <a:off x="457200" y="5314949"/>
            <a:ext cx="8229600" cy="847725"/>
          </a:xfrm>
        </p:spPr>
        <p:txBody>
          <a:bodyPr>
            <a:normAutofit/>
          </a:bodyPr>
          <a:lstStyle>
            <a:lvl1pPr marL="0" indent="0" algn="l">
              <a:buNone/>
              <a:defRPr sz="1400" b="0" i="0" baseline="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dirty="0" smtClean="0"/>
              <a:t>Cliquez pour modifier les styles du texte du masque</a:t>
            </a:r>
          </a:p>
        </p:txBody>
      </p:sp>
    </p:spTree>
    <p:extLst>
      <p:ext uri="{BB962C8B-B14F-4D97-AF65-F5344CB8AC3E}">
        <p14:creationId xmlns:p14="http://schemas.microsoft.com/office/powerpoint/2010/main" val="4604816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768349"/>
            <a:ext cx="8229600" cy="982663"/>
          </a:xfrm>
        </p:spPr>
        <p:txBody>
          <a:bodyPr/>
          <a:lstStyle>
            <a:lvl1pPr>
              <a:defRPr cap="all" baseline="0"/>
            </a:lvl1pPr>
          </a:lstStyle>
          <a:p>
            <a:r>
              <a:rPr lang="fr-CH" smtClean="0"/>
              <a:t>Cliquez et modifiez le titre</a:t>
            </a:r>
            <a:endParaRPr lang="fr-FR" dirty="0"/>
          </a:p>
        </p:txBody>
      </p:sp>
      <p:sp>
        <p:nvSpPr>
          <p:cNvPr id="3" name="Espace réservé du contenu 2"/>
          <p:cNvSpPr>
            <a:spLocks noGrp="1"/>
          </p:cNvSpPr>
          <p:nvPr>
            <p:ph idx="1"/>
          </p:nvPr>
        </p:nvSpPr>
        <p:spPr>
          <a:xfrm>
            <a:off x="457200" y="1751013"/>
            <a:ext cx="8229600" cy="4411662"/>
          </a:xfrm>
        </p:spPr>
        <p:txBody>
          <a:bodyPr/>
          <a:lstStyle>
            <a:lvl1pPr>
              <a:defRPr>
                <a:solidFill>
                  <a:srgbClr val="005291"/>
                </a:solidFill>
              </a:defRPr>
            </a:lvl1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Tree>
    <p:extLst>
      <p:ext uri="{BB962C8B-B14F-4D97-AF65-F5344CB8AC3E}">
        <p14:creationId xmlns:p14="http://schemas.microsoft.com/office/powerpoint/2010/main" val="150690321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4"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4406900"/>
            <a:ext cx="8302626" cy="1362075"/>
          </a:xfrm>
        </p:spPr>
        <p:txBody>
          <a:bodyPr anchor="t"/>
          <a:lstStyle>
            <a:lvl1pPr algn="ctr">
              <a:defRPr sz="2800" b="0" i="0" cap="all" baseline="0"/>
            </a:lvl1pPr>
          </a:lstStyle>
          <a:p>
            <a:r>
              <a:rPr lang="fr-CH" smtClean="0"/>
              <a:t>Cliquez et modifiez le titre</a:t>
            </a:r>
            <a:endParaRPr lang="fr-FR" dirty="0"/>
          </a:p>
        </p:txBody>
      </p:sp>
      <p:sp>
        <p:nvSpPr>
          <p:cNvPr id="3" name="Espace réservé du texte 2"/>
          <p:cNvSpPr>
            <a:spLocks noGrp="1"/>
          </p:cNvSpPr>
          <p:nvPr>
            <p:ph type="body" idx="1"/>
          </p:nvPr>
        </p:nvSpPr>
        <p:spPr>
          <a:xfrm>
            <a:off x="457200" y="2906713"/>
            <a:ext cx="8302626" cy="1500187"/>
          </a:xfrm>
        </p:spPr>
        <p:txBody>
          <a:bodyPr anchor="b">
            <a:normAutofit/>
          </a:bodyPr>
          <a:lstStyle>
            <a:lvl1pPr marL="0" indent="0" algn="ctr">
              <a:buNone/>
              <a:defRPr sz="2000" b="1" i="0">
                <a:solidFill>
                  <a:srgbClr val="005291"/>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Cliquez pour modifier les styles du texte du masque</a:t>
            </a:r>
          </a:p>
        </p:txBody>
      </p:sp>
    </p:spTree>
    <p:extLst>
      <p:ext uri="{BB962C8B-B14F-4D97-AF65-F5344CB8AC3E}">
        <p14:creationId xmlns:p14="http://schemas.microsoft.com/office/powerpoint/2010/main" val="40113963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5"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768350"/>
            <a:ext cx="8229600" cy="831850"/>
          </a:xfrm>
        </p:spPr>
        <p:txBody>
          <a:bodyPr/>
          <a:lstStyle>
            <a:lvl1pPr>
              <a:defRPr cap="all"/>
            </a:lvl1pPr>
          </a:lstStyle>
          <a:p>
            <a:r>
              <a:rPr lang="fr-CH" dirty="0" smtClean="0"/>
              <a:t>Cliquez et modifiez le titre</a:t>
            </a:r>
            <a:endParaRPr lang="fr-FR" dirty="0"/>
          </a:p>
        </p:txBody>
      </p:sp>
      <p:sp>
        <p:nvSpPr>
          <p:cNvPr id="3" name="Espace réservé du contenu 2"/>
          <p:cNvSpPr>
            <a:spLocks noGrp="1"/>
          </p:cNvSpPr>
          <p:nvPr>
            <p:ph sz="half" idx="1"/>
          </p:nvPr>
        </p:nvSpPr>
        <p:spPr>
          <a:xfrm>
            <a:off x="457200" y="1600200"/>
            <a:ext cx="4038600" cy="4562475"/>
          </a:xfrm>
        </p:spPr>
        <p:txBody>
          <a:bodyPr/>
          <a:lstStyle>
            <a:lvl1pPr>
              <a:defRPr sz="2000">
                <a:latin typeface="Arial"/>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
        <p:nvSpPr>
          <p:cNvPr id="4" name="Espace réservé du contenu 3"/>
          <p:cNvSpPr>
            <a:spLocks noGrp="1"/>
          </p:cNvSpPr>
          <p:nvPr>
            <p:ph sz="half" idx="2"/>
          </p:nvPr>
        </p:nvSpPr>
        <p:spPr>
          <a:xfrm>
            <a:off x="4648200" y="1600200"/>
            <a:ext cx="4038600" cy="4562475"/>
          </a:xfrm>
        </p:spPr>
        <p:txBody>
          <a:bodyPr/>
          <a:lstStyle>
            <a:lvl1pPr>
              <a:defRPr sz="2000">
                <a:latin typeface="Arial"/>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Tree>
    <p:extLst>
      <p:ext uri="{BB962C8B-B14F-4D97-AF65-F5344CB8AC3E}">
        <p14:creationId xmlns:p14="http://schemas.microsoft.com/office/powerpoint/2010/main" val="38293475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768350"/>
            <a:ext cx="8229600" cy="766762"/>
          </a:xfrm>
        </p:spPr>
        <p:txBody>
          <a:bodyPr/>
          <a:lstStyle>
            <a:lvl1pPr>
              <a:defRPr cap="all" baseline="0"/>
            </a:lvl1pPr>
          </a:lstStyle>
          <a:p>
            <a:r>
              <a:rPr lang="fr-CH" dirty="0" smtClean="0"/>
              <a:t>Cliquez et modifiez le titre</a:t>
            </a:r>
            <a:endParaRPr lang="fr-FR" dirty="0"/>
          </a:p>
        </p:txBody>
      </p:sp>
      <p:sp>
        <p:nvSpPr>
          <p:cNvPr id="3" name="Espace réservé du texte 2"/>
          <p:cNvSpPr>
            <a:spLocks noGrp="1"/>
          </p:cNvSpPr>
          <p:nvPr>
            <p:ph type="body" idx="1"/>
          </p:nvPr>
        </p:nvSpPr>
        <p:spPr>
          <a:xfrm>
            <a:off x="457200" y="1535112"/>
            <a:ext cx="4040188" cy="7619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4" name="Espace réservé du contenu 3"/>
          <p:cNvSpPr>
            <a:spLocks noGrp="1"/>
          </p:cNvSpPr>
          <p:nvPr>
            <p:ph sz="half" idx="2"/>
          </p:nvPr>
        </p:nvSpPr>
        <p:spPr>
          <a:xfrm>
            <a:off x="457200" y="2297112"/>
            <a:ext cx="4040188" cy="3865563"/>
          </a:xfrm>
        </p:spPr>
        <p:txBody>
          <a:bodyPr/>
          <a:lstStyle>
            <a:lvl1pPr>
              <a:defRPr sz="2000" b="0" i="0">
                <a:latin typeface="Arial"/>
              </a:defRPr>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
        <p:nvSpPr>
          <p:cNvPr id="5" name="Espace réservé du texte 4"/>
          <p:cNvSpPr>
            <a:spLocks noGrp="1"/>
          </p:cNvSpPr>
          <p:nvPr>
            <p:ph type="body" sz="quarter" idx="3"/>
          </p:nvPr>
        </p:nvSpPr>
        <p:spPr>
          <a:xfrm>
            <a:off x="4645025" y="1535112"/>
            <a:ext cx="4041775" cy="7619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6" name="Espace réservé du contenu 5"/>
          <p:cNvSpPr>
            <a:spLocks noGrp="1"/>
          </p:cNvSpPr>
          <p:nvPr>
            <p:ph sz="quarter" idx="4"/>
          </p:nvPr>
        </p:nvSpPr>
        <p:spPr>
          <a:xfrm>
            <a:off x="4645025" y="2297112"/>
            <a:ext cx="4041775" cy="3865563"/>
          </a:xfrm>
        </p:spPr>
        <p:txBody>
          <a:bodyPr/>
          <a:lstStyle>
            <a:lvl1pPr>
              <a:defRPr sz="2000" b="0" i="0">
                <a:latin typeface="Arial"/>
              </a:defRPr>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dirty="0"/>
          </a:p>
        </p:txBody>
      </p:sp>
    </p:spTree>
    <p:extLst>
      <p:ext uri="{BB962C8B-B14F-4D97-AF65-F5344CB8AC3E}">
        <p14:creationId xmlns:p14="http://schemas.microsoft.com/office/powerpoint/2010/main" val="35001716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5"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768350"/>
            <a:ext cx="3008313" cy="666750"/>
          </a:xfrm>
        </p:spPr>
        <p:txBody>
          <a:bodyPr anchor="b"/>
          <a:lstStyle>
            <a:lvl1pPr algn="l">
              <a:defRPr sz="2000" b="0" i="0" cap="all" baseline="0"/>
            </a:lvl1pPr>
          </a:lstStyle>
          <a:p>
            <a:r>
              <a:rPr lang="fr-CH" dirty="0" smtClean="0"/>
              <a:t>Cliquez et modifiez le titre</a:t>
            </a:r>
            <a:endParaRPr lang="fr-FR" dirty="0"/>
          </a:p>
        </p:txBody>
      </p:sp>
      <p:sp>
        <p:nvSpPr>
          <p:cNvPr id="3" name="Espace réservé du contenu 2"/>
          <p:cNvSpPr>
            <a:spLocks noGrp="1"/>
          </p:cNvSpPr>
          <p:nvPr>
            <p:ph idx="1"/>
          </p:nvPr>
        </p:nvSpPr>
        <p:spPr>
          <a:xfrm>
            <a:off x="3575050" y="768350"/>
            <a:ext cx="5111750" cy="5394325"/>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fr-FR" dirty="0"/>
          </a:p>
        </p:txBody>
      </p:sp>
      <p:sp>
        <p:nvSpPr>
          <p:cNvPr id="4" name="Espace réservé du texte 3"/>
          <p:cNvSpPr>
            <a:spLocks noGrp="1"/>
          </p:cNvSpPr>
          <p:nvPr>
            <p:ph type="body" sz="half" idx="2"/>
          </p:nvPr>
        </p:nvSpPr>
        <p:spPr>
          <a:xfrm>
            <a:off x="457200" y="1435100"/>
            <a:ext cx="3008313" cy="4727575"/>
          </a:xfrm>
        </p:spPr>
        <p:txBody>
          <a:bodyPr>
            <a:normAutofit/>
          </a:bodyPr>
          <a:lstStyle>
            <a:lvl1pPr marL="0" indent="0">
              <a:buNone/>
              <a:defRPr sz="14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17758622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5" name="Image 3" descr="ERS_CORP_3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descr="Barcelone_3B.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5813" y="6162675"/>
            <a:ext cx="454818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792288" y="4800600"/>
            <a:ext cx="5486400" cy="566738"/>
          </a:xfrm>
        </p:spPr>
        <p:txBody>
          <a:bodyPr anchor="b"/>
          <a:lstStyle>
            <a:lvl1pPr algn="l">
              <a:defRPr sz="2000" b="0" i="0" cap="all" baseline="0"/>
            </a:lvl1pPr>
          </a:lstStyle>
          <a:p>
            <a:r>
              <a:rPr lang="fr-CH" smtClean="0"/>
              <a:t>Cliquez et modifiez le titre</a:t>
            </a:r>
            <a:endParaRPr lang="fr-FR" dirty="0"/>
          </a:p>
        </p:txBody>
      </p:sp>
      <p:sp>
        <p:nvSpPr>
          <p:cNvPr id="3" name="Espace réservé pour une image  2"/>
          <p:cNvSpPr>
            <a:spLocks noGrp="1"/>
          </p:cNvSpPr>
          <p:nvPr>
            <p:ph type="pic" idx="1"/>
          </p:nvPr>
        </p:nvSpPr>
        <p:spPr>
          <a:xfrm>
            <a:off x="1792288" y="768349"/>
            <a:ext cx="5486400" cy="3959225"/>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dirty="0" smtClean="0"/>
              <a:t>Cliquez sur l'icône pour ajouter une image</a:t>
            </a:r>
            <a:endParaRPr lang="fr-FR" noProof="0" dirty="0" smtClean="0"/>
          </a:p>
        </p:txBody>
      </p:sp>
      <p:sp>
        <p:nvSpPr>
          <p:cNvPr id="4" name="Espace réservé du texte 3"/>
          <p:cNvSpPr>
            <a:spLocks noGrp="1"/>
          </p:cNvSpPr>
          <p:nvPr>
            <p:ph type="body" sz="half" idx="2"/>
          </p:nvPr>
        </p:nvSpPr>
        <p:spPr>
          <a:xfrm>
            <a:off x="1792288" y="5367338"/>
            <a:ext cx="5486400" cy="795337"/>
          </a:xfrm>
        </p:spPr>
        <p:txBody>
          <a:bodyPr>
            <a:normAutofit/>
          </a:bodyPr>
          <a:lstStyle>
            <a:lvl1pPr marL="0" indent="0">
              <a:buNone/>
              <a:defRPr sz="1400" b="0" i="0">
                <a:solidFill>
                  <a:schemeClr val="tx1"/>
                </a:solidFill>
                <a:latin typeface="Times"/>
                <a:cs typeface="Time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Tree>
    <p:extLst>
      <p:ext uri="{BB962C8B-B14F-4D97-AF65-F5344CB8AC3E}">
        <p14:creationId xmlns:p14="http://schemas.microsoft.com/office/powerpoint/2010/main" val="3372126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eaLnBrk="0" fontAlgn="base" hangingPunct="0">
              <a:spcBef>
                <a:spcPct val="0"/>
              </a:spcBef>
              <a:spcAft>
                <a:spcPct val="0"/>
              </a:spcAft>
              <a:defRPr/>
            </a:pPr>
            <a:r>
              <a:rPr lang="en-US" altLang="en-US" sz="1000">
                <a:solidFill>
                  <a:srgbClr val="FFFFFF"/>
                </a:solidFill>
                <a:latin typeface="Arial" charset="0"/>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a:lstStyle>
            <a:lvl1pPr>
              <a:defRPr/>
            </a:lvl1pPr>
          </a:lstStyle>
          <a:p>
            <a:pPr defTabSz="914400" eaLnBrk="0" fontAlgn="base" hangingPunct="0">
              <a:spcBef>
                <a:spcPct val="0"/>
              </a:spcBef>
              <a:spcAft>
                <a:spcPct val="0"/>
              </a:spcAft>
              <a:defRPr/>
            </a:pPr>
            <a:fld id="{7237C1FC-418E-4685-B81B-B29CE97FF1DE}" type="datetimeFigureOut">
              <a:rPr lang="en-AU">
                <a:solidFill>
                  <a:prstClr val="black"/>
                </a:solidFill>
              </a:rPr>
              <a:pPr defTabSz="914400" eaLnBrk="0" fontAlgn="base" hangingPunct="0">
                <a:spcBef>
                  <a:spcPct val="0"/>
                </a:spcBef>
                <a:spcAft>
                  <a:spcPct val="0"/>
                </a:spcAft>
                <a:defRPr/>
              </a:pPr>
              <a:t>1/04/2019</a:t>
            </a:fld>
            <a:endParaRPr lang="en-AU">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defTabSz="914400" eaLnBrk="0" fontAlgn="base" hangingPunct="0">
              <a:spcBef>
                <a:spcPct val="0"/>
              </a:spcBef>
              <a:spcAft>
                <a:spcPct val="0"/>
              </a:spcAft>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914400" eaLnBrk="0" fontAlgn="base" hangingPunct="0">
              <a:spcBef>
                <a:spcPct val="0"/>
              </a:spcBef>
              <a:spcAft>
                <a:spcPct val="0"/>
              </a:spcAft>
              <a:defRPr/>
            </a:pPr>
            <a:fld id="{55F1A75D-A03B-4522-BC2C-40E758D797FC}" type="slidenum">
              <a:rPr lang="en-AU" altLang="it-IT">
                <a:solidFill>
                  <a:prstClr val="black"/>
                </a:solidFill>
              </a:rPr>
              <a:pPr defTabSz="914400" eaLnBrk="0" fontAlgn="base" hangingPunct="0">
                <a:spcBef>
                  <a:spcPct val="0"/>
                </a:spcBef>
                <a:spcAft>
                  <a:spcPct val="0"/>
                </a:spcAft>
                <a:defRPr/>
              </a:pPr>
              <a:t>‹N›</a:t>
            </a:fld>
            <a:endParaRPr lang="en-AU" altLang="it-IT">
              <a:solidFill>
                <a:prstClr val="black"/>
              </a:solidFill>
            </a:endParaRPr>
          </a:p>
        </p:txBody>
      </p:sp>
    </p:spTree>
    <p:extLst>
      <p:ext uri="{BB962C8B-B14F-4D97-AF65-F5344CB8AC3E}">
        <p14:creationId xmlns:p14="http://schemas.microsoft.com/office/powerpoint/2010/main" val="317271677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82377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4"/>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ja-JP"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ja-JP"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50EA755F-547C-42EA-937F-7A6309A7873F}" type="slidenum">
              <a:rPr kumimoji="0" lang="en-US" altLang="ja-JP"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‹N›</a:t>
            </a:fld>
            <a:endParaRPr kumimoji="0" lang="en-US" altLang="ja-JP"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99878373"/>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C6477FA-4AAF-4195-80B7-6A4BFCA35F7D}"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7152236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937B578-3D98-474A-A181-6E16D67580A6}"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0602655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7D9288F0-5C32-425E-A9F1-C5FB7F54EA10}"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2364413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piè di pagina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Segnaposto numero diapositiva 6"/>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0B9679B-62F6-4A07-9BA1-60142C0AE864}"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84724238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Segnaposto piè di pagina 7"/>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Segnaposto numero diapositiva 8"/>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71C285E-904C-4DFC-BF60-DDBBD790D993}"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209194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Segnaposto piè di pagina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Segnaposto numero diapositiva 4"/>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2924060-0489-4C23-9834-F283FEE3D339}"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04366303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Segnaposto piè di pagina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Segnaposto numero diapositiva 3"/>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8325A2C-0F20-4EC4-8B82-7BAC527E654D}"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332324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piè di pagina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Segnaposto numero diapositiva 6"/>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769C97B-B15C-49C5-AAC9-DA177198574E}"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802351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D4878AB9-701F-4ABC-BBD5-8E1E271C82E9}" type="slidenum">
              <a:rPr lang="it-IT"/>
              <a:pPr>
                <a:defRPr/>
              </a:pPr>
              <a:t>‹N›</a:t>
            </a:fld>
            <a:endParaRPr lang="it-IT"/>
          </a:p>
        </p:txBody>
      </p:sp>
    </p:spTree>
    <p:extLst>
      <p:ext uri="{BB962C8B-B14F-4D97-AF65-F5344CB8AC3E}">
        <p14:creationId xmlns:p14="http://schemas.microsoft.com/office/powerpoint/2010/main" val="2655255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piè di pagina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Segnaposto numero diapositiva 6"/>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8C521735-4C83-42EC-AAAC-C7969A97B4AD}"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1148684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C94B5B16-085F-4FCE-B1BC-E1CBED6F5965}"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6555635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2AB2415D-A820-4CAF-826D-698AFC901229}" type="slidenum">
              <a:rPr kumimoji="0" lang="en-US" altLang="it-IT"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‹N›</a:t>
            </a:fld>
            <a:endParaRPr kumimoji="0" lang="en-US" altLang="it-IT"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9109864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E775E9C-DF4A-4B40-AFE5-8E253323B9B3}"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250457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12DB192-2D3C-4466-B46C-8424CDC9E845}"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428374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32FC9A6-1468-480C-8316-DFEF47327391}"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853595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0F4AEDB-678A-4E2A-BEC6-813D3E6782F9}"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9765961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A021EAE-CBF8-4656-9E7D-7BECC415167B}"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4492484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1F5F5EC-E791-4718-BAC4-BAC4F9ED5878}"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92391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48ABCA7-6436-4CB7-B7B8-FA5D02EC9A42}"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61120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E28C3186-C25F-4E67-BC73-73753754D71F}" type="slidenum">
              <a:rPr lang="it-IT"/>
              <a:pPr>
                <a:defRPr/>
              </a:pPr>
              <a:t>‹N›</a:t>
            </a:fld>
            <a:endParaRPr lang="it-IT"/>
          </a:p>
        </p:txBody>
      </p:sp>
    </p:spTree>
    <p:extLst>
      <p:ext uri="{BB962C8B-B14F-4D97-AF65-F5344CB8AC3E}">
        <p14:creationId xmlns:p14="http://schemas.microsoft.com/office/powerpoint/2010/main" val="4940823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B92D8D0-9C47-460D-A5A2-6916702EC73A}"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289374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6A5E35-0072-4781-8AF1-374D26C4419A}"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1834396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71B87DA-94BA-437E-BB84-D0A0E929D29C}"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454869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E6C215E-8DB5-426E-910A-26E25519BD6B}"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986869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D8A1118-8A4C-4330-A6C8-A90E72448C9D}"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740519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30472ED-DAFE-458A-9559-EF08C108D666}"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9095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EC3CAE-B06D-4CBF-9886-D4796B3EAE76}"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608103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7C4ABB-8E6F-4086-97EE-85BE8FE15A68}"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71403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5A877F-9D9E-4600-982F-FB64058C7C66}"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849808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E72D7C-3C79-46E0-B77E-246A3DDDFBA8}"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0709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230693C2-F358-4831-9B04-19CE6F1BC44B}" type="slidenum">
              <a:rPr lang="it-IT"/>
              <a:pPr>
                <a:defRPr/>
              </a:pPr>
              <a:t>‹N›</a:t>
            </a:fld>
            <a:endParaRPr lang="it-IT"/>
          </a:p>
        </p:txBody>
      </p:sp>
    </p:spTree>
    <p:extLst>
      <p:ext uri="{BB962C8B-B14F-4D97-AF65-F5344CB8AC3E}">
        <p14:creationId xmlns:p14="http://schemas.microsoft.com/office/powerpoint/2010/main" val="14725756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CC70EC-5137-486F-8DD6-69F14C866DBD}"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21686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252E25-CC1E-48E6-9F0E-1F02E3B51F37}"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11541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710307-8DEB-4024-B189-A471FE10FDBC}"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104466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2D7E2A-3ADB-4437-B38E-78155DA439BE}"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44822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59C7E7-F212-40F2-9D74-CBC672EA1AFD}"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21903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7348A0-07F6-48E2-8C51-CEE85E1D2953}"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67783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ECD49F-2CD1-422C-91C8-22001CD754B9}"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102252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28EC22-2D44-4F30-92FC-230AD0D59AB0}"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96642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84DE0A-FE5B-4FB5-9BE4-F03A20E22E4E}"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358495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94310B-AF0D-4C28-8766-4FBDD83959B4}"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9801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98B12236-73F3-4E7C-9E2F-E7FCDA1134A8}" type="slidenum">
              <a:rPr lang="it-IT"/>
              <a:pPr>
                <a:defRPr/>
              </a:pPr>
              <a:t>‹N›</a:t>
            </a:fld>
            <a:endParaRPr lang="it-IT"/>
          </a:p>
        </p:txBody>
      </p:sp>
    </p:spTree>
    <p:extLst>
      <p:ext uri="{BB962C8B-B14F-4D97-AF65-F5344CB8AC3E}">
        <p14:creationId xmlns:p14="http://schemas.microsoft.com/office/powerpoint/2010/main" val="7895814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171547-D96F-44B5-A6D4-1D70635C0FF8}"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150459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B5741A-E2AB-4018-B9EB-B295465E383B}"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391023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17758C-C74B-4DA1-B6AA-64052B676AF2}"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81867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85FB8-9905-4208-B15B-344547F7A1BF}"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63168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99AA4C-B432-459F-936C-4B266594D785}"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198902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069560-63E8-4B74-AD45-FB0360A1E468}"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132532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BA019-1840-4BF8-9D91-7D101D1FEB24}"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96954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D47457-7E21-4B76-AE14-B5A78304579F}"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8316187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7C5202-8E4E-451B-9E80-CAC5F75D6C49}"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23845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04D866-B998-4A25-9179-FF84FE6D01F3}"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27315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8"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0D51DF1-821D-494E-AF5F-5E0621F491D2}" type="slidenum">
              <a:rPr lang="it-IT"/>
              <a:pPr>
                <a:defRPr/>
              </a:pPr>
              <a:t>‹N›</a:t>
            </a:fld>
            <a:endParaRPr lang="it-IT"/>
          </a:p>
        </p:txBody>
      </p:sp>
    </p:spTree>
    <p:extLst>
      <p:ext uri="{BB962C8B-B14F-4D97-AF65-F5344CB8AC3E}">
        <p14:creationId xmlns:p14="http://schemas.microsoft.com/office/powerpoint/2010/main" val="58227289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BBD592-0772-40E7-93F1-3798756E21C3}"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9775174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2E3E37-0353-46EB-B527-6708581338F7}"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963469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254BF5-4D7D-4A2E-BE0D-90646A96D1BB}"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4507417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2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2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390912-7C0F-41B9-BD62-1D0A4E330D5C}"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1310049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D3929C-67A3-4665-AE71-50217679DEE9}"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624111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D885A5-3816-4926-B8CA-684B857123A4}"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327687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2" y="273063"/>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E491C8-F60F-4440-A407-CB498759C34D}"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56499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F5A67F-0A54-447D-9E06-4CA6FD76DF4D}"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174299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8624A4-BD90-4109-8A48-6CE70CCDB50A}"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744810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096D4D-A42B-4A20-9AF1-BC22445CEC73}"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76484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4"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DC155B1F-7FD1-4996-9553-ACA7D78129B0}" type="slidenum">
              <a:rPr lang="it-IT"/>
              <a:pPr>
                <a:defRPr/>
              </a:pPr>
              <a:t>‹N›</a:t>
            </a:fld>
            <a:endParaRPr lang="it-IT"/>
          </a:p>
        </p:txBody>
      </p:sp>
    </p:spTree>
    <p:extLst>
      <p:ext uri="{BB962C8B-B14F-4D97-AF65-F5344CB8AC3E}">
        <p14:creationId xmlns:p14="http://schemas.microsoft.com/office/powerpoint/2010/main" val="139312954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9"/>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13"/>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DF613A-3277-4B38-9ABC-A0CA6FF5B93D}"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57956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3"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400EDBF6-2D43-462D-BF0B-03382F7AD867}" type="slidenum">
              <a:rPr lang="it-IT"/>
              <a:pPr>
                <a:defRPr/>
              </a:pPr>
              <a:t>‹N›</a:t>
            </a:fld>
            <a:endParaRPr lang="it-IT"/>
          </a:p>
        </p:txBody>
      </p:sp>
    </p:spTree>
    <p:extLst>
      <p:ext uri="{BB962C8B-B14F-4D97-AF65-F5344CB8AC3E}">
        <p14:creationId xmlns:p14="http://schemas.microsoft.com/office/powerpoint/2010/main" val="1874544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6B8B37D0-A7ED-4655-93F5-81C1190C3D5C}" type="slidenum">
              <a:rPr lang="it-IT"/>
              <a:pPr>
                <a:defRPr/>
              </a:pPr>
              <a:t>‹N›</a:t>
            </a:fld>
            <a:endParaRPr lang="it-IT"/>
          </a:p>
        </p:txBody>
      </p:sp>
    </p:spTree>
    <p:extLst>
      <p:ext uri="{BB962C8B-B14F-4D97-AF65-F5344CB8AC3E}">
        <p14:creationId xmlns:p14="http://schemas.microsoft.com/office/powerpoint/2010/main" val="272801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76E2A2-4EF5-4888-AAD3-53757570D86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588140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6"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F7E1CCE2-5BEB-4B09-B24C-3909FF633653}" type="slidenum">
              <a:rPr lang="it-IT"/>
              <a:pPr>
                <a:defRPr/>
              </a:pPr>
              <a:t>‹N›</a:t>
            </a:fld>
            <a:endParaRPr lang="it-IT"/>
          </a:p>
        </p:txBody>
      </p:sp>
    </p:spTree>
    <p:extLst>
      <p:ext uri="{BB962C8B-B14F-4D97-AF65-F5344CB8AC3E}">
        <p14:creationId xmlns:p14="http://schemas.microsoft.com/office/powerpoint/2010/main" val="619308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8A50E8EE-8082-49C8-ADCD-6F0304B24E83}" type="slidenum">
              <a:rPr lang="it-IT"/>
              <a:pPr>
                <a:defRPr/>
              </a:pPr>
              <a:t>‹N›</a:t>
            </a:fld>
            <a:endParaRPr lang="it-IT"/>
          </a:p>
        </p:txBody>
      </p:sp>
    </p:spTree>
    <p:extLst>
      <p:ext uri="{BB962C8B-B14F-4D97-AF65-F5344CB8AC3E}">
        <p14:creationId xmlns:p14="http://schemas.microsoft.com/office/powerpoint/2010/main" val="193142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B809D4B6-71F8-41B7-8521-71160245C694}" type="slidenum">
              <a:rPr lang="it-IT"/>
              <a:pPr>
                <a:defRPr/>
              </a:pPr>
              <a:t>‹N›</a:t>
            </a:fld>
            <a:endParaRPr lang="it-IT"/>
          </a:p>
        </p:txBody>
      </p:sp>
    </p:spTree>
    <p:extLst>
      <p:ext uri="{BB962C8B-B14F-4D97-AF65-F5344CB8AC3E}">
        <p14:creationId xmlns:p14="http://schemas.microsoft.com/office/powerpoint/2010/main" val="2982502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21B68E70-4008-4143-AAD1-35E20EDCA50B}" type="slidenum">
              <a:rPr lang="it-IT"/>
              <a:pPr>
                <a:defRPr/>
              </a:pPr>
              <a:t>‹N›</a:t>
            </a:fld>
            <a:endParaRPr lang="it-IT"/>
          </a:p>
        </p:txBody>
      </p:sp>
    </p:spTree>
    <p:extLst>
      <p:ext uri="{BB962C8B-B14F-4D97-AF65-F5344CB8AC3E}">
        <p14:creationId xmlns:p14="http://schemas.microsoft.com/office/powerpoint/2010/main" val="2755282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pPr lvl="0"/>
            <a:endParaRPr lang="it-IT" noProof="0"/>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5"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773FFD2-397E-4CB3-95DA-53AA01C22AAC}" type="slidenum">
              <a:rPr lang="it-IT"/>
              <a:pPr>
                <a:defRPr/>
              </a:pPr>
              <a:t>‹N›</a:t>
            </a:fld>
            <a:endParaRPr lang="it-IT"/>
          </a:p>
        </p:txBody>
      </p:sp>
    </p:spTree>
    <p:extLst>
      <p:ext uri="{BB962C8B-B14F-4D97-AF65-F5344CB8AC3E}">
        <p14:creationId xmlns:p14="http://schemas.microsoft.com/office/powerpoint/2010/main" val="877641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7"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8"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8EFDF4C8-0927-4409-86A1-12D6C461626A}" type="slidenum">
              <a:rPr lang="it-IT"/>
              <a:pPr>
                <a:defRPr/>
              </a:pPr>
              <a:t>‹N›</a:t>
            </a:fld>
            <a:endParaRPr lang="it-IT"/>
          </a:p>
        </p:txBody>
      </p:sp>
    </p:spTree>
    <p:extLst>
      <p:ext uri="{BB962C8B-B14F-4D97-AF65-F5344CB8AC3E}">
        <p14:creationId xmlns:p14="http://schemas.microsoft.com/office/powerpoint/2010/main" val="2550250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hart">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48200" y="1981200"/>
            <a:ext cx="3810000" cy="4114800"/>
          </a:xfrm>
        </p:spPr>
        <p:txBody>
          <a:bodyPr/>
          <a:lstStyle/>
          <a:p>
            <a:pPr lvl="0"/>
            <a:endParaRPr lang="it-IT" noProof="0"/>
          </a:p>
        </p:txBody>
      </p:sp>
      <p:sp>
        <p:nvSpPr>
          <p:cNvPr id="5" name="Segnaposto data 4"/>
          <p:cNvSpPr>
            <a:spLocks noGrp="1"/>
          </p:cNvSpPr>
          <p:nvPr>
            <p:ph type="dt" sz="half" idx="10"/>
          </p:nvPr>
        </p:nvSpPr>
        <p:spPr>
          <a:xfrm>
            <a:off x="685800" y="6248400"/>
            <a:ext cx="1905000" cy="457200"/>
          </a:xfrm>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a:xfrm>
            <a:off x="3124200" y="6248400"/>
            <a:ext cx="2895600" cy="457200"/>
          </a:xfrm>
        </p:spPr>
        <p:txBody>
          <a:bodyPr/>
          <a:lstStyle>
            <a:lvl1pPr algn="l">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a:xfrm>
            <a:off x="6553200" y="6248400"/>
            <a:ext cx="1905000" cy="457200"/>
          </a:xfrm>
        </p:spPr>
        <p:txBody>
          <a:bodyPr/>
          <a:lstStyle>
            <a:lvl1pPr>
              <a:defRPr>
                <a:latin typeface="Times New Roman" pitchFamily="18" charset="0"/>
              </a:defRPr>
            </a:lvl1pPr>
          </a:lstStyle>
          <a:p>
            <a:pPr>
              <a:defRPr/>
            </a:pPr>
            <a:fld id="{3BE7A375-BBF8-4E4D-B513-06B50D3D9A29}" type="slidenum">
              <a:rPr lang="it-IT"/>
              <a:pPr>
                <a:defRPr/>
              </a:pPr>
              <a:t>‹N›</a:t>
            </a:fld>
            <a:endParaRPr lang="it-IT"/>
          </a:p>
        </p:txBody>
      </p:sp>
    </p:spTree>
    <p:extLst>
      <p:ext uri="{BB962C8B-B14F-4D97-AF65-F5344CB8AC3E}">
        <p14:creationId xmlns:p14="http://schemas.microsoft.com/office/powerpoint/2010/main" val="14605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it-IT"/>
          </a:p>
        </p:txBody>
      </p:sp>
      <p:sp>
        <p:nvSpPr>
          <p:cNvPr id="4" name="Rectangle 5"/>
          <p:cNvSpPr>
            <a:spLocks noGrp="1" noChangeArrowheads="1"/>
          </p:cNvSpPr>
          <p:nvPr>
            <p:ph type="ftr" sz="quarter" idx="11"/>
          </p:nvPr>
        </p:nvSpPr>
        <p:spPr/>
        <p:txBody>
          <a:bodyPr/>
          <a:lstStyle>
            <a:lvl1pPr algn="l">
              <a:defRPr>
                <a:latin typeface="Times New Roman" pitchFamily="18" charset="0"/>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533BA11-65B3-46DC-97E5-D365D9D2DD44}" type="slidenum">
              <a:rPr lang="it-IT"/>
              <a:pPr>
                <a:defRPr/>
              </a:pPr>
              <a:t>‹N›</a:t>
            </a:fld>
            <a:endParaRPr lang="it-IT"/>
          </a:p>
        </p:txBody>
      </p:sp>
    </p:spTree>
    <p:extLst>
      <p:ext uri="{BB962C8B-B14F-4D97-AF65-F5344CB8AC3E}">
        <p14:creationId xmlns:p14="http://schemas.microsoft.com/office/powerpoint/2010/main" val="2504734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2017</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pPr defTabSz="914400"/>
            <a:r>
              <a:rPr lang="en-US" dirty="0" smtClean="0">
                <a:solidFill>
                  <a:srgbClr val="134679"/>
                </a:solidFill>
              </a:rPr>
              <a:t>This slide set is restricted for academic and educational purposes only.  Use of the slide set, or of individual slides, for commercial or promotional purposes requires approval from GINA. </a:t>
            </a:r>
            <a:endParaRPr lang="en-AU" dirty="0">
              <a:solidFill>
                <a:prstClr val="black"/>
              </a:solidFill>
            </a:endParaRPr>
          </a:p>
        </p:txBody>
      </p:sp>
    </p:spTree>
    <p:extLst>
      <p:ext uri="{BB962C8B-B14F-4D97-AF65-F5344CB8AC3E}">
        <p14:creationId xmlns:p14="http://schemas.microsoft.com/office/powerpoint/2010/main" val="295785280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169438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96064D-008F-40A5-AA9B-4B9DB01DD85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772733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89B53804-EED5-4ABA-A7B2-EF2D5F7C27F9}" type="datetimeFigureOut">
              <a:rPr lang="en-AU" smtClean="0">
                <a:solidFill>
                  <a:prstClr val="black"/>
                </a:solidFill>
              </a:rPr>
              <a:pPr defTabSz="914400"/>
              <a:t>1/04/2019</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116EFF59-4B1F-460F-A66D-7637392BBC29}" type="slidenum">
              <a:rPr lang="en-AU" smtClean="0">
                <a:solidFill>
                  <a:prstClr val="black"/>
                </a:solidFill>
              </a:rPr>
              <a:pPr defTabSz="914400"/>
              <a:t>‹N›</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3925779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89B53804-EED5-4ABA-A7B2-EF2D5F7C27F9}" type="datetimeFigureOut">
              <a:rPr lang="en-AU" smtClean="0">
                <a:solidFill>
                  <a:prstClr val="black"/>
                </a:solidFill>
              </a:rPr>
              <a:pPr defTabSz="914400"/>
              <a:t>1/04/2019</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116EFF59-4B1F-460F-A66D-7637392BBC29}" type="slidenum">
              <a:rPr lang="en-AU" smtClean="0">
                <a:solidFill>
                  <a:prstClr val="black"/>
                </a:solidFill>
              </a:rPr>
              <a:pPr defTabSz="914400"/>
              <a:t>‹N›</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39880848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89B53804-EED5-4ABA-A7B2-EF2D5F7C27F9}" type="datetimeFigureOut">
              <a:rPr lang="en-AU" smtClean="0">
                <a:solidFill>
                  <a:prstClr val="black"/>
                </a:solidFill>
              </a:rPr>
              <a:pPr defTabSz="914400"/>
              <a:t>1/04/2019</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116EFF59-4B1F-460F-A66D-7637392BBC29}" type="slidenum">
              <a:rPr lang="en-AU" smtClean="0">
                <a:solidFill>
                  <a:prstClr val="black"/>
                </a:solidFill>
              </a:rPr>
              <a:pPr defTabSz="914400"/>
              <a:t>‹N›</a:t>
            </a:fld>
            <a:endParaRPr lang="en-AU">
              <a:solidFill>
                <a:prstClr val="black"/>
              </a:solidFil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defTabSz="914400">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34655614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89B53804-EED5-4ABA-A7B2-EF2D5F7C27F9}" type="datetimeFigureOut">
              <a:rPr lang="en-AU" smtClean="0">
                <a:solidFill>
                  <a:prstClr val="black"/>
                </a:solidFill>
              </a:rPr>
              <a:pPr defTabSz="914400"/>
              <a:t>1/04/2019</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116EFF59-4B1F-460F-A66D-7637392BBC29}" type="slidenum">
              <a:rPr lang="en-AU" smtClean="0">
                <a:solidFill>
                  <a:prstClr val="black"/>
                </a:solidFill>
              </a:rPr>
              <a:pPr defTabSz="914400"/>
              <a:t>‹N›</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412790027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89B53804-EED5-4ABA-A7B2-EF2D5F7C27F9}" type="datetimeFigureOut">
              <a:rPr lang="en-AU" smtClean="0">
                <a:solidFill>
                  <a:prstClr val="black"/>
                </a:solidFill>
              </a:rPr>
              <a:pPr defTabSz="914400"/>
              <a:t>1/04/2019</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116EFF59-4B1F-460F-A66D-7637392BBC29}" type="slidenum">
              <a:rPr lang="en-AU" smtClean="0">
                <a:solidFill>
                  <a:prstClr val="black"/>
                </a:solidFill>
              </a:rPr>
              <a:pPr defTabSz="914400"/>
              <a:t>‹N›</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394386502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fld id="{104E9227-E274-4440-BA8E-C7106F132587}" type="datetime1">
              <a:rPr lang="en-AU" altLang="en-US">
                <a:solidFill>
                  <a:prstClr val="black"/>
                </a:solidFill>
              </a:rPr>
              <a:pPr defTabSz="914400"/>
              <a:t>1/04/2019</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914400">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fld id="{B51FF73E-AFE6-47C7-B9BC-46EA8BF16127}" type="slidenum">
              <a:rPr lang="en-AU" altLang="en-US">
                <a:solidFill>
                  <a:prstClr val="black"/>
                </a:solidFill>
              </a:rPr>
              <a:pPr defTabSz="914400"/>
              <a:t>‹N›</a:t>
            </a:fld>
            <a:endParaRPr lang="en-AU" altLang="en-US">
              <a:solidFill>
                <a:prstClr val="black"/>
              </a:solidFill>
            </a:endParaRPr>
          </a:p>
        </p:txBody>
      </p:sp>
    </p:spTree>
    <p:extLst>
      <p:ext uri="{BB962C8B-B14F-4D97-AF65-F5344CB8AC3E}">
        <p14:creationId xmlns:p14="http://schemas.microsoft.com/office/powerpoint/2010/main" val="38749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1"/>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500">
                <a:solidFill>
                  <a:srgbClr val="134679"/>
                </a:solidFill>
                <a:latin typeface="Arial" charset="0"/>
                <a:cs typeface="Arial" charset="0"/>
                <a:sym typeface="Arial" charset="0"/>
              </a:rPr>
              <a:t>GINA </a:t>
            </a:r>
            <a:r>
              <a:rPr lang="en-US" altLang="en-US" sz="2500" smtClean="0">
                <a:solidFill>
                  <a:srgbClr val="134679"/>
                </a:solidFill>
                <a:latin typeface="Arial" charset="0"/>
                <a:cs typeface="Arial" charset="0"/>
                <a:sym typeface="Arial" charset="0"/>
              </a:rPr>
              <a:t>Global Strategy </a:t>
            </a:r>
            <a:r>
              <a:rPr lang="en-US" altLang="en-US" sz="2500">
                <a:solidFill>
                  <a:srgbClr val="134679"/>
                </a:solidFill>
                <a:latin typeface="Arial" charset="0"/>
                <a:cs typeface="Arial" charset="0"/>
                <a:sym typeface="Arial" charset="0"/>
              </a:rPr>
              <a:t>for </a:t>
            </a:r>
            <a:r>
              <a:rPr lang="en-US" altLang="en-US" sz="2500" smtClean="0">
                <a:solidFill>
                  <a:srgbClr val="134679"/>
                </a:solidFill>
                <a:latin typeface="Arial" charset="0"/>
                <a:cs typeface="Arial" charset="0"/>
                <a:sym typeface="Arial" charset="0"/>
              </a:rPr>
              <a:t>Asthma </a:t>
            </a:r>
            <a:r>
              <a:rPr lang="en-US" altLang="en-US" sz="2500">
                <a:solidFill>
                  <a:srgbClr val="134679"/>
                </a:solidFill>
                <a:latin typeface="Arial" charset="0"/>
                <a:cs typeface="Arial" charset="0"/>
                <a:sym typeface="Arial" charset="0"/>
              </a:rPr>
              <a:t/>
            </a:r>
            <a:br>
              <a:rPr lang="en-US" altLang="en-US" sz="2500">
                <a:solidFill>
                  <a:srgbClr val="134679"/>
                </a:solidFill>
                <a:latin typeface="Arial" charset="0"/>
                <a:cs typeface="Arial" charset="0"/>
                <a:sym typeface="Arial" charset="0"/>
              </a:rPr>
            </a:br>
            <a:r>
              <a:rPr lang="en-US" altLang="en-US" sz="2500" smtClean="0">
                <a:solidFill>
                  <a:srgbClr val="134679"/>
                </a:solidFill>
                <a:latin typeface="Arial" charset="0"/>
                <a:cs typeface="Arial" charset="0"/>
                <a:sym typeface="Arial" charset="0"/>
              </a:rPr>
              <a:t>Management </a:t>
            </a:r>
            <a:r>
              <a:rPr lang="en-US" altLang="en-US" sz="250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a:t>
            </a:r>
            <a:r>
              <a:rPr lang="en-US" altLang="en-US" sz="2500">
                <a:solidFill>
                  <a:srgbClr val="134679"/>
                </a:solidFill>
                <a:latin typeface="Arial" charset="0"/>
                <a:cs typeface="Arial" charset="0"/>
                <a:sym typeface="Arial" charset="0"/>
              </a:rPr>
              <a:t>2014</a:t>
            </a:r>
          </a:p>
        </p:txBody>
      </p:sp>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userDrawn="1"/>
        </p:nvSpPr>
        <p:spPr bwMode="auto">
          <a:xfrm>
            <a:off x="901700" y="5183188"/>
            <a:ext cx="7075488" cy="923925"/>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defRPr/>
            </a:pPr>
            <a:r>
              <a:rPr lang="en-US" altLang="it-IT" smtClean="0">
                <a:solidFill>
                  <a:srgbClr val="134679"/>
                </a:solidFill>
              </a:rPr>
              <a:t>This slide set is restricted for academic and educational purposes only.  Use of the slide set, or of individual slides, for commercial or promotional purposes requires approval from GINA. </a:t>
            </a:r>
            <a:endParaRPr lang="en-AU" altLang="it-IT"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822357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069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a:solidFill>
                  <a:srgbClr val="134679"/>
                </a:solidFill>
              </a:rPr>
              <a:t>© Global Initiative for </a:t>
            </a:r>
            <a:r>
              <a:rPr lang="en-US" sz="1200" smtClean="0">
                <a:solidFill>
                  <a:srgbClr val="134679"/>
                </a:solidFill>
              </a:rPr>
              <a:t>Asthma3.</a:t>
            </a:r>
            <a:endParaRPr lang="en-US" sz="1200">
              <a:solidFill>
                <a:srgbClr val="134679"/>
              </a:solidFill>
            </a:endParaRPr>
          </a:p>
        </p:txBody>
      </p:sp>
      <p:sp>
        <p:nvSpPr>
          <p:cNvPr id="5" name="Rectangle 7"/>
          <p:cNvSpPr>
            <a:spLocks/>
          </p:cNvSpPr>
          <p:nvPr userDrawn="1"/>
        </p:nvSpPr>
        <p:spPr bwMode="auto">
          <a:xfrm>
            <a:off x="304800" y="4745038"/>
            <a:ext cx="8813800" cy="965200"/>
          </a:xfrm>
          <a:prstGeom prst="rect">
            <a:avLst/>
          </a:prstGeom>
          <a:noFill/>
          <a:ln>
            <a:noFill/>
          </a:ln>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200">
                <a:solidFill>
                  <a:srgbClr val="134679"/>
                </a:solidFill>
                <a:latin typeface="Arial" charset="0"/>
                <a:cs typeface="Arial" charset="0"/>
                <a:sym typeface="Arial" charset="0"/>
              </a:rPr>
              <a:t>GINA </a:t>
            </a:r>
            <a:r>
              <a:rPr lang="en-US" altLang="en-US" sz="2200" smtClean="0">
                <a:solidFill>
                  <a:srgbClr val="134679"/>
                </a:solidFill>
                <a:latin typeface="Arial" charset="0"/>
                <a:cs typeface="Arial" charset="0"/>
                <a:sym typeface="Arial" charset="0"/>
              </a:rPr>
              <a:t>Global Strategy </a:t>
            </a:r>
            <a:r>
              <a:rPr lang="en-US" altLang="en-US" sz="2200">
                <a:solidFill>
                  <a:srgbClr val="134679"/>
                </a:solidFill>
                <a:latin typeface="Arial" charset="0"/>
                <a:cs typeface="Arial" charset="0"/>
                <a:sym typeface="Arial" charset="0"/>
              </a:rPr>
              <a:t>for </a:t>
            </a:r>
            <a:r>
              <a:rPr lang="en-US" altLang="en-US" sz="2200" smtClean="0">
                <a:solidFill>
                  <a:srgbClr val="134679"/>
                </a:solidFill>
                <a:latin typeface="Arial" charset="0"/>
                <a:cs typeface="Arial" charset="0"/>
                <a:sym typeface="Arial" charset="0"/>
              </a:rPr>
              <a:t>Asthma Management </a:t>
            </a:r>
            <a:br>
              <a:rPr lang="en-US" altLang="en-US" sz="2200" smtClean="0">
                <a:solidFill>
                  <a:srgbClr val="134679"/>
                </a:solidFill>
                <a:latin typeface="Arial" charset="0"/>
                <a:cs typeface="Arial" charset="0"/>
                <a:sym typeface="Arial" charset="0"/>
              </a:rPr>
            </a:br>
            <a:r>
              <a:rPr lang="en-US" altLang="en-US" sz="2200" smtClean="0">
                <a:solidFill>
                  <a:srgbClr val="134679"/>
                </a:solidFill>
                <a:latin typeface="Arial" charset="0"/>
                <a:cs typeface="Arial" charset="0"/>
                <a:sym typeface="Arial" charset="0"/>
              </a:rPr>
              <a:t>and Prevention</a:t>
            </a:r>
          </a:p>
          <a:p>
            <a:pPr algn="ctr" defTabSz="914400">
              <a:spcBef>
                <a:spcPts val="663"/>
              </a:spcBef>
              <a:defRPr/>
            </a:pPr>
            <a:r>
              <a:rPr lang="en-US" altLang="en-US" sz="2200" smtClean="0">
                <a:solidFill>
                  <a:srgbClr val="134679"/>
                </a:solidFill>
                <a:latin typeface="Arial" charset="0"/>
                <a:cs typeface="Arial" charset="0"/>
                <a:sym typeface="Arial" charset="0"/>
              </a:rPr>
              <a:t>GOLD Global Strategy for Diagnosis, </a:t>
            </a:r>
            <a:br>
              <a:rPr lang="en-US" altLang="en-US" sz="2200" smtClean="0">
                <a:solidFill>
                  <a:srgbClr val="134679"/>
                </a:solidFill>
                <a:latin typeface="Arial" charset="0"/>
                <a:cs typeface="Arial" charset="0"/>
                <a:sym typeface="Arial" charset="0"/>
              </a:rPr>
            </a:br>
            <a:r>
              <a:rPr lang="en-US" altLang="en-US" sz="2200" smtClean="0">
                <a:solidFill>
                  <a:srgbClr val="134679"/>
                </a:solidFill>
                <a:latin typeface="Arial" charset="0"/>
                <a:cs typeface="Arial" charset="0"/>
                <a:sym typeface="Arial" charset="0"/>
              </a:rPr>
              <a:t>Management and Prevention of COPD</a:t>
            </a:r>
            <a:endParaRPr lang="en-US" altLang="en-US" sz="2200">
              <a:solidFill>
                <a:srgbClr val="134679"/>
              </a:solidFill>
              <a:latin typeface="Arial" charset="0"/>
              <a:cs typeface="Arial" charset="0"/>
              <a:sym typeface="Arial" charset="0"/>
            </a:endParaRPr>
          </a:p>
        </p:txBody>
      </p:sp>
      <p:pic>
        <p:nvPicPr>
          <p:cNvPr id="6"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fld id="{D6D8CA94-734E-4560-944F-AE50601B9C76}" type="datetimeFigureOut">
              <a:rPr lang="en-AU">
                <a:solidFill>
                  <a:prstClr val="black"/>
                </a:solidFill>
              </a:rPr>
              <a:pPr defTabSz="914400">
                <a:defRPr/>
              </a:pPr>
              <a:t>1/04/2019</a:t>
            </a:fld>
            <a:endParaRPr lang="en-AU">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defTabSz="914400" fontAlgn="base">
              <a:spcBef>
                <a:spcPct val="0"/>
              </a:spcBef>
              <a:spcAft>
                <a:spcPct val="0"/>
              </a:spcAft>
              <a:defRPr/>
            </a:pPr>
            <a:fld id="{19B06E36-BC50-4255-B19C-B8D405D4C45B}" type="slidenum">
              <a:rPr lang="en-AU" altLang="it-IT">
                <a:solidFill>
                  <a:prstClr val="black"/>
                </a:solidFill>
              </a:rPr>
              <a:pPr defTabSz="914400" fontAlgn="base">
                <a:spcBef>
                  <a:spcPct val="0"/>
                </a:spcBef>
                <a:spcAft>
                  <a:spcPct val="0"/>
                </a:spcAft>
                <a:defRPr/>
              </a:pPr>
              <a:t>‹N›</a:t>
            </a:fld>
            <a:endParaRPr lang="en-AU" altLang="it-IT">
              <a:solidFill>
                <a:prstClr val="black"/>
              </a:solidFill>
            </a:endParaRPr>
          </a:p>
        </p:txBody>
      </p:sp>
    </p:spTree>
    <p:extLst>
      <p:ext uri="{BB962C8B-B14F-4D97-AF65-F5344CB8AC3E}">
        <p14:creationId xmlns:p14="http://schemas.microsoft.com/office/powerpoint/2010/main" val="684066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fld id="{5A534AFC-91D7-4896-9FA3-BF65CDD7ABFD}" type="datetimeFigureOut">
              <a:rPr lang="en-AU">
                <a:solidFill>
                  <a:prstClr val="black"/>
                </a:solidFill>
              </a:rPr>
              <a:pPr defTabSz="914400">
                <a:defRPr/>
              </a:pPr>
              <a:t>1/04/2019</a:t>
            </a:fld>
            <a:endParaRPr lang="en-AU">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defTabSz="914400">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defTabSz="914400" fontAlgn="base">
              <a:spcBef>
                <a:spcPct val="0"/>
              </a:spcBef>
              <a:spcAft>
                <a:spcPct val="0"/>
              </a:spcAft>
              <a:defRPr/>
            </a:pPr>
            <a:fld id="{8E2C0BBB-9013-45D2-90CB-9F56771C09BE}" type="slidenum">
              <a:rPr lang="en-AU" altLang="it-IT">
                <a:solidFill>
                  <a:prstClr val="black"/>
                </a:solidFill>
              </a:rPr>
              <a:pPr defTabSz="914400" fontAlgn="base">
                <a:spcBef>
                  <a:spcPct val="0"/>
                </a:spcBef>
                <a:spcAft>
                  <a:spcPct val="0"/>
                </a:spcAft>
                <a:defRPr/>
              </a:pPr>
              <a:t>‹N›</a:t>
            </a:fld>
            <a:endParaRPr lang="en-AU" altLang="it-IT">
              <a:solidFill>
                <a:prstClr val="black"/>
              </a:solidFill>
            </a:endParaRPr>
          </a:p>
        </p:txBody>
      </p:sp>
    </p:spTree>
    <p:extLst>
      <p:ext uri="{BB962C8B-B14F-4D97-AF65-F5344CB8AC3E}">
        <p14:creationId xmlns:p14="http://schemas.microsoft.com/office/powerpoint/2010/main" val="57814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30EB7D-8C87-4E3D-8C23-33A1CE0A00A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962109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defRPr/>
            </a:pPr>
            <a:r>
              <a:rPr lang="en-US" altLang="en-US" sz="1000">
                <a:solidFill>
                  <a:srgbClr val="FFFFFF"/>
                </a:solidFill>
                <a:cs typeface="Arial" pitchFamily="34" charset="0"/>
                <a:sym typeface="Arial" pitchFamily="34" charset="0"/>
              </a:rPr>
              <a:t>© Global Initiative for Asthma</a:t>
            </a:r>
          </a:p>
        </p:txBody>
      </p:sp>
      <p:sp>
        <p:nvSpPr>
          <p:cNvPr id="4"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ea typeface="ＭＳ Ｐゴシック" pitchFamily="34" charset="-128"/>
              </a:defRPr>
            </a:lvl1pPr>
          </a:lstStyle>
          <a:p>
            <a:pPr defTabSz="914400" eaLnBrk="0" fontAlgn="base" hangingPunct="0">
              <a:spcBef>
                <a:spcPct val="0"/>
              </a:spcBef>
              <a:spcAft>
                <a:spcPct val="0"/>
              </a:spcAft>
              <a:defRPr/>
            </a:pPr>
            <a:fld id="{104E9227-E274-4440-BA8E-C7106F132587}" type="datetime1">
              <a:rPr lang="en-AU" altLang="en-US"/>
              <a:pPr defTabSz="914400" eaLnBrk="0" fontAlgn="base" hangingPunct="0">
                <a:spcBef>
                  <a:spcPct val="0"/>
                </a:spcBef>
                <a:spcAft>
                  <a:spcPct val="0"/>
                </a:spcAft>
                <a:defRPr/>
              </a:pPr>
              <a:t>1/04/2019</a:t>
            </a:fld>
            <a:endParaRPr lang="en-AU" altLang="en-US"/>
          </a:p>
        </p:txBody>
      </p:sp>
      <p:sp>
        <p:nvSpPr>
          <p:cNvPr id="5"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defTabSz="914400" eaLnBrk="0" hangingPunct="0">
              <a:defRPr/>
            </a:pPr>
            <a:endParaRPr lang="en-AU"/>
          </a:p>
        </p:txBody>
      </p:sp>
      <p:sp>
        <p:nvSpPr>
          <p:cNvPr id="6"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ea typeface="MS PGothic" pitchFamily="34" charset="-128"/>
              </a:defRPr>
            </a:lvl1pPr>
          </a:lstStyle>
          <a:p>
            <a:pPr defTabSz="914400" eaLnBrk="0" fontAlgn="base" hangingPunct="0">
              <a:spcBef>
                <a:spcPct val="0"/>
              </a:spcBef>
              <a:spcAft>
                <a:spcPct val="0"/>
              </a:spcAft>
              <a:defRPr/>
            </a:pPr>
            <a:fld id="{AE23AC68-473C-4273-AB46-3F8B0C01FABE}" type="slidenum">
              <a:rPr lang="en-AU" altLang="en-US"/>
              <a:pPr defTabSz="914400" eaLnBrk="0" fontAlgn="base" hangingPunct="0">
                <a:spcBef>
                  <a:spcPct val="0"/>
                </a:spcBef>
                <a:spcAft>
                  <a:spcPct val="0"/>
                </a:spcAft>
                <a:defRPr/>
              </a:pPr>
              <a:t>‹N›</a:t>
            </a:fld>
            <a:endParaRPr lang="en-AU" altLang="en-US"/>
          </a:p>
        </p:txBody>
      </p:sp>
    </p:spTree>
    <p:extLst>
      <p:ext uri="{BB962C8B-B14F-4D97-AF65-F5344CB8AC3E}">
        <p14:creationId xmlns:p14="http://schemas.microsoft.com/office/powerpoint/2010/main" val="2309467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defRPr/>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104E9227-E274-4440-BA8E-C7106F132587}" type="datetime1">
              <a:rPr lang="en-AU" altLang="en-US">
                <a:solidFill>
                  <a:prstClr val="black"/>
                </a:solidFill>
              </a:rPr>
              <a:pPr defTabSz="914400" eaLnBrk="0" fontAlgn="base" hangingPunct="0">
                <a:spcBef>
                  <a:spcPct val="0"/>
                </a:spcBef>
                <a:spcAft>
                  <a:spcPct val="0"/>
                </a:spcAft>
                <a:defRPr/>
              </a:pPr>
              <a:t>1/04/2019</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914400" eaLnBrk="0" hangingPunct="0">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914400" eaLnBrk="0" fontAlgn="base" hangingPunct="0">
              <a:spcBef>
                <a:spcPct val="0"/>
              </a:spcBef>
              <a:spcAft>
                <a:spcPct val="0"/>
              </a:spcAft>
              <a:defRPr/>
            </a:pPr>
            <a:fld id="{77F3DF47-0FCD-463F-A494-31E4D3D81B6F}" type="slidenum">
              <a:rPr lang="en-AU" altLang="en-US">
                <a:solidFill>
                  <a:prstClr val="black"/>
                </a:solidFill>
              </a:rPr>
              <a:pPr defTabSz="914400" eaLnBrk="0" fontAlgn="base" hangingPunct="0">
                <a:spcBef>
                  <a:spcPct val="0"/>
                </a:spcBef>
                <a:spcAft>
                  <a:spcPct val="0"/>
                </a:spcAft>
                <a:defRPr/>
              </a:pPr>
              <a:t>‹N›</a:t>
            </a:fld>
            <a:endParaRPr lang="en-AU" altLang="en-US">
              <a:solidFill>
                <a:prstClr val="black"/>
              </a:solidFill>
            </a:endParaRPr>
          </a:p>
        </p:txBody>
      </p:sp>
    </p:spTree>
    <p:extLst>
      <p:ext uri="{BB962C8B-B14F-4D97-AF65-F5344CB8AC3E}">
        <p14:creationId xmlns:p14="http://schemas.microsoft.com/office/powerpoint/2010/main" val="3581926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eaLnBrk="0" fontAlgn="base" hangingPunct="0">
              <a:spcBef>
                <a:spcPct val="0"/>
              </a:spcBef>
              <a:spcAft>
                <a:spcPct val="0"/>
              </a:spcAft>
              <a:defRPr/>
            </a:pPr>
            <a:r>
              <a:rPr lang="en-US" altLang="en-US" sz="1000">
                <a:solidFill>
                  <a:srgbClr val="FFFFFF"/>
                </a:solidFill>
                <a:latin typeface="Arial" charset="0"/>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a:lstStyle>
            <a:lvl1pPr>
              <a:defRPr/>
            </a:lvl1pPr>
          </a:lstStyle>
          <a:p>
            <a:pPr defTabSz="914400" eaLnBrk="0" fontAlgn="base" hangingPunct="0">
              <a:spcBef>
                <a:spcPct val="0"/>
              </a:spcBef>
              <a:spcAft>
                <a:spcPct val="0"/>
              </a:spcAft>
              <a:defRPr/>
            </a:pPr>
            <a:fld id="{7237C1FC-418E-4685-B81B-B29CE97FF1DE}" type="datetimeFigureOut">
              <a:rPr lang="en-AU">
                <a:solidFill>
                  <a:prstClr val="black"/>
                </a:solidFill>
              </a:rPr>
              <a:pPr defTabSz="914400" eaLnBrk="0" fontAlgn="base" hangingPunct="0">
                <a:spcBef>
                  <a:spcPct val="0"/>
                </a:spcBef>
                <a:spcAft>
                  <a:spcPct val="0"/>
                </a:spcAft>
                <a:defRPr/>
              </a:pPr>
              <a:t>1/04/2019</a:t>
            </a:fld>
            <a:endParaRPr lang="en-AU">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defTabSz="914400" eaLnBrk="0" fontAlgn="base" hangingPunct="0">
              <a:spcBef>
                <a:spcPct val="0"/>
              </a:spcBef>
              <a:spcAft>
                <a:spcPct val="0"/>
              </a:spcAft>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914400" eaLnBrk="0" fontAlgn="base" hangingPunct="0">
              <a:spcBef>
                <a:spcPct val="0"/>
              </a:spcBef>
              <a:spcAft>
                <a:spcPct val="0"/>
              </a:spcAft>
              <a:defRPr/>
            </a:pPr>
            <a:fld id="{55F1A75D-A03B-4522-BC2C-40E758D797FC}" type="slidenum">
              <a:rPr lang="en-AU" altLang="it-IT">
                <a:solidFill>
                  <a:prstClr val="black"/>
                </a:solidFill>
              </a:rPr>
              <a:pPr defTabSz="914400" eaLnBrk="0" fontAlgn="base" hangingPunct="0">
                <a:spcBef>
                  <a:spcPct val="0"/>
                </a:spcBef>
                <a:spcAft>
                  <a:spcPct val="0"/>
                </a:spcAft>
                <a:defRPr/>
              </a:pPr>
              <a:t>‹N›</a:t>
            </a:fld>
            <a:endParaRPr lang="en-AU" altLang="it-IT">
              <a:solidFill>
                <a:prstClr val="black"/>
              </a:solidFill>
            </a:endParaRPr>
          </a:p>
        </p:txBody>
      </p:sp>
    </p:spTree>
    <p:extLst>
      <p:ext uri="{BB962C8B-B14F-4D97-AF65-F5344CB8AC3E}">
        <p14:creationId xmlns:p14="http://schemas.microsoft.com/office/powerpoint/2010/main" val="803088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dirty="0">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 2015</a:t>
            </a:r>
            <a:endParaRPr lang="en-US" altLang="en-US" sz="2500" dirty="0">
              <a:solidFill>
                <a:srgbClr val="134679"/>
              </a:solidFill>
              <a:latin typeface="Arial" charset="0"/>
              <a:cs typeface="Arial" charset="0"/>
              <a:sym typeface="Arial" charset="0"/>
            </a:endParaRPr>
          </a:p>
        </p:txBody>
      </p:sp>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 name="TextBox 2"/>
          <p:cNvSpPr txBox="1">
            <a:spLocks noChangeArrowheads="1"/>
          </p:cNvSpPr>
          <p:nvPr userDrawn="1"/>
        </p:nvSpPr>
        <p:spPr bwMode="auto">
          <a:xfrm>
            <a:off x="901700" y="5183188"/>
            <a:ext cx="70754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Times New Roman" pitchFamily="18" charset="0"/>
              </a:defRPr>
            </a:lvl1pPr>
            <a:lvl2pPr marL="742950" indent="-285750" eaLnBrk="0" hangingPunct="0">
              <a:defRPr sz="2000">
                <a:solidFill>
                  <a:schemeClr val="bg1"/>
                </a:solidFill>
                <a:latin typeface="Times New Roman" pitchFamily="18" charset="0"/>
              </a:defRPr>
            </a:lvl2pPr>
            <a:lvl3pPr marL="1143000" indent="-228600" eaLnBrk="0" hangingPunct="0">
              <a:defRPr sz="2000">
                <a:solidFill>
                  <a:schemeClr val="bg1"/>
                </a:solidFill>
                <a:latin typeface="Times New Roman" pitchFamily="18" charset="0"/>
              </a:defRPr>
            </a:lvl3pPr>
            <a:lvl4pPr marL="1600200" indent="-228600" eaLnBrk="0" hangingPunct="0">
              <a:defRPr sz="2000">
                <a:solidFill>
                  <a:schemeClr val="bg1"/>
                </a:solidFill>
                <a:latin typeface="Times New Roman" pitchFamily="18" charset="0"/>
              </a:defRPr>
            </a:lvl4pPr>
            <a:lvl5pPr marL="2057400" indent="-228600" eaLnBrk="0" hangingPunct="0">
              <a:defRPr sz="2000">
                <a:solidFill>
                  <a:schemeClr val="bg1"/>
                </a:solidFill>
                <a:latin typeface="Times New Roman" pitchFamily="18" charset="0"/>
              </a:defRPr>
            </a:lvl5pPr>
            <a:lvl6pPr marL="2514600" indent="-228600" eaLnBrk="0" fontAlgn="base" hangingPunct="0">
              <a:spcBef>
                <a:spcPct val="0"/>
              </a:spcBef>
              <a:spcAft>
                <a:spcPct val="0"/>
              </a:spcAft>
              <a:defRPr sz="2000">
                <a:solidFill>
                  <a:schemeClr val="bg1"/>
                </a:solidFill>
                <a:latin typeface="Times New Roman" pitchFamily="18" charset="0"/>
              </a:defRPr>
            </a:lvl6pPr>
            <a:lvl7pPr marL="2971800" indent="-228600" eaLnBrk="0" fontAlgn="base" hangingPunct="0">
              <a:spcBef>
                <a:spcPct val="0"/>
              </a:spcBef>
              <a:spcAft>
                <a:spcPct val="0"/>
              </a:spcAft>
              <a:defRPr sz="2000">
                <a:solidFill>
                  <a:schemeClr val="bg1"/>
                </a:solidFill>
                <a:latin typeface="Times New Roman" pitchFamily="18" charset="0"/>
              </a:defRPr>
            </a:lvl7pPr>
            <a:lvl8pPr marL="3429000" indent="-228600" eaLnBrk="0" fontAlgn="base" hangingPunct="0">
              <a:spcBef>
                <a:spcPct val="0"/>
              </a:spcBef>
              <a:spcAft>
                <a:spcPct val="0"/>
              </a:spcAft>
              <a:defRPr sz="2000">
                <a:solidFill>
                  <a:schemeClr val="bg1"/>
                </a:solidFill>
                <a:latin typeface="Times New Roman" pitchFamily="18" charset="0"/>
              </a:defRPr>
            </a:lvl8pPr>
            <a:lvl9pPr marL="3886200" indent="-228600" eaLnBrk="0" fontAlgn="base" hangingPunct="0">
              <a:spcBef>
                <a:spcPct val="0"/>
              </a:spcBef>
              <a:spcAft>
                <a:spcPct val="0"/>
              </a:spcAft>
              <a:defRPr sz="2000">
                <a:solidFill>
                  <a:schemeClr val="bg1"/>
                </a:solidFill>
                <a:latin typeface="Times New Roman" pitchFamily="18" charset="0"/>
              </a:defRPr>
            </a:lvl9pPr>
          </a:lstStyle>
          <a:p>
            <a:pPr defTabSz="914400" eaLnBrk="1" fontAlgn="base" hangingPunct="1">
              <a:spcBef>
                <a:spcPct val="0"/>
              </a:spcBef>
              <a:spcAft>
                <a:spcPct val="0"/>
              </a:spcAft>
              <a:defRPr/>
            </a:pPr>
            <a:r>
              <a:rPr lang="en-US" altLang="it-IT" sz="1800" smtClean="0">
                <a:solidFill>
                  <a:srgbClr val="134679"/>
                </a:solidFill>
                <a:latin typeface="Arial" pitchFamily="34" charset="0"/>
              </a:rPr>
              <a:t>This slide set is restricted for academic and educational purposes only.  Use of the slide set, or of individual slides, for commercial or promotional purposes requires approval from GINA. </a:t>
            </a:r>
            <a:endParaRPr lang="en-AU" altLang="it-IT" sz="1800" smtClean="0">
              <a:solidFill>
                <a:srgbClr val="000000"/>
              </a:solidFill>
              <a:latin typeface="Arial" pitchFamily="34" charset="0"/>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129979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05894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A27BE50C-44D1-41F1-8FDD-D91888B77728}" type="datetimeFigureOut">
              <a:rPr lang="en-AU"/>
              <a:pPr defTabSz="914400">
                <a:defRPr/>
              </a:pPr>
              <a:t>1/04/2019</a:t>
            </a:fld>
            <a:endParaRPr lang="en-AU"/>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A12B4B17-1455-4FCC-82D5-26181E6864F4}" type="slidenum">
              <a:rPr lang="en-AU"/>
              <a:pPr defTabSz="914400">
                <a:defRPr/>
              </a:pPr>
              <a:t>‹N›</a:t>
            </a:fld>
            <a:endParaRPr lang="en-AU"/>
          </a:p>
        </p:txBody>
      </p:sp>
    </p:spTree>
    <p:extLst>
      <p:ext uri="{BB962C8B-B14F-4D97-AF65-F5344CB8AC3E}">
        <p14:creationId xmlns:p14="http://schemas.microsoft.com/office/powerpoint/2010/main" val="972817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E55E0270-6992-48FB-BB70-C71297B2AA81}" type="datetimeFigureOut">
              <a:rPr lang="en-AU"/>
              <a:pPr defTabSz="914400">
                <a:defRPr/>
              </a:pPr>
              <a:t>1/04/2019</a:t>
            </a:fld>
            <a:endParaRPr lang="en-AU"/>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7"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6BC9849A-E7B0-4B2C-A32D-E2D9E4ACC60A}" type="slidenum">
              <a:rPr lang="en-AU"/>
              <a:pPr defTabSz="914400">
                <a:defRPr/>
              </a:pPr>
              <a:t>‹N›</a:t>
            </a:fld>
            <a:endParaRPr lang="en-AU"/>
          </a:p>
        </p:txBody>
      </p:sp>
    </p:spTree>
    <p:extLst>
      <p:ext uri="{BB962C8B-B14F-4D97-AF65-F5344CB8AC3E}">
        <p14:creationId xmlns:p14="http://schemas.microsoft.com/office/powerpoint/2010/main" val="34747545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5" name="Rectangle 7"/>
          <p:cNvSpPr>
            <a:spLocks/>
          </p:cNvSpPr>
          <p:nvPr userDrawn="1"/>
        </p:nvSpPr>
        <p:spPr bwMode="auto">
          <a:xfrm>
            <a:off x="304800" y="4970463"/>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defTabSz="914400">
              <a:spcBef>
                <a:spcPts val="663"/>
              </a:spcBef>
              <a:defRPr/>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6"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360738"/>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2"/>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467100"/>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6D2A58E9-08F1-43F9-BFBB-907826AD1D1F}" type="datetimeFigureOut">
              <a:rPr lang="en-AU"/>
              <a:pPr defTabSz="914400">
                <a:defRPr/>
              </a:pPr>
              <a:t>1/04/2019</a:t>
            </a:fld>
            <a:endParaRPr lang="en-AU" dirty="0"/>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AF92883C-CBD1-45CA-BB96-1327ECD3963E}" type="slidenum">
              <a:rPr lang="en-AU"/>
              <a:pPr defTabSz="914400">
                <a:defRPr/>
              </a:pPr>
              <a:t>‹N›</a:t>
            </a:fld>
            <a:endParaRPr lang="en-AU"/>
          </a:p>
        </p:txBody>
      </p:sp>
    </p:spTree>
    <p:extLst>
      <p:ext uri="{BB962C8B-B14F-4D97-AF65-F5344CB8AC3E}">
        <p14:creationId xmlns:p14="http://schemas.microsoft.com/office/powerpoint/2010/main" val="37274951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18929EB7-E992-4409-950A-A2D5D93597FC}" type="datetimeFigureOut">
              <a:rPr lang="en-AU"/>
              <a:pPr defTabSz="914400">
                <a:defRPr/>
              </a:pPr>
              <a:t>1/04/2019</a:t>
            </a:fld>
            <a:endParaRPr lang="en-AU"/>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B52BDD8E-A00A-477F-811B-F380AABAECCB}" type="slidenum">
              <a:rPr lang="en-AU"/>
              <a:pPr defTabSz="914400">
                <a:defRPr/>
              </a:pPr>
              <a:t>‹N›</a:t>
            </a:fld>
            <a:endParaRPr lang="en-AU"/>
          </a:p>
        </p:txBody>
      </p:sp>
    </p:spTree>
    <p:extLst>
      <p:ext uri="{BB962C8B-B14F-4D97-AF65-F5344CB8AC3E}">
        <p14:creationId xmlns:p14="http://schemas.microsoft.com/office/powerpoint/2010/main" val="2902658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DE8068B2-16FE-4D65-AC12-AB8B85EA9BAA}" type="datetimeFigureOut">
              <a:rPr lang="en-AU"/>
              <a:pPr defTabSz="914400">
                <a:defRPr/>
              </a:pPr>
              <a:t>1/04/2019</a:t>
            </a:fld>
            <a:endParaRPr lang="en-AU"/>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8"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6E047D19-5600-4D9A-92CD-2854FDEE2214}" type="slidenum">
              <a:rPr lang="en-AU"/>
              <a:pPr defTabSz="914400">
                <a:defRPr/>
              </a:pPr>
              <a:t>‹N›</a:t>
            </a:fld>
            <a:endParaRPr lang="en-AU"/>
          </a:p>
        </p:txBody>
      </p:sp>
    </p:spTree>
    <p:extLst>
      <p:ext uri="{BB962C8B-B14F-4D97-AF65-F5344CB8AC3E}">
        <p14:creationId xmlns:p14="http://schemas.microsoft.com/office/powerpoint/2010/main" val="57557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C76763-8D5A-40E6-8394-2DB2D02AFEB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76503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hangingPunct="1">
              <a:defRPr/>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z="1800">
                <a:solidFill>
                  <a:prstClr val="black"/>
                </a:solidFill>
                <a:latin typeface="Arial"/>
              </a:defRPr>
            </a:lvl1pPr>
          </a:lstStyle>
          <a:p>
            <a:pPr defTabSz="914400">
              <a:defRPr/>
            </a:pPr>
            <a:fld id="{104E9227-E274-4440-BA8E-C7106F132587}" type="datetime1">
              <a:rPr lang="en-AU" altLang="en-US"/>
              <a:pPr defTabSz="914400">
                <a:defRPr/>
              </a:pPr>
              <a:t>1/04/2019</a:t>
            </a:fld>
            <a:endParaRPr lang="en-AU" altLang="en-US"/>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defTabSz="914400">
              <a:defRPr/>
            </a:pPr>
            <a:endParaRPr lang="en-AU"/>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z="1800">
                <a:solidFill>
                  <a:prstClr val="black"/>
                </a:solidFill>
                <a:latin typeface="Arial"/>
              </a:defRPr>
            </a:lvl1pPr>
          </a:lstStyle>
          <a:p>
            <a:pPr defTabSz="914400">
              <a:defRPr/>
            </a:pPr>
            <a:fld id="{C28B90B4-C234-4FDD-9312-2CADEC2E3BE9}" type="slidenum">
              <a:rPr lang="en-AU" altLang="en-US"/>
              <a:pPr defTabSz="914400">
                <a:defRPr/>
              </a:pPr>
              <a:t>‹N›</a:t>
            </a:fld>
            <a:endParaRPr lang="en-AU" altLang="en-US"/>
          </a:p>
        </p:txBody>
      </p:sp>
    </p:spTree>
    <p:extLst>
      <p:ext uri="{BB962C8B-B14F-4D97-AF65-F5344CB8AC3E}">
        <p14:creationId xmlns:p14="http://schemas.microsoft.com/office/powerpoint/2010/main" val="3742586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dirty="0">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 2015</a:t>
            </a:r>
            <a:endParaRPr lang="en-US" altLang="en-US" sz="2500" dirty="0">
              <a:solidFill>
                <a:srgbClr val="134679"/>
              </a:solidFill>
              <a:latin typeface="Arial" charset="0"/>
              <a:cs typeface="Arial" charset="0"/>
              <a:sym typeface="Arial" charset="0"/>
            </a:endParaRPr>
          </a:p>
        </p:txBody>
      </p:sp>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 name="TextBox 2"/>
          <p:cNvSpPr txBox="1">
            <a:spLocks noChangeArrowheads="1"/>
          </p:cNvSpPr>
          <p:nvPr userDrawn="1"/>
        </p:nvSpPr>
        <p:spPr bwMode="auto">
          <a:xfrm>
            <a:off x="901700" y="5183188"/>
            <a:ext cx="70754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Times New Roman" pitchFamily="18" charset="0"/>
              </a:defRPr>
            </a:lvl1pPr>
            <a:lvl2pPr marL="742950" indent="-285750" eaLnBrk="0" hangingPunct="0">
              <a:defRPr sz="2000">
                <a:solidFill>
                  <a:schemeClr val="bg1"/>
                </a:solidFill>
                <a:latin typeface="Times New Roman" pitchFamily="18" charset="0"/>
              </a:defRPr>
            </a:lvl2pPr>
            <a:lvl3pPr marL="1143000" indent="-228600" eaLnBrk="0" hangingPunct="0">
              <a:defRPr sz="2000">
                <a:solidFill>
                  <a:schemeClr val="bg1"/>
                </a:solidFill>
                <a:latin typeface="Times New Roman" pitchFamily="18" charset="0"/>
              </a:defRPr>
            </a:lvl3pPr>
            <a:lvl4pPr marL="1600200" indent="-228600" eaLnBrk="0" hangingPunct="0">
              <a:defRPr sz="2000">
                <a:solidFill>
                  <a:schemeClr val="bg1"/>
                </a:solidFill>
                <a:latin typeface="Times New Roman" pitchFamily="18" charset="0"/>
              </a:defRPr>
            </a:lvl4pPr>
            <a:lvl5pPr marL="2057400" indent="-228600" eaLnBrk="0" hangingPunct="0">
              <a:defRPr sz="2000">
                <a:solidFill>
                  <a:schemeClr val="bg1"/>
                </a:solidFill>
                <a:latin typeface="Times New Roman" pitchFamily="18" charset="0"/>
              </a:defRPr>
            </a:lvl5pPr>
            <a:lvl6pPr marL="2514600" indent="-228600" eaLnBrk="0" fontAlgn="base" hangingPunct="0">
              <a:spcBef>
                <a:spcPct val="0"/>
              </a:spcBef>
              <a:spcAft>
                <a:spcPct val="0"/>
              </a:spcAft>
              <a:defRPr sz="2000">
                <a:solidFill>
                  <a:schemeClr val="bg1"/>
                </a:solidFill>
                <a:latin typeface="Times New Roman" pitchFamily="18" charset="0"/>
              </a:defRPr>
            </a:lvl6pPr>
            <a:lvl7pPr marL="2971800" indent="-228600" eaLnBrk="0" fontAlgn="base" hangingPunct="0">
              <a:spcBef>
                <a:spcPct val="0"/>
              </a:spcBef>
              <a:spcAft>
                <a:spcPct val="0"/>
              </a:spcAft>
              <a:defRPr sz="2000">
                <a:solidFill>
                  <a:schemeClr val="bg1"/>
                </a:solidFill>
                <a:latin typeface="Times New Roman" pitchFamily="18" charset="0"/>
              </a:defRPr>
            </a:lvl7pPr>
            <a:lvl8pPr marL="3429000" indent="-228600" eaLnBrk="0" fontAlgn="base" hangingPunct="0">
              <a:spcBef>
                <a:spcPct val="0"/>
              </a:spcBef>
              <a:spcAft>
                <a:spcPct val="0"/>
              </a:spcAft>
              <a:defRPr sz="2000">
                <a:solidFill>
                  <a:schemeClr val="bg1"/>
                </a:solidFill>
                <a:latin typeface="Times New Roman" pitchFamily="18" charset="0"/>
              </a:defRPr>
            </a:lvl8pPr>
            <a:lvl9pPr marL="3886200" indent="-228600" eaLnBrk="0" fontAlgn="base" hangingPunct="0">
              <a:spcBef>
                <a:spcPct val="0"/>
              </a:spcBef>
              <a:spcAft>
                <a:spcPct val="0"/>
              </a:spcAft>
              <a:defRPr sz="2000">
                <a:solidFill>
                  <a:schemeClr val="bg1"/>
                </a:solidFill>
                <a:latin typeface="Times New Roman" pitchFamily="18" charset="0"/>
              </a:defRPr>
            </a:lvl9pPr>
          </a:lstStyle>
          <a:p>
            <a:pPr defTabSz="914400" eaLnBrk="1" fontAlgn="base" hangingPunct="1">
              <a:spcBef>
                <a:spcPct val="0"/>
              </a:spcBef>
              <a:spcAft>
                <a:spcPct val="0"/>
              </a:spcAft>
              <a:defRPr/>
            </a:pPr>
            <a:r>
              <a:rPr lang="en-US" altLang="it-IT" sz="1800" smtClean="0">
                <a:solidFill>
                  <a:srgbClr val="134679"/>
                </a:solidFill>
                <a:latin typeface="Arial" pitchFamily="34" charset="0"/>
              </a:rPr>
              <a:t>This slide set is restricted for academic and educational purposes only.  Use of the slide set, or of individual slides, for commercial or promotional purposes requires approval from GINA. </a:t>
            </a:r>
            <a:endParaRPr lang="en-AU" altLang="it-IT" sz="1800" smtClean="0">
              <a:solidFill>
                <a:srgbClr val="000000"/>
              </a:solidFill>
              <a:latin typeface="Arial" pitchFamily="34" charset="0"/>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21382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384573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A27BE50C-44D1-41F1-8FDD-D91888B77728}" type="datetimeFigureOut">
              <a:rPr lang="en-AU"/>
              <a:pPr defTabSz="914400">
                <a:defRPr/>
              </a:pPr>
              <a:t>1/04/2019</a:t>
            </a:fld>
            <a:endParaRPr lang="en-AU"/>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A12B4B17-1455-4FCC-82D5-26181E6864F4}" type="slidenum">
              <a:rPr lang="en-AU"/>
              <a:pPr defTabSz="914400">
                <a:defRPr/>
              </a:pPr>
              <a:t>‹N›</a:t>
            </a:fld>
            <a:endParaRPr lang="en-AU"/>
          </a:p>
        </p:txBody>
      </p:sp>
    </p:spTree>
    <p:extLst>
      <p:ext uri="{BB962C8B-B14F-4D97-AF65-F5344CB8AC3E}">
        <p14:creationId xmlns:p14="http://schemas.microsoft.com/office/powerpoint/2010/main" val="22083975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E55E0270-6992-48FB-BB70-C71297B2AA81}" type="datetimeFigureOut">
              <a:rPr lang="en-AU"/>
              <a:pPr defTabSz="914400">
                <a:defRPr/>
              </a:pPr>
              <a:t>1/04/2019</a:t>
            </a:fld>
            <a:endParaRPr lang="en-AU"/>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7"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6BC9849A-E7B0-4B2C-A32D-E2D9E4ACC60A}" type="slidenum">
              <a:rPr lang="en-AU"/>
              <a:pPr defTabSz="914400">
                <a:defRPr/>
              </a:pPr>
              <a:t>‹N›</a:t>
            </a:fld>
            <a:endParaRPr lang="en-AU"/>
          </a:p>
        </p:txBody>
      </p:sp>
    </p:spTree>
    <p:extLst>
      <p:ext uri="{BB962C8B-B14F-4D97-AF65-F5344CB8AC3E}">
        <p14:creationId xmlns:p14="http://schemas.microsoft.com/office/powerpoint/2010/main" val="5262101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defTabSz="914400">
              <a:defRPr/>
            </a:pPr>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5" name="Rectangle 7"/>
          <p:cNvSpPr>
            <a:spLocks/>
          </p:cNvSpPr>
          <p:nvPr userDrawn="1"/>
        </p:nvSpPr>
        <p:spPr bwMode="auto">
          <a:xfrm>
            <a:off x="304800" y="4970463"/>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spcBef>
                <a:spcPts val="663"/>
              </a:spcBef>
              <a:defRPr/>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defTabSz="914400">
              <a:spcBef>
                <a:spcPts val="663"/>
              </a:spcBef>
              <a:defRPr/>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6"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360738"/>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2"/>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467100"/>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6D2A58E9-08F1-43F9-BFBB-907826AD1D1F}" type="datetimeFigureOut">
              <a:rPr lang="en-AU"/>
              <a:pPr defTabSz="914400">
                <a:defRPr/>
              </a:pPr>
              <a:t>1/04/2019</a:t>
            </a:fld>
            <a:endParaRPr lang="en-AU" dirty="0"/>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AF92883C-CBD1-45CA-BB96-1327ECD3963E}" type="slidenum">
              <a:rPr lang="en-AU"/>
              <a:pPr defTabSz="914400">
                <a:defRPr/>
              </a:pPr>
              <a:t>‹N›</a:t>
            </a:fld>
            <a:endParaRPr lang="en-AU"/>
          </a:p>
        </p:txBody>
      </p:sp>
    </p:spTree>
    <p:extLst>
      <p:ext uri="{BB962C8B-B14F-4D97-AF65-F5344CB8AC3E}">
        <p14:creationId xmlns:p14="http://schemas.microsoft.com/office/powerpoint/2010/main" val="3397269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18929EB7-E992-4409-950A-A2D5D93597FC}" type="datetimeFigureOut">
              <a:rPr lang="en-AU"/>
              <a:pPr defTabSz="914400">
                <a:defRPr/>
              </a:pPr>
              <a:t>1/04/2019</a:t>
            </a:fld>
            <a:endParaRPr lang="en-AU"/>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B52BDD8E-A00A-477F-811B-F380AABAECCB}" type="slidenum">
              <a:rPr lang="en-AU"/>
              <a:pPr defTabSz="914400">
                <a:defRPr/>
              </a:pPr>
              <a:t>‹N›</a:t>
            </a:fld>
            <a:endParaRPr lang="en-AU"/>
          </a:p>
        </p:txBody>
      </p:sp>
    </p:spTree>
    <p:extLst>
      <p:ext uri="{BB962C8B-B14F-4D97-AF65-F5344CB8AC3E}">
        <p14:creationId xmlns:p14="http://schemas.microsoft.com/office/powerpoint/2010/main" val="25449460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914400">
              <a:defRPr/>
            </a:pPr>
            <a:r>
              <a:rPr lang="en-US" altLang="en-US" sz="1000">
                <a:solidFill>
                  <a:srgbClr val="FFFFFF"/>
                </a:solidFill>
                <a:latin typeface="Arial" charset="0"/>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DE8068B2-16FE-4D65-AC12-AB8B85EA9BAA}" type="datetimeFigureOut">
              <a:rPr lang="en-AU"/>
              <a:pPr defTabSz="914400">
                <a:defRPr/>
              </a:pPr>
              <a:t>1/04/2019</a:t>
            </a:fld>
            <a:endParaRPr lang="en-AU"/>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endParaRPr lang="en-AU"/>
          </a:p>
        </p:txBody>
      </p:sp>
      <p:sp>
        <p:nvSpPr>
          <p:cNvPr id="8"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defRPr>
            </a:lvl1pPr>
          </a:lstStyle>
          <a:p>
            <a:pPr defTabSz="914400">
              <a:defRPr/>
            </a:pPr>
            <a:fld id="{6E047D19-5600-4D9A-92CD-2854FDEE2214}" type="slidenum">
              <a:rPr lang="en-AU"/>
              <a:pPr defTabSz="914400">
                <a:defRPr/>
              </a:pPr>
              <a:t>‹N›</a:t>
            </a:fld>
            <a:endParaRPr lang="en-AU"/>
          </a:p>
        </p:txBody>
      </p:sp>
    </p:spTree>
    <p:extLst>
      <p:ext uri="{BB962C8B-B14F-4D97-AF65-F5344CB8AC3E}">
        <p14:creationId xmlns:p14="http://schemas.microsoft.com/office/powerpoint/2010/main" val="1087996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hangingPunct="1">
              <a:defRPr/>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z="1800">
                <a:solidFill>
                  <a:prstClr val="black"/>
                </a:solidFill>
                <a:latin typeface="Arial"/>
              </a:defRPr>
            </a:lvl1pPr>
          </a:lstStyle>
          <a:p>
            <a:pPr defTabSz="914400">
              <a:defRPr/>
            </a:pPr>
            <a:fld id="{104E9227-E274-4440-BA8E-C7106F132587}" type="datetime1">
              <a:rPr lang="en-AU" altLang="en-US"/>
              <a:pPr defTabSz="914400">
                <a:defRPr/>
              </a:pPr>
              <a:t>1/04/2019</a:t>
            </a:fld>
            <a:endParaRPr lang="en-AU" altLang="en-US"/>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defTabSz="914400">
              <a:defRPr/>
            </a:pPr>
            <a:endParaRPr lang="en-AU"/>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z="1800">
                <a:solidFill>
                  <a:prstClr val="black"/>
                </a:solidFill>
                <a:latin typeface="Arial"/>
              </a:defRPr>
            </a:lvl1pPr>
          </a:lstStyle>
          <a:p>
            <a:pPr defTabSz="914400">
              <a:defRPr/>
            </a:pPr>
            <a:fld id="{C28B90B4-C234-4FDD-9312-2CADEC2E3BE9}" type="slidenum">
              <a:rPr lang="en-AU" altLang="en-US"/>
              <a:pPr defTabSz="914400">
                <a:defRPr/>
              </a:pPr>
              <a:t>‹N›</a:t>
            </a:fld>
            <a:endParaRPr lang="en-AU" altLang="en-US"/>
          </a:p>
        </p:txBody>
      </p:sp>
    </p:spTree>
    <p:extLst>
      <p:ext uri="{BB962C8B-B14F-4D97-AF65-F5344CB8AC3E}">
        <p14:creationId xmlns:p14="http://schemas.microsoft.com/office/powerpoint/2010/main" val="6085484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7"/>
          <p:cNvSpPr>
            <a:spLocks noGrp="1"/>
          </p:cNvSpPr>
          <p:nvPr>
            <p:ph type="body" sz="quarter" idx="13"/>
          </p:nvPr>
        </p:nvSpPr>
        <p:spPr>
          <a:xfrm>
            <a:off x="342900" y="5851602"/>
            <a:ext cx="7391400" cy="1005840"/>
          </a:xfrm>
        </p:spPr>
        <p:txBody>
          <a:bodyPr anchor="b"/>
          <a:lstStyle>
            <a:lvl1pPr marL="0" indent="0">
              <a:spcBef>
                <a:spcPts val="225"/>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it-IT" smtClean="0"/>
              <a:t>Fare clic per modificare stili del testo dello schema</a:t>
            </a:r>
          </a:p>
        </p:txBody>
      </p:sp>
      <p:sp>
        <p:nvSpPr>
          <p:cNvPr id="3" name="Content Placeholder 2"/>
          <p:cNvSpPr>
            <a:spLocks noGrp="1"/>
          </p:cNvSpPr>
          <p:nvPr>
            <p:ph idx="1"/>
          </p:nvPr>
        </p:nvSpPr>
        <p:spPr>
          <a:xfrm>
            <a:off x="342900" y="1261872"/>
            <a:ext cx="84582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85BE2B-ABAD-4934-9DE4-8368AD8317BB}" type="datetime1">
              <a:rPr lang="en-US"/>
              <a:pPr>
                <a:defRPr/>
              </a:pPr>
              <a:t>4/1/2019</a:t>
            </a:fld>
            <a:endParaRPr lang="en-US" dirty="0"/>
          </a:p>
        </p:txBody>
      </p:sp>
      <p:sp>
        <p:nvSpPr>
          <p:cNvPr id="6" name="Footer Placeholder 4"/>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5"/>
          <p:cNvSpPr>
            <a:spLocks noGrp="1"/>
          </p:cNvSpPr>
          <p:nvPr>
            <p:ph type="sldNum" sz="quarter" idx="16"/>
          </p:nvPr>
        </p:nvSpPr>
        <p:spPr/>
        <p:txBody>
          <a:bodyPr/>
          <a:lstStyle>
            <a:lvl1pPr eaLnBrk="0" hangingPunct="0">
              <a:defRPr>
                <a:latin typeface="Tahoma" pitchFamily="34" charset="0"/>
              </a:defRPr>
            </a:lvl1pPr>
          </a:lstStyle>
          <a:p>
            <a:fld id="{6D91E319-108A-4821-978B-87D5442CDB5C}" type="slidenum">
              <a:rPr lang="en-US"/>
              <a:pPr/>
              <a:t>‹N›</a:t>
            </a:fld>
            <a:endParaRPr lang="en-US"/>
          </a:p>
        </p:txBody>
      </p:sp>
    </p:spTree>
    <p:extLst>
      <p:ext uri="{BB962C8B-B14F-4D97-AF65-F5344CB8AC3E}">
        <p14:creationId xmlns:p14="http://schemas.microsoft.com/office/powerpoint/2010/main" val="216226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7B85D-48DE-44C1-87BB-887DFA894CE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727735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6"/>
          <p:cNvSpPr>
            <a:spLocks noGrp="1"/>
          </p:cNvSpPr>
          <p:nvPr>
            <p:ph type="body" sz="quarter" idx="13"/>
          </p:nvPr>
        </p:nvSpPr>
        <p:spPr>
          <a:xfrm>
            <a:off x="342900" y="5851602"/>
            <a:ext cx="7391400" cy="100584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
        <p:nvSpPr>
          <p:cNvPr id="4" name="Date Placeholder 2"/>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E6DF01D-D43F-44F9-AE9A-5728FA84F29A}" type="datetime1">
              <a:rPr lang="en-US"/>
              <a:pPr>
                <a:defRPr/>
              </a:pPr>
              <a:t>4/1/2019</a:t>
            </a:fld>
            <a:endParaRPr lang="en-US" dirty="0"/>
          </a:p>
        </p:txBody>
      </p:sp>
      <p:sp>
        <p:nvSpPr>
          <p:cNvPr id="5" name="Footer Placeholder 3"/>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4"/>
          <p:cNvSpPr>
            <a:spLocks noGrp="1"/>
          </p:cNvSpPr>
          <p:nvPr>
            <p:ph type="sldNum" sz="quarter" idx="16"/>
          </p:nvPr>
        </p:nvSpPr>
        <p:spPr/>
        <p:txBody>
          <a:bodyPr/>
          <a:lstStyle>
            <a:lvl1pPr eaLnBrk="0" hangingPunct="0">
              <a:defRPr>
                <a:latin typeface="Tahoma" pitchFamily="34" charset="0"/>
              </a:defRPr>
            </a:lvl1pPr>
          </a:lstStyle>
          <a:p>
            <a:fld id="{053981AA-FEB6-4B7F-B56B-5FA99C7AE887}" type="slidenum">
              <a:rPr lang="en-US"/>
              <a:pPr/>
              <a:t>‹N›</a:t>
            </a:fld>
            <a:endParaRPr lang="en-US"/>
          </a:p>
        </p:txBody>
      </p:sp>
    </p:spTree>
    <p:extLst>
      <p:ext uri="{BB962C8B-B14F-4D97-AF65-F5344CB8AC3E}">
        <p14:creationId xmlns:p14="http://schemas.microsoft.com/office/powerpoint/2010/main" val="3272848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6"/>
          <p:cNvSpPr/>
          <p:nvPr userDrawn="1"/>
        </p:nvSpPr>
        <p:spPr>
          <a:xfrm>
            <a:off x="144463" y="3878263"/>
            <a:ext cx="8856662" cy="2836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6" name="Rectangle 7"/>
          <p:cNvSpPr/>
          <p:nvPr userDrawn="1"/>
        </p:nvSpPr>
        <p:spPr>
          <a:xfrm>
            <a:off x="144463" y="3771900"/>
            <a:ext cx="8856662" cy="522288"/>
          </a:xfrm>
          <a:custGeom>
            <a:avLst/>
            <a:gdLst>
              <a:gd name="connsiteX0" fmla="*/ 0 w 8856000"/>
              <a:gd name="connsiteY0" fmla="*/ 0 h 106363"/>
              <a:gd name="connsiteX1" fmla="*/ 8856000 w 8856000"/>
              <a:gd name="connsiteY1" fmla="*/ 0 h 106363"/>
              <a:gd name="connsiteX2" fmla="*/ 8856000 w 8856000"/>
              <a:gd name="connsiteY2" fmla="*/ 106363 h 106363"/>
              <a:gd name="connsiteX3" fmla="*/ 0 w 8856000"/>
              <a:gd name="connsiteY3" fmla="*/ 106363 h 106363"/>
              <a:gd name="connsiteX4" fmla="*/ 0 w 8856000"/>
              <a:gd name="connsiteY4" fmla="*/ 0 h 106363"/>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106363 h 522742"/>
              <a:gd name="connsiteX4" fmla="*/ 0 w 8856000"/>
              <a:gd name="connsiteY4" fmla="*/ 0 h 522742"/>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204335 h 522742"/>
              <a:gd name="connsiteX4" fmla="*/ 0 w 8856000"/>
              <a:gd name="connsiteY4" fmla="*/ 0 h 52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6000" h="522742">
                <a:moveTo>
                  <a:pt x="0" y="0"/>
                </a:moveTo>
                <a:lnTo>
                  <a:pt x="8856000" y="0"/>
                </a:lnTo>
                <a:lnTo>
                  <a:pt x="8856000" y="522742"/>
                </a:lnTo>
                <a:lnTo>
                  <a:pt x="0" y="20433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7" name="Rectangle 14"/>
          <p:cNvSpPr/>
          <p:nvPr userDrawn="1"/>
        </p:nvSpPr>
        <p:spPr>
          <a:xfrm>
            <a:off x="7464425" y="6532563"/>
            <a:ext cx="1608138" cy="331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8" name="Rectangle 7"/>
          <p:cNvSpPr/>
          <p:nvPr userDrawn="1"/>
        </p:nvSpPr>
        <p:spPr>
          <a:xfrm rot="10800000">
            <a:off x="144463" y="6192838"/>
            <a:ext cx="8856662" cy="523875"/>
          </a:xfrm>
          <a:custGeom>
            <a:avLst/>
            <a:gdLst>
              <a:gd name="connsiteX0" fmla="*/ 0 w 8856000"/>
              <a:gd name="connsiteY0" fmla="*/ 0 h 106363"/>
              <a:gd name="connsiteX1" fmla="*/ 8856000 w 8856000"/>
              <a:gd name="connsiteY1" fmla="*/ 0 h 106363"/>
              <a:gd name="connsiteX2" fmla="*/ 8856000 w 8856000"/>
              <a:gd name="connsiteY2" fmla="*/ 106363 h 106363"/>
              <a:gd name="connsiteX3" fmla="*/ 0 w 8856000"/>
              <a:gd name="connsiteY3" fmla="*/ 106363 h 106363"/>
              <a:gd name="connsiteX4" fmla="*/ 0 w 8856000"/>
              <a:gd name="connsiteY4" fmla="*/ 0 h 106363"/>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106363 h 522742"/>
              <a:gd name="connsiteX4" fmla="*/ 0 w 8856000"/>
              <a:gd name="connsiteY4" fmla="*/ 0 h 522742"/>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204335 h 522742"/>
              <a:gd name="connsiteX4" fmla="*/ 0 w 8856000"/>
              <a:gd name="connsiteY4" fmla="*/ 0 h 52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6000" h="522742">
                <a:moveTo>
                  <a:pt x="0" y="0"/>
                </a:moveTo>
                <a:lnTo>
                  <a:pt x="8856000" y="0"/>
                </a:lnTo>
                <a:lnTo>
                  <a:pt x="8856000" y="522742"/>
                </a:lnTo>
                <a:lnTo>
                  <a:pt x="0" y="20433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9" name="TextBox 8"/>
          <p:cNvSpPr txBox="1"/>
          <p:nvPr userDrawn="1"/>
        </p:nvSpPr>
        <p:spPr>
          <a:xfrm>
            <a:off x="7591425" y="6478588"/>
            <a:ext cx="1409700" cy="206375"/>
          </a:xfrm>
          <a:prstGeom prst="rect">
            <a:avLst/>
          </a:prstGeom>
          <a:noFill/>
        </p:spPr>
        <p:txBody>
          <a:bodyPr>
            <a:spAutoFit/>
          </a:bodyPr>
          <a:lstStyle/>
          <a:p>
            <a:pPr algn="r" defTabSz="914400">
              <a:defRPr/>
            </a:pPr>
            <a:r>
              <a:rPr lang="en-US" sz="750" dirty="0">
                <a:solidFill>
                  <a:srgbClr val="7F134C"/>
                </a:solidFill>
                <a:cs typeface="Arial" pitchFamily="34" charset="0"/>
              </a:rPr>
              <a:t>© AstraZeneca 2016</a:t>
            </a:r>
          </a:p>
        </p:txBody>
      </p:sp>
      <p:pic>
        <p:nvPicPr>
          <p:cNvPr id="10" name="Picture 9">
            <a:hlinkClick r:id="rId2" action="ppaction://hlinksldjump"/>
          </p:cNvPr>
          <p:cNvPicPr>
            <a:picLocks noChangeAspect="1"/>
          </p:cNvPicPr>
          <p:nvPr userDrawn="1"/>
        </p:nvPicPr>
        <p:blipFill>
          <a:blip r:embed="rId3" cstate="print"/>
          <a:srcRect/>
          <a:stretch>
            <a:fillRect/>
          </a:stretch>
        </p:blipFill>
        <p:spPr bwMode="auto">
          <a:xfrm>
            <a:off x="8212138" y="5715000"/>
            <a:ext cx="568325" cy="654050"/>
          </a:xfrm>
          <a:prstGeom prst="rect">
            <a:avLst/>
          </a:prstGeom>
          <a:noFill/>
          <a:ln w="9525">
            <a:noFill/>
            <a:miter lim="800000"/>
            <a:headEnd/>
            <a:tailEnd/>
          </a:ln>
        </p:spPr>
      </p:pic>
      <p:sp>
        <p:nvSpPr>
          <p:cNvPr id="12" name="Rectangle 13"/>
          <p:cNvSpPr/>
          <p:nvPr userDrawn="1"/>
        </p:nvSpPr>
        <p:spPr>
          <a:xfrm>
            <a:off x="144463" y="1028700"/>
            <a:ext cx="8999537" cy="25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2" name="Title 1"/>
          <p:cNvSpPr>
            <a:spLocks noGrp="1"/>
          </p:cNvSpPr>
          <p:nvPr>
            <p:ph type="ctrTitle"/>
          </p:nvPr>
        </p:nvSpPr>
        <p:spPr>
          <a:xfrm>
            <a:off x="342900" y="1279207"/>
            <a:ext cx="8458200" cy="1828800"/>
          </a:xfrm>
        </p:spPr>
        <p:txBody>
          <a:bodyPr anchor="t">
            <a:normAutofit/>
          </a:bodyPr>
          <a:lstStyle>
            <a:lvl1pPr algn="l">
              <a:defRPr sz="27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42900" y="4267200"/>
            <a:ext cx="8458200" cy="1371600"/>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sp>
        <p:nvSpPr>
          <p:cNvPr id="11" name="Text Placeholder 10"/>
          <p:cNvSpPr>
            <a:spLocks noGrp="1"/>
          </p:cNvSpPr>
          <p:nvPr>
            <p:ph type="body" sz="quarter" idx="10"/>
          </p:nvPr>
        </p:nvSpPr>
        <p:spPr>
          <a:xfrm>
            <a:off x="342900" y="5658756"/>
            <a:ext cx="7391400" cy="871538"/>
          </a:xfrm>
        </p:spPr>
        <p:txBody>
          <a:bodyPr anchor="b">
            <a:noAutofit/>
          </a:bodyPr>
          <a:lstStyle>
            <a:lvl1pPr marL="0" indent="0">
              <a:spcBef>
                <a:spcPts val="225"/>
              </a:spcBef>
              <a:buNone/>
              <a:defRPr sz="750">
                <a:solidFill>
                  <a:schemeClr val="accent1"/>
                </a:solidFill>
              </a:defRPr>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Tree>
    <p:extLst>
      <p:ext uri="{BB962C8B-B14F-4D97-AF65-F5344CB8AC3E}">
        <p14:creationId xmlns:p14="http://schemas.microsoft.com/office/powerpoint/2010/main" val="29335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p:nvPr userDrawn="1"/>
        </p:nvSpPr>
        <p:spPr>
          <a:xfrm>
            <a:off x="144463" y="155575"/>
            <a:ext cx="8856662" cy="65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6" name="Rectangle 7"/>
          <p:cNvSpPr/>
          <p:nvPr userDrawn="1"/>
        </p:nvSpPr>
        <p:spPr>
          <a:xfrm rot="10800000">
            <a:off x="144463" y="6132513"/>
            <a:ext cx="8856662" cy="584200"/>
          </a:xfrm>
          <a:custGeom>
            <a:avLst/>
            <a:gdLst>
              <a:gd name="connsiteX0" fmla="*/ 0 w 8856000"/>
              <a:gd name="connsiteY0" fmla="*/ 0 h 106363"/>
              <a:gd name="connsiteX1" fmla="*/ 8856000 w 8856000"/>
              <a:gd name="connsiteY1" fmla="*/ 0 h 106363"/>
              <a:gd name="connsiteX2" fmla="*/ 8856000 w 8856000"/>
              <a:gd name="connsiteY2" fmla="*/ 106363 h 106363"/>
              <a:gd name="connsiteX3" fmla="*/ 0 w 8856000"/>
              <a:gd name="connsiteY3" fmla="*/ 106363 h 106363"/>
              <a:gd name="connsiteX4" fmla="*/ 0 w 8856000"/>
              <a:gd name="connsiteY4" fmla="*/ 0 h 106363"/>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106363 h 522742"/>
              <a:gd name="connsiteX4" fmla="*/ 0 w 8856000"/>
              <a:gd name="connsiteY4" fmla="*/ 0 h 522742"/>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204335 h 522742"/>
              <a:gd name="connsiteX4" fmla="*/ 0 w 8856000"/>
              <a:gd name="connsiteY4" fmla="*/ 0 h 52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6000" h="522742">
                <a:moveTo>
                  <a:pt x="0" y="0"/>
                </a:moveTo>
                <a:lnTo>
                  <a:pt x="8856000" y="0"/>
                </a:lnTo>
                <a:lnTo>
                  <a:pt x="8856000" y="522742"/>
                </a:lnTo>
                <a:lnTo>
                  <a:pt x="0" y="20433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7" name="Rectangle 7"/>
          <p:cNvSpPr/>
          <p:nvPr userDrawn="1"/>
        </p:nvSpPr>
        <p:spPr>
          <a:xfrm>
            <a:off x="144463" y="155575"/>
            <a:ext cx="8856662" cy="603250"/>
          </a:xfrm>
          <a:custGeom>
            <a:avLst/>
            <a:gdLst>
              <a:gd name="connsiteX0" fmla="*/ 0 w 8856000"/>
              <a:gd name="connsiteY0" fmla="*/ 0 h 106363"/>
              <a:gd name="connsiteX1" fmla="*/ 8856000 w 8856000"/>
              <a:gd name="connsiteY1" fmla="*/ 0 h 106363"/>
              <a:gd name="connsiteX2" fmla="*/ 8856000 w 8856000"/>
              <a:gd name="connsiteY2" fmla="*/ 106363 h 106363"/>
              <a:gd name="connsiteX3" fmla="*/ 0 w 8856000"/>
              <a:gd name="connsiteY3" fmla="*/ 106363 h 106363"/>
              <a:gd name="connsiteX4" fmla="*/ 0 w 8856000"/>
              <a:gd name="connsiteY4" fmla="*/ 0 h 106363"/>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106363 h 522742"/>
              <a:gd name="connsiteX4" fmla="*/ 0 w 8856000"/>
              <a:gd name="connsiteY4" fmla="*/ 0 h 522742"/>
              <a:gd name="connsiteX0" fmla="*/ 0 w 8856000"/>
              <a:gd name="connsiteY0" fmla="*/ 0 h 522742"/>
              <a:gd name="connsiteX1" fmla="*/ 8856000 w 8856000"/>
              <a:gd name="connsiteY1" fmla="*/ 0 h 522742"/>
              <a:gd name="connsiteX2" fmla="*/ 8856000 w 8856000"/>
              <a:gd name="connsiteY2" fmla="*/ 522742 h 522742"/>
              <a:gd name="connsiteX3" fmla="*/ 0 w 8856000"/>
              <a:gd name="connsiteY3" fmla="*/ 204335 h 522742"/>
              <a:gd name="connsiteX4" fmla="*/ 0 w 8856000"/>
              <a:gd name="connsiteY4" fmla="*/ 0 h 52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6000" h="522742">
                <a:moveTo>
                  <a:pt x="0" y="0"/>
                </a:moveTo>
                <a:lnTo>
                  <a:pt x="8856000" y="0"/>
                </a:lnTo>
                <a:lnTo>
                  <a:pt x="8856000" y="522742"/>
                </a:lnTo>
                <a:lnTo>
                  <a:pt x="0" y="20433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9" name="TextBox 8"/>
          <p:cNvSpPr txBox="1"/>
          <p:nvPr userDrawn="1"/>
        </p:nvSpPr>
        <p:spPr>
          <a:xfrm>
            <a:off x="7591425" y="6453188"/>
            <a:ext cx="1409700" cy="207962"/>
          </a:xfrm>
          <a:prstGeom prst="rect">
            <a:avLst/>
          </a:prstGeom>
          <a:noFill/>
        </p:spPr>
        <p:txBody>
          <a:bodyPr>
            <a:spAutoFit/>
          </a:bodyPr>
          <a:lstStyle/>
          <a:p>
            <a:pPr algn="r" defTabSz="914400">
              <a:defRPr/>
            </a:pPr>
            <a:r>
              <a:rPr lang="en-US" sz="750" dirty="0">
                <a:solidFill>
                  <a:srgbClr val="7F134C"/>
                </a:solidFill>
                <a:cs typeface="Arial" pitchFamily="34" charset="0"/>
              </a:rPr>
              <a:t>© AstraZeneca 2016</a:t>
            </a:r>
          </a:p>
        </p:txBody>
      </p:sp>
      <p:sp>
        <p:nvSpPr>
          <p:cNvPr id="2" name="Title 1"/>
          <p:cNvSpPr>
            <a:spLocks noGrp="1"/>
          </p:cNvSpPr>
          <p:nvPr>
            <p:ph type="title"/>
          </p:nvPr>
        </p:nvSpPr>
        <p:spPr>
          <a:xfrm>
            <a:off x="342900" y="1270366"/>
            <a:ext cx="8458200" cy="424732"/>
          </a:xfrm>
        </p:spPr>
        <p:txBody>
          <a:bodyPr anchor="t">
            <a:spAutoFit/>
          </a:bodyPr>
          <a:lstStyle>
            <a:lvl1pPr>
              <a:defRPr sz="2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2900" y="3429002"/>
            <a:ext cx="84582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8" name="Text Placeholder 7"/>
          <p:cNvSpPr>
            <a:spLocks noGrp="1"/>
          </p:cNvSpPr>
          <p:nvPr>
            <p:ph type="body" sz="quarter" idx="13"/>
          </p:nvPr>
        </p:nvSpPr>
        <p:spPr>
          <a:xfrm>
            <a:off x="342900" y="5829302"/>
            <a:ext cx="7391400" cy="885825"/>
          </a:xfrm>
        </p:spPr>
        <p:txBody>
          <a:bodyPr anchor="b">
            <a:noAutofit/>
          </a:bodyPr>
          <a:lstStyle>
            <a:lvl1pPr marL="0" indent="0">
              <a:spcBef>
                <a:spcPts val="225"/>
              </a:spcBef>
              <a:buNone/>
              <a:defRPr sz="750">
                <a:solidFill>
                  <a:schemeClr val="accent1"/>
                </a:solidFill>
              </a:defRPr>
            </a:lvl1pPr>
            <a:lvl2pPr marL="171450" indent="0">
              <a:spcBef>
                <a:spcPts val="225"/>
              </a:spcBef>
              <a:buNone/>
              <a:defRPr sz="750">
                <a:solidFill>
                  <a:schemeClr val="bg1"/>
                </a:solidFill>
              </a:defRPr>
            </a:lvl2pPr>
            <a:lvl3pPr marL="342900" indent="0">
              <a:spcBef>
                <a:spcPts val="225"/>
              </a:spcBef>
              <a:buNone/>
              <a:defRPr sz="750">
                <a:solidFill>
                  <a:schemeClr val="bg1"/>
                </a:solidFill>
              </a:defRPr>
            </a:lvl3pPr>
            <a:lvl4pPr marL="514350" indent="0">
              <a:spcBef>
                <a:spcPts val="225"/>
              </a:spcBef>
              <a:buNone/>
              <a:defRPr sz="750">
                <a:solidFill>
                  <a:schemeClr val="bg1"/>
                </a:solidFill>
              </a:defRPr>
            </a:lvl4pPr>
            <a:lvl5pPr marL="685800" indent="0">
              <a:spcBef>
                <a:spcPts val="225"/>
              </a:spcBef>
              <a:buNone/>
              <a:defRPr sz="750">
                <a:solidFill>
                  <a:schemeClr val="bg1"/>
                </a:solidFill>
              </a:defRPr>
            </a:lvl5pPr>
          </a:lstStyle>
          <a:p>
            <a:pPr lvl="0"/>
            <a:r>
              <a:rPr lang="it-IT" smtClean="0"/>
              <a:t>Fare clic per modificare stili del testo dello schema</a:t>
            </a:r>
          </a:p>
        </p:txBody>
      </p:sp>
      <p:sp>
        <p:nvSpPr>
          <p:cNvPr id="10" name="Date Placeholder 3"/>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E314492A-4122-4339-A35A-128326CF2103}" type="datetime1">
              <a:rPr lang="en-US"/>
              <a:pPr>
                <a:defRPr/>
              </a:pPr>
              <a:t>4/1/2019</a:t>
            </a:fld>
            <a:endParaRPr lang="en-US" dirty="0"/>
          </a:p>
        </p:txBody>
      </p:sp>
      <p:sp>
        <p:nvSpPr>
          <p:cNvPr id="11" name="Footer Placeholder 4"/>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Tree>
    <p:extLst>
      <p:ext uri="{BB962C8B-B14F-4D97-AF65-F5344CB8AC3E}">
        <p14:creationId xmlns:p14="http://schemas.microsoft.com/office/powerpoint/2010/main" val="15854873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9" name="Text Placeholder 8"/>
          <p:cNvSpPr>
            <a:spLocks noGrp="1"/>
          </p:cNvSpPr>
          <p:nvPr>
            <p:ph type="body" sz="quarter" idx="13"/>
          </p:nvPr>
        </p:nvSpPr>
        <p:spPr>
          <a:xfrm>
            <a:off x="342900" y="5851602"/>
            <a:ext cx="7391400" cy="100584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
        <p:nvSpPr>
          <p:cNvPr id="3" name="Content Placeholder 2"/>
          <p:cNvSpPr>
            <a:spLocks noGrp="1"/>
          </p:cNvSpPr>
          <p:nvPr>
            <p:ph sz="half" idx="1"/>
          </p:nvPr>
        </p:nvSpPr>
        <p:spPr>
          <a:xfrm>
            <a:off x="342900" y="1261872"/>
            <a:ext cx="4229100" cy="45570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261872"/>
            <a:ext cx="4229100" cy="45570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C171868-7794-4E74-922F-40D15AC54271}" type="datetime1">
              <a:rPr lang="en-US"/>
              <a:pPr>
                <a:defRPr/>
              </a:pPr>
              <a:t>4/1/2019</a:t>
            </a:fld>
            <a:endParaRPr lang="en-US" dirty="0"/>
          </a:p>
        </p:txBody>
      </p:sp>
      <p:sp>
        <p:nvSpPr>
          <p:cNvPr id="7" name="Footer Placeholder 5"/>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8" name="Slide Number Placeholder 6"/>
          <p:cNvSpPr>
            <a:spLocks noGrp="1"/>
          </p:cNvSpPr>
          <p:nvPr>
            <p:ph type="sldNum" sz="quarter" idx="16"/>
          </p:nvPr>
        </p:nvSpPr>
        <p:spPr/>
        <p:txBody>
          <a:bodyPr/>
          <a:lstStyle>
            <a:lvl1pPr eaLnBrk="0" hangingPunct="0">
              <a:defRPr>
                <a:latin typeface="Tahoma" pitchFamily="34" charset="0"/>
              </a:defRPr>
            </a:lvl1pPr>
          </a:lstStyle>
          <a:p>
            <a:fld id="{570FE9D6-4B34-4D2A-BE57-3B2A7CDAD06E}" type="slidenum">
              <a:rPr lang="en-US"/>
              <a:pPr/>
              <a:t>‹N›</a:t>
            </a:fld>
            <a:endParaRPr lang="en-US"/>
          </a:p>
        </p:txBody>
      </p:sp>
    </p:spTree>
    <p:extLst>
      <p:ext uri="{BB962C8B-B14F-4D97-AF65-F5344CB8AC3E}">
        <p14:creationId xmlns:p14="http://schemas.microsoft.com/office/powerpoint/2010/main" val="283634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1"/>
            <a:ext cx="8458200" cy="8001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42900" y="1264717"/>
            <a:ext cx="4229100" cy="428283"/>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5" name="Text Placeholder 4"/>
          <p:cNvSpPr>
            <a:spLocks noGrp="1"/>
          </p:cNvSpPr>
          <p:nvPr>
            <p:ph type="body" sz="quarter" idx="3"/>
          </p:nvPr>
        </p:nvSpPr>
        <p:spPr>
          <a:xfrm>
            <a:off x="4572000" y="1264717"/>
            <a:ext cx="4229100" cy="428283"/>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1" name="Text Placeholder 10"/>
          <p:cNvSpPr>
            <a:spLocks noGrp="1"/>
          </p:cNvSpPr>
          <p:nvPr>
            <p:ph type="body" sz="quarter" idx="13"/>
          </p:nvPr>
        </p:nvSpPr>
        <p:spPr>
          <a:xfrm>
            <a:off x="342900" y="5851602"/>
            <a:ext cx="7391400" cy="100584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
        <p:nvSpPr>
          <p:cNvPr id="4" name="Content Placeholder 3"/>
          <p:cNvSpPr>
            <a:spLocks noGrp="1"/>
          </p:cNvSpPr>
          <p:nvPr>
            <p:ph sz="half" idx="2"/>
          </p:nvPr>
        </p:nvSpPr>
        <p:spPr>
          <a:xfrm>
            <a:off x="342900" y="1692998"/>
            <a:ext cx="4229100" cy="41363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572000" y="1692998"/>
            <a:ext cx="4229100" cy="4136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187788D7-F207-48F0-93AB-25AD855A3166}" type="datetime1">
              <a:rPr lang="en-US"/>
              <a:pPr>
                <a:defRPr/>
              </a:pPr>
              <a:t>4/1/2019</a:t>
            </a:fld>
            <a:endParaRPr lang="en-US" dirty="0"/>
          </a:p>
        </p:txBody>
      </p:sp>
      <p:sp>
        <p:nvSpPr>
          <p:cNvPr id="9" name="Footer Placeholder 7"/>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10" name="Slide Number Placeholder 8"/>
          <p:cNvSpPr>
            <a:spLocks noGrp="1"/>
          </p:cNvSpPr>
          <p:nvPr>
            <p:ph type="sldNum" sz="quarter" idx="16"/>
          </p:nvPr>
        </p:nvSpPr>
        <p:spPr/>
        <p:txBody>
          <a:bodyPr/>
          <a:lstStyle>
            <a:lvl1pPr eaLnBrk="0" hangingPunct="0">
              <a:defRPr>
                <a:latin typeface="Tahoma" pitchFamily="34" charset="0"/>
              </a:defRPr>
            </a:lvl1pPr>
          </a:lstStyle>
          <a:p>
            <a:fld id="{F75E436F-6958-4920-85DE-711DC636F760}" type="slidenum">
              <a:rPr lang="en-US"/>
              <a:pPr/>
              <a:t>‹N›</a:t>
            </a:fld>
            <a:endParaRPr lang="en-US"/>
          </a:p>
        </p:txBody>
      </p:sp>
    </p:spTree>
    <p:extLst>
      <p:ext uri="{BB962C8B-B14F-4D97-AF65-F5344CB8AC3E}">
        <p14:creationId xmlns:p14="http://schemas.microsoft.com/office/powerpoint/2010/main" val="179146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458200" cy="800100"/>
          </a:xfrm>
        </p:spPr>
        <p:txBody>
          <a:bodyPr>
            <a:normAutofit/>
          </a:bodyPr>
          <a:lstStyle>
            <a:lvl1pPr>
              <a:defRPr sz="1800"/>
            </a:lvl1pPr>
          </a:lstStyle>
          <a:p>
            <a:r>
              <a:rPr lang="en-US" smtClean="0"/>
              <a:t>Click to edit Master title style</a:t>
            </a:r>
            <a:endParaRPr lang="en-US" dirty="0"/>
          </a:p>
        </p:txBody>
      </p:sp>
      <p:sp>
        <p:nvSpPr>
          <p:cNvPr id="4" name="Text Placeholder 3"/>
          <p:cNvSpPr>
            <a:spLocks noGrp="1"/>
          </p:cNvSpPr>
          <p:nvPr>
            <p:ph type="body" sz="half" idx="2"/>
          </p:nvPr>
        </p:nvSpPr>
        <p:spPr>
          <a:xfrm>
            <a:off x="877824" y="5440680"/>
            <a:ext cx="7406640" cy="365760"/>
          </a:xfrm>
          <a:prstGeom prst="roundRect">
            <a:avLst/>
          </a:prstGeom>
          <a:solidFill>
            <a:schemeClr val="accent2"/>
          </a:solidFill>
        </p:spPr>
        <p:txBody>
          <a:bodyPr anchor="ctr"/>
          <a:lstStyle>
            <a:lvl1pPr marL="0" indent="0" algn="ctr">
              <a:buNone/>
              <a:defRPr sz="12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9" name="Text Placeholder 8"/>
          <p:cNvSpPr>
            <a:spLocks noGrp="1"/>
          </p:cNvSpPr>
          <p:nvPr>
            <p:ph type="body" sz="quarter" idx="13"/>
          </p:nvPr>
        </p:nvSpPr>
        <p:spPr>
          <a:xfrm>
            <a:off x="342900" y="5851602"/>
            <a:ext cx="7391400" cy="100584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
        <p:nvSpPr>
          <p:cNvPr id="3" name="Content Placeholder 2"/>
          <p:cNvSpPr>
            <a:spLocks noGrp="1"/>
          </p:cNvSpPr>
          <p:nvPr>
            <p:ph idx="1"/>
          </p:nvPr>
        </p:nvSpPr>
        <p:spPr>
          <a:xfrm>
            <a:off x="342900" y="1260477"/>
            <a:ext cx="8458200" cy="4185227"/>
          </a:xfrm>
        </p:spPr>
        <p:txBody>
          <a:bodyPr/>
          <a:lstStyle>
            <a:lvl1pPr>
              <a:defRPr sz="1500"/>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C32BFD6-A793-4DA5-AA2B-08EBCA36FB55}" type="datetime1">
              <a:rPr lang="en-US"/>
              <a:pPr>
                <a:defRPr/>
              </a:pPr>
              <a:t>4/1/2019</a:t>
            </a:fld>
            <a:endParaRPr lang="en-US" dirty="0"/>
          </a:p>
        </p:txBody>
      </p:sp>
      <p:sp>
        <p:nvSpPr>
          <p:cNvPr id="7" name="Footer Placeholder 5"/>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8" name="Slide Number Placeholder 6"/>
          <p:cNvSpPr>
            <a:spLocks noGrp="1"/>
          </p:cNvSpPr>
          <p:nvPr>
            <p:ph type="sldNum" sz="quarter" idx="16"/>
          </p:nvPr>
        </p:nvSpPr>
        <p:spPr/>
        <p:txBody>
          <a:bodyPr/>
          <a:lstStyle>
            <a:lvl1pPr eaLnBrk="0" hangingPunct="0">
              <a:defRPr>
                <a:latin typeface="Tahoma" pitchFamily="34" charset="0"/>
              </a:defRPr>
            </a:lvl1pPr>
          </a:lstStyle>
          <a:p>
            <a:fld id="{36BF9CFB-2894-4228-8FE5-69779A933D17}" type="slidenum">
              <a:rPr lang="en-US"/>
              <a:pPr/>
              <a:t>‹N›</a:t>
            </a:fld>
            <a:endParaRPr lang="en-US"/>
          </a:p>
        </p:txBody>
      </p:sp>
    </p:spTree>
    <p:extLst>
      <p:ext uri="{BB962C8B-B14F-4D97-AF65-F5344CB8AC3E}">
        <p14:creationId xmlns:p14="http://schemas.microsoft.com/office/powerpoint/2010/main" val="3412204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4"/>
          </p:nvPr>
        </p:nvSpPr>
        <p:spPr>
          <a:xfrm>
            <a:off x="877824" y="5440680"/>
            <a:ext cx="7406640" cy="361950"/>
          </a:xfrm>
          <a:prstGeom prst="roundRect">
            <a:avLst/>
          </a:prstGeom>
          <a:solidFill>
            <a:schemeClr val="accent2"/>
          </a:solidFill>
        </p:spPr>
        <p:txBody>
          <a:bodyPr/>
          <a:lstStyle>
            <a:lvl1pPr marL="0" indent="0" algn="ctr">
              <a:buNone/>
              <a:defRPr sz="1200" b="1">
                <a:solidFill>
                  <a:schemeClr val="bg1"/>
                </a:solidFill>
              </a:defRPr>
            </a:lvl1pPr>
            <a:lvl2pPr marL="171450" indent="0">
              <a:buNone/>
              <a:defRPr/>
            </a:lvl2pPr>
            <a:lvl3pPr marL="342900" indent="0">
              <a:buNone/>
              <a:defRPr/>
            </a:lvl3pPr>
            <a:lvl4pPr marL="514350" indent="0">
              <a:buNone/>
              <a:defRPr/>
            </a:lvl4pPr>
            <a:lvl5pPr marL="685800" indent="0">
              <a:buNone/>
              <a:defRPr/>
            </a:lvl5pPr>
          </a:lstStyle>
          <a:p>
            <a:pPr lvl="0"/>
            <a:r>
              <a:rPr lang="it-IT" smtClean="0"/>
              <a:t>Fare clic per modificare stili del testo dello schema</a:t>
            </a:r>
          </a:p>
        </p:txBody>
      </p:sp>
      <p:sp>
        <p:nvSpPr>
          <p:cNvPr id="7" name="Text Placeholder 6"/>
          <p:cNvSpPr>
            <a:spLocks noGrp="1"/>
          </p:cNvSpPr>
          <p:nvPr>
            <p:ph type="body" sz="quarter" idx="13"/>
          </p:nvPr>
        </p:nvSpPr>
        <p:spPr>
          <a:xfrm>
            <a:off x="342900" y="5851602"/>
            <a:ext cx="7391400" cy="100584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
        <p:nvSpPr>
          <p:cNvPr id="5" name="Date Placeholder 2"/>
          <p:cNvSpPr>
            <a:spLocks noGrp="1"/>
          </p:cNvSpPr>
          <p:nvPr>
            <p:ph type="dt" sz="half"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4C4E1E2F-43EB-462F-9843-DF7580149918}" type="datetime1">
              <a:rPr lang="en-US"/>
              <a:pPr>
                <a:defRPr/>
              </a:pPr>
              <a:t>4/1/2019</a:t>
            </a:fld>
            <a:endParaRPr lang="en-US" dirty="0"/>
          </a:p>
        </p:txBody>
      </p:sp>
      <p:sp>
        <p:nvSpPr>
          <p:cNvPr id="6" name="Footer Placeholder 3"/>
          <p:cNvSpPr>
            <a:spLocks noGrp="1"/>
          </p:cNvSpPr>
          <p:nvPr>
            <p:ph type="ftr" sz="quarter" idx="16"/>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9" name="Slide Number Placeholder 4"/>
          <p:cNvSpPr>
            <a:spLocks noGrp="1"/>
          </p:cNvSpPr>
          <p:nvPr>
            <p:ph type="sldNum" sz="quarter" idx="17"/>
          </p:nvPr>
        </p:nvSpPr>
        <p:spPr/>
        <p:txBody>
          <a:bodyPr/>
          <a:lstStyle>
            <a:lvl1pPr eaLnBrk="0" hangingPunct="0">
              <a:defRPr>
                <a:latin typeface="Tahoma" pitchFamily="34" charset="0"/>
              </a:defRPr>
            </a:lvl1pPr>
          </a:lstStyle>
          <a:p>
            <a:fld id="{67E0496E-8301-4663-BEC7-DE37DDC47327}" type="slidenum">
              <a:rPr lang="en-US"/>
              <a:pPr/>
              <a:t>‹N›</a:t>
            </a:fld>
            <a:endParaRPr lang="en-US"/>
          </a:p>
        </p:txBody>
      </p:sp>
    </p:spTree>
    <p:extLst>
      <p:ext uri="{BB962C8B-B14F-4D97-AF65-F5344CB8AC3E}">
        <p14:creationId xmlns:p14="http://schemas.microsoft.com/office/powerpoint/2010/main" val="24075883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No Line">
    <p:spTree>
      <p:nvGrpSpPr>
        <p:cNvPr id="1" name=""/>
        <p:cNvGrpSpPr/>
        <p:nvPr/>
      </p:nvGrpSpPr>
      <p:grpSpPr>
        <a:xfrm>
          <a:off x="0" y="0"/>
          <a:ext cx="0" cy="0"/>
          <a:chOff x="0" y="0"/>
          <a:chExt cx="0" cy="0"/>
        </a:xfrm>
      </p:grpSpPr>
      <p:sp>
        <p:nvSpPr>
          <p:cNvPr id="4" name="Rectangle 3"/>
          <p:cNvSpPr/>
          <p:nvPr userDrawn="1"/>
        </p:nvSpPr>
        <p:spPr>
          <a:xfrm>
            <a:off x="144463" y="1028700"/>
            <a:ext cx="8999537" cy="25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8" name="Text Placeholder 7"/>
          <p:cNvSpPr>
            <a:spLocks noGrp="1"/>
          </p:cNvSpPr>
          <p:nvPr>
            <p:ph type="body" sz="quarter" idx="13"/>
          </p:nvPr>
        </p:nvSpPr>
        <p:spPr>
          <a:xfrm>
            <a:off x="342900" y="5851602"/>
            <a:ext cx="7391400" cy="1005840"/>
          </a:xfrm>
        </p:spPr>
        <p:txBody>
          <a:bodyPr anchor="b"/>
          <a:lstStyle>
            <a:lvl1pPr marL="0" indent="0">
              <a:spcBef>
                <a:spcPts val="225"/>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it-IT" smtClean="0"/>
              <a:t>Fare clic per modificare stili del testo dello schema</a:t>
            </a:r>
          </a:p>
        </p:txBody>
      </p:sp>
      <p:sp>
        <p:nvSpPr>
          <p:cNvPr id="3" name="Content Placeholder 2"/>
          <p:cNvSpPr>
            <a:spLocks noGrp="1"/>
          </p:cNvSpPr>
          <p:nvPr>
            <p:ph idx="1"/>
          </p:nvPr>
        </p:nvSpPr>
        <p:spPr>
          <a:xfrm>
            <a:off x="342900" y="1028700"/>
            <a:ext cx="8458200" cy="48051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A553306-0A5A-4058-80F0-94C2379AF887}" type="datetime1">
              <a:rPr lang="en-US"/>
              <a:pPr>
                <a:defRPr/>
              </a:pPr>
              <a:t>4/1/2019</a:t>
            </a:fld>
            <a:endParaRPr lang="en-US" dirty="0"/>
          </a:p>
        </p:txBody>
      </p:sp>
      <p:sp>
        <p:nvSpPr>
          <p:cNvPr id="6" name="Footer Placeholder 4"/>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5"/>
          <p:cNvSpPr>
            <a:spLocks noGrp="1"/>
          </p:cNvSpPr>
          <p:nvPr>
            <p:ph type="sldNum" sz="quarter" idx="16"/>
          </p:nvPr>
        </p:nvSpPr>
        <p:spPr/>
        <p:txBody>
          <a:bodyPr/>
          <a:lstStyle>
            <a:lvl1pPr eaLnBrk="0" hangingPunct="0">
              <a:defRPr>
                <a:latin typeface="Tahoma" pitchFamily="34" charset="0"/>
              </a:defRPr>
            </a:lvl1pPr>
          </a:lstStyle>
          <a:p>
            <a:fld id="{15525385-6475-414C-9624-15B58B93A017}" type="slidenum">
              <a:rPr lang="en-US"/>
              <a:pPr/>
              <a:t>‹N›</a:t>
            </a:fld>
            <a:endParaRPr lang="en-US"/>
          </a:p>
        </p:txBody>
      </p:sp>
    </p:spTree>
    <p:extLst>
      <p:ext uri="{BB962C8B-B14F-4D97-AF65-F5344CB8AC3E}">
        <p14:creationId xmlns:p14="http://schemas.microsoft.com/office/powerpoint/2010/main" val="2988929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Rectangle 8"/>
          <p:cNvSpPr/>
          <p:nvPr userDrawn="1"/>
        </p:nvSpPr>
        <p:spPr>
          <a:xfrm>
            <a:off x="7464425" y="6521450"/>
            <a:ext cx="1608138" cy="331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5" name="Rectangle 9"/>
          <p:cNvSpPr/>
          <p:nvPr userDrawn="1"/>
        </p:nvSpPr>
        <p:spPr>
          <a:xfrm>
            <a:off x="144463" y="1028700"/>
            <a:ext cx="8999537" cy="25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8" name="Text Placeholder 7"/>
          <p:cNvSpPr>
            <a:spLocks noGrp="1"/>
          </p:cNvSpPr>
          <p:nvPr>
            <p:ph type="body" sz="quarter" idx="13"/>
          </p:nvPr>
        </p:nvSpPr>
        <p:spPr>
          <a:xfrm>
            <a:off x="342900" y="5851602"/>
            <a:ext cx="7391400" cy="1005840"/>
          </a:xfrm>
        </p:spPr>
        <p:txBody>
          <a:bodyPr anchor="b"/>
          <a:lstStyle>
            <a:lvl1pPr marL="0" indent="0">
              <a:spcBef>
                <a:spcPts val="225"/>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it-IT" smtClean="0"/>
              <a:t>Fare clic per modificare stili del testo dello schema</a:t>
            </a:r>
          </a:p>
        </p:txBody>
      </p:sp>
      <p:sp>
        <p:nvSpPr>
          <p:cNvPr id="3" name="Content Placeholder 2"/>
          <p:cNvSpPr>
            <a:spLocks noGrp="1"/>
          </p:cNvSpPr>
          <p:nvPr>
            <p:ph idx="1"/>
          </p:nvPr>
        </p:nvSpPr>
        <p:spPr>
          <a:xfrm>
            <a:off x="342900" y="1028700"/>
            <a:ext cx="8458200" cy="48051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DEE6ECC-1429-4E60-8E4B-623F56F5FFF2}" type="datetime1">
              <a:rPr lang="en-US"/>
              <a:pPr>
                <a:defRPr/>
              </a:pPr>
              <a:t>4/1/2019</a:t>
            </a:fld>
            <a:endParaRPr lang="en-US" dirty="0"/>
          </a:p>
        </p:txBody>
      </p:sp>
      <p:sp>
        <p:nvSpPr>
          <p:cNvPr id="7" name="Footer Placeholder 4"/>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9" name="Slide Number Placeholder 5"/>
          <p:cNvSpPr>
            <a:spLocks noGrp="1"/>
          </p:cNvSpPr>
          <p:nvPr>
            <p:ph type="sldNum" sz="quarter" idx="16"/>
          </p:nvPr>
        </p:nvSpPr>
        <p:spPr/>
        <p:txBody>
          <a:bodyPr/>
          <a:lstStyle>
            <a:lvl1pPr eaLnBrk="0" hangingPunct="0">
              <a:defRPr>
                <a:latin typeface="Tahoma" pitchFamily="34" charset="0"/>
              </a:defRPr>
            </a:lvl1pPr>
          </a:lstStyle>
          <a:p>
            <a:fld id="{0CCE143D-975B-4085-86CD-A0EA6F3C8373}" type="slidenum">
              <a:rPr lang="en-US"/>
              <a:pPr/>
              <a:t>‹N›</a:t>
            </a:fld>
            <a:endParaRPr lang="en-US"/>
          </a:p>
        </p:txBody>
      </p:sp>
    </p:spTree>
    <p:extLst>
      <p:ext uri="{BB962C8B-B14F-4D97-AF65-F5344CB8AC3E}">
        <p14:creationId xmlns:p14="http://schemas.microsoft.com/office/powerpoint/2010/main" val="18328610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 No Line">
    <p:spTree>
      <p:nvGrpSpPr>
        <p:cNvPr id="1" name=""/>
        <p:cNvGrpSpPr/>
        <p:nvPr/>
      </p:nvGrpSpPr>
      <p:grpSpPr>
        <a:xfrm>
          <a:off x="0" y="0"/>
          <a:ext cx="0" cy="0"/>
          <a:chOff x="0" y="0"/>
          <a:chExt cx="0" cy="0"/>
        </a:xfrm>
      </p:grpSpPr>
      <p:sp>
        <p:nvSpPr>
          <p:cNvPr id="4" name="Rectangle 8"/>
          <p:cNvSpPr/>
          <p:nvPr userDrawn="1"/>
        </p:nvSpPr>
        <p:spPr>
          <a:xfrm>
            <a:off x="144463" y="1028700"/>
            <a:ext cx="8999537" cy="25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6"/>
          <p:cNvSpPr>
            <a:spLocks noGrp="1"/>
          </p:cNvSpPr>
          <p:nvPr>
            <p:ph type="body" sz="quarter" idx="13"/>
          </p:nvPr>
        </p:nvSpPr>
        <p:spPr>
          <a:xfrm>
            <a:off x="342900" y="5851602"/>
            <a:ext cx="7391400" cy="100584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
        <p:nvSpPr>
          <p:cNvPr id="5" name="Date Placeholder 2"/>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1E369AD-5A95-487B-802A-237FF7219F21}" type="datetime1">
              <a:rPr lang="en-US"/>
              <a:pPr>
                <a:defRPr/>
              </a:pPr>
              <a:t>4/1/2019</a:t>
            </a:fld>
            <a:endParaRPr lang="en-US" dirty="0"/>
          </a:p>
        </p:txBody>
      </p:sp>
      <p:sp>
        <p:nvSpPr>
          <p:cNvPr id="6" name="Footer Placeholder 3"/>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8" name="Slide Number Placeholder 4"/>
          <p:cNvSpPr>
            <a:spLocks noGrp="1"/>
          </p:cNvSpPr>
          <p:nvPr>
            <p:ph type="sldNum" sz="quarter" idx="16"/>
          </p:nvPr>
        </p:nvSpPr>
        <p:spPr/>
        <p:txBody>
          <a:bodyPr/>
          <a:lstStyle>
            <a:lvl1pPr eaLnBrk="0" hangingPunct="0">
              <a:defRPr>
                <a:latin typeface="Tahoma" pitchFamily="34" charset="0"/>
              </a:defRPr>
            </a:lvl1pPr>
          </a:lstStyle>
          <a:p>
            <a:fld id="{F0E967F8-844F-4874-B4AF-02521BE1D571}" type="slidenum">
              <a:rPr lang="en-US"/>
              <a:pPr/>
              <a:t>‹N›</a:t>
            </a:fld>
            <a:endParaRPr lang="en-US"/>
          </a:p>
        </p:txBody>
      </p:sp>
    </p:spTree>
    <p:extLst>
      <p:ext uri="{BB962C8B-B14F-4D97-AF65-F5344CB8AC3E}">
        <p14:creationId xmlns:p14="http://schemas.microsoft.com/office/powerpoint/2010/main" val="2690680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99335A-E395-4336-B54F-8FB8966CBF6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968780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7"/>
          <p:cNvSpPr/>
          <p:nvPr userDrawn="1"/>
        </p:nvSpPr>
        <p:spPr>
          <a:xfrm>
            <a:off x="144463" y="1028700"/>
            <a:ext cx="8999537" cy="25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
        <p:nvSpPr>
          <p:cNvPr id="7" name="Text Placeholder 6"/>
          <p:cNvSpPr>
            <a:spLocks noGrp="1"/>
          </p:cNvSpPr>
          <p:nvPr>
            <p:ph type="body" sz="quarter" idx="13"/>
          </p:nvPr>
        </p:nvSpPr>
        <p:spPr>
          <a:xfrm>
            <a:off x="342900" y="5851602"/>
            <a:ext cx="7391400" cy="1005840"/>
          </a:xfrm>
        </p:spPr>
        <p:txBody>
          <a:bodyPr anchor="b">
            <a:noAutofit/>
          </a:bodyPr>
          <a:lstStyle>
            <a:lvl1pPr marL="0" indent="0">
              <a:spcBef>
                <a:spcPts val="225"/>
              </a:spcBef>
              <a:buNone/>
              <a:defRPr sz="750"/>
            </a:lvl1pPr>
            <a:lvl2pPr marL="171450" indent="0">
              <a:buNone/>
              <a:defRPr sz="750"/>
            </a:lvl2pPr>
            <a:lvl3pPr marL="342900" indent="0">
              <a:buNone/>
              <a:defRPr sz="750"/>
            </a:lvl3pPr>
            <a:lvl4pPr marL="514350" indent="0">
              <a:buNone/>
              <a:defRPr sz="750"/>
            </a:lvl4pPr>
            <a:lvl5pPr marL="685800" indent="0">
              <a:buNone/>
              <a:defRPr sz="750"/>
            </a:lvl5pPr>
          </a:lstStyle>
          <a:p>
            <a:pPr lvl="0"/>
            <a:r>
              <a:rPr lang="it-IT" smtClean="0"/>
              <a:t>Fare clic per modificare stili del testo dello schema</a:t>
            </a:r>
          </a:p>
        </p:txBody>
      </p:sp>
      <p:sp>
        <p:nvSpPr>
          <p:cNvPr id="4" name="Date Placeholder 1"/>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42E9D6CE-FF37-42A3-A3E7-6AC6F445B415}" type="datetime1">
              <a:rPr lang="en-US"/>
              <a:pPr>
                <a:defRPr/>
              </a:pPr>
              <a:t>4/1/2019</a:t>
            </a:fld>
            <a:endParaRPr lang="en-US" dirty="0"/>
          </a:p>
        </p:txBody>
      </p:sp>
      <p:sp>
        <p:nvSpPr>
          <p:cNvPr id="5" name="Footer Placeholder 2"/>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6" name="Slide Number Placeholder 3"/>
          <p:cNvSpPr>
            <a:spLocks noGrp="1"/>
          </p:cNvSpPr>
          <p:nvPr>
            <p:ph type="sldNum" sz="quarter" idx="16"/>
          </p:nvPr>
        </p:nvSpPr>
        <p:spPr/>
        <p:txBody>
          <a:bodyPr/>
          <a:lstStyle>
            <a:lvl1pPr eaLnBrk="0" hangingPunct="0">
              <a:defRPr>
                <a:latin typeface="Tahoma" pitchFamily="34" charset="0"/>
              </a:defRPr>
            </a:lvl1pPr>
          </a:lstStyle>
          <a:p>
            <a:fld id="{AEB84825-1994-4621-AA75-AEC9D862B308}" type="slidenum">
              <a:rPr lang="en-US"/>
              <a:pPr/>
              <a:t>‹N›</a:t>
            </a:fld>
            <a:endParaRPr lang="en-US"/>
          </a:p>
        </p:txBody>
      </p:sp>
    </p:spTree>
    <p:extLst>
      <p:ext uri="{BB962C8B-B14F-4D97-AF65-F5344CB8AC3E}">
        <p14:creationId xmlns:p14="http://schemas.microsoft.com/office/powerpoint/2010/main" val="32485533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7"/>
          <p:cNvSpPr>
            <a:spLocks noGrp="1"/>
          </p:cNvSpPr>
          <p:nvPr>
            <p:ph type="body" sz="quarter" idx="13"/>
          </p:nvPr>
        </p:nvSpPr>
        <p:spPr>
          <a:xfrm>
            <a:off x="342900" y="5851602"/>
            <a:ext cx="7391400" cy="1005840"/>
          </a:xfrm>
        </p:spPr>
        <p:txBody>
          <a:bodyPr anchor="b"/>
          <a:lstStyle>
            <a:lvl1pPr marL="0" indent="0">
              <a:spcBef>
                <a:spcPts val="225"/>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it-IT" smtClean="0"/>
              <a:t>Fare clic per modificare stili del testo dello schema</a:t>
            </a:r>
          </a:p>
        </p:txBody>
      </p:sp>
      <p:sp>
        <p:nvSpPr>
          <p:cNvPr id="3" name="Content Placeholder 2"/>
          <p:cNvSpPr>
            <a:spLocks noGrp="1"/>
          </p:cNvSpPr>
          <p:nvPr>
            <p:ph idx="1"/>
          </p:nvPr>
        </p:nvSpPr>
        <p:spPr>
          <a:xfrm>
            <a:off x="342900" y="1261872"/>
            <a:ext cx="84582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36911D4-85BB-415D-B865-CB11A4AEEF57}" type="datetime1">
              <a:rPr lang="en-US"/>
              <a:pPr>
                <a:defRPr/>
              </a:pPr>
              <a:t>4/1/2019</a:t>
            </a:fld>
            <a:endParaRPr lang="en-US" dirty="0"/>
          </a:p>
        </p:txBody>
      </p:sp>
      <p:sp>
        <p:nvSpPr>
          <p:cNvPr id="6" name="Footer Placeholder 4"/>
          <p:cNvSpPr>
            <a:spLocks noGrp="1"/>
          </p:cNvSpPr>
          <p:nvPr>
            <p:ph type="ftr" sz="quarter" idx="15"/>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en-US"/>
          </a:p>
        </p:txBody>
      </p:sp>
      <p:sp>
        <p:nvSpPr>
          <p:cNvPr id="7" name="Slide Number Placeholder 5"/>
          <p:cNvSpPr>
            <a:spLocks noGrp="1"/>
          </p:cNvSpPr>
          <p:nvPr>
            <p:ph type="sldNum" sz="quarter" idx="16"/>
          </p:nvPr>
        </p:nvSpPr>
        <p:spPr/>
        <p:txBody>
          <a:bodyPr/>
          <a:lstStyle>
            <a:lvl1pPr eaLnBrk="0" hangingPunct="0">
              <a:defRPr>
                <a:latin typeface="Tahoma" pitchFamily="34" charset="0"/>
              </a:defRPr>
            </a:lvl1pPr>
          </a:lstStyle>
          <a:p>
            <a:fld id="{B7029F4D-5CD6-48F2-BCF3-6A3132D08907}" type="slidenum">
              <a:rPr lang="en-US"/>
              <a:pPr/>
              <a:t>‹N›</a:t>
            </a:fld>
            <a:endParaRPr lang="en-US"/>
          </a:p>
        </p:txBody>
      </p:sp>
    </p:spTree>
    <p:extLst>
      <p:ext uri="{BB962C8B-B14F-4D97-AF65-F5344CB8AC3E}">
        <p14:creationId xmlns:p14="http://schemas.microsoft.com/office/powerpoint/2010/main" val="2625595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 name="Titolo 1"/>
          <p:cNvSpPr>
            <a:spLocks noGrp="1"/>
          </p:cNvSpPr>
          <p:nvPr>
            <p:ph type="title"/>
          </p:nvPr>
        </p:nvSpPr>
        <p:spPr/>
        <p:txBody>
          <a:bodyPr/>
          <a:lstStyle/>
          <a:p>
            <a:r>
              <a:rPr lang="it-IT" smtClean="0"/>
              <a:t>Fare clic per modificare stile</a:t>
            </a:r>
            <a:endParaRPr lang="it-IT"/>
          </a:p>
        </p:txBody>
      </p:sp>
      <p:sp>
        <p:nvSpPr>
          <p:cNvPr id="4" name="Segnaposto data 3"/>
          <p:cNvSpPr>
            <a:spLocks noGrp="1"/>
          </p:cNvSpPr>
          <p:nvPr userDrawn="1">
            <p:ph type="dt" sz="half" idx="10"/>
          </p:nvPr>
        </p:nvSpPr>
        <p:spPr/>
        <p:txBody>
          <a:bodyPr/>
          <a:lstStyle>
            <a:lvl1pPr eaLnBrk="0" fontAlgn="base" hangingPunct="0">
              <a:spcBef>
                <a:spcPct val="0"/>
              </a:spcBef>
              <a:spcAft>
                <a:spcPct val="0"/>
              </a:spcAft>
              <a:defRPr>
                <a:solidFill>
                  <a:prstClr val="black">
                    <a:tint val="75000"/>
                  </a:prstClr>
                </a:solidFill>
                <a:latin typeface="Tahoma" panose="020B0604030504040204" pitchFamily="34" charset="0"/>
              </a:defRPr>
            </a:lvl1pPr>
          </a:lstStyle>
          <a:p>
            <a:pPr>
              <a:defRPr/>
            </a:pPr>
            <a:fld id="{59619BD3-DFF1-0647-BE20-1F751E77A277}" type="datetimeFigureOut">
              <a:rPr lang="it-IT"/>
              <a:pPr>
                <a:defRPr/>
              </a:pPr>
              <a:t>01/04/2019</a:t>
            </a:fld>
            <a:endParaRPr lang="it-IT" dirty="0"/>
          </a:p>
        </p:txBody>
      </p:sp>
      <p:sp>
        <p:nvSpPr>
          <p:cNvPr id="5" name="Segnaposto piè di pagina 4"/>
          <p:cNvSpPr>
            <a:spLocks noGrp="1"/>
          </p:cNvSpPr>
          <p:nvPr userDrawn="1">
            <p:ph type="ftr" sz="quarter" idx="11"/>
          </p:nvPr>
        </p:nvSpPr>
        <p:spPr/>
        <p:txBody>
          <a:bodyPr/>
          <a:lstStyle>
            <a:lvl1pPr eaLnBrk="0" fontAlgn="base" hangingPunct="0">
              <a:spcBef>
                <a:spcPct val="0"/>
              </a:spcBef>
              <a:spcAft>
                <a:spcPct val="0"/>
              </a:spcAft>
              <a:defRPr>
                <a:solidFill>
                  <a:prstClr val="black">
                    <a:tint val="75000"/>
                  </a:prstClr>
                </a:solidFill>
                <a:latin typeface="Tahoma" panose="020B0604030504040204" pitchFamily="34" charset="0"/>
              </a:defRPr>
            </a:lvl1pPr>
          </a:lstStyle>
          <a:p>
            <a:pPr>
              <a:defRPr/>
            </a:pPr>
            <a:endParaRPr lang="it-IT"/>
          </a:p>
        </p:txBody>
      </p:sp>
      <p:sp>
        <p:nvSpPr>
          <p:cNvPr id="6" name="Segnaposto numero diapositiva 5"/>
          <p:cNvSpPr>
            <a:spLocks noGrp="1"/>
          </p:cNvSpPr>
          <p:nvPr userDrawn="1">
            <p:ph type="sldNum" sz="quarter" idx="12"/>
          </p:nvPr>
        </p:nvSpPr>
        <p:spPr/>
        <p:txBody>
          <a:bodyPr/>
          <a:lstStyle>
            <a:lvl1pPr eaLnBrk="0" hangingPunct="0">
              <a:defRPr>
                <a:solidFill>
                  <a:srgbClr val="898989"/>
                </a:solidFill>
                <a:latin typeface="Tahoma" pitchFamily="34" charset="0"/>
              </a:defRPr>
            </a:lvl1pPr>
          </a:lstStyle>
          <a:p>
            <a:fld id="{1D57489B-5899-419F-AA95-C476F07F673E}" type="slidenum">
              <a:rPr lang="it-IT"/>
              <a:pPr/>
              <a:t>‹N›</a:t>
            </a:fld>
            <a:endParaRPr lang="it-IT"/>
          </a:p>
        </p:txBody>
      </p:sp>
    </p:spTree>
    <p:extLst>
      <p:ext uri="{BB962C8B-B14F-4D97-AF65-F5344CB8AC3E}">
        <p14:creationId xmlns:p14="http://schemas.microsoft.com/office/powerpoint/2010/main" val="526588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Bullet Content 1">
    <p:spTree>
      <p:nvGrpSpPr>
        <p:cNvPr id="1" name=""/>
        <p:cNvGrpSpPr/>
        <p:nvPr/>
      </p:nvGrpSpPr>
      <p:grpSpPr>
        <a:xfrm>
          <a:off x="0" y="0"/>
          <a:ext cx="0" cy="0"/>
          <a:chOff x="0" y="0"/>
          <a:chExt cx="0" cy="0"/>
        </a:xfrm>
      </p:grpSpPr>
      <p:sp>
        <p:nvSpPr>
          <p:cNvPr id="5" name="Title 8"/>
          <p:cNvSpPr>
            <a:spLocks noGrp="1"/>
          </p:cNvSpPr>
          <p:nvPr>
            <p:ph type="title"/>
          </p:nvPr>
        </p:nvSpPr>
        <p:spPr>
          <a:xfrm>
            <a:off x="237063" y="269647"/>
            <a:ext cx="8765651" cy="414000"/>
          </a:xfrm>
          <a:prstGeom prst="rect">
            <a:avLst/>
          </a:prstGeom>
        </p:spPr>
        <p:txBody>
          <a:bodyPr/>
          <a:lstStyle>
            <a:lvl1pPr algn="l">
              <a:lnSpc>
                <a:spcPts val="2250"/>
              </a:lnSpc>
              <a:defRPr sz="2400" b="1" baseline="0">
                <a:solidFill>
                  <a:srgbClr val="830051"/>
                </a:solidFill>
                <a:latin typeface="Arial" pitchFamily="34" charset="0"/>
                <a:cs typeface="Arial" pitchFamily="34" charset="0"/>
              </a:defRPr>
            </a:lvl1pPr>
          </a:lstStyle>
          <a:p>
            <a:r>
              <a:rPr lang="it-IT" noProof="0" smtClean="0"/>
              <a:t>Fare clic per modificare lo stile del titolo</a:t>
            </a:r>
            <a:endParaRPr lang="en-GB" noProof="0" dirty="0"/>
          </a:p>
        </p:txBody>
      </p:sp>
      <p:sp>
        <p:nvSpPr>
          <p:cNvPr id="10" name="Text Placeholder 10"/>
          <p:cNvSpPr>
            <a:spLocks noGrp="1"/>
          </p:cNvSpPr>
          <p:nvPr>
            <p:ph type="body" sz="quarter" idx="18"/>
          </p:nvPr>
        </p:nvSpPr>
        <p:spPr>
          <a:xfrm>
            <a:off x="236538" y="753535"/>
            <a:ext cx="8766175" cy="422047"/>
          </a:xfrm>
          <a:prstGeom prst="rect">
            <a:avLst/>
          </a:prstGeom>
        </p:spPr>
        <p:txBody>
          <a:bodyPr/>
          <a:lstStyle>
            <a:lvl1pPr marL="0" indent="0">
              <a:buNone/>
              <a:defRPr sz="2000" b="1">
                <a:solidFill>
                  <a:schemeClr val="accent2"/>
                </a:solidFill>
              </a:defRPr>
            </a:lvl1pPr>
          </a:lstStyle>
          <a:p>
            <a:pPr lvl="0"/>
            <a:r>
              <a:rPr lang="it-IT" smtClean="0"/>
              <a:t>Fare clic per modificare stili del testo dello schema</a:t>
            </a:r>
          </a:p>
        </p:txBody>
      </p:sp>
      <p:sp>
        <p:nvSpPr>
          <p:cNvPr id="8" name="Content Placeholder 2"/>
          <p:cNvSpPr>
            <a:spLocks noGrp="1"/>
          </p:cNvSpPr>
          <p:nvPr>
            <p:ph sz="quarter" idx="10"/>
          </p:nvPr>
        </p:nvSpPr>
        <p:spPr>
          <a:xfrm>
            <a:off x="236538" y="1245467"/>
            <a:ext cx="4272832" cy="4808200"/>
          </a:xfrm>
          <a:prstGeom prst="rect">
            <a:avLst/>
          </a:prstGeom>
        </p:spPr>
        <p:txBody>
          <a:bodyPr/>
          <a:lstStyle>
            <a:lvl1pPr marL="231770" indent="-231770">
              <a:defRPr sz="2000"/>
            </a:lvl1pPr>
            <a:lvl2pPr marL="457189" indent="-225419">
              <a:defRPr sz="1800"/>
            </a:lvl2pPr>
            <a:lvl3pPr marL="688958" indent="-231770">
              <a:defRPr sz="1600"/>
            </a:lvl3pPr>
            <a:lvl4pPr marL="914378" indent="-225419">
              <a:defRPr sz="1400"/>
            </a:lvl4pPr>
            <a:lvl5pPr marL="1146146" indent="-23177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p:cNvSpPr>
            <a:spLocks noGrp="1"/>
          </p:cNvSpPr>
          <p:nvPr>
            <p:ph sz="quarter" idx="19"/>
          </p:nvPr>
        </p:nvSpPr>
        <p:spPr>
          <a:xfrm>
            <a:off x="4659684" y="1245467"/>
            <a:ext cx="4343030" cy="4808200"/>
          </a:xfrm>
          <a:prstGeom prst="rect">
            <a:avLst/>
          </a:prstGeom>
        </p:spPr>
        <p:txBody>
          <a:bodyPr/>
          <a:lstStyle>
            <a:lvl1pPr marL="231770" indent="-231770">
              <a:defRPr sz="2000"/>
            </a:lvl1pPr>
            <a:lvl2pPr marL="457189" indent="-225419">
              <a:defRPr sz="1800"/>
            </a:lvl2pPr>
            <a:lvl3pPr marL="688958" indent="-231770">
              <a:defRPr sz="1600"/>
            </a:lvl3pPr>
            <a:lvl4pPr marL="914378" indent="-225419">
              <a:defRPr sz="1400"/>
            </a:lvl4pPr>
            <a:lvl5pPr marL="1146146" indent="-23177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2"/>
          <p:cNvSpPr>
            <a:spLocks noGrp="1"/>
          </p:cNvSpPr>
          <p:nvPr>
            <p:ph type="sldNum" sz="quarter" idx="20"/>
          </p:nvPr>
        </p:nvSpPr>
        <p:spPr>
          <a:xfrm>
            <a:off x="82550" y="6311900"/>
            <a:ext cx="519113" cy="366713"/>
          </a:xfrm>
        </p:spPr>
        <p:txBody>
          <a:bodyPr rIns="91440" anchor="ctr"/>
          <a:lstStyle>
            <a:lvl1pPr eaLnBrk="0" hangingPunct="0">
              <a:defRPr>
                <a:latin typeface="Tahoma" pitchFamily="34" charset="0"/>
              </a:defRPr>
            </a:lvl1pPr>
          </a:lstStyle>
          <a:p>
            <a:fld id="{80856EB8-E509-4E3C-95FE-6632F03FA7D4}" type="slidenum">
              <a:rPr lang="en-GB"/>
              <a:pPr/>
              <a:t>‹N›</a:t>
            </a:fld>
            <a:endParaRPr lang="en-GB"/>
          </a:p>
        </p:txBody>
      </p:sp>
    </p:spTree>
    <p:extLst>
      <p:ext uri="{BB962C8B-B14F-4D97-AF65-F5344CB8AC3E}">
        <p14:creationId xmlns:p14="http://schemas.microsoft.com/office/powerpoint/2010/main" val="2470841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ullet Content 1 Title">
    <p:spTree>
      <p:nvGrpSpPr>
        <p:cNvPr id="1" name=""/>
        <p:cNvGrpSpPr/>
        <p:nvPr/>
      </p:nvGrpSpPr>
      <p:grpSpPr>
        <a:xfrm>
          <a:off x="0" y="0"/>
          <a:ext cx="0" cy="0"/>
          <a:chOff x="0" y="0"/>
          <a:chExt cx="0" cy="0"/>
        </a:xfrm>
      </p:grpSpPr>
      <p:sp>
        <p:nvSpPr>
          <p:cNvPr id="5" name="Title 8"/>
          <p:cNvSpPr>
            <a:spLocks noGrp="1"/>
          </p:cNvSpPr>
          <p:nvPr>
            <p:ph type="title"/>
          </p:nvPr>
        </p:nvSpPr>
        <p:spPr>
          <a:xfrm>
            <a:off x="237063" y="399187"/>
            <a:ext cx="8765651" cy="414000"/>
          </a:xfrm>
          <a:prstGeom prst="rect">
            <a:avLst/>
          </a:prstGeom>
        </p:spPr>
        <p:txBody>
          <a:bodyPr/>
          <a:lstStyle>
            <a:lvl1pPr algn="l">
              <a:lnSpc>
                <a:spcPts val="2250"/>
              </a:lnSpc>
              <a:defRPr sz="2400" b="1" baseline="0">
                <a:solidFill>
                  <a:srgbClr val="830051"/>
                </a:solidFill>
                <a:latin typeface="Arial" pitchFamily="34" charset="0"/>
                <a:cs typeface="Arial" pitchFamily="34" charset="0"/>
              </a:defRPr>
            </a:lvl1pPr>
          </a:lstStyle>
          <a:p>
            <a:r>
              <a:rPr lang="it-IT" noProof="0" smtClean="0"/>
              <a:t>Fare clic per modificare lo stile del titolo</a:t>
            </a:r>
            <a:endParaRPr lang="en-GB" noProof="0" dirty="0"/>
          </a:p>
        </p:txBody>
      </p:sp>
      <p:sp>
        <p:nvSpPr>
          <p:cNvPr id="3" name="Content Placeholder 2"/>
          <p:cNvSpPr>
            <a:spLocks noGrp="1"/>
          </p:cNvSpPr>
          <p:nvPr>
            <p:ph sz="quarter" idx="10"/>
          </p:nvPr>
        </p:nvSpPr>
        <p:spPr>
          <a:xfrm>
            <a:off x="236539" y="819151"/>
            <a:ext cx="8766175" cy="5234516"/>
          </a:xfrm>
          <a:prstGeom prst="rect">
            <a:avLst/>
          </a:prstGeom>
        </p:spPr>
        <p:txBody>
          <a:bodyPr/>
          <a:lstStyle>
            <a:lvl1pPr marL="231770" indent="-231770">
              <a:spcBef>
                <a:spcPts val="0"/>
              </a:spcBef>
              <a:spcAft>
                <a:spcPts val="450"/>
              </a:spcAft>
              <a:defRPr sz="2000"/>
            </a:lvl1pPr>
            <a:lvl2pPr marL="457189" indent="-225419">
              <a:spcBef>
                <a:spcPts val="0"/>
              </a:spcBef>
              <a:spcAft>
                <a:spcPts val="450"/>
              </a:spcAft>
              <a:defRPr sz="1800"/>
            </a:lvl2pPr>
            <a:lvl3pPr marL="688958" indent="-231770">
              <a:spcBef>
                <a:spcPts val="0"/>
              </a:spcBef>
              <a:spcAft>
                <a:spcPts val="450"/>
              </a:spcAft>
              <a:defRPr sz="1600"/>
            </a:lvl3pPr>
            <a:lvl4pPr marL="914378" indent="-225419">
              <a:spcBef>
                <a:spcPts val="0"/>
              </a:spcBef>
              <a:spcAft>
                <a:spcPts val="450"/>
              </a:spcAft>
              <a:defRPr sz="1400"/>
            </a:lvl4pPr>
            <a:lvl5pPr marL="1146146" indent="-231770">
              <a:spcBef>
                <a:spcPts val="0"/>
              </a:spcBef>
              <a:spcAft>
                <a:spcPts val="450"/>
              </a:spcAf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quarter" idx="11"/>
          </p:nvPr>
        </p:nvSpPr>
        <p:spPr>
          <a:xfrm>
            <a:off x="673894" y="6245226"/>
            <a:ext cx="3498056" cy="385763"/>
          </a:xfrm>
          <a:prstGeom prst="rect">
            <a:avLst/>
          </a:prstGeom>
        </p:spPr>
        <p:txBody>
          <a:bodyPr anchor="b"/>
          <a:lstStyle>
            <a:lvl1pPr marL="0" indent="0">
              <a:spcBef>
                <a:spcPts val="0"/>
              </a:spcBef>
              <a:buNone/>
              <a:defRPr sz="900"/>
            </a:lvl1pPr>
            <a:lvl2pPr>
              <a:defRPr sz="900"/>
            </a:lvl2pPr>
            <a:lvl3pPr>
              <a:defRPr sz="900"/>
            </a:lvl3pPr>
            <a:lvl4pPr>
              <a:defRPr sz="900"/>
            </a:lvl4pPr>
            <a:lvl5pPr>
              <a:defRPr sz="900"/>
            </a:lvl5pPr>
          </a:lstStyle>
          <a:p>
            <a:pPr lvl="0"/>
            <a:endParaRPr lang="en-GB" dirty="0"/>
          </a:p>
        </p:txBody>
      </p:sp>
      <p:sp>
        <p:nvSpPr>
          <p:cNvPr id="8" name="Content Placeholder 3"/>
          <p:cNvSpPr>
            <a:spLocks noGrp="1"/>
          </p:cNvSpPr>
          <p:nvPr>
            <p:ph sz="quarter" idx="12"/>
          </p:nvPr>
        </p:nvSpPr>
        <p:spPr>
          <a:xfrm>
            <a:off x="4862989" y="6311901"/>
            <a:ext cx="3498056" cy="385763"/>
          </a:xfrm>
          <a:prstGeom prst="rect">
            <a:avLst/>
          </a:prstGeom>
        </p:spPr>
        <p:txBody>
          <a:bodyPr anchor="b"/>
          <a:lstStyle>
            <a:lvl1pPr marL="0" indent="0" algn="r">
              <a:spcBef>
                <a:spcPts val="0"/>
              </a:spcBef>
              <a:buNone/>
              <a:defRPr sz="900"/>
            </a:lvl1pPr>
            <a:lvl2pPr>
              <a:defRPr sz="900"/>
            </a:lvl2pPr>
            <a:lvl3pPr>
              <a:defRPr sz="900"/>
            </a:lvl3pPr>
            <a:lvl4pPr>
              <a:defRPr sz="900"/>
            </a:lvl4pPr>
            <a:lvl5pPr>
              <a:defRPr sz="900"/>
            </a:lvl5pPr>
          </a:lstStyle>
          <a:p>
            <a:pPr lvl="0"/>
            <a:endParaRPr lang="en-GB" dirty="0"/>
          </a:p>
        </p:txBody>
      </p:sp>
      <p:sp>
        <p:nvSpPr>
          <p:cNvPr id="6" name="Slide Number Placeholder 2"/>
          <p:cNvSpPr>
            <a:spLocks noGrp="1"/>
          </p:cNvSpPr>
          <p:nvPr>
            <p:ph type="sldNum" sz="quarter" idx="13"/>
          </p:nvPr>
        </p:nvSpPr>
        <p:spPr>
          <a:xfrm>
            <a:off x="82550" y="6311900"/>
            <a:ext cx="519113" cy="366713"/>
          </a:xfrm>
        </p:spPr>
        <p:txBody>
          <a:bodyPr rIns="91440" anchor="ctr"/>
          <a:lstStyle>
            <a:lvl1pPr eaLnBrk="0" hangingPunct="0">
              <a:defRPr>
                <a:latin typeface="Tahoma" pitchFamily="34" charset="0"/>
              </a:defRPr>
            </a:lvl1pPr>
          </a:lstStyle>
          <a:p>
            <a:fld id="{432D6583-BFF2-4256-95C0-AACC5541A01B}" type="slidenum">
              <a:rPr lang="en-GB"/>
              <a:pPr/>
              <a:t>‹N›</a:t>
            </a:fld>
            <a:endParaRPr lang="en-GB"/>
          </a:p>
        </p:txBody>
      </p:sp>
    </p:spTree>
    <p:extLst>
      <p:ext uri="{BB962C8B-B14F-4D97-AF65-F5344CB8AC3E}">
        <p14:creationId xmlns:p14="http://schemas.microsoft.com/office/powerpoint/2010/main" val="34100835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_Bullet Content 1">
    <p:spTree>
      <p:nvGrpSpPr>
        <p:cNvPr id="1" name=""/>
        <p:cNvGrpSpPr/>
        <p:nvPr/>
      </p:nvGrpSpPr>
      <p:grpSpPr>
        <a:xfrm>
          <a:off x="0" y="0"/>
          <a:ext cx="0" cy="0"/>
          <a:chOff x="0" y="0"/>
          <a:chExt cx="0" cy="0"/>
        </a:xfrm>
      </p:grpSpPr>
      <p:sp>
        <p:nvSpPr>
          <p:cNvPr id="5" name="Title 8"/>
          <p:cNvSpPr>
            <a:spLocks noGrp="1"/>
          </p:cNvSpPr>
          <p:nvPr>
            <p:ph type="title"/>
          </p:nvPr>
        </p:nvSpPr>
        <p:spPr>
          <a:xfrm>
            <a:off x="237063" y="269647"/>
            <a:ext cx="8765651" cy="414000"/>
          </a:xfrm>
          <a:prstGeom prst="rect">
            <a:avLst/>
          </a:prstGeom>
        </p:spPr>
        <p:txBody>
          <a:bodyPr/>
          <a:lstStyle>
            <a:lvl1pPr algn="l">
              <a:lnSpc>
                <a:spcPts val="2250"/>
              </a:lnSpc>
              <a:defRPr sz="2400" b="1" baseline="0">
                <a:solidFill>
                  <a:srgbClr val="830051"/>
                </a:solidFill>
                <a:latin typeface="Arial" pitchFamily="34" charset="0"/>
                <a:cs typeface="Arial" pitchFamily="34" charset="0"/>
              </a:defRPr>
            </a:lvl1pPr>
          </a:lstStyle>
          <a:p>
            <a:r>
              <a:rPr lang="it-IT" noProof="0" smtClean="0"/>
              <a:t>Fare clic per modificare lo stile del titolo</a:t>
            </a:r>
            <a:endParaRPr lang="en-GB" noProof="0" dirty="0"/>
          </a:p>
        </p:txBody>
      </p:sp>
      <p:sp>
        <p:nvSpPr>
          <p:cNvPr id="10" name="Text Placeholder 10"/>
          <p:cNvSpPr>
            <a:spLocks noGrp="1"/>
          </p:cNvSpPr>
          <p:nvPr>
            <p:ph type="body" sz="quarter" idx="18"/>
          </p:nvPr>
        </p:nvSpPr>
        <p:spPr>
          <a:xfrm>
            <a:off x="236538" y="753535"/>
            <a:ext cx="8766175" cy="422047"/>
          </a:xfrm>
          <a:prstGeom prst="rect">
            <a:avLst/>
          </a:prstGeom>
        </p:spPr>
        <p:txBody>
          <a:bodyPr/>
          <a:lstStyle>
            <a:lvl1pPr marL="0" indent="0">
              <a:buNone/>
              <a:defRPr sz="2000" b="1">
                <a:solidFill>
                  <a:schemeClr val="accent2"/>
                </a:solidFill>
              </a:defRPr>
            </a:lvl1pPr>
          </a:lstStyle>
          <a:p>
            <a:pPr lvl="0"/>
            <a:r>
              <a:rPr lang="it-IT" smtClean="0"/>
              <a:t>Fare clic per modificare stili del testo dello schema</a:t>
            </a:r>
          </a:p>
        </p:txBody>
      </p:sp>
      <p:sp>
        <p:nvSpPr>
          <p:cNvPr id="8" name="Content Placeholder 2"/>
          <p:cNvSpPr>
            <a:spLocks noGrp="1"/>
          </p:cNvSpPr>
          <p:nvPr>
            <p:ph sz="quarter" idx="10"/>
          </p:nvPr>
        </p:nvSpPr>
        <p:spPr>
          <a:xfrm>
            <a:off x="236538" y="1245467"/>
            <a:ext cx="4272832" cy="4808200"/>
          </a:xfrm>
          <a:prstGeom prst="rect">
            <a:avLst/>
          </a:prstGeom>
        </p:spPr>
        <p:txBody>
          <a:bodyPr/>
          <a:lstStyle>
            <a:lvl1pPr marL="231770" indent="-231770">
              <a:defRPr sz="2000"/>
            </a:lvl1pPr>
            <a:lvl2pPr marL="457189" indent="-225419">
              <a:defRPr sz="1800"/>
            </a:lvl2pPr>
            <a:lvl3pPr marL="688958" indent="-231770">
              <a:defRPr sz="1600"/>
            </a:lvl3pPr>
            <a:lvl4pPr marL="914378" indent="-225419">
              <a:defRPr sz="1400"/>
            </a:lvl4pPr>
            <a:lvl5pPr marL="1146146" indent="-23177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p:cNvSpPr>
            <a:spLocks noGrp="1"/>
          </p:cNvSpPr>
          <p:nvPr>
            <p:ph sz="quarter" idx="19"/>
          </p:nvPr>
        </p:nvSpPr>
        <p:spPr>
          <a:xfrm>
            <a:off x="4659684" y="1245467"/>
            <a:ext cx="4343030" cy="4808200"/>
          </a:xfrm>
          <a:prstGeom prst="rect">
            <a:avLst/>
          </a:prstGeom>
        </p:spPr>
        <p:txBody>
          <a:bodyPr/>
          <a:lstStyle>
            <a:lvl1pPr marL="231770" indent="-231770">
              <a:defRPr sz="2000"/>
            </a:lvl1pPr>
            <a:lvl2pPr marL="457189" indent="-225419">
              <a:defRPr sz="1800"/>
            </a:lvl2pPr>
            <a:lvl3pPr marL="688958" indent="-231770">
              <a:defRPr sz="1600"/>
            </a:lvl3pPr>
            <a:lvl4pPr marL="914378" indent="-225419">
              <a:defRPr sz="1400"/>
            </a:lvl4pPr>
            <a:lvl5pPr marL="1146146" indent="-23177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2"/>
          <p:cNvSpPr>
            <a:spLocks noGrp="1"/>
          </p:cNvSpPr>
          <p:nvPr>
            <p:ph type="sldNum" sz="quarter" idx="20"/>
          </p:nvPr>
        </p:nvSpPr>
        <p:spPr>
          <a:xfrm>
            <a:off x="82550" y="6311900"/>
            <a:ext cx="519113" cy="366713"/>
          </a:xfrm>
        </p:spPr>
        <p:txBody>
          <a:bodyPr rIns="91440" anchor="ctr"/>
          <a:lstStyle>
            <a:lvl1pPr eaLnBrk="0" hangingPunct="0">
              <a:defRPr>
                <a:latin typeface="Tahoma" pitchFamily="34" charset="0"/>
              </a:defRPr>
            </a:lvl1pPr>
          </a:lstStyle>
          <a:p>
            <a:fld id="{343D9674-4BA6-47E2-9C3A-34677F109E35}" type="slidenum">
              <a:rPr lang="en-GB"/>
              <a:pPr/>
              <a:t>‹N›</a:t>
            </a:fld>
            <a:endParaRPr lang="en-GB"/>
          </a:p>
        </p:txBody>
      </p:sp>
    </p:spTree>
    <p:extLst>
      <p:ext uri="{BB962C8B-B14F-4D97-AF65-F5344CB8AC3E}">
        <p14:creationId xmlns:p14="http://schemas.microsoft.com/office/powerpoint/2010/main" val="1963893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679"/>
                </a:solidFill>
                <a:effectLst/>
                <a:uLnTx/>
                <a:uFillTx/>
                <a:latin typeface="Arial" charset="0"/>
                <a:ea typeface="ＭＳ Ｐゴシック" charset="0"/>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663"/>
              </a:spcBef>
              <a:spcAft>
                <a:spcPts val="0"/>
              </a:spcAft>
              <a:buClrTx/>
              <a:buSzTx/>
              <a:buFontTx/>
              <a:buNone/>
              <a:tabLst/>
              <a:defRPr/>
            </a:pP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GINA </a:t>
            </a: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Global Strategy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for </a:t>
            </a: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Asthma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
            </a:r>
            <a:b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br>
            <a:r>
              <a:rPr kumimoji="0" lang="en-US" altLang="en-US" sz="2500" b="0" i="0" u="none" strike="noStrike" kern="1200" cap="none" spc="0" normalizeH="0" baseline="0" noProof="0" dirty="0" smtClean="0">
                <a:ln>
                  <a:noFill/>
                </a:ln>
                <a:solidFill>
                  <a:srgbClr val="134679"/>
                </a:solidFill>
                <a:effectLst/>
                <a:uLnTx/>
                <a:uFillTx/>
                <a:latin typeface="Arial" charset="0"/>
                <a:ea typeface="+mn-ea"/>
                <a:cs typeface="Arial" charset="0"/>
                <a:sym typeface="Arial" charset="0"/>
              </a:rPr>
              <a:t>Management </a:t>
            </a:r>
            <a:r>
              <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rPr>
              <a:t>and </a:t>
            </a:r>
            <a:r>
              <a:rPr kumimoji="0" lang="en-US" altLang="en-US" sz="2500" b="0" i="0" u="none" strike="noStrike" kern="1200" cap="none" spc="0" normalizeH="0" baseline="0" noProof="0" smtClean="0">
                <a:ln>
                  <a:noFill/>
                </a:ln>
                <a:solidFill>
                  <a:srgbClr val="134679"/>
                </a:solidFill>
                <a:effectLst/>
                <a:uLnTx/>
                <a:uFillTx/>
                <a:latin typeface="Arial" charset="0"/>
                <a:ea typeface="+mn-ea"/>
                <a:cs typeface="Arial" charset="0"/>
                <a:sym typeface="Arial" charset="0"/>
              </a:rPr>
              <a:t>Prevention 2017</a:t>
            </a:r>
            <a:endParaRPr kumimoji="0" lang="en-US" altLang="en-US" sz="2500" b="0" i="0" u="none" strike="noStrike" kern="1200" cap="none" spc="0" normalizeH="0" baseline="0" noProof="0" dirty="0">
              <a:ln>
                <a:noFill/>
              </a:ln>
              <a:solidFill>
                <a:srgbClr val="134679"/>
              </a:solidFill>
              <a:effectLst/>
              <a:uLnTx/>
              <a:uFillTx/>
              <a:latin typeface="Arial" charset="0"/>
              <a:ea typeface="+mn-ea"/>
              <a:cs typeface="Arial" charset="0"/>
              <a:sym typeface="Arial" charset="0"/>
            </a:endParaRPr>
          </a:p>
        </p:txBody>
      </p:sp>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 name="TextBox 2"/>
          <p:cNvSpPr txBox="1">
            <a:spLocks noChangeArrowheads="1"/>
          </p:cNvSpPr>
          <p:nvPr userDrawn="1"/>
        </p:nvSpPr>
        <p:spPr bwMode="auto">
          <a:xfrm>
            <a:off x="901700" y="5183188"/>
            <a:ext cx="70754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1200" cap="none" spc="0" normalizeH="0" baseline="0" noProof="0" smtClean="0">
                <a:ln>
                  <a:noFill/>
                </a:ln>
                <a:solidFill>
                  <a:srgbClr val="134679"/>
                </a:solidFill>
                <a:effectLst/>
                <a:uLnTx/>
                <a:uFillTx/>
                <a:latin typeface="Arial" panose="020B0604020202020204" pitchFamily="34" charset="0"/>
                <a:ea typeface="+mn-ea"/>
                <a:cs typeface="+mn-cs"/>
              </a:rPr>
              <a:t>This slide set is restricted for academic and educational purposes only.  Use of the slide set, or of individual slides, for commercial or promotional purposes requires approval from GINA. </a:t>
            </a:r>
            <a:endParaRPr kumimoji="0" lang="en-AU"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94614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2288652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7AC45B-C9AF-473D-9539-838BE50BF26D}"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939143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Arial" charset="0"/>
                <a:ea typeface="+mn-ea"/>
                <a:cs typeface="Arial" charset="0"/>
                <a:sym typeface="Arial" charset="0"/>
              </a:rPr>
              <a:t>© Global Initiative for Asthma</a:t>
            </a: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53804-EED5-4ABA-A7B2-EF2D5F7C27F9}" type="datetimeFigureOut">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1/04/2019</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0A7B01-1F75-4A68-A4B9-1B8A16A33D22}" type="slidenum">
              <a:rPr kumimoji="0" lang="en-AU"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5692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5.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6.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1.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image" Target="../media/image12.png"/><Relationship Id="rId2" Type="http://schemas.openxmlformats.org/officeDocument/2006/relationships/slideLayout" Target="../slideLayouts/slideLayout250.xml"/><Relationship Id="rId16" Type="http://schemas.openxmlformats.org/officeDocument/2006/relationships/image" Target="../media/image11.png"/><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image" Target="../media/image10.png"/><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5.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6" Type="http://schemas.openxmlformats.org/officeDocument/2006/relationships/image" Target="../media/image12.png"/><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image" Target="../media/image11.png"/><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image" Target="../media/image10.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image" Target="../media/image12.png"/><Relationship Id="rId2" Type="http://schemas.openxmlformats.org/officeDocument/2006/relationships/slideLayout" Target="../slideLayouts/slideLayout275.xml"/><Relationship Id="rId16" Type="http://schemas.openxmlformats.org/officeDocument/2006/relationships/image" Target="../media/image11.png"/><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image" Target="../media/image10.png"/><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theme" Target="../theme/theme28.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theme" Target="../theme/theme31.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theme" Target="../theme/theme33.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defRPr>
            </a:lvl1pPr>
          </a:lstStyle>
          <a:p>
            <a:pPr defTabSz="914400"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lgn="ctr" defTabSz="914400"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fld id="{39D9BAA5-3F99-41E6-AB84-84FC79B7CF20}" type="slidenum">
              <a:rPr lang="it-IT">
                <a:solidFill>
                  <a:srgbClr val="000000"/>
                </a:solidFill>
              </a:rPr>
              <a:pPr defTabSz="914400"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70373061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626404"/>
      </p:ext>
    </p:extLst>
  </p:cSld>
  <p:clrMap bg1="lt1" tx1="dk1" bg2="lt2" tx2="dk2" accent1="accent1" accent2="accent2" accent3="accent3" accent4="accent4" accent5="accent5" accent6="accent6" hlink="hlink" folHlink="folHlink"/>
  <p:sldLayoutIdLst>
    <p:sldLayoutId id="2147485159" r:id="rId1"/>
    <p:sldLayoutId id="2147485160" r:id="rId2"/>
    <p:sldLayoutId id="2147485162" r:id="rId3"/>
    <p:sldLayoutId id="2147485163" r:id="rId4"/>
    <p:sldLayoutId id="2147485164" r:id="rId5"/>
    <p:sldLayoutId id="2147485165" r:id="rId6"/>
    <p:sldLayoutId id="2147485166" r:id="rId7"/>
    <p:sldLayoutId id="2147485167" r:id="rId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4C1E0A-9EF2-46B6-A93E-693E7D811D5C}" type="slidenum">
              <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7854139"/>
      </p:ext>
    </p:extLst>
  </p:cSld>
  <p:clrMap bg1="lt1" tx1="dk1" bg2="lt2" tx2="dk2" accent1="accent1" accent2="accent2" accent3="accent3" accent4="accent4" accent5="accent5" accent6="accent6" hlink="hlink" folHlink="folHlink"/>
  <p:sldLayoutIdLst>
    <p:sldLayoutId id="2147485248" r:id="rId1"/>
    <p:sldLayoutId id="2147485249" r:id="rId2"/>
    <p:sldLayoutId id="2147485250" r:id="rId3"/>
    <p:sldLayoutId id="2147485251" r:id="rId4"/>
    <p:sldLayoutId id="2147485252" r:id="rId5"/>
    <p:sldLayoutId id="2147485253" r:id="rId6"/>
    <p:sldLayoutId id="2147485254" r:id="rId7"/>
    <p:sldLayoutId id="2147485255" r:id="rId8"/>
    <p:sldLayoutId id="2147485256" r:id="rId9"/>
    <p:sldLayoutId id="2147485257" r:id="rId10"/>
    <p:sldLayoutId id="21474852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E490EE-D16F-4FC7-908B-293D3C866E02}"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673182"/>
      </p:ext>
    </p:extLst>
  </p:cSld>
  <p:clrMap bg1="lt1" tx1="dk1" bg2="lt2" tx2="dk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 id="214748554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612061"/>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8" r:id="rId3"/>
    <p:sldLayoutId id="2147485559" r:id="rId4"/>
    <p:sldLayoutId id="2147485560" r:id="rId5"/>
    <p:sldLayoutId id="2147485561" r:id="rId6"/>
    <p:sldLayoutId id="2147485562" r:id="rId7"/>
    <p:sldLayoutId id="2147485563" r:id="rId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C92190-5ED0-4812-8941-D5FD87476870}"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804055"/>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stile</a:t>
            </a:r>
          </a:p>
        </p:txBody>
      </p:sp>
      <p:sp>
        <p:nvSpPr>
          <p:cNvPr id="1741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112" charset="0"/>
                <a:ea typeface="ＭＳ Ｐゴシック" pitchFamily="-112" charset="-128"/>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C181E9F-5EBF-4072-BFC7-A03D5171A4E0}" type="datetime1">
              <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01/04/2019</a:t>
            </a:fld>
            <a:endParaRPr kumimoji="0" lang="it-IT" sz="1200" b="0" i="0" u="none" strike="noStrike" kern="1200" cap="none" spc="0" normalizeH="0" baseline="0" noProof="0">
              <a:ln>
                <a:noFill/>
              </a:ln>
              <a:solidFill>
                <a:srgbClr val="898989"/>
              </a:solidFill>
              <a:effectLst/>
              <a:uLnTx/>
              <a:uFillTx/>
              <a:latin typeface="Calibri" pitchFamily="-112" charset="0"/>
              <a:ea typeface="ＭＳ Ｐゴシック" pitchFamily="-112" charset="-128"/>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107" charset="0"/>
                <a:ea typeface="ＭＳ Ｐゴシック" pitchFamily="-107" charset="-128"/>
                <a:cs typeface="ＭＳ Ｐゴシック" pitchFamily="-107" charset="-128"/>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pitchFamily="-107" charset="0"/>
              <a:ea typeface="ＭＳ Ｐゴシック" pitchFamily="-107" charset="-128"/>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anose="020F0502020204030204" pitchFamily="34" charset="0"/>
                <a:ea typeface="ＭＳ Ｐゴシック" panose="020B0600070205080204" pitchFamily="34"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FA4E271-6685-4A1E-A057-78F65C8B0F20}" type="slidenum">
              <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‹N›</a:t>
            </a:fld>
            <a:endParaRPr kumimoji="0" lang="it-IT" altLang="it-IT"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65354160"/>
      </p:ext>
    </p:extLst>
  </p:cSld>
  <p:clrMap bg1="lt1" tx1="dk1" bg2="lt2" tx2="dk2" accent1="accent1" accent2="accent2" accent3="accent3" accent4="accent4" accent5="accent5" accent6="accent6" hlink="hlink" folHlink="folHlink"/>
  <p:sldLayoutIdLst>
    <p:sldLayoutId id="2147485800" r:id="rId1"/>
    <p:sldLayoutId id="2147485801" r:id="rId2"/>
    <p:sldLayoutId id="2147485802" r:id="rId3"/>
    <p:sldLayoutId id="2147485803" r:id="rId4"/>
    <p:sldLayoutId id="2147485804" r:id="rId5"/>
    <p:sldLayoutId id="2147485805" r:id="rId6"/>
    <p:sldLayoutId id="2147485806" r:id="rId7"/>
    <p:sldLayoutId id="2147485807" r:id="rId8"/>
    <p:sldLayoutId id="2147485808" r:id="rId9"/>
    <p:sldLayoutId id="2147485809" r:id="rId10"/>
    <p:sldLayoutId id="2147485810" r:id="rId11"/>
    <p:sldLayoutId id="2147485811" r:id="rId12"/>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34"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34"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34"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34"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86A7EA-8869-434A-B16F-F3A7BCDE19E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7760161"/>
      </p:ext>
    </p:extLst>
  </p:cSld>
  <p:clrMap bg1="lt1" tx1="dk1" bg2="lt2" tx2="dk2" accent1="accent1" accent2="accent2" accent3="accent3" accent4="accent4" accent5="accent5" accent6="accent6" hlink="hlink" folHlink="folHlink"/>
  <p:sldLayoutIdLst>
    <p:sldLayoutId id="2147485813"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 id="21474858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49" tIns="44124" rIns="88249" bIns="44124" numCol="1" anchor="ctr" anchorCtr="0" compatLnSpc="1">
            <a:prstTxWarp prst="textNoShape">
              <a:avLst/>
            </a:prstTxWarp>
          </a:bodyPr>
          <a:lstStyle/>
          <a:p>
            <a:pPr lvl="0"/>
            <a:r>
              <a:rPr lang="en-GB" altLang="it-IT"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49" tIns="44124" rIns="88249" bIns="44124" numCol="1" anchor="t" anchorCtr="0" compatLnSpc="1">
            <a:prstTxWarp prst="textNoShape">
              <a:avLst/>
            </a:prstTxWarp>
          </a:bodyPr>
          <a:lstStyle/>
          <a:p>
            <a:pPr lvl="0"/>
            <a:r>
              <a:rPr lang="en-GB" altLang="it-IT" smtClean="0"/>
              <a:t>Click to edit Master text styles</a:t>
            </a:r>
          </a:p>
          <a:p>
            <a:pPr lvl="1"/>
            <a:r>
              <a:rPr lang="en-GB" altLang="it-IT" smtClean="0"/>
              <a:t>Second level</a:t>
            </a:r>
          </a:p>
          <a:p>
            <a:pPr lvl="2"/>
            <a:r>
              <a:rPr lang="en-GB" altLang="it-IT" smtClean="0"/>
              <a:t>Third level</a:t>
            </a:r>
          </a:p>
          <a:p>
            <a:pPr lvl="3"/>
            <a:r>
              <a:rPr lang="en-GB" altLang="it-IT" smtClean="0"/>
              <a:t>Fourth level</a:t>
            </a:r>
          </a:p>
          <a:p>
            <a:pPr lvl="4"/>
            <a:r>
              <a:rPr lang="en-GB"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8249" tIns="44124" rIns="88249" bIns="44124"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8249" tIns="44124" rIns="88249" bIns="44124"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8249" tIns="44124" rIns="88249" bIns="44124"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E0ABBC6-1311-44B4-9212-EB6A7888DF80}"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876590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Lst>
  <p:txStyles>
    <p:titleStyle>
      <a:lvl1pPr algn="ctr" defTabSz="882650" rtl="0" eaLnBrk="0" fontAlgn="base" hangingPunct="0">
        <a:spcBef>
          <a:spcPct val="0"/>
        </a:spcBef>
        <a:spcAft>
          <a:spcPct val="0"/>
        </a:spcAft>
        <a:defRPr sz="4200">
          <a:solidFill>
            <a:schemeClr val="tx2"/>
          </a:solidFill>
          <a:latin typeface="+mj-lt"/>
          <a:ea typeface="+mj-ea"/>
          <a:cs typeface="+mj-cs"/>
        </a:defRPr>
      </a:lvl1pPr>
      <a:lvl2pPr algn="ctr" defTabSz="882650" rtl="0" eaLnBrk="0" fontAlgn="base" hangingPunct="0">
        <a:spcBef>
          <a:spcPct val="0"/>
        </a:spcBef>
        <a:spcAft>
          <a:spcPct val="0"/>
        </a:spcAft>
        <a:defRPr sz="4200">
          <a:solidFill>
            <a:schemeClr val="tx2"/>
          </a:solidFill>
          <a:latin typeface="Times New Roman" pitchFamily="18" charset="0"/>
        </a:defRPr>
      </a:lvl2pPr>
      <a:lvl3pPr algn="ctr" defTabSz="882650" rtl="0" eaLnBrk="0" fontAlgn="base" hangingPunct="0">
        <a:spcBef>
          <a:spcPct val="0"/>
        </a:spcBef>
        <a:spcAft>
          <a:spcPct val="0"/>
        </a:spcAft>
        <a:defRPr sz="4200">
          <a:solidFill>
            <a:schemeClr val="tx2"/>
          </a:solidFill>
          <a:latin typeface="Times New Roman" pitchFamily="18" charset="0"/>
        </a:defRPr>
      </a:lvl3pPr>
      <a:lvl4pPr algn="ctr" defTabSz="882650" rtl="0" eaLnBrk="0" fontAlgn="base" hangingPunct="0">
        <a:spcBef>
          <a:spcPct val="0"/>
        </a:spcBef>
        <a:spcAft>
          <a:spcPct val="0"/>
        </a:spcAft>
        <a:defRPr sz="4200">
          <a:solidFill>
            <a:schemeClr val="tx2"/>
          </a:solidFill>
          <a:latin typeface="Times New Roman" pitchFamily="18" charset="0"/>
        </a:defRPr>
      </a:lvl4pPr>
      <a:lvl5pPr algn="ctr" defTabSz="882650" rtl="0" eaLnBrk="0" fontAlgn="base" hangingPunct="0">
        <a:spcBef>
          <a:spcPct val="0"/>
        </a:spcBef>
        <a:spcAft>
          <a:spcPct val="0"/>
        </a:spcAft>
        <a:defRPr sz="4200">
          <a:solidFill>
            <a:schemeClr val="tx2"/>
          </a:solidFill>
          <a:latin typeface="Times New Roman" pitchFamily="18" charset="0"/>
        </a:defRPr>
      </a:lvl5pPr>
      <a:lvl6pPr marL="457200" algn="ctr" defTabSz="882650" rtl="0" eaLnBrk="0" fontAlgn="base" hangingPunct="0">
        <a:spcBef>
          <a:spcPct val="0"/>
        </a:spcBef>
        <a:spcAft>
          <a:spcPct val="0"/>
        </a:spcAft>
        <a:defRPr sz="4200">
          <a:solidFill>
            <a:schemeClr val="tx2"/>
          </a:solidFill>
          <a:latin typeface="Times New Roman" pitchFamily="18" charset="0"/>
        </a:defRPr>
      </a:lvl6pPr>
      <a:lvl7pPr marL="914400" algn="ctr" defTabSz="882650" rtl="0" eaLnBrk="0" fontAlgn="base" hangingPunct="0">
        <a:spcBef>
          <a:spcPct val="0"/>
        </a:spcBef>
        <a:spcAft>
          <a:spcPct val="0"/>
        </a:spcAft>
        <a:defRPr sz="4200">
          <a:solidFill>
            <a:schemeClr val="tx2"/>
          </a:solidFill>
          <a:latin typeface="Times New Roman" pitchFamily="18" charset="0"/>
        </a:defRPr>
      </a:lvl7pPr>
      <a:lvl8pPr marL="1371600" algn="ctr" defTabSz="882650" rtl="0" eaLnBrk="0" fontAlgn="base" hangingPunct="0">
        <a:spcBef>
          <a:spcPct val="0"/>
        </a:spcBef>
        <a:spcAft>
          <a:spcPct val="0"/>
        </a:spcAft>
        <a:defRPr sz="4200">
          <a:solidFill>
            <a:schemeClr val="tx2"/>
          </a:solidFill>
          <a:latin typeface="Times New Roman" pitchFamily="18" charset="0"/>
        </a:defRPr>
      </a:lvl8pPr>
      <a:lvl9pPr marL="1828800" algn="ctr" defTabSz="882650" rtl="0" eaLnBrk="0" fontAlgn="base" hangingPunct="0">
        <a:spcBef>
          <a:spcPct val="0"/>
        </a:spcBef>
        <a:spcAft>
          <a:spcPct val="0"/>
        </a:spcAft>
        <a:defRPr sz="4200">
          <a:solidFill>
            <a:schemeClr val="tx2"/>
          </a:solidFill>
          <a:latin typeface="Times New Roman" pitchFamily="18" charset="0"/>
        </a:defRPr>
      </a:lvl9pPr>
    </p:titleStyle>
    <p:bodyStyle>
      <a:lvl1pPr marL="330200" indent="-330200" algn="l" defTabSz="882650" rtl="0" eaLnBrk="0" fontAlgn="base" hangingPunct="0">
        <a:spcBef>
          <a:spcPct val="20000"/>
        </a:spcBef>
        <a:spcAft>
          <a:spcPct val="0"/>
        </a:spcAft>
        <a:buChar char="•"/>
        <a:defRPr sz="3100">
          <a:solidFill>
            <a:schemeClr val="tx1"/>
          </a:solidFill>
          <a:latin typeface="+mn-lt"/>
          <a:ea typeface="+mn-ea"/>
          <a:cs typeface="+mn-cs"/>
        </a:defRPr>
      </a:lvl1pPr>
      <a:lvl2pPr marL="717550" indent="-276225" algn="l" defTabSz="882650" rtl="0" eaLnBrk="0" fontAlgn="base" hangingPunct="0">
        <a:spcBef>
          <a:spcPct val="20000"/>
        </a:spcBef>
        <a:spcAft>
          <a:spcPct val="0"/>
        </a:spcAft>
        <a:buChar char="–"/>
        <a:defRPr sz="2700">
          <a:solidFill>
            <a:schemeClr val="tx1"/>
          </a:solidFill>
          <a:latin typeface="+mn-lt"/>
        </a:defRPr>
      </a:lvl2pPr>
      <a:lvl3pPr marL="1103313" indent="-220663" algn="l" defTabSz="882650" rtl="0" eaLnBrk="0" fontAlgn="base" hangingPunct="0">
        <a:spcBef>
          <a:spcPct val="20000"/>
        </a:spcBef>
        <a:spcAft>
          <a:spcPct val="0"/>
        </a:spcAft>
        <a:buChar char="•"/>
        <a:defRPr sz="2300">
          <a:solidFill>
            <a:schemeClr val="tx1"/>
          </a:solidFill>
          <a:latin typeface="+mn-lt"/>
        </a:defRPr>
      </a:lvl3pPr>
      <a:lvl4pPr marL="1544638" indent="-220663" algn="l" defTabSz="882650" rtl="0" eaLnBrk="0" fontAlgn="base" hangingPunct="0">
        <a:spcBef>
          <a:spcPct val="20000"/>
        </a:spcBef>
        <a:spcAft>
          <a:spcPct val="0"/>
        </a:spcAft>
        <a:buChar char="–"/>
        <a:defRPr sz="1900">
          <a:solidFill>
            <a:schemeClr val="tx1"/>
          </a:solidFill>
          <a:latin typeface="+mn-lt"/>
        </a:defRPr>
      </a:lvl4pPr>
      <a:lvl5pPr marL="1985963" indent="-220663" algn="l" defTabSz="882650" rtl="0" eaLnBrk="0" fontAlgn="base" hangingPunct="0">
        <a:spcBef>
          <a:spcPct val="20000"/>
        </a:spcBef>
        <a:spcAft>
          <a:spcPct val="0"/>
        </a:spcAft>
        <a:buChar char="»"/>
        <a:defRPr sz="1900">
          <a:solidFill>
            <a:schemeClr val="tx1"/>
          </a:solidFill>
          <a:latin typeface="+mn-lt"/>
        </a:defRPr>
      </a:lvl5pPr>
      <a:lvl6pPr marL="2443163" indent="-220663" algn="l" defTabSz="882650" rtl="0" eaLnBrk="0" fontAlgn="base" hangingPunct="0">
        <a:spcBef>
          <a:spcPct val="20000"/>
        </a:spcBef>
        <a:spcAft>
          <a:spcPct val="0"/>
        </a:spcAft>
        <a:buChar char="»"/>
        <a:defRPr sz="1900">
          <a:solidFill>
            <a:schemeClr val="tx1"/>
          </a:solidFill>
          <a:latin typeface="+mn-lt"/>
        </a:defRPr>
      </a:lvl6pPr>
      <a:lvl7pPr marL="2900363" indent="-220663" algn="l" defTabSz="882650" rtl="0" eaLnBrk="0" fontAlgn="base" hangingPunct="0">
        <a:spcBef>
          <a:spcPct val="20000"/>
        </a:spcBef>
        <a:spcAft>
          <a:spcPct val="0"/>
        </a:spcAft>
        <a:buChar char="»"/>
        <a:defRPr sz="1900">
          <a:solidFill>
            <a:schemeClr val="tx1"/>
          </a:solidFill>
          <a:latin typeface="+mn-lt"/>
        </a:defRPr>
      </a:lvl7pPr>
      <a:lvl8pPr marL="3357563" indent="-220663" algn="l" defTabSz="882650" rtl="0" eaLnBrk="0" fontAlgn="base" hangingPunct="0">
        <a:spcBef>
          <a:spcPct val="20000"/>
        </a:spcBef>
        <a:spcAft>
          <a:spcPct val="0"/>
        </a:spcAft>
        <a:buChar char="»"/>
        <a:defRPr sz="1900">
          <a:solidFill>
            <a:schemeClr val="tx1"/>
          </a:solidFill>
          <a:latin typeface="+mn-lt"/>
        </a:defRPr>
      </a:lvl8pPr>
      <a:lvl9pPr marL="3814763" indent="-220663" algn="l" defTabSz="882650" rtl="0" eaLnBrk="0" fontAlgn="base" hangingPunct="0">
        <a:spcBef>
          <a:spcPct val="20000"/>
        </a:spcBef>
        <a:spcAft>
          <a:spcPct val="0"/>
        </a:spcAft>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49" tIns="44124" rIns="88249" bIns="44124" numCol="1" anchor="ctr" anchorCtr="0" compatLnSpc="1">
            <a:prstTxWarp prst="textNoShape">
              <a:avLst/>
            </a:prstTxWarp>
          </a:bodyPr>
          <a:lstStyle/>
          <a:p>
            <a:pPr lvl="0"/>
            <a:r>
              <a:rPr lang="en-GB" altLang="it-IT"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49" tIns="44124" rIns="88249" bIns="44124" numCol="1" anchor="t" anchorCtr="0" compatLnSpc="1">
            <a:prstTxWarp prst="textNoShape">
              <a:avLst/>
            </a:prstTxWarp>
          </a:bodyPr>
          <a:lstStyle/>
          <a:p>
            <a:pPr lvl="0"/>
            <a:r>
              <a:rPr lang="en-GB" altLang="it-IT" smtClean="0"/>
              <a:t>Click to edit Master text styles</a:t>
            </a:r>
          </a:p>
          <a:p>
            <a:pPr lvl="1"/>
            <a:r>
              <a:rPr lang="en-GB" altLang="it-IT" smtClean="0"/>
              <a:t>Second level</a:t>
            </a:r>
          </a:p>
          <a:p>
            <a:pPr lvl="2"/>
            <a:r>
              <a:rPr lang="en-GB" altLang="it-IT" smtClean="0"/>
              <a:t>Third level</a:t>
            </a:r>
          </a:p>
          <a:p>
            <a:pPr lvl="3"/>
            <a:r>
              <a:rPr lang="en-GB" altLang="it-IT" smtClean="0"/>
              <a:t>Fourth level</a:t>
            </a:r>
          </a:p>
          <a:p>
            <a:pPr lvl="4"/>
            <a:r>
              <a:rPr lang="en-GB"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8249" tIns="44124" rIns="88249" bIns="44124"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8249" tIns="44124" rIns="88249" bIns="44124"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8249" tIns="44124" rIns="88249" bIns="44124"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DE88647-9FFE-4545-B58D-C5819A519EA4}"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9200570"/>
      </p:ext>
    </p:extLst>
  </p:cSld>
  <p:clrMap bg1="lt1" tx1="dk1" bg2="lt2" tx2="dk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 id="2147485849" r:id="rId12"/>
  </p:sldLayoutIdLst>
  <p:timing>
    <p:tnLst>
      <p:par>
        <p:cTn id="1" dur="indefinite" restart="never" nodeType="tmRoot"/>
      </p:par>
    </p:tnLst>
  </p:timing>
  <p:txStyles>
    <p:titleStyle>
      <a:lvl1pPr algn="ctr" defTabSz="882650" rtl="0" eaLnBrk="0" fontAlgn="base" hangingPunct="0">
        <a:spcBef>
          <a:spcPct val="0"/>
        </a:spcBef>
        <a:spcAft>
          <a:spcPct val="0"/>
        </a:spcAft>
        <a:defRPr sz="4200">
          <a:solidFill>
            <a:schemeClr val="tx2"/>
          </a:solidFill>
          <a:latin typeface="+mj-lt"/>
          <a:ea typeface="+mj-ea"/>
          <a:cs typeface="+mj-cs"/>
        </a:defRPr>
      </a:lvl1pPr>
      <a:lvl2pPr algn="ctr" defTabSz="882650" rtl="0" eaLnBrk="0" fontAlgn="base" hangingPunct="0">
        <a:spcBef>
          <a:spcPct val="0"/>
        </a:spcBef>
        <a:spcAft>
          <a:spcPct val="0"/>
        </a:spcAft>
        <a:defRPr sz="4200">
          <a:solidFill>
            <a:schemeClr val="tx2"/>
          </a:solidFill>
          <a:latin typeface="Times New Roman" pitchFamily="18" charset="0"/>
        </a:defRPr>
      </a:lvl2pPr>
      <a:lvl3pPr algn="ctr" defTabSz="882650" rtl="0" eaLnBrk="0" fontAlgn="base" hangingPunct="0">
        <a:spcBef>
          <a:spcPct val="0"/>
        </a:spcBef>
        <a:spcAft>
          <a:spcPct val="0"/>
        </a:spcAft>
        <a:defRPr sz="4200">
          <a:solidFill>
            <a:schemeClr val="tx2"/>
          </a:solidFill>
          <a:latin typeface="Times New Roman" pitchFamily="18" charset="0"/>
        </a:defRPr>
      </a:lvl3pPr>
      <a:lvl4pPr algn="ctr" defTabSz="882650" rtl="0" eaLnBrk="0" fontAlgn="base" hangingPunct="0">
        <a:spcBef>
          <a:spcPct val="0"/>
        </a:spcBef>
        <a:spcAft>
          <a:spcPct val="0"/>
        </a:spcAft>
        <a:defRPr sz="4200">
          <a:solidFill>
            <a:schemeClr val="tx2"/>
          </a:solidFill>
          <a:latin typeface="Times New Roman" pitchFamily="18" charset="0"/>
        </a:defRPr>
      </a:lvl4pPr>
      <a:lvl5pPr algn="ctr" defTabSz="882650" rtl="0" eaLnBrk="0" fontAlgn="base" hangingPunct="0">
        <a:spcBef>
          <a:spcPct val="0"/>
        </a:spcBef>
        <a:spcAft>
          <a:spcPct val="0"/>
        </a:spcAft>
        <a:defRPr sz="4200">
          <a:solidFill>
            <a:schemeClr val="tx2"/>
          </a:solidFill>
          <a:latin typeface="Times New Roman" pitchFamily="18" charset="0"/>
        </a:defRPr>
      </a:lvl5pPr>
      <a:lvl6pPr marL="457200" algn="ctr" defTabSz="882650" rtl="0" eaLnBrk="0" fontAlgn="base" hangingPunct="0">
        <a:spcBef>
          <a:spcPct val="0"/>
        </a:spcBef>
        <a:spcAft>
          <a:spcPct val="0"/>
        </a:spcAft>
        <a:defRPr sz="4200">
          <a:solidFill>
            <a:schemeClr val="tx2"/>
          </a:solidFill>
          <a:latin typeface="Times New Roman" pitchFamily="18" charset="0"/>
        </a:defRPr>
      </a:lvl6pPr>
      <a:lvl7pPr marL="914400" algn="ctr" defTabSz="882650" rtl="0" eaLnBrk="0" fontAlgn="base" hangingPunct="0">
        <a:spcBef>
          <a:spcPct val="0"/>
        </a:spcBef>
        <a:spcAft>
          <a:spcPct val="0"/>
        </a:spcAft>
        <a:defRPr sz="4200">
          <a:solidFill>
            <a:schemeClr val="tx2"/>
          </a:solidFill>
          <a:latin typeface="Times New Roman" pitchFamily="18" charset="0"/>
        </a:defRPr>
      </a:lvl7pPr>
      <a:lvl8pPr marL="1371600" algn="ctr" defTabSz="882650" rtl="0" eaLnBrk="0" fontAlgn="base" hangingPunct="0">
        <a:spcBef>
          <a:spcPct val="0"/>
        </a:spcBef>
        <a:spcAft>
          <a:spcPct val="0"/>
        </a:spcAft>
        <a:defRPr sz="4200">
          <a:solidFill>
            <a:schemeClr val="tx2"/>
          </a:solidFill>
          <a:latin typeface="Times New Roman" pitchFamily="18" charset="0"/>
        </a:defRPr>
      </a:lvl8pPr>
      <a:lvl9pPr marL="1828800" algn="ctr" defTabSz="882650" rtl="0" eaLnBrk="0" fontAlgn="base" hangingPunct="0">
        <a:spcBef>
          <a:spcPct val="0"/>
        </a:spcBef>
        <a:spcAft>
          <a:spcPct val="0"/>
        </a:spcAft>
        <a:defRPr sz="4200">
          <a:solidFill>
            <a:schemeClr val="tx2"/>
          </a:solidFill>
          <a:latin typeface="Times New Roman" pitchFamily="18" charset="0"/>
        </a:defRPr>
      </a:lvl9pPr>
    </p:titleStyle>
    <p:bodyStyle>
      <a:lvl1pPr marL="330200" indent="-330200" algn="l" defTabSz="882650" rtl="0" eaLnBrk="0" fontAlgn="base" hangingPunct="0">
        <a:spcBef>
          <a:spcPct val="20000"/>
        </a:spcBef>
        <a:spcAft>
          <a:spcPct val="0"/>
        </a:spcAft>
        <a:buChar char="•"/>
        <a:defRPr sz="3100">
          <a:solidFill>
            <a:schemeClr val="tx1"/>
          </a:solidFill>
          <a:latin typeface="+mn-lt"/>
          <a:ea typeface="+mn-ea"/>
          <a:cs typeface="+mn-cs"/>
        </a:defRPr>
      </a:lvl1pPr>
      <a:lvl2pPr marL="717550" indent="-276225" algn="l" defTabSz="882650" rtl="0" eaLnBrk="0" fontAlgn="base" hangingPunct="0">
        <a:spcBef>
          <a:spcPct val="20000"/>
        </a:spcBef>
        <a:spcAft>
          <a:spcPct val="0"/>
        </a:spcAft>
        <a:buChar char="–"/>
        <a:defRPr sz="2700">
          <a:solidFill>
            <a:schemeClr val="tx1"/>
          </a:solidFill>
          <a:latin typeface="+mn-lt"/>
        </a:defRPr>
      </a:lvl2pPr>
      <a:lvl3pPr marL="1103313" indent="-220663" algn="l" defTabSz="882650" rtl="0" eaLnBrk="0" fontAlgn="base" hangingPunct="0">
        <a:spcBef>
          <a:spcPct val="20000"/>
        </a:spcBef>
        <a:spcAft>
          <a:spcPct val="0"/>
        </a:spcAft>
        <a:buChar char="•"/>
        <a:defRPr sz="2300">
          <a:solidFill>
            <a:schemeClr val="tx1"/>
          </a:solidFill>
          <a:latin typeface="+mn-lt"/>
        </a:defRPr>
      </a:lvl3pPr>
      <a:lvl4pPr marL="1544638" indent="-220663" algn="l" defTabSz="882650" rtl="0" eaLnBrk="0" fontAlgn="base" hangingPunct="0">
        <a:spcBef>
          <a:spcPct val="20000"/>
        </a:spcBef>
        <a:spcAft>
          <a:spcPct val="0"/>
        </a:spcAft>
        <a:buChar char="–"/>
        <a:defRPr sz="1900">
          <a:solidFill>
            <a:schemeClr val="tx1"/>
          </a:solidFill>
          <a:latin typeface="+mn-lt"/>
        </a:defRPr>
      </a:lvl4pPr>
      <a:lvl5pPr marL="1985963" indent="-220663" algn="l" defTabSz="882650" rtl="0" eaLnBrk="0" fontAlgn="base" hangingPunct="0">
        <a:spcBef>
          <a:spcPct val="20000"/>
        </a:spcBef>
        <a:spcAft>
          <a:spcPct val="0"/>
        </a:spcAft>
        <a:buChar char="»"/>
        <a:defRPr sz="1900">
          <a:solidFill>
            <a:schemeClr val="tx1"/>
          </a:solidFill>
          <a:latin typeface="+mn-lt"/>
        </a:defRPr>
      </a:lvl5pPr>
      <a:lvl6pPr marL="2443163" indent="-220663" algn="l" defTabSz="882650" rtl="0" eaLnBrk="0" fontAlgn="base" hangingPunct="0">
        <a:spcBef>
          <a:spcPct val="20000"/>
        </a:spcBef>
        <a:spcAft>
          <a:spcPct val="0"/>
        </a:spcAft>
        <a:buChar char="»"/>
        <a:defRPr sz="1900">
          <a:solidFill>
            <a:schemeClr val="tx1"/>
          </a:solidFill>
          <a:latin typeface="+mn-lt"/>
        </a:defRPr>
      </a:lvl6pPr>
      <a:lvl7pPr marL="2900363" indent="-220663" algn="l" defTabSz="882650" rtl="0" eaLnBrk="0" fontAlgn="base" hangingPunct="0">
        <a:spcBef>
          <a:spcPct val="20000"/>
        </a:spcBef>
        <a:spcAft>
          <a:spcPct val="0"/>
        </a:spcAft>
        <a:buChar char="»"/>
        <a:defRPr sz="1900">
          <a:solidFill>
            <a:schemeClr val="tx1"/>
          </a:solidFill>
          <a:latin typeface="+mn-lt"/>
        </a:defRPr>
      </a:lvl7pPr>
      <a:lvl8pPr marL="3357563" indent="-220663" algn="l" defTabSz="882650" rtl="0" eaLnBrk="0" fontAlgn="base" hangingPunct="0">
        <a:spcBef>
          <a:spcPct val="20000"/>
        </a:spcBef>
        <a:spcAft>
          <a:spcPct val="0"/>
        </a:spcAft>
        <a:buChar char="»"/>
        <a:defRPr sz="1900">
          <a:solidFill>
            <a:schemeClr val="tx1"/>
          </a:solidFill>
          <a:latin typeface="+mn-lt"/>
        </a:defRPr>
      </a:lvl8pPr>
      <a:lvl9pPr marL="3814763" indent="-220663" algn="l" defTabSz="882650" rtl="0" eaLnBrk="0" fontAlgn="base" hangingPunct="0">
        <a:spcBef>
          <a:spcPct val="20000"/>
        </a:spcBef>
        <a:spcAft>
          <a:spcPct val="0"/>
        </a:spcAft>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F9845A-6FC4-4751-B3F5-81B66192A4C4}"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0420487"/>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D0E1E644-CB76-4981-AA67-3AAEFEA0B6C0}" type="slidenum">
              <a:rPr lang="it-IT"/>
              <a:pPr defTabSz="914400" fontAlgn="base">
                <a:spcBef>
                  <a:spcPct val="0"/>
                </a:spcBef>
                <a:spcAft>
                  <a:spcPct val="0"/>
                </a:spcAft>
                <a:defRPr/>
              </a:pPr>
              <a:t>‹N›</a:t>
            </a:fld>
            <a:endParaRPr lang="it-IT"/>
          </a:p>
        </p:txBody>
      </p:sp>
    </p:spTree>
    <p:extLst>
      <p:ext uri="{BB962C8B-B14F-4D97-AF65-F5344CB8AC3E}">
        <p14:creationId xmlns:p14="http://schemas.microsoft.com/office/powerpoint/2010/main" val="2638065088"/>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239F5A-27B9-42E4-A2DE-394CFD1FB0BE}"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1858463"/>
      </p:ext>
    </p:extLst>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 id="2147485868" r:id="rId6"/>
    <p:sldLayoutId id="2147485869" r:id="rId7"/>
    <p:sldLayoutId id="2147485870" r:id="rId8"/>
    <p:sldLayoutId id="2147485871" r:id="rId9"/>
    <p:sldLayoutId id="2147485872" r:id="rId10"/>
    <p:sldLayoutId id="21474858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DB2B47-D9F9-4089-836B-29B8A31F3D5B}"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4105897"/>
      </p:ext>
    </p:extLst>
  </p:cSld>
  <p:clrMap bg1="lt1" tx1="dk1" bg2="lt2" tx2="dk2" accent1="accent1" accent2="accent2" accent3="accent3" accent4="accent4" accent5="accent5" accent6="accent6" hlink="hlink" folHlink="folHlink"/>
  <p:sldLayoutIdLst>
    <p:sldLayoutId id="2147485875" r:id="rId1"/>
    <p:sldLayoutId id="2147485876" r:id="rId2"/>
    <p:sldLayoutId id="2147485877" r:id="rId3"/>
    <p:sldLayoutId id="2147485878" r:id="rId4"/>
    <p:sldLayoutId id="2147485879" r:id="rId5"/>
    <p:sldLayoutId id="2147485880" r:id="rId6"/>
    <p:sldLayoutId id="2147485881" r:id="rId7"/>
    <p:sldLayoutId id="2147485882" r:id="rId8"/>
    <p:sldLayoutId id="2147485883" r:id="rId9"/>
    <p:sldLayoutId id="2147485884" r:id="rId10"/>
    <p:sldLayoutId id="2147485885" r:id="rId11"/>
    <p:sldLayoutId id="21474858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D4A22B-EBCC-4C7C-A5C3-B87B69D7A1B6}"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76224438"/>
      </p:ext>
    </p:extLst>
  </p:cSld>
  <p:clrMap bg1="lt1" tx1="dk1" bg2="lt2" tx2="dk2" accent1="accent1" accent2="accent2" accent3="accent3" accent4="accent4" accent5="accent5" accent6="accent6" hlink="hlink" folHlink="folHlink"/>
  <p:sldLayoutIdLst>
    <p:sldLayoutId id="2147485900" r:id="rId1"/>
    <p:sldLayoutId id="2147485901" r:id="rId2"/>
    <p:sldLayoutId id="2147485902" r:id="rId3"/>
    <p:sldLayoutId id="2147485903" r:id="rId4"/>
    <p:sldLayoutId id="2147485904" r:id="rId5"/>
    <p:sldLayoutId id="2147485905" r:id="rId6"/>
    <p:sldLayoutId id="2147485906" r:id="rId7"/>
    <p:sldLayoutId id="2147485907" r:id="rId8"/>
    <p:sldLayoutId id="2147485908" r:id="rId9"/>
    <p:sldLayoutId id="2147485909" r:id="rId10"/>
    <p:sldLayoutId id="2147485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C68910-1E57-4B63-ACB4-ACAEF19276A3}" type="slidenum">
              <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70112502"/>
      </p:ext>
    </p:extLst>
  </p:cSld>
  <p:clrMap bg1="lt1" tx1="dk1" bg2="lt2" tx2="dk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634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550 w 1722"/>
                <a:gd name="T1" fmla="*/ 33 h 66"/>
                <a:gd name="T2" fmla="*/ 1550 w 1722"/>
                <a:gd name="T3" fmla="*/ 33 h 66"/>
                <a:gd name="T4" fmla="*/ 0 w 1722"/>
                <a:gd name="T5" fmla="*/ 0 h 66"/>
                <a:gd name="T6" fmla="*/ 0 w 1722"/>
                <a:gd name="T7" fmla="*/ 33 h 66"/>
                <a:gd name="T8" fmla="*/ 1550 w 1722"/>
                <a:gd name="T9" fmla="*/ 33 h 66"/>
                <a:gd name="T10" fmla="*/ 15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4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889 w 975"/>
                <a:gd name="T1" fmla="*/ 48 h 101"/>
                <a:gd name="T2" fmla="*/ 889 w 975"/>
                <a:gd name="T3" fmla="*/ 0 h 101"/>
                <a:gd name="T4" fmla="*/ 0 w 975"/>
                <a:gd name="T5" fmla="*/ 24 h 101"/>
                <a:gd name="T6" fmla="*/ 0 w 975"/>
                <a:gd name="T7" fmla="*/ 101 h 101"/>
                <a:gd name="T8" fmla="*/ 889 w 975"/>
                <a:gd name="T9" fmla="*/ 48 h 101"/>
                <a:gd name="T10" fmla="*/ 88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038" name="Freeform 9"/>
            <p:cNvSpPr>
              <a:spLocks/>
            </p:cNvSpPr>
            <p:nvPr/>
          </p:nvSpPr>
          <p:spPr bwMode="hidden">
            <a:xfrm>
              <a:off x="3619" y="3815"/>
              <a:ext cx="2139" cy="198"/>
            </a:xfrm>
            <a:custGeom>
              <a:avLst/>
              <a:gdLst>
                <a:gd name="T0" fmla="*/ 1969 w 2141"/>
                <a:gd name="T1" fmla="*/ 0 h 198"/>
                <a:gd name="T2" fmla="*/ 0 w 2141"/>
                <a:gd name="T3" fmla="*/ 156 h 198"/>
                <a:gd name="T4" fmla="*/ 0 w 2141"/>
                <a:gd name="T5" fmla="*/ 198 h 198"/>
                <a:gd name="T6" fmla="*/ 1969 w 2141"/>
                <a:gd name="T7" fmla="*/ 0 h 198"/>
                <a:gd name="T8" fmla="*/ 19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4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1981 w 2517"/>
                <a:gd name="T1" fmla="*/ 276 h 276"/>
                <a:gd name="T2" fmla="*/ 2259 w 2517"/>
                <a:gd name="T3" fmla="*/ 204 h 276"/>
                <a:gd name="T4" fmla="*/ 2033 w 2517"/>
                <a:gd name="T5" fmla="*/ 0 h 276"/>
                <a:gd name="T6" fmla="*/ 0 w 2517"/>
                <a:gd name="T7" fmla="*/ 276 h 276"/>
                <a:gd name="T8" fmla="*/ 1981 w 2517"/>
                <a:gd name="T9" fmla="*/ 276 h 276"/>
                <a:gd name="T10" fmla="*/ 19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643 w 729"/>
                <a:gd name="T1" fmla="*/ 240 h 240"/>
                <a:gd name="T2" fmla="*/ 0 w 729"/>
                <a:gd name="T3" fmla="*/ 0 h 240"/>
                <a:gd name="T4" fmla="*/ 0 w 729"/>
                <a:gd name="T5" fmla="*/ 6 h 240"/>
                <a:gd name="T6" fmla="*/ 643 w 729"/>
                <a:gd name="T7" fmla="*/ 240 h 240"/>
                <a:gd name="T8" fmla="*/ 64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643 w 729"/>
                <a:gd name="T1" fmla="*/ 318 h 318"/>
                <a:gd name="T2" fmla="*/ 643 w 729"/>
                <a:gd name="T3" fmla="*/ 312 h 318"/>
                <a:gd name="T4" fmla="*/ 0 w 729"/>
                <a:gd name="T5" fmla="*/ 0 h 318"/>
                <a:gd name="T6" fmla="*/ 0 w 729"/>
                <a:gd name="T7" fmla="*/ 54 h 318"/>
                <a:gd name="T8" fmla="*/ 643 w 729"/>
                <a:gd name="T9" fmla="*/ 318 h 318"/>
                <a:gd name="T10" fmla="*/ 64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2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635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sp>
        <p:nvSpPr>
          <p:cNvPr id="6353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BE" smtClean="0"/>
              <a:t>Klik om het opmaakprofiel te bewerken</a:t>
            </a:r>
          </a:p>
        </p:txBody>
      </p:sp>
      <p:sp>
        <p:nvSpPr>
          <p:cNvPr id="635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BE" smtClean="0"/>
              <a:t>Klik om de opmaakprofielen van de modeltekst te bewerken</a:t>
            </a:r>
          </a:p>
          <a:p>
            <a:pPr lvl="1"/>
            <a:r>
              <a:rPr lang="nl-BE" smtClean="0"/>
              <a:t>Tweede niveau</a:t>
            </a:r>
          </a:p>
          <a:p>
            <a:pPr lvl="2"/>
            <a:r>
              <a:rPr lang="nl-BE" smtClean="0"/>
              <a:t>Derde niveau</a:t>
            </a:r>
          </a:p>
          <a:p>
            <a:pPr lvl="3"/>
            <a:r>
              <a:rPr lang="nl-BE" smtClean="0"/>
              <a:t>Vierde niveau</a:t>
            </a:r>
          </a:p>
          <a:p>
            <a:pPr lvl="4"/>
            <a:r>
              <a:rPr lang="nl-BE" smtClean="0"/>
              <a:t>Vijfde niveau</a:t>
            </a:r>
          </a:p>
        </p:txBody>
      </p:sp>
      <p:sp>
        <p:nvSpPr>
          <p:cNvPr id="6353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353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353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A593B94-ED26-496F-953D-7A9E7D0CA4AA}"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84250"/>
      </p:ext>
    </p:extLst>
  </p:cSld>
  <p:clrMap bg1="dk2" tx1="lt1" bg2="dk1" tx2="lt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 id="214748596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634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550 w 1722"/>
                <a:gd name="T1" fmla="*/ 33 h 66"/>
                <a:gd name="T2" fmla="*/ 1550 w 1722"/>
                <a:gd name="T3" fmla="*/ 33 h 66"/>
                <a:gd name="T4" fmla="*/ 0 w 1722"/>
                <a:gd name="T5" fmla="*/ 0 h 66"/>
                <a:gd name="T6" fmla="*/ 0 w 1722"/>
                <a:gd name="T7" fmla="*/ 33 h 66"/>
                <a:gd name="T8" fmla="*/ 1550 w 1722"/>
                <a:gd name="T9" fmla="*/ 33 h 66"/>
                <a:gd name="T10" fmla="*/ 15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4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889 w 975"/>
                <a:gd name="T1" fmla="*/ 48 h 101"/>
                <a:gd name="T2" fmla="*/ 889 w 975"/>
                <a:gd name="T3" fmla="*/ 0 h 101"/>
                <a:gd name="T4" fmla="*/ 0 w 975"/>
                <a:gd name="T5" fmla="*/ 24 h 101"/>
                <a:gd name="T6" fmla="*/ 0 w 975"/>
                <a:gd name="T7" fmla="*/ 101 h 101"/>
                <a:gd name="T8" fmla="*/ 889 w 975"/>
                <a:gd name="T9" fmla="*/ 48 h 101"/>
                <a:gd name="T10" fmla="*/ 88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038" name="Freeform 9"/>
            <p:cNvSpPr>
              <a:spLocks/>
            </p:cNvSpPr>
            <p:nvPr/>
          </p:nvSpPr>
          <p:spPr bwMode="hidden">
            <a:xfrm>
              <a:off x="3619" y="3815"/>
              <a:ext cx="2139" cy="198"/>
            </a:xfrm>
            <a:custGeom>
              <a:avLst/>
              <a:gdLst>
                <a:gd name="T0" fmla="*/ 1969 w 2141"/>
                <a:gd name="T1" fmla="*/ 0 h 198"/>
                <a:gd name="T2" fmla="*/ 0 w 2141"/>
                <a:gd name="T3" fmla="*/ 156 h 198"/>
                <a:gd name="T4" fmla="*/ 0 w 2141"/>
                <a:gd name="T5" fmla="*/ 198 h 198"/>
                <a:gd name="T6" fmla="*/ 1969 w 2141"/>
                <a:gd name="T7" fmla="*/ 0 h 198"/>
                <a:gd name="T8" fmla="*/ 19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4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1981 w 2517"/>
                <a:gd name="T1" fmla="*/ 276 h 276"/>
                <a:gd name="T2" fmla="*/ 2259 w 2517"/>
                <a:gd name="T3" fmla="*/ 204 h 276"/>
                <a:gd name="T4" fmla="*/ 2033 w 2517"/>
                <a:gd name="T5" fmla="*/ 0 h 276"/>
                <a:gd name="T6" fmla="*/ 0 w 2517"/>
                <a:gd name="T7" fmla="*/ 276 h 276"/>
                <a:gd name="T8" fmla="*/ 1981 w 2517"/>
                <a:gd name="T9" fmla="*/ 276 h 276"/>
                <a:gd name="T10" fmla="*/ 19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643 w 729"/>
                <a:gd name="T1" fmla="*/ 240 h 240"/>
                <a:gd name="T2" fmla="*/ 0 w 729"/>
                <a:gd name="T3" fmla="*/ 0 h 240"/>
                <a:gd name="T4" fmla="*/ 0 w 729"/>
                <a:gd name="T5" fmla="*/ 6 h 240"/>
                <a:gd name="T6" fmla="*/ 643 w 729"/>
                <a:gd name="T7" fmla="*/ 240 h 240"/>
                <a:gd name="T8" fmla="*/ 64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643 w 729"/>
                <a:gd name="T1" fmla="*/ 318 h 318"/>
                <a:gd name="T2" fmla="*/ 643 w 729"/>
                <a:gd name="T3" fmla="*/ 312 h 318"/>
                <a:gd name="T4" fmla="*/ 0 w 729"/>
                <a:gd name="T5" fmla="*/ 0 h 318"/>
                <a:gd name="T6" fmla="*/ 0 w 729"/>
                <a:gd name="T7" fmla="*/ 54 h 318"/>
                <a:gd name="T8" fmla="*/ 643 w 729"/>
                <a:gd name="T9" fmla="*/ 318 h 318"/>
                <a:gd name="T10" fmla="*/ 64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2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635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sp>
        <p:nvSpPr>
          <p:cNvPr id="6353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BE" smtClean="0"/>
              <a:t>Klik om het opmaakprofiel te bewerken</a:t>
            </a:r>
          </a:p>
        </p:txBody>
      </p:sp>
      <p:sp>
        <p:nvSpPr>
          <p:cNvPr id="635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BE" smtClean="0"/>
              <a:t>Klik om de opmaakprofielen van de modeltekst te bewerken</a:t>
            </a:r>
          </a:p>
          <a:p>
            <a:pPr lvl="1"/>
            <a:r>
              <a:rPr lang="nl-BE" smtClean="0"/>
              <a:t>Tweede niveau</a:t>
            </a:r>
          </a:p>
          <a:p>
            <a:pPr lvl="2"/>
            <a:r>
              <a:rPr lang="nl-BE" smtClean="0"/>
              <a:t>Derde niveau</a:t>
            </a:r>
          </a:p>
          <a:p>
            <a:pPr lvl="3"/>
            <a:r>
              <a:rPr lang="nl-BE" smtClean="0"/>
              <a:t>Vierde niveau</a:t>
            </a:r>
          </a:p>
          <a:p>
            <a:pPr lvl="4"/>
            <a:r>
              <a:rPr lang="nl-BE" smtClean="0"/>
              <a:t>Vijfde niveau</a:t>
            </a:r>
          </a:p>
        </p:txBody>
      </p:sp>
      <p:sp>
        <p:nvSpPr>
          <p:cNvPr id="6353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353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353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3D07E3-1836-4FBF-A123-AD6FAA0B48F9}"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0659129"/>
      </p:ext>
    </p:extLst>
  </p:cSld>
  <p:clrMap bg1="dk2" tx1="lt1" bg2="dk1" tx2="lt2" accent1="accent1" accent2="accent2" accent3="accent3" accent4="accent4" accent5="accent5" accent6="accent6" hlink="hlink" folHlink="folHlink"/>
  <p:sldLayoutIdLst>
    <p:sldLayoutId id="2147485965" r:id="rId1"/>
    <p:sldLayoutId id="2147485966" r:id="rId2"/>
    <p:sldLayoutId id="2147485967" r:id="rId3"/>
    <p:sldLayoutId id="2147485968" r:id="rId4"/>
    <p:sldLayoutId id="2147485969" r:id="rId5"/>
    <p:sldLayoutId id="2147485970" r:id="rId6"/>
    <p:sldLayoutId id="2147485971" r:id="rId7"/>
    <p:sldLayoutId id="2147485972" r:id="rId8"/>
    <p:sldLayoutId id="2147485973" r:id="rId9"/>
    <p:sldLayoutId id="2147485974" r:id="rId10"/>
    <p:sldLayoutId id="2147485975" r:id="rId11"/>
    <p:sldLayoutId id="214748597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634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550 w 1722"/>
                <a:gd name="T1" fmla="*/ 33 h 66"/>
                <a:gd name="T2" fmla="*/ 1550 w 1722"/>
                <a:gd name="T3" fmla="*/ 33 h 66"/>
                <a:gd name="T4" fmla="*/ 0 w 1722"/>
                <a:gd name="T5" fmla="*/ 0 h 66"/>
                <a:gd name="T6" fmla="*/ 0 w 1722"/>
                <a:gd name="T7" fmla="*/ 33 h 66"/>
                <a:gd name="T8" fmla="*/ 1550 w 1722"/>
                <a:gd name="T9" fmla="*/ 33 h 66"/>
                <a:gd name="T10" fmla="*/ 15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4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889 w 975"/>
                <a:gd name="T1" fmla="*/ 48 h 101"/>
                <a:gd name="T2" fmla="*/ 889 w 975"/>
                <a:gd name="T3" fmla="*/ 0 h 101"/>
                <a:gd name="T4" fmla="*/ 0 w 975"/>
                <a:gd name="T5" fmla="*/ 24 h 101"/>
                <a:gd name="T6" fmla="*/ 0 w 975"/>
                <a:gd name="T7" fmla="*/ 101 h 101"/>
                <a:gd name="T8" fmla="*/ 889 w 975"/>
                <a:gd name="T9" fmla="*/ 48 h 101"/>
                <a:gd name="T10" fmla="*/ 88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038" name="Freeform 9"/>
            <p:cNvSpPr>
              <a:spLocks/>
            </p:cNvSpPr>
            <p:nvPr/>
          </p:nvSpPr>
          <p:spPr bwMode="hidden">
            <a:xfrm>
              <a:off x="3619" y="3815"/>
              <a:ext cx="2139" cy="198"/>
            </a:xfrm>
            <a:custGeom>
              <a:avLst/>
              <a:gdLst>
                <a:gd name="T0" fmla="*/ 1969 w 2141"/>
                <a:gd name="T1" fmla="*/ 0 h 198"/>
                <a:gd name="T2" fmla="*/ 0 w 2141"/>
                <a:gd name="T3" fmla="*/ 156 h 198"/>
                <a:gd name="T4" fmla="*/ 0 w 2141"/>
                <a:gd name="T5" fmla="*/ 198 h 198"/>
                <a:gd name="T6" fmla="*/ 1969 w 2141"/>
                <a:gd name="T7" fmla="*/ 0 h 198"/>
                <a:gd name="T8" fmla="*/ 19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4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1981 w 2517"/>
                <a:gd name="T1" fmla="*/ 276 h 276"/>
                <a:gd name="T2" fmla="*/ 2259 w 2517"/>
                <a:gd name="T3" fmla="*/ 204 h 276"/>
                <a:gd name="T4" fmla="*/ 2033 w 2517"/>
                <a:gd name="T5" fmla="*/ 0 h 276"/>
                <a:gd name="T6" fmla="*/ 0 w 2517"/>
                <a:gd name="T7" fmla="*/ 276 h 276"/>
                <a:gd name="T8" fmla="*/ 1981 w 2517"/>
                <a:gd name="T9" fmla="*/ 276 h 276"/>
                <a:gd name="T10" fmla="*/ 19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643 w 729"/>
                <a:gd name="T1" fmla="*/ 240 h 240"/>
                <a:gd name="T2" fmla="*/ 0 w 729"/>
                <a:gd name="T3" fmla="*/ 0 h 240"/>
                <a:gd name="T4" fmla="*/ 0 w 729"/>
                <a:gd name="T5" fmla="*/ 6 h 240"/>
                <a:gd name="T6" fmla="*/ 643 w 729"/>
                <a:gd name="T7" fmla="*/ 240 h 240"/>
                <a:gd name="T8" fmla="*/ 64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643 w 729"/>
                <a:gd name="T1" fmla="*/ 318 h 318"/>
                <a:gd name="T2" fmla="*/ 643 w 729"/>
                <a:gd name="T3" fmla="*/ 312 h 318"/>
                <a:gd name="T4" fmla="*/ 0 w 729"/>
                <a:gd name="T5" fmla="*/ 0 h 318"/>
                <a:gd name="T6" fmla="*/ 0 w 729"/>
                <a:gd name="T7" fmla="*/ 54 h 318"/>
                <a:gd name="T8" fmla="*/ 643 w 729"/>
                <a:gd name="T9" fmla="*/ 318 h 318"/>
                <a:gd name="T10" fmla="*/ 64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2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635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635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5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sp>
        <p:nvSpPr>
          <p:cNvPr id="6353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BE" smtClean="0"/>
              <a:t>Klik om het opmaakprofiel te bewerken</a:t>
            </a:r>
          </a:p>
        </p:txBody>
      </p:sp>
      <p:sp>
        <p:nvSpPr>
          <p:cNvPr id="635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BE" smtClean="0"/>
              <a:t>Klik om de opmaakprofielen van de modeltekst te bewerken</a:t>
            </a:r>
          </a:p>
          <a:p>
            <a:pPr lvl="1"/>
            <a:r>
              <a:rPr lang="nl-BE" smtClean="0"/>
              <a:t>Tweede niveau</a:t>
            </a:r>
          </a:p>
          <a:p>
            <a:pPr lvl="2"/>
            <a:r>
              <a:rPr lang="nl-BE" smtClean="0"/>
              <a:t>Derde niveau</a:t>
            </a:r>
          </a:p>
          <a:p>
            <a:pPr lvl="3"/>
            <a:r>
              <a:rPr lang="nl-BE" smtClean="0"/>
              <a:t>Vierde niveau</a:t>
            </a:r>
          </a:p>
          <a:p>
            <a:pPr lvl="4"/>
            <a:r>
              <a:rPr lang="nl-BE" smtClean="0"/>
              <a:t>Vijfde niveau</a:t>
            </a:r>
          </a:p>
        </p:txBody>
      </p:sp>
      <p:sp>
        <p:nvSpPr>
          <p:cNvPr id="6353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353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n-ea"/>
              <a:cs typeface="+mn-cs"/>
            </a:endParaRPr>
          </a:p>
        </p:txBody>
      </p:sp>
      <p:sp>
        <p:nvSpPr>
          <p:cNvPr id="6353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3D07E3-1836-4FBF-A123-AD6FAA0B48F9}" type="slidenum">
              <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nl-BE" altLang="nl-BE"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556714"/>
      </p:ext>
    </p:extLst>
  </p:cSld>
  <p:clrMap bg1="dk2" tx1="lt1" bg2="dk1" tx2="lt2" accent1="accent1" accent2="accent2" accent3="accent3" accent4="accent4" accent5="accent5" accent6="accent6" hlink="hlink" folHlink="folHlink"/>
  <p:sldLayoutIdLst>
    <p:sldLayoutId id="2147485978" r:id="rId1"/>
    <p:sldLayoutId id="2147485979" r:id="rId2"/>
    <p:sldLayoutId id="2147485980" r:id="rId3"/>
    <p:sldLayoutId id="2147485981" r:id="rId4"/>
    <p:sldLayoutId id="2147485982" r:id="rId5"/>
    <p:sldLayoutId id="2147485983" r:id="rId6"/>
    <p:sldLayoutId id="2147485984" r:id="rId7"/>
    <p:sldLayoutId id="2147485985" r:id="rId8"/>
    <p:sldLayoutId id="2147485986" r:id="rId9"/>
    <p:sldLayoutId id="2147485987" r:id="rId10"/>
    <p:sldLayoutId id="2147485988" r:id="rId11"/>
    <p:sldLayoutId id="2147485989" r:id="rId12"/>
    <p:sldLayoutId id="214748599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4705BF-C47E-45F8-A891-E6DA10EB27BD}" type="datetimeFigureOut">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01/04/2019</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4B368C-0AE7-4A70-8C41-E03B0ADFF990}"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6066382"/>
      </p:ext>
    </p:extLst>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608013"/>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add a TITLE</a:t>
            </a:r>
          </a:p>
        </p:txBody>
      </p:sp>
      <p:sp>
        <p:nvSpPr>
          <p:cNvPr id="1027" name="Espace réservé du texte 2"/>
          <p:cNvSpPr>
            <a:spLocks noGrp="1"/>
          </p:cNvSpPr>
          <p:nvPr>
            <p:ph type="body" idx="1"/>
          </p:nvPr>
        </p:nvSpPr>
        <p:spPr bwMode="auto">
          <a:xfrm>
            <a:off x="457200" y="1751013"/>
            <a:ext cx="82296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Click to add a sub-title</a:t>
            </a:r>
          </a:p>
          <a:p>
            <a:pPr lvl="1"/>
            <a:r>
              <a:rPr lang="fr-FR" smtClean="0"/>
              <a:t>Second level</a:t>
            </a:r>
          </a:p>
          <a:p>
            <a:pPr lvl="2"/>
            <a:r>
              <a:rPr lang="fr-FR" smtClean="0"/>
              <a:t>Third level</a:t>
            </a:r>
          </a:p>
          <a:p>
            <a:pPr lvl="3"/>
            <a:r>
              <a:rPr lang="fr-CH" smtClean="0"/>
              <a:t>Fourth level</a:t>
            </a:r>
            <a:endParaRPr lang="fr-FR" smtClean="0"/>
          </a:p>
          <a:p>
            <a:pPr lvl="4"/>
            <a:r>
              <a:rPr lang="fr-FR" smtClean="0"/>
              <a:t>Fifth level</a:t>
            </a:r>
          </a:p>
        </p:txBody>
      </p:sp>
    </p:spTree>
    <p:extLst>
      <p:ext uri="{BB962C8B-B14F-4D97-AF65-F5344CB8AC3E}">
        <p14:creationId xmlns:p14="http://schemas.microsoft.com/office/powerpoint/2010/main" val="4243626588"/>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Lst>
  <p:timing>
    <p:tnLst>
      <p:par>
        <p:cTn id="1" dur="indefinite" restart="never" nodeType="tmRoot"/>
      </p:par>
    </p:tnLst>
  </p:timing>
  <p:hf hdr="0" ftr="0"/>
  <p:txStyles>
    <p:titleStyle>
      <a:lvl1pPr algn="ctr" defTabSz="457200" rtl="0" eaLnBrk="0" fontAlgn="base" hangingPunct="0">
        <a:spcBef>
          <a:spcPct val="0"/>
        </a:spcBef>
        <a:spcAft>
          <a:spcPct val="0"/>
        </a:spcAft>
        <a:defRPr sz="2800" kern="1200" cap="all">
          <a:solidFill>
            <a:srgbClr val="CE003C"/>
          </a:solidFill>
          <a:latin typeface="Arial"/>
          <a:ea typeface="MS PGothic" pitchFamily="34" charset="-128"/>
          <a:cs typeface="Arial"/>
        </a:defRPr>
      </a:lvl1pPr>
      <a:lvl2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2pPr>
      <a:lvl3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3pPr>
      <a:lvl4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4pPr>
      <a:lvl5pPr algn="ctr" defTabSz="457200" rtl="0" eaLnBrk="0" fontAlgn="base" hangingPunct="0">
        <a:spcBef>
          <a:spcPct val="0"/>
        </a:spcBef>
        <a:spcAft>
          <a:spcPct val="0"/>
        </a:spcAft>
        <a:defRPr sz="2800">
          <a:solidFill>
            <a:srgbClr val="CE003C"/>
          </a:solidFill>
          <a:latin typeface="Arial" pitchFamily="-65" charset="0"/>
          <a:ea typeface="MS PGothic" pitchFamily="34" charset="-128"/>
          <a:cs typeface="Arial" pitchFamily="34" charset="0"/>
        </a:defRPr>
      </a:lvl5pPr>
      <a:lvl6pPr marL="457200" algn="ctr" defTabSz="457200" rtl="0" fontAlgn="base">
        <a:spcBef>
          <a:spcPct val="0"/>
        </a:spcBef>
        <a:spcAft>
          <a:spcPct val="0"/>
        </a:spcAft>
        <a:defRPr sz="2800">
          <a:solidFill>
            <a:srgbClr val="CE003C"/>
          </a:solidFill>
          <a:latin typeface="Arial" pitchFamily="-65" charset="0"/>
          <a:ea typeface="ＭＳ Ｐゴシック" pitchFamily="-65" charset="-128"/>
        </a:defRPr>
      </a:lvl6pPr>
      <a:lvl7pPr marL="914400" algn="ctr" defTabSz="457200" rtl="0" fontAlgn="base">
        <a:spcBef>
          <a:spcPct val="0"/>
        </a:spcBef>
        <a:spcAft>
          <a:spcPct val="0"/>
        </a:spcAft>
        <a:defRPr sz="2800">
          <a:solidFill>
            <a:srgbClr val="CE003C"/>
          </a:solidFill>
          <a:latin typeface="Arial" pitchFamily="-65" charset="0"/>
          <a:ea typeface="ＭＳ Ｐゴシック" pitchFamily="-65" charset="-128"/>
        </a:defRPr>
      </a:lvl7pPr>
      <a:lvl8pPr marL="1371600" algn="ctr" defTabSz="457200" rtl="0" fontAlgn="base">
        <a:spcBef>
          <a:spcPct val="0"/>
        </a:spcBef>
        <a:spcAft>
          <a:spcPct val="0"/>
        </a:spcAft>
        <a:defRPr sz="2800">
          <a:solidFill>
            <a:srgbClr val="CE003C"/>
          </a:solidFill>
          <a:latin typeface="Arial" pitchFamily="-65" charset="0"/>
          <a:ea typeface="ＭＳ Ｐゴシック" pitchFamily="-65" charset="-128"/>
        </a:defRPr>
      </a:lvl8pPr>
      <a:lvl9pPr marL="1828800" algn="ctr" defTabSz="457200" rtl="0" fontAlgn="base">
        <a:spcBef>
          <a:spcPct val="0"/>
        </a:spcBef>
        <a:spcAft>
          <a:spcPct val="0"/>
        </a:spcAft>
        <a:defRPr sz="2800">
          <a:solidFill>
            <a:srgbClr val="CE003C"/>
          </a:solidFill>
          <a:latin typeface="Arial"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34" charset="0"/>
        <a:buChar char="•"/>
        <a:defRPr sz="2000" b="1" kern="1200">
          <a:solidFill>
            <a:srgbClr val="005291"/>
          </a:solidFill>
          <a:latin typeface="Arial"/>
          <a:ea typeface="MS PGothic" pitchFamily="34" charset="-128"/>
          <a:cs typeface="Arial Bold"/>
        </a:defRPr>
      </a:lvl1pPr>
      <a:lvl2pPr marL="742950" indent="-285750" algn="l" defTabSz="457200" rtl="0" eaLnBrk="0" fontAlgn="base" hangingPunct="0">
        <a:spcBef>
          <a:spcPct val="20000"/>
        </a:spcBef>
        <a:spcAft>
          <a:spcPct val="0"/>
        </a:spcAft>
        <a:buFont typeface="Arial" pitchFamily="34" charset="0"/>
        <a:buChar char="–"/>
        <a:defRPr kern="1200">
          <a:solidFill>
            <a:schemeClr val="tx1"/>
          </a:solidFill>
          <a:latin typeface="Times"/>
          <a:ea typeface="Times" pitchFamily="-65" charset="0"/>
          <a:cs typeface="Times"/>
        </a:defRPr>
      </a:lvl2pPr>
      <a:lvl3pPr marL="1143000" indent="-228600" algn="l" defTabSz="457200" rtl="0" eaLnBrk="0" fontAlgn="base" hangingPunct="0">
        <a:spcBef>
          <a:spcPct val="20000"/>
        </a:spcBef>
        <a:spcAft>
          <a:spcPct val="0"/>
        </a:spcAft>
        <a:buFont typeface="Arial" pitchFamily="34" charset="0"/>
        <a:buChar char="•"/>
        <a:defRPr kern="1200">
          <a:solidFill>
            <a:schemeClr val="tx1"/>
          </a:solidFill>
          <a:latin typeface="Times"/>
          <a:ea typeface="Times" pitchFamily="-65" charset="0"/>
          <a:cs typeface="Times"/>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Times"/>
          <a:ea typeface="Times" pitchFamily="-65" charset="0"/>
          <a:cs typeface="Times"/>
        </a:defRPr>
      </a:lvl4pPr>
      <a:lvl5pPr marL="2057400" indent="-228600" algn="l" defTabSz="457200" rtl="0" eaLnBrk="0" fontAlgn="base" hangingPunct="0">
        <a:spcBef>
          <a:spcPct val="20000"/>
        </a:spcBef>
        <a:spcAft>
          <a:spcPct val="0"/>
        </a:spcAft>
        <a:buFont typeface="Arial" pitchFamily="34" charset="0"/>
        <a:buChar char="»"/>
        <a:defRPr kern="1200">
          <a:solidFill>
            <a:schemeClr val="tx1"/>
          </a:solidFill>
          <a:latin typeface="Times"/>
          <a:ea typeface="Times" pitchFamily="-65" charset="0"/>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1400" b="0" i="0" u="none" strike="noStrike" kern="1200" cap="none" spc="0" normalizeH="0" baseline="0" noProof="0" smtClean="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it-IT" sz="1400" b="0" i="0" u="none" strike="noStrike" kern="1200" cap="none" spc="0" normalizeH="0" baseline="0" noProof="0" smtClean="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C7402DF-53BF-4C55-8F91-B9B6BFE8A183}" type="slidenum">
              <a:rPr kumimoji="0" lang="en-US" altLang="it-IT"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a:t>
            </a:fld>
            <a:endParaRPr kumimoji="0" lang="en-US" altLang="it-IT" sz="1400" b="0" i="0" u="none" strike="noStrike" kern="1200" cap="none" spc="0" normalizeH="0" baseline="0" noProof="0" smtClean="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104055880"/>
      </p:ext>
    </p:extLst>
  </p:cSld>
  <p:clrMap bg1="lt1" tx1="dk1" bg2="lt2" tx2="dk2" accent1="accent1" accent2="accent2" accent3="accent3" accent4="accent4" accent5="accent5" accent6="accent6" hlink="hlink" folHlink="folHlink"/>
  <p:sldLayoutIdLst>
    <p:sldLayoutId id="2147486019" r:id="rId1"/>
    <p:sldLayoutId id="2147486020" r:id="rId2"/>
    <p:sldLayoutId id="2147486021" r:id="rId3"/>
    <p:sldLayoutId id="2147486022" r:id="rId4"/>
    <p:sldLayoutId id="2147486023" r:id="rId5"/>
    <p:sldLayoutId id="2147486024" r:id="rId6"/>
    <p:sldLayoutId id="2147486025" r:id="rId7"/>
    <p:sldLayoutId id="2147486026" r:id="rId8"/>
    <p:sldLayoutId id="2147486027" r:id="rId9"/>
    <p:sldLayoutId id="2147486028" r:id="rId10"/>
    <p:sldLayoutId id="21474860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37948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80" r:id="rId3"/>
    <p:sldLayoutId id="2147483981" r:id="rId4"/>
    <p:sldLayoutId id="2147483982" r:id="rId5"/>
    <p:sldLayoutId id="2147483983" r:id="rId6"/>
    <p:sldLayoutId id="2147483984" r:id="rId7"/>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8AAAAE-F8A1-4420-899F-CA67FF46D8B1}" type="slidenum">
              <a:rPr kumimoji="0" lang="it-IT"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4263142"/>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 id="2147486042" r:id="rId12"/>
    <p:sldLayoutId id="214748604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4D7F57-20C4-42A0-B669-621598B835A2}" type="slidenum">
              <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706649"/>
      </p:ext>
    </p:extLst>
  </p:cSld>
  <p:clrMap bg1="lt1" tx1="dk1" bg2="lt2" tx2="dk2" accent1="accent1" accent2="accent2" accent3="accent3" accent4="accent4" accent5="accent5" accent6="accent6" hlink="hlink" folHlink="folHlink"/>
  <p:sldLayoutIdLst>
    <p:sldLayoutId id="2147486045" r:id="rId1"/>
    <p:sldLayoutId id="2147486046" r:id="rId2"/>
    <p:sldLayoutId id="2147486047" r:id="rId3"/>
    <p:sldLayoutId id="2147486048" r:id="rId4"/>
    <p:sldLayoutId id="2147486049" r:id="rId5"/>
    <p:sldLayoutId id="2147486050" r:id="rId6"/>
    <p:sldLayoutId id="2147486051" r:id="rId7"/>
    <p:sldLayoutId id="2147486052" r:id="rId8"/>
    <p:sldLayoutId id="2147486053" r:id="rId9"/>
    <p:sldLayoutId id="2147486054" r:id="rId10"/>
    <p:sldLayoutId id="2147486055" r:id="rId11"/>
    <p:sldLayoutId id="21474860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68F39-1ADB-4396-BD4F-2E9F872BC68B}"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2513751"/>
      </p:ext>
    </p:extLst>
  </p:cSld>
  <p:clrMap bg1="lt1" tx1="dk1" bg2="lt2" tx2="dk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0D1E37-8430-4490-9638-C1134A1FA79A}"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19226"/>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 id="214748608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34" charset="0"/>
              </a:defRPr>
            </a:lvl1pPr>
          </a:lstStyle>
          <a:p>
            <a:pPr defTabSz="914400"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defTabSz="914400"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defTabSz="914400" fontAlgn="base">
              <a:spcBef>
                <a:spcPct val="0"/>
              </a:spcBef>
              <a:spcAft>
                <a:spcPct val="0"/>
              </a:spcAft>
              <a:defRPr/>
            </a:pPr>
            <a:fld id="{6F52164A-9C76-482F-A96D-43D00E373FC7}" type="slidenum">
              <a:rPr lang="it-IT"/>
              <a:pPr defTabSz="914400" fontAlgn="base">
                <a:spcBef>
                  <a:spcPct val="0"/>
                </a:spcBef>
                <a:spcAft>
                  <a:spcPct val="0"/>
                </a:spcAft>
                <a:defRPr/>
              </a:pPr>
              <a:t>‹N›</a:t>
            </a:fld>
            <a:endParaRPr lang="it-IT"/>
          </a:p>
        </p:txBody>
      </p:sp>
    </p:spTree>
    <p:extLst>
      <p:ext uri="{BB962C8B-B14F-4D97-AF65-F5344CB8AC3E}">
        <p14:creationId xmlns:p14="http://schemas.microsoft.com/office/powerpoint/2010/main" val="3722545283"/>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709471"/>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20" r:id="rId3"/>
    <p:sldLayoutId id="2147484321" r:id="rId4"/>
    <p:sldLayoutId id="2147484322" r:id="rId5"/>
    <p:sldLayoutId id="2147484323" r:id="rId6"/>
    <p:sldLayoutId id="2147484324" r:id="rId7"/>
    <p:sldLayoutId id="2147484325"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881929"/>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31" r:id="rId3"/>
    <p:sldLayoutId id="2147484332" r:id="rId4"/>
    <p:sldLayoutId id="2147484333" r:id="rId5"/>
    <p:sldLayoutId id="2147484334" r:id="rId6"/>
    <p:sldLayoutId id="2147484335" r:id="rId7"/>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73807"/>
      </p:ext>
    </p:extLst>
  </p:cSld>
  <p:clrMap bg1="lt1" tx1="dk1" bg2="lt2" tx2="dk2" accent1="accent1" accent2="accent2" accent3="accent3" accent4="accent4" accent5="accent5" accent6="accent6" hlink="hlink" folHlink="folHlink"/>
  <p:sldLayoutIdLst>
    <p:sldLayoutId id="2147484601" r:id="rId1"/>
    <p:sldLayoutId id="2147484602" r:id="rId2"/>
    <p:sldLayoutId id="2147484604" r:id="rId3"/>
    <p:sldLayoutId id="2147484605" r:id="rId4"/>
    <p:sldLayoutId id="2147484606" r:id="rId5"/>
    <p:sldLayoutId id="2147484607" r:id="rId6"/>
    <p:sldLayoutId id="2147484608" r:id="rId7"/>
    <p:sldLayoutId id="2147484609" r:id="rId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76187"/>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3" r:id="rId3"/>
    <p:sldLayoutId id="2147484724" r:id="rId4"/>
    <p:sldLayoutId id="2147484725" r:id="rId5"/>
    <p:sldLayoutId id="2147484726" r:id="rId6"/>
    <p:sldLayoutId id="2147484727" r:id="rId7"/>
    <p:sldLayoutId id="2147484728" r:id="rId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0" y="6591300"/>
            <a:ext cx="365125" cy="266700"/>
          </a:xfrm>
          <a:prstGeom prst="rect">
            <a:avLst/>
          </a:prstGeom>
        </p:spPr>
        <p:txBody>
          <a:bodyPr vert="horz" wrap="square" lIns="91440" tIns="45720" rIns="45720" bIns="45720" numCol="1" anchor="b" anchorCtr="0" compatLnSpc="1">
            <a:prstTxWarp prst="textNoShape">
              <a:avLst/>
            </a:prstTxWarp>
          </a:bodyPr>
          <a:lstStyle>
            <a:lvl1pPr algn="r" eaLnBrk="1" hangingPunct="1">
              <a:defRPr sz="700">
                <a:solidFill>
                  <a:srgbClr val="000000"/>
                </a:solidFill>
                <a:latin typeface="Arial" charset="0"/>
              </a:defRPr>
            </a:lvl1pPr>
          </a:lstStyle>
          <a:p>
            <a:pPr defTabSz="914400" fontAlgn="base">
              <a:spcBef>
                <a:spcPct val="0"/>
              </a:spcBef>
              <a:spcAft>
                <a:spcPct val="0"/>
              </a:spcAft>
            </a:pPr>
            <a:fld id="{6C471051-7EA2-4BF8-B8D9-CA9081612E1B}" type="slidenum">
              <a:rPr lang="en-US" smtClean="0"/>
              <a:pPr defTabSz="914400" fontAlgn="base">
                <a:spcBef>
                  <a:spcPct val="0"/>
                </a:spcBef>
                <a:spcAft>
                  <a:spcPct val="0"/>
                </a:spcAft>
              </a:pPr>
              <a:t>‹N›</a:t>
            </a:fld>
            <a:endParaRPr lang="en-US" smtClean="0"/>
          </a:p>
        </p:txBody>
      </p:sp>
      <p:sp>
        <p:nvSpPr>
          <p:cNvPr id="4099" name="Title Placeholder 1"/>
          <p:cNvSpPr>
            <a:spLocks noGrp="1"/>
          </p:cNvSpPr>
          <p:nvPr>
            <p:ph type="title"/>
          </p:nvPr>
        </p:nvSpPr>
        <p:spPr bwMode="auto">
          <a:xfrm>
            <a:off x="342900" y="228600"/>
            <a:ext cx="8458200" cy="800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a:xfrm>
            <a:off x="342900" y="1257300"/>
            <a:ext cx="8458200" cy="4572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403350" y="6534150"/>
            <a:ext cx="971550" cy="323850"/>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000000">
                    <a:tint val="75000"/>
                  </a:srgbClr>
                </a:solidFill>
                <a:latin typeface="Arial" panose="020B0604020202020204"/>
              </a:defRPr>
            </a:lvl1pPr>
          </a:lstStyle>
          <a:p>
            <a:pPr defTabSz="914400">
              <a:defRPr/>
            </a:pPr>
            <a:fld id="{853EC1CB-4F07-4112-BD67-08942F27FA03}" type="datetime1">
              <a:rPr lang="en-US"/>
              <a:pPr defTabSz="914400">
                <a:defRPr/>
              </a:pPr>
              <a:t>4/1/2019</a:t>
            </a:fld>
            <a:endParaRPr lang="en-US" dirty="0"/>
          </a:p>
        </p:txBody>
      </p:sp>
      <p:sp>
        <p:nvSpPr>
          <p:cNvPr id="5" name="Footer Placeholder 4"/>
          <p:cNvSpPr>
            <a:spLocks noGrp="1"/>
          </p:cNvSpPr>
          <p:nvPr>
            <p:ph type="ftr" sz="quarter" idx="3"/>
          </p:nvPr>
        </p:nvSpPr>
        <p:spPr>
          <a:xfrm>
            <a:off x="-1403350" y="6003925"/>
            <a:ext cx="971550" cy="428625"/>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rgbClr val="000000">
                    <a:tint val="75000"/>
                  </a:srgbClr>
                </a:solidFill>
                <a:latin typeface="Arial" panose="020B0604020202020204"/>
              </a:defRPr>
            </a:lvl1pPr>
          </a:lstStyle>
          <a:p>
            <a:pPr defTabSz="914400">
              <a:defRPr/>
            </a:pPr>
            <a:endParaRPr lang="en-US"/>
          </a:p>
        </p:txBody>
      </p:sp>
      <p:sp>
        <p:nvSpPr>
          <p:cNvPr id="8" name="TextBox 7"/>
          <p:cNvSpPr txBox="1"/>
          <p:nvPr userDrawn="1"/>
        </p:nvSpPr>
        <p:spPr>
          <a:xfrm>
            <a:off x="7620000" y="6611938"/>
            <a:ext cx="1524000" cy="207962"/>
          </a:xfrm>
          <a:prstGeom prst="rect">
            <a:avLst/>
          </a:prstGeom>
          <a:noFill/>
        </p:spPr>
        <p:txBody>
          <a:bodyPr>
            <a:spAutoFit/>
          </a:bodyPr>
          <a:lstStyle/>
          <a:p>
            <a:pPr algn="r" defTabSz="914400">
              <a:defRPr/>
            </a:pPr>
            <a:r>
              <a:rPr lang="en-US" sz="750" dirty="0">
                <a:solidFill>
                  <a:srgbClr val="000000"/>
                </a:solidFill>
                <a:cs typeface="Arial" pitchFamily="34" charset="0"/>
              </a:rPr>
              <a:t>© AstraZeneca 2016</a:t>
            </a:r>
          </a:p>
        </p:txBody>
      </p:sp>
      <p:sp>
        <p:nvSpPr>
          <p:cNvPr id="9" name="Rectangle 8"/>
          <p:cNvSpPr/>
          <p:nvPr userDrawn="1"/>
        </p:nvSpPr>
        <p:spPr>
          <a:xfrm>
            <a:off x="342900" y="1128713"/>
            <a:ext cx="8801100" cy="19050"/>
          </a:xfrm>
          <a:prstGeom prst="rect">
            <a:avLst/>
          </a:prstGeom>
          <a:gradFill flip="none" rotWithShape="1">
            <a:gsLst>
              <a:gs pos="26000">
                <a:schemeClr val="accent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ndParaRPr>
          </a:p>
        </p:txBody>
      </p:sp>
    </p:spTree>
    <p:extLst>
      <p:ext uri="{BB962C8B-B14F-4D97-AF65-F5344CB8AC3E}">
        <p14:creationId xmlns:p14="http://schemas.microsoft.com/office/powerpoint/2010/main" val="646368526"/>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 id="2147485125" r:id="rId12"/>
    <p:sldLayoutId id="2147485126" r:id="rId13"/>
    <p:sldLayoutId id="2147485127" r:id="rId14"/>
    <p:sldLayoutId id="2147485128" r:id="rId15"/>
    <p:sldLayoutId id="2147485129" r:id="rId16"/>
    <p:sldLayoutId id="2147485130" r:id="rId17"/>
  </p:sldLayoutIdLst>
  <p:hf hdr="0" ftr="0" dt="0"/>
  <p:txStyles>
    <p:titleStyle>
      <a:lvl1pPr algn="l" defTabSz="685800" rtl="0" fontAlgn="base">
        <a:lnSpc>
          <a:spcPct val="90000"/>
        </a:lnSpc>
        <a:spcBef>
          <a:spcPct val="0"/>
        </a:spcBef>
        <a:spcAft>
          <a:spcPct val="0"/>
        </a:spcAft>
        <a:defRPr b="1" kern="1200">
          <a:solidFill>
            <a:schemeClr val="accent1"/>
          </a:solidFill>
          <a:latin typeface="+mj-lt"/>
          <a:ea typeface="+mj-ea"/>
          <a:cs typeface="+mj-cs"/>
        </a:defRPr>
      </a:lvl1pPr>
      <a:lvl2pPr algn="l" defTabSz="685800" rtl="0" fontAlgn="base">
        <a:lnSpc>
          <a:spcPct val="90000"/>
        </a:lnSpc>
        <a:spcBef>
          <a:spcPct val="0"/>
        </a:spcBef>
        <a:spcAft>
          <a:spcPct val="0"/>
        </a:spcAft>
        <a:defRPr b="1">
          <a:solidFill>
            <a:schemeClr val="accent1"/>
          </a:solidFill>
          <a:latin typeface="Arial" charset="0"/>
        </a:defRPr>
      </a:lvl2pPr>
      <a:lvl3pPr algn="l" defTabSz="685800" rtl="0" fontAlgn="base">
        <a:lnSpc>
          <a:spcPct val="90000"/>
        </a:lnSpc>
        <a:spcBef>
          <a:spcPct val="0"/>
        </a:spcBef>
        <a:spcAft>
          <a:spcPct val="0"/>
        </a:spcAft>
        <a:defRPr b="1">
          <a:solidFill>
            <a:schemeClr val="accent1"/>
          </a:solidFill>
          <a:latin typeface="Arial" charset="0"/>
        </a:defRPr>
      </a:lvl3pPr>
      <a:lvl4pPr algn="l" defTabSz="685800" rtl="0" fontAlgn="base">
        <a:lnSpc>
          <a:spcPct val="90000"/>
        </a:lnSpc>
        <a:spcBef>
          <a:spcPct val="0"/>
        </a:spcBef>
        <a:spcAft>
          <a:spcPct val="0"/>
        </a:spcAft>
        <a:defRPr b="1">
          <a:solidFill>
            <a:schemeClr val="accent1"/>
          </a:solidFill>
          <a:latin typeface="Arial" charset="0"/>
        </a:defRPr>
      </a:lvl4pPr>
      <a:lvl5pPr algn="l" defTabSz="685800" rtl="0" fontAlgn="base">
        <a:lnSpc>
          <a:spcPct val="90000"/>
        </a:lnSpc>
        <a:spcBef>
          <a:spcPct val="0"/>
        </a:spcBef>
        <a:spcAft>
          <a:spcPct val="0"/>
        </a:spcAft>
        <a:defRPr b="1">
          <a:solidFill>
            <a:schemeClr val="accent1"/>
          </a:solidFill>
          <a:latin typeface="Arial" charset="0"/>
        </a:defRPr>
      </a:lvl5pPr>
      <a:lvl6pPr marL="457200" algn="l" defTabSz="685800" rtl="0" fontAlgn="base">
        <a:lnSpc>
          <a:spcPct val="90000"/>
        </a:lnSpc>
        <a:spcBef>
          <a:spcPct val="0"/>
        </a:spcBef>
        <a:spcAft>
          <a:spcPct val="0"/>
        </a:spcAft>
        <a:defRPr b="1">
          <a:solidFill>
            <a:schemeClr val="accent1"/>
          </a:solidFill>
          <a:latin typeface="Arial" charset="0"/>
        </a:defRPr>
      </a:lvl6pPr>
      <a:lvl7pPr marL="914400" algn="l" defTabSz="685800" rtl="0" fontAlgn="base">
        <a:lnSpc>
          <a:spcPct val="90000"/>
        </a:lnSpc>
        <a:spcBef>
          <a:spcPct val="0"/>
        </a:spcBef>
        <a:spcAft>
          <a:spcPct val="0"/>
        </a:spcAft>
        <a:defRPr b="1">
          <a:solidFill>
            <a:schemeClr val="accent1"/>
          </a:solidFill>
          <a:latin typeface="Arial" charset="0"/>
        </a:defRPr>
      </a:lvl7pPr>
      <a:lvl8pPr marL="1371600" algn="l" defTabSz="685800" rtl="0" fontAlgn="base">
        <a:lnSpc>
          <a:spcPct val="90000"/>
        </a:lnSpc>
        <a:spcBef>
          <a:spcPct val="0"/>
        </a:spcBef>
        <a:spcAft>
          <a:spcPct val="0"/>
        </a:spcAft>
        <a:defRPr b="1">
          <a:solidFill>
            <a:schemeClr val="accent1"/>
          </a:solidFill>
          <a:latin typeface="Arial" charset="0"/>
        </a:defRPr>
      </a:lvl8pPr>
      <a:lvl9pPr marL="1828800" algn="l" defTabSz="685800" rtl="0" fontAlgn="base">
        <a:lnSpc>
          <a:spcPct val="90000"/>
        </a:lnSpc>
        <a:spcBef>
          <a:spcPct val="0"/>
        </a:spcBef>
        <a:spcAft>
          <a:spcPct val="0"/>
        </a:spcAft>
        <a:defRPr b="1">
          <a:solidFill>
            <a:schemeClr val="accent1"/>
          </a:solidFill>
          <a:latin typeface="Arial" charset="0"/>
        </a:defRPr>
      </a:lvl9pPr>
    </p:titleStyle>
    <p:bodyStyle>
      <a:lvl1pPr marL="171450" indent="-171450" algn="l" defTabSz="685800" rtl="0" fontAlgn="base">
        <a:lnSpc>
          <a:spcPct val="90000"/>
        </a:lnSpc>
        <a:spcBef>
          <a:spcPts val="900"/>
        </a:spcBef>
        <a:spcAft>
          <a:spcPct val="0"/>
        </a:spcAft>
        <a:buClr>
          <a:schemeClr val="accent1"/>
        </a:buClr>
        <a:buFont typeface="Arial" charset="0"/>
        <a:buChar char="•"/>
        <a:defRPr sz="1500" kern="1200">
          <a:solidFill>
            <a:schemeClr val="tx1"/>
          </a:solidFill>
          <a:latin typeface="+mn-lt"/>
          <a:ea typeface="+mn-ea"/>
          <a:cs typeface="+mn-cs"/>
        </a:defRPr>
      </a:lvl1pPr>
      <a:lvl2pPr marL="342900" indent="-171450" algn="l" defTabSz="685800" rtl="0" fontAlgn="base">
        <a:lnSpc>
          <a:spcPct val="90000"/>
        </a:lnSpc>
        <a:spcBef>
          <a:spcPts val="600"/>
        </a:spcBef>
        <a:spcAft>
          <a:spcPct val="0"/>
        </a:spcAft>
        <a:buFont typeface="Arial" charset="0"/>
        <a:buChar char="–"/>
        <a:defRPr sz="1300" kern="1200">
          <a:solidFill>
            <a:schemeClr val="tx1"/>
          </a:solidFill>
          <a:latin typeface="+mn-lt"/>
          <a:ea typeface="+mn-ea"/>
          <a:cs typeface="+mn-cs"/>
        </a:defRPr>
      </a:lvl2pPr>
      <a:lvl3pPr marL="514350" indent="-171450" algn="l" defTabSz="685800" rtl="0" fontAlgn="base">
        <a:lnSpc>
          <a:spcPct val="90000"/>
        </a:lnSpc>
        <a:spcBef>
          <a:spcPts val="600"/>
        </a:spcBef>
        <a:spcAft>
          <a:spcPct val="0"/>
        </a:spcAft>
        <a:buClr>
          <a:schemeClr val="accent1"/>
        </a:buClr>
        <a:buFont typeface="Arial" charset="0"/>
        <a:buChar char="•"/>
        <a:defRPr sz="1200" kern="1200">
          <a:solidFill>
            <a:schemeClr val="tx1"/>
          </a:solidFill>
          <a:latin typeface="+mn-lt"/>
          <a:ea typeface="+mn-ea"/>
          <a:cs typeface="+mn-cs"/>
        </a:defRPr>
      </a:lvl3pPr>
      <a:lvl4pPr marL="685800" indent="-171450" algn="l" defTabSz="685800" rtl="0" fontAlgn="base">
        <a:lnSpc>
          <a:spcPct val="90000"/>
        </a:lnSpc>
        <a:spcBef>
          <a:spcPts val="450"/>
        </a:spcBef>
        <a:spcAft>
          <a:spcPct val="0"/>
        </a:spcAft>
        <a:buFont typeface="Arial" charset="0"/>
        <a:buChar char="–"/>
        <a:defRPr sz="1200" kern="1200">
          <a:solidFill>
            <a:schemeClr val="tx1"/>
          </a:solidFill>
          <a:latin typeface="+mn-lt"/>
          <a:ea typeface="+mn-ea"/>
          <a:cs typeface="+mn-cs"/>
        </a:defRPr>
      </a:lvl4pPr>
      <a:lvl5pPr marL="857250" indent="-171450" algn="l" defTabSz="685800" rtl="0" fontAlgn="base">
        <a:lnSpc>
          <a:spcPct val="90000"/>
        </a:lnSpc>
        <a:spcBef>
          <a:spcPts val="450"/>
        </a:spcBef>
        <a:spcAft>
          <a:spcPct val="0"/>
        </a:spcAft>
        <a:buClr>
          <a:schemeClr val="accent1"/>
        </a:buClr>
        <a:buFont typeface="Arial"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6.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6.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4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4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4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4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6.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9.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0.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8.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8.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1.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60.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65.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65.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8.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5.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86.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1.bin"/><Relationship Id="rId7" Type="http://schemas.openxmlformats.org/officeDocument/2006/relationships/image" Target="../media/image25.png"/><Relationship Id="rId2" Type="http://schemas.openxmlformats.org/officeDocument/2006/relationships/slideLayout" Target="../slideLayouts/slideLayout326.xml"/><Relationship Id="rId1" Type="http://schemas.openxmlformats.org/officeDocument/2006/relationships/vmlDrawing" Target="../drawings/vmlDrawing1.v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oleObject" Target="../embeddings/oleObject2.bin"/><Relationship Id="rId10" Type="http://schemas.openxmlformats.org/officeDocument/2006/relationships/image" Target="../media/image28.png"/><Relationship Id="rId4" Type="http://schemas.openxmlformats.org/officeDocument/2006/relationships/image" Target="../media/image23.emf"/><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7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6.emf"/><Relationship Id="rId1" Type="http://schemas.openxmlformats.org/officeDocument/2006/relationships/slideLayout" Target="../slideLayouts/slideLayout279.xml"/><Relationship Id="rId5" Type="http://schemas.openxmlformats.org/officeDocument/2006/relationships/image" Target="../media/image12.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42.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4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3.emf"/><Relationship Id="rId1" Type="http://schemas.openxmlformats.org/officeDocument/2006/relationships/slideLayout" Target="../slideLayouts/slideLayout267.xml"/><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93.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5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4.xml"/><Relationship Id="rId1" Type="http://schemas.openxmlformats.org/officeDocument/2006/relationships/vmlDrawing" Target="../drawings/vmlDrawing2.v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ctrTitle"/>
          </p:nvPr>
        </p:nvSpPr>
        <p:spPr>
          <a:xfrm>
            <a:off x="-20638" y="3675997"/>
            <a:ext cx="9144001" cy="1565305"/>
          </a:xfrm>
        </p:spPr>
        <p:txBody>
          <a:bodyPr/>
          <a:lstStyle/>
          <a:p>
            <a:pPr eaLnBrk="1" hangingPunct="1"/>
            <a:r>
              <a:rPr lang="it-IT" altLang="it-IT" sz="3600" b="1" dirty="0" smtClean="0">
                <a:solidFill>
                  <a:srgbClr val="FFFF00"/>
                </a:solidFill>
                <a:latin typeface="Arial" charset="0"/>
              </a:rPr>
              <a:t>OSSIDO NITRICO</a:t>
            </a:r>
            <a:endParaRPr lang="it-IT" altLang="it-IT" sz="3600" dirty="0" smtClean="0">
              <a:solidFill>
                <a:srgbClr val="FFFF00"/>
              </a:solidFill>
              <a:latin typeface="Arial" charset="0"/>
            </a:endParaRPr>
          </a:p>
        </p:txBody>
      </p:sp>
      <p:sp>
        <p:nvSpPr>
          <p:cNvPr id="252931" name="Rectangle 3"/>
          <p:cNvSpPr>
            <a:spLocks noGrp="1" noChangeArrowheads="1"/>
          </p:cNvSpPr>
          <p:nvPr>
            <p:ph type="subTitle" idx="1"/>
          </p:nvPr>
        </p:nvSpPr>
        <p:spPr>
          <a:xfrm>
            <a:off x="146050" y="4913469"/>
            <a:ext cx="8858250" cy="1752600"/>
          </a:xfrm>
        </p:spPr>
        <p:txBody>
          <a:bodyPr/>
          <a:lstStyle/>
          <a:p>
            <a:pPr eaLnBrk="1" hangingPunct="1"/>
            <a:r>
              <a:rPr lang="it-IT" altLang="it-IT" sz="2400" dirty="0" smtClean="0">
                <a:solidFill>
                  <a:schemeClr val="bg1"/>
                </a:solidFill>
                <a:latin typeface="Arial" charset="0"/>
              </a:rPr>
              <a:t>Prof. Fabio LM </a:t>
            </a:r>
            <a:r>
              <a:rPr lang="it-IT" altLang="it-IT" sz="2400" dirty="0" err="1" smtClean="0">
                <a:solidFill>
                  <a:schemeClr val="bg1"/>
                </a:solidFill>
                <a:latin typeface="Arial" charset="0"/>
              </a:rPr>
              <a:t>Ricciardolo</a:t>
            </a:r>
            <a:r>
              <a:rPr lang="it-IT" altLang="it-IT" sz="2400" dirty="0" smtClean="0">
                <a:solidFill>
                  <a:schemeClr val="bg1"/>
                </a:solidFill>
                <a:latin typeface="Arial" charset="0"/>
              </a:rPr>
              <a:t>, MD, </a:t>
            </a:r>
            <a:r>
              <a:rPr lang="it-IT" altLang="it-IT" sz="2400" dirty="0" err="1" smtClean="0">
                <a:solidFill>
                  <a:schemeClr val="bg1"/>
                </a:solidFill>
                <a:latin typeface="Arial" charset="0"/>
              </a:rPr>
              <a:t>PhD</a:t>
            </a:r>
            <a:r>
              <a:rPr lang="it-IT" altLang="it-IT" sz="2400" dirty="0" smtClean="0">
                <a:solidFill>
                  <a:schemeClr val="bg1"/>
                </a:solidFill>
                <a:latin typeface="Arial" charset="0"/>
              </a:rPr>
              <a:t>.</a:t>
            </a:r>
          </a:p>
          <a:p>
            <a:pPr eaLnBrk="1" hangingPunct="1"/>
            <a:r>
              <a:rPr lang="it-IT" altLang="it-IT" sz="2400" dirty="0" smtClean="0">
                <a:solidFill>
                  <a:schemeClr val="bg1"/>
                </a:solidFill>
                <a:latin typeface="Arial" charset="0"/>
              </a:rPr>
              <a:t>Scuola di Medicina</a:t>
            </a:r>
            <a:endParaRPr lang="it-IT" altLang="it-IT" sz="2400" dirty="0" smtClean="0">
              <a:latin typeface="Arial" charset="0"/>
            </a:endParaRPr>
          </a:p>
          <a:p>
            <a:pPr eaLnBrk="1" hangingPunct="1"/>
            <a:r>
              <a:rPr lang="it-IT" altLang="it-IT" sz="2400" dirty="0" smtClean="0">
                <a:solidFill>
                  <a:schemeClr val="bg1"/>
                </a:solidFill>
                <a:latin typeface="Arial" charset="0"/>
              </a:rPr>
              <a:t>Dipartimento di Scienze Cliniche e Biologiche</a:t>
            </a:r>
          </a:p>
          <a:p>
            <a:pPr eaLnBrk="1" hangingPunct="1"/>
            <a:r>
              <a:rPr lang="it-IT" altLang="it-IT" sz="2400" dirty="0" smtClean="0">
                <a:solidFill>
                  <a:schemeClr val="bg1"/>
                </a:solidFill>
                <a:latin typeface="Arial" charset="0"/>
              </a:rPr>
              <a:t>Università degli Studi di Torino</a:t>
            </a:r>
          </a:p>
        </p:txBody>
      </p:sp>
      <p:pic>
        <p:nvPicPr>
          <p:cNvPr id="2529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646373" cy="150018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603236" y="3642755"/>
            <a:ext cx="193860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2 APRILE</a:t>
            </a:r>
            <a:r>
              <a:rPr kumimoji="0" lang="it-IT" sz="2000" b="0" i="0" u="none" strike="noStrike" kern="120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it-IT" sz="20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2019</a:t>
            </a:r>
            <a:endParaRPr kumimoji="0" lang="it-IT"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Immagine 1"/>
          <p:cNvPicPr>
            <a:picLocks noChangeAspect="1"/>
          </p:cNvPicPr>
          <p:nvPr/>
        </p:nvPicPr>
        <p:blipFill rotWithShape="1">
          <a:blip r:embed="rId3"/>
          <a:srcRect l="20292" t="13353" r="18908" b="13541"/>
          <a:stretch/>
        </p:blipFill>
        <p:spPr>
          <a:xfrm>
            <a:off x="1676400" y="14746"/>
            <a:ext cx="5750628" cy="3436911"/>
          </a:xfrm>
          <a:prstGeom prst="rect">
            <a:avLst/>
          </a:prstGeom>
        </p:spPr>
      </p:pic>
      <p:pic>
        <p:nvPicPr>
          <p:cNvPr id="3" name="Immagine 2"/>
          <p:cNvPicPr>
            <a:picLocks noChangeAspect="1"/>
          </p:cNvPicPr>
          <p:nvPr/>
        </p:nvPicPr>
        <p:blipFill>
          <a:blip r:embed="rId4"/>
          <a:stretch>
            <a:fillRect/>
          </a:stretch>
        </p:blipFill>
        <p:spPr>
          <a:xfrm>
            <a:off x="7417648" y="2413"/>
            <a:ext cx="1707028" cy="1560711"/>
          </a:xfrm>
          <a:prstGeom prst="rect">
            <a:avLst/>
          </a:prstGeom>
        </p:spPr>
      </p:pic>
    </p:spTree>
    <p:extLst>
      <p:ext uri="{BB962C8B-B14F-4D97-AF65-F5344CB8AC3E}">
        <p14:creationId xmlns:p14="http://schemas.microsoft.com/office/powerpoint/2010/main" val="850699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uppo 1"/>
          <p:cNvGrpSpPr>
            <a:grpSpLocks/>
          </p:cNvGrpSpPr>
          <p:nvPr/>
        </p:nvGrpSpPr>
        <p:grpSpPr bwMode="auto">
          <a:xfrm>
            <a:off x="723900" y="1196975"/>
            <a:ext cx="7735888" cy="5284788"/>
            <a:chOff x="436563" y="522288"/>
            <a:chExt cx="7893050" cy="5670550"/>
          </a:xfrm>
        </p:grpSpPr>
        <p:pic>
          <p:nvPicPr>
            <p:cNvPr id="177157" name="Picture 5" descr="Human lung showing five lob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908052"/>
              <a:ext cx="52800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AutoShape 6"/>
            <p:cNvSpPr>
              <a:spLocks noChangeArrowheads="1"/>
            </p:cNvSpPr>
            <p:nvPr/>
          </p:nvSpPr>
          <p:spPr bwMode="auto">
            <a:xfrm rot="-10428495">
              <a:off x="539752" y="1244600"/>
              <a:ext cx="2338388" cy="1411288"/>
            </a:xfrm>
            <a:prstGeom prst="cloudCallout">
              <a:avLst>
                <a:gd name="adj1" fmla="val -74523"/>
                <a:gd name="adj2" fmla="val 14347"/>
              </a:avLst>
            </a:prstGeom>
            <a:solidFill>
              <a:srgbClr val="F8F8F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7159" name="Text Box 7"/>
            <p:cNvSpPr txBox="1">
              <a:spLocks noChangeArrowheads="1"/>
            </p:cNvSpPr>
            <p:nvPr/>
          </p:nvSpPr>
          <p:spPr bwMode="auto">
            <a:xfrm>
              <a:off x="1187451" y="1747840"/>
              <a:ext cx="1025829" cy="49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FeNO</a:t>
              </a:r>
            </a:p>
          </p:txBody>
        </p:sp>
        <p:sp>
          <p:nvSpPr>
            <p:cNvPr id="177160" name="Text Box 8"/>
            <p:cNvSpPr txBox="1">
              <a:spLocks noChangeArrowheads="1"/>
            </p:cNvSpPr>
            <p:nvPr/>
          </p:nvSpPr>
          <p:spPr bwMode="auto">
            <a:xfrm>
              <a:off x="1116014" y="2840038"/>
              <a:ext cx="2519105" cy="333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1" u="sng" strike="noStrike" kern="1200" cap="none" spc="0" normalizeH="0" baseline="0" noProof="0" smtClean="0">
                  <a:ln>
                    <a:noFill/>
                  </a:ln>
                  <a:solidFill>
                    <a:srgbClr val="000000"/>
                  </a:solidFill>
                  <a:effectLst/>
                  <a:uLnTx/>
                  <a:uFillTx/>
                  <a:latin typeface="Arial" panose="020B0604020202020204" pitchFamily="34" charset="0"/>
                  <a:ea typeface="+mn-ea"/>
                  <a:cs typeface="+mn-cs"/>
                </a:rPr>
                <a:t>High FeNO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Old 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Height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Gender (Male)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Ethnicity (Chinese)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Atopy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Rhinitis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Viral infections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1" u="sng" strike="noStrike" kern="1200" cap="none" spc="0" normalizeH="0" baseline="0" noProof="0" smtClean="0">
                  <a:ln>
                    <a:noFill/>
                  </a:ln>
                  <a:solidFill>
                    <a:srgbClr val="000000"/>
                  </a:solidFill>
                  <a:effectLst/>
                  <a:uLnTx/>
                  <a:uFillTx/>
                  <a:latin typeface="Arial" panose="020B0604020202020204" pitchFamily="34" charset="0"/>
                  <a:ea typeface="+mn-ea"/>
                  <a:cs typeface="+mn-cs"/>
                </a:rPr>
                <a:t>Low FeNO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Smoking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Passive smoke exposure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Obesity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Acute bronchoconstriction</a:t>
              </a:r>
            </a:p>
          </p:txBody>
        </p:sp>
        <p:sp>
          <p:nvSpPr>
            <p:cNvPr id="177161" name="Rectangle 20"/>
            <p:cNvSpPr>
              <a:spLocks noChangeArrowheads="1"/>
            </p:cNvSpPr>
            <p:nvPr/>
          </p:nvSpPr>
          <p:spPr bwMode="auto">
            <a:xfrm>
              <a:off x="436563" y="522288"/>
              <a:ext cx="7893050" cy="56705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177155" name="CasellaDiTesto 2"/>
          <p:cNvSpPr txBox="1">
            <a:spLocks noChangeArrowheads="1"/>
          </p:cNvSpPr>
          <p:nvPr/>
        </p:nvSpPr>
        <p:spPr bwMode="auto">
          <a:xfrm>
            <a:off x="4500563" y="6505575"/>
            <a:ext cx="465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Ricciardolo et al. Allergologia et Immunopathologia 2015</a:t>
            </a:r>
          </a:p>
        </p:txBody>
      </p:sp>
      <p:sp>
        <p:nvSpPr>
          <p:cNvPr id="177156" name="CasellaDiTesto 3"/>
          <p:cNvSpPr txBox="1">
            <a:spLocks noChangeArrowheads="1"/>
          </p:cNvSpPr>
          <p:nvPr/>
        </p:nvSpPr>
        <p:spPr bwMode="auto">
          <a:xfrm>
            <a:off x="1547813" y="260350"/>
            <a:ext cx="60102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4400" b="0" i="0" u="none" strike="noStrike" kern="1200" cap="none" spc="0" normalizeH="0" baseline="0" noProof="0" smtClean="0">
                <a:ln>
                  <a:noFill/>
                </a:ln>
                <a:solidFill>
                  <a:srgbClr val="0070C0"/>
                </a:solidFill>
                <a:effectLst/>
                <a:uLnTx/>
                <a:uFillTx/>
                <a:latin typeface="Arial" panose="020B0604020202020204" pitchFamily="34" charset="0"/>
                <a:ea typeface="+mn-ea"/>
                <a:cs typeface="+mn-cs"/>
              </a:rPr>
              <a:t>Factors affecting FeNO</a:t>
            </a:r>
          </a:p>
        </p:txBody>
      </p:sp>
    </p:spTree>
    <p:extLst>
      <p:ext uri="{BB962C8B-B14F-4D97-AF65-F5344CB8AC3E}">
        <p14:creationId xmlns:p14="http://schemas.microsoft.com/office/powerpoint/2010/main" val="798714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6"/>
          <p:cNvSpPr>
            <a:spLocks noChangeArrowheads="1"/>
          </p:cNvSpPr>
          <p:nvPr/>
        </p:nvSpPr>
        <p:spPr bwMode="auto">
          <a:xfrm rot="-5400000">
            <a:off x="-589756" y="3340894"/>
            <a:ext cx="3228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3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Exhaled NO (ppb)</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79" name="Line 97"/>
          <p:cNvSpPr>
            <a:spLocks noChangeShapeType="1"/>
          </p:cNvSpPr>
          <p:nvPr/>
        </p:nvSpPr>
        <p:spPr bwMode="auto">
          <a:xfrm>
            <a:off x="3729038" y="5826125"/>
            <a:ext cx="1509712" cy="1588"/>
          </a:xfrm>
          <a:prstGeom prst="line">
            <a:avLst/>
          </a:prstGeom>
          <a:noFill/>
          <a:ln w="26988">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180" name="Rectangle 98"/>
          <p:cNvSpPr>
            <a:spLocks noChangeArrowheads="1"/>
          </p:cNvSpPr>
          <p:nvPr/>
        </p:nvSpPr>
        <p:spPr bwMode="auto">
          <a:xfrm>
            <a:off x="4430713" y="5948363"/>
            <a:ext cx="111125"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1" name="Rectangle 99"/>
          <p:cNvSpPr>
            <a:spLocks noChangeArrowheads="1"/>
          </p:cNvSpPr>
          <p:nvPr/>
        </p:nvSpPr>
        <p:spPr bwMode="auto">
          <a:xfrm>
            <a:off x="4589463" y="5948363"/>
            <a:ext cx="111125"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2" name="Rectangle 100"/>
          <p:cNvSpPr>
            <a:spLocks noChangeArrowheads="1"/>
          </p:cNvSpPr>
          <p:nvPr/>
        </p:nvSpPr>
        <p:spPr bwMode="auto">
          <a:xfrm>
            <a:off x="4271963" y="5948363"/>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3" name="Rectangle 101"/>
          <p:cNvSpPr>
            <a:spLocks noChangeArrowheads="1"/>
          </p:cNvSpPr>
          <p:nvPr/>
        </p:nvSpPr>
        <p:spPr bwMode="auto">
          <a:xfrm>
            <a:off x="4748213" y="5921375"/>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4" name="Rectangle 102"/>
          <p:cNvSpPr>
            <a:spLocks noChangeArrowheads="1"/>
          </p:cNvSpPr>
          <p:nvPr/>
        </p:nvSpPr>
        <p:spPr bwMode="auto">
          <a:xfrm>
            <a:off x="4113213" y="5921375"/>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5" name="Rectangle 103"/>
          <p:cNvSpPr>
            <a:spLocks noChangeArrowheads="1"/>
          </p:cNvSpPr>
          <p:nvPr/>
        </p:nvSpPr>
        <p:spPr bwMode="auto">
          <a:xfrm>
            <a:off x="4906963" y="5921375"/>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6" name="Rectangle 104"/>
          <p:cNvSpPr>
            <a:spLocks noChangeArrowheads="1"/>
          </p:cNvSpPr>
          <p:nvPr/>
        </p:nvSpPr>
        <p:spPr bwMode="auto">
          <a:xfrm>
            <a:off x="3954463" y="5921375"/>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7" name="Rectangle 105"/>
          <p:cNvSpPr>
            <a:spLocks noChangeArrowheads="1"/>
          </p:cNvSpPr>
          <p:nvPr/>
        </p:nvSpPr>
        <p:spPr bwMode="auto">
          <a:xfrm>
            <a:off x="5065713" y="5891213"/>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8" name="Rectangle 106"/>
          <p:cNvSpPr>
            <a:spLocks noChangeArrowheads="1"/>
          </p:cNvSpPr>
          <p:nvPr/>
        </p:nvSpPr>
        <p:spPr bwMode="auto">
          <a:xfrm>
            <a:off x="3795713" y="5891213"/>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89" name="Rectangle 107"/>
          <p:cNvSpPr>
            <a:spLocks noChangeArrowheads="1"/>
          </p:cNvSpPr>
          <p:nvPr/>
        </p:nvSpPr>
        <p:spPr bwMode="auto">
          <a:xfrm>
            <a:off x="4510088" y="5891213"/>
            <a:ext cx="111125"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0" name="Rectangle 108"/>
          <p:cNvSpPr>
            <a:spLocks noChangeArrowheads="1"/>
          </p:cNvSpPr>
          <p:nvPr/>
        </p:nvSpPr>
        <p:spPr bwMode="auto">
          <a:xfrm>
            <a:off x="4351338" y="5862638"/>
            <a:ext cx="109537"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1" name="Rectangle 109"/>
          <p:cNvSpPr>
            <a:spLocks noChangeArrowheads="1"/>
          </p:cNvSpPr>
          <p:nvPr/>
        </p:nvSpPr>
        <p:spPr bwMode="auto">
          <a:xfrm>
            <a:off x="4667250" y="5862638"/>
            <a:ext cx="112713"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2" name="Rectangle 110"/>
          <p:cNvSpPr>
            <a:spLocks noChangeArrowheads="1"/>
          </p:cNvSpPr>
          <p:nvPr/>
        </p:nvSpPr>
        <p:spPr bwMode="auto">
          <a:xfrm>
            <a:off x="4192588" y="5862638"/>
            <a:ext cx="109537"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3" name="Rectangle 111"/>
          <p:cNvSpPr>
            <a:spLocks noChangeArrowheads="1"/>
          </p:cNvSpPr>
          <p:nvPr/>
        </p:nvSpPr>
        <p:spPr bwMode="auto">
          <a:xfrm>
            <a:off x="4827588" y="5834063"/>
            <a:ext cx="109537"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4" name="Rectangle 112"/>
          <p:cNvSpPr>
            <a:spLocks noChangeArrowheads="1"/>
          </p:cNvSpPr>
          <p:nvPr/>
        </p:nvSpPr>
        <p:spPr bwMode="auto">
          <a:xfrm>
            <a:off x="4033838" y="5834063"/>
            <a:ext cx="109537"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5" name="Rectangle 113"/>
          <p:cNvSpPr>
            <a:spLocks noChangeArrowheads="1"/>
          </p:cNvSpPr>
          <p:nvPr/>
        </p:nvSpPr>
        <p:spPr bwMode="auto">
          <a:xfrm>
            <a:off x="4986338" y="5834063"/>
            <a:ext cx="109537"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6" name="Rectangle 114"/>
          <p:cNvSpPr>
            <a:spLocks noChangeArrowheads="1"/>
          </p:cNvSpPr>
          <p:nvPr/>
        </p:nvSpPr>
        <p:spPr bwMode="auto">
          <a:xfrm>
            <a:off x="3875088" y="5834063"/>
            <a:ext cx="109537"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7" name="Rectangle 115"/>
          <p:cNvSpPr>
            <a:spLocks noChangeArrowheads="1"/>
          </p:cNvSpPr>
          <p:nvPr/>
        </p:nvSpPr>
        <p:spPr bwMode="auto">
          <a:xfrm>
            <a:off x="4470400" y="5834063"/>
            <a:ext cx="111125"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8" name="Rectangle 116"/>
          <p:cNvSpPr>
            <a:spLocks noChangeArrowheads="1"/>
          </p:cNvSpPr>
          <p:nvPr/>
        </p:nvSpPr>
        <p:spPr bwMode="auto">
          <a:xfrm>
            <a:off x="4391025" y="5805488"/>
            <a:ext cx="111125"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199" name="Rectangle 117"/>
          <p:cNvSpPr>
            <a:spLocks noChangeArrowheads="1"/>
          </p:cNvSpPr>
          <p:nvPr/>
        </p:nvSpPr>
        <p:spPr bwMode="auto">
          <a:xfrm>
            <a:off x="4629150" y="5805488"/>
            <a:ext cx="111125"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0" name="Rectangle 118"/>
          <p:cNvSpPr>
            <a:spLocks noChangeArrowheads="1"/>
          </p:cNvSpPr>
          <p:nvPr/>
        </p:nvSpPr>
        <p:spPr bwMode="auto">
          <a:xfrm>
            <a:off x="4232275" y="5805488"/>
            <a:ext cx="109538"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1" name="Rectangle 119"/>
          <p:cNvSpPr>
            <a:spLocks noChangeArrowheads="1"/>
          </p:cNvSpPr>
          <p:nvPr/>
        </p:nvSpPr>
        <p:spPr bwMode="auto">
          <a:xfrm>
            <a:off x="4787900" y="5805488"/>
            <a:ext cx="109538"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2" name="Rectangle 120"/>
          <p:cNvSpPr>
            <a:spLocks noChangeArrowheads="1"/>
          </p:cNvSpPr>
          <p:nvPr/>
        </p:nvSpPr>
        <p:spPr bwMode="auto">
          <a:xfrm>
            <a:off x="4430713" y="5775325"/>
            <a:ext cx="111125"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3" name="Rectangle 121"/>
          <p:cNvSpPr>
            <a:spLocks noChangeArrowheads="1"/>
          </p:cNvSpPr>
          <p:nvPr/>
        </p:nvSpPr>
        <p:spPr bwMode="auto">
          <a:xfrm>
            <a:off x="4271963" y="5775325"/>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4" name="Rectangle 122"/>
          <p:cNvSpPr>
            <a:spLocks noChangeArrowheads="1"/>
          </p:cNvSpPr>
          <p:nvPr/>
        </p:nvSpPr>
        <p:spPr bwMode="auto">
          <a:xfrm>
            <a:off x="4589463" y="5775325"/>
            <a:ext cx="111125"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5" name="Rectangle 123"/>
          <p:cNvSpPr>
            <a:spLocks noChangeArrowheads="1"/>
          </p:cNvSpPr>
          <p:nvPr/>
        </p:nvSpPr>
        <p:spPr bwMode="auto">
          <a:xfrm>
            <a:off x="4113213" y="5775325"/>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6" name="Rectangle 124"/>
          <p:cNvSpPr>
            <a:spLocks noChangeArrowheads="1"/>
          </p:cNvSpPr>
          <p:nvPr/>
        </p:nvSpPr>
        <p:spPr bwMode="auto">
          <a:xfrm>
            <a:off x="4748213" y="5775325"/>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7" name="Rectangle 125"/>
          <p:cNvSpPr>
            <a:spLocks noChangeArrowheads="1"/>
          </p:cNvSpPr>
          <p:nvPr/>
        </p:nvSpPr>
        <p:spPr bwMode="auto">
          <a:xfrm>
            <a:off x="3954463" y="5775325"/>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8" name="Rectangle 126"/>
          <p:cNvSpPr>
            <a:spLocks noChangeArrowheads="1"/>
          </p:cNvSpPr>
          <p:nvPr/>
        </p:nvSpPr>
        <p:spPr bwMode="auto">
          <a:xfrm>
            <a:off x="4906963" y="5775325"/>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09" name="Rectangle 127"/>
          <p:cNvSpPr>
            <a:spLocks noChangeArrowheads="1"/>
          </p:cNvSpPr>
          <p:nvPr/>
        </p:nvSpPr>
        <p:spPr bwMode="auto">
          <a:xfrm>
            <a:off x="3795713" y="5775325"/>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0" name="Rectangle 128"/>
          <p:cNvSpPr>
            <a:spLocks noChangeArrowheads="1"/>
          </p:cNvSpPr>
          <p:nvPr/>
        </p:nvSpPr>
        <p:spPr bwMode="auto">
          <a:xfrm>
            <a:off x="5065713" y="5748338"/>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1" name="Rectangle 129"/>
          <p:cNvSpPr>
            <a:spLocks noChangeArrowheads="1"/>
          </p:cNvSpPr>
          <p:nvPr/>
        </p:nvSpPr>
        <p:spPr bwMode="auto">
          <a:xfrm>
            <a:off x="4271963" y="5748338"/>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2" name="Rectangle 130"/>
          <p:cNvSpPr>
            <a:spLocks noChangeArrowheads="1"/>
          </p:cNvSpPr>
          <p:nvPr/>
        </p:nvSpPr>
        <p:spPr bwMode="auto">
          <a:xfrm>
            <a:off x="4510088" y="5748338"/>
            <a:ext cx="111125"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3" name="Rectangle 131"/>
          <p:cNvSpPr>
            <a:spLocks noChangeArrowheads="1"/>
          </p:cNvSpPr>
          <p:nvPr/>
        </p:nvSpPr>
        <p:spPr bwMode="auto">
          <a:xfrm>
            <a:off x="4113213" y="5748338"/>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4" name="Rectangle 132"/>
          <p:cNvSpPr>
            <a:spLocks noChangeArrowheads="1"/>
          </p:cNvSpPr>
          <p:nvPr/>
        </p:nvSpPr>
        <p:spPr bwMode="auto">
          <a:xfrm>
            <a:off x="4667250" y="5718175"/>
            <a:ext cx="112713"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5" name="Rectangle 133"/>
          <p:cNvSpPr>
            <a:spLocks noChangeArrowheads="1"/>
          </p:cNvSpPr>
          <p:nvPr/>
        </p:nvSpPr>
        <p:spPr bwMode="auto">
          <a:xfrm>
            <a:off x="3954463" y="5718175"/>
            <a:ext cx="109537" cy="104775"/>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6" name="Rectangle 134"/>
          <p:cNvSpPr>
            <a:spLocks noChangeArrowheads="1"/>
          </p:cNvSpPr>
          <p:nvPr/>
        </p:nvSpPr>
        <p:spPr bwMode="auto">
          <a:xfrm>
            <a:off x="4827588" y="5689600"/>
            <a:ext cx="109537" cy="103188"/>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7" name="Rectangle 135"/>
          <p:cNvSpPr>
            <a:spLocks noChangeArrowheads="1"/>
          </p:cNvSpPr>
          <p:nvPr/>
        </p:nvSpPr>
        <p:spPr bwMode="auto">
          <a:xfrm>
            <a:off x="3795713" y="5689600"/>
            <a:ext cx="109537" cy="103188"/>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8" name="Rectangle 136"/>
          <p:cNvSpPr>
            <a:spLocks noChangeArrowheads="1"/>
          </p:cNvSpPr>
          <p:nvPr/>
        </p:nvSpPr>
        <p:spPr bwMode="auto">
          <a:xfrm>
            <a:off x="4986338" y="5661025"/>
            <a:ext cx="109537" cy="103188"/>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19" name="Rectangle 137"/>
          <p:cNvSpPr>
            <a:spLocks noChangeArrowheads="1"/>
          </p:cNvSpPr>
          <p:nvPr/>
        </p:nvSpPr>
        <p:spPr bwMode="auto">
          <a:xfrm>
            <a:off x="4351338" y="5661025"/>
            <a:ext cx="109537" cy="103188"/>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0" name="Rectangle 138"/>
          <p:cNvSpPr>
            <a:spLocks noChangeArrowheads="1"/>
          </p:cNvSpPr>
          <p:nvPr/>
        </p:nvSpPr>
        <p:spPr bwMode="auto">
          <a:xfrm>
            <a:off x="4470400" y="5632450"/>
            <a:ext cx="111125"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1" name="Rectangle 139"/>
          <p:cNvSpPr>
            <a:spLocks noChangeArrowheads="1"/>
          </p:cNvSpPr>
          <p:nvPr/>
        </p:nvSpPr>
        <p:spPr bwMode="auto">
          <a:xfrm>
            <a:off x="4192588" y="5632450"/>
            <a:ext cx="109537"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2" name="Rectangle 140"/>
          <p:cNvSpPr>
            <a:spLocks noChangeArrowheads="1"/>
          </p:cNvSpPr>
          <p:nvPr/>
        </p:nvSpPr>
        <p:spPr bwMode="auto">
          <a:xfrm>
            <a:off x="4430713" y="5573713"/>
            <a:ext cx="111125"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3" name="Rectangle 141"/>
          <p:cNvSpPr>
            <a:spLocks noChangeArrowheads="1"/>
          </p:cNvSpPr>
          <p:nvPr/>
        </p:nvSpPr>
        <p:spPr bwMode="auto">
          <a:xfrm>
            <a:off x="4589463" y="5545138"/>
            <a:ext cx="111125"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4" name="Rectangle 142"/>
          <p:cNvSpPr>
            <a:spLocks noChangeArrowheads="1"/>
          </p:cNvSpPr>
          <p:nvPr/>
        </p:nvSpPr>
        <p:spPr bwMode="auto">
          <a:xfrm>
            <a:off x="4271963" y="5516563"/>
            <a:ext cx="109537" cy="103187"/>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5" name="Rectangle 143"/>
          <p:cNvSpPr>
            <a:spLocks noChangeArrowheads="1"/>
          </p:cNvSpPr>
          <p:nvPr/>
        </p:nvSpPr>
        <p:spPr bwMode="auto">
          <a:xfrm>
            <a:off x="4430713" y="5372100"/>
            <a:ext cx="111125" cy="101600"/>
          </a:xfrm>
          <a:prstGeom prst="rect">
            <a:avLst/>
          </a:prstGeom>
          <a:solidFill>
            <a:srgbClr val="000000"/>
          </a:solidFill>
          <a:ln w="26988">
            <a:solidFill>
              <a:srgbClr val="00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6" name="Line 144"/>
          <p:cNvSpPr>
            <a:spLocks noChangeShapeType="1"/>
          </p:cNvSpPr>
          <p:nvPr/>
        </p:nvSpPr>
        <p:spPr bwMode="auto">
          <a:xfrm>
            <a:off x="2974975" y="6643688"/>
            <a:ext cx="4625975"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27" name="Rectangle 145"/>
          <p:cNvSpPr>
            <a:spLocks noChangeArrowheads="1"/>
          </p:cNvSpPr>
          <p:nvPr/>
        </p:nvSpPr>
        <p:spPr bwMode="auto">
          <a:xfrm>
            <a:off x="3949700" y="6151563"/>
            <a:ext cx="113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5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Control</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28" name="Line 146"/>
          <p:cNvSpPr>
            <a:spLocks noChangeShapeType="1"/>
          </p:cNvSpPr>
          <p:nvPr/>
        </p:nvSpPr>
        <p:spPr bwMode="auto">
          <a:xfrm flipV="1">
            <a:off x="2312988" y="1693863"/>
            <a:ext cx="1587" cy="4329112"/>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29" name="Line 147"/>
          <p:cNvSpPr>
            <a:spLocks noChangeShapeType="1"/>
          </p:cNvSpPr>
          <p:nvPr/>
        </p:nvSpPr>
        <p:spPr bwMode="auto">
          <a:xfrm flipH="1">
            <a:off x="2168525" y="6022975"/>
            <a:ext cx="144463" cy="1588"/>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30" name="Rectangle 148"/>
          <p:cNvSpPr>
            <a:spLocks noChangeArrowheads="1"/>
          </p:cNvSpPr>
          <p:nvPr/>
        </p:nvSpPr>
        <p:spPr bwMode="auto">
          <a:xfrm>
            <a:off x="1731963" y="5826125"/>
            <a:ext cx="177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5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31" name="Line 149"/>
          <p:cNvSpPr>
            <a:spLocks noChangeShapeType="1"/>
          </p:cNvSpPr>
          <p:nvPr/>
        </p:nvSpPr>
        <p:spPr bwMode="auto">
          <a:xfrm flipH="1">
            <a:off x="2168525" y="4583113"/>
            <a:ext cx="144463" cy="1587"/>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32" name="Rectangle 150"/>
          <p:cNvSpPr>
            <a:spLocks noChangeArrowheads="1"/>
          </p:cNvSpPr>
          <p:nvPr/>
        </p:nvSpPr>
        <p:spPr bwMode="auto">
          <a:xfrm>
            <a:off x="1524000" y="4384675"/>
            <a:ext cx="355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5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50</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33" name="Line 151"/>
          <p:cNvSpPr>
            <a:spLocks noChangeShapeType="1"/>
          </p:cNvSpPr>
          <p:nvPr/>
        </p:nvSpPr>
        <p:spPr bwMode="auto">
          <a:xfrm flipH="1">
            <a:off x="2168525" y="3138488"/>
            <a:ext cx="144463" cy="1587"/>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34" name="Rectangle 152"/>
          <p:cNvSpPr>
            <a:spLocks noChangeArrowheads="1"/>
          </p:cNvSpPr>
          <p:nvPr/>
        </p:nvSpPr>
        <p:spPr bwMode="auto">
          <a:xfrm>
            <a:off x="1316038" y="2940050"/>
            <a:ext cx="533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5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100</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35" name="Line 153"/>
          <p:cNvSpPr>
            <a:spLocks noChangeShapeType="1"/>
          </p:cNvSpPr>
          <p:nvPr/>
        </p:nvSpPr>
        <p:spPr bwMode="auto">
          <a:xfrm flipH="1">
            <a:off x="2168525" y="1693863"/>
            <a:ext cx="144463" cy="1587"/>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36" name="Rectangle 154"/>
          <p:cNvSpPr>
            <a:spLocks noChangeArrowheads="1"/>
          </p:cNvSpPr>
          <p:nvPr/>
        </p:nvSpPr>
        <p:spPr bwMode="auto">
          <a:xfrm>
            <a:off x="1316038" y="1497013"/>
            <a:ext cx="533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5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150</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7435" name="Text Box 155"/>
          <p:cNvSpPr txBox="1">
            <a:spLocks noChangeArrowheads="1"/>
          </p:cNvSpPr>
          <p:nvPr/>
        </p:nvSpPr>
        <p:spPr bwMode="auto">
          <a:xfrm>
            <a:off x="1228725" y="433388"/>
            <a:ext cx="7786688" cy="584200"/>
          </a:xfrm>
          <a:prstGeom prst="rect">
            <a:avLst/>
          </a:prstGeom>
          <a:gradFill rotWithShape="0">
            <a:gsLst>
              <a:gs pos="0">
                <a:schemeClr val="accent1"/>
              </a:gs>
              <a:gs pos="100000">
                <a:schemeClr val="accent1">
                  <a:gamma/>
                  <a:shade val="46275"/>
                  <a:invGamma/>
                </a:schemeClr>
              </a:gs>
            </a:gsLst>
            <a:lin ang="5400000" scaled="1"/>
          </a:gradFill>
          <a:ln w="9525">
            <a:solidFill>
              <a:schemeClr val="bg1"/>
            </a:solid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INCREASED EXHALED NO IN ASTHMA</a:t>
            </a:r>
            <a:endParaRPr kumimoji="0" lang="en-GB" sz="2400" b="1"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2" name="Group 156"/>
          <p:cNvGrpSpPr>
            <a:grpSpLocks/>
          </p:cNvGrpSpPr>
          <p:nvPr/>
        </p:nvGrpSpPr>
        <p:grpSpPr bwMode="auto">
          <a:xfrm>
            <a:off x="3078163" y="1603375"/>
            <a:ext cx="4421187" cy="4932363"/>
            <a:chOff x="2020" y="926"/>
            <a:chExt cx="2901" cy="2848"/>
          </a:xfrm>
        </p:grpSpPr>
        <p:sp>
          <p:nvSpPr>
            <p:cNvPr id="178240" name="Line 157"/>
            <p:cNvSpPr>
              <a:spLocks noChangeShapeType="1"/>
            </p:cNvSpPr>
            <p:nvPr/>
          </p:nvSpPr>
          <p:spPr bwMode="auto">
            <a:xfrm>
              <a:off x="3932" y="2711"/>
              <a:ext cx="98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41" name="Rectangle 158"/>
            <p:cNvSpPr>
              <a:spLocks noChangeArrowheads="1"/>
            </p:cNvSpPr>
            <p:nvPr/>
          </p:nvSpPr>
          <p:spPr bwMode="auto">
            <a:xfrm>
              <a:off x="4392" y="3252"/>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2" name="Rectangle 159"/>
            <p:cNvSpPr>
              <a:spLocks noChangeArrowheads="1"/>
            </p:cNvSpPr>
            <p:nvPr/>
          </p:nvSpPr>
          <p:spPr bwMode="auto">
            <a:xfrm>
              <a:off x="4496" y="3252"/>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3" name="Rectangle 160"/>
            <p:cNvSpPr>
              <a:spLocks noChangeArrowheads="1"/>
            </p:cNvSpPr>
            <p:nvPr/>
          </p:nvSpPr>
          <p:spPr bwMode="auto">
            <a:xfrm>
              <a:off x="4287" y="3235"/>
              <a:ext cx="73"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4" name="Rectangle 161"/>
            <p:cNvSpPr>
              <a:spLocks noChangeArrowheads="1"/>
            </p:cNvSpPr>
            <p:nvPr/>
          </p:nvSpPr>
          <p:spPr bwMode="auto">
            <a:xfrm>
              <a:off x="4600" y="3185"/>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5" name="Rectangle 162"/>
            <p:cNvSpPr>
              <a:spLocks noChangeArrowheads="1"/>
            </p:cNvSpPr>
            <p:nvPr/>
          </p:nvSpPr>
          <p:spPr bwMode="auto">
            <a:xfrm>
              <a:off x="4392" y="3152"/>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6" name="Rectangle 163"/>
            <p:cNvSpPr>
              <a:spLocks noChangeArrowheads="1"/>
            </p:cNvSpPr>
            <p:nvPr/>
          </p:nvSpPr>
          <p:spPr bwMode="auto">
            <a:xfrm>
              <a:off x="4287" y="3135"/>
              <a:ext cx="73"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7" name="Rectangle 164"/>
            <p:cNvSpPr>
              <a:spLocks noChangeArrowheads="1"/>
            </p:cNvSpPr>
            <p:nvPr/>
          </p:nvSpPr>
          <p:spPr bwMode="auto">
            <a:xfrm>
              <a:off x="4496" y="3118"/>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8" name="Rectangle 165"/>
            <p:cNvSpPr>
              <a:spLocks noChangeArrowheads="1"/>
            </p:cNvSpPr>
            <p:nvPr/>
          </p:nvSpPr>
          <p:spPr bwMode="auto">
            <a:xfrm>
              <a:off x="4183" y="3118"/>
              <a:ext cx="73"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49" name="Rectangle 166"/>
            <p:cNvSpPr>
              <a:spLocks noChangeArrowheads="1"/>
            </p:cNvSpPr>
            <p:nvPr/>
          </p:nvSpPr>
          <p:spPr bwMode="auto">
            <a:xfrm>
              <a:off x="4600" y="3102"/>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0" name="Rectangle 167"/>
            <p:cNvSpPr>
              <a:spLocks noChangeArrowheads="1"/>
            </p:cNvSpPr>
            <p:nvPr/>
          </p:nvSpPr>
          <p:spPr bwMode="auto">
            <a:xfrm>
              <a:off x="4392" y="3035"/>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1" name="Rectangle 168"/>
            <p:cNvSpPr>
              <a:spLocks noChangeArrowheads="1"/>
            </p:cNvSpPr>
            <p:nvPr/>
          </p:nvSpPr>
          <p:spPr bwMode="auto">
            <a:xfrm>
              <a:off x="4496" y="3018"/>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2" name="Rectangle 169"/>
            <p:cNvSpPr>
              <a:spLocks noChangeArrowheads="1"/>
            </p:cNvSpPr>
            <p:nvPr/>
          </p:nvSpPr>
          <p:spPr bwMode="auto">
            <a:xfrm>
              <a:off x="4287" y="3018"/>
              <a:ext cx="73"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3" name="Rectangle 170"/>
            <p:cNvSpPr>
              <a:spLocks noChangeArrowheads="1"/>
            </p:cNvSpPr>
            <p:nvPr/>
          </p:nvSpPr>
          <p:spPr bwMode="auto">
            <a:xfrm>
              <a:off x="4600" y="3002"/>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4" name="Rectangle 171"/>
            <p:cNvSpPr>
              <a:spLocks noChangeArrowheads="1"/>
            </p:cNvSpPr>
            <p:nvPr/>
          </p:nvSpPr>
          <p:spPr bwMode="auto">
            <a:xfrm>
              <a:off x="4183" y="2952"/>
              <a:ext cx="73"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5" name="Rectangle 172"/>
            <p:cNvSpPr>
              <a:spLocks noChangeArrowheads="1"/>
            </p:cNvSpPr>
            <p:nvPr/>
          </p:nvSpPr>
          <p:spPr bwMode="auto">
            <a:xfrm>
              <a:off x="4392" y="2935"/>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6" name="Rectangle 173"/>
            <p:cNvSpPr>
              <a:spLocks noChangeArrowheads="1"/>
            </p:cNvSpPr>
            <p:nvPr/>
          </p:nvSpPr>
          <p:spPr bwMode="auto">
            <a:xfrm>
              <a:off x="4287" y="2935"/>
              <a:ext cx="73"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7" name="Rectangle 174"/>
            <p:cNvSpPr>
              <a:spLocks noChangeArrowheads="1"/>
            </p:cNvSpPr>
            <p:nvPr/>
          </p:nvSpPr>
          <p:spPr bwMode="auto">
            <a:xfrm>
              <a:off x="4496" y="2918"/>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8" name="Rectangle 175"/>
            <p:cNvSpPr>
              <a:spLocks noChangeArrowheads="1"/>
            </p:cNvSpPr>
            <p:nvPr/>
          </p:nvSpPr>
          <p:spPr bwMode="auto">
            <a:xfrm>
              <a:off x="4392" y="2768"/>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59" name="Rectangle 176"/>
            <p:cNvSpPr>
              <a:spLocks noChangeArrowheads="1"/>
            </p:cNvSpPr>
            <p:nvPr/>
          </p:nvSpPr>
          <p:spPr bwMode="auto">
            <a:xfrm>
              <a:off x="4392" y="2584"/>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0" name="Rectangle 177"/>
            <p:cNvSpPr>
              <a:spLocks noChangeArrowheads="1"/>
            </p:cNvSpPr>
            <p:nvPr/>
          </p:nvSpPr>
          <p:spPr bwMode="auto">
            <a:xfrm>
              <a:off x="4287" y="2584"/>
              <a:ext cx="73"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1" name="Rectangle 178"/>
            <p:cNvSpPr>
              <a:spLocks noChangeArrowheads="1"/>
            </p:cNvSpPr>
            <p:nvPr/>
          </p:nvSpPr>
          <p:spPr bwMode="auto">
            <a:xfrm>
              <a:off x="4392" y="2468"/>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2" name="Rectangle 179"/>
            <p:cNvSpPr>
              <a:spLocks noChangeArrowheads="1"/>
            </p:cNvSpPr>
            <p:nvPr/>
          </p:nvSpPr>
          <p:spPr bwMode="auto">
            <a:xfrm>
              <a:off x="4496" y="2418"/>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3" name="Rectangle 180"/>
            <p:cNvSpPr>
              <a:spLocks noChangeArrowheads="1"/>
            </p:cNvSpPr>
            <p:nvPr/>
          </p:nvSpPr>
          <p:spPr bwMode="auto">
            <a:xfrm>
              <a:off x="4287" y="2384"/>
              <a:ext cx="73"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4" name="Rectangle 181"/>
            <p:cNvSpPr>
              <a:spLocks noChangeArrowheads="1"/>
            </p:cNvSpPr>
            <p:nvPr/>
          </p:nvSpPr>
          <p:spPr bwMode="auto">
            <a:xfrm>
              <a:off x="4392" y="2284"/>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5" name="Rectangle 182"/>
            <p:cNvSpPr>
              <a:spLocks noChangeArrowheads="1"/>
            </p:cNvSpPr>
            <p:nvPr/>
          </p:nvSpPr>
          <p:spPr bwMode="auto">
            <a:xfrm>
              <a:off x="4392" y="2101"/>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6" name="Rectangle 183"/>
            <p:cNvSpPr>
              <a:spLocks noChangeArrowheads="1"/>
            </p:cNvSpPr>
            <p:nvPr/>
          </p:nvSpPr>
          <p:spPr bwMode="auto">
            <a:xfrm>
              <a:off x="4496" y="2017"/>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7" name="Rectangle 184"/>
            <p:cNvSpPr>
              <a:spLocks noChangeArrowheads="1"/>
            </p:cNvSpPr>
            <p:nvPr/>
          </p:nvSpPr>
          <p:spPr bwMode="auto">
            <a:xfrm>
              <a:off x="4392" y="1800"/>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8" name="Rectangle 185"/>
            <p:cNvSpPr>
              <a:spLocks noChangeArrowheads="1"/>
            </p:cNvSpPr>
            <p:nvPr/>
          </p:nvSpPr>
          <p:spPr bwMode="auto">
            <a:xfrm>
              <a:off x="4287" y="1767"/>
              <a:ext cx="73"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69" name="Rectangle 186"/>
            <p:cNvSpPr>
              <a:spLocks noChangeArrowheads="1"/>
            </p:cNvSpPr>
            <p:nvPr/>
          </p:nvSpPr>
          <p:spPr bwMode="auto">
            <a:xfrm>
              <a:off x="4392" y="1500"/>
              <a:ext cx="72" cy="60"/>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70" name="Rectangle 187"/>
            <p:cNvSpPr>
              <a:spLocks noChangeArrowheads="1"/>
            </p:cNvSpPr>
            <p:nvPr/>
          </p:nvSpPr>
          <p:spPr bwMode="auto">
            <a:xfrm>
              <a:off x="4496" y="1417"/>
              <a:ext cx="72" cy="59"/>
            </a:xfrm>
            <a:prstGeom prst="rect">
              <a:avLst/>
            </a:prstGeom>
            <a:solidFill>
              <a:srgbClr val="FFFF00"/>
            </a:solidFill>
            <a:ln w="26988">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71" name="Rectangle 188"/>
            <p:cNvSpPr>
              <a:spLocks noChangeArrowheads="1"/>
            </p:cNvSpPr>
            <p:nvPr/>
          </p:nvSpPr>
          <p:spPr bwMode="auto">
            <a:xfrm>
              <a:off x="4128" y="3552"/>
              <a:ext cx="793"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5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Asthma</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8272" name="Rectangle 189"/>
            <p:cNvSpPr>
              <a:spLocks noChangeArrowheads="1"/>
            </p:cNvSpPr>
            <p:nvPr/>
          </p:nvSpPr>
          <p:spPr bwMode="auto">
            <a:xfrm>
              <a:off x="4272" y="1104"/>
              <a:ext cx="62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p&lt;0.001</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97470" name="Text Box 190"/>
            <p:cNvSpPr txBox="1">
              <a:spLocks noChangeArrowheads="1"/>
            </p:cNvSpPr>
            <p:nvPr/>
          </p:nvSpPr>
          <p:spPr bwMode="auto">
            <a:xfrm>
              <a:off x="2020" y="926"/>
              <a:ext cx="1377" cy="1248"/>
            </a:xfrm>
            <a:prstGeom prst="rect">
              <a:avLst/>
            </a:prstGeom>
            <a:gradFill rotWithShape="0">
              <a:gsLst>
                <a:gs pos="0">
                  <a:srgbClr val="FF9933"/>
                </a:gs>
                <a:gs pos="50000">
                  <a:srgbClr val="FF3300"/>
                </a:gs>
                <a:gs pos="100000">
                  <a:srgbClr val="FF9933"/>
                </a:gs>
              </a:gsLst>
              <a:lin ang="2700000" scaled="1"/>
            </a:gradFill>
            <a:ln w="19050">
              <a:solidFill>
                <a:schemeClr val="bg1"/>
              </a:solidFill>
              <a:miter lim="800000"/>
              <a:headEnd/>
              <a:tailEnd/>
            </a:ln>
            <a:effectLst/>
          </p:spPr>
          <p:txBody>
            <a:bodyPr wrap="none">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Inflammation</a:t>
              </a: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sym typeface="Symbol" pitchFamily="18" charset="2"/>
                </a:rPr>
                <a:t> </a:t>
              </a:r>
              <a:r>
                <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iNOS</a:t>
              </a: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sym typeface="Symbol" pitchFamily="18" charset="2"/>
                </a:rPr>
                <a:t></a:t>
              </a:r>
              <a:r>
                <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 NO</a:t>
              </a:r>
            </a:p>
          </p:txBody>
        </p:sp>
        <p:sp>
          <p:nvSpPr>
            <p:cNvPr id="178274" name="Line 191"/>
            <p:cNvSpPr>
              <a:spLocks noChangeShapeType="1"/>
            </p:cNvSpPr>
            <p:nvPr/>
          </p:nvSpPr>
          <p:spPr bwMode="auto">
            <a:xfrm>
              <a:off x="2688" y="1152"/>
              <a:ext cx="0" cy="28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8275" name="Line 192"/>
            <p:cNvSpPr>
              <a:spLocks noChangeShapeType="1"/>
            </p:cNvSpPr>
            <p:nvPr/>
          </p:nvSpPr>
          <p:spPr bwMode="auto">
            <a:xfrm>
              <a:off x="2688" y="1647"/>
              <a:ext cx="0" cy="28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178239" name="CasellaDiTesto 2"/>
          <p:cNvSpPr txBox="1">
            <a:spLocks noChangeArrowheads="1"/>
          </p:cNvSpPr>
          <p:nvPr/>
        </p:nvSpPr>
        <p:spPr bwMode="auto">
          <a:xfrm>
            <a:off x="3175" y="6505575"/>
            <a:ext cx="341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Kharitonov et al. Lancet 1994;343:133-5.</a:t>
            </a:r>
          </a:p>
        </p:txBody>
      </p:sp>
    </p:spTree>
    <p:custDataLst>
      <p:tags r:id="rId1"/>
    </p:custDataLst>
    <p:extLst>
      <p:ext uri="{BB962C8B-B14F-4D97-AF65-F5344CB8AC3E}">
        <p14:creationId xmlns:p14="http://schemas.microsoft.com/office/powerpoint/2010/main" val="2904766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27874"/>
            <a:ext cx="7772400" cy="1470025"/>
          </a:xfrm>
        </p:spPr>
        <p:txBody>
          <a:bodyPr/>
          <a:lstStyle/>
          <a:p>
            <a:r>
              <a:rPr lang="it-IT" sz="4000" dirty="0" err="1" smtClean="0">
                <a:solidFill>
                  <a:srgbClr val="FFFF00"/>
                </a:solidFill>
              </a:rPr>
              <a:t>iNOS</a:t>
            </a:r>
            <a:r>
              <a:rPr lang="it-IT" sz="4000" dirty="0" smtClean="0">
                <a:solidFill>
                  <a:srgbClr val="FFFF00"/>
                </a:solidFill>
              </a:rPr>
              <a:t> </a:t>
            </a:r>
            <a:r>
              <a:rPr lang="it-IT" sz="4000" dirty="0" err="1" smtClean="0">
                <a:solidFill>
                  <a:srgbClr val="FFFF00"/>
                </a:solidFill>
              </a:rPr>
              <a:t>expression</a:t>
            </a:r>
            <a:r>
              <a:rPr lang="it-IT" sz="4000" dirty="0" smtClean="0">
                <a:solidFill>
                  <a:srgbClr val="FFFF00"/>
                </a:solidFill>
              </a:rPr>
              <a:t> and </a:t>
            </a:r>
            <a:r>
              <a:rPr lang="it-IT" sz="4000" dirty="0" err="1" smtClean="0">
                <a:solidFill>
                  <a:srgbClr val="FFFF00"/>
                </a:solidFill>
              </a:rPr>
              <a:t>FeNO</a:t>
            </a:r>
            <a:endParaRPr lang="it-IT" sz="4000" dirty="0">
              <a:solidFill>
                <a:srgbClr val="FFFF00"/>
              </a:solidFill>
            </a:endParaRPr>
          </a:p>
        </p:txBody>
      </p:sp>
      <p:pic>
        <p:nvPicPr>
          <p:cNvPr id="4" name="Immagine 3"/>
          <p:cNvPicPr>
            <a:picLocks noChangeAspect="1"/>
          </p:cNvPicPr>
          <p:nvPr/>
        </p:nvPicPr>
        <p:blipFill rotWithShape="1">
          <a:blip r:embed="rId2"/>
          <a:srcRect l="50658" t="29882" r="11457" b="33807"/>
          <a:stretch/>
        </p:blipFill>
        <p:spPr>
          <a:xfrm>
            <a:off x="616524" y="2095937"/>
            <a:ext cx="7931727" cy="4274145"/>
          </a:xfrm>
          <a:prstGeom prst="rect">
            <a:avLst/>
          </a:prstGeom>
          <a:ln w="25400">
            <a:solidFill>
              <a:srgbClr val="FF0000"/>
            </a:solidFill>
          </a:ln>
        </p:spPr>
      </p:pic>
      <p:sp>
        <p:nvSpPr>
          <p:cNvPr id="5" name="CasellaDiTesto 4"/>
          <p:cNvSpPr txBox="1"/>
          <p:nvPr/>
        </p:nvSpPr>
        <p:spPr>
          <a:xfrm>
            <a:off x="5472540" y="2466109"/>
            <a:ext cx="2383986" cy="646331"/>
          </a:xfrm>
          <a:prstGeom prst="rect">
            <a:avLst/>
          </a:prstGeom>
          <a:noFill/>
        </p:spPr>
        <p:txBody>
          <a:bodyPr wrap="none" rtlCol="0">
            <a:spAutoFit/>
          </a:bodyPr>
          <a:lstStyle/>
          <a:p>
            <a:r>
              <a:rPr lang="it-IT" dirty="0" smtClean="0"/>
              <a:t>R=0.67 in </a:t>
            </a:r>
            <a:r>
              <a:rPr lang="it-IT" dirty="0" err="1" smtClean="0"/>
              <a:t>all</a:t>
            </a:r>
            <a:r>
              <a:rPr lang="it-IT" dirty="0" smtClean="0"/>
              <a:t> </a:t>
            </a:r>
            <a:r>
              <a:rPr lang="it-IT" dirty="0" err="1" smtClean="0"/>
              <a:t>subjects</a:t>
            </a:r>
            <a:endParaRPr lang="it-IT" dirty="0" smtClean="0"/>
          </a:p>
          <a:p>
            <a:r>
              <a:rPr lang="it-IT" dirty="0" smtClean="0"/>
              <a:t>R=0.83 in </a:t>
            </a:r>
            <a:r>
              <a:rPr lang="it-IT" dirty="0" err="1" smtClean="0"/>
              <a:t>asthmatics</a:t>
            </a:r>
            <a:endParaRPr lang="it-IT" dirty="0"/>
          </a:p>
        </p:txBody>
      </p:sp>
      <p:sp>
        <p:nvSpPr>
          <p:cNvPr id="6" name="CasellaDiTesto 5"/>
          <p:cNvSpPr txBox="1"/>
          <p:nvPr/>
        </p:nvSpPr>
        <p:spPr>
          <a:xfrm>
            <a:off x="1163775" y="5888170"/>
            <a:ext cx="3258393" cy="369332"/>
          </a:xfrm>
          <a:prstGeom prst="rect">
            <a:avLst/>
          </a:prstGeom>
          <a:noFill/>
        </p:spPr>
        <p:txBody>
          <a:bodyPr wrap="none" rtlCol="0">
            <a:spAutoFit/>
          </a:bodyPr>
          <a:lstStyle/>
          <a:p>
            <a:r>
              <a:rPr lang="it-IT" dirty="0" err="1" smtClean="0"/>
              <a:t>mRNA</a:t>
            </a:r>
            <a:r>
              <a:rPr lang="it-IT" dirty="0" smtClean="0"/>
              <a:t> </a:t>
            </a:r>
            <a:r>
              <a:rPr lang="it-IT" dirty="0" err="1" smtClean="0"/>
              <a:t>expression</a:t>
            </a:r>
            <a:r>
              <a:rPr lang="it-IT" dirty="0" smtClean="0"/>
              <a:t> by RT-PCR</a:t>
            </a:r>
            <a:endParaRPr lang="it-IT" dirty="0"/>
          </a:p>
        </p:txBody>
      </p:sp>
      <p:sp>
        <p:nvSpPr>
          <p:cNvPr id="7" name="CasellaDiTesto 6"/>
          <p:cNvSpPr txBox="1"/>
          <p:nvPr/>
        </p:nvSpPr>
        <p:spPr>
          <a:xfrm>
            <a:off x="6691745" y="6483925"/>
            <a:ext cx="2348207" cy="338554"/>
          </a:xfrm>
          <a:prstGeom prst="rect">
            <a:avLst/>
          </a:prstGeom>
          <a:noFill/>
        </p:spPr>
        <p:txBody>
          <a:bodyPr wrap="none" rtlCol="0">
            <a:spAutoFit/>
          </a:bodyPr>
          <a:lstStyle/>
          <a:p>
            <a:r>
              <a:rPr lang="it-IT" sz="1600" dirty="0" smtClean="0">
                <a:solidFill>
                  <a:srgbClr val="FFFF00"/>
                </a:solidFill>
              </a:rPr>
              <a:t>Lane et al. </a:t>
            </a:r>
            <a:r>
              <a:rPr lang="it-IT" sz="1600" dirty="0" err="1" smtClean="0">
                <a:solidFill>
                  <a:srgbClr val="FFFF00"/>
                </a:solidFill>
              </a:rPr>
              <a:t>Thorax</a:t>
            </a:r>
            <a:r>
              <a:rPr lang="it-IT" sz="1600" dirty="0" smtClean="0">
                <a:solidFill>
                  <a:srgbClr val="FFFF00"/>
                </a:solidFill>
              </a:rPr>
              <a:t> 2004</a:t>
            </a:r>
            <a:endParaRPr lang="it-IT" sz="1600" dirty="0">
              <a:solidFill>
                <a:srgbClr val="FFFF00"/>
              </a:solidFill>
            </a:endParaRPr>
          </a:p>
        </p:txBody>
      </p:sp>
      <p:sp>
        <p:nvSpPr>
          <p:cNvPr id="8" name="CasellaDiTesto 7"/>
          <p:cNvSpPr txBox="1"/>
          <p:nvPr/>
        </p:nvSpPr>
        <p:spPr>
          <a:xfrm>
            <a:off x="1953492" y="1316192"/>
            <a:ext cx="5134739" cy="646331"/>
          </a:xfrm>
          <a:prstGeom prst="rect">
            <a:avLst/>
          </a:prstGeom>
          <a:noFill/>
        </p:spPr>
        <p:txBody>
          <a:bodyPr wrap="none" rtlCol="0">
            <a:spAutoFit/>
          </a:bodyPr>
          <a:lstStyle/>
          <a:p>
            <a:pPr algn="ctr"/>
            <a:r>
              <a:rPr lang="it-IT" dirty="0" smtClean="0">
                <a:solidFill>
                  <a:schemeClr val="bg1"/>
                </a:solidFill>
              </a:rPr>
              <a:t>24 Healthy;10 </a:t>
            </a:r>
            <a:r>
              <a:rPr lang="it-IT" dirty="0" err="1" smtClean="0">
                <a:solidFill>
                  <a:schemeClr val="bg1"/>
                </a:solidFill>
              </a:rPr>
              <a:t>atopic</a:t>
            </a:r>
            <a:r>
              <a:rPr lang="it-IT" dirty="0" smtClean="0">
                <a:solidFill>
                  <a:schemeClr val="bg1"/>
                </a:solidFill>
              </a:rPr>
              <a:t> healthy;9 </a:t>
            </a:r>
            <a:r>
              <a:rPr lang="it-IT" dirty="0" err="1" smtClean="0">
                <a:solidFill>
                  <a:schemeClr val="bg1"/>
                </a:solidFill>
              </a:rPr>
              <a:t>atopic</a:t>
            </a:r>
            <a:r>
              <a:rPr lang="it-IT" dirty="0" smtClean="0">
                <a:solidFill>
                  <a:schemeClr val="bg1"/>
                </a:solidFill>
              </a:rPr>
              <a:t> </a:t>
            </a:r>
            <a:r>
              <a:rPr lang="it-IT" dirty="0" err="1" smtClean="0">
                <a:solidFill>
                  <a:schemeClr val="bg1"/>
                </a:solidFill>
              </a:rPr>
              <a:t>asthmatics</a:t>
            </a:r>
            <a:endParaRPr lang="it-IT" dirty="0" smtClean="0">
              <a:solidFill>
                <a:schemeClr val="bg1"/>
              </a:solidFill>
            </a:endParaRPr>
          </a:p>
          <a:p>
            <a:pPr algn="ctr"/>
            <a:r>
              <a:rPr lang="it-IT" dirty="0" err="1" smtClean="0">
                <a:solidFill>
                  <a:schemeClr val="bg1"/>
                </a:solidFill>
              </a:rPr>
              <a:t>Brushing</a:t>
            </a:r>
            <a:r>
              <a:rPr lang="it-IT" dirty="0" smtClean="0">
                <a:solidFill>
                  <a:schemeClr val="bg1"/>
                </a:solidFill>
              </a:rPr>
              <a:t> in </a:t>
            </a:r>
            <a:r>
              <a:rPr lang="it-IT" dirty="0" err="1" smtClean="0">
                <a:solidFill>
                  <a:schemeClr val="bg1"/>
                </a:solidFill>
              </a:rPr>
              <a:t>distal</a:t>
            </a:r>
            <a:r>
              <a:rPr lang="it-IT" dirty="0" smtClean="0">
                <a:solidFill>
                  <a:schemeClr val="bg1"/>
                </a:solidFill>
              </a:rPr>
              <a:t> trachea</a:t>
            </a:r>
            <a:endParaRPr lang="it-IT" dirty="0">
              <a:solidFill>
                <a:schemeClr val="bg1"/>
              </a:solidFill>
            </a:endParaRPr>
          </a:p>
        </p:txBody>
      </p:sp>
    </p:spTree>
    <p:extLst>
      <p:ext uri="{BB962C8B-B14F-4D97-AF65-F5344CB8AC3E}">
        <p14:creationId xmlns:p14="http://schemas.microsoft.com/office/powerpoint/2010/main" val="4042634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00" name="Text Box 152"/>
          <p:cNvSpPr txBox="1">
            <a:spLocks noChangeArrowheads="1"/>
          </p:cNvSpPr>
          <p:nvPr/>
        </p:nvSpPr>
        <p:spPr bwMode="auto">
          <a:xfrm>
            <a:off x="6381750" y="1490663"/>
            <a:ext cx="1501775" cy="46196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n-ea"/>
                <a:cs typeface="+mn-cs"/>
              </a:rPr>
              <a:t>ASTHMA</a:t>
            </a:r>
          </a:p>
        </p:txBody>
      </p:sp>
      <p:sp>
        <p:nvSpPr>
          <p:cNvPr id="179203" name="Text Box 153"/>
          <p:cNvSpPr txBox="1">
            <a:spLocks noChangeArrowheads="1"/>
          </p:cNvSpPr>
          <p:nvPr/>
        </p:nvSpPr>
        <p:spPr bwMode="auto">
          <a:xfrm>
            <a:off x="5265738" y="54610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79204" name="Text Box 154"/>
          <p:cNvSpPr txBox="1">
            <a:spLocks noChangeArrowheads="1"/>
          </p:cNvSpPr>
          <p:nvPr/>
        </p:nvSpPr>
        <p:spPr bwMode="auto">
          <a:xfrm>
            <a:off x="5265738" y="4911725"/>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a:t>
            </a:r>
          </a:p>
        </p:txBody>
      </p:sp>
      <p:sp>
        <p:nvSpPr>
          <p:cNvPr id="179205" name="Text Box 155"/>
          <p:cNvSpPr txBox="1">
            <a:spLocks noChangeArrowheads="1"/>
          </p:cNvSpPr>
          <p:nvPr/>
        </p:nvSpPr>
        <p:spPr bwMode="auto">
          <a:xfrm>
            <a:off x="5229225" y="442118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179206" name="Text Box 156"/>
          <p:cNvSpPr txBox="1">
            <a:spLocks noChangeArrowheads="1"/>
          </p:cNvSpPr>
          <p:nvPr/>
        </p:nvSpPr>
        <p:spPr bwMode="auto">
          <a:xfrm>
            <a:off x="5229225" y="38735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15</a:t>
            </a:r>
          </a:p>
        </p:txBody>
      </p:sp>
      <p:sp>
        <p:nvSpPr>
          <p:cNvPr id="179207" name="Text Box 157"/>
          <p:cNvSpPr txBox="1">
            <a:spLocks noChangeArrowheads="1"/>
          </p:cNvSpPr>
          <p:nvPr/>
        </p:nvSpPr>
        <p:spPr bwMode="auto">
          <a:xfrm>
            <a:off x="5229225" y="338455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179208" name="Text Box 158"/>
          <p:cNvSpPr txBox="1">
            <a:spLocks noChangeArrowheads="1"/>
          </p:cNvSpPr>
          <p:nvPr/>
        </p:nvSpPr>
        <p:spPr bwMode="auto">
          <a:xfrm>
            <a:off x="5229225" y="28956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25</a:t>
            </a:r>
          </a:p>
        </p:txBody>
      </p:sp>
      <p:sp>
        <p:nvSpPr>
          <p:cNvPr id="179209" name="Text Box 159"/>
          <p:cNvSpPr txBox="1">
            <a:spLocks noChangeArrowheads="1"/>
          </p:cNvSpPr>
          <p:nvPr/>
        </p:nvSpPr>
        <p:spPr bwMode="auto">
          <a:xfrm>
            <a:off x="5229225" y="236378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sp>
        <p:nvSpPr>
          <p:cNvPr id="179210" name="Text Box 160"/>
          <p:cNvSpPr txBox="1">
            <a:spLocks noChangeArrowheads="1"/>
          </p:cNvSpPr>
          <p:nvPr/>
        </p:nvSpPr>
        <p:spPr bwMode="auto">
          <a:xfrm>
            <a:off x="5243513" y="1916113"/>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35</a:t>
            </a:r>
          </a:p>
        </p:txBody>
      </p:sp>
      <p:sp>
        <p:nvSpPr>
          <p:cNvPr id="179211" name="Text Box 161"/>
          <p:cNvSpPr txBox="1">
            <a:spLocks noChangeArrowheads="1"/>
          </p:cNvSpPr>
          <p:nvPr/>
        </p:nvSpPr>
        <p:spPr bwMode="auto">
          <a:xfrm>
            <a:off x="6894513" y="6110288"/>
            <a:ext cx="1074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Hours</a:t>
            </a:r>
          </a:p>
        </p:txBody>
      </p:sp>
      <p:sp>
        <p:nvSpPr>
          <p:cNvPr id="179212" name="Text Box 162"/>
          <p:cNvSpPr txBox="1">
            <a:spLocks noChangeArrowheads="1"/>
          </p:cNvSpPr>
          <p:nvPr/>
        </p:nvSpPr>
        <p:spPr bwMode="auto">
          <a:xfrm rot="-5389159">
            <a:off x="-823119" y="3340895"/>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Exhaled NO (ppb)</a:t>
            </a:r>
          </a:p>
        </p:txBody>
      </p:sp>
      <p:sp>
        <p:nvSpPr>
          <p:cNvPr id="179213" name="Line 163"/>
          <p:cNvSpPr>
            <a:spLocks noChangeShapeType="1"/>
          </p:cNvSpPr>
          <p:nvPr/>
        </p:nvSpPr>
        <p:spPr bwMode="auto">
          <a:xfrm>
            <a:off x="5670550" y="2016125"/>
            <a:ext cx="12700" cy="35337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14" name="Line 164"/>
          <p:cNvSpPr>
            <a:spLocks noChangeShapeType="1"/>
          </p:cNvSpPr>
          <p:nvPr/>
        </p:nvSpPr>
        <p:spPr bwMode="auto">
          <a:xfrm>
            <a:off x="5683250" y="5549900"/>
            <a:ext cx="33147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15" name="Line 165"/>
          <p:cNvSpPr>
            <a:spLocks noChangeShapeType="1"/>
          </p:cNvSpPr>
          <p:nvPr/>
        </p:nvSpPr>
        <p:spPr bwMode="auto">
          <a:xfrm flipH="1">
            <a:off x="5605463" y="5053013"/>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16" name="Line 166"/>
          <p:cNvSpPr>
            <a:spLocks noChangeShapeType="1"/>
          </p:cNvSpPr>
          <p:nvPr/>
        </p:nvSpPr>
        <p:spPr bwMode="auto">
          <a:xfrm flipH="1">
            <a:off x="5605463" y="4556125"/>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17" name="Line 167"/>
          <p:cNvSpPr>
            <a:spLocks noChangeShapeType="1"/>
          </p:cNvSpPr>
          <p:nvPr/>
        </p:nvSpPr>
        <p:spPr bwMode="auto">
          <a:xfrm flipH="1">
            <a:off x="5605463" y="4059238"/>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18" name="Line 168"/>
          <p:cNvSpPr>
            <a:spLocks noChangeShapeType="1"/>
          </p:cNvSpPr>
          <p:nvPr/>
        </p:nvSpPr>
        <p:spPr bwMode="auto">
          <a:xfrm flipH="1">
            <a:off x="5605463" y="3563938"/>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19" name="Line 169"/>
          <p:cNvSpPr>
            <a:spLocks noChangeShapeType="1"/>
          </p:cNvSpPr>
          <p:nvPr/>
        </p:nvSpPr>
        <p:spPr bwMode="auto">
          <a:xfrm flipH="1">
            <a:off x="5605463" y="3068638"/>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0" name="Line 170"/>
          <p:cNvSpPr>
            <a:spLocks noChangeShapeType="1"/>
          </p:cNvSpPr>
          <p:nvPr/>
        </p:nvSpPr>
        <p:spPr bwMode="auto">
          <a:xfrm flipH="1">
            <a:off x="5605463" y="2570163"/>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1" name="Line 171"/>
          <p:cNvSpPr>
            <a:spLocks noChangeShapeType="1"/>
          </p:cNvSpPr>
          <p:nvPr/>
        </p:nvSpPr>
        <p:spPr bwMode="auto">
          <a:xfrm flipH="1">
            <a:off x="5605463" y="2074863"/>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2" name="Line 172"/>
          <p:cNvSpPr>
            <a:spLocks noChangeShapeType="1"/>
          </p:cNvSpPr>
          <p:nvPr/>
        </p:nvSpPr>
        <p:spPr bwMode="auto">
          <a:xfrm>
            <a:off x="5683250"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3" name="Line 173"/>
          <p:cNvSpPr>
            <a:spLocks noChangeShapeType="1"/>
          </p:cNvSpPr>
          <p:nvPr/>
        </p:nvSpPr>
        <p:spPr bwMode="auto">
          <a:xfrm flipH="1">
            <a:off x="5605463" y="5549900"/>
            <a:ext cx="7778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4" name="Line 174"/>
          <p:cNvSpPr>
            <a:spLocks noChangeShapeType="1"/>
          </p:cNvSpPr>
          <p:nvPr/>
        </p:nvSpPr>
        <p:spPr bwMode="auto">
          <a:xfrm>
            <a:off x="5886450"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5" name="Line 175"/>
          <p:cNvSpPr>
            <a:spLocks noChangeShapeType="1"/>
          </p:cNvSpPr>
          <p:nvPr/>
        </p:nvSpPr>
        <p:spPr bwMode="auto">
          <a:xfrm>
            <a:off x="6088063"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6" name="Line 176"/>
          <p:cNvSpPr>
            <a:spLocks noChangeShapeType="1"/>
          </p:cNvSpPr>
          <p:nvPr/>
        </p:nvSpPr>
        <p:spPr bwMode="auto">
          <a:xfrm>
            <a:off x="6289675"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7" name="Line 177"/>
          <p:cNvSpPr>
            <a:spLocks noChangeShapeType="1"/>
          </p:cNvSpPr>
          <p:nvPr/>
        </p:nvSpPr>
        <p:spPr bwMode="auto">
          <a:xfrm>
            <a:off x="6491288"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8" name="Line 178"/>
          <p:cNvSpPr>
            <a:spLocks noChangeShapeType="1"/>
          </p:cNvSpPr>
          <p:nvPr/>
        </p:nvSpPr>
        <p:spPr bwMode="auto">
          <a:xfrm>
            <a:off x="6694488"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29" name="Line 179"/>
          <p:cNvSpPr>
            <a:spLocks noChangeShapeType="1"/>
          </p:cNvSpPr>
          <p:nvPr/>
        </p:nvSpPr>
        <p:spPr bwMode="auto">
          <a:xfrm>
            <a:off x="6896100"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30" name="Line 180"/>
          <p:cNvSpPr>
            <a:spLocks noChangeShapeType="1"/>
          </p:cNvSpPr>
          <p:nvPr/>
        </p:nvSpPr>
        <p:spPr bwMode="auto">
          <a:xfrm>
            <a:off x="7097713"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31" name="Line 181"/>
          <p:cNvSpPr>
            <a:spLocks noChangeShapeType="1"/>
          </p:cNvSpPr>
          <p:nvPr/>
        </p:nvSpPr>
        <p:spPr bwMode="auto">
          <a:xfrm>
            <a:off x="7300913"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32" name="Line 182"/>
          <p:cNvSpPr>
            <a:spLocks noChangeShapeType="1"/>
          </p:cNvSpPr>
          <p:nvPr/>
        </p:nvSpPr>
        <p:spPr bwMode="auto">
          <a:xfrm>
            <a:off x="7704138"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33" name="Line 183"/>
          <p:cNvSpPr>
            <a:spLocks noChangeShapeType="1"/>
          </p:cNvSpPr>
          <p:nvPr/>
        </p:nvSpPr>
        <p:spPr bwMode="auto">
          <a:xfrm>
            <a:off x="8107363"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34" name="Line 184"/>
          <p:cNvSpPr>
            <a:spLocks noChangeShapeType="1"/>
          </p:cNvSpPr>
          <p:nvPr/>
        </p:nvSpPr>
        <p:spPr bwMode="auto">
          <a:xfrm>
            <a:off x="8512175"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35" name="Line 185"/>
          <p:cNvSpPr>
            <a:spLocks noChangeShapeType="1"/>
          </p:cNvSpPr>
          <p:nvPr/>
        </p:nvSpPr>
        <p:spPr bwMode="auto">
          <a:xfrm>
            <a:off x="8915400" y="5549900"/>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36" name="Text Box 186"/>
          <p:cNvSpPr txBox="1">
            <a:spLocks noChangeArrowheads="1"/>
          </p:cNvSpPr>
          <p:nvPr/>
        </p:nvSpPr>
        <p:spPr bwMode="auto">
          <a:xfrm>
            <a:off x="5500688" y="5802313"/>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79237" name="Text Box 187"/>
          <p:cNvSpPr txBox="1">
            <a:spLocks noChangeArrowheads="1"/>
          </p:cNvSpPr>
          <p:nvPr/>
        </p:nvSpPr>
        <p:spPr bwMode="auto">
          <a:xfrm>
            <a:off x="5916613" y="5802313"/>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a:t>
            </a:r>
          </a:p>
        </p:txBody>
      </p:sp>
      <p:sp>
        <p:nvSpPr>
          <p:cNvPr id="179238" name="Text Box 188"/>
          <p:cNvSpPr txBox="1">
            <a:spLocks noChangeArrowheads="1"/>
          </p:cNvSpPr>
          <p:nvPr/>
        </p:nvSpPr>
        <p:spPr bwMode="auto">
          <a:xfrm>
            <a:off x="6332538" y="5802313"/>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a:t>
            </a:r>
          </a:p>
        </p:txBody>
      </p:sp>
      <p:sp>
        <p:nvSpPr>
          <p:cNvPr id="179239" name="Text Box 189"/>
          <p:cNvSpPr txBox="1">
            <a:spLocks noChangeArrowheads="1"/>
          </p:cNvSpPr>
          <p:nvPr/>
        </p:nvSpPr>
        <p:spPr bwMode="auto">
          <a:xfrm>
            <a:off x="6750050" y="5802313"/>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a:t>
            </a:r>
          </a:p>
        </p:txBody>
      </p:sp>
      <p:sp>
        <p:nvSpPr>
          <p:cNvPr id="179240" name="Text Box 190"/>
          <p:cNvSpPr txBox="1">
            <a:spLocks noChangeArrowheads="1"/>
          </p:cNvSpPr>
          <p:nvPr/>
        </p:nvSpPr>
        <p:spPr bwMode="auto">
          <a:xfrm>
            <a:off x="7165975" y="5802313"/>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8</a:t>
            </a:r>
          </a:p>
        </p:txBody>
      </p:sp>
      <p:sp>
        <p:nvSpPr>
          <p:cNvPr id="179241" name="Text Box 191"/>
          <p:cNvSpPr txBox="1">
            <a:spLocks noChangeArrowheads="1"/>
          </p:cNvSpPr>
          <p:nvPr/>
        </p:nvSpPr>
        <p:spPr bwMode="auto">
          <a:xfrm>
            <a:off x="7500938" y="5802313"/>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12</a:t>
            </a:r>
          </a:p>
        </p:txBody>
      </p:sp>
      <p:sp>
        <p:nvSpPr>
          <p:cNvPr id="179242" name="Text Box 192"/>
          <p:cNvSpPr txBox="1">
            <a:spLocks noChangeArrowheads="1"/>
          </p:cNvSpPr>
          <p:nvPr/>
        </p:nvSpPr>
        <p:spPr bwMode="auto">
          <a:xfrm>
            <a:off x="7916863" y="5802313"/>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24</a:t>
            </a:r>
          </a:p>
        </p:txBody>
      </p:sp>
      <p:sp>
        <p:nvSpPr>
          <p:cNvPr id="179243" name="Text Box 193"/>
          <p:cNvSpPr txBox="1">
            <a:spLocks noChangeArrowheads="1"/>
          </p:cNvSpPr>
          <p:nvPr/>
        </p:nvSpPr>
        <p:spPr bwMode="auto">
          <a:xfrm>
            <a:off x="8332788" y="5802313"/>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48</a:t>
            </a:r>
          </a:p>
        </p:txBody>
      </p:sp>
      <p:sp>
        <p:nvSpPr>
          <p:cNvPr id="179244" name="Text Box 194"/>
          <p:cNvSpPr txBox="1">
            <a:spLocks noChangeArrowheads="1"/>
          </p:cNvSpPr>
          <p:nvPr/>
        </p:nvSpPr>
        <p:spPr bwMode="auto">
          <a:xfrm>
            <a:off x="8750300" y="5802313"/>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72</a:t>
            </a:r>
          </a:p>
        </p:txBody>
      </p:sp>
      <p:sp>
        <p:nvSpPr>
          <p:cNvPr id="179245" name="Freeform 195"/>
          <p:cNvSpPr>
            <a:spLocks/>
          </p:cNvSpPr>
          <p:nvPr/>
        </p:nvSpPr>
        <p:spPr bwMode="auto">
          <a:xfrm>
            <a:off x="5683250" y="1981200"/>
            <a:ext cx="3232150" cy="1441450"/>
          </a:xfrm>
          <a:custGeom>
            <a:avLst/>
            <a:gdLst>
              <a:gd name="T0" fmla="*/ 0 w 3840"/>
              <a:gd name="T1" fmla="*/ 2147483647 h 976"/>
              <a:gd name="T2" fmla="*/ 2147483647 w 3840"/>
              <a:gd name="T3" fmla="*/ 2147483647 h 976"/>
              <a:gd name="T4" fmla="*/ 2147483647 w 3840"/>
              <a:gd name="T5" fmla="*/ 2147483647 h 976"/>
              <a:gd name="T6" fmla="*/ 2147483647 w 3840"/>
              <a:gd name="T7" fmla="*/ 2147483647 h 976"/>
              <a:gd name="T8" fmla="*/ 2147483647 w 3840"/>
              <a:gd name="T9" fmla="*/ 2147483647 h 976"/>
              <a:gd name="T10" fmla="*/ 2147483647 w 3840"/>
              <a:gd name="T11" fmla="*/ 2147483647 h 976"/>
              <a:gd name="T12" fmla="*/ 2147483647 w 3840"/>
              <a:gd name="T13" fmla="*/ 2147483647 h 976"/>
              <a:gd name="T14" fmla="*/ 2147483647 w 3840"/>
              <a:gd name="T15" fmla="*/ 2147483647 h 976"/>
              <a:gd name="T16" fmla="*/ 2147483647 w 3840"/>
              <a:gd name="T17" fmla="*/ 2147483647 h 976"/>
              <a:gd name="T18" fmla="*/ 2147483647 w 3840"/>
              <a:gd name="T19" fmla="*/ 2147483647 h 976"/>
              <a:gd name="T20" fmla="*/ 2147483647 w 3840"/>
              <a:gd name="T21" fmla="*/ 2147483647 h 976"/>
              <a:gd name="T22" fmla="*/ 2147483647 w 3840"/>
              <a:gd name="T23" fmla="*/ 2147483647 h 976"/>
              <a:gd name="T24" fmla="*/ 2147483647 w 3840"/>
              <a:gd name="T25" fmla="*/ 2147483647 h 976"/>
              <a:gd name="T26" fmla="*/ 2147483647 w 3840"/>
              <a:gd name="T27" fmla="*/ 2147483647 h 976"/>
              <a:gd name="T28" fmla="*/ 2147483647 w 3840"/>
              <a:gd name="T29" fmla="*/ 2147483647 h 9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40"/>
              <a:gd name="T46" fmla="*/ 0 h 976"/>
              <a:gd name="T47" fmla="*/ 3840 w 3840"/>
              <a:gd name="T48" fmla="*/ 976 h 9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40" h="976">
                <a:moveTo>
                  <a:pt x="0" y="208"/>
                </a:moveTo>
                <a:cubicBezTo>
                  <a:pt x="16" y="264"/>
                  <a:pt x="32" y="320"/>
                  <a:pt x="48" y="352"/>
                </a:cubicBezTo>
                <a:cubicBezTo>
                  <a:pt x="64" y="384"/>
                  <a:pt x="80" y="400"/>
                  <a:pt x="96" y="400"/>
                </a:cubicBezTo>
                <a:cubicBezTo>
                  <a:pt x="112" y="400"/>
                  <a:pt x="128" y="352"/>
                  <a:pt x="144" y="352"/>
                </a:cubicBezTo>
                <a:cubicBezTo>
                  <a:pt x="160" y="352"/>
                  <a:pt x="176" y="400"/>
                  <a:pt x="192" y="400"/>
                </a:cubicBezTo>
                <a:cubicBezTo>
                  <a:pt x="208" y="400"/>
                  <a:pt x="216" y="352"/>
                  <a:pt x="240" y="352"/>
                </a:cubicBezTo>
                <a:cubicBezTo>
                  <a:pt x="264" y="352"/>
                  <a:pt x="312" y="352"/>
                  <a:pt x="336" y="400"/>
                </a:cubicBezTo>
                <a:cubicBezTo>
                  <a:pt x="360" y="448"/>
                  <a:pt x="368" y="624"/>
                  <a:pt x="384" y="640"/>
                </a:cubicBezTo>
                <a:cubicBezTo>
                  <a:pt x="400" y="656"/>
                  <a:pt x="416" y="528"/>
                  <a:pt x="432" y="496"/>
                </a:cubicBezTo>
                <a:cubicBezTo>
                  <a:pt x="448" y="464"/>
                  <a:pt x="432" y="456"/>
                  <a:pt x="480" y="448"/>
                </a:cubicBezTo>
                <a:cubicBezTo>
                  <a:pt x="528" y="440"/>
                  <a:pt x="504" y="464"/>
                  <a:pt x="720" y="448"/>
                </a:cubicBezTo>
                <a:cubicBezTo>
                  <a:pt x="936" y="432"/>
                  <a:pt x="1512" y="376"/>
                  <a:pt x="1776" y="352"/>
                </a:cubicBezTo>
                <a:cubicBezTo>
                  <a:pt x="2040" y="328"/>
                  <a:pt x="2128" y="344"/>
                  <a:pt x="2304" y="304"/>
                </a:cubicBezTo>
                <a:cubicBezTo>
                  <a:pt x="2480" y="264"/>
                  <a:pt x="2576" y="0"/>
                  <a:pt x="2832" y="112"/>
                </a:cubicBezTo>
                <a:cubicBezTo>
                  <a:pt x="3088" y="224"/>
                  <a:pt x="3672" y="832"/>
                  <a:pt x="3840" y="976"/>
                </a:cubicBezTo>
              </a:path>
            </a:pathLst>
          </a:custGeom>
          <a:noFill/>
          <a:ln w="28575" cap="flat" cmpd="sng">
            <a:solidFill>
              <a:srgbClr val="FFCCCC"/>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46" name="Text Box 196"/>
          <p:cNvSpPr txBox="1">
            <a:spLocks noChangeArrowheads="1"/>
          </p:cNvSpPr>
          <p:nvPr/>
        </p:nvSpPr>
        <p:spPr bwMode="auto">
          <a:xfrm>
            <a:off x="6440488" y="2897188"/>
            <a:ext cx="144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0" u="none" strike="noStrike" kern="1200" cap="none" spc="0" normalizeH="0" baseline="0" noProof="0" smtClean="0">
                <a:ln>
                  <a:noFill/>
                </a:ln>
                <a:solidFill>
                  <a:srgbClr val="FFCCFF"/>
                </a:solidFill>
                <a:effectLst/>
                <a:uLnTx/>
                <a:uFillTx/>
                <a:latin typeface="Arial" panose="020B0604020202020204" pitchFamily="34" charset="0"/>
                <a:ea typeface="+mn-ea"/>
                <a:cs typeface="+mn-cs"/>
              </a:rPr>
              <a:t>PLACEBO</a:t>
            </a:r>
          </a:p>
        </p:txBody>
      </p:sp>
      <p:sp>
        <p:nvSpPr>
          <p:cNvPr id="179247" name="Oval 197"/>
          <p:cNvSpPr>
            <a:spLocks noChangeArrowheads="1"/>
          </p:cNvSpPr>
          <p:nvPr/>
        </p:nvSpPr>
        <p:spPr bwMode="auto">
          <a:xfrm>
            <a:off x="5724525" y="2500313"/>
            <a:ext cx="41275"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48" name="Oval 198"/>
          <p:cNvSpPr>
            <a:spLocks noChangeArrowheads="1"/>
          </p:cNvSpPr>
          <p:nvPr/>
        </p:nvSpPr>
        <p:spPr bwMode="auto">
          <a:xfrm>
            <a:off x="5765800" y="2427288"/>
            <a:ext cx="41275"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49" name="Oval 199"/>
          <p:cNvSpPr>
            <a:spLocks noChangeArrowheads="1"/>
          </p:cNvSpPr>
          <p:nvPr/>
        </p:nvSpPr>
        <p:spPr bwMode="auto">
          <a:xfrm>
            <a:off x="5845175" y="2427288"/>
            <a:ext cx="41275"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0" name="Oval 200"/>
          <p:cNvSpPr>
            <a:spLocks noChangeArrowheads="1"/>
          </p:cNvSpPr>
          <p:nvPr/>
        </p:nvSpPr>
        <p:spPr bwMode="auto">
          <a:xfrm>
            <a:off x="5926138" y="2500313"/>
            <a:ext cx="39687"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1" name="Oval 201"/>
          <p:cNvSpPr>
            <a:spLocks noChangeArrowheads="1"/>
          </p:cNvSpPr>
          <p:nvPr/>
        </p:nvSpPr>
        <p:spPr bwMode="auto">
          <a:xfrm>
            <a:off x="5965825" y="2643188"/>
            <a:ext cx="41275" cy="141287"/>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2" name="Oval 202"/>
          <p:cNvSpPr>
            <a:spLocks noChangeArrowheads="1"/>
          </p:cNvSpPr>
          <p:nvPr/>
        </p:nvSpPr>
        <p:spPr bwMode="auto">
          <a:xfrm>
            <a:off x="6007100" y="2854325"/>
            <a:ext cx="38100"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3" name="Oval 203"/>
          <p:cNvSpPr>
            <a:spLocks noChangeArrowheads="1"/>
          </p:cNvSpPr>
          <p:nvPr/>
        </p:nvSpPr>
        <p:spPr bwMode="auto">
          <a:xfrm>
            <a:off x="6127750" y="2570163"/>
            <a:ext cx="41275"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4" name="Oval 204"/>
          <p:cNvSpPr>
            <a:spLocks noChangeArrowheads="1"/>
          </p:cNvSpPr>
          <p:nvPr/>
        </p:nvSpPr>
        <p:spPr bwMode="auto">
          <a:xfrm>
            <a:off x="6289675" y="2570163"/>
            <a:ext cx="39688"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5" name="Oval 205"/>
          <p:cNvSpPr>
            <a:spLocks noChangeArrowheads="1"/>
          </p:cNvSpPr>
          <p:nvPr/>
        </p:nvSpPr>
        <p:spPr bwMode="auto">
          <a:xfrm>
            <a:off x="7259638" y="2427288"/>
            <a:ext cx="41275"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6" name="Oval 206"/>
          <p:cNvSpPr>
            <a:spLocks noChangeArrowheads="1"/>
          </p:cNvSpPr>
          <p:nvPr/>
        </p:nvSpPr>
        <p:spPr bwMode="auto">
          <a:xfrm>
            <a:off x="7421563" y="2427288"/>
            <a:ext cx="39687"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7" name="Oval 207"/>
          <p:cNvSpPr>
            <a:spLocks noChangeArrowheads="1"/>
          </p:cNvSpPr>
          <p:nvPr/>
        </p:nvSpPr>
        <p:spPr bwMode="auto">
          <a:xfrm>
            <a:off x="7945438" y="2074863"/>
            <a:ext cx="41275" cy="141287"/>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8" name="Oval 208"/>
          <p:cNvSpPr>
            <a:spLocks noChangeArrowheads="1"/>
          </p:cNvSpPr>
          <p:nvPr/>
        </p:nvSpPr>
        <p:spPr bwMode="auto">
          <a:xfrm>
            <a:off x="8391525" y="2500313"/>
            <a:ext cx="41275"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259" name="Oval 209"/>
          <p:cNvSpPr>
            <a:spLocks noChangeArrowheads="1"/>
          </p:cNvSpPr>
          <p:nvPr/>
        </p:nvSpPr>
        <p:spPr bwMode="auto">
          <a:xfrm>
            <a:off x="8875713" y="3352800"/>
            <a:ext cx="39687" cy="139700"/>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04658" name="Text Box 210"/>
          <p:cNvSpPr txBox="1">
            <a:spLocks noChangeArrowheads="1"/>
          </p:cNvSpPr>
          <p:nvPr/>
        </p:nvSpPr>
        <p:spPr bwMode="auto">
          <a:xfrm>
            <a:off x="423863" y="207963"/>
            <a:ext cx="8778875" cy="523875"/>
          </a:xfrm>
          <a:prstGeom prst="rect">
            <a:avLst/>
          </a:prstGeom>
          <a:gradFill rotWithShape="0">
            <a:gsLst>
              <a:gs pos="0">
                <a:schemeClr val="accent1"/>
              </a:gs>
              <a:gs pos="100000">
                <a:schemeClr val="accent1">
                  <a:gamma/>
                  <a:shade val="46275"/>
                  <a:invGamma/>
                </a:schemeClr>
              </a:gs>
            </a:gsLst>
            <a:lin ang="5400000" scaled="1"/>
          </a:gradFill>
          <a:ln w="9525">
            <a:solidFill>
              <a:schemeClr val="bg1"/>
            </a:solid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EFFECT OF AN iNOS INHIBITOR ON EXHALED NO</a:t>
            </a:r>
          </a:p>
        </p:txBody>
      </p:sp>
      <p:sp>
        <p:nvSpPr>
          <p:cNvPr id="104659" name="Text Box 211"/>
          <p:cNvSpPr txBox="1">
            <a:spLocks noChangeArrowheads="1"/>
          </p:cNvSpPr>
          <p:nvPr/>
        </p:nvSpPr>
        <p:spPr bwMode="auto">
          <a:xfrm>
            <a:off x="2168525" y="1911350"/>
            <a:ext cx="1536700" cy="46196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n-ea"/>
                <a:cs typeface="+mn-cs"/>
              </a:rPr>
              <a:t>NORMAL</a:t>
            </a:r>
          </a:p>
        </p:txBody>
      </p:sp>
      <p:sp>
        <p:nvSpPr>
          <p:cNvPr id="179262" name="Text Box 212"/>
          <p:cNvSpPr txBox="1">
            <a:spLocks noChangeArrowheads="1"/>
          </p:cNvSpPr>
          <p:nvPr/>
        </p:nvSpPr>
        <p:spPr bwMode="auto">
          <a:xfrm>
            <a:off x="852488" y="4360863"/>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179263" name="Text Box 213"/>
          <p:cNvSpPr txBox="1">
            <a:spLocks noChangeArrowheads="1"/>
          </p:cNvSpPr>
          <p:nvPr/>
        </p:nvSpPr>
        <p:spPr bwMode="auto">
          <a:xfrm>
            <a:off x="852488" y="385445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15</a:t>
            </a:r>
          </a:p>
        </p:txBody>
      </p:sp>
      <p:sp>
        <p:nvSpPr>
          <p:cNvPr id="179264" name="Text Box 214"/>
          <p:cNvSpPr txBox="1">
            <a:spLocks noChangeArrowheads="1"/>
          </p:cNvSpPr>
          <p:nvPr/>
        </p:nvSpPr>
        <p:spPr bwMode="auto">
          <a:xfrm>
            <a:off x="852488" y="334803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179265" name="Text Box 215"/>
          <p:cNvSpPr txBox="1">
            <a:spLocks noChangeArrowheads="1"/>
          </p:cNvSpPr>
          <p:nvPr/>
        </p:nvSpPr>
        <p:spPr bwMode="auto">
          <a:xfrm>
            <a:off x="852488" y="2841625"/>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25</a:t>
            </a:r>
          </a:p>
        </p:txBody>
      </p:sp>
      <p:sp>
        <p:nvSpPr>
          <p:cNvPr id="179266" name="Text Box 216"/>
          <p:cNvSpPr txBox="1">
            <a:spLocks noChangeArrowheads="1"/>
          </p:cNvSpPr>
          <p:nvPr/>
        </p:nvSpPr>
        <p:spPr bwMode="auto">
          <a:xfrm>
            <a:off x="852488" y="2335213"/>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sp>
        <p:nvSpPr>
          <p:cNvPr id="179267" name="Text Box 217"/>
          <p:cNvSpPr txBox="1">
            <a:spLocks noChangeArrowheads="1"/>
          </p:cNvSpPr>
          <p:nvPr/>
        </p:nvSpPr>
        <p:spPr bwMode="auto">
          <a:xfrm>
            <a:off x="852488" y="18288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35</a:t>
            </a:r>
          </a:p>
        </p:txBody>
      </p:sp>
      <p:sp>
        <p:nvSpPr>
          <p:cNvPr id="179268" name="Line 218"/>
          <p:cNvSpPr>
            <a:spLocks noChangeShapeType="1"/>
          </p:cNvSpPr>
          <p:nvPr/>
        </p:nvSpPr>
        <p:spPr bwMode="auto">
          <a:xfrm>
            <a:off x="1238250" y="2033588"/>
            <a:ext cx="30163" cy="350678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69" name="Line 219"/>
          <p:cNvSpPr>
            <a:spLocks noChangeShapeType="1"/>
          </p:cNvSpPr>
          <p:nvPr/>
        </p:nvSpPr>
        <p:spPr bwMode="auto">
          <a:xfrm>
            <a:off x="1268413" y="5540375"/>
            <a:ext cx="312261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0" name="Line 220"/>
          <p:cNvSpPr>
            <a:spLocks noChangeShapeType="1"/>
          </p:cNvSpPr>
          <p:nvPr/>
        </p:nvSpPr>
        <p:spPr bwMode="auto">
          <a:xfrm flipH="1">
            <a:off x="1192213" y="5045075"/>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1" name="Line 221"/>
          <p:cNvSpPr>
            <a:spLocks noChangeShapeType="1"/>
          </p:cNvSpPr>
          <p:nvPr/>
        </p:nvSpPr>
        <p:spPr bwMode="auto">
          <a:xfrm flipH="1">
            <a:off x="1192213" y="4548188"/>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2" name="Line 222"/>
          <p:cNvSpPr>
            <a:spLocks noChangeShapeType="1"/>
          </p:cNvSpPr>
          <p:nvPr/>
        </p:nvSpPr>
        <p:spPr bwMode="auto">
          <a:xfrm flipH="1">
            <a:off x="1192213" y="4052888"/>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3" name="Line 223"/>
          <p:cNvSpPr>
            <a:spLocks noChangeShapeType="1"/>
          </p:cNvSpPr>
          <p:nvPr/>
        </p:nvSpPr>
        <p:spPr bwMode="auto">
          <a:xfrm flipH="1">
            <a:off x="1192213" y="3557588"/>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4" name="Line 224"/>
          <p:cNvSpPr>
            <a:spLocks noChangeShapeType="1"/>
          </p:cNvSpPr>
          <p:nvPr/>
        </p:nvSpPr>
        <p:spPr bwMode="auto">
          <a:xfrm flipH="1">
            <a:off x="1192213" y="3062288"/>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5" name="Line 225"/>
          <p:cNvSpPr>
            <a:spLocks noChangeShapeType="1"/>
          </p:cNvSpPr>
          <p:nvPr/>
        </p:nvSpPr>
        <p:spPr bwMode="auto">
          <a:xfrm flipH="1">
            <a:off x="1192213" y="2565400"/>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6" name="Line 226"/>
          <p:cNvSpPr>
            <a:spLocks noChangeShapeType="1"/>
          </p:cNvSpPr>
          <p:nvPr/>
        </p:nvSpPr>
        <p:spPr bwMode="auto">
          <a:xfrm flipH="1">
            <a:off x="1192213" y="2071688"/>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7" name="Line 227"/>
          <p:cNvSpPr>
            <a:spLocks noChangeShapeType="1"/>
          </p:cNvSpPr>
          <p:nvPr/>
        </p:nvSpPr>
        <p:spPr bwMode="auto">
          <a:xfrm>
            <a:off x="1268413"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8" name="Line 228"/>
          <p:cNvSpPr>
            <a:spLocks noChangeShapeType="1"/>
          </p:cNvSpPr>
          <p:nvPr/>
        </p:nvSpPr>
        <p:spPr bwMode="auto">
          <a:xfrm flipH="1">
            <a:off x="1192213" y="5540375"/>
            <a:ext cx="76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79" name="Line 229"/>
          <p:cNvSpPr>
            <a:spLocks noChangeShapeType="1"/>
          </p:cNvSpPr>
          <p:nvPr/>
        </p:nvSpPr>
        <p:spPr bwMode="auto">
          <a:xfrm>
            <a:off x="1458913"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0" name="Line 230"/>
          <p:cNvSpPr>
            <a:spLocks noChangeShapeType="1"/>
          </p:cNvSpPr>
          <p:nvPr/>
        </p:nvSpPr>
        <p:spPr bwMode="auto">
          <a:xfrm>
            <a:off x="1649413"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1" name="Line 231"/>
          <p:cNvSpPr>
            <a:spLocks noChangeShapeType="1"/>
          </p:cNvSpPr>
          <p:nvPr/>
        </p:nvSpPr>
        <p:spPr bwMode="auto">
          <a:xfrm>
            <a:off x="1839913"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2" name="Line 232"/>
          <p:cNvSpPr>
            <a:spLocks noChangeShapeType="1"/>
          </p:cNvSpPr>
          <p:nvPr/>
        </p:nvSpPr>
        <p:spPr bwMode="auto">
          <a:xfrm>
            <a:off x="20288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3" name="Line 233"/>
          <p:cNvSpPr>
            <a:spLocks noChangeShapeType="1"/>
          </p:cNvSpPr>
          <p:nvPr/>
        </p:nvSpPr>
        <p:spPr bwMode="auto">
          <a:xfrm>
            <a:off x="22193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4" name="Line 234"/>
          <p:cNvSpPr>
            <a:spLocks noChangeShapeType="1"/>
          </p:cNvSpPr>
          <p:nvPr/>
        </p:nvSpPr>
        <p:spPr bwMode="auto">
          <a:xfrm>
            <a:off x="24098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5" name="Line 235"/>
          <p:cNvSpPr>
            <a:spLocks noChangeShapeType="1"/>
          </p:cNvSpPr>
          <p:nvPr/>
        </p:nvSpPr>
        <p:spPr bwMode="auto">
          <a:xfrm>
            <a:off x="26003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6" name="Line 236"/>
          <p:cNvSpPr>
            <a:spLocks noChangeShapeType="1"/>
          </p:cNvSpPr>
          <p:nvPr/>
        </p:nvSpPr>
        <p:spPr bwMode="auto">
          <a:xfrm>
            <a:off x="27908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7" name="Line 237"/>
          <p:cNvSpPr>
            <a:spLocks noChangeShapeType="1"/>
          </p:cNvSpPr>
          <p:nvPr/>
        </p:nvSpPr>
        <p:spPr bwMode="auto">
          <a:xfrm>
            <a:off x="31718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8" name="Line 238"/>
          <p:cNvSpPr>
            <a:spLocks noChangeShapeType="1"/>
          </p:cNvSpPr>
          <p:nvPr/>
        </p:nvSpPr>
        <p:spPr bwMode="auto">
          <a:xfrm>
            <a:off x="35528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89" name="Line 239"/>
          <p:cNvSpPr>
            <a:spLocks noChangeShapeType="1"/>
          </p:cNvSpPr>
          <p:nvPr/>
        </p:nvSpPr>
        <p:spPr bwMode="auto">
          <a:xfrm>
            <a:off x="39338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90" name="Line 240"/>
          <p:cNvSpPr>
            <a:spLocks noChangeShapeType="1"/>
          </p:cNvSpPr>
          <p:nvPr/>
        </p:nvSpPr>
        <p:spPr bwMode="auto">
          <a:xfrm>
            <a:off x="4314825" y="5540375"/>
            <a:ext cx="0" cy="1412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291" name="Text Box 241"/>
          <p:cNvSpPr txBox="1">
            <a:spLocks noChangeArrowheads="1"/>
          </p:cNvSpPr>
          <p:nvPr/>
        </p:nvSpPr>
        <p:spPr bwMode="auto">
          <a:xfrm>
            <a:off x="890588" y="5272088"/>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79292" name="Text Box 242"/>
          <p:cNvSpPr txBox="1">
            <a:spLocks noChangeArrowheads="1"/>
          </p:cNvSpPr>
          <p:nvPr/>
        </p:nvSpPr>
        <p:spPr bwMode="auto">
          <a:xfrm>
            <a:off x="890588" y="4865688"/>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a:t>
            </a:r>
          </a:p>
        </p:txBody>
      </p:sp>
      <p:sp>
        <p:nvSpPr>
          <p:cNvPr id="179293" name="Text Box 243"/>
          <p:cNvSpPr txBox="1">
            <a:spLocks noChangeArrowheads="1"/>
          </p:cNvSpPr>
          <p:nvPr/>
        </p:nvSpPr>
        <p:spPr bwMode="auto">
          <a:xfrm>
            <a:off x="1163638" y="57912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79294" name="Text Box 244"/>
          <p:cNvSpPr txBox="1">
            <a:spLocks noChangeArrowheads="1"/>
          </p:cNvSpPr>
          <p:nvPr/>
        </p:nvSpPr>
        <p:spPr bwMode="auto">
          <a:xfrm>
            <a:off x="1530350" y="57912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a:t>
            </a:r>
          </a:p>
        </p:txBody>
      </p:sp>
      <p:sp>
        <p:nvSpPr>
          <p:cNvPr id="179295" name="Text Box 245"/>
          <p:cNvSpPr txBox="1">
            <a:spLocks noChangeArrowheads="1"/>
          </p:cNvSpPr>
          <p:nvPr/>
        </p:nvSpPr>
        <p:spPr bwMode="auto">
          <a:xfrm>
            <a:off x="1895475" y="57912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a:t>
            </a:r>
          </a:p>
        </p:txBody>
      </p:sp>
      <p:sp>
        <p:nvSpPr>
          <p:cNvPr id="179296" name="Text Box 246"/>
          <p:cNvSpPr txBox="1">
            <a:spLocks noChangeArrowheads="1"/>
          </p:cNvSpPr>
          <p:nvPr/>
        </p:nvSpPr>
        <p:spPr bwMode="auto">
          <a:xfrm>
            <a:off x="2262188" y="57912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a:t>
            </a:r>
          </a:p>
        </p:txBody>
      </p:sp>
      <p:sp>
        <p:nvSpPr>
          <p:cNvPr id="179297" name="Text Box 247"/>
          <p:cNvSpPr txBox="1">
            <a:spLocks noChangeArrowheads="1"/>
          </p:cNvSpPr>
          <p:nvPr/>
        </p:nvSpPr>
        <p:spPr bwMode="auto">
          <a:xfrm>
            <a:off x="2646363" y="57912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8</a:t>
            </a:r>
          </a:p>
        </p:txBody>
      </p:sp>
      <p:sp>
        <p:nvSpPr>
          <p:cNvPr id="179298" name="Text Box 248"/>
          <p:cNvSpPr txBox="1">
            <a:spLocks noChangeArrowheads="1"/>
          </p:cNvSpPr>
          <p:nvPr/>
        </p:nvSpPr>
        <p:spPr bwMode="auto">
          <a:xfrm>
            <a:off x="2992438" y="5791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12</a:t>
            </a:r>
          </a:p>
        </p:txBody>
      </p:sp>
      <p:sp>
        <p:nvSpPr>
          <p:cNvPr id="179299" name="Text Box 249"/>
          <p:cNvSpPr txBox="1">
            <a:spLocks noChangeArrowheads="1"/>
          </p:cNvSpPr>
          <p:nvPr/>
        </p:nvSpPr>
        <p:spPr bwMode="auto">
          <a:xfrm>
            <a:off x="3359150" y="5791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24</a:t>
            </a:r>
          </a:p>
        </p:txBody>
      </p:sp>
      <p:sp>
        <p:nvSpPr>
          <p:cNvPr id="179300" name="Text Box 250"/>
          <p:cNvSpPr txBox="1">
            <a:spLocks noChangeArrowheads="1"/>
          </p:cNvSpPr>
          <p:nvPr/>
        </p:nvSpPr>
        <p:spPr bwMode="auto">
          <a:xfrm>
            <a:off x="3724275" y="5791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48</a:t>
            </a:r>
          </a:p>
        </p:txBody>
      </p:sp>
      <p:sp>
        <p:nvSpPr>
          <p:cNvPr id="179301" name="Text Box 251"/>
          <p:cNvSpPr txBox="1">
            <a:spLocks noChangeArrowheads="1"/>
          </p:cNvSpPr>
          <p:nvPr/>
        </p:nvSpPr>
        <p:spPr bwMode="auto">
          <a:xfrm>
            <a:off x="4164013" y="5791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72</a:t>
            </a:r>
          </a:p>
        </p:txBody>
      </p:sp>
      <p:sp>
        <p:nvSpPr>
          <p:cNvPr id="179302" name="Text Box 252"/>
          <p:cNvSpPr txBox="1">
            <a:spLocks noChangeArrowheads="1"/>
          </p:cNvSpPr>
          <p:nvPr/>
        </p:nvSpPr>
        <p:spPr bwMode="auto">
          <a:xfrm>
            <a:off x="3119438" y="4322763"/>
            <a:ext cx="144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0" u="none" strike="noStrike" kern="1200" cap="none" spc="0" normalizeH="0" baseline="0" noProof="0" smtClean="0">
                <a:ln>
                  <a:noFill/>
                </a:ln>
                <a:solidFill>
                  <a:srgbClr val="FFCCFF"/>
                </a:solidFill>
                <a:effectLst/>
                <a:uLnTx/>
                <a:uFillTx/>
                <a:latin typeface="Arial" panose="020B0604020202020204" pitchFamily="34" charset="0"/>
                <a:ea typeface="+mn-ea"/>
                <a:cs typeface="+mn-cs"/>
              </a:rPr>
              <a:t>PLACEBO</a:t>
            </a:r>
          </a:p>
        </p:txBody>
      </p:sp>
      <p:sp>
        <p:nvSpPr>
          <p:cNvPr id="179303" name="Oval 253"/>
          <p:cNvSpPr>
            <a:spLocks noChangeArrowheads="1"/>
          </p:cNvSpPr>
          <p:nvPr/>
        </p:nvSpPr>
        <p:spPr bwMode="auto">
          <a:xfrm>
            <a:off x="1268413" y="4902200"/>
            <a:ext cx="38100" cy="142875"/>
          </a:xfrm>
          <a:prstGeom prst="ellipse">
            <a:avLst/>
          </a:prstGeom>
          <a:solidFill>
            <a:schemeClr val="tx1"/>
          </a:solidFill>
          <a:ln w="9525">
            <a:solidFill>
              <a:schemeClr val="bg1"/>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04" name="Freeform 254"/>
          <p:cNvSpPr>
            <a:spLocks/>
          </p:cNvSpPr>
          <p:nvPr/>
        </p:nvSpPr>
        <p:spPr bwMode="auto">
          <a:xfrm>
            <a:off x="1268413" y="4879975"/>
            <a:ext cx="3084512" cy="176213"/>
          </a:xfrm>
          <a:custGeom>
            <a:avLst/>
            <a:gdLst>
              <a:gd name="T0" fmla="*/ 0 w 3888"/>
              <a:gd name="T1" fmla="*/ 2147483647 h 120"/>
              <a:gd name="T2" fmla="*/ 2147483647 w 3888"/>
              <a:gd name="T3" fmla="*/ 2147483647 h 120"/>
              <a:gd name="T4" fmla="*/ 2147483647 w 3888"/>
              <a:gd name="T5" fmla="*/ 2147483647 h 120"/>
              <a:gd name="T6" fmla="*/ 2147483647 w 3888"/>
              <a:gd name="T7" fmla="*/ 2147483647 h 120"/>
              <a:gd name="T8" fmla="*/ 2147483647 w 3888"/>
              <a:gd name="T9" fmla="*/ 2147483647 h 120"/>
              <a:gd name="T10" fmla="*/ 2147483647 w 3888"/>
              <a:gd name="T11" fmla="*/ 2147483647 h 120"/>
              <a:gd name="T12" fmla="*/ 2147483647 w 3888"/>
              <a:gd name="T13" fmla="*/ 2147483647 h 120"/>
              <a:gd name="T14" fmla="*/ 2147483647 w 3888"/>
              <a:gd name="T15" fmla="*/ 2147483647 h 120"/>
              <a:gd name="T16" fmla="*/ 2147483647 w 3888"/>
              <a:gd name="T17" fmla="*/ 2147483647 h 120"/>
              <a:gd name="T18" fmla="*/ 2147483647 w 3888"/>
              <a:gd name="T19" fmla="*/ 2147483647 h 120"/>
              <a:gd name="T20" fmla="*/ 2147483647 w 3888"/>
              <a:gd name="T21" fmla="*/ 2147483647 h 120"/>
              <a:gd name="T22" fmla="*/ 2147483647 w 3888"/>
              <a:gd name="T23" fmla="*/ 2147483647 h 120"/>
              <a:gd name="T24" fmla="*/ 2147483647 w 3888"/>
              <a:gd name="T25" fmla="*/ 2147483647 h 120"/>
              <a:gd name="T26" fmla="*/ 2147483647 w 3888"/>
              <a:gd name="T27" fmla="*/ 2147483647 h 120"/>
              <a:gd name="T28" fmla="*/ 2147483647 w 3888"/>
              <a:gd name="T29" fmla="*/ 2147483647 h 120"/>
              <a:gd name="T30" fmla="*/ 2147483647 w 3888"/>
              <a:gd name="T31" fmla="*/ 2147483647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88"/>
              <a:gd name="T49" fmla="*/ 0 h 120"/>
              <a:gd name="T50" fmla="*/ 3888 w 3888"/>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88" h="120">
                <a:moveTo>
                  <a:pt x="0" y="64"/>
                </a:moveTo>
                <a:cubicBezTo>
                  <a:pt x="32" y="84"/>
                  <a:pt x="64" y="104"/>
                  <a:pt x="96" y="112"/>
                </a:cubicBezTo>
                <a:cubicBezTo>
                  <a:pt x="128" y="120"/>
                  <a:pt x="160" y="120"/>
                  <a:pt x="192" y="112"/>
                </a:cubicBezTo>
                <a:cubicBezTo>
                  <a:pt x="224" y="104"/>
                  <a:pt x="240" y="80"/>
                  <a:pt x="288" y="64"/>
                </a:cubicBezTo>
                <a:cubicBezTo>
                  <a:pt x="336" y="48"/>
                  <a:pt x="432" y="16"/>
                  <a:pt x="480" y="16"/>
                </a:cubicBezTo>
                <a:cubicBezTo>
                  <a:pt x="528" y="16"/>
                  <a:pt x="552" y="64"/>
                  <a:pt x="576" y="64"/>
                </a:cubicBezTo>
                <a:cubicBezTo>
                  <a:pt x="600" y="64"/>
                  <a:pt x="600" y="24"/>
                  <a:pt x="624" y="16"/>
                </a:cubicBezTo>
                <a:cubicBezTo>
                  <a:pt x="648" y="8"/>
                  <a:pt x="688" y="16"/>
                  <a:pt x="720" y="16"/>
                </a:cubicBezTo>
                <a:cubicBezTo>
                  <a:pt x="752" y="16"/>
                  <a:pt x="616" y="16"/>
                  <a:pt x="816" y="16"/>
                </a:cubicBezTo>
                <a:cubicBezTo>
                  <a:pt x="1016" y="16"/>
                  <a:pt x="1656" y="0"/>
                  <a:pt x="1920" y="16"/>
                </a:cubicBezTo>
                <a:cubicBezTo>
                  <a:pt x="2184" y="32"/>
                  <a:pt x="2248" y="104"/>
                  <a:pt x="2400" y="112"/>
                </a:cubicBezTo>
                <a:cubicBezTo>
                  <a:pt x="2552" y="120"/>
                  <a:pt x="2744" y="72"/>
                  <a:pt x="2832" y="64"/>
                </a:cubicBezTo>
                <a:cubicBezTo>
                  <a:pt x="2920" y="56"/>
                  <a:pt x="2880" y="64"/>
                  <a:pt x="2928" y="64"/>
                </a:cubicBezTo>
                <a:cubicBezTo>
                  <a:pt x="2976" y="64"/>
                  <a:pt x="3048" y="64"/>
                  <a:pt x="3120" y="64"/>
                </a:cubicBezTo>
                <a:cubicBezTo>
                  <a:pt x="3192" y="64"/>
                  <a:pt x="3232" y="56"/>
                  <a:pt x="3360" y="64"/>
                </a:cubicBezTo>
                <a:cubicBezTo>
                  <a:pt x="3488" y="72"/>
                  <a:pt x="3800" y="104"/>
                  <a:pt x="3888" y="112"/>
                </a:cubicBezTo>
              </a:path>
            </a:pathLst>
          </a:custGeom>
          <a:noFill/>
          <a:ln w="38100" cmpd="sng">
            <a:solidFill>
              <a:srgbClr val="FF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305" name="Oval 255"/>
          <p:cNvSpPr>
            <a:spLocks noChangeArrowheads="1"/>
          </p:cNvSpPr>
          <p:nvPr/>
        </p:nvSpPr>
        <p:spPr bwMode="auto">
          <a:xfrm>
            <a:off x="1306513" y="4972050"/>
            <a:ext cx="38100" cy="144463"/>
          </a:xfrm>
          <a:prstGeom prst="ellipse">
            <a:avLst/>
          </a:prstGeom>
          <a:solidFill>
            <a:srgbClr val="99CCFF"/>
          </a:solidFill>
          <a:ln w="9525">
            <a:solidFill>
              <a:schemeClr val="bg1"/>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06" name="Oval 256"/>
          <p:cNvSpPr>
            <a:spLocks noChangeArrowheads="1"/>
          </p:cNvSpPr>
          <p:nvPr/>
        </p:nvSpPr>
        <p:spPr bwMode="auto">
          <a:xfrm>
            <a:off x="1344613" y="4972050"/>
            <a:ext cx="38100" cy="144463"/>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07" name="Oval 257"/>
          <p:cNvSpPr>
            <a:spLocks noChangeArrowheads="1"/>
          </p:cNvSpPr>
          <p:nvPr/>
        </p:nvSpPr>
        <p:spPr bwMode="auto">
          <a:xfrm>
            <a:off x="1420813" y="4972050"/>
            <a:ext cx="38100" cy="144463"/>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08" name="Oval 258"/>
          <p:cNvSpPr>
            <a:spLocks noChangeArrowheads="1"/>
          </p:cNvSpPr>
          <p:nvPr/>
        </p:nvSpPr>
        <p:spPr bwMode="auto">
          <a:xfrm>
            <a:off x="1497013" y="4902200"/>
            <a:ext cx="38100"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09" name="Oval 259"/>
          <p:cNvSpPr>
            <a:spLocks noChangeArrowheads="1"/>
          </p:cNvSpPr>
          <p:nvPr/>
        </p:nvSpPr>
        <p:spPr bwMode="auto">
          <a:xfrm>
            <a:off x="1535113" y="4902200"/>
            <a:ext cx="38100"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0" name="Oval 260"/>
          <p:cNvSpPr>
            <a:spLocks noChangeArrowheads="1"/>
          </p:cNvSpPr>
          <p:nvPr/>
        </p:nvSpPr>
        <p:spPr bwMode="auto">
          <a:xfrm>
            <a:off x="1611313" y="4832350"/>
            <a:ext cx="38100" cy="139700"/>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1" name="Oval 261"/>
          <p:cNvSpPr>
            <a:spLocks noChangeArrowheads="1"/>
          </p:cNvSpPr>
          <p:nvPr/>
        </p:nvSpPr>
        <p:spPr bwMode="auto">
          <a:xfrm>
            <a:off x="1687513" y="4902200"/>
            <a:ext cx="38100"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2" name="Oval 262"/>
          <p:cNvSpPr>
            <a:spLocks noChangeArrowheads="1"/>
          </p:cNvSpPr>
          <p:nvPr/>
        </p:nvSpPr>
        <p:spPr bwMode="auto">
          <a:xfrm>
            <a:off x="1763713" y="4832350"/>
            <a:ext cx="38100" cy="139700"/>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3" name="Oval 263"/>
          <p:cNvSpPr>
            <a:spLocks noChangeArrowheads="1"/>
          </p:cNvSpPr>
          <p:nvPr/>
        </p:nvSpPr>
        <p:spPr bwMode="auto">
          <a:xfrm>
            <a:off x="1992313" y="4832350"/>
            <a:ext cx="36512" cy="139700"/>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4" name="Oval 264"/>
          <p:cNvSpPr>
            <a:spLocks noChangeArrowheads="1"/>
          </p:cNvSpPr>
          <p:nvPr/>
        </p:nvSpPr>
        <p:spPr bwMode="auto">
          <a:xfrm>
            <a:off x="2790825" y="4832350"/>
            <a:ext cx="38100" cy="139700"/>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5" name="Oval 265"/>
          <p:cNvSpPr>
            <a:spLocks noChangeArrowheads="1"/>
          </p:cNvSpPr>
          <p:nvPr/>
        </p:nvSpPr>
        <p:spPr bwMode="auto">
          <a:xfrm>
            <a:off x="3133725" y="4972050"/>
            <a:ext cx="38100" cy="144463"/>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6" name="Oval 266"/>
          <p:cNvSpPr>
            <a:spLocks noChangeArrowheads="1"/>
          </p:cNvSpPr>
          <p:nvPr/>
        </p:nvSpPr>
        <p:spPr bwMode="auto">
          <a:xfrm>
            <a:off x="3514725" y="4902200"/>
            <a:ext cx="38100"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7" name="Oval 267"/>
          <p:cNvSpPr>
            <a:spLocks noChangeArrowheads="1"/>
          </p:cNvSpPr>
          <p:nvPr/>
        </p:nvSpPr>
        <p:spPr bwMode="auto">
          <a:xfrm>
            <a:off x="3895725" y="4902200"/>
            <a:ext cx="38100" cy="142875"/>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8" name="Oval 268"/>
          <p:cNvSpPr>
            <a:spLocks noChangeArrowheads="1"/>
          </p:cNvSpPr>
          <p:nvPr/>
        </p:nvSpPr>
        <p:spPr bwMode="auto">
          <a:xfrm>
            <a:off x="4314825" y="4972050"/>
            <a:ext cx="38100" cy="144463"/>
          </a:xfrm>
          <a:prstGeom prst="ellipse">
            <a:avLst/>
          </a:prstGeom>
          <a:solidFill>
            <a:srgbClr val="FFCCFF"/>
          </a:solidFill>
          <a:ln w="9525">
            <a:solidFill>
              <a:srgbClr val="FFCCFF"/>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19" name="Text Box 269"/>
          <p:cNvSpPr txBox="1">
            <a:spLocks noChangeArrowheads="1"/>
          </p:cNvSpPr>
          <p:nvPr/>
        </p:nvSpPr>
        <p:spPr bwMode="auto">
          <a:xfrm>
            <a:off x="2682875" y="6110288"/>
            <a:ext cx="1074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Hours</a:t>
            </a:r>
          </a:p>
        </p:txBody>
      </p:sp>
      <p:grpSp>
        <p:nvGrpSpPr>
          <p:cNvPr id="2" name="Group 270"/>
          <p:cNvGrpSpPr>
            <a:grpSpLocks/>
          </p:cNvGrpSpPr>
          <p:nvPr/>
        </p:nvGrpSpPr>
        <p:grpSpPr bwMode="auto">
          <a:xfrm>
            <a:off x="1268413" y="747713"/>
            <a:ext cx="7932737" cy="4730750"/>
            <a:chOff x="705" y="576"/>
            <a:chExt cx="5206" cy="2731"/>
          </a:xfrm>
        </p:grpSpPr>
        <p:grpSp>
          <p:nvGrpSpPr>
            <p:cNvPr id="179322" name="Group 271"/>
            <p:cNvGrpSpPr>
              <a:grpSpLocks/>
            </p:cNvGrpSpPr>
            <p:nvPr/>
          </p:nvGrpSpPr>
          <p:grpSpPr bwMode="auto">
            <a:xfrm>
              <a:off x="3602" y="1342"/>
              <a:ext cx="2121" cy="1965"/>
              <a:chOff x="3602" y="1342"/>
              <a:chExt cx="2121" cy="1965"/>
            </a:xfrm>
          </p:grpSpPr>
          <p:sp>
            <p:nvSpPr>
              <p:cNvPr id="179341" name="Freeform 272"/>
              <p:cNvSpPr>
                <a:spLocks/>
              </p:cNvSpPr>
              <p:nvPr/>
            </p:nvSpPr>
            <p:spPr bwMode="auto">
              <a:xfrm>
                <a:off x="3602" y="1342"/>
                <a:ext cx="2121" cy="1931"/>
              </a:xfrm>
              <a:custGeom>
                <a:avLst/>
                <a:gdLst>
                  <a:gd name="T0" fmla="*/ 0 w 3840"/>
                  <a:gd name="T1" fmla="*/ 0 h 2264"/>
                  <a:gd name="T2" fmla="*/ 1 w 3840"/>
                  <a:gd name="T3" fmla="*/ 525 h 2264"/>
                  <a:gd name="T4" fmla="*/ 1 w 3840"/>
                  <a:gd name="T5" fmla="*/ 618 h 2264"/>
                  <a:gd name="T6" fmla="*/ 2 w 3840"/>
                  <a:gd name="T7" fmla="*/ 618 h 2264"/>
                  <a:gd name="T8" fmla="*/ 4 w 3840"/>
                  <a:gd name="T9" fmla="*/ 631 h 2264"/>
                  <a:gd name="T10" fmla="*/ 6 w 3840"/>
                  <a:gd name="T11" fmla="*/ 631 h 2264"/>
                  <a:gd name="T12" fmla="*/ 8 w 3840"/>
                  <a:gd name="T13" fmla="*/ 618 h 2264"/>
                  <a:gd name="T14" fmla="*/ 17 w 3840"/>
                  <a:gd name="T15" fmla="*/ 606 h 2264"/>
                  <a:gd name="T16" fmla="*/ 21 w 3840"/>
                  <a:gd name="T17" fmla="*/ 606 h 2264"/>
                  <a:gd name="T18" fmla="*/ 33 w 3840"/>
                  <a:gd name="T19" fmla="*/ 577 h 2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0"/>
                  <a:gd name="T31" fmla="*/ 0 h 2264"/>
                  <a:gd name="T32" fmla="*/ 3840 w 3840"/>
                  <a:gd name="T33" fmla="*/ 2264 h 2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0" h="2264">
                    <a:moveTo>
                      <a:pt x="0" y="0"/>
                    </a:moveTo>
                    <a:cubicBezTo>
                      <a:pt x="36" y="752"/>
                      <a:pt x="72" y="1504"/>
                      <a:pt x="96" y="1872"/>
                    </a:cubicBezTo>
                    <a:cubicBezTo>
                      <a:pt x="120" y="2240"/>
                      <a:pt x="112" y="2152"/>
                      <a:pt x="144" y="2208"/>
                    </a:cubicBezTo>
                    <a:cubicBezTo>
                      <a:pt x="176" y="2264"/>
                      <a:pt x="232" y="2200"/>
                      <a:pt x="288" y="2208"/>
                    </a:cubicBezTo>
                    <a:cubicBezTo>
                      <a:pt x="344" y="2216"/>
                      <a:pt x="416" y="2248"/>
                      <a:pt x="480" y="2256"/>
                    </a:cubicBezTo>
                    <a:cubicBezTo>
                      <a:pt x="544" y="2264"/>
                      <a:pt x="592" y="2264"/>
                      <a:pt x="672" y="2256"/>
                    </a:cubicBezTo>
                    <a:cubicBezTo>
                      <a:pt x="752" y="2248"/>
                      <a:pt x="752" y="2224"/>
                      <a:pt x="960" y="2208"/>
                    </a:cubicBezTo>
                    <a:cubicBezTo>
                      <a:pt x="1168" y="2192"/>
                      <a:pt x="1680" y="2168"/>
                      <a:pt x="1920" y="2160"/>
                    </a:cubicBezTo>
                    <a:cubicBezTo>
                      <a:pt x="2160" y="2152"/>
                      <a:pt x="2080" y="2176"/>
                      <a:pt x="2400" y="2160"/>
                    </a:cubicBezTo>
                    <a:cubicBezTo>
                      <a:pt x="2720" y="2144"/>
                      <a:pt x="3600" y="2080"/>
                      <a:pt x="3840" y="2064"/>
                    </a:cubicBezTo>
                  </a:path>
                </a:pathLst>
              </a:custGeom>
              <a:noFill/>
              <a:ln w="38100" cmpd="sng">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342" name="Text Box 273"/>
              <p:cNvSpPr txBox="1">
                <a:spLocks noChangeArrowheads="1"/>
              </p:cNvSpPr>
              <p:nvPr/>
            </p:nvSpPr>
            <p:spPr bwMode="auto">
              <a:xfrm>
                <a:off x="4685" y="2743"/>
                <a:ext cx="5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0" u="none" strike="noStrike" kern="1200" cap="none" spc="0" normalizeH="0" baseline="0" noProof="0" smtClean="0">
                    <a:ln>
                      <a:noFill/>
                    </a:ln>
                    <a:solidFill>
                      <a:srgbClr val="FF9900"/>
                    </a:solidFill>
                    <a:effectLst/>
                    <a:uLnTx/>
                    <a:uFillTx/>
                    <a:latin typeface="Arial" panose="020B0604020202020204" pitchFamily="34" charset="0"/>
                    <a:ea typeface="+mn-ea"/>
                    <a:cs typeface="+mn-cs"/>
                  </a:rPr>
                  <a:t>L-NIL</a:t>
                </a:r>
              </a:p>
            </p:txBody>
          </p:sp>
          <p:sp>
            <p:nvSpPr>
              <p:cNvPr id="179343" name="Oval 274"/>
              <p:cNvSpPr>
                <a:spLocks noChangeArrowheads="1"/>
              </p:cNvSpPr>
              <p:nvPr/>
            </p:nvSpPr>
            <p:spPr bwMode="auto">
              <a:xfrm>
                <a:off x="4664" y="3144"/>
                <a:ext cx="26"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44" name="Oval 275"/>
              <p:cNvSpPr>
                <a:spLocks noChangeArrowheads="1"/>
              </p:cNvSpPr>
              <p:nvPr/>
            </p:nvSpPr>
            <p:spPr bwMode="auto">
              <a:xfrm>
                <a:off x="4901" y="3144"/>
                <a:ext cx="27"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45" name="Oval 276"/>
              <p:cNvSpPr>
                <a:spLocks noChangeArrowheads="1"/>
              </p:cNvSpPr>
              <p:nvPr/>
            </p:nvSpPr>
            <p:spPr bwMode="auto">
              <a:xfrm>
                <a:off x="5193" y="3102"/>
                <a:ext cx="27" cy="83"/>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46" name="Oval 277"/>
              <p:cNvSpPr>
                <a:spLocks noChangeArrowheads="1"/>
              </p:cNvSpPr>
              <p:nvPr/>
            </p:nvSpPr>
            <p:spPr bwMode="auto">
              <a:xfrm>
                <a:off x="5433" y="3062"/>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47" name="Oval 278"/>
              <p:cNvSpPr>
                <a:spLocks noChangeArrowheads="1"/>
              </p:cNvSpPr>
              <p:nvPr/>
            </p:nvSpPr>
            <p:spPr bwMode="auto">
              <a:xfrm>
                <a:off x="5697" y="3062"/>
                <a:ext cx="26" cy="82"/>
              </a:xfrm>
              <a:prstGeom prst="ellipse">
                <a:avLst/>
              </a:prstGeom>
              <a:solidFill>
                <a:srgbClr val="FF9900"/>
              </a:solidFill>
              <a:ln w="9525">
                <a:solidFill>
                  <a:srgbClr val="FF9933"/>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48" name="Oval 279"/>
              <p:cNvSpPr>
                <a:spLocks noChangeArrowheads="1"/>
              </p:cNvSpPr>
              <p:nvPr/>
            </p:nvSpPr>
            <p:spPr bwMode="auto">
              <a:xfrm>
                <a:off x="4107" y="3185"/>
                <a:ext cx="25"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49" name="Oval 280"/>
              <p:cNvSpPr>
                <a:spLocks noChangeArrowheads="1"/>
              </p:cNvSpPr>
              <p:nvPr/>
            </p:nvSpPr>
            <p:spPr bwMode="auto">
              <a:xfrm>
                <a:off x="4000" y="3226"/>
                <a:ext cx="26"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50" name="Oval 281"/>
              <p:cNvSpPr>
                <a:spLocks noChangeArrowheads="1"/>
              </p:cNvSpPr>
              <p:nvPr/>
            </p:nvSpPr>
            <p:spPr bwMode="auto">
              <a:xfrm>
                <a:off x="3921" y="3226"/>
                <a:ext cx="27"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51" name="Oval 282"/>
              <p:cNvSpPr>
                <a:spLocks noChangeArrowheads="1"/>
              </p:cNvSpPr>
              <p:nvPr/>
            </p:nvSpPr>
            <p:spPr bwMode="auto">
              <a:xfrm>
                <a:off x="3868" y="3226"/>
                <a:ext cx="26"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52" name="Oval 283"/>
              <p:cNvSpPr>
                <a:spLocks noChangeArrowheads="1"/>
              </p:cNvSpPr>
              <p:nvPr/>
            </p:nvSpPr>
            <p:spPr bwMode="auto">
              <a:xfrm>
                <a:off x="3815" y="3185"/>
                <a:ext cx="25"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53" name="Oval 284"/>
              <p:cNvSpPr>
                <a:spLocks noChangeArrowheads="1"/>
              </p:cNvSpPr>
              <p:nvPr/>
            </p:nvSpPr>
            <p:spPr bwMode="auto">
              <a:xfrm>
                <a:off x="3735" y="3185"/>
                <a:ext cx="27"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54" name="Oval 285"/>
              <p:cNvSpPr>
                <a:spLocks noChangeArrowheads="1"/>
              </p:cNvSpPr>
              <p:nvPr/>
            </p:nvSpPr>
            <p:spPr bwMode="auto">
              <a:xfrm>
                <a:off x="3683" y="3185"/>
                <a:ext cx="25"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55" name="Oval 286"/>
              <p:cNvSpPr>
                <a:spLocks noChangeArrowheads="1"/>
              </p:cNvSpPr>
              <p:nvPr/>
            </p:nvSpPr>
            <p:spPr bwMode="auto">
              <a:xfrm>
                <a:off x="3656" y="3102"/>
                <a:ext cx="27" cy="83"/>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grpSp>
          <p:nvGrpSpPr>
            <p:cNvPr id="179323" name="Group 287"/>
            <p:cNvGrpSpPr>
              <a:grpSpLocks/>
            </p:cNvGrpSpPr>
            <p:nvPr/>
          </p:nvGrpSpPr>
          <p:grpSpPr bwMode="auto">
            <a:xfrm>
              <a:off x="705" y="3015"/>
              <a:ext cx="2024" cy="291"/>
              <a:chOff x="705" y="3015"/>
              <a:chExt cx="2024" cy="291"/>
            </a:xfrm>
          </p:grpSpPr>
          <p:sp>
            <p:nvSpPr>
              <p:cNvPr id="179325" name="Text Box 288"/>
              <p:cNvSpPr txBox="1">
                <a:spLocks noChangeArrowheads="1"/>
              </p:cNvSpPr>
              <p:nvPr/>
            </p:nvSpPr>
            <p:spPr bwMode="auto">
              <a:xfrm>
                <a:off x="2161" y="3024"/>
                <a:ext cx="5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0" u="none" strike="noStrike" kern="1200" cap="none" spc="0" normalizeH="0" baseline="0" noProof="0" smtClean="0">
                    <a:ln>
                      <a:noFill/>
                    </a:ln>
                    <a:solidFill>
                      <a:srgbClr val="FF9900"/>
                    </a:solidFill>
                    <a:effectLst/>
                    <a:uLnTx/>
                    <a:uFillTx/>
                    <a:latin typeface="Arial" panose="020B0604020202020204" pitchFamily="34" charset="0"/>
                    <a:ea typeface="+mn-ea"/>
                    <a:cs typeface="+mn-cs"/>
                  </a:rPr>
                  <a:t>L-NIL</a:t>
                </a:r>
              </a:p>
            </p:txBody>
          </p:sp>
          <p:sp>
            <p:nvSpPr>
              <p:cNvPr id="179326" name="Freeform 289"/>
              <p:cNvSpPr>
                <a:spLocks/>
              </p:cNvSpPr>
              <p:nvPr/>
            </p:nvSpPr>
            <p:spPr bwMode="auto">
              <a:xfrm>
                <a:off x="705" y="3015"/>
                <a:ext cx="1999" cy="287"/>
              </a:xfrm>
              <a:custGeom>
                <a:avLst/>
                <a:gdLst>
                  <a:gd name="T0" fmla="*/ 0 w 3840"/>
                  <a:gd name="T1" fmla="*/ 0 h 336"/>
                  <a:gd name="T2" fmla="*/ 1 w 3840"/>
                  <a:gd name="T3" fmla="*/ 41 h 336"/>
                  <a:gd name="T4" fmla="*/ 1 w 3840"/>
                  <a:gd name="T5" fmla="*/ 67 h 336"/>
                  <a:gd name="T6" fmla="*/ 1 w 3840"/>
                  <a:gd name="T7" fmla="*/ 82 h 336"/>
                  <a:gd name="T8" fmla="*/ 1 w 3840"/>
                  <a:gd name="T9" fmla="*/ 82 h 336"/>
                  <a:gd name="T10" fmla="*/ 3 w 3840"/>
                  <a:gd name="T11" fmla="*/ 82 h 336"/>
                  <a:gd name="T12" fmla="*/ 3 w 3840"/>
                  <a:gd name="T13" fmla="*/ 96 h 336"/>
                  <a:gd name="T14" fmla="*/ 4 w 3840"/>
                  <a:gd name="T15" fmla="*/ 82 h 336"/>
                  <a:gd name="T16" fmla="*/ 5 w 3840"/>
                  <a:gd name="T17" fmla="*/ 67 h 336"/>
                  <a:gd name="T18" fmla="*/ 10 w 3840"/>
                  <a:gd name="T19" fmla="*/ 67 h 336"/>
                  <a:gd name="T20" fmla="*/ 13 w 3840"/>
                  <a:gd name="T21" fmla="*/ 82 h 336"/>
                  <a:gd name="T22" fmla="*/ 16 w 3840"/>
                  <a:gd name="T23" fmla="*/ 82 h 336"/>
                  <a:gd name="T24" fmla="*/ 21 w 3840"/>
                  <a:gd name="T25" fmla="*/ 82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40"/>
                  <a:gd name="T40" fmla="*/ 0 h 336"/>
                  <a:gd name="T41" fmla="*/ 3840 w 3840"/>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40" h="336">
                    <a:moveTo>
                      <a:pt x="0" y="0"/>
                    </a:moveTo>
                    <a:cubicBezTo>
                      <a:pt x="20" y="52"/>
                      <a:pt x="40" y="104"/>
                      <a:pt x="48" y="144"/>
                    </a:cubicBezTo>
                    <a:cubicBezTo>
                      <a:pt x="56" y="184"/>
                      <a:pt x="40" y="216"/>
                      <a:pt x="48" y="240"/>
                    </a:cubicBezTo>
                    <a:cubicBezTo>
                      <a:pt x="56" y="264"/>
                      <a:pt x="72" y="280"/>
                      <a:pt x="96" y="288"/>
                    </a:cubicBezTo>
                    <a:cubicBezTo>
                      <a:pt x="120" y="296"/>
                      <a:pt x="128" y="288"/>
                      <a:pt x="192" y="288"/>
                    </a:cubicBezTo>
                    <a:cubicBezTo>
                      <a:pt x="256" y="288"/>
                      <a:pt x="416" y="280"/>
                      <a:pt x="480" y="288"/>
                    </a:cubicBezTo>
                    <a:cubicBezTo>
                      <a:pt x="544" y="296"/>
                      <a:pt x="544" y="336"/>
                      <a:pt x="576" y="336"/>
                    </a:cubicBezTo>
                    <a:cubicBezTo>
                      <a:pt x="608" y="336"/>
                      <a:pt x="608" y="304"/>
                      <a:pt x="672" y="288"/>
                    </a:cubicBezTo>
                    <a:cubicBezTo>
                      <a:pt x="736" y="272"/>
                      <a:pt x="752" y="248"/>
                      <a:pt x="960" y="240"/>
                    </a:cubicBezTo>
                    <a:cubicBezTo>
                      <a:pt x="1168" y="232"/>
                      <a:pt x="1680" y="232"/>
                      <a:pt x="1920" y="240"/>
                    </a:cubicBezTo>
                    <a:cubicBezTo>
                      <a:pt x="2160" y="248"/>
                      <a:pt x="2240" y="280"/>
                      <a:pt x="2400" y="288"/>
                    </a:cubicBezTo>
                    <a:cubicBezTo>
                      <a:pt x="2560" y="296"/>
                      <a:pt x="2640" y="288"/>
                      <a:pt x="2880" y="288"/>
                    </a:cubicBezTo>
                    <a:cubicBezTo>
                      <a:pt x="3120" y="288"/>
                      <a:pt x="3680" y="288"/>
                      <a:pt x="3840" y="288"/>
                    </a:cubicBezTo>
                  </a:path>
                </a:pathLst>
              </a:custGeom>
              <a:noFill/>
              <a:ln w="38100" cmpd="sng">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9327" name="Oval 290"/>
              <p:cNvSpPr>
                <a:spLocks noChangeArrowheads="1"/>
              </p:cNvSpPr>
              <p:nvPr/>
            </p:nvSpPr>
            <p:spPr bwMode="auto">
              <a:xfrm>
                <a:off x="730" y="3180"/>
                <a:ext cx="25" cy="81"/>
              </a:xfrm>
              <a:prstGeom prst="ellipse">
                <a:avLst/>
              </a:prstGeom>
              <a:solidFill>
                <a:srgbClr val="FF9933"/>
              </a:solidFill>
              <a:ln w="9525">
                <a:solidFill>
                  <a:srgbClr val="FF9933"/>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28" name="Oval 291"/>
              <p:cNvSpPr>
                <a:spLocks noChangeArrowheads="1"/>
              </p:cNvSpPr>
              <p:nvPr/>
            </p:nvSpPr>
            <p:spPr bwMode="auto">
              <a:xfrm>
                <a:off x="755"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29" name="Oval 292"/>
              <p:cNvSpPr>
                <a:spLocks noChangeArrowheads="1"/>
              </p:cNvSpPr>
              <p:nvPr/>
            </p:nvSpPr>
            <p:spPr bwMode="auto">
              <a:xfrm>
                <a:off x="780"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0" name="Oval 293"/>
              <p:cNvSpPr>
                <a:spLocks noChangeArrowheads="1"/>
              </p:cNvSpPr>
              <p:nvPr/>
            </p:nvSpPr>
            <p:spPr bwMode="auto">
              <a:xfrm>
                <a:off x="805"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1" name="Oval 294"/>
              <p:cNvSpPr>
                <a:spLocks noChangeArrowheads="1"/>
              </p:cNvSpPr>
              <p:nvPr/>
            </p:nvSpPr>
            <p:spPr bwMode="auto">
              <a:xfrm>
                <a:off x="880"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2" name="Oval 295"/>
              <p:cNvSpPr>
                <a:spLocks noChangeArrowheads="1"/>
              </p:cNvSpPr>
              <p:nvPr/>
            </p:nvSpPr>
            <p:spPr bwMode="auto">
              <a:xfrm>
                <a:off x="930"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3" name="Oval 296"/>
              <p:cNvSpPr>
                <a:spLocks noChangeArrowheads="1"/>
              </p:cNvSpPr>
              <p:nvPr/>
            </p:nvSpPr>
            <p:spPr bwMode="auto">
              <a:xfrm>
                <a:off x="980" y="3225"/>
                <a:ext cx="25"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4" name="Oval 297"/>
              <p:cNvSpPr>
                <a:spLocks noChangeArrowheads="1"/>
              </p:cNvSpPr>
              <p:nvPr/>
            </p:nvSpPr>
            <p:spPr bwMode="auto">
              <a:xfrm>
                <a:off x="1030"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5" name="Oval 298"/>
              <p:cNvSpPr>
                <a:spLocks noChangeArrowheads="1"/>
              </p:cNvSpPr>
              <p:nvPr/>
            </p:nvSpPr>
            <p:spPr bwMode="auto">
              <a:xfrm>
                <a:off x="1180" y="3180"/>
                <a:ext cx="24"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6" name="Oval 299"/>
              <p:cNvSpPr>
                <a:spLocks noChangeArrowheads="1"/>
              </p:cNvSpPr>
              <p:nvPr/>
            </p:nvSpPr>
            <p:spPr bwMode="auto">
              <a:xfrm>
                <a:off x="1704" y="3180"/>
                <a:ext cx="25" cy="81"/>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7" name="Oval 300"/>
              <p:cNvSpPr>
                <a:spLocks noChangeArrowheads="1"/>
              </p:cNvSpPr>
              <p:nvPr/>
            </p:nvSpPr>
            <p:spPr bwMode="auto">
              <a:xfrm>
                <a:off x="1929"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8" name="Oval 301"/>
              <p:cNvSpPr>
                <a:spLocks noChangeArrowheads="1"/>
              </p:cNvSpPr>
              <p:nvPr/>
            </p:nvSpPr>
            <p:spPr bwMode="auto">
              <a:xfrm>
                <a:off x="2179"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39" name="Oval 302"/>
              <p:cNvSpPr>
                <a:spLocks noChangeArrowheads="1"/>
              </p:cNvSpPr>
              <p:nvPr/>
            </p:nvSpPr>
            <p:spPr bwMode="auto">
              <a:xfrm>
                <a:off x="2429"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9340" name="Oval 303"/>
              <p:cNvSpPr>
                <a:spLocks noChangeArrowheads="1"/>
              </p:cNvSpPr>
              <p:nvPr/>
            </p:nvSpPr>
            <p:spPr bwMode="auto">
              <a:xfrm>
                <a:off x="2704" y="3220"/>
                <a:ext cx="25" cy="82"/>
              </a:xfrm>
              <a:prstGeom prst="ellipse">
                <a:avLst/>
              </a:prstGeom>
              <a:solidFill>
                <a:srgbClr val="FF9900"/>
              </a:solidFill>
              <a:ln w="9525">
                <a:solidFill>
                  <a:srgbClr val="FF9900"/>
                </a:solidFill>
                <a:round/>
                <a:headEnd/>
                <a:tailEnd/>
              </a:ln>
            </p:spPr>
            <p:txBody>
              <a:bodyPr wrap="none" anchor="ct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9324" name="Text Box 304"/>
            <p:cNvSpPr txBox="1">
              <a:spLocks noChangeArrowheads="1"/>
            </p:cNvSpPr>
            <p:nvPr/>
          </p:nvSpPr>
          <p:spPr bwMode="auto">
            <a:xfrm>
              <a:off x="1296" y="576"/>
              <a:ext cx="4615"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9933"/>
                  </a:solidFill>
                  <a:effectLst/>
                  <a:uLnTx/>
                  <a:uFillTx/>
                  <a:latin typeface="Arial" panose="020B0604020202020204" pitchFamily="34" charset="0"/>
                  <a:ea typeface="+mn-ea"/>
                  <a:cs typeface="Times New Roman" panose="02020603050405020304" pitchFamily="18" charset="0"/>
                </a:rPr>
                <a:t>L-N</a:t>
              </a:r>
              <a:r>
                <a:rPr kumimoji="0" lang="en-GB" altLang="it-IT" sz="2400" b="1" i="0" u="none" strike="noStrike" kern="1200" cap="none" spc="0" normalizeH="0" baseline="30000" noProof="0" smtClean="0">
                  <a:ln>
                    <a:noFill/>
                  </a:ln>
                  <a:solidFill>
                    <a:srgbClr val="FF9933"/>
                  </a:solidFill>
                  <a:effectLst/>
                  <a:uLnTx/>
                  <a:uFillTx/>
                  <a:latin typeface="Arial" panose="020B0604020202020204" pitchFamily="34" charset="0"/>
                  <a:ea typeface="+mn-ea"/>
                  <a:cs typeface="Times New Roman" panose="02020603050405020304" pitchFamily="18" charset="0"/>
                </a:rPr>
                <a:t>6</a:t>
              </a:r>
              <a:r>
                <a:rPr kumimoji="0" lang="en-GB" altLang="it-IT" sz="2400" b="1" i="0" u="none" strike="noStrike" kern="1200" cap="none" spc="0" normalizeH="0" baseline="0" noProof="0" smtClean="0">
                  <a:ln>
                    <a:noFill/>
                  </a:ln>
                  <a:solidFill>
                    <a:srgbClr val="FF9933"/>
                  </a:solidFill>
                  <a:effectLst/>
                  <a:uLnTx/>
                  <a:uFillTx/>
                  <a:latin typeface="Arial" panose="020B0604020202020204" pitchFamily="34" charset="0"/>
                  <a:ea typeface="+mn-ea"/>
                  <a:cs typeface="Times New Roman" panose="02020603050405020304" pitchFamily="18" charset="0"/>
                </a:rPr>
                <a:t>-(1-iminoethyl)lysine (L-NIL): 200mg orally </a:t>
              </a:r>
            </a:p>
          </p:txBody>
        </p:sp>
      </p:grpSp>
      <p:sp>
        <p:nvSpPr>
          <p:cNvPr id="179321" name="Text Box 305"/>
          <p:cNvSpPr txBox="1">
            <a:spLocks noChangeArrowheads="1"/>
          </p:cNvSpPr>
          <p:nvPr/>
        </p:nvSpPr>
        <p:spPr bwMode="auto">
          <a:xfrm>
            <a:off x="0" y="645795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1" i="1" u="none" strike="noStrike" kern="1200" cap="none" spc="0" normalizeH="0" baseline="0" noProof="0" smtClean="0">
                <a:ln>
                  <a:noFill/>
                </a:ln>
                <a:solidFill>
                  <a:srgbClr val="66FFFF"/>
                </a:solidFill>
                <a:effectLst/>
                <a:uLnTx/>
                <a:uFillTx/>
                <a:latin typeface="Arial" panose="020B0604020202020204" pitchFamily="34" charset="0"/>
                <a:ea typeface="+mn-ea"/>
                <a:cs typeface="+mn-cs"/>
              </a:rPr>
              <a:t>Hansel T et al: FASEB J 2003</a:t>
            </a:r>
            <a:endParaRPr kumimoji="0" lang="en-US" altLang="it-IT" sz="1800" b="1" i="1" u="none" strike="noStrike" kern="1200" cap="none" spc="0" normalizeH="0" baseline="0" noProof="0" smtClean="0">
              <a:ln>
                <a:noFill/>
              </a:ln>
              <a:solidFill>
                <a:srgbClr val="66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4720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Line 2"/>
          <p:cNvSpPr>
            <a:spLocks noChangeShapeType="1"/>
          </p:cNvSpPr>
          <p:nvPr/>
        </p:nvSpPr>
        <p:spPr bwMode="auto">
          <a:xfrm>
            <a:off x="2609850" y="3535363"/>
            <a:ext cx="57150" cy="317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27" name="Line 3"/>
          <p:cNvSpPr>
            <a:spLocks noChangeShapeType="1"/>
          </p:cNvSpPr>
          <p:nvPr/>
        </p:nvSpPr>
        <p:spPr bwMode="auto">
          <a:xfrm flipV="1">
            <a:off x="2609850" y="3349625"/>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28" name="Line 4"/>
          <p:cNvSpPr>
            <a:spLocks noChangeShapeType="1"/>
          </p:cNvSpPr>
          <p:nvPr/>
        </p:nvSpPr>
        <p:spPr bwMode="auto">
          <a:xfrm>
            <a:off x="2609850" y="3370263"/>
            <a:ext cx="136525" cy="4762"/>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29" name="Freeform 5"/>
          <p:cNvSpPr>
            <a:spLocks/>
          </p:cNvSpPr>
          <p:nvPr/>
        </p:nvSpPr>
        <p:spPr bwMode="auto">
          <a:xfrm>
            <a:off x="2687638" y="3535363"/>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0" name="Line 6"/>
          <p:cNvSpPr>
            <a:spLocks noChangeShapeType="1"/>
          </p:cNvSpPr>
          <p:nvPr/>
        </p:nvSpPr>
        <p:spPr bwMode="auto">
          <a:xfrm flipV="1">
            <a:off x="2746375" y="3349625"/>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1" name="Line 7"/>
          <p:cNvSpPr>
            <a:spLocks noChangeShapeType="1"/>
          </p:cNvSpPr>
          <p:nvPr/>
        </p:nvSpPr>
        <p:spPr bwMode="auto">
          <a:xfrm>
            <a:off x="2746375" y="3349625"/>
            <a:ext cx="414338" cy="836613"/>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2" name="Freeform 8"/>
          <p:cNvSpPr>
            <a:spLocks/>
          </p:cNvSpPr>
          <p:nvPr/>
        </p:nvSpPr>
        <p:spPr bwMode="auto">
          <a:xfrm>
            <a:off x="3103563" y="4368800"/>
            <a:ext cx="115887"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3" name="Line 9"/>
          <p:cNvSpPr>
            <a:spLocks noChangeShapeType="1"/>
          </p:cNvSpPr>
          <p:nvPr/>
        </p:nvSpPr>
        <p:spPr bwMode="auto">
          <a:xfrm flipV="1">
            <a:off x="3160713" y="4186238"/>
            <a:ext cx="3175"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4" name="Line 10"/>
          <p:cNvSpPr>
            <a:spLocks noChangeShapeType="1"/>
          </p:cNvSpPr>
          <p:nvPr/>
        </p:nvSpPr>
        <p:spPr bwMode="auto">
          <a:xfrm flipV="1">
            <a:off x="3160713" y="3721100"/>
            <a:ext cx="415925" cy="465138"/>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5" name="Freeform 11"/>
          <p:cNvSpPr>
            <a:spLocks/>
          </p:cNvSpPr>
          <p:nvPr/>
        </p:nvSpPr>
        <p:spPr bwMode="auto">
          <a:xfrm>
            <a:off x="3519488" y="3908425"/>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6" name="Line 12"/>
          <p:cNvSpPr>
            <a:spLocks noChangeShapeType="1"/>
          </p:cNvSpPr>
          <p:nvPr/>
        </p:nvSpPr>
        <p:spPr bwMode="auto">
          <a:xfrm flipV="1">
            <a:off x="3576638" y="3721100"/>
            <a:ext cx="1587" cy="1873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7" name="Line 13"/>
          <p:cNvSpPr>
            <a:spLocks noChangeShapeType="1"/>
          </p:cNvSpPr>
          <p:nvPr/>
        </p:nvSpPr>
        <p:spPr bwMode="auto">
          <a:xfrm flipV="1">
            <a:off x="3576638" y="3535363"/>
            <a:ext cx="552450" cy="185737"/>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8" name="Freeform 14"/>
          <p:cNvSpPr>
            <a:spLocks/>
          </p:cNvSpPr>
          <p:nvPr/>
        </p:nvSpPr>
        <p:spPr bwMode="auto">
          <a:xfrm>
            <a:off x="4075113" y="3721100"/>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39" name="Line 15"/>
          <p:cNvSpPr>
            <a:spLocks noChangeShapeType="1"/>
          </p:cNvSpPr>
          <p:nvPr/>
        </p:nvSpPr>
        <p:spPr bwMode="auto">
          <a:xfrm flipV="1">
            <a:off x="4129088" y="3535363"/>
            <a:ext cx="3175" cy="18573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0" name="Line 16"/>
          <p:cNvSpPr>
            <a:spLocks noChangeShapeType="1"/>
          </p:cNvSpPr>
          <p:nvPr/>
        </p:nvSpPr>
        <p:spPr bwMode="auto">
          <a:xfrm>
            <a:off x="4129088" y="3535363"/>
            <a:ext cx="112712" cy="6985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1" name="Freeform 17"/>
          <p:cNvSpPr>
            <a:spLocks/>
          </p:cNvSpPr>
          <p:nvPr/>
        </p:nvSpPr>
        <p:spPr bwMode="auto">
          <a:xfrm>
            <a:off x="4364038" y="3908425"/>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2" name="Line 18"/>
          <p:cNvSpPr>
            <a:spLocks noChangeShapeType="1"/>
          </p:cNvSpPr>
          <p:nvPr/>
        </p:nvSpPr>
        <p:spPr bwMode="auto">
          <a:xfrm flipV="1">
            <a:off x="4421188" y="3721100"/>
            <a:ext cx="1587" cy="1873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3" name="Line 19"/>
          <p:cNvSpPr>
            <a:spLocks noChangeShapeType="1"/>
          </p:cNvSpPr>
          <p:nvPr/>
        </p:nvSpPr>
        <p:spPr bwMode="auto">
          <a:xfrm>
            <a:off x="4421188" y="3721100"/>
            <a:ext cx="336550" cy="2794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4" name="Freeform 20"/>
          <p:cNvSpPr>
            <a:spLocks/>
          </p:cNvSpPr>
          <p:nvPr/>
        </p:nvSpPr>
        <p:spPr bwMode="auto">
          <a:xfrm>
            <a:off x="4700588" y="4186238"/>
            <a:ext cx="114300" cy="1587"/>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5" name="Line 21"/>
          <p:cNvSpPr>
            <a:spLocks noChangeShapeType="1"/>
          </p:cNvSpPr>
          <p:nvPr/>
        </p:nvSpPr>
        <p:spPr bwMode="auto">
          <a:xfrm flipV="1">
            <a:off x="4757738" y="400050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6" name="Line 22"/>
          <p:cNvSpPr>
            <a:spLocks noChangeShapeType="1"/>
          </p:cNvSpPr>
          <p:nvPr/>
        </p:nvSpPr>
        <p:spPr bwMode="auto">
          <a:xfrm>
            <a:off x="4757738" y="4000500"/>
            <a:ext cx="338137" cy="889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7" name="Freeform 23"/>
          <p:cNvSpPr>
            <a:spLocks/>
          </p:cNvSpPr>
          <p:nvPr/>
        </p:nvSpPr>
        <p:spPr bwMode="auto">
          <a:xfrm>
            <a:off x="5041900" y="4278313"/>
            <a:ext cx="114300" cy="1587"/>
          </a:xfrm>
          <a:custGeom>
            <a:avLst/>
            <a:gdLst>
              <a:gd name="T0" fmla="*/ 0 w 37"/>
              <a:gd name="T1" fmla="*/ 0 h 1588"/>
              <a:gd name="T2" fmla="*/ 2147483647 w 37"/>
              <a:gd name="T3" fmla="*/ 0 h 1588"/>
              <a:gd name="T4" fmla="*/ 0 w 37"/>
              <a:gd name="T5" fmla="*/ 0 h 1588"/>
              <a:gd name="T6" fmla="*/ 0 60000 65536"/>
              <a:gd name="T7" fmla="*/ 0 60000 65536"/>
              <a:gd name="T8" fmla="*/ 0 60000 65536"/>
              <a:gd name="T9" fmla="*/ 0 w 37"/>
              <a:gd name="T10" fmla="*/ 0 h 1588"/>
              <a:gd name="T11" fmla="*/ 37 w 37"/>
              <a:gd name="T12" fmla="*/ 1588 h 1588"/>
            </a:gdLst>
            <a:ahLst/>
            <a:cxnLst>
              <a:cxn ang="T6">
                <a:pos x="T0" y="T1"/>
              </a:cxn>
              <a:cxn ang="T7">
                <a:pos x="T2" y="T3"/>
              </a:cxn>
              <a:cxn ang="T8">
                <a:pos x="T4" y="T5"/>
              </a:cxn>
            </a:cxnLst>
            <a:rect l="T9" t="T10" r="T11" b="T12"/>
            <a:pathLst>
              <a:path w="37" h="1588">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8" name="Line 24"/>
          <p:cNvSpPr>
            <a:spLocks noChangeShapeType="1"/>
          </p:cNvSpPr>
          <p:nvPr/>
        </p:nvSpPr>
        <p:spPr bwMode="auto">
          <a:xfrm flipV="1">
            <a:off x="5095875" y="4089400"/>
            <a:ext cx="1588" cy="188913"/>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49" name="Line 25"/>
          <p:cNvSpPr>
            <a:spLocks noChangeShapeType="1"/>
          </p:cNvSpPr>
          <p:nvPr/>
        </p:nvSpPr>
        <p:spPr bwMode="auto">
          <a:xfrm>
            <a:off x="5095875" y="4089400"/>
            <a:ext cx="339725" cy="96838"/>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0" name="Freeform 26"/>
          <p:cNvSpPr>
            <a:spLocks/>
          </p:cNvSpPr>
          <p:nvPr/>
        </p:nvSpPr>
        <p:spPr bwMode="auto">
          <a:xfrm>
            <a:off x="5380038" y="4368800"/>
            <a:ext cx="114300"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1" name="Line 27"/>
          <p:cNvSpPr>
            <a:spLocks noChangeShapeType="1"/>
          </p:cNvSpPr>
          <p:nvPr/>
        </p:nvSpPr>
        <p:spPr bwMode="auto">
          <a:xfrm flipV="1">
            <a:off x="5435600" y="4186238"/>
            <a:ext cx="1588"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2" name="Line 28"/>
          <p:cNvSpPr>
            <a:spLocks noChangeShapeType="1"/>
          </p:cNvSpPr>
          <p:nvPr/>
        </p:nvSpPr>
        <p:spPr bwMode="auto">
          <a:xfrm>
            <a:off x="5435600" y="4186238"/>
            <a:ext cx="336550" cy="1587"/>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3" name="Freeform 29"/>
          <p:cNvSpPr>
            <a:spLocks/>
          </p:cNvSpPr>
          <p:nvPr/>
        </p:nvSpPr>
        <p:spPr bwMode="auto">
          <a:xfrm>
            <a:off x="5715000" y="4368800"/>
            <a:ext cx="115888"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4" name="Line 30"/>
          <p:cNvSpPr>
            <a:spLocks noChangeShapeType="1"/>
          </p:cNvSpPr>
          <p:nvPr/>
        </p:nvSpPr>
        <p:spPr bwMode="auto">
          <a:xfrm flipV="1">
            <a:off x="5772150" y="4186238"/>
            <a:ext cx="0"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5" name="Line 31"/>
          <p:cNvSpPr>
            <a:spLocks noChangeShapeType="1"/>
          </p:cNvSpPr>
          <p:nvPr/>
        </p:nvSpPr>
        <p:spPr bwMode="auto">
          <a:xfrm>
            <a:off x="5772150" y="4186238"/>
            <a:ext cx="338138" cy="180975"/>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6" name="Freeform 32"/>
          <p:cNvSpPr>
            <a:spLocks/>
          </p:cNvSpPr>
          <p:nvPr/>
        </p:nvSpPr>
        <p:spPr bwMode="auto">
          <a:xfrm>
            <a:off x="6054725" y="4552950"/>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7" name="Line 33"/>
          <p:cNvSpPr>
            <a:spLocks noChangeShapeType="1"/>
          </p:cNvSpPr>
          <p:nvPr/>
        </p:nvSpPr>
        <p:spPr bwMode="auto">
          <a:xfrm flipV="1">
            <a:off x="6110288" y="4367213"/>
            <a:ext cx="1587" cy="18573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8" name="Line 34"/>
          <p:cNvSpPr>
            <a:spLocks noChangeShapeType="1"/>
          </p:cNvSpPr>
          <p:nvPr/>
        </p:nvSpPr>
        <p:spPr bwMode="auto">
          <a:xfrm flipV="1">
            <a:off x="6110288" y="4278313"/>
            <a:ext cx="338137" cy="889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59" name="Freeform 35"/>
          <p:cNvSpPr>
            <a:spLocks/>
          </p:cNvSpPr>
          <p:nvPr/>
        </p:nvSpPr>
        <p:spPr bwMode="auto">
          <a:xfrm>
            <a:off x="6389688" y="4462463"/>
            <a:ext cx="115887"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0" name="Line 36"/>
          <p:cNvSpPr>
            <a:spLocks noChangeShapeType="1"/>
          </p:cNvSpPr>
          <p:nvPr/>
        </p:nvSpPr>
        <p:spPr bwMode="auto">
          <a:xfrm flipV="1">
            <a:off x="6448425" y="4278313"/>
            <a:ext cx="3175" cy="18415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1" name="Line 37"/>
          <p:cNvSpPr>
            <a:spLocks noChangeShapeType="1"/>
          </p:cNvSpPr>
          <p:nvPr/>
        </p:nvSpPr>
        <p:spPr bwMode="auto">
          <a:xfrm flipV="1">
            <a:off x="6448425" y="4000500"/>
            <a:ext cx="490538" cy="277813"/>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2" name="Freeform 38"/>
          <p:cNvSpPr>
            <a:spLocks/>
          </p:cNvSpPr>
          <p:nvPr/>
        </p:nvSpPr>
        <p:spPr bwMode="auto">
          <a:xfrm>
            <a:off x="6883400" y="4186238"/>
            <a:ext cx="115888" cy="1587"/>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3" name="Line 39"/>
          <p:cNvSpPr>
            <a:spLocks noChangeShapeType="1"/>
          </p:cNvSpPr>
          <p:nvPr/>
        </p:nvSpPr>
        <p:spPr bwMode="auto">
          <a:xfrm flipV="1">
            <a:off x="6938963" y="400050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4" name="Line 40"/>
          <p:cNvSpPr>
            <a:spLocks noChangeShapeType="1"/>
          </p:cNvSpPr>
          <p:nvPr/>
        </p:nvSpPr>
        <p:spPr bwMode="auto">
          <a:xfrm flipV="1">
            <a:off x="6938963" y="3257550"/>
            <a:ext cx="574675" cy="74295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5" name="Freeform 41"/>
          <p:cNvSpPr>
            <a:spLocks/>
          </p:cNvSpPr>
          <p:nvPr/>
        </p:nvSpPr>
        <p:spPr bwMode="auto">
          <a:xfrm>
            <a:off x="7458075" y="3443288"/>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6" name="Line 42"/>
          <p:cNvSpPr>
            <a:spLocks noChangeShapeType="1"/>
          </p:cNvSpPr>
          <p:nvPr/>
        </p:nvSpPr>
        <p:spPr bwMode="auto">
          <a:xfrm flipV="1">
            <a:off x="7513638" y="325755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67" name="Oval 43"/>
          <p:cNvSpPr>
            <a:spLocks noChangeArrowheads="1"/>
          </p:cNvSpPr>
          <p:nvPr/>
        </p:nvSpPr>
        <p:spPr bwMode="auto">
          <a:xfrm>
            <a:off x="2552700" y="3287713"/>
            <a:ext cx="114300"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68" name="Oval 44"/>
          <p:cNvSpPr>
            <a:spLocks noChangeArrowheads="1"/>
          </p:cNvSpPr>
          <p:nvPr/>
        </p:nvSpPr>
        <p:spPr bwMode="auto">
          <a:xfrm>
            <a:off x="2687638" y="3287713"/>
            <a:ext cx="114300"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69" name="Oval 45"/>
          <p:cNvSpPr>
            <a:spLocks noChangeArrowheads="1"/>
          </p:cNvSpPr>
          <p:nvPr/>
        </p:nvSpPr>
        <p:spPr bwMode="auto">
          <a:xfrm>
            <a:off x="3103563" y="4122738"/>
            <a:ext cx="115887"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0" name="Oval 46"/>
          <p:cNvSpPr>
            <a:spLocks noChangeArrowheads="1"/>
          </p:cNvSpPr>
          <p:nvPr/>
        </p:nvSpPr>
        <p:spPr bwMode="auto">
          <a:xfrm>
            <a:off x="3519488" y="3660775"/>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1" name="Oval 47"/>
          <p:cNvSpPr>
            <a:spLocks noChangeArrowheads="1"/>
          </p:cNvSpPr>
          <p:nvPr/>
        </p:nvSpPr>
        <p:spPr bwMode="auto">
          <a:xfrm>
            <a:off x="4075113" y="3473450"/>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2" name="Oval 48"/>
          <p:cNvSpPr>
            <a:spLocks noChangeArrowheads="1"/>
          </p:cNvSpPr>
          <p:nvPr/>
        </p:nvSpPr>
        <p:spPr bwMode="auto">
          <a:xfrm>
            <a:off x="4364038" y="3660775"/>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3" name="Oval 49"/>
          <p:cNvSpPr>
            <a:spLocks noChangeArrowheads="1"/>
          </p:cNvSpPr>
          <p:nvPr/>
        </p:nvSpPr>
        <p:spPr bwMode="auto">
          <a:xfrm>
            <a:off x="4700588" y="3938588"/>
            <a:ext cx="114300" cy="125412"/>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4" name="Oval 50"/>
          <p:cNvSpPr>
            <a:spLocks noChangeArrowheads="1"/>
          </p:cNvSpPr>
          <p:nvPr/>
        </p:nvSpPr>
        <p:spPr bwMode="auto">
          <a:xfrm>
            <a:off x="5041900" y="4027488"/>
            <a:ext cx="114300" cy="125412"/>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5" name="Oval 51"/>
          <p:cNvSpPr>
            <a:spLocks noChangeArrowheads="1"/>
          </p:cNvSpPr>
          <p:nvPr/>
        </p:nvSpPr>
        <p:spPr bwMode="auto">
          <a:xfrm>
            <a:off x="5380038" y="4122738"/>
            <a:ext cx="114300"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6" name="Oval 52"/>
          <p:cNvSpPr>
            <a:spLocks noChangeArrowheads="1"/>
          </p:cNvSpPr>
          <p:nvPr/>
        </p:nvSpPr>
        <p:spPr bwMode="auto">
          <a:xfrm>
            <a:off x="5715000" y="4122738"/>
            <a:ext cx="115888"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7" name="Oval 53"/>
          <p:cNvSpPr>
            <a:spLocks noChangeArrowheads="1"/>
          </p:cNvSpPr>
          <p:nvPr/>
        </p:nvSpPr>
        <p:spPr bwMode="auto">
          <a:xfrm>
            <a:off x="6054725" y="4305300"/>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8" name="Oval 54"/>
          <p:cNvSpPr>
            <a:spLocks noChangeArrowheads="1"/>
          </p:cNvSpPr>
          <p:nvPr/>
        </p:nvSpPr>
        <p:spPr bwMode="auto">
          <a:xfrm>
            <a:off x="6389688" y="4214813"/>
            <a:ext cx="115887"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79" name="Oval 55"/>
          <p:cNvSpPr>
            <a:spLocks noChangeArrowheads="1"/>
          </p:cNvSpPr>
          <p:nvPr/>
        </p:nvSpPr>
        <p:spPr bwMode="auto">
          <a:xfrm>
            <a:off x="6883400" y="3938588"/>
            <a:ext cx="115888" cy="125412"/>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80" name="Oval 56"/>
          <p:cNvSpPr>
            <a:spLocks noChangeArrowheads="1"/>
          </p:cNvSpPr>
          <p:nvPr/>
        </p:nvSpPr>
        <p:spPr bwMode="auto">
          <a:xfrm>
            <a:off x="7458075" y="3216275"/>
            <a:ext cx="114300" cy="125413"/>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281" name="Freeform 57"/>
          <p:cNvSpPr>
            <a:spLocks/>
          </p:cNvSpPr>
          <p:nvPr/>
        </p:nvSpPr>
        <p:spPr bwMode="auto">
          <a:xfrm>
            <a:off x="2552700" y="3535363"/>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2" name="Line 58"/>
          <p:cNvSpPr>
            <a:spLocks noChangeShapeType="1"/>
          </p:cNvSpPr>
          <p:nvPr/>
        </p:nvSpPr>
        <p:spPr bwMode="auto">
          <a:xfrm flipV="1">
            <a:off x="2609850" y="3349625"/>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3" name="Line 59"/>
          <p:cNvSpPr>
            <a:spLocks noChangeShapeType="1"/>
          </p:cNvSpPr>
          <p:nvPr/>
        </p:nvSpPr>
        <p:spPr bwMode="auto">
          <a:xfrm>
            <a:off x="2609850" y="3370263"/>
            <a:ext cx="136525" cy="4762"/>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4" name="Freeform 60"/>
          <p:cNvSpPr>
            <a:spLocks/>
          </p:cNvSpPr>
          <p:nvPr/>
        </p:nvSpPr>
        <p:spPr bwMode="auto">
          <a:xfrm>
            <a:off x="2687638" y="3535363"/>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5" name="Line 61"/>
          <p:cNvSpPr>
            <a:spLocks noChangeShapeType="1"/>
          </p:cNvSpPr>
          <p:nvPr/>
        </p:nvSpPr>
        <p:spPr bwMode="auto">
          <a:xfrm flipV="1">
            <a:off x="2746375" y="3349625"/>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6" name="Line 62"/>
          <p:cNvSpPr>
            <a:spLocks noChangeShapeType="1"/>
          </p:cNvSpPr>
          <p:nvPr/>
        </p:nvSpPr>
        <p:spPr bwMode="auto">
          <a:xfrm>
            <a:off x="2746375" y="3349625"/>
            <a:ext cx="414338" cy="836613"/>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7" name="Freeform 63"/>
          <p:cNvSpPr>
            <a:spLocks/>
          </p:cNvSpPr>
          <p:nvPr/>
        </p:nvSpPr>
        <p:spPr bwMode="auto">
          <a:xfrm>
            <a:off x="3103563" y="4368800"/>
            <a:ext cx="115887"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8" name="Line 64"/>
          <p:cNvSpPr>
            <a:spLocks noChangeShapeType="1"/>
          </p:cNvSpPr>
          <p:nvPr/>
        </p:nvSpPr>
        <p:spPr bwMode="auto">
          <a:xfrm flipV="1">
            <a:off x="3160713" y="4186238"/>
            <a:ext cx="3175"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89" name="Line 65"/>
          <p:cNvSpPr>
            <a:spLocks noChangeShapeType="1"/>
          </p:cNvSpPr>
          <p:nvPr/>
        </p:nvSpPr>
        <p:spPr bwMode="auto">
          <a:xfrm flipV="1">
            <a:off x="3160713" y="3721100"/>
            <a:ext cx="415925" cy="465138"/>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0" name="Freeform 66"/>
          <p:cNvSpPr>
            <a:spLocks/>
          </p:cNvSpPr>
          <p:nvPr/>
        </p:nvSpPr>
        <p:spPr bwMode="auto">
          <a:xfrm>
            <a:off x="3519488" y="3908425"/>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1" name="Line 67"/>
          <p:cNvSpPr>
            <a:spLocks noChangeShapeType="1"/>
          </p:cNvSpPr>
          <p:nvPr/>
        </p:nvSpPr>
        <p:spPr bwMode="auto">
          <a:xfrm flipV="1">
            <a:off x="3576638" y="3721100"/>
            <a:ext cx="1587" cy="1873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2" name="Line 68"/>
          <p:cNvSpPr>
            <a:spLocks noChangeShapeType="1"/>
          </p:cNvSpPr>
          <p:nvPr/>
        </p:nvSpPr>
        <p:spPr bwMode="auto">
          <a:xfrm flipV="1">
            <a:off x="3576638" y="3535363"/>
            <a:ext cx="552450" cy="185737"/>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3" name="Freeform 69"/>
          <p:cNvSpPr>
            <a:spLocks/>
          </p:cNvSpPr>
          <p:nvPr/>
        </p:nvSpPr>
        <p:spPr bwMode="auto">
          <a:xfrm>
            <a:off x="4075113" y="3721100"/>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4" name="Line 70"/>
          <p:cNvSpPr>
            <a:spLocks noChangeShapeType="1"/>
          </p:cNvSpPr>
          <p:nvPr/>
        </p:nvSpPr>
        <p:spPr bwMode="auto">
          <a:xfrm flipV="1">
            <a:off x="4129088" y="3535363"/>
            <a:ext cx="3175" cy="18573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5" name="Line 71"/>
          <p:cNvSpPr>
            <a:spLocks noChangeShapeType="1"/>
          </p:cNvSpPr>
          <p:nvPr/>
        </p:nvSpPr>
        <p:spPr bwMode="auto">
          <a:xfrm>
            <a:off x="4356100" y="3676650"/>
            <a:ext cx="65088" cy="4445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6" name="Freeform 72"/>
          <p:cNvSpPr>
            <a:spLocks/>
          </p:cNvSpPr>
          <p:nvPr/>
        </p:nvSpPr>
        <p:spPr bwMode="auto">
          <a:xfrm>
            <a:off x="4364038" y="3908425"/>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7" name="Line 73"/>
          <p:cNvSpPr>
            <a:spLocks noChangeShapeType="1"/>
          </p:cNvSpPr>
          <p:nvPr/>
        </p:nvSpPr>
        <p:spPr bwMode="auto">
          <a:xfrm flipV="1">
            <a:off x="4421188" y="3721100"/>
            <a:ext cx="1587" cy="1873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8" name="Line 74"/>
          <p:cNvSpPr>
            <a:spLocks noChangeShapeType="1"/>
          </p:cNvSpPr>
          <p:nvPr/>
        </p:nvSpPr>
        <p:spPr bwMode="auto">
          <a:xfrm>
            <a:off x="4421188" y="3721100"/>
            <a:ext cx="336550" cy="2794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99" name="Freeform 75"/>
          <p:cNvSpPr>
            <a:spLocks/>
          </p:cNvSpPr>
          <p:nvPr/>
        </p:nvSpPr>
        <p:spPr bwMode="auto">
          <a:xfrm>
            <a:off x="4700588" y="4186238"/>
            <a:ext cx="114300" cy="1587"/>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0" name="Line 76"/>
          <p:cNvSpPr>
            <a:spLocks noChangeShapeType="1"/>
          </p:cNvSpPr>
          <p:nvPr/>
        </p:nvSpPr>
        <p:spPr bwMode="auto">
          <a:xfrm flipV="1">
            <a:off x="4757738" y="400050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1" name="Line 77"/>
          <p:cNvSpPr>
            <a:spLocks noChangeShapeType="1"/>
          </p:cNvSpPr>
          <p:nvPr/>
        </p:nvSpPr>
        <p:spPr bwMode="auto">
          <a:xfrm>
            <a:off x="4757738" y="4000500"/>
            <a:ext cx="338137" cy="889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2" name="Freeform 78"/>
          <p:cNvSpPr>
            <a:spLocks/>
          </p:cNvSpPr>
          <p:nvPr/>
        </p:nvSpPr>
        <p:spPr bwMode="auto">
          <a:xfrm>
            <a:off x="5041900" y="4278313"/>
            <a:ext cx="114300" cy="1587"/>
          </a:xfrm>
          <a:custGeom>
            <a:avLst/>
            <a:gdLst>
              <a:gd name="T0" fmla="*/ 0 w 37"/>
              <a:gd name="T1" fmla="*/ 0 h 1588"/>
              <a:gd name="T2" fmla="*/ 2147483647 w 37"/>
              <a:gd name="T3" fmla="*/ 0 h 1588"/>
              <a:gd name="T4" fmla="*/ 0 w 37"/>
              <a:gd name="T5" fmla="*/ 0 h 1588"/>
              <a:gd name="T6" fmla="*/ 0 60000 65536"/>
              <a:gd name="T7" fmla="*/ 0 60000 65536"/>
              <a:gd name="T8" fmla="*/ 0 60000 65536"/>
              <a:gd name="T9" fmla="*/ 0 w 37"/>
              <a:gd name="T10" fmla="*/ 0 h 1588"/>
              <a:gd name="T11" fmla="*/ 37 w 37"/>
              <a:gd name="T12" fmla="*/ 1588 h 1588"/>
            </a:gdLst>
            <a:ahLst/>
            <a:cxnLst>
              <a:cxn ang="T6">
                <a:pos x="T0" y="T1"/>
              </a:cxn>
              <a:cxn ang="T7">
                <a:pos x="T2" y="T3"/>
              </a:cxn>
              <a:cxn ang="T8">
                <a:pos x="T4" y="T5"/>
              </a:cxn>
            </a:cxnLst>
            <a:rect l="T9" t="T10" r="T11" b="T12"/>
            <a:pathLst>
              <a:path w="37" h="1588">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3" name="Line 79"/>
          <p:cNvSpPr>
            <a:spLocks noChangeShapeType="1"/>
          </p:cNvSpPr>
          <p:nvPr/>
        </p:nvSpPr>
        <p:spPr bwMode="auto">
          <a:xfrm flipV="1">
            <a:off x="5095875" y="4089400"/>
            <a:ext cx="1588" cy="188913"/>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4" name="Line 80"/>
          <p:cNvSpPr>
            <a:spLocks noChangeShapeType="1"/>
          </p:cNvSpPr>
          <p:nvPr/>
        </p:nvSpPr>
        <p:spPr bwMode="auto">
          <a:xfrm>
            <a:off x="5095875" y="4089400"/>
            <a:ext cx="339725" cy="96838"/>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5" name="Freeform 81"/>
          <p:cNvSpPr>
            <a:spLocks/>
          </p:cNvSpPr>
          <p:nvPr/>
        </p:nvSpPr>
        <p:spPr bwMode="auto">
          <a:xfrm>
            <a:off x="5380038" y="4368800"/>
            <a:ext cx="114300"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6" name="Line 82"/>
          <p:cNvSpPr>
            <a:spLocks noChangeShapeType="1"/>
          </p:cNvSpPr>
          <p:nvPr/>
        </p:nvSpPr>
        <p:spPr bwMode="auto">
          <a:xfrm flipV="1">
            <a:off x="5435600" y="4186238"/>
            <a:ext cx="1588"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7" name="Line 83"/>
          <p:cNvSpPr>
            <a:spLocks noChangeShapeType="1"/>
          </p:cNvSpPr>
          <p:nvPr/>
        </p:nvSpPr>
        <p:spPr bwMode="auto">
          <a:xfrm>
            <a:off x="5435600" y="4186238"/>
            <a:ext cx="336550" cy="1587"/>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8" name="Freeform 84"/>
          <p:cNvSpPr>
            <a:spLocks/>
          </p:cNvSpPr>
          <p:nvPr/>
        </p:nvSpPr>
        <p:spPr bwMode="auto">
          <a:xfrm>
            <a:off x="5715000" y="4368800"/>
            <a:ext cx="115888"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09" name="Line 85"/>
          <p:cNvSpPr>
            <a:spLocks noChangeShapeType="1"/>
          </p:cNvSpPr>
          <p:nvPr/>
        </p:nvSpPr>
        <p:spPr bwMode="auto">
          <a:xfrm flipV="1">
            <a:off x="5772150" y="4186238"/>
            <a:ext cx="0"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0" name="Line 86"/>
          <p:cNvSpPr>
            <a:spLocks noChangeShapeType="1"/>
          </p:cNvSpPr>
          <p:nvPr/>
        </p:nvSpPr>
        <p:spPr bwMode="auto">
          <a:xfrm>
            <a:off x="5772150" y="4186238"/>
            <a:ext cx="338138" cy="180975"/>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1" name="Freeform 87"/>
          <p:cNvSpPr>
            <a:spLocks/>
          </p:cNvSpPr>
          <p:nvPr/>
        </p:nvSpPr>
        <p:spPr bwMode="auto">
          <a:xfrm>
            <a:off x="6054725" y="4552950"/>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2" name="Line 88"/>
          <p:cNvSpPr>
            <a:spLocks noChangeShapeType="1"/>
          </p:cNvSpPr>
          <p:nvPr/>
        </p:nvSpPr>
        <p:spPr bwMode="auto">
          <a:xfrm flipV="1">
            <a:off x="6110288" y="4367213"/>
            <a:ext cx="1587" cy="18573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3" name="Line 89"/>
          <p:cNvSpPr>
            <a:spLocks noChangeShapeType="1"/>
          </p:cNvSpPr>
          <p:nvPr/>
        </p:nvSpPr>
        <p:spPr bwMode="auto">
          <a:xfrm flipV="1">
            <a:off x="6110288" y="4278313"/>
            <a:ext cx="338137" cy="889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4" name="Freeform 90"/>
          <p:cNvSpPr>
            <a:spLocks/>
          </p:cNvSpPr>
          <p:nvPr/>
        </p:nvSpPr>
        <p:spPr bwMode="auto">
          <a:xfrm>
            <a:off x="6389688" y="4462463"/>
            <a:ext cx="115887"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5" name="Line 91"/>
          <p:cNvSpPr>
            <a:spLocks noChangeShapeType="1"/>
          </p:cNvSpPr>
          <p:nvPr/>
        </p:nvSpPr>
        <p:spPr bwMode="auto">
          <a:xfrm flipV="1">
            <a:off x="6448425" y="4278313"/>
            <a:ext cx="3175" cy="18415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6" name="Line 92"/>
          <p:cNvSpPr>
            <a:spLocks noChangeShapeType="1"/>
          </p:cNvSpPr>
          <p:nvPr/>
        </p:nvSpPr>
        <p:spPr bwMode="auto">
          <a:xfrm flipV="1">
            <a:off x="6448425" y="4183063"/>
            <a:ext cx="168275" cy="9525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7" name="Freeform 93"/>
          <p:cNvSpPr>
            <a:spLocks/>
          </p:cNvSpPr>
          <p:nvPr/>
        </p:nvSpPr>
        <p:spPr bwMode="auto">
          <a:xfrm>
            <a:off x="6883400" y="4186238"/>
            <a:ext cx="115888" cy="1587"/>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8" name="Line 94"/>
          <p:cNvSpPr>
            <a:spLocks noChangeShapeType="1"/>
          </p:cNvSpPr>
          <p:nvPr/>
        </p:nvSpPr>
        <p:spPr bwMode="auto">
          <a:xfrm flipV="1">
            <a:off x="6938963" y="400050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19" name="Line 95"/>
          <p:cNvSpPr>
            <a:spLocks noChangeShapeType="1"/>
          </p:cNvSpPr>
          <p:nvPr/>
        </p:nvSpPr>
        <p:spPr bwMode="auto">
          <a:xfrm flipV="1">
            <a:off x="6938963" y="3257550"/>
            <a:ext cx="574675" cy="74295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20" name="Freeform 96"/>
          <p:cNvSpPr>
            <a:spLocks/>
          </p:cNvSpPr>
          <p:nvPr/>
        </p:nvSpPr>
        <p:spPr bwMode="auto">
          <a:xfrm>
            <a:off x="7458075" y="3443288"/>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21" name="Line 97"/>
          <p:cNvSpPr>
            <a:spLocks noChangeShapeType="1"/>
          </p:cNvSpPr>
          <p:nvPr/>
        </p:nvSpPr>
        <p:spPr bwMode="auto">
          <a:xfrm flipV="1">
            <a:off x="7513638" y="325755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22" name="Oval 98"/>
          <p:cNvSpPr>
            <a:spLocks noChangeArrowheads="1"/>
          </p:cNvSpPr>
          <p:nvPr/>
        </p:nvSpPr>
        <p:spPr bwMode="auto">
          <a:xfrm>
            <a:off x="2552700" y="3287713"/>
            <a:ext cx="114300"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23" name="Oval 99"/>
          <p:cNvSpPr>
            <a:spLocks noChangeArrowheads="1"/>
          </p:cNvSpPr>
          <p:nvPr/>
        </p:nvSpPr>
        <p:spPr bwMode="auto">
          <a:xfrm>
            <a:off x="2687638" y="3287713"/>
            <a:ext cx="114300"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24" name="Oval 100"/>
          <p:cNvSpPr>
            <a:spLocks noChangeArrowheads="1"/>
          </p:cNvSpPr>
          <p:nvPr/>
        </p:nvSpPr>
        <p:spPr bwMode="auto">
          <a:xfrm>
            <a:off x="3103563" y="4122738"/>
            <a:ext cx="115887"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25" name="Oval 101"/>
          <p:cNvSpPr>
            <a:spLocks noChangeArrowheads="1"/>
          </p:cNvSpPr>
          <p:nvPr/>
        </p:nvSpPr>
        <p:spPr bwMode="auto">
          <a:xfrm>
            <a:off x="3519488" y="3660775"/>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26" name="Oval 102"/>
          <p:cNvSpPr>
            <a:spLocks noChangeArrowheads="1"/>
          </p:cNvSpPr>
          <p:nvPr/>
        </p:nvSpPr>
        <p:spPr bwMode="auto">
          <a:xfrm>
            <a:off x="4075113" y="3473450"/>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27" name="Oval 103"/>
          <p:cNvSpPr>
            <a:spLocks noChangeArrowheads="1"/>
          </p:cNvSpPr>
          <p:nvPr/>
        </p:nvSpPr>
        <p:spPr bwMode="auto">
          <a:xfrm>
            <a:off x="4364038" y="3660775"/>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28" name="Oval 104"/>
          <p:cNvSpPr>
            <a:spLocks noChangeArrowheads="1"/>
          </p:cNvSpPr>
          <p:nvPr/>
        </p:nvSpPr>
        <p:spPr bwMode="auto">
          <a:xfrm>
            <a:off x="4700588" y="3938588"/>
            <a:ext cx="114300" cy="125412"/>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29" name="Oval 105"/>
          <p:cNvSpPr>
            <a:spLocks noChangeArrowheads="1"/>
          </p:cNvSpPr>
          <p:nvPr/>
        </p:nvSpPr>
        <p:spPr bwMode="auto">
          <a:xfrm>
            <a:off x="5041900" y="4027488"/>
            <a:ext cx="114300" cy="125412"/>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30" name="Oval 106"/>
          <p:cNvSpPr>
            <a:spLocks noChangeArrowheads="1"/>
          </p:cNvSpPr>
          <p:nvPr/>
        </p:nvSpPr>
        <p:spPr bwMode="auto">
          <a:xfrm>
            <a:off x="5380038" y="4122738"/>
            <a:ext cx="114300"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31" name="Oval 107"/>
          <p:cNvSpPr>
            <a:spLocks noChangeArrowheads="1"/>
          </p:cNvSpPr>
          <p:nvPr/>
        </p:nvSpPr>
        <p:spPr bwMode="auto">
          <a:xfrm>
            <a:off x="5715000" y="4122738"/>
            <a:ext cx="115888"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32" name="Oval 108"/>
          <p:cNvSpPr>
            <a:spLocks noChangeArrowheads="1"/>
          </p:cNvSpPr>
          <p:nvPr/>
        </p:nvSpPr>
        <p:spPr bwMode="auto">
          <a:xfrm>
            <a:off x="6054725" y="4305300"/>
            <a:ext cx="114300" cy="127000"/>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33" name="Oval 109"/>
          <p:cNvSpPr>
            <a:spLocks noChangeArrowheads="1"/>
          </p:cNvSpPr>
          <p:nvPr/>
        </p:nvSpPr>
        <p:spPr bwMode="auto">
          <a:xfrm>
            <a:off x="6389688" y="4214813"/>
            <a:ext cx="115887" cy="128587"/>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34" name="Oval 110"/>
          <p:cNvSpPr>
            <a:spLocks noChangeArrowheads="1"/>
          </p:cNvSpPr>
          <p:nvPr/>
        </p:nvSpPr>
        <p:spPr bwMode="auto">
          <a:xfrm>
            <a:off x="6883400" y="3938588"/>
            <a:ext cx="115888" cy="125412"/>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35" name="Oval 111"/>
          <p:cNvSpPr>
            <a:spLocks noChangeArrowheads="1"/>
          </p:cNvSpPr>
          <p:nvPr/>
        </p:nvSpPr>
        <p:spPr bwMode="auto">
          <a:xfrm>
            <a:off x="7458075" y="3216275"/>
            <a:ext cx="114300" cy="125413"/>
          </a:xfrm>
          <a:prstGeom prst="ellipse">
            <a:avLst/>
          </a:prstGeom>
          <a:solidFill>
            <a:srgbClr val="FF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36" name="Freeform 112"/>
          <p:cNvSpPr>
            <a:spLocks/>
          </p:cNvSpPr>
          <p:nvPr/>
        </p:nvSpPr>
        <p:spPr bwMode="auto">
          <a:xfrm>
            <a:off x="2552700" y="3535363"/>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37" name="Line 113"/>
          <p:cNvSpPr>
            <a:spLocks noChangeShapeType="1"/>
          </p:cNvSpPr>
          <p:nvPr/>
        </p:nvSpPr>
        <p:spPr bwMode="auto">
          <a:xfrm flipV="1">
            <a:off x="2609850" y="3349625"/>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38" name="Line 114"/>
          <p:cNvSpPr>
            <a:spLocks noChangeShapeType="1"/>
          </p:cNvSpPr>
          <p:nvPr/>
        </p:nvSpPr>
        <p:spPr bwMode="auto">
          <a:xfrm>
            <a:off x="2609850" y="3370263"/>
            <a:ext cx="136525" cy="4762"/>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39" name="Freeform 115"/>
          <p:cNvSpPr>
            <a:spLocks/>
          </p:cNvSpPr>
          <p:nvPr/>
        </p:nvSpPr>
        <p:spPr bwMode="auto">
          <a:xfrm>
            <a:off x="2687638" y="3535363"/>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0" name="Line 116"/>
          <p:cNvSpPr>
            <a:spLocks noChangeShapeType="1"/>
          </p:cNvSpPr>
          <p:nvPr/>
        </p:nvSpPr>
        <p:spPr bwMode="auto">
          <a:xfrm flipV="1">
            <a:off x="2746375" y="3349625"/>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1" name="Line 117"/>
          <p:cNvSpPr>
            <a:spLocks noChangeShapeType="1"/>
          </p:cNvSpPr>
          <p:nvPr/>
        </p:nvSpPr>
        <p:spPr bwMode="auto">
          <a:xfrm>
            <a:off x="2746375" y="3349625"/>
            <a:ext cx="414338" cy="836613"/>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2" name="Freeform 118"/>
          <p:cNvSpPr>
            <a:spLocks/>
          </p:cNvSpPr>
          <p:nvPr/>
        </p:nvSpPr>
        <p:spPr bwMode="auto">
          <a:xfrm>
            <a:off x="3103563" y="4368800"/>
            <a:ext cx="115887"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3" name="Line 119"/>
          <p:cNvSpPr>
            <a:spLocks noChangeShapeType="1"/>
          </p:cNvSpPr>
          <p:nvPr/>
        </p:nvSpPr>
        <p:spPr bwMode="auto">
          <a:xfrm flipV="1">
            <a:off x="3160713" y="4186238"/>
            <a:ext cx="3175"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4" name="Line 120"/>
          <p:cNvSpPr>
            <a:spLocks noChangeShapeType="1"/>
          </p:cNvSpPr>
          <p:nvPr/>
        </p:nvSpPr>
        <p:spPr bwMode="auto">
          <a:xfrm flipV="1">
            <a:off x="3160713" y="3721100"/>
            <a:ext cx="415925" cy="465138"/>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5" name="Freeform 121"/>
          <p:cNvSpPr>
            <a:spLocks/>
          </p:cNvSpPr>
          <p:nvPr/>
        </p:nvSpPr>
        <p:spPr bwMode="auto">
          <a:xfrm>
            <a:off x="3519488" y="3908425"/>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6" name="Line 122"/>
          <p:cNvSpPr>
            <a:spLocks noChangeShapeType="1"/>
          </p:cNvSpPr>
          <p:nvPr/>
        </p:nvSpPr>
        <p:spPr bwMode="auto">
          <a:xfrm flipV="1">
            <a:off x="3576638" y="3721100"/>
            <a:ext cx="1587" cy="1873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7" name="Line 123"/>
          <p:cNvSpPr>
            <a:spLocks noChangeShapeType="1"/>
          </p:cNvSpPr>
          <p:nvPr/>
        </p:nvSpPr>
        <p:spPr bwMode="auto">
          <a:xfrm flipV="1">
            <a:off x="3576638" y="3535363"/>
            <a:ext cx="552450" cy="185737"/>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8" name="Freeform 124"/>
          <p:cNvSpPr>
            <a:spLocks/>
          </p:cNvSpPr>
          <p:nvPr/>
        </p:nvSpPr>
        <p:spPr bwMode="auto">
          <a:xfrm>
            <a:off x="4075113" y="3721100"/>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49" name="Line 125"/>
          <p:cNvSpPr>
            <a:spLocks noChangeShapeType="1"/>
          </p:cNvSpPr>
          <p:nvPr/>
        </p:nvSpPr>
        <p:spPr bwMode="auto">
          <a:xfrm flipV="1">
            <a:off x="4129088" y="3535363"/>
            <a:ext cx="3175" cy="18573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0" name="Line 126"/>
          <p:cNvSpPr>
            <a:spLocks noChangeShapeType="1"/>
          </p:cNvSpPr>
          <p:nvPr/>
        </p:nvSpPr>
        <p:spPr bwMode="auto">
          <a:xfrm>
            <a:off x="4129088" y="3535363"/>
            <a:ext cx="292100" cy="185737"/>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1" name="Freeform 127"/>
          <p:cNvSpPr>
            <a:spLocks/>
          </p:cNvSpPr>
          <p:nvPr/>
        </p:nvSpPr>
        <p:spPr bwMode="auto">
          <a:xfrm>
            <a:off x="4364038" y="3908425"/>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2" name="Line 128"/>
          <p:cNvSpPr>
            <a:spLocks noChangeShapeType="1"/>
          </p:cNvSpPr>
          <p:nvPr/>
        </p:nvSpPr>
        <p:spPr bwMode="auto">
          <a:xfrm flipV="1">
            <a:off x="4421188" y="3721100"/>
            <a:ext cx="1587" cy="1873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3" name="Line 129"/>
          <p:cNvSpPr>
            <a:spLocks noChangeShapeType="1"/>
          </p:cNvSpPr>
          <p:nvPr/>
        </p:nvSpPr>
        <p:spPr bwMode="auto">
          <a:xfrm>
            <a:off x="4421188" y="3721100"/>
            <a:ext cx="336550" cy="2794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4" name="Freeform 130"/>
          <p:cNvSpPr>
            <a:spLocks/>
          </p:cNvSpPr>
          <p:nvPr/>
        </p:nvSpPr>
        <p:spPr bwMode="auto">
          <a:xfrm>
            <a:off x="4700588" y="4186238"/>
            <a:ext cx="114300" cy="1587"/>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5" name="Line 131"/>
          <p:cNvSpPr>
            <a:spLocks noChangeShapeType="1"/>
          </p:cNvSpPr>
          <p:nvPr/>
        </p:nvSpPr>
        <p:spPr bwMode="auto">
          <a:xfrm flipV="1">
            <a:off x="4757738" y="400050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6" name="Line 132"/>
          <p:cNvSpPr>
            <a:spLocks noChangeShapeType="1"/>
          </p:cNvSpPr>
          <p:nvPr/>
        </p:nvSpPr>
        <p:spPr bwMode="auto">
          <a:xfrm>
            <a:off x="4757738" y="4000500"/>
            <a:ext cx="338137" cy="889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7" name="Freeform 133"/>
          <p:cNvSpPr>
            <a:spLocks/>
          </p:cNvSpPr>
          <p:nvPr/>
        </p:nvSpPr>
        <p:spPr bwMode="auto">
          <a:xfrm>
            <a:off x="5041900" y="4278313"/>
            <a:ext cx="114300" cy="1587"/>
          </a:xfrm>
          <a:custGeom>
            <a:avLst/>
            <a:gdLst>
              <a:gd name="T0" fmla="*/ 0 w 37"/>
              <a:gd name="T1" fmla="*/ 0 h 1588"/>
              <a:gd name="T2" fmla="*/ 2147483647 w 37"/>
              <a:gd name="T3" fmla="*/ 0 h 1588"/>
              <a:gd name="T4" fmla="*/ 0 w 37"/>
              <a:gd name="T5" fmla="*/ 0 h 1588"/>
              <a:gd name="T6" fmla="*/ 0 60000 65536"/>
              <a:gd name="T7" fmla="*/ 0 60000 65536"/>
              <a:gd name="T8" fmla="*/ 0 60000 65536"/>
              <a:gd name="T9" fmla="*/ 0 w 37"/>
              <a:gd name="T10" fmla="*/ 0 h 1588"/>
              <a:gd name="T11" fmla="*/ 37 w 37"/>
              <a:gd name="T12" fmla="*/ 1588 h 1588"/>
            </a:gdLst>
            <a:ahLst/>
            <a:cxnLst>
              <a:cxn ang="T6">
                <a:pos x="T0" y="T1"/>
              </a:cxn>
              <a:cxn ang="T7">
                <a:pos x="T2" y="T3"/>
              </a:cxn>
              <a:cxn ang="T8">
                <a:pos x="T4" y="T5"/>
              </a:cxn>
            </a:cxnLst>
            <a:rect l="T9" t="T10" r="T11" b="T12"/>
            <a:pathLst>
              <a:path w="37" h="1588">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8" name="Line 134"/>
          <p:cNvSpPr>
            <a:spLocks noChangeShapeType="1"/>
          </p:cNvSpPr>
          <p:nvPr/>
        </p:nvSpPr>
        <p:spPr bwMode="auto">
          <a:xfrm flipV="1">
            <a:off x="5095875" y="4089400"/>
            <a:ext cx="1588" cy="188913"/>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59" name="Line 135"/>
          <p:cNvSpPr>
            <a:spLocks noChangeShapeType="1"/>
          </p:cNvSpPr>
          <p:nvPr/>
        </p:nvSpPr>
        <p:spPr bwMode="auto">
          <a:xfrm>
            <a:off x="5095875" y="4089400"/>
            <a:ext cx="339725" cy="96838"/>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0" name="Freeform 136"/>
          <p:cNvSpPr>
            <a:spLocks/>
          </p:cNvSpPr>
          <p:nvPr/>
        </p:nvSpPr>
        <p:spPr bwMode="auto">
          <a:xfrm>
            <a:off x="5380038" y="4368800"/>
            <a:ext cx="114300"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1" name="Line 137"/>
          <p:cNvSpPr>
            <a:spLocks noChangeShapeType="1"/>
          </p:cNvSpPr>
          <p:nvPr/>
        </p:nvSpPr>
        <p:spPr bwMode="auto">
          <a:xfrm flipV="1">
            <a:off x="5435600" y="4186238"/>
            <a:ext cx="1588"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2" name="Line 138"/>
          <p:cNvSpPr>
            <a:spLocks noChangeShapeType="1"/>
          </p:cNvSpPr>
          <p:nvPr/>
        </p:nvSpPr>
        <p:spPr bwMode="auto">
          <a:xfrm>
            <a:off x="5435600" y="4186238"/>
            <a:ext cx="336550" cy="1587"/>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3" name="Freeform 139"/>
          <p:cNvSpPr>
            <a:spLocks/>
          </p:cNvSpPr>
          <p:nvPr/>
        </p:nvSpPr>
        <p:spPr bwMode="auto">
          <a:xfrm>
            <a:off x="5715000" y="4368800"/>
            <a:ext cx="115888" cy="6350"/>
          </a:xfrm>
          <a:custGeom>
            <a:avLst/>
            <a:gdLst>
              <a:gd name="T0" fmla="*/ 0 w 37"/>
              <a:gd name="T1" fmla="*/ 0 h 4762"/>
              <a:gd name="T2" fmla="*/ 2147483647 w 37"/>
              <a:gd name="T3" fmla="*/ 0 h 4762"/>
              <a:gd name="T4" fmla="*/ 0 w 37"/>
              <a:gd name="T5" fmla="*/ 0 h 4762"/>
              <a:gd name="T6" fmla="*/ 0 60000 65536"/>
              <a:gd name="T7" fmla="*/ 0 60000 65536"/>
              <a:gd name="T8" fmla="*/ 0 60000 65536"/>
              <a:gd name="T9" fmla="*/ 0 w 37"/>
              <a:gd name="T10" fmla="*/ 0 h 4762"/>
              <a:gd name="T11" fmla="*/ 37 w 37"/>
              <a:gd name="T12" fmla="*/ 4762 h 4762"/>
            </a:gdLst>
            <a:ahLst/>
            <a:cxnLst>
              <a:cxn ang="T6">
                <a:pos x="T0" y="T1"/>
              </a:cxn>
              <a:cxn ang="T7">
                <a:pos x="T2" y="T3"/>
              </a:cxn>
              <a:cxn ang="T8">
                <a:pos x="T4" y="T5"/>
              </a:cxn>
            </a:cxnLst>
            <a:rect l="T9" t="T10" r="T11" b="T12"/>
            <a:pathLst>
              <a:path w="37" h="4762">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4" name="Line 140"/>
          <p:cNvSpPr>
            <a:spLocks noChangeShapeType="1"/>
          </p:cNvSpPr>
          <p:nvPr/>
        </p:nvSpPr>
        <p:spPr bwMode="auto">
          <a:xfrm flipV="1">
            <a:off x="5772150" y="4186238"/>
            <a:ext cx="0" cy="18256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5" name="Line 141"/>
          <p:cNvSpPr>
            <a:spLocks noChangeShapeType="1"/>
          </p:cNvSpPr>
          <p:nvPr/>
        </p:nvSpPr>
        <p:spPr bwMode="auto">
          <a:xfrm>
            <a:off x="5772150" y="4186238"/>
            <a:ext cx="338138" cy="180975"/>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6" name="Freeform 142"/>
          <p:cNvSpPr>
            <a:spLocks/>
          </p:cNvSpPr>
          <p:nvPr/>
        </p:nvSpPr>
        <p:spPr bwMode="auto">
          <a:xfrm>
            <a:off x="6054725" y="4552950"/>
            <a:ext cx="114300" cy="1588"/>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7" name="Line 143"/>
          <p:cNvSpPr>
            <a:spLocks noChangeShapeType="1"/>
          </p:cNvSpPr>
          <p:nvPr/>
        </p:nvSpPr>
        <p:spPr bwMode="auto">
          <a:xfrm flipV="1">
            <a:off x="6110288" y="4367213"/>
            <a:ext cx="1587" cy="18573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8" name="Line 144"/>
          <p:cNvSpPr>
            <a:spLocks noChangeShapeType="1"/>
          </p:cNvSpPr>
          <p:nvPr/>
        </p:nvSpPr>
        <p:spPr bwMode="auto">
          <a:xfrm flipV="1">
            <a:off x="6110288" y="4278313"/>
            <a:ext cx="338137" cy="8890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69" name="Freeform 145"/>
          <p:cNvSpPr>
            <a:spLocks/>
          </p:cNvSpPr>
          <p:nvPr/>
        </p:nvSpPr>
        <p:spPr bwMode="auto">
          <a:xfrm>
            <a:off x="6389688" y="4462463"/>
            <a:ext cx="115887"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0" name="Line 146"/>
          <p:cNvSpPr>
            <a:spLocks noChangeShapeType="1"/>
          </p:cNvSpPr>
          <p:nvPr/>
        </p:nvSpPr>
        <p:spPr bwMode="auto">
          <a:xfrm flipV="1">
            <a:off x="6448425" y="4278313"/>
            <a:ext cx="3175" cy="18415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1" name="Line 147"/>
          <p:cNvSpPr>
            <a:spLocks noChangeShapeType="1"/>
          </p:cNvSpPr>
          <p:nvPr/>
        </p:nvSpPr>
        <p:spPr bwMode="auto">
          <a:xfrm flipV="1">
            <a:off x="6842125" y="4000500"/>
            <a:ext cx="96838" cy="53975"/>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2" name="Freeform 148"/>
          <p:cNvSpPr>
            <a:spLocks/>
          </p:cNvSpPr>
          <p:nvPr/>
        </p:nvSpPr>
        <p:spPr bwMode="auto">
          <a:xfrm>
            <a:off x="6883400" y="4186238"/>
            <a:ext cx="115888" cy="1587"/>
          </a:xfrm>
          <a:custGeom>
            <a:avLst/>
            <a:gdLst>
              <a:gd name="T0" fmla="*/ 0 w 37"/>
              <a:gd name="T1" fmla="*/ 0 h 1587"/>
              <a:gd name="T2" fmla="*/ 2147483647 w 37"/>
              <a:gd name="T3" fmla="*/ 0 h 1587"/>
              <a:gd name="T4" fmla="*/ 0 w 37"/>
              <a:gd name="T5" fmla="*/ 0 h 1587"/>
              <a:gd name="T6" fmla="*/ 0 60000 65536"/>
              <a:gd name="T7" fmla="*/ 0 60000 65536"/>
              <a:gd name="T8" fmla="*/ 0 60000 65536"/>
              <a:gd name="T9" fmla="*/ 0 w 37"/>
              <a:gd name="T10" fmla="*/ 0 h 1587"/>
              <a:gd name="T11" fmla="*/ 37 w 37"/>
              <a:gd name="T12" fmla="*/ 1587 h 1587"/>
            </a:gdLst>
            <a:ahLst/>
            <a:cxnLst>
              <a:cxn ang="T6">
                <a:pos x="T0" y="T1"/>
              </a:cxn>
              <a:cxn ang="T7">
                <a:pos x="T2" y="T3"/>
              </a:cxn>
              <a:cxn ang="T8">
                <a:pos x="T4" y="T5"/>
              </a:cxn>
            </a:cxnLst>
            <a:rect l="T9" t="T10" r="T11" b="T12"/>
            <a:pathLst>
              <a:path w="37" h="1587">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3" name="Line 149"/>
          <p:cNvSpPr>
            <a:spLocks noChangeShapeType="1"/>
          </p:cNvSpPr>
          <p:nvPr/>
        </p:nvSpPr>
        <p:spPr bwMode="auto">
          <a:xfrm flipV="1">
            <a:off x="6938963" y="400050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4" name="Line 150"/>
          <p:cNvSpPr>
            <a:spLocks noChangeShapeType="1"/>
          </p:cNvSpPr>
          <p:nvPr/>
        </p:nvSpPr>
        <p:spPr bwMode="auto">
          <a:xfrm flipV="1">
            <a:off x="6938963" y="3257550"/>
            <a:ext cx="574675" cy="742950"/>
          </a:xfrm>
          <a:prstGeom prst="line">
            <a:avLst/>
          </a:prstGeom>
          <a:noFill/>
          <a:ln w="365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5" name="Freeform 151"/>
          <p:cNvSpPr>
            <a:spLocks/>
          </p:cNvSpPr>
          <p:nvPr/>
        </p:nvSpPr>
        <p:spPr bwMode="auto">
          <a:xfrm>
            <a:off x="7458075" y="3443288"/>
            <a:ext cx="114300" cy="3175"/>
          </a:xfrm>
          <a:custGeom>
            <a:avLst/>
            <a:gdLst>
              <a:gd name="T0" fmla="*/ 0 w 37"/>
              <a:gd name="T1" fmla="*/ 0 h 3175"/>
              <a:gd name="T2" fmla="*/ 2147483647 w 37"/>
              <a:gd name="T3" fmla="*/ 0 h 3175"/>
              <a:gd name="T4" fmla="*/ 0 w 37"/>
              <a:gd name="T5" fmla="*/ 0 h 3175"/>
              <a:gd name="T6" fmla="*/ 0 60000 65536"/>
              <a:gd name="T7" fmla="*/ 0 60000 65536"/>
              <a:gd name="T8" fmla="*/ 0 60000 65536"/>
              <a:gd name="T9" fmla="*/ 0 w 37"/>
              <a:gd name="T10" fmla="*/ 0 h 3175"/>
              <a:gd name="T11" fmla="*/ 37 w 37"/>
              <a:gd name="T12" fmla="*/ 3175 h 3175"/>
            </a:gdLst>
            <a:ahLst/>
            <a:cxnLst>
              <a:cxn ang="T6">
                <a:pos x="T0" y="T1"/>
              </a:cxn>
              <a:cxn ang="T7">
                <a:pos x="T2" y="T3"/>
              </a:cxn>
              <a:cxn ang="T8">
                <a:pos x="T4" y="T5"/>
              </a:cxn>
            </a:cxnLst>
            <a:rect l="T9" t="T10" r="T11" b="T12"/>
            <a:pathLst>
              <a:path w="37" h="3175">
                <a:moveTo>
                  <a:pt x="0" y="0"/>
                </a:moveTo>
                <a:lnTo>
                  <a:pt x="37" y="0"/>
                </a:lnTo>
                <a:lnTo>
                  <a:pt x="0" y="0"/>
                </a:lnTo>
              </a:path>
            </a:pathLst>
          </a:custGeom>
          <a:noFill/>
          <a:ln w="12700">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6" name="Line 152"/>
          <p:cNvSpPr>
            <a:spLocks noChangeShapeType="1"/>
          </p:cNvSpPr>
          <p:nvPr/>
        </p:nvSpPr>
        <p:spPr bwMode="auto">
          <a:xfrm flipV="1">
            <a:off x="7513638" y="3257550"/>
            <a:ext cx="3175" cy="18573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77" name="Oval 153"/>
          <p:cNvSpPr>
            <a:spLocks noChangeArrowheads="1"/>
          </p:cNvSpPr>
          <p:nvPr/>
        </p:nvSpPr>
        <p:spPr bwMode="auto">
          <a:xfrm>
            <a:off x="2552700" y="3287713"/>
            <a:ext cx="114300" cy="128587"/>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78" name="Oval 154"/>
          <p:cNvSpPr>
            <a:spLocks noChangeArrowheads="1"/>
          </p:cNvSpPr>
          <p:nvPr/>
        </p:nvSpPr>
        <p:spPr bwMode="auto">
          <a:xfrm>
            <a:off x="2687638" y="3287713"/>
            <a:ext cx="114300" cy="128587"/>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79" name="Oval 155"/>
          <p:cNvSpPr>
            <a:spLocks noChangeArrowheads="1"/>
          </p:cNvSpPr>
          <p:nvPr/>
        </p:nvSpPr>
        <p:spPr bwMode="auto">
          <a:xfrm>
            <a:off x="3103563" y="4122738"/>
            <a:ext cx="115887" cy="128587"/>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0" name="Oval 156"/>
          <p:cNvSpPr>
            <a:spLocks noChangeArrowheads="1"/>
          </p:cNvSpPr>
          <p:nvPr/>
        </p:nvSpPr>
        <p:spPr bwMode="auto">
          <a:xfrm>
            <a:off x="3519488" y="3660775"/>
            <a:ext cx="114300" cy="127000"/>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1" name="Oval 157"/>
          <p:cNvSpPr>
            <a:spLocks noChangeArrowheads="1"/>
          </p:cNvSpPr>
          <p:nvPr/>
        </p:nvSpPr>
        <p:spPr bwMode="auto">
          <a:xfrm>
            <a:off x="4075113" y="3473450"/>
            <a:ext cx="114300" cy="127000"/>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2" name="Oval 158"/>
          <p:cNvSpPr>
            <a:spLocks noChangeArrowheads="1"/>
          </p:cNvSpPr>
          <p:nvPr/>
        </p:nvSpPr>
        <p:spPr bwMode="auto">
          <a:xfrm>
            <a:off x="4364038" y="3660775"/>
            <a:ext cx="114300" cy="127000"/>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3" name="Oval 159"/>
          <p:cNvSpPr>
            <a:spLocks noChangeArrowheads="1"/>
          </p:cNvSpPr>
          <p:nvPr/>
        </p:nvSpPr>
        <p:spPr bwMode="auto">
          <a:xfrm>
            <a:off x="4700588" y="3938588"/>
            <a:ext cx="114300" cy="125412"/>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4" name="Oval 160"/>
          <p:cNvSpPr>
            <a:spLocks noChangeArrowheads="1"/>
          </p:cNvSpPr>
          <p:nvPr/>
        </p:nvSpPr>
        <p:spPr bwMode="auto">
          <a:xfrm>
            <a:off x="5041900" y="4027488"/>
            <a:ext cx="114300" cy="125412"/>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5" name="Oval 161"/>
          <p:cNvSpPr>
            <a:spLocks noChangeArrowheads="1"/>
          </p:cNvSpPr>
          <p:nvPr/>
        </p:nvSpPr>
        <p:spPr bwMode="auto">
          <a:xfrm>
            <a:off x="5380038" y="4122738"/>
            <a:ext cx="114300" cy="128587"/>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6" name="Oval 162"/>
          <p:cNvSpPr>
            <a:spLocks noChangeArrowheads="1"/>
          </p:cNvSpPr>
          <p:nvPr/>
        </p:nvSpPr>
        <p:spPr bwMode="auto">
          <a:xfrm>
            <a:off x="5715000" y="4122738"/>
            <a:ext cx="115888" cy="128587"/>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7" name="Oval 163"/>
          <p:cNvSpPr>
            <a:spLocks noChangeArrowheads="1"/>
          </p:cNvSpPr>
          <p:nvPr/>
        </p:nvSpPr>
        <p:spPr bwMode="auto">
          <a:xfrm>
            <a:off x="6054725" y="4305300"/>
            <a:ext cx="114300" cy="127000"/>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8" name="Oval 164"/>
          <p:cNvSpPr>
            <a:spLocks noChangeArrowheads="1"/>
          </p:cNvSpPr>
          <p:nvPr/>
        </p:nvSpPr>
        <p:spPr bwMode="auto">
          <a:xfrm>
            <a:off x="6389688" y="4214813"/>
            <a:ext cx="115887" cy="128587"/>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89" name="Oval 165"/>
          <p:cNvSpPr>
            <a:spLocks noChangeArrowheads="1"/>
          </p:cNvSpPr>
          <p:nvPr/>
        </p:nvSpPr>
        <p:spPr bwMode="auto">
          <a:xfrm>
            <a:off x="6883400" y="3938588"/>
            <a:ext cx="115888" cy="125412"/>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90" name="Oval 166"/>
          <p:cNvSpPr>
            <a:spLocks noChangeArrowheads="1"/>
          </p:cNvSpPr>
          <p:nvPr/>
        </p:nvSpPr>
        <p:spPr bwMode="auto">
          <a:xfrm>
            <a:off x="7458075" y="3216275"/>
            <a:ext cx="114300" cy="125413"/>
          </a:xfrm>
          <a:prstGeom prst="ellipse">
            <a:avLst/>
          </a:prstGeom>
          <a:solidFill>
            <a:srgbClr val="66FFFF"/>
          </a:solidFill>
          <a:ln w="12700">
            <a:solidFill>
              <a:srgbClr val="00FFFF"/>
            </a:solidFill>
            <a:round/>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391" name="Line 167"/>
          <p:cNvSpPr>
            <a:spLocks noChangeShapeType="1"/>
          </p:cNvSpPr>
          <p:nvPr/>
        </p:nvSpPr>
        <p:spPr bwMode="auto">
          <a:xfrm>
            <a:off x="2609850" y="5613400"/>
            <a:ext cx="163195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92" name="Line 168"/>
          <p:cNvSpPr>
            <a:spLocks noChangeShapeType="1"/>
          </p:cNvSpPr>
          <p:nvPr/>
        </p:nvSpPr>
        <p:spPr bwMode="auto">
          <a:xfrm>
            <a:off x="4241800"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93" name="Line 169"/>
          <p:cNvSpPr>
            <a:spLocks noChangeShapeType="1"/>
          </p:cNvSpPr>
          <p:nvPr/>
        </p:nvSpPr>
        <p:spPr bwMode="auto">
          <a:xfrm flipV="1">
            <a:off x="4241800"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94" name="Line 170"/>
          <p:cNvSpPr>
            <a:spLocks noChangeShapeType="1"/>
          </p:cNvSpPr>
          <p:nvPr/>
        </p:nvSpPr>
        <p:spPr bwMode="auto">
          <a:xfrm>
            <a:off x="2746375" y="5613400"/>
            <a:ext cx="3175"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95" name="Rectangle 171"/>
          <p:cNvSpPr>
            <a:spLocks noChangeArrowheads="1"/>
          </p:cNvSpPr>
          <p:nvPr/>
        </p:nvSpPr>
        <p:spPr bwMode="auto">
          <a:xfrm>
            <a:off x="2692400" y="574992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80396" name="Line 172"/>
          <p:cNvSpPr>
            <a:spLocks noChangeShapeType="1"/>
          </p:cNvSpPr>
          <p:nvPr/>
        </p:nvSpPr>
        <p:spPr bwMode="auto">
          <a:xfrm>
            <a:off x="3849688" y="5613400"/>
            <a:ext cx="1587"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97" name="Rectangle 173"/>
          <p:cNvSpPr>
            <a:spLocks noChangeArrowheads="1"/>
          </p:cNvSpPr>
          <p:nvPr/>
        </p:nvSpPr>
        <p:spPr bwMode="auto">
          <a:xfrm>
            <a:off x="3794125" y="574992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a:t>
            </a:r>
          </a:p>
        </p:txBody>
      </p:sp>
      <p:sp>
        <p:nvSpPr>
          <p:cNvPr id="180398" name="Line 174"/>
          <p:cNvSpPr>
            <a:spLocks noChangeShapeType="1"/>
          </p:cNvSpPr>
          <p:nvPr/>
        </p:nvSpPr>
        <p:spPr bwMode="auto">
          <a:xfrm flipV="1">
            <a:off x="7802563" y="1493838"/>
            <a:ext cx="3175" cy="3706812"/>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399" name="Line 175"/>
          <p:cNvSpPr>
            <a:spLocks noChangeShapeType="1"/>
          </p:cNvSpPr>
          <p:nvPr/>
        </p:nvSpPr>
        <p:spPr bwMode="auto">
          <a:xfrm>
            <a:off x="7802563" y="5200650"/>
            <a:ext cx="103187" cy="158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00" name="Rectangle 176"/>
          <p:cNvSpPr>
            <a:spLocks noChangeArrowheads="1"/>
          </p:cNvSpPr>
          <p:nvPr/>
        </p:nvSpPr>
        <p:spPr bwMode="auto">
          <a:xfrm>
            <a:off x="8047038" y="507047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a:t>
            </a:r>
          </a:p>
        </p:txBody>
      </p:sp>
      <p:sp>
        <p:nvSpPr>
          <p:cNvPr id="180401" name="Line 177"/>
          <p:cNvSpPr>
            <a:spLocks noChangeShapeType="1"/>
          </p:cNvSpPr>
          <p:nvPr/>
        </p:nvSpPr>
        <p:spPr bwMode="auto">
          <a:xfrm>
            <a:off x="7802563" y="3348038"/>
            <a:ext cx="103187" cy="158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02" name="Rectangle 178"/>
          <p:cNvSpPr>
            <a:spLocks noChangeArrowheads="1"/>
          </p:cNvSpPr>
          <p:nvPr/>
        </p:nvSpPr>
        <p:spPr bwMode="auto">
          <a:xfrm>
            <a:off x="7974013" y="324167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a:t>
            </a:r>
          </a:p>
        </p:txBody>
      </p:sp>
      <p:sp>
        <p:nvSpPr>
          <p:cNvPr id="180403" name="Line 179"/>
          <p:cNvSpPr>
            <a:spLocks noChangeShapeType="1"/>
          </p:cNvSpPr>
          <p:nvPr/>
        </p:nvSpPr>
        <p:spPr bwMode="auto">
          <a:xfrm>
            <a:off x="7802563" y="1493838"/>
            <a:ext cx="103187" cy="31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04" name="Rectangle 180"/>
          <p:cNvSpPr>
            <a:spLocks noChangeArrowheads="1"/>
          </p:cNvSpPr>
          <p:nvPr/>
        </p:nvSpPr>
        <p:spPr bwMode="auto">
          <a:xfrm>
            <a:off x="8047038" y="1330325"/>
            <a:ext cx="139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a:t>
            </a:r>
          </a:p>
        </p:txBody>
      </p:sp>
      <p:sp>
        <p:nvSpPr>
          <p:cNvPr id="180405" name="Line 181"/>
          <p:cNvSpPr>
            <a:spLocks noChangeShapeType="1"/>
          </p:cNvSpPr>
          <p:nvPr/>
        </p:nvSpPr>
        <p:spPr bwMode="auto">
          <a:xfrm>
            <a:off x="4356100" y="5613400"/>
            <a:ext cx="226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06" name="Line 182"/>
          <p:cNvSpPr>
            <a:spLocks noChangeShapeType="1"/>
          </p:cNvSpPr>
          <p:nvPr/>
        </p:nvSpPr>
        <p:spPr bwMode="auto">
          <a:xfrm>
            <a:off x="4356100"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07" name="Line 183"/>
          <p:cNvSpPr>
            <a:spLocks noChangeShapeType="1"/>
          </p:cNvSpPr>
          <p:nvPr/>
        </p:nvSpPr>
        <p:spPr bwMode="auto">
          <a:xfrm flipV="1">
            <a:off x="4356100"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08" name="Line 184"/>
          <p:cNvSpPr>
            <a:spLocks noChangeShapeType="1"/>
          </p:cNvSpPr>
          <p:nvPr/>
        </p:nvSpPr>
        <p:spPr bwMode="auto">
          <a:xfrm>
            <a:off x="6616700"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09" name="Line 185"/>
          <p:cNvSpPr>
            <a:spLocks noChangeShapeType="1"/>
          </p:cNvSpPr>
          <p:nvPr/>
        </p:nvSpPr>
        <p:spPr bwMode="auto">
          <a:xfrm flipV="1">
            <a:off x="6616700"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10" name="Line 186"/>
          <p:cNvSpPr>
            <a:spLocks noChangeShapeType="1"/>
          </p:cNvSpPr>
          <p:nvPr/>
        </p:nvSpPr>
        <p:spPr bwMode="auto">
          <a:xfrm>
            <a:off x="4418013" y="5613400"/>
            <a:ext cx="4762"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11" name="Rectangle 187"/>
          <p:cNvSpPr>
            <a:spLocks noChangeArrowheads="1"/>
          </p:cNvSpPr>
          <p:nvPr/>
        </p:nvSpPr>
        <p:spPr bwMode="auto">
          <a:xfrm>
            <a:off x="4364038" y="574992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a:t>
            </a:r>
          </a:p>
        </p:txBody>
      </p:sp>
      <p:sp>
        <p:nvSpPr>
          <p:cNvPr id="180412" name="Line 188"/>
          <p:cNvSpPr>
            <a:spLocks noChangeShapeType="1"/>
          </p:cNvSpPr>
          <p:nvPr/>
        </p:nvSpPr>
        <p:spPr bwMode="auto">
          <a:xfrm>
            <a:off x="5095875" y="5613400"/>
            <a:ext cx="1588"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13" name="Rectangle 189"/>
          <p:cNvSpPr>
            <a:spLocks noChangeArrowheads="1"/>
          </p:cNvSpPr>
          <p:nvPr/>
        </p:nvSpPr>
        <p:spPr bwMode="auto">
          <a:xfrm>
            <a:off x="5041900" y="574992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a:t>
            </a:r>
          </a:p>
        </p:txBody>
      </p:sp>
      <p:sp>
        <p:nvSpPr>
          <p:cNvPr id="180414" name="Line 190"/>
          <p:cNvSpPr>
            <a:spLocks noChangeShapeType="1"/>
          </p:cNvSpPr>
          <p:nvPr/>
        </p:nvSpPr>
        <p:spPr bwMode="auto">
          <a:xfrm>
            <a:off x="5772150" y="5613400"/>
            <a:ext cx="0"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15" name="Rectangle 191"/>
          <p:cNvSpPr>
            <a:spLocks noChangeArrowheads="1"/>
          </p:cNvSpPr>
          <p:nvPr/>
        </p:nvSpPr>
        <p:spPr bwMode="auto">
          <a:xfrm>
            <a:off x="5716588" y="5749925"/>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8</a:t>
            </a:r>
          </a:p>
        </p:txBody>
      </p:sp>
      <p:sp>
        <p:nvSpPr>
          <p:cNvPr id="180416" name="Line 192"/>
          <p:cNvSpPr>
            <a:spLocks noChangeShapeType="1"/>
          </p:cNvSpPr>
          <p:nvPr/>
        </p:nvSpPr>
        <p:spPr bwMode="auto">
          <a:xfrm>
            <a:off x="6448425" y="5613400"/>
            <a:ext cx="3175"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17" name="Rectangle 193"/>
          <p:cNvSpPr>
            <a:spLocks noChangeArrowheads="1"/>
          </p:cNvSpPr>
          <p:nvPr/>
        </p:nvSpPr>
        <p:spPr bwMode="auto">
          <a:xfrm>
            <a:off x="6319838" y="5749925"/>
            <a:ext cx="227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180418" name="Line 194"/>
          <p:cNvSpPr>
            <a:spLocks noChangeShapeType="1"/>
          </p:cNvSpPr>
          <p:nvPr/>
        </p:nvSpPr>
        <p:spPr bwMode="auto">
          <a:xfrm>
            <a:off x="6842125" y="5613400"/>
            <a:ext cx="960438"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19" name="Line 195"/>
          <p:cNvSpPr>
            <a:spLocks noChangeShapeType="1"/>
          </p:cNvSpPr>
          <p:nvPr/>
        </p:nvSpPr>
        <p:spPr bwMode="auto">
          <a:xfrm>
            <a:off x="6842125"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20" name="Line 196"/>
          <p:cNvSpPr>
            <a:spLocks noChangeShapeType="1"/>
          </p:cNvSpPr>
          <p:nvPr/>
        </p:nvSpPr>
        <p:spPr bwMode="auto">
          <a:xfrm flipV="1">
            <a:off x="6842125" y="5549900"/>
            <a:ext cx="1588" cy="1333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21" name="Line 197"/>
          <p:cNvSpPr>
            <a:spLocks noChangeShapeType="1"/>
          </p:cNvSpPr>
          <p:nvPr/>
        </p:nvSpPr>
        <p:spPr bwMode="auto">
          <a:xfrm>
            <a:off x="6842125" y="5613400"/>
            <a:ext cx="1588"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22" name="Rectangle 198"/>
          <p:cNvSpPr>
            <a:spLocks noChangeArrowheads="1"/>
          </p:cNvSpPr>
          <p:nvPr/>
        </p:nvSpPr>
        <p:spPr bwMode="auto">
          <a:xfrm>
            <a:off x="6715125" y="5749925"/>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180423" name="Line 199"/>
          <p:cNvSpPr>
            <a:spLocks noChangeShapeType="1"/>
          </p:cNvSpPr>
          <p:nvPr/>
        </p:nvSpPr>
        <p:spPr bwMode="auto">
          <a:xfrm>
            <a:off x="7321550" y="5613400"/>
            <a:ext cx="3175"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24" name="Rectangle 200"/>
          <p:cNvSpPr>
            <a:spLocks noChangeArrowheads="1"/>
          </p:cNvSpPr>
          <p:nvPr/>
        </p:nvSpPr>
        <p:spPr bwMode="auto">
          <a:xfrm>
            <a:off x="7194550" y="5749925"/>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25</a:t>
            </a:r>
          </a:p>
        </p:txBody>
      </p:sp>
      <p:sp>
        <p:nvSpPr>
          <p:cNvPr id="180425" name="Line 201"/>
          <p:cNvSpPr>
            <a:spLocks noChangeShapeType="1"/>
          </p:cNvSpPr>
          <p:nvPr/>
        </p:nvSpPr>
        <p:spPr bwMode="auto">
          <a:xfrm>
            <a:off x="7802563" y="5613400"/>
            <a:ext cx="3175" cy="10953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26" name="Rectangle 202"/>
          <p:cNvSpPr>
            <a:spLocks noChangeArrowheads="1"/>
          </p:cNvSpPr>
          <p:nvPr/>
        </p:nvSpPr>
        <p:spPr bwMode="auto">
          <a:xfrm>
            <a:off x="7677150" y="5749925"/>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sp>
        <p:nvSpPr>
          <p:cNvPr id="180427" name="Text Box 203"/>
          <p:cNvSpPr txBox="1">
            <a:spLocks noChangeArrowheads="1"/>
          </p:cNvSpPr>
          <p:nvPr/>
        </p:nvSpPr>
        <p:spPr bwMode="auto">
          <a:xfrm rot="5400000">
            <a:off x="7798594" y="3005931"/>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66FFFF"/>
                </a:solidFill>
                <a:effectLst/>
                <a:uLnTx/>
                <a:uFillTx/>
                <a:latin typeface="Arial" panose="020B0604020202020204" pitchFamily="34" charset="0"/>
                <a:ea typeface="+mn-ea"/>
                <a:cs typeface="+mn-cs"/>
              </a:rPr>
              <a:t>FEV</a:t>
            </a:r>
            <a:r>
              <a:rPr kumimoji="0" lang="en-GB" altLang="it-IT" sz="2400" b="1" i="0" u="none" strike="noStrike" kern="1200" cap="none" spc="0" normalizeH="0" baseline="-25000" noProof="0" smtClean="0">
                <a:ln>
                  <a:noFill/>
                </a:ln>
                <a:solidFill>
                  <a:srgbClr val="66FFFF"/>
                </a:solidFill>
                <a:effectLst/>
                <a:uLnTx/>
                <a:uFillTx/>
                <a:latin typeface="Arial" panose="020B0604020202020204" pitchFamily="34" charset="0"/>
                <a:ea typeface="+mn-ea"/>
                <a:cs typeface="+mn-cs"/>
              </a:rPr>
              <a:t>1</a:t>
            </a:r>
            <a:r>
              <a:rPr kumimoji="0" lang="en-GB" altLang="it-IT" sz="2400" b="1" i="0" u="none" strike="noStrike" kern="1200" cap="none" spc="0" normalizeH="0" baseline="0" noProof="0" smtClean="0">
                <a:ln>
                  <a:noFill/>
                </a:ln>
                <a:solidFill>
                  <a:srgbClr val="66FFFF"/>
                </a:solidFill>
                <a:effectLst/>
                <a:uLnTx/>
                <a:uFillTx/>
                <a:latin typeface="Arial" panose="020B0604020202020204" pitchFamily="34" charset="0"/>
                <a:ea typeface="+mn-ea"/>
                <a:cs typeface="+mn-cs"/>
              </a:rPr>
              <a:t> (L)</a:t>
            </a:r>
          </a:p>
        </p:txBody>
      </p:sp>
      <p:sp>
        <p:nvSpPr>
          <p:cNvPr id="180428" name="Text Box 204"/>
          <p:cNvSpPr txBox="1">
            <a:spLocks noChangeArrowheads="1"/>
          </p:cNvSpPr>
          <p:nvPr/>
        </p:nvSpPr>
        <p:spPr bwMode="auto">
          <a:xfrm>
            <a:off x="4008438" y="5986463"/>
            <a:ext cx="2041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Time (hours)</a:t>
            </a:r>
          </a:p>
        </p:txBody>
      </p:sp>
      <p:sp>
        <p:nvSpPr>
          <p:cNvPr id="180429" name="Text Box 205"/>
          <p:cNvSpPr txBox="1">
            <a:spLocks noChangeArrowheads="1"/>
          </p:cNvSpPr>
          <p:nvPr/>
        </p:nvSpPr>
        <p:spPr bwMode="auto">
          <a:xfrm>
            <a:off x="171450" y="6242050"/>
            <a:ext cx="4002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1" i="1" u="none" strike="noStrike" kern="1200" cap="none" spc="0" normalizeH="0" baseline="0" noProof="0" smtClean="0">
                <a:ln>
                  <a:noFill/>
                </a:ln>
                <a:solidFill>
                  <a:srgbClr val="66FFFF"/>
                </a:solidFill>
                <a:effectLst/>
                <a:uLnTx/>
                <a:uFillTx/>
                <a:latin typeface="Arial" panose="020B0604020202020204" pitchFamily="34" charset="0"/>
                <a:ea typeface="+mn-ea"/>
                <a:cs typeface="+mn-cs"/>
              </a:rPr>
              <a:t>Kharitonov SA et al: AJRCCM 1995</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30" name="Text Box 206"/>
          <p:cNvSpPr txBox="1">
            <a:spLocks noChangeArrowheads="1"/>
          </p:cNvSpPr>
          <p:nvPr/>
        </p:nvSpPr>
        <p:spPr bwMode="auto">
          <a:xfrm>
            <a:off x="2763838" y="4532313"/>
            <a:ext cx="938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Early</a:t>
            </a:r>
          </a:p>
        </p:txBody>
      </p:sp>
      <p:sp>
        <p:nvSpPr>
          <p:cNvPr id="180431" name="Text Box 207"/>
          <p:cNvSpPr txBox="1">
            <a:spLocks noChangeArrowheads="1"/>
          </p:cNvSpPr>
          <p:nvPr/>
        </p:nvSpPr>
        <p:spPr bwMode="auto">
          <a:xfrm>
            <a:off x="5778500" y="45720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Late</a:t>
            </a:r>
          </a:p>
        </p:txBody>
      </p:sp>
      <p:grpSp>
        <p:nvGrpSpPr>
          <p:cNvPr id="2" name="Group 208"/>
          <p:cNvGrpSpPr>
            <a:grpSpLocks/>
          </p:cNvGrpSpPr>
          <p:nvPr/>
        </p:nvGrpSpPr>
        <p:grpSpPr bwMode="auto">
          <a:xfrm>
            <a:off x="957263" y="996950"/>
            <a:ext cx="6623050" cy="4300538"/>
            <a:chOff x="628" y="576"/>
            <a:chExt cx="4346" cy="2483"/>
          </a:xfrm>
        </p:grpSpPr>
        <p:sp>
          <p:nvSpPr>
            <p:cNvPr id="180435" name="Line 209"/>
            <p:cNvSpPr>
              <a:spLocks noChangeShapeType="1"/>
            </p:cNvSpPr>
            <p:nvPr/>
          </p:nvSpPr>
          <p:spPr bwMode="auto">
            <a:xfrm flipV="1">
              <a:off x="1469" y="864"/>
              <a:ext cx="1" cy="2139"/>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36" name="Line 210"/>
            <p:cNvSpPr>
              <a:spLocks noChangeShapeType="1"/>
            </p:cNvSpPr>
            <p:nvPr/>
          </p:nvSpPr>
          <p:spPr bwMode="auto">
            <a:xfrm flipH="1">
              <a:off x="1402" y="3003"/>
              <a:ext cx="6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37" name="Rectangle 211"/>
            <p:cNvSpPr>
              <a:spLocks noChangeArrowheads="1"/>
            </p:cNvSpPr>
            <p:nvPr/>
          </p:nvSpPr>
          <p:spPr bwMode="auto">
            <a:xfrm>
              <a:off x="1314" y="2917"/>
              <a:ext cx="7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80438" name="Line 212"/>
            <p:cNvSpPr>
              <a:spLocks noChangeShapeType="1"/>
            </p:cNvSpPr>
            <p:nvPr/>
          </p:nvSpPr>
          <p:spPr bwMode="auto">
            <a:xfrm flipH="1">
              <a:off x="1402" y="1933"/>
              <a:ext cx="6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39" name="Rectangle 213"/>
            <p:cNvSpPr>
              <a:spLocks noChangeArrowheads="1"/>
            </p:cNvSpPr>
            <p:nvPr/>
          </p:nvSpPr>
          <p:spPr bwMode="auto">
            <a:xfrm>
              <a:off x="1120" y="1848"/>
              <a:ext cx="22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250</a:t>
              </a:r>
            </a:p>
          </p:txBody>
        </p:sp>
        <p:sp>
          <p:nvSpPr>
            <p:cNvPr id="180440" name="Line 214"/>
            <p:cNvSpPr>
              <a:spLocks noChangeShapeType="1"/>
            </p:cNvSpPr>
            <p:nvPr/>
          </p:nvSpPr>
          <p:spPr bwMode="auto">
            <a:xfrm flipH="1">
              <a:off x="1392" y="863"/>
              <a:ext cx="9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41" name="Rectangle 215"/>
            <p:cNvSpPr>
              <a:spLocks noChangeArrowheads="1"/>
            </p:cNvSpPr>
            <p:nvPr/>
          </p:nvSpPr>
          <p:spPr bwMode="auto">
            <a:xfrm>
              <a:off x="1120" y="778"/>
              <a:ext cx="22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500</a:t>
              </a:r>
            </a:p>
          </p:txBody>
        </p:sp>
        <p:sp>
          <p:nvSpPr>
            <p:cNvPr id="180442" name="Text Box 216"/>
            <p:cNvSpPr txBox="1">
              <a:spLocks noChangeArrowheads="1"/>
            </p:cNvSpPr>
            <p:nvPr/>
          </p:nvSpPr>
          <p:spPr bwMode="auto">
            <a:xfrm rot="-5400000">
              <a:off x="-18" y="1762"/>
              <a:ext cx="1596"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Exhaled NO (ppb)</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nvGrpSpPr>
            <p:cNvPr id="180443" name="Group 217"/>
            <p:cNvGrpSpPr>
              <a:grpSpLocks/>
            </p:cNvGrpSpPr>
            <p:nvPr/>
          </p:nvGrpSpPr>
          <p:grpSpPr bwMode="auto">
            <a:xfrm>
              <a:off x="1680" y="576"/>
              <a:ext cx="3294" cy="1402"/>
              <a:chOff x="1680" y="576"/>
              <a:chExt cx="3294" cy="1402"/>
            </a:xfrm>
          </p:grpSpPr>
          <p:sp>
            <p:nvSpPr>
              <p:cNvPr id="180444" name="Line 218"/>
              <p:cNvSpPr>
                <a:spLocks noChangeShapeType="1"/>
              </p:cNvSpPr>
              <p:nvPr/>
            </p:nvSpPr>
            <p:spPr bwMode="auto">
              <a:xfrm flipV="1">
                <a:off x="1728" y="1776"/>
                <a:ext cx="89" cy="61"/>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45" name="Rectangle 219"/>
              <p:cNvSpPr>
                <a:spLocks noChangeArrowheads="1"/>
              </p:cNvSpPr>
              <p:nvPr/>
            </p:nvSpPr>
            <p:spPr bwMode="auto">
              <a:xfrm>
                <a:off x="1776" y="1776"/>
                <a:ext cx="75"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46" name="Line 220"/>
              <p:cNvSpPr>
                <a:spLocks noChangeShapeType="1"/>
              </p:cNvSpPr>
              <p:nvPr/>
            </p:nvSpPr>
            <p:spPr bwMode="auto">
              <a:xfrm>
                <a:off x="4944" y="1632"/>
                <a:ext cx="2" cy="19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180447" name="Group 221"/>
              <p:cNvGrpSpPr>
                <a:grpSpLocks/>
              </p:cNvGrpSpPr>
              <p:nvPr/>
            </p:nvGrpSpPr>
            <p:grpSpPr bwMode="auto">
              <a:xfrm>
                <a:off x="1680" y="576"/>
                <a:ext cx="3294" cy="1402"/>
                <a:chOff x="1675" y="624"/>
                <a:chExt cx="3294" cy="1402"/>
              </a:xfrm>
            </p:grpSpPr>
            <p:sp>
              <p:nvSpPr>
                <p:cNvPr id="180448" name="Line 222"/>
                <p:cNvSpPr>
                  <a:spLocks noChangeShapeType="1"/>
                </p:cNvSpPr>
                <p:nvPr/>
              </p:nvSpPr>
              <p:spPr bwMode="auto">
                <a:xfrm>
                  <a:off x="1713" y="1763"/>
                  <a:ext cx="2" cy="14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49" name="Freeform 223"/>
                <p:cNvSpPr>
                  <a:spLocks/>
                </p:cNvSpPr>
                <p:nvPr/>
              </p:nvSpPr>
              <p:spPr bwMode="auto">
                <a:xfrm>
                  <a:off x="1764" y="1697"/>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0" name="Line 224"/>
                <p:cNvSpPr>
                  <a:spLocks noChangeShapeType="1"/>
                </p:cNvSpPr>
                <p:nvPr/>
              </p:nvSpPr>
              <p:spPr bwMode="auto">
                <a:xfrm>
                  <a:off x="1802" y="1697"/>
                  <a:ext cx="2" cy="15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1" name="Line 225"/>
                <p:cNvSpPr>
                  <a:spLocks noChangeShapeType="1"/>
                </p:cNvSpPr>
                <p:nvPr/>
              </p:nvSpPr>
              <p:spPr bwMode="auto">
                <a:xfrm>
                  <a:off x="1802" y="1837"/>
                  <a:ext cx="272" cy="139"/>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2" name="Freeform 226"/>
                <p:cNvSpPr>
                  <a:spLocks/>
                </p:cNvSpPr>
                <p:nvPr/>
              </p:nvSpPr>
              <p:spPr bwMode="auto">
                <a:xfrm>
                  <a:off x="2036" y="1844"/>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3" name="Line 227"/>
                <p:cNvSpPr>
                  <a:spLocks noChangeShapeType="1"/>
                </p:cNvSpPr>
                <p:nvPr/>
              </p:nvSpPr>
              <p:spPr bwMode="auto">
                <a:xfrm>
                  <a:off x="2074" y="1856"/>
                  <a:ext cx="2" cy="13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4" name="Line 228"/>
                <p:cNvSpPr>
                  <a:spLocks noChangeShapeType="1"/>
                </p:cNvSpPr>
                <p:nvPr/>
              </p:nvSpPr>
              <p:spPr bwMode="auto">
                <a:xfrm flipV="1">
                  <a:off x="2074" y="1814"/>
                  <a:ext cx="273" cy="162"/>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5" name="Freeform 229"/>
                <p:cNvSpPr>
                  <a:spLocks/>
                </p:cNvSpPr>
                <p:nvPr/>
              </p:nvSpPr>
              <p:spPr bwMode="auto">
                <a:xfrm>
                  <a:off x="2309" y="1690"/>
                  <a:ext cx="73" cy="1"/>
                </a:xfrm>
                <a:custGeom>
                  <a:avLst/>
                  <a:gdLst>
                    <a:gd name="T0" fmla="*/ 0 w 36"/>
                    <a:gd name="T1" fmla="*/ 0 h 1"/>
                    <a:gd name="T2" fmla="*/ 10279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6" name="Line 230"/>
                <p:cNvSpPr>
                  <a:spLocks noChangeShapeType="1"/>
                </p:cNvSpPr>
                <p:nvPr/>
              </p:nvSpPr>
              <p:spPr bwMode="auto">
                <a:xfrm>
                  <a:off x="2347" y="1690"/>
                  <a:ext cx="1" cy="13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7" name="Line 231"/>
                <p:cNvSpPr>
                  <a:spLocks noChangeShapeType="1"/>
                </p:cNvSpPr>
                <p:nvPr/>
              </p:nvSpPr>
              <p:spPr bwMode="auto">
                <a:xfrm flipV="1">
                  <a:off x="2347" y="1740"/>
                  <a:ext cx="362" cy="86"/>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8" name="Freeform 232"/>
                <p:cNvSpPr>
                  <a:spLocks/>
                </p:cNvSpPr>
                <p:nvPr/>
              </p:nvSpPr>
              <p:spPr bwMode="auto">
                <a:xfrm>
                  <a:off x="2674" y="1574"/>
                  <a:ext cx="71" cy="1"/>
                </a:xfrm>
                <a:custGeom>
                  <a:avLst/>
                  <a:gdLst>
                    <a:gd name="T0" fmla="*/ 0 w 36"/>
                    <a:gd name="T1" fmla="*/ 0 h 1"/>
                    <a:gd name="T2" fmla="*/ 8230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59" name="Line 233"/>
                <p:cNvSpPr>
                  <a:spLocks noChangeShapeType="1"/>
                </p:cNvSpPr>
                <p:nvPr/>
              </p:nvSpPr>
              <p:spPr bwMode="auto">
                <a:xfrm>
                  <a:off x="2709" y="1574"/>
                  <a:ext cx="2" cy="16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0" name="Line 234"/>
                <p:cNvSpPr>
                  <a:spLocks noChangeShapeType="1"/>
                </p:cNvSpPr>
                <p:nvPr/>
              </p:nvSpPr>
              <p:spPr bwMode="auto">
                <a:xfrm>
                  <a:off x="2709" y="1740"/>
                  <a:ext cx="74" cy="9"/>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1" name="Freeform 235"/>
                <p:cNvSpPr>
                  <a:spLocks/>
                </p:cNvSpPr>
                <p:nvPr/>
              </p:nvSpPr>
              <p:spPr bwMode="auto">
                <a:xfrm>
                  <a:off x="2864" y="1621"/>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2" name="Line 236"/>
                <p:cNvSpPr>
                  <a:spLocks noChangeShapeType="1"/>
                </p:cNvSpPr>
                <p:nvPr/>
              </p:nvSpPr>
              <p:spPr bwMode="auto">
                <a:xfrm>
                  <a:off x="2901" y="1621"/>
                  <a:ext cx="1" cy="14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3" name="Line 237"/>
                <p:cNvSpPr>
                  <a:spLocks noChangeShapeType="1"/>
                </p:cNvSpPr>
                <p:nvPr/>
              </p:nvSpPr>
              <p:spPr bwMode="auto">
                <a:xfrm>
                  <a:off x="2901" y="1767"/>
                  <a:ext cx="221" cy="41"/>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4" name="Freeform 238"/>
                <p:cNvSpPr>
                  <a:spLocks/>
                </p:cNvSpPr>
                <p:nvPr/>
              </p:nvSpPr>
              <p:spPr bwMode="auto">
                <a:xfrm>
                  <a:off x="3084" y="1668"/>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5" name="Line 239"/>
                <p:cNvSpPr>
                  <a:spLocks noChangeShapeType="1"/>
                </p:cNvSpPr>
                <p:nvPr/>
              </p:nvSpPr>
              <p:spPr bwMode="auto">
                <a:xfrm>
                  <a:off x="3122" y="1668"/>
                  <a:ext cx="2" cy="1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6" name="Line 240"/>
                <p:cNvSpPr>
                  <a:spLocks noChangeShapeType="1"/>
                </p:cNvSpPr>
                <p:nvPr/>
              </p:nvSpPr>
              <p:spPr bwMode="auto">
                <a:xfrm flipV="1">
                  <a:off x="3122" y="1690"/>
                  <a:ext cx="222" cy="118"/>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7" name="Freeform 241"/>
                <p:cNvSpPr>
                  <a:spLocks/>
                </p:cNvSpPr>
                <p:nvPr/>
              </p:nvSpPr>
              <p:spPr bwMode="auto">
                <a:xfrm>
                  <a:off x="3308" y="1505"/>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8" name="Line 242"/>
                <p:cNvSpPr>
                  <a:spLocks noChangeShapeType="1"/>
                </p:cNvSpPr>
                <p:nvPr/>
              </p:nvSpPr>
              <p:spPr bwMode="auto">
                <a:xfrm>
                  <a:off x="3344" y="1505"/>
                  <a:ext cx="1" cy="18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69" name="Line 243"/>
                <p:cNvSpPr>
                  <a:spLocks noChangeShapeType="1"/>
                </p:cNvSpPr>
                <p:nvPr/>
              </p:nvSpPr>
              <p:spPr bwMode="auto">
                <a:xfrm flipV="1">
                  <a:off x="3344" y="1675"/>
                  <a:ext cx="223" cy="15"/>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0" name="Freeform 244"/>
                <p:cNvSpPr>
                  <a:spLocks/>
                </p:cNvSpPr>
                <p:nvPr/>
              </p:nvSpPr>
              <p:spPr bwMode="auto">
                <a:xfrm>
                  <a:off x="3530" y="1453"/>
                  <a:ext cx="72" cy="2"/>
                </a:xfrm>
                <a:custGeom>
                  <a:avLst/>
                  <a:gdLst>
                    <a:gd name="T0" fmla="*/ 0 w 36"/>
                    <a:gd name="T1" fmla="*/ 0 h 2"/>
                    <a:gd name="T2" fmla="*/ 9216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1" name="Line 245"/>
                <p:cNvSpPr>
                  <a:spLocks noChangeShapeType="1"/>
                </p:cNvSpPr>
                <p:nvPr/>
              </p:nvSpPr>
              <p:spPr bwMode="auto">
                <a:xfrm>
                  <a:off x="3567" y="1453"/>
                  <a:ext cx="1" cy="22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2" name="Line 246"/>
                <p:cNvSpPr>
                  <a:spLocks noChangeShapeType="1"/>
                </p:cNvSpPr>
                <p:nvPr/>
              </p:nvSpPr>
              <p:spPr bwMode="auto">
                <a:xfrm flipV="1">
                  <a:off x="3567" y="1549"/>
                  <a:ext cx="220" cy="126"/>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3" name="Freeform 247"/>
                <p:cNvSpPr>
                  <a:spLocks/>
                </p:cNvSpPr>
                <p:nvPr/>
              </p:nvSpPr>
              <p:spPr bwMode="auto">
                <a:xfrm>
                  <a:off x="3750" y="1312"/>
                  <a:ext cx="74" cy="3"/>
                </a:xfrm>
                <a:custGeom>
                  <a:avLst/>
                  <a:gdLst>
                    <a:gd name="T0" fmla="*/ 0 w 36"/>
                    <a:gd name="T1" fmla="*/ 0 h 3"/>
                    <a:gd name="T2" fmla="*/ 11445 w 36"/>
                    <a:gd name="T3" fmla="*/ 0 h 3"/>
                    <a:gd name="T4" fmla="*/ 0 w 36"/>
                    <a:gd name="T5" fmla="*/ 0 h 3"/>
                    <a:gd name="T6" fmla="*/ 0 60000 65536"/>
                    <a:gd name="T7" fmla="*/ 0 60000 65536"/>
                    <a:gd name="T8" fmla="*/ 0 60000 65536"/>
                    <a:gd name="T9" fmla="*/ 0 w 36"/>
                    <a:gd name="T10" fmla="*/ 0 h 3"/>
                    <a:gd name="T11" fmla="*/ 36 w 36"/>
                    <a:gd name="T12" fmla="*/ 3 h 3"/>
                  </a:gdLst>
                  <a:ahLst/>
                  <a:cxnLst>
                    <a:cxn ang="T6">
                      <a:pos x="T0" y="T1"/>
                    </a:cxn>
                    <a:cxn ang="T7">
                      <a:pos x="T2" y="T3"/>
                    </a:cxn>
                    <a:cxn ang="T8">
                      <a:pos x="T4" y="T5"/>
                    </a:cxn>
                  </a:cxnLst>
                  <a:rect l="T9" t="T10" r="T11" b="T12"/>
                  <a:pathLst>
                    <a:path w="36" h="3">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4" name="Line 248"/>
                <p:cNvSpPr>
                  <a:spLocks noChangeShapeType="1"/>
                </p:cNvSpPr>
                <p:nvPr/>
              </p:nvSpPr>
              <p:spPr bwMode="auto">
                <a:xfrm>
                  <a:off x="3787" y="1312"/>
                  <a:ext cx="1" cy="23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5" name="Line 249"/>
                <p:cNvSpPr>
                  <a:spLocks noChangeShapeType="1"/>
                </p:cNvSpPr>
                <p:nvPr/>
              </p:nvSpPr>
              <p:spPr bwMode="auto">
                <a:xfrm flipV="1">
                  <a:off x="3787" y="1424"/>
                  <a:ext cx="222" cy="125"/>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6" name="Freeform 250"/>
                <p:cNvSpPr>
                  <a:spLocks/>
                </p:cNvSpPr>
                <p:nvPr/>
              </p:nvSpPr>
              <p:spPr bwMode="auto">
                <a:xfrm>
                  <a:off x="3973" y="1163"/>
                  <a:ext cx="71" cy="1"/>
                </a:xfrm>
                <a:custGeom>
                  <a:avLst/>
                  <a:gdLst>
                    <a:gd name="T0" fmla="*/ 0 w 36"/>
                    <a:gd name="T1" fmla="*/ 0 h 1"/>
                    <a:gd name="T2" fmla="*/ 8230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7" name="Line 251"/>
                <p:cNvSpPr>
                  <a:spLocks noChangeShapeType="1"/>
                </p:cNvSpPr>
                <p:nvPr/>
              </p:nvSpPr>
              <p:spPr bwMode="auto">
                <a:xfrm>
                  <a:off x="4009" y="1163"/>
                  <a:ext cx="1" cy="261"/>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8" name="Line 252"/>
                <p:cNvSpPr>
                  <a:spLocks noChangeShapeType="1"/>
                </p:cNvSpPr>
                <p:nvPr/>
              </p:nvSpPr>
              <p:spPr bwMode="auto">
                <a:xfrm flipV="1">
                  <a:off x="4008" y="1280"/>
                  <a:ext cx="223" cy="143"/>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79" name="Freeform 253"/>
                <p:cNvSpPr>
                  <a:spLocks/>
                </p:cNvSpPr>
                <p:nvPr/>
              </p:nvSpPr>
              <p:spPr bwMode="auto">
                <a:xfrm>
                  <a:off x="4193" y="1006"/>
                  <a:ext cx="74" cy="2"/>
                </a:xfrm>
                <a:custGeom>
                  <a:avLst/>
                  <a:gdLst>
                    <a:gd name="T0" fmla="*/ 0 w 36"/>
                    <a:gd name="T1" fmla="*/ 0 h 2"/>
                    <a:gd name="T2" fmla="*/ 11445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80" name="Line 254"/>
                <p:cNvSpPr>
                  <a:spLocks noChangeShapeType="1"/>
                </p:cNvSpPr>
                <p:nvPr/>
              </p:nvSpPr>
              <p:spPr bwMode="auto">
                <a:xfrm>
                  <a:off x="4231" y="1006"/>
                  <a:ext cx="2" cy="27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81" name="Line 255"/>
                <p:cNvSpPr>
                  <a:spLocks noChangeShapeType="1"/>
                </p:cNvSpPr>
                <p:nvPr/>
              </p:nvSpPr>
              <p:spPr bwMode="auto">
                <a:xfrm flipV="1">
                  <a:off x="4231" y="1187"/>
                  <a:ext cx="322" cy="93"/>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82" name="Freeform 256"/>
                <p:cNvSpPr>
                  <a:spLocks/>
                </p:cNvSpPr>
                <p:nvPr/>
              </p:nvSpPr>
              <p:spPr bwMode="auto">
                <a:xfrm>
                  <a:off x="4517" y="888"/>
                  <a:ext cx="71" cy="2"/>
                </a:xfrm>
                <a:custGeom>
                  <a:avLst/>
                  <a:gdLst>
                    <a:gd name="T0" fmla="*/ 0 w 36"/>
                    <a:gd name="T1" fmla="*/ 0 h 2"/>
                    <a:gd name="T2" fmla="*/ 8230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83" name="Line 257"/>
                <p:cNvSpPr>
                  <a:spLocks noChangeShapeType="1"/>
                </p:cNvSpPr>
                <p:nvPr/>
              </p:nvSpPr>
              <p:spPr bwMode="auto">
                <a:xfrm>
                  <a:off x="4553" y="888"/>
                  <a:ext cx="1" cy="29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84" name="Freeform 258"/>
                <p:cNvSpPr>
                  <a:spLocks/>
                </p:cNvSpPr>
                <p:nvPr/>
              </p:nvSpPr>
              <p:spPr bwMode="auto">
                <a:xfrm>
                  <a:off x="4893" y="1692"/>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85" name="Rectangle 259"/>
                <p:cNvSpPr>
                  <a:spLocks noChangeArrowheads="1"/>
                </p:cNvSpPr>
                <p:nvPr/>
              </p:nvSpPr>
              <p:spPr bwMode="auto">
                <a:xfrm>
                  <a:off x="1675" y="1875"/>
                  <a:ext cx="75" cy="75"/>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86" name="Rectangle 260"/>
                <p:cNvSpPr>
                  <a:spLocks noChangeArrowheads="1"/>
                </p:cNvSpPr>
                <p:nvPr/>
              </p:nvSpPr>
              <p:spPr bwMode="auto">
                <a:xfrm>
                  <a:off x="2036" y="1952"/>
                  <a:ext cx="76"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87" name="Rectangle 261"/>
                <p:cNvSpPr>
                  <a:spLocks noChangeArrowheads="1"/>
                </p:cNvSpPr>
                <p:nvPr/>
              </p:nvSpPr>
              <p:spPr bwMode="auto">
                <a:xfrm>
                  <a:off x="2308" y="1791"/>
                  <a:ext cx="76"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88" name="Rectangle 262"/>
                <p:cNvSpPr>
                  <a:spLocks noChangeArrowheads="1"/>
                </p:cNvSpPr>
                <p:nvPr/>
              </p:nvSpPr>
              <p:spPr bwMode="auto">
                <a:xfrm>
                  <a:off x="2673" y="1705"/>
                  <a:ext cx="76"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89" name="Rectangle 263"/>
                <p:cNvSpPr>
                  <a:spLocks noChangeArrowheads="1"/>
                </p:cNvSpPr>
                <p:nvPr/>
              </p:nvSpPr>
              <p:spPr bwMode="auto">
                <a:xfrm>
                  <a:off x="2864" y="1732"/>
                  <a:ext cx="75" cy="72"/>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0" name="Rectangle 264"/>
                <p:cNvSpPr>
                  <a:spLocks noChangeArrowheads="1"/>
                </p:cNvSpPr>
                <p:nvPr/>
              </p:nvSpPr>
              <p:spPr bwMode="auto">
                <a:xfrm>
                  <a:off x="3084" y="1771"/>
                  <a:ext cx="75"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1" name="Rectangle 265"/>
                <p:cNvSpPr>
                  <a:spLocks noChangeArrowheads="1"/>
                </p:cNvSpPr>
                <p:nvPr/>
              </p:nvSpPr>
              <p:spPr bwMode="auto">
                <a:xfrm>
                  <a:off x="3308" y="1653"/>
                  <a:ext cx="75"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2" name="Rectangle 266"/>
                <p:cNvSpPr>
                  <a:spLocks noChangeArrowheads="1"/>
                </p:cNvSpPr>
                <p:nvPr/>
              </p:nvSpPr>
              <p:spPr bwMode="auto">
                <a:xfrm>
                  <a:off x="3530" y="1639"/>
                  <a:ext cx="75"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3" name="Rectangle 267"/>
                <p:cNvSpPr>
                  <a:spLocks noChangeArrowheads="1"/>
                </p:cNvSpPr>
                <p:nvPr/>
              </p:nvSpPr>
              <p:spPr bwMode="auto">
                <a:xfrm>
                  <a:off x="3750" y="1514"/>
                  <a:ext cx="75" cy="72"/>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4" name="Rectangle 268"/>
                <p:cNvSpPr>
                  <a:spLocks noChangeArrowheads="1"/>
                </p:cNvSpPr>
                <p:nvPr/>
              </p:nvSpPr>
              <p:spPr bwMode="auto">
                <a:xfrm>
                  <a:off x="3973" y="1387"/>
                  <a:ext cx="75" cy="75"/>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5" name="Rectangle 269"/>
                <p:cNvSpPr>
                  <a:spLocks noChangeArrowheads="1"/>
                </p:cNvSpPr>
                <p:nvPr/>
              </p:nvSpPr>
              <p:spPr bwMode="auto">
                <a:xfrm>
                  <a:off x="4193" y="1244"/>
                  <a:ext cx="75"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6" name="Rectangle 270"/>
                <p:cNvSpPr>
                  <a:spLocks noChangeArrowheads="1"/>
                </p:cNvSpPr>
                <p:nvPr/>
              </p:nvSpPr>
              <p:spPr bwMode="auto">
                <a:xfrm>
                  <a:off x="4517" y="1152"/>
                  <a:ext cx="75"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497" name="Freeform 271"/>
                <p:cNvSpPr>
                  <a:spLocks/>
                </p:cNvSpPr>
                <p:nvPr/>
              </p:nvSpPr>
              <p:spPr bwMode="auto">
                <a:xfrm>
                  <a:off x="1675" y="1763"/>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98" name="Line 272"/>
                <p:cNvSpPr>
                  <a:spLocks noChangeShapeType="1"/>
                </p:cNvSpPr>
                <p:nvPr/>
              </p:nvSpPr>
              <p:spPr bwMode="auto">
                <a:xfrm>
                  <a:off x="1713" y="1763"/>
                  <a:ext cx="2" cy="14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499" name="Freeform 273"/>
                <p:cNvSpPr>
                  <a:spLocks/>
                </p:cNvSpPr>
                <p:nvPr/>
              </p:nvSpPr>
              <p:spPr bwMode="auto">
                <a:xfrm>
                  <a:off x="1764" y="1697"/>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0" name="Line 274"/>
                <p:cNvSpPr>
                  <a:spLocks noChangeShapeType="1"/>
                </p:cNvSpPr>
                <p:nvPr/>
              </p:nvSpPr>
              <p:spPr bwMode="auto">
                <a:xfrm>
                  <a:off x="1802" y="1697"/>
                  <a:ext cx="2" cy="15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1" name="Freeform 275"/>
                <p:cNvSpPr>
                  <a:spLocks/>
                </p:cNvSpPr>
                <p:nvPr/>
              </p:nvSpPr>
              <p:spPr bwMode="auto">
                <a:xfrm>
                  <a:off x="2036" y="1844"/>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2" name="Line 276"/>
                <p:cNvSpPr>
                  <a:spLocks noChangeShapeType="1"/>
                </p:cNvSpPr>
                <p:nvPr/>
              </p:nvSpPr>
              <p:spPr bwMode="auto">
                <a:xfrm>
                  <a:off x="2074" y="1856"/>
                  <a:ext cx="2" cy="13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3" name="Freeform 277"/>
                <p:cNvSpPr>
                  <a:spLocks/>
                </p:cNvSpPr>
                <p:nvPr/>
              </p:nvSpPr>
              <p:spPr bwMode="auto">
                <a:xfrm>
                  <a:off x="2308" y="1690"/>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4" name="Line 278"/>
                <p:cNvSpPr>
                  <a:spLocks noChangeShapeType="1"/>
                </p:cNvSpPr>
                <p:nvPr/>
              </p:nvSpPr>
              <p:spPr bwMode="auto">
                <a:xfrm>
                  <a:off x="2347" y="1690"/>
                  <a:ext cx="1" cy="13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5" name="Line 279"/>
                <p:cNvSpPr>
                  <a:spLocks noChangeShapeType="1"/>
                </p:cNvSpPr>
                <p:nvPr/>
              </p:nvSpPr>
              <p:spPr bwMode="auto">
                <a:xfrm flipV="1">
                  <a:off x="2347" y="1740"/>
                  <a:ext cx="362" cy="84"/>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6" name="Freeform 280"/>
                <p:cNvSpPr>
                  <a:spLocks/>
                </p:cNvSpPr>
                <p:nvPr/>
              </p:nvSpPr>
              <p:spPr bwMode="auto">
                <a:xfrm>
                  <a:off x="2673" y="1574"/>
                  <a:ext cx="72" cy="1"/>
                </a:xfrm>
                <a:custGeom>
                  <a:avLst/>
                  <a:gdLst>
                    <a:gd name="T0" fmla="*/ 0 w 36"/>
                    <a:gd name="T1" fmla="*/ 0 h 1"/>
                    <a:gd name="T2" fmla="*/ 9216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7" name="Line 281"/>
                <p:cNvSpPr>
                  <a:spLocks noChangeShapeType="1"/>
                </p:cNvSpPr>
                <p:nvPr/>
              </p:nvSpPr>
              <p:spPr bwMode="auto">
                <a:xfrm>
                  <a:off x="2709" y="1574"/>
                  <a:ext cx="2" cy="16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8" name="Line 282"/>
                <p:cNvSpPr>
                  <a:spLocks noChangeShapeType="1"/>
                </p:cNvSpPr>
                <p:nvPr/>
              </p:nvSpPr>
              <p:spPr bwMode="auto">
                <a:xfrm>
                  <a:off x="2858" y="1761"/>
                  <a:ext cx="41" cy="4"/>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09" name="Freeform 283"/>
                <p:cNvSpPr>
                  <a:spLocks/>
                </p:cNvSpPr>
                <p:nvPr/>
              </p:nvSpPr>
              <p:spPr bwMode="auto">
                <a:xfrm>
                  <a:off x="2864" y="1620"/>
                  <a:ext cx="73" cy="2"/>
                </a:xfrm>
                <a:custGeom>
                  <a:avLst/>
                  <a:gdLst>
                    <a:gd name="T0" fmla="*/ 0 w 36"/>
                    <a:gd name="T1" fmla="*/ 0 h 2"/>
                    <a:gd name="T2" fmla="*/ 10279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0" name="Line 284"/>
                <p:cNvSpPr>
                  <a:spLocks noChangeShapeType="1"/>
                </p:cNvSpPr>
                <p:nvPr/>
              </p:nvSpPr>
              <p:spPr bwMode="auto">
                <a:xfrm>
                  <a:off x="2899" y="1620"/>
                  <a:ext cx="3" cy="14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1" name="Line 285"/>
                <p:cNvSpPr>
                  <a:spLocks noChangeShapeType="1"/>
                </p:cNvSpPr>
                <p:nvPr/>
              </p:nvSpPr>
              <p:spPr bwMode="auto">
                <a:xfrm>
                  <a:off x="2899" y="1765"/>
                  <a:ext cx="223" cy="43"/>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2" name="Freeform 286"/>
                <p:cNvSpPr>
                  <a:spLocks/>
                </p:cNvSpPr>
                <p:nvPr/>
              </p:nvSpPr>
              <p:spPr bwMode="auto">
                <a:xfrm>
                  <a:off x="3084" y="1668"/>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3" name="Line 287"/>
                <p:cNvSpPr>
                  <a:spLocks noChangeShapeType="1"/>
                </p:cNvSpPr>
                <p:nvPr/>
              </p:nvSpPr>
              <p:spPr bwMode="auto">
                <a:xfrm>
                  <a:off x="3122" y="1668"/>
                  <a:ext cx="2" cy="1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4" name="Line 288"/>
                <p:cNvSpPr>
                  <a:spLocks noChangeShapeType="1"/>
                </p:cNvSpPr>
                <p:nvPr/>
              </p:nvSpPr>
              <p:spPr bwMode="auto">
                <a:xfrm flipV="1">
                  <a:off x="3122" y="1690"/>
                  <a:ext cx="222" cy="118"/>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5" name="Freeform 289"/>
                <p:cNvSpPr>
                  <a:spLocks/>
                </p:cNvSpPr>
                <p:nvPr/>
              </p:nvSpPr>
              <p:spPr bwMode="auto">
                <a:xfrm>
                  <a:off x="3308" y="1505"/>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6" name="Line 290"/>
                <p:cNvSpPr>
                  <a:spLocks noChangeShapeType="1"/>
                </p:cNvSpPr>
                <p:nvPr/>
              </p:nvSpPr>
              <p:spPr bwMode="auto">
                <a:xfrm>
                  <a:off x="3344" y="1505"/>
                  <a:ext cx="1" cy="18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7" name="Line 291"/>
                <p:cNvSpPr>
                  <a:spLocks noChangeShapeType="1"/>
                </p:cNvSpPr>
                <p:nvPr/>
              </p:nvSpPr>
              <p:spPr bwMode="auto">
                <a:xfrm flipV="1">
                  <a:off x="3344" y="1675"/>
                  <a:ext cx="223" cy="15"/>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8" name="Freeform 292"/>
                <p:cNvSpPr>
                  <a:spLocks/>
                </p:cNvSpPr>
                <p:nvPr/>
              </p:nvSpPr>
              <p:spPr bwMode="auto">
                <a:xfrm>
                  <a:off x="3530" y="1452"/>
                  <a:ext cx="72" cy="3"/>
                </a:xfrm>
                <a:custGeom>
                  <a:avLst/>
                  <a:gdLst>
                    <a:gd name="T0" fmla="*/ 0 w 36"/>
                    <a:gd name="T1" fmla="*/ 0 h 3"/>
                    <a:gd name="T2" fmla="*/ 9216 w 36"/>
                    <a:gd name="T3" fmla="*/ 0 h 3"/>
                    <a:gd name="T4" fmla="*/ 0 w 36"/>
                    <a:gd name="T5" fmla="*/ 0 h 3"/>
                    <a:gd name="T6" fmla="*/ 0 60000 65536"/>
                    <a:gd name="T7" fmla="*/ 0 60000 65536"/>
                    <a:gd name="T8" fmla="*/ 0 60000 65536"/>
                    <a:gd name="T9" fmla="*/ 0 w 36"/>
                    <a:gd name="T10" fmla="*/ 0 h 3"/>
                    <a:gd name="T11" fmla="*/ 36 w 36"/>
                    <a:gd name="T12" fmla="*/ 3 h 3"/>
                  </a:gdLst>
                  <a:ahLst/>
                  <a:cxnLst>
                    <a:cxn ang="T6">
                      <a:pos x="T0" y="T1"/>
                    </a:cxn>
                    <a:cxn ang="T7">
                      <a:pos x="T2" y="T3"/>
                    </a:cxn>
                    <a:cxn ang="T8">
                      <a:pos x="T4" y="T5"/>
                    </a:cxn>
                  </a:cxnLst>
                  <a:rect l="T9" t="T10" r="T11" b="T12"/>
                  <a:pathLst>
                    <a:path w="36" h="3">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19" name="Line 293"/>
                <p:cNvSpPr>
                  <a:spLocks noChangeShapeType="1"/>
                </p:cNvSpPr>
                <p:nvPr/>
              </p:nvSpPr>
              <p:spPr bwMode="auto">
                <a:xfrm>
                  <a:off x="3567" y="1452"/>
                  <a:ext cx="1" cy="223"/>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0" name="Line 294"/>
                <p:cNvSpPr>
                  <a:spLocks noChangeShapeType="1"/>
                </p:cNvSpPr>
                <p:nvPr/>
              </p:nvSpPr>
              <p:spPr bwMode="auto">
                <a:xfrm flipV="1">
                  <a:off x="3567" y="1547"/>
                  <a:ext cx="220" cy="128"/>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1" name="Freeform 295"/>
                <p:cNvSpPr>
                  <a:spLocks/>
                </p:cNvSpPr>
                <p:nvPr/>
              </p:nvSpPr>
              <p:spPr bwMode="auto">
                <a:xfrm>
                  <a:off x="3750" y="1312"/>
                  <a:ext cx="74" cy="2"/>
                </a:xfrm>
                <a:custGeom>
                  <a:avLst/>
                  <a:gdLst>
                    <a:gd name="T0" fmla="*/ 0 w 36"/>
                    <a:gd name="T1" fmla="*/ 0 h 2"/>
                    <a:gd name="T2" fmla="*/ 11445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2" name="Line 296"/>
                <p:cNvSpPr>
                  <a:spLocks noChangeShapeType="1"/>
                </p:cNvSpPr>
                <p:nvPr/>
              </p:nvSpPr>
              <p:spPr bwMode="auto">
                <a:xfrm>
                  <a:off x="3787" y="1312"/>
                  <a:ext cx="1" cy="23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3" name="Line 297"/>
                <p:cNvSpPr>
                  <a:spLocks noChangeShapeType="1"/>
                </p:cNvSpPr>
                <p:nvPr/>
              </p:nvSpPr>
              <p:spPr bwMode="auto">
                <a:xfrm flipV="1">
                  <a:off x="3787" y="1423"/>
                  <a:ext cx="221" cy="124"/>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4" name="Freeform 298"/>
                <p:cNvSpPr>
                  <a:spLocks/>
                </p:cNvSpPr>
                <p:nvPr/>
              </p:nvSpPr>
              <p:spPr bwMode="auto">
                <a:xfrm>
                  <a:off x="3973" y="1163"/>
                  <a:ext cx="71" cy="1"/>
                </a:xfrm>
                <a:custGeom>
                  <a:avLst/>
                  <a:gdLst>
                    <a:gd name="T0" fmla="*/ 0 w 36"/>
                    <a:gd name="T1" fmla="*/ 0 h 1"/>
                    <a:gd name="T2" fmla="*/ 8230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5" name="Line 299"/>
                <p:cNvSpPr>
                  <a:spLocks noChangeShapeType="1"/>
                </p:cNvSpPr>
                <p:nvPr/>
              </p:nvSpPr>
              <p:spPr bwMode="auto">
                <a:xfrm>
                  <a:off x="4008" y="1163"/>
                  <a:ext cx="2" cy="26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6" name="Line 300"/>
                <p:cNvSpPr>
                  <a:spLocks noChangeShapeType="1"/>
                </p:cNvSpPr>
                <p:nvPr/>
              </p:nvSpPr>
              <p:spPr bwMode="auto">
                <a:xfrm flipV="1">
                  <a:off x="4008" y="1280"/>
                  <a:ext cx="223" cy="143"/>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7" name="Freeform 301"/>
                <p:cNvSpPr>
                  <a:spLocks/>
                </p:cNvSpPr>
                <p:nvPr/>
              </p:nvSpPr>
              <p:spPr bwMode="auto">
                <a:xfrm>
                  <a:off x="4193" y="1006"/>
                  <a:ext cx="74" cy="2"/>
                </a:xfrm>
                <a:custGeom>
                  <a:avLst/>
                  <a:gdLst>
                    <a:gd name="T0" fmla="*/ 0 w 36"/>
                    <a:gd name="T1" fmla="*/ 0 h 2"/>
                    <a:gd name="T2" fmla="*/ 11445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8" name="Line 302"/>
                <p:cNvSpPr>
                  <a:spLocks noChangeShapeType="1"/>
                </p:cNvSpPr>
                <p:nvPr/>
              </p:nvSpPr>
              <p:spPr bwMode="auto">
                <a:xfrm>
                  <a:off x="4231" y="1006"/>
                  <a:ext cx="2" cy="27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29" name="Line 303"/>
                <p:cNvSpPr>
                  <a:spLocks noChangeShapeType="1"/>
                </p:cNvSpPr>
                <p:nvPr/>
              </p:nvSpPr>
              <p:spPr bwMode="auto">
                <a:xfrm flipV="1">
                  <a:off x="4231" y="1247"/>
                  <a:ext cx="111" cy="33"/>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30" name="Freeform 304"/>
                <p:cNvSpPr>
                  <a:spLocks/>
                </p:cNvSpPr>
                <p:nvPr/>
              </p:nvSpPr>
              <p:spPr bwMode="auto">
                <a:xfrm>
                  <a:off x="4517" y="888"/>
                  <a:ext cx="71" cy="2"/>
                </a:xfrm>
                <a:custGeom>
                  <a:avLst/>
                  <a:gdLst>
                    <a:gd name="T0" fmla="*/ 0 w 36"/>
                    <a:gd name="T1" fmla="*/ 0 h 2"/>
                    <a:gd name="T2" fmla="*/ 8230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31" name="Line 305"/>
                <p:cNvSpPr>
                  <a:spLocks noChangeShapeType="1"/>
                </p:cNvSpPr>
                <p:nvPr/>
              </p:nvSpPr>
              <p:spPr bwMode="auto">
                <a:xfrm>
                  <a:off x="4553" y="888"/>
                  <a:ext cx="1" cy="29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32" name="Line 306"/>
                <p:cNvSpPr>
                  <a:spLocks noChangeShapeType="1"/>
                </p:cNvSpPr>
                <p:nvPr/>
              </p:nvSpPr>
              <p:spPr bwMode="auto">
                <a:xfrm>
                  <a:off x="4553" y="1187"/>
                  <a:ext cx="377" cy="699"/>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33" name="Freeform 307"/>
                <p:cNvSpPr>
                  <a:spLocks/>
                </p:cNvSpPr>
                <p:nvPr/>
              </p:nvSpPr>
              <p:spPr bwMode="auto">
                <a:xfrm>
                  <a:off x="4893" y="1692"/>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34" name="Rectangle 308"/>
                <p:cNvSpPr>
                  <a:spLocks noChangeArrowheads="1"/>
                </p:cNvSpPr>
                <p:nvPr/>
              </p:nvSpPr>
              <p:spPr bwMode="auto">
                <a:xfrm>
                  <a:off x="2308" y="1791"/>
                  <a:ext cx="76"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35" name="Rectangle 309"/>
                <p:cNvSpPr>
                  <a:spLocks noChangeArrowheads="1"/>
                </p:cNvSpPr>
                <p:nvPr/>
              </p:nvSpPr>
              <p:spPr bwMode="auto">
                <a:xfrm>
                  <a:off x="2673" y="1705"/>
                  <a:ext cx="76"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36" name="Rectangle 310"/>
                <p:cNvSpPr>
                  <a:spLocks noChangeArrowheads="1"/>
                </p:cNvSpPr>
                <p:nvPr/>
              </p:nvSpPr>
              <p:spPr bwMode="auto">
                <a:xfrm>
                  <a:off x="2864" y="1732"/>
                  <a:ext cx="75" cy="72"/>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37" name="Rectangle 311"/>
                <p:cNvSpPr>
                  <a:spLocks noChangeArrowheads="1"/>
                </p:cNvSpPr>
                <p:nvPr/>
              </p:nvSpPr>
              <p:spPr bwMode="auto">
                <a:xfrm>
                  <a:off x="3084" y="1771"/>
                  <a:ext cx="75"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38" name="Rectangle 312"/>
                <p:cNvSpPr>
                  <a:spLocks noChangeArrowheads="1"/>
                </p:cNvSpPr>
                <p:nvPr/>
              </p:nvSpPr>
              <p:spPr bwMode="auto">
                <a:xfrm>
                  <a:off x="3308" y="1653"/>
                  <a:ext cx="75"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39" name="Rectangle 313"/>
                <p:cNvSpPr>
                  <a:spLocks noChangeArrowheads="1"/>
                </p:cNvSpPr>
                <p:nvPr/>
              </p:nvSpPr>
              <p:spPr bwMode="auto">
                <a:xfrm>
                  <a:off x="3530" y="1639"/>
                  <a:ext cx="75"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40" name="Rectangle 314"/>
                <p:cNvSpPr>
                  <a:spLocks noChangeArrowheads="1"/>
                </p:cNvSpPr>
                <p:nvPr/>
              </p:nvSpPr>
              <p:spPr bwMode="auto">
                <a:xfrm>
                  <a:off x="3750" y="1514"/>
                  <a:ext cx="75" cy="72"/>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41" name="Rectangle 315"/>
                <p:cNvSpPr>
                  <a:spLocks noChangeArrowheads="1"/>
                </p:cNvSpPr>
                <p:nvPr/>
              </p:nvSpPr>
              <p:spPr bwMode="auto">
                <a:xfrm>
                  <a:off x="3973" y="1387"/>
                  <a:ext cx="75" cy="75"/>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42" name="Rectangle 316"/>
                <p:cNvSpPr>
                  <a:spLocks noChangeArrowheads="1"/>
                </p:cNvSpPr>
                <p:nvPr/>
              </p:nvSpPr>
              <p:spPr bwMode="auto">
                <a:xfrm>
                  <a:off x="4193" y="1244"/>
                  <a:ext cx="75"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43" name="Rectangle 317"/>
                <p:cNvSpPr>
                  <a:spLocks noChangeArrowheads="1"/>
                </p:cNvSpPr>
                <p:nvPr/>
              </p:nvSpPr>
              <p:spPr bwMode="auto">
                <a:xfrm>
                  <a:off x="4517" y="1152"/>
                  <a:ext cx="75"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44" name="Rectangle 318"/>
                <p:cNvSpPr>
                  <a:spLocks noChangeArrowheads="1"/>
                </p:cNvSpPr>
                <p:nvPr/>
              </p:nvSpPr>
              <p:spPr bwMode="auto">
                <a:xfrm>
                  <a:off x="4893" y="1850"/>
                  <a:ext cx="76"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45" name="Freeform 319"/>
                <p:cNvSpPr>
                  <a:spLocks/>
                </p:cNvSpPr>
                <p:nvPr/>
              </p:nvSpPr>
              <p:spPr bwMode="auto">
                <a:xfrm>
                  <a:off x="1675" y="1763"/>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46" name="Freeform 320"/>
                <p:cNvSpPr>
                  <a:spLocks/>
                </p:cNvSpPr>
                <p:nvPr/>
              </p:nvSpPr>
              <p:spPr bwMode="auto">
                <a:xfrm>
                  <a:off x="1764" y="1697"/>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47" name="Line 321"/>
                <p:cNvSpPr>
                  <a:spLocks noChangeShapeType="1"/>
                </p:cNvSpPr>
                <p:nvPr/>
              </p:nvSpPr>
              <p:spPr bwMode="auto">
                <a:xfrm>
                  <a:off x="1802" y="1697"/>
                  <a:ext cx="2" cy="15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48" name="Freeform 322"/>
                <p:cNvSpPr>
                  <a:spLocks/>
                </p:cNvSpPr>
                <p:nvPr/>
              </p:nvSpPr>
              <p:spPr bwMode="auto">
                <a:xfrm>
                  <a:off x="2036" y="1844"/>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49" name="Line 323"/>
                <p:cNvSpPr>
                  <a:spLocks noChangeShapeType="1"/>
                </p:cNvSpPr>
                <p:nvPr/>
              </p:nvSpPr>
              <p:spPr bwMode="auto">
                <a:xfrm>
                  <a:off x="2074" y="1884"/>
                  <a:ext cx="2" cy="10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0" name="Freeform 324"/>
                <p:cNvSpPr>
                  <a:spLocks/>
                </p:cNvSpPr>
                <p:nvPr/>
              </p:nvSpPr>
              <p:spPr bwMode="auto">
                <a:xfrm>
                  <a:off x="2308" y="1690"/>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1" name="Line 325"/>
                <p:cNvSpPr>
                  <a:spLocks noChangeShapeType="1"/>
                </p:cNvSpPr>
                <p:nvPr/>
              </p:nvSpPr>
              <p:spPr bwMode="auto">
                <a:xfrm>
                  <a:off x="2347" y="1690"/>
                  <a:ext cx="1" cy="13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2" name="Freeform 326"/>
                <p:cNvSpPr>
                  <a:spLocks/>
                </p:cNvSpPr>
                <p:nvPr/>
              </p:nvSpPr>
              <p:spPr bwMode="auto">
                <a:xfrm>
                  <a:off x="2673" y="1574"/>
                  <a:ext cx="72" cy="1"/>
                </a:xfrm>
                <a:custGeom>
                  <a:avLst/>
                  <a:gdLst>
                    <a:gd name="T0" fmla="*/ 0 w 36"/>
                    <a:gd name="T1" fmla="*/ 0 h 1"/>
                    <a:gd name="T2" fmla="*/ 9216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3" name="Line 327"/>
                <p:cNvSpPr>
                  <a:spLocks noChangeShapeType="1"/>
                </p:cNvSpPr>
                <p:nvPr/>
              </p:nvSpPr>
              <p:spPr bwMode="auto">
                <a:xfrm>
                  <a:off x="2709" y="1574"/>
                  <a:ext cx="2" cy="16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4" name="Line 328"/>
                <p:cNvSpPr>
                  <a:spLocks noChangeShapeType="1"/>
                </p:cNvSpPr>
                <p:nvPr/>
              </p:nvSpPr>
              <p:spPr bwMode="auto">
                <a:xfrm>
                  <a:off x="2709" y="1740"/>
                  <a:ext cx="190" cy="25"/>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5" name="Freeform 329"/>
                <p:cNvSpPr>
                  <a:spLocks/>
                </p:cNvSpPr>
                <p:nvPr/>
              </p:nvSpPr>
              <p:spPr bwMode="auto">
                <a:xfrm>
                  <a:off x="2864" y="1620"/>
                  <a:ext cx="73" cy="2"/>
                </a:xfrm>
                <a:custGeom>
                  <a:avLst/>
                  <a:gdLst>
                    <a:gd name="T0" fmla="*/ 0 w 36"/>
                    <a:gd name="T1" fmla="*/ 0 h 2"/>
                    <a:gd name="T2" fmla="*/ 10279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6" name="Line 330"/>
                <p:cNvSpPr>
                  <a:spLocks noChangeShapeType="1"/>
                </p:cNvSpPr>
                <p:nvPr/>
              </p:nvSpPr>
              <p:spPr bwMode="auto">
                <a:xfrm>
                  <a:off x="2899" y="1620"/>
                  <a:ext cx="3" cy="14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7" name="Freeform 331"/>
                <p:cNvSpPr>
                  <a:spLocks/>
                </p:cNvSpPr>
                <p:nvPr/>
              </p:nvSpPr>
              <p:spPr bwMode="auto">
                <a:xfrm>
                  <a:off x="3084" y="1668"/>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8" name="Line 332"/>
                <p:cNvSpPr>
                  <a:spLocks noChangeShapeType="1"/>
                </p:cNvSpPr>
                <p:nvPr/>
              </p:nvSpPr>
              <p:spPr bwMode="auto">
                <a:xfrm>
                  <a:off x="3122" y="1668"/>
                  <a:ext cx="2" cy="1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59" name="Freeform 333"/>
                <p:cNvSpPr>
                  <a:spLocks/>
                </p:cNvSpPr>
                <p:nvPr/>
              </p:nvSpPr>
              <p:spPr bwMode="auto">
                <a:xfrm>
                  <a:off x="3308" y="1505"/>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0" name="Line 334"/>
                <p:cNvSpPr>
                  <a:spLocks noChangeShapeType="1"/>
                </p:cNvSpPr>
                <p:nvPr/>
              </p:nvSpPr>
              <p:spPr bwMode="auto">
                <a:xfrm>
                  <a:off x="3344" y="1505"/>
                  <a:ext cx="1" cy="18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1" name="Freeform 335"/>
                <p:cNvSpPr>
                  <a:spLocks/>
                </p:cNvSpPr>
                <p:nvPr/>
              </p:nvSpPr>
              <p:spPr bwMode="auto">
                <a:xfrm>
                  <a:off x="3530" y="1452"/>
                  <a:ext cx="72" cy="3"/>
                </a:xfrm>
                <a:custGeom>
                  <a:avLst/>
                  <a:gdLst>
                    <a:gd name="T0" fmla="*/ 0 w 36"/>
                    <a:gd name="T1" fmla="*/ 0 h 3"/>
                    <a:gd name="T2" fmla="*/ 9216 w 36"/>
                    <a:gd name="T3" fmla="*/ 0 h 3"/>
                    <a:gd name="T4" fmla="*/ 0 w 36"/>
                    <a:gd name="T5" fmla="*/ 0 h 3"/>
                    <a:gd name="T6" fmla="*/ 0 60000 65536"/>
                    <a:gd name="T7" fmla="*/ 0 60000 65536"/>
                    <a:gd name="T8" fmla="*/ 0 60000 65536"/>
                    <a:gd name="T9" fmla="*/ 0 w 36"/>
                    <a:gd name="T10" fmla="*/ 0 h 3"/>
                    <a:gd name="T11" fmla="*/ 36 w 36"/>
                    <a:gd name="T12" fmla="*/ 3 h 3"/>
                  </a:gdLst>
                  <a:ahLst/>
                  <a:cxnLst>
                    <a:cxn ang="T6">
                      <a:pos x="T0" y="T1"/>
                    </a:cxn>
                    <a:cxn ang="T7">
                      <a:pos x="T2" y="T3"/>
                    </a:cxn>
                    <a:cxn ang="T8">
                      <a:pos x="T4" y="T5"/>
                    </a:cxn>
                  </a:cxnLst>
                  <a:rect l="T9" t="T10" r="T11" b="T12"/>
                  <a:pathLst>
                    <a:path w="36" h="3">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2" name="Line 336"/>
                <p:cNvSpPr>
                  <a:spLocks noChangeShapeType="1"/>
                </p:cNvSpPr>
                <p:nvPr/>
              </p:nvSpPr>
              <p:spPr bwMode="auto">
                <a:xfrm>
                  <a:off x="3567" y="1452"/>
                  <a:ext cx="1" cy="223"/>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3" name="Freeform 337"/>
                <p:cNvSpPr>
                  <a:spLocks/>
                </p:cNvSpPr>
                <p:nvPr/>
              </p:nvSpPr>
              <p:spPr bwMode="auto">
                <a:xfrm>
                  <a:off x="3750" y="1312"/>
                  <a:ext cx="74" cy="2"/>
                </a:xfrm>
                <a:custGeom>
                  <a:avLst/>
                  <a:gdLst>
                    <a:gd name="T0" fmla="*/ 0 w 36"/>
                    <a:gd name="T1" fmla="*/ 0 h 2"/>
                    <a:gd name="T2" fmla="*/ 11445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4" name="Line 338"/>
                <p:cNvSpPr>
                  <a:spLocks noChangeShapeType="1"/>
                </p:cNvSpPr>
                <p:nvPr/>
              </p:nvSpPr>
              <p:spPr bwMode="auto">
                <a:xfrm>
                  <a:off x="3787" y="1312"/>
                  <a:ext cx="1" cy="23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5" name="Freeform 339"/>
                <p:cNvSpPr>
                  <a:spLocks/>
                </p:cNvSpPr>
                <p:nvPr/>
              </p:nvSpPr>
              <p:spPr bwMode="auto">
                <a:xfrm>
                  <a:off x="3973" y="1163"/>
                  <a:ext cx="71" cy="1"/>
                </a:xfrm>
                <a:custGeom>
                  <a:avLst/>
                  <a:gdLst>
                    <a:gd name="T0" fmla="*/ 0 w 36"/>
                    <a:gd name="T1" fmla="*/ 0 h 1"/>
                    <a:gd name="T2" fmla="*/ 8230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6" name="Line 340"/>
                <p:cNvSpPr>
                  <a:spLocks noChangeShapeType="1"/>
                </p:cNvSpPr>
                <p:nvPr/>
              </p:nvSpPr>
              <p:spPr bwMode="auto">
                <a:xfrm>
                  <a:off x="4008" y="1163"/>
                  <a:ext cx="2" cy="26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7" name="Freeform 341"/>
                <p:cNvSpPr>
                  <a:spLocks/>
                </p:cNvSpPr>
                <p:nvPr/>
              </p:nvSpPr>
              <p:spPr bwMode="auto">
                <a:xfrm>
                  <a:off x="4193" y="1006"/>
                  <a:ext cx="74" cy="2"/>
                </a:xfrm>
                <a:custGeom>
                  <a:avLst/>
                  <a:gdLst>
                    <a:gd name="T0" fmla="*/ 0 w 36"/>
                    <a:gd name="T1" fmla="*/ 0 h 2"/>
                    <a:gd name="T2" fmla="*/ 11445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8" name="Line 342"/>
                <p:cNvSpPr>
                  <a:spLocks noChangeShapeType="1"/>
                </p:cNvSpPr>
                <p:nvPr/>
              </p:nvSpPr>
              <p:spPr bwMode="auto">
                <a:xfrm>
                  <a:off x="4231" y="1006"/>
                  <a:ext cx="2" cy="27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69" name="Line 343"/>
                <p:cNvSpPr>
                  <a:spLocks noChangeShapeType="1"/>
                </p:cNvSpPr>
                <p:nvPr/>
              </p:nvSpPr>
              <p:spPr bwMode="auto">
                <a:xfrm flipV="1">
                  <a:off x="4490" y="1187"/>
                  <a:ext cx="63" cy="18"/>
                </a:xfrm>
                <a:prstGeom prst="line">
                  <a:avLst/>
                </a:prstGeom>
                <a:noFill/>
                <a:ln w="365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70" name="Freeform 344"/>
                <p:cNvSpPr>
                  <a:spLocks/>
                </p:cNvSpPr>
                <p:nvPr/>
              </p:nvSpPr>
              <p:spPr bwMode="auto">
                <a:xfrm>
                  <a:off x="4517" y="888"/>
                  <a:ext cx="71" cy="2"/>
                </a:xfrm>
                <a:custGeom>
                  <a:avLst/>
                  <a:gdLst>
                    <a:gd name="T0" fmla="*/ 0 w 36"/>
                    <a:gd name="T1" fmla="*/ 0 h 2"/>
                    <a:gd name="T2" fmla="*/ 8230 w 36"/>
                    <a:gd name="T3" fmla="*/ 0 h 2"/>
                    <a:gd name="T4" fmla="*/ 0 w 36"/>
                    <a:gd name="T5" fmla="*/ 0 h 2"/>
                    <a:gd name="T6" fmla="*/ 0 60000 65536"/>
                    <a:gd name="T7" fmla="*/ 0 60000 65536"/>
                    <a:gd name="T8" fmla="*/ 0 60000 65536"/>
                    <a:gd name="T9" fmla="*/ 0 w 36"/>
                    <a:gd name="T10" fmla="*/ 0 h 2"/>
                    <a:gd name="T11" fmla="*/ 36 w 36"/>
                    <a:gd name="T12" fmla="*/ 2 h 2"/>
                  </a:gdLst>
                  <a:ahLst/>
                  <a:cxnLst>
                    <a:cxn ang="T6">
                      <a:pos x="T0" y="T1"/>
                    </a:cxn>
                    <a:cxn ang="T7">
                      <a:pos x="T2" y="T3"/>
                    </a:cxn>
                    <a:cxn ang="T8">
                      <a:pos x="T4" y="T5"/>
                    </a:cxn>
                  </a:cxnLst>
                  <a:rect l="T9" t="T10" r="T11" b="T12"/>
                  <a:pathLst>
                    <a:path w="36" h="2">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71" name="Line 345"/>
                <p:cNvSpPr>
                  <a:spLocks noChangeShapeType="1"/>
                </p:cNvSpPr>
                <p:nvPr/>
              </p:nvSpPr>
              <p:spPr bwMode="auto">
                <a:xfrm>
                  <a:off x="4553" y="888"/>
                  <a:ext cx="1" cy="29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72" name="Freeform 346"/>
                <p:cNvSpPr>
                  <a:spLocks/>
                </p:cNvSpPr>
                <p:nvPr/>
              </p:nvSpPr>
              <p:spPr bwMode="auto">
                <a:xfrm>
                  <a:off x="4893" y="1692"/>
                  <a:ext cx="74" cy="1"/>
                </a:xfrm>
                <a:custGeom>
                  <a:avLst/>
                  <a:gdLst>
                    <a:gd name="T0" fmla="*/ 0 w 36"/>
                    <a:gd name="T1" fmla="*/ 0 h 1"/>
                    <a:gd name="T2" fmla="*/ 11445 w 36"/>
                    <a:gd name="T3" fmla="*/ 0 h 1"/>
                    <a:gd name="T4" fmla="*/ 0 w 36"/>
                    <a:gd name="T5" fmla="*/ 0 h 1"/>
                    <a:gd name="T6" fmla="*/ 0 60000 65536"/>
                    <a:gd name="T7" fmla="*/ 0 60000 65536"/>
                    <a:gd name="T8" fmla="*/ 0 60000 65536"/>
                    <a:gd name="T9" fmla="*/ 0 w 36"/>
                    <a:gd name="T10" fmla="*/ 0 h 1"/>
                    <a:gd name="T11" fmla="*/ 36 w 36"/>
                    <a:gd name="T12" fmla="*/ 1 h 1"/>
                  </a:gdLst>
                  <a:ahLst/>
                  <a:cxnLst>
                    <a:cxn ang="T6">
                      <a:pos x="T0" y="T1"/>
                    </a:cxn>
                    <a:cxn ang="T7">
                      <a:pos x="T2" y="T3"/>
                    </a:cxn>
                    <a:cxn ang="T8">
                      <a:pos x="T4" y="T5"/>
                    </a:cxn>
                  </a:cxnLst>
                  <a:rect l="T9" t="T10" r="T11" b="T12"/>
                  <a:pathLst>
                    <a:path w="36" h="1">
                      <a:moveTo>
                        <a:pt x="0" y="0"/>
                      </a:moveTo>
                      <a:lnTo>
                        <a:pt x="36" y="0"/>
                      </a:lnTo>
                      <a:lnTo>
                        <a:pt x="0" y="0"/>
                      </a:lnTo>
                    </a:path>
                  </a:pathLst>
                </a:custGeom>
                <a:noFill/>
                <a:ln w="127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573" name="Rectangle 347"/>
                <p:cNvSpPr>
                  <a:spLocks noChangeArrowheads="1"/>
                </p:cNvSpPr>
                <p:nvPr/>
              </p:nvSpPr>
              <p:spPr bwMode="auto">
                <a:xfrm>
                  <a:off x="2308" y="1791"/>
                  <a:ext cx="76" cy="73"/>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74" name="Rectangle 348"/>
                <p:cNvSpPr>
                  <a:spLocks noChangeArrowheads="1"/>
                </p:cNvSpPr>
                <p:nvPr/>
              </p:nvSpPr>
              <p:spPr bwMode="auto">
                <a:xfrm>
                  <a:off x="2673" y="1705"/>
                  <a:ext cx="76" cy="74"/>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75" name="Rectangle 349"/>
                <p:cNvSpPr>
                  <a:spLocks noChangeArrowheads="1"/>
                </p:cNvSpPr>
                <p:nvPr/>
              </p:nvSpPr>
              <p:spPr bwMode="auto">
                <a:xfrm>
                  <a:off x="2864" y="1732"/>
                  <a:ext cx="75" cy="72"/>
                </a:xfrm>
                <a:prstGeom prst="rect">
                  <a:avLst/>
                </a:prstGeom>
                <a:solidFill>
                  <a:srgbClr val="FFFF00"/>
                </a:solidFill>
                <a:ln w="12700">
                  <a:solidFill>
                    <a:srgbClr val="FFFF00"/>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76" name="Rectangle 350"/>
                <p:cNvSpPr>
                  <a:spLocks noChangeArrowheads="1"/>
                </p:cNvSpPr>
                <p:nvPr/>
              </p:nvSpPr>
              <p:spPr bwMode="auto">
                <a:xfrm>
                  <a:off x="3024" y="624"/>
                  <a:ext cx="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000" b="1" i="1"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0577" name="Text Box 351"/>
                <p:cNvSpPr txBox="1">
                  <a:spLocks noChangeArrowheads="1"/>
                </p:cNvSpPr>
                <p:nvPr/>
              </p:nvSpPr>
              <p:spPr bwMode="auto">
                <a:xfrm>
                  <a:off x="3264" y="1212"/>
                  <a:ext cx="200"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0578" name="Text Box 352"/>
                <p:cNvSpPr txBox="1">
                  <a:spLocks noChangeArrowheads="1"/>
                </p:cNvSpPr>
                <p:nvPr/>
              </p:nvSpPr>
              <p:spPr bwMode="auto">
                <a:xfrm>
                  <a:off x="3436" y="1147"/>
                  <a:ext cx="279"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0579" name="Text Box 353"/>
                <p:cNvSpPr txBox="1">
                  <a:spLocks noChangeArrowheads="1"/>
                </p:cNvSpPr>
                <p:nvPr/>
              </p:nvSpPr>
              <p:spPr bwMode="auto">
                <a:xfrm>
                  <a:off x="3623" y="1040"/>
                  <a:ext cx="279"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0580" name="Text Box 354"/>
                <p:cNvSpPr txBox="1">
                  <a:spLocks noChangeArrowheads="1"/>
                </p:cNvSpPr>
                <p:nvPr/>
              </p:nvSpPr>
              <p:spPr bwMode="auto">
                <a:xfrm>
                  <a:off x="3871" y="971"/>
                  <a:ext cx="279"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0581" name="Text Box 355"/>
                <p:cNvSpPr txBox="1">
                  <a:spLocks noChangeArrowheads="1"/>
                </p:cNvSpPr>
                <p:nvPr/>
              </p:nvSpPr>
              <p:spPr bwMode="auto">
                <a:xfrm>
                  <a:off x="4098" y="853"/>
                  <a:ext cx="279"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0582" name="Text Box 356"/>
                <p:cNvSpPr txBox="1">
                  <a:spLocks noChangeArrowheads="1"/>
                </p:cNvSpPr>
                <p:nvPr/>
              </p:nvSpPr>
              <p:spPr bwMode="auto">
                <a:xfrm>
                  <a:off x="4429" y="686"/>
                  <a:ext cx="279"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grpSp>
        </p:grpSp>
      </p:grpSp>
      <p:sp>
        <p:nvSpPr>
          <p:cNvPr id="99685" name="Text Box 357"/>
          <p:cNvSpPr txBox="1">
            <a:spLocks noChangeArrowheads="1"/>
          </p:cNvSpPr>
          <p:nvPr/>
        </p:nvSpPr>
        <p:spPr bwMode="auto">
          <a:xfrm>
            <a:off x="1023938" y="331788"/>
            <a:ext cx="7810500" cy="523875"/>
          </a:xfrm>
          <a:prstGeom prst="rect">
            <a:avLst/>
          </a:prstGeom>
          <a:gradFill rotWithShape="0">
            <a:gsLst>
              <a:gs pos="0">
                <a:schemeClr val="accent1"/>
              </a:gs>
              <a:gs pos="100000">
                <a:schemeClr val="accent1">
                  <a:gamma/>
                  <a:shade val="46275"/>
                  <a:invGamma/>
                </a:schemeClr>
              </a:gs>
            </a:gsLst>
            <a:lin ang="5400000" scaled="1"/>
          </a:gradFill>
          <a:ln w="9525">
            <a:solidFill>
              <a:schemeClr val="bg1"/>
            </a:solid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ALLERGEN CHALLENGE AND EXHALED NO</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0434" name="Text Box 358"/>
          <p:cNvSpPr txBox="1">
            <a:spLocks noChangeArrowheads="1"/>
          </p:cNvSpPr>
          <p:nvPr/>
        </p:nvSpPr>
        <p:spPr bwMode="auto">
          <a:xfrm>
            <a:off x="2763838" y="1455738"/>
            <a:ext cx="895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n=16</a:t>
            </a:r>
          </a:p>
        </p:txBody>
      </p:sp>
    </p:spTree>
    <p:extLst>
      <p:ext uri="{BB962C8B-B14F-4D97-AF65-F5344CB8AC3E}">
        <p14:creationId xmlns:p14="http://schemas.microsoft.com/office/powerpoint/2010/main" val="2488499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olo 1"/>
          <p:cNvSpPr>
            <a:spLocks noGrp="1"/>
          </p:cNvSpPr>
          <p:nvPr>
            <p:ph type="title"/>
          </p:nvPr>
        </p:nvSpPr>
        <p:spPr>
          <a:xfrm>
            <a:off x="685800" y="188913"/>
            <a:ext cx="7772400" cy="1143000"/>
          </a:xfrm>
        </p:spPr>
        <p:txBody>
          <a:bodyPr/>
          <a:lstStyle/>
          <a:p>
            <a:r>
              <a:rPr lang="it-IT" altLang="it-IT" smtClean="0">
                <a:solidFill>
                  <a:srgbClr val="FFFF00"/>
                </a:solidFill>
              </a:rPr>
              <a:t>FeNO and sputum/bronchial EOS in atopic asthma</a:t>
            </a:r>
          </a:p>
        </p:txBody>
      </p:sp>
      <p:pic>
        <p:nvPicPr>
          <p:cNvPr id="181251" name="Picture 2"/>
          <p:cNvPicPr>
            <a:picLocks noChangeAspect="1" noChangeArrowheads="1"/>
          </p:cNvPicPr>
          <p:nvPr/>
        </p:nvPicPr>
        <p:blipFill>
          <a:blip r:embed="rId2">
            <a:extLst>
              <a:ext uri="{28A0092B-C50C-407E-A947-70E740481C1C}">
                <a14:useLocalDpi xmlns:a14="http://schemas.microsoft.com/office/drawing/2010/main" val="0"/>
              </a:ext>
            </a:extLst>
          </a:blip>
          <a:srcRect l="29124" t="38013" r="55688" b="23975"/>
          <a:stretch>
            <a:fillRect/>
          </a:stretch>
        </p:blipFill>
        <p:spPr bwMode="auto">
          <a:xfrm>
            <a:off x="107950" y="2420938"/>
            <a:ext cx="4357688" cy="3168650"/>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81252" name="CasellaDiTesto 3"/>
          <p:cNvSpPr txBox="1">
            <a:spLocks noChangeArrowheads="1"/>
          </p:cNvSpPr>
          <p:nvPr/>
        </p:nvSpPr>
        <p:spPr bwMode="auto">
          <a:xfrm>
            <a:off x="912813" y="1700213"/>
            <a:ext cx="2722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35 stable atopic asthmatics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not on ICS</a:t>
            </a:r>
          </a:p>
        </p:txBody>
      </p:sp>
      <p:sp>
        <p:nvSpPr>
          <p:cNvPr id="181253" name="CasellaDiTesto 4"/>
          <p:cNvSpPr txBox="1">
            <a:spLocks noChangeArrowheads="1"/>
          </p:cNvSpPr>
          <p:nvPr/>
        </p:nvSpPr>
        <p:spPr bwMode="auto">
          <a:xfrm>
            <a:off x="107950" y="6402388"/>
            <a:ext cx="3463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Jatakanon et al. Thorax 1998; 53:91-95.</a:t>
            </a:r>
          </a:p>
        </p:txBody>
      </p:sp>
      <p:pic>
        <p:nvPicPr>
          <p:cNvPr id="1812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2386013"/>
            <a:ext cx="415290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5" name="CasellaDiTesto 3"/>
          <p:cNvSpPr txBox="1">
            <a:spLocks noChangeArrowheads="1"/>
          </p:cNvSpPr>
          <p:nvPr/>
        </p:nvSpPr>
        <p:spPr bwMode="auto">
          <a:xfrm>
            <a:off x="5346700" y="1700213"/>
            <a:ext cx="3236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10 atopic mild asthmatics 48 hrs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after allergen challenge</a:t>
            </a:r>
          </a:p>
        </p:txBody>
      </p:sp>
      <p:sp>
        <p:nvSpPr>
          <p:cNvPr id="181256" name="CasellaDiTesto 4"/>
          <p:cNvSpPr txBox="1">
            <a:spLocks noChangeArrowheads="1"/>
          </p:cNvSpPr>
          <p:nvPr/>
        </p:nvSpPr>
        <p:spPr bwMode="auto">
          <a:xfrm>
            <a:off x="4695825" y="6402388"/>
            <a:ext cx="4556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Ricciardolo et al. Int J Imm Pharm 2012;25:175-182.</a:t>
            </a:r>
          </a:p>
        </p:txBody>
      </p:sp>
    </p:spTree>
    <p:extLst>
      <p:ext uri="{BB962C8B-B14F-4D97-AF65-F5344CB8AC3E}">
        <p14:creationId xmlns:p14="http://schemas.microsoft.com/office/powerpoint/2010/main" val="2672329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08" name="Text Box 432"/>
          <p:cNvSpPr txBox="1">
            <a:spLocks noChangeArrowheads="1"/>
          </p:cNvSpPr>
          <p:nvPr/>
        </p:nvSpPr>
        <p:spPr bwMode="auto">
          <a:xfrm>
            <a:off x="146050" y="249238"/>
            <a:ext cx="9264650" cy="523875"/>
          </a:xfrm>
          <a:prstGeom prst="rect">
            <a:avLst/>
          </a:prstGeom>
          <a:gradFill rotWithShape="0">
            <a:gsLst>
              <a:gs pos="0">
                <a:schemeClr val="accent1"/>
              </a:gs>
              <a:gs pos="100000">
                <a:schemeClr val="accent1">
                  <a:gamma/>
                  <a:shade val="46275"/>
                  <a:invGamma/>
                </a:schemeClr>
              </a:gs>
            </a:gsLst>
            <a:lin ang="5400000" scaled="1"/>
          </a:gradFill>
          <a:ln w="9525">
            <a:solidFill>
              <a:schemeClr val="bg1"/>
            </a:solid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EFFECT OF AN INHALED STEROID ON EXHALED NO</a:t>
            </a:r>
            <a:endParaRPr kumimoji="0" lang="en-GB" sz="2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83299" name="Line 433"/>
          <p:cNvSpPr>
            <a:spLocks noChangeShapeType="1"/>
          </p:cNvSpPr>
          <p:nvPr/>
        </p:nvSpPr>
        <p:spPr bwMode="auto">
          <a:xfrm flipV="1">
            <a:off x="1914525" y="2563813"/>
            <a:ext cx="546100" cy="80803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0" name="Line 434"/>
          <p:cNvSpPr>
            <a:spLocks noChangeShapeType="1"/>
          </p:cNvSpPr>
          <p:nvPr/>
        </p:nvSpPr>
        <p:spPr bwMode="auto">
          <a:xfrm>
            <a:off x="2403475" y="2232025"/>
            <a:ext cx="115888"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1" name="Line 435"/>
          <p:cNvSpPr>
            <a:spLocks noChangeShapeType="1"/>
          </p:cNvSpPr>
          <p:nvPr/>
        </p:nvSpPr>
        <p:spPr bwMode="auto">
          <a:xfrm flipH="1">
            <a:off x="2403475" y="2232025"/>
            <a:ext cx="115888"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2" name="Line 436"/>
          <p:cNvSpPr>
            <a:spLocks noChangeShapeType="1"/>
          </p:cNvSpPr>
          <p:nvPr/>
        </p:nvSpPr>
        <p:spPr bwMode="auto">
          <a:xfrm>
            <a:off x="2460625" y="2232025"/>
            <a:ext cx="3175" cy="26511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3" name="Line 437"/>
          <p:cNvSpPr>
            <a:spLocks noChangeShapeType="1"/>
          </p:cNvSpPr>
          <p:nvPr/>
        </p:nvSpPr>
        <p:spPr bwMode="auto">
          <a:xfrm>
            <a:off x="2460625" y="2563813"/>
            <a:ext cx="366713" cy="6969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4" name="Line 438"/>
          <p:cNvSpPr>
            <a:spLocks noChangeShapeType="1"/>
          </p:cNvSpPr>
          <p:nvPr/>
        </p:nvSpPr>
        <p:spPr bwMode="auto">
          <a:xfrm>
            <a:off x="2768600" y="3065463"/>
            <a:ext cx="115888" cy="31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5" name="Line 439"/>
          <p:cNvSpPr>
            <a:spLocks noChangeShapeType="1"/>
          </p:cNvSpPr>
          <p:nvPr/>
        </p:nvSpPr>
        <p:spPr bwMode="auto">
          <a:xfrm flipH="1">
            <a:off x="2768600" y="3065463"/>
            <a:ext cx="115888" cy="31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6" name="Line 440"/>
          <p:cNvSpPr>
            <a:spLocks noChangeShapeType="1"/>
          </p:cNvSpPr>
          <p:nvPr/>
        </p:nvSpPr>
        <p:spPr bwMode="auto">
          <a:xfrm>
            <a:off x="2824163" y="3068638"/>
            <a:ext cx="3175" cy="12858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7" name="Line 441"/>
          <p:cNvSpPr>
            <a:spLocks noChangeShapeType="1"/>
          </p:cNvSpPr>
          <p:nvPr/>
        </p:nvSpPr>
        <p:spPr bwMode="auto">
          <a:xfrm flipV="1">
            <a:off x="2827338" y="3049588"/>
            <a:ext cx="365125" cy="21113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8" name="Line 442"/>
          <p:cNvSpPr>
            <a:spLocks noChangeShapeType="1"/>
          </p:cNvSpPr>
          <p:nvPr/>
        </p:nvSpPr>
        <p:spPr bwMode="auto">
          <a:xfrm>
            <a:off x="3135313" y="2727325"/>
            <a:ext cx="115887"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09" name="Line 443"/>
          <p:cNvSpPr>
            <a:spLocks noChangeShapeType="1"/>
          </p:cNvSpPr>
          <p:nvPr/>
        </p:nvSpPr>
        <p:spPr bwMode="auto">
          <a:xfrm flipH="1">
            <a:off x="3135313" y="2727325"/>
            <a:ext cx="115887"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0" name="Line 444"/>
          <p:cNvSpPr>
            <a:spLocks noChangeShapeType="1"/>
          </p:cNvSpPr>
          <p:nvPr/>
        </p:nvSpPr>
        <p:spPr bwMode="auto">
          <a:xfrm>
            <a:off x="3189288" y="2727325"/>
            <a:ext cx="3175" cy="255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1" name="Line 445"/>
          <p:cNvSpPr>
            <a:spLocks noChangeShapeType="1"/>
          </p:cNvSpPr>
          <p:nvPr/>
        </p:nvSpPr>
        <p:spPr bwMode="auto">
          <a:xfrm flipV="1">
            <a:off x="3192463" y="2987675"/>
            <a:ext cx="1276350" cy="6191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2" name="Line 446"/>
          <p:cNvSpPr>
            <a:spLocks noChangeShapeType="1"/>
          </p:cNvSpPr>
          <p:nvPr/>
        </p:nvSpPr>
        <p:spPr bwMode="auto">
          <a:xfrm>
            <a:off x="4413250" y="2732088"/>
            <a:ext cx="115888" cy="476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3" name="Line 447"/>
          <p:cNvSpPr>
            <a:spLocks noChangeShapeType="1"/>
          </p:cNvSpPr>
          <p:nvPr/>
        </p:nvSpPr>
        <p:spPr bwMode="auto">
          <a:xfrm flipH="1">
            <a:off x="4413250" y="2732088"/>
            <a:ext cx="115888" cy="476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4" name="Line 448"/>
          <p:cNvSpPr>
            <a:spLocks noChangeShapeType="1"/>
          </p:cNvSpPr>
          <p:nvPr/>
        </p:nvSpPr>
        <p:spPr bwMode="auto">
          <a:xfrm>
            <a:off x="4468813" y="2736850"/>
            <a:ext cx="3175" cy="1809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5" name="Line 449"/>
          <p:cNvSpPr>
            <a:spLocks noChangeShapeType="1"/>
          </p:cNvSpPr>
          <p:nvPr/>
        </p:nvSpPr>
        <p:spPr bwMode="auto">
          <a:xfrm>
            <a:off x="4471988" y="2987675"/>
            <a:ext cx="1274762" cy="48101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6" name="Line 450"/>
          <p:cNvSpPr>
            <a:spLocks noChangeShapeType="1"/>
          </p:cNvSpPr>
          <p:nvPr/>
        </p:nvSpPr>
        <p:spPr bwMode="auto">
          <a:xfrm>
            <a:off x="5689600" y="3244850"/>
            <a:ext cx="115888"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7" name="Line 451"/>
          <p:cNvSpPr>
            <a:spLocks noChangeShapeType="1"/>
          </p:cNvSpPr>
          <p:nvPr/>
        </p:nvSpPr>
        <p:spPr bwMode="auto">
          <a:xfrm flipH="1">
            <a:off x="5689600" y="3244850"/>
            <a:ext cx="115888"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8" name="Line 452"/>
          <p:cNvSpPr>
            <a:spLocks noChangeShapeType="1"/>
          </p:cNvSpPr>
          <p:nvPr/>
        </p:nvSpPr>
        <p:spPr bwMode="auto">
          <a:xfrm>
            <a:off x="5746750" y="3244850"/>
            <a:ext cx="3175" cy="1587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19" name="Freeform 453"/>
          <p:cNvSpPr>
            <a:spLocks/>
          </p:cNvSpPr>
          <p:nvPr/>
        </p:nvSpPr>
        <p:spPr bwMode="auto">
          <a:xfrm>
            <a:off x="1855788" y="3311525"/>
            <a:ext cx="120650" cy="131763"/>
          </a:xfrm>
          <a:custGeom>
            <a:avLst/>
            <a:gdLst>
              <a:gd name="T0" fmla="*/ 2147483647 w 132"/>
              <a:gd name="T1" fmla="*/ 2147483647 h 131"/>
              <a:gd name="T2" fmla="*/ 2147483647 w 132"/>
              <a:gd name="T3" fmla="*/ 2147483647 h 131"/>
              <a:gd name="T4" fmla="*/ 2147483647 w 132"/>
              <a:gd name="T5" fmla="*/ 2147483647 h 131"/>
              <a:gd name="T6" fmla="*/ 2147483647 w 132"/>
              <a:gd name="T7" fmla="*/ 2147483647 h 131"/>
              <a:gd name="T8" fmla="*/ 0 w 132"/>
              <a:gd name="T9" fmla="*/ 2147483647 h 131"/>
              <a:gd name="T10" fmla="*/ 2147483647 w 132"/>
              <a:gd name="T11" fmla="*/ 2147483647 h 131"/>
              <a:gd name="T12" fmla="*/ 2147483647 w 132"/>
              <a:gd name="T13" fmla="*/ 0 h 131"/>
              <a:gd name="T14" fmla="*/ 2147483647 w 132"/>
              <a:gd name="T15" fmla="*/ 2147483647 h 131"/>
              <a:gd name="T16" fmla="*/ 2147483647 w 132"/>
              <a:gd name="T17" fmla="*/ 214748364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131"/>
              <a:gd name="T29" fmla="*/ 132 w 132"/>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131">
                <a:moveTo>
                  <a:pt x="132" y="65"/>
                </a:moveTo>
                <a:lnTo>
                  <a:pt x="112" y="111"/>
                </a:lnTo>
                <a:lnTo>
                  <a:pt x="65" y="131"/>
                </a:lnTo>
                <a:lnTo>
                  <a:pt x="19" y="111"/>
                </a:lnTo>
                <a:lnTo>
                  <a:pt x="0" y="65"/>
                </a:lnTo>
                <a:lnTo>
                  <a:pt x="19" y="18"/>
                </a:lnTo>
                <a:lnTo>
                  <a:pt x="65" y="0"/>
                </a:lnTo>
                <a:lnTo>
                  <a:pt x="112" y="18"/>
                </a:lnTo>
                <a:lnTo>
                  <a:pt x="132"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0" name="Freeform 454"/>
          <p:cNvSpPr>
            <a:spLocks/>
          </p:cNvSpPr>
          <p:nvPr/>
        </p:nvSpPr>
        <p:spPr bwMode="auto">
          <a:xfrm>
            <a:off x="1855788" y="3311525"/>
            <a:ext cx="120650" cy="131763"/>
          </a:xfrm>
          <a:custGeom>
            <a:avLst/>
            <a:gdLst>
              <a:gd name="T0" fmla="*/ 2147483647 w 132"/>
              <a:gd name="T1" fmla="*/ 2147483647 h 131"/>
              <a:gd name="T2" fmla="*/ 2147483647 w 132"/>
              <a:gd name="T3" fmla="*/ 2147483647 h 131"/>
              <a:gd name="T4" fmla="*/ 2147483647 w 132"/>
              <a:gd name="T5" fmla="*/ 2147483647 h 131"/>
              <a:gd name="T6" fmla="*/ 2147483647 w 132"/>
              <a:gd name="T7" fmla="*/ 2147483647 h 131"/>
              <a:gd name="T8" fmla="*/ 0 w 132"/>
              <a:gd name="T9" fmla="*/ 2147483647 h 131"/>
              <a:gd name="T10" fmla="*/ 2147483647 w 132"/>
              <a:gd name="T11" fmla="*/ 2147483647 h 131"/>
              <a:gd name="T12" fmla="*/ 2147483647 w 132"/>
              <a:gd name="T13" fmla="*/ 0 h 131"/>
              <a:gd name="T14" fmla="*/ 2147483647 w 132"/>
              <a:gd name="T15" fmla="*/ 2147483647 h 131"/>
              <a:gd name="T16" fmla="*/ 2147483647 w 132"/>
              <a:gd name="T17" fmla="*/ 2147483647 h 131"/>
              <a:gd name="T18" fmla="*/ 2147483647 w 132"/>
              <a:gd name="T19" fmla="*/ 2147483647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131"/>
              <a:gd name="T32" fmla="*/ 132 w 132"/>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131">
                <a:moveTo>
                  <a:pt x="132" y="65"/>
                </a:moveTo>
                <a:lnTo>
                  <a:pt x="112" y="111"/>
                </a:lnTo>
                <a:lnTo>
                  <a:pt x="65" y="131"/>
                </a:lnTo>
                <a:lnTo>
                  <a:pt x="19" y="111"/>
                </a:lnTo>
                <a:lnTo>
                  <a:pt x="0" y="65"/>
                </a:lnTo>
                <a:lnTo>
                  <a:pt x="19" y="18"/>
                </a:lnTo>
                <a:lnTo>
                  <a:pt x="65" y="0"/>
                </a:lnTo>
                <a:lnTo>
                  <a:pt x="112" y="18"/>
                </a:lnTo>
                <a:lnTo>
                  <a:pt x="132" y="65"/>
                </a:lnTo>
              </a:path>
            </a:pathLst>
          </a:custGeom>
          <a:noFill/>
          <a:ln w="11113">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1" name="Freeform 455"/>
          <p:cNvSpPr>
            <a:spLocks/>
          </p:cNvSpPr>
          <p:nvPr/>
        </p:nvSpPr>
        <p:spPr bwMode="auto">
          <a:xfrm>
            <a:off x="2403475" y="2497138"/>
            <a:ext cx="119063" cy="134937"/>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09" y="109"/>
                </a:lnTo>
                <a:lnTo>
                  <a:pt x="64" y="129"/>
                </a:lnTo>
                <a:lnTo>
                  <a:pt x="19" y="109"/>
                </a:lnTo>
                <a:lnTo>
                  <a:pt x="0" y="64"/>
                </a:lnTo>
                <a:lnTo>
                  <a:pt x="19" y="18"/>
                </a:lnTo>
                <a:lnTo>
                  <a:pt x="64" y="0"/>
                </a:lnTo>
                <a:lnTo>
                  <a:pt x="109" y="18"/>
                </a:lnTo>
                <a:lnTo>
                  <a:pt x="129" y="64"/>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2" name="Freeform 456"/>
          <p:cNvSpPr>
            <a:spLocks/>
          </p:cNvSpPr>
          <p:nvPr/>
        </p:nvSpPr>
        <p:spPr bwMode="auto">
          <a:xfrm>
            <a:off x="2403475" y="2497138"/>
            <a:ext cx="119063" cy="134937"/>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2147483647 w 129"/>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29"/>
              <a:gd name="T32" fmla="*/ 129 w 129"/>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29">
                <a:moveTo>
                  <a:pt x="129" y="64"/>
                </a:moveTo>
                <a:lnTo>
                  <a:pt x="109" y="109"/>
                </a:lnTo>
                <a:lnTo>
                  <a:pt x="64" y="129"/>
                </a:lnTo>
                <a:lnTo>
                  <a:pt x="19" y="109"/>
                </a:lnTo>
                <a:lnTo>
                  <a:pt x="0" y="64"/>
                </a:lnTo>
                <a:lnTo>
                  <a:pt x="19" y="18"/>
                </a:lnTo>
                <a:lnTo>
                  <a:pt x="64" y="0"/>
                </a:lnTo>
                <a:lnTo>
                  <a:pt x="109" y="18"/>
                </a:lnTo>
                <a:lnTo>
                  <a:pt x="129" y="64"/>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3" name="Freeform 457"/>
          <p:cNvSpPr>
            <a:spLocks/>
          </p:cNvSpPr>
          <p:nvPr/>
        </p:nvSpPr>
        <p:spPr bwMode="auto">
          <a:xfrm>
            <a:off x="2768600" y="3197225"/>
            <a:ext cx="119063" cy="131763"/>
          </a:xfrm>
          <a:custGeom>
            <a:avLst/>
            <a:gdLst>
              <a:gd name="T0" fmla="*/ 2147483647 w 131"/>
              <a:gd name="T1" fmla="*/ 2147483647 h 128"/>
              <a:gd name="T2" fmla="*/ 2147483647 w 131"/>
              <a:gd name="T3" fmla="*/ 2147483647 h 128"/>
              <a:gd name="T4" fmla="*/ 2147483647 w 131"/>
              <a:gd name="T5" fmla="*/ 2147483647 h 128"/>
              <a:gd name="T6" fmla="*/ 2147483647 w 131"/>
              <a:gd name="T7" fmla="*/ 2147483647 h 128"/>
              <a:gd name="T8" fmla="*/ 0 w 131"/>
              <a:gd name="T9" fmla="*/ 2147483647 h 128"/>
              <a:gd name="T10" fmla="*/ 2147483647 w 131"/>
              <a:gd name="T11" fmla="*/ 2147483647 h 128"/>
              <a:gd name="T12" fmla="*/ 2147483647 w 131"/>
              <a:gd name="T13" fmla="*/ 0 h 128"/>
              <a:gd name="T14" fmla="*/ 2147483647 w 131"/>
              <a:gd name="T15" fmla="*/ 2147483647 h 128"/>
              <a:gd name="T16" fmla="*/ 2147483647 w 131"/>
              <a:gd name="T17" fmla="*/ 2147483647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28"/>
              <a:gd name="T29" fmla="*/ 131 w 131"/>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28">
                <a:moveTo>
                  <a:pt x="131" y="63"/>
                </a:moveTo>
                <a:lnTo>
                  <a:pt x="112" y="109"/>
                </a:lnTo>
                <a:lnTo>
                  <a:pt x="65" y="128"/>
                </a:lnTo>
                <a:lnTo>
                  <a:pt x="19" y="109"/>
                </a:lnTo>
                <a:lnTo>
                  <a:pt x="0" y="63"/>
                </a:lnTo>
                <a:lnTo>
                  <a:pt x="19" y="18"/>
                </a:lnTo>
                <a:lnTo>
                  <a:pt x="65" y="0"/>
                </a:lnTo>
                <a:lnTo>
                  <a:pt x="112" y="18"/>
                </a:lnTo>
                <a:lnTo>
                  <a:pt x="131" y="63"/>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4" name="Freeform 458"/>
          <p:cNvSpPr>
            <a:spLocks/>
          </p:cNvSpPr>
          <p:nvPr/>
        </p:nvSpPr>
        <p:spPr bwMode="auto">
          <a:xfrm>
            <a:off x="2768600" y="3197225"/>
            <a:ext cx="119063" cy="131763"/>
          </a:xfrm>
          <a:custGeom>
            <a:avLst/>
            <a:gdLst>
              <a:gd name="T0" fmla="*/ 2147483647 w 131"/>
              <a:gd name="T1" fmla="*/ 2147483647 h 128"/>
              <a:gd name="T2" fmla="*/ 2147483647 w 131"/>
              <a:gd name="T3" fmla="*/ 2147483647 h 128"/>
              <a:gd name="T4" fmla="*/ 2147483647 w 131"/>
              <a:gd name="T5" fmla="*/ 2147483647 h 128"/>
              <a:gd name="T6" fmla="*/ 2147483647 w 131"/>
              <a:gd name="T7" fmla="*/ 2147483647 h 128"/>
              <a:gd name="T8" fmla="*/ 0 w 131"/>
              <a:gd name="T9" fmla="*/ 2147483647 h 128"/>
              <a:gd name="T10" fmla="*/ 2147483647 w 131"/>
              <a:gd name="T11" fmla="*/ 2147483647 h 128"/>
              <a:gd name="T12" fmla="*/ 2147483647 w 131"/>
              <a:gd name="T13" fmla="*/ 0 h 128"/>
              <a:gd name="T14" fmla="*/ 2147483647 w 131"/>
              <a:gd name="T15" fmla="*/ 2147483647 h 128"/>
              <a:gd name="T16" fmla="*/ 2147483647 w 131"/>
              <a:gd name="T17" fmla="*/ 2147483647 h 128"/>
              <a:gd name="T18" fmla="*/ 2147483647 w 131"/>
              <a:gd name="T19" fmla="*/ 2147483647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128"/>
              <a:gd name="T32" fmla="*/ 131 w 131"/>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128">
                <a:moveTo>
                  <a:pt x="131" y="63"/>
                </a:moveTo>
                <a:lnTo>
                  <a:pt x="112" y="109"/>
                </a:lnTo>
                <a:lnTo>
                  <a:pt x="65" y="128"/>
                </a:lnTo>
                <a:lnTo>
                  <a:pt x="19" y="109"/>
                </a:lnTo>
                <a:lnTo>
                  <a:pt x="0" y="63"/>
                </a:lnTo>
                <a:lnTo>
                  <a:pt x="19" y="18"/>
                </a:lnTo>
                <a:lnTo>
                  <a:pt x="65" y="0"/>
                </a:lnTo>
                <a:lnTo>
                  <a:pt x="112" y="18"/>
                </a:lnTo>
                <a:lnTo>
                  <a:pt x="131" y="63"/>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5" name="Freeform 459"/>
          <p:cNvSpPr>
            <a:spLocks/>
          </p:cNvSpPr>
          <p:nvPr/>
        </p:nvSpPr>
        <p:spPr bwMode="auto">
          <a:xfrm>
            <a:off x="3135313" y="2986088"/>
            <a:ext cx="119062" cy="13335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10" y="109"/>
                </a:lnTo>
                <a:lnTo>
                  <a:pt x="64" y="129"/>
                </a:lnTo>
                <a:lnTo>
                  <a:pt x="19" y="109"/>
                </a:lnTo>
                <a:lnTo>
                  <a:pt x="0" y="64"/>
                </a:lnTo>
                <a:lnTo>
                  <a:pt x="19" y="19"/>
                </a:lnTo>
                <a:lnTo>
                  <a:pt x="64" y="0"/>
                </a:lnTo>
                <a:lnTo>
                  <a:pt x="110" y="19"/>
                </a:lnTo>
                <a:lnTo>
                  <a:pt x="129" y="64"/>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6" name="Freeform 460"/>
          <p:cNvSpPr>
            <a:spLocks/>
          </p:cNvSpPr>
          <p:nvPr/>
        </p:nvSpPr>
        <p:spPr bwMode="auto">
          <a:xfrm>
            <a:off x="3135313" y="2986088"/>
            <a:ext cx="119062" cy="13335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2147483647 w 129"/>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29"/>
              <a:gd name="T32" fmla="*/ 129 w 129"/>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29">
                <a:moveTo>
                  <a:pt x="129" y="64"/>
                </a:moveTo>
                <a:lnTo>
                  <a:pt x="110" y="109"/>
                </a:lnTo>
                <a:lnTo>
                  <a:pt x="64" y="129"/>
                </a:lnTo>
                <a:lnTo>
                  <a:pt x="19" y="109"/>
                </a:lnTo>
                <a:lnTo>
                  <a:pt x="0" y="64"/>
                </a:lnTo>
                <a:lnTo>
                  <a:pt x="19" y="19"/>
                </a:lnTo>
                <a:lnTo>
                  <a:pt x="64" y="0"/>
                </a:lnTo>
                <a:lnTo>
                  <a:pt x="110" y="19"/>
                </a:lnTo>
                <a:lnTo>
                  <a:pt x="129" y="64"/>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7" name="Freeform 461"/>
          <p:cNvSpPr>
            <a:spLocks/>
          </p:cNvSpPr>
          <p:nvPr/>
        </p:nvSpPr>
        <p:spPr bwMode="auto">
          <a:xfrm>
            <a:off x="4413250" y="2921000"/>
            <a:ext cx="119063" cy="134938"/>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10" y="109"/>
                </a:lnTo>
                <a:lnTo>
                  <a:pt x="64" y="129"/>
                </a:lnTo>
                <a:lnTo>
                  <a:pt x="19" y="109"/>
                </a:lnTo>
                <a:lnTo>
                  <a:pt x="0" y="64"/>
                </a:lnTo>
                <a:lnTo>
                  <a:pt x="19" y="18"/>
                </a:lnTo>
                <a:lnTo>
                  <a:pt x="64" y="0"/>
                </a:lnTo>
                <a:lnTo>
                  <a:pt x="110" y="18"/>
                </a:lnTo>
                <a:lnTo>
                  <a:pt x="129" y="64"/>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8" name="Freeform 462"/>
          <p:cNvSpPr>
            <a:spLocks/>
          </p:cNvSpPr>
          <p:nvPr/>
        </p:nvSpPr>
        <p:spPr bwMode="auto">
          <a:xfrm>
            <a:off x="4413250" y="2921000"/>
            <a:ext cx="119063" cy="134938"/>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2147483647 w 129"/>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29"/>
              <a:gd name="T32" fmla="*/ 129 w 129"/>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29">
                <a:moveTo>
                  <a:pt x="129" y="64"/>
                </a:moveTo>
                <a:lnTo>
                  <a:pt x="110" y="109"/>
                </a:lnTo>
                <a:lnTo>
                  <a:pt x="64" y="129"/>
                </a:lnTo>
                <a:lnTo>
                  <a:pt x="19" y="109"/>
                </a:lnTo>
                <a:lnTo>
                  <a:pt x="0" y="64"/>
                </a:lnTo>
                <a:lnTo>
                  <a:pt x="19" y="18"/>
                </a:lnTo>
                <a:lnTo>
                  <a:pt x="64" y="0"/>
                </a:lnTo>
                <a:lnTo>
                  <a:pt x="110" y="18"/>
                </a:lnTo>
                <a:lnTo>
                  <a:pt x="129" y="64"/>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29" name="Freeform 463"/>
          <p:cNvSpPr>
            <a:spLocks/>
          </p:cNvSpPr>
          <p:nvPr/>
        </p:nvSpPr>
        <p:spPr bwMode="auto">
          <a:xfrm>
            <a:off x="5689600" y="3403600"/>
            <a:ext cx="119063" cy="13335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09" y="110"/>
                </a:lnTo>
                <a:lnTo>
                  <a:pt x="64" y="129"/>
                </a:lnTo>
                <a:lnTo>
                  <a:pt x="19" y="110"/>
                </a:lnTo>
                <a:lnTo>
                  <a:pt x="0" y="64"/>
                </a:lnTo>
                <a:lnTo>
                  <a:pt x="19" y="19"/>
                </a:lnTo>
                <a:lnTo>
                  <a:pt x="64" y="0"/>
                </a:lnTo>
                <a:lnTo>
                  <a:pt x="109" y="19"/>
                </a:lnTo>
                <a:lnTo>
                  <a:pt x="129" y="64"/>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0" name="Line 464"/>
          <p:cNvSpPr>
            <a:spLocks noChangeShapeType="1"/>
          </p:cNvSpPr>
          <p:nvPr/>
        </p:nvSpPr>
        <p:spPr bwMode="auto">
          <a:xfrm>
            <a:off x="1914525" y="3375025"/>
            <a:ext cx="546100" cy="339725"/>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1" name="Line 465"/>
          <p:cNvSpPr>
            <a:spLocks noChangeShapeType="1"/>
          </p:cNvSpPr>
          <p:nvPr/>
        </p:nvSpPr>
        <p:spPr bwMode="auto">
          <a:xfrm>
            <a:off x="2403475" y="3479800"/>
            <a:ext cx="115888"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2" name="Line 466"/>
          <p:cNvSpPr>
            <a:spLocks noChangeShapeType="1"/>
          </p:cNvSpPr>
          <p:nvPr/>
        </p:nvSpPr>
        <p:spPr bwMode="auto">
          <a:xfrm flipH="1">
            <a:off x="2403475" y="3479800"/>
            <a:ext cx="115888"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3" name="Line 467"/>
          <p:cNvSpPr>
            <a:spLocks noChangeShapeType="1"/>
          </p:cNvSpPr>
          <p:nvPr/>
        </p:nvSpPr>
        <p:spPr bwMode="auto">
          <a:xfrm>
            <a:off x="2460625" y="3481388"/>
            <a:ext cx="3175" cy="23336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4" name="Line 468"/>
          <p:cNvSpPr>
            <a:spLocks noChangeShapeType="1"/>
          </p:cNvSpPr>
          <p:nvPr/>
        </p:nvSpPr>
        <p:spPr bwMode="auto">
          <a:xfrm>
            <a:off x="2460625" y="3714750"/>
            <a:ext cx="366713" cy="26035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5" name="Line 469"/>
          <p:cNvSpPr>
            <a:spLocks noChangeShapeType="1"/>
          </p:cNvSpPr>
          <p:nvPr/>
        </p:nvSpPr>
        <p:spPr bwMode="auto">
          <a:xfrm>
            <a:off x="2768600" y="3684588"/>
            <a:ext cx="115888" cy="476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6" name="Line 470"/>
          <p:cNvSpPr>
            <a:spLocks noChangeShapeType="1"/>
          </p:cNvSpPr>
          <p:nvPr/>
        </p:nvSpPr>
        <p:spPr bwMode="auto">
          <a:xfrm flipH="1">
            <a:off x="2768600" y="3684588"/>
            <a:ext cx="115888" cy="476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7" name="Line 471"/>
          <p:cNvSpPr>
            <a:spLocks noChangeShapeType="1"/>
          </p:cNvSpPr>
          <p:nvPr/>
        </p:nvSpPr>
        <p:spPr bwMode="auto">
          <a:xfrm>
            <a:off x="2824163" y="3689350"/>
            <a:ext cx="3175" cy="285750"/>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8" name="Line 472"/>
          <p:cNvSpPr>
            <a:spLocks noChangeShapeType="1"/>
          </p:cNvSpPr>
          <p:nvPr/>
        </p:nvSpPr>
        <p:spPr bwMode="auto">
          <a:xfrm>
            <a:off x="2827338" y="3976688"/>
            <a:ext cx="365125" cy="46990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39" name="Line 473"/>
          <p:cNvSpPr>
            <a:spLocks noChangeShapeType="1"/>
          </p:cNvSpPr>
          <p:nvPr/>
        </p:nvSpPr>
        <p:spPr bwMode="auto">
          <a:xfrm>
            <a:off x="3135313" y="4243388"/>
            <a:ext cx="115887" cy="3175"/>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0" name="Line 474"/>
          <p:cNvSpPr>
            <a:spLocks noChangeShapeType="1"/>
          </p:cNvSpPr>
          <p:nvPr/>
        </p:nvSpPr>
        <p:spPr bwMode="auto">
          <a:xfrm flipH="1">
            <a:off x="3135313" y="4243388"/>
            <a:ext cx="115887" cy="3175"/>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1" name="Line 475"/>
          <p:cNvSpPr>
            <a:spLocks noChangeShapeType="1"/>
          </p:cNvSpPr>
          <p:nvPr/>
        </p:nvSpPr>
        <p:spPr bwMode="auto">
          <a:xfrm>
            <a:off x="3189288" y="4249738"/>
            <a:ext cx="3175" cy="193675"/>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2" name="Line 476"/>
          <p:cNvSpPr>
            <a:spLocks noChangeShapeType="1"/>
          </p:cNvSpPr>
          <p:nvPr/>
        </p:nvSpPr>
        <p:spPr bwMode="auto">
          <a:xfrm>
            <a:off x="3192463" y="4446588"/>
            <a:ext cx="1276350" cy="33337"/>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3" name="Line 477"/>
          <p:cNvSpPr>
            <a:spLocks noChangeShapeType="1"/>
          </p:cNvSpPr>
          <p:nvPr/>
        </p:nvSpPr>
        <p:spPr bwMode="auto">
          <a:xfrm>
            <a:off x="4413250" y="4154488"/>
            <a:ext cx="115888" cy="3175"/>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4" name="Line 478"/>
          <p:cNvSpPr>
            <a:spLocks noChangeShapeType="1"/>
          </p:cNvSpPr>
          <p:nvPr/>
        </p:nvSpPr>
        <p:spPr bwMode="auto">
          <a:xfrm flipH="1">
            <a:off x="4413250" y="4154488"/>
            <a:ext cx="115888" cy="3175"/>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5" name="Line 479"/>
          <p:cNvSpPr>
            <a:spLocks noChangeShapeType="1"/>
          </p:cNvSpPr>
          <p:nvPr/>
        </p:nvSpPr>
        <p:spPr bwMode="auto">
          <a:xfrm>
            <a:off x="4468813" y="4157663"/>
            <a:ext cx="3175" cy="32226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6" name="Line 480"/>
          <p:cNvSpPr>
            <a:spLocks noChangeShapeType="1"/>
          </p:cNvSpPr>
          <p:nvPr/>
        </p:nvSpPr>
        <p:spPr bwMode="auto">
          <a:xfrm flipV="1">
            <a:off x="4471988" y="4157663"/>
            <a:ext cx="1274762" cy="322262"/>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7" name="Line 481"/>
          <p:cNvSpPr>
            <a:spLocks noChangeShapeType="1"/>
          </p:cNvSpPr>
          <p:nvPr/>
        </p:nvSpPr>
        <p:spPr bwMode="auto">
          <a:xfrm>
            <a:off x="5689600" y="3892550"/>
            <a:ext cx="115888" cy="4763"/>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8" name="Line 482"/>
          <p:cNvSpPr>
            <a:spLocks noChangeShapeType="1"/>
          </p:cNvSpPr>
          <p:nvPr/>
        </p:nvSpPr>
        <p:spPr bwMode="auto">
          <a:xfrm flipH="1">
            <a:off x="5689600" y="3892550"/>
            <a:ext cx="115888" cy="4763"/>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49" name="Line 483"/>
          <p:cNvSpPr>
            <a:spLocks noChangeShapeType="1"/>
          </p:cNvSpPr>
          <p:nvPr/>
        </p:nvSpPr>
        <p:spPr bwMode="auto">
          <a:xfrm>
            <a:off x="5746750" y="3892550"/>
            <a:ext cx="3175" cy="261938"/>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50" name="Rectangle 484"/>
          <p:cNvSpPr>
            <a:spLocks noChangeArrowheads="1"/>
          </p:cNvSpPr>
          <p:nvPr/>
        </p:nvSpPr>
        <p:spPr bwMode="auto">
          <a:xfrm>
            <a:off x="1852613" y="3311525"/>
            <a:ext cx="123825" cy="131763"/>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351" name="Rectangle 485"/>
          <p:cNvSpPr>
            <a:spLocks noChangeArrowheads="1"/>
          </p:cNvSpPr>
          <p:nvPr/>
        </p:nvSpPr>
        <p:spPr bwMode="auto">
          <a:xfrm>
            <a:off x="2403475" y="3646488"/>
            <a:ext cx="122238" cy="136525"/>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352" name="Rectangle 486"/>
          <p:cNvSpPr>
            <a:spLocks noChangeArrowheads="1"/>
          </p:cNvSpPr>
          <p:nvPr/>
        </p:nvSpPr>
        <p:spPr bwMode="auto">
          <a:xfrm>
            <a:off x="2765425" y="3911600"/>
            <a:ext cx="125413" cy="131763"/>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353" name="Rectangle 487"/>
          <p:cNvSpPr>
            <a:spLocks noChangeArrowheads="1"/>
          </p:cNvSpPr>
          <p:nvPr/>
        </p:nvSpPr>
        <p:spPr bwMode="auto">
          <a:xfrm>
            <a:off x="3135313" y="4383088"/>
            <a:ext cx="122237" cy="133350"/>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354" name="Rectangle 488"/>
          <p:cNvSpPr>
            <a:spLocks noChangeArrowheads="1"/>
          </p:cNvSpPr>
          <p:nvPr/>
        </p:nvSpPr>
        <p:spPr bwMode="auto">
          <a:xfrm>
            <a:off x="4413250" y="4414838"/>
            <a:ext cx="122238" cy="136525"/>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355" name="Line 489"/>
          <p:cNvSpPr>
            <a:spLocks noChangeShapeType="1"/>
          </p:cNvSpPr>
          <p:nvPr/>
        </p:nvSpPr>
        <p:spPr bwMode="auto">
          <a:xfrm>
            <a:off x="1914525" y="3375025"/>
            <a:ext cx="546100" cy="102711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56" name="Line 490"/>
          <p:cNvSpPr>
            <a:spLocks noChangeShapeType="1"/>
          </p:cNvSpPr>
          <p:nvPr/>
        </p:nvSpPr>
        <p:spPr bwMode="auto">
          <a:xfrm>
            <a:off x="2403475" y="4611688"/>
            <a:ext cx="119063"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57" name="Line 491"/>
          <p:cNvSpPr>
            <a:spLocks noChangeShapeType="1"/>
          </p:cNvSpPr>
          <p:nvPr/>
        </p:nvSpPr>
        <p:spPr bwMode="auto">
          <a:xfrm flipH="1">
            <a:off x="2403475" y="4611688"/>
            <a:ext cx="119063"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58" name="Line 492"/>
          <p:cNvSpPr>
            <a:spLocks noChangeShapeType="1"/>
          </p:cNvSpPr>
          <p:nvPr/>
        </p:nvSpPr>
        <p:spPr bwMode="auto">
          <a:xfrm flipV="1">
            <a:off x="2460625" y="4403725"/>
            <a:ext cx="3175" cy="207963"/>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59" name="Line 493"/>
          <p:cNvSpPr>
            <a:spLocks noChangeShapeType="1"/>
          </p:cNvSpPr>
          <p:nvPr/>
        </p:nvSpPr>
        <p:spPr bwMode="auto">
          <a:xfrm>
            <a:off x="2460625" y="4403725"/>
            <a:ext cx="366713" cy="46196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0" name="Line 494"/>
          <p:cNvSpPr>
            <a:spLocks noChangeShapeType="1"/>
          </p:cNvSpPr>
          <p:nvPr/>
        </p:nvSpPr>
        <p:spPr bwMode="auto">
          <a:xfrm>
            <a:off x="2768600" y="4994275"/>
            <a:ext cx="119063"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1" name="Line 495"/>
          <p:cNvSpPr>
            <a:spLocks noChangeShapeType="1"/>
          </p:cNvSpPr>
          <p:nvPr/>
        </p:nvSpPr>
        <p:spPr bwMode="auto">
          <a:xfrm flipH="1">
            <a:off x="2768600" y="4994275"/>
            <a:ext cx="119063"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2" name="Line 496"/>
          <p:cNvSpPr>
            <a:spLocks noChangeShapeType="1"/>
          </p:cNvSpPr>
          <p:nvPr/>
        </p:nvSpPr>
        <p:spPr bwMode="auto">
          <a:xfrm flipV="1">
            <a:off x="2824163" y="4865688"/>
            <a:ext cx="3175" cy="128587"/>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3" name="Line 497"/>
          <p:cNvSpPr>
            <a:spLocks noChangeShapeType="1"/>
          </p:cNvSpPr>
          <p:nvPr/>
        </p:nvSpPr>
        <p:spPr bwMode="auto">
          <a:xfrm flipV="1">
            <a:off x="2827338" y="4756150"/>
            <a:ext cx="365125" cy="109538"/>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4" name="Line 498"/>
          <p:cNvSpPr>
            <a:spLocks noChangeShapeType="1"/>
          </p:cNvSpPr>
          <p:nvPr/>
        </p:nvSpPr>
        <p:spPr bwMode="auto">
          <a:xfrm>
            <a:off x="3135313" y="4948238"/>
            <a:ext cx="115887"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5" name="Line 499"/>
          <p:cNvSpPr>
            <a:spLocks noChangeShapeType="1"/>
          </p:cNvSpPr>
          <p:nvPr/>
        </p:nvSpPr>
        <p:spPr bwMode="auto">
          <a:xfrm flipH="1">
            <a:off x="3135313" y="4948238"/>
            <a:ext cx="115887"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6" name="Line 500"/>
          <p:cNvSpPr>
            <a:spLocks noChangeShapeType="1"/>
          </p:cNvSpPr>
          <p:nvPr/>
        </p:nvSpPr>
        <p:spPr bwMode="auto">
          <a:xfrm flipV="1">
            <a:off x="3189288" y="4756150"/>
            <a:ext cx="3175" cy="192088"/>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7" name="Line 501"/>
          <p:cNvSpPr>
            <a:spLocks noChangeShapeType="1"/>
          </p:cNvSpPr>
          <p:nvPr/>
        </p:nvSpPr>
        <p:spPr bwMode="auto">
          <a:xfrm flipV="1">
            <a:off x="3192463" y="4614863"/>
            <a:ext cx="1276350" cy="14128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8" name="Line 502"/>
          <p:cNvSpPr>
            <a:spLocks noChangeShapeType="1"/>
          </p:cNvSpPr>
          <p:nvPr/>
        </p:nvSpPr>
        <p:spPr bwMode="auto">
          <a:xfrm>
            <a:off x="4413250" y="4819650"/>
            <a:ext cx="115888"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69" name="Line 503"/>
          <p:cNvSpPr>
            <a:spLocks noChangeShapeType="1"/>
          </p:cNvSpPr>
          <p:nvPr/>
        </p:nvSpPr>
        <p:spPr bwMode="auto">
          <a:xfrm flipH="1">
            <a:off x="4413250" y="4819650"/>
            <a:ext cx="115888" cy="3175"/>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0" name="Line 504"/>
          <p:cNvSpPr>
            <a:spLocks noChangeShapeType="1"/>
          </p:cNvSpPr>
          <p:nvPr/>
        </p:nvSpPr>
        <p:spPr bwMode="auto">
          <a:xfrm flipV="1">
            <a:off x="4468813" y="4614863"/>
            <a:ext cx="3175" cy="204787"/>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1" name="Line 505"/>
          <p:cNvSpPr>
            <a:spLocks noChangeShapeType="1"/>
          </p:cNvSpPr>
          <p:nvPr/>
        </p:nvSpPr>
        <p:spPr bwMode="auto">
          <a:xfrm>
            <a:off x="4471988" y="4614863"/>
            <a:ext cx="1274762" cy="47148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2" name="Line 506"/>
          <p:cNvSpPr>
            <a:spLocks noChangeShapeType="1"/>
          </p:cNvSpPr>
          <p:nvPr/>
        </p:nvSpPr>
        <p:spPr bwMode="auto">
          <a:xfrm>
            <a:off x="5692775" y="5265738"/>
            <a:ext cx="115888" cy="476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3" name="Line 507"/>
          <p:cNvSpPr>
            <a:spLocks noChangeShapeType="1"/>
          </p:cNvSpPr>
          <p:nvPr/>
        </p:nvSpPr>
        <p:spPr bwMode="auto">
          <a:xfrm flipH="1">
            <a:off x="5692775" y="5265738"/>
            <a:ext cx="115888" cy="476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4" name="Line 508"/>
          <p:cNvSpPr>
            <a:spLocks noChangeShapeType="1"/>
          </p:cNvSpPr>
          <p:nvPr/>
        </p:nvSpPr>
        <p:spPr bwMode="auto">
          <a:xfrm flipV="1">
            <a:off x="5746750" y="5089525"/>
            <a:ext cx="3175" cy="176213"/>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5" name="Freeform 509"/>
          <p:cNvSpPr>
            <a:spLocks/>
          </p:cNvSpPr>
          <p:nvPr/>
        </p:nvSpPr>
        <p:spPr bwMode="auto">
          <a:xfrm>
            <a:off x="1855788" y="3311525"/>
            <a:ext cx="120650" cy="131763"/>
          </a:xfrm>
          <a:custGeom>
            <a:avLst/>
            <a:gdLst>
              <a:gd name="T0" fmla="*/ 2147483647 w 132"/>
              <a:gd name="T1" fmla="*/ 2147483647 h 131"/>
              <a:gd name="T2" fmla="*/ 2147483647 w 132"/>
              <a:gd name="T3" fmla="*/ 2147483647 h 131"/>
              <a:gd name="T4" fmla="*/ 2147483647 w 132"/>
              <a:gd name="T5" fmla="*/ 2147483647 h 131"/>
              <a:gd name="T6" fmla="*/ 2147483647 w 132"/>
              <a:gd name="T7" fmla="*/ 2147483647 h 131"/>
              <a:gd name="T8" fmla="*/ 0 w 132"/>
              <a:gd name="T9" fmla="*/ 2147483647 h 131"/>
              <a:gd name="T10" fmla="*/ 2147483647 w 132"/>
              <a:gd name="T11" fmla="*/ 2147483647 h 131"/>
              <a:gd name="T12" fmla="*/ 2147483647 w 132"/>
              <a:gd name="T13" fmla="*/ 0 h 131"/>
              <a:gd name="T14" fmla="*/ 2147483647 w 132"/>
              <a:gd name="T15" fmla="*/ 2147483647 h 131"/>
              <a:gd name="T16" fmla="*/ 2147483647 w 132"/>
              <a:gd name="T17" fmla="*/ 214748364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131"/>
              <a:gd name="T29" fmla="*/ 132 w 132"/>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131">
                <a:moveTo>
                  <a:pt x="132" y="65"/>
                </a:moveTo>
                <a:lnTo>
                  <a:pt x="112" y="111"/>
                </a:lnTo>
                <a:lnTo>
                  <a:pt x="65" y="131"/>
                </a:lnTo>
                <a:lnTo>
                  <a:pt x="19" y="111"/>
                </a:lnTo>
                <a:lnTo>
                  <a:pt x="0" y="65"/>
                </a:lnTo>
                <a:lnTo>
                  <a:pt x="19" y="18"/>
                </a:lnTo>
                <a:lnTo>
                  <a:pt x="65" y="0"/>
                </a:lnTo>
                <a:lnTo>
                  <a:pt x="112" y="18"/>
                </a:lnTo>
                <a:lnTo>
                  <a:pt x="132" y="65"/>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6" name="Freeform 510"/>
          <p:cNvSpPr>
            <a:spLocks/>
          </p:cNvSpPr>
          <p:nvPr/>
        </p:nvSpPr>
        <p:spPr bwMode="auto">
          <a:xfrm>
            <a:off x="2403475" y="4340225"/>
            <a:ext cx="119063" cy="133350"/>
          </a:xfrm>
          <a:custGeom>
            <a:avLst/>
            <a:gdLst>
              <a:gd name="T0" fmla="*/ 2147483647 w 129"/>
              <a:gd name="T1" fmla="*/ 2147483647 h 131"/>
              <a:gd name="T2" fmla="*/ 2147483647 w 129"/>
              <a:gd name="T3" fmla="*/ 2147483647 h 131"/>
              <a:gd name="T4" fmla="*/ 2147483647 w 129"/>
              <a:gd name="T5" fmla="*/ 2147483647 h 131"/>
              <a:gd name="T6" fmla="*/ 2147483647 w 129"/>
              <a:gd name="T7" fmla="*/ 2147483647 h 131"/>
              <a:gd name="T8" fmla="*/ 0 w 129"/>
              <a:gd name="T9" fmla="*/ 2147483647 h 131"/>
              <a:gd name="T10" fmla="*/ 2147483647 w 129"/>
              <a:gd name="T11" fmla="*/ 2147483647 h 131"/>
              <a:gd name="T12" fmla="*/ 2147483647 w 129"/>
              <a:gd name="T13" fmla="*/ 0 h 131"/>
              <a:gd name="T14" fmla="*/ 2147483647 w 129"/>
              <a:gd name="T15" fmla="*/ 2147483647 h 131"/>
              <a:gd name="T16" fmla="*/ 2147483647 w 129"/>
              <a:gd name="T17" fmla="*/ 214748364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31"/>
              <a:gd name="T29" fmla="*/ 129 w 129"/>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31">
                <a:moveTo>
                  <a:pt x="129" y="65"/>
                </a:moveTo>
                <a:lnTo>
                  <a:pt x="109" y="112"/>
                </a:lnTo>
                <a:lnTo>
                  <a:pt x="64" y="131"/>
                </a:lnTo>
                <a:lnTo>
                  <a:pt x="19" y="112"/>
                </a:lnTo>
                <a:lnTo>
                  <a:pt x="0" y="65"/>
                </a:lnTo>
                <a:lnTo>
                  <a:pt x="19" y="19"/>
                </a:lnTo>
                <a:lnTo>
                  <a:pt x="64" y="0"/>
                </a:lnTo>
                <a:lnTo>
                  <a:pt x="109" y="19"/>
                </a:lnTo>
                <a:lnTo>
                  <a:pt x="129" y="65"/>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7" name="Freeform 511"/>
          <p:cNvSpPr>
            <a:spLocks/>
          </p:cNvSpPr>
          <p:nvPr/>
        </p:nvSpPr>
        <p:spPr bwMode="auto">
          <a:xfrm>
            <a:off x="2768600" y="4802188"/>
            <a:ext cx="119063" cy="134937"/>
          </a:xfrm>
          <a:custGeom>
            <a:avLst/>
            <a:gdLst>
              <a:gd name="T0" fmla="*/ 2147483647 w 131"/>
              <a:gd name="T1" fmla="*/ 2147483647 h 132"/>
              <a:gd name="T2" fmla="*/ 2147483647 w 131"/>
              <a:gd name="T3" fmla="*/ 2147483647 h 132"/>
              <a:gd name="T4" fmla="*/ 2147483647 w 131"/>
              <a:gd name="T5" fmla="*/ 2147483647 h 132"/>
              <a:gd name="T6" fmla="*/ 2147483647 w 131"/>
              <a:gd name="T7" fmla="*/ 2147483647 h 132"/>
              <a:gd name="T8" fmla="*/ 0 w 131"/>
              <a:gd name="T9" fmla="*/ 2147483647 h 132"/>
              <a:gd name="T10" fmla="*/ 2147483647 w 131"/>
              <a:gd name="T11" fmla="*/ 2147483647 h 132"/>
              <a:gd name="T12" fmla="*/ 2147483647 w 131"/>
              <a:gd name="T13" fmla="*/ 0 h 132"/>
              <a:gd name="T14" fmla="*/ 2147483647 w 131"/>
              <a:gd name="T15" fmla="*/ 2147483647 h 132"/>
              <a:gd name="T16" fmla="*/ 2147483647 w 131"/>
              <a:gd name="T17" fmla="*/ 2147483647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32"/>
              <a:gd name="T29" fmla="*/ 131 w 131"/>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32">
                <a:moveTo>
                  <a:pt x="131" y="65"/>
                </a:moveTo>
                <a:lnTo>
                  <a:pt x="112" y="112"/>
                </a:lnTo>
                <a:lnTo>
                  <a:pt x="65" y="132"/>
                </a:lnTo>
                <a:lnTo>
                  <a:pt x="19" y="112"/>
                </a:lnTo>
                <a:lnTo>
                  <a:pt x="0" y="65"/>
                </a:lnTo>
                <a:lnTo>
                  <a:pt x="19" y="19"/>
                </a:lnTo>
                <a:lnTo>
                  <a:pt x="65" y="0"/>
                </a:lnTo>
                <a:lnTo>
                  <a:pt x="112" y="19"/>
                </a:lnTo>
                <a:lnTo>
                  <a:pt x="131" y="65"/>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8" name="Freeform 512"/>
          <p:cNvSpPr>
            <a:spLocks/>
          </p:cNvSpPr>
          <p:nvPr/>
        </p:nvSpPr>
        <p:spPr bwMode="auto">
          <a:xfrm>
            <a:off x="3135313" y="4689475"/>
            <a:ext cx="119062" cy="13335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10" y="109"/>
                </a:lnTo>
                <a:lnTo>
                  <a:pt x="64" y="129"/>
                </a:lnTo>
                <a:lnTo>
                  <a:pt x="19" y="109"/>
                </a:lnTo>
                <a:lnTo>
                  <a:pt x="0" y="64"/>
                </a:lnTo>
                <a:lnTo>
                  <a:pt x="19" y="19"/>
                </a:lnTo>
                <a:lnTo>
                  <a:pt x="64" y="0"/>
                </a:lnTo>
                <a:lnTo>
                  <a:pt x="110" y="19"/>
                </a:lnTo>
                <a:lnTo>
                  <a:pt x="129" y="64"/>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79" name="Freeform 513"/>
          <p:cNvSpPr>
            <a:spLocks/>
          </p:cNvSpPr>
          <p:nvPr/>
        </p:nvSpPr>
        <p:spPr bwMode="auto">
          <a:xfrm>
            <a:off x="4413250" y="4551363"/>
            <a:ext cx="119063" cy="134937"/>
          </a:xfrm>
          <a:custGeom>
            <a:avLst/>
            <a:gdLst>
              <a:gd name="T0" fmla="*/ 2147483647 w 129"/>
              <a:gd name="T1" fmla="*/ 2147483647 h 132"/>
              <a:gd name="T2" fmla="*/ 2147483647 w 129"/>
              <a:gd name="T3" fmla="*/ 2147483647 h 132"/>
              <a:gd name="T4" fmla="*/ 2147483647 w 129"/>
              <a:gd name="T5" fmla="*/ 2147483647 h 132"/>
              <a:gd name="T6" fmla="*/ 2147483647 w 129"/>
              <a:gd name="T7" fmla="*/ 2147483647 h 132"/>
              <a:gd name="T8" fmla="*/ 0 w 129"/>
              <a:gd name="T9" fmla="*/ 2147483647 h 132"/>
              <a:gd name="T10" fmla="*/ 2147483647 w 129"/>
              <a:gd name="T11" fmla="*/ 2147483647 h 132"/>
              <a:gd name="T12" fmla="*/ 2147483647 w 129"/>
              <a:gd name="T13" fmla="*/ 0 h 132"/>
              <a:gd name="T14" fmla="*/ 2147483647 w 129"/>
              <a:gd name="T15" fmla="*/ 2147483647 h 132"/>
              <a:gd name="T16" fmla="*/ 2147483647 w 129"/>
              <a:gd name="T17" fmla="*/ 2147483647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32"/>
              <a:gd name="T29" fmla="*/ 129 w 129"/>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32">
                <a:moveTo>
                  <a:pt x="129" y="65"/>
                </a:moveTo>
                <a:lnTo>
                  <a:pt x="110" y="112"/>
                </a:lnTo>
                <a:lnTo>
                  <a:pt x="64" y="132"/>
                </a:lnTo>
                <a:lnTo>
                  <a:pt x="19" y="112"/>
                </a:lnTo>
                <a:lnTo>
                  <a:pt x="0" y="65"/>
                </a:lnTo>
                <a:lnTo>
                  <a:pt x="19" y="19"/>
                </a:lnTo>
                <a:lnTo>
                  <a:pt x="64" y="0"/>
                </a:lnTo>
                <a:lnTo>
                  <a:pt x="110" y="19"/>
                </a:lnTo>
                <a:lnTo>
                  <a:pt x="129" y="65"/>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80" name="Line 514"/>
          <p:cNvSpPr>
            <a:spLocks noChangeShapeType="1"/>
          </p:cNvSpPr>
          <p:nvPr/>
        </p:nvSpPr>
        <p:spPr bwMode="auto">
          <a:xfrm>
            <a:off x="1914525" y="5784850"/>
            <a:ext cx="3175"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81" name="Rectangle 515"/>
          <p:cNvSpPr>
            <a:spLocks noChangeArrowheads="1"/>
          </p:cNvSpPr>
          <p:nvPr/>
        </p:nvSpPr>
        <p:spPr bwMode="auto">
          <a:xfrm>
            <a:off x="1870075" y="5949950"/>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83382" name="Line 516"/>
          <p:cNvSpPr>
            <a:spLocks noChangeShapeType="1"/>
          </p:cNvSpPr>
          <p:nvPr/>
        </p:nvSpPr>
        <p:spPr bwMode="auto">
          <a:xfrm>
            <a:off x="2460625" y="5784850"/>
            <a:ext cx="3175"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83" name="Rectangle 517"/>
          <p:cNvSpPr>
            <a:spLocks noChangeArrowheads="1"/>
          </p:cNvSpPr>
          <p:nvPr/>
        </p:nvSpPr>
        <p:spPr bwMode="auto">
          <a:xfrm>
            <a:off x="2417763" y="5949950"/>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a:t>
            </a:r>
          </a:p>
        </p:txBody>
      </p:sp>
      <p:sp>
        <p:nvSpPr>
          <p:cNvPr id="183384" name="Line 518"/>
          <p:cNvSpPr>
            <a:spLocks noChangeShapeType="1"/>
          </p:cNvSpPr>
          <p:nvPr/>
        </p:nvSpPr>
        <p:spPr bwMode="auto">
          <a:xfrm>
            <a:off x="3006725" y="5784850"/>
            <a:ext cx="3175"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85" name="Rectangle 519"/>
          <p:cNvSpPr>
            <a:spLocks noChangeArrowheads="1"/>
          </p:cNvSpPr>
          <p:nvPr/>
        </p:nvSpPr>
        <p:spPr bwMode="auto">
          <a:xfrm>
            <a:off x="2965450" y="5949950"/>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a:t>
            </a:r>
          </a:p>
        </p:txBody>
      </p:sp>
      <p:sp>
        <p:nvSpPr>
          <p:cNvPr id="183386" name="Line 520"/>
          <p:cNvSpPr>
            <a:spLocks noChangeShapeType="1"/>
          </p:cNvSpPr>
          <p:nvPr/>
        </p:nvSpPr>
        <p:spPr bwMode="auto">
          <a:xfrm>
            <a:off x="3556000" y="5784850"/>
            <a:ext cx="1588"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87" name="Rectangle 521"/>
          <p:cNvSpPr>
            <a:spLocks noChangeArrowheads="1"/>
          </p:cNvSpPr>
          <p:nvPr/>
        </p:nvSpPr>
        <p:spPr bwMode="auto">
          <a:xfrm>
            <a:off x="3513138" y="5949950"/>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9</a:t>
            </a:r>
          </a:p>
        </p:txBody>
      </p:sp>
      <p:sp>
        <p:nvSpPr>
          <p:cNvPr id="183388" name="Line 522"/>
          <p:cNvSpPr>
            <a:spLocks noChangeShapeType="1"/>
          </p:cNvSpPr>
          <p:nvPr/>
        </p:nvSpPr>
        <p:spPr bwMode="auto">
          <a:xfrm>
            <a:off x="4102100" y="5784850"/>
            <a:ext cx="3175"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89" name="Rectangle 523"/>
          <p:cNvSpPr>
            <a:spLocks noChangeArrowheads="1"/>
          </p:cNvSpPr>
          <p:nvPr/>
        </p:nvSpPr>
        <p:spPr bwMode="auto">
          <a:xfrm>
            <a:off x="3989388" y="5949950"/>
            <a:ext cx="227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12</a:t>
            </a:r>
          </a:p>
        </p:txBody>
      </p:sp>
      <p:sp>
        <p:nvSpPr>
          <p:cNvPr id="183390" name="Line 524"/>
          <p:cNvSpPr>
            <a:spLocks noChangeShapeType="1"/>
          </p:cNvSpPr>
          <p:nvPr/>
        </p:nvSpPr>
        <p:spPr bwMode="auto">
          <a:xfrm>
            <a:off x="4651375" y="5784850"/>
            <a:ext cx="3175"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91" name="Rectangle 525"/>
          <p:cNvSpPr>
            <a:spLocks noChangeArrowheads="1"/>
          </p:cNvSpPr>
          <p:nvPr/>
        </p:nvSpPr>
        <p:spPr bwMode="auto">
          <a:xfrm>
            <a:off x="4537075" y="5949950"/>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15</a:t>
            </a:r>
          </a:p>
        </p:txBody>
      </p:sp>
      <p:sp>
        <p:nvSpPr>
          <p:cNvPr id="183392" name="Line 526"/>
          <p:cNvSpPr>
            <a:spLocks noChangeShapeType="1"/>
          </p:cNvSpPr>
          <p:nvPr/>
        </p:nvSpPr>
        <p:spPr bwMode="auto">
          <a:xfrm>
            <a:off x="5199063" y="5784850"/>
            <a:ext cx="1587"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93" name="Rectangle 527"/>
          <p:cNvSpPr>
            <a:spLocks noChangeArrowheads="1"/>
          </p:cNvSpPr>
          <p:nvPr/>
        </p:nvSpPr>
        <p:spPr bwMode="auto">
          <a:xfrm>
            <a:off x="5086350" y="5949950"/>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18</a:t>
            </a:r>
          </a:p>
        </p:txBody>
      </p:sp>
      <p:sp>
        <p:nvSpPr>
          <p:cNvPr id="183394" name="Line 528"/>
          <p:cNvSpPr>
            <a:spLocks noChangeShapeType="1"/>
          </p:cNvSpPr>
          <p:nvPr/>
        </p:nvSpPr>
        <p:spPr bwMode="auto">
          <a:xfrm>
            <a:off x="5746750" y="5784850"/>
            <a:ext cx="3175" cy="1174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95" name="Rectangle 529"/>
          <p:cNvSpPr>
            <a:spLocks noChangeArrowheads="1"/>
          </p:cNvSpPr>
          <p:nvPr/>
        </p:nvSpPr>
        <p:spPr bwMode="auto">
          <a:xfrm>
            <a:off x="5634038" y="5949950"/>
            <a:ext cx="227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21</a:t>
            </a:r>
          </a:p>
        </p:txBody>
      </p:sp>
      <p:sp>
        <p:nvSpPr>
          <p:cNvPr id="183396" name="Line 530"/>
          <p:cNvSpPr>
            <a:spLocks noChangeShapeType="1"/>
          </p:cNvSpPr>
          <p:nvPr/>
        </p:nvSpPr>
        <p:spPr bwMode="auto">
          <a:xfrm flipV="1">
            <a:off x="1520825" y="1403350"/>
            <a:ext cx="3175" cy="3941763"/>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97" name="Line 531"/>
          <p:cNvSpPr>
            <a:spLocks noChangeShapeType="1"/>
          </p:cNvSpPr>
          <p:nvPr/>
        </p:nvSpPr>
        <p:spPr bwMode="auto">
          <a:xfrm flipH="1">
            <a:off x="1416050" y="5345113"/>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398" name="Rectangle 532"/>
          <p:cNvSpPr>
            <a:spLocks noChangeArrowheads="1"/>
          </p:cNvSpPr>
          <p:nvPr/>
        </p:nvSpPr>
        <p:spPr bwMode="auto">
          <a:xfrm>
            <a:off x="1036638" y="5322888"/>
            <a:ext cx="296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-50</a:t>
            </a:r>
          </a:p>
        </p:txBody>
      </p:sp>
      <p:sp>
        <p:nvSpPr>
          <p:cNvPr id="183399" name="Line 533"/>
          <p:cNvSpPr>
            <a:spLocks noChangeShapeType="1"/>
          </p:cNvSpPr>
          <p:nvPr/>
        </p:nvSpPr>
        <p:spPr bwMode="auto">
          <a:xfrm flipH="1">
            <a:off x="1416050" y="4951413"/>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00" name="Rectangle 534"/>
          <p:cNvSpPr>
            <a:spLocks noChangeArrowheads="1"/>
          </p:cNvSpPr>
          <p:nvPr/>
        </p:nvSpPr>
        <p:spPr bwMode="auto">
          <a:xfrm>
            <a:off x="1036638" y="4929188"/>
            <a:ext cx="296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-40</a:t>
            </a:r>
          </a:p>
        </p:txBody>
      </p:sp>
      <p:sp>
        <p:nvSpPr>
          <p:cNvPr id="183401" name="Line 535"/>
          <p:cNvSpPr>
            <a:spLocks noChangeShapeType="1"/>
          </p:cNvSpPr>
          <p:nvPr/>
        </p:nvSpPr>
        <p:spPr bwMode="auto">
          <a:xfrm flipH="1">
            <a:off x="1416050" y="4557713"/>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02" name="Rectangle 536"/>
          <p:cNvSpPr>
            <a:spLocks noChangeArrowheads="1"/>
          </p:cNvSpPr>
          <p:nvPr/>
        </p:nvSpPr>
        <p:spPr bwMode="auto">
          <a:xfrm>
            <a:off x="1036638" y="4535488"/>
            <a:ext cx="296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sp>
        <p:nvSpPr>
          <p:cNvPr id="183403" name="Line 537"/>
          <p:cNvSpPr>
            <a:spLocks noChangeShapeType="1"/>
          </p:cNvSpPr>
          <p:nvPr/>
        </p:nvSpPr>
        <p:spPr bwMode="auto">
          <a:xfrm flipH="1">
            <a:off x="1416050" y="4164013"/>
            <a:ext cx="104775" cy="158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04" name="Rectangle 538"/>
          <p:cNvSpPr>
            <a:spLocks noChangeArrowheads="1"/>
          </p:cNvSpPr>
          <p:nvPr/>
        </p:nvSpPr>
        <p:spPr bwMode="auto">
          <a:xfrm>
            <a:off x="1036638" y="4138613"/>
            <a:ext cx="296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183405" name="Line 539"/>
          <p:cNvSpPr>
            <a:spLocks noChangeShapeType="1"/>
          </p:cNvSpPr>
          <p:nvPr/>
        </p:nvSpPr>
        <p:spPr bwMode="auto">
          <a:xfrm flipH="1">
            <a:off x="1416050" y="3765550"/>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06" name="Rectangle 540"/>
          <p:cNvSpPr>
            <a:spLocks noChangeArrowheads="1"/>
          </p:cNvSpPr>
          <p:nvPr/>
        </p:nvSpPr>
        <p:spPr bwMode="auto">
          <a:xfrm>
            <a:off x="1036638" y="3744913"/>
            <a:ext cx="296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183407" name="Line 541"/>
          <p:cNvSpPr>
            <a:spLocks noChangeShapeType="1"/>
          </p:cNvSpPr>
          <p:nvPr/>
        </p:nvSpPr>
        <p:spPr bwMode="auto">
          <a:xfrm flipH="1">
            <a:off x="1416050" y="3371850"/>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08" name="Rectangle 542"/>
          <p:cNvSpPr>
            <a:spLocks noChangeArrowheads="1"/>
          </p:cNvSpPr>
          <p:nvPr/>
        </p:nvSpPr>
        <p:spPr bwMode="auto">
          <a:xfrm>
            <a:off x="1263650" y="3351213"/>
            <a:ext cx="114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183409" name="Line 543"/>
          <p:cNvSpPr>
            <a:spLocks noChangeShapeType="1"/>
          </p:cNvSpPr>
          <p:nvPr/>
        </p:nvSpPr>
        <p:spPr bwMode="auto">
          <a:xfrm flipH="1">
            <a:off x="1416050" y="2978150"/>
            <a:ext cx="104775" cy="4763"/>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10" name="Rectangle 544"/>
          <p:cNvSpPr>
            <a:spLocks noChangeArrowheads="1"/>
          </p:cNvSpPr>
          <p:nvPr/>
        </p:nvSpPr>
        <p:spPr bwMode="auto">
          <a:xfrm>
            <a:off x="1119188" y="2957513"/>
            <a:ext cx="227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183411" name="Line 545"/>
          <p:cNvSpPr>
            <a:spLocks noChangeShapeType="1"/>
          </p:cNvSpPr>
          <p:nvPr/>
        </p:nvSpPr>
        <p:spPr bwMode="auto">
          <a:xfrm flipH="1">
            <a:off x="1416050" y="2586038"/>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12" name="Rectangle 546"/>
          <p:cNvSpPr>
            <a:spLocks noChangeArrowheads="1"/>
          </p:cNvSpPr>
          <p:nvPr/>
        </p:nvSpPr>
        <p:spPr bwMode="auto">
          <a:xfrm>
            <a:off x="1119188" y="2563813"/>
            <a:ext cx="227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183413" name="Line 547"/>
          <p:cNvSpPr>
            <a:spLocks noChangeShapeType="1"/>
          </p:cNvSpPr>
          <p:nvPr/>
        </p:nvSpPr>
        <p:spPr bwMode="auto">
          <a:xfrm flipH="1">
            <a:off x="1416050" y="2190750"/>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14" name="Rectangle 548"/>
          <p:cNvSpPr>
            <a:spLocks noChangeArrowheads="1"/>
          </p:cNvSpPr>
          <p:nvPr/>
        </p:nvSpPr>
        <p:spPr bwMode="auto">
          <a:xfrm>
            <a:off x="1119188" y="2166938"/>
            <a:ext cx="227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sp>
        <p:nvSpPr>
          <p:cNvPr id="183415" name="Line 549"/>
          <p:cNvSpPr>
            <a:spLocks noChangeShapeType="1"/>
          </p:cNvSpPr>
          <p:nvPr/>
        </p:nvSpPr>
        <p:spPr bwMode="auto">
          <a:xfrm flipH="1">
            <a:off x="1416050" y="1792288"/>
            <a:ext cx="104775" cy="3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16" name="Rectangle 550"/>
          <p:cNvSpPr>
            <a:spLocks noChangeArrowheads="1"/>
          </p:cNvSpPr>
          <p:nvPr/>
        </p:nvSpPr>
        <p:spPr bwMode="auto">
          <a:xfrm>
            <a:off x="1119188" y="1771650"/>
            <a:ext cx="227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40</a:t>
            </a:r>
          </a:p>
        </p:txBody>
      </p:sp>
      <p:sp>
        <p:nvSpPr>
          <p:cNvPr id="183417" name="Line 551"/>
          <p:cNvSpPr>
            <a:spLocks noChangeShapeType="1"/>
          </p:cNvSpPr>
          <p:nvPr/>
        </p:nvSpPr>
        <p:spPr bwMode="auto">
          <a:xfrm flipH="1">
            <a:off x="1416050" y="1398588"/>
            <a:ext cx="104775" cy="476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18" name="Rectangle 552"/>
          <p:cNvSpPr>
            <a:spLocks noChangeArrowheads="1"/>
          </p:cNvSpPr>
          <p:nvPr/>
        </p:nvSpPr>
        <p:spPr bwMode="auto">
          <a:xfrm>
            <a:off x="1119188" y="1377950"/>
            <a:ext cx="227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50</a:t>
            </a:r>
          </a:p>
        </p:txBody>
      </p:sp>
      <p:sp>
        <p:nvSpPr>
          <p:cNvPr id="183419" name="Rectangle 553"/>
          <p:cNvSpPr>
            <a:spLocks noChangeArrowheads="1"/>
          </p:cNvSpPr>
          <p:nvPr/>
        </p:nvSpPr>
        <p:spPr bwMode="auto">
          <a:xfrm>
            <a:off x="2765425" y="5141913"/>
            <a:ext cx="12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3420" name="Line 554"/>
          <p:cNvSpPr>
            <a:spLocks noChangeShapeType="1"/>
          </p:cNvSpPr>
          <p:nvPr/>
        </p:nvSpPr>
        <p:spPr bwMode="auto">
          <a:xfrm flipV="1">
            <a:off x="1876425" y="1927225"/>
            <a:ext cx="1588" cy="214313"/>
          </a:xfrm>
          <a:prstGeom prst="line">
            <a:avLst/>
          </a:prstGeom>
          <a:noFill/>
          <a:ln w="15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21" name="Line 555"/>
          <p:cNvSpPr>
            <a:spLocks noChangeShapeType="1"/>
          </p:cNvSpPr>
          <p:nvPr/>
        </p:nvSpPr>
        <p:spPr bwMode="auto">
          <a:xfrm>
            <a:off x="1878013" y="1939925"/>
            <a:ext cx="3876675" cy="3175"/>
          </a:xfrm>
          <a:prstGeom prst="line">
            <a:avLst/>
          </a:prstGeom>
          <a:noFill/>
          <a:ln w="15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22" name="Line 556"/>
          <p:cNvSpPr>
            <a:spLocks noChangeShapeType="1"/>
          </p:cNvSpPr>
          <p:nvPr/>
        </p:nvSpPr>
        <p:spPr bwMode="auto">
          <a:xfrm flipV="1">
            <a:off x="5734050" y="1939925"/>
            <a:ext cx="3175" cy="215900"/>
          </a:xfrm>
          <a:prstGeom prst="line">
            <a:avLst/>
          </a:prstGeom>
          <a:noFill/>
          <a:ln w="15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23" name="Rectangle 557"/>
          <p:cNvSpPr>
            <a:spLocks noChangeArrowheads="1"/>
          </p:cNvSpPr>
          <p:nvPr/>
        </p:nvSpPr>
        <p:spPr bwMode="auto">
          <a:xfrm>
            <a:off x="2254250" y="1474788"/>
            <a:ext cx="26336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Budesonide / Placebo</a:t>
            </a:r>
            <a:endPar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24" name="Rectangle 558"/>
          <p:cNvSpPr>
            <a:spLocks noChangeArrowheads="1"/>
          </p:cNvSpPr>
          <p:nvPr/>
        </p:nvSpPr>
        <p:spPr bwMode="auto">
          <a:xfrm>
            <a:off x="2416175" y="4724400"/>
            <a:ext cx="120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3425" name="Rectangle 559"/>
          <p:cNvSpPr>
            <a:spLocks noChangeArrowheads="1"/>
          </p:cNvSpPr>
          <p:nvPr/>
        </p:nvSpPr>
        <p:spPr bwMode="auto">
          <a:xfrm>
            <a:off x="4302125" y="62341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Days</a:t>
            </a:r>
          </a:p>
        </p:txBody>
      </p:sp>
      <p:sp>
        <p:nvSpPr>
          <p:cNvPr id="183426" name="Rectangle 560"/>
          <p:cNvSpPr>
            <a:spLocks noChangeArrowheads="1"/>
          </p:cNvSpPr>
          <p:nvPr/>
        </p:nvSpPr>
        <p:spPr bwMode="auto">
          <a:xfrm rot="-5400000">
            <a:off x="-720724" y="3062287"/>
            <a:ext cx="2876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Exhaled NO (% change)</a:t>
            </a:r>
            <a:endPar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27" name="Text Box 561"/>
          <p:cNvSpPr txBox="1">
            <a:spLocks noChangeArrowheads="1"/>
          </p:cNvSpPr>
          <p:nvPr/>
        </p:nvSpPr>
        <p:spPr bwMode="auto">
          <a:xfrm>
            <a:off x="2019300" y="1009650"/>
            <a:ext cx="4262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000" b="1" i="1" u="none" strike="noStrike" kern="1200" cap="none" spc="0" normalizeH="0" baseline="0" noProof="0" smtClean="0">
                <a:ln>
                  <a:noFill/>
                </a:ln>
                <a:solidFill>
                  <a:srgbClr val="CCFF66"/>
                </a:solidFill>
                <a:effectLst/>
                <a:uLnTx/>
                <a:uFillTx/>
                <a:latin typeface="Arial" panose="020B0604020202020204" pitchFamily="34" charset="0"/>
                <a:ea typeface="+mn-ea"/>
                <a:cs typeface="+mn-cs"/>
              </a:rPr>
              <a:t>Mild asthma patients: n=12/group</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28" name="Text Box 562"/>
          <p:cNvSpPr txBox="1">
            <a:spLocks noChangeArrowheads="1"/>
          </p:cNvSpPr>
          <p:nvPr/>
        </p:nvSpPr>
        <p:spPr bwMode="auto">
          <a:xfrm>
            <a:off x="2986088" y="5062538"/>
            <a:ext cx="2817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1" i="1"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Budesonide 400µg daily</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29" name="Text Box 563"/>
          <p:cNvSpPr txBox="1">
            <a:spLocks noChangeArrowheads="1"/>
          </p:cNvSpPr>
          <p:nvPr/>
        </p:nvSpPr>
        <p:spPr bwMode="auto">
          <a:xfrm>
            <a:off x="3059113" y="3546475"/>
            <a:ext cx="2817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1" i="1" u="none" strike="noStrike" kern="1200" cap="none" spc="0" normalizeH="0" baseline="0" noProof="0" smtClean="0">
                <a:ln>
                  <a:noFill/>
                </a:ln>
                <a:solidFill>
                  <a:srgbClr val="00FFFF"/>
                </a:solidFill>
                <a:effectLst/>
                <a:uLnTx/>
                <a:uFillTx/>
                <a:latin typeface="Arial" panose="020B0604020202020204" pitchFamily="34" charset="0"/>
                <a:ea typeface="+mn-ea"/>
                <a:cs typeface="+mn-cs"/>
              </a:rPr>
              <a:t>Budesonide 100µg daily</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30" name="Text Box 564"/>
          <p:cNvSpPr txBox="1">
            <a:spLocks noChangeArrowheads="1"/>
          </p:cNvSpPr>
          <p:nvPr/>
        </p:nvSpPr>
        <p:spPr bwMode="auto">
          <a:xfrm>
            <a:off x="3629025" y="2255838"/>
            <a:ext cx="1027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Placebo </a:t>
            </a:r>
            <a:endPar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31" name="Line 565"/>
          <p:cNvSpPr>
            <a:spLocks noChangeShapeType="1"/>
          </p:cNvSpPr>
          <p:nvPr/>
        </p:nvSpPr>
        <p:spPr bwMode="auto">
          <a:xfrm flipV="1">
            <a:off x="1914525" y="5778500"/>
            <a:ext cx="3863975" cy="4763"/>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32" name="Line 566"/>
          <p:cNvSpPr>
            <a:spLocks noChangeShapeType="1"/>
          </p:cNvSpPr>
          <p:nvPr/>
        </p:nvSpPr>
        <p:spPr bwMode="auto">
          <a:xfrm>
            <a:off x="5778500" y="5778500"/>
            <a:ext cx="1609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2" name="Group 567"/>
          <p:cNvGrpSpPr>
            <a:grpSpLocks/>
          </p:cNvGrpSpPr>
          <p:nvPr/>
        </p:nvGrpSpPr>
        <p:grpSpPr bwMode="auto">
          <a:xfrm>
            <a:off x="5746750" y="1474788"/>
            <a:ext cx="1971675" cy="4721225"/>
            <a:chOff x="3771" y="864"/>
            <a:chExt cx="1294" cy="2843"/>
          </a:xfrm>
        </p:grpSpPr>
        <p:sp>
          <p:nvSpPr>
            <p:cNvPr id="183440" name="Line 568"/>
            <p:cNvSpPr>
              <a:spLocks noChangeShapeType="1"/>
            </p:cNvSpPr>
            <p:nvPr/>
          </p:nvSpPr>
          <p:spPr bwMode="auto">
            <a:xfrm>
              <a:off x="4131" y="3459"/>
              <a:ext cx="1" cy="7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41" name="Rectangle 569"/>
            <p:cNvSpPr>
              <a:spLocks noChangeArrowheads="1"/>
            </p:cNvSpPr>
            <p:nvPr/>
          </p:nvSpPr>
          <p:spPr bwMode="auto">
            <a:xfrm>
              <a:off x="4056" y="3559"/>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24</a:t>
              </a:r>
            </a:p>
          </p:txBody>
        </p:sp>
        <p:sp>
          <p:nvSpPr>
            <p:cNvPr id="183442" name="Line 570"/>
            <p:cNvSpPr>
              <a:spLocks noChangeShapeType="1"/>
            </p:cNvSpPr>
            <p:nvPr/>
          </p:nvSpPr>
          <p:spPr bwMode="auto">
            <a:xfrm>
              <a:off x="4490" y="3459"/>
              <a:ext cx="2" cy="7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43" name="Rectangle 571"/>
            <p:cNvSpPr>
              <a:spLocks noChangeArrowheads="1"/>
            </p:cNvSpPr>
            <p:nvPr/>
          </p:nvSpPr>
          <p:spPr bwMode="auto">
            <a:xfrm>
              <a:off x="4416" y="3559"/>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27</a:t>
              </a:r>
            </a:p>
          </p:txBody>
        </p:sp>
        <p:sp>
          <p:nvSpPr>
            <p:cNvPr id="183444" name="Line 572"/>
            <p:cNvSpPr>
              <a:spLocks noChangeShapeType="1"/>
            </p:cNvSpPr>
            <p:nvPr/>
          </p:nvSpPr>
          <p:spPr bwMode="auto">
            <a:xfrm>
              <a:off x="4850" y="3459"/>
              <a:ext cx="2" cy="7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45" name="Rectangle 573"/>
            <p:cNvSpPr>
              <a:spLocks noChangeArrowheads="1"/>
            </p:cNvSpPr>
            <p:nvPr/>
          </p:nvSpPr>
          <p:spPr bwMode="auto">
            <a:xfrm>
              <a:off x="4775" y="3559"/>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grpSp>
          <p:nvGrpSpPr>
            <p:cNvPr id="183446" name="Group 574"/>
            <p:cNvGrpSpPr>
              <a:grpSpLocks/>
            </p:cNvGrpSpPr>
            <p:nvPr/>
          </p:nvGrpSpPr>
          <p:grpSpPr bwMode="auto">
            <a:xfrm>
              <a:off x="3771" y="864"/>
              <a:ext cx="1294" cy="2592"/>
              <a:chOff x="3771" y="864"/>
              <a:chExt cx="1254" cy="2592"/>
            </a:xfrm>
          </p:grpSpPr>
          <p:sp>
            <p:nvSpPr>
              <p:cNvPr id="101951" name="Rectangle 575"/>
              <p:cNvSpPr>
                <a:spLocks noChangeArrowheads="1"/>
              </p:cNvSpPr>
              <p:nvPr/>
            </p:nvSpPr>
            <p:spPr bwMode="auto">
              <a:xfrm>
                <a:off x="3792" y="1104"/>
                <a:ext cx="1008" cy="2352"/>
              </a:xfrm>
              <a:prstGeom prst="rect">
                <a:avLst/>
              </a:pr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83449" name="Line 576"/>
              <p:cNvSpPr>
                <a:spLocks noChangeShapeType="1"/>
              </p:cNvSpPr>
              <p:nvPr/>
            </p:nvSpPr>
            <p:spPr bwMode="auto">
              <a:xfrm flipV="1">
                <a:off x="3771" y="1911"/>
                <a:ext cx="120" cy="15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0" name="Line 577"/>
              <p:cNvSpPr>
                <a:spLocks noChangeShapeType="1"/>
              </p:cNvSpPr>
              <p:nvPr/>
            </p:nvSpPr>
            <p:spPr bwMode="auto">
              <a:xfrm>
                <a:off x="3855" y="1718"/>
                <a:ext cx="74"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1" name="Line 578"/>
              <p:cNvSpPr>
                <a:spLocks noChangeShapeType="1"/>
              </p:cNvSpPr>
              <p:nvPr/>
            </p:nvSpPr>
            <p:spPr bwMode="auto">
              <a:xfrm flipH="1">
                <a:off x="3855" y="1718"/>
                <a:ext cx="74"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2" name="Line 579"/>
              <p:cNvSpPr>
                <a:spLocks noChangeShapeType="1"/>
              </p:cNvSpPr>
              <p:nvPr/>
            </p:nvSpPr>
            <p:spPr bwMode="auto">
              <a:xfrm>
                <a:off x="3891" y="1720"/>
                <a:ext cx="2" cy="15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3" name="Line 580"/>
              <p:cNvSpPr>
                <a:spLocks noChangeShapeType="1"/>
              </p:cNvSpPr>
              <p:nvPr/>
            </p:nvSpPr>
            <p:spPr bwMode="auto">
              <a:xfrm>
                <a:off x="3893" y="1911"/>
                <a:ext cx="238" cy="2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4" name="Line 581"/>
              <p:cNvSpPr>
                <a:spLocks noChangeShapeType="1"/>
              </p:cNvSpPr>
              <p:nvPr/>
            </p:nvSpPr>
            <p:spPr bwMode="auto">
              <a:xfrm>
                <a:off x="4092" y="1817"/>
                <a:ext cx="79"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5" name="Line 582"/>
              <p:cNvSpPr>
                <a:spLocks noChangeShapeType="1"/>
              </p:cNvSpPr>
              <p:nvPr/>
            </p:nvSpPr>
            <p:spPr bwMode="auto">
              <a:xfrm flipH="1">
                <a:off x="4092" y="1817"/>
                <a:ext cx="79"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6" name="Line 583"/>
              <p:cNvSpPr>
                <a:spLocks noChangeShapeType="1"/>
              </p:cNvSpPr>
              <p:nvPr/>
            </p:nvSpPr>
            <p:spPr bwMode="auto">
              <a:xfrm>
                <a:off x="4131" y="1817"/>
                <a:ext cx="1" cy="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7" name="Line 584"/>
              <p:cNvSpPr>
                <a:spLocks noChangeShapeType="1"/>
              </p:cNvSpPr>
              <p:nvPr/>
            </p:nvSpPr>
            <p:spPr bwMode="auto">
              <a:xfrm flipV="1">
                <a:off x="4131" y="1872"/>
                <a:ext cx="239" cy="5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8" name="Line 585"/>
              <p:cNvSpPr>
                <a:spLocks noChangeShapeType="1"/>
              </p:cNvSpPr>
              <p:nvPr/>
            </p:nvSpPr>
            <p:spPr bwMode="auto">
              <a:xfrm>
                <a:off x="4332" y="1756"/>
                <a:ext cx="76"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59" name="Line 586"/>
              <p:cNvSpPr>
                <a:spLocks noChangeShapeType="1"/>
              </p:cNvSpPr>
              <p:nvPr/>
            </p:nvSpPr>
            <p:spPr bwMode="auto">
              <a:xfrm flipH="1">
                <a:off x="4332" y="1756"/>
                <a:ext cx="76"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0" name="Line 587"/>
              <p:cNvSpPr>
                <a:spLocks noChangeShapeType="1"/>
              </p:cNvSpPr>
              <p:nvPr/>
            </p:nvSpPr>
            <p:spPr bwMode="auto">
              <a:xfrm>
                <a:off x="4370" y="1758"/>
                <a:ext cx="2" cy="7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1" name="Line 588"/>
              <p:cNvSpPr>
                <a:spLocks noChangeShapeType="1"/>
              </p:cNvSpPr>
              <p:nvPr/>
            </p:nvSpPr>
            <p:spPr bwMode="auto">
              <a:xfrm flipV="1">
                <a:off x="4372" y="1593"/>
                <a:ext cx="358" cy="27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2" name="Line 589"/>
              <p:cNvSpPr>
                <a:spLocks noChangeShapeType="1"/>
              </p:cNvSpPr>
              <p:nvPr/>
            </p:nvSpPr>
            <p:spPr bwMode="auto">
              <a:xfrm>
                <a:off x="4692" y="1429"/>
                <a:ext cx="76"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3" name="Line 590"/>
              <p:cNvSpPr>
                <a:spLocks noChangeShapeType="1"/>
              </p:cNvSpPr>
              <p:nvPr/>
            </p:nvSpPr>
            <p:spPr bwMode="auto">
              <a:xfrm flipH="1">
                <a:off x="4692" y="1429"/>
                <a:ext cx="76"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4" name="Line 591"/>
              <p:cNvSpPr>
                <a:spLocks noChangeShapeType="1"/>
              </p:cNvSpPr>
              <p:nvPr/>
            </p:nvSpPr>
            <p:spPr bwMode="auto">
              <a:xfrm>
                <a:off x="4728" y="1429"/>
                <a:ext cx="2" cy="12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5" name="Freeform 592"/>
              <p:cNvSpPr>
                <a:spLocks/>
              </p:cNvSpPr>
              <p:nvPr/>
            </p:nvSpPr>
            <p:spPr bwMode="auto">
              <a:xfrm>
                <a:off x="3853" y="1872"/>
                <a:ext cx="78" cy="80"/>
              </a:xfrm>
              <a:custGeom>
                <a:avLst/>
                <a:gdLst>
                  <a:gd name="T0" fmla="*/ 1 w 129"/>
                  <a:gd name="T1" fmla="*/ 1 h 129"/>
                  <a:gd name="T2" fmla="*/ 1 w 129"/>
                  <a:gd name="T3" fmla="*/ 1 h 129"/>
                  <a:gd name="T4" fmla="*/ 1 w 129"/>
                  <a:gd name="T5" fmla="*/ 1 h 129"/>
                  <a:gd name="T6" fmla="*/ 1 w 129"/>
                  <a:gd name="T7" fmla="*/ 1 h 129"/>
                  <a:gd name="T8" fmla="*/ 0 w 129"/>
                  <a:gd name="T9" fmla="*/ 1 h 129"/>
                  <a:gd name="T10" fmla="*/ 1 w 129"/>
                  <a:gd name="T11" fmla="*/ 1 h 129"/>
                  <a:gd name="T12" fmla="*/ 1 w 129"/>
                  <a:gd name="T13" fmla="*/ 0 h 129"/>
                  <a:gd name="T14" fmla="*/ 1 w 129"/>
                  <a:gd name="T15" fmla="*/ 1 h 129"/>
                  <a:gd name="T16" fmla="*/ 1 w 129"/>
                  <a:gd name="T17" fmla="*/ 1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09" y="109"/>
                    </a:lnTo>
                    <a:lnTo>
                      <a:pt x="64" y="129"/>
                    </a:lnTo>
                    <a:lnTo>
                      <a:pt x="18" y="109"/>
                    </a:lnTo>
                    <a:lnTo>
                      <a:pt x="0" y="64"/>
                    </a:lnTo>
                    <a:lnTo>
                      <a:pt x="18" y="19"/>
                    </a:lnTo>
                    <a:lnTo>
                      <a:pt x="64" y="0"/>
                    </a:lnTo>
                    <a:lnTo>
                      <a:pt x="109" y="19"/>
                    </a:lnTo>
                    <a:lnTo>
                      <a:pt x="129" y="64"/>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6" name="Freeform 593"/>
              <p:cNvSpPr>
                <a:spLocks/>
              </p:cNvSpPr>
              <p:nvPr/>
            </p:nvSpPr>
            <p:spPr bwMode="auto">
              <a:xfrm>
                <a:off x="3853" y="1872"/>
                <a:ext cx="78" cy="80"/>
              </a:xfrm>
              <a:custGeom>
                <a:avLst/>
                <a:gdLst>
                  <a:gd name="T0" fmla="*/ 1 w 129"/>
                  <a:gd name="T1" fmla="*/ 1 h 129"/>
                  <a:gd name="T2" fmla="*/ 1 w 129"/>
                  <a:gd name="T3" fmla="*/ 1 h 129"/>
                  <a:gd name="T4" fmla="*/ 1 w 129"/>
                  <a:gd name="T5" fmla="*/ 1 h 129"/>
                  <a:gd name="T6" fmla="*/ 1 w 129"/>
                  <a:gd name="T7" fmla="*/ 1 h 129"/>
                  <a:gd name="T8" fmla="*/ 0 w 129"/>
                  <a:gd name="T9" fmla="*/ 1 h 129"/>
                  <a:gd name="T10" fmla="*/ 1 w 129"/>
                  <a:gd name="T11" fmla="*/ 1 h 129"/>
                  <a:gd name="T12" fmla="*/ 1 w 129"/>
                  <a:gd name="T13" fmla="*/ 0 h 129"/>
                  <a:gd name="T14" fmla="*/ 1 w 129"/>
                  <a:gd name="T15" fmla="*/ 1 h 129"/>
                  <a:gd name="T16" fmla="*/ 1 w 129"/>
                  <a:gd name="T17" fmla="*/ 1 h 129"/>
                  <a:gd name="T18" fmla="*/ 1 w 129"/>
                  <a:gd name="T19" fmla="*/ 1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29"/>
                  <a:gd name="T32" fmla="*/ 129 w 129"/>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29">
                    <a:moveTo>
                      <a:pt x="129" y="64"/>
                    </a:moveTo>
                    <a:lnTo>
                      <a:pt x="109" y="109"/>
                    </a:lnTo>
                    <a:lnTo>
                      <a:pt x="64" y="129"/>
                    </a:lnTo>
                    <a:lnTo>
                      <a:pt x="18" y="109"/>
                    </a:lnTo>
                    <a:lnTo>
                      <a:pt x="0" y="64"/>
                    </a:lnTo>
                    <a:lnTo>
                      <a:pt x="18" y="19"/>
                    </a:lnTo>
                    <a:lnTo>
                      <a:pt x="64" y="0"/>
                    </a:lnTo>
                    <a:lnTo>
                      <a:pt x="109" y="19"/>
                    </a:lnTo>
                    <a:lnTo>
                      <a:pt x="129" y="64"/>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7" name="Freeform 594"/>
              <p:cNvSpPr>
                <a:spLocks/>
              </p:cNvSpPr>
              <p:nvPr/>
            </p:nvSpPr>
            <p:spPr bwMode="auto">
              <a:xfrm>
                <a:off x="4092" y="1892"/>
                <a:ext cx="80" cy="82"/>
              </a:xfrm>
              <a:custGeom>
                <a:avLst/>
                <a:gdLst>
                  <a:gd name="T0" fmla="*/ 1 w 131"/>
                  <a:gd name="T1" fmla="*/ 1 h 131"/>
                  <a:gd name="T2" fmla="*/ 1 w 131"/>
                  <a:gd name="T3" fmla="*/ 1 h 131"/>
                  <a:gd name="T4" fmla="*/ 1 w 131"/>
                  <a:gd name="T5" fmla="*/ 1 h 131"/>
                  <a:gd name="T6" fmla="*/ 1 w 131"/>
                  <a:gd name="T7" fmla="*/ 1 h 131"/>
                  <a:gd name="T8" fmla="*/ 0 w 131"/>
                  <a:gd name="T9" fmla="*/ 1 h 131"/>
                  <a:gd name="T10" fmla="*/ 1 w 131"/>
                  <a:gd name="T11" fmla="*/ 1 h 131"/>
                  <a:gd name="T12" fmla="*/ 1 w 131"/>
                  <a:gd name="T13" fmla="*/ 0 h 131"/>
                  <a:gd name="T14" fmla="*/ 1 w 131"/>
                  <a:gd name="T15" fmla="*/ 1 h 131"/>
                  <a:gd name="T16" fmla="*/ 1 w 131"/>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31"/>
                  <a:gd name="T29" fmla="*/ 131 w 131"/>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31">
                    <a:moveTo>
                      <a:pt x="131" y="65"/>
                    </a:moveTo>
                    <a:lnTo>
                      <a:pt x="112" y="111"/>
                    </a:lnTo>
                    <a:lnTo>
                      <a:pt x="65" y="131"/>
                    </a:lnTo>
                    <a:lnTo>
                      <a:pt x="19" y="111"/>
                    </a:lnTo>
                    <a:lnTo>
                      <a:pt x="0" y="65"/>
                    </a:lnTo>
                    <a:lnTo>
                      <a:pt x="19" y="19"/>
                    </a:lnTo>
                    <a:lnTo>
                      <a:pt x="65" y="0"/>
                    </a:lnTo>
                    <a:lnTo>
                      <a:pt x="112" y="19"/>
                    </a:lnTo>
                    <a:lnTo>
                      <a:pt x="131" y="65"/>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8" name="Freeform 595"/>
              <p:cNvSpPr>
                <a:spLocks/>
              </p:cNvSpPr>
              <p:nvPr/>
            </p:nvSpPr>
            <p:spPr bwMode="auto">
              <a:xfrm>
                <a:off x="4092" y="1892"/>
                <a:ext cx="80" cy="82"/>
              </a:xfrm>
              <a:custGeom>
                <a:avLst/>
                <a:gdLst>
                  <a:gd name="T0" fmla="*/ 1 w 131"/>
                  <a:gd name="T1" fmla="*/ 1 h 131"/>
                  <a:gd name="T2" fmla="*/ 1 w 131"/>
                  <a:gd name="T3" fmla="*/ 1 h 131"/>
                  <a:gd name="T4" fmla="*/ 1 w 131"/>
                  <a:gd name="T5" fmla="*/ 1 h 131"/>
                  <a:gd name="T6" fmla="*/ 1 w 131"/>
                  <a:gd name="T7" fmla="*/ 1 h 131"/>
                  <a:gd name="T8" fmla="*/ 0 w 131"/>
                  <a:gd name="T9" fmla="*/ 1 h 131"/>
                  <a:gd name="T10" fmla="*/ 1 w 131"/>
                  <a:gd name="T11" fmla="*/ 1 h 131"/>
                  <a:gd name="T12" fmla="*/ 1 w 131"/>
                  <a:gd name="T13" fmla="*/ 0 h 131"/>
                  <a:gd name="T14" fmla="*/ 1 w 131"/>
                  <a:gd name="T15" fmla="*/ 1 h 131"/>
                  <a:gd name="T16" fmla="*/ 1 w 131"/>
                  <a:gd name="T17" fmla="*/ 1 h 131"/>
                  <a:gd name="T18" fmla="*/ 1 w 131"/>
                  <a:gd name="T19" fmla="*/ 1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131"/>
                  <a:gd name="T32" fmla="*/ 131 w 131"/>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131">
                    <a:moveTo>
                      <a:pt x="131" y="65"/>
                    </a:moveTo>
                    <a:lnTo>
                      <a:pt x="112" y="111"/>
                    </a:lnTo>
                    <a:lnTo>
                      <a:pt x="65" y="131"/>
                    </a:lnTo>
                    <a:lnTo>
                      <a:pt x="19" y="111"/>
                    </a:lnTo>
                    <a:lnTo>
                      <a:pt x="0" y="65"/>
                    </a:lnTo>
                    <a:lnTo>
                      <a:pt x="19" y="19"/>
                    </a:lnTo>
                    <a:lnTo>
                      <a:pt x="65" y="0"/>
                    </a:lnTo>
                    <a:lnTo>
                      <a:pt x="112" y="19"/>
                    </a:lnTo>
                    <a:lnTo>
                      <a:pt x="131" y="65"/>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69" name="Freeform 596"/>
              <p:cNvSpPr>
                <a:spLocks/>
              </p:cNvSpPr>
              <p:nvPr/>
            </p:nvSpPr>
            <p:spPr bwMode="auto">
              <a:xfrm>
                <a:off x="4332" y="1831"/>
                <a:ext cx="78" cy="82"/>
              </a:xfrm>
              <a:custGeom>
                <a:avLst/>
                <a:gdLst>
                  <a:gd name="T0" fmla="*/ 1 w 129"/>
                  <a:gd name="T1" fmla="*/ 1 h 131"/>
                  <a:gd name="T2" fmla="*/ 1 w 129"/>
                  <a:gd name="T3" fmla="*/ 1 h 131"/>
                  <a:gd name="T4" fmla="*/ 1 w 129"/>
                  <a:gd name="T5" fmla="*/ 1 h 131"/>
                  <a:gd name="T6" fmla="*/ 1 w 129"/>
                  <a:gd name="T7" fmla="*/ 1 h 131"/>
                  <a:gd name="T8" fmla="*/ 0 w 129"/>
                  <a:gd name="T9" fmla="*/ 1 h 131"/>
                  <a:gd name="T10" fmla="*/ 1 w 129"/>
                  <a:gd name="T11" fmla="*/ 1 h 131"/>
                  <a:gd name="T12" fmla="*/ 1 w 129"/>
                  <a:gd name="T13" fmla="*/ 0 h 131"/>
                  <a:gd name="T14" fmla="*/ 1 w 129"/>
                  <a:gd name="T15" fmla="*/ 1 h 131"/>
                  <a:gd name="T16" fmla="*/ 1 w 129"/>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31"/>
                  <a:gd name="T29" fmla="*/ 129 w 129"/>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31">
                    <a:moveTo>
                      <a:pt x="129" y="65"/>
                    </a:moveTo>
                    <a:lnTo>
                      <a:pt x="109" y="112"/>
                    </a:lnTo>
                    <a:lnTo>
                      <a:pt x="64" y="131"/>
                    </a:lnTo>
                    <a:lnTo>
                      <a:pt x="19" y="112"/>
                    </a:lnTo>
                    <a:lnTo>
                      <a:pt x="0" y="65"/>
                    </a:lnTo>
                    <a:lnTo>
                      <a:pt x="19" y="19"/>
                    </a:lnTo>
                    <a:lnTo>
                      <a:pt x="64" y="0"/>
                    </a:lnTo>
                    <a:lnTo>
                      <a:pt x="109" y="19"/>
                    </a:lnTo>
                    <a:lnTo>
                      <a:pt x="129" y="65"/>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0" name="Freeform 597"/>
              <p:cNvSpPr>
                <a:spLocks/>
              </p:cNvSpPr>
              <p:nvPr/>
            </p:nvSpPr>
            <p:spPr bwMode="auto">
              <a:xfrm>
                <a:off x="4332" y="1831"/>
                <a:ext cx="78" cy="82"/>
              </a:xfrm>
              <a:custGeom>
                <a:avLst/>
                <a:gdLst>
                  <a:gd name="T0" fmla="*/ 1 w 129"/>
                  <a:gd name="T1" fmla="*/ 1 h 131"/>
                  <a:gd name="T2" fmla="*/ 1 w 129"/>
                  <a:gd name="T3" fmla="*/ 1 h 131"/>
                  <a:gd name="T4" fmla="*/ 1 w 129"/>
                  <a:gd name="T5" fmla="*/ 1 h 131"/>
                  <a:gd name="T6" fmla="*/ 1 w 129"/>
                  <a:gd name="T7" fmla="*/ 1 h 131"/>
                  <a:gd name="T8" fmla="*/ 0 w 129"/>
                  <a:gd name="T9" fmla="*/ 1 h 131"/>
                  <a:gd name="T10" fmla="*/ 1 w 129"/>
                  <a:gd name="T11" fmla="*/ 1 h 131"/>
                  <a:gd name="T12" fmla="*/ 1 w 129"/>
                  <a:gd name="T13" fmla="*/ 0 h 131"/>
                  <a:gd name="T14" fmla="*/ 1 w 129"/>
                  <a:gd name="T15" fmla="*/ 1 h 131"/>
                  <a:gd name="T16" fmla="*/ 1 w 129"/>
                  <a:gd name="T17" fmla="*/ 1 h 131"/>
                  <a:gd name="T18" fmla="*/ 1 w 129"/>
                  <a:gd name="T19" fmla="*/ 1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31"/>
                  <a:gd name="T32" fmla="*/ 129 w 129"/>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31">
                    <a:moveTo>
                      <a:pt x="129" y="65"/>
                    </a:moveTo>
                    <a:lnTo>
                      <a:pt x="109" y="112"/>
                    </a:lnTo>
                    <a:lnTo>
                      <a:pt x="64" y="131"/>
                    </a:lnTo>
                    <a:lnTo>
                      <a:pt x="19" y="112"/>
                    </a:lnTo>
                    <a:lnTo>
                      <a:pt x="0" y="65"/>
                    </a:lnTo>
                    <a:lnTo>
                      <a:pt x="19" y="19"/>
                    </a:lnTo>
                    <a:lnTo>
                      <a:pt x="64" y="0"/>
                    </a:lnTo>
                    <a:lnTo>
                      <a:pt x="109" y="19"/>
                    </a:lnTo>
                    <a:lnTo>
                      <a:pt x="129" y="65"/>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1" name="Freeform 598"/>
              <p:cNvSpPr>
                <a:spLocks/>
              </p:cNvSpPr>
              <p:nvPr/>
            </p:nvSpPr>
            <p:spPr bwMode="auto">
              <a:xfrm>
                <a:off x="4692" y="1554"/>
                <a:ext cx="78" cy="80"/>
              </a:xfrm>
              <a:custGeom>
                <a:avLst/>
                <a:gdLst>
                  <a:gd name="T0" fmla="*/ 1 w 129"/>
                  <a:gd name="T1" fmla="*/ 1 h 129"/>
                  <a:gd name="T2" fmla="*/ 1 w 129"/>
                  <a:gd name="T3" fmla="*/ 1 h 129"/>
                  <a:gd name="T4" fmla="*/ 1 w 129"/>
                  <a:gd name="T5" fmla="*/ 1 h 129"/>
                  <a:gd name="T6" fmla="*/ 1 w 129"/>
                  <a:gd name="T7" fmla="*/ 1 h 129"/>
                  <a:gd name="T8" fmla="*/ 0 w 129"/>
                  <a:gd name="T9" fmla="*/ 1 h 129"/>
                  <a:gd name="T10" fmla="*/ 1 w 129"/>
                  <a:gd name="T11" fmla="*/ 1 h 129"/>
                  <a:gd name="T12" fmla="*/ 1 w 129"/>
                  <a:gd name="T13" fmla="*/ 0 h 129"/>
                  <a:gd name="T14" fmla="*/ 1 w 129"/>
                  <a:gd name="T15" fmla="*/ 1 h 129"/>
                  <a:gd name="T16" fmla="*/ 1 w 129"/>
                  <a:gd name="T17" fmla="*/ 1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09" y="110"/>
                    </a:lnTo>
                    <a:lnTo>
                      <a:pt x="64" y="129"/>
                    </a:lnTo>
                    <a:lnTo>
                      <a:pt x="19" y="110"/>
                    </a:lnTo>
                    <a:lnTo>
                      <a:pt x="0" y="64"/>
                    </a:lnTo>
                    <a:lnTo>
                      <a:pt x="19" y="19"/>
                    </a:lnTo>
                    <a:lnTo>
                      <a:pt x="64" y="0"/>
                    </a:lnTo>
                    <a:lnTo>
                      <a:pt x="109" y="19"/>
                    </a:lnTo>
                    <a:lnTo>
                      <a:pt x="129" y="64"/>
                    </a:lnTo>
                    <a:close/>
                  </a:path>
                </a:pathLst>
              </a:custGeom>
              <a:solidFill>
                <a:schemeClr val="bg1"/>
              </a:solidFill>
              <a:ln w="28575" cmpd="sng">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2" name="Freeform 599"/>
              <p:cNvSpPr>
                <a:spLocks/>
              </p:cNvSpPr>
              <p:nvPr/>
            </p:nvSpPr>
            <p:spPr bwMode="auto">
              <a:xfrm>
                <a:off x="4692" y="1554"/>
                <a:ext cx="78" cy="80"/>
              </a:xfrm>
              <a:custGeom>
                <a:avLst/>
                <a:gdLst>
                  <a:gd name="T0" fmla="*/ 1 w 129"/>
                  <a:gd name="T1" fmla="*/ 1 h 129"/>
                  <a:gd name="T2" fmla="*/ 1 w 129"/>
                  <a:gd name="T3" fmla="*/ 1 h 129"/>
                  <a:gd name="T4" fmla="*/ 1 w 129"/>
                  <a:gd name="T5" fmla="*/ 1 h 129"/>
                  <a:gd name="T6" fmla="*/ 1 w 129"/>
                  <a:gd name="T7" fmla="*/ 1 h 129"/>
                  <a:gd name="T8" fmla="*/ 0 w 129"/>
                  <a:gd name="T9" fmla="*/ 1 h 129"/>
                  <a:gd name="T10" fmla="*/ 1 w 129"/>
                  <a:gd name="T11" fmla="*/ 1 h 129"/>
                  <a:gd name="T12" fmla="*/ 1 w 129"/>
                  <a:gd name="T13" fmla="*/ 0 h 129"/>
                  <a:gd name="T14" fmla="*/ 1 w 129"/>
                  <a:gd name="T15" fmla="*/ 1 h 129"/>
                  <a:gd name="T16" fmla="*/ 1 w 129"/>
                  <a:gd name="T17" fmla="*/ 1 h 129"/>
                  <a:gd name="T18" fmla="*/ 1 w 129"/>
                  <a:gd name="T19" fmla="*/ 1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29"/>
                  <a:gd name="T32" fmla="*/ 129 w 129"/>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29">
                    <a:moveTo>
                      <a:pt x="129" y="64"/>
                    </a:moveTo>
                    <a:lnTo>
                      <a:pt x="109" y="110"/>
                    </a:lnTo>
                    <a:lnTo>
                      <a:pt x="64" y="129"/>
                    </a:lnTo>
                    <a:lnTo>
                      <a:pt x="19" y="110"/>
                    </a:lnTo>
                    <a:lnTo>
                      <a:pt x="0" y="64"/>
                    </a:lnTo>
                    <a:lnTo>
                      <a:pt x="19" y="19"/>
                    </a:lnTo>
                    <a:lnTo>
                      <a:pt x="64" y="0"/>
                    </a:lnTo>
                    <a:lnTo>
                      <a:pt x="109" y="19"/>
                    </a:lnTo>
                    <a:lnTo>
                      <a:pt x="129" y="64"/>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3" name="Line 600"/>
              <p:cNvSpPr>
                <a:spLocks noChangeShapeType="1"/>
              </p:cNvSpPr>
              <p:nvPr/>
            </p:nvSpPr>
            <p:spPr bwMode="auto">
              <a:xfrm flipV="1">
                <a:off x="3771" y="2413"/>
                <a:ext cx="120" cy="64"/>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4" name="Line 601"/>
              <p:cNvSpPr>
                <a:spLocks noChangeShapeType="1"/>
              </p:cNvSpPr>
              <p:nvPr/>
            </p:nvSpPr>
            <p:spPr bwMode="auto">
              <a:xfrm>
                <a:off x="3855" y="2206"/>
                <a:ext cx="74" cy="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5" name="Line 602"/>
              <p:cNvSpPr>
                <a:spLocks noChangeShapeType="1"/>
              </p:cNvSpPr>
              <p:nvPr/>
            </p:nvSpPr>
            <p:spPr bwMode="auto">
              <a:xfrm flipH="1">
                <a:off x="3855" y="2206"/>
                <a:ext cx="74" cy="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6" name="Line 603"/>
              <p:cNvSpPr>
                <a:spLocks noChangeShapeType="1"/>
              </p:cNvSpPr>
              <p:nvPr/>
            </p:nvSpPr>
            <p:spPr bwMode="auto">
              <a:xfrm>
                <a:off x="3891" y="2208"/>
                <a:ext cx="2" cy="205"/>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7" name="Line 604"/>
              <p:cNvSpPr>
                <a:spLocks noChangeShapeType="1"/>
              </p:cNvSpPr>
              <p:nvPr/>
            </p:nvSpPr>
            <p:spPr bwMode="auto">
              <a:xfrm>
                <a:off x="3893" y="2415"/>
                <a:ext cx="238" cy="84"/>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8" name="Line 605"/>
              <p:cNvSpPr>
                <a:spLocks noChangeShapeType="1"/>
              </p:cNvSpPr>
              <p:nvPr/>
            </p:nvSpPr>
            <p:spPr bwMode="auto">
              <a:xfrm>
                <a:off x="4092" y="2331"/>
                <a:ext cx="79" cy="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79" name="Line 606"/>
              <p:cNvSpPr>
                <a:spLocks noChangeShapeType="1"/>
              </p:cNvSpPr>
              <p:nvPr/>
            </p:nvSpPr>
            <p:spPr bwMode="auto">
              <a:xfrm flipH="1">
                <a:off x="4092" y="2331"/>
                <a:ext cx="79" cy="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0" name="Line 607"/>
              <p:cNvSpPr>
                <a:spLocks noChangeShapeType="1"/>
              </p:cNvSpPr>
              <p:nvPr/>
            </p:nvSpPr>
            <p:spPr bwMode="auto">
              <a:xfrm>
                <a:off x="4131" y="2331"/>
                <a:ext cx="1" cy="168"/>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1" name="Line 608"/>
              <p:cNvSpPr>
                <a:spLocks noChangeShapeType="1"/>
              </p:cNvSpPr>
              <p:nvPr/>
            </p:nvSpPr>
            <p:spPr bwMode="auto">
              <a:xfrm flipV="1">
                <a:off x="4131" y="2273"/>
                <a:ext cx="239" cy="226"/>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2" name="Line 609"/>
              <p:cNvSpPr>
                <a:spLocks noChangeShapeType="1"/>
              </p:cNvSpPr>
              <p:nvPr/>
            </p:nvSpPr>
            <p:spPr bwMode="auto">
              <a:xfrm>
                <a:off x="4332" y="2077"/>
                <a:ext cx="76" cy="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3" name="Line 610"/>
              <p:cNvSpPr>
                <a:spLocks noChangeShapeType="1"/>
              </p:cNvSpPr>
              <p:nvPr/>
            </p:nvSpPr>
            <p:spPr bwMode="auto">
              <a:xfrm flipH="1">
                <a:off x="4332" y="2077"/>
                <a:ext cx="76" cy="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4" name="Line 611"/>
              <p:cNvSpPr>
                <a:spLocks noChangeShapeType="1"/>
              </p:cNvSpPr>
              <p:nvPr/>
            </p:nvSpPr>
            <p:spPr bwMode="auto">
              <a:xfrm>
                <a:off x="4370" y="2079"/>
                <a:ext cx="2" cy="194"/>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5" name="Line 612"/>
              <p:cNvSpPr>
                <a:spLocks noChangeShapeType="1"/>
              </p:cNvSpPr>
              <p:nvPr/>
            </p:nvSpPr>
            <p:spPr bwMode="auto">
              <a:xfrm flipV="1">
                <a:off x="4372" y="2172"/>
                <a:ext cx="358" cy="101"/>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6" name="Line 613"/>
              <p:cNvSpPr>
                <a:spLocks noChangeShapeType="1"/>
              </p:cNvSpPr>
              <p:nvPr/>
            </p:nvSpPr>
            <p:spPr bwMode="auto">
              <a:xfrm>
                <a:off x="4692" y="1980"/>
                <a:ext cx="76"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7" name="Line 614"/>
              <p:cNvSpPr>
                <a:spLocks noChangeShapeType="1"/>
              </p:cNvSpPr>
              <p:nvPr/>
            </p:nvSpPr>
            <p:spPr bwMode="auto">
              <a:xfrm flipH="1">
                <a:off x="4692" y="1980"/>
                <a:ext cx="76" cy="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8" name="Line 615"/>
              <p:cNvSpPr>
                <a:spLocks noChangeShapeType="1"/>
              </p:cNvSpPr>
              <p:nvPr/>
            </p:nvSpPr>
            <p:spPr bwMode="auto">
              <a:xfrm>
                <a:off x="4728" y="1982"/>
                <a:ext cx="2" cy="190"/>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89" name="Rectangle 616"/>
              <p:cNvSpPr>
                <a:spLocks noChangeArrowheads="1"/>
              </p:cNvSpPr>
              <p:nvPr/>
            </p:nvSpPr>
            <p:spPr bwMode="auto">
              <a:xfrm>
                <a:off x="3853" y="2376"/>
                <a:ext cx="80" cy="80"/>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90" name="Rectangle 617"/>
              <p:cNvSpPr>
                <a:spLocks noChangeArrowheads="1"/>
              </p:cNvSpPr>
              <p:nvPr/>
            </p:nvSpPr>
            <p:spPr bwMode="auto">
              <a:xfrm>
                <a:off x="4092" y="2460"/>
                <a:ext cx="80" cy="82"/>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91" name="Rectangle 618"/>
              <p:cNvSpPr>
                <a:spLocks noChangeArrowheads="1"/>
              </p:cNvSpPr>
              <p:nvPr/>
            </p:nvSpPr>
            <p:spPr bwMode="auto">
              <a:xfrm>
                <a:off x="4332" y="2234"/>
                <a:ext cx="80" cy="82"/>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92" name="Rectangle 619"/>
              <p:cNvSpPr>
                <a:spLocks noChangeArrowheads="1"/>
              </p:cNvSpPr>
              <p:nvPr/>
            </p:nvSpPr>
            <p:spPr bwMode="auto">
              <a:xfrm>
                <a:off x="4692" y="2133"/>
                <a:ext cx="80" cy="82"/>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93" name="Line 620"/>
              <p:cNvSpPr>
                <a:spLocks noChangeShapeType="1"/>
              </p:cNvSpPr>
              <p:nvPr/>
            </p:nvSpPr>
            <p:spPr bwMode="auto">
              <a:xfrm flipV="1">
                <a:off x="3771" y="3011"/>
                <a:ext cx="120" cy="30"/>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94" name="Line 621"/>
              <p:cNvSpPr>
                <a:spLocks noChangeShapeType="1"/>
              </p:cNvSpPr>
              <p:nvPr/>
            </p:nvSpPr>
            <p:spPr bwMode="auto">
              <a:xfrm>
                <a:off x="3855" y="3181"/>
                <a:ext cx="76"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95" name="Line 622"/>
              <p:cNvSpPr>
                <a:spLocks noChangeShapeType="1"/>
              </p:cNvSpPr>
              <p:nvPr/>
            </p:nvSpPr>
            <p:spPr bwMode="auto">
              <a:xfrm flipH="1">
                <a:off x="3855" y="3181"/>
                <a:ext cx="76"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96" name="Line 623"/>
              <p:cNvSpPr>
                <a:spLocks noChangeShapeType="1"/>
              </p:cNvSpPr>
              <p:nvPr/>
            </p:nvSpPr>
            <p:spPr bwMode="auto">
              <a:xfrm flipV="1">
                <a:off x="3891" y="3011"/>
                <a:ext cx="2" cy="170"/>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97" name="Line 624"/>
              <p:cNvSpPr>
                <a:spLocks noChangeShapeType="1"/>
              </p:cNvSpPr>
              <p:nvPr/>
            </p:nvSpPr>
            <p:spPr bwMode="auto">
              <a:xfrm flipV="1">
                <a:off x="3893" y="2441"/>
                <a:ext cx="238" cy="56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98" name="Line 625"/>
              <p:cNvSpPr>
                <a:spLocks noChangeShapeType="1"/>
              </p:cNvSpPr>
              <p:nvPr/>
            </p:nvSpPr>
            <p:spPr bwMode="auto">
              <a:xfrm>
                <a:off x="4092" y="2613"/>
                <a:ext cx="79"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99" name="Line 626"/>
              <p:cNvSpPr>
                <a:spLocks noChangeShapeType="1"/>
              </p:cNvSpPr>
              <p:nvPr/>
            </p:nvSpPr>
            <p:spPr bwMode="auto">
              <a:xfrm flipH="1">
                <a:off x="4092" y="2613"/>
                <a:ext cx="79"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0" name="Line 627"/>
              <p:cNvSpPr>
                <a:spLocks noChangeShapeType="1"/>
              </p:cNvSpPr>
              <p:nvPr/>
            </p:nvSpPr>
            <p:spPr bwMode="auto">
              <a:xfrm flipV="1">
                <a:off x="4131" y="2441"/>
                <a:ext cx="1" cy="17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1" name="Line 628"/>
              <p:cNvSpPr>
                <a:spLocks noChangeShapeType="1"/>
              </p:cNvSpPr>
              <p:nvPr/>
            </p:nvSpPr>
            <p:spPr bwMode="auto">
              <a:xfrm flipV="1">
                <a:off x="4131" y="2088"/>
                <a:ext cx="239" cy="35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2" name="Line 629"/>
              <p:cNvSpPr>
                <a:spLocks noChangeShapeType="1"/>
              </p:cNvSpPr>
              <p:nvPr/>
            </p:nvSpPr>
            <p:spPr bwMode="auto">
              <a:xfrm>
                <a:off x="4332" y="2247"/>
                <a:ext cx="78"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3" name="Line 630"/>
              <p:cNvSpPr>
                <a:spLocks noChangeShapeType="1"/>
              </p:cNvSpPr>
              <p:nvPr/>
            </p:nvSpPr>
            <p:spPr bwMode="auto">
              <a:xfrm flipH="1">
                <a:off x="4332" y="2247"/>
                <a:ext cx="78"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4" name="Line 631"/>
              <p:cNvSpPr>
                <a:spLocks noChangeShapeType="1"/>
              </p:cNvSpPr>
              <p:nvPr/>
            </p:nvSpPr>
            <p:spPr bwMode="auto">
              <a:xfrm flipV="1">
                <a:off x="4370" y="2090"/>
                <a:ext cx="2" cy="157"/>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5" name="Line 632"/>
              <p:cNvSpPr>
                <a:spLocks noChangeShapeType="1"/>
              </p:cNvSpPr>
              <p:nvPr/>
            </p:nvSpPr>
            <p:spPr bwMode="auto">
              <a:xfrm>
                <a:off x="4372" y="2088"/>
                <a:ext cx="358" cy="17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6" name="Line 633"/>
              <p:cNvSpPr>
                <a:spLocks noChangeShapeType="1"/>
              </p:cNvSpPr>
              <p:nvPr/>
            </p:nvSpPr>
            <p:spPr bwMode="auto">
              <a:xfrm>
                <a:off x="4694" y="2404"/>
                <a:ext cx="76"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7" name="Line 634"/>
              <p:cNvSpPr>
                <a:spLocks noChangeShapeType="1"/>
              </p:cNvSpPr>
              <p:nvPr/>
            </p:nvSpPr>
            <p:spPr bwMode="auto">
              <a:xfrm flipH="1">
                <a:off x="4694" y="2404"/>
                <a:ext cx="76" cy="2"/>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8" name="Line 635"/>
              <p:cNvSpPr>
                <a:spLocks noChangeShapeType="1"/>
              </p:cNvSpPr>
              <p:nvPr/>
            </p:nvSpPr>
            <p:spPr bwMode="auto">
              <a:xfrm flipV="1">
                <a:off x="4728" y="2266"/>
                <a:ext cx="2" cy="136"/>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09" name="Freeform 636"/>
              <p:cNvSpPr>
                <a:spLocks/>
              </p:cNvSpPr>
              <p:nvPr/>
            </p:nvSpPr>
            <p:spPr bwMode="auto">
              <a:xfrm>
                <a:off x="3853" y="2970"/>
                <a:ext cx="78" cy="82"/>
              </a:xfrm>
              <a:custGeom>
                <a:avLst/>
                <a:gdLst>
                  <a:gd name="T0" fmla="*/ 1 w 129"/>
                  <a:gd name="T1" fmla="*/ 1 h 132"/>
                  <a:gd name="T2" fmla="*/ 1 w 129"/>
                  <a:gd name="T3" fmla="*/ 1 h 132"/>
                  <a:gd name="T4" fmla="*/ 1 w 129"/>
                  <a:gd name="T5" fmla="*/ 1 h 132"/>
                  <a:gd name="T6" fmla="*/ 1 w 129"/>
                  <a:gd name="T7" fmla="*/ 1 h 132"/>
                  <a:gd name="T8" fmla="*/ 0 w 129"/>
                  <a:gd name="T9" fmla="*/ 1 h 132"/>
                  <a:gd name="T10" fmla="*/ 1 w 129"/>
                  <a:gd name="T11" fmla="*/ 1 h 132"/>
                  <a:gd name="T12" fmla="*/ 1 w 129"/>
                  <a:gd name="T13" fmla="*/ 0 h 132"/>
                  <a:gd name="T14" fmla="*/ 1 w 129"/>
                  <a:gd name="T15" fmla="*/ 1 h 132"/>
                  <a:gd name="T16" fmla="*/ 1 w 129"/>
                  <a:gd name="T17" fmla="*/ 1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32"/>
                  <a:gd name="T29" fmla="*/ 129 w 129"/>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32">
                    <a:moveTo>
                      <a:pt x="129" y="65"/>
                    </a:moveTo>
                    <a:lnTo>
                      <a:pt x="109" y="112"/>
                    </a:lnTo>
                    <a:lnTo>
                      <a:pt x="64" y="132"/>
                    </a:lnTo>
                    <a:lnTo>
                      <a:pt x="18" y="112"/>
                    </a:lnTo>
                    <a:lnTo>
                      <a:pt x="0" y="65"/>
                    </a:lnTo>
                    <a:lnTo>
                      <a:pt x="18" y="19"/>
                    </a:lnTo>
                    <a:lnTo>
                      <a:pt x="64" y="0"/>
                    </a:lnTo>
                    <a:lnTo>
                      <a:pt x="109" y="19"/>
                    </a:lnTo>
                    <a:lnTo>
                      <a:pt x="129" y="65"/>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10" name="Freeform 637"/>
              <p:cNvSpPr>
                <a:spLocks/>
              </p:cNvSpPr>
              <p:nvPr/>
            </p:nvSpPr>
            <p:spPr bwMode="auto">
              <a:xfrm>
                <a:off x="4092" y="2400"/>
                <a:ext cx="80" cy="82"/>
              </a:xfrm>
              <a:custGeom>
                <a:avLst/>
                <a:gdLst>
                  <a:gd name="T0" fmla="*/ 1 w 131"/>
                  <a:gd name="T1" fmla="*/ 1 h 132"/>
                  <a:gd name="T2" fmla="*/ 1 w 131"/>
                  <a:gd name="T3" fmla="*/ 1 h 132"/>
                  <a:gd name="T4" fmla="*/ 1 w 131"/>
                  <a:gd name="T5" fmla="*/ 1 h 132"/>
                  <a:gd name="T6" fmla="*/ 1 w 131"/>
                  <a:gd name="T7" fmla="*/ 1 h 132"/>
                  <a:gd name="T8" fmla="*/ 0 w 131"/>
                  <a:gd name="T9" fmla="*/ 1 h 132"/>
                  <a:gd name="T10" fmla="*/ 1 w 131"/>
                  <a:gd name="T11" fmla="*/ 1 h 132"/>
                  <a:gd name="T12" fmla="*/ 1 w 131"/>
                  <a:gd name="T13" fmla="*/ 0 h 132"/>
                  <a:gd name="T14" fmla="*/ 1 w 131"/>
                  <a:gd name="T15" fmla="*/ 1 h 132"/>
                  <a:gd name="T16" fmla="*/ 1 w 131"/>
                  <a:gd name="T17" fmla="*/ 1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32"/>
                  <a:gd name="T29" fmla="*/ 131 w 131"/>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32">
                    <a:moveTo>
                      <a:pt x="131" y="65"/>
                    </a:moveTo>
                    <a:lnTo>
                      <a:pt x="112" y="112"/>
                    </a:lnTo>
                    <a:lnTo>
                      <a:pt x="65" y="132"/>
                    </a:lnTo>
                    <a:lnTo>
                      <a:pt x="19" y="112"/>
                    </a:lnTo>
                    <a:lnTo>
                      <a:pt x="0" y="65"/>
                    </a:lnTo>
                    <a:lnTo>
                      <a:pt x="19" y="19"/>
                    </a:lnTo>
                    <a:lnTo>
                      <a:pt x="65" y="0"/>
                    </a:lnTo>
                    <a:lnTo>
                      <a:pt x="112" y="19"/>
                    </a:lnTo>
                    <a:lnTo>
                      <a:pt x="131" y="65"/>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11" name="Freeform 638"/>
              <p:cNvSpPr>
                <a:spLocks/>
              </p:cNvSpPr>
              <p:nvPr/>
            </p:nvSpPr>
            <p:spPr bwMode="auto">
              <a:xfrm>
                <a:off x="4332" y="2049"/>
                <a:ext cx="78" cy="80"/>
              </a:xfrm>
              <a:custGeom>
                <a:avLst/>
                <a:gdLst>
                  <a:gd name="T0" fmla="*/ 1 w 129"/>
                  <a:gd name="T1" fmla="*/ 1 h 129"/>
                  <a:gd name="T2" fmla="*/ 1 w 129"/>
                  <a:gd name="T3" fmla="*/ 1 h 129"/>
                  <a:gd name="T4" fmla="*/ 1 w 129"/>
                  <a:gd name="T5" fmla="*/ 1 h 129"/>
                  <a:gd name="T6" fmla="*/ 1 w 129"/>
                  <a:gd name="T7" fmla="*/ 1 h 129"/>
                  <a:gd name="T8" fmla="*/ 0 w 129"/>
                  <a:gd name="T9" fmla="*/ 1 h 129"/>
                  <a:gd name="T10" fmla="*/ 1 w 129"/>
                  <a:gd name="T11" fmla="*/ 1 h 129"/>
                  <a:gd name="T12" fmla="*/ 1 w 129"/>
                  <a:gd name="T13" fmla="*/ 0 h 129"/>
                  <a:gd name="T14" fmla="*/ 1 w 129"/>
                  <a:gd name="T15" fmla="*/ 1 h 129"/>
                  <a:gd name="T16" fmla="*/ 1 w 129"/>
                  <a:gd name="T17" fmla="*/ 1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09" y="109"/>
                    </a:lnTo>
                    <a:lnTo>
                      <a:pt x="64" y="129"/>
                    </a:lnTo>
                    <a:lnTo>
                      <a:pt x="19" y="109"/>
                    </a:lnTo>
                    <a:lnTo>
                      <a:pt x="0" y="64"/>
                    </a:lnTo>
                    <a:lnTo>
                      <a:pt x="19" y="19"/>
                    </a:lnTo>
                    <a:lnTo>
                      <a:pt x="64" y="0"/>
                    </a:lnTo>
                    <a:lnTo>
                      <a:pt x="109" y="19"/>
                    </a:lnTo>
                    <a:lnTo>
                      <a:pt x="129" y="64"/>
                    </a:lnTo>
                    <a:close/>
                  </a:path>
                </a:pathLst>
              </a:custGeom>
              <a:solidFill>
                <a:srgbClr val="FFFF00"/>
              </a:solidFill>
              <a:ln w="28575" cmpd="sng">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12" name="Freeform 639"/>
              <p:cNvSpPr>
                <a:spLocks/>
              </p:cNvSpPr>
              <p:nvPr/>
            </p:nvSpPr>
            <p:spPr bwMode="auto">
              <a:xfrm>
                <a:off x="4692" y="2225"/>
                <a:ext cx="78" cy="80"/>
              </a:xfrm>
              <a:custGeom>
                <a:avLst/>
                <a:gdLst>
                  <a:gd name="T0" fmla="*/ 1 w 129"/>
                  <a:gd name="T1" fmla="*/ 1 h 129"/>
                  <a:gd name="T2" fmla="*/ 1 w 129"/>
                  <a:gd name="T3" fmla="*/ 1 h 129"/>
                  <a:gd name="T4" fmla="*/ 1 w 129"/>
                  <a:gd name="T5" fmla="*/ 1 h 129"/>
                  <a:gd name="T6" fmla="*/ 1 w 129"/>
                  <a:gd name="T7" fmla="*/ 1 h 129"/>
                  <a:gd name="T8" fmla="*/ 0 w 129"/>
                  <a:gd name="T9" fmla="*/ 1 h 129"/>
                  <a:gd name="T10" fmla="*/ 1 w 129"/>
                  <a:gd name="T11" fmla="*/ 1 h 129"/>
                  <a:gd name="T12" fmla="*/ 1 w 129"/>
                  <a:gd name="T13" fmla="*/ 0 h 129"/>
                  <a:gd name="T14" fmla="*/ 1 w 129"/>
                  <a:gd name="T15" fmla="*/ 1 h 129"/>
                  <a:gd name="T16" fmla="*/ 1 w 129"/>
                  <a:gd name="T17" fmla="*/ 1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09" y="109"/>
                    </a:lnTo>
                    <a:lnTo>
                      <a:pt x="64" y="129"/>
                    </a:lnTo>
                    <a:lnTo>
                      <a:pt x="19" y="109"/>
                    </a:lnTo>
                    <a:lnTo>
                      <a:pt x="0" y="64"/>
                    </a:lnTo>
                    <a:lnTo>
                      <a:pt x="19" y="19"/>
                    </a:lnTo>
                    <a:lnTo>
                      <a:pt x="64" y="0"/>
                    </a:lnTo>
                    <a:lnTo>
                      <a:pt x="109" y="19"/>
                    </a:lnTo>
                    <a:lnTo>
                      <a:pt x="129" y="64"/>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016" name="Rectangle 640"/>
              <p:cNvSpPr>
                <a:spLocks noChangeArrowheads="1"/>
              </p:cNvSpPr>
              <p:nvPr/>
            </p:nvSpPr>
            <p:spPr bwMode="auto">
              <a:xfrm>
                <a:off x="3860" y="3214"/>
                <a:ext cx="76" cy="222"/>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mn-ea"/>
                    <a:cs typeface="+mn-cs"/>
                  </a:rPr>
                  <a:t>*</a:t>
                </a:r>
              </a:p>
            </p:txBody>
          </p:sp>
          <p:sp>
            <p:nvSpPr>
              <p:cNvPr id="183514" name="Line 641"/>
              <p:cNvSpPr>
                <a:spLocks noChangeShapeType="1"/>
              </p:cNvSpPr>
              <p:nvPr/>
            </p:nvSpPr>
            <p:spPr bwMode="auto">
              <a:xfrm flipV="1">
                <a:off x="3876" y="1152"/>
                <a:ext cx="2" cy="96"/>
              </a:xfrm>
              <a:prstGeom prst="line">
                <a:avLst/>
              </a:prstGeom>
              <a:noFill/>
              <a:ln w="15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15" name="Line 642"/>
              <p:cNvSpPr>
                <a:spLocks noChangeShapeType="1"/>
              </p:cNvSpPr>
              <p:nvPr/>
            </p:nvSpPr>
            <p:spPr bwMode="auto">
              <a:xfrm>
                <a:off x="3888" y="1126"/>
                <a:ext cx="849" cy="2"/>
              </a:xfrm>
              <a:prstGeom prst="line">
                <a:avLst/>
              </a:prstGeom>
              <a:noFill/>
              <a:ln w="15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516" name="Line 643"/>
              <p:cNvSpPr>
                <a:spLocks noChangeShapeType="1"/>
              </p:cNvSpPr>
              <p:nvPr/>
            </p:nvSpPr>
            <p:spPr bwMode="auto">
              <a:xfrm flipV="1">
                <a:off x="4731" y="1128"/>
                <a:ext cx="2" cy="120"/>
              </a:xfrm>
              <a:prstGeom prst="line">
                <a:avLst/>
              </a:prstGeom>
              <a:noFill/>
              <a:ln w="1588">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020" name="Rectangle 644"/>
              <p:cNvSpPr>
                <a:spLocks noChangeArrowheads="1"/>
              </p:cNvSpPr>
              <p:nvPr/>
            </p:nvSpPr>
            <p:spPr bwMode="auto">
              <a:xfrm>
                <a:off x="3783" y="864"/>
                <a:ext cx="1242" cy="184"/>
              </a:xfrm>
              <a:prstGeom prst="rect">
                <a:avLst/>
              </a:prstGeom>
              <a:no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mn-ea"/>
                    <a:cs typeface="+mn-cs"/>
                  </a:rPr>
                  <a:t>Steroid stopped</a:t>
                </a:r>
              </a:p>
            </p:txBody>
          </p:sp>
        </p:grpSp>
        <p:sp>
          <p:nvSpPr>
            <p:cNvPr id="183447" name="Line 645"/>
            <p:cNvSpPr>
              <a:spLocks noChangeShapeType="1"/>
            </p:cNvSpPr>
            <p:nvPr/>
          </p:nvSpPr>
          <p:spPr bwMode="auto">
            <a:xfrm>
              <a:off x="3792" y="3456"/>
              <a:ext cx="105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183434" name="Line 646"/>
          <p:cNvSpPr>
            <a:spLocks noChangeShapeType="1"/>
          </p:cNvSpPr>
          <p:nvPr/>
        </p:nvSpPr>
        <p:spPr bwMode="auto">
          <a:xfrm>
            <a:off x="1536700" y="3389313"/>
            <a:ext cx="5768975" cy="1587"/>
          </a:xfrm>
          <a:prstGeom prst="line">
            <a:avLst/>
          </a:prstGeom>
          <a:noFill/>
          <a:ln w="28575">
            <a:solidFill>
              <a:srgbClr val="FFFFFF"/>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35" name="Rectangle 647"/>
          <p:cNvSpPr>
            <a:spLocks noChangeArrowheads="1"/>
          </p:cNvSpPr>
          <p:nvPr/>
        </p:nvSpPr>
        <p:spPr bwMode="auto">
          <a:xfrm>
            <a:off x="5702300" y="5405438"/>
            <a:ext cx="12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t>
            </a:r>
          </a:p>
        </p:txBody>
      </p:sp>
      <p:sp>
        <p:nvSpPr>
          <p:cNvPr id="183436" name="Freeform 648"/>
          <p:cNvSpPr>
            <a:spLocks/>
          </p:cNvSpPr>
          <p:nvPr/>
        </p:nvSpPr>
        <p:spPr bwMode="auto">
          <a:xfrm>
            <a:off x="5689600" y="5026025"/>
            <a:ext cx="119063" cy="13335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129"/>
              <a:gd name="T29" fmla="*/ 129 w 12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129">
                <a:moveTo>
                  <a:pt x="129" y="64"/>
                </a:moveTo>
                <a:lnTo>
                  <a:pt x="109" y="109"/>
                </a:lnTo>
                <a:lnTo>
                  <a:pt x="64" y="129"/>
                </a:lnTo>
                <a:lnTo>
                  <a:pt x="19" y="109"/>
                </a:lnTo>
                <a:lnTo>
                  <a:pt x="0" y="64"/>
                </a:lnTo>
                <a:lnTo>
                  <a:pt x="19" y="19"/>
                </a:lnTo>
                <a:lnTo>
                  <a:pt x="64" y="0"/>
                </a:lnTo>
                <a:lnTo>
                  <a:pt x="109" y="19"/>
                </a:lnTo>
                <a:lnTo>
                  <a:pt x="129" y="64"/>
                </a:lnTo>
                <a:close/>
              </a:path>
            </a:pathLst>
          </a:custGeom>
          <a:solidFill>
            <a:srgbClr val="FFFF00"/>
          </a:solidFill>
          <a:ln w="0">
            <a:solidFill>
              <a:srgbClr val="FFFF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37" name="Freeform 649"/>
          <p:cNvSpPr>
            <a:spLocks/>
          </p:cNvSpPr>
          <p:nvPr/>
        </p:nvSpPr>
        <p:spPr bwMode="auto">
          <a:xfrm>
            <a:off x="5689600" y="3403600"/>
            <a:ext cx="119063" cy="13335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0 w 129"/>
              <a:gd name="T9" fmla="*/ 2147483647 h 129"/>
              <a:gd name="T10" fmla="*/ 2147483647 w 129"/>
              <a:gd name="T11" fmla="*/ 2147483647 h 129"/>
              <a:gd name="T12" fmla="*/ 2147483647 w 129"/>
              <a:gd name="T13" fmla="*/ 0 h 129"/>
              <a:gd name="T14" fmla="*/ 2147483647 w 129"/>
              <a:gd name="T15" fmla="*/ 2147483647 h 129"/>
              <a:gd name="T16" fmla="*/ 2147483647 w 129"/>
              <a:gd name="T17" fmla="*/ 2147483647 h 129"/>
              <a:gd name="T18" fmla="*/ 2147483647 w 129"/>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29"/>
              <a:gd name="T32" fmla="*/ 129 w 129"/>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29">
                <a:moveTo>
                  <a:pt x="129" y="64"/>
                </a:moveTo>
                <a:lnTo>
                  <a:pt x="109" y="110"/>
                </a:lnTo>
                <a:lnTo>
                  <a:pt x="64" y="129"/>
                </a:lnTo>
                <a:lnTo>
                  <a:pt x="19" y="110"/>
                </a:lnTo>
                <a:lnTo>
                  <a:pt x="0" y="64"/>
                </a:lnTo>
                <a:lnTo>
                  <a:pt x="19" y="19"/>
                </a:lnTo>
                <a:lnTo>
                  <a:pt x="64" y="0"/>
                </a:lnTo>
                <a:lnTo>
                  <a:pt x="109" y="19"/>
                </a:lnTo>
                <a:lnTo>
                  <a:pt x="129" y="64"/>
                </a:lnTo>
              </a:path>
            </a:pathLst>
          </a:custGeom>
          <a:solidFill>
            <a:schemeClr val="bg1"/>
          </a:solidFill>
          <a:ln w="28575"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3438" name="Rectangle 650"/>
          <p:cNvSpPr>
            <a:spLocks noChangeArrowheads="1"/>
          </p:cNvSpPr>
          <p:nvPr/>
        </p:nvSpPr>
        <p:spPr bwMode="auto">
          <a:xfrm>
            <a:off x="5689600" y="4090988"/>
            <a:ext cx="120650" cy="134937"/>
          </a:xfrm>
          <a:prstGeom prst="rect">
            <a:avLst/>
          </a:prstGeom>
          <a:solidFill>
            <a:srgbClr val="00FFFF"/>
          </a:solidFill>
          <a:ln w="0">
            <a:solidFill>
              <a:srgbClr val="00FFFF"/>
            </a:solidFill>
            <a:miter lim="800000"/>
            <a:headEnd/>
            <a:tailEnd/>
          </a:ln>
        </p:spPr>
        <p:txBody>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3439" name="Text Box 651"/>
          <p:cNvSpPr txBox="1">
            <a:spLocks noChangeArrowheads="1"/>
          </p:cNvSpPr>
          <p:nvPr/>
        </p:nvSpPr>
        <p:spPr bwMode="auto">
          <a:xfrm>
            <a:off x="131763" y="6357938"/>
            <a:ext cx="3633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800" b="1" i="1" u="none" strike="noStrike" kern="1200" cap="none" spc="0" normalizeH="0" baseline="0" noProof="0" smtClean="0">
                <a:ln>
                  <a:noFill/>
                </a:ln>
                <a:solidFill>
                  <a:srgbClr val="66FFFF"/>
                </a:solidFill>
                <a:effectLst/>
                <a:uLnTx/>
                <a:uFillTx/>
                <a:latin typeface="Arial" panose="020B0604020202020204" pitchFamily="34" charset="0"/>
                <a:ea typeface="+mn-ea"/>
                <a:cs typeface="+mn-cs"/>
              </a:rPr>
              <a:t>Kharitonov S et al: Thorax 2002</a:t>
            </a:r>
          </a:p>
        </p:txBody>
      </p:sp>
    </p:spTree>
    <p:custDataLst>
      <p:tags r:id="rId1"/>
    </p:custDataLst>
    <p:extLst>
      <p:ext uri="{BB962C8B-B14F-4D97-AF65-F5344CB8AC3E}">
        <p14:creationId xmlns:p14="http://schemas.microsoft.com/office/powerpoint/2010/main" val="195451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olo 1"/>
          <p:cNvSpPr>
            <a:spLocks noGrp="1"/>
          </p:cNvSpPr>
          <p:nvPr>
            <p:ph type="title"/>
          </p:nvPr>
        </p:nvSpPr>
        <p:spPr>
          <a:xfrm>
            <a:off x="685800" y="44450"/>
            <a:ext cx="7772400" cy="1143000"/>
          </a:xfrm>
        </p:spPr>
        <p:txBody>
          <a:bodyPr/>
          <a:lstStyle/>
          <a:p>
            <a:r>
              <a:rPr lang="it-IT" altLang="it-IT" b="1" smtClean="0">
                <a:solidFill>
                  <a:srgbClr val="FFFF00"/>
                </a:solidFill>
              </a:rPr>
              <a:t>FeNO and ICS response</a:t>
            </a:r>
          </a:p>
        </p:txBody>
      </p:sp>
      <p:pic>
        <p:nvPicPr>
          <p:cNvPr id="184323" name="Picture 2"/>
          <p:cNvPicPr>
            <a:picLocks noChangeAspect="1" noChangeArrowheads="1"/>
          </p:cNvPicPr>
          <p:nvPr/>
        </p:nvPicPr>
        <p:blipFill>
          <a:blip r:embed="rId2">
            <a:extLst>
              <a:ext uri="{28A0092B-C50C-407E-A947-70E740481C1C}">
                <a14:useLocalDpi xmlns:a14="http://schemas.microsoft.com/office/drawing/2010/main" val="0"/>
              </a:ext>
            </a:extLst>
          </a:blip>
          <a:srcRect l="6517" t="32675" r="80130" b="33662"/>
          <a:stretch>
            <a:fillRect/>
          </a:stretch>
        </p:blipFill>
        <p:spPr bwMode="auto">
          <a:xfrm>
            <a:off x="1116013" y="1412875"/>
            <a:ext cx="6985000" cy="4679950"/>
          </a:xfrm>
          <a:prstGeom prst="rect">
            <a:avLst/>
          </a:prstGeom>
          <a:noFill/>
          <a:ln w="25400" algn="ctr">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84324" name="Rettangolo 3"/>
          <p:cNvSpPr>
            <a:spLocks noChangeArrowheads="1"/>
          </p:cNvSpPr>
          <p:nvPr/>
        </p:nvSpPr>
        <p:spPr bwMode="auto">
          <a:xfrm>
            <a:off x="5003800" y="6475413"/>
            <a:ext cx="4086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Bates and Silkoff. JACI 2003; 111:256-262.</a:t>
            </a:r>
          </a:p>
        </p:txBody>
      </p:sp>
    </p:spTree>
    <p:extLst>
      <p:ext uri="{BB962C8B-B14F-4D97-AF65-F5344CB8AC3E}">
        <p14:creationId xmlns:p14="http://schemas.microsoft.com/office/powerpoint/2010/main" val="2900159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Immagine 1"/>
          <p:cNvPicPr>
            <a:picLocks noChangeAspect="1"/>
          </p:cNvPicPr>
          <p:nvPr/>
        </p:nvPicPr>
        <p:blipFill>
          <a:blip r:embed="rId3">
            <a:extLst>
              <a:ext uri="{28A0092B-C50C-407E-A947-70E740481C1C}">
                <a14:useLocalDpi xmlns:a14="http://schemas.microsoft.com/office/drawing/2010/main" val="0"/>
              </a:ext>
            </a:extLst>
          </a:blip>
          <a:srcRect l="11813" t="41141" r="51106" b="18501"/>
          <a:stretch>
            <a:fillRect/>
          </a:stretch>
        </p:blipFill>
        <p:spPr bwMode="auto">
          <a:xfrm>
            <a:off x="1076325" y="2276475"/>
            <a:ext cx="6951663" cy="41052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0691" name="Immagine 3"/>
          <p:cNvPicPr>
            <a:picLocks noChangeAspect="1"/>
          </p:cNvPicPr>
          <p:nvPr/>
        </p:nvPicPr>
        <p:blipFill>
          <a:blip r:embed="rId4">
            <a:extLst>
              <a:ext uri="{28A0092B-C50C-407E-A947-70E740481C1C}">
                <a14:useLocalDpi xmlns:a14="http://schemas.microsoft.com/office/drawing/2010/main" val="0"/>
              </a:ext>
            </a:extLst>
          </a:blip>
          <a:srcRect l="12920" t="19485" r="19008" b="54922"/>
          <a:stretch>
            <a:fillRect/>
          </a:stretch>
        </p:blipFill>
        <p:spPr bwMode="auto">
          <a:xfrm>
            <a:off x="1116013" y="260350"/>
            <a:ext cx="6911975" cy="13096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0692" name="CasellaDiTesto 4"/>
          <p:cNvSpPr txBox="1">
            <a:spLocks noChangeArrowheads="1"/>
          </p:cNvSpPr>
          <p:nvPr/>
        </p:nvSpPr>
        <p:spPr bwMode="auto">
          <a:xfrm>
            <a:off x="6153150" y="6516688"/>
            <a:ext cx="295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AJRCCM 2004; 169:473-8.</a:t>
            </a:r>
          </a:p>
        </p:txBody>
      </p:sp>
      <p:sp>
        <p:nvSpPr>
          <p:cNvPr id="370693" name="CasellaDiTesto 5"/>
          <p:cNvSpPr txBox="1">
            <a:spLocks noChangeArrowheads="1"/>
          </p:cNvSpPr>
          <p:nvPr/>
        </p:nvSpPr>
        <p:spPr bwMode="auto">
          <a:xfrm>
            <a:off x="1979613" y="1773238"/>
            <a:ext cx="532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N = 47 patients with symptoms suggestive asthma</a:t>
            </a:r>
          </a:p>
        </p:txBody>
      </p:sp>
      <p:sp>
        <p:nvSpPr>
          <p:cNvPr id="2" name="Rettangolo 1"/>
          <p:cNvSpPr/>
          <p:nvPr/>
        </p:nvSpPr>
        <p:spPr bwMode="auto">
          <a:xfrm>
            <a:off x="1233055" y="4585855"/>
            <a:ext cx="2452254" cy="48490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31839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Immagine 1"/>
          <p:cNvPicPr>
            <a:picLocks noChangeAspect="1"/>
          </p:cNvPicPr>
          <p:nvPr/>
        </p:nvPicPr>
        <p:blipFill>
          <a:blip r:embed="rId3">
            <a:extLst>
              <a:ext uri="{28A0092B-C50C-407E-A947-70E740481C1C}">
                <a14:useLocalDpi xmlns:a14="http://schemas.microsoft.com/office/drawing/2010/main" val="0"/>
              </a:ext>
            </a:extLst>
          </a:blip>
          <a:srcRect l="21220" t="36218" r="21220" b="7674"/>
          <a:stretch>
            <a:fillRect/>
          </a:stretch>
        </p:blipFill>
        <p:spPr bwMode="auto">
          <a:xfrm>
            <a:off x="827088" y="1773238"/>
            <a:ext cx="7489825" cy="41036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2739" name="Immagine 2"/>
          <p:cNvPicPr>
            <a:picLocks noChangeAspect="1"/>
          </p:cNvPicPr>
          <p:nvPr/>
        </p:nvPicPr>
        <p:blipFill>
          <a:blip r:embed="rId4">
            <a:extLst>
              <a:ext uri="{28A0092B-C50C-407E-A947-70E740481C1C}">
                <a14:useLocalDpi xmlns:a14="http://schemas.microsoft.com/office/drawing/2010/main" val="0"/>
              </a:ext>
            </a:extLst>
          </a:blip>
          <a:srcRect l="12920" t="19485" r="19008" b="54922"/>
          <a:stretch>
            <a:fillRect/>
          </a:stretch>
        </p:blipFill>
        <p:spPr bwMode="auto">
          <a:xfrm>
            <a:off x="1116013" y="115888"/>
            <a:ext cx="6911975" cy="13096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2740" name="CasellaDiTesto 3"/>
          <p:cNvSpPr txBox="1">
            <a:spLocks noChangeArrowheads="1"/>
          </p:cNvSpPr>
          <p:nvPr/>
        </p:nvSpPr>
        <p:spPr bwMode="auto">
          <a:xfrm>
            <a:off x="6153150" y="6516688"/>
            <a:ext cx="295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AJRCCM 2004; 169:473-8.</a:t>
            </a:r>
          </a:p>
        </p:txBody>
      </p:sp>
      <p:sp>
        <p:nvSpPr>
          <p:cNvPr id="372741" name="Rettangolo 1"/>
          <p:cNvSpPr>
            <a:spLocks noChangeArrowheads="1"/>
          </p:cNvSpPr>
          <p:nvPr/>
        </p:nvSpPr>
        <p:spPr bwMode="auto">
          <a:xfrm>
            <a:off x="827088" y="4108450"/>
            <a:ext cx="6769100" cy="215900"/>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9450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74082" name="Text Box 4"/>
          <p:cNvSpPr txBox="1">
            <a:spLocks noChangeArrowheads="1"/>
          </p:cNvSpPr>
          <p:nvPr/>
        </p:nvSpPr>
        <p:spPr bwMode="auto">
          <a:xfrm>
            <a:off x="3875088" y="96838"/>
            <a:ext cx="47291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smtClean="0">
                <a:ln>
                  <a:noFill/>
                </a:ln>
                <a:solidFill>
                  <a:srgbClr val="002060"/>
                </a:solidFill>
                <a:effectLst/>
                <a:uLnTx/>
                <a:uFillTx/>
                <a:latin typeface="Arial" panose="020B0604020202020204" pitchFamily="34" charset="0"/>
                <a:ea typeface="+mn-ea"/>
                <a:cs typeface="+mn-cs"/>
              </a:rPr>
              <a:t>NITRIC OXIDE SYNTHESIS</a:t>
            </a:r>
          </a:p>
        </p:txBody>
      </p:sp>
      <p:pic>
        <p:nvPicPr>
          <p:cNvPr id="174083" name="Picture 185" descr="tumore-al-polmone-uno-studio-per-svelarne-i-segreti-638x4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174625"/>
            <a:ext cx="22320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Oval 186"/>
          <p:cNvSpPr>
            <a:spLocks noChangeArrowheads="1"/>
          </p:cNvSpPr>
          <p:nvPr/>
        </p:nvSpPr>
        <p:spPr bwMode="auto">
          <a:xfrm>
            <a:off x="2147888" y="649288"/>
            <a:ext cx="92075" cy="825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85" name="Line 188"/>
          <p:cNvSpPr>
            <a:spLocks noChangeShapeType="1"/>
          </p:cNvSpPr>
          <p:nvPr/>
        </p:nvSpPr>
        <p:spPr bwMode="auto">
          <a:xfrm>
            <a:off x="2244725" y="693738"/>
            <a:ext cx="6767513" cy="13684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86" name="Line 189"/>
          <p:cNvSpPr>
            <a:spLocks noChangeShapeType="1"/>
          </p:cNvSpPr>
          <p:nvPr/>
        </p:nvSpPr>
        <p:spPr bwMode="auto">
          <a:xfrm flipH="1">
            <a:off x="179388" y="711200"/>
            <a:ext cx="1968500" cy="12049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174087" name="Gruppo 1"/>
          <p:cNvGrpSpPr>
            <a:grpSpLocks/>
          </p:cNvGrpSpPr>
          <p:nvPr/>
        </p:nvGrpSpPr>
        <p:grpSpPr bwMode="auto">
          <a:xfrm>
            <a:off x="34925" y="1844675"/>
            <a:ext cx="9036050" cy="4840288"/>
            <a:chOff x="34927" y="1973263"/>
            <a:chExt cx="9036050" cy="4840290"/>
          </a:xfrm>
        </p:grpSpPr>
        <p:sp>
          <p:nvSpPr>
            <p:cNvPr id="174089" name="AutoShape 8"/>
            <p:cNvSpPr>
              <a:spLocks noChangeArrowheads="1"/>
            </p:cNvSpPr>
            <p:nvPr/>
          </p:nvSpPr>
          <p:spPr bwMode="auto">
            <a:xfrm>
              <a:off x="5205413" y="2636840"/>
              <a:ext cx="3300412" cy="1838325"/>
            </a:xfrm>
            <a:prstGeom prst="roundRect">
              <a:avLst>
                <a:gd name="adj" fmla="val 10597"/>
              </a:avLst>
            </a:prstGeom>
            <a:solidFill>
              <a:srgbClr val="FFFF99"/>
            </a:solidFill>
            <a:ln w="14288">
              <a:solidFill>
                <a:schemeClr val="bg1"/>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66"/>
                </a:solidFill>
                <a:effectLst/>
                <a:uLnTx/>
                <a:uFillTx/>
                <a:latin typeface="Arial" panose="020B0604020202020204" pitchFamily="34" charset="0"/>
                <a:ea typeface="+mn-ea"/>
                <a:cs typeface="+mn-cs"/>
              </a:endParaRPr>
            </a:p>
          </p:txBody>
        </p:sp>
        <p:sp>
          <p:nvSpPr>
            <p:cNvPr id="174090" name="AutoShape 8"/>
            <p:cNvSpPr>
              <a:spLocks noChangeArrowheads="1"/>
            </p:cNvSpPr>
            <p:nvPr/>
          </p:nvSpPr>
          <p:spPr bwMode="auto">
            <a:xfrm>
              <a:off x="684215" y="2636840"/>
              <a:ext cx="3227387" cy="1838325"/>
            </a:xfrm>
            <a:prstGeom prst="roundRect">
              <a:avLst>
                <a:gd name="adj" fmla="val 10597"/>
              </a:avLst>
            </a:prstGeom>
            <a:solidFill>
              <a:srgbClr val="FFFF99"/>
            </a:solidFill>
            <a:ln w="14288">
              <a:solidFill>
                <a:schemeClr val="bg1"/>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66"/>
                </a:solidFill>
                <a:effectLst/>
                <a:uLnTx/>
                <a:uFillTx/>
                <a:latin typeface="Arial" panose="020B0604020202020204" pitchFamily="34" charset="0"/>
                <a:ea typeface="+mn-ea"/>
                <a:cs typeface="+mn-cs"/>
              </a:endParaRPr>
            </a:p>
          </p:txBody>
        </p:sp>
        <p:sp>
          <p:nvSpPr>
            <p:cNvPr id="174091" name="Line 2"/>
            <p:cNvSpPr>
              <a:spLocks noChangeShapeType="1"/>
            </p:cNvSpPr>
            <p:nvPr/>
          </p:nvSpPr>
          <p:spPr bwMode="auto">
            <a:xfrm flipH="1">
              <a:off x="6432552" y="2260602"/>
              <a:ext cx="160338" cy="319088"/>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2" name="Line 16"/>
            <p:cNvSpPr>
              <a:spLocks noChangeShapeType="1"/>
            </p:cNvSpPr>
            <p:nvPr/>
          </p:nvSpPr>
          <p:spPr bwMode="auto">
            <a:xfrm flipH="1">
              <a:off x="7383465" y="2247902"/>
              <a:ext cx="141287" cy="344488"/>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3" name="Line 18"/>
            <p:cNvSpPr>
              <a:spLocks noChangeShapeType="1"/>
            </p:cNvSpPr>
            <p:nvPr/>
          </p:nvSpPr>
          <p:spPr bwMode="auto">
            <a:xfrm flipH="1">
              <a:off x="7126290" y="2247902"/>
              <a:ext cx="173037" cy="376238"/>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4" name="Line 20"/>
            <p:cNvSpPr>
              <a:spLocks noChangeShapeType="1"/>
            </p:cNvSpPr>
            <p:nvPr/>
          </p:nvSpPr>
          <p:spPr bwMode="auto">
            <a:xfrm flipH="1">
              <a:off x="6916738" y="2279652"/>
              <a:ext cx="158750" cy="328613"/>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5" name="Line 22"/>
            <p:cNvSpPr>
              <a:spLocks noChangeShapeType="1"/>
            </p:cNvSpPr>
            <p:nvPr/>
          </p:nvSpPr>
          <p:spPr bwMode="auto">
            <a:xfrm flipH="1">
              <a:off x="6692902" y="2295525"/>
              <a:ext cx="141288" cy="280988"/>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6" name="Line 2"/>
            <p:cNvSpPr>
              <a:spLocks noChangeShapeType="1"/>
            </p:cNvSpPr>
            <p:nvPr/>
          </p:nvSpPr>
          <p:spPr bwMode="auto">
            <a:xfrm flipH="1">
              <a:off x="2109788" y="2278063"/>
              <a:ext cx="160337" cy="319087"/>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7" name="Line 3"/>
            <p:cNvSpPr>
              <a:spLocks noChangeShapeType="1"/>
            </p:cNvSpPr>
            <p:nvPr/>
          </p:nvSpPr>
          <p:spPr bwMode="auto">
            <a:xfrm flipH="1">
              <a:off x="1852613" y="2246316"/>
              <a:ext cx="144462" cy="350837"/>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8" name="Line 4"/>
            <p:cNvSpPr>
              <a:spLocks noChangeShapeType="1"/>
            </p:cNvSpPr>
            <p:nvPr/>
          </p:nvSpPr>
          <p:spPr bwMode="auto">
            <a:xfrm flipH="1">
              <a:off x="1595438" y="2246316"/>
              <a:ext cx="176212" cy="382587"/>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099" name="Line 5"/>
            <p:cNvSpPr>
              <a:spLocks noChangeShapeType="1"/>
            </p:cNvSpPr>
            <p:nvPr/>
          </p:nvSpPr>
          <p:spPr bwMode="auto">
            <a:xfrm flipH="1">
              <a:off x="1387475" y="2278064"/>
              <a:ext cx="158750" cy="334963"/>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00" name="Line 22"/>
            <p:cNvSpPr>
              <a:spLocks noChangeShapeType="1"/>
            </p:cNvSpPr>
            <p:nvPr/>
          </p:nvSpPr>
          <p:spPr bwMode="auto">
            <a:xfrm flipH="1">
              <a:off x="2389189" y="2312991"/>
              <a:ext cx="141287" cy="280987"/>
            </a:xfrm>
            <a:prstGeom prst="line">
              <a:avLst/>
            </a:prstGeom>
            <a:noFill/>
            <a:ln w="19050">
              <a:solidFill>
                <a:srgbClr val="FFFF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01" name="Text Box 35"/>
            <p:cNvSpPr txBox="1">
              <a:spLocks noChangeArrowheads="1"/>
            </p:cNvSpPr>
            <p:nvPr/>
          </p:nvSpPr>
          <p:spPr bwMode="auto">
            <a:xfrm>
              <a:off x="7740650" y="2362199"/>
              <a:ext cx="1255472" cy="276999"/>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99"/>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200" b="1" i="1" u="none" strike="noStrike" kern="1200" cap="none" spc="0" normalizeH="0" baseline="0" noProof="0" smtClean="0">
                  <a:ln>
                    <a:noFill/>
                  </a:ln>
                  <a:solidFill>
                    <a:srgbClr val="FFFF99"/>
                  </a:solidFill>
                  <a:effectLst/>
                  <a:uLnTx/>
                  <a:uFillTx/>
                  <a:latin typeface="Arial" panose="020B0604020202020204" pitchFamily="34" charset="0"/>
                  <a:ea typeface="+mn-ea"/>
                  <a:cs typeface="+mn-cs"/>
                </a:rPr>
                <a:t>Epithelial cells</a:t>
              </a:r>
            </a:p>
          </p:txBody>
        </p:sp>
        <p:sp>
          <p:nvSpPr>
            <p:cNvPr id="174102" name="Text Box 19"/>
            <p:cNvSpPr txBox="1">
              <a:spLocks noChangeArrowheads="1"/>
            </p:cNvSpPr>
            <p:nvPr/>
          </p:nvSpPr>
          <p:spPr bwMode="auto">
            <a:xfrm>
              <a:off x="3744915" y="1973263"/>
              <a:ext cx="1672253" cy="369332"/>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EXHALED NO</a:t>
              </a:r>
            </a:p>
          </p:txBody>
        </p:sp>
        <p:sp>
          <p:nvSpPr>
            <p:cNvPr id="174103" name="Text Box 20"/>
            <p:cNvSpPr txBox="1">
              <a:spLocks noChangeArrowheads="1"/>
            </p:cNvSpPr>
            <p:nvPr/>
          </p:nvSpPr>
          <p:spPr bwMode="auto">
            <a:xfrm>
              <a:off x="6846888" y="2876552"/>
              <a:ext cx="415498"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t>
              </a:r>
            </a:p>
          </p:txBody>
        </p:sp>
        <p:sp>
          <p:nvSpPr>
            <p:cNvPr id="174104" name="Text Box 21"/>
            <p:cNvSpPr txBox="1">
              <a:spLocks noChangeArrowheads="1"/>
            </p:cNvSpPr>
            <p:nvPr/>
          </p:nvSpPr>
          <p:spPr bwMode="auto">
            <a:xfrm>
              <a:off x="6780213" y="3441702"/>
              <a:ext cx="603050" cy="27699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cNOS</a:t>
              </a:r>
            </a:p>
          </p:txBody>
        </p:sp>
        <p:sp>
          <p:nvSpPr>
            <p:cNvPr id="174105" name="Line 22"/>
            <p:cNvSpPr>
              <a:spLocks noChangeShapeType="1"/>
            </p:cNvSpPr>
            <p:nvPr/>
          </p:nvSpPr>
          <p:spPr bwMode="auto">
            <a:xfrm>
              <a:off x="304802" y="4475163"/>
              <a:ext cx="3816350"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06" name="Line 23"/>
            <p:cNvSpPr>
              <a:spLocks noChangeShapeType="1"/>
            </p:cNvSpPr>
            <p:nvPr/>
          </p:nvSpPr>
          <p:spPr bwMode="auto">
            <a:xfrm>
              <a:off x="4932365" y="4462463"/>
              <a:ext cx="3816350"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07" name="Text Box 54"/>
            <p:cNvSpPr txBox="1">
              <a:spLocks noChangeArrowheads="1"/>
            </p:cNvSpPr>
            <p:nvPr/>
          </p:nvSpPr>
          <p:spPr bwMode="auto">
            <a:xfrm>
              <a:off x="7758114" y="4489451"/>
              <a:ext cx="756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200" b="1" i="1" u="none" strike="noStrike" kern="1200" cap="none" spc="0" normalizeH="0" baseline="0" noProof="0" smtClean="0">
                  <a:ln>
                    <a:noFill/>
                  </a:ln>
                  <a:solidFill>
                    <a:srgbClr val="009999"/>
                  </a:solidFill>
                  <a:effectLst/>
                  <a:uLnTx/>
                  <a:uFillTx/>
                  <a:latin typeface="Arial" panose="020B0604020202020204" pitchFamily="34" charset="0"/>
                  <a:ea typeface="+mn-ea"/>
                  <a:cs typeface="+mn-cs"/>
                </a:rPr>
                <a:t>Mucosa</a:t>
              </a:r>
            </a:p>
          </p:txBody>
        </p:sp>
        <p:sp>
          <p:nvSpPr>
            <p:cNvPr id="174108" name="Text Box 25"/>
            <p:cNvSpPr txBox="1">
              <a:spLocks noChangeArrowheads="1"/>
            </p:cNvSpPr>
            <p:nvPr/>
          </p:nvSpPr>
          <p:spPr bwMode="auto">
            <a:xfrm>
              <a:off x="1720851" y="4008439"/>
              <a:ext cx="415498"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t>
              </a:r>
            </a:p>
          </p:txBody>
        </p:sp>
        <p:sp>
          <p:nvSpPr>
            <p:cNvPr id="174109" name="Text Box 26"/>
            <p:cNvSpPr txBox="1">
              <a:spLocks noChangeArrowheads="1"/>
            </p:cNvSpPr>
            <p:nvPr/>
          </p:nvSpPr>
          <p:spPr bwMode="auto">
            <a:xfrm>
              <a:off x="1331914" y="4572000"/>
              <a:ext cx="5068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t>
              </a:r>
              <a:r>
                <a:rPr kumimoji="0" lang="it-IT" altLang="it-IT" sz="1200" b="1" i="0" u="none" strike="noStrike" kern="1200" cap="none" spc="0" normalizeH="0" baseline="-25000" noProof="0" smtClean="0">
                  <a:ln>
                    <a:noFill/>
                  </a:ln>
                  <a:solidFill>
                    <a:srgbClr val="000000"/>
                  </a:solidFill>
                  <a:effectLst/>
                  <a:uLnTx/>
                  <a:uFillTx/>
                  <a:latin typeface="Arial" panose="020B0604020202020204" pitchFamily="34" charset="0"/>
                  <a:ea typeface="+mn-ea"/>
                  <a:cs typeface="+mn-cs"/>
                </a:rPr>
                <a:t>2</a:t>
              </a:r>
              <a:r>
                <a:rPr kumimoji="0" lang="it-IT" altLang="it-IT" sz="1200" b="1" i="0" u="none" strike="noStrike" kern="1200" cap="none" spc="0" normalizeH="0" baseline="30000" noProof="0" smtClean="0">
                  <a:ln>
                    <a:noFill/>
                  </a:ln>
                  <a:solidFill>
                    <a:srgbClr val="000000"/>
                  </a:solidFill>
                  <a:effectLst/>
                  <a:uLnTx/>
                  <a:uFillTx/>
                  <a:latin typeface="Arial" panose="020B0604020202020204" pitchFamily="34" charset="0"/>
                  <a:ea typeface="+mn-ea"/>
                  <a:cs typeface="+mn-cs"/>
                </a:rPr>
                <a:t>-</a:t>
              </a:r>
            </a:p>
          </p:txBody>
        </p:sp>
        <p:sp>
          <p:nvSpPr>
            <p:cNvPr id="174110" name="Text Box 27"/>
            <p:cNvSpPr txBox="1">
              <a:spLocks noChangeArrowheads="1"/>
            </p:cNvSpPr>
            <p:nvPr/>
          </p:nvSpPr>
          <p:spPr bwMode="auto">
            <a:xfrm>
              <a:off x="1935163" y="5003800"/>
              <a:ext cx="6896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ONOO</a:t>
              </a:r>
              <a:r>
                <a:rPr kumimoji="0" lang="it-IT" altLang="it-IT" sz="1200" b="1" i="0" u="none" strike="noStrike" kern="1200" cap="none" spc="0" normalizeH="0" baseline="30000" noProof="0" smtClean="0">
                  <a:ln>
                    <a:noFill/>
                  </a:ln>
                  <a:solidFill>
                    <a:srgbClr val="000000"/>
                  </a:solidFill>
                  <a:effectLst/>
                  <a:uLnTx/>
                  <a:uFillTx/>
                  <a:latin typeface="Arial" panose="020B0604020202020204" pitchFamily="34" charset="0"/>
                  <a:ea typeface="+mn-ea"/>
                  <a:cs typeface="+mn-cs"/>
                </a:rPr>
                <a:t>-</a:t>
              </a:r>
            </a:p>
          </p:txBody>
        </p:sp>
        <p:sp>
          <p:nvSpPr>
            <p:cNvPr id="174111" name="Text Box 28"/>
            <p:cNvSpPr txBox="1">
              <a:spLocks noChangeArrowheads="1"/>
            </p:cNvSpPr>
            <p:nvPr/>
          </p:nvSpPr>
          <p:spPr bwMode="auto">
            <a:xfrm>
              <a:off x="1323975" y="5002215"/>
              <a:ext cx="5068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t>
              </a:r>
              <a:r>
                <a:rPr kumimoji="0" lang="it-IT" altLang="it-IT" sz="1200" b="1" i="0" u="none" strike="noStrike" kern="1200" cap="none" spc="0" normalizeH="0" baseline="-25000" noProof="0" smtClean="0">
                  <a:ln>
                    <a:noFill/>
                  </a:ln>
                  <a:solidFill>
                    <a:srgbClr val="000000"/>
                  </a:solidFill>
                  <a:effectLst/>
                  <a:uLnTx/>
                  <a:uFillTx/>
                  <a:latin typeface="Arial" panose="020B0604020202020204" pitchFamily="34" charset="0"/>
                  <a:ea typeface="+mn-ea"/>
                  <a:cs typeface="+mn-cs"/>
                </a:rPr>
                <a:t>3</a:t>
              </a:r>
              <a:r>
                <a:rPr kumimoji="0" lang="it-IT" altLang="it-IT" sz="1200" b="1" i="0" u="none" strike="noStrike" kern="1200" cap="none" spc="0" normalizeH="0" baseline="30000" noProof="0" smtClean="0">
                  <a:ln>
                    <a:noFill/>
                  </a:ln>
                  <a:solidFill>
                    <a:srgbClr val="000000"/>
                  </a:solidFill>
                  <a:effectLst/>
                  <a:uLnTx/>
                  <a:uFillTx/>
                  <a:latin typeface="Arial" panose="020B0604020202020204" pitchFamily="34" charset="0"/>
                  <a:ea typeface="+mn-ea"/>
                  <a:cs typeface="+mn-cs"/>
                </a:rPr>
                <a:t>-</a:t>
              </a:r>
            </a:p>
          </p:txBody>
        </p:sp>
        <p:sp>
          <p:nvSpPr>
            <p:cNvPr id="174112" name="Text Box 29"/>
            <p:cNvSpPr txBox="1">
              <a:spLocks noChangeArrowheads="1"/>
            </p:cNvSpPr>
            <p:nvPr/>
          </p:nvSpPr>
          <p:spPr bwMode="auto">
            <a:xfrm>
              <a:off x="1111179" y="5518151"/>
              <a:ext cx="1644809"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NITRATIVE STRESS</a:t>
              </a:r>
            </a:p>
          </p:txBody>
        </p:sp>
        <p:sp>
          <p:nvSpPr>
            <p:cNvPr id="174113" name="Text Box 30"/>
            <p:cNvSpPr txBox="1">
              <a:spLocks noChangeArrowheads="1"/>
            </p:cNvSpPr>
            <p:nvPr/>
          </p:nvSpPr>
          <p:spPr bwMode="auto">
            <a:xfrm>
              <a:off x="1620838" y="3441702"/>
              <a:ext cx="561372" cy="276999"/>
            </a:xfrm>
            <a:prstGeom prst="rect">
              <a:avLst/>
            </a:prstGeom>
            <a:solidFill>
              <a:srgbClr val="5FAD6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iNOS</a:t>
              </a:r>
            </a:p>
          </p:txBody>
        </p:sp>
        <p:sp>
          <p:nvSpPr>
            <p:cNvPr id="174114" name="Text Box 31"/>
            <p:cNvSpPr txBox="1">
              <a:spLocks noChangeArrowheads="1"/>
            </p:cNvSpPr>
            <p:nvPr/>
          </p:nvSpPr>
          <p:spPr bwMode="auto">
            <a:xfrm>
              <a:off x="4051302" y="3436939"/>
              <a:ext cx="955711" cy="276999"/>
            </a:xfrm>
            <a:prstGeom prst="rect">
              <a:avLst/>
            </a:prstGeom>
            <a:solidFill>
              <a:srgbClr val="FFAB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L-Arginine</a:t>
              </a:r>
            </a:p>
          </p:txBody>
        </p:sp>
        <p:sp>
          <p:nvSpPr>
            <p:cNvPr id="174115" name="Text Box 32"/>
            <p:cNvSpPr txBox="1">
              <a:spLocks noChangeArrowheads="1"/>
            </p:cNvSpPr>
            <p:nvPr/>
          </p:nvSpPr>
          <p:spPr bwMode="auto">
            <a:xfrm>
              <a:off x="1733552" y="2876552"/>
              <a:ext cx="415498"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t>
              </a:r>
            </a:p>
          </p:txBody>
        </p:sp>
        <p:sp>
          <p:nvSpPr>
            <p:cNvPr id="174116" name="Text Box 43"/>
            <p:cNvSpPr txBox="1">
              <a:spLocks noChangeArrowheads="1"/>
            </p:cNvSpPr>
            <p:nvPr/>
          </p:nvSpPr>
          <p:spPr bwMode="auto">
            <a:xfrm>
              <a:off x="4120685" y="4135439"/>
              <a:ext cx="885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Arginase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I and II</a:t>
              </a:r>
            </a:p>
          </p:txBody>
        </p:sp>
        <p:sp>
          <p:nvSpPr>
            <p:cNvPr id="174117" name="Text Box 44"/>
            <p:cNvSpPr txBox="1">
              <a:spLocks noChangeArrowheads="1"/>
            </p:cNvSpPr>
            <p:nvPr/>
          </p:nvSpPr>
          <p:spPr bwMode="auto">
            <a:xfrm>
              <a:off x="4116389" y="4868865"/>
              <a:ext cx="8707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Ornithine</a:t>
              </a:r>
            </a:p>
          </p:txBody>
        </p:sp>
        <p:sp>
          <p:nvSpPr>
            <p:cNvPr id="174118" name="Text Box 45"/>
            <p:cNvSpPr txBox="1">
              <a:spLocks noChangeArrowheads="1"/>
            </p:cNvSpPr>
            <p:nvPr/>
          </p:nvSpPr>
          <p:spPr bwMode="auto">
            <a:xfrm>
              <a:off x="3708402" y="5260976"/>
              <a:ext cx="707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Proline</a:t>
              </a:r>
            </a:p>
          </p:txBody>
        </p:sp>
        <p:sp>
          <p:nvSpPr>
            <p:cNvPr id="174119" name="Text Box 46"/>
            <p:cNvSpPr txBox="1">
              <a:spLocks noChangeArrowheads="1"/>
            </p:cNvSpPr>
            <p:nvPr/>
          </p:nvSpPr>
          <p:spPr bwMode="auto">
            <a:xfrm>
              <a:off x="4522790" y="5256215"/>
              <a:ext cx="10390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Polyamines</a:t>
              </a:r>
            </a:p>
          </p:txBody>
        </p:sp>
        <p:sp>
          <p:nvSpPr>
            <p:cNvPr id="174120" name="Line 47"/>
            <p:cNvSpPr>
              <a:spLocks noChangeShapeType="1"/>
            </p:cNvSpPr>
            <p:nvPr/>
          </p:nvSpPr>
          <p:spPr bwMode="auto">
            <a:xfrm>
              <a:off x="1895475" y="5843590"/>
              <a:ext cx="0"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21" name="Text Box 48"/>
            <p:cNvSpPr txBox="1">
              <a:spLocks noChangeArrowheads="1"/>
            </p:cNvSpPr>
            <p:nvPr/>
          </p:nvSpPr>
          <p:spPr bwMode="auto">
            <a:xfrm>
              <a:off x="4206875" y="2901952"/>
              <a:ext cx="644728" cy="276999"/>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ADMA</a:t>
              </a:r>
            </a:p>
          </p:txBody>
        </p:sp>
        <p:sp>
          <p:nvSpPr>
            <p:cNvPr id="174122" name="Text Box 51"/>
            <p:cNvSpPr txBox="1">
              <a:spLocks noChangeArrowheads="1"/>
            </p:cNvSpPr>
            <p:nvPr/>
          </p:nvSpPr>
          <p:spPr bwMode="auto">
            <a:xfrm>
              <a:off x="2132013" y="4572000"/>
              <a:ext cx="396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O</a:t>
              </a:r>
              <a:r>
                <a:rPr kumimoji="0" lang="it-IT" altLang="it-IT" sz="1200" b="1" i="0" u="none" strike="noStrike" kern="1200" cap="none" spc="0" normalizeH="0" baseline="-25000" noProof="0" smtClean="0">
                  <a:ln>
                    <a:noFill/>
                  </a:ln>
                  <a:solidFill>
                    <a:srgbClr val="000000"/>
                  </a:solidFill>
                  <a:effectLst/>
                  <a:uLnTx/>
                  <a:uFillTx/>
                  <a:latin typeface="Arial" panose="020B0604020202020204" pitchFamily="34" charset="0"/>
                  <a:ea typeface="+mn-ea"/>
                  <a:cs typeface="+mn-cs"/>
                </a:rPr>
                <a:t>2</a:t>
              </a:r>
              <a:r>
                <a:rPr kumimoji="0" lang="it-IT" altLang="it-IT" sz="1200" b="1" i="0" u="none" strike="noStrike" kern="1200" cap="none" spc="0" normalizeH="0" baseline="30000" noProof="0" smtClean="0">
                  <a:ln>
                    <a:noFill/>
                  </a:ln>
                  <a:solidFill>
                    <a:srgbClr val="000000"/>
                  </a:solidFill>
                  <a:effectLst/>
                  <a:uLnTx/>
                  <a:uFillTx/>
                  <a:latin typeface="Arial" panose="020B0604020202020204" pitchFamily="34" charset="0"/>
                  <a:ea typeface="+mn-ea"/>
                  <a:cs typeface="+mn-cs"/>
                </a:rPr>
                <a:t>-</a:t>
              </a:r>
            </a:p>
          </p:txBody>
        </p:sp>
        <p:sp>
          <p:nvSpPr>
            <p:cNvPr id="174123" name="Rectangle 57"/>
            <p:cNvSpPr>
              <a:spLocks noChangeArrowheads="1"/>
            </p:cNvSpPr>
            <p:nvPr/>
          </p:nvSpPr>
          <p:spPr bwMode="auto">
            <a:xfrm>
              <a:off x="3678238" y="5734052"/>
              <a:ext cx="1728787" cy="5270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24" name="Text Box 58"/>
            <p:cNvSpPr txBox="1">
              <a:spLocks noChangeArrowheads="1"/>
            </p:cNvSpPr>
            <p:nvPr/>
          </p:nvSpPr>
          <p:spPr bwMode="auto">
            <a:xfrm>
              <a:off x="3648077" y="5721350"/>
              <a:ext cx="18036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Airway remodeling</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Smooth muscle contraction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Mucus production</a:t>
              </a:r>
            </a:p>
          </p:txBody>
        </p:sp>
        <p:sp>
          <p:nvSpPr>
            <p:cNvPr id="174125" name="Rectangle 59"/>
            <p:cNvSpPr>
              <a:spLocks noChangeArrowheads="1"/>
            </p:cNvSpPr>
            <p:nvPr/>
          </p:nvSpPr>
          <p:spPr bwMode="auto">
            <a:xfrm>
              <a:off x="971552" y="6094416"/>
              <a:ext cx="1831975" cy="719137"/>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26" name="Text Box 60"/>
            <p:cNvSpPr txBox="1">
              <a:spLocks noChangeArrowheads="1"/>
            </p:cNvSpPr>
            <p:nvPr/>
          </p:nvSpPr>
          <p:spPr bwMode="auto">
            <a:xfrm>
              <a:off x="925513" y="6092827"/>
              <a:ext cx="191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Cell damage</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DNA, mitochondrial 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protein dysfunction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Airway hyperresponsiveness</a:t>
              </a:r>
            </a:p>
          </p:txBody>
        </p:sp>
        <p:grpSp>
          <p:nvGrpSpPr>
            <p:cNvPr id="174127" name="Group 59"/>
            <p:cNvGrpSpPr>
              <a:grpSpLocks/>
            </p:cNvGrpSpPr>
            <p:nvPr/>
          </p:nvGrpSpPr>
          <p:grpSpPr bwMode="auto">
            <a:xfrm>
              <a:off x="2700338" y="4579940"/>
              <a:ext cx="1223962" cy="217487"/>
              <a:chOff x="1860" y="2830"/>
              <a:chExt cx="1894" cy="467"/>
            </a:xfrm>
          </p:grpSpPr>
          <p:sp>
            <p:nvSpPr>
              <p:cNvPr id="174261" name="Freeform 60"/>
              <p:cNvSpPr>
                <a:spLocks/>
              </p:cNvSpPr>
              <p:nvPr/>
            </p:nvSpPr>
            <p:spPr bwMode="auto">
              <a:xfrm>
                <a:off x="1860" y="2830"/>
                <a:ext cx="1894" cy="467"/>
              </a:xfrm>
              <a:custGeom>
                <a:avLst/>
                <a:gdLst>
                  <a:gd name="T0" fmla="*/ 1812 w 1894"/>
                  <a:gd name="T1" fmla="*/ 204 h 467"/>
                  <a:gd name="T2" fmla="*/ 1732 w 1894"/>
                  <a:gd name="T3" fmla="*/ 204 h 467"/>
                  <a:gd name="T4" fmla="*/ 1652 w 1894"/>
                  <a:gd name="T5" fmla="*/ 188 h 467"/>
                  <a:gd name="T6" fmla="*/ 1573 w 1894"/>
                  <a:gd name="T7" fmla="*/ 158 h 467"/>
                  <a:gd name="T8" fmla="*/ 1495 w 1894"/>
                  <a:gd name="T9" fmla="*/ 122 h 467"/>
                  <a:gd name="T10" fmla="*/ 1418 w 1894"/>
                  <a:gd name="T11" fmla="*/ 82 h 467"/>
                  <a:gd name="T12" fmla="*/ 1342 w 1894"/>
                  <a:gd name="T13" fmla="*/ 46 h 467"/>
                  <a:gd name="T14" fmla="*/ 1268 w 1894"/>
                  <a:gd name="T15" fmla="*/ 17 h 467"/>
                  <a:gd name="T16" fmla="*/ 1166 w 1894"/>
                  <a:gd name="T17" fmla="*/ 0 h 467"/>
                  <a:gd name="T18" fmla="*/ 1083 w 1894"/>
                  <a:gd name="T19" fmla="*/ 6 h 467"/>
                  <a:gd name="T20" fmla="*/ 999 w 1894"/>
                  <a:gd name="T21" fmla="*/ 24 h 467"/>
                  <a:gd name="T22" fmla="*/ 916 w 1894"/>
                  <a:gd name="T23" fmla="*/ 50 h 467"/>
                  <a:gd name="T24" fmla="*/ 832 w 1894"/>
                  <a:gd name="T25" fmla="*/ 81 h 467"/>
                  <a:gd name="T26" fmla="*/ 750 w 1894"/>
                  <a:gd name="T27" fmla="*/ 114 h 467"/>
                  <a:gd name="T28" fmla="*/ 671 w 1894"/>
                  <a:gd name="T29" fmla="*/ 143 h 467"/>
                  <a:gd name="T30" fmla="*/ 575 w 1894"/>
                  <a:gd name="T31" fmla="*/ 171 h 467"/>
                  <a:gd name="T32" fmla="*/ 500 w 1894"/>
                  <a:gd name="T33" fmla="*/ 188 h 467"/>
                  <a:gd name="T34" fmla="*/ 424 w 1894"/>
                  <a:gd name="T35" fmla="*/ 203 h 467"/>
                  <a:gd name="T36" fmla="*/ 347 w 1894"/>
                  <a:gd name="T37" fmla="*/ 216 h 467"/>
                  <a:gd name="T38" fmla="*/ 270 w 1894"/>
                  <a:gd name="T39" fmla="*/ 225 h 467"/>
                  <a:gd name="T40" fmla="*/ 193 w 1894"/>
                  <a:gd name="T41" fmla="*/ 231 h 467"/>
                  <a:gd name="T42" fmla="*/ 115 w 1894"/>
                  <a:gd name="T43" fmla="*/ 234 h 467"/>
                  <a:gd name="T44" fmla="*/ 38 w 1894"/>
                  <a:gd name="T45" fmla="*/ 234 h 467"/>
                  <a:gd name="T46" fmla="*/ 32 w 1894"/>
                  <a:gd name="T47" fmla="*/ 232 h 467"/>
                  <a:gd name="T48" fmla="*/ 76 w 1894"/>
                  <a:gd name="T49" fmla="*/ 235 h 467"/>
                  <a:gd name="T50" fmla="*/ 120 w 1894"/>
                  <a:gd name="T51" fmla="*/ 244 h 467"/>
                  <a:gd name="T52" fmla="*/ 164 w 1894"/>
                  <a:gd name="T53" fmla="*/ 257 h 467"/>
                  <a:gd name="T54" fmla="*/ 207 w 1894"/>
                  <a:gd name="T55" fmla="*/ 272 h 467"/>
                  <a:gd name="T56" fmla="*/ 250 w 1894"/>
                  <a:gd name="T57" fmla="*/ 288 h 467"/>
                  <a:gd name="T58" fmla="*/ 292 w 1894"/>
                  <a:gd name="T59" fmla="*/ 305 h 467"/>
                  <a:gd name="T60" fmla="*/ 333 w 1894"/>
                  <a:gd name="T61" fmla="*/ 321 h 467"/>
                  <a:gd name="T62" fmla="*/ 394 w 1894"/>
                  <a:gd name="T63" fmla="*/ 343 h 467"/>
                  <a:gd name="T64" fmla="*/ 446 w 1894"/>
                  <a:gd name="T65" fmla="*/ 362 h 467"/>
                  <a:gd name="T66" fmla="*/ 497 w 1894"/>
                  <a:gd name="T67" fmla="*/ 382 h 467"/>
                  <a:gd name="T68" fmla="*/ 549 w 1894"/>
                  <a:gd name="T69" fmla="*/ 400 h 467"/>
                  <a:gd name="T70" fmla="*/ 600 w 1894"/>
                  <a:gd name="T71" fmla="*/ 417 h 467"/>
                  <a:gd name="T72" fmla="*/ 653 w 1894"/>
                  <a:gd name="T73" fmla="*/ 433 h 467"/>
                  <a:gd name="T74" fmla="*/ 706 w 1894"/>
                  <a:gd name="T75" fmla="*/ 446 h 467"/>
                  <a:gd name="T76" fmla="*/ 760 w 1894"/>
                  <a:gd name="T77" fmla="*/ 456 h 467"/>
                  <a:gd name="T78" fmla="*/ 872 w 1894"/>
                  <a:gd name="T79" fmla="*/ 466 h 467"/>
                  <a:gd name="T80" fmla="*/ 963 w 1894"/>
                  <a:gd name="T81" fmla="*/ 465 h 467"/>
                  <a:gd name="T82" fmla="*/ 1054 w 1894"/>
                  <a:gd name="T83" fmla="*/ 457 h 467"/>
                  <a:gd name="T84" fmla="*/ 1145 w 1894"/>
                  <a:gd name="T85" fmla="*/ 442 h 467"/>
                  <a:gd name="T86" fmla="*/ 1235 w 1894"/>
                  <a:gd name="T87" fmla="*/ 422 h 467"/>
                  <a:gd name="T88" fmla="*/ 1324 w 1894"/>
                  <a:gd name="T89" fmla="*/ 396 h 467"/>
                  <a:gd name="T90" fmla="*/ 1412 w 1894"/>
                  <a:gd name="T91" fmla="*/ 368 h 467"/>
                  <a:gd name="T92" fmla="*/ 1502 w 1894"/>
                  <a:gd name="T93" fmla="*/ 334 h 467"/>
                  <a:gd name="T94" fmla="*/ 1555 w 1894"/>
                  <a:gd name="T95" fmla="*/ 314 h 467"/>
                  <a:gd name="T96" fmla="*/ 1608 w 1894"/>
                  <a:gd name="T97" fmla="*/ 295 h 467"/>
                  <a:gd name="T98" fmla="*/ 1660 w 1894"/>
                  <a:gd name="T99" fmla="*/ 275 h 467"/>
                  <a:gd name="T100" fmla="*/ 1712 w 1894"/>
                  <a:gd name="T101" fmla="*/ 254 h 467"/>
                  <a:gd name="T102" fmla="*/ 1764 w 1894"/>
                  <a:gd name="T103" fmla="*/ 233 h 467"/>
                  <a:gd name="T104" fmla="*/ 1816 w 1894"/>
                  <a:gd name="T105" fmla="*/ 210 h 467"/>
                  <a:gd name="T106" fmla="*/ 1867 w 1894"/>
                  <a:gd name="T107" fmla="*/ 186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4"/>
                  <a:gd name="T163" fmla="*/ 0 h 467"/>
                  <a:gd name="T164" fmla="*/ 1894 w 189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4" h="467">
                    <a:moveTo>
                      <a:pt x="1893" y="180"/>
                    </a:moveTo>
                    <a:lnTo>
                      <a:pt x="1852" y="195"/>
                    </a:lnTo>
                    <a:lnTo>
                      <a:pt x="1832" y="200"/>
                    </a:lnTo>
                    <a:lnTo>
                      <a:pt x="1812" y="204"/>
                    </a:lnTo>
                    <a:lnTo>
                      <a:pt x="1792" y="206"/>
                    </a:lnTo>
                    <a:lnTo>
                      <a:pt x="1772" y="207"/>
                    </a:lnTo>
                    <a:lnTo>
                      <a:pt x="1752" y="206"/>
                    </a:lnTo>
                    <a:lnTo>
                      <a:pt x="1732" y="204"/>
                    </a:lnTo>
                    <a:lnTo>
                      <a:pt x="1712" y="202"/>
                    </a:lnTo>
                    <a:lnTo>
                      <a:pt x="1692" y="198"/>
                    </a:lnTo>
                    <a:lnTo>
                      <a:pt x="1672" y="193"/>
                    </a:lnTo>
                    <a:lnTo>
                      <a:pt x="1652" y="188"/>
                    </a:lnTo>
                    <a:lnTo>
                      <a:pt x="1632" y="181"/>
                    </a:lnTo>
                    <a:lnTo>
                      <a:pt x="1612" y="174"/>
                    </a:lnTo>
                    <a:lnTo>
                      <a:pt x="1593" y="167"/>
                    </a:lnTo>
                    <a:lnTo>
                      <a:pt x="1573" y="158"/>
                    </a:lnTo>
                    <a:lnTo>
                      <a:pt x="1554" y="150"/>
                    </a:lnTo>
                    <a:lnTo>
                      <a:pt x="1534" y="140"/>
                    </a:lnTo>
                    <a:lnTo>
                      <a:pt x="1515" y="131"/>
                    </a:lnTo>
                    <a:lnTo>
                      <a:pt x="1495" y="122"/>
                    </a:lnTo>
                    <a:lnTo>
                      <a:pt x="1476" y="112"/>
                    </a:lnTo>
                    <a:lnTo>
                      <a:pt x="1457" y="102"/>
                    </a:lnTo>
                    <a:lnTo>
                      <a:pt x="1438" y="92"/>
                    </a:lnTo>
                    <a:lnTo>
                      <a:pt x="1418" y="82"/>
                    </a:lnTo>
                    <a:lnTo>
                      <a:pt x="1399" y="72"/>
                    </a:lnTo>
                    <a:lnTo>
                      <a:pt x="1380" y="63"/>
                    </a:lnTo>
                    <a:lnTo>
                      <a:pt x="1361" y="54"/>
                    </a:lnTo>
                    <a:lnTo>
                      <a:pt x="1342" y="46"/>
                    </a:lnTo>
                    <a:lnTo>
                      <a:pt x="1324" y="37"/>
                    </a:lnTo>
                    <a:lnTo>
                      <a:pt x="1305" y="30"/>
                    </a:lnTo>
                    <a:lnTo>
                      <a:pt x="1286" y="23"/>
                    </a:lnTo>
                    <a:lnTo>
                      <a:pt x="1268" y="17"/>
                    </a:lnTo>
                    <a:lnTo>
                      <a:pt x="1228" y="6"/>
                    </a:lnTo>
                    <a:lnTo>
                      <a:pt x="1207" y="3"/>
                    </a:lnTo>
                    <a:lnTo>
                      <a:pt x="1187" y="1"/>
                    </a:lnTo>
                    <a:lnTo>
                      <a:pt x="1166" y="0"/>
                    </a:lnTo>
                    <a:lnTo>
                      <a:pt x="1146" y="0"/>
                    </a:lnTo>
                    <a:lnTo>
                      <a:pt x="1125" y="1"/>
                    </a:lnTo>
                    <a:lnTo>
                      <a:pt x="1104" y="3"/>
                    </a:lnTo>
                    <a:lnTo>
                      <a:pt x="1083" y="6"/>
                    </a:lnTo>
                    <a:lnTo>
                      <a:pt x="1062" y="9"/>
                    </a:lnTo>
                    <a:lnTo>
                      <a:pt x="1041" y="13"/>
                    </a:lnTo>
                    <a:lnTo>
                      <a:pt x="1020" y="18"/>
                    </a:lnTo>
                    <a:lnTo>
                      <a:pt x="999" y="24"/>
                    </a:lnTo>
                    <a:lnTo>
                      <a:pt x="978" y="30"/>
                    </a:lnTo>
                    <a:lnTo>
                      <a:pt x="957" y="36"/>
                    </a:lnTo>
                    <a:lnTo>
                      <a:pt x="936" y="43"/>
                    </a:lnTo>
                    <a:lnTo>
                      <a:pt x="916" y="50"/>
                    </a:lnTo>
                    <a:lnTo>
                      <a:pt x="894" y="58"/>
                    </a:lnTo>
                    <a:lnTo>
                      <a:pt x="874" y="65"/>
                    </a:lnTo>
                    <a:lnTo>
                      <a:pt x="853" y="73"/>
                    </a:lnTo>
                    <a:lnTo>
                      <a:pt x="832" y="81"/>
                    </a:lnTo>
                    <a:lnTo>
                      <a:pt x="812" y="89"/>
                    </a:lnTo>
                    <a:lnTo>
                      <a:pt x="791" y="98"/>
                    </a:lnTo>
                    <a:lnTo>
                      <a:pt x="771" y="106"/>
                    </a:lnTo>
                    <a:lnTo>
                      <a:pt x="750" y="114"/>
                    </a:lnTo>
                    <a:lnTo>
                      <a:pt x="730" y="121"/>
                    </a:lnTo>
                    <a:lnTo>
                      <a:pt x="710" y="129"/>
                    </a:lnTo>
                    <a:lnTo>
                      <a:pt x="690" y="136"/>
                    </a:lnTo>
                    <a:lnTo>
                      <a:pt x="671" y="143"/>
                    </a:lnTo>
                    <a:lnTo>
                      <a:pt x="651" y="150"/>
                    </a:lnTo>
                    <a:lnTo>
                      <a:pt x="632" y="156"/>
                    </a:lnTo>
                    <a:lnTo>
                      <a:pt x="613" y="161"/>
                    </a:lnTo>
                    <a:lnTo>
                      <a:pt x="575" y="171"/>
                    </a:lnTo>
                    <a:lnTo>
                      <a:pt x="556" y="175"/>
                    </a:lnTo>
                    <a:lnTo>
                      <a:pt x="538" y="180"/>
                    </a:lnTo>
                    <a:lnTo>
                      <a:pt x="519" y="184"/>
                    </a:lnTo>
                    <a:lnTo>
                      <a:pt x="500" y="188"/>
                    </a:lnTo>
                    <a:lnTo>
                      <a:pt x="481" y="192"/>
                    </a:lnTo>
                    <a:lnTo>
                      <a:pt x="462" y="196"/>
                    </a:lnTo>
                    <a:lnTo>
                      <a:pt x="443" y="200"/>
                    </a:lnTo>
                    <a:lnTo>
                      <a:pt x="424" y="203"/>
                    </a:lnTo>
                    <a:lnTo>
                      <a:pt x="405" y="207"/>
                    </a:lnTo>
                    <a:lnTo>
                      <a:pt x="386" y="210"/>
                    </a:lnTo>
                    <a:lnTo>
                      <a:pt x="366" y="213"/>
                    </a:lnTo>
                    <a:lnTo>
                      <a:pt x="347" y="216"/>
                    </a:lnTo>
                    <a:lnTo>
                      <a:pt x="328" y="218"/>
                    </a:lnTo>
                    <a:lnTo>
                      <a:pt x="309" y="221"/>
                    </a:lnTo>
                    <a:lnTo>
                      <a:pt x="289" y="223"/>
                    </a:lnTo>
                    <a:lnTo>
                      <a:pt x="270" y="225"/>
                    </a:lnTo>
                    <a:lnTo>
                      <a:pt x="251" y="227"/>
                    </a:lnTo>
                    <a:lnTo>
                      <a:pt x="231" y="228"/>
                    </a:lnTo>
                    <a:lnTo>
                      <a:pt x="212" y="230"/>
                    </a:lnTo>
                    <a:lnTo>
                      <a:pt x="193" y="231"/>
                    </a:lnTo>
                    <a:lnTo>
                      <a:pt x="173" y="232"/>
                    </a:lnTo>
                    <a:lnTo>
                      <a:pt x="154" y="233"/>
                    </a:lnTo>
                    <a:lnTo>
                      <a:pt x="134" y="234"/>
                    </a:lnTo>
                    <a:lnTo>
                      <a:pt x="115" y="234"/>
                    </a:lnTo>
                    <a:lnTo>
                      <a:pt x="96" y="234"/>
                    </a:lnTo>
                    <a:lnTo>
                      <a:pt x="77" y="234"/>
                    </a:lnTo>
                    <a:lnTo>
                      <a:pt x="58" y="234"/>
                    </a:lnTo>
                    <a:lnTo>
                      <a:pt x="38" y="234"/>
                    </a:lnTo>
                    <a:lnTo>
                      <a:pt x="19" y="234"/>
                    </a:lnTo>
                    <a:lnTo>
                      <a:pt x="0" y="233"/>
                    </a:lnTo>
                    <a:lnTo>
                      <a:pt x="22" y="232"/>
                    </a:lnTo>
                    <a:lnTo>
                      <a:pt x="32" y="232"/>
                    </a:lnTo>
                    <a:lnTo>
                      <a:pt x="43" y="232"/>
                    </a:lnTo>
                    <a:lnTo>
                      <a:pt x="54" y="233"/>
                    </a:lnTo>
                    <a:lnTo>
                      <a:pt x="65" y="234"/>
                    </a:lnTo>
                    <a:lnTo>
                      <a:pt x="76" y="235"/>
                    </a:lnTo>
                    <a:lnTo>
                      <a:pt x="87" y="237"/>
                    </a:lnTo>
                    <a:lnTo>
                      <a:pt x="98" y="239"/>
                    </a:lnTo>
                    <a:lnTo>
                      <a:pt x="109" y="242"/>
                    </a:lnTo>
                    <a:lnTo>
                      <a:pt x="120" y="244"/>
                    </a:lnTo>
                    <a:lnTo>
                      <a:pt x="131" y="247"/>
                    </a:lnTo>
                    <a:lnTo>
                      <a:pt x="142" y="250"/>
                    </a:lnTo>
                    <a:lnTo>
                      <a:pt x="153" y="253"/>
                    </a:lnTo>
                    <a:lnTo>
                      <a:pt x="164" y="257"/>
                    </a:lnTo>
                    <a:lnTo>
                      <a:pt x="175" y="260"/>
                    </a:lnTo>
                    <a:lnTo>
                      <a:pt x="186" y="264"/>
                    </a:lnTo>
                    <a:lnTo>
                      <a:pt x="196" y="268"/>
                    </a:lnTo>
                    <a:lnTo>
                      <a:pt x="207" y="272"/>
                    </a:lnTo>
                    <a:lnTo>
                      <a:pt x="218" y="276"/>
                    </a:lnTo>
                    <a:lnTo>
                      <a:pt x="229" y="280"/>
                    </a:lnTo>
                    <a:lnTo>
                      <a:pt x="239" y="284"/>
                    </a:lnTo>
                    <a:lnTo>
                      <a:pt x="250" y="288"/>
                    </a:lnTo>
                    <a:lnTo>
                      <a:pt x="260" y="293"/>
                    </a:lnTo>
                    <a:lnTo>
                      <a:pt x="271" y="297"/>
                    </a:lnTo>
                    <a:lnTo>
                      <a:pt x="282" y="301"/>
                    </a:lnTo>
                    <a:lnTo>
                      <a:pt x="292" y="305"/>
                    </a:lnTo>
                    <a:lnTo>
                      <a:pt x="302" y="309"/>
                    </a:lnTo>
                    <a:lnTo>
                      <a:pt x="312" y="313"/>
                    </a:lnTo>
                    <a:lnTo>
                      <a:pt x="323" y="317"/>
                    </a:lnTo>
                    <a:lnTo>
                      <a:pt x="333" y="321"/>
                    </a:lnTo>
                    <a:lnTo>
                      <a:pt x="343" y="325"/>
                    </a:lnTo>
                    <a:lnTo>
                      <a:pt x="369" y="334"/>
                    </a:lnTo>
                    <a:lnTo>
                      <a:pt x="382" y="338"/>
                    </a:lnTo>
                    <a:lnTo>
                      <a:pt x="394" y="343"/>
                    </a:lnTo>
                    <a:lnTo>
                      <a:pt x="407" y="348"/>
                    </a:lnTo>
                    <a:lnTo>
                      <a:pt x="420" y="353"/>
                    </a:lnTo>
                    <a:lnTo>
                      <a:pt x="433" y="358"/>
                    </a:lnTo>
                    <a:lnTo>
                      <a:pt x="446" y="362"/>
                    </a:lnTo>
                    <a:lnTo>
                      <a:pt x="458" y="367"/>
                    </a:lnTo>
                    <a:lnTo>
                      <a:pt x="471" y="372"/>
                    </a:lnTo>
                    <a:lnTo>
                      <a:pt x="484" y="377"/>
                    </a:lnTo>
                    <a:lnTo>
                      <a:pt x="497" y="382"/>
                    </a:lnTo>
                    <a:lnTo>
                      <a:pt x="510" y="386"/>
                    </a:lnTo>
                    <a:lnTo>
                      <a:pt x="523" y="391"/>
                    </a:lnTo>
                    <a:lnTo>
                      <a:pt x="536" y="396"/>
                    </a:lnTo>
                    <a:lnTo>
                      <a:pt x="549" y="400"/>
                    </a:lnTo>
                    <a:lnTo>
                      <a:pt x="562" y="404"/>
                    </a:lnTo>
                    <a:lnTo>
                      <a:pt x="574" y="409"/>
                    </a:lnTo>
                    <a:lnTo>
                      <a:pt x="588" y="413"/>
                    </a:lnTo>
                    <a:lnTo>
                      <a:pt x="600" y="417"/>
                    </a:lnTo>
                    <a:lnTo>
                      <a:pt x="614" y="421"/>
                    </a:lnTo>
                    <a:lnTo>
                      <a:pt x="627" y="425"/>
                    </a:lnTo>
                    <a:lnTo>
                      <a:pt x="640" y="429"/>
                    </a:lnTo>
                    <a:lnTo>
                      <a:pt x="653" y="433"/>
                    </a:lnTo>
                    <a:lnTo>
                      <a:pt x="666" y="436"/>
                    </a:lnTo>
                    <a:lnTo>
                      <a:pt x="679" y="440"/>
                    </a:lnTo>
                    <a:lnTo>
                      <a:pt x="692" y="443"/>
                    </a:lnTo>
                    <a:lnTo>
                      <a:pt x="706" y="446"/>
                    </a:lnTo>
                    <a:lnTo>
                      <a:pt x="719" y="448"/>
                    </a:lnTo>
                    <a:lnTo>
                      <a:pt x="732" y="451"/>
                    </a:lnTo>
                    <a:lnTo>
                      <a:pt x="746" y="454"/>
                    </a:lnTo>
                    <a:lnTo>
                      <a:pt x="760" y="456"/>
                    </a:lnTo>
                    <a:lnTo>
                      <a:pt x="804" y="462"/>
                    </a:lnTo>
                    <a:lnTo>
                      <a:pt x="827" y="464"/>
                    </a:lnTo>
                    <a:lnTo>
                      <a:pt x="850" y="465"/>
                    </a:lnTo>
                    <a:lnTo>
                      <a:pt x="872" y="466"/>
                    </a:lnTo>
                    <a:lnTo>
                      <a:pt x="895" y="466"/>
                    </a:lnTo>
                    <a:lnTo>
                      <a:pt x="918" y="466"/>
                    </a:lnTo>
                    <a:lnTo>
                      <a:pt x="940" y="466"/>
                    </a:lnTo>
                    <a:lnTo>
                      <a:pt x="963" y="465"/>
                    </a:lnTo>
                    <a:lnTo>
                      <a:pt x="986" y="464"/>
                    </a:lnTo>
                    <a:lnTo>
                      <a:pt x="1009" y="462"/>
                    </a:lnTo>
                    <a:lnTo>
                      <a:pt x="1032" y="460"/>
                    </a:lnTo>
                    <a:lnTo>
                      <a:pt x="1054" y="457"/>
                    </a:lnTo>
                    <a:lnTo>
                      <a:pt x="1077" y="454"/>
                    </a:lnTo>
                    <a:lnTo>
                      <a:pt x="1100" y="450"/>
                    </a:lnTo>
                    <a:lnTo>
                      <a:pt x="1122" y="446"/>
                    </a:lnTo>
                    <a:lnTo>
                      <a:pt x="1145" y="442"/>
                    </a:lnTo>
                    <a:lnTo>
                      <a:pt x="1168" y="437"/>
                    </a:lnTo>
                    <a:lnTo>
                      <a:pt x="1190" y="432"/>
                    </a:lnTo>
                    <a:lnTo>
                      <a:pt x="1213" y="427"/>
                    </a:lnTo>
                    <a:lnTo>
                      <a:pt x="1235" y="422"/>
                    </a:lnTo>
                    <a:lnTo>
                      <a:pt x="1258" y="416"/>
                    </a:lnTo>
                    <a:lnTo>
                      <a:pt x="1280" y="410"/>
                    </a:lnTo>
                    <a:lnTo>
                      <a:pt x="1302" y="403"/>
                    </a:lnTo>
                    <a:lnTo>
                      <a:pt x="1324" y="396"/>
                    </a:lnTo>
                    <a:lnTo>
                      <a:pt x="1346" y="390"/>
                    </a:lnTo>
                    <a:lnTo>
                      <a:pt x="1368" y="382"/>
                    </a:lnTo>
                    <a:lnTo>
                      <a:pt x="1390" y="375"/>
                    </a:lnTo>
                    <a:lnTo>
                      <a:pt x="1412" y="368"/>
                    </a:lnTo>
                    <a:lnTo>
                      <a:pt x="1433" y="360"/>
                    </a:lnTo>
                    <a:lnTo>
                      <a:pt x="1454" y="352"/>
                    </a:lnTo>
                    <a:lnTo>
                      <a:pt x="1476" y="344"/>
                    </a:lnTo>
                    <a:lnTo>
                      <a:pt x="1502" y="334"/>
                    </a:lnTo>
                    <a:lnTo>
                      <a:pt x="1515" y="329"/>
                    </a:lnTo>
                    <a:lnTo>
                      <a:pt x="1528" y="324"/>
                    </a:lnTo>
                    <a:lnTo>
                      <a:pt x="1542" y="319"/>
                    </a:lnTo>
                    <a:lnTo>
                      <a:pt x="1555" y="314"/>
                    </a:lnTo>
                    <a:lnTo>
                      <a:pt x="1568" y="310"/>
                    </a:lnTo>
                    <a:lnTo>
                      <a:pt x="1581" y="304"/>
                    </a:lnTo>
                    <a:lnTo>
                      <a:pt x="1594" y="300"/>
                    </a:lnTo>
                    <a:lnTo>
                      <a:pt x="1608" y="295"/>
                    </a:lnTo>
                    <a:lnTo>
                      <a:pt x="1620" y="290"/>
                    </a:lnTo>
                    <a:lnTo>
                      <a:pt x="1634" y="285"/>
                    </a:lnTo>
                    <a:lnTo>
                      <a:pt x="1647" y="280"/>
                    </a:lnTo>
                    <a:lnTo>
                      <a:pt x="1660" y="275"/>
                    </a:lnTo>
                    <a:lnTo>
                      <a:pt x="1673" y="270"/>
                    </a:lnTo>
                    <a:lnTo>
                      <a:pt x="1686" y="264"/>
                    </a:lnTo>
                    <a:lnTo>
                      <a:pt x="1699" y="259"/>
                    </a:lnTo>
                    <a:lnTo>
                      <a:pt x="1712" y="254"/>
                    </a:lnTo>
                    <a:lnTo>
                      <a:pt x="1725" y="249"/>
                    </a:lnTo>
                    <a:lnTo>
                      <a:pt x="1738" y="244"/>
                    </a:lnTo>
                    <a:lnTo>
                      <a:pt x="1751" y="238"/>
                    </a:lnTo>
                    <a:lnTo>
                      <a:pt x="1764" y="233"/>
                    </a:lnTo>
                    <a:lnTo>
                      <a:pt x="1777" y="227"/>
                    </a:lnTo>
                    <a:lnTo>
                      <a:pt x="1790" y="222"/>
                    </a:lnTo>
                    <a:lnTo>
                      <a:pt x="1803" y="216"/>
                    </a:lnTo>
                    <a:lnTo>
                      <a:pt x="1816" y="210"/>
                    </a:lnTo>
                    <a:lnTo>
                      <a:pt x="1829" y="204"/>
                    </a:lnTo>
                    <a:lnTo>
                      <a:pt x="1842" y="198"/>
                    </a:lnTo>
                    <a:lnTo>
                      <a:pt x="1854" y="192"/>
                    </a:lnTo>
                    <a:lnTo>
                      <a:pt x="1867" y="186"/>
                    </a:lnTo>
                    <a:lnTo>
                      <a:pt x="1880" y="180"/>
                    </a:lnTo>
                    <a:lnTo>
                      <a:pt x="1893" y="174"/>
                    </a:lnTo>
                  </a:path>
                </a:pathLst>
              </a:custGeom>
              <a:noFill/>
              <a:ln w="27305"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2" name="Freeform 61"/>
              <p:cNvSpPr>
                <a:spLocks/>
              </p:cNvSpPr>
              <p:nvPr/>
            </p:nvSpPr>
            <p:spPr bwMode="auto">
              <a:xfrm>
                <a:off x="2124" y="3012"/>
                <a:ext cx="1452" cy="105"/>
              </a:xfrm>
              <a:custGeom>
                <a:avLst/>
                <a:gdLst>
                  <a:gd name="T0" fmla="*/ 1428 w 1452"/>
                  <a:gd name="T1" fmla="*/ 35 h 105"/>
                  <a:gd name="T2" fmla="*/ 1406 w 1452"/>
                  <a:gd name="T3" fmla="*/ 32 h 105"/>
                  <a:gd name="T4" fmla="*/ 1383 w 1452"/>
                  <a:gd name="T5" fmla="*/ 28 h 105"/>
                  <a:gd name="T6" fmla="*/ 1360 w 1452"/>
                  <a:gd name="T7" fmla="*/ 24 h 105"/>
                  <a:gd name="T8" fmla="*/ 1338 w 1452"/>
                  <a:gd name="T9" fmla="*/ 20 h 105"/>
                  <a:gd name="T10" fmla="*/ 1316 w 1452"/>
                  <a:gd name="T11" fmla="*/ 16 h 105"/>
                  <a:gd name="T12" fmla="*/ 1293 w 1452"/>
                  <a:gd name="T13" fmla="*/ 12 h 105"/>
                  <a:gd name="T14" fmla="*/ 1271 w 1452"/>
                  <a:gd name="T15" fmla="*/ 9 h 105"/>
                  <a:gd name="T16" fmla="*/ 1249 w 1452"/>
                  <a:gd name="T17" fmla="*/ 6 h 105"/>
                  <a:gd name="T18" fmla="*/ 1226 w 1452"/>
                  <a:gd name="T19" fmla="*/ 3 h 105"/>
                  <a:gd name="T20" fmla="*/ 1204 w 1452"/>
                  <a:gd name="T21" fmla="*/ 1 h 105"/>
                  <a:gd name="T22" fmla="*/ 1181 w 1452"/>
                  <a:gd name="T23" fmla="*/ 0 h 105"/>
                  <a:gd name="T24" fmla="*/ 1158 w 1452"/>
                  <a:gd name="T25" fmla="*/ 0 h 105"/>
                  <a:gd name="T26" fmla="*/ 1136 w 1452"/>
                  <a:gd name="T27" fmla="*/ 0 h 105"/>
                  <a:gd name="T28" fmla="*/ 1113 w 1452"/>
                  <a:gd name="T29" fmla="*/ 2 h 105"/>
                  <a:gd name="T30" fmla="*/ 1090 w 1452"/>
                  <a:gd name="T31" fmla="*/ 5 h 105"/>
                  <a:gd name="T32" fmla="*/ 1049 w 1452"/>
                  <a:gd name="T33" fmla="*/ 11 h 105"/>
                  <a:gd name="T34" fmla="*/ 1022 w 1452"/>
                  <a:gd name="T35" fmla="*/ 14 h 105"/>
                  <a:gd name="T36" fmla="*/ 995 w 1452"/>
                  <a:gd name="T37" fmla="*/ 16 h 105"/>
                  <a:gd name="T38" fmla="*/ 968 w 1452"/>
                  <a:gd name="T39" fmla="*/ 19 h 105"/>
                  <a:gd name="T40" fmla="*/ 940 w 1452"/>
                  <a:gd name="T41" fmla="*/ 21 h 105"/>
                  <a:gd name="T42" fmla="*/ 913 w 1452"/>
                  <a:gd name="T43" fmla="*/ 22 h 105"/>
                  <a:gd name="T44" fmla="*/ 886 w 1452"/>
                  <a:gd name="T45" fmla="*/ 24 h 105"/>
                  <a:gd name="T46" fmla="*/ 858 w 1452"/>
                  <a:gd name="T47" fmla="*/ 26 h 105"/>
                  <a:gd name="T48" fmla="*/ 831 w 1452"/>
                  <a:gd name="T49" fmla="*/ 27 h 105"/>
                  <a:gd name="T50" fmla="*/ 804 w 1452"/>
                  <a:gd name="T51" fmla="*/ 29 h 105"/>
                  <a:gd name="T52" fmla="*/ 777 w 1452"/>
                  <a:gd name="T53" fmla="*/ 31 h 105"/>
                  <a:gd name="T54" fmla="*/ 750 w 1452"/>
                  <a:gd name="T55" fmla="*/ 33 h 105"/>
                  <a:gd name="T56" fmla="*/ 722 w 1452"/>
                  <a:gd name="T57" fmla="*/ 36 h 105"/>
                  <a:gd name="T58" fmla="*/ 695 w 1452"/>
                  <a:gd name="T59" fmla="*/ 39 h 105"/>
                  <a:gd name="T60" fmla="*/ 668 w 1452"/>
                  <a:gd name="T61" fmla="*/ 42 h 105"/>
                  <a:gd name="T62" fmla="*/ 628 w 1452"/>
                  <a:gd name="T63" fmla="*/ 48 h 105"/>
                  <a:gd name="T64" fmla="*/ 602 w 1452"/>
                  <a:gd name="T65" fmla="*/ 53 h 105"/>
                  <a:gd name="T66" fmla="*/ 575 w 1452"/>
                  <a:gd name="T67" fmla="*/ 58 h 105"/>
                  <a:gd name="T68" fmla="*/ 548 w 1452"/>
                  <a:gd name="T69" fmla="*/ 63 h 105"/>
                  <a:gd name="T70" fmla="*/ 522 w 1452"/>
                  <a:gd name="T71" fmla="*/ 68 h 105"/>
                  <a:gd name="T72" fmla="*/ 495 w 1452"/>
                  <a:gd name="T73" fmla="*/ 72 h 105"/>
                  <a:gd name="T74" fmla="*/ 468 w 1452"/>
                  <a:gd name="T75" fmla="*/ 77 h 105"/>
                  <a:gd name="T76" fmla="*/ 442 w 1452"/>
                  <a:gd name="T77" fmla="*/ 82 h 105"/>
                  <a:gd name="T78" fmla="*/ 415 w 1452"/>
                  <a:gd name="T79" fmla="*/ 86 h 105"/>
                  <a:gd name="T80" fmla="*/ 388 w 1452"/>
                  <a:gd name="T81" fmla="*/ 90 h 105"/>
                  <a:gd name="T82" fmla="*/ 361 w 1452"/>
                  <a:gd name="T83" fmla="*/ 94 h 105"/>
                  <a:gd name="T84" fmla="*/ 334 w 1452"/>
                  <a:gd name="T85" fmla="*/ 97 h 105"/>
                  <a:gd name="T86" fmla="*/ 307 w 1452"/>
                  <a:gd name="T87" fmla="*/ 99 h 105"/>
                  <a:gd name="T88" fmla="*/ 280 w 1452"/>
                  <a:gd name="T89" fmla="*/ 101 h 105"/>
                  <a:gd name="T90" fmla="*/ 253 w 1452"/>
                  <a:gd name="T91" fmla="*/ 103 h 105"/>
                  <a:gd name="T92" fmla="*/ 226 w 1452"/>
                  <a:gd name="T93" fmla="*/ 104 h 105"/>
                  <a:gd name="T94" fmla="*/ 205 w 1452"/>
                  <a:gd name="T95" fmla="*/ 103 h 105"/>
                  <a:gd name="T96" fmla="*/ 190 w 1452"/>
                  <a:gd name="T97" fmla="*/ 102 h 105"/>
                  <a:gd name="T98" fmla="*/ 176 w 1452"/>
                  <a:gd name="T99" fmla="*/ 101 h 105"/>
                  <a:gd name="T100" fmla="*/ 162 w 1452"/>
                  <a:gd name="T101" fmla="*/ 100 h 105"/>
                  <a:gd name="T102" fmla="*/ 148 w 1452"/>
                  <a:gd name="T103" fmla="*/ 99 h 105"/>
                  <a:gd name="T104" fmla="*/ 134 w 1452"/>
                  <a:gd name="T105" fmla="*/ 97 h 105"/>
                  <a:gd name="T106" fmla="*/ 120 w 1452"/>
                  <a:gd name="T107" fmla="*/ 96 h 105"/>
                  <a:gd name="T108" fmla="*/ 106 w 1452"/>
                  <a:gd name="T109" fmla="*/ 94 h 105"/>
                  <a:gd name="T110" fmla="*/ 92 w 1452"/>
                  <a:gd name="T111" fmla="*/ 93 h 105"/>
                  <a:gd name="T112" fmla="*/ 78 w 1452"/>
                  <a:gd name="T113" fmla="*/ 92 h 105"/>
                  <a:gd name="T114" fmla="*/ 64 w 1452"/>
                  <a:gd name="T115" fmla="*/ 91 h 105"/>
                  <a:gd name="T116" fmla="*/ 49 w 1452"/>
                  <a:gd name="T117" fmla="*/ 90 h 105"/>
                  <a:gd name="T118" fmla="*/ 35 w 1452"/>
                  <a:gd name="T119" fmla="*/ 90 h 105"/>
                  <a:gd name="T120" fmla="*/ 21 w 1452"/>
                  <a:gd name="T121" fmla="*/ 89 h 105"/>
                  <a:gd name="T122" fmla="*/ 6 w 1452"/>
                  <a:gd name="T123" fmla="*/ 90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2"/>
                  <a:gd name="T187" fmla="*/ 0 h 105"/>
                  <a:gd name="T188" fmla="*/ 1452 w 1452"/>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2" h="105">
                    <a:moveTo>
                      <a:pt x="1451" y="38"/>
                    </a:moveTo>
                    <a:lnTo>
                      <a:pt x="1428" y="35"/>
                    </a:lnTo>
                    <a:lnTo>
                      <a:pt x="1417" y="33"/>
                    </a:lnTo>
                    <a:lnTo>
                      <a:pt x="1406" y="32"/>
                    </a:lnTo>
                    <a:lnTo>
                      <a:pt x="1394" y="30"/>
                    </a:lnTo>
                    <a:lnTo>
                      <a:pt x="1383" y="28"/>
                    </a:lnTo>
                    <a:lnTo>
                      <a:pt x="1372" y="26"/>
                    </a:lnTo>
                    <a:lnTo>
                      <a:pt x="1360" y="24"/>
                    </a:lnTo>
                    <a:lnTo>
                      <a:pt x="1349" y="22"/>
                    </a:lnTo>
                    <a:lnTo>
                      <a:pt x="1338" y="20"/>
                    </a:lnTo>
                    <a:lnTo>
                      <a:pt x="1327" y="18"/>
                    </a:lnTo>
                    <a:lnTo>
                      <a:pt x="1316" y="16"/>
                    </a:lnTo>
                    <a:lnTo>
                      <a:pt x="1304" y="14"/>
                    </a:lnTo>
                    <a:lnTo>
                      <a:pt x="1293" y="12"/>
                    </a:lnTo>
                    <a:lnTo>
                      <a:pt x="1282" y="10"/>
                    </a:lnTo>
                    <a:lnTo>
                      <a:pt x="1271" y="9"/>
                    </a:lnTo>
                    <a:lnTo>
                      <a:pt x="1260" y="7"/>
                    </a:lnTo>
                    <a:lnTo>
                      <a:pt x="1249" y="6"/>
                    </a:lnTo>
                    <a:lnTo>
                      <a:pt x="1238" y="4"/>
                    </a:lnTo>
                    <a:lnTo>
                      <a:pt x="1226" y="3"/>
                    </a:lnTo>
                    <a:lnTo>
                      <a:pt x="1215" y="2"/>
                    </a:lnTo>
                    <a:lnTo>
                      <a:pt x="1204" y="1"/>
                    </a:lnTo>
                    <a:lnTo>
                      <a:pt x="1192" y="0"/>
                    </a:lnTo>
                    <a:lnTo>
                      <a:pt x="1181" y="0"/>
                    </a:lnTo>
                    <a:lnTo>
                      <a:pt x="1170" y="0"/>
                    </a:lnTo>
                    <a:lnTo>
                      <a:pt x="1158" y="0"/>
                    </a:lnTo>
                    <a:lnTo>
                      <a:pt x="1147" y="0"/>
                    </a:lnTo>
                    <a:lnTo>
                      <a:pt x="1136" y="0"/>
                    </a:lnTo>
                    <a:lnTo>
                      <a:pt x="1124" y="1"/>
                    </a:lnTo>
                    <a:lnTo>
                      <a:pt x="1113" y="2"/>
                    </a:lnTo>
                    <a:lnTo>
                      <a:pt x="1101" y="3"/>
                    </a:lnTo>
                    <a:lnTo>
                      <a:pt x="1090" y="5"/>
                    </a:lnTo>
                    <a:lnTo>
                      <a:pt x="1063" y="9"/>
                    </a:lnTo>
                    <a:lnTo>
                      <a:pt x="1049" y="11"/>
                    </a:lnTo>
                    <a:lnTo>
                      <a:pt x="1036" y="12"/>
                    </a:lnTo>
                    <a:lnTo>
                      <a:pt x="1022" y="14"/>
                    </a:lnTo>
                    <a:lnTo>
                      <a:pt x="1008" y="15"/>
                    </a:lnTo>
                    <a:lnTo>
                      <a:pt x="995" y="16"/>
                    </a:lnTo>
                    <a:lnTo>
                      <a:pt x="982" y="18"/>
                    </a:lnTo>
                    <a:lnTo>
                      <a:pt x="968" y="19"/>
                    </a:lnTo>
                    <a:lnTo>
                      <a:pt x="954" y="20"/>
                    </a:lnTo>
                    <a:lnTo>
                      <a:pt x="940" y="21"/>
                    </a:lnTo>
                    <a:lnTo>
                      <a:pt x="927" y="22"/>
                    </a:lnTo>
                    <a:lnTo>
                      <a:pt x="913" y="22"/>
                    </a:lnTo>
                    <a:lnTo>
                      <a:pt x="900" y="23"/>
                    </a:lnTo>
                    <a:lnTo>
                      <a:pt x="886" y="24"/>
                    </a:lnTo>
                    <a:lnTo>
                      <a:pt x="872" y="25"/>
                    </a:lnTo>
                    <a:lnTo>
                      <a:pt x="858" y="26"/>
                    </a:lnTo>
                    <a:lnTo>
                      <a:pt x="845" y="26"/>
                    </a:lnTo>
                    <a:lnTo>
                      <a:pt x="831" y="27"/>
                    </a:lnTo>
                    <a:lnTo>
                      <a:pt x="818" y="28"/>
                    </a:lnTo>
                    <a:lnTo>
                      <a:pt x="804" y="29"/>
                    </a:lnTo>
                    <a:lnTo>
                      <a:pt x="790" y="30"/>
                    </a:lnTo>
                    <a:lnTo>
                      <a:pt x="777" y="31"/>
                    </a:lnTo>
                    <a:lnTo>
                      <a:pt x="763" y="32"/>
                    </a:lnTo>
                    <a:lnTo>
                      <a:pt x="750" y="33"/>
                    </a:lnTo>
                    <a:lnTo>
                      <a:pt x="736" y="34"/>
                    </a:lnTo>
                    <a:lnTo>
                      <a:pt x="722" y="36"/>
                    </a:lnTo>
                    <a:lnTo>
                      <a:pt x="709" y="37"/>
                    </a:lnTo>
                    <a:lnTo>
                      <a:pt x="695" y="39"/>
                    </a:lnTo>
                    <a:lnTo>
                      <a:pt x="682" y="40"/>
                    </a:lnTo>
                    <a:lnTo>
                      <a:pt x="668" y="42"/>
                    </a:lnTo>
                    <a:lnTo>
                      <a:pt x="655" y="44"/>
                    </a:lnTo>
                    <a:lnTo>
                      <a:pt x="628" y="48"/>
                    </a:lnTo>
                    <a:lnTo>
                      <a:pt x="615" y="51"/>
                    </a:lnTo>
                    <a:lnTo>
                      <a:pt x="602" y="53"/>
                    </a:lnTo>
                    <a:lnTo>
                      <a:pt x="588" y="56"/>
                    </a:lnTo>
                    <a:lnTo>
                      <a:pt x="575" y="58"/>
                    </a:lnTo>
                    <a:lnTo>
                      <a:pt x="562" y="60"/>
                    </a:lnTo>
                    <a:lnTo>
                      <a:pt x="548" y="63"/>
                    </a:lnTo>
                    <a:lnTo>
                      <a:pt x="535" y="65"/>
                    </a:lnTo>
                    <a:lnTo>
                      <a:pt x="522" y="68"/>
                    </a:lnTo>
                    <a:lnTo>
                      <a:pt x="508" y="70"/>
                    </a:lnTo>
                    <a:lnTo>
                      <a:pt x="495" y="72"/>
                    </a:lnTo>
                    <a:lnTo>
                      <a:pt x="482" y="75"/>
                    </a:lnTo>
                    <a:lnTo>
                      <a:pt x="468" y="77"/>
                    </a:lnTo>
                    <a:lnTo>
                      <a:pt x="455" y="79"/>
                    </a:lnTo>
                    <a:lnTo>
                      <a:pt x="442" y="82"/>
                    </a:lnTo>
                    <a:lnTo>
                      <a:pt x="428" y="84"/>
                    </a:lnTo>
                    <a:lnTo>
                      <a:pt x="415" y="86"/>
                    </a:lnTo>
                    <a:lnTo>
                      <a:pt x="401" y="88"/>
                    </a:lnTo>
                    <a:lnTo>
                      <a:pt x="388" y="90"/>
                    </a:lnTo>
                    <a:lnTo>
                      <a:pt x="374" y="92"/>
                    </a:lnTo>
                    <a:lnTo>
                      <a:pt x="361" y="94"/>
                    </a:lnTo>
                    <a:lnTo>
                      <a:pt x="348" y="95"/>
                    </a:lnTo>
                    <a:lnTo>
                      <a:pt x="334" y="97"/>
                    </a:lnTo>
                    <a:lnTo>
                      <a:pt x="321" y="98"/>
                    </a:lnTo>
                    <a:lnTo>
                      <a:pt x="307" y="99"/>
                    </a:lnTo>
                    <a:lnTo>
                      <a:pt x="294" y="100"/>
                    </a:lnTo>
                    <a:lnTo>
                      <a:pt x="280" y="101"/>
                    </a:lnTo>
                    <a:lnTo>
                      <a:pt x="267" y="102"/>
                    </a:lnTo>
                    <a:lnTo>
                      <a:pt x="253" y="103"/>
                    </a:lnTo>
                    <a:lnTo>
                      <a:pt x="240" y="103"/>
                    </a:lnTo>
                    <a:lnTo>
                      <a:pt x="226" y="104"/>
                    </a:lnTo>
                    <a:lnTo>
                      <a:pt x="212" y="103"/>
                    </a:lnTo>
                    <a:lnTo>
                      <a:pt x="205" y="103"/>
                    </a:lnTo>
                    <a:lnTo>
                      <a:pt x="198" y="103"/>
                    </a:lnTo>
                    <a:lnTo>
                      <a:pt x="190" y="102"/>
                    </a:lnTo>
                    <a:lnTo>
                      <a:pt x="184" y="102"/>
                    </a:lnTo>
                    <a:lnTo>
                      <a:pt x="176" y="101"/>
                    </a:lnTo>
                    <a:lnTo>
                      <a:pt x="169" y="101"/>
                    </a:lnTo>
                    <a:lnTo>
                      <a:pt x="162" y="100"/>
                    </a:lnTo>
                    <a:lnTo>
                      <a:pt x="155" y="100"/>
                    </a:lnTo>
                    <a:lnTo>
                      <a:pt x="148" y="99"/>
                    </a:lnTo>
                    <a:lnTo>
                      <a:pt x="141" y="98"/>
                    </a:lnTo>
                    <a:lnTo>
                      <a:pt x="134" y="97"/>
                    </a:lnTo>
                    <a:lnTo>
                      <a:pt x="127" y="97"/>
                    </a:lnTo>
                    <a:lnTo>
                      <a:pt x="120" y="96"/>
                    </a:lnTo>
                    <a:lnTo>
                      <a:pt x="113" y="95"/>
                    </a:lnTo>
                    <a:lnTo>
                      <a:pt x="106" y="94"/>
                    </a:lnTo>
                    <a:lnTo>
                      <a:pt x="99" y="94"/>
                    </a:lnTo>
                    <a:lnTo>
                      <a:pt x="92" y="93"/>
                    </a:lnTo>
                    <a:lnTo>
                      <a:pt x="85" y="92"/>
                    </a:lnTo>
                    <a:lnTo>
                      <a:pt x="78" y="92"/>
                    </a:lnTo>
                    <a:lnTo>
                      <a:pt x="71" y="91"/>
                    </a:lnTo>
                    <a:lnTo>
                      <a:pt x="64" y="91"/>
                    </a:lnTo>
                    <a:lnTo>
                      <a:pt x="56" y="90"/>
                    </a:lnTo>
                    <a:lnTo>
                      <a:pt x="49" y="90"/>
                    </a:lnTo>
                    <a:lnTo>
                      <a:pt x="42" y="90"/>
                    </a:lnTo>
                    <a:lnTo>
                      <a:pt x="35" y="90"/>
                    </a:lnTo>
                    <a:lnTo>
                      <a:pt x="28" y="89"/>
                    </a:lnTo>
                    <a:lnTo>
                      <a:pt x="21" y="89"/>
                    </a:lnTo>
                    <a:lnTo>
                      <a:pt x="14" y="90"/>
                    </a:lnTo>
                    <a:lnTo>
                      <a:pt x="6" y="90"/>
                    </a:lnTo>
                    <a:lnTo>
                      <a:pt x="0" y="9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3" name="Freeform 62"/>
              <p:cNvSpPr>
                <a:spLocks/>
              </p:cNvSpPr>
              <p:nvPr/>
            </p:nvSpPr>
            <p:spPr bwMode="auto">
              <a:xfrm>
                <a:off x="2277" y="3068"/>
                <a:ext cx="1213" cy="107"/>
              </a:xfrm>
              <a:custGeom>
                <a:avLst/>
                <a:gdLst>
                  <a:gd name="T0" fmla="*/ 1194 w 1213"/>
                  <a:gd name="T1" fmla="*/ 0 h 107"/>
                  <a:gd name="T2" fmla="*/ 1175 w 1213"/>
                  <a:gd name="T3" fmla="*/ 0 h 107"/>
                  <a:gd name="T4" fmla="*/ 1155 w 1213"/>
                  <a:gd name="T5" fmla="*/ 2 h 107"/>
                  <a:gd name="T6" fmla="*/ 1135 w 1213"/>
                  <a:gd name="T7" fmla="*/ 4 h 107"/>
                  <a:gd name="T8" fmla="*/ 1114 w 1213"/>
                  <a:gd name="T9" fmla="*/ 8 h 107"/>
                  <a:gd name="T10" fmla="*/ 1093 w 1213"/>
                  <a:gd name="T11" fmla="*/ 12 h 107"/>
                  <a:gd name="T12" fmla="*/ 1071 w 1213"/>
                  <a:gd name="T13" fmla="*/ 16 h 107"/>
                  <a:gd name="T14" fmla="*/ 1049 w 1213"/>
                  <a:gd name="T15" fmla="*/ 21 h 107"/>
                  <a:gd name="T16" fmla="*/ 1027 w 1213"/>
                  <a:gd name="T17" fmla="*/ 26 h 107"/>
                  <a:gd name="T18" fmla="*/ 1006 w 1213"/>
                  <a:gd name="T19" fmla="*/ 32 h 107"/>
                  <a:gd name="T20" fmla="*/ 984 w 1213"/>
                  <a:gd name="T21" fmla="*/ 37 h 107"/>
                  <a:gd name="T22" fmla="*/ 963 w 1213"/>
                  <a:gd name="T23" fmla="*/ 42 h 107"/>
                  <a:gd name="T24" fmla="*/ 942 w 1213"/>
                  <a:gd name="T25" fmla="*/ 46 h 107"/>
                  <a:gd name="T26" fmla="*/ 921 w 1213"/>
                  <a:gd name="T27" fmla="*/ 49 h 107"/>
                  <a:gd name="T28" fmla="*/ 901 w 1213"/>
                  <a:gd name="T29" fmla="*/ 52 h 107"/>
                  <a:gd name="T30" fmla="*/ 882 w 1213"/>
                  <a:gd name="T31" fmla="*/ 54 h 107"/>
                  <a:gd name="T32" fmla="*/ 843 w 1213"/>
                  <a:gd name="T33" fmla="*/ 56 h 107"/>
                  <a:gd name="T34" fmla="*/ 818 w 1213"/>
                  <a:gd name="T35" fmla="*/ 58 h 107"/>
                  <a:gd name="T36" fmla="*/ 793 w 1213"/>
                  <a:gd name="T37" fmla="*/ 59 h 107"/>
                  <a:gd name="T38" fmla="*/ 767 w 1213"/>
                  <a:gd name="T39" fmla="*/ 61 h 107"/>
                  <a:gd name="T40" fmla="*/ 742 w 1213"/>
                  <a:gd name="T41" fmla="*/ 62 h 107"/>
                  <a:gd name="T42" fmla="*/ 717 w 1213"/>
                  <a:gd name="T43" fmla="*/ 64 h 107"/>
                  <a:gd name="T44" fmla="*/ 691 w 1213"/>
                  <a:gd name="T45" fmla="*/ 66 h 107"/>
                  <a:gd name="T46" fmla="*/ 666 w 1213"/>
                  <a:gd name="T47" fmla="*/ 67 h 107"/>
                  <a:gd name="T48" fmla="*/ 641 w 1213"/>
                  <a:gd name="T49" fmla="*/ 69 h 107"/>
                  <a:gd name="T50" fmla="*/ 616 w 1213"/>
                  <a:gd name="T51" fmla="*/ 71 h 107"/>
                  <a:gd name="T52" fmla="*/ 591 w 1213"/>
                  <a:gd name="T53" fmla="*/ 73 h 107"/>
                  <a:gd name="T54" fmla="*/ 565 w 1213"/>
                  <a:gd name="T55" fmla="*/ 76 h 107"/>
                  <a:gd name="T56" fmla="*/ 540 w 1213"/>
                  <a:gd name="T57" fmla="*/ 78 h 107"/>
                  <a:gd name="T58" fmla="*/ 515 w 1213"/>
                  <a:gd name="T59" fmla="*/ 82 h 107"/>
                  <a:gd name="T60" fmla="*/ 490 w 1213"/>
                  <a:gd name="T61" fmla="*/ 85 h 107"/>
                  <a:gd name="T62" fmla="*/ 446 w 1213"/>
                  <a:gd name="T63" fmla="*/ 91 h 107"/>
                  <a:gd name="T64" fmla="*/ 415 w 1213"/>
                  <a:gd name="T65" fmla="*/ 95 h 107"/>
                  <a:gd name="T66" fmla="*/ 384 w 1213"/>
                  <a:gd name="T67" fmla="*/ 98 h 107"/>
                  <a:gd name="T68" fmla="*/ 354 w 1213"/>
                  <a:gd name="T69" fmla="*/ 101 h 107"/>
                  <a:gd name="T70" fmla="*/ 324 w 1213"/>
                  <a:gd name="T71" fmla="*/ 103 h 107"/>
                  <a:gd name="T72" fmla="*/ 295 w 1213"/>
                  <a:gd name="T73" fmla="*/ 105 h 107"/>
                  <a:gd name="T74" fmla="*/ 265 w 1213"/>
                  <a:gd name="T75" fmla="*/ 106 h 107"/>
                  <a:gd name="T76" fmla="*/ 236 w 1213"/>
                  <a:gd name="T77" fmla="*/ 106 h 107"/>
                  <a:gd name="T78" fmla="*/ 207 w 1213"/>
                  <a:gd name="T79" fmla="*/ 106 h 107"/>
                  <a:gd name="T80" fmla="*/ 178 w 1213"/>
                  <a:gd name="T81" fmla="*/ 105 h 107"/>
                  <a:gd name="T82" fmla="*/ 149 w 1213"/>
                  <a:gd name="T83" fmla="*/ 104 h 107"/>
                  <a:gd name="T84" fmla="*/ 119 w 1213"/>
                  <a:gd name="T85" fmla="*/ 102 h 107"/>
                  <a:gd name="T86" fmla="*/ 90 w 1213"/>
                  <a:gd name="T87" fmla="*/ 99 h 107"/>
                  <a:gd name="T88" fmla="*/ 60 w 1213"/>
                  <a:gd name="T89" fmla="*/ 96 h 107"/>
                  <a:gd name="T90" fmla="*/ 30 w 1213"/>
                  <a:gd name="T91" fmla="*/ 92 h 107"/>
                  <a:gd name="T92" fmla="*/ 0 w 1213"/>
                  <a:gd name="T93" fmla="*/ 8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13"/>
                  <a:gd name="T142" fmla="*/ 0 h 107"/>
                  <a:gd name="T143" fmla="*/ 1213 w 1213"/>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13" h="107">
                    <a:moveTo>
                      <a:pt x="1212" y="2"/>
                    </a:moveTo>
                    <a:lnTo>
                      <a:pt x="1194" y="0"/>
                    </a:lnTo>
                    <a:lnTo>
                      <a:pt x="1184" y="0"/>
                    </a:lnTo>
                    <a:lnTo>
                      <a:pt x="1175" y="0"/>
                    </a:lnTo>
                    <a:lnTo>
                      <a:pt x="1165" y="1"/>
                    </a:lnTo>
                    <a:lnTo>
                      <a:pt x="1155" y="2"/>
                    </a:lnTo>
                    <a:lnTo>
                      <a:pt x="1145" y="3"/>
                    </a:lnTo>
                    <a:lnTo>
                      <a:pt x="1135" y="4"/>
                    </a:lnTo>
                    <a:lnTo>
                      <a:pt x="1124" y="6"/>
                    </a:lnTo>
                    <a:lnTo>
                      <a:pt x="1114" y="8"/>
                    </a:lnTo>
                    <a:lnTo>
                      <a:pt x="1103" y="10"/>
                    </a:lnTo>
                    <a:lnTo>
                      <a:pt x="1093" y="12"/>
                    </a:lnTo>
                    <a:lnTo>
                      <a:pt x="1082" y="14"/>
                    </a:lnTo>
                    <a:lnTo>
                      <a:pt x="1071" y="16"/>
                    </a:lnTo>
                    <a:lnTo>
                      <a:pt x="1060" y="19"/>
                    </a:lnTo>
                    <a:lnTo>
                      <a:pt x="1049" y="21"/>
                    </a:lnTo>
                    <a:lnTo>
                      <a:pt x="1039" y="24"/>
                    </a:lnTo>
                    <a:lnTo>
                      <a:pt x="1027" y="26"/>
                    </a:lnTo>
                    <a:lnTo>
                      <a:pt x="1017" y="29"/>
                    </a:lnTo>
                    <a:lnTo>
                      <a:pt x="1006" y="32"/>
                    </a:lnTo>
                    <a:lnTo>
                      <a:pt x="995" y="34"/>
                    </a:lnTo>
                    <a:lnTo>
                      <a:pt x="984" y="37"/>
                    </a:lnTo>
                    <a:lnTo>
                      <a:pt x="973" y="39"/>
                    </a:lnTo>
                    <a:lnTo>
                      <a:pt x="963" y="42"/>
                    </a:lnTo>
                    <a:lnTo>
                      <a:pt x="952" y="44"/>
                    </a:lnTo>
                    <a:lnTo>
                      <a:pt x="942" y="46"/>
                    </a:lnTo>
                    <a:lnTo>
                      <a:pt x="931" y="48"/>
                    </a:lnTo>
                    <a:lnTo>
                      <a:pt x="921" y="49"/>
                    </a:lnTo>
                    <a:lnTo>
                      <a:pt x="911" y="51"/>
                    </a:lnTo>
                    <a:lnTo>
                      <a:pt x="901" y="52"/>
                    </a:lnTo>
                    <a:lnTo>
                      <a:pt x="891" y="53"/>
                    </a:lnTo>
                    <a:lnTo>
                      <a:pt x="882" y="54"/>
                    </a:lnTo>
                    <a:lnTo>
                      <a:pt x="856" y="55"/>
                    </a:lnTo>
                    <a:lnTo>
                      <a:pt x="843" y="56"/>
                    </a:lnTo>
                    <a:lnTo>
                      <a:pt x="831" y="57"/>
                    </a:lnTo>
                    <a:lnTo>
                      <a:pt x="818" y="58"/>
                    </a:lnTo>
                    <a:lnTo>
                      <a:pt x="805" y="58"/>
                    </a:lnTo>
                    <a:lnTo>
                      <a:pt x="793" y="59"/>
                    </a:lnTo>
                    <a:lnTo>
                      <a:pt x="780" y="60"/>
                    </a:lnTo>
                    <a:lnTo>
                      <a:pt x="767" y="61"/>
                    </a:lnTo>
                    <a:lnTo>
                      <a:pt x="755" y="62"/>
                    </a:lnTo>
                    <a:lnTo>
                      <a:pt x="742" y="62"/>
                    </a:lnTo>
                    <a:lnTo>
                      <a:pt x="729" y="63"/>
                    </a:lnTo>
                    <a:lnTo>
                      <a:pt x="717" y="64"/>
                    </a:lnTo>
                    <a:lnTo>
                      <a:pt x="704" y="64"/>
                    </a:lnTo>
                    <a:lnTo>
                      <a:pt x="691" y="66"/>
                    </a:lnTo>
                    <a:lnTo>
                      <a:pt x="679" y="66"/>
                    </a:lnTo>
                    <a:lnTo>
                      <a:pt x="666" y="67"/>
                    </a:lnTo>
                    <a:lnTo>
                      <a:pt x="654" y="68"/>
                    </a:lnTo>
                    <a:lnTo>
                      <a:pt x="641" y="69"/>
                    </a:lnTo>
                    <a:lnTo>
                      <a:pt x="629" y="70"/>
                    </a:lnTo>
                    <a:lnTo>
                      <a:pt x="616" y="71"/>
                    </a:lnTo>
                    <a:lnTo>
                      <a:pt x="603" y="72"/>
                    </a:lnTo>
                    <a:lnTo>
                      <a:pt x="591" y="73"/>
                    </a:lnTo>
                    <a:lnTo>
                      <a:pt x="578" y="75"/>
                    </a:lnTo>
                    <a:lnTo>
                      <a:pt x="565" y="76"/>
                    </a:lnTo>
                    <a:lnTo>
                      <a:pt x="553" y="77"/>
                    </a:lnTo>
                    <a:lnTo>
                      <a:pt x="540" y="78"/>
                    </a:lnTo>
                    <a:lnTo>
                      <a:pt x="528" y="80"/>
                    </a:lnTo>
                    <a:lnTo>
                      <a:pt x="515" y="82"/>
                    </a:lnTo>
                    <a:lnTo>
                      <a:pt x="503" y="83"/>
                    </a:lnTo>
                    <a:lnTo>
                      <a:pt x="490" y="85"/>
                    </a:lnTo>
                    <a:lnTo>
                      <a:pt x="477" y="87"/>
                    </a:lnTo>
                    <a:lnTo>
                      <a:pt x="446" y="91"/>
                    </a:lnTo>
                    <a:lnTo>
                      <a:pt x="430" y="93"/>
                    </a:lnTo>
                    <a:lnTo>
                      <a:pt x="415" y="95"/>
                    </a:lnTo>
                    <a:lnTo>
                      <a:pt x="399" y="96"/>
                    </a:lnTo>
                    <a:lnTo>
                      <a:pt x="384" y="98"/>
                    </a:lnTo>
                    <a:lnTo>
                      <a:pt x="369" y="100"/>
                    </a:lnTo>
                    <a:lnTo>
                      <a:pt x="354" y="101"/>
                    </a:lnTo>
                    <a:lnTo>
                      <a:pt x="339" y="102"/>
                    </a:lnTo>
                    <a:lnTo>
                      <a:pt x="324" y="103"/>
                    </a:lnTo>
                    <a:lnTo>
                      <a:pt x="309" y="104"/>
                    </a:lnTo>
                    <a:lnTo>
                      <a:pt x="295" y="105"/>
                    </a:lnTo>
                    <a:lnTo>
                      <a:pt x="280" y="105"/>
                    </a:lnTo>
                    <a:lnTo>
                      <a:pt x="265" y="106"/>
                    </a:lnTo>
                    <a:lnTo>
                      <a:pt x="251" y="106"/>
                    </a:lnTo>
                    <a:lnTo>
                      <a:pt x="236" y="106"/>
                    </a:lnTo>
                    <a:lnTo>
                      <a:pt x="221" y="106"/>
                    </a:lnTo>
                    <a:lnTo>
                      <a:pt x="207" y="106"/>
                    </a:lnTo>
                    <a:lnTo>
                      <a:pt x="192" y="106"/>
                    </a:lnTo>
                    <a:lnTo>
                      <a:pt x="178" y="105"/>
                    </a:lnTo>
                    <a:lnTo>
                      <a:pt x="163" y="105"/>
                    </a:lnTo>
                    <a:lnTo>
                      <a:pt x="149" y="104"/>
                    </a:lnTo>
                    <a:lnTo>
                      <a:pt x="134" y="103"/>
                    </a:lnTo>
                    <a:lnTo>
                      <a:pt x="119" y="102"/>
                    </a:lnTo>
                    <a:lnTo>
                      <a:pt x="105" y="100"/>
                    </a:lnTo>
                    <a:lnTo>
                      <a:pt x="90" y="99"/>
                    </a:lnTo>
                    <a:lnTo>
                      <a:pt x="75" y="98"/>
                    </a:lnTo>
                    <a:lnTo>
                      <a:pt x="60" y="96"/>
                    </a:lnTo>
                    <a:lnTo>
                      <a:pt x="45" y="94"/>
                    </a:lnTo>
                    <a:lnTo>
                      <a:pt x="30" y="92"/>
                    </a:lnTo>
                    <a:lnTo>
                      <a:pt x="1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4" name="Freeform 63"/>
              <p:cNvSpPr>
                <a:spLocks/>
              </p:cNvSpPr>
              <p:nvPr/>
            </p:nvSpPr>
            <p:spPr bwMode="auto">
              <a:xfrm>
                <a:off x="2166" y="2939"/>
                <a:ext cx="1337" cy="158"/>
              </a:xfrm>
              <a:custGeom>
                <a:avLst/>
                <a:gdLst>
                  <a:gd name="T0" fmla="*/ 1321 w 1337"/>
                  <a:gd name="T1" fmla="*/ 93 h 158"/>
                  <a:gd name="T2" fmla="*/ 1306 w 1337"/>
                  <a:gd name="T3" fmla="*/ 94 h 158"/>
                  <a:gd name="T4" fmla="*/ 1291 w 1337"/>
                  <a:gd name="T5" fmla="*/ 94 h 158"/>
                  <a:gd name="T6" fmla="*/ 1276 w 1337"/>
                  <a:gd name="T7" fmla="*/ 92 h 158"/>
                  <a:gd name="T8" fmla="*/ 1261 w 1337"/>
                  <a:gd name="T9" fmla="*/ 89 h 158"/>
                  <a:gd name="T10" fmla="*/ 1245 w 1337"/>
                  <a:gd name="T11" fmla="*/ 85 h 158"/>
                  <a:gd name="T12" fmla="*/ 1230 w 1337"/>
                  <a:gd name="T13" fmla="*/ 80 h 158"/>
                  <a:gd name="T14" fmla="*/ 1214 w 1337"/>
                  <a:gd name="T15" fmla="*/ 74 h 158"/>
                  <a:gd name="T16" fmla="*/ 1198 w 1337"/>
                  <a:gd name="T17" fmla="*/ 68 h 158"/>
                  <a:gd name="T18" fmla="*/ 1183 w 1337"/>
                  <a:gd name="T19" fmla="*/ 62 h 158"/>
                  <a:gd name="T20" fmla="*/ 1168 w 1337"/>
                  <a:gd name="T21" fmla="*/ 55 h 158"/>
                  <a:gd name="T22" fmla="*/ 1153 w 1337"/>
                  <a:gd name="T23" fmla="*/ 49 h 158"/>
                  <a:gd name="T24" fmla="*/ 1138 w 1337"/>
                  <a:gd name="T25" fmla="*/ 42 h 158"/>
                  <a:gd name="T26" fmla="*/ 1124 w 1337"/>
                  <a:gd name="T27" fmla="*/ 36 h 158"/>
                  <a:gd name="T28" fmla="*/ 1110 w 1337"/>
                  <a:gd name="T29" fmla="*/ 31 h 158"/>
                  <a:gd name="T30" fmla="*/ 1097 w 1337"/>
                  <a:gd name="T31" fmla="*/ 26 h 158"/>
                  <a:gd name="T32" fmla="*/ 1038 w 1337"/>
                  <a:gd name="T33" fmla="*/ 9 h 158"/>
                  <a:gd name="T34" fmla="*/ 999 w 1337"/>
                  <a:gd name="T35" fmla="*/ 3 h 158"/>
                  <a:gd name="T36" fmla="*/ 961 w 1337"/>
                  <a:gd name="T37" fmla="*/ 1 h 158"/>
                  <a:gd name="T38" fmla="*/ 923 w 1337"/>
                  <a:gd name="T39" fmla="*/ 1 h 158"/>
                  <a:gd name="T40" fmla="*/ 885 w 1337"/>
                  <a:gd name="T41" fmla="*/ 3 h 158"/>
                  <a:gd name="T42" fmla="*/ 847 w 1337"/>
                  <a:gd name="T43" fmla="*/ 8 h 158"/>
                  <a:gd name="T44" fmla="*/ 810 w 1337"/>
                  <a:gd name="T45" fmla="*/ 15 h 158"/>
                  <a:gd name="T46" fmla="*/ 772 w 1337"/>
                  <a:gd name="T47" fmla="*/ 23 h 158"/>
                  <a:gd name="T48" fmla="*/ 734 w 1337"/>
                  <a:gd name="T49" fmla="*/ 31 h 158"/>
                  <a:gd name="T50" fmla="*/ 697 w 1337"/>
                  <a:gd name="T51" fmla="*/ 41 h 158"/>
                  <a:gd name="T52" fmla="*/ 659 w 1337"/>
                  <a:gd name="T53" fmla="*/ 51 h 158"/>
                  <a:gd name="T54" fmla="*/ 620 w 1337"/>
                  <a:gd name="T55" fmla="*/ 61 h 158"/>
                  <a:gd name="T56" fmla="*/ 582 w 1337"/>
                  <a:gd name="T57" fmla="*/ 71 h 158"/>
                  <a:gd name="T58" fmla="*/ 543 w 1337"/>
                  <a:gd name="T59" fmla="*/ 80 h 158"/>
                  <a:gd name="T60" fmla="*/ 504 w 1337"/>
                  <a:gd name="T61" fmla="*/ 87 h 158"/>
                  <a:gd name="T62" fmla="*/ 460 w 1337"/>
                  <a:gd name="T63" fmla="*/ 95 h 158"/>
                  <a:gd name="T64" fmla="*/ 434 w 1337"/>
                  <a:gd name="T65" fmla="*/ 99 h 158"/>
                  <a:gd name="T66" fmla="*/ 409 w 1337"/>
                  <a:gd name="T67" fmla="*/ 103 h 158"/>
                  <a:gd name="T68" fmla="*/ 384 w 1337"/>
                  <a:gd name="T69" fmla="*/ 108 h 158"/>
                  <a:gd name="T70" fmla="*/ 358 w 1337"/>
                  <a:gd name="T71" fmla="*/ 113 h 158"/>
                  <a:gd name="T72" fmla="*/ 332 w 1337"/>
                  <a:gd name="T73" fmla="*/ 117 h 158"/>
                  <a:gd name="T74" fmla="*/ 306 w 1337"/>
                  <a:gd name="T75" fmla="*/ 121 h 158"/>
                  <a:gd name="T76" fmla="*/ 279 w 1337"/>
                  <a:gd name="T77" fmla="*/ 126 h 158"/>
                  <a:gd name="T78" fmla="*/ 253 w 1337"/>
                  <a:gd name="T79" fmla="*/ 129 h 158"/>
                  <a:gd name="T80" fmla="*/ 227 w 1337"/>
                  <a:gd name="T81" fmla="*/ 133 h 158"/>
                  <a:gd name="T82" fmla="*/ 201 w 1337"/>
                  <a:gd name="T83" fmla="*/ 136 h 158"/>
                  <a:gd name="T84" fmla="*/ 175 w 1337"/>
                  <a:gd name="T85" fmla="*/ 139 h 158"/>
                  <a:gd name="T86" fmla="*/ 149 w 1337"/>
                  <a:gd name="T87" fmla="*/ 141 h 158"/>
                  <a:gd name="T88" fmla="*/ 124 w 1337"/>
                  <a:gd name="T89" fmla="*/ 143 h 158"/>
                  <a:gd name="T90" fmla="*/ 99 w 1337"/>
                  <a:gd name="T91" fmla="*/ 143 h 158"/>
                  <a:gd name="T92" fmla="*/ 74 w 1337"/>
                  <a:gd name="T93" fmla="*/ 144 h 158"/>
                  <a:gd name="T94" fmla="*/ 66 w 1337"/>
                  <a:gd name="T95" fmla="*/ 143 h 158"/>
                  <a:gd name="T96" fmla="*/ 62 w 1337"/>
                  <a:gd name="T97" fmla="*/ 143 h 158"/>
                  <a:gd name="T98" fmla="*/ 57 w 1337"/>
                  <a:gd name="T99" fmla="*/ 143 h 158"/>
                  <a:gd name="T100" fmla="*/ 52 w 1337"/>
                  <a:gd name="T101" fmla="*/ 143 h 158"/>
                  <a:gd name="T102" fmla="*/ 47 w 1337"/>
                  <a:gd name="T103" fmla="*/ 143 h 158"/>
                  <a:gd name="T104" fmla="*/ 42 w 1337"/>
                  <a:gd name="T105" fmla="*/ 143 h 158"/>
                  <a:gd name="T106" fmla="*/ 38 w 1337"/>
                  <a:gd name="T107" fmla="*/ 143 h 158"/>
                  <a:gd name="T108" fmla="*/ 33 w 1337"/>
                  <a:gd name="T109" fmla="*/ 143 h 158"/>
                  <a:gd name="T110" fmla="*/ 28 w 1337"/>
                  <a:gd name="T111" fmla="*/ 144 h 158"/>
                  <a:gd name="T112" fmla="*/ 24 w 1337"/>
                  <a:gd name="T113" fmla="*/ 145 h 158"/>
                  <a:gd name="T114" fmla="*/ 20 w 1337"/>
                  <a:gd name="T115" fmla="*/ 146 h 158"/>
                  <a:gd name="T116" fmla="*/ 15 w 1337"/>
                  <a:gd name="T117" fmla="*/ 147 h 158"/>
                  <a:gd name="T118" fmla="*/ 11 w 1337"/>
                  <a:gd name="T119" fmla="*/ 150 h 158"/>
                  <a:gd name="T120" fmla="*/ 6 w 1337"/>
                  <a:gd name="T121" fmla="*/ 152 h 158"/>
                  <a:gd name="T122" fmla="*/ 2 w 1337"/>
                  <a:gd name="T123" fmla="*/ 15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7"/>
                  <a:gd name="T187" fmla="*/ 0 h 158"/>
                  <a:gd name="T188" fmla="*/ 1337 w 1337"/>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7" h="158">
                    <a:moveTo>
                      <a:pt x="1336" y="91"/>
                    </a:moveTo>
                    <a:lnTo>
                      <a:pt x="1321" y="93"/>
                    </a:lnTo>
                    <a:lnTo>
                      <a:pt x="1314" y="94"/>
                    </a:lnTo>
                    <a:lnTo>
                      <a:pt x="1306" y="94"/>
                    </a:lnTo>
                    <a:lnTo>
                      <a:pt x="1299" y="94"/>
                    </a:lnTo>
                    <a:lnTo>
                      <a:pt x="1291" y="94"/>
                    </a:lnTo>
                    <a:lnTo>
                      <a:pt x="1284" y="93"/>
                    </a:lnTo>
                    <a:lnTo>
                      <a:pt x="1276" y="92"/>
                    </a:lnTo>
                    <a:lnTo>
                      <a:pt x="1268" y="90"/>
                    </a:lnTo>
                    <a:lnTo>
                      <a:pt x="1261" y="89"/>
                    </a:lnTo>
                    <a:lnTo>
                      <a:pt x="1253" y="87"/>
                    </a:lnTo>
                    <a:lnTo>
                      <a:pt x="1245" y="85"/>
                    </a:lnTo>
                    <a:lnTo>
                      <a:pt x="1237" y="82"/>
                    </a:lnTo>
                    <a:lnTo>
                      <a:pt x="1230" y="80"/>
                    </a:lnTo>
                    <a:lnTo>
                      <a:pt x="1222" y="77"/>
                    </a:lnTo>
                    <a:lnTo>
                      <a:pt x="1214" y="74"/>
                    </a:lnTo>
                    <a:lnTo>
                      <a:pt x="1206" y="71"/>
                    </a:lnTo>
                    <a:lnTo>
                      <a:pt x="1198" y="68"/>
                    </a:lnTo>
                    <a:lnTo>
                      <a:pt x="1190" y="65"/>
                    </a:lnTo>
                    <a:lnTo>
                      <a:pt x="1183" y="62"/>
                    </a:lnTo>
                    <a:lnTo>
                      <a:pt x="1175" y="59"/>
                    </a:lnTo>
                    <a:lnTo>
                      <a:pt x="1168" y="55"/>
                    </a:lnTo>
                    <a:lnTo>
                      <a:pt x="1160" y="52"/>
                    </a:lnTo>
                    <a:lnTo>
                      <a:pt x="1153" y="49"/>
                    </a:lnTo>
                    <a:lnTo>
                      <a:pt x="1145" y="45"/>
                    </a:lnTo>
                    <a:lnTo>
                      <a:pt x="1138" y="42"/>
                    </a:lnTo>
                    <a:lnTo>
                      <a:pt x="1131" y="39"/>
                    </a:lnTo>
                    <a:lnTo>
                      <a:pt x="1124" y="36"/>
                    </a:lnTo>
                    <a:lnTo>
                      <a:pt x="1117" y="33"/>
                    </a:lnTo>
                    <a:lnTo>
                      <a:pt x="1110" y="31"/>
                    </a:lnTo>
                    <a:lnTo>
                      <a:pt x="1103" y="28"/>
                    </a:lnTo>
                    <a:lnTo>
                      <a:pt x="1097" y="26"/>
                    </a:lnTo>
                    <a:lnTo>
                      <a:pt x="1057" y="14"/>
                    </a:lnTo>
                    <a:lnTo>
                      <a:pt x="1038" y="9"/>
                    </a:lnTo>
                    <a:lnTo>
                      <a:pt x="1018" y="6"/>
                    </a:lnTo>
                    <a:lnTo>
                      <a:pt x="999" y="3"/>
                    </a:lnTo>
                    <a:lnTo>
                      <a:pt x="980" y="1"/>
                    </a:lnTo>
                    <a:lnTo>
                      <a:pt x="961" y="1"/>
                    </a:lnTo>
                    <a:lnTo>
                      <a:pt x="942" y="0"/>
                    </a:lnTo>
                    <a:lnTo>
                      <a:pt x="923" y="1"/>
                    </a:lnTo>
                    <a:lnTo>
                      <a:pt x="904" y="1"/>
                    </a:lnTo>
                    <a:lnTo>
                      <a:pt x="885" y="3"/>
                    </a:lnTo>
                    <a:lnTo>
                      <a:pt x="866" y="5"/>
                    </a:lnTo>
                    <a:lnTo>
                      <a:pt x="847" y="8"/>
                    </a:lnTo>
                    <a:lnTo>
                      <a:pt x="828" y="11"/>
                    </a:lnTo>
                    <a:lnTo>
                      <a:pt x="810" y="15"/>
                    </a:lnTo>
                    <a:lnTo>
                      <a:pt x="791" y="18"/>
                    </a:lnTo>
                    <a:lnTo>
                      <a:pt x="772" y="23"/>
                    </a:lnTo>
                    <a:lnTo>
                      <a:pt x="753" y="27"/>
                    </a:lnTo>
                    <a:lnTo>
                      <a:pt x="734" y="31"/>
                    </a:lnTo>
                    <a:lnTo>
                      <a:pt x="716" y="36"/>
                    </a:lnTo>
                    <a:lnTo>
                      <a:pt x="697" y="41"/>
                    </a:lnTo>
                    <a:lnTo>
                      <a:pt x="678" y="46"/>
                    </a:lnTo>
                    <a:lnTo>
                      <a:pt x="659" y="51"/>
                    </a:lnTo>
                    <a:lnTo>
                      <a:pt x="640" y="57"/>
                    </a:lnTo>
                    <a:lnTo>
                      <a:pt x="620" y="61"/>
                    </a:lnTo>
                    <a:lnTo>
                      <a:pt x="601" y="66"/>
                    </a:lnTo>
                    <a:lnTo>
                      <a:pt x="582" y="71"/>
                    </a:lnTo>
                    <a:lnTo>
                      <a:pt x="563" y="75"/>
                    </a:lnTo>
                    <a:lnTo>
                      <a:pt x="543" y="80"/>
                    </a:lnTo>
                    <a:lnTo>
                      <a:pt x="524" y="84"/>
                    </a:lnTo>
                    <a:lnTo>
                      <a:pt x="504" y="87"/>
                    </a:lnTo>
                    <a:lnTo>
                      <a:pt x="484" y="91"/>
                    </a:lnTo>
                    <a:lnTo>
                      <a:pt x="460" y="95"/>
                    </a:lnTo>
                    <a:lnTo>
                      <a:pt x="447" y="97"/>
                    </a:lnTo>
                    <a:lnTo>
                      <a:pt x="434" y="99"/>
                    </a:lnTo>
                    <a:lnTo>
                      <a:pt x="422" y="101"/>
                    </a:lnTo>
                    <a:lnTo>
                      <a:pt x="409" y="103"/>
                    </a:lnTo>
                    <a:lnTo>
                      <a:pt x="396" y="106"/>
                    </a:lnTo>
                    <a:lnTo>
                      <a:pt x="384" y="108"/>
                    </a:lnTo>
                    <a:lnTo>
                      <a:pt x="370" y="110"/>
                    </a:lnTo>
                    <a:lnTo>
                      <a:pt x="358" y="113"/>
                    </a:lnTo>
                    <a:lnTo>
                      <a:pt x="344" y="115"/>
                    </a:lnTo>
                    <a:lnTo>
                      <a:pt x="332" y="117"/>
                    </a:lnTo>
                    <a:lnTo>
                      <a:pt x="318" y="119"/>
                    </a:lnTo>
                    <a:lnTo>
                      <a:pt x="306" y="121"/>
                    </a:lnTo>
                    <a:lnTo>
                      <a:pt x="292" y="123"/>
                    </a:lnTo>
                    <a:lnTo>
                      <a:pt x="279" y="126"/>
                    </a:lnTo>
                    <a:lnTo>
                      <a:pt x="266" y="127"/>
                    </a:lnTo>
                    <a:lnTo>
                      <a:pt x="253" y="129"/>
                    </a:lnTo>
                    <a:lnTo>
                      <a:pt x="240" y="131"/>
                    </a:lnTo>
                    <a:lnTo>
                      <a:pt x="227" y="133"/>
                    </a:lnTo>
                    <a:lnTo>
                      <a:pt x="214" y="135"/>
                    </a:lnTo>
                    <a:lnTo>
                      <a:pt x="201" y="136"/>
                    </a:lnTo>
                    <a:lnTo>
                      <a:pt x="188" y="138"/>
                    </a:lnTo>
                    <a:lnTo>
                      <a:pt x="175" y="139"/>
                    </a:lnTo>
                    <a:lnTo>
                      <a:pt x="162" y="140"/>
                    </a:lnTo>
                    <a:lnTo>
                      <a:pt x="149" y="141"/>
                    </a:lnTo>
                    <a:lnTo>
                      <a:pt x="136" y="142"/>
                    </a:lnTo>
                    <a:lnTo>
                      <a:pt x="124" y="143"/>
                    </a:lnTo>
                    <a:lnTo>
                      <a:pt x="111" y="143"/>
                    </a:lnTo>
                    <a:lnTo>
                      <a:pt x="99" y="143"/>
                    </a:lnTo>
                    <a:lnTo>
                      <a:pt x="86" y="144"/>
                    </a:lnTo>
                    <a:lnTo>
                      <a:pt x="74" y="144"/>
                    </a:lnTo>
                    <a:lnTo>
                      <a:pt x="69" y="143"/>
                    </a:lnTo>
                    <a:lnTo>
                      <a:pt x="66" y="143"/>
                    </a:lnTo>
                    <a:lnTo>
                      <a:pt x="64" y="143"/>
                    </a:lnTo>
                    <a:lnTo>
                      <a:pt x="62" y="143"/>
                    </a:lnTo>
                    <a:lnTo>
                      <a:pt x="59" y="143"/>
                    </a:lnTo>
                    <a:lnTo>
                      <a:pt x="57" y="143"/>
                    </a:lnTo>
                    <a:lnTo>
                      <a:pt x="54" y="143"/>
                    </a:lnTo>
                    <a:lnTo>
                      <a:pt x="52" y="143"/>
                    </a:lnTo>
                    <a:lnTo>
                      <a:pt x="50" y="143"/>
                    </a:lnTo>
                    <a:lnTo>
                      <a:pt x="47" y="143"/>
                    </a:lnTo>
                    <a:lnTo>
                      <a:pt x="45" y="143"/>
                    </a:lnTo>
                    <a:lnTo>
                      <a:pt x="42" y="143"/>
                    </a:lnTo>
                    <a:lnTo>
                      <a:pt x="40" y="143"/>
                    </a:lnTo>
                    <a:lnTo>
                      <a:pt x="38" y="143"/>
                    </a:lnTo>
                    <a:lnTo>
                      <a:pt x="36" y="143"/>
                    </a:lnTo>
                    <a:lnTo>
                      <a:pt x="33" y="143"/>
                    </a:lnTo>
                    <a:lnTo>
                      <a:pt x="31" y="143"/>
                    </a:lnTo>
                    <a:lnTo>
                      <a:pt x="28" y="144"/>
                    </a:lnTo>
                    <a:lnTo>
                      <a:pt x="26" y="144"/>
                    </a:lnTo>
                    <a:lnTo>
                      <a:pt x="24" y="145"/>
                    </a:lnTo>
                    <a:lnTo>
                      <a:pt x="22" y="145"/>
                    </a:lnTo>
                    <a:lnTo>
                      <a:pt x="20" y="146"/>
                    </a:lnTo>
                    <a:lnTo>
                      <a:pt x="17" y="147"/>
                    </a:lnTo>
                    <a:lnTo>
                      <a:pt x="15" y="147"/>
                    </a:lnTo>
                    <a:lnTo>
                      <a:pt x="13" y="149"/>
                    </a:lnTo>
                    <a:lnTo>
                      <a:pt x="11" y="150"/>
                    </a:lnTo>
                    <a:lnTo>
                      <a:pt x="8" y="151"/>
                    </a:lnTo>
                    <a:lnTo>
                      <a:pt x="6" y="152"/>
                    </a:lnTo>
                    <a:lnTo>
                      <a:pt x="4" y="153"/>
                    </a:lnTo>
                    <a:lnTo>
                      <a:pt x="2" y="155"/>
                    </a:lnTo>
                    <a:lnTo>
                      <a:pt x="0" y="15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5" name="Freeform 64"/>
              <p:cNvSpPr>
                <a:spLocks/>
              </p:cNvSpPr>
              <p:nvPr/>
            </p:nvSpPr>
            <p:spPr bwMode="auto">
              <a:xfrm>
                <a:off x="2166" y="3080"/>
                <a:ext cx="1429" cy="149"/>
              </a:xfrm>
              <a:custGeom>
                <a:avLst/>
                <a:gdLst>
                  <a:gd name="T0" fmla="*/ 1416 w 1429"/>
                  <a:gd name="T1" fmla="*/ 1 h 149"/>
                  <a:gd name="T2" fmla="*/ 1406 w 1429"/>
                  <a:gd name="T3" fmla="*/ 0 h 149"/>
                  <a:gd name="T4" fmla="*/ 1396 w 1429"/>
                  <a:gd name="T5" fmla="*/ 0 h 149"/>
                  <a:gd name="T6" fmla="*/ 1386 w 1429"/>
                  <a:gd name="T7" fmla="*/ 1 h 149"/>
                  <a:gd name="T8" fmla="*/ 1376 w 1429"/>
                  <a:gd name="T9" fmla="*/ 2 h 149"/>
                  <a:gd name="T10" fmla="*/ 1367 w 1429"/>
                  <a:gd name="T11" fmla="*/ 4 h 149"/>
                  <a:gd name="T12" fmla="*/ 1357 w 1429"/>
                  <a:gd name="T13" fmla="*/ 6 h 149"/>
                  <a:gd name="T14" fmla="*/ 1348 w 1429"/>
                  <a:gd name="T15" fmla="*/ 9 h 149"/>
                  <a:gd name="T16" fmla="*/ 1339 w 1429"/>
                  <a:gd name="T17" fmla="*/ 12 h 149"/>
                  <a:gd name="T18" fmla="*/ 1330 w 1429"/>
                  <a:gd name="T19" fmla="*/ 16 h 149"/>
                  <a:gd name="T20" fmla="*/ 1321 w 1429"/>
                  <a:gd name="T21" fmla="*/ 20 h 149"/>
                  <a:gd name="T22" fmla="*/ 1312 w 1429"/>
                  <a:gd name="T23" fmla="*/ 24 h 149"/>
                  <a:gd name="T24" fmla="*/ 1302 w 1429"/>
                  <a:gd name="T25" fmla="*/ 28 h 149"/>
                  <a:gd name="T26" fmla="*/ 1293 w 1429"/>
                  <a:gd name="T27" fmla="*/ 33 h 149"/>
                  <a:gd name="T28" fmla="*/ 1284 w 1429"/>
                  <a:gd name="T29" fmla="*/ 37 h 149"/>
                  <a:gd name="T30" fmla="*/ 1274 w 1429"/>
                  <a:gd name="T31" fmla="*/ 42 h 149"/>
                  <a:gd name="T32" fmla="*/ 1256 w 1429"/>
                  <a:gd name="T33" fmla="*/ 50 h 149"/>
                  <a:gd name="T34" fmla="*/ 1243 w 1429"/>
                  <a:gd name="T35" fmla="*/ 54 h 149"/>
                  <a:gd name="T36" fmla="*/ 1231 w 1429"/>
                  <a:gd name="T37" fmla="*/ 58 h 149"/>
                  <a:gd name="T38" fmla="*/ 1220 w 1429"/>
                  <a:gd name="T39" fmla="*/ 62 h 149"/>
                  <a:gd name="T40" fmla="*/ 1208 w 1429"/>
                  <a:gd name="T41" fmla="*/ 65 h 149"/>
                  <a:gd name="T42" fmla="*/ 1196 w 1429"/>
                  <a:gd name="T43" fmla="*/ 68 h 149"/>
                  <a:gd name="T44" fmla="*/ 1184 w 1429"/>
                  <a:gd name="T45" fmla="*/ 70 h 149"/>
                  <a:gd name="T46" fmla="*/ 1172 w 1429"/>
                  <a:gd name="T47" fmla="*/ 71 h 149"/>
                  <a:gd name="T48" fmla="*/ 1161 w 1429"/>
                  <a:gd name="T49" fmla="*/ 72 h 149"/>
                  <a:gd name="T50" fmla="*/ 1149 w 1429"/>
                  <a:gd name="T51" fmla="*/ 74 h 149"/>
                  <a:gd name="T52" fmla="*/ 1136 w 1429"/>
                  <a:gd name="T53" fmla="*/ 74 h 149"/>
                  <a:gd name="T54" fmla="*/ 1124 w 1429"/>
                  <a:gd name="T55" fmla="*/ 75 h 149"/>
                  <a:gd name="T56" fmla="*/ 1111 w 1429"/>
                  <a:gd name="T57" fmla="*/ 75 h 149"/>
                  <a:gd name="T58" fmla="*/ 1098 w 1429"/>
                  <a:gd name="T59" fmla="*/ 75 h 149"/>
                  <a:gd name="T60" fmla="*/ 1085 w 1429"/>
                  <a:gd name="T61" fmla="*/ 75 h 149"/>
                  <a:gd name="T62" fmla="*/ 1052 w 1429"/>
                  <a:gd name="T63" fmla="*/ 74 h 149"/>
                  <a:gd name="T64" fmla="*/ 1026 w 1429"/>
                  <a:gd name="T65" fmla="*/ 76 h 149"/>
                  <a:gd name="T66" fmla="*/ 1000 w 1429"/>
                  <a:gd name="T67" fmla="*/ 78 h 149"/>
                  <a:gd name="T68" fmla="*/ 974 w 1429"/>
                  <a:gd name="T69" fmla="*/ 81 h 149"/>
                  <a:gd name="T70" fmla="*/ 949 w 1429"/>
                  <a:gd name="T71" fmla="*/ 84 h 149"/>
                  <a:gd name="T72" fmla="*/ 923 w 1429"/>
                  <a:gd name="T73" fmla="*/ 89 h 149"/>
                  <a:gd name="T74" fmla="*/ 898 w 1429"/>
                  <a:gd name="T75" fmla="*/ 94 h 149"/>
                  <a:gd name="T76" fmla="*/ 872 w 1429"/>
                  <a:gd name="T77" fmla="*/ 99 h 149"/>
                  <a:gd name="T78" fmla="*/ 847 w 1429"/>
                  <a:gd name="T79" fmla="*/ 104 h 149"/>
                  <a:gd name="T80" fmla="*/ 822 w 1429"/>
                  <a:gd name="T81" fmla="*/ 110 h 149"/>
                  <a:gd name="T82" fmla="*/ 796 w 1429"/>
                  <a:gd name="T83" fmla="*/ 116 h 149"/>
                  <a:gd name="T84" fmla="*/ 770 w 1429"/>
                  <a:gd name="T85" fmla="*/ 122 h 149"/>
                  <a:gd name="T86" fmla="*/ 745 w 1429"/>
                  <a:gd name="T87" fmla="*/ 127 h 149"/>
                  <a:gd name="T88" fmla="*/ 719 w 1429"/>
                  <a:gd name="T89" fmla="*/ 132 h 149"/>
                  <a:gd name="T90" fmla="*/ 694 w 1429"/>
                  <a:gd name="T91" fmla="*/ 136 h 149"/>
                  <a:gd name="T92" fmla="*/ 668 w 1429"/>
                  <a:gd name="T93" fmla="*/ 140 h 149"/>
                  <a:gd name="T94" fmla="*/ 601 w 1429"/>
                  <a:gd name="T95" fmla="*/ 147 h 149"/>
                  <a:gd name="T96" fmla="*/ 557 w 1429"/>
                  <a:gd name="T97" fmla="*/ 148 h 149"/>
                  <a:gd name="T98" fmla="*/ 514 w 1429"/>
                  <a:gd name="T99" fmla="*/ 148 h 149"/>
                  <a:gd name="T100" fmla="*/ 472 w 1429"/>
                  <a:gd name="T101" fmla="*/ 145 h 149"/>
                  <a:gd name="T102" fmla="*/ 430 w 1429"/>
                  <a:gd name="T103" fmla="*/ 141 h 149"/>
                  <a:gd name="T104" fmla="*/ 389 w 1429"/>
                  <a:gd name="T105" fmla="*/ 135 h 149"/>
                  <a:gd name="T106" fmla="*/ 348 w 1429"/>
                  <a:gd name="T107" fmla="*/ 128 h 149"/>
                  <a:gd name="T108" fmla="*/ 308 w 1429"/>
                  <a:gd name="T109" fmla="*/ 119 h 149"/>
                  <a:gd name="T110" fmla="*/ 267 w 1429"/>
                  <a:gd name="T111" fmla="*/ 109 h 149"/>
                  <a:gd name="T112" fmla="*/ 226 w 1429"/>
                  <a:gd name="T113" fmla="*/ 98 h 149"/>
                  <a:gd name="T114" fmla="*/ 186 w 1429"/>
                  <a:gd name="T115" fmla="*/ 87 h 149"/>
                  <a:gd name="T116" fmla="*/ 145 w 1429"/>
                  <a:gd name="T117" fmla="*/ 74 h 149"/>
                  <a:gd name="T118" fmla="*/ 104 w 1429"/>
                  <a:gd name="T119" fmla="*/ 62 h 149"/>
                  <a:gd name="T120" fmla="*/ 63 w 1429"/>
                  <a:gd name="T121" fmla="*/ 48 h 149"/>
                  <a:gd name="T122" fmla="*/ 21 w 1429"/>
                  <a:gd name="T123" fmla="*/ 35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9"/>
                  <a:gd name="T187" fmla="*/ 0 h 149"/>
                  <a:gd name="T188" fmla="*/ 1429 w 1429"/>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9" h="149">
                    <a:moveTo>
                      <a:pt x="1428" y="3"/>
                    </a:moveTo>
                    <a:lnTo>
                      <a:pt x="1416" y="1"/>
                    </a:lnTo>
                    <a:lnTo>
                      <a:pt x="1411" y="0"/>
                    </a:lnTo>
                    <a:lnTo>
                      <a:pt x="1406" y="0"/>
                    </a:lnTo>
                    <a:lnTo>
                      <a:pt x="1401" y="0"/>
                    </a:lnTo>
                    <a:lnTo>
                      <a:pt x="1396" y="0"/>
                    </a:lnTo>
                    <a:lnTo>
                      <a:pt x="1391" y="0"/>
                    </a:lnTo>
                    <a:lnTo>
                      <a:pt x="1386" y="1"/>
                    </a:lnTo>
                    <a:lnTo>
                      <a:pt x="1381" y="1"/>
                    </a:lnTo>
                    <a:lnTo>
                      <a:pt x="1376" y="2"/>
                    </a:lnTo>
                    <a:lnTo>
                      <a:pt x="1371" y="3"/>
                    </a:lnTo>
                    <a:lnTo>
                      <a:pt x="1367" y="4"/>
                    </a:lnTo>
                    <a:lnTo>
                      <a:pt x="1362" y="5"/>
                    </a:lnTo>
                    <a:lnTo>
                      <a:pt x="1357" y="6"/>
                    </a:lnTo>
                    <a:lnTo>
                      <a:pt x="1353" y="8"/>
                    </a:lnTo>
                    <a:lnTo>
                      <a:pt x="1348" y="9"/>
                    </a:lnTo>
                    <a:lnTo>
                      <a:pt x="1344" y="11"/>
                    </a:lnTo>
                    <a:lnTo>
                      <a:pt x="1339" y="12"/>
                    </a:lnTo>
                    <a:lnTo>
                      <a:pt x="1334" y="14"/>
                    </a:lnTo>
                    <a:lnTo>
                      <a:pt x="1330" y="16"/>
                    </a:lnTo>
                    <a:lnTo>
                      <a:pt x="1325" y="18"/>
                    </a:lnTo>
                    <a:lnTo>
                      <a:pt x="1321" y="20"/>
                    </a:lnTo>
                    <a:lnTo>
                      <a:pt x="1316" y="22"/>
                    </a:lnTo>
                    <a:lnTo>
                      <a:pt x="1312" y="24"/>
                    </a:lnTo>
                    <a:lnTo>
                      <a:pt x="1307" y="26"/>
                    </a:lnTo>
                    <a:lnTo>
                      <a:pt x="1302" y="28"/>
                    </a:lnTo>
                    <a:lnTo>
                      <a:pt x="1298" y="30"/>
                    </a:lnTo>
                    <a:lnTo>
                      <a:pt x="1293" y="33"/>
                    </a:lnTo>
                    <a:lnTo>
                      <a:pt x="1288" y="35"/>
                    </a:lnTo>
                    <a:lnTo>
                      <a:pt x="1284" y="37"/>
                    </a:lnTo>
                    <a:lnTo>
                      <a:pt x="1279" y="40"/>
                    </a:lnTo>
                    <a:lnTo>
                      <a:pt x="1274" y="42"/>
                    </a:lnTo>
                    <a:lnTo>
                      <a:pt x="1262" y="47"/>
                    </a:lnTo>
                    <a:lnTo>
                      <a:pt x="1256" y="50"/>
                    </a:lnTo>
                    <a:lnTo>
                      <a:pt x="1249" y="52"/>
                    </a:lnTo>
                    <a:lnTo>
                      <a:pt x="1243" y="54"/>
                    </a:lnTo>
                    <a:lnTo>
                      <a:pt x="1237" y="56"/>
                    </a:lnTo>
                    <a:lnTo>
                      <a:pt x="1231" y="58"/>
                    </a:lnTo>
                    <a:lnTo>
                      <a:pt x="1226" y="60"/>
                    </a:lnTo>
                    <a:lnTo>
                      <a:pt x="1220" y="62"/>
                    </a:lnTo>
                    <a:lnTo>
                      <a:pt x="1214" y="64"/>
                    </a:lnTo>
                    <a:lnTo>
                      <a:pt x="1208" y="65"/>
                    </a:lnTo>
                    <a:lnTo>
                      <a:pt x="1202" y="66"/>
                    </a:lnTo>
                    <a:lnTo>
                      <a:pt x="1196" y="68"/>
                    </a:lnTo>
                    <a:lnTo>
                      <a:pt x="1190" y="69"/>
                    </a:lnTo>
                    <a:lnTo>
                      <a:pt x="1184" y="70"/>
                    </a:lnTo>
                    <a:lnTo>
                      <a:pt x="1178" y="70"/>
                    </a:lnTo>
                    <a:lnTo>
                      <a:pt x="1172" y="71"/>
                    </a:lnTo>
                    <a:lnTo>
                      <a:pt x="1167" y="72"/>
                    </a:lnTo>
                    <a:lnTo>
                      <a:pt x="1161" y="72"/>
                    </a:lnTo>
                    <a:lnTo>
                      <a:pt x="1155" y="73"/>
                    </a:lnTo>
                    <a:lnTo>
                      <a:pt x="1149" y="74"/>
                    </a:lnTo>
                    <a:lnTo>
                      <a:pt x="1143" y="74"/>
                    </a:lnTo>
                    <a:lnTo>
                      <a:pt x="1136" y="74"/>
                    </a:lnTo>
                    <a:lnTo>
                      <a:pt x="1130" y="74"/>
                    </a:lnTo>
                    <a:lnTo>
                      <a:pt x="1124" y="75"/>
                    </a:lnTo>
                    <a:lnTo>
                      <a:pt x="1118" y="75"/>
                    </a:lnTo>
                    <a:lnTo>
                      <a:pt x="1111" y="75"/>
                    </a:lnTo>
                    <a:lnTo>
                      <a:pt x="1105" y="75"/>
                    </a:lnTo>
                    <a:lnTo>
                      <a:pt x="1098" y="75"/>
                    </a:lnTo>
                    <a:lnTo>
                      <a:pt x="1092" y="75"/>
                    </a:lnTo>
                    <a:lnTo>
                      <a:pt x="1085" y="75"/>
                    </a:lnTo>
                    <a:lnTo>
                      <a:pt x="1078" y="75"/>
                    </a:lnTo>
                    <a:lnTo>
                      <a:pt x="1052" y="74"/>
                    </a:lnTo>
                    <a:lnTo>
                      <a:pt x="1039" y="75"/>
                    </a:lnTo>
                    <a:lnTo>
                      <a:pt x="1026" y="76"/>
                    </a:lnTo>
                    <a:lnTo>
                      <a:pt x="1013" y="77"/>
                    </a:lnTo>
                    <a:lnTo>
                      <a:pt x="1000" y="78"/>
                    </a:lnTo>
                    <a:lnTo>
                      <a:pt x="988" y="79"/>
                    </a:lnTo>
                    <a:lnTo>
                      <a:pt x="974" y="81"/>
                    </a:lnTo>
                    <a:lnTo>
                      <a:pt x="962" y="82"/>
                    </a:lnTo>
                    <a:lnTo>
                      <a:pt x="949" y="84"/>
                    </a:lnTo>
                    <a:lnTo>
                      <a:pt x="936" y="87"/>
                    </a:lnTo>
                    <a:lnTo>
                      <a:pt x="923" y="89"/>
                    </a:lnTo>
                    <a:lnTo>
                      <a:pt x="911" y="91"/>
                    </a:lnTo>
                    <a:lnTo>
                      <a:pt x="898" y="94"/>
                    </a:lnTo>
                    <a:lnTo>
                      <a:pt x="885" y="96"/>
                    </a:lnTo>
                    <a:lnTo>
                      <a:pt x="872" y="99"/>
                    </a:lnTo>
                    <a:lnTo>
                      <a:pt x="860" y="102"/>
                    </a:lnTo>
                    <a:lnTo>
                      <a:pt x="847" y="104"/>
                    </a:lnTo>
                    <a:lnTo>
                      <a:pt x="834" y="107"/>
                    </a:lnTo>
                    <a:lnTo>
                      <a:pt x="822" y="110"/>
                    </a:lnTo>
                    <a:lnTo>
                      <a:pt x="809" y="113"/>
                    </a:lnTo>
                    <a:lnTo>
                      <a:pt x="796" y="116"/>
                    </a:lnTo>
                    <a:lnTo>
                      <a:pt x="783" y="119"/>
                    </a:lnTo>
                    <a:lnTo>
                      <a:pt x="770" y="122"/>
                    </a:lnTo>
                    <a:lnTo>
                      <a:pt x="758" y="124"/>
                    </a:lnTo>
                    <a:lnTo>
                      <a:pt x="745" y="127"/>
                    </a:lnTo>
                    <a:lnTo>
                      <a:pt x="732" y="129"/>
                    </a:lnTo>
                    <a:lnTo>
                      <a:pt x="719" y="132"/>
                    </a:lnTo>
                    <a:lnTo>
                      <a:pt x="706" y="134"/>
                    </a:lnTo>
                    <a:lnTo>
                      <a:pt x="694" y="136"/>
                    </a:lnTo>
                    <a:lnTo>
                      <a:pt x="681" y="138"/>
                    </a:lnTo>
                    <a:lnTo>
                      <a:pt x="668" y="140"/>
                    </a:lnTo>
                    <a:lnTo>
                      <a:pt x="623" y="145"/>
                    </a:lnTo>
                    <a:lnTo>
                      <a:pt x="601" y="147"/>
                    </a:lnTo>
                    <a:lnTo>
                      <a:pt x="579" y="148"/>
                    </a:lnTo>
                    <a:lnTo>
                      <a:pt x="557" y="148"/>
                    </a:lnTo>
                    <a:lnTo>
                      <a:pt x="536" y="148"/>
                    </a:lnTo>
                    <a:lnTo>
                      <a:pt x="514" y="148"/>
                    </a:lnTo>
                    <a:lnTo>
                      <a:pt x="493" y="147"/>
                    </a:lnTo>
                    <a:lnTo>
                      <a:pt x="472" y="145"/>
                    </a:lnTo>
                    <a:lnTo>
                      <a:pt x="451" y="144"/>
                    </a:lnTo>
                    <a:lnTo>
                      <a:pt x="430" y="141"/>
                    </a:lnTo>
                    <a:lnTo>
                      <a:pt x="410" y="138"/>
                    </a:lnTo>
                    <a:lnTo>
                      <a:pt x="389" y="135"/>
                    </a:lnTo>
                    <a:lnTo>
                      <a:pt x="368" y="132"/>
                    </a:lnTo>
                    <a:lnTo>
                      <a:pt x="348" y="128"/>
                    </a:lnTo>
                    <a:lnTo>
                      <a:pt x="328" y="124"/>
                    </a:lnTo>
                    <a:lnTo>
                      <a:pt x="308" y="119"/>
                    </a:lnTo>
                    <a:lnTo>
                      <a:pt x="287" y="114"/>
                    </a:lnTo>
                    <a:lnTo>
                      <a:pt x="267" y="109"/>
                    </a:lnTo>
                    <a:lnTo>
                      <a:pt x="247" y="104"/>
                    </a:lnTo>
                    <a:lnTo>
                      <a:pt x="226" y="98"/>
                    </a:lnTo>
                    <a:lnTo>
                      <a:pt x="206" y="93"/>
                    </a:lnTo>
                    <a:lnTo>
                      <a:pt x="186" y="87"/>
                    </a:lnTo>
                    <a:lnTo>
                      <a:pt x="166" y="81"/>
                    </a:lnTo>
                    <a:lnTo>
                      <a:pt x="145" y="74"/>
                    </a:lnTo>
                    <a:lnTo>
                      <a:pt x="125" y="68"/>
                    </a:lnTo>
                    <a:lnTo>
                      <a:pt x="104" y="62"/>
                    </a:lnTo>
                    <a:lnTo>
                      <a:pt x="84" y="55"/>
                    </a:lnTo>
                    <a:lnTo>
                      <a:pt x="63" y="48"/>
                    </a:lnTo>
                    <a:lnTo>
                      <a:pt x="42" y="42"/>
                    </a:lnTo>
                    <a:lnTo>
                      <a:pt x="21" y="35"/>
                    </a:lnTo>
                    <a:lnTo>
                      <a:pt x="0" y="2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6" name="Freeform 65"/>
              <p:cNvSpPr>
                <a:spLocks/>
              </p:cNvSpPr>
              <p:nvPr/>
            </p:nvSpPr>
            <p:spPr bwMode="auto">
              <a:xfrm>
                <a:off x="2050" y="2879"/>
                <a:ext cx="1495" cy="197"/>
              </a:xfrm>
              <a:custGeom>
                <a:avLst/>
                <a:gdLst>
                  <a:gd name="T0" fmla="*/ 1473 w 1495"/>
                  <a:gd name="T1" fmla="*/ 137 h 197"/>
                  <a:gd name="T2" fmla="*/ 1454 w 1495"/>
                  <a:gd name="T3" fmla="*/ 136 h 197"/>
                  <a:gd name="T4" fmla="*/ 1434 w 1495"/>
                  <a:gd name="T5" fmla="*/ 134 h 197"/>
                  <a:gd name="T6" fmla="*/ 1416 w 1495"/>
                  <a:gd name="T7" fmla="*/ 131 h 197"/>
                  <a:gd name="T8" fmla="*/ 1398 w 1495"/>
                  <a:gd name="T9" fmla="*/ 128 h 197"/>
                  <a:gd name="T10" fmla="*/ 1380 w 1495"/>
                  <a:gd name="T11" fmla="*/ 124 h 197"/>
                  <a:gd name="T12" fmla="*/ 1362 w 1495"/>
                  <a:gd name="T13" fmla="*/ 120 h 197"/>
                  <a:gd name="T14" fmla="*/ 1343 w 1495"/>
                  <a:gd name="T15" fmla="*/ 115 h 197"/>
                  <a:gd name="T16" fmla="*/ 1325 w 1495"/>
                  <a:gd name="T17" fmla="*/ 109 h 197"/>
                  <a:gd name="T18" fmla="*/ 1306 w 1495"/>
                  <a:gd name="T19" fmla="*/ 103 h 197"/>
                  <a:gd name="T20" fmla="*/ 1276 w 1495"/>
                  <a:gd name="T21" fmla="*/ 93 h 197"/>
                  <a:gd name="T22" fmla="*/ 1250 w 1495"/>
                  <a:gd name="T23" fmla="*/ 82 h 197"/>
                  <a:gd name="T24" fmla="*/ 1225 w 1495"/>
                  <a:gd name="T25" fmla="*/ 70 h 197"/>
                  <a:gd name="T26" fmla="*/ 1199 w 1495"/>
                  <a:gd name="T27" fmla="*/ 57 h 197"/>
                  <a:gd name="T28" fmla="*/ 1174 w 1495"/>
                  <a:gd name="T29" fmla="*/ 45 h 197"/>
                  <a:gd name="T30" fmla="*/ 1148 w 1495"/>
                  <a:gd name="T31" fmla="*/ 33 h 197"/>
                  <a:gd name="T32" fmla="*/ 1122 w 1495"/>
                  <a:gd name="T33" fmla="*/ 22 h 197"/>
                  <a:gd name="T34" fmla="*/ 1096 w 1495"/>
                  <a:gd name="T35" fmla="*/ 13 h 197"/>
                  <a:gd name="T36" fmla="*/ 1070 w 1495"/>
                  <a:gd name="T37" fmla="*/ 5 h 197"/>
                  <a:gd name="T38" fmla="*/ 1043 w 1495"/>
                  <a:gd name="T39" fmla="*/ 1 h 197"/>
                  <a:gd name="T40" fmla="*/ 1017 w 1495"/>
                  <a:gd name="T41" fmla="*/ 1 h 197"/>
                  <a:gd name="T42" fmla="*/ 984 w 1495"/>
                  <a:gd name="T43" fmla="*/ 3 h 197"/>
                  <a:gd name="T44" fmla="*/ 960 w 1495"/>
                  <a:gd name="T45" fmla="*/ 6 h 197"/>
                  <a:gd name="T46" fmla="*/ 936 w 1495"/>
                  <a:gd name="T47" fmla="*/ 9 h 197"/>
                  <a:gd name="T48" fmla="*/ 914 w 1495"/>
                  <a:gd name="T49" fmla="*/ 14 h 197"/>
                  <a:gd name="T50" fmla="*/ 891 w 1495"/>
                  <a:gd name="T51" fmla="*/ 20 h 197"/>
                  <a:gd name="T52" fmla="*/ 869 w 1495"/>
                  <a:gd name="T53" fmla="*/ 27 h 197"/>
                  <a:gd name="T54" fmla="*/ 847 w 1495"/>
                  <a:gd name="T55" fmla="*/ 34 h 197"/>
                  <a:gd name="T56" fmla="*/ 825 w 1495"/>
                  <a:gd name="T57" fmla="*/ 43 h 197"/>
                  <a:gd name="T58" fmla="*/ 802 w 1495"/>
                  <a:gd name="T59" fmla="*/ 52 h 197"/>
                  <a:gd name="T60" fmla="*/ 780 w 1495"/>
                  <a:gd name="T61" fmla="*/ 62 h 197"/>
                  <a:gd name="T62" fmla="*/ 735 w 1495"/>
                  <a:gd name="T63" fmla="*/ 81 h 197"/>
                  <a:gd name="T64" fmla="*/ 696 w 1495"/>
                  <a:gd name="T65" fmla="*/ 94 h 197"/>
                  <a:gd name="T66" fmla="*/ 655 w 1495"/>
                  <a:gd name="T67" fmla="*/ 104 h 197"/>
                  <a:gd name="T68" fmla="*/ 612 w 1495"/>
                  <a:gd name="T69" fmla="*/ 113 h 197"/>
                  <a:gd name="T70" fmla="*/ 569 w 1495"/>
                  <a:gd name="T71" fmla="*/ 121 h 197"/>
                  <a:gd name="T72" fmla="*/ 526 w 1495"/>
                  <a:gd name="T73" fmla="*/ 128 h 197"/>
                  <a:gd name="T74" fmla="*/ 482 w 1495"/>
                  <a:gd name="T75" fmla="*/ 134 h 197"/>
                  <a:gd name="T76" fmla="*/ 439 w 1495"/>
                  <a:gd name="T77" fmla="*/ 140 h 197"/>
                  <a:gd name="T78" fmla="*/ 397 w 1495"/>
                  <a:gd name="T79" fmla="*/ 146 h 197"/>
                  <a:gd name="T80" fmla="*/ 356 w 1495"/>
                  <a:gd name="T81" fmla="*/ 153 h 197"/>
                  <a:gd name="T82" fmla="*/ 309 w 1495"/>
                  <a:gd name="T83" fmla="*/ 162 h 197"/>
                  <a:gd name="T84" fmla="*/ 278 w 1495"/>
                  <a:gd name="T85" fmla="*/ 169 h 197"/>
                  <a:gd name="T86" fmla="*/ 247 w 1495"/>
                  <a:gd name="T87" fmla="*/ 175 h 197"/>
                  <a:gd name="T88" fmla="*/ 217 w 1495"/>
                  <a:gd name="T89" fmla="*/ 181 h 197"/>
                  <a:gd name="T90" fmla="*/ 187 w 1495"/>
                  <a:gd name="T91" fmla="*/ 186 h 197"/>
                  <a:gd name="T92" fmla="*/ 158 w 1495"/>
                  <a:gd name="T93" fmla="*/ 191 h 197"/>
                  <a:gd name="T94" fmla="*/ 128 w 1495"/>
                  <a:gd name="T95" fmla="*/ 194 h 197"/>
                  <a:gd name="T96" fmla="*/ 97 w 1495"/>
                  <a:gd name="T97" fmla="*/ 196 h 197"/>
                  <a:gd name="T98" fmla="*/ 66 w 1495"/>
                  <a:gd name="T99" fmla="*/ 196 h 197"/>
                  <a:gd name="T100" fmla="*/ 34 w 1495"/>
                  <a:gd name="T101" fmla="*/ 194 h 197"/>
                  <a:gd name="T102" fmla="*/ 0 w 1495"/>
                  <a:gd name="T103" fmla="*/ 191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5"/>
                  <a:gd name="T157" fmla="*/ 0 h 197"/>
                  <a:gd name="T158" fmla="*/ 1495 w 1495"/>
                  <a:gd name="T159" fmla="*/ 197 h 1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5" h="197">
                    <a:moveTo>
                      <a:pt x="1494" y="138"/>
                    </a:moveTo>
                    <a:lnTo>
                      <a:pt x="1480" y="137"/>
                    </a:lnTo>
                    <a:lnTo>
                      <a:pt x="1473" y="137"/>
                    </a:lnTo>
                    <a:lnTo>
                      <a:pt x="1467" y="137"/>
                    </a:lnTo>
                    <a:lnTo>
                      <a:pt x="1460" y="136"/>
                    </a:lnTo>
                    <a:lnTo>
                      <a:pt x="1454" y="136"/>
                    </a:lnTo>
                    <a:lnTo>
                      <a:pt x="1447" y="135"/>
                    </a:lnTo>
                    <a:lnTo>
                      <a:pt x="1441" y="135"/>
                    </a:lnTo>
                    <a:lnTo>
                      <a:pt x="1434" y="134"/>
                    </a:lnTo>
                    <a:lnTo>
                      <a:pt x="1428" y="133"/>
                    </a:lnTo>
                    <a:lnTo>
                      <a:pt x="1422" y="132"/>
                    </a:lnTo>
                    <a:lnTo>
                      <a:pt x="1416" y="131"/>
                    </a:lnTo>
                    <a:lnTo>
                      <a:pt x="1410" y="130"/>
                    </a:lnTo>
                    <a:lnTo>
                      <a:pt x="1404" y="129"/>
                    </a:lnTo>
                    <a:lnTo>
                      <a:pt x="1398" y="128"/>
                    </a:lnTo>
                    <a:lnTo>
                      <a:pt x="1392" y="127"/>
                    </a:lnTo>
                    <a:lnTo>
                      <a:pt x="1386" y="125"/>
                    </a:lnTo>
                    <a:lnTo>
                      <a:pt x="1380" y="124"/>
                    </a:lnTo>
                    <a:lnTo>
                      <a:pt x="1374" y="123"/>
                    </a:lnTo>
                    <a:lnTo>
                      <a:pt x="1368" y="121"/>
                    </a:lnTo>
                    <a:lnTo>
                      <a:pt x="1362" y="120"/>
                    </a:lnTo>
                    <a:lnTo>
                      <a:pt x="1356" y="118"/>
                    </a:lnTo>
                    <a:lnTo>
                      <a:pt x="1349" y="117"/>
                    </a:lnTo>
                    <a:lnTo>
                      <a:pt x="1343" y="115"/>
                    </a:lnTo>
                    <a:lnTo>
                      <a:pt x="1337" y="113"/>
                    </a:lnTo>
                    <a:lnTo>
                      <a:pt x="1331" y="111"/>
                    </a:lnTo>
                    <a:lnTo>
                      <a:pt x="1325" y="109"/>
                    </a:lnTo>
                    <a:lnTo>
                      <a:pt x="1318" y="107"/>
                    </a:lnTo>
                    <a:lnTo>
                      <a:pt x="1312" y="105"/>
                    </a:lnTo>
                    <a:lnTo>
                      <a:pt x="1306" y="103"/>
                    </a:lnTo>
                    <a:lnTo>
                      <a:pt x="1299" y="101"/>
                    </a:lnTo>
                    <a:lnTo>
                      <a:pt x="1292" y="99"/>
                    </a:lnTo>
                    <a:lnTo>
                      <a:pt x="1276" y="93"/>
                    </a:lnTo>
                    <a:lnTo>
                      <a:pt x="1267" y="89"/>
                    </a:lnTo>
                    <a:lnTo>
                      <a:pt x="1259" y="86"/>
                    </a:lnTo>
                    <a:lnTo>
                      <a:pt x="1250" y="82"/>
                    </a:lnTo>
                    <a:lnTo>
                      <a:pt x="1242" y="78"/>
                    </a:lnTo>
                    <a:lnTo>
                      <a:pt x="1233" y="74"/>
                    </a:lnTo>
                    <a:lnTo>
                      <a:pt x="1225" y="70"/>
                    </a:lnTo>
                    <a:lnTo>
                      <a:pt x="1216" y="66"/>
                    </a:lnTo>
                    <a:lnTo>
                      <a:pt x="1208" y="62"/>
                    </a:lnTo>
                    <a:lnTo>
                      <a:pt x="1199" y="57"/>
                    </a:lnTo>
                    <a:lnTo>
                      <a:pt x="1191" y="53"/>
                    </a:lnTo>
                    <a:lnTo>
                      <a:pt x="1182" y="49"/>
                    </a:lnTo>
                    <a:lnTo>
                      <a:pt x="1174" y="45"/>
                    </a:lnTo>
                    <a:lnTo>
                      <a:pt x="1165" y="41"/>
                    </a:lnTo>
                    <a:lnTo>
                      <a:pt x="1156" y="37"/>
                    </a:lnTo>
                    <a:lnTo>
                      <a:pt x="1148" y="33"/>
                    </a:lnTo>
                    <a:lnTo>
                      <a:pt x="1139" y="29"/>
                    </a:lnTo>
                    <a:lnTo>
                      <a:pt x="1130" y="25"/>
                    </a:lnTo>
                    <a:lnTo>
                      <a:pt x="1122" y="22"/>
                    </a:lnTo>
                    <a:lnTo>
                      <a:pt x="1113" y="19"/>
                    </a:lnTo>
                    <a:lnTo>
                      <a:pt x="1104" y="15"/>
                    </a:lnTo>
                    <a:lnTo>
                      <a:pt x="1096" y="13"/>
                    </a:lnTo>
                    <a:lnTo>
                      <a:pt x="1087" y="10"/>
                    </a:lnTo>
                    <a:lnTo>
                      <a:pt x="1078" y="7"/>
                    </a:lnTo>
                    <a:lnTo>
                      <a:pt x="1070" y="5"/>
                    </a:lnTo>
                    <a:lnTo>
                      <a:pt x="1061" y="4"/>
                    </a:lnTo>
                    <a:lnTo>
                      <a:pt x="1052" y="2"/>
                    </a:lnTo>
                    <a:lnTo>
                      <a:pt x="1043" y="1"/>
                    </a:lnTo>
                    <a:lnTo>
                      <a:pt x="1034" y="1"/>
                    </a:lnTo>
                    <a:lnTo>
                      <a:pt x="1026" y="0"/>
                    </a:lnTo>
                    <a:lnTo>
                      <a:pt x="1017" y="1"/>
                    </a:lnTo>
                    <a:lnTo>
                      <a:pt x="1000" y="1"/>
                    </a:lnTo>
                    <a:lnTo>
                      <a:pt x="992" y="2"/>
                    </a:lnTo>
                    <a:lnTo>
                      <a:pt x="984" y="3"/>
                    </a:lnTo>
                    <a:lnTo>
                      <a:pt x="975" y="4"/>
                    </a:lnTo>
                    <a:lnTo>
                      <a:pt x="968" y="5"/>
                    </a:lnTo>
                    <a:lnTo>
                      <a:pt x="960" y="6"/>
                    </a:lnTo>
                    <a:lnTo>
                      <a:pt x="952" y="7"/>
                    </a:lnTo>
                    <a:lnTo>
                      <a:pt x="944" y="8"/>
                    </a:lnTo>
                    <a:lnTo>
                      <a:pt x="936" y="9"/>
                    </a:lnTo>
                    <a:lnTo>
                      <a:pt x="929" y="11"/>
                    </a:lnTo>
                    <a:lnTo>
                      <a:pt x="921" y="13"/>
                    </a:lnTo>
                    <a:lnTo>
                      <a:pt x="914" y="14"/>
                    </a:lnTo>
                    <a:lnTo>
                      <a:pt x="906" y="16"/>
                    </a:lnTo>
                    <a:lnTo>
                      <a:pt x="899" y="18"/>
                    </a:lnTo>
                    <a:lnTo>
                      <a:pt x="891" y="20"/>
                    </a:lnTo>
                    <a:lnTo>
                      <a:pt x="884" y="22"/>
                    </a:lnTo>
                    <a:lnTo>
                      <a:pt x="876" y="25"/>
                    </a:lnTo>
                    <a:lnTo>
                      <a:pt x="869" y="27"/>
                    </a:lnTo>
                    <a:lnTo>
                      <a:pt x="862" y="29"/>
                    </a:lnTo>
                    <a:lnTo>
                      <a:pt x="854" y="32"/>
                    </a:lnTo>
                    <a:lnTo>
                      <a:pt x="847" y="34"/>
                    </a:lnTo>
                    <a:lnTo>
                      <a:pt x="840" y="37"/>
                    </a:lnTo>
                    <a:lnTo>
                      <a:pt x="832" y="40"/>
                    </a:lnTo>
                    <a:lnTo>
                      <a:pt x="825" y="43"/>
                    </a:lnTo>
                    <a:lnTo>
                      <a:pt x="818" y="46"/>
                    </a:lnTo>
                    <a:lnTo>
                      <a:pt x="810" y="49"/>
                    </a:lnTo>
                    <a:lnTo>
                      <a:pt x="802" y="52"/>
                    </a:lnTo>
                    <a:lnTo>
                      <a:pt x="795" y="55"/>
                    </a:lnTo>
                    <a:lnTo>
                      <a:pt x="787" y="59"/>
                    </a:lnTo>
                    <a:lnTo>
                      <a:pt x="780" y="62"/>
                    </a:lnTo>
                    <a:lnTo>
                      <a:pt x="772" y="66"/>
                    </a:lnTo>
                    <a:lnTo>
                      <a:pt x="748" y="76"/>
                    </a:lnTo>
                    <a:lnTo>
                      <a:pt x="735" y="81"/>
                    </a:lnTo>
                    <a:lnTo>
                      <a:pt x="722" y="85"/>
                    </a:lnTo>
                    <a:lnTo>
                      <a:pt x="709" y="90"/>
                    </a:lnTo>
                    <a:lnTo>
                      <a:pt x="696" y="94"/>
                    </a:lnTo>
                    <a:lnTo>
                      <a:pt x="682" y="97"/>
                    </a:lnTo>
                    <a:lnTo>
                      <a:pt x="669" y="101"/>
                    </a:lnTo>
                    <a:lnTo>
                      <a:pt x="655" y="104"/>
                    </a:lnTo>
                    <a:lnTo>
                      <a:pt x="641" y="107"/>
                    </a:lnTo>
                    <a:lnTo>
                      <a:pt x="627" y="111"/>
                    </a:lnTo>
                    <a:lnTo>
                      <a:pt x="612" y="113"/>
                    </a:lnTo>
                    <a:lnTo>
                      <a:pt x="598" y="116"/>
                    </a:lnTo>
                    <a:lnTo>
                      <a:pt x="584" y="119"/>
                    </a:lnTo>
                    <a:lnTo>
                      <a:pt x="569" y="121"/>
                    </a:lnTo>
                    <a:lnTo>
                      <a:pt x="555" y="123"/>
                    </a:lnTo>
                    <a:lnTo>
                      <a:pt x="540" y="126"/>
                    </a:lnTo>
                    <a:lnTo>
                      <a:pt x="526" y="128"/>
                    </a:lnTo>
                    <a:lnTo>
                      <a:pt x="511" y="130"/>
                    </a:lnTo>
                    <a:lnTo>
                      <a:pt x="496" y="132"/>
                    </a:lnTo>
                    <a:lnTo>
                      <a:pt x="482" y="134"/>
                    </a:lnTo>
                    <a:lnTo>
                      <a:pt x="467" y="136"/>
                    </a:lnTo>
                    <a:lnTo>
                      <a:pt x="453" y="138"/>
                    </a:lnTo>
                    <a:lnTo>
                      <a:pt x="439" y="140"/>
                    </a:lnTo>
                    <a:lnTo>
                      <a:pt x="424" y="142"/>
                    </a:lnTo>
                    <a:lnTo>
                      <a:pt x="410" y="144"/>
                    </a:lnTo>
                    <a:lnTo>
                      <a:pt x="397" y="146"/>
                    </a:lnTo>
                    <a:lnTo>
                      <a:pt x="383" y="148"/>
                    </a:lnTo>
                    <a:lnTo>
                      <a:pt x="370" y="151"/>
                    </a:lnTo>
                    <a:lnTo>
                      <a:pt x="356" y="153"/>
                    </a:lnTo>
                    <a:lnTo>
                      <a:pt x="343" y="155"/>
                    </a:lnTo>
                    <a:lnTo>
                      <a:pt x="331" y="158"/>
                    </a:lnTo>
                    <a:lnTo>
                      <a:pt x="309" y="162"/>
                    </a:lnTo>
                    <a:lnTo>
                      <a:pt x="298" y="164"/>
                    </a:lnTo>
                    <a:lnTo>
                      <a:pt x="288" y="166"/>
                    </a:lnTo>
                    <a:lnTo>
                      <a:pt x="278" y="169"/>
                    </a:lnTo>
                    <a:lnTo>
                      <a:pt x="267" y="171"/>
                    </a:lnTo>
                    <a:lnTo>
                      <a:pt x="257" y="173"/>
                    </a:lnTo>
                    <a:lnTo>
                      <a:pt x="247" y="175"/>
                    </a:lnTo>
                    <a:lnTo>
                      <a:pt x="237" y="177"/>
                    </a:lnTo>
                    <a:lnTo>
                      <a:pt x="227" y="179"/>
                    </a:lnTo>
                    <a:lnTo>
                      <a:pt x="217" y="181"/>
                    </a:lnTo>
                    <a:lnTo>
                      <a:pt x="207" y="183"/>
                    </a:lnTo>
                    <a:lnTo>
                      <a:pt x="197" y="185"/>
                    </a:lnTo>
                    <a:lnTo>
                      <a:pt x="187" y="186"/>
                    </a:lnTo>
                    <a:lnTo>
                      <a:pt x="177" y="188"/>
                    </a:lnTo>
                    <a:lnTo>
                      <a:pt x="168" y="189"/>
                    </a:lnTo>
                    <a:lnTo>
                      <a:pt x="158" y="191"/>
                    </a:lnTo>
                    <a:lnTo>
                      <a:pt x="148" y="192"/>
                    </a:lnTo>
                    <a:lnTo>
                      <a:pt x="138" y="193"/>
                    </a:lnTo>
                    <a:lnTo>
                      <a:pt x="128" y="194"/>
                    </a:lnTo>
                    <a:lnTo>
                      <a:pt x="118" y="195"/>
                    </a:lnTo>
                    <a:lnTo>
                      <a:pt x="107" y="195"/>
                    </a:lnTo>
                    <a:lnTo>
                      <a:pt x="97" y="196"/>
                    </a:lnTo>
                    <a:lnTo>
                      <a:pt x="87" y="196"/>
                    </a:lnTo>
                    <a:lnTo>
                      <a:pt x="76" y="196"/>
                    </a:lnTo>
                    <a:lnTo>
                      <a:pt x="66" y="196"/>
                    </a:lnTo>
                    <a:lnTo>
                      <a:pt x="55" y="195"/>
                    </a:lnTo>
                    <a:lnTo>
                      <a:pt x="44" y="195"/>
                    </a:lnTo>
                    <a:lnTo>
                      <a:pt x="34" y="194"/>
                    </a:lnTo>
                    <a:lnTo>
                      <a:pt x="22" y="193"/>
                    </a:lnTo>
                    <a:lnTo>
                      <a:pt x="11" y="192"/>
                    </a:lnTo>
                    <a:lnTo>
                      <a:pt x="0" y="191"/>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7" name="Freeform 66"/>
              <p:cNvSpPr>
                <a:spLocks/>
              </p:cNvSpPr>
              <p:nvPr/>
            </p:nvSpPr>
            <p:spPr bwMode="auto">
              <a:xfrm>
                <a:off x="2289" y="3048"/>
                <a:ext cx="1281" cy="104"/>
              </a:xfrm>
              <a:custGeom>
                <a:avLst/>
                <a:gdLst>
                  <a:gd name="T0" fmla="*/ 1254 w 1281"/>
                  <a:gd name="T1" fmla="*/ 6 h 104"/>
                  <a:gd name="T2" fmla="*/ 1228 w 1281"/>
                  <a:gd name="T3" fmla="*/ 4 h 104"/>
                  <a:gd name="T4" fmla="*/ 1202 w 1281"/>
                  <a:gd name="T5" fmla="*/ 3 h 104"/>
                  <a:gd name="T6" fmla="*/ 1176 w 1281"/>
                  <a:gd name="T7" fmla="*/ 2 h 104"/>
                  <a:gd name="T8" fmla="*/ 1151 w 1281"/>
                  <a:gd name="T9" fmla="*/ 1 h 104"/>
                  <a:gd name="T10" fmla="*/ 1125 w 1281"/>
                  <a:gd name="T11" fmla="*/ 0 h 104"/>
                  <a:gd name="T12" fmla="*/ 1099 w 1281"/>
                  <a:gd name="T13" fmla="*/ 0 h 104"/>
                  <a:gd name="T14" fmla="*/ 1074 w 1281"/>
                  <a:gd name="T15" fmla="*/ 0 h 104"/>
                  <a:gd name="T16" fmla="*/ 1049 w 1281"/>
                  <a:gd name="T17" fmla="*/ 1 h 104"/>
                  <a:gd name="T18" fmla="*/ 1023 w 1281"/>
                  <a:gd name="T19" fmla="*/ 2 h 104"/>
                  <a:gd name="T20" fmla="*/ 998 w 1281"/>
                  <a:gd name="T21" fmla="*/ 3 h 104"/>
                  <a:gd name="T22" fmla="*/ 972 w 1281"/>
                  <a:gd name="T23" fmla="*/ 4 h 104"/>
                  <a:gd name="T24" fmla="*/ 947 w 1281"/>
                  <a:gd name="T25" fmla="*/ 6 h 104"/>
                  <a:gd name="T26" fmla="*/ 921 w 1281"/>
                  <a:gd name="T27" fmla="*/ 9 h 104"/>
                  <a:gd name="T28" fmla="*/ 895 w 1281"/>
                  <a:gd name="T29" fmla="*/ 12 h 104"/>
                  <a:gd name="T30" fmla="*/ 870 w 1281"/>
                  <a:gd name="T31" fmla="*/ 15 h 104"/>
                  <a:gd name="T32" fmla="*/ 805 w 1281"/>
                  <a:gd name="T33" fmla="*/ 22 h 104"/>
                  <a:gd name="T34" fmla="*/ 761 w 1281"/>
                  <a:gd name="T35" fmla="*/ 27 h 104"/>
                  <a:gd name="T36" fmla="*/ 718 w 1281"/>
                  <a:gd name="T37" fmla="*/ 31 h 104"/>
                  <a:gd name="T38" fmla="*/ 675 w 1281"/>
                  <a:gd name="T39" fmla="*/ 35 h 104"/>
                  <a:gd name="T40" fmla="*/ 631 w 1281"/>
                  <a:gd name="T41" fmla="*/ 38 h 104"/>
                  <a:gd name="T42" fmla="*/ 587 w 1281"/>
                  <a:gd name="T43" fmla="*/ 42 h 104"/>
                  <a:gd name="T44" fmla="*/ 544 w 1281"/>
                  <a:gd name="T45" fmla="*/ 46 h 104"/>
                  <a:gd name="T46" fmla="*/ 500 w 1281"/>
                  <a:gd name="T47" fmla="*/ 49 h 104"/>
                  <a:gd name="T48" fmla="*/ 457 w 1281"/>
                  <a:gd name="T49" fmla="*/ 53 h 104"/>
                  <a:gd name="T50" fmla="*/ 413 w 1281"/>
                  <a:gd name="T51" fmla="*/ 57 h 104"/>
                  <a:gd name="T52" fmla="*/ 370 w 1281"/>
                  <a:gd name="T53" fmla="*/ 62 h 104"/>
                  <a:gd name="T54" fmla="*/ 327 w 1281"/>
                  <a:gd name="T55" fmla="*/ 68 h 104"/>
                  <a:gd name="T56" fmla="*/ 284 w 1281"/>
                  <a:gd name="T57" fmla="*/ 74 h 104"/>
                  <a:gd name="T58" fmla="*/ 241 w 1281"/>
                  <a:gd name="T59" fmla="*/ 81 h 104"/>
                  <a:gd name="T60" fmla="*/ 198 w 1281"/>
                  <a:gd name="T61" fmla="*/ 89 h 104"/>
                  <a:gd name="T62" fmla="*/ 167 w 1281"/>
                  <a:gd name="T63" fmla="*/ 96 h 104"/>
                  <a:gd name="T64" fmla="*/ 156 w 1281"/>
                  <a:gd name="T65" fmla="*/ 97 h 104"/>
                  <a:gd name="T66" fmla="*/ 145 w 1281"/>
                  <a:gd name="T67" fmla="*/ 99 h 104"/>
                  <a:gd name="T68" fmla="*/ 134 w 1281"/>
                  <a:gd name="T69" fmla="*/ 100 h 104"/>
                  <a:gd name="T70" fmla="*/ 123 w 1281"/>
                  <a:gd name="T71" fmla="*/ 102 h 104"/>
                  <a:gd name="T72" fmla="*/ 111 w 1281"/>
                  <a:gd name="T73" fmla="*/ 102 h 104"/>
                  <a:gd name="T74" fmla="*/ 100 w 1281"/>
                  <a:gd name="T75" fmla="*/ 103 h 104"/>
                  <a:gd name="T76" fmla="*/ 88 w 1281"/>
                  <a:gd name="T77" fmla="*/ 103 h 104"/>
                  <a:gd name="T78" fmla="*/ 76 w 1281"/>
                  <a:gd name="T79" fmla="*/ 102 h 104"/>
                  <a:gd name="T80" fmla="*/ 65 w 1281"/>
                  <a:gd name="T81" fmla="*/ 102 h 104"/>
                  <a:gd name="T82" fmla="*/ 53 w 1281"/>
                  <a:gd name="T83" fmla="*/ 100 h 104"/>
                  <a:gd name="T84" fmla="*/ 42 w 1281"/>
                  <a:gd name="T85" fmla="*/ 99 h 104"/>
                  <a:gd name="T86" fmla="*/ 31 w 1281"/>
                  <a:gd name="T87" fmla="*/ 97 h 104"/>
                  <a:gd name="T88" fmla="*/ 20 w 1281"/>
                  <a:gd name="T89" fmla="*/ 94 h 104"/>
                  <a:gd name="T90" fmla="*/ 10 w 1281"/>
                  <a:gd name="T91" fmla="*/ 91 h 104"/>
                  <a:gd name="T92" fmla="*/ 0 w 1281"/>
                  <a:gd name="T93" fmla="*/ 87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1"/>
                  <a:gd name="T142" fmla="*/ 0 h 104"/>
                  <a:gd name="T143" fmla="*/ 1281 w 1281"/>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1" h="104">
                    <a:moveTo>
                      <a:pt x="1280" y="8"/>
                    </a:moveTo>
                    <a:lnTo>
                      <a:pt x="1254" y="6"/>
                    </a:lnTo>
                    <a:lnTo>
                      <a:pt x="1241" y="5"/>
                    </a:lnTo>
                    <a:lnTo>
                      <a:pt x="1228" y="4"/>
                    </a:lnTo>
                    <a:lnTo>
                      <a:pt x="1215" y="4"/>
                    </a:lnTo>
                    <a:lnTo>
                      <a:pt x="1202" y="3"/>
                    </a:lnTo>
                    <a:lnTo>
                      <a:pt x="1189" y="2"/>
                    </a:lnTo>
                    <a:lnTo>
                      <a:pt x="1176" y="2"/>
                    </a:lnTo>
                    <a:lnTo>
                      <a:pt x="1163" y="2"/>
                    </a:lnTo>
                    <a:lnTo>
                      <a:pt x="1151" y="1"/>
                    </a:lnTo>
                    <a:lnTo>
                      <a:pt x="1138" y="1"/>
                    </a:lnTo>
                    <a:lnTo>
                      <a:pt x="1125" y="0"/>
                    </a:lnTo>
                    <a:lnTo>
                      <a:pt x="1112" y="0"/>
                    </a:lnTo>
                    <a:lnTo>
                      <a:pt x="1099" y="0"/>
                    </a:lnTo>
                    <a:lnTo>
                      <a:pt x="1087" y="0"/>
                    </a:lnTo>
                    <a:lnTo>
                      <a:pt x="1074" y="0"/>
                    </a:lnTo>
                    <a:lnTo>
                      <a:pt x="1061" y="1"/>
                    </a:lnTo>
                    <a:lnTo>
                      <a:pt x="1049" y="1"/>
                    </a:lnTo>
                    <a:lnTo>
                      <a:pt x="1036" y="1"/>
                    </a:lnTo>
                    <a:lnTo>
                      <a:pt x="1023" y="2"/>
                    </a:lnTo>
                    <a:lnTo>
                      <a:pt x="1011" y="2"/>
                    </a:lnTo>
                    <a:lnTo>
                      <a:pt x="998" y="3"/>
                    </a:lnTo>
                    <a:lnTo>
                      <a:pt x="985" y="4"/>
                    </a:lnTo>
                    <a:lnTo>
                      <a:pt x="972" y="4"/>
                    </a:lnTo>
                    <a:lnTo>
                      <a:pt x="959" y="5"/>
                    </a:lnTo>
                    <a:lnTo>
                      <a:pt x="947" y="6"/>
                    </a:lnTo>
                    <a:lnTo>
                      <a:pt x="934" y="8"/>
                    </a:lnTo>
                    <a:lnTo>
                      <a:pt x="921" y="9"/>
                    </a:lnTo>
                    <a:lnTo>
                      <a:pt x="908" y="10"/>
                    </a:lnTo>
                    <a:lnTo>
                      <a:pt x="895" y="12"/>
                    </a:lnTo>
                    <a:lnTo>
                      <a:pt x="883" y="13"/>
                    </a:lnTo>
                    <a:lnTo>
                      <a:pt x="870" y="15"/>
                    </a:lnTo>
                    <a:lnTo>
                      <a:pt x="827" y="20"/>
                    </a:lnTo>
                    <a:lnTo>
                      <a:pt x="805" y="22"/>
                    </a:lnTo>
                    <a:lnTo>
                      <a:pt x="783" y="25"/>
                    </a:lnTo>
                    <a:lnTo>
                      <a:pt x="761" y="27"/>
                    </a:lnTo>
                    <a:lnTo>
                      <a:pt x="740" y="29"/>
                    </a:lnTo>
                    <a:lnTo>
                      <a:pt x="718" y="31"/>
                    </a:lnTo>
                    <a:lnTo>
                      <a:pt x="696" y="33"/>
                    </a:lnTo>
                    <a:lnTo>
                      <a:pt x="675" y="35"/>
                    </a:lnTo>
                    <a:lnTo>
                      <a:pt x="653" y="37"/>
                    </a:lnTo>
                    <a:lnTo>
                      <a:pt x="631" y="38"/>
                    </a:lnTo>
                    <a:lnTo>
                      <a:pt x="609" y="40"/>
                    </a:lnTo>
                    <a:lnTo>
                      <a:pt x="587" y="42"/>
                    </a:lnTo>
                    <a:lnTo>
                      <a:pt x="565" y="44"/>
                    </a:lnTo>
                    <a:lnTo>
                      <a:pt x="544" y="46"/>
                    </a:lnTo>
                    <a:lnTo>
                      <a:pt x="522" y="47"/>
                    </a:lnTo>
                    <a:lnTo>
                      <a:pt x="500" y="49"/>
                    </a:lnTo>
                    <a:lnTo>
                      <a:pt x="478" y="51"/>
                    </a:lnTo>
                    <a:lnTo>
                      <a:pt x="457" y="53"/>
                    </a:lnTo>
                    <a:lnTo>
                      <a:pt x="435" y="55"/>
                    </a:lnTo>
                    <a:lnTo>
                      <a:pt x="413" y="57"/>
                    </a:lnTo>
                    <a:lnTo>
                      <a:pt x="391" y="60"/>
                    </a:lnTo>
                    <a:lnTo>
                      <a:pt x="370" y="62"/>
                    </a:lnTo>
                    <a:lnTo>
                      <a:pt x="348" y="65"/>
                    </a:lnTo>
                    <a:lnTo>
                      <a:pt x="327" y="68"/>
                    </a:lnTo>
                    <a:lnTo>
                      <a:pt x="305" y="70"/>
                    </a:lnTo>
                    <a:lnTo>
                      <a:pt x="284" y="74"/>
                    </a:lnTo>
                    <a:lnTo>
                      <a:pt x="262" y="77"/>
                    </a:lnTo>
                    <a:lnTo>
                      <a:pt x="241" y="81"/>
                    </a:lnTo>
                    <a:lnTo>
                      <a:pt x="220" y="85"/>
                    </a:lnTo>
                    <a:lnTo>
                      <a:pt x="198" y="89"/>
                    </a:lnTo>
                    <a:lnTo>
                      <a:pt x="177" y="94"/>
                    </a:lnTo>
                    <a:lnTo>
                      <a:pt x="167" y="96"/>
                    </a:lnTo>
                    <a:lnTo>
                      <a:pt x="162" y="96"/>
                    </a:lnTo>
                    <a:lnTo>
                      <a:pt x="156" y="97"/>
                    </a:lnTo>
                    <a:lnTo>
                      <a:pt x="151" y="98"/>
                    </a:lnTo>
                    <a:lnTo>
                      <a:pt x="145" y="99"/>
                    </a:lnTo>
                    <a:lnTo>
                      <a:pt x="140" y="100"/>
                    </a:lnTo>
                    <a:lnTo>
                      <a:pt x="134" y="100"/>
                    </a:lnTo>
                    <a:lnTo>
                      <a:pt x="129" y="101"/>
                    </a:lnTo>
                    <a:lnTo>
                      <a:pt x="123" y="102"/>
                    </a:lnTo>
                    <a:lnTo>
                      <a:pt x="117" y="102"/>
                    </a:lnTo>
                    <a:lnTo>
                      <a:pt x="111" y="102"/>
                    </a:lnTo>
                    <a:lnTo>
                      <a:pt x="105" y="102"/>
                    </a:lnTo>
                    <a:lnTo>
                      <a:pt x="100" y="103"/>
                    </a:lnTo>
                    <a:lnTo>
                      <a:pt x="94" y="103"/>
                    </a:lnTo>
                    <a:lnTo>
                      <a:pt x="88" y="103"/>
                    </a:lnTo>
                    <a:lnTo>
                      <a:pt x="82" y="103"/>
                    </a:lnTo>
                    <a:lnTo>
                      <a:pt x="76" y="102"/>
                    </a:lnTo>
                    <a:lnTo>
                      <a:pt x="71" y="102"/>
                    </a:lnTo>
                    <a:lnTo>
                      <a:pt x="65" y="102"/>
                    </a:lnTo>
                    <a:lnTo>
                      <a:pt x="59" y="101"/>
                    </a:lnTo>
                    <a:lnTo>
                      <a:pt x="53" y="100"/>
                    </a:lnTo>
                    <a:lnTo>
                      <a:pt x="47" y="100"/>
                    </a:lnTo>
                    <a:lnTo>
                      <a:pt x="42" y="99"/>
                    </a:lnTo>
                    <a:lnTo>
                      <a:pt x="36" y="98"/>
                    </a:lnTo>
                    <a:lnTo>
                      <a:pt x="31" y="97"/>
                    </a:lnTo>
                    <a:lnTo>
                      <a:pt x="25" y="96"/>
                    </a:lnTo>
                    <a:lnTo>
                      <a:pt x="20" y="94"/>
                    </a:lnTo>
                    <a:lnTo>
                      <a:pt x="15" y="92"/>
                    </a:lnTo>
                    <a:lnTo>
                      <a:pt x="10" y="91"/>
                    </a:lnTo>
                    <a:lnTo>
                      <a:pt x="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8" name="Freeform 67"/>
              <p:cNvSpPr>
                <a:spLocks/>
              </p:cNvSpPr>
              <p:nvPr/>
            </p:nvSpPr>
            <p:spPr bwMode="auto">
              <a:xfrm>
                <a:off x="2326" y="3135"/>
                <a:ext cx="1023" cy="129"/>
              </a:xfrm>
              <a:custGeom>
                <a:avLst/>
                <a:gdLst>
                  <a:gd name="T0" fmla="*/ 1000 w 1023"/>
                  <a:gd name="T1" fmla="*/ 1 h 129"/>
                  <a:gd name="T2" fmla="*/ 976 w 1023"/>
                  <a:gd name="T3" fmla="*/ 0 h 129"/>
                  <a:gd name="T4" fmla="*/ 952 w 1023"/>
                  <a:gd name="T5" fmla="*/ 2 h 129"/>
                  <a:gd name="T6" fmla="*/ 927 w 1023"/>
                  <a:gd name="T7" fmla="*/ 7 h 129"/>
                  <a:gd name="T8" fmla="*/ 901 w 1023"/>
                  <a:gd name="T9" fmla="*/ 13 h 129"/>
                  <a:gd name="T10" fmla="*/ 874 w 1023"/>
                  <a:gd name="T11" fmla="*/ 22 h 129"/>
                  <a:gd name="T12" fmla="*/ 847 w 1023"/>
                  <a:gd name="T13" fmla="*/ 32 h 129"/>
                  <a:gd name="T14" fmla="*/ 820 w 1023"/>
                  <a:gd name="T15" fmla="*/ 44 h 129"/>
                  <a:gd name="T16" fmla="*/ 792 w 1023"/>
                  <a:gd name="T17" fmla="*/ 55 h 129"/>
                  <a:gd name="T18" fmla="*/ 765 w 1023"/>
                  <a:gd name="T19" fmla="*/ 67 h 129"/>
                  <a:gd name="T20" fmla="*/ 738 w 1023"/>
                  <a:gd name="T21" fmla="*/ 79 h 129"/>
                  <a:gd name="T22" fmla="*/ 711 w 1023"/>
                  <a:gd name="T23" fmla="*/ 90 h 129"/>
                  <a:gd name="T24" fmla="*/ 685 w 1023"/>
                  <a:gd name="T25" fmla="*/ 100 h 129"/>
                  <a:gd name="T26" fmla="*/ 660 w 1023"/>
                  <a:gd name="T27" fmla="*/ 108 h 129"/>
                  <a:gd name="T28" fmla="*/ 636 w 1023"/>
                  <a:gd name="T29" fmla="*/ 114 h 129"/>
                  <a:gd name="T30" fmla="*/ 612 w 1023"/>
                  <a:gd name="T31" fmla="*/ 118 h 129"/>
                  <a:gd name="T32" fmla="*/ 576 w 1023"/>
                  <a:gd name="T33" fmla="*/ 121 h 129"/>
                  <a:gd name="T34" fmla="*/ 552 w 1023"/>
                  <a:gd name="T35" fmla="*/ 123 h 129"/>
                  <a:gd name="T36" fmla="*/ 526 w 1023"/>
                  <a:gd name="T37" fmla="*/ 125 h 129"/>
                  <a:gd name="T38" fmla="*/ 500 w 1023"/>
                  <a:gd name="T39" fmla="*/ 126 h 129"/>
                  <a:gd name="T40" fmla="*/ 474 w 1023"/>
                  <a:gd name="T41" fmla="*/ 127 h 129"/>
                  <a:gd name="T42" fmla="*/ 447 w 1023"/>
                  <a:gd name="T43" fmla="*/ 128 h 129"/>
                  <a:gd name="T44" fmla="*/ 420 w 1023"/>
                  <a:gd name="T45" fmla="*/ 128 h 129"/>
                  <a:gd name="T46" fmla="*/ 393 w 1023"/>
                  <a:gd name="T47" fmla="*/ 128 h 129"/>
                  <a:gd name="T48" fmla="*/ 366 w 1023"/>
                  <a:gd name="T49" fmla="*/ 128 h 129"/>
                  <a:gd name="T50" fmla="*/ 340 w 1023"/>
                  <a:gd name="T51" fmla="*/ 127 h 129"/>
                  <a:gd name="T52" fmla="*/ 313 w 1023"/>
                  <a:gd name="T53" fmla="*/ 127 h 129"/>
                  <a:gd name="T54" fmla="*/ 287 w 1023"/>
                  <a:gd name="T55" fmla="*/ 125 h 129"/>
                  <a:gd name="T56" fmla="*/ 262 w 1023"/>
                  <a:gd name="T57" fmla="*/ 124 h 129"/>
                  <a:gd name="T58" fmla="*/ 237 w 1023"/>
                  <a:gd name="T59" fmla="*/ 122 h 129"/>
                  <a:gd name="T60" fmla="*/ 213 w 1023"/>
                  <a:gd name="T61" fmla="*/ 119 h 129"/>
                  <a:gd name="T62" fmla="*/ 188 w 1023"/>
                  <a:gd name="T63" fmla="*/ 116 h 129"/>
                  <a:gd name="T64" fmla="*/ 174 w 1023"/>
                  <a:gd name="T65" fmla="*/ 113 h 129"/>
                  <a:gd name="T66" fmla="*/ 161 w 1023"/>
                  <a:gd name="T67" fmla="*/ 109 h 129"/>
                  <a:gd name="T68" fmla="*/ 148 w 1023"/>
                  <a:gd name="T69" fmla="*/ 104 h 129"/>
                  <a:gd name="T70" fmla="*/ 136 w 1023"/>
                  <a:gd name="T71" fmla="*/ 99 h 129"/>
                  <a:gd name="T72" fmla="*/ 124 w 1023"/>
                  <a:gd name="T73" fmla="*/ 93 h 129"/>
                  <a:gd name="T74" fmla="*/ 111 w 1023"/>
                  <a:gd name="T75" fmla="*/ 87 h 129"/>
                  <a:gd name="T76" fmla="*/ 99 w 1023"/>
                  <a:gd name="T77" fmla="*/ 81 h 129"/>
                  <a:gd name="T78" fmla="*/ 87 w 1023"/>
                  <a:gd name="T79" fmla="*/ 74 h 129"/>
                  <a:gd name="T80" fmla="*/ 75 w 1023"/>
                  <a:gd name="T81" fmla="*/ 68 h 129"/>
                  <a:gd name="T82" fmla="*/ 63 w 1023"/>
                  <a:gd name="T83" fmla="*/ 62 h 129"/>
                  <a:gd name="T84" fmla="*/ 51 w 1023"/>
                  <a:gd name="T85" fmla="*/ 56 h 129"/>
                  <a:gd name="T86" fmla="*/ 38 w 1023"/>
                  <a:gd name="T87" fmla="*/ 51 h 129"/>
                  <a:gd name="T88" fmla="*/ 26 w 1023"/>
                  <a:gd name="T89" fmla="*/ 46 h 129"/>
                  <a:gd name="T90" fmla="*/ 13 w 1023"/>
                  <a:gd name="T91" fmla="*/ 42 h 129"/>
                  <a:gd name="T92" fmla="*/ 0 w 1023"/>
                  <a:gd name="T93" fmla="*/ 39 h 1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3"/>
                  <a:gd name="T142" fmla="*/ 0 h 129"/>
                  <a:gd name="T143" fmla="*/ 1023 w 1023"/>
                  <a:gd name="T144" fmla="*/ 129 h 1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3" h="129">
                    <a:moveTo>
                      <a:pt x="1022" y="7"/>
                    </a:moveTo>
                    <a:lnTo>
                      <a:pt x="1000" y="1"/>
                    </a:lnTo>
                    <a:lnTo>
                      <a:pt x="988" y="1"/>
                    </a:lnTo>
                    <a:lnTo>
                      <a:pt x="976" y="0"/>
                    </a:lnTo>
                    <a:lnTo>
                      <a:pt x="964" y="1"/>
                    </a:lnTo>
                    <a:lnTo>
                      <a:pt x="952" y="2"/>
                    </a:lnTo>
                    <a:lnTo>
                      <a:pt x="940" y="4"/>
                    </a:lnTo>
                    <a:lnTo>
                      <a:pt x="927" y="7"/>
                    </a:lnTo>
                    <a:lnTo>
                      <a:pt x="914" y="10"/>
                    </a:lnTo>
                    <a:lnTo>
                      <a:pt x="901" y="13"/>
                    </a:lnTo>
                    <a:lnTo>
                      <a:pt x="887" y="18"/>
                    </a:lnTo>
                    <a:lnTo>
                      <a:pt x="874" y="22"/>
                    </a:lnTo>
                    <a:lnTo>
                      <a:pt x="860" y="27"/>
                    </a:lnTo>
                    <a:lnTo>
                      <a:pt x="847" y="32"/>
                    </a:lnTo>
                    <a:lnTo>
                      <a:pt x="833" y="38"/>
                    </a:lnTo>
                    <a:lnTo>
                      <a:pt x="820" y="44"/>
                    </a:lnTo>
                    <a:lnTo>
                      <a:pt x="806" y="49"/>
                    </a:lnTo>
                    <a:lnTo>
                      <a:pt x="792" y="55"/>
                    </a:lnTo>
                    <a:lnTo>
                      <a:pt x="778" y="61"/>
                    </a:lnTo>
                    <a:lnTo>
                      <a:pt x="765" y="67"/>
                    </a:lnTo>
                    <a:lnTo>
                      <a:pt x="751" y="73"/>
                    </a:lnTo>
                    <a:lnTo>
                      <a:pt x="738" y="79"/>
                    </a:lnTo>
                    <a:lnTo>
                      <a:pt x="724" y="85"/>
                    </a:lnTo>
                    <a:lnTo>
                      <a:pt x="711" y="90"/>
                    </a:lnTo>
                    <a:lnTo>
                      <a:pt x="698" y="95"/>
                    </a:lnTo>
                    <a:lnTo>
                      <a:pt x="685" y="100"/>
                    </a:lnTo>
                    <a:lnTo>
                      <a:pt x="672" y="104"/>
                    </a:lnTo>
                    <a:lnTo>
                      <a:pt x="660" y="108"/>
                    </a:lnTo>
                    <a:lnTo>
                      <a:pt x="648" y="111"/>
                    </a:lnTo>
                    <a:lnTo>
                      <a:pt x="636" y="114"/>
                    </a:lnTo>
                    <a:lnTo>
                      <a:pt x="624" y="117"/>
                    </a:lnTo>
                    <a:lnTo>
                      <a:pt x="612" y="118"/>
                    </a:lnTo>
                    <a:lnTo>
                      <a:pt x="589" y="120"/>
                    </a:lnTo>
                    <a:lnTo>
                      <a:pt x="576" y="121"/>
                    </a:lnTo>
                    <a:lnTo>
                      <a:pt x="564" y="122"/>
                    </a:lnTo>
                    <a:lnTo>
                      <a:pt x="552" y="123"/>
                    </a:lnTo>
                    <a:lnTo>
                      <a:pt x="539" y="124"/>
                    </a:lnTo>
                    <a:lnTo>
                      <a:pt x="526" y="125"/>
                    </a:lnTo>
                    <a:lnTo>
                      <a:pt x="514" y="125"/>
                    </a:lnTo>
                    <a:lnTo>
                      <a:pt x="500" y="126"/>
                    </a:lnTo>
                    <a:lnTo>
                      <a:pt x="487" y="127"/>
                    </a:lnTo>
                    <a:lnTo>
                      <a:pt x="474" y="127"/>
                    </a:lnTo>
                    <a:lnTo>
                      <a:pt x="460" y="127"/>
                    </a:lnTo>
                    <a:lnTo>
                      <a:pt x="447" y="128"/>
                    </a:lnTo>
                    <a:lnTo>
                      <a:pt x="434" y="128"/>
                    </a:lnTo>
                    <a:lnTo>
                      <a:pt x="420" y="128"/>
                    </a:lnTo>
                    <a:lnTo>
                      <a:pt x="407" y="128"/>
                    </a:lnTo>
                    <a:lnTo>
                      <a:pt x="393" y="128"/>
                    </a:lnTo>
                    <a:lnTo>
                      <a:pt x="380" y="128"/>
                    </a:lnTo>
                    <a:lnTo>
                      <a:pt x="366" y="128"/>
                    </a:lnTo>
                    <a:lnTo>
                      <a:pt x="353" y="128"/>
                    </a:lnTo>
                    <a:lnTo>
                      <a:pt x="340" y="127"/>
                    </a:lnTo>
                    <a:lnTo>
                      <a:pt x="326" y="127"/>
                    </a:lnTo>
                    <a:lnTo>
                      <a:pt x="313" y="127"/>
                    </a:lnTo>
                    <a:lnTo>
                      <a:pt x="300" y="126"/>
                    </a:lnTo>
                    <a:lnTo>
                      <a:pt x="287" y="125"/>
                    </a:lnTo>
                    <a:lnTo>
                      <a:pt x="274" y="125"/>
                    </a:lnTo>
                    <a:lnTo>
                      <a:pt x="262" y="124"/>
                    </a:lnTo>
                    <a:lnTo>
                      <a:pt x="250" y="123"/>
                    </a:lnTo>
                    <a:lnTo>
                      <a:pt x="237" y="122"/>
                    </a:lnTo>
                    <a:lnTo>
                      <a:pt x="225" y="121"/>
                    </a:lnTo>
                    <a:lnTo>
                      <a:pt x="213" y="119"/>
                    </a:lnTo>
                    <a:lnTo>
                      <a:pt x="202" y="118"/>
                    </a:lnTo>
                    <a:lnTo>
                      <a:pt x="188" y="116"/>
                    </a:lnTo>
                    <a:lnTo>
                      <a:pt x="181" y="114"/>
                    </a:lnTo>
                    <a:lnTo>
                      <a:pt x="174" y="113"/>
                    </a:lnTo>
                    <a:lnTo>
                      <a:pt x="168" y="111"/>
                    </a:lnTo>
                    <a:lnTo>
                      <a:pt x="161" y="109"/>
                    </a:lnTo>
                    <a:lnTo>
                      <a:pt x="155" y="106"/>
                    </a:lnTo>
                    <a:lnTo>
                      <a:pt x="148" y="104"/>
                    </a:lnTo>
                    <a:lnTo>
                      <a:pt x="142" y="101"/>
                    </a:lnTo>
                    <a:lnTo>
                      <a:pt x="136" y="99"/>
                    </a:lnTo>
                    <a:lnTo>
                      <a:pt x="130" y="96"/>
                    </a:lnTo>
                    <a:lnTo>
                      <a:pt x="124" y="93"/>
                    </a:lnTo>
                    <a:lnTo>
                      <a:pt x="118" y="90"/>
                    </a:lnTo>
                    <a:lnTo>
                      <a:pt x="111" y="87"/>
                    </a:lnTo>
                    <a:lnTo>
                      <a:pt x="105" y="84"/>
                    </a:lnTo>
                    <a:lnTo>
                      <a:pt x="99" y="81"/>
                    </a:lnTo>
                    <a:lnTo>
                      <a:pt x="93" y="77"/>
                    </a:lnTo>
                    <a:lnTo>
                      <a:pt x="87" y="74"/>
                    </a:lnTo>
                    <a:lnTo>
                      <a:pt x="81" y="71"/>
                    </a:lnTo>
                    <a:lnTo>
                      <a:pt x="75" y="68"/>
                    </a:lnTo>
                    <a:lnTo>
                      <a:pt x="69" y="65"/>
                    </a:lnTo>
                    <a:lnTo>
                      <a:pt x="63" y="62"/>
                    </a:lnTo>
                    <a:lnTo>
                      <a:pt x="57" y="59"/>
                    </a:lnTo>
                    <a:lnTo>
                      <a:pt x="51" y="56"/>
                    </a:lnTo>
                    <a:lnTo>
                      <a:pt x="44" y="53"/>
                    </a:lnTo>
                    <a:lnTo>
                      <a:pt x="38" y="51"/>
                    </a:lnTo>
                    <a:lnTo>
                      <a:pt x="32" y="49"/>
                    </a:lnTo>
                    <a:lnTo>
                      <a:pt x="26" y="46"/>
                    </a:lnTo>
                    <a:lnTo>
                      <a:pt x="19" y="44"/>
                    </a:lnTo>
                    <a:lnTo>
                      <a:pt x="13" y="42"/>
                    </a:lnTo>
                    <a:lnTo>
                      <a:pt x="6" y="41"/>
                    </a:lnTo>
                    <a:lnTo>
                      <a:pt x="0" y="3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69" name="Freeform 68"/>
              <p:cNvSpPr>
                <a:spLocks/>
              </p:cNvSpPr>
              <p:nvPr/>
            </p:nvSpPr>
            <p:spPr bwMode="auto">
              <a:xfrm>
                <a:off x="2320" y="2984"/>
                <a:ext cx="1085" cy="93"/>
              </a:xfrm>
              <a:custGeom>
                <a:avLst/>
                <a:gdLst>
                  <a:gd name="T0" fmla="*/ 1084 w 1085"/>
                  <a:gd name="T1" fmla="*/ 40 h 93"/>
                  <a:gd name="T2" fmla="*/ 1033 w 1085"/>
                  <a:gd name="T3" fmla="*/ 25 h 93"/>
                  <a:gd name="T4" fmla="*/ 1008 w 1085"/>
                  <a:gd name="T5" fmla="*/ 18 h 93"/>
                  <a:gd name="T6" fmla="*/ 983 w 1085"/>
                  <a:gd name="T7" fmla="*/ 14 h 93"/>
                  <a:gd name="T8" fmla="*/ 958 w 1085"/>
                  <a:gd name="T9" fmla="*/ 9 h 93"/>
                  <a:gd name="T10" fmla="*/ 932 w 1085"/>
                  <a:gd name="T11" fmla="*/ 6 h 93"/>
                  <a:gd name="T12" fmla="*/ 906 w 1085"/>
                  <a:gd name="T13" fmla="*/ 3 h 93"/>
                  <a:gd name="T14" fmla="*/ 881 w 1085"/>
                  <a:gd name="T15" fmla="*/ 2 h 93"/>
                  <a:gd name="T16" fmla="*/ 856 w 1085"/>
                  <a:gd name="T17" fmla="*/ 0 h 93"/>
                  <a:gd name="T18" fmla="*/ 830 w 1085"/>
                  <a:gd name="T19" fmla="*/ 0 h 93"/>
                  <a:gd name="T20" fmla="*/ 804 w 1085"/>
                  <a:gd name="T21" fmla="*/ 0 h 93"/>
                  <a:gd name="T22" fmla="*/ 778 w 1085"/>
                  <a:gd name="T23" fmla="*/ 1 h 93"/>
                  <a:gd name="T24" fmla="*/ 753 w 1085"/>
                  <a:gd name="T25" fmla="*/ 2 h 93"/>
                  <a:gd name="T26" fmla="*/ 727 w 1085"/>
                  <a:gd name="T27" fmla="*/ 4 h 93"/>
                  <a:gd name="T28" fmla="*/ 701 w 1085"/>
                  <a:gd name="T29" fmla="*/ 6 h 93"/>
                  <a:gd name="T30" fmla="*/ 676 w 1085"/>
                  <a:gd name="T31" fmla="*/ 8 h 93"/>
                  <a:gd name="T32" fmla="*/ 650 w 1085"/>
                  <a:gd name="T33" fmla="*/ 11 h 93"/>
                  <a:gd name="T34" fmla="*/ 624 w 1085"/>
                  <a:gd name="T35" fmla="*/ 14 h 93"/>
                  <a:gd name="T36" fmla="*/ 598 w 1085"/>
                  <a:gd name="T37" fmla="*/ 17 h 93"/>
                  <a:gd name="T38" fmla="*/ 572 w 1085"/>
                  <a:gd name="T39" fmla="*/ 21 h 93"/>
                  <a:gd name="T40" fmla="*/ 547 w 1085"/>
                  <a:gd name="T41" fmla="*/ 24 h 93"/>
                  <a:gd name="T42" fmla="*/ 521 w 1085"/>
                  <a:gd name="T43" fmla="*/ 28 h 93"/>
                  <a:gd name="T44" fmla="*/ 496 w 1085"/>
                  <a:gd name="T45" fmla="*/ 32 h 93"/>
                  <a:gd name="T46" fmla="*/ 470 w 1085"/>
                  <a:gd name="T47" fmla="*/ 36 h 93"/>
                  <a:gd name="T48" fmla="*/ 445 w 1085"/>
                  <a:gd name="T49" fmla="*/ 39 h 93"/>
                  <a:gd name="T50" fmla="*/ 419 w 1085"/>
                  <a:gd name="T51" fmla="*/ 43 h 93"/>
                  <a:gd name="T52" fmla="*/ 394 w 1085"/>
                  <a:gd name="T53" fmla="*/ 46 h 93"/>
                  <a:gd name="T54" fmla="*/ 369 w 1085"/>
                  <a:gd name="T55" fmla="*/ 50 h 93"/>
                  <a:gd name="T56" fmla="*/ 344 w 1085"/>
                  <a:gd name="T57" fmla="*/ 52 h 93"/>
                  <a:gd name="T58" fmla="*/ 319 w 1085"/>
                  <a:gd name="T59" fmla="*/ 55 h 93"/>
                  <a:gd name="T60" fmla="*/ 294 w 1085"/>
                  <a:gd name="T61" fmla="*/ 58 h 93"/>
                  <a:gd name="T62" fmla="*/ 269 w 1085"/>
                  <a:gd name="T63" fmla="*/ 60 h 93"/>
                  <a:gd name="T64" fmla="*/ 252 w 1085"/>
                  <a:gd name="T65" fmla="*/ 60 h 93"/>
                  <a:gd name="T66" fmla="*/ 244 w 1085"/>
                  <a:gd name="T67" fmla="*/ 60 h 93"/>
                  <a:gd name="T68" fmla="*/ 235 w 1085"/>
                  <a:gd name="T69" fmla="*/ 61 h 93"/>
                  <a:gd name="T70" fmla="*/ 227 w 1085"/>
                  <a:gd name="T71" fmla="*/ 61 h 93"/>
                  <a:gd name="T72" fmla="*/ 218 w 1085"/>
                  <a:gd name="T73" fmla="*/ 61 h 93"/>
                  <a:gd name="T74" fmla="*/ 210 w 1085"/>
                  <a:gd name="T75" fmla="*/ 61 h 93"/>
                  <a:gd name="T76" fmla="*/ 201 w 1085"/>
                  <a:gd name="T77" fmla="*/ 61 h 93"/>
                  <a:gd name="T78" fmla="*/ 192 w 1085"/>
                  <a:gd name="T79" fmla="*/ 62 h 93"/>
                  <a:gd name="T80" fmla="*/ 184 w 1085"/>
                  <a:gd name="T81" fmla="*/ 62 h 93"/>
                  <a:gd name="T82" fmla="*/ 175 w 1085"/>
                  <a:gd name="T83" fmla="*/ 62 h 93"/>
                  <a:gd name="T84" fmla="*/ 166 w 1085"/>
                  <a:gd name="T85" fmla="*/ 62 h 93"/>
                  <a:gd name="T86" fmla="*/ 158 w 1085"/>
                  <a:gd name="T87" fmla="*/ 62 h 93"/>
                  <a:gd name="T88" fmla="*/ 149 w 1085"/>
                  <a:gd name="T89" fmla="*/ 62 h 93"/>
                  <a:gd name="T90" fmla="*/ 140 w 1085"/>
                  <a:gd name="T91" fmla="*/ 62 h 93"/>
                  <a:gd name="T92" fmla="*/ 132 w 1085"/>
                  <a:gd name="T93" fmla="*/ 63 h 93"/>
                  <a:gd name="T94" fmla="*/ 123 w 1085"/>
                  <a:gd name="T95" fmla="*/ 63 h 93"/>
                  <a:gd name="T96" fmla="*/ 114 w 1085"/>
                  <a:gd name="T97" fmla="*/ 64 h 93"/>
                  <a:gd name="T98" fmla="*/ 106 w 1085"/>
                  <a:gd name="T99" fmla="*/ 65 h 93"/>
                  <a:gd name="T100" fmla="*/ 98 w 1085"/>
                  <a:gd name="T101" fmla="*/ 66 h 93"/>
                  <a:gd name="T102" fmla="*/ 89 w 1085"/>
                  <a:gd name="T103" fmla="*/ 67 h 93"/>
                  <a:gd name="T104" fmla="*/ 80 w 1085"/>
                  <a:gd name="T105" fmla="*/ 68 h 93"/>
                  <a:gd name="T106" fmla="*/ 72 w 1085"/>
                  <a:gd name="T107" fmla="*/ 69 h 93"/>
                  <a:gd name="T108" fmla="*/ 64 w 1085"/>
                  <a:gd name="T109" fmla="*/ 71 h 93"/>
                  <a:gd name="T110" fmla="*/ 56 w 1085"/>
                  <a:gd name="T111" fmla="*/ 73 h 93"/>
                  <a:gd name="T112" fmla="*/ 47 w 1085"/>
                  <a:gd name="T113" fmla="*/ 75 h 93"/>
                  <a:gd name="T114" fmla="*/ 39 w 1085"/>
                  <a:gd name="T115" fmla="*/ 77 h 93"/>
                  <a:gd name="T116" fmla="*/ 31 w 1085"/>
                  <a:gd name="T117" fmla="*/ 80 h 93"/>
                  <a:gd name="T118" fmla="*/ 23 w 1085"/>
                  <a:gd name="T119" fmla="*/ 82 h 93"/>
                  <a:gd name="T120" fmla="*/ 15 w 1085"/>
                  <a:gd name="T121" fmla="*/ 85 h 93"/>
                  <a:gd name="T122" fmla="*/ 7 w 1085"/>
                  <a:gd name="T123" fmla="*/ 88 h 93"/>
                  <a:gd name="T124" fmla="*/ 0 w 1085"/>
                  <a:gd name="T125" fmla="*/ 92 h 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5"/>
                  <a:gd name="T190" fmla="*/ 0 h 93"/>
                  <a:gd name="T191" fmla="*/ 1085 w 1085"/>
                  <a:gd name="T192" fmla="*/ 93 h 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5" h="93">
                    <a:moveTo>
                      <a:pt x="1084" y="40"/>
                    </a:moveTo>
                    <a:lnTo>
                      <a:pt x="1033" y="25"/>
                    </a:lnTo>
                    <a:lnTo>
                      <a:pt x="1008" y="18"/>
                    </a:lnTo>
                    <a:lnTo>
                      <a:pt x="983" y="14"/>
                    </a:lnTo>
                    <a:lnTo>
                      <a:pt x="958" y="9"/>
                    </a:lnTo>
                    <a:lnTo>
                      <a:pt x="932" y="6"/>
                    </a:lnTo>
                    <a:lnTo>
                      <a:pt x="906" y="3"/>
                    </a:lnTo>
                    <a:lnTo>
                      <a:pt x="881" y="2"/>
                    </a:lnTo>
                    <a:lnTo>
                      <a:pt x="856" y="0"/>
                    </a:lnTo>
                    <a:lnTo>
                      <a:pt x="830" y="0"/>
                    </a:lnTo>
                    <a:lnTo>
                      <a:pt x="804" y="0"/>
                    </a:lnTo>
                    <a:lnTo>
                      <a:pt x="778" y="1"/>
                    </a:lnTo>
                    <a:lnTo>
                      <a:pt x="753" y="2"/>
                    </a:lnTo>
                    <a:lnTo>
                      <a:pt x="727" y="4"/>
                    </a:lnTo>
                    <a:lnTo>
                      <a:pt x="701" y="6"/>
                    </a:lnTo>
                    <a:lnTo>
                      <a:pt x="676" y="8"/>
                    </a:lnTo>
                    <a:lnTo>
                      <a:pt x="650" y="11"/>
                    </a:lnTo>
                    <a:lnTo>
                      <a:pt x="624" y="14"/>
                    </a:lnTo>
                    <a:lnTo>
                      <a:pt x="598" y="17"/>
                    </a:lnTo>
                    <a:lnTo>
                      <a:pt x="572" y="21"/>
                    </a:lnTo>
                    <a:lnTo>
                      <a:pt x="547" y="24"/>
                    </a:lnTo>
                    <a:lnTo>
                      <a:pt x="521" y="28"/>
                    </a:lnTo>
                    <a:lnTo>
                      <a:pt x="496" y="32"/>
                    </a:lnTo>
                    <a:lnTo>
                      <a:pt x="470" y="36"/>
                    </a:lnTo>
                    <a:lnTo>
                      <a:pt x="445" y="39"/>
                    </a:lnTo>
                    <a:lnTo>
                      <a:pt x="419" y="43"/>
                    </a:lnTo>
                    <a:lnTo>
                      <a:pt x="394" y="46"/>
                    </a:lnTo>
                    <a:lnTo>
                      <a:pt x="369" y="50"/>
                    </a:lnTo>
                    <a:lnTo>
                      <a:pt x="344" y="52"/>
                    </a:lnTo>
                    <a:lnTo>
                      <a:pt x="319" y="55"/>
                    </a:lnTo>
                    <a:lnTo>
                      <a:pt x="294" y="58"/>
                    </a:lnTo>
                    <a:lnTo>
                      <a:pt x="269" y="60"/>
                    </a:lnTo>
                    <a:lnTo>
                      <a:pt x="252" y="60"/>
                    </a:lnTo>
                    <a:lnTo>
                      <a:pt x="244" y="60"/>
                    </a:lnTo>
                    <a:lnTo>
                      <a:pt x="235" y="61"/>
                    </a:lnTo>
                    <a:lnTo>
                      <a:pt x="227" y="61"/>
                    </a:lnTo>
                    <a:lnTo>
                      <a:pt x="218" y="61"/>
                    </a:lnTo>
                    <a:lnTo>
                      <a:pt x="210" y="61"/>
                    </a:lnTo>
                    <a:lnTo>
                      <a:pt x="201" y="61"/>
                    </a:lnTo>
                    <a:lnTo>
                      <a:pt x="192" y="62"/>
                    </a:lnTo>
                    <a:lnTo>
                      <a:pt x="184" y="62"/>
                    </a:lnTo>
                    <a:lnTo>
                      <a:pt x="175" y="62"/>
                    </a:lnTo>
                    <a:lnTo>
                      <a:pt x="166" y="62"/>
                    </a:lnTo>
                    <a:lnTo>
                      <a:pt x="158" y="62"/>
                    </a:lnTo>
                    <a:lnTo>
                      <a:pt x="149" y="62"/>
                    </a:lnTo>
                    <a:lnTo>
                      <a:pt x="140" y="62"/>
                    </a:lnTo>
                    <a:lnTo>
                      <a:pt x="132" y="63"/>
                    </a:lnTo>
                    <a:lnTo>
                      <a:pt x="123" y="63"/>
                    </a:lnTo>
                    <a:lnTo>
                      <a:pt x="114" y="64"/>
                    </a:lnTo>
                    <a:lnTo>
                      <a:pt x="106" y="65"/>
                    </a:lnTo>
                    <a:lnTo>
                      <a:pt x="98" y="66"/>
                    </a:lnTo>
                    <a:lnTo>
                      <a:pt x="89" y="67"/>
                    </a:lnTo>
                    <a:lnTo>
                      <a:pt x="80" y="68"/>
                    </a:lnTo>
                    <a:lnTo>
                      <a:pt x="72" y="69"/>
                    </a:lnTo>
                    <a:lnTo>
                      <a:pt x="64" y="71"/>
                    </a:lnTo>
                    <a:lnTo>
                      <a:pt x="56" y="73"/>
                    </a:lnTo>
                    <a:lnTo>
                      <a:pt x="47" y="75"/>
                    </a:lnTo>
                    <a:lnTo>
                      <a:pt x="39" y="77"/>
                    </a:lnTo>
                    <a:lnTo>
                      <a:pt x="31" y="80"/>
                    </a:lnTo>
                    <a:lnTo>
                      <a:pt x="23" y="82"/>
                    </a:lnTo>
                    <a:lnTo>
                      <a:pt x="15" y="85"/>
                    </a:lnTo>
                    <a:lnTo>
                      <a:pt x="7" y="88"/>
                    </a:lnTo>
                    <a:lnTo>
                      <a:pt x="0" y="92"/>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70" name="Freeform 69"/>
              <p:cNvSpPr>
                <a:spLocks/>
              </p:cNvSpPr>
              <p:nvPr/>
            </p:nvSpPr>
            <p:spPr bwMode="auto">
              <a:xfrm>
                <a:off x="2411" y="3044"/>
                <a:ext cx="1232" cy="180"/>
              </a:xfrm>
              <a:custGeom>
                <a:avLst/>
                <a:gdLst>
                  <a:gd name="T0" fmla="*/ 22 w 1232"/>
                  <a:gd name="T1" fmla="*/ 131 h 180"/>
                  <a:gd name="T2" fmla="*/ 44 w 1232"/>
                  <a:gd name="T3" fmla="*/ 133 h 180"/>
                  <a:gd name="T4" fmla="*/ 65 w 1232"/>
                  <a:gd name="T5" fmla="*/ 136 h 180"/>
                  <a:gd name="T6" fmla="*/ 87 w 1232"/>
                  <a:gd name="T7" fmla="*/ 140 h 180"/>
                  <a:gd name="T8" fmla="*/ 108 w 1232"/>
                  <a:gd name="T9" fmla="*/ 144 h 180"/>
                  <a:gd name="T10" fmla="*/ 129 w 1232"/>
                  <a:gd name="T11" fmla="*/ 149 h 180"/>
                  <a:gd name="T12" fmla="*/ 149 w 1232"/>
                  <a:gd name="T13" fmla="*/ 154 h 180"/>
                  <a:gd name="T14" fmla="*/ 171 w 1232"/>
                  <a:gd name="T15" fmla="*/ 159 h 180"/>
                  <a:gd name="T16" fmla="*/ 191 w 1232"/>
                  <a:gd name="T17" fmla="*/ 164 h 180"/>
                  <a:gd name="T18" fmla="*/ 212 w 1232"/>
                  <a:gd name="T19" fmla="*/ 169 h 180"/>
                  <a:gd name="T20" fmla="*/ 233 w 1232"/>
                  <a:gd name="T21" fmla="*/ 173 h 180"/>
                  <a:gd name="T22" fmla="*/ 255 w 1232"/>
                  <a:gd name="T23" fmla="*/ 176 h 180"/>
                  <a:gd name="T24" fmla="*/ 276 w 1232"/>
                  <a:gd name="T25" fmla="*/ 178 h 180"/>
                  <a:gd name="T26" fmla="*/ 298 w 1232"/>
                  <a:gd name="T27" fmla="*/ 179 h 180"/>
                  <a:gd name="T28" fmla="*/ 321 w 1232"/>
                  <a:gd name="T29" fmla="*/ 178 h 180"/>
                  <a:gd name="T30" fmla="*/ 343 w 1232"/>
                  <a:gd name="T31" fmla="*/ 176 h 180"/>
                  <a:gd name="T32" fmla="*/ 374 w 1232"/>
                  <a:gd name="T33" fmla="*/ 172 h 180"/>
                  <a:gd name="T34" fmla="*/ 394 w 1232"/>
                  <a:gd name="T35" fmla="*/ 168 h 180"/>
                  <a:gd name="T36" fmla="*/ 414 w 1232"/>
                  <a:gd name="T37" fmla="*/ 165 h 180"/>
                  <a:gd name="T38" fmla="*/ 433 w 1232"/>
                  <a:gd name="T39" fmla="*/ 162 h 180"/>
                  <a:gd name="T40" fmla="*/ 453 w 1232"/>
                  <a:gd name="T41" fmla="*/ 158 h 180"/>
                  <a:gd name="T42" fmla="*/ 472 w 1232"/>
                  <a:gd name="T43" fmla="*/ 154 h 180"/>
                  <a:gd name="T44" fmla="*/ 491 w 1232"/>
                  <a:gd name="T45" fmla="*/ 151 h 180"/>
                  <a:gd name="T46" fmla="*/ 511 w 1232"/>
                  <a:gd name="T47" fmla="*/ 148 h 180"/>
                  <a:gd name="T48" fmla="*/ 530 w 1232"/>
                  <a:gd name="T49" fmla="*/ 144 h 180"/>
                  <a:gd name="T50" fmla="*/ 550 w 1232"/>
                  <a:gd name="T51" fmla="*/ 141 h 180"/>
                  <a:gd name="T52" fmla="*/ 570 w 1232"/>
                  <a:gd name="T53" fmla="*/ 138 h 180"/>
                  <a:gd name="T54" fmla="*/ 589 w 1232"/>
                  <a:gd name="T55" fmla="*/ 136 h 180"/>
                  <a:gd name="T56" fmla="*/ 610 w 1232"/>
                  <a:gd name="T57" fmla="*/ 134 h 180"/>
                  <a:gd name="T58" fmla="*/ 630 w 1232"/>
                  <a:gd name="T59" fmla="*/ 132 h 180"/>
                  <a:gd name="T60" fmla="*/ 651 w 1232"/>
                  <a:gd name="T61" fmla="*/ 131 h 180"/>
                  <a:gd name="T62" fmla="*/ 699 w 1232"/>
                  <a:gd name="T63" fmla="*/ 128 h 180"/>
                  <a:gd name="T64" fmla="*/ 735 w 1232"/>
                  <a:gd name="T65" fmla="*/ 124 h 180"/>
                  <a:gd name="T66" fmla="*/ 771 w 1232"/>
                  <a:gd name="T67" fmla="*/ 119 h 180"/>
                  <a:gd name="T68" fmla="*/ 807 w 1232"/>
                  <a:gd name="T69" fmla="*/ 113 h 180"/>
                  <a:gd name="T70" fmla="*/ 842 w 1232"/>
                  <a:gd name="T71" fmla="*/ 106 h 180"/>
                  <a:gd name="T72" fmla="*/ 877 w 1232"/>
                  <a:gd name="T73" fmla="*/ 98 h 180"/>
                  <a:gd name="T74" fmla="*/ 913 w 1232"/>
                  <a:gd name="T75" fmla="*/ 90 h 180"/>
                  <a:gd name="T76" fmla="*/ 948 w 1232"/>
                  <a:gd name="T77" fmla="*/ 81 h 180"/>
                  <a:gd name="T78" fmla="*/ 983 w 1232"/>
                  <a:gd name="T79" fmla="*/ 71 h 180"/>
                  <a:gd name="T80" fmla="*/ 1019 w 1232"/>
                  <a:gd name="T81" fmla="*/ 61 h 180"/>
                  <a:gd name="T82" fmla="*/ 1054 w 1232"/>
                  <a:gd name="T83" fmla="*/ 50 h 180"/>
                  <a:gd name="T84" fmla="*/ 1089 w 1232"/>
                  <a:gd name="T85" fmla="*/ 40 h 180"/>
                  <a:gd name="T86" fmla="*/ 1125 w 1232"/>
                  <a:gd name="T87" fmla="*/ 30 h 180"/>
                  <a:gd name="T88" fmla="*/ 1160 w 1232"/>
                  <a:gd name="T89" fmla="*/ 19 h 180"/>
                  <a:gd name="T90" fmla="*/ 1195 w 1232"/>
                  <a:gd name="T91" fmla="*/ 9 h 180"/>
                  <a:gd name="T92" fmla="*/ 1231 w 1232"/>
                  <a:gd name="T93" fmla="*/ 0 h 1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2"/>
                  <a:gd name="T142" fmla="*/ 0 h 180"/>
                  <a:gd name="T143" fmla="*/ 1232 w 1232"/>
                  <a:gd name="T144" fmla="*/ 180 h 1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2" h="180">
                    <a:moveTo>
                      <a:pt x="0" y="130"/>
                    </a:moveTo>
                    <a:lnTo>
                      <a:pt x="22" y="131"/>
                    </a:lnTo>
                    <a:lnTo>
                      <a:pt x="33" y="132"/>
                    </a:lnTo>
                    <a:lnTo>
                      <a:pt x="44" y="133"/>
                    </a:lnTo>
                    <a:lnTo>
                      <a:pt x="55" y="134"/>
                    </a:lnTo>
                    <a:lnTo>
                      <a:pt x="65" y="136"/>
                    </a:lnTo>
                    <a:lnTo>
                      <a:pt x="76" y="138"/>
                    </a:lnTo>
                    <a:lnTo>
                      <a:pt x="87" y="140"/>
                    </a:lnTo>
                    <a:lnTo>
                      <a:pt x="97" y="142"/>
                    </a:lnTo>
                    <a:lnTo>
                      <a:pt x="108" y="144"/>
                    </a:lnTo>
                    <a:lnTo>
                      <a:pt x="118" y="146"/>
                    </a:lnTo>
                    <a:lnTo>
                      <a:pt x="129" y="149"/>
                    </a:lnTo>
                    <a:lnTo>
                      <a:pt x="139" y="152"/>
                    </a:lnTo>
                    <a:lnTo>
                      <a:pt x="149" y="154"/>
                    </a:lnTo>
                    <a:lnTo>
                      <a:pt x="160" y="157"/>
                    </a:lnTo>
                    <a:lnTo>
                      <a:pt x="171" y="159"/>
                    </a:lnTo>
                    <a:lnTo>
                      <a:pt x="181" y="162"/>
                    </a:lnTo>
                    <a:lnTo>
                      <a:pt x="191" y="164"/>
                    </a:lnTo>
                    <a:lnTo>
                      <a:pt x="202" y="167"/>
                    </a:lnTo>
                    <a:lnTo>
                      <a:pt x="212" y="169"/>
                    </a:lnTo>
                    <a:lnTo>
                      <a:pt x="223" y="171"/>
                    </a:lnTo>
                    <a:lnTo>
                      <a:pt x="233" y="173"/>
                    </a:lnTo>
                    <a:lnTo>
                      <a:pt x="244" y="174"/>
                    </a:lnTo>
                    <a:lnTo>
                      <a:pt x="255" y="176"/>
                    </a:lnTo>
                    <a:lnTo>
                      <a:pt x="265" y="177"/>
                    </a:lnTo>
                    <a:lnTo>
                      <a:pt x="276" y="178"/>
                    </a:lnTo>
                    <a:lnTo>
                      <a:pt x="287" y="179"/>
                    </a:lnTo>
                    <a:lnTo>
                      <a:pt x="298" y="179"/>
                    </a:lnTo>
                    <a:lnTo>
                      <a:pt x="309" y="179"/>
                    </a:lnTo>
                    <a:lnTo>
                      <a:pt x="321" y="178"/>
                    </a:lnTo>
                    <a:lnTo>
                      <a:pt x="332" y="178"/>
                    </a:lnTo>
                    <a:lnTo>
                      <a:pt x="343" y="176"/>
                    </a:lnTo>
                    <a:lnTo>
                      <a:pt x="364" y="173"/>
                    </a:lnTo>
                    <a:lnTo>
                      <a:pt x="374" y="172"/>
                    </a:lnTo>
                    <a:lnTo>
                      <a:pt x="384" y="170"/>
                    </a:lnTo>
                    <a:lnTo>
                      <a:pt x="394" y="168"/>
                    </a:lnTo>
                    <a:lnTo>
                      <a:pt x="404" y="167"/>
                    </a:lnTo>
                    <a:lnTo>
                      <a:pt x="414" y="165"/>
                    </a:lnTo>
                    <a:lnTo>
                      <a:pt x="423" y="163"/>
                    </a:lnTo>
                    <a:lnTo>
                      <a:pt x="433" y="162"/>
                    </a:lnTo>
                    <a:lnTo>
                      <a:pt x="443" y="160"/>
                    </a:lnTo>
                    <a:lnTo>
                      <a:pt x="453" y="158"/>
                    </a:lnTo>
                    <a:lnTo>
                      <a:pt x="463" y="156"/>
                    </a:lnTo>
                    <a:lnTo>
                      <a:pt x="472" y="154"/>
                    </a:lnTo>
                    <a:lnTo>
                      <a:pt x="482" y="153"/>
                    </a:lnTo>
                    <a:lnTo>
                      <a:pt x="491" y="151"/>
                    </a:lnTo>
                    <a:lnTo>
                      <a:pt x="501" y="149"/>
                    </a:lnTo>
                    <a:lnTo>
                      <a:pt x="511" y="148"/>
                    </a:lnTo>
                    <a:lnTo>
                      <a:pt x="521" y="146"/>
                    </a:lnTo>
                    <a:lnTo>
                      <a:pt x="530" y="144"/>
                    </a:lnTo>
                    <a:lnTo>
                      <a:pt x="540" y="143"/>
                    </a:lnTo>
                    <a:lnTo>
                      <a:pt x="550" y="141"/>
                    </a:lnTo>
                    <a:lnTo>
                      <a:pt x="560" y="140"/>
                    </a:lnTo>
                    <a:lnTo>
                      <a:pt x="570" y="138"/>
                    </a:lnTo>
                    <a:lnTo>
                      <a:pt x="580" y="137"/>
                    </a:lnTo>
                    <a:lnTo>
                      <a:pt x="589" y="136"/>
                    </a:lnTo>
                    <a:lnTo>
                      <a:pt x="600" y="135"/>
                    </a:lnTo>
                    <a:lnTo>
                      <a:pt x="610" y="134"/>
                    </a:lnTo>
                    <a:lnTo>
                      <a:pt x="620" y="133"/>
                    </a:lnTo>
                    <a:lnTo>
                      <a:pt x="630" y="132"/>
                    </a:lnTo>
                    <a:lnTo>
                      <a:pt x="641" y="131"/>
                    </a:lnTo>
                    <a:lnTo>
                      <a:pt x="651" y="131"/>
                    </a:lnTo>
                    <a:lnTo>
                      <a:pt x="662" y="130"/>
                    </a:lnTo>
                    <a:lnTo>
                      <a:pt x="699" y="128"/>
                    </a:lnTo>
                    <a:lnTo>
                      <a:pt x="717" y="126"/>
                    </a:lnTo>
                    <a:lnTo>
                      <a:pt x="735" y="124"/>
                    </a:lnTo>
                    <a:lnTo>
                      <a:pt x="753" y="122"/>
                    </a:lnTo>
                    <a:lnTo>
                      <a:pt x="771" y="119"/>
                    </a:lnTo>
                    <a:lnTo>
                      <a:pt x="789" y="116"/>
                    </a:lnTo>
                    <a:lnTo>
                      <a:pt x="807" y="113"/>
                    </a:lnTo>
                    <a:lnTo>
                      <a:pt x="824" y="110"/>
                    </a:lnTo>
                    <a:lnTo>
                      <a:pt x="842" y="106"/>
                    </a:lnTo>
                    <a:lnTo>
                      <a:pt x="860" y="102"/>
                    </a:lnTo>
                    <a:lnTo>
                      <a:pt x="877" y="98"/>
                    </a:lnTo>
                    <a:lnTo>
                      <a:pt x="895" y="94"/>
                    </a:lnTo>
                    <a:lnTo>
                      <a:pt x="913" y="90"/>
                    </a:lnTo>
                    <a:lnTo>
                      <a:pt x="931" y="85"/>
                    </a:lnTo>
                    <a:lnTo>
                      <a:pt x="948" y="81"/>
                    </a:lnTo>
                    <a:lnTo>
                      <a:pt x="966" y="76"/>
                    </a:lnTo>
                    <a:lnTo>
                      <a:pt x="983" y="71"/>
                    </a:lnTo>
                    <a:lnTo>
                      <a:pt x="1001" y="66"/>
                    </a:lnTo>
                    <a:lnTo>
                      <a:pt x="1019" y="61"/>
                    </a:lnTo>
                    <a:lnTo>
                      <a:pt x="1036" y="56"/>
                    </a:lnTo>
                    <a:lnTo>
                      <a:pt x="1054" y="50"/>
                    </a:lnTo>
                    <a:lnTo>
                      <a:pt x="1071" y="45"/>
                    </a:lnTo>
                    <a:lnTo>
                      <a:pt x="1089" y="40"/>
                    </a:lnTo>
                    <a:lnTo>
                      <a:pt x="1107" y="35"/>
                    </a:lnTo>
                    <a:lnTo>
                      <a:pt x="1125" y="30"/>
                    </a:lnTo>
                    <a:lnTo>
                      <a:pt x="1142" y="24"/>
                    </a:lnTo>
                    <a:lnTo>
                      <a:pt x="1160" y="19"/>
                    </a:lnTo>
                    <a:lnTo>
                      <a:pt x="1178" y="14"/>
                    </a:lnTo>
                    <a:lnTo>
                      <a:pt x="1195" y="9"/>
                    </a:lnTo>
                    <a:lnTo>
                      <a:pt x="1213" y="4"/>
                    </a:lnTo>
                    <a:lnTo>
                      <a:pt x="1231" y="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71" name="Oval 70"/>
              <p:cNvSpPr>
                <a:spLocks noChangeArrowheads="1"/>
              </p:cNvSpPr>
              <p:nvPr/>
            </p:nvSpPr>
            <p:spPr bwMode="auto">
              <a:xfrm rot="21279375" flipV="1">
                <a:off x="2705" y="3037"/>
                <a:ext cx="417" cy="65"/>
              </a:xfrm>
              <a:prstGeom prst="ellipse">
                <a:avLst/>
              </a:prstGeom>
              <a:solidFill>
                <a:srgbClr val="E08D1E"/>
              </a:solidFill>
              <a:ln w="0">
                <a:solidFill>
                  <a:schemeClr val="hlink"/>
                </a:solidFill>
                <a:round/>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72" name="Oval 71"/>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73" name="Oval 72"/>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grpSp>
          <p:nvGrpSpPr>
            <p:cNvPr id="174128" name="Group 59"/>
            <p:cNvGrpSpPr>
              <a:grpSpLocks/>
            </p:cNvGrpSpPr>
            <p:nvPr/>
          </p:nvGrpSpPr>
          <p:grpSpPr bwMode="auto">
            <a:xfrm>
              <a:off x="5046663" y="4573590"/>
              <a:ext cx="1109662" cy="204787"/>
              <a:chOff x="1860" y="2830"/>
              <a:chExt cx="1894" cy="467"/>
            </a:xfrm>
          </p:grpSpPr>
          <p:sp>
            <p:nvSpPr>
              <p:cNvPr id="174248" name="Freeform 60"/>
              <p:cNvSpPr>
                <a:spLocks/>
              </p:cNvSpPr>
              <p:nvPr/>
            </p:nvSpPr>
            <p:spPr bwMode="auto">
              <a:xfrm>
                <a:off x="1860" y="2830"/>
                <a:ext cx="1894" cy="467"/>
              </a:xfrm>
              <a:custGeom>
                <a:avLst/>
                <a:gdLst>
                  <a:gd name="T0" fmla="*/ 1812 w 1894"/>
                  <a:gd name="T1" fmla="*/ 204 h 467"/>
                  <a:gd name="T2" fmla="*/ 1732 w 1894"/>
                  <a:gd name="T3" fmla="*/ 204 h 467"/>
                  <a:gd name="T4" fmla="*/ 1652 w 1894"/>
                  <a:gd name="T5" fmla="*/ 188 h 467"/>
                  <a:gd name="T6" fmla="*/ 1573 w 1894"/>
                  <a:gd name="T7" fmla="*/ 158 h 467"/>
                  <a:gd name="T8" fmla="*/ 1495 w 1894"/>
                  <a:gd name="T9" fmla="*/ 122 h 467"/>
                  <a:gd name="T10" fmla="*/ 1418 w 1894"/>
                  <a:gd name="T11" fmla="*/ 82 h 467"/>
                  <a:gd name="T12" fmla="*/ 1342 w 1894"/>
                  <a:gd name="T13" fmla="*/ 46 h 467"/>
                  <a:gd name="T14" fmla="*/ 1268 w 1894"/>
                  <a:gd name="T15" fmla="*/ 17 h 467"/>
                  <a:gd name="T16" fmla="*/ 1166 w 1894"/>
                  <a:gd name="T17" fmla="*/ 0 h 467"/>
                  <a:gd name="T18" fmla="*/ 1083 w 1894"/>
                  <a:gd name="T19" fmla="*/ 6 h 467"/>
                  <a:gd name="T20" fmla="*/ 999 w 1894"/>
                  <a:gd name="T21" fmla="*/ 24 h 467"/>
                  <a:gd name="T22" fmla="*/ 916 w 1894"/>
                  <a:gd name="T23" fmla="*/ 50 h 467"/>
                  <a:gd name="T24" fmla="*/ 832 w 1894"/>
                  <a:gd name="T25" fmla="*/ 81 h 467"/>
                  <a:gd name="T26" fmla="*/ 750 w 1894"/>
                  <a:gd name="T27" fmla="*/ 114 h 467"/>
                  <a:gd name="T28" fmla="*/ 671 w 1894"/>
                  <a:gd name="T29" fmla="*/ 143 h 467"/>
                  <a:gd name="T30" fmla="*/ 575 w 1894"/>
                  <a:gd name="T31" fmla="*/ 171 h 467"/>
                  <a:gd name="T32" fmla="*/ 500 w 1894"/>
                  <a:gd name="T33" fmla="*/ 188 h 467"/>
                  <a:gd name="T34" fmla="*/ 424 w 1894"/>
                  <a:gd name="T35" fmla="*/ 203 h 467"/>
                  <a:gd name="T36" fmla="*/ 347 w 1894"/>
                  <a:gd name="T37" fmla="*/ 216 h 467"/>
                  <a:gd name="T38" fmla="*/ 270 w 1894"/>
                  <a:gd name="T39" fmla="*/ 225 h 467"/>
                  <a:gd name="T40" fmla="*/ 193 w 1894"/>
                  <a:gd name="T41" fmla="*/ 231 h 467"/>
                  <a:gd name="T42" fmla="*/ 115 w 1894"/>
                  <a:gd name="T43" fmla="*/ 234 h 467"/>
                  <a:gd name="T44" fmla="*/ 38 w 1894"/>
                  <a:gd name="T45" fmla="*/ 234 h 467"/>
                  <a:gd name="T46" fmla="*/ 32 w 1894"/>
                  <a:gd name="T47" fmla="*/ 232 h 467"/>
                  <a:gd name="T48" fmla="*/ 76 w 1894"/>
                  <a:gd name="T49" fmla="*/ 235 h 467"/>
                  <a:gd name="T50" fmla="*/ 120 w 1894"/>
                  <a:gd name="T51" fmla="*/ 244 h 467"/>
                  <a:gd name="T52" fmla="*/ 164 w 1894"/>
                  <a:gd name="T53" fmla="*/ 257 h 467"/>
                  <a:gd name="T54" fmla="*/ 207 w 1894"/>
                  <a:gd name="T55" fmla="*/ 272 h 467"/>
                  <a:gd name="T56" fmla="*/ 250 w 1894"/>
                  <a:gd name="T57" fmla="*/ 288 h 467"/>
                  <a:gd name="T58" fmla="*/ 292 w 1894"/>
                  <a:gd name="T59" fmla="*/ 305 h 467"/>
                  <a:gd name="T60" fmla="*/ 333 w 1894"/>
                  <a:gd name="T61" fmla="*/ 321 h 467"/>
                  <a:gd name="T62" fmla="*/ 394 w 1894"/>
                  <a:gd name="T63" fmla="*/ 343 h 467"/>
                  <a:gd name="T64" fmla="*/ 446 w 1894"/>
                  <a:gd name="T65" fmla="*/ 362 h 467"/>
                  <a:gd name="T66" fmla="*/ 497 w 1894"/>
                  <a:gd name="T67" fmla="*/ 382 h 467"/>
                  <a:gd name="T68" fmla="*/ 549 w 1894"/>
                  <a:gd name="T69" fmla="*/ 400 h 467"/>
                  <a:gd name="T70" fmla="*/ 600 w 1894"/>
                  <a:gd name="T71" fmla="*/ 417 h 467"/>
                  <a:gd name="T72" fmla="*/ 653 w 1894"/>
                  <a:gd name="T73" fmla="*/ 433 h 467"/>
                  <a:gd name="T74" fmla="*/ 706 w 1894"/>
                  <a:gd name="T75" fmla="*/ 446 h 467"/>
                  <a:gd name="T76" fmla="*/ 760 w 1894"/>
                  <a:gd name="T77" fmla="*/ 456 h 467"/>
                  <a:gd name="T78" fmla="*/ 872 w 1894"/>
                  <a:gd name="T79" fmla="*/ 466 h 467"/>
                  <a:gd name="T80" fmla="*/ 963 w 1894"/>
                  <a:gd name="T81" fmla="*/ 465 h 467"/>
                  <a:gd name="T82" fmla="*/ 1054 w 1894"/>
                  <a:gd name="T83" fmla="*/ 457 h 467"/>
                  <a:gd name="T84" fmla="*/ 1145 w 1894"/>
                  <a:gd name="T85" fmla="*/ 442 h 467"/>
                  <a:gd name="T86" fmla="*/ 1235 w 1894"/>
                  <a:gd name="T87" fmla="*/ 422 h 467"/>
                  <a:gd name="T88" fmla="*/ 1324 w 1894"/>
                  <a:gd name="T89" fmla="*/ 396 h 467"/>
                  <a:gd name="T90" fmla="*/ 1412 w 1894"/>
                  <a:gd name="T91" fmla="*/ 368 h 467"/>
                  <a:gd name="T92" fmla="*/ 1502 w 1894"/>
                  <a:gd name="T93" fmla="*/ 334 h 467"/>
                  <a:gd name="T94" fmla="*/ 1555 w 1894"/>
                  <a:gd name="T95" fmla="*/ 314 h 467"/>
                  <a:gd name="T96" fmla="*/ 1608 w 1894"/>
                  <a:gd name="T97" fmla="*/ 295 h 467"/>
                  <a:gd name="T98" fmla="*/ 1660 w 1894"/>
                  <a:gd name="T99" fmla="*/ 275 h 467"/>
                  <a:gd name="T100" fmla="*/ 1712 w 1894"/>
                  <a:gd name="T101" fmla="*/ 254 h 467"/>
                  <a:gd name="T102" fmla="*/ 1764 w 1894"/>
                  <a:gd name="T103" fmla="*/ 233 h 467"/>
                  <a:gd name="T104" fmla="*/ 1816 w 1894"/>
                  <a:gd name="T105" fmla="*/ 210 h 467"/>
                  <a:gd name="T106" fmla="*/ 1867 w 1894"/>
                  <a:gd name="T107" fmla="*/ 186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4"/>
                  <a:gd name="T163" fmla="*/ 0 h 467"/>
                  <a:gd name="T164" fmla="*/ 1894 w 189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4" h="467">
                    <a:moveTo>
                      <a:pt x="1893" y="180"/>
                    </a:moveTo>
                    <a:lnTo>
                      <a:pt x="1852" y="195"/>
                    </a:lnTo>
                    <a:lnTo>
                      <a:pt x="1832" y="200"/>
                    </a:lnTo>
                    <a:lnTo>
                      <a:pt x="1812" y="204"/>
                    </a:lnTo>
                    <a:lnTo>
                      <a:pt x="1792" y="206"/>
                    </a:lnTo>
                    <a:lnTo>
                      <a:pt x="1772" y="207"/>
                    </a:lnTo>
                    <a:lnTo>
                      <a:pt x="1752" y="206"/>
                    </a:lnTo>
                    <a:lnTo>
                      <a:pt x="1732" y="204"/>
                    </a:lnTo>
                    <a:lnTo>
                      <a:pt x="1712" y="202"/>
                    </a:lnTo>
                    <a:lnTo>
                      <a:pt x="1692" y="198"/>
                    </a:lnTo>
                    <a:lnTo>
                      <a:pt x="1672" y="193"/>
                    </a:lnTo>
                    <a:lnTo>
                      <a:pt x="1652" y="188"/>
                    </a:lnTo>
                    <a:lnTo>
                      <a:pt x="1632" y="181"/>
                    </a:lnTo>
                    <a:lnTo>
                      <a:pt x="1612" y="174"/>
                    </a:lnTo>
                    <a:lnTo>
                      <a:pt x="1593" y="167"/>
                    </a:lnTo>
                    <a:lnTo>
                      <a:pt x="1573" y="158"/>
                    </a:lnTo>
                    <a:lnTo>
                      <a:pt x="1554" y="150"/>
                    </a:lnTo>
                    <a:lnTo>
                      <a:pt x="1534" y="140"/>
                    </a:lnTo>
                    <a:lnTo>
                      <a:pt x="1515" y="131"/>
                    </a:lnTo>
                    <a:lnTo>
                      <a:pt x="1495" y="122"/>
                    </a:lnTo>
                    <a:lnTo>
                      <a:pt x="1476" y="112"/>
                    </a:lnTo>
                    <a:lnTo>
                      <a:pt x="1457" y="102"/>
                    </a:lnTo>
                    <a:lnTo>
                      <a:pt x="1438" y="92"/>
                    </a:lnTo>
                    <a:lnTo>
                      <a:pt x="1418" y="82"/>
                    </a:lnTo>
                    <a:lnTo>
                      <a:pt x="1399" y="72"/>
                    </a:lnTo>
                    <a:lnTo>
                      <a:pt x="1380" y="63"/>
                    </a:lnTo>
                    <a:lnTo>
                      <a:pt x="1361" y="54"/>
                    </a:lnTo>
                    <a:lnTo>
                      <a:pt x="1342" y="46"/>
                    </a:lnTo>
                    <a:lnTo>
                      <a:pt x="1324" y="37"/>
                    </a:lnTo>
                    <a:lnTo>
                      <a:pt x="1305" y="30"/>
                    </a:lnTo>
                    <a:lnTo>
                      <a:pt x="1286" y="23"/>
                    </a:lnTo>
                    <a:lnTo>
                      <a:pt x="1268" y="17"/>
                    </a:lnTo>
                    <a:lnTo>
                      <a:pt x="1228" y="6"/>
                    </a:lnTo>
                    <a:lnTo>
                      <a:pt x="1207" y="3"/>
                    </a:lnTo>
                    <a:lnTo>
                      <a:pt x="1187" y="1"/>
                    </a:lnTo>
                    <a:lnTo>
                      <a:pt x="1166" y="0"/>
                    </a:lnTo>
                    <a:lnTo>
                      <a:pt x="1146" y="0"/>
                    </a:lnTo>
                    <a:lnTo>
                      <a:pt x="1125" y="1"/>
                    </a:lnTo>
                    <a:lnTo>
                      <a:pt x="1104" y="3"/>
                    </a:lnTo>
                    <a:lnTo>
                      <a:pt x="1083" y="6"/>
                    </a:lnTo>
                    <a:lnTo>
                      <a:pt x="1062" y="9"/>
                    </a:lnTo>
                    <a:lnTo>
                      <a:pt x="1041" y="13"/>
                    </a:lnTo>
                    <a:lnTo>
                      <a:pt x="1020" y="18"/>
                    </a:lnTo>
                    <a:lnTo>
                      <a:pt x="999" y="24"/>
                    </a:lnTo>
                    <a:lnTo>
                      <a:pt x="978" y="30"/>
                    </a:lnTo>
                    <a:lnTo>
                      <a:pt x="957" y="36"/>
                    </a:lnTo>
                    <a:lnTo>
                      <a:pt x="936" y="43"/>
                    </a:lnTo>
                    <a:lnTo>
                      <a:pt x="916" y="50"/>
                    </a:lnTo>
                    <a:lnTo>
                      <a:pt x="894" y="58"/>
                    </a:lnTo>
                    <a:lnTo>
                      <a:pt x="874" y="65"/>
                    </a:lnTo>
                    <a:lnTo>
                      <a:pt x="853" y="73"/>
                    </a:lnTo>
                    <a:lnTo>
                      <a:pt x="832" y="81"/>
                    </a:lnTo>
                    <a:lnTo>
                      <a:pt x="812" y="89"/>
                    </a:lnTo>
                    <a:lnTo>
                      <a:pt x="791" y="98"/>
                    </a:lnTo>
                    <a:lnTo>
                      <a:pt x="771" y="106"/>
                    </a:lnTo>
                    <a:lnTo>
                      <a:pt x="750" y="114"/>
                    </a:lnTo>
                    <a:lnTo>
                      <a:pt x="730" y="121"/>
                    </a:lnTo>
                    <a:lnTo>
                      <a:pt x="710" y="129"/>
                    </a:lnTo>
                    <a:lnTo>
                      <a:pt x="690" y="136"/>
                    </a:lnTo>
                    <a:lnTo>
                      <a:pt x="671" y="143"/>
                    </a:lnTo>
                    <a:lnTo>
                      <a:pt x="651" y="150"/>
                    </a:lnTo>
                    <a:lnTo>
                      <a:pt x="632" y="156"/>
                    </a:lnTo>
                    <a:lnTo>
                      <a:pt x="613" y="161"/>
                    </a:lnTo>
                    <a:lnTo>
                      <a:pt x="575" y="171"/>
                    </a:lnTo>
                    <a:lnTo>
                      <a:pt x="556" y="175"/>
                    </a:lnTo>
                    <a:lnTo>
                      <a:pt x="538" y="180"/>
                    </a:lnTo>
                    <a:lnTo>
                      <a:pt x="519" y="184"/>
                    </a:lnTo>
                    <a:lnTo>
                      <a:pt x="500" y="188"/>
                    </a:lnTo>
                    <a:lnTo>
                      <a:pt x="481" y="192"/>
                    </a:lnTo>
                    <a:lnTo>
                      <a:pt x="462" y="196"/>
                    </a:lnTo>
                    <a:lnTo>
                      <a:pt x="443" y="200"/>
                    </a:lnTo>
                    <a:lnTo>
                      <a:pt x="424" y="203"/>
                    </a:lnTo>
                    <a:lnTo>
                      <a:pt x="405" y="207"/>
                    </a:lnTo>
                    <a:lnTo>
                      <a:pt x="386" y="210"/>
                    </a:lnTo>
                    <a:lnTo>
                      <a:pt x="366" y="213"/>
                    </a:lnTo>
                    <a:lnTo>
                      <a:pt x="347" y="216"/>
                    </a:lnTo>
                    <a:lnTo>
                      <a:pt x="328" y="218"/>
                    </a:lnTo>
                    <a:lnTo>
                      <a:pt x="309" y="221"/>
                    </a:lnTo>
                    <a:lnTo>
                      <a:pt x="289" y="223"/>
                    </a:lnTo>
                    <a:lnTo>
                      <a:pt x="270" y="225"/>
                    </a:lnTo>
                    <a:lnTo>
                      <a:pt x="251" y="227"/>
                    </a:lnTo>
                    <a:lnTo>
                      <a:pt x="231" y="228"/>
                    </a:lnTo>
                    <a:lnTo>
                      <a:pt x="212" y="230"/>
                    </a:lnTo>
                    <a:lnTo>
                      <a:pt x="193" y="231"/>
                    </a:lnTo>
                    <a:lnTo>
                      <a:pt x="173" y="232"/>
                    </a:lnTo>
                    <a:lnTo>
                      <a:pt x="154" y="233"/>
                    </a:lnTo>
                    <a:lnTo>
                      <a:pt x="134" y="234"/>
                    </a:lnTo>
                    <a:lnTo>
                      <a:pt x="115" y="234"/>
                    </a:lnTo>
                    <a:lnTo>
                      <a:pt x="96" y="234"/>
                    </a:lnTo>
                    <a:lnTo>
                      <a:pt x="77" y="234"/>
                    </a:lnTo>
                    <a:lnTo>
                      <a:pt x="58" y="234"/>
                    </a:lnTo>
                    <a:lnTo>
                      <a:pt x="38" y="234"/>
                    </a:lnTo>
                    <a:lnTo>
                      <a:pt x="19" y="234"/>
                    </a:lnTo>
                    <a:lnTo>
                      <a:pt x="0" y="233"/>
                    </a:lnTo>
                    <a:lnTo>
                      <a:pt x="22" y="232"/>
                    </a:lnTo>
                    <a:lnTo>
                      <a:pt x="32" y="232"/>
                    </a:lnTo>
                    <a:lnTo>
                      <a:pt x="43" y="232"/>
                    </a:lnTo>
                    <a:lnTo>
                      <a:pt x="54" y="233"/>
                    </a:lnTo>
                    <a:lnTo>
                      <a:pt x="65" y="234"/>
                    </a:lnTo>
                    <a:lnTo>
                      <a:pt x="76" y="235"/>
                    </a:lnTo>
                    <a:lnTo>
                      <a:pt x="87" y="237"/>
                    </a:lnTo>
                    <a:lnTo>
                      <a:pt x="98" y="239"/>
                    </a:lnTo>
                    <a:lnTo>
                      <a:pt x="109" y="242"/>
                    </a:lnTo>
                    <a:lnTo>
                      <a:pt x="120" y="244"/>
                    </a:lnTo>
                    <a:lnTo>
                      <a:pt x="131" y="247"/>
                    </a:lnTo>
                    <a:lnTo>
                      <a:pt x="142" y="250"/>
                    </a:lnTo>
                    <a:lnTo>
                      <a:pt x="153" y="253"/>
                    </a:lnTo>
                    <a:lnTo>
                      <a:pt x="164" y="257"/>
                    </a:lnTo>
                    <a:lnTo>
                      <a:pt x="175" y="260"/>
                    </a:lnTo>
                    <a:lnTo>
                      <a:pt x="186" y="264"/>
                    </a:lnTo>
                    <a:lnTo>
                      <a:pt x="196" y="268"/>
                    </a:lnTo>
                    <a:lnTo>
                      <a:pt x="207" y="272"/>
                    </a:lnTo>
                    <a:lnTo>
                      <a:pt x="218" y="276"/>
                    </a:lnTo>
                    <a:lnTo>
                      <a:pt x="229" y="280"/>
                    </a:lnTo>
                    <a:lnTo>
                      <a:pt x="239" y="284"/>
                    </a:lnTo>
                    <a:lnTo>
                      <a:pt x="250" y="288"/>
                    </a:lnTo>
                    <a:lnTo>
                      <a:pt x="260" y="293"/>
                    </a:lnTo>
                    <a:lnTo>
                      <a:pt x="271" y="297"/>
                    </a:lnTo>
                    <a:lnTo>
                      <a:pt x="282" y="301"/>
                    </a:lnTo>
                    <a:lnTo>
                      <a:pt x="292" y="305"/>
                    </a:lnTo>
                    <a:lnTo>
                      <a:pt x="302" y="309"/>
                    </a:lnTo>
                    <a:lnTo>
                      <a:pt x="312" y="313"/>
                    </a:lnTo>
                    <a:lnTo>
                      <a:pt x="323" y="317"/>
                    </a:lnTo>
                    <a:lnTo>
                      <a:pt x="333" y="321"/>
                    </a:lnTo>
                    <a:lnTo>
                      <a:pt x="343" y="325"/>
                    </a:lnTo>
                    <a:lnTo>
                      <a:pt x="369" y="334"/>
                    </a:lnTo>
                    <a:lnTo>
                      <a:pt x="382" y="338"/>
                    </a:lnTo>
                    <a:lnTo>
                      <a:pt x="394" y="343"/>
                    </a:lnTo>
                    <a:lnTo>
                      <a:pt x="407" y="348"/>
                    </a:lnTo>
                    <a:lnTo>
                      <a:pt x="420" y="353"/>
                    </a:lnTo>
                    <a:lnTo>
                      <a:pt x="433" y="358"/>
                    </a:lnTo>
                    <a:lnTo>
                      <a:pt x="446" y="362"/>
                    </a:lnTo>
                    <a:lnTo>
                      <a:pt x="458" y="367"/>
                    </a:lnTo>
                    <a:lnTo>
                      <a:pt x="471" y="372"/>
                    </a:lnTo>
                    <a:lnTo>
                      <a:pt x="484" y="377"/>
                    </a:lnTo>
                    <a:lnTo>
                      <a:pt x="497" y="382"/>
                    </a:lnTo>
                    <a:lnTo>
                      <a:pt x="510" y="386"/>
                    </a:lnTo>
                    <a:lnTo>
                      <a:pt x="523" y="391"/>
                    </a:lnTo>
                    <a:lnTo>
                      <a:pt x="536" y="396"/>
                    </a:lnTo>
                    <a:lnTo>
                      <a:pt x="549" y="400"/>
                    </a:lnTo>
                    <a:lnTo>
                      <a:pt x="562" y="404"/>
                    </a:lnTo>
                    <a:lnTo>
                      <a:pt x="574" y="409"/>
                    </a:lnTo>
                    <a:lnTo>
                      <a:pt x="588" y="413"/>
                    </a:lnTo>
                    <a:lnTo>
                      <a:pt x="600" y="417"/>
                    </a:lnTo>
                    <a:lnTo>
                      <a:pt x="614" y="421"/>
                    </a:lnTo>
                    <a:lnTo>
                      <a:pt x="627" y="425"/>
                    </a:lnTo>
                    <a:lnTo>
                      <a:pt x="640" y="429"/>
                    </a:lnTo>
                    <a:lnTo>
                      <a:pt x="653" y="433"/>
                    </a:lnTo>
                    <a:lnTo>
                      <a:pt x="666" y="436"/>
                    </a:lnTo>
                    <a:lnTo>
                      <a:pt x="679" y="440"/>
                    </a:lnTo>
                    <a:lnTo>
                      <a:pt x="692" y="443"/>
                    </a:lnTo>
                    <a:lnTo>
                      <a:pt x="706" y="446"/>
                    </a:lnTo>
                    <a:lnTo>
                      <a:pt x="719" y="448"/>
                    </a:lnTo>
                    <a:lnTo>
                      <a:pt x="732" y="451"/>
                    </a:lnTo>
                    <a:lnTo>
                      <a:pt x="746" y="454"/>
                    </a:lnTo>
                    <a:lnTo>
                      <a:pt x="760" y="456"/>
                    </a:lnTo>
                    <a:lnTo>
                      <a:pt x="804" y="462"/>
                    </a:lnTo>
                    <a:lnTo>
                      <a:pt x="827" y="464"/>
                    </a:lnTo>
                    <a:lnTo>
                      <a:pt x="850" y="465"/>
                    </a:lnTo>
                    <a:lnTo>
                      <a:pt x="872" y="466"/>
                    </a:lnTo>
                    <a:lnTo>
                      <a:pt x="895" y="466"/>
                    </a:lnTo>
                    <a:lnTo>
                      <a:pt x="918" y="466"/>
                    </a:lnTo>
                    <a:lnTo>
                      <a:pt x="940" y="466"/>
                    </a:lnTo>
                    <a:lnTo>
                      <a:pt x="963" y="465"/>
                    </a:lnTo>
                    <a:lnTo>
                      <a:pt x="986" y="464"/>
                    </a:lnTo>
                    <a:lnTo>
                      <a:pt x="1009" y="462"/>
                    </a:lnTo>
                    <a:lnTo>
                      <a:pt x="1032" y="460"/>
                    </a:lnTo>
                    <a:lnTo>
                      <a:pt x="1054" y="457"/>
                    </a:lnTo>
                    <a:lnTo>
                      <a:pt x="1077" y="454"/>
                    </a:lnTo>
                    <a:lnTo>
                      <a:pt x="1100" y="450"/>
                    </a:lnTo>
                    <a:lnTo>
                      <a:pt x="1122" y="446"/>
                    </a:lnTo>
                    <a:lnTo>
                      <a:pt x="1145" y="442"/>
                    </a:lnTo>
                    <a:lnTo>
                      <a:pt x="1168" y="437"/>
                    </a:lnTo>
                    <a:lnTo>
                      <a:pt x="1190" y="432"/>
                    </a:lnTo>
                    <a:lnTo>
                      <a:pt x="1213" y="427"/>
                    </a:lnTo>
                    <a:lnTo>
                      <a:pt x="1235" y="422"/>
                    </a:lnTo>
                    <a:lnTo>
                      <a:pt x="1258" y="416"/>
                    </a:lnTo>
                    <a:lnTo>
                      <a:pt x="1280" y="410"/>
                    </a:lnTo>
                    <a:lnTo>
                      <a:pt x="1302" y="403"/>
                    </a:lnTo>
                    <a:lnTo>
                      <a:pt x="1324" y="396"/>
                    </a:lnTo>
                    <a:lnTo>
                      <a:pt x="1346" y="390"/>
                    </a:lnTo>
                    <a:lnTo>
                      <a:pt x="1368" y="382"/>
                    </a:lnTo>
                    <a:lnTo>
                      <a:pt x="1390" y="375"/>
                    </a:lnTo>
                    <a:lnTo>
                      <a:pt x="1412" y="368"/>
                    </a:lnTo>
                    <a:lnTo>
                      <a:pt x="1433" y="360"/>
                    </a:lnTo>
                    <a:lnTo>
                      <a:pt x="1454" y="352"/>
                    </a:lnTo>
                    <a:lnTo>
                      <a:pt x="1476" y="344"/>
                    </a:lnTo>
                    <a:lnTo>
                      <a:pt x="1502" y="334"/>
                    </a:lnTo>
                    <a:lnTo>
                      <a:pt x="1515" y="329"/>
                    </a:lnTo>
                    <a:lnTo>
                      <a:pt x="1528" y="324"/>
                    </a:lnTo>
                    <a:lnTo>
                      <a:pt x="1542" y="319"/>
                    </a:lnTo>
                    <a:lnTo>
                      <a:pt x="1555" y="314"/>
                    </a:lnTo>
                    <a:lnTo>
                      <a:pt x="1568" y="310"/>
                    </a:lnTo>
                    <a:lnTo>
                      <a:pt x="1581" y="304"/>
                    </a:lnTo>
                    <a:lnTo>
                      <a:pt x="1594" y="300"/>
                    </a:lnTo>
                    <a:lnTo>
                      <a:pt x="1608" y="295"/>
                    </a:lnTo>
                    <a:lnTo>
                      <a:pt x="1620" y="290"/>
                    </a:lnTo>
                    <a:lnTo>
                      <a:pt x="1634" y="285"/>
                    </a:lnTo>
                    <a:lnTo>
                      <a:pt x="1647" y="280"/>
                    </a:lnTo>
                    <a:lnTo>
                      <a:pt x="1660" y="275"/>
                    </a:lnTo>
                    <a:lnTo>
                      <a:pt x="1673" y="270"/>
                    </a:lnTo>
                    <a:lnTo>
                      <a:pt x="1686" y="264"/>
                    </a:lnTo>
                    <a:lnTo>
                      <a:pt x="1699" y="259"/>
                    </a:lnTo>
                    <a:lnTo>
                      <a:pt x="1712" y="254"/>
                    </a:lnTo>
                    <a:lnTo>
                      <a:pt x="1725" y="249"/>
                    </a:lnTo>
                    <a:lnTo>
                      <a:pt x="1738" y="244"/>
                    </a:lnTo>
                    <a:lnTo>
                      <a:pt x="1751" y="238"/>
                    </a:lnTo>
                    <a:lnTo>
                      <a:pt x="1764" y="233"/>
                    </a:lnTo>
                    <a:lnTo>
                      <a:pt x="1777" y="227"/>
                    </a:lnTo>
                    <a:lnTo>
                      <a:pt x="1790" y="222"/>
                    </a:lnTo>
                    <a:lnTo>
                      <a:pt x="1803" y="216"/>
                    </a:lnTo>
                    <a:lnTo>
                      <a:pt x="1816" y="210"/>
                    </a:lnTo>
                    <a:lnTo>
                      <a:pt x="1829" y="204"/>
                    </a:lnTo>
                    <a:lnTo>
                      <a:pt x="1842" y="198"/>
                    </a:lnTo>
                    <a:lnTo>
                      <a:pt x="1854" y="192"/>
                    </a:lnTo>
                    <a:lnTo>
                      <a:pt x="1867" y="186"/>
                    </a:lnTo>
                    <a:lnTo>
                      <a:pt x="1880" y="180"/>
                    </a:lnTo>
                    <a:lnTo>
                      <a:pt x="1893" y="174"/>
                    </a:lnTo>
                  </a:path>
                </a:pathLst>
              </a:custGeom>
              <a:noFill/>
              <a:ln w="27305"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49" name="Freeform 61"/>
              <p:cNvSpPr>
                <a:spLocks/>
              </p:cNvSpPr>
              <p:nvPr/>
            </p:nvSpPr>
            <p:spPr bwMode="auto">
              <a:xfrm>
                <a:off x="2124" y="3012"/>
                <a:ext cx="1452" cy="105"/>
              </a:xfrm>
              <a:custGeom>
                <a:avLst/>
                <a:gdLst>
                  <a:gd name="T0" fmla="*/ 1428 w 1452"/>
                  <a:gd name="T1" fmla="*/ 35 h 105"/>
                  <a:gd name="T2" fmla="*/ 1406 w 1452"/>
                  <a:gd name="T3" fmla="*/ 32 h 105"/>
                  <a:gd name="T4" fmla="*/ 1383 w 1452"/>
                  <a:gd name="T5" fmla="*/ 28 h 105"/>
                  <a:gd name="T6" fmla="*/ 1360 w 1452"/>
                  <a:gd name="T7" fmla="*/ 24 h 105"/>
                  <a:gd name="T8" fmla="*/ 1338 w 1452"/>
                  <a:gd name="T9" fmla="*/ 20 h 105"/>
                  <a:gd name="T10" fmla="*/ 1316 w 1452"/>
                  <a:gd name="T11" fmla="*/ 16 h 105"/>
                  <a:gd name="T12" fmla="*/ 1293 w 1452"/>
                  <a:gd name="T13" fmla="*/ 12 h 105"/>
                  <a:gd name="T14" fmla="*/ 1271 w 1452"/>
                  <a:gd name="T15" fmla="*/ 9 h 105"/>
                  <a:gd name="T16" fmla="*/ 1249 w 1452"/>
                  <a:gd name="T17" fmla="*/ 6 h 105"/>
                  <a:gd name="T18" fmla="*/ 1226 w 1452"/>
                  <a:gd name="T19" fmla="*/ 3 h 105"/>
                  <a:gd name="T20" fmla="*/ 1204 w 1452"/>
                  <a:gd name="T21" fmla="*/ 1 h 105"/>
                  <a:gd name="T22" fmla="*/ 1181 w 1452"/>
                  <a:gd name="T23" fmla="*/ 0 h 105"/>
                  <a:gd name="T24" fmla="*/ 1158 w 1452"/>
                  <a:gd name="T25" fmla="*/ 0 h 105"/>
                  <a:gd name="T26" fmla="*/ 1136 w 1452"/>
                  <a:gd name="T27" fmla="*/ 0 h 105"/>
                  <a:gd name="T28" fmla="*/ 1113 w 1452"/>
                  <a:gd name="T29" fmla="*/ 2 h 105"/>
                  <a:gd name="T30" fmla="*/ 1090 w 1452"/>
                  <a:gd name="T31" fmla="*/ 5 h 105"/>
                  <a:gd name="T32" fmla="*/ 1049 w 1452"/>
                  <a:gd name="T33" fmla="*/ 11 h 105"/>
                  <a:gd name="T34" fmla="*/ 1022 w 1452"/>
                  <a:gd name="T35" fmla="*/ 14 h 105"/>
                  <a:gd name="T36" fmla="*/ 995 w 1452"/>
                  <a:gd name="T37" fmla="*/ 16 h 105"/>
                  <a:gd name="T38" fmla="*/ 968 w 1452"/>
                  <a:gd name="T39" fmla="*/ 19 h 105"/>
                  <a:gd name="T40" fmla="*/ 940 w 1452"/>
                  <a:gd name="T41" fmla="*/ 21 h 105"/>
                  <a:gd name="T42" fmla="*/ 913 w 1452"/>
                  <a:gd name="T43" fmla="*/ 22 h 105"/>
                  <a:gd name="T44" fmla="*/ 886 w 1452"/>
                  <a:gd name="T45" fmla="*/ 24 h 105"/>
                  <a:gd name="T46" fmla="*/ 858 w 1452"/>
                  <a:gd name="T47" fmla="*/ 26 h 105"/>
                  <a:gd name="T48" fmla="*/ 831 w 1452"/>
                  <a:gd name="T49" fmla="*/ 27 h 105"/>
                  <a:gd name="T50" fmla="*/ 804 w 1452"/>
                  <a:gd name="T51" fmla="*/ 29 h 105"/>
                  <a:gd name="T52" fmla="*/ 777 w 1452"/>
                  <a:gd name="T53" fmla="*/ 31 h 105"/>
                  <a:gd name="T54" fmla="*/ 750 w 1452"/>
                  <a:gd name="T55" fmla="*/ 33 h 105"/>
                  <a:gd name="T56" fmla="*/ 722 w 1452"/>
                  <a:gd name="T57" fmla="*/ 36 h 105"/>
                  <a:gd name="T58" fmla="*/ 695 w 1452"/>
                  <a:gd name="T59" fmla="*/ 39 h 105"/>
                  <a:gd name="T60" fmla="*/ 668 w 1452"/>
                  <a:gd name="T61" fmla="*/ 42 h 105"/>
                  <a:gd name="T62" fmla="*/ 628 w 1452"/>
                  <a:gd name="T63" fmla="*/ 48 h 105"/>
                  <a:gd name="T64" fmla="*/ 602 w 1452"/>
                  <a:gd name="T65" fmla="*/ 53 h 105"/>
                  <a:gd name="T66" fmla="*/ 575 w 1452"/>
                  <a:gd name="T67" fmla="*/ 58 h 105"/>
                  <a:gd name="T68" fmla="*/ 548 w 1452"/>
                  <a:gd name="T69" fmla="*/ 63 h 105"/>
                  <a:gd name="T70" fmla="*/ 522 w 1452"/>
                  <a:gd name="T71" fmla="*/ 68 h 105"/>
                  <a:gd name="T72" fmla="*/ 495 w 1452"/>
                  <a:gd name="T73" fmla="*/ 72 h 105"/>
                  <a:gd name="T74" fmla="*/ 468 w 1452"/>
                  <a:gd name="T75" fmla="*/ 77 h 105"/>
                  <a:gd name="T76" fmla="*/ 442 w 1452"/>
                  <a:gd name="T77" fmla="*/ 82 h 105"/>
                  <a:gd name="T78" fmla="*/ 415 w 1452"/>
                  <a:gd name="T79" fmla="*/ 86 h 105"/>
                  <a:gd name="T80" fmla="*/ 388 w 1452"/>
                  <a:gd name="T81" fmla="*/ 90 h 105"/>
                  <a:gd name="T82" fmla="*/ 361 w 1452"/>
                  <a:gd name="T83" fmla="*/ 94 h 105"/>
                  <a:gd name="T84" fmla="*/ 334 w 1452"/>
                  <a:gd name="T85" fmla="*/ 97 h 105"/>
                  <a:gd name="T86" fmla="*/ 307 w 1452"/>
                  <a:gd name="T87" fmla="*/ 99 h 105"/>
                  <a:gd name="T88" fmla="*/ 280 w 1452"/>
                  <a:gd name="T89" fmla="*/ 101 h 105"/>
                  <a:gd name="T90" fmla="*/ 253 w 1452"/>
                  <a:gd name="T91" fmla="*/ 103 h 105"/>
                  <a:gd name="T92" fmla="*/ 226 w 1452"/>
                  <a:gd name="T93" fmla="*/ 104 h 105"/>
                  <a:gd name="T94" fmla="*/ 205 w 1452"/>
                  <a:gd name="T95" fmla="*/ 103 h 105"/>
                  <a:gd name="T96" fmla="*/ 190 w 1452"/>
                  <a:gd name="T97" fmla="*/ 102 h 105"/>
                  <a:gd name="T98" fmla="*/ 176 w 1452"/>
                  <a:gd name="T99" fmla="*/ 101 h 105"/>
                  <a:gd name="T100" fmla="*/ 162 w 1452"/>
                  <a:gd name="T101" fmla="*/ 100 h 105"/>
                  <a:gd name="T102" fmla="*/ 148 w 1452"/>
                  <a:gd name="T103" fmla="*/ 99 h 105"/>
                  <a:gd name="T104" fmla="*/ 134 w 1452"/>
                  <a:gd name="T105" fmla="*/ 97 h 105"/>
                  <a:gd name="T106" fmla="*/ 120 w 1452"/>
                  <a:gd name="T107" fmla="*/ 96 h 105"/>
                  <a:gd name="T108" fmla="*/ 106 w 1452"/>
                  <a:gd name="T109" fmla="*/ 94 h 105"/>
                  <a:gd name="T110" fmla="*/ 92 w 1452"/>
                  <a:gd name="T111" fmla="*/ 93 h 105"/>
                  <a:gd name="T112" fmla="*/ 78 w 1452"/>
                  <a:gd name="T113" fmla="*/ 92 h 105"/>
                  <a:gd name="T114" fmla="*/ 64 w 1452"/>
                  <a:gd name="T115" fmla="*/ 91 h 105"/>
                  <a:gd name="T116" fmla="*/ 49 w 1452"/>
                  <a:gd name="T117" fmla="*/ 90 h 105"/>
                  <a:gd name="T118" fmla="*/ 35 w 1452"/>
                  <a:gd name="T119" fmla="*/ 90 h 105"/>
                  <a:gd name="T120" fmla="*/ 21 w 1452"/>
                  <a:gd name="T121" fmla="*/ 89 h 105"/>
                  <a:gd name="T122" fmla="*/ 6 w 1452"/>
                  <a:gd name="T123" fmla="*/ 90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2"/>
                  <a:gd name="T187" fmla="*/ 0 h 105"/>
                  <a:gd name="T188" fmla="*/ 1452 w 1452"/>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2" h="105">
                    <a:moveTo>
                      <a:pt x="1451" y="38"/>
                    </a:moveTo>
                    <a:lnTo>
                      <a:pt x="1428" y="35"/>
                    </a:lnTo>
                    <a:lnTo>
                      <a:pt x="1417" y="33"/>
                    </a:lnTo>
                    <a:lnTo>
                      <a:pt x="1406" y="32"/>
                    </a:lnTo>
                    <a:lnTo>
                      <a:pt x="1394" y="30"/>
                    </a:lnTo>
                    <a:lnTo>
                      <a:pt x="1383" y="28"/>
                    </a:lnTo>
                    <a:lnTo>
                      <a:pt x="1372" y="26"/>
                    </a:lnTo>
                    <a:lnTo>
                      <a:pt x="1360" y="24"/>
                    </a:lnTo>
                    <a:lnTo>
                      <a:pt x="1349" y="22"/>
                    </a:lnTo>
                    <a:lnTo>
                      <a:pt x="1338" y="20"/>
                    </a:lnTo>
                    <a:lnTo>
                      <a:pt x="1327" y="18"/>
                    </a:lnTo>
                    <a:lnTo>
                      <a:pt x="1316" y="16"/>
                    </a:lnTo>
                    <a:lnTo>
                      <a:pt x="1304" y="14"/>
                    </a:lnTo>
                    <a:lnTo>
                      <a:pt x="1293" y="12"/>
                    </a:lnTo>
                    <a:lnTo>
                      <a:pt x="1282" y="10"/>
                    </a:lnTo>
                    <a:lnTo>
                      <a:pt x="1271" y="9"/>
                    </a:lnTo>
                    <a:lnTo>
                      <a:pt x="1260" y="7"/>
                    </a:lnTo>
                    <a:lnTo>
                      <a:pt x="1249" y="6"/>
                    </a:lnTo>
                    <a:lnTo>
                      <a:pt x="1238" y="4"/>
                    </a:lnTo>
                    <a:lnTo>
                      <a:pt x="1226" y="3"/>
                    </a:lnTo>
                    <a:lnTo>
                      <a:pt x="1215" y="2"/>
                    </a:lnTo>
                    <a:lnTo>
                      <a:pt x="1204" y="1"/>
                    </a:lnTo>
                    <a:lnTo>
                      <a:pt x="1192" y="0"/>
                    </a:lnTo>
                    <a:lnTo>
                      <a:pt x="1181" y="0"/>
                    </a:lnTo>
                    <a:lnTo>
                      <a:pt x="1170" y="0"/>
                    </a:lnTo>
                    <a:lnTo>
                      <a:pt x="1158" y="0"/>
                    </a:lnTo>
                    <a:lnTo>
                      <a:pt x="1147" y="0"/>
                    </a:lnTo>
                    <a:lnTo>
                      <a:pt x="1136" y="0"/>
                    </a:lnTo>
                    <a:lnTo>
                      <a:pt x="1124" y="1"/>
                    </a:lnTo>
                    <a:lnTo>
                      <a:pt x="1113" y="2"/>
                    </a:lnTo>
                    <a:lnTo>
                      <a:pt x="1101" y="3"/>
                    </a:lnTo>
                    <a:lnTo>
                      <a:pt x="1090" y="5"/>
                    </a:lnTo>
                    <a:lnTo>
                      <a:pt x="1063" y="9"/>
                    </a:lnTo>
                    <a:lnTo>
                      <a:pt x="1049" y="11"/>
                    </a:lnTo>
                    <a:lnTo>
                      <a:pt x="1036" y="12"/>
                    </a:lnTo>
                    <a:lnTo>
                      <a:pt x="1022" y="14"/>
                    </a:lnTo>
                    <a:lnTo>
                      <a:pt x="1008" y="15"/>
                    </a:lnTo>
                    <a:lnTo>
                      <a:pt x="995" y="16"/>
                    </a:lnTo>
                    <a:lnTo>
                      <a:pt x="982" y="18"/>
                    </a:lnTo>
                    <a:lnTo>
                      <a:pt x="968" y="19"/>
                    </a:lnTo>
                    <a:lnTo>
                      <a:pt x="954" y="20"/>
                    </a:lnTo>
                    <a:lnTo>
                      <a:pt x="940" y="21"/>
                    </a:lnTo>
                    <a:lnTo>
                      <a:pt x="927" y="22"/>
                    </a:lnTo>
                    <a:lnTo>
                      <a:pt x="913" y="22"/>
                    </a:lnTo>
                    <a:lnTo>
                      <a:pt x="900" y="23"/>
                    </a:lnTo>
                    <a:lnTo>
                      <a:pt x="886" y="24"/>
                    </a:lnTo>
                    <a:lnTo>
                      <a:pt x="872" y="25"/>
                    </a:lnTo>
                    <a:lnTo>
                      <a:pt x="858" y="26"/>
                    </a:lnTo>
                    <a:lnTo>
                      <a:pt x="845" y="26"/>
                    </a:lnTo>
                    <a:lnTo>
                      <a:pt x="831" y="27"/>
                    </a:lnTo>
                    <a:lnTo>
                      <a:pt x="818" y="28"/>
                    </a:lnTo>
                    <a:lnTo>
                      <a:pt x="804" y="29"/>
                    </a:lnTo>
                    <a:lnTo>
                      <a:pt x="790" y="30"/>
                    </a:lnTo>
                    <a:lnTo>
                      <a:pt x="777" y="31"/>
                    </a:lnTo>
                    <a:lnTo>
                      <a:pt x="763" y="32"/>
                    </a:lnTo>
                    <a:lnTo>
                      <a:pt x="750" y="33"/>
                    </a:lnTo>
                    <a:lnTo>
                      <a:pt x="736" y="34"/>
                    </a:lnTo>
                    <a:lnTo>
                      <a:pt x="722" y="36"/>
                    </a:lnTo>
                    <a:lnTo>
                      <a:pt x="709" y="37"/>
                    </a:lnTo>
                    <a:lnTo>
                      <a:pt x="695" y="39"/>
                    </a:lnTo>
                    <a:lnTo>
                      <a:pt x="682" y="40"/>
                    </a:lnTo>
                    <a:lnTo>
                      <a:pt x="668" y="42"/>
                    </a:lnTo>
                    <a:lnTo>
                      <a:pt x="655" y="44"/>
                    </a:lnTo>
                    <a:lnTo>
                      <a:pt x="628" y="48"/>
                    </a:lnTo>
                    <a:lnTo>
                      <a:pt x="615" y="51"/>
                    </a:lnTo>
                    <a:lnTo>
                      <a:pt x="602" y="53"/>
                    </a:lnTo>
                    <a:lnTo>
                      <a:pt x="588" y="56"/>
                    </a:lnTo>
                    <a:lnTo>
                      <a:pt x="575" y="58"/>
                    </a:lnTo>
                    <a:lnTo>
                      <a:pt x="562" y="60"/>
                    </a:lnTo>
                    <a:lnTo>
                      <a:pt x="548" y="63"/>
                    </a:lnTo>
                    <a:lnTo>
                      <a:pt x="535" y="65"/>
                    </a:lnTo>
                    <a:lnTo>
                      <a:pt x="522" y="68"/>
                    </a:lnTo>
                    <a:lnTo>
                      <a:pt x="508" y="70"/>
                    </a:lnTo>
                    <a:lnTo>
                      <a:pt x="495" y="72"/>
                    </a:lnTo>
                    <a:lnTo>
                      <a:pt x="482" y="75"/>
                    </a:lnTo>
                    <a:lnTo>
                      <a:pt x="468" y="77"/>
                    </a:lnTo>
                    <a:lnTo>
                      <a:pt x="455" y="79"/>
                    </a:lnTo>
                    <a:lnTo>
                      <a:pt x="442" y="82"/>
                    </a:lnTo>
                    <a:lnTo>
                      <a:pt x="428" y="84"/>
                    </a:lnTo>
                    <a:lnTo>
                      <a:pt x="415" y="86"/>
                    </a:lnTo>
                    <a:lnTo>
                      <a:pt x="401" y="88"/>
                    </a:lnTo>
                    <a:lnTo>
                      <a:pt x="388" y="90"/>
                    </a:lnTo>
                    <a:lnTo>
                      <a:pt x="374" y="92"/>
                    </a:lnTo>
                    <a:lnTo>
                      <a:pt x="361" y="94"/>
                    </a:lnTo>
                    <a:lnTo>
                      <a:pt x="348" y="95"/>
                    </a:lnTo>
                    <a:lnTo>
                      <a:pt x="334" y="97"/>
                    </a:lnTo>
                    <a:lnTo>
                      <a:pt x="321" y="98"/>
                    </a:lnTo>
                    <a:lnTo>
                      <a:pt x="307" y="99"/>
                    </a:lnTo>
                    <a:lnTo>
                      <a:pt x="294" y="100"/>
                    </a:lnTo>
                    <a:lnTo>
                      <a:pt x="280" y="101"/>
                    </a:lnTo>
                    <a:lnTo>
                      <a:pt x="267" y="102"/>
                    </a:lnTo>
                    <a:lnTo>
                      <a:pt x="253" y="103"/>
                    </a:lnTo>
                    <a:lnTo>
                      <a:pt x="240" y="103"/>
                    </a:lnTo>
                    <a:lnTo>
                      <a:pt x="226" y="104"/>
                    </a:lnTo>
                    <a:lnTo>
                      <a:pt x="212" y="103"/>
                    </a:lnTo>
                    <a:lnTo>
                      <a:pt x="205" y="103"/>
                    </a:lnTo>
                    <a:lnTo>
                      <a:pt x="198" y="103"/>
                    </a:lnTo>
                    <a:lnTo>
                      <a:pt x="190" y="102"/>
                    </a:lnTo>
                    <a:lnTo>
                      <a:pt x="184" y="102"/>
                    </a:lnTo>
                    <a:lnTo>
                      <a:pt x="176" y="101"/>
                    </a:lnTo>
                    <a:lnTo>
                      <a:pt x="169" y="101"/>
                    </a:lnTo>
                    <a:lnTo>
                      <a:pt x="162" y="100"/>
                    </a:lnTo>
                    <a:lnTo>
                      <a:pt x="155" y="100"/>
                    </a:lnTo>
                    <a:lnTo>
                      <a:pt x="148" y="99"/>
                    </a:lnTo>
                    <a:lnTo>
                      <a:pt x="141" y="98"/>
                    </a:lnTo>
                    <a:lnTo>
                      <a:pt x="134" y="97"/>
                    </a:lnTo>
                    <a:lnTo>
                      <a:pt x="127" y="97"/>
                    </a:lnTo>
                    <a:lnTo>
                      <a:pt x="120" y="96"/>
                    </a:lnTo>
                    <a:lnTo>
                      <a:pt x="113" y="95"/>
                    </a:lnTo>
                    <a:lnTo>
                      <a:pt x="106" y="94"/>
                    </a:lnTo>
                    <a:lnTo>
                      <a:pt x="99" y="94"/>
                    </a:lnTo>
                    <a:lnTo>
                      <a:pt x="92" y="93"/>
                    </a:lnTo>
                    <a:lnTo>
                      <a:pt x="85" y="92"/>
                    </a:lnTo>
                    <a:lnTo>
                      <a:pt x="78" y="92"/>
                    </a:lnTo>
                    <a:lnTo>
                      <a:pt x="71" y="91"/>
                    </a:lnTo>
                    <a:lnTo>
                      <a:pt x="64" y="91"/>
                    </a:lnTo>
                    <a:lnTo>
                      <a:pt x="56" y="90"/>
                    </a:lnTo>
                    <a:lnTo>
                      <a:pt x="49" y="90"/>
                    </a:lnTo>
                    <a:lnTo>
                      <a:pt x="42" y="90"/>
                    </a:lnTo>
                    <a:lnTo>
                      <a:pt x="35" y="90"/>
                    </a:lnTo>
                    <a:lnTo>
                      <a:pt x="28" y="89"/>
                    </a:lnTo>
                    <a:lnTo>
                      <a:pt x="21" y="89"/>
                    </a:lnTo>
                    <a:lnTo>
                      <a:pt x="14" y="90"/>
                    </a:lnTo>
                    <a:lnTo>
                      <a:pt x="6" y="90"/>
                    </a:lnTo>
                    <a:lnTo>
                      <a:pt x="0" y="9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0" name="Freeform 62"/>
              <p:cNvSpPr>
                <a:spLocks/>
              </p:cNvSpPr>
              <p:nvPr/>
            </p:nvSpPr>
            <p:spPr bwMode="auto">
              <a:xfrm>
                <a:off x="2277" y="3068"/>
                <a:ext cx="1213" cy="107"/>
              </a:xfrm>
              <a:custGeom>
                <a:avLst/>
                <a:gdLst>
                  <a:gd name="T0" fmla="*/ 1194 w 1213"/>
                  <a:gd name="T1" fmla="*/ 0 h 107"/>
                  <a:gd name="T2" fmla="*/ 1175 w 1213"/>
                  <a:gd name="T3" fmla="*/ 0 h 107"/>
                  <a:gd name="T4" fmla="*/ 1155 w 1213"/>
                  <a:gd name="T5" fmla="*/ 2 h 107"/>
                  <a:gd name="T6" fmla="*/ 1135 w 1213"/>
                  <a:gd name="T7" fmla="*/ 4 h 107"/>
                  <a:gd name="T8" fmla="*/ 1114 w 1213"/>
                  <a:gd name="T9" fmla="*/ 8 h 107"/>
                  <a:gd name="T10" fmla="*/ 1093 w 1213"/>
                  <a:gd name="T11" fmla="*/ 12 h 107"/>
                  <a:gd name="T12" fmla="*/ 1071 w 1213"/>
                  <a:gd name="T13" fmla="*/ 16 h 107"/>
                  <a:gd name="T14" fmla="*/ 1049 w 1213"/>
                  <a:gd name="T15" fmla="*/ 21 h 107"/>
                  <a:gd name="T16" fmla="*/ 1027 w 1213"/>
                  <a:gd name="T17" fmla="*/ 26 h 107"/>
                  <a:gd name="T18" fmla="*/ 1006 w 1213"/>
                  <a:gd name="T19" fmla="*/ 32 h 107"/>
                  <a:gd name="T20" fmla="*/ 984 w 1213"/>
                  <a:gd name="T21" fmla="*/ 37 h 107"/>
                  <a:gd name="T22" fmla="*/ 963 w 1213"/>
                  <a:gd name="T23" fmla="*/ 42 h 107"/>
                  <a:gd name="T24" fmla="*/ 942 w 1213"/>
                  <a:gd name="T25" fmla="*/ 46 h 107"/>
                  <a:gd name="T26" fmla="*/ 921 w 1213"/>
                  <a:gd name="T27" fmla="*/ 49 h 107"/>
                  <a:gd name="T28" fmla="*/ 901 w 1213"/>
                  <a:gd name="T29" fmla="*/ 52 h 107"/>
                  <a:gd name="T30" fmla="*/ 882 w 1213"/>
                  <a:gd name="T31" fmla="*/ 54 h 107"/>
                  <a:gd name="T32" fmla="*/ 843 w 1213"/>
                  <a:gd name="T33" fmla="*/ 56 h 107"/>
                  <a:gd name="T34" fmla="*/ 818 w 1213"/>
                  <a:gd name="T35" fmla="*/ 58 h 107"/>
                  <a:gd name="T36" fmla="*/ 793 w 1213"/>
                  <a:gd name="T37" fmla="*/ 59 h 107"/>
                  <a:gd name="T38" fmla="*/ 767 w 1213"/>
                  <a:gd name="T39" fmla="*/ 61 h 107"/>
                  <a:gd name="T40" fmla="*/ 742 w 1213"/>
                  <a:gd name="T41" fmla="*/ 62 h 107"/>
                  <a:gd name="T42" fmla="*/ 717 w 1213"/>
                  <a:gd name="T43" fmla="*/ 64 h 107"/>
                  <a:gd name="T44" fmla="*/ 691 w 1213"/>
                  <a:gd name="T45" fmla="*/ 66 h 107"/>
                  <a:gd name="T46" fmla="*/ 666 w 1213"/>
                  <a:gd name="T47" fmla="*/ 67 h 107"/>
                  <a:gd name="T48" fmla="*/ 641 w 1213"/>
                  <a:gd name="T49" fmla="*/ 69 h 107"/>
                  <a:gd name="T50" fmla="*/ 616 w 1213"/>
                  <a:gd name="T51" fmla="*/ 71 h 107"/>
                  <a:gd name="T52" fmla="*/ 591 w 1213"/>
                  <a:gd name="T53" fmla="*/ 73 h 107"/>
                  <a:gd name="T54" fmla="*/ 565 w 1213"/>
                  <a:gd name="T55" fmla="*/ 76 h 107"/>
                  <a:gd name="T56" fmla="*/ 540 w 1213"/>
                  <a:gd name="T57" fmla="*/ 78 h 107"/>
                  <a:gd name="T58" fmla="*/ 515 w 1213"/>
                  <a:gd name="T59" fmla="*/ 82 h 107"/>
                  <a:gd name="T60" fmla="*/ 490 w 1213"/>
                  <a:gd name="T61" fmla="*/ 85 h 107"/>
                  <a:gd name="T62" fmla="*/ 446 w 1213"/>
                  <a:gd name="T63" fmla="*/ 91 h 107"/>
                  <a:gd name="T64" fmla="*/ 415 w 1213"/>
                  <a:gd name="T65" fmla="*/ 95 h 107"/>
                  <a:gd name="T66" fmla="*/ 384 w 1213"/>
                  <a:gd name="T67" fmla="*/ 98 h 107"/>
                  <a:gd name="T68" fmla="*/ 354 w 1213"/>
                  <a:gd name="T69" fmla="*/ 101 h 107"/>
                  <a:gd name="T70" fmla="*/ 324 w 1213"/>
                  <a:gd name="T71" fmla="*/ 103 h 107"/>
                  <a:gd name="T72" fmla="*/ 295 w 1213"/>
                  <a:gd name="T73" fmla="*/ 105 h 107"/>
                  <a:gd name="T74" fmla="*/ 265 w 1213"/>
                  <a:gd name="T75" fmla="*/ 106 h 107"/>
                  <a:gd name="T76" fmla="*/ 236 w 1213"/>
                  <a:gd name="T77" fmla="*/ 106 h 107"/>
                  <a:gd name="T78" fmla="*/ 207 w 1213"/>
                  <a:gd name="T79" fmla="*/ 106 h 107"/>
                  <a:gd name="T80" fmla="*/ 178 w 1213"/>
                  <a:gd name="T81" fmla="*/ 105 h 107"/>
                  <a:gd name="T82" fmla="*/ 149 w 1213"/>
                  <a:gd name="T83" fmla="*/ 104 h 107"/>
                  <a:gd name="T84" fmla="*/ 119 w 1213"/>
                  <a:gd name="T85" fmla="*/ 102 h 107"/>
                  <a:gd name="T86" fmla="*/ 90 w 1213"/>
                  <a:gd name="T87" fmla="*/ 99 h 107"/>
                  <a:gd name="T88" fmla="*/ 60 w 1213"/>
                  <a:gd name="T89" fmla="*/ 96 h 107"/>
                  <a:gd name="T90" fmla="*/ 30 w 1213"/>
                  <a:gd name="T91" fmla="*/ 92 h 107"/>
                  <a:gd name="T92" fmla="*/ 0 w 1213"/>
                  <a:gd name="T93" fmla="*/ 8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13"/>
                  <a:gd name="T142" fmla="*/ 0 h 107"/>
                  <a:gd name="T143" fmla="*/ 1213 w 1213"/>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13" h="107">
                    <a:moveTo>
                      <a:pt x="1212" y="2"/>
                    </a:moveTo>
                    <a:lnTo>
                      <a:pt x="1194" y="0"/>
                    </a:lnTo>
                    <a:lnTo>
                      <a:pt x="1184" y="0"/>
                    </a:lnTo>
                    <a:lnTo>
                      <a:pt x="1175" y="0"/>
                    </a:lnTo>
                    <a:lnTo>
                      <a:pt x="1165" y="1"/>
                    </a:lnTo>
                    <a:lnTo>
                      <a:pt x="1155" y="2"/>
                    </a:lnTo>
                    <a:lnTo>
                      <a:pt x="1145" y="3"/>
                    </a:lnTo>
                    <a:lnTo>
                      <a:pt x="1135" y="4"/>
                    </a:lnTo>
                    <a:lnTo>
                      <a:pt x="1124" y="6"/>
                    </a:lnTo>
                    <a:lnTo>
                      <a:pt x="1114" y="8"/>
                    </a:lnTo>
                    <a:lnTo>
                      <a:pt x="1103" y="10"/>
                    </a:lnTo>
                    <a:lnTo>
                      <a:pt x="1093" y="12"/>
                    </a:lnTo>
                    <a:lnTo>
                      <a:pt x="1082" y="14"/>
                    </a:lnTo>
                    <a:lnTo>
                      <a:pt x="1071" y="16"/>
                    </a:lnTo>
                    <a:lnTo>
                      <a:pt x="1060" y="19"/>
                    </a:lnTo>
                    <a:lnTo>
                      <a:pt x="1049" y="21"/>
                    </a:lnTo>
                    <a:lnTo>
                      <a:pt x="1039" y="24"/>
                    </a:lnTo>
                    <a:lnTo>
                      <a:pt x="1027" y="26"/>
                    </a:lnTo>
                    <a:lnTo>
                      <a:pt x="1017" y="29"/>
                    </a:lnTo>
                    <a:lnTo>
                      <a:pt x="1006" y="32"/>
                    </a:lnTo>
                    <a:lnTo>
                      <a:pt x="995" y="34"/>
                    </a:lnTo>
                    <a:lnTo>
                      <a:pt x="984" y="37"/>
                    </a:lnTo>
                    <a:lnTo>
                      <a:pt x="973" y="39"/>
                    </a:lnTo>
                    <a:lnTo>
                      <a:pt x="963" y="42"/>
                    </a:lnTo>
                    <a:lnTo>
                      <a:pt x="952" y="44"/>
                    </a:lnTo>
                    <a:lnTo>
                      <a:pt x="942" y="46"/>
                    </a:lnTo>
                    <a:lnTo>
                      <a:pt x="931" y="48"/>
                    </a:lnTo>
                    <a:lnTo>
                      <a:pt x="921" y="49"/>
                    </a:lnTo>
                    <a:lnTo>
                      <a:pt x="911" y="51"/>
                    </a:lnTo>
                    <a:lnTo>
                      <a:pt x="901" y="52"/>
                    </a:lnTo>
                    <a:lnTo>
                      <a:pt x="891" y="53"/>
                    </a:lnTo>
                    <a:lnTo>
                      <a:pt x="882" y="54"/>
                    </a:lnTo>
                    <a:lnTo>
                      <a:pt x="856" y="55"/>
                    </a:lnTo>
                    <a:lnTo>
                      <a:pt x="843" y="56"/>
                    </a:lnTo>
                    <a:lnTo>
                      <a:pt x="831" y="57"/>
                    </a:lnTo>
                    <a:lnTo>
                      <a:pt x="818" y="58"/>
                    </a:lnTo>
                    <a:lnTo>
                      <a:pt x="805" y="58"/>
                    </a:lnTo>
                    <a:lnTo>
                      <a:pt x="793" y="59"/>
                    </a:lnTo>
                    <a:lnTo>
                      <a:pt x="780" y="60"/>
                    </a:lnTo>
                    <a:lnTo>
                      <a:pt x="767" y="61"/>
                    </a:lnTo>
                    <a:lnTo>
                      <a:pt x="755" y="62"/>
                    </a:lnTo>
                    <a:lnTo>
                      <a:pt x="742" y="62"/>
                    </a:lnTo>
                    <a:lnTo>
                      <a:pt x="729" y="63"/>
                    </a:lnTo>
                    <a:lnTo>
                      <a:pt x="717" y="64"/>
                    </a:lnTo>
                    <a:lnTo>
                      <a:pt x="704" y="64"/>
                    </a:lnTo>
                    <a:lnTo>
                      <a:pt x="691" y="66"/>
                    </a:lnTo>
                    <a:lnTo>
                      <a:pt x="679" y="66"/>
                    </a:lnTo>
                    <a:lnTo>
                      <a:pt x="666" y="67"/>
                    </a:lnTo>
                    <a:lnTo>
                      <a:pt x="654" y="68"/>
                    </a:lnTo>
                    <a:lnTo>
                      <a:pt x="641" y="69"/>
                    </a:lnTo>
                    <a:lnTo>
                      <a:pt x="629" y="70"/>
                    </a:lnTo>
                    <a:lnTo>
                      <a:pt x="616" y="71"/>
                    </a:lnTo>
                    <a:lnTo>
                      <a:pt x="603" y="72"/>
                    </a:lnTo>
                    <a:lnTo>
                      <a:pt x="591" y="73"/>
                    </a:lnTo>
                    <a:lnTo>
                      <a:pt x="578" y="75"/>
                    </a:lnTo>
                    <a:lnTo>
                      <a:pt x="565" y="76"/>
                    </a:lnTo>
                    <a:lnTo>
                      <a:pt x="553" y="77"/>
                    </a:lnTo>
                    <a:lnTo>
                      <a:pt x="540" y="78"/>
                    </a:lnTo>
                    <a:lnTo>
                      <a:pt x="528" y="80"/>
                    </a:lnTo>
                    <a:lnTo>
                      <a:pt x="515" y="82"/>
                    </a:lnTo>
                    <a:lnTo>
                      <a:pt x="503" y="83"/>
                    </a:lnTo>
                    <a:lnTo>
                      <a:pt x="490" y="85"/>
                    </a:lnTo>
                    <a:lnTo>
                      <a:pt x="477" y="87"/>
                    </a:lnTo>
                    <a:lnTo>
                      <a:pt x="446" y="91"/>
                    </a:lnTo>
                    <a:lnTo>
                      <a:pt x="430" y="93"/>
                    </a:lnTo>
                    <a:lnTo>
                      <a:pt x="415" y="95"/>
                    </a:lnTo>
                    <a:lnTo>
                      <a:pt x="399" y="96"/>
                    </a:lnTo>
                    <a:lnTo>
                      <a:pt x="384" y="98"/>
                    </a:lnTo>
                    <a:lnTo>
                      <a:pt x="369" y="100"/>
                    </a:lnTo>
                    <a:lnTo>
                      <a:pt x="354" y="101"/>
                    </a:lnTo>
                    <a:lnTo>
                      <a:pt x="339" y="102"/>
                    </a:lnTo>
                    <a:lnTo>
                      <a:pt x="324" y="103"/>
                    </a:lnTo>
                    <a:lnTo>
                      <a:pt x="309" y="104"/>
                    </a:lnTo>
                    <a:lnTo>
                      <a:pt x="295" y="105"/>
                    </a:lnTo>
                    <a:lnTo>
                      <a:pt x="280" y="105"/>
                    </a:lnTo>
                    <a:lnTo>
                      <a:pt x="265" y="106"/>
                    </a:lnTo>
                    <a:lnTo>
                      <a:pt x="251" y="106"/>
                    </a:lnTo>
                    <a:lnTo>
                      <a:pt x="236" y="106"/>
                    </a:lnTo>
                    <a:lnTo>
                      <a:pt x="221" y="106"/>
                    </a:lnTo>
                    <a:lnTo>
                      <a:pt x="207" y="106"/>
                    </a:lnTo>
                    <a:lnTo>
                      <a:pt x="192" y="106"/>
                    </a:lnTo>
                    <a:lnTo>
                      <a:pt x="178" y="105"/>
                    </a:lnTo>
                    <a:lnTo>
                      <a:pt x="163" y="105"/>
                    </a:lnTo>
                    <a:lnTo>
                      <a:pt x="149" y="104"/>
                    </a:lnTo>
                    <a:lnTo>
                      <a:pt x="134" y="103"/>
                    </a:lnTo>
                    <a:lnTo>
                      <a:pt x="119" y="102"/>
                    </a:lnTo>
                    <a:lnTo>
                      <a:pt x="105" y="100"/>
                    </a:lnTo>
                    <a:lnTo>
                      <a:pt x="90" y="99"/>
                    </a:lnTo>
                    <a:lnTo>
                      <a:pt x="75" y="98"/>
                    </a:lnTo>
                    <a:lnTo>
                      <a:pt x="60" y="96"/>
                    </a:lnTo>
                    <a:lnTo>
                      <a:pt x="45" y="94"/>
                    </a:lnTo>
                    <a:lnTo>
                      <a:pt x="30" y="92"/>
                    </a:lnTo>
                    <a:lnTo>
                      <a:pt x="1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1" name="Freeform 63"/>
              <p:cNvSpPr>
                <a:spLocks/>
              </p:cNvSpPr>
              <p:nvPr/>
            </p:nvSpPr>
            <p:spPr bwMode="auto">
              <a:xfrm>
                <a:off x="2166" y="2939"/>
                <a:ext cx="1337" cy="158"/>
              </a:xfrm>
              <a:custGeom>
                <a:avLst/>
                <a:gdLst>
                  <a:gd name="T0" fmla="*/ 1321 w 1337"/>
                  <a:gd name="T1" fmla="*/ 93 h 158"/>
                  <a:gd name="T2" fmla="*/ 1306 w 1337"/>
                  <a:gd name="T3" fmla="*/ 94 h 158"/>
                  <a:gd name="T4" fmla="*/ 1291 w 1337"/>
                  <a:gd name="T5" fmla="*/ 94 h 158"/>
                  <a:gd name="T6" fmla="*/ 1276 w 1337"/>
                  <a:gd name="T7" fmla="*/ 92 h 158"/>
                  <a:gd name="T8" fmla="*/ 1261 w 1337"/>
                  <a:gd name="T9" fmla="*/ 89 h 158"/>
                  <a:gd name="T10" fmla="*/ 1245 w 1337"/>
                  <a:gd name="T11" fmla="*/ 85 h 158"/>
                  <a:gd name="T12" fmla="*/ 1230 w 1337"/>
                  <a:gd name="T13" fmla="*/ 80 h 158"/>
                  <a:gd name="T14" fmla="*/ 1214 w 1337"/>
                  <a:gd name="T15" fmla="*/ 74 h 158"/>
                  <a:gd name="T16" fmla="*/ 1198 w 1337"/>
                  <a:gd name="T17" fmla="*/ 68 h 158"/>
                  <a:gd name="T18" fmla="*/ 1183 w 1337"/>
                  <a:gd name="T19" fmla="*/ 62 h 158"/>
                  <a:gd name="T20" fmla="*/ 1168 w 1337"/>
                  <a:gd name="T21" fmla="*/ 55 h 158"/>
                  <a:gd name="T22" fmla="*/ 1153 w 1337"/>
                  <a:gd name="T23" fmla="*/ 49 h 158"/>
                  <a:gd name="T24" fmla="*/ 1138 w 1337"/>
                  <a:gd name="T25" fmla="*/ 42 h 158"/>
                  <a:gd name="T26" fmla="*/ 1124 w 1337"/>
                  <a:gd name="T27" fmla="*/ 36 h 158"/>
                  <a:gd name="T28" fmla="*/ 1110 w 1337"/>
                  <a:gd name="T29" fmla="*/ 31 h 158"/>
                  <a:gd name="T30" fmla="*/ 1097 w 1337"/>
                  <a:gd name="T31" fmla="*/ 26 h 158"/>
                  <a:gd name="T32" fmla="*/ 1038 w 1337"/>
                  <a:gd name="T33" fmla="*/ 9 h 158"/>
                  <a:gd name="T34" fmla="*/ 999 w 1337"/>
                  <a:gd name="T35" fmla="*/ 3 h 158"/>
                  <a:gd name="T36" fmla="*/ 961 w 1337"/>
                  <a:gd name="T37" fmla="*/ 1 h 158"/>
                  <a:gd name="T38" fmla="*/ 923 w 1337"/>
                  <a:gd name="T39" fmla="*/ 1 h 158"/>
                  <a:gd name="T40" fmla="*/ 885 w 1337"/>
                  <a:gd name="T41" fmla="*/ 3 h 158"/>
                  <a:gd name="T42" fmla="*/ 847 w 1337"/>
                  <a:gd name="T43" fmla="*/ 8 h 158"/>
                  <a:gd name="T44" fmla="*/ 810 w 1337"/>
                  <a:gd name="T45" fmla="*/ 15 h 158"/>
                  <a:gd name="T46" fmla="*/ 772 w 1337"/>
                  <a:gd name="T47" fmla="*/ 23 h 158"/>
                  <a:gd name="T48" fmla="*/ 734 w 1337"/>
                  <a:gd name="T49" fmla="*/ 31 h 158"/>
                  <a:gd name="T50" fmla="*/ 697 w 1337"/>
                  <a:gd name="T51" fmla="*/ 41 h 158"/>
                  <a:gd name="T52" fmla="*/ 659 w 1337"/>
                  <a:gd name="T53" fmla="*/ 51 h 158"/>
                  <a:gd name="T54" fmla="*/ 620 w 1337"/>
                  <a:gd name="T55" fmla="*/ 61 h 158"/>
                  <a:gd name="T56" fmla="*/ 582 w 1337"/>
                  <a:gd name="T57" fmla="*/ 71 h 158"/>
                  <a:gd name="T58" fmla="*/ 543 w 1337"/>
                  <a:gd name="T59" fmla="*/ 80 h 158"/>
                  <a:gd name="T60" fmla="*/ 504 w 1337"/>
                  <a:gd name="T61" fmla="*/ 87 h 158"/>
                  <a:gd name="T62" fmla="*/ 460 w 1337"/>
                  <a:gd name="T63" fmla="*/ 95 h 158"/>
                  <a:gd name="T64" fmla="*/ 434 w 1337"/>
                  <a:gd name="T65" fmla="*/ 99 h 158"/>
                  <a:gd name="T66" fmla="*/ 409 w 1337"/>
                  <a:gd name="T67" fmla="*/ 103 h 158"/>
                  <a:gd name="T68" fmla="*/ 384 w 1337"/>
                  <a:gd name="T69" fmla="*/ 108 h 158"/>
                  <a:gd name="T70" fmla="*/ 358 w 1337"/>
                  <a:gd name="T71" fmla="*/ 113 h 158"/>
                  <a:gd name="T72" fmla="*/ 332 w 1337"/>
                  <a:gd name="T73" fmla="*/ 117 h 158"/>
                  <a:gd name="T74" fmla="*/ 306 w 1337"/>
                  <a:gd name="T75" fmla="*/ 121 h 158"/>
                  <a:gd name="T76" fmla="*/ 279 w 1337"/>
                  <a:gd name="T77" fmla="*/ 126 h 158"/>
                  <a:gd name="T78" fmla="*/ 253 w 1337"/>
                  <a:gd name="T79" fmla="*/ 129 h 158"/>
                  <a:gd name="T80" fmla="*/ 227 w 1337"/>
                  <a:gd name="T81" fmla="*/ 133 h 158"/>
                  <a:gd name="T82" fmla="*/ 201 w 1337"/>
                  <a:gd name="T83" fmla="*/ 136 h 158"/>
                  <a:gd name="T84" fmla="*/ 175 w 1337"/>
                  <a:gd name="T85" fmla="*/ 139 h 158"/>
                  <a:gd name="T86" fmla="*/ 149 w 1337"/>
                  <a:gd name="T87" fmla="*/ 141 h 158"/>
                  <a:gd name="T88" fmla="*/ 124 w 1337"/>
                  <a:gd name="T89" fmla="*/ 143 h 158"/>
                  <a:gd name="T90" fmla="*/ 99 w 1337"/>
                  <a:gd name="T91" fmla="*/ 143 h 158"/>
                  <a:gd name="T92" fmla="*/ 74 w 1337"/>
                  <a:gd name="T93" fmla="*/ 144 h 158"/>
                  <a:gd name="T94" fmla="*/ 66 w 1337"/>
                  <a:gd name="T95" fmla="*/ 143 h 158"/>
                  <a:gd name="T96" fmla="*/ 62 w 1337"/>
                  <a:gd name="T97" fmla="*/ 143 h 158"/>
                  <a:gd name="T98" fmla="*/ 57 w 1337"/>
                  <a:gd name="T99" fmla="*/ 143 h 158"/>
                  <a:gd name="T100" fmla="*/ 52 w 1337"/>
                  <a:gd name="T101" fmla="*/ 143 h 158"/>
                  <a:gd name="T102" fmla="*/ 47 w 1337"/>
                  <a:gd name="T103" fmla="*/ 143 h 158"/>
                  <a:gd name="T104" fmla="*/ 42 w 1337"/>
                  <a:gd name="T105" fmla="*/ 143 h 158"/>
                  <a:gd name="T106" fmla="*/ 38 w 1337"/>
                  <a:gd name="T107" fmla="*/ 143 h 158"/>
                  <a:gd name="T108" fmla="*/ 33 w 1337"/>
                  <a:gd name="T109" fmla="*/ 143 h 158"/>
                  <a:gd name="T110" fmla="*/ 28 w 1337"/>
                  <a:gd name="T111" fmla="*/ 144 h 158"/>
                  <a:gd name="T112" fmla="*/ 24 w 1337"/>
                  <a:gd name="T113" fmla="*/ 145 h 158"/>
                  <a:gd name="T114" fmla="*/ 20 w 1337"/>
                  <a:gd name="T115" fmla="*/ 146 h 158"/>
                  <a:gd name="T116" fmla="*/ 15 w 1337"/>
                  <a:gd name="T117" fmla="*/ 147 h 158"/>
                  <a:gd name="T118" fmla="*/ 11 w 1337"/>
                  <a:gd name="T119" fmla="*/ 150 h 158"/>
                  <a:gd name="T120" fmla="*/ 6 w 1337"/>
                  <a:gd name="T121" fmla="*/ 152 h 158"/>
                  <a:gd name="T122" fmla="*/ 2 w 1337"/>
                  <a:gd name="T123" fmla="*/ 15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7"/>
                  <a:gd name="T187" fmla="*/ 0 h 158"/>
                  <a:gd name="T188" fmla="*/ 1337 w 1337"/>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7" h="158">
                    <a:moveTo>
                      <a:pt x="1336" y="91"/>
                    </a:moveTo>
                    <a:lnTo>
                      <a:pt x="1321" y="93"/>
                    </a:lnTo>
                    <a:lnTo>
                      <a:pt x="1314" y="94"/>
                    </a:lnTo>
                    <a:lnTo>
                      <a:pt x="1306" y="94"/>
                    </a:lnTo>
                    <a:lnTo>
                      <a:pt x="1299" y="94"/>
                    </a:lnTo>
                    <a:lnTo>
                      <a:pt x="1291" y="94"/>
                    </a:lnTo>
                    <a:lnTo>
                      <a:pt x="1284" y="93"/>
                    </a:lnTo>
                    <a:lnTo>
                      <a:pt x="1276" y="92"/>
                    </a:lnTo>
                    <a:lnTo>
                      <a:pt x="1268" y="90"/>
                    </a:lnTo>
                    <a:lnTo>
                      <a:pt x="1261" y="89"/>
                    </a:lnTo>
                    <a:lnTo>
                      <a:pt x="1253" y="87"/>
                    </a:lnTo>
                    <a:lnTo>
                      <a:pt x="1245" y="85"/>
                    </a:lnTo>
                    <a:lnTo>
                      <a:pt x="1237" y="82"/>
                    </a:lnTo>
                    <a:lnTo>
                      <a:pt x="1230" y="80"/>
                    </a:lnTo>
                    <a:lnTo>
                      <a:pt x="1222" y="77"/>
                    </a:lnTo>
                    <a:lnTo>
                      <a:pt x="1214" y="74"/>
                    </a:lnTo>
                    <a:lnTo>
                      <a:pt x="1206" y="71"/>
                    </a:lnTo>
                    <a:lnTo>
                      <a:pt x="1198" y="68"/>
                    </a:lnTo>
                    <a:lnTo>
                      <a:pt x="1190" y="65"/>
                    </a:lnTo>
                    <a:lnTo>
                      <a:pt x="1183" y="62"/>
                    </a:lnTo>
                    <a:lnTo>
                      <a:pt x="1175" y="59"/>
                    </a:lnTo>
                    <a:lnTo>
                      <a:pt x="1168" y="55"/>
                    </a:lnTo>
                    <a:lnTo>
                      <a:pt x="1160" y="52"/>
                    </a:lnTo>
                    <a:lnTo>
                      <a:pt x="1153" y="49"/>
                    </a:lnTo>
                    <a:lnTo>
                      <a:pt x="1145" y="45"/>
                    </a:lnTo>
                    <a:lnTo>
                      <a:pt x="1138" y="42"/>
                    </a:lnTo>
                    <a:lnTo>
                      <a:pt x="1131" y="39"/>
                    </a:lnTo>
                    <a:lnTo>
                      <a:pt x="1124" y="36"/>
                    </a:lnTo>
                    <a:lnTo>
                      <a:pt x="1117" y="33"/>
                    </a:lnTo>
                    <a:lnTo>
                      <a:pt x="1110" y="31"/>
                    </a:lnTo>
                    <a:lnTo>
                      <a:pt x="1103" y="28"/>
                    </a:lnTo>
                    <a:lnTo>
                      <a:pt x="1097" y="26"/>
                    </a:lnTo>
                    <a:lnTo>
                      <a:pt x="1057" y="14"/>
                    </a:lnTo>
                    <a:lnTo>
                      <a:pt x="1038" y="9"/>
                    </a:lnTo>
                    <a:lnTo>
                      <a:pt x="1018" y="6"/>
                    </a:lnTo>
                    <a:lnTo>
                      <a:pt x="999" y="3"/>
                    </a:lnTo>
                    <a:lnTo>
                      <a:pt x="980" y="1"/>
                    </a:lnTo>
                    <a:lnTo>
                      <a:pt x="961" y="1"/>
                    </a:lnTo>
                    <a:lnTo>
                      <a:pt x="942" y="0"/>
                    </a:lnTo>
                    <a:lnTo>
                      <a:pt x="923" y="1"/>
                    </a:lnTo>
                    <a:lnTo>
                      <a:pt x="904" y="1"/>
                    </a:lnTo>
                    <a:lnTo>
                      <a:pt x="885" y="3"/>
                    </a:lnTo>
                    <a:lnTo>
                      <a:pt x="866" y="5"/>
                    </a:lnTo>
                    <a:lnTo>
                      <a:pt x="847" y="8"/>
                    </a:lnTo>
                    <a:lnTo>
                      <a:pt x="828" y="11"/>
                    </a:lnTo>
                    <a:lnTo>
                      <a:pt x="810" y="15"/>
                    </a:lnTo>
                    <a:lnTo>
                      <a:pt x="791" y="18"/>
                    </a:lnTo>
                    <a:lnTo>
                      <a:pt x="772" y="23"/>
                    </a:lnTo>
                    <a:lnTo>
                      <a:pt x="753" y="27"/>
                    </a:lnTo>
                    <a:lnTo>
                      <a:pt x="734" y="31"/>
                    </a:lnTo>
                    <a:lnTo>
                      <a:pt x="716" y="36"/>
                    </a:lnTo>
                    <a:lnTo>
                      <a:pt x="697" y="41"/>
                    </a:lnTo>
                    <a:lnTo>
                      <a:pt x="678" y="46"/>
                    </a:lnTo>
                    <a:lnTo>
                      <a:pt x="659" y="51"/>
                    </a:lnTo>
                    <a:lnTo>
                      <a:pt x="640" y="57"/>
                    </a:lnTo>
                    <a:lnTo>
                      <a:pt x="620" y="61"/>
                    </a:lnTo>
                    <a:lnTo>
                      <a:pt x="601" y="66"/>
                    </a:lnTo>
                    <a:lnTo>
                      <a:pt x="582" y="71"/>
                    </a:lnTo>
                    <a:lnTo>
                      <a:pt x="563" y="75"/>
                    </a:lnTo>
                    <a:lnTo>
                      <a:pt x="543" y="80"/>
                    </a:lnTo>
                    <a:lnTo>
                      <a:pt x="524" y="84"/>
                    </a:lnTo>
                    <a:lnTo>
                      <a:pt x="504" y="87"/>
                    </a:lnTo>
                    <a:lnTo>
                      <a:pt x="484" y="91"/>
                    </a:lnTo>
                    <a:lnTo>
                      <a:pt x="460" y="95"/>
                    </a:lnTo>
                    <a:lnTo>
                      <a:pt x="447" y="97"/>
                    </a:lnTo>
                    <a:lnTo>
                      <a:pt x="434" y="99"/>
                    </a:lnTo>
                    <a:lnTo>
                      <a:pt x="422" y="101"/>
                    </a:lnTo>
                    <a:lnTo>
                      <a:pt x="409" y="103"/>
                    </a:lnTo>
                    <a:lnTo>
                      <a:pt x="396" y="106"/>
                    </a:lnTo>
                    <a:lnTo>
                      <a:pt x="384" y="108"/>
                    </a:lnTo>
                    <a:lnTo>
                      <a:pt x="370" y="110"/>
                    </a:lnTo>
                    <a:lnTo>
                      <a:pt x="358" y="113"/>
                    </a:lnTo>
                    <a:lnTo>
                      <a:pt x="344" y="115"/>
                    </a:lnTo>
                    <a:lnTo>
                      <a:pt x="332" y="117"/>
                    </a:lnTo>
                    <a:lnTo>
                      <a:pt x="318" y="119"/>
                    </a:lnTo>
                    <a:lnTo>
                      <a:pt x="306" y="121"/>
                    </a:lnTo>
                    <a:lnTo>
                      <a:pt x="292" y="123"/>
                    </a:lnTo>
                    <a:lnTo>
                      <a:pt x="279" y="126"/>
                    </a:lnTo>
                    <a:lnTo>
                      <a:pt x="266" y="127"/>
                    </a:lnTo>
                    <a:lnTo>
                      <a:pt x="253" y="129"/>
                    </a:lnTo>
                    <a:lnTo>
                      <a:pt x="240" y="131"/>
                    </a:lnTo>
                    <a:lnTo>
                      <a:pt x="227" y="133"/>
                    </a:lnTo>
                    <a:lnTo>
                      <a:pt x="214" y="135"/>
                    </a:lnTo>
                    <a:lnTo>
                      <a:pt x="201" y="136"/>
                    </a:lnTo>
                    <a:lnTo>
                      <a:pt x="188" y="138"/>
                    </a:lnTo>
                    <a:lnTo>
                      <a:pt x="175" y="139"/>
                    </a:lnTo>
                    <a:lnTo>
                      <a:pt x="162" y="140"/>
                    </a:lnTo>
                    <a:lnTo>
                      <a:pt x="149" y="141"/>
                    </a:lnTo>
                    <a:lnTo>
                      <a:pt x="136" y="142"/>
                    </a:lnTo>
                    <a:lnTo>
                      <a:pt x="124" y="143"/>
                    </a:lnTo>
                    <a:lnTo>
                      <a:pt x="111" y="143"/>
                    </a:lnTo>
                    <a:lnTo>
                      <a:pt x="99" y="143"/>
                    </a:lnTo>
                    <a:lnTo>
                      <a:pt x="86" y="144"/>
                    </a:lnTo>
                    <a:lnTo>
                      <a:pt x="74" y="144"/>
                    </a:lnTo>
                    <a:lnTo>
                      <a:pt x="69" y="143"/>
                    </a:lnTo>
                    <a:lnTo>
                      <a:pt x="66" y="143"/>
                    </a:lnTo>
                    <a:lnTo>
                      <a:pt x="64" y="143"/>
                    </a:lnTo>
                    <a:lnTo>
                      <a:pt x="62" y="143"/>
                    </a:lnTo>
                    <a:lnTo>
                      <a:pt x="59" y="143"/>
                    </a:lnTo>
                    <a:lnTo>
                      <a:pt x="57" y="143"/>
                    </a:lnTo>
                    <a:lnTo>
                      <a:pt x="54" y="143"/>
                    </a:lnTo>
                    <a:lnTo>
                      <a:pt x="52" y="143"/>
                    </a:lnTo>
                    <a:lnTo>
                      <a:pt x="50" y="143"/>
                    </a:lnTo>
                    <a:lnTo>
                      <a:pt x="47" y="143"/>
                    </a:lnTo>
                    <a:lnTo>
                      <a:pt x="45" y="143"/>
                    </a:lnTo>
                    <a:lnTo>
                      <a:pt x="42" y="143"/>
                    </a:lnTo>
                    <a:lnTo>
                      <a:pt x="40" y="143"/>
                    </a:lnTo>
                    <a:lnTo>
                      <a:pt x="38" y="143"/>
                    </a:lnTo>
                    <a:lnTo>
                      <a:pt x="36" y="143"/>
                    </a:lnTo>
                    <a:lnTo>
                      <a:pt x="33" y="143"/>
                    </a:lnTo>
                    <a:lnTo>
                      <a:pt x="31" y="143"/>
                    </a:lnTo>
                    <a:lnTo>
                      <a:pt x="28" y="144"/>
                    </a:lnTo>
                    <a:lnTo>
                      <a:pt x="26" y="144"/>
                    </a:lnTo>
                    <a:lnTo>
                      <a:pt x="24" y="145"/>
                    </a:lnTo>
                    <a:lnTo>
                      <a:pt x="22" y="145"/>
                    </a:lnTo>
                    <a:lnTo>
                      <a:pt x="20" y="146"/>
                    </a:lnTo>
                    <a:lnTo>
                      <a:pt x="17" y="147"/>
                    </a:lnTo>
                    <a:lnTo>
                      <a:pt x="15" y="147"/>
                    </a:lnTo>
                    <a:lnTo>
                      <a:pt x="13" y="149"/>
                    </a:lnTo>
                    <a:lnTo>
                      <a:pt x="11" y="150"/>
                    </a:lnTo>
                    <a:lnTo>
                      <a:pt x="8" y="151"/>
                    </a:lnTo>
                    <a:lnTo>
                      <a:pt x="6" y="152"/>
                    </a:lnTo>
                    <a:lnTo>
                      <a:pt x="4" y="153"/>
                    </a:lnTo>
                    <a:lnTo>
                      <a:pt x="2" y="155"/>
                    </a:lnTo>
                    <a:lnTo>
                      <a:pt x="0" y="15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2" name="Freeform 64"/>
              <p:cNvSpPr>
                <a:spLocks/>
              </p:cNvSpPr>
              <p:nvPr/>
            </p:nvSpPr>
            <p:spPr bwMode="auto">
              <a:xfrm>
                <a:off x="2166" y="3080"/>
                <a:ext cx="1429" cy="149"/>
              </a:xfrm>
              <a:custGeom>
                <a:avLst/>
                <a:gdLst>
                  <a:gd name="T0" fmla="*/ 1416 w 1429"/>
                  <a:gd name="T1" fmla="*/ 1 h 149"/>
                  <a:gd name="T2" fmla="*/ 1406 w 1429"/>
                  <a:gd name="T3" fmla="*/ 0 h 149"/>
                  <a:gd name="T4" fmla="*/ 1396 w 1429"/>
                  <a:gd name="T5" fmla="*/ 0 h 149"/>
                  <a:gd name="T6" fmla="*/ 1386 w 1429"/>
                  <a:gd name="T7" fmla="*/ 1 h 149"/>
                  <a:gd name="T8" fmla="*/ 1376 w 1429"/>
                  <a:gd name="T9" fmla="*/ 2 h 149"/>
                  <a:gd name="T10" fmla="*/ 1367 w 1429"/>
                  <a:gd name="T11" fmla="*/ 4 h 149"/>
                  <a:gd name="T12" fmla="*/ 1357 w 1429"/>
                  <a:gd name="T13" fmla="*/ 6 h 149"/>
                  <a:gd name="T14" fmla="*/ 1348 w 1429"/>
                  <a:gd name="T15" fmla="*/ 9 h 149"/>
                  <a:gd name="T16" fmla="*/ 1339 w 1429"/>
                  <a:gd name="T17" fmla="*/ 12 h 149"/>
                  <a:gd name="T18" fmla="*/ 1330 w 1429"/>
                  <a:gd name="T19" fmla="*/ 16 h 149"/>
                  <a:gd name="T20" fmla="*/ 1321 w 1429"/>
                  <a:gd name="T21" fmla="*/ 20 h 149"/>
                  <a:gd name="T22" fmla="*/ 1312 w 1429"/>
                  <a:gd name="T23" fmla="*/ 24 h 149"/>
                  <a:gd name="T24" fmla="*/ 1302 w 1429"/>
                  <a:gd name="T25" fmla="*/ 28 h 149"/>
                  <a:gd name="T26" fmla="*/ 1293 w 1429"/>
                  <a:gd name="T27" fmla="*/ 33 h 149"/>
                  <a:gd name="T28" fmla="*/ 1284 w 1429"/>
                  <a:gd name="T29" fmla="*/ 37 h 149"/>
                  <a:gd name="T30" fmla="*/ 1274 w 1429"/>
                  <a:gd name="T31" fmla="*/ 42 h 149"/>
                  <a:gd name="T32" fmla="*/ 1256 w 1429"/>
                  <a:gd name="T33" fmla="*/ 50 h 149"/>
                  <a:gd name="T34" fmla="*/ 1243 w 1429"/>
                  <a:gd name="T35" fmla="*/ 54 h 149"/>
                  <a:gd name="T36" fmla="*/ 1231 w 1429"/>
                  <a:gd name="T37" fmla="*/ 58 h 149"/>
                  <a:gd name="T38" fmla="*/ 1220 w 1429"/>
                  <a:gd name="T39" fmla="*/ 62 h 149"/>
                  <a:gd name="T40" fmla="*/ 1208 w 1429"/>
                  <a:gd name="T41" fmla="*/ 65 h 149"/>
                  <a:gd name="T42" fmla="*/ 1196 w 1429"/>
                  <a:gd name="T43" fmla="*/ 68 h 149"/>
                  <a:gd name="T44" fmla="*/ 1184 w 1429"/>
                  <a:gd name="T45" fmla="*/ 70 h 149"/>
                  <a:gd name="T46" fmla="*/ 1172 w 1429"/>
                  <a:gd name="T47" fmla="*/ 71 h 149"/>
                  <a:gd name="T48" fmla="*/ 1161 w 1429"/>
                  <a:gd name="T49" fmla="*/ 72 h 149"/>
                  <a:gd name="T50" fmla="*/ 1149 w 1429"/>
                  <a:gd name="T51" fmla="*/ 74 h 149"/>
                  <a:gd name="T52" fmla="*/ 1136 w 1429"/>
                  <a:gd name="T53" fmla="*/ 74 h 149"/>
                  <a:gd name="T54" fmla="*/ 1124 w 1429"/>
                  <a:gd name="T55" fmla="*/ 75 h 149"/>
                  <a:gd name="T56" fmla="*/ 1111 w 1429"/>
                  <a:gd name="T57" fmla="*/ 75 h 149"/>
                  <a:gd name="T58" fmla="*/ 1098 w 1429"/>
                  <a:gd name="T59" fmla="*/ 75 h 149"/>
                  <a:gd name="T60" fmla="*/ 1085 w 1429"/>
                  <a:gd name="T61" fmla="*/ 75 h 149"/>
                  <a:gd name="T62" fmla="*/ 1052 w 1429"/>
                  <a:gd name="T63" fmla="*/ 74 h 149"/>
                  <a:gd name="T64" fmla="*/ 1026 w 1429"/>
                  <a:gd name="T65" fmla="*/ 76 h 149"/>
                  <a:gd name="T66" fmla="*/ 1000 w 1429"/>
                  <a:gd name="T67" fmla="*/ 78 h 149"/>
                  <a:gd name="T68" fmla="*/ 974 w 1429"/>
                  <a:gd name="T69" fmla="*/ 81 h 149"/>
                  <a:gd name="T70" fmla="*/ 949 w 1429"/>
                  <a:gd name="T71" fmla="*/ 84 h 149"/>
                  <a:gd name="T72" fmla="*/ 923 w 1429"/>
                  <a:gd name="T73" fmla="*/ 89 h 149"/>
                  <a:gd name="T74" fmla="*/ 898 w 1429"/>
                  <a:gd name="T75" fmla="*/ 94 h 149"/>
                  <a:gd name="T76" fmla="*/ 872 w 1429"/>
                  <a:gd name="T77" fmla="*/ 99 h 149"/>
                  <a:gd name="T78" fmla="*/ 847 w 1429"/>
                  <a:gd name="T79" fmla="*/ 104 h 149"/>
                  <a:gd name="T80" fmla="*/ 822 w 1429"/>
                  <a:gd name="T81" fmla="*/ 110 h 149"/>
                  <a:gd name="T82" fmla="*/ 796 w 1429"/>
                  <a:gd name="T83" fmla="*/ 116 h 149"/>
                  <a:gd name="T84" fmla="*/ 770 w 1429"/>
                  <a:gd name="T85" fmla="*/ 122 h 149"/>
                  <a:gd name="T86" fmla="*/ 745 w 1429"/>
                  <a:gd name="T87" fmla="*/ 127 h 149"/>
                  <a:gd name="T88" fmla="*/ 719 w 1429"/>
                  <a:gd name="T89" fmla="*/ 132 h 149"/>
                  <a:gd name="T90" fmla="*/ 694 w 1429"/>
                  <a:gd name="T91" fmla="*/ 136 h 149"/>
                  <a:gd name="T92" fmla="*/ 668 w 1429"/>
                  <a:gd name="T93" fmla="*/ 140 h 149"/>
                  <a:gd name="T94" fmla="*/ 601 w 1429"/>
                  <a:gd name="T95" fmla="*/ 147 h 149"/>
                  <a:gd name="T96" fmla="*/ 557 w 1429"/>
                  <a:gd name="T97" fmla="*/ 148 h 149"/>
                  <a:gd name="T98" fmla="*/ 514 w 1429"/>
                  <a:gd name="T99" fmla="*/ 148 h 149"/>
                  <a:gd name="T100" fmla="*/ 472 w 1429"/>
                  <a:gd name="T101" fmla="*/ 145 h 149"/>
                  <a:gd name="T102" fmla="*/ 430 w 1429"/>
                  <a:gd name="T103" fmla="*/ 141 h 149"/>
                  <a:gd name="T104" fmla="*/ 389 w 1429"/>
                  <a:gd name="T105" fmla="*/ 135 h 149"/>
                  <a:gd name="T106" fmla="*/ 348 w 1429"/>
                  <a:gd name="T107" fmla="*/ 128 h 149"/>
                  <a:gd name="T108" fmla="*/ 308 w 1429"/>
                  <a:gd name="T109" fmla="*/ 119 h 149"/>
                  <a:gd name="T110" fmla="*/ 267 w 1429"/>
                  <a:gd name="T111" fmla="*/ 109 h 149"/>
                  <a:gd name="T112" fmla="*/ 226 w 1429"/>
                  <a:gd name="T113" fmla="*/ 98 h 149"/>
                  <a:gd name="T114" fmla="*/ 186 w 1429"/>
                  <a:gd name="T115" fmla="*/ 87 h 149"/>
                  <a:gd name="T116" fmla="*/ 145 w 1429"/>
                  <a:gd name="T117" fmla="*/ 74 h 149"/>
                  <a:gd name="T118" fmla="*/ 104 w 1429"/>
                  <a:gd name="T119" fmla="*/ 62 h 149"/>
                  <a:gd name="T120" fmla="*/ 63 w 1429"/>
                  <a:gd name="T121" fmla="*/ 48 h 149"/>
                  <a:gd name="T122" fmla="*/ 21 w 1429"/>
                  <a:gd name="T123" fmla="*/ 35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9"/>
                  <a:gd name="T187" fmla="*/ 0 h 149"/>
                  <a:gd name="T188" fmla="*/ 1429 w 1429"/>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9" h="149">
                    <a:moveTo>
                      <a:pt x="1428" y="3"/>
                    </a:moveTo>
                    <a:lnTo>
                      <a:pt x="1416" y="1"/>
                    </a:lnTo>
                    <a:lnTo>
                      <a:pt x="1411" y="0"/>
                    </a:lnTo>
                    <a:lnTo>
                      <a:pt x="1406" y="0"/>
                    </a:lnTo>
                    <a:lnTo>
                      <a:pt x="1401" y="0"/>
                    </a:lnTo>
                    <a:lnTo>
                      <a:pt x="1396" y="0"/>
                    </a:lnTo>
                    <a:lnTo>
                      <a:pt x="1391" y="0"/>
                    </a:lnTo>
                    <a:lnTo>
                      <a:pt x="1386" y="1"/>
                    </a:lnTo>
                    <a:lnTo>
                      <a:pt x="1381" y="1"/>
                    </a:lnTo>
                    <a:lnTo>
                      <a:pt x="1376" y="2"/>
                    </a:lnTo>
                    <a:lnTo>
                      <a:pt x="1371" y="3"/>
                    </a:lnTo>
                    <a:lnTo>
                      <a:pt x="1367" y="4"/>
                    </a:lnTo>
                    <a:lnTo>
                      <a:pt x="1362" y="5"/>
                    </a:lnTo>
                    <a:lnTo>
                      <a:pt x="1357" y="6"/>
                    </a:lnTo>
                    <a:lnTo>
                      <a:pt x="1353" y="8"/>
                    </a:lnTo>
                    <a:lnTo>
                      <a:pt x="1348" y="9"/>
                    </a:lnTo>
                    <a:lnTo>
                      <a:pt x="1344" y="11"/>
                    </a:lnTo>
                    <a:lnTo>
                      <a:pt x="1339" y="12"/>
                    </a:lnTo>
                    <a:lnTo>
                      <a:pt x="1334" y="14"/>
                    </a:lnTo>
                    <a:lnTo>
                      <a:pt x="1330" y="16"/>
                    </a:lnTo>
                    <a:lnTo>
                      <a:pt x="1325" y="18"/>
                    </a:lnTo>
                    <a:lnTo>
                      <a:pt x="1321" y="20"/>
                    </a:lnTo>
                    <a:lnTo>
                      <a:pt x="1316" y="22"/>
                    </a:lnTo>
                    <a:lnTo>
                      <a:pt x="1312" y="24"/>
                    </a:lnTo>
                    <a:lnTo>
                      <a:pt x="1307" y="26"/>
                    </a:lnTo>
                    <a:lnTo>
                      <a:pt x="1302" y="28"/>
                    </a:lnTo>
                    <a:lnTo>
                      <a:pt x="1298" y="30"/>
                    </a:lnTo>
                    <a:lnTo>
                      <a:pt x="1293" y="33"/>
                    </a:lnTo>
                    <a:lnTo>
                      <a:pt x="1288" y="35"/>
                    </a:lnTo>
                    <a:lnTo>
                      <a:pt x="1284" y="37"/>
                    </a:lnTo>
                    <a:lnTo>
                      <a:pt x="1279" y="40"/>
                    </a:lnTo>
                    <a:lnTo>
                      <a:pt x="1274" y="42"/>
                    </a:lnTo>
                    <a:lnTo>
                      <a:pt x="1262" y="47"/>
                    </a:lnTo>
                    <a:lnTo>
                      <a:pt x="1256" y="50"/>
                    </a:lnTo>
                    <a:lnTo>
                      <a:pt x="1249" y="52"/>
                    </a:lnTo>
                    <a:lnTo>
                      <a:pt x="1243" y="54"/>
                    </a:lnTo>
                    <a:lnTo>
                      <a:pt x="1237" y="56"/>
                    </a:lnTo>
                    <a:lnTo>
                      <a:pt x="1231" y="58"/>
                    </a:lnTo>
                    <a:lnTo>
                      <a:pt x="1226" y="60"/>
                    </a:lnTo>
                    <a:lnTo>
                      <a:pt x="1220" y="62"/>
                    </a:lnTo>
                    <a:lnTo>
                      <a:pt x="1214" y="64"/>
                    </a:lnTo>
                    <a:lnTo>
                      <a:pt x="1208" y="65"/>
                    </a:lnTo>
                    <a:lnTo>
                      <a:pt x="1202" y="66"/>
                    </a:lnTo>
                    <a:lnTo>
                      <a:pt x="1196" y="68"/>
                    </a:lnTo>
                    <a:lnTo>
                      <a:pt x="1190" y="69"/>
                    </a:lnTo>
                    <a:lnTo>
                      <a:pt x="1184" y="70"/>
                    </a:lnTo>
                    <a:lnTo>
                      <a:pt x="1178" y="70"/>
                    </a:lnTo>
                    <a:lnTo>
                      <a:pt x="1172" y="71"/>
                    </a:lnTo>
                    <a:lnTo>
                      <a:pt x="1167" y="72"/>
                    </a:lnTo>
                    <a:lnTo>
                      <a:pt x="1161" y="72"/>
                    </a:lnTo>
                    <a:lnTo>
                      <a:pt x="1155" y="73"/>
                    </a:lnTo>
                    <a:lnTo>
                      <a:pt x="1149" y="74"/>
                    </a:lnTo>
                    <a:lnTo>
                      <a:pt x="1143" y="74"/>
                    </a:lnTo>
                    <a:lnTo>
                      <a:pt x="1136" y="74"/>
                    </a:lnTo>
                    <a:lnTo>
                      <a:pt x="1130" y="74"/>
                    </a:lnTo>
                    <a:lnTo>
                      <a:pt x="1124" y="75"/>
                    </a:lnTo>
                    <a:lnTo>
                      <a:pt x="1118" y="75"/>
                    </a:lnTo>
                    <a:lnTo>
                      <a:pt x="1111" y="75"/>
                    </a:lnTo>
                    <a:lnTo>
                      <a:pt x="1105" y="75"/>
                    </a:lnTo>
                    <a:lnTo>
                      <a:pt x="1098" y="75"/>
                    </a:lnTo>
                    <a:lnTo>
                      <a:pt x="1092" y="75"/>
                    </a:lnTo>
                    <a:lnTo>
                      <a:pt x="1085" y="75"/>
                    </a:lnTo>
                    <a:lnTo>
                      <a:pt x="1078" y="75"/>
                    </a:lnTo>
                    <a:lnTo>
                      <a:pt x="1052" y="74"/>
                    </a:lnTo>
                    <a:lnTo>
                      <a:pt x="1039" y="75"/>
                    </a:lnTo>
                    <a:lnTo>
                      <a:pt x="1026" y="76"/>
                    </a:lnTo>
                    <a:lnTo>
                      <a:pt x="1013" y="77"/>
                    </a:lnTo>
                    <a:lnTo>
                      <a:pt x="1000" y="78"/>
                    </a:lnTo>
                    <a:lnTo>
                      <a:pt x="988" y="79"/>
                    </a:lnTo>
                    <a:lnTo>
                      <a:pt x="974" y="81"/>
                    </a:lnTo>
                    <a:lnTo>
                      <a:pt x="962" y="82"/>
                    </a:lnTo>
                    <a:lnTo>
                      <a:pt x="949" y="84"/>
                    </a:lnTo>
                    <a:lnTo>
                      <a:pt x="936" y="87"/>
                    </a:lnTo>
                    <a:lnTo>
                      <a:pt x="923" y="89"/>
                    </a:lnTo>
                    <a:lnTo>
                      <a:pt x="911" y="91"/>
                    </a:lnTo>
                    <a:lnTo>
                      <a:pt x="898" y="94"/>
                    </a:lnTo>
                    <a:lnTo>
                      <a:pt x="885" y="96"/>
                    </a:lnTo>
                    <a:lnTo>
                      <a:pt x="872" y="99"/>
                    </a:lnTo>
                    <a:lnTo>
                      <a:pt x="860" y="102"/>
                    </a:lnTo>
                    <a:lnTo>
                      <a:pt x="847" y="104"/>
                    </a:lnTo>
                    <a:lnTo>
                      <a:pt x="834" y="107"/>
                    </a:lnTo>
                    <a:lnTo>
                      <a:pt x="822" y="110"/>
                    </a:lnTo>
                    <a:lnTo>
                      <a:pt x="809" y="113"/>
                    </a:lnTo>
                    <a:lnTo>
                      <a:pt x="796" y="116"/>
                    </a:lnTo>
                    <a:lnTo>
                      <a:pt x="783" y="119"/>
                    </a:lnTo>
                    <a:lnTo>
                      <a:pt x="770" y="122"/>
                    </a:lnTo>
                    <a:lnTo>
                      <a:pt x="758" y="124"/>
                    </a:lnTo>
                    <a:lnTo>
                      <a:pt x="745" y="127"/>
                    </a:lnTo>
                    <a:lnTo>
                      <a:pt x="732" y="129"/>
                    </a:lnTo>
                    <a:lnTo>
                      <a:pt x="719" y="132"/>
                    </a:lnTo>
                    <a:lnTo>
                      <a:pt x="706" y="134"/>
                    </a:lnTo>
                    <a:lnTo>
                      <a:pt x="694" y="136"/>
                    </a:lnTo>
                    <a:lnTo>
                      <a:pt x="681" y="138"/>
                    </a:lnTo>
                    <a:lnTo>
                      <a:pt x="668" y="140"/>
                    </a:lnTo>
                    <a:lnTo>
                      <a:pt x="623" y="145"/>
                    </a:lnTo>
                    <a:lnTo>
                      <a:pt x="601" y="147"/>
                    </a:lnTo>
                    <a:lnTo>
                      <a:pt x="579" y="148"/>
                    </a:lnTo>
                    <a:lnTo>
                      <a:pt x="557" y="148"/>
                    </a:lnTo>
                    <a:lnTo>
                      <a:pt x="536" y="148"/>
                    </a:lnTo>
                    <a:lnTo>
                      <a:pt x="514" y="148"/>
                    </a:lnTo>
                    <a:lnTo>
                      <a:pt x="493" y="147"/>
                    </a:lnTo>
                    <a:lnTo>
                      <a:pt x="472" y="145"/>
                    </a:lnTo>
                    <a:lnTo>
                      <a:pt x="451" y="144"/>
                    </a:lnTo>
                    <a:lnTo>
                      <a:pt x="430" y="141"/>
                    </a:lnTo>
                    <a:lnTo>
                      <a:pt x="410" y="138"/>
                    </a:lnTo>
                    <a:lnTo>
                      <a:pt x="389" y="135"/>
                    </a:lnTo>
                    <a:lnTo>
                      <a:pt x="368" y="132"/>
                    </a:lnTo>
                    <a:lnTo>
                      <a:pt x="348" y="128"/>
                    </a:lnTo>
                    <a:lnTo>
                      <a:pt x="328" y="124"/>
                    </a:lnTo>
                    <a:lnTo>
                      <a:pt x="308" y="119"/>
                    </a:lnTo>
                    <a:lnTo>
                      <a:pt x="287" y="114"/>
                    </a:lnTo>
                    <a:lnTo>
                      <a:pt x="267" y="109"/>
                    </a:lnTo>
                    <a:lnTo>
                      <a:pt x="247" y="104"/>
                    </a:lnTo>
                    <a:lnTo>
                      <a:pt x="226" y="98"/>
                    </a:lnTo>
                    <a:lnTo>
                      <a:pt x="206" y="93"/>
                    </a:lnTo>
                    <a:lnTo>
                      <a:pt x="186" y="87"/>
                    </a:lnTo>
                    <a:lnTo>
                      <a:pt x="166" y="81"/>
                    </a:lnTo>
                    <a:lnTo>
                      <a:pt x="145" y="74"/>
                    </a:lnTo>
                    <a:lnTo>
                      <a:pt x="125" y="68"/>
                    </a:lnTo>
                    <a:lnTo>
                      <a:pt x="104" y="62"/>
                    </a:lnTo>
                    <a:lnTo>
                      <a:pt x="84" y="55"/>
                    </a:lnTo>
                    <a:lnTo>
                      <a:pt x="63" y="48"/>
                    </a:lnTo>
                    <a:lnTo>
                      <a:pt x="42" y="42"/>
                    </a:lnTo>
                    <a:lnTo>
                      <a:pt x="21" y="35"/>
                    </a:lnTo>
                    <a:lnTo>
                      <a:pt x="0" y="2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3" name="Freeform 65"/>
              <p:cNvSpPr>
                <a:spLocks/>
              </p:cNvSpPr>
              <p:nvPr/>
            </p:nvSpPr>
            <p:spPr bwMode="auto">
              <a:xfrm>
                <a:off x="2050" y="2879"/>
                <a:ext cx="1495" cy="197"/>
              </a:xfrm>
              <a:custGeom>
                <a:avLst/>
                <a:gdLst>
                  <a:gd name="T0" fmla="*/ 1473 w 1495"/>
                  <a:gd name="T1" fmla="*/ 137 h 197"/>
                  <a:gd name="T2" fmla="*/ 1454 w 1495"/>
                  <a:gd name="T3" fmla="*/ 136 h 197"/>
                  <a:gd name="T4" fmla="*/ 1434 w 1495"/>
                  <a:gd name="T5" fmla="*/ 134 h 197"/>
                  <a:gd name="T6" fmla="*/ 1416 w 1495"/>
                  <a:gd name="T7" fmla="*/ 131 h 197"/>
                  <a:gd name="T8" fmla="*/ 1398 w 1495"/>
                  <a:gd name="T9" fmla="*/ 128 h 197"/>
                  <a:gd name="T10" fmla="*/ 1380 w 1495"/>
                  <a:gd name="T11" fmla="*/ 124 h 197"/>
                  <a:gd name="T12" fmla="*/ 1362 w 1495"/>
                  <a:gd name="T13" fmla="*/ 120 h 197"/>
                  <a:gd name="T14" fmla="*/ 1343 w 1495"/>
                  <a:gd name="T15" fmla="*/ 115 h 197"/>
                  <a:gd name="T16" fmla="*/ 1325 w 1495"/>
                  <a:gd name="T17" fmla="*/ 109 h 197"/>
                  <a:gd name="T18" fmla="*/ 1306 w 1495"/>
                  <a:gd name="T19" fmla="*/ 103 h 197"/>
                  <a:gd name="T20" fmla="*/ 1276 w 1495"/>
                  <a:gd name="T21" fmla="*/ 93 h 197"/>
                  <a:gd name="T22" fmla="*/ 1250 w 1495"/>
                  <a:gd name="T23" fmla="*/ 82 h 197"/>
                  <a:gd name="T24" fmla="*/ 1225 w 1495"/>
                  <a:gd name="T25" fmla="*/ 70 h 197"/>
                  <a:gd name="T26" fmla="*/ 1199 w 1495"/>
                  <a:gd name="T27" fmla="*/ 57 h 197"/>
                  <a:gd name="T28" fmla="*/ 1174 w 1495"/>
                  <a:gd name="T29" fmla="*/ 45 h 197"/>
                  <a:gd name="T30" fmla="*/ 1148 w 1495"/>
                  <a:gd name="T31" fmla="*/ 33 h 197"/>
                  <a:gd name="T32" fmla="*/ 1122 w 1495"/>
                  <a:gd name="T33" fmla="*/ 22 h 197"/>
                  <a:gd name="T34" fmla="*/ 1096 w 1495"/>
                  <a:gd name="T35" fmla="*/ 13 h 197"/>
                  <a:gd name="T36" fmla="*/ 1070 w 1495"/>
                  <a:gd name="T37" fmla="*/ 5 h 197"/>
                  <a:gd name="T38" fmla="*/ 1043 w 1495"/>
                  <a:gd name="T39" fmla="*/ 1 h 197"/>
                  <a:gd name="T40" fmla="*/ 1017 w 1495"/>
                  <a:gd name="T41" fmla="*/ 1 h 197"/>
                  <a:gd name="T42" fmla="*/ 984 w 1495"/>
                  <a:gd name="T43" fmla="*/ 3 h 197"/>
                  <a:gd name="T44" fmla="*/ 960 w 1495"/>
                  <a:gd name="T45" fmla="*/ 6 h 197"/>
                  <a:gd name="T46" fmla="*/ 936 w 1495"/>
                  <a:gd name="T47" fmla="*/ 9 h 197"/>
                  <a:gd name="T48" fmla="*/ 914 w 1495"/>
                  <a:gd name="T49" fmla="*/ 14 h 197"/>
                  <a:gd name="T50" fmla="*/ 891 w 1495"/>
                  <a:gd name="T51" fmla="*/ 20 h 197"/>
                  <a:gd name="T52" fmla="*/ 869 w 1495"/>
                  <a:gd name="T53" fmla="*/ 27 h 197"/>
                  <a:gd name="T54" fmla="*/ 847 w 1495"/>
                  <a:gd name="T55" fmla="*/ 34 h 197"/>
                  <a:gd name="T56" fmla="*/ 825 w 1495"/>
                  <a:gd name="T57" fmla="*/ 43 h 197"/>
                  <a:gd name="T58" fmla="*/ 802 w 1495"/>
                  <a:gd name="T59" fmla="*/ 52 h 197"/>
                  <a:gd name="T60" fmla="*/ 780 w 1495"/>
                  <a:gd name="T61" fmla="*/ 62 h 197"/>
                  <a:gd name="T62" fmla="*/ 735 w 1495"/>
                  <a:gd name="T63" fmla="*/ 81 h 197"/>
                  <a:gd name="T64" fmla="*/ 696 w 1495"/>
                  <a:gd name="T65" fmla="*/ 94 h 197"/>
                  <a:gd name="T66" fmla="*/ 655 w 1495"/>
                  <a:gd name="T67" fmla="*/ 104 h 197"/>
                  <a:gd name="T68" fmla="*/ 612 w 1495"/>
                  <a:gd name="T69" fmla="*/ 113 h 197"/>
                  <a:gd name="T70" fmla="*/ 569 w 1495"/>
                  <a:gd name="T71" fmla="*/ 121 h 197"/>
                  <a:gd name="T72" fmla="*/ 526 w 1495"/>
                  <a:gd name="T73" fmla="*/ 128 h 197"/>
                  <a:gd name="T74" fmla="*/ 482 w 1495"/>
                  <a:gd name="T75" fmla="*/ 134 h 197"/>
                  <a:gd name="T76" fmla="*/ 439 w 1495"/>
                  <a:gd name="T77" fmla="*/ 140 h 197"/>
                  <a:gd name="T78" fmla="*/ 397 w 1495"/>
                  <a:gd name="T79" fmla="*/ 146 h 197"/>
                  <a:gd name="T80" fmla="*/ 356 w 1495"/>
                  <a:gd name="T81" fmla="*/ 153 h 197"/>
                  <a:gd name="T82" fmla="*/ 309 w 1495"/>
                  <a:gd name="T83" fmla="*/ 162 h 197"/>
                  <a:gd name="T84" fmla="*/ 278 w 1495"/>
                  <a:gd name="T85" fmla="*/ 169 h 197"/>
                  <a:gd name="T86" fmla="*/ 247 w 1495"/>
                  <a:gd name="T87" fmla="*/ 175 h 197"/>
                  <a:gd name="T88" fmla="*/ 217 w 1495"/>
                  <a:gd name="T89" fmla="*/ 181 h 197"/>
                  <a:gd name="T90" fmla="*/ 187 w 1495"/>
                  <a:gd name="T91" fmla="*/ 186 h 197"/>
                  <a:gd name="T92" fmla="*/ 158 w 1495"/>
                  <a:gd name="T93" fmla="*/ 191 h 197"/>
                  <a:gd name="T94" fmla="*/ 128 w 1495"/>
                  <a:gd name="T95" fmla="*/ 194 h 197"/>
                  <a:gd name="T96" fmla="*/ 97 w 1495"/>
                  <a:gd name="T97" fmla="*/ 196 h 197"/>
                  <a:gd name="T98" fmla="*/ 66 w 1495"/>
                  <a:gd name="T99" fmla="*/ 196 h 197"/>
                  <a:gd name="T100" fmla="*/ 34 w 1495"/>
                  <a:gd name="T101" fmla="*/ 194 h 197"/>
                  <a:gd name="T102" fmla="*/ 0 w 1495"/>
                  <a:gd name="T103" fmla="*/ 191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5"/>
                  <a:gd name="T157" fmla="*/ 0 h 197"/>
                  <a:gd name="T158" fmla="*/ 1495 w 1495"/>
                  <a:gd name="T159" fmla="*/ 197 h 1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5" h="197">
                    <a:moveTo>
                      <a:pt x="1494" y="138"/>
                    </a:moveTo>
                    <a:lnTo>
                      <a:pt x="1480" y="137"/>
                    </a:lnTo>
                    <a:lnTo>
                      <a:pt x="1473" y="137"/>
                    </a:lnTo>
                    <a:lnTo>
                      <a:pt x="1467" y="137"/>
                    </a:lnTo>
                    <a:lnTo>
                      <a:pt x="1460" y="136"/>
                    </a:lnTo>
                    <a:lnTo>
                      <a:pt x="1454" y="136"/>
                    </a:lnTo>
                    <a:lnTo>
                      <a:pt x="1447" y="135"/>
                    </a:lnTo>
                    <a:lnTo>
                      <a:pt x="1441" y="135"/>
                    </a:lnTo>
                    <a:lnTo>
                      <a:pt x="1434" y="134"/>
                    </a:lnTo>
                    <a:lnTo>
                      <a:pt x="1428" y="133"/>
                    </a:lnTo>
                    <a:lnTo>
                      <a:pt x="1422" y="132"/>
                    </a:lnTo>
                    <a:lnTo>
                      <a:pt x="1416" y="131"/>
                    </a:lnTo>
                    <a:lnTo>
                      <a:pt x="1410" y="130"/>
                    </a:lnTo>
                    <a:lnTo>
                      <a:pt x="1404" y="129"/>
                    </a:lnTo>
                    <a:lnTo>
                      <a:pt x="1398" y="128"/>
                    </a:lnTo>
                    <a:lnTo>
                      <a:pt x="1392" y="127"/>
                    </a:lnTo>
                    <a:lnTo>
                      <a:pt x="1386" y="125"/>
                    </a:lnTo>
                    <a:lnTo>
                      <a:pt x="1380" y="124"/>
                    </a:lnTo>
                    <a:lnTo>
                      <a:pt x="1374" y="123"/>
                    </a:lnTo>
                    <a:lnTo>
                      <a:pt x="1368" y="121"/>
                    </a:lnTo>
                    <a:lnTo>
                      <a:pt x="1362" y="120"/>
                    </a:lnTo>
                    <a:lnTo>
                      <a:pt x="1356" y="118"/>
                    </a:lnTo>
                    <a:lnTo>
                      <a:pt x="1349" y="117"/>
                    </a:lnTo>
                    <a:lnTo>
                      <a:pt x="1343" y="115"/>
                    </a:lnTo>
                    <a:lnTo>
                      <a:pt x="1337" y="113"/>
                    </a:lnTo>
                    <a:lnTo>
                      <a:pt x="1331" y="111"/>
                    </a:lnTo>
                    <a:lnTo>
                      <a:pt x="1325" y="109"/>
                    </a:lnTo>
                    <a:lnTo>
                      <a:pt x="1318" y="107"/>
                    </a:lnTo>
                    <a:lnTo>
                      <a:pt x="1312" y="105"/>
                    </a:lnTo>
                    <a:lnTo>
                      <a:pt x="1306" y="103"/>
                    </a:lnTo>
                    <a:lnTo>
                      <a:pt x="1299" y="101"/>
                    </a:lnTo>
                    <a:lnTo>
                      <a:pt x="1292" y="99"/>
                    </a:lnTo>
                    <a:lnTo>
                      <a:pt x="1276" y="93"/>
                    </a:lnTo>
                    <a:lnTo>
                      <a:pt x="1267" y="89"/>
                    </a:lnTo>
                    <a:lnTo>
                      <a:pt x="1259" y="86"/>
                    </a:lnTo>
                    <a:lnTo>
                      <a:pt x="1250" y="82"/>
                    </a:lnTo>
                    <a:lnTo>
                      <a:pt x="1242" y="78"/>
                    </a:lnTo>
                    <a:lnTo>
                      <a:pt x="1233" y="74"/>
                    </a:lnTo>
                    <a:lnTo>
                      <a:pt x="1225" y="70"/>
                    </a:lnTo>
                    <a:lnTo>
                      <a:pt x="1216" y="66"/>
                    </a:lnTo>
                    <a:lnTo>
                      <a:pt x="1208" y="62"/>
                    </a:lnTo>
                    <a:lnTo>
                      <a:pt x="1199" y="57"/>
                    </a:lnTo>
                    <a:lnTo>
                      <a:pt x="1191" y="53"/>
                    </a:lnTo>
                    <a:lnTo>
                      <a:pt x="1182" y="49"/>
                    </a:lnTo>
                    <a:lnTo>
                      <a:pt x="1174" y="45"/>
                    </a:lnTo>
                    <a:lnTo>
                      <a:pt x="1165" y="41"/>
                    </a:lnTo>
                    <a:lnTo>
                      <a:pt x="1156" y="37"/>
                    </a:lnTo>
                    <a:lnTo>
                      <a:pt x="1148" y="33"/>
                    </a:lnTo>
                    <a:lnTo>
                      <a:pt x="1139" y="29"/>
                    </a:lnTo>
                    <a:lnTo>
                      <a:pt x="1130" y="25"/>
                    </a:lnTo>
                    <a:lnTo>
                      <a:pt x="1122" y="22"/>
                    </a:lnTo>
                    <a:lnTo>
                      <a:pt x="1113" y="19"/>
                    </a:lnTo>
                    <a:lnTo>
                      <a:pt x="1104" y="15"/>
                    </a:lnTo>
                    <a:lnTo>
                      <a:pt x="1096" y="13"/>
                    </a:lnTo>
                    <a:lnTo>
                      <a:pt x="1087" y="10"/>
                    </a:lnTo>
                    <a:lnTo>
                      <a:pt x="1078" y="7"/>
                    </a:lnTo>
                    <a:lnTo>
                      <a:pt x="1070" y="5"/>
                    </a:lnTo>
                    <a:lnTo>
                      <a:pt x="1061" y="4"/>
                    </a:lnTo>
                    <a:lnTo>
                      <a:pt x="1052" y="2"/>
                    </a:lnTo>
                    <a:lnTo>
                      <a:pt x="1043" y="1"/>
                    </a:lnTo>
                    <a:lnTo>
                      <a:pt x="1034" y="1"/>
                    </a:lnTo>
                    <a:lnTo>
                      <a:pt x="1026" y="0"/>
                    </a:lnTo>
                    <a:lnTo>
                      <a:pt x="1017" y="1"/>
                    </a:lnTo>
                    <a:lnTo>
                      <a:pt x="1000" y="1"/>
                    </a:lnTo>
                    <a:lnTo>
                      <a:pt x="992" y="2"/>
                    </a:lnTo>
                    <a:lnTo>
                      <a:pt x="984" y="3"/>
                    </a:lnTo>
                    <a:lnTo>
                      <a:pt x="975" y="4"/>
                    </a:lnTo>
                    <a:lnTo>
                      <a:pt x="968" y="5"/>
                    </a:lnTo>
                    <a:lnTo>
                      <a:pt x="960" y="6"/>
                    </a:lnTo>
                    <a:lnTo>
                      <a:pt x="952" y="7"/>
                    </a:lnTo>
                    <a:lnTo>
                      <a:pt x="944" y="8"/>
                    </a:lnTo>
                    <a:lnTo>
                      <a:pt x="936" y="9"/>
                    </a:lnTo>
                    <a:lnTo>
                      <a:pt x="929" y="11"/>
                    </a:lnTo>
                    <a:lnTo>
                      <a:pt x="921" y="13"/>
                    </a:lnTo>
                    <a:lnTo>
                      <a:pt x="914" y="14"/>
                    </a:lnTo>
                    <a:lnTo>
                      <a:pt x="906" y="16"/>
                    </a:lnTo>
                    <a:lnTo>
                      <a:pt x="899" y="18"/>
                    </a:lnTo>
                    <a:lnTo>
                      <a:pt x="891" y="20"/>
                    </a:lnTo>
                    <a:lnTo>
                      <a:pt x="884" y="22"/>
                    </a:lnTo>
                    <a:lnTo>
                      <a:pt x="876" y="25"/>
                    </a:lnTo>
                    <a:lnTo>
                      <a:pt x="869" y="27"/>
                    </a:lnTo>
                    <a:lnTo>
                      <a:pt x="862" y="29"/>
                    </a:lnTo>
                    <a:lnTo>
                      <a:pt x="854" y="32"/>
                    </a:lnTo>
                    <a:lnTo>
                      <a:pt x="847" y="34"/>
                    </a:lnTo>
                    <a:lnTo>
                      <a:pt x="840" y="37"/>
                    </a:lnTo>
                    <a:lnTo>
                      <a:pt x="832" y="40"/>
                    </a:lnTo>
                    <a:lnTo>
                      <a:pt x="825" y="43"/>
                    </a:lnTo>
                    <a:lnTo>
                      <a:pt x="818" y="46"/>
                    </a:lnTo>
                    <a:lnTo>
                      <a:pt x="810" y="49"/>
                    </a:lnTo>
                    <a:lnTo>
                      <a:pt x="802" y="52"/>
                    </a:lnTo>
                    <a:lnTo>
                      <a:pt x="795" y="55"/>
                    </a:lnTo>
                    <a:lnTo>
                      <a:pt x="787" y="59"/>
                    </a:lnTo>
                    <a:lnTo>
                      <a:pt x="780" y="62"/>
                    </a:lnTo>
                    <a:lnTo>
                      <a:pt x="772" y="66"/>
                    </a:lnTo>
                    <a:lnTo>
                      <a:pt x="748" y="76"/>
                    </a:lnTo>
                    <a:lnTo>
                      <a:pt x="735" y="81"/>
                    </a:lnTo>
                    <a:lnTo>
                      <a:pt x="722" y="85"/>
                    </a:lnTo>
                    <a:lnTo>
                      <a:pt x="709" y="90"/>
                    </a:lnTo>
                    <a:lnTo>
                      <a:pt x="696" y="94"/>
                    </a:lnTo>
                    <a:lnTo>
                      <a:pt x="682" y="97"/>
                    </a:lnTo>
                    <a:lnTo>
                      <a:pt x="669" y="101"/>
                    </a:lnTo>
                    <a:lnTo>
                      <a:pt x="655" y="104"/>
                    </a:lnTo>
                    <a:lnTo>
                      <a:pt x="641" y="107"/>
                    </a:lnTo>
                    <a:lnTo>
                      <a:pt x="627" y="111"/>
                    </a:lnTo>
                    <a:lnTo>
                      <a:pt x="612" y="113"/>
                    </a:lnTo>
                    <a:lnTo>
                      <a:pt x="598" y="116"/>
                    </a:lnTo>
                    <a:lnTo>
                      <a:pt x="584" y="119"/>
                    </a:lnTo>
                    <a:lnTo>
                      <a:pt x="569" y="121"/>
                    </a:lnTo>
                    <a:lnTo>
                      <a:pt x="555" y="123"/>
                    </a:lnTo>
                    <a:lnTo>
                      <a:pt x="540" y="126"/>
                    </a:lnTo>
                    <a:lnTo>
                      <a:pt x="526" y="128"/>
                    </a:lnTo>
                    <a:lnTo>
                      <a:pt x="511" y="130"/>
                    </a:lnTo>
                    <a:lnTo>
                      <a:pt x="496" y="132"/>
                    </a:lnTo>
                    <a:lnTo>
                      <a:pt x="482" y="134"/>
                    </a:lnTo>
                    <a:lnTo>
                      <a:pt x="467" y="136"/>
                    </a:lnTo>
                    <a:lnTo>
                      <a:pt x="453" y="138"/>
                    </a:lnTo>
                    <a:lnTo>
                      <a:pt x="439" y="140"/>
                    </a:lnTo>
                    <a:lnTo>
                      <a:pt x="424" y="142"/>
                    </a:lnTo>
                    <a:lnTo>
                      <a:pt x="410" y="144"/>
                    </a:lnTo>
                    <a:lnTo>
                      <a:pt x="397" y="146"/>
                    </a:lnTo>
                    <a:lnTo>
                      <a:pt x="383" y="148"/>
                    </a:lnTo>
                    <a:lnTo>
                      <a:pt x="370" y="151"/>
                    </a:lnTo>
                    <a:lnTo>
                      <a:pt x="356" y="153"/>
                    </a:lnTo>
                    <a:lnTo>
                      <a:pt x="343" y="155"/>
                    </a:lnTo>
                    <a:lnTo>
                      <a:pt x="331" y="158"/>
                    </a:lnTo>
                    <a:lnTo>
                      <a:pt x="309" y="162"/>
                    </a:lnTo>
                    <a:lnTo>
                      <a:pt x="298" y="164"/>
                    </a:lnTo>
                    <a:lnTo>
                      <a:pt x="288" y="166"/>
                    </a:lnTo>
                    <a:lnTo>
                      <a:pt x="278" y="169"/>
                    </a:lnTo>
                    <a:lnTo>
                      <a:pt x="267" y="171"/>
                    </a:lnTo>
                    <a:lnTo>
                      <a:pt x="257" y="173"/>
                    </a:lnTo>
                    <a:lnTo>
                      <a:pt x="247" y="175"/>
                    </a:lnTo>
                    <a:lnTo>
                      <a:pt x="237" y="177"/>
                    </a:lnTo>
                    <a:lnTo>
                      <a:pt x="227" y="179"/>
                    </a:lnTo>
                    <a:lnTo>
                      <a:pt x="217" y="181"/>
                    </a:lnTo>
                    <a:lnTo>
                      <a:pt x="207" y="183"/>
                    </a:lnTo>
                    <a:lnTo>
                      <a:pt x="197" y="185"/>
                    </a:lnTo>
                    <a:lnTo>
                      <a:pt x="187" y="186"/>
                    </a:lnTo>
                    <a:lnTo>
                      <a:pt x="177" y="188"/>
                    </a:lnTo>
                    <a:lnTo>
                      <a:pt x="168" y="189"/>
                    </a:lnTo>
                    <a:lnTo>
                      <a:pt x="158" y="191"/>
                    </a:lnTo>
                    <a:lnTo>
                      <a:pt x="148" y="192"/>
                    </a:lnTo>
                    <a:lnTo>
                      <a:pt x="138" y="193"/>
                    </a:lnTo>
                    <a:lnTo>
                      <a:pt x="128" y="194"/>
                    </a:lnTo>
                    <a:lnTo>
                      <a:pt x="118" y="195"/>
                    </a:lnTo>
                    <a:lnTo>
                      <a:pt x="107" y="195"/>
                    </a:lnTo>
                    <a:lnTo>
                      <a:pt x="97" y="196"/>
                    </a:lnTo>
                    <a:lnTo>
                      <a:pt x="87" y="196"/>
                    </a:lnTo>
                    <a:lnTo>
                      <a:pt x="76" y="196"/>
                    </a:lnTo>
                    <a:lnTo>
                      <a:pt x="66" y="196"/>
                    </a:lnTo>
                    <a:lnTo>
                      <a:pt x="55" y="195"/>
                    </a:lnTo>
                    <a:lnTo>
                      <a:pt x="44" y="195"/>
                    </a:lnTo>
                    <a:lnTo>
                      <a:pt x="34" y="194"/>
                    </a:lnTo>
                    <a:lnTo>
                      <a:pt x="22" y="193"/>
                    </a:lnTo>
                    <a:lnTo>
                      <a:pt x="11" y="192"/>
                    </a:lnTo>
                    <a:lnTo>
                      <a:pt x="0" y="191"/>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4" name="Freeform 66"/>
              <p:cNvSpPr>
                <a:spLocks/>
              </p:cNvSpPr>
              <p:nvPr/>
            </p:nvSpPr>
            <p:spPr bwMode="auto">
              <a:xfrm>
                <a:off x="2289" y="3048"/>
                <a:ext cx="1281" cy="104"/>
              </a:xfrm>
              <a:custGeom>
                <a:avLst/>
                <a:gdLst>
                  <a:gd name="T0" fmla="*/ 1254 w 1281"/>
                  <a:gd name="T1" fmla="*/ 6 h 104"/>
                  <a:gd name="T2" fmla="*/ 1228 w 1281"/>
                  <a:gd name="T3" fmla="*/ 4 h 104"/>
                  <a:gd name="T4" fmla="*/ 1202 w 1281"/>
                  <a:gd name="T5" fmla="*/ 3 h 104"/>
                  <a:gd name="T6" fmla="*/ 1176 w 1281"/>
                  <a:gd name="T7" fmla="*/ 2 h 104"/>
                  <a:gd name="T8" fmla="*/ 1151 w 1281"/>
                  <a:gd name="T9" fmla="*/ 1 h 104"/>
                  <a:gd name="T10" fmla="*/ 1125 w 1281"/>
                  <a:gd name="T11" fmla="*/ 0 h 104"/>
                  <a:gd name="T12" fmla="*/ 1099 w 1281"/>
                  <a:gd name="T13" fmla="*/ 0 h 104"/>
                  <a:gd name="T14" fmla="*/ 1074 w 1281"/>
                  <a:gd name="T15" fmla="*/ 0 h 104"/>
                  <a:gd name="T16" fmla="*/ 1049 w 1281"/>
                  <a:gd name="T17" fmla="*/ 1 h 104"/>
                  <a:gd name="T18" fmla="*/ 1023 w 1281"/>
                  <a:gd name="T19" fmla="*/ 2 h 104"/>
                  <a:gd name="T20" fmla="*/ 998 w 1281"/>
                  <a:gd name="T21" fmla="*/ 3 h 104"/>
                  <a:gd name="T22" fmla="*/ 972 w 1281"/>
                  <a:gd name="T23" fmla="*/ 4 h 104"/>
                  <a:gd name="T24" fmla="*/ 947 w 1281"/>
                  <a:gd name="T25" fmla="*/ 6 h 104"/>
                  <a:gd name="T26" fmla="*/ 921 w 1281"/>
                  <a:gd name="T27" fmla="*/ 9 h 104"/>
                  <a:gd name="T28" fmla="*/ 895 w 1281"/>
                  <a:gd name="T29" fmla="*/ 12 h 104"/>
                  <a:gd name="T30" fmla="*/ 870 w 1281"/>
                  <a:gd name="T31" fmla="*/ 15 h 104"/>
                  <a:gd name="T32" fmla="*/ 805 w 1281"/>
                  <a:gd name="T33" fmla="*/ 22 h 104"/>
                  <a:gd name="T34" fmla="*/ 761 w 1281"/>
                  <a:gd name="T35" fmla="*/ 27 h 104"/>
                  <a:gd name="T36" fmla="*/ 718 w 1281"/>
                  <a:gd name="T37" fmla="*/ 31 h 104"/>
                  <a:gd name="T38" fmla="*/ 675 w 1281"/>
                  <a:gd name="T39" fmla="*/ 35 h 104"/>
                  <a:gd name="T40" fmla="*/ 631 w 1281"/>
                  <a:gd name="T41" fmla="*/ 38 h 104"/>
                  <a:gd name="T42" fmla="*/ 587 w 1281"/>
                  <a:gd name="T43" fmla="*/ 42 h 104"/>
                  <a:gd name="T44" fmla="*/ 544 w 1281"/>
                  <a:gd name="T45" fmla="*/ 46 h 104"/>
                  <a:gd name="T46" fmla="*/ 500 w 1281"/>
                  <a:gd name="T47" fmla="*/ 49 h 104"/>
                  <a:gd name="T48" fmla="*/ 457 w 1281"/>
                  <a:gd name="T49" fmla="*/ 53 h 104"/>
                  <a:gd name="T50" fmla="*/ 413 w 1281"/>
                  <a:gd name="T51" fmla="*/ 57 h 104"/>
                  <a:gd name="T52" fmla="*/ 370 w 1281"/>
                  <a:gd name="T53" fmla="*/ 62 h 104"/>
                  <a:gd name="T54" fmla="*/ 327 w 1281"/>
                  <a:gd name="T55" fmla="*/ 68 h 104"/>
                  <a:gd name="T56" fmla="*/ 284 w 1281"/>
                  <a:gd name="T57" fmla="*/ 74 h 104"/>
                  <a:gd name="T58" fmla="*/ 241 w 1281"/>
                  <a:gd name="T59" fmla="*/ 81 h 104"/>
                  <a:gd name="T60" fmla="*/ 198 w 1281"/>
                  <a:gd name="T61" fmla="*/ 89 h 104"/>
                  <a:gd name="T62" fmla="*/ 167 w 1281"/>
                  <a:gd name="T63" fmla="*/ 96 h 104"/>
                  <a:gd name="T64" fmla="*/ 156 w 1281"/>
                  <a:gd name="T65" fmla="*/ 97 h 104"/>
                  <a:gd name="T66" fmla="*/ 145 w 1281"/>
                  <a:gd name="T67" fmla="*/ 99 h 104"/>
                  <a:gd name="T68" fmla="*/ 134 w 1281"/>
                  <a:gd name="T69" fmla="*/ 100 h 104"/>
                  <a:gd name="T70" fmla="*/ 123 w 1281"/>
                  <a:gd name="T71" fmla="*/ 102 h 104"/>
                  <a:gd name="T72" fmla="*/ 111 w 1281"/>
                  <a:gd name="T73" fmla="*/ 102 h 104"/>
                  <a:gd name="T74" fmla="*/ 100 w 1281"/>
                  <a:gd name="T75" fmla="*/ 103 h 104"/>
                  <a:gd name="T76" fmla="*/ 88 w 1281"/>
                  <a:gd name="T77" fmla="*/ 103 h 104"/>
                  <a:gd name="T78" fmla="*/ 76 w 1281"/>
                  <a:gd name="T79" fmla="*/ 102 h 104"/>
                  <a:gd name="T80" fmla="*/ 65 w 1281"/>
                  <a:gd name="T81" fmla="*/ 102 h 104"/>
                  <a:gd name="T82" fmla="*/ 53 w 1281"/>
                  <a:gd name="T83" fmla="*/ 100 h 104"/>
                  <a:gd name="T84" fmla="*/ 42 w 1281"/>
                  <a:gd name="T85" fmla="*/ 99 h 104"/>
                  <a:gd name="T86" fmla="*/ 31 w 1281"/>
                  <a:gd name="T87" fmla="*/ 97 h 104"/>
                  <a:gd name="T88" fmla="*/ 20 w 1281"/>
                  <a:gd name="T89" fmla="*/ 94 h 104"/>
                  <a:gd name="T90" fmla="*/ 10 w 1281"/>
                  <a:gd name="T91" fmla="*/ 91 h 104"/>
                  <a:gd name="T92" fmla="*/ 0 w 1281"/>
                  <a:gd name="T93" fmla="*/ 87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1"/>
                  <a:gd name="T142" fmla="*/ 0 h 104"/>
                  <a:gd name="T143" fmla="*/ 1281 w 1281"/>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1" h="104">
                    <a:moveTo>
                      <a:pt x="1280" y="8"/>
                    </a:moveTo>
                    <a:lnTo>
                      <a:pt x="1254" y="6"/>
                    </a:lnTo>
                    <a:lnTo>
                      <a:pt x="1241" y="5"/>
                    </a:lnTo>
                    <a:lnTo>
                      <a:pt x="1228" y="4"/>
                    </a:lnTo>
                    <a:lnTo>
                      <a:pt x="1215" y="4"/>
                    </a:lnTo>
                    <a:lnTo>
                      <a:pt x="1202" y="3"/>
                    </a:lnTo>
                    <a:lnTo>
                      <a:pt x="1189" y="2"/>
                    </a:lnTo>
                    <a:lnTo>
                      <a:pt x="1176" y="2"/>
                    </a:lnTo>
                    <a:lnTo>
                      <a:pt x="1163" y="2"/>
                    </a:lnTo>
                    <a:lnTo>
                      <a:pt x="1151" y="1"/>
                    </a:lnTo>
                    <a:lnTo>
                      <a:pt x="1138" y="1"/>
                    </a:lnTo>
                    <a:lnTo>
                      <a:pt x="1125" y="0"/>
                    </a:lnTo>
                    <a:lnTo>
                      <a:pt x="1112" y="0"/>
                    </a:lnTo>
                    <a:lnTo>
                      <a:pt x="1099" y="0"/>
                    </a:lnTo>
                    <a:lnTo>
                      <a:pt x="1087" y="0"/>
                    </a:lnTo>
                    <a:lnTo>
                      <a:pt x="1074" y="0"/>
                    </a:lnTo>
                    <a:lnTo>
                      <a:pt x="1061" y="1"/>
                    </a:lnTo>
                    <a:lnTo>
                      <a:pt x="1049" y="1"/>
                    </a:lnTo>
                    <a:lnTo>
                      <a:pt x="1036" y="1"/>
                    </a:lnTo>
                    <a:lnTo>
                      <a:pt x="1023" y="2"/>
                    </a:lnTo>
                    <a:lnTo>
                      <a:pt x="1011" y="2"/>
                    </a:lnTo>
                    <a:lnTo>
                      <a:pt x="998" y="3"/>
                    </a:lnTo>
                    <a:lnTo>
                      <a:pt x="985" y="4"/>
                    </a:lnTo>
                    <a:lnTo>
                      <a:pt x="972" y="4"/>
                    </a:lnTo>
                    <a:lnTo>
                      <a:pt x="959" y="5"/>
                    </a:lnTo>
                    <a:lnTo>
                      <a:pt x="947" y="6"/>
                    </a:lnTo>
                    <a:lnTo>
                      <a:pt x="934" y="8"/>
                    </a:lnTo>
                    <a:lnTo>
                      <a:pt x="921" y="9"/>
                    </a:lnTo>
                    <a:lnTo>
                      <a:pt x="908" y="10"/>
                    </a:lnTo>
                    <a:lnTo>
                      <a:pt x="895" y="12"/>
                    </a:lnTo>
                    <a:lnTo>
                      <a:pt x="883" y="13"/>
                    </a:lnTo>
                    <a:lnTo>
                      <a:pt x="870" y="15"/>
                    </a:lnTo>
                    <a:lnTo>
                      <a:pt x="827" y="20"/>
                    </a:lnTo>
                    <a:lnTo>
                      <a:pt x="805" y="22"/>
                    </a:lnTo>
                    <a:lnTo>
                      <a:pt x="783" y="25"/>
                    </a:lnTo>
                    <a:lnTo>
                      <a:pt x="761" y="27"/>
                    </a:lnTo>
                    <a:lnTo>
                      <a:pt x="740" y="29"/>
                    </a:lnTo>
                    <a:lnTo>
                      <a:pt x="718" y="31"/>
                    </a:lnTo>
                    <a:lnTo>
                      <a:pt x="696" y="33"/>
                    </a:lnTo>
                    <a:lnTo>
                      <a:pt x="675" y="35"/>
                    </a:lnTo>
                    <a:lnTo>
                      <a:pt x="653" y="37"/>
                    </a:lnTo>
                    <a:lnTo>
                      <a:pt x="631" y="38"/>
                    </a:lnTo>
                    <a:lnTo>
                      <a:pt x="609" y="40"/>
                    </a:lnTo>
                    <a:lnTo>
                      <a:pt x="587" y="42"/>
                    </a:lnTo>
                    <a:lnTo>
                      <a:pt x="565" y="44"/>
                    </a:lnTo>
                    <a:lnTo>
                      <a:pt x="544" y="46"/>
                    </a:lnTo>
                    <a:lnTo>
                      <a:pt x="522" y="47"/>
                    </a:lnTo>
                    <a:lnTo>
                      <a:pt x="500" y="49"/>
                    </a:lnTo>
                    <a:lnTo>
                      <a:pt x="478" y="51"/>
                    </a:lnTo>
                    <a:lnTo>
                      <a:pt x="457" y="53"/>
                    </a:lnTo>
                    <a:lnTo>
                      <a:pt x="435" y="55"/>
                    </a:lnTo>
                    <a:lnTo>
                      <a:pt x="413" y="57"/>
                    </a:lnTo>
                    <a:lnTo>
                      <a:pt x="391" y="60"/>
                    </a:lnTo>
                    <a:lnTo>
                      <a:pt x="370" y="62"/>
                    </a:lnTo>
                    <a:lnTo>
                      <a:pt x="348" y="65"/>
                    </a:lnTo>
                    <a:lnTo>
                      <a:pt x="327" y="68"/>
                    </a:lnTo>
                    <a:lnTo>
                      <a:pt x="305" y="70"/>
                    </a:lnTo>
                    <a:lnTo>
                      <a:pt x="284" y="74"/>
                    </a:lnTo>
                    <a:lnTo>
                      <a:pt x="262" y="77"/>
                    </a:lnTo>
                    <a:lnTo>
                      <a:pt x="241" y="81"/>
                    </a:lnTo>
                    <a:lnTo>
                      <a:pt x="220" y="85"/>
                    </a:lnTo>
                    <a:lnTo>
                      <a:pt x="198" y="89"/>
                    </a:lnTo>
                    <a:lnTo>
                      <a:pt x="177" y="94"/>
                    </a:lnTo>
                    <a:lnTo>
                      <a:pt x="167" y="96"/>
                    </a:lnTo>
                    <a:lnTo>
                      <a:pt x="162" y="96"/>
                    </a:lnTo>
                    <a:lnTo>
                      <a:pt x="156" y="97"/>
                    </a:lnTo>
                    <a:lnTo>
                      <a:pt x="151" y="98"/>
                    </a:lnTo>
                    <a:lnTo>
                      <a:pt x="145" y="99"/>
                    </a:lnTo>
                    <a:lnTo>
                      <a:pt x="140" y="100"/>
                    </a:lnTo>
                    <a:lnTo>
                      <a:pt x="134" y="100"/>
                    </a:lnTo>
                    <a:lnTo>
                      <a:pt x="129" y="101"/>
                    </a:lnTo>
                    <a:lnTo>
                      <a:pt x="123" y="102"/>
                    </a:lnTo>
                    <a:lnTo>
                      <a:pt x="117" y="102"/>
                    </a:lnTo>
                    <a:lnTo>
                      <a:pt x="111" y="102"/>
                    </a:lnTo>
                    <a:lnTo>
                      <a:pt x="105" y="102"/>
                    </a:lnTo>
                    <a:lnTo>
                      <a:pt x="100" y="103"/>
                    </a:lnTo>
                    <a:lnTo>
                      <a:pt x="94" y="103"/>
                    </a:lnTo>
                    <a:lnTo>
                      <a:pt x="88" y="103"/>
                    </a:lnTo>
                    <a:lnTo>
                      <a:pt x="82" y="103"/>
                    </a:lnTo>
                    <a:lnTo>
                      <a:pt x="76" y="102"/>
                    </a:lnTo>
                    <a:lnTo>
                      <a:pt x="71" y="102"/>
                    </a:lnTo>
                    <a:lnTo>
                      <a:pt x="65" y="102"/>
                    </a:lnTo>
                    <a:lnTo>
                      <a:pt x="59" y="101"/>
                    </a:lnTo>
                    <a:lnTo>
                      <a:pt x="53" y="100"/>
                    </a:lnTo>
                    <a:lnTo>
                      <a:pt x="47" y="100"/>
                    </a:lnTo>
                    <a:lnTo>
                      <a:pt x="42" y="99"/>
                    </a:lnTo>
                    <a:lnTo>
                      <a:pt x="36" y="98"/>
                    </a:lnTo>
                    <a:lnTo>
                      <a:pt x="31" y="97"/>
                    </a:lnTo>
                    <a:lnTo>
                      <a:pt x="25" y="96"/>
                    </a:lnTo>
                    <a:lnTo>
                      <a:pt x="20" y="94"/>
                    </a:lnTo>
                    <a:lnTo>
                      <a:pt x="15" y="92"/>
                    </a:lnTo>
                    <a:lnTo>
                      <a:pt x="10" y="91"/>
                    </a:lnTo>
                    <a:lnTo>
                      <a:pt x="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5" name="Freeform 67"/>
              <p:cNvSpPr>
                <a:spLocks/>
              </p:cNvSpPr>
              <p:nvPr/>
            </p:nvSpPr>
            <p:spPr bwMode="auto">
              <a:xfrm>
                <a:off x="2326" y="3135"/>
                <a:ext cx="1023" cy="129"/>
              </a:xfrm>
              <a:custGeom>
                <a:avLst/>
                <a:gdLst>
                  <a:gd name="T0" fmla="*/ 1000 w 1023"/>
                  <a:gd name="T1" fmla="*/ 1 h 129"/>
                  <a:gd name="T2" fmla="*/ 976 w 1023"/>
                  <a:gd name="T3" fmla="*/ 0 h 129"/>
                  <a:gd name="T4" fmla="*/ 952 w 1023"/>
                  <a:gd name="T5" fmla="*/ 2 h 129"/>
                  <a:gd name="T6" fmla="*/ 927 w 1023"/>
                  <a:gd name="T7" fmla="*/ 7 h 129"/>
                  <a:gd name="T8" fmla="*/ 901 w 1023"/>
                  <a:gd name="T9" fmla="*/ 13 h 129"/>
                  <a:gd name="T10" fmla="*/ 874 w 1023"/>
                  <a:gd name="T11" fmla="*/ 22 h 129"/>
                  <a:gd name="T12" fmla="*/ 847 w 1023"/>
                  <a:gd name="T13" fmla="*/ 32 h 129"/>
                  <a:gd name="T14" fmla="*/ 820 w 1023"/>
                  <a:gd name="T15" fmla="*/ 44 h 129"/>
                  <a:gd name="T16" fmla="*/ 792 w 1023"/>
                  <a:gd name="T17" fmla="*/ 55 h 129"/>
                  <a:gd name="T18" fmla="*/ 765 w 1023"/>
                  <a:gd name="T19" fmla="*/ 67 h 129"/>
                  <a:gd name="T20" fmla="*/ 738 w 1023"/>
                  <a:gd name="T21" fmla="*/ 79 h 129"/>
                  <a:gd name="T22" fmla="*/ 711 w 1023"/>
                  <a:gd name="T23" fmla="*/ 90 h 129"/>
                  <a:gd name="T24" fmla="*/ 685 w 1023"/>
                  <a:gd name="T25" fmla="*/ 100 h 129"/>
                  <a:gd name="T26" fmla="*/ 660 w 1023"/>
                  <a:gd name="T27" fmla="*/ 108 h 129"/>
                  <a:gd name="T28" fmla="*/ 636 w 1023"/>
                  <a:gd name="T29" fmla="*/ 114 h 129"/>
                  <a:gd name="T30" fmla="*/ 612 w 1023"/>
                  <a:gd name="T31" fmla="*/ 118 h 129"/>
                  <a:gd name="T32" fmla="*/ 576 w 1023"/>
                  <a:gd name="T33" fmla="*/ 121 h 129"/>
                  <a:gd name="T34" fmla="*/ 552 w 1023"/>
                  <a:gd name="T35" fmla="*/ 123 h 129"/>
                  <a:gd name="T36" fmla="*/ 526 w 1023"/>
                  <a:gd name="T37" fmla="*/ 125 h 129"/>
                  <a:gd name="T38" fmla="*/ 500 w 1023"/>
                  <a:gd name="T39" fmla="*/ 126 h 129"/>
                  <a:gd name="T40" fmla="*/ 474 w 1023"/>
                  <a:gd name="T41" fmla="*/ 127 h 129"/>
                  <a:gd name="T42" fmla="*/ 447 w 1023"/>
                  <a:gd name="T43" fmla="*/ 128 h 129"/>
                  <a:gd name="T44" fmla="*/ 420 w 1023"/>
                  <a:gd name="T45" fmla="*/ 128 h 129"/>
                  <a:gd name="T46" fmla="*/ 393 w 1023"/>
                  <a:gd name="T47" fmla="*/ 128 h 129"/>
                  <a:gd name="T48" fmla="*/ 366 w 1023"/>
                  <a:gd name="T49" fmla="*/ 128 h 129"/>
                  <a:gd name="T50" fmla="*/ 340 w 1023"/>
                  <a:gd name="T51" fmla="*/ 127 h 129"/>
                  <a:gd name="T52" fmla="*/ 313 w 1023"/>
                  <a:gd name="T53" fmla="*/ 127 h 129"/>
                  <a:gd name="T54" fmla="*/ 287 w 1023"/>
                  <a:gd name="T55" fmla="*/ 125 h 129"/>
                  <a:gd name="T56" fmla="*/ 262 w 1023"/>
                  <a:gd name="T57" fmla="*/ 124 h 129"/>
                  <a:gd name="T58" fmla="*/ 237 w 1023"/>
                  <a:gd name="T59" fmla="*/ 122 h 129"/>
                  <a:gd name="T60" fmla="*/ 213 w 1023"/>
                  <a:gd name="T61" fmla="*/ 119 h 129"/>
                  <a:gd name="T62" fmla="*/ 188 w 1023"/>
                  <a:gd name="T63" fmla="*/ 116 h 129"/>
                  <a:gd name="T64" fmla="*/ 174 w 1023"/>
                  <a:gd name="T65" fmla="*/ 113 h 129"/>
                  <a:gd name="T66" fmla="*/ 161 w 1023"/>
                  <a:gd name="T67" fmla="*/ 109 h 129"/>
                  <a:gd name="T68" fmla="*/ 148 w 1023"/>
                  <a:gd name="T69" fmla="*/ 104 h 129"/>
                  <a:gd name="T70" fmla="*/ 136 w 1023"/>
                  <a:gd name="T71" fmla="*/ 99 h 129"/>
                  <a:gd name="T72" fmla="*/ 124 w 1023"/>
                  <a:gd name="T73" fmla="*/ 93 h 129"/>
                  <a:gd name="T74" fmla="*/ 111 w 1023"/>
                  <a:gd name="T75" fmla="*/ 87 h 129"/>
                  <a:gd name="T76" fmla="*/ 99 w 1023"/>
                  <a:gd name="T77" fmla="*/ 81 h 129"/>
                  <a:gd name="T78" fmla="*/ 87 w 1023"/>
                  <a:gd name="T79" fmla="*/ 74 h 129"/>
                  <a:gd name="T80" fmla="*/ 75 w 1023"/>
                  <a:gd name="T81" fmla="*/ 68 h 129"/>
                  <a:gd name="T82" fmla="*/ 63 w 1023"/>
                  <a:gd name="T83" fmla="*/ 62 h 129"/>
                  <a:gd name="T84" fmla="*/ 51 w 1023"/>
                  <a:gd name="T85" fmla="*/ 56 h 129"/>
                  <a:gd name="T86" fmla="*/ 38 w 1023"/>
                  <a:gd name="T87" fmla="*/ 51 h 129"/>
                  <a:gd name="T88" fmla="*/ 26 w 1023"/>
                  <a:gd name="T89" fmla="*/ 46 h 129"/>
                  <a:gd name="T90" fmla="*/ 13 w 1023"/>
                  <a:gd name="T91" fmla="*/ 42 h 129"/>
                  <a:gd name="T92" fmla="*/ 0 w 1023"/>
                  <a:gd name="T93" fmla="*/ 39 h 1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3"/>
                  <a:gd name="T142" fmla="*/ 0 h 129"/>
                  <a:gd name="T143" fmla="*/ 1023 w 1023"/>
                  <a:gd name="T144" fmla="*/ 129 h 1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3" h="129">
                    <a:moveTo>
                      <a:pt x="1022" y="7"/>
                    </a:moveTo>
                    <a:lnTo>
                      <a:pt x="1000" y="1"/>
                    </a:lnTo>
                    <a:lnTo>
                      <a:pt x="988" y="1"/>
                    </a:lnTo>
                    <a:lnTo>
                      <a:pt x="976" y="0"/>
                    </a:lnTo>
                    <a:lnTo>
                      <a:pt x="964" y="1"/>
                    </a:lnTo>
                    <a:lnTo>
                      <a:pt x="952" y="2"/>
                    </a:lnTo>
                    <a:lnTo>
                      <a:pt x="940" y="4"/>
                    </a:lnTo>
                    <a:lnTo>
                      <a:pt x="927" y="7"/>
                    </a:lnTo>
                    <a:lnTo>
                      <a:pt x="914" y="10"/>
                    </a:lnTo>
                    <a:lnTo>
                      <a:pt x="901" y="13"/>
                    </a:lnTo>
                    <a:lnTo>
                      <a:pt x="887" y="18"/>
                    </a:lnTo>
                    <a:lnTo>
                      <a:pt x="874" y="22"/>
                    </a:lnTo>
                    <a:lnTo>
                      <a:pt x="860" y="27"/>
                    </a:lnTo>
                    <a:lnTo>
                      <a:pt x="847" y="32"/>
                    </a:lnTo>
                    <a:lnTo>
                      <a:pt x="833" y="38"/>
                    </a:lnTo>
                    <a:lnTo>
                      <a:pt x="820" y="44"/>
                    </a:lnTo>
                    <a:lnTo>
                      <a:pt x="806" y="49"/>
                    </a:lnTo>
                    <a:lnTo>
                      <a:pt x="792" y="55"/>
                    </a:lnTo>
                    <a:lnTo>
                      <a:pt x="778" y="61"/>
                    </a:lnTo>
                    <a:lnTo>
                      <a:pt x="765" y="67"/>
                    </a:lnTo>
                    <a:lnTo>
                      <a:pt x="751" y="73"/>
                    </a:lnTo>
                    <a:lnTo>
                      <a:pt x="738" y="79"/>
                    </a:lnTo>
                    <a:lnTo>
                      <a:pt x="724" y="85"/>
                    </a:lnTo>
                    <a:lnTo>
                      <a:pt x="711" y="90"/>
                    </a:lnTo>
                    <a:lnTo>
                      <a:pt x="698" y="95"/>
                    </a:lnTo>
                    <a:lnTo>
                      <a:pt x="685" y="100"/>
                    </a:lnTo>
                    <a:lnTo>
                      <a:pt x="672" y="104"/>
                    </a:lnTo>
                    <a:lnTo>
                      <a:pt x="660" y="108"/>
                    </a:lnTo>
                    <a:lnTo>
                      <a:pt x="648" y="111"/>
                    </a:lnTo>
                    <a:lnTo>
                      <a:pt x="636" y="114"/>
                    </a:lnTo>
                    <a:lnTo>
                      <a:pt x="624" y="117"/>
                    </a:lnTo>
                    <a:lnTo>
                      <a:pt x="612" y="118"/>
                    </a:lnTo>
                    <a:lnTo>
                      <a:pt x="589" y="120"/>
                    </a:lnTo>
                    <a:lnTo>
                      <a:pt x="576" y="121"/>
                    </a:lnTo>
                    <a:lnTo>
                      <a:pt x="564" y="122"/>
                    </a:lnTo>
                    <a:lnTo>
                      <a:pt x="552" y="123"/>
                    </a:lnTo>
                    <a:lnTo>
                      <a:pt x="539" y="124"/>
                    </a:lnTo>
                    <a:lnTo>
                      <a:pt x="526" y="125"/>
                    </a:lnTo>
                    <a:lnTo>
                      <a:pt x="514" y="125"/>
                    </a:lnTo>
                    <a:lnTo>
                      <a:pt x="500" y="126"/>
                    </a:lnTo>
                    <a:lnTo>
                      <a:pt x="487" y="127"/>
                    </a:lnTo>
                    <a:lnTo>
                      <a:pt x="474" y="127"/>
                    </a:lnTo>
                    <a:lnTo>
                      <a:pt x="460" y="127"/>
                    </a:lnTo>
                    <a:lnTo>
                      <a:pt x="447" y="128"/>
                    </a:lnTo>
                    <a:lnTo>
                      <a:pt x="434" y="128"/>
                    </a:lnTo>
                    <a:lnTo>
                      <a:pt x="420" y="128"/>
                    </a:lnTo>
                    <a:lnTo>
                      <a:pt x="407" y="128"/>
                    </a:lnTo>
                    <a:lnTo>
                      <a:pt x="393" y="128"/>
                    </a:lnTo>
                    <a:lnTo>
                      <a:pt x="380" y="128"/>
                    </a:lnTo>
                    <a:lnTo>
                      <a:pt x="366" y="128"/>
                    </a:lnTo>
                    <a:lnTo>
                      <a:pt x="353" y="128"/>
                    </a:lnTo>
                    <a:lnTo>
                      <a:pt x="340" y="127"/>
                    </a:lnTo>
                    <a:lnTo>
                      <a:pt x="326" y="127"/>
                    </a:lnTo>
                    <a:lnTo>
                      <a:pt x="313" y="127"/>
                    </a:lnTo>
                    <a:lnTo>
                      <a:pt x="300" y="126"/>
                    </a:lnTo>
                    <a:lnTo>
                      <a:pt x="287" y="125"/>
                    </a:lnTo>
                    <a:lnTo>
                      <a:pt x="274" y="125"/>
                    </a:lnTo>
                    <a:lnTo>
                      <a:pt x="262" y="124"/>
                    </a:lnTo>
                    <a:lnTo>
                      <a:pt x="250" y="123"/>
                    </a:lnTo>
                    <a:lnTo>
                      <a:pt x="237" y="122"/>
                    </a:lnTo>
                    <a:lnTo>
                      <a:pt x="225" y="121"/>
                    </a:lnTo>
                    <a:lnTo>
                      <a:pt x="213" y="119"/>
                    </a:lnTo>
                    <a:lnTo>
                      <a:pt x="202" y="118"/>
                    </a:lnTo>
                    <a:lnTo>
                      <a:pt x="188" y="116"/>
                    </a:lnTo>
                    <a:lnTo>
                      <a:pt x="181" y="114"/>
                    </a:lnTo>
                    <a:lnTo>
                      <a:pt x="174" y="113"/>
                    </a:lnTo>
                    <a:lnTo>
                      <a:pt x="168" y="111"/>
                    </a:lnTo>
                    <a:lnTo>
                      <a:pt x="161" y="109"/>
                    </a:lnTo>
                    <a:lnTo>
                      <a:pt x="155" y="106"/>
                    </a:lnTo>
                    <a:lnTo>
                      <a:pt x="148" y="104"/>
                    </a:lnTo>
                    <a:lnTo>
                      <a:pt x="142" y="101"/>
                    </a:lnTo>
                    <a:lnTo>
                      <a:pt x="136" y="99"/>
                    </a:lnTo>
                    <a:lnTo>
                      <a:pt x="130" y="96"/>
                    </a:lnTo>
                    <a:lnTo>
                      <a:pt x="124" y="93"/>
                    </a:lnTo>
                    <a:lnTo>
                      <a:pt x="118" y="90"/>
                    </a:lnTo>
                    <a:lnTo>
                      <a:pt x="111" y="87"/>
                    </a:lnTo>
                    <a:lnTo>
                      <a:pt x="105" y="84"/>
                    </a:lnTo>
                    <a:lnTo>
                      <a:pt x="99" y="81"/>
                    </a:lnTo>
                    <a:lnTo>
                      <a:pt x="93" y="77"/>
                    </a:lnTo>
                    <a:lnTo>
                      <a:pt x="87" y="74"/>
                    </a:lnTo>
                    <a:lnTo>
                      <a:pt x="81" y="71"/>
                    </a:lnTo>
                    <a:lnTo>
                      <a:pt x="75" y="68"/>
                    </a:lnTo>
                    <a:lnTo>
                      <a:pt x="69" y="65"/>
                    </a:lnTo>
                    <a:lnTo>
                      <a:pt x="63" y="62"/>
                    </a:lnTo>
                    <a:lnTo>
                      <a:pt x="57" y="59"/>
                    </a:lnTo>
                    <a:lnTo>
                      <a:pt x="51" y="56"/>
                    </a:lnTo>
                    <a:lnTo>
                      <a:pt x="44" y="53"/>
                    </a:lnTo>
                    <a:lnTo>
                      <a:pt x="38" y="51"/>
                    </a:lnTo>
                    <a:lnTo>
                      <a:pt x="32" y="49"/>
                    </a:lnTo>
                    <a:lnTo>
                      <a:pt x="26" y="46"/>
                    </a:lnTo>
                    <a:lnTo>
                      <a:pt x="19" y="44"/>
                    </a:lnTo>
                    <a:lnTo>
                      <a:pt x="13" y="42"/>
                    </a:lnTo>
                    <a:lnTo>
                      <a:pt x="6" y="41"/>
                    </a:lnTo>
                    <a:lnTo>
                      <a:pt x="0" y="3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6" name="Freeform 68"/>
              <p:cNvSpPr>
                <a:spLocks/>
              </p:cNvSpPr>
              <p:nvPr/>
            </p:nvSpPr>
            <p:spPr bwMode="auto">
              <a:xfrm>
                <a:off x="2320" y="2984"/>
                <a:ext cx="1085" cy="93"/>
              </a:xfrm>
              <a:custGeom>
                <a:avLst/>
                <a:gdLst>
                  <a:gd name="T0" fmla="*/ 1084 w 1085"/>
                  <a:gd name="T1" fmla="*/ 40 h 93"/>
                  <a:gd name="T2" fmla="*/ 1033 w 1085"/>
                  <a:gd name="T3" fmla="*/ 25 h 93"/>
                  <a:gd name="T4" fmla="*/ 1008 w 1085"/>
                  <a:gd name="T5" fmla="*/ 18 h 93"/>
                  <a:gd name="T6" fmla="*/ 983 w 1085"/>
                  <a:gd name="T7" fmla="*/ 14 h 93"/>
                  <a:gd name="T8" fmla="*/ 958 w 1085"/>
                  <a:gd name="T9" fmla="*/ 9 h 93"/>
                  <a:gd name="T10" fmla="*/ 932 w 1085"/>
                  <a:gd name="T11" fmla="*/ 6 h 93"/>
                  <a:gd name="T12" fmla="*/ 906 w 1085"/>
                  <a:gd name="T13" fmla="*/ 3 h 93"/>
                  <a:gd name="T14" fmla="*/ 881 w 1085"/>
                  <a:gd name="T15" fmla="*/ 2 h 93"/>
                  <a:gd name="T16" fmla="*/ 856 w 1085"/>
                  <a:gd name="T17" fmla="*/ 0 h 93"/>
                  <a:gd name="T18" fmla="*/ 830 w 1085"/>
                  <a:gd name="T19" fmla="*/ 0 h 93"/>
                  <a:gd name="T20" fmla="*/ 804 w 1085"/>
                  <a:gd name="T21" fmla="*/ 0 h 93"/>
                  <a:gd name="T22" fmla="*/ 778 w 1085"/>
                  <a:gd name="T23" fmla="*/ 1 h 93"/>
                  <a:gd name="T24" fmla="*/ 753 w 1085"/>
                  <a:gd name="T25" fmla="*/ 2 h 93"/>
                  <a:gd name="T26" fmla="*/ 727 w 1085"/>
                  <a:gd name="T27" fmla="*/ 4 h 93"/>
                  <a:gd name="T28" fmla="*/ 701 w 1085"/>
                  <a:gd name="T29" fmla="*/ 6 h 93"/>
                  <a:gd name="T30" fmla="*/ 676 w 1085"/>
                  <a:gd name="T31" fmla="*/ 8 h 93"/>
                  <a:gd name="T32" fmla="*/ 650 w 1085"/>
                  <a:gd name="T33" fmla="*/ 11 h 93"/>
                  <a:gd name="T34" fmla="*/ 624 w 1085"/>
                  <a:gd name="T35" fmla="*/ 14 h 93"/>
                  <a:gd name="T36" fmla="*/ 598 w 1085"/>
                  <a:gd name="T37" fmla="*/ 17 h 93"/>
                  <a:gd name="T38" fmla="*/ 572 w 1085"/>
                  <a:gd name="T39" fmla="*/ 21 h 93"/>
                  <a:gd name="T40" fmla="*/ 547 w 1085"/>
                  <a:gd name="T41" fmla="*/ 24 h 93"/>
                  <a:gd name="T42" fmla="*/ 521 w 1085"/>
                  <a:gd name="T43" fmla="*/ 28 h 93"/>
                  <a:gd name="T44" fmla="*/ 496 w 1085"/>
                  <a:gd name="T45" fmla="*/ 32 h 93"/>
                  <a:gd name="T46" fmla="*/ 470 w 1085"/>
                  <a:gd name="T47" fmla="*/ 36 h 93"/>
                  <a:gd name="T48" fmla="*/ 445 w 1085"/>
                  <a:gd name="T49" fmla="*/ 39 h 93"/>
                  <a:gd name="T50" fmla="*/ 419 w 1085"/>
                  <a:gd name="T51" fmla="*/ 43 h 93"/>
                  <a:gd name="T52" fmla="*/ 394 w 1085"/>
                  <a:gd name="T53" fmla="*/ 46 h 93"/>
                  <a:gd name="T54" fmla="*/ 369 w 1085"/>
                  <a:gd name="T55" fmla="*/ 50 h 93"/>
                  <a:gd name="T56" fmla="*/ 344 w 1085"/>
                  <a:gd name="T57" fmla="*/ 52 h 93"/>
                  <a:gd name="T58" fmla="*/ 319 w 1085"/>
                  <a:gd name="T59" fmla="*/ 55 h 93"/>
                  <a:gd name="T60" fmla="*/ 294 w 1085"/>
                  <a:gd name="T61" fmla="*/ 58 h 93"/>
                  <a:gd name="T62" fmla="*/ 269 w 1085"/>
                  <a:gd name="T63" fmla="*/ 60 h 93"/>
                  <a:gd name="T64" fmla="*/ 252 w 1085"/>
                  <a:gd name="T65" fmla="*/ 60 h 93"/>
                  <a:gd name="T66" fmla="*/ 244 w 1085"/>
                  <a:gd name="T67" fmla="*/ 60 h 93"/>
                  <a:gd name="T68" fmla="*/ 235 w 1085"/>
                  <a:gd name="T69" fmla="*/ 61 h 93"/>
                  <a:gd name="T70" fmla="*/ 227 w 1085"/>
                  <a:gd name="T71" fmla="*/ 61 h 93"/>
                  <a:gd name="T72" fmla="*/ 218 w 1085"/>
                  <a:gd name="T73" fmla="*/ 61 h 93"/>
                  <a:gd name="T74" fmla="*/ 210 w 1085"/>
                  <a:gd name="T75" fmla="*/ 61 h 93"/>
                  <a:gd name="T76" fmla="*/ 201 w 1085"/>
                  <a:gd name="T77" fmla="*/ 61 h 93"/>
                  <a:gd name="T78" fmla="*/ 192 w 1085"/>
                  <a:gd name="T79" fmla="*/ 62 h 93"/>
                  <a:gd name="T80" fmla="*/ 184 w 1085"/>
                  <a:gd name="T81" fmla="*/ 62 h 93"/>
                  <a:gd name="T82" fmla="*/ 175 w 1085"/>
                  <a:gd name="T83" fmla="*/ 62 h 93"/>
                  <a:gd name="T84" fmla="*/ 166 w 1085"/>
                  <a:gd name="T85" fmla="*/ 62 h 93"/>
                  <a:gd name="T86" fmla="*/ 158 w 1085"/>
                  <a:gd name="T87" fmla="*/ 62 h 93"/>
                  <a:gd name="T88" fmla="*/ 149 w 1085"/>
                  <a:gd name="T89" fmla="*/ 62 h 93"/>
                  <a:gd name="T90" fmla="*/ 140 w 1085"/>
                  <a:gd name="T91" fmla="*/ 62 h 93"/>
                  <a:gd name="T92" fmla="*/ 132 w 1085"/>
                  <a:gd name="T93" fmla="*/ 63 h 93"/>
                  <a:gd name="T94" fmla="*/ 123 w 1085"/>
                  <a:gd name="T95" fmla="*/ 63 h 93"/>
                  <a:gd name="T96" fmla="*/ 114 w 1085"/>
                  <a:gd name="T97" fmla="*/ 64 h 93"/>
                  <a:gd name="T98" fmla="*/ 106 w 1085"/>
                  <a:gd name="T99" fmla="*/ 65 h 93"/>
                  <a:gd name="T100" fmla="*/ 98 w 1085"/>
                  <a:gd name="T101" fmla="*/ 66 h 93"/>
                  <a:gd name="T102" fmla="*/ 89 w 1085"/>
                  <a:gd name="T103" fmla="*/ 67 h 93"/>
                  <a:gd name="T104" fmla="*/ 80 w 1085"/>
                  <a:gd name="T105" fmla="*/ 68 h 93"/>
                  <a:gd name="T106" fmla="*/ 72 w 1085"/>
                  <a:gd name="T107" fmla="*/ 69 h 93"/>
                  <a:gd name="T108" fmla="*/ 64 w 1085"/>
                  <a:gd name="T109" fmla="*/ 71 h 93"/>
                  <a:gd name="T110" fmla="*/ 56 w 1085"/>
                  <a:gd name="T111" fmla="*/ 73 h 93"/>
                  <a:gd name="T112" fmla="*/ 47 w 1085"/>
                  <a:gd name="T113" fmla="*/ 75 h 93"/>
                  <a:gd name="T114" fmla="*/ 39 w 1085"/>
                  <a:gd name="T115" fmla="*/ 77 h 93"/>
                  <a:gd name="T116" fmla="*/ 31 w 1085"/>
                  <a:gd name="T117" fmla="*/ 80 h 93"/>
                  <a:gd name="T118" fmla="*/ 23 w 1085"/>
                  <a:gd name="T119" fmla="*/ 82 h 93"/>
                  <a:gd name="T120" fmla="*/ 15 w 1085"/>
                  <a:gd name="T121" fmla="*/ 85 h 93"/>
                  <a:gd name="T122" fmla="*/ 7 w 1085"/>
                  <a:gd name="T123" fmla="*/ 88 h 93"/>
                  <a:gd name="T124" fmla="*/ 0 w 1085"/>
                  <a:gd name="T125" fmla="*/ 92 h 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5"/>
                  <a:gd name="T190" fmla="*/ 0 h 93"/>
                  <a:gd name="T191" fmla="*/ 1085 w 1085"/>
                  <a:gd name="T192" fmla="*/ 93 h 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5" h="93">
                    <a:moveTo>
                      <a:pt x="1084" y="40"/>
                    </a:moveTo>
                    <a:lnTo>
                      <a:pt x="1033" y="25"/>
                    </a:lnTo>
                    <a:lnTo>
                      <a:pt x="1008" y="18"/>
                    </a:lnTo>
                    <a:lnTo>
                      <a:pt x="983" y="14"/>
                    </a:lnTo>
                    <a:lnTo>
                      <a:pt x="958" y="9"/>
                    </a:lnTo>
                    <a:lnTo>
                      <a:pt x="932" y="6"/>
                    </a:lnTo>
                    <a:lnTo>
                      <a:pt x="906" y="3"/>
                    </a:lnTo>
                    <a:lnTo>
                      <a:pt x="881" y="2"/>
                    </a:lnTo>
                    <a:lnTo>
                      <a:pt x="856" y="0"/>
                    </a:lnTo>
                    <a:lnTo>
                      <a:pt x="830" y="0"/>
                    </a:lnTo>
                    <a:lnTo>
                      <a:pt x="804" y="0"/>
                    </a:lnTo>
                    <a:lnTo>
                      <a:pt x="778" y="1"/>
                    </a:lnTo>
                    <a:lnTo>
                      <a:pt x="753" y="2"/>
                    </a:lnTo>
                    <a:lnTo>
                      <a:pt x="727" y="4"/>
                    </a:lnTo>
                    <a:lnTo>
                      <a:pt x="701" y="6"/>
                    </a:lnTo>
                    <a:lnTo>
                      <a:pt x="676" y="8"/>
                    </a:lnTo>
                    <a:lnTo>
                      <a:pt x="650" y="11"/>
                    </a:lnTo>
                    <a:lnTo>
                      <a:pt x="624" y="14"/>
                    </a:lnTo>
                    <a:lnTo>
                      <a:pt x="598" y="17"/>
                    </a:lnTo>
                    <a:lnTo>
                      <a:pt x="572" y="21"/>
                    </a:lnTo>
                    <a:lnTo>
                      <a:pt x="547" y="24"/>
                    </a:lnTo>
                    <a:lnTo>
                      <a:pt x="521" y="28"/>
                    </a:lnTo>
                    <a:lnTo>
                      <a:pt x="496" y="32"/>
                    </a:lnTo>
                    <a:lnTo>
                      <a:pt x="470" y="36"/>
                    </a:lnTo>
                    <a:lnTo>
                      <a:pt x="445" y="39"/>
                    </a:lnTo>
                    <a:lnTo>
                      <a:pt x="419" y="43"/>
                    </a:lnTo>
                    <a:lnTo>
                      <a:pt x="394" y="46"/>
                    </a:lnTo>
                    <a:lnTo>
                      <a:pt x="369" y="50"/>
                    </a:lnTo>
                    <a:lnTo>
                      <a:pt x="344" y="52"/>
                    </a:lnTo>
                    <a:lnTo>
                      <a:pt x="319" y="55"/>
                    </a:lnTo>
                    <a:lnTo>
                      <a:pt x="294" y="58"/>
                    </a:lnTo>
                    <a:lnTo>
                      <a:pt x="269" y="60"/>
                    </a:lnTo>
                    <a:lnTo>
                      <a:pt x="252" y="60"/>
                    </a:lnTo>
                    <a:lnTo>
                      <a:pt x="244" y="60"/>
                    </a:lnTo>
                    <a:lnTo>
                      <a:pt x="235" y="61"/>
                    </a:lnTo>
                    <a:lnTo>
                      <a:pt x="227" y="61"/>
                    </a:lnTo>
                    <a:lnTo>
                      <a:pt x="218" y="61"/>
                    </a:lnTo>
                    <a:lnTo>
                      <a:pt x="210" y="61"/>
                    </a:lnTo>
                    <a:lnTo>
                      <a:pt x="201" y="61"/>
                    </a:lnTo>
                    <a:lnTo>
                      <a:pt x="192" y="62"/>
                    </a:lnTo>
                    <a:lnTo>
                      <a:pt x="184" y="62"/>
                    </a:lnTo>
                    <a:lnTo>
                      <a:pt x="175" y="62"/>
                    </a:lnTo>
                    <a:lnTo>
                      <a:pt x="166" y="62"/>
                    </a:lnTo>
                    <a:lnTo>
                      <a:pt x="158" y="62"/>
                    </a:lnTo>
                    <a:lnTo>
                      <a:pt x="149" y="62"/>
                    </a:lnTo>
                    <a:lnTo>
                      <a:pt x="140" y="62"/>
                    </a:lnTo>
                    <a:lnTo>
                      <a:pt x="132" y="63"/>
                    </a:lnTo>
                    <a:lnTo>
                      <a:pt x="123" y="63"/>
                    </a:lnTo>
                    <a:lnTo>
                      <a:pt x="114" y="64"/>
                    </a:lnTo>
                    <a:lnTo>
                      <a:pt x="106" y="65"/>
                    </a:lnTo>
                    <a:lnTo>
                      <a:pt x="98" y="66"/>
                    </a:lnTo>
                    <a:lnTo>
                      <a:pt x="89" y="67"/>
                    </a:lnTo>
                    <a:lnTo>
                      <a:pt x="80" y="68"/>
                    </a:lnTo>
                    <a:lnTo>
                      <a:pt x="72" y="69"/>
                    </a:lnTo>
                    <a:lnTo>
                      <a:pt x="64" y="71"/>
                    </a:lnTo>
                    <a:lnTo>
                      <a:pt x="56" y="73"/>
                    </a:lnTo>
                    <a:lnTo>
                      <a:pt x="47" y="75"/>
                    </a:lnTo>
                    <a:lnTo>
                      <a:pt x="39" y="77"/>
                    </a:lnTo>
                    <a:lnTo>
                      <a:pt x="31" y="80"/>
                    </a:lnTo>
                    <a:lnTo>
                      <a:pt x="23" y="82"/>
                    </a:lnTo>
                    <a:lnTo>
                      <a:pt x="15" y="85"/>
                    </a:lnTo>
                    <a:lnTo>
                      <a:pt x="7" y="88"/>
                    </a:lnTo>
                    <a:lnTo>
                      <a:pt x="0" y="92"/>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7" name="Freeform 69"/>
              <p:cNvSpPr>
                <a:spLocks/>
              </p:cNvSpPr>
              <p:nvPr/>
            </p:nvSpPr>
            <p:spPr bwMode="auto">
              <a:xfrm>
                <a:off x="2411" y="3044"/>
                <a:ext cx="1232" cy="180"/>
              </a:xfrm>
              <a:custGeom>
                <a:avLst/>
                <a:gdLst>
                  <a:gd name="T0" fmla="*/ 22 w 1232"/>
                  <a:gd name="T1" fmla="*/ 131 h 180"/>
                  <a:gd name="T2" fmla="*/ 44 w 1232"/>
                  <a:gd name="T3" fmla="*/ 133 h 180"/>
                  <a:gd name="T4" fmla="*/ 65 w 1232"/>
                  <a:gd name="T5" fmla="*/ 136 h 180"/>
                  <a:gd name="T6" fmla="*/ 87 w 1232"/>
                  <a:gd name="T7" fmla="*/ 140 h 180"/>
                  <a:gd name="T8" fmla="*/ 108 w 1232"/>
                  <a:gd name="T9" fmla="*/ 144 h 180"/>
                  <a:gd name="T10" fmla="*/ 129 w 1232"/>
                  <a:gd name="T11" fmla="*/ 149 h 180"/>
                  <a:gd name="T12" fmla="*/ 149 w 1232"/>
                  <a:gd name="T13" fmla="*/ 154 h 180"/>
                  <a:gd name="T14" fmla="*/ 171 w 1232"/>
                  <a:gd name="T15" fmla="*/ 159 h 180"/>
                  <a:gd name="T16" fmla="*/ 191 w 1232"/>
                  <a:gd name="T17" fmla="*/ 164 h 180"/>
                  <a:gd name="T18" fmla="*/ 212 w 1232"/>
                  <a:gd name="T19" fmla="*/ 169 h 180"/>
                  <a:gd name="T20" fmla="*/ 233 w 1232"/>
                  <a:gd name="T21" fmla="*/ 173 h 180"/>
                  <a:gd name="T22" fmla="*/ 255 w 1232"/>
                  <a:gd name="T23" fmla="*/ 176 h 180"/>
                  <a:gd name="T24" fmla="*/ 276 w 1232"/>
                  <a:gd name="T25" fmla="*/ 178 h 180"/>
                  <a:gd name="T26" fmla="*/ 298 w 1232"/>
                  <a:gd name="T27" fmla="*/ 179 h 180"/>
                  <a:gd name="T28" fmla="*/ 321 w 1232"/>
                  <a:gd name="T29" fmla="*/ 178 h 180"/>
                  <a:gd name="T30" fmla="*/ 343 w 1232"/>
                  <a:gd name="T31" fmla="*/ 176 h 180"/>
                  <a:gd name="T32" fmla="*/ 374 w 1232"/>
                  <a:gd name="T33" fmla="*/ 172 h 180"/>
                  <a:gd name="T34" fmla="*/ 394 w 1232"/>
                  <a:gd name="T35" fmla="*/ 168 h 180"/>
                  <a:gd name="T36" fmla="*/ 414 w 1232"/>
                  <a:gd name="T37" fmla="*/ 165 h 180"/>
                  <a:gd name="T38" fmla="*/ 433 w 1232"/>
                  <a:gd name="T39" fmla="*/ 162 h 180"/>
                  <a:gd name="T40" fmla="*/ 453 w 1232"/>
                  <a:gd name="T41" fmla="*/ 158 h 180"/>
                  <a:gd name="T42" fmla="*/ 472 w 1232"/>
                  <a:gd name="T43" fmla="*/ 154 h 180"/>
                  <a:gd name="T44" fmla="*/ 491 w 1232"/>
                  <a:gd name="T45" fmla="*/ 151 h 180"/>
                  <a:gd name="T46" fmla="*/ 511 w 1232"/>
                  <a:gd name="T47" fmla="*/ 148 h 180"/>
                  <a:gd name="T48" fmla="*/ 530 w 1232"/>
                  <a:gd name="T49" fmla="*/ 144 h 180"/>
                  <a:gd name="T50" fmla="*/ 550 w 1232"/>
                  <a:gd name="T51" fmla="*/ 141 h 180"/>
                  <a:gd name="T52" fmla="*/ 570 w 1232"/>
                  <a:gd name="T53" fmla="*/ 138 h 180"/>
                  <a:gd name="T54" fmla="*/ 589 w 1232"/>
                  <a:gd name="T55" fmla="*/ 136 h 180"/>
                  <a:gd name="T56" fmla="*/ 610 w 1232"/>
                  <a:gd name="T57" fmla="*/ 134 h 180"/>
                  <a:gd name="T58" fmla="*/ 630 w 1232"/>
                  <a:gd name="T59" fmla="*/ 132 h 180"/>
                  <a:gd name="T60" fmla="*/ 651 w 1232"/>
                  <a:gd name="T61" fmla="*/ 131 h 180"/>
                  <a:gd name="T62" fmla="*/ 699 w 1232"/>
                  <a:gd name="T63" fmla="*/ 128 h 180"/>
                  <a:gd name="T64" fmla="*/ 735 w 1232"/>
                  <a:gd name="T65" fmla="*/ 124 h 180"/>
                  <a:gd name="T66" fmla="*/ 771 w 1232"/>
                  <a:gd name="T67" fmla="*/ 119 h 180"/>
                  <a:gd name="T68" fmla="*/ 807 w 1232"/>
                  <a:gd name="T69" fmla="*/ 113 h 180"/>
                  <a:gd name="T70" fmla="*/ 842 w 1232"/>
                  <a:gd name="T71" fmla="*/ 106 h 180"/>
                  <a:gd name="T72" fmla="*/ 877 w 1232"/>
                  <a:gd name="T73" fmla="*/ 98 h 180"/>
                  <a:gd name="T74" fmla="*/ 913 w 1232"/>
                  <a:gd name="T75" fmla="*/ 90 h 180"/>
                  <a:gd name="T76" fmla="*/ 948 w 1232"/>
                  <a:gd name="T77" fmla="*/ 81 h 180"/>
                  <a:gd name="T78" fmla="*/ 983 w 1232"/>
                  <a:gd name="T79" fmla="*/ 71 h 180"/>
                  <a:gd name="T80" fmla="*/ 1019 w 1232"/>
                  <a:gd name="T81" fmla="*/ 61 h 180"/>
                  <a:gd name="T82" fmla="*/ 1054 w 1232"/>
                  <a:gd name="T83" fmla="*/ 50 h 180"/>
                  <a:gd name="T84" fmla="*/ 1089 w 1232"/>
                  <a:gd name="T85" fmla="*/ 40 h 180"/>
                  <a:gd name="T86" fmla="*/ 1125 w 1232"/>
                  <a:gd name="T87" fmla="*/ 30 h 180"/>
                  <a:gd name="T88" fmla="*/ 1160 w 1232"/>
                  <a:gd name="T89" fmla="*/ 19 h 180"/>
                  <a:gd name="T90" fmla="*/ 1195 w 1232"/>
                  <a:gd name="T91" fmla="*/ 9 h 180"/>
                  <a:gd name="T92" fmla="*/ 1231 w 1232"/>
                  <a:gd name="T93" fmla="*/ 0 h 1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2"/>
                  <a:gd name="T142" fmla="*/ 0 h 180"/>
                  <a:gd name="T143" fmla="*/ 1232 w 1232"/>
                  <a:gd name="T144" fmla="*/ 180 h 1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2" h="180">
                    <a:moveTo>
                      <a:pt x="0" y="130"/>
                    </a:moveTo>
                    <a:lnTo>
                      <a:pt x="22" y="131"/>
                    </a:lnTo>
                    <a:lnTo>
                      <a:pt x="33" y="132"/>
                    </a:lnTo>
                    <a:lnTo>
                      <a:pt x="44" y="133"/>
                    </a:lnTo>
                    <a:lnTo>
                      <a:pt x="55" y="134"/>
                    </a:lnTo>
                    <a:lnTo>
                      <a:pt x="65" y="136"/>
                    </a:lnTo>
                    <a:lnTo>
                      <a:pt x="76" y="138"/>
                    </a:lnTo>
                    <a:lnTo>
                      <a:pt x="87" y="140"/>
                    </a:lnTo>
                    <a:lnTo>
                      <a:pt x="97" y="142"/>
                    </a:lnTo>
                    <a:lnTo>
                      <a:pt x="108" y="144"/>
                    </a:lnTo>
                    <a:lnTo>
                      <a:pt x="118" y="146"/>
                    </a:lnTo>
                    <a:lnTo>
                      <a:pt x="129" y="149"/>
                    </a:lnTo>
                    <a:lnTo>
                      <a:pt x="139" y="152"/>
                    </a:lnTo>
                    <a:lnTo>
                      <a:pt x="149" y="154"/>
                    </a:lnTo>
                    <a:lnTo>
                      <a:pt x="160" y="157"/>
                    </a:lnTo>
                    <a:lnTo>
                      <a:pt x="171" y="159"/>
                    </a:lnTo>
                    <a:lnTo>
                      <a:pt x="181" y="162"/>
                    </a:lnTo>
                    <a:lnTo>
                      <a:pt x="191" y="164"/>
                    </a:lnTo>
                    <a:lnTo>
                      <a:pt x="202" y="167"/>
                    </a:lnTo>
                    <a:lnTo>
                      <a:pt x="212" y="169"/>
                    </a:lnTo>
                    <a:lnTo>
                      <a:pt x="223" y="171"/>
                    </a:lnTo>
                    <a:lnTo>
                      <a:pt x="233" y="173"/>
                    </a:lnTo>
                    <a:lnTo>
                      <a:pt x="244" y="174"/>
                    </a:lnTo>
                    <a:lnTo>
                      <a:pt x="255" y="176"/>
                    </a:lnTo>
                    <a:lnTo>
                      <a:pt x="265" y="177"/>
                    </a:lnTo>
                    <a:lnTo>
                      <a:pt x="276" y="178"/>
                    </a:lnTo>
                    <a:lnTo>
                      <a:pt x="287" y="179"/>
                    </a:lnTo>
                    <a:lnTo>
                      <a:pt x="298" y="179"/>
                    </a:lnTo>
                    <a:lnTo>
                      <a:pt x="309" y="179"/>
                    </a:lnTo>
                    <a:lnTo>
                      <a:pt x="321" y="178"/>
                    </a:lnTo>
                    <a:lnTo>
                      <a:pt x="332" y="178"/>
                    </a:lnTo>
                    <a:lnTo>
                      <a:pt x="343" y="176"/>
                    </a:lnTo>
                    <a:lnTo>
                      <a:pt x="364" y="173"/>
                    </a:lnTo>
                    <a:lnTo>
                      <a:pt x="374" y="172"/>
                    </a:lnTo>
                    <a:lnTo>
                      <a:pt x="384" y="170"/>
                    </a:lnTo>
                    <a:lnTo>
                      <a:pt x="394" y="168"/>
                    </a:lnTo>
                    <a:lnTo>
                      <a:pt x="404" y="167"/>
                    </a:lnTo>
                    <a:lnTo>
                      <a:pt x="414" y="165"/>
                    </a:lnTo>
                    <a:lnTo>
                      <a:pt x="423" y="163"/>
                    </a:lnTo>
                    <a:lnTo>
                      <a:pt x="433" y="162"/>
                    </a:lnTo>
                    <a:lnTo>
                      <a:pt x="443" y="160"/>
                    </a:lnTo>
                    <a:lnTo>
                      <a:pt x="453" y="158"/>
                    </a:lnTo>
                    <a:lnTo>
                      <a:pt x="463" y="156"/>
                    </a:lnTo>
                    <a:lnTo>
                      <a:pt x="472" y="154"/>
                    </a:lnTo>
                    <a:lnTo>
                      <a:pt x="482" y="153"/>
                    </a:lnTo>
                    <a:lnTo>
                      <a:pt x="491" y="151"/>
                    </a:lnTo>
                    <a:lnTo>
                      <a:pt x="501" y="149"/>
                    </a:lnTo>
                    <a:lnTo>
                      <a:pt x="511" y="148"/>
                    </a:lnTo>
                    <a:lnTo>
                      <a:pt x="521" y="146"/>
                    </a:lnTo>
                    <a:lnTo>
                      <a:pt x="530" y="144"/>
                    </a:lnTo>
                    <a:lnTo>
                      <a:pt x="540" y="143"/>
                    </a:lnTo>
                    <a:lnTo>
                      <a:pt x="550" y="141"/>
                    </a:lnTo>
                    <a:lnTo>
                      <a:pt x="560" y="140"/>
                    </a:lnTo>
                    <a:lnTo>
                      <a:pt x="570" y="138"/>
                    </a:lnTo>
                    <a:lnTo>
                      <a:pt x="580" y="137"/>
                    </a:lnTo>
                    <a:lnTo>
                      <a:pt x="589" y="136"/>
                    </a:lnTo>
                    <a:lnTo>
                      <a:pt x="600" y="135"/>
                    </a:lnTo>
                    <a:lnTo>
                      <a:pt x="610" y="134"/>
                    </a:lnTo>
                    <a:lnTo>
                      <a:pt x="620" y="133"/>
                    </a:lnTo>
                    <a:lnTo>
                      <a:pt x="630" y="132"/>
                    </a:lnTo>
                    <a:lnTo>
                      <a:pt x="641" y="131"/>
                    </a:lnTo>
                    <a:lnTo>
                      <a:pt x="651" y="131"/>
                    </a:lnTo>
                    <a:lnTo>
                      <a:pt x="662" y="130"/>
                    </a:lnTo>
                    <a:lnTo>
                      <a:pt x="699" y="128"/>
                    </a:lnTo>
                    <a:lnTo>
                      <a:pt x="717" y="126"/>
                    </a:lnTo>
                    <a:lnTo>
                      <a:pt x="735" y="124"/>
                    </a:lnTo>
                    <a:lnTo>
                      <a:pt x="753" y="122"/>
                    </a:lnTo>
                    <a:lnTo>
                      <a:pt x="771" y="119"/>
                    </a:lnTo>
                    <a:lnTo>
                      <a:pt x="789" y="116"/>
                    </a:lnTo>
                    <a:lnTo>
                      <a:pt x="807" y="113"/>
                    </a:lnTo>
                    <a:lnTo>
                      <a:pt x="824" y="110"/>
                    </a:lnTo>
                    <a:lnTo>
                      <a:pt x="842" y="106"/>
                    </a:lnTo>
                    <a:lnTo>
                      <a:pt x="860" y="102"/>
                    </a:lnTo>
                    <a:lnTo>
                      <a:pt x="877" y="98"/>
                    </a:lnTo>
                    <a:lnTo>
                      <a:pt x="895" y="94"/>
                    </a:lnTo>
                    <a:lnTo>
                      <a:pt x="913" y="90"/>
                    </a:lnTo>
                    <a:lnTo>
                      <a:pt x="931" y="85"/>
                    </a:lnTo>
                    <a:lnTo>
                      <a:pt x="948" y="81"/>
                    </a:lnTo>
                    <a:lnTo>
                      <a:pt x="966" y="76"/>
                    </a:lnTo>
                    <a:lnTo>
                      <a:pt x="983" y="71"/>
                    </a:lnTo>
                    <a:lnTo>
                      <a:pt x="1001" y="66"/>
                    </a:lnTo>
                    <a:lnTo>
                      <a:pt x="1019" y="61"/>
                    </a:lnTo>
                    <a:lnTo>
                      <a:pt x="1036" y="56"/>
                    </a:lnTo>
                    <a:lnTo>
                      <a:pt x="1054" y="50"/>
                    </a:lnTo>
                    <a:lnTo>
                      <a:pt x="1071" y="45"/>
                    </a:lnTo>
                    <a:lnTo>
                      <a:pt x="1089" y="40"/>
                    </a:lnTo>
                    <a:lnTo>
                      <a:pt x="1107" y="35"/>
                    </a:lnTo>
                    <a:lnTo>
                      <a:pt x="1125" y="30"/>
                    </a:lnTo>
                    <a:lnTo>
                      <a:pt x="1142" y="24"/>
                    </a:lnTo>
                    <a:lnTo>
                      <a:pt x="1160" y="19"/>
                    </a:lnTo>
                    <a:lnTo>
                      <a:pt x="1178" y="14"/>
                    </a:lnTo>
                    <a:lnTo>
                      <a:pt x="1195" y="9"/>
                    </a:lnTo>
                    <a:lnTo>
                      <a:pt x="1213" y="4"/>
                    </a:lnTo>
                    <a:lnTo>
                      <a:pt x="1231" y="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58" name="Oval 70"/>
              <p:cNvSpPr>
                <a:spLocks noChangeArrowheads="1"/>
              </p:cNvSpPr>
              <p:nvPr/>
            </p:nvSpPr>
            <p:spPr bwMode="auto">
              <a:xfrm rot="21279375" flipV="1">
                <a:off x="2705" y="3037"/>
                <a:ext cx="417" cy="65"/>
              </a:xfrm>
              <a:prstGeom prst="ellipse">
                <a:avLst/>
              </a:prstGeom>
              <a:solidFill>
                <a:srgbClr val="E08D1E"/>
              </a:solidFill>
              <a:ln w="0">
                <a:solidFill>
                  <a:schemeClr val="hlink"/>
                </a:solidFill>
                <a:round/>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59" name="Oval 71"/>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60" name="Oval 72"/>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grpSp>
          <p:nvGrpSpPr>
            <p:cNvPr id="174129" name="Group 59"/>
            <p:cNvGrpSpPr>
              <a:grpSpLocks/>
            </p:cNvGrpSpPr>
            <p:nvPr/>
          </p:nvGrpSpPr>
          <p:grpSpPr bwMode="auto">
            <a:xfrm>
              <a:off x="8027990" y="4783141"/>
              <a:ext cx="1042987" cy="230187"/>
              <a:chOff x="1860" y="2830"/>
              <a:chExt cx="1894" cy="467"/>
            </a:xfrm>
          </p:grpSpPr>
          <p:sp>
            <p:nvSpPr>
              <p:cNvPr id="174235" name="Freeform 60"/>
              <p:cNvSpPr>
                <a:spLocks/>
              </p:cNvSpPr>
              <p:nvPr/>
            </p:nvSpPr>
            <p:spPr bwMode="auto">
              <a:xfrm>
                <a:off x="1860" y="2830"/>
                <a:ext cx="1894" cy="467"/>
              </a:xfrm>
              <a:custGeom>
                <a:avLst/>
                <a:gdLst>
                  <a:gd name="T0" fmla="*/ 1812 w 1894"/>
                  <a:gd name="T1" fmla="*/ 204 h 467"/>
                  <a:gd name="T2" fmla="*/ 1732 w 1894"/>
                  <a:gd name="T3" fmla="*/ 204 h 467"/>
                  <a:gd name="T4" fmla="*/ 1652 w 1894"/>
                  <a:gd name="T5" fmla="*/ 188 h 467"/>
                  <a:gd name="T6" fmla="*/ 1573 w 1894"/>
                  <a:gd name="T7" fmla="*/ 158 h 467"/>
                  <a:gd name="T8" fmla="*/ 1495 w 1894"/>
                  <a:gd name="T9" fmla="*/ 122 h 467"/>
                  <a:gd name="T10" fmla="*/ 1418 w 1894"/>
                  <a:gd name="T11" fmla="*/ 82 h 467"/>
                  <a:gd name="T12" fmla="*/ 1342 w 1894"/>
                  <a:gd name="T13" fmla="*/ 46 h 467"/>
                  <a:gd name="T14" fmla="*/ 1268 w 1894"/>
                  <a:gd name="T15" fmla="*/ 17 h 467"/>
                  <a:gd name="T16" fmla="*/ 1166 w 1894"/>
                  <a:gd name="T17" fmla="*/ 0 h 467"/>
                  <a:gd name="T18" fmla="*/ 1083 w 1894"/>
                  <a:gd name="T19" fmla="*/ 6 h 467"/>
                  <a:gd name="T20" fmla="*/ 999 w 1894"/>
                  <a:gd name="T21" fmla="*/ 24 h 467"/>
                  <a:gd name="T22" fmla="*/ 916 w 1894"/>
                  <a:gd name="T23" fmla="*/ 50 h 467"/>
                  <a:gd name="T24" fmla="*/ 832 w 1894"/>
                  <a:gd name="T25" fmla="*/ 81 h 467"/>
                  <a:gd name="T26" fmla="*/ 750 w 1894"/>
                  <a:gd name="T27" fmla="*/ 114 h 467"/>
                  <a:gd name="T28" fmla="*/ 671 w 1894"/>
                  <a:gd name="T29" fmla="*/ 143 h 467"/>
                  <a:gd name="T30" fmla="*/ 575 w 1894"/>
                  <a:gd name="T31" fmla="*/ 171 h 467"/>
                  <a:gd name="T32" fmla="*/ 500 w 1894"/>
                  <a:gd name="T33" fmla="*/ 188 h 467"/>
                  <a:gd name="T34" fmla="*/ 424 w 1894"/>
                  <a:gd name="T35" fmla="*/ 203 h 467"/>
                  <a:gd name="T36" fmla="*/ 347 w 1894"/>
                  <a:gd name="T37" fmla="*/ 216 h 467"/>
                  <a:gd name="T38" fmla="*/ 270 w 1894"/>
                  <a:gd name="T39" fmla="*/ 225 h 467"/>
                  <a:gd name="T40" fmla="*/ 193 w 1894"/>
                  <a:gd name="T41" fmla="*/ 231 h 467"/>
                  <a:gd name="T42" fmla="*/ 115 w 1894"/>
                  <a:gd name="T43" fmla="*/ 234 h 467"/>
                  <a:gd name="T44" fmla="*/ 38 w 1894"/>
                  <a:gd name="T45" fmla="*/ 234 h 467"/>
                  <a:gd name="T46" fmla="*/ 32 w 1894"/>
                  <a:gd name="T47" fmla="*/ 232 h 467"/>
                  <a:gd name="T48" fmla="*/ 76 w 1894"/>
                  <a:gd name="T49" fmla="*/ 235 h 467"/>
                  <a:gd name="T50" fmla="*/ 120 w 1894"/>
                  <a:gd name="T51" fmla="*/ 244 h 467"/>
                  <a:gd name="T52" fmla="*/ 164 w 1894"/>
                  <a:gd name="T53" fmla="*/ 257 h 467"/>
                  <a:gd name="T54" fmla="*/ 207 w 1894"/>
                  <a:gd name="T55" fmla="*/ 272 h 467"/>
                  <a:gd name="T56" fmla="*/ 250 w 1894"/>
                  <a:gd name="T57" fmla="*/ 288 h 467"/>
                  <a:gd name="T58" fmla="*/ 292 w 1894"/>
                  <a:gd name="T59" fmla="*/ 305 h 467"/>
                  <a:gd name="T60" fmla="*/ 333 w 1894"/>
                  <a:gd name="T61" fmla="*/ 321 h 467"/>
                  <a:gd name="T62" fmla="*/ 394 w 1894"/>
                  <a:gd name="T63" fmla="*/ 343 h 467"/>
                  <a:gd name="T64" fmla="*/ 446 w 1894"/>
                  <a:gd name="T65" fmla="*/ 362 h 467"/>
                  <a:gd name="T66" fmla="*/ 497 w 1894"/>
                  <a:gd name="T67" fmla="*/ 382 h 467"/>
                  <a:gd name="T68" fmla="*/ 549 w 1894"/>
                  <a:gd name="T69" fmla="*/ 400 h 467"/>
                  <a:gd name="T70" fmla="*/ 600 w 1894"/>
                  <a:gd name="T71" fmla="*/ 417 h 467"/>
                  <a:gd name="T72" fmla="*/ 653 w 1894"/>
                  <a:gd name="T73" fmla="*/ 433 h 467"/>
                  <a:gd name="T74" fmla="*/ 706 w 1894"/>
                  <a:gd name="T75" fmla="*/ 446 h 467"/>
                  <a:gd name="T76" fmla="*/ 760 w 1894"/>
                  <a:gd name="T77" fmla="*/ 456 h 467"/>
                  <a:gd name="T78" fmla="*/ 872 w 1894"/>
                  <a:gd name="T79" fmla="*/ 466 h 467"/>
                  <a:gd name="T80" fmla="*/ 963 w 1894"/>
                  <a:gd name="T81" fmla="*/ 465 h 467"/>
                  <a:gd name="T82" fmla="*/ 1054 w 1894"/>
                  <a:gd name="T83" fmla="*/ 457 h 467"/>
                  <a:gd name="T84" fmla="*/ 1145 w 1894"/>
                  <a:gd name="T85" fmla="*/ 442 h 467"/>
                  <a:gd name="T86" fmla="*/ 1235 w 1894"/>
                  <a:gd name="T87" fmla="*/ 422 h 467"/>
                  <a:gd name="T88" fmla="*/ 1324 w 1894"/>
                  <a:gd name="T89" fmla="*/ 396 h 467"/>
                  <a:gd name="T90" fmla="*/ 1412 w 1894"/>
                  <a:gd name="T91" fmla="*/ 368 h 467"/>
                  <a:gd name="T92" fmla="*/ 1502 w 1894"/>
                  <a:gd name="T93" fmla="*/ 334 h 467"/>
                  <a:gd name="T94" fmla="*/ 1555 w 1894"/>
                  <a:gd name="T95" fmla="*/ 314 h 467"/>
                  <a:gd name="T96" fmla="*/ 1608 w 1894"/>
                  <a:gd name="T97" fmla="*/ 295 h 467"/>
                  <a:gd name="T98" fmla="*/ 1660 w 1894"/>
                  <a:gd name="T99" fmla="*/ 275 h 467"/>
                  <a:gd name="T100" fmla="*/ 1712 w 1894"/>
                  <a:gd name="T101" fmla="*/ 254 h 467"/>
                  <a:gd name="T102" fmla="*/ 1764 w 1894"/>
                  <a:gd name="T103" fmla="*/ 233 h 467"/>
                  <a:gd name="T104" fmla="*/ 1816 w 1894"/>
                  <a:gd name="T105" fmla="*/ 210 h 467"/>
                  <a:gd name="T106" fmla="*/ 1867 w 1894"/>
                  <a:gd name="T107" fmla="*/ 186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4"/>
                  <a:gd name="T163" fmla="*/ 0 h 467"/>
                  <a:gd name="T164" fmla="*/ 1894 w 189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4" h="467">
                    <a:moveTo>
                      <a:pt x="1893" y="180"/>
                    </a:moveTo>
                    <a:lnTo>
                      <a:pt x="1852" y="195"/>
                    </a:lnTo>
                    <a:lnTo>
                      <a:pt x="1832" y="200"/>
                    </a:lnTo>
                    <a:lnTo>
                      <a:pt x="1812" y="204"/>
                    </a:lnTo>
                    <a:lnTo>
                      <a:pt x="1792" y="206"/>
                    </a:lnTo>
                    <a:lnTo>
                      <a:pt x="1772" y="207"/>
                    </a:lnTo>
                    <a:lnTo>
                      <a:pt x="1752" y="206"/>
                    </a:lnTo>
                    <a:lnTo>
                      <a:pt x="1732" y="204"/>
                    </a:lnTo>
                    <a:lnTo>
                      <a:pt x="1712" y="202"/>
                    </a:lnTo>
                    <a:lnTo>
                      <a:pt x="1692" y="198"/>
                    </a:lnTo>
                    <a:lnTo>
                      <a:pt x="1672" y="193"/>
                    </a:lnTo>
                    <a:lnTo>
                      <a:pt x="1652" y="188"/>
                    </a:lnTo>
                    <a:lnTo>
                      <a:pt x="1632" y="181"/>
                    </a:lnTo>
                    <a:lnTo>
                      <a:pt x="1612" y="174"/>
                    </a:lnTo>
                    <a:lnTo>
                      <a:pt x="1593" y="167"/>
                    </a:lnTo>
                    <a:lnTo>
                      <a:pt x="1573" y="158"/>
                    </a:lnTo>
                    <a:lnTo>
                      <a:pt x="1554" y="150"/>
                    </a:lnTo>
                    <a:lnTo>
                      <a:pt x="1534" y="140"/>
                    </a:lnTo>
                    <a:lnTo>
                      <a:pt x="1515" y="131"/>
                    </a:lnTo>
                    <a:lnTo>
                      <a:pt x="1495" y="122"/>
                    </a:lnTo>
                    <a:lnTo>
                      <a:pt x="1476" y="112"/>
                    </a:lnTo>
                    <a:lnTo>
                      <a:pt x="1457" y="102"/>
                    </a:lnTo>
                    <a:lnTo>
                      <a:pt x="1438" y="92"/>
                    </a:lnTo>
                    <a:lnTo>
                      <a:pt x="1418" y="82"/>
                    </a:lnTo>
                    <a:lnTo>
                      <a:pt x="1399" y="72"/>
                    </a:lnTo>
                    <a:lnTo>
                      <a:pt x="1380" y="63"/>
                    </a:lnTo>
                    <a:lnTo>
                      <a:pt x="1361" y="54"/>
                    </a:lnTo>
                    <a:lnTo>
                      <a:pt x="1342" y="46"/>
                    </a:lnTo>
                    <a:lnTo>
                      <a:pt x="1324" y="37"/>
                    </a:lnTo>
                    <a:lnTo>
                      <a:pt x="1305" y="30"/>
                    </a:lnTo>
                    <a:lnTo>
                      <a:pt x="1286" y="23"/>
                    </a:lnTo>
                    <a:lnTo>
                      <a:pt x="1268" y="17"/>
                    </a:lnTo>
                    <a:lnTo>
                      <a:pt x="1228" y="6"/>
                    </a:lnTo>
                    <a:lnTo>
                      <a:pt x="1207" y="3"/>
                    </a:lnTo>
                    <a:lnTo>
                      <a:pt x="1187" y="1"/>
                    </a:lnTo>
                    <a:lnTo>
                      <a:pt x="1166" y="0"/>
                    </a:lnTo>
                    <a:lnTo>
                      <a:pt x="1146" y="0"/>
                    </a:lnTo>
                    <a:lnTo>
                      <a:pt x="1125" y="1"/>
                    </a:lnTo>
                    <a:lnTo>
                      <a:pt x="1104" y="3"/>
                    </a:lnTo>
                    <a:lnTo>
                      <a:pt x="1083" y="6"/>
                    </a:lnTo>
                    <a:lnTo>
                      <a:pt x="1062" y="9"/>
                    </a:lnTo>
                    <a:lnTo>
                      <a:pt x="1041" y="13"/>
                    </a:lnTo>
                    <a:lnTo>
                      <a:pt x="1020" y="18"/>
                    </a:lnTo>
                    <a:lnTo>
                      <a:pt x="999" y="24"/>
                    </a:lnTo>
                    <a:lnTo>
                      <a:pt x="978" y="30"/>
                    </a:lnTo>
                    <a:lnTo>
                      <a:pt x="957" y="36"/>
                    </a:lnTo>
                    <a:lnTo>
                      <a:pt x="936" y="43"/>
                    </a:lnTo>
                    <a:lnTo>
                      <a:pt x="916" y="50"/>
                    </a:lnTo>
                    <a:lnTo>
                      <a:pt x="894" y="58"/>
                    </a:lnTo>
                    <a:lnTo>
                      <a:pt x="874" y="65"/>
                    </a:lnTo>
                    <a:lnTo>
                      <a:pt x="853" y="73"/>
                    </a:lnTo>
                    <a:lnTo>
                      <a:pt x="832" y="81"/>
                    </a:lnTo>
                    <a:lnTo>
                      <a:pt x="812" y="89"/>
                    </a:lnTo>
                    <a:lnTo>
                      <a:pt x="791" y="98"/>
                    </a:lnTo>
                    <a:lnTo>
                      <a:pt x="771" y="106"/>
                    </a:lnTo>
                    <a:lnTo>
                      <a:pt x="750" y="114"/>
                    </a:lnTo>
                    <a:lnTo>
                      <a:pt x="730" y="121"/>
                    </a:lnTo>
                    <a:lnTo>
                      <a:pt x="710" y="129"/>
                    </a:lnTo>
                    <a:lnTo>
                      <a:pt x="690" y="136"/>
                    </a:lnTo>
                    <a:lnTo>
                      <a:pt x="671" y="143"/>
                    </a:lnTo>
                    <a:lnTo>
                      <a:pt x="651" y="150"/>
                    </a:lnTo>
                    <a:lnTo>
                      <a:pt x="632" y="156"/>
                    </a:lnTo>
                    <a:lnTo>
                      <a:pt x="613" y="161"/>
                    </a:lnTo>
                    <a:lnTo>
                      <a:pt x="575" y="171"/>
                    </a:lnTo>
                    <a:lnTo>
                      <a:pt x="556" y="175"/>
                    </a:lnTo>
                    <a:lnTo>
                      <a:pt x="538" y="180"/>
                    </a:lnTo>
                    <a:lnTo>
                      <a:pt x="519" y="184"/>
                    </a:lnTo>
                    <a:lnTo>
                      <a:pt x="500" y="188"/>
                    </a:lnTo>
                    <a:lnTo>
                      <a:pt x="481" y="192"/>
                    </a:lnTo>
                    <a:lnTo>
                      <a:pt x="462" y="196"/>
                    </a:lnTo>
                    <a:lnTo>
                      <a:pt x="443" y="200"/>
                    </a:lnTo>
                    <a:lnTo>
                      <a:pt x="424" y="203"/>
                    </a:lnTo>
                    <a:lnTo>
                      <a:pt x="405" y="207"/>
                    </a:lnTo>
                    <a:lnTo>
                      <a:pt x="386" y="210"/>
                    </a:lnTo>
                    <a:lnTo>
                      <a:pt x="366" y="213"/>
                    </a:lnTo>
                    <a:lnTo>
                      <a:pt x="347" y="216"/>
                    </a:lnTo>
                    <a:lnTo>
                      <a:pt x="328" y="218"/>
                    </a:lnTo>
                    <a:lnTo>
                      <a:pt x="309" y="221"/>
                    </a:lnTo>
                    <a:lnTo>
                      <a:pt x="289" y="223"/>
                    </a:lnTo>
                    <a:lnTo>
                      <a:pt x="270" y="225"/>
                    </a:lnTo>
                    <a:lnTo>
                      <a:pt x="251" y="227"/>
                    </a:lnTo>
                    <a:lnTo>
                      <a:pt x="231" y="228"/>
                    </a:lnTo>
                    <a:lnTo>
                      <a:pt x="212" y="230"/>
                    </a:lnTo>
                    <a:lnTo>
                      <a:pt x="193" y="231"/>
                    </a:lnTo>
                    <a:lnTo>
                      <a:pt x="173" y="232"/>
                    </a:lnTo>
                    <a:lnTo>
                      <a:pt x="154" y="233"/>
                    </a:lnTo>
                    <a:lnTo>
                      <a:pt x="134" y="234"/>
                    </a:lnTo>
                    <a:lnTo>
                      <a:pt x="115" y="234"/>
                    </a:lnTo>
                    <a:lnTo>
                      <a:pt x="96" y="234"/>
                    </a:lnTo>
                    <a:lnTo>
                      <a:pt x="77" y="234"/>
                    </a:lnTo>
                    <a:lnTo>
                      <a:pt x="58" y="234"/>
                    </a:lnTo>
                    <a:lnTo>
                      <a:pt x="38" y="234"/>
                    </a:lnTo>
                    <a:lnTo>
                      <a:pt x="19" y="234"/>
                    </a:lnTo>
                    <a:lnTo>
                      <a:pt x="0" y="233"/>
                    </a:lnTo>
                    <a:lnTo>
                      <a:pt x="22" y="232"/>
                    </a:lnTo>
                    <a:lnTo>
                      <a:pt x="32" y="232"/>
                    </a:lnTo>
                    <a:lnTo>
                      <a:pt x="43" y="232"/>
                    </a:lnTo>
                    <a:lnTo>
                      <a:pt x="54" y="233"/>
                    </a:lnTo>
                    <a:lnTo>
                      <a:pt x="65" y="234"/>
                    </a:lnTo>
                    <a:lnTo>
                      <a:pt x="76" y="235"/>
                    </a:lnTo>
                    <a:lnTo>
                      <a:pt x="87" y="237"/>
                    </a:lnTo>
                    <a:lnTo>
                      <a:pt x="98" y="239"/>
                    </a:lnTo>
                    <a:lnTo>
                      <a:pt x="109" y="242"/>
                    </a:lnTo>
                    <a:lnTo>
                      <a:pt x="120" y="244"/>
                    </a:lnTo>
                    <a:lnTo>
                      <a:pt x="131" y="247"/>
                    </a:lnTo>
                    <a:lnTo>
                      <a:pt x="142" y="250"/>
                    </a:lnTo>
                    <a:lnTo>
                      <a:pt x="153" y="253"/>
                    </a:lnTo>
                    <a:lnTo>
                      <a:pt x="164" y="257"/>
                    </a:lnTo>
                    <a:lnTo>
                      <a:pt x="175" y="260"/>
                    </a:lnTo>
                    <a:lnTo>
                      <a:pt x="186" y="264"/>
                    </a:lnTo>
                    <a:lnTo>
                      <a:pt x="196" y="268"/>
                    </a:lnTo>
                    <a:lnTo>
                      <a:pt x="207" y="272"/>
                    </a:lnTo>
                    <a:lnTo>
                      <a:pt x="218" y="276"/>
                    </a:lnTo>
                    <a:lnTo>
                      <a:pt x="229" y="280"/>
                    </a:lnTo>
                    <a:lnTo>
                      <a:pt x="239" y="284"/>
                    </a:lnTo>
                    <a:lnTo>
                      <a:pt x="250" y="288"/>
                    </a:lnTo>
                    <a:lnTo>
                      <a:pt x="260" y="293"/>
                    </a:lnTo>
                    <a:lnTo>
                      <a:pt x="271" y="297"/>
                    </a:lnTo>
                    <a:lnTo>
                      <a:pt x="282" y="301"/>
                    </a:lnTo>
                    <a:lnTo>
                      <a:pt x="292" y="305"/>
                    </a:lnTo>
                    <a:lnTo>
                      <a:pt x="302" y="309"/>
                    </a:lnTo>
                    <a:lnTo>
                      <a:pt x="312" y="313"/>
                    </a:lnTo>
                    <a:lnTo>
                      <a:pt x="323" y="317"/>
                    </a:lnTo>
                    <a:lnTo>
                      <a:pt x="333" y="321"/>
                    </a:lnTo>
                    <a:lnTo>
                      <a:pt x="343" y="325"/>
                    </a:lnTo>
                    <a:lnTo>
                      <a:pt x="369" y="334"/>
                    </a:lnTo>
                    <a:lnTo>
                      <a:pt x="382" y="338"/>
                    </a:lnTo>
                    <a:lnTo>
                      <a:pt x="394" y="343"/>
                    </a:lnTo>
                    <a:lnTo>
                      <a:pt x="407" y="348"/>
                    </a:lnTo>
                    <a:lnTo>
                      <a:pt x="420" y="353"/>
                    </a:lnTo>
                    <a:lnTo>
                      <a:pt x="433" y="358"/>
                    </a:lnTo>
                    <a:lnTo>
                      <a:pt x="446" y="362"/>
                    </a:lnTo>
                    <a:lnTo>
                      <a:pt x="458" y="367"/>
                    </a:lnTo>
                    <a:lnTo>
                      <a:pt x="471" y="372"/>
                    </a:lnTo>
                    <a:lnTo>
                      <a:pt x="484" y="377"/>
                    </a:lnTo>
                    <a:lnTo>
                      <a:pt x="497" y="382"/>
                    </a:lnTo>
                    <a:lnTo>
                      <a:pt x="510" y="386"/>
                    </a:lnTo>
                    <a:lnTo>
                      <a:pt x="523" y="391"/>
                    </a:lnTo>
                    <a:lnTo>
                      <a:pt x="536" y="396"/>
                    </a:lnTo>
                    <a:lnTo>
                      <a:pt x="549" y="400"/>
                    </a:lnTo>
                    <a:lnTo>
                      <a:pt x="562" y="404"/>
                    </a:lnTo>
                    <a:lnTo>
                      <a:pt x="574" y="409"/>
                    </a:lnTo>
                    <a:lnTo>
                      <a:pt x="588" y="413"/>
                    </a:lnTo>
                    <a:lnTo>
                      <a:pt x="600" y="417"/>
                    </a:lnTo>
                    <a:lnTo>
                      <a:pt x="614" y="421"/>
                    </a:lnTo>
                    <a:lnTo>
                      <a:pt x="627" y="425"/>
                    </a:lnTo>
                    <a:lnTo>
                      <a:pt x="640" y="429"/>
                    </a:lnTo>
                    <a:lnTo>
                      <a:pt x="653" y="433"/>
                    </a:lnTo>
                    <a:lnTo>
                      <a:pt x="666" y="436"/>
                    </a:lnTo>
                    <a:lnTo>
                      <a:pt x="679" y="440"/>
                    </a:lnTo>
                    <a:lnTo>
                      <a:pt x="692" y="443"/>
                    </a:lnTo>
                    <a:lnTo>
                      <a:pt x="706" y="446"/>
                    </a:lnTo>
                    <a:lnTo>
                      <a:pt x="719" y="448"/>
                    </a:lnTo>
                    <a:lnTo>
                      <a:pt x="732" y="451"/>
                    </a:lnTo>
                    <a:lnTo>
                      <a:pt x="746" y="454"/>
                    </a:lnTo>
                    <a:lnTo>
                      <a:pt x="760" y="456"/>
                    </a:lnTo>
                    <a:lnTo>
                      <a:pt x="804" y="462"/>
                    </a:lnTo>
                    <a:lnTo>
                      <a:pt x="827" y="464"/>
                    </a:lnTo>
                    <a:lnTo>
                      <a:pt x="850" y="465"/>
                    </a:lnTo>
                    <a:lnTo>
                      <a:pt x="872" y="466"/>
                    </a:lnTo>
                    <a:lnTo>
                      <a:pt x="895" y="466"/>
                    </a:lnTo>
                    <a:lnTo>
                      <a:pt x="918" y="466"/>
                    </a:lnTo>
                    <a:lnTo>
                      <a:pt x="940" y="466"/>
                    </a:lnTo>
                    <a:lnTo>
                      <a:pt x="963" y="465"/>
                    </a:lnTo>
                    <a:lnTo>
                      <a:pt x="986" y="464"/>
                    </a:lnTo>
                    <a:lnTo>
                      <a:pt x="1009" y="462"/>
                    </a:lnTo>
                    <a:lnTo>
                      <a:pt x="1032" y="460"/>
                    </a:lnTo>
                    <a:lnTo>
                      <a:pt x="1054" y="457"/>
                    </a:lnTo>
                    <a:lnTo>
                      <a:pt x="1077" y="454"/>
                    </a:lnTo>
                    <a:lnTo>
                      <a:pt x="1100" y="450"/>
                    </a:lnTo>
                    <a:lnTo>
                      <a:pt x="1122" y="446"/>
                    </a:lnTo>
                    <a:lnTo>
                      <a:pt x="1145" y="442"/>
                    </a:lnTo>
                    <a:lnTo>
                      <a:pt x="1168" y="437"/>
                    </a:lnTo>
                    <a:lnTo>
                      <a:pt x="1190" y="432"/>
                    </a:lnTo>
                    <a:lnTo>
                      <a:pt x="1213" y="427"/>
                    </a:lnTo>
                    <a:lnTo>
                      <a:pt x="1235" y="422"/>
                    </a:lnTo>
                    <a:lnTo>
                      <a:pt x="1258" y="416"/>
                    </a:lnTo>
                    <a:lnTo>
                      <a:pt x="1280" y="410"/>
                    </a:lnTo>
                    <a:lnTo>
                      <a:pt x="1302" y="403"/>
                    </a:lnTo>
                    <a:lnTo>
                      <a:pt x="1324" y="396"/>
                    </a:lnTo>
                    <a:lnTo>
                      <a:pt x="1346" y="390"/>
                    </a:lnTo>
                    <a:lnTo>
                      <a:pt x="1368" y="382"/>
                    </a:lnTo>
                    <a:lnTo>
                      <a:pt x="1390" y="375"/>
                    </a:lnTo>
                    <a:lnTo>
                      <a:pt x="1412" y="368"/>
                    </a:lnTo>
                    <a:lnTo>
                      <a:pt x="1433" y="360"/>
                    </a:lnTo>
                    <a:lnTo>
                      <a:pt x="1454" y="352"/>
                    </a:lnTo>
                    <a:lnTo>
                      <a:pt x="1476" y="344"/>
                    </a:lnTo>
                    <a:lnTo>
                      <a:pt x="1502" y="334"/>
                    </a:lnTo>
                    <a:lnTo>
                      <a:pt x="1515" y="329"/>
                    </a:lnTo>
                    <a:lnTo>
                      <a:pt x="1528" y="324"/>
                    </a:lnTo>
                    <a:lnTo>
                      <a:pt x="1542" y="319"/>
                    </a:lnTo>
                    <a:lnTo>
                      <a:pt x="1555" y="314"/>
                    </a:lnTo>
                    <a:lnTo>
                      <a:pt x="1568" y="310"/>
                    </a:lnTo>
                    <a:lnTo>
                      <a:pt x="1581" y="304"/>
                    </a:lnTo>
                    <a:lnTo>
                      <a:pt x="1594" y="300"/>
                    </a:lnTo>
                    <a:lnTo>
                      <a:pt x="1608" y="295"/>
                    </a:lnTo>
                    <a:lnTo>
                      <a:pt x="1620" y="290"/>
                    </a:lnTo>
                    <a:lnTo>
                      <a:pt x="1634" y="285"/>
                    </a:lnTo>
                    <a:lnTo>
                      <a:pt x="1647" y="280"/>
                    </a:lnTo>
                    <a:lnTo>
                      <a:pt x="1660" y="275"/>
                    </a:lnTo>
                    <a:lnTo>
                      <a:pt x="1673" y="270"/>
                    </a:lnTo>
                    <a:lnTo>
                      <a:pt x="1686" y="264"/>
                    </a:lnTo>
                    <a:lnTo>
                      <a:pt x="1699" y="259"/>
                    </a:lnTo>
                    <a:lnTo>
                      <a:pt x="1712" y="254"/>
                    </a:lnTo>
                    <a:lnTo>
                      <a:pt x="1725" y="249"/>
                    </a:lnTo>
                    <a:lnTo>
                      <a:pt x="1738" y="244"/>
                    </a:lnTo>
                    <a:lnTo>
                      <a:pt x="1751" y="238"/>
                    </a:lnTo>
                    <a:lnTo>
                      <a:pt x="1764" y="233"/>
                    </a:lnTo>
                    <a:lnTo>
                      <a:pt x="1777" y="227"/>
                    </a:lnTo>
                    <a:lnTo>
                      <a:pt x="1790" y="222"/>
                    </a:lnTo>
                    <a:lnTo>
                      <a:pt x="1803" y="216"/>
                    </a:lnTo>
                    <a:lnTo>
                      <a:pt x="1816" y="210"/>
                    </a:lnTo>
                    <a:lnTo>
                      <a:pt x="1829" y="204"/>
                    </a:lnTo>
                    <a:lnTo>
                      <a:pt x="1842" y="198"/>
                    </a:lnTo>
                    <a:lnTo>
                      <a:pt x="1854" y="192"/>
                    </a:lnTo>
                    <a:lnTo>
                      <a:pt x="1867" y="186"/>
                    </a:lnTo>
                    <a:lnTo>
                      <a:pt x="1880" y="180"/>
                    </a:lnTo>
                    <a:lnTo>
                      <a:pt x="1893" y="174"/>
                    </a:lnTo>
                  </a:path>
                </a:pathLst>
              </a:custGeom>
              <a:noFill/>
              <a:ln w="27305"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36" name="Freeform 61"/>
              <p:cNvSpPr>
                <a:spLocks/>
              </p:cNvSpPr>
              <p:nvPr/>
            </p:nvSpPr>
            <p:spPr bwMode="auto">
              <a:xfrm>
                <a:off x="2124" y="3012"/>
                <a:ext cx="1452" cy="105"/>
              </a:xfrm>
              <a:custGeom>
                <a:avLst/>
                <a:gdLst>
                  <a:gd name="T0" fmla="*/ 1428 w 1452"/>
                  <a:gd name="T1" fmla="*/ 35 h 105"/>
                  <a:gd name="T2" fmla="*/ 1406 w 1452"/>
                  <a:gd name="T3" fmla="*/ 32 h 105"/>
                  <a:gd name="T4" fmla="*/ 1383 w 1452"/>
                  <a:gd name="T5" fmla="*/ 28 h 105"/>
                  <a:gd name="T6" fmla="*/ 1360 w 1452"/>
                  <a:gd name="T7" fmla="*/ 24 h 105"/>
                  <a:gd name="T8" fmla="*/ 1338 w 1452"/>
                  <a:gd name="T9" fmla="*/ 20 h 105"/>
                  <a:gd name="T10" fmla="*/ 1316 w 1452"/>
                  <a:gd name="T11" fmla="*/ 16 h 105"/>
                  <a:gd name="T12" fmla="*/ 1293 w 1452"/>
                  <a:gd name="T13" fmla="*/ 12 h 105"/>
                  <a:gd name="T14" fmla="*/ 1271 w 1452"/>
                  <a:gd name="T15" fmla="*/ 9 h 105"/>
                  <a:gd name="T16" fmla="*/ 1249 w 1452"/>
                  <a:gd name="T17" fmla="*/ 6 h 105"/>
                  <a:gd name="T18" fmla="*/ 1226 w 1452"/>
                  <a:gd name="T19" fmla="*/ 3 h 105"/>
                  <a:gd name="T20" fmla="*/ 1204 w 1452"/>
                  <a:gd name="T21" fmla="*/ 1 h 105"/>
                  <a:gd name="T22" fmla="*/ 1181 w 1452"/>
                  <a:gd name="T23" fmla="*/ 0 h 105"/>
                  <a:gd name="T24" fmla="*/ 1158 w 1452"/>
                  <a:gd name="T25" fmla="*/ 0 h 105"/>
                  <a:gd name="T26" fmla="*/ 1136 w 1452"/>
                  <a:gd name="T27" fmla="*/ 0 h 105"/>
                  <a:gd name="T28" fmla="*/ 1113 w 1452"/>
                  <a:gd name="T29" fmla="*/ 2 h 105"/>
                  <a:gd name="T30" fmla="*/ 1090 w 1452"/>
                  <a:gd name="T31" fmla="*/ 5 h 105"/>
                  <a:gd name="T32" fmla="*/ 1049 w 1452"/>
                  <a:gd name="T33" fmla="*/ 11 h 105"/>
                  <a:gd name="T34" fmla="*/ 1022 w 1452"/>
                  <a:gd name="T35" fmla="*/ 14 h 105"/>
                  <a:gd name="T36" fmla="*/ 995 w 1452"/>
                  <a:gd name="T37" fmla="*/ 16 h 105"/>
                  <a:gd name="T38" fmla="*/ 968 w 1452"/>
                  <a:gd name="T39" fmla="*/ 19 h 105"/>
                  <a:gd name="T40" fmla="*/ 940 w 1452"/>
                  <a:gd name="T41" fmla="*/ 21 h 105"/>
                  <a:gd name="T42" fmla="*/ 913 w 1452"/>
                  <a:gd name="T43" fmla="*/ 22 h 105"/>
                  <a:gd name="T44" fmla="*/ 886 w 1452"/>
                  <a:gd name="T45" fmla="*/ 24 h 105"/>
                  <a:gd name="T46" fmla="*/ 858 w 1452"/>
                  <a:gd name="T47" fmla="*/ 26 h 105"/>
                  <a:gd name="T48" fmla="*/ 831 w 1452"/>
                  <a:gd name="T49" fmla="*/ 27 h 105"/>
                  <a:gd name="T50" fmla="*/ 804 w 1452"/>
                  <a:gd name="T51" fmla="*/ 29 h 105"/>
                  <a:gd name="T52" fmla="*/ 777 w 1452"/>
                  <a:gd name="T53" fmla="*/ 31 h 105"/>
                  <a:gd name="T54" fmla="*/ 750 w 1452"/>
                  <a:gd name="T55" fmla="*/ 33 h 105"/>
                  <a:gd name="T56" fmla="*/ 722 w 1452"/>
                  <a:gd name="T57" fmla="*/ 36 h 105"/>
                  <a:gd name="T58" fmla="*/ 695 w 1452"/>
                  <a:gd name="T59" fmla="*/ 39 h 105"/>
                  <a:gd name="T60" fmla="*/ 668 w 1452"/>
                  <a:gd name="T61" fmla="*/ 42 h 105"/>
                  <a:gd name="T62" fmla="*/ 628 w 1452"/>
                  <a:gd name="T63" fmla="*/ 48 h 105"/>
                  <a:gd name="T64" fmla="*/ 602 w 1452"/>
                  <a:gd name="T65" fmla="*/ 53 h 105"/>
                  <a:gd name="T66" fmla="*/ 575 w 1452"/>
                  <a:gd name="T67" fmla="*/ 58 h 105"/>
                  <a:gd name="T68" fmla="*/ 548 w 1452"/>
                  <a:gd name="T69" fmla="*/ 63 h 105"/>
                  <a:gd name="T70" fmla="*/ 522 w 1452"/>
                  <a:gd name="T71" fmla="*/ 68 h 105"/>
                  <a:gd name="T72" fmla="*/ 495 w 1452"/>
                  <a:gd name="T73" fmla="*/ 72 h 105"/>
                  <a:gd name="T74" fmla="*/ 468 w 1452"/>
                  <a:gd name="T75" fmla="*/ 77 h 105"/>
                  <a:gd name="T76" fmla="*/ 442 w 1452"/>
                  <a:gd name="T77" fmla="*/ 82 h 105"/>
                  <a:gd name="T78" fmla="*/ 415 w 1452"/>
                  <a:gd name="T79" fmla="*/ 86 h 105"/>
                  <a:gd name="T80" fmla="*/ 388 w 1452"/>
                  <a:gd name="T81" fmla="*/ 90 h 105"/>
                  <a:gd name="T82" fmla="*/ 361 w 1452"/>
                  <a:gd name="T83" fmla="*/ 94 h 105"/>
                  <a:gd name="T84" fmla="*/ 334 w 1452"/>
                  <a:gd name="T85" fmla="*/ 97 h 105"/>
                  <a:gd name="T86" fmla="*/ 307 w 1452"/>
                  <a:gd name="T87" fmla="*/ 99 h 105"/>
                  <a:gd name="T88" fmla="*/ 280 w 1452"/>
                  <a:gd name="T89" fmla="*/ 101 h 105"/>
                  <a:gd name="T90" fmla="*/ 253 w 1452"/>
                  <a:gd name="T91" fmla="*/ 103 h 105"/>
                  <a:gd name="T92" fmla="*/ 226 w 1452"/>
                  <a:gd name="T93" fmla="*/ 104 h 105"/>
                  <a:gd name="T94" fmla="*/ 205 w 1452"/>
                  <a:gd name="T95" fmla="*/ 103 h 105"/>
                  <a:gd name="T96" fmla="*/ 190 w 1452"/>
                  <a:gd name="T97" fmla="*/ 102 h 105"/>
                  <a:gd name="T98" fmla="*/ 176 w 1452"/>
                  <a:gd name="T99" fmla="*/ 101 h 105"/>
                  <a:gd name="T100" fmla="*/ 162 w 1452"/>
                  <a:gd name="T101" fmla="*/ 100 h 105"/>
                  <a:gd name="T102" fmla="*/ 148 w 1452"/>
                  <a:gd name="T103" fmla="*/ 99 h 105"/>
                  <a:gd name="T104" fmla="*/ 134 w 1452"/>
                  <a:gd name="T105" fmla="*/ 97 h 105"/>
                  <a:gd name="T106" fmla="*/ 120 w 1452"/>
                  <a:gd name="T107" fmla="*/ 96 h 105"/>
                  <a:gd name="T108" fmla="*/ 106 w 1452"/>
                  <a:gd name="T109" fmla="*/ 94 h 105"/>
                  <a:gd name="T110" fmla="*/ 92 w 1452"/>
                  <a:gd name="T111" fmla="*/ 93 h 105"/>
                  <a:gd name="T112" fmla="*/ 78 w 1452"/>
                  <a:gd name="T113" fmla="*/ 92 h 105"/>
                  <a:gd name="T114" fmla="*/ 64 w 1452"/>
                  <a:gd name="T115" fmla="*/ 91 h 105"/>
                  <a:gd name="T116" fmla="*/ 49 w 1452"/>
                  <a:gd name="T117" fmla="*/ 90 h 105"/>
                  <a:gd name="T118" fmla="*/ 35 w 1452"/>
                  <a:gd name="T119" fmla="*/ 90 h 105"/>
                  <a:gd name="T120" fmla="*/ 21 w 1452"/>
                  <a:gd name="T121" fmla="*/ 89 h 105"/>
                  <a:gd name="T122" fmla="*/ 6 w 1452"/>
                  <a:gd name="T123" fmla="*/ 90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2"/>
                  <a:gd name="T187" fmla="*/ 0 h 105"/>
                  <a:gd name="T188" fmla="*/ 1452 w 1452"/>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2" h="105">
                    <a:moveTo>
                      <a:pt x="1451" y="38"/>
                    </a:moveTo>
                    <a:lnTo>
                      <a:pt x="1428" y="35"/>
                    </a:lnTo>
                    <a:lnTo>
                      <a:pt x="1417" y="33"/>
                    </a:lnTo>
                    <a:lnTo>
                      <a:pt x="1406" y="32"/>
                    </a:lnTo>
                    <a:lnTo>
                      <a:pt x="1394" y="30"/>
                    </a:lnTo>
                    <a:lnTo>
                      <a:pt x="1383" y="28"/>
                    </a:lnTo>
                    <a:lnTo>
                      <a:pt x="1372" y="26"/>
                    </a:lnTo>
                    <a:lnTo>
                      <a:pt x="1360" y="24"/>
                    </a:lnTo>
                    <a:lnTo>
                      <a:pt x="1349" y="22"/>
                    </a:lnTo>
                    <a:lnTo>
                      <a:pt x="1338" y="20"/>
                    </a:lnTo>
                    <a:lnTo>
                      <a:pt x="1327" y="18"/>
                    </a:lnTo>
                    <a:lnTo>
                      <a:pt x="1316" y="16"/>
                    </a:lnTo>
                    <a:lnTo>
                      <a:pt x="1304" y="14"/>
                    </a:lnTo>
                    <a:lnTo>
                      <a:pt x="1293" y="12"/>
                    </a:lnTo>
                    <a:lnTo>
                      <a:pt x="1282" y="10"/>
                    </a:lnTo>
                    <a:lnTo>
                      <a:pt x="1271" y="9"/>
                    </a:lnTo>
                    <a:lnTo>
                      <a:pt x="1260" y="7"/>
                    </a:lnTo>
                    <a:lnTo>
                      <a:pt x="1249" y="6"/>
                    </a:lnTo>
                    <a:lnTo>
                      <a:pt x="1238" y="4"/>
                    </a:lnTo>
                    <a:lnTo>
                      <a:pt x="1226" y="3"/>
                    </a:lnTo>
                    <a:lnTo>
                      <a:pt x="1215" y="2"/>
                    </a:lnTo>
                    <a:lnTo>
                      <a:pt x="1204" y="1"/>
                    </a:lnTo>
                    <a:lnTo>
                      <a:pt x="1192" y="0"/>
                    </a:lnTo>
                    <a:lnTo>
                      <a:pt x="1181" y="0"/>
                    </a:lnTo>
                    <a:lnTo>
                      <a:pt x="1170" y="0"/>
                    </a:lnTo>
                    <a:lnTo>
                      <a:pt x="1158" y="0"/>
                    </a:lnTo>
                    <a:lnTo>
                      <a:pt x="1147" y="0"/>
                    </a:lnTo>
                    <a:lnTo>
                      <a:pt x="1136" y="0"/>
                    </a:lnTo>
                    <a:lnTo>
                      <a:pt x="1124" y="1"/>
                    </a:lnTo>
                    <a:lnTo>
                      <a:pt x="1113" y="2"/>
                    </a:lnTo>
                    <a:lnTo>
                      <a:pt x="1101" y="3"/>
                    </a:lnTo>
                    <a:lnTo>
                      <a:pt x="1090" y="5"/>
                    </a:lnTo>
                    <a:lnTo>
                      <a:pt x="1063" y="9"/>
                    </a:lnTo>
                    <a:lnTo>
                      <a:pt x="1049" y="11"/>
                    </a:lnTo>
                    <a:lnTo>
                      <a:pt x="1036" y="12"/>
                    </a:lnTo>
                    <a:lnTo>
                      <a:pt x="1022" y="14"/>
                    </a:lnTo>
                    <a:lnTo>
                      <a:pt x="1008" y="15"/>
                    </a:lnTo>
                    <a:lnTo>
                      <a:pt x="995" y="16"/>
                    </a:lnTo>
                    <a:lnTo>
                      <a:pt x="982" y="18"/>
                    </a:lnTo>
                    <a:lnTo>
                      <a:pt x="968" y="19"/>
                    </a:lnTo>
                    <a:lnTo>
                      <a:pt x="954" y="20"/>
                    </a:lnTo>
                    <a:lnTo>
                      <a:pt x="940" y="21"/>
                    </a:lnTo>
                    <a:lnTo>
                      <a:pt x="927" y="22"/>
                    </a:lnTo>
                    <a:lnTo>
                      <a:pt x="913" y="22"/>
                    </a:lnTo>
                    <a:lnTo>
                      <a:pt x="900" y="23"/>
                    </a:lnTo>
                    <a:lnTo>
                      <a:pt x="886" y="24"/>
                    </a:lnTo>
                    <a:lnTo>
                      <a:pt x="872" y="25"/>
                    </a:lnTo>
                    <a:lnTo>
                      <a:pt x="858" y="26"/>
                    </a:lnTo>
                    <a:lnTo>
                      <a:pt x="845" y="26"/>
                    </a:lnTo>
                    <a:lnTo>
                      <a:pt x="831" y="27"/>
                    </a:lnTo>
                    <a:lnTo>
                      <a:pt x="818" y="28"/>
                    </a:lnTo>
                    <a:lnTo>
                      <a:pt x="804" y="29"/>
                    </a:lnTo>
                    <a:lnTo>
                      <a:pt x="790" y="30"/>
                    </a:lnTo>
                    <a:lnTo>
                      <a:pt x="777" y="31"/>
                    </a:lnTo>
                    <a:lnTo>
                      <a:pt x="763" y="32"/>
                    </a:lnTo>
                    <a:lnTo>
                      <a:pt x="750" y="33"/>
                    </a:lnTo>
                    <a:lnTo>
                      <a:pt x="736" y="34"/>
                    </a:lnTo>
                    <a:lnTo>
                      <a:pt x="722" y="36"/>
                    </a:lnTo>
                    <a:lnTo>
                      <a:pt x="709" y="37"/>
                    </a:lnTo>
                    <a:lnTo>
                      <a:pt x="695" y="39"/>
                    </a:lnTo>
                    <a:lnTo>
                      <a:pt x="682" y="40"/>
                    </a:lnTo>
                    <a:lnTo>
                      <a:pt x="668" y="42"/>
                    </a:lnTo>
                    <a:lnTo>
                      <a:pt x="655" y="44"/>
                    </a:lnTo>
                    <a:lnTo>
                      <a:pt x="628" y="48"/>
                    </a:lnTo>
                    <a:lnTo>
                      <a:pt x="615" y="51"/>
                    </a:lnTo>
                    <a:lnTo>
                      <a:pt x="602" y="53"/>
                    </a:lnTo>
                    <a:lnTo>
                      <a:pt x="588" y="56"/>
                    </a:lnTo>
                    <a:lnTo>
                      <a:pt x="575" y="58"/>
                    </a:lnTo>
                    <a:lnTo>
                      <a:pt x="562" y="60"/>
                    </a:lnTo>
                    <a:lnTo>
                      <a:pt x="548" y="63"/>
                    </a:lnTo>
                    <a:lnTo>
                      <a:pt x="535" y="65"/>
                    </a:lnTo>
                    <a:lnTo>
                      <a:pt x="522" y="68"/>
                    </a:lnTo>
                    <a:lnTo>
                      <a:pt x="508" y="70"/>
                    </a:lnTo>
                    <a:lnTo>
                      <a:pt x="495" y="72"/>
                    </a:lnTo>
                    <a:lnTo>
                      <a:pt x="482" y="75"/>
                    </a:lnTo>
                    <a:lnTo>
                      <a:pt x="468" y="77"/>
                    </a:lnTo>
                    <a:lnTo>
                      <a:pt x="455" y="79"/>
                    </a:lnTo>
                    <a:lnTo>
                      <a:pt x="442" y="82"/>
                    </a:lnTo>
                    <a:lnTo>
                      <a:pt x="428" y="84"/>
                    </a:lnTo>
                    <a:lnTo>
                      <a:pt x="415" y="86"/>
                    </a:lnTo>
                    <a:lnTo>
                      <a:pt x="401" y="88"/>
                    </a:lnTo>
                    <a:lnTo>
                      <a:pt x="388" y="90"/>
                    </a:lnTo>
                    <a:lnTo>
                      <a:pt x="374" y="92"/>
                    </a:lnTo>
                    <a:lnTo>
                      <a:pt x="361" y="94"/>
                    </a:lnTo>
                    <a:lnTo>
                      <a:pt x="348" y="95"/>
                    </a:lnTo>
                    <a:lnTo>
                      <a:pt x="334" y="97"/>
                    </a:lnTo>
                    <a:lnTo>
                      <a:pt x="321" y="98"/>
                    </a:lnTo>
                    <a:lnTo>
                      <a:pt x="307" y="99"/>
                    </a:lnTo>
                    <a:lnTo>
                      <a:pt x="294" y="100"/>
                    </a:lnTo>
                    <a:lnTo>
                      <a:pt x="280" y="101"/>
                    </a:lnTo>
                    <a:lnTo>
                      <a:pt x="267" y="102"/>
                    </a:lnTo>
                    <a:lnTo>
                      <a:pt x="253" y="103"/>
                    </a:lnTo>
                    <a:lnTo>
                      <a:pt x="240" y="103"/>
                    </a:lnTo>
                    <a:lnTo>
                      <a:pt x="226" y="104"/>
                    </a:lnTo>
                    <a:lnTo>
                      <a:pt x="212" y="103"/>
                    </a:lnTo>
                    <a:lnTo>
                      <a:pt x="205" y="103"/>
                    </a:lnTo>
                    <a:lnTo>
                      <a:pt x="198" y="103"/>
                    </a:lnTo>
                    <a:lnTo>
                      <a:pt x="190" y="102"/>
                    </a:lnTo>
                    <a:lnTo>
                      <a:pt x="184" y="102"/>
                    </a:lnTo>
                    <a:lnTo>
                      <a:pt x="176" y="101"/>
                    </a:lnTo>
                    <a:lnTo>
                      <a:pt x="169" y="101"/>
                    </a:lnTo>
                    <a:lnTo>
                      <a:pt x="162" y="100"/>
                    </a:lnTo>
                    <a:lnTo>
                      <a:pt x="155" y="100"/>
                    </a:lnTo>
                    <a:lnTo>
                      <a:pt x="148" y="99"/>
                    </a:lnTo>
                    <a:lnTo>
                      <a:pt x="141" y="98"/>
                    </a:lnTo>
                    <a:lnTo>
                      <a:pt x="134" y="97"/>
                    </a:lnTo>
                    <a:lnTo>
                      <a:pt x="127" y="97"/>
                    </a:lnTo>
                    <a:lnTo>
                      <a:pt x="120" y="96"/>
                    </a:lnTo>
                    <a:lnTo>
                      <a:pt x="113" y="95"/>
                    </a:lnTo>
                    <a:lnTo>
                      <a:pt x="106" y="94"/>
                    </a:lnTo>
                    <a:lnTo>
                      <a:pt x="99" y="94"/>
                    </a:lnTo>
                    <a:lnTo>
                      <a:pt x="92" y="93"/>
                    </a:lnTo>
                    <a:lnTo>
                      <a:pt x="85" y="92"/>
                    </a:lnTo>
                    <a:lnTo>
                      <a:pt x="78" y="92"/>
                    </a:lnTo>
                    <a:lnTo>
                      <a:pt x="71" y="91"/>
                    </a:lnTo>
                    <a:lnTo>
                      <a:pt x="64" y="91"/>
                    </a:lnTo>
                    <a:lnTo>
                      <a:pt x="56" y="90"/>
                    </a:lnTo>
                    <a:lnTo>
                      <a:pt x="49" y="90"/>
                    </a:lnTo>
                    <a:lnTo>
                      <a:pt x="42" y="90"/>
                    </a:lnTo>
                    <a:lnTo>
                      <a:pt x="35" y="90"/>
                    </a:lnTo>
                    <a:lnTo>
                      <a:pt x="28" y="89"/>
                    </a:lnTo>
                    <a:lnTo>
                      <a:pt x="21" y="89"/>
                    </a:lnTo>
                    <a:lnTo>
                      <a:pt x="14" y="90"/>
                    </a:lnTo>
                    <a:lnTo>
                      <a:pt x="6" y="90"/>
                    </a:lnTo>
                    <a:lnTo>
                      <a:pt x="0" y="9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37" name="Freeform 62"/>
              <p:cNvSpPr>
                <a:spLocks/>
              </p:cNvSpPr>
              <p:nvPr/>
            </p:nvSpPr>
            <p:spPr bwMode="auto">
              <a:xfrm>
                <a:off x="2277" y="3068"/>
                <a:ext cx="1213" cy="107"/>
              </a:xfrm>
              <a:custGeom>
                <a:avLst/>
                <a:gdLst>
                  <a:gd name="T0" fmla="*/ 1194 w 1213"/>
                  <a:gd name="T1" fmla="*/ 0 h 107"/>
                  <a:gd name="T2" fmla="*/ 1175 w 1213"/>
                  <a:gd name="T3" fmla="*/ 0 h 107"/>
                  <a:gd name="T4" fmla="*/ 1155 w 1213"/>
                  <a:gd name="T5" fmla="*/ 2 h 107"/>
                  <a:gd name="T6" fmla="*/ 1135 w 1213"/>
                  <a:gd name="T7" fmla="*/ 4 h 107"/>
                  <a:gd name="T8" fmla="*/ 1114 w 1213"/>
                  <a:gd name="T9" fmla="*/ 8 h 107"/>
                  <a:gd name="T10" fmla="*/ 1093 w 1213"/>
                  <a:gd name="T11" fmla="*/ 12 h 107"/>
                  <a:gd name="T12" fmla="*/ 1071 w 1213"/>
                  <a:gd name="T13" fmla="*/ 16 h 107"/>
                  <a:gd name="T14" fmla="*/ 1049 w 1213"/>
                  <a:gd name="T15" fmla="*/ 21 h 107"/>
                  <a:gd name="T16" fmla="*/ 1027 w 1213"/>
                  <a:gd name="T17" fmla="*/ 26 h 107"/>
                  <a:gd name="T18" fmla="*/ 1006 w 1213"/>
                  <a:gd name="T19" fmla="*/ 32 h 107"/>
                  <a:gd name="T20" fmla="*/ 984 w 1213"/>
                  <a:gd name="T21" fmla="*/ 37 h 107"/>
                  <a:gd name="T22" fmla="*/ 963 w 1213"/>
                  <a:gd name="T23" fmla="*/ 42 h 107"/>
                  <a:gd name="T24" fmla="*/ 942 w 1213"/>
                  <a:gd name="T25" fmla="*/ 46 h 107"/>
                  <a:gd name="T26" fmla="*/ 921 w 1213"/>
                  <a:gd name="T27" fmla="*/ 49 h 107"/>
                  <a:gd name="T28" fmla="*/ 901 w 1213"/>
                  <a:gd name="T29" fmla="*/ 52 h 107"/>
                  <a:gd name="T30" fmla="*/ 882 w 1213"/>
                  <a:gd name="T31" fmla="*/ 54 h 107"/>
                  <a:gd name="T32" fmla="*/ 843 w 1213"/>
                  <a:gd name="T33" fmla="*/ 56 h 107"/>
                  <a:gd name="T34" fmla="*/ 818 w 1213"/>
                  <a:gd name="T35" fmla="*/ 58 h 107"/>
                  <a:gd name="T36" fmla="*/ 793 w 1213"/>
                  <a:gd name="T37" fmla="*/ 59 h 107"/>
                  <a:gd name="T38" fmla="*/ 767 w 1213"/>
                  <a:gd name="T39" fmla="*/ 61 h 107"/>
                  <a:gd name="T40" fmla="*/ 742 w 1213"/>
                  <a:gd name="T41" fmla="*/ 62 h 107"/>
                  <a:gd name="T42" fmla="*/ 717 w 1213"/>
                  <a:gd name="T43" fmla="*/ 64 h 107"/>
                  <a:gd name="T44" fmla="*/ 691 w 1213"/>
                  <a:gd name="T45" fmla="*/ 66 h 107"/>
                  <a:gd name="T46" fmla="*/ 666 w 1213"/>
                  <a:gd name="T47" fmla="*/ 67 h 107"/>
                  <a:gd name="T48" fmla="*/ 641 w 1213"/>
                  <a:gd name="T49" fmla="*/ 69 h 107"/>
                  <a:gd name="T50" fmla="*/ 616 w 1213"/>
                  <a:gd name="T51" fmla="*/ 71 h 107"/>
                  <a:gd name="T52" fmla="*/ 591 w 1213"/>
                  <a:gd name="T53" fmla="*/ 73 h 107"/>
                  <a:gd name="T54" fmla="*/ 565 w 1213"/>
                  <a:gd name="T55" fmla="*/ 76 h 107"/>
                  <a:gd name="T56" fmla="*/ 540 w 1213"/>
                  <a:gd name="T57" fmla="*/ 78 h 107"/>
                  <a:gd name="T58" fmla="*/ 515 w 1213"/>
                  <a:gd name="T59" fmla="*/ 82 h 107"/>
                  <a:gd name="T60" fmla="*/ 490 w 1213"/>
                  <a:gd name="T61" fmla="*/ 85 h 107"/>
                  <a:gd name="T62" fmla="*/ 446 w 1213"/>
                  <a:gd name="T63" fmla="*/ 91 h 107"/>
                  <a:gd name="T64" fmla="*/ 415 w 1213"/>
                  <a:gd name="T65" fmla="*/ 95 h 107"/>
                  <a:gd name="T66" fmla="*/ 384 w 1213"/>
                  <a:gd name="T67" fmla="*/ 98 h 107"/>
                  <a:gd name="T68" fmla="*/ 354 w 1213"/>
                  <a:gd name="T69" fmla="*/ 101 h 107"/>
                  <a:gd name="T70" fmla="*/ 324 w 1213"/>
                  <a:gd name="T71" fmla="*/ 103 h 107"/>
                  <a:gd name="T72" fmla="*/ 295 w 1213"/>
                  <a:gd name="T73" fmla="*/ 105 h 107"/>
                  <a:gd name="T74" fmla="*/ 265 w 1213"/>
                  <a:gd name="T75" fmla="*/ 106 h 107"/>
                  <a:gd name="T76" fmla="*/ 236 w 1213"/>
                  <a:gd name="T77" fmla="*/ 106 h 107"/>
                  <a:gd name="T78" fmla="*/ 207 w 1213"/>
                  <a:gd name="T79" fmla="*/ 106 h 107"/>
                  <a:gd name="T80" fmla="*/ 178 w 1213"/>
                  <a:gd name="T81" fmla="*/ 105 h 107"/>
                  <a:gd name="T82" fmla="*/ 149 w 1213"/>
                  <a:gd name="T83" fmla="*/ 104 h 107"/>
                  <a:gd name="T84" fmla="*/ 119 w 1213"/>
                  <a:gd name="T85" fmla="*/ 102 h 107"/>
                  <a:gd name="T86" fmla="*/ 90 w 1213"/>
                  <a:gd name="T87" fmla="*/ 99 h 107"/>
                  <a:gd name="T88" fmla="*/ 60 w 1213"/>
                  <a:gd name="T89" fmla="*/ 96 h 107"/>
                  <a:gd name="T90" fmla="*/ 30 w 1213"/>
                  <a:gd name="T91" fmla="*/ 92 h 107"/>
                  <a:gd name="T92" fmla="*/ 0 w 1213"/>
                  <a:gd name="T93" fmla="*/ 8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13"/>
                  <a:gd name="T142" fmla="*/ 0 h 107"/>
                  <a:gd name="T143" fmla="*/ 1213 w 1213"/>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13" h="107">
                    <a:moveTo>
                      <a:pt x="1212" y="2"/>
                    </a:moveTo>
                    <a:lnTo>
                      <a:pt x="1194" y="0"/>
                    </a:lnTo>
                    <a:lnTo>
                      <a:pt x="1184" y="0"/>
                    </a:lnTo>
                    <a:lnTo>
                      <a:pt x="1175" y="0"/>
                    </a:lnTo>
                    <a:lnTo>
                      <a:pt x="1165" y="1"/>
                    </a:lnTo>
                    <a:lnTo>
                      <a:pt x="1155" y="2"/>
                    </a:lnTo>
                    <a:lnTo>
                      <a:pt x="1145" y="3"/>
                    </a:lnTo>
                    <a:lnTo>
                      <a:pt x="1135" y="4"/>
                    </a:lnTo>
                    <a:lnTo>
                      <a:pt x="1124" y="6"/>
                    </a:lnTo>
                    <a:lnTo>
                      <a:pt x="1114" y="8"/>
                    </a:lnTo>
                    <a:lnTo>
                      <a:pt x="1103" y="10"/>
                    </a:lnTo>
                    <a:lnTo>
                      <a:pt x="1093" y="12"/>
                    </a:lnTo>
                    <a:lnTo>
                      <a:pt x="1082" y="14"/>
                    </a:lnTo>
                    <a:lnTo>
                      <a:pt x="1071" y="16"/>
                    </a:lnTo>
                    <a:lnTo>
                      <a:pt x="1060" y="19"/>
                    </a:lnTo>
                    <a:lnTo>
                      <a:pt x="1049" y="21"/>
                    </a:lnTo>
                    <a:lnTo>
                      <a:pt x="1039" y="24"/>
                    </a:lnTo>
                    <a:lnTo>
                      <a:pt x="1027" y="26"/>
                    </a:lnTo>
                    <a:lnTo>
                      <a:pt x="1017" y="29"/>
                    </a:lnTo>
                    <a:lnTo>
                      <a:pt x="1006" y="32"/>
                    </a:lnTo>
                    <a:lnTo>
                      <a:pt x="995" y="34"/>
                    </a:lnTo>
                    <a:lnTo>
                      <a:pt x="984" y="37"/>
                    </a:lnTo>
                    <a:lnTo>
                      <a:pt x="973" y="39"/>
                    </a:lnTo>
                    <a:lnTo>
                      <a:pt x="963" y="42"/>
                    </a:lnTo>
                    <a:lnTo>
                      <a:pt x="952" y="44"/>
                    </a:lnTo>
                    <a:lnTo>
                      <a:pt x="942" y="46"/>
                    </a:lnTo>
                    <a:lnTo>
                      <a:pt x="931" y="48"/>
                    </a:lnTo>
                    <a:lnTo>
                      <a:pt x="921" y="49"/>
                    </a:lnTo>
                    <a:lnTo>
                      <a:pt x="911" y="51"/>
                    </a:lnTo>
                    <a:lnTo>
                      <a:pt x="901" y="52"/>
                    </a:lnTo>
                    <a:lnTo>
                      <a:pt x="891" y="53"/>
                    </a:lnTo>
                    <a:lnTo>
                      <a:pt x="882" y="54"/>
                    </a:lnTo>
                    <a:lnTo>
                      <a:pt x="856" y="55"/>
                    </a:lnTo>
                    <a:lnTo>
                      <a:pt x="843" y="56"/>
                    </a:lnTo>
                    <a:lnTo>
                      <a:pt x="831" y="57"/>
                    </a:lnTo>
                    <a:lnTo>
                      <a:pt x="818" y="58"/>
                    </a:lnTo>
                    <a:lnTo>
                      <a:pt x="805" y="58"/>
                    </a:lnTo>
                    <a:lnTo>
                      <a:pt x="793" y="59"/>
                    </a:lnTo>
                    <a:lnTo>
                      <a:pt x="780" y="60"/>
                    </a:lnTo>
                    <a:lnTo>
                      <a:pt x="767" y="61"/>
                    </a:lnTo>
                    <a:lnTo>
                      <a:pt x="755" y="62"/>
                    </a:lnTo>
                    <a:lnTo>
                      <a:pt x="742" y="62"/>
                    </a:lnTo>
                    <a:lnTo>
                      <a:pt x="729" y="63"/>
                    </a:lnTo>
                    <a:lnTo>
                      <a:pt x="717" y="64"/>
                    </a:lnTo>
                    <a:lnTo>
                      <a:pt x="704" y="64"/>
                    </a:lnTo>
                    <a:lnTo>
                      <a:pt x="691" y="66"/>
                    </a:lnTo>
                    <a:lnTo>
                      <a:pt x="679" y="66"/>
                    </a:lnTo>
                    <a:lnTo>
                      <a:pt x="666" y="67"/>
                    </a:lnTo>
                    <a:lnTo>
                      <a:pt x="654" y="68"/>
                    </a:lnTo>
                    <a:lnTo>
                      <a:pt x="641" y="69"/>
                    </a:lnTo>
                    <a:lnTo>
                      <a:pt x="629" y="70"/>
                    </a:lnTo>
                    <a:lnTo>
                      <a:pt x="616" y="71"/>
                    </a:lnTo>
                    <a:lnTo>
                      <a:pt x="603" y="72"/>
                    </a:lnTo>
                    <a:lnTo>
                      <a:pt x="591" y="73"/>
                    </a:lnTo>
                    <a:lnTo>
                      <a:pt x="578" y="75"/>
                    </a:lnTo>
                    <a:lnTo>
                      <a:pt x="565" y="76"/>
                    </a:lnTo>
                    <a:lnTo>
                      <a:pt x="553" y="77"/>
                    </a:lnTo>
                    <a:lnTo>
                      <a:pt x="540" y="78"/>
                    </a:lnTo>
                    <a:lnTo>
                      <a:pt x="528" y="80"/>
                    </a:lnTo>
                    <a:lnTo>
                      <a:pt x="515" y="82"/>
                    </a:lnTo>
                    <a:lnTo>
                      <a:pt x="503" y="83"/>
                    </a:lnTo>
                    <a:lnTo>
                      <a:pt x="490" y="85"/>
                    </a:lnTo>
                    <a:lnTo>
                      <a:pt x="477" y="87"/>
                    </a:lnTo>
                    <a:lnTo>
                      <a:pt x="446" y="91"/>
                    </a:lnTo>
                    <a:lnTo>
                      <a:pt x="430" y="93"/>
                    </a:lnTo>
                    <a:lnTo>
                      <a:pt x="415" y="95"/>
                    </a:lnTo>
                    <a:lnTo>
                      <a:pt x="399" y="96"/>
                    </a:lnTo>
                    <a:lnTo>
                      <a:pt x="384" y="98"/>
                    </a:lnTo>
                    <a:lnTo>
                      <a:pt x="369" y="100"/>
                    </a:lnTo>
                    <a:lnTo>
                      <a:pt x="354" y="101"/>
                    </a:lnTo>
                    <a:lnTo>
                      <a:pt x="339" y="102"/>
                    </a:lnTo>
                    <a:lnTo>
                      <a:pt x="324" y="103"/>
                    </a:lnTo>
                    <a:lnTo>
                      <a:pt x="309" y="104"/>
                    </a:lnTo>
                    <a:lnTo>
                      <a:pt x="295" y="105"/>
                    </a:lnTo>
                    <a:lnTo>
                      <a:pt x="280" y="105"/>
                    </a:lnTo>
                    <a:lnTo>
                      <a:pt x="265" y="106"/>
                    </a:lnTo>
                    <a:lnTo>
                      <a:pt x="251" y="106"/>
                    </a:lnTo>
                    <a:lnTo>
                      <a:pt x="236" y="106"/>
                    </a:lnTo>
                    <a:lnTo>
                      <a:pt x="221" y="106"/>
                    </a:lnTo>
                    <a:lnTo>
                      <a:pt x="207" y="106"/>
                    </a:lnTo>
                    <a:lnTo>
                      <a:pt x="192" y="106"/>
                    </a:lnTo>
                    <a:lnTo>
                      <a:pt x="178" y="105"/>
                    </a:lnTo>
                    <a:lnTo>
                      <a:pt x="163" y="105"/>
                    </a:lnTo>
                    <a:lnTo>
                      <a:pt x="149" y="104"/>
                    </a:lnTo>
                    <a:lnTo>
                      <a:pt x="134" y="103"/>
                    </a:lnTo>
                    <a:lnTo>
                      <a:pt x="119" y="102"/>
                    </a:lnTo>
                    <a:lnTo>
                      <a:pt x="105" y="100"/>
                    </a:lnTo>
                    <a:lnTo>
                      <a:pt x="90" y="99"/>
                    </a:lnTo>
                    <a:lnTo>
                      <a:pt x="75" y="98"/>
                    </a:lnTo>
                    <a:lnTo>
                      <a:pt x="60" y="96"/>
                    </a:lnTo>
                    <a:lnTo>
                      <a:pt x="45" y="94"/>
                    </a:lnTo>
                    <a:lnTo>
                      <a:pt x="30" y="92"/>
                    </a:lnTo>
                    <a:lnTo>
                      <a:pt x="1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38" name="Freeform 63"/>
              <p:cNvSpPr>
                <a:spLocks/>
              </p:cNvSpPr>
              <p:nvPr/>
            </p:nvSpPr>
            <p:spPr bwMode="auto">
              <a:xfrm>
                <a:off x="2166" y="2939"/>
                <a:ext cx="1337" cy="158"/>
              </a:xfrm>
              <a:custGeom>
                <a:avLst/>
                <a:gdLst>
                  <a:gd name="T0" fmla="*/ 1321 w 1337"/>
                  <a:gd name="T1" fmla="*/ 93 h 158"/>
                  <a:gd name="T2" fmla="*/ 1306 w 1337"/>
                  <a:gd name="T3" fmla="*/ 94 h 158"/>
                  <a:gd name="T4" fmla="*/ 1291 w 1337"/>
                  <a:gd name="T5" fmla="*/ 94 h 158"/>
                  <a:gd name="T6" fmla="*/ 1276 w 1337"/>
                  <a:gd name="T7" fmla="*/ 92 h 158"/>
                  <a:gd name="T8" fmla="*/ 1261 w 1337"/>
                  <a:gd name="T9" fmla="*/ 89 h 158"/>
                  <a:gd name="T10" fmla="*/ 1245 w 1337"/>
                  <a:gd name="T11" fmla="*/ 85 h 158"/>
                  <a:gd name="T12" fmla="*/ 1230 w 1337"/>
                  <a:gd name="T13" fmla="*/ 80 h 158"/>
                  <a:gd name="T14" fmla="*/ 1214 w 1337"/>
                  <a:gd name="T15" fmla="*/ 74 h 158"/>
                  <a:gd name="T16" fmla="*/ 1198 w 1337"/>
                  <a:gd name="T17" fmla="*/ 68 h 158"/>
                  <a:gd name="T18" fmla="*/ 1183 w 1337"/>
                  <a:gd name="T19" fmla="*/ 62 h 158"/>
                  <a:gd name="T20" fmla="*/ 1168 w 1337"/>
                  <a:gd name="T21" fmla="*/ 55 h 158"/>
                  <a:gd name="T22" fmla="*/ 1153 w 1337"/>
                  <a:gd name="T23" fmla="*/ 49 h 158"/>
                  <a:gd name="T24" fmla="*/ 1138 w 1337"/>
                  <a:gd name="T25" fmla="*/ 42 h 158"/>
                  <a:gd name="T26" fmla="*/ 1124 w 1337"/>
                  <a:gd name="T27" fmla="*/ 36 h 158"/>
                  <a:gd name="T28" fmla="*/ 1110 w 1337"/>
                  <a:gd name="T29" fmla="*/ 31 h 158"/>
                  <a:gd name="T30" fmla="*/ 1097 w 1337"/>
                  <a:gd name="T31" fmla="*/ 26 h 158"/>
                  <a:gd name="T32" fmla="*/ 1038 w 1337"/>
                  <a:gd name="T33" fmla="*/ 9 h 158"/>
                  <a:gd name="T34" fmla="*/ 999 w 1337"/>
                  <a:gd name="T35" fmla="*/ 3 h 158"/>
                  <a:gd name="T36" fmla="*/ 961 w 1337"/>
                  <a:gd name="T37" fmla="*/ 1 h 158"/>
                  <a:gd name="T38" fmla="*/ 923 w 1337"/>
                  <a:gd name="T39" fmla="*/ 1 h 158"/>
                  <a:gd name="T40" fmla="*/ 885 w 1337"/>
                  <a:gd name="T41" fmla="*/ 3 h 158"/>
                  <a:gd name="T42" fmla="*/ 847 w 1337"/>
                  <a:gd name="T43" fmla="*/ 8 h 158"/>
                  <a:gd name="T44" fmla="*/ 810 w 1337"/>
                  <a:gd name="T45" fmla="*/ 15 h 158"/>
                  <a:gd name="T46" fmla="*/ 772 w 1337"/>
                  <a:gd name="T47" fmla="*/ 23 h 158"/>
                  <a:gd name="T48" fmla="*/ 734 w 1337"/>
                  <a:gd name="T49" fmla="*/ 31 h 158"/>
                  <a:gd name="T50" fmla="*/ 697 w 1337"/>
                  <a:gd name="T51" fmla="*/ 41 h 158"/>
                  <a:gd name="T52" fmla="*/ 659 w 1337"/>
                  <a:gd name="T53" fmla="*/ 51 h 158"/>
                  <a:gd name="T54" fmla="*/ 620 w 1337"/>
                  <a:gd name="T55" fmla="*/ 61 h 158"/>
                  <a:gd name="T56" fmla="*/ 582 w 1337"/>
                  <a:gd name="T57" fmla="*/ 71 h 158"/>
                  <a:gd name="T58" fmla="*/ 543 w 1337"/>
                  <a:gd name="T59" fmla="*/ 80 h 158"/>
                  <a:gd name="T60" fmla="*/ 504 w 1337"/>
                  <a:gd name="T61" fmla="*/ 87 h 158"/>
                  <a:gd name="T62" fmla="*/ 460 w 1337"/>
                  <a:gd name="T63" fmla="*/ 95 h 158"/>
                  <a:gd name="T64" fmla="*/ 434 w 1337"/>
                  <a:gd name="T65" fmla="*/ 99 h 158"/>
                  <a:gd name="T66" fmla="*/ 409 w 1337"/>
                  <a:gd name="T67" fmla="*/ 103 h 158"/>
                  <a:gd name="T68" fmla="*/ 384 w 1337"/>
                  <a:gd name="T69" fmla="*/ 108 h 158"/>
                  <a:gd name="T70" fmla="*/ 358 w 1337"/>
                  <a:gd name="T71" fmla="*/ 113 h 158"/>
                  <a:gd name="T72" fmla="*/ 332 w 1337"/>
                  <a:gd name="T73" fmla="*/ 117 h 158"/>
                  <a:gd name="T74" fmla="*/ 306 w 1337"/>
                  <a:gd name="T75" fmla="*/ 121 h 158"/>
                  <a:gd name="T76" fmla="*/ 279 w 1337"/>
                  <a:gd name="T77" fmla="*/ 126 h 158"/>
                  <a:gd name="T78" fmla="*/ 253 w 1337"/>
                  <a:gd name="T79" fmla="*/ 129 h 158"/>
                  <a:gd name="T80" fmla="*/ 227 w 1337"/>
                  <a:gd name="T81" fmla="*/ 133 h 158"/>
                  <a:gd name="T82" fmla="*/ 201 w 1337"/>
                  <a:gd name="T83" fmla="*/ 136 h 158"/>
                  <a:gd name="T84" fmla="*/ 175 w 1337"/>
                  <a:gd name="T85" fmla="*/ 139 h 158"/>
                  <a:gd name="T86" fmla="*/ 149 w 1337"/>
                  <a:gd name="T87" fmla="*/ 141 h 158"/>
                  <a:gd name="T88" fmla="*/ 124 w 1337"/>
                  <a:gd name="T89" fmla="*/ 143 h 158"/>
                  <a:gd name="T90" fmla="*/ 99 w 1337"/>
                  <a:gd name="T91" fmla="*/ 143 h 158"/>
                  <a:gd name="T92" fmla="*/ 74 w 1337"/>
                  <a:gd name="T93" fmla="*/ 144 h 158"/>
                  <a:gd name="T94" fmla="*/ 66 w 1337"/>
                  <a:gd name="T95" fmla="*/ 143 h 158"/>
                  <a:gd name="T96" fmla="*/ 62 w 1337"/>
                  <a:gd name="T97" fmla="*/ 143 h 158"/>
                  <a:gd name="T98" fmla="*/ 57 w 1337"/>
                  <a:gd name="T99" fmla="*/ 143 h 158"/>
                  <a:gd name="T100" fmla="*/ 52 w 1337"/>
                  <a:gd name="T101" fmla="*/ 143 h 158"/>
                  <a:gd name="T102" fmla="*/ 47 w 1337"/>
                  <a:gd name="T103" fmla="*/ 143 h 158"/>
                  <a:gd name="T104" fmla="*/ 42 w 1337"/>
                  <a:gd name="T105" fmla="*/ 143 h 158"/>
                  <a:gd name="T106" fmla="*/ 38 w 1337"/>
                  <a:gd name="T107" fmla="*/ 143 h 158"/>
                  <a:gd name="T108" fmla="*/ 33 w 1337"/>
                  <a:gd name="T109" fmla="*/ 143 h 158"/>
                  <a:gd name="T110" fmla="*/ 28 w 1337"/>
                  <a:gd name="T111" fmla="*/ 144 h 158"/>
                  <a:gd name="T112" fmla="*/ 24 w 1337"/>
                  <a:gd name="T113" fmla="*/ 145 h 158"/>
                  <a:gd name="T114" fmla="*/ 20 w 1337"/>
                  <a:gd name="T115" fmla="*/ 146 h 158"/>
                  <a:gd name="T116" fmla="*/ 15 w 1337"/>
                  <a:gd name="T117" fmla="*/ 147 h 158"/>
                  <a:gd name="T118" fmla="*/ 11 w 1337"/>
                  <a:gd name="T119" fmla="*/ 150 h 158"/>
                  <a:gd name="T120" fmla="*/ 6 w 1337"/>
                  <a:gd name="T121" fmla="*/ 152 h 158"/>
                  <a:gd name="T122" fmla="*/ 2 w 1337"/>
                  <a:gd name="T123" fmla="*/ 15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7"/>
                  <a:gd name="T187" fmla="*/ 0 h 158"/>
                  <a:gd name="T188" fmla="*/ 1337 w 1337"/>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7" h="158">
                    <a:moveTo>
                      <a:pt x="1336" y="91"/>
                    </a:moveTo>
                    <a:lnTo>
                      <a:pt x="1321" y="93"/>
                    </a:lnTo>
                    <a:lnTo>
                      <a:pt x="1314" y="94"/>
                    </a:lnTo>
                    <a:lnTo>
                      <a:pt x="1306" y="94"/>
                    </a:lnTo>
                    <a:lnTo>
                      <a:pt x="1299" y="94"/>
                    </a:lnTo>
                    <a:lnTo>
                      <a:pt x="1291" y="94"/>
                    </a:lnTo>
                    <a:lnTo>
                      <a:pt x="1284" y="93"/>
                    </a:lnTo>
                    <a:lnTo>
                      <a:pt x="1276" y="92"/>
                    </a:lnTo>
                    <a:lnTo>
                      <a:pt x="1268" y="90"/>
                    </a:lnTo>
                    <a:lnTo>
                      <a:pt x="1261" y="89"/>
                    </a:lnTo>
                    <a:lnTo>
                      <a:pt x="1253" y="87"/>
                    </a:lnTo>
                    <a:lnTo>
                      <a:pt x="1245" y="85"/>
                    </a:lnTo>
                    <a:lnTo>
                      <a:pt x="1237" y="82"/>
                    </a:lnTo>
                    <a:lnTo>
                      <a:pt x="1230" y="80"/>
                    </a:lnTo>
                    <a:lnTo>
                      <a:pt x="1222" y="77"/>
                    </a:lnTo>
                    <a:lnTo>
                      <a:pt x="1214" y="74"/>
                    </a:lnTo>
                    <a:lnTo>
                      <a:pt x="1206" y="71"/>
                    </a:lnTo>
                    <a:lnTo>
                      <a:pt x="1198" y="68"/>
                    </a:lnTo>
                    <a:lnTo>
                      <a:pt x="1190" y="65"/>
                    </a:lnTo>
                    <a:lnTo>
                      <a:pt x="1183" y="62"/>
                    </a:lnTo>
                    <a:lnTo>
                      <a:pt x="1175" y="59"/>
                    </a:lnTo>
                    <a:lnTo>
                      <a:pt x="1168" y="55"/>
                    </a:lnTo>
                    <a:lnTo>
                      <a:pt x="1160" y="52"/>
                    </a:lnTo>
                    <a:lnTo>
                      <a:pt x="1153" y="49"/>
                    </a:lnTo>
                    <a:lnTo>
                      <a:pt x="1145" y="45"/>
                    </a:lnTo>
                    <a:lnTo>
                      <a:pt x="1138" y="42"/>
                    </a:lnTo>
                    <a:lnTo>
                      <a:pt x="1131" y="39"/>
                    </a:lnTo>
                    <a:lnTo>
                      <a:pt x="1124" y="36"/>
                    </a:lnTo>
                    <a:lnTo>
                      <a:pt x="1117" y="33"/>
                    </a:lnTo>
                    <a:lnTo>
                      <a:pt x="1110" y="31"/>
                    </a:lnTo>
                    <a:lnTo>
                      <a:pt x="1103" y="28"/>
                    </a:lnTo>
                    <a:lnTo>
                      <a:pt x="1097" y="26"/>
                    </a:lnTo>
                    <a:lnTo>
                      <a:pt x="1057" y="14"/>
                    </a:lnTo>
                    <a:lnTo>
                      <a:pt x="1038" y="9"/>
                    </a:lnTo>
                    <a:lnTo>
                      <a:pt x="1018" y="6"/>
                    </a:lnTo>
                    <a:lnTo>
                      <a:pt x="999" y="3"/>
                    </a:lnTo>
                    <a:lnTo>
                      <a:pt x="980" y="1"/>
                    </a:lnTo>
                    <a:lnTo>
                      <a:pt x="961" y="1"/>
                    </a:lnTo>
                    <a:lnTo>
                      <a:pt x="942" y="0"/>
                    </a:lnTo>
                    <a:lnTo>
                      <a:pt x="923" y="1"/>
                    </a:lnTo>
                    <a:lnTo>
                      <a:pt x="904" y="1"/>
                    </a:lnTo>
                    <a:lnTo>
                      <a:pt x="885" y="3"/>
                    </a:lnTo>
                    <a:lnTo>
                      <a:pt x="866" y="5"/>
                    </a:lnTo>
                    <a:lnTo>
                      <a:pt x="847" y="8"/>
                    </a:lnTo>
                    <a:lnTo>
                      <a:pt x="828" y="11"/>
                    </a:lnTo>
                    <a:lnTo>
                      <a:pt x="810" y="15"/>
                    </a:lnTo>
                    <a:lnTo>
                      <a:pt x="791" y="18"/>
                    </a:lnTo>
                    <a:lnTo>
                      <a:pt x="772" y="23"/>
                    </a:lnTo>
                    <a:lnTo>
                      <a:pt x="753" y="27"/>
                    </a:lnTo>
                    <a:lnTo>
                      <a:pt x="734" y="31"/>
                    </a:lnTo>
                    <a:lnTo>
                      <a:pt x="716" y="36"/>
                    </a:lnTo>
                    <a:lnTo>
                      <a:pt x="697" y="41"/>
                    </a:lnTo>
                    <a:lnTo>
                      <a:pt x="678" y="46"/>
                    </a:lnTo>
                    <a:lnTo>
                      <a:pt x="659" y="51"/>
                    </a:lnTo>
                    <a:lnTo>
                      <a:pt x="640" y="57"/>
                    </a:lnTo>
                    <a:lnTo>
                      <a:pt x="620" y="61"/>
                    </a:lnTo>
                    <a:lnTo>
                      <a:pt x="601" y="66"/>
                    </a:lnTo>
                    <a:lnTo>
                      <a:pt x="582" y="71"/>
                    </a:lnTo>
                    <a:lnTo>
                      <a:pt x="563" y="75"/>
                    </a:lnTo>
                    <a:lnTo>
                      <a:pt x="543" y="80"/>
                    </a:lnTo>
                    <a:lnTo>
                      <a:pt x="524" y="84"/>
                    </a:lnTo>
                    <a:lnTo>
                      <a:pt x="504" y="87"/>
                    </a:lnTo>
                    <a:lnTo>
                      <a:pt x="484" y="91"/>
                    </a:lnTo>
                    <a:lnTo>
                      <a:pt x="460" y="95"/>
                    </a:lnTo>
                    <a:lnTo>
                      <a:pt x="447" y="97"/>
                    </a:lnTo>
                    <a:lnTo>
                      <a:pt x="434" y="99"/>
                    </a:lnTo>
                    <a:lnTo>
                      <a:pt x="422" y="101"/>
                    </a:lnTo>
                    <a:lnTo>
                      <a:pt x="409" y="103"/>
                    </a:lnTo>
                    <a:lnTo>
                      <a:pt x="396" y="106"/>
                    </a:lnTo>
                    <a:lnTo>
                      <a:pt x="384" y="108"/>
                    </a:lnTo>
                    <a:lnTo>
                      <a:pt x="370" y="110"/>
                    </a:lnTo>
                    <a:lnTo>
                      <a:pt x="358" y="113"/>
                    </a:lnTo>
                    <a:lnTo>
                      <a:pt x="344" y="115"/>
                    </a:lnTo>
                    <a:lnTo>
                      <a:pt x="332" y="117"/>
                    </a:lnTo>
                    <a:lnTo>
                      <a:pt x="318" y="119"/>
                    </a:lnTo>
                    <a:lnTo>
                      <a:pt x="306" y="121"/>
                    </a:lnTo>
                    <a:lnTo>
                      <a:pt x="292" y="123"/>
                    </a:lnTo>
                    <a:lnTo>
                      <a:pt x="279" y="126"/>
                    </a:lnTo>
                    <a:lnTo>
                      <a:pt x="266" y="127"/>
                    </a:lnTo>
                    <a:lnTo>
                      <a:pt x="253" y="129"/>
                    </a:lnTo>
                    <a:lnTo>
                      <a:pt x="240" y="131"/>
                    </a:lnTo>
                    <a:lnTo>
                      <a:pt x="227" y="133"/>
                    </a:lnTo>
                    <a:lnTo>
                      <a:pt x="214" y="135"/>
                    </a:lnTo>
                    <a:lnTo>
                      <a:pt x="201" y="136"/>
                    </a:lnTo>
                    <a:lnTo>
                      <a:pt x="188" y="138"/>
                    </a:lnTo>
                    <a:lnTo>
                      <a:pt x="175" y="139"/>
                    </a:lnTo>
                    <a:lnTo>
                      <a:pt x="162" y="140"/>
                    </a:lnTo>
                    <a:lnTo>
                      <a:pt x="149" y="141"/>
                    </a:lnTo>
                    <a:lnTo>
                      <a:pt x="136" y="142"/>
                    </a:lnTo>
                    <a:lnTo>
                      <a:pt x="124" y="143"/>
                    </a:lnTo>
                    <a:lnTo>
                      <a:pt x="111" y="143"/>
                    </a:lnTo>
                    <a:lnTo>
                      <a:pt x="99" y="143"/>
                    </a:lnTo>
                    <a:lnTo>
                      <a:pt x="86" y="144"/>
                    </a:lnTo>
                    <a:lnTo>
                      <a:pt x="74" y="144"/>
                    </a:lnTo>
                    <a:lnTo>
                      <a:pt x="69" y="143"/>
                    </a:lnTo>
                    <a:lnTo>
                      <a:pt x="66" y="143"/>
                    </a:lnTo>
                    <a:lnTo>
                      <a:pt x="64" y="143"/>
                    </a:lnTo>
                    <a:lnTo>
                      <a:pt x="62" y="143"/>
                    </a:lnTo>
                    <a:lnTo>
                      <a:pt x="59" y="143"/>
                    </a:lnTo>
                    <a:lnTo>
                      <a:pt x="57" y="143"/>
                    </a:lnTo>
                    <a:lnTo>
                      <a:pt x="54" y="143"/>
                    </a:lnTo>
                    <a:lnTo>
                      <a:pt x="52" y="143"/>
                    </a:lnTo>
                    <a:lnTo>
                      <a:pt x="50" y="143"/>
                    </a:lnTo>
                    <a:lnTo>
                      <a:pt x="47" y="143"/>
                    </a:lnTo>
                    <a:lnTo>
                      <a:pt x="45" y="143"/>
                    </a:lnTo>
                    <a:lnTo>
                      <a:pt x="42" y="143"/>
                    </a:lnTo>
                    <a:lnTo>
                      <a:pt x="40" y="143"/>
                    </a:lnTo>
                    <a:lnTo>
                      <a:pt x="38" y="143"/>
                    </a:lnTo>
                    <a:lnTo>
                      <a:pt x="36" y="143"/>
                    </a:lnTo>
                    <a:lnTo>
                      <a:pt x="33" y="143"/>
                    </a:lnTo>
                    <a:lnTo>
                      <a:pt x="31" y="143"/>
                    </a:lnTo>
                    <a:lnTo>
                      <a:pt x="28" y="144"/>
                    </a:lnTo>
                    <a:lnTo>
                      <a:pt x="26" y="144"/>
                    </a:lnTo>
                    <a:lnTo>
                      <a:pt x="24" y="145"/>
                    </a:lnTo>
                    <a:lnTo>
                      <a:pt x="22" y="145"/>
                    </a:lnTo>
                    <a:lnTo>
                      <a:pt x="20" y="146"/>
                    </a:lnTo>
                    <a:lnTo>
                      <a:pt x="17" y="147"/>
                    </a:lnTo>
                    <a:lnTo>
                      <a:pt x="15" y="147"/>
                    </a:lnTo>
                    <a:lnTo>
                      <a:pt x="13" y="149"/>
                    </a:lnTo>
                    <a:lnTo>
                      <a:pt x="11" y="150"/>
                    </a:lnTo>
                    <a:lnTo>
                      <a:pt x="8" y="151"/>
                    </a:lnTo>
                    <a:lnTo>
                      <a:pt x="6" y="152"/>
                    </a:lnTo>
                    <a:lnTo>
                      <a:pt x="4" y="153"/>
                    </a:lnTo>
                    <a:lnTo>
                      <a:pt x="2" y="155"/>
                    </a:lnTo>
                    <a:lnTo>
                      <a:pt x="0" y="15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39" name="Freeform 64"/>
              <p:cNvSpPr>
                <a:spLocks/>
              </p:cNvSpPr>
              <p:nvPr/>
            </p:nvSpPr>
            <p:spPr bwMode="auto">
              <a:xfrm>
                <a:off x="2166" y="3080"/>
                <a:ext cx="1429" cy="149"/>
              </a:xfrm>
              <a:custGeom>
                <a:avLst/>
                <a:gdLst>
                  <a:gd name="T0" fmla="*/ 1416 w 1429"/>
                  <a:gd name="T1" fmla="*/ 1 h 149"/>
                  <a:gd name="T2" fmla="*/ 1406 w 1429"/>
                  <a:gd name="T3" fmla="*/ 0 h 149"/>
                  <a:gd name="T4" fmla="*/ 1396 w 1429"/>
                  <a:gd name="T5" fmla="*/ 0 h 149"/>
                  <a:gd name="T6" fmla="*/ 1386 w 1429"/>
                  <a:gd name="T7" fmla="*/ 1 h 149"/>
                  <a:gd name="T8" fmla="*/ 1376 w 1429"/>
                  <a:gd name="T9" fmla="*/ 2 h 149"/>
                  <a:gd name="T10" fmla="*/ 1367 w 1429"/>
                  <a:gd name="T11" fmla="*/ 4 h 149"/>
                  <a:gd name="T12" fmla="*/ 1357 w 1429"/>
                  <a:gd name="T13" fmla="*/ 6 h 149"/>
                  <a:gd name="T14" fmla="*/ 1348 w 1429"/>
                  <a:gd name="T15" fmla="*/ 9 h 149"/>
                  <a:gd name="T16" fmla="*/ 1339 w 1429"/>
                  <a:gd name="T17" fmla="*/ 12 h 149"/>
                  <a:gd name="T18" fmla="*/ 1330 w 1429"/>
                  <a:gd name="T19" fmla="*/ 16 h 149"/>
                  <a:gd name="T20" fmla="*/ 1321 w 1429"/>
                  <a:gd name="T21" fmla="*/ 20 h 149"/>
                  <a:gd name="T22" fmla="*/ 1312 w 1429"/>
                  <a:gd name="T23" fmla="*/ 24 h 149"/>
                  <a:gd name="T24" fmla="*/ 1302 w 1429"/>
                  <a:gd name="T25" fmla="*/ 28 h 149"/>
                  <a:gd name="T26" fmla="*/ 1293 w 1429"/>
                  <a:gd name="T27" fmla="*/ 33 h 149"/>
                  <a:gd name="T28" fmla="*/ 1284 w 1429"/>
                  <a:gd name="T29" fmla="*/ 37 h 149"/>
                  <a:gd name="T30" fmla="*/ 1274 w 1429"/>
                  <a:gd name="T31" fmla="*/ 42 h 149"/>
                  <a:gd name="T32" fmla="*/ 1256 w 1429"/>
                  <a:gd name="T33" fmla="*/ 50 h 149"/>
                  <a:gd name="T34" fmla="*/ 1243 w 1429"/>
                  <a:gd name="T35" fmla="*/ 54 h 149"/>
                  <a:gd name="T36" fmla="*/ 1231 w 1429"/>
                  <a:gd name="T37" fmla="*/ 58 h 149"/>
                  <a:gd name="T38" fmla="*/ 1220 w 1429"/>
                  <a:gd name="T39" fmla="*/ 62 h 149"/>
                  <a:gd name="T40" fmla="*/ 1208 w 1429"/>
                  <a:gd name="T41" fmla="*/ 65 h 149"/>
                  <a:gd name="T42" fmla="*/ 1196 w 1429"/>
                  <a:gd name="T43" fmla="*/ 68 h 149"/>
                  <a:gd name="T44" fmla="*/ 1184 w 1429"/>
                  <a:gd name="T45" fmla="*/ 70 h 149"/>
                  <a:gd name="T46" fmla="*/ 1172 w 1429"/>
                  <a:gd name="T47" fmla="*/ 71 h 149"/>
                  <a:gd name="T48" fmla="*/ 1161 w 1429"/>
                  <a:gd name="T49" fmla="*/ 72 h 149"/>
                  <a:gd name="T50" fmla="*/ 1149 w 1429"/>
                  <a:gd name="T51" fmla="*/ 74 h 149"/>
                  <a:gd name="T52" fmla="*/ 1136 w 1429"/>
                  <a:gd name="T53" fmla="*/ 74 h 149"/>
                  <a:gd name="T54" fmla="*/ 1124 w 1429"/>
                  <a:gd name="T55" fmla="*/ 75 h 149"/>
                  <a:gd name="T56" fmla="*/ 1111 w 1429"/>
                  <a:gd name="T57" fmla="*/ 75 h 149"/>
                  <a:gd name="T58" fmla="*/ 1098 w 1429"/>
                  <a:gd name="T59" fmla="*/ 75 h 149"/>
                  <a:gd name="T60" fmla="*/ 1085 w 1429"/>
                  <a:gd name="T61" fmla="*/ 75 h 149"/>
                  <a:gd name="T62" fmla="*/ 1052 w 1429"/>
                  <a:gd name="T63" fmla="*/ 74 h 149"/>
                  <a:gd name="T64" fmla="*/ 1026 w 1429"/>
                  <a:gd name="T65" fmla="*/ 76 h 149"/>
                  <a:gd name="T66" fmla="*/ 1000 w 1429"/>
                  <a:gd name="T67" fmla="*/ 78 h 149"/>
                  <a:gd name="T68" fmla="*/ 974 w 1429"/>
                  <a:gd name="T69" fmla="*/ 81 h 149"/>
                  <a:gd name="T70" fmla="*/ 949 w 1429"/>
                  <a:gd name="T71" fmla="*/ 84 h 149"/>
                  <a:gd name="T72" fmla="*/ 923 w 1429"/>
                  <a:gd name="T73" fmla="*/ 89 h 149"/>
                  <a:gd name="T74" fmla="*/ 898 w 1429"/>
                  <a:gd name="T75" fmla="*/ 94 h 149"/>
                  <a:gd name="T76" fmla="*/ 872 w 1429"/>
                  <a:gd name="T77" fmla="*/ 99 h 149"/>
                  <a:gd name="T78" fmla="*/ 847 w 1429"/>
                  <a:gd name="T79" fmla="*/ 104 h 149"/>
                  <a:gd name="T80" fmla="*/ 822 w 1429"/>
                  <a:gd name="T81" fmla="*/ 110 h 149"/>
                  <a:gd name="T82" fmla="*/ 796 w 1429"/>
                  <a:gd name="T83" fmla="*/ 116 h 149"/>
                  <a:gd name="T84" fmla="*/ 770 w 1429"/>
                  <a:gd name="T85" fmla="*/ 122 h 149"/>
                  <a:gd name="T86" fmla="*/ 745 w 1429"/>
                  <a:gd name="T87" fmla="*/ 127 h 149"/>
                  <a:gd name="T88" fmla="*/ 719 w 1429"/>
                  <a:gd name="T89" fmla="*/ 132 h 149"/>
                  <a:gd name="T90" fmla="*/ 694 w 1429"/>
                  <a:gd name="T91" fmla="*/ 136 h 149"/>
                  <a:gd name="T92" fmla="*/ 668 w 1429"/>
                  <a:gd name="T93" fmla="*/ 140 h 149"/>
                  <a:gd name="T94" fmla="*/ 601 w 1429"/>
                  <a:gd name="T95" fmla="*/ 147 h 149"/>
                  <a:gd name="T96" fmla="*/ 557 w 1429"/>
                  <a:gd name="T97" fmla="*/ 148 h 149"/>
                  <a:gd name="T98" fmla="*/ 514 w 1429"/>
                  <a:gd name="T99" fmla="*/ 148 h 149"/>
                  <a:gd name="T100" fmla="*/ 472 w 1429"/>
                  <a:gd name="T101" fmla="*/ 145 h 149"/>
                  <a:gd name="T102" fmla="*/ 430 w 1429"/>
                  <a:gd name="T103" fmla="*/ 141 h 149"/>
                  <a:gd name="T104" fmla="*/ 389 w 1429"/>
                  <a:gd name="T105" fmla="*/ 135 h 149"/>
                  <a:gd name="T106" fmla="*/ 348 w 1429"/>
                  <a:gd name="T107" fmla="*/ 128 h 149"/>
                  <a:gd name="T108" fmla="*/ 308 w 1429"/>
                  <a:gd name="T109" fmla="*/ 119 h 149"/>
                  <a:gd name="T110" fmla="*/ 267 w 1429"/>
                  <a:gd name="T111" fmla="*/ 109 h 149"/>
                  <a:gd name="T112" fmla="*/ 226 w 1429"/>
                  <a:gd name="T113" fmla="*/ 98 h 149"/>
                  <a:gd name="T114" fmla="*/ 186 w 1429"/>
                  <a:gd name="T115" fmla="*/ 87 h 149"/>
                  <a:gd name="T116" fmla="*/ 145 w 1429"/>
                  <a:gd name="T117" fmla="*/ 74 h 149"/>
                  <a:gd name="T118" fmla="*/ 104 w 1429"/>
                  <a:gd name="T119" fmla="*/ 62 h 149"/>
                  <a:gd name="T120" fmla="*/ 63 w 1429"/>
                  <a:gd name="T121" fmla="*/ 48 h 149"/>
                  <a:gd name="T122" fmla="*/ 21 w 1429"/>
                  <a:gd name="T123" fmla="*/ 35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9"/>
                  <a:gd name="T187" fmla="*/ 0 h 149"/>
                  <a:gd name="T188" fmla="*/ 1429 w 1429"/>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9" h="149">
                    <a:moveTo>
                      <a:pt x="1428" y="3"/>
                    </a:moveTo>
                    <a:lnTo>
                      <a:pt x="1416" y="1"/>
                    </a:lnTo>
                    <a:lnTo>
                      <a:pt x="1411" y="0"/>
                    </a:lnTo>
                    <a:lnTo>
                      <a:pt x="1406" y="0"/>
                    </a:lnTo>
                    <a:lnTo>
                      <a:pt x="1401" y="0"/>
                    </a:lnTo>
                    <a:lnTo>
                      <a:pt x="1396" y="0"/>
                    </a:lnTo>
                    <a:lnTo>
                      <a:pt x="1391" y="0"/>
                    </a:lnTo>
                    <a:lnTo>
                      <a:pt x="1386" y="1"/>
                    </a:lnTo>
                    <a:lnTo>
                      <a:pt x="1381" y="1"/>
                    </a:lnTo>
                    <a:lnTo>
                      <a:pt x="1376" y="2"/>
                    </a:lnTo>
                    <a:lnTo>
                      <a:pt x="1371" y="3"/>
                    </a:lnTo>
                    <a:lnTo>
                      <a:pt x="1367" y="4"/>
                    </a:lnTo>
                    <a:lnTo>
                      <a:pt x="1362" y="5"/>
                    </a:lnTo>
                    <a:lnTo>
                      <a:pt x="1357" y="6"/>
                    </a:lnTo>
                    <a:lnTo>
                      <a:pt x="1353" y="8"/>
                    </a:lnTo>
                    <a:lnTo>
                      <a:pt x="1348" y="9"/>
                    </a:lnTo>
                    <a:lnTo>
                      <a:pt x="1344" y="11"/>
                    </a:lnTo>
                    <a:lnTo>
                      <a:pt x="1339" y="12"/>
                    </a:lnTo>
                    <a:lnTo>
                      <a:pt x="1334" y="14"/>
                    </a:lnTo>
                    <a:lnTo>
                      <a:pt x="1330" y="16"/>
                    </a:lnTo>
                    <a:lnTo>
                      <a:pt x="1325" y="18"/>
                    </a:lnTo>
                    <a:lnTo>
                      <a:pt x="1321" y="20"/>
                    </a:lnTo>
                    <a:lnTo>
                      <a:pt x="1316" y="22"/>
                    </a:lnTo>
                    <a:lnTo>
                      <a:pt x="1312" y="24"/>
                    </a:lnTo>
                    <a:lnTo>
                      <a:pt x="1307" y="26"/>
                    </a:lnTo>
                    <a:lnTo>
                      <a:pt x="1302" y="28"/>
                    </a:lnTo>
                    <a:lnTo>
                      <a:pt x="1298" y="30"/>
                    </a:lnTo>
                    <a:lnTo>
                      <a:pt x="1293" y="33"/>
                    </a:lnTo>
                    <a:lnTo>
                      <a:pt x="1288" y="35"/>
                    </a:lnTo>
                    <a:lnTo>
                      <a:pt x="1284" y="37"/>
                    </a:lnTo>
                    <a:lnTo>
                      <a:pt x="1279" y="40"/>
                    </a:lnTo>
                    <a:lnTo>
                      <a:pt x="1274" y="42"/>
                    </a:lnTo>
                    <a:lnTo>
                      <a:pt x="1262" y="47"/>
                    </a:lnTo>
                    <a:lnTo>
                      <a:pt x="1256" y="50"/>
                    </a:lnTo>
                    <a:lnTo>
                      <a:pt x="1249" y="52"/>
                    </a:lnTo>
                    <a:lnTo>
                      <a:pt x="1243" y="54"/>
                    </a:lnTo>
                    <a:lnTo>
                      <a:pt x="1237" y="56"/>
                    </a:lnTo>
                    <a:lnTo>
                      <a:pt x="1231" y="58"/>
                    </a:lnTo>
                    <a:lnTo>
                      <a:pt x="1226" y="60"/>
                    </a:lnTo>
                    <a:lnTo>
                      <a:pt x="1220" y="62"/>
                    </a:lnTo>
                    <a:lnTo>
                      <a:pt x="1214" y="64"/>
                    </a:lnTo>
                    <a:lnTo>
                      <a:pt x="1208" y="65"/>
                    </a:lnTo>
                    <a:lnTo>
                      <a:pt x="1202" y="66"/>
                    </a:lnTo>
                    <a:lnTo>
                      <a:pt x="1196" y="68"/>
                    </a:lnTo>
                    <a:lnTo>
                      <a:pt x="1190" y="69"/>
                    </a:lnTo>
                    <a:lnTo>
                      <a:pt x="1184" y="70"/>
                    </a:lnTo>
                    <a:lnTo>
                      <a:pt x="1178" y="70"/>
                    </a:lnTo>
                    <a:lnTo>
                      <a:pt x="1172" y="71"/>
                    </a:lnTo>
                    <a:lnTo>
                      <a:pt x="1167" y="72"/>
                    </a:lnTo>
                    <a:lnTo>
                      <a:pt x="1161" y="72"/>
                    </a:lnTo>
                    <a:lnTo>
                      <a:pt x="1155" y="73"/>
                    </a:lnTo>
                    <a:lnTo>
                      <a:pt x="1149" y="74"/>
                    </a:lnTo>
                    <a:lnTo>
                      <a:pt x="1143" y="74"/>
                    </a:lnTo>
                    <a:lnTo>
                      <a:pt x="1136" y="74"/>
                    </a:lnTo>
                    <a:lnTo>
                      <a:pt x="1130" y="74"/>
                    </a:lnTo>
                    <a:lnTo>
                      <a:pt x="1124" y="75"/>
                    </a:lnTo>
                    <a:lnTo>
                      <a:pt x="1118" y="75"/>
                    </a:lnTo>
                    <a:lnTo>
                      <a:pt x="1111" y="75"/>
                    </a:lnTo>
                    <a:lnTo>
                      <a:pt x="1105" y="75"/>
                    </a:lnTo>
                    <a:lnTo>
                      <a:pt x="1098" y="75"/>
                    </a:lnTo>
                    <a:lnTo>
                      <a:pt x="1092" y="75"/>
                    </a:lnTo>
                    <a:lnTo>
                      <a:pt x="1085" y="75"/>
                    </a:lnTo>
                    <a:lnTo>
                      <a:pt x="1078" y="75"/>
                    </a:lnTo>
                    <a:lnTo>
                      <a:pt x="1052" y="74"/>
                    </a:lnTo>
                    <a:lnTo>
                      <a:pt x="1039" y="75"/>
                    </a:lnTo>
                    <a:lnTo>
                      <a:pt x="1026" y="76"/>
                    </a:lnTo>
                    <a:lnTo>
                      <a:pt x="1013" y="77"/>
                    </a:lnTo>
                    <a:lnTo>
                      <a:pt x="1000" y="78"/>
                    </a:lnTo>
                    <a:lnTo>
                      <a:pt x="988" y="79"/>
                    </a:lnTo>
                    <a:lnTo>
                      <a:pt x="974" y="81"/>
                    </a:lnTo>
                    <a:lnTo>
                      <a:pt x="962" y="82"/>
                    </a:lnTo>
                    <a:lnTo>
                      <a:pt x="949" y="84"/>
                    </a:lnTo>
                    <a:lnTo>
                      <a:pt x="936" y="87"/>
                    </a:lnTo>
                    <a:lnTo>
                      <a:pt x="923" y="89"/>
                    </a:lnTo>
                    <a:lnTo>
                      <a:pt x="911" y="91"/>
                    </a:lnTo>
                    <a:lnTo>
                      <a:pt x="898" y="94"/>
                    </a:lnTo>
                    <a:lnTo>
                      <a:pt x="885" y="96"/>
                    </a:lnTo>
                    <a:lnTo>
                      <a:pt x="872" y="99"/>
                    </a:lnTo>
                    <a:lnTo>
                      <a:pt x="860" y="102"/>
                    </a:lnTo>
                    <a:lnTo>
                      <a:pt x="847" y="104"/>
                    </a:lnTo>
                    <a:lnTo>
                      <a:pt x="834" y="107"/>
                    </a:lnTo>
                    <a:lnTo>
                      <a:pt x="822" y="110"/>
                    </a:lnTo>
                    <a:lnTo>
                      <a:pt x="809" y="113"/>
                    </a:lnTo>
                    <a:lnTo>
                      <a:pt x="796" y="116"/>
                    </a:lnTo>
                    <a:lnTo>
                      <a:pt x="783" y="119"/>
                    </a:lnTo>
                    <a:lnTo>
                      <a:pt x="770" y="122"/>
                    </a:lnTo>
                    <a:lnTo>
                      <a:pt x="758" y="124"/>
                    </a:lnTo>
                    <a:lnTo>
                      <a:pt x="745" y="127"/>
                    </a:lnTo>
                    <a:lnTo>
                      <a:pt x="732" y="129"/>
                    </a:lnTo>
                    <a:lnTo>
                      <a:pt x="719" y="132"/>
                    </a:lnTo>
                    <a:lnTo>
                      <a:pt x="706" y="134"/>
                    </a:lnTo>
                    <a:lnTo>
                      <a:pt x="694" y="136"/>
                    </a:lnTo>
                    <a:lnTo>
                      <a:pt x="681" y="138"/>
                    </a:lnTo>
                    <a:lnTo>
                      <a:pt x="668" y="140"/>
                    </a:lnTo>
                    <a:lnTo>
                      <a:pt x="623" y="145"/>
                    </a:lnTo>
                    <a:lnTo>
                      <a:pt x="601" y="147"/>
                    </a:lnTo>
                    <a:lnTo>
                      <a:pt x="579" y="148"/>
                    </a:lnTo>
                    <a:lnTo>
                      <a:pt x="557" y="148"/>
                    </a:lnTo>
                    <a:lnTo>
                      <a:pt x="536" y="148"/>
                    </a:lnTo>
                    <a:lnTo>
                      <a:pt x="514" y="148"/>
                    </a:lnTo>
                    <a:lnTo>
                      <a:pt x="493" y="147"/>
                    </a:lnTo>
                    <a:lnTo>
                      <a:pt x="472" y="145"/>
                    </a:lnTo>
                    <a:lnTo>
                      <a:pt x="451" y="144"/>
                    </a:lnTo>
                    <a:lnTo>
                      <a:pt x="430" y="141"/>
                    </a:lnTo>
                    <a:lnTo>
                      <a:pt x="410" y="138"/>
                    </a:lnTo>
                    <a:lnTo>
                      <a:pt x="389" y="135"/>
                    </a:lnTo>
                    <a:lnTo>
                      <a:pt x="368" y="132"/>
                    </a:lnTo>
                    <a:lnTo>
                      <a:pt x="348" y="128"/>
                    </a:lnTo>
                    <a:lnTo>
                      <a:pt x="328" y="124"/>
                    </a:lnTo>
                    <a:lnTo>
                      <a:pt x="308" y="119"/>
                    </a:lnTo>
                    <a:lnTo>
                      <a:pt x="287" y="114"/>
                    </a:lnTo>
                    <a:lnTo>
                      <a:pt x="267" y="109"/>
                    </a:lnTo>
                    <a:lnTo>
                      <a:pt x="247" y="104"/>
                    </a:lnTo>
                    <a:lnTo>
                      <a:pt x="226" y="98"/>
                    </a:lnTo>
                    <a:lnTo>
                      <a:pt x="206" y="93"/>
                    </a:lnTo>
                    <a:lnTo>
                      <a:pt x="186" y="87"/>
                    </a:lnTo>
                    <a:lnTo>
                      <a:pt x="166" y="81"/>
                    </a:lnTo>
                    <a:lnTo>
                      <a:pt x="145" y="74"/>
                    </a:lnTo>
                    <a:lnTo>
                      <a:pt x="125" y="68"/>
                    </a:lnTo>
                    <a:lnTo>
                      <a:pt x="104" y="62"/>
                    </a:lnTo>
                    <a:lnTo>
                      <a:pt x="84" y="55"/>
                    </a:lnTo>
                    <a:lnTo>
                      <a:pt x="63" y="48"/>
                    </a:lnTo>
                    <a:lnTo>
                      <a:pt x="42" y="42"/>
                    </a:lnTo>
                    <a:lnTo>
                      <a:pt x="21" y="35"/>
                    </a:lnTo>
                    <a:lnTo>
                      <a:pt x="0" y="2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40" name="Freeform 65"/>
              <p:cNvSpPr>
                <a:spLocks/>
              </p:cNvSpPr>
              <p:nvPr/>
            </p:nvSpPr>
            <p:spPr bwMode="auto">
              <a:xfrm>
                <a:off x="2050" y="2879"/>
                <a:ext cx="1495" cy="197"/>
              </a:xfrm>
              <a:custGeom>
                <a:avLst/>
                <a:gdLst>
                  <a:gd name="T0" fmla="*/ 1473 w 1495"/>
                  <a:gd name="T1" fmla="*/ 137 h 197"/>
                  <a:gd name="T2" fmla="*/ 1454 w 1495"/>
                  <a:gd name="T3" fmla="*/ 136 h 197"/>
                  <a:gd name="T4" fmla="*/ 1434 w 1495"/>
                  <a:gd name="T5" fmla="*/ 134 h 197"/>
                  <a:gd name="T6" fmla="*/ 1416 w 1495"/>
                  <a:gd name="T7" fmla="*/ 131 h 197"/>
                  <a:gd name="T8" fmla="*/ 1398 w 1495"/>
                  <a:gd name="T9" fmla="*/ 128 h 197"/>
                  <a:gd name="T10" fmla="*/ 1380 w 1495"/>
                  <a:gd name="T11" fmla="*/ 124 h 197"/>
                  <a:gd name="T12" fmla="*/ 1362 w 1495"/>
                  <a:gd name="T13" fmla="*/ 120 h 197"/>
                  <a:gd name="T14" fmla="*/ 1343 w 1495"/>
                  <a:gd name="T15" fmla="*/ 115 h 197"/>
                  <a:gd name="T16" fmla="*/ 1325 w 1495"/>
                  <a:gd name="T17" fmla="*/ 109 h 197"/>
                  <a:gd name="T18" fmla="*/ 1306 w 1495"/>
                  <a:gd name="T19" fmla="*/ 103 h 197"/>
                  <a:gd name="T20" fmla="*/ 1276 w 1495"/>
                  <a:gd name="T21" fmla="*/ 93 h 197"/>
                  <a:gd name="T22" fmla="*/ 1250 w 1495"/>
                  <a:gd name="T23" fmla="*/ 82 h 197"/>
                  <a:gd name="T24" fmla="*/ 1225 w 1495"/>
                  <a:gd name="T25" fmla="*/ 70 h 197"/>
                  <a:gd name="T26" fmla="*/ 1199 w 1495"/>
                  <a:gd name="T27" fmla="*/ 57 h 197"/>
                  <a:gd name="T28" fmla="*/ 1174 w 1495"/>
                  <a:gd name="T29" fmla="*/ 45 h 197"/>
                  <a:gd name="T30" fmla="*/ 1148 w 1495"/>
                  <a:gd name="T31" fmla="*/ 33 h 197"/>
                  <a:gd name="T32" fmla="*/ 1122 w 1495"/>
                  <a:gd name="T33" fmla="*/ 22 h 197"/>
                  <a:gd name="T34" fmla="*/ 1096 w 1495"/>
                  <a:gd name="T35" fmla="*/ 13 h 197"/>
                  <a:gd name="T36" fmla="*/ 1070 w 1495"/>
                  <a:gd name="T37" fmla="*/ 5 h 197"/>
                  <a:gd name="T38" fmla="*/ 1043 w 1495"/>
                  <a:gd name="T39" fmla="*/ 1 h 197"/>
                  <a:gd name="T40" fmla="*/ 1017 w 1495"/>
                  <a:gd name="T41" fmla="*/ 1 h 197"/>
                  <a:gd name="T42" fmla="*/ 984 w 1495"/>
                  <a:gd name="T43" fmla="*/ 3 h 197"/>
                  <a:gd name="T44" fmla="*/ 960 w 1495"/>
                  <a:gd name="T45" fmla="*/ 6 h 197"/>
                  <a:gd name="T46" fmla="*/ 936 w 1495"/>
                  <a:gd name="T47" fmla="*/ 9 h 197"/>
                  <a:gd name="T48" fmla="*/ 914 w 1495"/>
                  <a:gd name="T49" fmla="*/ 14 h 197"/>
                  <a:gd name="T50" fmla="*/ 891 w 1495"/>
                  <a:gd name="T51" fmla="*/ 20 h 197"/>
                  <a:gd name="T52" fmla="*/ 869 w 1495"/>
                  <a:gd name="T53" fmla="*/ 27 h 197"/>
                  <a:gd name="T54" fmla="*/ 847 w 1495"/>
                  <a:gd name="T55" fmla="*/ 34 h 197"/>
                  <a:gd name="T56" fmla="*/ 825 w 1495"/>
                  <a:gd name="T57" fmla="*/ 43 h 197"/>
                  <a:gd name="T58" fmla="*/ 802 w 1495"/>
                  <a:gd name="T59" fmla="*/ 52 h 197"/>
                  <a:gd name="T60" fmla="*/ 780 w 1495"/>
                  <a:gd name="T61" fmla="*/ 62 h 197"/>
                  <a:gd name="T62" fmla="*/ 735 w 1495"/>
                  <a:gd name="T63" fmla="*/ 81 h 197"/>
                  <a:gd name="T64" fmla="*/ 696 w 1495"/>
                  <a:gd name="T65" fmla="*/ 94 h 197"/>
                  <a:gd name="T66" fmla="*/ 655 w 1495"/>
                  <a:gd name="T67" fmla="*/ 104 h 197"/>
                  <a:gd name="T68" fmla="*/ 612 w 1495"/>
                  <a:gd name="T69" fmla="*/ 113 h 197"/>
                  <a:gd name="T70" fmla="*/ 569 w 1495"/>
                  <a:gd name="T71" fmla="*/ 121 h 197"/>
                  <a:gd name="T72" fmla="*/ 526 w 1495"/>
                  <a:gd name="T73" fmla="*/ 128 h 197"/>
                  <a:gd name="T74" fmla="*/ 482 w 1495"/>
                  <a:gd name="T75" fmla="*/ 134 h 197"/>
                  <a:gd name="T76" fmla="*/ 439 w 1495"/>
                  <a:gd name="T77" fmla="*/ 140 h 197"/>
                  <a:gd name="T78" fmla="*/ 397 w 1495"/>
                  <a:gd name="T79" fmla="*/ 146 h 197"/>
                  <a:gd name="T80" fmla="*/ 356 w 1495"/>
                  <a:gd name="T81" fmla="*/ 153 h 197"/>
                  <a:gd name="T82" fmla="*/ 309 w 1495"/>
                  <a:gd name="T83" fmla="*/ 162 h 197"/>
                  <a:gd name="T84" fmla="*/ 278 w 1495"/>
                  <a:gd name="T85" fmla="*/ 169 h 197"/>
                  <a:gd name="T86" fmla="*/ 247 w 1495"/>
                  <a:gd name="T87" fmla="*/ 175 h 197"/>
                  <a:gd name="T88" fmla="*/ 217 w 1495"/>
                  <a:gd name="T89" fmla="*/ 181 h 197"/>
                  <a:gd name="T90" fmla="*/ 187 w 1495"/>
                  <a:gd name="T91" fmla="*/ 186 h 197"/>
                  <a:gd name="T92" fmla="*/ 158 w 1495"/>
                  <a:gd name="T93" fmla="*/ 191 h 197"/>
                  <a:gd name="T94" fmla="*/ 128 w 1495"/>
                  <a:gd name="T95" fmla="*/ 194 h 197"/>
                  <a:gd name="T96" fmla="*/ 97 w 1495"/>
                  <a:gd name="T97" fmla="*/ 196 h 197"/>
                  <a:gd name="T98" fmla="*/ 66 w 1495"/>
                  <a:gd name="T99" fmla="*/ 196 h 197"/>
                  <a:gd name="T100" fmla="*/ 34 w 1495"/>
                  <a:gd name="T101" fmla="*/ 194 h 197"/>
                  <a:gd name="T102" fmla="*/ 0 w 1495"/>
                  <a:gd name="T103" fmla="*/ 191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5"/>
                  <a:gd name="T157" fmla="*/ 0 h 197"/>
                  <a:gd name="T158" fmla="*/ 1495 w 1495"/>
                  <a:gd name="T159" fmla="*/ 197 h 1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5" h="197">
                    <a:moveTo>
                      <a:pt x="1494" y="138"/>
                    </a:moveTo>
                    <a:lnTo>
                      <a:pt x="1480" y="137"/>
                    </a:lnTo>
                    <a:lnTo>
                      <a:pt x="1473" y="137"/>
                    </a:lnTo>
                    <a:lnTo>
                      <a:pt x="1467" y="137"/>
                    </a:lnTo>
                    <a:lnTo>
                      <a:pt x="1460" y="136"/>
                    </a:lnTo>
                    <a:lnTo>
                      <a:pt x="1454" y="136"/>
                    </a:lnTo>
                    <a:lnTo>
                      <a:pt x="1447" y="135"/>
                    </a:lnTo>
                    <a:lnTo>
                      <a:pt x="1441" y="135"/>
                    </a:lnTo>
                    <a:lnTo>
                      <a:pt x="1434" y="134"/>
                    </a:lnTo>
                    <a:lnTo>
                      <a:pt x="1428" y="133"/>
                    </a:lnTo>
                    <a:lnTo>
                      <a:pt x="1422" y="132"/>
                    </a:lnTo>
                    <a:lnTo>
                      <a:pt x="1416" y="131"/>
                    </a:lnTo>
                    <a:lnTo>
                      <a:pt x="1410" y="130"/>
                    </a:lnTo>
                    <a:lnTo>
                      <a:pt x="1404" y="129"/>
                    </a:lnTo>
                    <a:lnTo>
                      <a:pt x="1398" y="128"/>
                    </a:lnTo>
                    <a:lnTo>
                      <a:pt x="1392" y="127"/>
                    </a:lnTo>
                    <a:lnTo>
                      <a:pt x="1386" y="125"/>
                    </a:lnTo>
                    <a:lnTo>
                      <a:pt x="1380" y="124"/>
                    </a:lnTo>
                    <a:lnTo>
                      <a:pt x="1374" y="123"/>
                    </a:lnTo>
                    <a:lnTo>
                      <a:pt x="1368" y="121"/>
                    </a:lnTo>
                    <a:lnTo>
                      <a:pt x="1362" y="120"/>
                    </a:lnTo>
                    <a:lnTo>
                      <a:pt x="1356" y="118"/>
                    </a:lnTo>
                    <a:lnTo>
                      <a:pt x="1349" y="117"/>
                    </a:lnTo>
                    <a:lnTo>
                      <a:pt x="1343" y="115"/>
                    </a:lnTo>
                    <a:lnTo>
                      <a:pt x="1337" y="113"/>
                    </a:lnTo>
                    <a:lnTo>
                      <a:pt x="1331" y="111"/>
                    </a:lnTo>
                    <a:lnTo>
                      <a:pt x="1325" y="109"/>
                    </a:lnTo>
                    <a:lnTo>
                      <a:pt x="1318" y="107"/>
                    </a:lnTo>
                    <a:lnTo>
                      <a:pt x="1312" y="105"/>
                    </a:lnTo>
                    <a:lnTo>
                      <a:pt x="1306" y="103"/>
                    </a:lnTo>
                    <a:lnTo>
                      <a:pt x="1299" y="101"/>
                    </a:lnTo>
                    <a:lnTo>
                      <a:pt x="1292" y="99"/>
                    </a:lnTo>
                    <a:lnTo>
                      <a:pt x="1276" y="93"/>
                    </a:lnTo>
                    <a:lnTo>
                      <a:pt x="1267" y="89"/>
                    </a:lnTo>
                    <a:lnTo>
                      <a:pt x="1259" y="86"/>
                    </a:lnTo>
                    <a:lnTo>
                      <a:pt x="1250" y="82"/>
                    </a:lnTo>
                    <a:lnTo>
                      <a:pt x="1242" y="78"/>
                    </a:lnTo>
                    <a:lnTo>
                      <a:pt x="1233" y="74"/>
                    </a:lnTo>
                    <a:lnTo>
                      <a:pt x="1225" y="70"/>
                    </a:lnTo>
                    <a:lnTo>
                      <a:pt x="1216" y="66"/>
                    </a:lnTo>
                    <a:lnTo>
                      <a:pt x="1208" y="62"/>
                    </a:lnTo>
                    <a:lnTo>
                      <a:pt x="1199" y="57"/>
                    </a:lnTo>
                    <a:lnTo>
                      <a:pt x="1191" y="53"/>
                    </a:lnTo>
                    <a:lnTo>
                      <a:pt x="1182" y="49"/>
                    </a:lnTo>
                    <a:lnTo>
                      <a:pt x="1174" y="45"/>
                    </a:lnTo>
                    <a:lnTo>
                      <a:pt x="1165" y="41"/>
                    </a:lnTo>
                    <a:lnTo>
                      <a:pt x="1156" y="37"/>
                    </a:lnTo>
                    <a:lnTo>
                      <a:pt x="1148" y="33"/>
                    </a:lnTo>
                    <a:lnTo>
                      <a:pt x="1139" y="29"/>
                    </a:lnTo>
                    <a:lnTo>
                      <a:pt x="1130" y="25"/>
                    </a:lnTo>
                    <a:lnTo>
                      <a:pt x="1122" y="22"/>
                    </a:lnTo>
                    <a:lnTo>
                      <a:pt x="1113" y="19"/>
                    </a:lnTo>
                    <a:lnTo>
                      <a:pt x="1104" y="15"/>
                    </a:lnTo>
                    <a:lnTo>
                      <a:pt x="1096" y="13"/>
                    </a:lnTo>
                    <a:lnTo>
                      <a:pt x="1087" y="10"/>
                    </a:lnTo>
                    <a:lnTo>
                      <a:pt x="1078" y="7"/>
                    </a:lnTo>
                    <a:lnTo>
                      <a:pt x="1070" y="5"/>
                    </a:lnTo>
                    <a:lnTo>
                      <a:pt x="1061" y="4"/>
                    </a:lnTo>
                    <a:lnTo>
                      <a:pt x="1052" y="2"/>
                    </a:lnTo>
                    <a:lnTo>
                      <a:pt x="1043" y="1"/>
                    </a:lnTo>
                    <a:lnTo>
                      <a:pt x="1034" y="1"/>
                    </a:lnTo>
                    <a:lnTo>
                      <a:pt x="1026" y="0"/>
                    </a:lnTo>
                    <a:lnTo>
                      <a:pt x="1017" y="1"/>
                    </a:lnTo>
                    <a:lnTo>
                      <a:pt x="1000" y="1"/>
                    </a:lnTo>
                    <a:lnTo>
                      <a:pt x="992" y="2"/>
                    </a:lnTo>
                    <a:lnTo>
                      <a:pt x="984" y="3"/>
                    </a:lnTo>
                    <a:lnTo>
                      <a:pt x="975" y="4"/>
                    </a:lnTo>
                    <a:lnTo>
                      <a:pt x="968" y="5"/>
                    </a:lnTo>
                    <a:lnTo>
                      <a:pt x="960" y="6"/>
                    </a:lnTo>
                    <a:lnTo>
                      <a:pt x="952" y="7"/>
                    </a:lnTo>
                    <a:lnTo>
                      <a:pt x="944" y="8"/>
                    </a:lnTo>
                    <a:lnTo>
                      <a:pt x="936" y="9"/>
                    </a:lnTo>
                    <a:lnTo>
                      <a:pt x="929" y="11"/>
                    </a:lnTo>
                    <a:lnTo>
                      <a:pt x="921" y="13"/>
                    </a:lnTo>
                    <a:lnTo>
                      <a:pt x="914" y="14"/>
                    </a:lnTo>
                    <a:lnTo>
                      <a:pt x="906" y="16"/>
                    </a:lnTo>
                    <a:lnTo>
                      <a:pt x="899" y="18"/>
                    </a:lnTo>
                    <a:lnTo>
                      <a:pt x="891" y="20"/>
                    </a:lnTo>
                    <a:lnTo>
                      <a:pt x="884" y="22"/>
                    </a:lnTo>
                    <a:lnTo>
                      <a:pt x="876" y="25"/>
                    </a:lnTo>
                    <a:lnTo>
                      <a:pt x="869" y="27"/>
                    </a:lnTo>
                    <a:lnTo>
                      <a:pt x="862" y="29"/>
                    </a:lnTo>
                    <a:lnTo>
                      <a:pt x="854" y="32"/>
                    </a:lnTo>
                    <a:lnTo>
                      <a:pt x="847" y="34"/>
                    </a:lnTo>
                    <a:lnTo>
                      <a:pt x="840" y="37"/>
                    </a:lnTo>
                    <a:lnTo>
                      <a:pt x="832" y="40"/>
                    </a:lnTo>
                    <a:lnTo>
                      <a:pt x="825" y="43"/>
                    </a:lnTo>
                    <a:lnTo>
                      <a:pt x="818" y="46"/>
                    </a:lnTo>
                    <a:lnTo>
                      <a:pt x="810" y="49"/>
                    </a:lnTo>
                    <a:lnTo>
                      <a:pt x="802" y="52"/>
                    </a:lnTo>
                    <a:lnTo>
                      <a:pt x="795" y="55"/>
                    </a:lnTo>
                    <a:lnTo>
                      <a:pt x="787" y="59"/>
                    </a:lnTo>
                    <a:lnTo>
                      <a:pt x="780" y="62"/>
                    </a:lnTo>
                    <a:lnTo>
                      <a:pt x="772" y="66"/>
                    </a:lnTo>
                    <a:lnTo>
                      <a:pt x="748" y="76"/>
                    </a:lnTo>
                    <a:lnTo>
                      <a:pt x="735" y="81"/>
                    </a:lnTo>
                    <a:lnTo>
                      <a:pt x="722" y="85"/>
                    </a:lnTo>
                    <a:lnTo>
                      <a:pt x="709" y="90"/>
                    </a:lnTo>
                    <a:lnTo>
                      <a:pt x="696" y="94"/>
                    </a:lnTo>
                    <a:lnTo>
                      <a:pt x="682" y="97"/>
                    </a:lnTo>
                    <a:lnTo>
                      <a:pt x="669" y="101"/>
                    </a:lnTo>
                    <a:lnTo>
                      <a:pt x="655" y="104"/>
                    </a:lnTo>
                    <a:lnTo>
                      <a:pt x="641" y="107"/>
                    </a:lnTo>
                    <a:lnTo>
                      <a:pt x="627" y="111"/>
                    </a:lnTo>
                    <a:lnTo>
                      <a:pt x="612" y="113"/>
                    </a:lnTo>
                    <a:lnTo>
                      <a:pt x="598" y="116"/>
                    </a:lnTo>
                    <a:lnTo>
                      <a:pt x="584" y="119"/>
                    </a:lnTo>
                    <a:lnTo>
                      <a:pt x="569" y="121"/>
                    </a:lnTo>
                    <a:lnTo>
                      <a:pt x="555" y="123"/>
                    </a:lnTo>
                    <a:lnTo>
                      <a:pt x="540" y="126"/>
                    </a:lnTo>
                    <a:lnTo>
                      <a:pt x="526" y="128"/>
                    </a:lnTo>
                    <a:lnTo>
                      <a:pt x="511" y="130"/>
                    </a:lnTo>
                    <a:lnTo>
                      <a:pt x="496" y="132"/>
                    </a:lnTo>
                    <a:lnTo>
                      <a:pt x="482" y="134"/>
                    </a:lnTo>
                    <a:lnTo>
                      <a:pt x="467" y="136"/>
                    </a:lnTo>
                    <a:lnTo>
                      <a:pt x="453" y="138"/>
                    </a:lnTo>
                    <a:lnTo>
                      <a:pt x="439" y="140"/>
                    </a:lnTo>
                    <a:lnTo>
                      <a:pt x="424" y="142"/>
                    </a:lnTo>
                    <a:lnTo>
                      <a:pt x="410" y="144"/>
                    </a:lnTo>
                    <a:lnTo>
                      <a:pt x="397" y="146"/>
                    </a:lnTo>
                    <a:lnTo>
                      <a:pt x="383" y="148"/>
                    </a:lnTo>
                    <a:lnTo>
                      <a:pt x="370" y="151"/>
                    </a:lnTo>
                    <a:lnTo>
                      <a:pt x="356" y="153"/>
                    </a:lnTo>
                    <a:lnTo>
                      <a:pt x="343" y="155"/>
                    </a:lnTo>
                    <a:lnTo>
                      <a:pt x="331" y="158"/>
                    </a:lnTo>
                    <a:lnTo>
                      <a:pt x="309" y="162"/>
                    </a:lnTo>
                    <a:lnTo>
                      <a:pt x="298" y="164"/>
                    </a:lnTo>
                    <a:lnTo>
                      <a:pt x="288" y="166"/>
                    </a:lnTo>
                    <a:lnTo>
                      <a:pt x="278" y="169"/>
                    </a:lnTo>
                    <a:lnTo>
                      <a:pt x="267" y="171"/>
                    </a:lnTo>
                    <a:lnTo>
                      <a:pt x="257" y="173"/>
                    </a:lnTo>
                    <a:lnTo>
                      <a:pt x="247" y="175"/>
                    </a:lnTo>
                    <a:lnTo>
                      <a:pt x="237" y="177"/>
                    </a:lnTo>
                    <a:lnTo>
                      <a:pt x="227" y="179"/>
                    </a:lnTo>
                    <a:lnTo>
                      <a:pt x="217" y="181"/>
                    </a:lnTo>
                    <a:lnTo>
                      <a:pt x="207" y="183"/>
                    </a:lnTo>
                    <a:lnTo>
                      <a:pt x="197" y="185"/>
                    </a:lnTo>
                    <a:lnTo>
                      <a:pt x="187" y="186"/>
                    </a:lnTo>
                    <a:lnTo>
                      <a:pt x="177" y="188"/>
                    </a:lnTo>
                    <a:lnTo>
                      <a:pt x="168" y="189"/>
                    </a:lnTo>
                    <a:lnTo>
                      <a:pt x="158" y="191"/>
                    </a:lnTo>
                    <a:lnTo>
                      <a:pt x="148" y="192"/>
                    </a:lnTo>
                    <a:lnTo>
                      <a:pt x="138" y="193"/>
                    </a:lnTo>
                    <a:lnTo>
                      <a:pt x="128" y="194"/>
                    </a:lnTo>
                    <a:lnTo>
                      <a:pt x="118" y="195"/>
                    </a:lnTo>
                    <a:lnTo>
                      <a:pt x="107" y="195"/>
                    </a:lnTo>
                    <a:lnTo>
                      <a:pt x="97" y="196"/>
                    </a:lnTo>
                    <a:lnTo>
                      <a:pt x="87" y="196"/>
                    </a:lnTo>
                    <a:lnTo>
                      <a:pt x="76" y="196"/>
                    </a:lnTo>
                    <a:lnTo>
                      <a:pt x="66" y="196"/>
                    </a:lnTo>
                    <a:lnTo>
                      <a:pt x="55" y="195"/>
                    </a:lnTo>
                    <a:lnTo>
                      <a:pt x="44" y="195"/>
                    </a:lnTo>
                    <a:lnTo>
                      <a:pt x="34" y="194"/>
                    </a:lnTo>
                    <a:lnTo>
                      <a:pt x="22" y="193"/>
                    </a:lnTo>
                    <a:lnTo>
                      <a:pt x="11" y="192"/>
                    </a:lnTo>
                    <a:lnTo>
                      <a:pt x="0" y="191"/>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41" name="Freeform 66"/>
              <p:cNvSpPr>
                <a:spLocks/>
              </p:cNvSpPr>
              <p:nvPr/>
            </p:nvSpPr>
            <p:spPr bwMode="auto">
              <a:xfrm>
                <a:off x="2289" y="3048"/>
                <a:ext cx="1281" cy="104"/>
              </a:xfrm>
              <a:custGeom>
                <a:avLst/>
                <a:gdLst>
                  <a:gd name="T0" fmla="*/ 1254 w 1281"/>
                  <a:gd name="T1" fmla="*/ 6 h 104"/>
                  <a:gd name="T2" fmla="*/ 1228 w 1281"/>
                  <a:gd name="T3" fmla="*/ 4 h 104"/>
                  <a:gd name="T4" fmla="*/ 1202 w 1281"/>
                  <a:gd name="T5" fmla="*/ 3 h 104"/>
                  <a:gd name="T6" fmla="*/ 1176 w 1281"/>
                  <a:gd name="T7" fmla="*/ 2 h 104"/>
                  <a:gd name="T8" fmla="*/ 1151 w 1281"/>
                  <a:gd name="T9" fmla="*/ 1 h 104"/>
                  <a:gd name="T10" fmla="*/ 1125 w 1281"/>
                  <a:gd name="T11" fmla="*/ 0 h 104"/>
                  <a:gd name="T12" fmla="*/ 1099 w 1281"/>
                  <a:gd name="T13" fmla="*/ 0 h 104"/>
                  <a:gd name="T14" fmla="*/ 1074 w 1281"/>
                  <a:gd name="T15" fmla="*/ 0 h 104"/>
                  <a:gd name="T16" fmla="*/ 1049 w 1281"/>
                  <a:gd name="T17" fmla="*/ 1 h 104"/>
                  <a:gd name="T18" fmla="*/ 1023 w 1281"/>
                  <a:gd name="T19" fmla="*/ 2 h 104"/>
                  <a:gd name="T20" fmla="*/ 998 w 1281"/>
                  <a:gd name="T21" fmla="*/ 3 h 104"/>
                  <a:gd name="T22" fmla="*/ 972 w 1281"/>
                  <a:gd name="T23" fmla="*/ 4 h 104"/>
                  <a:gd name="T24" fmla="*/ 947 w 1281"/>
                  <a:gd name="T25" fmla="*/ 6 h 104"/>
                  <a:gd name="T26" fmla="*/ 921 w 1281"/>
                  <a:gd name="T27" fmla="*/ 9 h 104"/>
                  <a:gd name="T28" fmla="*/ 895 w 1281"/>
                  <a:gd name="T29" fmla="*/ 12 h 104"/>
                  <a:gd name="T30" fmla="*/ 870 w 1281"/>
                  <a:gd name="T31" fmla="*/ 15 h 104"/>
                  <a:gd name="T32" fmla="*/ 805 w 1281"/>
                  <a:gd name="T33" fmla="*/ 22 h 104"/>
                  <a:gd name="T34" fmla="*/ 761 w 1281"/>
                  <a:gd name="T35" fmla="*/ 27 h 104"/>
                  <a:gd name="T36" fmla="*/ 718 w 1281"/>
                  <a:gd name="T37" fmla="*/ 31 h 104"/>
                  <a:gd name="T38" fmla="*/ 675 w 1281"/>
                  <a:gd name="T39" fmla="*/ 35 h 104"/>
                  <a:gd name="T40" fmla="*/ 631 w 1281"/>
                  <a:gd name="T41" fmla="*/ 38 h 104"/>
                  <a:gd name="T42" fmla="*/ 587 w 1281"/>
                  <a:gd name="T43" fmla="*/ 42 h 104"/>
                  <a:gd name="T44" fmla="*/ 544 w 1281"/>
                  <a:gd name="T45" fmla="*/ 46 h 104"/>
                  <a:gd name="T46" fmla="*/ 500 w 1281"/>
                  <a:gd name="T47" fmla="*/ 49 h 104"/>
                  <a:gd name="T48" fmla="*/ 457 w 1281"/>
                  <a:gd name="T49" fmla="*/ 53 h 104"/>
                  <a:gd name="T50" fmla="*/ 413 w 1281"/>
                  <a:gd name="T51" fmla="*/ 57 h 104"/>
                  <a:gd name="T52" fmla="*/ 370 w 1281"/>
                  <a:gd name="T53" fmla="*/ 62 h 104"/>
                  <a:gd name="T54" fmla="*/ 327 w 1281"/>
                  <a:gd name="T55" fmla="*/ 68 h 104"/>
                  <a:gd name="T56" fmla="*/ 284 w 1281"/>
                  <a:gd name="T57" fmla="*/ 74 h 104"/>
                  <a:gd name="T58" fmla="*/ 241 w 1281"/>
                  <a:gd name="T59" fmla="*/ 81 h 104"/>
                  <a:gd name="T60" fmla="*/ 198 w 1281"/>
                  <a:gd name="T61" fmla="*/ 89 h 104"/>
                  <a:gd name="T62" fmla="*/ 167 w 1281"/>
                  <a:gd name="T63" fmla="*/ 96 h 104"/>
                  <a:gd name="T64" fmla="*/ 156 w 1281"/>
                  <a:gd name="T65" fmla="*/ 97 h 104"/>
                  <a:gd name="T66" fmla="*/ 145 w 1281"/>
                  <a:gd name="T67" fmla="*/ 99 h 104"/>
                  <a:gd name="T68" fmla="*/ 134 w 1281"/>
                  <a:gd name="T69" fmla="*/ 100 h 104"/>
                  <a:gd name="T70" fmla="*/ 123 w 1281"/>
                  <a:gd name="T71" fmla="*/ 102 h 104"/>
                  <a:gd name="T72" fmla="*/ 111 w 1281"/>
                  <a:gd name="T73" fmla="*/ 102 h 104"/>
                  <a:gd name="T74" fmla="*/ 100 w 1281"/>
                  <a:gd name="T75" fmla="*/ 103 h 104"/>
                  <a:gd name="T76" fmla="*/ 88 w 1281"/>
                  <a:gd name="T77" fmla="*/ 103 h 104"/>
                  <a:gd name="T78" fmla="*/ 76 w 1281"/>
                  <a:gd name="T79" fmla="*/ 102 h 104"/>
                  <a:gd name="T80" fmla="*/ 65 w 1281"/>
                  <a:gd name="T81" fmla="*/ 102 h 104"/>
                  <a:gd name="T82" fmla="*/ 53 w 1281"/>
                  <a:gd name="T83" fmla="*/ 100 h 104"/>
                  <a:gd name="T84" fmla="*/ 42 w 1281"/>
                  <a:gd name="T85" fmla="*/ 99 h 104"/>
                  <a:gd name="T86" fmla="*/ 31 w 1281"/>
                  <a:gd name="T87" fmla="*/ 97 h 104"/>
                  <a:gd name="T88" fmla="*/ 20 w 1281"/>
                  <a:gd name="T89" fmla="*/ 94 h 104"/>
                  <a:gd name="T90" fmla="*/ 10 w 1281"/>
                  <a:gd name="T91" fmla="*/ 91 h 104"/>
                  <a:gd name="T92" fmla="*/ 0 w 1281"/>
                  <a:gd name="T93" fmla="*/ 87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1"/>
                  <a:gd name="T142" fmla="*/ 0 h 104"/>
                  <a:gd name="T143" fmla="*/ 1281 w 1281"/>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1" h="104">
                    <a:moveTo>
                      <a:pt x="1280" y="8"/>
                    </a:moveTo>
                    <a:lnTo>
                      <a:pt x="1254" y="6"/>
                    </a:lnTo>
                    <a:lnTo>
                      <a:pt x="1241" y="5"/>
                    </a:lnTo>
                    <a:lnTo>
                      <a:pt x="1228" y="4"/>
                    </a:lnTo>
                    <a:lnTo>
                      <a:pt x="1215" y="4"/>
                    </a:lnTo>
                    <a:lnTo>
                      <a:pt x="1202" y="3"/>
                    </a:lnTo>
                    <a:lnTo>
                      <a:pt x="1189" y="2"/>
                    </a:lnTo>
                    <a:lnTo>
                      <a:pt x="1176" y="2"/>
                    </a:lnTo>
                    <a:lnTo>
                      <a:pt x="1163" y="2"/>
                    </a:lnTo>
                    <a:lnTo>
                      <a:pt x="1151" y="1"/>
                    </a:lnTo>
                    <a:lnTo>
                      <a:pt x="1138" y="1"/>
                    </a:lnTo>
                    <a:lnTo>
                      <a:pt x="1125" y="0"/>
                    </a:lnTo>
                    <a:lnTo>
                      <a:pt x="1112" y="0"/>
                    </a:lnTo>
                    <a:lnTo>
                      <a:pt x="1099" y="0"/>
                    </a:lnTo>
                    <a:lnTo>
                      <a:pt x="1087" y="0"/>
                    </a:lnTo>
                    <a:lnTo>
                      <a:pt x="1074" y="0"/>
                    </a:lnTo>
                    <a:lnTo>
                      <a:pt x="1061" y="1"/>
                    </a:lnTo>
                    <a:lnTo>
                      <a:pt x="1049" y="1"/>
                    </a:lnTo>
                    <a:lnTo>
                      <a:pt x="1036" y="1"/>
                    </a:lnTo>
                    <a:lnTo>
                      <a:pt x="1023" y="2"/>
                    </a:lnTo>
                    <a:lnTo>
                      <a:pt x="1011" y="2"/>
                    </a:lnTo>
                    <a:lnTo>
                      <a:pt x="998" y="3"/>
                    </a:lnTo>
                    <a:lnTo>
                      <a:pt x="985" y="4"/>
                    </a:lnTo>
                    <a:lnTo>
                      <a:pt x="972" y="4"/>
                    </a:lnTo>
                    <a:lnTo>
                      <a:pt x="959" y="5"/>
                    </a:lnTo>
                    <a:lnTo>
                      <a:pt x="947" y="6"/>
                    </a:lnTo>
                    <a:lnTo>
                      <a:pt x="934" y="8"/>
                    </a:lnTo>
                    <a:lnTo>
                      <a:pt x="921" y="9"/>
                    </a:lnTo>
                    <a:lnTo>
                      <a:pt x="908" y="10"/>
                    </a:lnTo>
                    <a:lnTo>
                      <a:pt x="895" y="12"/>
                    </a:lnTo>
                    <a:lnTo>
                      <a:pt x="883" y="13"/>
                    </a:lnTo>
                    <a:lnTo>
                      <a:pt x="870" y="15"/>
                    </a:lnTo>
                    <a:lnTo>
                      <a:pt x="827" y="20"/>
                    </a:lnTo>
                    <a:lnTo>
                      <a:pt x="805" y="22"/>
                    </a:lnTo>
                    <a:lnTo>
                      <a:pt x="783" y="25"/>
                    </a:lnTo>
                    <a:lnTo>
                      <a:pt x="761" y="27"/>
                    </a:lnTo>
                    <a:lnTo>
                      <a:pt x="740" y="29"/>
                    </a:lnTo>
                    <a:lnTo>
                      <a:pt x="718" y="31"/>
                    </a:lnTo>
                    <a:lnTo>
                      <a:pt x="696" y="33"/>
                    </a:lnTo>
                    <a:lnTo>
                      <a:pt x="675" y="35"/>
                    </a:lnTo>
                    <a:lnTo>
                      <a:pt x="653" y="37"/>
                    </a:lnTo>
                    <a:lnTo>
                      <a:pt x="631" y="38"/>
                    </a:lnTo>
                    <a:lnTo>
                      <a:pt x="609" y="40"/>
                    </a:lnTo>
                    <a:lnTo>
                      <a:pt x="587" y="42"/>
                    </a:lnTo>
                    <a:lnTo>
                      <a:pt x="565" y="44"/>
                    </a:lnTo>
                    <a:lnTo>
                      <a:pt x="544" y="46"/>
                    </a:lnTo>
                    <a:lnTo>
                      <a:pt x="522" y="47"/>
                    </a:lnTo>
                    <a:lnTo>
                      <a:pt x="500" y="49"/>
                    </a:lnTo>
                    <a:lnTo>
                      <a:pt x="478" y="51"/>
                    </a:lnTo>
                    <a:lnTo>
                      <a:pt x="457" y="53"/>
                    </a:lnTo>
                    <a:lnTo>
                      <a:pt x="435" y="55"/>
                    </a:lnTo>
                    <a:lnTo>
                      <a:pt x="413" y="57"/>
                    </a:lnTo>
                    <a:lnTo>
                      <a:pt x="391" y="60"/>
                    </a:lnTo>
                    <a:lnTo>
                      <a:pt x="370" y="62"/>
                    </a:lnTo>
                    <a:lnTo>
                      <a:pt x="348" y="65"/>
                    </a:lnTo>
                    <a:lnTo>
                      <a:pt x="327" y="68"/>
                    </a:lnTo>
                    <a:lnTo>
                      <a:pt x="305" y="70"/>
                    </a:lnTo>
                    <a:lnTo>
                      <a:pt x="284" y="74"/>
                    </a:lnTo>
                    <a:lnTo>
                      <a:pt x="262" y="77"/>
                    </a:lnTo>
                    <a:lnTo>
                      <a:pt x="241" y="81"/>
                    </a:lnTo>
                    <a:lnTo>
                      <a:pt x="220" y="85"/>
                    </a:lnTo>
                    <a:lnTo>
                      <a:pt x="198" y="89"/>
                    </a:lnTo>
                    <a:lnTo>
                      <a:pt x="177" y="94"/>
                    </a:lnTo>
                    <a:lnTo>
                      <a:pt x="167" y="96"/>
                    </a:lnTo>
                    <a:lnTo>
                      <a:pt x="162" y="96"/>
                    </a:lnTo>
                    <a:lnTo>
                      <a:pt x="156" y="97"/>
                    </a:lnTo>
                    <a:lnTo>
                      <a:pt x="151" y="98"/>
                    </a:lnTo>
                    <a:lnTo>
                      <a:pt x="145" y="99"/>
                    </a:lnTo>
                    <a:lnTo>
                      <a:pt x="140" y="100"/>
                    </a:lnTo>
                    <a:lnTo>
                      <a:pt x="134" y="100"/>
                    </a:lnTo>
                    <a:lnTo>
                      <a:pt x="129" y="101"/>
                    </a:lnTo>
                    <a:lnTo>
                      <a:pt x="123" y="102"/>
                    </a:lnTo>
                    <a:lnTo>
                      <a:pt x="117" y="102"/>
                    </a:lnTo>
                    <a:lnTo>
                      <a:pt x="111" y="102"/>
                    </a:lnTo>
                    <a:lnTo>
                      <a:pt x="105" y="102"/>
                    </a:lnTo>
                    <a:lnTo>
                      <a:pt x="100" y="103"/>
                    </a:lnTo>
                    <a:lnTo>
                      <a:pt x="94" y="103"/>
                    </a:lnTo>
                    <a:lnTo>
                      <a:pt x="88" y="103"/>
                    </a:lnTo>
                    <a:lnTo>
                      <a:pt x="82" y="103"/>
                    </a:lnTo>
                    <a:lnTo>
                      <a:pt x="76" y="102"/>
                    </a:lnTo>
                    <a:lnTo>
                      <a:pt x="71" y="102"/>
                    </a:lnTo>
                    <a:lnTo>
                      <a:pt x="65" y="102"/>
                    </a:lnTo>
                    <a:lnTo>
                      <a:pt x="59" y="101"/>
                    </a:lnTo>
                    <a:lnTo>
                      <a:pt x="53" y="100"/>
                    </a:lnTo>
                    <a:lnTo>
                      <a:pt x="47" y="100"/>
                    </a:lnTo>
                    <a:lnTo>
                      <a:pt x="42" y="99"/>
                    </a:lnTo>
                    <a:lnTo>
                      <a:pt x="36" y="98"/>
                    </a:lnTo>
                    <a:lnTo>
                      <a:pt x="31" y="97"/>
                    </a:lnTo>
                    <a:lnTo>
                      <a:pt x="25" y="96"/>
                    </a:lnTo>
                    <a:lnTo>
                      <a:pt x="20" y="94"/>
                    </a:lnTo>
                    <a:lnTo>
                      <a:pt x="15" y="92"/>
                    </a:lnTo>
                    <a:lnTo>
                      <a:pt x="10" y="91"/>
                    </a:lnTo>
                    <a:lnTo>
                      <a:pt x="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42" name="Freeform 67"/>
              <p:cNvSpPr>
                <a:spLocks/>
              </p:cNvSpPr>
              <p:nvPr/>
            </p:nvSpPr>
            <p:spPr bwMode="auto">
              <a:xfrm>
                <a:off x="2326" y="3135"/>
                <a:ext cx="1023" cy="129"/>
              </a:xfrm>
              <a:custGeom>
                <a:avLst/>
                <a:gdLst>
                  <a:gd name="T0" fmla="*/ 1000 w 1023"/>
                  <a:gd name="T1" fmla="*/ 1 h 129"/>
                  <a:gd name="T2" fmla="*/ 976 w 1023"/>
                  <a:gd name="T3" fmla="*/ 0 h 129"/>
                  <a:gd name="T4" fmla="*/ 952 w 1023"/>
                  <a:gd name="T5" fmla="*/ 2 h 129"/>
                  <a:gd name="T6" fmla="*/ 927 w 1023"/>
                  <a:gd name="T7" fmla="*/ 7 h 129"/>
                  <a:gd name="T8" fmla="*/ 901 w 1023"/>
                  <a:gd name="T9" fmla="*/ 13 h 129"/>
                  <a:gd name="T10" fmla="*/ 874 w 1023"/>
                  <a:gd name="T11" fmla="*/ 22 h 129"/>
                  <a:gd name="T12" fmla="*/ 847 w 1023"/>
                  <a:gd name="T13" fmla="*/ 32 h 129"/>
                  <a:gd name="T14" fmla="*/ 820 w 1023"/>
                  <a:gd name="T15" fmla="*/ 44 h 129"/>
                  <a:gd name="T16" fmla="*/ 792 w 1023"/>
                  <a:gd name="T17" fmla="*/ 55 h 129"/>
                  <a:gd name="T18" fmla="*/ 765 w 1023"/>
                  <a:gd name="T19" fmla="*/ 67 h 129"/>
                  <a:gd name="T20" fmla="*/ 738 w 1023"/>
                  <a:gd name="T21" fmla="*/ 79 h 129"/>
                  <a:gd name="T22" fmla="*/ 711 w 1023"/>
                  <a:gd name="T23" fmla="*/ 90 h 129"/>
                  <a:gd name="T24" fmla="*/ 685 w 1023"/>
                  <a:gd name="T25" fmla="*/ 100 h 129"/>
                  <a:gd name="T26" fmla="*/ 660 w 1023"/>
                  <a:gd name="T27" fmla="*/ 108 h 129"/>
                  <a:gd name="T28" fmla="*/ 636 w 1023"/>
                  <a:gd name="T29" fmla="*/ 114 h 129"/>
                  <a:gd name="T30" fmla="*/ 612 w 1023"/>
                  <a:gd name="T31" fmla="*/ 118 h 129"/>
                  <a:gd name="T32" fmla="*/ 576 w 1023"/>
                  <a:gd name="T33" fmla="*/ 121 h 129"/>
                  <a:gd name="T34" fmla="*/ 552 w 1023"/>
                  <a:gd name="T35" fmla="*/ 123 h 129"/>
                  <a:gd name="T36" fmla="*/ 526 w 1023"/>
                  <a:gd name="T37" fmla="*/ 125 h 129"/>
                  <a:gd name="T38" fmla="*/ 500 w 1023"/>
                  <a:gd name="T39" fmla="*/ 126 h 129"/>
                  <a:gd name="T40" fmla="*/ 474 w 1023"/>
                  <a:gd name="T41" fmla="*/ 127 h 129"/>
                  <a:gd name="T42" fmla="*/ 447 w 1023"/>
                  <a:gd name="T43" fmla="*/ 128 h 129"/>
                  <a:gd name="T44" fmla="*/ 420 w 1023"/>
                  <a:gd name="T45" fmla="*/ 128 h 129"/>
                  <a:gd name="T46" fmla="*/ 393 w 1023"/>
                  <a:gd name="T47" fmla="*/ 128 h 129"/>
                  <a:gd name="T48" fmla="*/ 366 w 1023"/>
                  <a:gd name="T49" fmla="*/ 128 h 129"/>
                  <a:gd name="T50" fmla="*/ 340 w 1023"/>
                  <a:gd name="T51" fmla="*/ 127 h 129"/>
                  <a:gd name="T52" fmla="*/ 313 w 1023"/>
                  <a:gd name="T53" fmla="*/ 127 h 129"/>
                  <a:gd name="T54" fmla="*/ 287 w 1023"/>
                  <a:gd name="T55" fmla="*/ 125 h 129"/>
                  <a:gd name="T56" fmla="*/ 262 w 1023"/>
                  <a:gd name="T57" fmla="*/ 124 h 129"/>
                  <a:gd name="T58" fmla="*/ 237 w 1023"/>
                  <a:gd name="T59" fmla="*/ 122 h 129"/>
                  <a:gd name="T60" fmla="*/ 213 w 1023"/>
                  <a:gd name="T61" fmla="*/ 119 h 129"/>
                  <a:gd name="T62" fmla="*/ 188 w 1023"/>
                  <a:gd name="T63" fmla="*/ 116 h 129"/>
                  <a:gd name="T64" fmla="*/ 174 w 1023"/>
                  <a:gd name="T65" fmla="*/ 113 h 129"/>
                  <a:gd name="T66" fmla="*/ 161 w 1023"/>
                  <a:gd name="T67" fmla="*/ 109 h 129"/>
                  <a:gd name="T68" fmla="*/ 148 w 1023"/>
                  <a:gd name="T69" fmla="*/ 104 h 129"/>
                  <a:gd name="T70" fmla="*/ 136 w 1023"/>
                  <a:gd name="T71" fmla="*/ 99 h 129"/>
                  <a:gd name="T72" fmla="*/ 124 w 1023"/>
                  <a:gd name="T73" fmla="*/ 93 h 129"/>
                  <a:gd name="T74" fmla="*/ 111 w 1023"/>
                  <a:gd name="T75" fmla="*/ 87 h 129"/>
                  <a:gd name="T76" fmla="*/ 99 w 1023"/>
                  <a:gd name="T77" fmla="*/ 81 h 129"/>
                  <a:gd name="T78" fmla="*/ 87 w 1023"/>
                  <a:gd name="T79" fmla="*/ 74 h 129"/>
                  <a:gd name="T80" fmla="*/ 75 w 1023"/>
                  <a:gd name="T81" fmla="*/ 68 h 129"/>
                  <a:gd name="T82" fmla="*/ 63 w 1023"/>
                  <a:gd name="T83" fmla="*/ 62 h 129"/>
                  <a:gd name="T84" fmla="*/ 51 w 1023"/>
                  <a:gd name="T85" fmla="*/ 56 h 129"/>
                  <a:gd name="T86" fmla="*/ 38 w 1023"/>
                  <a:gd name="T87" fmla="*/ 51 h 129"/>
                  <a:gd name="T88" fmla="*/ 26 w 1023"/>
                  <a:gd name="T89" fmla="*/ 46 h 129"/>
                  <a:gd name="T90" fmla="*/ 13 w 1023"/>
                  <a:gd name="T91" fmla="*/ 42 h 129"/>
                  <a:gd name="T92" fmla="*/ 0 w 1023"/>
                  <a:gd name="T93" fmla="*/ 39 h 1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3"/>
                  <a:gd name="T142" fmla="*/ 0 h 129"/>
                  <a:gd name="T143" fmla="*/ 1023 w 1023"/>
                  <a:gd name="T144" fmla="*/ 129 h 1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3" h="129">
                    <a:moveTo>
                      <a:pt x="1022" y="7"/>
                    </a:moveTo>
                    <a:lnTo>
                      <a:pt x="1000" y="1"/>
                    </a:lnTo>
                    <a:lnTo>
                      <a:pt x="988" y="1"/>
                    </a:lnTo>
                    <a:lnTo>
                      <a:pt x="976" y="0"/>
                    </a:lnTo>
                    <a:lnTo>
                      <a:pt x="964" y="1"/>
                    </a:lnTo>
                    <a:lnTo>
                      <a:pt x="952" y="2"/>
                    </a:lnTo>
                    <a:lnTo>
                      <a:pt x="940" y="4"/>
                    </a:lnTo>
                    <a:lnTo>
                      <a:pt x="927" y="7"/>
                    </a:lnTo>
                    <a:lnTo>
                      <a:pt x="914" y="10"/>
                    </a:lnTo>
                    <a:lnTo>
                      <a:pt x="901" y="13"/>
                    </a:lnTo>
                    <a:lnTo>
                      <a:pt x="887" y="18"/>
                    </a:lnTo>
                    <a:lnTo>
                      <a:pt x="874" y="22"/>
                    </a:lnTo>
                    <a:lnTo>
                      <a:pt x="860" y="27"/>
                    </a:lnTo>
                    <a:lnTo>
                      <a:pt x="847" y="32"/>
                    </a:lnTo>
                    <a:lnTo>
                      <a:pt x="833" y="38"/>
                    </a:lnTo>
                    <a:lnTo>
                      <a:pt x="820" y="44"/>
                    </a:lnTo>
                    <a:lnTo>
                      <a:pt x="806" y="49"/>
                    </a:lnTo>
                    <a:lnTo>
                      <a:pt x="792" y="55"/>
                    </a:lnTo>
                    <a:lnTo>
                      <a:pt x="778" y="61"/>
                    </a:lnTo>
                    <a:lnTo>
                      <a:pt x="765" y="67"/>
                    </a:lnTo>
                    <a:lnTo>
                      <a:pt x="751" y="73"/>
                    </a:lnTo>
                    <a:lnTo>
                      <a:pt x="738" y="79"/>
                    </a:lnTo>
                    <a:lnTo>
                      <a:pt x="724" y="85"/>
                    </a:lnTo>
                    <a:lnTo>
                      <a:pt x="711" y="90"/>
                    </a:lnTo>
                    <a:lnTo>
                      <a:pt x="698" y="95"/>
                    </a:lnTo>
                    <a:lnTo>
                      <a:pt x="685" y="100"/>
                    </a:lnTo>
                    <a:lnTo>
                      <a:pt x="672" y="104"/>
                    </a:lnTo>
                    <a:lnTo>
                      <a:pt x="660" y="108"/>
                    </a:lnTo>
                    <a:lnTo>
                      <a:pt x="648" y="111"/>
                    </a:lnTo>
                    <a:lnTo>
                      <a:pt x="636" y="114"/>
                    </a:lnTo>
                    <a:lnTo>
                      <a:pt x="624" y="117"/>
                    </a:lnTo>
                    <a:lnTo>
                      <a:pt x="612" y="118"/>
                    </a:lnTo>
                    <a:lnTo>
                      <a:pt x="589" y="120"/>
                    </a:lnTo>
                    <a:lnTo>
                      <a:pt x="576" y="121"/>
                    </a:lnTo>
                    <a:lnTo>
                      <a:pt x="564" y="122"/>
                    </a:lnTo>
                    <a:lnTo>
                      <a:pt x="552" y="123"/>
                    </a:lnTo>
                    <a:lnTo>
                      <a:pt x="539" y="124"/>
                    </a:lnTo>
                    <a:lnTo>
                      <a:pt x="526" y="125"/>
                    </a:lnTo>
                    <a:lnTo>
                      <a:pt x="514" y="125"/>
                    </a:lnTo>
                    <a:lnTo>
                      <a:pt x="500" y="126"/>
                    </a:lnTo>
                    <a:lnTo>
                      <a:pt x="487" y="127"/>
                    </a:lnTo>
                    <a:lnTo>
                      <a:pt x="474" y="127"/>
                    </a:lnTo>
                    <a:lnTo>
                      <a:pt x="460" y="127"/>
                    </a:lnTo>
                    <a:lnTo>
                      <a:pt x="447" y="128"/>
                    </a:lnTo>
                    <a:lnTo>
                      <a:pt x="434" y="128"/>
                    </a:lnTo>
                    <a:lnTo>
                      <a:pt x="420" y="128"/>
                    </a:lnTo>
                    <a:lnTo>
                      <a:pt x="407" y="128"/>
                    </a:lnTo>
                    <a:lnTo>
                      <a:pt x="393" y="128"/>
                    </a:lnTo>
                    <a:lnTo>
                      <a:pt x="380" y="128"/>
                    </a:lnTo>
                    <a:lnTo>
                      <a:pt x="366" y="128"/>
                    </a:lnTo>
                    <a:lnTo>
                      <a:pt x="353" y="128"/>
                    </a:lnTo>
                    <a:lnTo>
                      <a:pt x="340" y="127"/>
                    </a:lnTo>
                    <a:lnTo>
                      <a:pt x="326" y="127"/>
                    </a:lnTo>
                    <a:lnTo>
                      <a:pt x="313" y="127"/>
                    </a:lnTo>
                    <a:lnTo>
                      <a:pt x="300" y="126"/>
                    </a:lnTo>
                    <a:lnTo>
                      <a:pt x="287" y="125"/>
                    </a:lnTo>
                    <a:lnTo>
                      <a:pt x="274" y="125"/>
                    </a:lnTo>
                    <a:lnTo>
                      <a:pt x="262" y="124"/>
                    </a:lnTo>
                    <a:lnTo>
                      <a:pt x="250" y="123"/>
                    </a:lnTo>
                    <a:lnTo>
                      <a:pt x="237" y="122"/>
                    </a:lnTo>
                    <a:lnTo>
                      <a:pt x="225" y="121"/>
                    </a:lnTo>
                    <a:lnTo>
                      <a:pt x="213" y="119"/>
                    </a:lnTo>
                    <a:lnTo>
                      <a:pt x="202" y="118"/>
                    </a:lnTo>
                    <a:lnTo>
                      <a:pt x="188" y="116"/>
                    </a:lnTo>
                    <a:lnTo>
                      <a:pt x="181" y="114"/>
                    </a:lnTo>
                    <a:lnTo>
                      <a:pt x="174" y="113"/>
                    </a:lnTo>
                    <a:lnTo>
                      <a:pt x="168" y="111"/>
                    </a:lnTo>
                    <a:lnTo>
                      <a:pt x="161" y="109"/>
                    </a:lnTo>
                    <a:lnTo>
                      <a:pt x="155" y="106"/>
                    </a:lnTo>
                    <a:lnTo>
                      <a:pt x="148" y="104"/>
                    </a:lnTo>
                    <a:lnTo>
                      <a:pt x="142" y="101"/>
                    </a:lnTo>
                    <a:lnTo>
                      <a:pt x="136" y="99"/>
                    </a:lnTo>
                    <a:lnTo>
                      <a:pt x="130" y="96"/>
                    </a:lnTo>
                    <a:lnTo>
                      <a:pt x="124" y="93"/>
                    </a:lnTo>
                    <a:lnTo>
                      <a:pt x="118" y="90"/>
                    </a:lnTo>
                    <a:lnTo>
                      <a:pt x="111" y="87"/>
                    </a:lnTo>
                    <a:lnTo>
                      <a:pt x="105" y="84"/>
                    </a:lnTo>
                    <a:lnTo>
                      <a:pt x="99" y="81"/>
                    </a:lnTo>
                    <a:lnTo>
                      <a:pt x="93" y="77"/>
                    </a:lnTo>
                    <a:lnTo>
                      <a:pt x="87" y="74"/>
                    </a:lnTo>
                    <a:lnTo>
                      <a:pt x="81" y="71"/>
                    </a:lnTo>
                    <a:lnTo>
                      <a:pt x="75" y="68"/>
                    </a:lnTo>
                    <a:lnTo>
                      <a:pt x="69" y="65"/>
                    </a:lnTo>
                    <a:lnTo>
                      <a:pt x="63" y="62"/>
                    </a:lnTo>
                    <a:lnTo>
                      <a:pt x="57" y="59"/>
                    </a:lnTo>
                    <a:lnTo>
                      <a:pt x="51" y="56"/>
                    </a:lnTo>
                    <a:lnTo>
                      <a:pt x="44" y="53"/>
                    </a:lnTo>
                    <a:lnTo>
                      <a:pt x="38" y="51"/>
                    </a:lnTo>
                    <a:lnTo>
                      <a:pt x="32" y="49"/>
                    </a:lnTo>
                    <a:lnTo>
                      <a:pt x="26" y="46"/>
                    </a:lnTo>
                    <a:lnTo>
                      <a:pt x="19" y="44"/>
                    </a:lnTo>
                    <a:lnTo>
                      <a:pt x="13" y="42"/>
                    </a:lnTo>
                    <a:lnTo>
                      <a:pt x="6" y="41"/>
                    </a:lnTo>
                    <a:lnTo>
                      <a:pt x="0" y="3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43" name="Freeform 68"/>
              <p:cNvSpPr>
                <a:spLocks/>
              </p:cNvSpPr>
              <p:nvPr/>
            </p:nvSpPr>
            <p:spPr bwMode="auto">
              <a:xfrm>
                <a:off x="2320" y="2984"/>
                <a:ext cx="1085" cy="93"/>
              </a:xfrm>
              <a:custGeom>
                <a:avLst/>
                <a:gdLst>
                  <a:gd name="T0" fmla="*/ 1084 w 1085"/>
                  <a:gd name="T1" fmla="*/ 40 h 93"/>
                  <a:gd name="T2" fmla="*/ 1033 w 1085"/>
                  <a:gd name="T3" fmla="*/ 25 h 93"/>
                  <a:gd name="T4" fmla="*/ 1008 w 1085"/>
                  <a:gd name="T5" fmla="*/ 18 h 93"/>
                  <a:gd name="T6" fmla="*/ 983 w 1085"/>
                  <a:gd name="T7" fmla="*/ 14 h 93"/>
                  <a:gd name="T8" fmla="*/ 958 w 1085"/>
                  <a:gd name="T9" fmla="*/ 9 h 93"/>
                  <a:gd name="T10" fmla="*/ 932 w 1085"/>
                  <a:gd name="T11" fmla="*/ 6 h 93"/>
                  <a:gd name="T12" fmla="*/ 906 w 1085"/>
                  <a:gd name="T13" fmla="*/ 3 h 93"/>
                  <a:gd name="T14" fmla="*/ 881 w 1085"/>
                  <a:gd name="T15" fmla="*/ 2 h 93"/>
                  <a:gd name="T16" fmla="*/ 856 w 1085"/>
                  <a:gd name="T17" fmla="*/ 0 h 93"/>
                  <a:gd name="T18" fmla="*/ 830 w 1085"/>
                  <a:gd name="T19" fmla="*/ 0 h 93"/>
                  <a:gd name="T20" fmla="*/ 804 w 1085"/>
                  <a:gd name="T21" fmla="*/ 0 h 93"/>
                  <a:gd name="T22" fmla="*/ 778 w 1085"/>
                  <a:gd name="T23" fmla="*/ 1 h 93"/>
                  <a:gd name="T24" fmla="*/ 753 w 1085"/>
                  <a:gd name="T25" fmla="*/ 2 h 93"/>
                  <a:gd name="T26" fmla="*/ 727 w 1085"/>
                  <a:gd name="T27" fmla="*/ 4 h 93"/>
                  <a:gd name="T28" fmla="*/ 701 w 1085"/>
                  <a:gd name="T29" fmla="*/ 6 h 93"/>
                  <a:gd name="T30" fmla="*/ 676 w 1085"/>
                  <a:gd name="T31" fmla="*/ 8 h 93"/>
                  <a:gd name="T32" fmla="*/ 650 w 1085"/>
                  <a:gd name="T33" fmla="*/ 11 h 93"/>
                  <a:gd name="T34" fmla="*/ 624 w 1085"/>
                  <a:gd name="T35" fmla="*/ 14 h 93"/>
                  <a:gd name="T36" fmla="*/ 598 w 1085"/>
                  <a:gd name="T37" fmla="*/ 17 h 93"/>
                  <a:gd name="T38" fmla="*/ 572 w 1085"/>
                  <a:gd name="T39" fmla="*/ 21 h 93"/>
                  <a:gd name="T40" fmla="*/ 547 w 1085"/>
                  <a:gd name="T41" fmla="*/ 24 h 93"/>
                  <a:gd name="T42" fmla="*/ 521 w 1085"/>
                  <a:gd name="T43" fmla="*/ 28 h 93"/>
                  <a:gd name="T44" fmla="*/ 496 w 1085"/>
                  <a:gd name="T45" fmla="*/ 32 h 93"/>
                  <a:gd name="T46" fmla="*/ 470 w 1085"/>
                  <a:gd name="T47" fmla="*/ 36 h 93"/>
                  <a:gd name="T48" fmla="*/ 445 w 1085"/>
                  <a:gd name="T49" fmla="*/ 39 h 93"/>
                  <a:gd name="T50" fmla="*/ 419 w 1085"/>
                  <a:gd name="T51" fmla="*/ 43 h 93"/>
                  <a:gd name="T52" fmla="*/ 394 w 1085"/>
                  <a:gd name="T53" fmla="*/ 46 h 93"/>
                  <a:gd name="T54" fmla="*/ 369 w 1085"/>
                  <a:gd name="T55" fmla="*/ 50 h 93"/>
                  <a:gd name="T56" fmla="*/ 344 w 1085"/>
                  <a:gd name="T57" fmla="*/ 52 h 93"/>
                  <a:gd name="T58" fmla="*/ 319 w 1085"/>
                  <a:gd name="T59" fmla="*/ 55 h 93"/>
                  <a:gd name="T60" fmla="*/ 294 w 1085"/>
                  <a:gd name="T61" fmla="*/ 58 h 93"/>
                  <a:gd name="T62" fmla="*/ 269 w 1085"/>
                  <a:gd name="T63" fmla="*/ 60 h 93"/>
                  <a:gd name="T64" fmla="*/ 252 w 1085"/>
                  <a:gd name="T65" fmla="*/ 60 h 93"/>
                  <a:gd name="T66" fmla="*/ 244 w 1085"/>
                  <a:gd name="T67" fmla="*/ 60 h 93"/>
                  <a:gd name="T68" fmla="*/ 235 w 1085"/>
                  <a:gd name="T69" fmla="*/ 61 h 93"/>
                  <a:gd name="T70" fmla="*/ 227 w 1085"/>
                  <a:gd name="T71" fmla="*/ 61 h 93"/>
                  <a:gd name="T72" fmla="*/ 218 w 1085"/>
                  <a:gd name="T73" fmla="*/ 61 h 93"/>
                  <a:gd name="T74" fmla="*/ 210 w 1085"/>
                  <a:gd name="T75" fmla="*/ 61 h 93"/>
                  <a:gd name="T76" fmla="*/ 201 w 1085"/>
                  <a:gd name="T77" fmla="*/ 61 h 93"/>
                  <a:gd name="T78" fmla="*/ 192 w 1085"/>
                  <a:gd name="T79" fmla="*/ 62 h 93"/>
                  <a:gd name="T80" fmla="*/ 184 w 1085"/>
                  <a:gd name="T81" fmla="*/ 62 h 93"/>
                  <a:gd name="T82" fmla="*/ 175 w 1085"/>
                  <a:gd name="T83" fmla="*/ 62 h 93"/>
                  <a:gd name="T84" fmla="*/ 166 w 1085"/>
                  <a:gd name="T85" fmla="*/ 62 h 93"/>
                  <a:gd name="T86" fmla="*/ 158 w 1085"/>
                  <a:gd name="T87" fmla="*/ 62 h 93"/>
                  <a:gd name="T88" fmla="*/ 149 w 1085"/>
                  <a:gd name="T89" fmla="*/ 62 h 93"/>
                  <a:gd name="T90" fmla="*/ 140 w 1085"/>
                  <a:gd name="T91" fmla="*/ 62 h 93"/>
                  <a:gd name="T92" fmla="*/ 132 w 1085"/>
                  <a:gd name="T93" fmla="*/ 63 h 93"/>
                  <a:gd name="T94" fmla="*/ 123 w 1085"/>
                  <a:gd name="T95" fmla="*/ 63 h 93"/>
                  <a:gd name="T96" fmla="*/ 114 w 1085"/>
                  <a:gd name="T97" fmla="*/ 64 h 93"/>
                  <a:gd name="T98" fmla="*/ 106 w 1085"/>
                  <a:gd name="T99" fmla="*/ 65 h 93"/>
                  <a:gd name="T100" fmla="*/ 98 w 1085"/>
                  <a:gd name="T101" fmla="*/ 66 h 93"/>
                  <a:gd name="T102" fmla="*/ 89 w 1085"/>
                  <a:gd name="T103" fmla="*/ 67 h 93"/>
                  <a:gd name="T104" fmla="*/ 80 w 1085"/>
                  <a:gd name="T105" fmla="*/ 68 h 93"/>
                  <a:gd name="T106" fmla="*/ 72 w 1085"/>
                  <a:gd name="T107" fmla="*/ 69 h 93"/>
                  <a:gd name="T108" fmla="*/ 64 w 1085"/>
                  <a:gd name="T109" fmla="*/ 71 h 93"/>
                  <a:gd name="T110" fmla="*/ 56 w 1085"/>
                  <a:gd name="T111" fmla="*/ 73 h 93"/>
                  <a:gd name="T112" fmla="*/ 47 w 1085"/>
                  <a:gd name="T113" fmla="*/ 75 h 93"/>
                  <a:gd name="T114" fmla="*/ 39 w 1085"/>
                  <a:gd name="T115" fmla="*/ 77 h 93"/>
                  <a:gd name="T116" fmla="*/ 31 w 1085"/>
                  <a:gd name="T117" fmla="*/ 80 h 93"/>
                  <a:gd name="T118" fmla="*/ 23 w 1085"/>
                  <a:gd name="T119" fmla="*/ 82 h 93"/>
                  <a:gd name="T120" fmla="*/ 15 w 1085"/>
                  <a:gd name="T121" fmla="*/ 85 h 93"/>
                  <a:gd name="T122" fmla="*/ 7 w 1085"/>
                  <a:gd name="T123" fmla="*/ 88 h 93"/>
                  <a:gd name="T124" fmla="*/ 0 w 1085"/>
                  <a:gd name="T125" fmla="*/ 92 h 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5"/>
                  <a:gd name="T190" fmla="*/ 0 h 93"/>
                  <a:gd name="T191" fmla="*/ 1085 w 1085"/>
                  <a:gd name="T192" fmla="*/ 93 h 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5" h="93">
                    <a:moveTo>
                      <a:pt x="1084" y="40"/>
                    </a:moveTo>
                    <a:lnTo>
                      <a:pt x="1033" y="25"/>
                    </a:lnTo>
                    <a:lnTo>
                      <a:pt x="1008" y="18"/>
                    </a:lnTo>
                    <a:lnTo>
                      <a:pt x="983" y="14"/>
                    </a:lnTo>
                    <a:lnTo>
                      <a:pt x="958" y="9"/>
                    </a:lnTo>
                    <a:lnTo>
                      <a:pt x="932" y="6"/>
                    </a:lnTo>
                    <a:lnTo>
                      <a:pt x="906" y="3"/>
                    </a:lnTo>
                    <a:lnTo>
                      <a:pt x="881" y="2"/>
                    </a:lnTo>
                    <a:lnTo>
                      <a:pt x="856" y="0"/>
                    </a:lnTo>
                    <a:lnTo>
                      <a:pt x="830" y="0"/>
                    </a:lnTo>
                    <a:lnTo>
                      <a:pt x="804" y="0"/>
                    </a:lnTo>
                    <a:lnTo>
                      <a:pt x="778" y="1"/>
                    </a:lnTo>
                    <a:lnTo>
                      <a:pt x="753" y="2"/>
                    </a:lnTo>
                    <a:lnTo>
                      <a:pt x="727" y="4"/>
                    </a:lnTo>
                    <a:lnTo>
                      <a:pt x="701" y="6"/>
                    </a:lnTo>
                    <a:lnTo>
                      <a:pt x="676" y="8"/>
                    </a:lnTo>
                    <a:lnTo>
                      <a:pt x="650" y="11"/>
                    </a:lnTo>
                    <a:lnTo>
                      <a:pt x="624" y="14"/>
                    </a:lnTo>
                    <a:lnTo>
                      <a:pt x="598" y="17"/>
                    </a:lnTo>
                    <a:lnTo>
                      <a:pt x="572" y="21"/>
                    </a:lnTo>
                    <a:lnTo>
                      <a:pt x="547" y="24"/>
                    </a:lnTo>
                    <a:lnTo>
                      <a:pt x="521" y="28"/>
                    </a:lnTo>
                    <a:lnTo>
                      <a:pt x="496" y="32"/>
                    </a:lnTo>
                    <a:lnTo>
                      <a:pt x="470" y="36"/>
                    </a:lnTo>
                    <a:lnTo>
                      <a:pt x="445" y="39"/>
                    </a:lnTo>
                    <a:lnTo>
                      <a:pt x="419" y="43"/>
                    </a:lnTo>
                    <a:lnTo>
                      <a:pt x="394" y="46"/>
                    </a:lnTo>
                    <a:lnTo>
                      <a:pt x="369" y="50"/>
                    </a:lnTo>
                    <a:lnTo>
                      <a:pt x="344" y="52"/>
                    </a:lnTo>
                    <a:lnTo>
                      <a:pt x="319" y="55"/>
                    </a:lnTo>
                    <a:lnTo>
                      <a:pt x="294" y="58"/>
                    </a:lnTo>
                    <a:lnTo>
                      <a:pt x="269" y="60"/>
                    </a:lnTo>
                    <a:lnTo>
                      <a:pt x="252" y="60"/>
                    </a:lnTo>
                    <a:lnTo>
                      <a:pt x="244" y="60"/>
                    </a:lnTo>
                    <a:lnTo>
                      <a:pt x="235" y="61"/>
                    </a:lnTo>
                    <a:lnTo>
                      <a:pt x="227" y="61"/>
                    </a:lnTo>
                    <a:lnTo>
                      <a:pt x="218" y="61"/>
                    </a:lnTo>
                    <a:lnTo>
                      <a:pt x="210" y="61"/>
                    </a:lnTo>
                    <a:lnTo>
                      <a:pt x="201" y="61"/>
                    </a:lnTo>
                    <a:lnTo>
                      <a:pt x="192" y="62"/>
                    </a:lnTo>
                    <a:lnTo>
                      <a:pt x="184" y="62"/>
                    </a:lnTo>
                    <a:lnTo>
                      <a:pt x="175" y="62"/>
                    </a:lnTo>
                    <a:lnTo>
                      <a:pt x="166" y="62"/>
                    </a:lnTo>
                    <a:lnTo>
                      <a:pt x="158" y="62"/>
                    </a:lnTo>
                    <a:lnTo>
                      <a:pt x="149" y="62"/>
                    </a:lnTo>
                    <a:lnTo>
                      <a:pt x="140" y="62"/>
                    </a:lnTo>
                    <a:lnTo>
                      <a:pt x="132" y="63"/>
                    </a:lnTo>
                    <a:lnTo>
                      <a:pt x="123" y="63"/>
                    </a:lnTo>
                    <a:lnTo>
                      <a:pt x="114" y="64"/>
                    </a:lnTo>
                    <a:lnTo>
                      <a:pt x="106" y="65"/>
                    </a:lnTo>
                    <a:lnTo>
                      <a:pt x="98" y="66"/>
                    </a:lnTo>
                    <a:lnTo>
                      <a:pt x="89" y="67"/>
                    </a:lnTo>
                    <a:lnTo>
                      <a:pt x="80" y="68"/>
                    </a:lnTo>
                    <a:lnTo>
                      <a:pt x="72" y="69"/>
                    </a:lnTo>
                    <a:lnTo>
                      <a:pt x="64" y="71"/>
                    </a:lnTo>
                    <a:lnTo>
                      <a:pt x="56" y="73"/>
                    </a:lnTo>
                    <a:lnTo>
                      <a:pt x="47" y="75"/>
                    </a:lnTo>
                    <a:lnTo>
                      <a:pt x="39" y="77"/>
                    </a:lnTo>
                    <a:lnTo>
                      <a:pt x="31" y="80"/>
                    </a:lnTo>
                    <a:lnTo>
                      <a:pt x="23" y="82"/>
                    </a:lnTo>
                    <a:lnTo>
                      <a:pt x="15" y="85"/>
                    </a:lnTo>
                    <a:lnTo>
                      <a:pt x="7" y="88"/>
                    </a:lnTo>
                    <a:lnTo>
                      <a:pt x="0" y="92"/>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44" name="Freeform 69"/>
              <p:cNvSpPr>
                <a:spLocks/>
              </p:cNvSpPr>
              <p:nvPr/>
            </p:nvSpPr>
            <p:spPr bwMode="auto">
              <a:xfrm>
                <a:off x="2411" y="3044"/>
                <a:ext cx="1232" cy="180"/>
              </a:xfrm>
              <a:custGeom>
                <a:avLst/>
                <a:gdLst>
                  <a:gd name="T0" fmla="*/ 22 w 1232"/>
                  <a:gd name="T1" fmla="*/ 131 h 180"/>
                  <a:gd name="T2" fmla="*/ 44 w 1232"/>
                  <a:gd name="T3" fmla="*/ 133 h 180"/>
                  <a:gd name="T4" fmla="*/ 65 w 1232"/>
                  <a:gd name="T5" fmla="*/ 136 h 180"/>
                  <a:gd name="T6" fmla="*/ 87 w 1232"/>
                  <a:gd name="T7" fmla="*/ 140 h 180"/>
                  <a:gd name="T8" fmla="*/ 108 w 1232"/>
                  <a:gd name="T9" fmla="*/ 144 h 180"/>
                  <a:gd name="T10" fmla="*/ 129 w 1232"/>
                  <a:gd name="T11" fmla="*/ 149 h 180"/>
                  <a:gd name="T12" fmla="*/ 149 w 1232"/>
                  <a:gd name="T13" fmla="*/ 154 h 180"/>
                  <a:gd name="T14" fmla="*/ 171 w 1232"/>
                  <a:gd name="T15" fmla="*/ 159 h 180"/>
                  <a:gd name="T16" fmla="*/ 191 w 1232"/>
                  <a:gd name="T17" fmla="*/ 164 h 180"/>
                  <a:gd name="T18" fmla="*/ 212 w 1232"/>
                  <a:gd name="T19" fmla="*/ 169 h 180"/>
                  <a:gd name="T20" fmla="*/ 233 w 1232"/>
                  <a:gd name="T21" fmla="*/ 173 h 180"/>
                  <a:gd name="T22" fmla="*/ 255 w 1232"/>
                  <a:gd name="T23" fmla="*/ 176 h 180"/>
                  <a:gd name="T24" fmla="*/ 276 w 1232"/>
                  <a:gd name="T25" fmla="*/ 178 h 180"/>
                  <a:gd name="T26" fmla="*/ 298 w 1232"/>
                  <a:gd name="T27" fmla="*/ 179 h 180"/>
                  <a:gd name="T28" fmla="*/ 321 w 1232"/>
                  <a:gd name="T29" fmla="*/ 178 h 180"/>
                  <a:gd name="T30" fmla="*/ 343 w 1232"/>
                  <a:gd name="T31" fmla="*/ 176 h 180"/>
                  <a:gd name="T32" fmla="*/ 374 w 1232"/>
                  <a:gd name="T33" fmla="*/ 172 h 180"/>
                  <a:gd name="T34" fmla="*/ 394 w 1232"/>
                  <a:gd name="T35" fmla="*/ 168 h 180"/>
                  <a:gd name="T36" fmla="*/ 414 w 1232"/>
                  <a:gd name="T37" fmla="*/ 165 h 180"/>
                  <a:gd name="T38" fmla="*/ 433 w 1232"/>
                  <a:gd name="T39" fmla="*/ 162 h 180"/>
                  <a:gd name="T40" fmla="*/ 453 w 1232"/>
                  <a:gd name="T41" fmla="*/ 158 h 180"/>
                  <a:gd name="T42" fmla="*/ 472 w 1232"/>
                  <a:gd name="T43" fmla="*/ 154 h 180"/>
                  <a:gd name="T44" fmla="*/ 491 w 1232"/>
                  <a:gd name="T45" fmla="*/ 151 h 180"/>
                  <a:gd name="T46" fmla="*/ 511 w 1232"/>
                  <a:gd name="T47" fmla="*/ 148 h 180"/>
                  <a:gd name="T48" fmla="*/ 530 w 1232"/>
                  <a:gd name="T49" fmla="*/ 144 h 180"/>
                  <a:gd name="T50" fmla="*/ 550 w 1232"/>
                  <a:gd name="T51" fmla="*/ 141 h 180"/>
                  <a:gd name="T52" fmla="*/ 570 w 1232"/>
                  <a:gd name="T53" fmla="*/ 138 h 180"/>
                  <a:gd name="T54" fmla="*/ 589 w 1232"/>
                  <a:gd name="T55" fmla="*/ 136 h 180"/>
                  <a:gd name="T56" fmla="*/ 610 w 1232"/>
                  <a:gd name="T57" fmla="*/ 134 h 180"/>
                  <a:gd name="T58" fmla="*/ 630 w 1232"/>
                  <a:gd name="T59" fmla="*/ 132 h 180"/>
                  <a:gd name="T60" fmla="*/ 651 w 1232"/>
                  <a:gd name="T61" fmla="*/ 131 h 180"/>
                  <a:gd name="T62" fmla="*/ 699 w 1232"/>
                  <a:gd name="T63" fmla="*/ 128 h 180"/>
                  <a:gd name="T64" fmla="*/ 735 w 1232"/>
                  <a:gd name="T65" fmla="*/ 124 h 180"/>
                  <a:gd name="T66" fmla="*/ 771 w 1232"/>
                  <a:gd name="T67" fmla="*/ 119 h 180"/>
                  <a:gd name="T68" fmla="*/ 807 w 1232"/>
                  <a:gd name="T69" fmla="*/ 113 h 180"/>
                  <a:gd name="T70" fmla="*/ 842 w 1232"/>
                  <a:gd name="T71" fmla="*/ 106 h 180"/>
                  <a:gd name="T72" fmla="*/ 877 w 1232"/>
                  <a:gd name="T73" fmla="*/ 98 h 180"/>
                  <a:gd name="T74" fmla="*/ 913 w 1232"/>
                  <a:gd name="T75" fmla="*/ 90 h 180"/>
                  <a:gd name="T76" fmla="*/ 948 w 1232"/>
                  <a:gd name="T77" fmla="*/ 81 h 180"/>
                  <a:gd name="T78" fmla="*/ 983 w 1232"/>
                  <a:gd name="T79" fmla="*/ 71 h 180"/>
                  <a:gd name="T80" fmla="*/ 1019 w 1232"/>
                  <a:gd name="T81" fmla="*/ 61 h 180"/>
                  <a:gd name="T82" fmla="*/ 1054 w 1232"/>
                  <a:gd name="T83" fmla="*/ 50 h 180"/>
                  <a:gd name="T84" fmla="*/ 1089 w 1232"/>
                  <a:gd name="T85" fmla="*/ 40 h 180"/>
                  <a:gd name="T86" fmla="*/ 1125 w 1232"/>
                  <a:gd name="T87" fmla="*/ 30 h 180"/>
                  <a:gd name="T88" fmla="*/ 1160 w 1232"/>
                  <a:gd name="T89" fmla="*/ 19 h 180"/>
                  <a:gd name="T90" fmla="*/ 1195 w 1232"/>
                  <a:gd name="T91" fmla="*/ 9 h 180"/>
                  <a:gd name="T92" fmla="*/ 1231 w 1232"/>
                  <a:gd name="T93" fmla="*/ 0 h 1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2"/>
                  <a:gd name="T142" fmla="*/ 0 h 180"/>
                  <a:gd name="T143" fmla="*/ 1232 w 1232"/>
                  <a:gd name="T144" fmla="*/ 180 h 1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2" h="180">
                    <a:moveTo>
                      <a:pt x="0" y="130"/>
                    </a:moveTo>
                    <a:lnTo>
                      <a:pt x="22" y="131"/>
                    </a:lnTo>
                    <a:lnTo>
                      <a:pt x="33" y="132"/>
                    </a:lnTo>
                    <a:lnTo>
                      <a:pt x="44" y="133"/>
                    </a:lnTo>
                    <a:lnTo>
                      <a:pt x="55" y="134"/>
                    </a:lnTo>
                    <a:lnTo>
                      <a:pt x="65" y="136"/>
                    </a:lnTo>
                    <a:lnTo>
                      <a:pt x="76" y="138"/>
                    </a:lnTo>
                    <a:lnTo>
                      <a:pt x="87" y="140"/>
                    </a:lnTo>
                    <a:lnTo>
                      <a:pt x="97" y="142"/>
                    </a:lnTo>
                    <a:lnTo>
                      <a:pt x="108" y="144"/>
                    </a:lnTo>
                    <a:lnTo>
                      <a:pt x="118" y="146"/>
                    </a:lnTo>
                    <a:lnTo>
                      <a:pt x="129" y="149"/>
                    </a:lnTo>
                    <a:lnTo>
                      <a:pt x="139" y="152"/>
                    </a:lnTo>
                    <a:lnTo>
                      <a:pt x="149" y="154"/>
                    </a:lnTo>
                    <a:lnTo>
                      <a:pt x="160" y="157"/>
                    </a:lnTo>
                    <a:lnTo>
                      <a:pt x="171" y="159"/>
                    </a:lnTo>
                    <a:lnTo>
                      <a:pt x="181" y="162"/>
                    </a:lnTo>
                    <a:lnTo>
                      <a:pt x="191" y="164"/>
                    </a:lnTo>
                    <a:lnTo>
                      <a:pt x="202" y="167"/>
                    </a:lnTo>
                    <a:lnTo>
                      <a:pt x="212" y="169"/>
                    </a:lnTo>
                    <a:lnTo>
                      <a:pt x="223" y="171"/>
                    </a:lnTo>
                    <a:lnTo>
                      <a:pt x="233" y="173"/>
                    </a:lnTo>
                    <a:lnTo>
                      <a:pt x="244" y="174"/>
                    </a:lnTo>
                    <a:lnTo>
                      <a:pt x="255" y="176"/>
                    </a:lnTo>
                    <a:lnTo>
                      <a:pt x="265" y="177"/>
                    </a:lnTo>
                    <a:lnTo>
                      <a:pt x="276" y="178"/>
                    </a:lnTo>
                    <a:lnTo>
                      <a:pt x="287" y="179"/>
                    </a:lnTo>
                    <a:lnTo>
                      <a:pt x="298" y="179"/>
                    </a:lnTo>
                    <a:lnTo>
                      <a:pt x="309" y="179"/>
                    </a:lnTo>
                    <a:lnTo>
                      <a:pt x="321" y="178"/>
                    </a:lnTo>
                    <a:lnTo>
                      <a:pt x="332" y="178"/>
                    </a:lnTo>
                    <a:lnTo>
                      <a:pt x="343" y="176"/>
                    </a:lnTo>
                    <a:lnTo>
                      <a:pt x="364" y="173"/>
                    </a:lnTo>
                    <a:lnTo>
                      <a:pt x="374" y="172"/>
                    </a:lnTo>
                    <a:lnTo>
                      <a:pt x="384" y="170"/>
                    </a:lnTo>
                    <a:lnTo>
                      <a:pt x="394" y="168"/>
                    </a:lnTo>
                    <a:lnTo>
                      <a:pt x="404" y="167"/>
                    </a:lnTo>
                    <a:lnTo>
                      <a:pt x="414" y="165"/>
                    </a:lnTo>
                    <a:lnTo>
                      <a:pt x="423" y="163"/>
                    </a:lnTo>
                    <a:lnTo>
                      <a:pt x="433" y="162"/>
                    </a:lnTo>
                    <a:lnTo>
                      <a:pt x="443" y="160"/>
                    </a:lnTo>
                    <a:lnTo>
                      <a:pt x="453" y="158"/>
                    </a:lnTo>
                    <a:lnTo>
                      <a:pt x="463" y="156"/>
                    </a:lnTo>
                    <a:lnTo>
                      <a:pt x="472" y="154"/>
                    </a:lnTo>
                    <a:lnTo>
                      <a:pt x="482" y="153"/>
                    </a:lnTo>
                    <a:lnTo>
                      <a:pt x="491" y="151"/>
                    </a:lnTo>
                    <a:lnTo>
                      <a:pt x="501" y="149"/>
                    </a:lnTo>
                    <a:lnTo>
                      <a:pt x="511" y="148"/>
                    </a:lnTo>
                    <a:lnTo>
                      <a:pt x="521" y="146"/>
                    </a:lnTo>
                    <a:lnTo>
                      <a:pt x="530" y="144"/>
                    </a:lnTo>
                    <a:lnTo>
                      <a:pt x="540" y="143"/>
                    </a:lnTo>
                    <a:lnTo>
                      <a:pt x="550" y="141"/>
                    </a:lnTo>
                    <a:lnTo>
                      <a:pt x="560" y="140"/>
                    </a:lnTo>
                    <a:lnTo>
                      <a:pt x="570" y="138"/>
                    </a:lnTo>
                    <a:lnTo>
                      <a:pt x="580" y="137"/>
                    </a:lnTo>
                    <a:lnTo>
                      <a:pt x="589" y="136"/>
                    </a:lnTo>
                    <a:lnTo>
                      <a:pt x="600" y="135"/>
                    </a:lnTo>
                    <a:lnTo>
                      <a:pt x="610" y="134"/>
                    </a:lnTo>
                    <a:lnTo>
                      <a:pt x="620" y="133"/>
                    </a:lnTo>
                    <a:lnTo>
                      <a:pt x="630" y="132"/>
                    </a:lnTo>
                    <a:lnTo>
                      <a:pt x="641" y="131"/>
                    </a:lnTo>
                    <a:lnTo>
                      <a:pt x="651" y="131"/>
                    </a:lnTo>
                    <a:lnTo>
                      <a:pt x="662" y="130"/>
                    </a:lnTo>
                    <a:lnTo>
                      <a:pt x="699" y="128"/>
                    </a:lnTo>
                    <a:lnTo>
                      <a:pt x="717" y="126"/>
                    </a:lnTo>
                    <a:lnTo>
                      <a:pt x="735" y="124"/>
                    </a:lnTo>
                    <a:lnTo>
                      <a:pt x="753" y="122"/>
                    </a:lnTo>
                    <a:lnTo>
                      <a:pt x="771" y="119"/>
                    </a:lnTo>
                    <a:lnTo>
                      <a:pt x="789" y="116"/>
                    </a:lnTo>
                    <a:lnTo>
                      <a:pt x="807" y="113"/>
                    </a:lnTo>
                    <a:lnTo>
                      <a:pt x="824" y="110"/>
                    </a:lnTo>
                    <a:lnTo>
                      <a:pt x="842" y="106"/>
                    </a:lnTo>
                    <a:lnTo>
                      <a:pt x="860" y="102"/>
                    </a:lnTo>
                    <a:lnTo>
                      <a:pt x="877" y="98"/>
                    </a:lnTo>
                    <a:lnTo>
                      <a:pt x="895" y="94"/>
                    </a:lnTo>
                    <a:lnTo>
                      <a:pt x="913" y="90"/>
                    </a:lnTo>
                    <a:lnTo>
                      <a:pt x="931" y="85"/>
                    </a:lnTo>
                    <a:lnTo>
                      <a:pt x="948" y="81"/>
                    </a:lnTo>
                    <a:lnTo>
                      <a:pt x="966" y="76"/>
                    </a:lnTo>
                    <a:lnTo>
                      <a:pt x="983" y="71"/>
                    </a:lnTo>
                    <a:lnTo>
                      <a:pt x="1001" y="66"/>
                    </a:lnTo>
                    <a:lnTo>
                      <a:pt x="1019" y="61"/>
                    </a:lnTo>
                    <a:lnTo>
                      <a:pt x="1036" y="56"/>
                    </a:lnTo>
                    <a:lnTo>
                      <a:pt x="1054" y="50"/>
                    </a:lnTo>
                    <a:lnTo>
                      <a:pt x="1071" y="45"/>
                    </a:lnTo>
                    <a:lnTo>
                      <a:pt x="1089" y="40"/>
                    </a:lnTo>
                    <a:lnTo>
                      <a:pt x="1107" y="35"/>
                    </a:lnTo>
                    <a:lnTo>
                      <a:pt x="1125" y="30"/>
                    </a:lnTo>
                    <a:lnTo>
                      <a:pt x="1142" y="24"/>
                    </a:lnTo>
                    <a:lnTo>
                      <a:pt x="1160" y="19"/>
                    </a:lnTo>
                    <a:lnTo>
                      <a:pt x="1178" y="14"/>
                    </a:lnTo>
                    <a:lnTo>
                      <a:pt x="1195" y="9"/>
                    </a:lnTo>
                    <a:lnTo>
                      <a:pt x="1213" y="4"/>
                    </a:lnTo>
                    <a:lnTo>
                      <a:pt x="1231" y="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45" name="Oval 70"/>
              <p:cNvSpPr>
                <a:spLocks noChangeArrowheads="1"/>
              </p:cNvSpPr>
              <p:nvPr/>
            </p:nvSpPr>
            <p:spPr bwMode="auto">
              <a:xfrm rot="21279375" flipV="1">
                <a:off x="2705" y="3037"/>
                <a:ext cx="417" cy="65"/>
              </a:xfrm>
              <a:prstGeom prst="ellipse">
                <a:avLst/>
              </a:prstGeom>
              <a:solidFill>
                <a:srgbClr val="E08D1E"/>
              </a:solidFill>
              <a:ln w="0">
                <a:solidFill>
                  <a:schemeClr val="hlink"/>
                </a:solidFill>
                <a:round/>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46" name="Oval 71"/>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47" name="Oval 72"/>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4130" name="Line 103"/>
            <p:cNvSpPr>
              <a:spLocks noChangeShapeType="1"/>
            </p:cNvSpPr>
            <p:nvPr/>
          </p:nvSpPr>
          <p:spPr bwMode="auto">
            <a:xfrm>
              <a:off x="1525588" y="4365625"/>
              <a:ext cx="0" cy="25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31" name="Text Box 133"/>
            <p:cNvSpPr txBox="1">
              <a:spLocks noChangeArrowheads="1"/>
            </p:cNvSpPr>
            <p:nvPr/>
          </p:nvSpPr>
          <p:spPr bwMode="auto">
            <a:xfrm>
              <a:off x="5580065" y="2708277"/>
              <a:ext cx="51648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a:t>
              </a:r>
              <a:r>
                <a:rPr kumimoji="0" lang="it-IT" altLang="it-IT" sz="1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mn-cs"/>
                </a:rPr>
                <a:t>2+</a:t>
              </a: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174132" name="Text Box 136"/>
            <p:cNvSpPr txBox="1">
              <a:spLocks noChangeArrowheads="1"/>
            </p:cNvSpPr>
            <p:nvPr/>
          </p:nvSpPr>
          <p:spPr bwMode="auto">
            <a:xfrm>
              <a:off x="5508625" y="2339975"/>
              <a:ext cx="70884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Agonists </a:t>
              </a:r>
            </a:p>
          </p:txBody>
        </p:sp>
        <p:sp>
          <p:nvSpPr>
            <p:cNvPr id="174133" name="Line 137"/>
            <p:cNvSpPr>
              <a:spLocks noChangeShapeType="1"/>
            </p:cNvSpPr>
            <p:nvPr/>
          </p:nvSpPr>
          <p:spPr bwMode="auto">
            <a:xfrm>
              <a:off x="3097213" y="2525713"/>
              <a:ext cx="0" cy="223837"/>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34" name="Line 138"/>
            <p:cNvSpPr>
              <a:spLocks noChangeShapeType="1"/>
            </p:cNvSpPr>
            <p:nvPr/>
          </p:nvSpPr>
          <p:spPr bwMode="auto">
            <a:xfrm>
              <a:off x="1955802" y="2166938"/>
              <a:ext cx="17287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35" name="Line 139"/>
            <p:cNvSpPr>
              <a:spLocks noChangeShapeType="1"/>
            </p:cNvSpPr>
            <p:nvPr/>
          </p:nvSpPr>
          <p:spPr bwMode="auto">
            <a:xfrm flipH="1">
              <a:off x="5483227" y="2166938"/>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36" name="Text Box 140"/>
            <p:cNvSpPr txBox="1">
              <a:spLocks noChangeArrowheads="1"/>
            </p:cNvSpPr>
            <p:nvPr/>
          </p:nvSpPr>
          <p:spPr bwMode="auto">
            <a:xfrm>
              <a:off x="2520952" y="2320927"/>
              <a:ext cx="11977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IL-4, IFN-</a:t>
              </a:r>
              <a:r>
                <a:rPr kumimoji="0" lang="el-GR"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γ</a:t>
              </a: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,TNF-</a:t>
              </a: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Symbol" panose="05050102010706020507" pitchFamily="18" charset="2"/>
                </a:rPr>
                <a:t></a:t>
              </a:r>
              <a:endPar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37" name="Text Box 141"/>
            <p:cNvSpPr txBox="1">
              <a:spLocks noChangeArrowheads="1"/>
            </p:cNvSpPr>
            <p:nvPr/>
          </p:nvSpPr>
          <p:spPr bwMode="auto">
            <a:xfrm>
              <a:off x="2411413" y="2708277"/>
              <a:ext cx="13420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Transcription factors</a:t>
              </a:r>
            </a:p>
          </p:txBody>
        </p:sp>
        <p:sp>
          <p:nvSpPr>
            <p:cNvPr id="174138" name="Line 142"/>
            <p:cNvSpPr>
              <a:spLocks noChangeShapeType="1"/>
            </p:cNvSpPr>
            <p:nvPr/>
          </p:nvSpPr>
          <p:spPr bwMode="auto">
            <a:xfrm>
              <a:off x="4551363" y="462756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39" name="Line 143"/>
            <p:cNvSpPr>
              <a:spLocks noChangeShapeType="1"/>
            </p:cNvSpPr>
            <p:nvPr/>
          </p:nvSpPr>
          <p:spPr bwMode="auto">
            <a:xfrm>
              <a:off x="4546600" y="3762377"/>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0" name="Text Box 145"/>
            <p:cNvSpPr txBox="1">
              <a:spLocks noChangeArrowheads="1"/>
            </p:cNvSpPr>
            <p:nvPr/>
          </p:nvSpPr>
          <p:spPr bwMode="auto">
            <a:xfrm>
              <a:off x="5138738" y="3786190"/>
              <a:ext cx="10033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Th2 cytokines,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Gene polymorphisms</a:t>
              </a:r>
            </a:p>
          </p:txBody>
        </p:sp>
        <p:sp>
          <p:nvSpPr>
            <p:cNvPr id="174141" name="Line 146"/>
            <p:cNvSpPr>
              <a:spLocks noChangeShapeType="1"/>
            </p:cNvSpPr>
            <p:nvPr/>
          </p:nvSpPr>
          <p:spPr bwMode="auto">
            <a:xfrm flipV="1">
              <a:off x="4543425" y="3200400"/>
              <a:ext cx="0" cy="2159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2" name="Line 147"/>
            <p:cNvSpPr>
              <a:spLocks noChangeShapeType="1"/>
            </p:cNvSpPr>
            <p:nvPr/>
          </p:nvSpPr>
          <p:spPr bwMode="auto">
            <a:xfrm>
              <a:off x="1525588" y="436562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3" name="Line 148"/>
            <p:cNvSpPr>
              <a:spLocks noChangeShapeType="1"/>
            </p:cNvSpPr>
            <p:nvPr/>
          </p:nvSpPr>
          <p:spPr bwMode="auto">
            <a:xfrm>
              <a:off x="2317750" y="4365625"/>
              <a:ext cx="0" cy="25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4" name="Line 149"/>
            <p:cNvSpPr>
              <a:spLocks noChangeShapeType="1"/>
            </p:cNvSpPr>
            <p:nvPr/>
          </p:nvSpPr>
          <p:spPr bwMode="auto">
            <a:xfrm>
              <a:off x="1525588" y="4835525"/>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5" name="Line 150"/>
            <p:cNvSpPr>
              <a:spLocks noChangeShapeType="1"/>
            </p:cNvSpPr>
            <p:nvPr/>
          </p:nvSpPr>
          <p:spPr bwMode="auto">
            <a:xfrm>
              <a:off x="2308225" y="4835525"/>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6" name="Line 151"/>
            <p:cNvSpPr>
              <a:spLocks noChangeShapeType="1"/>
            </p:cNvSpPr>
            <p:nvPr/>
          </p:nvSpPr>
          <p:spPr bwMode="auto">
            <a:xfrm>
              <a:off x="2312988" y="52530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7" name="Line 152"/>
            <p:cNvSpPr>
              <a:spLocks noChangeShapeType="1"/>
            </p:cNvSpPr>
            <p:nvPr/>
          </p:nvSpPr>
          <p:spPr bwMode="auto">
            <a:xfrm>
              <a:off x="1525588" y="52530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8" name="Line 156"/>
            <p:cNvSpPr>
              <a:spLocks noChangeShapeType="1"/>
            </p:cNvSpPr>
            <p:nvPr/>
          </p:nvSpPr>
          <p:spPr bwMode="auto">
            <a:xfrm flipH="1">
              <a:off x="4284663" y="5106988"/>
              <a:ext cx="14287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49" name="Line 157"/>
            <p:cNvSpPr>
              <a:spLocks noChangeShapeType="1"/>
            </p:cNvSpPr>
            <p:nvPr/>
          </p:nvSpPr>
          <p:spPr bwMode="auto">
            <a:xfrm>
              <a:off x="4645025" y="5106988"/>
              <a:ext cx="14287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0" name="Line 158"/>
            <p:cNvSpPr>
              <a:spLocks noChangeShapeType="1"/>
            </p:cNvSpPr>
            <p:nvPr/>
          </p:nvSpPr>
          <p:spPr bwMode="auto">
            <a:xfrm>
              <a:off x="5003800" y="54911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1" name="Line 159"/>
            <p:cNvSpPr>
              <a:spLocks noChangeShapeType="1"/>
            </p:cNvSpPr>
            <p:nvPr/>
          </p:nvSpPr>
          <p:spPr bwMode="auto">
            <a:xfrm>
              <a:off x="4067175" y="54911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2" name="Rettangolo 1"/>
            <p:cNvSpPr>
              <a:spLocks noChangeArrowheads="1"/>
            </p:cNvSpPr>
            <p:nvPr/>
          </p:nvSpPr>
          <p:spPr bwMode="auto">
            <a:xfrm>
              <a:off x="7761288" y="2001839"/>
              <a:ext cx="689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200" b="1" i="1" u="none" strike="noStrike" kern="1200" cap="none" spc="0" normalizeH="0" baseline="0" noProof="0" smtClean="0">
                  <a:ln>
                    <a:noFill/>
                  </a:ln>
                  <a:solidFill>
                    <a:srgbClr val="3366FF"/>
                  </a:solidFill>
                  <a:effectLst/>
                  <a:uLnTx/>
                  <a:uFillTx/>
                  <a:latin typeface="Arial" panose="020B0604020202020204" pitchFamily="34" charset="0"/>
                  <a:ea typeface="+mn-ea"/>
                  <a:cs typeface="+mn-cs"/>
                </a:rPr>
                <a:t>Lumen</a:t>
              </a:r>
            </a:p>
          </p:txBody>
        </p:sp>
        <p:sp>
          <p:nvSpPr>
            <p:cNvPr id="174153" name="Line 161"/>
            <p:cNvSpPr>
              <a:spLocks noChangeShapeType="1"/>
            </p:cNvSpPr>
            <p:nvPr/>
          </p:nvSpPr>
          <p:spPr bwMode="auto">
            <a:xfrm>
              <a:off x="1931988" y="3759201"/>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4" name="Line 162"/>
            <p:cNvSpPr>
              <a:spLocks noChangeShapeType="1"/>
            </p:cNvSpPr>
            <p:nvPr/>
          </p:nvSpPr>
          <p:spPr bwMode="auto">
            <a:xfrm flipV="1">
              <a:off x="1931988" y="3192465"/>
              <a:ext cx="0"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5" name="Line 163"/>
            <p:cNvSpPr>
              <a:spLocks noChangeShapeType="1"/>
            </p:cNvSpPr>
            <p:nvPr/>
          </p:nvSpPr>
          <p:spPr bwMode="auto">
            <a:xfrm flipV="1">
              <a:off x="7073900" y="3194050"/>
              <a:ext cx="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6" name="Line 164"/>
            <p:cNvSpPr>
              <a:spLocks noChangeShapeType="1"/>
            </p:cNvSpPr>
            <p:nvPr/>
          </p:nvSpPr>
          <p:spPr bwMode="auto">
            <a:xfrm>
              <a:off x="7073900" y="376078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7" name="Line 165"/>
            <p:cNvSpPr>
              <a:spLocks noChangeShapeType="1"/>
            </p:cNvSpPr>
            <p:nvPr/>
          </p:nvSpPr>
          <p:spPr bwMode="auto">
            <a:xfrm>
              <a:off x="1933575" y="4292601"/>
              <a:ext cx="0"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8" name="Line 167"/>
            <p:cNvSpPr>
              <a:spLocks noChangeShapeType="1"/>
            </p:cNvSpPr>
            <p:nvPr/>
          </p:nvSpPr>
          <p:spPr bwMode="auto">
            <a:xfrm>
              <a:off x="1955800" y="2166940"/>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59" name="Line 168"/>
            <p:cNvSpPr>
              <a:spLocks noChangeShapeType="1"/>
            </p:cNvSpPr>
            <p:nvPr/>
          </p:nvSpPr>
          <p:spPr bwMode="auto">
            <a:xfrm>
              <a:off x="7073900" y="2166940"/>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60" name="AutoShape 169"/>
            <p:cNvSpPr>
              <a:spLocks noChangeArrowheads="1"/>
            </p:cNvSpPr>
            <p:nvPr/>
          </p:nvSpPr>
          <p:spPr bwMode="auto">
            <a:xfrm>
              <a:off x="3563938" y="3471863"/>
              <a:ext cx="360362" cy="215900"/>
            </a:xfrm>
            <a:prstGeom prst="flowChartMagneticDrum">
              <a:avLst/>
            </a:prstGeom>
            <a:solidFill>
              <a:srgbClr val="6666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7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CAT</a:t>
              </a:r>
            </a:p>
          </p:txBody>
        </p:sp>
        <p:sp>
          <p:nvSpPr>
            <p:cNvPr id="174161" name="AutoShape 170"/>
            <p:cNvSpPr>
              <a:spLocks noChangeArrowheads="1"/>
            </p:cNvSpPr>
            <p:nvPr/>
          </p:nvSpPr>
          <p:spPr bwMode="auto">
            <a:xfrm flipH="1">
              <a:off x="5119688" y="3467100"/>
              <a:ext cx="360362" cy="215900"/>
            </a:xfrm>
            <a:prstGeom prst="flowChartMagneticDrum">
              <a:avLst/>
            </a:prstGeom>
            <a:solidFill>
              <a:srgbClr val="6666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7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CAT</a:t>
              </a:r>
            </a:p>
          </p:txBody>
        </p:sp>
        <p:sp>
          <p:nvSpPr>
            <p:cNvPr id="174162" name="Line 172"/>
            <p:cNvSpPr>
              <a:spLocks noChangeShapeType="1"/>
            </p:cNvSpPr>
            <p:nvPr/>
          </p:nvSpPr>
          <p:spPr bwMode="auto">
            <a:xfrm>
              <a:off x="3889377" y="357822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63" name="Line 173"/>
            <p:cNvSpPr>
              <a:spLocks noChangeShapeType="1"/>
            </p:cNvSpPr>
            <p:nvPr/>
          </p:nvSpPr>
          <p:spPr bwMode="auto">
            <a:xfrm>
              <a:off x="5022850" y="357663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64" name="Text Box 190"/>
            <p:cNvSpPr txBox="1">
              <a:spLocks noChangeArrowheads="1"/>
            </p:cNvSpPr>
            <p:nvPr/>
          </p:nvSpPr>
          <p:spPr bwMode="auto">
            <a:xfrm>
              <a:off x="6881814" y="4008439"/>
              <a:ext cx="415498"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a:t>
              </a:r>
            </a:p>
          </p:txBody>
        </p:sp>
        <p:sp>
          <p:nvSpPr>
            <p:cNvPr id="174165" name="Text Box 191"/>
            <p:cNvSpPr txBox="1">
              <a:spLocks noChangeArrowheads="1"/>
            </p:cNvSpPr>
            <p:nvPr/>
          </p:nvSpPr>
          <p:spPr bwMode="auto">
            <a:xfrm>
              <a:off x="6046790" y="5570540"/>
              <a:ext cx="6799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R-SNO</a:t>
              </a:r>
            </a:p>
          </p:txBody>
        </p:sp>
        <p:sp>
          <p:nvSpPr>
            <p:cNvPr id="174166" name="Text Box 192"/>
            <p:cNvSpPr txBox="1">
              <a:spLocks noChangeArrowheads="1"/>
            </p:cNvSpPr>
            <p:nvPr/>
          </p:nvSpPr>
          <p:spPr bwMode="auto">
            <a:xfrm>
              <a:off x="7861301" y="5254626"/>
              <a:ext cx="6206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cGMP</a:t>
              </a:r>
            </a:p>
          </p:txBody>
        </p:sp>
        <p:sp>
          <p:nvSpPr>
            <p:cNvPr id="174167" name="Text Box 193"/>
            <p:cNvSpPr txBox="1">
              <a:spLocks noChangeArrowheads="1"/>
            </p:cNvSpPr>
            <p:nvPr/>
          </p:nvSpPr>
          <p:spPr bwMode="auto">
            <a:xfrm>
              <a:off x="6118228" y="5137151"/>
              <a:ext cx="5597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R-SH</a:t>
              </a:r>
            </a:p>
          </p:txBody>
        </p:sp>
        <p:sp>
          <p:nvSpPr>
            <p:cNvPr id="174168" name="Text Box 194"/>
            <p:cNvSpPr txBox="1">
              <a:spLocks noChangeArrowheads="1"/>
            </p:cNvSpPr>
            <p:nvPr/>
          </p:nvSpPr>
          <p:spPr bwMode="auto">
            <a:xfrm>
              <a:off x="7402513" y="5099051"/>
              <a:ext cx="5004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sGC</a:t>
              </a:r>
            </a:p>
          </p:txBody>
        </p:sp>
        <p:sp>
          <p:nvSpPr>
            <p:cNvPr id="174169" name="Text Box 195"/>
            <p:cNvSpPr txBox="1">
              <a:spLocks noChangeArrowheads="1"/>
            </p:cNvSpPr>
            <p:nvPr/>
          </p:nvSpPr>
          <p:spPr bwMode="auto">
            <a:xfrm>
              <a:off x="6948490" y="5254626"/>
              <a:ext cx="5020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GTP</a:t>
              </a:r>
            </a:p>
          </p:txBody>
        </p:sp>
        <p:sp>
          <p:nvSpPr>
            <p:cNvPr id="174170" name="Line 196"/>
            <p:cNvSpPr>
              <a:spLocks noChangeShapeType="1"/>
            </p:cNvSpPr>
            <p:nvPr/>
          </p:nvSpPr>
          <p:spPr bwMode="auto">
            <a:xfrm>
              <a:off x="7432675" y="541178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71" name="Line 198"/>
            <p:cNvSpPr>
              <a:spLocks noChangeShapeType="1"/>
            </p:cNvSpPr>
            <p:nvPr/>
          </p:nvSpPr>
          <p:spPr bwMode="auto">
            <a:xfrm>
              <a:off x="7319963" y="4149725"/>
              <a:ext cx="336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72" name="Line 199"/>
            <p:cNvSpPr>
              <a:spLocks noChangeShapeType="1"/>
            </p:cNvSpPr>
            <p:nvPr/>
          </p:nvSpPr>
          <p:spPr bwMode="auto">
            <a:xfrm flipH="1">
              <a:off x="7664450" y="4149727"/>
              <a:ext cx="0" cy="974725"/>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73" name="Rectangle 200"/>
            <p:cNvSpPr>
              <a:spLocks noChangeArrowheads="1"/>
            </p:cNvSpPr>
            <p:nvPr/>
          </p:nvSpPr>
          <p:spPr bwMode="auto">
            <a:xfrm>
              <a:off x="6132513" y="6043612"/>
              <a:ext cx="1662112" cy="52546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74" name="Text Box 201"/>
            <p:cNvSpPr txBox="1">
              <a:spLocks noChangeArrowheads="1"/>
            </p:cNvSpPr>
            <p:nvPr/>
          </p:nvSpPr>
          <p:spPr bwMode="auto">
            <a:xfrm>
              <a:off x="6097588" y="6021389"/>
              <a:ext cx="16706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Bronchodilation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Bronchoprotection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Anti-inflammatory effects</a:t>
              </a:r>
            </a:p>
          </p:txBody>
        </p:sp>
        <p:grpSp>
          <p:nvGrpSpPr>
            <p:cNvPr id="174175" name="Group 59"/>
            <p:cNvGrpSpPr>
              <a:grpSpLocks/>
            </p:cNvGrpSpPr>
            <p:nvPr/>
          </p:nvGrpSpPr>
          <p:grpSpPr bwMode="auto">
            <a:xfrm>
              <a:off x="6469063" y="4560891"/>
              <a:ext cx="1109662" cy="204787"/>
              <a:chOff x="1860" y="2830"/>
              <a:chExt cx="1894" cy="467"/>
            </a:xfrm>
          </p:grpSpPr>
          <p:sp>
            <p:nvSpPr>
              <p:cNvPr id="174222" name="Freeform 60"/>
              <p:cNvSpPr>
                <a:spLocks/>
              </p:cNvSpPr>
              <p:nvPr/>
            </p:nvSpPr>
            <p:spPr bwMode="auto">
              <a:xfrm>
                <a:off x="1860" y="2830"/>
                <a:ext cx="1894" cy="467"/>
              </a:xfrm>
              <a:custGeom>
                <a:avLst/>
                <a:gdLst>
                  <a:gd name="T0" fmla="*/ 1812 w 1894"/>
                  <a:gd name="T1" fmla="*/ 204 h 467"/>
                  <a:gd name="T2" fmla="*/ 1732 w 1894"/>
                  <a:gd name="T3" fmla="*/ 204 h 467"/>
                  <a:gd name="T4" fmla="*/ 1652 w 1894"/>
                  <a:gd name="T5" fmla="*/ 188 h 467"/>
                  <a:gd name="T6" fmla="*/ 1573 w 1894"/>
                  <a:gd name="T7" fmla="*/ 158 h 467"/>
                  <a:gd name="T8" fmla="*/ 1495 w 1894"/>
                  <a:gd name="T9" fmla="*/ 122 h 467"/>
                  <a:gd name="T10" fmla="*/ 1418 w 1894"/>
                  <a:gd name="T11" fmla="*/ 82 h 467"/>
                  <a:gd name="T12" fmla="*/ 1342 w 1894"/>
                  <a:gd name="T13" fmla="*/ 46 h 467"/>
                  <a:gd name="T14" fmla="*/ 1268 w 1894"/>
                  <a:gd name="T15" fmla="*/ 17 h 467"/>
                  <a:gd name="T16" fmla="*/ 1166 w 1894"/>
                  <a:gd name="T17" fmla="*/ 0 h 467"/>
                  <a:gd name="T18" fmla="*/ 1083 w 1894"/>
                  <a:gd name="T19" fmla="*/ 6 h 467"/>
                  <a:gd name="T20" fmla="*/ 999 w 1894"/>
                  <a:gd name="T21" fmla="*/ 24 h 467"/>
                  <a:gd name="T22" fmla="*/ 916 w 1894"/>
                  <a:gd name="T23" fmla="*/ 50 h 467"/>
                  <a:gd name="T24" fmla="*/ 832 w 1894"/>
                  <a:gd name="T25" fmla="*/ 81 h 467"/>
                  <a:gd name="T26" fmla="*/ 750 w 1894"/>
                  <a:gd name="T27" fmla="*/ 114 h 467"/>
                  <a:gd name="T28" fmla="*/ 671 w 1894"/>
                  <a:gd name="T29" fmla="*/ 143 h 467"/>
                  <a:gd name="T30" fmla="*/ 575 w 1894"/>
                  <a:gd name="T31" fmla="*/ 171 h 467"/>
                  <a:gd name="T32" fmla="*/ 500 w 1894"/>
                  <a:gd name="T33" fmla="*/ 188 h 467"/>
                  <a:gd name="T34" fmla="*/ 424 w 1894"/>
                  <a:gd name="T35" fmla="*/ 203 h 467"/>
                  <a:gd name="T36" fmla="*/ 347 w 1894"/>
                  <a:gd name="T37" fmla="*/ 216 h 467"/>
                  <a:gd name="T38" fmla="*/ 270 w 1894"/>
                  <a:gd name="T39" fmla="*/ 225 h 467"/>
                  <a:gd name="T40" fmla="*/ 193 w 1894"/>
                  <a:gd name="T41" fmla="*/ 231 h 467"/>
                  <a:gd name="T42" fmla="*/ 115 w 1894"/>
                  <a:gd name="T43" fmla="*/ 234 h 467"/>
                  <a:gd name="T44" fmla="*/ 38 w 1894"/>
                  <a:gd name="T45" fmla="*/ 234 h 467"/>
                  <a:gd name="T46" fmla="*/ 32 w 1894"/>
                  <a:gd name="T47" fmla="*/ 232 h 467"/>
                  <a:gd name="T48" fmla="*/ 76 w 1894"/>
                  <a:gd name="T49" fmla="*/ 235 h 467"/>
                  <a:gd name="T50" fmla="*/ 120 w 1894"/>
                  <a:gd name="T51" fmla="*/ 244 h 467"/>
                  <a:gd name="T52" fmla="*/ 164 w 1894"/>
                  <a:gd name="T53" fmla="*/ 257 h 467"/>
                  <a:gd name="T54" fmla="*/ 207 w 1894"/>
                  <a:gd name="T55" fmla="*/ 272 h 467"/>
                  <a:gd name="T56" fmla="*/ 250 w 1894"/>
                  <a:gd name="T57" fmla="*/ 288 h 467"/>
                  <a:gd name="T58" fmla="*/ 292 w 1894"/>
                  <a:gd name="T59" fmla="*/ 305 h 467"/>
                  <a:gd name="T60" fmla="*/ 333 w 1894"/>
                  <a:gd name="T61" fmla="*/ 321 h 467"/>
                  <a:gd name="T62" fmla="*/ 394 w 1894"/>
                  <a:gd name="T63" fmla="*/ 343 h 467"/>
                  <a:gd name="T64" fmla="*/ 446 w 1894"/>
                  <a:gd name="T65" fmla="*/ 362 h 467"/>
                  <a:gd name="T66" fmla="*/ 497 w 1894"/>
                  <a:gd name="T67" fmla="*/ 382 h 467"/>
                  <a:gd name="T68" fmla="*/ 549 w 1894"/>
                  <a:gd name="T69" fmla="*/ 400 h 467"/>
                  <a:gd name="T70" fmla="*/ 600 w 1894"/>
                  <a:gd name="T71" fmla="*/ 417 h 467"/>
                  <a:gd name="T72" fmla="*/ 653 w 1894"/>
                  <a:gd name="T73" fmla="*/ 433 h 467"/>
                  <a:gd name="T74" fmla="*/ 706 w 1894"/>
                  <a:gd name="T75" fmla="*/ 446 h 467"/>
                  <a:gd name="T76" fmla="*/ 760 w 1894"/>
                  <a:gd name="T77" fmla="*/ 456 h 467"/>
                  <a:gd name="T78" fmla="*/ 872 w 1894"/>
                  <a:gd name="T79" fmla="*/ 466 h 467"/>
                  <a:gd name="T80" fmla="*/ 963 w 1894"/>
                  <a:gd name="T81" fmla="*/ 465 h 467"/>
                  <a:gd name="T82" fmla="*/ 1054 w 1894"/>
                  <a:gd name="T83" fmla="*/ 457 h 467"/>
                  <a:gd name="T84" fmla="*/ 1145 w 1894"/>
                  <a:gd name="T85" fmla="*/ 442 h 467"/>
                  <a:gd name="T86" fmla="*/ 1235 w 1894"/>
                  <a:gd name="T87" fmla="*/ 422 h 467"/>
                  <a:gd name="T88" fmla="*/ 1324 w 1894"/>
                  <a:gd name="T89" fmla="*/ 396 h 467"/>
                  <a:gd name="T90" fmla="*/ 1412 w 1894"/>
                  <a:gd name="T91" fmla="*/ 368 h 467"/>
                  <a:gd name="T92" fmla="*/ 1502 w 1894"/>
                  <a:gd name="T93" fmla="*/ 334 h 467"/>
                  <a:gd name="T94" fmla="*/ 1555 w 1894"/>
                  <a:gd name="T95" fmla="*/ 314 h 467"/>
                  <a:gd name="T96" fmla="*/ 1608 w 1894"/>
                  <a:gd name="T97" fmla="*/ 295 h 467"/>
                  <a:gd name="T98" fmla="*/ 1660 w 1894"/>
                  <a:gd name="T99" fmla="*/ 275 h 467"/>
                  <a:gd name="T100" fmla="*/ 1712 w 1894"/>
                  <a:gd name="T101" fmla="*/ 254 h 467"/>
                  <a:gd name="T102" fmla="*/ 1764 w 1894"/>
                  <a:gd name="T103" fmla="*/ 233 h 467"/>
                  <a:gd name="T104" fmla="*/ 1816 w 1894"/>
                  <a:gd name="T105" fmla="*/ 210 h 467"/>
                  <a:gd name="T106" fmla="*/ 1867 w 1894"/>
                  <a:gd name="T107" fmla="*/ 186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4"/>
                  <a:gd name="T163" fmla="*/ 0 h 467"/>
                  <a:gd name="T164" fmla="*/ 1894 w 189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4" h="467">
                    <a:moveTo>
                      <a:pt x="1893" y="180"/>
                    </a:moveTo>
                    <a:lnTo>
                      <a:pt x="1852" y="195"/>
                    </a:lnTo>
                    <a:lnTo>
                      <a:pt x="1832" y="200"/>
                    </a:lnTo>
                    <a:lnTo>
                      <a:pt x="1812" y="204"/>
                    </a:lnTo>
                    <a:lnTo>
                      <a:pt x="1792" y="206"/>
                    </a:lnTo>
                    <a:lnTo>
                      <a:pt x="1772" y="207"/>
                    </a:lnTo>
                    <a:lnTo>
                      <a:pt x="1752" y="206"/>
                    </a:lnTo>
                    <a:lnTo>
                      <a:pt x="1732" y="204"/>
                    </a:lnTo>
                    <a:lnTo>
                      <a:pt x="1712" y="202"/>
                    </a:lnTo>
                    <a:lnTo>
                      <a:pt x="1692" y="198"/>
                    </a:lnTo>
                    <a:lnTo>
                      <a:pt x="1672" y="193"/>
                    </a:lnTo>
                    <a:lnTo>
                      <a:pt x="1652" y="188"/>
                    </a:lnTo>
                    <a:lnTo>
                      <a:pt x="1632" y="181"/>
                    </a:lnTo>
                    <a:lnTo>
                      <a:pt x="1612" y="174"/>
                    </a:lnTo>
                    <a:lnTo>
                      <a:pt x="1593" y="167"/>
                    </a:lnTo>
                    <a:lnTo>
                      <a:pt x="1573" y="158"/>
                    </a:lnTo>
                    <a:lnTo>
                      <a:pt x="1554" y="150"/>
                    </a:lnTo>
                    <a:lnTo>
                      <a:pt x="1534" y="140"/>
                    </a:lnTo>
                    <a:lnTo>
                      <a:pt x="1515" y="131"/>
                    </a:lnTo>
                    <a:lnTo>
                      <a:pt x="1495" y="122"/>
                    </a:lnTo>
                    <a:lnTo>
                      <a:pt x="1476" y="112"/>
                    </a:lnTo>
                    <a:lnTo>
                      <a:pt x="1457" y="102"/>
                    </a:lnTo>
                    <a:lnTo>
                      <a:pt x="1438" y="92"/>
                    </a:lnTo>
                    <a:lnTo>
                      <a:pt x="1418" y="82"/>
                    </a:lnTo>
                    <a:lnTo>
                      <a:pt x="1399" y="72"/>
                    </a:lnTo>
                    <a:lnTo>
                      <a:pt x="1380" y="63"/>
                    </a:lnTo>
                    <a:lnTo>
                      <a:pt x="1361" y="54"/>
                    </a:lnTo>
                    <a:lnTo>
                      <a:pt x="1342" y="46"/>
                    </a:lnTo>
                    <a:lnTo>
                      <a:pt x="1324" y="37"/>
                    </a:lnTo>
                    <a:lnTo>
                      <a:pt x="1305" y="30"/>
                    </a:lnTo>
                    <a:lnTo>
                      <a:pt x="1286" y="23"/>
                    </a:lnTo>
                    <a:lnTo>
                      <a:pt x="1268" y="17"/>
                    </a:lnTo>
                    <a:lnTo>
                      <a:pt x="1228" y="6"/>
                    </a:lnTo>
                    <a:lnTo>
                      <a:pt x="1207" y="3"/>
                    </a:lnTo>
                    <a:lnTo>
                      <a:pt x="1187" y="1"/>
                    </a:lnTo>
                    <a:lnTo>
                      <a:pt x="1166" y="0"/>
                    </a:lnTo>
                    <a:lnTo>
                      <a:pt x="1146" y="0"/>
                    </a:lnTo>
                    <a:lnTo>
                      <a:pt x="1125" y="1"/>
                    </a:lnTo>
                    <a:lnTo>
                      <a:pt x="1104" y="3"/>
                    </a:lnTo>
                    <a:lnTo>
                      <a:pt x="1083" y="6"/>
                    </a:lnTo>
                    <a:lnTo>
                      <a:pt x="1062" y="9"/>
                    </a:lnTo>
                    <a:lnTo>
                      <a:pt x="1041" y="13"/>
                    </a:lnTo>
                    <a:lnTo>
                      <a:pt x="1020" y="18"/>
                    </a:lnTo>
                    <a:lnTo>
                      <a:pt x="999" y="24"/>
                    </a:lnTo>
                    <a:lnTo>
                      <a:pt x="978" y="30"/>
                    </a:lnTo>
                    <a:lnTo>
                      <a:pt x="957" y="36"/>
                    </a:lnTo>
                    <a:lnTo>
                      <a:pt x="936" y="43"/>
                    </a:lnTo>
                    <a:lnTo>
                      <a:pt x="916" y="50"/>
                    </a:lnTo>
                    <a:lnTo>
                      <a:pt x="894" y="58"/>
                    </a:lnTo>
                    <a:lnTo>
                      <a:pt x="874" y="65"/>
                    </a:lnTo>
                    <a:lnTo>
                      <a:pt x="853" y="73"/>
                    </a:lnTo>
                    <a:lnTo>
                      <a:pt x="832" y="81"/>
                    </a:lnTo>
                    <a:lnTo>
                      <a:pt x="812" y="89"/>
                    </a:lnTo>
                    <a:lnTo>
                      <a:pt x="791" y="98"/>
                    </a:lnTo>
                    <a:lnTo>
                      <a:pt x="771" y="106"/>
                    </a:lnTo>
                    <a:lnTo>
                      <a:pt x="750" y="114"/>
                    </a:lnTo>
                    <a:lnTo>
                      <a:pt x="730" y="121"/>
                    </a:lnTo>
                    <a:lnTo>
                      <a:pt x="710" y="129"/>
                    </a:lnTo>
                    <a:lnTo>
                      <a:pt x="690" y="136"/>
                    </a:lnTo>
                    <a:lnTo>
                      <a:pt x="671" y="143"/>
                    </a:lnTo>
                    <a:lnTo>
                      <a:pt x="651" y="150"/>
                    </a:lnTo>
                    <a:lnTo>
                      <a:pt x="632" y="156"/>
                    </a:lnTo>
                    <a:lnTo>
                      <a:pt x="613" y="161"/>
                    </a:lnTo>
                    <a:lnTo>
                      <a:pt x="575" y="171"/>
                    </a:lnTo>
                    <a:lnTo>
                      <a:pt x="556" y="175"/>
                    </a:lnTo>
                    <a:lnTo>
                      <a:pt x="538" y="180"/>
                    </a:lnTo>
                    <a:lnTo>
                      <a:pt x="519" y="184"/>
                    </a:lnTo>
                    <a:lnTo>
                      <a:pt x="500" y="188"/>
                    </a:lnTo>
                    <a:lnTo>
                      <a:pt x="481" y="192"/>
                    </a:lnTo>
                    <a:lnTo>
                      <a:pt x="462" y="196"/>
                    </a:lnTo>
                    <a:lnTo>
                      <a:pt x="443" y="200"/>
                    </a:lnTo>
                    <a:lnTo>
                      <a:pt x="424" y="203"/>
                    </a:lnTo>
                    <a:lnTo>
                      <a:pt x="405" y="207"/>
                    </a:lnTo>
                    <a:lnTo>
                      <a:pt x="386" y="210"/>
                    </a:lnTo>
                    <a:lnTo>
                      <a:pt x="366" y="213"/>
                    </a:lnTo>
                    <a:lnTo>
                      <a:pt x="347" y="216"/>
                    </a:lnTo>
                    <a:lnTo>
                      <a:pt x="328" y="218"/>
                    </a:lnTo>
                    <a:lnTo>
                      <a:pt x="309" y="221"/>
                    </a:lnTo>
                    <a:lnTo>
                      <a:pt x="289" y="223"/>
                    </a:lnTo>
                    <a:lnTo>
                      <a:pt x="270" y="225"/>
                    </a:lnTo>
                    <a:lnTo>
                      <a:pt x="251" y="227"/>
                    </a:lnTo>
                    <a:lnTo>
                      <a:pt x="231" y="228"/>
                    </a:lnTo>
                    <a:lnTo>
                      <a:pt x="212" y="230"/>
                    </a:lnTo>
                    <a:lnTo>
                      <a:pt x="193" y="231"/>
                    </a:lnTo>
                    <a:lnTo>
                      <a:pt x="173" y="232"/>
                    </a:lnTo>
                    <a:lnTo>
                      <a:pt x="154" y="233"/>
                    </a:lnTo>
                    <a:lnTo>
                      <a:pt x="134" y="234"/>
                    </a:lnTo>
                    <a:lnTo>
                      <a:pt x="115" y="234"/>
                    </a:lnTo>
                    <a:lnTo>
                      <a:pt x="96" y="234"/>
                    </a:lnTo>
                    <a:lnTo>
                      <a:pt x="77" y="234"/>
                    </a:lnTo>
                    <a:lnTo>
                      <a:pt x="58" y="234"/>
                    </a:lnTo>
                    <a:lnTo>
                      <a:pt x="38" y="234"/>
                    </a:lnTo>
                    <a:lnTo>
                      <a:pt x="19" y="234"/>
                    </a:lnTo>
                    <a:lnTo>
                      <a:pt x="0" y="233"/>
                    </a:lnTo>
                    <a:lnTo>
                      <a:pt x="22" y="232"/>
                    </a:lnTo>
                    <a:lnTo>
                      <a:pt x="32" y="232"/>
                    </a:lnTo>
                    <a:lnTo>
                      <a:pt x="43" y="232"/>
                    </a:lnTo>
                    <a:lnTo>
                      <a:pt x="54" y="233"/>
                    </a:lnTo>
                    <a:lnTo>
                      <a:pt x="65" y="234"/>
                    </a:lnTo>
                    <a:lnTo>
                      <a:pt x="76" y="235"/>
                    </a:lnTo>
                    <a:lnTo>
                      <a:pt x="87" y="237"/>
                    </a:lnTo>
                    <a:lnTo>
                      <a:pt x="98" y="239"/>
                    </a:lnTo>
                    <a:lnTo>
                      <a:pt x="109" y="242"/>
                    </a:lnTo>
                    <a:lnTo>
                      <a:pt x="120" y="244"/>
                    </a:lnTo>
                    <a:lnTo>
                      <a:pt x="131" y="247"/>
                    </a:lnTo>
                    <a:lnTo>
                      <a:pt x="142" y="250"/>
                    </a:lnTo>
                    <a:lnTo>
                      <a:pt x="153" y="253"/>
                    </a:lnTo>
                    <a:lnTo>
                      <a:pt x="164" y="257"/>
                    </a:lnTo>
                    <a:lnTo>
                      <a:pt x="175" y="260"/>
                    </a:lnTo>
                    <a:lnTo>
                      <a:pt x="186" y="264"/>
                    </a:lnTo>
                    <a:lnTo>
                      <a:pt x="196" y="268"/>
                    </a:lnTo>
                    <a:lnTo>
                      <a:pt x="207" y="272"/>
                    </a:lnTo>
                    <a:lnTo>
                      <a:pt x="218" y="276"/>
                    </a:lnTo>
                    <a:lnTo>
                      <a:pt x="229" y="280"/>
                    </a:lnTo>
                    <a:lnTo>
                      <a:pt x="239" y="284"/>
                    </a:lnTo>
                    <a:lnTo>
                      <a:pt x="250" y="288"/>
                    </a:lnTo>
                    <a:lnTo>
                      <a:pt x="260" y="293"/>
                    </a:lnTo>
                    <a:lnTo>
                      <a:pt x="271" y="297"/>
                    </a:lnTo>
                    <a:lnTo>
                      <a:pt x="282" y="301"/>
                    </a:lnTo>
                    <a:lnTo>
                      <a:pt x="292" y="305"/>
                    </a:lnTo>
                    <a:lnTo>
                      <a:pt x="302" y="309"/>
                    </a:lnTo>
                    <a:lnTo>
                      <a:pt x="312" y="313"/>
                    </a:lnTo>
                    <a:lnTo>
                      <a:pt x="323" y="317"/>
                    </a:lnTo>
                    <a:lnTo>
                      <a:pt x="333" y="321"/>
                    </a:lnTo>
                    <a:lnTo>
                      <a:pt x="343" y="325"/>
                    </a:lnTo>
                    <a:lnTo>
                      <a:pt x="369" y="334"/>
                    </a:lnTo>
                    <a:lnTo>
                      <a:pt x="382" y="338"/>
                    </a:lnTo>
                    <a:lnTo>
                      <a:pt x="394" y="343"/>
                    </a:lnTo>
                    <a:lnTo>
                      <a:pt x="407" y="348"/>
                    </a:lnTo>
                    <a:lnTo>
                      <a:pt x="420" y="353"/>
                    </a:lnTo>
                    <a:lnTo>
                      <a:pt x="433" y="358"/>
                    </a:lnTo>
                    <a:lnTo>
                      <a:pt x="446" y="362"/>
                    </a:lnTo>
                    <a:lnTo>
                      <a:pt x="458" y="367"/>
                    </a:lnTo>
                    <a:lnTo>
                      <a:pt x="471" y="372"/>
                    </a:lnTo>
                    <a:lnTo>
                      <a:pt x="484" y="377"/>
                    </a:lnTo>
                    <a:lnTo>
                      <a:pt x="497" y="382"/>
                    </a:lnTo>
                    <a:lnTo>
                      <a:pt x="510" y="386"/>
                    </a:lnTo>
                    <a:lnTo>
                      <a:pt x="523" y="391"/>
                    </a:lnTo>
                    <a:lnTo>
                      <a:pt x="536" y="396"/>
                    </a:lnTo>
                    <a:lnTo>
                      <a:pt x="549" y="400"/>
                    </a:lnTo>
                    <a:lnTo>
                      <a:pt x="562" y="404"/>
                    </a:lnTo>
                    <a:lnTo>
                      <a:pt x="574" y="409"/>
                    </a:lnTo>
                    <a:lnTo>
                      <a:pt x="588" y="413"/>
                    </a:lnTo>
                    <a:lnTo>
                      <a:pt x="600" y="417"/>
                    </a:lnTo>
                    <a:lnTo>
                      <a:pt x="614" y="421"/>
                    </a:lnTo>
                    <a:lnTo>
                      <a:pt x="627" y="425"/>
                    </a:lnTo>
                    <a:lnTo>
                      <a:pt x="640" y="429"/>
                    </a:lnTo>
                    <a:lnTo>
                      <a:pt x="653" y="433"/>
                    </a:lnTo>
                    <a:lnTo>
                      <a:pt x="666" y="436"/>
                    </a:lnTo>
                    <a:lnTo>
                      <a:pt x="679" y="440"/>
                    </a:lnTo>
                    <a:lnTo>
                      <a:pt x="692" y="443"/>
                    </a:lnTo>
                    <a:lnTo>
                      <a:pt x="706" y="446"/>
                    </a:lnTo>
                    <a:lnTo>
                      <a:pt x="719" y="448"/>
                    </a:lnTo>
                    <a:lnTo>
                      <a:pt x="732" y="451"/>
                    </a:lnTo>
                    <a:lnTo>
                      <a:pt x="746" y="454"/>
                    </a:lnTo>
                    <a:lnTo>
                      <a:pt x="760" y="456"/>
                    </a:lnTo>
                    <a:lnTo>
                      <a:pt x="804" y="462"/>
                    </a:lnTo>
                    <a:lnTo>
                      <a:pt x="827" y="464"/>
                    </a:lnTo>
                    <a:lnTo>
                      <a:pt x="850" y="465"/>
                    </a:lnTo>
                    <a:lnTo>
                      <a:pt x="872" y="466"/>
                    </a:lnTo>
                    <a:lnTo>
                      <a:pt x="895" y="466"/>
                    </a:lnTo>
                    <a:lnTo>
                      <a:pt x="918" y="466"/>
                    </a:lnTo>
                    <a:lnTo>
                      <a:pt x="940" y="466"/>
                    </a:lnTo>
                    <a:lnTo>
                      <a:pt x="963" y="465"/>
                    </a:lnTo>
                    <a:lnTo>
                      <a:pt x="986" y="464"/>
                    </a:lnTo>
                    <a:lnTo>
                      <a:pt x="1009" y="462"/>
                    </a:lnTo>
                    <a:lnTo>
                      <a:pt x="1032" y="460"/>
                    </a:lnTo>
                    <a:lnTo>
                      <a:pt x="1054" y="457"/>
                    </a:lnTo>
                    <a:lnTo>
                      <a:pt x="1077" y="454"/>
                    </a:lnTo>
                    <a:lnTo>
                      <a:pt x="1100" y="450"/>
                    </a:lnTo>
                    <a:lnTo>
                      <a:pt x="1122" y="446"/>
                    </a:lnTo>
                    <a:lnTo>
                      <a:pt x="1145" y="442"/>
                    </a:lnTo>
                    <a:lnTo>
                      <a:pt x="1168" y="437"/>
                    </a:lnTo>
                    <a:lnTo>
                      <a:pt x="1190" y="432"/>
                    </a:lnTo>
                    <a:lnTo>
                      <a:pt x="1213" y="427"/>
                    </a:lnTo>
                    <a:lnTo>
                      <a:pt x="1235" y="422"/>
                    </a:lnTo>
                    <a:lnTo>
                      <a:pt x="1258" y="416"/>
                    </a:lnTo>
                    <a:lnTo>
                      <a:pt x="1280" y="410"/>
                    </a:lnTo>
                    <a:lnTo>
                      <a:pt x="1302" y="403"/>
                    </a:lnTo>
                    <a:lnTo>
                      <a:pt x="1324" y="396"/>
                    </a:lnTo>
                    <a:lnTo>
                      <a:pt x="1346" y="390"/>
                    </a:lnTo>
                    <a:lnTo>
                      <a:pt x="1368" y="382"/>
                    </a:lnTo>
                    <a:lnTo>
                      <a:pt x="1390" y="375"/>
                    </a:lnTo>
                    <a:lnTo>
                      <a:pt x="1412" y="368"/>
                    </a:lnTo>
                    <a:lnTo>
                      <a:pt x="1433" y="360"/>
                    </a:lnTo>
                    <a:lnTo>
                      <a:pt x="1454" y="352"/>
                    </a:lnTo>
                    <a:lnTo>
                      <a:pt x="1476" y="344"/>
                    </a:lnTo>
                    <a:lnTo>
                      <a:pt x="1502" y="334"/>
                    </a:lnTo>
                    <a:lnTo>
                      <a:pt x="1515" y="329"/>
                    </a:lnTo>
                    <a:lnTo>
                      <a:pt x="1528" y="324"/>
                    </a:lnTo>
                    <a:lnTo>
                      <a:pt x="1542" y="319"/>
                    </a:lnTo>
                    <a:lnTo>
                      <a:pt x="1555" y="314"/>
                    </a:lnTo>
                    <a:lnTo>
                      <a:pt x="1568" y="310"/>
                    </a:lnTo>
                    <a:lnTo>
                      <a:pt x="1581" y="304"/>
                    </a:lnTo>
                    <a:lnTo>
                      <a:pt x="1594" y="300"/>
                    </a:lnTo>
                    <a:lnTo>
                      <a:pt x="1608" y="295"/>
                    </a:lnTo>
                    <a:lnTo>
                      <a:pt x="1620" y="290"/>
                    </a:lnTo>
                    <a:lnTo>
                      <a:pt x="1634" y="285"/>
                    </a:lnTo>
                    <a:lnTo>
                      <a:pt x="1647" y="280"/>
                    </a:lnTo>
                    <a:lnTo>
                      <a:pt x="1660" y="275"/>
                    </a:lnTo>
                    <a:lnTo>
                      <a:pt x="1673" y="270"/>
                    </a:lnTo>
                    <a:lnTo>
                      <a:pt x="1686" y="264"/>
                    </a:lnTo>
                    <a:lnTo>
                      <a:pt x="1699" y="259"/>
                    </a:lnTo>
                    <a:lnTo>
                      <a:pt x="1712" y="254"/>
                    </a:lnTo>
                    <a:lnTo>
                      <a:pt x="1725" y="249"/>
                    </a:lnTo>
                    <a:lnTo>
                      <a:pt x="1738" y="244"/>
                    </a:lnTo>
                    <a:lnTo>
                      <a:pt x="1751" y="238"/>
                    </a:lnTo>
                    <a:lnTo>
                      <a:pt x="1764" y="233"/>
                    </a:lnTo>
                    <a:lnTo>
                      <a:pt x="1777" y="227"/>
                    </a:lnTo>
                    <a:lnTo>
                      <a:pt x="1790" y="222"/>
                    </a:lnTo>
                    <a:lnTo>
                      <a:pt x="1803" y="216"/>
                    </a:lnTo>
                    <a:lnTo>
                      <a:pt x="1816" y="210"/>
                    </a:lnTo>
                    <a:lnTo>
                      <a:pt x="1829" y="204"/>
                    </a:lnTo>
                    <a:lnTo>
                      <a:pt x="1842" y="198"/>
                    </a:lnTo>
                    <a:lnTo>
                      <a:pt x="1854" y="192"/>
                    </a:lnTo>
                    <a:lnTo>
                      <a:pt x="1867" y="186"/>
                    </a:lnTo>
                    <a:lnTo>
                      <a:pt x="1880" y="180"/>
                    </a:lnTo>
                    <a:lnTo>
                      <a:pt x="1893" y="174"/>
                    </a:lnTo>
                  </a:path>
                </a:pathLst>
              </a:custGeom>
              <a:noFill/>
              <a:ln w="27305"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23" name="Freeform 61"/>
              <p:cNvSpPr>
                <a:spLocks/>
              </p:cNvSpPr>
              <p:nvPr/>
            </p:nvSpPr>
            <p:spPr bwMode="auto">
              <a:xfrm>
                <a:off x="2124" y="3012"/>
                <a:ext cx="1452" cy="105"/>
              </a:xfrm>
              <a:custGeom>
                <a:avLst/>
                <a:gdLst>
                  <a:gd name="T0" fmla="*/ 1428 w 1452"/>
                  <a:gd name="T1" fmla="*/ 35 h 105"/>
                  <a:gd name="T2" fmla="*/ 1406 w 1452"/>
                  <a:gd name="T3" fmla="*/ 32 h 105"/>
                  <a:gd name="T4" fmla="*/ 1383 w 1452"/>
                  <a:gd name="T5" fmla="*/ 28 h 105"/>
                  <a:gd name="T6" fmla="*/ 1360 w 1452"/>
                  <a:gd name="T7" fmla="*/ 24 h 105"/>
                  <a:gd name="T8" fmla="*/ 1338 w 1452"/>
                  <a:gd name="T9" fmla="*/ 20 h 105"/>
                  <a:gd name="T10" fmla="*/ 1316 w 1452"/>
                  <a:gd name="T11" fmla="*/ 16 h 105"/>
                  <a:gd name="T12" fmla="*/ 1293 w 1452"/>
                  <a:gd name="T13" fmla="*/ 12 h 105"/>
                  <a:gd name="T14" fmla="*/ 1271 w 1452"/>
                  <a:gd name="T15" fmla="*/ 9 h 105"/>
                  <a:gd name="T16" fmla="*/ 1249 w 1452"/>
                  <a:gd name="T17" fmla="*/ 6 h 105"/>
                  <a:gd name="T18" fmla="*/ 1226 w 1452"/>
                  <a:gd name="T19" fmla="*/ 3 h 105"/>
                  <a:gd name="T20" fmla="*/ 1204 w 1452"/>
                  <a:gd name="T21" fmla="*/ 1 h 105"/>
                  <a:gd name="T22" fmla="*/ 1181 w 1452"/>
                  <a:gd name="T23" fmla="*/ 0 h 105"/>
                  <a:gd name="T24" fmla="*/ 1158 w 1452"/>
                  <a:gd name="T25" fmla="*/ 0 h 105"/>
                  <a:gd name="T26" fmla="*/ 1136 w 1452"/>
                  <a:gd name="T27" fmla="*/ 0 h 105"/>
                  <a:gd name="T28" fmla="*/ 1113 w 1452"/>
                  <a:gd name="T29" fmla="*/ 2 h 105"/>
                  <a:gd name="T30" fmla="*/ 1090 w 1452"/>
                  <a:gd name="T31" fmla="*/ 5 h 105"/>
                  <a:gd name="T32" fmla="*/ 1049 w 1452"/>
                  <a:gd name="T33" fmla="*/ 11 h 105"/>
                  <a:gd name="T34" fmla="*/ 1022 w 1452"/>
                  <a:gd name="T35" fmla="*/ 14 h 105"/>
                  <a:gd name="T36" fmla="*/ 995 w 1452"/>
                  <a:gd name="T37" fmla="*/ 16 h 105"/>
                  <a:gd name="T38" fmla="*/ 968 w 1452"/>
                  <a:gd name="T39" fmla="*/ 19 h 105"/>
                  <a:gd name="T40" fmla="*/ 940 w 1452"/>
                  <a:gd name="T41" fmla="*/ 21 h 105"/>
                  <a:gd name="T42" fmla="*/ 913 w 1452"/>
                  <a:gd name="T43" fmla="*/ 22 h 105"/>
                  <a:gd name="T44" fmla="*/ 886 w 1452"/>
                  <a:gd name="T45" fmla="*/ 24 h 105"/>
                  <a:gd name="T46" fmla="*/ 858 w 1452"/>
                  <a:gd name="T47" fmla="*/ 26 h 105"/>
                  <a:gd name="T48" fmla="*/ 831 w 1452"/>
                  <a:gd name="T49" fmla="*/ 27 h 105"/>
                  <a:gd name="T50" fmla="*/ 804 w 1452"/>
                  <a:gd name="T51" fmla="*/ 29 h 105"/>
                  <a:gd name="T52" fmla="*/ 777 w 1452"/>
                  <a:gd name="T53" fmla="*/ 31 h 105"/>
                  <a:gd name="T54" fmla="*/ 750 w 1452"/>
                  <a:gd name="T55" fmla="*/ 33 h 105"/>
                  <a:gd name="T56" fmla="*/ 722 w 1452"/>
                  <a:gd name="T57" fmla="*/ 36 h 105"/>
                  <a:gd name="T58" fmla="*/ 695 w 1452"/>
                  <a:gd name="T59" fmla="*/ 39 h 105"/>
                  <a:gd name="T60" fmla="*/ 668 w 1452"/>
                  <a:gd name="T61" fmla="*/ 42 h 105"/>
                  <a:gd name="T62" fmla="*/ 628 w 1452"/>
                  <a:gd name="T63" fmla="*/ 48 h 105"/>
                  <a:gd name="T64" fmla="*/ 602 w 1452"/>
                  <a:gd name="T65" fmla="*/ 53 h 105"/>
                  <a:gd name="T66" fmla="*/ 575 w 1452"/>
                  <a:gd name="T67" fmla="*/ 58 h 105"/>
                  <a:gd name="T68" fmla="*/ 548 w 1452"/>
                  <a:gd name="T69" fmla="*/ 63 h 105"/>
                  <a:gd name="T70" fmla="*/ 522 w 1452"/>
                  <a:gd name="T71" fmla="*/ 68 h 105"/>
                  <a:gd name="T72" fmla="*/ 495 w 1452"/>
                  <a:gd name="T73" fmla="*/ 72 h 105"/>
                  <a:gd name="T74" fmla="*/ 468 w 1452"/>
                  <a:gd name="T75" fmla="*/ 77 h 105"/>
                  <a:gd name="T76" fmla="*/ 442 w 1452"/>
                  <a:gd name="T77" fmla="*/ 82 h 105"/>
                  <a:gd name="T78" fmla="*/ 415 w 1452"/>
                  <a:gd name="T79" fmla="*/ 86 h 105"/>
                  <a:gd name="T80" fmla="*/ 388 w 1452"/>
                  <a:gd name="T81" fmla="*/ 90 h 105"/>
                  <a:gd name="T82" fmla="*/ 361 w 1452"/>
                  <a:gd name="T83" fmla="*/ 94 h 105"/>
                  <a:gd name="T84" fmla="*/ 334 w 1452"/>
                  <a:gd name="T85" fmla="*/ 97 h 105"/>
                  <a:gd name="T86" fmla="*/ 307 w 1452"/>
                  <a:gd name="T87" fmla="*/ 99 h 105"/>
                  <a:gd name="T88" fmla="*/ 280 w 1452"/>
                  <a:gd name="T89" fmla="*/ 101 h 105"/>
                  <a:gd name="T90" fmla="*/ 253 w 1452"/>
                  <a:gd name="T91" fmla="*/ 103 h 105"/>
                  <a:gd name="T92" fmla="*/ 226 w 1452"/>
                  <a:gd name="T93" fmla="*/ 104 h 105"/>
                  <a:gd name="T94" fmla="*/ 205 w 1452"/>
                  <a:gd name="T95" fmla="*/ 103 h 105"/>
                  <a:gd name="T96" fmla="*/ 190 w 1452"/>
                  <a:gd name="T97" fmla="*/ 102 h 105"/>
                  <a:gd name="T98" fmla="*/ 176 w 1452"/>
                  <a:gd name="T99" fmla="*/ 101 h 105"/>
                  <a:gd name="T100" fmla="*/ 162 w 1452"/>
                  <a:gd name="T101" fmla="*/ 100 h 105"/>
                  <a:gd name="T102" fmla="*/ 148 w 1452"/>
                  <a:gd name="T103" fmla="*/ 99 h 105"/>
                  <a:gd name="T104" fmla="*/ 134 w 1452"/>
                  <a:gd name="T105" fmla="*/ 97 h 105"/>
                  <a:gd name="T106" fmla="*/ 120 w 1452"/>
                  <a:gd name="T107" fmla="*/ 96 h 105"/>
                  <a:gd name="T108" fmla="*/ 106 w 1452"/>
                  <a:gd name="T109" fmla="*/ 94 h 105"/>
                  <a:gd name="T110" fmla="*/ 92 w 1452"/>
                  <a:gd name="T111" fmla="*/ 93 h 105"/>
                  <a:gd name="T112" fmla="*/ 78 w 1452"/>
                  <a:gd name="T113" fmla="*/ 92 h 105"/>
                  <a:gd name="T114" fmla="*/ 64 w 1452"/>
                  <a:gd name="T115" fmla="*/ 91 h 105"/>
                  <a:gd name="T116" fmla="*/ 49 w 1452"/>
                  <a:gd name="T117" fmla="*/ 90 h 105"/>
                  <a:gd name="T118" fmla="*/ 35 w 1452"/>
                  <a:gd name="T119" fmla="*/ 90 h 105"/>
                  <a:gd name="T120" fmla="*/ 21 w 1452"/>
                  <a:gd name="T121" fmla="*/ 89 h 105"/>
                  <a:gd name="T122" fmla="*/ 6 w 1452"/>
                  <a:gd name="T123" fmla="*/ 90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2"/>
                  <a:gd name="T187" fmla="*/ 0 h 105"/>
                  <a:gd name="T188" fmla="*/ 1452 w 1452"/>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2" h="105">
                    <a:moveTo>
                      <a:pt x="1451" y="38"/>
                    </a:moveTo>
                    <a:lnTo>
                      <a:pt x="1428" y="35"/>
                    </a:lnTo>
                    <a:lnTo>
                      <a:pt x="1417" y="33"/>
                    </a:lnTo>
                    <a:lnTo>
                      <a:pt x="1406" y="32"/>
                    </a:lnTo>
                    <a:lnTo>
                      <a:pt x="1394" y="30"/>
                    </a:lnTo>
                    <a:lnTo>
                      <a:pt x="1383" y="28"/>
                    </a:lnTo>
                    <a:lnTo>
                      <a:pt x="1372" y="26"/>
                    </a:lnTo>
                    <a:lnTo>
                      <a:pt x="1360" y="24"/>
                    </a:lnTo>
                    <a:lnTo>
                      <a:pt x="1349" y="22"/>
                    </a:lnTo>
                    <a:lnTo>
                      <a:pt x="1338" y="20"/>
                    </a:lnTo>
                    <a:lnTo>
                      <a:pt x="1327" y="18"/>
                    </a:lnTo>
                    <a:lnTo>
                      <a:pt x="1316" y="16"/>
                    </a:lnTo>
                    <a:lnTo>
                      <a:pt x="1304" y="14"/>
                    </a:lnTo>
                    <a:lnTo>
                      <a:pt x="1293" y="12"/>
                    </a:lnTo>
                    <a:lnTo>
                      <a:pt x="1282" y="10"/>
                    </a:lnTo>
                    <a:lnTo>
                      <a:pt x="1271" y="9"/>
                    </a:lnTo>
                    <a:lnTo>
                      <a:pt x="1260" y="7"/>
                    </a:lnTo>
                    <a:lnTo>
                      <a:pt x="1249" y="6"/>
                    </a:lnTo>
                    <a:lnTo>
                      <a:pt x="1238" y="4"/>
                    </a:lnTo>
                    <a:lnTo>
                      <a:pt x="1226" y="3"/>
                    </a:lnTo>
                    <a:lnTo>
                      <a:pt x="1215" y="2"/>
                    </a:lnTo>
                    <a:lnTo>
                      <a:pt x="1204" y="1"/>
                    </a:lnTo>
                    <a:lnTo>
                      <a:pt x="1192" y="0"/>
                    </a:lnTo>
                    <a:lnTo>
                      <a:pt x="1181" y="0"/>
                    </a:lnTo>
                    <a:lnTo>
                      <a:pt x="1170" y="0"/>
                    </a:lnTo>
                    <a:lnTo>
                      <a:pt x="1158" y="0"/>
                    </a:lnTo>
                    <a:lnTo>
                      <a:pt x="1147" y="0"/>
                    </a:lnTo>
                    <a:lnTo>
                      <a:pt x="1136" y="0"/>
                    </a:lnTo>
                    <a:lnTo>
                      <a:pt x="1124" y="1"/>
                    </a:lnTo>
                    <a:lnTo>
                      <a:pt x="1113" y="2"/>
                    </a:lnTo>
                    <a:lnTo>
                      <a:pt x="1101" y="3"/>
                    </a:lnTo>
                    <a:lnTo>
                      <a:pt x="1090" y="5"/>
                    </a:lnTo>
                    <a:lnTo>
                      <a:pt x="1063" y="9"/>
                    </a:lnTo>
                    <a:lnTo>
                      <a:pt x="1049" y="11"/>
                    </a:lnTo>
                    <a:lnTo>
                      <a:pt x="1036" y="12"/>
                    </a:lnTo>
                    <a:lnTo>
                      <a:pt x="1022" y="14"/>
                    </a:lnTo>
                    <a:lnTo>
                      <a:pt x="1008" y="15"/>
                    </a:lnTo>
                    <a:lnTo>
                      <a:pt x="995" y="16"/>
                    </a:lnTo>
                    <a:lnTo>
                      <a:pt x="982" y="18"/>
                    </a:lnTo>
                    <a:lnTo>
                      <a:pt x="968" y="19"/>
                    </a:lnTo>
                    <a:lnTo>
                      <a:pt x="954" y="20"/>
                    </a:lnTo>
                    <a:lnTo>
                      <a:pt x="940" y="21"/>
                    </a:lnTo>
                    <a:lnTo>
                      <a:pt x="927" y="22"/>
                    </a:lnTo>
                    <a:lnTo>
                      <a:pt x="913" y="22"/>
                    </a:lnTo>
                    <a:lnTo>
                      <a:pt x="900" y="23"/>
                    </a:lnTo>
                    <a:lnTo>
                      <a:pt x="886" y="24"/>
                    </a:lnTo>
                    <a:lnTo>
                      <a:pt x="872" y="25"/>
                    </a:lnTo>
                    <a:lnTo>
                      <a:pt x="858" y="26"/>
                    </a:lnTo>
                    <a:lnTo>
                      <a:pt x="845" y="26"/>
                    </a:lnTo>
                    <a:lnTo>
                      <a:pt x="831" y="27"/>
                    </a:lnTo>
                    <a:lnTo>
                      <a:pt x="818" y="28"/>
                    </a:lnTo>
                    <a:lnTo>
                      <a:pt x="804" y="29"/>
                    </a:lnTo>
                    <a:lnTo>
                      <a:pt x="790" y="30"/>
                    </a:lnTo>
                    <a:lnTo>
                      <a:pt x="777" y="31"/>
                    </a:lnTo>
                    <a:lnTo>
                      <a:pt x="763" y="32"/>
                    </a:lnTo>
                    <a:lnTo>
                      <a:pt x="750" y="33"/>
                    </a:lnTo>
                    <a:lnTo>
                      <a:pt x="736" y="34"/>
                    </a:lnTo>
                    <a:lnTo>
                      <a:pt x="722" y="36"/>
                    </a:lnTo>
                    <a:lnTo>
                      <a:pt x="709" y="37"/>
                    </a:lnTo>
                    <a:lnTo>
                      <a:pt x="695" y="39"/>
                    </a:lnTo>
                    <a:lnTo>
                      <a:pt x="682" y="40"/>
                    </a:lnTo>
                    <a:lnTo>
                      <a:pt x="668" y="42"/>
                    </a:lnTo>
                    <a:lnTo>
                      <a:pt x="655" y="44"/>
                    </a:lnTo>
                    <a:lnTo>
                      <a:pt x="628" y="48"/>
                    </a:lnTo>
                    <a:lnTo>
                      <a:pt x="615" y="51"/>
                    </a:lnTo>
                    <a:lnTo>
                      <a:pt x="602" y="53"/>
                    </a:lnTo>
                    <a:lnTo>
                      <a:pt x="588" y="56"/>
                    </a:lnTo>
                    <a:lnTo>
                      <a:pt x="575" y="58"/>
                    </a:lnTo>
                    <a:lnTo>
                      <a:pt x="562" y="60"/>
                    </a:lnTo>
                    <a:lnTo>
                      <a:pt x="548" y="63"/>
                    </a:lnTo>
                    <a:lnTo>
                      <a:pt x="535" y="65"/>
                    </a:lnTo>
                    <a:lnTo>
                      <a:pt x="522" y="68"/>
                    </a:lnTo>
                    <a:lnTo>
                      <a:pt x="508" y="70"/>
                    </a:lnTo>
                    <a:lnTo>
                      <a:pt x="495" y="72"/>
                    </a:lnTo>
                    <a:lnTo>
                      <a:pt x="482" y="75"/>
                    </a:lnTo>
                    <a:lnTo>
                      <a:pt x="468" y="77"/>
                    </a:lnTo>
                    <a:lnTo>
                      <a:pt x="455" y="79"/>
                    </a:lnTo>
                    <a:lnTo>
                      <a:pt x="442" y="82"/>
                    </a:lnTo>
                    <a:lnTo>
                      <a:pt x="428" y="84"/>
                    </a:lnTo>
                    <a:lnTo>
                      <a:pt x="415" y="86"/>
                    </a:lnTo>
                    <a:lnTo>
                      <a:pt x="401" y="88"/>
                    </a:lnTo>
                    <a:lnTo>
                      <a:pt x="388" y="90"/>
                    </a:lnTo>
                    <a:lnTo>
                      <a:pt x="374" y="92"/>
                    </a:lnTo>
                    <a:lnTo>
                      <a:pt x="361" y="94"/>
                    </a:lnTo>
                    <a:lnTo>
                      <a:pt x="348" y="95"/>
                    </a:lnTo>
                    <a:lnTo>
                      <a:pt x="334" y="97"/>
                    </a:lnTo>
                    <a:lnTo>
                      <a:pt x="321" y="98"/>
                    </a:lnTo>
                    <a:lnTo>
                      <a:pt x="307" y="99"/>
                    </a:lnTo>
                    <a:lnTo>
                      <a:pt x="294" y="100"/>
                    </a:lnTo>
                    <a:lnTo>
                      <a:pt x="280" y="101"/>
                    </a:lnTo>
                    <a:lnTo>
                      <a:pt x="267" y="102"/>
                    </a:lnTo>
                    <a:lnTo>
                      <a:pt x="253" y="103"/>
                    </a:lnTo>
                    <a:lnTo>
                      <a:pt x="240" y="103"/>
                    </a:lnTo>
                    <a:lnTo>
                      <a:pt x="226" y="104"/>
                    </a:lnTo>
                    <a:lnTo>
                      <a:pt x="212" y="103"/>
                    </a:lnTo>
                    <a:lnTo>
                      <a:pt x="205" y="103"/>
                    </a:lnTo>
                    <a:lnTo>
                      <a:pt x="198" y="103"/>
                    </a:lnTo>
                    <a:lnTo>
                      <a:pt x="190" y="102"/>
                    </a:lnTo>
                    <a:lnTo>
                      <a:pt x="184" y="102"/>
                    </a:lnTo>
                    <a:lnTo>
                      <a:pt x="176" y="101"/>
                    </a:lnTo>
                    <a:lnTo>
                      <a:pt x="169" y="101"/>
                    </a:lnTo>
                    <a:lnTo>
                      <a:pt x="162" y="100"/>
                    </a:lnTo>
                    <a:lnTo>
                      <a:pt x="155" y="100"/>
                    </a:lnTo>
                    <a:lnTo>
                      <a:pt x="148" y="99"/>
                    </a:lnTo>
                    <a:lnTo>
                      <a:pt x="141" y="98"/>
                    </a:lnTo>
                    <a:lnTo>
                      <a:pt x="134" y="97"/>
                    </a:lnTo>
                    <a:lnTo>
                      <a:pt x="127" y="97"/>
                    </a:lnTo>
                    <a:lnTo>
                      <a:pt x="120" y="96"/>
                    </a:lnTo>
                    <a:lnTo>
                      <a:pt x="113" y="95"/>
                    </a:lnTo>
                    <a:lnTo>
                      <a:pt x="106" y="94"/>
                    </a:lnTo>
                    <a:lnTo>
                      <a:pt x="99" y="94"/>
                    </a:lnTo>
                    <a:lnTo>
                      <a:pt x="92" y="93"/>
                    </a:lnTo>
                    <a:lnTo>
                      <a:pt x="85" y="92"/>
                    </a:lnTo>
                    <a:lnTo>
                      <a:pt x="78" y="92"/>
                    </a:lnTo>
                    <a:lnTo>
                      <a:pt x="71" y="91"/>
                    </a:lnTo>
                    <a:lnTo>
                      <a:pt x="64" y="91"/>
                    </a:lnTo>
                    <a:lnTo>
                      <a:pt x="56" y="90"/>
                    </a:lnTo>
                    <a:lnTo>
                      <a:pt x="49" y="90"/>
                    </a:lnTo>
                    <a:lnTo>
                      <a:pt x="42" y="90"/>
                    </a:lnTo>
                    <a:lnTo>
                      <a:pt x="35" y="90"/>
                    </a:lnTo>
                    <a:lnTo>
                      <a:pt x="28" y="89"/>
                    </a:lnTo>
                    <a:lnTo>
                      <a:pt x="21" y="89"/>
                    </a:lnTo>
                    <a:lnTo>
                      <a:pt x="14" y="90"/>
                    </a:lnTo>
                    <a:lnTo>
                      <a:pt x="6" y="90"/>
                    </a:lnTo>
                    <a:lnTo>
                      <a:pt x="0" y="9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24" name="Freeform 62"/>
              <p:cNvSpPr>
                <a:spLocks/>
              </p:cNvSpPr>
              <p:nvPr/>
            </p:nvSpPr>
            <p:spPr bwMode="auto">
              <a:xfrm>
                <a:off x="2277" y="3068"/>
                <a:ext cx="1213" cy="107"/>
              </a:xfrm>
              <a:custGeom>
                <a:avLst/>
                <a:gdLst>
                  <a:gd name="T0" fmla="*/ 1194 w 1213"/>
                  <a:gd name="T1" fmla="*/ 0 h 107"/>
                  <a:gd name="T2" fmla="*/ 1175 w 1213"/>
                  <a:gd name="T3" fmla="*/ 0 h 107"/>
                  <a:gd name="T4" fmla="*/ 1155 w 1213"/>
                  <a:gd name="T5" fmla="*/ 2 h 107"/>
                  <a:gd name="T6" fmla="*/ 1135 w 1213"/>
                  <a:gd name="T7" fmla="*/ 4 h 107"/>
                  <a:gd name="T8" fmla="*/ 1114 w 1213"/>
                  <a:gd name="T9" fmla="*/ 8 h 107"/>
                  <a:gd name="T10" fmla="*/ 1093 w 1213"/>
                  <a:gd name="T11" fmla="*/ 12 h 107"/>
                  <a:gd name="T12" fmla="*/ 1071 w 1213"/>
                  <a:gd name="T13" fmla="*/ 16 h 107"/>
                  <a:gd name="T14" fmla="*/ 1049 w 1213"/>
                  <a:gd name="T15" fmla="*/ 21 h 107"/>
                  <a:gd name="T16" fmla="*/ 1027 w 1213"/>
                  <a:gd name="T17" fmla="*/ 26 h 107"/>
                  <a:gd name="T18" fmla="*/ 1006 w 1213"/>
                  <a:gd name="T19" fmla="*/ 32 h 107"/>
                  <a:gd name="T20" fmla="*/ 984 w 1213"/>
                  <a:gd name="T21" fmla="*/ 37 h 107"/>
                  <a:gd name="T22" fmla="*/ 963 w 1213"/>
                  <a:gd name="T23" fmla="*/ 42 h 107"/>
                  <a:gd name="T24" fmla="*/ 942 w 1213"/>
                  <a:gd name="T25" fmla="*/ 46 h 107"/>
                  <a:gd name="T26" fmla="*/ 921 w 1213"/>
                  <a:gd name="T27" fmla="*/ 49 h 107"/>
                  <a:gd name="T28" fmla="*/ 901 w 1213"/>
                  <a:gd name="T29" fmla="*/ 52 h 107"/>
                  <a:gd name="T30" fmla="*/ 882 w 1213"/>
                  <a:gd name="T31" fmla="*/ 54 h 107"/>
                  <a:gd name="T32" fmla="*/ 843 w 1213"/>
                  <a:gd name="T33" fmla="*/ 56 h 107"/>
                  <a:gd name="T34" fmla="*/ 818 w 1213"/>
                  <a:gd name="T35" fmla="*/ 58 h 107"/>
                  <a:gd name="T36" fmla="*/ 793 w 1213"/>
                  <a:gd name="T37" fmla="*/ 59 h 107"/>
                  <a:gd name="T38" fmla="*/ 767 w 1213"/>
                  <a:gd name="T39" fmla="*/ 61 h 107"/>
                  <a:gd name="T40" fmla="*/ 742 w 1213"/>
                  <a:gd name="T41" fmla="*/ 62 h 107"/>
                  <a:gd name="T42" fmla="*/ 717 w 1213"/>
                  <a:gd name="T43" fmla="*/ 64 h 107"/>
                  <a:gd name="T44" fmla="*/ 691 w 1213"/>
                  <a:gd name="T45" fmla="*/ 66 h 107"/>
                  <a:gd name="T46" fmla="*/ 666 w 1213"/>
                  <a:gd name="T47" fmla="*/ 67 h 107"/>
                  <a:gd name="T48" fmla="*/ 641 w 1213"/>
                  <a:gd name="T49" fmla="*/ 69 h 107"/>
                  <a:gd name="T50" fmla="*/ 616 w 1213"/>
                  <a:gd name="T51" fmla="*/ 71 h 107"/>
                  <a:gd name="T52" fmla="*/ 591 w 1213"/>
                  <a:gd name="T53" fmla="*/ 73 h 107"/>
                  <a:gd name="T54" fmla="*/ 565 w 1213"/>
                  <a:gd name="T55" fmla="*/ 76 h 107"/>
                  <a:gd name="T56" fmla="*/ 540 w 1213"/>
                  <a:gd name="T57" fmla="*/ 78 h 107"/>
                  <a:gd name="T58" fmla="*/ 515 w 1213"/>
                  <a:gd name="T59" fmla="*/ 82 h 107"/>
                  <a:gd name="T60" fmla="*/ 490 w 1213"/>
                  <a:gd name="T61" fmla="*/ 85 h 107"/>
                  <a:gd name="T62" fmla="*/ 446 w 1213"/>
                  <a:gd name="T63" fmla="*/ 91 h 107"/>
                  <a:gd name="T64" fmla="*/ 415 w 1213"/>
                  <a:gd name="T65" fmla="*/ 95 h 107"/>
                  <a:gd name="T66" fmla="*/ 384 w 1213"/>
                  <a:gd name="T67" fmla="*/ 98 h 107"/>
                  <a:gd name="T68" fmla="*/ 354 w 1213"/>
                  <a:gd name="T69" fmla="*/ 101 h 107"/>
                  <a:gd name="T70" fmla="*/ 324 w 1213"/>
                  <a:gd name="T71" fmla="*/ 103 h 107"/>
                  <a:gd name="T72" fmla="*/ 295 w 1213"/>
                  <a:gd name="T73" fmla="*/ 105 h 107"/>
                  <a:gd name="T74" fmla="*/ 265 w 1213"/>
                  <a:gd name="T75" fmla="*/ 106 h 107"/>
                  <a:gd name="T76" fmla="*/ 236 w 1213"/>
                  <a:gd name="T77" fmla="*/ 106 h 107"/>
                  <a:gd name="T78" fmla="*/ 207 w 1213"/>
                  <a:gd name="T79" fmla="*/ 106 h 107"/>
                  <a:gd name="T80" fmla="*/ 178 w 1213"/>
                  <a:gd name="T81" fmla="*/ 105 h 107"/>
                  <a:gd name="T82" fmla="*/ 149 w 1213"/>
                  <a:gd name="T83" fmla="*/ 104 h 107"/>
                  <a:gd name="T84" fmla="*/ 119 w 1213"/>
                  <a:gd name="T85" fmla="*/ 102 h 107"/>
                  <a:gd name="T86" fmla="*/ 90 w 1213"/>
                  <a:gd name="T87" fmla="*/ 99 h 107"/>
                  <a:gd name="T88" fmla="*/ 60 w 1213"/>
                  <a:gd name="T89" fmla="*/ 96 h 107"/>
                  <a:gd name="T90" fmla="*/ 30 w 1213"/>
                  <a:gd name="T91" fmla="*/ 92 h 107"/>
                  <a:gd name="T92" fmla="*/ 0 w 1213"/>
                  <a:gd name="T93" fmla="*/ 8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13"/>
                  <a:gd name="T142" fmla="*/ 0 h 107"/>
                  <a:gd name="T143" fmla="*/ 1213 w 1213"/>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13" h="107">
                    <a:moveTo>
                      <a:pt x="1212" y="2"/>
                    </a:moveTo>
                    <a:lnTo>
                      <a:pt x="1194" y="0"/>
                    </a:lnTo>
                    <a:lnTo>
                      <a:pt x="1184" y="0"/>
                    </a:lnTo>
                    <a:lnTo>
                      <a:pt x="1175" y="0"/>
                    </a:lnTo>
                    <a:lnTo>
                      <a:pt x="1165" y="1"/>
                    </a:lnTo>
                    <a:lnTo>
                      <a:pt x="1155" y="2"/>
                    </a:lnTo>
                    <a:lnTo>
                      <a:pt x="1145" y="3"/>
                    </a:lnTo>
                    <a:lnTo>
                      <a:pt x="1135" y="4"/>
                    </a:lnTo>
                    <a:lnTo>
                      <a:pt x="1124" y="6"/>
                    </a:lnTo>
                    <a:lnTo>
                      <a:pt x="1114" y="8"/>
                    </a:lnTo>
                    <a:lnTo>
                      <a:pt x="1103" y="10"/>
                    </a:lnTo>
                    <a:lnTo>
                      <a:pt x="1093" y="12"/>
                    </a:lnTo>
                    <a:lnTo>
                      <a:pt x="1082" y="14"/>
                    </a:lnTo>
                    <a:lnTo>
                      <a:pt x="1071" y="16"/>
                    </a:lnTo>
                    <a:lnTo>
                      <a:pt x="1060" y="19"/>
                    </a:lnTo>
                    <a:lnTo>
                      <a:pt x="1049" y="21"/>
                    </a:lnTo>
                    <a:lnTo>
                      <a:pt x="1039" y="24"/>
                    </a:lnTo>
                    <a:lnTo>
                      <a:pt x="1027" y="26"/>
                    </a:lnTo>
                    <a:lnTo>
                      <a:pt x="1017" y="29"/>
                    </a:lnTo>
                    <a:lnTo>
                      <a:pt x="1006" y="32"/>
                    </a:lnTo>
                    <a:lnTo>
                      <a:pt x="995" y="34"/>
                    </a:lnTo>
                    <a:lnTo>
                      <a:pt x="984" y="37"/>
                    </a:lnTo>
                    <a:lnTo>
                      <a:pt x="973" y="39"/>
                    </a:lnTo>
                    <a:lnTo>
                      <a:pt x="963" y="42"/>
                    </a:lnTo>
                    <a:lnTo>
                      <a:pt x="952" y="44"/>
                    </a:lnTo>
                    <a:lnTo>
                      <a:pt x="942" y="46"/>
                    </a:lnTo>
                    <a:lnTo>
                      <a:pt x="931" y="48"/>
                    </a:lnTo>
                    <a:lnTo>
                      <a:pt x="921" y="49"/>
                    </a:lnTo>
                    <a:lnTo>
                      <a:pt x="911" y="51"/>
                    </a:lnTo>
                    <a:lnTo>
                      <a:pt x="901" y="52"/>
                    </a:lnTo>
                    <a:lnTo>
                      <a:pt x="891" y="53"/>
                    </a:lnTo>
                    <a:lnTo>
                      <a:pt x="882" y="54"/>
                    </a:lnTo>
                    <a:lnTo>
                      <a:pt x="856" y="55"/>
                    </a:lnTo>
                    <a:lnTo>
                      <a:pt x="843" y="56"/>
                    </a:lnTo>
                    <a:lnTo>
                      <a:pt x="831" y="57"/>
                    </a:lnTo>
                    <a:lnTo>
                      <a:pt x="818" y="58"/>
                    </a:lnTo>
                    <a:lnTo>
                      <a:pt x="805" y="58"/>
                    </a:lnTo>
                    <a:lnTo>
                      <a:pt x="793" y="59"/>
                    </a:lnTo>
                    <a:lnTo>
                      <a:pt x="780" y="60"/>
                    </a:lnTo>
                    <a:lnTo>
                      <a:pt x="767" y="61"/>
                    </a:lnTo>
                    <a:lnTo>
                      <a:pt x="755" y="62"/>
                    </a:lnTo>
                    <a:lnTo>
                      <a:pt x="742" y="62"/>
                    </a:lnTo>
                    <a:lnTo>
                      <a:pt x="729" y="63"/>
                    </a:lnTo>
                    <a:lnTo>
                      <a:pt x="717" y="64"/>
                    </a:lnTo>
                    <a:lnTo>
                      <a:pt x="704" y="64"/>
                    </a:lnTo>
                    <a:lnTo>
                      <a:pt x="691" y="66"/>
                    </a:lnTo>
                    <a:lnTo>
                      <a:pt x="679" y="66"/>
                    </a:lnTo>
                    <a:lnTo>
                      <a:pt x="666" y="67"/>
                    </a:lnTo>
                    <a:lnTo>
                      <a:pt x="654" y="68"/>
                    </a:lnTo>
                    <a:lnTo>
                      <a:pt x="641" y="69"/>
                    </a:lnTo>
                    <a:lnTo>
                      <a:pt x="629" y="70"/>
                    </a:lnTo>
                    <a:lnTo>
                      <a:pt x="616" y="71"/>
                    </a:lnTo>
                    <a:lnTo>
                      <a:pt x="603" y="72"/>
                    </a:lnTo>
                    <a:lnTo>
                      <a:pt x="591" y="73"/>
                    </a:lnTo>
                    <a:lnTo>
                      <a:pt x="578" y="75"/>
                    </a:lnTo>
                    <a:lnTo>
                      <a:pt x="565" y="76"/>
                    </a:lnTo>
                    <a:lnTo>
                      <a:pt x="553" y="77"/>
                    </a:lnTo>
                    <a:lnTo>
                      <a:pt x="540" y="78"/>
                    </a:lnTo>
                    <a:lnTo>
                      <a:pt x="528" y="80"/>
                    </a:lnTo>
                    <a:lnTo>
                      <a:pt x="515" y="82"/>
                    </a:lnTo>
                    <a:lnTo>
                      <a:pt x="503" y="83"/>
                    </a:lnTo>
                    <a:lnTo>
                      <a:pt x="490" y="85"/>
                    </a:lnTo>
                    <a:lnTo>
                      <a:pt x="477" y="87"/>
                    </a:lnTo>
                    <a:lnTo>
                      <a:pt x="446" y="91"/>
                    </a:lnTo>
                    <a:lnTo>
                      <a:pt x="430" y="93"/>
                    </a:lnTo>
                    <a:lnTo>
                      <a:pt x="415" y="95"/>
                    </a:lnTo>
                    <a:lnTo>
                      <a:pt x="399" y="96"/>
                    </a:lnTo>
                    <a:lnTo>
                      <a:pt x="384" y="98"/>
                    </a:lnTo>
                    <a:lnTo>
                      <a:pt x="369" y="100"/>
                    </a:lnTo>
                    <a:lnTo>
                      <a:pt x="354" y="101"/>
                    </a:lnTo>
                    <a:lnTo>
                      <a:pt x="339" y="102"/>
                    </a:lnTo>
                    <a:lnTo>
                      <a:pt x="324" y="103"/>
                    </a:lnTo>
                    <a:lnTo>
                      <a:pt x="309" y="104"/>
                    </a:lnTo>
                    <a:lnTo>
                      <a:pt x="295" y="105"/>
                    </a:lnTo>
                    <a:lnTo>
                      <a:pt x="280" y="105"/>
                    </a:lnTo>
                    <a:lnTo>
                      <a:pt x="265" y="106"/>
                    </a:lnTo>
                    <a:lnTo>
                      <a:pt x="251" y="106"/>
                    </a:lnTo>
                    <a:lnTo>
                      <a:pt x="236" y="106"/>
                    </a:lnTo>
                    <a:lnTo>
                      <a:pt x="221" y="106"/>
                    </a:lnTo>
                    <a:lnTo>
                      <a:pt x="207" y="106"/>
                    </a:lnTo>
                    <a:lnTo>
                      <a:pt x="192" y="106"/>
                    </a:lnTo>
                    <a:lnTo>
                      <a:pt x="178" y="105"/>
                    </a:lnTo>
                    <a:lnTo>
                      <a:pt x="163" y="105"/>
                    </a:lnTo>
                    <a:lnTo>
                      <a:pt x="149" y="104"/>
                    </a:lnTo>
                    <a:lnTo>
                      <a:pt x="134" y="103"/>
                    </a:lnTo>
                    <a:lnTo>
                      <a:pt x="119" y="102"/>
                    </a:lnTo>
                    <a:lnTo>
                      <a:pt x="105" y="100"/>
                    </a:lnTo>
                    <a:lnTo>
                      <a:pt x="90" y="99"/>
                    </a:lnTo>
                    <a:lnTo>
                      <a:pt x="75" y="98"/>
                    </a:lnTo>
                    <a:lnTo>
                      <a:pt x="60" y="96"/>
                    </a:lnTo>
                    <a:lnTo>
                      <a:pt x="45" y="94"/>
                    </a:lnTo>
                    <a:lnTo>
                      <a:pt x="30" y="92"/>
                    </a:lnTo>
                    <a:lnTo>
                      <a:pt x="1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25" name="Freeform 63"/>
              <p:cNvSpPr>
                <a:spLocks/>
              </p:cNvSpPr>
              <p:nvPr/>
            </p:nvSpPr>
            <p:spPr bwMode="auto">
              <a:xfrm>
                <a:off x="2166" y="2939"/>
                <a:ext cx="1337" cy="158"/>
              </a:xfrm>
              <a:custGeom>
                <a:avLst/>
                <a:gdLst>
                  <a:gd name="T0" fmla="*/ 1321 w 1337"/>
                  <a:gd name="T1" fmla="*/ 93 h 158"/>
                  <a:gd name="T2" fmla="*/ 1306 w 1337"/>
                  <a:gd name="T3" fmla="*/ 94 h 158"/>
                  <a:gd name="T4" fmla="*/ 1291 w 1337"/>
                  <a:gd name="T5" fmla="*/ 94 h 158"/>
                  <a:gd name="T6" fmla="*/ 1276 w 1337"/>
                  <a:gd name="T7" fmla="*/ 92 h 158"/>
                  <a:gd name="T8" fmla="*/ 1261 w 1337"/>
                  <a:gd name="T9" fmla="*/ 89 h 158"/>
                  <a:gd name="T10" fmla="*/ 1245 w 1337"/>
                  <a:gd name="T11" fmla="*/ 85 h 158"/>
                  <a:gd name="T12" fmla="*/ 1230 w 1337"/>
                  <a:gd name="T13" fmla="*/ 80 h 158"/>
                  <a:gd name="T14" fmla="*/ 1214 w 1337"/>
                  <a:gd name="T15" fmla="*/ 74 h 158"/>
                  <a:gd name="T16" fmla="*/ 1198 w 1337"/>
                  <a:gd name="T17" fmla="*/ 68 h 158"/>
                  <a:gd name="T18" fmla="*/ 1183 w 1337"/>
                  <a:gd name="T19" fmla="*/ 62 h 158"/>
                  <a:gd name="T20" fmla="*/ 1168 w 1337"/>
                  <a:gd name="T21" fmla="*/ 55 h 158"/>
                  <a:gd name="T22" fmla="*/ 1153 w 1337"/>
                  <a:gd name="T23" fmla="*/ 49 h 158"/>
                  <a:gd name="T24" fmla="*/ 1138 w 1337"/>
                  <a:gd name="T25" fmla="*/ 42 h 158"/>
                  <a:gd name="T26" fmla="*/ 1124 w 1337"/>
                  <a:gd name="T27" fmla="*/ 36 h 158"/>
                  <a:gd name="T28" fmla="*/ 1110 w 1337"/>
                  <a:gd name="T29" fmla="*/ 31 h 158"/>
                  <a:gd name="T30" fmla="*/ 1097 w 1337"/>
                  <a:gd name="T31" fmla="*/ 26 h 158"/>
                  <a:gd name="T32" fmla="*/ 1038 w 1337"/>
                  <a:gd name="T33" fmla="*/ 9 h 158"/>
                  <a:gd name="T34" fmla="*/ 999 w 1337"/>
                  <a:gd name="T35" fmla="*/ 3 h 158"/>
                  <a:gd name="T36" fmla="*/ 961 w 1337"/>
                  <a:gd name="T37" fmla="*/ 1 h 158"/>
                  <a:gd name="T38" fmla="*/ 923 w 1337"/>
                  <a:gd name="T39" fmla="*/ 1 h 158"/>
                  <a:gd name="T40" fmla="*/ 885 w 1337"/>
                  <a:gd name="T41" fmla="*/ 3 h 158"/>
                  <a:gd name="T42" fmla="*/ 847 w 1337"/>
                  <a:gd name="T43" fmla="*/ 8 h 158"/>
                  <a:gd name="T44" fmla="*/ 810 w 1337"/>
                  <a:gd name="T45" fmla="*/ 15 h 158"/>
                  <a:gd name="T46" fmla="*/ 772 w 1337"/>
                  <a:gd name="T47" fmla="*/ 23 h 158"/>
                  <a:gd name="T48" fmla="*/ 734 w 1337"/>
                  <a:gd name="T49" fmla="*/ 31 h 158"/>
                  <a:gd name="T50" fmla="*/ 697 w 1337"/>
                  <a:gd name="T51" fmla="*/ 41 h 158"/>
                  <a:gd name="T52" fmla="*/ 659 w 1337"/>
                  <a:gd name="T53" fmla="*/ 51 h 158"/>
                  <a:gd name="T54" fmla="*/ 620 w 1337"/>
                  <a:gd name="T55" fmla="*/ 61 h 158"/>
                  <a:gd name="T56" fmla="*/ 582 w 1337"/>
                  <a:gd name="T57" fmla="*/ 71 h 158"/>
                  <a:gd name="T58" fmla="*/ 543 w 1337"/>
                  <a:gd name="T59" fmla="*/ 80 h 158"/>
                  <a:gd name="T60" fmla="*/ 504 w 1337"/>
                  <a:gd name="T61" fmla="*/ 87 h 158"/>
                  <a:gd name="T62" fmla="*/ 460 w 1337"/>
                  <a:gd name="T63" fmla="*/ 95 h 158"/>
                  <a:gd name="T64" fmla="*/ 434 w 1337"/>
                  <a:gd name="T65" fmla="*/ 99 h 158"/>
                  <a:gd name="T66" fmla="*/ 409 w 1337"/>
                  <a:gd name="T67" fmla="*/ 103 h 158"/>
                  <a:gd name="T68" fmla="*/ 384 w 1337"/>
                  <a:gd name="T69" fmla="*/ 108 h 158"/>
                  <a:gd name="T70" fmla="*/ 358 w 1337"/>
                  <a:gd name="T71" fmla="*/ 113 h 158"/>
                  <a:gd name="T72" fmla="*/ 332 w 1337"/>
                  <a:gd name="T73" fmla="*/ 117 h 158"/>
                  <a:gd name="T74" fmla="*/ 306 w 1337"/>
                  <a:gd name="T75" fmla="*/ 121 h 158"/>
                  <a:gd name="T76" fmla="*/ 279 w 1337"/>
                  <a:gd name="T77" fmla="*/ 126 h 158"/>
                  <a:gd name="T78" fmla="*/ 253 w 1337"/>
                  <a:gd name="T79" fmla="*/ 129 h 158"/>
                  <a:gd name="T80" fmla="*/ 227 w 1337"/>
                  <a:gd name="T81" fmla="*/ 133 h 158"/>
                  <a:gd name="T82" fmla="*/ 201 w 1337"/>
                  <a:gd name="T83" fmla="*/ 136 h 158"/>
                  <a:gd name="T84" fmla="*/ 175 w 1337"/>
                  <a:gd name="T85" fmla="*/ 139 h 158"/>
                  <a:gd name="T86" fmla="*/ 149 w 1337"/>
                  <a:gd name="T87" fmla="*/ 141 h 158"/>
                  <a:gd name="T88" fmla="*/ 124 w 1337"/>
                  <a:gd name="T89" fmla="*/ 143 h 158"/>
                  <a:gd name="T90" fmla="*/ 99 w 1337"/>
                  <a:gd name="T91" fmla="*/ 143 h 158"/>
                  <a:gd name="T92" fmla="*/ 74 w 1337"/>
                  <a:gd name="T93" fmla="*/ 144 h 158"/>
                  <a:gd name="T94" fmla="*/ 66 w 1337"/>
                  <a:gd name="T95" fmla="*/ 143 h 158"/>
                  <a:gd name="T96" fmla="*/ 62 w 1337"/>
                  <a:gd name="T97" fmla="*/ 143 h 158"/>
                  <a:gd name="T98" fmla="*/ 57 w 1337"/>
                  <a:gd name="T99" fmla="*/ 143 h 158"/>
                  <a:gd name="T100" fmla="*/ 52 w 1337"/>
                  <a:gd name="T101" fmla="*/ 143 h 158"/>
                  <a:gd name="T102" fmla="*/ 47 w 1337"/>
                  <a:gd name="T103" fmla="*/ 143 h 158"/>
                  <a:gd name="T104" fmla="*/ 42 w 1337"/>
                  <a:gd name="T105" fmla="*/ 143 h 158"/>
                  <a:gd name="T106" fmla="*/ 38 w 1337"/>
                  <a:gd name="T107" fmla="*/ 143 h 158"/>
                  <a:gd name="T108" fmla="*/ 33 w 1337"/>
                  <a:gd name="T109" fmla="*/ 143 h 158"/>
                  <a:gd name="T110" fmla="*/ 28 w 1337"/>
                  <a:gd name="T111" fmla="*/ 144 h 158"/>
                  <a:gd name="T112" fmla="*/ 24 w 1337"/>
                  <a:gd name="T113" fmla="*/ 145 h 158"/>
                  <a:gd name="T114" fmla="*/ 20 w 1337"/>
                  <a:gd name="T115" fmla="*/ 146 h 158"/>
                  <a:gd name="T116" fmla="*/ 15 w 1337"/>
                  <a:gd name="T117" fmla="*/ 147 h 158"/>
                  <a:gd name="T118" fmla="*/ 11 w 1337"/>
                  <a:gd name="T119" fmla="*/ 150 h 158"/>
                  <a:gd name="T120" fmla="*/ 6 w 1337"/>
                  <a:gd name="T121" fmla="*/ 152 h 158"/>
                  <a:gd name="T122" fmla="*/ 2 w 1337"/>
                  <a:gd name="T123" fmla="*/ 15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7"/>
                  <a:gd name="T187" fmla="*/ 0 h 158"/>
                  <a:gd name="T188" fmla="*/ 1337 w 1337"/>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7" h="158">
                    <a:moveTo>
                      <a:pt x="1336" y="91"/>
                    </a:moveTo>
                    <a:lnTo>
                      <a:pt x="1321" y="93"/>
                    </a:lnTo>
                    <a:lnTo>
                      <a:pt x="1314" y="94"/>
                    </a:lnTo>
                    <a:lnTo>
                      <a:pt x="1306" y="94"/>
                    </a:lnTo>
                    <a:lnTo>
                      <a:pt x="1299" y="94"/>
                    </a:lnTo>
                    <a:lnTo>
                      <a:pt x="1291" y="94"/>
                    </a:lnTo>
                    <a:lnTo>
                      <a:pt x="1284" y="93"/>
                    </a:lnTo>
                    <a:lnTo>
                      <a:pt x="1276" y="92"/>
                    </a:lnTo>
                    <a:lnTo>
                      <a:pt x="1268" y="90"/>
                    </a:lnTo>
                    <a:lnTo>
                      <a:pt x="1261" y="89"/>
                    </a:lnTo>
                    <a:lnTo>
                      <a:pt x="1253" y="87"/>
                    </a:lnTo>
                    <a:lnTo>
                      <a:pt x="1245" y="85"/>
                    </a:lnTo>
                    <a:lnTo>
                      <a:pt x="1237" y="82"/>
                    </a:lnTo>
                    <a:lnTo>
                      <a:pt x="1230" y="80"/>
                    </a:lnTo>
                    <a:lnTo>
                      <a:pt x="1222" y="77"/>
                    </a:lnTo>
                    <a:lnTo>
                      <a:pt x="1214" y="74"/>
                    </a:lnTo>
                    <a:lnTo>
                      <a:pt x="1206" y="71"/>
                    </a:lnTo>
                    <a:lnTo>
                      <a:pt x="1198" y="68"/>
                    </a:lnTo>
                    <a:lnTo>
                      <a:pt x="1190" y="65"/>
                    </a:lnTo>
                    <a:lnTo>
                      <a:pt x="1183" y="62"/>
                    </a:lnTo>
                    <a:lnTo>
                      <a:pt x="1175" y="59"/>
                    </a:lnTo>
                    <a:lnTo>
                      <a:pt x="1168" y="55"/>
                    </a:lnTo>
                    <a:lnTo>
                      <a:pt x="1160" y="52"/>
                    </a:lnTo>
                    <a:lnTo>
                      <a:pt x="1153" y="49"/>
                    </a:lnTo>
                    <a:lnTo>
                      <a:pt x="1145" y="45"/>
                    </a:lnTo>
                    <a:lnTo>
                      <a:pt x="1138" y="42"/>
                    </a:lnTo>
                    <a:lnTo>
                      <a:pt x="1131" y="39"/>
                    </a:lnTo>
                    <a:lnTo>
                      <a:pt x="1124" y="36"/>
                    </a:lnTo>
                    <a:lnTo>
                      <a:pt x="1117" y="33"/>
                    </a:lnTo>
                    <a:lnTo>
                      <a:pt x="1110" y="31"/>
                    </a:lnTo>
                    <a:lnTo>
                      <a:pt x="1103" y="28"/>
                    </a:lnTo>
                    <a:lnTo>
                      <a:pt x="1097" y="26"/>
                    </a:lnTo>
                    <a:lnTo>
                      <a:pt x="1057" y="14"/>
                    </a:lnTo>
                    <a:lnTo>
                      <a:pt x="1038" y="9"/>
                    </a:lnTo>
                    <a:lnTo>
                      <a:pt x="1018" y="6"/>
                    </a:lnTo>
                    <a:lnTo>
                      <a:pt x="999" y="3"/>
                    </a:lnTo>
                    <a:lnTo>
                      <a:pt x="980" y="1"/>
                    </a:lnTo>
                    <a:lnTo>
                      <a:pt x="961" y="1"/>
                    </a:lnTo>
                    <a:lnTo>
                      <a:pt x="942" y="0"/>
                    </a:lnTo>
                    <a:lnTo>
                      <a:pt x="923" y="1"/>
                    </a:lnTo>
                    <a:lnTo>
                      <a:pt x="904" y="1"/>
                    </a:lnTo>
                    <a:lnTo>
                      <a:pt x="885" y="3"/>
                    </a:lnTo>
                    <a:lnTo>
                      <a:pt x="866" y="5"/>
                    </a:lnTo>
                    <a:lnTo>
                      <a:pt x="847" y="8"/>
                    </a:lnTo>
                    <a:lnTo>
                      <a:pt x="828" y="11"/>
                    </a:lnTo>
                    <a:lnTo>
                      <a:pt x="810" y="15"/>
                    </a:lnTo>
                    <a:lnTo>
                      <a:pt x="791" y="18"/>
                    </a:lnTo>
                    <a:lnTo>
                      <a:pt x="772" y="23"/>
                    </a:lnTo>
                    <a:lnTo>
                      <a:pt x="753" y="27"/>
                    </a:lnTo>
                    <a:lnTo>
                      <a:pt x="734" y="31"/>
                    </a:lnTo>
                    <a:lnTo>
                      <a:pt x="716" y="36"/>
                    </a:lnTo>
                    <a:lnTo>
                      <a:pt x="697" y="41"/>
                    </a:lnTo>
                    <a:lnTo>
                      <a:pt x="678" y="46"/>
                    </a:lnTo>
                    <a:lnTo>
                      <a:pt x="659" y="51"/>
                    </a:lnTo>
                    <a:lnTo>
                      <a:pt x="640" y="57"/>
                    </a:lnTo>
                    <a:lnTo>
                      <a:pt x="620" y="61"/>
                    </a:lnTo>
                    <a:lnTo>
                      <a:pt x="601" y="66"/>
                    </a:lnTo>
                    <a:lnTo>
                      <a:pt x="582" y="71"/>
                    </a:lnTo>
                    <a:lnTo>
                      <a:pt x="563" y="75"/>
                    </a:lnTo>
                    <a:lnTo>
                      <a:pt x="543" y="80"/>
                    </a:lnTo>
                    <a:lnTo>
                      <a:pt x="524" y="84"/>
                    </a:lnTo>
                    <a:lnTo>
                      <a:pt x="504" y="87"/>
                    </a:lnTo>
                    <a:lnTo>
                      <a:pt x="484" y="91"/>
                    </a:lnTo>
                    <a:lnTo>
                      <a:pt x="460" y="95"/>
                    </a:lnTo>
                    <a:lnTo>
                      <a:pt x="447" y="97"/>
                    </a:lnTo>
                    <a:lnTo>
                      <a:pt x="434" y="99"/>
                    </a:lnTo>
                    <a:lnTo>
                      <a:pt x="422" y="101"/>
                    </a:lnTo>
                    <a:lnTo>
                      <a:pt x="409" y="103"/>
                    </a:lnTo>
                    <a:lnTo>
                      <a:pt x="396" y="106"/>
                    </a:lnTo>
                    <a:lnTo>
                      <a:pt x="384" y="108"/>
                    </a:lnTo>
                    <a:lnTo>
                      <a:pt x="370" y="110"/>
                    </a:lnTo>
                    <a:lnTo>
                      <a:pt x="358" y="113"/>
                    </a:lnTo>
                    <a:lnTo>
                      <a:pt x="344" y="115"/>
                    </a:lnTo>
                    <a:lnTo>
                      <a:pt x="332" y="117"/>
                    </a:lnTo>
                    <a:lnTo>
                      <a:pt x="318" y="119"/>
                    </a:lnTo>
                    <a:lnTo>
                      <a:pt x="306" y="121"/>
                    </a:lnTo>
                    <a:lnTo>
                      <a:pt x="292" y="123"/>
                    </a:lnTo>
                    <a:lnTo>
                      <a:pt x="279" y="126"/>
                    </a:lnTo>
                    <a:lnTo>
                      <a:pt x="266" y="127"/>
                    </a:lnTo>
                    <a:lnTo>
                      <a:pt x="253" y="129"/>
                    </a:lnTo>
                    <a:lnTo>
                      <a:pt x="240" y="131"/>
                    </a:lnTo>
                    <a:lnTo>
                      <a:pt x="227" y="133"/>
                    </a:lnTo>
                    <a:lnTo>
                      <a:pt x="214" y="135"/>
                    </a:lnTo>
                    <a:lnTo>
                      <a:pt x="201" y="136"/>
                    </a:lnTo>
                    <a:lnTo>
                      <a:pt x="188" y="138"/>
                    </a:lnTo>
                    <a:lnTo>
                      <a:pt x="175" y="139"/>
                    </a:lnTo>
                    <a:lnTo>
                      <a:pt x="162" y="140"/>
                    </a:lnTo>
                    <a:lnTo>
                      <a:pt x="149" y="141"/>
                    </a:lnTo>
                    <a:lnTo>
                      <a:pt x="136" y="142"/>
                    </a:lnTo>
                    <a:lnTo>
                      <a:pt x="124" y="143"/>
                    </a:lnTo>
                    <a:lnTo>
                      <a:pt x="111" y="143"/>
                    </a:lnTo>
                    <a:lnTo>
                      <a:pt x="99" y="143"/>
                    </a:lnTo>
                    <a:lnTo>
                      <a:pt x="86" y="144"/>
                    </a:lnTo>
                    <a:lnTo>
                      <a:pt x="74" y="144"/>
                    </a:lnTo>
                    <a:lnTo>
                      <a:pt x="69" y="143"/>
                    </a:lnTo>
                    <a:lnTo>
                      <a:pt x="66" y="143"/>
                    </a:lnTo>
                    <a:lnTo>
                      <a:pt x="64" y="143"/>
                    </a:lnTo>
                    <a:lnTo>
                      <a:pt x="62" y="143"/>
                    </a:lnTo>
                    <a:lnTo>
                      <a:pt x="59" y="143"/>
                    </a:lnTo>
                    <a:lnTo>
                      <a:pt x="57" y="143"/>
                    </a:lnTo>
                    <a:lnTo>
                      <a:pt x="54" y="143"/>
                    </a:lnTo>
                    <a:lnTo>
                      <a:pt x="52" y="143"/>
                    </a:lnTo>
                    <a:lnTo>
                      <a:pt x="50" y="143"/>
                    </a:lnTo>
                    <a:lnTo>
                      <a:pt x="47" y="143"/>
                    </a:lnTo>
                    <a:lnTo>
                      <a:pt x="45" y="143"/>
                    </a:lnTo>
                    <a:lnTo>
                      <a:pt x="42" y="143"/>
                    </a:lnTo>
                    <a:lnTo>
                      <a:pt x="40" y="143"/>
                    </a:lnTo>
                    <a:lnTo>
                      <a:pt x="38" y="143"/>
                    </a:lnTo>
                    <a:lnTo>
                      <a:pt x="36" y="143"/>
                    </a:lnTo>
                    <a:lnTo>
                      <a:pt x="33" y="143"/>
                    </a:lnTo>
                    <a:lnTo>
                      <a:pt x="31" y="143"/>
                    </a:lnTo>
                    <a:lnTo>
                      <a:pt x="28" y="144"/>
                    </a:lnTo>
                    <a:lnTo>
                      <a:pt x="26" y="144"/>
                    </a:lnTo>
                    <a:lnTo>
                      <a:pt x="24" y="145"/>
                    </a:lnTo>
                    <a:lnTo>
                      <a:pt x="22" y="145"/>
                    </a:lnTo>
                    <a:lnTo>
                      <a:pt x="20" y="146"/>
                    </a:lnTo>
                    <a:lnTo>
                      <a:pt x="17" y="147"/>
                    </a:lnTo>
                    <a:lnTo>
                      <a:pt x="15" y="147"/>
                    </a:lnTo>
                    <a:lnTo>
                      <a:pt x="13" y="149"/>
                    </a:lnTo>
                    <a:lnTo>
                      <a:pt x="11" y="150"/>
                    </a:lnTo>
                    <a:lnTo>
                      <a:pt x="8" y="151"/>
                    </a:lnTo>
                    <a:lnTo>
                      <a:pt x="6" y="152"/>
                    </a:lnTo>
                    <a:lnTo>
                      <a:pt x="4" y="153"/>
                    </a:lnTo>
                    <a:lnTo>
                      <a:pt x="2" y="155"/>
                    </a:lnTo>
                    <a:lnTo>
                      <a:pt x="0" y="15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26" name="Freeform 64"/>
              <p:cNvSpPr>
                <a:spLocks/>
              </p:cNvSpPr>
              <p:nvPr/>
            </p:nvSpPr>
            <p:spPr bwMode="auto">
              <a:xfrm>
                <a:off x="2166" y="3080"/>
                <a:ext cx="1429" cy="149"/>
              </a:xfrm>
              <a:custGeom>
                <a:avLst/>
                <a:gdLst>
                  <a:gd name="T0" fmla="*/ 1416 w 1429"/>
                  <a:gd name="T1" fmla="*/ 1 h 149"/>
                  <a:gd name="T2" fmla="*/ 1406 w 1429"/>
                  <a:gd name="T3" fmla="*/ 0 h 149"/>
                  <a:gd name="T4" fmla="*/ 1396 w 1429"/>
                  <a:gd name="T5" fmla="*/ 0 h 149"/>
                  <a:gd name="T6" fmla="*/ 1386 w 1429"/>
                  <a:gd name="T7" fmla="*/ 1 h 149"/>
                  <a:gd name="T8" fmla="*/ 1376 w 1429"/>
                  <a:gd name="T9" fmla="*/ 2 h 149"/>
                  <a:gd name="T10" fmla="*/ 1367 w 1429"/>
                  <a:gd name="T11" fmla="*/ 4 h 149"/>
                  <a:gd name="T12" fmla="*/ 1357 w 1429"/>
                  <a:gd name="T13" fmla="*/ 6 h 149"/>
                  <a:gd name="T14" fmla="*/ 1348 w 1429"/>
                  <a:gd name="T15" fmla="*/ 9 h 149"/>
                  <a:gd name="T16" fmla="*/ 1339 w 1429"/>
                  <a:gd name="T17" fmla="*/ 12 h 149"/>
                  <a:gd name="T18" fmla="*/ 1330 w 1429"/>
                  <a:gd name="T19" fmla="*/ 16 h 149"/>
                  <a:gd name="T20" fmla="*/ 1321 w 1429"/>
                  <a:gd name="T21" fmla="*/ 20 h 149"/>
                  <a:gd name="T22" fmla="*/ 1312 w 1429"/>
                  <a:gd name="T23" fmla="*/ 24 h 149"/>
                  <a:gd name="T24" fmla="*/ 1302 w 1429"/>
                  <a:gd name="T25" fmla="*/ 28 h 149"/>
                  <a:gd name="T26" fmla="*/ 1293 w 1429"/>
                  <a:gd name="T27" fmla="*/ 33 h 149"/>
                  <a:gd name="T28" fmla="*/ 1284 w 1429"/>
                  <a:gd name="T29" fmla="*/ 37 h 149"/>
                  <a:gd name="T30" fmla="*/ 1274 w 1429"/>
                  <a:gd name="T31" fmla="*/ 42 h 149"/>
                  <a:gd name="T32" fmla="*/ 1256 w 1429"/>
                  <a:gd name="T33" fmla="*/ 50 h 149"/>
                  <a:gd name="T34" fmla="*/ 1243 w 1429"/>
                  <a:gd name="T35" fmla="*/ 54 h 149"/>
                  <a:gd name="T36" fmla="*/ 1231 w 1429"/>
                  <a:gd name="T37" fmla="*/ 58 h 149"/>
                  <a:gd name="T38" fmla="*/ 1220 w 1429"/>
                  <a:gd name="T39" fmla="*/ 62 h 149"/>
                  <a:gd name="T40" fmla="*/ 1208 w 1429"/>
                  <a:gd name="T41" fmla="*/ 65 h 149"/>
                  <a:gd name="T42" fmla="*/ 1196 w 1429"/>
                  <a:gd name="T43" fmla="*/ 68 h 149"/>
                  <a:gd name="T44" fmla="*/ 1184 w 1429"/>
                  <a:gd name="T45" fmla="*/ 70 h 149"/>
                  <a:gd name="T46" fmla="*/ 1172 w 1429"/>
                  <a:gd name="T47" fmla="*/ 71 h 149"/>
                  <a:gd name="T48" fmla="*/ 1161 w 1429"/>
                  <a:gd name="T49" fmla="*/ 72 h 149"/>
                  <a:gd name="T50" fmla="*/ 1149 w 1429"/>
                  <a:gd name="T51" fmla="*/ 74 h 149"/>
                  <a:gd name="T52" fmla="*/ 1136 w 1429"/>
                  <a:gd name="T53" fmla="*/ 74 h 149"/>
                  <a:gd name="T54" fmla="*/ 1124 w 1429"/>
                  <a:gd name="T55" fmla="*/ 75 h 149"/>
                  <a:gd name="T56" fmla="*/ 1111 w 1429"/>
                  <a:gd name="T57" fmla="*/ 75 h 149"/>
                  <a:gd name="T58" fmla="*/ 1098 w 1429"/>
                  <a:gd name="T59" fmla="*/ 75 h 149"/>
                  <a:gd name="T60" fmla="*/ 1085 w 1429"/>
                  <a:gd name="T61" fmla="*/ 75 h 149"/>
                  <a:gd name="T62" fmla="*/ 1052 w 1429"/>
                  <a:gd name="T63" fmla="*/ 74 h 149"/>
                  <a:gd name="T64" fmla="*/ 1026 w 1429"/>
                  <a:gd name="T65" fmla="*/ 76 h 149"/>
                  <a:gd name="T66" fmla="*/ 1000 w 1429"/>
                  <a:gd name="T67" fmla="*/ 78 h 149"/>
                  <a:gd name="T68" fmla="*/ 974 w 1429"/>
                  <a:gd name="T69" fmla="*/ 81 h 149"/>
                  <a:gd name="T70" fmla="*/ 949 w 1429"/>
                  <a:gd name="T71" fmla="*/ 84 h 149"/>
                  <a:gd name="T72" fmla="*/ 923 w 1429"/>
                  <a:gd name="T73" fmla="*/ 89 h 149"/>
                  <a:gd name="T74" fmla="*/ 898 w 1429"/>
                  <a:gd name="T75" fmla="*/ 94 h 149"/>
                  <a:gd name="T76" fmla="*/ 872 w 1429"/>
                  <a:gd name="T77" fmla="*/ 99 h 149"/>
                  <a:gd name="T78" fmla="*/ 847 w 1429"/>
                  <a:gd name="T79" fmla="*/ 104 h 149"/>
                  <a:gd name="T80" fmla="*/ 822 w 1429"/>
                  <a:gd name="T81" fmla="*/ 110 h 149"/>
                  <a:gd name="T82" fmla="*/ 796 w 1429"/>
                  <a:gd name="T83" fmla="*/ 116 h 149"/>
                  <a:gd name="T84" fmla="*/ 770 w 1429"/>
                  <a:gd name="T85" fmla="*/ 122 h 149"/>
                  <a:gd name="T86" fmla="*/ 745 w 1429"/>
                  <a:gd name="T87" fmla="*/ 127 h 149"/>
                  <a:gd name="T88" fmla="*/ 719 w 1429"/>
                  <a:gd name="T89" fmla="*/ 132 h 149"/>
                  <a:gd name="T90" fmla="*/ 694 w 1429"/>
                  <a:gd name="T91" fmla="*/ 136 h 149"/>
                  <a:gd name="T92" fmla="*/ 668 w 1429"/>
                  <a:gd name="T93" fmla="*/ 140 h 149"/>
                  <a:gd name="T94" fmla="*/ 601 w 1429"/>
                  <a:gd name="T95" fmla="*/ 147 h 149"/>
                  <a:gd name="T96" fmla="*/ 557 w 1429"/>
                  <a:gd name="T97" fmla="*/ 148 h 149"/>
                  <a:gd name="T98" fmla="*/ 514 w 1429"/>
                  <a:gd name="T99" fmla="*/ 148 h 149"/>
                  <a:gd name="T100" fmla="*/ 472 w 1429"/>
                  <a:gd name="T101" fmla="*/ 145 h 149"/>
                  <a:gd name="T102" fmla="*/ 430 w 1429"/>
                  <a:gd name="T103" fmla="*/ 141 h 149"/>
                  <a:gd name="T104" fmla="*/ 389 w 1429"/>
                  <a:gd name="T105" fmla="*/ 135 h 149"/>
                  <a:gd name="T106" fmla="*/ 348 w 1429"/>
                  <a:gd name="T107" fmla="*/ 128 h 149"/>
                  <a:gd name="T108" fmla="*/ 308 w 1429"/>
                  <a:gd name="T109" fmla="*/ 119 h 149"/>
                  <a:gd name="T110" fmla="*/ 267 w 1429"/>
                  <a:gd name="T111" fmla="*/ 109 h 149"/>
                  <a:gd name="T112" fmla="*/ 226 w 1429"/>
                  <a:gd name="T113" fmla="*/ 98 h 149"/>
                  <a:gd name="T114" fmla="*/ 186 w 1429"/>
                  <a:gd name="T115" fmla="*/ 87 h 149"/>
                  <a:gd name="T116" fmla="*/ 145 w 1429"/>
                  <a:gd name="T117" fmla="*/ 74 h 149"/>
                  <a:gd name="T118" fmla="*/ 104 w 1429"/>
                  <a:gd name="T119" fmla="*/ 62 h 149"/>
                  <a:gd name="T120" fmla="*/ 63 w 1429"/>
                  <a:gd name="T121" fmla="*/ 48 h 149"/>
                  <a:gd name="T122" fmla="*/ 21 w 1429"/>
                  <a:gd name="T123" fmla="*/ 35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9"/>
                  <a:gd name="T187" fmla="*/ 0 h 149"/>
                  <a:gd name="T188" fmla="*/ 1429 w 1429"/>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9" h="149">
                    <a:moveTo>
                      <a:pt x="1428" y="3"/>
                    </a:moveTo>
                    <a:lnTo>
                      <a:pt x="1416" y="1"/>
                    </a:lnTo>
                    <a:lnTo>
                      <a:pt x="1411" y="0"/>
                    </a:lnTo>
                    <a:lnTo>
                      <a:pt x="1406" y="0"/>
                    </a:lnTo>
                    <a:lnTo>
                      <a:pt x="1401" y="0"/>
                    </a:lnTo>
                    <a:lnTo>
                      <a:pt x="1396" y="0"/>
                    </a:lnTo>
                    <a:lnTo>
                      <a:pt x="1391" y="0"/>
                    </a:lnTo>
                    <a:lnTo>
                      <a:pt x="1386" y="1"/>
                    </a:lnTo>
                    <a:lnTo>
                      <a:pt x="1381" y="1"/>
                    </a:lnTo>
                    <a:lnTo>
                      <a:pt x="1376" y="2"/>
                    </a:lnTo>
                    <a:lnTo>
                      <a:pt x="1371" y="3"/>
                    </a:lnTo>
                    <a:lnTo>
                      <a:pt x="1367" y="4"/>
                    </a:lnTo>
                    <a:lnTo>
                      <a:pt x="1362" y="5"/>
                    </a:lnTo>
                    <a:lnTo>
                      <a:pt x="1357" y="6"/>
                    </a:lnTo>
                    <a:lnTo>
                      <a:pt x="1353" y="8"/>
                    </a:lnTo>
                    <a:lnTo>
                      <a:pt x="1348" y="9"/>
                    </a:lnTo>
                    <a:lnTo>
                      <a:pt x="1344" y="11"/>
                    </a:lnTo>
                    <a:lnTo>
                      <a:pt x="1339" y="12"/>
                    </a:lnTo>
                    <a:lnTo>
                      <a:pt x="1334" y="14"/>
                    </a:lnTo>
                    <a:lnTo>
                      <a:pt x="1330" y="16"/>
                    </a:lnTo>
                    <a:lnTo>
                      <a:pt x="1325" y="18"/>
                    </a:lnTo>
                    <a:lnTo>
                      <a:pt x="1321" y="20"/>
                    </a:lnTo>
                    <a:lnTo>
                      <a:pt x="1316" y="22"/>
                    </a:lnTo>
                    <a:lnTo>
                      <a:pt x="1312" y="24"/>
                    </a:lnTo>
                    <a:lnTo>
                      <a:pt x="1307" y="26"/>
                    </a:lnTo>
                    <a:lnTo>
                      <a:pt x="1302" y="28"/>
                    </a:lnTo>
                    <a:lnTo>
                      <a:pt x="1298" y="30"/>
                    </a:lnTo>
                    <a:lnTo>
                      <a:pt x="1293" y="33"/>
                    </a:lnTo>
                    <a:lnTo>
                      <a:pt x="1288" y="35"/>
                    </a:lnTo>
                    <a:lnTo>
                      <a:pt x="1284" y="37"/>
                    </a:lnTo>
                    <a:lnTo>
                      <a:pt x="1279" y="40"/>
                    </a:lnTo>
                    <a:lnTo>
                      <a:pt x="1274" y="42"/>
                    </a:lnTo>
                    <a:lnTo>
                      <a:pt x="1262" y="47"/>
                    </a:lnTo>
                    <a:lnTo>
                      <a:pt x="1256" y="50"/>
                    </a:lnTo>
                    <a:lnTo>
                      <a:pt x="1249" y="52"/>
                    </a:lnTo>
                    <a:lnTo>
                      <a:pt x="1243" y="54"/>
                    </a:lnTo>
                    <a:lnTo>
                      <a:pt x="1237" y="56"/>
                    </a:lnTo>
                    <a:lnTo>
                      <a:pt x="1231" y="58"/>
                    </a:lnTo>
                    <a:lnTo>
                      <a:pt x="1226" y="60"/>
                    </a:lnTo>
                    <a:lnTo>
                      <a:pt x="1220" y="62"/>
                    </a:lnTo>
                    <a:lnTo>
                      <a:pt x="1214" y="64"/>
                    </a:lnTo>
                    <a:lnTo>
                      <a:pt x="1208" y="65"/>
                    </a:lnTo>
                    <a:lnTo>
                      <a:pt x="1202" y="66"/>
                    </a:lnTo>
                    <a:lnTo>
                      <a:pt x="1196" y="68"/>
                    </a:lnTo>
                    <a:lnTo>
                      <a:pt x="1190" y="69"/>
                    </a:lnTo>
                    <a:lnTo>
                      <a:pt x="1184" y="70"/>
                    </a:lnTo>
                    <a:lnTo>
                      <a:pt x="1178" y="70"/>
                    </a:lnTo>
                    <a:lnTo>
                      <a:pt x="1172" y="71"/>
                    </a:lnTo>
                    <a:lnTo>
                      <a:pt x="1167" y="72"/>
                    </a:lnTo>
                    <a:lnTo>
                      <a:pt x="1161" y="72"/>
                    </a:lnTo>
                    <a:lnTo>
                      <a:pt x="1155" y="73"/>
                    </a:lnTo>
                    <a:lnTo>
                      <a:pt x="1149" y="74"/>
                    </a:lnTo>
                    <a:lnTo>
                      <a:pt x="1143" y="74"/>
                    </a:lnTo>
                    <a:lnTo>
                      <a:pt x="1136" y="74"/>
                    </a:lnTo>
                    <a:lnTo>
                      <a:pt x="1130" y="74"/>
                    </a:lnTo>
                    <a:lnTo>
                      <a:pt x="1124" y="75"/>
                    </a:lnTo>
                    <a:lnTo>
                      <a:pt x="1118" y="75"/>
                    </a:lnTo>
                    <a:lnTo>
                      <a:pt x="1111" y="75"/>
                    </a:lnTo>
                    <a:lnTo>
                      <a:pt x="1105" y="75"/>
                    </a:lnTo>
                    <a:lnTo>
                      <a:pt x="1098" y="75"/>
                    </a:lnTo>
                    <a:lnTo>
                      <a:pt x="1092" y="75"/>
                    </a:lnTo>
                    <a:lnTo>
                      <a:pt x="1085" y="75"/>
                    </a:lnTo>
                    <a:lnTo>
                      <a:pt x="1078" y="75"/>
                    </a:lnTo>
                    <a:lnTo>
                      <a:pt x="1052" y="74"/>
                    </a:lnTo>
                    <a:lnTo>
                      <a:pt x="1039" y="75"/>
                    </a:lnTo>
                    <a:lnTo>
                      <a:pt x="1026" y="76"/>
                    </a:lnTo>
                    <a:lnTo>
                      <a:pt x="1013" y="77"/>
                    </a:lnTo>
                    <a:lnTo>
                      <a:pt x="1000" y="78"/>
                    </a:lnTo>
                    <a:lnTo>
                      <a:pt x="988" y="79"/>
                    </a:lnTo>
                    <a:lnTo>
                      <a:pt x="974" y="81"/>
                    </a:lnTo>
                    <a:lnTo>
                      <a:pt x="962" y="82"/>
                    </a:lnTo>
                    <a:lnTo>
                      <a:pt x="949" y="84"/>
                    </a:lnTo>
                    <a:lnTo>
                      <a:pt x="936" y="87"/>
                    </a:lnTo>
                    <a:lnTo>
                      <a:pt x="923" y="89"/>
                    </a:lnTo>
                    <a:lnTo>
                      <a:pt x="911" y="91"/>
                    </a:lnTo>
                    <a:lnTo>
                      <a:pt x="898" y="94"/>
                    </a:lnTo>
                    <a:lnTo>
                      <a:pt x="885" y="96"/>
                    </a:lnTo>
                    <a:lnTo>
                      <a:pt x="872" y="99"/>
                    </a:lnTo>
                    <a:lnTo>
                      <a:pt x="860" y="102"/>
                    </a:lnTo>
                    <a:lnTo>
                      <a:pt x="847" y="104"/>
                    </a:lnTo>
                    <a:lnTo>
                      <a:pt x="834" y="107"/>
                    </a:lnTo>
                    <a:lnTo>
                      <a:pt x="822" y="110"/>
                    </a:lnTo>
                    <a:lnTo>
                      <a:pt x="809" y="113"/>
                    </a:lnTo>
                    <a:lnTo>
                      <a:pt x="796" y="116"/>
                    </a:lnTo>
                    <a:lnTo>
                      <a:pt x="783" y="119"/>
                    </a:lnTo>
                    <a:lnTo>
                      <a:pt x="770" y="122"/>
                    </a:lnTo>
                    <a:lnTo>
                      <a:pt x="758" y="124"/>
                    </a:lnTo>
                    <a:lnTo>
                      <a:pt x="745" y="127"/>
                    </a:lnTo>
                    <a:lnTo>
                      <a:pt x="732" y="129"/>
                    </a:lnTo>
                    <a:lnTo>
                      <a:pt x="719" y="132"/>
                    </a:lnTo>
                    <a:lnTo>
                      <a:pt x="706" y="134"/>
                    </a:lnTo>
                    <a:lnTo>
                      <a:pt x="694" y="136"/>
                    </a:lnTo>
                    <a:lnTo>
                      <a:pt x="681" y="138"/>
                    </a:lnTo>
                    <a:lnTo>
                      <a:pt x="668" y="140"/>
                    </a:lnTo>
                    <a:lnTo>
                      <a:pt x="623" y="145"/>
                    </a:lnTo>
                    <a:lnTo>
                      <a:pt x="601" y="147"/>
                    </a:lnTo>
                    <a:lnTo>
                      <a:pt x="579" y="148"/>
                    </a:lnTo>
                    <a:lnTo>
                      <a:pt x="557" y="148"/>
                    </a:lnTo>
                    <a:lnTo>
                      <a:pt x="536" y="148"/>
                    </a:lnTo>
                    <a:lnTo>
                      <a:pt x="514" y="148"/>
                    </a:lnTo>
                    <a:lnTo>
                      <a:pt x="493" y="147"/>
                    </a:lnTo>
                    <a:lnTo>
                      <a:pt x="472" y="145"/>
                    </a:lnTo>
                    <a:lnTo>
                      <a:pt x="451" y="144"/>
                    </a:lnTo>
                    <a:lnTo>
                      <a:pt x="430" y="141"/>
                    </a:lnTo>
                    <a:lnTo>
                      <a:pt x="410" y="138"/>
                    </a:lnTo>
                    <a:lnTo>
                      <a:pt x="389" y="135"/>
                    </a:lnTo>
                    <a:lnTo>
                      <a:pt x="368" y="132"/>
                    </a:lnTo>
                    <a:lnTo>
                      <a:pt x="348" y="128"/>
                    </a:lnTo>
                    <a:lnTo>
                      <a:pt x="328" y="124"/>
                    </a:lnTo>
                    <a:lnTo>
                      <a:pt x="308" y="119"/>
                    </a:lnTo>
                    <a:lnTo>
                      <a:pt x="287" y="114"/>
                    </a:lnTo>
                    <a:lnTo>
                      <a:pt x="267" y="109"/>
                    </a:lnTo>
                    <a:lnTo>
                      <a:pt x="247" y="104"/>
                    </a:lnTo>
                    <a:lnTo>
                      <a:pt x="226" y="98"/>
                    </a:lnTo>
                    <a:lnTo>
                      <a:pt x="206" y="93"/>
                    </a:lnTo>
                    <a:lnTo>
                      <a:pt x="186" y="87"/>
                    </a:lnTo>
                    <a:lnTo>
                      <a:pt x="166" y="81"/>
                    </a:lnTo>
                    <a:lnTo>
                      <a:pt x="145" y="74"/>
                    </a:lnTo>
                    <a:lnTo>
                      <a:pt x="125" y="68"/>
                    </a:lnTo>
                    <a:lnTo>
                      <a:pt x="104" y="62"/>
                    </a:lnTo>
                    <a:lnTo>
                      <a:pt x="84" y="55"/>
                    </a:lnTo>
                    <a:lnTo>
                      <a:pt x="63" y="48"/>
                    </a:lnTo>
                    <a:lnTo>
                      <a:pt x="42" y="42"/>
                    </a:lnTo>
                    <a:lnTo>
                      <a:pt x="21" y="35"/>
                    </a:lnTo>
                    <a:lnTo>
                      <a:pt x="0" y="2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27" name="Freeform 65"/>
              <p:cNvSpPr>
                <a:spLocks/>
              </p:cNvSpPr>
              <p:nvPr/>
            </p:nvSpPr>
            <p:spPr bwMode="auto">
              <a:xfrm>
                <a:off x="2050" y="2879"/>
                <a:ext cx="1495" cy="197"/>
              </a:xfrm>
              <a:custGeom>
                <a:avLst/>
                <a:gdLst>
                  <a:gd name="T0" fmla="*/ 1473 w 1495"/>
                  <a:gd name="T1" fmla="*/ 137 h 197"/>
                  <a:gd name="T2" fmla="*/ 1454 w 1495"/>
                  <a:gd name="T3" fmla="*/ 136 h 197"/>
                  <a:gd name="T4" fmla="*/ 1434 w 1495"/>
                  <a:gd name="T5" fmla="*/ 134 h 197"/>
                  <a:gd name="T6" fmla="*/ 1416 w 1495"/>
                  <a:gd name="T7" fmla="*/ 131 h 197"/>
                  <a:gd name="T8" fmla="*/ 1398 w 1495"/>
                  <a:gd name="T9" fmla="*/ 128 h 197"/>
                  <a:gd name="T10" fmla="*/ 1380 w 1495"/>
                  <a:gd name="T11" fmla="*/ 124 h 197"/>
                  <a:gd name="T12" fmla="*/ 1362 w 1495"/>
                  <a:gd name="T13" fmla="*/ 120 h 197"/>
                  <a:gd name="T14" fmla="*/ 1343 w 1495"/>
                  <a:gd name="T15" fmla="*/ 115 h 197"/>
                  <a:gd name="T16" fmla="*/ 1325 w 1495"/>
                  <a:gd name="T17" fmla="*/ 109 h 197"/>
                  <a:gd name="T18" fmla="*/ 1306 w 1495"/>
                  <a:gd name="T19" fmla="*/ 103 h 197"/>
                  <a:gd name="T20" fmla="*/ 1276 w 1495"/>
                  <a:gd name="T21" fmla="*/ 93 h 197"/>
                  <a:gd name="T22" fmla="*/ 1250 w 1495"/>
                  <a:gd name="T23" fmla="*/ 82 h 197"/>
                  <a:gd name="T24" fmla="*/ 1225 w 1495"/>
                  <a:gd name="T25" fmla="*/ 70 h 197"/>
                  <a:gd name="T26" fmla="*/ 1199 w 1495"/>
                  <a:gd name="T27" fmla="*/ 57 h 197"/>
                  <a:gd name="T28" fmla="*/ 1174 w 1495"/>
                  <a:gd name="T29" fmla="*/ 45 h 197"/>
                  <a:gd name="T30" fmla="*/ 1148 w 1495"/>
                  <a:gd name="T31" fmla="*/ 33 h 197"/>
                  <a:gd name="T32" fmla="*/ 1122 w 1495"/>
                  <a:gd name="T33" fmla="*/ 22 h 197"/>
                  <a:gd name="T34" fmla="*/ 1096 w 1495"/>
                  <a:gd name="T35" fmla="*/ 13 h 197"/>
                  <a:gd name="T36" fmla="*/ 1070 w 1495"/>
                  <a:gd name="T37" fmla="*/ 5 h 197"/>
                  <a:gd name="T38" fmla="*/ 1043 w 1495"/>
                  <a:gd name="T39" fmla="*/ 1 h 197"/>
                  <a:gd name="T40" fmla="*/ 1017 w 1495"/>
                  <a:gd name="T41" fmla="*/ 1 h 197"/>
                  <a:gd name="T42" fmla="*/ 984 w 1495"/>
                  <a:gd name="T43" fmla="*/ 3 h 197"/>
                  <a:gd name="T44" fmla="*/ 960 w 1495"/>
                  <a:gd name="T45" fmla="*/ 6 h 197"/>
                  <a:gd name="T46" fmla="*/ 936 w 1495"/>
                  <a:gd name="T47" fmla="*/ 9 h 197"/>
                  <a:gd name="T48" fmla="*/ 914 w 1495"/>
                  <a:gd name="T49" fmla="*/ 14 h 197"/>
                  <a:gd name="T50" fmla="*/ 891 w 1495"/>
                  <a:gd name="T51" fmla="*/ 20 h 197"/>
                  <a:gd name="T52" fmla="*/ 869 w 1495"/>
                  <a:gd name="T53" fmla="*/ 27 h 197"/>
                  <a:gd name="T54" fmla="*/ 847 w 1495"/>
                  <a:gd name="T55" fmla="*/ 34 h 197"/>
                  <a:gd name="T56" fmla="*/ 825 w 1495"/>
                  <a:gd name="T57" fmla="*/ 43 h 197"/>
                  <a:gd name="T58" fmla="*/ 802 w 1495"/>
                  <a:gd name="T59" fmla="*/ 52 h 197"/>
                  <a:gd name="T60" fmla="*/ 780 w 1495"/>
                  <a:gd name="T61" fmla="*/ 62 h 197"/>
                  <a:gd name="T62" fmla="*/ 735 w 1495"/>
                  <a:gd name="T63" fmla="*/ 81 h 197"/>
                  <a:gd name="T64" fmla="*/ 696 w 1495"/>
                  <a:gd name="T65" fmla="*/ 94 h 197"/>
                  <a:gd name="T66" fmla="*/ 655 w 1495"/>
                  <a:gd name="T67" fmla="*/ 104 h 197"/>
                  <a:gd name="T68" fmla="*/ 612 w 1495"/>
                  <a:gd name="T69" fmla="*/ 113 h 197"/>
                  <a:gd name="T70" fmla="*/ 569 w 1495"/>
                  <a:gd name="T71" fmla="*/ 121 h 197"/>
                  <a:gd name="T72" fmla="*/ 526 w 1495"/>
                  <a:gd name="T73" fmla="*/ 128 h 197"/>
                  <a:gd name="T74" fmla="*/ 482 w 1495"/>
                  <a:gd name="T75" fmla="*/ 134 h 197"/>
                  <a:gd name="T76" fmla="*/ 439 w 1495"/>
                  <a:gd name="T77" fmla="*/ 140 h 197"/>
                  <a:gd name="T78" fmla="*/ 397 w 1495"/>
                  <a:gd name="T79" fmla="*/ 146 h 197"/>
                  <a:gd name="T80" fmla="*/ 356 w 1495"/>
                  <a:gd name="T81" fmla="*/ 153 h 197"/>
                  <a:gd name="T82" fmla="*/ 309 w 1495"/>
                  <a:gd name="T83" fmla="*/ 162 h 197"/>
                  <a:gd name="T84" fmla="*/ 278 w 1495"/>
                  <a:gd name="T85" fmla="*/ 169 h 197"/>
                  <a:gd name="T86" fmla="*/ 247 w 1495"/>
                  <a:gd name="T87" fmla="*/ 175 h 197"/>
                  <a:gd name="T88" fmla="*/ 217 w 1495"/>
                  <a:gd name="T89" fmla="*/ 181 h 197"/>
                  <a:gd name="T90" fmla="*/ 187 w 1495"/>
                  <a:gd name="T91" fmla="*/ 186 h 197"/>
                  <a:gd name="T92" fmla="*/ 158 w 1495"/>
                  <a:gd name="T93" fmla="*/ 191 h 197"/>
                  <a:gd name="T94" fmla="*/ 128 w 1495"/>
                  <a:gd name="T95" fmla="*/ 194 h 197"/>
                  <a:gd name="T96" fmla="*/ 97 w 1495"/>
                  <a:gd name="T97" fmla="*/ 196 h 197"/>
                  <a:gd name="T98" fmla="*/ 66 w 1495"/>
                  <a:gd name="T99" fmla="*/ 196 h 197"/>
                  <a:gd name="T100" fmla="*/ 34 w 1495"/>
                  <a:gd name="T101" fmla="*/ 194 h 197"/>
                  <a:gd name="T102" fmla="*/ 0 w 1495"/>
                  <a:gd name="T103" fmla="*/ 191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5"/>
                  <a:gd name="T157" fmla="*/ 0 h 197"/>
                  <a:gd name="T158" fmla="*/ 1495 w 1495"/>
                  <a:gd name="T159" fmla="*/ 197 h 1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5" h="197">
                    <a:moveTo>
                      <a:pt x="1494" y="138"/>
                    </a:moveTo>
                    <a:lnTo>
                      <a:pt x="1480" y="137"/>
                    </a:lnTo>
                    <a:lnTo>
                      <a:pt x="1473" y="137"/>
                    </a:lnTo>
                    <a:lnTo>
                      <a:pt x="1467" y="137"/>
                    </a:lnTo>
                    <a:lnTo>
                      <a:pt x="1460" y="136"/>
                    </a:lnTo>
                    <a:lnTo>
                      <a:pt x="1454" y="136"/>
                    </a:lnTo>
                    <a:lnTo>
                      <a:pt x="1447" y="135"/>
                    </a:lnTo>
                    <a:lnTo>
                      <a:pt x="1441" y="135"/>
                    </a:lnTo>
                    <a:lnTo>
                      <a:pt x="1434" y="134"/>
                    </a:lnTo>
                    <a:lnTo>
                      <a:pt x="1428" y="133"/>
                    </a:lnTo>
                    <a:lnTo>
                      <a:pt x="1422" y="132"/>
                    </a:lnTo>
                    <a:lnTo>
                      <a:pt x="1416" y="131"/>
                    </a:lnTo>
                    <a:lnTo>
                      <a:pt x="1410" y="130"/>
                    </a:lnTo>
                    <a:lnTo>
                      <a:pt x="1404" y="129"/>
                    </a:lnTo>
                    <a:lnTo>
                      <a:pt x="1398" y="128"/>
                    </a:lnTo>
                    <a:lnTo>
                      <a:pt x="1392" y="127"/>
                    </a:lnTo>
                    <a:lnTo>
                      <a:pt x="1386" y="125"/>
                    </a:lnTo>
                    <a:lnTo>
                      <a:pt x="1380" y="124"/>
                    </a:lnTo>
                    <a:lnTo>
                      <a:pt x="1374" y="123"/>
                    </a:lnTo>
                    <a:lnTo>
                      <a:pt x="1368" y="121"/>
                    </a:lnTo>
                    <a:lnTo>
                      <a:pt x="1362" y="120"/>
                    </a:lnTo>
                    <a:lnTo>
                      <a:pt x="1356" y="118"/>
                    </a:lnTo>
                    <a:lnTo>
                      <a:pt x="1349" y="117"/>
                    </a:lnTo>
                    <a:lnTo>
                      <a:pt x="1343" y="115"/>
                    </a:lnTo>
                    <a:lnTo>
                      <a:pt x="1337" y="113"/>
                    </a:lnTo>
                    <a:lnTo>
                      <a:pt x="1331" y="111"/>
                    </a:lnTo>
                    <a:lnTo>
                      <a:pt x="1325" y="109"/>
                    </a:lnTo>
                    <a:lnTo>
                      <a:pt x="1318" y="107"/>
                    </a:lnTo>
                    <a:lnTo>
                      <a:pt x="1312" y="105"/>
                    </a:lnTo>
                    <a:lnTo>
                      <a:pt x="1306" y="103"/>
                    </a:lnTo>
                    <a:lnTo>
                      <a:pt x="1299" y="101"/>
                    </a:lnTo>
                    <a:lnTo>
                      <a:pt x="1292" y="99"/>
                    </a:lnTo>
                    <a:lnTo>
                      <a:pt x="1276" y="93"/>
                    </a:lnTo>
                    <a:lnTo>
                      <a:pt x="1267" y="89"/>
                    </a:lnTo>
                    <a:lnTo>
                      <a:pt x="1259" y="86"/>
                    </a:lnTo>
                    <a:lnTo>
                      <a:pt x="1250" y="82"/>
                    </a:lnTo>
                    <a:lnTo>
                      <a:pt x="1242" y="78"/>
                    </a:lnTo>
                    <a:lnTo>
                      <a:pt x="1233" y="74"/>
                    </a:lnTo>
                    <a:lnTo>
                      <a:pt x="1225" y="70"/>
                    </a:lnTo>
                    <a:lnTo>
                      <a:pt x="1216" y="66"/>
                    </a:lnTo>
                    <a:lnTo>
                      <a:pt x="1208" y="62"/>
                    </a:lnTo>
                    <a:lnTo>
                      <a:pt x="1199" y="57"/>
                    </a:lnTo>
                    <a:lnTo>
                      <a:pt x="1191" y="53"/>
                    </a:lnTo>
                    <a:lnTo>
                      <a:pt x="1182" y="49"/>
                    </a:lnTo>
                    <a:lnTo>
                      <a:pt x="1174" y="45"/>
                    </a:lnTo>
                    <a:lnTo>
                      <a:pt x="1165" y="41"/>
                    </a:lnTo>
                    <a:lnTo>
                      <a:pt x="1156" y="37"/>
                    </a:lnTo>
                    <a:lnTo>
                      <a:pt x="1148" y="33"/>
                    </a:lnTo>
                    <a:lnTo>
                      <a:pt x="1139" y="29"/>
                    </a:lnTo>
                    <a:lnTo>
                      <a:pt x="1130" y="25"/>
                    </a:lnTo>
                    <a:lnTo>
                      <a:pt x="1122" y="22"/>
                    </a:lnTo>
                    <a:lnTo>
                      <a:pt x="1113" y="19"/>
                    </a:lnTo>
                    <a:lnTo>
                      <a:pt x="1104" y="15"/>
                    </a:lnTo>
                    <a:lnTo>
                      <a:pt x="1096" y="13"/>
                    </a:lnTo>
                    <a:lnTo>
                      <a:pt x="1087" y="10"/>
                    </a:lnTo>
                    <a:lnTo>
                      <a:pt x="1078" y="7"/>
                    </a:lnTo>
                    <a:lnTo>
                      <a:pt x="1070" y="5"/>
                    </a:lnTo>
                    <a:lnTo>
                      <a:pt x="1061" y="4"/>
                    </a:lnTo>
                    <a:lnTo>
                      <a:pt x="1052" y="2"/>
                    </a:lnTo>
                    <a:lnTo>
                      <a:pt x="1043" y="1"/>
                    </a:lnTo>
                    <a:lnTo>
                      <a:pt x="1034" y="1"/>
                    </a:lnTo>
                    <a:lnTo>
                      <a:pt x="1026" y="0"/>
                    </a:lnTo>
                    <a:lnTo>
                      <a:pt x="1017" y="1"/>
                    </a:lnTo>
                    <a:lnTo>
                      <a:pt x="1000" y="1"/>
                    </a:lnTo>
                    <a:lnTo>
                      <a:pt x="992" y="2"/>
                    </a:lnTo>
                    <a:lnTo>
                      <a:pt x="984" y="3"/>
                    </a:lnTo>
                    <a:lnTo>
                      <a:pt x="975" y="4"/>
                    </a:lnTo>
                    <a:lnTo>
                      <a:pt x="968" y="5"/>
                    </a:lnTo>
                    <a:lnTo>
                      <a:pt x="960" y="6"/>
                    </a:lnTo>
                    <a:lnTo>
                      <a:pt x="952" y="7"/>
                    </a:lnTo>
                    <a:lnTo>
                      <a:pt x="944" y="8"/>
                    </a:lnTo>
                    <a:lnTo>
                      <a:pt x="936" y="9"/>
                    </a:lnTo>
                    <a:lnTo>
                      <a:pt x="929" y="11"/>
                    </a:lnTo>
                    <a:lnTo>
                      <a:pt x="921" y="13"/>
                    </a:lnTo>
                    <a:lnTo>
                      <a:pt x="914" y="14"/>
                    </a:lnTo>
                    <a:lnTo>
                      <a:pt x="906" y="16"/>
                    </a:lnTo>
                    <a:lnTo>
                      <a:pt x="899" y="18"/>
                    </a:lnTo>
                    <a:lnTo>
                      <a:pt x="891" y="20"/>
                    </a:lnTo>
                    <a:lnTo>
                      <a:pt x="884" y="22"/>
                    </a:lnTo>
                    <a:lnTo>
                      <a:pt x="876" y="25"/>
                    </a:lnTo>
                    <a:lnTo>
                      <a:pt x="869" y="27"/>
                    </a:lnTo>
                    <a:lnTo>
                      <a:pt x="862" y="29"/>
                    </a:lnTo>
                    <a:lnTo>
                      <a:pt x="854" y="32"/>
                    </a:lnTo>
                    <a:lnTo>
                      <a:pt x="847" y="34"/>
                    </a:lnTo>
                    <a:lnTo>
                      <a:pt x="840" y="37"/>
                    </a:lnTo>
                    <a:lnTo>
                      <a:pt x="832" y="40"/>
                    </a:lnTo>
                    <a:lnTo>
                      <a:pt x="825" y="43"/>
                    </a:lnTo>
                    <a:lnTo>
                      <a:pt x="818" y="46"/>
                    </a:lnTo>
                    <a:lnTo>
                      <a:pt x="810" y="49"/>
                    </a:lnTo>
                    <a:lnTo>
                      <a:pt x="802" y="52"/>
                    </a:lnTo>
                    <a:lnTo>
                      <a:pt x="795" y="55"/>
                    </a:lnTo>
                    <a:lnTo>
                      <a:pt x="787" y="59"/>
                    </a:lnTo>
                    <a:lnTo>
                      <a:pt x="780" y="62"/>
                    </a:lnTo>
                    <a:lnTo>
                      <a:pt x="772" y="66"/>
                    </a:lnTo>
                    <a:lnTo>
                      <a:pt x="748" y="76"/>
                    </a:lnTo>
                    <a:lnTo>
                      <a:pt x="735" y="81"/>
                    </a:lnTo>
                    <a:lnTo>
                      <a:pt x="722" y="85"/>
                    </a:lnTo>
                    <a:lnTo>
                      <a:pt x="709" y="90"/>
                    </a:lnTo>
                    <a:lnTo>
                      <a:pt x="696" y="94"/>
                    </a:lnTo>
                    <a:lnTo>
                      <a:pt x="682" y="97"/>
                    </a:lnTo>
                    <a:lnTo>
                      <a:pt x="669" y="101"/>
                    </a:lnTo>
                    <a:lnTo>
                      <a:pt x="655" y="104"/>
                    </a:lnTo>
                    <a:lnTo>
                      <a:pt x="641" y="107"/>
                    </a:lnTo>
                    <a:lnTo>
                      <a:pt x="627" y="111"/>
                    </a:lnTo>
                    <a:lnTo>
                      <a:pt x="612" y="113"/>
                    </a:lnTo>
                    <a:lnTo>
                      <a:pt x="598" y="116"/>
                    </a:lnTo>
                    <a:lnTo>
                      <a:pt x="584" y="119"/>
                    </a:lnTo>
                    <a:lnTo>
                      <a:pt x="569" y="121"/>
                    </a:lnTo>
                    <a:lnTo>
                      <a:pt x="555" y="123"/>
                    </a:lnTo>
                    <a:lnTo>
                      <a:pt x="540" y="126"/>
                    </a:lnTo>
                    <a:lnTo>
                      <a:pt x="526" y="128"/>
                    </a:lnTo>
                    <a:lnTo>
                      <a:pt x="511" y="130"/>
                    </a:lnTo>
                    <a:lnTo>
                      <a:pt x="496" y="132"/>
                    </a:lnTo>
                    <a:lnTo>
                      <a:pt x="482" y="134"/>
                    </a:lnTo>
                    <a:lnTo>
                      <a:pt x="467" y="136"/>
                    </a:lnTo>
                    <a:lnTo>
                      <a:pt x="453" y="138"/>
                    </a:lnTo>
                    <a:lnTo>
                      <a:pt x="439" y="140"/>
                    </a:lnTo>
                    <a:lnTo>
                      <a:pt x="424" y="142"/>
                    </a:lnTo>
                    <a:lnTo>
                      <a:pt x="410" y="144"/>
                    </a:lnTo>
                    <a:lnTo>
                      <a:pt x="397" y="146"/>
                    </a:lnTo>
                    <a:lnTo>
                      <a:pt x="383" y="148"/>
                    </a:lnTo>
                    <a:lnTo>
                      <a:pt x="370" y="151"/>
                    </a:lnTo>
                    <a:lnTo>
                      <a:pt x="356" y="153"/>
                    </a:lnTo>
                    <a:lnTo>
                      <a:pt x="343" y="155"/>
                    </a:lnTo>
                    <a:lnTo>
                      <a:pt x="331" y="158"/>
                    </a:lnTo>
                    <a:lnTo>
                      <a:pt x="309" y="162"/>
                    </a:lnTo>
                    <a:lnTo>
                      <a:pt x="298" y="164"/>
                    </a:lnTo>
                    <a:lnTo>
                      <a:pt x="288" y="166"/>
                    </a:lnTo>
                    <a:lnTo>
                      <a:pt x="278" y="169"/>
                    </a:lnTo>
                    <a:lnTo>
                      <a:pt x="267" y="171"/>
                    </a:lnTo>
                    <a:lnTo>
                      <a:pt x="257" y="173"/>
                    </a:lnTo>
                    <a:lnTo>
                      <a:pt x="247" y="175"/>
                    </a:lnTo>
                    <a:lnTo>
                      <a:pt x="237" y="177"/>
                    </a:lnTo>
                    <a:lnTo>
                      <a:pt x="227" y="179"/>
                    </a:lnTo>
                    <a:lnTo>
                      <a:pt x="217" y="181"/>
                    </a:lnTo>
                    <a:lnTo>
                      <a:pt x="207" y="183"/>
                    </a:lnTo>
                    <a:lnTo>
                      <a:pt x="197" y="185"/>
                    </a:lnTo>
                    <a:lnTo>
                      <a:pt x="187" y="186"/>
                    </a:lnTo>
                    <a:lnTo>
                      <a:pt x="177" y="188"/>
                    </a:lnTo>
                    <a:lnTo>
                      <a:pt x="168" y="189"/>
                    </a:lnTo>
                    <a:lnTo>
                      <a:pt x="158" y="191"/>
                    </a:lnTo>
                    <a:lnTo>
                      <a:pt x="148" y="192"/>
                    </a:lnTo>
                    <a:lnTo>
                      <a:pt x="138" y="193"/>
                    </a:lnTo>
                    <a:lnTo>
                      <a:pt x="128" y="194"/>
                    </a:lnTo>
                    <a:lnTo>
                      <a:pt x="118" y="195"/>
                    </a:lnTo>
                    <a:lnTo>
                      <a:pt x="107" y="195"/>
                    </a:lnTo>
                    <a:lnTo>
                      <a:pt x="97" y="196"/>
                    </a:lnTo>
                    <a:lnTo>
                      <a:pt x="87" y="196"/>
                    </a:lnTo>
                    <a:lnTo>
                      <a:pt x="76" y="196"/>
                    </a:lnTo>
                    <a:lnTo>
                      <a:pt x="66" y="196"/>
                    </a:lnTo>
                    <a:lnTo>
                      <a:pt x="55" y="195"/>
                    </a:lnTo>
                    <a:lnTo>
                      <a:pt x="44" y="195"/>
                    </a:lnTo>
                    <a:lnTo>
                      <a:pt x="34" y="194"/>
                    </a:lnTo>
                    <a:lnTo>
                      <a:pt x="22" y="193"/>
                    </a:lnTo>
                    <a:lnTo>
                      <a:pt x="11" y="192"/>
                    </a:lnTo>
                    <a:lnTo>
                      <a:pt x="0" y="191"/>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28" name="Freeform 66"/>
              <p:cNvSpPr>
                <a:spLocks/>
              </p:cNvSpPr>
              <p:nvPr/>
            </p:nvSpPr>
            <p:spPr bwMode="auto">
              <a:xfrm>
                <a:off x="2289" y="3048"/>
                <a:ext cx="1281" cy="104"/>
              </a:xfrm>
              <a:custGeom>
                <a:avLst/>
                <a:gdLst>
                  <a:gd name="T0" fmla="*/ 1254 w 1281"/>
                  <a:gd name="T1" fmla="*/ 6 h 104"/>
                  <a:gd name="T2" fmla="*/ 1228 w 1281"/>
                  <a:gd name="T3" fmla="*/ 4 h 104"/>
                  <a:gd name="T4" fmla="*/ 1202 w 1281"/>
                  <a:gd name="T5" fmla="*/ 3 h 104"/>
                  <a:gd name="T6" fmla="*/ 1176 w 1281"/>
                  <a:gd name="T7" fmla="*/ 2 h 104"/>
                  <a:gd name="T8" fmla="*/ 1151 w 1281"/>
                  <a:gd name="T9" fmla="*/ 1 h 104"/>
                  <a:gd name="T10" fmla="*/ 1125 w 1281"/>
                  <a:gd name="T11" fmla="*/ 0 h 104"/>
                  <a:gd name="T12" fmla="*/ 1099 w 1281"/>
                  <a:gd name="T13" fmla="*/ 0 h 104"/>
                  <a:gd name="T14" fmla="*/ 1074 w 1281"/>
                  <a:gd name="T15" fmla="*/ 0 h 104"/>
                  <a:gd name="T16" fmla="*/ 1049 w 1281"/>
                  <a:gd name="T17" fmla="*/ 1 h 104"/>
                  <a:gd name="T18" fmla="*/ 1023 w 1281"/>
                  <a:gd name="T19" fmla="*/ 2 h 104"/>
                  <a:gd name="T20" fmla="*/ 998 w 1281"/>
                  <a:gd name="T21" fmla="*/ 3 h 104"/>
                  <a:gd name="T22" fmla="*/ 972 w 1281"/>
                  <a:gd name="T23" fmla="*/ 4 h 104"/>
                  <a:gd name="T24" fmla="*/ 947 w 1281"/>
                  <a:gd name="T25" fmla="*/ 6 h 104"/>
                  <a:gd name="T26" fmla="*/ 921 w 1281"/>
                  <a:gd name="T27" fmla="*/ 9 h 104"/>
                  <a:gd name="T28" fmla="*/ 895 w 1281"/>
                  <a:gd name="T29" fmla="*/ 12 h 104"/>
                  <a:gd name="T30" fmla="*/ 870 w 1281"/>
                  <a:gd name="T31" fmla="*/ 15 h 104"/>
                  <a:gd name="T32" fmla="*/ 805 w 1281"/>
                  <a:gd name="T33" fmla="*/ 22 h 104"/>
                  <a:gd name="T34" fmla="*/ 761 w 1281"/>
                  <a:gd name="T35" fmla="*/ 27 h 104"/>
                  <a:gd name="T36" fmla="*/ 718 w 1281"/>
                  <a:gd name="T37" fmla="*/ 31 h 104"/>
                  <a:gd name="T38" fmla="*/ 675 w 1281"/>
                  <a:gd name="T39" fmla="*/ 35 h 104"/>
                  <a:gd name="T40" fmla="*/ 631 w 1281"/>
                  <a:gd name="T41" fmla="*/ 38 h 104"/>
                  <a:gd name="T42" fmla="*/ 587 w 1281"/>
                  <a:gd name="T43" fmla="*/ 42 h 104"/>
                  <a:gd name="T44" fmla="*/ 544 w 1281"/>
                  <a:gd name="T45" fmla="*/ 46 h 104"/>
                  <a:gd name="T46" fmla="*/ 500 w 1281"/>
                  <a:gd name="T47" fmla="*/ 49 h 104"/>
                  <a:gd name="T48" fmla="*/ 457 w 1281"/>
                  <a:gd name="T49" fmla="*/ 53 h 104"/>
                  <a:gd name="T50" fmla="*/ 413 w 1281"/>
                  <a:gd name="T51" fmla="*/ 57 h 104"/>
                  <a:gd name="T52" fmla="*/ 370 w 1281"/>
                  <a:gd name="T53" fmla="*/ 62 h 104"/>
                  <a:gd name="T54" fmla="*/ 327 w 1281"/>
                  <a:gd name="T55" fmla="*/ 68 h 104"/>
                  <a:gd name="T56" fmla="*/ 284 w 1281"/>
                  <a:gd name="T57" fmla="*/ 74 h 104"/>
                  <a:gd name="T58" fmla="*/ 241 w 1281"/>
                  <a:gd name="T59" fmla="*/ 81 h 104"/>
                  <a:gd name="T60" fmla="*/ 198 w 1281"/>
                  <a:gd name="T61" fmla="*/ 89 h 104"/>
                  <a:gd name="T62" fmla="*/ 167 w 1281"/>
                  <a:gd name="T63" fmla="*/ 96 h 104"/>
                  <a:gd name="T64" fmla="*/ 156 w 1281"/>
                  <a:gd name="T65" fmla="*/ 97 h 104"/>
                  <a:gd name="T66" fmla="*/ 145 w 1281"/>
                  <a:gd name="T67" fmla="*/ 99 h 104"/>
                  <a:gd name="T68" fmla="*/ 134 w 1281"/>
                  <a:gd name="T69" fmla="*/ 100 h 104"/>
                  <a:gd name="T70" fmla="*/ 123 w 1281"/>
                  <a:gd name="T71" fmla="*/ 102 h 104"/>
                  <a:gd name="T72" fmla="*/ 111 w 1281"/>
                  <a:gd name="T73" fmla="*/ 102 h 104"/>
                  <a:gd name="T74" fmla="*/ 100 w 1281"/>
                  <a:gd name="T75" fmla="*/ 103 h 104"/>
                  <a:gd name="T76" fmla="*/ 88 w 1281"/>
                  <a:gd name="T77" fmla="*/ 103 h 104"/>
                  <a:gd name="T78" fmla="*/ 76 w 1281"/>
                  <a:gd name="T79" fmla="*/ 102 h 104"/>
                  <a:gd name="T80" fmla="*/ 65 w 1281"/>
                  <a:gd name="T81" fmla="*/ 102 h 104"/>
                  <a:gd name="T82" fmla="*/ 53 w 1281"/>
                  <a:gd name="T83" fmla="*/ 100 h 104"/>
                  <a:gd name="T84" fmla="*/ 42 w 1281"/>
                  <a:gd name="T85" fmla="*/ 99 h 104"/>
                  <a:gd name="T86" fmla="*/ 31 w 1281"/>
                  <a:gd name="T87" fmla="*/ 97 h 104"/>
                  <a:gd name="T88" fmla="*/ 20 w 1281"/>
                  <a:gd name="T89" fmla="*/ 94 h 104"/>
                  <a:gd name="T90" fmla="*/ 10 w 1281"/>
                  <a:gd name="T91" fmla="*/ 91 h 104"/>
                  <a:gd name="T92" fmla="*/ 0 w 1281"/>
                  <a:gd name="T93" fmla="*/ 87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1"/>
                  <a:gd name="T142" fmla="*/ 0 h 104"/>
                  <a:gd name="T143" fmla="*/ 1281 w 1281"/>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1" h="104">
                    <a:moveTo>
                      <a:pt x="1280" y="8"/>
                    </a:moveTo>
                    <a:lnTo>
                      <a:pt x="1254" y="6"/>
                    </a:lnTo>
                    <a:lnTo>
                      <a:pt x="1241" y="5"/>
                    </a:lnTo>
                    <a:lnTo>
                      <a:pt x="1228" y="4"/>
                    </a:lnTo>
                    <a:lnTo>
                      <a:pt x="1215" y="4"/>
                    </a:lnTo>
                    <a:lnTo>
                      <a:pt x="1202" y="3"/>
                    </a:lnTo>
                    <a:lnTo>
                      <a:pt x="1189" y="2"/>
                    </a:lnTo>
                    <a:lnTo>
                      <a:pt x="1176" y="2"/>
                    </a:lnTo>
                    <a:lnTo>
                      <a:pt x="1163" y="2"/>
                    </a:lnTo>
                    <a:lnTo>
                      <a:pt x="1151" y="1"/>
                    </a:lnTo>
                    <a:lnTo>
                      <a:pt x="1138" y="1"/>
                    </a:lnTo>
                    <a:lnTo>
                      <a:pt x="1125" y="0"/>
                    </a:lnTo>
                    <a:lnTo>
                      <a:pt x="1112" y="0"/>
                    </a:lnTo>
                    <a:lnTo>
                      <a:pt x="1099" y="0"/>
                    </a:lnTo>
                    <a:lnTo>
                      <a:pt x="1087" y="0"/>
                    </a:lnTo>
                    <a:lnTo>
                      <a:pt x="1074" y="0"/>
                    </a:lnTo>
                    <a:lnTo>
                      <a:pt x="1061" y="1"/>
                    </a:lnTo>
                    <a:lnTo>
                      <a:pt x="1049" y="1"/>
                    </a:lnTo>
                    <a:lnTo>
                      <a:pt x="1036" y="1"/>
                    </a:lnTo>
                    <a:lnTo>
                      <a:pt x="1023" y="2"/>
                    </a:lnTo>
                    <a:lnTo>
                      <a:pt x="1011" y="2"/>
                    </a:lnTo>
                    <a:lnTo>
                      <a:pt x="998" y="3"/>
                    </a:lnTo>
                    <a:lnTo>
                      <a:pt x="985" y="4"/>
                    </a:lnTo>
                    <a:lnTo>
                      <a:pt x="972" y="4"/>
                    </a:lnTo>
                    <a:lnTo>
                      <a:pt x="959" y="5"/>
                    </a:lnTo>
                    <a:lnTo>
                      <a:pt x="947" y="6"/>
                    </a:lnTo>
                    <a:lnTo>
                      <a:pt x="934" y="8"/>
                    </a:lnTo>
                    <a:lnTo>
                      <a:pt x="921" y="9"/>
                    </a:lnTo>
                    <a:lnTo>
                      <a:pt x="908" y="10"/>
                    </a:lnTo>
                    <a:lnTo>
                      <a:pt x="895" y="12"/>
                    </a:lnTo>
                    <a:lnTo>
                      <a:pt x="883" y="13"/>
                    </a:lnTo>
                    <a:lnTo>
                      <a:pt x="870" y="15"/>
                    </a:lnTo>
                    <a:lnTo>
                      <a:pt x="827" y="20"/>
                    </a:lnTo>
                    <a:lnTo>
                      <a:pt x="805" y="22"/>
                    </a:lnTo>
                    <a:lnTo>
                      <a:pt x="783" y="25"/>
                    </a:lnTo>
                    <a:lnTo>
                      <a:pt x="761" y="27"/>
                    </a:lnTo>
                    <a:lnTo>
                      <a:pt x="740" y="29"/>
                    </a:lnTo>
                    <a:lnTo>
                      <a:pt x="718" y="31"/>
                    </a:lnTo>
                    <a:lnTo>
                      <a:pt x="696" y="33"/>
                    </a:lnTo>
                    <a:lnTo>
                      <a:pt x="675" y="35"/>
                    </a:lnTo>
                    <a:lnTo>
                      <a:pt x="653" y="37"/>
                    </a:lnTo>
                    <a:lnTo>
                      <a:pt x="631" y="38"/>
                    </a:lnTo>
                    <a:lnTo>
                      <a:pt x="609" y="40"/>
                    </a:lnTo>
                    <a:lnTo>
                      <a:pt x="587" y="42"/>
                    </a:lnTo>
                    <a:lnTo>
                      <a:pt x="565" y="44"/>
                    </a:lnTo>
                    <a:lnTo>
                      <a:pt x="544" y="46"/>
                    </a:lnTo>
                    <a:lnTo>
                      <a:pt x="522" y="47"/>
                    </a:lnTo>
                    <a:lnTo>
                      <a:pt x="500" y="49"/>
                    </a:lnTo>
                    <a:lnTo>
                      <a:pt x="478" y="51"/>
                    </a:lnTo>
                    <a:lnTo>
                      <a:pt x="457" y="53"/>
                    </a:lnTo>
                    <a:lnTo>
                      <a:pt x="435" y="55"/>
                    </a:lnTo>
                    <a:lnTo>
                      <a:pt x="413" y="57"/>
                    </a:lnTo>
                    <a:lnTo>
                      <a:pt x="391" y="60"/>
                    </a:lnTo>
                    <a:lnTo>
                      <a:pt x="370" y="62"/>
                    </a:lnTo>
                    <a:lnTo>
                      <a:pt x="348" y="65"/>
                    </a:lnTo>
                    <a:lnTo>
                      <a:pt x="327" y="68"/>
                    </a:lnTo>
                    <a:lnTo>
                      <a:pt x="305" y="70"/>
                    </a:lnTo>
                    <a:lnTo>
                      <a:pt x="284" y="74"/>
                    </a:lnTo>
                    <a:lnTo>
                      <a:pt x="262" y="77"/>
                    </a:lnTo>
                    <a:lnTo>
                      <a:pt x="241" y="81"/>
                    </a:lnTo>
                    <a:lnTo>
                      <a:pt x="220" y="85"/>
                    </a:lnTo>
                    <a:lnTo>
                      <a:pt x="198" y="89"/>
                    </a:lnTo>
                    <a:lnTo>
                      <a:pt x="177" y="94"/>
                    </a:lnTo>
                    <a:lnTo>
                      <a:pt x="167" y="96"/>
                    </a:lnTo>
                    <a:lnTo>
                      <a:pt x="162" y="96"/>
                    </a:lnTo>
                    <a:lnTo>
                      <a:pt x="156" y="97"/>
                    </a:lnTo>
                    <a:lnTo>
                      <a:pt x="151" y="98"/>
                    </a:lnTo>
                    <a:lnTo>
                      <a:pt x="145" y="99"/>
                    </a:lnTo>
                    <a:lnTo>
                      <a:pt x="140" y="100"/>
                    </a:lnTo>
                    <a:lnTo>
                      <a:pt x="134" y="100"/>
                    </a:lnTo>
                    <a:lnTo>
                      <a:pt x="129" y="101"/>
                    </a:lnTo>
                    <a:lnTo>
                      <a:pt x="123" y="102"/>
                    </a:lnTo>
                    <a:lnTo>
                      <a:pt x="117" y="102"/>
                    </a:lnTo>
                    <a:lnTo>
                      <a:pt x="111" y="102"/>
                    </a:lnTo>
                    <a:lnTo>
                      <a:pt x="105" y="102"/>
                    </a:lnTo>
                    <a:lnTo>
                      <a:pt x="100" y="103"/>
                    </a:lnTo>
                    <a:lnTo>
                      <a:pt x="94" y="103"/>
                    </a:lnTo>
                    <a:lnTo>
                      <a:pt x="88" y="103"/>
                    </a:lnTo>
                    <a:lnTo>
                      <a:pt x="82" y="103"/>
                    </a:lnTo>
                    <a:lnTo>
                      <a:pt x="76" y="102"/>
                    </a:lnTo>
                    <a:lnTo>
                      <a:pt x="71" y="102"/>
                    </a:lnTo>
                    <a:lnTo>
                      <a:pt x="65" y="102"/>
                    </a:lnTo>
                    <a:lnTo>
                      <a:pt x="59" y="101"/>
                    </a:lnTo>
                    <a:lnTo>
                      <a:pt x="53" y="100"/>
                    </a:lnTo>
                    <a:lnTo>
                      <a:pt x="47" y="100"/>
                    </a:lnTo>
                    <a:lnTo>
                      <a:pt x="42" y="99"/>
                    </a:lnTo>
                    <a:lnTo>
                      <a:pt x="36" y="98"/>
                    </a:lnTo>
                    <a:lnTo>
                      <a:pt x="31" y="97"/>
                    </a:lnTo>
                    <a:lnTo>
                      <a:pt x="25" y="96"/>
                    </a:lnTo>
                    <a:lnTo>
                      <a:pt x="20" y="94"/>
                    </a:lnTo>
                    <a:lnTo>
                      <a:pt x="15" y="92"/>
                    </a:lnTo>
                    <a:lnTo>
                      <a:pt x="10" y="91"/>
                    </a:lnTo>
                    <a:lnTo>
                      <a:pt x="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29" name="Freeform 67"/>
              <p:cNvSpPr>
                <a:spLocks/>
              </p:cNvSpPr>
              <p:nvPr/>
            </p:nvSpPr>
            <p:spPr bwMode="auto">
              <a:xfrm>
                <a:off x="2326" y="3135"/>
                <a:ext cx="1023" cy="129"/>
              </a:xfrm>
              <a:custGeom>
                <a:avLst/>
                <a:gdLst>
                  <a:gd name="T0" fmla="*/ 1000 w 1023"/>
                  <a:gd name="T1" fmla="*/ 1 h 129"/>
                  <a:gd name="T2" fmla="*/ 976 w 1023"/>
                  <a:gd name="T3" fmla="*/ 0 h 129"/>
                  <a:gd name="T4" fmla="*/ 952 w 1023"/>
                  <a:gd name="T5" fmla="*/ 2 h 129"/>
                  <a:gd name="T6" fmla="*/ 927 w 1023"/>
                  <a:gd name="T7" fmla="*/ 7 h 129"/>
                  <a:gd name="T8" fmla="*/ 901 w 1023"/>
                  <a:gd name="T9" fmla="*/ 13 h 129"/>
                  <a:gd name="T10" fmla="*/ 874 w 1023"/>
                  <a:gd name="T11" fmla="*/ 22 h 129"/>
                  <a:gd name="T12" fmla="*/ 847 w 1023"/>
                  <a:gd name="T13" fmla="*/ 32 h 129"/>
                  <a:gd name="T14" fmla="*/ 820 w 1023"/>
                  <a:gd name="T15" fmla="*/ 44 h 129"/>
                  <a:gd name="T16" fmla="*/ 792 w 1023"/>
                  <a:gd name="T17" fmla="*/ 55 h 129"/>
                  <a:gd name="T18" fmla="*/ 765 w 1023"/>
                  <a:gd name="T19" fmla="*/ 67 h 129"/>
                  <a:gd name="T20" fmla="*/ 738 w 1023"/>
                  <a:gd name="T21" fmla="*/ 79 h 129"/>
                  <a:gd name="T22" fmla="*/ 711 w 1023"/>
                  <a:gd name="T23" fmla="*/ 90 h 129"/>
                  <a:gd name="T24" fmla="*/ 685 w 1023"/>
                  <a:gd name="T25" fmla="*/ 100 h 129"/>
                  <a:gd name="T26" fmla="*/ 660 w 1023"/>
                  <a:gd name="T27" fmla="*/ 108 h 129"/>
                  <a:gd name="T28" fmla="*/ 636 w 1023"/>
                  <a:gd name="T29" fmla="*/ 114 h 129"/>
                  <a:gd name="T30" fmla="*/ 612 w 1023"/>
                  <a:gd name="T31" fmla="*/ 118 h 129"/>
                  <a:gd name="T32" fmla="*/ 576 w 1023"/>
                  <a:gd name="T33" fmla="*/ 121 h 129"/>
                  <a:gd name="T34" fmla="*/ 552 w 1023"/>
                  <a:gd name="T35" fmla="*/ 123 h 129"/>
                  <a:gd name="T36" fmla="*/ 526 w 1023"/>
                  <a:gd name="T37" fmla="*/ 125 h 129"/>
                  <a:gd name="T38" fmla="*/ 500 w 1023"/>
                  <a:gd name="T39" fmla="*/ 126 h 129"/>
                  <a:gd name="T40" fmla="*/ 474 w 1023"/>
                  <a:gd name="T41" fmla="*/ 127 h 129"/>
                  <a:gd name="T42" fmla="*/ 447 w 1023"/>
                  <a:gd name="T43" fmla="*/ 128 h 129"/>
                  <a:gd name="T44" fmla="*/ 420 w 1023"/>
                  <a:gd name="T45" fmla="*/ 128 h 129"/>
                  <a:gd name="T46" fmla="*/ 393 w 1023"/>
                  <a:gd name="T47" fmla="*/ 128 h 129"/>
                  <a:gd name="T48" fmla="*/ 366 w 1023"/>
                  <a:gd name="T49" fmla="*/ 128 h 129"/>
                  <a:gd name="T50" fmla="*/ 340 w 1023"/>
                  <a:gd name="T51" fmla="*/ 127 h 129"/>
                  <a:gd name="T52" fmla="*/ 313 w 1023"/>
                  <a:gd name="T53" fmla="*/ 127 h 129"/>
                  <a:gd name="T54" fmla="*/ 287 w 1023"/>
                  <a:gd name="T55" fmla="*/ 125 h 129"/>
                  <a:gd name="T56" fmla="*/ 262 w 1023"/>
                  <a:gd name="T57" fmla="*/ 124 h 129"/>
                  <a:gd name="T58" fmla="*/ 237 w 1023"/>
                  <a:gd name="T59" fmla="*/ 122 h 129"/>
                  <a:gd name="T60" fmla="*/ 213 w 1023"/>
                  <a:gd name="T61" fmla="*/ 119 h 129"/>
                  <a:gd name="T62" fmla="*/ 188 w 1023"/>
                  <a:gd name="T63" fmla="*/ 116 h 129"/>
                  <a:gd name="T64" fmla="*/ 174 w 1023"/>
                  <a:gd name="T65" fmla="*/ 113 h 129"/>
                  <a:gd name="T66" fmla="*/ 161 w 1023"/>
                  <a:gd name="T67" fmla="*/ 109 h 129"/>
                  <a:gd name="T68" fmla="*/ 148 w 1023"/>
                  <a:gd name="T69" fmla="*/ 104 h 129"/>
                  <a:gd name="T70" fmla="*/ 136 w 1023"/>
                  <a:gd name="T71" fmla="*/ 99 h 129"/>
                  <a:gd name="T72" fmla="*/ 124 w 1023"/>
                  <a:gd name="T73" fmla="*/ 93 h 129"/>
                  <a:gd name="T74" fmla="*/ 111 w 1023"/>
                  <a:gd name="T75" fmla="*/ 87 h 129"/>
                  <a:gd name="T76" fmla="*/ 99 w 1023"/>
                  <a:gd name="T77" fmla="*/ 81 h 129"/>
                  <a:gd name="T78" fmla="*/ 87 w 1023"/>
                  <a:gd name="T79" fmla="*/ 74 h 129"/>
                  <a:gd name="T80" fmla="*/ 75 w 1023"/>
                  <a:gd name="T81" fmla="*/ 68 h 129"/>
                  <a:gd name="T82" fmla="*/ 63 w 1023"/>
                  <a:gd name="T83" fmla="*/ 62 h 129"/>
                  <a:gd name="T84" fmla="*/ 51 w 1023"/>
                  <a:gd name="T85" fmla="*/ 56 h 129"/>
                  <a:gd name="T86" fmla="*/ 38 w 1023"/>
                  <a:gd name="T87" fmla="*/ 51 h 129"/>
                  <a:gd name="T88" fmla="*/ 26 w 1023"/>
                  <a:gd name="T89" fmla="*/ 46 h 129"/>
                  <a:gd name="T90" fmla="*/ 13 w 1023"/>
                  <a:gd name="T91" fmla="*/ 42 h 129"/>
                  <a:gd name="T92" fmla="*/ 0 w 1023"/>
                  <a:gd name="T93" fmla="*/ 39 h 1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3"/>
                  <a:gd name="T142" fmla="*/ 0 h 129"/>
                  <a:gd name="T143" fmla="*/ 1023 w 1023"/>
                  <a:gd name="T144" fmla="*/ 129 h 1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3" h="129">
                    <a:moveTo>
                      <a:pt x="1022" y="7"/>
                    </a:moveTo>
                    <a:lnTo>
                      <a:pt x="1000" y="1"/>
                    </a:lnTo>
                    <a:lnTo>
                      <a:pt x="988" y="1"/>
                    </a:lnTo>
                    <a:lnTo>
                      <a:pt x="976" y="0"/>
                    </a:lnTo>
                    <a:lnTo>
                      <a:pt x="964" y="1"/>
                    </a:lnTo>
                    <a:lnTo>
                      <a:pt x="952" y="2"/>
                    </a:lnTo>
                    <a:lnTo>
                      <a:pt x="940" y="4"/>
                    </a:lnTo>
                    <a:lnTo>
                      <a:pt x="927" y="7"/>
                    </a:lnTo>
                    <a:lnTo>
                      <a:pt x="914" y="10"/>
                    </a:lnTo>
                    <a:lnTo>
                      <a:pt x="901" y="13"/>
                    </a:lnTo>
                    <a:lnTo>
                      <a:pt x="887" y="18"/>
                    </a:lnTo>
                    <a:lnTo>
                      <a:pt x="874" y="22"/>
                    </a:lnTo>
                    <a:lnTo>
                      <a:pt x="860" y="27"/>
                    </a:lnTo>
                    <a:lnTo>
                      <a:pt x="847" y="32"/>
                    </a:lnTo>
                    <a:lnTo>
                      <a:pt x="833" y="38"/>
                    </a:lnTo>
                    <a:lnTo>
                      <a:pt x="820" y="44"/>
                    </a:lnTo>
                    <a:lnTo>
                      <a:pt x="806" y="49"/>
                    </a:lnTo>
                    <a:lnTo>
                      <a:pt x="792" y="55"/>
                    </a:lnTo>
                    <a:lnTo>
                      <a:pt x="778" y="61"/>
                    </a:lnTo>
                    <a:lnTo>
                      <a:pt x="765" y="67"/>
                    </a:lnTo>
                    <a:lnTo>
                      <a:pt x="751" y="73"/>
                    </a:lnTo>
                    <a:lnTo>
                      <a:pt x="738" y="79"/>
                    </a:lnTo>
                    <a:lnTo>
                      <a:pt x="724" y="85"/>
                    </a:lnTo>
                    <a:lnTo>
                      <a:pt x="711" y="90"/>
                    </a:lnTo>
                    <a:lnTo>
                      <a:pt x="698" y="95"/>
                    </a:lnTo>
                    <a:lnTo>
                      <a:pt x="685" y="100"/>
                    </a:lnTo>
                    <a:lnTo>
                      <a:pt x="672" y="104"/>
                    </a:lnTo>
                    <a:lnTo>
                      <a:pt x="660" y="108"/>
                    </a:lnTo>
                    <a:lnTo>
                      <a:pt x="648" y="111"/>
                    </a:lnTo>
                    <a:lnTo>
                      <a:pt x="636" y="114"/>
                    </a:lnTo>
                    <a:lnTo>
                      <a:pt x="624" y="117"/>
                    </a:lnTo>
                    <a:lnTo>
                      <a:pt x="612" y="118"/>
                    </a:lnTo>
                    <a:lnTo>
                      <a:pt x="589" y="120"/>
                    </a:lnTo>
                    <a:lnTo>
                      <a:pt x="576" y="121"/>
                    </a:lnTo>
                    <a:lnTo>
                      <a:pt x="564" y="122"/>
                    </a:lnTo>
                    <a:lnTo>
                      <a:pt x="552" y="123"/>
                    </a:lnTo>
                    <a:lnTo>
                      <a:pt x="539" y="124"/>
                    </a:lnTo>
                    <a:lnTo>
                      <a:pt x="526" y="125"/>
                    </a:lnTo>
                    <a:lnTo>
                      <a:pt x="514" y="125"/>
                    </a:lnTo>
                    <a:lnTo>
                      <a:pt x="500" y="126"/>
                    </a:lnTo>
                    <a:lnTo>
                      <a:pt x="487" y="127"/>
                    </a:lnTo>
                    <a:lnTo>
                      <a:pt x="474" y="127"/>
                    </a:lnTo>
                    <a:lnTo>
                      <a:pt x="460" y="127"/>
                    </a:lnTo>
                    <a:lnTo>
                      <a:pt x="447" y="128"/>
                    </a:lnTo>
                    <a:lnTo>
                      <a:pt x="434" y="128"/>
                    </a:lnTo>
                    <a:lnTo>
                      <a:pt x="420" y="128"/>
                    </a:lnTo>
                    <a:lnTo>
                      <a:pt x="407" y="128"/>
                    </a:lnTo>
                    <a:lnTo>
                      <a:pt x="393" y="128"/>
                    </a:lnTo>
                    <a:lnTo>
                      <a:pt x="380" y="128"/>
                    </a:lnTo>
                    <a:lnTo>
                      <a:pt x="366" y="128"/>
                    </a:lnTo>
                    <a:lnTo>
                      <a:pt x="353" y="128"/>
                    </a:lnTo>
                    <a:lnTo>
                      <a:pt x="340" y="127"/>
                    </a:lnTo>
                    <a:lnTo>
                      <a:pt x="326" y="127"/>
                    </a:lnTo>
                    <a:lnTo>
                      <a:pt x="313" y="127"/>
                    </a:lnTo>
                    <a:lnTo>
                      <a:pt x="300" y="126"/>
                    </a:lnTo>
                    <a:lnTo>
                      <a:pt x="287" y="125"/>
                    </a:lnTo>
                    <a:lnTo>
                      <a:pt x="274" y="125"/>
                    </a:lnTo>
                    <a:lnTo>
                      <a:pt x="262" y="124"/>
                    </a:lnTo>
                    <a:lnTo>
                      <a:pt x="250" y="123"/>
                    </a:lnTo>
                    <a:lnTo>
                      <a:pt x="237" y="122"/>
                    </a:lnTo>
                    <a:lnTo>
                      <a:pt x="225" y="121"/>
                    </a:lnTo>
                    <a:lnTo>
                      <a:pt x="213" y="119"/>
                    </a:lnTo>
                    <a:lnTo>
                      <a:pt x="202" y="118"/>
                    </a:lnTo>
                    <a:lnTo>
                      <a:pt x="188" y="116"/>
                    </a:lnTo>
                    <a:lnTo>
                      <a:pt x="181" y="114"/>
                    </a:lnTo>
                    <a:lnTo>
                      <a:pt x="174" y="113"/>
                    </a:lnTo>
                    <a:lnTo>
                      <a:pt x="168" y="111"/>
                    </a:lnTo>
                    <a:lnTo>
                      <a:pt x="161" y="109"/>
                    </a:lnTo>
                    <a:lnTo>
                      <a:pt x="155" y="106"/>
                    </a:lnTo>
                    <a:lnTo>
                      <a:pt x="148" y="104"/>
                    </a:lnTo>
                    <a:lnTo>
                      <a:pt x="142" y="101"/>
                    </a:lnTo>
                    <a:lnTo>
                      <a:pt x="136" y="99"/>
                    </a:lnTo>
                    <a:lnTo>
                      <a:pt x="130" y="96"/>
                    </a:lnTo>
                    <a:lnTo>
                      <a:pt x="124" y="93"/>
                    </a:lnTo>
                    <a:lnTo>
                      <a:pt x="118" y="90"/>
                    </a:lnTo>
                    <a:lnTo>
                      <a:pt x="111" y="87"/>
                    </a:lnTo>
                    <a:lnTo>
                      <a:pt x="105" y="84"/>
                    </a:lnTo>
                    <a:lnTo>
                      <a:pt x="99" y="81"/>
                    </a:lnTo>
                    <a:lnTo>
                      <a:pt x="93" y="77"/>
                    </a:lnTo>
                    <a:lnTo>
                      <a:pt x="87" y="74"/>
                    </a:lnTo>
                    <a:lnTo>
                      <a:pt x="81" y="71"/>
                    </a:lnTo>
                    <a:lnTo>
                      <a:pt x="75" y="68"/>
                    </a:lnTo>
                    <a:lnTo>
                      <a:pt x="69" y="65"/>
                    </a:lnTo>
                    <a:lnTo>
                      <a:pt x="63" y="62"/>
                    </a:lnTo>
                    <a:lnTo>
                      <a:pt x="57" y="59"/>
                    </a:lnTo>
                    <a:lnTo>
                      <a:pt x="51" y="56"/>
                    </a:lnTo>
                    <a:lnTo>
                      <a:pt x="44" y="53"/>
                    </a:lnTo>
                    <a:lnTo>
                      <a:pt x="38" y="51"/>
                    </a:lnTo>
                    <a:lnTo>
                      <a:pt x="32" y="49"/>
                    </a:lnTo>
                    <a:lnTo>
                      <a:pt x="26" y="46"/>
                    </a:lnTo>
                    <a:lnTo>
                      <a:pt x="19" y="44"/>
                    </a:lnTo>
                    <a:lnTo>
                      <a:pt x="13" y="42"/>
                    </a:lnTo>
                    <a:lnTo>
                      <a:pt x="6" y="41"/>
                    </a:lnTo>
                    <a:lnTo>
                      <a:pt x="0" y="3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30" name="Freeform 68"/>
              <p:cNvSpPr>
                <a:spLocks/>
              </p:cNvSpPr>
              <p:nvPr/>
            </p:nvSpPr>
            <p:spPr bwMode="auto">
              <a:xfrm>
                <a:off x="2320" y="2984"/>
                <a:ext cx="1085" cy="93"/>
              </a:xfrm>
              <a:custGeom>
                <a:avLst/>
                <a:gdLst>
                  <a:gd name="T0" fmla="*/ 1084 w 1085"/>
                  <a:gd name="T1" fmla="*/ 40 h 93"/>
                  <a:gd name="T2" fmla="*/ 1033 w 1085"/>
                  <a:gd name="T3" fmla="*/ 25 h 93"/>
                  <a:gd name="T4" fmla="*/ 1008 w 1085"/>
                  <a:gd name="T5" fmla="*/ 18 h 93"/>
                  <a:gd name="T6" fmla="*/ 983 w 1085"/>
                  <a:gd name="T7" fmla="*/ 14 h 93"/>
                  <a:gd name="T8" fmla="*/ 958 w 1085"/>
                  <a:gd name="T9" fmla="*/ 9 h 93"/>
                  <a:gd name="T10" fmla="*/ 932 w 1085"/>
                  <a:gd name="T11" fmla="*/ 6 h 93"/>
                  <a:gd name="T12" fmla="*/ 906 w 1085"/>
                  <a:gd name="T13" fmla="*/ 3 h 93"/>
                  <a:gd name="T14" fmla="*/ 881 w 1085"/>
                  <a:gd name="T15" fmla="*/ 2 h 93"/>
                  <a:gd name="T16" fmla="*/ 856 w 1085"/>
                  <a:gd name="T17" fmla="*/ 0 h 93"/>
                  <a:gd name="T18" fmla="*/ 830 w 1085"/>
                  <a:gd name="T19" fmla="*/ 0 h 93"/>
                  <a:gd name="T20" fmla="*/ 804 w 1085"/>
                  <a:gd name="T21" fmla="*/ 0 h 93"/>
                  <a:gd name="T22" fmla="*/ 778 w 1085"/>
                  <a:gd name="T23" fmla="*/ 1 h 93"/>
                  <a:gd name="T24" fmla="*/ 753 w 1085"/>
                  <a:gd name="T25" fmla="*/ 2 h 93"/>
                  <a:gd name="T26" fmla="*/ 727 w 1085"/>
                  <a:gd name="T27" fmla="*/ 4 h 93"/>
                  <a:gd name="T28" fmla="*/ 701 w 1085"/>
                  <a:gd name="T29" fmla="*/ 6 h 93"/>
                  <a:gd name="T30" fmla="*/ 676 w 1085"/>
                  <a:gd name="T31" fmla="*/ 8 h 93"/>
                  <a:gd name="T32" fmla="*/ 650 w 1085"/>
                  <a:gd name="T33" fmla="*/ 11 h 93"/>
                  <a:gd name="T34" fmla="*/ 624 w 1085"/>
                  <a:gd name="T35" fmla="*/ 14 h 93"/>
                  <a:gd name="T36" fmla="*/ 598 w 1085"/>
                  <a:gd name="T37" fmla="*/ 17 h 93"/>
                  <a:gd name="T38" fmla="*/ 572 w 1085"/>
                  <a:gd name="T39" fmla="*/ 21 h 93"/>
                  <a:gd name="T40" fmla="*/ 547 w 1085"/>
                  <a:gd name="T41" fmla="*/ 24 h 93"/>
                  <a:gd name="T42" fmla="*/ 521 w 1085"/>
                  <a:gd name="T43" fmla="*/ 28 h 93"/>
                  <a:gd name="T44" fmla="*/ 496 w 1085"/>
                  <a:gd name="T45" fmla="*/ 32 h 93"/>
                  <a:gd name="T46" fmla="*/ 470 w 1085"/>
                  <a:gd name="T47" fmla="*/ 36 h 93"/>
                  <a:gd name="T48" fmla="*/ 445 w 1085"/>
                  <a:gd name="T49" fmla="*/ 39 h 93"/>
                  <a:gd name="T50" fmla="*/ 419 w 1085"/>
                  <a:gd name="T51" fmla="*/ 43 h 93"/>
                  <a:gd name="T52" fmla="*/ 394 w 1085"/>
                  <a:gd name="T53" fmla="*/ 46 h 93"/>
                  <a:gd name="T54" fmla="*/ 369 w 1085"/>
                  <a:gd name="T55" fmla="*/ 50 h 93"/>
                  <a:gd name="T56" fmla="*/ 344 w 1085"/>
                  <a:gd name="T57" fmla="*/ 52 h 93"/>
                  <a:gd name="T58" fmla="*/ 319 w 1085"/>
                  <a:gd name="T59" fmla="*/ 55 h 93"/>
                  <a:gd name="T60" fmla="*/ 294 w 1085"/>
                  <a:gd name="T61" fmla="*/ 58 h 93"/>
                  <a:gd name="T62" fmla="*/ 269 w 1085"/>
                  <a:gd name="T63" fmla="*/ 60 h 93"/>
                  <a:gd name="T64" fmla="*/ 252 w 1085"/>
                  <a:gd name="T65" fmla="*/ 60 h 93"/>
                  <a:gd name="T66" fmla="*/ 244 w 1085"/>
                  <a:gd name="T67" fmla="*/ 60 h 93"/>
                  <a:gd name="T68" fmla="*/ 235 w 1085"/>
                  <a:gd name="T69" fmla="*/ 61 h 93"/>
                  <a:gd name="T70" fmla="*/ 227 w 1085"/>
                  <a:gd name="T71" fmla="*/ 61 h 93"/>
                  <a:gd name="T72" fmla="*/ 218 w 1085"/>
                  <a:gd name="T73" fmla="*/ 61 h 93"/>
                  <a:gd name="T74" fmla="*/ 210 w 1085"/>
                  <a:gd name="T75" fmla="*/ 61 h 93"/>
                  <a:gd name="T76" fmla="*/ 201 w 1085"/>
                  <a:gd name="T77" fmla="*/ 61 h 93"/>
                  <a:gd name="T78" fmla="*/ 192 w 1085"/>
                  <a:gd name="T79" fmla="*/ 62 h 93"/>
                  <a:gd name="T80" fmla="*/ 184 w 1085"/>
                  <a:gd name="T81" fmla="*/ 62 h 93"/>
                  <a:gd name="T82" fmla="*/ 175 w 1085"/>
                  <a:gd name="T83" fmla="*/ 62 h 93"/>
                  <a:gd name="T84" fmla="*/ 166 w 1085"/>
                  <a:gd name="T85" fmla="*/ 62 h 93"/>
                  <a:gd name="T86" fmla="*/ 158 w 1085"/>
                  <a:gd name="T87" fmla="*/ 62 h 93"/>
                  <a:gd name="T88" fmla="*/ 149 w 1085"/>
                  <a:gd name="T89" fmla="*/ 62 h 93"/>
                  <a:gd name="T90" fmla="*/ 140 w 1085"/>
                  <a:gd name="T91" fmla="*/ 62 h 93"/>
                  <a:gd name="T92" fmla="*/ 132 w 1085"/>
                  <a:gd name="T93" fmla="*/ 63 h 93"/>
                  <a:gd name="T94" fmla="*/ 123 w 1085"/>
                  <a:gd name="T95" fmla="*/ 63 h 93"/>
                  <a:gd name="T96" fmla="*/ 114 w 1085"/>
                  <a:gd name="T97" fmla="*/ 64 h 93"/>
                  <a:gd name="T98" fmla="*/ 106 w 1085"/>
                  <a:gd name="T99" fmla="*/ 65 h 93"/>
                  <a:gd name="T100" fmla="*/ 98 w 1085"/>
                  <a:gd name="T101" fmla="*/ 66 h 93"/>
                  <a:gd name="T102" fmla="*/ 89 w 1085"/>
                  <a:gd name="T103" fmla="*/ 67 h 93"/>
                  <a:gd name="T104" fmla="*/ 80 w 1085"/>
                  <a:gd name="T105" fmla="*/ 68 h 93"/>
                  <a:gd name="T106" fmla="*/ 72 w 1085"/>
                  <a:gd name="T107" fmla="*/ 69 h 93"/>
                  <a:gd name="T108" fmla="*/ 64 w 1085"/>
                  <a:gd name="T109" fmla="*/ 71 h 93"/>
                  <a:gd name="T110" fmla="*/ 56 w 1085"/>
                  <a:gd name="T111" fmla="*/ 73 h 93"/>
                  <a:gd name="T112" fmla="*/ 47 w 1085"/>
                  <a:gd name="T113" fmla="*/ 75 h 93"/>
                  <a:gd name="T114" fmla="*/ 39 w 1085"/>
                  <a:gd name="T115" fmla="*/ 77 h 93"/>
                  <a:gd name="T116" fmla="*/ 31 w 1085"/>
                  <a:gd name="T117" fmla="*/ 80 h 93"/>
                  <a:gd name="T118" fmla="*/ 23 w 1085"/>
                  <a:gd name="T119" fmla="*/ 82 h 93"/>
                  <a:gd name="T120" fmla="*/ 15 w 1085"/>
                  <a:gd name="T121" fmla="*/ 85 h 93"/>
                  <a:gd name="T122" fmla="*/ 7 w 1085"/>
                  <a:gd name="T123" fmla="*/ 88 h 93"/>
                  <a:gd name="T124" fmla="*/ 0 w 1085"/>
                  <a:gd name="T125" fmla="*/ 92 h 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5"/>
                  <a:gd name="T190" fmla="*/ 0 h 93"/>
                  <a:gd name="T191" fmla="*/ 1085 w 1085"/>
                  <a:gd name="T192" fmla="*/ 93 h 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5" h="93">
                    <a:moveTo>
                      <a:pt x="1084" y="40"/>
                    </a:moveTo>
                    <a:lnTo>
                      <a:pt x="1033" y="25"/>
                    </a:lnTo>
                    <a:lnTo>
                      <a:pt x="1008" y="18"/>
                    </a:lnTo>
                    <a:lnTo>
                      <a:pt x="983" y="14"/>
                    </a:lnTo>
                    <a:lnTo>
                      <a:pt x="958" y="9"/>
                    </a:lnTo>
                    <a:lnTo>
                      <a:pt x="932" y="6"/>
                    </a:lnTo>
                    <a:lnTo>
                      <a:pt x="906" y="3"/>
                    </a:lnTo>
                    <a:lnTo>
                      <a:pt x="881" y="2"/>
                    </a:lnTo>
                    <a:lnTo>
                      <a:pt x="856" y="0"/>
                    </a:lnTo>
                    <a:lnTo>
                      <a:pt x="830" y="0"/>
                    </a:lnTo>
                    <a:lnTo>
                      <a:pt x="804" y="0"/>
                    </a:lnTo>
                    <a:lnTo>
                      <a:pt x="778" y="1"/>
                    </a:lnTo>
                    <a:lnTo>
                      <a:pt x="753" y="2"/>
                    </a:lnTo>
                    <a:lnTo>
                      <a:pt x="727" y="4"/>
                    </a:lnTo>
                    <a:lnTo>
                      <a:pt x="701" y="6"/>
                    </a:lnTo>
                    <a:lnTo>
                      <a:pt x="676" y="8"/>
                    </a:lnTo>
                    <a:lnTo>
                      <a:pt x="650" y="11"/>
                    </a:lnTo>
                    <a:lnTo>
                      <a:pt x="624" y="14"/>
                    </a:lnTo>
                    <a:lnTo>
                      <a:pt x="598" y="17"/>
                    </a:lnTo>
                    <a:lnTo>
                      <a:pt x="572" y="21"/>
                    </a:lnTo>
                    <a:lnTo>
                      <a:pt x="547" y="24"/>
                    </a:lnTo>
                    <a:lnTo>
                      <a:pt x="521" y="28"/>
                    </a:lnTo>
                    <a:lnTo>
                      <a:pt x="496" y="32"/>
                    </a:lnTo>
                    <a:lnTo>
                      <a:pt x="470" y="36"/>
                    </a:lnTo>
                    <a:lnTo>
                      <a:pt x="445" y="39"/>
                    </a:lnTo>
                    <a:lnTo>
                      <a:pt x="419" y="43"/>
                    </a:lnTo>
                    <a:lnTo>
                      <a:pt x="394" y="46"/>
                    </a:lnTo>
                    <a:lnTo>
                      <a:pt x="369" y="50"/>
                    </a:lnTo>
                    <a:lnTo>
                      <a:pt x="344" y="52"/>
                    </a:lnTo>
                    <a:lnTo>
                      <a:pt x="319" y="55"/>
                    </a:lnTo>
                    <a:lnTo>
                      <a:pt x="294" y="58"/>
                    </a:lnTo>
                    <a:lnTo>
                      <a:pt x="269" y="60"/>
                    </a:lnTo>
                    <a:lnTo>
                      <a:pt x="252" y="60"/>
                    </a:lnTo>
                    <a:lnTo>
                      <a:pt x="244" y="60"/>
                    </a:lnTo>
                    <a:lnTo>
                      <a:pt x="235" y="61"/>
                    </a:lnTo>
                    <a:lnTo>
                      <a:pt x="227" y="61"/>
                    </a:lnTo>
                    <a:lnTo>
                      <a:pt x="218" y="61"/>
                    </a:lnTo>
                    <a:lnTo>
                      <a:pt x="210" y="61"/>
                    </a:lnTo>
                    <a:lnTo>
                      <a:pt x="201" y="61"/>
                    </a:lnTo>
                    <a:lnTo>
                      <a:pt x="192" y="62"/>
                    </a:lnTo>
                    <a:lnTo>
                      <a:pt x="184" y="62"/>
                    </a:lnTo>
                    <a:lnTo>
                      <a:pt x="175" y="62"/>
                    </a:lnTo>
                    <a:lnTo>
                      <a:pt x="166" y="62"/>
                    </a:lnTo>
                    <a:lnTo>
                      <a:pt x="158" y="62"/>
                    </a:lnTo>
                    <a:lnTo>
                      <a:pt x="149" y="62"/>
                    </a:lnTo>
                    <a:lnTo>
                      <a:pt x="140" y="62"/>
                    </a:lnTo>
                    <a:lnTo>
                      <a:pt x="132" y="63"/>
                    </a:lnTo>
                    <a:lnTo>
                      <a:pt x="123" y="63"/>
                    </a:lnTo>
                    <a:lnTo>
                      <a:pt x="114" y="64"/>
                    </a:lnTo>
                    <a:lnTo>
                      <a:pt x="106" y="65"/>
                    </a:lnTo>
                    <a:lnTo>
                      <a:pt x="98" y="66"/>
                    </a:lnTo>
                    <a:lnTo>
                      <a:pt x="89" y="67"/>
                    </a:lnTo>
                    <a:lnTo>
                      <a:pt x="80" y="68"/>
                    </a:lnTo>
                    <a:lnTo>
                      <a:pt x="72" y="69"/>
                    </a:lnTo>
                    <a:lnTo>
                      <a:pt x="64" y="71"/>
                    </a:lnTo>
                    <a:lnTo>
                      <a:pt x="56" y="73"/>
                    </a:lnTo>
                    <a:lnTo>
                      <a:pt x="47" y="75"/>
                    </a:lnTo>
                    <a:lnTo>
                      <a:pt x="39" y="77"/>
                    </a:lnTo>
                    <a:lnTo>
                      <a:pt x="31" y="80"/>
                    </a:lnTo>
                    <a:lnTo>
                      <a:pt x="23" y="82"/>
                    </a:lnTo>
                    <a:lnTo>
                      <a:pt x="15" y="85"/>
                    </a:lnTo>
                    <a:lnTo>
                      <a:pt x="7" y="88"/>
                    </a:lnTo>
                    <a:lnTo>
                      <a:pt x="0" y="92"/>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31" name="Freeform 69"/>
              <p:cNvSpPr>
                <a:spLocks/>
              </p:cNvSpPr>
              <p:nvPr/>
            </p:nvSpPr>
            <p:spPr bwMode="auto">
              <a:xfrm>
                <a:off x="2411" y="3044"/>
                <a:ext cx="1232" cy="180"/>
              </a:xfrm>
              <a:custGeom>
                <a:avLst/>
                <a:gdLst>
                  <a:gd name="T0" fmla="*/ 22 w 1232"/>
                  <a:gd name="T1" fmla="*/ 131 h 180"/>
                  <a:gd name="T2" fmla="*/ 44 w 1232"/>
                  <a:gd name="T3" fmla="*/ 133 h 180"/>
                  <a:gd name="T4" fmla="*/ 65 w 1232"/>
                  <a:gd name="T5" fmla="*/ 136 h 180"/>
                  <a:gd name="T6" fmla="*/ 87 w 1232"/>
                  <a:gd name="T7" fmla="*/ 140 h 180"/>
                  <a:gd name="T8" fmla="*/ 108 w 1232"/>
                  <a:gd name="T9" fmla="*/ 144 h 180"/>
                  <a:gd name="T10" fmla="*/ 129 w 1232"/>
                  <a:gd name="T11" fmla="*/ 149 h 180"/>
                  <a:gd name="T12" fmla="*/ 149 w 1232"/>
                  <a:gd name="T13" fmla="*/ 154 h 180"/>
                  <a:gd name="T14" fmla="*/ 171 w 1232"/>
                  <a:gd name="T15" fmla="*/ 159 h 180"/>
                  <a:gd name="T16" fmla="*/ 191 w 1232"/>
                  <a:gd name="T17" fmla="*/ 164 h 180"/>
                  <a:gd name="T18" fmla="*/ 212 w 1232"/>
                  <a:gd name="T19" fmla="*/ 169 h 180"/>
                  <a:gd name="T20" fmla="*/ 233 w 1232"/>
                  <a:gd name="T21" fmla="*/ 173 h 180"/>
                  <a:gd name="T22" fmla="*/ 255 w 1232"/>
                  <a:gd name="T23" fmla="*/ 176 h 180"/>
                  <a:gd name="T24" fmla="*/ 276 w 1232"/>
                  <a:gd name="T25" fmla="*/ 178 h 180"/>
                  <a:gd name="T26" fmla="*/ 298 w 1232"/>
                  <a:gd name="T27" fmla="*/ 179 h 180"/>
                  <a:gd name="T28" fmla="*/ 321 w 1232"/>
                  <a:gd name="T29" fmla="*/ 178 h 180"/>
                  <a:gd name="T30" fmla="*/ 343 w 1232"/>
                  <a:gd name="T31" fmla="*/ 176 h 180"/>
                  <a:gd name="T32" fmla="*/ 374 w 1232"/>
                  <a:gd name="T33" fmla="*/ 172 h 180"/>
                  <a:gd name="T34" fmla="*/ 394 w 1232"/>
                  <a:gd name="T35" fmla="*/ 168 h 180"/>
                  <a:gd name="T36" fmla="*/ 414 w 1232"/>
                  <a:gd name="T37" fmla="*/ 165 h 180"/>
                  <a:gd name="T38" fmla="*/ 433 w 1232"/>
                  <a:gd name="T39" fmla="*/ 162 h 180"/>
                  <a:gd name="T40" fmla="*/ 453 w 1232"/>
                  <a:gd name="T41" fmla="*/ 158 h 180"/>
                  <a:gd name="T42" fmla="*/ 472 w 1232"/>
                  <a:gd name="T43" fmla="*/ 154 h 180"/>
                  <a:gd name="T44" fmla="*/ 491 w 1232"/>
                  <a:gd name="T45" fmla="*/ 151 h 180"/>
                  <a:gd name="T46" fmla="*/ 511 w 1232"/>
                  <a:gd name="T47" fmla="*/ 148 h 180"/>
                  <a:gd name="T48" fmla="*/ 530 w 1232"/>
                  <a:gd name="T49" fmla="*/ 144 h 180"/>
                  <a:gd name="T50" fmla="*/ 550 w 1232"/>
                  <a:gd name="T51" fmla="*/ 141 h 180"/>
                  <a:gd name="T52" fmla="*/ 570 w 1232"/>
                  <a:gd name="T53" fmla="*/ 138 h 180"/>
                  <a:gd name="T54" fmla="*/ 589 w 1232"/>
                  <a:gd name="T55" fmla="*/ 136 h 180"/>
                  <a:gd name="T56" fmla="*/ 610 w 1232"/>
                  <a:gd name="T57" fmla="*/ 134 h 180"/>
                  <a:gd name="T58" fmla="*/ 630 w 1232"/>
                  <a:gd name="T59" fmla="*/ 132 h 180"/>
                  <a:gd name="T60" fmla="*/ 651 w 1232"/>
                  <a:gd name="T61" fmla="*/ 131 h 180"/>
                  <a:gd name="T62" fmla="*/ 699 w 1232"/>
                  <a:gd name="T63" fmla="*/ 128 h 180"/>
                  <a:gd name="T64" fmla="*/ 735 w 1232"/>
                  <a:gd name="T65" fmla="*/ 124 h 180"/>
                  <a:gd name="T66" fmla="*/ 771 w 1232"/>
                  <a:gd name="T67" fmla="*/ 119 h 180"/>
                  <a:gd name="T68" fmla="*/ 807 w 1232"/>
                  <a:gd name="T69" fmla="*/ 113 h 180"/>
                  <a:gd name="T70" fmla="*/ 842 w 1232"/>
                  <a:gd name="T71" fmla="*/ 106 h 180"/>
                  <a:gd name="T72" fmla="*/ 877 w 1232"/>
                  <a:gd name="T73" fmla="*/ 98 h 180"/>
                  <a:gd name="T74" fmla="*/ 913 w 1232"/>
                  <a:gd name="T75" fmla="*/ 90 h 180"/>
                  <a:gd name="T76" fmla="*/ 948 w 1232"/>
                  <a:gd name="T77" fmla="*/ 81 h 180"/>
                  <a:gd name="T78" fmla="*/ 983 w 1232"/>
                  <a:gd name="T79" fmla="*/ 71 h 180"/>
                  <a:gd name="T80" fmla="*/ 1019 w 1232"/>
                  <a:gd name="T81" fmla="*/ 61 h 180"/>
                  <a:gd name="T82" fmla="*/ 1054 w 1232"/>
                  <a:gd name="T83" fmla="*/ 50 h 180"/>
                  <a:gd name="T84" fmla="*/ 1089 w 1232"/>
                  <a:gd name="T85" fmla="*/ 40 h 180"/>
                  <a:gd name="T86" fmla="*/ 1125 w 1232"/>
                  <a:gd name="T87" fmla="*/ 30 h 180"/>
                  <a:gd name="T88" fmla="*/ 1160 w 1232"/>
                  <a:gd name="T89" fmla="*/ 19 h 180"/>
                  <a:gd name="T90" fmla="*/ 1195 w 1232"/>
                  <a:gd name="T91" fmla="*/ 9 h 180"/>
                  <a:gd name="T92" fmla="*/ 1231 w 1232"/>
                  <a:gd name="T93" fmla="*/ 0 h 1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2"/>
                  <a:gd name="T142" fmla="*/ 0 h 180"/>
                  <a:gd name="T143" fmla="*/ 1232 w 1232"/>
                  <a:gd name="T144" fmla="*/ 180 h 1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2" h="180">
                    <a:moveTo>
                      <a:pt x="0" y="130"/>
                    </a:moveTo>
                    <a:lnTo>
                      <a:pt x="22" y="131"/>
                    </a:lnTo>
                    <a:lnTo>
                      <a:pt x="33" y="132"/>
                    </a:lnTo>
                    <a:lnTo>
                      <a:pt x="44" y="133"/>
                    </a:lnTo>
                    <a:lnTo>
                      <a:pt x="55" y="134"/>
                    </a:lnTo>
                    <a:lnTo>
                      <a:pt x="65" y="136"/>
                    </a:lnTo>
                    <a:lnTo>
                      <a:pt x="76" y="138"/>
                    </a:lnTo>
                    <a:lnTo>
                      <a:pt x="87" y="140"/>
                    </a:lnTo>
                    <a:lnTo>
                      <a:pt x="97" y="142"/>
                    </a:lnTo>
                    <a:lnTo>
                      <a:pt x="108" y="144"/>
                    </a:lnTo>
                    <a:lnTo>
                      <a:pt x="118" y="146"/>
                    </a:lnTo>
                    <a:lnTo>
                      <a:pt x="129" y="149"/>
                    </a:lnTo>
                    <a:lnTo>
                      <a:pt x="139" y="152"/>
                    </a:lnTo>
                    <a:lnTo>
                      <a:pt x="149" y="154"/>
                    </a:lnTo>
                    <a:lnTo>
                      <a:pt x="160" y="157"/>
                    </a:lnTo>
                    <a:lnTo>
                      <a:pt x="171" y="159"/>
                    </a:lnTo>
                    <a:lnTo>
                      <a:pt x="181" y="162"/>
                    </a:lnTo>
                    <a:lnTo>
                      <a:pt x="191" y="164"/>
                    </a:lnTo>
                    <a:lnTo>
                      <a:pt x="202" y="167"/>
                    </a:lnTo>
                    <a:lnTo>
                      <a:pt x="212" y="169"/>
                    </a:lnTo>
                    <a:lnTo>
                      <a:pt x="223" y="171"/>
                    </a:lnTo>
                    <a:lnTo>
                      <a:pt x="233" y="173"/>
                    </a:lnTo>
                    <a:lnTo>
                      <a:pt x="244" y="174"/>
                    </a:lnTo>
                    <a:lnTo>
                      <a:pt x="255" y="176"/>
                    </a:lnTo>
                    <a:lnTo>
                      <a:pt x="265" y="177"/>
                    </a:lnTo>
                    <a:lnTo>
                      <a:pt x="276" y="178"/>
                    </a:lnTo>
                    <a:lnTo>
                      <a:pt x="287" y="179"/>
                    </a:lnTo>
                    <a:lnTo>
                      <a:pt x="298" y="179"/>
                    </a:lnTo>
                    <a:lnTo>
                      <a:pt x="309" y="179"/>
                    </a:lnTo>
                    <a:lnTo>
                      <a:pt x="321" y="178"/>
                    </a:lnTo>
                    <a:lnTo>
                      <a:pt x="332" y="178"/>
                    </a:lnTo>
                    <a:lnTo>
                      <a:pt x="343" y="176"/>
                    </a:lnTo>
                    <a:lnTo>
                      <a:pt x="364" y="173"/>
                    </a:lnTo>
                    <a:lnTo>
                      <a:pt x="374" y="172"/>
                    </a:lnTo>
                    <a:lnTo>
                      <a:pt x="384" y="170"/>
                    </a:lnTo>
                    <a:lnTo>
                      <a:pt x="394" y="168"/>
                    </a:lnTo>
                    <a:lnTo>
                      <a:pt x="404" y="167"/>
                    </a:lnTo>
                    <a:lnTo>
                      <a:pt x="414" y="165"/>
                    </a:lnTo>
                    <a:lnTo>
                      <a:pt x="423" y="163"/>
                    </a:lnTo>
                    <a:lnTo>
                      <a:pt x="433" y="162"/>
                    </a:lnTo>
                    <a:lnTo>
                      <a:pt x="443" y="160"/>
                    </a:lnTo>
                    <a:lnTo>
                      <a:pt x="453" y="158"/>
                    </a:lnTo>
                    <a:lnTo>
                      <a:pt x="463" y="156"/>
                    </a:lnTo>
                    <a:lnTo>
                      <a:pt x="472" y="154"/>
                    </a:lnTo>
                    <a:lnTo>
                      <a:pt x="482" y="153"/>
                    </a:lnTo>
                    <a:lnTo>
                      <a:pt x="491" y="151"/>
                    </a:lnTo>
                    <a:lnTo>
                      <a:pt x="501" y="149"/>
                    </a:lnTo>
                    <a:lnTo>
                      <a:pt x="511" y="148"/>
                    </a:lnTo>
                    <a:lnTo>
                      <a:pt x="521" y="146"/>
                    </a:lnTo>
                    <a:lnTo>
                      <a:pt x="530" y="144"/>
                    </a:lnTo>
                    <a:lnTo>
                      <a:pt x="540" y="143"/>
                    </a:lnTo>
                    <a:lnTo>
                      <a:pt x="550" y="141"/>
                    </a:lnTo>
                    <a:lnTo>
                      <a:pt x="560" y="140"/>
                    </a:lnTo>
                    <a:lnTo>
                      <a:pt x="570" y="138"/>
                    </a:lnTo>
                    <a:lnTo>
                      <a:pt x="580" y="137"/>
                    </a:lnTo>
                    <a:lnTo>
                      <a:pt x="589" y="136"/>
                    </a:lnTo>
                    <a:lnTo>
                      <a:pt x="600" y="135"/>
                    </a:lnTo>
                    <a:lnTo>
                      <a:pt x="610" y="134"/>
                    </a:lnTo>
                    <a:lnTo>
                      <a:pt x="620" y="133"/>
                    </a:lnTo>
                    <a:lnTo>
                      <a:pt x="630" y="132"/>
                    </a:lnTo>
                    <a:lnTo>
                      <a:pt x="641" y="131"/>
                    </a:lnTo>
                    <a:lnTo>
                      <a:pt x="651" y="131"/>
                    </a:lnTo>
                    <a:lnTo>
                      <a:pt x="662" y="130"/>
                    </a:lnTo>
                    <a:lnTo>
                      <a:pt x="699" y="128"/>
                    </a:lnTo>
                    <a:lnTo>
                      <a:pt x="717" y="126"/>
                    </a:lnTo>
                    <a:lnTo>
                      <a:pt x="735" y="124"/>
                    </a:lnTo>
                    <a:lnTo>
                      <a:pt x="753" y="122"/>
                    </a:lnTo>
                    <a:lnTo>
                      <a:pt x="771" y="119"/>
                    </a:lnTo>
                    <a:lnTo>
                      <a:pt x="789" y="116"/>
                    </a:lnTo>
                    <a:lnTo>
                      <a:pt x="807" y="113"/>
                    </a:lnTo>
                    <a:lnTo>
                      <a:pt x="824" y="110"/>
                    </a:lnTo>
                    <a:lnTo>
                      <a:pt x="842" y="106"/>
                    </a:lnTo>
                    <a:lnTo>
                      <a:pt x="860" y="102"/>
                    </a:lnTo>
                    <a:lnTo>
                      <a:pt x="877" y="98"/>
                    </a:lnTo>
                    <a:lnTo>
                      <a:pt x="895" y="94"/>
                    </a:lnTo>
                    <a:lnTo>
                      <a:pt x="913" y="90"/>
                    </a:lnTo>
                    <a:lnTo>
                      <a:pt x="931" y="85"/>
                    </a:lnTo>
                    <a:lnTo>
                      <a:pt x="948" y="81"/>
                    </a:lnTo>
                    <a:lnTo>
                      <a:pt x="966" y="76"/>
                    </a:lnTo>
                    <a:lnTo>
                      <a:pt x="983" y="71"/>
                    </a:lnTo>
                    <a:lnTo>
                      <a:pt x="1001" y="66"/>
                    </a:lnTo>
                    <a:lnTo>
                      <a:pt x="1019" y="61"/>
                    </a:lnTo>
                    <a:lnTo>
                      <a:pt x="1036" y="56"/>
                    </a:lnTo>
                    <a:lnTo>
                      <a:pt x="1054" y="50"/>
                    </a:lnTo>
                    <a:lnTo>
                      <a:pt x="1071" y="45"/>
                    </a:lnTo>
                    <a:lnTo>
                      <a:pt x="1089" y="40"/>
                    </a:lnTo>
                    <a:lnTo>
                      <a:pt x="1107" y="35"/>
                    </a:lnTo>
                    <a:lnTo>
                      <a:pt x="1125" y="30"/>
                    </a:lnTo>
                    <a:lnTo>
                      <a:pt x="1142" y="24"/>
                    </a:lnTo>
                    <a:lnTo>
                      <a:pt x="1160" y="19"/>
                    </a:lnTo>
                    <a:lnTo>
                      <a:pt x="1178" y="14"/>
                    </a:lnTo>
                    <a:lnTo>
                      <a:pt x="1195" y="9"/>
                    </a:lnTo>
                    <a:lnTo>
                      <a:pt x="1213" y="4"/>
                    </a:lnTo>
                    <a:lnTo>
                      <a:pt x="1231" y="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32" name="Oval 70"/>
              <p:cNvSpPr>
                <a:spLocks noChangeArrowheads="1"/>
              </p:cNvSpPr>
              <p:nvPr/>
            </p:nvSpPr>
            <p:spPr bwMode="auto">
              <a:xfrm rot="21279375" flipV="1">
                <a:off x="2705" y="3037"/>
                <a:ext cx="417" cy="65"/>
              </a:xfrm>
              <a:prstGeom prst="ellipse">
                <a:avLst/>
              </a:prstGeom>
              <a:solidFill>
                <a:srgbClr val="E08D1E"/>
              </a:solidFill>
              <a:ln w="0">
                <a:solidFill>
                  <a:schemeClr val="hlink"/>
                </a:solidFill>
                <a:round/>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33" name="Oval 71"/>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34" name="Oval 72"/>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grpSp>
          <p:nvGrpSpPr>
            <p:cNvPr id="174176" name="Group 59"/>
            <p:cNvGrpSpPr>
              <a:grpSpLocks/>
            </p:cNvGrpSpPr>
            <p:nvPr/>
          </p:nvGrpSpPr>
          <p:grpSpPr bwMode="auto">
            <a:xfrm>
              <a:off x="250827" y="4592640"/>
              <a:ext cx="1109663" cy="204787"/>
              <a:chOff x="1860" y="2830"/>
              <a:chExt cx="1894" cy="467"/>
            </a:xfrm>
          </p:grpSpPr>
          <p:sp>
            <p:nvSpPr>
              <p:cNvPr id="174209" name="Freeform 60"/>
              <p:cNvSpPr>
                <a:spLocks/>
              </p:cNvSpPr>
              <p:nvPr/>
            </p:nvSpPr>
            <p:spPr bwMode="auto">
              <a:xfrm>
                <a:off x="1860" y="2830"/>
                <a:ext cx="1894" cy="467"/>
              </a:xfrm>
              <a:custGeom>
                <a:avLst/>
                <a:gdLst>
                  <a:gd name="T0" fmla="*/ 1812 w 1894"/>
                  <a:gd name="T1" fmla="*/ 204 h 467"/>
                  <a:gd name="T2" fmla="*/ 1732 w 1894"/>
                  <a:gd name="T3" fmla="*/ 204 h 467"/>
                  <a:gd name="T4" fmla="*/ 1652 w 1894"/>
                  <a:gd name="T5" fmla="*/ 188 h 467"/>
                  <a:gd name="T6" fmla="*/ 1573 w 1894"/>
                  <a:gd name="T7" fmla="*/ 158 h 467"/>
                  <a:gd name="T8" fmla="*/ 1495 w 1894"/>
                  <a:gd name="T9" fmla="*/ 122 h 467"/>
                  <a:gd name="T10" fmla="*/ 1418 w 1894"/>
                  <a:gd name="T11" fmla="*/ 82 h 467"/>
                  <a:gd name="T12" fmla="*/ 1342 w 1894"/>
                  <a:gd name="T13" fmla="*/ 46 h 467"/>
                  <a:gd name="T14" fmla="*/ 1268 w 1894"/>
                  <a:gd name="T15" fmla="*/ 17 h 467"/>
                  <a:gd name="T16" fmla="*/ 1166 w 1894"/>
                  <a:gd name="T17" fmla="*/ 0 h 467"/>
                  <a:gd name="T18" fmla="*/ 1083 w 1894"/>
                  <a:gd name="T19" fmla="*/ 6 h 467"/>
                  <a:gd name="T20" fmla="*/ 999 w 1894"/>
                  <a:gd name="T21" fmla="*/ 24 h 467"/>
                  <a:gd name="T22" fmla="*/ 916 w 1894"/>
                  <a:gd name="T23" fmla="*/ 50 h 467"/>
                  <a:gd name="T24" fmla="*/ 832 w 1894"/>
                  <a:gd name="T25" fmla="*/ 81 h 467"/>
                  <a:gd name="T26" fmla="*/ 750 w 1894"/>
                  <a:gd name="T27" fmla="*/ 114 h 467"/>
                  <a:gd name="T28" fmla="*/ 671 w 1894"/>
                  <a:gd name="T29" fmla="*/ 143 h 467"/>
                  <a:gd name="T30" fmla="*/ 575 w 1894"/>
                  <a:gd name="T31" fmla="*/ 171 h 467"/>
                  <a:gd name="T32" fmla="*/ 500 w 1894"/>
                  <a:gd name="T33" fmla="*/ 188 h 467"/>
                  <a:gd name="T34" fmla="*/ 424 w 1894"/>
                  <a:gd name="T35" fmla="*/ 203 h 467"/>
                  <a:gd name="T36" fmla="*/ 347 w 1894"/>
                  <a:gd name="T37" fmla="*/ 216 h 467"/>
                  <a:gd name="T38" fmla="*/ 270 w 1894"/>
                  <a:gd name="T39" fmla="*/ 225 h 467"/>
                  <a:gd name="T40" fmla="*/ 193 w 1894"/>
                  <a:gd name="T41" fmla="*/ 231 h 467"/>
                  <a:gd name="T42" fmla="*/ 115 w 1894"/>
                  <a:gd name="T43" fmla="*/ 234 h 467"/>
                  <a:gd name="T44" fmla="*/ 38 w 1894"/>
                  <a:gd name="T45" fmla="*/ 234 h 467"/>
                  <a:gd name="T46" fmla="*/ 32 w 1894"/>
                  <a:gd name="T47" fmla="*/ 232 h 467"/>
                  <a:gd name="T48" fmla="*/ 76 w 1894"/>
                  <a:gd name="T49" fmla="*/ 235 h 467"/>
                  <a:gd name="T50" fmla="*/ 120 w 1894"/>
                  <a:gd name="T51" fmla="*/ 244 h 467"/>
                  <a:gd name="T52" fmla="*/ 164 w 1894"/>
                  <a:gd name="T53" fmla="*/ 257 h 467"/>
                  <a:gd name="T54" fmla="*/ 207 w 1894"/>
                  <a:gd name="T55" fmla="*/ 272 h 467"/>
                  <a:gd name="T56" fmla="*/ 250 w 1894"/>
                  <a:gd name="T57" fmla="*/ 288 h 467"/>
                  <a:gd name="T58" fmla="*/ 292 w 1894"/>
                  <a:gd name="T59" fmla="*/ 305 h 467"/>
                  <a:gd name="T60" fmla="*/ 333 w 1894"/>
                  <a:gd name="T61" fmla="*/ 321 h 467"/>
                  <a:gd name="T62" fmla="*/ 394 w 1894"/>
                  <a:gd name="T63" fmla="*/ 343 h 467"/>
                  <a:gd name="T64" fmla="*/ 446 w 1894"/>
                  <a:gd name="T65" fmla="*/ 362 h 467"/>
                  <a:gd name="T66" fmla="*/ 497 w 1894"/>
                  <a:gd name="T67" fmla="*/ 382 h 467"/>
                  <a:gd name="T68" fmla="*/ 549 w 1894"/>
                  <a:gd name="T69" fmla="*/ 400 h 467"/>
                  <a:gd name="T70" fmla="*/ 600 w 1894"/>
                  <a:gd name="T71" fmla="*/ 417 h 467"/>
                  <a:gd name="T72" fmla="*/ 653 w 1894"/>
                  <a:gd name="T73" fmla="*/ 433 h 467"/>
                  <a:gd name="T74" fmla="*/ 706 w 1894"/>
                  <a:gd name="T75" fmla="*/ 446 h 467"/>
                  <a:gd name="T76" fmla="*/ 760 w 1894"/>
                  <a:gd name="T77" fmla="*/ 456 h 467"/>
                  <a:gd name="T78" fmla="*/ 872 w 1894"/>
                  <a:gd name="T79" fmla="*/ 466 h 467"/>
                  <a:gd name="T80" fmla="*/ 963 w 1894"/>
                  <a:gd name="T81" fmla="*/ 465 h 467"/>
                  <a:gd name="T82" fmla="*/ 1054 w 1894"/>
                  <a:gd name="T83" fmla="*/ 457 h 467"/>
                  <a:gd name="T84" fmla="*/ 1145 w 1894"/>
                  <a:gd name="T85" fmla="*/ 442 h 467"/>
                  <a:gd name="T86" fmla="*/ 1235 w 1894"/>
                  <a:gd name="T87" fmla="*/ 422 h 467"/>
                  <a:gd name="T88" fmla="*/ 1324 w 1894"/>
                  <a:gd name="T89" fmla="*/ 396 h 467"/>
                  <a:gd name="T90" fmla="*/ 1412 w 1894"/>
                  <a:gd name="T91" fmla="*/ 368 h 467"/>
                  <a:gd name="T92" fmla="*/ 1502 w 1894"/>
                  <a:gd name="T93" fmla="*/ 334 h 467"/>
                  <a:gd name="T94" fmla="*/ 1555 w 1894"/>
                  <a:gd name="T95" fmla="*/ 314 h 467"/>
                  <a:gd name="T96" fmla="*/ 1608 w 1894"/>
                  <a:gd name="T97" fmla="*/ 295 h 467"/>
                  <a:gd name="T98" fmla="*/ 1660 w 1894"/>
                  <a:gd name="T99" fmla="*/ 275 h 467"/>
                  <a:gd name="T100" fmla="*/ 1712 w 1894"/>
                  <a:gd name="T101" fmla="*/ 254 h 467"/>
                  <a:gd name="T102" fmla="*/ 1764 w 1894"/>
                  <a:gd name="T103" fmla="*/ 233 h 467"/>
                  <a:gd name="T104" fmla="*/ 1816 w 1894"/>
                  <a:gd name="T105" fmla="*/ 210 h 467"/>
                  <a:gd name="T106" fmla="*/ 1867 w 1894"/>
                  <a:gd name="T107" fmla="*/ 186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4"/>
                  <a:gd name="T163" fmla="*/ 0 h 467"/>
                  <a:gd name="T164" fmla="*/ 1894 w 189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4" h="467">
                    <a:moveTo>
                      <a:pt x="1893" y="180"/>
                    </a:moveTo>
                    <a:lnTo>
                      <a:pt x="1852" y="195"/>
                    </a:lnTo>
                    <a:lnTo>
                      <a:pt x="1832" y="200"/>
                    </a:lnTo>
                    <a:lnTo>
                      <a:pt x="1812" y="204"/>
                    </a:lnTo>
                    <a:lnTo>
                      <a:pt x="1792" y="206"/>
                    </a:lnTo>
                    <a:lnTo>
                      <a:pt x="1772" y="207"/>
                    </a:lnTo>
                    <a:lnTo>
                      <a:pt x="1752" y="206"/>
                    </a:lnTo>
                    <a:lnTo>
                      <a:pt x="1732" y="204"/>
                    </a:lnTo>
                    <a:lnTo>
                      <a:pt x="1712" y="202"/>
                    </a:lnTo>
                    <a:lnTo>
                      <a:pt x="1692" y="198"/>
                    </a:lnTo>
                    <a:lnTo>
                      <a:pt x="1672" y="193"/>
                    </a:lnTo>
                    <a:lnTo>
                      <a:pt x="1652" y="188"/>
                    </a:lnTo>
                    <a:lnTo>
                      <a:pt x="1632" y="181"/>
                    </a:lnTo>
                    <a:lnTo>
                      <a:pt x="1612" y="174"/>
                    </a:lnTo>
                    <a:lnTo>
                      <a:pt x="1593" y="167"/>
                    </a:lnTo>
                    <a:lnTo>
                      <a:pt x="1573" y="158"/>
                    </a:lnTo>
                    <a:lnTo>
                      <a:pt x="1554" y="150"/>
                    </a:lnTo>
                    <a:lnTo>
                      <a:pt x="1534" y="140"/>
                    </a:lnTo>
                    <a:lnTo>
                      <a:pt x="1515" y="131"/>
                    </a:lnTo>
                    <a:lnTo>
                      <a:pt x="1495" y="122"/>
                    </a:lnTo>
                    <a:lnTo>
                      <a:pt x="1476" y="112"/>
                    </a:lnTo>
                    <a:lnTo>
                      <a:pt x="1457" y="102"/>
                    </a:lnTo>
                    <a:lnTo>
                      <a:pt x="1438" y="92"/>
                    </a:lnTo>
                    <a:lnTo>
                      <a:pt x="1418" y="82"/>
                    </a:lnTo>
                    <a:lnTo>
                      <a:pt x="1399" y="72"/>
                    </a:lnTo>
                    <a:lnTo>
                      <a:pt x="1380" y="63"/>
                    </a:lnTo>
                    <a:lnTo>
                      <a:pt x="1361" y="54"/>
                    </a:lnTo>
                    <a:lnTo>
                      <a:pt x="1342" y="46"/>
                    </a:lnTo>
                    <a:lnTo>
                      <a:pt x="1324" y="37"/>
                    </a:lnTo>
                    <a:lnTo>
                      <a:pt x="1305" y="30"/>
                    </a:lnTo>
                    <a:lnTo>
                      <a:pt x="1286" y="23"/>
                    </a:lnTo>
                    <a:lnTo>
                      <a:pt x="1268" y="17"/>
                    </a:lnTo>
                    <a:lnTo>
                      <a:pt x="1228" y="6"/>
                    </a:lnTo>
                    <a:lnTo>
                      <a:pt x="1207" y="3"/>
                    </a:lnTo>
                    <a:lnTo>
                      <a:pt x="1187" y="1"/>
                    </a:lnTo>
                    <a:lnTo>
                      <a:pt x="1166" y="0"/>
                    </a:lnTo>
                    <a:lnTo>
                      <a:pt x="1146" y="0"/>
                    </a:lnTo>
                    <a:lnTo>
                      <a:pt x="1125" y="1"/>
                    </a:lnTo>
                    <a:lnTo>
                      <a:pt x="1104" y="3"/>
                    </a:lnTo>
                    <a:lnTo>
                      <a:pt x="1083" y="6"/>
                    </a:lnTo>
                    <a:lnTo>
                      <a:pt x="1062" y="9"/>
                    </a:lnTo>
                    <a:lnTo>
                      <a:pt x="1041" y="13"/>
                    </a:lnTo>
                    <a:lnTo>
                      <a:pt x="1020" y="18"/>
                    </a:lnTo>
                    <a:lnTo>
                      <a:pt x="999" y="24"/>
                    </a:lnTo>
                    <a:lnTo>
                      <a:pt x="978" y="30"/>
                    </a:lnTo>
                    <a:lnTo>
                      <a:pt x="957" y="36"/>
                    </a:lnTo>
                    <a:lnTo>
                      <a:pt x="936" y="43"/>
                    </a:lnTo>
                    <a:lnTo>
                      <a:pt x="916" y="50"/>
                    </a:lnTo>
                    <a:lnTo>
                      <a:pt x="894" y="58"/>
                    </a:lnTo>
                    <a:lnTo>
                      <a:pt x="874" y="65"/>
                    </a:lnTo>
                    <a:lnTo>
                      <a:pt x="853" y="73"/>
                    </a:lnTo>
                    <a:lnTo>
                      <a:pt x="832" y="81"/>
                    </a:lnTo>
                    <a:lnTo>
                      <a:pt x="812" y="89"/>
                    </a:lnTo>
                    <a:lnTo>
                      <a:pt x="791" y="98"/>
                    </a:lnTo>
                    <a:lnTo>
                      <a:pt x="771" y="106"/>
                    </a:lnTo>
                    <a:lnTo>
                      <a:pt x="750" y="114"/>
                    </a:lnTo>
                    <a:lnTo>
                      <a:pt x="730" y="121"/>
                    </a:lnTo>
                    <a:lnTo>
                      <a:pt x="710" y="129"/>
                    </a:lnTo>
                    <a:lnTo>
                      <a:pt x="690" y="136"/>
                    </a:lnTo>
                    <a:lnTo>
                      <a:pt x="671" y="143"/>
                    </a:lnTo>
                    <a:lnTo>
                      <a:pt x="651" y="150"/>
                    </a:lnTo>
                    <a:lnTo>
                      <a:pt x="632" y="156"/>
                    </a:lnTo>
                    <a:lnTo>
                      <a:pt x="613" y="161"/>
                    </a:lnTo>
                    <a:lnTo>
                      <a:pt x="575" y="171"/>
                    </a:lnTo>
                    <a:lnTo>
                      <a:pt x="556" y="175"/>
                    </a:lnTo>
                    <a:lnTo>
                      <a:pt x="538" y="180"/>
                    </a:lnTo>
                    <a:lnTo>
                      <a:pt x="519" y="184"/>
                    </a:lnTo>
                    <a:lnTo>
                      <a:pt x="500" y="188"/>
                    </a:lnTo>
                    <a:lnTo>
                      <a:pt x="481" y="192"/>
                    </a:lnTo>
                    <a:lnTo>
                      <a:pt x="462" y="196"/>
                    </a:lnTo>
                    <a:lnTo>
                      <a:pt x="443" y="200"/>
                    </a:lnTo>
                    <a:lnTo>
                      <a:pt x="424" y="203"/>
                    </a:lnTo>
                    <a:lnTo>
                      <a:pt x="405" y="207"/>
                    </a:lnTo>
                    <a:lnTo>
                      <a:pt x="386" y="210"/>
                    </a:lnTo>
                    <a:lnTo>
                      <a:pt x="366" y="213"/>
                    </a:lnTo>
                    <a:lnTo>
                      <a:pt x="347" y="216"/>
                    </a:lnTo>
                    <a:lnTo>
                      <a:pt x="328" y="218"/>
                    </a:lnTo>
                    <a:lnTo>
                      <a:pt x="309" y="221"/>
                    </a:lnTo>
                    <a:lnTo>
                      <a:pt x="289" y="223"/>
                    </a:lnTo>
                    <a:lnTo>
                      <a:pt x="270" y="225"/>
                    </a:lnTo>
                    <a:lnTo>
                      <a:pt x="251" y="227"/>
                    </a:lnTo>
                    <a:lnTo>
                      <a:pt x="231" y="228"/>
                    </a:lnTo>
                    <a:lnTo>
                      <a:pt x="212" y="230"/>
                    </a:lnTo>
                    <a:lnTo>
                      <a:pt x="193" y="231"/>
                    </a:lnTo>
                    <a:lnTo>
                      <a:pt x="173" y="232"/>
                    </a:lnTo>
                    <a:lnTo>
                      <a:pt x="154" y="233"/>
                    </a:lnTo>
                    <a:lnTo>
                      <a:pt x="134" y="234"/>
                    </a:lnTo>
                    <a:lnTo>
                      <a:pt x="115" y="234"/>
                    </a:lnTo>
                    <a:lnTo>
                      <a:pt x="96" y="234"/>
                    </a:lnTo>
                    <a:lnTo>
                      <a:pt x="77" y="234"/>
                    </a:lnTo>
                    <a:lnTo>
                      <a:pt x="58" y="234"/>
                    </a:lnTo>
                    <a:lnTo>
                      <a:pt x="38" y="234"/>
                    </a:lnTo>
                    <a:lnTo>
                      <a:pt x="19" y="234"/>
                    </a:lnTo>
                    <a:lnTo>
                      <a:pt x="0" y="233"/>
                    </a:lnTo>
                    <a:lnTo>
                      <a:pt x="22" y="232"/>
                    </a:lnTo>
                    <a:lnTo>
                      <a:pt x="32" y="232"/>
                    </a:lnTo>
                    <a:lnTo>
                      <a:pt x="43" y="232"/>
                    </a:lnTo>
                    <a:lnTo>
                      <a:pt x="54" y="233"/>
                    </a:lnTo>
                    <a:lnTo>
                      <a:pt x="65" y="234"/>
                    </a:lnTo>
                    <a:lnTo>
                      <a:pt x="76" y="235"/>
                    </a:lnTo>
                    <a:lnTo>
                      <a:pt x="87" y="237"/>
                    </a:lnTo>
                    <a:lnTo>
                      <a:pt x="98" y="239"/>
                    </a:lnTo>
                    <a:lnTo>
                      <a:pt x="109" y="242"/>
                    </a:lnTo>
                    <a:lnTo>
                      <a:pt x="120" y="244"/>
                    </a:lnTo>
                    <a:lnTo>
                      <a:pt x="131" y="247"/>
                    </a:lnTo>
                    <a:lnTo>
                      <a:pt x="142" y="250"/>
                    </a:lnTo>
                    <a:lnTo>
                      <a:pt x="153" y="253"/>
                    </a:lnTo>
                    <a:lnTo>
                      <a:pt x="164" y="257"/>
                    </a:lnTo>
                    <a:lnTo>
                      <a:pt x="175" y="260"/>
                    </a:lnTo>
                    <a:lnTo>
                      <a:pt x="186" y="264"/>
                    </a:lnTo>
                    <a:lnTo>
                      <a:pt x="196" y="268"/>
                    </a:lnTo>
                    <a:lnTo>
                      <a:pt x="207" y="272"/>
                    </a:lnTo>
                    <a:lnTo>
                      <a:pt x="218" y="276"/>
                    </a:lnTo>
                    <a:lnTo>
                      <a:pt x="229" y="280"/>
                    </a:lnTo>
                    <a:lnTo>
                      <a:pt x="239" y="284"/>
                    </a:lnTo>
                    <a:lnTo>
                      <a:pt x="250" y="288"/>
                    </a:lnTo>
                    <a:lnTo>
                      <a:pt x="260" y="293"/>
                    </a:lnTo>
                    <a:lnTo>
                      <a:pt x="271" y="297"/>
                    </a:lnTo>
                    <a:lnTo>
                      <a:pt x="282" y="301"/>
                    </a:lnTo>
                    <a:lnTo>
                      <a:pt x="292" y="305"/>
                    </a:lnTo>
                    <a:lnTo>
                      <a:pt x="302" y="309"/>
                    </a:lnTo>
                    <a:lnTo>
                      <a:pt x="312" y="313"/>
                    </a:lnTo>
                    <a:lnTo>
                      <a:pt x="323" y="317"/>
                    </a:lnTo>
                    <a:lnTo>
                      <a:pt x="333" y="321"/>
                    </a:lnTo>
                    <a:lnTo>
                      <a:pt x="343" y="325"/>
                    </a:lnTo>
                    <a:lnTo>
                      <a:pt x="369" y="334"/>
                    </a:lnTo>
                    <a:lnTo>
                      <a:pt x="382" y="338"/>
                    </a:lnTo>
                    <a:lnTo>
                      <a:pt x="394" y="343"/>
                    </a:lnTo>
                    <a:lnTo>
                      <a:pt x="407" y="348"/>
                    </a:lnTo>
                    <a:lnTo>
                      <a:pt x="420" y="353"/>
                    </a:lnTo>
                    <a:lnTo>
                      <a:pt x="433" y="358"/>
                    </a:lnTo>
                    <a:lnTo>
                      <a:pt x="446" y="362"/>
                    </a:lnTo>
                    <a:lnTo>
                      <a:pt x="458" y="367"/>
                    </a:lnTo>
                    <a:lnTo>
                      <a:pt x="471" y="372"/>
                    </a:lnTo>
                    <a:lnTo>
                      <a:pt x="484" y="377"/>
                    </a:lnTo>
                    <a:lnTo>
                      <a:pt x="497" y="382"/>
                    </a:lnTo>
                    <a:lnTo>
                      <a:pt x="510" y="386"/>
                    </a:lnTo>
                    <a:lnTo>
                      <a:pt x="523" y="391"/>
                    </a:lnTo>
                    <a:lnTo>
                      <a:pt x="536" y="396"/>
                    </a:lnTo>
                    <a:lnTo>
                      <a:pt x="549" y="400"/>
                    </a:lnTo>
                    <a:lnTo>
                      <a:pt x="562" y="404"/>
                    </a:lnTo>
                    <a:lnTo>
                      <a:pt x="574" y="409"/>
                    </a:lnTo>
                    <a:lnTo>
                      <a:pt x="588" y="413"/>
                    </a:lnTo>
                    <a:lnTo>
                      <a:pt x="600" y="417"/>
                    </a:lnTo>
                    <a:lnTo>
                      <a:pt x="614" y="421"/>
                    </a:lnTo>
                    <a:lnTo>
                      <a:pt x="627" y="425"/>
                    </a:lnTo>
                    <a:lnTo>
                      <a:pt x="640" y="429"/>
                    </a:lnTo>
                    <a:lnTo>
                      <a:pt x="653" y="433"/>
                    </a:lnTo>
                    <a:lnTo>
                      <a:pt x="666" y="436"/>
                    </a:lnTo>
                    <a:lnTo>
                      <a:pt x="679" y="440"/>
                    </a:lnTo>
                    <a:lnTo>
                      <a:pt x="692" y="443"/>
                    </a:lnTo>
                    <a:lnTo>
                      <a:pt x="706" y="446"/>
                    </a:lnTo>
                    <a:lnTo>
                      <a:pt x="719" y="448"/>
                    </a:lnTo>
                    <a:lnTo>
                      <a:pt x="732" y="451"/>
                    </a:lnTo>
                    <a:lnTo>
                      <a:pt x="746" y="454"/>
                    </a:lnTo>
                    <a:lnTo>
                      <a:pt x="760" y="456"/>
                    </a:lnTo>
                    <a:lnTo>
                      <a:pt x="804" y="462"/>
                    </a:lnTo>
                    <a:lnTo>
                      <a:pt x="827" y="464"/>
                    </a:lnTo>
                    <a:lnTo>
                      <a:pt x="850" y="465"/>
                    </a:lnTo>
                    <a:lnTo>
                      <a:pt x="872" y="466"/>
                    </a:lnTo>
                    <a:lnTo>
                      <a:pt x="895" y="466"/>
                    </a:lnTo>
                    <a:lnTo>
                      <a:pt x="918" y="466"/>
                    </a:lnTo>
                    <a:lnTo>
                      <a:pt x="940" y="466"/>
                    </a:lnTo>
                    <a:lnTo>
                      <a:pt x="963" y="465"/>
                    </a:lnTo>
                    <a:lnTo>
                      <a:pt x="986" y="464"/>
                    </a:lnTo>
                    <a:lnTo>
                      <a:pt x="1009" y="462"/>
                    </a:lnTo>
                    <a:lnTo>
                      <a:pt x="1032" y="460"/>
                    </a:lnTo>
                    <a:lnTo>
                      <a:pt x="1054" y="457"/>
                    </a:lnTo>
                    <a:lnTo>
                      <a:pt x="1077" y="454"/>
                    </a:lnTo>
                    <a:lnTo>
                      <a:pt x="1100" y="450"/>
                    </a:lnTo>
                    <a:lnTo>
                      <a:pt x="1122" y="446"/>
                    </a:lnTo>
                    <a:lnTo>
                      <a:pt x="1145" y="442"/>
                    </a:lnTo>
                    <a:lnTo>
                      <a:pt x="1168" y="437"/>
                    </a:lnTo>
                    <a:lnTo>
                      <a:pt x="1190" y="432"/>
                    </a:lnTo>
                    <a:lnTo>
                      <a:pt x="1213" y="427"/>
                    </a:lnTo>
                    <a:lnTo>
                      <a:pt x="1235" y="422"/>
                    </a:lnTo>
                    <a:lnTo>
                      <a:pt x="1258" y="416"/>
                    </a:lnTo>
                    <a:lnTo>
                      <a:pt x="1280" y="410"/>
                    </a:lnTo>
                    <a:lnTo>
                      <a:pt x="1302" y="403"/>
                    </a:lnTo>
                    <a:lnTo>
                      <a:pt x="1324" y="396"/>
                    </a:lnTo>
                    <a:lnTo>
                      <a:pt x="1346" y="390"/>
                    </a:lnTo>
                    <a:lnTo>
                      <a:pt x="1368" y="382"/>
                    </a:lnTo>
                    <a:lnTo>
                      <a:pt x="1390" y="375"/>
                    </a:lnTo>
                    <a:lnTo>
                      <a:pt x="1412" y="368"/>
                    </a:lnTo>
                    <a:lnTo>
                      <a:pt x="1433" y="360"/>
                    </a:lnTo>
                    <a:lnTo>
                      <a:pt x="1454" y="352"/>
                    </a:lnTo>
                    <a:lnTo>
                      <a:pt x="1476" y="344"/>
                    </a:lnTo>
                    <a:lnTo>
                      <a:pt x="1502" y="334"/>
                    </a:lnTo>
                    <a:lnTo>
                      <a:pt x="1515" y="329"/>
                    </a:lnTo>
                    <a:lnTo>
                      <a:pt x="1528" y="324"/>
                    </a:lnTo>
                    <a:lnTo>
                      <a:pt x="1542" y="319"/>
                    </a:lnTo>
                    <a:lnTo>
                      <a:pt x="1555" y="314"/>
                    </a:lnTo>
                    <a:lnTo>
                      <a:pt x="1568" y="310"/>
                    </a:lnTo>
                    <a:lnTo>
                      <a:pt x="1581" y="304"/>
                    </a:lnTo>
                    <a:lnTo>
                      <a:pt x="1594" y="300"/>
                    </a:lnTo>
                    <a:lnTo>
                      <a:pt x="1608" y="295"/>
                    </a:lnTo>
                    <a:lnTo>
                      <a:pt x="1620" y="290"/>
                    </a:lnTo>
                    <a:lnTo>
                      <a:pt x="1634" y="285"/>
                    </a:lnTo>
                    <a:lnTo>
                      <a:pt x="1647" y="280"/>
                    </a:lnTo>
                    <a:lnTo>
                      <a:pt x="1660" y="275"/>
                    </a:lnTo>
                    <a:lnTo>
                      <a:pt x="1673" y="270"/>
                    </a:lnTo>
                    <a:lnTo>
                      <a:pt x="1686" y="264"/>
                    </a:lnTo>
                    <a:lnTo>
                      <a:pt x="1699" y="259"/>
                    </a:lnTo>
                    <a:lnTo>
                      <a:pt x="1712" y="254"/>
                    </a:lnTo>
                    <a:lnTo>
                      <a:pt x="1725" y="249"/>
                    </a:lnTo>
                    <a:lnTo>
                      <a:pt x="1738" y="244"/>
                    </a:lnTo>
                    <a:lnTo>
                      <a:pt x="1751" y="238"/>
                    </a:lnTo>
                    <a:lnTo>
                      <a:pt x="1764" y="233"/>
                    </a:lnTo>
                    <a:lnTo>
                      <a:pt x="1777" y="227"/>
                    </a:lnTo>
                    <a:lnTo>
                      <a:pt x="1790" y="222"/>
                    </a:lnTo>
                    <a:lnTo>
                      <a:pt x="1803" y="216"/>
                    </a:lnTo>
                    <a:lnTo>
                      <a:pt x="1816" y="210"/>
                    </a:lnTo>
                    <a:lnTo>
                      <a:pt x="1829" y="204"/>
                    </a:lnTo>
                    <a:lnTo>
                      <a:pt x="1842" y="198"/>
                    </a:lnTo>
                    <a:lnTo>
                      <a:pt x="1854" y="192"/>
                    </a:lnTo>
                    <a:lnTo>
                      <a:pt x="1867" y="186"/>
                    </a:lnTo>
                    <a:lnTo>
                      <a:pt x="1880" y="180"/>
                    </a:lnTo>
                    <a:lnTo>
                      <a:pt x="1893" y="174"/>
                    </a:lnTo>
                  </a:path>
                </a:pathLst>
              </a:custGeom>
              <a:noFill/>
              <a:ln w="27305"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0" name="Freeform 61"/>
              <p:cNvSpPr>
                <a:spLocks/>
              </p:cNvSpPr>
              <p:nvPr/>
            </p:nvSpPr>
            <p:spPr bwMode="auto">
              <a:xfrm>
                <a:off x="2124" y="3012"/>
                <a:ext cx="1452" cy="105"/>
              </a:xfrm>
              <a:custGeom>
                <a:avLst/>
                <a:gdLst>
                  <a:gd name="T0" fmla="*/ 1428 w 1452"/>
                  <a:gd name="T1" fmla="*/ 35 h 105"/>
                  <a:gd name="T2" fmla="*/ 1406 w 1452"/>
                  <a:gd name="T3" fmla="*/ 32 h 105"/>
                  <a:gd name="T4" fmla="*/ 1383 w 1452"/>
                  <a:gd name="T5" fmla="*/ 28 h 105"/>
                  <a:gd name="T6" fmla="*/ 1360 w 1452"/>
                  <a:gd name="T7" fmla="*/ 24 h 105"/>
                  <a:gd name="T8" fmla="*/ 1338 w 1452"/>
                  <a:gd name="T9" fmla="*/ 20 h 105"/>
                  <a:gd name="T10" fmla="*/ 1316 w 1452"/>
                  <a:gd name="T11" fmla="*/ 16 h 105"/>
                  <a:gd name="T12" fmla="*/ 1293 w 1452"/>
                  <a:gd name="T13" fmla="*/ 12 h 105"/>
                  <a:gd name="T14" fmla="*/ 1271 w 1452"/>
                  <a:gd name="T15" fmla="*/ 9 h 105"/>
                  <a:gd name="T16" fmla="*/ 1249 w 1452"/>
                  <a:gd name="T17" fmla="*/ 6 h 105"/>
                  <a:gd name="T18" fmla="*/ 1226 w 1452"/>
                  <a:gd name="T19" fmla="*/ 3 h 105"/>
                  <a:gd name="T20" fmla="*/ 1204 w 1452"/>
                  <a:gd name="T21" fmla="*/ 1 h 105"/>
                  <a:gd name="T22" fmla="*/ 1181 w 1452"/>
                  <a:gd name="T23" fmla="*/ 0 h 105"/>
                  <a:gd name="T24" fmla="*/ 1158 w 1452"/>
                  <a:gd name="T25" fmla="*/ 0 h 105"/>
                  <a:gd name="T26" fmla="*/ 1136 w 1452"/>
                  <a:gd name="T27" fmla="*/ 0 h 105"/>
                  <a:gd name="T28" fmla="*/ 1113 w 1452"/>
                  <a:gd name="T29" fmla="*/ 2 h 105"/>
                  <a:gd name="T30" fmla="*/ 1090 w 1452"/>
                  <a:gd name="T31" fmla="*/ 5 h 105"/>
                  <a:gd name="T32" fmla="*/ 1049 w 1452"/>
                  <a:gd name="T33" fmla="*/ 11 h 105"/>
                  <a:gd name="T34" fmla="*/ 1022 w 1452"/>
                  <a:gd name="T35" fmla="*/ 14 h 105"/>
                  <a:gd name="T36" fmla="*/ 995 w 1452"/>
                  <a:gd name="T37" fmla="*/ 16 h 105"/>
                  <a:gd name="T38" fmla="*/ 968 w 1452"/>
                  <a:gd name="T39" fmla="*/ 19 h 105"/>
                  <a:gd name="T40" fmla="*/ 940 w 1452"/>
                  <a:gd name="T41" fmla="*/ 21 h 105"/>
                  <a:gd name="T42" fmla="*/ 913 w 1452"/>
                  <a:gd name="T43" fmla="*/ 22 h 105"/>
                  <a:gd name="T44" fmla="*/ 886 w 1452"/>
                  <a:gd name="T45" fmla="*/ 24 h 105"/>
                  <a:gd name="T46" fmla="*/ 858 w 1452"/>
                  <a:gd name="T47" fmla="*/ 26 h 105"/>
                  <a:gd name="T48" fmla="*/ 831 w 1452"/>
                  <a:gd name="T49" fmla="*/ 27 h 105"/>
                  <a:gd name="T50" fmla="*/ 804 w 1452"/>
                  <a:gd name="T51" fmla="*/ 29 h 105"/>
                  <a:gd name="T52" fmla="*/ 777 w 1452"/>
                  <a:gd name="T53" fmla="*/ 31 h 105"/>
                  <a:gd name="T54" fmla="*/ 750 w 1452"/>
                  <a:gd name="T55" fmla="*/ 33 h 105"/>
                  <a:gd name="T56" fmla="*/ 722 w 1452"/>
                  <a:gd name="T57" fmla="*/ 36 h 105"/>
                  <a:gd name="T58" fmla="*/ 695 w 1452"/>
                  <a:gd name="T59" fmla="*/ 39 h 105"/>
                  <a:gd name="T60" fmla="*/ 668 w 1452"/>
                  <a:gd name="T61" fmla="*/ 42 h 105"/>
                  <a:gd name="T62" fmla="*/ 628 w 1452"/>
                  <a:gd name="T63" fmla="*/ 48 h 105"/>
                  <a:gd name="T64" fmla="*/ 602 w 1452"/>
                  <a:gd name="T65" fmla="*/ 53 h 105"/>
                  <a:gd name="T66" fmla="*/ 575 w 1452"/>
                  <a:gd name="T67" fmla="*/ 58 h 105"/>
                  <a:gd name="T68" fmla="*/ 548 w 1452"/>
                  <a:gd name="T69" fmla="*/ 63 h 105"/>
                  <a:gd name="T70" fmla="*/ 522 w 1452"/>
                  <a:gd name="T71" fmla="*/ 68 h 105"/>
                  <a:gd name="T72" fmla="*/ 495 w 1452"/>
                  <a:gd name="T73" fmla="*/ 72 h 105"/>
                  <a:gd name="T74" fmla="*/ 468 w 1452"/>
                  <a:gd name="T75" fmla="*/ 77 h 105"/>
                  <a:gd name="T76" fmla="*/ 442 w 1452"/>
                  <a:gd name="T77" fmla="*/ 82 h 105"/>
                  <a:gd name="T78" fmla="*/ 415 w 1452"/>
                  <a:gd name="T79" fmla="*/ 86 h 105"/>
                  <a:gd name="T80" fmla="*/ 388 w 1452"/>
                  <a:gd name="T81" fmla="*/ 90 h 105"/>
                  <a:gd name="T82" fmla="*/ 361 w 1452"/>
                  <a:gd name="T83" fmla="*/ 94 h 105"/>
                  <a:gd name="T84" fmla="*/ 334 w 1452"/>
                  <a:gd name="T85" fmla="*/ 97 h 105"/>
                  <a:gd name="T86" fmla="*/ 307 w 1452"/>
                  <a:gd name="T87" fmla="*/ 99 h 105"/>
                  <a:gd name="T88" fmla="*/ 280 w 1452"/>
                  <a:gd name="T89" fmla="*/ 101 h 105"/>
                  <a:gd name="T90" fmla="*/ 253 w 1452"/>
                  <a:gd name="T91" fmla="*/ 103 h 105"/>
                  <a:gd name="T92" fmla="*/ 226 w 1452"/>
                  <a:gd name="T93" fmla="*/ 104 h 105"/>
                  <a:gd name="T94" fmla="*/ 205 w 1452"/>
                  <a:gd name="T95" fmla="*/ 103 h 105"/>
                  <a:gd name="T96" fmla="*/ 190 w 1452"/>
                  <a:gd name="T97" fmla="*/ 102 h 105"/>
                  <a:gd name="T98" fmla="*/ 176 w 1452"/>
                  <a:gd name="T99" fmla="*/ 101 h 105"/>
                  <a:gd name="T100" fmla="*/ 162 w 1452"/>
                  <a:gd name="T101" fmla="*/ 100 h 105"/>
                  <a:gd name="T102" fmla="*/ 148 w 1452"/>
                  <a:gd name="T103" fmla="*/ 99 h 105"/>
                  <a:gd name="T104" fmla="*/ 134 w 1452"/>
                  <a:gd name="T105" fmla="*/ 97 h 105"/>
                  <a:gd name="T106" fmla="*/ 120 w 1452"/>
                  <a:gd name="T107" fmla="*/ 96 h 105"/>
                  <a:gd name="T108" fmla="*/ 106 w 1452"/>
                  <a:gd name="T109" fmla="*/ 94 h 105"/>
                  <a:gd name="T110" fmla="*/ 92 w 1452"/>
                  <a:gd name="T111" fmla="*/ 93 h 105"/>
                  <a:gd name="T112" fmla="*/ 78 w 1452"/>
                  <a:gd name="T113" fmla="*/ 92 h 105"/>
                  <a:gd name="T114" fmla="*/ 64 w 1452"/>
                  <a:gd name="T115" fmla="*/ 91 h 105"/>
                  <a:gd name="T116" fmla="*/ 49 w 1452"/>
                  <a:gd name="T117" fmla="*/ 90 h 105"/>
                  <a:gd name="T118" fmla="*/ 35 w 1452"/>
                  <a:gd name="T119" fmla="*/ 90 h 105"/>
                  <a:gd name="T120" fmla="*/ 21 w 1452"/>
                  <a:gd name="T121" fmla="*/ 89 h 105"/>
                  <a:gd name="T122" fmla="*/ 6 w 1452"/>
                  <a:gd name="T123" fmla="*/ 90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2"/>
                  <a:gd name="T187" fmla="*/ 0 h 105"/>
                  <a:gd name="T188" fmla="*/ 1452 w 1452"/>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2" h="105">
                    <a:moveTo>
                      <a:pt x="1451" y="38"/>
                    </a:moveTo>
                    <a:lnTo>
                      <a:pt x="1428" y="35"/>
                    </a:lnTo>
                    <a:lnTo>
                      <a:pt x="1417" y="33"/>
                    </a:lnTo>
                    <a:lnTo>
                      <a:pt x="1406" y="32"/>
                    </a:lnTo>
                    <a:lnTo>
                      <a:pt x="1394" y="30"/>
                    </a:lnTo>
                    <a:lnTo>
                      <a:pt x="1383" y="28"/>
                    </a:lnTo>
                    <a:lnTo>
                      <a:pt x="1372" y="26"/>
                    </a:lnTo>
                    <a:lnTo>
                      <a:pt x="1360" y="24"/>
                    </a:lnTo>
                    <a:lnTo>
                      <a:pt x="1349" y="22"/>
                    </a:lnTo>
                    <a:lnTo>
                      <a:pt x="1338" y="20"/>
                    </a:lnTo>
                    <a:lnTo>
                      <a:pt x="1327" y="18"/>
                    </a:lnTo>
                    <a:lnTo>
                      <a:pt x="1316" y="16"/>
                    </a:lnTo>
                    <a:lnTo>
                      <a:pt x="1304" y="14"/>
                    </a:lnTo>
                    <a:lnTo>
                      <a:pt x="1293" y="12"/>
                    </a:lnTo>
                    <a:lnTo>
                      <a:pt x="1282" y="10"/>
                    </a:lnTo>
                    <a:lnTo>
                      <a:pt x="1271" y="9"/>
                    </a:lnTo>
                    <a:lnTo>
                      <a:pt x="1260" y="7"/>
                    </a:lnTo>
                    <a:lnTo>
                      <a:pt x="1249" y="6"/>
                    </a:lnTo>
                    <a:lnTo>
                      <a:pt x="1238" y="4"/>
                    </a:lnTo>
                    <a:lnTo>
                      <a:pt x="1226" y="3"/>
                    </a:lnTo>
                    <a:lnTo>
                      <a:pt x="1215" y="2"/>
                    </a:lnTo>
                    <a:lnTo>
                      <a:pt x="1204" y="1"/>
                    </a:lnTo>
                    <a:lnTo>
                      <a:pt x="1192" y="0"/>
                    </a:lnTo>
                    <a:lnTo>
                      <a:pt x="1181" y="0"/>
                    </a:lnTo>
                    <a:lnTo>
                      <a:pt x="1170" y="0"/>
                    </a:lnTo>
                    <a:lnTo>
                      <a:pt x="1158" y="0"/>
                    </a:lnTo>
                    <a:lnTo>
                      <a:pt x="1147" y="0"/>
                    </a:lnTo>
                    <a:lnTo>
                      <a:pt x="1136" y="0"/>
                    </a:lnTo>
                    <a:lnTo>
                      <a:pt x="1124" y="1"/>
                    </a:lnTo>
                    <a:lnTo>
                      <a:pt x="1113" y="2"/>
                    </a:lnTo>
                    <a:lnTo>
                      <a:pt x="1101" y="3"/>
                    </a:lnTo>
                    <a:lnTo>
                      <a:pt x="1090" y="5"/>
                    </a:lnTo>
                    <a:lnTo>
                      <a:pt x="1063" y="9"/>
                    </a:lnTo>
                    <a:lnTo>
                      <a:pt x="1049" y="11"/>
                    </a:lnTo>
                    <a:lnTo>
                      <a:pt x="1036" y="12"/>
                    </a:lnTo>
                    <a:lnTo>
                      <a:pt x="1022" y="14"/>
                    </a:lnTo>
                    <a:lnTo>
                      <a:pt x="1008" y="15"/>
                    </a:lnTo>
                    <a:lnTo>
                      <a:pt x="995" y="16"/>
                    </a:lnTo>
                    <a:lnTo>
                      <a:pt x="982" y="18"/>
                    </a:lnTo>
                    <a:lnTo>
                      <a:pt x="968" y="19"/>
                    </a:lnTo>
                    <a:lnTo>
                      <a:pt x="954" y="20"/>
                    </a:lnTo>
                    <a:lnTo>
                      <a:pt x="940" y="21"/>
                    </a:lnTo>
                    <a:lnTo>
                      <a:pt x="927" y="22"/>
                    </a:lnTo>
                    <a:lnTo>
                      <a:pt x="913" y="22"/>
                    </a:lnTo>
                    <a:lnTo>
                      <a:pt x="900" y="23"/>
                    </a:lnTo>
                    <a:lnTo>
                      <a:pt x="886" y="24"/>
                    </a:lnTo>
                    <a:lnTo>
                      <a:pt x="872" y="25"/>
                    </a:lnTo>
                    <a:lnTo>
                      <a:pt x="858" y="26"/>
                    </a:lnTo>
                    <a:lnTo>
                      <a:pt x="845" y="26"/>
                    </a:lnTo>
                    <a:lnTo>
                      <a:pt x="831" y="27"/>
                    </a:lnTo>
                    <a:lnTo>
                      <a:pt x="818" y="28"/>
                    </a:lnTo>
                    <a:lnTo>
                      <a:pt x="804" y="29"/>
                    </a:lnTo>
                    <a:lnTo>
                      <a:pt x="790" y="30"/>
                    </a:lnTo>
                    <a:lnTo>
                      <a:pt x="777" y="31"/>
                    </a:lnTo>
                    <a:lnTo>
                      <a:pt x="763" y="32"/>
                    </a:lnTo>
                    <a:lnTo>
                      <a:pt x="750" y="33"/>
                    </a:lnTo>
                    <a:lnTo>
                      <a:pt x="736" y="34"/>
                    </a:lnTo>
                    <a:lnTo>
                      <a:pt x="722" y="36"/>
                    </a:lnTo>
                    <a:lnTo>
                      <a:pt x="709" y="37"/>
                    </a:lnTo>
                    <a:lnTo>
                      <a:pt x="695" y="39"/>
                    </a:lnTo>
                    <a:lnTo>
                      <a:pt x="682" y="40"/>
                    </a:lnTo>
                    <a:lnTo>
                      <a:pt x="668" y="42"/>
                    </a:lnTo>
                    <a:lnTo>
                      <a:pt x="655" y="44"/>
                    </a:lnTo>
                    <a:lnTo>
                      <a:pt x="628" y="48"/>
                    </a:lnTo>
                    <a:lnTo>
                      <a:pt x="615" y="51"/>
                    </a:lnTo>
                    <a:lnTo>
                      <a:pt x="602" y="53"/>
                    </a:lnTo>
                    <a:lnTo>
                      <a:pt x="588" y="56"/>
                    </a:lnTo>
                    <a:lnTo>
                      <a:pt x="575" y="58"/>
                    </a:lnTo>
                    <a:lnTo>
                      <a:pt x="562" y="60"/>
                    </a:lnTo>
                    <a:lnTo>
                      <a:pt x="548" y="63"/>
                    </a:lnTo>
                    <a:lnTo>
                      <a:pt x="535" y="65"/>
                    </a:lnTo>
                    <a:lnTo>
                      <a:pt x="522" y="68"/>
                    </a:lnTo>
                    <a:lnTo>
                      <a:pt x="508" y="70"/>
                    </a:lnTo>
                    <a:lnTo>
                      <a:pt x="495" y="72"/>
                    </a:lnTo>
                    <a:lnTo>
                      <a:pt x="482" y="75"/>
                    </a:lnTo>
                    <a:lnTo>
                      <a:pt x="468" y="77"/>
                    </a:lnTo>
                    <a:lnTo>
                      <a:pt x="455" y="79"/>
                    </a:lnTo>
                    <a:lnTo>
                      <a:pt x="442" y="82"/>
                    </a:lnTo>
                    <a:lnTo>
                      <a:pt x="428" y="84"/>
                    </a:lnTo>
                    <a:lnTo>
                      <a:pt x="415" y="86"/>
                    </a:lnTo>
                    <a:lnTo>
                      <a:pt x="401" y="88"/>
                    </a:lnTo>
                    <a:lnTo>
                      <a:pt x="388" y="90"/>
                    </a:lnTo>
                    <a:lnTo>
                      <a:pt x="374" y="92"/>
                    </a:lnTo>
                    <a:lnTo>
                      <a:pt x="361" y="94"/>
                    </a:lnTo>
                    <a:lnTo>
                      <a:pt x="348" y="95"/>
                    </a:lnTo>
                    <a:lnTo>
                      <a:pt x="334" y="97"/>
                    </a:lnTo>
                    <a:lnTo>
                      <a:pt x="321" y="98"/>
                    </a:lnTo>
                    <a:lnTo>
                      <a:pt x="307" y="99"/>
                    </a:lnTo>
                    <a:lnTo>
                      <a:pt x="294" y="100"/>
                    </a:lnTo>
                    <a:lnTo>
                      <a:pt x="280" y="101"/>
                    </a:lnTo>
                    <a:lnTo>
                      <a:pt x="267" y="102"/>
                    </a:lnTo>
                    <a:lnTo>
                      <a:pt x="253" y="103"/>
                    </a:lnTo>
                    <a:lnTo>
                      <a:pt x="240" y="103"/>
                    </a:lnTo>
                    <a:lnTo>
                      <a:pt x="226" y="104"/>
                    </a:lnTo>
                    <a:lnTo>
                      <a:pt x="212" y="103"/>
                    </a:lnTo>
                    <a:lnTo>
                      <a:pt x="205" y="103"/>
                    </a:lnTo>
                    <a:lnTo>
                      <a:pt x="198" y="103"/>
                    </a:lnTo>
                    <a:lnTo>
                      <a:pt x="190" y="102"/>
                    </a:lnTo>
                    <a:lnTo>
                      <a:pt x="184" y="102"/>
                    </a:lnTo>
                    <a:lnTo>
                      <a:pt x="176" y="101"/>
                    </a:lnTo>
                    <a:lnTo>
                      <a:pt x="169" y="101"/>
                    </a:lnTo>
                    <a:lnTo>
                      <a:pt x="162" y="100"/>
                    </a:lnTo>
                    <a:lnTo>
                      <a:pt x="155" y="100"/>
                    </a:lnTo>
                    <a:lnTo>
                      <a:pt x="148" y="99"/>
                    </a:lnTo>
                    <a:lnTo>
                      <a:pt x="141" y="98"/>
                    </a:lnTo>
                    <a:lnTo>
                      <a:pt x="134" y="97"/>
                    </a:lnTo>
                    <a:lnTo>
                      <a:pt x="127" y="97"/>
                    </a:lnTo>
                    <a:lnTo>
                      <a:pt x="120" y="96"/>
                    </a:lnTo>
                    <a:lnTo>
                      <a:pt x="113" y="95"/>
                    </a:lnTo>
                    <a:lnTo>
                      <a:pt x="106" y="94"/>
                    </a:lnTo>
                    <a:lnTo>
                      <a:pt x="99" y="94"/>
                    </a:lnTo>
                    <a:lnTo>
                      <a:pt x="92" y="93"/>
                    </a:lnTo>
                    <a:lnTo>
                      <a:pt x="85" y="92"/>
                    </a:lnTo>
                    <a:lnTo>
                      <a:pt x="78" y="92"/>
                    </a:lnTo>
                    <a:lnTo>
                      <a:pt x="71" y="91"/>
                    </a:lnTo>
                    <a:lnTo>
                      <a:pt x="64" y="91"/>
                    </a:lnTo>
                    <a:lnTo>
                      <a:pt x="56" y="90"/>
                    </a:lnTo>
                    <a:lnTo>
                      <a:pt x="49" y="90"/>
                    </a:lnTo>
                    <a:lnTo>
                      <a:pt x="42" y="90"/>
                    </a:lnTo>
                    <a:lnTo>
                      <a:pt x="35" y="90"/>
                    </a:lnTo>
                    <a:lnTo>
                      <a:pt x="28" y="89"/>
                    </a:lnTo>
                    <a:lnTo>
                      <a:pt x="21" y="89"/>
                    </a:lnTo>
                    <a:lnTo>
                      <a:pt x="14" y="90"/>
                    </a:lnTo>
                    <a:lnTo>
                      <a:pt x="6" y="90"/>
                    </a:lnTo>
                    <a:lnTo>
                      <a:pt x="0" y="9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1" name="Freeform 62"/>
              <p:cNvSpPr>
                <a:spLocks/>
              </p:cNvSpPr>
              <p:nvPr/>
            </p:nvSpPr>
            <p:spPr bwMode="auto">
              <a:xfrm>
                <a:off x="2277" y="3068"/>
                <a:ext cx="1213" cy="107"/>
              </a:xfrm>
              <a:custGeom>
                <a:avLst/>
                <a:gdLst>
                  <a:gd name="T0" fmla="*/ 1194 w 1213"/>
                  <a:gd name="T1" fmla="*/ 0 h 107"/>
                  <a:gd name="T2" fmla="*/ 1175 w 1213"/>
                  <a:gd name="T3" fmla="*/ 0 h 107"/>
                  <a:gd name="T4" fmla="*/ 1155 w 1213"/>
                  <a:gd name="T5" fmla="*/ 2 h 107"/>
                  <a:gd name="T6" fmla="*/ 1135 w 1213"/>
                  <a:gd name="T7" fmla="*/ 4 h 107"/>
                  <a:gd name="T8" fmla="*/ 1114 w 1213"/>
                  <a:gd name="T9" fmla="*/ 8 h 107"/>
                  <a:gd name="T10" fmla="*/ 1093 w 1213"/>
                  <a:gd name="T11" fmla="*/ 12 h 107"/>
                  <a:gd name="T12" fmla="*/ 1071 w 1213"/>
                  <a:gd name="T13" fmla="*/ 16 h 107"/>
                  <a:gd name="T14" fmla="*/ 1049 w 1213"/>
                  <a:gd name="T15" fmla="*/ 21 h 107"/>
                  <a:gd name="T16" fmla="*/ 1027 w 1213"/>
                  <a:gd name="T17" fmla="*/ 26 h 107"/>
                  <a:gd name="T18" fmla="*/ 1006 w 1213"/>
                  <a:gd name="T19" fmla="*/ 32 h 107"/>
                  <a:gd name="T20" fmla="*/ 984 w 1213"/>
                  <a:gd name="T21" fmla="*/ 37 h 107"/>
                  <a:gd name="T22" fmla="*/ 963 w 1213"/>
                  <a:gd name="T23" fmla="*/ 42 h 107"/>
                  <a:gd name="T24" fmla="*/ 942 w 1213"/>
                  <a:gd name="T25" fmla="*/ 46 h 107"/>
                  <a:gd name="T26" fmla="*/ 921 w 1213"/>
                  <a:gd name="T27" fmla="*/ 49 h 107"/>
                  <a:gd name="T28" fmla="*/ 901 w 1213"/>
                  <a:gd name="T29" fmla="*/ 52 h 107"/>
                  <a:gd name="T30" fmla="*/ 882 w 1213"/>
                  <a:gd name="T31" fmla="*/ 54 h 107"/>
                  <a:gd name="T32" fmla="*/ 843 w 1213"/>
                  <a:gd name="T33" fmla="*/ 56 h 107"/>
                  <a:gd name="T34" fmla="*/ 818 w 1213"/>
                  <a:gd name="T35" fmla="*/ 58 h 107"/>
                  <a:gd name="T36" fmla="*/ 793 w 1213"/>
                  <a:gd name="T37" fmla="*/ 59 h 107"/>
                  <a:gd name="T38" fmla="*/ 767 w 1213"/>
                  <a:gd name="T39" fmla="*/ 61 h 107"/>
                  <a:gd name="T40" fmla="*/ 742 w 1213"/>
                  <a:gd name="T41" fmla="*/ 62 h 107"/>
                  <a:gd name="T42" fmla="*/ 717 w 1213"/>
                  <a:gd name="T43" fmla="*/ 64 h 107"/>
                  <a:gd name="T44" fmla="*/ 691 w 1213"/>
                  <a:gd name="T45" fmla="*/ 66 h 107"/>
                  <a:gd name="T46" fmla="*/ 666 w 1213"/>
                  <a:gd name="T47" fmla="*/ 67 h 107"/>
                  <a:gd name="T48" fmla="*/ 641 w 1213"/>
                  <a:gd name="T49" fmla="*/ 69 h 107"/>
                  <a:gd name="T50" fmla="*/ 616 w 1213"/>
                  <a:gd name="T51" fmla="*/ 71 h 107"/>
                  <a:gd name="T52" fmla="*/ 591 w 1213"/>
                  <a:gd name="T53" fmla="*/ 73 h 107"/>
                  <a:gd name="T54" fmla="*/ 565 w 1213"/>
                  <a:gd name="T55" fmla="*/ 76 h 107"/>
                  <a:gd name="T56" fmla="*/ 540 w 1213"/>
                  <a:gd name="T57" fmla="*/ 78 h 107"/>
                  <a:gd name="T58" fmla="*/ 515 w 1213"/>
                  <a:gd name="T59" fmla="*/ 82 h 107"/>
                  <a:gd name="T60" fmla="*/ 490 w 1213"/>
                  <a:gd name="T61" fmla="*/ 85 h 107"/>
                  <a:gd name="T62" fmla="*/ 446 w 1213"/>
                  <a:gd name="T63" fmla="*/ 91 h 107"/>
                  <a:gd name="T64" fmla="*/ 415 w 1213"/>
                  <a:gd name="T65" fmla="*/ 95 h 107"/>
                  <a:gd name="T66" fmla="*/ 384 w 1213"/>
                  <a:gd name="T67" fmla="*/ 98 h 107"/>
                  <a:gd name="T68" fmla="*/ 354 w 1213"/>
                  <a:gd name="T69" fmla="*/ 101 h 107"/>
                  <a:gd name="T70" fmla="*/ 324 w 1213"/>
                  <a:gd name="T71" fmla="*/ 103 h 107"/>
                  <a:gd name="T72" fmla="*/ 295 w 1213"/>
                  <a:gd name="T73" fmla="*/ 105 h 107"/>
                  <a:gd name="T74" fmla="*/ 265 w 1213"/>
                  <a:gd name="T75" fmla="*/ 106 h 107"/>
                  <a:gd name="T76" fmla="*/ 236 w 1213"/>
                  <a:gd name="T77" fmla="*/ 106 h 107"/>
                  <a:gd name="T78" fmla="*/ 207 w 1213"/>
                  <a:gd name="T79" fmla="*/ 106 h 107"/>
                  <a:gd name="T80" fmla="*/ 178 w 1213"/>
                  <a:gd name="T81" fmla="*/ 105 h 107"/>
                  <a:gd name="T82" fmla="*/ 149 w 1213"/>
                  <a:gd name="T83" fmla="*/ 104 h 107"/>
                  <a:gd name="T84" fmla="*/ 119 w 1213"/>
                  <a:gd name="T85" fmla="*/ 102 h 107"/>
                  <a:gd name="T86" fmla="*/ 90 w 1213"/>
                  <a:gd name="T87" fmla="*/ 99 h 107"/>
                  <a:gd name="T88" fmla="*/ 60 w 1213"/>
                  <a:gd name="T89" fmla="*/ 96 h 107"/>
                  <a:gd name="T90" fmla="*/ 30 w 1213"/>
                  <a:gd name="T91" fmla="*/ 92 h 107"/>
                  <a:gd name="T92" fmla="*/ 0 w 1213"/>
                  <a:gd name="T93" fmla="*/ 8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13"/>
                  <a:gd name="T142" fmla="*/ 0 h 107"/>
                  <a:gd name="T143" fmla="*/ 1213 w 1213"/>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13" h="107">
                    <a:moveTo>
                      <a:pt x="1212" y="2"/>
                    </a:moveTo>
                    <a:lnTo>
                      <a:pt x="1194" y="0"/>
                    </a:lnTo>
                    <a:lnTo>
                      <a:pt x="1184" y="0"/>
                    </a:lnTo>
                    <a:lnTo>
                      <a:pt x="1175" y="0"/>
                    </a:lnTo>
                    <a:lnTo>
                      <a:pt x="1165" y="1"/>
                    </a:lnTo>
                    <a:lnTo>
                      <a:pt x="1155" y="2"/>
                    </a:lnTo>
                    <a:lnTo>
                      <a:pt x="1145" y="3"/>
                    </a:lnTo>
                    <a:lnTo>
                      <a:pt x="1135" y="4"/>
                    </a:lnTo>
                    <a:lnTo>
                      <a:pt x="1124" y="6"/>
                    </a:lnTo>
                    <a:lnTo>
                      <a:pt x="1114" y="8"/>
                    </a:lnTo>
                    <a:lnTo>
                      <a:pt x="1103" y="10"/>
                    </a:lnTo>
                    <a:lnTo>
                      <a:pt x="1093" y="12"/>
                    </a:lnTo>
                    <a:lnTo>
                      <a:pt x="1082" y="14"/>
                    </a:lnTo>
                    <a:lnTo>
                      <a:pt x="1071" y="16"/>
                    </a:lnTo>
                    <a:lnTo>
                      <a:pt x="1060" y="19"/>
                    </a:lnTo>
                    <a:lnTo>
                      <a:pt x="1049" y="21"/>
                    </a:lnTo>
                    <a:lnTo>
                      <a:pt x="1039" y="24"/>
                    </a:lnTo>
                    <a:lnTo>
                      <a:pt x="1027" y="26"/>
                    </a:lnTo>
                    <a:lnTo>
                      <a:pt x="1017" y="29"/>
                    </a:lnTo>
                    <a:lnTo>
                      <a:pt x="1006" y="32"/>
                    </a:lnTo>
                    <a:lnTo>
                      <a:pt x="995" y="34"/>
                    </a:lnTo>
                    <a:lnTo>
                      <a:pt x="984" y="37"/>
                    </a:lnTo>
                    <a:lnTo>
                      <a:pt x="973" y="39"/>
                    </a:lnTo>
                    <a:lnTo>
                      <a:pt x="963" y="42"/>
                    </a:lnTo>
                    <a:lnTo>
                      <a:pt x="952" y="44"/>
                    </a:lnTo>
                    <a:lnTo>
                      <a:pt x="942" y="46"/>
                    </a:lnTo>
                    <a:lnTo>
                      <a:pt x="931" y="48"/>
                    </a:lnTo>
                    <a:lnTo>
                      <a:pt x="921" y="49"/>
                    </a:lnTo>
                    <a:lnTo>
                      <a:pt x="911" y="51"/>
                    </a:lnTo>
                    <a:lnTo>
                      <a:pt x="901" y="52"/>
                    </a:lnTo>
                    <a:lnTo>
                      <a:pt x="891" y="53"/>
                    </a:lnTo>
                    <a:lnTo>
                      <a:pt x="882" y="54"/>
                    </a:lnTo>
                    <a:lnTo>
                      <a:pt x="856" y="55"/>
                    </a:lnTo>
                    <a:lnTo>
                      <a:pt x="843" y="56"/>
                    </a:lnTo>
                    <a:lnTo>
                      <a:pt x="831" y="57"/>
                    </a:lnTo>
                    <a:lnTo>
                      <a:pt x="818" y="58"/>
                    </a:lnTo>
                    <a:lnTo>
                      <a:pt x="805" y="58"/>
                    </a:lnTo>
                    <a:lnTo>
                      <a:pt x="793" y="59"/>
                    </a:lnTo>
                    <a:lnTo>
                      <a:pt x="780" y="60"/>
                    </a:lnTo>
                    <a:lnTo>
                      <a:pt x="767" y="61"/>
                    </a:lnTo>
                    <a:lnTo>
                      <a:pt x="755" y="62"/>
                    </a:lnTo>
                    <a:lnTo>
                      <a:pt x="742" y="62"/>
                    </a:lnTo>
                    <a:lnTo>
                      <a:pt x="729" y="63"/>
                    </a:lnTo>
                    <a:lnTo>
                      <a:pt x="717" y="64"/>
                    </a:lnTo>
                    <a:lnTo>
                      <a:pt x="704" y="64"/>
                    </a:lnTo>
                    <a:lnTo>
                      <a:pt x="691" y="66"/>
                    </a:lnTo>
                    <a:lnTo>
                      <a:pt x="679" y="66"/>
                    </a:lnTo>
                    <a:lnTo>
                      <a:pt x="666" y="67"/>
                    </a:lnTo>
                    <a:lnTo>
                      <a:pt x="654" y="68"/>
                    </a:lnTo>
                    <a:lnTo>
                      <a:pt x="641" y="69"/>
                    </a:lnTo>
                    <a:lnTo>
                      <a:pt x="629" y="70"/>
                    </a:lnTo>
                    <a:lnTo>
                      <a:pt x="616" y="71"/>
                    </a:lnTo>
                    <a:lnTo>
                      <a:pt x="603" y="72"/>
                    </a:lnTo>
                    <a:lnTo>
                      <a:pt x="591" y="73"/>
                    </a:lnTo>
                    <a:lnTo>
                      <a:pt x="578" y="75"/>
                    </a:lnTo>
                    <a:lnTo>
                      <a:pt x="565" y="76"/>
                    </a:lnTo>
                    <a:lnTo>
                      <a:pt x="553" y="77"/>
                    </a:lnTo>
                    <a:lnTo>
                      <a:pt x="540" y="78"/>
                    </a:lnTo>
                    <a:lnTo>
                      <a:pt x="528" y="80"/>
                    </a:lnTo>
                    <a:lnTo>
                      <a:pt x="515" y="82"/>
                    </a:lnTo>
                    <a:lnTo>
                      <a:pt x="503" y="83"/>
                    </a:lnTo>
                    <a:lnTo>
                      <a:pt x="490" y="85"/>
                    </a:lnTo>
                    <a:lnTo>
                      <a:pt x="477" y="87"/>
                    </a:lnTo>
                    <a:lnTo>
                      <a:pt x="446" y="91"/>
                    </a:lnTo>
                    <a:lnTo>
                      <a:pt x="430" y="93"/>
                    </a:lnTo>
                    <a:lnTo>
                      <a:pt x="415" y="95"/>
                    </a:lnTo>
                    <a:lnTo>
                      <a:pt x="399" y="96"/>
                    </a:lnTo>
                    <a:lnTo>
                      <a:pt x="384" y="98"/>
                    </a:lnTo>
                    <a:lnTo>
                      <a:pt x="369" y="100"/>
                    </a:lnTo>
                    <a:lnTo>
                      <a:pt x="354" y="101"/>
                    </a:lnTo>
                    <a:lnTo>
                      <a:pt x="339" y="102"/>
                    </a:lnTo>
                    <a:lnTo>
                      <a:pt x="324" y="103"/>
                    </a:lnTo>
                    <a:lnTo>
                      <a:pt x="309" y="104"/>
                    </a:lnTo>
                    <a:lnTo>
                      <a:pt x="295" y="105"/>
                    </a:lnTo>
                    <a:lnTo>
                      <a:pt x="280" y="105"/>
                    </a:lnTo>
                    <a:lnTo>
                      <a:pt x="265" y="106"/>
                    </a:lnTo>
                    <a:lnTo>
                      <a:pt x="251" y="106"/>
                    </a:lnTo>
                    <a:lnTo>
                      <a:pt x="236" y="106"/>
                    </a:lnTo>
                    <a:lnTo>
                      <a:pt x="221" y="106"/>
                    </a:lnTo>
                    <a:lnTo>
                      <a:pt x="207" y="106"/>
                    </a:lnTo>
                    <a:lnTo>
                      <a:pt x="192" y="106"/>
                    </a:lnTo>
                    <a:lnTo>
                      <a:pt x="178" y="105"/>
                    </a:lnTo>
                    <a:lnTo>
                      <a:pt x="163" y="105"/>
                    </a:lnTo>
                    <a:lnTo>
                      <a:pt x="149" y="104"/>
                    </a:lnTo>
                    <a:lnTo>
                      <a:pt x="134" y="103"/>
                    </a:lnTo>
                    <a:lnTo>
                      <a:pt x="119" y="102"/>
                    </a:lnTo>
                    <a:lnTo>
                      <a:pt x="105" y="100"/>
                    </a:lnTo>
                    <a:lnTo>
                      <a:pt x="90" y="99"/>
                    </a:lnTo>
                    <a:lnTo>
                      <a:pt x="75" y="98"/>
                    </a:lnTo>
                    <a:lnTo>
                      <a:pt x="60" y="96"/>
                    </a:lnTo>
                    <a:lnTo>
                      <a:pt x="45" y="94"/>
                    </a:lnTo>
                    <a:lnTo>
                      <a:pt x="30" y="92"/>
                    </a:lnTo>
                    <a:lnTo>
                      <a:pt x="1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2" name="Freeform 63"/>
              <p:cNvSpPr>
                <a:spLocks/>
              </p:cNvSpPr>
              <p:nvPr/>
            </p:nvSpPr>
            <p:spPr bwMode="auto">
              <a:xfrm>
                <a:off x="2166" y="2939"/>
                <a:ext cx="1337" cy="158"/>
              </a:xfrm>
              <a:custGeom>
                <a:avLst/>
                <a:gdLst>
                  <a:gd name="T0" fmla="*/ 1321 w 1337"/>
                  <a:gd name="T1" fmla="*/ 93 h 158"/>
                  <a:gd name="T2" fmla="*/ 1306 w 1337"/>
                  <a:gd name="T3" fmla="*/ 94 h 158"/>
                  <a:gd name="T4" fmla="*/ 1291 w 1337"/>
                  <a:gd name="T5" fmla="*/ 94 h 158"/>
                  <a:gd name="T6" fmla="*/ 1276 w 1337"/>
                  <a:gd name="T7" fmla="*/ 92 h 158"/>
                  <a:gd name="T8" fmla="*/ 1261 w 1337"/>
                  <a:gd name="T9" fmla="*/ 89 h 158"/>
                  <a:gd name="T10" fmla="*/ 1245 w 1337"/>
                  <a:gd name="T11" fmla="*/ 85 h 158"/>
                  <a:gd name="T12" fmla="*/ 1230 w 1337"/>
                  <a:gd name="T13" fmla="*/ 80 h 158"/>
                  <a:gd name="T14" fmla="*/ 1214 w 1337"/>
                  <a:gd name="T15" fmla="*/ 74 h 158"/>
                  <a:gd name="T16" fmla="*/ 1198 w 1337"/>
                  <a:gd name="T17" fmla="*/ 68 h 158"/>
                  <a:gd name="T18" fmla="*/ 1183 w 1337"/>
                  <a:gd name="T19" fmla="*/ 62 h 158"/>
                  <a:gd name="T20" fmla="*/ 1168 w 1337"/>
                  <a:gd name="T21" fmla="*/ 55 h 158"/>
                  <a:gd name="T22" fmla="*/ 1153 w 1337"/>
                  <a:gd name="T23" fmla="*/ 49 h 158"/>
                  <a:gd name="T24" fmla="*/ 1138 w 1337"/>
                  <a:gd name="T25" fmla="*/ 42 h 158"/>
                  <a:gd name="T26" fmla="*/ 1124 w 1337"/>
                  <a:gd name="T27" fmla="*/ 36 h 158"/>
                  <a:gd name="T28" fmla="*/ 1110 w 1337"/>
                  <a:gd name="T29" fmla="*/ 31 h 158"/>
                  <a:gd name="T30" fmla="*/ 1097 w 1337"/>
                  <a:gd name="T31" fmla="*/ 26 h 158"/>
                  <a:gd name="T32" fmla="*/ 1038 w 1337"/>
                  <a:gd name="T33" fmla="*/ 9 h 158"/>
                  <a:gd name="T34" fmla="*/ 999 w 1337"/>
                  <a:gd name="T35" fmla="*/ 3 h 158"/>
                  <a:gd name="T36" fmla="*/ 961 w 1337"/>
                  <a:gd name="T37" fmla="*/ 1 h 158"/>
                  <a:gd name="T38" fmla="*/ 923 w 1337"/>
                  <a:gd name="T39" fmla="*/ 1 h 158"/>
                  <a:gd name="T40" fmla="*/ 885 w 1337"/>
                  <a:gd name="T41" fmla="*/ 3 h 158"/>
                  <a:gd name="T42" fmla="*/ 847 w 1337"/>
                  <a:gd name="T43" fmla="*/ 8 h 158"/>
                  <a:gd name="T44" fmla="*/ 810 w 1337"/>
                  <a:gd name="T45" fmla="*/ 15 h 158"/>
                  <a:gd name="T46" fmla="*/ 772 w 1337"/>
                  <a:gd name="T47" fmla="*/ 23 h 158"/>
                  <a:gd name="T48" fmla="*/ 734 w 1337"/>
                  <a:gd name="T49" fmla="*/ 31 h 158"/>
                  <a:gd name="T50" fmla="*/ 697 w 1337"/>
                  <a:gd name="T51" fmla="*/ 41 h 158"/>
                  <a:gd name="T52" fmla="*/ 659 w 1337"/>
                  <a:gd name="T53" fmla="*/ 51 h 158"/>
                  <a:gd name="T54" fmla="*/ 620 w 1337"/>
                  <a:gd name="T55" fmla="*/ 61 h 158"/>
                  <a:gd name="T56" fmla="*/ 582 w 1337"/>
                  <a:gd name="T57" fmla="*/ 71 h 158"/>
                  <a:gd name="T58" fmla="*/ 543 w 1337"/>
                  <a:gd name="T59" fmla="*/ 80 h 158"/>
                  <a:gd name="T60" fmla="*/ 504 w 1337"/>
                  <a:gd name="T61" fmla="*/ 87 h 158"/>
                  <a:gd name="T62" fmla="*/ 460 w 1337"/>
                  <a:gd name="T63" fmla="*/ 95 h 158"/>
                  <a:gd name="T64" fmla="*/ 434 w 1337"/>
                  <a:gd name="T65" fmla="*/ 99 h 158"/>
                  <a:gd name="T66" fmla="*/ 409 w 1337"/>
                  <a:gd name="T67" fmla="*/ 103 h 158"/>
                  <a:gd name="T68" fmla="*/ 384 w 1337"/>
                  <a:gd name="T69" fmla="*/ 108 h 158"/>
                  <a:gd name="T70" fmla="*/ 358 w 1337"/>
                  <a:gd name="T71" fmla="*/ 113 h 158"/>
                  <a:gd name="T72" fmla="*/ 332 w 1337"/>
                  <a:gd name="T73" fmla="*/ 117 h 158"/>
                  <a:gd name="T74" fmla="*/ 306 w 1337"/>
                  <a:gd name="T75" fmla="*/ 121 h 158"/>
                  <a:gd name="T76" fmla="*/ 279 w 1337"/>
                  <a:gd name="T77" fmla="*/ 126 h 158"/>
                  <a:gd name="T78" fmla="*/ 253 w 1337"/>
                  <a:gd name="T79" fmla="*/ 129 h 158"/>
                  <a:gd name="T80" fmla="*/ 227 w 1337"/>
                  <a:gd name="T81" fmla="*/ 133 h 158"/>
                  <a:gd name="T82" fmla="*/ 201 w 1337"/>
                  <a:gd name="T83" fmla="*/ 136 h 158"/>
                  <a:gd name="T84" fmla="*/ 175 w 1337"/>
                  <a:gd name="T85" fmla="*/ 139 h 158"/>
                  <a:gd name="T86" fmla="*/ 149 w 1337"/>
                  <a:gd name="T87" fmla="*/ 141 h 158"/>
                  <a:gd name="T88" fmla="*/ 124 w 1337"/>
                  <a:gd name="T89" fmla="*/ 143 h 158"/>
                  <a:gd name="T90" fmla="*/ 99 w 1337"/>
                  <a:gd name="T91" fmla="*/ 143 h 158"/>
                  <a:gd name="T92" fmla="*/ 74 w 1337"/>
                  <a:gd name="T93" fmla="*/ 144 h 158"/>
                  <a:gd name="T94" fmla="*/ 66 w 1337"/>
                  <a:gd name="T95" fmla="*/ 143 h 158"/>
                  <a:gd name="T96" fmla="*/ 62 w 1337"/>
                  <a:gd name="T97" fmla="*/ 143 h 158"/>
                  <a:gd name="T98" fmla="*/ 57 w 1337"/>
                  <a:gd name="T99" fmla="*/ 143 h 158"/>
                  <a:gd name="T100" fmla="*/ 52 w 1337"/>
                  <a:gd name="T101" fmla="*/ 143 h 158"/>
                  <a:gd name="T102" fmla="*/ 47 w 1337"/>
                  <a:gd name="T103" fmla="*/ 143 h 158"/>
                  <a:gd name="T104" fmla="*/ 42 w 1337"/>
                  <a:gd name="T105" fmla="*/ 143 h 158"/>
                  <a:gd name="T106" fmla="*/ 38 w 1337"/>
                  <a:gd name="T107" fmla="*/ 143 h 158"/>
                  <a:gd name="T108" fmla="*/ 33 w 1337"/>
                  <a:gd name="T109" fmla="*/ 143 h 158"/>
                  <a:gd name="T110" fmla="*/ 28 w 1337"/>
                  <a:gd name="T111" fmla="*/ 144 h 158"/>
                  <a:gd name="T112" fmla="*/ 24 w 1337"/>
                  <a:gd name="T113" fmla="*/ 145 h 158"/>
                  <a:gd name="T114" fmla="*/ 20 w 1337"/>
                  <a:gd name="T115" fmla="*/ 146 h 158"/>
                  <a:gd name="T116" fmla="*/ 15 w 1337"/>
                  <a:gd name="T117" fmla="*/ 147 h 158"/>
                  <a:gd name="T118" fmla="*/ 11 w 1337"/>
                  <a:gd name="T119" fmla="*/ 150 h 158"/>
                  <a:gd name="T120" fmla="*/ 6 w 1337"/>
                  <a:gd name="T121" fmla="*/ 152 h 158"/>
                  <a:gd name="T122" fmla="*/ 2 w 1337"/>
                  <a:gd name="T123" fmla="*/ 15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7"/>
                  <a:gd name="T187" fmla="*/ 0 h 158"/>
                  <a:gd name="T188" fmla="*/ 1337 w 1337"/>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7" h="158">
                    <a:moveTo>
                      <a:pt x="1336" y="91"/>
                    </a:moveTo>
                    <a:lnTo>
                      <a:pt x="1321" y="93"/>
                    </a:lnTo>
                    <a:lnTo>
                      <a:pt x="1314" y="94"/>
                    </a:lnTo>
                    <a:lnTo>
                      <a:pt x="1306" y="94"/>
                    </a:lnTo>
                    <a:lnTo>
                      <a:pt x="1299" y="94"/>
                    </a:lnTo>
                    <a:lnTo>
                      <a:pt x="1291" y="94"/>
                    </a:lnTo>
                    <a:lnTo>
                      <a:pt x="1284" y="93"/>
                    </a:lnTo>
                    <a:lnTo>
                      <a:pt x="1276" y="92"/>
                    </a:lnTo>
                    <a:lnTo>
                      <a:pt x="1268" y="90"/>
                    </a:lnTo>
                    <a:lnTo>
                      <a:pt x="1261" y="89"/>
                    </a:lnTo>
                    <a:lnTo>
                      <a:pt x="1253" y="87"/>
                    </a:lnTo>
                    <a:lnTo>
                      <a:pt x="1245" y="85"/>
                    </a:lnTo>
                    <a:lnTo>
                      <a:pt x="1237" y="82"/>
                    </a:lnTo>
                    <a:lnTo>
                      <a:pt x="1230" y="80"/>
                    </a:lnTo>
                    <a:lnTo>
                      <a:pt x="1222" y="77"/>
                    </a:lnTo>
                    <a:lnTo>
                      <a:pt x="1214" y="74"/>
                    </a:lnTo>
                    <a:lnTo>
                      <a:pt x="1206" y="71"/>
                    </a:lnTo>
                    <a:lnTo>
                      <a:pt x="1198" y="68"/>
                    </a:lnTo>
                    <a:lnTo>
                      <a:pt x="1190" y="65"/>
                    </a:lnTo>
                    <a:lnTo>
                      <a:pt x="1183" y="62"/>
                    </a:lnTo>
                    <a:lnTo>
                      <a:pt x="1175" y="59"/>
                    </a:lnTo>
                    <a:lnTo>
                      <a:pt x="1168" y="55"/>
                    </a:lnTo>
                    <a:lnTo>
                      <a:pt x="1160" y="52"/>
                    </a:lnTo>
                    <a:lnTo>
                      <a:pt x="1153" y="49"/>
                    </a:lnTo>
                    <a:lnTo>
                      <a:pt x="1145" y="45"/>
                    </a:lnTo>
                    <a:lnTo>
                      <a:pt x="1138" y="42"/>
                    </a:lnTo>
                    <a:lnTo>
                      <a:pt x="1131" y="39"/>
                    </a:lnTo>
                    <a:lnTo>
                      <a:pt x="1124" y="36"/>
                    </a:lnTo>
                    <a:lnTo>
                      <a:pt x="1117" y="33"/>
                    </a:lnTo>
                    <a:lnTo>
                      <a:pt x="1110" y="31"/>
                    </a:lnTo>
                    <a:lnTo>
                      <a:pt x="1103" y="28"/>
                    </a:lnTo>
                    <a:lnTo>
                      <a:pt x="1097" y="26"/>
                    </a:lnTo>
                    <a:lnTo>
                      <a:pt x="1057" y="14"/>
                    </a:lnTo>
                    <a:lnTo>
                      <a:pt x="1038" y="9"/>
                    </a:lnTo>
                    <a:lnTo>
                      <a:pt x="1018" y="6"/>
                    </a:lnTo>
                    <a:lnTo>
                      <a:pt x="999" y="3"/>
                    </a:lnTo>
                    <a:lnTo>
                      <a:pt x="980" y="1"/>
                    </a:lnTo>
                    <a:lnTo>
                      <a:pt x="961" y="1"/>
                    </a:lnTo>
                    <a:lnTo>
                      <a:pt x="942" y="0"/>
                    </a:lnTo>
                    <a:lnTo>
                      <a:pt x="923" y="1"/>
                    </a:lnTo>
                    <a:lnTo>
                      <a:pt x="904" y="1"/>
                    </a:lnTo>
                    <a:lnTo>
                      <a:pt x="885" y="3"/>
                    </a:lnTo>
                    <a:lnTo>
                      <a:pt x="866" y="5"/>
                    </a:lnTo>
                    <a:lnTo>
                      <a:pt x="847" y="8"/>
                    </a:lnTo>
                    <a:lnTo>
                      <a:pt x="828" y="11"/>
                    </a:lnTo>
                    <a:lnTo>
                      <a:pt x="810" y="15"/>
                    </a:lnTo>
                    <a:lnTo>
                      <a:pt x="791" y="18"/>
                    </a:lnTo>
                    <a:lnTo>
                      <a:pt x="772" y="23"/>
                    </a:lnTo>
                    <a:lnTo>
                      <a:pt x="753" y="27"/>
                    </a:lnTo>
                    <a:lnTo>
                      <a:pt x="734" y="31"/>
                    </a:lnTo>
                    <a:lnTo>
                      <a:pt x="716" y="36"/>
                    </a:lnTo>
                    <a:lnTo>
                      <a:pt x="697" y="41"/>
                    </a:lnTo>
                    <a:lnTo>
                      <a:pt x="678" y="46"/>
                    </a:lnTo>
                    <a:lnTo>
                      <a:pt x="659" y="51"/>
                    </a:lnTo>
                    <a:lnTo>
                      <a:pt x="640" y="57"/>
                    </a:lnTo>
                    <a:lnTo>
                      <a:pt x="620" y="61"/>
                    </a:lnTo>
                    <a:lnTo>
                      <a:pt x="601" y="66"/>
                    </a:lnTo>
                    <a:lnTo>
                      <a:pt x="582" y="71"/>
                    </a:lnTo>
                    <a:lnTo>
                      <a:pt x="563" y="75"/>
                    </a:lnTo>
                    <a:lnTo>
                      <a:pt x="543" y="80"/>
                    </a:lnTo>
                    <a:lnTo>
                      <a:pt x="524" y="84"/>
                    </a:lnTo>
                    <a:lnTo>
                      <a:pt x="504" y="87"/>
                    </a:lnTo>
                    <a:lnTo>
                      <a:pt x="484" y="91"/>
                    </a:lnTo>
                    <a:lnTo>
                      <a:pt x="460" y="95"/>
                    </a:lnTo>
                    <a:lnTo>
                      <a:pt x="447" y="97"/>
                    </a:lnTo>
                    <a:lnTo>
                      <a:pt x="434" y="99"/>
                    </a:lnTo>
                    <a:lnTo>
                      <a:pt x="422" y="101"/>
                    </a:lnTo>
                    <a:lnTo>
                      <a:pt x="409" y="103"/>
                    </a:lnTo>
                    <a:lnTo>
                      <a:pt x="396" y="106"/>
                    </a:lnTo>
                    <a:lnTo>
                      <a:pt x="384" y="108"/>
                    </a:lnTo>
                    <a:lnTo>
                      <a:pt x="370" y="110"/>
                    </a:lnTo>
                    <a:lnTo>
                      <a:pt x="358" y="113"/>
                    </a:lnTo>
                    <a:lnTo>
                      <a:pt x="344" y="115"/>
                    </a:lnTo>
                    <a:lnTo>
                      <a:pt x="332" y="117"/>
                    </a:lnTo>
                    <a:lnTo>
                      <a:pt x="318" y="119"/>
                    </a:lnTo>
                    <a:lnTo>
                      <a:pt x="306" y="121"/>
                    </a:lnTo>
                    <a:lnTo>
                      <a:pt x="292" y="123"/>
                    </a:lnTo>
                    <a:lnTo>
                      <a:pt x="279" y="126"/>
                    </a:lnTo>
                    <a:lnTo>
                      <a:pt x="266" y="127"/>
                    </a:lnTo>
                    <a:lnTo>
                      <a:pt x="253" y="129"/>
                    </a:lnTo>
                    <a:lnTo>
                      <a:pt x="240" y="131"/>
                    </a:lnTo>
                    <a:lnTo>
                      <a:pt x="227" y="133"/>
                    </a:lnTo>
                    <a:lnTo>
                      <a:pt x="214" y="135"/>
                    </a:lnTo>
                    <a:lnTo>
                      <a:pt x="201" y="136"/>
                    </a:lnTo>
                    <a:lnTo>
                      <a:pt x="188" y="138"/>
                    </a:lnTo>
                    <a:lnTo>
                      <a:pt x="175" y="139"/>
                    </a:lnTo>
                    <a:lnTo>
                      <a:pt x="162" y="140"/>
                    </a:lnTo>
                    <a:lnTo>
                      <a:pt x="149" y="141"/>
                    </a:lnTo>
                    <a:lnTo>
                      <a:pt x="136" y="142"/>
                    </a:lnTo>
                    <a:lnTo>
                      <a:pt x="124" y="143"/>
                    </a:lnTo>
                    <a:lnTo>
                      <a:pt x="111" y="143"/>
                    </a:lnTo>
                    <a:lnTo>
                      <a:pt x="99" y="143"/>
                    </a:lnTo>
                    <a:lnTo>
                      <a:pt x="86" y="144"/>
                    </a:lnTo>
                    <a:lnTo>
                      <a:pt x="74" y="144"/>
                    </a:lnTo>
                    <a:lnTo>
                      <a:pt x="69" y="143"/>
                    </a:lnTo>
                    <a:lnTo>
                      <a:pt x="66" y="143"/>
                    </a:lnTo>
                    <a:lnTo>
                      <a:pt x="64" y="143"/>
                    </a:lnTo>
                    <a:lnTo>
                      <a:pt x="62" y="143"/>
                    </a:lnTo>
                    <a:lnTo>
                      <a:pt x="59" y="143"/>
                    </a:lnTo>
                    <a:lnTo>
                      <a:pt x="57" y="143"/>
                    </a:lnTo>
                    <a:lnTo>
                      <a:pt x="54" y="143"/>
                    </a:lnTo>
                    <a:lnTo>
                      <a:pt x="52" y="143"/>
                    </a:lnTo>
                    <a:lnTo>
                      <a:pt x="50" y="143"/>
                    </a:lnTo>
                    <a:lnTo>
                      <a:pt x="47" y="143"/>
                    </a:lnTo>
                    <a:lnTo>
                      <a:pt x="45" y="143"/>
                    </a:lnTo>
                    <a:lnTo>
                      <a:pt x="42" y="143"/>
                    </a:lnTo>
                    <a:lnTo>
                      <a:pt x="40" y="143"/>
                    </a:lnTo>
                    <a:lnTo>
                      <a:pt x="38" y="143"/>
                    </a:lnTo>
                    <a:lnTo>
                      <a:pt x="36" y="143"/>
                    </a:lnTo>
                    <a:lnTo>
                      <a:pt x="33" y="143"/>
                    </a:lnTo>
                    <a:lnTo>
                      <a:pt x="31" y="143"/>
                    </a:lnTo>
                    <a:lnTo>
                      <a:pt x="28" y="144"/>
                    </a:lnTo>
                    <a:lnTo>
                      <a:pt x="26" y="144"/>
                    </a:lnTo>
                    <a:lnTo>
                      <a:pt x="24" y="145"/>
                    </a:lnTo>
                    <a:lnTo>
                      <a:pt x="22" y="145"/>
                    </a:lnTo>
                    <a:lnTo>
                      <a:pt x="20" y="146"/>
                    </a:lnTo>
                    <a:lnTo>
                      <a:pt x="17" y="147"/>
                    </a:lnTo>
                    <a:lnTo>
                      <a:pt x="15" y="147"/>
                    </a:lnTo>
                    <a:lnTo>
                      <a:pt x="13" y="149"/>
                    </a:lnTo>
                    <a:lnTo>
                      <a:pt x="11" y="150"/>
                    </a:lnTo>
                    <a:lnTo>
                      <a:pt x="8" y="151"/>
                    </a:lnTo>
                    <a:lnTo>
                      <a:pt x="6" y="152"/>
                    </a:lnTo>
                    <a:lnTo>
                      <a:pt x="4" y="153"/>
                    </a:lnTo>
                    <a:lnTo>
                      <a:pt x="2" y="155"/>
                    </a:lnTo>
                    <a:lnTo>
                      <a:pt x="0" y="15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3" name="Freeform 64"/>
              <p:cNvSpPr>
                <a:spLocks/>
              </p:cNvSpPr>
              <p:nvPr/>
            </p:nvSpPr>
            <p:spPr bwMode="auto">
              <a:xfrm>
                <a:off x="2166" y="3080"/>
                <a:ext cx="1429" cy="149"/>
              </a:xfrm>
              <a:custGeom>
                <a:avLst/>
                <a:gdLst>
                  <a:gd name="T0" fmla="*/ 1416 w 1429"/>
                  <a:gd name="T1" fmla="*/ 1 h 149"/>
                  <a:gd name="T2" fmla="*/ 1406 w 1429"/>
                  <a:gd name="T3" fmla="*/ 0 h 149"/>
                  <a:gd name="T4" fmla="*/ 1396 w 1429"/>
                  <a:gd name="T5" fmla="*/ 0 h 149"/>
                  <a:gd name="T6" fmla="*/ 1386 w 1429"/>
                  <a:gd name="T7" fmla="*/ 1 h 149"/>
                  <a:gd name="T8" fmla="*/ 1376 w 1429"/>
                  <a:gd name="T9" fmla="*/ 2 h 149"/>
                  <a:gd name="T10" fmla="*/ 1367 w 1429"/>
                  <a:gd name="T11" fmla="*/ 4 h 149"/>
                  <a:gd name="T12" fmla="*/ 1357 w 1429"/>
                  <a:gd name="T13" fmla="*/ 6 h 149"/>
                  <a:gd name="T14" fmla="*/ 1348 w 1429"/>
                  <a:gd name="T15" fmla="*/ 9 h 149"/>
                  <a:gd name="T16" fmla="*/ 1339 w 1429"/>
                  <a:gd name="T17" fmla="*/ 12 h 149"/>
                  <a:gd name="T18" fmla="*/ 1330 w 1429"/>
                  <a:gd name="T19" fmla="*/ 16 h 149"/>
                  <a:gd name="T20" fmla="*/ 1321 w 1429"/>
                  <a:gd name="T21" fmla="*/ 20 h 149"/>
                  <a:gd name="T22" fmla="*/ 1312 w 1429"/>
                  <a:gd name="T23" fmla="*/ 24 h 149"/>
                  <a:gd name="T24" fmla="*/ 1302 w 1429"/>
                  <a:gd name="T25" fmla="*/ 28 h 149"/>
                  <a:gd name="T26" fmla="*/ 1293 w 1429"/>
                  <a:gd name="T27" fmla="*/ 33 h 149"/>
                  <a:gd name="T28" fmla="*/ 1284 w 1429"/>
                  <a:gd name="T29" fmla="*/ 37 h 149"/>
                  <a:gd name="T30" fmla="*/ 1274 w 1429"/>
                  <a:gd name="T31" fmla="*/ 42 h 149"/>
                  <a:gd name="T32" fmla="*/ 1256 w 1429"/>
                  <a:gd name="T33" fmla="*/ 50 h 149"/>
                  <a:gd name="T34" fmla="*/ 1243 w 1429"/>
                  <a:gd name="T35" fmla="*/ 54 h 149"/>
                  <a:gd name="T36" fmla="*/ 1231 w 1429"/>
                  <a:gd name="T37" fmla="*/ 58 h 149"/>
                  <a:gd name="T38" fmla="*/ 1220 w 1429"/>
                  <a:gd name="T39" fmla="*/ 62 h 149"/>
                  <a:gd name="T40" fmla="*/ 1208 w 1429"/>
                  <a:gd name="T41" fmla="*/ 65 h 149"/>
                  <a:gd name="T42" fmla="*/ 1196 w 1429"/>
                  <a:gd name="T43" fmla="*/ 68 h 149"/>
                  <a:gd name="T44" fmla="*/ 1184 w 1429"/>
                  <a:gd name="T45" fmla="*/ 70 h 149"/>
                  <a:gd name="T46" fmla="*/ 1172 w 1429"/>
                  <a:gd name="T47" fmla="*/ 71 h 149"/>
                  <a:gd name="T48" fmla="*/ 1161 w 1429"/>
                  <a:gd name="T49" fmla="*/ 72 h 149"/>
                  <a:gd name="T50" fmla="*/ 1149 w 1429"/>
                  <a:gd name="T51" fmla="*/ 74 h 149"/>
                  <a:gd name="T52" fmla="*/ 1136 w 1429"/>
                  <a:gd name="T53" fmla="*/ 74 h 149"/>
                  <a:gd name="T54" fmla="*/ 1124 w 1429"/>
                  <a:gd name="T55" fmla="*/ 75 h 149"/>
                  <a:gd name="T56" fmla="*/ 1111 w 1429"/>
                  <a:gd name="T57" fmla="*/ 75 h 149"/>
                  <a:gd name="T58" fmla="*/ 1098 w 1429"/>
                  <a:gd name="T59" fmla="*/ 75 h 149"/>
                  <a:gd name="T60" fmla="*/ 1085 w 1429"/>
                  <a:gd name="T61" fmla="*/ 75 h 149"/>
                  <a:gd name="T62" fmla="*/ 1052 w 1429"/>
                  <a:gd name="T63" fmla="*/ 74 h 149"/>
                  <a:gd name="T64" fmla="*/ 1026 w 1429"/>
                  <a:gd name="T65" fmla="*/ 76 h 149"/>
                  <a:gd name="T66" fmla="*/ 1000 w 1429"/>
                  <a:gd name="T67" fmla="*/ 78 h 149"/>
                  <a:gd name="T68" fmla="*/ 974 w 1429"/>
                  <a:gd name="T69" fmla="*/ 81 h 149"/>
                  <a:gd name="T70" fmla="*/ 949 w 1429"/>
                  <a:gd name="T71" fmla="*/ 84 h 149"/>
                  <a:gd name="T72" fmla="*/ 923 w 1429"/>
                  <a:gd name="T73" fmla="*/ 89 h 149"/>
                  <a:gd name="T74" fmla="*/ 898 w 1429"/>
                  <a:gd name="T75" fmla="*/ 94 h 149"/>
                  <a:gd name="T76" fmla="*/ 872 w 1429"/>
                  <a:gd name="T77" fmla="*/ 99 h 149"/>
                  <a:gd name="T78" fmla="*/ 847 w 1429"/>
                  <a:gd name="T79" fmla="*/ 104 h 149"/>
                  <a:gd name="T80" fmla="*/ 822 w 1429"/>
                  <a:gd name="T81" fmla="*/ 110 h 149"/>
                  <a:gd name="T82" fmla="*/ 796 w 1429"/>
                  <a:gd name="T83" fmla="*/ 116 h 149"/>
                  <a:gd name="T84" fmla="*/ 770 w 1429"/>
                  <a:gd name="T85" fmla="*/ 122 h 149"/>
                  <a:gd name="T86" fmla="*/ 745 w 1429"/>
                  <a:gd name="T87" fmla="*/ 127 h 149"/>
                  <a:gd name="T88" fmla="*/ 719 w 1429"/>
                  <a:gd name="T89" fmla="*/ 132 h 149"/>
                  <a:gd name="T90" fmla="*/ 694 w 1429"/>
                  <a:gd name="T91" fmla="*/ 136 h 149"/>
                  <a:gd name="T92" fmla="*/ 668 w 1429"/>
                  <a:gd name="T93" fmla="*/ 140 h 149"/>
                  <a:gd name="T94" fmla="*/ 601 w 1429"/>
                  <a:gd name="T95" fmla="*/ 147 h 149"/>
                  <a:gd name="T96" fmla="*/ 557 w 1429"/>
                  <a:gd name="T97" fmla="*/ 148 h 149"/>
                  <a:gd name="T98" fmla="*/ 514 w 1429"/>
                  <a:gd name="T99" fmla="*/ 148 h 149"/>
                  <a:gd name="T100" fmla="*/ 472 w 1429"/>
                  <a:gd name="T101" fmla="*/ 145 h 149"/>
                  <a:gd name="T102" fmla="*/ 430 w 1429"/>
                  <a:gd name="T103" fmla="*/ 141 h 149"/>
                  <a:gd name="T104" fmla="*/ 389 w 1429"/>
                  <a:gd name="T105" fmla="*/ 135 h 149"/>
                  <a:gd name="T106" fmla="*/ 348 w 1429"/>
                  <a:gd name="T107" fmla="*/ 128 h 149"/>
                  <a:gd name="T108" fmla="*/ 308 w 1429"/>
                  <a:gd name="T109" fmla="*/ 119 h 149"/>
                  <a:gd name="T110" fmla="*/ 267 w 1429"/>
                  <a:gd name="T111" fmla="*/ 109 h 149"/>
                  <a:gd name="T112" fmla="*/ 226 w 1429"/>
                  <a:gd name="T113" fmla="*/ 98 h 149"/>
                  <a:gd name="T114" fmla="*/ 186 w 1429"/>
                  <a:gd name="T115" fmla="*/ 87 h 149"/>
                  <a:gd name="T116" fmla="*/ 145 w 1429"/>
                  <a:gd name="T117" fmla="*/ 74 h 149"/>
                  <a:gd name="T118" fmla="*/ 104 w 1429"/>
                  <a:gd name="T119" fmla="*/ 62 h 149"/>
                  <a:gd name="T120" fmla="*/ 63 w 1429"/>
                  <a:gd name="T121" fmla="*/ 48 h 149"/>
                  <a:gd name="T122" fmla="*/ 21 w 1429"/>
                  <a:gd name="T123" fmla="*/ 35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9"/>
                  <a:gd name="T187" fmla="*/ 0 h 149"/>
                  <a:gd name="T188" fmla="*/ 1429 w 1429"/>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9" h="149">
                    <a:moveTo>
                      <a:pt x="1428" y="3"/>
                    </a:moveTo>
                    <a:lnTo>
                      <a:pt x="1416" y="1"/>
                    </a:lnTo>
                    <a:lnTo>
                      <a:pt x="1411" y="0"/>
                    </a:lnTo>
                    <a:lnTo>
                      <a:pt x="1406" y="0"/>
                    </a:lnTo>
                    <a:lnTo>
                      <a:pt x="1401" y="0"/>
                    </a:lnTo>
                    <a:lnTo>
                      <a:pt x="1396" y="0"/>
                    </a:lnTo>
                    <a:lnTo>
                      <a:pt x="1391" y="0"/>
                    </a:lnTo>
                    <a:lnTo>
                      <a:pt x="1386" y="1"/>
                    </a:lnTo>
                    <a:lnTo>
                      <a:pt x="1381" y="1"/>
                    </a:lnTo>
                    <a:lnTo>
                      <a:pt x="1376" y="2"/>
                    </a:lnTo>
                    <a:lnTo>
                      <a:pt x="1371" y="3"/>
                    </a:lnTo>
                    <a:lnTo>
                      <a:pt x="1367" y="4"/>
                    </a:lnTo>
                    <a:lnTo>
                      <a:pt x="1362" y="5"/>
                    </a:lnTo>
                    <a:lnTo>
                      <a:pt x="1357" y="6"/>
                    </a:lnTo>
                    <a:lnTo>
                      <a:pt x="1353" y="8"/>
                    </a:lnTo>
                    <a:lnTo>
                      <a:pt x="1348" y="9"/>
                    </a:lnTo>
                    <a:lnTo>
                      <a:pt x="1344" y="11"/>
                    </a:lnTo>
                    <a:lnTo>
                      <a:pt x="1339" y="12"/>
                    </a:lnTo>
                    <a:lnTo>
                      <a:pt x="1334" y="14"/>
                    </a:lnTo>
                    <a:lnTo>
                      <a:pt x="1330" y="16"/>
                    </a:lnTo>
                    <a:lnTo>
                      <a:pt x="1325" y="18"/>
                    </a:lnTo>
                    <a:lnTo>
                      <a:pt x="1321" y="20"/>
                    </a:lnTo>
                    <a:lnTo>
                      <a:pt x="1316" y="22"/>
                    </a:lnTo>
                    <a:lnTo>
                      <a:pt x="1312" y="24"/>
                    </a:lnTo>
                    <a:lnTo>
                      <a:pt x="1307" y="26"/>
                    </a:lnTo>
                    <a:lnTo>
                      <a:pt x="1302" y="28"/>
                    </a:lnTo>
                    <a:lnTo>
                      <a:pt x="1298" y="30"/>
                    </a:lnTo>
                    <a:lnTo>
                      <a:pt x="1293" y="33"/>
                    </a:lnTo>
                    <a:lnTo>
                      <a:pt x="1288" y="35"/>
                    </a:lnTo>
                    <a:lnTo>
                      <a:pt x="1284" y="37"/>
                    </a:lnTo>
                    <a:lnTo>
                      <a:pt x="1279" y="40"/>
                    </a:lnTo>
                    <a:lnTo>
                      <a:pt x="1274" y="42"/>
                    </a:lnTo>
                    <a:lnTo>
                      <a:pt x="1262" y="47"/>
                    </a:lnTo>
                    <a:lnTo>
                      <a:pt x="1256" y="50"/>
                    </a:lnTo>
                    <a:lnTo>
                      <a:pt x="1249" y="52"/>
                    </a:lnTo>
                    <a:lnTo>
                      <a:pt x="1243" y="54"/>
                    </a:lnTo>
                    <a:lnTo>
                      <a:pt x="1237" y="56"/>
                    </a:lnTo>
                    <a:lnTo>
                      <a:pt x="1231" y="58"/>
                    </a:lnTo>
                    <a:lnTo>
                      <a:pt x="1226" y="60"/>
                    </a:lnTo>
                    <a:lnTo>
                      <a:pt x="1220" y="62"/>
                    </a:lnTo>
                    <a:lnTo>
                      <a:pt x="1214" y="64"/>
                    </a:lnTo>
                    <a:lnTo>
                      <a:pt x="1208" y="65"/>
                    </a:lnTo>
                    <a:lnTo>
                      <a:pt x="1202" y="66"/>
                    </a:lnTo>
                    <a:lnTo>
                      <a:pt x="1196" y="68"/>
                    </a:lnTo>
                    <a:lnTo>
                      <a:pt x="1190" y="69"/>
                    </a:lnTo>
                    <a:lnTo>
                      <a:pt x="1184" y="70"/>
                    </a:lnTo>
                    <a:lnTo>
                      <a:pt x="1178" y="70"/>
                    </a:lnTo>
                    <a:lnTo>
                      <a:pt x="1172" y="71"/>
                    </a:lnTo>
                    <a:lnTo>
                      <a:pt x="1167" y="72"/>
                    </a:lnTo>
                    <a:lnTo>
                      <a:pt x="1161" y="72"/>
                    </a:lnTo>
                    <a:lnTo>
                      <a:pt x="1155" y="73"/>
                    </a:lnTo>
                    <a:lnTo>
                      <a:pt x="1149" y="74"/>
                    </a:lnTo>
                    <a:lnTo>
                      <a:pt x="1143" y="74"/>
                    </a:lnTo>
                    <a:lnTo>
                      <a:pt x="1136" y="74"/>
                    </a:lnTo>
                    <a:lnTo>
                      <a:pt x="1130" y="74"/>
                    </a:lnTo>
                    <a:lnTo>
                      <a:pt x="1124" y="75"/>
                    </a:lnTo>
                    <a:lnTo>
                      <a:pt x="1118" y="75"/>
                    </a:lnTo>
                    <a:lnTo>
                      <a:pt x="1111" y="75"/>
                    </a:lnTo>
                    <a:lnTo>
                      <a:pt x="1105" y="75"/>
                    </a:lnTo>
                    <a:lnTo>
                      <a:pt x="1098" y="75"/>
                    </a:lnTo>
                    <a:lnTo>
                      <a:pt x="1092" y="75"/>
                    </a:lnTo>
                    <a:lnTo>
                      <a:pt x="1085" y="75"/>
                    </a:lnTo>
                    <a:lnTo>
                      <a:pt x="1078" y="75"/>
                    </a:lnTo>
                    <a:lnTo>
                      <a:pt x="1052" y="74"/>
                    </a:lnTo>
                    <a:lnTo>
                      <a:pt x="1039" y="75"/>
                    </a:lnTo>
                    <a:lnTo>
                      <a:pt x="1026" y="76"/>
                    </a:lnTo>
                    <a:lnTo>
                      <a:pt x="1013" y="77"/>
                    </a:lnTo>
                    <a:lnTo>
                      <a:pt x="1000" y="78"/>
                    </a:lnTo>
                    <a:lnTo>
                      <a:pt x="988" y="79"/>
                    </a:lnTo>
                    <a:lnTo>
                      <a:pt x="974" y="81"/>
                    </a:lnTo>
                    <a:lnTo>
                      <a:pt x="962" y="82"/>
                    </a:lnTo>
                    <a:lnTo>
                      <a:pt x="949" y="84"/>
                    </a:lnTo>
                    <a:lnTo>
                      <a:pt x="936" y="87"/>
                    </a:lnTo>
                    <a:lnTo>
                      <a:pt x="923" y="89"/>
                    </a:lnTo>
                    <a:lnTo>
                      <a:pt x="911" y="91"/>
                    </a:lnTo>
                    <a:lnTo>
                      <a:pt x="898" y="94"/>
                    </a:lnTo>
                    <a:lnTo>
                      <a:pt x="885" y="96"/>
                    </a:lnTo>
                    <a:lnTo>
                      <a:pt x="872" y="99"/>
                    </a:lnTo>
                    <a:lnTo>
                      <a:pt x="860" y="102"/>
                    </a:lnTo>
                    <a:lnTo>
                      <a:pt x="847" y="104"/>
                    </a:lnTo>
                    <a:lnTo>
                      <a:pt x="834" y="107"/>
                    </a:lnTo>
                    <a:lnTo>
                      <a:pt x="822" y="110"/>
                    </a:lnTo>
                    <a:lnTo>
                      <a:pt x="809" y="113"/>
                    </a:lnTo>
                    <a:lnTo>
                      <a:pt x="796" y="116"/>
                    </a:lnTo>
                    <a:lnTo>
                      <a:pt x="783" y="119"/>
                    </a:lnTo>
                    <a:lnTo>
                      <a:pt x="770" y="122"/>
                    </a:lnTo>
                    <a:lnTo>
                      <a:pt x="758" y="124"/>
                    </a:lnTo>
                    <a:lnTo>
                      <a:pt x="745" y="127"/>
                    </a:lnTo>
                    <a:lnTo>
                      <a:pt x="732" y="129"/>
                    </a:lnTo>
                    <a:lnTo>
                      <a:pt x="719" y="132"/>
                    </a:lnTo>
                    <a:lnTo>
                      <a:pt x="706" y="134"/>
                    </a:lnTo>
                    <a:lnTo>
                      <a:pt x="694" y="136"/>
                    </a:lnTo>
                    <a:lnTo>
                      <a:pt x="681" y="138"/>
                    </a:lnTo>
                    <a:lnTo>
                      <a:pt x="668" y="140"/>
                    </a:lnTo>
                    <a:lnTo>
                      <a:pt x="623" y="145"/>
                    </a:lnTo>
                    <a:lnTo>
                      <a:pt x="601" y="147"/>
                    </a:lnTo>
                    <a:lnTo>
                      <a:pt x="579" y="148"/>
                    </a:lnTo>
                    <a:lnTo>
                      <a:pt x="557" y="148"/>
                    </a:lnTo>
                    <a:lnTo>
                      <a:pt x="536" y="148"/>
                    </a:lnTo>
                    <a:lnTo>
                      <a:pt x="514" y="148"/>
                    </a:lnTo>
                    <a:lnTo>
                      <a:pt x="493" y="147"/>
                    </a:lnTo>
                    <a:lnTo>
                      <a:pt x="472" y="145"/>
                    </a:lnTo>
                    <a:lnTo>
                      <a:pt x="451" y="144"/>
                    </a:lnTo>
                    <a:lnTo>
                      <a:pt x="430" y="141"/>
                    </a:lnTo>
                    <a:lnTo>
                      <a:pt x="410" y="138"/>
                    </a:lnTo>
                    <a:lnTo>
                      <a:pt x="389" y="135"/>
                    </a:lnTo>
                    <a:lnTo>
                      <a:pt x="368" y="132"/>
                    </a:lnTo>
                    <a:lnTo>
                      <a:pt x="348" y="128"/>
                    </a:lnTo>
                    <a:lnTo>
                      <a:pt x="328" y="124"/>
                    </a:lnTo>
                    <a:lnTo>
                      <a:pt x="308" y="119"/>
                    </a:lnTo>
                    <a:lnTo>
                      <a:pt x="287" y="114"/>
                    </a:lnTo>
                    <a:lnTo>
                      <a:pt x="267" y="109"/>
                    </a:lnTo>
                    <a:lnTo>
                      <a:pt x="247" y="104"/>
                    </a:lnTo>
                    <a:lnTo>
                      <a:pt x="226" y="98"/>
                    </a:lnTo>
                    <a:lnTo>
                      <a:pt x="206" y="93"/>
                    </a:lnTo>
                    <a:lnTo>
                      <a:pt x="186" y="87"/>
                    </a:lnTo>
                    <a:lnTo>
                      <a:pt x="166" y="81"/>
                    </a:lnTo>
                    <a:lnTo>
                      <a:pt x="145" y="74"/>
                    </a:lnTo>
                    <a:lnTo>
                      <a:pt x="125" y="68"/>
                    </a:lnTo>
                    <a:lnTo>
                      <a:pt x="104" y="62"/>
                    </a:lnTo>
                    <a:lnTo>
                      <a:pt x="84" y="55"/>
                    </a:lnTo>
                    <a:lnTo>
                      <a:pt x="63" y="48"/>
                    </a:lnTo>
                    <a:lnTo>
                      <a:pt x="42" y="42"/>
                    </a:lnTo>
                    <a:lnTo>
                      <a:pt x="21" y="35"/>
                    </a:lnTo>
                    <a:lnTo>
                      <a:pt x="0" y="2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4" name="Freeform 65"/>
              <p:cNvSpPr>
                <a:spLocks/>
              </p:cNvSpPr>
              <p:nvPr/>
            </p:nvSpPr>
            <p:spPr bwMode="auto">
              <a:xfrm>
                <a:off x="2050" y="2879"/>
                <a:ext cx="1495" cy="197"/>
              </a:xfrm>
              <a:custGeom>
                <a:avLst/>
                <a:gdLst>
                  <a:gd name="T0" fmla="*/ 1473 w 1495"/>
                  <a:gd name="T1" fmla="*/ 137 h 197"/>
                  <a:gd name="T2" fmla="*/ 1454 w 1495"/>
                  <a:gd name="T3" fmla="*/ 136 h 197"/>
                  <a:gd name="T4" fmla="*/ 1434 w 1495"/>
                  <a:gd name="T5" fmla="*/ 134 h 197"/>
                  <a:gd name="T6" fmla="*/ 1416 w 1495"/>
                  <a:gd name="T7" fmla="*/ 131 h 197"/>
                  <a:gd name="T8" fmla="*/ 1398 w 1495"/>
                  <a:gd name="T9" fmla="*/ 128 h 197"/>
                  <a:gd name="T10" fmla="*/ 1380 w 1495"/>
                  <a:gd name="T11" fmla="*/ 124 h 197"/>
                  <a:gd name="T12" fmla="*/ 1362 w 1495"/>
                  <a:gd name="T13" fmla="*/ 120 h 197"/>
                  <a:gd name="T14" fmla="*/ 1343 w 1495"/>
                  <a:gd name="T15" fmla="*/ 115 h 197"/>
                  <a:gd name="T16" fmla="*/ 1325 w 1495"/>
                  <a:gd name="T17" fmla="*/ 109 h 197"/>
                  <a:gd name="T18" fmla="*/ 1306 w 1495"/>
                  <a:gd name="T19" fmla="*/ 103 h 197"/>
                  <a:gd name="T20" fmla="*/ 1276 w 1495"/>
                  <a:gd name="T21" fmla="*/ 93 h 197"/>
                  <a:gd name="T22" fmla="*/ 1250 w 1495"/>
                  <a:gd name="T23" fmla="*/ 82 h 197"/>
                  <a:gd name="T24" fmla="*/ 1225 w 1495"/>
                  <a:gd name="T25" fmla="*/ 70 h 197"/>
                  <a:gd name="T26" fmla="*/ 1199 w 1495"/>
                  <a:gd name="T27" fmla="*/ 57 h 197"/>
                  <a:gd name="T28" fmla="*/ 1174 w 1495"/>
                  <a:gd name="T29" fmla="*/ 45 h 197"/>
                  <a:gd name="T30" fmla="*/ 1148 w 1495"/>
                  <a:gd name="T31" fmla="*/ 33 h 197"/>
                  <a:gd name="T32" fmla="*/ 1122 w 1495"/>
                  <a:gd name="T33" fmla="*/ 22 h 197"/>
                  <a:gd name="T34" fmla="*/ 1096 w 1495"/>
                  <a:gd name="T35" fmla="*/ 13 h 197"/>
                  <a:gd name="T36" fmla="*/ 1070 w 1495"/>
                  <a:gd name="T37" fmla="*/ 5 h 197"/>
                  <a:gd name="T38" fmla="*/ 1043 w 1495"/>
                  <a:gd name="T39" fmla="*/ 1 h 197"/>
                  <a:gd name="T40" fmla="*/ 1017 w 1495"/>
                  <a:gd name="T41" fmla="*/ 1 h 197"/>
                  <a:gd name="T42" fmla="*/ 984 w 1495"/>
                  <a:gd name="T43" fmla="*/ 3 h 197"/>
                  <a:gd name="T44" fmla="*/ 960 w 1495"/>
                  <a:gd name="T45" fmla="*/ 6 h 197"/>
                  <a:gd name="T46" fmla="*/ 936 w 1495"/>
                  <a:gd name="T47" fmla="*/ 9 h 197"/>
                  <a:gd name="T48" fmla="*/ 914 w 1495"/>
                  <a:gd name="T49" fmla="*/ 14 h 197"/>
                  <a:gd name="T50" fmla="*/ 891 w 1495"/>
                  <a:gd name="T51" fmla="*/ 20 h 197"/>
                  <a:gd name="T52" fmla="*/ 869 w 1495"/>
                  <a:gd name="T53" fmla="*/ 27 h 197"/>
                  <a:gd name="T54" fmla="*/ 847 w 1495"/>
                  <a:gd name="T55" fmla="*/ 34 h 197"/>
                  <a:gd name="T56" fmla="*/ 825 w 1495"/>
                  <a:gd name="T57" fmla="*/ 43 h 197"/>
                  <a:gd name="T58" fmla="*/ 802 w 1495"/>
                  <a:gd name="T59" fmla="*/ 52 h 197"/>
                  <a:gd name="T60" fmla="*/ 780 w 1495"/>
                  <a:gd name="T61" fmla="*/ 62 h 197"/>
                  <a:gd name="T62" fmla="*/ 735 w 1495"/>
                  <a:gd name="T63" fmla="*/ 81 h 197"/>
                  <a:gd name="T64" fmla="*/ 696 w 1495"/>
                  <a:gd name="T65" fmla="*/ 94 h 197"/>
                  <a:gd name="T66" fmla="*/ 655 w 1495"/>
                  <a:gd name="T67" fmla="*/ 104 h 197"/>
                  <a:gd name="T68" fmla="*/ 612 w 1495"/>
                  <a:gd name="T69" fmla="*/ 113 h 197"/>
                  <a:gd name="T70" fmla="*/ 569 w 1495"/>
                  <a:gd name="T71" fmla="*/ 121 h 197"/>
                  <a:gd name="T72" fmla="*/ 526 w 1495"/>
                  <a:gd name="T73" fmla="*/ 128 h 197"/>
                  <a:gd name="T74" fmla="*/ 482 w 1495"/>
                  <a:gd name="T75" fmla="*/ 134 h 197"/>
                  <a:gd name="T76" fmla="*/ 439 w 1495"/>
                  <a:gd name="T77" fmla="*/ 140 h 197"/>
                  <a:gd name="T78" fmla="*/ 397 w 1495"/>
                  <a:gd name="T79" fmla="*/ 146 h 197"/>
                  <a:gd name="T80" fmla="*/ 356 w 1495"/>
                  <a:gd name="T81" fmla="*/ 153 h 197"/>
                  <a:gd name="T82" fmla="*/ 309 w 1495"/>
                  <a:gd name="T83" fmla="*/ 162 h 197"/>
                  <a:gd name="T84" fmla="*/ 278 w 1495"/>
                  <a:gd name="T85" fmla="*/ 169 h 197"/>
                  <a:gd name="T86" fmla="*/ 247 w 1495"/>
                  <a:gd name="T87" fmla="*/ 175 h 197"/>
                  <a:gd name="T88" fmla="*/ 217 w 1495"/>
                  <a:gd name="T89" fmla="*/ 181 h 197"/>
                  <a:gd name="T90" fmla="*/ 187 w 1495"/>
                  <a:gd name="T91" fmla="*/ 186 h 197"/>
                  <a:gd name="T92" fmla="*/ 158 w 1495"/>
                  <a:gd name="T93" fmla="*/ 191 h 197"/>
                  <a:gd name="T94" fmla="*/ 128 w 1495"/>
                  <a:gd name="T95" fmla="*/ 194 h 197"/>
                  <a:gd name="T96" fmla="*/ 97 w 1495"/>
                  <a:gd name="T97" fmla="*/ 196 h 197"/>
                  <a:gd name="T98" fmla="*/ 66 w 1495"/>
                  <a:gd name="T99" fmla="*/ 196 h 197"/>
                  <a:gd name="T100" fmla="*/ 34 w 1495"/>
                  <a:gd name="T101" fmla="*/ 194 h 197"/>
                  <a:gd name="T102" fmla="*/ 0 w 1495"/>
                  <a:gd name="T103" fmla="*/ 191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5"/>
                  <a:gd name="T157" fmla="*/ 0 h 197"/>
                  <a:gd name="T158" fmla="*/ 1495 w 1495"/>
                  <a:gd name="T159" fmla="*/ 197 h 1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5" h="197">
                    <a:moveTo>
                      <a:pt x="1494" y="138"/>
                    </a:moveTo>
                    <a:lnTo>
                      <a:pt x="1480" y="137"/>
                    </a:lnTo>
                    <a:lnTo>
                      <a:pt x="1473" y="137"/>
                    </a:lnTo>
                    <a:lnTo>
                      <a:pt x="1467" y="137"/>
                    </a:lnTo>
                    <a:lnTo>
                      <a:pt x="1460" y="136"/>
                    </a:lnTo>
                    <a:lnTo>
                      <a:pt x="1454" y="136"/>
                    </a:lnTo>
                    <a:lnTo>
                      <a:pt x="1447" y="135"/>
                    </a:lnTo>
                    <a:lnTo>
                      <a:pt x="1441" y="135"/>
                    </a:lnTo>
                    <a:lnTo>
                      <a:pt x="1434" y="134"/>
                    </a:lnTo>
                    <a:lnTo>
                      <a:pt x="1428" y="133"/>
                    </a:lnTo>
                    <a:lnTo>
                      <a:pt x="1422" y="132"/>
                    </a:lnTo>
                    <a:lnTo>
                      <a:pt x="1416" y="131"/>
                    </a:lnTo>
                    <a:lnTo>
                      <a:pt x="1410" y="130"/>
                    </a:lnTo>
                    <a:lnTo>
                      <a:pt x="1404" y="129"/>
                    </a:lnTo>
                    <a:lnTo>
                      <a:pt x="1398" y="128"/>
                    </a:lnTo>
                    <a:lnTo>
                      <a:pt x="1392" y="127"/>
                    </a:lnTo>
                    <a:lnTo>
                      <a:pt x="1386" y="125"/>
                    </a:lnTo>
                    <a:lnTo>
                      <a:pt x="1380" y="124"/>
                    </a:lnTo>
                    <a:lnTo>
                      <a:pt x="1374" y="123"/>
                    </a:lnTo>
                    <a:lnTo>
                      <a:pt x="1368" y="121"/>
                    </a:lnTo>
                    <a:lnTo>
                      <a:pt x="1362" y="120"/>
                    </a:lnTo>
                    <a:lnTo>
                      <a:pt x="1356" y="118"/>
                    </a:lnTo>
                    <a:lnTo>
                      <a:pt x="1349" y="117"/>
                    </a:lnTo>
                    <a:lnTo>
                      <a:pt x="1343" y="115"/>
                    </a:lnTo>
                    <a:lnTo>
                      <a:pt x="1337" y="113"/>
                    </a:lnTo>
                    <a:lnTo>
                      <a:pt x="1331" y="111"/>
                    </a:lnTo>
                    <a:lnTo>
                      <a:pt x="1325" y="109"/>
                    </a:lnTo>
                    <a:lnTo>
                      <a:pt x="1318" y="107"/>
                    </a:lnTo>
                    <a:lnTo>
                      <a:pt x="1312" y="105"/>
                    </a:lnTo>
                    <a:lnTo>
                      <a:pt x="1306" y="103"/>
                    </a:lnTo>
                    <a:lnTo>
                      <a:pt x="1299" y="101"/>
                    </a:lnTo>
                    <a:lnTo>
                      <a:pt x="1292" y="99"/>
                    </a:lnTo>
                    <a:lnTo>
                      <a:pt x="1276" y="93"/>
                    </a:lnTo>
                    <a:lnTo>
                      <a:pt x="1267" y="89"/>
                    </a:lnTo>
                    <a:lnTo>
                      <a:pt x="1259" y="86"/>
                    </a:lnTo>
                    <a:lnTo>
                      <a:pt x="1250" y="82"/>
                    </a:lnTo>
                    <a:lnTo>
                      <a:pt x="1242" y="78"/>
                    </a:lnTo>
                    <a:lnTo>
                      <a:pt x="1233" y="74"/>
                    </a:lnTo>
                    <a:lnTo>
                      <a:pt x="1225" y="70"/>
                    </a:lnTo>
                    <a:lnTo>
                      <a:pt x="1216" y="66"/>
                    </a:lnTo>
                    <a:lnTo>
                      <a:pt x="1208" y="62"/>
                    </a:lnTo>
                    <a:lnTo>
                      <a:pt x="1199" y="57"/>
                    </a:lnTo>
                    <a:lnTo>
                      <a:pt x="1191" y="53"/>
                    </a:lnTo>
                    <a:lnTo>
                      <a:pt x="1182" y="49"/>
                    </a:lnTo>
                    <a:lnTo>
                      <a:pt x="1174" y="45"/>
                    </a:lnTo>
                    <a:lnTo>
                      <a:pt x="1165" y="41"/>
                    </a:lnTo>
                    <a:lnTo>
                      <a:pt x="1156" y="37"/>
                    </a:lnTo>
                    <a:lnTo>
                      <a:pt x="1148" y="33"/>
                    </a:lnTo>
                    <a:lnTo>
                      <a:pt x="1139" y="29"/>
                    </a:lnTo>
                    <a:lnTo>
                      <a:pt x="1130" y="25"/>
                    </a:lnTo>
                    <a:lnTo>
                      <a:pt x="1122" y="22"/>
                    </a:lnTo>
                    <a:lnTo>
                      <a:pt x="1113" y="19"/>
                    </a:lnTo>
                    <a:lnTo>
                      <a:pt x="1104" y="15"/>
                    </a:lnTo>
                    <a:lnTo>
                      <a:pt x="1096" y="13"/>
                    </a:lnTo>
                    <a:lnTo>
                      <a:pt x="1087" y="10"/>
                    </a:lnTo>
                    <a:lnTo>
                      <a:pt x="1078" y="7"/>
                    </a:lnTo>
                    <a:lnTo>
                      <a:pt x="1070" y="5"/>
                    </a:lnTo>
                    <a:lnTo>
                      <a:pt x="1061" y="4"/>
                    </a:lnTo>
                    <a:lnTo>
                      <a:pt x="1052" y="2"/>
                    </a:lnTo>
                    <a:lnTo>
                      <a:pt x="1043" y="1"/>
                    </a:lnTo>
                    <a:lnTo>
                      <a:pt x="1034" y="1"/>
                    </a:lnTo>
                    <a:lnTo>
                      <a:pt x="1026" y="0"/>
                    </a:lnTo>
                    <a:lnTo>
                      <a:pt x="1017" y="1"/>
                    </a:lnTo>
                    <a:lnTo>
                      <a:pt x="1000" y="1"/>
                    </a:lnTo>
                    <a:lnTo>
                      <a:pt x="992" y="2"/>
                    </a:lnTo>
                    <a:lnTo>
                      <a:pt x="984" y="3"/>
                    </a:lnTo>
                    <a:lnTo>
                      <a:pt x="975" y="4"/>
                    </a:lnTo>
                    <a:lnTo>
                      <a:pt x="968" y="5"/>
                    </a:lnTo>
                    <a:lnTo>
                      <a:pt x="960" y="6"/>
                    </a:lnTo>
                    <a:lnTo>
                      <a:pt x="952" y="7"/>
                    </a:lnTo>
                    <a:lnTo>
                      <a:pt x="944" y="8"/>
                    </a:lnTo>
                    <a:lnTo>
                      <a:pt x="936" y="9"/>
                    </a:lnTo>
                    <a:lnTo>
                      <a:pt x="929" y="11"/>
                    </a:lnTo>
                    <a:lnTo>
                      <a:pt x="921" y="13"/>
                    </a:lnTo>
                    <a:lnTo>
                      <a:pt x="914" y="14"/>
                    </a:lnTo>
                    <a:lnTo>
                      <a:pt x="906" y="16"/>
                    </a:lnTo>
                    <a:lnTo>
                      <a:pt x="899" y="18"/>
                    </a:lnTo>
                    <a:lnTo>
                      <a:pt x="891" y="20"/>
                    </a:lnTo>
                    <a:lnTo>
                      <a:pt x="884" y="22"/>
                    </a:lnTo>
                    <a:lnTo>
                      <a:pt x="876" y="25"/>
                    </a:lnTo>
                    <a:lnTo>
                      <a:pt x="869" y="27"/>
                    </a:lnTo>
                    <a:lnTo>
                      <a:pt x="862" y="29"/>
                    </a:lnTo>
                    <a:lnTo>
                      <a:pt x="854" y="32"/>
                    </a:lnTo>
                    <a:lnTo>
                      <a:pt x="847" y="34"/>
                    </a:lnTo>
                    <a:lnTo>
                      <a:pt x="840" y="37"/>
                    </a:lnTo>
                    <a:lnTo>
                      <a:pt x="832" y="40"/>
                    </a:lnTo>
                    <a:lnTo>
                      <a:pt x="825" y="43"/>
                    </a:lnTo>
                    <a:lnTo>
                      <a:pt x="818" y="46"/>
                    </a:lnTo>
                    <a:lnTo>
                      <a:pt x="810" y="49"/>
                    </a:lnTo>
                    <a:lnTo>
                      <a:pt x="802" y="52"/>
                    </a:lnTo>
                    <a:lnTo>
                      <a:pt x="795" y="55"/>
                    </a:lnTo>
                    <a:lnTo>
                      <a:pt x="787" y="59"/>
                    </a:lnTo>
                    <a:lnTo>
                      <a:pt x="780" y="62"/>
                    </a:lnTo>
                    <a:lnTo>
                      <a:pt x="772" y="66"/>
                    </a:lnTo>
                    <a:lnTo>
                      <a:pt x="748" y="76"/>
                    </a:lnTo>
                    <a:lnTo>
                      <a:pt x="735" y="81"/>
                    </a:lnTo>
                    <a:lnTo>
                      <a:pt x="722" y="85"/>
                    </a:lnTo>
                    <a:lnTo>
                      <a:pt x="709" y="90"/>
                    </a:lnTo>
                    <a:lnTo>
                      <a:pt x="696" y="94"/>
                    </a:lnTo>
                    <a:lnTo>
                      <a:pt x="682" y="97"/>
                    </a:lnTo>
                    <a:lnTo>
                      <a:pt x="669" y="101"/>
                    </a:lnTo>
                    <a:lnTo>
                      <a:pt x="655" y="104"/>
                    </a:lnTo>
                    <a:lnTo>
                      <a:pt x="641" y="107"/>
                    </a:lnTo>
                    <a:lnTo>
                      <a:pt x="627" y="111"/>
                    </a:lnTo>
                    <a:lnTo>
                      <a:pt x="612" y="113"/>
                    </a:lnTo>
                    <a:lnTo>
                      <a:pt x="598" y="116"/>
                    </a:lnTo>
                    <a:lnTo>
                      <a:pt x="584" y="119"/>
                    </a:lnTo>
                    <a:lnTo>
                      <a:pt x="569" y="121"/>
                    </a:lnTo>
                    <a:lnTo>
                      <a:pt x="555" y="123"/>
                    </a:lnTo>
                    <a:lnTo>
                      <a:pt x="540" y="126"/>
                    </a:lnTo>
                    <a:lnTo>
                      <a:pt x="526" y="128"/>
                    </a:lnTo>
                    <a:lnTo>
                      <a:pt x="511" y="130"/>
                    </a:lnTo>
                    <a:lnTo>
                      <a:pt x="496" y="132"/>
                    </a:lnTo>
                    <a:lnTo>
                      <a:pt x="482" y="134"/>
                    </a:lnTo>
                    <a:lnTo>
                      <a:pt x="467" y="136"/>
                    </a:lnTo>
                    <a:lnTo>
                      <a:pt x="453" y="138"/>
                    </a:lnTo>
                    <a:lnTo>
                      <a:pt x="439" y="140"/>
                    </a:lnTo>
                    <a:lnTo>
                      <a:pt x="424" y="142"/>
                    </a:lnTo>
                    <a:lnTo>
                      <a:pt x="410" y="144"/>
                    </a:lnTo>
                    <a:lnTo>
                      <a:pt x="397" y="146"/>
                    </a:lnTo>
                    <a:lnTo>
                      <a:pt x="383" y="148"/>
                    </a:lnTo>
                    <a:lnTo>
                      <a:pt x="370" y="151"/>
                    </a:lnTo>
                    <a:lnTo>
                      <a:pt x="356" y="153"/>
                    </a:lnTo>
                    <a:lnTo>
                      <a:pt x="343" y="155"/>
                    </a:lnTo>
                    <a:lnTo>
                      <a:pt x="331" y="158"/>
                    </a:lnTo>
                    <a:lnTo>
                      <a:pt x="309" y="162"/>
                    </a:lnTo>
                    <a:lnTo>
                      <a:pt x="298" y="164"/>
                    </a:lnTo>
                    <a:lnTo>
                      <a:pt x="288" y="166"/>
                    </a:lnTo>
                    <a:lnTo>
                      <a:pt x="278" y="169"/>
                    </a:lnTo>
                    <a:lnTo>
                      <a:pt x="267" y="171"/>
                    </a:lnTo>
                    <a:lnTo>
                      <a:pt x="257" y="173"/>
                    </a:lnTo>
                    <a:lnTo>
                      <a:pt x="247" y="175"/>
                    </a:lnTo>
                    <a:lnTo>
                      <a:pt x="237" y="177"/>
                    </a:lnTo>
                    <a:lnTo>
                      <a:pt x="227" y="179"/>
                    </a:lnTo>
                    <a:lnTo>
                      <a:pt x="217" y="181"/>
                    </a:lnTo>
                    <a:lnTo>
                      <a:pt x="207" y="183"/>
                    </a:lnTo>
                    <a:lnTo>
                      <a:pt x="197" y="185"/>
                    </a:lnTo>
                    <a:lnTo>
                      <a:pt x="187" y="186"/>
                    </a:lnTo>
                    <a:lnTo>
                      <a:pt x="177" y="188"/>
                    </a:lnTo>
                    <a:lnTo>
                      <a:pt x="168" y="189"/>
                    </a:lnTo>
                    <a:lnTo>
                      <a:pt x="158" y="191"/>
                    </a:lnTo>
                    <a:lnTo>
                      <a:pt x="148" y="192"/>
                    </a:lnTo>
                    <a:lnTo>
                      <a:pt x="138" y="193"/>
                    </a:lnTo>
                    <a:lnTo>
                      <a:pt x="128" y="194"/>
                    </a:lnTo>
                    <a:lnTo>
                      <a:pt x="118" y="195"/>
                    </a:lnTo>
                    <a:lnTo>
                      <a:pt x="107" y="195"/>
                    </a:lnTo>
                    <a:lnTo>
                      <a:pt x="97" y="196"/>
                    </a:lnTo>
                    <a:lnTo>
                      <a:pt x="87" y="196"/>
                    </a:lnTo>
                    <a:lnTo>
                      <a:pt x="76" y="196"/>
                    </a:lnTo>
                    <a:lnTo>
                      <a:pt x="66" y="196"/>
                    </a:lnTo>
                    <a:lnTo>
                      <a:pt x="55" y="195"/>
                    </a:lnTo>
                    <a:lnTo>
                      <a:pt x="44" y="195"/>
                    </a:lnTo>
                    <a:lnTo>
                      <a:pt x="34" y="194"/>
                    </a:lnTo>
                    <a:lnTo>
                      <a:pt x="22" y="193"/>
                    </a:lnTo>
                    <a:lnTo>
                      <a:pt x="11" y="192"/>
                    </a:lnTo>
                    <a:lnTo>
                      <a:pt x="0" y="191"/>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5" name="Freeform 66"/>
              <p:cNvSpPr>
                <a:spLocks/>
              </p:cNvSpPr>
              <p:nvPr/>
            </p:nvSpPr>
            <p:spPr bwMode="auto">
              <a:xfrm>
                <a:off x="2289" y="3048"/>
                <a:ext cx="1281" cy="104"/>
              </a:xfrm>
              <a:custGeom>
                <a:avLst/>
                <a:gdLst>
                  <a:gd name="T0" fmla="*/ 1254 w 1281"/>
                  <a:gd name="T1" fmla="*/ 6 h 104"/>
                  <a:gd name="T2" fmla="*/ 1228 w 1281"/>
                  <a:gd name="T3" fmla="*/ 4 h 104"/>
                  <a:gd name="T4" fmla="*/ 1202 w 1281"/>
                  <a:gd name="T5" fmla="*/ 3 h 104"/>
                  <a:gd name="T6" fmla="*/ 1176 w 1281"/>
                  <a:gd name="T7" fmla="*/ 2 h 104"/>
                  <a:gd name="T8" fmla="*/ 1151 w 1281"/>
                  <a:gd name="T9" fmla="*/ 1 h 104"/>
                  <a:gd name="T10" fmla="*/ 1125 w 1281"/>
                  <a:gd name="T11" fmla="*/ 0 h 104"/>
                  <a:gd name="T12" fmla="*/ 1099 w 1281"/>
                  <a:gd name="T13" fmla="*/ 0 h 104"/>
                  <a:gd name="T14" fmla="*/ 1074 w 1281"/>
                  <a:gd name="T15" fmla="*/ 0 h 104"/>
                  <a:gd name="T16" fmla="*/ 1049 w 1281"/>
                  <a:gd name="T17" fmla="*/ 1 h 104"/>
                  <a:gd name="T18" fmla="*/ 1023 w 1281"/>
                  <a:gd name="T19" fmla="*/ 2 h 104"/>
                  <a:gd name="T20" fmla="*/ 998 w 1281"/>
                  <a:gd name="T21" fmla="*/ 3 h 104"/>
                  <a:gd name="T22" fmla="*/ 972 w 1281"/>
                  <a:gd name="T23" fmla="*/ 4 h 104"/>
                  <a:gd name="T24" fmla="*/ 947 w 1281"/>
                  <a:gd name="T25" fmla="*/ 6 h 104"/>
                  <a:gd name="T26" fmla="*/ 921 w 1281"/>
                  <a:gd name="T27" fmla="*/ 9 h 104"/>
                  <a:gd name="T28" fmla="*/ 895 w 1281"/>
                  <a:gd name="T29" fmla="*/ 12 h 104"/>
                  <a:gd name="T30" fmla="*/ 870 w 1281"/>
                  <a:gd name="T31" fmla="*/ 15 h 104"/>
                  <a:gd name="T32" fmla="*/ 805 w 1281"/>
                  <a:gd name="T33" fmla="*/ 22 h 104"/>
                  <a:gd name="T34" fmla="*/ 761 w 1281"/>
                  <a:gd name="T35" fmla="*/ 27 h 104"/>
                  <a:gd name="T36" fmla="*/ 718 w 1281"/>
                  <a:gd name="T37" fmla="*/ 31 h 104"/>
                  <a:gd name="T38" fmla="*/ 675 w 1281"/>
                  <a:gd name="T39" fmla="*/ 35 h 104"/>
                  <a:gd name="T40" fmla="*/ 631 w 1281"/>
                  <a:gd name="T41" fmla="*/ 38 h 104"/>
                  <a:gd name="T42" fmla="*/ 587 w 1281"/>
                  <a:gd name="T43" fmla="*/ 42 h 104"/>
                  <a:gd name="T44" fmla="*/ 544 w 1281"/>
                  <a:gd name="T45" fmla="*/ 46 h 104"/>
                  <a:gd name="T46" fmla="*/ 500 w 1281"/>
                  <a:gd name="T47" fmla="*/ 49 h 104"/>
                  <a:gd name="T48" fmla="*/ 457 w 1281"/>
                  <a:gd name="T49" fmla="*/ 53 h 104"/>
                  <a:gd name="T50" fmla="*/ 413 w 1281"/>
                  <a:gd name="T51" fmla="*/ 57 h 104"/>
                  <a:gd name="T52" fmla="*/ 370 w 1281"/>
                  <a:gd name="T53" fmla="*/ 62 h 104"/>
                  <a:gd name="T54" fmla="*/ 327 w 1281"/>
                  <a:gd name="T55" fmla="*/ 68 h 104"/>
                  <a:gd name="T56" fmla="*/ 284 w 1281"/>
                  <a:gd name="T57" fmla="*/ 74 h 104"/>
                  <a:gd name="T58" fmla="*/ 241 w 1281"/>
                  <a:gd name="T59" fmla="*/ 81 h 104"/>
                  <a:gd name="T60" fmla="*/ 198 w 1281"/>
                  <a:gd name="T61" fmla="*/ 89 h 104"/>
                  <a:gd name="T62" fmla="*/ 167 w 1281"/>
                  <a:gd name="T63" fmla="*/ 96 h 104"/>
                  <a:gd name="T64" fmla="*/ 156 w 1281"/>
                  <a:gd name="T65" fmla="*/ 97 h 104"/>
                  <a:gd name="T66" fmla="*/ 145 w 1281"/>
                  <a:gd name="T67" fmla="*/ 99 h 104"/>
                  <a:gd name="T68" fmla="*/ 134 w 1281"/>
                  <a:gd name="T69" fmla="*/ 100 h 104"/>
                  <a:gd name="T70" fmla="*/ 123 w 1281"/>
                  <a:gd name="T71" fmla="*/ 102 h 104"/>
                  <a:gd name="T72" fmla="*/ 111 w 1281"/>
                  <a:gd name="T73" fmla="*/ 102 h 104"/>
                  <a:gd name="T74" fmla="*/ 100 w 1281"/>
                  <a:gd name="T75" fmla="*/ 103 h 104"/>
                  <a:gd name="T76" fmla="*/ 88 w 1281"/>
                  <a:gd name="T77" fmla="*/ 103 h 104"/>
                  <a:gd name="T78" fmla="*/ 76 w 1281"/>
                  <a:gd name="T79" fmla="*/ 102 h 104"/>
                  <a:gd name="T80" fmla="*/ 65 w 1281"/>
                  <a:gd name="T81" fmla="*/ 102 h 104"/>
                  <a:gd name="T82" fmla="*/ 53 w 1281"/>
                  <a:gd name="T83" fmla="*/ 100 h 104"/>
                  <a:gd name="T84" fmla="*/ 42 w 1281"/>
                  <a:gd name="T85" fmla="*/ 99 h 104"/>
                  <a:gd name="T86" fmla="*/ 31 w 1281"/>
                  <a:gd name="T87" fmla="*/ 97 h 104"/>
                  <a:gd name="T88" fmla="*/ 20 w 1281"/>
                  <a:gd name="T89" fmla="*/ 94 h 104"/>
                  <a:gd name="T90" fmla="*/ 10 w 1281"/>
                  <a:gd name="T91" fmla="*/ 91 h 104"/>
                  <a:gd name="T92" fmla="*/ 0 w 1281"/>
                  <a:gd name="T93" fmla="*/ 87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1"/>
                  <a:gd name="T142" fmla="*/ 0 h 104"/>
                  <a:gd name="T143" fmla="*/ 1281 w 1281"/>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1" h="104">
                    <a:moveTo>
                      <a:pt x="1280" y="8"/>
                    </a:moveTo>
                    <a:lnTo>
                      <a:pt x="1254" y="6"/>
                    </a:lnTo>
                    <a:lnTo>
                      <a:pt x="1241" y="5"/>
                    </a:lnTo>
                    <a:lnTo>
                      <a:pt x="1228" y="4"/>
                    </a:lnTo>
                    <a:lnTo>
                      <a:pt x="1215" y="4"/>
                    </a:lnTo>
                    <a:lnTo>
                      <a:pt x="1202" y="3"/>
                    </a:lnTo>
                    <a:lnTo>
                      <a:pt x="1189" y="2"/>
                    </a:lnTo>
                    <a:lnTo>
                      <a:pt x="1176" y="2"/>
                    </a:lnTo>
                    <a:lnTo>
                      <a:pt x="1163" y="2"/>
                    </a:lnTo>
                    <a:lnTo>
                      <a:pt x="1151" y="1"/>
                    </a:lnTo>
                    <a:lnTo>
                      <a:pt x="1138" y="1"/>
                    </a:lnTo>
                    <a:lnTo>
                      <a:pt x="1125" y="0"/>
                    </a:lnTo>
                    <a:lnTo>
                      <a:pt x="1112" y="0"/>
                    </a:lnTo>
                    <a:lnTo>
                      <a:pt x="1099" y="0"/>
                    </a:lnTo>
                    <a:lnTo>
                      <a:pt x="1087" y="0"/>
                    </a:lnTo>
                    <a:lnTo>
                      <a:pt x="1074" y="0"/>
                    </a:lnTo>
                    <a:lnTo>
                      <a:pt x="1061" y="1"/>
                    </a:lnTo>
                    <a:lnTo>
                      <a:pt x="1049" y="1"/>
                    </a:lnTo>
                    <a:lnTo>
                      <a:pt x="1036" y="1"/>
                    </a:lnTo>
                    <a:lnTo>
                      <a:pt x="1023" y="2"/>
                    </a:lnTo>
                    <a:lnTo>
                      <a:pt x="1011" y="2"/>
                    </a:lnTo>
                    <a:lnTo>
                      <a:pt x="998" y="3"/>
                    </a:lnTo>
                    <a:lnTo>
                      <a:pt x="985" y="4"/>
                    </a:lnTo>
                    <a:lnTo>
                      <a:pt x="972" y="4"/>
                    </a:lnTo>
                    <a:lnTo>
                      <a:pt x="959" y="5"/>
                    </a:lnTo>
                    <a:lnTo>
                      <a:pt x="947" y="6"/>
                    </a:lnTo>
                    <a:lnTo>
                      <a:pt x="934" y="8"/>
                    </a:lnTo>
                    <a:lnTo>
                      <a:pt x="921" y="9"/>
                    </a:lnTo>
                    <a:lnTo>
                      <a:pt x="908" y="10"/>
                    </a:lnTo>
                    <a:lnTo>
                      <a:pt x="895" y="12"/>
                    </a:lnTo>
                    <a:lnTo>
                      <a:pt x="883" y="13"/>
                    </a:lnTo>
                    <a:lnTo>
                      <a:pt x="870" y="15"/>
                    </a:lnTo>
                    <a:lnTo>
                      <a:pt x="827" y="20"/>
                    </a:lnTo>
                    <a:lnTo>
                      <a:pt x="805" y="22"/>
                    </a:lnTo>
                    <a:lnTo>
                      <a:pt x="783" y="25"/>
                    </a:lnTo>
                    <a:lnTo>
                      <a:pt x="761" y="27"/>
                    </a:lnTo>
                    <a:lnTo>
                      <a:pt x="740" y="29"/>
                    </a:lnTo>
                    <a:lnTo>
                      <a:pt x="718" y="31"/>
                    </a:lnTo>
                    <a:lnTo>
                      <a:pt x="696" y="33"/>
                    </a:lnTo>
                    <a:lnTo>
                      <a:pt x="675" y="35"/>
                    </a:lnTo>
                    <a:lnTo>
                      <a:pt x="653" y="37"/>
                    </a:lnTo>
                    <a:lnTo>
                      <a:pt x="631" y="38"/>
                    </a:lnTo>
                    <a:lnTo>
                      <a:pt x="609" y="40"/>
                    </a:lnTo>
                    <a:lnTo>
                      <a:pt x="587" y="42"/>
                    </a:lnTo>
                    <a:lnTo>
                      <a:pt x="565" y="44"/>
                    </a:lnTo>
                    <a:lnTo>
                      <a:pt x="544" y="46"/>
                    </a:lnTo>
                    <a:lnTo>
                      <a:pt x="522" y="47"/>
                    </a:lnTo>
                    <a:lnTo>
                      <a:pt x="500" y="49"/>
                    </a:lnTo>
                    <a:lnTo>
                      <a:pt x="478" y="51"/>
                    </a:lnTo>
                    <a:lnTo>
                      <a:pt x="457" y="53"/>
                    </a:lnTo>
                    <a:lnTo>
                      <a:pt x="435" y="55"/>
                    </a:lnTo>
                    <a:lnTo>
                      <a:pt x="413" y="57"/>
                    </a:lnTo>
                    <a:lnTo>
                      <a:pt x="391" y="60"/>
                    </a:lnTo>
                    <a:lnTo>
                      <a:pt x="370" y="62"/>
                    </a:lnTo>
                    <a:lnTo>
                      <a:pt x="348" y="65"/>
                    </a:lnTo>
                    <a:lnTo>
                      <a:pt x="327" y="68"/>
                    </a:lnTo>
                    <a:lnTo>
                      <a:pt x="305" y="70"/>
                    </a:lnTo>
                    <a:lnTo>
                      <a:pt x="284" y="74"/>
                    </a:lnTo>
                    <a:lnTo>
                      <a:pt x="262" y="77"/>
                    </a:lnTo>
                    <a:lnTo>
                      <a:pt x="241" y="81"/>
                    </a:lnTo>
                    <a:lnTo>
                      <a:pt x="220" y="85"/>
                    </a:lnTo>
                    <a:lnTo>
                      <a:pt x="198" y="89"/>
                    </a:lnTo>
                    <a:lnTo>
                      <a:pt x="177" y="94"/>
                    </a:lnTo>
                    <a:lnTo>
                      <a:pt x="167" y="96"/>
                    </a:lnTo>
                    <a:lnTo>
                      <a:pt x="162" y="96"/>
                    </a:lnTo>
                    <a:lnTo>
                      <a:pt x="156" y="97"/>
                    </a:lnTo>
                    <a:lnTo>
                      <a:pt x="151" y="98"/>
                    </a:lnTo>
                    <a:lnTo>
                      <a:pt x="145" y="99"/>
                    </a:lnTo>
                    <a:lnTo>
                      <a:pt x="140" y="100"/>
                    </a:lnTo>
                    <a:lnTo>
                      <a:pt x="134" y="100"/>
                    </a:lnTo>
                    <a:lnTo>
                      <a:pt x="129" y="101"/>
                    </a:lnTo>
                    <a:lnTo>
                      <a:pt x="123" y="102"/>
                    </a:lnTo>
                    <a:lnTo>
                      <a:pt x="117" y="102"/>
                    </a:lnTo>
                    <a:lnTo>
                      <a:pt x="111" y="102"/>
                    </a:lnTo>
                    <a:lnTo>
                      <a:pt x="105" y="102"/>
                    </a:lnTo>
                    <a:lnTo>
                      <a:pt x="100" y="103"/>
                    </a:lnTo>
                    <a:lnTo>
                      <a:pt x="94" y="103"/>
                    </a:lnTo>
                    <a:lnTo>
                      <a:pt x="88" y="103"/>
                    </a:lnTo>
                    <a:lnTo>
                      <a:pt x="82" y="103"/>
                    </a:lnTo>
                    <a:lnTo>
                      <a:pt x="76" y="102"/>
                    </a:lnTo>
                    <a:lnTo>
                      <a:pt x="71" y="102"/>
                    </a:lnTo>
                    <a:lnTo>
                      <a:pt x="65" y="102"/>
                    </a:lnTo>
                    <a:lnTo>
                      <a:pt x="59" y="101"/>
                    </a:lnTo>
                    <a:lnTo>
                      <a:pt x="53" y="100"/>
                    </a:lnTo>
                    <a:lnTo>
                      <a:pt x="47" y="100"/>
                    </a:lnTo>
                    <a:lnTo>
                      <a:pt x="42" y="99"/>
                    </a:lnTo>
                    <a:lnTo>
                      <a:pt x="36" y="98"/>
                    </a:lnTo>
                    <a:lnTo>
                      <a:pt x="31" y="97"/>
                    </a:lnTo>
                    <a:lnTo>
                      <a:pt x="25" y="96"/>
                    </a:lnTo>
                    <a:lnTo>
                      <a:pt x="20" y="94"/>
                    </a:lnTo>
                    <a:lnTo>
                      <a:pt x="15" y="92"/>
                    </a:lnTo>
                    <a:lnTo>
                      <a:pt x="10" y="91"/>
                    </a:lnTo>
                    <a:lnTo>
                      <a:pt x="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6" name="Freeform 67"/>
              <p:cNvSpPr>
                <a:spLocks/>
              </p:cNvSpPr>
              <p:nvPr/>
            </p:nvSpPr>
            <p:spPr bwMode="auto">
              <a:xfrm>
                <a:off x="2326" y="3135"/>
                <a:ext cx="1023" cy="129"/>
              </a:xfrm>
              <a:custGeom>
                <a:avLst/>
                <a:gdLst>
                  <a:gd name="T0" fmla="*/ 1000 w 1023"/>
                  <a:gd name="T1" fmla="*/ 1 h 129"/>
                  <a:gd name="T2" fmla="*/ 976 w 1023"/>
                  <a:gd name="T3" fmla="*/ 0 h 129"/>
                  <a:gd name="T4" fmla="*/ 952 w 1023"/>
                  <a:gd name="T5" fmla="*/ 2 h 129"/>
                  <a:gd name="T6" fmla="*/ 927 w 1023"/>
                  <a:gd name="T7" fmla="*/ 7 h 129"/>
                  <a:gd name="T8" fmla="*/ 901 w 1023"/>
                  <a:gd name="T9" fmla="*/ 13 h 129"/>
                  <a:gd name="T10" fmla="*/ 874 w 1023"/>
                  <a:gd name="T11" fmla="*/ 22 h 129"/>
                  <a:gd name="T12" fmla="*/ 847 w 1023"/>
                  <a:gd name="T13" fmla="*/ 32 h 129"/>
                  <a:gd name="T14" fmla="*/ 820 w 1023"/>
                  <a:gd name="T15" fmla="*/ 44 h 129"/>
                  <a:gd name="T16" fmla="*/ 792 w 1023"/>
                  <a:gd name="T17" fmla="*/ 55 h 129"/>
                  <a:gd name="T18" fmla="*/ 765 w 1023"/>
                  <a:gd name="T19" fmla="*/ 67 h 129"/>
                  <a:gd name="T20" fmla="*/ 738 w 1023"/>
                  <a:gd name="T21" fmla="*/ 79 h 129"/>
                  <a:gd name="T22" fmla="*/ 711 w 1023"/>
                  <a:gd name="T23" fmla="*/ 90 h 129"/>
                  <a:gd name="T24" fmla="*/ 685 w 1023"/>
                  <a:gd name="T25" fmla="*/ 100 h 129"/>
                  <a:gd name="T26" fmla="*/ 660 w 1023"/>
                  <a:gd name="T27" fmla="*/ 108 h 129"/>
                  <a:gd name="T28" fmla="*/ 636 w 1023"/>
                  <a:gd name="T29" fmla="*/ 114 h 129"/>
                  <a:gd name="T30" fmla="*/ 612 w 1023"/>
                  <a:gd name="T31" fmla="*/ 118 h 129"/>
                  <a:gd name="T32" fmla="*/ 576 w 1023"/>
                  <a:gd name="T33" fmla="*/ 121 h 129"/>
                  <a:gd name="T34" fmla="*/ 552 w 1023"/>
                  <a:gd name="T35" fmla="*/ 123 h 129"/>
                  <a:gd name="T36" fmla="*/ 526 w 1023"/>
                  <a:gd name="T37" fmla="*/ 125 h 129"/>
                  <a:gd name="T38" fmla="*/ 500 w 1023"/>
                  <a:gd name="T39" fmla="*/ 126 h 129"/>
                  <a:gd name="T40" fmla="*/ 474 w 1023"/>
                  <a:gd name="T41" fmla="*/ 127 h 129"/>
                  <a:gd name="T42" fmla="*/ 447 w 1023"/>
                  <a:gd name="T43" fmla="*/ 128 h 129"/>
                  <a:gd name="T44" fmla="*/ 420 w 1023"/>
                  <a:gd name="T45" fmla="*/ 128 h 129"/>
                  <a:gd name="T46" fmla="*/ 393 w 1023"/>
                  <a:gd name="T47" fmla="*/ 128 h 129"/>
                  <a:gd name="T48" fmla="*/ 366 w 1023"/>
                  <a:gd name="T49" fmla="*/ 128 h 129"/>
                  <a:gd name="T50" fmla="*/ 340 w 1023"/>
                  <a:gd name="T51" fmla="*/ 127 h 129"/>
                  <a:gd name="T52" fmla="*/ 313 w 1023"/>
                  <a:gd name="T53" fmla="*/ 127 h 129"/>
                  <a:gd name="T54" fmla="*/ 287 w 1023"/>
                  <a:gd name="T55" fmla="*/ 125 h 129"/>
                  <a:gd name="T56" fmla="*/ 262 w 1023"/>
                  <a:gd name="T57" fmla="*/ 124 h 129"/>
                  <a:gd name="T58" fmla="*/ 237 w 1023"/>
                  <a:gd name="T59" fmla="*/ 122 h 129"/>
                  <a:gd name="T60" fmla="*/ 213 w 1023"/>
                  <a:gd name="T61" fmla="*/ 119 h 129"/>
                  <a:gd name="T62" fmla="*/ 188 w 1023"/>
                  <a:gd name="T63" fmla="*/ 116 h 129"/>
                  <a:gd name="T64" fmla="*/ 174 w 1023"/>
                  <a:gd name="T65" fmla="*/ 113 h 129"/>
                  <a:gd name="T66" fmla="*/ 161 w 1023"/>
                  <a:gd name="T67" fmla="*/ 109 h 129"/>
                  <a:gd name="T68" fmla="*/ 148 w 1023"/>
                  <a:gd name="T69" fmla="*/ 104 h 129"/>
                  <a:gd name="T70" fmla="*/ 136 w 1023"/>
                  <a:gd name="T71" fmla="*/ 99 h 129"/>
                  <a:gd name="T72" fmla="*/ 124 w 1023"/>
                  <a:gd name="T73" fmla="*/ 93 h 129"/>
                  <a:gd name="T74" fmla="*/ 111 w 1023"/>
                  <a:gd name="T75" fmla="*/ 87 h 129"/>
                  <a:gd name="T76" fmla="*/ 99 w 1023"/>
                  <a:gd name="T77" fmla="*/ 81 h 129"/>
                  <a:gd name="T78" fmla="*/ 87 w 1023"/>
                  <a:gd name="T79" fmla="*/ 74 h 129"/>
                  <a:gd name="T80" fmla="*/ 75 w 1023"/>
                  <a:gd name="T81" fmla="*/ 68 h 129"/>
                  <a:gd name="T82" fmla="*/ 63 w 1023"/>
                  <a:gd name="T83" fmla="*/ 62 h 129"/>
                  <a:gd name="T84" fmla="*/ 51 w 1023"/>
                  <a:gd name="T85" fmla="*/ 56 h 129"/>
                  <a:gd name="T86" fmla="*/ 38 w 1023"/>
                  <a:gd name="T87" fmla="*/ 51 h 129"/>
                  <a:gd name="T88" fmla="*/ 26 w 1023"/>
                  <a:gd name="T89" fmla="*/ 46 h 129"/>
                  <a:gd name="T90" fmla="*/ 13 w 1023"/>
                  <a:gd name="T91" fmla="*/ 42 h 129"/>
                  <a:gd name="T92" fmla="*/ 0 w 1023"/>
                  <a:gd name="T93" fmla="*/ 39 h 1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3"/>
                  <a:gd name="T142" fmla="*/ 0 h 129"/>
                  <a:gd name="T143" fmla="*/ 1023 w 1023"/>
                  <a:gd name="T144" fmla="*/ 129 h 1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3" h="129">
                    <a:moveTo>
                      <a:pt x="1022" y="7"/>
                    </a:moveTo>
                    <a:lnTo>
                      <a:pt x="1000" y="1"/>
                    </a:lnTo>
                    <a:lnTo>
                      <a:pt x="988" y="1"/>
                    </a:lnTo>
                    <a:lnTo>
                      <a:pt x="976" y="0"/>
                    </a:lnTo>
                    <a:lnTo>
                      <a:pt x="964" y="1"/>
                    </a:lnTo>
                    <a:lnTo>
                      <a:pt x="952" y="2"/>
                    </a:lnTo>
                    <a:lnTo>
                      <a:pt x="940" y="4"/>
                    </a:lnTo>
                    <a:lnTo>
                      <a:pt x="927" y="7"/>
                    </a:lnTo>
                    <a:lnTo>
                      <a:pt x="914" y="10"/>
                    </a:lnTo>
                    <a:lnTo>
                      <a:pt x="901" y="13"/>
                    </a:lnTo>
                    <a:lnTo>
                      <a:pt x="887" y="18"/>
                    </a:lnTo>
                    <a:lnTo>
                      <a:pt x="874" y="22"/>
                    </a:lnTo>
                    <a:lnTo>
                      <a:pt x="860" y="27"/>
                    </a:lnTo>
                    <a:lnTo>
                      <a:pt x="847" y="32"/>
                    </a:lnTo>
                    <a:lnTo>
                      <a:pt x="833" y="38"/>
                    </a:lnTo>
                    <a:lnTo>
                      <a:pt x="820" y="44"/>
                    </a:lnTo>
                    <a:lnTo>
                      <a:pt x="806" y="49"/>
                    </a:lnTo>
                    <a:lnTo>
                      <a:pt x="792" y="55"/>
                    </a:lnTo>
                    <a:lnTo>
                      <a:pt x="778" y="61"/>
                    </a:lnTo>
                    <a:lnTo>
                      <a:pt x="765" y="67"/>
                    </a:lnTo>
                    <a:lnTo>
                      <a:pt x="751" y="73"/>
                    </a:lnTo>
                    <a:lnTo>
                      <a:pt x="738" y="79"/>
                    </a:lnTo>
                    <a:lnTo>
                      <a:pt x="724" y="85"/>
                    </a:lnTo>
                    <a:lnTo>
                      <a:pt x="711" y="90"/>
                    </a:lnTo>
                    <a:lnTo>
                      <a:pt x="698" y="95"/>
                    </a:lnTo>
                    <a:lnTo>
                      <a:pt x="685" y="100"/>
                    </a:lnTo>
                    <a:lnTo>
                      <a:pt x="672" y="104"/>
                    </a:lnTo>
                    <a:lnTo>
                      <a:pt x="660" y="108"/>
                    </a:lnTo>
                    <a:lnTo>
                      <a:pt x="648" y="111"/>
                    </a:lnTo>
                    <a:lnTo>
                      <a:pt x="636" y="114"/>
                    </a:lnTo>
                    <a:lnTo>
                      <a:pt x="624" y="117"/>
                    </a:lnTo>
                    <a:lnTo>
                      <a:pt x="612" y="118"/>
                    </a:lnTo>
                    <a:lnTo>
                      <a:pt x="589" y="120"/>
                    </a:lnTo>
                    <a:lnTo>
                      <a:pt x="576" y="121"/>
                    </a:lnTo>
                    <a:lnTo>
                      <a:pt x="564" y="122"/>
                    </a:lnTo>
                    <a:lnTo>
                      <a:pt x="552" y="123"/>
                    </a:lnTo>
                    <a:lnTo>
                      <a:pt x="539" y="124"/>
                    </a:lnTo>
                    <a:lnTo>
                      <a:pt x="526" y="125"/>
                    </a:lnTo>
                    <a:lnTo>
                      <a:pt x="514" y="125"/>
                    </a:lnTo>
                    <a:lnTo>
                      <a:pt x="500" y="126"/>
                    </a:lnTo>
                    <a:lnTo>
                      <a:pt x="487" y="127"/>
                    </a:lnTo>
                    <a:lnTo>
                      <a:pt x="474" y="127"/>
                    </a:lnTo>
                    <a:lnTo>
                      <a:pt x="460" y="127"/>
                    </a:lnTo>
                    <a:lnTo>
                      <a:pt x="447" y="128"/>
                    </a:lnTo>
                    <a:lnTo>
                      <a:pt x="434" y="128"/>
                    </a:lnTo>
                    <a:lnTo>
                      <a:pt x="420" y="128"/>
                    </a:lnTo>
                    <a:lnTo>
                      <a:pt x="407" y="128"/>
                    </a:lnTo>
                    <a:lnTo>
                      <a:pt x="393" y="128"/>
                    </a:lnTo>
                    <a:lnTo>
                      <a:pt x="380" y="128"/>
                    </a:lnTo>
                    <a:lnTo>
                      <a:pt x="366" y="128"/>
                    </a:lnTo>
                    <a:lnTo>
                      <a:pt x="353" y="128"/>
                    </a:lnTo>
                    <a:lnTo>
                      <a:pt x="340" y="127"/>
                    </a:lnTo>
                    <a:lnTo>
                      <a:pt x="326" y="127"/>
                    </a:lnTo>
                    <a:lnTo>
                      <a:pt x="313" y="127"/>
                    </a:lnTo>
                    <a:lnTo>
                      <a:pt x="300" y="126"/>
                    </a:lnTo>
                    <a:lnTo>
                      <a:pt x="287" y="125"/>
                    </a:lnTo>
                    <a:lnTo>
                      <a:pt x="274" y="125"/>
                    </a:lnTo>
                    <a:lnTo>
                      <a:pt x="262" y="124"/>
                    </a:lnTo>
                    <a:lnTo>
                      <a:pt x="250" y="123"/>
                    </a:lnTo>
                    <a:lnTo>
                      <a:pt x="237" y="122"/>
                    </a:lnTo>
                    <a:lnTo>
                      <a:pt x="225" y="121"/>
                    </a:lnTo>
                    <a:lnTo>
                      <a:pt x="213" y="119"/>
                    </a:lnTo>
                    <a:lnTo>
                      <a:pt x="202" y="118"/>
                    </a:lnTo>
                    <a:lnTo>
                      <a:pt x="188" y="116"/>
                    </a:lnTo>
                    <a:lnTo>
                      <a:pt x="181" y="114"/>
                    </a:lnTo>
                    <a:lnTo>
                      <a:pt x="174" y="113"/>
                    </a:lnTo>
                    <a:lnTo>
                      <a:pt x="168" y="111"/>
                    </a:lnTo>
                    <a:lnTo>
                      <a:pt x="161" y="109"/>
                    </a:lnTo>
                    <a:lnTo>
                      <a:pt x="155" y="106"/>
                    </a:lnTo>
                    <a:lnTo>
                      <a:pt x="148" y="104"/>
                    </a:lnTo>
                    <a:lnTo>
                      <a:pt x="142" y="101"/>
                    </a:lnTo>
                    <a:lnTo>
                      <a:pt x="136" y="99"/>
                    </a:lnTo>
                    <a:lnTo>
                      <a:pt x="130" y="96"/>
                    </a:lnTo>
                    <a:lnTo>
                      <a:pt x="124" y="93"/>
                    </a:lnTo>
                    <a:lnTo>
                      <a:pt x="118" y="90"/>
                    </a:lnTo>
                    <a:lnTo>
                      <a:pt x="111" y="87"/>
                    </a:lnTo>
                    <a:lnTo>
                      <a:pt x="105" y="84"/>
                    </a:lnTo>
                    <a:lnTo>
                      <a:pt x="99" y="81"/>
                    </a:lnTo>
                    <a:lnTo>
                      <a:pt x="93" y="77"/>
                    </a:lnTo>
                    <a:lnTo>
                      <a:pt x="87" y="74"/>
                    </a:lnTo>
                    <a:lnTo>
                      <a:pt x="81" y="71"/>
                    </a:lnTo>
                    <a:lnTo>
                      <a:pt x="75" y="68"/>
                    </a:lnTo>
                    <a:lnTo>
                      <a:pt x="69" y="65"/>
                    </a:lnTo>
                    <a:lnTo>
                      <a:pt x="63" y="62"/>
                    </a:lnTo>
                    <a:lnTo>
                      <a:pt x="57" y="59"/>
                    </a:lnTo>
                    <a:lnTo>
                      <a:pt x="51" y="56"/>
                    </a:lnTo>
                    <a:lnTo>
                      <a:pt x="44" y="53"/>
                    </a:lnTo>
                    <a:lnTo>
                      <a:pt x="38" y="51"/>
                    </a:lnTo>
                    <a:lnTo>
                      <a:pt x="32" y="49"/>
                    </a:lnTo>
                    <a:lnTo>
                      <a:pt x="26" y="46"/>
                    </a:lnTo>
                    <a:lnTo>
                      <a:pt x="19" y="44"/>
                    </a:lnTo>
                    <a:lnTo>
                      <a:pt x="13" y="42"/>
                    </a:lnTo>
                    <a:lnTo>
                      <a:pt x="6" y="41"/>
                    </a:lnTo>
                    <a:lnTo>
                      <a:pt x="0" y="3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7" name="Freeform 68"/>
              <p:cNvSpPr>
                <a:spLocks/>
              </p:cNvSpPr>
              <p:nvPr/>
            </p:nvSpPr>
            <p:spPr bwMode="auto">
              <a:xfrm>
                <a:off x="2320" y="2984"/>
                <a:ext cx="1085" cy="93"/>
              </a:xfrm>
              <a:custGeom>
                <a:avLst/>
                <a:gdLst>
                  <a:gd name="T0" fmla="*/ 1084 w 1085"/>
                  <a:gd name="T1" fmla="*/ 40 h 93"/>
                  <a:gd name="T2" fmla="*/ 1033 w 1085"/>
                  <a:gd name="T3" fmla="*/ 25 h 93"/>
                  <a:gd name="T4" fmla="*/ 1008 w 1085"/>
                  <a:gd name="T5" fmla="*/ 18 h 93"/>
                  <a:gd name="T6" fmla="*/ 983 w 1085"/>
                  <a:gd name="T7" fmla="*/ 14 h 93"/>
                  <a:gd name="T8" fmla="*/ 958 w 1085"/>
                  <a:gd name="T9" fmla="*/ 9 h 93"/>
                  <a:gd name="T10" fmla="*/ 932 w 1085"/>
                  <a:gd name="T11" fmla="*/ 6 h 93"/>
                  <a:gd name="T12" fmla="*/ 906 w 1085"/>
                  <a:gd name="T13" fmla="*/ 3 h 93"/>
                  <a:gd name="T14" fmla="*/ 881 w 1085"/>
                  <a:gd name="T15" fmla="*/ 2 h 93"/>
                  <a:gd name="T16" fmla="*/ 856 w 1085"/>
                  <a:gd name="T17" fmla="*/ 0 h 93"/>
                  <a:gd name="T18" fmla="*/ 830 w 1085"/>
                  <a:gd name="T19" fmla="*/ 0 h 93"/>
                  <a:gd name="T20" fmla="*/ 804 w 1085"/>
                  <a:gd name="T21" fmla="*/ 0 h 93"/>
                  <a:gd name="T22" fmla="*/ 778 w 1085"/>
                  <a:gd name="T23" fmla="*/ 1 h 93"/>
                  <a:gd name="T24" fmla="*/ 753 w 1085"/>
                  <a:gd name="T25" fmla="*/ 2 h 93"/>
                  <a:gd name="T26" fmla="*/ 727 w 1085"/>
                  <a:gd name="T27" fmla="*/ 4 h 93"/>
                  <a:gd name="T28" fmla="*/ 701 w 1085"/>
                  <a:gd name="T29" fmla="*/ 6 h 93"/>
                  <a:gd name="T30" fmla="*/ 676 w 1085"/>
                  <a:gd name="T31" fmla="*/ 8 h 93"/>
                  <a:gd name="T32" fmla="*/ 650 w 1085"/>
                  <a:gd name="T33" fmla="*/ 11 h 93"/>
                  <a:gd name="T34" fmla="*/ 624 w 1085"/>
                  <a:gd name="T35" fmla="*/ 14 h 93"/>
                  <a:gd name="T36" fmla="*/ 598 w 1085"/>
                  <a:gd name="T37" fmla="*/ 17 h 93"/>
                  <a:gd name="T38" fmla="*/ 572 w 1085"/>
                  <a:gd name="T39" fmla="*/ 21 h 93"/>
                  <a:gd name="T40" fmla="*/ 547 w 1085"/>
                  <a:gd name="T41" fmla="*/ 24 h 93"/>
                  <a:gd name="T42" fmla="*/ 521 w 1085"/>
                  <a:gd name="T43" fmla="*/ 28 h 93"/>
                  <a:gd name="T44" fmla="*/ 496 w 1085"/>
                  <a:gd name="T45" fmla="*/ 32 h 93"/>
                  <a:gd name="T46" fmla="*/ 470 w 1085"/>
                  <a:gd name="T47" fmla="*/ 36 h 93"/>
                  <a:gd name="T48" fmla="*/ 445 w 1085"/>
                  <a:gd name="T49" fmla="*/ 39 h 93"/>
                  <a:gd name="T50" fmla="*/ 419 w 1085"/>
                  <a:gd name="T51" fmla="*/ 43 h 93"/>
                  <a:gd name="T52" fmla="*/ 394 w 1085"/>
                  <a:gd name="T53" fmla="*/ 46 h 93"/>
                  <a:gd name="T54" fmla="*/ 369 w 1085"/>
                  <a:gd name="T55" fmla="*/ 50 h 93"/>
                  <a:gd name="T56" fmla="*/ 344 w 1085"/>
                  <a:gd name="T57" fmla="*/ 52 h 93"/>
                  <a:gd name="T58" fmla="*/ 319 w 1085"/>
                  <a:gd name="T59" fmla="*/ 55 h 93"/>
                  <a:gd name="T60" fmla="*/ 294 w 1085"/>
                  <a:gd name="T61" fmla="*/ 58 h 93"/>
                  <a:gd name="T62" fmla="*/ 269 w 1085"/>
                  <a:gd name="T63" fmla="*/ 60 h 93"/>
                  <a:gd name="T64" fmla="*/ 252 w 1085"/>
                  <a:gd name="T65" fmla="*/ 60 h 93"/>
                  <a:gd name="T66" fmla="*/ 244 w 1085"/>
                  <a:gd name="T67" fmla="*/ 60 h 93"/>
                  <a:gd name="T68" fmla="*/ 235 w 1085"/>
                  <a:gd name="T69" fmla="*/ 61 h 93"/>
                  <a:gd name="T70" fmla="*/ 227 w 1085"/>
                  <a:gd name="T71" fmla="*/ 61 h 93"/>
                  <a:gd name="T72" fmla="*/ 218 w 1085"/>
                  <a:gd name="T73" fmla="*/ 61 h 93"/>
                  <a:gd name="T74" fmla="*/ 210 w 1085"/>
                  <a:gd name="T75" fmla="*/ 61 h 93"/>
                  <a:gd name="T76" fmla="*/ 201 w 1085"/>
                  <a:gd name="T77" fmla="*/ 61 h 93"/>
                  <a:gd name="T78" fmla="*/ 192 w 1085"/>
                  <a:gd name="T79" fmla="*/ 62 h 93"/>
                  <a:gd name="T80" fmla="*/ 184 w 1085"/>
                  <a:gd name="T81" fmla="*/ 62 h 93"/>
                  <a:gd name="T82" fmla="*/ 175 w 1085"/>
                  <a:gd name="T83" fmla="*/ 62 h 93"/>
                  <a:gd name="T84" fmla="*/ 166 w 1085"/>
                  <a:gd name="T85" fmla="*/ 62 h 93"/>
                  <a:gd name="T86" fmla="*/ 158 w 1085"/>
                  <a:gd name="T87" fmla="*/ 62 h 93"/>
                  <a:gd name="T88" fmla="*/ 149 w 1085"/>
                  <a:gd name="T89" fmla="*/ 62 h 93"/>
                  <a:gd name="T90" fmla="*/ 140 w 1085"/>
                  <a:gd name="T91" fmla="*/ 62 h 93"/>
                  <a:gd name="T92" fmla="*/ 132 w 1085"/>
                  <a:gd name="T93" fmla="*/ 63 h 93"/>
                  <a:gd name="T94" fmla="*/ 123 w 1085"/>
                  <a:gd name="T95" fmla="*/ 63 h 93"/>
                  <a:gd name="T96" fmla="*/ 114 w 1085"/>
                  <a:gd name="T97" fmla="*/ 64 h 93"/>
                  <a:gd name="T98" fmla="*/ 106 w 1085"/>
                  <a:gd name="T99" fmla="*/ 65 h 93"/>
                  <a:gd name="T100" fmla="*/ 98 w 1085"/>
                  <a:gd name="T101" fmla="*/ 66 h 93"/>
                  <a:gd name="T102" fmla="*/ 89 w 1085"/>
                  <a:gd name="T103" fmla="*/ 67 h 93"/>
                  <a:gd name="T104" fmla="*/ 80 w 1085"/>
                  <a:gd name="T105" fmla="*/ 68 h 93"/>
                  <a:gd name="T106" fmla="*/ 72 w 1085"/>
                  <a:gd name="T107" fmla="*/ 69 h 93"/>
                  <a:gd name="T108" fmla="*/ 64 w 1085"/>
                  <a:gd name="T109" fmla="*/ 71 h 93"/>
                  <a:gd name="T110" fmla="*/ 56 w 1085"/>
                  <a:gd name="T111" fmla="*/ 73 h 93"/>
                  <a:gd name="T112" fmla="*/ 47 w 1085"/>
                  <a:gd name="T113" fmla="*/ 75 h 93"/>
                  <a:gd name="T114" fmla="*/ 39 w 1085"/>
                  <a:gd name="T115" fmla="*/ 77 h 93"/>
                  <a:gd name="T116" fmla="*/ 31 w 1085"/>
                  <a:gd name="T117" fmla="*/ 80 h 93"/>
                  <a:gd name="T118" fmla="*/ 23 w 1085"/>
                  <a:gd name="T119" fmla="*/ 82 h 93"/>
                  <a:gd name="T120" fmla="*/ 15 w 1085"/>
                  <a:gd name="T121" fmla="*/ 85 h 93"/>
                  <a:gd name="T122" fmla="*/ 7 w 1085"/>
                  <a:gd name="T123" fmla="*/ 88 h 93"/>
                  <a:gd name="T124" fmla="*/ 0 w 1085"/>
                  <a:gd name="T125" fmla="*/ 92 h 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5"/>
                  <a:gd name="T190" fmla="*/ 0 h 93"/>
                  <a:gd name="T191" fmla="*/ 1085 w 1085"/>
                  <a:gd name="T192" fmla="*/ 93 h 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5" h="93">
                    <a:moveTo>
                      <a:pt x="1084" y="40"/>
                    </a:moveTo>
                    <a:lnTo>
                      <a:pt x="1033" y="25"/>
                    </a:lnTo>
                    <a:lnTo>
                      <a:pt x="1008" y="18"/>
                    </a:lnTo>
                    <a:lnTo>
                      <a:pt x="983" y="14"/>
                    </a:lnTo>
                    <a:lnTo>
                      <a:pt x="958" y="9"/>
                    </a:lnTo>
                    <a:lnTo>
                      <a:pt x="932" y="6"/>
                    </a:lnTo>
                    <a:lnTo>
                      <a:pt x="906" y="3"/>
                    </a:lnTo>
                    <a:lnTo>
                      <a:pt x="881" y="2"/>
                    </a:lnTo>
                    <a:lnTo>
                      <a:pt x="856" y="0"/>
                    </a:lnTo>
                    <a:lnTo>
                      <a:pt x="830" y="0"/>
                    </a:lnTo>
                    <a:lnTo>
                      <a:pt x="804" y="0"/>
                    </a:lnTo>
                    <a:lnTo>
                      <a:pt x="778" y="1"/>
                    </a:lnTo>
                    <a:lnTo>
                      <a:pt x="753" y="2"/>
                    </a:lnTo>
                    <a:lnTo>
                      <a:pt x="727" y="4"/>
                    </a:lnTo>
                    <a:lnTo>
                      <a:pt x="701" y="6"/>
                    </a:lnTo>
                    <a:lnTo>
                      <a:pt x="676" y="8"/>
                    </a:lnTo>
                    <a:lnTo>
                      <a:pt x="650" y="11"/>
                    </a:lnTo>
                    <a:lnTo>
                      <a:pt x="624" y="14"/>
                    </a:lnTo>
                    <a:lnTo>
                      <a:pt x="598" y="17"/>
                    </a:lnTo>
                    <a:lnTo>
                      <a:pt x="572" y="21"/>
                    </a:lnTo>
                    <a:lnTo>
                      <a:pt x="547" y="24"/>
                    </a:lnTo>
                    <a:lnTo>
                      <a:pt x="521" y="28"/>
                    </a:lnTo>
                    <a:lnTo>
                      <a:pt x="496" y="32"/>
                    </a:lnTo>
                    <a:lnTo>
                      <a:pt x="470" y="36"/>
                    </a:lnTo>
                    <a:lnTo>
                      <a:pt x="445" y="39"/>
                    </a:lnTo>
                    <a:lnTo>
                      <a:pt x="419" y="43"/>
                    </a:lnTo>
                    <a:lnTo>
                      <a:pt x="394" y="46"/>
                    </a:lnTo>
                    <a:lnTo>
                      <a:pt x="369" y="50"/>
                    </a:lnTo>
                    <a:lnTo>
                      <a:pt x="344" y="52"/>
                    </a:lnTo>
                    <a:lnTo>
                      <a:pt x="319" y="55"/>
                    </a:lnTo>
                    <a:lnTo>
                      <a:pt x="294" y="58"/>
                    </a:lnTo>
                    <a:lnTo>
                      <a:pt x="269" y="60"/>
                    </a:lnTo>
                    <a:lnTo>
                      <a:pt x="252" y="60"/>
                    </a:lnTo>
                    <a:lnTo>
                      <a:pt x="244" y="60"/>
                    </a:lnTo>
                    <a:lnTo>
                      <a:pt x="235" y="61"/>
                    </a:lnTo>
                    <a:lnTo>
                      <a:pt x="227" y="61"/>
                    </a:lnTo>
                    <a:lnTo>
                      <a:pt x="218" y="61"/>
                    </a:lnTo>
                    <a:lnTo>
                      <a:pt x="210" y="61"/>
                    </a:lnTo>
                    <a:lnTo>
                      <a:pt x="201" y="61"/>
                    </a:lnTo>
                    <a:lnTo>
                      <a:pt x="192" y="62"/>
                    </a:lnTo>
                    <a:lnTo>
                      <a:pt x="184" y="62"/>
                    </a:lnTo>
                    <a:lnTo>
                      <a:pt x="175" y="62"/>
                    </a:lnTo>
                    <a:lnTo>
                      <a:pt x="166" y="62"/>
                    </a:lnTo>
                    <a:lnTo>
                      <a:pt x="158" y="62"/>
                    </a:lnTo>
                    <a:lnTo>
                      <a:pt x="149" y="62"/>
                    </a:lnTo>
                    <a:lnTo>
                      <a:pt x="140" y="62"/>
                    </a:lnTo>
                    <a:lnTo>
                      <a:pt x="132" y="63"/>
                    </a:lnTo>
                    <a:lnTo>
                      <a:pt x="123" y="63"/>
                    </a:lnTo>
                    <a:lnTo>
                      <a:pt x="114" y="64"/>
                    </a:lnTo>
                    <a:lnTo>
                      <a:pt x="106" y="65"/>
                    </a:lnTo>
                    <a:lnTo>
                      <a:pt x="98" y="66"/>
                    </a:lnTo>
                    <a:lnTo>
                      <a:pt x="89" y="67"/>
                    </a:lnTo>
                    <a:lnTo>
                      <a:pt x="80" y="68"/>
                    </a:lnTo>
                    <a:lnTo>
                      <a:pt x="72" y="69"/>
                    </a:lnTo>
                    <a:lnTo>
                      <a:pt x="64" y="71"/>
                    </a:lnTo>
                    <a:lnTo>
                      <a:pt x="56" y="73"/>
                    </a:lnTo>
                    <a:lnTo>
                      <a:pt x="47" y="75"/>
                    </a:lnTo>
                    <a:lnTo>
                      <a:pt x="39" y="77"/>
                    </a:lnTo>
                    <a:lnTo>
                      <a:pt x="31" y="80"/>
                    </a:lnTo>
                    <a:lnTo>
                      <a:pt x="23" y="82"/>
                    </a:lnTo>
                    <a:lnTo>
                      <a:pt x="15" y="85"/>
                    </a:lnTo>
                    <a:lnTo>
                      <a:pt x="7" y="88"/>
                    </a:lnTo>
                    <a:lnTo>
                      <a:pt x="0" y="92"/>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8" name="Freeform 69"/>
              <p:cNvSpPr>
                <a:spLocks/>
              </p:cNvSpPr>
              <p:nvPr/>
            </p:nvSpPr>
            <p:spPr bwMode="auto">
              <a:xfrm>
                <a:off x="2411" y="3044"/>
                <a:ext cx="1232" cy="180"/>
              </a:xfrm>
              <a:custGeom>
                <a:avLst/>
                <a:gdLst>
                  <a:gd name="T0" fmla="*/ 22 w 1232"/>
                  <a:gd name="T1" fmla="*/ 131 h 180"/>
                  <a:gd name="T2" fmla="*/ 44 w 1232"/>
                  <a:gd name="T3" fmla="*/ 133 h 180"/>
                  <a:gd name="T4" fmla="*/ 65 w 1232"/>
                  <a:gd name="T5" fmla="*/ 136 h 180"/>
                  <a:gd name="T6" fmla="*/ 87 w 1232"/>
                  <a:gd name="T7" fmla="*/ 140 h 180"/>
                  <a:gd name="T8" fmla="*/ 108 w 1232"/>
                  <a:gd name="T9" fmla="*/ 144 h 180"/>
                  <a:gd name="T10" fmla="*/ 129 w 1232"/>
                  <a:gd name="T11" fmla="*/ 149 h 180"/>
                  <a:gd name="T12" fmla="*/ 149 w 1232"/>
                  <a:gd name="T13" fmla="*/ 154 h 180"/>
                  <a:gd name="T14" fmla="*/ 171 w 1232"/>
                  <a:gd name="T15" fmla="*/ 159 h 180"/>
                  <a:gd name="T16" fmla="*/ 191 w 1232"/>
                  <a:gd name="T17" fmla="*/ 164 h 180"/>
                  <a:gd name="T18" fmla="*/ 212 w 1232"/>
                  <a:gd name="T19" fmla="*/ 169 h 180"/>
                  <a:gd name="T20" fmla="*/ 233 w 1232"/>
                  <a:gd name="T21" fmla="*/ 173 h 180"/>
                  <a:gd name="T22" fmla="*/ 255 w 1232"/>
                  <a:gd name="T23" fmla="*/ 176 h 180"/>
                  <a:gd name="T24" fmla="*/ 276 w 1232"/>
                  <a:gd name="T25" fmla="*/ 178 h 180"/>
                  <a:gd name="T26" fmla="*/ 298 w 1232"/>
                  <a:gd name="T27" fmla="*/ 179 h 180"/>
                  <a:gd name="T28" fmla="*/ 321 w 1232"/>
                  <a:gd name="T29" fmla="*/ 178 h 180"/>
                  <a:gd name="T30" fmla="*/ 343 w 1232"/>
                  <a:gd name="T31" fmla="*/ 176 h 180"/>
                  <a:gd name="T32" fmla="*/ 374 w 1232"/>
                  <a:gd name="T33" fmla="*/ 172 h 180"/>
                  <a:gd name="T34" fmla="*/ 394 w 1232"/>
                  <a:gd name="T35" fmla="*/ 168 h 180"/>
                  <a:gd name="T36" fmla="*/ 414 w 1232"/>
                  <a:gd name="T37" fmla="*/ 165 h 180"/>
                  <a:gd name="T38" fmla="*/ 433 w 1232"/>
                  <a:gd name="T39" fmla="*/ 162 h 180"/>
                  <a:gd name="T40" fmla="*/ 453 w 1232"/>
                  <a:gd name="T41" fmla="*/ 158 h 180"/>
                  <a:gd name="T42" fmla="*/ 472 w 1232"/>
                  <a:gd name="T43" fmla="*/ 154 h 180"/>
                  <a:gd name="T44" fmla="*/ 491 w 1232"/>
                  <a:gd name="T45" fmla="*/ 151 h 180"/>
                  <a:gd name="T46" fmla="*/ 511 w 1232"/>
                  <a:gd name="T47" fmla="*/ 148 h 180"/>
                  <a:gd name="T48" fmla="*/ 530 w 1232"/>
                  <a:gd name="T49" fmla="*/ 144 h 180"/>
                  <a:gd name="T50" fmla="*/ 550 w 1232"/>
                  <a:gd name="T51" fmla="*/ 141 h 180"/>
                  <a:gd name="T52" fmla="*/ 570 w 1232"/>
                  <a:gd name="T53" fmla="*/ 138 h 180"/>
                  <a:gd name="T54" fmla="*/ 589 w 1232"/>
                  <a:gd name="T55" fmla="*/ 136 h 180"/>
                  <a:gd name="T56" fmla="*/ 610 w 1232"/>
                  <a:gd name="T57" fmla="*/ 134 h 180"/>
                  <a:gd name="T58" fmla="*/ 630 w 1232"/>
                  <a:gd name="T59" fmla="*/ 132 h 180"/>
                  <a:gd name="T60" fmla="*/ 651 w 1232"/>
                  <a:gd name="T61" fmla="*/ 131 h 180"/>
                  <a:gd name="T62" fmla="*/ 699 w 1232"/>
                  <a:gd name="T63" fmla="*/ 128 h 180"/>
                  <a:gd name="T64" fmla="*/ 735 w 1232"/>
                  <a:gd name="T65" fmla="*/ 124 h 180"/>
                  <a:gd name="T66" fmla="*/ 771 w 1232"/>
                  <a:gd name="T67" fmla="*/ 119 h 180"/>
                  <a:gd name="T68" fmla="*/ 807 w 1232"/>
                  <a:gd name="T69" fmla="*/ 113 h 180"/>
                  <a:gd name="T70" fmla="*/ 842 w 1232"/>
                  <a:gd name="T71" fmla="*/ 106 h 180"/>
                  <a:gd name="T72" fmla="*/ 877 w 1232"/>
                  <a:gd name="T73" fmla="*/ 98 h 180"/>
                  <a:gd name="T74" fmla="*/ 913 w 1232"/>
                  <a:gd name="T75" fmla="*/ 90 h 180"/>
                  <a:gd name="T76" fmla="*/ 948 w 1232"/>
                  <a:gd name="T77" fmla="*/ 81 h 180"/>
                  <a:gd name="T78" fmla="*/ 983 w 1232"/>
                  <a:gd name="T79" fmla="*/ 71 h 180"/>
                  <a:gd name="T80" fmla="*/ 1019 w 1232"/>
                  <a:gd name="T81" fmla="*/ 61 h 180"/>
                  <a:gd name="T82" fmla="*/ 1054 w 1232"/>
                  <a:gd name="T83" fmla="*/ 50 h 180"/>
                  <a:gd name="T84" fmla="*/ 1089 w 1232"/>
                  <a:gd name="T85" fmla="*/ 40 h 180"/>
                  <a:gd name="T86" fmla="*/ 1125 w 1232"/>
                  <a:gd name="T87" fmla="*/ 30 h 180"/>
                  <a:gd name="T88" fmla="*/ 1160 w 1232"/>
                  <a:gd name="T89" fmla="*/ 19 h 180"/>
                  <a:gd name="T90" fmla="*/ 1195 w 1232"/>
                  <a:gd name="T91" fmla="*/ 9 h 180"/>
                  <a:gd name="T92" fmla="*/ 1231 w 1232"/>
                  <a:gd name="T93" fmla="*/ 0 h 1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2"/>
                  <a:gd name="T142" fmla="*/ 0 h 180"/>
                  <a:gd name="T143" fmla="*/ 1232 w 1232"/>
                  <a:gd name="T144" fmla="*/ 180 h 1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2" h="180">
                    <a:moveTo>
                      <a:pt x="0" y="130"/>
                    </a:moveTo>
                    <a:lnTo>
                      <a:pt x="22" y="131"/>
                    </a:lnTo>
                    <a:lnTo>
                      <a:pt x="33" y="132"/>
                    </a:lnTo>
                    <a:lnTo>
                      <a:pt x="44" y="133"/>
                    </a:lnTo>
                    <a:lnTo>
                      <a:pt x="55" y="134"/>
                    </a:lnTo>
                    <a:lnTo>
                      <a:pt x="65" y="136"/>
                    </a:lnTo>
                    <a:lnTo>
                      <a:pt x="76" y="138"/>
                    </a:lnTo>
                    <a:lnTo>
                      <a:pt x="87" y="140"/>
                    </a:lnTo>
                    <a:lnTo>
                      <a:pt x="97" y="142"/>
                    </a:lnTo>
                    <a:lnTo>
                      <a:pt x="108" y="144"/>
                    </a:lnTo>
                    <a:lnTo>
                      <a:pt x="118" y="146"/>
                    </a:lnTo>
                    <a:lnTo>
                      <a:pt x="129" y="149"/>
                    </a:lnTo>
                    <a:lnTo>
                      <a:pt x="139" y="152"/>
                    </a:lnTo>
                    <a:lnTo>
                      <a:pt x="149" y="154"/>
                    </a:lnTo>
                    <a:lnTo>
                      <a:pt x="160" y="157"/>
                    </a:lnTo>
                    <a:lnTo>
                      <a:pt x="171" y="159"/>
                    </a:lnTo>
                    <a:lnTo>
                      <a:pt x="181" y="162"/>
                    </a:lnTo>
                    <a:lnTo>
                      <a:pt x="191" y="164"/>
                    </a:lnTo>
                    <a:lnTo>
                      <a:pt x="202" y="167"/>
                    </a:lnTo>
                    <a:lnTo>
                      <a:pt x="212" y="169"/>
                    </a:lnTo>
                    <a:lnTo>
                      <a:pt x="223" y="171"/>
                    </a:lnTo>
                    <a:lnTo>
                      <a:pt x="233" y="173"/>
                    </a:lnTo>
                    <a:lnTo>
                      <a:pt x="244" y="174"/>
                    </a:lnTo>
                    <a:lnTo>
                      <a:pt x="255" y="176"/>
                    </a:lnTo>
                    <a:lnTo>
                      <a:pt x="265" y="177"/>
                    </a:lnTo>
                    <a:lnTo>
                      <a:pt x="276" y="178"/>
                    </a:lnTo>
                    <a:lnTo>
                      <a:pt x="287" y="179"/>
                    </a:lnTo>
                    <a:lnTo>
                      <a:pt x="298" y="179"/>
                    </a:lnTo>
                    <a:lnTo>
                      <a:pt x="309" y="179"/>
                    </a:lnTo>
                    <a:lnTo>
                      <a:pt x="321" y="178"/>
                    </a:lnTo>
                    <a:lnTo>
                      <a:pt x="332" y="178"/>
                    </a:lnTo>
                    <a:lnTo>
                      <a:pt x="343" y="176"/>
                    </a:lnTo>
                    <a:lnTo>
                      <a:pt x="364" y="173"/>
                    </a:lnTo>
                    <a:lnTo>
                      <a:pt x="374" y="172"/>
                    </a:lnTo>
                    <a:lnTo>
                      <a:pt x="384" y="170"/>
                    </a:lnTo>
                    <a:lnTo>
                      <a:pt x="394" y="168"/>
                    </a:lnTo>
                    <a:lnTo>
                      <a:pt x="404" y="167"/>
                    </a:lnTo>
                    <a:lnTo>
                      <a:pt x="414" y="165"/>
                    </a:lnTo>
                    <a:lnTo>
                      <a:pt x="423" y="163"/>
                    </a:lnTo>
                    <a:lnTo>
                      <a:pt x="433" y="162"/>
                    </a:lnTo>
                    <a:lnTo>
                      <a:pt x="443" y="160"/>
                    </a:lnTo>
                    <a:lnTo>
                      <a:pt x="453" y="158"/>
                    </a:lnTo>
                    <a:lnTo>
                      <a:pt x="463" y="156"/>
                    </a:lnTo>
                    <a:lnTo>
                      <a:pt x="472" y="154"/>
                    </a:lnTo>
                    <a:lnTo>
                      <a:pt x="482" y="153"/>
                    </a:lnTo>
                    <a:lnTo>
                      <a:pt x="491" y="151"/>
                    </a:lnTo>
                    <a:lnTo>
                      <a:pt x="501" y="149"/>
                    </a:lnTo>
                    <a:lnTo>
                      <a:pt x="511" y="148"/>
                    </a:lnTo>
                    <a:lnTo>
                      <a:pt x="521" y="146"/>
                    </a:lnTo>
                    <a:lnTo>
                      <a:pt x="530" y="144"/>
                    </a:lnTo>
                    <a:lnTo>
                      <a:pt x="540" y="143"/>
                    </a:lnTo>
                    <a:lnTo>
                      <a:pt x="550" y="141"/>
                    </a:lnTo>
                    <a:lnTo>
                      <a:pt x="560" y="140"/>
                    </a:lnTo>
                    <a:lnTo>
                      <a:pt x="570" y="138"/>
                    </a:lnTo>
                    <a:lnTo>
                      <a:pt x="580" y="137"/>
                    </a:lnTo>
                    <a:lnTo>
                      <a:pt x="589" y="136"/>
                    </a:lnTo>
                    <a:lnTo>
                      <a:pt x="600" y="135"/>
                    </a:lnTo>
                    <a:lnTo>
                      <a:pt x="610" y="134"/>
                    </a:lnTo>
                    <a:lnTo>
                      <a:pt x="620" y="133"/>
                    </a:lnTo>
                    <a:lnTo>
                      <a:pt x="630" y="132"/>
                    </a:lnTo>
                    <a:lnTo>
                      <a:pt x="641" y="131"/>
                    </a:lnTo>
                    <a:lnTo>
                      <a:pt x="651" y="131"/>
                    </a:lnTo>
                    <a:lnTo>
                      <a:pt x="662" y="130"/>
                    </a:lnTo>
                    <a:lnTo>
                      <a:pt x="699" y="128"/>
                    </a:lnTo>
                    <a:lnTo>
                      <a:pt x="717" y="126"/>
                    </a:lnTo>
                    <a:lnTo>
                      <a:pt x="735" y="124"/>
                    </a:lnTo>
                    <a:lnTo>
                      <a:pt x="753" y="122"/>
                    </a:lnTo>
                    <a:lnTo>
                      <a:pt x="771" y="119"/>
                    </a:lnTo>
                    <a:lnTo>
                      <a:pt x="789" y="116"/>
                    </a:lnTo>
                    <a:lnTo>
                      <a:pt x="807" y="113"/>
                    </a:lnTo>
                    <a:lnTo>
                      <a:pt x="824" y="110"/>
                    </a:lnTo>
                    <a:lnTo>
                      <a:pt x="842" y="106"/>
                    </a:lnTo>
                    <a:lnTo>
                      <a:pt x="860" y="102"/>
                    </a:lnTo>
                    <a:lnTo>
                      <a:pt x="877" y="98"/>
                    </a:lnTo>
                    <a:lnTo>
                      <a:pt x="895" y="94"/>
                    </a:lnTo>
                    <a:lnTo>
                      <a:pt x="913" y="90"/>
                    </a:lnTo>
                    <a:lnTo>
                      <a:pt x="931" y="85"/>
                    </a:lnTo>
                    <a:lnTo>
                      <a:pt x="948" y="81"/>
                    </a:lnTo>
                    <a:lnTo>
                      <a:pt x="966" y="76"/>
                    </a:lnTo>
                    <a:lnTo>
                      <a:pt x="983" y="71"/>
                    </a:lnTo>
                    <a:lnTo>
                      <a:pt x="1001" y="66"/>
                    </a:lnTo>
                    <a:lnTo>
                      <a:pt x="1019" y="61"/>
                    </a:lnTo>
                    <a:lnTo>
                      <a:pt x="1036" y="56"/>
                    </a:lnTo>
                    <a:lnTo>
                      <a:pt x="1054" y="50"/>
                    </a:lnTo>
                    <a:lnTo>
                      <a:pt x="1071" y="45"/>
                    </a:lnTo>
                    <a:lnTo>
                      <a:pt x="1089" y="40"/>
                    </a:lnTo>
                    <a:lnTo>
                      <a:pt x="1107" y="35"/>
                    </a:lnTo>
                    <a:lnTo>
                      <a:pt x="1125" y="30"/>
                    </a:lnTo>
                    <a:lnTo>
                      <a:pt x="1142" y="24"/>
                    </a:lnTo>
                    <a:lnTo>
                      <a:pt x="1160" y="19"/>
                    </a:lnTo>
                    <a:lnTo>
                      <a:pt x="1178" y="14"/>
                    </a:lnTo>
                    <a:lnTo>
                      <a:pt x="1195" y="9"/>
                    </a:lnTo>
                    <a:lnTo>
                      <a:pt x="1213" y="4"/>
                    </a:lnTo>
                    <a:lnTo>
                      <a:pt x="1231" y="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19" name="Oval 70"/>
              <p:cNvSpPr>
                <a:spLocks noChangeArrowheads="1"/>
              </p:cNvSpPr>
              <p:nvPr/>
            </p:nvSpPr>
            <p:spPr bwMode="auto">
              <a:xfrm rot="21279375" flipV="1">
                <a:off x="2705" y="3037"/>
                <a:ext cx="417" cy="65"/>
              </a:xfrm>
              <a:prstGeom prst="ellipse">
                <a:avLst/>
              </a:prstGeom>
              <a:solidFill>
                <a:srgbClr val="E08D1E"/>
              </a:solidFill>
              <a:ln w="0">
                <a:solidFill>
                  <a:schemeClr val="hlink"/>
                </a:solidFill>
                <a:round/>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20" name="Oval 71"/>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21" name="Oval 72"/>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4177" name="Line 230"/>
            <p:cNvSpPr>
              <a:spLocks noChangeShapeType="1"/>
            </p:cNvSpPr>
            <p:nvPr/>
          </p:nvSpPr>
          <p:spPr bwMode="auto">
            <a:xfrm>
              <a:off x="6361113" y="4149727"/>
              <a:ext cx="0" cy="1017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78" name="Line 231"/>
            <p:cNvSpPr>
              <a:spLocks noChangeShapeType="1"/>
            </p:cNvSpPr>
            <p:nvPr/>
          </p:nvSpPr>
          <p:spPr bwMode="auto">
            <a:xfrm>
              <a:off x="6405563" y="5397500"/>
              <a:ext cx="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79" name="Line 232"/>
            <p:cNvSpPr>
              <a:spLocks noChangeShapeType="1"/>
            </p:cNvSpPr>
            <p:nvPr/>
          </p:nvSpPr>
          <p:spPr bwMode="auto">
            <a:xfrm>
              <a:off x="6432552" y="580072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80" name="Line 233"/>
            <p:cNvSpPr>
              <a:spLocks noChangeShapeType="1"/>
            </p:cNvSpPr>
            <p:nvPr/>
          </p:nvSpPr>
          <p:spPr bwMode="auto">
            <a:xfrm flipH="1">
              <a:off x="7723188" y="5556252"/>
              <a:ext cx="4318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81" name="Line 235"/>
            <p:cNvSpPr>
              <a:spLocks noChangeShapeType="1"/>
            </p:cNvSpPr>
            <p:nvPr/>
          </p:nvSpPr>
          <p:spPr bwMode="auto">
            <a:xfrm flipH="1">
              <a:off x="2478088" y="3043238"/>
              <a:ext cx="163830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82" name="Line 238"/>
            <p:cNvSpPr>
              <a:spLocks noChangeShapeType="1"/>
            </p:cNvSpPr>
            <p:nvPr/>
          </p:nvSpPr>
          <p:spPr bwMode="auto">
            <a:xfrm>
              <a:off x="2451102" y="3429002"/>
              <a:ext cx="73025" cy="14446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174183" name="Group 59"/>
            <p:cNvGrpSpPr>
              <a:grpSpLocks/>
            </p:cNvGrpSpPr>
            <p:nvPr/>
          </p:nvGrpSpPr>
          <p:grpSpPr bwMode="auto">
            <a:xfrm>
              <a:off x="34927" y="4879975"/>
              <a:ext cx="1109663" cy="204788"/>
              <a:chOff x="1860" y="2830"/>
              <a:chExt cx="1894" cy="467"/>
            </a:xfrm>
          </p:grpSpPr>
          <p:sp>
            <p:nvSpPr>
              <p:cNvPr id="174196" name="Freeform 60"/>
              <p:cNvSpPr>
                <a:spLocks/>
              </p:cNvSpPr>
              <p:nvPr/>
            </p:nvSpPr>
            <p:spPr bwMode="auto">
              <a:xfrm>
                <a:off x="1860" y="2830"/>
                <a:ext cx="1894" cy="467"/>
              </a:xfrm>
              <a:custGeom>
                <a:avLst/>
                <a:gdLst>
                  <a:gd name="T0" fmla="*/ 1812 w 1894"/>
                  <a:gd name="T1" fmla="*/ 204 h 467"/>
                  <a:gd name="T2" fmla="*/ 1732 w 1894"/>
                  <a:gd name="T3" fmla="*/ 204 h 467"/>
                  <a:gd name="T4" fmla="*/ 1652 w 1894"/>
                  <a:gd name="T5" fmla="*/ 188 h 467"/>
                  <a:gd name="T6" fmla="*/ 1573 w 1894"/>
                  <a:gd name="T7" fmla="*/ 158 h 467"/>
                  <a:gd name="T8" fmla="*/ 1495 w 1894"/>
                  <a:gd name="T9" fmla="*/ 122 h 467"/>
                  <a:gd name="T10" fmla="*/ 1418 w 1894"/>
                  <a:gd name="T11" fmla="*/ 82 h 467"/>
                  <a:gd name="T12" fmla="*/ 1342 w 1894"/>
                  <a:gd name="T13" fmla="*/ 46 h 467"/>
                  <a:gd name="T14" fmla="*/ 1268 w 1894"/>
                  <a:gd name="T15" fmla="*/ 17 h 467"/>
                  <a:gd name="T16" fmla="*/ 1166 w 1894"/>
                  <a:gd name="T17" fmla="*/ 0 h 467"/>
                  <a:gd name="T18" fmla="*/ 1083 w 1894"/>
                  <a:gd name="T19" fmla="*/ 6 h 467"/>
                  <a:gd name="T20" fmla="*/ 999 w 1894"/>
                  <a:gd name="T21" fmla="*/ 24 h 467"/>
                  <a:gd name="T22" fmla="*/ 916 w 1894"/>
                  <a:gd name="T23" fmla="*/ 50 h 467"/>
                  <a:gd name="T24" fmla="*/ 832 w 1894"/>
                  <a:gd name="T25" fmla="*/ 81 h 467"/>
                  <a:gd name="T26" fmla="*/ 750 w 1894"/>
                  <a:gd name="T27" fmla="*/ 114 h 467"/>
                  <a:gd name="T28" fmla="*/ 671 w 1894"/>
                  <a:gd name="T29" fmla="*/ 143 h 467"/>
                  <a:gd name="T30" fmla="*/ 575 w 1894"/>
                  <a:gd name="T31" fmla="*/ 171 h 467"/>
                  <a:gd name="T32" fmla="*/ 500 w 1894"/>
                  <a:gd name="T33" fmla="*/ 188 h 467"/>
                  <a:gd name="T34" fmla="*/ 424 w 1894"/>
                  <a:gd name="T35" fmla="*/ 203 h 467"/>
                  <a:gd name="T36" fmla="*/ 347 w 1894"/>
                  <a:gd name="T37" fmla="*/ 216 h 467"/>
                  <a:gd name="T38" fmla="*/ 270 w 1894"/>
                  <a:gd name="T39" fmla="*/ 225 h 467"/>
                  <a:gd name="T40" fmla="*/ 193 w 1894"/>
                  <a:gd name="T41" fmla="*/ 231 h 467"/>
                  <a:gd name="T42" fmla="*/ 115 w 1894"/>
                  <a:gd name="T43" fmla="*/ 234 h 467"/>
                  <a:gd name="T44" fmla="*/ 38 w 1894"/>
                  <a:gd name="T45" fmla="*/ 234 h 467"/>
                  <a:gd name="T46" fmla="*/ 32 w 1894"/>
                  <a:gd name="T47" fmla="*/ 232 h 467"/>
                  <a:gd name="T48" fmla="*/ 76 w 1894"/>
                  <a:gd name="T49" fmla="*/ 235 h 467"/>
                  <a:gd name="T50" fmla="*/ 120 w 1894"/>
                  <a:gd name="T51" fmla="*/ 244 h 467"/>
                  <a:gd name="T52" fmla="*/ 164 w 1894"/>
                  <a:gd name="T53" fmla="*/ 257 h 467"/>
                  <a:gd name="T54" fmla="*/ 207 w 1894"/>
                  <a:gd name="T55" fmla="*/ 272 h 467"/>
                  <a:gd name="T56" fmla="*/ 250 w 1894"/>
                  <a:gd name="T57" fmla="*/ 288 h 467"/>
                  <a:gd name="T58" fmla="*/ 292 w 1894"/>
                  <a:gd name="T59" fmla="*/ 305 h 467"/>
                  <a:gd name="T60" fmla="*/ 333 w 1894"/>
                  <a:gd name="T61" fmla="*/ 321 h 467"/>
                  <a:gd name="T62" fmla="*/ 394 w 1894"/>
                  <a:gd name="T63" fmla="*/ 343 h 467"/>
                  <a:gd name="T64" fmla="*/ 446 w 1894"/>
                  <a:gd name="T65" fmla="*/ 362 h 467"/>
                  <a:gd name="T66" fmla="*/ 497 w 1894"/>
                  <a:gd name="T67" fmla="*/ 382 h 467"/>
                  <a:gd name="T68" fmla="*/ 549 w 1894"/>
                  <a:gd name="T69" fmla="*/ 400 h 467"/>
                  <a:gd name="T70" fmla="*/ 600 w 1894"/>
                  <a:gd name="T71" fmla="*/ 417 h 467"/>
                  <a:gd name="T72" fmla="*/ 653 w 1894"/>
                  <a:gd name="T73" fmla="*/ 433 h 467"/>
                  <a:gd name="T74" fmla="*/ 706 w 1894"/>
                  <a:gd name="T75" fmla="*/ 446 h 467"/>
                  <a:gd name="T76" fmla="*/ 760 w 1894"/>
                  <a:gd name="T77" fmla="*/ 456 h 467"/>
                  <a:gd name="T78" fmla="*/ 872 w 1894"/>
                  <a:gd name="T79" fmla="*/ 466 h 467"/>
                  <a:gd name="T80" fmla="*/ 963 w 1894"/>
                  <a:gd name="T81" fmla="*/ 465 h 467"/>
                  <a:gd name="T82" fmla="*/ 1054 w 1894"/>
                  <a:gd name="T83" fmla="*/ 457 h 467"/>
                  <a:gd name="T84" fmla="*/ 1145 w 1894"/>
                  <a:gd name="T85" fmla="*/ 442 h 467"/>
                  <a:gd name="T86" fmla="*/ 1235 w 1894"/>
                  <a:gd name="T87" fmla="*/ 422 h 467"/>
                  <a:gd name="T88" fmla="*/ 1324 w 1894"/>
                  <a:gd name="T89" fmla="*/ 396 h 467"/>
                  <a:gd name="T90" fmla="*/ 1412 w 1894"/>
                  <a:gd name="T91" fmla="*/ 368 h 467"/>
                  <a:gd name="T92" fmla="*/ 1502 w 1894"/>
                  <a:gd name="T93" fmla="*/ 334 h 467"/>
                  <a:gd name="T94" fmla="*/ 1555 w 1894"/>
                  <a:gd name="T95" fmla="*/ 314 h 467"/>
                  <a:gd name="T96" fmla="*/ 1608 w 1894"/>
                  <a:gd name="T97" fmla="*/ 295 h 467"/>
                  <a:gd name="T98" fmla="*/ 1660 w 1894"/>
                  <a:gd name="T99" fmla="*/ 275 h 467"/>
                  <a:gd name="T100" fmla="*/ 1712 w 1894"/>
                  <a:gd name="T101" fmla="*/ 254 h 467"/>
                  <a:gd name="T102" fmla="*/ 1764 w 1894"/>
                  <a:gd name="T103" fmla="*/ 233 h 467"/>
                  <a:gd name="T104" fmla="*/ 1816 w 1894"/>
                  <a:gd name="T105" fmla="*/ 210 h 467"/>
                  <a:gd name="T106" fmla="*/ 1867 w 1894"/>
                  <a:gd name="T107" fmla="*/ 186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4"/>
                  <a:gd name="T163" fmla="*/ 0 h 467"/>
                  <a:gd name="T164" fmla="*/ 1894 w 189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4" h="467">
                    <a:moveTo>
                      <a:pt x="1893" y="180"/>
                    </a:moveTo>
                    <a:lnTo>
                      <a:pt x="1852" y="195"/>
                    </a:lnTo>
                    <a:lnTo>
                      <a:pt x="1832" y="200"/>
                    </a:lnTo>
                    <a:lnTo>
                      <a:pt x="1812" y="204"/>
                    </a:lnTo>
                    <a:lnTo>
                      <a:pt x="1792" y="206"/>
                    </a:lnTo>
                    <a:lnTo>
                      <a:pt x="1772" y="207"/>
                    </a:lnTo>
                    <a:lnTo>
                      <a:pt x="1752" y="206"/>
                    </a:lnTo>
                    <a:lnTo>
                      <a:pt x="1732" y="204"/>
                    </a:lnTo>
                    <a:lnTo>
                      <a:pt x="1712" y="202"/>
                    </a:lnTo>
                    <a:lnTo>
                      <a:pt x="1692" y="198"/>
                    </a:lnTo>
                    <a:lnTo>
                      <a:pt x="1672" y="193"/>
                    </a:lnTo>
                    <a:lnTo>
                      <a:pt x="1652" y="188"/>
                    </a:lnTo>
                    <a:lnTo>
                      <a:pt x="1632" y="181"/>
                    </a:lnTo>
                    <a:lnTo>
                      <a:pt x="1612" y="174"/>
                    </a:lnTo>
                    <a:lnTo>
                      <a:pt x="1593" y="167"/>
                    </a:lnTo>
                    <a:lnTo>
                      <a:pt x="1573" y="158"/>
                    </a:lnTo>
                    <a:lnTo>
                      <a:pt x="1554" y="150"/>
                    </a:lnTo>
                    <a:lnTo>
                      <a:pt x="1534" y="140"/>
                    </a:lnTo>
                    <a:lnTo>
                      <a:pt x="1515" y="131"/>
                    </a:lnTo>
                    <a:lnTo>
                      <a:pt x="1495" y="122"/>
                    </a:lnTo>
                    <a:lnTo>
                      <a:pt x="1476" y="112"/>
                    </a:lnTo>
                    <a:lnTo>
                      <a:pt x="1457" y="102"/>
                    </a:lnTo>
                    <a:lnTo>
                      <a:pt x="1438" y="92"/>
                    </a:lnTo>
                    <a:lnTo>
                      <a:pt x="1418" y="82"/>
                    </a:lnTo>
                    <a:lnTo>
                      <a:pt x="1399" y="72"/>
                    </a:lnTo>
                    <a:lnTo>
                      <a:pt x="1380" y="63"/>
                    </a:lnTo>
                    <a:lnTo>
                      <a:pt x="1361" y="54"/>
                    </a:lnTo>
                    <a:lnTo>
                      <a:pt x="1342" y="46"/>
                    </a:lnTo>
                    <a:lnTo>
                      <a:pt x="1324" y="37"/>
                    </a:lnTo>
                    <a:lnTo>
                      <a:pt x="1305" y="30"/>
                    </a:lnTo>
                    <a:lnTo>
                      <a:pt x="1286" y="23"/>
                    </a:lnTo>
                    <a:lnTo>
                      <a:pt x="1268" y="17"/>
                    </a:lnTo>
                    <a:lnTo>
                      <a:pt x="1228" y="6"/>
                    </a:lnTo>
                    <a:lnTo>
                      <a:pt x="1207" y="3"/>
                    </a:lnTo>
                    <a:lnTo>
                      <a:pt x="1187" y="1"/>
                    </a:lnTo>
                    <a:lnTo>
                      <a:pt x="1166" y="0"/>
                    </a:lnTo>
                    <a:lnTo>
                      <a:pt x="1146" y="0"/>
                    </a:lnTo>
                    <a:lnTo>
                      <a:pt x="1125" y="1"/>
                    </a:lnTo>
                    <a:lnTo>
                      <a:pt x="1104" y="3"/>
                    </a:lnTo>
                    <a:lnTo>
                      <a:pt x="1083" y="6"/>
                    </a:lnTo>
                    <a:lnTo>
                      <a:pt x="1062" y="9"/>
                    </a:lnTo>
                    <a:lnTo>
                      <a:pt x="1041" y="13"/>
                    </a:lnTo>
                    <a:lnTo>
                      <a:pt x="1020" y="18"/>
                    </a:lnTo>
                    <a:lnTo>
                      <a:pt x="999" y="24"/>
                    </a:lnTo>
                    <a:lnTo>
                      <a:pt x="978" y="30"/>
                    </a:lnTo>
                    <a:lnTo>
                      <a:pt x="957" y="36"/>
                    </a:lnTo>
                    <a:lnTo>
                      <a:pt x="936" y="43"/>
                    </a:lnTo>
                    <a:lnTo>
                      <a:pt x="916" y="50"/>
                    </a:lnTo>
                    <a:lnTo>
                      <a:pt x="894" y="58"/>
                    </a:lnTo>
                    <a:lnTo>
                      <a:pt x="874" y="65"/>
                    </a:lnTo>
                    <a:lnTo>
                      <a:pt x="853" y="73"/>
                    </a:lnTo>
                    <a:lnTo>
                      <a:pt x="832" y="81"/>
                    </a:lnTo>
                    <a:lnTo>
                      <a:pt x="812" y="89"/>
                    </a:lnTo>
                    <a:lnTo>
                      <a:pt x="791" y="98"/>
                    </a:lnTo>
                    <a:lnTo>
                      <a:pt x="771" y="106"/>
                    </a:lnTo>
                    <a:lnTo>
                      <a:pt x="750" y="114"/>
                    </a:lnTo>
                    <a:lnTo>
                      <a:pt x="730" y="121"/>
                    </a:lnTo>
                    <a:lnTo>
                      <a:pt x="710" y="129"/>
                    </a:lnTo>
                    <a:lnTo>
                      <a:pt x="690" y="136"/>
                    </a:lnTo>
                    <a:lnTo>
                      <a:pt x="671" y="143"/>
                    </a:lnTo>
                    <a:lnTo>
                      <a:pt x="651" y="150"/>
                    </a:lnTo>
                    <a:lnTo>
                      <a:pt x="632" y="156"/>
                    </a:lnTo>
                    <a:lnTo>
                      <a:pt x="613" y="161"/>
                    </a:lnTo>
                    <a:lnTo>
                      <a:pt x="575" y="171"/>
                    </a:lnTo>
                    <a:lnTo>
                      <a:pt x="556" y="175"/>
                    </a:lnTo>
                    <a:lnTo>
                      <a:pt x="538" y="180"/>
                    </a:lnTo>
                    <a:lnTo>
                      <a:pt x="519" y="184"/>
                    </a:lnTo>
                    <a:lnTo>
                      <a:pt x="500" y="188"/>
                    </a:lnTo>
                    <a:lnTo>
                      <a:pt x="481" y="192"/>
                    </a:lnTo>
                    <a:lnTo>
                      <a:pt x="462" y="196"/>
                    </a:lnTo>
                    <a:lnTo>
                      <a:pt x="443" y="200"/>
                    </a:lnTo>
                    <a:lnTo>
                      <a:pt x="424" y="203"/>
                    </a:lnTo>
                    <a:lnTo>
                      <a:pt x="405" y="207"/>
                    </a:lnTo>
                    <a:lnTo>
                      <a:pt x="386" y="210"/>
                    </a:lnTo>
                    <a:lnTo>
                      <a:pt x="366" y="213"/>
                    </a:lnTo>
                    <a:lnTo>
                      <a:pt x="347" y="216"/>
                    </a:lnTo>
                    <a:lnTo>
                      <a:pt x="328" y="218"/>
                    </a:lnTo>
                    <a:lnTo>
                      <a:pt x="309" y="221"/>
                    </a:lnTo>
                    <a:lnTo>
                      <a:pt x="289" y="223"/>
                    </a:lnTo>
                    <a:lnTo>
                      <a:pt x="270" y="225"/>
                    </a:lnTo>
                    <a:lnTo>
                      <a:pt x="251" y="227"/>
                    </a:lnTo>
                    <a:lnTo>
                      <a:pt x="231" y="228"/>
                    </a:lnTo>
                    <a:lnTo>
                      <a:pt x="212" y="230"/>
                    </a:lnTo>
                    <a:lnTo>
                      <a:pt x="193" y="231"/>
                    </a:lnTo>
                    <a:lnTo>
                      <a:pt x="173" y="232"/>
                    </a:lnTo>
                    <a:lnTo>
                      <a:pt x="154" y="233"/>
                    </a:lnTo>
                    <a:lnTo>
                      <a:pt x="134" y="234"/>
                    </a:lnTo>
                    <a:lnTo>
                      <a:pt x="115" y="234"/>
                    </a:lnTo>
                    <a:lnTo>
                      <a:pt x="96" y="234"/>
                    </a:lnTo>
                    <a:lnTo>
                      <a:pt x="77" y="234"/>
                    </a:lnTo>
                    <a:lnTo>
                      <a:pt x="58" y="234"/>
                    </a:lnTo>
                    <a:lnTo>
                      <a:pt x="38" y="234"/>
                    </a:lnTo>
                    <a:lnTo>
                      <a:pt x="19" y="234"/>
                    </a:lnTo>
                    <a:lnTo>
                      <a:pt x="0" y="233"/>
                    </a:lnTo>
                    <a:lnTo>
                      <a:pt x="22" y="232"/>
                    </a:lnTo>
                    <a:lnTo>
                      <a:pt x="32" y="232"/>
                    </a:lnTo>
                    <a:lnTo>
                      <a:pt x="43" y="232"/>
                    </a:lnTo>
                    <a:lnTo>
                      <a:pt x="54" y="233"/>
                    </a:lnTo>
                    <a:lnTo>
                      <a:pt x="65" y="234"/>
                    </a:lnTo>
                    <a:lnTo>
                      <a:pt x="76" y="235"/>
                    </a:lnTo>
                    <a:lnTo>
                      <a:pt x="87" y="237"/>
                    </a:lnTo>
                    <a:lnTo>
                      <a:pt x="98" y="239"/>
                    </a:lnTo>
                    <a:lnTo>
                      <a:pt x="109" y="242"/>
                    </a:lnTo>
                    <a:lnTo>
                      <a:pt x="120" y="244"/>
                    </a:lnTo>
                    <a:lnTo>
                      <a:pt x="131" y="247"/>
                    </a:lnTo>
                    <a:lnTo>
                      <a:pt x="142" y="250"/>
                    </a:lnTo>
                    <a:lnTo>
                      <a:pt x="153" y="253"/>
                    </a:lnTo>
                    <a:lnTo>
                      <a:pt x="164" y="257"/>
                    </a:lnTo>
                    <a:lnTo>
                      <a:pt x="175" y="260"/>
                    </a:lnTo>
                    <a:lnTo>
                      <a:pt x="186" y="264"/>
                    </a:lnTo>
                    <a:lnTo>
                      <a:pt x="196" y="268"/>
                    </a:lnTo>
                    <a:lnTo>
                      <a:pt x="207" y="272"/>
                    </a:lnTo>
                    <a:lnTo>
                      <a:pt x="218" y="276"/>
                    </a:lnTo>
                    <a:lnTo>
                      <a:pt x="229" y="280"/>
                    </a:lnTo>
                    <a:lnTo>
                      <a:pt x="239" y="284"/>
                    </a:lnTo>
                    <a:lnTo>
                      <a:pt x="250" y="288"/>
                    </a:lnTo>
                    <a:lnTo>
                      <a:pt x="260" y="293"/>
                    </a:lnTo>
                    <a:lnTo>
                      <a:pt x="271" y="297"/>
                    </a:lnTo>
                    <a:lnTo>
                      <a:pt x="282" y="301"/>
                    </a:lnTo>
                    <a:lnTo>
                      <a:pt x="292" y="305"/>
                    </a:lnTo>
                    <a:lnTo>
                      <a:pt x="302" y="309"/>
                    </a:lnTo>
                    <a:lnTo>
                      <a:pt x="312" y="313"/>
                    </a:lnTo>
                    <a:lnTo>
                      <a:pt x="323" y="317"/>
                    </a:lnTo>
                    <a:lnTo>
                      <a:pt x="333" y="321"/>
                    </a:lnTo>
                    <a:lnTo>
                      <a:pt x="343" y="325"/>
                    </a:lnTo>
                    <a:lnTo>
                      <a:pt x="369" y="334"/>
                    </a:lnTo>
                    <a:lnTo>
                      <a:pt x="382" y="338"/>
                    </a:lnTo>
                    <a:lnTo>
                      <a:pt x="394" y="343"/>
                    </a:lnTo>
                    <a:lnTo>
                      <a:pt x="407" y="348"/>
                    </a:lnTo>
                    <a:lnTo>
                      <a:pt x="420" y="353"/>
                    </a:lnTo>
                    <a:lnTo>
                      <a:pt x="433" y="358"/>
                    </a:lnTo>
                    <a:lnTo>
                      <a:pt x="446" y="362"/>
                    </a:lnTo>
                    <a:lnTo>
                      <a:pt x="458" y="367"/>
                    </a:lnTo>
                    <a:lnTo>
                      <a:pt x="471" y="372"/>
                    </a:lnTo>
                    <a:lnTo>
                      <a:pt x="484" y="377"/>
                    </a:lnTo>
                    <a:lnTo>
                      <a:pt x="497" y="382"/>
                    </a:lnTo>
                    <a:lnTo>
                      <a:pt x="510" y="386"/>
                    </a:lnTo>
                    <a:lnTo>
                      <a:pt x="523" y="391"/>
                    </a:lnTo>
                    <a:lnTo>
                      <a:pt x="536" y="396"/>
                    </a:lnTo>
                    <a:lnTo>
                      <a:pt x="549" y="400"/>
                    </a:lnTo>
                    <a:lnTo>
                      <a:pt x="562" y="404"/>
                    </a:lnTo>
                    <a:lnTo>
                      <a:pt x="574" y="409"/>
                    </a:lnTo>
                    <a:lnTo>
                      <a:pt x="588" y="413"/>
                    </a:lnTo>
                    <a:lnTo>
                      <a:pt x="600" y="417"/>
                    </a:lnTo>
                    <a:lnTo>
                      <a:pt x="614" y="421"/>
                    </a:lnTo>
                    <a:lnTo>
                      <a:pt x="627" y="425"/>
                    </a:lnTo>
                    <a:lnTo>
                      <a:pt x="640" y="429"/>
                    </a:lnTo>
                    <a:lnTo>
                      <a:pt x="653" y="433"/>
                    </a:lnTo>
                    <a:lnTo>
                      <a:pt x="666" y="436"/>
                    </a:lnTo>
                    <a:lnTo>
                      <a:pt x="679" y="440"/>
                    </a:lnTo>
                    <a:lnTo>
                      <a:pt x="692" y="443"/>
                    </a:lnTo>
                    <a:lnTo>
                      <a:pt x="706" y="446"/>
                    </a:lnTo>
                    <a:lnTo>
                      <a:pt x="719" y="448"/>
                    </a:lnTo>
                    <a:lnTo>
                      <a:pt x="732" y="451"/>
                    </a:lnTo>
                    <a:lnTo>
                      <a:pt x="746" y="454"/>
                    </a:lnTo>
                    <a:lnTo>
                      <a:pt x="760" y="456"/>
                    </a:lnTo>
                    <a:lnTo>
                      <a:pt x="804" y="462"/>
                    </a:lnTo>
                    <a:lnTo>
                      <a:pt x="827" y="464"/>
                    </a:lnTo>
                    <a:lnTo>
                      <a:pt x="850" y="465"/>
                    </a:lnTo>
                    <a:lnTo>
                      <a:pt x="872" y="466"/>
                    </a:lnTo>
                    <a:lnTo>
                      <a:pt x="895" y="466"/>
                    </a:lnTo>
                    <a:lnTo>
                      <a:pt x="918" y="466"/>
                    </a:lnTo>
                    <a:lnTo>
                      <a:pt x="940" y="466"/>
                    </a:lnTo>
                    <a:lnTo>
                      <a:pt x="963" y="465"/>
                    </a:lnTo>
                    <a:lnTo>
                      <a:pt x="986" y="464"/>
                    </a:lnTo>
                    <a:lnTo>
                      <a:pt x="1009" y="462"/>
                    </a:lnTo>
                    <a:lnTo>
                      <a:pt x="1032" y="460"/>
                    </a:lnTo>
                    <a:lnTo>
                      <a:pt x="1054" y="457"/>
                    </a:lnTo>
                    <a:lnTo>
                      <a:pt x="1077" y="454"/>
                    </a:lnTo>
                    <a:lnTo>
                      <a:pt x="1100" y="450"/>
                    </a:lnTo>
                    <a:lnTo>
                      <a:pt x="1122" y="446"/>
                    </a:lnTo>
                    <a:lnTo>
                      <a:pt x="1145" y="442"/>
                    </a:lnTo>
                    <a:lnTo>
                      <a:pt x="1168" y="437"/>
                    </a:lnTo>
                    <a:lnTo>
                      <a:pt x="1190" y="432"/>
                    </a:lnTo>
                    <a:lnTo>
                      <a:pt x="1213" y="427"/>
                    </a:lnTo>
                    <a:lnTo>
                      <a:pt x="1235" y="422"/>
                    </a:lnTo>
                    <a:lnTo>
                      <a:pt x="1258" y="416"/>
                    </a:lnTo>
                    <a:lnTo>
                      <a:pt x="1280" y="410"/>
                    </a:lnTo>
                    <a:lnTo>
                      <a:pt x="1302" y="403"/>
                    </a:lnTo>
                    <a:lnTo>
                      <a:pt x="1324" y="396"/>
                    </a:lnTo>
                    <a:lnTo>
                      <a:pt x="1346" y="390"/>
                    </a:lnTo>
                    <a:lnTo>
                      <a:pt x="1368" y="382"/>
                    </a:lnTo>
                    <a:lnTo>
                      <a:pt x="1390" y="375"/>
                    </a:lnTo>
                    <a:lnTo>
                      <a:pt x="1412" y="368"/>
                    </a:lnTo>
                    <a:lnTo>
                      <a:pt x="1433" y="360"/>
                    </a:lnTo>
                    <a:lnTo>
                      <a:pt x="1454" y="352"/>
                    </a:lnTo>
                    <a:lnTo>
                      <a:pt x="1476" y="344"/>
                    </a:lnTo>
                    <a:lnTo>
                      <a:pt x="1502" y="334"/>
                    </a:lnTo>
                    <a:lnTo>
                      <a:pt x="1515" y="329"/>
                    </a:lnTo>
                    <a:lnTo>
                      <a:pt x="1528" y="324"/>
                    </a:lnTo>
                    <a:lnTo>
                      <a:pt x="1542" y="319"/>
                    </a:lnTo>
                    <a:lnTo>
                      <a:pt x="1555" y="314"/>
                    </a:lnTo>
                    <a:lnTo>
                      <a:pt x="1568" y="310"/>
                    </a:lnTo>
                    <a:lnTo>
                      <a:pt x="1581" y="304"/>
                    </a:lnTo>
                    <a:lnTo>
                      <a:pt x="1594" y="300"/>
                    </a:lnTo>
                    <a:lnTo>
                      <a:pt x="1608" y="295"/>
                    </a:lnTo>
                    <a:lnTo>
                      <a:pt x="1620" y="290"/>
                    </a:lnTo>
                    <a:lnTo>
                      <a:pt x="1634" y="285"/>
                    </a:lnTo>
                    <a:lnTo>
                      <a:pt x="1647" y="280"/>
                    </a:lnTo>
                    <a:lnTo>
                      <a:pt x="1660" y="275"/>
                    </a:lnTo>
                    <a:lnTo>
                      <a:pt x="1673" y="270"/>
                    </a:lnTo>
                    <a:lnTo>
                      <a:pt x="1686" y="264"/>
                    </a:lnTo>
                    <a:lnTo>
                      <a:pt x="1699" y="259"/>
                    </a:lnTo>
                    <a:lnTo>
                      <a:pt x="1712" y="254"/>
                    </a:lnTo>
                    <a:lnTo>
                      <a:pt x="1725" y="249"/>
                    </a:lnTo>
                    <a:lnTo>
                      <a:pt x="1738" y="244"/>
                    </a:lnTo>
                    <a:lnTo>
                      <a:pt x="1751" y="238"/>
                    </a:lnTo>
                    <a:lnTo>
                      <a:pt x="1764" y="233"/>
                    </a:lnTo>
                    <a:lnTo>
                      <a:pt x="1777" y="227"/>
                    </a:lnTo>
                    <a:lnTo>
                      <a:pt x="1790" y="222"/>
                    </a:lnTo>
                    <a:lnTo>
                      <a:pt x="1803" y="216"/>
                    </a:lnTo>
                    <a:lnTo>
                      <a:pt x="1816" y="210"/>
                    </a:lnTo>
                    <a:lnTo>
                      <a:pt x="1829" y="204"/>
                    </a:lnTo>
                    <a:lnTo>
                      <a:pt x="1842" y="198"/>
                    </a:lnTo>
                    <a:lnTo>
                      <a:pt x="1854" y="192"/>
                    </a:lnTo>
                    <a:lnTo>
                      <a:pt x="1867" y="186"/>
                    </a:lnTo>
                    <a:lnTo>
                      <a:pt x="1880" y="180"/>
                    </a:lnTo>
                    <a:lnTo>
                      <a:pt x="1893" y="174"/>
                    </a:lnTo>
                  </a:path>
                </a:pathLst>
              </a:custGeom>
              <a:noFill/>
              <a:ln w="27305"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97" name="Freeform 61"/>
              <p:cNvSpPr>
                <a:spLocks/>
              </p:cNvSpPr>
              <p:nvPr/>
            </p:nvSpPr>
            <p:spPr bwMode="auto">
              <a:xfrm>
                <a:off x="2124" y="3012"/>
                <a:ext cx="1452" cy="105"/>
              </a:xfrm>
              <a:custGeom>
                <a:avLst/>
                <a:gdLst>
                  <a:gd name="T0" fmla="*/ 1428 w 1452"/>
                  <a:gd name="T1" fmla="*/ 35 h 105"/>
                  <a:gd name="T2" fmla="*/ 1406 w 1452"/>
                  <a:gd name="T3" fmla="*/ 32 h 105"/>
                  <a:gd name="T4" fmla="*/ 1383 w 1452"/>
                  <a:gd name="T5" fmla="*/ 28 h 105"/>
                  <a:gd name="T6" fmla="*/ 1360 w 1452"/>
                  <a:gd name="T7" fmla="*/ 24 h 105"/>
                  <a:gd name="T8" fmla="*/ 1338 w 1452"/>
                  <a:gd name="T9" fmla="*/ 20 h 105"/>
                  <a:gd name="T10" fmla="*/ 1316 w 1452"/>
                  <a:gd name="T11" fmla="*/ 16 h 105"/>
                  <a:gd name="T12" fmla="*/ 1293 w 1452"/>
                  <a:gd name="T13" fmla="*/ 12 h 105"/>
                  <a:gd name="T14" fmla="*/ 1271 w 1452"/>
                  <a:gd name="T15" fmla="*/ 9 h 105"/>
                  <a:gd name="T16" fmla="*/ 1249 w 1452"/>
                  <a:gd name="T17" fmla="*/ 6 h 105"/>
                  <a:gd name="T18" fmla="*/ 1226 w 1452"/>
                  <a:gd name="T19" fmla="*/ 3 h 105"/>
                  <a:gd name="T20" fmla="*/ 1204 w 1452"/>
                  <a:gd name="T21" fmla="*/ 1 h 105"/>
                  <a:gd name="T22" fmla="*/ 1181 w 1452"/>
                  <a:gd name="T23" fmla="*/ 0 h 105"/>
                  <a:gd name="T24" fmla="*/ 1158 w 1452"/>
                  <a:gd name="T25" fmla="*/ 0 h 105"/>
                  <a:gd name="T26" fmla="*/ 1136 w 1452"/>
                  <a:gd name="T27" fmla="*/ 0 h 105"/>
                  <a:gd name="T28" fmla="*/ 1113 w 1452"/>
                  <a:gd name="T29" fmla="*/ 2 h 105"/>
                  <a:gd name="T30" fmla="*/ 1090 w 1452"/>
                  <a:gd name="T31" fmla="*/ 5 h 105"/>
                  <a:gd name="T32" fmla="*/ 1049 w 1452"/>
                  <a:gd name="T33" fmla="*/ 11 h 105"/>
                  <a:gd name="T34" fmla="*/ 1022 w 1452"/>
                  <a:gd name="T35" fmla="*/ 14 h 105"/>
                  <a:gd name="T36" fmla="*/ 995 w 1452"/>
                  <a:gd name="T37" fmla="*/ 16 h 105"/>
                  <a:gd name="T38" fmla="*/ 968 w 1452"/>
                  <a:gd name="T39" fmla="*/ 19 h 105"/>
                  <a:gd name="T40" fmla="*/ 940 w 1452"/>
                  <a:gd name="T41" fmla="*/ 21 h 105"/>
                  <a:gd name="T42" fmla="*/ 913 w 1452"/>
                  <a:gd name="T43" fmla="*/ 22 h 105"/>
                  <a:gd name="T44" fmla="*/ 886 w 1452"/>
                  <a:gd name="T45" fmla="*/ 24 h 105"/>
                  <a:gd name="T46" fmla="*/ 858 w 1452"/>
                  <a:gd name="T47" fmla="*/ 26 h 105"/>
                  <a:gd name="T48" fmla="*/ 831 w 1452"/>
                  <a:gd name="T49" fmla="*/ 27 h 105"/>
                  <a:gd name="T50" fmla="*/ 804 w 1452"/>
                  <a:gd name="T51" fmla="*/ 29 h 105"/>
                  <a:gd name="T52" fmla="*/ 777 w 1452"/>
                  <a:gd name="T53" fmla="*/ 31 h 105"/>
                  <a:gd name="T54" fmla="*/ 750 w 1452"/>
                  <a:gd name="T55" fmla="*/ 33 h 105"/>
                  <a:gd name="T56" fmla="*/ 722 w 1452"/>
                  <a:gd name="T57" fmla="*/ 36 h 105"/>
                  <a:gd name="T58" fmla="*/ 695 w 1452"/>
                  <a:gd name="T59" fmla="*/ 39 h 105"/>
                  <a:gd name="T60" fmla="*/ 668 w 1452"/>
                  <a:gd name="T61" fmla="*/ 42 h 105"/>
                  <a:gd name="T62" fmla="*/ 628 w 1452"/>
                  <a:gd name="T63" fmla="*/ 48 h 105"/>
                  <a:gd name="T64" fmla="*/ 602 w 1452"/>
                  <a:gd name="T65" fmla="*/ 53 h 105"/>
                  <a:gd name="T66" fmla="*/ 575 w 1452"/>
                  <a:gd name="T67" fmla="*/ 58 h 105"/>
                  <a:gd name="T68" fmla="*/ 548 w 1452"/>
                  <a:gd name="T69" fmla="*/ 63 h 105"/>
                  <a:gd name="T70" fmla="*/ 522 w 1452"/>
                  <a:gd name="T71" fmla="*/ 68 h 105"/>
                  <a:gd name="T72" fmla="*/ 495 w 1452"/>
                  <a:gd name="T73" fmla="*/ 72 h 105"/>
                  <a:gd name="T74" fmla="*/ 468 w 1452"/>
                  <a:gd name="T75" fmla="*/ 77 h 105"/>
                  <a:gd name="T76" fmla="*/ 442 w 1452"/>
                  <a:gd name="T77" fmla="*/ 82 h 105"/>
                  <a:gd name="T78" fmla="*/ 415 w 1452"/>
                  <a:gd name="T79" fmla="*/ 86 h 105"/>
                  <a:gd name="T80" fmla="*/ 388 w 1452"/>
                  <a:gd name="T81" fmla="*/ 90 h 105"/>
                  <a:gd name="T82" fmla="*/ 361 w 1452"/>
                  <a:gd name="T83" fmla="*/ 94 h 105"/>
                  <a:gd name="T84" fmla="*/ 334 w 1452"/>
                  <a:gd name="T85" fmla="*/ 97 h 105"/>
                  <a:gd name="T86" fmla="*/ 307 w 1452"/>
                  <a:gd name="T87" fmla="*/ 99 h 105"/>
                  <a:gd name="T88" fmla="*/ 280 w 1452"/>
                  <a:gd name="T89" fmla="*/ 101 h 105"/>
                  <a:gd name="T90" fmla="*/ 253 w 1452"/>
                  <a:gd name="T91" fmla="*/ 103 h 105"/>
                  <a:gd name="T92" fmla="*/ 226 w 1452"/>
                  <a:gd name="T93" fmla="*/ 104 h 105"/>
                  <a:gd name="T94" fmla="*/ 205 w 1452"/>
                  <a:gd name="T95" fmla="*/ 103 h 105"/>
                  <a:gd name="T96" fmla="*/ 190 w 1452"/>
                  <a:gd name="T97" fmla="*/ 102 h 105"/>
                  <a:gd name="T98" fmla="*/ 176 w 1452"/>
                  <a:gd name="T99" fmla="*/ 101 h 105"/>
                  <a:gd name="T100" fmla="*/ 162 w 1452"/>
                  <a:gd name="T101" fmla="*/ 100 h 105"/>
                  <a:gd name="T102" fmla="*/ 148 w 1452"/>
                  <a:gd name="T103" fmla="*/ 99 h 105"/>
                  <a:gd name="T104" fmla="*/ 134 w 1452"/>
                  <a:gd name="T105" fmla="*/ 97 h 105"/>
                  <a:gd name="T106" fmla="*/ 120 w 1452"/>
                  <a:gd name="T107" fmla="*/ 96 h 105"/>
                  <a:gd name="T108" fmla="*/ 106 w 1452"/>
                  <a:gd name="T109" fmla="*/ 94 h 105"/>
                  <a:gd name="T110" fmla="*/ 92 w 1452"/>
                  <a:gd name="T111" fmla="*/ 93 h 105"/>
                  <a:gd name="T112" fmla="*/ 78 w 1452"/>
                  <a:gd name="T113" fmla="*/ 92 h 105"/>
                  <a:gd name="T114" fmla="*/ 64 w 1452"/>
                  <a:gd name="T115" fmla="*/ 91 h 105"/>
                  <a:gd name="T116" fmla="*/ 49 w 1452"/>
                  <a:gd name="T117" fmla="*/ 90 h 105"/>
                  <a:gd name="T118" fmla="*/ 35 w 1452"/>
                  <a:gd name="T119" fmla="*/ 90 h 105"/>
                  <a:gd name="T120" fmla="*/ 21 w 1452"/>
                  <a:gd name="T121" fmla="*/ 89 h 105"/>
                  <a:gd name="T122" fmla="*/ 6 w 1452"/>
                  <a:gd name="T123" fmla="*/ 90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2"/>
                  <a:gd name="T187" fmla="*/ 0 h 105"/>
                  <a:gd name="T188" fmla="*/ 1452 w 1452"/>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2" h="105">
                    <a:moveTo>
                      <a:pt x="1451" y="38"/>
                    </a:moveTo>
                    <a:lnTo>
                      <a:pt x="1428" y="35"/>
                    </a:lnTo>
                    <a:lnTo>
                      <a:pt x="1417" y="33"/>
                    </a:lnTo>
                    <a:lnTo>
                      <a:pt x="1406" y="32"/>
                    </a:lnTo>
                    <a:lnTo>
                      <a:pt x="1394" y="30"/>
                    </a:lnTo>
                    <a:lnTo>
                      <a:pt x="1383" y="28"/>
                    </a:lnTo>
                    <a:lnTo>
                      <a:pt x="1372" y="26"/>
                    </a:lnTo>
                    <a:lnTo>
                      <a:pt x="1360" y="24"/>
                    </a:lnTo>
                    <a:lnTo>
                      <a:pt x="1349" y="22"/>
                    </a:lnTo>
                    <a:lnTo>
                      <a:pt x="1338" y="20"/>
                    </a:lnTo>
                    <a:lnTo>
                      <a:pt x="1327" y="18"/>
                    </a:lnTo>
                    <a:lnTo>
                      <a:pt x="1316" y="16"/>
                    </a:lnTo>
                    <a:lnTo>
                      <a:pt x="1304" y="14"/>
                    </a:lnTo>
                    <a:lnTo>
                      <a:pt x="1293" y="12"/>
                    </a:lnTo>
                    <a:lnTo>
                      <a:pt x="1282" y="10"/>
                    </a:lnTo>
                    <a:lnTo>
                      <a:pt x="1271" y="9"/>
                    </a:lnTo>
                    <a:lnTo>
                      <a:pt x="1260" y="7"/>
                    </a:lnTo>
                    <a:lnTo>
                      <a:pt x="1249" y="6"/>
                    </a:lnTo>
                    <a:lnTo>
                      <a:pt x="1238" y="4"/>
                    </a:lnTo>
                    <a:lnTo>
                      <a:pt x="1226" y="3"/>
                    </a:lnTo>
                    <a:lnTo>
                      <a:pt x="1215" y="2"/>
                    </a:lnTo>
                    <a:lnTo>
                      <a:pt x="1204" y="1"/>
                    </a:lnTo>
                    <a:lnTo>
                      <a:pt x="1192" y="0"/>
                    </a:lnTo>
                    <a:lnTo>
                      <a:pt x="1181" y="0"/>
                    </a:lnTo>
                    <a:lnTo>
                      <a:pt x="1170" y="0"/>
                    </a:lnTo>
                    <a:lnTo>
                      <a:pt x="1158" y="0"/>
                    </a:lnTo>
                    <a:lnTo>
                      <a:pt x="1147" y="0"/>
                    </a:lnTo>
                    <a:lnTo>
                      <a:pt x="1136" y="0"/>
                    </a:lnTo>
                    <a:lnTo>
                      <a:pt x="1124" y="1"/>
                    </a:lnTo>
                    <a:lnTo>
                      <a:pt x="1113" y="2"/>
                    </a:lnTo>
                    <a:lnTo>
                      <a:pt x="1101" y="3"/>
                    </a:lnTo>
                    <a:lnTo>
                      <a:pt x="1090" y="5"/>
                    </a:lnTo>
                    <a:lnTo>
                      <a:pt x="1063" y="9"/>
                    </a:lnTo>
                    <a:lnTo>
                      <a:pt x="1049" y="11"/>
                    </a:lnTo>
                    <a:lnTo>
                      <a:pt x="1036" y="12"/>
                    </a:lnTo>
                    <a:lnTo>
                      <a:pt x="1022" y="14"/>
                    </a:lnTo>
                    <a:lnTo>
                      <a:pt x="1008" y="15"/>
                    </a:lnTo>
                    <a:lnTo>
                      <a:pt x="995" y="16"/>
                    </a:lnTo>
                    <a:lnTo>
                      <a:pt x="982" y="18"/>
                    </a:lnTo>
                    <a:lnTo>
                      <a:pt x="968" y="19"/>
                    </a:lnTo>
                    <a:lnTo>
                      <a:pt x="954" y="20"/>
                    </a:lnTo>
                    <a:lnTo>
                      <a:pt x="940" y="21"/>
                    </a:lnTo>
                    <a:lnTo>
                      <a:pt x="927" y="22"/>
                    </a:lnTo>
                    <a:lnTo>
                      <a:pt x="913" y="22"/>
                    </a:lnTo>
                    <a:lnTo>
                      <a:pt x="900" y="23"/>
                    </a:lnTo>
                    <a:lnTo>
                      <a:pt x="886" y="24"/>
                    </a:lnTo>
                    <a:lnTo>
                      <a:pt x="872" y="25"/>
                    </a:lnTo>
                    <a:lnTo>
                      <a:pt x="858" y="26"/>
                    </a:lnTo>
                    <a:lnTo>
                      <a:pt x="845" y="26"/>
                    </a:lnTo>
                    <a:lnTo>
                      <a:pt x="831" y="27"/>
                    </a:lnTo>
                    <a:lnTo>
                      <a:pt x="818" y="28"/>
                    </a:lnTo>
                    <a:lnTo>
                      <a:pt x="804" y="29"/>
                    </a:lnTo>
                    <a:lnTo>
                      <a:pt x="790" y="30"/>
                    </a:lnTo>
                    <a:lnTo>
                      <a:pt x="777" y="31"/>
                    </a:lnTo>
                    <a:lnTo>
                      <a:pt x="763" y="32"/>
                    </a:lnTo>
                    <a:lnTo>
                      <a:pt x="750" y="33"/>
                    </a:lnTo>
                    <a:lnTo>
                      <a:pt x="736" y="34"/>
                    </a:lnTo>
                    <a:lnTo>
                      <a:pt x="722" y="36"/>
                    </a:lnTo>
                    <a:lnTo>
                      <a:pt x="709" y="37"/>
                    </a:lnTo>
                    <a:lnTo>
                      <a:pt x="695" y="39"/>
                    </a:lnTo>
                    <a:lnTo>
                      <a:pt x="682" y="40"/>
                    </a:lnTo>
                    <a:lnTo>
                      <a:pt x="668" y="42"/>
                    </a:lnTo>
                    <a:lnTo>
                      <a:pt x="655" y="44"/>
                    </a:lnTo>
                    <a:lnTo>
                      <a:pt x="628" y="48"/>
                    </a:lnTo>
                    <a:lnTo>
                      <a:pt x="615" y="51"/>
                    </a:lnTo>
                    <a:lnTo>
                      <a:pt x="602" y="53"/>
                    </a:lnTo>
                    <a:lnTo>
                      <a:pt x="588" y="56"/>
                    </a:lnTo>
                    <a:lnTo>
                      <a:pt x="575" y="58"/>
                    </a:lnTo>
                    <a:lnTo>
                      <a:pt x="562" y="60"/>
                    </a:lnTo>
                    <a:lnTo>
                      <a:pt x="548" y="63"/>
                    </a:lnTo>
                    <a:lnTo>
                      <a:pt x="535" y="65"/>
                    </a:lnTo>
                    <a:lnTo>
                      <a:pt x="522" y="68"/>
                    </a:lnTo>
                    <a:lnTo>
                      <a:pt x="508" y="70"/>
                    </a:lnTo>
                    <a:lnTo>
                      <a:pt x="495" y="72"/>
                    </a:lnTo>
                    <a:lnTo>
                      <a:pt x="482" y="75"/>
                    </a:lnTo>
                    <a:lnTo>
                      <a:pt x="468" y="77"/>
                    </a:lnTo>
                    <a:lnTo>
                      <a:pt x="455" y="79"/>
                    </a:lnTo>
                    <a:lnTo>
                      <a:pt x="442" y="82"/>
                    </a:lnTo>
                    <a:lnTo>
                      <a:pt x="428" y="84"/>
                    </a:lnTo>
                    <a:lnTo>
                      <a:pt x="415" y="86"/>
                    </a:lnTo>
                    <a:lnTo>
                      <a:pt x="401" y="88"/>
                    </a:lnTo>
                    <a:lnTo>
                      <a:pt x="388" y="90"/>
                    </a:lnTo>
                    <a:lnTo>
                      <a:pt x="374" y="92"/>
                    </a:lnTo>
                    <a:lnTo>
                      <a:pt x="361" y="94"/>
                    </a:lnTo>
                    <a:lnTo>
                      <a:pt x="348" y="95"/>
                    </a:lnTo>
                    <a:lnTo>
                      <a:pt x="334" y="97"/>
                    </a:lnTo>
                    <a:lnTo>
                      <a:pt x="321" y="98"/>
                    </a:lnTo>
                    <a:lnTo>
                      <a:pt x="307" y="99"/>
                    </a:lnTo>
                    <a:lnTo>
                      <a:pt x="294" y="100"/>
                    </a:lnTo>
                    <a:lnTo>
                      <a:pt x="280" y="101"/>
                    </a:lnTo>
                    <a:lnTo>
                      <a:pt x="267" y="102"/>
                    </a:lnTo>
                    <a:lnTo>
                      <a:pt x="253" y="103"/>
                    </a:lnTo>
                    <a:lnTo>
                      <a:pt x="240" y="103"/>
                    </a:lnTo>
                    <a:lnTo>
                      <a:pt x="226" y="104"/>
                    </a:lnTo>
                    <a:lnTo>
                      <a:pt x="212" y="103"/>
                    </a:lnTo>
                    <a:lnTo>
                      <a:pt x="205" y="103"/>
                    </a:lnTo>
                    <a:lnTo>
                      <a:pt x="198" y="103"/>
                    </a:lnTo>
                    <a:lnTo>
                      <a:pt x="190" y="102"/>
                    </a:lnTo>
                    <a:lnTo>
                      <a:pt x="184" y="102"/>
                    </a:lnTo>
                    <a:lnTo>
                      <a:pt x="176" y="101"/>
                    </a:lnTo>
                    <a:lnTo>
                      <a:pt x="169" y="101"/>
                    </a:lnTo>
                    <a:lnTo>
                      <a:pt x="162" y="100"/>
                    </a:lnTo>
                    <a:lnTo>
                      <a:pt x="155" y="100"/>
                    </a:lnTo>
                    <a:lnTo>
                      <a:pt x="148" y="99"/>
                    </a:lnTo>
                    <a:lnTo>
                      <a:pt x="141" y="98"/>
                    </a:lnTo>
                    <a:lnTo>
                      <a:pt x="134" y="97"/>
                    </a:lnTo>
                    <a:lnTo>
                      <a:pt x="127" y="97"/>
                    </a:lnTo>
                    <a:lnTo>
                      <a:pt x="120" y="96"/>
                    </a:lnTo>
                    <a:lnTo>
                      <a:pt x="113" y="95"/>
                    </a:lnTo>
                    <a:lnTo>
                      <a:pt x="106" y="94"/>
                    </a:lnTo>
                    <a:lnTo>
                      <a:pt x="99" y="94"/>
                    </a:lnTo>
                    <a:lnTo>
                      <a:pt x="92" y="93"/>
                    </a:lnTo>
                    <a:lnTo>
                      <a:pt x="85" y="92"/>
                    </a:lnTo>
                    <a:lnTo>
                      <a:pt x="78" y="92"/>
                    </a:lnTo>
                    <a:lnTo>
                      <a:pt x="71" y="91"/>
                    </a:lnTo>
                    <a:lnTo>
                      <a:pt x="64" y="91"/>
                    </a:lnTo>
                    <a:lnTo>
                      <a:pt x="56" y="90"/>
                    </a:lnTo>
                    <a:lnTo>
                      <a:pt x="49" y="90"/>
                    </a:lnTo>
                    <a:lnTo>
                      <a:pt x="42" y="90"/>
                    </a:lnTo>
                    <a:lnTo>
                      <a:pt x="35" y="90"/>
                    </a:lnTo>
                    <a:lnTo>
                      <a:pt x="28" y="89"/>
                    </a:lnTo>
                    <a:lnTo>
                      <a:pt x="21" y="89"/>
                    </a:lnTo>
                    <a:lnTo>
                      <a:pt x="14" y="90"/>
                    </a:lnTo>
                    <a:lnTo>
                      <a:pt x="6" y="90"/>
                    </a:lnTo>
                    <a:lnTo>
                      <a:pt x="0" y="9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98" name="Freeform 62"/>
              <p:cNvSpPr>
                <a:spLocks/>
              </p:cNvSpPr>
              <p:nvPr/>
            </p:nvSpPr>
            <p:spPr bwMode="auto">
              <a:xfrm>
                <a:off x="2277" y="3068"/>
                <a:ext cx="1213" cy="107"/>
              </a:xfrm>
              <a:custGeom>
                <a:avLst/>
                <a:gdLst>
                  <a:gd name="T0" fmla="*/ 1194 w 1213"/>
                  <a:gd name="T1" fmla="*/ 0 h 107"/>
                  <a:gd name="T2" fmla="*/ 1175 w 1213"/>
                  <a:gd name="T3" fmla="*/ 0 h 107"/>
                  <a:gd name="T4" fmla="*/ 1155 w 1213"/>
                  <a:gd name="T5" fmla="*/ 2 h 107"/>
                  <a:gd name="T6" fmla="*/ 1135 w 1213"/>
                  <a:gd name="T7" fmla="*/ 4 h 107"/>
                  <a:gd name="T8" fmla="*/ 1114 w 1213"/>
                  <a:gd name="T9" fmla="*/ 8 h 107"/>
                  <a:gd name="T10" fmla="*/ 1093 w 1213"/>
                  <a:gd name="T11" fmla="*/ 12 h 107"/>
                  <a:gd name="T12" fmla="*/ 1071 w 1213"/>
                  <a:gd name="T13" fmla="*/ 16 h 107"/>
                  <a:gd name="T14" fmla="*/ 1049 w 1213"/>
                  <a:gd name="T15" fmla="*/ 21 h 107"/>
                  <a:gd name="T16" fmla="*/ 1027 w 1213"/>
                  <a:gd name="T17" fmla="*/ 26 h 107"/>
                  <a:gd name="T18" fmla="*/ 1006 w 1213"/>
                  <a:gd name="T19" fmla="*/ 32 h 107"/>
                  <a:gd name="T20" fmla="*/ 984 w 1213"/>
                  <a:gd name="T21" fmla="*/ 37 h 107"/>
                  <a:gd name="T22" fmla="*/ 963 w 1213"/>
                  <a:gd name="T23" fmla="*/ 42 h 107"/>
                  <a:gd name="T24" fmla="*/ 942 w 1213"/>
                  <a:gd name="T25" fmla="*/ 46 h 107"/>
                  <a:gd name="T26" fmla="*/ 921 w 1213"/>
                  <a:gd name="T27" fmla="*/ 49 h 107"/>
                  <a:gd name="T28" fmla="*/ 901 w 1213"/>
                  <a:gd name="T29" fmla="*/ 52 h 107"/>
                  <a:gd name="T30" fmla="*/ 882 w 1213"/>
                  <a:gd name="T31" fmla="*/ 54 h 107"/>
                  <a:gd name="T32" fmla="*/ 843 w 1213"/>
                  <a:gd name="T33" fmla="*/ 56 h 107"/>
                  <a:gd name="T34" fmla="*/ 818 w 1213"/>
                  <a:gd name="T35" fmla="*/ 58 h 107"/>
                  <a:gd name="T36" fmla="*/ 793 w 1213"/>
                  <a:gd name="T37" fmla="*/ 59 h 107"/>
                  <a:gd name="T38" fmla="*/ 767 w 1213"/>
                  <a:gd name="T39" fmla="*/ 61 h 107"/>
                  <a:gd name="T40" fmla="*/ 742 w 1213"/>
                  <a:gd name="T41" fmla="*/ 62 h 107"/>
                  <a:gd name="T42" fmla="*/ 717 w 1213"/>
                  <a:gd name="T43" fmla="*/ 64 h 107"/>
                  <a:gd name="T44" fmla="*/ 691 w 1213"/>
                  <a:gd name="T45" fmla="*/ 66 h 107"/>
                  <a:gd name="T46" fmla="*/ 666 w 1213"/>
                  <a:gd name="T47" fmla="*/ 67 h 107"/>
                  <a:gd name="T48" fmla="*/ 641 w 1213"/>
                  <a:gd name="T49" fmla="*/ 69 h 107"/>
                  <a:gd name="T50" fmla="*/ 616 w 1213"/>
                  <a:gd name="T51" fmla="*/ 71 h 107"/>
                  <a:gd name="T52" fmla="*/ 591 w 1213"/>
                  <a:gd name="T53" fmla="*/ 73 h 107"/>
                  <a:gd name="T54" fmla="*/ 565 w 1213"/>
                  <a:gd name="T55" fmla="*/ 76 h 107"/>
                  <a:gd name="T56" fmla="*/ 540 w 1213"/>
                  <a:gd name="T57" fmla="*/ 78 h 107"/>
                  <a:gd name="T58" fmla="*/ 515 w 1213"/>
                  <a:gd name="T59" fmla="*/ 82 h 107"/>
                  <a:gd name="T60" fmla="*/ 490 w 1213"/>
                  <a:gd name="T61" fmla="*/ 85 h 107"/>
                  <a:gd name="T62" fmla="*/ 446 w 1213"/>
                  <a:gd name="T63" fmla="*/ 91 h 107"/>
                  <a:gd name="T64" fmla="*/ 415 w 1213"/>
                  <a:gd name="T65" fmla="*/ 95 h 107"/>
                  <a:gd name="T66" fmla="*/ 384 w 1213"/>
                  <a:gd name="T67" fmla="*/ 98 h 107"/>
                  <a:gd name="T68" fmla="*/ 354 w 1213"/>
                  <a:gd name="T69" fmla="*/ 101 h 107"/>
                  <a:gd name="T70" fmla="*/ 324 w 1213"/>
                  <a:gd name="T71" fmla="*/ 103 h 107"/>
                  <a:gd name="T72" fmla="*/ 295 w 1213"/>
                  <a:gd name="T73" fmla="*/ 105 h 107"/>
                  <a:gd name="T74" fmla="*/ 265 w 1213"/>
                  <a:gd name="T75" fmla="*/ 106 h 107"/>
                  <a:gd name="T76" fmla="*/ 236 w 1213"/>
                  <a:gd name="T77" fmla="*/ 106 h 107"/>
                  <a:gd name="T78" fmla="*/ 207 w 1213"/>
                  <a:gd name="T79" fmla="*/ 106 h 107"/>
                  <a:gd name="T80" fmla="*/ 178 w 1213"/>
                  <a:gd name="T81" fmla="*/ 105 h 107"/>
                  <a:gd name="T82" fmla="*/ 149 w 1213"/>
                  <a:gd name="T83" fmla="*/ 104 h 107"/>
                  <a:gd name="T84" fmla="*/ 119 w 1213"/>
                  <a:gd name="T85" fmla="*/ 102 h 107"/>
                  <a:gd name="T86" fmla="*/ 90 w 1213"/>
                  <a:gd name="T87" fmla="*/ 99 h 107"/>
                  <a:gd name="T88" fmla="*/ 60 w 1213"/>
                  <a:gd name="T89" fmla="*/ 96 h 107"/>
                  <a:gd name="T90" fmla="*/ 30 w 1213"/>
                  <a:gd name="T91" fmla="*/ 92 h 107"/>
                  <a:gd name="T92" fmla="*/ 0 w 1213"/>
                  <a:gd name="T93" fmla="*/ 8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13"/>
                  <a:gd name="T142" fmla="*/ 0 h 107"/>
                  <a:gd name="T143" fmla="*/ 1213 w 1213"/>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13" h="107">
                    <a:moveTo>
                      <a:pt x="1212" y="2"/>
                    </a:moveTo>
                    <a:lnTo>
                      <a:pt x="1194" y="0"/>
                    </a:lnTo>
                    <a:lnTo>
                      <a:pt x="1184" y="0"/>
                    </a:lnTo>
                    <a:lnTo>
                      <a:pt x="1175" y="0"/>
                    </a:lnTo>
                    <a:lnTo>
                      <a:pt x="1165" y="1"/>
                    </a:lnTo>
                    <a:lnTo>
                      <a:pt x="1155" y="2"/>
                    </a:lnTo>
                    <a:lnTo>
                      <a:pt x="1145" y="3"/>
                    </a:lnTo>
                    <a:lnTo>
                      <a:pt x="1135" y="4"/>
                    </a:lnTo>
                    <a:lnTo>
                      <a:pt x="1124" y="6"/>
                    </a:lnTo>
                    <a:lnTo>
                      <a:pt x="1114" y="8"/>
                    </a:lnTo>
                    <a:lnTo>
                      <a:pt x="1103" y="10"/>
                    </a:lnTo>
                    <a:lnTo>
                      <a:pt x="1093" y="12"/>
                    </a:lnTo>
                    <a:lnTo>
                      <a:pt x="1082" y="14"/>
                    </a:lnTo>
                    <a:lnTo>
                      <a:pt x="1071" y="16"/>
                    </a:lnTo>
                    <a:lnTo>
                      <a:pt x="1060" y="19"/>
                    </a:lnTo>
                    <a:lnTo>
                      <a:pt x="1049" y="21"/>
                    </a:lnTo>
                    <a:lnTo>
                      <a:pt x="1039" y="24"/>
                    </a:lnTo>
                    <a:lnTo>
                      <a:pt x="1027" y="26"/>
                    </a:lnTo>
                    <a:lnTo>
                      <a:pt x="1017" y="29"/>
                    </a:lnTo>
                    <a:lnTo>
                      <a:pt x="1006" y="32"/>
                    </a:lnTo>
                    <a:lnTo>
                      <a:pt x="995" y="34"/>
                    </a:lnTo>
                    <a:lnTo>
                      <a:pt x="984" y="37"/>
                    </a:lnTo>
                    <a:lnTo>
                      <a:pt x="973" y="39"/>
                    </a:lnTo>
                    <a:lnTo>
                      <a:pt x="963" y="42"/>
                    </a:lnTo>
                    <a:lnTo>
                      <a:pt x="952" y="44"/>
                    </a:lnTo>
                    <a:lnTo>
                      <a:pt x="942" y="46"/>
                    </a:lnTo>
                    <a:lnTo>
                      <a:pt x="931" y="48"/>
                    </a:lnTo>
                    <a:lnTo>
                      <a:pt x="921" y="49"/>
                    </a:lnTo>
                    <a:lnTo>
                      <a:pt x="911" y="51"/>
                    </a:lnTo>
                    <a:lnTo>
                      <a:pt x="901" y="52"/>
                    </a:lnTo>
                    <a:lnTo>
                      <a:pt x="891" y="53"/>
                    </a:lnTo>
                    <a:lnTo>
                      <a:pt x="882" y="54"/>
                    </a:lnTo>
                    <a:lnTo>
                      <a:pt x="856" y="55"/>
                    </a:lnTo>
                    <a:lnTo>
                      <a:pt x="843" y="56"/>
                    </a:lnTo>
                    <a:lnTo>
                      <a:pt x="831" y="57"/>
                    </a:lnTo>
                    <a:lnTo>
                      <a:pt x="818" y="58"/>
                    </a:lnTo>
                    <a:lnTo>
                      <a:pt x="805" y="58"/>
                    </a:lnTo>
                    <a:lnTo>
                      <a:pt x="793" y="59"/>
                    </a:lnTo>
                    <a:lnTo>
                      <a:pt x="780" y="60"/>
                    </a:lnTo>
                    <a:lnTo>
                      <a:pt x="767" y="61"/>
                    </a:lnTo>
                    <a:lnTo>
                      <a:pt x="755" y="62"/>
                    </a:lnTo>
                    <a:lnTo>
                      <a:pt x="742" y="62"/>
                    </a:lnTo>
                    <a:lnTo>
                      <a:pt x="729" y="63"/>
                    </a:lnTo>
                    <a:lnTo>
                      <a:pt x="717" y="64"/>
                    </a:lnTo>
                    <a:lnTo>
                      <a:pt x="704" y="64"/>
                    </a:lnTo>
                    <a:lnTo>
                      <a:pt x="691" y="66"/>
                    </a:lnTo>
                    <a:lnTo>
                      <a:pt x="679" y="66"/>
                    </a:lnTo>
                    <a:lnTo>
                      <a:pt x="666" y="67"/>
                    </a:lnTo>
                    <a:lnTo>
                      <a:pt x="654" y="68"/>
                    </a:lnTo>
                    <a:lnTo>
                      <a:pt x="641" y="69"/>
                    </a:lnTo>
                    <a:lnTo>
                      <a:pt x="629" y="70"/>
                    </a:lnTo>
                    <a:lnTo>
                      <a:pt x="616" y="71"/>
                    </a:lnTo>
                    <a:lnTo>
                      <a:pt x="603" y="72"/>
                    </a:lnTo>
                    <a:lnTo>
                      <a:pt x="591" y="73"/>
                    </a:lnTo>
                    <a:lnTo>
                      <a:pt x="578" y="75"/>
                    </a:lnTo>
                    <a:lnTo>
                      <a:pt x="565" y="76"/>
                    </a:lnTo>
                    <a:lnTo>
                      <a:pt x="553" y="77"/>
                    </a:lnTo>
                    <a:lnTo>
                      <a:pt x="540" y="78"/>
                    </a:lnTo>
                    <a:lnTo>
                      <a:pt x="528" y="80"/>
                    </a:lnTo>
                    <a:lnTo>
                      <a:pt x="515" y="82"/>
                    </a:lnTo>
                    <a:lnTo>
                      <a:pt x="503" y="83"/>
                    </a:lnTo>
                    <a:lnTo>
                      <a:pt x="490" y="85"/>
                    </a:lnTo>
                    <a:lnTo>
                      <a:pt x="477" y="87"/>
                    </a:lnTo>
                    <a:lnTo>
                      <a:pt x="446" y="91"/>
                    </a:lnTo>
                    <a:lnTo>
                      <a:pt x="430" y="93"/>
                    </a:lnTo>
                    <a:lnTo>
                      <a:pt x="415" y="95"/>
                    </a:lnTo>
                    <a:lnTo>
                      <a:pt x="399" y="96"/>
                    </a:lnTo>
                    <a:lnTo>
                      <a:pt x="384" y="98"/>
                    </a:lnTo>
                    <a:lnTo>
                      <a:pt x="369" y="100"/>
                    </a:lnTo>
                    <a:lnTo>
                      <a:pt x="354" y="101"/>
                    </a:lnTo>
                    <a:lnTo>
                      <a:pt x="339" y="102"/>
                    </a:lnTo>
                    <a:lnTo>
                      <a:pt x="324" y="103"/>
                    </a:lnTo>
                    <a:lnTo>
                      <a:pt x="309" y="104"/>
                    </a:lnTo>
                    <a:lnTo>
                      <a:pt x="295" y="105"/>
                    </a:lnTo>
                    <a:lnTo>
                      <a:pt x="280" y="105"/>
                    </a:lnTo>
                    <a:lnTo>
                      <a:pt x="265" y="106"/>
                    </a:lnTo>
                    <a:lnTo>
                      <a:pt x="251" y="106"/>
                    </a:lnTo>
                    <a:lnTo>
                      <a:pt x="236" y="106"/>
                    </a:lnTo>
                    <a:lnTo>
                      <a:pt x="221" y="106"/>
                    </a:lnTo>
                    <a:lnTo>
                      <a:pt x="207" y="106"/>
                    </a:lnTo>
                    <a:lnTo>
                      <a:pt x="192" y="106"/>
                    </a:lnTo>
                    <a:lnTo>
                      <a:pt x="178" y="105"/>
                    </a:lnTo>
                    <a:lnTo>
                      <a:pt x="163" y="105"/>
                    </a:lnTo>
                    <a:lnTo>
                      <a:pt x="149" y="104"/>
                    </a:lnTo>
                    <a:lnTo>
                      <a:pt x="134" y="103"/>
                    </a:lnTo>
                    <a:lnTo>
                      <a:pt x="119" y="102"/>
                    </a:lnTo>
                    <a:lnTo>
                      <a:pt x="105" y="100"/>
                    </a:lnTo>
                    <a:lnTo>
                      <a:pt x="90" y="99"/>
                    </a:lnTo>
                    <a:lnTo>
                      <a:pt x="75" y="98"/>
                    </a:lnTo>
                    <a:lnTo>
                      <a:pt x="60" y="96"/>
                    </a:lnTo>
                    <a:lnTo>
                      <a:pt x="45" y="94"/>
                    </a:lnTo>
                    <a:lnTo>
                      <a:pt x="30" y="92"/>
                    </a:lnTo>
                    <a:lnTo>
                      <a:pt x="1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99" name="Freeform 63"/>
              <p:cNvSpPr>
                <a:spLocks/>
              </p:cNvSpPr>
              <p:nvPr/>
            </p:nvSpPr>
            <p:spPr bwMode="auto">
              <a:xfrm>
                <a:off x="2166" y="2939"/>
                <a:ext cx="1337" cy="158"/>
              </a:xfrm>
              <a:custGeom>
                <a:avLst/>
                <a:gdLst>
                  <a:gd name="T0" fmla="*/ 1321 w 1337"/>
                  <a:gd name="T1" fmla="*/ 93 h 158"/>
                  <a:gd name="T2" fmla="*/ 1306 w 1337"/>
                  <a:gd name="T3" fmla="*/ 94 h 158"/>
                  <a:gd name="T4" fmla="*/ 1291 w 1337"/>
                  <a:gd name="T5" fmla="*/ 94 h 158"/>
                  <a:gd name="T6" fmla="*/ 1276 w 1337"/>
                  <a:gd name="T7" fmla="*/ 92 h 158"/>
                  <a:gd name="T8" fmla="*/ 1261 w 1337"/>
                  <a:gd name="T9" fmla="*/ 89 h 158"/>
                  <a:gd name="T10" fmla="*/ 1245 w 1337"/>
                  <a:gd name="T11" fmla="*/ 85 h 158"/>
                  <a:gd name="T12" fmla="*/ 1230 w 1337"/>
                  <a:gd name="T13" fmla="*/ 80 h 158"/>
                  <a:gd name="T14" fmla="*/ 1214 w 1337"/>
                  <a:gd name="T15" fmla="*/ 74 h 158"/>
                  <a:gd name="T16" fmla="*/ 1198 w 1337"/>
                  <a:gd name="T17" fmla="*/ 68 h 158"/>
                  <a:gd name="T18" fmla="*/ 1183 w 1337"/>
                  <a:gd name="T19" fmla="*/ 62 h 158"/>
                  <a:gd name="T20" fmla="*/ 1168 w 1337"/>
                  <a:gd name="T21" fmla="*/ 55 h 158"/>
                  <a:gd name="T22" fmla="*/ 1153 w 1337"/>
                  <a:gd name="T23" fmla="*/ 49 h 158"/>
                  <a:gd name="T24" fmla="*/ 1138 w 1337"/>
                  <a:gd name="T25" fmla="*/ 42 h 158"/>
                  <a:gd name="T26" fmla="*/ 1124 w 1337"/>
                  <a:gd name="T27" fmla="*/ 36 h 158"/>
                  <a:gd name="T28" fmla="*/ 1110 w 1337"/>
                  <a:gd name="T29" fmla="*/ 31 h 158"/>
                  <a:gd name="T30" fmla="*/ 1097 w 1337"/>
                  <a:gd name="T31" fmla="*/ 26 h 158"/>
                  <a:gd name="T32" fmla="*/ 1038 w 1337"/>
                  <a:gd name="T33" fmla="*/ 9 h 158"/>
                  <a:gd name="T34" fmla="*/ 999 w 1337"/>
                  <a:gd name="T35" fmla="*/ 3 h 158"/>
                  <a:gd name="T36" fmla="*/ 961 w 1337"/>
                  <a:gd name="T37" fmla="*/ 1 h 158"/>
                  <a:gd name="T38" fmla="*/ 923 w 1337"/>
                  <a:gd name="T39" fmla="*/ 1 h 158"/>
                  <a:gd name="T40" fmla="*/ 885 w 1337"/>
                  <a:gd name="T41" fmla="*/ 3 h 158"/>
                  <a:gd name="T42" fmla="*/ 847 w 1337"/>
                  <a:gd name="T43" fmla="*/ 8 h 158"/>
                  <a:gd name="T44" fmla="*/ 810 w 1337"/>
                  <a:gd name="T45" fmla="*/ 15 h 158"/>
                  <a:gd name="T46" fmla="*/ 772 w 1337"/>
                  <a:gd name="T47" fmla="*/ 23 h 158"/>
                  <a:gd name="T48" fmla="*/ 734 w 1337"/>
                  <a:gd name="T49" fmla="*/ 31 h 158"/>
                  <a:gd name="T50" fmla="*/ 697 w 1337"/>
                  <a:gd name="T51" fmla="*/ 41 h 158"/>
                  <a:gd name="T52" fmla="*/ 659 w 1337"/>
                  <a:gd name="T53" fmla="*/ 51 h 158"/>
                  <a:gd name="T54" fmla="*/ 620 w 1337"/>
                  <a:gd name="T55" fmla="*/ 61 h 158"/>
                  <a:gd name="T56" fmla="*/ 582 w 1337"/>
                  <a:gd name="T57" fmla="*/ 71 h 158"/>
                  <a:gd name="T58" fmla="*/ 543 w 1337"/>
                  <a:gd name="T59" fmla="*/ 80 h 158"/>
                  <a:gd name="T60" fmla="*/ 504 w 1337"/>
                  <a:gd name="T61" fmla="*/ 87 h 158"/>
                  <a:gd name="T62" fmla="*/ 460 w 1337"/>
                  <a:gd name="T63" fmla="*/ 95 h 158"/>
                  <a:gd name="T64" fmla="*/ 434 w 1337"/>
                  <a:gd name="T65" fmla="*/ 99 h 158"/>
                  <a:gd name="T66" fmla="*/ 409 w 1337"/>
                  <a:gd name="T67" fmla="*/ 103 h 158"/>
                  <a:gd name="T68" fmla="*/ 384 w 1337"/>
                  <a:gd name="T69" fmla="*/ 108 h 158"/>
                  <a:gd name="T70" fmla="*/ 358 w 1337"/>
                  <a:gd name="T71" fmla="*/ 113 h 158"/>
                  <a:gd name="T72" fmla="*/ 332 w 1337"/>
                  <a:gd name="T73" fmla="*/ 117 h 158"/>
                  <a:gd name="T74" fmla="*/ 306 w 1337"/>
                  <a:gd name="T75" fmla="*/ 121 h 158"/>
                  <a:gd name="T76" fmla="*/ 279 w 1337"/>
                  <a:gd name="T77" fmla="*/ 126 h 158"/>
                  <a:gd name="T78" fmla="*/ 253 w 1337"/>
                  <a:gd name="T79" fmla="*/ 129 h 158"/>
                  <a:gd name="T80" fmla="*/ 227 w 1337"/>
                  <a:gd name="T81" fmla="*/ 133 h 158"/>
                  <a:gd name="T82" fmla="*/ 201 w 1337"/>
                  <a:gd name="T83" fmla="*/ 136 h 158"/>
                  <a:gd name="T84" fmla="*/ 175 w 1337"/>
                  <a:gd name="T85" fmla="*/ 139 h 158"/>
                  <a:gd name="T86" fmla="*/ 149 w 1337"/>
                  <a:gd name="T87" fmla="*/ 141 h 158"/>
                  <a:gd name="T88" fmla="*/ 124 w 1337"/>
                  <a:gd name="T89" fmla="*/ 143 h 158"/>
                  <a:gd name="T90" fmla="*/ 99 w 1337"/>
                  <a:gd name="T91" fmla="*/ 143 h 158"/>
                  <a:gd name="T92" fmla="*/ 74 w 1337"/>
                  <a:gd name="T93" fmla="*/ 144 h 158"/>
                  <a:gd name="T94" fmla="*/ 66 w 1337"/>
                  <a:gd name="T95" fmla="*/ 143 h 158"/>
                  <a:gd name="T96" fmla="*/ 62 w 1337"/>
                  <a:gd name="T97" fmla="*/ 143 h 158"/>
                  <a:gd name="T98" fmla="*/ 57 w 1337"/>
                  <a:gd name="T99" fmla="*/ 143 h 158"/>
                  <a:gd name="T100" fmla="*/ 52 w 1337"/>
                  <a:gd name="T101" fmla="*/ 143 h 158"/>
                  <a:gd name="T102" fmla="*/ 47 w 1337"/>
                  <a:gd name="T103" fmla="*/ 143 h 158"/>
                  <a:gd name="T104" fmla="*/ 42 w 1337"/>
                  <a:gd name="T105" fmla="*/ 143 h 158"/>
                  <a:gd name="T106" fmla="*/ 38 w 1337"/>
                  <a:gd name="T107" fmla="*/ 143 h 158"/>
                  <a:gd name="T108" fmla="*/ 33 w 1337"/>
                  <a:gd name="T109" fmla="*/ 143 h 158"/>
                  <a:gd name="T110" fmla="*/ 28 w 1337"/>
                  <a:gd name="T111" fmla="*/ 144 h 158"/>
                  <a:gd name="T112" fmla="*/ 24 w 1337"/>
                  <a:gd name="T113" fmla="*/ 145 h 158"/>
                  <a:gd name="T114" fmla="*/ 20 w 1337"/>
                  <a:gd name="T115" fmla="*/ 146 h 158"/>
                  <a:gd name="T116" fmla="*/ 15 w 1337"/>
                  <a:gd name="T117" fmla="*/ 147 h 158"/>
                  <a:gd name="T118" fmla="*/ 11 w 1337"/>
                  <a:gd name="T119" fmla="*/ 150 h 158"/>
                  <a:gd name="T120" fmla="*/ 6 w 1337"/>
                  <a:gd name="T121" fmla="*/ 152 h 158"/>
                  <a:gd name="T122" fmla="*/ 2 w 1337"/>
                  <a:gd name="T123" fmla="*/ 15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7"/>
                  <a:gd name="T187" fmla="*/ 0 h 158"/>
                  <a:gd name="T188" fmla="*/ 1337 w 1337"/>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7" h="158">
                    <a:moveTo>
                      <a:pt x="1336" y="91"/>
                    </a:moveTo>
                    <a:lnTo>
                      <a:pt x="1321" y="93"/>
                    </a:lnTo>
                    <a:lnTo>
                      <a:pt x="1314" y="94"/>
                    </a:lnTo>
                    <a:lnTo>
                      <a:pt x="1306" y="94"/>
                    </a:lnTo>
                    <a:lnTo>
                      <a:pt x="1299" y="94"/>
                    </a:lnTo>
                    <a:lnTo>
                      <a:pt x="1291" y="94"/>
                    </a:lnTo>
                    <a:lnTo>
                      <a:pt x="1284" y="93"/>
                    </a:lnTo>
                    <a:lnTo>
                      <a:pt x="1276" y="92"/>
                    </a:lnTo>
                    <a:lnTo>
                      <a:pt x="1268" y="90"/>
                    </a:lnTo>
                    <a:lnTo>
                      <a:pt x="1261" y="89"/>
                    </a:lnTo>
                    <a:lnTo>
                      <a:pt x="1253" y="87"/>
                    </a:lnTo>
                    <a:lnTo>
                      <a:pt x="1245" y="85"/>
                    </a:lnTo>
                    <a:lnTo>
                      <a:pt x="1237" y="82"/>
                    </a:lnTo>
                    <a:lnTo>
                      <a:pt x="1230" y="80"/>
                    </a:lnTo>
                    <a:lnTo>
                      <a:pt x="1222" y="77"/>
                    </a:lnTo>
                    <a:lnTo>
                      <a:pt x="1214" y="74"/>
                    </a:lnTo>
                    <a:lnTo>
                      <a:pt x="1206" y="71"/>
                    </a:lnTo>
                    <a:lnTo>
                      <a:pt x="1198" y="68"/>
                    </a:lnTo>
                    <a:lnTo>
                      <a:pt x="1190" y="65"/>
                    </a:lnTo>
                    <a:lnTo>
                      <a:pt x="1183" y="62"/>
                    </a:lnTo>
                    <a:lnTo>
                      <a:pt x="1175" y="59"/>
                    </a:lnTo>
                    <a:lnTo>
                      <a:pt x="1168" y="55"/>
                    </a:lnTo>
                    <a:lnTo>
                      <a:pt x="1160" y="52"/>
                    </a:lnTo>
                    <a:lnTo>
                      <a:pt x="1153" y="49"/>
                    </a:lnTo>
                    <a:lnTo>
                      <a:pt x="1145" y="45"/>
                    </a:lnTo>
                    <a:lnTo>
                      <a:pt x="1138" y="42"/>
                    </a:lnTo>
                    <a:lnTo>
                      <a:pt x="1131" y="39"/>
                    </a:lnTo>
                    <a:lnTo>
                      <a:pt x="1124" y="36"/>
                    </a:lnTo>
                    <a:lnTo>
                      <a:pt x="1117" y="33"/>
                    </a:lnTo>
                    <a:lnTo>
                      <a:pt x="1110" y="31"/>
                    </a:lnTo>
                    <a:lnTo>
                      <a:pt x="1103" y="28"/>
                    </a:lnTo>
                    <a:lnTo>
                      <a:pt x="1097" y="26"/>
                    </a:lnTo>
                    <a:lnTo>
                      <a:pt x="1057" y="14"/>
                    </a:lnTo>
                    <a:lnTo>
                      <a:pt x="1038" y="9"/>
                    </a:lnTo>
                    <a:lnTo>
                      <a:pt x="1018" y="6"/>
                    </a:lnTo>
                    <a:lnTo>
                      <a:pt x="999" y="3"/>
                    </a:lnTo>
                    <a:lnTo>
                      <a:pt x="980" y="1"/>
                    </a:lnTo>
                    <a:lnTo>
                      <a:pt x="961" y="1"/>
                    </a:lnTo>
                    <a:lnTo>
                      <a:pt x="942" y="0"/>
                    </a:lnTo>
                    <a:lnTo>
                      <a:pt x="923" y="1"/>
                    </a:lnTo>
                    <a:lnTo>
                      <a:pt x="904" y="1"/>
                    </a:lnTo>
                    <a:lnTo>
                      <a:pt x="885" y="3"/>
                    </a:lnTo>
                    <a:lnTo>
                      <a:pt x="866" y="5"/>
                    </a:lnTo>
                    <a:lnTo>
                      <a:pt x="847" y="8"/>
                    </a:lnTo>
                    <a:lnTo>
                      <a:pt x="828" y="11"/>
                    </a:lnTo>
                    <a:lnTo>
                      <a:pt x="810" y="15"/>
                    </a:lnTo>
                    <a:lnTo>
                      <a:pt x="791" y="18"/>
                    </a:lnTo>
                    <a:lnTo>
                      <a:pt x="772" y="23"/>
                    </a:lnTo>
                    <a:lnTo>
                      <a:pt x="753" y="27"/>
                    </a:lnTo>
                    <a:lnTo>
                      <a:pt x="734" y="31"/>
                    </a:lnTo>
                    <a:lnTo>
                      <a:pt x="716" y="36"/>
                    </a:lnTo>
                    <a:lnTo>
                      <a:pt x="697" y="41"/>
                    </a:lnTo>
                    <a:lnTo>
                      <a:pt x="678" y="46"/>
                    </a:lnTo>
                    <a:lnTo>
                      <a:pt x="659" y="51"/>
                    </a:lnTo>
                    <a:lnTo>
                      <a:pt x="640" y="57"/>
                    </a:lnTo>
                    <a:lnTo>
                      <a:pt x="620" y="61"/>
                    </a:lnTo>
                    <a:lnTo>
                      <a:pt x="601" y="66"/>
                    </a:lnTo>
                    <a:lnTo>
                      <a:pt x="582" y="71"/>
                    </a:lnTo>
                    <a:lnTo>
                      <a:pt x="563" y="75"/>
                    </a:lnTo>
                    <a:lnTo>
                      <a:pt x="543" y="80"/>
                    </a:lnTo>
                    <a:lnTo>
                      <a:pt x="524" y="84"/>
                    </a:lnTo>
                    <a:lnTo>
                      <a:pt x="504" y="87"/>
                    </a:lnTo>
                    <a:lnTo>
                      <a:pt x="484" y="91"/>
                    </a:lnTo>
                    <a:lnTo>
                      <a:pt x="460" y="95"/>
                    </a:lnTo>
                    <a:lnTo>
                      <a:pt x="447" y="97"/>
                    </a:lnTo>
                    <a:lnTo>
                      <a:pt x="434" y="99"/>
                    </a:lnTo>
                    <a:lnTo>
                      <a:pt x="422" y="101"/>
                    </a:lnTo>
                    <a:lnTo>
                      <a:pt x="409" y="103"/>
                    </a:lnTo>
                    <a:lnTo>
                      <a:pt x="396" y="106"/>
                    </a:lnTo>
                    <a:lnTo>
                      <a:pt x="384" y="108"/>
                    </a:lnTo>
                    <a:lnTo>
                      <a:pt x="370" y="110"/>
                    </a:lnTo>
                    <a:lnTo>
                      <a:pt x="358" y="113"/>
                    </a:lnTo>
                    <a:lnTo>
                      <a:pt x="344" y="115"/>
                    </a:lnTo>
                    <a:lnTo>
                      <a:pt x="332" y="117"/>
                    </a:lnTo>
                    <a:lnTo>
                      <a:pt x="318" y="119"/>
                    </a:lnTo>
                    <a:lnTo>
                      <a:pt x="306" y="121"/>
                    </a:lnTo>
                    <a:lnTo>
                      <a:pt x="292" y="123"/>
                    </a:lnTo>
                    <a:lnTo>
                      <a:pt x="279" y="126"/>
                    </a:lnTo>
                    <a:lnTo>
                      <a:pt x="266" y="127"/>
                    </a:lnTo>
                    <a:lnTo>
                      <a:pt x="253" y="129"/>
                    </a:lnTo>
                    <a:lnTo>
                      <a:pt x="240" y="131"/>
                    </a:lnTo>
                    <a:lnTo>
                      <a:pt x="227" y="133"/>
                    </a:lnTo>
                    <a:lnTo>
                      <a:pt x="214" y="135"/>
                    </a:lnTo>
                    <a:lnTo>
                      <a:pt x="201" y="136"/>
                    </a:lnTo>
                    <a:lnTo>
                      <a:pt x="188" y="138"/>
                    </a:lnTo>
                    <a:lnTo>
                      <a:pt x="175" y="139"/>
                    </a:lnTo>
                    <a:lnTo>
                      <a:pt x="162" y="140"/>
                    </a:lnTo>
                    <a:lnTo>
                      <a:pt x="149" y="141"/>
                    </a:lnTo>
                    <a:lnTo>
                      <a:pt x="136" y="142"/>
                    </a:lnTo>
                    <a:lnTo>
                      <a:pt x="124" y="143"/>
                    </a:lnTo>
                    <a:lnTo>
                      <a:pt x="111" y="143"/>
                    </a:lnTo>
                    <a:lnTo>
                      <a:pt x="99" y="143"/>
                    </a:lnTo>
                    <a:lnTo>
                      <a:pt x="86" y="144"/>
                    </a:lnTo>
                    <a:lnTo>
                      <a:pt x="74" y="144"/>
                    </a:lnTo>
                    <a:lnTo>
                      <a:pt x="69" y="143"/>
                    </a:lnTo>
                    <a:lnTo>
                      <a:pt x="66" y="143"/>
                    </a:lnTo>
                    <a:lnTo>
                      <a:pt x="64" y="143"/>
                    </a:lnTo>
                    <a:lnTo>
                      <a:pt x="62" y="143"/>
                    </a:lnTo>
                    <a:lnTo>
                      <a:pt x="59" y="143"/>
                    </a:lnTo>
                    <a:lnTo>
                      <a:pt x="57" y="143"/>
                    </a:lnTo>
                    <a:lnTo>
                      <a:pt x="54" y="143"/>
                    </a:lnTo>
                    <a:lnTo>
                      <a:pt x="52" y="143"/>
                    </a:lnTo>
                    <a:lnTo>
                      <a:pt x="50" y="143"/>
                    </a:lnTo>
                    <a:lnTo>
                      <a:pt x="47" y="143"/>
                    </a:lnTo>
                    <a:lnTo>
                      <a:pt x="45" y="143"/>
                    </a:lnTo>
                    <a:lnTo>
                      <a:pt x="42" y="143"/>
                    </a:lnTo>
                    <a:lnTo>
                      <a:pt x="40" y="143"/>
                    </a:lnTo>
                    <a:lnTo>
                      <a:pt x="38" y="143"/>
                    </a:lnTo>
                    <a:lnTo>
                      <a:pt x="36" y="143"/>
                    </a:lnTo>
                    <a:lnTo>
                      <a:pt x="33" y="143"/>
                    </a:lnTo>
                    <a:lnTo>
                      <a:pt x="31" y="143"/>
                    </a:lnTo>
                    <a:lnTo>
                      <a:pt x="28" y="144"/>
                    </a:lnTo>
                    <a:lnTo>
                      <a:pt x="26" y="144"/>
                    </a:lnTo>
                    <a:lnTo>
                      <a:pt x="24" y="145"/>
                    </a:lnTo>
                    <a:lnTo>
                      <a:pt x="22" y="145"/>
                    </a:lnTo>
                    <a:lnTo>
                      <a:pt x="20" y="146"/>
                    </a:lnTo>
                    <a:lnTo>
                      <a:pt x="17" y="147"/>
                    </a:lnTo>
                    <a:lnTo>
                      <a:pt x="15" y="147"/>
                    </a:lnTo>
                    <a:lnTo>
                      <a:pt x="13" y="149"/>
                    </a:lnTo>
                    <a:lnTo>
                      <a:pt x="11" y="150"/>
                    </a:lnTo>
                    <a:lnTo>
                      <a:pt x="8" y="151"/>
                    </a:lnTo>
                    <a:lnTo>
                      <a:pt x="6" y="152"/>
                    </a:lnTo>
                    <a:lnTo>
                      <a:pt x="4" y="153"/>
                    </a:lnTo>
                    <a:lnTo>
                      <a:pt x="2" y="155"/>
                    </a:lnTo>
                    <a:lnTo>
                      <a:pt x="0" y="15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00" name="Freeform 64"/>
              <p:cNvSpPr>
                <a:spLocks/>
              </p:cNvSpPr>
              <p:nvPr/>
            </p:nvSpPr>
            <p:spPr bwMode="auto">
              <a:xfrm>
                <a:off x="2166" y="3080"/>
                <a:ext cx="1429" cy="149"/>
              </a:xfrm>
              <a:custGeom>
                <a:avLst/>
                <a:gdLst>
                  <a:gd name="T0" fmla="*/ 1416 w 1429"/>
                  <a:gd name="T1" fmla="*/ 1 h 149"/>
                  <a:gd name="T2" fmla="*/ 1406 w 1429"/>
                  <a:gd name="T3" fmla="*/ 0 h 149"/>
                  <a:gd name="T4" fmla="*/ 1396 w 1429"/>
                  <a:gd name="T5" fmla="*/ 0 h 149"/>
                  <a:gd name="T6" fmla="*/ 1386 w 1429"/>
                  <a:gd name="T7" fmla="*/ 1 h 149"/>
                  <a:gd name="T8" fmla="*/ 1376 w 1429"/>
                  <a:gd name="T9" fmla="*/ 2 h 149"/>
                  <a:gd name="T10" fmla="*/ 1367 w 1429"/>
                  <a:gd name="T11" fmla="*/ 4 h 149"/>
                  <a:gd name="T12" fmla="*/ 1357 w 1429"/>
                  <a:gd name="T13" fmla="*/ 6 h 149"/>
                  <a:gd name="T14" fmla="*/ 1348 w 1429"/>
                  <a:gd name="T15" fmla="*/ 9 h 149"/>
                  <a:gd name="T16" fmla="*/ 1339 w 1429"/>
                  <a:gd name="T17" fmla="*/ 12 h 149"/>
                  <a:gd name="T18" fmla="*/ 1330 w 1429"/>
                  <a:gd name="T19" fmla="*/ 16 h 149"/>
                  <a:gd name="T20" fmla="*/ 1321 w 1429"/>
                  <a:gd name="T21" fmla="*/ 20 h 149"/>
                  <a:gd name="T22" fmla="*/ 1312 w 1429"/>
                  <a:gd name="T23" fmla="*/ 24 h 149"/>
                  <a:gd name="T24" fmla="*/ 1302 w 1429"/>
                  <a:gd name="T25" fmla="*/ 28 h 149"/>
                  <a:gd name="T26" fmla="*/ 1293 w 1429"/>
                  <a:gd name="T27" fmla="*/ 33 h 149"/>
                  <a:gd name="T28" fmla="*/ 1284 w 1429"/>
                  <a:gd name="T29" fmla="*/ 37 h 149"/>
                  <a:gd name="T30" fmla="*/ 1274 w 1429"/>
                  <a:gd name="T31" fmla="*/ 42 h 149"/>
                  <a:gd name="T32" fmla="*/ 1256 w 1429"/>
                  <a:gd name="T33" fmla="*/ 50 h 149"/>
                  <a:gd name="T34" fmla="*/ 1243 w 1429"/>
                  <a:gd name="T35" fmla="*/ 54 h 149"/>
                  <a:gd name="T36" fmla="*/ 1231 w 1429"/>
                  <a:gd name="T37" fmla="*/ 58 h 149"/>
                  <a:gd name="T38" fmla="*/ 1220 w 1429"/>
                  <a:gd name="T39" fmla="*/ 62 h 149"/>
                  <a:gd name="T40" fmla="*/ 1208 w 1429"/>
                  <a:gd name="T41" fmla="*/ 65 h 149"/>
                  <a:gd name="T42" fmla="*/ 1196 w 1429"/>
                  <a:gd name="T43" fmla="*/ 68 h 149"/>
                  <a:gd name="T44" fmla="*/ 1184 w 1429"/>
                  <a:gd name="T45" fmla="*/ 70 h 149"/>
                  <a:gd name="T46" fmla="*/ 1172 w 1429"/>
                  <a:gd name="T47" fmla="*/ 71 h 149"/>
                  <a:gd name="T48" fmla="*/ 1161 w 1429"/>
                  <a:gd name="T49" fmla="*/ 72 h 149"/>
                  <a:gd name="T50" fmla="*/ 1149 w 1429"/>
                  <a:gd name="T51" fmla="*/ 74 h 149"/>
                  <a:gd name="T52" fmla="*/ 1136 w 1429"/>
                  <a:gd name="T53" fmla="*/ 74 h 149"/>
                  <a:gd name="T54" fmla="*/ 1124 w 1429"/>
                  <a:gd name="T55" fmla="*/ 75 h 149"/>
                  <a:gd name="T56" fmla="*/ 1111 w 1429"/>
                  <a:gd name="T57" fmla="*/ 75 h 149"/>
                  <a:gd name="T58" fmla="*/ 1098 w 1429"/>
                  <a:gd name="T59" fmla="*/ 75 h 149"/>
                  <a:gd name="T60" fmla="*/ 1085 w 1429"/>
                  <a:gd name="T61" fmla="*/ 75 h 149"/>
                  <a:gd name="T62" fmla="*/ 1052 w 1429"/>
                  <a:gd name="T63" fmla="*/ 74 h 149"/>
                  <a:gd name="T64" fmla="*/ 1026 w 1429"/>
                  <a:gd name="T65" fmla="*/ 76 h 149"/>
                  <a:gd name="T66" fmla="*/ 1000 w 1429"/>
                  <a:gd name="T67" fmla="*/ 78 h 149"/>
                  <a:gd name="T68" fmla="*/ 974 w 1429"/>
                  <a:gd name="T69" fmla="*/ 81 h 149"/>
                  <a:gd name="T70" fmla="*/ 949 w 1429"/>
                  <a:gd name="T71" fmla="*/ 84 h 149"/>
                  <a:gd name="T72" fmla="*/ 923 w 1429"/>
                  <a:gd name="T73" fmla="*/ 89 h 149"/>
                  <a:gd name="T74" fmla="*/ 898 w 1429"/>
                  <a:gd name="T75" fmla="*/ 94 h 149"/>
                  <a:gd name="T76" fmla="*/ 872 w 1429"/>
                  <a:gd name="T77" fmla="*/ 99 h 149"/>
                  <a:gd name="T78" fmla="*/ 847 w 1429"/>
                  <a:gd name="T79" fmla="*/ 104 h 149"/>
                  <a:gd name="T80" fmla="*/ 822 w 1429"/>
                  <a:gd name="T81" fmla="*/ 110 h 149"/>
                  <a:gd name="T82" fmla="*/ 796 w 1429"/>
                  <a:gd name="T83" fmla="*/ 116 h 149"/>
                  <a:gd name="T84" fmla="*/ 770 w 1429"/>
                  <a:gd name="T85" fmla="*/ 122 h 149"/>
                  <a:gd name="T86" fmla="*/ 745 w 1429"/>
                  <a:gd name="T87" fmla="*/ 127 h 149"/>
                  <a:gd name="T88" fmla="*/ 719 w 1429"/>
                  <a:gd name="T89" fmla="*/ 132 h 149"/>
                  <a:gd name="T90" fmla="*/ 694 w 1429"/>
                  <a:gd name="T91" fmla="*/ 136 h 149"/>
                  <a:gd name="T92" fmla="*/ 668 w 1429"/>
                  <a:gd name="T93" fmla="*/ 140 h 149"/>
                  <a:gd name="T94" fmla="*/ 601 w 1429"/>
                  <a:gd name="T95" fmla="*/ 147 h 149"/>
                  <a:gd name="T96" fmla="*/ 557 w 1429"/>
                  <a:gd name="T97" fmla="*/ 148 h 149"/>
                  <a:gd name="T98" fmla="*/ 514 w 1429"/>
                  <a:gd name="T99" fmla="*/ 148 h 149"/>
                  <a:gd name="T100" fmla="*/ 472 w 1429"/>
                  <a:gd name="T101" fmla="*/ 145 h 149"/>
                  <a:gd name="T102" fmla="*/ 430 w 1429"/>
                  <a:gd name="T103" fmla="*/ 141 h 149"/>
                  <a:gd name="T104" fmla="*/ 389 w 1429"/>
                  <a:gd name="T105" fmla="*/ 135 h 149"/>
                  <a:gd name="T106" fmla="*/ 348 w 1429"/>
                  <a:gd name="T107" fmla="*/ 128 h 149"/>
                  <a:gd name="T108" fmla="*/ 308 w 1429"/>
                  <a:gd name="T109" fmla="*/ 119 h 149"/>
                  <a:gd name="T110" fmla="*/ 267 w 1429"/>
                  <a:gd name="T111" fmla="*/ 109 h 149"/>
                  <a:gd name="T112" fmla="*/ 226 w 1429"/>
                  <a:gd name="T113" fmla="*/ 98 h 149"/>
                  <a:gd name="T114" fmla="*/ 186 w 1429"/>
                  <a:gd name="T115" fmla="*/ 87 h 149"/>
                  <a:gd name="T116" fmla="*/ 145 w 1429"/>
                  <a:gd name="T117" fmla="*/ 74 h 149"/>
                  <a:gd name="T118" fmla="*/ 104 w 1429"/>
                  <a:gd name="T119" fmla="*/ 62 h 149"/>
                  <a:gd name="T120" fmla="*/ 63 w 1429"/>
                  <a:gd name="T121" fmla="*/ 48 h 149"/>
                  <a:gd name="T122" fmla="*/ 21 w 1429"/>
                  <a:gd name="T123" fmla="*/ 35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9"/>
                  <a:gd name="T187" fmla="*/ 0 h 149"/>
                  <a:gd name="T188" fmla="*/ 1429 w 1429"/>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9" h="149">
                    <a:moveTo>
                      <a:pt x="1428" y="3"/>
                    </a:moveTo>
                    <a:lnTo>
                      <a:pt x="1416" y="1"/>
                    </a:lnTo>
                    <a:lnTo>
                      <a:pt x="1411" y="0"/>
                    </a:lnTo>
                    <a:lnTo>
                      <a:pt x="1406" y="0"/>
                    </a:lnTo>
                    <a:lnTo>
                      <a:pt x="1401" y="0"/>
                    </a:lnTo>
                    <a:lnTo>
                      <a:pt x="1396" y="0"/>
                    </a:lnTo>
                    <a:lnTo>
                      <a:pt x="1391" y="0"/>
                    </a:lnTo>
                    <a:lnTo>
                      <a:pt x="1386" y="1"/>
                    </a:lnTo>
                    <a:lnTo>
                      <a:pt x="1381" y="1"/>
                    </a:lnTo>
                    <a:lnTo>
                      <a:pt x="1376" y="2"/>
                    </a:lnTo>
                    <a:lnTo>
                      <a:pt x="1371" y="3"/>
                    </a:lnTo>
                    <a:lnTo>
                      <a:pt x="1367" y="4"/>
                    </a:lnTo>
                    <a:lnTo>
                      <a:pt x="1362" y="5"/>
                    </a:lnTo>
                    <a:lnTo>
                      <a:pt x="1357" y="6"/>
                    </a:lnTo>
                    <a:lnTo>
                      <a:pt x="1353" y="8"/>
                    </a:lnTo>
                    <a:lnTo>
                      <a:pt x="1348" y="9"/>
                    </a:lnTo>
                    <a:lnTo>
                      <a:pt x="1344" y="11"/>
                    </a:lnTo>
                    <a:lnTo>
                      <a:pt x="1339" y="12"/>
                    </a:lnTo>
                    <a:lnTo>
                      <a:pt x="1334" y="14"/>
                    </a:lnTo>
                    <a:lnTo>
                      <a:pt x="1330" y="16"/>
                    </a:lnTo>
                    <a:lnTo>
                      <a:pt x="1325" y="18"/>
                    </a:lnTo>
                    <a:lnTo>
                      <a:pt x="1321" y="20"/>
                    </a:lnTo>
                    <a:lnTo>
                      <a:pt x="1316" y="22"/>
                    </a:lnTo>
                    <a:lnTo>
                      <a:pt x="1312" y="24"/>
                    </a:lnTo>
                    <a:lnTo>
                      <a:pt x="1307" y="26"/>
                    </a:lnTo>
                    <a:lnTo>
                      <a:pt x="1302" y="28"/>
                    </a:lnTo>
                    <a:lnTo>
                      <a:pt x="1298" y="30"/>
                    </a:lnTo>
                    <a:lnTo>
                      <a:pt x="1293" y="33"/>
                    </a:lnTo>
                    <a:lnTo>
                      <a:pt x="1288" y="35"/>
                    </a:lnTo>
                    <a:lnTo>
                      <a:pt x="1284" y="37"/>
                    </a:lnTo>
                    <a:lnTo>
                      <a:pt x="1279" y="40"/>
                    </a:lnTo>
                    <a:lnTo>
                      <a:pt x="1274" y="42"/>
                    </a:lnTo>
                    <a:lnTo>
                      <a:pt x="1262" y="47"/>
                    </a:lnTo>
                    <a:lnTo>
                      <a:pt x="1256" y="50"/>
                    </a:lnTo>
                    <a:lnTo>
                      <a:pt x="1249" y="52"/>
                    </a:lnTo>
                    <a:lnTo>
                      <a:pt x="1243" y="54"/>
                    </a:lnTo>
                    <a:lnTo>
                      <a:pt x="1237" y="56"/>
                    </a:lnTo>
                    <a:lnTo>
                      <a:pt x="1231" y="58"/>
                    </a:lnTo>
                    <a:lnTo>
                      <a:pt x="1226" y="60"/>
                    </a:lnTo>
                    <a:lnTo>
                      <a:pt x="1220" y="62"/>
                    </a:lnTo>
                    <a:lnTo>
                      <a:pt x="1214" y="64"/>
                    </a:lnTo>
                    <a:lnTo>
                      <a:pt x="1208" y="65"/>
                    </a:lnTo>
                    <a:lnTo>
                      <a:pt x="1202" y="66"/>
                    </a:lnTo>
                    <a:lnTo>
                      <a:pt x="1196" y="68"/>
                    </a:lnTo>
                    <a:lnTo>
                      <a:pt x="1190" y="69"/>
                    </a:lnTo>
                    <a:lnTo>
                      <a:pt x="1184" y="70"/>
                    </a:lnTo>
                    <a:lnTo>
                      <a:pt x="1178" y="70"/>
                    </a:lnTo>
                    <a:lnTo>
                      <a:pt x="1172" y="71"/>
                    </a:lnTo>
                    <a:lnTo>
                      <a:pt x="1167" y="72"/>
                    </a:lnTo>
                    <a:lnTo>
                      <a:pt x="1161" y="72"/>
                    </a:lnTo>
                    <a:lnTo>
                      <a:pt x="1155" y="73"/>
                    </a:lnTo>
                    <a:lnTo>
                      <a:pt x="1149" y="74"/>
                    </a:lnTo>
                    <a:lnTo>
                      <a:pt x="1143" y="74"/>
                    </a:lnTo>
                    <a:lnTo>
                      <a:pt x="1136" y="74"/>
                    </a:lnTo>
                    <a:lnTo>
                      <a:pt x="1130" y="74"/>
                    </a:lnTo>
                    <a:lnTo>
                      <a:pt x="1124" y="75"/>
                    </a:lnTo>
                    <a:lnTo>
                      <a:pt x="1118" y="75"/>
                    </a:lnTo>
                    <a:lnTo>
                      <a:pt x="1111" y="75"/>
                    </a:lnTo>
                    <a:lnTo>
                      <a:pt x="1105" y="75"/>
                    </a:lnTo>
                    <a:lnTo>
                      <a:pt x="1098" y="75"/>
                    </a:lnTo>
                    <a:lnTo>
                      <a:pt x="1092" y="75"/>
                    </a:lnTo>
                    <a:lnTo>
                      <a:pt x="1085" y="75"/>
                    </a:lnTo>
                    <a:lnTo>
                      <a:pt x="1078" y="75"/>
                    </a:lnTo>
                    <a:lnTo>
                      <a:pt x="1052" y="74"/>
                    </a:lnTo>
                    <a:lnTo>
                      <a:pt x="1039" y="75"/>
                    </a:lnTo>
                    <a:lnTo>
                      <a:pt x="1026" y="76"/>
                    </a:lnTo>
                    <a:lnTo>
                      <a:pt x="1013" y="77"/>
                    </a:lnTo>
                    <a:lnTo>
                      <a:pt x="1000" y="78"/>
                    </a:lnTo>
                    <a:lnTo>
                      <a:pt x="988" y="79"/>
                    </a:lnTo>
                    <a:lnTo>
                      <a:pt x="974" y="81"/>
                    </a:lnTo>
                    <a:lnTo>
                      <a:pt x="962" y="82"/>
                    </a:lnTo>
                    <a:lnTo>
                      <a:pt x="949" y="84"/>
                    </a:lnTo>
                    <a:lnTo>
                      <a:pt x="936" y="87"/>
                    </a:lnTo>
                    <a:lnTo>
                      <a:pt x="923" y="89"/>
                    </a:lnTo>
                    <a:lnTo>
                      <a:pt x="911" y="91"/>
                    </a:lnTo>
                    <a:lnTo>
                      <a:pt x="898" y="94"/>
                    </a:lnTo>
                    <a:lnTo>
                      <a:pt x="885" y="96"/>
                    </a:lnTo>
                    <a:lnTo>
                      <a:pt x="872" y="99"/>
                    </a:lnTo>
                    <a:lnTo>
                      <a:pt x="860" y="102"/>
                    </a:lnTo>
                    <a:lnTo>
                      <a:pt x="847" y="104"/>
                    </a:lnTo>
                    <a:lnTo>
                      <a:pt x="834" y="107"/>
                    </a:lnTo>
                    <a:lnTo>
                      <a:pt x="822" y="110"/>
                    </a:lnTo>
                    <a:lnTo>
                      <a:pt x="809" y="113"/>
                    </a:lnTo>
                    <a:lnTo>
                      <a:pt x="796" y="116"/>
                    </a:lnTo>
                    <a:lnTo>
                      <a:pt x="783" y="119"/>
                    </a:lnTo>
                    <a:lnTo>
                      <a:pt x="770" y="122"/>
                    </a:lnTo>
                    <a:lnTo>
                      <a:pt x="758" y="124"/>
                    </a:lnTo>
                    <a:lnTo>
                      <a:pt x="745" y="127"/>
                    </a:lnTo>
                    <a:lnTo>
                      <a:pt x="732" y="129"/>
                    </a:lnTo>
                    <a:lnTo>
                      <a:pt x="719" y="132"/>
                    </a:lnTo>
                    <a:lnTo>
                      <a:pt x="706" y="134"/>
                    </a:lnTo>
                    <a:lnTo>
                      <a:pt x="694" y="136"/>
                    </a:lnTo>
                    <a:lnTo>
                      <a:pt x="681" y="138"/>
                    </a:lnTo>
                    <a:lnTo>
                      <a:pt x="668" y="140"/>
                    </a:lnTo>
                    <a:lnTo>
                      <a:pt x="623" y="145"/>
                    </a:lnTo>
                    <a:lnTo>
                      <a:pt x="601" y="147"/>
                    </a:lnTo>
                    <a:lnTo>
                      <a:pt x="579" y="148"/>
                    </a:lnTo>
                    <a:lnTo>
                      <a:pt x="557" y="148"/>
                    </a:lnTo>
                    <a:lnTo>
                      <a:pt x="536" y="148"/>
                    </a:lnTo>
                    <a:lnTo>
                      <a:pt x="514" y="148"/>
                    </a:lnTo>
                    <a:lnTo>
                      <a:pt x="493" y="147"/>
                    </a:lnTo>
                    <a:lnTo>
                      <a:pt x="472" y="145"/>
                    </a:lnTo>
                    <a:lnTo>
                      <a:pt x="451" y="144"/>
                    </a:lnTo>
                    <a:lnTo>
                      <a:pt x="430" y="141"/>
                    </a:lnTo>
                    <a:lnTo>
                      <a:pt x="410" y="138"/>
                    </a:lnTo>
                    <a:lnTo>
                      <a:pt x="389" y="135"/>
                    </a:lnTo>
                    <a:lnTo>
                      <a:pt x="368" y="132"/>
                    </a:lnTo>
                    <a:lnTo>
                      <a:pt x="348" y="128"/>
                    </a:lnTo>
                    <a:lnTo>
                      <a:pt x="328" y="124"/>
                    </a:lnTo>
                    <a:lnTo>
                      <a:pt x="308" y="119"/>
                    </a:lnTo>
                    <a:lnTo>
                      <a:pt x="287" y="114"/>
                    </a:lnTo>
                    <a:lnTo>
                      <a:pt x="267" y="109"/>
                    </a:lnTo>
                    <a:lnTo>
                      <a:pt x="247" y="104"/>
                    </a:lnTo>
                    <a:lnTo>
                      <a:pt x="226" y="98"/>
                    </a:lnTo>
                    <a:lnTo>
                      <a:pt x="206" y="93"/>
                    </a:lnTo>
                    <a:lnTo>
                      <a:pt x="186" y="87"/>
                    </a:lnTo>
                    <a:lnTo>
                      <a:pt x="166" y="81"/>
                    </a:lnTo>
                    <a:lnTo>
                      <a:pt x="145" y="74"/>
                    </a:lnTo>
                    <a:lnTo>
                      <a:pt x="125" y="68"/>
                    </a:lnTo>
                    <a:lnTo>
                      <a:pt x="104" y="62"/>
                    </a:lnTo>
                    <a:lnTo>
                      <a:pt x="84" y="55"/>
                    </a:lnTo>
                    <a:lnTo>
                      <a:pt x="63" y="48"/>
                    </a:lnTo>
                    <a:lnTo>
                      <a:pt x="42" y="42"/>
                    </a:lnTo>
                    <a:lnTo>
                      <a:pt x="21" y="35"/>
                    </a:lnTo>
                    <a:lnTo>
                      <a:pt x="0" y="2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01" name="Freeform 65"/>
              <p:cNvSpPr>
                <a:spLocks/>
              </p:cNvSpPr>
              <p:nvPr/>
            </p:nvSpPr>
            <p:spPr bwMode="auto">
              <a:xfrm>
                <a:off x="2050" y="2879"/>
                <a:ext cx="1495" cy="197"/>
              </a:xfrm>
              <a:custGeom>
                <a:avLst/>
                <a:gdLst>
                  <a:gd name="T0" fmla="*/ 1473 w 1495"/>
                  <a:gd name="T1" fmla="*/ 137 h 197"/>
                  <a:gd name="T2" fmla="*/ 1454 w 1495"/>
                  <a:gd name="T3" fmla="*/ 136 h 197"/>
                  <a:gd name="T4" fmla="*/ 1434 w 1495"/>
                  <a:gd name="T5" fmla="*/ 134 h 197"/>
                  <a:gd name="T6" fmla="*/ 1416 w 1495"/>
                  <a:gd name="T7" fmla="*/ 131 h 197"/>
                  <a:gd name="T8" fmla="*/ 1398 w 1495"/>
                  <a:gd name="T9" fmla="*/ 128 h 197"/>
                  <a:gd name="T10" fmla="*/ 1380 w 1495"/>
                  <a:gd name="T11" fmla="*/ 124 h 197"/>
                  <a:gd name="T12" fmla="*/ 1362 w 1495"/>
                  <a:gd name="T13" fmla="*/ 120 h 197"/>
                  <a:gd name="T14" fmla="*/ 1343 w 1495"/>
                  <a:gd name="T15" fmla="*/ 115 h 197"/>
                  <a:gd name="T16" fmla="*/ 1325 w 1495"/>
                  <a:gd name="T17" fmla="*/ 109 h 197"/>
                  <a:gd name="T18" fmla="*/ 1306 w 1495"/>
                  <a:gd name="T19" fmla="*/ 103 h 197"/>
                  <a:gd name="T20" fmla="*/ 1276 w 1495"/>
                  <a:gd name="T21" fmla="*/ 93 h 197"/>
                  <a:gd name="T22" fmla="*/ 1250 w 1495"/>
                  <a:gd name="T23" fmla="*/ 82 h 197"/>
                  <a:gd name="T24" fmla="*/ 1225 w 1495"/>
                  <a:gd name="T25" fmla="*/ 70 h 197"/>
                  <a:gd name="T26" fmla="*/ 1199 w 1495"/>
                  <a:gd name="T27" fmla="*/ 57 h 197"/>
                  <a:gd name="T28" fmla="*/ 1174 w 1495"/>
                  <a:gd name="T29" fmla="*/ 45 h 197"/>
                  <a:gd name="T30" fmla="*/ 1148 w 1495"/>
                  <a:gd name="T31" fmla="*/ 33 h 197"/>
                  <a:gd name="T32" fmla="*/ 1122 w 1495"/>
                  <a:gd name="T33" fmla="*/ 22 h 197"/>
                  <a:gd name="T34" fmla="*/ 1096 w 1495"/>
                  <a:gd name="T35" fmla="*/ 13 h 197"/>
                  <a:gd name="T36" fmla="*/ 1070 w 1495"/>
                  <a:gd name="T37" fmla="*/ 5 h 197"/>
                  <a:gd name="T38" fmla="*/ 1043 w 1495"/>
                  <a:gd name="T39" fmla="*/ 1 h 197"/>
                  <a:gd name="T40" fmla="*/ 1017 w 1495"/>
                  <a:gd name="T41" fmla="*/ 1 h 197"/>
                  <a:gd name="T42" fmla="*/ 984 w 1495"/>
                  <a:gd name="T43" fmla="*/ 3 h 197"/>
                  <a:gd name="T44" fmla="*/ 960 w 1495"/>
                  <a:gd name="T45" fmla="*/ 6 h 197"/>
                  <a:gd name="T46" fmla="*/ 936 w 1495"/>
                  <a:gd name="T47" fmla="*/ 9 h 197"/>
                  <a:gd name="T48" fmla="*/ 914 w 1495"/>
                  <a:gd name="T49" fmla="*/ 14 h 197"/>
                  <a:gd name="T50" fmla="*/ 891 w 1495"/>
                  <a:gd name="T51" fmla="*/ 20 h 197"/>
                  <a:gd name="T52" fmla="*/ 869 w 1495"/>
                  <a:gd name="T53" fmla="*/ 27 h 197"/>
                  <a:gd name="T54" fmla="*/ 847 w 1495"/>
                  <a:gd name="T55" fmla="*/ 34 h 197"/>
                  <a:gd name="T56" fmla="*/ 825 w 1495"/>
                  <a:gd name="T57" fmla="*/ 43 h 197"/>
                  <a:gd name="T58" fmla="*/ 802 w 1495"/>
                  <a:gd name="T59" fmla="*/ 52 h 197"/>
                  <a:gd name="T60" fmla="*/ 780 w 1495"/>
                  <a:gd name="T61" fmla="*/ 62 h 197"/>
                  <a:gd name="T62" fmla="*/ 735 w 1495"/>
                  <a:gd name="T63" fmla="*/ 81 h 197"/>
                  <a:gd name="T64" fmla="*/ 696 w 1495"/>
                  <a:gd name="T65" fmla="*/ 94 h 197"/>
                  <a:gd name="T66" fmla="*/ 655 w 1495"/>
                  <a:gd name="T67" fmla="*/ 104 h 197"/>
                  <a:gd name="T68" fmla="*/ 612 w 1495"/>
                  <a:gd name="T69" fmla="*/ 113 h 197"/>
                  <a:gd name="T70" fmla="*/ 569 w 1495"/>
                  <a:gd name="T71" fmla="*/ 121 h 197"/>
                  <a:gd name="T72" fmla="*/ 526 w 1495"/>
                  <a:gd name="T73" fmla="*/ 128 h 197"/>
                  <a:gd name="T74" fmla="*/ 482 w 1495"/>
                  <a:gd name="T75" fmla="*/ 134 h 197"/>
                  <a:gd name="T76" fmla="*/ 439 w 1495"/>
                  <a:gd name="T77" fmla="*/ 140 h 197"/>
                  <a:gd name="T78" fmla="*/ 397 w 1495"/>
                  <a:gd name="T79" fmla="*/ 146 h 197"/>
                  <a:gd name="T80" fmla="*/ 356 w 1495"/>
                  <a:gd name="T81" fmla="*/ 153 h 197"/>
                  <a:gd name="T82" fmla="*/ 309 w 1495"/>
                  <a:gd name="T83" fmla="*/ 162 h 197"/>
                  <a:gd name="T84" fmla="*/ 278 w 1495"/>
                  <a:gd name="T85" fmla="*/ 169 h 197"/>
                  <a:gd name="T86" fmla="*/ 247 w 1495"/>
                  <a:gd name="T87" fmla="*/ 175 h 197"/>
                  <a:gd name="T88" fmla="*/ 217 w 1495"/>
                  <a:gd name="T89" fmla="*/ 181 h 197"/>
                  <a:gd name="T90" fmla="*/ 187 w 1495"/>
                  <a:gd name="T91" fmla="*/ 186 h 197"/>
                  <a:gd name="T92" fmla="*/ 158 w 1495"/>
                  <a:gd name="T93" fmla="*/ 191 h 197"/>
                  <a:gd name="T94" fmla="*/ 128 w 1495"/>
                  <a:gd name="T95" fmla="*/ 194 h 197"/>
                  <a:gd name="T96" fmla="*/ 97 w 1495"/>
                  <a:gd name="T97" fmla="*/ 196 h 197"/>
                  <a:gd name="T98" fmla="*/ 66 w 1495"/>
                  <a:gd name="T99" fmla="*/ 196 h 197"/>
                  <a:gd name="T100" fmla="*/ 34 w 1495"/>
                  <a:gd name="T101" fmla="*/ 194 h 197"/>
                  <a:gd name="T102" fmla="*/ 0 w 1495"/>
                  <a:gd name="T103" fmla="*/ 191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5"/>
                  <a:gd name="T157" fmla="*/ 0 h 197"/>
                  <a:gd name="T158" fmla="*/ 1495 w 1495"/>
                  <a:gd name="T159" fmla="*/ 197 h 1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5" h="197">
                    <a:moveTo>
                      <a:pt x="1494" y="138"/>
                    </a:moveTo>
                    <a:lnTo>
                      <a:pt x="1480" y="137"/>
                    </a:lnTo>
                    <a:lnTo>
                      <a:pt x="1473" y="137"/>
                    </a:lnTo>
                    <a:lnTo>
                      <a:pt x="1467" y="137"/>
                    </a:lnTo>
                    <a:lnTo>
                      <a:pt x="1460" y="136"/>
                    </a:lnTo>
                    <a:lnTo>
                      <a:pt x="1454" y="136"/>
                    </a:lnTo>
                    <a:lnTo>
                      <a:pt x="1447" y="135"/>
                    </a:lnTo>
                    <a:lnTo>
                      <a:pt x="1441" y="135"/>
                    </a:lnTo>
                    <a:lnTo>
                      <a:pt x="1434" y="134"/>
                    </a:lnTo>
                    <a:lnTo>
                      <a:pt x="1428" y="133"/>
                    </a:lnTo>
                    <a:lnTo>
                      <a:pt x="1422" y="132"/>
                    </a:lnTo>
                    <a:lnTo>
                      <a:pt x="1416" y="131"/>
                    </a:lnTo>
                    <a:lnTo>
                      <a:pt x="1410" y="130"/>
                    </a:lnTo>
                    <a:lnTo>
                      <a:pt x="1404" y="129"/>
                    </a:lnTo>
                    <a:lnTo>
                      <a:pt x="1398" y="128"/>
                    </a:lnTo>
                    <a:lnTo>
                      <a:pt x="1392" y="127"/>
                    </a:lnTo>
                    <a:lnTo>
                      <a:pt x="1386" y="125"/>
                    </a:lnTo>
                    <a:lnTo>
                      <a:pt x="1380" y="124"/>
                    </a:lnTo>
                    <a:lnTo>
                      <a:pt x="1374" y="123"/>
                    </a:lnTo>
                    <a:lnTo>
                      <a:pt x="1368" y="121"/>
                    </a:lnTo>
                    <a:lnTo>
                      <a:pt x="1362" y="120"/>
                    </a:lnTo>
                    <a:lnTo>
                      <a:pt x="1356" y="118"/>
                    </a:lnTo>
                    <a:lnTo>
                      <a:pt x="1349" y="117"/>
                    </a:lnTo>
                    <a:lnTo>
                      <a:pt x="1343" y="115"/>
                    </a:lnTo>
                    <a:lnTo>
                      <a:pt x="1337" y="113"/>
                    </a:lnTo>
                    <a:lnTo>
                      <a:pt x="1331" y="111"/>
                    </a:lnTo>
                    <a:lnTo>
                      <a:pt x="1325" y="109"/>
                    </a:lnTo>
                    <a:lnTo>
                      <a:pt x="1318" y="107"/>
                    </a:lnTo>
                    <a:lnTo>
                      <a:pt x="1312" y="105"/>
                    </a:lnTo>
                    <a:lnTo>
                      <a:pt x="1306" y="103"/>
                    </a:lnTo>
                    <a:lnTo>
                      <a:pt x="1299" y="101"/>
                    </a:lnTo>
                    <a:lnTo>
                      <a:pt x="1292" y="99"/>
                    </a:lnTo>
                    <a:lnTo>
                      <a:pt x="1276" y="93"/>
                    </a:lnTo>
                    <a:lnTo>
                      <a:pt x="1267" y="89"/>
                    </a:lnTo>
                    <a:lnTo>
                      <a:pt x="1259" y="86"/>
                    </a:lnTo>
                    <a:lnTo>
                      <a:pt x="1250" y="82"/>
                    </a:lnTo>
                    <a:lnTo>
                      <a:pt x="1242" y="78"/>
                    </a:lnTo>
                    <a:lnTo>
                      <a:pt x="1233" y="74"/>
                    </a:lnTo>
                    <a:lnTo>
                      <a:pt x="1225" y="70"/>
                    </a:lnTo>
                    <a:lnTo>
                      <a:pt x="1216" y="66"/>
                    </a:lnTo>
                    <a:lnTo>
                      <a:pt x="1208" y="62"/>
                    </a:lnTo>
                    <a:lnTo>
                      <a:pt x="1199" y="57"/>
                    </a:lnTo>
                    <a:lnTo>
                      <a:pt x="1191" y="53"/>
                    </a:lnTo>
                    <a:lnTo>
                      <a:pt x="1182" y="49"/>
                    </a:lnTo>
                    <a:lnTo>
                      <a:pt x="1174" y="45"/>
                    </a:lnTo>
                    <a:lnTo>
                      <a:pt x="1165" y="41"/>
                    </a:lnTo>
                    <a:lnTo>
                      <a:pt x="1156" y="37"/>
                    </a:lnTo>
                    <a:lnTo>
                      <a:pt x="1148" y="33"/>
                    </a:lnTo>
                    <a:lnTo>
                      <a:pt x="1139" y="29"/>
                    </a:lnTo>
                    <a:lnTo>
                      <a:pt x="1130" y="25"/>
                    </a:lnTo>
                    <a:lnTo>
                      <a:pt x="1122" y="22"/>
                    </a:lnTo>
                    <a:lnTo>
                      <a:pt x="1113" y="19"/>
                    </a:lnTo>
                    <a:lnTo>
                      <a:pt x="1104" y="15"/>
                    </a:lnTo>
                    <a:lnTo>
                      <a:pt x="1096" y="13"/>
                    </a:lnTo>
                    <a:lnTo>
                      <a:pt x="1087" y="10"/>
                    </a:lnTo>
                    <a:lnTo>
                      <a:pt x="1078" y="7"/>
                    </a:lnTo>
                    <a:lnTo>
                      <a:pt x="1070" y="5"/>
                    </a:lnTo>
                    <a:lnTo>
                      <a:pt x="1061" y="4"/>
                    </a:lnTo>
                    <a:lnTo>
                      <a:pt x="1052" y="2"/>
                    </a:lnTo>
                    <a:lnTo>
                      <a:pt x="1043" y="1"/>
                    </a:lnTo>
                    <a:lnTo>
                      <a:pt x="1034" y="1"/>
                    </a:lnTo>
                    <a:lnTo>
                      <a:pt x="1026" y="0"/>
                    </a:lnTo>
                    <a:lnTo>
                      <a:pt x="1017" y="1"/>
                    </a:lnTo>
                    <a:lnTo>
                      <a:pt x="1000" y="1"/>
                    </a:lnTo>
                    <a:lnTo>
                      <a:pt x="992" y="2"/>
                    </a:lnTo>
                    <a:lnTo>
                      <a:pt x="984" y="3"/>
                    </a:lnTo>
                    <a:lnTo>
                      <a:pt x="975" y="4"/>
                    </a:lnTo>
                    <a:lnTo>
                      <a:pt x="968" y="5"/>
                    </a:lnTo>
                    <a:lnTo>
                      <a:pt x="960" y="6"/>
                    </a:lnTo>
                    <a:lnTo>
                      <a:pt x="952" y="7"/>
                    </a:lnTo>
                    <a:lnTo>
                      <a:pt x="944" y="8"/>
                    </a:lnTo>
                    <a:lnTo>
                      <a:pt x="936" y="9"/>
                    </a:lnTo>
                    <a:lnTo>
                      <a:pt x="929" y="11"/>
                    </a:lnTo>
                    <a:lnTo>
                      <a:pt x="921" y="13"/>
                    </a:lnTo>
                    <a:lnTo>
                      <a:pt x="914" y="14"/>
                    </a:lnTo>
                    <a:lnTo>
                      <a:pt x="906" y="16"/>
                    </a:lnTo>
                    <a:lnTo>
                      <a:pt x="899" y="18"/>
                    </a:lnTo>
                    <a:lnTo>
                      <a:pt x="891" y="20"/>
                    </a:lnTo>
                    <a:lnTo>
                      <a:pt x="884" y="22"/>
                    </a:lnTo>
                    <a:lnTo>
                      <a:pt x="876" y="25"/>
                    </a:lnTo>
                    <a:lnTo>
                      <a:pt x="869" y="27"/>
                    </a:lnTo>
                    <a:lnTo>
                      <a:pt x="862" y="29"/>
                    </a:lnTo>
                    <a:lnTo>
                      <a:pt x="854" y="32"/>
                    </a:lnTo>
                    <a:lnTo>
                      <a:pt x="847" y="34"/>
                    </a:lnTo>
                    <a:lnTo>
                      <a:pt x="840" y="37"/>
                    </a:lnTo>
                    <a:lnTo>
                      <a:pt x="832" y="40"/>
                    </a:lnTo>
                    <a:lnTo>
                      <a:pt x="825" y="43"/>
                    </a:lnTo>
                    <a:lnTo>
                      <a:pt x="818" y="46"/>
                    </a:lnTo>
                    <a:lnTo>
                      <a:pt x="810" y="49"/>
                    </a:lnTo>
                    <a:lnTo>
                      <a:pt x="802" y="52"/>
                    </a:lnTo>
                    <a:lnTo>
                      <a:pt x="795" y="55"/>
                    </a:lnTo>
                    <a:lnTo>
                      <a:pt x="787" y="59"/>
                    </a:lnTo>
                    <a:lnTo>
                      <a:pt x="780" y="62"/>
                    </a:lnTo>
                    <a:lnTo>
                      <a:pt x="772" y="66"/>
                    </a:lnTo>
                    <a:lnTo>
                      <a:pt x="748" y="76"/>
                    </a:lnTo>
                    <a:lnTo>
                      <a:pt x="735" y="81"/>
                    </a:lnTo>
                    <a:lnTo>
                      <a:pt x="722" y="85"/>
                    </a:lnTo>
                    <a:lnTo>
                      <a:pt x="709" y="90"/>
                    </a:lnTo>
                    <a:lnTo>
                      <a:pt x="696" y="94"/>
                    </a:lnTo>
                    <a:lnTo>
                      <a:pt x="682" y="97"/>
                    </a:lnTo>
                    <a:lnTo>
                      <a:pt x="669" y="101"/>
                    </a:lnTo>
                    <a:lnTo>
                      <a:pt x="655" y="104"/>
                    </a:lnTo>
                    <a:lnTo>
                      <a:pt x="641" y="107"/>
                    </a:lnTo>
                    <a:lnTo>
                      <a:pt x="627" y="111"/>
                    </a:lnTo>
                    <a:lnTo>
                      <a:pt x="612" y="113"/>
                    </a:lnTo>
                    <a:lnTo>
                      <a:pt x="598" y="116"/>
                    </a:lnTo>
                    <a:lnTo>
                      <a:pt x="584" y="119"/>
                    </a:lnTo>
                    <a:lnTo>
                      <a:pt x="569" y="121"/>
                    </a:lnTo>
                    <a:lnTo>
                      <a:pt x="555" y="123"/>
                    </a:lnTo>
                    <a:lnTo>
                      <a:pt x="540" y="126"/>
                    </a:lnTo>
                    <a:lnTo>
                      <a:pt x="526" y="128"/>
                    </a:lnTo>
                    <a:lnTo>
                      <a:pt x="511" y="130"/>
                    </a:lnTo>
                    <a:lnTo>
                      <a:pt x="496" y="132"/>
                    </a:lnTo>
                    <a:lnTo>
                      <a:pt x="482" y="134"/>
                    </a:lnTo>
                    <a:lnTo>
                      <a:pt x="467" y="136"/>
                    </a:lnTo>
                    <a:lnTo>
                      <a:pt x="453" y="138"/>
                    </a:lnTo>
                    <a:lnTo>
                      <a:pt x="439" y="140"/>
                    </a:lnTo>
                    <a:lnTo>
                      <a:pt x="424" y="142"/>
                    </a:lnTo>
                    <a:lnTo>
                      <a:pt x="410" y="144"/>
                    </a:lnTo>
                    <a:lnTo>
                      <a:pt x="397" y="146"/>
                    </a:lnTo>
                    <a:lnTo>
                      <a:pt x="383" y="148"/>
                    </a:lnTo>
                    <a:lnTo>
                      <a:pt x="370" y="151"/>
                    </a:lnTo>
                    <a:lnTo>
                      <a:pt x="356" y="153"/>
                    </a:lnTo>
                    <a:lnTo>
                      <a:pt x="343" y="155"/>
                    </a:lnTo>
                    <a:lnTo>
                      <a:pt x="331" y="158"/>
                    </a:lnTo>
                    <a:lnTo>
                      <a:pt x="309" y="162"/>
                    </a:lnTo>
                    <a:lnTo>
                      <a:pt x="298" y="164"/>
                    </a:lnTo>
                    <a:lnTo>
                      <a:pt x="288" y="166"/>
                    </a:lnTo>
                    <a:lnTo>
                      <a:pt x="278" y="169"/>
                    </a:lnTo>
                    <a:lnTo>
                      <a:pt x="267" y="171"/>
                    </a:lnTo>
                    <a:lnTo>
                      <a:pt x="257" y="173"/>
                    </a:lnTo>
                    <a:lnTo>
                      <a:pt x="247" y="175"/>
                    </a:lnTo>
                    <a:lnTo>
                      <a:pt x="237" y="177"/>
                    </a:lnTo>
                    <a:lnTo>
                      <a:pt x="227" y="179"/>
                    </a:lnTo>
                    <a:lnTo>
                      <a:pt x="217" y="181"/>
                    </a:lnTo>
                    <a:lnTo>
                      <a:pt x="207" y="183"/>
                    </a:lnTo>
                    <a:lnTo>
                      <a:pt x="197" y="185"/>
                    </a:lnTo>
                    <a:lnTo>
                      <a:pt x="187" y="186"/>
                    </a:lnTo>
                    <a:lnTo>
                      <a:pt x="177" y="188"/>
                    </a:lnTo>
                    <a:lnTo>
                      <a:pt x="168" y="189"/>
                    </a:lnTo>
                    <a:lnTo>
                      <a:pt x="158" y="191"/>
                    </a:lnTo>
                    <a:lnTo>
                      <a:pt x="148" y="192"/>
                    </a:lnTo>
                    <a:lnTo>
                      <a:pt x="138" y="193"/>
                    </a:lnTo>
                    <a:lnTo>
                      <a:pt x="128" y="194"/>
                    </a:lnTo>
                    <a:lnTo>
                      <a:pt x="118" y="195"/>
                    </a:lnTo>
                    <a:lnTo>
                      <a:pt x="107" y="195"/>
                    </a:lnTo>
                    <a:lnTo>
                      <a:pt x="97" y="196"/>
                    </a:lnTo>
                    <a:lnTo>
                      <a:pt x="87" y="196"/>
                    </a:lnTo>
                    <a:lnTo>
                      <a:pt x="76" y="196"/>
                    </a:lnTo>
                    <a:lnTo>
                      <a:pt x="66" y="196"/>
                    </a:lnTo>
                    <a:lnTo>
                      <a:pt x="55" y="195"/>
                    </a:lnTo>
                    <a:lnTo>
                      <a:pt x="44" y="195"/>
                    </a:lnTo>
                    <a:lnTo>
                      <a:pt x="34" y="194"/>
                    </a:lnTo>
                    <a:lnTo>
                      <a:pt x="22" y="193"/>
                    </a:lnTo>
                    <a:lnTo>
                      <a:pt x="11" y="192"/>
                    </a:lnTo>
                    <a:lnTo>
                      <a:pt x="0" y="191"/>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02" name="Freeform 66"/>
              <p:cNvSpPr>
                <a:spLocks/>
              </p:cNvSpPr>
              <p:nvPr/>
            </p:nvSpPr>
            <p:spPr bwMode="auto">
              <a:xfrm>
                <a:off x="2289" y="3048"/>
                <a:ext cx="1281" cy="104"/>
              </a:xfrm>
              <a:custGeom>
                <a:avLst/>
                <a:gdLst>
                  <a:gd name="T0" fmla="*/ 1254 w 1281"/>
                  <a:gd name="T1" fmla="*/ 6 h 104"/>
                  <a:gd name="T2" fmla="*/ 1228 w 1281"/>
                  <a:gd name="T3" fmla="*/ 4 h 104"/>
                  <a:gd name="T4" fmla="*/ 1202 w 1281"/>
                  <a:gd name="T5" fmla="*/ 3 h 104"/>
                  <a:gd name="T6" fmla="*/ 1176 w 1281"/>
                  <a:gd name="T7" fmla="*/ 2 h 104"/>
                  <a:gd name="T8" fmla="*/ 1151 w 1281"/>
                  <a:gd name="T9" fmla="*/ 1 h 104"/>
                  <a:gd name="T10" fmla="*/ 1125 w 1281"/>
                  <a:gd name="T11" fmla="*/ 0 h 104"/>
                  <a:gd name="T12" fmla="*/ 1099 w 1281"/>
                  <a:gd name="T13" fmla="*/ 0 h 104"/>
                  <a:gd name="T14" fmla="*/ 1074 w 1281"/>
                  <a:gd name="T15" fmla="*/ 0 h 104"/>
                  <a:gd name="T16" fmla="*/ 1049 w 1281"/>
                  <a:gd name="T17" fmla="*/ 1 h 104"/>
                  <a:gd name="T18" fmla="*/ 1023 w 1281"/>
                  <a:gd name="T19" fmla="*/ 2 h 104"/>
                  <a:gd name="T20" fmla="*/ 998 w 1281"/>
                  <a:gd name="T21" fmla="*/ 3 h 104"/>
                  <a:gd name="T22" fmla="*/ 972 w 1281"/>
                  <a:gd name="T23" fmla="*/ 4 h 104"/>
                  <a:gd name="T24" fmla="*/ 947 w 1281"/>
                  <a:gd name="T25" fmla="*/ 6 h 104"/>
                  <a:gd name="T26" fmla="*/ 921 w 1281"/>
                  <a:gd name="T27" fmla="*/ 9 h 104"/>
                  <a:gd name="T28" fmla="*/ 895 w 1281"/>
                  <a:gd name="T29" fmla="*/ 12 h 104"/>
                  <a:gd name="T30" fmla="*/ 870 w 1281"/>
                  <a:gd name="T31" fmla="*/ 15 h 104"/>
                  <a:gd name="T32" fmla="*/ 805 w 1281"/>
                  <a:gd name="T33" fmla="*/ 22 h 104"/>
                  <a:gd name="T34" fmla="*/ 761 w 1281"/>
                  <a:gd name="T35" fmla="*/ 27 h 104"/>
                  <a:gd name="T36" fmla="*/ 718 w 1281"/>
                  <a:gd name="T37" fmla="*/ 31 h 104"/>
                  <a:gd name="T38" fmla="*/ 675 w 1281"/>
                  <a:gd name="T39" fmla="*/ 35 h 104"/>
                  <a:gd name="T40" fmla="*/ 631 w 1281"/>
                  <a:gd name="T41" fmla="*/ 38 h 104"/>
                  <a:gd name="T42" fmla="*/ 587 w 1281"/>
                  <a:gd name="T43" fmla="*/ 42 h 104"/>
                  <a:gd name="T44" fmla="*/ 544 w 1281"/>
                  <a:gd name="T45" fmla="*/ 46 h 104"/>
                  <a:gd name="T46" fmla="*/ 500 w 1281"/>
                  <a:gd name="T47" fmla="*/ 49 h 104"/>
                  <a:gd name="T48" fmla="*/ 457 w 1281"/>
                  <a:gd name="T49" fmla="*/ 53 h 104"/>
                  <a:gd name="T50" fmla="*/ 413 w 1281"/>
                  <a:gd name="T51" fmla="*/ 57 h 104"/>
                  <a:gd name="T52" fmla="*/ 370 w 1281"/>
                  <a:gd name="T53" fmla="*/ 62 h 104"/>
                  <a:gd name="T54" fmla="*/ 327 w 1281"/>
                  <a:gd name="T55" fmla="*/ 68 h 104"/>
                  <a:gd name="T56" fmla="*/ 284 w 1281"/>
                  <a:gd name="T57" fmla="*/ 74 h 104"/>
                  <a:gd name="T58" fmla="*/ 241 w 1281"/>
                  <a:gd name="T59" fmla="*/ 81 h 104"/>
                  <a:gd name="T60" fmla="*/ 198 w 1281"/>
                  <a:gd name="T61" fmla="*/ 89 h 104"/>
                  <a:gd name="T62" fmla="*/ 167 w 1281"/>
                  <a:gd name="T63" fmla="*/ 96 h 104"/>
                  <a:gd name="T64" fmla="*/ 156 w 1281"/>
                  <a:gd name="T65" fmla="*/ 97 h 104"/>
                  <a:gd name="T66" fmla="*/ 145 w 1281"/>
                  <a:gd name="T67" fmla="*/ 99 h 104"/>
                  <a:gd name="T68" fmla="*/ 134 w 1281"/>
                  <a:gd name="T69" fmla="*/ 100 h 104"/>
                  <a:gd name="T70" fmla="*/ 123 w 1281"/>
                  <a:gd name="T71" fmla="*/ 102 h 104"/>
                  <a:gd name="T72" fmla="*/ 111 w 1281"/>
                  <a:gd name="T73" fmla="*/ 102 h 104"/>
                  <a:gd name="T74" fmla="*/ 100 w 1281"/>
                  <a:gd name="T75" fmla="*/ 103 h 104"/>
                  <a:gd name="T76" fmla="*/ 88 w 1281"/>
                  <a:gd name="T77" fmla="*/ 103 h 104"/>
                  <a:gd name="T78" fmla="*/ 76 w 1281"/>
                  <a:gd name="T79" fmla="*/ 102 h 104"/>
                  <a:gd name="T80" fmla="*/ 65 w 1281"/>
                  <a:gd name="T81" fmla="*/ 102 h 104"/>
                  <a:gd name="T82" fmla="*/ 53 w 1281"/>
                  <a:gd name="T83" fmla="*/ 100 h 104"/>
                  <a:gd name="T84" fmla="*/ 42 w 1281"/>
                  <a:gd name="T85" fmla="*/ 99 h 104"/>
                  <a:gd name="T86" fmla="*/ 31 w 1281"/>
                  <a:gd name="T87" fmla="*/ 97 h 104"/>
                  <a:gd name="T88" fmla="*/ 20 w 1281"/>
                  <a:gd name="T89" fmla="*/ 94 h 104"/>
                  <a:gd name="T90" fmla="*/ 10 w 1281"/>
                  <a:gd name="T91" fmla="*/ 91 h 104"/>
                  <a:gd name="T92" fmla="*/ 0 w 1281"/>
                  <a:gd name="T93" fmla="*/ 87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1"/>
                  <a:gd name="T142" fmla="*/ 0 h 104"/>
                  <a:gd name="T143" fmla="*/ 1281 w 1281"/>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1" h="104">
                    <a:moveTo>
                      <a:pt x="1280" y="8"/>
                    </a:moveTo>
                    <a:lnTo>
                      <a:pt x="1254" y="6"/>
                    </a:lnTo>
                    <a:lnTo>
                      <a:pt x="1241" y="5"/>
                    </a:lnTo>
                    <a:lnTo>
                      <a:pt x="1228" y="4"/>
                    </a:lnTo>
                    <a:lnTo>
                      <a:pt x="1215" y="4"/>
                    </a:lnTo>
                    <a:lnTo>
                      <a:pt x="1202" y="3"/>
                    </a:lnTo>
                    <a:lnTo>
                      <a:pt x="1189" y="2"/>
                    </a:lnTo>
                    <a:lnTo>
                      <a:pt x="1176" y="2"/>
                    </a:lnTo>
                    <a:lnTo>
                      <a:pt x="1163" y="2"/>
                    </a:lnTo>
                    <a:lnTo>
                      <a:pt x="1151" y="1"/>
                    </a:lnTo>
                    <a:lnTo>
                      <a:pt x="1138" y="1"/>
                    </a:lnTo>
                    <a:lnTo>
                      <a:pt x="1125" y="0"/>
                    </a:lnTo>
                    <a:lnTo>
                      <a:pt x="1112" y="0"/>
                    </a:lnTo>
                    <a:lnTo>
                      <a:pt x="1099" y="0"/>
                    </a:lnTo>
                    <a:lnTo>
                      <a:pt x="1087" y="0"/>
                    </a:lnTo>
                    <a:lnTo>
                      <a:pt x="1074" y="0"/>
                    </a:lnTo>
                    <a:lnTo>
                      <a:pt x="1061" y="1"/>
                    </a:lnTo>
                    <a:lnTo>
                      <a:pt x="1049" y="1"/>
                    </a:lnTo>
                    <a:lnTo>
                      <a:pt x="1036" y="1"/>
                    </a:lnTo>
                    <a:lnTo>
                      <a:pt x="1023" y="2"/>
                    </a:lnTo>
                    <a:lnTo>
                      <a:pt x="1011" y="2"/>
                    </a:lnTo>
                    <a:lnTo>
                      <a:pt x="998" y="3"/>
                    </a:lnTo>
                    <a:lnTo>
                      <a:pt x="985" y="4"/>
                    </a:lnTo>
                    <a:lnTo>
                      <a:pt x="972" y="4"/>
                    </a:lnTo>
                    <a:lnTo>
                      <a:pt x="959" y="5"/>
                    </a:lnTo>
                    <a:lnTo>
                      <a:pt x="947" y="6"/>
                    </a:lnTo>
                    <a:lnTo>
                      <a:pt x="934" y="8"/>
                    </a:lnTo>
                    <a:lnTo>
                      <a:pt x="921" y="9"/>
                    </a:lnTo>
                    <a:lnTo>
                      <a:pt x="908" y="10"/>
                    </a:lnTo>
                    <a:lnTo>
                      <a:pt x="895" y="12"/>
                    </a:lnTo>
                    <a:lnTo>
                      <a:pt x="883" y="13"/>
                    </a:lnTo>
                    <a:lnTo>
                      <a:pt x="870" y="15"/>
                    </a:lnTo>
                    <a:lnTo>
                      <a:pt x="827" y="20"/>
                    </a:lnTo>
                    <a:lnTo>
                      <a:pt x="805" y="22"/>
                    </a:lnTo>
                    <a:lnTo>
                      <a:pt x="783" y="25"/>
                    </a:lnTo>
                    <a:lnTo>
                      <a:pt x="761" y="27"/>
                    </a:lnTo>
                    <a:lnTo>
                      <a:pt x="740" y="29"/>
                    </a:lnTo>
                    <a:lnTo>
                      <a:pt x="718" y="31"/>
                    </a:lnTo>
                    <a:lnTo>
                      <a:pt x="696" y="33"/>
                    </a:lnTo>
                    <a:lnTo>
                      <a:pt x="675" y="35"/>
                    </a:lnTo>
                    <a:lnTo>
                      <a:pt x="653" y="37"/>
                    </a:lnTo>
                    <a:lnTo>
                      <a:pt x="631" y="38"/>
                    </a:lnTo>
                    <a:lnTo>
                      <a:pt x="609" y="40"/>
                    </a:lnTo>
                    <a:lnTo>
                      <a:pt x="587" y="42"/>
                    </a:lnTo>
                    <a:lnTo>
                      <a:pt x="565" y="44"/>
                    </a:lnTo>
                    <a:lnTo>
                      <a:pt x="544" y="46"/>
                    </a:lnTo>
                    <a:lnTo>
                      <a:pt x="522" y="47"/>
                    </a:lnTo>
                    <a:lnTo>
                      <a:pt x="500" y="49"/>
                    </a:lnTo>
                    <a:lnTo>
                      <a:pt x="478" y="51"/>
                    </a:lnTo>
                    <a:lnTo>
                      <a:pt x="457" y="53"/>
                    </a:lnTo>
                    <a:lnTo>
                      <a:pt x="435" y="55"/>
                    </a:lnTo>
                    <a:lnTo>
                      <a:pt x="413" y="57"/>
                    </a:lnTo>
                    <a:lnTo>
                      <a:pt x="391" y="60"/>
                    </a:lnTo>
                    <a:lnTo>
                      <a:pt x="370" y="62"/>
                    </a:lnTo>
                    <a:lnTo>
                      <a:pt x="348" y="65"/>
                    </a:lnTo>
                    <a:lnTo>
                      <a:pt x="327" y="68"/>
                    </a:lnTo>
                    <a:lnTo>
                      <a:pt x="305" y="70"/>
                    </a:lnTo>
                    <a:lnTo>
                      <a:pt x="284" y="74"/>
                    </a:lnTo>
                    <a:lnTo>
                      <a:pt x="262" y="77"/>
                    </a:lnTo>
                    <a:lnTo>
                      <a:pt x="241" y="81"/>
                    </a:lnTo>
                    <a:lnTo>
                      <a:pt x="220" y="85"/>
                    </a:lnTo>
                    <a:lnTo>
                      <a:pt x="198" y="89"/>
                    </a:lnTo>
                    <a:lnTo>
                      <a:pt x="177" y="94"/>
                    </a:lnTo>
                    <a:lnTo>
                      <a:pt x="167" y="96"/>
                    </a:lnTo>
                    <a:lnTo>
                      <a:pt x="162" y="96"/>
                    </a:lnTo>
                    <a:lnTo>
                      <a:pt x="156" y="97"/>
                    </a:lnTo>
                    <a:lnTo>
                      <a:pt x="151" y="98"/>
                    </a:lnTo>
                    <a:lnTo>
                      <a:pt x="145" y="99"/>
                    </a:lnTo>
                    <a:lnTo>
                      <a:pt x="140" y="100"/>
                    </a:lnTo>
                    <a:lnTo>
                      <a:pt x="134" y="100"/>
                    </a:lnTo>
                    <a:lnTo>
                      <a:pt x="129" y="101"/>
                    </a:lnTo>
                    <a:lnTo>
                      <a:pt x="123" y="102"/>
                    </a:lnTo>
                    <a:lnTo>
                      <a:pt x="117" y="102"/>
                    </a:lnTo>
                    <a:lnTo>
                      <a:pt x="111" y="102"/>
                    </a:lnTo>
                    <a:lnTo>
                      <a:pt x="105" y="102"/>
                    </a:lnTo>
                    <a:lnTo>
                      <a:pt x="100" y="103"/>
                    </a:lnTo>
                    <a:lnTo>
                      <a:pt x="94" y="103"/>
                    </a:lnTo>
                    <a:lnTo>
                      <a:pt x="88" y="103"/>
                    </a:lnTo>
                    <a:lnTo>
                      <a:pt x="82" y="103"/>
                    </a:lnTo>
                    <a:lnTo>
                      <a:pt x="76" y="102"/>
                    </a:lnTo>
                    <a:lnTo>
                      <a:pt x="71" y="102"/>
                    </a:lnTo>
                    <a:lnTo>
                      <a:pt x="65" y="102"/>
                    </a:lnTo>
                    <a:lnTo>
                      <a:pt x="59" y="101"/>
                    </a:lnTo>
                    <a:lnTo>
                      <a:pt x="53" y="100"/>
                    </a:lnTo>
                    <a:lnTo>
                      <a:pt x="47" y="100"/>
                    </a:lnTo>
                    <a:lnTo>
                      <a:pt x="42" y="99"/>
                    </a:lnTo>
                    <a:lnTo>
                      <a:pt x="36" y="98"/>
                    </a:lnTo>
                    <a:lnTo>
                      <a:pt x="31" y="97"/>
                    </a:lnTo>
                    <a:lnTo>
                      <a:pt x="25" y="96"/>
                    </a:lnTo>
                    <a:lnTo>
                      <a:pt x="20" y="94"/>
                    </a:lnTo>
                    <a:lnTo>
                      <a:pt x="15" y="92"/>
                    </a:lnTo>
                    <a:lnTo>
                      <a:pt x="10" y="91"/>
                    </a:lnTo>
                    <a:lnTo>
                      <a:pt x="5" y="89"/>
                    </a:lnTo>
                    <a:lnTo>
                      <a:pt x="0" y="87"/>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03" name="Freeform 67"/>
              <p:cNvSpPr>
                <a:spLocks/>
              </p:cNvSpPr>
              <p:nvPr/>
            </p:nvSpPr>
            <p:spPr bwMode="auto">
              <a:xfrm>
                <a:off x="2326" y="3135"/>
                <a:ext cx="1023" cy="129"/>
              </a:xfrm>
              <a:custGeom>
                <a:avLst/>
                <a:gdLst>
                  <a:gd name="T0" fmla="*/ 1000 w 1023"/>
                  <a:gd name="T1" fmla="*/ 1 h 129"/>
                  <a:gd name="T2" fmla="*/ 976 w 1023"/>
                  <a:gd name="T3" fmla="*/ 0 h 129"/>
                  <a:gd name="T4" fmla="*/ 952 w 1023"/>
                  <a:gd name="T5" fmla="*/ 2 h 129"/>
                  <a:gd name="T6" fmla="*/ 927 w 1023"/>
                  <a:gd name="T7" fmla="*/ 7 h 129"/>
                  <a:gd name="T8" fmla="*/ 901 w 1023"/>
                  <a:gd name="T9" fmla="*/ 13 h 129"/>
                  <a:gd name="T10" fmla="*/ 874 w 1023"/>
                  <a:gd name="T11" fmla="*/ 22 h 129"/>
                  <a:gd name="T12" fmla="*/ 847 w 1023"/>
                  <a:gd name="T13" fmla="*/ 32 h 129"/>
                  <a:gd name="T14" fmla="*/ 820 w 1023"/>
                  <a:gd name="T15" fmla="*/ 44 h 129"/>
                  <a:gd name="T16" fmla="*/ 792 w 1023"/>
                  <a:gd name="T17" fmla="*/ 55 h 129"/>
                  <a:gd name="T18" fmla="*/ 765 w 1023"/>
                  <a:gd name="T19" fmla="*/ 67 h 129"/>
                  <a:gd name="T20" fmla="*/ 738 w 1023"/>
                  <a:gd name="T21" fmla="*/ 79 h 129"/>
                  <a:gd name="T22" fmla="*/ 711 w 1023"/>
                  <a:gd name="T23" fmla="*/ 90 h 129"/>
                  <a:gd name="T24" fmla="*/ 685 w 1023"/>
                  <a:gd name="T25" fmla="*/ 100 h 129"/>
                  <a:gd name="T26" fmla="*/ 660 w 1023"/>
                  <a:gd name="T27" fmla="*/ 108 h 129"/>
                  <a:gd name="T28" fmla="*/ 636 w 1023"/>
                  <a:gd name="T29" fmla="*/ 114 h 129"/>
                  <a:gd name="T30" fmla="*/ 612 w 1023"/>
                  <a:gd name="T31" fmla="*/ 118 h 129"/>
                  <a:gd name="T32" fmla="*/ 576 w 1023"/>
                  <a:gd name="T33" fmla="*/ 121 h 129"/>
                  <a:gd name="T34" fmla="*/ 552 w 1023"/>
                  <a:gd name="T35" fmla="*/ 123 h 129"/>
                  <a:gd name="T36" fmla="*/ 526 w 1023"/>
                  <a:gd name="T37" fmla="*/ 125 h 129"/>
                  <a:gd name="T38" fmla="*/ 500 w 1023"/>
                  <a:gd name="T39" fmla="*/ 126 h 129"/>
                  <a:gd name="T40" fmla="*/ 474 w 1023"/>
                  <a:gd name="T41" fmla="*/ 127 h 129"/>
                  <a:gd name="T42" fmla="*/ 447 w 1023"/>
                  <a:gd name="T43" fmla="*/ 128 h 129"/>
                  <a:gd name="T44" fmla="*/ 420 w 1023"/>
                  <a:gd name="T45" fmla="*/ 128 h 129"/>
                  <a:gd name="T46" fmla="*/ 393 w 1023"/>
                  <a:gd name="T47" fmla="*/ 128 h 129"/>
                  <a:gd name="T48" fmla="*/ 366 w 1023"/>
                  <a:gd name="T49" fmla="*/ 128 h 129"/>
                  <a:gd name="T50" fmla="*/ 340 w 1023"/>
                  <a:gd name="T51" fmla="*/ 127 h 129"/>
                  <a:gd name="T52" fmla="*/ 313 w 1023"/>
                  <a:gd name="T53" fmla="*/ 127 h 129"/>
                  <a:gd name="T54" fmla="*/ 287 w 1023"/>
                  <a:gd name="T55" fmla="*/ 125 h 129"/>
                  <a:gd name="T56" fmla="*/ 262 w 1023"/>
                  <a:gd name="T57" fmla="*/ 124 h 129"/>
                  <a:gd name="T58" fmla="*/ 237 w 1023"/>
                  <a:gd name="T59" fmla="*/ 122 h 129"/>
                  <a:gd name="T60" fmla="*/ 213 w 1023"/>
                  <a:gd name="T61" fmla="*/ 119 h 129"/>
                  <a:gd name="T62" fmla="*/ 188 w 1023"/>
                  <a:gd name="T63" fmla="*/ 116 h 129"/>
                  <a:gd name="T64" fmla="*/ 174 w 1023"/>
                  <a:gd name="T65" fmla="*/ 113 h 129"/>
                  <a:gd name="T66" fmla="*/ 161 w 1023"/>
                  <a:gd name="T67" fmla="*/ 109 h 129"/>
                  <a:gd name="T68" fmla="*/ 148 w 1023"/>
                  <a:gd name="T69" fmla="*/ 104 h 129"/>
                  <a:gd name="T70" fmla="*/ 136 w 1023"/>
                  <a:gd name="T71" fmla="*/ 99 h 129"/>
                  <a:gd name="T72" fmla="*/ 124 w 1023"/>
                  <a:gd name="T73" fmla="*/ 93 h 129"/>
                  <a:gd name="T74" fmla="*/ 111 w 1023"/>
                  <a:gd name="T75" fmla="*/ 87 h 129"/>
                  <a:gd name="T76" fmla="*/ 99 w 1023"/>
                  <a:gd name="T77" fmla="*/ 81 h 129"/>
                  <a:gd name="T78" fmla="*/ 87 w 1023"/>
                  <a:gd name="T79" fmla="*/ 74 h 129"/>
                  <a:gd name="T80" fmla="*/ 75 w 1023"/>
                  <a:gd name="T81" fmla="*/ 68 h 129"/>
                  <a:gd name="T82" fmla="*/ 63 w 1023"/>
                  <a:gd name="T83" fmla="*/ 62 h 129"/>
                  <a:gd name="T84" fmla="*/ 51 w 1023"/>
                  <a:gd name="T85" fmla="*/ 56 h 129"/>
                  <a:gd name="T86" fmla="*/ 38 w 1023"/>
                  <a:gd name="T87" fmla="*/ 51 h 129"/>
                  <a:gd name="T88" fmla="*/ 26 w 1023"/>
                  <a:gd name="T89" fmla="*/ 46 h 129"/>
                  <a:gd name="T90" fmla="*/ 13 w 1023"/>
                  <a:gd name="T91" fmla="*/ 42 h 129"/>
                  <a:gd name="T92" fmla="*/ 0 w 1023"/>
                  <a:gd name="T93" fmla="*/ 39 h 1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3"/>
                  <a:gd name="T142" fmla="*/ 0 h 129"/>
                  <a:gd name="T143" fmla="*/ 1023 w 1023"/>
                  <a:gd name="T144" fmla="*/ 129 h 1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3" h="129">
                    <a:moveTo>
                      <a:pt x="1022" y="7"/>
                    </a:moveTo>
                    <a:lnTo>
                      <a:pt x="1000" y="1"/>
                    </a:lnTo>
                    <a:lnTo>
                      <a:pt x="988" y="1"/>
                    </a:lnTo>
                    <a:lnTo>
                      <a:pt x="976" y="0"/>
                    </a:lnTo>
                    <a:lnTo>
                      <a:pt x="964" y="1"/>
                    </a:lnTo>
                    <a:lnTo>
                      <a:pt x="952" y="2"/>
                    </a:lnTo>
                    <a:lnTo>
                      <a:pt x="940" y="4"/>
                    </a:lnTo>
                    <a:lnTo>
                      <a:pt x="927" y="7"/>
                    </a:lnTo>
                    <a:lnTo>
                      <a:pt x="914" y="10"/>
                    </a:lnTo>
                    <a:lnTo>
                      <a:pt x="901" y="13"/>
                    </a:lnTo>
                    <a:lnTo>
                      <a:pt x="887" y="18"/>
                    </a:lnTo>
                    <a:lnTo>
                      <a:pt x="874" y="22"/>
                    </a:lnTo>
                    <a:lnTo>
                      <a:pt x="860" y="27"/>
                    </a:lnTo>
                    <a:lnTo>
                      <a:pt x="847" y="32"/>
                    </a:lnTo>
                    <a:lnTo>
                      <a:pt x="833" y="38"/>
                    </a:lnTo>
                    <a:lnTo>
                      <a:pt x="820" y="44"/>
                    </a:lnTo>
                    <a:lnTo>
                      <a:pt x="806" y="49"/>
                    </a:lnTo>
                    <a:lnTo>
                      <a:pt x="792" y="55"/>
                    </a:lnTo>
                    <a:lnTo>
                      <a:pt x="778" y="61"/>
                    </a:lnTo>
                    <a:lnTo>
                      <a:pt x="765" y="67"/>
                    </a:lnTo>
                    <a:lnTo>
                      <a:pt x="751" y="73"/>
                    </a:lnTo>
                    <a:lnTo>
                      <a:pt x="738" y="79"/>
                    </a:lnTo>
                    <a:lnTo>
                      <a:pt x="724" y="85"/>
                    </a:lnTo>
                    <a:lnTo>
                      <a:pt x="711" y="90"/>
                    </a:lnTo>
                    <a:lnTo>
                      <a:pt x="698" y="95"/>
                    </a:lnTo>
                    <a:lnTo>
                      <a:pt x="685" y="100"/>
                    </a:lnTo>
                    <a:lnTo>
                      <a:pt x="672" y="104"/>
                    </a:lnTo>
                    <a:lnTo>
                      <a:pt x="660" y="108"/>
                    </a:lnTo>
                    <a:lnTo>
                      <a:pt x="648" y="111"/>
                    </a:lnTo>
                    <a:lnTo>
                      <a:pt x="636" y="114"/>
                    </a:lnTo>
                    <a:lnTo>
                      <a:pt x="624" y="117"/>
                    </a:lnTo>
                    <a:lnTo>
                      <a:pt x="612" y="118"/>
                    </a:lnTo>
                    <a:lnTo>
                      <a:pt x="589" y="120"/>
                    </a:lnTo>
                    <a:lnTo>
                      <a:pt x="576" y="121"/>
                    </a:lnTo>
                    <a:lnTo>
                      <a:pt x="564" y="122"/>
                    </a:lnTo>
                    <a:lnTo>
                      <a:pt x="552" y="123"/>
                    </a:lnTo>
                    <a:lnTo>
                      <a:pt x="539" y="124"/>
                    </a:lnTo>
                    <a:lnTo>
                      <a:pt x="526" y="125"/>
                    </a:lnTo>
                    <a:lnTo>
                      <a:pt x="514" y="125"/>
                    </a:lnTo>
                    <a:lnTo>
                      <a:pt x="500" y="126"/>
                    </a:lnTo>
                    <a:lnTo>
                      <a:pt x="487" y="127"/>
                    </a:lnTo>
                    <a:lnTo>
                      <a:pt x="474" y="127"/>
                    </a:lnTo>
                    <a:lnTo>
                      <a:pt x="460" y="127"/>
                    </a:lnTo>
                    <a:lnTo>
                      <a:pt x="447" y="128"/>
                    </a:lnTo>
                    <a:lnTo>
                      <a:pt x="434" y="128"/>
                    </a:lnTo>
                    <a:lnTo>
                      <a:pt x="420" y="128"/>
                    </a:lnTo>
                    <a:lnTo>
                      <a:pt x="407" y="128"/>
                    </a:lnTo>
                    <a:lnTo>
                      <a:pt x="393" y="128"/>
                    </a:lnTo>
                    <a:lnTo>
                      <a:pt x="380" y="128"/>
                    </a:lnTo>
                    <a:lnTo>
                      <a:pt x="366" y="128"/>
                    </a:lnTo>
                    <a:lnTo>
                      <a:pt x="353" y="128"/>
                    </a:lnTo>
                    <a:lnTo>
                      <a:pt x="340" y="127"/>
                    </a:lnTo>
                    <a:lnTo>
                      <a:pt x="326" y="127"/>
                    </a:lnTo>
                    <a:lnTo>
                      <a:pt x="313" y="127"/>
                    </a:lnTo>
                    <a:lnTo>
                      <a:pt x="300" y="126"/>
                    </a:lnTo>
                    <a:lnTo>
                      <a:pt x="287" y="125"/>
                    </a:lnTo>
                    <a:lnTo>
                      <a:pt x="274" y="125"/>
                    </a:lnTo>
                    <a:lnTo>
                      <a:pt x="262" y="124"/>
                    </a:lnTo>
                    <a:lnTo>
                      <a:pt x="250" y="123"/>
                    </a:lnTo>
                    <a:lnTo>
                      <a:pt x="237" y="122"/>
                    </a:lnTo>
                    <a:lnTo>
                      <a:pt x="225" y="121"/>
                    </a:lnTo>
                    <a:lnTo>
                      <a:pt x="213" y="119"/>
                    </a:lnTo>
                    <a:lnTo>
                      <a:pt x="202" y="118"/>
                    </a:lnTo>
                    <a:lnTo>
                      <a:pt x="188" y="116"/>
                    </a:lnTo>
                    <a:lnTo>
                      <a:pt x="181" y="114"/>
                    </a:lnTo>
                    <a:lnTo>
                      <a:pt x="174" y="113"/>
                    </a:lnTo>
                    <a:lnTo>
                      <a:pt x="168" y="111"/>
                    </a:lnTo>
                    <a:lnTo>
                      <a:pt x="161" y="109"/>
                    </a:lnTo>
                    <a:lnTo>
                      <a:pt x="155" y="106"/>
                    </a:lnTo>
                    <a:lnTo>
                      <a:pt x="148" y="104"/>
                    </a:lnTo>
                    <a:lnTo>
                      <a:pt x="142" y="101"/>
                    </a:lnTo>
                    <a:lnTo>
                      <a:pt x="136" y="99"/>
                    </a:lnTo>
                    <a:lnTo>
                      <a:pt x="130" y="96"/>
                    </a:lnTo>
                    <a:lnTo>
                      <a:pt x="124" y="93"/>
                    </a:lnTo>
                    <a:lnTo>
                      <a:pt x="118" y="90"/>
                    </a:lnTo>
                    <a:lnTo>
                      <a:pt x="111" y="87"/>
                    </a:lnTo>
                    <a:lnTo>
                      <a:pt x="105" y="84"/>
                    </a:lnTo>
                    <a:lnTo>
                      <a:pt x="99" y="81"/>
                    </a:lnTo>
                    <a:lnTo>
                      <a:pt x="93" y="77"/>
                    </a:lnTo>
                    <a:lnTo>
                      <a:pt x="87" y="74"/>
                    </a:lnTo>
                    <a:lnTo>
                      <a:pt x="81" y="71"/>
                    </a:lnTo>
                    <a:lnTo>
                      <a:pt x="75" y="68"/>
                    </a:lnTo>
                    <a:lnTo>
                      <a:pt x="69" y="65"/>
                    </a:lnTo>
                    <a:lnTo>
                      <a:pt x="63" y="62"/>
                    </a:lnTo>
                    <a:lnTo>
                      <a:pt x="57" y="59"/>
                    </a:lnTo>
                    <a:lnTo>
                      <a:pt x="51" y="56"/>
                    </a:lnTo>
                    <a:lnTo>
                      <a:pt x="44" y="53"/>
                    </a:lnTo>
                    <a:lnTo>
                      <a:pt x="38" y="51"/>
                    </a:lnTo>
                    <a:lnTo>
                      <a:pt x="32" y="49"/>
                    </a:lnTo>
                    <a:lnTo>
                      <a:pt x="26" y="46"/>
                    </a:lnTo>
                    <a:lnTo>
                      <a:pt x="19" y="44"/>
                    </a:lnTo>
                    <a:lnTo>
                      <a:pt x="13" y="42"/>
                    </a:lnTo>
                    <a:lnTo>
                      <a:pt x="6" y="41"/>
                    </a:lnTo>
                    <a:lnTo>
                      <a:pt x="0" y="39"/>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04" name="Freeform 68"/>
              <p:cNvSpPr>
                <a:spLocks/>
              </p:cNvSpPr>
              <p:nvPr/>
            </p:nvSpPr>
            <p:spPr bwMode="auto">
              <a:xfrm>
                <a:off x="2320" y="2984"/>
                <a:ext cx="1085" cy="93"/>
              </a:xfrm>
              <a:custGeom>
                <a:avLst/>
                <a:gdLst>
                  <a:gd name="T0" fmla="*/ 1084 w 1085"/>
                  <a:gd name="T1" fmla="*/ 40 h 93"/>
                  <a:gd name="T2" fmla="*/ 1033 w 1085"/>
                  <a:gd name="T3" fmla="*/ 25 h 93"/>
                  <a:gd name="T4" fmla="*/ 1008 w 1085"/>
                  <a:gd name="T5" fmla="*/ 18 h 93"/>
                  <a:gd name="T6" fmla="*/ 983 w 1085"/>
                  <a:gd name="T7" fmla="*/ 14 h 93"/>
                  <a:gd name="T8" fmla="*/ 958 w 1085"/>
                  <a:gd name="T9" fmla="*/ 9 h 93"/>
                  <a:gd name="T10" fmla="*/ 932 w 1085"/>
                  <a:gd name="T11" fmla="*/ 6 h 93"/>
                  <a:gd name="T12" fmla="*/ 906 w 1085"/>
                  <a:gd name="T13" fmla="*/ 3 h 93"/>
                  <a:gd name="T14" fmla="*/ 881 w 1085"/>
                  <a:gd name="T15" fmla="*/ 2 h 93"/>
                  <a:gd name="T16" fmla="*/ 856 w 1085"/>
                  <a:gd name="T17" fmla="*/ 0 h 93"/>
                  <a:gd name="T18" fmla="*/ 830 w 1085"/>
                  <a:gd name="T19" fmla="*/ 0 h 93"/>
                  <a:gd name="T20" fmla="*/ 804 w 1085"/>
                  <a:gd name="T21" fmla="*/ 0 h 93"/>
                  <a:gd name="T22" fmla="*/ 778 w 1085"/>
                  <a:gd name="T23" fmla="*/ 1 h 93"/>
                  <a:gd name="T24" fmla="*/ 753 w 1085"/>
                  <a:gd name="T25" fmla="*/ 2 h 93"/>
                  <a:gd name="T26" fmla="*/ 727 w 1085"/>
                  <a:gd name="T27" fmla="*/ 4 h 93"/>
                  <a:gd name="T28" fmla="*/ 701 w 1085"/>
                  <a:gd name="T29" fmla="*/ 6 h 93"/>
                  <a:gd name="T30" fmla="*/ 676 w 1085"/>
                  <a:gd name="T31" fmla="*/ 8 h 93"/>
                  <a:gd name="T32" fmla="*/ 650 w 1085"/>
                  <a:gd name="T33" fmla="*/ 11 h 93"/>
                  <a:gd name="T34" fmla="*/ 624 w 1085"/>
                  <a:gd name="T35" fmla="*/ 14 h 93"/>
                  <a:gd name="T36" fmla="*/ 598 w 1085"/>
                  <a:gd name="T37" fmla="*/ 17 h 93"/>
                  <a:gd name="T38" fmla="*/ 572 w 1085"/>
                  <a:gd name="T39" fmla="*/ 21 h 93"/>
                  <a:gd name="T40" fmla="*/ 547 w 1085"/>
                  <a:gd name="T41" fmla="*/ 24 h 93"/>
                  <a:gd name="T42" fmla="*/ 521 w 1085"/>
                  <a:gd name="T43" fmla="*/ 28 h 93"/>
                  <a:gd name="T44" fmla="*/ 496 w 1085"/>
                  <a:gd name="T45" fmla="*/ 32 h 93"/>
                  <a:gd name="T46" fmla="*/ 470 w 1085"/>
                  <a:gd name="T47" fmla="*/ 36 h 93"/>
                  <a:gd name="T48" fmla="*/ 445 w 1085"/>
                  <a:gd name="T49" fmla="*/ 39 h 93"/>
                  <a:gd name="T50" fmla="*/ 419 w 1085"/>
                  <a:gd name="T51" fmla="*/ 43 h 93"/>
                  <a:gd name="T52" fmla="*/ 394 w 1085"/>
                  <a:gd name="T53" fmla="*/ 46 h 93"/>
                  <a:gd name="T54" fmla="*/ 369 w 1085"/>
                  <a:gd name="T55" fmla="*/ 50 h 93"/>
                  <a:gd name="T56" fmla="*/ 344 w 1085"/>
                  <a:gd name="T57" fmla="*/ 52 h 93"/>
                  <a:gd name="T58" fmla="*/ 319 w 1085"/>
                  <a:gd name="T59" fmla="*/ 55 h 93"/>
                  <a:gd name="T60" fmla="*/ 294 w 1085"/>
                  <a:gd name="T61" fmla="*/ 58 h 93"/>
                  <a:gd name="T62" fmla="*/ 269 w 1085"/>
                  <a:gd name="T63" fmla="*/ 60 h 93"/>
                  <a:gd name="T64" fmla="*/ 252 w 1085"/>
                  <a:gd name="T65" fmla="*/ 60 h 93"/>
                  <a:gd name="T66" fmla="*/ 244 w 1085"/>
                  <a:gd name="T67" fmla="*/ 60 h 93"/>
                  <a:gd name="T68" fmla="*/ 235 w 1085"/>
                  <a:gd name="T69" fmla="*/ 61 h 93"/>
                  <a:gd name="T70" fmla="*/ 227 w 1085"/>
                  <a:gd name="T71" fmla="*/ 61 h 93"/>
                  <a:gd name="T72" fmla="*/ 218 w 1085"/>
                  <a:gd name="T73" fmla="*/ 61 h 93"/>
                  <a:gd name="T74" fmla="*/ 210 w 1085"/>
                  <a:gd name="T75" fmla="*/ 61 h 93"/>
                  <a:gd name="T76" fmla="*/ 201 w 1085"/>
                  <a:gd name="T77" fmla="*/ 61 h 93"/>
                  <a:gd name="T78" fmla="*/ 192 w 1085"/>
                  <a:gd name="T79" fmla="*/ 62 h 93"/>
                  <a:gd name="T80" fmla="*/ 184 w 1085"/>
                  <a:gd name="T81" fmla="*/ 62 h 93"/>
                  <a:gd name="T82" fmla="*/ 175 w 1085"/>
                  <a:gd name="T83" fmla="*/ 62 h 93"/>
                  <a:gd name="T84" fmla="*/ 166 w 1085"/>
                  <a:gd name="T85" fmla="*/ 62 h 93"/>
                  <a:gd name="T86" fmla="*/ 158 w 1085"/>
                  <a:gd name="T87" fmla="*/ 62 h 93"/>
                  <a:gd name="T88" fmla="*/ 149 w 1085"/>
                  <a:gd name="T89" fmla="*/ 62 h 93"/>
                  <a:gd name="T90" fmla="*/ 140 w 1085"/>
                  <a:gd name="T91" fmla="*/ 62 h 93"/>
                  <a:gd name="T92" fmla="*/ 132 w 1085"/>
                  <a:gd name="T93" fmla="*/ 63 h 93"/>
                  <a:gd name="T94" fmla="*/ 123 w 1085"/>
                  <a:gd name="T95" fmla="*/ 63 h 93"/>
                  <a:gd name="T96" fmla="*/ 114 w 1085"/>
                  <a:gd name="T97" fmla="*/ 64 h 93"/>
                  <a:gd name="T98" fmla="*/ 106 w 1085"/>
                  <a:gd name="T99" fmla="*/ 65 h 93"/>
                  <a:gd name="T100" fmla="*/ 98 w 1085"/>
                  <a:gd name="T101" fmla="*/ 66 h 93"/>
                  <a:gd name="T102" fmla="*/ 89 w 1085"/>
                  <a:gd name="T103" fmla="*/ 67 h 93"/>
                  <a:gd name="T104" fmla="*/ 80 w 1085"/>
                  <a:gd name="T105" fmla="*/ 68 h 93"/>
                  <a:gd name="T106" fmla="*/ 72 w 1085"/>
                  <a:gd name="T107" fmla="*/ 69 h 93"/>
                  <a:gd name="T108" fmla="*/ 64 w 1085"/>
                  <a:gd name="T109" fmla="*/ 71 h 93"/>
                  <a:gd name="T110" fmla="*/ 56 w 1085"/>
                  <a:gd name="T111" fmla="*/ 73 h 93"/>
                  <a:gd name="T112" fmla="*/ 47 w 1085"/>
                  <a:gd name="T113" fmla="*/ 75 h 93"/>
                  <a:gd name="T114" fmla="*/ 39 w 1085"/>
                  <a:gd name="T115" fmla="*/ 77 h 93"/>
                  <a:gd name="T116" fmla="*/ 31 w 1085"/>
                  <a:gd name="T117" fmla="*/ 80 h 93"/>
                  <a:gd name="T118" fmla="*/ 23 w 1085"/>
                  <a:gd name="T119" fmla="*/ 82 h 93"/>
                  <a:gd name="T120" fmla="*/ 15 w 1085"/>
                  <a:gd name="T121" fmla="*/ 85 h 93"/>
                  <a:gd name="T122" fmla="*/ 7 w 1085"/>
                  <a:gd name="T123" fmla="*/ 88 h 93"/>
                  <a:gd name="T124" fmla="*/ 0 w 1085"/>
                  <a:gd name="T125" fmla="*/ 92 h 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85"/>
                  <a:gd name="T190" fmla="*/ 0 h 93"/>
                  <a:gd name="T191" fmla="*/ 1085 w 1085"/>
                  <a:gd name="T192" fmla="*/ 93 h 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85" h="93">
                    <a:moveTo>
                      <a:pt x="1084" y="40"/>
                    </a:moveTo>
                    <a:lnTo>
                      <a:pt x="1033" y="25"/>
                    </a:lnTo>
                    <a:lnTo>
                      <a:pt x="1008" y="18"/>
                    </a:lnTo>
                    <a:lnTo>
                      <a:pt x="983" y="14"/>
                    </a:lnTo>
                    <a:lnTo>
                      <a:pt x="958" y="9"/>
                    </a:lnTo>
                    <a:lnTo>
                      <a:pt x="932" y="6"/>
                    </a:lnTo>
                    <a:lnTo>
                      <a:pt x="906" y="3"/>
                    </a:lnTo>
                    <a:lnTo>
                      <a:pt x="881" y="2"/>
                    </a:lnTo>
                    <a:lnTo>
                      <a:pt x="856" y="0"/>
                    </a:lnTo>
                    <a:lnTo>
                      <a:pt x="830" y="0"/>
                    </a:lnTo>
                    <a:lnTo>
                      <a:pt x="804" y="0"/>
                    </a:lnTo>
                    <a:lnTo>
                      <a:pt x="778" y="1"/>
                    </a:lnTo>
                    <a:lnTo>
                      <a:pt x="753" y="2"/>
                    </a:lnTo>
                    <a:lnTo>
                      <a:pt x="727" y="4"/>
                    </a:lnTo>
                    <a:lnTo>
                      <a:pt x="701" y="6"/>
                    </a:lnTo>
                    <a:lnTo>
                      <a:pt x="676" y="8"/>
                    </a:lnTo>
                    <a:lnTo>
                      <a:pt x="650" y="11"/>
                    </a:lnTo>
                    <a:lnTo>
                      <a:pt x="624" y="14"/>
                    </a:lnTo>
                    <a:lnTo>
                      <a:pt x="598" y="17"/>
                    </a:lnTo>
                    <a:lnTo>
                      <a:pt x="572" y="21"/>
                    </a:lnTo>
                    <a:lnTo>
                      <a:pt x="547" y="24"/>
                    </a:lnTo>
                    <a:lnTo>
                      <a:pt x="521" y="28"/>
                    </a:lnTo>
                    <a:lnTo>
                      <a:pt x="496" y="32"/>
                    </a:lnTo>
                    <a:lnTo>
                      <a:pt x="470" y="36"/>
                    </a:lnTo>
                    <a:lnTo>
                      <a:pt x="445" y="39"/>
                    </a:lnTo>
                    <a:lnTo>
                      <a:pt x="419" y="43"/>
                    </a:lnTo>
                    <a:lnTo>
                      <a:pt x="394" y="46"/>
                    </a:lnTo>
                    <a:lnTo>
                      <a:pt x="369" y="50"/>
                    </a:lnTo>
                    <a:lnTo>
                      <a:pt x="344" y="52"/>
                    </a:lnTo>
                    <a:lnTo>
                      <a:pt x="319" y="55"/>
                    </a:lnTo>
                    <a:lnTo>
                      <a:pt x="294" y="58"/>
                    </a:lnTo>
                    <a:lnTo>
                      <a:pt x="269" y="60"/>
                    </a:lnTo>
                    <a:lnTo>
                      <a:pt x="252" y="60"/>
                    </a:lnTo>
                    <a:lnTo>
                      <a:pt x="244" y="60"/>
                    </a:lnTo>
                    <a:lnTo>
                      <a:pt x="235" y="61"/>
                    </a:lnTo>
                    <a:lnTo>
                      <a:pt x="227" y="61"/>
                    </a:lnTo>
                    <a:lnTo>
                      <a:pt x="218" y="61"/>
                    </a:lnTo>
                    <a:lnTo>
                      <a:pt x="210" y="61"/>
                    </a:lnTo>
                    <a:lnTo>
                      <a:pt x="201" y="61"/>
                    </a:lnTo>
                    <a:lnTo>
                      <a:pt x="192" y="62"/>
                    </a:lnTo>
                    <a:lnTo>
                      <a:pt x="184" y="62"/>
                    </a:lnTo>
                    <a:lnTo>
                      <a:pt x="175" y="62"/>
                    </a:lnTo>
                    <a:lnTo>
                      <a:pt x="166" y="62"/>
                    </a:lnTo>
                    <a:lnTo>
                      <a:pt x="158" y="62"/>
                    </a:lnTo>
                    <a:lnTo>
                      <a:pt x="149" y="62"/>
                    </a:lnTo>
                    <a:lnTo>
                      <a:pt x="140" y="62"/>
                    </a:lnTo>
                    <a:lnTo>
                      <a:pt x="132" y="63"/>
                    </a:lnTo>
                    <a:lnTo>
                      <a:pt x="123" y="63"/>
                    </a:lnTo>
                    <a:lnTo>
                      <a:pt x="114" y="64"/>
                    </a:lnTo>
                    <a:lnTo>
                      <a:pt x="106" y="65"/>
                    </a:lnTo>
                    <a:lnTo>
                      <a:pt x="98" y="66"/>
                    </a:lnTo>
                    <a:lnTo>
                      <a:pt x="89" y="67"/>
                    </a:lnTo>
                    <a:lnTo>
                      <a:pt x="80" y="68"/>
                    </a:lnTo>
                    <a:lnTo>
                      <a:pt x="72" y="69"/>
                    </a:lnTo>
                    <a:lnTo>
                      <a:pt x="64" y="71"/>
                    </a:lnTo>
                    <a:lnTo>
                      <a:pt x="56" y="73"/>
                    </a:lnTo>
                    <a:lnTo>
                      <a:pt x="47" y="75"/>
                    </a:lnTo>
                    <a:lnTo>
                      <a:pt x="39" y="77"/>
                    </a:lnTo>
                    <a:lnTo>
                      <a:pt x="31" y="80"/>
                    </a:lnTo>
                    <a:lnTo>
                      <a:pt x="23" y="82"/>
                    </a:lnTo>
                    <a:lnTo>
                      <a:pt x="15" y="85"/>
                    </a:lnTo>
                    <a:lnTo>
                      <a:pt x="7" y="88"/>
                    </a:lnTo>
                    <a:lnTo>
                      <a:pt x="0" y="92"/>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05" name="Freeform 69"/>
              <p:cNvSpPr>
                <a:spLocks/>
              </p:cNvSpPr>
              <p:nvPr/>
            </p:nvSpPr>
            <p:spPr bwMode="auto">
              <a:xfrm>
                <a:off x="2411" y="3044"/>
                <a:ext cx="1232" cy="180"/>
              </a:xfrm>
              <a:custGeom>
                <a:avLst/>
                <a:gdLst>
                  <a:gd name="T0" fmla="*/ 22 w 1232"/>
                  <a:gd name="T1" fmla="*/ 131 h 180"/>
                  <a:gd name="T2" fmla="*/ 44 w 1232"/>
                  <a:gd name="T3" fmla="*/ 133 h 180"/>
                  <a:gd name="T4" fmla="*/ 65 w 1232"/>
                  <a:gd name="T5" fmla="*/ 136 h 180"/>
                  <a:gd name="T6" fmla="*/ 87 w 1232"/>
                  <a:gd name="T7" fmla="*/ 140 h 180"/>
                  <a:gd name="T8" fmla="*/ 108 w 1232"/>
                  <a:gd name="T9" fmla="*/ 144 h 180"/>
                  <a:gd name="T10" fmla="*/ 129 w 1232"/>
                  <a:gd name="T11" fmla="*/ 149 h 180"/>
                  <a:gd name="T12" fmla="*/ 149 w 1232"/>
                  <a:gd name="T13" fmla="*/ 154 h 180"/>
                  <a:gd name="T14" fmla="*/ 171 w 1232"/>
                  <a:gd name="T15" fmla="*/ 159 h 180"/>
                  <a:gd name="T16" fmla="*/ 191 w 1232"/>
                  <a:gd name="T17" fmla="*/ 164 h 180"/>
                  <a:gd name="T18" fmla="*/ 212 w 1232"/>
                  <a:gd name="T19" fmla="*/ 169 h 180"/>
                  <a:gd name="T20" fmla="*/ 233 w 1232"/>
                  <a:gd name="T21" fmla="*/ 173 h 180"/>
                  <a:gd name="T22" fmla="*/ 255 w 1232"/>
                  <a:gd name="T23" fmla="*/ 176 h 180"/>
                  <a:gd name="T24" fmla="*/ 276 w 1232"/>
                  <a:gd name="T25" fmla="*/ 178 h 180"/>
                  <a:gd name="T26" fmla="*/ 298 w 1232"/>
                  <a:gd name="T27" fmla="*/ 179 h 180"/>
                  <a:gd name="T28" fmla="*/ 321 w 1232"/>
                  <a:gd name="T29" fmla="*/ 178 h 180"/>
                  <a:gd name="T30" fmla="*/ 343 w 1232"/>
                  <a:gd name="T31" fmla="*/ 176 h 180"/>
                  <a:gd name="T32" fmla="*/ 374 w 1232"/>
                  <a:gd name="T33" fmla="*/ 172 h 180"/>
                  <a:gd name="T34" fmla="*/ 394 w 1232"/>
                  <a:gd name="T35" fmla="*/ 168 h 180"/>
                  <a:gd name="T36" fmla="*/ 414 w 1232"/>
                  <a:gd name="T37" fmla="*/ 165 h 180"/>
                  <a:gd name="T38" fmla="*/ 433 w 1232"/>
                  <a:gd name="T39" fmla="*/ 162 h 180"/>
                  <a:gd name="T40" fmla="*/ 453 w 1232"/>
                  <a:gd name="T41" fmla="*/ 158 h 180"/>
                  <a:gd name="T42" fmla="*/ 472 w 1232"/>
                  <a:gd name="T43" fmla="*/ 154 h 180"/>
                  <a:gd name="T44" fmla="*/ 491 w 1232"/>
                  <a:gd name="T45" fmla="*/ 151 h 180"/>
                  <a:gd name="T46" fmla="*/ 511 w 1232"/>
                  <a:gd name="T47" fmla="*/ 148 h 180"/>
                  <a:gd name="T48" fmla="*/ 530 w 1232"/>
                  <a:gd name="T49" fmla="*/ 144 h 180"/>
                  <a:gd name="T50" fmla="*/ 550 w 1232"/>
                  <a:gd name="T51" fmla="*/ 141 h 180"/>
                  <a:gd name="T52" fmla="*/ 570 w 1232"/>
                  <a:gd name="T53" fmla="*/ 138 h 180"/>
                  <a:gd name="T54" fmla="*/ 589 w 1232"/>
                  <a:gd name="T55" fmla="*/ 136 h 180"/>
                  <a:gd name="T56" fmla="*/ 610 w 1232"/>
                  <a:gd name="T57" fmla="*/ 134 h 180"/>
                  <a:gd name="T58" fmla="*/ 630 w 1232"/>
                  <a:gd name="T59" fmla="*/ 132 h 180"/>
                  <a:gd name="T60" fmla="*/ 651 w 1232"/>
                  <a:gd name="T61" fmla="*/ 131 h 180"/>
                  <a:gd name="T62" fmla="*/ 699 w 1232"/>
                  <a:gd name="T63" fmla="*/ 128 h 180"/>
                  <a:gd name="T64" fmla="*/ 735 w 1232"/>
                  <a:gd name="T65" fmla="*/ 124 h 180"/>
                  <a:gd name="T66" fmla="*/ 771 w 1232"/>
                  <a:gd name="T67" fmla="*/ 119 h 180"/>
                  <a:gd name="T68" fmla="*/ 807 w 1232"/>
                  <a:gd name="T69" fmla="*/ 113 h 180"/>
                  <a:gd name="T70" fmla="*/ 842 w 1232"/>
                  <a:gd name="T71" fmla="*/ 106 h 180"/>
                  <a:gd name="T72" fmla="*/ 877 w 1232"/>
                  <a:gd name="T73" fmla="*/ 98 h 180"/>
                  <a:gd name="T74" fmla="*/ 913 w 1232"/>
                  <a:gd name="T75" fmla="*/ 90 h 180"/>
                  <a:gd name="T76" fmla="*/ 948 w 1232"/>
                  <a:gd name="T77" fmla="*/ 81 h 180"/>
                  <a:gd name="T78" fmla="*/ 983 w 1232"/>
                  <a:gd name="T79" fmla="*/ 71 h 180"/>
                  <a:gd name="T80" fmla="*/ 1019 w 1232"/>
                  <a:gd name="T81" fmla="*/ 61 h 180"/>
                  <a:gd name="T82" fmla="*/ 1054 w 1232"/>
                  <a:gd name="T83" fmla="*/ 50 h 180"/>
                  <a:gd name="T84" fmla="*/ 1089 w 1232"/>
                  <a:gd name="T85" fmla="*/ 40 h 180"/>
                  <a:gd name="T86" fmla="*/ 1125 w 1232"/>
                  <a:gd name="T87" fmla="*/ 30 h 180"/>
                  <a:gd name="T88" fmla="*/ 1160 w 1232"/>
                  <a:gd name="T89" fmla="*/ 19 h 180"/>
                  <a:gd name="T90" fmla="*/ 1195 w 1232"/>
                  <a:gd name="T91" fmla="*/ 9 h 180"/>
                  <a:gd name="T92" fmla="*/ 1231 w 1232"/>
                  <a:gd name="T93" fmla="*/ 0 h 1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2"/>
                  <a:gd name="T142" fmla="*/ 0 h 180"/>
                  <a:gd name="T143" fmla="*/ 1232 w 1232"/>
                  <a:gd name="T144" fmla="*/ 180 h 1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2" h="180">
                    <a:moveTo>
                      <a:pt x="0" y="130"/>
                    </a:moveTo>
                    <a:lnTo>
                      <a:pt x="22" y="131"/>
                    </a:lnTo>
                    <a:lnTo>
                      <a:pt x="33" y="132"/>
                    </a:lnTo>
                    <a:lnTo>
                      <a:pt x="44" y="133"/>
                    </a:lnTo>
                    <a:lnTo>
                      <a:pt x="55" y="134"/>
                    </a:lnTo>
                    <a:lnTo>
                      <a:pt x="65" y="136"/>
                    </a:lnTo>
                    <a:lnTo>
                      <a:pt x="76" y="138"/>
                    </a:lnTo>
                    <a:lnTo>
                      <a:pt x="87" y="140"/>
                    </a:lnTo>
                    <a:lnTo>
                      <a:pt x="97" y="142"/>
                    </a:lnTo>
                    <a:lnTo>
                      <a:pt x="108" y="144"/>
                    </a:lnTo>
                    <a:lnTo>
                      <a:pt x="118" y="146"/>
                    </a:lnTo>
                    <a:lnTo>
                      <a:pt x="129" y="149"/>
                    </a:lnTo>
                    <a:lnTo>
                      <a:pt x="139" y="152"/>
                    </a:lnTo>
                    <a:lnTo>
                      <a:pt x="149" y="154"/>
                    </a:lnTo>
                    <a:lnTo>
                      <a:pt x="160" y="157"/>
                    </a:lnTo>
                    <a:lnTo>
                      <a:pt x="171" y="159"/>
                    </a:lnTo>
                    <a:lnTo>
                      <a:pt x="181" y="162"/>
                    </a:lnTo>
                    <a:lnTo>
                      <a:pt x="191" y="164"/>
                    </a:lnTo>
                    <a:lnTo>
                      <a:pt x="202" y="167"/>
                    </a:lnTo>
                    <a:lnTo>
                      <a:pt x="212" y="169"/>
                    </a:lnTo>
                    <a:lnTo>
                      <a:pt x="223" y="171"/>
                    </a:lnTo>
                    <a:lnTo>
                      <a:pt x="233" y="173"/>
                    </a:lnTo>
                    <a:lnTo>
                      <a:pt x="244" y="174"/>
                    </a:lnTo>
                    <a:lnTo>
                      <a:pt x="255" y="176"/>
                    </a:lnTo>
                    <a:lnTo>
                      <a:pt x="265" y="177"/>
                    </a:lnTo>
                    <a:lnTo>
                      <a:pt x="276" y="178"/>
                    </a:lnTo>
                    <a:lnTo>
                      <a:pt x="287" y="179"/>
                    </a:lnTo>
                    <a:lnTo>
                      <a:pt x="298" y="179"/>
                    </a:lnTo>
                    <a:lnTo>
                      <a:pt x="309" y="179"/>
                    </a:lnTo>
                    <a:lnTo>
                      <a:pt x="321" y="178"/>
                    </a:lnTo>
                    <a:lnTo>
                      <a:pt x="332" y="178"/>
                    </a:lnTo>
                    <a:lnTo>
                      <a:pt x="343" y="176"/>
                    </a:lnTo>
                    <a:lnTo>
                      <a:pt x="364" y="173"/>
                    </a:lnTo>
                    <a:lnTo>
                      <a:pt x="374" y="172"/>
                    </a:lnTo>
                    <a:lnTo>
                      <a:pt x="384" y="170"/>
                    </a:lnTo>
                    <a:lnTo>
                      <a:pt x="394" y="168"/>
                    </a:lnTo>
                    <a:lnTo>
                      <a:pt x="404" y="167"/>
                    </a:lnTo>
                    <a:lnTo>
                      <a:pt x="414" y="165"/>
                    </a:lnTo>
                    <a:lnTo>
                      <a:pt x="423" y="163"/>
                    </a:lnTo>
                    <a:lnTo>
                      <a:pt x="433" y="162"/>
                    </a:lnTo>
                    <a:lnTo>
                      <a:pt x="443" y="160"/>
                    </a:lnTo>
                    <a:lnTo>
                      <a:pt x="453" y="158"/>
                    </a:lnTo>
                    <a:lnTo>
                      <a:pt x="463" y="156"/>
                    </a:lnTo>
                    <a:lnTo>
                      <a:pt x="472" y="154"/>
                    </a:lnTo>
                    <a:lnTo>
                      <a:pt x="482" y="153"/>
                    </a:lnTo>
                    <a:lnTo>
                      <a:pt x="491" y="151"/>
                    </a:lnTo>
                    <a:lnTo>
                      <a:pt x="501" y="149"/>
                    </a:lnTo>
                    <a:lnTo>
                      <a:pt x="511" y="148"/>
                    </a:lnTo>
                    <a:lnTo>
                      <a:pt x="521" y="146"/>
                    </a:lnTo>
                    <a:lnTo>
                      <a:pt x="530" y="144"/>
                    </a:lnTo>
                    <a:lnTo>
                      <a:pt x="540" y="143"/>
                    </a:lnTo>
                    <a:lnTo>
                      <a:pt x="550" y="141"/>
                    </a:lnTo>
                    <a:lnTo>
                      <a:pt x="560" y="140"/>
                    </a:lnTo>
                    <a:lnTo>
                      <a:pt x="570" y="138"/>
                    </a:lnTo>
                    <a:lnTo>
                      <a:pt x="580" y="137"/>
                    </a:lnTo>
                    <a:lnTo>
                      <a:pt x="589" y="136"/>
                    </a:lnTo>
                    <a:lnTo>
                      <a:pt x="600" y="135"/>
                    </a:lnTo>
                    <a:lnTo>
                      <a:pt x="610" y="134"/>
                    </a:lnTo>
                    <a:lnTo>
                      <a:pt x="620" y="133"/>
                    </a:lnTo>
                    <a:lnTo>
                      <a:pt x="630" y="132"/>
                    </a:lnTo>
                    <a:lnTo>
                      <a:pt x="641" y="131"/>
                    </a:lnTo>
                    <a:lnTo>
                      <a:pt x="651" y="131"/>
                    </a:lnTo>
                    <a:lnTo>
                      <a:pt x="662" y="130"/>
                    </a:lnTo>
                    <a:lnTo>
                      <a:pt x="699" y="128"/>
                    </a:lnTo>
                    <a:lnTo>
                      <a:pt x="717" y="126"/>
                    </a:lnTo>
                    <a:lnTo>
                      <a:pt x="735" y="124"/>
                    </a:lnTo>
                    <a:lnTo>
                      <a:pt x="753" y="122"/>
                    </a:lnTo>
                    <a:lnTo>
                      <a:pt x="771" y="119"/>
                    </a:lnTo>
                    <a:lnTo>
                      <a:pt x="789" y="116"/>
                    </a:lnTo>
                    <a:lnTo>
                      <a:pt x="807" y="113"/>
                    </a:lnTo>
                    <a:lnTo>
                      <a:pt x="824" y="110"/>
                    </a:lnTo>
                    <a:lnTo>
                      <a:pt x="842" y="106"/>
                    </a:lnTo>
                    <a:lnTo>
                      <a:pt x="860" y="102"/>
                    </a:lnTo>
                    <a:lnTo>
                      <a:pt x="877" y="98"/>
                    </a:lnTo>
                    <a:lnTo>
                      <a:pt x="895" y="94"/>
                    </a:lnTo>
                    <a:lnTo>
                      <a:pt x="913" y="90"/>
                    </a:lnTo>
                    <a:lnTo>
                      <a:pt x="931" y="85"/>
                    </a:lnTo>
                    <a:lnTo>
                      <a:pt x="948" y="81"/>
                    </a:lnTo>
                    <a:lnTo>
                      <a:pt x="966" y="76"/>
                    </a:lnTo>
                    <a:lnTo>
                      <a:pt x="983" y="71"/>
                    </a:lnTo>
                    <a:lnTo>
                      <a:pt x="1001" y="66"/>
                    </a:lnTo>
                    <a:lnTo>
                      <a:pt x="1019" y="61"/>
                    </a:lnTo>
                    <a:lnTo>
                      <a:pt x="1036" y="56"/>
                    </a:lnTo>
                    <a:lnTo>
                      <a:pt x="1054" y="50"/>
                    </a:lnTo>
                    <a:lnTo>
                      <a:pt x="1071" y="45"/>
                    </a:lnTo>
                    <a:lnTo>
                      <a:pt x="1089" y="40"/>
                    </a:lnTo>
                    <a:lnTo>
                      <a:pt x="1107" y="35"/>
                    </a:lnTo>
                    <a:lnTo>
                      <a:pt x="1125" y="30"/>
                    </a:lnTo>
                    <a:lnTo>
                      <a:pt x="1142" y="24"/>
                    </a:lnTo>
                    <a:lnTo>
                      <a:pt x="1160" y="19"/>
                    </a:lnTo>
                    <a:lnTo>
                      <a:pt x="1178" y="14"/>
                    </a:lnTo>
                    <a:lnTo>
                      <a:pt x="1195" y="9"/>
                    </a:lnTo>
                    <a:lnTo>
                      <a:pt x="1213" y="4"/>
                    </a:lnTo>
                    <a:lnTo>
                      <a:pt x="1231" y="0"/>
                    </a:lnTo>
                  </a:path>
                </a:pathLst>
              </a:custGeom>
              <a:noFill/>
              <a:ln w="0" cap="flat" cmpd="sng">
                <a:solidFill>
                  <a:schemeClr val="hlink"/>
                </a:solidFill>
                <a:prstDash val="solid"/>
                <a:round/>
                <a:headEnd type="none" w="med" len="med"/>
                <a:tailEnd type="none" w="med" len="med"/>
              </a:ln>
              <a:extLst>
                <a:ext uri="{909E8E84-426E-40DD-AFC4-6F175D3DCCD1}">
                  <a14:hiddenFill xmlns:a14="http://schemas.microsoft.com/office/drawing/2010/main">
                    <a:solidFill>
                      <a:schemeClr val="hlink"/>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206" name="Oval 70"/>
              <p:cNvSpPr>
                <a:spLocks noChangeArrowheads="1"/>
              </p:cNvSpPr>
              <p:nvPr/>
            </p:nvSpPr>
            <p:spPr bwMode="auto">
              <a:xfrm rot="21279375" flipV="1">
                <a:off x="2705" y="3037"/>
                <a:ext cx="417" cy="65"/>
              </a:xfrm>
              <a:prstGeom prst="ellipse">
                <a:avLst/>
              </a:prstGeom>
              <a:solidFill>
                <a:srgbClr val="E08D1E"/>
              </a:solidFill>
              <a:ln w="0">
                <a:solidFill>
                  <a:schemeClr val="hlink"/>
                </a:solidFill>
                <a:round/>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07" name="Oval 71"/>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4208" name="Oval 72"/>
              <p:cNvSpPr>
                <a:spLocks noChangeArrowheads="1"/>
              </p:cNvSpPr>
              <p:nvPr/>
            </p:nvSpPr>
            <p:spPr bwMode="auto">
              <a:xfrm flipV="1">
                <a:off x="2981" y="3076"/>
                <a:ext cx="0" cy="0"/>
              </a:xfrm>
              <a:prstGeom prst="ellipse">
                <a:avLst/>
              </a:prstGeom>
              <a:noFill/>
              <a:ln w="0">
                <a:solidFill>
                  <a:schemeClr val="hlink"/>
                </a:solidFill>
                <a:round/>
                <a:headEnd/>
                <a:tailEnd/>
              </a:ln>
              <a:extLst>
                <a:ext uri="{909E8E84-426E-40DD-AFC4-6F175D3DCCD1}">
                  <a14:hiddenFill xmlns:a14="http://schemas.microsoft.com/office/drawing/2010/main">
                    <a:solidFill>
                      <a:schemeClr val="hlink"/>
                    </a:solidFill>
                  </a14:hiddenFill>
                </a:ext>
              </a:extLst>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grpSp>
        <p:sp>
          <p:nvSpPr>
            <p:cNvPr id="174184" name="Line 259"/>
            <p:cNvSpPr>
              <a:spLocks noChangeShapeType="1"/>
            </p:cNvSpPr>
            <p:nvPr/>
          </p:nvSpPr>
          <p:spPr bwMode="auto">
            <a:xfrm flipH="1">
              <a:off x="4591050" y="4005263"/>
              <a:ext cx="576263" cy="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85" name="Rectangle 260"/>
            <p:cNvSpPr>
              <a:spLocks noChangeArrowheads="1"/>
            </p:cNvSpPr>
            <p:nvPr/>
          </p:nvSpPr>
          <p:spPr bwMode="auto">
            <a:xfrm>
              <a:off x="103188" y="3038477"/>
              <a:ext cx="1223962" cy="8651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Host defence</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Inflammatory cell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infiltration</a:t>
              </a:r>
              <a:endParaRPr kumimoji="0" lang="it-IT" altLang="it-IT" sz="10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Th2-driven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inflammation</a:t>
              </a:r>
            </a:p>
          </p:txBody>
        </p:sp>
        <p:sp>
          <p:nvSpPr>
            <p:cNvPr id="174186" name="Line 261"/>
            <p:cNvSpPr>
              <a:spLocks noChangeShapeType="1"/>
            </p:cNvSpPr>
            <p:nvPr/>
          </p:nvSpPr>
          <p:spPr bwMode="auto">
            <a:xfrm>
              <a:off x="2195513" y="3789365"/>
              <a:ext cx="73025" cy="5032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87" name="Line 263"/>
            <p:cNvSpPr>
              <a:spLocks noChangeShapeType="1"/>
            </p:cNvSpPr>
            <p:nvPr/>
          </p:nvSpPr>
          <p:spPr bwMode="auto">
            <a:xfrm flipH="1" flipV="1">
              <a:off x="1322390" y="3938589"/>
              <a:ext cx="3603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74188" name="Picture 193" descr="DNA_Double_Hel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090863"/>
              <a:ext cx="287338"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9" name="Line 204"/>
            <p:cNvSpPr>
              <a:spLocks noChangeShapeType="1"/>
            </p:cNvSpPr>
            <p:nvPr/>
          </p:nvSpPr>
          <p:spPr bwMode="auto">
            <a:xfrm>
              <a:off x="6365877" y="4149725"/>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cxnSp>
          <p:nvCxnSpPr>
            <p:cNvPr id="3" name="Connettore 2 2"/>
            <p:cNvCxnSpPr/>
            <p:nvPr/>
          </p:nvCxnSpPr>
          <p:spPr>
            <a:xfrm flipH="1" flipV="1">
              <a:off x="2270127" y="3581402"/>
              <a:ext cx="1319213" cy="158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H="1">
              <a:off x="2286002" y="3284539"/>
              <a:ext cx="239713" cy="16033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2859090" y="2941638"/>
              <a:ext cx="211137" cy="1381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5942015" y="2952751"/>
              <a:ext cx="752475" cy="5175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74194" name="Picture 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615" y="2530477"/>
              <a:ext cx="1587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Connettore 2 25"/>
            <p:cNvCxnSpPr>
              <a:stCxn id="174161" idx="1"/>
            </p:cNvCxnSpPr>
            <p:nvPr/>
          </p:nvCxnSpPr>
          <p:spPr>
            <a:xfrm>
              <a:off x="5480052" y="3575052"/>
              <a:ext cx="1239838" cy="79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4088" name="Rettangolo 4"/>
          <p:cNvSpPr>
            <a:spLocks noChangeArrowheads="1"/>
          </p:cNvSpPr>
          <p:nvPr/>
        </p:nvSpPr>
        <p:spPr bwMode="auto">
          <a:xfrm>
            <a:off x="3952875" y="6524625"/>
            <a:ext cx="5227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Ricciardolo et al. Allergologia et Immunopathologia 2015</a:t>
            </a:r>
          </a:p>
        </p:txBody>
      </p:sp>
    </p:spTree>
    <p:extLst>
      <p:ext uri="{BB962C8B-B14F-4D97-AF65-F5344CB8AC3E}">
        <p14:creationId xmlns:p14="http://schemas.microsoft.com/office/powerpoint/2010/main" val="1918265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786" name="Gruppo 6"/>
          <p:cNvGrpSpPr>
            <a:grpSpLocks/>
          </p:cNvGrpSpPr>
          <p:nvPr/>
        </p:nvGrpSpPr>
        <p:grpSpPr bwMode="auto">
          <a:xfrm>
            <a:off x="295275" y="2114550"/>
            <a:ext cx="8569325" cy="3906838"/>
            <a:chOff x="295062" y="2330878"/>
            <a:chExt cx="8568953" cy="3906434"/>
          </a:xfrm>
        </p:grpSpPr>
        <p:pic>
          <p:nvPicPr>
            <p:cNvPr id="374789" name="Immagine 1"/>
            <p:cNvPicPr>
              <a:picLocks noChangeAspect="1"/>
            </p:cNvPicPr>
            <p:nvPr/>
          </p:nvPicPr>
          <p:blipFill>
            <a:blip r:embed="rId3">
              <a:extLst>
                <a:ext uri="{28A0092B-C50C-407E-A947-70E740481C1C}">
                  <a14:useLocalDpi xmlns:a14="http://schemas.microsoft.com/office/drawing/2010/main" val="0"/>
                </a:ext>
              </a:extLst>
            </a:blip>
            <a:srcRect l="12367" t="22438" r="12367" b="16531"/>
            <a:stretch>
              <a:fillRect/>
            </a:stretch>
          </p:blipFill>
          <p:spPr bwMode="auto">
            <a:xfrm>
              <a:off x="295062" y="2330878"/>
              <a:ext cx="8568953" cy="39064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4790" name="Rettangolo 2"/>
            <p:cNvSpPr>
              <a:spLocks noChangeArrowheads="1"/>
            </p:cNvSpPr>
            <p:nvPr/>
          </p:nvSpPr>
          <p:spPr bwMode="auto">
            <a:xfrm>
              <a:off x="467544" y="5042204"/>
              <a:ext cx="1512168" cy="43204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74791" name="Rettangolo 3"/>
            <p:cNvSpPr>
              <a:spLocks noChangeArrowheads="1"/>
            </p:cNvSpPr>
            <p:nvPr/>
          </p:nvSpPr>
          <p:spPr bwMode="auto">
            <a:xfrm>
              <a:off x="5724128" y="5042204"/>
              <a:ext cx="1296144" cy="43204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374787" name="CasellaDiTesto 4"/>
          <p:cNvSpPr txBox="1">
            <a:spLocks noChangeArrowheads="1"/>
          </p:cNvSpPr>
          <p:nvPr/>
        </p:nvSpPr>
        <p:spPr bwMode="auto">
          <a:xfrm>
            <a:off x="6153150" y="6516688"/>
            <a:ext cx="295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AJRCCM 2004; 169:473-8.</a:t>
            </a:r>
          </a:p>
        </p:txBody>
      </p:sp>
      <p:pic>
        <p:nvPicPr>
          <p:cNvPr id="374788" name="Immagine 5"/>
          <p:cNvPicPr>
            <a:picLocks noChangeAspect="1"/>
          </p:cNvPicPr>
          <p:nvPr/>
        </p:nvPicPr>
        <p:blipFill>
          <a:blip r:embed="rId4">
            <a:extLst>
              <a:ext uri="{28A0092B-C50C-407E-A947-70E740481C1C}">
                <a14:useLocalDpi xmlns:a14="http://schemas.microsoft.com/office/drawing/2010/main" val="0"/>
              </a:ext>
            </a:extLst>
          </a:blip>
          <a:srcRect l="12920" t="19485" r="19008" b="54922"/>
          <a:stretch>
            <a:fillRect/>
          </a:stretch>
        </p:blipFill>
        <p:spPr bwMode="auto">
          <a:xfrm>
            <a:off x="1116013" y="115888"/>
            <a:ext cx="6911975" cy="13096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099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olo 1"/>
          <p:cNvSpPr>
            <a:spLocks noGrp="1"/>
          </p:cNvSpPr>
          <p:nvPr>
            <p:ph type="title"/>
          </p:nvPr>
        </p:nvSpPr>
        <p:spPr>
          <a:xfrm>
            <a:off x="179388" y="188913"/>
            <a:ext cx="8828087" cy="1143000"/>
          </a:xfrm>
        </p:spPr>
        <p:txBody>
          <a:bodyPr/>
          <a:lstStyle/>
          <a:p>
            <a:r>
              <a:rPr lang="it-IT" altLang="it-IT" sz="3600" smtClean="0">
                <a:solidFill>
                  <a:srgbClr val="FFFF00"/>
                </a:solidFill>
              </a:rPr>
              <a:t>FeNO and asthma diagnosis:</a:t>
            </a:r>
            <a:br>
              <a:rPr lang="it-IT" altLang="it-IT" sz="3600" smtClean="0">
                <a:solidFill>
                  <a:srgbClr val="FFFF00"/>
                </a:solidFill>
              </a:rPr>
            </a:br>
            <a:r>
              <a:rPr lang="it-IT" altLang="it-IT" sz="3600" smtClean="0">
                <a:solidFill>
                  <a:srgbClr val="FFFF00"/>
                </a:solidFill>
              </a:rPr>
              <a:t>cut-off 26 ppb vs sputum eosinophila &gt;3%</a:t>
            </a:r>
          </a:p>
        </p:txBody>
      </p:sp>
      <p:pic>
        <p:nvPicPr>
          <p:cNvPr id="185347" name="Picture 2"/>
          <p:cNvPicPr>
            <a:picLocks noChangeAspect="1" noChangeArrowheads="1"/>
          </p:cNvPicPr>
          <p:nvPr/>
        </p:nvPicPr>
        <p:blipFill>
          <a:blip r:embed="rId2">
            <a:extLst>
              <a:ext uri="{28A0092B-C50C-407E-A947-70E740481C1C}">
                <a14:useLocalDpi xmlns:a14="http://schemas.microsoft.com/office/drawing/2010/main" val="0"/>
              </a:ext>
            </a:extLst>
          </a:blip>
          <a:srcRect l="9322" t="24101" r="74622" b="12357"/>
          <a:stretch>
            <a:fillRect/>
          </a:stretch>
        </p:blipFill>
        <p:spPr bwMode="auto">
          <a:xfrm>
            <a:off x="2425700" y="1557338"/>
            <a:ext cx="4178300" cy="4648200"/>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85348" name="CasellaDiTesto 3"/>
          <p:cNvSpPr txBox="1">
            <a:spLocks noChangeArrowheads="1"/>
          </p:cNvSpPr>
          <p:nvPr/>
        </p:nvSpPr>
        <p:spPr bwMode="auto">
          <a:xfrm>
            <a:off x="5795963" y="6524625"/>
            <a:ext cx="321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Shaw et al. AJRCCM 2007;176:231-7.</a:t>
            </a:r>
          </a:p>
        </p:txBody>
      </p:sp>
      <p:sp>
        <p:nvSpPr>
          <p:cNvPr id="185349" name="CasellaDiTesto 1"/>
          <p:cNvSpPr txBox="1">
            <a:spLocks noChangeArrowheads="1"/>
          </p:cNvSpPr>
          <p:nvPr/>
        </p:nvSpPr>
        <p:spPr bwMode="auto">
          <a:xfrm>
            <a:off x="355600" y="3429000"/>
            <a:ext cx="200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Negative Predictive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Value = 85%</a:t>
            </a:r>
          </a:p>
        </p:txBody>
      </p:sp>
    </p:spTree>
    <p:extLst>
      <p:ext uri="{BB962C8B-B14F-4D97-AF65-F5344CB8AC3E}">
        <p14:creationId xmlns:p14="http://schemas.microsoft.com/office/powerpoint/2010/main" val="2138401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l="9962" t="34453" r="40228" b="27158"/>
          <a:stretch>
            <a:fillRect/>
          </a:stretch>
        </p:blipFill>
        <p:spPr bwMode="auto">
          <a:xfrm>
            <a:off x="1322388" y="4135438"/>
            <a:ext cx="6499225" cy="2279650"/>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6371" name="Picture 3"/>
          <p:cNvPicPr>
            <a:picLocks noChangeAspect="1" noChangeArrowheads="1"/>
          </p:cNvPicPr>
          <p:nvPr/>
        </p:nvPicPr>
        <p:blipFill>
          <a:blip r:embed="rId3">
            <a:extLst>
              <a:ext uri="{28A0092B-C50C-407E-A947-70E740481C1C}">
                <a14:useLocalDpi xmlns:a14="http://schemas.microsoft.com/office/drawing/2010/main" val="0"/>
              </a:ext>
            </a:extLst>
          </a:blip>
          <a:srcRect l="13397" t="34453" r="55534" b="29126"/>
          <a:stretch>
            <a:fillRect/>
          </a:stretch>
        </p:blipFill>
        <p:spPr bwMode="auto">
          <a:xfrm>
            <a:off x="2568575" y="836613"/>
            <a:ext cx="4194175" cy="3143250"/>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6372" name="Text Box 4"/>
          <p:cNvSpPr txBox="1">
            <a:spLocks noChangeArrowheads="1"/>
          </p:cNvSpPr>
          <p:nvPr/>
        </p:nvSpPr>
        <p:spPr bwMode="auto">
          <a:xfrm>
            <a:off x="1668463" y="152400"/>
            <a:ext cx="5945187" cy="523875"/>
          </a:xfrm>
          <a:prstGeom prst="rect">
            <a:avLst/>
          </a:prstGeom>
          <a:gradFill rotWithShape="1">
            <a:gsLst>
              <a:gs pos="0">
                <a:srgbClr val="2F7618"/>
              </a:gs>
              <a:gs pos="50000">
                <a:srgbClr val="66FF33"/>
              </a:gs>
              <a:gs pos="100000">
                <a:srgbClr val="2F7618"/>
              </a:gs>
            </a:gsLst>
            <a:lin ang="5400000" scaled="1"/>
          </a:gradFill>
          <a:ln w="9525">
            <a:solidFill>
              <a:schemeClr val="tx1"/>
            </a:solidFill>
            <a:miter lim="800000"/>
            <a:headEnd/>
            <a:tailEnd/>
          </a:ln>
        </p:spPr>
        <p:txBody>
          <a:bodyPr>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it-IT" sz="2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a:t>
            </a:r>
            <a:r>
              <a:rPr kumimoji="0" lang="en-GB" altLang="it-IT" sz="2800" b="1" i="0" u="none" strike="noStrike" kern="1200" cap="none" spc="0" normalizeH="0" baseline="-25000" noProof="0" smtClean="0">
                <a:ln>
                  <a:noFill/>
                </a:ln>
                <a:solidFill>
                  <a:srgbClr val="000000"/>
                </a:solidFill>
                <a:effectLst/>
                <a:uLnTx/>
                <a:uFillTx/>
                <a:latin typeface="Arial" panose="020B0604020202020204" pitchFamily="34" charset="0"/>
                <a:ea typeface="+mn-ea"/>
                <a:cs typeface="+mn-cs"/>
              </a:rPr>
              <a:t>E</a:t>
            </a:r>
            <a:r>
              <a:rPr kumimoji="0" lang="en-GB" altLang="it-IT" sz="2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 cut points</a:t>
            </a:r>
          </a:p>
        </p:txBody>
      </p:sp>
      <p:sp>
        <p:nvSpPr>
          <p:cNvPr id="186373" name="Text Box 19"/>
          <p:cNvSpPr txBox="1">
            <a:spLocks noChangeArrowheads="1"/>
          </p:cNvSpPr>
          <p:nvPr/>
        </p:nvSpPr>
        <p:spPr bwMode="auto">
          <a:xfrm>
            <a:off x="5380038" y="6437313"/>
            <a:ext cx="391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100">
                <a:solidFill>
                  <a:schemeClr val="tx1"/>
                </a:solidFill>
                <a:latin typeface="Times New Roman" panose="02020603050405020304" pitchFamily="18" charset="0"/>
              </a:defRPr>
            </a:lvl1pPr>
            <a:lvl2pPr marL="742950" indent="-285750" eaLnBrk="0" hangingPunct="0">
              <a:spcBef>
                <a:spcPct val="20000"/>
              </a:spcBef>
              <a:buChar char="–"/>
              <a:defRPr sz="2700">
                <a:solidFill>
                  <a:schemeClr val="tx1"/>
                </a:solidFill>
                <a:latin typeface="Times New Roman" panose="02020603050405020304" pitchFamily="18" charset="0"/>
              </a:defRPr>
            </a:lvl2pPr>
            <a:lvl3pPr marL="1143000" indent="-228600" eaLnBrk="0" hangingPunct="0">
              <a:spcBef>
                <a:spcPct val="20000"/>
              </a:spcBef>
              <a:buChar char="•"/>
              <a:defRPr sz="2300">
                <a:solidFill>
                  <a:schemeClr val="tx1"/>
                </a:solidFill>
                <a:latin typeface="Times New Roman" panose="02020603050405020304" pitchFamily="18" charset="0"/>
              </a:defRPr>
            </a:lvl3pPr>
            <a:lvl4pPr marL="1600200" indent="-228600" eaLnBrk="0" hangingPunct="0">
              <a:spcBef>
                <a:spcPct val="20000"/>
              </a:spcBef>
              <a:buChar char="–"/>
              <a:defRPr sz="1900">
                <a:solidFill>
                  <a:schemeClr val="tx1"/>
                </a:solidFill>
                <a:latin typeface="Times New Roman" panose="02020603050405020304" pitchFamily="18" charset="0"/>
              </a:defRPr>
            </a:lvl4pPr>
            <a:lvl5pPr marL="2057400" indent="-228600" eaLnBrk="0" hangingPunct="0">
              <a:spcBef>
                <a:spcPct val="20000"/>
              </a:spcBef>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9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it-IT" sz="1600" b="0" i="1" u="none" strike="noStrike" kern="1200" cap="none" spc="0" normalizeH="0" baseline="0" noProof="0" smtClean="0">
                <a:ln>
                  <a:noFill/>
                </a:ln>
                <a:solidFill>
                  <a:srgbClr val="00FFFF"/>
                </a:solidFill>
                <a:effectLst/>
                <a:uLnTx/>
                <a:uFillTx/>
                <a:latin typeface="Arial" panose="020B0604020202020204" pitchFamily="34" charset="0"/>
                <a:ea typeface="+mn-ea"/>
                <a:cs typeface="+mn-cs"/>
              </a:rPr>
              <a:t>Dweik et al: AJRCCM 2011;184:602-615.</a:t>
            </a:r>
          </a:p>
        </p:txBody>
      </p:sp>
    </p:spTree>
    <p:extLst>
      <p:ext uri="{BB962C8B-B14F-4D97-AF65-F5344CB8AC3E}">
        <p14:creationId xmlns:p14="http://schemas.microsoft.com/office/powerpoint/2010/main" val="2898259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olo 1"/>
          <p:cNvSpPr>
            <a:spLocks noGrp="1"/>
          </p:cNvSpPr>
          <p:nvPr>
            <p:ph type="title"/>
          </p:nvPr>
        </p:nvSpPr>
        <p:spPr>
          <a:xfrm>
            <a:off x="685800" y="260350"/>
            <a:ext cx="7772400" cy="1143000"/>
          </a:xfrm>
        </p:spPr>
        <p:txBody>
          <a:bodyPr/>
          <a:lstStyle/>
          <a:p>
            <a:r>
              <a:rPr lang="it-IT" altLang="it-IT" smtClean="0">
                <a:solidFill>
                  <a:srgbClr val="FFFF00"/>
                </a:solidFill>
              </a:rPr>
              <a:t>FeNO as predictor of steroid response</a:t>
            </a:r>
          </a:p>
        </p:txBody>
      </p:sp>
      <p:pic>
        <p:nvPicPr>
          <p:cNvPr id="187395" name="Picture 2"/>
          <p:cNvPicPr>
            <a:picLocks noChangeAspect="1" noChangeArrowheads="1"/>
          </p:cNvPicPr>
          <p:nvPr/>
        </p:nvPicPr>
        <p:blipFill>
          <a:blip r:embed="rId2">
            <a:extLst>
              <a:ext uri="{28A0092B-C50C-407E-A947-70E740481C1C}">
                <a14:useLocalDpi xmlns:a14="http://schemas.microsoft.com/office/drawing/2010/main" val="0"/>
              </a:ext>
            </a:extLst>
          </a:blip>
          <a:srcRect l="9946" t="29237" r="59978" b="19672"/>
          <a:stretch>
            <a:fillRect/>
          </a:stretch>
        </p:blipFill>
        <p:spPr bwMode="auto">
          <a:xfrm>
            <a:off x="263525" y="2060575"/>
            <a:ext cx="8594725" cy="4321175"/>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87396" name="CasellaDiTesto 3"/>
          <p:cNvSpPr txBox="1">
            <a:spLocks noChangeArrowheads="1"/>
          </p:cNvSpPr>
          <p:nvPr/>
        </p:nvSpPr>
        <p:spPr bwMode="auto">
          <a:xfrm>
            <a:off x="1597025" y="1628775"/>
            <a:ext cx="5495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52 subjects with undiagnosed respiratory symptoms</a:t>
            </a:r>
          </a:p>
        </p:txBody>
      </p:sp>
      <p:sp>
        <p:nvSpPr>
          <p:cNvPr id="187397" name="CasellaDiTesto 4"/>
          <p:cNvSpPr txBox="1">
            <a:spLocks noChangeArrowheads="1"/>
          </p:cNvSpPr>
          <p:nvPr/>
        </p:nvSpPr>
        <p:spPr bwMode="auto">
          <a:xfrm>
            <a:off x="179388" y="6381750"/>
            <a:ext cx="3557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Placebo vs Fluticasone 500 mcg/day</a:t>
            </a:r>
          </a:p>
        </p:txBody>
      </p:sp>
      <p:sp>
        <p:nvSpPr>
          <p:cNvPr id="187398" name="CasellaDiTesto 5"/>
          <p:cNvSpPr txBox="1">
            <a:spLocks noChangeArrowheads="1"/>
          </p:cNvSpPr>
          <p:nvPr/>
        </p:nvSpPr>
        <p:spPr bwMode="auto">
          <a:xfrm>
            <a:off x="5364163" y="6453188"/>
            <a:ext cx="380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Smith et al. AJRCCM 2005;172:453-9.</a:t>
            </a:r>
          </a:p>
        </p:txBody>
      </p:sp>
    </p:spTree>
    <p:extLst>
      <p:ext uri="{BB962C8B-B14F-4D97-AF65-F5344CB8AC3E}">
        <p14:creationId xmlns:p14="http://schemas.microsoft.com/office/powerpoint/2010/main" val="2447095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p:cNvSpPr>
          <p:nvPr/>
        </p:nvSpPr>
        <p:spPr bwMode="auto">
          <a:xfrm>
            <a:off x="46038" y="3313113"/>
            <a:ext cx="2286000" cy="1371600"/>
          </a:xfrm>
          <a:prstGeom prst="rect">
            <a:avLst/>
          </a:prstGeom>
          <a:noFill/>
          <a:ln w="19050">
            <a:solidFill>
              <a:sysClr val="windowText" lastClr="000000"/>
            </a:solidFill>
            <a:miter lim="800000"/>
            <a:headEnd/>
            <a:tailEnd/>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smtClean="0">
                <a:ln>
                  <a:noFill/>
                </a:ln>
                <a:solidFill>
                  <a:prstClr val="black"/>
                </a:solidFill>
                <a:effectLst/>
                <a:uLnTx/>
                <a:uFillTx/>
                <a:latin typeface="Calibri" pitchFamily="34" charset="0"/>
                <a:ea typeface="+mn-ea"/>
                <a:cs typeface="Arial" charset="0"/>
              </a:rPr>
              <a:t>Symptomatic Patient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0" cap="none" spc="0" normalizeH="0" baseline="0" noProof="0" smtClean="0">
                <a:ln>
                  <a:noFill/>
                </a:ln>
                <a:solidFill>
                  <a:prstClr val="black"/>
                </a:solidFill>
                <a:effectLst/>
                <a:uLnTx/>
                <a:uFillTx/>
                <a:latin typeface="Calibri" pitchFamily="34" charset="0"/>
                <a:ea typeface="+mn-ea"/>
                <a:cs typeface="Arial" charset="0"/>
              </a:rPr>
              <a:t>(chronic cough and/or wheeze and/or breathlessness for &gt; 6 weeks)</a:t>
            </a:r>
          </a:p>
        </p:txBody>
      </p:sp>
      <p:sp>
        <p:nvSpPr>
          <p:cNvPr id="6" name="Rettangolo 35"/>
          <p:cNvSpPr>
            <a:spLocks noChangeArrowheads="1"/>
          </p:cNvSpPr>
          <p:nvPr/>
        </p:nvSpPr>
        <p:spPr bwMode="auto">
          <a:xfrm>
            <a:off x="2243138" y="1343025"/>
            <a:ext cx="2305050" cy="646113"/>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0" cap="none" spc="0" normalizeH="0" baseline="0" noProof="0" smtClean="0">
                <a:ln>
                  <a:noFill/>
                </a:ln>
                <a:solidFill>
                  <a:prstClr val="black"/>
                </a:solidFill>
                <a:effectLst/>
                <a:uLnTx/>
                <a:uFillTx/>
                <a:latin typeface="Calibri" pitchFamily="34" charset="0"/>
                <a:ea typeface="+mn-ea"/>
                <a:cs typeface="Arial" charset="0"/>
              </a:rPr>
              <a:t>FeNO &lt;25 ppb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0" cap="none" spc="0" normalizeH="0" baseline="0" noProof="0" smtClean="0">
                <a:ln>
                  <a:noFill/>
                </a:ln>
                <a:solidFill>
                  <a:prstClr val="black"/>
                </a:solidFill>
                <a:effectLst/>
                <a:uLnTx/>
                <a:uFillTx/>
                <a:latin typeface="Calibri" pitchFamily="34" charset="0"/>
                <a:ea typeface="+mn-ea"/>
                <a:cs typeface="Arial" charset="0"/>
              </a:rPr>
              <a:t>(&lt; 20 ppb children)</a:t>
            </a:r>
          </a:p>
        </p:txBody>
      </p:sp>
      <p:sp>
        <p:nvSpPr>
          <p:cNvPr id="7" name="Rettangolo 42"/>
          <p:cNvSpPr>
            <a:spLocks noChangeArrowheads="1"/>
          </p:cNvSpPr>
          <p:nvPr/>
        </p:nvSpPr>
        <p:spPr bwMode="auto">
          <a:xfrm>
            <a:off x="5291138" y="857250"/>
            <a:ext cx="3778250" cy="2652713"/>
          </a:xfrm>
          <a:prstGeom prst="rect">
            <a:avLst/>
          </a:prstGeom>
          <a:noFill/>
          <a:ln w="19050">
            <a:solidFill>
              <a:sysClr val="windowText" lastClr="000000"/>
            </a:solidFill>
            <a:miter lim="800000"/>
            <a:headEnd/>
            <a:tailEnd/>
          </a:ln>
          <a:extLst/>
        </p:spPr>
        <p:txBody>
          <a:bodyPr>
            <a:spAutoFit/>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Unlikely</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eosinophilic</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airways</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inflammation</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Unlikely</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corticosteroid</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responsiveness</a:t>
            </a:r>
            <a:endParaRPr kumimoji="0" lang="it-IT" sz="1200" b="0" i="0" u="none" strike="noStrike" kern="0" cap="none" spc="0" normalizeH="0" baseline="0" noProof="0" dirty="0">
              <a:ln>
                <a:noFill/>
              </a:ln>
              <a:solidFill>
                <a:prstClr val="black"/>
              </a:solidFill>
              <a:effectLst/>
              <a:uLnTx/>
              <a:uFillTx/>
              <a:latin typeface="Arial"/>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it-IT" sz="1200" b="0" i="0" u="none" strike="noStrike" kern="0" cap="none" spc="0" normalizeH="0" baseline="0" noProof="0" dirty="0">
              <a:ln>
                <a:noFill/>
              </a:ln>
              <a:solidFill>
                <a:prstClr val="black"/>
              </a:solidFill>
              <a:effectLst/>
              <a:uLnTx/>
              <a:uFillTx/>
              <a:latin typeface="Arial"/>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it-IT" sz="800" b="0" i="0" u="none" strike="noStrike" kern="0" cap="none" spc="0" normalizeH="0" baseline="0" noProof="0" dirty="0">
              <a:ln>
                <a:noFill/>
              </a:ln>
              <a:solidFill>
                <a:prstClr val="black"/>
              </a:solidFill>
              <a:effectLst/>
              <a:uLnTx/>
              <a:uFillTx/>
              <a:latin typeface="Arial"/>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0" cap="none" spc="0" normalizeH="0" baseline="0" noProof="0" dirty="0">
                <a:ln>
                  <a:noFill/>
                </a:ln>
                <a:solidFill>
                  <a:prstClr val="black"/>
                </a:solidFill>
                <a:effectLst/>
                <a:uLnTx/>
                <a:uFillTx/>
                <a:latin typeface="Arial"/>
                <a:ea typeface="+mn-ea"/>
                <a:cs typeface="Arial" charset="0"/>
              </a:rPr>
              <a:t>Alternative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Diagnosis</a:t>
            </a:r>
            <a:r>
              <a:rPr kumimoji="0" lang="it-IT" sz="1200" b="0" i="0" u="none" strike="noStrike" kern="0" cap="none" spc="0" normalizeH="0" baseline="0" noProof="0" dirty="0">
                <a:ln>
                  <a:noFill/>
                </a:ln>
                <a:solidFill>
                  <a:prstClr val="black"/>
                </a:solidFill>
                <a:effectLst/>
                <a:uLnTx/>
                <a:uFillTx/>
                <a:latin typeface="Arial"/>
                <a:ea typeface="+mn-ea"/>
                <a:cs typeface="Arial" charset="0"/>
              </a:rPr>
              <a:t>:</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a:ln>
                  <a:noFill/>
                </a:ln>
                <a:solidFill>
                  <a:prstClr val="black"/>
                </a:solidFill>
                <a:effectLst/>
                <a:uLnTx/>
                <a:uFillTx/>
                <a:latin typeface="Arial"/>
                <a:ea typeface="+mn-ea"/>
                <a:cs typeface="Arial" charset="0"/>
              </a:rPr>
              <a:t>Non-</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eosinophilc</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Asthma</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neutrophilic</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inflammation</a:t>
            </a:r>
            <a:r>
              <a:rPr kumimoji="0" lang="it-IT" sz="1200" b="0" i="0" u="none" strike="noStrike" kern="0" cap="none" spc="0" normalizeH="0" baseline="0" noProof="0" dirty="0">
                <a:ln>
                  <a:noFill/>
                </a:ln>
                <a:solidFill>
                  <a:prstClr val="black"/>
                </a:solidFill>
                <a:effectLst/>
                <a:uLnTx/>
                <a:uFillTx/>
                <a:latin typeface="Arial"/>
                <a:ea typeface="+mn-ea"/>
                <a:cs typeface="Arial" charset="0"/>
              </a:rPr>
              <a:t>)</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Wheezy</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Bronchitis</a:t>
            </a:r>
            <a:endParaRPr kumimoji="0" lang="it-IT" sz="1200" b="0" i="0" u="none" strike="noStrike" kern="0" cap="none" spc="0" normalizeH="0" baseline="0" noProof="0" dirty="0">
              <a:ln>
                <a:noFill/>
              </a:ln>
              <a:solidFill>
                <a:prstClr val="black"/>
              </a:solidFill>
              <a:effectLst/>
              <a:uLnTx/>
              <a:uFillTx/>
              <a:latin typeface="Arial"/>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Gastroesophageal</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Reflux</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disease</a:t>
            </a:r>
            <a:endParaRPr kumimoji="0" lang="it-IT" sz="1200" b="0" i="0" u="none" strike="noStrike" kern="0" cap="none" spc="0" normalizeH="0" baseline="0" noProof="0" dirty="0">
              <a:ln>
                <a:noFill/>
              </a:ln>
              <a:solidFill>
                <a:prstClr val="black"/>
              </a:solidFill>
              <a:effectLst/>
              <a:uLnTx/>
              <a:uFillTx/>
              <a:latin typeface="Arial"/>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Rhinosinusitis</a:t>
            </a:r>
            <a:endParaRPr kumimoji="0" lang="it-IT" sz="1200" b="0" i="0" u="none" strike="noStrike" kern="0" cap="none" spc="0" normalizeH="0" baseline="0" noProof="0" dirty="0">
              <a:ln>
                <a:noFill/>
              </a:ln>
              <a:solidFill>
                <a:prstClr val="black"/>
              </a:solidFill>
              <a:effectLst/>
              <a:uLnTx/>
              <a:uFillTx/>
              <a:latin typeface="Arial"/>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a:ln>
                  <a:noFill/>
                </a:ln>
                <a:solidFill>
                  <a:prstClr val="black"/>
                </a:solidFill>
                <a:effectLst/>
                <a:uLnTx/>
                <a:uFillTx/>
                <a:latin typeface="Arial"/>
                <a:ea typeface="+mn-ea"/>
                <a:cs typeface="Arial" charset="0"/>
              </a:rPr>
              <a:t>COPD</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Vocal</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Cord</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Dysfunction</a:t>
            </a:r>
            <a:endParaRPr kumimoji="0" lang="it-IT" sz="1200" b="0" i="0" u="none" strike="noStrike" kern="0" cap="none" spc="0" normalizeH="0" baseline="0" noProof="0" dirty="0">
              <a:ln>
                <a:noFill/>
              </a:ln>
              <a:solidFill>
                <a:prstClr val="black"/>
              </a:solidFill>
              <a:effectLst/>
              <a:uLnTx/>
              <a:uFillTx/>
              <a:latin typeface="Arial"/>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Bronchiectasis</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Cystic</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Fibrosis</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Primary</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Ciliary</a:t>
            </a:r>
            <a:r>
              <a:rPr kumimoji="0" lang="it-IT" sz="1200" b="0" i="0" u="none" strike="noStrike" kern="0" cap="none" spc="0" normalizeH="0" baseline="0" noProof="0" dirty="0">
                <a:ln>
                  <a:noFill/>
                </a:ln>
                <a:solidFill>
                  <a:prstClr val="black"/>
                </a:solidFill>
                <a:effectLst/>
                <a:uLnTx/>
                <a:uFillTx/>
                <a:latin typeface="Arial"/>
                <a:ea typeface="+mn-ea"/>
                <a:cs typeface="Arial" charset="0"/>
              </a:rPr>
              <a:t> </a:t>
            </a:r>
            <a:r>
              <a:rPr kumimoji="0" lang="it-IT" sz="1200" b="0" i="0" u="none" strike="noStrike" kern="0" cap="none" spc="0" normalizeH="0" baseline="0" noProof="0" dirty="0" err="1">
                <a:ln>
                  <a:noFill/>
                </a:ln>
                <a:solidFill>
                  <a:prstClr val="black"/>
                </a:solidFill>
                <a:effectLst/>
                <a:uLnTx/>
                <a:uFillTx/>
                <a:latin typeface="Arial"/>
                <a:ea typeface="+mn-ea"/>
                <a:cs typeface="Arial" charset="0"/>
              </a:rPr>
              <a:t>Dyskinesia</a:t>
            </a:r>
            <a:endParaRPr kumimoji="0" lang="it-IT" sz="1800" b="0" i="0" u="none" strike="noStrike" kern="0" cap="none" spc="0" normalizeH="0" baseline="0" noProof="0" dirty="0">
              <a:ln>
                <a:noFill/>
              </a:ln>
              <a:solidFill>
                <a:prstClr val="black"/>
              </a:solidFill>
              <a:effectLst/>
              <a:uLnTx/>
              <a:uFillTx/>
              <a:latin typeface="Arial"/>
              <a:ea typeface="+mn-ea"/>
              <a:cs typeface="Arial" charset="0"/>
            </a:endParaRPr>
          </a:p>
        </p:txBody>
      </p:sp>
      <p:sp>
        <p:nvSpPr>
          <p:cNvPr id="8" name="Line 18"/>
          <p:cNvSpPr>
            <a:spLocks noChangeShapeType="1"/>
          </p:cNvSpPr>
          <p:nvPr/>
        </p:nvSpPr>
        <p:spPr bwMode="auto">
          <a:xfrm flipV="1">
            <a:off x="1100138" y="1712913"/>
            <a:ext cx="0" cy="1584325"/>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9" name="Line 21"/>
          <p:cNvSpPr>
            <a:spLocks noChangeShapeType="1"/>
          </p:cNvSpPr>
          <p:nvPr/>
        </p:nvSpPr>
        <p:spPr bwMode="auto">
          <a:xfrm flipV="1">
            <a:off x="1076325" y="6269038"/>
            <a:ext cx="1081088"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0" name="Line 27"/>
          <p:cNvSpPr>
            <a:spLocks noChangeShapeType="1"/>
          </p:cNvSpPr>
          <p:nvPr/>
        </p:nvSpPr>
        <p:spPr bwMode="auto">
          <a:xfrm flipV="1">
            <a:off x="4438650" y="6294438"/>
            <a:ext cx="1006475"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1" name="Line 20"/>
          <p:cNvSpPr>
            <a:spLocks noChangeShapeType="1"/>
          </p:cNvSpPr>
          <p:nvPr/>
        </p:nvSpPr>
        <p:spPr bwMode="auto">
          <a:xfrm>
            <a:off x="2343150" y="3935413"/>
            <a:ext cx="276225" cy="3175"/>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2" name="Rettangolo 35"/>
          <p:cNvSpPr>
            <a:spLocks noChangeArrowheads="1"/>
          </p:cNvSpPr>
          <p:nvPr/>
        </p:nvSpPr>
        <p:spPr bwMode="auto">
          <a:xfrm>
            <a:off x="2619375" y="3646488"/>
            <a:ext cx="2305050" cy="646112"/>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0" cap="none" spc="0" normalizeH="0" baseline="0" noProof="0" smtClean="0">
                <a:ln>
                  <a:noFill/>
                </a:ln>
                <a:solidFill>
                  <a:prstClr val="black"/>
                </a:solidFill>
                <a:effectLst/>
                <a:uLnTx/>
                <a:uFillTx/>
                <a:latin typeface="Calibri" pitchFamily="34" charset="0"/>
                <a:ea typeface="+mn-ea"/>
                <a:cs typeface="Arial" charset="0"/>
              </a:rPr>
              <a:t>FeNO 25-50 ppb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0" cap="none" spc="0" normalizeH="0" baseline="0" noProof="0" smtClean="0">
                <a:ln>
                  <a:noFill/>
                </a:ln>
                <a:solidFill>
                  <a:prstClr val="black"/>
                </a:solidFill>
                <a:effectLst/>
                <a:uLnTx/>
                <a:uFillTx/>
                <a:latin typeface="Calibri" pitchFamily="34" charset="0"/>
                <a:ea typeface="+mn-ea"/>
                <a:cs typeface="Arial" charset="0"/>
              </a:rPr>
              <a:t>(20-35 ppb children)</a:t>
            </a:r>
          </a:p>
        </p:txBody>
      </p:sp>
      <p:sp>
        <p:nvSpPr>
          <p:cNvPr id="13" name="Rettangolo 35"/>
          <p:cNvSpPr>
            <a:spLocks noChangeArrowheads="1"/>
          </p:cNvSpPr>
          <p:nvPr/>
        </p:nvSpPr>
        <p:spPr bwMode="auto">
          <a:xfrm>
            <a:off x="2144713" y="5951538"/>
            <a:ext cx="2305050" cy="646112"/>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0" cap="none" spc="0" normalizeH="0" baseline="0" noProof="0" smtClean="0">
                <a:ln>
                  <a:noFill/>
                </a:ln>
                <a:solidFill>
                  <a:prstClr val="black"/>
                </a:solidFill>
                <a:effectLst/>
                <a:uLnTx/>
                <a:uFillTx/>
                <a:latin typeface="Calibri" pitchFamily="34" charset="0"/>
                <a:ea typeface="+mn-ea"/>
                <a:cs typeface="Arial" charset="0"/>
              </a:rPr>
              <a:t>FeNO&gt;50 ppb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800" b="0" i="0" u="none" strike="noStrike" kern="0" cap="none" spc="0" normalizeH="0" baseline="0" noProof="0" smtClean="0">
                <a:ln>
                  <a:noFill/>
                </a:ln>
                <a:solidFill>
                  <a:prstClr val="black"/>
                </a:solidFill>
                <a:effectLst/>
                <a:uLnTx/>
                <a:uFillTx/>
                <a:latin typeface="Calibri" pitchFamily="34" charset="0"/>
                <a:ea typeface="+mn-ea"/>
                <a:cs typeface="Arial" charset="0"/>
              </a:rPr>
              <a:t>(&gt;35 ppb children)</a:t>
            </a:r>
          </a:p>
        </p:txBody>
      </p:sp>
      <p:sp>
        <p:nvSpPr>
          <p:cNvPr id="190475" name="Rettangolo 42"/>
          <p:cNvSpPr>
            <a:spLocks noChangeArrowheads="1"/>
          </p:cNvSpPr>
          <p:nvPr/>
        </p:nvSpPr>
        <p:spPr bwMode="auto">
          <a:xfrm>
            <a:off x="5138738" y="3590925"/>
            <a:ext cx="3930650" cy="6461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Caution in diagnostic decisioning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Clinical assessment</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Shortly re-evaluation</a:t>
            </a:r>
          </a:p>
        </p:txBody>
      </p:sp>
      <p:sp>
        <p:nvSpPr>
          <p:cNvPr id="190476" name="Rettangolo 42"/>
          <p:cNvSpPr>
            <a:spLocks noChangeArrowheads="1"/>
          </p:cNvSpPr>
          <p:nvPr/>
        </p:nvSpPr>
        <p:spPr bwMode="auto">
          <a:xfrm>
            <a:off x="5445125" y="6064250"/>
            <a:ext cx="3624263" cy="4619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Likely eosinophilic airways inflammation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Likely corticosteroid responsiveness.</a:t>
            </a:r>
          </a:p>
        </p:txBody>
      </p:sp>
      <p:sp>
        <p:nvSpPr>
          <p:cNvPr id="190477" name="Text Box 42"/>
          <p:cNvSpPr txBox="1">
            <a:spLocks noChangeArrowheads="1"/>
          </p:cNvSpPr>
          <p:nvPr/>
        </p:nvSpPr>
        <p:spPr bwMode="auto">
          <a:xfrm>
            <a:off x="50800" y="730250"/>
            <a:ext cx="226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ASTHMA DIAGNOSIS</a:t>
            </a:r>
          </a:p>
        </p:txBody>
      </p:sp>
      <p:sp>
        <p:nvSpPr>
          <p:cNvPr id="17" name="Line 21"/>
          <p:cNvSpPr>
            <a:spLocks noChangeShapeType="1"/>
          </p:cNvSpPr>
          <p:nvPr/>
        </p:nvSpPr>
        <p:spPr bwMode="auto">
          <a:xfrm flipV="1">
            <a:off x="1089025" y="1703388"/>
            <a:ext cx="1152525"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8" name="Line 39"/>
          <p:cNvSpPr>
            <a:spLocks noChangeShapeType="1"/>
          </p:cNvSpPr>
          <p:nvPr/>
        </p:nvSpPr>
        <p:spPr bwMode="auto">
          <a:xfrm flipV="1">
            <a:off x="4567238" y="1703388"/>
            <a:ext cx="709612"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9" name="Line 18"/>
          <p:cNvSpPr>
            <a:spLocks noChangeShapeType="1"/>
          </p:cNvSpPr>
          <p:nvPr/>
        </p:nvSpPr>
        <p:spPr bwMode="auto">
          <a:xfrm flipV="1">
            <a:off x="1076325" y="4684713"/>
            <a:ext cx="0" cy="1584325"/>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0" name="Line 20"/>
          <p:cNvSpPr>
            <a:spLocks noChangeShapeType="1"/>
          </p:cNvSpPr>
          <p:nvPr/>
        </p:nvSpPr>
        <p:spPr bwMode="auto">
          <a:xfrm>
            <a:off x="4922838" y="3935413"/>
            <a:ext cx="215900" cy="0"/>
          </a:xfrm>
          <a:prstGeom prst="line">
            <a:avLst/>
          </a:prstGeom>
          <a:noFill/>
          <a:ln w="19050">
            <a:solidFill>
              <a:sysClr val="windowText" lastClr="000000"/>
            </a:solidFill>
            <a:round/>
            <a:headEnd/>
            <a:tailEnd type="triangle" w="med" len="med"/>
          </a:ln>
          <a:effectLs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1" name="Text Box 4"/>
          <p:cNvSpPr txBox="1">
            <a:spLocks noChangeArrowheads="1"/>
          </p:cNvSpPr>
          <p:nvPr/>
        </p:nvSpPr>
        <p:spPr bwMode="auto">
          <a:xfrm>
            <a:off x="4822825" y="44450"/>
            <a:ext cx="4284663" cy="307975"/>
          </a:xfrm>
          <a:prstGeom prst="rect">
            <a:avLst/>
          </a:prstGeom>
          <a:noFill/>
          <a:ln>
            <a:noFill/>
          </a:ln>
          <a:effectLs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Ricciardolo</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et al. </a:t>
            </a: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Allergy</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a:t>
            </a: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Asthma</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a:t>
            </a: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Proc</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2015;36:e1-8</a:t>
            </a:r>
          </a:p>
        </p:txBody>
      </p:sp>
    </p:spTree>
    <p:extLst>
      <p:ext uri="{BB962C8B-B14F-4D97-AF65-F5344CB8AC3E}">
        <p14:creationId xmlns:p14="http://schemas.microsoft.com/office/powerpoint/2010/main" val="2015169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p:cNvSpPr>
          <p:nvPr/>
        </p:nvSpPr>
        <p:spPr bwMode="auto">
          <a:xfrm>
            <a:off x="554038" y="3133725"/>
            <a:ext cx="1371600" cy="762000"/>
          </a:xfrm>
          <a:prstGeom prst="rect">
            <a:avLst/>
          </a:prstGeom>
          <a:noFill/>
          <a:ln w="19050">
            <a:solidFill>
              <a:sysClr val="windowText" lastClr="000000"/>
            </a:solidFill>
            <a:miter lim="800000"/>
            <a:headEnd/>
            <a:tailEnd/>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0" cap="none" spc="0" normalizeH="0" baseline="0" noProof="0" smtClean="0">
                <a:ln>
                  <a:noFill/>
                </a:ln>
                <a:solidFill>
                  <a:prstClr val="black"/>
                </a:solidFill>
                <a:effectLst/>
                <a:uLnTx/>
                <a:uFillTx/>
                <a:latin typeface="Calibri" pitchFamily="34" charset="0"/>
                <a:ea typeface="+mn-ea"/>
                <a:cs typeface="Arial" charset="0"/>
              </a:rPr>
              <a:t>Asthma Symptoms</a:t>
            </a:r>
          </a:p>
        </p:txBody>
      </p:sp>
      <p:sp>
        <p:nvSpPr>
          <p:cNvPr id="5" name="CasellaDiTesto 8"/>
          <p:cNvSpPr txBox="1">
            <a:spLocks noChangeArrowheads="1"/>
          </p:cNvSpPr>
          <p:nvPr/>
        </p:nvSpPr>
        <p:spPr bwMode="auto">
          <a:xfrm>
            <a:off x="1657350" y="5254625"/>
            <a:ext cx="792163" cy="400050"/>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0" cap="none" spc="0" normalizeH="0" baseline="0" noProof="0" smtClean="0">
                <a:ln>
                  <a:noFill/>
                </a:ln>
                <a:solidFill>
                  <a:prstClr val="black"/>
                </a:solidFill>
                <a:effectLst/>
                <a:uLnTx/>
                <a:uFillTx/>
                <a:latin typeface="Calibri" pitchFamily="34" charset="0"/>
                <a:ea typeface="+mn-ea"/>
                <a:cs typeface="Arial" charset="0"/>
              </a:rPr>
              <a:t>NO</a:t>
            </a:r>
          </a:p>
        </p:txBody>
      </p:sp>
      <p:sp>
        <p:nvSpPr>
          <p:cNvPr id="6" name="CasellaDiTesto 9"/>
          <p:cNvSpPr txBox="1">
            <a:spLocks noChangeArrowheads="1"/>
          </p:cNvSpPr>
          <p:nvPr/>
        </p:nvSpPr>
        <p:spPr bwMode="auto">
          <a:xfrm>
            <a:off x="1666875" y="1501775"/>
            <a:ext cx="792163" cy="400050"/>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0" cap="none" spc="0" normalizeH="0" baseline="0" noProof="0" smtClean="0">
                <a:ln>
                  <a:noFill/>
                </a:ln>
                <a:solidFill>
                  <a:prstClr val="black"/>
                </a:solidFill>
                <a:effectLst/>
                <a:uLnTx/>
                <a:uFillTx/>
                <a:latin typeface="Calibri" pitchFamily="34" charset="0"/>
                <a:ea typeface="+mn-ea"/>
                <a:cs typeface="Arial" charset="0"/>
              </a:rPr>
              <a:t>YES</a:t>
            </a:r>
          </a:p>
        </p:txBody>
      </p:sp>
      <p:sp>
        <p:nvSpPr>
          <p:cNvPr id="7" name="Line 31"/>
          <p:cNvSpPr>
            <a:spLocks noChangeShapeType="1"/>
          </p:cNvSpPr>
          <p:nvPr/>
        </p:nvSpPr>
        <p:spPr bwMode="auto">
          <a:xfrm>
            <a:off x="1219200" y="1593850"/>
            <a:ext cx="431800"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8" name="Rettangolo 35"/>
          <p:cNvSpPr>
            <a:spLocks noChangeArrowheads="1"/>
          </p:cNvSpPr>
          <p:nvPr/>
        </p:nvSpPr>
        <p:spPr bwMode="auto">
          <a:xfrm>
            <a:off x="2809875" y="4325938"/>
            <a:ext cx="1584325" cy="461962"/>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0" cap="none" spc="0" normalizeH="0" baseline="0" noProof="0" smtClean="0">
                <a:ln>
                  <a:noFill/>
                </a:ln>
                <a:solidFill>
                  <a:prstClr val="black"/>
                </a:solidFill>
                <a:effectLst/>
                <a:uLnTx/>
                <a:uFillTx/>
                <a:latin typeface="Arial" charset="0"/>
                <a:ea typeface="+mn-ea"/>
                <a:cs typeface="Arial" charset="0"/>
              </a:rPr>
              <a:t>FeNO &lt;25 ppb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0" cap="none" spc="0" normalizeH="0" baseline="0" noProof="0" smtClean="0">
                <a:ln>
                  <a:noFill/>
                </a:ln>
                <a:solidFill>
                  <a:prstClr val="black"/>
                </a:solidFill>
                <a:effectLst/>
                <a:uLnTx/>
                <a:uFillTx/>
                <a:latin typeface="Arial" charset="0"/>
                <a:ea typeface="+mn-ea"/>
                <a:cs typeface="Arial" charset="0"/>
              </a:rPr>
              <a:t>(&lt; 20 ppb children)</a:t>
            </a:r>
          </a:p>
        </p:txBody>
      </p:sp>
      <p:sp>
        <p:nvSpPr>
          <p:cNvPr id="9" name="Rettangolo 35"/>
          <p:cNvSpPr>
            <a:spLocks noChangeArrowheads="1"/>
          </p:cNvSpPr>
          <p:nvPr/>
        </p:nvSpPr>
        <p:spPr bwMode="auto">
          <a:xfrm>
            <a:off x="2809875" y="5343525"/>
            <a:ext cx="1584325" cy="461963"/>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0" cap="none" spc="0" normalizeH="0" baseline="0" noProof="0" smtClean="0">
                <a:ln>
                  <a:noFill/>
                </a:ln>
                <a:solidFill>
                  <a:prstClr val="black"/>
                </a:solidFill>
                <a:effectLst/>
                <a:uLnTx/>
                <a:uFillTx/>
                <a:latin typeface="Arial" charset="0"/>
                <a:ea typeface="+mn-ea"/>
                <a:cs typeface="Arial" charset="0"/>
              </a:rPr>
              <a:t>FeNO 25-50 ppb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0" cap="none" spc="0" normalizeH="0" baseline="0" noProof="0" smtClean="0">
                <a:ln>
                  <a:noFill/>
                </a:ln>
                <a:solidFill>
                  <a:prstClr val="black"/>
                </a:solidFill>
                <a:effectLst/>
                <a:uLnTx/>
                <a:uFillTx/>
                <a:latin typeface="Arial" charset="0"/>
                <a:ea typeface="+mn-ea"/>
                <a:cs typeface="Arial" charset="0"/>
              </a:rPr>
              <a:t>(20-35 ppb children)</a:t>
            </a:r>
          </a:p>
        </p:txBody>
      </p:sp>
      <p:sp>
        <p:nvSpPr>
          <p:cNvPr id="10" name="Rettangolo 35"/>
          <p:cNvSpPr>
            <a:spLocks noChangeArrowheads="1"/>
          </p:cNvSpPr>
          <p:nvPr/>
        </p:nvSpPr>
        <p:spPr bwMode="auto">
          <a:xfrm>
            <a:off x="2809875" y="6351588"/>
            <a:ext cx="1584325" cy="461962"/>
          </a:xfrm>
          <a:prstGeom prst="rect">
            <a:avLst/>
          </a:prstGeom>
          <a:noFill/>
          <a:ln w="1905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0" cap="none" spc="0" normalizeH="0" baseline="0" noProof="0" smtClean="0">
                <a:ln>
                  <a:noFill/>
                </a:ln>
                <a:solidFill>
                  <a:prstClr val="black"/>
                </a:solidFill>
                <a:effectLst/>
                <a:uLnTx/>
                <a:uFillTx/>
                <a:latin typeface="Arial" charset="0"/>
                <a:ea typeface="+mn-ea"/>
                <a:cs typeface="Arial" charset="0"/>
              </a:rPr>
              <a:t>FeNO&gt;50 ppb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200" b="0" i="0" u="none" strike="noStrike" kern="0" cap="none" spc="0" normalizeH="0" baseline="0" noProof="0" smtClean="0">
                <a:ln>
                  <a:noFill/>
                </a:ln>
                <a:solidFill>
                  <a:prstClr val="black"/>
                </a:solidFill>
                <a:effectLst/>
                <a:uLnTx/>
                <a:uFillTx/>
                <a:latin typeface="Arial" charset="0"/>
                <a:ea typeface="+mn-ea"/>
                <a:cs typeface="Arial" charset="0"/>
              </a:rPr>
              <a:t>(&gt;35 ppb children</a:t>
            </a:r>
            <a:endParaRPr kumimoji="0" lang="it-IT" altLang="it-IT" sz="1200" b="0" i="0" u="none" strike="noStrike" kern="0" cap="none" spc="0" normalizeH="0" baseline="0" noProof="0" smtClean="0">
              <a:ln>
                <a:noFill/>
              </a:ln>
              <a:solidFill>
                <a:prstClr val="black"/>
              </a:solidFill>
              <a:effectLst/>
              <a:uLnTx/>
              <a:uFillTx/>
              <a:latin typeface="Arial" charset="0"/>
              <a:ea typeface="+mn-ea"/>
              <a:cs typeface="Arial" charset="0"/>
            </a:endParaRPr>
          </a:p>
        </p:txBody>
      </p:sp>
      <p:sp>
        <p:nvSpPr>
          <p:cNvPr id="191497" name="CasellaDiTesto 20"/>
          <p:cNvSpPr txBox="1">
            <a:spLocks noChangeArrowheads="1"/>
          </p:cNvSpPr>
          <p:nvPr/>
        </p:nvSpPr>
        <p:spPr bwMode="auto">
          <a:xfrm>
            <a:off x="5122863" y="4187825"/>
            <a:ext cx="3960812" cy="6461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Good ICS adherence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Adequate ICS dose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Consider: tapering ICS dose </a:t>
            </a:r>
          </a:p>
        </p:txBody>
      </p:sp>
      <p:sp>
        <p:nvSpPr>
          <p:cNvPr id="191498" name="CasellaDiTesto 20"/>
          <p:cNvSpPr txBox="1">
            <a:spLocks noChangeArrowheads="1"/>
          </p:cNvSpPr>
          <p:nvPr/>
        </p:nvSpPr>
        <p:spPr bwMode="auto">
          <a:xfrm>
            <a:off x="5137150" y="5192713"/>
            <a:ext cx="3930650" cy="6461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Good ICS adherence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Adequate ICS dose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Monitoring FeNO</a:t>
            </a:r>
          </a:p>
        </p:txBody>
      </p:sp>
      <p:sp>
        <p:nvSpPr>
          <p:cNvPr id="191499" name="CasellaDiTesto 20"/>
          <p:cNvSpPr txBox="1">
            <a:spLocks noChangeArrowheads="1"/>
          </p:cNvSpPr>
          <p:nvPr/>
        </p:nvSpPr>
        <p:spPr bwMode="auto">
          <a:xfrm>
            <a:off x="5137150" y="5976938"/>
            <a:ext cx="3946525" cy="8302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00"/>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Poor compliance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Comorbidity (Allergic Rhinitis)</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ICS withdraw may cause exacerbation</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Steroid insensitivity due to constitutive NOS sources</a:t>
            </a:r>
          </a:p>
        </p:txBody>
      </p:sp>
      <p:sp>
        <p:nvSpPr>
          <p:cNvPr id="14" name="Line 31"/>
          <p:cNvSpPr>
            <a:spLocks noChangeShapeType="1"/>
          </p:cNvSpPr>
          <p:nvPr/>
        </p:nvSpPr>
        <p:spPr bwMode="auto">
          <a:xfrm>
            <a:off x="2036763" y="690563"/>
            <a:ext cx="0" cy="793750"/>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5" name="Line 18"/>
          <p:cNvSpPr>
            <a:spLocks noChangeShapeType="1"/>
          </p:cNvSpPr>
          <p:nvPr/>
        </p:nvSpPr>
        <p:spPr bwMode="auto">
          <a:xfrm flipV="1">
            <a:off x="1225550" y="3887788"/>
            <a:ext cx="0" cy="1511300"/>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6" name="Line 31"/>
          <p:cNvSpPr>
            <a:spLocks noChangeShapeType="1"/>
          </p:cNvSpPr>
          <p:nvPr/>
        </p:nvSpPr>
        <p:spPr bwMode="auto">
          <a:xfrm>
            <a:off x="1225550" y="5389563"/>
            <a:ext cx="431800"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7" name="Line 31"/>
          <p:cNvSpPr>
            <a:spLocks noChangeShapeType="1"/>
          </p:cNvSpPr>
          <p:nvPr/>
        </p:nvSpPr>
        <p:spPr bwMode="auto">
          <a:xfrm>
            <a:off x="2052638" y="1954213"/>
            <a:ext cx="0" cy="792162"/>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8" name="Line 20"/>
          <p:cNvSpPr>
            <a:spLocks noChangeShapeType="1"/>
          </p:cNvSpPr>
          <p:nvPr/>
        </p:nvSpPr>
        <p:spPr bwMode="auto">
          <a:xfrm flipV="1">
            <a:off x="2017713" y="4473575"/>
            <a:ext cx="792162"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9" name="Line 32"/>
          <p:cNvSpPr>
            <a:spLocks noChangeShapeType="1"/>
          </p:cNvSpPr>
          <p:nvPr/>
        </p:nvSpPr>
        <p:spPr bwMode="auto">
          <a:xfrm flipV="1">
            <a:off x="2449513" y="5481638"/>
            <a:ext cx="360362"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0" name="Line 31"/>
          <p:cNvSpPr>
            <a:spLocks noChangeShapeType="1"/>
          </p:cNvSpPr>
          <p:nvPr/>
        </p:nvSpPr>
        <p:spPr bwMode="auto">
          <a:xfrm>
            <a:off x="2017713" y="4473575"/>
            <a:ext cx="0" cy="792163"/>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1" name="Line 31"/>
          <p:cNvSpPr>
            <a:spLocks noChangeShapeType="1"/>
          </p:cNvSpPr>
          <p:nvPr/>
        </p:nvSpPr>
        <p:spPr bwMode="auto">
          <a:xfrm>
            <a:off x="2017713" y="5688013"/>
            <a:ext cx="0" cy="801687"/>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2" name="Line 20"/>
          <p:cNvSpPr>
            <a:spLocks noChangeShapeType="1"/>
          </p:cNvSpPr>
          <p:nvPr/>
        </p:nvSpPr>
        <p:spPr bwMode="auto">
          <a:xfrm flipV="1">
            <a:off x="2017713" y="6480175"/>
            <a:ext cx="792162" cy="0"/>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3" name="Line 21"/>
          <p:cNvSpPr>
            <a:spLocks noChangeShapeType="1"/>
          </p:cNvSpPr>
          <p:nvPr/>
        </p:nvSpPr>
        <p:spPr bwMode="auto">
          <a:xfrm flipV="1">
            <a:off x="4394200" y="4464050"/>
            <a:ext cx="720725" cy="1588"/>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grpSp>
        <p:nvGrpSpPr>
          <p:cNvPr id="191510" name="Gruppo 1"/>
          <p:cNvGrpSpPr>
            <a:grpSpLocks/>
          </p:cNvGrpSpPr>
          <p:nvPr/>
        </p:nvGrpSpPr>
        <p:grpSpPr bwMode="auto">
          <a:xfrm>
            <a:off x="2051050" y="366713"/>
            <a:ext cx="7032625" cy="3121025"/>
            <a:chOff x="1966913" y="188913"/>
            <a:chExt cx="7032625" cy="3121004"/>
          </a:xfrm>
        </p:grpSpPr>
        <p:sp>
          <p:nvSpPr>
            <p:cNvPr id="25" name="Rettangolo 35"/>
            <p:cNvSpPr>
              <a:spLocks noChangeArrowheads="1"/>
            </p:cNvSpPr>
            <p:nvPr/>
          </p:nvSpPr>
          <p:spPr bwMode="auto">
            <a:xfrm>
              <a:off x="2771776" y="411162"/>
              <a:ext cx="1584325" cy="461959"/>
            </a:xfrm>
            <a:prstGeom prst="rect">
              <a:avLst/>
            </a:prstGeom>
            <a:noFill/>
            <a:ln w="2540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0" cap="none" spc="0" normalizeH="0" baseline="0" noProof="0" smtClean="0">
                  <a:ln>
                    <a:noFill/>
                  </a:ln>
                  <a:solidFill>
                    <a:prstClr val="black"/>
                  </a:solidFill>
                  <a:effectLst/>
                  <a:uLnTx/>
                  <a:uFillTx/>
                  <a:latin typeface="Arial" charset="0"/>
                  <a:ea typeface="+mn-ea"/>
                  <a:cs typeface="Arial" charset="0"/>
                </a:rPr>
                <a:t>FeNO &lt;25 ppb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0" cap="none" spc="0" normalizeH="0" baseline="0" noProof="0" smtClean="0">
                  <a:ln>
                    <a:noFill/>
                  </a:ln>
                  <a:solidFill>
                    <a:prstClr val="black"/>
                  </a:solidFill>
                  <a:effectLst/>
                  <a:uLnTx/>
                  <a:uFillTx/>
                  <a:latin typeface="Arial" charset="0"/>
                  <a:ea typeface="+mn-ea"/>
                  <a:cs typeface="Arial" charset="0"/>
                </a:rPr>
                <a:t>(&lt; 20 ppb children)</a:t>
              </a:r>
            </a:p>
          </p:txBody>
        </p:sp>
        <p:sp>
          <p:nvSpPr>
            <p:cNvPr id="26" name="Line 20"/>
            <p:cNvSpPr>
              <a:spLocks noChangeShapeType="1"/>
            </p:cNvSpPr>
            <p:nvPr/>
          </p:nvSpPr>
          <p:spPr bwMode="auto">
            <a:xfrm flipV="1">
              <a:off x="1966913" y="536573"/>
              <a:ext cx="792163" cy="0"/>
            </a:xfrm>
            <a:prstGeom prst="line">
              <a:avLst/>
            </a:prstGeom>
            <a:noFill/>
            <a:ln w="2540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7" name="Line 21"/>
            <p:cNvSpPr>
              <a:spLocks noChangeShapeType="1"/>
            </p:cNvSpPr>
            <p:nvPr/>
          </p:nvSpPr>
          <p:spPr bwMode="auto">
            <a:xfrm flipV="1">
              <a:off x="4356101" y="1503354"/>
              <a:ext cx="647700" cy="1587"/>
            </a:xfrm>
            <a:prstGeom prst="line">
              <a:avLst/>
            </a:prstGeom>
            <a:noFill/>
            <a:ln w="2540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8" name="Line 32"/>
            <p:cNvSpPr>
              <a:spLocks noChangeShapeType="1"/>
            </p:cNvSpPr>
            <p:nvPr/>
          </p:nvSpPr>
          <p:spPr bwMode="auto">
            <a:xfrm flipV="1">
              <a:off x="2411413" y="1503354"/>
              <a:ext cx="360363" cy="0"/>
            </a:xfrm>
            <a:prstGeom prst="line">
              <a:avLst/>
            </a:prstGeom>
            <a:noFill/>
            <a:ln w="2540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91521" name="CasellaDiTesto 20"/>
            <p:cNvSpPr txBox="1">
              <a:spLocks noChangeArrowheads="1"/>
            </p:cNvSpPr>
            <p:nvPr/>
          </p:nvSpPr>
          <p:spPr bwMode="auto">
            <a:xfrm>
              <a:off x="5003801" y="188913"/>
              <a:ext cx="3995737" cy="64631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Unlikely response to increasing ICS dose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Consider Alternative Diagnosis</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Consider LABA, anti-LT, macrolide</a:t>
              </a:r>
            </a:p>
          </p:txBody>
        </p:sp>
        <p:sp>
          <p:nvSpPr>
            <p:cNvPr id="30" name="Line 35"/>
            <p:cNvSpPr>
              <a:spLocks noChangeShapeType="1"/>
            </p:cNvSpPr>
            <p:nvPr/>
          </p:nvSpPr>
          <p:spPr bwMode="auto">
            <a:xfrm flipV="1">
              <a:off x="4356101" y="549273"/>
              <a:ext cx="647700" cy="0"/>
            </a:xfrm>
            <a:prstGeom prst="line">
              <a:avLst/>
            </a:prstGeom>
            <a:noFill/>
            <a:ln w="2540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31" name="Rettangolo 35"/>
            <p:cNvSpPr>
              <a:spLocks noChangeArrowheads="1"/>
            </p:cNvSpPr>
            <p:nvPr/>
          </p:nvSpPr>
          <p:spPr bwMode="auto">
            <a:xfrm>
              <a:off x="2771776" y="1366830"/>
              <a:ext cx="1584325" cy="461959"/>
            </a:xfrm>
            <a:prstGeom prst="rect">
              <a:avLst/>
            </a:prstGeom>
            <a:noFill/>
            <a:ln w="2540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0" cap="none" spc="0" normalizeH="0" baseline="0" noProof="0" smtClean="0">
                  <a:ln>
                    <a:noFill/>
                  </a:ln>
                  <a:solidFill>
                    <a:prstClr val="black"/>
                  </a:solidFill>
                  <a:effectLst/>
                  <a:uLnTx/>
                  <a:uFillTx/>
                  <a:latin typeface="Arial" charset="0"/>
                  <a:ea typeface="+mn-ea"/>
                  <a:cs typeface="Arial" charset="0"/>
                </a:rPr>
                <a:t>FeNO 25-50 ppb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0" cap="none" spc="0" normalizeH="0" baseline="0" noProof="0" smtClean="0">
                  <a:ln>
                    <a:noFill/>
                  </a:ln>
                  <a:solidFill>
                    <a:prstClr val="black"/>
                  </a:solidFill>
                  <a:effectLst/>
                  <a:uLnTx/>
                  <a:uFillTx/>
                  <a:latin typeface="Arial" charset="0"/>
                  <a:ea typeface="+mn-ea"/>
                  <a:cs typeface="Arial" charset="0"/>
                </a:rPr>
                <a:t>(20-35 ppb children)</a:t>
              </a:r>
            </a:p>
          </p:txBody>
        </p:sp>
        <p:sp>
          <p:nvSpPr>
            <p:cNvPr id="191524" name="CasellaDiTesto 20"/>
            <p:cNvSpPr txBox="1">
              <a:spLocks noChangeArrowheads="1"/>
            </p:cNvSpPr>
            <p:nvPr/>
          </p:nvSpPr>
          <p:spPr bwMode="auto">
            <a:xfrm>
              <a:off x="5021263" y="963546"/>
              <a:ext cx="3978275" cy="83097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Persistent Allergen Exposure</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Poor Adherence and/or Inhaler Tecnique</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Inadequate ICS dose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Consider: increase ICS dose, add LABA or anti-LT</a:t>
              </a:r>
            </a:p>
          </p:txBody>
        </p:sp>
        <p:sp>
          <p:nvSpPr>
            <p:cNvPr id="33" name="Rettangolo 35"/>
            <p:cNvSpPr>
              <a:spLocks noChangeArrowheads="1"/>
            </p:cNvSpPr>
            <p:nvPr/>
          </p:nvSpPr>
          <p:spPr bwMode="auto">
            <a:xfrm>
              <a:off x="2771776" y="2417748"/>
              <a:ext cx="1584325" cy="461959"/>
            </a:xfrm>
            <a:prstGeom prst="rect">
              <a:avLst/>
            </a:prstGeom>
            <a:noFill/>
            <a:ln w="25400">
              <a:solidFill>
                <a:sysClr val="windowText" lastClr="000000"/>
              </a:solidFill>
              <a:miter lim="800000"/>
              <a:headEnd/>
              <a:tailEnd/>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0" cap="none" spc="0" normalizeH="0" baseline="0" noProof="0" smtClean="0">
                  <a:ln>
                    <a:noFill/>
                  </a:ln>
                  <a:solidFill>
                    <a:prstClr val="black"/>
                  </a:solidFill>
                  <a:effectLst/>
                  <a:uLnTx/>
                  <a:uFillTx/>
                  <a:latin typeface="Arial" charset="0"/>
                  <a:ea typeface="+mn-ea"/>
                  <a:cs typeface="Arial" charset="0"/>
                </a:rPr>
                <a:t>FeNO</a:t>
              </a:r>
              <a:r>
                <a:rPr kumimoji="0" lang="it-IT" altLang="it-IT" sz="1100" b="0" i="0" u="none" strike="noStrike" kern="0" cap="none" spc="0" normalizeH="0" baseline="0" noProof="0" smtClean="0">
                  <a:ln>
                    <a:noFill/>
                  </a:ln>
                  <a:solidFill>
                    <a:prstClr val="black"/>
                  </a:solidFill>
                  <a:effectLst/>
                  <a:uLnTx/>
                  <a:uFillTx/>
                  <a:latin typeface="Arial" charset="0"/>
                  <a:ea typeface="+mn-ea"/>
                  <a:cs typeface="Arial" charset="0"/>
                </a:rPr>
                <a:t>&gt;50 ppb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100" b="0" i="0" u="none" strike="noStrike" kern="0" cap="none" spc="0" normalizeH="0" baseline="0" noProof="0" smtClean="0">
                  <a:ln>
                    <a:noFill/>
                  </a:ln>
                  <a:solidFill>
                    <a:prstClr val="black"/>
                  </a:solidFill>
                  <a:effectLst/>
                  <a:uLnTx/>
                  <a:uFillTx/>
                  <a:latin typeface="Arial" charset="0"/>
                  <a:ea typeface="+mn-ea"/>
                  <a:cs typeface="Arial" charset="0"/>
                </a:rPr>
                <a:t>(</a:t>
              </a:r>
              <a:r>
                <a:rPr kumimoji="0" lang="it-IT" altLang="it-IT" sz="1200" b="0" i="0" u="none" strike="noStrike" kern="0" cap="none" spc="0" normalizeH="0" baseline="0" noProof="0" smtClean="0">
                  <a:ln>
                    <a:noFill/>
                  </a:ln>
                  <a:solidFill>
                    <a:prstClr val="black"/>
                  </a:solidFill>
                  <a:effectLst/>
                  <a:uLnTx/>
                  <a:uFillTx/>
                  <a:latin typeface="Arial" charset="0"/>
                  <a:ea typeface="+mn-ea"/>
                  <a:cs typeface="Arial" charset="0"/>
                </a:rPr>
                <a:t>&gt;35 ppb children)</a:t>
              </a:r>
            </a:p>
          </p:txBody>
        </p:sp>
        <p:sp>
          <p:nvSpPr>
            <p:cNvPr id="191526" name="CasellaDiTesto 20"/>
            <p:cNvSpPr txBox="1">
              <a:spLocks noChangeArrowheads="1"/>
            </p:cNvSpPr>
            <p:nvPr/>
          </p:nvSpPr>
          <p:spPr bwMode="auto">
            <a:xfrm>
              <a:off x="5029201" y="2109624"/>
              <a:ext cx="3970337" cy="1200293"/>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High Persistent Allergen Exposure</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No Adherence and/or Inhaler Tecnique</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Inadequate ICS dose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Steroid-resistant Asthma</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Exacerbation Risk</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Consider: increase ICS dose, add LABA or anti-LT</a:t>
              </a:r>
            </a:p>
          </p:txBody>
        </p:sp>
        <p:sp>
          <p:nvSpPr>
            <p:cNvPr id="35" name="Line 20"/>
            <p:cNvSpPr>
              <a:spLocks noChangeShapeType="1"/>
            </p:cNvSpPr>
            <p:nvPr/>
          </p:nvSpPr>
          <p:spPr bwMode="auto">
            <a:xfrm flipV="1">
              <a:off x="1979613" y="2555859"/>
              <a:ext cx="792163" cy="0"/>
            </a:xfrm>
            <a:prstGeom prst="line">
              <a:avLst/>
            </a:prstGeom>
            <a:noFill/>
            <a:ln w="2540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36" name="Line 21"/>
            <p:cNvSpPr>
              <a:spLocks noChangeShapeType="1"/>
            </p:cNvSpPr>
            <p:nvPr/>
          </p:nvSpPr>
          <p:spPr bwMode="auto">
            <a:xfrm flipV="1">
              <a:off x="4343401" y="2565384"/>
              <a:ext cx="660400" cy="1588"/>
            </a:xfrm>
            <a:prstGeom prst="line">
              <a:avLst/>
            </a:prstGeom>
            <a:noFill/>
            <a:ln w="2540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grpSp>
      <p:sp>
        <p:nvSpPr>
          <p:cNvPr id="37" name="Line 21"/>
          <p:cNvSpPr>
            <a:spLocks noChangeShapeType="1"/>
          </p:cNvSpPr>
          <p:nvPr/>
        </p:nvSpPr>
        <p:spPr bwMode="auto">
          <a:xfrm flipV="1">
            <a:off x="4418013" y="5472113"/>
            <a:ext cx="719137" cy="1587"/>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38" name="Line 21"/>
          <p:cNvSpPr>
            <a:spLocks noChangeShapeType="1"/>
          </p:cNvSpPr>
          <p:nvPr/>
        </p:nvSpPr>
        <p:spPr bwMode="auto">
          <a:xfrm flipV="1">
            <a:off x="4418013" y="6480175"/>
            <a:ext cx="719137" cy="1588"/>
          </a:xfrm>
          <a:prstGeom prst="line">
            <a:avLst/>
          </a:prstGeom>
          <a:noFill/>
          <a:ln w="19050">
            <a:solidFill>
              <a:sysClr val="windowText" lastClr="000000"/>
            </a:solidFill>
            <a:round/>
            <a:headEnd/>
            <a:tailEnd type="triangle" w="med" len="me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191513" name="Text Box 63"/>
          <p:cNvSpPr txBox="1">
            <a:spLocks noChangeArrowheads="1"/>
          </p:cNvSpPr>
          <p:nvPr/>
        </p:nvSpPr>
        <p:spPr bwMode="auto">
          <a:xfrm>
            <a:off x="38100" y="327025"/>
            <a:ext cx="2441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ASTHMA MONITORING</a:t>
            </a:r>
          </a:p>
        </p:txBody>
      </p:sp>
      <p:sp>
        <p:nvSpPr>
          <p:cNvPr id="40" name="Text Box 64"/>
          <p:cNvSpPr txBox="1">
            <a:spLocks noChangeArrowheads="1"/>
          </p:cNvSpPr>
          <p:nvPr/>
        </p:nvSpPr>
        <p:spPr bwMode="auto">
          <a:xfrm rot="16213980">
            <a:off x="-1077913" y="3492501"/>
            <a:ext cx="2670175" cy="400050"/>
          </a:xfrm>
          <a:prstGeom prst="rect">
            <a:avLst/>
          </a:prstGeom>
          <a:noFill/>
          <a:ln w="19050">
            <a:solidFill>
              <a:sysClr val="windowText" lastClr="000000"/>
            </a:solidFill>
            <a:miter lim="800000"/>
            <a:headEnd/>
            <a:tailEnd/>
          </a:ln>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000" b="0" i="0" u="none" strike="noStrike" kern="0" cap="none" spc="0" normalizeH="0" baseline="0" noProof="0" smtClean="0">
                <a:ln>
                  <a:noFill/>
                </a:ln>
                <a:solidFill>
                  <a:prstClr val="black"/>
                </a:solidFill>
                <a:effectLst/>
                <a:uLnTx/>
                <a:uFillTx/>
                <a:latin typeface="Calibri" pitchFamily="34" charset="0"/>
                <a:ea typeface="+mn-ea"/>
                <a:cs typeface="Arial" charset="0"/>
              </a:rPr>
              <a:t>Patient treated with ICS</a:t>
            </a:r>
            <a:endParaRPr kumimoji="0" lang="it-IT" altLang="it-IT" sz="1800" b="0" i="0" u="none" strike="noStrike" kern="0" cap="none" spc="0" normalizeH="0" baseline="0" noProof="0" smtClean="0">
              <a:ln>
                <a:noFill/>
              </a:ln>
              <a:solidFill>
                <a:prstClr val="black"/>
              </a:solidFill>
              <a:effectLst/>
              <a:uLnTx/>
              <a:uFillTx/>
              <a:latin typeface="Arial" charset="0"/>
              <a:ea typeface="+mn-ea"/>
              <a:cs typeface="Arial" charset="0"/>
            </a:endParaRPr>
          </a:p>
        </p:txBody>
      </p:sp>
      <p:sp>
        <p:nvSpPr>
          <p:cNvPr id="41" name="Line 18"/>
          <p:cNvSpPr>
            <a:spLocks noChangeShapeType="1"/>
          </p:cNvSpPr>
          <p:nvPr/>
        </p:nvSpPr>
        <p:spPr bwMode="auto">
          <a:xfrm flipV="1">
            <a:off x="1219200" y="1593850"/>
            <a:ext cx="0" cy="1511300"/>
          </a:xfrm>
          <a:prstGeom prst="line">
            <a:avLst/>
          </a:prstGeom>
          <a:noFill/>
          <a:ln w="19050">
            <a:solidFill>
              <a:sysClr val="windowText" lastClr="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42" name="Text Box 4"/>
          <p:cNvSpPr txBox="1">
            <a:spLocks noChangeArrowheads="1"/>
          </p:cNvSpPr>
          <p:nvPr/>
        </p:nvSpPr>
        <p:spPr bwMode="auto">
          <a:xfrm>
            <a:off x="4822825" y="20638"/>
            <a:ext cx="4284663" cy="307975"/>
          </a:xfrm>
          <a:prstGeom prst="rect">
            <a:avLst/>
          </a:prstGeom>
          <a:noFill/>
          <a:ln>
            <a:noFill/>
          </a:ln>
          <a:effectLs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Ricciardolo</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et al. </a:t>
            </a: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Allergy</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a:t>
            </a: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Asthma</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a:t>
            </a:r>
            <a:r>
              <a:rPr kumimoji="0" lang="it-IT" altLang="it-IT" sz="1400" b="0" i="0" u="none" strike="noStrike" kern="0" cap="none" spc="0" normalizeH="0" baseline="0" noProof="0" dirty="0" err="1" smtClean="0">
                <a:ln>
                  <a:noFill/>
                </a:ln>
                <a:solidFill>
                  <a:srgbClr val="FF0000"/>
                </a:solidFill>
                <a:effectLst/>
                <a:uLnTx/>
                <a:uFillTx/>
                <a:latin typeface="Arial" charset="0"/>
                <a:ea typeface="+mn-ea"/>
                <a:cs typeface="+mn-cs"/>
              </a:rPr>
              <a:t>Proc</a:t>
            </a:r>
            <a:r>
              <a:rPr kumimoji="0" lang="it-IT" altLang="it-IT" sz="1400" b="0" i="0" u="none" strike="noStrike" kern="0" cap="none" spc="0" normalizeH="0" baseline="0" noProof="0" dirty="0" smtClean="0">
                <a:ln>
                  <a:noFill/>
                </a:ln>
                <a:solidFill>
                  <a:srgbClr val="FF0000"/>
                </a:solidFill>
                <a:effectLst/>
                <a:uLnTx/>
                <a:uFillTx/>
                <a:latin typeface="Arial" charset="0"/>
                <a:ea typeface="+mn-ea"/>
                <a:cs typeface="+mn-cs"/>
              </a:rPr>
              <a:t> 2015;36:e1-8</a:t>
            </a:r>
          </a:p>
        </p:txBody>
      </p:sp>
    </p:spTree>
    <p:extLst>
      <p:ext uri="{BB962C8B-B14F-4D97-AF65-F5344CB8AC3E}">
        <p14:creationId xmlns:p14="http://schemas.microsoft.com/office/powerpoint/2010/main" val="780550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p:cNvPicPr>
            <a:picLocks noChangeAspect="1" noChangeArrowheads="1"/>
          </p:cNvPicPr>
          <p:nvPr/>
        </p:nvPicPr>
        <p:blipFill>
          <a:blip r:embed="rId2">
            <a:extLst>
              <a:ext uri="{28A0092B-C50C-407E-A947-70E740481C1C}">
                <a14:useLocalDpi xmlns:a14="http://schemas.microsoft.com/office/drawing/2010/main" val="0"/>
              </a:ext>
            </a:extLst>
          </a:blip>
          <a:srcRect l="5141" t="24440" r="81644" b="37781"/>
          <a:stretch>
            <a:fillRect/>
          </a:stretch>
        </p:blipFill>
        <p:spPr bwMode="auto">
          <a:xfrm>
            <a:off x="1133475" y="1268413"/>
            <a:ext cx="6911975" cy="467201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CasellaDiTesto 1"/>
          <p:cNvSpPr txBox="1"/>
          <p:nvPr/>
        </p:nvSpPr>
        <p:spPr>
          <a:xfrm>
            <a:off x="885825" y="-26988"/>
            <a:ext cx="7394575" cy="1322388"/>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4000" b="1" i="0"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FeNO</a:t>
            </a:r>
            <a:r>
              <a:rPr kumimoji="0" lang="it-IT" altLang="it-IT" sz="40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it-IT" altLang="it-IT" sz="4000" b="1" i="0"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suppression</a:t>
            </a:r>
            <a:r>
              <a:rPr kumimoji="0" lang="it-IT" altLang="it-IT" sz="40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test 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40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a:t>
            </a:r>
            <a:r>
              <a:rPr kumimoji="0" lang="it-IT" altLang="it-IT" sz="4000" b="1" i="0"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adherent</a:t>
            </a:r>
            <a:r>
              <a:rPr kumimoji="0" lang="it-IT" altLang="it-IT" sz="40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it-IT" altLang="it-IT" sz="4000" b="1" i="0"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difficult</a:t>
            </a:r>
            <a:r>
              <a:rPr kumimoji="0" lang="it-IT" altLang="it-IT" sz="40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it-IT" altLang="it-IT" sz="4000" b="1" i="0"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asthma</a:t>
            </a:r>
            <a:endParaRPr kumimoji="0" lang="it-IT"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5540" name="CasellaDiTesto 2"/>
          <p:cNvSpPr txBox="1">
            <a:spLocks noChangeArrowheads="1"/>
          </p:cNvSpPr>
          <p:nvPr/>
        </p:nvSpPr>
        <p:spPr bwMode="auto">
          <a:xfrm>
            <a:off x="5727700" y="4437063"/>
            <a:ext cx="150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Nonadherent</a:t>
            </a:r>
          </a:p>
        </p:txBody>
      </p:sp>
      <p:sp>
        <p:nvSpPr>
          <p:cNvPr id="705541" name="Rettangolo 3"/>
          <p:cNvSpPr>
            <a:spLocks noChangeArrowheads="1"/>
          </p:cNvSpPr>
          <p:nvPr/>
        </p:nvSpPr>
        <p:spPr bwMode="auto">
          <a:xfrm>
            <a:off x="5881688" y="2420938"/>
            <a:ext cx="1138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Adherent</a:t>
            </a:r>
          </a:p>
        </p:txBody>
      </p:sp>
      <p:sp>
        <p:nvSpPr>
          <p:cNvPr id="705542" name="CasellaDiTesto 4"/>
          <p:cNvSpPr txBox="1">
            <a:spLocks noChangeArrowheads="1"/>
          </p:cNvSpPr>
          <p:nvPr/>
        </p:nvSpPr>
        <p:spPr bwMode="auto">
          <a:xfrm>
            <a:off x="250825" y="5949950"/>
            <a:ext cx="902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Directly observed inhaled steroid treatment for 7 days with daily FeNO measurement.</a:t>
            </a:r>
          </a:p>
        </p:txBody>
      </p:sp>
      <p:sp>
        <p:nvSpPr>
          <p:cNvPr id="705543" name="CasellaDiTesto 5"/>
          <p:cNvSpPr txBox="1">
            <a:spLocks noChangeArrowheads="1"/>
          </p:cNvSpPr>
          <p:nvPr/>
        </p:nvSpPr>
        <p:spPr bwMode="auto">
          <a:xfrm>
            <a:off x="4500563" y="6453188"/>
            <a:ext cx="460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McNicholl et al. AJRCCM  2012;186:1102</a:t>
            </a:r>
          </a:p>
        </p:txBody>
      </p:sp>
      <p:sp>
        <p:nvSpPr>
          <p:cNvPr id="705544" name="CasellaDiTesto 6"/>
          <p:cNvSpPr txBox="1">
            <a:spLocks noChangeArrowheads="1"/>
          </p:cNvSpPr>
          <p:nvPr/>
        </p:nvSpPr>
        <p:spPr bwMode="auto">
          <a:xfrm>
            <a:off x="323850" y="6381750"/>
            <a:ext cx="3684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ICS: Budesonide 1.600 (mcg/day)</a:t>
            </a:r>
          </a:p>
        </p:txBody>
      </p:sp>
    </p:spTree>
    <p:extLst>
      <p:ext uri="{BB962C8B-B14F-4D97-AF65-F5344CB8AC3E}">
        <p14:creationId xmlns:p14="http://schemas.microsoft.com/office/powerpoint/2010/main" val="3682830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olo 1"/>
          <p:cNvSpPr>
            <a:spLocks noGrp="1"/>
          </p:cNvSpPr>
          <p:nvPr>
            <p:ph type="title"/>
          </p:nvPr>
        </p:nvSpPr>
        <p:spPr/>
        <p:txBody>
          <a:bodyPr/>
          <a:lstStyle/>
          <a:p>
            <a:r>
              <a:rPr lang="it-IT" altLang="it-IT" smtClean="0">
                <a:solidFill>
                  <a:srgbClr val="FFFF00"/>
                </a:solidFill>
              </a:rPr>
              <a:t>FeNO and asthma control: </a:t>
            </a:r>
            <a:br>
              <a:rPr lang="it-IT" altLang="it-IT" smtClean="0">
                <a:solidFill>
                  <a:srgbClr val="FFFF00"/>
                </a:solidFill>
              </a:rPr>
            </a:br>
            <a:r>
              <a:rPr lang="it-IT" altLang="it-IT" smtClean="0">
                <a:solidFill>
                  <a:srgbClr val="FFFF00"/>
                </a:solidFill>
              </a:rPr>
              <a:t>a real life study</a:t>
            </a:r>
          </a:p>
        </p:txBody>
      </p:sp>
      <p:pic>
        <p:nvPicPr>
          <p:cNvPr id="389122" name="Picture 2"/>
          <p:cNvPicPr>
            <a:picLocks noChangeAspect="1" noChangeArrowheads="1"/>
          </p:cNvPicPr>
          <p:nvPr/>
        </p:nvPicPr>
        <p:blipFill>
          <a:blip r:embed="rId2">
            <a:extLst>
              <a:ext uri="{28A0092B-C50C-407E-A947-70E740481C1C}">
                <a14:useLocalDpi xmlns:a14="http://schemas.microsoft.com/office/drawing/2010/main" val="0"/>
              </a:ext>
            </a:extLst>
          </a:blip>
          <a:srcRect l="13165" t="27985" r="70103" b="19029"/>
          <a:stretch>
            <a:fillRect/>
          </a:stretch>
        </p:blipFill>
        <p:spPr bwMode="auto">
          <a:xfrm>
            <a:off x="323850" y="1884363"/>
            <a:ext cx="4103688" cy="365283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89123" name="Picture 3"/>
          <p:cNvPicPr>
            <a:picLocks noChangeAspect="1" noChangeArrowheads="1"/>
          </p:cNvPicPr>
          <p:nvPr/>
        </p:nvPicPr>
        <p:blipFill>
          <a:blip r:embed="rId3">
            <a:extLst>
              <a:ext uri="{28A0092B-C50C-407E-A947-70E740481C1C}">
                <a14:useLocalDpi xmlns:a14="http://schemas.microsoft.com/office/drawing/2010/main" val="0"/>
              </a:ext>
            </a:extLst>
          </a:blip>
          <a:srcRect l="14021" t="35216" r="70297" b="20757"/>
          <a:stretch>
            <a:fillRect/>
          </a:stretch>
        </p:blipFill>
        <p:spPr bwMode="auto">
          <a:xfrm>
            <a:off x="4859338" y="1884363"/>
            <a:ext cx="4010025" cy="365283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89124" name="Picture 4"/>
          <p:cNvPicPr>
            <a:picLocks noChangeAspect="1" noChangeArrowheads="1"/>
          </p:cNvPicPr>
          <p:nvPr/>
        </p:nvPicPr>
        <p:blipFill>
          <a:blip r:embed="rId4">
            <a:extLst>
              <a:ext uri="{28A0092B-C50C-407E-A947-70E740481C1C}">
                <a14:useLocalDpi xmlns:a14="http://schemas.microsoft.com/office/drawing/2010/main" val="0"/>
              </a:ext>
            </a:extLst>
          </a:blip>
          <a:srcRect l="30733" t="30597" r="54791" b="18097"/>
          <a:stretch>
            <a:fillRect/>
          </a:stretch>
        </p:blipFill>
        <p:spPr bwMode="auto">
          <a:xfrm>
            <a:off x="2555875" y="1628775"/>
            <a:ext cx="4397375" cy="4381500"/>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2518" name="CasellaDiTesto 3"/>
          <p:cNvSpPr txBox="1">
            <a:spLocks noChangeArrowheads="1"/>
          </p:cNvSpPr>
          <p:nvPr/>
        </p:nvSpPr>
        <p:spPr bwMode="auto">
          <a:xfrm>
            <a:off x="3401786" y="6453188"/>
            <a:ext cx="57245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mn-cs"/>
              </a:rPr>
              <a:t>Ricciardolo</a:t>
            </a:r>
            <a:r>
              <a:rPr kumimoji="0" lang="en-GB" altLang="it-IT" sz="16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 et al. </a:t>
            </a:r>
            <a:r>
              <a:rPr kumimoji="0" lang="en-GB" altLang="it-IT" sz="1600" b="0"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mn-cs"/>
              </a:rPr>
              <a:t>Allergol</a:t>
            </a:r>
            <a:r>
              <a:rPr kumimoji="0" lang="en-GB" altLang="it-IT" sz="16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 </a:t>
            </a:r>
            <a:r>
              <a:rPr kumimoji="0" lang="en-GB" altLang="it-IT" sz="1600" b="0"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mn-cs"/>
              </a:rPr>
              <a:t>Immunopathol</a:t>
            </a:r>
            <a:r>
              <a:rPr kumimoji="0" lang="en-GB" altLang="it-IT" sz="16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 2016; 44:197-205. </a:t>
            </a:r>
          </a:p>
        </p:txBody>
      </p:sp>
      <p:sp>
        <p:nvSpPr>
          <p:cNvPr id="192519" name="CasellaDiTesto 4"/>
          <p:cNvSpPr txBox="1">
            <a:spLocks noChangeArrowheads="1"/>
          </p:cNvSpPr>
          <p:nvPr/>
        </p:nvSpPr>
        <p:spPr bwMode="auto">
          <a:xfrm>
            <a:off x="323850" y="6308725"/>
            <a:ext cx="187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 = 363 patients</a:t>
            </a:r>
          </a:p>
        </p:txBody>
      </p:sp>
    </p:spTree>
    <p:extLst>
      <p:ext uri="{BB962C8B-B14F-4D97-AF65-F5344CB8AC3E}">
        <p14:creationId xmlns:p14="http://schemas.microsoft.com/office/powerpoint/2010/main" val="339359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animEffect transition="in" filter="fade">
                                      <p:cBhvr>
                                        <p:cTn id="7" dur="500"/>
                                        <p:tgtEl>
                                          <p:spTgt spid="389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23"/>
                                        </p:tgtEl>
                                        <p:attrNameLst>
                                          <p:attrName>style.visibility</p:attrName>
                                        </p:attrNameLst>
                                      </p:cBhvr>
                                      <p:to>
                                        <p:strVal val="visible"/>
                                      </p:to>
                                    </p:set>
                                    <p:animEffect transition="in" filter="fade">
                                      <p:cBhvr>
                                        <p:cTn id="12" dur="500"/>
                                        <p:tgtEl>
                                          <p:spTgt spid="3891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89124"/>
                                        </p:tgtEl>
                                        <p:attrNameLst>
                                          <p:attrName>style.visibility</p:attrName>
                                        </p:attrNameLst>
                                      </p:cBhvr>
                                      <p:to>
                                        <p:strVal val="visible"/>
                                      </p:to>
                                    </p:set>
                                    <p:animEffect transition="in" filter="fade">
                                      <p:cBhvr>
                                        <p:cTn id="17" dur="500"/>
                                        <p:tgtEl>
                                          <p:spTgt spid="389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itolo 1"/>
          <p:cNvSpPr>
            <a:spLocks noGrp="1"/>
          </p:cNvSpPr>
          <p:nvPr>
            <p:ph type="title"/>
          </p:nvPr>
        </p:nvSpPr>
        <p:spPr>
          <a:xfrm>
            <a:off x="685800" y="44450"/>
            <a:ext cx="7772400" cy="1143000"/>
          </a:xfrm>
        </p:spPr>
        <p:txBody>
          <a:bodyPr/>
          <a:lstStyle/>
          <a:p>
            <a:r>
              <a:rPr lang="it-IT" altLang="it-IT" sz="4000" b="1" smtClean="0">
                <a:solidFill>
                  <a:srgbClr val="FFFF00"/>
                </a:solidFill>
              </a:rPr>
              <a:t>FeNO and future risk in asthma</a:t>
            </a:r>
          </a:p>
        </p:txBody>
      </p:sp>
      <p:pic>
        <p:nvPicPr>
          <p:cNvPr id="325635" name="Picture 2"/>
          <p:cNvPicPr>
            <a:picLocks noChangeAspect="1" noChangeArrowheads="1"/>
          </p:cNvPicPr>
          <p:nvPr/>
        </p:nvPicPr>
        <p:blipFill>
          <a:blip r:embed="rId2">
            <a:extLst>
              <a:ext uri="{28A0092B-C50C-407E-A947-70E740481C1C}">
                <a14:useLocalDpi xmlns:a14="http://schemas.microsoft.com/office/drawing/2010/main" val="0"/>
              </a:ext>
            </a:extLst>
          </a:blip>
          <a:srcRect l="8185" t="20438" r="73236" b="23959"/>
          <a:stretch>
            <a:fillRect/>
          </a:stretch>
        </p:blipFill>
        <p:spPr bwMode="auto">
          <a:xfrm>
            <a:off x="1362075" y="1268413"/>
            <a:ext cx="6450013" cy="4760912"/>
          </a:xfrm>
          <a:prstGeom prst="rect">
            <a:avLst/>
          </a:prstGeom>
          <a:noFill/>
          <a:ln w="25400" algn="ctr">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25636" name="CasellaDiTesto 5"/>
          <p:cNvSpPr txBox="1">
            <a:spLocks noChangeArrowheads="1"/>
          </p:cNvSpPr>
          <p:nvPr/>
        </p:nvSpPr>
        <p:spPr bwMode="auto">
          <a:xfrm>
            <a:off x="5387975" y="6453188"/>
            <a:ext cx="3721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Zeiger et al. JACI 2011; 128:412-414.</a:t>
            </a:r>
          </a:p>
        </p:txBody>
      </p:sp>
    </p:spTree>
    <p:extLst>
      <p:ext uri="{BB962C8B-B14F-4D97-AF65-F5344CB8AC3E}">
        <p14:creationId xmlns:p14="http://schemas.microsoft.com/office/powerpoint/2010/main" val="2643289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654050"/>
            <a:ext cx="467995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umetto 4 4"/>
          <p:cNvSpPr/>
          <p:nvPr/>
        </p:nvSpPr>
        <p:spPr>
          <a:xfrm>
            <a:off x="3924300" y="188913"/>
            <a:ext cx="2641600" cy="1584325"/>
          </a:xfrm>
          <a:prstGeom prst="cloudCallout">
            <a:avLst/>
          </a:prstGeom>
          <a:solidFill>
            <a:schemeClr val="bg1">
              <a:lumMod val="9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78180" name="CasellaDiTesto 5"/>
          <p:cNvSpPr txBox="1">
            <a:spLocks noChangeArrowheads="1"/>
          </p:cNvSpPr>
          <p:nvPr/>
        </p:nvSpPr>
        <p:spPr bwMode="auto">
          <a:xfrm>
            <a:off x="4643438" y="684213"/>
            <a:ext cx="1108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3200" b="0" i="0" u="none" strike="noStrike" kern="1200" cap="none" spc="0" normalizeH="0" baseline="0" noProof="0" smtClean="0">
                <a:ln>
                  <a:noFill/>
                </a:ln>
                <a:solidFill>
                  <a:srgbClr val="FF0000"/>
                </a:solidFill>
                <a:effectLst/>
                <a:uLnTx/>
                <a:uFillTx/>
                <a:latin typeface="Calibri" pitchFamily="34" charset="0"/>
                <a:ea typeface="+mn-ea"/>
                <a:cs typeface="+mn-cs"/>
              </a:rPr>
              <a:t>FeNO</a:t>
            </a:r>
          </a:p>
        </p:txBody>
      </p:sp>
      <p:sp>
        <p:nvSpPr>
          <p:cNvPr id="178181" name="CasellaDiTesto 6"/>
          <p:cNvSpPr txBox="1">
            <a:spLocks noChangeArrowheads="1"/>
          </p:cNvSpPr>
          <p:nvPr/>
        </p:nvSpPr>
        <p:spPr bwMode="auto">
          <a:xfrm>
            <a:off x="4791075" y="2400300"/>
            <a:ext cx="43195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 FeNO: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Children developing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Allergic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Eosinophilic refractory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Non atopic severe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Poorly controlled/exacerbated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ASA-Intolerant asthma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 FeNO: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Non atopic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Smoking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Obese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Neutrophilic severe asthma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CC"/>
                </a:solidFill>
                <a:effectLst/>
                <a:uLnTx/>
                <a:uFillTx/>
                <a:latin typeface="Calibri" pitchFamily="34" charset="0"/>
                <a:ea typeface="+mn-ea"/>
                <a:cs typeface="+mn-cs"/>
              </a:rPr>
              <a:t>Neonatal respiratory disorders with asthma</a:t>
            </a:r>
          </a:p>
        </p:txBody>
      </p:sp>
      <p:sp>
        <p:nvSpPr>
          <p:cNvPr id="8" name="Ovale 7"/>
          <p:cNvSpPr/>
          <p:nvPr/>
        </p:nvSpPr>
        <p:spPr>
          <a:xfrm>
            <a:off x="3635375" y="2192338"/>
            <a:ext cx="90488" cy="84137"/>
          </a:xfrm>
          <a:prstGeom prst="ellipse">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pic>
        <p:nvPicPr>
          <p:cNvPr id="1781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288" y="2182813"/>
            <a:ext cx="103187"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13" y="2190750"/>
            <a:ext cx="103187"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2190750"/>
            <a:ext cx="103187"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160588"/>
            <a:ext cx="12382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613" y="2060575"/>
            <a:ext cx="12382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4925" y="6505575"/>
            <a:ext cx="4286250" cy="30797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0" cap="none" spc="0" normalizeH="0" baseline="0" noProof="0" dirty="0" err="1">
                <a:ln>
                  <a:noFill/>
                </a:ln>
                <a:solidFill>
                  <a:srgbClr val="FF0000"/>
                </a:solidFill>
                <a:effectLst/>
                <a:uLnTx/>
                <a:uFillTx/>
                <a:latin typeface="Arial"/>
                <a:ea typeface="+mn-ea"/>
                <a:cs typeface="+mn-cs"/>
              </a:rPr>
              <a:t>Ricciardolo</a:t>
            </a:r>
            <a:r>
              <a:rPr kumimoji="0" lang="it-IT" altLang="it-IT" sz="1400" b="0" i="0" u="none" strike="noStrike" kern="0" cap="none" spc="0" normalizeH="0" baseline="0" noProof="0" dirty="0">
                <a:ln>
                  <a:noFill/>
                </a:ln>
                <a:solidFill>
                  <a:srgbClr val="FF0000"/>
                </a:solidFill>
                <a:effectLst/>
                <a:uLnTx/>
                <a:uFillTx/>
                <a:latin typeface="Arial"/>
                <a:ea typeface="+mn-ea"/>
                <a:cs typeface="+mn-cs"/>
              </a:rPr>
              <a:t> et al. </a:t>
            </a:r>
            <a:r>
              <a:rPr kumimoji="0" lang="it-IT" altLang="it-IT" sz="1400" b="0" i="0" u="none" strike="noStrike" kern="0" cap="none" spc="0" normalizeH="0" baseline="0" noProof="0" dirty="0" err="1">
                <a:ln>
                  <a:noFill/>
                </a:ln>
                <a:solidFill>
                  <a:srgbClr val="FF0000"/>
                </a:solidFill>
                <a:effectLst/>
                <a:uLnTx/>
                <a:uFillTx/>
                <a:latin typeface="Arial"/>
                <a:ea typeface="+mn-ea"/>
                <a:cs typeface="+mn-cs"/>
              </a:rPr>
              <a:t>Allergy</a:t>
            </a:r>
            <a:r>
              <a:rPr kumimoji="0" lang="it-IT" altLang="it-IT" sz="1400" b="0" i="0" u="none" strike="noStrike" kern="0" cap="none" spc="0" normalizeH="0" baseline="0" noProof="0" dirty="0">
                <a:ln>
                  <a:noFill/>
                </a:ln>
                <a:solidFill>
                  <a:srgbClr val="FF0000"/>
                </a:solidFill>
                <a:effectLst/>
                <a:uLnTx/>
                <a:uFillTx/>
                <a:latin typeface="Arial"/>
                <a:ea typeface="+mn-ea"/>
                <a:cs typeface="+mn-cs"/>
              </a:rPr>
              <a:t> </a:t>
            </a:r>
            <a:r>
              <a:rPr kumimoji="0" lang="it-IT" altLang="it-IT" sz="1400" b="0" i="0" u="none" strike="noStrike" kern="0" cap="none" spc="0" normalizeH="0" baseline="0" noProof="0" dirty="0" err="1">
                <a:ln>
                  <a:noFill/>
                </a:ln>
                <a:solidFill>
                  <a:srgbClr val="FF0000"/>
                </a:solidFill>
                <a:effectLst/>
                <a:uLnTx/>
                <a:uFillTx/>
                <a:latin typeface="Arial"/>
                <a:ea typeface="+mn-ea"/>
                <a:cs typeface="+mn-cs"/>
              </a:rPr>
              <a:t>Asthma</a:t>
            </a:r>
            <a:r>
              <a:rPr kumimoji="0" lang="it-IT" altLang="it-IT" sz="1400" b="0" i="0" u="none" strike="noStrike" kern="0" cap="none" spc="0" normalizeH="0" baseline="0" noProof="0" dirty="0">
                <a:ln>
                  <a:noFill/>
                </a:ln>
                <a:solidFill>
                  <a:srgbClr val="FF0000"/>
                </a:solidFill>
                <a:effectLst/>
                <a:uLnTx/>
                <a:uFillTx/>
                <a:latin typeface="Arial"/>
                <a:ea typeface="+mn-ea"/>
                <a:cs typeface="+mn-cs"/>
              </a:rPr>
              <a:t> </a:t>
            </a:r>
            <a:r>
              <a:rPr kumimoji="0" lang="it-IT" altLang="it-IT" sz="1400" b="0" i="0" u="none" strike="noStrike" kern="0" cap="none" spc="0" normalizeH="0" baseline="0" noProof="0" dirty="0" err="1">
                <a:ln>
                  <a:noFill/>
                </a:ln>
                <a:solidFill>
                  <a:srgbClr val="FF0000"/>
                </a:solidFill>
                <a:effectLst/>
                <a:uLnTx/>
                <a:uFillTx/>
                <a:latin typeface="Arial"/>
                <a:ea typeface="+mn-ea"/>
                <a:cs typeface="+mn-cs"/>
              </a:rPr>
              <a:t>Proc</a:t>
            </a:r>
            <a:r>
              <a:rPr kumimoji="0" lang="it-IT" altLang="it-IT" sz="1400" b="0" i="0" u="none" strike="noStrike" kern="0" cap="none" spc="0" normalizeH="0" baseline="0" noProof="0" dirty="0">
                <a:ln>
                  <a:noFill/>
                </a:ln>
                <a:solidFill>
                  <a:srgbClr val="FF0000"/>
                </a:solidFill>
                <a:effectLst/>
                <a:uLnTx/>
                <a:uFillTx/>
                <a:latin typeface="Arial"/>
                <a:ea typeface="+mn-ea"/>
                <a:cs typeface="+mn-cs"/>
              </a:rPr>
              <a:t> 2015;36:e1-8</a:t>
            </a:r>
          </a:p>
        </p:txBody>
      </p:sp>
      <p:sp>
        <p:nvSpPr>
          <p:cNvPr id="3" name="Rettangolo 2"/>
          <p:cNvSpPr/>
          <p:nvPr/>
        </p:nvSpPr>
        <p:spPr>
          <a:xfrm>
            <a:off x="4791075" y="2975674"/>
            <a:ext cx="1774825" cy="325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ttangolo 3"/>
          <p:cNvSpPr/>
          <p:nvPr/>
        </p:nvSpPr>
        <p:spPr>
          <a:xfrm>
            <a:off x="4791075" y="3301139"/>
            <a:ext cx="3170511" cy="2776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63660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fi1a"/>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1524000" y="2468563"/>
            <a:ext cx="6248400" cy="3856037"/>
          </a:xfrm>
          <a:prstGeom prst="rect">
            <a:avLst/>
          </a:prstGeom>
          <a:noFill/>
          <a:extLst>
            <a:ext uri="{909E8E84-426E-40DD-AFC4-6F175D3DCCD1}">
              <a14:hiddenFill xmlns:a14="http://schemas.microsoft.com/office/drawing/2010/main">
                <a:solidFill>
                  <a:srgbClr val="FFFFFF"/>
                </a:solidFill>
              </a14:hiddenFill>
            </a:ext>
          </a:extLst>
        </p:spPr>
      </p:pic>
      <p:sp>
        <p:nvSpPr>
          <p:cNvPr id="202755" name="Text Box 3"/>
          <p:cNvSpPr txBox="1">
            <a:spLocks noChangeArrowheads="1"/>
          </p:cNvSpPr>
          <p:nvPr/>
        </p:nvSpPr>
        <p:spPr bwMode="auto">
          <a:xfrm>
            <a:off x="712788" y="184150"/>
            <a:ext cx="7905750" cy="1246188"/>
          </a:xfrm>
          <a:prstGeom prst="rect">
            <a:avLst/>
          </a:prstGeom>
          <a:noFill/>
          <a:ln>
            <a:noFill/>
          </a:ln>
          <a:effectLst/>
          <a:extLst>
            <a:ext uri="{909E8E84-426E-40DD-AFC4-6F175D3DCCD1}">
              <a14:hiddenFill xmlns:a14="http://schemas.microsoft.com/office/drawing/2010/main">
                <a:solidFill>
                  <a:srgbClr val="081D58"/>
                </a:solidFill>
              </a14:hiddenFill>
            </a:ext>
            <a:ext uri="{91240B29-F687-4F45-9708-019B960494DF}">
              <a14:hiddenLine xmlns:a14="http://schemas.microsoft.com/office/drawing/2010/main" w="50800">
                <a:solidFill>
                  <a:srgbClr val="F7668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3600" b="1" i="0" u="none" strike="noStrike" kern="1200" cap="none" spc="0" normalizeH="0" baseline="0" noProof="0" smtClean="0">
                <a:ln>
                  <a:noFill/>
                </a:ln>
                <a:solidFill>
                  <a:srgbClr val="FFFF00"/>
                </a:solidFill>
                <a:effectLst/>
                <a:uLnTx/>
                <a:uFillTx/>
                <a:latin typeface="Times New Roman"/>
                <a:ea typeface="+mn-ea"/>
                <a:cs typeface="+mn-cs"/>
              </a:rPr>
              <a:t>Immunohistochemical Distribution of </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it-IT" altLang="it-IT" sz="3600" b="1" i="0" u="none" strike="noStrike" kern="1200" cap="none" spc="0" normalizeH="0" baseline="0" noProof="0" smtClean="0">
                <a:ln>
                  <a:noFill/>
                </a:ln>
                <a:solidFill>
                  <a:srgbClr val="FFFF00"/>
                </a:solidFill>
                <a:effectLst/>
                <a:uLnTx/>
                <a:uFillTx/>
                <a:latin typeface="Times New Roman"/>
                <a:ea typeface="+mn-ea"/>
                <a:cs typeface="+mn-cs"/>
              </a:rPr>
              <a:t>nNOS and ecNOS in guinea pig trachea</a:t>
            </a:r>
            <a:endParaRPr kumimoji="0" lang="it-IT" altLang="it-IT" sz="3600" b="1" i="0" u="none" strike="noStrike" kern="1200" cap="none" spc="0" normalizeH="0" baseline="0" noProof="0" smtClean="0">
              <a:ln>
                <a:noFill/>
              </a:ln>
              <a:solidFill>
                <a:srgbClr val="000000"/>
              </a:solidFill>
              <a:effectLst/>
              <a:uLnTx/>
              <a:uFillTx/>
              <a:latin typeface="Times New Roman"/>
              <a:ea typeface="+mn-ea"/>
              <a:cs typeface="+mn-cs"/>
            </a:endParaRPr>
          </a:p>
        </p:txBody>
      </p:sp>
      <p:sp>
        <p:nvSpPr>
          <p:cNvPr id="202756" name="Text Box 4"/>
          <p:cNvSpPr txBox="1">
            <a:spLocks noChangeArrowheads="1"/>
          </p:cNvSpPr>
          <p:nvPr/>
        </p:nvSpPr>
        <p:spPr bwMode="auto">
          <a:xfrm>
            <a:off x="288925" y="3276600"/>
            <a:ext cx="98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smtClean="0">
                <a:ln>
                  <a:noFill/>
                </a:ln>
                <a:solidFill>
                  <a:srgbClr val="FFFFFF"/>
                </a:solidFill>
                <a:effectLst/>
                <a:uLnTx/>
                <a:uFillTx/>
                <a:latin typeface="Times New Roman"/>
                <a:ea typeface="+mn-ea"/>
                <a:cs typeface="+mn-cs"/>
              </a:rPr>
              <a:t>nNOS</a:t>
            </a:r>
            <a:endParaRPr kumimoji="0" lang="it-IT" altLang="it-IT" sz="2400" b="0" i="0" u="none" strike="noStrike" kern="1200" cap="none" spc="0" normalizeH="0" baseline="0" noProof="0" smtClean="0">
              <a:ln>
                <a:noFill/>
              </a:ln>
              <a:solidFill>
                <a:srgbClr val="FFFFFF"/>
              </a:solidFill>
              <a:effectLst/>
              <a:uLnTx/>
              <a:uFillTx/>
              <a:latin typeface="Times New Roman"/>
              <a:ea typeface="+mn-ea"/>
              <a:cs typeface="+mn-cs"/>
            </a:endParaRPr>
          </a:p>
        </p:txBody>
      </p:sp>
      <p:sp>
        <p:nvSpPr>
          <p:cNvPr id="202757" name="Text Box 5"/>
          <p:cNvSpPr txBox="1">
            <a:spLocks noChangeArrowheads="1"/>
          </p:cNvSpPr>
          <p:nvPr/>
        </p:nvSpPr>
        <p:spPr bwMode="auto">
          <a:xfrm>
            <a:off x="212725" y="5070475"/>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smtClean="0">
                <a:ln>
                  <a:noFill/>
                </a:ln>
                <a:solidFill>
                  <a:srgbClr val="FFFFFF"/>
                </a:solidFill>
                <a:effectLst/>
                <a:uLnTx/>
                <a:uFillTx/>
                <a:latin typeface="Times New Roman"/>
                <a:ea typeface="+mn-ea"/>
                <a:cs typeface="+mn-cs"/>
              </a:rPr>
              <a:t>ecNOS</a:t>
            </a:r>
          </a:p>
        </p:txBody>
      </p:sp>
      <p:sp>
        <p:nvSpPr>
          <p:cNvPr id="202758" name="Text Box 6"/>
          <p:cNvSpPr txBox="1">
            <a:spLocks noChangeArrowheads="1"/>
          </p:cNvSpPr>
          <p:nvPr/>
        </p:nvSpPr>
        <p:spPr bwMode="auto">
          <a:xfrm>
            <a:off x="2389188" y="1905000"/>
            <a:ext cx="963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smtClean="0">
                <a:ln>
                  <a:noFill/>
                </a:ln>
                <a:solidFill>
                  <a:srgbClr val="FFFF00"/>
                </a:solidFill>
                <a:effectLst/>
                <a:uLnTx/>
                <a:uFillTx/>
                <a:latin typeface="Times New Roman"/>
                <a:ea typeface="+mn-ea"/>
                <a:cs typeface="+mn-cs"/>
              </a:rPr>
              <a:t>Intact</a:t>
            </a:r>
            <a:endParaRPr kumimoji="0" lang="it-IT" altLang="it-IT" sz="2400" b="0" i="0" u="none" strike="noStrike" kern="1200" cap="none" spc="0" normalizeH="0" baseline="0" noProof="0" smtClean="0">
              <a:ln>
                <a:noFill/>
              </a:ln>
              <a:solidFill>
                <a:srgbClr val="000000"/>
              </a:solidFill>
              <a:effectLst/>
              <a:uLnTx/>
              <a:uFillTx/>
              <a:latin typeface="Times New Roman"/>
              <a:ea typeface="+mn-ea"/>
              <a:cs typeface="+mn-cs"/>
            </a:endParaRPr>
          </a:p>
        </p:txBody>
      </p:sp>
      <p:sp>
        <p:nvSpPr>
          <p:cNvPr id="202759" name="Text Box 7"/>
          <p:cNvSpPr txBox="1">
            <a:spLocks noChangeArrowheads="1"/>
          </p:cNvSpPr>
          <p:nvPr/>
        </p:nvSpPr>
        <p:spPr bwMode="auto">
          <a:xfrm>
            <a:off x="4759325" y="1870075"/>
            <a:ext cx="286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smtClean="0">
                <a:ln>
                  <a:noFill/>
                </a:ln>
                <a:solidFill>
                  <a:srgbClr val="FFFF00"/>
                </a:solidFill>
                <a:effectLst/>
                <a:uLnTx/>
                <a:uFillTx/>
                <a:latin typeface="Times New Roman"/>
                <a:ea typeface="+mn-ea"/>
                <a:cs typeface="+mn-cs"/>
              </a:rPr>
              <a:t>Epithelium-denuded</a:t>
            </a:r>
            <a:endParaRPr kumimoji="0" lang="it-IT" altLang="it-IT" sz="2400" b="0" i="0" u="none" strike="noStrike" kern="1200" cap="none" spc="0" normalizeH="0" baseline="0" noProof="0" smtClean="0">
              <a:ln>
                <a:noFill/>
              </a:ln>
              <a:solidFill>
                <a:srgbClr val="000000"/>
              </a:solidFill>
              <a:effectLst/>
              <a:uLnTx/>
              <a:uFillTx/>
              <a:latin typeface="Times New Roman"/>
              <a:ea typeface="+mn-ea"/>
              <a:cs typeface="+mn-cs"/>
            </a:endParaRPr>
          </a:p>
        </p:txBody>
      </p:sp>
      <p:sp>
        <p:nvSpPr>
          <p:cNvPr id="202760" name="Text Box 8"/>
          <p:cNvSpPr txBox="1">
            <a:spLocks noChangeArrowheads="1"/>
          </p:cNvSpPr>
          <p:nvPr/>
        </p:nvSpPr>
        <p:spPr bwMode="auto">
          <a:xfrm>
            <a:off x="4211638" y="6397625"/>
            <a:ext cx="479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a:ea typeface="+mn-ea"/>
                <a:cs typeface="+mn-cs"/>
              </a:rPr>
              <a:t>Ricciardolo et al. Am J Respir Cell Mol Biol 2000</a:t>
            </a:r>
            <a:endParaRPr kumimoji="0" lang="it-IT" altLang="it-IT" sz="1800" b="0" i="0" u="none" strike="noStrike" kern="1200" cap="none" spc="0" normalizeH="0" baseline="0" noProof="0" smtClean="0">
              <a:ln>
                <a:noFill/>
              </a:ln>
              <a:solidFill>
                <a:srgbClr val="000000"/>
              </a:solidFill>
              <a:effectLst/>
              <a:uLnTx/>
              <a:uFillTx/>
              <a:latin typeface="Times New Roman"/>
              <a:ea typeface="+mn-ea"/>
              <a:cs typeface="+mn-cs"/>
            </a:endParaRPr>
          </a:p>
        </p:txBody>
      </p:sp>
      <p:sp>
        <p:nvSpPr>
          <p:cNvPr id="202761" name="Line 9"/>
          <p:cNvSpPr>
            <a:spLocks noChangeShapeType="1"/>
          </p:cNvSpPr>
          <p:nvPr/>
        </p:nvSpPr>
        <p:spPr bwMode="auto">
          <a:xfrm flipH="1">
            <a:off x="6300788" y="3860800"/>
            <a:ext cx="215900" cy="288925"/>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Char char="•"/>
              <a:tabLst/>
              <a:defRPr/>
            </a:pPr>
            <a:endParaRPr kumimoji="0" lang="it-IT" sz="3200" b="0" i="0" u="none" strike="noStrike" kern="1200" cap="none" spc="0" normalizeH="0" baseline="0" noProof="0" smtClean="0">
              <a:ln>
                <a:noFill/>
              </a:ln>
              <a:solidFill>
                <a:srgbClr val="000000"/>
              </a:solidFill>
              <a:effectLst/>
              <a:uLnTx/>
              <a:uFillTx/>
              <a:latin typeface="Times New Roman"/>
              <a:ea typeface="+mn-ea"/>
              <a:cs typeface="+mn-cs"/>
            </a:endParaRPr>
          </a:p>
        </p:txBody>
      </p:sp>
      <p:sp>
        <p:nvSpPr>
          <p:cNvPr id="202762" name="Line 10"/>
          <p:cNvSpPr>
            <a:spLocks noChangeShapeType="1"/>
          </p:cNvSpPr>
          <p:nvPr/>
        </p:nvSpPr>
        <p:spPr bwMode="auto">
          <a:xfrm flipH="1">
            <a:off x="5651500" y="5027613"/>
            <a:ext cx="215900" cy="288925"/>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Char char="•"/>
              <a:tabLst/>
              <a:defRPr/>
            </a:pPr>
            <a:endParaRPr kumimoji="0" lang="it-IT" sz="3200" b="0" i="0" u="none" strike="noStrike" kern="1200" cap="none" spc="0" normalizeH="0" baseline="0" noProof="0" smtClean="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84916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olo 1"/>
          <p:cNvSpPr>
            <a:spLocks noGrp="1"/>
          </p:cNvSpPr>
          <p:nvPr>
            <p:ph type="title"/>
          </p:nvPr>
        </p:nvSpPr>
        <p:spPr>
          <a:xfrm>
            <a:off x="250825" y="115888"/>
            <a:ext cx="8713788" cy="1143000"/>
          </a:xfrm>
        </p:spPr>
        <p:txBody>
          <a:bodyPr/>
          <a:lstStyle/>
          <a:p>
            <a:r>
              <a:rPr lang="it-IT" altLang="it-IT" sz="4000" smtClean="0">
                <a:solidFill>
                  <a:srgbClr val="FFFF00"/>
                </a:solidFill>
              </a:rPr>
              <a:t>Severe adult-onset asthma phenotype: Clinical and inflammatory markers</a:t>
            </a:r>
          </a:p>
        </p:txBody>
      </p:sp>
      <p:pic>
        <p:nvPicPr>
          <p:cNvPr id="579588" name="Picture 4"/>
          <p:cNvPicPr>
            <a:picLocks noChangeAspect="1" noChangeArrowheads="1"/>
          </p:cNvPicPr>
          <p:nvPr/>
        </p:nvPicPr>
        <p:blipFill>
          <a:blip r:embed="rId2">
            <a:extLst>
              <a:ext uri="{28A0092B-C50C-407E-A947-70E740481C1C}">
                <a14:useLocalDpi xmlns:a14="http://schemas.microsoft.com/office/drawing/2010/main" val="0"/>
              </a:ext>
            </a:extLst>
          </a:blip>
          <a:srcRect l="13898" t="27238" r="70473" b="12688"/>
          <a:stretch>
            <a:fillRect/>
          </a:stretch>
        </p:blipFill>
        <p:spPr bwMode="auto">
          <a:xfrm>
            <a:off x="250825" y="1770063"/>
            <a:ext cx="4067175" cy="439578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79589" name="Picture 5"/>
          <p:cNvPicPr>
            <a:picLocks noChangeAspect="1" noChangeArrowheads="1"/>
          </p:cNvPicPr>
          <p:nvPr/>
        </p:nvPicPr>
        <p:blipFill>
          <a:blip r:embed="rId3">
            <a:extLst>
              <a:ext uri="{28A0092B-C50C-407E-A947-70E740481C1C}">
                <a14:useLocalDpi xmlns:a14="http://schemas.microsoft.com/office/drawing/2010/main" val="0"/>
              </a:ext>
            </a:extLst>
          </a:blip>
          <a:srcRect l="29756" t="34843" r="54143" b="32578"/>
          <a:stretch>
            <a:fillRect/>
          </a:stretch>
        </p:blipFill>
        <p:spPr bwMode="auto">
          <a:xfrm>
            <a:off x="4643438" y="2781300"/>
            <a:ext cx="4191000" cy="238283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8661" name="CasellaDiTesto 1"/>
          <p:cNvSpPr txBox="1">
            <a:spLocks noChangeArrowheads="1"/>
          </p:cNvSpPr>
          <p:nvPr/>
        </p:nvSpPr>
        <p:spPr bwMode="auto">
          <a:xfrm>
            <a:off x="6162675" y="6453188"/>
            <a:ext cx="2874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Amelink et al. 2013;132:336-41.</a:t>
            </a:r>
          </a:p>
        </p:txBody>
      </p:sp>
      <p:grpSp>
        <p:nvGrpSpPr>
          <p:cNvPr id="4" name="Gruppo 3"/>
          <p:cNvGrpSpPr>
            <a:grpSpLocks/>
          </p:cNvGrpSpPr>
          <p:nvPr/>
        </p:nvGrpSpPr>
        <p:grpSpPr bwMode="auto">
          <a:xfrm>
            <a:off x="2339975" y="2062163"/>
            <a:ext cx="4394200" cy="4132262"/>
            <a:chOff x="2339752" y="2062163"/>
            <a:chExt cx="4394423" cy="4132262"/>
          </a:xfrm>
        </p:grpSpPr>
        <p:pic>
          <p:nvPicPr>
            <p:cNvPr id="198663" name="Picture 6"/>
            <p:cNvPicPr>
              <a:picLocks noChangeAspect="1" noChangeArrowheads="1"/>
            </p:cNvPicPr>
            <p:nvPr/>
          </p:nvPicPr>
          <p:blipFill>
            <a:blip r:embed="rId4">
              <a:extLst>
                <a:ext uri="{28A0092B-C50C-407E-A947-70E740481C1C}">
                  <a14:useLocalDpi xmlns:a14="http://schemas.microsoft.com/office/drawing/2010/main" val="0"/>
                </a:ext>
              </a:extLst>
            </a:blip>
            <a:srcRect l="13866" t="30923" r="69981" b="12595"/>
            <a:stretch>
              <a:fillRect/>
            </a:stretch>
          </p:blipFill>
          <p:spPr bwMode="auto">
            <a:xfrm>
              <a:off x="2530475" y="2062163"/>
              <a:ext cx="4203700" cy="413226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98664" name="Connettore 2 2"/>
            <p:cNvCxnSpPr>
              <a:cxnSpLocks noChangeShapeType="1"/>
            </p:cNvCxnSpPr>
            <p:nvPr/>
          </p:nvCxnSpPr>
          <p:spPr bwMode="auto">
            <a:xfrm>
              <a:off x="2339752" y="3573016"/>
              <a:ext cx="288032" cy="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300737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79589"/>
                                        </p:tgtEl>
                                        <p:attrNameLst>
                                          <p:attrName>style.visibility</p:attrName>
                                        </p:attrNameLst>
                                      </p:cBhvr>
                                      <p:to>
                                        <p:strVal val="visible"/>
                                      </p:to>
                                    </p:set>
                                    <p:animEffect transition="in" filter="fade">
                                      <p:cBhvr>
                                        <p:cTn id="11" dur="500"/>
                                        <p:tgtEl>
                                          <p:spTgt spid="5795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p:cNvPicPr>
            <a:picLocks noChangeAspect="1" noChangeArrowheads="1"/>
          </p:cNvPicPr>
          <p:nvPr/>
        </p:nvPicPr>
        <p:blipFill>
          <a:blip r:embed="rId2">
            <a:extLst>
              <a:ext uri="{28A0092B-C50C-407E-A947-70E740481C1C}">
                <a14:useLocalDpi xmlns:a14="http://schemas.microsoft.com/office/drawing/2010/main" val="0"/>
              </a:ext>
            </a:extLst>
          </a:blip>
          <a:srcRect l="27818" t="26215" r="55685" b="34010"/>
          <a:stretch>
            <a:fillRect/>
          </a:stretch>
        </p:blipFill>
        <p:spPr bwMode="auto">
          <a:xfrm>
            <a:off x="350838" y="1958975"/>
            <a:ext cx="4292600" cy="348615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99683" name="Picture 5"/>
          <p:cNvPicPr>
            <a:picLocks noChangeAspect="1" noChangeArrowheads="1"/>
          </p:cNvPicPr>
          <p:nvPr/>
        </p:nvPicPr>
        <p:blipFill>
          <a:blip r:embed="rId3">
            <a:extLst>
              <a:ext uri="{28A0092B-C50C-407E-A947-70E740481C1C}">
                <a14:useLocalDpi xmlns:a14="http://schemas.microsoft.com/office/drawing/2010/main" val="0"/>
              </a:ext>
            </a:extLst>
          </a:blip>
          <a:srcRect l="10884" t="26215" r="72523" b="25172"/>
          <a:stretch>
            <a:fillRect/>
          </a:stretch>
        </p:blipFill>
        <p:spPr bwMode="auto">
          <a:xfrm>
            <a:off x="5329238" y="2205038"/>
            <a:ext cx="3532187" cy="2909887"/>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9684" name="CasellaDiTesto 1"/>
          <p:cNvSpPr txBox="1">
            <a:spLocks noChangeArrowheads="1"/>
          </p:cNvSpPr>
          <p:nvPr/>
        </p:nvSpPr>
        <p:spPr bwMode="auto">
          <a:xfrm>
            <a:off x="6162675" y="6453188"/>
            <a:ext cx="2817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Times New Roman" pitchFamily="18" charset="0"/>
                <a:ea typeface="+mn-ea"/>
                <a:cs typeface="+mn-cs"/>
              </a:rPr>
              <a:t>Silkoff et al. 2005;116:1249-55.</a:t>
            </a:r>
          </a:p>
        </p:txBody>
      </p:sp>
      <p:sp>
        <p:nvSpPr>
          <p:cNvPr id="199685" name="CasellaDiTesto 1"/>
          <p:cNvSpPr txBox="1">
            <a:spLocks noChangeArrowheads="1"/>
          </p:cNvSpPr>
          <p:nvPr/>
        </p:nvSpPr>
        <p:spPr bwMode="auto">
          <a:xfrm>
            <a:off x="363538" y="188913"/>
            <a:ext cx="84058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0" i="0" u="none" strike="noStrike" kern="1200" cap="none" spc="0" normalizeH="0" baseline="0" noProof="0" smtClean="0">
                <a:ln>
                  <a:noFill/>
                </a:ln>
                <a:solidFill>
                  <a:srgbClr val="FFFF00"/>
                </a:solidFill>
                <a:effectLst/>
                <a:uLnTx/>
                <a:uFillTx/>
                <a:latin typeface="Arial" charset="0"/>
                <a:ea typeface="+mn-ea"/>
                <a:cs typeface="+mn-cs"/>
              </a:rPr>
              <a:t>FeNO identifies the eosinophilic phenotype 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0" i="0" u="none" strike="noStrike" kern="1200" cap="none" spc="0" normalizeH="0" baseline="0" noProof="0" smtClean="0">
                <a:ln>
                  <a:noFill/>
                </a:ln>
                <a:solidFill>
                  <a:srgbClr val="FFFF00"/>
                </a:solidFill>
                <a:effectLst/>
                <a:uLnTx/>
                <a:uFillTx/>
                <a:latin typeface="Arial" charset="0"/>
                <a:ea typeface="+mn-ea"/>
                <a:cs typeface="+mn-cs"/>
              </a:rPr>
              <a:t>severe refractory asthma</a:t>
            </a:r>
          </a:p>
        </p:txBody>
      </p:sp>
      <p:sp>
        <p:nvSpPr>
          <p:cNvPr id="199686" name="CasellaDiTesto 3"/>
          <p:cNvSpPr txBox="1">
            <a:spLocks noChangeArrowheads="1"/>
          </p:cNvSpPr>
          <p:nvPr/>
        </p:nvSpPr>
        <p:spPr bwMode="auto">
          <a:xfrm>
            <a:off x="5437188" y="5364163"/>
            <a:ext cx="345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FF"/>
                </a:solidFill>
                <a:effectLst/>
                <a:uLnTx/>
                <a:uFillTx/>
                <a:latin typeface="Arial" charset="0"/>
                <a:ea typeface="+mn-ea"/>
                <a:cs typeface="+mn-cs"/>
              </a:rPr>
              <a:t>BMK: eosinophil major basic protein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FF"/>
                </a:solidFill>
                <a:effectLst/>
                <a:uLnTx/>
                <a:uFillTx/>
                <a:latin typeface="Arial" charset="0"/>
                <a:ea typeface="+mn-ea"/>
                <a:cs typeface="+mn-cs"/>
              </a:rPr>
              <a:t>EBBX: endobronchial biopsy</a:t>
            </a:r>
          </a:p>
        </p:txBody>
      </p:sp>
      <p:cxnSp>
        <p:nvCxnSpPr>
          <p:cNvPr id="199687" name="Connettore 1 6"/>
          <p:cNvCxnSpPr>
            <a:cxnSpLocks noChangeShapeType="1"/>
          </p:cNvCxnSpPr>
          <p:nvPr/>
        </p:nvCxnSpPr>
        <p:spPr bwMode="auto">
          <a:xfrm>
            <a:off x="2124075" y="2060575"/>
            <a:ext cx="18002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99688" name="Connettore 1 8"/>
          <p:cNvCxnSpPr>
            <a:cxnSpLocks noChangeShapeType="1"/>
          </p:cNvCxnSpPr>
          <p:nvPr/>
        </p:nvCxnSpPr>
        <p:spPr bwMode="auto">
          <a:xfrm>
            <a:off x="2124075" y="2179638"/>
            <a:ext cx="12954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99689" name="Connettore 1 10"/>
          <p:cNvCxnSpPr>
            <a:cxnSpLocks noChangeShapeType="1"/>
          </p:cNvCxnSpPr>
          <p:nvPr/>
        </p:nvCxnSpPr>
        <p:spPr bwMode="auto">
          <a:xfrm>
            <a:off x="2124075" y="2311400"/>
            <a:ext cx="647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99690" name="CasellaDiTesto 11"/>
          <p:cNvSpPr txBox="1">
            <a:spLocks noChangeArrowheads="1"/>
          </p:cNvSpPr>
          <p:nvPr/>
        </p:nvSpPr>
        <p:spPr bwMode="auto">
          <a:xfrm>
            <a:off x="3870325" y="1954213"/>
            <a:ext cx="619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0" i="0" u="none" strike="noStrike" kern="1200" cap="none" spc="0" normalizeH="0" baseline="0" noProof="0" smtClean="0">
                <a:ln>
                  <a:noFill/>
                </a:ln>
                <a:solidFill>
                  <a:srgbClr val="000000"/>
                </a:solidFill>
                <a:effectLst/>
                <a:uLnTx/>
                <a:uFillTx/>
                <a:latin typeface="Arial" charset="0"/>
                <a:ea typeface="+mn-ea"/>
                <a:cs typeface="+mn-cs"/>
              </a:rPr>
              <a:t>p=0.0084</a:t>
            </a:r>
          </a:p>
        </p:txBody>
      </p:sp>
      <p:sp>
        <p:nvSpPr>
          <p:cNvPr id="199691" name="CasellaDiTesto 12"/>
          <p:cNvSpPr txBox="1">
            <a:spLocks noChangeArrowheads="1"/>
          </p:cNvSpPr>
          <p:nvPr/>
        </p:nvSpPr>
        <p:spPr bwMode="auto">
          <a:xfrm>
            <a:off x="3376613" y="2078038"/>
            <a:ext cx="503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0" i="0" u="none" strike="noStrike" kern="1200" cap="none" spc="0" normalizeH="0" baseline="0" noProof="0" smtClean="0">
                <a:ln>
                  <a:noFill/>
                </a:ln>
                <a:solidFill>
                  <a:srgbClr val="000000"/>
                </a:solidFill>
                <a:effectLst/>
                <a:uLnTx/>
                <a:uFillTx/>
                <a:latin typeface="Arial" charset="0"/>
                <a:ea typeface="+mn-ea"/>
                <a:cs typeface="+mn-cs"/>
              </a:rPr>
              <a:t>p=0.01</a:t>
            </a:r>
          </a:p>
        </p:txBody>
      </p:sp>
      <p:sp>
        <p:nvSpPr>
          <p:cNvPr id="199692" name="CasellaDiTesto 13"/>
          <p:cNvSpPr txBox="1">
            <a:spLocks noChangeArrowheads="1"/>
          </p:cNvSpPr>
          <p:nvPr/>
        </p:nvSpPr>
        <p:spPr bwMode="auto">
          <a:xfrm>
            <a:off x="2717800" y="2212975"/>
            <a:ext cx="561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0" i="0" u="none" strike="noStrike" kern="1200" cap="none" spc="0" normalizeH="0" baseline="0" noProof="0" smtClean="0">
                <a:ln>
                  <a:noFill/>
                </a:ln>
                <a:solidFill>
                  <a:srgbClr val="000000"/>
                </a:solidFill>
                <a:effectLst/>
                <a:uLnTx/>
                <a:uFillTx/>
                <a:latin typeface="Arial" charset="0"/>
                <a:ea typeface="+mn-ea"/>
                <a:cs typeface="+mn-cs"/>
              </a:rPr>
              <a:t>p=0.001</a:t>
            </a:r>
          </a:p>
        </p:txBody>
      </p:sp>
      <p:sp>
        <p:nvSpPr>
          <p:cNvPr id="199693" name="CasellaDiTesto 14"/>
          <p:cNvSpPr txBox="1">
            <a:spLocks noChangeArrowheads="1"/>
          </p:cNvSpPr>
          <p:nvPr/>
        </p:nvSpPr>
        <p:spPr bwMode="auto">
          <a:xfrm>
            <a:off x="436563" y="5661025"/>
            <a:ext cx="4536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smtClean="0">
                <a:ln>
                  <a:noFill/>
                </a:ln>
                <a:solidFill>
                  <a:srgbClr val="FFFFFF"/>
                </a:solidFill>
                <a:effectLst/>
                <a:uLnTx/>
                <a:uFillTx/>
                <a:latin typeface="Arial" charset="0"/>
                <a:ea typeface="+mn-ea"/>
                <a:cs typeface="+mn-cs"/>
              </a:rPr>
              <a:t>SRA: </a:t>
            </a:r>
            <a:r>
              <a:rPr kumimoji="0" lang="it-IT" altLang="it-IT" sz="1400" b="0" i="0" u="none" strike="noStrike" kern="1200" cap="none" spc="0" normalizeH="0" baseline="0" noProof="0" dirty="0" err="1" smtClean="0">
                <a:ln>
                  <a:noFill/>
                </a:ln>
                <a:solidFill>
                  <a:srgbClr val="FFFFFF"/>
                </a:solidFill>
                <a:effectLst/>
                <a:uLnTx/>
                <a:uFillTx/>
                <a:latin typeface="Arial" charset="0"/>
                <a:ea typeface="+mn-ea"/>
                <a:cs typeface="+mn-cs"/>
              </a:rPr>
              <a:t>oral</a:t>
            </a:r>
            <a:r>
              <a:rPr kumimoji="0" lang="it-IT" altLang="it-IT" sz="1400" b="0" i="0" u="none" strike="noStrike" kern="1200" cap="none" spc="0" normalizeH="0" baseline="0" noProof="0" dirty="0" smtClean="0">
                <a:ln>
                  <a:noFill/>
                </a:ln>
                <a:solidFill>
                  <a:srgbClr val="FFFFFF"/>
                </a:solidFill>
                <a:effectLst/>
                <a:uLnTx/>
                <a:uFillTx/>
                <a:latin typeface="Arial" charset="0"/>
                <a:ea typeface="+mn-ea"/>
                <a:cs typeface="+mn-cs"/>
              </a:rPr>
              <a:t> prednisone 10 mg/</a:t>
            </a:r>
            <a:r>
              <a:rPr kumimoji="0" lang="it-IT" altLang="it-IT" sz="1400" b="0" i="0" u="none" strike="noStrike" kern="1200" cap="none" spc="0" normalizeH="0" baseline="0" noProof="0" dirty="0" err="1" smtClean="0">
                <a:ln>
                  <a:noFill/>
                </a:ln>
                <a:solidFill>
                  <a:srgbClr val="FFFFFF"/>
                </a:solidFill>
                <a:effectLst/>
                <a:uLnTx/>
                <a:uFillTx/>
                <a:latin typeface="Arial" charset="0"/>
                <a:ea typeface="+mn-ea"/>
                <a:cs typeface="+mn-cs"/>
              </a:rPr>
              <a:t>day</a:t>
            </a:r>
            <a:r>
              <a:rPr kumimoji="0" lang="it-IT" altLang="it-IT" sz="1400" b="0" i="0" u="none" strike="noStrike" kern="1200" cap="none" spc="0" normalizeH="0" baseline="0" noProof="0" dirty="0" smtClean="0">
                <a:ln>
                  <a:noFill/>
                </a:ln>
                <a:solidFill>
                  <a:srgbClr val="FFFFFF"/>
                </a:solidFill>
                <a:effectLst/>
                <a:uLnTx/>
                <a:uFillTx/>
                <a:latin typeface="Arial" charset="0"/>
                <a:ea typeface="+mn-ea"/>
                <a:cs typeface="+mn-cs"/>
              </a:rPr>
              <a:t> or high ICS dose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0" cap="none" spc="0" normalizeH="0" baseline="0" noProof="0" dirty="0" smtClean="0">
                <a:ln>
                  <a:noFill/>
                </a:ln>
                <a:solidFill>
                  <a:srgbClr val="FFFFFF"/>
                </a:solidFill>
                <a:effectLst/>
                <a:uLnTx/>
                <a:uFillTx/>
                <a:latin typeface="Arial" pitchFamily="34" charset="0"/>
                <a:ea typeface="+mn-ea"/>
                <a:cs typeface="+mn-cs"/>
              </a:rPr>
              <a:t>+ FEV1&lt;70%pred </a:t>
            </a:r>
            <a:r>
              <a:rPr kumimoji="0" lang="it-IT" altLang="it-IT" sz="1400" b="0" i="0" u="none" strike="noStrike" kern="0" cap="none" spc="0" normalizeH="0" baseline="0" noProof="0" dirty="0">
                <a:ln>
                  <a:noFill/>
                </a:ln>
                <a:solidFill>
                  <a:srgbClr val="FFFFFF"/>
                </a:solidFill>
                <a:effectLst/>
                <a:uLnTx/>
                <a:uFillTx/>
                <a:latin typeface="Arial" pitchFamily="34" charset="0"/>
                <a:ea typeface="+mn-ea"/>
                <a:cs typeface="+mn-cs"/>
              </a:rPr>
              <a:t>+ 2 </a:t>
            </a:r>
            <a:r>
              <a:rPr kumimoji="0" lang="it-IT" altLang="it-IT" sz="1400" b="0" i="0" u="none" strike="noStrike" kern="0" cap="none" spc="0" normalizeH="0" baseline="0" noProof="0" dirty="0" err="1">
                <a:ln>
                  <a:noFill/>
                </a:ln>
                <a:solidFill>
                  <a:srgbClr val="FFFFFF"/>
                </a:solidFill>
                <a:effectLst/>
                <a:uLnTx/>
                <a:uFillTx/>
                <a:latin typeface="Arial" pitchFamily="34" charset="0"/>
                <a:ea typeface="+mn-ea"/>
                <a:cs typeface="+mn-cs"/>
              </a:rPr>
              <a:t>urgent</a:t>
            </a:r>
            <a:r>
              <a:rPr kumimoji="0" lang="it-IT" altLang="it-IT" sz="1400" b="0" i="0" u="none" strike="noStrike" kern="0" cap="none" spc="0" normalizeH="0" baseline="0" noProof="0" dirty="0">
                <a:ln>
                  <a:noFill/>
                </a:ln>
                <a:solidFill>
                  <a:srgbClr val="FFFFFF"/>
                </a:solidFill>
                <a:effectLst/>
                <a:uLnTx/>
                <a:uFillTx/>
                <a:latin typeface="Arial" pitchFamily="34" charset="0"/>
                <a:ea typeface="+mn-ea"/>
                <a:cs typeface="+mn-cs"/>
              </a:rPr>
              <a:t> care </a:t>
            </a:r>
            <a:r>
              <a:rPr kumimoji="0" lang="it-IT" altLang="it-IT" sz="1400" b="0" i="0" u="none" strike="noStrike" kern="0" cap="none" spc="0" normalizeH="0" baseline="0" noProof="0" dirty="0" err="1">
                <a:ln>
                  <a:noFill/>
                </a:ln>
                <a:solidFill>
                  <a:srgbClr val="FFFFFF"/>
                </a:solidFill>
                <a:effectLst/>
                <a:uLnTx/>
                <a:uFillTx/>
                <a:latin typeface="Arial" pitchFamily="34" charset="0"/>
                <a:ea typeface="+mn-ea"/>
                <a:cs typeface="+mn-cs"/>
              </a:rPr>
              <a:t>visit</a:t>
            </a:r>
            <a:r>
              <a:rPr kumimoji="0" lang="it-IT" altLang="it-IT" sz="1400" b="0" i="0" u="none" strike="noStrike" kern="0" cap="none" spc="0" normalizeH="0" baseline="0" noProof="0" dirty="0">
                <a:ln>
                  <a:noFill/>
                </a:ln>
                <a:solidFill>
                  <a:srgbClr val="FFFFFF"/>
                </a:solidFill>
                <a:effectLst/>
                <a:uLnTx/>
                <a:uFillTx/>
                <a:latin typeface="Arial" pitchFamily="34" charset="0"/>
                <a:ea typeface="+mn-ea"/>
                <a:cs typeface="+mn-cs"/>
              </a:rPr>
              <a:t> in </a:t>
            </a:r>
            <a:r>
              <a:rPr kumimoji="0" lang="it-IT" altLang="it-IT" sz="1400" b="0" i="0" u="none" strike="noStrike" kern="0" cap="none" spc="0" normalizeH="0" baseline="0" noProof="0" dirty="0" err="1">
                <a:ln>
                  <a:noFill/>
                </a:ln>
                <a:solidFill>
                  <a:srgbClr val="FFFFFF"/>
                </a:solidFill>
                <a:effectLst/>
                <a:uLnTx/>
                <a:uFillTx/>
                <a:latin typeface="Arial" pitchFamily="34" charset="0"/>
                <a:ea typeface="+mn-ea"/>
                <a:cs typeface="+mn-cs"/>
              </a:rPr>
              <a:t>previous</a:t>
            </a:r>
            <a:r>
              <a:rPr kumimoji="0" lang="it-IT" altLang="it-IT" sz="1400" b="0" i="0" u="none" strike="noStrike" kern="0" cap="none" spc="0" normalizeH="0" baseline="0" noProof="0" dirty="0">
                <a:ln>
                  <a:noFill/>
                </a:ln>
                <a:solidFill>
                  <a:srgbClr val="FFFFFF"/>
                </a:solidFill>
                <a:effectLst/>
                <a:uLnTx/>
                <a:uFillTx/>
                <a:latin typeface="Arial" pitchFamily="34" charset="0"/>
                <a:ea typeface="+mn-ea"/>
                <a:cs typeface="+mn-cs"/>
              </a:rPr>
              <a:t> </a:t>
            </a:r>
            <a:r>
              <a:rPr kumimoji="0" lang="it-IT" altLang="it-IT" sz="1400" b="0" i="0" u="none" strike="noStrike" kern="0" cap="none" spc="0" normalizeH="0" baseline="0" noProof="0" dirty="0" err="1" smtClean="0">
                <a:ln>
                  <a:noFill/>
                </a:ln>
                <a:solidFill>
                  <a:srgbClr val="FFFFFF"/>
                </a:solidFill>
                <a:effectLst/>
                <a:uLnTx/>
                <a:uFillTx/>
                <a:latin typeface="Arial" pitchFamily="34" charset="0"/>
                <a:ea typeface="+mn-ea"/>
                <a:cs typeface="+mn-cs"/>
              </a:rPr>
              <a:t>year</a:t>
            </a:r>
            <a:endParaRPr kumimoji="0" lang="it-IT" altLang="it-IT" sz="1400" b="0" i="0" u="none" strike="noStrike" kern="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594533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p:cNvPicPr>
            <a:picLocks noChangeAspect="1" noChangeArrowheads="1"/>
          </p:cNvPicPr>
          <p:nvPr/>
        </p:nvPicPr>
        <p:blipFill>
          <a:blip r:embed="rId2">
            <a:extLst>
              <a:ext uri="{28A0092B-C50C-407E-A947-70E740481C1C}">
                <a14:useLocalDpi xmlns:a14="http://schemas.microsoft.com/office/drawing/2010/main" val="0"/>
              </a:ext>
            </a:extLst>
          </a:blip>
          <a:srcRect l="15347" t="25648" r="14305" b="16408"/>
          <a:stretch>
            <a:fillRect/>
          </a:stretch>
        </p:blipFill>
        <p:spPr bwMode="auto">
          <a:xfrm>
            <a:off x="193675" y="2182813"/>
            <a:ext cx="8856663" cy="45593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0707" name="Gruppo 1"/>
          <p:cNvGrpSpPr>
            <a:grpSpLocks/>
          </p:cNvGrpSpPr>
          <p:nvPr/>
        </p:nvGrpSpPr>
        <p:grpSpPr bwMode="auto">
          <a:xfrm>
            <a:off x="214313" y="-26988"/>
            <a:ext cx="8821737" cy="1952626"/>
            <a:chOff x="214114" y="-26988"/>
            <a:chExt cx="8821942" cy="1952626"/>
          </a:xfrm>
        </p:grpSpPr>
        <p:pic>
          <p:nvPicPr>
            <p:cNvPr id="200715" name="Picture 6"/>
            <p:cNvPicPr>
              <a:picLocks noChangeAspect="1" noChangeArrowheads="1"/>
            </p:cNvPicPr>
            <p:nvPr/>
          </p:nvPicPr>
          <p:blipFill>
            <a:blip r:embed="rId3">
              <a:extLst>
                <a:ext uri="{28A0092B-C50C-407E-A947-70E740481C1C}">
                  <a14:useLocalDpi xmlns:a14="http://schemas.microsoft.com/office/drawing/2010/main" val="0"/>
                </a:ext>
              </a:extLst>
            </a:blip>
            <a:srcRect l="15347" t="30685" r="15347" b="47481"/>
            <a:stretch>
              <a:fillRect/>
            </a:stretch>
          </p:blipFill>
          <p:spPr bwMode="auto">
            <a:xfrm>
              <a:off x="214319" y="-26988"/>
              <a:ext cx="8821737" cy="173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0716" name="Picture 7"/>
            <p:cNvPicPr>
              <a:picLocks noChangeAspect="1" noChangeArrowheads="1"/>
            </p:cNvPicPr>
            <p:nvPr/>
          </p:nvPicPr>
          <p:blipFill>
            <a:blip r:embed="rId4">
              <a:extLst>
                <a:ext uri="{28A0092B-C50C-407E-A947-70E740481C1C}">
                  <a14:useLocalDpi xmlns:a14="http://schemas.microsoft.com/office/drawing/2010/main" val="0"/>
                </a:ext>
              </a:extLst>
            </a:blip>
            <a:srcRect l="10104" t="51685" r="54201" b="45796"/>
            <a:stretch>
              <a:fillRect/>
            </a:stretch>
          </p:blipFill>
          <p:spPr bwMode="auto">
            <a:xfrm>
              <a:off x="214114" y="1709738"/>
              <a:ext cx="489585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00710" name="Connettore 2 10"/>
          <p:cNvCxnSpPr>
            <a:cxnSpLocks noChangeShapeType="1"/>
          </p:cNvCxnSpPr>
          <p:nvPr/>
        </p:nvCxnSpPr>
        <p:spPr bwMode="auto">
          <a:xfrm>
            <a:off x="-36513" y="5391150"/>
            <a:ext cx="395288" cy="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0712" name="Rettangolo 4"/>
          <p:cNvSpPr>
            <a:spLocks noChangeArrowheads="1"/>
          </p:cNvSpPr>
          <p:nvPr/>
        </p:nvSpPr>
        <p:spPr bwMode="auto">
          <a:xfrm>
            <a:off x="4167188" y="2636838"/>
            <a:ext cx="647700" cy="5048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0713" name="Rettangolo 5"/>
          <p:cNvSpPr>
            <a:spLocks noChangeArrowheads="1"/>
          </p:cNvSpPr>
          <p:nvPr/>
        </p:nvSpPr>
        <p:spPr bwMode="auto">
          <a:xfrm>
            <a:off x="7019925" y="2492375"/>
            <a:ext cx="647700" cy="649288"/>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0714" name="Rettangolo 14"/>
          <p:cNvSpPr>
            <a:spLocks noChangeArrowheads="1"/>
          </p:cNvSpPr>
          <p:nvPr/>
        </p:nvSpPr>
        <p:spPr bwMode="auto">
          <a:xfrm>
            <a:off x="7699375" y="2492375"/>
            <a:ext cx="647700" cy="649288"/>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 name="Rettangolo 1"/>
          <p:cNvSpPr/>
          <p:nvPr/>
        </p:nvSpPr>
        <p:spPr bwMode="auto">
          <a:xfrm>
            <a:off x="4167188" y="5312320"/>
            <a:ext cx="647700" cy="442091"/>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cxnSp>
        <p:nvCxnSpPr>
          <p:cNvPr id="14" name="Connettore 2 10"/>
          <p:cNvCxnSpPr>
            <a:cxnSpLocks noChangeShapeType="1"/>
          </p:cNvCxnSpPr>
          <p:nvPr/>
        </p:nvCxnSpPr>
        <p:spPr bwMode="auto">
          <a:xfrm>
            <a:off x="-41773" y="5575082"/>
            <a:ext cx="395288" cy="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 name="Rettangolo 2"/>
          <p:cNvSpPr/>
          <p:nvPr/>
        </p:nvSpPr>
        <p:spPr bwMode="auto">
          <a:xfrm>
            <a:off x="1828801" y="2636838"/>
            <a:ext cx="835573" cy="504825"/>
          </a:xfrm>
          <a:prstGeom prst="rect">
            <a:avLst/>
          </a:prstGeom>
          <a:noFill/>
          <a:ln w="254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16" name="Rettangolo 15"/>
          <p:cNvSpPr/>
          <p:nvPr/>
        </p:nvSpPr>
        <p:spPr bwMode="auto">
          <a:xfrm>
            <a:off x="5150077" y="2647344"/>
            <a:ext cx="835573" cy="504825"/>
          </a:xfrm>
          <a:prstGeom prst="rect">
            <a:avLst/>
          </a:prstGeom>
          <a:noFill/>
          <a:ln w="254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17" name="Rettangolo 16"/>
          <p:cNvSpPr/>
          <p:nvPr/>
        </p:nvSpPr>
        <p:spPr bwMode="auto">
          <a:xfrm>
            <a:off x="5249762" y="5291294"/>
            <a:ext cx="647700" cy="442091"/>
          </a:xfrm>
          <a:prstGeom prst="rect">
            <a:avLst/>
          </a:prstGeom>
          <a:noFill/>
          <a:ln w="254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644395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93965" y="10675"/>
            <a:ext cx="8769926" cy="1470025"/>
          </a:xfrm>
        </p:spPr>
        <p:txBody>
          <a:bodyPr/>
          <a:lstStyle/>
          <a:p>
            <a:r>
              <a:rPr lang="it-IT" sz="4000" dirty="0" err="1" smtClean="0">
                <a:solidFill>
                  <a:srgbClr val="FFFF00"/>
                </a:solidFill>
              </a:rPr>
              <a:t>iNOS</a:t>
            </a:r>
            <a:r>
              <a:rPr lang="it-IT" sz="4000" dirty="0" smtClean="0">
                <a:solidFill>
                  <a:srgbClr val="FFFF00"/>
                </a:solidFill>
              </a:rPr>
              <a:t> and </a:t>
            </a:r>
            <a:r>
              <a:rPr lang="it-IT" sz="4000" dirty="0" err="1" smtClean="0">
                <a:solidFill>
                  <a:srgbClr val="FFFF00"/>
                </a:solidFill>
              </a:rPr>
              <a:t>FeNO</a:t>
            </a:r>
            <a:r>
              <a:rPr lang="it-IT" sz="4000" dirty="0" smtClean="0">
                <a:solidFill>
                  <a:srgbClr val="FFFF00"/>
                </a:solidFill>
              </a:rPr>
              <a:t> in Severe </a:t>
            </a:r>
            <a:r>
              <a:rPr lang="it-IT" sz="4000" dirty="0" err="1" smtClean="0">
                <a:solidFill>
                  <a:srgbClr val="FFFF00"/>
                </a:solidFill>
              </a:rPr>
              <a:t>Asthma</a:t>
            </a:r>
            <a:endParaRPr lang="it-IT" sz="4000" dirty="0">
              <a:solidFill>
                <a:srgbClr val="FFFF00"/>
              </a:solidFill>
            </a:endParaRPr>
          </a:p>
        </p:txBody>
      </p:sp>
      <p:pic>
        <p:nvPicPr>
          <p:cNvPr id="4" name="Immagine 3"/>
          <p:cNvPicPr>
            <a:picLocks noChangeAspect="1"/>
          </p:cNvPicPr>
          <p:nvPr/>
        </p:nvPicPr>
        <p:blipFill rotWithShape="1">
          <a:blip r:embed="rId2"/>
          <a:srcRect l="24085" t="22656" r="47694" b="39454"/>
          <a:stretch/>
        </p:blipFill>
        <p:spPr>
          <a:xfrm>
            <a:off x="110865" y="2078184"/>
            <a:ext cx="4386535" cy="3311236"/>
          </a:xfrm>
          <a:prstGeom prst="rect">
            <a:avLst/>
          </a:prstGeom>
          <a:ln w="25400">
            <a:solidFill>
              <a:srgbClr val="FF0000"/>
            </a:solidFill>
          </a:ln>
        </p:spPr>
      </p:pic>
      <p:pic>
        <p:nvPicPr>
          <p:cNvPr id="5" name="Immagine 4"/>
          <p:cNvPicPr>
            <a:picLocks noChangeAspect="1"/>
          </p:cNvPicPr>
          <p:nvPr/>
        </p:nvPicPr>
        <p:blipFill rotWithShape="1">
          <a:blip r:embed="rId3"/>
          <a:srcRect l="34736" t="25781" r="37702" b="37891"/>
          <a:stretch/>
        </p:blipFill>
        <p:spPr>
          <a:xfrm>
            <a:off x="4622654" y="2078184"/>
            <a:ext cx="4468388" cy="3311236"/>
          </a:xfrm>
          <a:prstGeom prst="rect">
            <a:avLst/>
          </a:prstGeom>
          <a:ln w="25400">
            <a:solidFill>
              <a:srgbClr val="FF0000"/>
            </a:solidFill>
          </a:ln>
        </p:spPr>
      </p:pic>
      <p:sp>
        <p:nvSpPr>
          <p:cNvPr id="6" name="CasellaDiTesto 5"/>
          <p:cNvSpPr txBox="1"/>
          <p:nvPr/>
        </p:nvSpPr>
        <p:spPr>
          <a:xfrm>
            <a:off x="2618502" y="1510140"/>
            <a:ext cx="3775393" cy="369332"/>
          </a:xfrm>
          <a:prstGeom prst="rect">
            <a:avLst/>
          </a:prstGeom>
          <a:noFill/>
        </p:spPr>
        <p:txBody>
          <a:bodyPr wrap="none" rtlCol="0">
            <a:spAutoFit/>
          </a:bodyPr>
          <a:lstStyle/>
          <a:p>
            <a:r>
              <a:rPr lang="it-IT" dirty="0" err="1" smtClean="0">
                <a:solidFill>
                  <a:srgbClr val="FFFF00"/>
                </a:solidFill>
              </a:rPr>
              <a:t>Bronchoscopy</a:t>
            </a:r>
            <a:r>
              <a:rPr lang="it-IT" dirty="0" smtClean="0">
                <a:solidFill>
                  <a:srgbClr val="FFFF00"/>
                </a:solidFill>
              </a:rPr>
              <a:t>: </a:t>
            </a:r>
            <a:r>
              <a:rPr lang="it-IT" dirty="0" err="1" smtClean="0">
                <a:solidFill>
                  <a:srgbClr val="FFFF00"/>
                </a:solidFill>
              </a:rPr>
              <a:t>bronchial</a:t>
            </a:r>
            <a:r>
              <a:rPr lang="it-IT" dirty="0" smtClean="0">
                <a:solidFill>
                  <a:srgbClr val="FFFF00"/>
                </a:solidFill>
              </a:rPr>
              <a:t> </a:t>
            </a:r>
            <a:r>
              <a:rPr lang="it-IT" dirty="0" err="1" smtClean="0">
                <a:solidFill>
                  <a:srgbClr val="FFFF00"/>
                </a:solidFill>
              </a:rPr>
              <a:t>brushings</a:t>
            </a:r>
            <a:endParaRPr lang="it-IT" dirty="0">
              <a:solidFill>
                <a:srgbClr val="FFFF00"/>
              </a:solidFill>
            </a:endParaRPr>
          </a:p>
        </p:txBody>
      </p:sp>
      <p:sp>
        <p:nvSpPr>
          <p:cNvPr id="7" name="CasellaDiTesto 6"/>
          <p:cNvSpPr txBox="1"/>
          <p:nvPr/>
        </p:nvSpPr>
        <p:spPr>
          <a:xfrm>
            <a:off x="775855" y="5444828"/>
            <a:ext cx="3155736" cy="369332"/>
          </a:xfrm>
          <a:prstGeom prst="rect">
            <a:avLst/>
          </a:prstGeom>
          <a:noFill/>
        </p:spPr>
        <p:txBody>
          <a:bodyPr wrap="none" rtlCol="0">
            <a:spAutoFit/>
          </a:bodyPr>
          <a:lstStyle/>
          <a:p>
            <a:r>
              <a:rPr lang="it-IT" dirty="0" smtClean="0">
                <a:solidFill>
                  <a:srgbClr val="FFFF00"/>
                </a:solidFill>
              </a:rPr>
              <a:t>Reverse </a:t>
            </a:r>
            <a:r>
              <a:rPr lang="it-IT" dirty="0" err="1" smtClean="0">
                <a:solidFill>
                  <a:srgbClr val="FFFF00"/>
                </a:solidFill>
              </a:rPr>
              <a:t>trascription</a:t>
            </a:r>
            <a:r>
              <a:rPr lang="it-IT" dirty="0" smtClean="0">
                <a:solidFill>
                  <a:srgbClr val="FFFF00"/>
                </a:solidFill>
              </a:rPr>
              <a:t> RT-PCR</a:t>
            </a:r>
            <a:endParaRPr lang="it-IT" dirty="0">
              <a:solidFill>
                <a:srgbClr val="FFFF00"/>
              </a:solidFill>
            </a:endParaRPr>
          </a:p>
        </p:txBody>
      </p:sp>
      <p:pic>
        <p:nvPicPr>
          <p:cNvPr id="8" name="Immagine 7"/>
          <p:cNvPicPr>
            <a:picLocks noChangeAspect="1"/>
          </p:cNvPicPr>
          <p:nvPr/>
        </p:nvPicPr>
        <p:blipFill rotWithShape="1">
          <a:blip r:embed="rId4"/>
          <a:srcRect l="24085" t="24024" r="16728" b="56250"/>
          <a:stretch/>
        </p:blipFill>
        <p:spPr>
          <a:xfrm>
            <a:off x="332508" y="2355273"/>
            <a:ext cx="8631383" cy="2424545"/>
          </a:xfrm>
          <a:prstGeom prst="rect">
            <a:avLst/>
          </a:prstGeom>
          <a:ln w="25400">
            <a:solidFill>
              <a:srgbClr val="FF0000"/>
            </a:solidFill>
          </a:ln>
        </p:spPr>
      </p:pic>
      <p:sp>
        <p:nvSpPr>
          <p:cNvPr id="9" name="CasellaDiTesto 8"/>
          <p:cNvSpPr txBox="1"/>
          <p:nvPr/>
        </p:nvSpPr>
        <p:spPr>
          <a:xfrm>
            <a:off x="5458686" y="6483927"/>
            <a:ext cx="3438890" cy="338554"/>
          </a:xfrm>
          <a:prstGeom prst="rect">
            <a:avLst/>
          </a:prstGeom>
          <a:noFill/>
        </p:spPr>
        <p:txBody>
          <a:bodyPr wrap="none" rtlCol="0">
            <a:spAutoFit/>
          </a:bodyPr>
          <a:lstStyle/>
          <a:p>
            <a:r>
              <a:rPr lang="it-IT" sz="1600" dirty="0" smtClean="0">
                <a:solidFill>
                  <a:srgbClr val="FFFF00"/>
                </a:solidFill>
              </a:rPr>
              <a:t>Yamamoto, </a:t>
            </a:r>
            <a:r>
              <a:rPr lang="it-IT" sz="1600" dirty="0" err="1" smtClean="0">
                <a:solidFill>
                  <a:srgbClr val="FFFF00"/>
                </a:solidFill>
              </a:rPr>
              <a:t>Wenzel</a:t>
            </a:r>
            <a:r>
              <a:rPr lang="it-IT" sz="1600" dirty="0" smtClean="0">
                <a:solidFill>
                  <a:srgbClr val="FFFF00"/>
                </a:solidFill>
              </a:rPr>
              <a:t> et al. CEA 2012</a:t>
            </a:r>
            <a:endParaRPr lang="it-IT" sz="1600" dirty="0">
              <a:solidFill>
                <a:srgbClr val="FFFF00"/>
              </a:solidFill>
            </a:endParaRPr>
          </a:p>
        </p:txBody>
      </p:sp>
    </p:spTree>
    <p:extLst>
      <p:ext uri="{BB962C8B-B14F-4D97-AF65-F5344CB8AC3E}">
        <p14:creationId xmlns:p14="http://schemas.microsoft.com/office/powerpoint/2010/main" val="282115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p:cNvPicPr>
            <a:picLocks noChangeAspect="1" noChangeArrowheads="1"/>
          </p:cNvPicPr>
          <p:nvPr/>
        </p:nvPicPr>
        <p:blipFill>
          <a:blip r:embed="rId2">
            <a:extLst>
              <a:ext uri="{28A0092B-C50C-407E-A947-70E740481C1C}">
                <a14:useLocalDpi xmlns:a14="http://schemas.microsoft.com/office/drawing/2010/main" val="0"/>
              </a:ext>
            </a:extLst>
          </a:blip>
          <a:srcRect l="9305" t="32274" r="71510" b="18549"/>
          <a:stretch>
            <a:fillRect/>
          </a:stretch>
        </p:blipFill>
        <p:spPr bwMode="auto">
          <a:xfrm>
            <a:off x="4356100" y="2844800"/>
            <a:ext cx="4608513" cy="332105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02755" name="CasellaDiTesto 3"/>
          <p:cNvSpPr txBox="1">
            <a:spLocks noChangeArrowheads="1"/>
          </p:cNvSpPr>
          <p:nvPr/>
        </p:nvSpPr>
        <p:spPr bwMode="auto">
          <a:xfrm>
            <a:off x="5848350" y="6434138"/>
            <a:ext cx="3260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Shaw et al. AJRCCM 2007;176:231-7. </a:t>
            </a:r>
          </a:p>
        </p:txBody>
      </p:sp>
      <p:sp>
        <p:nvSpPr>
          <p:cNvPr id="202756" name="CasellaDiTesto 4"/>
          <p:cNvSpPr txBox="1">
            <a:spLocks noChangeArrowheads="1"/>
          </p:cNvSpPr>
          <p:nvPr/>
        </p:nvSpPr>
        <p:spPr bwMode="auto">
          <a:xfrm>
            <a:off x="179388" y="260350"/>
            <a:ext cx="8921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FeNO–driven asthma management does not result 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fewer asthma exacerbations or in use of less treatment</a:t>
            </a:r>
          </a:p>
        </p:txBody>
      </p:sp>
      <p:sp>
        <p:nvSpPr>
          <p:cNvPr id="202757" name="CasellaDiTesto 5"/>
          <p:cNvSpPr txBox="1">
            <a:spLocks noChangeArrowheads="1"/>
          </p:cNvSpPr>
          <p:nvPr/>
        </p:nvSpPr>
        <p:spPr bwMode="auto">
          <a:xfrm>
            <a:off x="4284663" y="1484313"/>
            <a:ext cx="4751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Patients: 118 (FeNO group=58; BTS control group=60)</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it-IT" alt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Primary outcome: number of severe exacerbations</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it-IT" alt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it-IT" altLang="it-IT"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Treatment adjustment: control group (Juniper Score); FeNO group (26ppb or 16ppb)</a:t>
            </a:r>
          </a:p>
        </p:txBody>
      </p:sp>
      <p:grpSp>
        <p:nvGrpSpPr>
          <p:cNvPr id="202758" name="Gruppo 7"/>
          <p:cNvGrpSpPr>
            <a:grpSpLocks/>
          </p:cNvGrpSpPr>
          <p:nvPr/>
        </p:nvGrpSpPr>
        <p:grpSpPr bwMode="auto">
          <a:xfrm>
            <a:off x="323850" y="1557338"/>
            <a:ext cx="3795713" cy="4387850"/>
            <a:chOff x="323528" y="1772816"/>
            <a:chExt cx="3796051" cy="4388343"/>
          </a:xfrm>
        </p:grpSpPr>
        <p:pic>
          <p:nvPicPr>
            <p:cNvPr id="202762" name="Picture 2"/>
            <p:cNvPicPr>
              <a:picLocks noChangeAspect="1" noChangeArrowheads="1"/>
            </p:cNvPicPr>
            <p:nvPr/>
          </p:nvPicPr>
          <p:blipFill>
            <a:blip r:embed="rId3">
              <a:extLst>
                <a:ext uri="{28A0092B-C50C-407E-A947-70E740481C1C}">
                  <a14:useLocalDpi xmlns:a14="http://schemas.microsoft.com/office/drawing/2010/main" val="0"/>
                </a:ext>
              </a:extLst>
            </a:blip>
            <a:srcRect l="14149" t="28716" r="72459" b="16217"/>
            <a:stretch>
              <a:fillRect/>
            </a:stretch>
          </p:blipFill>
          <p:spPr bwMode="auto">
            <a:xfrm>
              <a:off x="323528" y="1772816"/>
              <a:ext cx="3796051" cy="438834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02763" name="Ovale 6"/>
            <p:cNvSpPr>
              <a:spLocks noChangeArrowheads="1"/>
            </p:cNvSpPr>
            <p:nvPr/>
          </p:nvSpPr>
          <p:spPr bwMode="auto">
            <a:xfrm>
              <a:off x="3658476" y="4963748"/>
              <a:ext cx="288032" cy="72008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202759" name="CasellaDiTesto 8"/>
          <p:cNvSpPr txBox="1">
            <a:spLocks noChangeArrowheads="1"/>
          </p:cNvSpPr>
          <p:nvPr/>
        </p:nvSpPr>
        <p:spPr bwMode="auto">
          <a:xfrm>
            <a:off x="892175" y="6092825"/>
            <a:ext cx="2600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Open circle: control group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Closed circle: FeNO group</a:t>
            </a:r>
          </a:p>
        </p:txBody>
      </p:sp>
      <p:sp>
        <p:nvSpPr>
          <p:cNvPr id="202760" name="CasellaDiTesto 9"/>
          <p:cNvSpPr txBox="1">
            <a:spLocks noChangeArrowheads="1"/>
          </p:cNvSpPr>
          <p:nvPr/>
        </p:nvSpPr>
        <p:spPr bwMode="auto">
          <a:xfrm>
            <a:off x="8348663" y="3379788"/>
            <a:ext cx="63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Control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group</a:t>
            </a:r>
          </a:p>
        </p:txBody>
      </p:sp>
      <p:sp>
        <p:nvSpPr>
          <p:cNvPr id="202761" name="CasellaDiTesto 12"/>
          <p:cNvSpPr txBox="1">
            <a:spLocks noChangeArrowheads="1"/>
          </p:cNvSpPr>
          <p:nvPr/>
        </p:nvSpPr>
        <p:spPr bwMode="auto">
          <a:xfrm>
            <a:off x="8366125" y="3865563"/>
            <a:ext cx="5619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FeNO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group</a:t>
            </a:r>
          </a:p>
        </p:txBody>
      </p:sp>
    </p:spTree>
    <p:extLst>
      <p:ext uri="{BB962C8B-B14F-4D97-AF65-F5344CB8AC3E}">
        <p14:creationId xmlns:p14="http://schemas.microsoft.com/office/powerpoint/2010/main" val="1399307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a:extLst>
              <a:ext uri="{28A0092B-C50C-407E-A947-70E740481C1C}">
                <a14:useLocalDpi xmlns:a14="http://schemas.microsoft.com/office/drawing/2010/main" val="0"/>
              </a:ext>
            </a:extLst>
          </a:blip>
          <a:srcRect l="31673" t="27629" r="57452" b="14769"/>
          <a:stretch>
            <a:fillRect/>
          </a:stretch>
        </p:blipFill>
        <p:spPr bwMode="auto">
          <a:xfrm>
            <a:off x="611188" y="2781300"/>
            <a:ext cx="2665412" cy="396716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5827" name="Picture 3"/>
          <p:cNvPicPr>
            <a:picLocks noChangeAspect="1" noChangeArrowheads="1"/>
          </p:cNvPicPr>
          <p:nvPr/>
        </p:nvPicPr>
        <p:blipFill>
          <a:blip r:embed="rId3">
            <a:extLst>
              <a:ext uri="{28A0092B-C50C-407E-A947-70E740481C1C}">
                <a14:useLocalDpi xmlns:a14="http://schemas.microsoft.com/office/drawing/2010/main" val="0"/>
              </a:ext>
            </a:extLst>
          </a:blip>
          <a:srcRect l="27682" t="25084" r="56979" b="11740"/>
          <a:stretch>
            <a:fillRect/>
          </a:stretch>
        </p:blipFill>
        <p:spPr bwMode="auto">
          <a:xfrm>
            <a:off x="4487863" y="1079500"/>
            <a:ext cx="4392612" cy="508635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205828" name="Connettore 2 2"/>
          <p:cNvCxnSpPr>
            <a:cxnSpLocks noChangeShapeType="1"/>
          </p:cNvCxnSpPr>
          <p:nvPr/>
        </p:nvCxnSpPr>
        <p:spPr bwMode="auto">
          <a:xfrm>
            <a:off x="4056063" y="1641475"/>
            <a:ext cx="576262" cy="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5829" name="Connettore 2 5"/>
          <p:cNvCxnSpPr>
            <a:cxnSpLocks noChangeShapeType="1"/>
          </p:cNvCxnSpPr>
          <p:nvPr/>
        </p:nvCxnSpPr>
        <p:spPr bwMode="auto">
          <a:xfrm>
            <a:off x="4056063" y="1916113"/>
            <a:ext cx="576262" cy="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5830" name="CasellaDiTesto 3"/>
          <p:cNvSpPr txBox="1">
            <a:spLocks noChangeArrowheads="1"/>
          </p:cNvSpPr>
          <p:nvPr/>
        </p:nvSpPr>
        <p:spPr bwMode="auto">
          <a:xfrm>
            <a:off x="5921375" y="6465888"/>
            <a:ext cx="317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Powell et al. Lancet 2011;378:983-90.</a:t>
            </a:r>
          </a:p>
        </p:txBody>
      </p:sp>
      <p:sp>
        <p:nvSpPr>
          <p:cNvPr id="205831" name="CasellaDiTesto 4"/>
          <p:cNvSpPr txBox="1">
            <a:spLocks noChangeArrowheads="1"/>
          </p:cNvSpPr>
          <p:nvPr/>
        </p:nvSpPr>
        <p:spPr bwMode="auto">
          <a:xfrm>
            <a:off x="1858963" y="44450"/>
            <a:ext cx="5665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FeNO-based treatment can reduce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asthma exacerbations during pregnancy</a:t>
            </a:r>
          </a:p>
        </p:txBody>
      </p:sp>
      <p:sp>
        <p:nvSpPr>
          <p:cNvPr id="205832" name="CasellaDiTesto 6"/>
          <p:cNvSpPr txBox="1">
            <a:spLocks noChangeArrowheads="1"/>
          </p:cNvSpPr>
          <p:nvPr/>
        </p:nvSpPr>
        <p:spPr bwMode="auto">
          <a:xfrm>
            <a:off x="107950" y="863600"/>
            <a:ext cx="2263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220 Pregnant with asthma</a:t>
            </a:r>
          </a:p>
        </p:txBody>
      </p:sp>
      <p:pic>
        <p:nvPicPr>
          <p:cNvPr id="205833" name="Picture 4"/>
          <p:cNvPicPr>
            <a:picLocks noChangeAspect="1" noChangeArrowheads="1"/>
          </p:cNvPicPr>
          <p:nvPr/>
        </p:nvPicPr>
        <p:blipFill>
          <a:blip r:embed="rId4">
            <a:extLst>
              <a:ext uri="{28A0092B-C50C-407E-A947-70E740481C1C}">
                <a14:useLocalDpi xmlns:a14="http://schemas.microsoft.com/office/drawing/2010/main" val="0"/>
              </a:ext>
            </a:extLst>
          </a:blip>
          <a:srcRect l="12727" t="50000" r="62961" b="15689"/>
          <a:stretch>
            <a:fillRect/>
          </a:stretch>
        </p:blipFill>
        <p:spPr bwMode="auto">
          <a:xfrm>
            <a:off x="107950" y="1184275"/>
            <a:ext cx="3671888" cy="145732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Connettore 2 5"/>
          <p:cNvCxnSpPr>
            <a:cxnSpLocks noChangeShapeType="1"/>
          </p:cNvCxnSpPr>
          <p:nvPr/>
        </p:nvCxnSpPr>
        <p:spPr bwMode="auto">
          <a:xfrm>
            <a:off x="4014493" y="3966583"/>
            <a:ext cx="576262" cy="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98826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151" t="13281" r="7724" b="9375"/>
          <a:stretch/>
        </p:blipFill>
        <p:spPr>
          <a:xfrm>
            <a:off x="74479" y="1704109"/>
            <a:ext cx="8978269" cy="4973782"/>
          </a:xfrm>
          <a:prstGeom prst="rect">
            <a:avLst/>
          </a:prstGeom>
          <a:ln w="25400">
            <a:solidFill>
              <a:srgbClr val="FF0000"/>
            </a:solidFill>
          </a:ln>
        </p:spPr>
      </p:pic>
      <p:sp>
        <p:nvSpPr>
          <p:cNvPr id="4" name="Titolo 1"/>
          <p:cNvSpPr txBox="1">
            <a:spLocks/>
          </p:cNvSpPr>
          <p:nvPr/>
        </p:nvSpPr>
        <p:spPr>
          <a:xfrm>
            <a:off x="193965" y="10675"/>
            <a:ext cx="8769926"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it-IT" sz="3600" kern="0" dirty="0" err="1" smtClean="0">
                <a:solidFill>
                  <a:srgbClr val="FFFF00"/>
                </a:solidFill>
              </a:rPr>
              <a:t>FeNO</a:t>
            </a:r>
            <a:r>
              <a:rPr lang="it-IT" sz="3600" kern="0" dirty="0" smtClean="0">
                <a:solidFill>
                  <a:srgbClr val="FFFF00"/>
                </a:solidFill>
              </a:rPr>
              <a:t> and </a:t>
            </a:r>
            <a:r>
              <a:rPr lang="it-IT" sz="3600" kern="0" dirty="0" err="1" smtClean="0">
                <a:solidFill>
                  <a:srgbClr val="FFFF00"/>
                </a:solidFill>
              </a:rPr>
              <a:t>Asthma</a:t>
            </a:r>
            <a:r>
              <a:rPr lang="it-IT" sz="3600" kern="0" dirty="0" smtClean="0">
                <a:solidFill>
                  <a:srgbClr val="FFFF00"/>
                </a:solidFill>
              </a:rPr>
              <a:t> Management:</a:t>
            </a:r>
          </a:p>
          <a:p>
            <a:pPr defTabSz="914400"/>
            <a:r>
              <a:rPr lang="it-IT" sz="3600" kern="0" dirty="0" smtClean="0">
                <a:solidFill>
                  <a:srgbClr val="FFFF00"/>
                </a:solidFill>
              </a:rPr>
              <a:t>Meta-</a:t>
            </a:r>
            <a:r>
              <a:rPr lang="it-IT" sz="3600" kern="0" dirty="0" err="1" smtClean="0">
                <a:solidFill>
                  <a:srgbClr val="FFFF00"/>
                </a:solidFill>
              </a:rPr>
              <a:t>analysis</a:t>
            </a:r>
            <a:r>
              <a:rPr lang="it-IT" sz="3600" kern="0" dirty="0" smtClean="0">
                <a:solidFill>
                  <a:srgbClr val="FFFF00"/>
                </a:solidFill>
              </a:rPr>
              <a:t> </a:t>
            </a:r>
          </a:p>
          <a:p>
            <a:pPr defTabSz="914400"/>
            <a:r>
              <a:rPr lang="it-IT" sz="2800" kern="0" dirty="0" smtClean="0">
                <a:solidFill>
                  <a:srgbClr val="FFFF00"/>
                </a:solidFill>
              </a:rPr>
              <a:t>(16 </a:t>
            </a:r>
            <a:r>
              <a:rPr lang="it-IT" sz="2800" kern="0" dirty="0" err="1" smtClean="0">
                <a:solidFill>
                  <a:srgbClr val="FFFF00"/>
                </a:solidFill>
              </a:rPr>
              <a:t>studies</a:t>
            </a:r>
            <a:r>
              <a:rPr lang="it-IT" sz="2800" kern="0" dirty="0" smtClean="0">
                <a:solidFill>
                  <a:srgbClr val="FFFF00"/>
                </a:solidFill>
              </a:rPr>
              <a:t> on </a:t>
            </a:r>
            <a:r>
              <a:rPr lang="it-IT" sz="2800" kern="0" dirty="0" err="1" smtClean="0">
                <a:solidFill>
                  <a:srgbClr val="FFFF00"/>
                </a:solidFill>
              </a:rPr>
              <a:t>FeNO-based</a:t>
            </a:r>
            <a:r>
              <a:rPr lang="it-IT" sz="2800" kern="0" dirty="0" smtClean="0">
                <a:solidFill>
                  <a:srgbClr val="FFFF00"/>
                </a:solidFill>
              </a:rPr>
              <a:t> management)</a:t>
            </a:r>
            <a:endParaRPr lang="it-IT" sz="2800" kern="0" dirty="0">
              <a:solidFill>
                <a:srgbClr val="FFFF00"/>
              </a:solidFill>
            </a:endParaRPr>
          </a:p>
        </p:txBody>
      </p:sp>
    </p:spTree>
    <p:extLst>
      <p:ext uri="{BB962C8B-B14F-4D97-AF65-F5344CB8AC3E}">
        <p14:creationId xmlns:p14="http://schemas.microsoft.com/office/powerpoint/2010/main" val="1476037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45175"/>
            <a:ext cx="7772400" cy="1470025"/>
          </a:xfrm>
        </p:spPr>
        <p:txBody>
          <a:bodyPr/>
          <a:lstStyle/>
          <a:p>
            <a:endParaRPr lang="it-IT"/>
          </a:p>
        </p:txBody>
      </p:sp>
      <p:pic>
        <p:nvPicPr>
          <p:cNvPr id="4" name="Immagine 3"/>
          <p:cNvPicPr>
            <a:picLocks noChangeAspect="1"/>
          </p:cNvPicPr>
          <p:nvPr/>
        </p:nvPicPr>
        <p:blipFill rotWithShape="1">
          <a:blip r:embed="rId2"/>
          <a:srcRect l="26574" t="14633" r="33044" b="20883"/>
          <a:stretch/>
        </p:blipFill>
        <p:spPr>
          <a:xfrm>
            <a:off x="188686" y="116114"/>
            <a:ext cx="8737600" cy="6640207"/>
          </a:xfrm>
          <a:prstGeom prst="rect">
            <a:avLst/>
          </a:prstGeom>
          <a:ln w="25400">
            <a:solidFill>
              <a:srgbClr val="FF0000"/>
            </a:solidFill>
          </a:ln>
        </p:spPr>
      </p:pic>
      <p:cxnSp>
        <p:nvCxnSpPr>
          <p:cNvPr id="5" name="Connettore diritto 4"/>
          <p:cNvCxnSpPr/>
          <p:nvPr/>
        </p:nvCxnSpPr>
        <p:spPr bwMode="auto">
          <a:xfrm>
            <a:off x="1496291" y="5721927"/>
            <a:ext cx="3726873" cy="27709"/>
          </a:xfrm>
          <a:prstGeom prst="line">
            <a:avLst/>
          </a:prstGeom>
          <a:solidFill>
            <a:schemeClr val="accent1"/>
          </a:solidFill>
          <a:ln w="22225" cap="flat" cmpd="sng" algn="ctr">
            <a:solidFill>
              <a:srgbClr val="FF0000"/>
            </a:solidFill>
            <a:prstDash val="solid"/>
            <a:round/>
            <a:headEnd type="none" w="med" len="med"/>
            <a:tailEnd type="none" w="med" len="med"/>
          </a:ln>
          <a:effectLst/>
        </p:spPr>
      </p:cxnSp>
      <p:cxnSp>
        <p:nvCxnSpPr>
          <p:cNvPr id="7" name="Connettore diritto 6"/>
          <p:cNvCxnSpPr/>
          <p:nvPr/>
        </p:nvCxnSpPr>
        <p:spPr bwMode="auto">
          <a:xfrm flipV="1">
            <a:off x="3255818" y="5902036"/>
            <a:ext cx="4932218" cy="13855"/>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208039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olo 1"/>
          <p:cNvSpPr>
            <a:spLocks noGrp="1"/>
          </p:cNvSpPr>
          <p:nvPr>
            <p:ph type="title"/>
          </p:nvPr>
        </p:nvSpPr>
        <p:spPr>
          <a:xfrm>
            <a:off x="685800" y="115888"/>
            <a:ext cx="7772400" cy="1143000"/>
          </a:xfrm>
        </p:spPr>
        <p:txBody>
          <a:bodyPr/>
          <a:lstStyle/>
          <a:p>
            <a:r>
              <a:rPr lang="it-IT" altLang="it-IT" smtClean="0">
                <a:solidFill>
                  <a:srgbClr val="FFFF00"/>
                </a:solidFill>
              </a:rPr>
              <a:t>Biomarkers as predictors for omalizumab</a:t>
            </a:r>
          </a:p>
        </p:txBody>
      </p:sp>
      <p:pic>
        <p:nvPicPr>
          <p:cNvPr id="197635" name="Picture 2"/>
          <p:cNvPicPr>
            <a:picLocks noChangeAspect="1" noChangeArrowheads="1"/>
          </p:cNvPicPr>
          <p:nvPr/>
        </p:nvPicPr>
        <p:blipFill>
          <a:blip r:embed="rId2">
            <a:extLst>
              <a:ext uri="{28A0092B-C50C-407E-A947-70E740481C1C}">
                <a14:useLocalDpi xmlns:a14="http://schemas.microsoft.com/office/drawing/2010/main" val="0"/>
              </a:ext>
            </a:extLst>
          </a:blip>
          <a:srcRect l="8099" t="25000" r="67361" b="11270"/>
          <a:stretch>
            <a:fillRect/>
          </a:stretch>
        </p:blipFill>
        <p:spPr bwMode="auto">
          <a:xfrm>
            <a:off x="755650" y="1484313"/>
            <a:ext cx="7632700" cy="489743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97636" name="CasellaDiTesto 3"/>
          <p:cNvSpPr txBox="1">
            <a:spLocks noChangeArrowheads="1"/>
          </p:cNvSpPr>
          <p:nvPr/>
        </p:nvSpPr>
        <p:spPr bwMode="auto">
          <a:xfrm>
            <a:off x="4932363" y="6453188"/>
            <a:ext cx="424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Hanania et al. AJRCCM 2013;187:804-811.</a:t>
            </a:r>
          </a:p>
        </p:txBody>
      </p:sp>
    </p:spTree>
    <p:extLst>
      <p:ext uri="{BB962C8B-B14F-4D97-AF65-F5344CB8AC3E}">
        <p14:creationId xmlns:p14="http://schemas.microsoft.com/office/powerpoint/2010/main" val="3877066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z="3600" b="1" u="sng" smtClean="0">
                <a:solidFill>
                  <a:srgbClr val="000000"/>
                </a:solidFill>
                <a:effectLst/>
              </a:rPr>
              <a:t>Anti-IL4R</a:t>
            </a:r>
            <a:r>
              <a:rPr lang="el-GR" altLang="en-US" sz="3600" b="1" u="sng" smtClean="0">
                <a:solidFill>
                  <a:srgbClr val="000000"/>
                </a:solidFill>
                <a:effectLst/>
              </a:rPr>
              <a:t>α</a:t>
            </a:r>
            <a:r>
              <a:rPr lang="nl-BE" altLang="en-US" sz="3600" b="1" u="sng" smtClean="0">
                <a:solidFill>
                  <a:srgbClr val="000000"/>
                </a:solidFill>
                <a:effectLst/>
              </a:rPr>
              <a:t> monoclonal antibody </a:t>
            </a:r>
            <a:r>
              <a:rPr lang="en-US" altLang="en-US" sz="3600" b="1" u="sng" smtClean="0">
                <a:solidFill>
                  <a:srgbClr val="000000"/>
                </a:solidFill>
                <a:effectLst/>
              </a:rPr>
              <a:t>dupilumab: mechanism of action</a:t>
            </a:r>
          </a:p>
        </p:txBody>
      </p:sp>
      <p:sp>
        <p:nvSpPr>
          <p:cNvPr id="5" name="Content Placeholder 4"/>
          <p:cNvSpPr>
            <a:spLocks noGrp="1"/>
          </p:cNvSpPr>
          <p:nvPr>
            <p:ph idx="1"/>
          </p:nvPr>
        </p:nvSpPr>
        <p:spPr>
          <a:xfrm>
            <a:off x="457200" y="1862138"/>
            <a:ext cx="4451350" cy="3395662"/>
          </a:xfrm>
        </p:spPr>
        <p:txBody>
          <a:bodyPr>
            <a:noAutofit/>
          </a:bodyPr>
          <a:lstStyle/>
          <a:p>
            <a:pPr>
              <a:lnSpc>
                <a:spcPct val="95000"/>
              </a:lnSpc>
              <a:defRPr/>
            </a:pPr>
            <a:r>
              <a:rPr lang="en-US" sz="1800" b="1" dirty="0">
                <a:solidFill>
                  <a:srgbClr val="000000"/>
                </a:solidFill>
                <a:effectLst/>
              </a:rPr>
              <a:t>Dupilumab </a:t>
            </a:r>
            <a:r>
              <a:rPr lang="en-US" sz="1800" dirty="0">
                <a:solidFill>
                  <a:srgbClr val="000000"/>
                </a:solidFill>
                <a:effectLst/>
              </a:rPr>
              <a:t>is </a:t>
            </a:r>
            <a:r>
              <a:rPr lang="en-US" altLang="en-US" sz="1800" dirty="0">
                <a:solidFill>
                  <a:srgbClr val="000000"/>
                </a:solidFill>
                <a:effectLst/>
              </a:rPr>
              <a:t>a fully </a:t>
            </a:r>
            <a:r>
              <a:rPr lang="en-US" altLang="en-US" sz="1800" dirty="0" smtClean="0">
                <a:solidFill>
                  <a:srgbClr val="000000"/>
                </a:solidFill>
                <a:effectLst/>
              </a:rPr>
              <a:t>human </a:t>
            </a:r>
            <a:r>
              <a:rPr lang="en-US" altLang="en-US" sz="1800" dirty="0">
                <a:solidFill>
                  <a:srgbClr val="000000"/>
                </a:solidFill>
                <a:effectLst/>
              </a:rPr>
              <a:t>IL-4R</a:t>
            </a:r>
            <a:r>
              <a:rPr lang="el-GR" altLang="en-US" sz="1800" dirty="0">
                <a:solidFill>
                  <a:srgbClr val="000000"/>
                </a:solidFill>
                <a:effectLst/>
              </a:rPr>
              <a:t>α</a:t>
            </a:r>
            <a:r>
              <a:rPr lang="en-US" altLang="en-US" sz="1800" dirty="0">
                <a:solidFill>
                  <a:srgbClr val="000000"/>
                </a:solidFill>
                <a:effectLst/>
              </a:rPr>
              <a:t> monoclonal antibody inhibiting </a:t>
            </a:r>
            <a:r>
              <a:rPr lang="en-US" sz="1800" b="1" dirty="0">
                <a:solidFill>
                  <a:srgbClr val="000000"/>
                </a:solidFill>
                <a:effectLst/>
              </a:rPr>
              <a:t>IL-4 </a:t>
            </a:r>
            <a:r>
              <a:rPr lang="en-US" sz="1800" dirty="0">
                <a:solidFill>
                  <a:srgbClr val="000000"/>
                </a:solidFill>
                <a:effectLst/>
              </a:rPr>
              <a:t>and</a:t>
            </a:r>
            <a:r>
              <a:rPr lang="en-US" sz="1800" b="1" dirty="0">
                <a:solidFill>
                  <a:srgbClr val="000000"/>
                </a:solidFill>
                <a:effectLst/>
              </a:rPr>
              <a:t> IL-13 </a:t>
            </a:r>
            <a:r>
              <a:rPr lang="en-US" sz="1800" dirty="0">
                <a:solidFill>
                  <a:srgbClr val="000000"/>
                </a:solidFill>
                <a:effectLst/>
              </a:rPr>
              <a:t>signaling pathways</a:t>
            </a:r>
            <a:r>
              <a:rPr lang="en-US" altLang="en-US" sz="1800" dirty="0">
                <a:solidFill>
                  <a:srgbClr val="000000"/>
                </a:solidFill>
                <a:effectLst/>
              </a:rPr>
              <a:t>, key drivers of Type 2 </a:t>
            </a:r>
            <a:r>
              <a:rPr lang="en-US" altLang="en-US" sz="1800" dirty="0" smtClean="0">
                <a:solidFill>
                  <a:srgbClr val="000000"/>
                </a:solidFill>
                <a:effectLst/>
              </a:rPr>
              <a:t>inflammation.</a:t>
            </a:r>
          </a:p>
          <a:p>
            <a:pPr marL="0" indent="0">
              <a:lnSpc>
                <a:spcPct val="95000"/>
              </a:lnSpc>
              <a:buFont typeface="Wingdings" panose="05000000000000000000" pitchFamily="2" charset="2"/>
              <a:buNone/>
              <a:defRPr/>
            </a:pPr>
            <a:endParaRPr lang="en-US" sz="1800" b="1" dirty="0">
              <a:solidFill>
                <a:srgbClr val="000000"/>
              </a:solidFill>
              <a:effectLst/>
            </a:endParaRPr>
          </a:p>
          <a:p>
            <a:pPr>
              <a:lnSpc>
                <a:spcPct val="95000"/>
              </a:lnSpc>
              <a:defRPr/>
            </a:pPr>
            <a:r>
              <a:rPr lang="en-US" sz="1800" b="1" dirty="0" err="1">
                <a:solidFill>
                  <a:srgbClr val="000000"/>
                </a:solidFill>
                <a:effectLst/>
              </a:rPr>
              <a:t>Dupilumab</a:t>
            </a:r>
            <a:r>
              <a:rPr lang="en-US" sz="1800" dirty="0">
                <a:solidFill>
                  <a:srgbClr val="000000"/>
                </a:solidFill>
                <a:effectLst/>
              </a:rPr>
              <a:t> </a:t>
            </a:r>
            <a:r>
              <a:rPr lang="en-US" sz="1800" dirty="0" smtClean="0">
                <a:solidFill>
                  <a:srgbClr val="000000"/>
                </a:solidFill>
                <a:effectLst/>
              </a:rPr>
              <a:t>is </a:t>
            </a:r>
            <a:r>
              <a:rPr lang="en-US" sz="1800" dirty="0">
                <a:solidFill>
                  <a:srgbClr val="000000"/>
                </a:solidFill>
                <a:effectLst/>
              </a:rPr>
              <a:t>approved for the treatment of adults with moderate-to-severe </a:t>
            </a:r>
            <a:r>
              <a:rPr lang="en-US" altLang="en-US" sz="1800" dirty="0">
                <a:solidFill>
                  <a:srgbClr val="000000"/>
                </a:solidFill>
                <a:effectLst/>
              </a:rPr>
              <a:t>atopic </a:t>
            </a:r>
            <a:r>
              <a:rPr lang="en-US" altLang="en-US" sz="1800" dirty="0" smtClean="0">
                <a:solidFill>
                  <a:srgbClr val="000000"/>
                </a:solidFill>
                <a:effectLst/>
              </a:rPr>
              <a:t>dermatitis</a:t>
            </a:r>
            <a:r>
              <a:rPr lang="en-US" altLang="en-US" sz="1800" b="1" dirty="0" smtClean="0">
                <a:solidFill>
                  <a:srgbClr val="000000"/>
                </a:solidFill>
                <a:effectLst/>
              </a:rPr>
              <a:t>; </a:t>
            </a:r>
            <a:r>
              <a:rPr lang="en-US" altLang="en-US" sz="1800" dirty="0" smtClean="0">
                <a:solidFill>
                  <a:srgbClr val="000000"/>
                </a:solidFill>
                <a:effectLst/>
              </a:rPr>
              <a:t>and</a:t>
            </a:r>
            <a:r>
              <a:rPr lang="en-US" altLang="en-US" sz="1800" b="1" dirty="0" smtClean="0">
                <a:solidFill>
                  <a:srgbClr val="000000"/>
                </a:solidFill>
                <a:effectLst/>
              </a:rPr>
              <a:t> </a:t>
            </a:r>
            <a:r>
              <a:rPr lang="en-US" sz="1800" dirty="0" smtClean="0">
                <a:solidFill>
                  <a:srgbClr val="000000"/>
                </a:solidFill>
                <a:effectLst/>
              </a:rPr>
              <a:t>has </a:t>
            </a:r>
            <a:r>
              <a:rPr lang="en-US" sz="1800" dirty="0">
                <a:solidFill>
                  <a:srgbClr val="000000"/>
                </a:solidFill>
                <a:effectLst/>
              </a:rPr>
              <a:t>also shown efficacy in patients with other Type 2 inflammatory diseases including nasal polyposis with chronic </a:t>
            </a:r>
            <a:r>
              <a:rPr lang="en-US" sz="1800" dirty="0" err="1" smtClean="0">
                <a:solidFill>
                  <a:srgbClr val="000000"/>
                </a:solidFill>
                <a:effectLst/>
              </a:rPr>
              <a:t>rhinosinusitis</a:t>
            </a:r>
            <a:r>
              <a:rPr lang="en-US" sz="1800" dirty="0" smtClean="0">
                <a:solidFill>
                  <a:srgbClr val="000000"/>
                </a:solidFill>
                <a:effectLst/>
              </a:rPr>
              <a:t>.</a:t>
            </a:r>
            <a:endParaRPr lang="en-US" altLang="en-US" sz="1800" baseline="30000" dirty="0">
              <a:solidFill>
                <a:srgbClr val="000000"/>
              </a:solidFill>
              <a:effectLst/>
            </a:endParaRPr>
          </a:p>
        </p:txBody>
      </p:sp>
      <p:sp>
        <p:nvSpPr>
          <p:cNvPr id="8196" name="Slide Number Placeholder 6"/>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Arial" charset="0"/>
              <a:buChar char="•"/>
              <a:defRPr sz="2400">
                <a:solidFill>
                  <a:schemeClr val="tx1"/>
                </a:solidFill>
                <a:latin typeface="Arial" charset="0"/>
              </a:defRPr>
            </a:lvl1pPr>
            <a:lvl2pPr marL="742950" indent="-285750">
              <a:spcBef>
                <a:spcPct val="20000"/>
              </a:spcBef>
              <a:buClr>
                <a:schemeClr val="tx2"/>
              </a:buClr>
              <a:buFont typeface="Arial" charset="0"/>
              <a:buChar char="–"/>
              <a:defRPr sz="2000">
                <a:solidFill>
                  <a:schemeClr val="tx1"/>
                </a:solidFill>
                <a:latin typeface="Arial" charset="0"/>
              </a:defRPr>
            </a:lvl2pPr>
            <a:lvl3pPr marL="1143000" indent="-228600">
              <a:spcBef>
                <a:spcPct val="20000"/>
              </a:spcBef>
              <a:buClr>
                <a:schemeClr val="tx2"/>
              </a:buClr>
              <a:buFont typeface="Arial" charset="0"/>
              <a:buChar char="•"/>
              <a:defRPr>
                <a:solidFill>
                  <a:schemeClr val="tx1"/>
                </a:solidFill>
                <a:latin typeface="Arial" charset="0"/>
              </a:defRPr>
            </a:lvl3pPr>
            <a:lvl4pPr marL="1600200" indent="-228600">
              <a:spcBef>
                <a:spcPct val="20000"/>
              </a:spcBef>
              <a:buClr>
                <a:schemeClr val="tx2"/>
              </a:buClr>
              <a:buFont typeface="Arial" charset="0"/>
              <a:buChar char="–"/>
              <a:defRPr sz="1600">
                <a:solidFill>
                  <a:schemeClr val="tx1"/>
                </a:solidFill>
                <a:latin typeface="Arial" charset="0"/>
              </a:defRPr>
            </a:lvl4pPr>
            <a:lvl5pPr marL="2057400" indent="-228600">
              <a:spcBef>
                <a:spcPct val="20000"/>
              </a:spcBef>
              <a:buClr>
                <a:schemeClr val="tx2"/>
              </a:buClr>
              <a:buFont typeface="Arial" charset="0"/>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charset="0"/>
              <a:ea typeface="+mn-ea"/>
              <a:cs typeface="+mn-cs"/>
            </a:endParaRPr>
          </a:p>
        </p:txBody>
      </p:sp>
      <p:grpSp>
        <p:nvGrpSpPr>
          <p:cNvPr id="77" name="Group 76"/>
          <p:cNvGrpSpPr>
            <a:grpSpLocks/>
          </p:cNvGrpSpPr>
          <p:nvPr/>
        </p:nvGrpSpPr>
        <p:grpSpPr bwMode="auto">
          <a:xfrm>
            <a:off x="5516561" y="1946275"/>
            <a:ext cx="2468562" cy="660400"/>
            <a:chOff x="5147765" y="2494442"/>
            <a:chExt cx="2468776" cy="660012"/>
          </a:xfrm>
          <a:solidFill>
            <a:srgbClr val="00B0F0"/>
          </a:solidFill>
        </p:grpSpPr>
        <p:sp>
          <p:nvSpPr>
            <p:cNvPr id="8242" name="Rectangle 484"/>
            <p:cNvSpPr>
              <a:spLocks noChangeArrowheads="1"/>
            </p:cNvSpPr>
            <p:nvPr/>
          </p:nvSpPr>
          <p:spPr bwMode="auto">
            <a:xfrm rot="6042001">
              <a:off x="5204688" y="2696667"/>
              <a:ext cx="454057" cy="629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spcBef>
                  <a:spcPct val="20000"/>
                </a:spcBef>
                <a:buClr>
                  <a:schemeClr val="tx2"/>
                </a:buClr>
                <a:buFont typeface="Arial" charset="0"/>
                <a:buChar char="•"/>
                <a:defRPr sz="2400">
                  <a:solidFill>
                    <a:schemeClr val="tx1"/>
                  </a:solidFill>
                  <a:latin typeface="Arial" charset="0"/>
                </a:defRPr>
              </a:lvl1pPr>
              <a:lvl2pPr marL="742950" indent="-285750">
                <a:spcBef>
                  <a:spcPct val="20000"/>
                </a:spcBef>
                <a:buClr>
                  <a:schemeClr val="tx2"/>
                </a:buClr>
                <a:buFont typeface="Arial" charset="0"/>
                <a:buChar char="–"/>
                <a:defRPr sz="2000">
                  <a:solidFill>
                    <a:schemeClr val="tx1"/>
                  </a:solidFill>
                  <a:latin typeface="Arial" charset="0"/>
                </a:defRPr>
              </a:lvl2pPr>
              <a:lvl3pPr marL="1143000" indent="-228600">
                <a:spcBef>
                  <a:spcPct val="20000"/>
                </a:spcBef>
                <a:buClr>
                  <a:schemeClr val="tx2"/>
                </a:buClr>
                <a:buFont typeface="Arial" charset="0"/>
                <a:buChar char="•"/>
                <a:defRPr>
                  <a:solidFill>
                    <a:schemeClr val="tx1"/>
                  </a:solidFill>
                  <a:latin typeface="Arial" charset="0"/>
                </a:defRPr>
              </a:lvl3pPr>
              <a:lvl4pPr marL="1600200" indent="-228600">
                <a:spcBef>
                  <a:spcPct val="20000"/>
                </a:spcBef>
                <a:buClr>
                  <a:schemeClr val="tx2"/>
                </a:buClr>
                <a:buFont typeface="Arial" charset="0"/>
                <a:buChar char="–"/>
                <a:defRPr sz="1600">
                  <a:solidFill>
                    <a:schemeClr val="tx1"/>
                  </a:solidFill>
                  <a:latin typeface="Arial" charset="0"/>
                </a:defRPr>
              </a:lvl4pPr>
              <a:lvl5pPr marL="2057400" indent="-228600">
                <a:spcBef>
                  <a:spcPct val="20000"/>
                </a:spcBef>
                <a:buClr>
                  <a:schemeClr val="tx2"/>
                </a:buClr>
                <a:buFont typeface="Arial" charset="0"/>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243" name="Rectangle 485"/>
            <p:cNvSpPr>
              <a:spLocks noChangeArrowheads="1"/>
            </p:cNvSpPr>
            <p:nvPr/>
          </p:nvSpPr>
          <p:spPr bwMode="auto">
            <a:xfrm rot="9305851">
              <a:off x="5147765" y="2922829"/>
              <a:ext cx="269649" cy="7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a:spcBef>
                  <a:spcPct val="20000"/>
                </a:spcBef>
                <a:buClr>
                  <a:schemeClr val="tx2"/>
                </a:buClr>
                <a:buFont typeface="Arial" charset="0"/>
                <a:buChar char="•"/>
                <a:defRPr sz="2400">
                  <a:solidFill>
                    <a:schemeClr val="tx1"/>
                  </a:solidFill>
                  <a:latin typeface="Arial" charset="0"/>
                </a:defRPr>
              </a:lvl1pPr>
              <a:lvl2pPr marL="742950" indent="-285750">
                <a:spcBef>
                  <a:spcPct val="20000"/>
                </a:spcBef>
                <a:buClr>
                  <a:schemeClr val="tx2"/>
                </a:buClr>
                <a:buFont typeface="Arial" charset="0"/>
                <a:buChar char="–"/>
                <a:defRPr sz="2000">
                  <a:solidFill>
                    <a:schemeClr val="tx1"/>
                  </a:solidFill>
                  <a:latin typeface="Arial" charset="0"/>
                </a:defRPr>
              </a:lvl2pPr>
              <a:lvl3pPr marL="1143000" indent="-228600">
                <a:spcBef>
                  <a:spcPct val="20000"/>
                </a:spcBef>
                <a:buClr>
                  <a:schemeClr val="tx2"/>
                </a:buClr>
                <a:buFont typeface="Arial" charset="0"/>
                <a:buChar char="•"/>
                <a:defRPr>
                  <a:solidFill>
                    <a:schemeClr val="tx1"/>
                  </a:solidFill>
                  <a:latin typeface="Arial" charset="0"/>
                </a:defRPr>
              </a:lvl3pPr>
              <a:lvl4pPr marL="1600200" indent="-228600">
                <a:spcBef>
                  <a:spcPct val="20000"/>
                </a:spcBef>
                <a:buClr>
                  <a:schemeClr val="tx2"/>
                </a:buClr>
                <a:buFont typeface="Arial" charset="0"/>
                <a:buChar char="–"/>
                <a:defRPr sz="1600">
                  <a:solidFill>
                    <a:schemeClr val="tx1"/>
                  </a:solidFill>
                  <a:latin typeface="Arial" charset="0"/>
                </a:defRPr>
              </a:lvl4pPr>
              <a:lvl5pPr marL="2057400" indent="-228600">
                <a:spcBef>
                  <a:spcPct val="20000"/>
                </a:spcBef>
                <a:buClr>
                  <a:schemeClr val="tx2"/>
                </a:buClr>
                <a:buFont typeface="Arial" charset="0"/>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244" name="Rectangle 486"/>
            <p:cNvSpPr>
              <a:spLocks noChangeArrowheads="1"/>
            </p:cNvSpPr>
            <p:nvPr/>
          </p:nvSpPr>
          <p:spPr bwMode="auto">
            <a:xfrm rot="-7758550">
              <a:off x="5354642" y="2984949"/>
              <a:ext cx="267108" cy="719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ct val="20000"/>
                </a:spcBef>
                <a:buClr>
                  <a:schemeClr val="tx2"/>
                </a:buClr>
                <a:buFont typeface="Arial" charset="0"/>
                <a:buChar char="•"/>
                <a:defRPr sz="2400">
                  <a:solidFill>
                    <a:schemeClr val="tx1"/>
                  </a:solidFill>
                  <a:latin typeface="Arial" charset="0"/>
                </a:defRPr>
              </a:lvl1pPr>
              <a:lvl2pPr marL="742950" indent="-285750">
                <a:spcBef>
                  <a:spcPct val="20000"/>
                </a:spcBef>
                <a:buClr>
                  <a:schemeClr val="tx2"/>
                </a:buClr>
                <a:buFont typeface="Arial" charset="0"/>
                <a:buChar char="–"/>
                <a:defRPr sz="2000">
                  <a:solidFill>
                    <a:schemeClr val="tx1"/>
                  </a:solidFill>
                  <a:latin typeface="Arial" charset="0"/>
                </a:defRPr>
              </a:lvl2pPr>
              <a:lvl3pPr marL="1143000" indent="-228600">
                <a:spcBef>
                  <a:spcPct val="20000"/>
                </a:spcBef>
                <a:buClr>
                  <a:schemeClr val="tx2"/>
                </a:buClr>
                <a:buFont typeface="Arial" charset="0"/>
                <a:buChar char="•"/>
                <a:defRPr>
                  <a:solidFill>
                    <a:schemeClr val="tx1"/>
                  </a:solidFill>
                  <a:latin typeface="Arial" charset="0"/>
                </a:defRPr>
              </a:lvl3pPr>
              <a:lvl4pPr marL="1600200" indent="-228600">
                <a:spcBef>
                  <a:spcPct val="20000"/>
                </a:spcBef>
                <a:buClr>
                  <a:schemeClr val="tx2"/>
                </a:buClr>
                <a:buFont typeface="Arial" charset="0"/>
                <a:buChar char="–"/>
                <a:defRPr sz="1600">
                  <a:solidFill>
                    <a:schemeClr val="tx1"/>
                  </a:solidFill>
                  <a:latin typeface="Arial" charset="0"/>
                </a:defRPr>
              </a:lvl4pPr>
              <a:lvl5pPr marL="2057400" indent="-228600">
                <a:spcBef>
                  <a:spcPct val="20000"/>
                </a:spcBef>
                <a:buClr>
                  <a:schemeClr val="tx2"/>
                </a:buClr>
                <a:buFont typeface="Arial" charset="0"/>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245" name="Rectangle 484"/>
            <p:cNvSpPr>
              <a:spLocks noChangeArrowheads="1"/>
            </p:cNvSpPr>
            <p:nvPr/>
          </p:nvSpPr>
          <p:spPr bwMode="auto">
            <a:xfrm rot="6042001">
              <a:off x="7297466" y="2689626"/>
              <a:ext cx="453286" cy="629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a:spcBef>
                  <a:spcPct val="20000"/>
                </a:spcBef>
                <a:buClr>
                  <a:schemeClr val="tx2"/>
                </a:buClr>
                <a:buFont typeface="Arial" charset="0"/>
                <a:buChar char="•"/>
                <a:defRPr sz="2400">
                  <a:solidFill>
                    <a:schemeClr val="tx1"/>
                  </a:solidFill>
                  <a:latin typeface="Arial" charset="0"/>
                </a:defRPr>
              </a:lvl1pPr>
              <a:lvl2pPr marL="742950" indent="-285750">
                <a:spcBef>
                  <a:spcPct val="20000"/>
                </a:spcBef>
                <a:buClr>
                  <a:schemeClr val="tx2"/>
                </a:buClr>
                <a:buFont typeface="Arial" charset="0"/>
                <a:buChar char="–"/>
                <a:defRPr sz="2000">
                  <a:solidFill>
                    <a:schemeClr val="tx1"/>
                  </a:solidFill>
                  <a:latin typeface="Arial" charset="0"/>
                </a:defRPr>
              </a:lvl2pPr>
              <a:lvl3pPr marL="1143000" indent="-228600">
                <a:spcBef>
                  <a:spcPct val="20000"/>
                </a:spcBef>
                <a:buClr>
                  <a:schemeClr val="tx2"/>
                </a:buClr>
                <a:buFont typeface="Arial" charset="0"/>
                <a:buChar char="•"/>
                <a:defRPr>
                  <a:solidFill>
                    <a:schemeClr val="tx1"/>
                  </a:solidFill>
                  <a:latin typeface="Arial" charset="0"/>
                </a:defRPr>
              </a:lvl3pPr>
              <a:lvl4pPr marL="1600200" indent="-228600">
                <a:spcBef>
                  <a:spcPct val="20000"/>
                </a:spcBef>
                <a:buClr>
                  <a:schemeClr val="tx2"/>
                </a:buClr>
                <a:buFont typeface="Arial" charset="0"/>
                <a:buChar char="–"/>
                <a:defRPr sz="1600">
                  <a:solidFill>
                    <a:schemeClr val="tx1"/>
                  </a:solidFill>
                  <a:latin typeface="Arial" charset="0"/>
                </a:defRPr>
              </a:lvl4pPr>
              <a:lvl5pPr marL="2057400" indent="-228600">
                <a:spcBef>
                  <a:spcPct val="20000"/>
                </a:spcBef>
                <a:buClr>
                  <a:schemeClr val="tx2"/>
                </a:buClr>
                <a:buFont typeface="Arial" charset="0"/>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246" name="Rectangle 485"/>
            <p:cNvSpPr>
              <a:spLocks noChangeArrowheads="1"/>
            </p:cNvSpPr>
            <p:nvPr/>
          </p:nvSpPr>
          <p:spPr bwMode="auto">
            <a:xfrm rot="9305851">
              <a:off x="7240158" y="2915457"/>
              <a:ext cx="269649" cy="71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a:spcBef>
                  <a:spcPct val="20000"/>
                </a:spcBef>
                <a:buClr>
                  <a:schemeClr val="tx2"/>
                </a:buClr>
                <a:buFont typeface="Arial" charset="0"/>
                <a:buChar char="•"/>
                <a:defRPr sz="2400">
                  <a:solidFill>
                    <a:schemeClr val="tx1"/>
                  </a:solidFill>
                  <a:latin typeface="Arial" charset="0"/>
                </a:defRPr>
              </a:lvl1pPr>
              <a:lvl2pPr marL="742950" indent="-285750">
                <a:spcBef>
                  <a:spcPct val="20000"/>
                </a:spcBef>
                <a:buClr>
                  <a:schemeClr val="tx2"/>
                </a:buClr>
                <a:buFont typeface="Arial" charset="0"/>
                <a:buChar char="–"/>
                <a:defRPr sz="2000">
                  <a:solidFill>
                    <a:schemeClr val="tx1"/>
                  </a:solidFill>
                  <a:latin typeface="Arial" charset="0"/>
                </a:defRPr>
              </a:lvl2pPr>
              <a:lvl3pPr marL="1143000" indent="-228600">
                <a:spcBef>
                  <a:spcPct val="20000"/>
                </a:spcBef>
                <a:buClr>
                  <a:schemeClr val="tx2"/>
                </a:buClr>
                <a:buFont typeface="Arial" charset="0"/>
                <a:buChar char="•"/>
                <a:defRPr>
                  <a:solidFill>
                    <a:schemeClr val="tx1"/>
                  </a:solidFill>
                  <a:latin typeface="Arial" charset="0"/>
                </a:defRPr>
              </a:lvl3pPr>
              <a:lvl4pPr marL="1600200" indent="-228600">
                <a:spcBef>
                  <a:spcPct val="20000"/>
                </a:spcBef>
                <a:buClr>
                  <a:schemeClr val="tx2"/>
                </a:buClr>
                <a:buFont typeface="Arial" charset="0"/>
                <a:buChar char="–"/>
                <a:defRPr sz="1600">
                  <a:solidFill>
                    <a:schemeClr val="tx1"/>
                  </a:solidFill>
                  <a:latin typeface="Arial" charset="0"/>
                </a:defRPr>
              </a:lvl4pPr>
              <a:lvl5pPr marL="2057400" indent="-228600">
                <a:spcBef>
                  <a:spcPct val="20000"/>
                </a:spcBef>
                <a:buClr>
                  <a:schemeClr val="tx2"/>
                </a:buClr>
                <a:buFont typeface="Arial" charset="0"/>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247" name="Rectangle 486"/>
            <p:cNvSpPr>
              <a:spLocks noChangeArrowheads="1"/>
            </p:cNvSpPr>
            <p:nvPr/>
          </p:nvSpPr>
          <p:spPr bwMode="auto">
            <a:xfrm rot="-7758550">
              <a:off x="7447262" y="2977411"/>
              <a:ext cx="266655" cy="719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ct val="20000"/>
                </a:spcBef>
                <a:buClr>
                  <a:schemeClr val="tx2"/>
                </a:buClr>
                <a:buFont typeface="Arial" charset="0"/>
                <a:buChar char="•"/>
                <a:defRPr sz="2400">
                  <a:solidFill>
                    <a:schemeClr val="tx1"/>
                  </a:solidFill>
                  <a:latin typeface="Arial" charset="0"/>
                </a:defRPr>
              </a:lvl1pPr>
              <a:lvl2pPr marL="742950" indent="-285750">
                <a:spcBef>
                  <a:spcPct val="20000"/>
                </a:spcBef>
                <a:buClr>
                  <a:schemeClr val="tx2"/>
                </a:buClr>
                <a:buFont typeface="Arial" charset="0"/>
                <a:buChar char="–"/>
                <a:defRPr sz="2000">
                  <a:solidFill>
                    <a:schemeClr val="tx1"/>
                  </a:solidFill>
                  <a:latin typeface="Arial" charset="0"/>
                </a:defRPr>
              </a:lvl2pPr>
              <a:lvl3pPr marL="1143000" indent="-228600">
                <a:spcBef>
                  <a:spcPct val="20000"/>
                </a:spcBef>
                <a:buClr>
                  <a:schemeClr val="tx2"/>
                </a:buClr>
                <a:buFont typeface="Arial" charset="0"/>
                <a:buChar char="•"/>
                <a:defRPr>
                  <a:solidFill>
                    <a:schemeClr val="tx1"/>
                  </a:solidFill>
                  <a:latin typeface="Arial" charset="0"/>
                </a:defRPr>
              </a:lvl3pPr>
              <a:lvl4pPr marL="1600200" indent="-228600">
                <a:spcBef>
                  <a:spcPct val="20000"/>
                </a:spcBef>
                <a:buClr>
                  <a:schemeClr val="tx2"/>
                </a:buClr>
                <a:buFont typeface="Arial" charset="0"/>
                <a:buChar char="–"/>
                <a:defRPr sz="1600">
                  <a:solidFill>
                    <a:schemeClr val="tx1"/>
                  </a:solidFill>
                  <a:latin typeface="Arial" charset="0"/>
                </a:defRPr>
              </a:lvl4pPr>
              <a:lvl5pPr marL="2057400" indent="-228600">
                <a:spcBef>
                  <a:spcPct val="20000"/>
                </a:spcBef>
                <a:buClr>
                  <a:schemeClr val="tx2"/>
                </a:buClr>
                <a:buFont typeface="Arial" charset="0"/>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grpSp>
      <p:grpSp>
        <p:nvGrpSpPr>
          <p:cNvPr id="74758" name="Group 71"/>
          <p:cNvGrpSpPr>
            <a:grpSpLocks/>
          </p:cNvGrpSpPr>
          <p:nvPr/>
        </p:nvGrpSpPr>
        <p:grpSpPr bwMode="auto">
          <a:xfrm>
            <a:off x="4800600" y="3089275"/>
            <a:ext cx="4371975" cy="2522538"/>
            <a:chOff x="4466802" y="2743200"/>
            <a:chExt cx="4372399" cy="2521746"/>
          </a:xfrm>
        </p:grpSpPr>
        <p:grpSp>
          <p:nvGrpSpPr>
            <p:cNvPr id="74788" name="Group 99"/>
            <p:cNvGrpSpPr>
              <a:grpSpLocks/>
            </p:cNvGrpSpPr>
            <p:nvPr/>
          </p:nvGrpSpPr>
          <p:grpSpPr bwMode="auto">
            <a:xfrm>
              <a:off x="4572000" y="2743200"/>
              <a:ext cx="4267201" cy="1822407"/>
              <a:chOff x="4572000" y="2743200"/>
              <a:chExt cx="4267201" cy="1822407"/>
            </a:xfrm>
          </p:grpSpPr>
          <p:grpSp>
            <p:nvGrpSpPr>
              <p:cNvPr id="74791" name="Group 102"/>
              <p:cNvGrpSpPr>
                <a:grpSpLocks/>
              </p:cNvGrpSpPr>
              <p:nvPr/>
            </p:nvGrpSpPr>
            <p:grpSpPr bwMode="auto">
              <a:xfrm>
                <a:off x="4689609" y="2743200"/>
                <a:ext cx="3972178" cy="1822407"/>
                <a:chOff x="4689609" y="2754121"/>
                <a:chExt cx="3972178" cy="1822407"/>
              </a:xfrm>
            </p:grpSpPr>
            <p:pic>
              <p:nvPicPr>
                <p:cNvPr id="7479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9609" y="3236538"/>
                  <a:ext cx="1624269" cy="133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4019" y="2980508"/>
                  <a:ext cx="302451" cy="2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2970" y="2980508"/>
                  <a:ext cx="263243" cy="29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1894" y="2980508"/>
                  <a:ext cx="1769893" cy="15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88043" y="2754121"/>
                  <a:ext cx="309171" cy="24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92" name="TextBox 61"/>
              <p:cNvSpPr txBox="1">
                <a:spLocks noChangeArrowheads="1"/>
              </p:cNvSpPr>
              <p:nvPr/>
            </p:nvSpPr>
            <p:spPr bwMode="auto">
              <a:xfrm>
                <a:off x="4572000" y="3276233"/>
                <a:ext cx="1019263" cy="2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IL-4R</a:t>
                </a:r>
                <a:r>
                  <a:rPr kumimoji="0" lang="el-GR"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α</a:t>
                </a:r>
                <a:endPar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793" name="TextBox 61"/>
              <p:cNvSpPr txBox="1">
                <a:spLocks noChangeArrowheads="1"/>
              </p:cNvSpPr>
              <p:nvPr/>
            </p:nvSpPr>
            <p:spPr bwMode="auto">
              <a:xfrm>
                <a:off x="6676938" y="3276233"/>
                <a:ext cx="1019262" cy="2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IL-4R</a:t>
                </a:r>
                <a:r>
                  <a:rPr kumimoji="0" lang="el-GR"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α</a:t>
                </a:r>
                <a:endPar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794" name="TextBox 63"/>
              <p:cNvSpPr txBox="1">
                <a:spLocks noChangeArrowheads="1"/>
              </p:cNvSpPr>
              <p:nvPr/>
            </p:nvSpPr>
            <p:spPr bwMode="auto">
              <a:xfrm>
                <a:off x="5457737" y="3276233"/>
                <a:ext cx="1019263" cy="2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γ</a:t>
                </a: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a:t>
                </a:r>
              </a:p>
            </p:txBody>
          </p:sp>
          <p:sp>
            <p:nvSpPr>
              <p:cNvPr id="74795" name="TextBox 62"/>
              <p:cNvSpPr txBox="1">
                <a:spLocks noChangeArrowheads="1"/>
              </p:cNvSpPr>
              <p:nvPr/>
            </p:nvSpPr>
            <p:spPr bwMode="auto">
              <a:xfrm>
                <a:off x="7819938" y="3276233"/>
                <a:ext cx="1019263" cy="2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IL-13R</a:t>
                </a:r>
                <a:r>
                  <a:rPr kumimoji="0" lang="el-GR"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α</a:t>
                </a:r>
                <a:r>
                  <a:rPr kumimoji="0" lang="en-US" altLang="en-US" sz="1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a:t>
                </a:r>
              </a:p>
            </p:txBody>
          </p:sp>
        </p:grpSp>
        <p:sp>
          <p:nvSpPr>
            <p:cNvPr id="74789" name="TextBox 73"/>
            <p:cNvSpPr txBox="1">
              <a:spLocks noChangeArrowheads="1"/>
            </p:cNvSpPr>
            <p:nvPr/>
          </p:nvSpPr>
          <p:spPr bwMode="auto">
            <a:xfrm>
              <a:off x="4466802" y="4507229"/>
              <a:ext cx="2008669" cy="61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85000"/>
                </a:lnSpc>
                <a:spcBef>
                  <a:spcPct val="0"/>
                </a:spcBef>
                <a:spcAft>
                  <a:spcPts val="600"/>
                </a:spcAft>
                <a:buClrTx/>
                <a:buSzTx/>
                <a:buFont typeface="Arial" panose="020B0604020202020204" pitchFamily="34" charset="0"/>
                <a:buNone/>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Type I receptor</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 cells, T cells, monocytes, eosinophils, fibroblasts</a:t>
              </a:r>
            </a:p>
          </p:txBody>
        </p:sp>
        <p:sp>
          <p:nvSpPr>
            <p:cNvPr id="74790" name="TextBox 7"/>
            <p:cNvSpPr txBox="1">
              <a:spLocks noChangeArrowheads="1"/>
            </p:cNvSpPr>
            <p:nvPr/>
          </p:nvSpPr>
          <p:spPr bwMode="auto">
            <a:xfrm>
              <a:off x="6575399" y="4507229"/>
              <a:ext cx="2220641" cy="75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85000"/>
                </a:lnSpc>
                <a:spcBef>
                  <a:spcPct val="0"/>
                </a:spcBef>
                <a:spcAft>
                  <a:spcPts val="600"/>
                </a:spcAft>
                <a:buClrTx/>
                <a:buSzTx/>
                <a:buFont typeface="Arial" panose="020B0604020202020204" pitchFamily="34" charset="0"/>
                <a:buNone/>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Type II receptor</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Epithelial cells, </a:t>
              </a:r>
              <a:br>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smooth muscle cells, fibroblasts, monocytes, activated B cells</a:t>
              </a:r>
            </a:p>
          </p:txBody>
        </p:sp>
      </p:grpSp>
      <p:grpSp>
        <p:nvGrpSpPr>
          <p:cNvPr id="109" name="Group 108"/>
          <p:cNvGrpSpPr>
            <a:grpSpLocks/>
          </p:cNvGrpSpPr>
          <p:nvPr/>
        </p:nvGrpSpPr>
        <p:grpSpPr bwMode="auto">
          <a:xfrm>
            <a:off x="5840413" y="2600325"/>
            <a:ext cx="2236787" cy="617538"/>
            <a:chOff x="5495495" y="2244857"/>
            <a:chExt cx="2237659" cy="592679"/>
          </a:xfrm>
        </p:grpSpPr>
        <p:cxnSp>
          <p:nvCxnSpPr>
            <p:cNvPr id="74782" name="Straight Connector 22"/>
            <p:cNvCxnSpPr>
              <a:cxnSpLocks noChangeShapeType="1"/>
            </p:cNvCxnSpPr>
            <p:nvPr/>
          </p:nvCxnSpPr>
          <p:spPr bwMode="auto">
            <a:xfrm>
              <a:off x="5572788" y="2244857"/>
              <a:ext cx="0" cy="35607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783" name="Straight Connector 18433"/>
            <p:cNvCxnSpPr>
              <a:cxnSpLocks noChangeShapeType="1"/>
            </p:cNvCxnSpPr>
            <p:nvPr/>
          </p:nvCxnSpPr>
          <p:spPr bwMode="auto">
            <a:xfrm>
              <a:off x="5495495" y="2600931"/>
              <a:ext cx="15458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784" name="Straight Connector 111"/>
            <p:cNvCxnSpPr>
              <a:cxnSpLocks noChangeShapeType="1"/>
            </p:cNvCxnSpPr>
            <p:nvPr/>
          </p:nvCxnSpPr>
          <p:spPr bwMode="auto">
            <a:xfrm>
              <a:off x="7655861" y="2244857"/>
              <a:ext cx="0" cy="35607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785" name="Straight Connector 113"/>
            <p:cNvCxnSpPr>
              <a:cxnSpLocks noChangeShapeType="1"/>
            </p:cNvCxnSpPr>
            <p:nvPr/>
          </p:nvCxnSpPr>
          <p:spPr bwMode="auto">
            <a:xfrm>
              <a:off x="7578568" y="2600931"/>
              <a:ext cx="15458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786" name="Straight Connector 43"/>
            <p:cNvCxnSpPr>
              <a:cxnSpLocks noChangeShapeType="1"/>
            </p:cNvCxnSpPr>
            <p:nvPr/>
          </p:nvCxnSpPr>
          <p:spPr bwMode="auto">
            <a:xfrm>
              <a:off x="5666063" y="2271134"/>
              <a:ext cx="1595778" cy="50231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787" name="Straight Connector 44"/>
            <p:cNvCxnSpPr>
              <a:cxnSpLocks noChangeShapeType="1"/>
            </p:cNvCxnSpPr>
            <p:nvPr/>
          </p:nvCxnSpPr>
          <p:spPr bwMode="auto">
            <a:xfrm flipV="1">
              <a:off x="7244137" y="2689349"/>
              <a:ext cx="50537" cy="1481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120" name="Group 119"/>
          <p:cNvGrpSpPr>
            <a:grpSpLocks/>
          </p:cNvGrpSpPr>
          <p:nvPr/>
        </p:nvGrpSpPr>
        <p:grpSpPr bwMode="auto">
          <a:xfrm>
            <a:off x="5429250" y="2859088"/>
            <a:ext cx="3125788" cy="581025"/>
            <a:chOff x="5078766" y="1669358"/>
            <a:chExt cx="3125191" cy="580490"/>
          </a:xfrm>
        </p:grpSpPr>
        <p:pic>
          <p:nvPicPr>
            <p:cNvPr id="74774"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69831" y="1953674"/>
              <a:ext cx="307009" cy="29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75" name="Group 114"/>
            <p:cNvGrpSpPr>
              <a:grpSpLocks/>
            </p:cNvGrpSpPr>
            <p:nvPr/>
          </p:nvGrpSpPr>
          <p:grpSpPr bwMode="auto">
            <a:xfrm>
              <a:off x="5078766" y="1669358"/>
              <a:ext cx="3125191" cy="575499"/>
              <a:chOff x="5078766" y="1669358"/>
              <a:chExt cx="3125191" cy="575499"/>
            </a:xfrm>
          </p:grpSpPr>
          <p:grpSp>
            <p:nvGrpSpPr>
              <p:cNvPr id="74776" name="Group 115"/>
              <p:cNvGrpSpPr>
                <a:grpSpLocks/>
              </p:cNvGrpSpPr>
              <p:nvPr/>
            </p:nvGrpSpPr>
            <p:grpSpPr bwMode="auto">
              <a:xfrm>
                <a:off x="5078766" y="1669358"/>
                <a:ext cx="1019263" cy="575499"/>
                <a:chOff x="5078766" y="1669358"/>
                <a:chExt cx="1019263" cy="575499"/>
              </a:xfrm>
            </p:grpSpPr>
            <p:pic>
              <p:nvPicPr>
                <p:cNvPr id="74780"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3388" y="1755118"/>
                  <a:ext cx="326204" cy="48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81" name="TextBox 3"/>
                <p:cNvSpPr txBox="1">
                  <a:spLocks noChangeArrowheads="1"/>
                </p:cNvSpPr>
                <p:nvPr/>
              </p:nvSpPr>
              <p:spPr bwMode="auto">
                <a:xfrm>
                  <a:off x="5078766" y="1669358"/>
                  <a:ext cx="1019263" cy="3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IL-4</a:t>
                  </a:r>
                </a:p>
              </p:txBody>
            </p:sp>
          </p:grpSp>
          <p:grpSp>
            <p:nvGrpSpPr>
              <p:cNvPr id="74777" name="Group 116"/>
              <p:cNvGrpSpPr>
                <a:grpSpLocks/>
              </p:cNvGrpSpPr>
              <p:nvPr/>
            </p:nvGrpSpPr>
            <p:grpSpPr bwMode="auto">
              <a:xfrm>
                <a:off x="7184694" y="1669358"/>
                <a:ext cx="1019263" cy="498962"/>
                <a:chOff x="7184694" y="1669358"/>
                <a:chExt cx="1019263" cy="498962"/>
              </a:xfrm>
            </p:grpSpPr>
            <p:pic>
              <p:nvPicPr>
                <p:cNvPr id="74778"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69831" y="1755119"/>
                  <a:ext cx="385422" cy="41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9" name="TextBox 3"/>
                <p:cNvSpPr txBox="1">
                  <a:spLocks noChangeArrowheads="1"/>
                </p:cNvSpPr>
                <p:nvPr/>
              </p:nvSpPr>
              <p:spPr bwMode="auto">
                <a:xfrm>
                  <a:off x="7184694" y="1669358"/>
                  <a:ext cx="1019263" cy="3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IL-13</a:t>
                  </a:r>
                </a:p>
              </p:txBody>
            </p:sp>
          </p:grpSp>
        </p:grpSp>
      </p:grpSp>
      <p:grpSp>
        <p:nvGrpSpPr>
          <p:cNvPr id="131" name="Group 5"/>
          <p:cNvGrpSpPr>
            <a:grpSpLocks/>
          </p:cNvGrpSpPr>
          <p:nvPr/>
        </p:nvGrpSpPr>
        <p:grpSpPr bwMode="auto">
          <a:xfrm>
            <a:off x="7540625" y="2852738"/>
            <a:ext cx="1019175" cy="561975"/>
            <a:chOff x="6353438" y="765387"/>
            <a:chExt cx="1019263" cy="587284"/>
          </a:xfrm>
        </p:grpSpPr>
        <p:pic>
          <p:nvPicPr>
            <p:cNvPr id="74770"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44825" y="1056497"/>
              <a:ext cx="307009" cy="29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71" name="Group 86"/>
            <p:cNvGrpSpPr>
              <a:grpSpLocks/>
            </p:cNvGrpSpPr>
            <p:nvPr/>
          </p:nvGrpSpPr>
          <p:grpSpPr bwMode="auto">
            <a:xfrm>
              <a:off x="6353438" y="765387"/>
              <a:ext cx="1019263" cy="506105"/>
              <a:chOff x="7184694" y="1669358"/>
              <a:chExt cx="1019263" cy="506105"/>
            </a:xfrm>
          </p:grpSpPr>
          <p:pic>
            <p:nvPicPr>
              <p:cNvPr id="74772"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74593" y="1762262"/>
                <a:ext cx="385422" cy="41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3" name="TextBox 3"/>
              <p:cNvSpPr txBox="1">
                <a:spLocks noChangeArrowheads="1"/>
              </p:cNvSpPr>
              <p:nvPr/>
            </p:nvSpPr>
            <p:spPr bwMode="auto">
              <a:xfrm>
                <a:off x="7184694" y="1669358"/>
                <a:ext cx="1019263" cy="32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IL-13</a:t>
                </a:r>
              </a:p>
            </p:txBody>
          </p:sp>
        </p:grpSp>
      </p:grpSp>
      <p:grpSp>
        <p:nvGrpSpPr>
          <p:cNvPr id="144" name="Group 143"/>
          <p:cNvGrpSpPr>
            <a:grpSpLocks/>
          </p:cNvGrpSpPr>
          <p:nvPr/>
        </p:nvGrpSpPr>
        <p:grpSpPr bwMode="auto">
          <a:xfrm>
            <a:off x="5414963" y="2854325"/>
            <a:ext cx="3105150" cy="585788"/>
            <a:chOff x="5234019" y="1389962"/>
            <a:chExt cx="3104451" cy="585164"/>
          </a:xfrm>
        </p:grpSpPr>
        <p:grpSp>
          <p:nvGrpSpPr>
            <p:cNvPr id="74764" name="Group 3"/>
            <p:cNvGrpSpPr>
              <a:grpSpLocks/>
            </p:cNvGrpSpPr>
            <p:nvPr/>
          </p:nvGrpSpPr>
          <p:grpSpPr bwMode="auto">
            <a:xfrm>
              <a:off x="5234019" y="1389962"/>
              <a:ext cx="2746338" cy="585164"/>
              <a:chOff x="747455" y="595188"/>
              <a:chExt cx="2746338" cy="585164"/>
            </a:xfrm>
          </p:grpSpPr>
          <p:pic>
            <p:nvPicPr>
              <p:cNvPr id="74766"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67589" y="690613"/>
                <a:ext cx="326204" cy="48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7" name="Group 67"/>
              <p:cNvGrpSpPr>
                <a:grpSpLocks/>
              </p:cNvGrpSpPr>
              <p:nvPr/>
            </p:nvGrpSpPr>
            <p:grpSpPr bwMode="auto">
              <a:xfrm>
                <a:off x="747455" y="595188"/>
                <a:ext cx="1019263" cy="575499"/>
                <a:chOff x="5078766" y="1669358"/>
                <a:chExt cx="1019263" cy="575499"/>
              </a:xfrm>
            </p:grpSpPr>
            <p:pic>
              <p:nvPicPr>
                <p:cNvPr id="74768"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3388" y="1755118"/>
                  <a:ext cx="326204" cy="48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9" name="TextBox 3"/>
                <p:cNvSpPr txBox="1">
                  <a:spLocks noChangeArrowheads="1"/>
                </p:cNvSpPr>
                <p:nvPr/>
              </p:nvSpPr>
              <p:spPr bwMode="auto">
                <a:xfrm>
                  <a:off x="5078766" y="1669358"/>
                  <a:ext cx="1019263" cy="3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IL-4</a:t>
                  </a:r>
                </a:p>
              </p:txBody>
            </p:sp>
          </p:grpSp>
        </p:grpSp>
        <p:sp>
          <p:nvSpPr>
            <p:cNvPr id="74765" name="TextBox 3"/>
            <p:cNvSpPr txBox="1">
              <a:spLocks noChangeArrowheads="1"/>
            </p:cNvSpPr>
            <p:nvPr/>
          </p:nvSpPr>
          <p:spPr bwMode="auto">
            <a:xfrm>
              <a:off x="7319207" y="1400207"/>
              <a:ext cx="1019263" cy="3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IL-4</a:t>
              </a:r>
            </a:p>
          </p:txBody>
        </p:sp>
      </p:grpSp>
      <p:sp>
        <p:nvSpPr>
          <p:cNvPr id="2" name="Text Placeholder 1"/>
          <p:cNvSpPr>
            <a:spLocks noGrp="1"/>
          </p:cNvSpPr>
          <p:nvPr>
            <p:ph type="body" sz="quarter" idx="10"/>
          </p:nvPr>
        </p:nvSpPr>
        <p:spPr>
          <a:xfrm>
            <a:off x="0" y="6604000"/>
            <a:ext cx="8748713" cy="246063"/>
          </a:xfrm>
        </p:spPr>
        <p:txBody>
          <a:bodyPr/>
          <a:lstStyle/>
          <a:p>
            <a:pPr>
              <a:defRPr/>
            </a:pPr>
            <a:endParaRPr lang="en-US"/>
          </a:p>
        </p:txBody>
      </p:sp>
    </p:spTree>
    <p:extLst>
      <p:ext uri="{BB962C8B-B14F-4D97-AF65-F5344CB8AC3E}">
        <p14:creationId xmlns:p14="http://schemas.microsoft.com/office/powerpoint/2010/main" val="3718313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500"/>
                                  </p:stCondLst>
                                  <p:childTnLst>
                                    <p:set>
                                      <p:cBhvr>
                                        <p:cTn id="6" dur="1" fill="hold">
                                          <p:stCondLst>
                                            <p:cond delay="0"/>
                                          </p:stCondLst>
                                        </p:cTn>
                                        <p:tgtEl>
                                          <p:spTgt spid="77"/>
                                        </p:tgtEl>
                                        <p:attrNameLst>
                                          <p:attrName>style.visibility</p:attrName>
                                        </p:attrNameLst>
                                      </p:cBhvr>
                                      <p:to>
                                        <p:strVal val="visible"/>
                                      </p:to>
                                    </p:set>
                                    <p:animEffect transition="in" filter="dissolve">
                                      <p:cBhvr>
                                        <p:cTn id="7" dur="2500"/>
                                        <p:tgtEl>
                                          <p:spTgt spid="77"/>
                                        </p:tgtEl>
                                      </p:cBhvr>
                                    </p:animEffect>
                                  </p:childTnLst>
                                </p:cTn>
                              </p:par>
                              <p:par>
                                <p:cTn id="8" presetID="51" presetClass="path" presetSubtype="0" accel="50000" decel="50000" fill="hold" nodeType="withEffect">
                                  <p:stCondLst>
                                    <p:cond delay="500"/>
                                  </p:stCondLst>
                                  <p:childTnLst>
                                    <p:animMotion origin="layout" path="M -0.00157 -0.01882 L -0.0415 0.03272 C -0.05052 0.04352 -0.05556 0.05988 -0.05556 0.07716 C -0.05556 0.09661 -0.05052 0.11235 -0.0415 0.12346 L -0.00157 0.17531 " pathEditMode="relative" rAng="0" ptsTypes="FffFF">
                                      <p:cBhvr>
                                        <p:cTn id="9" dur="3000" fill="hold"/>
                                        <p:tgtEl>
                                          <p:spTgt spid="77"/>
                                        </p:tgtEl>
                                        <p:attrNameLst>
                                          <p:attrName>ppt_x</p:attrName>
                                          <p:attrName>ppt_y</p:attrName>
                                        </p:attrNameLst>
                                      </p:cBhvr>
                                      <p:rCtr x="-2700" y="9700"/>
                                    </p:animMotion>
                                  </p:childTnLst>
                                </p:cTn>
                              </p:par>
                            </p:childTnLst>
                          </p:cTn>
                        </p:par>
                        <p:par>
                          <p:cTn id="10" fill="hold" nodeType="afterGroup">
                            <p:stCondLst>
                              <p:cond delay="3500"/>
                            </p:stCondLst>
                            <p:childTnLst>
                              <p:par>
                                <p:cTn id="11" presetID="9" presetClass="entr" presetSubtype="0" fill="hold" nodeType="after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dissolve">
                                      <p:cBhvr>
                                        <p:cTn id="13" dur="1000"/>
                                        <p:tgtEl>
                                          <p:spTgt spid="144"/>
                                        </p:tgtEl>
                                      </p:cBhvr>
                                    </p:animEffect>
                                  </p:childTnLst>
                                </p:cTn>
                              </p:par>
                            </p:childTnLst>
                          </p:cTn>
                        </p:par>
                        <p:par>
                          <p:cTn id="14" fill="hold" nodeType="afterGroup">
                            <p:stCondLst>
                              <p:cond delay="4500"/>
                            </p:stCondLst>
                            <p:childTnLst>
                              <p:par>
                                <p:cTn id="15" presetID="9" presetClass="exit" presetSubtype="0" fill="hold" nodeType="afterEffect">
                                  <p:stCondLst>
                                    <p:cond delay="1000"/>
                                  </p:stCondLst>
                                  <p:childTnLst>
                                    <p:animEffect transition="out" filter="dissolve">
                                      <p:cBhvr>
                                        <p:cTn id="16" dur="1000"/>
                                        <p:tgtEl>
                                          <p:spTgt spid="144"/>
                                        </p:tgtEl>
                                      </p:cBhvr>
                                    </p:animEffect>
                                    <p:set>
                                      <p:cBhvr>
                                        <p:cTn id="17" dur="1" fill="hold">
                                          <p:stCondLst>
                                            <p:cond delay="999"/>
                                          </p:stCondLst>
                                        </p:cTn>
                                        <p:tgtEl>
                                          <p:spTgt spid="144"/>
                                        </p:tgtEl>
                                        <p:attrNameLst>
                                          <p:attrName>style.visibility</p:attrName>
                                        </p:attrNameLst>
                                      </p:cBhvr>
                                      <p:to>
                                        <p:strVal val="hidden"/>
                                      </p:to>
                                    </p:set>
                                  </p:childTnLst>
                                </p:cTn>
                              </p:par>
                            </p:childTnLst>
                          </p:cTn>
                        </p:par>
                        <p:par>
                          <p:cTn id="18" fill="hold" nodeType="afterGroup">
                            <p:stCondLst>
                              <p:cond delay="6500"/>
                            </p:stCondLst>
                            <p:childTnLst>
                              <p:par>
                                <p:cTn id="19" presetID="9" presetClass="entr" presetSubtype="0" fill="hold" nodeType="afterEffect">
                                  <p:stCondLst>
                                    <p:cond delay="0"/>
                                  </p:stCondLst>
                                  <p:childTnLst>
                                    <p:set>
                                      <p:cBhvr>
                                        <p:cTn id="20" dur="1" fill="hold">
                                          <p:stCondLst>
                                            <p:cond delay="0"/>
                                          </p:stCondLst>
                                        </p:cTn>
                                        <p:tgtEl>
                                          <p:spTgt spid="131"/>
                                        </p:tgtEl>
                                        <p:attrNameLst>
                                          <p:attrName>style.visibility</p:attrName>
                                        </p:attrNameLst>
                                      </p:cBhvr>
                                      <p:to>
                                        <p:strVal val="visible"/>
                                      </p:to>
                                    </p:set>
                                    <p:animEffect transition="in" filter="dissolve">
                                      <p:cBhvr>
                                        <p:cTn id="21" dur="1000"/>
                                        <p:tgtEl>
                                          <p:spTgt spid="131"/>
                                        </p:tgtEl>
                                      </p:cBhvr>
                                    </p:animEffect>
                                  </p:childTnLst>
                                </p:cTn>
                              </p:par>
                            </p:childTnLst>
                          </p:cTn>
                        </p:par>
                        <p:par>
                          <p:cTn id="22" fill="hold" nodeType="afterGroup">
                            <p:stCondLst>
                              <p:cond delay="7500"/>
                            </p:stCondLst>
                            <p:childTnLst>
                              <p:par>
                                <p:cTn id="23" presetID="9" presetClass="exit" presetSubtype="0" fill="hold" nodeType="afterEffect">
                                  <p:stCondLst>
                                    <p:cond delay="2000"/>
                                  </p:stCondLst>
                                  <p:childTnLst>
                                    <p:animEffect transition="out" filter="dissolve">
                                      <p:cBhvr>
                                        <p:cTn id="24" dur="1000"/>
                                        <p:tgtEl>
                                          <p:spTgt spid="131"/>
                                        </p:tgtEl>
                                      </p:cBhvr>
                                    </p:animEffect>
                                    <p:set>
                                      <p:cBhvr>
                                        <p:cTn id="25" dur="1" fill="hold">
                                          <p:stCondLst>
                                            <p:cond delay="999"/>
                                          </p:stCondLst>
                                        </p:cTn>
                                        <p:tgtEl>
                                          <p:spTgt spid="131"/>
                                        </p:tgtEl>
                                        <p:attrNameLst>
                                          <p:attrName>style.visibility</p:attrName>
                                        </p:attrNameLst>
                                      </p:cBhvr>
                                      <p:to>
                                        <p:strVal val="hidden"/>
                                      </p:to>
                                    </p:set>
                                  </p:childTnLst>
                                </p:cTn>
                              </p:par>
                              <p:par>
                                <p:cTn id="26" presetID="1" presetClass="entr" presetSubtype="0" fill="hold" nodeType="withEffect">
                                  <p:stCondLst>
                                    <p:cond delay="3500"/>
                                  </p:stCondLst>
                                  <p:childTnLst>
                                    <p:set>
                                      <p:cBhvr>
                                        <p:cTn id="27" dur="1" fill="hold">
                                          <p:stCondLst>
                                            <p:cond delay="0"/>
                                          </p:stCondLst>
                                        </p:cTn>
                                        <p:tgtEl>
                                          <p:spTgt spid="120"/>
                                        </p:tgtEl>
                                        <p:attrNameLst>
                                          <p:attrName>style.visibility</p:attrName>
                                        </p:attrNameLst>
                                      </p:cBhvr>
                                      <p:to>
                                        <p:strVal val="visible"/>
                                      </p:to>
                                    </p:set>
                                  </p:childTnLst>
                                </p:cTn>
                              </p:par>
                              <p:par>
                                <p:cTn id="28" presetID="58" presetClass="path" presetSubtype="0" accel="50000" decel="50000" fill="hold" nodeType="withEffect">
                                  <p:stCondLst>
                                    <p:cond delay="500"/>
                                  </p:stCondLst>
                                  <p:childTnLst>
                                    <p:animMotion origin="layout" path="M 0.00053 -0.12963 L 0.03994 -0.1 C 0.04896 -0.09352 0.054 -0.08395 0.054 -0.07408 C 0.054 -0.06266 0.04896 -0.05371 0.03994 -0.04722 L -0.00052 -0.01543 " pathEditMode="relative" rAng="0" ptsTypes="FffFF">
                                      <p:cBhvr>
                                        <p:cTn id="29" dur="3000" spd="-100000" fill="hold"/>
                                        <p:tgtEl>
                                          <p:spTgt spid="120"/>
                                        </p:tgtEl>
                                        <p:attrNameLst>
                                          <p:attrName>ppt_x</p:attrName>
                                          <p:attrName>ppt_y</p:attrName>
                                        </p:attrNameLst>
                                      </p:cBhvr>
                                      <p:rCtr x="2600" y="5700"/>
                                    </p:animMotion>
                                  </p:childTnLst>
                                </p:cTn>
                              </p:par>
                              <p:par>
                                <p:cTn id="30" presetID="9" presetClass="entr" presetSubtype="0" fill="hold" nodeType="withEffect">
                                  <p:stCondLst>
                                    <p:cond delay="3250"/>
                                  </p:stCondLst>
                                  <p:childTnLst>
                                    <p:set>
                                      <p:cBhvr>
                                        <p:cTn id="31" dur="1" fill="hold">
                                          <p:stCondLst>
                                            <p:cond delay="0"/>
                                          </p:stCondLst>
                                        </p:cTn>
                                        <p:tgtEl>
                                          <p:spTgt spid="109"/>
                                        </p:tgtEl>
                                        <p:attrNameLst>
                                          <p:attrName>style.visibility</p:attrName>
                                        </p:attrNameLst>
                                      </p:cBhvr>
                                      <p:to>
                                        <p:strVal val="visible"/>
                                      </p:to>
                                    </p:set>
                                    <p:animEffect transition="in" filter="dissolve">
                                      <p:cBhvr>
                                        <p:cTn id="3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4"/>
          <p:cNvGrpSpPr>
            <a:grpSpLocks/>
          </p:cNvGrpSpPr>
          <p:nvPr/>
        </p:nvGrpSpPr>
        <p:grpSpPr bwMode="auto">
          <a:xfrm>
            <a:off x="4828315" y="3254833"/>
            <a:ext cx="3740150" cy="3200400"/>
            <a:chOff x="2928" y="1579"/>
            <a:chExt cx="2356" cy="2016"/>
          </a:xfrm>
        </p:grpSpPr>
        <p:graphicFrame>
          <p:nvGraphicFramePr>
            <p:cNvPr id="10" name="Object 3">
              <a:hlinkClick r:id="" action="ppaction://ole?verb=0"/>
            </p:cNvPr>
            <p:cNvGraphicFramePr>
              <a:graphicFrameLocks/>
            </p:cNvGraphicFramePr>
            <p:nvPr/>
          </p:nvGraphicFramePr>
          <p:xfrm>
            <a:off x="2928" y="1579"/>
            <a:ext cx="2356" cy="1760"/>
          </p:xfrm>
          <a:graphic>
            <a:graphicData uri="http://schemas.openxmlformats.org/presentationml/2006/ole">
              <mc:AlternateContent xmlns:mc="http://schemas.openxmlformats.org/markup-compatibility/2006">
                <mc:Choice xmlns:v="urn:schemas-microsoft-com:vml" Requires="v">
                  <p:oleObj spid="_x0000_s44046" name="Grafico" r:id="rId3" imgW="5077013" imgH="3886423" progId="MSGraph.Chart.8">
                    <p:embed followColorScheme="full"/>
                  </p:oleObj>
                </mc:Choice>
                <mc:Fallback>
                  <p:oleObj name="Grafico" r:id="rId3" imgW="5077013" imgH="3886423" progId="MSGraph.Chart.8">
                    <p:embed followColorScheme="full"/>
                    <p:pic>
                      <p:nvPicPr>
                        <p:cNvPr id="10" name="Object 3">
                          <a:hlinkClick r:id="" action="ppaction://ole?verb=0"/>
                        </p:cNvPr>
                        <p:cNvPicPr>
                          <a:picLocks noChangeArrowheads="1"/>
                        </p:cNvPicPr>
                        <p:nvPr/>
                      </p:nvPicPr>
                      <p:blipFill>
                        <a:blip r:embed="rId4"/>
                        <a:srcRect/>
                        <a:stretch>
                          <a:fillRect/>
                        </a:stretch>
                      </p:blipFill>
                      <p:spPr bwMode="auto">
                        <a:xfrm>
                          <a:off x="2928" y="1579"/>
                          <a:ext cx="2356" cy="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1"/>
            <p:cNvSpPr>
              <a:spLocks noChangeArrowheads="1"/>
            </p:cNvSpPr>
            <p:nvPr/>
          </p:nvSpPr>
          <p:spPr bwMode="auto">
            <a:xfrm>
              <a:off x="3046" y="3339"/>
              <a:ext cx="2193" cy="25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algn="ctr" defTabSz="762000" eaLnBrk="0" fontAlgn="base" hangingPunct="0">
                <a:spcBef>
                  <a:spcPct val="0"/>
                </a:spcBef>
                <a:spcAft>
                  <a:spcPct val="0"/>
                </a:spcAft>
                <a:defRPr>
                  <a:solidFill>
                    <a:schemeClr val="tx1"/>
                  </a:solidFill>
                  <a:latin typeface="Arial" pitchFamily="34" charset="0"/>
                </a:defRPr>
              </a:lvl6pPr>
              <a:lvl7pPr marL="2971800" indent="-228600" algn="ctr" defTabSz="762000" eaLnBrk="0" fontAlgn="base" hangingPunct="0">
                <a:spcBef>
                  <a:spcPct val="0"/>
                </a:spcBef>
                <a:spcAft>
                  <a:spcPct val="0"/>
                </a:spcAft>
                <a:defRPr>
                  <a:solidFill>
                    <a:schemeClr val="tx1"/>
                  </a:solidFill>
                  <a:latin typeface="Arial" pitchFamily="34" charset="0"/>
                </a:defRPr>
              </a:lvl7pPr>
              <a:lvl8pPr marL="3429000" indent="-228600" algn="ctr" defTabSz="762000" eaLnBrk="0" fontAlgn="base" hangingPunct="0">
                <a:spcBef>
                  <a:spcPct val="0"/>
                </a:spcBef>
                <a:spcAft>
                  <a:spcPct val="0"/>
                </a:spcAft>
                <a:defRPr>
                  <a:solidFill>
                    <a:schemeClr val="tx1"/>
                  </a:solidFill>
                  <a:latin typeface="Arial" pitchFamily="34" charset="0"/>
                </a:defRPr>
              </a:lvl8pPr>
              <a:lvl9pPr marL="3886200" indent="-228600" algn="ctr" defTabSz="762000" eaLnBrk="0" fontAlgn="base" hangingPunct="0">
                <a:spcBef>
                  <a:spcPct val="0"/>
                </a:spcBef>
                <a:spcAft>
                  <a:spcPct val="0"/>
                </a:spcAft>
                <a:defRPr>
                  <a:solidFill>
                    <a:schemeClr val="tx1"/>
                  </a:solidFill>
                  <a:latin typeface="Arial" pitchFamily="34" charset="0"/>
                </a:defRPr>
              </a:lvl9pPr>
            </a:lstStyle>
            <a:p>
              <a:pPr marL="0" marR="0" lvl="0" indent="0" algn="ctr" defTabSz="7620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FF00"/>
                  </a:solidFill>
                  <a:effectLst/>
                  <a:uLnTx/>
                  <a:uFillTx/>
                  <a:latin typeface="Arial" pitchFamily="34" charset="0"/>
                  <a:ea typeface="+mn-ea"/>
                  <a:cs typeface="+mn-cs"/>
                </a:rPr>
                <a:t>Moderate to Severe Asthma</a:t>
              </a:r>
            </a:p>
          </p:txBody>
        </p:sp>
      </p:grpSp>
      <p:grpSp>
        <p:nvGrpSpPr>
          <p:cNvPr id="12" name="Group 13"/>
          <p:cNvGrpSpPr>
            <a:grpSpLocks/>
          </p:cNvGrpSpPr>
          <p:nvPr/>
        </p:nvGrpSpPr>
        <p:grpSpPr bwMode="auto">
          <a:xfrm>
            <a:off x="434690" y="3200425"/>
            <a:ext cx="4392613" cy="3197225"/>
            <a:chOff x="204" y="1536"/>
            <a:chExt cx="2767" cy="2014"/>
          </a:xfrm>
        </p:grpSpPr>
        <p:graphicFrame>
          <p:nvGraphicFramePr>
            <p:cNvPr id="13" name="Object 2">
              <a:hlinkClick r:id="" action="ppaction://ole?verb=0"/>
            </p:cNvPr>
            <p:cNvGraphicFramePr>
              <a:graphicFrameLocks/>
            </p:cNvGraphicFramePr>
            <p:nvPr/>
          </p:nvGraphicFramePr>
          <p:xfrm>
            <a:off x="431" y="1536"/>
            <a:ext cx="2540" cy="1803"/>
          </p:xfrm>
          <a:graphic>
            <a:graphicData uri="http://schemas.openxmlformats.org/presentationml/2006/ole">
              <mc:AlternateContent xmlns:mc="http://schemas.openxmlformats.org/markup-compatibility/2006">
                <mc:Choice xmlns:v="urn:schemas-microsoft-com:vml" Requires="v">
                  <p:oleObj spid="_x0000_s44047" name="Grafico" r:id="rId5" imgW="6372355" imgH="4152714" progId="MSGraph.Chart.8">
                    <p:embed followColorScheme="full"/>
                  </p:oleObj>
                </mc:Choice>
                <mc:Fallback>
                  <p:oleObj name="Grafico" r:id="rId5" imgW="6372355" imgH="4152714" progId="MSGraph.Chart.8">
                    <p:embed followColorScheme="full"/>
                    <p:pic>
                      <p:nvPicPr>
                        <p:cNvPr id="13" name="Object 2">
                          <a:hlinkClick r:id="" action="ppaction://ole?verb=0"/>
                        </p:cNvPr>
                        <p:cNvPicPr>
                          <a:picLocks noChangeArrowheads="1"/>
                        </p:cNvPicPr>
                        <p:nvPr/>
                      </p:nvPicPr>
                      <p:blipFill>
                        <a:blip r:embed="rId6"/>
                        <a:srcRect/>
                        <a:stretch>
                          <a:fillRect/>
                        </a:stretch>
                      </p:blipFill>
                      <p:spPr bwMode="auto">
                        <a:xfrm>
                          <a:off x="431" y="1536"/>
                          <a:ext cx="2540" cy="1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Rectangle 3"/>
            <p:cNvSpPr>
              <a:spLocks noChangeArrowheads="1"/>
            </p:cNvSpPr>
            <p:nvPr/>
          </p:nvSpPr>
          <p:spPr bwMode="auto">
            <a:xfrm rot="-5400000">
              <a:off x="-534" y="2376"/>
              <a:ext cx="170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algn="ctr" defTabSz="762000" eaLnBrk="0" fontAlgn="base" hangingPunct="0">
                <a:spcBef>
                  <a:spcPct val="0"/>
                </a:spcBef>
                <a:spcAft>
                  <a:spcPct val="0"/>
                </a:spcAft>
                <a:defRPr>
                  <a:solidFill>
                    <a:schemeClr val="tx1"/>
                  </a:solidFill>
                  <a:latin typeface="Arial" pitchFamily="34" charset="0"/>
                </a:defRPr>
              </a:lvl6pPr>
              <a:lvl7pPr marL="2971800" indent="-228600" algn="ctr" defTabSz="762000" eaLnBrk="0" fontAlgn="base" hangingPunct="0">
                <a:spcBef>
                  <a:spcPct val="0"/>
                </a:spcBef>
                <a:spcAft>
                  <a:spcPct val="0"/>
                </a:spcAft>
                <a:defRPr>
                  <a:solidFill>
                    <a:schemeClr val="tx1"/>
                  </a:solidFill>
                  <a:latin typeface="Arial" pitchFamily="34" charset="0"/>
                </a:defRPr>
              </a:lvl7pPr>
              <a:lvl8pPr marL="3429000" indent="-228600" algn="ctr" defTabSz="762000" eaLnBrk="0" fontAlgn="base" hangingPunct="0">
                <a:spcBef>
                  <a:spcPct val="0"/>
                </a:spcBef>
                <a:spcAft>
                  <a:spcPct val="0"/>
                </a:spcAft>
                <a:defRPr>
                  <a:solidFill>
                    <a:schemeClr val="tx1"/>
                  </a:solidFill>
                  <a:latin typeface="Arial" pitchFamily="34" charset="0"/>
                </a:defRPr>
              </a:lvl8pPr>
              <a:lvl9pPr marL="3886200" indent="-228600" algn="ctr" defTabSz="762000" eaLnBrk="0" fontAlgn="base" hangingPunct="0">
                <a:spcBef>
                  <a:spcPct val="0"/>
                </a:spcBef>
                <a:spcAft>
                  <a:spcPct val="0"/>
                </a:spcAft>
                <a:defRPr>
                  <a:solidFill>
                    <a:schemeClr val="tx1"/>
                  </a:solidFill>
                  <a:latin typeface="Arial" pitchFamily="34" charset="0"/>
                </a:defRPr>
              </a:lvl9pPr>
            </a:lstStyle>
            <a:p>
              <a:pPr marL="0" marR="0" lvl="0" indent="0" algn="ctr" defTabSz="7620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FF"/>
                  </a:solidFill>
                  <a:effectLst/>
                  <a:uLnTx/>
                  <a:uFillTx/>
                  <a:latin typeface="Arial" pitchFamily="34" charset="0"/>
                  <a:ea typeface="+mn-ea"/>
                  <a:cs typeface="+mn-cs"/>
                </a:rPr>
                <a:t>log PD</a:t>
              </a:r>
              <a:r>
                <a:rPr kumimoji="0" lang="it-IT" altLang="it-IT" sz="1800" b="0" i="0" u="none" strike="noStrike" kern="1200" cap="none" spc="0" normalizeH="0" baseline="-25000" noProof="0" smtClean="0">
                  <a:ln>
                    <a:noFill/>
                  </a:ln>
                  <a:solidFill>
                    <a:srgbClr val="FFFFFF"/>
                  </a:solidFill>
                  <a:effectLst/>
                  <a:uLnTx/>
                  <a:uFillTx/>
                  <a:latin typeface="Arial" pitchFamily="34" charset="0"/>
                  <a:ea typeface="+mn-ea"/>
                  <a:cs typeface="+mn-cs"/>
                </a:rPr>
                <a:t>20</a:t>
              </a:r>
              <a:r>
                <a:rPr kumimoji="0" lang="it-IT" altLang="it-IT" sz="1800" b="0" i="0" u="none" strike="noStrike" kern="1200" cap="none" spc="0" normalizeH="0" baseline="0" noProof="0" smtClean="0">
                  <a:ln>
                    <a:noFill/>
                  </a:ln>
                  <a:solidFill>
                    <a:srgbClr val="FFFFFF"/>
                  </a:solidFill>
                  <a:effectLst/>
                  <a:uLnTx/>
                  <a:uFillTx/>
                  <a:latin typeface="Arial" pitchFamily="34" charset="0"/>
                  <a:ea typeface="+mn-ea"/>
                  <a:cs typeface="+mn-cs"/>
                </a:rPr>
                <a:t> FEV</a:t>
              </a:r>
              <a:r>
                <a:rPr kumimoji="0" lang="it-IT" altLang="it-IT" sz="1800" b="0" i="0" u="none" strike="noStrike" kern="1200" cap="none" spc="0" normalizeH="0" baseline="-25000" noProof="0" smtClean="0">
                  <a:ln>
                    <a:noFill/>
                  </a:ln>
                  <a:solidFill>
                    <a:srgbClr val="FFFFFF"/>
                  </a:solidFill>
                  <a:effectLst/>
                  <a:uLnTx/>
                  <a:uFillTx/>
                  <a:latin typeface="Arial" pitchFamily="34" charset="0"/>
                  <a:ea typeface="+mn-ea"/>
                  <a:cs typeface="+mn-cs"/>
                </a:rPr>
                <a:t>1</a:t>
              </a:r>
              <a:r>
                <a:rPr kumimoji="0" lang="it-IT" altLang="it-IT" sz="1800" b="0" i="0" u="none" strike="noStrike" kern="1200" cap="none" spc="0" normalizeH="0" baseline="0" noProof="0" smtClean="0">
                  <a:ln>
                    <a:noFill/>
                  </a:ln>
                  <a:solidFill>
                    <a:srgbClr val="FFFFFF"/>
                  </a:solidFill>
                  <a:effectLst/>
                  <a:uLnTx/>
                  <a:uFillTx/>
                  <a:latin typeface="Arial" pitchFamily="34" charset="0"/>
                  <a:ea typeface="+mn-ea"/>
                  <a:cs typeface="+mn-cs"/>
                </a:rPr>
                <a:t> BK (nmol)</a:t>
              </a:r>
            </a:p>
          </p:txBody>
        </p:sp>
        <p:sp>
          <p:nvSpPr>
            <p:cNvPr id="15" name="Rectangle 4"/>
            <p:cNvSpPr>
              <a:spLocks noChangeArrowheads="1"/>
            </p:cNvSpPr>
            <p:nvPr/>
          </p:nvSpPr>
          <p:spPr bwMode="auto">
            <a:xfrm>
              <a:off x="1873" y="2230"/>
              <a:ext cx="19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algn="ctr" defTabSz="762000" eaLnBrk="0" fontAlgn="base" hangingPunct="0">
                <a:spcBef>
                  <a:spcPct val="0"/>
                </a:spcBef>
                <a:spcAft>
                  <a:spcPct val="0"/>
                </a:spcAft>
                <a:defRPr>
                  <a:solidFill>
                    <a:schemeClr val="tx1"/>
                  </a:solidFill>
                  <a:latin typeface="Arial" pitchFamily="34" charset="0"/>
                </a:defRPr>
              </a:lvl6pPr>
              <a:lvl7pPr marL="2971800" indent="-228600" algn="ctr" defTabSz="762000" eaLnBrk="0" fontAlgn="base" hangingPunct="0">
                <a:spcBef>
                  <a:spcPct val="0"/>
                </a:spcBef>
                <a:spcAft>
                  <a:spcPct val="0"/>
                </a:spcAft>
                <a:defRPr>
                  <a:solidFill>
                    <a:schemeClr val="tx1"/>
                  </a:solidFill>
                  <a:latin typeface="Arial" pitchFamily="34" charset="0"/>
                </a:defRPr>
              </a:lvl7pPr>
              <a:lvl8pPr marL="3429000" indent="-228600" algn="ctr" defTabSz="762000" eaLnBrk="0" fontAlgn="base" hangingPunct="0">
                <a:spcBef>
                  <a:spcPct val="0"/>
                </a:spcBef>
                <a:spcAft>
                  <a:spcPct val="0"/>
                </a:spcAft>
                <a:defRPr>
                  <a:solidFill>
                    <a:schemeClr val="tx1"/>
                  </a:solidFill>
                  <a:latin typeface="Arial" pitchFamily="34" charset="0"/>
                </a:defRPr>
              </a:lvl8pPr>
              <a:lvl9pPr marL="3886200" indent="-228600" algn="ctr" defTabSz="762000" eaLnBrk="0" fontAlgn="base" hangingPunct="0">
                <a:spcBef>
                  <a:spcPct val="0"/>
                </a:spcBef>
                <a:spcAft>
                  <a:spcPct val="0"/>
                </a:spcAft>
                <a:defRPr>
                  <a:solidFill>
                    <a:schemeClr val="tx1"/>
                  </a:solidFill>
                  <a:latin typeface="Arial" pitchFamily="34" charset="0"/>
                </a:defRPr>
              </a:lvl9pPr>
            </a:lstStyle>
            <a:p>
              <a:pPr marL="0" marR="0" lvl="0" indent="0" algn="ctr" defTabSz="7620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smtClean="0">
                  <a:ln>
                    <a:noFill/>
                  </a:ln>
                  <a:solidFill>
                    <a:srgbClr val="FFFFFF"/>
                  </a:solidFill>
                  <a:effectLst/>
                  <a:uLnTx/>
                  <a:uFillTx/>
                  <a:latin typeface="Arial" pitchFamily="34" charset="0"/>
                  <a:ea typeface="+mn-ea"/>
                  <a:cs typeface="+mn-cs"/>
                </a:rPr>
                <a:t>*</a:t>
              </a:r>
              <a:endParaRPr kumimoji="0" lang="it-IT" altLang="it-IT" sz="2000" b="1"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16" name="Rectangle 5"/>
            <p:cNvSpPr>
              <a:spLocks noChangeArrowheads="1"/>
            </p:cNvSpPr>
            <p:nvPr/>
          </p:nvSpPr>
          <p:spPr bwMode="auto">
            <a:xfrm>
              <a:off x="1080" y="3294"/>
              <a:ext cx="1028" cy="25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algn="ctr" defTabSz="762000" eaLnBrk="0" fontAlgn="base" hangingPunct="0">
                <a:spcBef>
                  <a:spcPct val="0"/>
                </a:spcBef>
                <a:spcAft>
                  <a:spcPct val="0"/>
                </a:spcAft>
                <a:defRPr>
                  <a:solidFill>
                    <a:schemeClr val="tx1"/>
                  </a:solidFill>
                  <a:latin typeface="Arial" pitchFamily="34" charset="0"/>
                </a:defRPr>
              </a:lvl6pPr>
              <a:lvl7pPr marL="2971800" indent="-228600" algn="ctr" defTabSz="762000" eaLnBrk="0" fontAlgn="base" hangingPunct="0">
                <a:spcBef>
                  <a:spcPct val="0"/>
                </a:spcBef>
                <a:spcAft>
                  <a:spcPct val="0"/>
                </a:spcAft>
                <a:defRPr>
                  <a:solidFill>
                    <a:schemeClr val="tx1"/>
                  </a:solidFill>
                  <a:latin typeface="Arial" pitchFamily="34" charset="0"/>
                </a:defRPr>
              </a:lvl7pPr>
              <a:lvl8pPr marL="3429000" indent="-228600" algn="ctr" defTabSz="762000" eaLnBrk="0" fontAlgn="base" hangingPunct="0">
                <a:spcBef>
                  <a:spcPct val="0"/>
                </a:spcBef>
                <a:spcAft>
                  <a:spcPct val="0"/>
                </a:spcAft>
                <a:defRPr>
                  <a:solidFill>
                    <a:schemeClr val="tx1"/>
                  </a:solidFill>
                  <a:latin typeface="Arial" pitchFamily="34" charset="0"/>
                </a:defRPr>
              </a:lvl8pPr>
              <a:lvl9pPr marL="3886200" indent="-228600" algn="ctr" defTabSz="762000" eaLnBrk="0" fontAlgn="base" hangingPunct="0">
                <a:spcBef>
                  <a:spcPct val="0"/>
                </a:spcBef>
                <a:spcAft>
                  <a:spcPct val="0"/>
                </a:spcAft>
                <a:defRPr>
                  <a:solidFill>
                    <a:schemeClr val="tx1"/>
                  </a:solidFill>
                  <a:latin typeface="Arial" pitchFamily="34" charset="0"/>
                </a:defRPr>
              </a:lvl9pPr>
            </a:lstStyle>
            <a:p>
              <a:pPr marL="0" marR="0" lvl="0" indent="0" algn="ctr" defTabSz="7620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FFFF00"/>
                  </a:solidFill>
                  <a:effectLst/>
                  <a:uLnTx/>
                  <a:uFillTx/>
                  <a:latin typeface="Arial" pitchFamily="34" charset="0"/>
                  <a:ea typeface="+mn-ea"/>
                  <a:cs typeface="+mn-cs"/>
                </a:rPr>
                <a:t>Mild  asthma</a:t>
              </a:r>
            </a:p>
          </p:txBody>
        </p:sp>
        <p:sp>
          <p:nvSpPr>
            <p:cNvPr id="17" name="Rectangle 6"/>
            <p:cNvSpPr>
              <a:spLocks noChangeArrowheads="1"/>
            </p:cNvSpPr>
            <p:nvPr/>
          </p:nvSpPr>
          <p:spPr bwMode="auto">
            <a:xfrm>
              <a:off x="811" y="1752"/>
              <a:ext cx="667" cy="21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algn="ctr" defTabSz="762000" eaLnBrk="0" fontAlgn="base" hangingPunct="0">
                <a:spcBef>
                  <a:spcPct val="0"/>
                </a:spcBef>
                <a:spcAft>
                  <a:spcPct val="0"/>
                </a:spcAft>
                <a:defRPr>
                  <a:solidFill>
                    <a:schemeClr val="tx1"/>
                  </a:solidFill>
                  <a:latin typeface="Arial" pitchFamily="34" charset="0"/>
                </a:defRPr>
              </a:lvl6pPr>
              <a:lvl7pPr marL="2971800" indent="-228600" algn="ctr" defTabSz="762000" eaLnBrk="0" fontAlgn="base" hangingPunct="0">
                <a:spcBef>
                  <a:spcPct val="0"/>
                </a:spcBef>
                <a:spcAft>
                  <a:spcPct val="0"/>
                </a:spcAft>
                <a:defRPr>
                  <a:solidFill>
                    <a:schemeClr val="tx1"/>
                  </a:solidFill>
                  <a:latin typeface="Arial" pitchFamily="34" charset="0"/>
                </a:defRPr>
              </a:lvl7pPr>
              <a:lvl8pPr marL="3429000" indent="-228600" algn="ctr" defTabSz="762000" eaLnBrk="0" fontAlgn="base" hangingPunct="0">
                <a:spcBef>
                  <a:spcPct val="0"/>
                </a:spcBef>
                <a:spcAft>
                  <a:spcPct val="0"/>
                </a:spcAft>
                <a:defRPr>
                  <a:solidFill>
                    <a:schemeClr val="tx1"/>
                  </a:solidFill>
                  <a:latin typeface="Arial" pitchFamily="34" charset="0"/>
                </a:defRPr>
              </a:lvl8pPr>
              <a:lvl9pPr marL="3886200" indent="-228600" algn="ctr" defTabSz="762000" eaLnBrk="0" fontAlgn="base" hangingPunct="0">
                <a:spcBef>
                  <a:spcPct val="0"/>
                </a:spcBef>
                <a:spcAft>
                  <a:spcPct val="0"/>
                </a:spcAft>
                <a:defRPr>
                  <a:solidFill>
                    <a:schemeClr val="tx1"/>
                  </a:solidFill>
                  <a:latin typeface="Arial" pitchFamily="34" charset="0"/>
                </a:defRPr>
              </a:lvl9pPr>
            </a:lstStyle>
            <a:p>
              <a:pPr marL="0" marR="0" lvl="0" indent="0" algn="ctr" defTabSz="7620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smtClean="0">
                  <a:ln>
                    <a:noFill/>
                  </a:ln>
                  <a:solidFill>
                    <a:srgbClr val="FFFFFF"/>
                  </a:solidFill>
                  <a:effectLst/>
                  <a:uLnTx/>
                  <a:uFillTx/>
                  <a:latin typeface="Arial" pitchFamily="34" charset="0"/>
                  <a:ea typeface="+mn-ea"/>
                  <a:cs typeface="+mn-cs"/>
                </a:rPr>
                <a:t>*</a:t>
              </a:r>
              <a:r>
                <a:rPr kumimoji="0" lang="it-IT" altLang="it-IT" sz="1600" b="0" i="0" u="none" strike="noStrike" kern="1200" cap="none" spc="0" normalizeH="0" baseline="0" noProof="0" smtClean="0">
                  <a:ln>
                    <a:noFill/>
                  </a:ln>
                  <a:solidFill>
                    <a:srgbClr val="FFFFFF"/>
                  </a:solidFill>
                  <a:effectLst/>
                  <a:uLnTx/>
                  <a:uFillTx/>
                  <a:latin typeface="Arial" pitchFamily="34" charset="0"/>
                  <a:ea typeface="+mn-ea"/>
                  <a:cs typeface="+mn-cs"/>
                </a:rPr>
                <a:t>P &lt; 0.01</a:t>
              </a:r>
              <a:endParaRPr kumimoji="0" lang="it-IT" altLang="it-IT" sz="16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grpSp>
      <p:grpSp>
        <p:nvGrpSpPr>
          <p:cNvPr id="19" name="Gruppo 18"/>
          <p:cNvGrpSpPr/>
          <p:nvPr/>
        </p:nvGrpSpPr>
        <p:grpSpPr>
          <a:xfrm>
            <a:off x="391886" y="91699"/>
            <a:ext cx="8364187" cy="1969958"/>
            <a:chOff x="391886" y="91699"/>
            <a:chExt cx="8364187" cy="1969958"/>
          </a:xfrm>
        </p:grpSpPr>
        <p:pic>
          <p:nvPicPr>
            <p:cNvPr id="2253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2438" t="38446" r="54934" b="36810"/>
            <a:stretch/>
          </p:blipFill>
          <p:spPr bwMode="auto">
            <a:xfrm>
              <a:off x="391886" y="91699"/>
              <a:ext cx="8364187" cy="166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29028" t="58807" r="57861" b="37063"/>
            <a:stretch/>
          </p:blipFill>
          <p:spPr bwMode="auto">
            <a:xfrm>
              <a:off x="391886" y="1759527"/>
              <a:ext cx="3411812" cy="30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uppo 19"/>
          <p:cNvGrpSpPr/>
          <p:nvPr/>
        </p:nvGrpSpPr>
        <p:grpSpPr>
          <a:xfrm>
            <a:off x="382499" y="181045"/>
            <a:ext cx="8376925" cy="2815127"/>
            <a:chOff x="353672" y="13856"/>
            <a:chExt cx="8376925" cy="2815127"/>
          </a:xfrm>
        </p:grpSpPr>
        <p:grpSp>
          <p:nvGrpSpPr>
            <p:cNvPr id="7" name="Gruppo 6"/>
            <p:cNvGrpSpPr/>
            <p:nvPr/>
          </p:nvGrpSpPr>
          <p:grpSpPr>
            <a:xfrm>
              <a:off x="353672" y="13856"/>
              <a:ext cx="8376925" cy="2465097"/>
              <a:chOff x="391886" y="207826"/>
              <a:chExt cx="8376925" cy="2465097"/>
            </a:xfrm>
          </p:grpSpPr>
          <p:pic>
            <p:nvPicPr>
              <p:cNvPr id="22533"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13552" t="29924" r="54207" b="59001"/>
              <a:stretch/>
            </p:blipFill>
            <p:spPr bwMode="auto">
              <a:xfrm>
                <a:off x="391886" y="207826"/>
                <a:ext cx="8376925" cy="76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12964" t="37013" r="69968" b="46169"/>
              <a:stretch/>
            </p:blipFill>
            <p:spPr bwMode="auto">
              <a:xfrm>
                <a:off x="391886" y="969973"/>
                <a:ext cx="8364187" cy="170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538"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13801" t="43098" r="79235" b="52062"/>
            <a:stretch/>
          </p:blipFill>
          <p:spPr bwMode="auto">
            <a:xfrm>
              <a:off x="6908739" y="2474970"/>
              <a:ext cx="1812131"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247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323850" y="114300"/>
            <a:ext cx="8569325" cy="650875"/>
          </a:xfrm>
        </p:spPr>
        <p:txBody>
          <a:bodyPr/>
          <a:lstStyle/>
          <a:p>
            <a:r>
              <a:rPr lang="nl-BE" altLang="en-US" sz="2400" b="1" u="sng" smtClean="0">
                <a:solidFill>
                  <a:srgbClr val="FFFF00"/>
                </a:solidFill>
                <a:effectLst/>
              </a:rPr>
              <a:t>Anti-IL4 receptor (IL4R) monoclonal antibody dupilumab </a:t>
            </a:r>
          </a:p>
        </p:txBody>
      </p:sp>
      <p:pic>
        <p:nvPicPr>
          <p:cNvPr id="76803" name="Afbeelding 2" descr="Nature Medicine - Bedside to Bench Figure asthma ILC2s nonallergic eosinophilic inflammation.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895350"/>
            <a:ext cx="75057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kstvak 3"/>
          <p:cNvSpPr txBox="1">
            <a:spLocks noChangeArrowheads="1"/>
          </p:cNvSpPr>
          <p:nvPr/>
        </p:nvSpPr>
        <p:spPr bwMode="auto">
          <a:xfrm>
            <a:off x="5656263" y="6550025"/>
            <a:ext cx="2820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BE"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Brusselle G. et al.</a:t>
            </a:r>
            <a:r>
              <a:rPr kumimoji="0" lang="en-GB"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Nat Med 2013.</a:t>
            </a:r>
            <a:endParaRPr kumimoji="0" lang="nl-BE"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76805" name="Tekstvak 1"/>
          <p:cNvSpPr txBox="1">
            <a:spLocks noChangeArrowheads="1"/>
          </p:cNvSpPr>
          <p:nvPr/>
        </p:nvSpPr>
        <p:spPr bwMode="auto">
          <a:xfrm>
            <a:off x="4427538" y="10366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FeNO</a:t>
            </a:r>
          </a:p>
        </p:txBody>
      </p:sp>
      <p:sp>
        <p:nvSpPr>
          <p:cNvPr id="76806" name="Tekstvak 1"/>
          <p:cNvSpPr txBox="1">
            <a:spLocks noChangeArrowheads="1"/>
          </p:cNvSpPr>
          <p:nvPr/>
        </p:nvSpPr>
        <p:spPr bwMode="auto">
          <a:xfrm>
            <a:off x="4492625" y="1989138"/>
            <a:ext cx="73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iNOS</a:t>
            </a:r>
          </a:p>
        </p:txBody>
      </p:sp>
      <p:sp>
        <p:nvSpPr>
          <p:cNvPr id="76807" name="Tekstvak 1"/>
          <p:cNvSpPr txBox="1">
            <a:spLocks noChangeArrowheads="1"/>
          </p:cNvSpPr>
          <p:nvPr/>
        </p:nvSpPr>
        <p:spPr bwMode="auto">
          <a:xfrm>
            <a:off x="4117975" y="4206875"/>
            <a:ext cx="1443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Anti-IL4R</a:t>
            </a:r>
            <a:endParaRPr kumimoji="0" lang="nl-BE" altLang="nl-BE"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PIJL-OMLAAG 3"/>
          <p:cNvSpPr/>
          <p:nvPr/>
        </p:nvSpPr>
        <p:spPr>
          <a:xfrm rot="18900000" flipV="1">
            <a:off x="4371975" y="3370263"/>
            <a:ext cx="485775" cy="946150"/>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PIJL-OMLAAG 9"/>
          <p:cNvSpPr/>
          <p:nvPr/>
        </p:nvSpPr>
        <p:spPr>
          <a:xfrm rot="13500000">
            <a:off x="4597400" y="3370263"/>
            <a:ext cx="484187" cy="947738"/>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PIJL-OMLAAG 10"/>
          <p:cNvSpPr/>
          <p:nvPr/>
        </p:nvSpPr>
        <p:spPr>
          <a:xfrm rot="10800000">
            <a:off x="2700338" y="4802188"/>
            <a:ext cx="484187" cy="947737"/>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76811" name="Tekstvak 1"/>
          <p:cNvSpPr txBox="1">
            <a:spLocks noChangeArrowheads="1"/>
          </p:cNvSpPr>
          <p:nvPr/>
        </p:nvSpPr>
        <p:spPr bwMode="auto">
          <a:xfrm>
            <a:off x="2411413" y="5745163"/>
            <a:ext cx="1211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Anti-IL4R</a:t>
            </a:r>
            <a:endParaRPr kumimoji="0" lang="nl-BE" altLang="nl-BE"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2" name="PIJL-OMLAAG 11"/>
          <p:cNvSpPr/>
          <p:nvPr/>
        </p:nvSpPr>
        <p:spPr>
          <a:xfrm rot="13500000">
            <a:off x="3211513" y="5065712"/>
            <a:ext cx="484188" cy="785813"/>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76813" name="Tekstvak 4"/>
          <p:cNvSpPr txBox="1">
            <a:spLocks noChangeArrowheads="1"/>
          </p:cNvSpPr>
          <p:nvPr/>
        </p:nvSpPr>
        <p:spPr bwMode="auto">
          <a:xfrm>
            <a:off x="6435725" y="4083050"/>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2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76814" name="Tekstvak 5"/>
          <p:cNvSpPr txBox="1">
            <a:spLocks noChangeArrowheads="1"/>
          </p:cNvSpPr>
          <p:nvPr/>
        </p:nvSpPr>
        <p:spPr bwMode="auto">
          <a:xfrm>
            <a:off x="6330950" y="4552950"/>
            <a:ext cx="595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IL-4</a:t>
            </a:r>
          </a:p>
        </p:txBody>
      </p:sp>
      <p:sp>
        <p:nvSpPr>
          <p:cNvPr id="76815" name="Tekstvak 17"/>
          <p:cNvSpPr txBox="1">
            <a:spLocks noChangeArrowheads="1"/>
          </p:cNvSpPr>
          <p:nvPr/>
        </p:nvSpPr>
        <p:spPr bwMode="auto">
          <a:xfrm>
            <a:off x="6448425" y="4791075"/>
            <a:ext cx="365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2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76816" name="Tekstvak 7"/>
          <p:cNvSpPr txBox="1">
            <a:spLocks noChangeArrowheads="1"/>
          </p:cNvSpPr>
          <p:nvPr/>
        </p:nvSpPr>
        <p:spPr bwMode="auto">
          <a:xfrm>
            <a:off x="5940425" y="5173663"/>
            <a:ext cx="1646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Polyclonal IgE</a:t>
            </a:r>
          </a:p>
        </p:txBody>
      </p:sp>
      <p:sp>
        <p:nvSpPr>
          <p:cNvPr id="20" name="PIJL-OMLAAG 19"/>
          <p:cNvSpPr/>
          <p:nvPr/>
        </p:nvSpPr>
        <p:spPr>
          <a:xfrm rot="16200000" flipV="1">
            <a:off x="7132637" y="4264026"/>
            <a:ext cx="485775" cy="946150"/>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76818" name="Tekstvak 8"/>
          <p:cNvSpPr txBox="1">
            <a:spLocks noChangeArrowheads="1"/>
          </p:cNvSpPr>
          <p:nvPr/>
        </p:nvSpPr>
        <p:spPr bwMode="auto">
          <a:xfrm>
            <a:off x="917575" y="3789363"/>
            <a:ext cx="228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Allergen-specific IgE</a:t>
            </a:r>
          </a:p>
        </p:txBody>
      </p:sp>
    </p:spTree>
    <p:extLst>
      <p:ext uri="{BB962C8B-B14F-4D97-AF65-F5344CB8AC3E}">
        <p14:creationId xmlns:p14="http://schemas.microsoft.com/office/powerpoint/2010/main" val="5026565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p:cNvSpPr>
            <a:spLocks noGrp="1"/>
          </p:cNvSpPr>
          <p:nvPr>
            <p:ph type="title"/>
          </p:nvPr>
        </p:nvSpPr>
        <p:spPr>
          <a:xfrm>
            <a:off x="395288" y="404813"/>
            <a:ext cx="8229600" cy="960437"/>
          </a:xfrm>
        </p:spPr>
        <p:txBody>
          <a:bodyPr/>
          <a:lstStyle/>
          <a:p>
            <a:r>
              <a:rPr lang="nl-BE" altLang="nl-BE" sz="2800" b="1" u="sng" smtClean="0">
                <a:solidFill>
                  <a:srgbClr val="FFFF00"/>
                </a:solidFill>
                <a:effectLst/>
              </a:rPr>
              <a:t>Dupilumab prevents exacerbations</a:t>
            </a:r>
            <a:br>
              <a:rPr lang="nl-BE" altLang="nl-BE" sz="2800" b="1" u="sng" smtClean="0">
                <a:solidFill>
                  <a:srgbClr val="FFFF00"/>
                </a:solidFill>
                <a:effectLst/>
              </a:rPr>
            </a:br>
            <a:r>
              <a:rPr lang="nl-BE" altLang="nl-BE" sz="2800" b="1" u="sng" smtClean="0">
                <a:solidFill>
                  <a:srgbClr val="FFFF00"/>
                </a:solidFill>
                <a:effectLst/>
              </a:rPr>
              <a:t>in uncontrolled moderate-to-severe asthma</a:t>
            </a:r>
          </a:p>
        </p:txBody>
      </p:sp>
      <p:pic>
        <p:nvPicPr>
          <p:cNvPr id="79875"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557338"/>
            <a:ext cx="8783637"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kstvak 1"/>
          <p:cNvSpPr txBox="1">
            <a:spLocks noChangeArrowheads="1"/>
          </p:cNvSpPr>
          <p:nvPr/>
        </p:nvSpPr>
        <p:spPr bwMode="auto">
          <a:xfrm>
            <a:off x="971550" y="5516563"/>
            <a:ext cx="6557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NO minimum requirement for blood eosinophil count or FENO.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nl-BE"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79877" name="Rechthoek 2"/>
          <p:cNvSpPr>
            <a:spLocks noChangeArrowheads="1"/>
          </p:cNvSpPr>
          <p:nvPr/>
        </p:nvSpPr>
        <p:spPr bwMode="auto">
          <a:xfrm>
            <a:off x="3132138" y="6316663"/>
            <a:ext cx="6696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LIBERTY ASTHMA QUEST study. Castro M. et al, NEJM 2018.</a:t>
            </a:r>
          </a:p>
        </p:txBody>
      </p:sp>
    </p:spTree>
    <p:extLst>
      <p:ext uri="{BB962C8B-B14F-4D97-AF65-F5344CB8AC3E}">
        <p14:creationId xmlns:p14="http://schemas.microsoft.com/office/powerpoint/2010/main" val="4273077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4691" y="-238720"/>
            <a:ext cx="8922327" cy="1470025"/>
          </a:xfrm>
        </p:spPr>
        <p:txBody>
          <a:bodyPr/>
          <a:lstStyle/>
          <a:p>
            <a:r>
              <a:rPr lang="it-IT" sz="4000" dirty="0" err="1" smtClean="0">
                <a:solidFill>
                  <a:srgbClr val="FFFF00"/>
                </a:solidFill>
              </a:rPr>
              <a:t>Biologics</a:t>
            </a:r>
            <a:r>
              <a:rPr lang="it-IT" sz="4000" dirty="0" smtClean="0">
                <a:solidFill>
                  <a:srgbClr val="FFFF00"/>
                </a:solidFill>
              </a:rPr>
              <a:t> and </a:t>
            </a:r>
            <a:r>
              <a:rPr lang="it-IT" sz="4000" dirty="0" err="1" smtClean="0">
                <a:solidFill>
                  <a:srgbClr val="FFFF00"/>
                </a:solidFill>
              </a:rPr>
              <a:t>FeNO</a:t>
            </a:r>
            <a:r>
              <a:rPr lang="it-IT" sz="4000" dirty="0" smtClean="0">
                <a:solidFill>
                  <a:srgbClr val="FFFF00"/>
                </a:solidFill>
              </a:rPr>
              <a:t> in severe </a:t>
            </a:r>
            <a:r>
              <a:rPr lang="it-IT" sz="4000" dirty="0" err="1" smtClean="0">
                <a:solidFill>
                  <a:srgbClr val="FFFF00"/>
                </a:solidFill>
              </a:rPr>
              <a:t>asthma</a:t>
            </a:r>
            <a:endParaRPr lang="it-IT" sz="4000" dirty="0">
              <a:solidFill>
                <a:srgbClr val="FFFF00"/>
              </a:solidFill>
            </a:endParaRPr>
          </a:p>
        </p:txBody>
      </p:sp>
      <p:grpSp>
        <p:nvGrpSpPr>
          <p:cNvPr id="12" name="Gruppo 11"/>
          <p:cNvGrpSpPr/>
          <p:nvPr/>
        </p:nvGrpSpPr>
        <p:grpSpPr>
          <a:xfrm>
            <a:off x="685800" y="1080652"/>
            <a:ext cx="7772400" cy="5278582"/>
            <a:chOff x="685800" y="1177637"/>
            <a:chExt cx="7772400" cy="5278582"/>
          </a:xfrm>
        </p:grpSpPr>
        <p:pic>
          <p:nvPicPr>
            <p:cNvPr id="4" name="Immagine 3"/>
            <p:cNvPicPr>
              <a:picLocks noChangeAspect="1"/>
            </p:cNvPicPr>
            <p:nvPr/>
          </p:nvPicPr>
          <p:blipFill rotWithShape="1">
            <a:blip r:embed="rId2"/>
            <a:srcRect l="26680" t="14868" r="18375" b="12974"/>
            <a:stretch/>
          </p:blipFill>
          <p:spPr>
            <a:xfrm>
              <a:off x="685800" y="1177637"/>
              <a:ext cx="7772400" cy="5278582"/>
            </a:xfrm>
            <a:prstGeom prst="rect">
              <a:avLst/>
            </a:prstGeom>
            <a:ln w="25400">
              <a:solidFill>
                <a:srgbClr val="FF0000"/>
              </a:solidFill>
            </a:ln>
          </p:spPr>
        </p:pic>
        <p:sp>
          <p:nvSpPr>
            <p:cNvPr id="5" name="Rettangolo 4"/>
            <p:cNvSpPr/>
            <p:nvPr/>
          </p:nvSpPr>
          <p:spPr bwMode="auto">
            <a:xfrm>
              <a:off x="845126" y="3726873"/>
              <a:ext cx="900546" cy="19396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6" name="Rettangolo 5"/>
            <p:cNvSpPr/>
            <p:nvPr/>
          </p:nvSpPr>
          <p:spPr bwMode="auto">
            <a:xfrm>
              <a:off x="4544290" y="4336473"/>
              <a:ext cx="720436" cy="20781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cxnSp>
          <p:nvCxnSpPr>
            <p:cNvPr id="8" name="Connettore diritto 7"/>
            <p:cNvCxnSpPr/>
            <p:nvPr/>
          </p:nvCxnSpPr>
          <p:spPr bwMode="auto">
            <a:xfrm>
              <a:off x="2313709" y="4516581"/>
              <a:ext cx="10668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0" name="Connettore diritto 9"/>
            <p:cNvCxnSpPr/>
            <p:nvPr/>
          </p:nvCxnSpPr>
          <p:spPr bwMode="auto">
            <a:xfrm>
              <a:off x="5458691" y="4835236"/>
              <a:ext cx="1524000" cy="13855"/>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sp>
        <p:nvSpPr>
          <p:cNvPr id="11" name="CasellaDiTesto 10"/>
          <p:cNvSpPr txBox="1"/>
          <p:nvPr/>
        </p:nvSpPr>
        <p:spPr>
          <a:xfrm>
            <a:off x="5541818" y="6525485"/>
            <a:ext cx="35044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smtClean="0">
                <a:ln>
                  <a:noFill/>
                </a:ln>
                <a:solidFill>
                  <a:srgbClr val="FFFF00"/>
                </a:solidFill>
                <a:effectLst/>
                <a:uLnTx/>
                <a:uFillTx/>
                <a:latin typeface="Arial"/>
                <a:ea typeface="+mn-ea"/>
                <a:cs typeface="+mn-cs"/>
              </a:rPr>
              <a:t>Spahn</a:t>
            </a:r>
            <a:r>
              <a:rPr kumimoji="0" lang="it-IT" sz="1600" b="0" i="0" u="none" strike="noStrike" kern="1200" cap="none" spc="0" normalizeH="0" baseline="0" noProof="0" dirty="0" smtClean="0">
                <a:ln>
                  <a:noFill/>
                </a:ln>
                <a:solidFill>
                  <a:srgbClr val="FFFF00"/>
                </a:solidFill>
                <a:effectLst/>
                <a:uLnTx/>
                <a:uFillTx/>
                <a:latin typeface="Arial"/>
                <a:ea typeface="+mn-ea"/>
                <a:cs typeface="+mn-cs"/>
              </a:rPr>
              <a:t> et al. JACI 2016; 138:1296-8.</a:t>
            </a:r>
            <a:endParaRPr kumimoji="0" lang="it-IT" sz="16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1057750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olo 1"/>
          <p:cNvSpPr>
            <a:spLocks noGrp="1"/>
          </p:cNvSpPr>
          <p:nvPr>
            <p:ph type="title"/>
          </p:nvPr>
        </p:nvSpPr>
        <p:spPr/>
        <p:txBody>
          <a:bodyPr/>
          <a:lstStyle/>
          <a:p>
            <a:r>
              <a:rPr lang="it-IT" altLang="it-IT" dirty="0" err="1" smtClean="0">
                <a:solidFill>
                  <a:srgbClr val="FFFF00"/>
                </a:solidFill>
              </a:rPr>
              <a:t>Conclusions</a:t>
            </a:r>
            <a:endParaRPr lang="it-IT" altLang="it-IT" dirty="0" smtClean="0">
              <a:solidFill>
                <a:srgbClr val="FFFF00"/>
              </a:solidFill>
            </a:endParaRPr>
          </a:p>
        </p:txBody>
      </p:sp>
      <p:sp>
        <p:nvSpPr>
          <p:cNvPr id="207875" name="Segnaposto contenuto 2"/>
          <p:cNvSpPr>
            <a:spLocks noGrp="1"/>
          </p:cNvSpPr>
          <p:nvPr>
            <p:ph idx="1"/>
          </p:nvPr>
        </p:nvSpPr>
        <p:spPr/>
        <p:txBody>
          <a:bodyPr/>
          <a:lstStyle/>
          <a:p>
            <a:r>
              <a:rPr lang="it-IT" altLang="it-IT" sz="2800" dirty="0" err="1" smtClean="0">
                <a:solidFill>
                  <a:schemeClr val="bg1"/>
                </a:solidFill>
              </a:rPr>
              <a:t>FeNO</a:t>
            </a:r>
            <a:r>
              <a:rPr lang="it-IT" altLang="it-IT" sz="2800" dirty="0" smtClean="0">
                <a:solidFill>
                  <a:schemeClr val="bg1"/>
                </a:solidFill>
              </a:rPr>
              <a:t> </a:t>
            </a:r>
            <a:r>
              <a:rPr lang="it-IT" altLang="it-IT" sz="2800" dirty="0" err="1" smtClean="0">
                <a:solidFill>
                  <a:schemeClr val="bg1"/>
                </a:solidFill>
              </a:rPr>
              <a:t>is</a:t>
            </a:r>
            <a:r>
              <a:rPr lang="it-IT" altLang="it-IT" sz="2800" dirty="0" smtClean="0">
                <a:solidFill>
                  <a:schemeClr val="bg1"/>
                </a:solidFill>
              </a:rPr>
              <a:t> an easy-to-</a:t>
            </a:r>
            <a:r>
              <a:rPr lang="it-IT" altLang="it-IT" sz="2800" dirty="0" err="1" smtClean="0">
                <a:solidFill>
                  <a:schemeClr val="bg1"/>
                </a:solidFill>
              </a:rPr>
              <a:t>obtain</a:t>
            </a:r>
            <a:r>
              <a:rPr lang="it-IT" altLang="it-IT" sz="2800" dirty="0" smtClean="0">
                <a:solidFill>
                  <a:schemeClr val="bg1"/>
                </a:solidFill>
              </a:rPr>
              <a:t> and non-invasive </a:t>
            </a:r>
            <a:r>
              <a:rPr lang="it-IT" altLang="it-IT" sz="2800" dirty="0" err="1" smtClean="0">
                <a:solidFill>
                  <a:schemeClr val="bg1"/>
                </a:solidFill>
              </a:rPr>
              <a:t>biomarker</a:t>
            </a:r>
            <a:r>
              <a:rPr lang="it-IT" altLang="it-IT" sz="2800" dirty="0" smtClean="0">
                <a:solidFill>
                  <a:schemeClr val="bg1"/>
                </a:solidFill>
              </a:rPr>
              <a:t> for </a:t>
            </a:r>
            <a:r>
              <a:rPr lang="it-IT" altLang="it-IT" sz="2800" dirty="0" err="1" smtClean="0">
                <a:solidFill>
                  <a:schemeClr val="bg1"/>
                </a:solidFill>
              </a:rPr>
              <a:t>allergic</a:t>
            </a:r>
            <a:r>
              <a:rPr lang="it-IT" altLang="it-IT" sz="2800" dirty="0" smtClean="0">
                <a:solidFill>
                  <a:schemeClr val="bg1"/>
                </a:solidFill>
              </a:rPr>
              <a:t>/</a:t>
            </a:r>
            <a:r>
              <a:rPr lang="it-IT" altLang="it-IT" sz="2800" dirty="0" err="1" smtClean="0">
                <a:solidFill>
                  <a:schemeClr val="bg1"/>
                </a:solidFill>
              </a:rPr>
              <a:t>eosinophilic</a:t>
            </a:r>
            <a:r>
              <a:rPr lang="it-IT" altLang="it-IT" sz="2800" dirty="0" smtClean="0">
                <a:solidFill>
                  <a:schemeClr val="bg1"/>
                </a:solidFill>
              </a:rPr>
              <a:t> </a:t>
            </a:r>
            <a:r>
              <a:rPr lang="it-IT" altLang="it-IT" sz="2800" dirty="0" err="1" smtClean="0">
                <a:solidFill>
                  <a:schemeClr val="bg1"/>
                </a:solidFill>
              </a:rPr>
              <a:t>airway</a:t>
            </a:r>
            <a:r>
              <a:rPr lang="it-IT" altLang="it-IT" sz="2800" dirty="0" smtClean="0">
                <a:solidFill>
                  <a:schemeClr val="bg1"/>
                </a:solidFill>
              </a:rPr>
              <a:t> </a:t>
            </a:r>
            <a:r>
              <a:rPr lang="it-IT" altLang="it-IT" sz="2800" dirty="0" err="1" smtClean="0">
                <a:solidFill>
                  <a:schemeClr val="bg1"/>
                </a:solidFill>
              </a:rPr>
              <a:t>inflammation</a:t>
            </a:r>
            <a:r>
              <a:rPr lang="it-IT" altLang="it-IT" sz="2800" dirty="0" smtClean="0">
                <a:solidFill>
                  <a:schemeClr val="bg1"/>
                </a:solidFill>
              </a:rPr>
              <a:t> in </a:t>
            </a:r>
            <a:r>
              <a:rPr lang="it-IT" altLang="it-IT" sz="2800" dirty="0">
                <a:solidFill>
                  <a:srgbClr val="FFFFFF"/>
                </a:solidFill>
              </a:rPr>
              <a:t>T2-high </a:t>
            </a:r>
            <a:r>
              <a:rPr lang="it-IT" altLang="it-IT" sz="2800" dirty="0" err="1" smtClean="0">
                <a:solidFill>
                  <a:schemeClr val="bg1"/>
                </a:solidFill>
              </a:rPr>
              <a:t>asthma</a:t>
            </a:r>
            <a:r>
              <a:rPr lang="it-IT" altLang="it-IT" sz="2800" dirty="0" smtClean="0">
                <a:solidFill>
                  <a:schemeClr val="bg1"/>
                </a:solidFill>
              </a:rPr>
              <a:t>;</a:t>
            </a:r>
            <a:endParaRPr lang="it-IT" altLang="it-IT" sz="2800" dirty="0" smtClean="0">
              <a:solidFill>
                <a:schemeClr val="bg1"/>
              </a:solidFill>
            </a:endParaRPr>
          </a:p>
          <a:p>
            <a:pPr marL="0" indent="0">
              <a:buNone/>
            </a:pPr>
            <a:endParaRPr lang="it-IT" altLang="it-IT" sz="2800" dirty="0" smtClean="0">
              <a:solidFill>
                <a:schemeClr val="bg1"/>
              </a:solidFill>
            </a:endParaRPr>
          </a:p>
          <a:p>
            <a:r>
              <a:rPr lang="it-IT" altLang="it-IT" sz="2800" dirty="0" err="1" smtClean="0">
                <a:solidFill>
                  <a:schemeClr val="bg1"/>
                </a:solidFill>
              </a:rPr>
              <a:t>FeNO</a:t>
            </a:r>
            <a:r>
              <a:rPr lang="it-IT" altLang="it-IT" sz="2800" dirty="0" smtClean="0">
                <a:solidFill>
                  <a:schemeClr val="bg1"/>
                </a:solidFill>
              </a:rPr>
              <a:t> </a:t>
            </a:r>
            <a:r>
              <a:rPr lang="it-IT" altLang="it-IT" sz="2800" dirty="0" err="1" smtClean="0">
                <a:solidFill>
                  <a:schemeClr val="bg1"/>
                </a:solidFill>
              </a:rPr>
              <a:t>is</a:t>
            </a:r>
            <a:r>
              <a:rPr lang="it-IT" altLang="it-IT" sz="2800" dirty="0" smtClean="0">
                <a:solidFill>
                  <a:schemeClr val="bg1"/>
                </a:solidFill>
              </a:rPr>
              <a:t> </a:t>
            </a:r>
            <a:r>
              <a:rPr lang="it-IT" altLang="it-IT" sz="2800" dirty="0" err="1" smtClean="0">
                <a:solidFill>
                  <a:schemeClr val="bg1"/>
                </a:solidFill>
              </a:rPr>
              <a:t>useful</a:t>
            </a:r>
            <a:r>
              <a:rPr lang="it-IT" altLang="it-IT" sz="2800" dirty="0" smtClean="0">
                <a:solidFill>
                  <a:schemeClr val="bg1"/>
                </a:solidFill>
              </a:rPr>
              <a:t> for </a:t>
            </a:r>
            <a:r>
              <a:rPr lang="it-IT" altLang="it-IT" sz="2800" dirty="0" err="1" smtClean="0">
                <a:solidFill>
                  <a:schemeClr val="bg1"/>
                </a:solidFill>
              </a:rPr>
              <a:t>diagnosis</a:t>
            </a:r>
            <a:r>
              <a:rPr lang="it-IT" altLang="it-IT" sz="2800" dirty="0" smtClean="0">
                <a:solidFill>
                  <a:schemeClr val="bg1"/>
                </a:solidFill>
              </a:rPr>
              <a:t>, severe </a:t>
            </a:r>
            <a:r>
              <a:rPr lang="it-IT" altLang="it-IT" sz="2800" dirty="0" err="1" smtClean="0">
                <a:solidFill>
                  <a:schemeClr val="bg1"/>
                </a:solidFill>
              </a:rPr>
              <a:t>asthma</a:t>
            </a:r>
            <a:r>
              <a:rPr lang="it-IT" altLang="it-IT" sz="2800" dirty="0" smtClean="0">
                <a:solidFill>
                  <a:schemeClr val="bg1"/>
                </a:solidFill>
              </a:rPr>
              <a:t> </a:t>
            </a:r>
            <a:r>
              <a:rPr lang="it-IT" altLang="it-IT" sz="2800" dirty="0" err="1" smtClean="0">
                <a:solidFill>
                  <a:schemeClr val="bg1"/>
                </a:solidFill>
              </a:rPr>
              <a:t>phenotyping</a:t>
            </a:r>
            <a:r>
              <a:rPr lang="it-IT" altLang="it-IT" sz="2800" dirty="0" smtClean="0">
                <a:solidFill>
                  <a:schemeClr val="bg1"/>
                </a:solidFill>
              </a:rPr>
              <a:t>, </a:t>
            </a:r>
            <a:r>
              <a:rPr lang="it-IT" altLang="it-IT" sz="2800" dirty="0" err="1" smtClean="0">
                <a:solidFill>
                  <a:schemeClr val="bg1"/>
                </a:solidFill>
              </a:rPr>
              <a:t>prediction</a:t>
            </a:r>
            <a:r>
              <a:rPr lang="it-IT" altLang="it-IT" sz="2800" dirty="0" smtClean="0">
                <a:solidFill>
                  <a:schemeClr val="bg1"/>
                </a:solidFill>
              </a:rPr>
              <a:t> of the </a:t>
            </a:r>
            <a:r>
              <a:rPr lang="it-IT" altLang="it-IT" sz="2800" dirty="0" err="1" smtClean="0">
                <a:solidFill>
                  <a:schemeClr val="bg1"/>
                </a:solidFill>
              </a:rPr>
              <a:t>loss</a:t>
            </a:r>
            <a:r>
              <a:rPr lang="it-IT" altLang="it-IT" sz="2800" dirty="0" smtClean="0">
                <a:solidFill>
                  <a:schemeClr val="bg1"/>
                </a:solidFill>
              </a:rPr>
              <a:t> of control and </a:t>
            </a:r>
            <a:r>
              <a:rPr lang="it-IT" altLang="it-IT" sz="2800" dirty="0" err="1" smtClean="0">
                <a:solidFill>
                  <a:schemeClr val="bg1"/>
                </a:solidFill>
              </a:rPr>
              <a:t>exacerbation</a:t>
            </a:r>
            <a:r>
              <a:rPr lang="it-IT" altLang="it-IT" sz="2800" dirty="0" smtClean="0">
                <a:solidFill>
                  <a:schemeClr val="bg1"/>
                </a:solidFill>
              </a:rPr>
              <a:t>, </a:t>
            </a:r>
            <a:r>
              <a:rPr lang="it-IT" altLang="it-IT" sz="2800" dirty="0" err="1" smtClean="0">
                <a:solidFill>
                  <a:schemeClr val="bg1"/>
                </a:solidFill>
              </a:rPr>
              <a:t>monitoring</a:t>
            </a:r>
            <a:r>
              <a:rPr lang="it-IT" altLang="it-IT" sz="2800" dirty="0" smtClean="0">
                <a:solidFill>
                  <a:schemeClr val="bg1"/>
                </a:solidFill>
              </a:rPr>
              <a:t> ICS and </a:t>
            </a:r>
            <a:r>
              <a:rPr lang="it-IT" altLang="it-IT" sz="2800" dirty="0" err="1" smtClean="0">
                <a:solidFill>
                  <a:schemeClr val="bg1"/>
                </a:solidFill>
              </a:rPr>
              <a:t>biologic</a:t>
            </a:r>
            <a:r>
              <a:rPr lang="it-IT" altLang="it-IT" sz="2800" dirty="0" smtClean="0">
                <a:solidFill>
                  <a:schemeClr val="bg1"/>
                </a:solidFill>
              </a:rPr>
              <a:t> </a:t>
            </a:r>
            <a:r>
              <a:rPr lang="it-IT" altLang="it-IT" sz="2800" dirty="0" err="1" smtClean="0">
                <a:solidFill>
                  <a:schemeClr val="bg1"/>
                </a:solidFill>
              </a:rPr>
              <a:t>therapy</a:t>
            </a:r>
            <a:r>
              <a:rPr lang="it-IT" altLang="it-IT" sz="2800" dirty="0" smtClean="0">
                <a:solidFill>
                  <a:schemeClr val="bg1"/>
                </a:solidFill>
              </a:rPr>
              <a:t> </a:t>
            </a:r>
            <a:r>
              <a:rPr lang="it-IT" altLang="it-IT" sz="2800" dirty="0" err="1" smtClean="0">
                <a:solidFill>
                  <a:schemeClr val="bg1"/>
                </a:solidFill>
              </a:rPr>
              <a:t>efficacy</a:t>
            </a:r>
            <a:r>
              <a:rPr lang="it-IT" altLang="it-IT" sz="2800" dirty="0" smtClean="0">
                <a:solidFill>
                  <a:schemeClr val="bg1"/>
                </a:solidFill>
              </a:rPr>
              <a:t> in </a:t>
            </a:r>
            <a:r>
              <a:rPr lang="it-IT" altLang="it-IT" sz="2800" dirty="0" err="1" smtClean="0">
                <a:solidFill>
                  <a:schemeClr val="bg1"/>
                </a:solidFill>
              </a:rPr>
              <a:t>selected</a:t>
            </a:r>
            <a:r>
              <a:rPr lang="it-IT" altLang="it-IT" sz="2800" dirty="0" smtClean="0">
                <a:solidFill>
                  <a:schemeClr val="bg1"/>
                </a:solidFill>
              </a:rPr>
              <a:t> </a:t>
            </a:r>
            <a:r>
              <a:rPr lang="it-IT" altLang="it-IT" sz="2800" dirty="0" err="1" smtClean="0">
                <a:solidFill>
                  <a:schemeClr val="bg1"/>
                </a:solidFill>
              </a:rPr>
              <a:t>asthmatics</a:t>
            </a:r>
            <a:r>
              <a:rPr lang="it-IT" altLang="it-IT" sz="2800" dirty="0" smtClean="0">
                <a:solidFill>
                  <a:schemeClr val="bg1"/>
                </a:solidFill>
              </a:rPr>
              <a:t>.</a:t>
            </a:r>
          </a:p>
          <a:p>
            <a:endParaRPr lang="it-IT" altLang="it-IT" sz="2800" dirty="0" smtClean="0">
              <a:solidFill>
                <a:schemeClr val="bg1"/>
              </a:solidFill>
            </a:endParaRPr>
          </a:p>
          <a:p>
            <a:endParaRPr lang="it-IT" altLang="it-IT" sz="2800" dirty="0" smtClean="0">
              <a:solidFill>
                <a:schemeClr val="bg1"/>
              </a:solidFill>
            </a:endParaRPr>
          </a:p>
          <a:p>
            <a:pPr marL="0" indent="0">
              <a:buNone/>
            </a:pPr>
            <a:endParaRPr lang="it-IT" altLang="it-IT" sz="2800" dirty="0" smtClean="0">
              <a:solidFill>
                <a:schemeClr val="bg1"/>
              </a:solidFill>
            </a:endParaRPr>
          </a:p>
          <a:p>
            <a:endParaRPr lang="it-IT" altLang="it-IT" dirty="0" smtClean="0"/>
          </a:p>
        </p:txBody>
      </p:sp>
    </p:spTree>
    <p:extLst>
      <p:ext uri="{BB962C8B-B14F-4D97-AF65-F5344CB8AC3E}">
        <p14:creationId xmlns:p14="http://schemas.microsoft.com/office/powerpoint/2010/main" val="2231876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7544715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3428386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Immagine 2"/>
          <p:cNvPicPr>
            <a:picLocks noChangeAspect="1"/>
          </p:cNvPicPr>
          <p:nvPr/>
        </p:nvPicPr>
        <p:blipFill>
          <a:blip r:embed="rId2">
            <a:extLst>
              <a:ext uri="{28A0092B-C50C-407E-A947-70E740481C1C}">
                <a14:useLocalDpi xmlns:a14="http://schemas.microsoft.com/office/drawing/2010/main" val="0"/>
              </a:ext>
            </a:extLst>
          </a:blip>
          <a:srcRect l="50552" t="16531" r="23988" b="42125"/>
          <a:stretch>
            <a:fillRect/>
          </a:stretch>
        </p:blipFill>
        <p:spPr bwMode="auto">
          <a:xfrm>
            <a:off x="4500563" y="2205038"/>
            <a:ext cx="4538662" cy="41449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68643" name="Immagine 3"/>
          <p:cNvPicPr>
            <a:picLocks noChangeAspect="1"/>
          </p:cNvPicPr>
          <p:nvPr/>
        </p:nvPicPr>
        <p:blipFill>
          <a:blip r:embed="rId3">
            <a:extLst>
              <a:ext uri="{28A0092B-C50C-407E-A947-70E740481C1C}">
                <a14:useLocalDpi xmlns:a14="http://schemas.microsoft.com/office/drawing/2010/main" val="0"/>
              </a:ext>
            </a:extLst>
          </a:blip>
          <a:srcRect l="23434" t="16531" r="49448" b="55907"/>
          <a:stretch>
            <a:fillRect/>
          </a:stretch>
        </p:blipFill>
        <p:spPr bwMode="auto">
          <a:xfrm>
            <a:off x="34925" y="2822575"/>
            <a:ext cx="4321175" cy="35274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8644" name="CasellaDiTesto 4"/>
          <p:cNvSpPr txBox="1">
            <a:spLocks noChangeArrowheads="1"/>
          </p:cNvSpPr>
          <p:nvPr/>
        </p:nvSpPr>
        <p:spPr bwMode="auto">
          <a:xfrm>
            <a:off x="179388" y="1773238"/>
            <a:ext cx="8859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240 steroid-naive non-smoking subjects with symptoms suggestive of asthma</a:t>
            </a:r>
          </a:p>
        </p:txBody>
      </p:sp>
      <p:sp>
        <p:nvSpPr>
          <p:cNvPr id="368645" name="CasellaDiTesto 5"/>
          <p:cNvSpPr txBox="1">
            <a:spLocks noChangeArrowheads="1"/>
          </p:cNvSpPr>
          <p:nvPr/>
        </p:nvSpPr>
        <p:spPr bwMode="auto">
          <a:xfrm>
            <a:off x="6778625" y="6516688"/>
            <a:ext cx="2330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Chest 2003; 123:751-6.</a:t>
            </a:r>
          </a:p>
        </p:txBody>
      </p:sp>
      <p:pic>
        <p:nvPicPr>
          <p:cNvPr id="368646" name="Immagine 6"/>
          <p:cNvPicPr>
            <a:picLocks noChangeAspect="1"/>
          </p:cNvPicPr>
          <p:nvPr/>
        </p:nvPicPr>
        <p:blipFill>
          <a:blip r:embed="rId4">
            <a:extLst>
              <a:ext uri="{28A0092B-C50C-407E-A947-70E740481C1C}">
                <a14:useLocalDpi xmlns:a14="http://schemas.microsoft.com/office/drawing/2010/main" val="0"/>
              </a:ext>
            </a:extLst>
          </a:blip>
          <a:srcRect l="15688" t="19485" r="32291" b="53937"/>
          <a:stretch>
            <a:fillRect/>
          </a:stretch>
        </p:blipFill>
        <p:spPr bwMode="auto">
          <a:xfrm>
            <a:off x="395288" y="44450"/>
            <a:ext cx="8353425" cy="1685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8647" name="CasellaDiTesto 7"/>
          <p:cNvSpPr txBox="1">
            <a:spLocks noChangeArrowheads="1"/>
          </p:cNvSpPr>
          <p:nvPr/>
        </p:nvSpPr>
        <p:spPr bwMode="auto">
          <a:xfrm>
            <a:off x="6443663" y="2189163"/>
            <a:ext cx="2601912" cy="369887"/>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Constant Flow=200ml/s</a:t>
            </a:r>
          </a:p>
        </p:txBody>
      </p:sp>
    </p:spTree>
    <p:extLst>
      <p:ext uri="{BB962C8B-B14F-4D97-AF65-F5344CB8AC3E}">
        <p14:creationId xmlns:p14="http://schemas.microsoft.com/office/powerpoint/2010/main" val="436962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Immagine 1"/>
          <p:cNvPicPr>
            <a:picLocks noChangeAspect="1"/>
          </p:cNvPicPr>
          <p:nvPr/>
        </p:nvPicPr>
        <p:blipFill>
          <a:blip r:embed="rId2">
            <a:extLst>
              <a:ext uri="{28A0092B-C50C-407E-A947-70E740481C1C}">
                <a14:useLocalDpi xmlns:a14="http://schemas.microsoft.com/office/drawing/2010/main" val="0"/>
              </a:ext>
            </a:extLst>
          </a:blip>
          <a:srcRect l="15688" t="19485" r="32291" b="53937"/>
          <a:stretch>
            <a:fillRect/>
          </a:stretch>
        </p:blipFill>
        <p:spPr bwMode="auto">
          <a:xfrm>
            <a:off x="395288" y="44450"/>
            <a:ext cx="8353425" cy="1685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69667" name="Immagine 2"/>
          <p:cNvPicPr>
            <a:picLocks noChangeAspect="1"/>
          </p:cNvPicPr>
          <p:nvPr/>
        </p:nvPicPr>
        <p:blipFill>
          <a:blip r:embed="rId3">
            <a:extLst>
              <a:ext uri="{28A0092B-C50C-407E-A947-70E740481C1C}">
                <a14:useLocalDpi xmlns:a14="http://schemas.microsoft.com/office/drawing/2010/main" val="0"/>
              </a:ext>
            </a:extLst>
          </a:blip>
          <a:srcRect l="23988" t="16531" r="49446" b="36218"/>
          <a:stretch>
            <a:fillRect/>
          </a:stretch>
        </p:blipFill>
        <p:spPr bwMode="auto">
          <a:xfrm>
            <a:off x="4837113" y="1989138"/>
            <a:ext cx="4198937" cy="41989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69668" name="Immagine 3"/>
          <p:cNvPicPr>
            <a:picLocks noChangeAspect="1"/>
          </p:cNvPicPr>
          <p:nvPr/>
        </p:nvPicPr>
        <p:blipFill>
          <a:blip r:embed="rId4">
            <a:extLst>
              <a:ext uri="{28A0092B-C50C-407E-A947-70E740481C1C}">
                <a14:useLocalDpi xmlns:a14="http://schemas.microsoft.com/office/drawing/2010/main" val="0"/>
              </a:ext>
            </a:extLst>
          </a:blip>
          <a:srcRect l="50552" t="12595" r="15134" b="17517"/>
          <a:stretch>
            <a:fillRect/>
          </a:stretch>
        </p:blipFill>
        <p:spPr bwMode="auto">
          <a:xfrm>
            <a:off x="260350" y="1998663"/>
            <a:ext cx="4167188" cy="47720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9669" name="Rettangolo 4"/>
          <p:cNvSpPr>
            <a:spLocks noChangeArrowheads="1"/>
          </p:cNvSpPr>
          <p:nvPr/>
        </p:nvSpPr>
        <p:spPr bwMode="auto">
          <a:xfrm>
            <a:off x="292100" y="4926013"/>
            <a:ext cx="4032250" cy="215900"/>
          </a:xfrm>
          <a:prstGeom prst="rect">
            <a:avLst/>
          </a:prstGeom>
          <a:noFill/>
          <a:ln w="190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9670" name="Rettangolo 5"/>
          <p:cNvSpPr>
            <a:spLocks noChangeArrowheads="1"/>
          </p:cNvSpPr>
          <p:nvPr/>
        </p:nvSpPr>
        <p:spPr bwMode="auto">
          <a:xfrm>
            <a:off x="5867400" y="2466975"/>
            <a:ext cx="576263" cy="360363"/>
          </a:xfrm>
          <a:prstGeom prst="rect">
            <a:avLst/>
          </a:prstGeom>
          <a:noFill/>
          <a:ln w="254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9671" name="CasellaDiTesto 6"/>
          <p:cNvSpPr txBox="1">
            <a:spLocks noChangeArrowheads="1"/>
          </p:cNvSpPr>
          <p:nvPr/>
        </p:nvSpPr>
        <p:spPr bwMode="auto">
          <a:xfrm>
            <a:off x="6778625" y="6516688"/>
            <a:ext cx="2330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Chest 2003; 123:751-6.</a:t>
            </a:r>
          </a:p>
        </p:txBody>
      </p:sp>
    </p:spTree>
    <p:extLst>
      <p:ext uri="{BB962C8B-B14F-4D97-AF65-F5344CB8AC3E}">
        <p14:creationId xmlns:p14="http://schemas.microsoft.com/office/powerpoint/2010/main" val="20258378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p:cNvSpPr>
            <a:spLocks noGrp="1"/>
          </p:cNvSpPr>
          <p:nvPr>
            <p:ph type="title"/>
          </p:nvPr>
        </p:nvSpPr>
        <p:spPr/>
        <p:txBody>
          <a:bodyPr/>
          <a:lstStyle/>
          <a:p>
            <a:r>
              <a:rPr lang="nl-BE" altLang="nl-BE" sz="2800" b="1" u="sng" smtClean="0">
                <a:solidFill>
                  <a:srgbClr val="FFFF00"/>
                </a:solidFill>
                <a:effectLst/>
              </a:rPr>
              <a:t>Anti-IL4R dupilumab improves lung function </a:t>
            </a:r>
            <a:br>
              <a:rPr lang="nl-BE" altLang="nl-BE" sz="2800" b="1" u="sng" smtClean="0">
                <a:solidFill>
                  <a:srgbClr val="FFFF00"/>
                </a:solidFill>
                <a:effectLst/>
              </a:rPr>
            </a:br>
            <a:r>
              <a:rPr lang="nl-BE" altLang="nl-BE" sz="2800" b="1" u="sng" smtClean="0">
                <a:solidFill>
                  <a:srgbClr val="FFFF00"/>
                </a:solidFill>
                <a:effectLst/>
              </a:rPr>
              <a:t>in uncontrolled moderate-to-severe asthma</a:t>
            </a:r>
          </a:p>
        </p:txBody>
      </p:sp>
      <p:pic>
        <p:nvPicPr>
          <p:cNvPr id="78851"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60488"/>
            <a:ext cx="8609013"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kstvak 3"/>
          <p:cNvSpPr txBox="1">
            <a:spLocks noChangeArrowheads="1"/>
          </p:cNvSpPr>
          <p:nvPr/>
        </p:nvSpPr>
        <p:spPr bwMode="auto">
          <a:xfrm>
            <a:off x="611188" y="4797425"/>
            <a:ext cx="68024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Adolescents and adults with uncontrolled asthma (ACQ-5 &gt; 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on medium-to-high dose ICS plus up to two additional controllers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and ≥ 1 severe exacerbation in the previous year;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NO minimum requirement for blood eosinophil count or FENO.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nl-BE"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78853" name="Tekstvak 4"/>
          <p:cNvSpPr txBox="1">
            <a:spLocks noChangeArrowheads="1"/>
          </p:cNvSpPr>
          <p:nvPr/>
        </p:nvSpPr>
        <p:spPr bwMode="auto">
          <a:xfrm>
            <a:off x="3025775" y="6165850"/>
            <a:ext cx="5907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LIBERTY ASTHMA QUEST study. Castro M. et al, NEJM 2018.</a:t>
            </a:r>
          </a:p>
        </p:txBody>
      </p:sp>
    </p:spTree>
    <p:extLst>
      <p:ext uri="{BB962C8B-B14F-4D97-AF65-F5344CB8AC3E}">
        <p14:creationId xmlns:p14="http://schemas.microsoft.com/office/powerpoint/2010/main" val="440669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231776" y="6397626"/>
            <a:ext cx="22060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1000" b="0" i="0" u="none" strike="noStrike" kern="1200" cap="none" spc="0" normalizeH="0" baseline="0" noProof="0" smtClean="0">
              <a:ln>
                <a:noFill/>
              </a:ln>
              <a:solidFill>
                <a:srgbClr val="A90068"/>
              </a:solidFill>
              <a:effectLst/>
              <a:uLnTx/>
              <a:uFillTx/>
              <a:latin typeface="Calibri" pitchFamily="34" charset="0"/>
              <a:ea typeface="MS PGothic" pitchFamily="34"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1000" b="0" i="0" u="none" strike="noStrike" kern="1200" cap="none" spc="0" normalizeH="0" baseline="0" noProof="0" smtClean="0">
                <a:ln>
                  <a:noFill/>
                </a:ln>
                <a:solidFill>
                  <a:srgbClr val="A90068"/>
                </a:solidFill>
                <a:effectLst/>
                <a:uLnTx/>
                <a:uFillTx/>
                <a:latin typeface="Calibri" pitchFamily="34" charset="0"/>
                <a:ea typeface="MS PGothic" pitchFamily="34" charset="-128"/>
                <a:cs typeface="Arial" charset="0"/>
              </a:rPr>
              <a:t>30. Lehtimaki L et al. Eur Respir J. 2002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it-IT" sz="800" b="0" i="0" u="none" strike="noStrike" kern="1200" cap="none" spc="0" normalizeH="0" baseline="0" noProof="0" smtClean="0">
              <a:ln>
                <a:noFill/>
              </a:ln>
              <a:solidFill>
                <a:srgbClr val="A90068"/>
              </a:solidFill>
              <a:effectLst/>
              <a:uLnTx/>
              <a:uFillTx/>
              <a:latin typeface="Arial" charset="0"/>
              <a:ea typeface="MS PGothic" pitchFamily="34" charset="-128"/>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it-IT" sz="800" b="0" i="0" u="none" strike="noStrike" kern="1200" cap="none" spc="0" normalizeH="0" baseline="0" noProof="0" smtClean="0">
              <a:ln>
                <a:noFill/>
              </a:ln>
              <a:solidFill>
                <a:srgbClr val="A90068"/>
              </a:solidFill>
              <a:effectLst/>
              <a:uLnTx/>
              <a:uFillTx/>
              <a:latin typeface="Arial" charset="0"/>
              <a:ea typeface="MS PGothic" pitchFamily="34" charset="-128"/>
              <a:cs typeface="Arial" charset="0"/>
            </a:endParaRPr>
          </a:p>
        </p:txBody>
      </p:sp>
      <p:grpSp>
        <p:nvGrpSpPr>
          <p:cNvPr id="14339" name="Group 4"/>
          <p:cNvGrpSpPr>
            <a:grpSpLocks/>
          </p:cNvGrpSpPr>
          <p:nvPr/>
        </p:nvGrpSpPr>
        <p:grpSpPr bwMode="auto">
          <a:xfrm>
            <a:off x="1562102" y="1871663"/>
            <a:ext cx="5241925" cy="3644900"/>
            <a:chOff x="625" y="1318"/>
            <a:chExt cx="2574" cy="1872"/>
          </a:xfrm>
        </p:grpSpPr>
        <p:pic>
          <p:nvPicPr>
            <p:cNvPr id="143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 y="1416"/>
              <a:ext cx="2360" cy="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6"/>
            <p:cNvSpPr>
              <a:spLocks noChangeArrowheads="1"/>
            </p:cNvSpPr>
            <p:nvPr/>
          </p:nvSpPr>
          <p:spPr bwMode="auto">
            <a:xfrm>
              <a:off x="625" y="1318"/>
              <a:ext cx="2574" cy="1872"/>
            </a:xfrm>
            <a:prstGeom prst="rect">
              <a:avLst/>
            </a:prstGeom>
            <a:noFill/>
            <a:ln w="9525">
              <a:solidFill>
                <a:srgbClr val="A90068"/>
              </a:solidFill>
              <a:miter lim="800000"/>
              <a:headEnd/>
              <a:tailEnd/>
            </a:ln>
            <a:effectLst>
              <a:prstShdw prst="shdw17" dist="17961" dir="2700000">
                <a:srgbClr val="65003E"/>
              </a:prstShdw>
            </a:effectLst>
            <a:extLst>
              <a:ext uri="{909E8E84-426E-40DD-AFC4-6F175D3DCCD1}">
                <a14:hiddenFill xmlns:a14="http://schemas.microsoft.com/office/drawing/2010/main">
                  <a:solidFill>
                    <a:schemeClr val="accent1"/>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
          <p:nvSpPr>
            <p:cNvPr id="14347" name="Text Box 7"/>
            <p:cNvSpPr txBox="1">
              <a:spLocks noChangeArrowheads="1"/>
            </p:cNvSpPr>
            <p:nvPr/>
          </p:nvSpPr>
          <p:spPr bwMode="auto">
            <a:xfrm>
              <a:off x="1880" y="1396"/>
              <a:ext cx="341" cy="1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p=0.032</a:t>
              </a:r>
            </a:p>
          </p:txBody>
        </p:sp>
        <p:sp>
          <p:nvSpPr>
            <p:cNvPr id="14348" name="Text Box 8"/>
            <p:cNvSpPr txBox="1">
              <a:spLocks noChangeArrowheads="1"/>
            </p:cNvSpPr>
            <p:nvPr/>
          </p:nvSpPr>
          <p:spPr bwMode="auto">
            <a:xfrm>
              <a:off x="1610" y="1573"/>
              <a:ext cx="341" cy="1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p=0.012</a:t>
              </a:r>
            </a:p>
          </p:txBody>
        </p:sp>
        <p:sp>
          <p:nvSpPr>
            <p:cNvPr id="14349" name="Text Box 9"/>
            <p:cNvSpPr txBox="1">
              <a:spLocks noChangeArrowheads="1"/>
            </p:cNvSpPr>
            <p:nvPr/>
          </p:nvSpPr>
          <p:spPr bwMode="auto">
            <a:xfrm>
              <a:off x="2227" y="1576"/>
              <a:ext cx="405" cy="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p=0.453</a:t>
              </a:r>
            </a:p>
          </p:txBody>
        </p:sp>
      </p:grpSp>
      <p:sp>
        <p:nvSpPr>
          <p:cNvPr id="14340" name="Text Box 10"/>
          <p:cNvSpPr txBox="1">
            <a:spLocks noChangeArrowheads="1"/>
          </p:cNvSpPr>
          <p:nvPr/>
        </p:nvSpPr>
        <p:spPr bwMode="auto">
          <a:xfrm>
            <a:off x="2552701" y="5722961"/>
            <a:ext cx="30127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smtClean="0">
                <a:ln>
                  <a:noFill/>
                </a:ln>
                <a:solidFill>
                  <a:prstClr val="black"/>
                </a:solidFill>
                <a:effectLst/>
                <a:uLnTx/>
                <a:uFillTx/>
                <a:latin typeface="Tahoma" pitchFamily="34" charset="0"/>
                <a:ea typeface="+mn-ea"/>
                <a:cs typeface="Tahoma" pitchFamily="34" charset="0"/>
              </a:rPr>
              <a:t>A(NS): asmatici con sintomi notturni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smtClean="0">
                <a:ln>
                  <a:noFill/>
                </a:ln>
                <a:solidFill>
                  <a:prstClr val="black"/>
                </a:solidFill>
                <a:effectLst/>
                <a:uLnTx/>
                <a:uFillTx/>
                <a:latin typeface="Tahoma" pitchFamily="34" charset="0"/>
                <a:ea typeface="+mn-ea"/>
                <a:cs typeface="Tahoma" pitchFamily="34" charset="0"/>
              </a:rPr>
              <a:t>A(no NS): asmatici senza sintomi notturni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smtClean="0">
                <a:ln>
                  <a:noFill/>
                </a:ln>
                <a:solidFill>
                  <a:prstClr val="black"/>
                </a:solidFill>
                <a:effectLst/>
                <a:uLnTx/>
                <a:uFillTx/>
                <a:latin typeface="Tahoma" pitchFamily="34" charset="0"/>
                <a:ea typeface="+mn-ea"/>
                <a:cs typeface="Tahoma" pitchFamily="34" charset="0"/>
              </a:rPr>
              <a:t>C: Controllo (soggetti non asmatici)</a:t>
            </a:r>
          </a:p>
        </p:txBody>
      </p:sp>
      <p:sp>
        <p:nvSpPr>
          <p:cNvPr id="14341" name="Text Box 11"/>
          <p:cNvSpPr txBox="1">
            <a:spLocks noChangeArrowheads="1"/>
          </p:cNvSpPr>
          <p:nvPr/>
        </p:nvSpPr>
        <p:spPr bwMode="auto">
          <a:xfrm rot="-5400000">
            <a:off x="-20626" y="2994147"/>
            <a:ext cx="2816225"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Concentrazione di NO alveolare</a:t>
            </a:r>
          </a:p>
        </p:txBody>
      </p:sp>
      <p:sp>
        <p:nvSpPr>
          <p:cNvPr id="12" name="Text Box 4"/>
          <p:cNvSpPr txBox="1">
            <a:spLocks noChangeArrowheads="1"/>
          </p:cNvSpPr>
          <p:nvPr/>
        </p:nvSpPr>
        <p:spPr bwMode="auto">
          <a:xfrm>
            <a:off x="683568" y="332656"/>
            <a:ext cx="7344816" cy="1086569"/>
          </a:xfrm>
          <a:prstGeom prst="rect">
            <a:avLst/>
          </a:prstGeom>
          <a:solidFill>
            <a:schemeClr val="bg1"/>
          </a:solidFill>
          <a:ln>
            <a:headEnd/>
            <a:tailEnd/>
          </a:ln>
        </p:spPr>
        <p:style>
          <a:lnRef idx="0">
            <a:schemeClr val="accent1"/>
          </a:lnRef>
          <a:fillRef idx="3">
            <a:schemeClr val="accent1"/>
          </a:fillRef>
          <a:effectRef idx="3">
            <a:schemeClr val="accent1"/>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C00000"/>
                </a:solidFill>
                <a:effectLst/>
                <a:uLnTx/>
                <a:uFillTx/>
                <a:latin typeface="Calibri"/>
                <a:ea typeface="+mn-ea"/>
                <a:cs typeface="+mn-cs"/>
              </a:rPr>
              <a:t>L’ossido nitrico alveolare correla con i sintomi</a:t>
            </a:r>
          </a:p>
        </p:txBody>
      </p:sp>
    </p:spTree>
    <p:extLst>
      <p:ext uri="{BB962C8B-B14F-4D97-AF65-F5344CB8AC3E}">
        <p14:creationId xmlns:p14="http://schemas.microsoft.com/office/powerpoint/2010/main" val="404159882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321840"/>
            <a:ext cx="9144000" cy="1470025"/>
          </a:xfrm>
        </p:spPr>
        <p:txBody>
          <a:bodyPr/>
          <a:lstStyle/>
          <a:p>
            <a:r>
              <a:rPr lang="it-IT" sz="3600" dirty="0" err="1" smtClean="0">
                <a:solidFill>
                  <a:srgbClr val="FFFF00"/>
                </a:solidFill>
              </a:rPr>
              <a:t>Regulation</a:t>
            </a:r>
            <a:r>
              <a:rPr lang="it-IT" sz="3600" dirty="0" smtClean="0">
                <a:solidFill>
                  <a:srgbClr val="FFFF00"/>
                </a:solidFill>
              </a:rPr>
              <a:t> of </a:t>
            </a:r>
            <a:r>
              <a:rPr lang="it-IT" sz="3600" dirty="0" err="1" smtClean="0">
                <a:solidFill>
                  <a:srgbClr val="FFFF00"/>
                </a:solidFill>
              </a:rPr>
              <a:t>iNOS</a:t>
            </a:r>
            <a:r>
              <a:rPr lang="it-IT" sz="3600" dirty="0" smtClean="0">
                <a:solidFill>
                  <a:srgbClr val="FFFF00"/>
                </a:solidFill>
              </a:rPr>
              <a:t> in </a:t>
            </a:r>
            <a:r>
              <a:rPr lang="it-IT" sz="3600" dirty="0" err="1" smtClean="0">
                <a:solidFill>
                  <a:srgbClr val="FFFF00"/>
                </a:solidFill>
              </a:rPr>
              <a:t>bronchial</a:t>
            </a:r>
            <a:r>
              <a:rPr lang="it-IT" sz="3600" dirty="0" smtClean="0">
                <a:solidFill>
                  <a:srgbClr val="FFFF00"/>
                </a:solidFill>
              </a:rPr>
              <a:t> </a:t>
            </a:r>
            <a:r>
              <a:rPr lang="it-IT" sz="3600" dirty="0" err="1" smtClean="0">
                <a:solidFill>
                  <a:srgbClr val="FFFF00"/>
                </a:solidFill>
              </a:rPr>
              <a:t>epithelium</a:t>
            </a:r>
            <a:endParaRPr lang="it-IT" sz="3600" dirty="0">
              <a:solidFill>
                <a:srgbClr val="FFFF00"/>
              </a:solidFill>
            </a:endParaRPr>
          </a:p>
        </p:txBody>
      </p:sp>
      <p:pic>
        <p:nvPicPr>
          <p:cNvPr id="4" name="Immagine 3"/>
          <p:cNvPicPr>
            <a:picLocks noChangeAspect="1"/>
          </p:cNvPicPr>
          <p:nvPr/>
        </p:nvPicPr>
        <p:blipFill rotWithShape="1">
          <a:blip r:embed="rId2"/>
          <a:srcRect l="44569" t="13352" r="18588" b="15246"/>
          <a:stretch/>
        </p:blipFill>
        <p:spPr>
          <a:xfrm>
            <a:off x="997527" y="1034870"/>
            <a:ext cx="7162799" cy="5518330"/>
          </a:xfrm>
          <a:prstGeom prst="rect">
            <a:avLst/>
          </a:prstGeom>
          <a:ln w="25400">
            <a:solidFill>
              <a:srgbClr val="FF0000"/>
            </a:solidFill>
          </a:ln>
        </p:spPr>
      </p:pic>
      <p:sp>
        <p:nvSpPr>
          <p:cNvPr id="5" name="CasellaDiTesto 4"/>
          <p:cNvSpPr txBox="1"/>
          <p:nvPr/>
        </p:nvSpPr>
        <p:spPr>
          <a:xfrm>
            <a:off x="2881744" y="1496291"/>
            <a:ext cx="453970" cy="369332"/>
          </a:xfrm>
          <a:prstGeom prst="rect">
            <a:avLst/>
          </a:prstGeom>
          <a:noFill/>
        </p:spPr>
        <p:txBody>
          <a:bodyPr wrap="none" rtlCol="0">
            <a:spAutoFit/>
          </a:bodyPr>
          <a:lstStyle/>
          <a:p>
            <a:r>
              <a:rPr lang="it-IT" dirty="0" smtClean="0">
                <a:solidFill>
                  <a:srgbClr val="FF0000"/>
                </a:solidFill>
              </a:rPr>
              <a:t>Fe</a:t>
            </a:r>
            <a:endParaRPr lang="it-IT" dirty="0">
              <a:solidFill>
                <a:srgbClr val="FF0000"/>
              </a:solidFill>
            </a:endParaRPr>
          </a:p>
        </p:txBody>
      </p:sp>
      <p:sp>
        <p:nvSpPr>
          <p:cNvPr id="6" name="CasellaDiTesto 5"/>
          <p:cNvSpPr txBox="1"/>
          <p:nvPr/>
        </p:nvSpPr>
        <p:spPr>
          <a:xfrm>
            <a:off x="2438389" y="4211778"/>
            <a:ext cx="453970" cy="369332"/>
          </a:xfrm>
          <a:prstGeom prst="rect">
            <a:avLst/>
          </a:prstGeom>
          <a:noFill/>
        </p:spPr>
        <p:txBody>
          <a:bodyPr wrap="none" rtlCol="0">
            <a:spAutoFit/>
          </a:bodyPr>
          <a:lstStyle/>
          <a:p>
            <a:r>
              <a:rPr lang="it-IT" dirty="0" smtClean="0">
                <a:solidFill>
                  <a:srgbClr val="FF0000"/>
                </a:solidFill>
              </a:rPr>
              <a:t>Fe</a:t>
            </a:r>
            <a:endParaRPr lang="it-IT" dirty="0">
              <a:solidFill>
                <a:srgbClr val="FF0000"/>
              </a:solidFill>
            </a:endParaRPr>
          </a:p>
        </p:txBody>
      </p:sp>
      <p:sp>
        <p:nvSpPr>
          <p:cNvPr id="8" name="CasellaDiTesto 7"/>
          <p:cNvSpPr txBox="1"/>
          <p:nvPr/>
        </p:nvSpPr>
        <p:spPr>
          <a:xfrm rot="16200000">
            <a:off x="6636332" y="4045525"/>
            <a:ext cx="4502727" cy="338554"/>
          </a:xfrm>
          <a:prstGeom prst="rect">
            <a:avLst/>
          </a:prstGeom>
          <a:noFill/>
        </p:spPr>
        <p:txBody>
          <a:bodyPr wrap="square" rtlCol="0">
            <a:spAutoFit/>
          </a:bodyPr>
          <a:lstStyle/>
          <a:p>
            <a:r>
              <a:rPr lang="it-IT" sz="1600" dirty="0" err="1" smtClean="0">
                <a:solidFill>
                  <a:srgbClr val="FFFF00"/>
                </a:solidFill>
              </a:rPr>
              <a:t>Alving</a:t>
            </a:r>
            <a:r>
              <a:rPr lang="it-IT" sz="1600" dirty="0" smtClean="0">
                <a:solidFill>
                  <a:srgbClr val="FFFF00"/>
                </a:solidFill>
              </a:rPr>
              <a:t> and </a:t>
            </a:r>
            <a:r>
              <a:rPr lang="it-IT" sz="1600" dirty="0" err="1" smtClean="0">
                <a:solidFill>
                  <a:srgbClr val="FFFF00"/>
                </a:solidFill>
              </a:rPr>
              <a:t>Malinovschi</a:t>
            </a:r>
            <a:r>
              <a:rPr lang="it-IT" sz="1600" dirty="0" smtClean="0">
                <a:solidFill>
                  <a:srgbClr val="FFFF00"/>
                </a:solidFill>
              </a:rPr>
              <a:t>. </a:t>
            </a:r>
            <a:r>
              <a:rPr lang="it-IT" sz="1600" dirty="0" err="1" smtClean="0">
                <a:solidFill>
                  <a:srgbClr val="FFFF00"/>
                </a:solidFill>
              </a:rPr>
              <a:t>Eur</a:t>
            </a:r>
            <a:r>
              <a:rPr lang="it-IT" sz="1600" dirty="0" smtClean="0">
                <a:solidFill>
                  <a:srgbClr val="FFFF00"/>
                </a:solidFill>
              </a:rPr>
              <a:t> </a:t>
            </a:r>
            <a:r>
              <a:rPr lang="it-IT" sz="1600" dirty="0" err="1" smtClean="0">
                <a:solidFill>
                  <a:srgbClr val="FFFF00"/>
                </a:solidFill>
              </a:rPr>
              <a:t>Respir</a:t>
            </a:r>
            <a:r>
              <a:rPr lang="it-IT" sz="1600" dirty="0" smtClean="0">
                <a:solidFill>
                  <a:srgbClr val="FFFF00"/>
                </a:solidFill>
              </a:rPr>
              <a:t> </a:t>
            </a:r>
            <a:r>
              <a:rPr lang="it-IT" sz="1600" dirty="0" err="1" smtClean="0">
                <a:solidFill>
                  <a:srgbClr val="FFFF00"/>
                </a:solidFill>
              </a:rPr>
              <a:t>Mon</a:t>
            </a:r>
            <a:r>
              <a:rPr lang="it-IT" sz="1600" dirty="0" smtClean="0">
                <a:solidFill>
                  <a:srgbClr val="FFFF00"/>
                </a:solidFill>
              </a:rPr>
              <a:t> 2010</a:t>
            </a:r>
            <a:endParaRPr lang="it-IT" sz="1600" dirty="0">
              <a:solidFill>
                <a:srgbClr val="FFFF00"/>
              </a:solidFill>
            </a:endParaRPr>
          </a:p>
        </p:txBody>
      </p:sp>
    </p:spTree>
    <p:extLst>
      <p:ext uri="{BB962C8B-B14F-4D97-AF65-F5344CB8AC3E}">
        <p14:creationId xmlns:p14="http://schemas.microsoft.com/office/powerpoint/2010/main" val="26486693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76200" y="230212"/>
            <a:ext cx="8991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it-IT" sz="3200" b="1" i="0" u="none" strike="noStrike" kern="1200" cap="none" spc="0" normalizeH="0" baseline="0" noProof="0" dirty="0">
              <a:ln>
                <a:noFill/>
              </a:ln>
              <a:solidFill>
                <a:prstClr val="black"/>
              </a:solidFill>
              <a:effectLst/>
              <a:uLnTx/>
              <a:uFillTx/>
              <a:latin typeface="Calibri"/>
              <a:ea typeface="ＭＳ Ｐゴシック" pitchFamily="34" charset="-128"/>
              <a:cs typeface="Lucida Sans Unicode" pitchFamily="34" charset="0"/>
            </a:endParaRPr>
          </a:p>
        </p:txBody>
      </p:sp>
      <p:sp>
        <p:nvSpPr>
          <p:cNvPr id="15363" name="Text Box 5"/>
          <p:cNvSpPr txBox="1">
            <a:spLocks noChangeArrowheads="1"/>
          </p:cNvSpPr>
          <p:nvPr/>
        </p:nvSpPr>
        <p:spPr bwMode="auto">
          <a:xfrm>
            <a:off x="-1331913" y="6553200"/>
            <a:ext cx="5483226"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altLang="it-IT" sz="10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31. Berry M et al., Eur Respir J 2005 </a:t>
            </a:r>
          </a:p>
        </p:txBody>
      </p:sp>
      <p:sp>
        <p:nvSpPr>
          <p:cNvPr id="15364" name="Rectangle 197"/>
          <p:cNvSpPr>
            <a:spLocks noChangeArrowheads="1"/>
          </p:cNvSpPr>
          <p:nvPr/>
        </p:nvSpPr>
        <p:spPr bwMode="auto">
          <a:xfrm>
            <a:off x="6546862" y="6210324"/>
            <a:ext cx="85725" cy="85725"/>
          </a:xfrm>
          <a:prstGeom prst="rect">
            <a:avLst/>
          </a:prstGeom>
          <a:solidFill>
            <a:srgbClr val="FF8000"/>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365" name="Oval 45"/>
          <p:cNvSpPr>
            <a:spLocks noChangeArrowheads="1"/>
          </p:cNvSpPr>
          <p:nvPr/>
        </p:nvSpPr>
        <p:spPr bwMode="auto">
          <a:xfrm>
            <a:off x="6535739" y="5615012"/>
            <a:ext cx="92075" cy="920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366" name="Oval 173"/>
          <p:cNvSpPr>
            <a:spLocks noChangeArrowheads="1"/>
          </p:cNvSpPr>
          <p:nvPr/>
        </p:nvSpPr>
        <p:spPr bwMode="auto">
          <a:xfrm>
            <a:off x="6535739" y="5924574"/>
            <a:ext cx="92075" cy="92075"/>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grpSp>
        <p:nvGrpSpPr>
          <p:cNvPr id="15367" name="Group 7"/>
          <p:cNvGrpSpPr>
            <a:grpSpLocks/>
          </p:cNvGrpSpPr>
          <p:nvPr/>
        </p:nvGrpSpPr>
        <p:grpSpPr bwMode="auto">
          <a:xfrm>
            <a:off x="1474788" y="1712913"/>
            <a:ext cx="4997451" cy="3952874"/>
            <a:chOff x="462" y="1069"/>
            <a:chExt cx="3148" cy="2490"/>
          </a:xfrm>
        </p:grpSpPr>
        <p:sp>
          <p:nvSpPr>
            <p:cNvPr id="15374" name="Line 171"/>
            <p:cNvSpPr>
              <a:spLocks noChangeShapeType="1"/>
            </p:cNvSpPr>
            <p:nvPr/>
          </p:nvSpPr>
          <p:spPr bwMode="auto">
            <a:xfrm>
              <a:off x="2073" y="2889"/>
              <a:ext cx="36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75" name="Line 146"/>
            <p:cNvSpPr>
              <a:spLocks noChangeShapeType="1"/>
            </p:cNvSpPr>
            <p:nvPr/>
          </p:nvSpPr>
          <p:spPr bwMode="auto">
            <a:xfrm>
              <a:off x="1213" y="2889"/>
              <a:ext cx="36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76" name="Line 7"/>
            <p:cNvSpPr>
              <a:spLocks noChangeShapeType="1"/>
            </p:cNvSpPr>
            <p:nvPr/>
          </p:nvSpPr>
          <p:spPr bwMode="auto">
            <a:xfrm flipV="1">
              <a:off x="905" y="1269"/>
              <a:ext cx="1" cy="19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77" name="Rectangle 8"/>
            <p:cNvSpPr>
              <a:spLocks noChangeArrowheads="1"/>
            </p:cNvSpPr>
            <p:nvPr/>
          </p:nvSpPr>
          <p:spPr bwMode="auto">
            <a:xfrm>
              <a:off x="1080" y="3288"/>
              <a:ext cx="60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Normale</a:t>
              </a:r>
            </a:p>
          </p:txBody>
        </p:sp>
        <p:sp>
          <p:nvSpPr>
            <p:cNvPr id="15378" name="Rectangle 9"/>
            <p:cNvSpPr>
              <a:spLocks noChangeArrowheads="1"/>
            </p:cNvSpPr>
            <p:nvPr/>
          </p:nvSpPr>
          <p:spPr bwMode="auto">
            <a:xfrm>
              <a:off x="750" y="3159"/>
              <a:ext cx="5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0</a:t>
              </a:r>
            </a:p>
          </p:txBody>
        </p:sp>
        <p:sp>
          <p:nvSpPr>
            <p:cNvPr id="15379" name="Rectangle 10"/>
            <p:cNvSpPr>
              <a:spLocks noChangeArrowheads="1"/>
            </p:cNvSpPr>
            <p:nvPr/>
          </p:nvSpPr>
          <p:spPr bwMode="auto">
            <a:xfrm>
              <a:off x="750" y="2824"/>
              <a:ext cx="5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5</a:t>
              </a:r>
            </a:p>
          </p:txBody>
        </p:sp>
        <p:sp>
          <p:nvSpPr>
            <p:cNvPr id="15380" name="Rectangle 11"/>
            <p:cNvSpPr>
              <a:spLocks noChangeArrowheads="1"/>
            </p:cNvSpPr>
            <p:nvPr/>
          </p:nvSpPr>
          <p:spPr bwMode="auto">
            <a:xfrm>
              <a:off x="703" y="2507"/>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10</a:t>
              </a:r>
            </a:p>
          </p:txBody>
        </p:sp>
        <p:sp>
          <p:nvSpPr>
            <p:cNvPr id="15381" name="Rectangle 12"/>
            <p:cNvSpPr>
              <a:spLocks noChangeArrowheads="1"/>
            </p:cNvSpPr>
            <p:nvPr/>
          </p:nvSpPr>
          <p:spPr bwMode="auto">
            <a:xfrm>
              <a:off x="703" y="1847"/>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20</a:t>
              </a:r>
            </a:p>
          </p:txBody>
        </p:sp>
        <p:sp>
          <p:nvSpPr>
            <p:cNvPr id="15382" name="Rectangle 13"/>
            <p:cNvSpPr>
              <a:spLocks noChangeArrowheads="1"/>
            </p:cNvSpPr>
            <p:nvPr/>
          </p:nvSpPr>
          <p:spPr bwMode="auto">
            <a:xfrm>
              <a:off x="703" y="1197"/>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30</a:t>
              </a:r>
            </a:p>
          </p:txBody>
        </p:sp>
        <p:sp>
          <p:nvSpPr>
            <p:cNvPr id="15383" name="Rectangle 14"/>
            <p:cNvSpPr>
              <a:spLocks noChangeArrowheads="1"/>
            </p:cNvSpPr>
            <p:nvPr/>
          </p:nvSpPr>
          <p:spPr bwMode="auto">
            <a:xfrm rot="16200000">
              <a:off x="-487" y="2217"/>
              <a:ext cx="203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Concentrazione alveolare di NO (ppb)</a:t>
              </a:r>
            </a:p>
          </p:txBody>
        </p:sp>
        <p:sp>
          <p:nvSpPr>
            <p:cNvPr id="15384" name="Line 15"/>
            <p:cNvSpPr>
              <a:spLocks noChangeShapeType="1"/>
            </p:cNvSpPr>
            <p:nvPr/>
          </p:nvSpPr>
          <p:spPr bwMode="auto">
            <a:xfrm>
              <a:off x="893" y="3231"/>
              <a:ext cx="2717"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85" name="Line 16"/>
            <p:cNvSpPr>
              <a:spLocks noChangeShapeType="1"/>
            </p:cNvSpPr>
            <p:nvPr/>
          </p:nvSpPr>
          <p:spPr bwMode="auto">
            <a:xfrm flipH="1">
              <a:off x="832" y="1268"/>
              <a:ext cx="7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86" name="Line 17"/>
            <p:cNvSpPr>
              <a:spLocks noChangeShapeType="1"/>
            </p:cNvSpPr>
            <p:nvPr/>
          </p:nvSpPr>
          <p:spPr bwMode="auto">
            <a:xfrm flipH="1">
              <a:off x="832" y="1920"/>
              <a:ext cx="7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87" name="Line 18"/>
            <p:cNvSpPr>
              <a:spLocks noChangeShapeType="1"/>
            </p:cNvSpPr>
            <p:nvPr/>
          </p:nvSpPr>
          <p:spPr bwMode="auto">
            <a:xfrm flipH="1">
              <a:off x="832" y="2577"/>
              <a:ext cx="77"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88" name="Line 19"/>
            <p:cNvSpPr>
              <a:spLocks noChangeShapeType="1"/>
            </p:cNvSpPr>
            <p:nvPr/>
          </p:nvSpPr>
          <p:spPr bwMode="auto">
            <a:xfrm flipH="1">
              <a:off x="832" y="2897"/>
              <a:ext cx="7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89" name="Line 20"/>
            <p:cNvSpPr>
              <a:spLocks noChangeShapeType="1"/>
            </p:cNvSpPr>
            <p:nvPr/>
          </p:nvSpPr>
          <p:spPr bwMode="auto">
            <a:xfrm flipH="1">
              <a:off x="832" y="3232"/>
              <a:ext cx="7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90" name="Rectangle 21"/>
            <p:cNvSpPr>
              <a:spLocks noChangeArrowheads="1"/>
            </p:cNvSpPr>
            <p:nvPr/>
          </p:nvSpPr>
          <p:spPr bwMode="auto">
            <a:xfrm>
              <a:off x="704" y="1519"/>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25</a:t>
              </a:r>
            </a:p>
          </p:txBody>
        </p:sp>
        <p:sp>
          <p:nvSpPr>
            <p:cNvPr id="15391" name="Line 22"/>
            <p:cNvSpPr>
              <a:spLocks noChangeShapeType="1"/>
            </p:cNvSpPr>
            <p:nvPr/>
          </p:nvSpPr>
          <p:spPr bwMode="auto">
            <a:xfrm flipH="1">
              <a:off x="832" y="1592"/>
              <a:ext cx="7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92" name="Rectangle 23"/>
            <p:cNvSpPr>
              <a:spLocks noChangeArrowheads="1"/>
            </p:cNvSpPr>
            <p:nvPr/>
          </p:nvSpPr>
          <p:spPr bwMode="auto">
            <a:xfrm>
              <a:off x="704" y="2179"/>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15</a:t>
              </a:r>
            </a:p>
          </p:txBody>
        </p:sp>
        <p:sp>
          <p:nvSpPr>
            <p:cNvPr id="15393" name="Line 24"/>
            <p:cNvSpPr>
              <a:spLocks noChangeShapeType="1"/>
            </p:cNvSpPr>
            <p:nvPr/>
          </p:nvSpPr>
          <p:spPr bwMode="auto">
            <a:xfrm flipH="1">
              <a:off x="832" y="2252"/>
              <a:ext cx="7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394" name="Rectangle 25"/>
            <p:cNvSpPr>
              <a:spLocks noChangeArrowheads="1"/>
            </p:cNvSpPr>
            <p:nvPr/>
          </p:nvSpPr>
          <p:spPr bwMode="auto">
            <a:xfrm>
              <a:off x="1886" y="3288"/>
              <a:ext cx="80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Asma</a:t>
              </a:r>
              <a:b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b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lieve-moderato</a:t>
              </a:r>
            </a:p>
          </p:txBody>
        </p:sp>
        <p:sp>
          <p:nvSpPr>
            <p:cNvPr id="15395" name="Line 27"/>
            <p:cNvSpPr>
              <a:spLocks noChangeShapeType="1"/>
            </p:cNvSpPr>
            <p:nvPr/>
          </p:nvSpPr>
          <p:spPr bwMode="auto">
            <a:xfrm>
              <a:off x="1383" y="1186"/>
              <a:ext cx="1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grpSp>
          <p:nvGrpSpPr>
            <p:cNvPr id="15396" name="Group 125"/>
            <p:cNvGrpSpPr>
              <a:grpSpLocks/>
            </p:cNvGrpSpPr>
            <p:nvPr/>
          </p:nvGrpSpPr>
          <p:grpSpPr bwMode="auto">
            <a:xfrm>
              <a:off x="1388" y="1182"/>
              <a:ext cx="1831" cy="57"/>
              <a:chOff x="2207" y="1280"/>
              <a:chExt cx="1831" cy="108"/>
            </a:xfrm>
          </p:grpSpPr>
          <p:sp>
            <p:nvSpPr>
              <p:cNvPr id="15473" name="Line 28"/>
              <p:cNvSpPr>
                <a:spLocks noChangeShapeType="1"/>
              </p:cNvSpPr>
              <p:nvPr/>
            </p:nvSpPr>
            <p:spPr bwMode="auto">
              <a:xfrm>
                <a:off x="2207" y="1280"/>
                <a:ext cx="0" cy="1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74" name="Line 29"/>
              <p:cNvSpPr>
                <a:spLocks noChangeShapeType="1"/>
              </p:cNvSpPr>
              <p:nvPr/>
            </p:nvSpPr>
            <p:spPr bwMode="auto">
              <a:xfrm>
                <a:off x="4038" y="1280"/>
                <a:ext cx="0" cy="1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grpSp>
        <p:sp>
          <p:nvSpPr>
            <p:cNvPr id="15397" name="Oval 45"/>
            <p:cNvSpPr>
              <a:spLocks noChangeArrowheads="1"/>
            </p:cNvSpPr>
            <p:nvPr/>
          </p:nvSpPr>
          <p:spPr bwMode="auto">
            <a:xfrm>
              <a:off x="1335" y="2605"/>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398" name="Oval 124"/>
            <p:cNvSpPr>
              <a:spLocks noChangeArrowheads="1"/>
            </p:cNvSpPr>
            <p:nvPr/>
          </p:nvSpPr>
          <p:spPr bwMode="auto">
            <a:xfrm>
              <a:off x="2257" y="2628"/>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399" name="Line 126"/>
            <p:cNvSpPr>
              <a:spLocks noChangeShapeType="1"/>
            </p:cNvSpPr>
            <p:nvPr/>
          </p:nvSpPr>
          <p:spPr bwMode="auto">
            <a:xfrm>
              <a:off x="2285" y="1284"/>
              <a:ext cx="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00" name="Line 128"/>
            <p:cNvSpPr>
              <a:spLocks noChangeShapeType="1"/>
            </p:cNvSpPr>
            <p:nvPr/>
          </p:nvSpPr>
          <p:spPr bwMode="auto">
            <a:xfrm>
              <a:off x="2291" y="1280"/>
              <a:ext cx="0" cy="5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01" name="Line 129"/>
            <p:cNvSpPr>
              <a:spLocks noChangeShapeType="1"/>
            </p:cNvSpPr>
            <p:nvPr/>
          </p:nvSpPr>
          <p:spPr bwMode="auto">
            <a:xfrm>
              <a:off x="3219" y="1280"/>
              <a:ext cx="0" cy="5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02" name="Line 131"/>
            <p:cNvSpPr>
              <a:spLocks noChangeShapeType="1"/>
            </p:cNvSpPr>
            <p:nvPr/>
          </p:nvSpPr>
          <p:spPr bwMode="auto">
            <a:xfrm>
              <a:off x="1362" y="2177"/>
              <a:ext cx="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03" name="Line 132"/>
            <p:cNvSpPr>
              <a:spLocks noChangeShapeType="1"/>
            </p:cNvSpPr>
            <p:nvPr/>
          </p:nvSpPr>
          <p:spPr bwMode="auto">
            <a:xfrm>
              <a:off x="1368" y="2173"/>
              <a:ext cx="0" cy="5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04" name="Line 133"/>
            <p:cNvSpPr>
              <a:spLocks noChangeShapeType="1"/>
            </p:cNvSpPr>
            <p:nvPr/>
          </p:nvSpPr>
          <p:spPr bwMode="auto">
            <a:xfrm>
              <a:off x="2296" y="2173"/>
              <a:ext cx="0" cy="5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05" name="Rectangle 134"/>
            <p:cNvSpPr>
              <a:spLocks noChangeArrowheads="1"/>
            </p:cNvSpPr>
            <p:nvPr/>
          </p:nvSpPr>
          <p:spPr bwMode="auto">
            <a:xfrm>
              <a:off x="1359" y="2047"/>
              <a:ext cx="9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NS</a:t>
              </a:r>
            </a:p>
          </p:txBody>
        </p:sp>
        <p:sp>
          <p:nvSpPr>
            <p:cNvPr id="15406" name="Oval 135"/>
            <p:cNvSpPr>
              <a:spLocks noChangeArrowheads="1"/>
            </p:cNvSpPr>
            <p:nvPr/>
          </p:nvSpPr>
          <p:spPr bwMode="auto">
            <a:xfrm>
              <a:off x="1335" y="2706"/>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07" name="Oval 136"/>
            <p:cNvSpPr>
              <a:spLocks noChangeArrowheads="1"/>
            </p:cNvSpPr>
            <p:nvPr/>
          </p:nvSpPr>
          <p:spPr bwMode="auto">
            <a:xfrm>
              <a:off x="1335" y="2748"/>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08" name="Oval 137"/>
            <p:cNvSpPr>
              <a:spLocks noChangeArrowheads="1"/>
            </p:cNvSpPr>
            <p:nvPr/>
          </p:nvSpPr>
          <p:spPr bwMode="auto">
            <a:xfrm>
              <a:off x="1335" y="3082"/>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09" name="Oval 138"/>
            <p:cNvSpPr>
              <a:spLocks noChangeArrowheads="1"/>
            </p:cNvSpPr>
            <p:nvPr/>
          </p:nvSpPr>
          <p:spPr bwMode="auto">
            <a:xfrm>
              <a:off x="1335" y="3036"/>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0" name="Oval 139"/>
            <p:cNvSpPr>
              <a:spLocks noChangeArrowheads="1"/>
            </p:cNvSpPr>
            <p:nvPr/>
          </p:nvSpPr>
          <p:spPr bwMode="auto">
            <a:xfrm>
              <a:off x="1335" y="2964"/>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1" name="Oval 140"/>
            <p:cNvSpPr>
              <a:spLocks noChangeArrowheads="1"/>
            </p:cNvSpPr>
            <p:nvPr/>
          </p:nvSpPr>
          <p:spPr bwMode="auto">
            <a:xfrm>
              <a:off x="1335" y="2938"/>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2" name="Oval 141"/>
            <p:cNvSpPr>
              <a:spLocks noChangeArrowheads="1"/>
            </p:cNvSpPr>
            <p:nvPr/>
          </p:nvSpPr>
          <p:spPr bwMode="auto">
            <a:xfrm>
              <a:off x="1335" y="2884"/>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3" name="Oval 142"/>
            <p:cNvSpPr>
              <a:spLocks noChangeArrowheads="1"/>
            </p:cNvSpPr>
            <p:nvPr/>
          </p:nvSpPr>
          <p:spPr bwMode="auto">
            <a:xfrm>
              <a:off x="1295" y="2868"/>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4" name="Oval 143"/>
            <p:cNvSpPr>
              <a:spLocks noChangeArrowheads="1"/>
            </p:cNvSpPr>
            <p:nvPr/>
          </p:nvSpPr>
          <p:spPr bwMode="auto">
            <a:xfrm>
              <a:off x="1369" y="2868"/>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5" name="Oval 144"/>
            <p:cNvSpPr>
              <a:spLocks noChangeArrowheads="1"/>
            </p:cNvSpPr>
            <p:nvPr/>
          </p:nvSpPr>
          <p:spPr bwMode="auto">
            <a:xfrm>
              <a:off x="1369" y="2796"/>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6" name="Oval 145"/>
            <p:cNvSpPr>
              <a:spLocks noChangeArrowheads="1"/>
            </p:cNvSpPr>
            <p:nvPr/>
          </p:nvSpPr>
          <p:spPr bwMode="auto">
            <a:xfrm>
              <a:off x="1299" y="2796"/>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7" name="Oval 147"/>
            <p:cNvSpPr>
              <a:spLocks noChangeArrowheads="1"/>
            </p:cNvSpPr>
            <p:nvPr/>
          </p:nvSpPr>
          <p:spPr bwMode="auto">
            <a:xfrm>
              <a:off x="2242" y="2285"/>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8" name="Oval 148"/>
            <p:cNvSpPr>
              <a:spLocks noChangeArrowheads="1"/>
            </p:cNvSpPr>
            <p:nvPr/>
          </p:nvSpPr>
          <p:spPr bwMode="auto">
            <a:xfrm>
              <a:off x="2255" y="2693"/>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19" name="Oval 149"/>
            <p:cNvSpPr>
              <a:spLocks noChangeArrowheads="1"/>
            </p:cNvSpPr>
            <p:nvPr/>
          </p:nvSpPr>
          <p:spPr bwMode="auto">
            <a:xfrm>
              <a:off x="2322" y="2685"/>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0" name="Oval 150"/>
            <p:cNvSpPr>
              <a:spLocks noChangeArrowheads="1"/>
            </p:cNvSpPr>
            <p:nvPr/>
          </p:nvSpPr>
          <p:spPr bwMode="auto">
            <a:xfrm>
              <a:off x="2330" y="2749"/>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1" name="Oval 151"/>
            <p:cNvSpPr>
              <a:spLocks noChangeArrowheads="1"/>
            </p:cNvSpPr>
            <p:nvPr/>
          </p:nvSpPr>
          <p:spPr bwMode="auto">
            <a:xfrm>
              <a:off x="2242" y="2773"/>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2" name="Oval 152"/>
            <p:cNvSpPr>
              <a:spLocks noChangeArrowheads="1"/>
            </p:cNvSpPr>
            <p:nvPr/>
          </p:nvSpPr>
          <p:spPr bwMode="auto">
            <a:xfrm>
              <a:off x="2242" y="2903"/>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3" name="Oval 153"/>
            <p:cNvSpPr>
              <a:spLocks noChangeArrowheads="1"/>
            </p:cNvSpPr>
            <p:nvPr/>
          </p:nvSpPr>
          <p:spPr bwMode="auto">
            <a:xfrm>
              <a:off x="2277" y="2989"/>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4" name="Oval 154"/>
            <p:cNvSpPr>
              <a:spLocks noChangeArrowheads="1"/>
            </p:cNvSpPr>
            <p:nvPr/>
          </p:nvSpPr>
          <p:spPr bwMode="auto">
            <a:xfrm>
              <a:off x="2357" y="2978"/>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5" name="Oval 155"/>
            <p:cNvSpPr>
              <a:spLocks noChangeArrowheads="1"/>
            </p:cNvSpPr>
            <p:nvPr/>
          </p:nvSpPr>
          <p:spPr bwMode="auto">
            <a:xfrm>
              <a:off x="2319" y="3103"/>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6" name="Oval 156"/>
            <p:cNvSpPr>
              <a:spLocks noChangeArrowheads="1"/>
            </p:cNvSpPr>
            <p:nvPr/>
          </p:nvSpPr>
          <p:spPr bwMode="auto">
            <a:xfrm>
              <a:off x="2253" y="3103"/>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7" name="Oval 157"/>
            <p:cNvSpPr>
              <a:spLocks noChangeArrowheads="1"/>
            </p:cNvSpPr>
            <p:nvPr/>
          </p:nvSpPr>
          <p:spPr bwMode="auto">
            <a:xfrm>
              <a:off x="2255" y="3149"/>
              <a:ext cx="58" cy="5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8" name="Oval 158"/>
            <p:cNvSpPr>
              <a:spLocks noChangeArrowheads="1"/>
            </p:cNvSpPr>
            <p:nvPr/>
          </p:nvSpPr>
          <p:spPr bwMode="auto">
            <a:xfrm>
              <a:off x="2257" y="2330"/>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29" name="Oval 159"/>
            <p:cNvSpPr>
              <a:spLocks noChangeArrowheads="1"/>
            </p:cNvSpPr>
            <p:nvPr/>
          </p:nvSpPr>
          <p:spPr bwMode="auto">
            <a:xfrm>
              <a:off x="2177" y="2687"/>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0" name="Oval 160"/>
            <p:cNvSpPr>
              <a:spLocks noChangeArrowheads="1"/>
            </p:cNvSpPr>
            <p:nvPr/>
          </p:nvSpPr>
          <p:spPr bwMode="auto">
            <a:xfrm>
              <a:off x="2177" y="2764"/>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1" name="Oval 161"/>
            <p:cNvSpPr>
              <a:spLocks noChangeArrowheads="1"/>
            </p:cNvSpPr>
            <p:nvPr/>
          </p:nvSpPr>
          <p:spPr bwMode="auto">
            <a:xfrm>
              <a:off x="2177" y="2865"/>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2" name="Oval 162"/>
            <p:cNvSpPr>
              <a:spLocks noChangeArrowheads="1"/>
            </p:cNvSpPr>
            <p:nvPr/>
          </p:nvSpPr>
          <p:spPr bwMode="auto">
            <a:xfrm>
              <a:off x="2177" y="3033"/>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3" name="Oval 163"/>
            <p:cNvSpPr>
              <a:spLocks noChangeArrowheads="1"/>
            </p:cNvSpPr>
            <p:nvPr/>
          </p:nvSpPr>
          <p:spPr bwMode="auto">
            <a:xfrm>
              <a:off x="2177" y="3094"/>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4" name="Oval 164"/>
            <p:cNvSpPr>
              <a:spLocks noChangeArrowheads="1"/>
            </p:cNvSpPr>
            <p:nvPr/>
          </p:nvSpPr>
          <p:spPr bwMode="auto">
            <a:xfrm>
              <a:off x="2129" y="2988"/>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5" name="Oval 165"/>
            <p:cNvSpPr>
              <a:spLocks noChangeArrowheads="1"/>
            </p:cNvSpPr>
            <p:nvPr/>
          </p:nvSpPr>
          <p:spPr bwMode="auto">
            <a:xfrm>
              <a:off x="2207" y="2974"/>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6" name="Oval 166"/>
            <p:cNvSpPr>
              <a:spLocks noChangeArrowheads="1"/>
            </p:cNvSpPr>
            <p:nvPr/>
          </p:nvSpPr>
          <p:spPr bwMode="auto">
            <a:xfrm>
              <a:off x="2252" y="2950"/>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7" name="Oval 167"/>
            <p:cNvSpPr>
              <a:spLocks noChangeArrowheads="1"/>
            </p:cNvSpPr>
            <p:nvPr/>
          </p:nvSpPr>
          <p:spPr bwMode="auto">
            <a:xfrm>
              <a:off x="2257" y="3030"/>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8" name="Oval 168"/>
            <p:cNvSpPr>
              <a:spLocks noChangeArrowheads="1"/>
            </p:cNvSpPr>
            <p:nvPr/>
          </p:nvSpPr>
          <p:spPr bwMode="auto">
            <a:xfrm>
              <a:off x="2329" y="3032"/>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39" name="Oval 169"/>
            <p:cNvSpPr>
              <a:spLocks noChangeArrowheads="1"/>
            </p:cNvSpPr>
            <p:nvPr/>
          </p:nvSpPr>
          <p:spPr bwMode="auto">
            <a:xfrm>
              <a:off x="2331" y="2848"/>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0" name="Oval 170"/>
            <p:cNvSpPr>
              <a:spLocks noChangeArrowheads="1"/>
            </p:cNvSpPr>
            <p:nvPr/>
          </p:nvSpPr>
          <p:spPr bwMode="auto">
            <a:xfrm>
              <a:off x="2256" y="2840"/>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1" name="Line 172"/>
            <p:cNvSpPr>
              <a:spLocks noChangeShapeType="1"/>
            </p:cNvSpPr>
            <p:nvPr/>
          </p:nvSpPr>
          <p:spPr bwMode="auto">
            <a:xfrm>
              <a:off x="3057" y="2489"/>
              <a:ext cx="379"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Calibri"/>
                <a:ea typeface="+mn-ea"/>
                <a:cs typeface="Arial" charset="0"/>
              </a:endParaRPr>
            </a:p>
          </p:txBody>
        </p:sp>
        <p:sp>
          <p:nvSpPr>
            <p:cNvPr id="15442" name="Oval 173"/>
            <p:cNvSpPr>
              <a:spLocks noChangeArrowheads="1"/>
            </p:cNvSpPr>
            <p:nvPr/>
          </p:nvSpPr>
          <p:spPr bwMode="auto">
            <a:xfrm>
              <a:off x="3195" y="1714"/>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3" name="Oval 174"/>
            <p:cNvSpPr>
              <a:spLocks noChangeArrowheads="1"/>
            </p:cNvSpPr>
            <p:nvPr/>
          </p:nvSpPr>
          <p:spPr bwMode="auto">
            <a:xfrm>
              <a:off x="3195" y="1858"/>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4" name="Oval 175"/>
            <p:cNvSpPr>
              <a:spLocks noChangeArrowheads="1"/>
            </p:cNvSpPr>
            <p:nvPr/>
          </p:nvSpPr>
          <p:spPr bwMode="auto">
            <a:xfrm>
              <a:off x="3195" y="2164"/>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5" name="Oval 176"/>
            <p:cNvSpPr>
              <a:spLocks noChangeArrowheads="1"/>
            </p:cNvSpPr>
            <p:nvPr/>
          </p:nvSpPr>
          <p:spPr bwMode="auto">
            <a:xfrm>
              <a:off x="3195" y="1985"/>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6" name="Oval 177"/>
            <p:cNvSpPr>
              <a:spLocks noChangeArrowheads="1"/>
            </p:cNvSpPr>
            <p:nvPr/>
          </p:nvSpPr>
          <p:spPr bwMode="auto">
            <a:xfrm>
              <a:off x="3195" y="2369"/>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7" name="Oval 178"/>
            <p:cNvSpPr>
              <a:spLocks noChangeArrowheads="1"/>
            </p:cNvSpPr>
            <p:nvPr/>
          </p:nvSpPr>
          <p:spPr bwMode="auto">
            <a:xfrm>
              <a:off x="3195" y="2438"/>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8" name="Oval 179"/>
            <p:cNvSpPr>
              <a:spLocks noChangeArrowheads="1"/>
            </p:cNvSpPr>
            <p:nvPr/>
          </p:nvSpPr>
          <p:spPr bwMode="auto">
            <a:xfrm>
              <a:off x="3195" y="2480"/>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49" name="Oval 180"/>
            <p:cNvSpPr>
              <a:spLocks noChangeArrowheads="1"/>
            </p:cNvSpPr>
            <p:nvPr/>
          </p:nvSpPr>
          <p:spPr bwMode="auto">
            <a:xfrm>
              <a:off x="3195" y="2534"/>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0" name="Oval 181"/>
            <p:cNvSpPr>
              <a:spLocks noChangeArrowheads="1"/>
            </p:cNvSpPr>
            <p:nvPr/>
          </p:nvSpPr>
          <p:spPr bwMode="auto">
            <a:xfrm>
              <a:off x="3195" y="2715"/>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1" name="Oval 182"/>
            <p:cNvSpPr>
              <a:spLocks noChangeArrowheads="1"/>
            </p:cNvSpPr>
            <p:nvPr/>
          </p:nvSpPr>
          <p:spPr bwMode="auto">
            <a:xfrm>
              <a:off x="3195" y="2750"/>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2" name="Oval 183"/>
            <p:cNvSpPr>
              <a:spLocks noChangeArrowheads="1"/>
            </p:cNvSpPr>
            <p:nvPr/>
          </p:nvSpPr>
          <p:spPr bwMode="auto">
            <a:xfrm>
              <a:off x="3195" y="2804"/>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3" name="Oval 184"/>
            <p:cNvSpPr>
              <a:spLocks noChangeArrowheads="1"/>
            </p:cNvSpPr>
            <p:nvPr/>
          </p:nvSpPr>
          <p:spPr bwMode="auto">
            <a:xfrm>
              <a:off x="3195" y="2847"/>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4" name="Oval 185"/>
            <p:cNvSpPr>
              <a:spLocks noChangeArrowheads="1"/>
            </p:cNvSpPr>
            <p:nvPr/>
          </p:nvSpPr>
          <p:spPr bwMode="auto">
            <a:xfrm>
              <a:off x="3195" y="2887"/>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5" name="Oval 186"/>
            <p:cNvSpPr>
              <a:spLocks noChangeArrowheads="1"/>
            </p:cNvSpPr>
            <p:nvPr/>
          </p:nvSpPr>
          <p:spPr bwMode="auto">
            <a:xfrm>
              <a:off x="3195" y="2946"/>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6" name="Oval 187"/>
            <p:cNvSpPr>
              <a:spLocks noChangeArrowheads="1"/>
            </p:cNvSpPr>
            <p:nvPr/>
          </p:nvSpPr>
          <p:spPr bwMode="auto">
            <a:xfrm>
              <a:off x="3120" y="2922"/>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7" name="Oval 188"/>
            <p:cNvSpPr>
              <a:spLocks noChangeArrowheads="1"/>
            </p:cNvSpPr>
            <p:nvPr/>
          </p:nvSpPr>
          <p:spPr bwMode="auto">
            <a:xfrm>
              <a:off x="3157" y="2666"/>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8" name="Oval 189"/>
            <p:cNvSpPr>
              <a:spLocks noChangeArrowheads="1"/>
            </p:cNvSpPr>
            <p:nvPr/>
          </p:nvSpPr>
          <p:spPr bwMode="auto">
            <a:xfrm>
              <a:off x="3232" y="2668"/>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59" name="Oval 190"/>
            <p:cNvSpPr>
              <a:spLocks noChangeArrowheads="1"/>
            </p:cNvSpPr>
            <p:nvPr/>
          </p:nvSpPr>
          <p:spPr bwMode="auto">
            <a:xfrm>
              <a:off x="3256" y="2740"/>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0" name="Oval 191"/>
            <p:cNvSpPr>
              <a:spLocks noChangeArrowheads="1"/>
            </p:cNvSpPr>
            <p:nvPr/>
          </p:nvSpPr>
          <p:spPr bwMode="auto">
            <a:xfrm>
              <a:off x="3144" y="2276"/>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1" name="Oval 192"/>
            <p:cNvSpPr>
              <a:spLocks noChangeArrowheads="1"/>
            </p:cNvSpPr>
            <p:nvPr/>
          </p:nvSpPr>
          <p:spPr bwMode="auto">
            <a:xfrm>
              <a:off x="3154" y="2215"/>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2" name="Oval 193"/>
            <p:cNvSpPr>
              <a:spLocks noChangeArrowheads="1"/>
            </p:cNvSpPr>
            <p:nvPr/>
          </p:nvSpPr>
          <p:spPr bwMode="auto">
            <a:xfrm>
              <a:off x="3232" y="2215"/>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3" name="Oval 194"/>
            <p:cNvSpPr>
              <a:spLocks noChangeArrowheads="1"/>
            </p:cNvSpPr>
            <p:nvPr/>
          </p:nvSpPr>
          <p:spPr bwMode="auto">
            <a:xfrm>
              <a:off x="3234" y="2279"/>
              <a:ext cx="58" cy="58"/>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4" name="Rectangle 195"/>
            <p:cNvSpPr>
              <a:spLocks noChangeArrowheads="1"/>
            </p:cNvSpPr>
            <p:nvPr/>
          </p:nvSpPr>
          <p:spPr bwMode="auto">
            <a:xfrm>
              <a:off x="3196" y="2064"/>
              <a:ext cx="54" cy="54"/>
            </a:xfrm>
            <a:prstGeom prst="rect">
              <a:avLst/>
            </a:prstGeom>
            <a:solidFill>
              <a:srgbClr val="FF8000"/>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5" name="Rectangle 196"/>
            <p:cNvSpPr>
              <a:spLocks noChangeArrowheads="1"/>
            </p:cNvSpPr>
            <p:nvPr/>
          </p:nvSpPr>
          <p:spPr bwMode="auto">
            <a:xfrm>
              <a:off x="3140" y="2590"/>
              <a:ext cx="54" cy="54"/>
            </a:xfrm>
            <a:prstGeom prst="rect">
              <a:avLst/>
            </a:prstGeom>
            <a:solidFill>
              <a:srgbClr val="FF8000"/>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6" name="Rectangle 197"/>
            <p:cNvSpPr>
              <a:spLocks noChangeArrowheads="1"/>
            </p:cNvSpPr>
            <p:nvPr/>
          </p:nvSpPr>
          <p:spPr bwMode="auto">
            <a:xfrm>
              <a:off x="3244" y="2590"/>
              <a:ext cx="54" cy="54"/>
            </a:xfrm>
            <a:prstGeom prst="rect">
              <a:avLst/>
            </a:prstGeom>
            <a:solidFill>
              <a:srgbClr val="FF8000"/>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7" name="Rectangle 198"/>
            <p:cNvSpPr>
              <a:spLocks noChangeArrowheads="1"/>
            </p:cNvSpPr>
            <p:nvPr/>
          </p:nvSpPr>
          <p:spPr bwMode="auto">
            <a:xfrm>
              <a:off x="3300" y="2929"/>
              <a:ext cx="54" cy="54"/>
            </a:xfrm>
            <a:prstGeom prst="rect">
              <a:avLst/>
            </a:prstGeom>
            <a:solidFill>
              <a:srgbClr val="FF8000"/>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8" name="Rectangle 199"/>
            <p:cNvSpPr>
              <a:spLocks noChangeArrowheads="1"/>
            </p:cNvSpPr>
            <p:nvPr/>
          </p:nvSpPr>
          <p:spPr bwMode="auto">
            <a:xfrm>
              <a:off x="3092" y="2774"/>
              <a:ext cx="54" cy="54"/>
            </a:xfrm>
            <a:prstGeom prst="rect">
              <a:avLst/>
            </a:prstGeom>
            <a:solidFill>
              <a:srgbClr val="FF8000"/>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69" name="Rectangle 200"/>
            <p:cNvSpPr>
              <a:spLocks noChangeArrowheads="1"/>
            </p:cNvSpPr>
            <p:nvPr/>
          </p:nvSpPr>
          <p:spPr bwMode="auto">
            <a:xfrm>
              <a:off x="2905" y="3288"/>
              <a:ext cx="67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Asma</a:t>
              </a:r>
              <a:b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br>
              <a:r>
                <a:rPr kumimoji="0" lang="en-US" altLang="it-IT" sz="1400" b="1"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refrattario</a:t>
              </a:r>
            </a:p>
          </p:txBody>
        </p:sp>
        <p:sp>
          <p:nvSpPr>
            <p:cNvPr id="15470" name="Rectangle 201"/>
            <p:cNvSpPr>
              <a:spLocks noChangeArrowheads="1"/>
            </p:cNvSpPr>
            <p:nvPr/>
          </p:nvSpPr>
          <p:spPr bwMode="auto">
            <a:xfrm>
              <a:off x="3196" y="1352"/>
              <a:ext cx="54" cy="54"/>
            </a:xfrm>
            <a:prstGeom prst="rect">
              <a:avLst/>
            </a:prstGeom>
            <a:solidFill>
              <a:srgbClr val="FF8000"/>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15471" name="Text Box 107"/>
            <p:cNvSpPr txBox="1">
              <a:spLocks noChangeArrowheads="1"/>
            </p:cNvSpPr>
            <p:nvPr/>
          </p:nvSpPr>
          <p:spPr bwMode="auto">
            <a:xfrm>
              <a:off x="2066" y="1069"/>
              <a:ext cx="32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p&lt;0.001</a:t>
              </a:r>
            </a:p>
          </p:txBody>
        </p:sp>
        <p:sp>
          <p:nvSpPr>
            <p:cNvPr id="15472" name="Text Box 108"/>
            <p:cNvSpPr txBox="1">
              <a:spLocks noChangeArrowheads="1"/>
            </p:cNvSpPr>
            <p:nvPr/>
          </p:nvSpPr>
          <p:spPr bwMode="auto">
            <a:xfrm>
              <a:off x="2522" y="1180"/>
              <a:ext cx="32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p&lt;0.001</a:t>
              </a:r>
            </a:p>
          </p:txBody>
        </p:sp>
      </p:grpSp>
      <p:sp>
        <p:nvSpPr>
          <p:cNvPr id="15368" name="Text Box 109"/>
          <p:cNvSpPr txBox="1">
            <a:spLocks noChangeArrowheads="1"/>
          </p:cNvSpPr>
          <p:nvPr/>
        </p:nvSpPr>
        <p:spPr bwMode="auto">
          <a:xfrm>
            <a:off x="6708776" y="5551512"/>
            <a:ext cx="164660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No trattamento con steroidi</a:t>
            </a:r>
          </a:p>
        </p:txBody>
      </p:sp>
      <p:sp>
        <p:nvSpPr>
          <p:cNvPr id="15369" name="Text Box 110"/>
          <p:cNvSpPr txBox="1">
            <a:spLocks noChangeArrowheads="1"/>
          </p:cNvSpPr>
          <p:nvPr/>
        </p:nvSpPr>
        <p:spPr bwMode="auto">
          <a:xfrm>
            <a:off x="6724661" y="5862662"/>
            <a:ext cx="191590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Trattati solo con steroidi inalatori</a:t>
            </a:r>
          </a:p>
        </p:txBody>
      </p:sp>
      <p:sp>
        <p:nvSpPr>
          <p:cNvPr id="15370" name="Text Box 111"/>
          <p:cNvSpPr txBox="1">
            <a:spLocks noChangeArrowheads="1"/>
          </p:cNvSpPr>
          <p:nvPr/>
        </p:nvSpPr>
        <p:spPr bwMode="auto">
          <a:xfrm>
            <a:off x="6718311" y="6145237"/>
            <a:ext cx="20265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charset="0"/>
              </a:rPr>
              <a:t>Trattati con steroidi inalatori e orali</a:t>
            </a:r>
          </a:p>
        </p:txBody>
      </p:sp>
      <p:sp>
        <p:nvSpPr>
          <p:cNvPr id="112" name="Text Box 4"/>
          <p:cNvSpPr txBox="1">
            <a:spLocks noChangeArrowheads="1"/>
          </p:cNvSpPr>
          <p:nvPr/>
        </p:nvSpPr>
        <p:spPr bwMode="auto">
          <a:xfrm>
            <a:off x="683568" y="319640"/>
            <a:ext cx="7344816" cy="1093136"/>
          </a:xfrm>
          <a:prstGeom prst="rect">
            <a:avLst/>
          </a:prstGeom>
          <a:solidFill>
            <a:schemeClr val="bg1"/>
          </a:solidFill>
          <a:ln>
            <a:headEnd/>
            <a:tailEnd/>
          </a:ln>
        </p:spPr>
        <p:style>
          <a:lnRef idx="0">
            <a:schemeClr val="accent1"/>
          </a:lnRef>
          <a:fillRef idx="3">
            <a:schemeClr val="accent1"/>
          </a:fillRef>
          <a:effectRef idx="3">
            <a:schemeClr val="accent1"/>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C00000"/>
                </a:solidFill>
                <a:effectLst/>
                <a:uLnTx/>
                <a:uFillTx/>
                <a:latin typeface="Calibri"/>
                <a:ea typeface="+mn-ea"/>
                <a:cs typeface="+mn-cs"/>
              </a:rPr>
              <a:t>L’ossido nitrico alveolare </a:t>
            </a:r>
            <a:br>
              <a:rPr kumimoji="0" lang="it-IT" sz="3200" b="0" i="0" u="none" strike="noStrike" kern="1200" cap="none" spc="0" normalizeH="0" baseline="0" noProof="0" dirty="0">
                <a:ln>
                  <a:noFill/>
                </a:ln>
                <a:solidFill>
                  <a:srgbClr val="C00000"/>
                </a:solidFill>
                <a:effectLst/>
                <a:uLnTx/>
                <a:uFillTx/>
                <a:latin typeface="Calibri"/>
                <a:ea typeface="+mn-ea"/>
                <a:cs typeface="+mn-cs"/>
              </a:rPr>
            </a:br>
            <a:r>
              <a:rPr kumimoji="0" lang="it-IT" sz="3200" b="0" i="0" u="none" strike="noStrike" kern="1200" cap="none" spc="0" normalizeH="0" baseline="0" noProof="0" dirty="0">
                <a:ln>
                  <a:noFill/>
                </a:ln>
                <a:solidFill>
                  <a:srgbClr val="C00000"/>
                </a:solidFill>
                <a:effectLst/>
                <a:uLnTx/>
                <a:uFillTx/>
                <a:latin typeface="Calibri"/>
                <a:ea typeface="+mn-ea"/>
                <a:cs typeface="+mn-cs"/>
              </a:rPr>
              <a:t>è aumentato nell’asma refrattaria </a:t>
            </a:r>
          </a:p>
        </p:txBody>
      </p:sp>
    </p:spTree>
    <p:extLst>
      <p:ext uri="{BB962C8B-B14F-4D97-AF65-F5344CB8AC3E}">
        <p14:creationId xmlns:p14="http://schemas.microsoft.com/office/powerpoint/2010/main" val="25041072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Line 7"/>
          <p:cNvSpPr>
            <a:spLocks noChangeShapeType="1"/>
          </p:cNvSpPr>
          <p:nvPr/>
        </p:nvSpPr>
        <p:spPr bwMode="auto">
          <a:xfrm flipV="1">
            <a:off x="1360488" y="2922588"/>
            <a:ext cx="1587" cy="1828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86" name="Line 8"/>
          <p:cNvSpPr>
            <a:spLocks noChangeShapeType="1"/>
          </p:cNvSpPr>
          <p:nvPr/>
        </p:nvSpPr>
        <p:spPr bwMode="auto">
          <a:xfrm flipH="1">
            <a:off x="1309688" y="47513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87" name="Line 9"/>
          <p:cNvSpPr>
            <a:spLocks noChangeShapeType="1"/>
          </p:cNvSpPr>
          <p:nvPr/>
        </p:nvSpPr>
        <p:spPr bwMode="auto">
          <a:xfrm flipH="1">
            <a:off x="1335088" y="45989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88" name="Rectangle 10"/>
          <p:cNvSpPr>
            <a:spLocks noChangeArrowheads="1"/>
          </p:cNvSpPr>
          <p:nvPr/>
        </p:nvSpPr>
        <p:spPr bwMode="auto">
          <a:xfrm>
            <a:off x="1176338" y="4694238"/>
            <a:ext cx="119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0</a:t>
            </a:r>
          </a:p>
        </p:txBody>
      </p:sp>
      <p:sp>
        <p:nvSpPr>
          <p:cNvPr id="41989" name="Line 11"/>
          <p:cNvSpPr>
            <a:spLocks noChangeShapeType="1"/>
          </p:cNvSpPr>
          <p:nvPr/>
        </p:nvSpPr>
        <p:spPr bwMode="auto">
          <a:xfrm flipH="1">
            <a:off x="1309688" y="44465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90" name="Line 12"/>
          <p:cNvSpPr>
            <a:spLocks noChangeShapeType="1"/>
          </p:cNvSpPr>
          <p:nvPr/>
        </p:nvSpPr>
        <p:spPr bwMode="auto">
          <a:xfrm flipH="1">
            <a:off x="1335088" y="42941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91" name="Rectangle 13"/>
          <p:cNvSpPr>
            <a:spLocks noChangeArrowheads="1"/>
          </p:cNvSpPr>
          <p:nvPr/>
        </p:nvSpPr>
        <p:spPr bwMode="auto">
          <a:xfrm>
            <a:off x="1176338" y="4389438"/>
            <a:ext cx="119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5</a:t>
            </a:r>
          </a:p>
        </p:txBody>
      </p:sp>
      <p:sp>
        <p:nvSpPr>
          <p:cNvPr id="41992" name="Line 14"/>
          <p:cNvSpPr>
            <a:spLocks noChangeShapeType="1"/>
          </p:cNvSpPr>
          <p:nvPr/>
        </p:nvSpPr>
        <p:spPr bwMode="auto">
          <a:xfrm flipH="1">
            <a:off x="1309688" y="41417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93" name="Line 15"/>
          <p:cNvSpPr>
            <a:spLocks noChangeShapeType="1"/>
          </p:cNvSpPr>
          <p:nvPr/>
        </p:nvSpPr>
        <p:spPr bwMode="auto">
          <a:xfrm flipH="1">
            <a:off x="1335088" y="39893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94" name="Rectangle 16"/>
          <p:cNvSpPr>
            <a:spLocks noChangeArrowheads="1"/>
          </p:cNvSpPr>
          <p:nvPr/>
        </p:nvSpPr>
        <p:spPr bwMode="auto">
          <a:xfrm>
            <a:off x="1100138" y="40846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10</a:t>
            </a:r>
          </a:p>
        </p:txBody>
      </p:sp>
      <p:sp>
        <p:nvSpPr>
          <p:cNvPr id="41995" name="Line 17"/>
          <p:cNvSpPr>
            <a:spLocks noChangeShapeType="1"/>
          </p:cNvSpPr>
          <p:nvPr/>
        </p:nvSpPr>
        <p:spPr bwMode="auto">
          <a:xfrm flipH="1">
            <a:off x="1309688" y="38369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96" name="Line 18"/>
          <p:cNvSpPr>
            <a:spLocks noChangeShapeType="1"/>
          </p:cNvSpPr>
          <p:nvPr/>
        </p:nvSpPr>
        <p:spPr bwMode="auto">
          <a:xfrm flipH="1">
            <a:off x="1335088" y="36845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97" name="Rectangle 19"/>
          <p:cNvSpPr>
            <a:spLocks noChangeArrowheads="1"/>
          </p:cNvSpPr>
          <p:nvPr/>
        </p:nvSpPr>
        <p:spPr bwMode="auto">
          <a:xfrm>
            <a:off x="1100138" y="37798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15</a:t>
            </a:r>
          </a:p>
        </p:txBody>
      </p:sp>
      <p:sp>
        <p:nvSpPr>
          <p:cNvPr id="41998" name="Line 20"/>
          <p:cNvSpPr>
            <a:spLocks noChangeShapeType="1"/>
          </p:cNvSpPr>
          <p:nvPr/>
        </p:nvSpPr>
        <p:spPr bwMode="auto">
          <a:xfrm flipH="1">
            <a:off x="1309688" y="35321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999" name="Line 21"/>
          <p:cNvSpPr>
            <a:spLocks noChangeShapeType="1"/>
          </p:cNvSpPr>
          <p:nvPr/>
        </p:nvSpPr>
        <p:spPr bwMode="auto">
          <a:xfrm flipH="1">
            <a:off x="1335088" y="33797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00" name="Rectangle 22"/>
          <p:cNvSpPr>
            <a:spLocks noChangeArrowheads="1"/>
          </p:cNvSpPr>
          <p:nvPr/>
        </p:nvSpPr>
        <p:spPr bwMode="auto">
          <a:xfrm>
            <a:off x="1100138" y="3475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20</a:t>
            </a:r>
          </a:p>
        </p:txBody>
      </p:sp>
      <p:sp>
        <p:nvSpPr>
          <p:cNvPr id="42001" name="Line 23"/>
          <p:cNvSpPr>
            <a:spLocks noChangeShapeType="1"/>
          </p:cNvSpPr>
          <p:nvPr/>
        </p:nvSpPr>
        <p:spPr bwMode="auto">
          <a:xfrm flipH="1">
            <a:off x="1309688" y="32273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02" name="Line 24"/>
          <p:cNvSpPr>
            <a:spLocks noChangeShapeType="1"/>
          </p:cNvSpPr>
          <p:nvPr/>
        </p:nvSpPr>
        <p:spPr bwMode="auto">
          <a:xfrm flipH="1">
            <a:off x="1335088" y="30749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03" name="Rectangle 25"/>
          <p:cNvSpPr>
            <a:spLocks noChangeArrowheads="1"/>
          </p:cNvSpPr>
          <p:nvPr/>
        </p:nvSpPr>
        <p:spPr bwMode="auto">
          <a:xfrm>
            <a:off x="1100138" y="31702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25</a:t>
            </a:r>
          </a:p>
        </p:txBody>
      </p:sp>
      <p:sp>
        <p:nvSpPr>
          <p:cNvPr id="42004" name="Rectangle 26"/>
          <p:cNvSpPr>
            <a:spLocks noChangeArrowheads="1"/>
          </p:cNvSpPr>
          <p:nvPr/>
        </p:nvSpPr>
        <p:spPr bwMode="auto">
          <a:xfrm>
            <a:off x="1100138" y="28654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30</a:t>
            </a:r>
          </a:p>
        </p:txBody>
      </p:sp>
      <p:sp>
        <p:nvSpPr>
          <p:cNvPr id="42005" name="Line 27"/>
          <p:cNvSpPr>
            <a:spLocks noChangeShapeType="1"/>
          </p:cNvSpPr>
          <p:nvPr/>
        </p:nvSpPr>
        <p:spPr bwMode="auto">
          <a:xfrm>
            <a:off x="1360488" y="4751388"/>
            <a:ext cx="27432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06" name="Line 28"/>
          <p:cNvSpPr>
            <a:spLocks noChangeShapeType="1"/>
          </p:cNvSpPr>
          <p:nvPr/>
        </p:nvSpPr>
        <p:spPr bwMode="auto">
          <a:xfrm>
            <a:off x="136048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07" name="Line 29"/>
          <p:cNvSpPr>
            <a:spLocks noChangeShapeType="1"/>
          </p:cNvSpPr>
          <p:nvPr/>
        </p:nvSpPr>
        <p:spPr bwMode="auto">
          <a:xfrm>
            <a:off x="14747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08" name="Line 30"/>
          <p:cNvSpPr>
            <a:spLocks noChangeShapeType="1"/>
          </p:cNvSpPr>
          <p:nvPr/>
        </p:nvSpPr>
        <p:spPr bwMode="auto">
          <a:xfrm>
            <a:off x="15890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09" name="Line 31"/>
          <p:cNvSpPr>
            <a:spLocks noChangeShapeType="1"/>
          </p:cNvSpPr>
          <p:nvPr/>
        </p:nvSpPr>
        <p:spPr bwMode="auto">
          <a:xfrm>
            <a:off x="17033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0" name="Rectangle 32"/>
          <p:cNvSpPr>
            <a:spLocks noChangeArrowheads="1"/>
          </p:cNvSpPr>
          <p:nvPr/>
        </p:nvSpPr>
        <p:spPr bwMode="auto">
          <a:xfrm>
            <a:off x="1328738" y="4872038"/>
            <a:ext cx="119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0</a:t>
            </a:r>
          </a:p>
        </p:txBody>
      </p:sp>
      <p:sp>
        <p:nvSpPr>
          <p:cNvPr id="42011" name="Line 33"/>
          <p:cNvSpPr>
            <a:spLocks noChangeShapeType="1"/>
          </p:cNvSpPr>
          <p:nvPr/>
        </p:nvSpPr>
        <p:spPr bwMode="auto">
          <a:xfrm>
            <a:off x="181768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2" name="Line 34"/>
          <p:cNvSpPr>
            <a:spLocks noChangeShapeType="1"/>
          </p:cNvSpPr>
          <p:nvPr/>
        </p:nvSpPr>
        <p:spPr bwMode="auto">
          <a:xfrm>
            <a:off x="19319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3" name="Line 35"/>
          <p:cNvSpPr>
            <a:spLocks noChangeShapeType="1"/>
          </p:cNvSpPr>
          <p:nvPr/>
        </p:nvSpPr>
        <p:spPr bwMode="auto">
          <a:xfrm>
            <a:off x="20462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4" name="Line 36"/>
          <p:cNvSpPr>
            <a:spLocks noChangeShapeType="1"/>
          </p:cNvSpPr>
          <p:nvPr/>
        </p:nvSpPr>
        <p:spPr bwMode="auto">
          <a:xfrm>
            <a:off x="21605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5" name="Rectangle 37"/>
          <p:cNvSpPr>
            <a:spLocks noChangeArrowheads="1"/>
          </p:cNvSpPr>
          <p:nvPr/>
        </p:nvSpPr>
        <p:spPr bwMode="auto">
          <a:xfrm>
            <a:off x="174783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20</a:t>
            </a:r>
          </a:p>
        </p:txBody>
      </p:sp>
      <p:sp>
        <p:nvSpPr>
          <p:cNvPr id="42016" name="Line 38"/>
          <p:cNvSpPr>
            <a:spLocks noChangeShapeType="1"/>
          </p:cNvSpPr>
          <p:nvPr/>
        </p:nvSpPr>
        <p:spPr bwMode="auto">
          <a:xfrm>
            <a:off x="227488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7" name="Line 39"/>
          <p:cNvSpPr>
            <a:spLocks noChangeShapeType="1"/>
          </p:cNvSpPr>
          <p:nvPr/>
        </p:nvSpPr>
        <p:spPr bwMode="auto">
          <a:xfrm>
            <a:off x="23891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8" name="Line 40"/>
          <p:cNvSpPr>
            <a:spLocks noChangeShapeType="1"/>
          </p:cNvSpPr>
          <p:nvPr/>
        </p:nvSpPr>
        <p:spPr bwMode="auto">
          <a:xfrm>
            <a:off x="25034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19" name="Line 41"/>
          <p:cNvSpPr>
            <a:spLocks noChangeShapeType="1"/>
          </p:cNvSpPr>
          <p:nvPr/>
        </p:nvSpPr>
        <p:spPr bwMode="auto">
          <a:xfrm>
            <a:off x="26177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0" name="Rectangle 42"/>
          <p:cNvSpPr>
            <a:spLocks noChangeArrowheads="1"/>
          </p:cNvSpPr>
          <p:nvPr/>
        </p:nvSpPr>
        <p:spPr bwMode="auto">
          <a:xfrm>
            <a:off x="220503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40</a:t>
            </a:r>
          </a:p>
        </p:txBody>
      </p:sp>
      <p:sp>
        <p:nvSpPr>
          <p:cNvPr id="42021" name="Line 43"/>
          <p:cNvSpPr>
            <a:spLocks noChangeShapeType="1"/>
          </p:cNvSpPr>
          <p:nvPr/>
        </p:nvSpPr>
        <p:spPr bwMode="auto">
          <a:xfrm>
            <a:off x="273208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2" name="Line 44"/>
          <p:cNvSpPr>
            <a:spLocks noChangeShapeType="1"/>
          </p:cNvSpPr>
          <p:nvPr/>
        </p:nvSpPr>
        <p:spPr bwMode="auto">
          <a:xfrm>
            <a:off x="28463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3" name="Line 45"/>
          <p:cNvSpPr>
            <a:spLocks noChangeShapeType="1"/>
          </p:cNvSpPr>
          <p:nvPr/>
        </p:nvSpPr>
        <p:spPr bwMode="auto">
          <a:xfrm>
            <a:off x="29606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4" name="Line 46"/>
          <p:cNvSpPr>
            <a:spLocks noChangeShapeType="1"/>
          </p:cNvSpPr>
          <p:nvPr/>
        </p:nvSpPr>
        <p:spPr bwMode="auto">
          <a:xfrm>
            <a:off x="30749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5" name="Rectangle 47"/>
          <p:cNvSpPr>
            <a:spLocks noChangeArrowheads="1"/>
          </p:cNvSpPr>
          <p:nvPr/>
        </p:nvSpPr>
        <p:spPr bwMode="auto">
          <a:xfrm>
            <a:off x="266223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60</a:t>
            </a:r>
          </a:p>
        </p:txBody>
      </p:sp>
      <p:sp>
        <p:nvSpPr>
          <p:cNvPr id="42026" name="Line 48"/>
          <p:cNvSpPr>
            <a:spLocks noChangeShapeType="1"/>
          </p:cNvSpPr>
          <p:nvPr/>
        </p:nvSpPr>
        <p:spPr bwMode="auto">
          <a:xfrm>
            <a:off x="318928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7" name="Line 49"/>
          <p:cNvSpPr>
            <a:spLocks noChangeShapeType="1"/>
          </p:cNvSpPr>
          <p:nvPr/>
        </p:nvSpPr>
        <p:spPr bwMode="auto">
          <a:xfrm>
            <a:off x="33035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8" name="Line 50"/>
          <p:cNvSpPr>
            <a:spLocks noChangeShapeType="1"/>
          </p:cNvSpPr>
          <p:nvPr/>
        </p:nvSpPr>
        <p:spPr bwMode="auto">
          <a:xfrm>
            <a:off x="34178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29" name="Line 51"/>
          <p:cNvSpPr>
            <a:spLocks noChangeShapeType="1"/>
          </p:cNvSpPr>
          <p:nvPr/>
        </p:nvSpPr>
        <p:spPr bwMode="auto">
          <a:xfrm>
            <a:off x="35321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30" name="Rectangle 52"/>
          <p:cNvSpPr>
            <a:spLocks noChangeArrowheads="1"/>
          </p:cNvSpPr>
          <p:nvPr/>
        </p:nvSpPr>
        <p:spPr bwMode="auto">
          <a:xfrm>
            <a:off x="311943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80</a:t>
            </a:r>
          </a:p>
        </p:txBody>
      </p:sp>
      <p:sp>
        <p:nvSpPr>
          <p:cNvPr id="42031" name="Line 53"/>
          <p:cNvSpPr>
            <a:spLocks noChangeShapeType="1"/>
          </p:cNvSpPr>
          <p:nvPr/>
        </p:nvSpPr>
        <p:spPr bwMode="auto">
          <a:xfrm>
            <a:off x="364648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32" name="Line 54"/>
          <p:cNvSpPr>
            <a:spLocks noChangeShapeType="1"/>
          </p:cNvSpPr>
          <p:nvPr/>
        </p:nvSpPr>
        <p:spPr bwMode="auto">
          <a:xfrm>
            <a:off x="37607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33" name="Line 55"/>
          <p:cNvSpPr>
            <a:spLocks noChangeShapeType="1"/>
          </p:cNvSpPr>
          <p:nvPr/>
        </p:nvSpPr>
        <p:spPr bwMode="auto">
          <a:xfrm>
            <a:off x="387508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34" name="Rectangle 56"/>
          <p:cNvSpPr>
            <a:spLocks noChangeArrowheads="1"/>
          </p:cNvSpPr>
          <p:nvPr/>
        </p:nvSpPr>
        <p:spPr bwMode="auto">
          <a:xfrm>
            <a:off x="3538538" y="48720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100</a:t>
            </a:r>
          </a:p>
        </p:txBody>
      </p:sp>
      <p:sp>
        <p:nvSpPr>
          <p:cNvPr id="42035" name="Rectangle 57"/>
          <p:cNvSpPr>
            <a:spLocks noChangeArrowheads="1"/>
          </p:cNvSpPr>
          <p:nvPr/>
        </p:nvSpPr>
        <p:spPr bwMode="auto">
          <a:xfrm>
            <a:off x="3995738" y="48720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120</a:t>
            </a:r>
          </a:p>
        </p:txBody>
      </p:sp>
      <p:sp>
        <p:nvSpPr>
          <p:cNvPr id="42036" name="Line 58"/>
          <p:cNvSpPr>
            <a:spLocks noChangeShapeType="1"/>
          </p:cNvSpPr>
          <p:nvPr/>
        </p:nvSpPr>
        <p:spPr bwMode="auto">
          <a:xfrm>
            <a:off x="1360488" y="3519488"/>
            <a:ext cx="2743200" cy="1651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37" name="Line 59"/>
          <p:cNvSpPr>
            <a:spLocks noChangeShapeType="1"/>
          </p:cNvSpPr>
          <p:nvPr/>
        </p:nvSpPr>
        <p:spPr bwMode="auto">
          <a:xfrm>
            <a:off x="1360488" y="4751388"/>
            <a:ext cx="27432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38" name="Line 60"/>
          <p:cNvSpPr>
            <a:spLocks noChangeShapeType="1"/>
          </p:cNvSpPr>
          <p:nvPr/>
        </p:nvSpPr>
        <p:spPr bwMode="auto">
          <a:xfrm flipV="1">
            <a:off x="1360488" y="2922588"/>
            <a:ext cx="1587" cy="1828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039" name="Oval 61"/>
          <p:cNvSpPr>
            <a:spLocks noChangeArrowheads="1"/>
          </p:cNvSpPr>
          <p:nvPr/>
        </p:nvSpPr>
        <p:spPr bwMode="auto">
          <a:xfrm>
            <a:off x="1754188" y="3316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0" name="Oval 62"/>
          <p:cNvSpPr>
            <a:spLocks noChangeArrowheads="1"/>
          </p:cNvSpPr>
          <p:nvPr/>
        </p:nvSpPr>
        <p:spPr bwMode="auto">
          <a:xfrm>
            <a:off x="16652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1" name="Oval 63"/>
          <p:cNvSpPr>
            <a:spLocks noChangeArrowheads="1"/>
          </p:cNvSpPr>
          <p:nvPr/>
        </p:nvSpPr>
        <p:spPr bwMode="auto">
          <a:xfrm>
            <a:off x="16906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2" name="Oval 64"/>
          <p:cNvSpPr>
            <a:spLocks noChangeArrowheads="1"/>
          </p:cNvSpPr>
          <p:nvPr/>
        </p:nvSpPr>
        <p:spPr bwMode="auto">
          <a:xfrm>
            <a:off x="1589088" y="3671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3" name="Oval 65"/>
          <p:cNvSpPr>
            <a:spLocks noChangeArrowheads="1"/>
          </p:cNvSpPr>
          <p:nvPr/>
        </p:nvSpPr>
        <p:spPr bwMode="auto">
          <a:xfrm>
            <a:off x="18938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4" name="Oval 66"/>
          <p:cNvSpPr>
            <a:spLocks noChangeArrowheads="1"/>
          </p:cNvSpPr>
          <p:nvPr/>
        </p:nvSpPr>
        <p:spPr bwMode="auto">
          <a:xfrm>
            <a:off x="17795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5" name="Oval 67"/>
          <p:cNvSpPr>
            <a:spLocks noChangeArrowheads="1"/>
          </p:cNvSpPr>
          <p:nvPr/>
        </p:nvSpPr>
        <p:spPr bwMode="auto">
          <a:xfrm>
            <a:off x="1601788" y="3557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6" name="Oval 68"/>
          <p:cNvSpPr>
            <a:spLocks noChangeArrowheads="1"/>
          </p:cNvSpPr>
          <p:nvPr/>
        </p:nvSpPr>
        <p:spPr bwMode="auto">
          <a:xfrm>
            <a:off x="1830388" y="3621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7" name="Oval 69"/>
          <p:cNvSpPr>
            <a:spLocks noChangeArrowheads="1"/>
          </p:cNvSpPr>
          <p:nvPr/>
        </p:nvSpPr>
        <p:spPr bwMode="auto">
          <a:xfrm>
            <a:off x="1550988" y="3798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8" name="Oval 70"/>
          <p:cNvSpPr>
            <a:spLocks noChangeArrowheads="1"/>
          </p:cNvSpPr>
          <p:nvPr/>
        </p:nvSpPr>
        <p:spPr bwMode="auto">
          <a:xfrm>
            <a:off x="1982788" y="3557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49" name="Oval 71"/>
          <p:cNvSpPr>
            <a:spLocks noChangeArrowheads="1"/>
          </p:cNvSpPr>
          <p:nvPr/>
        </p:nvSpPr>
        <p:spPr bwMode="auto">
          <a:xfrm>
            <a:off x="15763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0" name="Oval 72"/>
          <p:cNvSpPr>
            <a:spLocks noChangeArrowheads="1"/>
          </p:cNvSpPr>
          <p:nvPr/>
        </p:nvSpPr>
        <p:spPr bwMode="auto">
          <a:xfrm>
            <a:off x="1570038" y="3557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1" name="Oval 73"/>
          <p:cNvSpPr>
            <a:spLocks noChangeArrowheads="1"/>
          </p:cNvSpPr>
          <p:nvPr/>
        </p:nvSpPr>
        <p:spPr bwMode="auto">
          <a:xfrm>
            <a:off x="1595438" y="3671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2" name="Oval 74"/>
          <p:cNvSpPr>
            <a:spLocks noChangeArrowheads="1"/>
          </p:cNvSpPr>
          <p:nvPr/>
        </p:nvSpPr>
        <p:spPr bwMode="auto">
          <a:xfrm>
            <a:off x="3354388" y="40401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3" name="Oval 75"/>
          <p:cNvSpPr>
            <a:spLocks noChangeArrowheads="1"/>
          </p:cNvSpPr>
          <p:nvPr/>
        </p:nvSpPr>
        <p:spPr bwMode="auto">
          <a:xfrm>
            <a:off x="1570038" y="3430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4" name="Oval 76"/>
          <p:cNvSpPr>
            <a:spLocks noChangeArrowheads="1"/>
          </p:cNvSpPr>
          <p:nvPr/>
        </p:nvSpPr>
        <p:spPr bwMode="auto">
          <a:xfrm>
            <a:off x="15763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5" name="Oval 77"/>
          <p:cNvSpPr>
            <a:spLocks noChangeArrowheads="1"/>
          </p:cNvSpPr>
          <p:nvPr/>
        </p:nvSpPr>
        <p:spPr bwMode="auto">
          <a:xfrm>
            <a:off x="2058988" y="3671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6" name="Oval 78"/>
          <p:cNvSpPr>
            <a:spLocks noChangeArrowheads="1"/>
          </p:cNvSpPr>
          <p:nvPr/>
        </p:nvSpPr>
        <p:spPr bwMode="auto">
          <a:xfrm>
            <a:off x="1570038" y="3798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7" name="Oval 79"/>
          <p:cNvSpPr>
            <a:spLocks noChangeArrowheads="1"/>
          </p:cNvSpPr>
          <p:nvPr/>
        </p:nvSpPr>
        <p:spPr bwMode="auto">
          <a:xfrm>
            <a:off x="1779588" y="37353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8" name="Oval 80"/>
          <p:cNvSpPr>
            <a:spLocks noChangeArrowheads="1"/>
          </p:cNvSpPr>
          <p:nvPr/>
        </p:nvSpPr>
        <p:spPr bwMode="auto">
          <a:xfrm>
            <a:off x="2147888" y="3925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59" name="Oval 81"/>
          <p:cNvSpPr>
            <a:spLocks noChangeArrowheads="1"/>
          </p:cNvSpPr>
          <p:nvPr/>
        </p:nvSpPr>
        <p:spPr bwMode="auto">
          <a:xfrm>
            <a:off x="17541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0" name="Oval 82"/>
          <p:cNvSpPr>
            <a:spLocks noChangeArrowheads="1"/>
          </p:cNvSpPr>
          <p:nvPr/>
        </p:nvSpPr>
        <p:spPr bwMode="auto">
          <a:xfrm>
            <a:off x="2528888" y="40401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1" name="Oval 83"/>
          <p:cNvSpPr>
            <a:spLocks noChangeArrowheads="1"/>
          </p:cNvSpPr>
          <p:nvPr/>
        </p:nvSpPr>
        <p:spPr bwMode="auto">
          <a:xfrm>
            <a:off x="39512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2" name="Oval 84"/>
          <p:cNvSpPr>
            <a:spLocks noChangeArrowheads="1"/>
          </p:cNvSpPr>
          <p:nvPr/>
        </p:nvSpPr>
        <p:spPr bwMode="auto">
          <a:xfrm>
            <a:off x="1570038" y="32527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3" name="Oval 85"/>
          <p:cNvSpPr>
            <a:spLocks noChangeArrowheads="1"/>
          </p:cNvSpPr>
          <p:nvPr/>
        </p:nvSpPr>
        <p:spPr bwMode="auto">
          <a:xfrm>
            <a:off x="3265488" y="3621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4" name="Oval 86"/>
          <p:cNvSpPr>
            <a:spLocks noChangeArrowheads="1"/>
          </p:cNvSpPr>
          <p:nvPr/>
        </p:nvSpPr>
        <p:spPr bwMode="auto">
          <a:xfrm>
            <a:off x="1690688" y="3430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5" name="Oval 87"/>
          <p:cNvSpPr>
            <a:spLocks noChangeArrowheads="1"/>
          </p:cNvSpPr>
          <p:nvPr/>
        </p:nvSpPr>
        <p:spPr bwMode="auto">
          <a:xfrm>
            <a:off x="1728788" y="3621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6" name="Oval 88"/>
          <p:cNvSpPr>
            <a:spLocks noChangeArrowheads="1"/>
          </p:cNvSpPr>
          <p:nvPr/>
        </p:nvSpPr>
        <p:spPr bwMode="auto">
          <a:xfrm>
            <a:off x="1779588" y="3621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7" name="Oval 89"/>
          <p:cNvSpPr>
            <a:spLocks noChangeArrowheads="1"/>
          </p:cNvSpPr>
          <p:nvPr/>
        </p:nvSpPr>
        <p:spPr bwMode="auto">
          <a:xfrm>
            <a:off x="2947988" y="3316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8" name="Oval 90"/>
          <p:cNvSpPr>
            <a:spLocks noChangeArrowheads="1"/>
          </p:cNvSpPr>
          <p:nvPr/>
        </p:nvSpPr>
        <p:spPr bwMode="auto">
          <a:xfrm>
            <a:off x="2744788" y="37353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69" name="Oval 91"/>
          <p:cNvSpPr>
            <a:spLocks noChangeArrowheads="1"/>
          </p:cNvSpPr>
          <p:nvPr/>
        </p:nvSpPr>
        <p:spPr bwMode="auto">
          <a:xfrm>
            <a:off x="29860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0" name="Oval 92"/>
          <p:cNvSpPr>
            <a:spLocks noChangeArrowheads="1"/>
          </p:cNvSpPr>
          <p:nvPr/>
        </p:nvSpPr>
        <p:spPr bwMode="auto">
          <a:xfrm>
            <a:off x="1754188" y="3557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1" name="Oval 93"/>
          <p:cNvSpPr>
            <a:spLocks noChangeArrowheads="1"/>
          </p:cNvSpPr>
          <p:nvPr/>
        </p:nvSpPr>
        <p:spPr bwMode="auto">
          <a:xfrm>
            <a:off x="25542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2" name="Oval 94"/>
          <p:cNvSpPr>
            <a:spLocks noChangeArrowheads="1"/>
          </p:cNvSpPr>
          <p:nvPr/>
        </p:nvSpPr>
        <p:spPr bwMode="auto">
          <a:xfrm>
            <a:off x="26685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3" name="Oval 95"/>
          <p:cNvSpPr>
            <a:spLocks noChangeArrowheads="1"/>
          </p:cNvSpPr>
          <p:nvPr/>
        </p:nvSpPr>
        <p:spPr bwMode="auto">
          <a:xfrm>
            <a:off x="18049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4" name="Oval 96"/>
          <p:cNvSpPr>
            <a:spLocks noChangeArrowheads="1"/>
          </p:cNvSpPr>
          <p:nvPr/>
        </p:nvSpPr>
        <p:spPr bwMode="auto">
          <a:xfrm>
            <a:off x="2516188" y="3430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5" name="Oval 97"/>
          <p:cNvSpPr>
            <a:spLocks noChangeArrowheads="1"/>
          </p:cNvSpPr>
          <p:nvPr/>
        </p:nvSpPr>
        <p:spPr bwMode="auto">
          <a:xfrm>
            <a:off x="2300288" y="3557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6" name="Oval 98"/>
          <p:cNvSpPr>
            <a:spLocks noChangeArrowheads="1"/>
          </p:cNvSpPr>
          <p:nvPr/>
        </p:nvSpPr>
        <p:spPr bwMode="auto">
          <a:xfrm>
            <a:off x="150653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7" name="Oval 99"/>
          <p:cNvSpPr>
            <a:spLocks noChangeArrowheads="1"/>
          </p:cNvSpPr>
          <p:nvPr/>
        </p:nvSpPr>
        <p:spPr bwMode="auto">
          <a:xfrm>
            <a:off x="1595438" y="38623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8" name="Oval 100"/>
          <p:cNvSpPr>
            <a:spLocks noChangeArrowheads="1"/>
          </p:cNvSpPr>
          <p:nvPr/>
        </p:nvSpPr>
        <p:spPr bwMode="auto">
          <a:xfrm>
            <a:off x="1614488" y="3430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79" name="Oval 101"/>
          <p:cNvSpPr>
            <a:spLocks noChangeArrowheads="1"/>
          </p:cNvSpPr>
          <p:nvPr/>
        </p:nvSpPr>
        <p:spPr bwMode="auto">
          <a:xfrm>
            <a:off x="16398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0" name="Oval 102"/>
          <p:cNvSpPr>
            <a:spLocks noChangeArrowheads="1"/>
          </p:cNvSpPr>
          <p:nvPr/>
        </p:nvSpPr>
        <p:spPr bwMode="auto">
          <a:xfrm>
            <a:off x="16906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1" name="Oval 103"/>
          <p:cNvSpPr>
            <a:spLocks noChangeArrowheads="1"/>
          </p:cNvSpPr>
          <p:nvPr/>
        </p:nvSpPr>
        <p:spPr bwMode="auto">
          <a:xfrm>
            <a:off x="1531938" y="3316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2" name="Oval 104"/>
          <p:cNvSpPr>
            <a:spLocks noChangeArrowheads="1"/>
          </p:cNvSpPr>
          <p:nvPr/>
        </p:nvSpPr>
        <p:spPr bwMode="auto">
          <a:xfrm>
            <a:off x="16652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3" name="Oval 105"/>
          <p:cNvSpPr>
            <a:spLocks noChangeArrowheads="1"/>
          </p:cNvSpPr>
          <p:nvPr/>
        </p:nvSpPr>
        <p:spPr bwMode="auto">
          <a:xfrm>
            <a:off x="1531938" y="37353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4" name="Oval 106"/>
          <p:cNvSpPr>
            <a:spLocks noChangeArrowheads="1"/>
          </p:cNvSpPr>
          <p:nvPr/>
        </p:nvSpPr>
        <p:spPr bwMode="auto">
          <a:xfrm>
            <a:off x="19192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5" name="Oval 107"/>
          <p:cNvSpPr>
            <a:spLocks noChangeArrowheads="1"/>
          </p:cNvSpPr>
          <p:nvPr/>
        </p:nvSpPr>
        <p:spPr bwMode="auto">
          <a:xfrm>
            <a:off x="2643188" y="44084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6" name="Oval 108"/>
          <p:cNvSpPr>
            <a:spLocks noChangeArrowheads="1"/>
          </p:cNvSpPr>
          <p:nvPr/>
        </p:nvSpPr>
        <p:spPr bwMode="auto">
          <a:xfrm>
            <a:off x="2185988" y="3430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7" name="Oval 109"/>
          <p:cNvSpPr>
            <a:spLocks noChangeArrowheads="1"/>
          </p:cNvSpPr>
          <p:nvPr/>
        </p:nvSpPr>
        <p:spPr bwMode="auto">
          <a:xfrm>
            <a:off x="1570038" y="3798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8" name="Oval 110"/>
          <p:cNvSpPr>
            <a:spLocks noChangeArrowheads="1"/>
          </p:cNvSpPr>
          <p:nvPr/>
        </p:nvSpPr>
        <p:spPr bwMode="auto">
          <a:xfrm>
            <a:off x="1779588" y="37353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9" name="Oval 111"/>
          <p:cNvSpPr>
            <a:spLocks noChangeArrowheads="1"/>
          </p:cNvSpPr>
          <p:nvPr/>
        </p:nvSpPr>
        <p:spPr bwMode="auto">
          <a:xfrm>
            <a:off x="1576388" y="37353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0" name="Oval 112"/>
          <p:cNvSpPr>
            <a:spLocks noChangeArrowheads="1"/>
          </p:cNvSpPr>
          <p:nvPr/>
        </p:nvSpPr>
        <p:spPr bwMode="auto">
          <a:xfrm>
            <a:off x="17795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1" name="Oval 113"/>
          <p:cNvSpPr>
            <a:spLocks noChangeArrowheads="1"/>
          </p:cNvSpPr>
          <p:nvPr/>
        </p:nvSpPr>
        <p:spPr bwMode="auto">
          <a:xfrm>
            <a:off x="1754188" y="32527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2" name="Oval 114"/>
          <p:cNvSpPr>
            <a:spLocks noChangeArrowheads="1"/>
          </p:cNvSpPr>
          <p:nvPr/>
        </p:nvSpPr>
        <p:spPr bwMode="auto">
          <a:xfrm>
            <a:off x="17287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3" name="Oval 115"/>
          <p:cNvSpPr>
            <a:spLocks noChangeArrowheads="1"/>
          </p:cNvSpPr>
          <p:nvPr/>
        </p:nvSpPr>
        <p:spPr bwMode="auto">
          <a:xfrm>
            <a:off x="2414588" y="32527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4" name="Oval 116"/>
          <p:cNvSpPr>
            <a:spLocks noChangeArrowheads="1"/>
          </p:cNvSpPr>
          <p:nvPr/>
        </p:nvSpPr>
        <p:spPr bwMode="auto">
          <a:xfrm>
            <a:off x="155733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5" name="Oval 117"/>
          <p:cNvSpPr>
            <a:spLocks noChangeArrowheads="1"/>
          </p:cNvSpPr>
          <p:nvPr/>
        </p:nvSpPr>
        <p:spPr bwMode="auto">
          <a:xfrm>
            <a:off x="1893888" y="41036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6" name="Oval 118"/>
          <p:cNvSpPr>
            <a:spLocks noChangeArrowheads="1"/>
          </p:cNvSpPr>
          <p:nvPr/>
        </p:nvSpPr>
        <p:spPr bwMode="auto">
          <a:xfrm>
            <a:off x="1868488" y="3430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7" name="Oval 119"/>
          <p:cNvSpPr>
            <a:spLocks noChangeArrowheads="1"/>
          </p:cNvSpPr>
          <p:nvPr/>
        </p:nvSpPr>
        <p:spPr bwMode="auto">
          <a:xfrm>
            <a:off x="1804988" y="3316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8" name="Oval 120"/>
          <p:cNvSpPr>
            <a:spLocks noChangeArrowheads="1"/>
          </p:cNvSpPr>
          <p:nvPr/>
        </p:nvSpPr>
        <p:spPr bwMode="auto">
          <a:xfrm>
            <a:off x="27447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99" name="Oval 121"/>
          <p:cNvSpPr>
            <a:spLocks noChangeArrowheads="1"/>
          </p:cNvSpPr>
          <p:nvPr/>
        </p:nvSpPr>
        <p:spPr bwMode="auto">
          <a:xfrm>
            <a:off x="16906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0" name="Oval 122"/>
          <p:cNvSpPr>
            <a:spLocks noChangeArrowheads="1"/>
          </p:cNvSpPr>
          <p:nvPr/>
        </p:nvSpPr>
        <p:spPr bwMode="auto">
          <a:xfrm>
            <a:off x="2097088" y="3557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1" name="Oval 123"/>
          <p:cNvSpPr>
            <a:spLocks noChangeArrowheads="1"/>
          </p:cNvSpPr>
          <p:nvPr/>
        </p:nvSpPr>
        <p:spPr bwMode="auto">
          <a:xfrm>
            <a:off x="17160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2" name="Oval 124"/>
          <p:cNvSpPr>
            <a:spLocks noChangeArrowheads="1"/>
          </p:cNvSpPr>
          <p:nvPr/>
        </p:nvSpPr>
        <p:spPr bwMode="auto">
          <a:xfrm>
            <a:off x="16652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3" name="Oval 125"/>
          <p:cNvSpPr>
            <a:spLocks noChangeArrowheads="1"/>
          </p:cNvSpPr>
          <p:nvPr/>
        </p:nvSpPr>
        <p:spPr bwMode="auto">
          <a:xfrm>
            <a:off x="16017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4" name="Oval 126"/>
          <p:cNvSpPr>
            <a:spLocks noChangeArrowheads="1"/>
          </p:cNvSpPr>
          <p:nvPr/>
        </p:nvSpPr>
        <p:spPr bwMode="auto">
          <a:xfrm>
            <a:off x="1639888" y="3798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5" name="Oval 127"/>
          <p:cNvSpPr>
            <a:spLocks noChangeArrowheads="1"/>
          </p:cNvSpPr>
          <p:nvPr/>
        </p:nvSpPr>
        <p:spPr bwMode="auto">
          <a:xfrm>
            <a:off x="15509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6" name="Oval 128"/>
          <p:cNvSpPr>
            <a:spLocks noChangeArrowheads="1"/>
          </p:cNvSpPr>
          <p:nvPr/>
        </p:nvSpPr>
        <p:spPr bwMode="auto">
          <a:xfrm>
            <a:off x="1944688" y="3316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7" name="Oval 129"/>
          <p:cNvSpPr>
            <a:spLocks noChangeArrowheads="1"/>
          </p:cNvSpPr>
          <p:nvPr/>
        </p:nvSpPr>
        <p:spPr bwMode="auto">
          <a:xfrm>
            <a:off x="1957388" y="3671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8" name="Oval 130"/>
          <p:cNvSpPr>
            <a:spLocks noChangeArrowheads="1"/>
          </p:cNvSpPr>
          <p:nvPr/>
        </p:nvSpPr>
        <p:spPr bwMode="auto">
          <a:xfrm>
            <a:off x="1601788" y="3671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09" name="Oval 131"/>
          <p:cNvSpPr>
            <a:spLocks noChangeArrowheads="1"/>
          </p:cNvSpPr>
          <p:nvPr/>
        </p:nvSpPr>
        <p:spPr bwMode="auto">
          <a:xfrm>
            <a:off x="1919288" y="3621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0" name="Oval 132"/>
          <p:cNvSpPr>
            <a:spLocks noChangeArrowheads="1"/>
          </p:cNvSpPr>
          <p:nvPr/>
        </p:nvSpPr>
        <p:spPr bwMode="auto">
          <a:xfrm>
            <a:off x="2122488" y="3925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1" name="Oval 133"/>
          <p:cNvSpPr>
            <a:spLocks noChangeArrowheads="1"/>
          </p:cNvSpPr>
          <p:nvPr/>
        </p:nvSpPr>
        <p:spPr bwMode="auto">
          <a:xfrm>
            <a:off x="1576388" y="3367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2" name="Oval 134"/>
          <p:cNvSpPr>
            <a:spLocks noChangeArrowheads="1"/>
          </p:cNvSpPr>
          <p:nvPr/>
        </p:nvSpPr>
        <p:spPr bwMode="auto">
          <a:xfrm>
            <a:off x="1804988" y="3621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3" name="Oval 135"/>
          <p:cNvSpPr>
            <a:spLocks noChangeArrowheads="1"/>
          </p:cNvSpPr>
          <p:nvPr/>
        </p:nvSpPr>
        <p:spPr bwMode="auto">
          <a:xfrm>
            <a:off x="1595438" y="3925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4" name="Oval 136"/>
          <p:cNvSpPr>
            <a:spLocks noChangeArrowheads="1"/>
          </p:cNvSpPr>
          <p:nvPr/>
        </p:nvSpPr>
        <p:spPr bwMode="auto">
          <a:xfrm>
            <a:off x="1919288" y="35575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5" name="Oval 137"/>
          <p:cNvSpPr>
            <a:spLocks noChangeArrowheads="1"/>
          </p:cNvSpPr>
          <p:nvPr/>
        </p:nvSpPr>
        <p:spPr bwMode="auto">
          <a:xfrm>
            <a:off x="16398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6" name="Oval 138"/>
          <p:cNvSpPr>
            <a:spLocks noChangeArrowheads="1"/>
          </p:cNvSpPr>
          <p:nvPr/>
        </p:nvSpPr>
        <p:spPr bwMode="auto">
          <a:xfrm>
            <a:off x="2833688" y="34940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7" name="Oval 139"/>
          <p:cNvSpPr>
            <a:spLocks noChangeArrowheads="1"/>
          </p:cNvSpPr>
          <p:nvPr/>
        </p:nvSpPr>
        <p:spPr bwMode="auto">
          <a:xfrm>
            <a:off x="1779588" y="31892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8" name="Oval 140"/>
          <p:cNvSpPr>
            <a:spLocks noChangeArrowheads="1"/>
          </p:cNvSpPr>
          <p:nvPr/>
        </p:nvSpPr>
        <p:spPr bwMode="auto">
          <a:xfrm>
            <a:off x="1690688" y="3798888"/>
            <a:ext cx="88900" cy="88900"/>
          </a:xfrm>
          <a:prstGeom prst="ellipse">
            <a:avLst/>
          </a:prstGeom>
          <a:solidFill>
            <a:srgbClr val="FF4965"/>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19" name="Line 141"/>
          <p:cNvSpPr>
            <a:spLocks noChangeShapeType="1"/>
          </p:cNvSpPr>
          <p:nvPr/>
        </p:nvSpPr>
        <p:spPr bwMode="auto">
          <a:xfrm flipV="1">
            <a:off x="5684838" y="2922588"/>
            <a:ext cx="1587" cy="1828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20" name="Line 142"/>
          <p:cNvSpPr>
            <a:spLocks noChangeShapeType="1"/>
          </p:cNvSpPr>
          <p:nvPr/>
        </p:nvSpPr>
        <p:spPr bwMode="auto">
          <a:xfrm flipH="1">
            <a:off x="5634038" y="47513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21" name="Line 143"/>
          <p:cNvSpPr>
            <a:spLocks noChangeShapeType="1"/>
          </p:cNvSpPr>
          <p:nvPr/>
        </p:nvSpPr>
        <p:spPr bwMode="auto">
          <a:xfrm flipH="1">
            <a:off x="5659438" y="45989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22" name="Rectangle 144"/>
          <p:cNvSpPr>
            <a:spLocks noChangeArrowheads="1"/>
          </p:cNvSpPr>
          <p:nvPr/>
        </p:nvSpPr>
        <p:spPr bwMode="auto">
          <a:xfrm>
            <a:off x="5500688" y="4694238"/>
            <a:ext cx="119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0</a:t>
            </a:r>
          </a:p>
        </p:txBody>
      </p:sp>
      <p:sp>
        <p:nvSpPr>
          <p:cNvPr id="42123" name="Line 145"/>
          <p:cNvSpPr>
            <a:spLocks noChangeShapeType="1"/>
          </p:cNvSpPr>
          <p:nvPr/>
        </p:nvSpPr>
        <p:spPr bwMode="auto">
          <a:xfrm flipH="1">
            <a:off x="5634038" y="44465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24" name="Line 146"/>
          <p:cNvSpPr>
            <a:spLocks noChangeShapeType="1"/>
          </p:cNvSpPr>
          <p:nvPr/>
        </p:nvSpPr>
        <p:spPr bwMode="auto">
          <a:xfrm flipH="1">
            <a:off x="5659438" y="42941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25" name="Rectangle 147"/>
          <p:cNvSpPr>
            <a:spLocks noChangeArrowheads="1"/>
          </p:cNvSpPr>
          <p:nvPr/>
        </p:nvSpPr>
        <p:spPr bwMode="auto">
          <a:xfrm>
            <a:off x="5500688" y="4389438"/>
            <a:ext cx="119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5</a:t>
            </a:r>
          </a:p>
        </p:txBody>
      </p:sp>
      <p:sp>
        <p:nvSpPr>
          <p:cNvPr id="42126" name="Line 148"/>
          <p:cNvSpPr>
            <a:spLocks noChangeShapeType="1"/>
          </p:cNvSpPr>
          <p:nvPr/>
        </p:nvSpPr>
        <p:spPr bwMode="auto">
          <a:xfrm flipH="1">
            <a:off x="5634038" y="41417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27" name="Line 149"/>
          <p:cNvSpPr>
            <a:spLocks noChangeShapeType="1"/>
          </p:cNvSpPr>
          <p:nvPr/>
        </p:nvSpPr>
        <p:spPr bwMode="auto">
          <a:xfrm flipH="1">
            <a:off x="5659438" y="39893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28" name="Rectangle 150"/>
          <p:cNvSpPr>
            <a:spLocks noChangeArrowheads="1"/>
          </p:cNvSpPr>
          <p:nvPr/>
        </p:nvSpPr>
        <p:spPr bwMode="auto">
          <a:xfrm>
            <a:off x="5424488" y="40846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10</a:t>
            </a:r>
          </a:p>
        </p:txBody>
      </p:sp>
      <p:sp>
        <p:nvSpPr>
          <p:cNvPr id="42129" name="Line 151"/>
          <p:cNvSpPr>
            <a:spLocks noChangeShapeType="1"/>
          </p:cNvSpPr>
          <p:nvPr/>
        </p:nvSpPr>
        <p:spPr bwMode="auto">
          <a:xfrm flipH="1">
            <a:off x="5634038" y="38369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30" name="Line 152"/>
          <p:cNvSpPr>
            <a:spLocks noChangeShapeType="1"/>
          </p:cNvSpPr>
          <p:nvPr/>
        </p:nvSpPr>
        <p:spPr bwMode="auto">
          <a:xfrm flipH="1">
            <a:off x="5659438" y="36845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31" name="Rectangle 153"/>
          <p:cNvSpPr>
            <a:spLocks noChangeArrowheads="1"/>
          </p:cNvSpPr>
          <p:nvPr/>
        </p:nvSpPr>
        <p:spPr bwMode="auto">
          <a:xfrm>
            <a:off x="5424488" y="37798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15</a:t>
            </a:r>
          </a:p>
        </p:txBody>
      </p:sp>
      <p:sp>
        <p:nvSpPr>
          <p:cNvPr id="42132" name="Line 154"/>
          <p:cNvSpPr>
            <a:spLocks noChangeShapeType="1"/>
          </p:cNvSpPr>
          <p:nvPr/>
        </p:nvSpPr>
        <p:spPr bwMode="auto">
          <a:xfrm flipH="1">
            <a:off x="5634038" y="35321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33" name="Line 155"/>
          <p:cNvSpPr>
            <a:spLocks noChangeShapeType="1"/>
          </p:cNvSpPr>
          <p:nvPr/>
        </p:nvSpPr>
        <p:spPr bwMode="auto">
          <a:xfrm flipH="1">
            <a:off x="5659438" y="33797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34" name="Rectangle 156"/>
          <p:cNvSpPr>
            <a:spLocks noChangeArrowheads="1"/>
          </p:cNvSpPr>
          <p:nvPr/>
        </p:nvSpPr>
        <p:spPr bwMode="auto">
          <a:xfrm>
            <a:off x="5424488" y="3475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20</a:t>
            </a:r>
          </a:p>
        </p:txBody>
      </p:sp>
      <p:sp>
        <p:nvSpPr>
          <p:cNvPr id="42135" name="Line 157"/>
          <p:cNvSpPr>
            <a:spLocks noChangeShapeType="1"/>
          </p:cNvSpPr>
          <p:nvPr/>
        </p:nvSpPr>
        <p:spPr bwMode="auto">
          <a:xfrm flipH="1">
            <a:off x="5634038" y="3227388"/>
            <a:ext cx="508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36" name="Line 158"/>
          <p:cNvSpPr>
            <a:spLocks noChangeShapeType="1"/>
          </p:cNvSpPr>
          <p:nvPr/>
        </p:nvSpPr>
        <p:spPr bwMode="auto">
          <a:xfrm flipH="1">
            <a:off x="5659438" y="3074988"/>
            <a:ext cx="254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37" name="Rectangle 159"/>
          <p:cNvSpPr>
            <a:spLocks noChangeArrowheads="1"/>
          </p:cNvSpPr>
          <p:nvPr/>
        </p:nvSpPr>
        <p:spPr bwMode="auto">
          <a:xfrm>
            <a:off x="5424488" y="31702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25</a:t>
            </a:r>
          </a:p>
        </p:txBody>
      </p:sp>
      <p:sp>
        <p:nvSpPr>
          <p:cNvPr id="42138" name="Rectangle 160"/>
          <p:cNvSpPr>
            <a:spLocks noChangeArrowheads="1"/>
          </p:cNvSpPr>
          <p:nvPr/>
        </p:nvSpPr>
        <p:spPr bwMode="auto">
          <a:xfrm>
            <a:off x="5424488" y="28654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30</a:t>
            </a:r>
          </a:p>
        </p:txBody>
      </p:sp>
      <p:sp>
        <p:nvSpPr>
          <p:cNvPr id="42139" name="Line 161"/>
          <p:cNvSpPr>
            <a:spLocks noChangeShapeType="1"/>
          </p:cNvSpPr>
          <p:nvPr/>
        </p:nvSpPr>
        <p:spPr bwMode="auto">
          <a:xfrm>
            <a:off x="5684838" y="4751388"/>
            <a:ext cx="2743200"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40" name="Line 162"/>
          <p:cNvSpPr>
            <a:spLocks noChangeShapeType="1"/>
          </p:cNvSpPr>
          <p:nvPr/>
        </p:nvSpPr>
        <p:spPr bwMode="auto">
          <a:xfrm>
            <a:off x="568483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41" name="Line 163"/>
          <p:cNvSpPr>
            <a:spLocks noChangeShapeType="1"/>
          </p:cNvSpPr>
          <p:nvPr/>
        </p:nvSpPr>
        <p:spPr bwMode="auto">
          <a:xfrm>
            <a:off x="588803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42" name="Rectangle 164"/>
          <p:cNvSpPr>
            <a:spLocks noChangeArrowheads="1"/>
          </p:cNvSpPr>
          <p:nvPr/>
        </p:nvSpPr>
        <p:spPr bwMode="auto">
          <a:xfrm>
            <a:off x="5627688" y="4872038"/>
            <a:ext cx="179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-5</a:t>
            </a:r>
          </a:p>
        </p:txBody>
      </p:sp>
      <p:sp>
        <p:nvSpPr>
          <p:cNvPr id="42143" name="Line 165"/>
          <p:cNvSpPr>
            <a:spLocks noChangeShapeType="1"/>
          </p:cNvSpPr>
          <p:nvPr/>
        </p:nvSpPr>
        <p:spPr bwMode="auto">
          <a:xfrm>
            <a:off x="607853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44" name="Line 166"/>
          <p:cNvSpPr>
            <a:spLocks noChangeShapeType="1"/>
          </p:cNvSpPr>
          <p:nvPr/>
        </p:nvSpPr>
        <p:spPr bwMode="auto">
          <a:xfrm>
            <a:off x="628173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45" name="Rectangle 167"/>
          <p:cNvSpPr>
            <a:spLocks noChangeArrowheads="1"/>
          </p:cNvSpPr>
          <p:nvPr/>
        </p:nvSpPr>
        <p:spPr bwMode="auto">
          <a:xfrm>
            <a:off x="6046788" y="4872038"/>
            <a:ext cx="119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0</a:t>
            </a:r>
          </a:p>
        </p:txBody>
      </p:sp>
      <p:sp>
        <p:nvSpPr>
          <p:cNvPr id="42146" name="Line 168"/>
          <p:cNvSpPr>
            <a:spLocks noChangeShapeType="1"/>
          </p:cNvSpPr>
          <p:nvPr/>
        </p:nvSpPr>
        <p:spPr bwMode="auto">
          <a:xfrm>
            <a:off x="647223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47" name="Line 169"/>
          <p:cNvSpPr>
            <a:spLocks noChangeShapeType="1"/>
          </p:cNvSpPr>
          <p:nvPr/>
        </p:nvSpPr>
        <p:spPr bwMode="auto">
          <a:xfrm>
            <a:off x="667543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48" name="Rectangle 170"/>
          <p:cNvSpPr>
            <a:spLocks noChangeArrowheads="1"/>
          </p:cNvSpPr>
          <p:nvPr/>
        </p:nvSpPr>
        <p:spPr bwMode="auto">
          <a:xfrm>
            <a:off x="6440488" y="4872038"/>
            <a:ext cx="119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5</a:t>
            </a:r>
          </a:p>
        </p:txBody>
      </p:sp>
      <p:sp>
        <p:nvSpPr>
          <p:cNvPr id="42149" name="Line 171"/>
          <p:cNvSpPr>
            <a:spLocks noChangeShapeType="1"/>
          </p:cNvSpPr>
          <p:nvPr/>
        </p:nvSpPr>
        <p:spPr bwMode="auto">
          <a:xfrm>
            <a:off x="686593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50" name="Line 172"/>
          <p:cNvSpPr>
            <a:spLocks noChangeShapeType="1"/>
          </p:cNvSpPr>
          <p:nvPr/>
        </p:nvSpPr>
        <p:spPr bwMode="auto">
          <a:xfrm>
            <a:off x="706913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51" name="Rectangle 173"/>
          <p:cNvSpPr>
            <a:spLocks noChangeArrowheads="1"/>
          </p:cNvSpPr>
          <p:nvPr/>
        </p:nvSpPr>
        <p:spPr bwMode="auto">
          <a:xfrm>
            <a:off x="679608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10</a:t>
            </a:r>
          </a:p>
        </p:txBody>
      </p:sp>
      <p:sp>
        <p:nvSpPr>
          <p:cNvPr id="42152" name="Line 174"/>
          <p:cNvSpPr>
            <a:spLocks noChangeShapeType="1"/>
          </p:cNvSpPr>
          <p:nvPr/>
        </p:nvSpPr>
        <p:spPr bwMode="auto">
          <a:xfrm>
            <a:off x="724693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53" name="Line 175"/>
          <p:cNvSpPr>
            <a:spLocks noChangeShapeType="1"/>
          </p:cNvSpPr>
          <p:nvPr/>
        </p:nvSpPr>
        <p:spPr bwMode="auto">
          <a:xfrm>
            <a:off x="745013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54" name="Rectangle 176"/>
          <p:cNvSpPr>
            <a:spLocks noChangeArrowheads="1"/>
          </p:cNvSpPr>
          <p:nvPr/>
        </p:nvSpPr>
        <p:spPr bwMode="auto">
          <a:xfrm>
            <a:off x="717708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15</a:t>
            </a:r>
          </a:p>
        </p:txBody>
      </p:sp>
      <p:sp>
        <p:nvSpPr>
          <p:cNvPr id="42155" name="Line 177"/>
          <p:cNvSpPr>
            <a:spLocks noChangeShapeType="1"/>
          </p:cNvSpPr>
          <p:nvPr/>
        </p:nvSpPr>
        <p:spPr bwMode="auto">
          <a:xfrm>
            <a:off x="764063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56" name="Line 178"/>
          <p:cNvSpPr>
            <a:spLocks noChangeShapeType="1"/>
          </p:cNvSpPr>
          <p:nvPr/>
        </p:nvSpPr>
        <p:spPr bwMode="auto">
          <a:xfrm>
            <a:off x="784383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57" name="Rectangle 179"/>
          <p:cNvSpPr>
            <a:spLocks noChangeArrowheads="1"/>
          </p:cNvSpPr>
          <p:nvPr/>
        </p:nvSpPr>
        <p:spPr bwMode="auto">
          <a:xfrm>
            <a:off x="757078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20</a:t>
            </a:r>
          </a:p>
        </p:txBody>
      </p:sp>
      <p:sp>
        <p:nvSpPr>
          <p:cNvPr id="42158" name="Line 180"/>
          <p:cNvSpPr>
            <a:spLocks noChangeShapeType="1"/>
          </p:cNvSpPr>
          <p:nvPr/>
        </p:nvSpPr>
        <p:spPr bwMode="auto">
          <a:xfrm>
            <a:off x="8034338" y="4751388"/>
            <a:ext cx="1587" cy="508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59" name="Line 181"/>
          <p:cNvSpPr>
            <a:spLocks noChangeShapeType="1"/>
          </p:cNvSpPr>
          <p:nvPr/>
        </p:nvSpPr>
        <p:spPr bwMode="auto">
          <a:xfrm>
            <a:off x="8237538" y="4751388"/>
            <a:ext cx="1587" cy="25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60" name="Rectangle 182"/>
          <p:cNvSpPr>
            <a:spLocks noChangeArrowheads="1"/>
          </p:cNvSpPr>
          <p:nvPr/>
        </p:nvSpPr>
        <p:spPr bwMode="auto">
          <a:xfrm>
            <a:off x="796448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25</a:t>
            </a:r>
          </a:p>
        </p:txBody>
      </p:sp>
      <p:sp>
        <p:nvSpPr>
          <p:cNvPr id="42161" name="Rectangle 183"/>
          <p:cNvSpPr>
            <a:spLocks noChangeArrowheads="1"/>
          </p:cNvSpPr>
          <p:nvPr/>
        </p:nvSpPr>
        <p:spPr bwMode="auto">
          <a:xfrm>
            <a:off x="8358188" y="4872038"/>
            <a:ext cx="238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30</a:t>
            </a:r>
          </a:p>
        </p:txBody>
      </p:sp>
      <p:sp>
        <p:nvSpPr>
          <p:cNvPr id="42162" name="Line 184"/>
          <p:cNvSpPr>
            <a:spLocks noChangeShapeType="1"/>
          </p:cNvSpPr>
          <p:nvPr/>
        </p:nvSpPr>
        <p:spPr bwMode="auto">
          <a:xfrm>
            <a:off x="5684838" y="3405188"/>
            <a:ext cx="2743200" cy="482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63" name="Line 185"/>
          <p:cNvSpPr>
            <a:spLocks noChangeShapeType="1"/>
          </p:cNvSpPr>
          <p:nvPr/>
        </p:nvSpPr>
        <p:spPr bwMode="auto">
          <a:xfrm>
            <a:off x="5684838" y="4751388"/>
            <a:ext cx="27432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64" name="Line 186"/>
          <p:cNvSpPr>
            <a:spLocks noChangeShapeType="1"/>
          </p:cNvSpPr>
          <p:nvPr/>
        </p:nvSpPr>
        <p:spPr bwMode="auto">
          <a:xfrm flipV="1">
            <a:off x="5684838" y="2922588"/>
            <a:ext cx="1587" cy="18288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2165" name="Oval 187"/>
          <p:cNvSpPr>
            <a:spLocks noChangeArrowheads="1"/>
          </p:cNvSpPr>
          <p:nvPr/>
        </p:nvSpPr>
        <p:spPr bwMode="auto">
          <a:xfrm>
            <a:off x="6472238" y="3316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66" name="Oval 188"/>
          <p:cNvSpPr>
            <a:spLocks noChangeArrowheads="1"/>
          </p:cNvSpPr>
          <p:nvPr/>
        </p:nvSpPr>
        <p:spPr bwMode="auto">
          <a:xfrm>
            <a:off x="64722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67" name="Oval 189"/>
          <p:cNvSpPr>
            <a:spLocks noChangeArrowheads="1"/>
          </p:cNvSpPr>
          <p:nvPr/>
        </p:nvSpPr>
        <p:spPr bwMode="auto">
          <a:xfrm>
            <a:off x="60912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68" name="Oval 190"/>
          <p:cNvSpPr>
            <a:spLocks noChangeArrowheads="1"/>
          </p:cNvSpPr>
          <p:nvPr/>
        </p:nvSpPr>
        <p:spPr bwMode="auto">
          <a:xfrm>
            <a:off x="6243638" y="3671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69" name="Oval 191"/>
          <p:cNvSpPr>
            <a:spLocks noChangeArrowheads="1"/>
          </p:cNvSpPr>
          <p:nvPr/>
        </p:nvSpPr>
        <p:spPr bwMode="auto">
          <a:xfrm>
            <a:off x="65484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0" name="Oval 192"/>
          <p:cNvSpPr>
            <a:spLocks noChangeArrowheads="1"/>
          </p:cNvSpPr>
          <p:nvPr/>
        </p:nvSpPr>
        <p:spPr bwMode="auto">
          <a:xfrm>
            <a:off x="6777038" y="3557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1" name="Oval 193"/>
          <p:cNvSpPr>
            <a:spLocks noChangeArrowheads="1"/>
          </p:cNvSpPr>
          <p:nvPr/>
        </p:nvSpPr>
        <p:spPr bwMode="auto">
          <a:xfrm>
            <a:off x="6396038" y="3621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2" name="Oval 194"/>
          <p:cNvSpPr>
            <a:spLocks noChangeArrowheads="1"/>
          </p:cNvSpPr>
          <p:nvPr/>
        </p:nvSpPr>
        <p:spPr bwMode="auto">
          <a:xfrm>
            <a:off x="6484938" y="3798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3" name="Oval 195"/>
          <p:cNvSpPr>
            <a:spLocks noChangeArrowheads="1"/>
          </p:cNvSpPr>
          <p:nvPr/>
        </p:nvSpPr>
        <p:spPr bwMode="auto">
          <a:xfrm>
            <a:off x="6434138" y="3557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4" name="Oval 196"/>
          <p:cNvSpPr>
            <a:spLocks noChangeArrowheads="1"/>
          </p:cNvSpPr>
          <p:nvPr/>
        </p:nvSpPr>
        <p:spPr bwMode="auto">
          <a:xfrm>
            <a:off x="6243638" y="3494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5" name="Oval 197"/>
          <p:cNvSpPr>
            <a:spLocks noChangeArrowheads="1"/>
          </p:cNvSpPr>
          <p:nvPr/>
        </p:nvSpPr>
        <p:spPr bwMode="auto">
          <a:xfrm>
            <a:off x="6586538" y="3557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6" name="Oval 198"/>
          <p:cNvSpPr>
            <a:spLocks noChangeArrowheads="1"/>
          </p:cNvSpPr>
          <p:nvPr/>
        </p:nvSpPr>
        <p:spPr bwMode="auto">
          <a:xfrm>
            <a:off x="6103938" y="3671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7" name="Oval 199"/>
          <p:cNvSpPr>
            <a:spLocks noChangeArrowheads="1"/>
          </p:cNvSpPr>
          <p:nvPr/>
        </p:nvSpPr>
        <p:spPr bwMode="auto">
          <a:xfrm>
            <a:off x="6789738" y="40401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8" name="Oval 200"/>
          <p:cNvSpPr>
            <a:spLocks noChangeArrowheads="1"/>
          </p:cNvSpPr>
          <p:nvPr/>
        </p:nvSpPr>
        <p:spPr bwMode="auto">
          <a:xfrm>
            <a:off x="6269038" y="3430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79" name="Oval 201"/>
          <p:cNvSpPr>
            <a:spLocks noChangeArrowheads="1"/>
          </p:cNvSpPr>
          <p:nvPr/>
        </p:nvSpPr>
        <p:spPr bwMode="auto">
          <a:xfrm>
            <a:off x="60912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0" name="Oval 202"/>
          <p:cNvSpPr>
            <a:spLocks noChangeArrowheads="1"/>
          </p:cNvSpPr>
          <p:nvPr/>
        </p:nvSpPr>
        <p:spPr bwMode="auto">
          <a:xfrm>
            <a:off x="7221538" y="3671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1" name="Oval 203"/>
          <p:cNvSpPr>
            <a:spLocks noChangeArrowheads="1"/>
          </p:cNvSpPr>
          <p:nvPr/>
        </p:nvSpPr>
        <p:spPr bwMode="auto">
          <a:xfrm>
            <a:off x="6713538" y="3798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2" name="Oval 204"/>
          <p:cNvSpPr>
            <a:spLocks noChangeArrowheads="1"/>
          </p:cNvSpPr>
          <p:nvPr/>
        </p:nvSpPr>
        <p:spPr bwMode="auto">
          <a:xfrm>
            <a:off x="8097838" y="37353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3" name="Oval 205"/>
          <p:cNvSpPr>
            <a:spLocks noChangeArrowheads="1"/>
          </p:cNvSpPr>
          <p:nvPr/>
        </p:nvSpPr>
        <p:spPr bwMode="auto">
          <a:xfrm>
            <a:off x="6345238" y="3494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4" name="Oval 206"/>
          <p:cNvSpPr>
            <a:spLocks noChangeArrowheads="1"/>
          </p:cNvSpPr>
          <p:nvPr/>
        </p:nvSpPr>
        <p:spPr bwMode="auto">
          <a:xfrm>
            <a:off x="7005638" y="40401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5" name="Oval 207"/>
          <p:cNvSpPr>
            <a:spLocks noChangeArrowheads="1"/>
          </p:cNvSpPr>
          <p:nvPr/>
        </p:nvSpPr>
        <p:spPr bwMode="auto">
          <a:xfrm>
            <a:off x="6637338" y="32527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6" name="Oval 208"/>
          <p:cNvSpPr>
            <a:spLocks noChangeArrowheads="1"/>
          </p:cNvSpPr>
          <p:nvPr/>
        </p:nvSpPr>
        <p:spPr bwMode="auto">
          <a:xfrm>
            <a:off x="6777038" y="3621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7" name="Oval 209"/>
          <p:cNvSpPr>
            <a:spLocks noChangeArrowheads="1"/>
          </p:cNvSpPr>
          <p:nvPr/>
        </p:nvSpPr>
        <p:spPr bwMode="auto">
          <a:xfrm>
            <a:off x="6713538" y="3430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8" name="Oval 210"/>
          <p:cNvSpPr>
            <a:spLocks noChangeArrowheads="1"/>
          </p:cNvSpPr>
          <p:nvPr/>
        </p:nvSpPr>
        <p:spPr bwMode="auto">
          <a:xfrm>
            <a:off x="6345238" y="3621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89" name="Oval 211"/>
          <p:cNvSpPr>
            <a:spLocks noChangeArrowheads="1"/>
          </p:cNvSpPr>
          <p:nvPr/>
        </p:nvSpPr>
        <p:spPr bwMode="auto">
          <a:xfrm>
            <a:off x="6319838" y="3621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0" name="Oval 212"/>
          <p:cNvSpPr>
            <a:spLocks noChangeArrowheads="1"/>
          </p:cNvSpPr>
          <p:nvPr/>
        </p:nvSpPr>
        <p:spPr bwMode="auto">
          <a:xfrm>
            <a:off x="6523038" y="3316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1" name="Oval 213"/>
          <p:cNvSpPr>
            <a:spLocks noChangeArrowheads="1"/>
          </p:cNvSpPr>
          <p:nvPr/>
        </p:nvSpPr>
        <p:spPr bwMode="auto">
          <a:xfrm>
            <a:off x="7602538" y="37353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2" name="Oval 214"/>
          <p:cNvSpPr>
            <a:spLocks noChangeArrowheads="1"/>
          </p:cNvSpPr>
          <p:nvPr/>
        </p:nvSpPr>
        <p:spPr bwMode="auto">
          <a:xfrm>
            <a:off x="7615238" y="3494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3" name="Oval 215"/>
          <p:cNvSpPr>
            <a:spLocks noChangeArrowheads="1"/>
          </p:cNvSpPr>
          <p:nvPr/>
        </p:nvSpPr>
        <p:spPr bwMode="auto">
          <a:xfrm>
            <a:off x="6383338" y="3557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4" name="Oval 216"/>
          <p:cNvSpPr>
            <a:spLocks noChangeArrowheads="1"/>
          </p:cNvSpPr>
          <p:nvPr/>
        </p:nvSpPr>
        <p:spPr bwMode="auto">
          <a:xfrm>
            <a:off x="66754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5" name="Oval 217"/>
          <p:cNvSpPr>
            <a:spLocks noChangeArrowheads="1"/>
          </p:cNvSpPr>
          <p:nvPr/>
        </p:nvSpPr>
        <p:spPr bwMode="auto">
          <a:xfrm>
            <a:off x="67897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6" name="Oval 218"/>
          <p:cNvSpPr>
            <a:spLocks noChangeArrowheads="1"/>
          </p:cNvSpPr>
          <p:nvPr/>
        </p:nvSpPr>
        <p:spPr bwMode="auto">
          <a:xfrm>
            <a:off x="6294438" y="3494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7" name="Oval 219"/>
          <p:cNvSpPr>
            <a:spLocks noChangeArrowheads="1"/>
          </p:cNvSpPr>
          <p:nvPr/>
        </p:nvSpPr>
        <p:spPr bwMode="auto">
          <a:xfrm>
            <a:off x="6510338" y="3430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8" name="Oval 220"/>
          <p:cNvSpPr>
            <a:spLocks noChangeArrowheads="1"/>
          </p:cNvSpPr>
          <p:nvPr/>
        </p:nvSpPr>
        <p:spPr bwMode="auto">
          <a:xfrm>
            <a:off x="6269038" y="3557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199" name="Oval 221"/>
          <p:cNvSpPr>
            <a:spLocks noChangeArrowheads="1"/>
          </p:cNvSpPr>
          <p:nvPr/>
        </p:nvSpPr>
        <p:spPr bwMode="auto">
          <a:xfrm>
            <a:off x="62563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0" name="Oval 222"/>
          <p:cNvSpPr>
            <a:spLocks noChangeArrowheads="1"/>
          </p:cNvSpPr>
          <p:nvPr/>
        </p:nvSpPr>
        <p:spPr bwMode="auto">
          <a:xfrm>
            <a:off x="6256338" y="38623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1" name="Oval 223"/>
          <p:cNvSpPr>
            <a:spLocks noChangeArrowheads="1"/>
          </p:cNvSpPr>
          <p:nvPr/>
        </p:nvSpPr>
        <p:spPr bwMode="auto">
          <a:xfrm>
            <a:off x="6497638" y="3430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2" name="Oval 224"/>
          <p:cNvSpPr>
            <a:spLocks noChangeArrowheads="1"/>
          </p:cNvSpPr>
          <p:nvPr/>
        </p:nvSpPr>
        <p:spPr bwMode="auto">
          <a:xfrm>
            <a:off x="67135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3" name="Oval 225"/>
          <p:cNvSpPr>
            <a:spLocks noChangeArrowheads="1"/>
          </p:cNvSpPr>
          <p:nvPr/>
        </p:nvSpPr>
        <p:spPr bwMode="auto">
          <a:xfrm>
            <a:off x="67008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4" name="Oval 226"/>
          <p:cNvSpPr>
            <a:spLocks noChangeArrowheads="1"/>
          </p:cNvSpPr>
          <p:nvPr/>
        </p:nvSpPr>
        <p:spPr bwMode="auto">
          <a:xfrm>
            <a:off x="6142038" y="3316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5" name="Oval 227"/>
          <p:cNvSpPr>
            <a:spLocks noChangeArrowheads="1"/>
          </p:cNvSpPr>
          <p:nvPr/>
        </p:nvSpPr>
        <p:spPr bwMode="auto">
          <a:xfrm>
            <a:off x="64214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6" name="Oval 228"/>
          <p:cNvSpPr>
            <a:spLocks noChangeArrowheads="1"/>
          </p:cNvSpPr>
          <p:nvPr/>
        </p:nvSpPr>
        <p:spPr bwMode="auto">
          <a:xfrm>
            <a:off x="6243638" y="37353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7" name="Oval 229"/>
          <p:cNvSpPr>
            <a:spLocks noChangeArrowheads="1"/>
          </p:cNvSpPr>
          <p:nvPr/>
        </p:nvSpPr>
        <p:spPr bwMode="auto">
          <a:xfrm>
            <a:off x="6345238" y="3494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8" name="Oval 230"/>
          <p:cNvSpPr>
            <a:spLocks noChangeArrowheads="1"/>
          </p:cNvSpPr>
          <p:nvPr/>
        </p:nvSpPr>
        <p:spPr bwMode="auto">
          <a:xfrm>
            <a:off x="6561138" y="44084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09" name="Oval 231"/>
          <p:cNvSpPr>
            <a:spLocks noChangeArrowheads="1"/>
          </p:cNvSpPr>
          <p:nvPr/>
        </p:nvSpPr>
        <p:spPr bwMode="auto">
          <a:xfrm>
            <a:off x="6777038" y="3430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0" name="Oval 232"/>
          <p:cNvSpPr>
            <a:spLocks noChangeArrowheads="1"/>
          </p:cNvSpPr>
          <p:nvPr/>
        </p:nvSpPr>
        <p:spPr bwMode="auto">
          <a:xfrm>
            <a:off x="6192838" y="3798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1" name="Oval 233"/>
          <p:cNvSpPr>
            <a:spLocks noChangeArrowheads="1"/>
          </p:cNvSpPr>
          <p:nvPr/>
        </p:nvSpPr>
        <p:spPr bwMode="auto">
          <a:xfrm>
            <a:off x="6726238" y="37353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2" name="Oval 234"/>
          <p:cNvSpPr>
            <a:spLocks noChangeArrowheads="1"/>
          </p:cNvSpPr>
          <p:nvPr/>
        </p:nvSpPr>
        <p:spPr bwMode="auto">
          <a:xfrm>
            <a:off x="6307138" y="37353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3" name="Oval 235"/>
          <p:cNvSpPr>
            <a:spLocks noChangeArrowheads="1"/>
          </p:cNvSpPr>
          <p:nvPr/>
        </p:nvSpPr>
        <p:spPr bwMode="auto">
          <a:xfrm>
            <a:off x="63579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4" name="Oval 236"/>
          <p:cNvSpPr>
            <a:spLocks noChangeArrowheads="1"/>
          </p:cNvSpPr>
          <p:nvPr/>
        </p:nvSpPr>
        <p:spPr bwMode="auto">
          <a:xfrm>
            <a:off x="6167438" y="32527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5" name="Oval 237"/>
          <p:cNvSpPr>
            <a:spLocks noChangeArrowheads="1"/>
          </p:cNvSpPr>
          <p:nvPr/>
        </p:nvSpPr>
        <p:spPr bwMode="auto">
          <a:xfrm>
            <a:off x="65230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6" name="Oval 238"/>
          <p:cNvSpPr>
            <a:spLocks noChangeArrowheads="1"/>
          </p:cNvSpPr>
          <p:nvPr/>
        </p:nvSpPr>
        <p:spPr bwMode="auto">
          <a:xfrm>
            <a:off x="6497638" y="32527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7" name="Oval 239"/>
          <p:cNvSpPr>
            <a:spLocks noChangeArrowheads="1"/>
          </p:cNvSpPr>
          <p:nvPr/>
        </p:nvSpPr>
        <p:spPr bwMode="auto">
          <a:xfrm>
            <a:off x="62563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8" name="Oval 240"/>
          <p:cNvSpPr>
            <a:spLocks noChangeArrowheads="1"/>
          </p:cNvSpPr>
          <p:nvPr/>
        </p:nvSpPr>
        <p:spPr bwMode="auto">
          <a:xfrm>
            <a:off x="7005638" y="41036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19" name="Oval 241"/>
          <p:cNvSpPr>
            <a:spLocks noChangeArrowheads="1"/>
          </p:cNvSpPr>
          <p:nvPr/>
        </p:nvSpPr>
        <p:spPr bwMode="auto">
          <a:xfrm>
            <a:off x="6650038" y="3430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0" name="Oval 242"/>
          <p:cNvSpPr>
            <a:spLocks noChangeArrowheads="1"/>
          </p:cNvSpPr>
          <p:nvPr/>
        </p:nvSpPr>
        <p:spPr bwMode="auto">
          <a:xfrm>
            <a:off x="6218238" y="3316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1" name="Oval 243"/>
          <p:cNvSpPr>
            <a:spLocks noChangeArrowheads="1"/>
          </p:cNvSpPr>
          <p:nvPr/>
        </p:nvSpPr>
        <p:spPr bwMode="auto">
          <a:xfrm>
            <a:off x="64849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2" name="Oval 244"/>
          <p:cNvSpPr>
            <a:spLocks noChangeArrowheads="1"/>
          </p:cNvSpPr>
          <p:nvPr/>
        </p:nvSpPr>
        <p:spPr bwMode="auto">
          <a:xfrm>
            <a:off x="6116638" y="3494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3" name="Oval 245"/>
          <p:cNvSpPr>
            <a:spLocks noChangeArrowheads="1"/>
          </p:cNvSpPr>
          <p:nvPr/>
        </p:nvSpPr>
        <p:spPr bwMode="auto">
          <a:xfrm>
            <a:off x="6599238" y="3557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4" name="Oval 246"/>
          <p:cNvSpPr>
            <a:spLocks noChangeArrowheads="1"/>
          </p:cNvSpPr>
          <p:nvPr/>
        </p:nvSpPr>
        <p:spPr bwMode="auto">
          <a:xfrm>
            <a:off x="68024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5" name="Oval 247"/>
          <p:cNvSpPr>
            <a:spLocks noChangeArrowheads="1"/>
          </p:cNvSpPr>
          <p:nvPr/>
        </p:nvSpPr>
        <p:spPr bwMode="auto">
          <a:xfrm>
            <a:off x="64341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6" name="Oval 248"/>
          <p:cNvSpPr>
            <a:spLocks noChangeArrowheads="1"/>
          </p:cNvSpPr>
          <p:nvPr/>
        </p:nvSpPr>
        <p:spPr bwMode="auto">
          <a:xfrm>
            <a:off x="62563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7" name="Oval 249"/>
          <p:cNvSpPr>
            <a:spLocks noChangeArrowheads="1"/>
          </p:cNvSpPr>
          <p:nvPr/>
        </p:nvSpPr>
        <p:spPr bwMode="auto">
          <a:xfrm>
            <a:off x="6637338" y="3798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8" name="Oval 250"/>
          <p:cNvSpPr>
            <a:spLocks noChangeArrowheads="1"/>
          </p:cNvSpPr>
          <p:nvPr/>
        </p:nvSpPr>
        <p:spPr bwMode="auto">
          <a:xfrm>
            <a:off x="63579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29" name="Oval 251"/>
          <p:cNvSpPr>
            <a:spLocks noChangeArrowheads="1"/>
          </p:cNvSpPr>
          <p:nvPr/>
        </p:nvSpPr>
        <p:spPr bwMode="auto">
          <a:xfrm>
            <a:off x="6396038" y="3316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0" name="Oval 252"/>
          <p:cNvSpPr>
            <a:spLocks noChangeArrowheads="1"/>
          </p:cNvSpPr>
          <p:nvPr/>
        </p:nvSpPr>
        <p:spPr bwMode="auto">
          <a:xfrm>
            <a:off x="6129338" y="3671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1" name="Oval 253"/>
          <p:cNvSpPr>
            <a:spLocks noChangeArrowheads="1"/>
          </p:cNvSpPr>
          <p:nvPr/>
        </p:nvSpPr>
        <p:spPr bwMode="auto">
          <a:xfrm>
            <a:off x="6624638" y="3671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2" name="Oval 254"/>
          <p:cNvSpPr>
            <a:spLocks noChangeArrowheads="1"/>
          </p:cNvSpPr>
          <p:nvPr/>
        </p:nvSpPr>
        <p:spPr bwMode="auto">
          <a:xfrm>
            <a:off x="6650038" y="3621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3" name="Oval 255"/>
          <p:cNvSpPr>
            <a:spLocks noChangeArrowheads="1"/>
          </p:cNvSpPr>
          <p:nvPr/>
        </p:nvSpPr>
        <p:spPr bwMode="auto">
          <a:xfrm>
            <a:off x="6637338" y="3925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4" name="Oval 256"/>
          <p:cNvSpPr>
            <a:spLocks noChangeArrowheads="1"/>
          </p:cNvSpPr>
          <p:nvPr/>
        </p:nvSpPr>
        <p:spPr bwMode="auto">
          <a:xfrm>
            <a:off x="6091238" y="3367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5" name="Oval 257"/>
          <p:cNvSpPr>
            <a:spLocks noChangeArrowheads="1"/>
          </p:cNvSpPr>
          <p:nvPr/>
        </p:nvSpPr>
        <p:spPr bwMode="auto">
          <a:xfrm>
            <a:off x="6497638" y="3621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6" name="Oval 258"/>
          <p:cNvSpPr>
            <a:spLocks noChangeArrowheads="1"/>
          </p:cNvSpPr>
          <p:nvPr/>
        </p:nvSpPr>
        <p:spPr bwMode="auto">
          <a:xfrm>
            <a:off x="6345238" y="3925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7" name="Oval 259"/>
          <p:cNvSpPr>
            <a:spLocks noChangeArrowheads="1"/>
          </p:cNvSpPr>
          <p:nvPr/>
        </p:nvSpPr>
        <p:spPr bwMode="auto">
          <a:xfrm>
            <a:off x="6916738" y="35575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8" name="Oval 260"/>
          <p:cNvSpPr>
            <a:spLocks noChangeArrowheads="1"/>
          </p:cNvSpPr>
          <p:nvPr/>
        </p:nvSpPr>
        <p:spPr bwMode="auto">
          <a:xfrm>
            <a:off x="63071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39" name="Oval 261"/>
          <p:cNvSpPr>
            <a:spLocks noChangeArrowheads="1"/>
          </p:cNvSpPr>
          <p:nvPr/>
        </p:nvSpPr>
        <p:spPr bwMode="auto">
          <a:xfrm>
            <a:off x="6142038" y="34940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40" name="Oval 262"/>
          <p:cNvSpPr>
            <a:spLocks noChangeArrowheads="1"/>
          </p:cNvSpPr>
          <p:nvPr/>
        </p:nvSpPr>
        <p:spPr bwMode="auto">
          <a:xfrm>
            <a:off x="6319838" y="31892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41" name="Oval 263"/>
          <p:cNvSpPr>
            <a:spLocks noChangeArrowheads="1"/>
          </p:cNvSpPr>
          <p:nvPr/>
        </p:nvSpPr>
        <p:spPr bwMode="auto">
          <a:xfrm>
            <a:off x="6230938" y="37988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42" name="Rectangle 264"/>
          <p:cNvSpPr>
            <a:spLocks noChangeArrowheads="1"/>
          </p:cNvSpPr>
          <p:nvPr/>
        </p:nvSpPr>
        <p:spPr bwMode="auto">
          <a:xfrm rot="-5400000">
            <a:off x="-1147763" y="3748088"/>
            <a:ext cx="3713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ASTHMA CONTROL TEST (ACT)</a:t>
            </a:r>
          </a:p>
        </p:txBody>
      </p:sp>
      <p:sp>
        <p:nvSpPr>
          <p:cNvPr id="42243" name="Rectangle 265"/>
          <p:cNvSpPr>
            <a:spLocks noChangeArrowheads="1"/>
          </p:cNvSpPr>
          <p:nvPr/>
        </p:nvSpPr>
        <p:spPr bwMode="auto">
          <a:xfrm rot="-5400000">
            <a:off x="3195638" y="3749675"/>
            <a:ext cx="3713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ASTHMA CONTROL TEST (ACT)</a:t>
            </a:r>
          </a:p>
        </p:txBody>
      </p:sp>
      <p:sp>
        <p:nvSpPr>
          <p:cNvPr id="42244" name="Rectangle 266"/>
          <p:cNvSpPr>
            <a:spLocks noChangeArrowheads="1"/>
          </p:cNvSpPr>
          <p:nvPr/>
        </p:nvSpPr>
        <p:spPr bwMode="auto">
          <a:xfrm>
            <a:off x="1628775" y="5424488"/>
            <a:ext cx="2519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 Bronchial NO (nL/min)</a:t>
            </a:r>
          </a:p>
        </p:txBody>
      </p:sp>
      <p:sp>
        <p:nvSpPr>
          <p:cNvPr id="42245" name="Rectangle 267"/>
          <p:cNvSpPr>
            <a:spLocks noChangeArrowheads="1"/>
          </p:cNvSpPr>
          <p:nvPr/>
        </p:nvSpPr>
        <p:spPr bwMode="auto">
          <a:xfrm>
            <a:off x="6140450" y="5424488"/>
            <a:ext cx="2020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 Alveolar NO (ppb)</a:t>
            </a:r>
          </a:p>
        </p:txBody>
      </p:sp>
      <p:sp>
        <p:nvSpPr>
          <p:cNvPr id="42246" name="Rectangle 268"/>
          <p:cNvSpPr>
            <a:spLocks noChangeArrowheads="1"/>
          </p:cNvSpPr>
          <p:nvPr/>
        </p:nvSpPr>
        <p:spPr bwMode="auto">
          <a:xfrm>
            <a:off x="6789738" y="2325688"/>
            <a:ext cx="84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r=0.24</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p=0.03</a:t>
            </a:r>
          </a:p>
        </p:txBody>
      </p:sp>
      <p:sp>
        <p:nvSpPr>
          <p:cNvPr id="42247" name="Rectangle 269"/>
          <p:cNvSpPr>
            <a:spLocks noChangeArrowheads="1"/>
          </p:cNvSpPr>
          <p:nvPr/>
        </p:nvSpPr>
        <p:spPr bwMode="auto">
          <a:xfrm>
            <a:off x="2217738" y="2325688"/>
            <a:ext cx="84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r=0.15</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p=0.18</a:t>
            </a:r>
          </a:p>
        </p:txBody>
      </p:sp>
      <p:sp>
        <p:nvSpPr>
          <p:cNvPr id="42248" name="Oval 272"/>
          <p:cNvSpPr>
            <a:spLocks noChangeArrowheads="1"/>
          </p:cNvSpPr>
          <p:nvPr/>
        </p:nvSpPr>
        <p:spPr bwMode="auto">
          <a:xfrm>
            <a:off x="6637338" y="3887788"/>
            <a:ext cx="88900" cy="88900"/>
          </a:xfrm>
          <a:prstGeom prst="ellipse">
            <a:avLst/>
          </a:prstGeom>
          <a:solidFill>
            <a:schemeClr val="accent1"/>
          </a:solidFill>
          <a:ln w="12700">
            <a:solidFill>
              <a:schemeClr val="bg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49" name="Rectangle 273"/>
          <p:cNvSpPr>
            <a:spLocks noChangeArrowheads="1"/>
          </p:cNvSpPr>
          <p:nvPr/>
        </p:nvSpPr>
        <p:spPr bwMode="auto">
          <a:xfrm>
            <a:off x="1265238" y="188913"/>
            <a:ext cx="7581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base" latinLnBrk="0" hangingPunct="1">
              <a:lnSpc>
                <a:spcPct val="110000"/>
              </a:lnSpc>
              <a:spcBef>
                <a:spcPct val="0"/>
              </a:spcBef>
              <a:spcAft>
                <a:spcPct val="0"/>
              </a:spcAft>
              <a:buClr>
                <a:srgbClr val="8BE8F4"/>
              </a:buClr>
              <a:buSzTx/>
              <a:buFont typeface="Arial" pitchFamily="34" charset="0"/>
              <a:buNone/>
              <a:tabLst/>
              <a:defRPr/>
            </a:pPr>
            <a:r>
              <a:rPr kumimoji="0" lang="en-GB" sz="2400" b="0" i="0" u="none" strike="noStrike" kern="1200" cap="none" spc="0" normalizeH="0" baseline="0" noProof="0">
                <a:ln>
                  <a:noFill/>
                </a:ln>
                <a:solidFill>
                  <a:srgbClr val="000000"/>
                </a:solidFill>
                <a:effectLst/>
                <a:uLnTx/>
                <a:uFillTx/>
                <a:latin typeface="Arial Black" pitchFamily="34" charset="0"/>
                <a:ea typeface="MS PGothic" pitchFamily="34" charset="-128"/>
                <a:cs typeface="Times New Roman" pitchFamily="18" charset="0"/>
              </a:rPr>
              <a:t>Alveolar nitric oxide is associated with loss of asthma</a:t>
            </a:r>
            <a:r>
              <a:rPr kumimoji="0" lang="it-IT" sz="2400" b="0" i="0"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 control in mild asthmatics</a:t>
            </a:r>
          </a:p>
        </p:txBody>
      </p:sp>
      <p:sp>
        <p:nvSpPr>
          <p:cNvPr id="42250" name="Rectangle 274"/>
          <p:cNvSpPr>
            <a:spLocks noChangeArrowheads="1"/>
          </p:cNvSpPr>
          <p:nvPr/>
        </p:nvSpPr>
        <p:spPr bwMode="auto">
          <a:xfrm>
            <a:off x="214313" y="6324600"/>
            <a:ext cx="3517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a:ln>
                  <a:noFill/>
                </a:ln>
                <a:solidFill>
                  <a:srgbClr val="000000"/>
                </a:solidFill>
                <a:effectLst/>
                <a:uLnTx/>
                <a:uFillTx/>
                <a:latin typeface="Arial Black" pitchFamily="34" charset="0"/>
                <a:ea typeface="MS PGothic" pitchFamily="34" charset="-128"/>
                <a:cs typeface="+mn-cs"/>
              </a:rPr>
              <a:t>Scichilone N et al. JACI 2013</a:t>
            </a:r>
            <a:endParaRPr kumimoji="0" lang="it-IT" sz="1600" b="0" i="1" u="none" strike="noStrike" kern="1200" cap="none" spc="0" normalizeH="0" baseline="0" noProof="0">
              <a:ln>
                <a:noFill/>
              </a:ln>
              <a:solidFill>
                <a:srgbClr val="000000"/>
              </a:solidFill>
              <a:effectLst/>
              <a:uLnTx/>
              <a:uFillTx/>
              <a:latin typeface="Arial Black" pitchFamily="34" charset="0"/>
              <a:ea typeface="MS PGothic" pitchFamily="34" charset="-128"/>
              <a:cs typeface="+mn-cs"/>
            </a:endParaRPr>
          </a:p>
        </p:txBody>
      </p:sp>
    </p:spTree>
    <p:extLst>
      <p:ext uri="{BB962C8B-B14F-4D97-AF65-F5344CB8AC3E}">
        <p14:creationId xmlns:p14="http://schemas.microsoft.com/office/powerpoint/2010/main" val="91057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49382" y="121510"/>
            <a:ext cx="8700654" cy="1470025"/>
          </a:xfrm>
        </p:spPr>
        <p:txBody>
          <a:bodyPr/>
          <a:lstStyle/>
          <a:p>
            <a:r>
              <a:rPr lang="it-IT" sz="4000" dirty="0" smtClean="0">
                <a:solidFill>
                  <a:srgbClr val="FFFF00"/>
                </a:solidFill>
              </a:rPr>
              <a:t>IL-13 </a:t>
            </a:r>
            <a:r>
              <a:rPr lang="it-IT" sz="4000" dirty="0" err="1" smtClean="0">
                <a:solidFill>
                  <a:srgbClr val="FFFF00"/>
                </a:solidFill>
              </a:rPr>
              <a:t>induced</a:t>
            </a:r>
            <a:r>
              <a:rPr lang="it-IT" sz="4000" dirty="0" smtClean="0">
                <a:solidFill>
                  <a:srgbClr val="FFFF00"/>
                </a:solidFill>
              </a:rPr>
              <a:t> </a:t>
            </a:r>
            <a:r>
              <a:rPr lang="it-IT" sz="4000" dirty="0" err="1" smtClean="0">
                <a:solidFill>
                  <a:srgbClr val="FFFF00"/>
                </a:solidFill>
              </a:rPr>
              <a:t>iNOS</a:t>
            </a:r>
            <a:r>
              <a:rPr lang="it-IT" sz="4000" dirty="0" smtClean="0">
                <a:solidFill>
                  <a:srgbClr val="FFFF00"/>
                </a:solidFill>
              </a:rPr>
              <a:t> </a:t>
            </a:r>
            <a:r>
              <a:rPr lang="it-IT" sz="4000" dirty="0" err="1" smtClean="0">
                <a:solidFill>
                  <a:srgbClr val="FFFF00"/>
                </a:solidFill>
              </a:rPr>
              <a:t>expression</a:t>
            </a:r>
            <a:r>
              <a:rPr lang="it-IT" sz="4000" dirty="0" smtClean="0">
                <a:solidFill>
                  <a:srgbClr val="FFFF00"/>
                </a:solidFill>
              </a:rPr>
              <a:t> in </a:t>
            </a:r>
            <a:r>
              <a:rPr lang="it-IT" sz="4000" dirty="0" err="1" smtClean="0">
                <a:solidFill>
                  <a:srgbClr val="FFFF00"/>
                </a:solidFill>
              </a:rPr>
              <a:t>bronchial</a:t>
            </a:r>
            <a:r>
              <a:rPr lang="it-IT" sz="4000" dirty="0" smtClean="0">
                <a:solidFill>
                  <a:srgbClr val="FFFF00"/>
                </a:solidFill>
              </a:rPr>
              <a:t> </a:t>
            </a:r>
            <a:r>
              <a:rPr lang="it-IT" sz="4000" dirty="0" err="1" smtClean="0">
                <a:solidFill>
                  <a:srgbClr val="FFFF00"/>
                </a:solidFill>
              </a:rPr>
              <a:t>epithelial</a:t>
            </a:r>
            <a:r>
              <a:rPr lang="it-IT" sz="4000" dirty="0" smtClean="0">
                <a:solidFill>
                  <a:srgbClr val="FFFF00"/>
                </a:solidFill>
              </a:rPr>
              <a:t> </a:t>
            </a:r>
            <a:r>
              <a:rPr lang="it-IT" sz="4000" dirty="0" err="1" smtClean="0">
                <a:solidFill>
                  <a:srgbClr val="FFFF00"/>
                </a:solidFill>
              </a:rPr>
              <a:t>cells</a:t>
            </a:r>
            <a:endParaRPr lang="it-IT" sz="4000" dirty="0">
              <a:solidFill>
                <a:srgbClr val="FFFF00"/>
              </a:solidFill>
            </a:endParaRPr>
          </a:p>
        </p:txBody>
      </p:sp>
      <p:pic>
        <p:nvPicPr>
          <p:cNvPr id="4" name="Immagine 3"/>
          <p:cNvPicPr>
            <a:picLocks noChangeAspect="1"/>
          </p:cNvPicPr>
          <p:nvPr/>
        </p:nvPicPr>
        <p:blipFill rotWithShape="1">
          <a:blip r:embed="rId2"/>
          <a:srcRect l="23975" t="21875" r="22766" b="20117"/>
          <a:stretch/>
        </p:blipFill>
        <p:spPr>
          <a:xfrm>
            <a:off x="955961" y="1807883"/>
            <a:ext cx="7235100" cy="4703747"/>
          </a:xfrm>
          <a:prstGeom prst="rect">
            <a:avLst/>
          </a:prstGeom>
          <a:ln w="25400">
            <a:solidFill>
              <a:srgbClr val="FF0000"/>
            </a:solidFill>
          </a:ln>
        </p:spPr>
      </p:pic>
      <p:sp>
        <p:nvSpPr>
          <p:cNvPr id="5" name="CasellaDiTesto 4"/>
          <p:cNvSpPr txBox="1"/>
          <p:nvPr/>
        </p:nvSpPr>
        <p:spPr>
          <a:xfrm>
            <a:off x="5832769" y="6511631"/>
            <a:ext cx="3223318" cy="338554"/>
          </a:xfrm>
          <a:prstGeom prst="rect">
            <a:avLst/>
          </a:prstGeom>
          <a:noFill/>
        </p:spPr>
        <p:txBody>
          <a:bodyPr wrap="none" rtlCol="0">
            <a:spAutoFit/>
          </a:bodyPr>
          <a:lstStyle/>
          <a:p>
            <a:r>
              <a:rPr lang="it-IT" sz="1600" dirty="0" err="1" smtClean="0">
                <a:solidFill>
                  <a:srgbClr val="FFFF00"/>
                </a:solidFill>
              </a:rPr>
              <a:t>Chibana</a:t>
            </a:r>
            <a:r>
              <a:rPr lang="it-IT" sz="1600" dirty="0" smtClean="0">
                <a:solidFill>
                  <a:srgbClr val="FFFF00"/>
                </a:solidFill>
              </a:rPr>
              <a:t>, </a:t>
            </a:r>
            <a:r>
              <a:rPr lang="it-IT" sz="1600" dirty="0" err="1" smtClean="0">
                <a:solidFill>
                  <a:srgbClr val="FFFF00"/>
                </a:solidFill>
              </a:rPr>
              <a:t>Wenzel</a:t>
            </a:r>
            <a:r>
              <a:rPr lang="it-IT" sz="1600" dirty="0" smtClean="0">
                <a:solidFill>
                  <a:srgbClr val="FFFF00"/>
                </a:solidFill>
              </a:rPr>
              <a:t> et al. CEA 2008</a:t>
            </a:r>
            <a:endParaRPr lang="it-IT" sz="1600" dirty="0">
              <a:solidFill>
                <a:srgbClr val="FFFF00"/>
              </a:solidFill>
            </a:endParaRPr>
          </a:p>
        </p:txBody>
      </p:sp>
      <p:grpSp>
        <p:nvGrpSpPr>
          <p:cNvPr id="9" name="Gruppo 8"/>
          <p:cNvGrpSpPr/>
          <p:nvPr/>
        </p:nvGrpSpPr>
        <p:grpSpPr>
          <a:xfrm>
            <a:off x="415637" y="1748634"/>
            <a:ext cx="8210748" cy="4375076"/>
            <a:chOff x="415637" y="1748634"/>
            <a:chExt cx="8210748" cy="4375076"/>
          </a:xfrm>
        </p:grpSpPr>
        <p:pic>
          <p:nvPicPr>
            <p:cNvPr id="6" name="Immagine 5"/>
            <p:cNvPicPr>
              <a:picLocks noChangeAspect="1"/>
            </p:cNvPicPr>
            <p:nvPr/>
          </p:nvPicPr>
          <p:blipFill rotWithShape="1">
            <a:blip r:embed="rId3"/>
            <a:srcRect l="24854" t="21485" r="21888" b="26758"/>
            <a:stretch/>
          </p:blipFill>
          <p:spPr>
            <a:xfrm>
              <a:off x="415637" y="1748634"/>
              <a:ext cx="8210748" cy="4375076"/>
            </a:xfrm>
            <a:prstGeom prst="rect">
              <a:avLst/>
            </a:prstGeom>
          </p:spPr>
        </p:pic>
        <p:sp>
          <p:nvSpPr>
            <p:cNvPr id="7" name="CasellaDiTesto 6"/>
            <p:cNvSpPr txBox="1"/>
            <p:nvPr/>
          </p:nvSpPr>
          <p:spPr>
            <a:xfrm>
              <a:off x="4613562" y="1939635"/>
              <a:ext cx="3422732" cy="338554"/>
            </a:xfrm>
            <a:prstGeom prst="rect">
              <a:avLst/>
            </a:prstGeom>
            <a:noFill/>
          </p:spPr>
          <p:txBody>
            <a:bodyPr wrap="none" rtlCol="0">
              <a:spAutoFit/>
            </a:bodyPr>
            <a:lstStyle/>
            <a:p>
              <a:r>
                <a:rPr lang="it-IT" sz="1600" dirty="0" err="1" smtClean="0">
                  <a:solidFill>
                    <a:srgbClr val="FF0000"/>
                  </a:solidFill>
                </a:rPr>
                <a:t>Basal</a:t>
              </a:r>
              <a:r>
                <a:rPr lang="it-IT" sz="1600" dirty="0" smtClean="0">
                  <a:solidFill>
                    <a:srgbClr val="FF0000"/>
                  </a:solidFill>
                </a:rPr>
                <a:t> </a:t>
              </a:r>
              <a:r>
                <a:rPr lang="it-IT" sz="1600" dirty="0" err="1" smtClean="0">
                  <a:solidFill>
                    <a:srgbClr val="FF0000"/>
                  </a:solidFill>
                </a:rPr>
                <a:t>expression</a:t>
              </a:r>
              <a:r>
                <a:rPr lang="it-IT" sz="1600" dirty="0" smtClean="0">
                  <a:solidFill>
                    <a:srgbClr val="FF0000"/>
                  </a:solidFill>
                </a:rPr>
                <a:t> of </a:t>
              </a:r>
              <a:r>
                <a:rPr lang="it-IT" sz="1600" dirty="0" err="1" smtClean="0">
                  <a:solidFill>
                    <a:srgbClr val="FF0000"/>
                  </a:solidFill>
                </a:rPr>
                <a:t>iNOS</a:t>
              </a:r>
              <a:r>
                <a:rPr lang="it-IT" sz="1600" dirty="0" smtClean="0">
                  <a:solidFill>
                    <a:srgbClr val="FF0000"/>
                  </a:solidFill>
                </a:rPr>
                <a:t> </a:t>
              </a:r>
              <a:r>
                <a:rPr lang="it-IT" sz="1600" dirty="0" err="1" smtClean="0">
                  <a:solidFill>
                    <a:srgbClr val="FF0000"/>
                  </a:solidFill>
                </a:rPr>
                <a:t>at</a:t>
              </a:r>
              <a:r>
                <a:rPr lang="it-IT" sz="1600" dirty="0" smtClean="0">
                  <a:solidFill>
                    <a:srgbClr val="FF0000"/>
                  </a:solidFill>
                </a:rPr>
                <a:t> </a:t>
              </a:r>
              <a:r>
                <a:rPr lang="it-IT" sz="1600" dirty="0" err="1" smtClean="0">
                  <a:solidFill>
                    <a:srgbClr val="FF0000"/>
                  </a:solidFill>
                </a:rPr>
                <a:t>day</a:t>
              </a:r>
              <a:r>
                <a:rPr lang="it-IT" sz="1600" dirty="0" smtClean="0">
                  <a:solidFill>
                    <a:srgbClr val="FF0000"/>
                  </a:solidFill>
                </a:rPr>
                <a:t> 10</a:t>
              </a:r>
              <a:endParaRPr lang="it-IT" sz="1600" dirty="0">
                <a:solidFill>
                  <a:srgbClr val="FF0000"/>
                </a:solidFill>
              </a:endParaRPr>
            </a:p>
          </p:txBody>
        </p:sp>
        <p:sp>
          <p:nvSpPr>
            <p:cNvPr id="8" name="CasellaDiTesto 7"/>
            <p:cNvSpPr txBox="1"/>
            <p:nvPr/>
          </p:nvSpPr>
          <p:spPr>
            <a:xfrm>
              <a:off x="4447307" y="4073232"/>
              <a:ext cx="3935693" cy="338554"/>
            </a:xfrm>
            <a:prstGeom prst="rect">
              <a:avLst/>
            </a:prstGeom>
            <a:noFill/>
          </p:spPr>
          <p:txBody>
            <a:bodyPr wrap="none" rtlCol="0">
              <a:spAutoFit/>
            </a:bodyPr>
            <a:lstStyle/>
            <a:p>
              <a:r>
                <a:rPr lang="it-IT" sz="1600" dirty="0" smtClean="0">
                  <a:solidFill>
                    <a:srgbClr val="FF0000"/>
                  </a:solidFill>
                </a:rPr>
                <a:t>IL-13-induced </a:t>
              </a:r>
              <a:r>
                <a:rPr lang="it-IT" sz="1600" dirty="0" err="1" smtClean="0">
                  <a:solidFill>
                    <a:srgbClr val="FF0000"/>
                  </a:solidFill>
                </a:rPr>
                <a:t>iNOS</a:t>
              </a:r>
              <a:r>
                <a:rPr lang="it-IT" sz="1600" dirty="0" smtClean="0">
                  <a:solidFill>
                    <a:srgbClr val="FF0000"/>
                  </a:solidFill>
                </a:rPr>
                <a:t> </a:t>
              </a:r>
              <a:r>
                <a:rPr lang="it-IT" sz="1600" dirty="0" err="1" smtClean="0">
                  <a:solidFill>
                    <a:srgbClr val="FF0000"/>
                  </a:solidFill>
                </a:rPr>
                <a:t>expression</a:t>
              </a:r>
              <a:r>
                <a:rPr lang="it-IT" sz="1600" dirty="0" smtClean="0">
                  <a:solidFill>
                    <a:srgbClr val="FF0000"/>
                  </a:solidFill>
                </a:rPr>
                <a:t> </a:t>
              </a:r>
              <a:r>
                <a:rPr lang="it-IT" sz="1600" dirty="0" err="1" smtClean="0">
                  <a:solidFill>
                    <a:srgbClr val="FF0000"/>
                  </a:solidFill>
                </a:rPr>
                <a:t>at</a:t>
              </a:r>
              <a:r>
                <a:rPr lang="it-IT" sz="1600" dirty="0" smtClean="0">
                  <a:solidFill>
                    <a:srgbClr val="FF0000"/>
                  </a:solidFill>
                </a:rPr>
                <a:t> </a:t>
              </a:r>
              <a:r>
                <a:rPr lang="it-IT" sz="1600" dirty="0" err="1" smtClean="0">
                  <a:solidFill>
                    <a:srgbClr val="FF0000"/>
                  </a:solidFill>
                </a:rPr>
                <a:t>day</a:t>
              </a:r>
              <a:r>
                <a:rPr lang="it-IT" sz="1600" dirty="0" smtClean="0">
                  <a:solidFill>
                    <a:srgbClr val="FF0000"/>
                  </a:solidFill>
                </a:rPr>
                <a:t> 10</a:t>
              </a:r>
              <a:endParaRPr lang="it-IT" sz="1600" dirty="0">
                <a:solidFill>
                  <a:srgbClr val="FF0000"/>
                </a:solidFill>
              </a:endParaRPr>
            </a:p>
          </p:txBody>
        </p:sp>
      </p:grpSp>
    </p:spTree>
    <p:extLst>
      <p:ext uri="{BB962C8B-B14F-4D97-AF65-F5344CB8AC3E}">
        <p14:creationId xmlns:p14="http://schemas.microsoft.com/office/powerpoint/2010/main" val="7349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p:cNvSpPr>
            <a:spLocks noGrp="1"/>
          </p:cNvSpPr>
          <p:nvPr>
            <p:ph type="title"/>
          </p:nvPr>
        </p:nvSpPr>
        <p:spPr>
          <a:xfrm>
            <a:off x="500063" y="114300"/>
            <a:ext cx="8229600" cy="650875"/>
          </a:xfrm>
        </p:spPr>
        <p:txBody>
          <a:bodyPr/>
          <a:lstStyle/>
          <a:p>
            <a:r>
              <a:rPr lang="nl-BE" altLang="en-US" sz="2800" b="1" u="sng" smtClean="0">
                <a:solidFill>
                  <a:srgbClr val="FFFF00"/>
                </a:solidFill>
                <a:effectLst/>
              </a:rPr>
              <a:t>Heterogeneity of eosinophilic asthma</a:t>
            </a:r>
          </a:p>
        </p:txBody>
      </p:sp>
      <p:pic>
        <p:nvPicPr>
          <p:cNvPr id="84995" name="Afbeelding 2" descr="Nature Medicine - Bedside to Bench Figure asthma ILC2s nonallergic eosinophilic inflammation.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3" y="755650"/>
            <a:ext cx="7691437"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kstvak 3"/>
          <p:cNvSpPr txBox="1">
            <a:spLocks noChangeArrowheads="1"/>
          </p:cNvSpPr>
          <p:nvPr/>
        </p:nvSpPr>
        <p:spPr bwMode="auto">
          <a:xfrm>
            <a:off x="5656263" y="6550025"/>
            <a:ext cx="2820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l-BE"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Brusselle G. et al.</a:t>
            </a:r>
            <a:r>
              <a:rPr kumimoji="0" lang="en-GB"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Nat Med 2013.</a:t>
            </a:r>
            <a:endParaRPr kumimoji="0" lang="nl-BE"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84997" name="Tekstvak 1"/>
          <p:cNvSpPr txBox="1">
            <a:spLocks noChangeArrowheads="1"/>
          </p:cNvSpPr>
          <p:nvPr/>
        </p:nvSpPr>
        <p:spPr bwMode="auto">
          <a:xfrm>
            <a:off x="4427538" y="10366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FeNO</a:t>
            </a:r>
          </a:p>
        </p:txBody>
      </p:sp>
      <p:sp>
        <p:nvSpPr>
          <p:cNvPr id="84998" name="Tekstvak 1"/>
          <p:cNvSpPr txBox="1">
            <a:spLocks noChangeArrowheads="1"/>
          </p:cNvSpPr>
          <p:nvPr/>
        </p:nvSpPr>
        <p:spPr bwMode="auto">
          <a:xfrm>
            <a:off x="4492625" y="1989138"/>
            <a:ext cx="73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iNOS</a:t>
            </a:r>
          </a:p>
        </p:txBody>
      </p:sp>
    </p:spTree>
    <p:extLst>
      <p:ext uri="{BB962C8B-B14F-4D97-AF65-F5344CB8AC3E}">
        <p14:creationId xmlns:p14="http://schemas.microsoft.com/office/powerpoint/2010/main" val="2726960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5" descr="pic2exhalednomeasurementsusingnioxincopdpatient10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6250"/>
            <a:ext cx="3824288"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644900"/>
            <a:ext cx="3622675" cy="2671763"/>
          </a:xfrm>
          <a:prstGeom prst="rect">
            <a:avLst/>
          </a:prstGeom>
          <a:noFill/>
          <a:ln w="9525">
            <a:solidFill>
              <a:srgbClr val="000078"/>
            </a:solidFill>
            <a:miter lim="800000"/>
            <a:headEnd/>
            <a:tailEnd/>
          </a:ln>
          <a:extLst>
            <a:ext uri="{909E8E84-426E-40DD-AFC4-6F175D3DCCD1}">
              <a14:hiddenFill xmlns:a14="http://schemas.microsoft.com/office/drawing/2010/main">
                <a:solidFill>
                  <a:srgbClr val="FFFFFF"/>
                </a:solidFill>
              </a14:hiddenFill>
            </a:ext>
          </a:extLst>
        </p:spPr>
      </p:pic>
      <p:pic>
        <p:nvPicPr>
          <p:cNvPr id="175108" name="Picture 12" descr="Irene-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542925"/>
            <a:ext cx="4067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439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30" name="Object 2"/>
          <p:cNvGraphicFramePr>
            <a:graphicFrameLocks noChangeAspect="1"/>
          </p:cNvGraphicFramePr>
          <p:nvPr/>
        </p:nvGraphicFramePr>
        <p:xfrm>
          <a:off x="685800" y="457200"/>
          <a:ext cx="4235450" cy="6069013"/>
        </p:xfrm>
        <a:graphic>
          <a:graphicData uri="http://schemas.openxmlformats.org/presentationml/2006/ole">
            <mc:AlternateContent xmlns:mc="http://schemas.openxmlformats.org/markup-compatibility/2006">
              <mc:Choice xmlns:v="urn:schemas-microsoft-com:vml" Requires="v">
                <p:oleObj spid="_x0000_s43035" name="Fotografia di Photo Editor " r:id="rId3" imgW="3809524" imgH="5458587" progId="MSPhotoEd.3">
                  <p:embed/>
                </p:oleObj>
              </mc:Choice>
              <mc:Fallback>
                <p:oleObj name="Fotografia di Photo Editor " r:id="rId3" imgW="3809524" imgH="5458587" progId="MSPhotoEd.3">
                  <p:embed/>
                  <p:pic>
                    <p:nvPicPr>
                      <p:cNvPr id="176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7200"/>
                        <a:ext cx="4235450" cy="606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6131" name="Text Box 3"/>
          <p:cNvSpPr txBox="1">
            <a:spLocks noChangeArrowheads="1"/>
          </p:cNvSpPr>
          <p:nvPr/>
        </p:nvSpPr>
        <p:spPr bwMode="auto">
          <a:xfrm>
            <a:off x="5562600" y="1219200"/>
            <a:ext cx="18891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0" i="0" u="none" strike="noStrike" kern="1200" cap="none" spc="0" normalizeH="0" baseline="0" noProof="0" smtClean="0">
                <a:ln>
                  <a:noFill/>
                </a:ln>
                <a:solidFill>
                  <a:srgbClr val="333399"/>
                </a:solidFill>
                <a:effectLst/>
                <a:uLnTx/>
                <a:uFillTx/>
                <a:latin typeface="Comic Sans MS" panose="030F0702030302020204" pitchFamily="66" charset="0"/>
                <a:ea typeface="+mn-ea"/>
                <a:cs typeface="+mn-cs"/>
              </a:rPr>
              <a:t>Hand-held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0" i="0" u="none" strike="noStrike" kern="1200" cap="none" spc="0" normalizeH="0" baseline="0" noProof="0" smtClean="0">
                <a:ln>
                  <a:noFill/>
                </a:ln>
                <a:solidFill>
                  <a:srgbClr val="333399"/>
                </a:solidFill>
                <a:effectLst/>
                <a:uLnTx/>
                <a:uFillTx/>
                <a:latin typeface="Comic Sans MS" panose="030F0702030302020204" pitchFamily="66" charset="0"/>
                <a:ea typeface="+mn-ea"/>
                <a:cs typeface="+mn-cs"/>
              </a:rPr>
              <a:t>analyzer</a:t>
            </a:r>
          </a:p>
        </p:txBody>
      </p:sp>
      <p:sp>
        <p:nvSpPr>
          <p:cNvPr id="176132" name="AutoShape 4"/>
          <p:cNvSpPr>
            <a:spLocks noChangeArrowheads="1"/>
          </p:cNvSpPr>
          <p:nvPr/>
        </p:nvSpPr>
        <p:spPr bwMode="auto">
          <a:xfrm rot="-82943">
            <a:off x="6367463" y="3325813"/>
            <a:ext cx="2165350" cy="1905000"/>
          </a:xfrm>
          <a:prstGeom prst="irregularSeal2">
            <a:avLst/>
          </a:prstGeom>
          <a:solidFill>
            <a:srgbClr val="3399FF"/>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t>new</a:t>
            </a:r>
            <a:endParaRPr kumimoji="0" lang="it-IT" altLang="it-IT"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102652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32.4"/>
</p:tagLst>
</file>

<file path=ppt/theme/theme1.xml><?xml version="1.0" encoding="utf-8"?>
<a:theme xmlns:a="http://schemas.openxmlformats.org/drawingml/2006/main" name="1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bg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altLang="it-IT"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altLang="it-IT"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Product">
  <a:themeElements>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8208</TotalTime>
  <Words>1971</Words>
  <Application>Microsoft Office PowerPoint</Application>
  <PresentationFormat>Presentazione su schermo (4:3)</PresentationFormat>
  <Paragraphs>535</Paragraphs>
  <Slides>51</Slides>
  <Notes>12</Notes>
  <HiddenSlides>0</HiddenSlides>
  <MMClips>0</MMClips>
  <ScaleCrop>false</ScaleCrop>
  <HeadingPairs>
    <vt:vector size="8" baseType="variant">
      <vt:variant>
        <vt:lpstr>Caratteri utilizzati</vt:lpstr>
      </vt:variant>
      <vt:variant>
        <vt:i4>13</vt:i4>
      </vt:variant>
      <vt:variant>
        <vt:lpstr>Tema</vt:lpstr>
      </vt:variant>
      <vt:variant>
        <vt:i4>33</vt:i4>
      </vt:variant>
      <vt:variant>
        <vt:lpstr>Server OLE incorporati</vt:lpstr>
      </vt:variant>
      <vt:variant>
        <vt:i4>2</vt:i4>
      </vt:variant>
      <vt:variant>
        <vt:lpstr>Titoli diapositive</vt:lpstr>
      </vt:variant>
      <vt:variant>
        <vt:i4>51</vt:i4>
      </vt:variant>
    </vt:vector>
  </HeadingPairs>
  <TitlesOfParts>
    <vt:vector size="99" baseType="lpstr">
      <vt:lpstr>MS PGothic</vt:lpstr>
      <vt:lpstr>MS PGothic</vt:lpstr>
      <vt:lpstr>Arial</vt:lpstr>
      <vt:lpstr>Arial Black</vt:lpstr>
      <vt:lpstr>Arial Bold</vt:lpstr>
      <vt:lpstr>Calibri</vt:lpstr>
      <vt:lpstr>Comic Sans MS</vt:lpstr>
      <vt:lpstr>Lucida Sans Unicode</vt:lpstr>
      <vt:lpstr>Symbol</vt:lpstr>
      <vt:lpstr>Tahoma</vt:lpstr>
      <vt:lpstr>Times</vt:lpstr>
      <vt:lpstr>Times New Roman</vt:lpstr>
      <vt:lpstr>Wingdings</vt:lpstr>
      <vt:lpstr>13_Struttura predefinita</vt:lpstr>
      <vt:lpstr>16_Struttura predefinita</vt:lpstr>
      <vt:lpstr>Custom Design</vt:lpstr>
      <vt:lpstr>20_Struttura predefinita</vt:lpstr>
      <vt:lpstr>1_Custom Design</vt:lpstr>
      <vt:lpstr>2_Custom Design</vt:lpstr>
      <vt:lpstr>3_Custom Design</vt:lpstr>
      <vt:lpstr>4_Custom Design</vt:lpstr>
      <vt:lpstr>1_Product</vt:lpstr>
      <vt:lpstr>5_Custom Design</vt:lpstr>
      <vt:lpstr>32_Struttura predefinita</vt:lpstr>
      <vt:lpstr>14_Struttura predefinita</vt:lpstr>
      <vt:lpstr>6_Custom Design</vt:lpstr>
      <vt:lpstr>5_Struttura predefinita</vt:lpstr>
      <vt:lpstr>1_Tema di Office</vt:lpstr>
      <vt:lpstr>6_Struttura predefinita</vt:lpstr>
      <vt:lpstr>1_Default Design</vt:lpstr>
      <vt:lpstr>2_Default Design</vt:lpstr>
      <vt:lpstr>18_Struttura predefinita</vt:lpstr>
      <vt:lpstr>7_Struttura predefinita</vt:lpstr>
      <vt:lpstr>15_Struttura predefinita</vt:lpstr>
      <vt:lpstr>22_Struttura predefinita</vt:lpstr>
      <vt:lpstr>9_Struttura predefinita</vt:lpstr>
      <vt:lpstr>Beam</vt:lpstr>
      <vt:lpstr>1_Beam</vt:lpstr>
      <vt:lpstr>2_Beam</vt:lpstr>
      <vt:lpstr>5_Tema di Office</vt:lpstr>
      <vt:lpstr>1_Thème Office</vt:lpstr>
      <vt:lpstr>Presentazione vuota</vt:lpstr>
      <vt:lpstr>Struttura predefinita</vt:lpstr>
      <vt:lpstr>1_Struttura predefinita</vt:lpstr>
      <vt:lpstr>2_Struttura predefinita</vt:lpstr>
      <vt:lpstr>17_Struttura predefinita</vt:lpstr>
      <vt:lpstr>Fotografia di Photo Editor </vt:lpstr>
      <vt:lpstr>Grafico</vt:lpstr>
      <vt:lpstr>OSSIDO NITRICO</vt:lpstr>
      <vt:lpstr>Presentazione standard di PowerPoint</vt:lpstr>
      <vt:lpstr>Presentazione standard di PowerPoint</vt:lpstr>
      <vt:lpstr>Presentazione standard di PowerPoint</vt:lpstr>
      <vt:lpstr>Regulation of iNOS in bronchial epithelium</vt:lpstr>
      <vt:lpstr>IL-13 induced iNOS expression in bronchial epithelial cells</vt:lpstr>
      <vt:lpstr>Heterogeneity of eosinophilic asthma</vt:lpstr>
      <vt:lpstr>Presentazione standard di PowerPoint</vt:lpstr>
      <vt:lpstr>Presentazione standard di PowerPoint</vt:lpstr>
      <vt:lpstr>Presentazione standard di PowerPoint</vt:lpstr>
      <vt:lpstr>Presentazione standard di PowerPoint</vt:lpstr>
      <vt:lpstr>iNOS expression and FeNO</vt:lpstr>
      <vt:lpstr>Presentazione standard di PowerPoint</vt:lpstr>
      <vt:lpstr>Presentazione standard di PowerPoint</vt:lpstr>
      <vt:lpstr>FeNO and sputum/bronchial EOS in atopic asthma</vt:lpstr>
      <vt:lpstr>Presentazione standard di PowerPoint</vt:lpstr>
      <vt:lpstr>FeNO and ICS response</vt:lpstr>
      <vt:lpstr>Presentazione standard di PowerPoint</vt:lpstr>
      <vt:lpstr>Presentazione standard di PowerPoint</vt:lpstr>
      <vt:lpstr>Presentazione standard di PowerPoint</vt:lpstr>
      <vt:lpstr>FeNO and asthma diagnosis: cut-off 26 ppb vs sputum eosinophila &gt;3%</vt:lpstr>
      <vt:lpstr>Presentazione standard di PowerPoint</vt:lpstr>
      <vt:lpstr>FeNO as predictor of steroid response</vt:lpstr>
      <vt:lpstr>Presentazione standard di PowerPoint</vt:lpstr>
      <vt:lpstr>Presentazione standard di PowerPoint</vt:lpstr>
      <vt:lpstr>Presentazione standard di PowerPoint</vt:lpstr>
      <vt:lpstr>FeNO and asthma control:  a real life study</vt:lpstr>
      <vt:lpstr>FeNO and future risk in asthma</vt:lpstr>
      <vt:lpstr>Presentazione standard di PowerPoint</vt:lpstr>
      <vt:lpstr>Severe adult-onset asthma phenotype: Clinical and inflammatory markers</vt:lpstr>
      <vt:lpstr>Presentazione standard di PowerPoint</vt:lpstr>
      <vt:lpstr>Presentazione standard di PowerPoint</vt:lpstr>
      <vt:lpstr>iNOS and FeNO in Severe Asthma</vt:lpstr>
      <vt:lpstr>Presentazione standard di PowerPoint</vt:lpstr>
      <vt:lpstr>Presentazione standard di PowerPoint</vt:lpstr>
      <vt:lpstr>Presentazione standard di PowerPoint</vt:lpstr>
      <vt:lpstr>Presentazione standard di PowerPoint</vt:lpstr>
      <vt:lpstr>Biomarkers as predictors for omalizumab</vt:lpstr>
      <vt:lpstr>Anti-IL4Rα monoclonal antibody dupilumab: mechanism of action</vt:lpstr>
      <vt:lpstr>Anti-IL4 receptor (IL4R) monoclonal antibody dupilumab </vt:lpstr>
      <vt:lpstr>Dupilumab prevents exacerbations in uncontrolled moderate-to-severe asthma</vt:lpstr>
      <vt:lpstr>Biologics and FeNO in severe asthma</vt:lpstr>
      <vt:lpstr>Conclusions</vt:lpstr>
      <vt:lpstr>Presentazione standard di PowerPoint</vt:lpstr>
      <vt:lpstr>Presentazione standard di PowerPoint</vt:lpstr>
      <vt:lpstr>Presentazione standard di PowerPoint</vt:lpstr>
      <vt:lpstr>Presentazione standard di PowerPoint</vt:lpstr>
      <vt:lpstr>Anti-IL4R dupilumab improves lung function  in uncontrolled moderate-to-severe asthma</vt:lpstr>
      <vt:lpstr>Presentazione standard di PowerPoint</vt:lpstr>
      <vt:lpstr>Presentazione standard di PowerPoint</vt:lpstr>
      <vt:lpstr>Presentazione standard di PowerPoint</vt:lpstr>
    </vt:vector>
  </TitlesOfParts>
  <Company>AIPO RICERCHE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Ricerche AIPO</dc:creator>
  <cp:lastModifiedBy>Hewlett-Packard Company</cp:lastModifiedBy>
  <cp:revision>259</cp:revision>
  <dcterms:created xsi:type="dcterms:W3CDTF">2013-07-26T15:21:22Z</dcterms:created>
  <dcterms:modified xsi:type="dcterms:W3CDTF">2019-04-01T22:53:56Z</dcterms:modified>
</cp:coreProperties>
</file>