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6.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96" r:id="rId2"/>
    <p:sldId id="371" r:id="rId3"/>
    <p:sldId id="918" r:id="rId4"/>
    <p:sldId id="919" r:id="rId5"/>
    <p:sldId id="917" r:id="rId6"/>
    <p:sldId id="924" r:id="rId7"/>
    <p:sldId id="920" r:id="rId8"/>
    <p:sldId id="921" r:id="rId9"/>
    <p:sldId id="922" r:id="rId10"/>
    <p:sldId id="859" r:id="rId11"/>
    <p:sldId id="439" r:id="rId12"/>
    <p:sldId id="923" r:id="rId13"/>
    <p:sldId id="395" r:id="rId14"/>
    <p:sldId id="875" r:id="rId15"/>
    <p:sldId id="904" r:id="rId16"/>
    <p:sldId id="894" r:id="rId17"/>
    <p:sldId id="899" r:id="rId18"/>
    <p:sldId id="346" r:id="rId19"/>
    <p:sldId id="365" r:id="rId20"/>
    <p:sldId id="599" r:id="rId21"/>
    <p:sldId id="898" r:id="rId22"/>
    <p:sldId id="916" r:id="rId23"/>
    <p:sldId id="903" r:id="rId24"/>
    <p:sldId id="354" r:id="rId25"/>
    <p:sldId id="872" r:id="rId26"/>
    <p:sldId id="322" r:id="rId27"/>
    <p:sldId id="320" r:id="rId28"/>
    <p:sldId id="521" r:id="rId29"/>
    <p:sldId id="376" r:id="rId30"/>
    <p:sldId id="336" r:id="rId31"/>
    <p:sldId id="340" r:id="rId32"/>
    <p:sldId id="355" r:id="rId33"/>
    <p:sldId id="595" r:id="rId34"/>
    <p:sldId id="285" r:id="rId35"/>
  </p:sldIdLst>
  <p:sldSz cx="11522075" cy="6483350"/>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2">
          <p15:clr>
            <a:srgbClr val="A4A3A4"/>
          </p15:clr>
        </p15:guide>
        <p15:guide id="2" pos="362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4"/>
    <p:restoredTop sz="94590"/>
  </p:normalViewPr>
  <p:slideViewPr>
    <p:cSldViewPr snapToGrid="0" snapToObjects="1">
      <p:cViewPr varScale="1">
        <p:scale>
          <a:sx n="111" d="100"/>
          <a:sy n="111" d="100"/>
        </p:scale>
        <p:origin x="1056" y="208"/>
      </p:cViewPr>
      <p:guideLst>
        <p:guide orient="horz" pos="2042"/>
        <p:guide pos="362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Foglio_di_lavoro_di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Foglio_di_lavoro_di_Microsoft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Foglio_di_lavoro_di_Microsoft_Excel4.xlsx"/></Relationships>
</file>

<file path=ppt/charts/_rels/chart6.xml.rels><?xml version="1.0" encoding="UTF-8" standalone="yes"?>
<Relationships xmlns="http://schemas.openxmlformats.org/package/2006/relationships"><Relationship Id="rId1" Type="http://schemas.openxmlformats.org/officeDocument/2006/relationships/package" Target="../embeddings/Foglio_di_lavoro_di_Microsoft_Excel5.xlsx"/></Relationships>
</file>

<file path=ppt/charts/_rels/chart7.xml.rels><?xml version="1.0" encoding="UTF-8" standalone="yes"?>
<Relationships xmlns="http://schemas.openxmlformats.org/package/2006/relationships"><Relationship Id="rId1" Type="http://schemas.openxmlformats.org/officeDocument/2006/relationships/package" Target="../embeddings/Foglio_di_lavoro_di_Microsoft_Excel6.xlsx"/></Relationships>
</file>

<file path=ppt/charts/_rels/chart8.xml.rels><?xml version="1.0" encoding="UTF-8" standalone="yes"?>
<Relationships xmlns="http://schemas.openxmlformats.org/package/2006/relationships"><Relationship Id="rId1" Type="http://schemas.openxmlformats.org/officeDocument/2006/relationships/package" Target="../embeddings/Foglio_di_lavoro_di_Microsoft_Excel7.xlsx"/></Relationships>
</file>

<file path=ppt/charts/_rels/chart9.xml.rels><?xml version="1.0" encoding="UTF-8" standalone="yes"?>
<Relationships xmlns="http://schemas.openxmlformats.org/package/2006/relationships"><Relationship Id="rId1" Type="http://schemas.openxmlformats.org/officeDocument/2006/relationships/package" Target="../embeddings/Foglio_di_lavoro_di_Microsoft_Excel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CBD-4E85-828D-08A92EC4B4D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CBD-4E85-828D-08A92EC4B4D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CBD-4E85-828D-08A92EC4B4D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CBD-4E85-828D-08A92EC4B4D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CBD-4E85-828D-08A92EC4B4D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CBD-4E85-828D-08A92EC4B4D0}"/>
              </c:ext>
            </c:extLst>
          </c:dPt>
          <c:dLbls>
            <c:dLbl>
              <c:idx val="0"/>
              <c:layout>
                <c:manualLayout>
                  <c:x val="-0.167161299466455"/>
                  <c:y val="-0.2760585675871010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CBD-4E85-828D-08A92EC4B4D0}"/>
                </c:ext>
              </c:extLst>
            </c:dLbl>
            <c:dLbl>
              <c:idx val="1"/>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CBD-4E85-828D-08A92EC4B4D0}"/>
                </c:ext>
              </c:extLst>
            </c:dLbl>
            <c:dLbl>
              <c:idx val="2"/>
              <c:tx>
                <c:rich>
                  <a:bodyPr/>
                  <a:lstStyle/>
                  <a:p>
                    <a:r>
                      <a:rPr lang="en-US"/>
                      <a:t>8%</a:t>
                    </a:r>
                  </a:p>
                </c:rich>
              </c:tx>
              <c:dLblPos val="ct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CBD-4E85-828D-08A92EC4B4D0}"/>
                </c:ext>
              </c:extLst>
            </c:dLbl>
            <c:dLbl>
              <c:idx val="3"/>
              <c:tx>
                <c:rich>
                  <a:bodyPr/>
                  <a:lstStyle/>
                  <a:p>
                    <a:r>
                      <a:rPr lang="en-US"/>
                      <a:t>1%</a:t>
                    </a:r>
                  </a:p>
                </c:rich>
              </c:tx>
              <c:dLblPos val="ct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CBD-4E85-828D-08A92EC4B4D0}"/>
                </c:ext>
              </c:extLst>
            </c:dLbl>
            <c:dLbl>
              <c:idx val="4"/>
              <c:tx>
                <c:rich>
                  <a:bodyPr/>
                  <a:lstStyle/>
                  <a:p>
                    <a:r>
                      <a:rPr lang="en-US"/>
                      <a:t>16%</a:t>
                    </a:r>
                  </a:p>
                </c:rich>
              </c:tx>
              <c:dLblPos val="ct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CBD-4E85-828D-08A92EC4B4D0}"/>
                </c:ext>
              </c:extLst>
            </c:dLbl>
            <c:dLbl>
              <c:idx val="5"/>
              <c:tx>
                <c:rich>
                  <a:bodyPr/>
                  <a:lstStyle/>
                  <a:p>
                    <a:r>
                      <a:rPr lang="en-US"/>
                      <a:t>29%</a:t>
                    </a:r>
                  </a:p>
                </c:rich>
              </c:tx>
              <c:dLblPos val="ct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CBD-4E85-828D-08A92EC4B4D0}"/>
                </c:ext>
              </c:extLst>
            </c:dLbl>
            <c:dLbl>
              <c:idx val="6"/>
              <c:tx>
                <c:rich>
                  <a:bodyPr/>
                  <a:lstStyle/>
                  <a:p>
                    <a:r>
                      <a:rPr lang="en-US"/>
                      <a:t>3%</a:t>
                    </a:r>
                  </a:p>
                </c:rich>
              </c:tx>
              <c:dLblPos val="ct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C-3CBD-4E85-828D-08A92EC4B4D0}"/>
                </c:ext>
              </c:extLst>
            </c:dLbl>
            <c:numFmt formatCode="0\ %"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1"/>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General</c:formatCode>
                <c:ptCount val="2"/>
                <c:pt idx="0">
                  <c:v>76</c:v>
                </c:pt>
                <c:pt idx="1">
                  <c:v>24</c:v>
                </c:pt>
              </c:numCache>
            </c:numRef>
          </c:val>
          <c:extLst>
            <c:ext xmlns:c16="http://schemas.microsoft.com/office/drawing/2014/chart" uri="{C3380CC4-5D6E-409C-BE32-E72D297353CC}">
              <c16:uniqueId val="{0000000D-3CBD-4E85-828D-08A92EC4B4D0}"/>
            </c:ext>
          </c:extLst>
        </c:ser>
        <c:dLbls>
          <c:dLblPos val="ctr"/>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F46-47B1-A263-49E1EA72933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F46-47B1-A263-49E1EA72933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F46-47B1-A263-49E1EA72933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F46-47B1-A263-49E1EA72933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F46-47B1-A263-49E1EA72933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F46-47B1-A263-49E1EA729334}"/>
              </c:ext>
            </c:extLst>
          </c:dPt>
          <c:dLbls>
            <c:dLbl>
              <c:idx val="0"/>
              <c:delete val="1"/>
              <c:extLst>
                <c:ext xmlns:c15="http://schemas.microsoft.com/office/drawing/2012/chart" uri="{CE6537A1-D6FC-4f65-9D91-7224C49458BB}"/>
                <c:ext xmlns:c16="http://schemas.microsoft.com/office/drawing/2014/chart" uri="{C3380CC4-5D6E-409C-BE32-E72D297353CC}">
                  <c16:uniqueId val="{00000001-3F46-47B1-A263-49E1EA729334}"/>
                </c:ext>
              </c:extLst>
            </c:dLbl>
            <c:dLbl>
              <c:idx val="1"/>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F46-47B1-A263-49E1EA729334}"/>
                </c:ext>
              </c:extLst>
            </c:dLbl>
            <c:dLbl>
              <c:idx val="2"/>
              <c:tx>
                <c:rich>
                  <a:bodyPr/>
                  <a:lstStyle/>
                  <a:p>
                    <a:r>
                      <a:rPr lang="en-US"/>
                      <a:t>8%</a:t>
                    </a:r>
                  </a:p>
                </c:rich>
              </c:tx>
              <c:dLblPos val="ct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F46-47B1-A263-49E1EA729334}"/>
                </c:ext>
              </c:extLst>
            </c:dLbl>
            <c:dLbl>
              <c:idx val="3"/>
              <c:tx>
                <c:rich>
                  <a:bodyPr/>
                  <a:lstStyle/>
                  <a:p>
                    <a:r>
                      <a:rPr lang="en-US"/>
                      <a:t>1%</a:t>
                    </a:r>
                  </a:p>
                </c:rich>
              </c:tx>
              <c:dLblPos val="ct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F46-47B1-A263-49E1EA729334}"/>
                </c:ext>
              </c:extLst>
            </c:dLbl>
            <c:dLbl>
              <c:idx val="4"/>
              <c:tx>
                <c:rich>
                  <a:bodyPr/>
                  <a:lstStyle/>
                  <a:p>
                    <a:r>
                      <a:rPr lang="en-US"/>
                      <a:t>16%</a:t>
                    </a:r>
                  </a:p>
                </c:rich>
              </c:tx>
              <c:dLblPos val="ct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F46-47B1-A263-49E1EA729334}"/>
                </c:ext>
              </c:extLst>
            </c:dLbl>
            <c:dLbl>
              <c:idx val="5"/>
              <c:tx>
                <c:rich>
                  <a:bodyPr/>
                  <a:lstStyle/>
                  <a:p>
                    <a:r>
                      <a:rPr lang="en-US"/>
                      <a:t>29%</a:t>
                    </a:r>
                  </a:p>
                </c:rich>
              </c:tx>
              <c:dLblPos val="ct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F46-47B1-A263-49E1EA729334}"/>
                </c:ext>
              </c:extLst>
            </c:dLbl>
            <c:dLbl>
              <c:idx val="6"/>
              <c:tx>
                <c:rich>
                  <a:bodyPr/>
                  <a:lstStyle/>
                  <a:p>
                    <a:r>
                      <a:rPr lang="en-US"/>
                      <a:t>3%</a:t>
                    </a:r>
                  </a:p>
                </c:rich>
              </c:tx>
              <c:dLblPos val="ct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C-3F46-47B1-A263-49E1EA729334}"/>
                </c:ext>
              </c:extLst>
            </c:dLbl>
            <c:numFmt formatCode="0\ %"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it-IT"/>
              </a:p>
            </c:txPr>
            <c:dLblPos val="ctr"/>
            <c:showLegendKey val="0"/>
            <c:showVal val="1"/>
            <c:showCatName val="0"/>
            <c:showSerName val="0"/>
            <c:showPercent val="1"/>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General</c:formatCode>
                <c:ptCount val="2"/>
                <c:pt idx="0">
                  <c:v>4</c:v>
                </c:pt>
                <c:pt idx="1">
                  <c:v>96</c:v>
                </c:pt>
              </c:numCache>
            </c:numRef>
          </c:val>
          <c:extLst>
            <c:ext xmlns:c16="http://schemas.microsoft.com/office/drawing/2014/chart" uri="{C3380CC4-5D6E-409C-BE32-E72D297353CC}">
              <c16:uniqueId val="{0000000D-3F46-47B1-A263-49E1EA729334}"/>
            </c:ext>
          </c:extLst>
        </c:ser>
        <c:dLbls>
          <c:dLblPos val="ctr"/>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1D6295"/>
              </a:solidFill>
            </c:spPr>
            <c:extLst>
              <c:ext xmlns:c16="http://schemas.microsoft.com/office/drawing/2014/chart" uri="{C3380CC4-5D6E-409C-BE32-E72D297353CC}">
                <c16:uniqueId val="{00000001-2C1A-44C9-B4CA-AB575BBD39BD}"/>
              </c:ext>
            </c:extLst>
          </c:dPt>
          <c:dPt>
            <c:idx val="1"/>
            <c:bubble3D val="0"/>
            <c:spPr>
              <a:solidFill>
                <a:srgbClr val="4BACC6"/>
              </a:solidFill>
            </c:spPr>
            <c:extLst>
              <c:ext xmlns:c16="http://schemas.microsoft.com/office/drawing/2014/chart" uri="{C3380CC4-5D6E-409C-BE32-E72D297353CC}">
                <c16:uniqueId val="{00000003-2C1A-44C9-B4CA-AB575BBD39BD}"/>
              </c:ext>
            </c:extLst>
          </c:dPt>
          <c:dPt>
            <c:idx val="2"/>
            <c:bubble3D val="0"/>
            <c:spPr>
              <a:solidFill>
                <a:schemeClr val="bg1">
                  <a:lumMod val="50000"/>
                </a:schemeClr>
              </a:solidFill>
            </c:spPr>
            <c:extLst>
              <c:ext xmlns:c16="http://schemas.microsoft.com/office/drawing/2014/chart" uri="{C3380CC4-5D6E-409C-BE32-E72D297353CC}">
                <c16:uniqueId val="{00000005-2C1A-44C9-B4CA-AB575BBD39BD}"/>
              </c:ext>
            </c:extLst>
          </c:dPt>
          <c:dPt>
            <c:idx val="3"/>
            <c:bubble3D val="0"/>
            <c:spPr>
              <a:solidFill>
                <a:schemeClr val="tx2"/>
              </a:solidFill>
            </c:spPr>
            <c:extLst>
              <c:ext xmlns:c16="http://schemas.microsoft.com/office/drawing/2014/chart" uri="{C3380CC4-5D6E-409C-BE32-E72D297353CC}">
                <c16:uniqueId val="{00000007-2C1A-44C9-B4CA-AB575BBD39BD}"/>
              </c:ext>
            </c:extLst>
          </c:dPt>
          <c:dPt>
            <c:idx val="4"/>
            <c:bubble3D val="0"/>
            <c:spPr>
              <a:solidFill>
                <a:schemeClr val="accent5"/>
              </a:solidFill>
            </c:spPr>
            <c:extLst>
              <c:ext xmlns:c16="http://schemas.microsoft.com/office/drawing/2014/chart" uri="{C3380CC4-5D6E-409C-BE32-E72D297353CC}">
                <c16:uniqueId val="{00000009-2C1A-44C9-B4CA-AB575BBD39BD}"/>
              </c:ext>
            </c:extLst>
          </c:dPt>
          <c:dPt>
            <c:idx val="5"/>
            <c:bubble3D val="0"/>
            <c:spPr>
              <a:solidFill>
                <a:srgbClr val="523F98"/>
              </a:solidFill>
            </c:spPr>
            <c:extLst>
              <c:ext xmlns:c16="http://schemas.microsoft.com/office/drawing/2014/chart" uri="{C3380CC4-5D6E-409C-BE32-E72D297353CC}">
                <c16:uniqueId val="{0000000B-2C1A-44C9-B4CA-AB575BBD39BD}"/>
              </c:ext>
            </c:extLst>
          </c:dPt>
          <c:dLbls>
            <c:dLbl>
              <c:idx val="0"/>
              <c:delete val="1"/>
              <c:extLst>
                <c:ext xmlns:c15="http://schemas.microsoft.com/office/drawing/2012/chart" uri="{CE6537A1-D6FC-4f65-9D91-7224C49458BB}"/>
                <c:ext xmlns:c16="http://schemas.microsoft.com/office/drawing/2014/chart" uri="{C3380CC4-5D6E-409C-BE32-E72D297353CC}">
                  <c16:uniqueId val="{00000001-2C1A-44C9-B4CA-AB575BBD39BD}"/>
                </c:ext>
              </c:extLst>
            </c:dLbl>
            <c:dLbl>
              <c:idx val="1"/>
              <c:delete val="1"/>
              <c:extLst>
                <c:ext xmlns:c15="http://schemas.microsoft.com/office/drawing/2012/chart" uri="{CE6537A1-D6FC-4f65-9D91-7224C49458BB}"/>
                <c:ext xmlns:c16="http://schemas.microsoft.com/office/drawing/2014/chart" uri="{C3380CC4-5D6E-409C-BE32-E72D297353CC}">
                  <c16:uniqueId val="{00000003-2C1A-44C9-B4CA-AB575BBD39BD}"/>
                </c:ext>
              </c:extLst>
            </c:dLbl>
            <c:dLbl>
              <c:idx val="2"/>
              <c:layout>
                <c:manualLayout>
                  <c:x val="-9.3762309238367494E-3"/>
                  <c:y val="0"/>
                </c:manualLayout>
              </c:layout>
              <c:tx>
                <c:rich>
                  <a:bodyPr/>
                  <a:lstStyle/>
                  <a:p>
                    <a:r>
                      <a:rPr lang="en-US" dirty="0"/>
                      <a:t>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C1A-44C9-B4CA-AB575BBD39BD}"/>
                </c:ext>
              </c:extLst>
            </c:dLbl>
            <c:dLbl>
              <c:idx val="3"/>
              <c:tx>
                <c:rich>
                  <a:bodyPr/>
                  <a:lstStyle/>
                  <a:p>
                    <a:r>
                      <a:rPr lang="en-US"/>
                      <a:t>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C1A-44C9-B4CA-AB575BBD39BD}"/>
                </c:ext>
              </c:extLst>
            </c:dLbl>
            <c:dLbl>
              <c:idx val="4"/>
              <c:layout>
                <c:manualLayout>
                  <c:x val="-2.4942430639019901E-2"/>
                  <c:y val="-5.5941789943567501E-2"/>
                </c:manualLayout>
              </c:layout>
              <c:tx>
                <c:rich>
                  <a:bodyPr/>
                  <a:lstStyle/>
                  <a:p>
                    <a:r>
                      <a:rPr lang="en-US" dirty="0"/>
                      <a:t>16%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C1A-44C9-B4CA-AB575BBD39BD}"/>
                </c:ext>
              </c:extLst>
            </c:dLbl>
            <c:dLbl>
              <c:idx val="5"/>
              <c:layout>
                <c:manualLayout>
                  <c:x val="-2.8484208825282002E-3"/>
                  <c:y val="1.7106361401439701E-2"/>
                </c:manualLayout>
              </c:layout>
              <c:tx>
                <c:rich>
                  <a:bodyPr/>
                  <a:lstStyle/>
                  <a:p>
                    <a:r>
                      <a:rPr lang="en-US" dirty="0"/>
                      <a:t>29%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C1A-44C9-B4CA-AB575BBD39BD}"/>
                </c:ext>
              </c:extLst>
            </c:dLbl>
            <c:dLbl>
              <c:idx val="6"/>
              <c:layout>
                <c:manualLayout>
                  <c:x val="2.7342592592592601E-3"/>
                  <c:y val="1.82092592592593E-2"/>
                </c:manualLayout>
              </c:layout>
              <c:tx>
                <c:rich>
                  <a:bodyPr/>
                  <a:lstStyle/>
                  <a:p>
                    <a:r>
                      <a:rPr lang="en-US" dirty="0"/>
                      <a:t>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C1A-44C9-B4CA-AB575BBD39B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General</c:formatCode>
                <c:ptCount val="2"/>
                <c:pt idx="0">
                  <c:v>154</c:v>
                </c:pt>
                <c:pt idx="1">
                  <c:v>26</c:v>
                </c:pt>
              </c:numCache>
            </c:numRef>
          </c:val>
          <c:extLst>
            <c:ext xmlns:c16="http://schemas.microsoft.com/office/drawing/2014/chart" uri="{C3380CC4-5D6E-409C-BE32-E72D297353CC}">
              <c16:uniqueId val="{0000000D-2C1A-44C9-B4CA-AB575BBD39BD}"/>
            </c:ext>
          </c:extLst>
        </c:ser>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400">
          <a:solidFill>
            <a:schemeClr val="tx1">
              <a:lumMod val="65000"/>
              <a:lumOff val="35000"/>
            </a:schemeClr>
          </a:solidFill>
          <a:latin typeface="Arial" panose="020B0604020202020204" pitchFamily="34" charset="0"/>
          <a:cs typeface="Arial" panose="020B0604020202020204" pitchFamily="34" charset="0"/>
        </a:defRPr>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rgbClr val="523F98"/>
            </a:solidFill>
          </c:spPr>
          <c:dPt>
            <c:idx val="0"/>
            <c:bubble3D val="0"/>
            <c:spPr>
              <a:solidFill>
                <a:srgbClr val="4BACC6"/>
              </a:solidFill>
            </c:spPr>
            <c:extLst>
              <c:ext xmlns:c16="http://schemas.microsoft.com/office/drawing/2014/chart" uri="{C3380CC4-5D6E-409C-BE32-E72D297353CC}">
                <c16:uniqueId val="{00000001-0624-42E4-8902-F9777960768F}"/>
              </c:ext>
            </c:extLst>
          </c:dPt>
          <c:dPt>
            <c:idx val="1"/>
            <c:bubble3D val="0"/>
            <c:spPr>
              <a:solidFill>
                <a:srgbClr val="1D6295"/>
              </a:solidFill>
            </c:spPr>
            <c:extLst>
              <c:ext xmlns:c16="http://schemas.microsoft.com/office/drawing/2014/chart" uri="{C3380CC4-5D6E-409C-BE32-E72D297353CC}">
                <c16:uniqueId val="{00000002-0624-42E4-8902-F9777960768F}"/>
              </c:ext>
            </c:extLst>
          </c:dPt>
          <c:dPt>
            <c:idx val="2"/>
            <c:bubble3D val="0"/>
            <c:extLst>
              <c:ext xmlns:c16="http://schemas.microsoft.com/office/drawing/2014/chart" uri="{C3380CC4-5D6E-409C-BE32-E72D297353CC}">
                <c16:uniqueId val="{00000003-0624-42E4-8902-F9777960768F}"/>
              </c:ext>
            </c:extLst>
          </c:dPt>
          <c:dPt>
            <c:idx val="4"/>
            <c:bubble3D val="0"/>
            <c:extLst>
              <c:ext xmlns:c16="http://schemas.microsoft.com/office/drawing/2014/chart" uri="{C3380CC4-5D6E-409C-BE32-E72D297353CC}">
                <c16:uniqueId val="{00000004-0624-42E4-8902-F9777960768F}"/>
              </c:ext>
            </c:extLst>
          </c:dPt>
          <c:dPt>
            <c:idx val="5"/>
            <c:bubble3D val="0"/>
            <c:extLst>
              <c:ext xmlns:c16="http://schemas.microsoft.com/office/drawing/2014/chart" uri="{C3380CC4-5D6E-409C-BE32-E72D297353CC}">
                <c16:uniqueId val="{00000005-0624-42E4-8902-F9777960768F}"/>
              </c:ext>
            </c:extLst>
          </c:dPt>
          <c:dLbls>
            <c:dLbl>
              <c:idx val="0"/>
              <c:delete val="1"/>
              <c:extLst>
                <c:ext xmlns:c15="http://schemas.microsoft.com/office/drawing/2012/chart" uri="{CE6537A1-D6FC-4f65-9D91-7224C49458BB}"/>
                <c:ext xmlns:c16="http://schemas.microsoft.com/office/drawing/2014/chart" uri="{C3380CC4-5D6E-409C-BE32-E72D297353CC}">
                  <c16:uniqueId val="{00000001-0624-42E4-8902-F9777960768F}"/>
                </c:ext>
              </c:extLst>
            </c:dLbl>
            <c:dLbl>
              <c:idx val="1"/>
              <c:delete val="1"/>
              <c:extLst>
                <c:ext xmlns:c15="http://schemas.microsoft.com/office/drawing/2012/chart" uri="{CE6537A1-D6FC-4f65-9D91-7224C49458BB}"/>
                <c:ext xmlns:c16="http://schemas.microsoft.com/office/drawing/2014/chart" uri="{C3380CC4-5D6E-409C-BE32-E72D297353CC}">
                  <c16:uniqueId val="{00000002-0624-42E4-8902-F9777960768F}"/>
                </c:ext>
              </c:extLst>
            </c:dLbl>
            <c:dLbl>
              <c:idx val="2"/>
              <c:layout>
                <c:manualLayout>
                  <c:x val="-6.38981481481481E-3"/>
                  <c:y val="-1.41111111111111E-2"/>
                </c:manualLayout>
              </c:layout>
              <c:tx>
                <c:rich>
                  <a:bodyPr/>
                  <a:lstStyle/>
                  <a:p>
                    <a:r>
                      <a:rPr lang="en-US" dirty="0"/>
                      <a:t>22%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624-42E4-8902-F9777960768F}"/>
                </c:ext>
              </c:extLst>
            </c:dLbl>
            <c:dLbl>
              <c:idx val="3"/>
              <c:tx>
                <c:rich>
                  <a:bodyPr/>
                  <a:lstStyle/>
                  <a:p>
                    <a:r>
                      <a:rPr lang="en-US"/>
                      <a:t>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624-42E4-8902-F9777960768F}"/>
                </c:ext>
              </c:extLst>
            </c:dLbl>
            <c:dLbl>
              <c:idx val="4"/>
              <c:layout>
                <c:manualLayout>
                  <c:x val="-2.7105784542458202E-3"/>
                  <c:y val="-6.0632882896052504E-3"/>
                </c:manualLayout>
              </c:layout>
              <c:tx>
                <c:rich>
                  <a:bodyPr/>
                  <a:lstStyle/>
                  <a:p>
                    <a:r>
                      <a:rPr lang="en-US" dirty="0"/>
                      <a:t>13%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624-42E4-8902-F9777960768F}"/>
                </c:ext>
              </c:extLst>
            </c:dLbl>
            <c:dLbl>
              <c:idx val="5"/>
              <c:layout>
                <c:manualLayout>
                  <c:x val="1.53598765432099E-2"/>
                  <c:y val="-3.95862962962963E-2"/>
                </c:manualLayout>
              </c:layout>
              <c:tx>
                <c:rich>
                  <a:bodyPr/>
                  <a:lstStyle/>
                  <a:p>
                    <a:r>
                      <a:rPr lang="en-US" dirty="0"/>
                      <a:t>24%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624-42E4-8902-F9777960768F}"/>
                </c:ext>
              </c:extLst>
            </c:dLbl>
            <c:dLbl>
              <c:idx val="6"/>
              <c:layout>
                <c:manualLayout>
                  <c:x val="2.0572839506172801E-2"/>
                  <c:y val="1.53955555555556E-2"/>
                </c:manualLayout>
              </c:layout>
              <c:tx>
                <c:rich>
                  <a:bodyPr/>
                  <a:lstStyle/>
                  <a:p>
                    <a:r>
                      <a:rPr lang="en-US" dirty="0"/>
                      <a:t>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624-42E4-8902-F9777960768F}"/>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numRef>
              <c:f>Sheet1!$A$2:$A$8</c:f>
              <c:numCache>
                <c:formatCode>General</c:formatCode>
                <c:ptCount val="7"/>
              </c:numCache>
            </c:numRef>
          </c:cat>
          <c:val>
            <c:numRef>
              <c:f>Sheet1!$B$2:$B$8</c:f>
              <c:numCache>
                <c:formatCode>General</c:formatCode>
                <c:ptCount val="7"/>
                <c:pt idx="0">
                  <c:v>74</c:v>
                </c:pt>
                <c:pt idx="1">
                  <c:v>81</c:v>
                </c:pt>
              </c:numCache>
            </c:numRef>
          </c:val>
          <c:extLst>
            <c:ext xmlns:c16="http://schemas.microsoft.com/office/drawing/2014/chart" uri="{C3380CC4-5D6E-409C-BE32-E72D297353CC}">
              <c16:uniqueId val="{00000008-0624-42E4-8902-F9777960768F}"/>
            </c:ext>
          </c:extLst>
        </c:ser>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400">
          <a:solidFill>
            <a:schemeClr val="tx1">
              <a:lumMod val="65000"/>
              <a:lumOff val="35000"/>
            </a:schemeClr>
          </a:solidFill>
          <a:latin typeface="Arial" panose="020B0604020202020204" pitchFamily="34" charset="0"/>
          <a:cs typeface="Arial" panose="020B0604020202020204" pitchFamily="34" charset="0"/>
        </a:defRPr>
      </a:pPr>
      <a:endParaRPr lang="it-IT"/>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4BACC6"/>
              </a:solidFill>
            </c:spPr>
            <c:extLst>
              <c:ext xmlns:c16="http://schemas.microsoft.com/office/drawing/2014/chart" uri="{C3380CC4-5D6E-409C-BE32-E72D297353CC}">
                <c16:uniqueId val="{00000001-1A05-4EF9-A8F3-F494E90BA4CF}"/>
              </c:ext>
            </c:extLst>
          </c:dPt>
          <c:dPt>
            <c:idx val="1"/>
            <c:bubble3D val="0"/>
            <c:spPr>
              <a:solidFill>
                <a:srgbClr val="1D6295"/>
              </a:solidFill>
            </c:spPr>
            <c:extLst>
              <c:ext xmlns:c16="http://schemas.microsoft.com/office/drawing/2014/chart" uri="{C3380CC4-5D6E-409C-BE32-E72D297353CC}">
                <c16:uniqueId val="{00000003-1A05-4EF9-A8F3-F494E90BA4CF}"/>
              </c:ext>
            </c:extLst>
          </c:dPt>
          <c:dPt>
            <c:idx val="2"/>
            <c:bubble3D val="0"/>
            <c:spPr>
              <a:solidFill>
                <a:schemeClr val="bg1">
                  <a:lumMod val="50000"/>
                </a:schemeClr>
              </a:solidFill>
            </c:spPr>
            <c:extLst>
              <c:ext xmlns:c16="http://schemas.microsoft.com/office/drawing/2014/chart" uri="{C3380CC4-5D6E-409C-BE32-E72D297353CC}">
                <c16:uniqueId val="{00000005-1A05-4EF9-A8F3-F494E90BA4CF}"/>
              </c:ext>
            </c:extLst>
          </c:dPt>
          <c:dPt>
            <c:idx val="3"/>
            <c:bubble3D val="0"/>
            <c:spPr>
              <a:solidFill>
                <a:schemeClr val="tx2"/>
              </a:solidFill>
            </c:spPr>
            <c:extLst>
              <c:ext xmlns:c16="http://schemas.microsoft.com/office/drawing/2014/chart" uri="{C3380CC4-5D6E-409C-BE32-E72D297353CC}">
                <c16:uniqueId val="{00000007-1A05-4EF9-A8F3-F494E90BA4CF}"/>
              </c:ext>
            </c:extLst>
          </c:dPt>
          <c:dPt>
            <c:idx val="4"/>
            <c:bubble3D val="0"/>
            <c:spPr>
              <a:solidFill>
                <a:schemeClr val="accent5"/>
              </a:solidFill>
            </c:spPr>
            <c:extLst>
              <c:ext xmlns:c16="http://schemas.microsoft.com/office/drawing/2014/chart" uri="{C3380CC4-5D6E-409C-BE32-E72D297353CC}">
                <c16:uniqueId val="{00000009-1A05-4EF9-A8F3-F494E90BA4CF}"/>
              </c:ext>
            </c:extLst>
          </c:dPt>
          <c:dPt>
            <c:idx val="5"/>
            <c:bubble3D val="0"/>
            <c:spPr>
              <a:solidFill>
                <a:srgbClr val="523F98"/>
              </a:solidFill>
            </c:spPr>
            <c:extLst>
              <c:ext xmlns:c16="http://schemas.microsoft.com/office/drawing/2014/chart" uri="{C3380CC4-5D6E-409C-BE32-E72D297353CC}">
                <c16:uniqueId val="{0000000B-1A05-4EF9-A8F3-F494E90BA4CF}"/>
              </c:ext>
            </c:extLst>
          </c:dPt>
          <c:dLbls>
            <c:dLbl>
              <c:idx val="0"/>
              <c:delete val="1"/>
              <c:extLst>
                <c:ext xmlns:c15="http://schemas.microsoft.com/office/drawing/2012/chart" uri="{CE6537A1-D6FC-4f65-9D91-7224C49458BB}"/>
                <c:ext xmlns:c16="http://schemas.microsoft.com/office/drawing/2014/chart" uri="{C3380CC4-5D6E-409C-BE32-E72D297353CC}">
                  <c16:uniqueId val="{00000001-1A05-4EF9-A8F3-F494E90BA4CF}"/>
                </c:ext>
              </c:extLst>
            </c:dLbl>
            <c:dLbl>
              <c:idx val="1"/>
              <c:delete val="1"/>
              <c:extLst>
                <c:ext xmlns:c15="http://schemas.microsoft.com/office/drawing/2012/chart" uri="{CE6537A1-D6FC-4f65-9D91-7224C49458BB}"/>
                <c:ext xmlns:c16="http://schemas.microsoft.com/office/drawing/2014/chart" uri="{C3380CC4-5D6E-409C-BE32-E72D297353CC}">
                  <c16:uniqueId val="{00000003-1A05-4EF9-A8F3-F494E90BA4CF}"/>
                </c:ext>
              </c:extLst>
            </c:dLbl>
            <c:dLbl>
              <c:idx val="2"/>
              <c:layout>
                <c:manualLayout>
                  <c:x val="7.5509259259259297E-3"/>
                  <c:y val="-6.6248148148148099E-3"/>
                </c:manualLayout>
              </c:layout>
              <c:tx>
                <c:rich>
                  <a:bodyPr/>
                  <a:lstStyle/>
                  <a:p>
                    <a:r>
                      <a:rPr lang="en-US"/>
                      <a:t>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A05-4EF9-A8F3-F494E90BA4CF}"/>
                </c:ext>
              </c:extLst>
            </c:dLbl>
            <c:dLbl>
              <c:idx val="3"/>
              <c:layout>
                <c:manualLayout>
                  <c:x val="-5.8012345679012301E-3"/>
                  <c:y val="-4.1412962962962901E-2"/>
                </c:manualLayout>
              </c:layout>
              <c:tx>
                <c:rich>
                  <a:bodyPr/>
                  <a:lstStyle/>
                  <a:p>
                    <a:r>
                      <a:rPr lang="en-US" dirty="0"/>
                      <a:t>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A05-4EF9-A8F3-F494E90BA4CF}"/>
                </c:ext>
              </c:extLst>
            </c:dLbl>
            <c:dLbl>
              <c:idx val="4"/>
              <c:layout>
                <c:manualLayout>
                  <c:x val="5.9444444444444397E-3"/>
                  <c:y val="-3.8304074074074101E-2"/>
                </c:manualLayout>
              </c:layout>
              <c:tx>
                <c:rich>
                  <a:bodyPr/>
                  <a:lstStyle/>
                  <a:p>
                    <a:r>
                      <a:rPr lang="en-US" dirty="0"/>
                      <a:t>12%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A05-4EF9-A8F3-F494E90BA4CF}"/>
                </c:ext>
              </c:extLst>
            </c:dLbl>
            <c:dLbl>
              <c:idx val="5"/>
              <c:layout>
                <c:manualLayout>
                  <c:x val="-8.6617283950617494E-3"/>
                  <c:y val="3.0940740740740699E-2"/>
                </c:manualLayout>
              </c:layout>
              <c:tx>
                <c:rich>
                  <a:bodyPr/>
                  <a:lstStyle/>
                  <a:p>
                    <a:r>
                      <a:rPr lang="en-US" dirty="0"/>
                      <a:t>19%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A05-4EF9-A8F3-F494E90BA4CF}"/>
                </c:ext>
              </c:extLst>
            </c:dLbl>
            <c:dLbl>
              <c:idx val="6"/>
              <c:layout>
                <c:manualLayout>
                  <c:x val="7.12405411744374E-3"/>
                  <c:y val="2.0900090048474099E-2"/>
                </c:manualLayout>
              </c:layout>
              <c:tx>
                <c:rich>
                  <a:bodyPr/>
                  <a:lstStyle/>
                  <a:p>
                    <a:r>
                      <a:rPr lang="en-US" dirty="0"/>
                      <a:t>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A05-4EF9-A8F3-F494E90BA4CF}"/>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General</c:formatCode>
                <c:ptCount val="2"/>
                <c:pt idx="0">
                  <c:v>75</c:v>
                </c:pt>
                <c:pt idx="1">
                  <c:v>25</c:v>
                </c:pt>
              </c:numCache>
            </c:numRef>
          </c:val>
          <c:extLst>
            <c:ext xmlns:c16="http://schemas.microsoft.com/office/drawing/2014/chart" uri="{C3380CC4-5D6E-409C-BE32-E72D297353CC}">
              <c16:uniqueId val="{0000000D-1A05-4EF9-A8F3-F494E90BA4CF}"/>
            </c:ext>
          </c:extLst>
        </c:ser>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400">
          <a:solidFill>
            <a:schemeClr val="tx1">
              <a:lumMod val="65000"/>
              <a:lumOff val="35000"/>
            </a:schemeClr>
          </a:solidFill>
          <a:latin typeface="Arial" panose="020B0604020202020204" pitchFamily="34" charset="0"/>
          <a:cs typeface="Arial" panose="020B0604020202020204" pitchFamily="34" charset="0"/>
        </a:defRPr>
      </a:pPr>
      <a:endParaRPr lang="it-IT"/>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Tabelle1!$B$1</c:f>
              <c:strCache>
                <c:ptCount val="1"/>
                <c:pt idx="0">
                  <c:v>Verkauf</c:v>
                </c:pt>
              </c:strCache>
            </c:strRef>
          </c:tx>
          <c:spPr>
            <a:ln w="31750"/>
          </c:spPr>
          <c:dPt>
            <c:idx val="0"/>
            <c:bubble3D val="0"/>
            <c:spPr>
              <a:solidFill>
                <a:schemeClr val="accent1">
                  <a:shade val="76000"/>
                </a:schemeClr>
              </a:solidFill>
              <a:ln w="31750">
                <a:solidFill>
                  <a:schemeClr val="lt1"/>
                </a:solidFill>
              </a:ln>
              <a:effectLst/>
            </c:spPr>
            <c:extLst>
              <c:ext xmlns:c16="http://schemas.microsoft.com/office/drawing/2014/chart" uri="{C3380CC4-5D6E-409C-BE32-E72D297353CC}">
                <c16:uniqueId val="{00000001-7B42-4768-B4A3-F363CDE33E73}"/>
              </c:ext>
            </c:extLst>
          </c:dPt>
          <c:dPt>
            <c:idx val="1"/>
            <c:bubble3D val="0"/>
            <c:spPr>
              <a:solidFill>
                <a:schemeClr val="accent1">
                  <a:tint val="77000"/>
                </a:schemeClr>
              </a:solidFill>
              <a:ln w="31750">
                <a:solidFill>
                  <a:schemeClr val="lt1"/>
                </a:solidFill>
              </a:ln>
              <a:effectLst/>
            </c:spPr>
            <c:extLst>
              <c:ext xmlns:c16="http://schemas.microsoft.com/office/drawing/2014/chart" uri="{C3380CC4-5D6E-409C-BE32-E72D297353CC}">
                <c16:uniqueId val="{00000003-7B42-4768-B4A3-F363CDE33E73}"/>
              </c:ext>
            </c:extLst>
          </c:dPt>
          <c:cat>
            <c:strRef>
              <c:f>Tabelle1!$A$2:$A$3</c:f>
              <c:strCache>
                <c:ptCount val="2"/>
                <c:pt idx="0">
                  <c:v>1. Quartal</c:v>
                </c:pt>
                <c:pt idx="1">
                  <c:v>2. Quartal</c:v>
                </c:pt>
              </c:strCache>
            </c:strRef>
          </c:cat>
          <c:val>
            <c:numRef>
              <c:f>Tabelle1!$B$2:$B$3</c:f>
              <c:numCache>
                <c:formatCode>General</c:formatCode>
                <c:ptCount val="2"/>
                <c:pt idx="0">
                  <c:v>12</c:v>
                </c:pt>
                <c:pt idx="1">
                  <c:v>88</c:v>
                </c:pt>
              </c:numCache>
            </c:numRef>
          </c:val>
          <c:extLst>
            <c:ext xmlns:c16="http://schemas.microsoft.com/office/drawing/2014/chart" uri="{C3380CC4-5D6E-409C-BE32-E72D297353CC}">
              <c16:uniqueId val="{00000004-7B42-4768-B4A3-F363CDE33E73}"/>
            </c:ext>
          </c:extLst>
        </c:ser>
        <c:dLbls>
          <c:showLegendKey val="0"/>
          <c:showVal val="0"/>
          <c:showCatName val="0"/>
          <c:showSerName val="0"/>
          <c:showPercent val="0"/>
          <c:showBubbleSize val="0"/>
          <c:showLeaderLines val="0"/>
        </c:dLbls>
        <c:firstSliceAng val="0"/>
        <c:holeSize val="65"/>
      </c:doughnutChart>
      <c:spPr>
        <a:noFill/>
        <a:ln>
          <a:noFill/>
        </a:ln>
        <a:effectLst>
          <a:outerShdw blurRad="50800" dist="50800" dir="5400000" sx="1000" sy="1000" algn="ctr" rotWithShape="0">
            <a:srgbClr val="000000">
              <a:alpha val="43137"/>
            </a:srgbClr>
          </a:outerShdw>
        </a:effectLst>
      </c:spPr>
    </c:plotArea>
    <c:plotVisOnly val="1"/>
    <c:dispBlanksAs val="zero"/>
    <c:showDLblsOverMax val="0"/>
  </c:chart>
  <c:spPr>
    <a:noFill/>
    <a:ln>
      <a:noFill/>
    </a:ln>
    <a:effectLst/>
  </c:spPr>
  <c:txPr>
    <a:bodyPr/>
    <a:lstStyle/>
    <a:p>
      <a:pPr>
        <a:defRPr/>
      </a:pPr>
      <a:endParaRPr lang="it-IT"/>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Tabelle1!$B$1</c:f>
              <c:strCache>
                <c:ptCount val="1"/>
                <c:pt idx="0">
                  <c:v>Verkauf</c:v>
                </c:pt>
              </c:strCache>
            </c:strRef>
          </c:tx>
          <c:spPr>
            <a:ln w="31750"/>
          </c:spPr>
          <c:dPt>
            <c:idx val="0"/>
            <c:bubble3D val="0"/>
            <c:spPr>
              <a:solidFill>
                <a:schemeClr val="accent1">
                  <a:shade val="76000"/>
                </a:schemeClr>
              </a:solidFill>
              <a:ln w="31750">
                <a:solidFill>
                  <a:schemeClr val="lt1"/>
                </a:solidFill>
              </a:ln>
              <a:effectLst/>
            </c:spPr>
            <c:extLst>
              <c:ext xmlns:c16="http://schemas.microsoft.com/office/drawing/2014/chart" uri="{C3380CC4-5D6E-409C-BE32-E72D297353CC}">
                <c16:uniqueId val="{00000001-67B1-494F-A348-15676CD35DD0}"/>
              </c:ext>
            </c:extLst>
          </c:dPt>
          <c:dPt>
            <c:idx val="1"/>
            <c:bubble3D val="0"/>
            <c:spPr>
              <a:solidFill>
                <a:schemeClr val="accent1">
                  <a:tint val="77000"/>
                </a:schemeClr>
              </a:solidFill>
              <a:ln w="31750">
                <a:solidFill>
                  <a:schemeClr val="lt1"/>
                </a:solidFill>
              </a:ln>
              <a:effectLst/>
            </c:spPr>
            <c:extLst>
              <c:ext xmlns:c16="http://schemas.microsoft.com/office/drawing/2014/chart" uri="{C3380CC4-5D6E-409C-BE32-E72D297353CC}">
                <c16:uniqueId val="{00000003-67B1-494F-A348-15676CD35DD0}"/>
              </c:ext>
            </c:extLst>
          </c:dPt>
          <c:cat>
            <c:strRef>
              <c:f>Tabelle1!$A$2:$A$3</c:f>
              <c:strCache>
                <c:ptCount val="2"/>
                <c:pt idx="0">
                  <c:v>1. Quartal</c:v>
                </c:pt>
                <c:pt idx="1">
                  <c:v>2. Quartal</c:v>
                </c:pt>
              </c:strCache>
            </c:strRef>
          </c:cat>
          <c:val>
            <c:numRef>
              <c:f>Tabelle1!$B$2:$B$3</c:f>
              <c:numCache>
                <c:formatCode>General</c:formatCode>
                <c:ptCount val="2"/>
                <c:pt idx="0">
                  <c:v>8.3000000000000007</c:v>
                </c:pt>
                <c:pt idx="1">
                  <c:v>91.7</c:v>
                </c:pt>
              </c:numCache>
            </c:numRef>
          </c:val>
          <c:extLst>
            <c:ext xmlns:c16="http://schemas.microsoft.com/office/drawing/2014/chart" uri="{C3380CC4-5D6E-409C-BE32-E72D297353CC}">
              <c16:uniqueId val="{00000004-67B1-494F-A348-15676CD35DD0}"/>
            </c:ext>
          </c:extLst>
        </c:ser>
        <c:dLbls>
          <c:showLegendKey val="0"/>
          <c:showVal val="0"/>
          <c:showCatName val="0"/>
          <c:showSerName val="0"/>
          <c:showPercent val="0"/>
          <c:showBubbleSize val="0"/>
          <c:showLeaderLines val="0"/>
        </c:dLbls>
        <c:firstSliceAng val="0"/>
        <c:holeSize val="65"/>
      </c:doughnutChart>
      <c:spPr>
        <a:noFill/>
        <a:ln>
          <a:noFill/>
        </a:ln>
        <a:effectLst>
          <a:outerShdw blurRad="50800" dist="50800" dir="5400000" sx="1000" sy="1000" algn="ctr" rotWithShape="0">
            <a:srgbClr val="000000">
              <a:alpha val="43137"/>
            </a:srgbClr>
          </a:outerShdw>
        </a:effectLst>
      </c:spPr>
    </c:plotArea>
    <c:plotVisOnly val="1"/>
    <c:dispBlanksAs val="zero"/>
    <c:showDLblsOverMax val="0"/>
  </c:chart>
  <c:spPr>
    <a:noFill/>
    <a:ln>
      <a:noFill/>
    </a:ln>
    <a:effectLst/>
  </c:spPr>
  <c:txPr>
    <a:bodyPr/>
    <a:lstStyle/>
    <a:p>
      <a:pPr>
        <a:defRPr/>
      </a:pPr>
      <a:endParaRPr lang="it-IT"/>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Tabelle1!$B$1</c:f>
              <c:strCache>
                <c:ptCount val="1"/>
                <c:pt idx="0">
                  <c:v>Verkauf</c:v>
                </c:pt>
              </c:strCache>
            </c:strRef>
          </c:tx>
          <c:spPr>
            <a:ln w="31750"/>
          </c:spPr>
          <c:dPt>
            <c:idx val="0"/>
            <c:bubble3D val="0"/>
            <c:spPr>
              <a:solidFill>
                <a:schemeClr val="accent1">
                  <a:shade val="76000"/>
                </a:schemeClr>
              </a:solidFill>
              <a:ln w="31750">
                <a:solidFill>
                  <a:schemeClr val="lt1"/>
                </a:solidFill>
              </a:ln>
              <a:effectLst/>
            </c:spPr>
            <c:extLst>
              <c:ext xmlns:c16="http://schemas.microsoft.com/office/drawing/2014/chart" uri="{C3380CC4-5D6E-409C-BE32-E72D297353CC}">
                <c16:uniqueId val="{00000001-A4B8-4D1D-AA3B-AF2B4FA80B23}"/>
              </c:ext>
            </c:extLst>
          </c:dPt>
          <c:dPt>
            <c:idx val="1"/>
            <c:bubble3D val="0"/>
            <c:spPr>
              <a:solidFill>
                <a:schemeClr val="accent1">
                  <a:tint val="77000"/>
                </a:schemeClr>
              </a:solidFill>
              <a:ln w="31750">
                <a:solidFill>
                  <a:schemeClr val="lt1"/>
                </a:solidFill>
              </a:ln>
              <a:effectLst/>
            </c:spPr>
            <c:extLst>
              <c:ext xmlns:c16="http://schemas.microsoft.com/office/drawing/2014/chart" uri="{C3380CC4-5D6E-409C-BE32-E72D297353CC}">
                <c16:uniqueId val="{00000003-A4B8-4D1D-AA3B-AF2B4FA80B23}"/>
              </c:ext>
            </c:extLst>
          </c:dPt>
          <c:cat>
            <c:strRef>
              <c:f>Tabelle1!$A$2:$A$3</c:f>
              <c:strCache>
                <c:ptCount val="2"/>
                <c:pt idx="0">
                  <c:v>1. Quartal</c:v>
                </c:pt>
                <c:pt idx="1">
                  <c:v>2. Quartal</c:v>
                </c:pt>
              </c:strCache>
            </c:strRef>
          </c:cat>
          <c:val>
            <c:numRef>
              <c:f>Tabelle1!$B$2:$B$3</c:f>
              <c:numCache>
                <c:formatCode>General</c:formatCode>
                <c:ptCount val="2"/>
                <c:pt idx="0">
                  <c:v>9.3000000000000007</c:v>
                </c:pt>
                <c:pt idx="1">
                  <c:v>90.7</c:v>
                </c:pt>
              </c:numCache>
            </c:numRef>
          </c:val>
          <c:extLst>
            <c:ext xmlns:c16="http://schemas.microsoft.com/office/drawing/2014/chart" uri="{C3380CC4-5D6E-409C-BE32-E72D297353CC}">
              <c16:uniqueId val="{00000004-A4B8-4D1D-AA3B-AF2B4FA80B23}"/>
            </c:ext>
          </c:extLst>
        </c:ser>
        <c:dLbls>
          <c:showLegendKey val="0"/>
          <c:showVal val="0"/>
          <c:showCatName val="0"/>
          <c:showSerName val="0"/>
          <c:showPercent val="0"/>
          <c:showBubbleSize val="0"/>
          <c:showLeaderLines val="0"/>
        </c:dLbls>
        <c:firstSliceAng val="0"/>
        <c:holeSize val="65"/>
      </c:doughnutChart>
      <c:spPr>
        <a:noFill/>
        <a:ln>
          <a:noFill/>
        </a:ln>
        <a:effectLst>
          <a:outerShdw blurRad="50800" dist="50800" dir="5400000" sx="1000" sy="1000" algn="ctr" rotWithShape="0">
            <a:srgbClr val="000000">
              <a:alpha val="43137"/>
            </a:srgbClr>
          </a:outerShdw>
        </a:effectLst>
      </c:spPr>
    </c:plotArea>
    <c:plotVisOnly val="1"/>
    <c:dispBlanksAs val="zero"/>
    <c:showDLblsOverMax val="0"/>
  </c:chart>
  <c:spPr>
    <a:noFill/>
    <a:ln>
      <a:noFill/>
    </a:ln>
    <a:effectLst/>
  </c:spPr>
  <c:txPr>
    <a:bodyPr/>
    <a:lstStyle/>
    <a:p>
      <a:pPr>
        <a:defRPr/>
      </a:pPr>
      <a:endParaRPr lang="it-IT"/>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Tabelle1!$B$1</c:f>
              <c:strCache>
                <c:ptCount val="1"/>
                <c:pt idx="0">
                  <c:v>Verkauf</c:v>
                </c:pt>
              </c:strCache>
            </c:strRef>
          </c:tx>
          <c:spPr>
            <a:ln w="31750"/>
          </c:spPr>
          <c:dPt>
            <c:idx val="0"/>
            <c:bubble3D val="0"/>
            <c:spPr>
              <a:solidFill>
                <a:schemeClr val="accent1">
                  <a:shade val="76000"/>
                </a:schemeClr>
              </a:solidFill>
              <a:ln w="31750">
                <a:solidFill>
                  <a:schemeClr val="lt1"/>
                </a:solidFill>
              </a:ln>
              <a:effectLst/>
            </c:spPr>
            <c:extLst>
              <c:ext xmlns:c16="http://schemas.microsoft.com/office/drawing/2014/chart" uri="{C3380CC4-5D6E-409C-BE32-E72D297353CC}">
                <c16:uniqueId val="{00000001-7B42-4768-B4A3-F363CDE33E73}"/>
              </c:ext>
            </c:extLst>
          </c:dPt>
          <c:dPt>
            <c:idx val="1"/>
            <c:bubble3D val="0"/>
            <c:spPr>
              <a:solidFill>
                <a:schemeClr val="accent1">
                  <a:tint val="77000"/>
                </a:schemeClr>
              </a:solidFill>
              <a:ln w="31750">
                <a:solidFill>
                  <a:schemeClr val="lt1"/>
                </a:solidFill>
              </a:ln>
              <a:effectLst/>
            </c:spPr>
            <c:extLst>
              <c:ext xmlns:c16="http://schemas.microsoft.com/office/drawing/2014/chart" uri="{C3380CC4-5D6E-409C-BE32-E72D297353CC}">
                <c16:uniqueId val="{00000003-7B42-4768-B4A3-F363CDE33E73}"/>
              </c:ext>
            </c:extLst>
          </c:dPt>
          <c:cat>
            <c:strRef>
              <c:f>Tabelle1!$A$2:$A$3</c:f>
              <c:strCache>
                <c:ptCount val="2"/>
                <c:pt idx="0">
                  <c:v>1. Quartal</c:v>
                </c:pt>
                <c:pt idx="1">
                  <c:v>2. Quartal</c:v>
                </c:pt>
              </c:strCache>
            </c:strRef>
          </c:cat>
          <c:val>
            <c:numRef>
              <c:f>Tabelle1!$B$2:$B$3</c:f>
              <c:numCache>
                <c:formatCode>General</c:formatCode>
                <c:ptCount val="2"/>
                <c:pt idx="0">
                  <c:v>8.8000000000000007</c:v>
                </c:pt>
                <c:pt idx="1">
                  <c:v>91.2</c:v>
                </c:pt>
              </c:numCache>
            </c:numRef>
          </c:val>
          <c:extLst>
            <c:ext xmlns:c16="http://schemas.microsoft.com/office/drawing/2014/chart" uri="{C3380CC4-5D6E-409C-BE32-E72D297353CC}">
              <c16:uniqueId val="{00000004-7B42-4768-B4A3-F363CDE33E73}"/>
            </c:ext>
          </c:extLst>
        </c:ser>
        <c:dLbls>
          <c:showLegendKey val="0"/>
          <c:showVal val="0"/>
          <c:showCatName val="0"/>
          <c:showSerName val="0"/>
          <c:showPercent val="0"/>
          <c:showBubbleSize val="0"/>
          <c:showLeaderLines val="0"/>
        </c:dLbls>
        <c:firstSliceAng val="0"/>
        <c:holeSize val="65"/>
      </c:doughnutChart>
      <c:spPr>
        <a:noFill/>
        <a:ln>
          <a:noFill/>
        </a:ln>
        <a:effectLst>
          <a:outerShdw blurRad="50800" dist="50800" dir="5400000" sx="1000" sy="1000" algn="ctr" rotWithShape="0">
            <a:srgbClr val="000000">
              <a:alpha val="43137"/>
            </a:srgbClr>
          </a:outerShdw>
        </a:effectLst>
      </c:spPr>
    </c:plotArea>
    <c:plotVisOnly val="1"/>
    <c:dispBlanksAs val="zero"/>
    <c:showDLblsOverMax val="0"/>
  </c:chart>
  <c:spPr>
    <a:noFill/>
    <a:ln>
      <a:noFill/>
    </a:ln>
    <a:effectLst/>
  </c:spPr>
  <c:txPr>
    <a:bodyPr/>
    <a:lstStyle/>
    <a:p>
      <a:pPr>
        <a:defRPr/>
      </a:pPr>
      <a:endParaRPr lang="it-IT"/>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5AC084-BA27-E044-A810-41E0E733CB3B}" type="datetimeFigureOut">
              <a:rPr lang="it-IT" smtClean="0"/>
              <a:t>02/04/19</a:t>
            </a:fld>
            <a:endParaRPr lang="it-IT"/>
          </a:p>
        </p:txBody>
      </p:sp>
      <p:sp>
        <p:nvSpPr>
          <p:cNvPr id="4" name="Segnaposto immagine diapositiva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5991A0-39F3-F345-A6E4-BF580BFE3AED}" type="slidenum">
              <a:rPr lang="it-IT" smtClean="0"/>
              <a:t>‹N›</a:t>
            </a:fld>
            <a:endParaRPr lang="it-IT"/>
          </a:p>
        </p:txBody>
      </p:sp>
    </p:spTree>
    <p:extLst>
      <p:ext uri="{BB962C8B-B14F-4D97-AF65-F5344CB8AC3E}">
        <p14:creationId xmlns:p14="http://schemas.microsoft.com/office/powerpoint/2010/main" val="466576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There is growing recognition of the clinical importance of</a:t>
            </a:r>
          </a:p>
          <a:p>
            <a:r>
              <a:rPr lang="en-US" sz="1200" b="0" i="0" u="none" strike="noStrike" kern="1200" baseline="0" dirty="0">
                <a:solidFill>
                  <a:schemeClr val="tx1"/>
                </a:solidFill>
                <a:latin typeface="Arial" charset="0"/>
                <a:ea typeface="+mn-ea"/>
                <a:cs typeface="+mn-cs"/>
              </a:rPr>
              <a:t>non-tuberculous mycobacteria (NTM), a group of</a:t>
            </a:r>
          </a:p>
          <a:p>
            <a:r>
              <a:rPr lang="en-US" sz="1200" b="0" i="0" u="none" strike="noStrike" kern="1200" baseline="0" dirty="0">
                <a:solidFill>
                  <a:schemeClr val="tx1"/>
                </a:solidFill>
                <a:latin typeface="Arial" charset="0"/>
                <a:ea typeface="+mn-ea"/>
                <a:cs typeface="+mn-cs"/>
              </a:rPr>
              <a:t>versatile opportunistic bacterial pathogens. We describe</a:t>
            </a:r>
          </a:p>
          <a:p>
            <a:r>
              <a:rPr lang="en-US" sz="1200" b="0" i="0" u="none" strike="noStrike" kern="1200" baseline="0" dirty="0">
                <a:solidFill>
                  <a:schemeClr val="tx1"/>
                </a:solidFill>
                <a:latin typeface="Arial" charset="0"/>
                <a:ea typeface="+mn-ea"/>
                <a:cs typeface="+mn-cs"/>
              </a:rPr>
              <a:t>the characteristics of NTM isolates in Scotland over an</a:t>
            </a:r>
          </a:p>
          <a:p>
            <a:r>
              <a:rPr lang="en-US" sz="1200" b="0" i="0" u="none" strike="noStrike" kern="1200" baseline="0" dirty="0">
                <a:solidFill>
                  <a:schemeClr val="tx1"/>
                </a:solidFill>
                <a:latin typeface="Arial" charset="0"/>
                <a:ea typeface="+mn-ea"/>
                <a:cs typeface="+mn-cs"/>
              </a:rPr>
              <a:t>11-year period using data held by the Scottish</a:t>
            </a:r>
          </a:p>
          <a:p>
            <a:r>
              <a:rPr lang="en-US" sz="1200" b="0" i="0" u="none" strike="noStrike" kern="1200" baseline="0" dirty="0">
                <a:solidFill>
                  <a:schemeClr val="tx1"/>
                </a:solidFill>
                <a:latin typeface="Arial" charset="0"/>
                <a:ea typeface="+mn-ea"/>
                <a:cs typeface="+mn-cs"/>
              </a:rPr>
              <a:t>Mycobacteria Reference Laboratory. American Thoracic</a:t>
            </a:r>
          </a:p>
          <a:p>
            <a:r>
              <a:rPr lang="en-US" sz="1200" b="0" i="0" u="none" strike="noStrike" kern="1200" baseline="0" dirty="0">
                <a:solidFill>
                  <a:schemeClr val="tx1"/>
                </a:solidFill>
                <a:latin typeface="Arial" charset="0"/>
                <a:ea typeface="+mn-ea"/>
                <a:cs typeface="+mn-cs"/>
              </a:rPr>
              <a:t>Society microbiological criteria were used to evaluate the</a:t>
            </a:r>
          </a:p>
          <a:p>
            <a:r>
              <a:rPr lang="en-US" sz="1200" b="0" i="0" u="none" strike="noStrike" kern="1200" baseline="0" dirty="0">
                <a:solidFill>
                  <a:schemeClr val="tx1"/>
                </a:solidFill>
                <a:latin typeface="Arial" charset="0"/>
                <a:ea typeface="+mn-ea"/>
                <a:cs typeface="+mn-cs"/>
              </a:rPr>
              <a:t>clinical significance of isolates. Data presented include</a:t>
            </a:r>
          </a:p>
          <a:p>
            <a:r>
              <a:rPr lang="en-US" sz="1200" b="0" i="0" u="none" strike="noStrike" kern="1200" baseline="0" dirty="0">
                <a:solidFill>
                  <a:schemeClr val="tx1"/>
                </a:solidFill>
                <a:latin typeface="Arial" charset="0"/>
                <a:ea typeface="+mn-ea"/>
                <a:cs typeface="+mn-cs"/>
              </a:rPr>
              <a:t>analysis of trends across time, species/body site</a:t>
            </a:r>
          </a:p>
          <a:p>
            <a:r>
              <a:rPr lang="en-US" sz="1200" b="0" i="0" u="none" strike="noStrike" kern="1200" baseline="0" dirty="0">
                <a:solidFill>
                  <a:schemeClr val="tx1"/>
                </a:solidFill>
                <a:latin typeface="Arial" charset="0"/>
                <a:ea typeface="+mn-ea"/>
                <a:cs typeface="+mn-cs"/>
              </a:rPr>
              <a:t>associations, gender and age differences, geographical</a:t>
            </a:r>
          </a:p>
          <a:p>
            <a:r>
              <a:rPr lang="en-US" sz="1200" b="0" i="0" u="none" strike="noStrike" kern="1200" baseline="0" dirty="0">
                <a:solidFill>
                  <a:schemeClr val="tx1"/>
                </a:solidFill>
                <a:latin typeface="Arial" charset="0"/>
                <a:ea typeface="+mn-ea"/>
                <a:cs typeface="+mn-cs"/>
              </a:rPr>
              <a:t>variations and the association between cystic fibrosis and</a:t>
            </a:r>
          </a:p>
          <a:p>
            <a:r>
              <a:rPr lang="en-US" sz="1200" b="0" i="0" u="none" strike="noStrike" kern="1200" baseline="0" dirty="0">
                <a:solidFill>
                  <a:schemeClr val="tx1"/>
                </a:solidFill>
                <a:latin typeface="Arial" charset="0"/>
                <a:ea typeface="+mn-ea"/>
                <a:cs typeface="+mn-cs"/>
              </a:rPr>
              <a:t>Mycobacterium </a:t>
            </a:r>
            <a:r>
              <a:rPr lang="en-US" sz="1200" b="0" i="0" u="none" strike="noStrike" kern="1200" baseline="0" dirty="0" err="1">
                <a:solidFill>
                  <a:schemeClr val="tx1"/>
                </a:solidFill>
                <a:latin typeface="Arial" charset="0"/>
                <a:ea typeface="+mn-ea"/>
                <a:cs typeface="+mn-cs"/>
              </a:rPr>
              <a:t>abscessus</a:t>
            </a:r>
            <a:r>
              <a:rPr lang="en-US" sz="1200" b="0" i="0" u="none" strike="noStrike" kern="1200" baseline="0" dirty="0">
                <a:solidFill>
                  <a:schemeClr val="tx1"/>
                </a:solidFill>
                <a:latin typeface="Arial" charset="0"/>
                <a:ea typeface="+mn-ea"/>
                <a:cs typeface="+mn-cs"/>
              </a:rPr>
              <a:t>. We </a:t>
            </a:r>
            <a:r>
              <a:rPr lang="en-US" sz="1200" b="0" i="0" u="none" strike="noStrike" kern="1200" baseline="0" dirty="0" err="1">
                <a:solidFill>
                  <a:schemeClr val="tx1"/>
                </a:solidFill>
                <a:latin typeface="Arial" charset="0"/>
                <a:ea typeface="+mn-ea"/>
                <a:cs typeface="+mn-cs"/>
              </a:rPr>
              <a:t>emphasise</a:t>
            </a:r>
            <a:r>
              <a:rPr lang="en-US" sz="1200" b="0" i="0" u="none" strike="noStrike" kern="1200" baseline="0" dirty="0">
                <a:solidFill>
                  <a:schemeClr val="tx1"/>
                </a:solidFill>
                <a:latin typeface="Arial" charset="0"/>
                <a:ea typeface="+mn-ea"/>
                <a:cs typeface="+mn-cs"/>
              </a:rPr>
              <a:t> the need for</a:t>
            </a:r>
          </a:p>
          <a:p>
            <a:r>
              <a:rPr lang="en-US" sz="1200" b="0" i="0" u="none" strike="noStrike" kern="1200" baseline="0" dirty="0" err="1">
                <a:solidFill>
                  <a:schemeClr val="tx1"/>
                </a:solidFill>
                <a:latin typeface="Arial" charset="0"/>
                <a:ea typeface="+mn-ea"/>
                <a:cs typeface="+mn-cs"/>
              </a:rPr>
              <a:t>standardised</a:t>
            </a:r>
            <a:r>
              <a:rPr lang="en-US" sz="1200" b="0" i="0" u="none" strike="noStrike" kern="1200" baseline="0" dirty="0">
                <a:solidFill>
                  <a:schemeClr val="tx1"/>
                </a:solidFill>
                <a:latin typeface="Arial" charset="0"/>
                <a:ea typeface="+mn-ea"/>
                <a:cs typeface="+mn-cs"/>
              </a:rPr>
              <a:t> reporting criteria for NTM isolates to ensure</a:t>
            </a:r>
          </a:p>
          <a:p>
            <a:r>
              <a:rPr lang="en-US" sz="1200" b="0" i="0" u="none" strike="noStrike" kern="1200" baseline="0" dirty="0">
                <a:solidFill>
                  <a:schemeClr val="tx1"/>
                </a:solidFill>
                <a:latin typeface="Arial" charset="0"/>
                <a:ea typeface="+mn-ea"/>
                <a:cs typeface="+mn-cs"/>
              </a:rPr>
              <a:t>optimal surveillance of NTM disease</a:t>
            </a:r>
            <a:endParaRPr lang="en-US" dirty="0"/>
          </a:p>
        </p:txBody>
      </p:sp>
      <p:sp>
        <p:nvSpPr>
          <p:cNvPr id="4" name="Slide Number Placeholder 3"/>
          <p:cNvSpPr>
            <a:spLocks noGrp="1"/>
          </p:cNvSpPr>
          <p:nvPr>
            <p:ph type="sldNum" sz="quarter" idx="10"/>
          </p:nvPr>
        </p:nvSpPr>
        <p:spPr/>
        <p:txBody>
          <a:bodyPr/>
          <a:lstStyle/>
          <a:p>
            <a:fld id="{BCA981E9-5CA8-438B-9E7F-222DBC624305}" type="slidenum">
              <a:rPr lang="en-GB" smtClean="0"/>
              <a:pPr/>
              <a:t>11</a:t>
            </a:fld>
            <a:endParaRPr lang="en-GB"/>
          </a:p>
        </p:txBody>
      </p:sp>
    </p:spTree>
    <p:extLst>
      <p:ext uri="{BB962C8B-B14F-4D97-AF65-F5344CB8AC3E}">
        <p14:creationId xmlns:p14="http://schemas.microsoft.com/office/powerpoint/2010/main" val="1812617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77500" lnSpcReduction="20000"/>
          </a:bodyPr>
          <a:lstStyle/>
          <a:p>
            <a:r>
              <a:rPr lang="it-IT" sz="2100" dirty="0" err="1">
                <a:effectLst/>
                <a:latin typeface="Lucida Grande"/>
                <a:ea typeface="Lucida Grande"/>
                <a:cs typeface="Lucida Grande"/>
                <a:sym typeface="Lucida Grande"/>
              </a:rPr>
              <a:t>Predisposing</a:t>
            </a:r>
            <a:r>
              <a:rPr lang="it-IT" sz="2100" baseline="0" dirty="0">
                <a:effectLst/>
                <a:latin typeface="Lucida Grande"/>
                <a:ea typeface="Lucida Grande"/>
                <a:cs typeface="Lucida Grande"/>
                <a:sym typeface="Lucida Grande"/>
              </a:rPr>
              <a:t> </a:t>
            </a:r>
            <a:r>
              <a:rPr lang="it-IT" sz="2100" baseline="0" dirty="0" err="1">
                <a:effectLst/>
                <a:latin typeface="Lucida Grande"/>
                <a:ea typeface="Lucida Grande"/>
                <a:cs typeface="Lucida Grande"/>
                <a:sym typeface="Lucida Grande"/>
              </a:rPr>
              <a:t>factors</a:t>
            </a:r>
            <a:r>
              <a:rPr lang="it-IT" sz="2100" baseline="0" dirty="0">
                <a:effectLst/>
                <a:latin typeface="Lucida Grande"/>
                <a:ea typeface="Lucida Grande"/>
                <a:cs typeface="Lucida Grande"/>
                <a:sym typeface="Lucida Grande"/>
              </a:rPr>
              <a:t> of </a:t>
            </a:r>
            <a:r>
              <a:rPr lang="it-IT" sz="2100" baseline="0" dirty="0" err="1">
                <a:effectLst/>
                <a:latin typeface="Lucida Grande"/>
                <a:ea typeface="Lucida Grande"/>
                <a:cs typeface="Lucida Grande"/>
                <a:sym typeface="Lucida Grande"/>
              </a:rPr>
              <a:t>mycobacteriosis</a:t>
            </a:r>
            <a:endParaRPr lang="it-IT" sz="2100" baseline="0" dirty="0">
              <a:effectLst/>
              <a:latin typeface="Lucida Grande"/>
              <a:ea typeface="Lucida Grande"/>
              <a:cs typeface="Lucida Grande"/>
              <a:sym typeface="Lucida Grande"/>
            </a:endParaRPr>
          </a:p>
          <a:p>
            <a:endParaRPr lang="it-IT" sz="2100" baseline="0" dirty="0">
              <a:effectLst/>
              <a:latin typeface="Lucida Grande"/>
              <a:ea typeface="Lucida Grande"/>
              <a:cs typeface="Lucida Grande"/>
              <a:sym typeface="Lucida Grande"/>
            </a:endParaRPr>
          </a:p>
          <a:p>
            <a:r>
              <a:rPr lang="it-IT" sz="2100" dirty="0" err="1">
                <a:effectLst/>
                <a:latin typeface="Lucida Grande"/>
                <a:ea typeface="Lucida Grande"/>
                <a:cs typeface="Lucida Grande"/>
                <a:sym typeface="Lucida Grande"/>
              </a:rPr>
              <a:t>This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snapshot</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illustrates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that</a:t>
            </a:r>
            <a:r>
              <a:rPr lang="it-IT" sz="2100" dirty="0">
                <a:effectLst/>
                <a:latin typeface="Lucida Grande"/>
                <a:ea typeface="Lucida Grande"/>
                <a:cs typeface="Lucida Grande"/>
                <a:sym typeface="Lucida Grande"/>
              </a:rPr>
              <a:t> the </a:t>
            </a:r>
            <a:r>
              <a:rPr lang="it-IT" sz="2100" dirty="0" err="1">
                <a:effectLst/>
                <a:latin typeface="Lucida Grande"/>
                <a:ea typeface="Lucida Grande"/>
                <a:cs typeface="Lucida Grande"/>
                <a:sym typeface="Lucida Grande"/>
              </a:rPr>
              <a:t>species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distribution</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among</a:t>
            </a:r>
            <a:r>
              <a:rPr lang="it-IT" sz="2100" dirty="0">
                <a:effectLst/>
                <a:latin typeface="Lucida Grande"/>
                <a:ea typeface="Lucida Grande"/>
                <a:cs typeface="Lucida Grande"/>
                <a:sym typeface="Lucida Grande"/>
              </a:rPr>
              <a:t> NTM </a:t>
            </a:r>
            <a:r>
              <a:rPr lang="it-IT" sz="2100" dirty="0" err="1">
                <a:effectLst/>
                <a:latin typeface="Lucida Grande"/>
                <a:ea typeface="Lucida Grande"/>
                <a:cs typeface="Lucida Grande"/>
                <a:sym typeface="Lucida Grande"/>
              </a:rPr>
              <a:t>isolated</a:t>
            </a:r>
            <a:r>
              <a:rPr lang="it-IT" sz="2100" dirty="0">
                <a:effectLst/>
                <a:latin typeface="Lucida Grande"/>
                <a:ea typeface="Lucida Grande"/>
                <a:cs typeface="Lucida Grande"/>
                <a:sym typeface="Lucida Grande"/>
              </a:rPr>
              <a:t> from</a:t>
            </a:r>
          </a:p>
          <a:p>
            <a:r>
              <a:rPr lang="it-IT" sz="2100" dirty="0" err="1">
                <a:effectLst/>
                <a:latin typeface="Lucida Grande"/>
                <a:ea typeface="Lucida Grande"/>
                <a:cs typeface="Lucida Grande"/>
                <a:sym typeface="Lucida Grande"/>
              </a:rPr>
              <a:t>pulmonary</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specimens</a:t>
            </a:r>
            <a:r>
              <a:rPr lang="it-IT" sz="2100" dirty="0">
                <a:effectLst/>
                <a:latin typeface="Lucida Grande"/>
                <a:ea typeface="Lucida Grande"/>
                <a:cs typeface="Lucida Grande"/>
                <a:sym typeface="Lucida Grande"/>
              </a:rPr>
              <a:t> in the </a:t>
            </a:r>
            <a:r>
              <a:rPr lang="it-IT" sz="2100" dirty="0" err="1">
                <a:effectLst/>
                <a:latin typeface="Lucida Grande"/>
                <a:ea typeface="Lucida Grande"/>
                <a:cs typeface="Lucida Grande"/>
                <a:sym typeface="Lucida Grande"/>
              </a:rPr>
              <a:t>year</a:t>
            </a:r>
            <a:r>
              <a:rPr lang="it-IT" sz="2100" dirty="0">
                <a:effectLst/>
                <a:latin typeface="Lucida Grande"/>
                <a:ea typeface="Lucida Grande"/>
                <a:cs typeface="Lucida Grande"/>
                <a:sym typeface="Lucida Grande"/>
              </a:rPr>
              <a:t> 2008 </a:t>
            </a:r>
            <a:r>
              <a:rPr lang="it-IT" sz="2100" dirty="0" err="1">
                <a:effectLst/>
                <a:latin typeface="Lucida Grande"/>
                <a:ea typeface="Lucida Grande"/>
                <a:cs typeface="Lucida Grande"/>
                <a:sym typeface="Lucida Grande"/>
              </a:rPr>
              <a:t>differs</a:t>
            </a:r>
            <a:r>
              <a:rPr lang="it-IT" sz="2100" dirty="0">
                <a:effectLst/>
                <a:latin typeface="Lucida Grande"/>
                <a:ea typeface="Lucida Grande"/>
                <a:cs typeface="Lucida Grande"/>
                <a:sym typeface="Lucida Grande"/>
              </a:rPr>
              <a:t> by </a:t>
            </a:r>
            <a:r>
              <a:rPr lang="it-IT" sz="2100" dirty="0" err="1">
                <a:effectLst/>
                <a:latin typeface="Lucida Grande"/>
                <a:ea typeface="Lucida Grande"/>
                <a:cs typeface="Lucida Grande"/>
                <a:sym typeface="Lucida Grande"/>
              </a:rPr>
              <a:t>region</a:t>
            </a:r>
            <a:r>
              <a:rPr lang="it-IT" sz="2100" dirty="0">
                <a:effectLst/>
                <a:latin typeface="Lucida Grande"/>
                <a:ea typeface="Lucida Grande"/>
                <a:cs typeface="Lucida Grande"/>
                <a:sym typeface="Lucida Grande"/>
              </a:rPr>
              <a:t> and </a:t>
            </a:r>
            <a:r>
              <a:rPr lang="it-IT" sz="2100" dirty="0" err="1">
                <a:effectLst/>
                <a:latin typeface="Lucida Grande"/>
                <a:ea typeface="Lucida Grande"/>
                <a:cs typeface="Lucida Grande"/>
                <a:sym typeface="Lucida Grande"/>
              </a:rPr>
              <a:t>differs</a:t>
            </a:r>
            <a:r>
              <a:rPr lang="it-IT" sz="2100" dirty="0">
                <a:effectLst/>
                <a:latin typeface="Lucida Grande"/>
                <a:ea typeface="Lucida Grande"/>
                <a:cs typeface="Lucida Grande"/>
                <a:sym typeface="Lucida Grande"/>
              </a:rPr>
              <a:t> by country </a:t>
            </a:r>
            <a:r>
              <a:rPr lang="it-IT" sz="2100" dirty="0" err="1">
                <a:effectLst/>
                <a:latin typeface="Lucida Grande"/>
                <a:ea typeface="Lucida Grande"/>
                <a:cs typeface="Lucida Grande"/>
                <a:sym typeface="Lucida Grande"/>
              </a:rPr>
              <a:t>within</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these</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regions</a:t>
            </a:r>
            <a:endParaRPr lang="it-IT" sz="2100" dirty="0">
              <a:effectLst/>
              <a:latin typeface="Lucida Grande"/>
              <a:ea typeface="Lucida Grande"/>
              <a:cs typeface="Lucida Grande"/>
              <a:sym typeface="Lucida Grande"/>
            </a:endParaRPr>
          </a:p>
          <a:p>
            <a:endParaRPr lang="it-IT" dirty="0"/>
          </a:p>
          <a:p>
            <a:r>
              <a:rPr lang="it-IT" sz="2100" dirty="0" err="1">
                <a:effectLst/>
                <a:latin typeface="Lucida Grande"/>
                <a:ea typeface="Lucida Grande"/>
                <a:cs typeface="Lucida Grande"/>
                <a:sym typeface="Lucida Grande"/>
              </a:rPr>
              <a:t>It</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is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now</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generally</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accepted</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that</a:t>
            </a:r>
            <a:r>
              <a:rPr lang="it-IT" sz="2100" dirty="0">
                <a:effectLst/>
                <a:latin typeface="Lucida Grande"/>
                <a:ea typeface="Lucida Grande"/>
                <a:cs typeface="Lucida Grande"/>
                <a:sym typeface="Lucida Grande"/>
              </a:rPr>
              <a:t> NTM </a:t>
            </a:r>
            <a:r>
              <a:rPr lang="it-IT" sz="2100" dirty="0" err="1">
                <a:effectLst/>
                <a:latin typeface="Lucida Grande"/>
                <a:ea typeface="Lucida Grande"/>
                <a:cs typeface="Lucida Grande"/>
                <a:sym typeface="Lucida Grande"/>
              </a:rPr>
              <a:t>species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differ</a:t>
            </a:r>
            <a:r>
              <a:rPr lang="it-IT" sz="2100" dirty="0">
                <a:effectLst/>
                <a:latin typeface="Lucida Grande"/>
                <a:ea typeface="Lucida Grande"/>
                <a:cs typeface="Lucida Grande"/>
                <a:sym typeface="Lucida Grande"/>
              </a:rPr>
              <a:t> in </a:t>
            </a:r>
            <a:r>
              <a:rPr lang="it-IT" sz="2100" dirty="0" err="1">
                <a:effectLst/>
                <a:latin typeface="Lucida Grande"/>
                <a:ea typeface="Lucida Grande"/>
                <a:cs typeface="Lucida Grande"/>
                <a:sym typeface="Lucida Grande"/>
              </a:rPr>
              <a:t>their</a:t>
            </a:r>
            <a:endParaRPr lang="it-IT" sz="2100" dirty="0">
              <a:effectLst/>
              <a:latin typeface="Lucida Grande"/>
              <a:ea typeface="Lucida Grande"/>
              <a:cs typeface="Lucida Grande"/>
              <a:sym typeface="Lucida Grande"/>
            </a:endParaRPr>
          </a:p>
          <a:p>
            <a:r>
              <a:rPr lang="it-IT" sz="2100" dirty="0" err="1">
                <a:effectLst/>
                <a:latin typeface="Lucida Grande"/>
                <a:ea typeface="Lucida Grande"/>
                <a:cs typeface="Lucida Grande"/>
                <a:sym typeface="Lucida Grande"/>
              </a:rPr>
              <a:t>ability</a:t>
            </a:r>
            <a:r>
              <a:rPr lang="it-IT" sz="2100" dirty="0">
                <a:effectLst/>
                <a:latin typeface="Lucida Grande"/>
                <a:ea typeface="Lucida Grande"/>
                <a:cs typeface="Lucida Grande"/>
                <a:sym typeface="Lucida Grande"/>
              </a:rPr>
              <a:t> to cause </a:t>
            </a:r>
            <a:r>
              <a:rPr lang="it-IT" sz="2100" dirty="0" err="1">
                <a:effectLst/>
                <a:latin typeface="Lucida Grande"/>
                <a:ea typeface="Lucida Grande"/>
                <a:cs typeface="Lucida Grande"/>
                <a:sym typeface="Lucida Grande"/>
              </a:rPr>
              <a:t>lung</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disease</a:t>
            </a:r>
            <a:r>
              <a:rPr lang="it-IT" sz="2100" dirty="0">
                <a:effectLst/>
                <a:latin typeface="Lucida Grande"/>
                <a:ea typeface="Lucida Grande"/>
                <a:cs typeface="Lucida Grande"/>
                <a:sym typeface="Lucida Grande"/>
              </a:rPr>
              <a:t> in </a:t>
            </a:r>
            <a:r>
              <a:rPr lang="it-IT" sz="2100" dirty="0" err="1">
                <a:effectLst/>
                <a:latin typeface="Lucida Grande"/>
                <a:ea typeface="Lucida Grande"/>
                <a:cs typeface="Lucida Grande"/>
                <a:sym typeface="Lucida Grande"/>
              </a:rPr>
              <a:t>humans</a:t>
            </a:r>
            <a:r>
              <a:rPr lang="it-IT" sz="2100" dirty="0">
                <a:effectLst/>
                <a:latin typeface="Lucida Grande"/>
                <a:ea typeface="Lucida Grande"/>
                <a:cs typeface="Lucida Grande"/>
                <a:sym typeface="Lucida Grande"/>
              </a:rPr>
              <a:t> [3–6] and </a:t>
            </a:r>
            <a:r>
              <a:rPr lang="it-IT" sz="2100" dirty="0" err="1">
                <a:effectLst/>
                <a:latin typeface="Lucida Grande"/>
                <a:ea typeface="Lucida Grande"/>
                <a:cs typeface="Lucida Grande"/>
                <a:sym typeface="Lucida Grande"/>
              </a:rPr>
              <a:t>that</a:t>
            </a:r>
            <a:r>
              <a:rPr lang="it-IT" sz="2100" dirty="0">
                <a:effectLst/>
                <a:latin typeface="Lucida Grande"/>
                <a:ea typeface="Lucida Grande"/>
                <a:cs typeface="Lucida Grande"/>
                <a:sym typeface="Lucida Grande"/>
              </a:rPr>
              <a:t> the </a:t>
            </a:r>
            <a:r>
              <a:rPr lang="it-IT" sz="2100" dirty="0" err="1">
                <a:effectLst/>
                <a:latin typeface="Lucida Grande"/>
                <a:ea typeface="Lucida Grande"/>
                <a:cs typeface="Lucida Grande"/>
                <a:sym typeface="Lucida Grande"/>
              </a:rPr>
              <a:t>clinical</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relevance</a:t>
            </a:r>
            <a:r>
              <a:rPr lang="it-IT" sz="2100" dirty="0">
                <a:effectLst/>
                <a:latin typeface="Lucida Grande"/>
                <a:ea typeface="Lucida Grande"/>
                <a:cs typeface="Lucida Grande"/>
                <a:sym typeface="Lucida Grande"/>
              </a:rPr>
              <a:t> of a </a:t>
            </a:r>
            <a:r>
              <a:rPr lang="it-IT" sz="2100" dirty="0" err="1">
                <a:effectLst/>
                <a:latin typeface="Lucida Grande"/>
                <a:ea typeface="Lucida Grande"/>
                <a:cs typeface="Lucida Grande"/>
                <a:sym typeface="Lucida Grande"/>
              </a:rPr>
              <a:t>particular</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species</a:t>
            </a:r>
            <a:r>
              <a:rPr lang="it-IT" sz="2100" dirty="0">
                <a:effectLst/>
                <a:latin typeface="Lucida Grande"/>
                <a:ea typeface="Lucida Grande"/>
                <a:cs typeface="Lucida Grande"/>
                <a:sym typeface="Lucida Grande"/>
              </a:rPr>
              <a:t> can </a:t>
            </a:r>
            <a:r>
              <a:rPr lang="it-IT" sz="2100" dirty="0" err="1">
                <a:effectLst/>
                <a:latin typeface="Lucida Grande"/>
                <a:ea typeface="Lucida Grande"/>
                <a:cs typeface="Lucida Grande"/>
                <a:sym typeface="Lucida Grande"/>
              </a:rPr>
              <a:t>differ</a:t>
            </a:r>
            <a:endParaRPr lang="it-IT" sz="2100" dirty="0">
              <a:effectLst/>
              <a:latin typeface="Lucida Grande"/>
              <a:ea typeface="Lucida Grande"/>
              <a:cs typeface="Lucida Grande"/>
              <a:sym typeface="Lucida Grande"/>
            </a:endParaRPr>
          </a:p>
          <a:p>
            <a:r>
              <a:rPr lang="it-IT" sz="2100" dirty="0">
                <a:effectLst/>
                <a:latin typeface="Lucida Grande"/>
                <a:ea typeface="Lucida Grande"/>
                <a:cs typeface="Lucida Grande"/>
                <a:sym typeface="Lucida Grande"/>
              </a:rPr>
              <a:t>in </a:t>
            </a:r>
            <a:r>
              <a:rPr lang="it-IT" sz="2100" dirty="0" err="1">
                <a:effectLst/>
                <a:latin typeface="Lucida Grande"/>
                <a:ea typeface="Lucida Grande"/>
                <a:cs typeface="Lucida Grande"/>
                <a:sym typeface="Lucida Grande"/>
              </a:rPr>
              <a:t>different</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parts</a:t>
            </a:r>
            <a:r>
              <a:rPr lang="it-IT" sz="2100" dirty="0">
                <a:effectLst/>
                <a:latin typeface="Lucida Grande"/>
                <a:ea typeface="Lucida Grande"/>
                <a:cs typeface="Lucida Grande"/>
                <a:sym typeface="Lucida Grande"/>
              </a:rPr>
              <a:t> of the world [7, 8]. The </a:t>
            </a:r>
            <a:r>
              <a:rPr lang="it-IT" sz="2100" dirty="0" err="1">
                <a:effectLst/>
                <a:latin typeface="Lucida Grande"/>
                <a:ea typeface="Lucida Grande"/>
                <a:cs typeface="Lucida Grande"/>
                <a:sym typeface="Lucida Grande"/>
              </a:rPr>
              <a:t>species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distribution</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presented</a:t>
            </a:r>
            <a:r>
              <a:rPr lang="it-IT" sz="2100" dirty="0">
                <a:effectLst/>
                <a:latin typeface="Lucida Grande"/>
                <a:ea typeface="Lucida Grande"/>
                <a:cs typeface="Lucida Grande"/>
                <a:sym typeface="Lucida Grande"/>
              </a:rPr>
              <a:t> in </a:t>
            </a:r>
            <a:r>
              <a:rPr lang="it-IT" sz="2100" dirty="0" err="1">
                <a:effectLst/>
                <a:latin typeface="Lucida Grande"/>
                <a:ea typeface="Lucida Grande"/>
                <a:cs typeface="Lucida Grande"/>
                <a:sym typeface="Lucida Grande"/>
              </a:rPr>
              <a:t>this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study</a:t>
            </a:r>
            <a:r>
              <a:rPr lang="it-IT" sz="2100" dirty="0">
                <a:effectLst/>
                <a:latin typeface="Lucida Grande"/>
                <a:ea typeface="Lucida Grande"/>
                <a:cs typeface="Lucida Grande"/>
                <a:sym typeface="Lucida Grande"/>
              </a:rPr>
              <a:t> can help in </a:t>
            </a:r>
            <a:r>
              <a:rPr lang="it-IT" sz="2100" dirty="0" err="1">
                <a:effectLst/>
                <a:latin typeface="Lucida Grande"/>
                <a:ea typeface="Lucida Grande"/>
                <a:cs typeface="Lucida Grande"/>
                <a:sym typeface="Lucida Grande"/>
              </a:rPr>
              <a:t>identifying</a:t>
            </a:r>
            <a:endParaRPr lang="it-IT" sz="2100" dirty="0">
              <a:effectLst/>
              <a:latin typeface="Lucida Grande"/>
              <a:ea typeface="Lucida Grande"/>
              <a:cs typeface="Lucida Grande"/>
              <a:sym typeface="Lucida Grande"/>
            </a:endParaRPr>
          </a:p>
          <a:p>
            <a:r>
              <a:rPr lang="it-IT" sz="2100" dirty="0" err="1">
                <a:effectLst/>
                <a:latin typeface="Lucida Grande"/>
                <a:ea typeface="Lucida Grande"/>
                <a:cs typeface="Lucida Grande"/>
                <a:sym typeface="Lucida Grande"/>
              </a:rPr>
              <a:t>factors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associated</a:t>
            </a:r>
            <a:r>
              <a:rPr lang="it-IT" sz="2100" dirty="0">
                <a:effectLst/>
                <a:latin typeface="Lucida Grande"/>
                <a:ea typeface="Lucida Grande"/>
                <a:cs typeface="Lucida Grande"/>
                <a:sym typeface="Lucida Grande"/>
              </a:rPr>
              <a:t> with human NTM </a:t>
            </a:r>
            <a:r>
              <a:rPr lang="it-IT" sz="2100" dirty="0" err="1">
                <a:effectLst/>
                <a:latin typeface="Lucida Grande"/>
                <a:ea typeface="Lucida Grande"/>
                <a:cs typeface="Lucida Grande"/>
                <a:sym typeface="Lucida Grande"/>
              </a:rPr>
              <a:t>infection</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such</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as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climate</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differences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population</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density</a:t>
            </a:r>
            <a:r>
              <a:rPr lang="it-IT" sz="2100" dirty="0">
                <a:effectLst/>
                <a:latin typeface="Lucida Grande"/>
                <a:ea typeface="Lucida Grande"/>
                <a:cs typeface="Lucida Grande"/>
                <a:sym typeface="Lucida Grande"/>
              </a:rPr>
              <a:t> or </a:t>
            </a:r>
            <a:r>
              <a:rPr lang="it-IT" sz="2100" dirty="0" err="1">
                <a:effectLst/>
                <a:latin typeface="Lucida Grande"/>
                <a:ea typeface="Lucida Grande"/>
                <a:cs typeface="Lucida Grande"/>
                <a:sym typeface="Lucida Grande"/>
              </a:rPr>
              <a:t>host</a:t>
            </a:r>
            <a:endParaRPr lang="it-IT" sz="2100" dirty="0">
              <a:effectLst/>
              <a:latin typeface="Lucida Grande"/>
              <a:ea typeface="Lucida Grande"/>
              <a:cs typeface="Lucida Grande"/>
              <a:sym typeface="Lucida Grande"/>
            </a:endParaRPr>
          </a:p>
          <a:p>
            <a:r>
              <a:rPr lang="it-IT" sz="2100" dirty="0" err="1">
                <a:effectLst/>
                <a:latin typeface="Lucida Grande"/>
                <a:ea typeface="Lucida Grande"/>
                <a:cs typeface="Lucida Grande"/>
                <a:sym typeface="Lucida Grande"/>
              </a:rPr>
              <a:t>factors</a:t>
            </a:r>
            <a:r>
              <a:rPr lang="it-IT" sz="2100" dirty="0">
                <a:effectLst/>
                <a:latin typeface="Lucida Grande"/>
                <a:ea typeface="Lucida Grande"/>
                <a:cs typeface="Lucida Grande"/>
                <a:sym typeface="Lucida Grande"/>
              </a:rPr>
              <a:t>.</a:t>
            </a:r>
          </a:p>
          <a:p>
            <a:endParaRPr lang="it-IT" dirty="0"/>
          </a:p>
        </p:txBody>
      </p:sp>
    </p:spTree>
    <p:extLst>
      <p:ext uri="{BB962C8B-B14F-4D97-AF65-F5344CB8AC3E}">
        <p14:creationId xmlns:p14="http://schemas.microsoft.com/office/powerpoint/2010/main" val="130607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473888">
              <a:defRPr/>
            </a:pPr>
            <a:fld id="{4F0BFE7B-2078-4259-B716-13A4AD0376E7}" type="slidenum">
              <a:rPr lang="en-GB" smtClean="0">
                <a:solidFill>
                  <a:prstClr val="black"/>
                </a:solidFill>
                <a:latin typeface="Calibri" panose="020F0502020204030204"/>
                <a:ea typeface="Arial"/>
                <a:cs typeface="Arial"/>
              </a:rPr>
              <a:pPr defTabSz="473888">
                <a:defRPr/>
              </a:pPr>
              <a:t>24</a:t>
            </a:fld>
            <a:endParaRPr lang="en-GB" dirty="0">
              <a:solidFill>
                <a:prstClr val="black"/>
              </a:solidFill>
              <a:latin typeface="Calibri" panose="020F0502020204030204"/>
              <a:ea typeface="Arial"/>
              <a:cs typeface="Arial"/>
            </a:endParaRPr>
          </a:p>
        </p:txBody>
      </p:sp>
      <p:sp>
        <p:nvSpPr>
          <p:cNvPr id="5" name="TextBox 4"/>
          <p:cNvSpPr txBox="1"/>
          <p:nvPr/>
        </p:nvSpPr>
        <p:spPr>
          <a:xfrm>
            <a:off x="-9367" y="1871533"/>
            <a:ext cx="1209510" cy="220153"/>
          </a:xfrm>
          <a:prstGeom prst="rect">
            <a:avLst/>
          </a:prstGeom>
          <a:solidFill>
            <a:schemeClr val="accent6">
              <a:lumMod val="20000"/>
              <a:lumOff val="80000"/>
            </a:schemeClr>
          </a:solidFill>
        </p:spPr>
        <p:txBody>
          <a:bodyPr wrap="square" lIns="94766" tIns="47383" rIns="94766" bIns="47383" rtlCol="0">
            <a:spAutoFit/>
          </a:bodyPr>
          <a:lstStyle/>
          <a:p>
            <a:pPr defTabSz="473888">
              <a:defRPr/>
            </a:pPr>
            <a:r>
              <a:rPr lang="en-GB" sz="800" dirty="0">
                <a:solidFill>
                  <a:srgbClr val="000000"/>
                </a:solidFill>
                <a:latin typeface="Arial"/>
                <a:ea typeface="Arial"/>
                <a:cs typeface="Arial"/>
              </a:rPr>
              <a:t>Prevots 2015/p24/A</a:t>
            </a:r>
          </a:p>
        </p:txBody>
      </p:sp>
    </p:spTree>
    <p:extLst>
      <p:ext uri="{BB962C8B-B14F-4D97-AF65-F5344CB8AC3E}">
        <p14:creationId xmlns:p14="http://schemas.microsoft.com/office/powerpoint/2010/main" val="1383767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20000"/>
          </a:bodyPr>
          <a:lstStyle/>
          <a:p>
            <a:r>
              <a:rPr lang="it-IT" sz="2100" dirty="0">
                <a:effectLst/>
                <a:latin typeface="Lucida Grande"/>
                <a:ea typeface="Lucida Grande"/>
                <a:cs typeface="Lucida Grande"/>
                <a:sym typeface="Lucida Grande"/>
              </a:rPr>
              <a:t>In </a:t>
            </a:r>
            <a:r>
              <a:rPr lang="it-IT" sz="2100" dirty="0" err="1">
                <a:effectLst/>
                <a:latin typeface="Lucida Grande"/>
                <a:ea typeface="Lucida Grande"/>
                <a:cs typeface="Lucida Grande"/>
                <a:sym typeface="Lucida Grande"/>
              </a:rPr>
              <a:t>Queensland</a:t>
            </a:r>
            <a:r>
              <a:rPr lang="it-IT" sz="2100" dirty="0">
                <a:effectLst/>
                <a:latin typeface="Lucida Grande"/>
                <a:ea typeface="Lucida Grande"/>
                <a:cs typeface="Lucida Grande"/>
                <a:sym typeface="Lucida Grande"/>
              </a:rPr>
              <a:t>, Australia,</a:t>
            </a:r>
          </a:p>
          <a:p>
            <a:r>
              <a:rPr lang="it-IT" sz="2100" dirty="0" err="1">
                <a:effectLst/>
                <a:latin typeface="Lucida Grande"/>
                <a:ea typeface="Lucida Grande"/>
                <a:cs typeface="Lucida Grande"/>
                <a:sym typeface="Lucida Grande"/>
              </a:rPr>
              <a:t>notification</a:t>
            </a:r>
            <a:r>
              <a:rPr lang="it-IT" sz="2100" dirty="0">
                <a:effectLst/>
                <a:latin typeface="Lucida Grande"/>
                <a:ea typeface="Lucida Grande"/>
                <a:cs typeface="Lucida Grande"/>
                <a:sym typeface="Lucida Grande"/>
              </a:rPr>
              <a:t> of NTM </a:t>
            </a:r>
            <a:r>
              <a:rPr lang="it-IT" sz="2100" dirty="0" err="1">
                <a:effectLst/>
                <a:latin typeface="Lucida Grande"/>
                <a:ea typeface="Lucida Grande"/>
                <a:cs typeface="Lucida Grande"/>
                <a:sym typeface="Lucida Grande"/>
              </a:rPr>
              <a:t>infections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is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required</a:t>
            </a:r>
            <a:r>
              <a:rPr lang="it-IT" sz="2100" dirty="0">
                <a:effectLst/>
                <a:latin typeface="Lucida Grande"/>
                <a:ea typeface="Lucida Grande"/>
                <a:cs typeface="Lucida Grande"/>
                <a:sym typeface="Lucida Grande"/>
              </a:rPr>
              <a:t>; reporting </a:t>
            </a:r>
            <a:r>
              <a:rPr lang="it-IT" sz="2100" dirty="0" err="1">
                <a:effectLst/>
                <a:latin typeface="Lucida Grande"/>
                <a:ea typeface="Lucida Grande"/>
                <a:cs typeface="Lucida Grande"/>
                <a:sym typeface="Lucida Grande"/>
              </a:rPr>
              <a:t>is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electronic</a:t>
            </a:r>
            <a:r>
              <a:rPr lang="it-IT" sz="2100" dirty="0">
                <a:effectLst/>
                <a:latin typeface="Lucida Grande"/>
                <a:ea typeface="Lucida Grande"/>
                <a:cs typeface="Lucida Grande"/>
                <a:sym typeface="Lucida Grande"/>
              </a:rPr>
              <a:t> and </a:t>
            </a:r>
            <a:r>
              <a:rPr lang="it-IT" sz="2100" dirty="0" err="1">
                <a:effectLst/>
                <a:latin typeface="Lucida Grande"/>
                <a:ea typeface="Lucida Grande"/>
                <a:cs typeface="Lucida Grande"/>
                <a:sym typeface="Lucida Grande"/>
              </a:rPr>
              <a:t>laboratory-based</a:t>
            </a:r>
            <a:r>
              <a:rPr lang="it-IT" sz="2100" dirty="0">
                <a:effectLst/>
                <a:latin typeface="Lucida Grande"/>
                <a:ea typeface="Lucida Grande"/>
                <a:cs typeface="Lucida Grande"/>
                <a:sym typeface="Lucida Grande"/>
              </a:rPr>
              <a:t> [2]. In </a:t>
            </a:r>
            <a:r>
              <a:rPr lang="it-IT" sz="2100" dirty="0" err="1">
                <a:effectLst/>
                <a:latin typeface="Lucida Grande"/>
                <a:ea typeface="Lucida Grande"/>
                <a:cs typeface="Lucida Grande"/>
                <a:sym typeface="Lucida Grande"/>
              </a:rPr>
              <a:t>several</a:t>
            </a:r>
            <a:endParaRPr lang="it-IT" sz="2100" dirty="0">
              <a:effectLst/>
              <a:latin typeface="Lucida Grande"/>
              <a:ea typeface="Lucida Grande"/>
              <a:cs typeface="Lucida Grande"/>
              <a:sym typeface="Lucida Grande"/>
            </a:endParaRPr>
          </a:p>
          <a:p>
            <a:r>
              <a:rPr lang="it-IT" sz="2100" dirty="0" err="1">
                <a:effectLst/>
                <a:latin typeface="Lucida Grande"/>
                <a:ea typeface="Lucida Grande"/>
                <a:cs typeface="Lucida Grande"/>
                <a:sym typeface="Lucida Grande"/>
              </a:rPr>
              <a:t>states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within</a:t>
            </a:r>
            <a:r>
              <a:rPr lang="it-IT" sz="2100" dirty="0">
                <a:effectLst/>
                <a:latin typeface="Lucida Grande"/>
                <a:ea typeface="Lucida Grande"/>
                <a:cs typeface="Lucida Grande"/>
                <a:sym typeface="Lucida Grande"/>
              </a:rPr>
              <a:t> the USA, NTM </a:t>
            </a:r>
            <a:r>
              <a:rPr lang="it-IT" sz="2100" dirty="0" err="1">
                <a:effectLst/>
                <a:latin typeface="Lucida Grande"/>
                <a:ea typeface="Lucida Grande"/>
                <a:cs typeface="Lucida Grande"/>
                <a:sym typeface="Lucida Grande"/>
              </a:rPr>
              <a:t>isolates</a:t>
            </a:r>
            <a:r>
              <a:rPr lang="it-IT" sz="2100" dirty="0">
                <a:effectLst/>
                <a:latin typeface="Lucida Grande"/>
                <a:ea typeface="Lucida Grande"/>
                <a:cs typeface="Lucida Grande"/>
                <a:sym typeface="Lucida Grande"/>
              </a:rPr>
              <a:t> or </a:t>
            </a:r>
            <a:r>
              <a:rPr lang="it-IT" sz="2100" dirty="0" err="1">
                <a:effectLst/>
                <a:latin typeface="Lucida Grande"/>
                <a:ea typeface="Lucida Grande"/>
                <a:cs typeface="Lucida Grande"/>
                <a:sym typeface="Lucida Grande"/>
              </a:rPr>
              <a:t>cases</a:t>
            </a:r>
            <a:r>
              <a:rPr lang="it-IT" sz="2100" dirty="0">
                <a:effectLst/>
                <a:latin typeface="Lucida Grande"/>
                <a:ea typeface="Lucida Grande"/>
                <a:cs typeface="Lucida Grande"/>
                <a:sym typeface="Lucida Grande"/>
              </a:rPr>
              <a:t> are </a:t>
            </a:r>
            <a:r>
              <a:rPr lang="it-IT" sz="2100" dirty="0" err="1">
                <a:effectLst/>
                <a:latin typeface="Lucida Grande"/>
                <a:ea typeface="Lucida Grande"/>
                <a:cs typeface="Lucida Grande"/>
                <a:sym typeface="Lucida Grande"/>
              </a:rPr>
              <a:t>listed</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as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notifiable</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conditions</a:t>
            </a:r>
            <a:r>
              <a:rPr lang="it-IT" sz="2100" dirty="0">
                <a:effectLst/>
                <a:latin typeface="Lucida Grande"/>
                <a:ea typeface="Lucida Grande"/>
                <a:cs typeface="Lucida Grande"/>
                <a:sym typeface="Lucida Grande"/>
              </a:rPr>
              <a:t> [3, 4], </a:t>
            </a:r>
            <a:r>
              <a:rPr lang="it-IT" sz="2100" dirty="0" err="1">
                <a:effectLst/>
                <a:latin typeface="Lucida Grande"/>
                <a:ea typeface="Lucida Grande"/>
                <a:cs typeface="Lucida Grande"/>
                <a:sym typeface="Lucida Grande"/>
              </a:rPr>
              <a:t>although</a:t>
            </a:r>
            <a:r>
              <a:rPr lang="it-IT" sz="2100" dirty="0">
                <a:effectLst/>
                <a:latin typeface="Lucida Grande"/>
                <a:ea typeface="Lucida Grande"/>
                <a:cs typeface="Lucida Grande"/>
                <a:sym typeface="Lucida Grande"/>
              </a:rPr>
              <a:t> in Oregon,</a:t>
            </a:r>
          </a:p>
          <a:p>
            <a:r>
              <a:rPr lang="it-IT" sz="2100" dirty="0" err="1">
                <a:effectLst/>
                <a:latin typeface="Lucida Grande"/>
                <a:ea typeface="Lucida Grande"/>
                <a:cs typeface="Lucida Grande"/>
                <a:sym typeface="Lucida Grande"/>
              </a:rPr>
              <a:t>only</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extrapulmonary</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isolates</a:t>
            </a:r>
            <a:r>
              <a:rPr lang="it-IT" sz="2100" dirty="0">
                <a:effectLst/>
                <a:latin typeface="Lucida Grande"/>
                <a:ea typeface="Lucida Grande"/>
                <a:cs typeface="Lucida Grande"/>
                <a:sym typeface="Lucida Grande"/>
              </a:rPr>
              <a:t> are </a:t>
            </a:r>
            <a:r>
              <a:rPr lang="it-IT" sz="2100" dirty="0" err="1">
                <a:effectLst/>
                <a:latin typeface="Lucida Grande"/>
                <a:ea typeface="Lucida Grande"/>
                <a:cs typeface="Lucida Grande"/>
                <a:sym typeface="Lucida Grande"/>
              </a:rPr>
              <a:t>listed</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as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notifiable</a:t>
            </a:r>
            <a:r>
              <a:rPr lang="it-IT" sz="2100" dirty="0">
                <a:effectLst/>
                <a:latin typeface="Lucida Grande"/>
                <a:ea typeface="Lucida Grande"/>
                <a:cs typeface="Lucida Grande"/>
                <a:sym typeface="Lucida Grande"/>
              </a:rPr>
              <a:t> [3]. </a:t>
            </a:r>
            <a:r>
              <a:rPr lang="it-IT" sz="2100" dirty="0" err="1">
                <a:effectLst/>
                <a:latin typeface="Lucida Grande"/>
                <a:ea typeface="Lucida Grande"/>
                <a:cs typeface="Lucida Grande"/>
                <a:sym typeface="Lucida Grande"/>
              </a:rPr>
              <a:t>Although</a:t>
            </a:r>
            <a:r>
              <a:rPr lang="it-IT" sz="2100" dirty="0">
                <a:effectLst/>
                <a:latin typeface="Lucida Grande"/>
                <a:ea typeface="Lucida Grande"/>
                <a:cs typeface="Lucida Grande"/>
                <a:sym typeface="Lucida Grande"/>
              </a:rPr>
              <a:t> reporting </a:t>
            </a:r>
            <a:r>
              <a:rPr lang="it-IT" sz="2100" dirty="0" err="1">
                <a:effectLst/>
                <a:latin typeface="Lucida Grande"/>
                <a:ea typeface="Lucida Grande"/>
                <a:cs typeface="Lucida Grande"/>
                <a:sym typeface="Lucida Grande"/>
              </a:rPr>
              <a:t>might</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not</a:t>
            </a:r>
            <a:r>
              <a:rPr lang="it-IT" sz="2100" dirty="0">
                <a:effectLst/>
                <a:latin typeface="Lucida Grande"/>
                <a:ea typeface="Lucida Grande"/>
                <a:cs typeface="Lucida Grande"/>
                <a:sym typeface="Lucida Grande"/>
              </a:rPr>
              <a:t> be complete, and</a:t>
            </a:r>
          </a:p>
          <a:p>
            <a:r>
              <a:rPr lang="it-IT" sz="2100" dirty="0">
                <a:effectLst/>
                <a:latin typeface="Lucida Grande"/>
                <a:ea typeface="Lucida Grande"/>
                <a:cs typeface="Lucida Grande"/>
                <a:sym typeface="Lucida Grande"/>
              </a:rPr>
              <a:t>the </a:t>
            </a:r>
            <a:r>
              <a:rPr lang="it-IT" sz="2100" dirty="0" err="1">
                <a:effectLst/>
                <a:latin typeface="Lucida Grande"/>
                <a:ea typeface="Lucida Grande"/>
                <a:cs typeface="Lucida Grande"/>
                <a:sym typeface="Lucida Grande"/>
              </a:rPr>
              <a:t>system</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may</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have</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biases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related</a:t>
            </a:r>
            <a:r>
              <a:rPr lang="it-IT" sz="2100" dirty="0">
                <a:effectLst/>
                <a:latin typeface="Lucida Grande"/>
                <a:ea typeface="Lucida Grande"/>
                <a:cs typeface="Lucida Grande"/>
                <a:sym typeface="Lucida Grande"/>
              </a:rPr>
              <a:t> to </a:t>
            </a:r>
            <a:r>
              <a:rPr lang="it-IT" sz="2100" dirty="0" err="1">
                <a:effectLst/>
                <a:latin typeface="Lucida Grande"/>
                <a:ea typeface="Lucida Grande"/>
                <a:cs typeface="Lucida Grande"/>
                <a:sym typeface="Lucida Grande"/>
              </a:rPr>
              <a:t>healthcare-seeking</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behaviour</a:t>
            </a:r>
            <a:r>
              <a:rPr lang="it-IT" sz="2100" dirty="0">
                <a:effectLst/>
                <a:latin typeface="Lucida Grande"/>
                <a:ea typeface="Lucida Grande"/>
                <a:cs typeface="Lucida Grande"/>
                <a:sym typeface="Lucida Grande"/>
              </a:rPr>
              <a:t> and </a:t>
            </a:r>
            <a:r>
              <a:rPr lang="it-IT" sz="2100" dirty="0" err="1">
                <a:effectLst/>
                <a:latin typeface="Lucida Grande"/>
                <a:ea typeface="Lucida Grande"/>
                <a:cs typeface="Lucida Grande"/>
                <a:sym typeface="Lucida Grande"/>
              </a:rPr>
              <a:t>physician</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awareness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these</a:t>
            </a:r>
            <a:r>
              <a:rPr lang="it-IT" sz="2100" dirty="0">
                <a:effectLst/>
                <a:latin typeface="Lucida Grande"/>
                <a:ea typeface="Lucida Grande"/>
                <a:cs typeface="Lucida Grande"/>
                <a:sym typeface="Lucida Grande"/>
              </a:rPr>
              <a:t> data are</a:t>
            </a:r>
          </a:p>
          <a:p>
            <a:r>
              <a:rPr lang="it-IT" sz="2100" dirty="0" err="1">
                <a:effectLst/>
                <a:latin typeface="Lucida Grande"/>
                <a:ea typeface="Lucida Grande"/>
                <a:cs typeface="Lucida Grande"/>
                <a:sym typeface="Lucida Grande"/>
              </a:rPr>
              <a:t>essential</a:t>
            </a:r>
            <a:r>
              <a:rPr lang="it-IT" sz="2100" dirty="0">
                <a:effectLst/>
                <a:latin typeface="Lucida Grande"/>
                <a:ea typeface="Lucida Grande"/>
                <a:cs typeface="Lucida Grande"/>
                <a:sym typeface="Lucida Grande"/>
              </a:rPr>
              <a:t> to </a:t>
            </a:r>
            <a:r>
              <a:rPr lang="it-IT" sz="2100" dirty="0" err="1">
                <a:effectLst/>
                <a:latin typeface="Lucida Grande"/>
                <a:ea typeface="Lucida Grande"/>
                <a:cs typeface="Lucida Grande"/>
                <a:sym typeface="Lucida Grande"/>
              </a:rPr>
              <a:t>elucidating</a:t>
            </a:r>
            <a:r>
              <a:rPr lang="it-IT" sz="2100" dirty="0">
                <a:effectLst/>
                <a:latin typeface="Lucida Grande"/>
                <a:ea typeface="Lucida Grande"/>
                <a:cs typeface="Lucida Grande"/>
                <a:sym typeface="Lucida Grande"/>
              </a:rPr>
              <a:t> the </a:t>
            </a:r>
            <a:r>
              <a:rPr lang="it-IT" sz="2100" dirty="0" err="1">
                <a:effectLst/>
                <a:latin typeface="Lucida Grande"/>
                <a:ea typeface="Lucida Grande"/>
                <a:cs typeface="Lucida Grande"/>
                <a:sym typeface="Lucida Grande"/>
              </a:rPr>
              <a:t>epidemiology</a:t>
            </a:r>
            <a:r>
              <a:rPr lang="it-IT" sz="2100" dirty="0">
                <a:effectLst/>
                <a:latin typeface="Lucida Grande"/>
                <a:ea typeface="Lucida Grande"/>
                <a:cs typeface="Lucida Grande"/>
                <a:sym typeface="Lucida Grande"/>
              </a:rPr>
              <a:t> of NTM PD</a:t>
            </a:r>
          </a:p>
          <a:p>
            <a:endParaRPr lang="it-IT" dirty="0"/>
          </a:p>
        </p:txBody>
      </p:sp>
    </p:spTree>
    <p:extLst>
      <p:ext uri="{BB962C8B-B14F-4D97-AF65-F5344CB8AC3E}">
        <p14:creationId xmlns:p14="http://schemas.microsoft.com/office/powerpoint/2010/main" val="1682410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The NTM share an important characteristic: they are all found in the environment so that isolation of any NTM species can be the  </a:t>
            </a:r>
            <a:r>
              <a:rPr lang="en-US" sz="1200" b="0" i="0" u="none" strike="noStrike" kern="1200" baseline="0" dirty="0" err="1">
                <a:solidFill>
                  <a:schemeClr val="tx1"/>
                </a:solidFill>
                <a:latin typeface="Arial" charset="0"/>
                <a:ea typeface="+mn-ea"/>
                <a:cs typeface="+mn-cs"/>
              </a:rPr>
              <a:t>onsequence</a:t>
            </a:r>
            <a:r>
              <a:rPr lang="en-US" sz="1200" b="0" i="0" u="none" strike="noStrike" kern="1200" baseline="0" dirty="0">
                <a:solidFill>
                  <a:schemeClr val="tx1"/>
                </a:solidFill>
                <a:latin typeface="Arial" charset="0"/>
                <a:ea typeface="+mn-ea"/>
                <a:cs typeface="+mn-cs"/>
              </a:rPr>
              <a:t> of environmental contamination, especially contamination by </a:t>
            </a:r>
            <a:r>
              <a:rPr lang="en-US" sz="1200" b="0" i="0" u="none" strike="noStrike" kern="1200" baseline="0" dirty="0" err="1">
                <a:solidFill>
                  <a:schemeClr val="tx1"/>
                </a:solidFill>
                <a:latin typeface="Arial" charset="0"/>
                <a:ea typeface="+mn-ea"/>
                <a:cs typeface="+mn-cs"/>
              </a:rPr>
              <a:t>nonsterile</a:t>
            </a:r>
            <a:r>
              <a:rPr lang="en-US" sz="1200" b="0" i="0" u="none" strike="noStrike" kern="1200" baseline="0" dirty="0">
                <a:solidFill>
                  <a:schemeClr val="tx1"/>
                </a:solidFill>
                <a:latin typeface="Arial" charset="0"/>
                <a:ea typeface="+mn-ea"/>
                <a:cs typeface="+mn-cs"/>
              </a:rPr>
              <a:t> (tap) water sources including shower heads as well as other household water, municipal water and environmental sources. Hence, diagnostic criteria for respiratory NTM isolates remain  necessary to help determine which NTM isolates </a:t>
            </a:r>
            <a:r>
              <a:rPr lang="en-US" sz="1200" b="1" i="0" u="sng" strike="noStrike" kern="1200" baseline="0" dirty="0">
                <a:solidFill>
                  <a:schemeClr val="tx1"/>
                </a:solidFill>
                <a:latin typeface="Arial" charset="0"/>
                <a:ea typeface="+mn-ea"/>
                <a:cs typeface="+mn-cs"/>
              </a:rPr>
              <a:t>are clinically significant</a:t>
            </a:r>
          </a:p>
          <a:p>
            <a:endParaRPr lang="en-US" sz="1200" b="1" i="0" u="sng" strike="noStrike" kern="1200" baseline="0" dirty="0">
              <a:solidFill>
                <a:schemeClr val="tx1"/>
              </a:solidFill>
              <a:latin typeface="Arial" charset="0"/>
              <a:ea typeface="+mn-ea"/>
              <a:cs typeface="+mn-cs"/>
            </a:endParaRPr>
          </a:p>
          <a:p>
            <a:r>
              <a:rPr lang="it-IT" dirty="0">
                <a:sym typeface="Wingdings" pitchFamily="2" charset="2"/>
              </a:rPr>
              <a:t>Non è mai stata dimostrata la condizione di “colonizzazione senza infezione” (cioè senza danno tissutale); non vi sono dati che escludano che la condizione di colonizzazione non sia un’infezione lentamente progressiva o indolente </a:t>
            </a:r>
            <a:endParaRPr lang="en-US" b="1" u="sng" dirty="0"/>
          </a:p>
        </p:txBody>
      </p:sp>
      <p:sp>
        <p:nvSpPr>
          <p:cNvPr id="4" name="Slide Number Placeholder 3"/>
          <p:cNvSpPr>
            <a:spLocks noGrp="1"/>
          </p:cNvSpPr>
          <p:nvPr>
            <p:ph type="sldNum" sz="quarter" idx="10"/>
          </p:nvPr>
        </p:nvSpPr>
        <p:spPr/>
        <p:txBody>
          <a:bodyPr/>
          <a:lstStyle/>
          <a:p>
            <a:fld id="{BCA981E9-5CA8-438B-9E7F-222DBC624305}" type="slidenum">
              <a:rPr lang="en-GB" smtClean="0"/>
              <a:pPr/>
              <a:t>26</a:t>
            </a:fld>
            <a:endParaRPr lang="en-GB"/>
          </a:p>
        </p:txBody>
      </p:sp>
    </p:spTree>
    <p:extLst>
      <p:ext uri="{BB962C8B-B14F-4D97-AF65-F5344CB8AC3E}">
        <p14:creationId xmlns:p14="http://schemas.microsoft.com/office/powerpoint/2010/main" val="3771582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pPr defTabSz="473888">
              <a:defRPr/>
            </a:pPr>
            <a:fld id="{13D50BE3-7B63-4F74-A846-78120FB61B94}" type="slidenum">
              <a:rPr lang="en-GB" smtClean="0">
                <a:solidFill>
                  <a:srgbClr val="917B69"/>
                </a:solidFill>
                <a:latin typeface="Calibri" panose="020F0502020204030204"/>
              </a:rPr>
              <a:pPr defTabSz="473888">
                <a:defRPr/>
              </a:pPr>
              <a:t>27</a:t>
            </a:fld>
            <a:endParaRPr lang="en-GB" dirty="0">
              <a:solidFill>
                <a:srgbClr val="917B69"/>
              </a:solidFill>
              <a:latin typeface="Calibri" panose="020F0502020204030204"/>
            </a:endParaRPr>
          </a:p>
        </p:txBody>
      </p:sp>
    </p:spTree>
    <p:extLst>
      <p:ext uri="{BB962C8B-B14F-4D97-AF65-F5344CB8AC3E}">
        <p14:creationId xmlns:p14="http://schemas.microsoft.com/office/powerpoint/2010/main" val="587087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A25FC9-DA80-4B9F-A5B4-F8EE6982B8F6}" type="slidenum">
              <a:rPr lang="en-GB" smtClean="0"/>
              <a:t>31</a:t>
            </a:fld>
            <a:endParaRPr lang="en-GB" dirty="0"/>
          </a:p>
        </p:txBody>
      </p:sp>
    </p:spTree>
    <p:extLst>
      <p:ext uri="{BB962C8B-B14F-4D97-AF65-F5344CB8AC3E}">
        <p14:creationId xmlns:p14="http://schemas.microsoft.com/office/powerpoint/2010/main" val="560146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473888">
              <a:defRPr/>
            </a:pPr>
            <a:fld id="{4F0BFE7B-2078-4259-B716-13A4AD0376E7}" type="slidenum">
              <a:rPr lang="en-GB" smtClean="0">
                <a:solidFill>
                  <a:prstClr val="black"/>
                </a:solidFill>
                <a:latin typeface="Calibri" panose="020F0502020204030204"/>
                <a:ea typeface="Arial"/>
                <a:cs typeface="Arial"/>
              </a:rPr>
              <a:pPr defTabSz="473888">
                <a:defRPr/>
              </a:pPr>
              <a:t>32</a:t>
            </a:fld>
            <a:endParaRPr lang="en-GB" dirty="0">
              <a:solidFill>
                <a:prstClr val="black"/>
              </a:solidFill>
              <a:latin typeface="Calibri" panose="020F0502020204030204"/>
              <a:ea typeface="Arial"/>
              <a:cs typeface="Arial"/>
            </a:endParaRPr>
          </a:p>
        </p:txBody>
      </p:sp>
      <p:sp>
        <p:nvSpPr>
          <p:cNvPr id="10" name="TextBox 9"/>
          <p:cNvSpPr txBox="1"/>
          <p:nvPr/>
        </p:nvSpPr>
        <p:spPr>
          <a:xfrm>
            <a:off x="0" y="2006803"/>
            <a:ext cx="1211959" cy="314510"/>
          </a:xfrm>
          <a:prstGeom prst="rect">
            <a:avLst/>
          </a:prstGeom>
          <a:solidFill>
            <a:schemeClr val="bg1"/>
          </a:solidFill>
          <a:ln>
            <a:solidFill>
              <a:srgbClr val="FF0000"/>
            </a:solidFill>
          </a:ln>
        </p:spPr>
        <p:txBody>
          <a:bodyPr wrap="square" lIns="94766" tIns="47383" rIns="94766" bIns="47383" rtlCol="0">
            <a:spAutoFit/>
          </a:bodyPr>
          <a:lstStyle/>
          <a:p>
            <a:pPr defTabSz="473888">
              <a:defRPr/>
            </a:pPr>
            <a:r>
              <a:rPr lang="en-GB" sz="700" dirty="0">
                <a:solidFill>
                  <a:srgbClr val="000000"/>
                </a:solidFill>
                <a:latin typeface="Arial"/>
                <a:ea typeface="Arial"/>
                <a:cs typeface="Arial"/>
              </a:rPr>
              <a:t>Aksamit 2017/o4/A, p10/A</a:t>
            </a:r>
          </a:p>
        </p:txBody>
      </p:sp>
      <p:sp>
        <p:nvSpPr>
          <p:cNvPr id="11" name="TextBox 10"/>
          <p:cNvSpPr txBox="1"/>
          <p:nvPr/>
        </p:nvSpPr>
        <p:spPr>
          <a:xfrm>
            <a:off x="2" y="2352432"/>
            <a:ext cx="1211958" cy="314510"/>
          </a:xfrm>
          <a:prstGeom prst="rect">
            <a:avLst/>
          </a:prstGeom>
          <a:solidFill>
            <a:schemeClr val="bg1"/>
          </a:solidFill>
          <a:ln>
            <a:solidFill>
              <a:srgbClr val="FF0000"/>
            </a:solidFill>
          </a:ln>
        </p:spPr>
        <p:txBody>
          <a:bodyPr wrap="square" lIns="94766" tIns="47383" rIns="94766" bIns="47383" rtlCol="0">
            <a:spAutoFit/>
          </a:bodyPr>
          <a:lstStyle/>
          <a:p>
            <a:pPr defTabSz="473888">
              <a:defRPr/>
            </a:pPr>
            <a:r>
              <a:rPr lang="en-GB" sz="700" dirty="0">
                <a:solidFill>
                  <a:srgbClr val="000000"/>
                </a:solidFill>
                <a:latin typeface="Arial"/>
                <a:ea typeface="Arial"/>
                <a:cs typeface="Arial"/>
              </a:rPr>
              <a:t>Faverio 2016/p1A, p7/A; </a:t>
            </a:r>
            <a:br>
              <a:rPr lang="en-GB" sz="700" dirty="0">
                <a:solidFill>
                  <a:prstClr val="black"/>
                </a:solidFill>
                <a:latin typeface="Calibri" panose="020F0502020204030204"/>
                <a:ea typeface="Arial"/>
                <a:cs typeface="Arial"/>
              </a:rPr>
            </a:br>
            <a:r>
              <a:rPr lang="en-GB" sz="700" dirty="0">
                <a:solidFill>
                  <a:srgbClr val="000000"/>
                </a:solidFill>
                <a:latin typeface="Arial"/>
                <a:ea typeface="Arial"/>
                <a:cs typeface="Arial"/>
              </a:rPr>
              <a:t>Maiz 2016/p1/A</a:t>
            </a:r>
          </a:p>
        </p:txBody>
      </p:sp>
      <p:sp>
        <p:nvSpPr>
          <p:cNvPr id="12" name="TextBox 11"/>
          <p:cNvSpPr txBox="1"/>
          <p:nvPr/>
        </p:nvSpPr>
        <p:spPr>
          <a:xfrm>
            <a:off x="0" y="2745191"/>
            <a:ext cx="1211959" cy="314510"/>
          </a:xfrm>
          <a:prstGeom prst="rect">
            <a:avLst/>
          </a:prstGeom>
          <a:solidFill>
            <a:schemeClr val="bg1"/>
          </a:solidFill>
          <a:ln>
            <a:solidFill>
              <a:srgbClr val="FF0000"/>
            </a:solidFill>
          </a:ln>
        </p:spPr>
        <p:txBody>
          <a:bodyPr wrap="square" lIns="94766" tIns="47383" rIns="94766" bIns="47383" rtlCol="0">
            <a:spAutoFit/>
          </a:bodyPr>
          <a:lstStyle/>
          <a:p>
            <a:pPr defTabSz="473888">
              <a:defRPr/>
            </a:pPr>
            <a:r>
              <a:rPr lang="en-GB" sz="700" dirty="0">
                <a:solidFill>
                  <a:srgbClr val="000000"/>
                </a:solidFill>
                <a:latin typeface="Arial"/>
                <a:ea typeface="Arial"/>
                <a:cs typeface="Arial"/>
              </a:rPr>
              <a:t>Chu 2014/p661/A, p663/A, p665/A</a:t>
            </a:r>
          </a:p>
        </p:txBody>
      </p:sp>
      <p:sp>
        <p:nvSpPr>
          <p:cNvPr id="13" name="TextBox 12"/>
          <p:cNvSpPr txBox="1"/>
          <p:nvPr/>
        </p:nvSpPr>
        <p:spPr>
          <a:xfrm>
            <a:off x="0" y="3127141"/>
            <a:ext cx="1211959" cy="311135"/>
          </a:xfrm>
          <a:prstGeom prst="rect">
            <a:avLst/>
          </a:prstGeom>
          <a:solidFill>
            <a:schemeClr val="bg1"/>
          </a:solidFill>
          <a:ln>
            <a:solidFill>
              <a:srgbClr val="FF0000"/>
            </a:solidFill>
          </a:ln>
        </p:spPr>
        <p:txBody>
          <a:bodyPr wrap="square" lIns="94766" tIns="47383" rIns="94766" bIns="47383" rtlCol="0">
            <a:spAutoFit/>
          </a:bodyPr>
          <a:lstStyle/>
          <a:p>
            <a:pPr defTabSz="473888">
              <a:defRPr/>
            </a:pPr>
            <a:r>
              <a:rPr lang="en-GB" sz="700" dirty="0">
                <a:solidFill>
                  <a:srgbClr val="000000"/>
                </a:solidFill>
                <a:latin typeface="Arial"/>
                <a:ea typeface="Arial"/>
                <a:cs typeface="Arial"/>
              </a:rPr>
              <a:t>Mirsaeidi 2013/pe1000/A, pe1002/A,B</a:t>
            </a:r>
          </a:p>
        </p:txBody>
      </p:sp>
      <p:sp>
        <p:nvSpPr>
          <p:cNvPr id="14" name="TextBox 13"/>
          <p:cNvSpPr txBox="1"/>
          <p:nvPr/>
        </p:nvSpPr>
        <p:spPr>
          <a:xfrm>
            <a:off x="2" y="3605370"/>
            <a:ext cx="1211958" cy="314510"/>
          </a:xfrm>
          <a:prstGeom prst="rect">
            <a:avLst/>
          </a:prstGeom>
          <a:solidFill>
            <a:schemeClr val="bg1"/>
          </a:solidFill>
          <a:ln>
            <a:solidFill>
              <a:srgbClr val="FF0000"/>
            </a:solidFill>
          </a:ln>
        </p:spPr>
        <p:txBody>
          <a:bodyPr wrap="square" lIns="94766" tIns="47383" rIns="94766" bIns="47383" rtlCol="0">
            <a:spAutoFit/>
          </a:bodyPr>
          <a:lstStyle/>
          <a:p>
            <a:pPr defTabSz="473888">
              <a:defRPr/>
            </a:pPr>
            <a:r>
              <a:rPr lang="en-GB" sz="700" dirty="0">
                <a:solidFill>
                  <a:srgbClr val="000000"/>
                </a:solidFill>
                <a:latin typeface="Arial"/>
                <a:ea typeface="Arial"/>
                <a:cs typeface="Arial"/>
              </a:rPr>
              <a:t>Andrejak 2013/p256/A; p257/A,B</a:t>
            </a:r>
          </a:p>
        </p:txBody>
      </p:sp>
    </p:spTree>
    <p:extLst>
      <p:ext uri="{BB962C8B-B14F-4D97-AF65-F5344CB8AC3E}">
        <p14:creationId xmlns:p14="http://schemas.microsoft.com/office/powerpoint/2010/main" val="2666099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776">
              <a:defRPr/>
            </a:pPr>
            <a:r>
              <a:rPr lang="en-GB" dirty="0"/>
              <a:t>Internal</a:t>
            </a:r>
            <a:r>
              <a:rPr lang="en-GB" baseline="0" dirty="0"/>
              <a:t> Use, Educational Purposes Internally for Discussion only. Permissions requested for owned figures.</a:t>
            </a:r>
            <a:endParaRPr lang="en-GB" dirty="0"/>
          </a:p>
          <a:p>
            <a:endParaRPr lang="en-GB" dirty="0"/>
          </a:p>
        </p:txBody>
      </p:sp>
      <p:sp>
        <p:nvSpPr>
          <p:cNvPr id="4" name="Slide Number Placeholder 3"/>
          <p:cNvSpPr>
            <a:spLocks noGrp="1"/>
          </p:cNvSpPr>
          <p:nvPr>
            <p:ph type="sldNum" sz="quarter" idx="10"/>
          </p:nvPr>
        </p:nvSpPr>
        <p:spPr/>
        <p:txBody>
          <a:bodyPr/>
          <a:lstStyle/>
          <a:p>
            <a:fld id="{B237639B-82F0-43A6-8275-37BB7001D077}" type="slidenum">
              <a:rPr lang="en-GB" smtClean="0"/>
              <a:pPr/>
              <a:t>33</a:t>
            </a:fld>
            <a:endParaRPr lang="en-GB" dirty="0"/>
          </a:p>
        </p:txBody>
      </p:sp>
    </p:spTree>
    <p:extLst>
      <p:ext uri="{BB962C8B-B14F-4D97-AF65-F5344CB8AC3E}">
        <p14:creationId xmlns:p14="http://schemas.microsoft.com/office/powerpoint/2010/main" val="615319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The source of NTM that cause lung disease is still assumed to be the </a:t>
            </a:r>
            <a:r>
              <a:rPr lang="en-US" sz="1200" b="1" i="0" u="sng" strike="noStrike" kern="1200" baseline="0" dirty="0">
                <a:solidFill>
                  <a:schemeClr val="tx1"/>
                </a:solidFill>
                <a:latin typeface="Arial" charset="0"/>
                <a:ea typeface="+mn-ea"/>
                <a:cs typeface="+mn-cs"/>
              </a:rPr>
              <a:t>environment,</a:t>
            </a:r>
            <a:r>
              <a:rPr lang="en-US" sz="1200" b="0" i="0" u="sng"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with increasing concern that </a:t>
            </a:r>
            <a:r>
              <a:rPr lang="en-US" sz="1200" b="1" i="0" u="sng" strike="noStrike" kern="1200" baseline="0" dirty="0">
                <a:solidFill>
                  <a:schemeClr val="tx1"/>
                </a:solidFill>
                <a:latin typeface="Arial" charset="0"/>
                <a:ea typeface="+mn-ea"/>
                <a:cs typeface="+mn-cs"/>
              </a:rPr>
              <a:t>biofilms</a:t>
            </a:r>
            <a:r>
              <a:rPr lang="en-US" sz="1200" b="1" i="0"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that form in </a:t>
            </a:r>
            <a:r>
              <a:rPr lang="en-US" sz="1200" b="1" i="0" u="none" strike="noStrike" kern="1200" baseline="0" dirty="0">
                <a:solidFill>
                  <a:schemeClr val="tx1"/>
                </a:solidFill>
                <a:latin typeface="Arial" charset="0"/>
                <a:ea typeface="+mn-ea"/>
                <a:cs typeface="+mn-cs"/>
              </a:rPr>
              <a:t>municipal water sources </a:t>
            </a:r>
            <a:r>
              <a:rPr lang="en-US" sz="1200" b="0" i="0" u="none" strike="noStrike" kern="1200" baseline="0" dirty="0">
                <a:solidFill>
                  <a:schemeClr val="tx1"/>
                </a:solidFill>
                <a:latin typeface="Arial" charset="0"/>
                <a:ea typeface="+mn-ea"/>
                <a:cs typeface="+mn-cs"/>
              </a:rPr>
              <a:t>may be a significant source for NTM.</a:t>
            </a:r>
          </a:p>
          <a:p>
            <a:r>
              <a:rPr lang="en-US" sz="1200" b="0" i="0" u="none" strike="noStrike" kern="1200" baseline="0" dirty="0">
                <a:solidFill>
                  <a:schemeClr val="tx1"/>
                </a:solidFill>
                <a:latin typeface="Arial" charset="0"/>
                <a:ea typeface="+mn-ea"/>
                <a:cs typeface="+mn-cs"/>
              </a:rPr>
              <a:t>These provocative data support the contention that at least some patients acquire NTM pathogens including M. </a:t>
            </a:r>
            <a:r>
              <a:rPr lang="en-US" sz="1200" b="0" i="0" u="none" strike="noStrike" kern="1200" baseline="0" dirty="0" err="1">
                <a:solidFill>
                  <a:schemeClr val="tx1"/>
                </a:solidFill>
                <a:latin typeface="Arial" charset="0"/>
                <a:ea typeface="+mn-ea"/>
                <a:cs typeface="+mn-cs"/>
              </a:rPr>
              <a:t>avium</a:t>
            </a:r>
            <a:r>
              <a:rPr lang="en-US" sz="1200" b="0" i="0" u="none" strike="noStrike" kern="1200" baseline="0" dirty="0">
                <a:solidFill>
                  <a:schemeClr val="tx1"/>
                </a:solidFill>
                <a:latin typeface="Arial" charset="0"/>
                <a:ea typeface="+mn-ea"/>
                <a:cs typeface="+mn-cs"/>
              </a:rPr>
              <a:t> from </a:t>
            </a:r>
            <a:r>
              <a:rPr lang="en-US" sz="1200" b="1" i="0" u="none" strike="noStrike" kern="1200" baseline="0" dirty="0">
                <a:solidFill>
                  <a:schemeClr val="tx1"/>
                </a:solidFill>
                <a:latin typeface="Arial" charset="0"/>
                <a:ea typeface="+mn-ea"/>
                <a:cs typeface="+mn-cs"/>
              </a:rPr>
              <a:t>household</a:t>
            </a:r>
          </a:p>
          <a:p>
            <a:r>
              <a:rPr lang="en-US" sz="1200" b="1" i="0" u="none" strike="noStrike" kern="1200" baseline="0" dirty="0">
                <a:solidFill>
                  <a:schemeClr val="tx1"/>
                </a:solidFill>
                <a:latin typeface="Arial" charset="0"/>
                <a:ea typeface="+mn-ea"/>
                <a:cs typeface="+mn-cs"/>
              </a:rPr>
              <a:t>plumbing.</a:t>
            </a:r>
            <a:r>
              <a:rPr lang="en-US" sz="1200" b="0" i="0" u="none" strike="noStrike" kern="1200" baseline="0" dirty="0">
                <a:solidFill>
                  <a:schemeClr val="tx1"/>
                </a:solidFill>
                <a:latin typeface="Arial" charset="0"/>
                <a:ea typeface="+mn-ea"/>
                <a:cs typeface="+mn-cs"/>
              </a:rPr>
              <a:t> It is still unknown, however, how much of a risk NTM in municipal water and household plumbing present and whether these water sources are a significant or common source of NTM for the majority of patients with NTM lung disease.</a:t>
            </a:r>
          </a:p>
          <a:p>
            <a:r>
              <a:rPr lang="en-US" sz="1200" b="0" i="0" u="none" strike="noStrike" kern="1200" baseline="0" dirty="0">
                <a:solidFill>
                  <a:schemeClr val="tx1"/>
                </a:solidFill>
                <a:latin typeface="Arial" charset="0"/>
                <a:ea typeface="+mn-ea"/>
                <a:cs typeface="+mn-cs"/>
              </a:rPr>
              <a:t>Interventions such as </a:t>
            </a:r>
            <a:r>
              <a:rPr lang="en-US" sz="1200" b="1" i="0" u="sng" strike="noStrike" kern="1200" baseline="0" dirty="0">
                <a:solidFill>
                  <a:schemeClr val="tx1"/>
                </a:solidFill>
                <a:latin typeface="Arial" charset="0"/>
                <a:ea typeface="+mn-ea"/>
                <a:cs typeface="+mn-cs"/>
              </a:rPr>
              <a:t>increasing the temperature of the hot water heater to 130 Fahrenheit or changing shower heads at regular intervals might decrease risk of NTM transmission but the impact of these steps is not known</a:t>
            </a:r>
          </a:p>
          <a:p>
            <a:endParaRPr lang="en-US" sz="1200" b="1" i="0" u="sng" strike="noStrike" kern="1200" baseline="0" dirty="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In our opinion it is too early to make broad conclusions or recommendations about the risk of showering, or other municipal water exposure, in patients with NTM lung disease and underlying diseases such as bronchiectasis. Concerned patients could consider raising hot water heater temperatures, treating shower heads with bleach monthly or even changing shower heads at regular intervals although the  effectiveness of these interventions for preventing NTM lung disease is unknown.</a:t>
            </a:r>
          </a:p>
          <a:p>
            <a:endParaRPr lang="en-US" b="1" u="sng" dirty="0"/>
          </a:p>
        </p:txBody>
      </p:sp>
      <p:sp>
        <p:nvSpPr>
          <p:cNvPr id="4" name="Slide Number Placeholder 3"/>
          <p:cNvSpPr>
            <a:spLocks noGrp="1"/>
          </p:cNvSpPr>
          <p:nvPr>
            <p:ph type="sldNum" sz="quarter" idx="10"/>
          </p:nvPr>
        </p:nvSpPr>
        <p:spPr/>
        <p:txBody>
          <a:bodyPr/>
          <a:lstStyle/>
          <a:p>
            <a:fld id="{BCA981E9-5CA8-438B-9E7F-222DBC624305}" type="slidenum">
              <a:rPr lang="en-GB" smtClean="0"/>
              <a:pPr/>
              <a:t>13</a:t>
            </a:fld>
            <a:endParaRPr lang="en-GB"/>
          </a:p>
        </p:txBody>
      </p:sp>
    </p:spTree>
    <p:extLst>
      <p:ext uri="{BB962C8B-B14F-4D97-AF65-F5344CB8AC3E}">
        <p14:creationId xmlns:p14="http://schemas.microsoft.com/office/powerpoint/2010/main" val="2003845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70000" lnSpcReduction="20000"/>
          </a:bodyPr>
          <a:lstStyle/>
          <a:p>
            <a:r>
              <a:rPr lang="it-IT" sz="2100" b="0" i="0" dirty="0">
                <a:effectLst/>
                <a:latin typeface="Lucida Grande"/>
                <a:ea typeface="Lucida Grande"/>
                <a:cs typeface="Lucida Grande"/>
                <a:sym typeface="Lucida Grande"/>
              </a:rPr>
              <a:t>14</a:t>
            </a:r>
            <a:r>
              <a:rPr lang="it-IT" sz="2100" b="0" i="0" dirty="0">
                <a:effectLst/>
                <a:latin typeface="Lucida Grande"/>
                <a:ea typeface="Lucida Grande"/>
                <a:cs typeface="Lucida Grande"/>
                <a:sym typeface="Wingdings"/>
              </a:rPr>
              <a:t> ai quei tempi TB</a:t>
            </a:r>
            <a:r>
              <a:rPr lang="it-IT" sz="2100" b="0" i="0" baseline="0" dirty="0">
                <a:effectLst/>
                <a:latin typeface="Lucida Grande"/>
                <a:ea typeface="Lucida Grande"/>
                <a:cs typeface="Lucida Grande"/>
                <a:sym typeface="Wingdings"/>
              </a:rPr>
              <a:t> era 5 </a:t>
            </a:r>
          </a:p>
          <a:p>
            <a:endParaRPr lang="it-IT" sz="2100" b="0" i="0" baseline="0" dirty="0">
              <a:effectLst/>
              <a:latin typeface="Lucida Grande"/>
              <a:ea typeface="Lucida Grande"/>
              <a:cs typeface="Lucida Grande"/>
              <a:sym typeface="Wingdings"/>
            </a:endParaRPr>
          </a:p>
          <a:p>
            <a:r>
              <a:rPr lang="it-IT" sz="2100" b="0" i="0" dirty="0" err="1">
                <a:effectLst/>
                <a:latin typeface="Lucida Grande"/>
                <a:ea typeface="Lucida Grande"/>
                <a:cs typeface="Lucida Grande"/>
                <a:sym typeface="Lucida Grande"/>
              </a:rPr>
              <a:t>Another</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commonly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used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measure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is</a:t>
            </a:r>
            <a:r>
              <a:rPr lang="it-IT" sz="2100" b="0" i="0" dirty="0">
                <a:effectLst/>
                <a:latin typeface="Lucida Grande"/>
                <a:ea typeface="Lucida Grande"/>
                <a:cs typeface="Lucida Grande"/>
                <a:sym typeface="Lucida Grande"/>
              </a:rPr>
              <a:t> isolate </a:t>
            </a:r>
            <a:r>
              <a:rPr lang="it-IT" sz="2100" b="0" i="0" dirty="0" err="1">
                <a:effectLst/>
                <a:latin typeface="Lucida Grande"/>
                <a:ea typeface="Lucida Grande"/>
                <a:cs typeface="Lucida Grande"/>
                <a:sym typeface="Lucida Grande"/>
              </a:rPr>
              <a:t>incidence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number</a:t>
            </a:r>
            <a:r>
              <a:rPr lang="it-IT" sz="2100" b="0" i="0" dirty="0">
                <a:effectLst/>
                <a:latin typeface="Lucida Grande"/>
                <a:ea typeface="Lucida Grande"/>
                <a:cs typeface="Lucida Grande"/>
                <a:sym typeface="Lucida Grande"/>
              </a:rPr>
              <a:t> of </a:t>
            </a:r>
            <a:r>
              <a:rPr lang="it-IT" sz="2100" b="0" i="0" dirty="0" err="1">
                <a:effectLst/>
                <a:latin typeface="Lucida Grande"/>
                <a:ea typeface="Lucida Grande"/>
                <a:cs typeface="Lucida Grande"/>
                <a:sym typeface="Lucida Grande"/>
              </a:rPr>
              <a:t>individuals</a:t>
            </a:r>
            <a:r>
              <a:rPr lang="it-IT" sz="2100" b="0" i="0" dirty="0">
                <a:effectLst/>
                <a:latin typeface="Lucida Grande"/>
                <a:ea typeface="Lucida Grande"/>
                <a:cs typeface="Lucida Grande"/>
                <a:sym typeface="Lucida Grande"/>
              </a:rPr>
              <a:t> with NTM </a:t>
            </a:r>
            <a:r>
              <a:rPr lang="it-IT" sz="2100" b="0" i="0" dirty="0" err="1">
                <a:effectLst/>
                <a:latin typeface="Lucida Grande"/>
                <a:ea typeface="Lucida Grande"/>
                <a:cs typeface="Lucida Grande"/>
                <a:sym typeface="Lucida Grande"/>
              </a:rPr>
              <a:t>newly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isolated</a:t>
            </a:r>
            <a:r>
              <a:rPr lang="it-IT" sz="2100" b="0" i="0" dirty="0">
                <a:effectLst/>
                <a:latin typeface="Lucida Grande"/>
                <a:ea typeface="Lucida Grande"/>
                <a:cs typeface="Lucida Grande"/>
                <a:sym typeface="Lucida Grande"/>
              </a:rPr>
              <a:t> from a </a:t>
            </a:r>
            <a:r>
              <a:rPr lang="it-IT" sz="2100" b="0" i="0" dirty="0" err="1">
                <a:effectLst/>
                <a:latin typeface="Lucida Grande"/>
                <a:ea typeface="Lucida Grande"/>
                <a:cs typeface="Lucida Grande"/>
                <a:sym typeface="Lucida Grande"/>
              </a:rPr>
              <a:t>respiratory</a:t>
            </a:r>
            <a:r>
              <a:rPr lang="it-IT" sz="2100" b="0" i="0" dirty="0">
                <a:effectLst/>
                <a:latin typeface="Lucida Grande"/>
                <a:ea typeface="Lucida Grande"/>
                <a:cs typeface="Lucida Grande"/>
                <a:sym typeface="Lucida Grande"/>
              </a:rPr>
              <a:t> source </a:t>
            </a:r>
            <a:r>
              <a:rPr lang="it-IT" sz="2100" b="0" i="0" dirty="0" err="1">
                <a:effectLst/>
                <a:latin typeface="Lucida Grande"/>
                <a:ea typeface="Lucida Grande"/>
                <a:cs typeface="Lucida Grande"/>
                <a:sym typeface="Lucida Grande"/>
              </a:rPr>
              <a:t>during</a:t>
            </a:r>
            <a:r>
              <a:rPr lang="it-IT" sz="2100" b="0" i="0" dirty="0">
                <a:effectLst/>
                <a:latin typeface="Lucida Grande"/>
                <a:ea typeface="Lucida Grande"/>
                <a:cs typeface="Lucida Grande"/>
                <a:sym typeface="Lucida Grande"/>
              </a:rPr>
              <a:t> a time </a:t>
            </a:r>
            <a:r>
              <a:rPr lang="it-IT" sz="2100" b="0" i="0" dirty="0" err="1">
                <a:effectLst/>
                <a:latin typeface="Lucida Grande"/>
                <a:ea typeface="Lucida Grande"/>
                <a:cs typeface="Lucida Grande"/>
                <a:sym typeface="Lucida Grande"/>
              </a:rPr>
              <a:t>period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without</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regard</a:t>
            </a:r>
            <a:r>
              <a:rPr lang="it-IT" sz="2100" b="0" i="0" dirty="0">
                <a:effectLst/>
                <a:latin typeface="Lucida Grande"/>
                <a:ea typeface="Lucida Grande"/>
                <a:cs typeface="Lucida Grande"/>
                <a:sym typeface="Lucida Grande"/>
              </a:rPr>
              <a:t> to </a:t>
            </a:r>
            <a:r>
              <a:rPr lang="it-IT" sz="2100" b="0" i="0" dirty="0" err="1">
                <a:effectLst/>
                <a:latin typeface="Lucida Grande"/>
                <a:ea typeface="Lucida Grande"/>
                <a:cs typeface="Lucida Grande"/>
                <a:sym typeface="Lucida Grande"/>
              </a:rPr>
              <a:t>disease</a:t>
            </a:r>
            <a:r>
              <a:rPr lang="it-IT" sz="2100" b="0" i="0" dirty="0">
                <a:effectLst/>
                <a:latin typeface="Lucida Grande"/>
                <a:ea typeface="Lucida Grande"/>
                <a:cs typeface="Lucida Grande"/>
                <a:sym typeface="Lucida Grande"/>
              </a:rPr>
              <a:t> status). NTM </a:t>
            </a:r>
            <a:r>
              <a:rPr lang="it-IT" sz="2100" b="0" i="0" dirty="0" err="1">
                <a:effectLst/>
                <a:latin typeface="Lucida Grande"/>
                <a:ea typeface="Lucida Grande"/>
                <a:cs typeface="Lucida Grande"/>
                <a:sym typeface="Lucida Grande"/>
              </a:rPr>
              <a:t>disease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incidence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defined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as</a:t>
            </a:r>
            <a:r>
              <a:rPr lang="it-IT" sz="2100" b="0" i="0" dirty="0">
                <a:effectLst/>
                <a:latin typeface="Lucida Grande"/>
                <a:ea typeface="Lucida Grande"/>
                <a:cs typeface="Lucida Grande"/>
                <a:sym typeface="Lucida Grande"/>
              </a:rPr>
              <a:t> the </a:t>
            </a:r>
            <a:r>
              <a:rPr lang="it-IT" sz="2100" b="0" i="0" dirty="0" err="1">
                <a:effectLst/>
                <a:latin typeface="Lucida Grande"/>
                <a:ea typeface="Lucida Grande"/>
                <a:cs typeface="Lucida Grande"/>
                <a:sym typeface="Lucida Grande"/>
              </a:rPr>
              <a:t>number</a:t>
            </a:r>
            <a:r>
              <a:rPr lang="it-IT" sz="2100" b="0" i="0" dirty="0">
                <a:effectLst/>
                <a:latin typeface="Lucida Grande"/>
                <a:ea typeface="Lucida Grande"/>
                <a:cs typeface="Lucida Grande"/>
                <a:sym typeface="Lucida Grande"/>
              </a:rPr>
              <a:t> of </a:t>
            </a:r>
            <a:r>
              <a:rPr lang="it-IT" sz="2100" b="0" i="0" dirty="0" err="1">
                <a:effectLst/>
                <a:latin typeface="Lucida Grande"/>
                <a:ea typeface="Lucida Grande"/>
                <a:cs typeface="Lucida Grande"/>
                <a:sym typeface="Lucida Grande"/>
              </a:rPr>
              <a:t>persons</a:t>
            </a:r>
            <a:r>
              <a:rPr lang="it-IT" sz="2100" b="0" i="0" dirty="0">
                <a:effectLst/>
                <a:latin typeface="Lucida Grande"/>
                <a:ea typeface="Lucida Grande"/>
                <a:cs typeface="Lucida Grande"/>
                <a:sym typeface="Lucida Grande"/>
              </a:rPr>
              <a:t> with a new </a:t>
            </a:r>
            <a:r>
              <a:rPr lang="it-IT" sz="2100" b="0" i="0" dirty="0" err="1">
                <a:effectLst/>
                <a:latin typeface="Lucida Grande"/>
                <a:ea typeface="Lucida Grande"/>
                <a:cs typeface="Lucida Grande"/>
                <a:sym typeface="Lucida Grande"/>
              </a:rPr>
              <a:t>diagnosis</a:t>
            </a:r>
            <a:r>
              <a:rPr lang="it-IT" sz="2100" b="0" i="0" dirty="0">
                <a:effectLst/>
                <a:latin typeface="Lucida Grande"/>
                <a:ea typeface="Lucida Grande"/>
                <a:cs typeface="Lucida Grande"/>
                <a:sym typeface="Lucida Grande"/>
              </a:rPr>
              <a:t> of NTM </a:t>
            </a:r>
            <a:r>
              <a:rPr lang="it-IT" sz="2100" b="0" i="0" dirty="0" err="1">
                <a:effectLst/>
                <a:latin typeface="Lucida Grande"/>
                <a:ea typeface="Lucida Grande"/>
                <a:cs typeface="Lucida Grande"/>
                <a:sym typeface="Lucida Grande"/>
              </a:rPr>
              <a:t>pulmonary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disease</a:t>
            </a:r>
            <a:r>
              <a:rPr lang="it-IT" sz="2100" b="0" i="0" dirty="0">
                <a:effectLst/>
                <a:latin typeface="Lucida Grande"/>
                <a:ea typeface="Lucida Grande"/>
                <a:cs typeface="Lucida Grande"/>
                <a:sym typeface="Lucida Grande"/>
              </a:rPr>
              <a:t> by a </a:t>
            </a:r>
            <a:r>
              <a:rPr lang="it-IT" sz="2100" b="0" i="0" dirty="0" err="1">
                <a:effectLst/>
                <a:latin typeface="Lucida Grande"/>
                <a:ea typeface="Lucida Grande"/>
                <a:cs typeface="Lucida Grande"/>
                <a:sym typeface="Lucida Grande"/>
              </a:rPr>
              <a:t>standardized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definition</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is</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rarely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reported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because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it</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is</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challenging</a:t>
            </a:r>
            <a:r>
              <a:rPr lang="it-IT" sz="2100" b="0" i="0" dirty="0">
                <a:effectLst/>
                <a:latin typeface="Lucida Grande"/>
                <a:ea typeface="Lucida Grande"/>
                <a:cs typeface="Lucida Grande"/>
                <a:sym typeface="Lucida Grande"/>
              </a:rPr>
              <a:t> to </a:t>
            </a:r>
            <a:r>
              <a:rPr lang="it-IT" sz="2100" b="0" i="0" dirty="0" err="1">
                <a:effectLst/>
                <a:latin typeface="Lucida Grande"/>
                <a:ea typeface="Lucida Grande"/>
                <a:cs typeface="Lucida Grande"/>
                <a:sym typeface="Lucida Grande"/>
              </a:rPr>
              <a:t>meaningfully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describe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given</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uncertainties</a:t>
            </a:r>
            <a:r>
              <a:rPr lang="it-IT" sz="2100" b="0" i="0" dirty="0">
                <a:effectLst/>
                <a:latin typeface="Lucida Grande"/>
                <a:ea typeface="Lucida Grande"/>
                <a:cs typeface="Lucida Grande"/>
                <a:sym typeface="Lucida Grande"/>
              </a:rPr>
              <a:t> in timing of </a:t>
            </a:r>
            <a:r>
              <a:rPr lang="it-IT" sz="2100" b="0" i="0" dirty="0" err="1">
                <a:effectLst/>
                <a:latin typeface="Lucida Grande"/>
                <a:ea typeface="Lucida Grande"/>
                <a:cs typeface="Lucida Grande"/>
                <a:sym typeface="Lucida Grande"/>
              </a:rPr>
              <a:t>disease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onset</a:t>
            </a:r>
            <a:r>
              <a:rPr lang="it-IT" sz="2100" b="0" i="0" dirty="0">
                <a:effectLst/>
                <a:latin typeface="Lucida Grande"/>
                <a:ea typeface="Lucida Grande"/>
                <a:cs typeface="Lucida Grande"/>
                <a:sym typeface="Lucida Grande"/>
              </a:rPr>
              <a:t> and </a:t>
            </a:r>
            <a:r>
              <a:rPr lang="it-IT" sz="2100" b="0" i="0" dirty="0" err="1">
                <a:effectLst/>
                <a:latin typeface="Lucida Grande"/>
                <a:ea typeface="Lucida Grande"/>
                <a:cs typeface="Lucida Grande"/>
                <a:sym typeface="Lucida Grande"/>
              </a:rPr>
              <a:t>variable</a:t>
            </a:r>
            <a:r>
              <a:rPr lang="it-IT" sz="2100" b="0" i="0" dirty="0">
                <a:effectLst/>
                <a:latin typeface="Lucida Grande"/>
                <a:ea typeface="Lucida Grande"/>
                <a:cs typeface="Lucida Grande"/>
                <a:sym typeface="Lucida Grande"/>
              </a:rPr>
              <a:t> timing and rate of </a:t>
            </a:r>
            <a:r>
              <a:rPr lang="it-IT" sz="2100" b="0" i="0" dirty="0" err="1">
                <a:effectLst/>
                <a:latin typeface="Lucida Grande"/>
                <a:ea typeface="Lucida Grande"/>
                <a:cs typeface="Lucida Grande"/>
                <a:sym typeface="Lucida Grande"/>
              </a:rPr>
              <a:t>ascertainment</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after</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onset</a:t>
            </a:r>
            <a:endParaRPr lang="it-IT" sz="2100" b="0" i="0" dirty="0">
              <a:effectLst/>
              <a:latin typeface="Lucida Grande"/>
              <a:ea typeface="Lucida Grande"/>
              <a:cs typeface="Lucida Grande"/>
              <a:sym typeface="Lucida Grande"/>
            </a:endParaRPr>
          </a:p>
          <a:p>
            <a:endParaRPr lang="it-IT" sz="2100" b="0" i="0" dirty="0">
              <a:effectLst/>
              <a:latin typeface="Lucida Grande"/>
              <a:ea typeface="Lucida Grande"/>
              <a:cs typeface="Lucida Grande"/>
              <a:sym typeface="Lucida Grande"/>
            </a:endParaRPr>
          </a:p>
          <a:p>
            <a:r>
              <a:rPr lang="it-IT" sz="2100" dirty="0">
                <a:effectLst/>
                <a:latin typeface="Lucida Grande"/>
                <a:ea typeface="Lucida Grande"/>
                <a:cs typeface="Lucida Grande"/>
                <a:sym typeface="Lucida Grande"/>
              </a:rPr>
              <a:t>A </a:t>
            </a:r>
            <a:r>
              <a:rPr lang="it-IT" sz="2100" dirty="0" err="1">
                <a:effectLst/>
                <a:latin typeface="Lucida Grande"/>
                <a:ea typeface="Lucida Grande"/>
                <a:cs typeface="Lucida Grande"/>
                <a:sym typeface="Lucida Grande"/>
              </a:rPr>
              <a:t>recent</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analysis</a:t>
            </a:r>
            <a:r>
              <a:rPr lang="it-IT" sz="2100" dirty="0">
                <a:effectLst/>
                <a:latin typeface="Lucida Grande"/>
                <a:ea typeface="Lucida Grande"/>
                <a:cs typeface="Lucida Grande"/>
                <a:sym typeface="Lucida Grande"/>
              </a:rPr>
              <a:t> for 2007–2012 </a:t>
            </a:r>
            <a:r>
              <a:rPr lang="it-IT" sz="2100" dirty="0" err="1">
                <a:effectLst/>
                <a:latin typeface="Lucida Grande"/>
                <a:ea typeface="Lucida Grande"/>
                <a:cs typeface="Lucida Grande"/>
                <a:sym typeface="Lucida Grande"/>
              </a:rPr>
              <a:t>identified</a:t>
            </a:r>
            <a:r>
              <a:rPr lang="it-IT" sz="2100" dirty="0">
                <a:effectLst/>
                <a:latin typeface="Lucida Grande"/>
                <a:ea typeface="Lucida Grande"/>
                <a:cs typeface="Lucida Grande"/>
                <a:sym typeface="Lucida Grande"/>
              </a:rPr>
              <a:t> a </a:t>
            </a:r>
            <a:r>
              <a:rPr lang="it-IT" sz="2100" dirty="0" err="1">
                <a:effectLst/>
                <a:latin typeface="Lucida Grande"/>
                <a:ea typeface="Lucida Grande"/>
                <a:cs typeface="Lucida Grande"/>
                <a:sym typeface="Lucida Grande"/>
              </a:rPr>
              <a:t>doubling</a:t>
            </a:r>
            <a:r>
              <a:rPr lang="it-IT" sz="2100" dirty="0">
                <a:effectLst/>
                <a:latin typeface="Lucida Grande"/>
                <a:ea typeface="Lucida Grande"/>
                <a:cs typeface="Lucida Grande"/>
                <a:sym typeface="Lucida Grande"/>
              </a:rPr>
              <a:t> of the </a:t>
            </a:r>
            <a:r>
              <a:rPr lang="it-IT" sz="2100" dirty="0" err="1">
                <a:effectLst/>
                <a:latin typeface="Lucida Grande"/>
                <a:ea typeface="Lucida Grande"/>
                <a:cs typeface="Lucida Grande"/>
                <a:sym typeface="Lucida Grande"/>
              </a:rPr>
              <a:t>incidence</a:t>
            </a:r>
            <a:r>
              <a:rPr lang="it-IT" sz="2100" dirty="0">
                <a:effectLst/>
                <a:latin typeface="Lucida Grande"/>
                <a:ea typeface="Lucida Grande"/>
                <a:cs typeface="Lucida Grande"/>
                <a:sym typeface="Lucida Grande"/>
              </a:rPr>
              <a:t> of </a:t>
            </a:r>
            <a:r>
              <a:rPr lang="it-IT" sz="2100" dirty="0" err="1">
                <a:effectLst/>
                <a:latin typeface="Lucida Grande"/>
                <a:ea typeface="Lucida Grande"/>
                <a:cs typeface="Lucida Grande"/>
                <a:sym typeface="Lucida Grande"/>
              </a:rPr>
              <a:t>pulmonary</a:t>
            </a:r>
            <a:endParaRPr lang="it-IT" sz="2100" dirty="0">
              <a:effectLst/>
              <a:latin typeface="Lucida Grande"/>
              <a:ea typeface="Lucida Grande"/>
              <a:cs typeface="Lucida Grande"/>
              <a:sym typeface="Lucida Grande"/>
            </a:endParaRPr>
          </a:p>
          <a:p>
            <a:r>
              <a:rPr lang="it-IT" sz="2100" dirty="0">
                <a:effectLst/>
                <a:latin typeface="Lucida Grande"/>
                <a:ea typeface="Lucida Grande"/>
                <a:cs typeface="Lucida Grande"/>
                <a:sym typeface="Lucida Grande"/>
              </a:rPr>
              <a:t>Mycobacterium avium complex (MAC) </a:t>
            </a:r>
            <a:r>
              <a:rPr lang="it-IT" sz="2100" dirty="0" err="1">
                <a:effectLst/>
                <a:latin typeface="Lucida Grande"/>
                <a:ea typeface="Lucida Grande"/>
                <a:cs typeface="Lucida Grande"/>
                <a:sym typeface="Lucida Grande"/>
              </a:rPr>
              <a:t>among</a:t>
            </a:r>
            <a:r>
              <a:rPr lang="it-IT" sz="2100" dirty="0">
                <a:effectLst/>
                <a:latin typeface="Lucida Grande"/>
                <a:ea typeface="Lucida Grande"/>
                <a:cs typeface="Lucida Grande"/>
                <a:sym typeface="Lucida Grande"/>
              </a:rPr>
              <a:t> men and </a:t>
            </a:r>
            <a:r>
              <a:rPr lang="it-IT" sz="2100" dirty="0" err="1">
                <a:effectLst/>
                <a:latin typeface="Lucida Grande"/>
                <a:ea typeface="Lucida Grande"/>
                <a:cs typeface="Lucida Grande"/>
                <a:sym typeface="Lucida Grande"/>
              </a:rPr>
              <a:t>women</a:t>
            </a:r>
            <a:r>
              <a:rPr lang="it-IT" sz="2100" dirty="0">
                <a:effectLst/>
                <a:latin typeface="Lucida Grande"/>
                <a:ea typeface="Lucida Grande"/>
                <a:cs typeface="Lucida Grande"/>
                <a:sym typeface="Lucida Grande"/>
              </a:rPr>
              <a:t> (figure 1) [5], </a:t>
            </a:r>
            <a:r>
              <a:rPr lang="it-IT" sz="2100" dirty="0" err="1">
                <a:effectLst/>
                <a:latin typeface="Lucida Grande"/>
                <a:ea typeface="Lucida Grande"/>
                <a:cs typeface="Lucida Grande"/>
                <a:sym typeface="Lucida Grande"/>
              </a:rPr>
              <a:t>continuing</a:t>
            </a:r>
            <a:r>
              <a:rPr lang="it-IT" sz="2100" dirty="0">
                <a:effectLst/>
                <a:latin typeface="Lucida Grande"/>
                <a:ea typeface="Lucida Grande"/>
                <a:cs typeface="Lucida Grande"/>
                <a:sym typeface="Lucida Grande"/>
              </a:rPr>
              <a:t> the trend</a:t>
            </a:r>
          </a:p>
          <a:p>
            <a:r>
              <a:rPr lang="it-IT" sz="2100" dirty="0" err="1">
                <a:effectLst/>
                <a:latin typeface="Lucida Grande"/>
                <a:ea typeface="Lucida Grande"/>
                <a:cs typeface="Lucida Grande"/>
                <a:sym typeface="Lucida Grande"/>
              </a:rPr>
              <a:t>reported</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previously</a:t>
            </a:r>
            <a:endParaRPr lang="it-IT" sz="2100" dirty="0">
              <a:effectLst/>
              <a:latin typeface="Lucida Grande"/>
              <a:ea typeface="Lucida Grande"/>
              <a:cs typeface="Lucida Grande"/>
              <a:sym typeface="Lucida Grande"/>
            </a:endParaRPr>
          </a:p>
          <a:p>
            <a:endParaRPr lang="it-IT" dirty="0"/>
          </a:p>
        </p:txBody>
      </p:sp>
    </p:spTree>
    <p:extLst>
      <p:ext uri="{BB962C8B-B14F-4D97-AF65-F5344CB8AC3E}">
        <p14:creationId xmlns:p14="http://schemas.microsoft.com/office/powerpoint/2010/main" val="4148669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70000" lnSpcReduction="20000"/>
          </a:bodyPr>
          <a:lstStyle/>
          <a:p>
            <a:r>
              <a:rPr lang="it-IT" sz="2100" b="0" i="0" baseline="0" dirty="0" err="1">
                <a:effectLst/>
                <a:latin typeface="Lucida Grande"/>
                <a:ea typeface="Lucida Grande"/>
                <a:cs typeface="Lucida Grande"/>
                <a:sym typeface="Lucida Grande"/>
              </a:rPr>
              <a:t>What</a:t>
            </a:r>
            <a:r>
              <a:rPr lang="it-IT" sz="2100" b="0" i="0" baseline="0" dirty="0">
                <a:effectLst/>
                <a:latin typeface="Lucida Grande"/>
                <a:ea typeface="Lucida Grande"/>
                <a:cs typeface="Lucida Grande"/>
                <a:sym typeface="Lucida Grande"/>
              </a:rPr>
              <a:t> </a:t>
            </a:r>
            <a:r>
              <a:rPr lang="it-IT" sz="2100" b="0" i="0" baseline="0" dirty="0" err="1">
                <a:effectLst/>
                <a:latin typeface="Lucida Grande"/>
                <a:ea typeface="Lucida Grande"/>
                <a:cs typeface="Lucida Grande"/>
                <a:sym typeface="Lucida Grande"/>
              </a:rPr>
              <a:t>is</a:t>
            </a:r>
            <a:r>
              <a:rPr lang="it-IT" sz="2100" b="0" i="0" baseline="0" dirty="0">
                <a:effectLst/>
                <a:latin typeface="Lucida Grande"/>
                <a:ea typeface="Lucida Grande"/>
                <a:cs typeface="Lucida Grande"/>
                <a:sym typeface="Lucida Grande"/>
              </a:rPr>
              <a:t> happening on </a:t>
            </a:r>
            <a:r>
              <a:rPr lang="it-IT" sz="2100" b="0" i="0" baseline="0" dirty="0" err="1">
                <a:effectLst/>
                <a:latin typeface="Lucida Grande"/>
                <a:ea typeface="Lucida Grande"/>
                <a:cs typeface="Lucida Grande"/>
                <a:sym typeface="Lucida Grande"/>
              </a:rPr>
              <a:t>annual</a:t>
            </a:r>
            <a:r>
              <a:rPr lang="it-IT" sz="2100" b="0" i="0" baseline="0" dirty="0">
                <a:effectLst/>
                <a:latin typeface="Lucida Grande"/>
                <a:ea typeface="Lucida Grande"/>
                <a:cs typeface="Lucida Grande"/>
                <a:sym typeface="Lucida Grande"/>
              </a:rPr>
              <a:t> </a:t>
            </a:r>
            <a:r>
              <a:rPr lang="it-IT" sz="2100" b="0" i="0" baseline="0" dirty="0" err="1">
                <a:effectLst/>
                <a:latin typeface="Lucida Grande"/>
                <a:ea typeface="Lucida Grande"/>
                <a:cs typeface="Lucida Grande"/>
                <a:sym typeface="Lucida Grande"/>
              </a:rPr>
              <a:t>basis</a:t>
            </a:r>
            <a:endParaRPr lang="it-IT" sz="2100" b="0" i="0" baseline="0" dirty="0">
              <a:effectLst/>
              <a:latin typeface="Lucida Grande"/>
              <a:ea typeface="Lucida Grande"/>
              <a:cs typeface="Lucida Grande"/>
              <a:sym typeface="Lucida Grande"/>
            </a:endParaRPr>
          </a:p>
          <a:p>
            <a:r>
              <a:rPr lang="it-IT" sz="2100" b="0" i="0" baseline="0" dirty="0">
                <a:effectLst/>
                <a:latin typeface="Lucida Grande"/>
                <a:ea typeface="Lucida Grande"/>
                <a:cs typeface="Lucida Grande"/>
                <a:sym typeface="Lucida Grande"/>
              </a:rPr>
              <a:t>Over 8% </a:t>
            </a:r>
            <a:r>
              <a:rPr lang="it-IT" sz="2100" b="0" i="0" baseline="0" dirty="0" err="1">
                <a:effectLst/>
                <a:latin typeface="Lucida Grande"/>
                <a:ea typeface="Lucida Grande"/>
                <a:cs typeface="Lucida Grande"/>
                <a:sym typeface="Lucida Grande"/>
              </a:rPr>
              <a:t>increase</a:t>
            </a:r>
            <a:r>
              <a:rPr lang="it-IT" sz="2100" b="0" i="0" baseline="0" dirty="0">
                <a:effectLst/>
                <a:latin typeface="Lucida Grande"/>
                <a:ea typeface="Lucida Grande"/>
                <a:cs typeface="Lucida Grande"/>
                <a:sym typeface="Lucida Grande"/>
              </a:rPr>
              <a:t> per </a:t>
            </a:r>
            <a:r>
              <a:rPr lang="it-IT" sz="2100" b="0" i="0" baseline="0" dirty="0" err="1">
                <a:effectLst/>
                <a:latin typeface="Lucida Grande"/>
                <a:ea typeface="Lucida Grande"/>
                <a:cs typeface="Lucida Grande"/>
                <a:sym typeface="Lucida Grande"/>
              </a:rPr>
              <a:t>year</a:t>
            </a:r>
            <a:r>
              <a:rPr lang="it-IT" sz="2100" b="0" i="0" baseline="0" dirty="0">
                <a:effectLst/>
                <a:latin typeface="Lucida Grande"/>
                <a:ea typeface="Lucida Grande"/>
                <a:cs typeface="Lucida Grande"/>
                <a:sym typeface="Lucida Grande"/>
              </a:rPr>
              <a:t>. shocking</a:t>
            </a:r>
            <a:endParaRPr lang="it-IT" sz="2100" b="0" i="0" baseline="0" dirty="0">
              <a:effectLst/>
              <a:latin typeface="Lucida Grande"/>
              <a:ea typeface="Lucida Grande"/>
              <a:cs typeface="Lucida Grande"/>
              <a:sym typeface="Wingdings"/>
            </a:endParaRPr>
          </a:p>
          <a:p>
            <a:endParaRPr lang="it-IT" sz="2100" b="0" i="0" baseline="0" dirty="0">
              <a:effectLst/>
              <a:latin typeface="Lucida Grande"/>
              <a:ea typeface="Lucida Grande"/>
              <a:cs typeface="Lucida Grande"/>
              <a:sym typeface="Wingdings"/>
            </a:endParaRPr>
          </a:p>
          <a:p>
            <a:r>
              <a:rPr lang="it-IT" sz="2100" b="0" i="0" dirty="0" err="1">
                <a:effectLst/>
                <a:latin typeface="Lucida Grande"/>
                <a:ea typeface="Lucida Grande"/>
                <a:cs typeface="Lucida Grande"/>
                <a:sym typeface="Lucida Grande"/>
              </a:rPr>
              <a:t>Another</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commonly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used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measure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is</a:t>
            </a:r>
            <a:r>
              <a:rPr lang="it-IT" sz="2100" b="0" i="0" dirty="0">
                <a:effectLst/>
                <a:latin typeface="Lucida Grande"/>
                <a:ea typeface="Lucida Grande"/>
                <a:cs typeface="Lucida Grande"/>
                <a:sym typeface="Lucida Grande"/>
              </a:rPr>
              <a:t> isolate </a:t>
            </a:r>
            <a:r>
              <a:rPr lang="it-IT" sz="2100" b="0" i="0" dirty="0" err="1">
                <a:effectLst/>
                <a:latin typeface="Lucida Grande"/>
                <a:ea typeface="Lucida Grande"/>
                <a:cs typeface="Lucida Grande"/>
                <a:sym typeface="Lucida Grande"/>
              </a:rPr>
              <a:t>incidence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number</a:t>
            </a:r>
            <a:r>
              <a:rPr lang="it-IT" sz="2100" b="0" i="0" dirty="0">
                <a:effectLst/>
                <a:latin typeface="Lucida Grande"/>
                <a:ea typeface="Lucida Grande"/>
                <a:cs typeface="Lucida Grande"/>
                <a:sym typeface="Lucida Grande"/>
              </a:rPr>
              <a:t> of </a:t>
            </a:r>
            <a:r>
              <a:rPr lang="it-IT" sz="2100" b="0" i="0" dirty="0" err="1">
                <a:effectLst/>
                <a:latin typeface="Lucida Grande"/>
                <a:ea typeface="Lucida Grande"/>
                <a:cs typeface="Lucida Grande"/>
                <a:sym typeface="Lucida Grande"/>
              </a:rPr>
              <a:t>individuals</a:t>
            </a:r>
            <a:r>
              <a:rPr lang="it-IT" sz="2100" b="0" i="0" dirty="0">
                <a:effectLst/>
                <a:latin typeface="Lucida Grande"/>
                <a:ea typeface="Lucida Grande"/>
                <a:cs typeface="Lucida Grande"/>
                <a:sym typeface="Lucida Grande"/>
              </a:rPr>
              <a:t> with NTM </a:t>
            </a:r>
            <a:r>
              <a:rPr lang="it-IT" sz="2100" b="0" i="0" dirty="0" err="1">
                <a:effectLst/>
                <a:latin typeface="Lucida Grande"/>
                <a:ea typeface="Lucida Grande"/>
                <a:cs typeface="Lucida Grande"/>
                <a:sym typeface="Lucida Grande"/>
              </a:rPr>
              <a:t>newly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isolated</a:t>
            </a:r>
            <a:r>
              <a:rPr lang="it-IT" sz="2100" b="0" i="0" dirty="0">
                <a:effectLst/>
                <a:latin typeface="Lucida Grande"/>
                <a:ea typeface="Lucida Grande"/>
                <a:cs typeface="Lucida Grande"/>
                <a:sym typeface="Lucida Grande"/>
              </a:rPr>
              <a:t> from a </a:t>
            </a:r>
            <a:r>
              <a:rPr lang="it-IT" sz="2100" b="0" i="0" dirty="0" err="1">
                <a:effectLst/>
                <a:latin typeface="Lucida Grande"/>
                <a:ea typeface="Lucida Grande"/>
                <a:cs typeface="Lucida Grande"/>
                <a:sym typeface="Lucida Grande"/>
              </a:rPr>
              <a:t>respiratory</a:t>
            </a:r>
            <a:r>
              <a:rPr lang="it-IT" sz="2100" b="0" i="0" dirty="0">
                <a:effectLst/>
                <a:latin typeface="Lucida Grande"/>
                <a:ea typeface="Lucida Grande"/>
                <a:cs typeface="Lucida Grande"/>
                <a:sym typeface="Lucida Grande"/>
              </a:rPr>
              <a:t> source </a:t>
            </a:r>
            <a:r>
              <a:rPr lang="it-IT" sz="2100" b="0" i="0" dirty="0" err="1">
                <a:effectLst/>
                <a:latin typeface="Lucida Grande"/>
                <a:ea typeface="Lucida Grande"/>
                <a:cs typeface="Lucida Grande"/>
                <a:sym typeface="Lucida Grande"/>
              </a:rPr>
              <a:t>during</a:t>
            </a:r>
            <a:r>
              <a:rPr lang="it-IT" sz="2100" b="0" i="0" dirty="0">
                <a:effectLst/>
                <a:latin typeface="Lucida Grande"/>
                <a:ea typeface="Lucida Grande"/>
                <a:cs typeface="Lucida Grande"/>
                <a:sym typeface="Lucida Grande"/>
              </a:rPr>
              <a:t> a time </a:t>
            </a:r>
            <a:r>
              <a:rPr lang="it-IT" sz="2100" b="0" i="0" dirty="0" err="1">
                <a:effectLst/>
                <a:latin typeface="Lucida Grande"/>
                <a:ea typeface="Lucida Grande"/>
                <a:cs typeface="Lucida Grande"/>
                <a:sym typeface="Lucida Grande"/>
              </a:rPr>
              <a:t>period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without</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regard</a:t>
            </a:r>
            <a:r>
              <a:rPr lang="it-IT" sz="2100" b="0" i="0" dirty="0">
                <a:effectLst/>
                <a:latin typeface="Lucida Grande"/>
                <a:ea typeface="Lucida Grande"/>
                <a:cs typeface="Lucida Grande"/>
                <a:sym typeface="Lucida Grande"/>
              </a:rPr>
              <a:t> to </a:t>
            </a:r>
            <a:r>
              <a:rPr lang="it-IT" sz="2100" b="0" i="0" dirty="0" err="1">
                <a:effectLst/>
                <a:latin typeface="Lucida Grande"/>
                <a:ea typeface="Lucida Grande"/>
                <a:cs typeface="Lucida Grande"/>
                <a:sym typeface="Lucida Grande"/>
              </a:rPr>
              <a:t>disease</a:t>
            </a:r>
            <a:r>
              <a:rPr lang="it-IT" sz="2100" b="0" i="0" dirty="0">
                <a:effectLst/>
                <a:latin typeface="Lucida Grande"/>
                <a:ea typeface="Lucida Grande"/>
                <a:cs typeface="Lucida Grande"/>
                <a:sym typeface="Lucida Grande"/>
              </a:rPr>
              <a:t> status). NTM </a:t>
            </a:r>
            <a:r>
              <a:rPr lang="it-IT" sz="2100" b="0" i="0" dirty="0" err="1">
                <a:effectLst/>
                <a:latin typeface="Lucida Grande"/>
                <a:ea typeface="Lucida Grande"/>
                <a:cs typeface="Lucida Grande"/>
                <a:sym typeface="Lucida Grande"/>
              </a:rPr>
              <a:t>disease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incidence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defined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as</a:t>
            </a:r>
            <a:r>
              <a:rPr lang="it-IT" sz="2100" b="0" i="0" dirty="0">
                <a:effectLst/>
                <a:latin typeface="Lucida Grande"/>
                <a:ea typeface="Lucida Grande"/>
                <a:cs typeface="Lucida Grande"/>
                <a:sym typeface="Lucida Grande"/>
              </a:rPr>
              <a:t> the </a:t>
            </a:r>
            <a:r>
              <a:rPr lang="it-IT" sz="2100" b="0" i="0" dirty="0" err="1">
                <a:effectLst/>
                <a:latin typeface="Lucida Grande"/>
                <a:ea typeface="Lucida Grande"/>
                <a:cs typeface="Lucida Grande"/>
                <a:sym typeface="Lucida Grande"/>
              </a:rPr>
              <a:t>number</a:t>
            </a:r>
            <a:r>
              <a:rPr lang="it-IT" sz="2100" b="0" i="0" dirty="0">
                <a:effectLst/>
                <a:latin typeface="Lucida Grande"/>
                <a:ea typeface="Lucida Grande"/>
                <a:cs typeface="Lucida Grande"/>
                <a:sym typeface="Lucida Grande"/>
              </a:rPr>
              <a:t> of </a:t>
            </a:r>
            <a:r>
              <a:rPr lang="it-IT" sz="2100" b="0" i="0" dirty="0" err="1">
                <a:effectLst/>
                <a:latin typeface="Lucida Grande"/>
                <a:ea typeface="Lucida Grande"/>
                <a:cs typeface="Lucida Grande"/>
                <a:sym typeface="Lucida Grande"/>
              </a:rPr>
              <a:t>persons</a:t>
            </a:r>
            <a:r>
              <a:rPr lang="it-IT" sz="2100" b="0" i="0" dirty="0">
                <a:effectLst/>
                <a:latin typeface="Lucida Grande"/>
                <a:ea typeface="Lucida Grande"/>
                <a:cs typeface="Lucida Grande"/>
                <a:sym typeface="Lucida Grande"/>
              </a:rPr>
              <a:t> with a new </a:t>
            </a:r>
            <a:r>
              <a:rPr lang="it-IT" sz="2100" b="0" i="0" dirty="0" err="1">
                <a:effectLst/>
                <a:latin typeface="Lucida Grande"/>
                <a:ea typeface="Lucida Grande"/>
                <a:cs typeface="Lucida Grande"/>
                <a:sym typeface="Lucida Grande"/>
              </a:rPr>
              <a:t>diagnosis</a:t>
            </a:r>
            <a:r>
              <a:rPr lang="it-IT" sz="2100" b="0" i="0" dirty="0">
                <a:effectLst/>
                <a:latin typeface="Lucida Grande"/>
                <a:ea typeface="Lucida Grande"/>
                <a:cs typeface="Lucida Grande"/>
                <a:sym typeface="Lucida Grande"/>
              </a:rPr>
              <a:t> of NTM </a:t>
            </a:r>
            <a:r>
              <a:rPr lang="it-IT" sz="2100" b="0" i="0" dirty="0" err="1">
                <a:effectLst/>
                <a:latin typeface="Lucida Grande"/>
                <a:ea typeface="Lucida Grande"/>
                <a:cs typeface="Lucida Grande"/>
                <a:sym typeface="Lucida Grande"/>
              </a:rPr>
              <a:t>pulmonary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disease</a:t>
            </a:r>
            <a:r>
              <a:rPr lang="it-IT" sz="2100" b="0" i="0" dirty="0">
                <a:effectLst/>
                <a:latin typeface="Lucida Grande"/>
                <a:ea typeface="Lucida Grande"/>
                <a:cs typeface="Lucida Grande"/>
                <a:sym typeface="Lucida Grande"/>
              </a:rPr>
              <a:t> by a </a:t>
            </a:r>
            <a:r>
              <a:rPr lang="it-IT" sz="2100" b="0" i="0" dirty="0" err="1">
                <a:effectLst/>
                <a:latin typeface="Lucida Grande"/>
                <a:ea typeface="Lucida Grande"/>
                <a:cs typeface="Lucida Grande"/>
                <a:sym typeface="Lucida Grande"/>
              </a:rPr>
              <a:t>standardized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definition</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is</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rarely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reported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because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it</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is</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challenging</a:t>
            </a:r>
            <a:r>
              <a:rPr lang="it-IT" sz="2100" b="0" i="0" dirty="0">
                <a:effectLst/>
                <a:latin typeface="Lucida Grande"/>
                <a:ea typeface="Lucida Grande"/>
                <a:cs typeface="Lucida Grande"/>
                <a:sym typeface="Lucida Grande"/>
              </a:rPr>
              <a:t> to </a:t>
            </a:r>
            <a:r>
              <a:rPr lang="it-IT" sz="2100" b="0" i="0" dirty="0" err="1">
                <a:effectLst/>
                <a:latin typeface="Lucida Grande"/>
                <a:ea typeface="Lucida Grande"/>
                <a:cs typeface="Lucida Grande"/>
                <a:sym typeface="Lucida Grande"/>
              </a:rPr>
              <a:t>meaningfully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describe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given</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uncertainties</a:t>
            </a:r>
            <a:r>
              <a:rPr lang="it-IT" sz="2100" b="0" i="0" dirty="0">
                <a:effectLst/>
                <a:latin typeface="Lucida Grande"/>
                <a:ea typeface="Lucida Grande"/>
                <a:cs typeface="Lucida Grande"/>
                <a:sym typeface="Lucida Grande"/>
              </a:rPr>
              <a:t> in timing of </a:t>
            </a:r>
            <a:r>
              <a:rPr lang="it-IT" sz="2100" b="0" i="0" dirty="0" err="1">
                <a:effectLst/>
                <a:latin typeface="Lucida Grande"/>
                <a:ea typeface="Lucida Grande"/>
                <a:cs typeface="Lucida Grande"/>
                <a:sym typeface="Lucida Grande"/>
              </a:rPr>
              <a:t>disease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onset</a:t>
            </a:r>
            <a:r>
              <a:rPr lang="it-IT" sz="2100" b="0" i="0" dirty="0">
                <a:effectLst/>
                <a:latin typeface="Lucida Grande"/>
                <a:ea typeface="Lucida Grande"/>
                <a:cs typeface="Lucida Grande"/>
                <a:sym typeface="Lucida Grande"/>
              </a:rPr>
              <a:t> and </a:t>
            </a:r>
            <a:r>
              <a:rPr lang="it-IT" sz="2100" b="0" i="0" dirty="0" err="1">
                <a:effectLst/>
                <a:latin typeface="Lucida Grande"/>
                <a:ea typeface="Lucida Grande"/>
                <a:cs typeface="Lucida Grande"/>
                <a:sym typeface="Lucida Grande"/>
              </a:rPr>
              <a:t>variable</a:t>
            </a:r>
            <a:r>
              <a:rPr lang="it-IT" sz="2100" b="0" i="0" dirty="0">
                <a:effectLst/>
                <a:latin typeface="Lucida Grande"/>
                <a:ea typeface="Lucida Grande"/>
                <a:cs typeface="Lucida Grande"/>
                <a:sym typeface="Lucida Grande"/>
              </a:rPr>
              <a:t> timing and rate of </a:t>
            </a:r>
            <a:r>
              <a:rPr lang="it-IT" sz="2100" b="0" i="0" dirty="0" err="1">
                <a:effectLst/>
                <a:latin typeface="Lucida Grande"/>
                <a:ea typeface="Lucida Grande"/>
                <a:cs typeface="Lucida Grande"/>
                <a:sym typeface="Lucida Grande"/>
              </a:rPr>
              <a:t>ascertainment</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after</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onset</a:t>
            </a:r>
            <a:endParaRPr lang="it-IT" sz="2100" b="0" i="0" dirty="0">
              <a:effectLst/>
              <a:latin typeface="Lucida Grande"/>
              <a:ea typeface="Lucida Grande"/>
              <a:cs typeface="Lucida Grande"/>
              <a:sym typeface="Lucida Grande"/>
            </a:endParaRPr>
          </a:p>
          <a:p>
            <a:endParaRPr lang="it-IT" sz="2100" b="0" i="0" dirty="0">
              <a:effectLst/>
              <a:latin typeface="Lucida Grande"/>
              <a:ea typeface="Lucida Grande"/>
              <a:cs typeface="Lucida Grande"/>
              <a:sym typeface="Lucida Grande"/>
            </a:endParaRPr>
          </a:p>
          <a:p>
            <a:r>
              <a:rPr lang="it-IT" sz="2100" dirty="0">
                <a:effectLst/>
                <a:latin typeface="Lucida Grande"/>
                <a:ea typeface="Lucida Grande"/>
                <a:cs typeface="Lucida Grande"/>
                <a:sym typeface="Lucida Grande"/>
              </a:rPr>
              <a:t>A </a:t>
            </a:r>
            <a:r>
              <a:rPr lang="it-IT" sz="2100" dirty="0" err="1">
                <a:effectLst/>
                <a:latin typeface="Lucida Grande"/>
                <a:ea typeface="Lucida Grande"/>
                <a:cs typeface="Lucida Grande"/>
                <a:sym typeface="Lucida Grande"/>
              </a:rPr>
              <a:t>recent</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analysis</a:t>
            </a:r>
            <a:r>
              <a:rPr lang="it-IT" sz="2100" dirty="0">
                <a:effectLst/>
                <a:latin typeface="Lucida Grande"/>
                <a:ea typeface="Lucida Grande"/>
                <a:cs typeface="Lucida Grande"/>
                <a:sym typeface="Lucida Grande"/>
              </a:rPr>
              <a:t> for 2007–2012 </a:t>
            </a:r>
            <a:r>
              <a:rPr lang="it-IT" sz="2100" dirty="0" err="1">
                <a:effectLst/>
                <a:latin typeface="Lucida Grande"/>
                <a:ea typeface="Lucida Grande"/>
                <a:cs typeface="Lucida Grande"/>
                <a:sym typeface="Lucida Grande"/>
              </a:rPr>
              <a:t>identified</a:t>
            </a:r>
            <a:r>
              <a:rPr lang="it-IT" sz="2100" dirty="0">
                <a:effectLst/>
                <a:latin typeface="Lucida Grande"/>
                <a:ea typeface="Lucida Grande"/>
                <a:cs typeface="Lucida Grande"/>
                <a:sym typeface="Lucida Grande"/>
              </a:rPr>
              <a:t> a </a:t>
            </a:r>
            <a:r>
              <a:rPr lang="it-IT" sz="2100" dirty="0" err="1">
                <a:effectLst/>
                <a:latin typeface="Lucida Grande"/>
                <a:ea typeface="Lucida Grande"/>
                <a:cs typeface="Lucida Grande"/>
                <a:sym typeface="Lucida Grande"/>
              </a:rPr>
              <a:t>doubling</a:t>
            </a:r>
            <a:r>
              <a:rPr lang="it-IT" sz="2100" dirty="0">
                <a:effectLst/>
                <a:latin typeface="Lucida Grande"/>
                <a:ea typeface="Lucida Grande"/>
                <a:cs typeface="Lucida Grande"/>
                <a:sym typeface="Lucida Grande"/>
              </a:rPr>
              <a:t> of the </a:t>
            </a:r>
            <a:r>
              <a:rPr lang="it-IT" sz="2100" dirty="0" err="1">
                <a:effectLst/>
                <a:latin typeface="Lucida Grande"/>
                <a:ea typeface="Lucida Grande"/>
                <a:cs typeface="Lucida Grande"/>
                <a:sym typeface="Lucida Grande"/>
              </a:rPr>
              <a:t>incidence</a:t>
            </a:r>
            <a:r>
              <a:rPr lang="it-IT" sz="2100" dirty="0">
                <a:effectLst/>
                <a:latin typeface="Lucida Grande"/>
                <a:ea typeface="Lucida Grande"/>
                <a:cs typeface="Lucida Grande"/>
                <a:sym typeface="Lucida Grande"/>
              </a:rPr>
              <a:t> of </a:t>
            </a:r>
            <a:r>
              <a:rPr lang="it-IT" sz="2100" dirty="0" err="1">
                <a:effectLst/>
                <a:latin typeface="Lucida Grande"/>
                <a:ea typeface="Lucida Grande"/>
                <a:cs typeface="Lucida Grande"/>
                <a:sym typeface="Lucida Grande"/>
              </a:rPr>
              <a:t>pulmonary</a:t>
            </a:r>
            <a:endParaRPr lang="it-IT" sz="2100" dirty="0">
              <a:effectLst/>
              <a:latin typeface="Lucida Grande"/>
              <a:ea typeface="Lucida Grande"/>
              <a:cs typeface="Lucida Grande"/>
              <a:sym typeface="Lucida Grande"/>
            </a:endParaRPr>
          </a:p>
          <a:p>
            <a:r>
              <a:rPr lang="it-IT" sz="2100" dirty="0">
                <a:effectLst/>
                <a:latin typeface="Lucida Grande"/>
                <a:ea typeface="Lucida Grande"/>
                <a:cs typeface="Lucida Grande"/>
                <a:sym typeface="Lucida Grande"/>
              </a:rPr>
              <a:t>Mycobacterium avium complex (MAC) </a:t>
            </a:r>
            <a:r>
              <a:rPr lang="it-IT" sz="2100" dirty="0" err="1">
                <a:effectLst/>
                <a:latin typeface="Lucida Grande"/>
                <a:ea typeface="Lucida Grande"/>
                <a:cs typeface="Lucida Grande"/>
                <a:sym typeface="Lucida Grande"/>
              </a:rPr>
              <a:t>among</a:t>
            </a:r>
            <a:r>
              <a:rPr lang="it-IT" sz="2100" dirty="0">
                <a:effectLst/>
                <a:latin typeface="Lucida Grande"/>
                <a:ea typeface="Lucida Grande"/>
                <a:cs typeface="Lucida Grande"/>
                <a:sym typeface="Lucida Grande"/>
              </a:rPr>
              <a:t> men and </a:t>
            </a:r>
            <a:r>
              <a:rPr lang="it-IT" sz="2100" dirty="0" err="1">
                <a:effectLst/>
                <a:latin typeface="Lucida Grande"/>
                <a:ea typeface="Lucida Grande"/>
                <a:cs typeface="Lucida Grande"/>
                <a:sym typeface="Lucida Grande"/>
              </a:rPr>
              <a:t>women</a:t>
            </a:r>
            <a:r>
              <a:rPr lang="it-IT" sz="2100" dirty="0">
                <a:effectLst/>
                <a:latin typeface="Lucida Grande"/>
                <a:ea typeface="Lucida Grande"/>
                <a:cs typeface="Lucida Grande"/>
                <a:sym typeface="Lucida Grande"/>
              </a:rPr>
              <a:t> (figure 1) [5], </a:t>
            </a:r>
            <a:r>
              <a:rPr lang="it-IT" sz="2100" dirty="0" err="1">
                <a:effectLst/>
                <a:latin typeface="Lucida Grande"/>
                <a:ea typeface="Lucida Grande"/>
                <a:cs typeface="Lucida Grande"/>
                <a:sym typeface="Lucida Grande"/>
              </a:rPr>
              <a:t>continuing</a:t>
            </a:r>
            <a:r>
              <a:rPr lang="it-IT" sz="2100" dirty="0">
                <a:effectLst/>
                <a:latin typeface="Lucida Grande"/>
                <a:ea typeface="Lucida Grande"/>
                <a:cs typeface="Lucida Grande"/>
                <a:sym typeface="Lucida Grande"/>
              </a:rPr>
              <a:t> the trend</a:t>
            </a:r>
          </a:p>
          <a:p>
            <a:r>
              <a:rPr lang="it-IT" sz="2100" dirty="0" err="1">
                <a:effectLst/>
                <a:latin typeface="Lucida Grande"/>
                <a:ea typeface="Lucida Grande"/>
                <a:cs typeface="Lucida Grande"/>
                <a:sym typeface="Lucida Grande"/>
              </a:rPr>
              <a:t>reported</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previously</a:t>
            </a:r>
            <a:endParaRPr lang="it-IT" sz="2100" dirty="0">
              <a:effectLst/>
              <a:latin typeface="Lucida Grande"/>
              <a:ea typeface="Lucida Grande"/>
              <a:cs typeface="Lucida Grande"/>
              <a:sym typeface="Lucida Grande"/>
            </a:endParaRPr>
          </a:p>
          <a:p>
            <a:endParaRPr lang="it-IT" dirty="0"/>
          </a:p>
        </p:txBody>
      </p:sp>
    </p:spTree>
    <p:extLst>
      <p:ext uri="{BB962C8B-B14F-4D97-AF65-F5344CB8AC3E}">
        <p14:creationId xmlns:p14="http://schemas.microsoft.com/office/powerpoint/2010/main" val="544184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22</a:t>
            </a:r>
            <a:r>
              <a:rPr lang="it-IT" baseline="0" dirty="0"/>
              <a:t> reports</a:t>
            </a:r>
          </a:p>
          <a:p>
            <a:r>
              <a:rPr lang="it-IT" baseline="0" dirty="0"/>
              <a:t>SR</a:t>
            </a:r>
          </a:p>
          <a:p>
            <a:r>
              <a:rPr lang="it-IT" baseline="0" dirty="0" err="1"/>
              <a:t>Same</a:t>
            </a:r>
            <a:r>
              <a:rPr lang="it-IT" baseline="0" dirty="0"/>
              <a:t> </a:t>
            </a:r>
            <a:r>
              <a:rPr lang="it-IT" baseline="0" dirty="0" err="1"/>
              <a:t>countries</a:t>
            </a:r>
            <a:r>
              <a:rPr lang="it-IT" baseline="0" dirty="0"/>
              <a:t> NTM </a:t>
            </a:r>
            <a:r>
              <a:rPr lang="it-IT" baseline="0" dirty="0" err="1"/>
              <a:t>was</a:t>
            </a:r>
            <a:r>
              <a:rPr lang="it-IT" baseline="0" dirty="0"/>
              <a:t> </a:t>
            </a:r>
            <a:r>
              <a:rPr lang="it-IT" baseline="0" dirty="0" err="1"/>
              <a:t>increasing</a:t>
            </a:r>
            <a:r>
              <a:rPr lang="it-IT" baseline="0" dirty="0"/>
              <a:t> and TB </a:t>
            </a:r>
            <a:r>
              <a:rPr lang="it-IT" baseline="0" dirty="0" err="1"/>
              <a:t>was</a:t>
            </a:r>
            <a:r>
              <a:rPr lang="it-IT" baseline="0" dirty="0"/>
              <a:t> </a:t>
            </a:r>
            <a:r>
              <a:rPr lang="it-IT" baseline="0" dirty="0" err="1"/>
              <a:t>going</a:t>
            </a:r>
            <a:r>
              <a:rPr lang="it-IT" baseline="0" dirty="0"/>
              <a:t> down</a:t>
            </a:r>
          </a:p>
          <a:p>
            <a:r>
              <a:rPr lang="it-IT" baseline="0" dirty="0" err="1"/>
              <a:t>Not</a:t>
            </a:r>
            <a:r>
              <a:rPr lang="it-IT" baseline="0" dirty="0"/>
              <a:t> </a:t>
            </a:r>
            <a:r>
              <a:rPr lang="it-IT" baseline="0" dirty="0" err="1"/>
              <a:t>association</a:t>
            </a:r>
            <a:r>
              <a:rPr lang="it-IT" baseline="0" dirty="0"/>
              <a:t> </a:t>
            </a:r>
            <a:r>
              <a:rPr lang="it-IT" baseline="0" dirty="0" err="1"/>
              <a:t>but</a:t>
            </a:r>
            <a:r>
              <a:rPr lang="it-IT" baseline="0" dirty="0"/>
              <a:t> </a:t>
            </a:r>
            <a:r>
              <a:rPr lang="it-IT" baseline="0" dirty="0" err="1"/>
              <a:t>intersteing</a:t>
            </a:r>
            <a:endParaRPr lang="it-IT" dirty="0"/>
          </a:p>
        </p:txBody>
      </p:sp>
    </p:spTree>
    <p:extLst>
      <p:ext uri="{BB962C8B-B14F-4D97-AF65-F5344CB8AC3E}">
        <p14:creationId xmlns:p14="http://schemas.microsoft.com/office/powerpoint/2010/main" val="3821884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70000" lnSpcReduction="20000"/>
          </a:bodyPr>
          <a:lstStyle/>
          <a:p>
            <a:r>
              <a:rPr lang="it-IT" sz="2100" b="0" i="0" dirty="0">
                <a:effectLst/>
                <a:latin typeface="Lucida Grande"/>
                <a:ea typeface="Lucida Grande"/>
                <a:cs typeface="Lucida Grande"/>
                <a:sym typeface="Lucida Grande"/>
              </a:rPr>
              <a:t>Multiple report </a:t>
            </a:r>
            <a:r>
              <a:rPr lang="it-IT" sz="2100" b="0" i="0" dirty="0" err="1">
                <a:effectLst/>
                <a:latin typeface="Lucida Grande"/>
                <a:ea typeface="Lucida Grande"/>
                <a:cs typeface="Lucida Grande"/>
                <a:sym typeface="Lucida Grande"/>
              </a:rPr>
              <a:t>across</a:t>
            </a:r>
            <a:r>
              <a:rPr lang="it-IT" sz="2100" b="0" i="0" dirty="0">
                <a:effectLst/>
                <a:latin typeface="Lucida Grande"/>
                <a:ea typeface="Lucida Grande"/>
                <a:cs typeface="Lucida Grande"/>
                <a:sym typeface="Lucida Grande"/>
              </a:rPr>
              <a:t> the world</a:t>
            </a:r>
            <a:r>
              <a:rPr lang="it-IT" sz="2100" b="0" i="0" baseline="0" dirty="0">
                <a:effectLst/>
                <a:latin typeface="Lucida Grande"/>
                <a:ea typeface="Lucida Grande"/>
                <a:cs typeface="Lucida Grande"/>
                <a:sym typeface="Lucida Grande"/>
              </a:rPr>
              <a:t> </a:t>
            </a:r>
            <a:r>
              <a:rPr lang="it-IT" sz="2100" b="0" i="0" baseline="0" dirty="0" err="1">
                <a:effectLst/>
                <a:latin typeface="Lucida Grande"/>
                <a:ea typeface="Lucida Grande"/>
                <a:cs typeface="Lucida Grande"/>
                <a:sym typeface="Lucida Grande"/>
              </a:rPr>
              <a:t>that</a:t>
            </a:r>
            <a:r>
              <a:rPr lang="it-IT" sz="2100" b="0" i="0" baseline="0" dirty="0">
                <a:effectLst/>
                <a:latin typeface="Lucida Grande"/>
                <a:ea typeface="Lucida Grande"/>
                <a:cs typeface="Lucida Grande"/>
                <a:sym typeface="Lucida Grande"/>
              </a:rPr>
              <a:t> are </a:t>
            </a:r>
            <a:r>
              <a:rPr lang="it-IT" sz="2100" b="0" i="0" baseline="0" dirty="0" err="1">
                <a:effectLst/>
                <a:latin typeface="Lucida Grande"/>
                <a:ea typeface="Lucida Grande"/>
                <a:cs typeface="Lucida Grande"/>
                <a:sym typeface="Lucida Grande"/>
              </a:rPr>
              <a:t>failry</a:t>
            </a:r>
            <a:r>
              <a:rPr lang="it-IT" sz="2100" b="0" i="0" baseline="0" dirty="0">
                <a:effectLst/>
                <a:latin typeface="Lucida Grande"/>
                <a:ea typeface="Lucida Grande"/>
                <a:cs typeface="Lucida Grande"/>
                <a:sym typeface="Lucida Grande"/>
              </a:rPr>
              <a:t> </a:t>
            </a:r>
            <a:r>
              <a:rPr lang="it-IT" sz="2100" b="0" i="0" baseline="0" dirty="0" err="1">
                <a:effectLst/>
                <a:latin typeface="Lucida Grande"/>
                <a:ea typeface="Lucida Grande"/>
                <a:cs typeface="Lucida Grande"/>
                <a:sym typeface="Lucida Grande"/>
              </a:rPr>
              <a:t>inconvincing</a:t>
            </a:r>
            <a:r>
              <a:rPr lang="it-IT" sz="2100" b="0" i="0" baseline="0" dirty="0">
                <a:effectLst/>
                <a:latin typeface="Lucida Grande"/>
                <a:ea typeface="Lucida Grande"/>
                <a:cs typeface="Lucida Grande"/>
                <a:sym typeface="Lucida Grande"/>
              </a:rPr>
              <a:t> </a:t>
            </a:r>
            <a:r>
              <a:rPr lang="it-IT" sz="2100" b="0" i="0" baseline="0" dirty="0" err="1">
                <a:effectLst/>
                <a:latin typeface="Lucida Grande"/>
                <a:ea typeface="Lucida Grande"/>
                <a:cs typeface="Lucida Grande"/>
                <a:sym typeface="Lucida Grande"/>
              </a:rPr>
              <a:t>tehy</a:t>
            </a:r>
            <a:r>
              <a:rPr lang="it-IT" sz="2100" b="0" i="0" baseline="0" dirty="0">
                <a:effectLst/>
                <a:latin typeface="Lucida Grande"/>
                <a:ea typeface="Lucida Grande"/>
                <a:cs typeface="Lucida Grande"/>
                <a:sym typeface="Lucida Grande"/>
              </a:rPr>
              <a:t> are </a:t>
            </a:r>
            <a:r>
              <a:rPr lang="it-IT" sz="2100" b="0" i="0" baseline="0" dirty="0" err="1">
                <a:effectLst/>
                <a:latin typeface="Lucida Grande"/>
                <a:ea typeface="Lucida Grande"/>
                <a:cs typeface="Lucida Grande"/>
                <a:sym typeface="Lucida Grande"/>
              </a:rPr>
              <a:t>increasing</a:t>
            </a:r>
            <a:endParaRPr lang="it-IT" sz="2100" b="0" i="0" baseline="0" dirty="0">
              <a:effectLst/>
              <a:latin typeface="Lucida Grande"/>
              <a:ea typeface="Lucida Grande"/>
              <a:cs typeface="Lucida Grande"/>
              <a:sym typeface="Lucida Grande"/>
            </a:endParaRPr>
          </a:p>
          <a:p>
            <a:endParaRPr lang="it-IT" sz="2100" b="0" i="0" baseline="0" dirty="0">
              <a:effectLst/>
              <a:latin typeface="Lucida Grande"/>
              <a:ea typeface="Lucida Grande"/>
              <a:cs typeface="Lucida Grande"/>
              <a:sym typeface="Lucida Grande"/>
            </a:endParaRPr>
          </a:p>
          <a:p>
            <a:r>
              <a:rPr lang="it-IT" sz="2100" b="0" i="0" dirty="0" err="1">
                <a:effectLst/>
                <a:latin typeface="Lucida Grande"/>
                <a:ea typeface="Lucida Grande"/>
                <a:cs typeface="Lucida Grande"/>
                <a:sym typeface="Lucida Grande"/>
              </a:rPr>
              <a:t>Another</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commonly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used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measure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is</a:t>
            </a:r>
            <a:r>
              <a:rPr lang="it-IT" sz="2100" b="0" i="0" dirty="0">
                <a:effectLst/>
                <a:latin typeface="Lucida Grande"/>
                <a:ea typeface="Lucida Grande"/>
                <a:cs typeface="Lucida Grande"/>
                <a:sym typeface="Lucida Grande"/>
              </a:rPr>
              <a:t> isolate </a:t>
            </a:r>
            <a:r>
              <a:rPr lang="it-IT" sz="2100" b="0" i="0" dirty="0" err="1">
                <a:effectLst/>
                <a:latin typeface="Lucida Grande"/>
                <a:ea typeface="Lucida Grande"/>
                <a:cs typeface="Lucida Grande"/>
                <a:sym typeface="Lucida Grande"/>
              </a:rPr>
              <a:t>incidence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number</a:t>
            </a:r>
            <a:r>
              <a:rPr lang="it-IT" sz="2100" b="0" i="0" dirty="0">
                <a:effectLst/>
                <a:latin typeface="Lucida Grande"/>
                <a:ea typeface="Lucida Grande"/>
                <a:cs typeface="Lucida Grande"/>
                <a:sym typeface="Lucida Grande"/>
              </a:rPr>
              <a:t> of </a:t>
            </a:r>
            <a:r>
              <a:rPr lang="it-IT" sz="2100" b="0" i="0" dirty="0" err="1">
                <a:effectLst/>
                <a:latin typeface="Lucida Grande"/>
                <a:ea typeface="Lucida Grande"/>
                <a:cs typeface="Lucida Grande"/>
                <a:sym typeface="Lucida Grande"/>
              </a:rPr>
              <a:t>individuals</a:t>
            </a:r>
            <a:r>
              <a:rPr lang="it-IT" sz="2100" b="0" i="0" dirty="0">
                <a:effectLst/>
                <a:latin typeface="Lucida Grande"/>
                <a:ea typeface="Lucida Grande"/>
                <a:cs typeface="Lucida Grande"/>
                <a:sym typeface="Lucida Grande"/>
              </a:rPr>
              <a:t> with NTM </a:t>
            </a:r>
            <a:r>
              <a:rPr lang="it-IT" sz="2100" b="0" i="0" dirty="0" err="1">
                <a:effectLst/>
                <a:latin typeface="Lucida Grande"/>
                <a:ea typeface="Lucida Grande"/>
                <a:cs typeface="Lucida Grande"/>
                <a:sym typeface="Lucida Grande"/>
              </a:rPr>
              <a:t>newly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isolated</a:t>
            </a:r>
            <a:r>
              <a:rPr lang="it-IT" sz="2100" b="0" i="0" dirty="0">
                <a:effectLst/>
                <a:latin typeface="Lucida Grande"/>
                <a:ea typeface="Lucida Grande"/>
                <a:cs typeface="Lucida Grande"/>
                <a:sym typeface="Lucida Grande"/>
              </a:rPr>
              <a:t> from a </a:t>
            </a:r>
            <a:r>
              <a:rPr lang="it-IT" sz="2100" b="0" i="0" dirty="0" err="1">
                <a:effectLst/>
                <a:latin typeface="Lucida Grande"/>
                <a:ea typeface="Lucida Grande"/>
                <a:cs typeface="Lucida Grande"/>
                <a:sym typeface="Lucida Grande"/>
              </a:rPr>
              <a:t>respiratory</a:t>
            </a:r>
            <a:r>
              <a:rPr lang="it-IT" sz="2100" b="0" i="0" dirty="0">
                <a:effectLst/>
                <a:latin typeface="Lucida Grande"/>
                <a:ea typeface="Lucida Grande"/>
                <a:cs typeface="Lucida Grande"/>
                <a:sym typeface="Lucida Grande"/>
              </a:rPr>
              <a:t> source </a:t>
            </a:r>
            <a:r>
              <a:rPr lang="it-IT" sz="2100" b="0" i="0" dirty="0" err="1">
                <a:effectLst/>
                <a:latin typeface="Lucida Grande"/>
                <a:ea typeface="Lucida Grande"/>
                <a:cs typeface="Lucida Grande"/>
                <a:sym typeface="Lucida Grande"/>
              </a:rPr>
              <a:t>during</a:t>
            </a:r>
            <a:r>
              <a:rPr lang="it-IT" sz="2100" b="0" i="0" dirty="0">
                <a:effectLst/>
                <a:latin typeface="Lucida Grande"/>
                <a:ea typeface="Lucida Grande"/>
                <a:cs typeface="Lucida Grande"/>
                <a:sym typeface="Lucida Grande"/>
              </a:rPr>
              <a:t> a time </a:t>
            </a:r>
            <a:r>
              <a:rPr lang="it-IT" sz="2100" b="0" i="0" dirty="0" err="1">
                <a:effectLst/>
                <a:latin typeface="Lucida Grande"/>
                <a:ea typeface="Lucida Grande"/>
                <a:cs typeface="Lucida Grande"/>
                <a:sym typeface="Lucida Grande"/>
              </a:rPr>
              <a:t>period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without</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regard</a:t>
            </a:r>
            <a:r>
              <a:rPr lang="it-IT" sz="2100" b="0" i="0" dirty="0">
                <a:effectLst/>
                <a:latin typeface="Lucida Grande"/>
                <a:ea typeface="Lucida Grande"/>
                <a:cs typeface="Lucida Grande"/>
                <a:sym typeface="Lucida Grande"/>
              </a:rPr>
              <a:t> to </a:t>
            </a:r>
            <a:r>
              <a:rPr lang="it-IT" sz="2100" b="0" i="0" dirty="0" err="1">
                <a:effectLst/>
                <a:latin typeface="Lucida Grande"/>
                <a:ea typeface="Lucida Grande"/>
                <a:cs typeface="Lucida Grande"/>
                <a:sym typeface="Lucida Grande"/>
              </a:rPr>
              <a:t>disease</a:t>
            </a:r>
            <a:r>
              <a:rPr lang="it-IT" sz="2100" b="0" i="0" dirty="0">
                <a:effectLst/>
                <a:latin typeface="Lucida Grande"/>
                <a:ea typeface="Lucida Grande"/>
                <a:cs typeface="Lucida Grande"/>
                <a:sym typeface="Lucida Grande"/>
              </a:rPr>
              <a:t> status). NTM </a:t>
            </a:r>
            <a:r>
              <a:rPr lang="it-IT" sz="2100" b="0" i="0" dirty="0" err="1">
                <a:effectLst/>
                <a:latin typeface="Lucida Grande"/>
                <a:ea typeface="Lucida Grande"/>
                <a:cs typeface="Lucida Grande"/>
                <a:sym typeface="Lucida Grande"/>
              </a:rPr>
              <a:t>disease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incidence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defined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as</a:t>
            </a:r>
            <a:r>
              <a:rPr lang="it-IT" sz="2100" b="0" i="0" dirty="0">
                <a:effectLst/>
                <a:latin typeface="Lucida Grande"/>
                <a:ea typeface="Lucida Grande"/>
                <a:cs typeface="Lucida Grande"/>
                <a:sym typeface="Lucida Grande"/>
              </a:rPr>
              <a:t> the </a:t>
            </a:r>
            <a:r>
              <a:rPr lang="it-IT" sz="2100" b="0" i="0" dirty="0" err="1">
                <a:effectLst/>
                <a:latin typeface="Lucida Grande"/>
                <a:ea typeface="Lucida Grande"/>
                <a:cs typeface="Lucida Grande"/>
                <a:sym typeface="Lucida Grande"/>
              </a:rPr>
              <a:t>number</a:t>
            </a:r>
            <a:r>
              <a:rPr lang="it-IT" sz="2100" b="0" i="0" dirty="0">
                <a:effectLst/>
                <a:latin typeface="Lucida Grande"/>
                <a:ea typeface="Lucida Grande"/>
                <a:cs typeface="Lucida Grande"/>
                <a:sym typeface="Lucida Grande"/>
              </a:rPr>
              <a:t> of </a:t>
            </a:r>
            <a:r>
              <a:rPr lang="it-IT" sz="2100" b="0" i="0" dirty="0" err="1">
                <a:effectLst/>
                <a:latin typeface="Lucida Grande"/>
                <a:ea typeface="Lucida Grande"/>
                <a:cs typeface="Lucida Grande"/>
                <a:sym typeface="Lucida Grande"/>
              </a:rPr>
              <a:t>persons</a:t>
            </a:r>
            <a:r>
              <a:rPr lang="it-IT" sz="2100" b="0" i="0" dirty="0">
                <a:effectLst/>
                <a:latin typeface="Lucida Grande"/>
                <a:ea typeface="Lucida Grande"/>
                <a:cs typeface="Lucida Grande"/>
                <a:sym typeface="Lucida Grande"/>
              </a:rPr>
              <a:t> with a new </a:t>
            </a:r>
            <a:r>
              <a:rPr lang="it-IT" sz="2100" b="0" i="0" dirty="0" err="1">
                <a:effectLst/>
                <a:latin typeface="Lucida Grande"/>
                <a:ea typeface="Lucida Grande"/>
                <a:cs typeface="Lucida Grande"/>
                <a:sym typeface="Lucida Grande"/>
              </a:rPr>
              <a:t>diagnosis</a:t>
            </a:r>
            <a:r>
              <a:rPr lang="it-IT" sz="2100" b="0" i="0" dirty="0">
                <a:effectLst/>
                <a:latin typeface="Lucida Grande"/>
                <a:ea typeface="Lucida Grande"/>
                <a:cs typeface="Lucida Grande"/>
                <a:sym typeface="Lucida Grande"/>
              </a:rPr>
              <a:t> of NTM </a:t>
            </a:r>
            <a:r>
              <a:rPr lang="it-IT" sz="2100" b="0" i="0" dirty="0" err="1">
                <a:effectLst/>
                <a:latin typeface="Lucida Grande"/>
                <a:ea typeface="Lucida Grande"/>
                <a:cs typeface="Lucida Grande"/>
                <a:sym typeface="Lucida Grande"/>
              </a:rPr>
              <a:t>pulmonary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disease</a:t>
            </a:r>
            <a:r>
              <a:rPr lang="it-IT" sz="2100" b="0" i="0" dirty="0">
                <a:effectLst/>
                <a:latin typeface="Lucida Grande"/>
                <a:ea typeface="Lucida Grande"/>
                <a:cs typeface="Lucida Grande"/>
                <a:sym typeface="Lucida Grande"/>
              </a:rPr>
              <a:t> by a </a:t>
            </a:r>
            <a:r>
              <a:rPr lang="it-IT" sz="2100" b="0" i="0" dirty="0" err="1">
                <a:effectLst/>
                <a:latin typeface="Lucida Grande"/>
                <a:ea typeface="Lucida Grande"/>
                <a:cs typeface="Lucida Grande"/>
                <a:sym typeface="Lucida Grande"/>
              </a:rPr>
              <a:t>standardized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definition</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is</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rarely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reported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because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it</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is</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challenging</a:t>
            </a:r>
            <a:r>
              <a:rPr lang="it-IT" sz="2100" b="0" i="0" dirty="0">
                <a:effectLst/>
                <a:latin typeface="Lucida Grande"/>
                <a:ea typeface="Lucida Grande"/>
                <a:cs typeface="Lucida Grande"/>
                <a:sym typeface="Lucida Grande"/>
              </a:rPr>
              <a:t> to </a:t>
            </a:r>
            <a:r>
              <a:rPr lang="it-IT" sz="2100" b="0" i="0" dirty="0" err="1">
                <a:effectLst/>
                <a:latin typeface="Lucida Grande"/>
                <a:ea typeface="Lucida Grande"/>
                <a:cs typeface="Lucida Grande"/>
                <a:sym typeface="Lucida Grande"/>
              </a:rPr>
              <a:t>meaningfully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describe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given</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uncertainties</a:t>
            </a:r>
            <a:r>
              <a:rPr lang="it-IT" sz="2100" b="0" i="0" dirty="0">
                <a:effectLst/>
                <a:latin typeface="Lucida Grande"/>
                <a:ea typeface="Lucida Grande"/>
                <a:cs typeface="Lucida Grande"/>
                <a:sym typeface="Lucida Grande"/>
              </a:rPr>
              <a:t> in timing of </a:t>
            </a:r>
            <a:r>
              <a:rPr lang="it-IT" sz="2100" b="0" i="0" dirty="0" err="1">
                <a:effectLst/>
                <a:latin typeface="Lucida Grande"/>
                <a:ea typeface="Lucida Grande"/>
                <a:cs typeface="Lucida Grande"/>
                <a:sym typeface="Lucida Grande"/>
              </a:rPr>
              <a:t>disease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onset</a:t>
            </a:r>
            <a:r>
              <a:rPr lang="it-IT" sz="2100" b="0" i="0" dirty="0">
                <a:effectLst/>
                <a:latin typeface="Lucida Grande"/>
                <a:ea typeface="Lucida Grande"/>
                <a:cs typeface="Lucida Grande"/>
                <a:sym typeface="Lucida Grande"/>
              </a:rPr>
              <a:t> and </a:t>
            </a:r>
            <a:r>
              <a:rPr lang="it-IT" sz="2100" b="0" i="0" dirty="0" err="1">
                <a:effectLst/>
                <a:latin typeface="Lucida Grande"/>
                <a:ea typeface="Lucida Grande"/>
                <a:cs typeface="Lucida Grande"/>
                <a:sym typeface="Lucida Grande"/>
              </a:rPr>
              <a:t>variable</a:t>
            </a:r>
            <a:r>
              <a:rPr lang="it-IT" sz="2100" b="0" i="0" dirty="0">
                <a:effectLst/>
                <a:latin typeface="Lucida Grande"/>
                <a:ea typeface="Lucida Grande"/>
                <a:cs typeface="Lucida Grande"/>
                <a:sym typeface="Lucida Grande"/>
              </a:rPr>
              <a:t> timing and rate of </a:t>
            </a:r>
            <a:r>
              <a:rPr lang="it-IT" sz="2100" b="0" i="0" dirty="0" err="1">
                <a:effectLst/>
                <a:latin typeface="Lucida Grande"/>
                <a:ea typeface="Lucida Grande"/>
                <a:cs typeface="Lucida Grande"/>
                <a:sym typeface="Lucida Grande"/>
              </a:rPr>
              <a:t>ascertainment</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after</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onset</a:t>
            </a:r>
            <a:endParaRPr lang="it-IT" sz="2100" b="0" i="0" dirty="0">
              <a:effectLst/>
              <a:latin typeface="Lucida Grande"/>
              <a:ea typeface="Lucida Grande"/>
              <a:cs typeface="Lucida Grande"/>
              <a:sym typeface="Lucida Grande"/>
            </a:endParaRPr>
          </a:p>
          <a:p>
            <a:endParaRPr lang="it-IT" sz="2100" b="0" i="0" dirty="0">
              <a:effectLst/>
              <a:latin typeface="Lucida Grande"/>
              <a:ea typeface="Lucida Grande"/>
              <a:cs typeface="Lucida Grande"/>
              <a:sym typeface="Lucida Grande"/>
            </a:endParaRPr>
          </a:p>
          <a:p>
            <a:r>
              <a:rPr lang="it-IT" sz="2100" dirty="0">
                <a:effectLst/>
                <a:latin typeface="Lucida Grande"/>
                <a:ea typeface="Lucida Grande"/>
                <a:cs typeface="Lucida Grande"/>
                <a:sym typeface="Lucida Grande"/>
              </a:rPr>
              <a:t>A </a:t>
            </a:r>
            <a:r>
              <a:rPr lang="it-IT" sz="2100" dirty="0" err="1">
                <a:effectLst/>
                <a:latin typeface="Lucida Grande"/>
                <a:ea typeface="Lucida Grande"/>
                <a:cs typeface="Lucida Grande"/>
                <a:sym typeface="Lucida Grande"/>
              </a:rPr>
              <a:t>recent</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analysis</a:t>
            </a:r>
            <a:r>
              <a:rPr lang="it-IT" sz="2100" dirty="0">
                <a:effectLst/>
                <a:latin typeface="Lucida Grande"/>
                <a:ea typeface="Lucida Grande"/>
                <a:cs typeface="Lucida Grande"/>
                <a:sym typeface="Lucida Grande"/>
              </a:rPr>
              <a:t> for 2007–2012 </a:t>
            </a:r>
            <a:r>
              <a:rPr lang="it-IT" sz="2100" dirty="0" err="1">
                <a:effectLst/>
                <a:latin typeface="Lucida Grande"/>
                <a:ea typeface="Lucida Grande"/>
                <a:cs typeface="Lucida Grande"/>
                <a:sym typeface="Lucida Grande"/>
              </a:rPr>
              <a:t>identified</a:t>
            </a:r>
            <a:r>
              <a:rPr lang="it-IT" sz="2100" dirty="0">
                <a:effectLst/>
                <a:latin typeface="Lucida Grande"/>
                <a:ea typeface="Lucida Grande"/>
                <a:cs typeface="Lucida Grande"/>
                <a:sym typeface="Lucida Grande"/>
              </a:rPr>
              <a:t> a </a:t>
            </a:r>
            <a:r>
              <a:rPr lang="it-IT" sz="2100" dirty="0" err="1">
                <a:effectLst/>
                <a:latin typeface="Lucida Grande"/>
                <a:ea typeface="Lucida Grande"/>
                <a:cs typeface="Lucida Grande"/>
                <a:sym typeface="Lucida Grande"/>
              </a:rPr>
              <a:t>doubling</a:t>
            </a:r>
            <a:r>
              <a:rPr lang="it-IT" sz="2100" dirty="0">
                <a:effectLst/>
                <a:latin typeface="Lucida Grande"/>
                <a:ea typeface="Lucida Grande"/>
                <a:cs typeface="Lucida Grande"/>
                <a:sym typeface="Lucida Grande"/>
              </a:rPr>
              <a:t> of the </a:t>
            </a:r>
            <a:r>
              <a:rPr lang="it-IT" sz="2100" dirty="0" err="1">
                <a:effectLst/>
                <a:latin typeface="Lucida Grande"/>
                <a:ea typeface="Lucida Grande"/>
                <a:cs typeface="Lucida Grande"/>
                <a:sym typeface="Lucida Grande"/>
              </a:rPr>
              <a:t>incidence</a:t>
            </a:r>
            <a:r>
              <a:rPr lang="it-IT" sz="2100" dirty="0">
                <a:effectLst/>
                <a:latin typeface="Lucida Grande"/>
                <a:ea typeface="Lucida Grande"/>
                <a:cs typeface="Lucida Grande"/>
                <a:sym typeface="Lucida Grande"/>
              </a:rPr>
              <a:t> of </a:t>
            </a:r>
            <a:r>
              <a:rPr lang="it-IT" sz="2100" dirty="0" err="1">
                <a:effectLst/>
                <a:latin typeface="Lucida Grande"/>
                <a:ea typeface="Lucida Grande"/>
                <a:cs typeface="Lucida Grande"/>
                <a:sym typeface="Lucida Grande"/>
              </a:rPr>
              <a:t>pulmonary</a:t>
            </a:r>
            <a:endParaRPr lang="it-IT" sz="2100" dirty="0">
              <a:effectLst/>
              <a:latin typeface="Lucida Grande"/>
              <a:ea typeface="Lucida Grande"/>
              <a:cs typeface="Lucida Grande"/>
              <a:sym typeface="Lucida Grande"/>
            </a:endParaRPr>
          </a:p>
          <a:p>
            <a:r>
              <a:rPr lang="it-IT" sz="2100" dirty="0">
                <a:effectLst/>
                <a:latin typeface="Lucida Grande"/>
                <a:ea typeface="Lucida Grande"/>
                <a:cs typeface="Lucida Grande"/>
                <a:sym typeface="Lucida Grande"/>
              </a:rPr>
              <a:t>Mycobacterium avium complex (MAC) </a:t>
            </a:r>
            <a:r>
              <a:rPr lang="it-IT" sz="2100" dirty="0" err="1">
                <a:effectLst/>
                <a:latin typeface="Lucida Grande"/>
                <a:ea typeface="Lucida Grande"/>
                <a:cs typeface="Lucida Grande"/>
                <a:sym typeface="Lucida Grande"/>
              </a:rPr>
              <a:t>among</a:t>
            </a:r>
            <a:r>
              <a:rPr lang="it-IT" sz="2100" dirty="0">
                <a:effectLst/>
                <a:latin typeface="Lucida Grande"/>
                <a:ea typeface="Lucida Grande"/>
                <a:cs typeface="Lucida Grande"/>
                <a:sym typeface="Lucida Grande"/>
              </a:rPr>
              <a:t> men and </a:t>
            </a:r>
            <a:r>
              <a:rPr lang="it-IT" sz="2100" dirty="0" err="1">
                <a:effectLst/>
                <a:latin typeface="Lucida Grande"/>
                <a:ea typeface="Lucida Grande"/>
                <a:cs typeface="Lucida Grande"/>
                <a:sym typeface="Lucida Grande"/>
              </a:rPr>
              <a:t>women</a:t>
            </a:r>
            <a:r>
              <a:rPr lang="it-IT" sz="2100" dirty="0">
                <a:effectLst/>
                <a:latin typeface="Lucida Grande"/>
                <a:ea typeface="Lucida Grande"/>
                <a:cs typeface="Lucida Grande"/>
                <a:sym typeface="Lucida Grande"/>
              </a:rPr>
              <a:t> (figure 1) [5], </a:t>
            </a:r>
            <a:r>
              <a:rPr lang="it-IT" sz="2100" dirty="0" err="1">
                <a:effectLst/>
                <a:latin typeface="Lucida Grande"/>
                <a:ea typeface="Lucida Grande"/>
                <a:cs typeface="Lucida Grande"/>
                <a:sym typeface="Lucida Grande"/>
              </a:rPr>
              <a:t>continuing</a:t>
            </a:r>
            <a:r>
              <a:rPr lang="it-IT" sz="2100" dirty="0">
                <a:effectLst/>
                <a:latin typeface="Lucida Grande"/>
                <a:ea typeface="Lucida Grande"/>
                <a:cs typeface="Lucida Grande"/>
                <a:sym typeface="Lucida Grande"/>
              </a:rPr>
              <a:t> the trend</a:t>
            </a:r>
          </a:p>
          <a:p>
            <a:r>
              <a:rPr lang="it-IT" sz="2100" dirty="0" err="1">
                <a:effectLst/>
                <a:latin typeface="Lucida Grande"/>
                <a:ea typeface="Lucida Grande"/>
                <a:cs typeface="Lucida Grande"/>
                <a:sym typeface="Lucida Grande"/>
              </a:rPr>
              <a:t>reported</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previously</a:t>
            </a:r>
            <a:endParaRPr lang="it-IT" sz="2100" dirty="0">
              <a:effectLst/>
              <a:latin typeface="Lucida Grande"/>
              <a:ea typeface="Lucida Grande"/>
              <a:cs typeface="Lucida Grande"/>
              <a:sym typeface="Lucida Grande"/>
            </a:endParaRPr>
          </a:p>
          <a:p>
            <a:endParaRPr lang="it-IT" dirty="0"/>
          </a:p>
        </p:txBody>
      </p:sp>
    </p:spTree>
    <p:extLst>
      <p:ext uri="{BB962C8B-B14F-4D97-AF65-F5344CB8AC3E}">
        <p14:creationId xmlns:p14="http://schemas.microsoft.com/office/powerpoint/2010/main" val="3119137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C6A25FC9-DA80-4B9F-A5B4-F8EE6982B8F6}" type="slidenum">
              <a:rPr lang="en-GB" smtClean="0"/>
              <a:t>20</a:t>
            </a:fld>
            <a:endParaRPr lang="en-GB" dirty="0"/>
          </a:p>
        </p:txBody>
      </p:sp>
    </p:spTree>
    <p:extLst>
      <p:ext uri="{BB962C8B-B14F-4D97-AF65-F5344CB8AC3E}">
        <p14:creationId xmlns:p14="http://schemas.microsoft.com/office/powerpoint/2010/main" val="2751747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77500" lnSpcReduction="20000"/>
          </a:bodyPr>
          <a:lstStyle/>
          <a:p>
            <a:r>
              <a:rPr lang="it-IT" sz="2100" dirty="0" err="1">
                <a:effectLst/>
                <a:latin typeface="Lucida Grande"/>
                <a:ea typeface="Lucida Grande"/>
                <a:cs typeface="Lucida Grande"/>
                <a:sym typeface="Lucida Grande"/>
              </a:rPr>
              <a:t>This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snapshot</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illustrates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that</a:t>
            </a:r>
            <a:r>
              <a:rPr lang="it-IT" sz="2100" dirty="0">
                <a:effectLst/>
                <a:latin typeface="Lucida Grande"/>
                <a:ea typeface="Lucida Grande"/>
                <a:cs typeface="Lucida Grande"/>
                <a:sym typeface="Lucida Grande"/>
              </a:rPr>
              <a:t> the </a:t>
            </a:r>
            <a:r>
              <a:rPr lang="it-IT" sz="2100" dirty="0" err="1">
                <a:effectLst/>
                <a:latin typeface="Lucida Grande"/>
                <a:ea typeface="Lucida Grande"/>
                <a:cs typeface="Lucida Grande"/>
                <a:sym typeface="Lucida Grande"/>
              </a:rPr>
              <a:t>species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distribution</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among</a:t>
            </a:r>
            <a:r>
              <a:rPr lang="it-IT" sz="2100" dirty="0">
                <a:effectLst/>
                <a:latin typeface="Lucida Grande"/>
                <a:ea typeface="Lucida Grande"/>
                <a:cs typeface="Lucida Grande"/>
                <a:sym typeface="Lucida Grande"/>
              </a:rPr>
              <a:t> NTM </a:t>
            </a:r>
            <a:r>
              <a:rPr lang="it-IT" sz="2100" dirty="0" err="1">
                <a:effectLst/>
                <a:latin typeface="Lucida Grande"/>
                <a:ea typeface="Lucida Grande"/>
                <a:cs typeface="Lucida Grande"/>
                <a:sym typeface="Lucida Grande"/>
              </a:rPr>
              <a:t>isolated</a:t>
            </a:r>
            <a:r>
              <a:rPr lang="it-IT" sz="2100" dirty="0">
                <a:effectLst/>
                <a:latin typeface="Lucida Grande"/>
                <a:ea typeface="Lucida Grande"/>
                <a:cs typeface="Lucida Grande"/>
                <a:sym typeface="Lucida Grande"/>
              </a:rPr>
              <a:t> from</a:t>
            </a:r>
          </a:p>
          <a:p>
            <a:r>
              <a:rPr lang="it-IT" sz="2100" dirty="0" err="1">
                <a:effectLst/>
                <a:latin typeface="Lucida Grande"/>
                <a:ea typeface="Lucida Grande"/>
                <a:cs typeface="Lucida Grande"/>
                <a:sym typeface="Lucida Grande"/>
              </a:rPr>
              <a:t>pulmonary</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specimens</a:t>
            </a:r>
            <a:r>
              <a:rPr lang="it-IT" sz="2100" dirty="0">
                <a:effectLst/>
                <a:latin typeface="Lucida Grande"/>
                <a:ea typeface="Lucida Grande"/>
                <a:cs typeface="Lucida Grande"/>
                <a:sym typeface="Lucida Grande"/>
              </a:rPr>
              <a:t> in the </a:t>
            </a:r>
            <a:r>
              <a:rPr lang="it-IT" sz="2100" dirty="0" err="1">
                <a:effectLst/>
                <a:latin typeface="Lucida Grande"/>
                <a:ea typeface="Lucida Grande"/>
                <a:cs typeface="Lucida Grande"/>
                <a:sym typeface="Lucida Grande"/>
              </a:rPr>
              <a:t>year</a:t>
            </a:r>
            <a:r>
              <a:rPr lang="it-IT" sz="2100" dirty="0">
                <a:effectLst/>
                <a:latin typeface="Lucida Grande"/>
                <a:ea typeface="Lucida Grande"/>
                <a:cs typeface="Lucida Grande"/>
                <a:sym typeface="Lucida Grande"/>
              </a:rPr>
              <a:t> 2008 </a:t>
            </a:r>
            <a:r>
              <a:rPr lang="it-IT" sz="2100" dirty="0" err="1">
                <a:effectLst/>
                <a:latin typeface="Lucida Grande"/>
                <a:ea typeface="Lucida Grande"/>
                <a:cs typeface="Lucida Grande"/>
                <a:sym typeface="Lucida Grande"/>
              </a:rPr>
              <a:t>differs</a:t>
            </a:r>
            <a:r>
              <a:rPr lang="it-IT" sz="2100" dirty="0">
                <a:effectLst/>
                <a:latin typeface="Lucida Grande"/>
                <a:ea typeface="Lucida Grande"/>
                <a:cs typeface="Lucida Grande"/>
                <a:sym typeface="Lucida Grande"/>
              </a:rPr>
              <a:t> by </a:t>
            </a:r>
            <a:r>
              <a:rPr lang="it-IT" sz="2100" dirty="0" err="1">
                <a:effectLst/>
                <a:latin typeface="Lucida Grande"/>
                <a:ea typeface="Lucida Grande"/>
                <a:cs typeface="Lucida Grande"/>
                <a:sym typeface="Lucida Grande"/>
              </a:rPr>
              <a:t>region</a:t>
            </a:r>
            <a:r>
              <a:rPr lang="it-IT" sz="2100" dirty="0">
                <a:effectLst/>
                <a:latin typeface="Lucida Grande"/>
                <a:ea typeface="Lucida Grande"/>
                <a:cs typeface="Lucida Grande"/>
                <a:sym typeface="Lucida Grande"/>
              </a:rPr>
              <a:t> and </a:t>
            </a:r>
            <a:r>
              <a:rPr lang="it-IT" sz="2100" dirty="0" err="1">
                <a:effectLst/>
                <a:latin typeface="Lucida Grande"/>
                <a:ea typeface="Lucida Grande"/>
                <a:cs typeface="Lucida Grande"/>
                <a:sym typeface="Lucida Grande"/>
              </a:rPr>
              <a:t>differs</a:t>
            </a:r>
            <a:r>
              <a:rPr lang="it-IT" sz="2100" dirty="0">
                <a:effectLst/>
                <a:latin typeface="Lucida Grande"/>
                <a:ea typeface="Lucida Grande"/>
                <a:cs typeface="Lucida Grande"/>
                <a:sym typeface="Lucida Grande"/>
              </a:rPr>
              <a:t> by country </a:t>
            </a:r>
            <a:r>
              <a:rPr lang="it-IT" sz="2100" dirty="0" err="1">
                <a:effectLst/>
                <a:latin typeface="Lucida Grande"/>
                <a:ea typeface="Lucida Grande"/>
                <a:cs typeface="Lucida Grande"/>
                <a:sym typeface="Lucida Grande"/>
              </a:rPr>
              <a:t>within</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these</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regions</a:t>
            </a:r>
            <a:endParaRPr lang="it-IT" sz="2100" dirty="0">
              <a:effectLst/>
              <a:latin typeface="Lucida Grande"/>
              <a:ea typeface="Lucida Grande"/>
              <a:cs typeface="Lucida Grande"/>
              <a:sym typeface="Lucida Grande"/>
            </a:endParaRPr>
          </a:p>
          <a:p>
            <a:endParaRPr lang="it-IT" dirty="0"/>
          </a:p>
          <a:p>
            <a:r>
              <a:rPr lang="it-IT" sz="2100" dirty="0" err="1">
                <a:effectLst/>
                <a:latin typeface="Lucida Grande"/>
                <a:ea typeface="Lucida Grande"/>
                <a:cs typeface="Lucida Grande"/>
                <a:sym typeface="Lucida Grande"/>
              </a:rPr>
              <a:t>It</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is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now</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generally</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accepted</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that</a:t>
            </a:r>
            <a:r>
              <a:rPr lang="it-IT" sz="2100" dirty="0">
                <a:effectLst/>
                <a:latin typeface="Lucida Grande"/>
                <a:ea typeface="Lucida Grande"/>
                <a:cs typeface="Lucida Grande"/>
                <a:sym typeface="Lucida Grande"/>
              </a:rPr>
              <a:t> NTM </a:t>
            </a:r>
            <a:r>
              <a:rPr lang="it-IT" sz="2100" dirty="0" err="1">
                <a:effectLst/>
                <a:latin typeface="Lucida Grande"/>
                <a:ea typeface="Lucida Grande"/>
                <a:cs typeface="Lucida Grande"/>
                <a:sym typeface="Lucida Grande"/>
              </a:rPr>
              <a:t>species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differ</a:t>
            </a:r>
            <a:r>
              <a:rPr lang="it-IT" sz="2100" dirty="0">
                <a:effectLst/>
                <a:latin typeface="Lucida Grande"/>
                <a:ea typeface="Lucida Grande"/>
                <a:cs typeface="Lucida Grande"/>
                <a:sym typeface="Lucida Grande"/>
              </a:rPr>
              <a:t> in </a:t>
            </a:r>
            <a:r>
              <a:rPr lang="it-IT" sz="2100" dirty="0" err="1">
                <a:effectLst/>
                <a:latin typeface="Lucida Grande"/>
                <a:ea typeface="Lucida Grande"/>
                <a:cs typeface="Lucida Grande"/>
                <a:sym typeface="Lucida Grande"/>
              </a:rPr>
              <a:t>their</a:t>
            </a:r>
            <a:endParaRPr lang="it-IT" sz="2100" dirty="0">
              <a:effectLst/>
              <a:latin typeface="Lucida Grande"/>
              <a:ea typeface="Lucida Grande"/>
              <a:cs typeface="Lucida Grande"/>
              <a:sym typeface="Lucida Grande"/>
            </a:endParaRPr>
          </a:p>
          <a:p>
            <a:r>
              <a:rPr lang="it-IT" sz="2100" dirty="0" err="1">
                <a:effectLst/>
                <a:latin typeface="Lucida Grande"/>
                <a:ea typeface="Lucida Grande"/>
                <a:cs typeface="Lucida Grande"/>
                <a:sym typeface="Lucida Grande"/>
              </a:rPr>
              <a:t>ability</a:t>
            </a:r>
            <a:r>
              <a:rPr lang="it-IT" sz="2100" dirty="0">
                <a:effectLst/>
                <a:latin typeface="Lucida Grande"/>
                <a:ea typeface="Lucida Grande"/>
                <a:cs typeface="Lucida Grande"/>
                <a:sym typeface="Lucida Grande"/>
              </a:rPr>
              <a:t> to cause </a:t>
            </a:r>
            <a:r>
              <a:rPr lang="it-IT" sz="2100" dirty="0" err="1">
                <a:effectLst/>
                <a:latin typeface="Lucida Grande"/>
                <a:ea typeface="Lucida Grande"/>
                <a:cs typeface="Lucida Grande"/>
                <a:sym typeface="Lucida Grande"/>
              </a:rPr>
              <a:t>lung</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disease</a:t>
            </a:r>
            <a:r>
              <a:rPr lang="it-IT" sz="2100" dirty="0">
                <a:effectLst/>
                <a:latin typeface="Lucida Grande"/>
                <a:ea typeface="Lucida Grande"/>
                <a:cs typeface="Lucida Grande"/>
                <a:sym typeface="Lucida Grande"/>
              </a:rPr>
              <a:t> in </a:t>
            </a:r>
            <a:r>
              <a:rPr lang="it-IT" sz="2100" dirty="0" err="1">
                <a:effectLst/>
                <a:latin typeface="Lucida Grande"/>
                <a:ea typeface="Lucida Grande"/>
                <a:cs typeface="Lucida Grande"/>
                <a:sym typeface="Lucida Grande"/>
              </a:rPr>
              <a:t>humans</a:t>
            </a:r>
            <a:r>
              <a:rPr lang="it-IT" sz="2100" dirty="0">
                <a:effectLst/>
                <a:latin typeface="Lucida Grande"/>
                <a:ea typeface="Lucida Grande"/>
                <a:cs typeface="Lucida Grande"/>
                <a:sym typeface="Lucida Grande"/>
              </a:rPr>
              <a:t> [3–6] and </a:t>
            </a:r>
            <a:r>
              <a:rPr lang="it-IT" sz="2100" dirty="0" err="1">
                <a:effectLst/>
                <a:latin typeface="Lucida Grande"/>
                <a:ea typeface="Lucida Grande"/>
                <a:cs typeface="Lucida Grande"/>
                <a:sym typeface="Lucida Grande"/>
              </a:rPr>
              <a:t>that</a:t>
            </a:r>
            <a:r>
              <a:rPr lang="it-IT" sz="2100" dirty="0">
                <a:effectLst/>
                <a:latin typeface="Lucida Grande"/>
                <a:ea typeface="Lucida Grande"/>
                <a:cs typeface="Lucida Grande"/>
                <a:sym typeface="Lucida Grande"/>
              </a:rPr>
              <a:t> the </a:t>
            </a:r>
            <a:r>
              <a:rPr lang="it-IT" sz="2100" dirty="0" err="1">
                <a:effectLst/>
                <a:latin typeface="Lucida Grande"/>
                <a:ea typeface="Lucida Grande"/>
                <a:cs typeface="Lucida Grande"/>
                <a:sym typeface="Lucida Grande"/>
              </a:rPr>
              <a:t>clinical</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relevance</a:t>
            </a:r>
            <a:r>
              <a:rPr lang="it-IT" sz="2100" dirty="0">
                <a:effectLst/>
                <a:latin typeface="Lucida Grande"/>
                <a:ea typeface="Lucida Grande"/>
                <a:cs typeface="Lucida Grande"/>
                <a:sym typeface="Lucida Grande"/>
              </a:rPr>
              <a:t> of a </a:t>
            </a:r>
            <a:r>
              <a:rPr lang="it-IT" sz="2100" dirty="0" err="1">
                <a:effectLst/>
                <a:latin typeface="Lucida Grande"/>
                <a:ea typeface="Lucida Grande"/>
                <a:cs typeface="Lucida Grande"/>
                <a:sym typeface="Lucida Grande"/>
              </a:rPr>
              <a:t>particular</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species</a:t>
            </a:r>
            <a:r>
              <a:rPr lang="it-IT" sz="2100" dirty="0">
                <a:effectLst/>
                <a:latin typeface="Lucida Grande"/>
                <a:ea typeface="Lucida Grande"/>
                <a:cs typeface="Lucida Grande"/>
                <a:sym typeface="Lucida Grande"/>
              </a:rPr>
              <a:t> can </a:t>
            </a:r>
            <a:r>
              <a:rPr lang="it-IT" sz="2100" dirty="0" err="1">
                <a:effectLst/>
                <a:latin typeface="Lucida Grande"/>
                <a:ea typeface="Lucida Grande"/>
                <a:cs typeface="Lucida Grande"/>
                <a:sym typeface="Lucida Grande"/>
              </a:rPr>
              <a:t>differ</a:t>
            </a:r>
            <a:endParaRPr lang="it-IT" sz="2100" dirty="0">
              <a:effectLst/>
              <a:latin typeface="Lucida Grande"/>
              <a:ea typeface="Lucida Grande"/>
              <a:cs typeface="Lucida Grande"/>
              <a:sym typeface="Lucida Grande"/>
            </a:endParaRPr>
          </a:p>
          <a:p>
            <a:r>
              <a:rPr lang="it-IT" sz="2100" dirty="0">
                <a:effectLst/>
                <a:latin typeface="Lucida Grande"/>
                <a:ea typeface="Lucida Grande"/>
                <a:cs typeface="Lucida Grande"/>
                <a:sym typeface="Lucida Grande"/>
              </a:rPr>
              <a:t>in </a:t>
            </a:r>
            <a:r>
              <a:rPr lang="it-IT" sz="2100" dirty="0" err="1">
                <a:effectLst/>
                <a:latin typeface="Lucida Grande"/>
                <a:ea typeface="Lucida Grande"/>
                <a:cs typeface="Lucida Grande"/>
                <a:sym typeface="Lucida Grande"/>
              </a:rPr>
              <a:t>different</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parts</a:t>
            </a:r>
            <a:r>
              <a:rPr lang="it-IT" sz="2100" dirty="0">
                <a:effectLst/>
                <a:latin typeface="Lucida Grande"/>
                <a:ea typeface="Lucida Grande"/>
                <a:cs typeface="Lucida Grande"/>
                <a:sym typeface="Lucida Grande"/>
              </a:rPr>
              <a:t> of the world [7, 8]. The </a:t>
            </a:r>
            <a:r>
              <a:rPr lang="it-IT" sz="2100" dirty="0" err="1">
                <a:effectLst/>
                <a:latin typeface="Lucida Grande"/>
                <a:ea typeface="Lucida Grande"/>
                <a:cs typeface="Lucida Grande"/>
                <a:sym typeface="Lucida Grande"/>
              </a:rPr>
              <a:t>species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distribution</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presented</a:t>
            </a:r>
            <a:r>
              <a:rPr lang="it-IT" sz="2100" dirty="0">
                <a:effectLst/>
                <a:latin typeface="Lucida Grande"/>
                <a:ea typeface="Lucida Grande"/>
                <a:cs typeface="Lucida Grande"/>
                <a:sym typeface="Lucida Grande"/>
              </a:rPr>
              <a:t> in </a:t>
            </a:r>
            <a:r>
              <a:rPr lang="it-IT" sz="2100" dirty="0" err="1">
                <a:effectLst/>
                <a:latin typeface="Lucida Grande"/>
                <a:ea typeface="Lucida Grande"/>
                <a:cs typeface="Lucida Grande"/>
                <a:sym typeface="Lucida Grande"/>
              </a:rPr>
              <a:t>this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study</a:t>
            </a:r>
            <a:r>
              <a:rPr lang="it-IT" sz="2100" dirty="0">
                <a:effectLst/>
                <a:latin typeface="Lucida Grande"/>
                <a:ea typeface="Lucida Grande"/>
                <a:cs typeface="Lucida Grande"/>
                <a:sym typeface="Lucida Grande"/>
              </a:rPr>
              <a:t> can help in </a:t>
            </a:r>
            <a:r>
              <a:rPr lang="it-IT" sz="2100" dirty="0" err="1">
                <a:effectLst/>
                <a:latin typeface="Lucida Grande"/>
                <a:ea typeface="Lucida Grande"/>
                <a:cs typeface="Lucida Grande"/>
                <a:sym typeface="Lucida Grande"/>
              </a:rPr>
              <a:t>identifying</a:t>
            </a:r>
            <a:endParaRPr lang="it-IT" sz="2100" dirty="0">
              <a:effectLst/>
              <a:latin typeface="Lucida Grande"/>
              <a:ea typeface="Lucida Grande"/>
              <a:cs typeface="Lucida Grande"/>
              <a:sym typeface="Lucida Grande"/>
            </a:endParaRPr>
          </a:p>
          <a:p>
            <a:r>
              <a:rPr lang="it-IT" sz="2100" dirty="0" err="1">
                <a:effectLst/>
                <a:latin typeface="Lucida Grande"/>
                <a:ea typeface="Lucida Grande"/>
                <a:cs typeface="Lucida Grande"/>
                <a:sym typeface="Lucida Grande"/>
              </a:rPr>
              <a:t>factors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associated</a:t>
            </a:r>
            <a:r>
              <a:rPr lang="it-IT" sz="2100" dirty="0">
                <a:effectLst/>
                <a:latin typeface="Lucida Grande"/>
                <a:ea typeface="Lucida Grande"/>
                <a:cs typeface="Lucida Grande"/>
                <a:sym typeface="Lucida Grande"/>
              </a:rPr>
              <a:t> with human NTM </a:t>
            </a:r>
            <a:r>
              <a:rPr lang="it-IT" sz="2100" dirty="0" err="1">
                <a:effectLst/>
                <a:latin typeface="Lucida Grande"/>
                <a:ea typeface="Lucida Grande"/>
                <a:cs typeface="Lucida Grande"/>
                <a:sym typeface="Lucida Grande"/>
              </a:rPr>
              <a:t>infection</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such</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as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climate</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differences</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population</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density</a:t>
            </a:r>
            <a:r>
              <a:rPr lang="it-IT" sz="2100" dirty="0">
                <a:effectLst/>
                <a:latin typeface="Lucida Grande"/>
                <a:ea typeface="Lucida Grande"/>
                <a:cs typeface="Lucida Grande"/>
                <a:sym typeface="Lucida Grande"/>
              </a:rPr>
              <a:t> or </a:t>
            </a:r>
            <a:r>
              <a:rPr lang="it-IT" sz="2100" dirty="0" err="1">
                <a:effectLst/>
                <a:latin typeface="Lucida Grande"/>
                <a:ea typeface="Lucida Grande"/>
                <a:cs typeface="Lucida Grande"/>
                <a:sym typeface="Lucida Grande"/>
              </a:rPr>
              <a:t>host</a:t>
            </a:r>
            <a:endParaRPr lang="it-IT" sz="2100" dirty="0">
              <a:effectLst/>
              <a:latin typeface="Lucida Grande"/>
              <a:ea typeface="Lucida Grande"/>
              <a:cs typeface="Lucida Grande"/>
              <a:sym typeface="Lucida Grande"/>
            </a:endParaRPr>
          </a:p>
          <a:p>
            <a:r>
              <a:rPr lang="it-IT" sz="2100" dirty="0" err="1">
                <a:effectLst/>
                <a:latin typeface="Lucida Grande"/>
                <a:ea typeface="Lucida Grande"/>
                <a:cs typeface="Lucida Grande"/>
                <a:sym typeface="Lucida Grande"/>
              </a:rPr>
              <a:t>factors</a:t>
            </a:r>
            <a:r>
              <a:rPr lang="it-IT" sz="2100" dirty="0">
                <a:effectLst/>
                <a:latin typeface="Lucida Grande"/>
                <a:ea typeface="Lucida Grande"/>
                <a:cs typeface="Lucida Grande"/>
                <a:sym typeface="Lucida Grande"/>
              </a:rPr>
              <a:t>.</a:t>
            </a:r>
          </a:p>
          <a:p>
            <a:endParaRPr lang="it-IT" dirty="0"/>
          </a:p>
        </p:txBody>
      </p:sp>
    </p:spTree>
    <p:extLst>
      <p:ext uri="{BB962C8B-B14F-4D97-AF65-F5344CB8AC3E}">
        <p14:creationId xmlns:p14="http://schemas.microsoft.com/office/powerpoint/2010/main" val="546313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70000" lnSpcReduction="20000"/>
          </a:bodyPr>
          <a:lstStyle/>
          <a:p>
            <a:r>
              <a:rPr lang="it-IT" sz="2100" b="0" i="0" dirty="0">
                <a:effectLst/>
                <a:latin typeface="Lucida Grande"/>
                <a:ea typeface="Lucida Grande"/>
                <a:cs typeface="Lucida Grande"/>
                <a:sym typeface="Lucida Grande"/>
              </a:rPr>
              <a:t>Multiple report </a:t>
            </a:r>
            <a:r>
              <a:rPr lang="it-IT" sz="2100" b="0" i="0" dirty="0" err="1">
                <a:effectLst/>
                <a:latin typeface="Lucida Grande"/>
                <a:ea typeface="Lucida Grande"/>
                <a:cs typeface="Lucida Grande"/>
                <a:sym typeface="Lucida Grande"/>
              </a:rPr>
              <a:t>across</a:t>
            </a:r>
            <a:r>
              <a:rPr lang="it-IT" sz="2100" b="0" i="0" dirty="0">
                <a:effectLst/>
                <a:latin typeface="Lucida Grande"/>
                <a:ea typeface="Lucida Grande"/>
                <a:cs typeface="Lucida Grande"/>
                <a:sym typeface="Lucida Grande"/>
              </a:rPr>
              <a:t> the world</a:t>
            </a:r>
            <a:r>
              <a:rPr lang="it-IT" sz="2100" b="0" i="0" baseline="0" dirty="0">
                <a:effectLst/>
                <a:latin typeface="Lucida Grande"/>
                <a:ea typeface="Lucida Grande"/>
                <a:cs typeface="Lucida Grande"/>
                <a:sym typeface="Lucida Grande"/>
              </a:rPr>
              <a:t> </a:t>
            </a:r>
            <a:r>
              <a:rPr lang="it-IT" sz="2100" b="0" i="0" baseline="0" dirty="0" err="1">
                <a:effectLst/>
                <a:latin typeface="Lucida Grande"/>
                <a:ea typeface="Lucida Grande"/>
                <a:cs typeface="Lucida Grande"/>
                <a:sym typeface="Lucida Grande"/>
              </a:rPr>
              <a:t>that</a:t>
            </a:r>
            <a:r>
              <a:rPr lang="it-IT" sz="2100" b="0" i="0" baseline="0" dirty="0">
                <a:effectLst/>
                <a:latin typeface="Lucida Grande"/>
                <a:ea typeface="Lucida Grande"/>
                <a:cs typeface="Lucida Grande"/>
                <a:sym typeface="Lucida Grande"/>
              </a:rPr>
              <a:t> are </a:t>
            </a:r>
            <a:r>
              <a:rPr lang="it-IT" sz="2100" b="0" i="0" baseline="0" dirty="0" err="1">
                <a:effectLst/>
                <a:latin typeface="Lucida Grande"/>
                <a:ea typeface="Lucida Grande"/>
                <a:cs typeface="Lucida Grande"/>
                <a:sym typeface="Lucida Grande"/>
              </a:rPr>
              <a:t>failry</a:t>
            </a:r>
            <a:r>
              <a:rPr lang="it-IT" sz="2100" b="0" i="0" baseline="0" dirty="0">
                <a:effectLst/>
                <a:latin typeface="Lucida Grande"/>
                <a:ea typeface="Lucida Grande"/>
                <a:cs typeface="Lucida Grande"/>
                <a:sym typeface="Lucida Grande"/>
              </a:rPr>
              <a:t> </a:t>
            </a:r>
            <a:r>
              <a:rPr lang="it-IT" sz="2100" b="0" i="0" baseline="0" dirty="0" err="1">
                <a:effectLst/>
                <a:latin typeface="Lucida Grande"/>
                <a:ea typeface="Lucida Grande"/>
                <a:cs typeface="Lucida Grande"/>
                <a:sym typeface="Lucida Grande"/>
              </a:rPr>
              <a:t>inconvincing</a:t>
            </a:r>
            <a:r>
              <a:rPr lang="it-IT" sz="2100" b="0" i="0" baseline="0" dirty="0">
                <a:effectLst/>
                <a:latin typeface="Lucida Grande"/>
                <a:ea typeface="Lucida Grande"/>
                <a:cs typeface="Lucida Grande"/>
                <a:sym typeface="Lucida Grande"/>
              </a:rPr>
              <a:t> </a:t>
            </a:r>
            <a:r>
              <a:rPr lang="it-IT" sz="2100" b="0" i="0" baseline="0" dirty="0" err="1">
                <a:effectLst/>
                <a:latin typeface="Lucida Grande"/>
                <a:ea typeface="Lucida Grande"/>
                <a:cs typeface="Lucida Grande"/>
                <a:sym typeface="Lucida Grande"/>
              </a:rPr>
              <a:t>tehy</a:t>
            </a:r>
            <a:r>
              <a:rPr lang="it-IT" sz="2100" b="0" i="0" baseline="0" dirty="0">
                <a:effectLst/>
                <a:latin typeface="Lucida Grande"/>
                <a:ea typeface="Lucida Grande"/>
                <a:cs typeface="Lucida Grande"/>
                <a:sym typeface="Lucida Grande"/>
              </a:rPr>
              <a:t> are </a:t>
            </a:r>
            <a:r>
              <a:rPr lang="it-IT" sz="2100" b="0" i="0" baseline="0" dirty="0" err="1">
                <a:effectLst/>
                <a:latin typeface="Lucida Grande"/>
                <a:ea typeface="Lucida Grande"/>
                <a:cs typeface="Lucida Grande"/>
                <a:sym typeface="Lucida Grande"/>
              </a:rPr>
              <a:t>increasing</a:t>
            </a:r>
            <a:endParaRPr lang="it-IT" sz="2100" b="0" i="0" baseline="0" dirty="0">
              <a:effectLst/>
              <a:latin typeface="Lucida Grande"/>
              <a:ea typeface="Lucida Grande"/>
              <a:cs typeface="Lucida Grande"/>
              <a:sym typeface="Lucida Grande"/>
            </a:endParaRPr>
          </a:p>
          <a:p>
            <a:endParaRPr lang="it-IT" sz="2100" b="0" i="0" baseline="0" dirty="0">
              <a:effectLst/>
              <a:latin typeface="Lucida Grande"/>
              <a:ea typeface="Lucida Grande"/>
              <a:cs typeface="Lucida Grande"/>
              <a:sym typeface="Lucida Grande"/>
            </a:endParaRPr>
          </a:p>
          <a:p>
            <a:r>
              <a:rPr lang="it-IT" sz="2100" b="0" i="0" dirty="0" err="1">
                <a:effectLst/>
                <a:latin typeface="Lucida Grande"/>
                <a:ea typeface="Lucida Grande"/>
                <a:cs typeface="Lucida Grande"/>
                <a:sym typeface="Lucida Grande"/>
              </a:rPr>
              <a:t>Another</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commonly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used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measure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is</a:t>
            </a:r>
            <a:r>
              <a:rPr lang="it-IT" sz="2100" b="0" i="0" dirty="0">
                <a:effectLst/>
                <a:latin typeface="Lucida Grande"/>
                <a:ea typeface="Lucida Grande"/>
                <a:cs typeface="Lucida Grande"/>
                <a:sym typeface="Lucida Grande"/>
              </a:rPr>
              <a:t> isolate </a:t>
            </a:r>
            <a:r>
              <a:rPr lang="it-IT" sz="2100" b="0" i="0" dirty="0" err="1">
                <a:effectLst/>
                <a:latin typeface="Lucida Grande"/>
                <a:ea typeface="Lucida Grande"/>
                <a:cs typeface="Lucida Grande"/>
                <a:sym typeface="Lucida Grande"/>
              </a:rPr>
              <a:t>incidence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number</a:t>
            </a:r>
            <a:r>
              <a:rPr lang="it-IT" sz="2100" b="0" i="0" dirty="0">
                <a:effectLst/>
                <a:latin typeface="Lucida Grande"/>
                <a:ea typeface="Lucida Grande"/>
                <a:cs typeface="Lucida Grande"/>
                <a:sym typeface="Lucida Grande"/>
              </a:rPr>
              <a:t> of </a:t>
            </a:r>
            <a:r>
              <a:rPr lang="it-IT" sz="2100" b="0" i="0" dirty="0" err="1">
                <a:effectLst/>
                <a:latin typeface="Lucida Grande"/>
                <a:ea typeface="Lucida Grande"/>
                <a:cs typeface="Lucida Grande"/>
                <a:sym typeface="Lucida Grande"/>
              </a:rPr>
              <a:t>individuals</a:t>
            </a:r>
            <a:r>
              <a:rPr lang="it-IT" sz="2100" b="0" i="0" dirty="0">
                <a:effectLst/>
                <a:latin typeface="Lucida Grande"/>
                <a:ea typeface="Lucida Grande"/>
                <a:cs typeface="Lucida Grande"/>
                <a:sym typeface="Lucida Grande"/>
              </a:rPr>
              <a:t> with NTM </a:t>
            </a:r>
            <a:r>
              <a:rPr lang="it-IT" sz="2100" b="0" i="0" dirty="0" err="1">
                <a:effectLst/>
                <a:latin typeface="Lucida Grande"/>
                <a:ea typeface="Lucida Grande"/>
                <a:cs typeface="Lucida Grande"/>
                <a:sym typeface="Lucida Grande"/>
              </a:rPr>
              <a:t>newly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isolated</a:t>
            </a:r>
            <a:r>
              <a:rPr lang="it-IT" sz="2100" b="0" i="0" dirty="0">
                <a:effectLst/>
                <a:latin typeface="Lucida Grande"/>
                <a:ea typeface="Lucida Grande"/>
                <a:cs typeface="Lucida Grande"/>
                <a:sym typeface="Lucida Grande"/>
              </a:rPr>
              <a:t> from a </a:t>
            </a:r>
            <a:r>
              <a:rPr lang="it-IT" sz="2100" b="0" i="0" dirty="0" err="1">
                <a:effectLst/>
                <a:latin typeface="Lucida Grande"/>
                <a:ea typeface="Lucida Grande"/>
                <a:cs typeface="Lucida Grande"/>
                <a:sym typeface="Lucida Grande"/>
              </a:rPr>
              <a:t>respiratory</a:t>
            </a:r>
            <a:r>
              <a:rPr lang="it-IT" sz="2100" b="0" i="0" dirty="0">
                <a:effectLst/>
                <a:latin typeface="Lucida Grande"/>
                <a:ea typeface="Lucida Grande"/>
                <a:cs typeface="Lucida Grande"/>
                <a:sym typeface="Lucida Grande"/>
              </a:rPr>
              <a:t> source </a:t>
            </a:r>
            <a:r>
              <a:rPr lang="it-IT" sz="2100" b="0" i="0" dirty="0" err="1">
                <a:effectLst/>
                <a:latin typeface="Lucida Grande"/>
                <a:ea typeface="Lucida Grande"/>
                <a:cs typeface="Lucida Grande"/>
                <a:sym typeface="Lucida Grande"/>
              </a:rPr>
              <a:t>during</a:t>
            </a:r>
            <a:r>
              <a:rPr lang="it-IT" sz="2100" b="0" i="0" dirty="0">
                <a:effectLst/>
                <a:latin typeface="Lucida Grande"/>
                <a:ea typeface="Lucida Grande"/>
                <a:cs typeface="Lucida Grande"/>
                <a:sym typeface="Lucida Grande"/>
              </a:rPr>
              <a:t> a time </a:t>
            </a:r>
            <a:r>
              <a:rPr lang="it-IT" sz="2100" b="0" i="0" dirty="0" err="1">
                <a:effectLst/>
                <a:latin typeface="Lucida Grande"/>
                <a:ea typeface="Lucida Grande"/>
                <a:cs typeface="Lucida Grande"/>
                <a:sym typeface="Lucida Grande"/>
              </a:rPr>
              <a:t>period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without</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regard</a:t>
            </a:r>
            <a:r>
              <a:rPr lang="it-IT" sz="2100" b="0" i="0" dirty="0">
                <a:effectLst/>
                <a:latin typeface="Lucida Grande"/>
                <a:ea typeface="Lucida Grande"/>
                <a:cs typeface="Lucida Grande"/>
                <a:sym typeface="Lucida Grande"/>
              </a:rPr>
              <a:t> to </a:t>
            </a:r>
            <a:r>
              <a:rPr lang="it-IT" sz="2100" b="0" i="0" dirty="0" err="1">
                <a:effectLst/>
                <a:latin typeface="Lucida Grande"/>
                <a:ea typeface="Lucida Grande"/>
                <a:cs typeface="Lucida Grande"/>
                <a:sym typeface="Lucida Grande"/>
              </a:rPr>
              <a:t>disease</a:t>
            </a:r>
            <a:r>
              <a:rPr lang="it-IT" sz="2100" b="0" i="0" dirty="0">
                <a:effectLst/>
                <a:latin typeface="Lucida Grande"/>
                <a:ea typeface="Lucida Grande"/>
                <a:cs typeface="Lucida Grande"/>
                <a:sym typeface="Lucida Grande"/>
              </a:rPr>
              <a:t> status). NTM </a:t>
            </a:r>
            <a:r>
              <a:rPr lang="it-IT" sz="2100" b="0" i="0" dirty="0" err="1">
                <a:effectLst/>
                <a:latin typeface="Lucida Grande"/>
                <a:ea typeface="Lucida Grande"/>
                <a:cs typeface="Lucida Grande"/>
                <a:sym typeface="Lucida Grande"/>
              </a:rPr>
              <a:t>disease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incidence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defined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as</a:t>
            </a:r>
            <a:r>
              <a:rPr lang="it-IT" sz="2100" b="0" i="0" dirty="0">
                <a:effectLst/>
                <a:latin typeface="Lucida Grande"/>
                <a:ea typeface="Lucida Grande"/>
                <a:cs typeface="Lucida Grande"/>
                <a:sym typeface="Lucida Grande"/>
              </a:rPr>
              <a:t> the </a:t>
            </a:r>
            <a:r>
              <a:rPr lang="it-IT" sz="2100" b="0" i="0" dirty="0" err="1">
                <a:effectLst/>
                <a:latin typeface="Lucida Grande"/>
                <a:ea typeface="Lucida Grande"/>
                <a:cs typeface="Lucida Grande"/>
                <a:sym typeface="Lucida Grande"/>
              </a:rPr>
              <a:t>number</a:t>
            </a:r>
            <a:r>
              <a:rPr lang="it-IT" sz="2100" b="0" i="0" dirty="0">
                <a:effectLst/>
                <a:latin typeface="Lucida Grande"/>
                <a:ea typeface="Lucida Grande"/>
                <a:cs typeface="Lucida Grande"/>
                <a:sym typeface="Lucida Grande"/>
              </a:rPr>
              <a:t> of </a:t>
            </a:r>
            <a:r>
              <a:rPr lang="it-IT" sz="2100" b="0" i="0" dirty="0" err="1">
                <a:effectLst/>
                <a:latin typeface="Lucida Grande"/>
                <a:ea typeface="Lucida Grande"/>
                <a:cs typeface="Lucida Grande"/>
                <a:sym typeface="Lucida Grande"/>
              </a:rPr>
              <a:t>persons</a:t>
            </a:r>
            <a:r>
              <a:rPr lang="it-IT" sz="2100" b="0" i="0" dirty="0">
                <a:effectLst/>
                <a:latin typeface="Lucida Grande"/>
                <a:ea typeface="Lucida Grande"/>
                <a:cs typeface="Lucida Grande"/>
                <a:sym typeface="Lucida Grande"/>
              </a:rPr>
              <a:t> with a new </a:t>
            </a:r>
            <a:r>
              <a:rPr lang="it-IT" sz="2100" b="0" i="0" dirty="0" err="1">
                <a:effectLst/>
                <a:latin typeface="Lucida Grande"/>
                <a:ea typeface="Lucida Grande"/>
                <a:cs typeface="Lucida Grande"/>
                <a:sym typeface="Lucida Grande"/>
              </a:rPr>
              <a:t>diagnosis</a:t>
            </a:r>
            <a:r>
              <a:rPr lang="it-IT" sz="2100" b="0" i="0" dirty="0">
                <a:effectLst/>
                <a:latin typeface="Lucida Grande"/>
                <a:ea typeface="Lucida Grande"/>
                <a:cs typeface="Lucida Grande"/>
                <a:sym typeface="Lucida Grande"/>
              </a:rPr>
              <a:t> of NTM </a:t>
            </a:r>
            <a:r>
              <a:rPr lang="it-IT" sz="2100" b="0" i="0" dirty="0" err="1">
                <a:effectLst/>
                <a:latin typeface="Lucida Grande"/>
                <a:ea typeface="Lucida Grande"/>
                <a:cs typeface="Lucida Grande"/>
                <a:sym typeface="Lucida Grande"/>
              </a:rPr>
              <a:t>pulmonary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disease</a:t>
            </a:r>
            <a:r>
              <a:rPr lang="it-IT" sz="2100" b="0" i="0" dirty="0">
                <a:effectLst/>
                <a:latin typeface="Lucida Grande"/>
                <a:ea typeface="Lucida Grande"/>
                <a:cs typeface="Lucida Grande"/>
                <a:sym typeface="Lucida Grande"/>
              </a:rPr>
              <a:t> by a </a:t>
            </a:r>
            <a:r>
              <a:rPr lang="it-IT" sz="2100" b="0" i="0" dirty="0" err="1">
                <a:effectLst/>
                <a:latin typeface="Lucida Grande"/>
                <a:ea typeface="Lucida Grande"/>
                <a:cs typeface="Lucida Grande"/>
                <a:sym typeface="Lucida Grande"/>
              </a:rPr>
              <a:t>standardized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definition</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is</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rarely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reported</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because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it</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is</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challenging</a:t>
            </a:r>
            <a:r>
              <a:rPr lang="it-IT" sz="2100" b="0" i="0" dirty="0">
                <a:effectLst/>
                <a:latin typeface="Lucida Grande"/>
                <a:ea typeface="Lucida Grande"/>
                <a:cs typeface="Lucida Grande"/>
                <a:sym typeface="Lucida Grande"/>
              </a:rPr>
              <a:t> to </a:t>
            </a:r>
            <a:r>
              <a:rPr lang="it-IT" sz="2100" b="0" i="0" dirty="0" err="1">
                <a:effectLst/>
                <a:latin typeface="Lucida Grande"/>
                <a:ea typeface="Lucida Grande"/>
                <a:cs typeface="Lucida Grande"/>
                <a:sym typeface="Lucida Grande"/>
              </a:rPr>
              <a:t>meaningfully</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describe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given</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uncertainties</a:t>
            </a:r>
            <a:r>
              <a:rPr lang="it-IT" sz="2100" b="0" i="0" dirty="0">
                <a:effectLst/>
                <a:latin typeface="Lucida Grande"/>
                <a:ea typeface="Lucida Grande"/>
                <a:cs typeface="Lucida Grande"/>
                <a:sym typeface="Lucida Grande"/>
              </a:rPr>
              <a:t> in timing of </a:t>
            </a:r>
            <a:r>
              <a:rPr lang="it-IT" sz="2100" b="0" i="0" dirty="0" err="1">
                <a:effectLst/>
                <a:latin typeface="Lucida Grande"/>
                <a:ea typeface="Lucida Grande"/>
                <a:cs typeface="Lucida Grande"/>
                <a:sym typeface="Lucida Grande"/>
              </a:rPr>
              <a:t>disease</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onset</a:t>
            </a:r>
            <a:r>
              <a:rPr lang="it-IT" sz="2100" b="0" i="0" dirty="0">
                <a:effectLst/>
                <a:latin typeface="Lucida Grande"/>
                <a:ea typeface="Lucida Grande"/>
                <a:cs typeface="Lucida Grande"/>
                <a:sym typeface="Lucida Grande"/>
              </a:rPr>
              <a:t> and </a:t>
            </a:r>
            <a:r>
              <a:rPr lang="it-IT" sz="2100" b="0" i="0" dirty="0" err="1">
                <a:effectLst/>
                <a:latin typeface="Lucida Grande"/>
                <a:ea typeface="Lucida Grande"/>
                <a:cs typeface="Lucida Grande"/>
                <a:sym typeface="Lucida Grande"/>
              </a:rPr>
              <a:t>variable</a:t>
            </a:r>
            <a:r>
              <a:rPr lang="it-IT" sz="2100" b="0" i="0" dirty="0">
                <a:effectLst/>
                <a:latin typeface="Lucida Grande"/>
                <a:ea typeface="Lucida Grande"/>
                <a:cs typeface="Lucida Grande"/>
                <a:sym typeface="Lucida Grande"/>
              </a:rPr>
              <a:t> timing and rate of </a:t>
            </a:r>
            <a:r>
              <a:rPr lang="it-IT" sz="2100" b="0" i="0" dirty="0" err="1">
                <a:effectLst/>
                <a:latin typeface="Lucida Grande"/>
                <a:ea typeface="Lucida Grande"/>
                <a:cs typeface="Lucida Grande"/>
                <a:sym typeface="Lucida Grande"/>
              </a:rPr>
              <a:t>ascertainment</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after</a:t>
            </a:r>
            <a:r>
              <a:rPr lang="it-IT" sz="2100" b="0" i="0" dirty="0">
                <a:effectLst/>
                <a:latin typeface="Lucida Grande"/>
                <a:ea typeface="Lucida Grande"/>
                <a:cs typeface="Lucida Grande"/>
                <a:sym typeface="Lucida Grande"/>
              </a:rPr>
              <a:t> </a:t>
            </a:r>
            <a:r>
              <a:rPr lang="it-IT" sz="2100" b="0" i="0" dirty="0" err="1">
                <a:effectLst/>
                <a:latin typeface="Lucida Grande"/>
                <a:ea typeface="Lucida Grande"/>
                <a:cs typeface="Lucida Grande"/>
                <a:sym typeface="Lucida Grande"/>
              </a:rPr>
              <a:t>onset</a:t>
            </a:r>
            <a:endParaRPr lang="it-IT" sz="2100" b="0" i="0" dirty="0">
              <a:effectLst/>
              <a:latin typeface="Lucida Grande"/>
              <a:ea typeface="Lucida Grande"/>
              <a:cs typeface="Lucida Grande"/>
              <a:sym typeface="Lucida Grande"/>
            </a:endParaRPr>
          </a:p>
          <a:p>
            <a:endParaRPr lang="it-IT" sz="2100" b="0" i="0" dirty="0">
              <a:effectLst/>
              <a:latin typeface="Lucida Grande"/>
              <a:ea typeface="Lucida Grande"/>
              <a:cs typeface="Lucida Grande"/>
              <a:sym typeface="Lucida Grande"/>
            </a:endParaRPr>
          </a:p>
          <a:p>
            <a:r>
              <a:rPr lang="it-IT" sz="2100" dirty="0">
                <a:effectLst/>
                <a:latin typeface="Lucida Grande"/>
                <a:ea typeface="Lucida Grande"/>
                <a:cs typeface="Lucida Grande"/>
                <a:sym typeface="Lucida Grande"/>
              </a:rPr>
              <a:t>A </a:t>
            </a:r>
            <a:r>
              <a:rPr lang="it-IT" sz="2100" dirty="0" err="1">
                <a:effectLst/>
                <a:latin typeface="Lucida Grande"/>
                <a:ea typeface="Lucida Grande"/>
                <a:cs typeface="Lucida Grande"/>
                <a:sym typeface="Lucida Grande"/>
              </a:rPr>
              <a:t>recent</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analysis</a:t>
            </a:r>
            <a:r>
              <a:rPr lang="it-IT" sz="2100" dirty="0">
                <a:effectLst/>
                <a:latin typeface="Lucida Grande"/>
                <a:ea typeface="Lucida Grande"/>
                <a:cs typeface="Lucida Grande"/>
                <a:sym typeface="Lucida Grande"/>
              </a:rPr>
              <a:t> for 2007–2012 </a:t>
            </a:r>
            <a:r>
              <a:rPr lang="it-IT" sz="2100" dirty="0" err="1">
                <a:effectLst/>
                <a:latin typeface="Lucida Grande"/>
                <a:ea typeface="Lucida Grande"/>
                <a:cs typeface="Lucida Grande"/>
                <a:sym typeface="Lucida Grande"/>
              </a:rPr>
              <a:t>identified</a:t>
            </a:r>
            <a:r>
              <a:rPr lang="it-IT" sz="2100" dirty="0">
                <a:effectLst/>
                <a:latin typeface="Lucida Grande"/>
                <a:ea typeface="Lucida Grande"/>
                <a:cs typeface="Lucida Grande"/>
                <a:sym typeface="Lucida Grande"/>
              </a:rPr>
              <a:t> a </a:t>
            </a:r>
            <a:r>
              <a:rPr lang="it-IT" sz="2100" dirty="0" err="1">
                <a:effectLst/>
                <a:latin typeface="Lucida Grande"/>
                <a:ea typeface="Lucida Grande"/>
                <a:cs typeface="Lucida Grande"/>
                <a:sym typeface="Lucida Grande"/>
              </a:rPr>
              <a:t>doubling</a:t>
            </a:r>
            <a:r>
              <a:rPr lang="it-IT" sz="2100" dirty="0">
                <a:effectLst/>
                <a:latin typeface="Lucida Grande"/>
                <a:ea typeface="Lucida Grande"/>
                <a:cs typeface="Lucida Grande"/>
                <a:sym typeface="Lucida Grande"/>
              </a:rPr>
              <a:t> of the </a:t>
            </a:r>
            <a:r>
              <a:rPr lang="it-IT" sz="2100" dirty="0" err="1">
                <a:effectLst/>
                <a:latin typeface="Lucida Grande"/>
                <a:ea typeface="Lucida Grande"/>
                <a:cs typeface="Lucida Grande"/>
                <a:sym typeface="Lucida Grande"/>
              </a:rPr>
              <a:t>incidence</a:t>
            </a:r>
            <a:r>
              <a:rPr lang="it-IT" sz="2100" dirty="0">
                <a:effectLst/>
                <a:latin typeface="Lucida Grande"/>
                <a:ea typeface="Lucida Grande"/>
                <a:cs typeface="Lucida Grande"/>
                <a:sym typeface="Lucida Grande"/>
              </a:rPr>
              <a:t> of </a:t>
            </a:r>
            <a:r>
              <a:rPr lang="it-IT" sz="2100" dirty="0" err="1">
                <a:effectLst/>
                <a:latin typeface="Lucida Grande"/>
                <a:ea typeface="Lucida Grande"/>
                <a:cs typeface="Lucida Grande"/>
                <a:sym typeface="Lucida Grande"/>
              </a:rPr>
              <a:t>pulmonary</a:t>
            </a:r>
            <a:endParaRPr lang="it-IT" sz="2100" dirty="0">
              <a:effectLst/>
              <a:latin typeface="Lucida Grande"/>
              <a:ea typeface="Lucida Grande"/>
              <a:cs typeface="Lucida Grande"/>
              <a:sym typeface="Lucida Grande"/>
            </a:endParaRPr>
          </a:p>
          <a:p>
            <a:r>
              <a:rPr lang="it-IT" sz="2100" dirty="0">
                <a:effectLst/>
                <a:latin typeface="Lucida Grande"/>
                <a:ea typeface="Lucida Grande"/>
                <a:cs typeface="Lucida Grande"/>
                <a:sym typeface="Lucida Grande"/>
              </a:rPr>
              <a:t>Mycobacterium avium complex (MAC) </a:t>
            </a:r>
            <a:r>
              <a:rPr lang="it-IT" sz="2100" dirty="0" err="1">
                <a:effectLst/>
                <a:latin typeface="Lucida Grande"/>
                <a:ea typeface="Lucida Grande"/>
                <a:cs typeface="Lucida Grande"/>
                <a:sym typeface="Lucida Grande"/>
              </a:rPr>
              <a:t>among</a:t>
            </a:r>
            <a:r>
              <a:rPr lang="it-IT" sz="2100" dirty="0">
                <a:effectLst/>
                <a:latin typeface="Lucida Grande"/>
                <a:ea typeface="Lucida Grande"/>
                <a:cs typeface="Lucida Grande"/>
                <a:sym typeface="Lucida Grande"/>
              </a:rPr>
              <a:t> men and </a:t>
            </a:r>
            <a:r>
              <a:rPr lang="it-IT" sz="2100" dirty="0" err="1">
                <a:effectLst/>
                <a:latin typeface="Lucida Grande"/>
                <a:ea typeface="Lucida Grande"/>
                <a:cs typeface="Lucida Grande"/>
                <a:sym typeface="Lucida Grande"/>
              </a:rPr>
              <a:t>women</a:t>
            </a:r>
            <a:r>
              <a:rPr lang="it-IT" sz="2100" dirty="0">
                <a:effectLst/>
                <a:latin typeface="Lucida Grande"/>
                <a:ea typeface="Lucida Grande"/>
                <a:cs typeface="Lucida Grande"/>
                <a:sym typeface="Lucida Grande"/>
              </a:rPr>
              <a:t> (figure 1) [5], </a:t>
            </a:r>
            <a:r>
              <a:rPr lang="it-IT" sz="2100" dirty="0" err="1">
                <a:effectLst/>
                <a:latin typeface="Lucida Grande"/>
                <a:ea typeface="Lucida Grande"/>
                <a:cs typeface="Lucida Grande"/>
                <a:sym typeface="Lucida Grande"/>
              </a:rPr>
              <a:t>continuing</a:t>
            </a:r>
            <a:r>
              <a:rPr lang="it-IT" sz="2100" dirty="0">
                <a:effectLst/>
                <a:latin typeface="Lucida Grande"/>
                <a:ea typeface="Lucida Grande"/>
                <a:cs typeface="Lucida Grande"/>
                <a:sym typeface="Lucida Grande"/>
              </a:rPr>
              <a:t> the trend</a:t>
            </a:r>
          </a:p>
          <a:p>
            <a:r>
              <a:rPr lang="it-IT" sz="2100" dirty="0" err="1">
                <a:effectLst/>
                <a:latin typeface="Lucida Grande"/>
                <a:ea typeface="Lucida Grande"/>
                <a:cs typeface="Lucida Grande"/>
                <a:sym typeface="Lucida Grande"/>
              </a:rPr>
              <a:t>reported</a:t>
            </a:r>
            <a:r>
              <a:rPr lang="it-IT" sz="2100" dirty="0">
                <a:effectLst/>
                <a:latin typeface="Lucida Grande"/>
                <a:ea typeface="Lucida Grande"/>
                <a:cs typeface="Lucida Grande"/>
                <a:sym typeface="Lucida Grande"/>
              </a:rPr>
              <a:t> </a:t>
            </a:r>
            <a:r>
              <a:rPr lang="it-IT" sz="2100" dirty="0" err="1">
                <a:effectLst/>
                <a:latin typeface="Lucida Grande"/>
                <a:ea typeface="Lucida Grande"/>
                <a:cs typeface="Lucida Grande"/>
                <a:sym typeface="Lucida Grande"/>
              </a:rPr>
              <a:t>previously</a:t>
            </a:r>
            <a:endParaRPr lang="it-IT" sz="2100" dirty="0">
              <a:effectLst/>
              <a:latin typeface="Lucida Grande"/>
              <a:ea typeface="Lucida Grande"/>
              <a:cs typeface="Lucida Grande"/>
              <a:sym typeface="Lucida Grande"/>
            </a:endParaRPr>
          </a:p>
          <a:p>
            <a:endParaRPr lang="it-IT" dirty="0"/>
          </a:p>
        </p:txBody>
      </p:sp>
    </p:spTree>
    <p:extLst>
      <p:ext uri="{BB962C8B-B14F-4D97-AF65-F5344CB8AC3E}">
        <p14:creationId xmlns:p14="http://schemas.microsoft.com/office/powerpoint/2010/main" val="1942627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864156" y="2014041"/>
            <a:ext cx="9793764" cy="1389718"/>
          </a:xfrm>
          <a:prstGeom prst="rect">
            <a:avLst/>
          </a:prstGeom>
        </p:spPr>
        <p:txBody>
          <a:bodyPr/>
          <a:lstStyle/>
          <a:p>
            <a:r>
              <a:rPr lang="it-IT"/>
              <a:t>Fare clic per modificare stile</a:t>
            </a:r>
          </a:p>
        </p:txBody>
      </p:sp>
      <p:sp>
        <p:nvSpPr>
          <p:cNvPr id="3" name="Sottotitolo 2"/>
          <p:cNvSpPr>
            <a:spLocks noGrp="1"/>
          </p:cNvSpPr>
          <p:nvPr>
            <p:ph type="subTitle" idx="1"/>
          </p:nvPr>
        </p:nvSpPr>
        <p:spPr>
          <a:xfrm>
            <a:off x="1728311" y="3673898"/>
            <a:ext cx="8065453" cy="1656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EC71DFED-2B75-E94C-94EC-83167816D231}" type="datetimeFigureOut">
              <a:rPr lang="it-IT" smtClean="0"/>
              <a:t>02/04/19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A6C2BE2-446E-2441-9A6C-E6993D74227F}" type="slidenum">
              <a:rPr lang="it-IT" smtClean="0"/>
              <a:t>‹N›</a:t>
            </a:fld>
            <a:endParaRPr lang="it-IT"/>
          </a:p>
        </p:txBody>
      </p:sp>
    </p:spTree>
    <p:extLst>
      <p:ext uri="{BB962C8B-B14F-4D97-AF65-F5344CB8AC3E}">
        <p14:creationId xmlns:p14="http://schemas.microsoft.com/office/powerpoint/2010/main" val="1862303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576104" y="259635"/>
            <a:ext cx="10369868" cy="1080558"/>
          </a:xfrm>
          <a:prstGeom prst="rect">
            <a:avLst/>
          </a:prstGeom>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C71DFED-2B75-E94C-94EC-83167816D231}" type="datetimeFigureOut">
              <a:rPr lang="it-IT" smtClean="0"/>
              <a:t>02/04/19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A6C2BE2-446E-2441-9A6C-E6993D74227F}" type="slidenum">
              <a:rPr lang="it-IT" smtClean="0"/>
              <a:t>‹N›</a:t>
            </a:fld>
            <a:endParaRPr lang="it-IT"/>
          </a:p>
        </p:txBody>
      </p:sp>
    </p:spTree>
    <p:extLst>
      <p:ext uri="{BB962C8B-B14F-4D97-AF65-F5344CB8AC3E}">
        <p14:creationId xmlns:p14="http://schemas.microsoft.com/office/powerpoint/2010/main" val="221321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10525896" y="246127"/>
            <a:ext cx="3266589" cy="5228702"/>
          </a:xfrm>
          <a:prstGeom prst="rect">
            <a:avLst/>
          </a:prstGeom>
        </p:spPr>
        <p:txBody>
          <a:bodyPr vert="eaVert"/>
          <a:lstStyle/>
          <a:p>
            <a:r>
              <a:rPr lang="it-IT"/>
              <a:t>Fare clic per modificare stile</a:t>
            </a:r>
          </a:p>
        </p:txBody>
      </p:sp>
      <p:sp>
        <p:nvSpPr>
          <p:cNvPr id="3" name="Segnaposto testo verticale 2"/>
          <p:cNvSpPr>
            <a:spLocks noGrp="1"/>
          </p:cNvSpPr>
          <p:nvPr>
            <p:ph type="body" orient="vert" idx="1"/>
          </p:nvPr>
        </p:nvSpPr>
        <p:spPr>
          <a:xfrm>
            <a:off x="726131" y="246127"/>
            <a:ext cx="9607730" cy="522870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C71DFED-2B75-E94C-94EC-83167816D231}" type="datetimeFigureOut">
              <a:rPr lang="it-IT" smtClean="0"/>
              <a:t>02/04/19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A6C2BE2-446E-2441-9A6C-E6993D74227F}" type="slidenum">
              <a:rPr lang="it-IT" smtClean="0"/>
              <a:t>‹N›</a:t>
            </a:fld>
            <a:endParaRPr lang="it-IT"/>
          </a:p>
        </p:txBody>
      </p:sp>
    </p:spTree>
    <p:extLst>
      <p:ext uri="{BB962C8B-B14F-4D97-AF65-F5344CB8AC3E}">
        <p14:creationId xmlns:p14="http://schemas.microsoft.com/office/powerpoint/2010/main" val="1215363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950164" y="259635"/>
            <a:ext cx="8529098" cy="259071"/>
          </a:xfrm>
        </p:spPr>
        <p:txBody>
          <a:bodyPr>
            <a:noAutofit/>
          </a:bodyPr>
          <a:lstStyle>
            <a:lvl1pPr>
              <a:defRPr sz="2458" b="1">
                <a:solidFill>
                  <a:schemeClr val="tx2"/>
                </a:solidFill>
                <a:latin typeface="Garamond" pitchFamily="18" charset="0"/>
              </a:defRPr>
            </a:lvl1pPr>
          </a:lstStyle>
          <a:p>
            <a:r>
              <a:rPr lang="it-IT" dirty="0"/>
              <a:t>Fare clic per modificare lo stile del titolo</a:t>
            </a:r>
            <a:endParaRPr lang="en-GB" dirty="0"/>
          </a:p>
        </p:txBody>
      </p:sp>
    </p:spTree>
    <p:extLst>
      <p:ext uri="{BB962C8B-B14F-4D97-AF65-F5344CB8AC3E}">
        <p14:creationId xmlns:p14="http://schemas.microsoft.com/office/powerpoint/2010/main" val="1328571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bwMode="auto">
          <a:xfrm>
            <a:off x="355246" y="434562"/>
            <a:ext cx="10759161" cy="31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dirty="0"/>
              <a:t>Click to edit </a:t>
            </a:r>
            <a:br>
              <a:rPr lang="en-US" altLang="en-US" dirty="0"/>
            </a:br>
            <a:r>
              <a:rPr lang="en-US" altLang="en-US" dirty="0"/>
              <a:t>Master title style</a:t>
            </a:r>
          </a:p>
        </p:txBody>
      </p:sp>
      <p:sp>
        <p:nvSpPr>
          <p:cNvPr id="5" name="Inhaltsplatzhalter 4"/>
          <p:cNvSpPr>
            <a:spLocks noGrp="1"/>
          </p:cNvSpPr>
          <p:nvPr>
            <p:ph sz="quarter" idx="12"/>
          </p:nvPr>
        </p:nvSpPr>
        <p:spPr>
          <a:xfrm>
            <a:off x="498403" y="6135344"/>
            <a:ext cx="10616004" cy="247480"/>
          </a:xfrm>
          <a:prstGeom prst="rect">
            <a:avLst/>
          </a:prstGeom>
        </p:spPr>
        <p:txBody>
          <a:bodyPr anchor="b">
            <a:noAutofit/>
          </a:bodyPr>
          <a:lstStyle>
            <a:lvl1pPr marL="0" indent="0">
              <a:spcBef>
                <a:spcPts val="0"/>
              </a:spcBef>
              <a:buNone/>
              <a:defRPr sz="851" b="0">
                <a:solidFill>
                  <a:schemeClr val="tx1">
                    <a:lumMod val="50000"/>
                    <a:lumOff val="50000"/>
                  </a:schemeClr>
                </a:solidFill>
                <a:latin typeface="Arial" pitchFamily="34" charset="0"/>
                <a:cs typeface="Arial" pitchFamily="34" charset="0"/>
              </a:defRPr>
            </a:lvl1pPr>
            <a:lvl2pPr>
              <a:buNone/>
              <a:defRPr sz="1324"/>
            </a:lvl2pPr>
            <a:lvl3pPr>
              <a:buNone/>
              <a:defRPr sz="1324"/>
            </a:lvl3pPr>
            <a:lvl4pPr>
              <a:buNone/>
              <a:defRPr sz="1134"/>
            </a:lvl4pPr>
            <a:lvl5pPr>
              <a:buNone/>
              <a:defRPr sz="1040"/>
            </a:lvl5pPr>
          </a:lstStyle>
          <a:p>
            <a:pPr lvl="0"/>
            <a:endParaRPr lang="de-DE" dirty="0"/>
          </a:p>
        </p:txBody>
      </p:sp>
    </p:spTree>
    <p:extLst>
      <p:ext uri="{BB962C8B-B14F-4D97-AF65-F5344CB8AC3E}">
        <p14:creationId xmlns:p14="http://schemas.microsoft.com/office/powerpoint/2010/main" val="1963320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76104" y="259635"/>
            <a:ext cx="10369868" cy="1080558"/>
          </a:xfrm>
          <a:prstGeom prst="rect">
            <a:avLst/>
          </a:prstGeom>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C71DFED-2B75-E94C-94EC-83167816D231}" type="datetimeFigureOut">
              <a:rPr lang="it-IT" smtClean="0"/>
              <a:t>02/04/19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A6C2BE2-446E-2441-9A6C-E6993D74227F}" type="slidenum">
              <a:rPr lang="it-IT" smtClean="0"/>
              <a:t>‹N›</a:t>
            </a:fld>
            <a:endParaRPr lang="it-IT"/>
          </a:p>
        </p:txBody>
      </p:sp>
    </p:spTree>
    <p:extLst>
      <p:ext uri="{BB962C8B-B14F-4D97-AF65-F5344CB8AC3E}">
        <p14:creationId xmlns:p14="http://schemas.microsoft.com/office/powerpoint/2010/main" val="3558561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10164" y="4166153"/>
            <a:ext cx="9793764" cy="1287665"/>
          </a:xfrm>
          <a:prstGeom prst="rect">
            <a:avLst/>
          </a:prstGeo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910164" y="2747921"/>
            <a:ext cx="9793764" cy="141823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EC71DFED-2B75-E94C-94EC-83167816D231}" type="datetimeFigureOut">
              <a:rPr lang="it-IT" smtClean="0"/>
              <a:t>02/04/19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A6C2BE2-446E-2441-9A6C-E6993D74227F}" type="slidenum">
              <a:rPr lang="it-IT" smtClean="0"/>
              <a:t>‹N›</a:t>
            </a:fld>
            <a:endParaRPr lang="it-IT"/>
          </a:p>
        </p:txBody>
      </p:sp>
    </p:spTree>
    <p:extLst>
      <p:ext uri="{BB962C8B-B14F-4D97-AF65-F5344CB8AC3E}">
        <p14:creationId xmlns:p14="http://schemas.microsoft.com/office/powerpoint/2010/main" val="616848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576104" y="259635"/>
            <a:ext cx="10369868" cy="1080558"/>
          </a:xfrm>
          <a:prstGeom prst="rect">
            <a:avLst/>
          </a:prstGeom>
        </p:spPr>
        <p:txBody>
          <a:bodyPr/>
          <a:lstStyle/>
          <a:p>
            <a:r>
              <a:rPr lang="it-IT"/>
              <a:t>Fare clic per modificare stile</a:t>
            </a:r>
          </a:p>
        </p:txBody>
      </p:sp>
      <p:sp>
        <p:nvSpPr>
          <p:cNvPr id="3" name="Segnaposto contenuto 2"/>
          <p:cNvSpPr>
            <a:spLocks noGrp="1"/>
          </p:cNvSpPr>
          <p:nvPr>
            <p:ph sz="half" idx="1"/>
          </p:nvPr>
        </p:nvSpPr>
        <p:spPr>
          <a:xfrm>
            <a:off x="726132" y="1430240"/>
            <a:ext cx="6437159" cy="404458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7355326" y="1430240"/>
            <a:ext cx="6437159" cy="404458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EC71DFED-2B75-E94C-94EC-83167816D231}" type="datetimeFigureOut">
              <a:rPr lang="it-IT" smtClean="0"/>
              <a:t>02/04/19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A6C2BE2-446E-2441-9A6C-E6993D74227F}" type="slidenum">
              <a:rPr lang="it-IT" smtClean="0"/>
              <a:t>‹N›</a:t>
            </a:fld>
            <a:endParaRPr lang="it-IT"/>
          </a:p>
        </p:txBody>
      </p:sp>
    </p:spTree>
    <p:extLst>
      <p:ext uri="{BB962C8B-B14F-4D97-AF65-F5344CB8AC3E}">
        <p14:creationId xmlns:p14="http://schemas.microsoft.com/office/powerpoint/2010/main" val="1134164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76104" y="259635"/>
            <a:ext cx="10369868" cy="1080558"/>
          </a:xfrm>
          <a:prstGeom prst="rect">
            <a:avLst/>
          </a:prstGeom>
        </p:spPr>
        <p:txBody>
          <a:bodyPr/>
          <a:lstStyle>
            <a:lvl1pPr>
              <a:defRPr/>
            </a:lvl1pPr>
          </a:lstStyle>
          <a:p>
            <a:r>
              <a:rPr lang="it-IT"/>
              <a:t>Fare clic per modificare stile</a:t>
            </a:r>
          </a:p>
        </p:txBody>
      </p:sp>
      <p:sp>
        <p:nvSpPr>
          <p:cNvPr id="3" name="Segnaposto testo 2"/>
          <p:cNvSpPr>
            <a:spLocks noGrp="1"/>
          </p:cNvSpPr>
          <p:nvPr>
            <p:ph type="body" idx="1"/>
          </p:nvPr>
        </p:nvSpPr>
        <p:spPr>
          <a:xfrm>
            <a:off x="576104" y="1451250"/>
            <a:ext cx="5090917" cy="6048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576104" y="2056062"/>
            <a:ext cx="5090917" cy="37354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5853055" y="1451250"/>
            <a:ext cx="5092917" cy="6048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5853055" y="2056062"/>
            <a:ext cx="5092917" cy="37354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EC71DFED-2B75-E94C-94EC-83167816D231}" type="datetimeFigureOut">
              <a:rPr lang="it-IT" smtClean="0"/>
              <a:t>02/04/19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A6C2BE2-446E-2441-9A6C-E6993D74227F}" type="slidenum">
              <a:rPr lang="it-IT" smtClean="0"/>
              <a:t>‹N›</a:t>
            </a:fld>
            <a:endParaRPr lang="it-IT"/>
          </a:p>
        </p:txBody>
      </p:sp>
    </p:spTree>
    <p:extLst>
      <p:ext uri="{BB962C8B-B14F-4D97-AF65-F5344CB8AC3E}">
        <p14:creationId xmlns:p14="http://schemas.microsoft.com/office/powerpoint/2010/main" val="3270226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576104" y="259635"/>
            <a:ext cx="10369868" cy="1080558"/>
          </a:xfrm>
          <a:prstGeom prst="rect">
            <a:avLst/>
          </a:prstGeom>
        </p:spPr>
        <p:txBody>
          <a:bodyPr/>
          <a:lstStyle/>
          <a:p>
            <a:r>
              <a:rPr lang="it-IT"/>
              <a:t>Fare clic per modificare stile</a:t>
            </a:r>
          </a:p>
        </p:txBody>
      </p:sp>
      <p:sp>
        <p:nvSpPr>
          <p:cNvPr id="3" name="Segnaposto data 2"/>
          <p:cNvSpPr>
            <a:spLocks noGrp="1"/>
          </p:cNvSpPr>
          <p:nvPr>
            <p:ph type="dt" sz="half" idx="10"/>
          </p:nvPr>
        </p:nvSpPr>
        <p:spPr/>
        <p:txBody>
          <a:bodyPr/>
          <a:lstStyle/>
          <a:p>
            <a:fld id="{EC71DFED-2B75-E94C-94EC-83167816D231}" type="datetimeFigureOut">
              <a:rPr lang="it-IT" smtClean="0"/>
              <a:t>02/04/19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A6C2BE2-446E-2441-9A6C-E6993D74227F}" type="slidenum">
              <a:rPr lang="it-IT" smtClean="0"/>
              <a:t>‹N›</a:t>
            </a:fld>
            <a:endParaRPr lang="it-IT"/>
          </a:p>
        </p:txBody>
      </p:sp>
    </p:spTree>
    <p:extLst>
      <p:ext uri="{BB962C8B-B14F-4D97-AF65-F5344CB8AC3E}">
        <p14:creationId xmlns:p14="http://schemas.microsoft.com/office/powerpoint/2010/main" val="184492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C71DFED-2B75-E94C-94EC-83167816D231}" type="datetimeFigureOut">
              <a:rPr lang="it-IT" smtClean="0"/>
              <a:t>02/04/19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A6C2BE2-446E-2441-9A6C-E6993D74227F}" type="slidenum">
              <a:rPr lang="it-IT" smtClean="0"/>
              <a:t>‹N›</a:t>
            </a:fld>
            <a:endParaRPr lang="it-IT"/>
          </a:p>
        </p:txBody>
      </p:sp>
    </p:spTree>
    <p:extLst>
      <p:ext uri="{BB962C8B-B14F-4D97-AF65-F5344CB8AC3E}">
        <p14:creationId xmlns:p14="http://schemas.microsoft.com/office/powerpoint/2010/main" val="526049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76105" y="258133"/>
            <a:ext cx="3790683" cy="1098568"/>
          </a:xfrm>
          <a:prstGeom prst="rect">
            <a:avLst/>
          </a:prstGeo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4504811" y="258134"/>
            <a:ext cx="6441160" cy="55333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576105" y="1356701"/>
            <a:ext cx="3790683" cy="44347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C71DFED-2B75-E94C-94EC-83167816D231}" type="datetimeFigureOut">
              <a:rPr lang="it-IT" smtClean="0"/>
              <a:t>02/04/19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A6C2BE2-446E-2441-9A6C-E6993D74227F}" type="slidenum">
              <a:rPr lang="it-IT" smtClean="0"/>
              <a:t>‹N›</a:t>
            </a:fld>
            <a:endParaRPr lang="it-IT"/>
          </a:p>
        </p:txBody>
      </p:sp>
    </p:spTree>
    <p:extLst>
      <p:ext uri="{BB962C8B-B14F-4D97-AF65-F5344CB8AC3E}">
        <p14:creationId xmlns:p14="http://schemas.microsoft.com/office/powerpoint/2010/main" val="647819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258407" y="4538345"/>
            <a:ext cx="6913245" cy="535777"/>
          </a:xfrm>
          <a:prstGeom prst="rect">
            <a:avLst/>
          </a:prstGeo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258407" y="579299"/>
            <a:ext cx="6913245" cy="38900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258407" y="5074122"/>
            <a:ext cx="6913245" cy="76089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C71DFED-2B75-E94C-94EC-83167816D231}" type="datetimeFigureOut">
              <a:rPr lang="it-IT" smtClean="0"/>
              <a:t>02/04/19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A6C2BE2-446E-2441-9A6C-E6993D74227F}" type="slidenum">
              <a:rPr lang="it-IT" smtClean="0"/>
              <a:t>‹N›</a:t>
            </a:fld>
            <a:endParaRPr lang="it-IT"/>
          </a:p>
        </p:txBody>
      </p:sp>
    </p:spTree>
    <p:extLst>
      <p:ext uri="{BB962C8B-B14F-4D97-AF65-F5344CB8AC3E}">
        <p14:creationId xmlns:p14="http://schemas.microsoft.com/office/powerpoint/2010/main" val="1741530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576104" y="1512782"/>
            <a:ext cx="10369868" cy="4278711"/>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576104" y="6009106"/>
            <a:ext cx="2688484" cy="345178"/>
          </a:xfrm>
          <a:prstGeom prst="rect">
            <a:avLst/>
          </a:prstGeom>
        </p:spPr>
        <p:txBody>
          <a:bodyPr vert="horz" lIns="91440" tIns="45720" rIns="91440" bIns="45720" rtlCol="0" anchor="ctr"/>
          <a:lstStyle>
            <a:lvl1pPr algn="l">
              <a:defRPr sz="1200">
                <a:solidFill>
                  <a:schemeClr val="tx1">
                    <a:tint val="75000"/>
                  </a:schemeClr>
                </a:solidFill>
              </a:defRPr>
            </a:lvl1pPr>
          </a:lstStyle>
          <a:p>
            <a:fld id="{EC71DFED-2B75-E94C-94EC-83167816D231}" type="datetimeFigureOut">
              <a:rPr lang="it-IT" smtClean="0"/>
              <a:t>02/04/19</a:t>
            </a:fld>
            <a:endParaRPr lang="it-IT"/>
          </a:p>
        </p:txBody>
      </p:sp>
      <p:sp>
        <p:nvSpPr>
          <p:cNvPr id="5" name="Segnaposto piè di pagina 4"/>
          <p:cNvSpPr>
            <a:spLocks noGrp="1"/>
          </p:cNvSpPr>
          <p:nvPr>
            <p:ph type="ftr" sz="quarter" idx="3"/>
          </p:nvPr>
        </p:nvSpPr>
        <p:spPr>
          <a:xfrm>
            <a:off x="3936709" y="6009106"/>
            <a:ext cx="3648657" cy="34517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257487" y="6009106"/>
            <a:ext cx="2688484" cy="345178"/>
          </a:xfrm>
          <a:prstGeom prst="rect">
            <a:avLst/>
          </a:prstGeom>
        </p:spPr>
        <p:txBody>
          <a:bodyPr vert="horz" lIns="91440" tIns="45720" rIns="91440" bIns="45720" rtlCol="0" anchor="ctr"/>
          <a:lstStyle>
            <a:lvl1pPr algn="r">
              <a:defRPr sz="1200">
                <a:solidFill>
                  <a:schemeClr val="tx1">
                    <a:tint val="75000"/>
                  </a:schemeClr>
                </a:solidFill>
              </a:defRPr>
            </a:lvl1pPr>
          </a:lstStyle>
          <a:p>
            <a:fld id="{BA6C2BE2-446E-2441-9A6C-E6993D74227F}" type="slidenum">
              <a:rPr lang="it-IT" smtClean="0"/>
              <a:t>‹N›</a:t>
            </a:fld>
            <a:endParaRPr lang="it-IT"/>
          </a:p>
        </p:txBody>
      </p:sp>
    </p:spTree>
    <p:extLst>
      <p:ext uri="{BB962C8B-B14F-4D97-AF65-F5344CB8AC3E}">
        <p14:creationId xmlns:p14="http://schemas.microsoft.com/office/powerpoint/2010/main" val="3306970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1.tiff"/><Relationship Id="rId7"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 Id="rId9" Type="http://schemas.openxmlformats.org/officeDocument/2006/relationships/image" Target="../media/image17.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chart" Target="../charts/chart5.xml"/><Relationship Id="rId4" Type="http://schemas.openxmlformats.org/officeDocument/2006/relationships/chart" Target="../charts/chart4.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olo 1"/>
          <p:cNvSpPr txBox="1">
            <a:spLocks/>
          </p:cNvSpPr>
          <p:nvPr/>
        </p:nvSpPr>
        <p:spPr>
          <a:xfrm>
            <a:off x="2087139" y="2607512"/>
            <a:ext cx="7347797" cy="1389718"/>
          </a:xfrm>
          <a:prstGeom prst="rect">
            <a:avLst/>
          </a:prstGeom>
        </p:spPr>
        <p:txBody>
          <a:bodyPr vert="horz" lIns="86445" tIns="43222" rIns="86445" bIns="43222" rtlCol="0" anchor="ctr">
            <a:normAutofit fontScale="97500"/>
          </a:bodyPr>
          <a:lstStyle>
            <a:lvl1pPr algn="ctr" defTabSz="914400" rtl="0" eaLnBrk="1" latinLnBrk="0" hangingPunct="1">
              <a:spcBef>
                <a:spcPct val="0"/>
              </a:spcBef>
              <a:buNone/>
              <a:defRPr sz="2600" b="1" kern="1200">
                <a:solidFill>
                  <a:schemeClr val="tx2"/>
                </a:solidFill>
                <a:latin typeface="Garamond" pitchFamily="18" charset="0"/>
                <a:ea typeface="+mj-ea"/>
                <a:cs typeface="+mj-cs"/>
              </a:defRPr>
            </a:lvl1pPr>
          </a:lstStyle>
          <a:p>
            <a:r>
              <a:rPr lang="en-GB" sz="3025" dirty="0" err="1"/>
              <a:t>Epidemiologia</a:t>
            </a:r>
            <a:r>
              <a:rPr lang="en-GB" sz="3025" dirty="0"/>
              <a:t> </a:t>
            </a:r>
            <a:r>
              <a:rPr lang="en-GB" sz="3025" dirty="0" err="1"/>
              <a:t>delle</a:t>
            </a:r>
            <a:r>
              <a:rPr lang="en-GB" sz="3025" dirty="0"/>
              <a:t> NTM</a:t>
            </a:r>
          </a:p>
        </p:txBody>
      </p:sp>
      <p:sp>
        <p:nvSpPr>
          <p:cNvPr id="7" name="Sottotitolo 2"/>
          <p:cNvSpPr txBox="1">
            <a:spLocks/>
          </p:cNvSpPr>
          <p:nvPr/>
        </p:nvSpPr>
        <p:spPr>
          <a:xfrm>
            <a:off x="2833845" y="4671234"/>
            <a:ext cx="6051127" cy="61266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647" b="1" dirty="0">
                <a:latin typeface="Garamond" panose="02020404030301010803" pitchFamily="18" charset="0"/>
              </a:rPr>
              <a:t>Giovanni </a:t>
            </a:r>
            <a:r>
              <a:rPr lang="en-GB" sz="2647" b="1" dirty="0" err="1">
                <a:latin typeface="Garamond" panose="02020404030301010803" pitchFamily="18" charset="0"/>
              </a:rPr>
              <a:t>Sotgiu</a:t>
            </a:r>
            <a:endParaRPr lang="en-GB" sz="2647" b="1" dirty="0">
              <a:latin typeface="Garamond" panose="02020404030301010803" pitchFamily="18" charset="0"/>
            </a:endParaRPr>
          </a:p>
        </p:txBody>
      </p:sp>
      <p:sp>
        <p:nvSpPr>
          <p:cNvPr id="4" name="Sottotitolo 2"/>
          <p:cNvSpPr txBox="1">
            <a:spLocks/>
          </p:cNvSpPr>
          <p:nvPr/>
        </p:nvSpPr>
        <p:spPr>
          <a:xfrm>
            <a:off x="2841325" y="5964644"/>
            <a:ext cx="6051127" cy="272297"/>
          </a:xfrm>
          <a:prstGeom prst="rect">
            <a:avLst/>
          </a:prstGeom>
        </p:spPr>
        <p:txBody>
          <a:bodyPr>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3025" dirty="0">
                <a:latin typeface="Garamond" panose="02020404030301010803" pitchFamily="18" charset="0"/>
              </a:rPr>
              <a:t>Trieste, 1-3/Apr/2019</a:t>
            </a:r>
          </a:p>
        </p:txBody>
      </p:sp>
      <p:sp>
        <p:nvSpPr>
          <p:cNvPr id="5" name="Sottotitolo 2"/>
          <p:cNvSpPr txBox="1">
            <a:spLocks/>
          </p:cNvSpPr>
          <p:nvPr/>
        </p:nvSpPr>
        <p:spPr>
          <a:xfrm>
            <a:off x="2735474" y="1569495"/>
            <a:ext cx="6051127" cy="586780"/>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3025" b="1" dirty="0">
                <a:solidFill>
                  <a:schemeClr val="tx2"/>
                </a:solidFill>
                <a:latin typeface="Garamond" panose="02020404030301010803" pitchFamily="18" charset="0"/>
              </a:rPr>
              <a:t>Department of Medical, Surgical and Experimental Sciences</a:t>
            </a:r>
          </a:p>
          <a:p>
            <a:pPr marL="0" indent="0" algn="ctr">
              <a:buNone/>
            </a:pPr>
            <a:r>
              <a:rPr lang="en-GB" sz="3025" b="1" dirty="0">
                <a:solidFill>
                  <a:schemeClr val="tx2"/>
                </a:solidFill>
                <a:latin typeface="Garamond" panose="02020404030301010803" pitchFamily="18" charset="0"/>
              </a:rPr>
              <a:t>University of Sassari - Italy</a:t>
            </a:r>
          </a:p>
        </p:txBody>
      </p:sp>
    </p:spTree>
    <p:extLst>
      <p:ext uri="{BB962C8B-B14F-4D97-AF65-F5344CB8AC3E}">
        <p14:creationId xmlns:p14="http://schemas.microsoft.com/office/powerpoint/2010/main" val="1506755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181916" y="1292337"/>
            <a:ext cx="7555223" cy="759768"/>
          </a:xfrm>
          <a:prstGeom prst="rect">
            <a:avLst/>
          </a:prstGeom>
        </p:spPr>
        <p:txBody>
          <a:bodyPr vert="horz" lIns="86050" tIns="43025" rIns="86050" bIns="43025" rtlCol="0" anchor="ctr">
            <a:noAutofit/>
          </a:bodyPr>
          <a:lstStyle>
            <a:lvl1pPr algn="ctr" defTabSz="1299992" rtl="0" eaLnBrk="1" latinLnBrk="0" hangingPunct="1">
              <a:spcBef>
                <a:spcPct val="0"/>
              </a:spcBef>
              <a:buNone/>
              <a:defRPr sz="6300" kern="1200">
                <a:solidFill>
                  <a:schemeClr val="tx1"/>
                </a:solidFill>
                <a:latin typeface="+mj-lt"/>
                <a:ea typeface="+mj-ea"/>
                <a:cs typeface="+mj-cs"/>
              </a:defRPr>
            </a:lvl1pPr>
          </a:lstStyle>
          <a:p>
            <a:r>
              <a:rPr lang="en-GB" sz="3403" b="1" dirty="0">
                <a:solidFill>
                  <a:schemeClr val="tx2"/>
                </a:solidFill>
                <a:latin typeface="Garamond" panose="02020404030301010803" pitchFamily="18" charset="0"/>
                <a:cs typeface="Calibri"/>
              </a:rPr>
              <a:t>NTM and PD</a:t>
            </a:r>
          </a:p>
        </p:txBody>
      </p:sp>
      <p:sp>
        <p:nvSpPr>
          <p:cNvPr id="5" name="Rettangolo 4"/>
          <p:cNvSpPr/>
          <p:nvPr/>
        </p:nvSpPr>
        <p:spPr>
          <a:xfrm>
            <a:off x="1438804" y="2293019"/>
            <a:ext cx="8644467" cy="2955937"/>
          </a:xfrm>
          <a:prstGeom prst="rect">
            <a:avLst/>
          </a:prstGeom>
        </p:spPr>
        <p:txBody>
          <a:bodyPr wrap="square">
            <a:spAutoFit/>
          </a:bodyPr>
          <a:lstStyle/>
          <a:p>
            <a:pPr marL="324178" indent="-324178" algn="just">
              <a:buClr>
                <a:schemeClr val="accent2"/>
              </a:buClr>
              <a:buFont typeface="Wingdings" pitchFamily="2" charset="2"/>
              <a:buChar char="ü"/>
            </a:pPr>
            <a:r>
              <a:rPr lang="en-CA" sz="1861" dirty="0">
                <a:solidFill>
                  <a:srgbClr val="2F2A2B"/>
                </a:solidFill>
                <a:latin typeface="Garamond" panose="02020404030301010803" pitchFamily="18" charset="0"/>
              </a:rPr>
              <a:t>&gt;180 species (only a few pathogenetic);</a:t>
            </a:r>
          </a:p>
          <a:p>
            <a:pPr marL="324178" indent="-324178" algn="just">
              <a:buClr>
                <a:schemeClr val="accent2"/>
              </a:buClr>
              <a:buFont typeface="Wingdings" pitchFamily="2" charset="2"/>
              <a:buChar char="ü"/>
            </a:pPr>
            <a:endParaRPr lang="en-CA" sz="1861" dirty="0">
              <a:solidFill>
                <a:srgbClr val="2F2A2B"/>
              </a:solidFill>
              <a:latin typeface="Garamond" panose="02020404030301010803" pitchFamily="18" charset="0"/>
            </a:endParaRPr>
          </a:p>
          <a:p>
            <a:pPr marL="324178" indent="-324178" algn="just">
              <a:buClr>
                <a:schemeClr val="accent2"/>
              </a:buClr>
              <a:buFont typeface="Wingdings" pitchFamily="2" charset="2"/>
              <a:buChar char="ü"/>
            </a:pPr>
            <a:endParaRPr lang="en-CA" sz="1861" dirty="0">
              <a:solidFill>
                <a:srgbClr val="2F2A2B"/>
              </a:solidFill>
              <a:latin typeface="Garamond" panose="02020404030301010803" pitchFamily="18" charset="0"/>
            </a:endParaRPr>
          </a:p>
          <a:p>
            <a:pPr marL="324178" indent="-324178" algn="just">
              <a:buClr>
                <a:schemeClr val="accent2"/>
              </a:buClr>
              <a:buFont typeface="Wingdings" pitchFamily="2" charset="2"/>
              <a:buChar char="ü"/>
            </a:pPr>
            <a:r>
              <a:rPr lang="en-CA" sz="1861" dirty="0">
                <a:solidFill>
                  <a:srgbClr val="2F2A2B"/>
                </a:solidFill>
                <a:latin typeface="Garamond" panose="02020404030301010803" pitchFamily="18" charset="0"/>
              </a:rPr>
              <a:t>Widely distributed in the environment;</a:t>
            </a:r>
          </a:p>
          <a:p>
            <a:pPr marL="324178" indent="-324178" algn="just">
              <a:buClr>
                <a:schemeClr val="accent2"/>
              </a:buClr>
              <a:buFont typeface="Wingdings" pitchFamily="2" charset="2"/>
              <a:buChar char="ü"/>
            </a:pPr>
            <a:endParaRPr lang="en-CA" sz="1861" dirty="0">
              <a:solidFill>
                <a:srgbClr val="2F2A2B"/>
              </a:solidFill>
              <a:latin typeface="Garamond" panose="02020404030301010803" pitchFamily="18" charset="0"/>
            </a:endParaRPr>
          </a:p>
          <a:p>
            <a:pPr marL="324178" indent="-324178" algn="just">
              <a:buClr>
                <a:schemeClr val="accent2"/>
              </a:buClr>
              <a:buFont typeface="Wingdings" pitchFamily="2" charset="2"/>
              <a:buChar char="ü"/>
            </a:pPr>
            <a:endParaRPr lang="en-CA" sz="1861" dirty="0">
              <a:latin typeface="Garamond" panose="02020404030301010803" pitchFamily="18" charset="0"/>
            </a:endParaRPr>
          </a:p>
          <a:p>
            <a:pPr marL="324178" indent="-324178" algn="just">
              <a:buClr>
                <a:schemeClr val="accent2"/>
              </a:buClr>
              <a:buFont typeface="Wingdings" pitchFamily="2" charset="2"/>
              <a:buChar char="ü"/>
            </a:pPr>
            <a:r>
              <a:rPr lang="en-CA" sz="1861" dirty="0">
                <a:latin typeface="Garamond" panose="02020404030301010803" pitchFamily="18" charset="0"/>
              </a:rPr>
              <a:t>Model of transmission unclear (person-to-person uncommon);</a:t>
            </a:r>
          </a:p>
          <a:p>
            <a:pPr marL="324178" indent="-324178" algn="just">
              <a:buClr>
                <a:schemeClr val="accent2"/>
              </a:buClr>
              <a:buFont typeface="Wingdings" pitchFamily="2" charset="2"/>
              <a:buChar char="ü"/>
            </a:pPr>
            <a:endParaRPr lang="en-CA" sz="1861" dirty="0">
              <a:latin typeface="Garamond" panose="02020404030301010803" pitchFamily="18" charset="0"/>
            </a:endParaRPr>
          </a:p>
          <a:p>
            <a:pPr marL="324178" indent="-324178" algn="just">
              <a:buClr>
                <a:schemeClr val="accent2"/>
              </a:buClr>
              <a:buFont typeface="Wingdings" pitchFamily="2" charset="2"/>
              <a:buChar char="ü"/>
            </a:pPr>
            <a:endParaRPr lang="en-CA" sz="1861" dirty="0">
              <a:latin typeface="Garamond" panose="02020404030301010803" pitchFamily="18" charset="0"/>
            </a:endParaRPr>
          </a:p>
          <a:p>
            <a:pPr marL="324178" indent="-324178">
              <a:buClr>
                <a:schemeClr val="accent2"/>
              </a:buClr>
              <a:buFont typeface="Wingdings" pitchFamily="2" charset="2"/>
              <a:buChar char="ü"/>
            </a:pPr>
            <a:r>
              <a:rPr lang="en-GB" sz="1861" dirty="0">
                <a:latin typeface="Garamond" panose="02020404030301010803" pitchFamily="18" charset="0"/>
              </a:rPr>
              <a:t>Clinical syndromes: Fibro-cavitary/consolidation (Europe); Nodular </a:t>
            </a:r>
            <a:r>
              <a:rPr lang="en-GB" sz="1861" dirty="0" err="1">
                <a:latin typeface="Garamond" panose="02020404030301010803" pitchFamily="18" charset="0"/>
              </a:rPr>
              <a:t>bronchiectatic</a:t>
            </a:r>
            <a:r>
              <a:rPr lang="en-GB" sz="1861" dirty="0">
                <a:latin typeface="Garamond" panose="02020404030301010803" pitchFamily="18" charset="0"/>
              </a:rPr>
              <a:t> (US).</a:t>
            </a:r>
            <a:endParaRPr lang="en-CA" sz="1861" dirty="0">
              <a:latin typeface="Garamond" panose="02020404030301010803" pitchFamily="18" charset="0"/>
            </a:endParaRPr>
          </a:p>
        </p:txBody>
      </p:sp>
      <p:sp>
        <p:nvSpPr>
          <p:cNvPr id="18" name="Rettangolo 17"/>
          <p:cNvSpPr/>
          <p:nvPr/>
        </p:nvSpPr>
        <p:spPr>
          <a:xfrm>
            <a:off x="8974666" y="5991239"/>
            <a:ext cx="2217210" cy="296107"/>
          </a:xfrm>
          <a:prstGeom prst="rect">
            <a:avLst/>
          </a:prstGeom>
        </p:spPr>
        <p:txBody>
          <a:bodyPr wrap="none">
            <a:spAutoFit/>
          </a:bodyPr>
          <a:lstStyle/>
          <a:p>
            <a:pPr algn="r"/>
            <a:r>
              <a:rPr lang="it-IT" sz="1324" dirty="0" err="1">
                <a:latin typeface="Garamond" panose="02020404030301010803" pitchFamily="18" charset="0"/>
                <a:ea typeface="Calibri" charset="0"/>
                <a:cs typeface="Calibri" charset="0"/>
              </a:rPr>
              <a:t>Stout</a:t>
            </a:r>
            <a:r>
              <a:rPr lang="it-IT" sz="1324" dirty="0">
                <a:latin typeface="Garamond" panose="02020404030301010803" pitchFamily="18" charset="0"/>
                <a:ea typeface="Calibri" charset="0"/>
                <a:cs typeface="Calibri" charset="0"/>
              </a:rPr>
              <a:t> JE. </a:t>
            </a:r>
            <a:r>
              <a:rPr lang="it-IT" sz="1324" dirty="0" err="1">
                <a:latin typeface="Garamond" panose="02020404030301010803" pitchFamily="18" charset="0"/>
                <a:ea typeface="Calibri" charset="0"/>
                <a:cs typeface="Calibri" charset="0"/>
              </a:rPr>
              <a:t>Int</a:t>
            </a:r>
            <a:r>
              <a:rPr lang="it-IT" sz="1324" dirty="0">
                <a:latin typeface="Garamond" panose="02020404030301010803" pitchFamily="18" charset="0"/>
                <a:ea typeface="Calibri" charset="0"/>
                <a:cs typeface="Calibri" charset="0"/>
              </a:rPr>
              <a:t> </a:t>
            </a:r>
            <a:r>
              <a:rPr lang="it-IT" sz="1324" dirty="0" err="1">
                <a:latin typeface="Garamond" panose="02020404030301010803" pitchFamily="18" charset="0"/>
                <a:ea typeface="Calibri" charset="0"/>
                <a:cs typeface="Calibri" charset="0"/>
              </a:rPr>
              <a:t>J</a:t>
            </a:r>
            <a:r>
              <a:rPr lang="it-IT" sz="1324" dirty="0">
                <a:latin typeface="Garamond" panose="02020404030301010803" pitchFamily="18" charset="0"/>
                <a:ea typeface="Calibri" charset="0"/>
                <a:cs typeface="Calibri" charset="0"/>
              </a:rPr>
              <a:t> </a:t>
            </a:r>
            <a:r>
              <a:rPr lang="it-IT" sz="1324" dirty="0" err="1">
                <a:latin typeface="Garamond" panose="02020404030301010803" pitchFamily="18" charset="0"/>
                <a:ea typeface="Calibri" charset="0"/>
                <a:cs typeface="Calibri" charset="0"/>
              </a:rPr>
              <a:t>Infect</a:t>
            </a:r>
            <a:r>
              <a:rPr lang="it-IT" sz="1324" dirty="0">
                <a:latin typeface="Garamond" panose="02020404030301010803" pitchFamily="18" charset="0"/>
                <a:ea typeface="Calibri" charset="0"/>
                <a:cs typeface="Calibri" charset="0"/>
              </a:rPr>
              <a:t> </a:t>
            </a:r>
            <a:r>
              <a:rPr lang="it-IT" sz="1324" dirty="0" err="1">
                <a:latin typeface="Garamond" panose="02020404030301010803" pitchFamily="18" charset="0"/>
                <a:ea typeface="Calibri" charset="0"/>
                <a:cs typeface="Calibri" charset="0"/>
              </a:rPr>
              <a:t>Dis</a:t>
            </a:r>
            <a:r>
              <a:rPr lang="it-IT" sz="1324" dirty="0">
                <a:latin typeface="Garamond" panose="02020404030301010803" pitchFamily="18" charset="0"/>
                <a:ea typeface="Calibri" charset="0"/>
                <a:cs typeface="Calibri" charset="0"/>
              </a:rPr>
              <a:t>. 2016</a:t>
            </a:r>
          </a:p>
        </p:txBody>
      </p:sp>
      <p:pic>
        <p:nvPicPr>
          <p:cNvPr id="3" name="Immagine 2">
            <a:extLst>
              <a:ext uri="{FF2B5EF4-FFF2-40B4-BE49-F238E27FC236}">
                <a16:creationId xmlns:a16="http://schemas.microsoft.com/office/drawing/2014/main" id="{DC1B4AC7-0F66-BF43-83BE-DC3C4D0FA89D}"/>
              </a:ext>
            </a:extLst>
          </p:cNvPr>
          <p:cNvPicPr>
            <a:picLocks noChangeAspect="1"/>
          </p:cNvPicPr>
          <p:nvPr/>
        </p:nvPicPr>
        <p:blipFill>
          <a:blip r:embed="rId2"/>
          <a:stretch>
            <a:fillRect/>
          </a:stretch>
        </p:blipFill>
        <p:spPr>
          <a:xfrm>
            <a:off x="8010594" y="1640066"/>
            <a:ext cx="3329564" cy="21309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680199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checkerboard(across)">
                                      <p:cBhvr>
                                        <p:cTn id="12" dur="500"/>
                                        <p:tgtEl>
                                          <p:spTgt spid="5">
                                            <p:txEl>
                                              <p:pRg st="3" end="3"/>
                                            </p:txEl>
                                          </p:spTgt>
                                        </p:tgtEl>
                                      </p:cBhvr>
                                    </p:animEffect>
                                  </p:childTnLst>
                                  <p:subTnLst>
                                    <p:animClr clrSpc="rgb" dir="cw">
                                      <p:cBhvr override="childStyle">
                                        <p:cTn dur="1" fill="hold" display="0" masterRel="nextClick" afterEffect="1"/>
                                        <p:tgtEl>
                                          <p:spTgt spid="5">
                                            <p:txEl>
                                              <p:pRg st="3" end="3"/>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checkerboard(across)">
                                      <p:cBhvr>
                                        <p:cTn id="17" dur="500"/>
                                        <p:tgtEl>
                                          <p:spTgt spid="5">
                                            <p:txEl>
                                              <p:pRg st="6" end="6"/>
                                            </p:txEl>
                                          </p:spTgt>
                                        </p:tgtEl>
                                      </p:cBhvr>
                                    </p:animEffect>
                                  </p:childTnLst>
                                  <p:subTnLst>
                                    <p:animClr clrSpc="rgb" dir="cw">
                                      <p:cBhvr override="childStyle">
                                        <p:cTn dur="1" fill="hold" display="0" masterRel="nextClick" afterEffect="1"/>
                                        <p:tgtEl>
                                          <p:spTgt spid="5">
                                            <p:txEl>
                                              <p:pRg st="6" end="6"/>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9" end="9"/>
                                            </p:txEl>
                                          </p:spTgt>
                                        </p:tgtEl>
                                        <p:attrNameLst>
                                          <p:attrName>style.visibility</p:attrName>
                                        </p:attrNameLst>
                                      </p:cBhvr>
                                      <p:to>
                                        <p:strVal val="visible"/>
                                      </p:to>
                                    </p:set>
                                    <p:animEffect transition="in" filter="checkerboard(across)">
                                      <p:cBhvr>
                                        <p:cTn id="2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20497" y="1898341"/>
            <a:ext cx="6476177" cy="4347023"/>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6935557" y="6081786"/>
            <a:ext cx="4322233" cy="296107"/>
          </a:xfrm>
          <a:prstGeom prst="rect">
            <a:avLst/>
          </a:prstGeom>
        </p:spPr>
        <p:txBody>
          <a:bodyPr>
            <a:spAutoFit/>
          </a:bodyPr>
          <a:lstStyle/>
          <a:p>
            <a:pPr algn="r"/>
            <a:r>
              <a:rPr lang="en-US" sz="1324" dirty="0">
                <a:latin typeface="Garamond" panose="02020404030301010803" pitchFamily="18" charset="0"/>
                <a:cs typeface="Times New Roman"/>
              </a:rPr>
              <a:t>Russell CD. Thorax. 2014</a:t>
            </a:r>
          </a:p>
        </p:txBody>
      </p:sp>
      <p:cxnSp>
        <p:nvCxnSpPr>
          <p:cNvPr id="9" name="Connettore 2 8">
            <a:extLst>
              <a:ext uri="{FF2B5EF4-FFF2-40B4-BE49-F238E27FC236}">
                <a16:creationId xmlns:a16="http://schemas.microsoft.com/office/drawing/2014/main" id="{7225C049-63E7-FD42-BE91-BFD6DA8ECD86}"/>
              </a:ext>
            </a:extLst>
          </p:cNvPr>
          <p:cNvCxnSpPr/>
          <p:nvPr/>
        </p:nvCxnSpPr>
        <p:spPr>
          <a:xfrm>
            <a:off x="1812732" y="3668271"/>
            <a:ext cx="6716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602D5621-D2D4-8C46-93F1-0D6485A0ACA8}"/>
              </a:ext>
            </a:extLst>
          </p:cNvPr>
          <p:cNvCxnSpPr/>
          <p:nvPr/>
        </p:nvCxnSpPr>
        <p:spPr>
          <a:xfrm>
            <a:off x="1812732" y="4144791"/>
            <a:ext cx="6716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92C88034-40F0-504D-9B13-E1AA87C247D2}"/>
              </a:ext>
            </a:extLst>
          </p:cNvPr>
          <p:cNvCxnSpPr/>
          <p:nvPr/>
        </p:nvCxnSpPr>
        <p:spPr>
          <a:xfrm>
            <a:off x="1812732" y="5846647"/>
            <a:ext cx="6716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D942B22C-0DAA-C541-8263-A9C2B1CAB7B4}"/>
              </a:ext>
            </a:extLst>
          </p:cNvPr>
          <p:cNvCxnSpPr/>
          <p:nvPr/>
        </p:nvCxnSpPr>
        <p:spPr>
          <a:xfrm>
            <a:off x="1812732" y="3191752"/>
            <a:ext cx="6716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384998F5-C2E8-1B45-B368-5F1084E34599}"/>
              </a:ext>
            </a:extLst>
          </p:cNvPr>
          <p:cNvCxnSpPr/>
          <p:nvPr/>
        </p:nvCxnSpPr>
        <p:spPr>
          <a:xfrm>
            <a:off x="1880806" y="3395974"/>
            <a:ext cx="67161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321542FA-D0DE-424E-8939-BFFDDBA1A910}"/>
              </a:ext>
            </a:extLst>
          </p:cNvPr>
          <p:cNvCxnSpPr/>
          <p:nvPr/>
        </p:nvCxnSpPr>
        <p:spPr>
          <a:xfrm>
            <a:off x="1880806" y="3872494"/>
            <a:ext cx="67161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212D8649-A015-8840-A35F-BBBE53FCB34D}"/>
              </a:ext>
            </a:extLst>
          </p:cNvPr>
          <p:cNvCxnSpPr/>
          <p:nvPr/>
        </p:nvCxnSpPr>
        <p:spPr>
          <a:xfrm>
            <a:off x="1889932" y="4349014"/>
            <a:ext cx="67161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9856B60C-DEBD-5F4B-8067-8737FE446D14}"/>
              </a:ext>
            </a:extLst>
          </p:cNvPr>
          <p:cNvSpPr txBox="1">
            <a:spLocks/>
          </p:cNvSpPr>
          <p:nvPr/>
        </p:nvSpPr>
        <p:spPr>
          <a:xfrm>
            <a:off x="1618533" y="1191881"/>
            <a:ext cx="8071584" cy="759768"/>
          </a:xfrm>
          <a:prstGeom prst="rect">
            <a:avLst/>
          </a:prstGeom>
        </p:spPr>
        <p:txBody>
          <a:bodyPr vert="horz" lIns="86050" tIns="43025" rIns="86050" bIns="43025" rtlCol="0" anchor="ctr">
            <a:noAutofit/>
          </a:bodyPr>
          <a:lstStyle>
            <a:lvl1pPr algn="ctr" defTabSz="1299992" rtl="0" eaLnBrk="1" latinLnBrk="0" hangingPunct="1">
              <a:spcBef>
                <a:spcPct val="0"/>
              </a:spcBef>
              <a:buNone/>
              <a:defRPr sz="6300" kern="1200">
                <a:solidFill>
                  <a:schemeClr val="tx1"/>
                </a:solidFill>
                <a:latin typeface="+mj-lt"/>
                <a:ea typeface="+mj-ea"/>
                <a:cs typeface="+mj-cs"/>
              </a:defRPr>
            </a:lvl1pPr>
          </a:lstStyle>
          <a:p>
            <a:r>
              <a:rPr lang="en-GB" sz="3403" b="1" dirty="0">
                <a:solidFill>
                  <a:schemeClr val="tx2"/>
                </a:solidFill>
                <a:latin typeface="Garamond" panose="02020404030301010803" pitchFamily="18" charset="0"/>
                <a:cs typeface="Calibri"/>
              </a:rPr>
              <a:t>NTM And PD</a:t>
            </a:r>
          </a:p>
        </p:txBody>
      </p:sp>
    </p:spTree>
    <p:extLst>
      <p:ext uri="{BB962C8B-B14F-4D97-AF65-F5344CB8AC3E}">
        <p14:creationId xmlns:p14="http://schemas.microsoft.com/office/powerpoint/2010/main" val="832953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par>
                                <p:cTn id="19" presetID="5"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par>
                                <p:cTn id="27" presetID="3" presetClass="entr" presetSubtype="1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linds(horizontal)">
                                      <p:cBhvr>
                                        <p:cTn id="29" dur="500"/>
                                        <p:tgtEl>
                                          <p:spTgt spid="14"/>
                                        </p:tgtEl>
                                      </p:cBhvr>
                                    </p:animEffect>
                                  </p:childTnLst>
                                </p:cTn>
                              </p:par>
                              <p:par>
                                <p:cTn id="30" presetID="3" presetClass="entr" presetSubtype="1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888A3C6-74B4-3E4D-9E80-605E67160C82}"/>
              </a:ext>
            </a:extLst>
          </p:cNvPr>
          <p:cNvPicPr>
            <a:picLocks noChangeAspect="1"/>
          </p:cNvPicPr>
          <p:nvPr/>
        </p:nvPicPr>
        <p:blipFill>
          <a:blip r:embed="rId2"/>
          <a:stretch>
            <a:fillRect/>
          </a:stretch>
        </p:blipFill>
        <p:spPr>
          <a:xfrm>
            <a:off x="2363282" y="2602068"/>
            <a:ext cx="6795511" cy="36498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ttangolo arrotondato 5">
            <a:extLst>
              <a:ext uri="{FF2B5EF4-FFF2-40B4-BE49-F238E27FC236}">
                <a16:creationId xmlns:a16="http://schemas.microsoft.com/office/drawing/2014/main" id="{25262CBB-B429-614D-ABA4-061853DBF828}"/>
              </a:ext>
            </a:extLst>
          </p:cNvPr>
          <p:cNvSpPr/>
          <p:nvPr/>
        </p:nvSpPr>
        <p:spPr>
          <a:xfrm>
            <a:off x="7803264" y="2929378"/>
            <a:ext cx="1429559" cy="204222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2"/>
          </a:p>
        </p:txBody>
      </p:sp>
      <p:sp>
        <p:nvSpPr>
          <p:cNvPr id="7" name="Rectangle 6">
            <a:extLst>
              <a:ext uri="{FF2B5EF4-FFF2-40B4-BE49-F238E27FC236}">
                <a16:creationId xmlns:a16="http://schemas.microsoft.com/office/drawing/2014/main" id="{581F3604-3EFD-2448-8AB4-890AD5F750B7}"/>
              </a:ext>
            </a:extLst>
          </p:cNvPr>
          <p:cNvSpPr/>
          <p:nvPr/>
        </p:nvSpPr>
        <p:spPr>
          <a:xfrm>
            <a:off x="7071706" y="6070497"/>
            <a:ext cx="4322233" cy="296107"/>
          </a:xfrm>
          <a:prstGeom prst="rect">
            <a:avLst/>
          </a:prstGeom>
        </p:spPr>
        <p:txBody>
          <a:bodyPr>
            <a:spAutoFit/>
          </a:bodyPr>
          <a:lstStyle/>
          <a:p>
            <a:pPr algn="r"/>
            <a:r>
              <a:rPr lang="en-US" sz="1324" dirty="0" err="1">
                <a:latin typeface="Garamond" panose="02020404030301010803" pitchFamily="18" charset="0"/>
                <a:cs typeface="Times New Roman"/>
              </a:rPr>
              <a:t>Rindi</a:t>
            </a:r>
            <a:r>
              <a:rPr lang="en-US" sz="1324" dirty="0">
                <a:latin typeface="Garamond" panose="02020404030301010803" pitchFamily="18" charset="0"/>
                <a:cs typeface="Times New Roman"/>
              </a:rPr>
              <a:t> L. BMC Infect Dis. 2016</a:t>
            </a:r>
          </a:p>
        </p:txBody>
      </p:sp>
      <p:sp>
        <p:nvSpPr>
          <p:cNvPr id="8" name="Rettangolo 7">
            <a:extLst>
              <a:ext uri="{FF2B5EF4-FFF2-40B4-BE49-F238E27FC236}">
                <a16:creationId xmlns:a16="http://schemas.microsoft.com/office/drawing/2014/main" id="{E235119F-38DE-1B4F-896B-5999C10C7BB4}"/>
              </a:ext>
            </a:extLst>
          </p:cNvPr>
          <p:cNvSpPr/>
          <p:nvPr/>
        </p:nvSpPr>
        <p:spPr>
          <a:xfrm>
            <a:off x="1880806" y="1989723"/>
            <a:ext cx="7760462" cy="616194"/>
          </a:xfrm>
          <a:prstGeom prst="rect">
            <a:avLst/>
          </a:prstGeom>
        </p:spPr>
        <p:txBody>
          <a:bodyPr wrap="square">
            <a:spAutoFit/>
          </a:bodyPr>
          <a:lstStyle/>
          <a:p>
            <a:pPr algn="ctr"/>
            <a:r>
              <a:rPr lang="it-IT" sz="1702" b="1" dirty="0" err="1">
                <a:solidFill>
                  <a:schemeClr val="tx2"/>
                </a:solidFill>
                <a:latin typeface="Garamond" panose="02020404030301010803" pitchFamily="18" charset="0"/>
              </a:rPr>
              <a:t>Increase</a:t>
            </a:r>
            <a:r>
              <a:rPr lang="it-IT" sz="1702" b="1" dirty="0">
                <a:solidFill>
                  <a:schemeClr val="tx2"/>
                </a:solidFill>
                <a:latin typeface="Garamond" panose="02020404030301010803" pitchFamily="18" charset="0"/>
              </a:rPr>
              <a:t> in non-</a:t>
            </a:r>
            <a:r>
              <a:rPr lang="it-IT" sz="1702" b="1" dirty="0" err="1">
                <a:solidFill>
                  <a:schemeClr val="tx2"/>
                </a:solidFill>
                <a:latin typeface="Garamond" panose="02020404030301010803" pitchFamily="18" charset="0"/>
              </a:rPr>
              <a:t>tuberculous</a:t>
            </a:r>
            <a:r>
              <a:rPr lang="it-IT" sz="1702" b="1" dirty="0">
                <a:solidFill>
                  <a:schemeClr val="tx2"/>
                </a:solidFill>
                <a:latin typeface="Garamond" panose="02020404030301010803" pitchFamily="18" charset="0"/>
              </a:rPr>
              <a:t> </a:t>
            </a:r>
            <a:r>
              <a:rPr lang="it-IT" sz="1702" b="1" dirty="0" err="1">
                <a:solidFill>
                  <a:schemeClr val="tx2"/>
                </a:solidFill>
                <a:latin typeface="Garamond" panose="02020404030301010803" pitchFamily="18" charset="0"/>
              </a:rPr>
              <a:t>mycobacteria</a:t>
            </a:r>
            <a:r>
              <a:rPr lang="it-IT" sz="1702" b="1" dirty="0">
                <a:solidFill>
                  <a:schemeClr val="tx2"/>
                </a:solidFill>
                <a:latin typeface="Garamond" panose="02020404030301010803" pitchFamily="18" charset="0"/>
              </a:rPr>
              <a:t> </a:t>
            </a:r>
            <a:r>
              <a:rPr lang="it-IT" sz="1702" b="1" dirty="0" err="1">
                <a:solidFill>
                  <a:schemeClr val="tx2"/>
                </a:solidFill>
                <a:latin typeface="Garamond" panose="02020404030301010803" pitchFamily="18" charset="0"/>
              </a:rPr>
              <a:t>isolated</a:t>
            </a:r>
            <a:r>
              <a:rPr lang="it-IT" sz="1702" b="1" dirty="0">
                <a:solidFill>
                  <a:schemeClr val="tx2"/>
                </a:solidFill>
                <a:latin typeface="Garamond" panose="02020404030301010803" pitchFamily="18" charset="0"/>
              </a:rPr>
              <a:t> from </a:t>
            </a:r>
            <a:r>
              <a:rPr lang="it-IT" sz="1702" b="1" dirty="0" err="1">
                <a:solidFill>
                  <a:schemeClr val="tx2"/>
                </a:solidFill>
                <a:latin typeface="Garamond" panose="02020404030301010803" pitchFamily="18" charset="0"/>
              </a:rPr>
              <a:t>humans</a:t>
            </a:r>
            <a:r>
              <a:rPr lang="it-IT" sz="1702" b="1" dirty="0">
                <a:solidFill>
                  <a:schemeClr val="tx2"/>
                </a:solidFill>
                <a:latin typeface="Garamond" panose="02020404030301010803" pitchFamily="18" charset="0"/>
              </a:rPr>
              <a:t> in </a:t>
            </a:r>
            <a:r>
              <a:rPr lang="it-IT" sz="1702" b="1" dirty="0" err="1">
                <a:solidFill>
                  <a:schemeClr val="tx2"/>
                </a:solidFill>
                <a:latin typeface="Garamond" panose="02020404030301010803" pitchFamily="18" charset="0"/>
              </a:rPr>
              <a:t>Tuscany</a:t>
            </a:r>
            <a:r>
              <a:rPr lang="it-IT" sz="1702" b="1" dirty="0">
                <a:solidFill>
                  <a:schemeClr val="tx2"/>
                </a:solidFill>
                <a:latin typeface="Garamond" panose="02020404030301010803" pitchFamily="18" charset="0"/>
              </a:rPr>
              <a:t>, </a:t>
            </a:r>
            <a:r>
              <a:rPr lang="it-IT" sz="1702" b="1" dirty="0" err="1">
                <a:solidFill>
                  <a:schemeClr val="tx2"/>
                </a:solidFill>
                <a:latin typeface="Garamond" panose="02020404030301010803" pitchFamily="18" charset="0"/>
              </a:rPr>
              <a:t>Italy</a:t>
            </a:r>
            <a:r>
              <a:rPr lang="it-IT" sz="1702" b="1" dirty="0">
                <a:solidFill>
                  <a:schemeClr val="tx2"/>
                </a:solidFill>
                <a:latin typeface="Garamond" panose="02020404030301010803" pitchFamily="18" charset="0"/>
              </a:rPr>
              <a:t>, from 2004 to 2014 (76.2% PD)</a:t>
            </a:r>
          </a:p>
        </p:txBody>
      </p:sp>
      <p:sp>
        <p:nvSpPr>
          <p:cNvPr id="9" name="Title 1">
            <a:extLst>
              <a:ext uri="{FF2B5EF4-FFF2-40B4-BE49-F238E27FC236}">
                <a16:creationId xmlns:a16="http://schemas.microsoft.com/office/drawing/2014/main" id="{6C741307-3AAC-8B47-BEB5-AF9624A6F5DA}"/>
              </a:ext>
            </a:extLst>
          </p:cNvPr>
          <p:cNvSpPr txBox="1">
            <a:spLocks/>
          </p:cNvSpPr>
          <p:nvPr/>
        </p:nvSpPr>
        <p:spPr>
          <a:xfrm>
            <a:off x="1742711" y="1181426"/>
            <a:ext cx="8071584" cy="759768"/>
          </a:xfrm>
          <a:prstGeom prst="rect">
            <a:avLst/>
          </a:prstGeom>
        </p:spPr>
        <p:txBody>
          <a:bodyPr vert="horz" lIns="86050" tIns="43025" rIns="86050" bIns="43025" rtlCol="0" anchor="ctr">
            <a:noAutofit/>
          </a:bodyPr>
          <a:lstStyle>
            <a:lvl1pPr algn="ctr" defTabSz="1299992" rtl="0" eaLnBrk="1" latinLnBrk="0" hangingPunct="1">
              <a:spcBef>
                <a:spcPct val="0"/>
              </a:spcBef>
              <a:buNone/>
              <a:defRPr sz="6300" kern="1200">
                <a:solidFill>
                  <a:schemeClr val="tx1"/>
                </a:solidFill>
                <a:latin typeface="+mj-lt"/>
                <a:ea typeface="+mj-ea"/>
                <a:cs typeface="+mj-cs"/>
              </a:defRPr>
            </a:lvl1pPr>
          </a:lstStyle>
          <a:p>
            <a:r>
              <a:rPr lang="en-GB" sz="3403" b="1" dirty="0">
                <a:solidFill>
                  <a:schemeClr val="tx2"/>
                </a:solidFill>
                <a:latin typeface="Garamond" panose="02020404030301010803" pitchFamily="18" charset="0"/>
                <a:cs typeface="Calibri"/>
              </a:rPr>
              <a:t>NTM and PD</a:t>
            </a:r>
          </a:p>
        </p:txBody>
      </p:sp>
    </p:spTree>
    <p:extLst>
      <p:ext uri="{BB962C8B-B14F-4D97-AF65-F5344CB8AC3E}">
        <p14:creationId xmlns:p14="http://schemas.microsoft.com/office/powerpoint/2010/main" val="2447189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4823" y="1329124"/>
            <a:ext cx="8572428" cy="695704"/>
          </a:xfrm>
        </p:spPr>
        <p:txBody>
          <a:bodyPr>
            <a:normAutofit/>
          </a:bodyPr>
          <a:lstStyle/>
          <a:p>
            <a:r>
              <a:rPr lang="en-US" sz="3403" b="1" dirty="0">
                <a:solidFill>
                  <a:schemeClr val="tx2"/>
                </a:solidFill>
                <a:latin typeface="Garamond" panose="02020404030301010803" pitchFamily="18" charset="0"/>
                <a:cs typeface="Times New Roman"/>
              </a:rPr>
              <a:t>Environmental sources</a:t>
            </a:r>
          </a:p>
        </p:txBody>
      </p:sp>
      <p:sp>
        <p:nvSpPr>
          <p:cNvPr id="3" name="Content Placeholder 2"/>
          <p:cNvSpPr>
            <a:spLocks noGrp="1"/>
          </p:cNvSpPr>
          <p:nvPr>
            <p:ph idx="1"/>
          </p:nvPr>
        </p:nvSpPr>
        <p:spPr>
          <a:xfrm>
            <a:off x="1871026" y="2204162"/>
            <a:ext cx="7780020" cy="4278711"/>
          </a:xfrm>
        </p:spPr>
        <p:txBody>
          <a:bodyPr/>
          <a:lstStyle/>
          <a:p>
            <a:pPr>
              <a:buClr>
                <a:srgbClr val="FF0000"/>
              </a:buClr>
              <a:buFont typeface="Wingdings" pitchFamily="2" charset="2"/>
              <a:buChar char="Ø"/>
            </a:pPr>
            <a:r>
              <a:rPr lang="en-US" sz="2269" dirty="0">
                <a:latin typeface="Garamond" panose="02020404030301010803" pitchFamily="18" charset="0"/>
                <a:cs typeface="Times New Roman"/>
              </a:rPr>
              <a:t>Natural waters; </a:t>
            </a:r>
          </a:p>
          <a:p>
            <a:pPr>
              <a:buClr>
                <a:srgbClr val="FF0000"/>
              </a:buClr>
              <a:buFont typeface="Wingdings" pitchFamily="2" charset="2"/>
              <a:buChar char="Ø"/>
            </a:pPr>
            <a:r>
              <a:rPr lang="en-US" sz="2269" dirty="0">
                <a:latin typeface="Garamond" panose="02020404030301010803" pitchFamily="18" charset="0"/>
                <a:cs typeface="Times New Roman"/>
              </a:rPr>
              <a:t>Drinking water distribution systems;</a:t>
            </a:r>
          </a:p>
          <a:p>
            <a:pPr>
              <a:buClr>
                <a:srgbClr val="FF0000"/>
              </a:buClr>
              <a:buFont typeface="Wingdings" pitchFamily="2" charset="2"/>
              <a:buChar char="Ø"/>
            </a:pPr>
            <a:r>
              <a:rPr lang="en-US" sz="2269" dirty="0">
                <a:latin typeface="Garamond" panose="02020404030301010803" pitchFamily="18" charset="0"/>
                <a:cs typeface="Times New Roman"/>
              </a:rPr>
              <a:t>Biofilms in drinking water distribution systems;</a:t>
            </a:r>
          </a:p>
          <a:p>
            <a:pPr>
              <a:buClr>
                <a:srgbClr val="FF0000"/>
              </a:buClr>
              <a:buFont typeface="Wingdings" pitchFamily="2" charset="2"/>
              <a:buChar char="Ø"/>
            </a:pPr>
            <a:r>
              <a:rPr lang="en-US" sz="2269" dirty="0">
                <a:latin typeface="Garamond" panose="02020404030301010803" pitchFamily="18" charset="0"/>
                <a:cs typeface="Times New Roman"/>
              </a:rPr>
              <a:t>Building, hospital, and household plumbing;</a:t>
            </a:r>
          </a:p>
          <a:p>
            <a:pPr>
              <a:buClr>
                <a:srgbClr val="FF0000"/>
              </a:buClr>
              <a:buFont typeface="Wingdings" pitchFamily="2" charset="2"/>
              <a:buChar char="Ø"/>
            </a:pPr>
            <a:r>
              <a:rPr lang="en-US" sz="2269" dirty="0">
                <a:latin typeface="Garamond" panose="02020404030301010803" pitchFamily="18" charset="0"/>
                <a:cs typeface="Times New Roman"/>
              </a:rPr>
              <a:t>Hot tubs and spas;</a:t>
            </a:r>
          </a:p>
          <a:p>
            <a:pPr>
              <a:buClr>
                <a:srgbClr val="FF0000"/>
              </a:buClr>
              <a:buFont typeface="Wingdings" pitchFamily="2" charset="2"/>
              <a:buChar char="Ø"/>
            </a:pPr>
            <a:r>
              <a:rPr lang="en-US" sz="2269" dirty="0">
                <a:latin typeface="Garamond" panose="02020404030301010803" pitchFamily="18" charset="0"/>
                <a:cs typeface="Times New Roman"/>
              </a:rPr>
              <a:t>Natural and </a:t>
            </a:r>
            <a:r>
              <a:rPr lang="en-US" sz="2269" dirty="0" err="1">
                <a:latin typeface="Garamond" panose="02020404030301010803" pitchFamily="18" charset="0"/>
                <a:cs typeface="Times New Roman"/>
              </a:rPr>
              <a:t>household⁄building</a:t>
            </a:r>
            <a:r>
              <a:rPr lang="en-US" sz="2269" dirty="0">
                <a:latin typeface="Garamond" panose="02020404030301010803" pitchFamily="18" charset="0"/>
                <a:cs typeface="Times New Roman"/>
              </a:rPr>
              <a:t> aerosols; </a:t>
            </a:r>
          </a:p>
          <a:p>
            <a:pPr>
              <a:buClr>
                <a:srgbClr val="FF0000"/>
              </a:buClr>
              <a:buFont typeface="Wingdings" pitchFamily="2" charset="2"/>
              <a:buChar char="Ø"/>
            </a:pPr>
            <a:r>
              <a:rPr lang="en-US" sz="2269" dirty="0">
                <a:latin typeface="Garamond" panose="02020404030301010803" pitchFamily="18" charset="0"/>
                <a:cs typeface="Times New Roman"/>
              </a:rPr>
              <a:t>Boreal forest soils and peats;</a:t>
            </a:r>
          </a:p>
          <a:p>
            <a:pPr>
              <a:buClr>
                <a:srgbClr val="FF0000"/>
              </a:buClr>
              <a:buFont typeface="Wingdings" pitchFamily="2" charset="2"/>
              <a:buChar char="Ø"/>
            </a:pPr>
            <a:r>
              <a:rPr lang="en-US" sz="2269" dirty="0">
                <a:latin typeface="Garamond" panose="02020404030301010803" pitchFamily="18" charset="0"/>
                <a:cs typeface="Times New Roman"/>
              </a:rPr>
              <a:t>Acidic, brown-water swamps;</a:t>
            </a:r>
          </a:p>
          <a:p>
            <a:pPr>
              <a:buClr>
                <a:srgbClr val="FF0000"/>
              </a:buClr>
              <a:buFont typeface="Wingdings" pitchFamily="2" charset="2"/>
              <a:buChar char="Ø"/>
            </a:pPr>
            <a:r>
              <a:rPr lang="en-US" sz="2269" dirty="0">
                <a:latin typeface="Garamond" panose="02020404030301010803" pitchFamily="18" charset="0"/>
                <a:cs typeface="Times New Roman"/>
              </a:rPr>
              <a:t>Potting soils;</a:t>
            </a:r>
          </a:p>
          <a:p>
            <a:pPr>
              <a:buClr>
                <a:srgbClr val="FF0000"/>
              </a:buClr>
              <a:buFont typeface="Wingdings" pitchFamily="2" charset="2"/>
              <a:buChar char="Ø"/>
            </a:pPr>
            <a:r>
              <a:rPr lang="en-US" sz="2269" dirty="0">
                <a:latin typeface="Garamond" panose="02020404030301010803" pitchFamily="18" charset="0"/>
                <a:cs typeface="Times New Roman"/>
              </a:rPr>
              <a:t>Metal removal fluid systems.</a:t>
            </a:r>
          </a:p>
          <a:p>
            <a:endParaRPr lang="en-US" dirty="0">
              <a:latin typeface="Garamond" panose="02020404030301010803" pitchFamily="18" charset="0"/>
              <a:cs typeface="Times New Roman"/>
            </a:endParaRPr>
          </a:p>
        </p:txBody>
      </p:sp>
    </p:spTree>
    <p:extLst>
      <p:ext uri="{BB962C8B-B14F-4D97-AF65-F5344CB8AC3E}">
        <p14:creationId xmlns:p14="http://schemas.microsoft.com/office/powerpoint/2010/main" val="86603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heckerboard(across)">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checkerboard(across)">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1742711" y="1332088"/>
            <a:ext cx="8071584" cy="661309"/>
          </a:xfrm>
          <a:prstGeom prst="rect">
            <a:avLst/>
          </a:prstGeom>
        </p:spPr>
        <p:txBody>
          <a:bodyPr vert="horz" lIns="86050" tIns="43025" rIns="86050" bIns="43025" rtlCol="0" anchor="ctr">
            <a:noAutofit/>
          </a:bodyPr>
          <a:lstStyle>
            <a:lvl1pPr algn="ctr" defTabSz="1299992" rtl="0" eaLnBrk="1" latinLnBrk="0" hangingPunct="1">
              <a:spcBef>
                <a:spcPct val="0"/>
              </a:spcBef>
              <a:buNone/>
              <a:defRPr sz="6300" kern="1200">
                <a:solidFill>
                  <a:schemeClr val="tx1"/>
                </a:solidFill>
                <a:latin typeface="+mj-lt"/>
                <a:ea typeface="+mj-ea"/>
                <a:cs typeface="+mj-cs"/>
              </a:defRPr>
            </a:lvl1pPr>
          </a:lstStyle>
          <a:p>
            <a:r>
              <a:rPr lang="en-GB" sz="3403" b="1" dirty="0">
                <a:solidFill>
                  <a:schemeClr val="tx2"/>
                </a:solidFill>
                <a:latin typeface="Garamond" panose="02020404030301010803" pitchFamily="18" charset="0"/>
                <a:cs typeface="Calibri"/>
              </a:rPr>
              <a:t>Prevalence of NTM-PD</a:t>
            </a:r>
          </a:p>
        </p:txBody>
      </p:sp>
      <p:pic>
        <p:nvPicPr>
          <p:cNvPr id="6" name="Immagine 5"/>
          <p:cNvPicPr>
            <a:picLocks noChangeAspect="1"/>
          </p:cNvPicPr>
          <p:nvPr/>
        </p:nvPicPr>
        <p:blipFill>
          <a:blip r:embed="rId3"/>
          <a:stretch>
            <a:fillRect/>
          </a:stretch>
        </p:blipFill>
        <p:spPr>
          <a:xfrm>
            <a:off x="6117484" y="1993397"/>
            <a:ext cx="4430215" cy="37210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ettangolo 6"/>
          <p:cNvSpPr/>
          <p:nvPr/>
        </p:nvSpPr>
        <p:spPr>
          <a:xfrm>
            <a:off x="6660346" y="5960892"/>
            <a:ext cx="4755327" cy="499880"/>
          </a:xfrm>
          <a:prstGeom prst="rect">
            <a:avLst/>
          </a:prstGeom>
        </p:spPr>
        <p:txBody>
          <a:bodyPr wrap="square">
            <a:spAutoFit/>
          </a:bodyPr>
          <a:lstStyle/>
          <a:p>
            <a:pPr algn="r"/>
            <a:r>
              <a:rPr lang="it-IT" sz="1324" dirty="0" err="1">
                <a:latin typeface="Garamond" panose="02020404030301010803" pitchFamily="18" charset="0"/>
                <a:ea typeface="Calibri" charset="0"/>
                <a:cs typeface="Calibri" charset="0"/>
              </a:rPr>
              <a:t>Stout</a:t>
            </a:r>
            <a:r>
              <a:rPr lang="it-IT" sz="1324" dirty="0">
                <a:latin typeface="Garamond" panose="02020404030301010803" pitchFamily="18" charset="0"/>
                <a:ea typeface="Calibri" charset="0"/>
                <a:cs typeface="Calibri" charset="0"/>
              </a:rPr>
              <a:t> JE. </a:t>
            </a:r>
            <a:r>
              <a:rPr lang="it-IT" sz="1324" dirty="0" err="1">
                <a:latin typeface="Garamond" panose="02020404030301010803" pitchFamily="18" charset="0"/>
                <a:ea typeface="Calibri" charset="0"/>
                <a:cs typeface="Calibri" charset="0"/>
              </a:rPr>
              <a:t>Int</a:t>
            </a:r>
            <a:r>
              <a:rPr lang="it-IT" sz="1324" dirty="0">
                <a:latin typeface="Garamond" panose="02020404030301010803" pitchFamily="18" charset="0"/>
                <a:ea typeface="Calibri" charset="0"/>
                <a:cs typeface="Calibri" charset="0"/>
              </a:rPr>
              <a:t> </a:t>
            </a:r>
            <a:r>
              <a:rPr lang="it-IT" sz="1324" dirty="0" err="1">
                <a:latin typeface="Garamond" panose="02020404030301010803" pitchFamily="18" charset="0"/>
                <a:ea typeface="Calibri" charset="0"/>
                <a:cs typeface="Calibri" charset="0"/>
              </a:rPr>
              <a:t>J</a:t>
            </a:r>
            <a:r>
              <a:rPr lang="it-IT" sz="1324" dirty="0">
                <a:latin typeface="Garamond" panose="02020404030301010803" pitchFamily="18" charset="0"/>
                <a:ea typeface="Calibri" charset="0"/>
                <a:cs typeface="Calibri" charset="0"/>
              </a:rPr>
              <a:t> </a:t>
            </a:r>
            <a:r>
              <a:rPr lang="it-IT" sz="1324" dirty="0" err="1">
                <a:latin typeface="Garamond" panose="02020404030301010803" pitchFamily="18" charset="0"/>
                <a:ea typeface="Calibri" charset="0"/>
                <a:cs typeface="Calibri" charset="0"/>
              </a:rPr>
              <a:t>Infect</a:t>
            </a:r>
            <a:r>
              <a:rPr lang="it-IT" sz="1324" dirty="0">
                <a:latin typeface="Garamond" panose="02020404030301010803" pitchFamily="18" charset="0"/>
                <a:ea typeface="Calibri" charset="0"/>
                <a:cs typeface="Calibri" charset="0"/>
              </a:rPr>
              <a:t> </a:t>
            </a:r>
            <a:r>
              <a:rPr lang="it-IT" sz="1324" dirty="0" err="1">
                <a:latin typeface="Garamond" panose="02020404030301010803" pitchFamily="18" charset="0"/>
                <a:ea typeface="Calibri" charset="0"/>
                <a:cs typeface="Calibri" charset="0"/>
              </a:rPr>
              <a:t>Dis</a:t>
            </a:r>
            <a:r>
              <a:rPr lang="it-IT" sz="1324" dirty="0">
                <a:latin typeface="Garamond" panose="02020404030301010803" pitchFamily="18" charset="0"/>
                <a:ea typeface="Calibri" charset="0"/>
                <a:cs typeface="Calibri" charset="0"/>
              </a:rPr>
              <a:t>. 2016; </a:t>
            </a:r>
            <a:r>
              <a:rPr lang="it-IT" sz="1324" dirty="0" err="1">
                <a:latin typeface="Garamond" panose="02020404030301010803" pitchFamily="18" charset="0"/>
                <a:ea typeface="Calibri" charset="0"/>
                <a:cs typeface="Calibri" charset="0"/>
              </a:rPr>
              <a:t>Shah</a:t>
            </a:r>
            <a:r>
              <a:rPr lang="it-IT" sz="1324" dirty="0">
                <a:latin typeface="Garamond" panose="02020404030301010803" pitchFamily="18" charset="0"/>
                <a:ea typeface="Calibri" charset="0"/>
                <a:cs typeface="Calibri" charset="0"/>
              </a:rPr>
              <a:t> NM. BMC </a:t>
            </a:r>
            <a:r>
              <a:rPr lang="it-IT" sz="1324" dirty="0" err="1">
                <a:latin typeface="Garamond" panose="02020404030301010803" pitchFamily="18" charset="0"/>
                <a:ea typeface="Calibri" charset="0"/>
                <a:cs typeface="Calibri" charset="0"/>
              </a:rPr>
              <a:t>Infect</a:t>
            </a:r>
            <a:r>
              <a:rPr lang="it-IT" sz="1324" dirty="0">
                <a:latin typeface="Garamond" panose="02020404030301010803" pitchFamily="18" charset="0"/>
                <a:ea typeface="Calibri" charset="0"/>
                <a:cs typeface="Calibri" charset="0"/>
              </a:rPr>
              <a:t> </a:t>
            </a:r>
            <a:r>
              <a:rPr lang="it-IT" sz="1324" dirty="0" err="1">
                <a:latin typeface="Garamond" panose="02020404030301010803" pitchFamily="18" charset="0"/>
                <a:ea typeface="Calibri" charset="0"/>
                <a:cs typeface="Calibri" charset="0"/>
              </a:rPr>
              <a:t>Dis</a:t>
            </a:r>
            <a:r>
              <a:rPr lang="it-IT" sz="1324" dirty="0">
                <a:latin typeface="Garamond" panose="02020404030301010803" pitchFamily="18" charset="0"/>
                <a:ea typeface="Calibri" charset="0"/>
                <a:cs typeface="Calibri" charset="0"/>
              </a:rPr>
              <a:t> . 2016 </a:t>
            </a:r>
          </a:p>
          <a:p>
            <a:pPr algn="r"/>
            <a:r>
              <a:rPr lang="it-IT" sz="1324" dirty="0">
                <a:latin typeface="Garamond" panose="02020404030301010803" pitchFamily="18" charset="0"/>
                <a:ea typeface="Calibri" charset="0"/>
                <a:cs typeface="Calibri" charset="0"/>
              </a:rPr>
              <a:t>Marras T. </a:t>
            </a:r>
            <a:r>
              <a:rPr lang="it-IT" sz="1324" dirty="0" err="1">
                <a:latin typeface="Garamond" panose="02020404030301010803" pitchFamily="18" charset="0"/>
                <a:ea typeface="Calibri" charset="0"/>
                <a:cs typeface="Calibri" charset="0"/>
              </a:rPr>
              <a:t>Thorax</a:t>
            </a:r>
            <a:r>
              <a:rPr lang="it-IT" sz="1324" dirty="0">
                <a:latin typeface="Garamond" panose="02020404030301010803" pitchFamily="18" charset="0"/>
                <a:ea typeface="Calibri" charset="0"/>
                <a:cs typeface="Calibri" charset="0"/>
              </a:rPr>
              <a:t>. 2007; </a:t>
            </a:r>
            <a:r>
              <a:rPr lang="it-IT" sz="1324" dirty="0" err="1">
                <a:latin typeface="Garamond" panose="02020404030301010803" pitchFamily="18" charset="0"/>
                <a:ea typeface="Calibri" charset="0"/>
                <a:cs typeface="Calibri" charset="0"/>
              </a:rPr>
              <a:t>Adjemian</a:t>
            </a:r>
            <a:r>
              <a:rPr lang="it-IT" sz="1324" dirty="0">
                <a:latin typeface="Garamond" panose="02020404030301010803" pitchFamily="18" charset="0"/>
                <a:ea typeface="Calibri" charset="0"/>
                <a:cs typeface="Calibri" charset="0"/>
              </a:rPr>
              <a:t> AJRCCM. 2012.</a:t>
            </a:r>
            <a:endParaRPr lang="de-DE" sz="1324" dirty="0">
              <a:latin typeface="Garamond" panose="02020404030301010803" pitchFamily="18" charset="0"/>
              <a:ea typeface="Calibri" charset="0"/>
              <a:cs typeface="Calibri" charset="0"/>
            </a:endParaRPr>
          </a:p>
        </p:txBody>
      </p:sp>
      <p:sp>
        <p:nvSpPr>
          <p:cNvPr id="2" name="Rettangolo 1"/>
          <p:cNvSpPr/>
          <p:nvPr/>
        </p:nvSpPr>
        <p:spPr>
          <a:xfrm>
            <a:off x="473163" y="2135580"/>
            <a:ext cx="3501461" cy="3933513"/>
          </a:xfrm>
          <a:prstGeom prst="rect">
            <a:avLst/>
          </a:prstGeom>
        </p:spPr>
        <p:txBody>
          <a:bodyPr wrap="square">
            <a:spAutoFit/>
          </a:bodyPr>
          <a:lstStyle/>
          <a:p>
            <a:pPr marL="324178" indent="-324178">
              <a:buClr>
                <a:srgbClr val="00B050"/>
              </a:buClr>
              <a:buFont typeface="Wingdings" pitchFamily="2" charset="2"/>
              <a:buChar char="ü"/>
            </a:pPr>
            <a:r>
              <a:rPr lang="en-GB" sz="2269" b="1" dirty="0">
                <a:latin typeface="Garamond" panose="02020404030301010803" pitchFamily="18" charset="0"/>
                <a:ea typeface="Calibri" charset="0"/>
                <a:cs typeface="Calibri" charset="0"/>
              </a:rPr>
              <a:t>Europe</a:t>
            </a:r>
          </a:p>
          <a:p>
            <a:pPr>
              <a:buClr>
                <a:srgbClr val="00B050"/>
              </a:buClr>
            </a:pPr>
            <a:r>
              <a:rPr lang="en-GB" sz="2269" dirty="0">
                <a:latin typeface="Garamond" panose="02020404030301010803" pitchFamily="18" charset="0"/>
                <a:ea typeface="Calibri" charset="0"/>
                <a:cs typeface="Calibri" charset="0"/>
              </a:rPr>
              <a:t>2.9-7 per 100,000</a:t>
            </a:r>
          </a:p>
          <a:p>
            <a:pPr marL="324178" indent="-324178">
              <a:buClr>
                <a:srgbClr val="00B050"/>
              </a:buClr>
              <a:buFont typeface="Wingdings" pitchFamily="2" charset="2"/>
              <a:buChar char="ü"/>
            </a:pPr>
            <a:endParaRPr lang="en-GB" sz="2269" dirty="0">
              <a:latin typeface="Garamond" panose="02020404030301010803" pitchFamily="18" charset="0"/>
              <a:ea typeface="Calibri" charset="0"/>
              <a:cs typeface="Calibri" charset="0"/>
            </a:endParaRPr>
          </a:p>
          <a:p>
            <a:pPr marL="324178" indent="-324178">
              <a:buClr>
                <a:srgbClr val="00B050"/>
              </a:buClr>
              <a:buFont typeface="Wingdings" pitchFamily="2" charset="2"/>
              <a:buChar char="ü"/>
            </a:pPr>
            <a:r>
              <a:rPr lang="en-GB" sz="2269" b="1" dirty="0">
                <a:latin typeface="Garamond" panose="02020404030301010803" pitchFamily="18" charset="0"/>
                <a:ea typeface="Calibri" charset="0"/>
                <a:cs typeface="Calibri" charset="0"/>
              </a:rPr>
              <a:t>US</a:t>
            </a:r>
          </a:p>
          <a:p>
            <a:pPr>
              <a:buClr>
                <a:srgbClr val="00B050"/>
              </a:buClr>
            </a:pPr>
            <a:r>
              <a:rPr lang="en-GB" sz="2269" dirty="0">
                <a:latin typeface="Garamond" panose="02020404030301010803" pitchFamily="18" charset="0"/>
                <a:ea typeface="Calibri" charset="0"/>
                <a:cs typeface="Calibri" charset="0"/>
              </a:rPr>
              <a:t>8.6-22  per 100,000</a:t>
            </a:r>
          </a:p>
          <a:p>
            <a:pPr marL="324178" indent="-324178">
              <a:buClr>
                <a:srgbClr val="00B050"/>
              </a:buClr>
              <a:buFont typeface="Wingdings" pitchFamily="2" charset="2"/>
              <a:buChar char="ü"/>
            </a:pPr>
            <a:endParaRPr lang="en-GB" sz="2269" dirty="0">
              <a:latin typeface="Garamond" panose="02020404030301010803" pitchFamily="18" charset="0"/>
              <a:ea typeface="Calibri" charset="0"/>
              <a:cs typeface="Calibri" charset="0"/>
            </a:endParaRPr>
          </a:p>
          <a:p>
            <a:pPr marL="324178" indent="-324178">
              <a:buClr>
                <a:srgbClr val="00B050"/>
              </a:buClr>
              <a:buFont typeface="Wingdings" pitchFamily="2" charset="2"/>
              <a:buChar char="ü"/>
            </a:pPr>
            <a:r>
              <a:rPr lang="en-GB" sz="2269" b="1" dirty="0">
                <a:latin typeface="Garamond" panose="02020404030301010803" pitchFamily="18" charset="0"/>
                <a:ea typeface="Calibri" charset="0"/>
                <a:cs typeface="Calibri" charset="0"/>
              </a:rPr>
              <a:t>Central/South America</a:t>
            </a:r>
          </a:p>
          <a:p>
            <a:pPr>
              <a:buClr>
                <a:srgbClr val="00B050"/>
              </a:buClr>
            </a:pPr>
            <a:r>
              <a:rPr lang="en-GB" sz="2269" dirty="0">
                <a:latin typeface="Garamond" panose="02020404030301010803" pitchFamily="18" charset="0"/>
                <a:ea typeface="Calibri" charset="0"/>
                <a:cs typeface="Calibri" charset="0"/>
              </a:rPr>
              <a:t>1 per 100,000</a:t>
            </a:r>
          </a:p>
          <a:p>
            <a:pPr marL="324178" indent="-324178">
              <a:buClr>
                <a:srgbClr val="00B050"/>
              </a:buClr>
              <a:buFont typeface="Wingdings" pitchFamily="2" charset="2"/>
              <a:buChar char="ü"/>
            </a:pPr>
            <a:endParaRPr lang="en-GB" sz="2269" dirty="0">
              <a:latin typeface="Garamond" panose="02020404030301010803" pitchFamily="18" charset="0"/>
              <a:ea typeface="Calibri" charset="0"/>
              <a:cs typeface="Calibri" charset="0"/>
            </a:endParaRPr>
          </a:p>
          <a:p>
            <a:pPr marL="324178" indent="-324178">
              <a:buClr>
                <a:srgbClr val="00B050"/>
              </a:buClr>
              <a:buFont typeface="Wingdings" pitchFamily="2" charset="2"/>
              <a:buChar char="ü"/>
            </a:pPr>
            <a:r>
              <a:rPr lang="en-GB" sz="2269" b="1" dirty="0">
                <a:latin typeface="Garamond" panose="02020404030301010803" pitchFamily="18" charset="0"/>
                <a:ea typeface="Calibri" charset="0"/>
                <a:cs typeface="Calibri" charset="0"/>
              </a:rPr>
              <a:t>Australia/NZ</a:t>
            </a:r>
          </a:p>
          <a:p>
            <a:pPr>
              <a:buClr>
                <a:srgbClr val="00B050"/>
              </a:buClr>
            </a:pPr>
            <a:r>
              <a:rPr lang="en-GB" sz="2269" dirty="0">
                <a:latin typeface="Garamond" panose="02020404030301010803" pitchFamily="18" charset="0"/>
                <a:ea typeface="Calibri" charset="0"/>
                <a:cs typeface="Calibri" charset="0"/>
              </a:rPr>
              <a:t>3 per 100,000</a:t>
            </a:r>
          </a:p>
        </p:txBody>
      </p:sp>
    </p:spTree>
    <p:extLst>
      <p:ext uri="{BB962C8B-B14F-4D97-AF65-F5344CB8AC3E}">
        <p14:creationId xmlns:p14="http://schemas.microsoft.com/office/powerpoint/2010/main" val="2885675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subTnLst>
                                </p:cTn>
                              </p:par>
                              <p:par>
                                <p:cTn id="8" presetID="5"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heckerboard(across)">
                                      <p:cBhvr>
                                        <p:cTn id="10" dur="5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dissolve">
                                      <p:cBhvr>
                                        <p:cTn id="15" dur="500"/>
                                        <p:tgtEl>
                                          <p:spTgt spid="2">
                                            <p:txEl>
                                              <p:pRg st="3" end="3"/>
                                            </p:txEl>
                                          </p:spTgt>
                                        </p:tgtEl>
                                      </p:cBhvr>
                                    </p:animEffect>
                                  </p:childTnLst>
                                  <p:subTnLst>
                                    <p:animClr clrSpc="rgb" dir="cw">
                                      <p:cBhvr override="childStyle">
                                        <p:cTn dur="1" fill="hold" display="0" masterRel="nextClick" afterEffect="1"/>
                                        <p:tgtEl>
                                          <p:spTgt spid="2">
                                            <p:txEl>
                                              <p:pRg st="3" end="3"/>
                                            </p:txEl>
                                          </p:spTgt>
                                        </p:tgtEl>
                                        <p:attrNameLst>
                                          <p:attrName>ppt_c</p:attrName>
                                        </p:attrNameLst>
                                      </p:cBhvr>
                                      <p:to>
                                        <a:schemeClr val="bg2"/>
                                      </p:to>
                                    </p:animClr>
                                  </p:subTnLst>
                                </p:cTn>
                              </p:par>
                              <p:par>
                                <p:cTn id="16" presetID="9"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dissolve">
                                      <p:cBhvr>
                                        <p:cTn id="18" dur="500"/>
                                        <p:tgtEl>
                                          <p:spTgt spid="2">
                                            <p:txEl>
                                              <p:pRg st="4" end="4"/>
                                            </p:txEl>
                                          </p:spTgt>
                                        </p:tgtEl>
                                      </p:cBhvr>
                                    </p:animEffect>
                                  </p:childTnLst>
                                  <p:subTnLst>
                                    <p:animClr clrSpc="rgb" dir="cw">
                                      <p:cBhvr override="childStyle">
                                        <p:cTn dur="1" fill="hold" display="0" masterRel="nextClick" afterEffect="1"/>
                                        <p:tgtEl>
                                          <p:spTgt spid="2">
                                            <p:txEl>
                                              <p:pRg st="4" end="4"/>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dissolve">
                                      <p:cBhvr>
                                        <p:cTn id="23" dur="500"/>
                                        <p:tgtEl>
                                          <p:spTgt spid="2">
                                            <p:txEl>
                                              <p:pRg st="6" end="6"/>
                                            </p:txEl>
                                          </p:spTgt>
                                        </p:tgtEl>
                                      </p:cBhvr>
                                    </p:animEffect>
                                  </p:childTnLst>
                                  <p:subTnLst>
                                    <p:animClr clrSpc="rgb" dir="cw">
                                      <p:cBhvr override="childStyle">
                                        <p:cTn dur="1" fill="hold" display="0" masterRel="nextClick" afterEffect="1"/>
                                        <p:tgtEl>
                                          <p:spTgt spid="2">
                                            <p:txEl>
                                              <p:pRg st="6" end="6"/>
                                            </p:txEl>
                                          </p:spTgt>
                                        </p:tgtEl>
                                        <p:attrNameLst>
                                          <p:attrName>ppt_c</p:attrName>
                                        </p:attrNameLst>
                                      </p:cBhvr>
                                      <p:to>
                                        <a:schemeClr val="bg2"/>
                                      </p:to>
                                    </p:animClr>
                                  </p:subTnLst>
                                </p:cTn>
                              </p:par>
                              <p:par>
                                <p:cTn id="24" presetID="9" presetClass="entr" presetSubtype="0" fill="hold" nodeType="with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dissolve">
                                      <p:cBhvr>
                                        <p:cTn id="26" dur="500"/>
                                        <p:tgtEl>
                                          <p:spTgt spid="2">
                                            <p:txEl>
                                              <p:pRg st="7" end="7"/>
                                            </p:txEl>
                                          </p:spTgt>
                                        </p:tgtEl>
                                      </p:cBhvr>
                                    </p:animEffect>
                                  </p:childTnLst>
                                  <p:subTnLst>
                                    <p:animClr clrSpc="rgb" dir="cw">
                                      <p:cBhvr override="childStyle">
                                        <p:cTn dur="1" fill="hold" display="0" masterRel="nextClick" afterEffect="1"/>
                                        <p:tgtEl>
                                          <p:spTgt spid="2">
                                            <p:txEl>
                                              <p:pRg st="7" end="7"/>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dissolve">
                                      <p:cBhvr>
                                        <p:cTn id="31" dur="500"/>
                                        <p:tgtEl>
                                          <p:spTgt spid="2">
                                            <p:txEl>
                                              <p:pRg st="9" end="9"/>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2">
                                            <p:txEl>
                                              <p:pRg st="10" end="10"/>
                                            </p:txEl>
                                          </p:spTgt>
                                        </p:tgtEl>
                                        <p:attrNameLst>
                                          <p:attrName>style.visibility</p:attrName>
                                        </p:attrNameLst>
                                      </p:cBhvr>
                                      <p:to>
                                        <p:strVal val="visible"/>
                                      </p:to>
                                    </p:set>
                                    <p:animEffect transition="in" filter="dissolve">
                                      <p:cBhvr>
                                        <p:cTn id="34"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magine 7"/>
          <p:cNvPicPr>
            <a:picLocks noChangeAspect="1"/>
          </p:cNvPicPr>
          <p:nvPr/>
        </p:nvPicPr>
        <p:blipFill>
          <a:blip r:embed="rId3"/>
          <a:stretch>
            <a:fillRect/>
          </a:stretch>
        </p:blipFill>
        <p:spPr>
          <a:xfrm>
            <a:off x="5225725" y="1877021"/>
            <a:ext cx="5990532" cy="406228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CasellaDiTesto 8"/>
          <p:cNvSpPr txBox="1"/>
          <p:nvPr/>
        </p:nvSpPr>
        <p:spPr>
          <a:xfrm>
            <a:off x="1742711" y="3333034"/>
            <a:ext cx="3417962" cy="790729"/>
          </a:xfrm>
          <a:prstGeom prst="rect">
            <a:avLst/>
          </a:prstGeom>
          <a:noFill/>
        </p:spPr>
        <p:txBody>
          <a:bodyPr wrap="square" rtlCol="0">
            <a:spAutoFit/>
          </a:bodyPr>
          <a:lstStyle/>
          <a:p>
            <a:pPr algn="ctr"/>
            <a:r>
              <a:rPr lang="it-IT" sz="2269" b="1" dirty="0" err="1">
                <a:latin typeface="Garamond" panose="02020404030301010803" pitchFamily="18" charset="0"/>
              </a:rPr>
              <a:t>Annual</a:t>
            </a:r>
            <a:r>
              <a:rPr lang="it-IT" sz="2269" b="1" dirty="0">
                <a:latin typeface="Garamond" panose="02020404030301010803" pitchFamily="18" charset="0"/>
              </a:rPr>
              <a:t> </a:t>
            </a:r>
            <a:r>
              <a:rPr lang="it-IT" sz="2269" b="1" dirty="0" err="1">
                <a:latin typeface="Garamond" panose="02020404030301010803" pitchFamily="18" charset="0"/>
              </a:rPr>
              <a:t>increase</a:t>
            </a:r>
            <a:r>
              <a:rPr lang="it-IT" sz="2269" b="1" dirty="0">
                <a:latin typeface="Garamond" panose="02020404030301010803" pitchFamily="18" charset="0"/>
              </a:rPr>
              <a:t>: 8.2%</a:t>
            </a:r>
          </a:p>
          <a:p>
            <a:pPr algn="ctr"/>
            <a:r>
              <a:rPr lang="it-IT" sz="2269" dirty="0">
                <a:latin typeface="Garamond" panose="02020404030301010803" pitchFamily="18" charset="0"/>
              </a:rPr>
              <a:t>US Medicare</a:t>
            </a:r>
          </a:p>
        </p:txBody>
      </p:sp>
      <p:sp>
        <p:nvSpPr>
          <p:cNvPr id="12" name="Title 1">
            <a:extLst>
              <a:ext uri="{FF2B5EF4-FFF2-40B4-BE49-F238E27FC236}">
                <a16:creationId xmlns:a16="http://schemas.microsoft.com/office/drawing/2014/main" id="{FA737717-4B62-4B45-8E39-CF95D5F36ACF}"/>
              </a:ext>
            </a:extLst>
          </p:cNvPr>
          <p:cNvSpPr txBox="1">
            <a:spLocks/>
          </p:cNvSpPr>
          <p:nvPr/>
        </p:nvSpPr>
        <p:spPr>
          <a:xfrm>
            <a:off x="1725245" y="1215712"/>
            <a:ext cx="8071584" cy="661309"/>
          </a:xfrm>
          <a:prstGeom prst="rect">
            <a:avLst/>
          </a:prstGeom>
        </p:spPr>
        <p:txBody>
          <a:bodyPr vert="horz" lIns="86050" tIns="43025" rIns="86050" bIns="43025" rtlCol="0" anchor="ctr">
            <a:noAutofit/>
          </a:bodyPr>
          <a:lstStyle>
            <a:lvl1pPr algn="ctr" defTabSz="1299992" rtl="0" eaLnBrk="1" latinLnBrk="0" hangingPunct="1">
              <a:spcBef>
                <a:spcPct val="0"/>
              </a:spcBef>
              <a:buNone/>
              <a:defRPr sz="6300" kern="1200">
                <a:solidFill>
                  <a:schemeClr val="tx1"/>
                </a:solidFill>
                <a:latin typeface="+mj-lt"/>
                <a:ea typeface="+mj-ea"/>
                <a:cs typeface="+mj-cs"/>
              </a:defRPr>
            </a:lvl1pPr>
          </a:lstStyle>
          <a:p>
            <a:r>
              <a:rPr lang="en-GB" sz="3403" b="1" dirty="0">
                <a:solidFill>
                  <a:schemeClr val="tx2"/>
                </a:solidFill>
                <a:latin typeface="Garamond" panose="02020404030301010803" pitchFamily="18" charset="0"/>
                <a:cs typeface="Calibri"/>
              </a:rPr>
              <a:t>Incidence of NTM-PD</a:t>
            </a:r>
          </a:p>
        </p:txBody>
      </p:sp>
      <p:sp>
        <p:nvSpPr>
          <p:cNvPr id="13" name="Rettangolo 12">
            <a:extLst>
              <a:ext uri="{FF2B5EF4-FFF2-40B4-BE49-F238E27FC236}">
                <a16:creationId xmlns:a16="http://schemas.microsoft.com/office/drawing/2014/main" id="{E012B468-122C-9C49-8310-D0E69C45AAC1}"/>
              </a:ext>
            </a:extLst>
          </p:cNvPr>
          <p:cNvSpPr/>
          <p:nvPr/>
        </p:nvSpPr>
        <p:spPr>
          <a:xfrm>
            <a:off x="2788358" y="6098443"/>
            <a:ext cx="8644467" cy="296107"/>
          </a:xfrm>
          <a:prstGeom prst="rect">
            <a:avLst/>
          </a:prstGeom>
        </p:spPr>
        <p:txBody>
          <a:bodyPr wrap="square">
            <a:spAutoFit/>
          </a:bodyPr>
          <a:lstStyle/>
          <a:p>
            <a:pPr algn="r"/>
            <a:r>
              <a:rPr lang="de-DE" sz="1324" dirty="0" err="1">
                <a:latin typeface="Garamond" panose="02020404030301010803" pitchFamily="18" charset="0"/>
                <a:ea typeface="Calibri" charset="0"/>
                <a:cs typeface="Calibri" charset="0"/>
              </a:rPr>
              <a:t>Brode</a:t>
            </a:r>
            <a:r>
              <a:rPr lang="de-DE" sz="1324" dirty="0">
                <a:latin typeface="Garamond" panose="02020404030301010803" pitchFamily="18" charset="0"/>
                <a:ea typeface="Calibri" charset="0"/>
                <a:cs typeface="Calibri" charset="0"/>
              </a:rPr>
              <a:t> SK. </a:t>
            </a:r>
            <a:r>
              <a:rPr lang="de-DE" sz="1324" dirty="0" err="1">
                <a:latin typeface="Garamond" panose="02020404030301010803" pitchFamily="18" charset="0"/>
                <a:ea typeface="Calibri" charset="0"/>
                <a:cs typeface="Calibri" charset="0"/>
              </a:rPr>
              <a:t>Int</a:t>
            </a:r>
            <a:r>
              <a:rPr lang="de-DE" sz="1324" dirty="0">
                <a:latin typeface="Garamond" panose="02020404030301010803" pitchFamily="18" charset="0"/>
                <a:ea typeface="Calibri" charset="0"/>
                <a:cs typeface="Calibri" charset="0"/>
              </a:rPr>
              <a:t> J </a:t>
            </a:r>
            <a:r>
              <a:rPr lang="de-DE" sz="1324" dirty="0" err="1">
                <a:latin typeface="Garamond" panose="02020404030301010803" pitchFamily="18" charset="0"/>
                <a:ea typeface="Calibri" charset="0"/>
                <a:cs typeface="Calibri" charset="0"/>
              </a:rPr>
              <a:t>Tuberc</a:t>
            </a:r>
            <a:r>
              <a:rPr lang="de-DE" sz="1324" dirty="0">
                <a:latin typeface="Garamond" panose="02020404030301010803" pitchFamily="18" charset="0"/>
                <a:ea typeface="Calibri" charset="0"/>
                <a:cs typeface="Calibri" charset="0"/>
              </a:rPr>
              <a:t> Lung Dis. 2014</a:t>
            </a:r>
          </a:p>
        </p:txBody>
      </p:sp>
    </p:spTree>
    <p:extLst>
      <p:ext uri="{BB962C8B-B14F-4D97-AF65-F5344CB8AC3E}">
        <p14:creationId xmlns:p14="http://schemas.microsoft.com/office/powerpoint/2010/main" val="1163633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dissolve">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431537" y="1376897"/>
            <a:ext cx="6958952" cy="661309"/>
          </a:xfrm>
          <a:prstGeom prst="rect">
            <a:avLst/>
          </a:prstGeom>
        </p:spPr>
        <p:txBody>
          <a:bodyPr vert="horz" lIns="86050" tIns="43025" rIns="86050" bIns="43025" rtlCol="0" anchor="ctr">
            <a:noAutofit/>
          </a:bodyPr>
          <a:lstStyle>
            <a:lvl1pPr algn="ctr" defTabSz="1299992" rtl="0" eaLnBrk="1" latinLnBrk="0" hangingPunct="1">
              <a:spcBef>
                <a:spcPct val="0"/>
              </a:spcBef>
              <a:buNone/>
              <a:defRPr sz="6300" kern="1200">
                <a:solidFill>
                  <a:schemeClr val="tx1"/>
                </a:solidFill>
                <a:latin typeface="+mj-lt"/>
                <a:ea typeface="+mj-ea"/>
                <a:cs typeface="+mj-cs"/>
              </a:defRPr>
            </a:lvl1pPr>
          </a:lstStyle>
          <a:p>
            <a:r>
              <a:rPr lang="en-GB" sz="3403" b="1" dirty="0">
                <a:solidFill>
                  <a:schemeClr val="tx2"/>
                </a:solidFill>
                <a:latin typeface="Garamond" panose="02020404030301010803" pitchFamily="18" charset="0"/>
                <a:cs typeface="Calibri"/>
              </a:rPr>
              <a:t>NTM/TB Trend</a:t>
            </a:r>
          </a:p>
        </p:txBody>
      </p:sp>
      <p:pic>
        <p:nvPicPr>
          <p:cNvPr id="2" name="Immagine 1"/>
          <p:cNvPicPr>
            <a:picLocks noChangeAspect="1"/>
          </p:cNvPicPr>
          <p:nvPr/>
        </p:nvPicPr>
        <p:blipFill>
          <a:blip r:embed="rId3"/>
          <a:stretch>
            <a:fillRect/>
          </a:stretch>
        </p:blipFill>
        <p:spPr>
          <a:xfrm>
            <a:off x="342634" y="1524951"/>
            <a:ext cx="5069948" cy="4723554"/>
          </a:xfrm>
          <a:prstGeom prst="rect">
            <a:avLst/>
          </a:prstGeom>
          <a:ln>
            <a:noFill/>
          </a:ln>
          <a:effectLst>
            <a:outerShdw blurRad="292100" dist="139700" dir="2700000" algn="tl" rotWithShape="0">
              <a:srgbClr val="333333">
                <a:alpha val="65000"/>
              </a:srgbClr>
            </a:outerShdw>
          </a:effectLst>
        </p:spPr>
      </p:pic>
      <p:sp>
        <p:nvSpPr>
          <p:cNvPr id="8" name="Rettangolo 7"/>
          <p:cNvSpPr/>
          <p:nvPr/>
        </p:nvSpPr>
        <p:spPr>
          <a:xfrm>
            <a:off x="2877608" y="6100452"/>
            <a:ext cx="8644467" cy="296107"/>
          </a:xfrm>
          <a:prstGeom prst="rect">
            <a:avLst/>
          </a:prstGeom>
        </p:spPr>
        <p:txBody>
          <a:bodyPr wrap="square">
            <a:spAutoFit/>
          </a:bodyPr>
          <a:lstStyle/>
          <a:p>
            <a:pPr algn="r"/>
            <a:r>
              <a:rPr lang="de-DE" sz="1324" dirty="0" err="1">
                <a:latin typeface="Garamond" panose="02020404030301010803" pitchFamily="18" charset="0"/>
                <a:ea typeface="Calibri" charset="0"/>
                <a:cs typeface="Calibri" charset="0"/>
              </a:rPr>
              <a:t>Brode</a:t>
            </a:r>
            <a:r>
              <a:rPr lang="de-DE" sz="1324" dirty="0">
                <a:latin typeface="Garamond" panose="02020404030301010803" pitchFamily="18" charset="0"/>
                <a:ea typeface="Calibri" charset="0"/>
                <a:cs typeface="Calibri" charset="0"/>
              </a:rPr>
              <a:t> SK. </a:t>
            </a:r>
            <a:r>
              <a:rPr lang="de-DE" sz="1324" dirty="0" err="1">
                <a:latin typeface="Garamond" panose="02020404030301010803" pitchFamily="18" charset="0"/>
                <a:ea typeface="Calibri" charset="0"/>
                <a:cs typeface="Calibri" charset="0"/>
              </a:rPr>
              <a:t>Int</a:t>
            </a:r>
            <a:r>
              <a:rPr lang="de-DE" sz="1324" dirty="0">
                <a:latin typeface="Garamond" panose="02020404030301010803" pitchFamily="18" charset="0"/>
                <a:ea typeface="Calibri" charset="0"/>
                <a:cs typeface="Calibri" charset="0"/>
              </a:rPr>
              <a:t> J </a:t>
            </a:r>
            <a:r>
              <a:rPr lang="de-DE" sz="1324" dirty="0" err="1">
                <a:latin typeface="Garamond" panose="02020404030301010803" pitchFamily="18" charset="0"/>
                <a:ea typeface="Calibri" charset="0"/>
                <a:cs typeface="Calibri" charset="0"/>
              </a:rPr>
              <a:t>Tuberc</a:t>
            </a:r>
            <a:r>
              <a:rPr lang="de-DE" sz="1324" dirty="0">
                <a:latin typeface="Garamond" panose="02020404030301010803" pitchFamily="18" charset="0"/>
                <a:ea typeface="Calibri" charset="0"/>
                <a:cs typeface="Calibri" charset="0"/>
              </a:rPr>
              <a:t> Lung Dis. 2014</a:t>
            </a:r>
          </a:p>
        </p:txBody>
      </p:sp>
    </p:spTree>
    <p:extLst>
      <p:ext uri="{BB962C8B-B14F-4D97-AF65-F5344CB8AC3E}">
        <p14:creationId xmlns:p14="http://schemas.microsoft.com/office/powerpoint/2010/main" val="217439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1304836" y="1579109"/>
            <a:ext cx="8071584" cy="661309"/>
          </a:xfrm>
          <a:prstGeom prst="rect">
            <a:avLst/>
          </a:prstGeom>
        </p:spPr>
        <p:txBody>
          <a:bodyPr vert="horz" lIns="86050" tIns="43025" rIns="86050" bIns="43025" rtlCol="0" anchor="ctr">
            <a:noAutofit/>
          </a:bodyPr>
          <a:lstStyle>
            <a:lvl1pPr algn="ctr" defTabSz="1299992" rtl="0" eaLnBrk="1" latinLnBrk="0" hangingPunct="1">
              <a:spcBef>
                <a:spcPct val="0"/>
              </a:spcBef>
              <a:buNone/>
              <a:defRPr sz="6300" kern="1200">
                <a:solidFill>
                  <a:schemeClr val="tx1"/>
                </a:solidFill>
                <a:latin typeface="+mj-lt"/>
                <a:ea typeface="+mj-ea"/>
                <a:cs typeface="+mj-cs"/>
              </a:defRPr>
            </a:lvl1pPr>
          </a:lstStyle>
          <a:p>
            <a:r>
              <a:rPr lang="en-GB" sz="3403" b="1" dirty="0">
                <a:solidFill>
                  <a:schemeClr val="tx2"/>
                </a:solidFill>
                <a:latin typeface="Garamond" panose="02020404030301010803" pitchFamily="18" charset="0"/>
                <a:cs typeface="Calibri"/>
              </a:rPr>
              <a:t>NTM-PD Mortality</a:t>
            </a:r>
          </a:p>
        </p:txBody>
      </p:sp>
      <p:sp>
        <p:nvSpPr>
          <p:cNvPr id="6" name="Rettangolo 5"/>
          <p:cNvSpPr/>
          <p:nvPr/>
        </p:nvSpPr>
        <p:spPr>
          <a:xfrm>
            <a:off x="160464" y="4825720"/>
            <a:ext cx="7538351" cy="1547218"/>
          </a:xfrm>
          <a:prstGeom prst="rect">
            <a:avLst/>
          </a:prstGeom>
          <a:ln>
            <a:noFill/>
          </a:ln>
        </p:spPr>
        <p:txBody>
          <a:bodyPr wrap="square">
            <a:spAutoFit/>
          </a:bodyPr>
          <a:lstStyle/>
          <a:p>
            <a:pPr marL="324178" indent="-324178">
              <a:buClr>
                <a:srgbClr val="00B050"/>
              </a:buClr>
              <a:buFont typeface="Wingdings" pitchFamily="2" charset="2"/>
              <a:buChar char="Ø"/>
            </a:pPr>
            <a:r>
              <a:rPr lang="en-US" sz="1891" dirty="0">
                <a:latin typeface="Garamond" panose="02020404030301010803" pitchFamily="18" charset="0"/>
                <a:ea typeface="Calibri" charset="0"/>
                <a:cs typeface="Calibri" charset="0"/>
              </a:rPr>
              <a:t>3.6-fold increased risk of death for NTM-PD (Germany, 3-y follow-up);</a:t>
            </a:r>
          </a:p>
          <a:p>
            <a:pPr marL="324178" indent="-324178">
              <a:buClr>
                <a:srgbClr val="00B050"/>
              </a:buClr>
              <a:buFont typeface="Wingdings" pitchFamily="2" charset="2"/>
              <a:buChar char="Ø"/>
            </a:pPr>
            <a:endParaRPr lang="en-US" sz="1891" dirty="0">
              <a:latin typeface="Garamond" panose="02020404030301010803" pitchFamily="18" charset="0"/>
              <a:ea typeface="Calibri" charset="0"/>
              <a:cs typeface="Calibri" charset="0"/>
            </a:endParaRPr>
          </a:p>
          <a:p>
            <a:pPr marL="324178" indent="-324178">
              <a:buClr>
                <a:srgbClr val="00B050"/>
              </a:buClr>
              <a:buFont typeface="Wingdings" pitchFamily="2" charset="2"/>
              <a:buChar char="Ø"/>
            </a:pPr>
            <a:r>
              <a:rPr lang="en-US" sz="1891" dirty="0">
                <a:latin typeface="Garamond" panose="02020404030301010803" pitchFamily="18" charset="0"/>
                <a:ea typeface="Calibri" charset="0"/>
                <a:cs typeface="Calibri" charset="0"/>
              </a:rPr>
              <a:t>w COPD: 41% vs. w/o COPD 14% </a:t>
            </a:r>
          </a:p>
          <a:p>
            <a:pPr marL="324178" indent="-324178">
              <a:buClr>
                <a:srgbClr val="00B050"/>
              </a:buClr>
              <a:buFont typeface="Wingdings" pitchFamily="2" charset="2"/>
              <a:buChar char="Ø"/>
            </a:pPr>
            <a:endParaRPr lang="en-US" sz="1891" dirty="0">
              <a:latin typeface="Garamond" panose="02020404030301010803" pitchFamily="18" charset="0"/>
              <a:ea typeface="Calibri" charset="0"/>
              <a:cs typeface="Calibri" charset="0"/>
            </a:endParaRPr>
          </a:p>
          <a:p>
            <a:pPr marL="324178" indent="-324178">
              <a:buClr>
                <a:srgbClr val="00B050"/>
              </a:buClr>
              <a:buFont typeface="Wingdings" pitchFamily="2" charset="2"/>
              <a:buChar char="Ø"/>
            </a:pPr>
            <a:r>
              <a:rPr lang="en-US" sz="1891" dirty="0">
                <a:latin typeface="Garamond" panose="02020404030301010803" pitchFamily="18" charset="0"/>
                <a:ea typeface="Calibri" charset="0"/>
                <a:cs typeface="Calibri" charset="0"/>
              </a:rPr>
              <a:t>39-46% (Denmark)</a:t>
            </a:r>
          </a:p>
        </p:txBody>
      </p:sp>
      <p:pic>
        <p:nvPicPr>
          <p:cNvPr id="2" name="Immagine 1"/>
          <p:cNvPicPr>
            <a:picLocks noChangeAspect="1"/>
          </p:cNvPicPr>
          <p:nvPr/>
        </p:nvPicPr>
        <p:blipFill>
          <a:blip r:embed="rId3"/>
          <a:stretch>
            <a:fillRect/>
          </a:stretch>
        </p:blipFill>
        <p:spPr>
          <a:xfrm>
            <a:off x="5163051" y="1462817"/>
            <a:ext cx="6198015" cy="3335004"/>
          </a:xfrm>
          <a:prstGeom prst="rect">
            <a:avLst/>
          </a:prstGeom>
          <a:ln>
            <a:noFill/>
          </a:ln>
          <a:effectLst>
            <a:outerShdw blurRad="292100" dist="139700" dir="2700000" algn="tl" rotWithShape="0">
              <a:srgbClr val="333333">
                <a:alpha val="65000"/>
              </a:srgbClr>
            </a:outerShdw>
          </a:effectLst>
        </p:spPr>
      </p:pic>
      <p:sp>
        <p:nvSpPr>
          <p:cNvPr id="3" name="CasellaDiTesto 2"/>
          <p:cNvSpPr txBox="1"/>
          <p:nvPr/>
        </p:nvSpPr>
        <p:spPr>
          <a:xfrm>
            <a:off x="4369818" y="2710652"/>
            <a:ext cx="1391219" cy="419667"/>
          </a:xfrm>
          <a:prstGeom prst="rect">
            <a:avLst/>
          </a:prstGeom>
          <a:noFill/>
        </p:spPr>
        <p:txBody>
          <a:bodyPr wrap="square" rtlCol="0">
            <a:spAutoFit/>
          </a:bodyPr>
          <a:lstStyle/>
          <a:p>
            <a:r>
              <a:rPr lang="it-IT" sz="2127" b="1" dirty="0">
                <a:latin typeface="Garamond" panose="02020404030301010803" pitchFamily="18" charset="0"/>
              </a:rPr>
              <a:t>Japan</a:t>
            </a:r>
          </a:p>
        </p:txBody>
      </p:sp>
      <p:sp>
        <p:nvSpPr>
          <p:cNvPr id="7" name="Rettangolo 6">
            <a:extLst>
              <a:ext uri="{FF2B5EF4-FFF2-40B4-BE49-F238E27FC236}">
                <a16:creationId xmlns:a16="http://schemas.microsoft.com/office/drawing/2014/main" id="{2EF42064-10E4-B948-881C-E43C029A329F}"/>
              </a:ext>
            </a:extLst>
          </p:cNvPr>
          <p:cNvSpPr/>
          <p:nvPr/>
        </p:nvSpPr>
        <p:spPr>
          <a:xfrm>
            <a:off x="6766748" y="5983470"/>
            <a:ext cx="4755327" cy="499880"/>
          </a:xfrm>
          <a:prstGeom prst="rect">
            <a:avLst/>
          </a:prstGeom>
        </p:spPr>
        <p:txBody>
          <a:bodyPr wrap="square">
            <a:spAutoFit/>
          </a:bodyPr>
          <a:lstStyle/>
          <a:p>
            <a:pPr algn="r"/>
            <a:r>
              <a:rPr lang="it-IT" sz="1324" dirty="0" err="1">
                <a:latin typeface="Garamond" panose="02020404030301010803" pitchFamily="18" charset="0"/>
                <a:ea typeface="Calibri" charset="0"/>
                <a:cs typeface="Calibri" charset="0"/>
              </a:rPr>
              <a:t>Stout</a:t>
            </a:r>
            <a:r>
              <a:rPr lang="it-IT" sz="1324" dirty="0">
                <a:latin typeface="Garamond" panose="02020404030301010803" pitchFamily="18" charset="0"/>
                <a:ea typeface="Calibri" charset="0"/>
                <a:cs typeface="Calibri" charset="0"/>
              </a:rPr>
              <a:t> JE. </a:t>
            </a:r>
            <a:r>
              <a:rPr lang="it-IT" sz="1324" dirty="0" err="1">
                <a:latin typeface="Garamond" panose="02020404030301010803" pitchFamily="18" charset="0"/>
                <a:ea typeface="Calibri" charset="0"/>
                <a:cs typeface="Calibri" charset="0"/>
              </a:rPr>
              <a:t>Int</a:t>
            </a:r>
            <a:r>
              <a:rPr lang="it-IT" sz="1324" dirty="0">
                <a:latin typeface="Garamond" panose="02020404030301010803" pitchFamily="18" charset="0"/>
                <a:ea typeface="Calibri" charset="0"/>
                <a:cs typeface="Calibri" charset="0"/>
              </a:rPr>
              <a:t> </a:t>
            </a:r>
            <a:r>
              <a:rPr lang="it-IT" sz="1324" dirty="0" err="1">
                <a:latin typeface="Garamond" panose="02020404030301010803" pitchFamily="18" charset="0"/>
                <a:ea typeface="Calibri" charset="0"/>
                <a:cs typeface="Calibri" charset="0"/>
              </a:rPr>
              <a:t>J</a:t>
            </a:r>
            <a:r>
              <a:rPr lang="it-IT" sz="1324" dirty="0">
                <a:latin typeface="Garamond" panose="02020404030301010803" pitchFamily="18" charset="0"/>
                <a:ea typeface="Calibri" charset="0"/>
                <a:cs typeface="Calibri" charset="0"/>
              </a:rPr>
              <a:t> </a:t>
            </a:r>
            <a:r>
              <a:rPr lang="it-IT" sz="1324" dirty="0" err="1">
                <a:latin typeface="Garamond" panose="02020404030301010803" pitchFamily="18" charset="0"/>
                <a:ea typeface="Calibri" charset="0"/>
                <a:cs typeface="Calibri" charset="0"/>
              </a:rPr>
              <a:t>Infect</a:t>
            </a:r>
            <a:r>
              <a:rPr lang="it-IT" sz="1324" dirty="0">
                <a:latin typeface="Garamond" panose="02020404030301010803" pitchFamily="18" charset="0"/>
                <a:ea typeface="Calibri" charset="0"/>
                <a:cs typeface="Calibri" charset="0"/>
              </a:rPr>
              <a:t> </a:t>
            </a:r>
            <a:r>
              <a:rPr lang="it-IT" sz="1324" dirty="0" err="1">
                <a:latin typeface="Garamond" panose="02020404030301010803" pitchFamily="18" charset="0"/>
                <a:ea typeface="Calibri" charset="0"/>
                <a:cs typeface="Calibri" charset="0"/>
              </a:rPr>
              <a:t>Dis</a:t>
            </a:r>
            <a:r>
              <a:rPr lang="it-IT" sz="1324" dirty="0">
                <a:latin typeface="Garamond" panose="02020404030301010803" pitchFamily="18" charset="0"/>
                <a:ea typeface="Calibri" charset="0"/>
                <a:cs typeface="Calibri" charset="0"/>
              </a:rPr>
              <a:t>. 2016; </a:t>
            </a:r>
            <a:r>
              <a:rPr lang="it-IT" sz="1324" dirty="0" err="1">
                <a:latin typeface="Garamond" panose="02020404030301010803" pitchFamily="18" charset="0"/>
                <a:ea typeface="Calibri" charset="0"/>
                <a:cs typeface="Calibri" charset="0"/>
              </a:rPr>
              <a:t>Shah</a:t>
            </a:r>
            <a:r>
              <a:rPr lang="it-IT" sz="1324" dirty="0">
                <a:latin typeface="Garamond" panose="02020404030301010803" pitchFamily="18" charset="0"/>
                <a:ea typeface="Calibri" charset="0"/>
                <a:cs typeface="Calibri" charset="0"/>
              </a:rPr>
              <a:t> NM. BMC </a:t>
            </a:r>
            <a:r>
              <a:rPr lang="it-IT" sz="1324" dirty="0" err="1">
                <a:latin typeface="Garamond" panose="02020404030301010803" pitchFamily="18" charset="0"/>
                <a:ea typeface="Calibri" charset="0"/>
                <a:cs typeface="Calibri" charset="0"/>
              </a:rPr>
              <a:t>Infect</a:t>
            </a:r>
            <a:r>
              <a:rPr lang="it-IT" sz="1324" dirty="0">
                <a:latin typeface="Garamond" panose="02020404030301010803" pitchFamily="18" charset="0"/>
                <a:ea typeface="Calibri" charset="0"/>
                <a:cs typeface="Calibri" charset="0"/>
              </a:rPr>
              <a:t> </a:t>
            </a:r>
            <a:r>
              <a:rPr lang="it-IT" sz="1324" dirty="0" err="1">
                <a:latin typeface="Garamond" panose="02020404030301010803" pitchFamily="18" charset="0"/>
                <a:ea typeface="Calibri" charset="0"/>
                <a:cs typeface="Calibri" charset="0"/>
              </a:rPr>
              <a:t>Dis</a:t>
            </a:r>
            <a:r>
              <a:rPr lang="it-IT" sz="1324" dirty="0">
                <a:latin typeface="Garamond" panose="02020404030301010803" pitchFamily="18" charset="0"/>
                <a:ea typeface="Calibri" charset="0"/>
                <a:cs typeface="Calibri" charset="0"/>
              </a:rPr>
              <a:t> . 2016 </a:t>
            </a:r>
          </a:p>
          <a:p>
            <a:pPr algn="r"/>
            <a:r>
              <a:rPr lang="it-IT" sz="1324" dirty="0">
                <a:latin typeface="Garamond" panose="02020404030301010803" pitchFamily="18" charset="0"/>
                <a:ea typeface="Calibri" charset="0"/>
                <a:cs typeface="Calibri" charset="0"/>
              </a:rPr>
              <a:t>Marras T. </a:t>
            </a:r>
            <a:r>
              <a:rPr lang="it-IT" sz="1324" dirty="0" err="1">
                <a:latin typeface="Garamond" panose="02020404030301010803" pitchFamily="18" charset="0"/>
                <a:ea typeface="Calibri" charset="0"/>
                <a:cs typeface="Calibri" charset="0"/>
              </a:rPr>
              <a:t>Thorax</a:t>
            </a:r>
            <a:r>
              <a:rPr lang="it-IT" sz="1324" dirty="0">
                <a:latin typeface="Garamond" panose="02020404030301010803" pitchFamily="18" charset="0"/>
                <a:ea typeface="Calibri" charset="0"/>
                <a:cs typeface="Calibri" charset="0"/>
              </a:rPr>
              <a:t>. 2007; </a:t>
            </a:r>
            <a:r>
              <a:rPr lang="it-IT" sz="1324" dirty="0" err="1">
                <a:latin typeface="Garamond" panose="02020404030301010803" pitchFamily="18" charset="0"/>
                <a:ea typeface="Calibri" charset="0"/>
                <a:cs typeface="Calibri" charset="0"/>
              </a:rPr>
              <a:t>Adjemian</a:t>
            </a:r>
            <a:r>
              <a:rPr lang="it-IT" sz="1324" dirty="0">
                <a:latin typeface="Garamond" panose="02020404030301010803" pitchFamily="18" charset="0"/>
                <a:ea typeface="Calibri" charset="0"/>
                <a:cs typeface="Calibri" charset="0"/>
              </a:rPr>
              <a:t> AJRCCM. 2012.</a:t>
            </a:r>
            <a:endParaRPr lang="de-DE" sz="1324" dirty="0">
              <a:latin typeface="Garamond" panose="02020404030301010803" pitchFamily="18" charset="0"/>
              <a:ea typeface="Calibri" charset="0"/>
              <a:cs typeface="Calibri" charset="0"/>
            </a:endParaRPr>
          </a:p>
        </p:txBody>
      </p:sp>
    </p:spTree>
    <p:extLst>
      <p:ext uri="{BB962C8B-B14F-4D97-AF65-F5344CB8AC3E}">
        <p14:creationId xmlns:p14="http://schemas.microsoft.com/office/powerpoint/2010/main" val="592258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subTnLst>
                                    <p:animClr clrSpc="rgb" dir="cw">
                                      <p:cBhvr override="childStyle">
                                        <p:cTn dur="1" fill="hold" display="0" masterRel="nextClick" afterEffect="1"/>
                                        <p:tgtEl>
                                          <p:spTgt spid="6">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checkerboard(across)">
                                      <p:cBhvr>
                                        <p:cTn id="12" dur="500"/>
                                        <p:tgtEl>
                                          <p:spTgt spid="6">
                                            <p:txEl>
                                              <p:pRg st="2" end="2"/>
                                            </p:txEl>
                                          </p:spTgt>
                                        </p:tgtEl>
                                      </p:cBhvr>
                                    </p:animEffect>
                                  </p:childTnLst>
                                  <p:subTnLst>
                                    <p:animClr clrSpc="rgb" dir="cw">
                                      <p:cBhvr override="childStyle">
                                        <p:cTn dur="1" fill="hold" display="0" masterRel="nextClick" afterEffect="1"/>
                                        <p:tgtEl>
                                          <p:spTgt spid="6">
                                            <p:txEl>
                                              <p:pRg st="2" end="2"/>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dissolv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heckerboard(across)">
                                      <p:cBhvr>
                                        <p:cTn id="22" dur="500"/>
                                        <p:tgtEl>
                                          <p:spTgt spid="2"/>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heckerboard(across)">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05328" y="1465609"/>
            <a:ext cx="8072088" cy="318164"/>
          </a:xfrm>
        </p:spPr>
        <p:txBody>
          <a:bodyPr>
            <a:noAutofit/>
          </a:bodyPr>
          <a:lstStyle/>
          <a:p>
            <a:r>
              <a:rPr lang="en-GB" sz="3403" b="1" dirty="0">
                <a:solidFill>
                  <a:schemeClr val="tx2"/>
                </a:solidFill>
                <a:latin typeface="Garamond" panose="02020404030301010803" pitchFamily="18" charset="0"/>
              </a:rPr>
              <a:t>Survival and NTM species</a:t>
            </a:r>
          </a:p>
        </p:txBody>
      </p:sp>
      <p:sp>
        <p:nvSpPr>
          <p:cNvPr id="3" name="Content Placeholder 2"/>
          <p:cNvSpPr>
            <a:spLocks noGrp="1"/>
          </p:cNvSpPr>
          <p:nvPr>
            <p:ph sz="quarter" idx="12"/>
          </p:nvPr>
        </p:nvSpPr>
        <p:spPr>
          <a:xfrm>
            <a:off x="3485835" y="6130086"/>
            <a:ext cx="7964685" cy="247480"/>
          </a:xfrm>
        </p:spPr>
        <p:txBody>
          <a:bodyPr/>
          <a:lstStyle/>
          <a:p>
            <a:pPr algn="r"/>
            <a:r>
              <a:rPr lang="en-GB" sz="1324" dirty="0" err="1">
                <a:solidFill>
                  <a:schemeClr val="tx1"/>
                </a:solidFill>
                <a:latin typeface="Garamond" panose="02020404030301010803" pitchFamily="18" charset="0"/>
              </a:rPr>
              <a:t>Andréjak</a:t>
            </a:r>
            <a:r>
              <a:rPr lang="en-GB" sz="1324" dirty="0">
                <a:solidFill>
                  <a:schemeClr val="tx1"/>
                </a:solidFill>
                <a:latin typeface="Garamond" panose="02020404030301010803" pitchFamily="18" charset="0"/>
              </a:rPr>
              <a:t> C</a:t>
            </a:r>
            <a:r>
              <a:rPr lang="en-GB" sz="1324" i="1" dirty="0">
                <a:solidFill>
                  <a:schemeClr val="tx1"/>
                </a:solidFill>
                <a:latin typeface="Garamond" panose="02020404030301010803" pitchFamily="18" charset="0"/>
              </a:rPr>
              <a:t>. </a:t>
            </a:r>
            <a:r>
              <a:rPr lang="en-GB" sz="1324" dirty="0">
                <a:solidFill>
                  <a:schemeClr val="tx1"/>
                </a:solidFill>
                <a:latin typeface="Garamond" panose="02020404030301010803" pitchFamily="18" charset="0"/>
              </a:rPr>
              <a:t>Am J Respir Crit Care Med. 2010 </a:t>
            </a:r>
          </a:p>
          <a:p>
            <a:pPr algn="r"/>
            <a:r>
              <a:rPr lang="en-GB" sz="1324" dirty="0" err="1">
                <a:solidFill>
                  <a:schemeClr val="tx1"/>
                </a:solidFill>
                <a:latin typeface="Garamond" panose="02020404030301010803" pitchFamily="18" charset="0"/>
              </a:rPr>
              <a:t>Gommans</a:t>
            </a:r>
            <a:r>
              <a:rPr lang="en-GB" sz="1324" dirty="0">
                <a:solidFill>
                  <a:schemeClr val="tx1"/>
                </a:solidFill>
                <a:latin typeface="Garamond" panose="02020404030301010803" pitchFamily="18" charset="0"/>
              </a:rPr>
              <a:t> EP. Respir Med 2015</a:t>
            </a:r>
          </a:p>
        </p:txBody>
      </p:sp>
      <p:sp>
        <p:nvSpPr>
          <p:cNvPr id="4" name="Slide Number Placeholder 3"/>
          <p:cNvSpPr>
            <a:spLocks noGrp="1"/>
          </p:cNvSpPr>
          <p:nvPr>
            <p:ph type="sldNum" sz="quarter" idx="10"/>
          </p:nvPr>
        </p:nvSpPr>
        <p:spPr>
          <a:xfrm>
            <a:off x="0" y="1219200"/>
            <a:ext cx="0" cy="0"/>
          </a:xfrm>
          <a:noFill/>
          <a:ln>
            <a:noFill/>
          </a:ln>
        </p:spPr>
        <p:txBody>
          <a:bodyPr/>
          <a:lstStyle/>
          <a:p>
            <a:pPr>
              <a:defRPr/>
            </a:pPr>
            <a:endParaRPr lang="en-GB" dirty="0"/>
          </a:p>
        </p:txBody>
      </p:sp>
      <p:sp>
        <p:nvSpPr>
          <p:cNvPr id="8" name="Abgerundetes Rechteck 11"/>
          <p:cNvSpPr/>
          <p:nvPr/>
        </p:nvSpPr>
        <p:spPr>
          <a:xfrm>
            <a:off x="1669064" y="5701411"/>
            <a:ext cx="7964380" cy="746020"/>
          </a:xfrm>
          <a:prstGeom prst="round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spAutoFit/>
          </a:bodyPr>
          <a:lstStyle/>
          <a:p>
            <a:pPr algn="ctr" defTabSz="864452"/>
            <a:r>
              <a:rPr lang="en-GB" sz="1891" b="1" dirty="0">
                <a:solidFill>
                  <a:schemeClr val="tx2"/>
                </a:solidFill>
                <a:latin typeface="Garamond" panose="02020404030301010803" pitchFamily="18" charset="0"/>
                <a:cs typeface="Arial" pitchFamily="34" charset="0"/>
              </a:rPr>
              <a:t>1,282 Danish patients between 1997-2008</a:t>
            </a:r>
            <a:endParaRPr lang="en-GB" sz="1891" b="1" baseline="30000" dirty="0">
              <a:solidFill>
                <a:schemeClr val="tx2"/>
              </a:solidFill>
              <a:latin typeface="Garamond" panose="02020404030301010803" pitchFamily="18" charset="0"/>
              <a:cs typeface="Arial" pitchFamily="34" charset="0"/>
            </a:endParaRPr>
          </a:p>
          <a:p>
            <a:pPr algn="ctr" defTabSz="864452"/>
            <a:r>
              <a:rPr lang="en-GB" sz="1891" b="1" i="1" dirty="0">
                <a:solidFill>
                  <a:schemeClr val="tx2"/>
                </a:solidFill>
                <a:latin typeface="Garamond" panose="02020404030301010803" pitchFamily="18" charset="0"/>
                <a:cs typeface="Arial" pitchFamily="34" charset="0"/>
              </a:rPr>
              <a:t>M. xenopi </a:t>
            </a:r>
            <a:r>
              <a:rPr lang="en-GB" sz="1891" b="1" dirty="0">
                <a:solidFill>
                  <a:schemeClr val="tx2"/>
                </a:solidFill>
                <a:latin typeface="Garamond" panose="02020404030301010803" pitchFamily="18" charset="0"/>
                <a:cs typeface="Arial" pitchFamily="34" charset="0"/>
              </a:rPr>
              <a:t>infection results in increased mortality</a:t>
            </a:r>
            <a:endParaRPr lang="en-GB" sz="1891" b="1" baseline="30000" dirty="0">
              <a:solidFill>
                <a:schemeClr val="tx2"/>
              </a:solidFill>
              <a:latin typeface="Garamond" panose="02020404030301010803" pitchFamily="18" charset="0"/>
              <a:cs typeface="Arial" pitchFamily="34" charset="0"/>
            </a:endParaRPr>
          </a:p>
        </p:txBody>
      </p:sp>
      <p:sp>
        <p:nvSpPr>
          <p:cNvPr id="9" name="Freeform 8"/>
          <p:cNvSpPr/>
          <p:nvPr/>
        </p:nvSpPr>
        <p:spPr>
          <a:xfrm>
            <a:off x="3371081" y="2561395"/>
            <a:ext cx="5225386" cy="2628199"/>
          </a:xfrm>
          <a:custGeom>
            <a:avLst/>
            <a:gdLst>
              <a:gd name="connsiteX0" fmla="*/ 0 w 5527343"/>
              <a:gd name="connsiteY0" fmla="*/ 0 h 2258705"/>
              <a:gd name="connsiteX1" fmla="*/ 0 w 5527343"/>
              <a:gd name="connsiteY1" fmla="*/ 2258705 h 2258705"/>
              <a:gd name="connsiteX2" fmla="*/ 5527343 w 5527343"/>
              <a:gd name="connsiteY2" fmla="*/ 2258705 h 2258705"/>
            </a:gdLst>
            <a:ahLst/>
            <a:cxnLst>
              <a:cxn ang="0">
                <a:pos x="connsiteX0" y="connsiteY0"/>
              </a:cxn>
              <a:cxn ang="0">
                <a:pos x="connsiteX1" y="connsiteY1"/>
              </a:cxn>
              <a:cxn ang="0">
                <a:pos x="connsiteX2" y="connsiteY2"/>
              </a:cxn>
            </a:cxnLst>
            <a:rect l="l" t="t" r="r" b="b"/>
            <a:pathLst>
              <a:path w="5527343" h="2258705">
                <a:moveTo>
                  <a:pt x="0" y="0"/>
                </a:moveTo>
                <a:lnTo>
                  <a:pt x="0" y="2258705"/>
                </a:lnTo>
                <a:lnTo>
                  <a:pt x="5527343" y="2258705"/>
                </a:lnTo>
              </a:path>
            </a:pathLst>
          </a:cu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02" dirty="0">
              <a:latin typeface="Garamond" panose="02020404030301010803" pitchFamily="18" charset="0"/>
            </a:endParaRPr>
          </a:p>
        </p:txBody>
      </p:sp>
      <p:sp>
        <p:nvSpPr>
          <p:cNvPr id="10" name="Freeform 9"/>
          <p:cNvSpPr/>
          <p:nvPr/>
        </p:nvSpPr>
        <p:spPr>
          <a:xfrm>
            <a:off x="3294041" y="2568941"/>
            <a:ext cx="75014"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02" dirty="0">
              <a:latin typeface="Garamond" panose="02020404030301010803" pitchFamily="18" charset="0"/>
            </a:endParaRPr>
          </a:p>
        </p:txBody>
      </p:sp>
      <p:sp>
        <p:nvSpPr>
          <p:cNvPr id="11" name="Freeform 10"/>
          <p:cNvSpPr/>
          <p:nvPr/>
        </p:nvSpPr>
        <p:spPr>
          <a:xfrm>
            <a:off x="3294036" y="5188899"/>
            <a:ext cx="75014"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02" dirty="0">
              <a:latin typeface="Garamond" panose="02020404030301010803" pitchFamily="18" charset="0"/>
            </a:endParaRPr>
          </a:p>
        </p:txBody>
      </p:sp>
      <p:sp>
        <p:nvSpPr>
          <p:cNvPr id="12" name="Textfeld 7"/>
          <p:cNvSpPr txBox="1"/>
          <p:nvPr/>
        </p:nvSpPr>
        <p:spPr>
          <a:xfrm>
            <a:off x="2549597" y="2406790"/>
            <a:ext cx="789804" cy="296107"/>
          </a:xfrm>
          <a:prstGeom prst="rect">
            <a:avLst/>
          </a:prstGeom>
          <a:noFill/>
        </p:spPr>
        <p:txBody>
          <a:bodyPr wrap="square" rtlCol="0">
            <a:spAutoFit/>
          </a:bodyPr>
          <a:lstStyle/>
          <a:p>
            <a:pPr algn="r"/>
            <a:r>
              <a:rPr lang="en-GB" sz="1324" b="1" dirty="0">
                <a:solidFill>
                  <a:prstClr val="black">
                    <a:lumMod val="65000"/>
                    <a:lumOff val="35000"/>
                  </a:prstClr>
                </a:solidFill>
                <a:latin typeface="Garamond" panose="02020404030301010803" pitchFamily="18" charset="0"/>
                <a:cs typeface="Arial" pitchFamily="34" charset="0"/>
              </a:rPr>
              <a:t>1.00</a:t>
            </a:r>
          </a:p>
        </p:txBody>
      </p:sp>
      <p:sp>
        <p:nvSpPr>
          <p:cNvPr id="13" name="Textfeld 7"/>
          <p:cNvSpPr txBox="1"/>
          <p:nvPr/>
        </p:nvSpPr>
        <p:spPr>
          <a:xfrm>
            <a:off x="2973391" y="5037361"/>
            <a:ext cx="366011" cy="296107"/>
          </a:xfrm>
          <a:prstGeom prst="rect">
            <a:avLst/>
          </a:prstGeom>
          <a:noFill/>
        </p:spPr>
        <p:txBody>
          <a:bodyPr wrap="square" rtlCol="0">
            <a:spAutoFit/>
          </a:bodyPr>
          <a:lstStyle/>
          <a:p>
            <a:pPr algn="r"/>
            <a:r>
              <a:rPr lang="en-GB" sz="1324" b="1" dirty="0">
                <a:solidFill>
                  <a:prstClr val="black">
                    <a:lumMod val="65000"/>
                    <a:lumOff val="35000"/>
                  </a:prstClr>
                </a:solidFill>
                <a:latin typeface="Garamond" panose="02020404030301010803" pitchFamily="18" charset="0"/>
                <a:cs typeface="Arial" pitchFamily="34" charset="0"/>
              </a:rPr>
              <a:t>0</a:t>
            </a:r>
          </a:p>
        </p:txBody>
      </p:sp>
      <p:sp>
        <p:nvSpPr>
          <p:cNvPr id="14" name="Freeform 13"/>
          <p:cNvSpPr/>
          <p:nvPr/>
        </p:nvSpPr>
        <p:spPr>
          <a:xfrm rot="5400000">
            <a:off x="3323188" y="5222432"/>
            <a:ext cx="9233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02" dirty="0">
              <a:latin typeface="Garamond" panose="02020404030301010803" pitchFamily="18" charset="0"/>
            </a:endParaRPr>
          </a:p>
        </p:txBody>
      </p:sp>
      <p:sp>
        <p:nvSpPr>
          <p:cNvPr id="15" name="Freeform 14"/>
          <p:cNvSpPr/>
          <p:nvPr/>
        </p:nvSpPr>
        <p:spPr>
          <a:xfrm rot="5400000">
            <a:off x="4197643" y="5226570"/>
            <a:ext cx="9233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02" dirty="0">
              <a:latin typeface="Garamond" panose="02020404030301010803" pitchFamily="18" charset="0"/>
            </a:endParaRPr>
          </a:p>
        </p:txBody>
      </p:sp>
      <p:sp>
        <p:nvSpPr>
          <p:cNvPr id="16" name="Freeform 15"/>
          <p:cNvSpPr/>
          <p:nvPr/>
        </p:nvSpPr>
        <p:spPr>
          <a:xfrm rot="5400000">
            <a:off x="5055847" y="5230708"/>
            <a:ext cx="9233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02" dirty="0">
              <a:latin typeface="Garamond" panose="02020404030301010803" pitchFamily="18" charset="0"/>
            </a:endParaRPr>
          </a:p>
        </p:txBody>
      </p:sp>
      <p:sp>
        <p:nvSpPr>
          <p:cNvPr id="17" name="Freeform 16"/>
          <p:cNvSpPr/>
          <p:nvPr/>
        </p:nvSpPr>
        <p:spPr>
          <a:xfrm rot="5400000">
            <a:off x="5928219" y="5234846"/>
            <a:ext cx="9233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02" dirty="0">
              <a:latin typeface="Garamond" panose="02020404030301010803" pitchFamily="18" charset="0"/>
            </a:endParaRPr>
          </a:p>
        </p:txBody>
      </p:sp>
      <p:sp>
        <p:nvSpPr>
          <p:cNvPr id="18" name="Freeform 17"/>
          <p:cNvSpPr/>
          <p:nvPr/>
        </p:nvSpPr>
        <p:spPr>
          <a:xfrm rot="5400000">
            <a:off x="6794991" y="5238983"/>
            <a:ext cx="9233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02" dirty="0">
              <a:latin typeface="Garamond" panose="02020404030301010803" pitchFamily="18" charset="0"/>
            </a:endParaRPr>
          </a:p>
        </p:txBody>
      </p:sp>
      <p:sp>
        <p:nvSpPr>
          <p:cNvPr id="19" name="Freeform 18"/>
          <p:cNvSpPr/>
          <p:nvPr/>
        </p:nvSpPr>
        <p:spPr>
          <a:xfrm rot="5400000">
            <a:off x="8534649" y="5243121"/>
            <a:ext cx="9233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02" dirty="0">
              <a:latin typeface="Garamond" panose="02020404030301010803" pitchFamily="18" charset="0"/>
            </a:endParaRPr>
          </a:p>
        </p:txBody>
      </p:sp>
      <p:sp>
        <p:nvSpPr>
          <p:cNvPr id="20" name="Textfeld 7"/>
          <p:cNvSpPr txBox="1"/>
          <p:nvPr/>
        </p:nvSpPr>
        <p:spPr>
          <a:xfrm>
            <a:off x="3056953" y="5278491"/>
            <a:ext cx="639569" cy="296107"/>
          </a:xfrm>
          <a:prstGeom prst="rect">
            <a:avLst/>
          </a:prstGeom>
          <a:noFill/>
        </p:spPr>
        <p:txBody>
          <a:bodyPr wrap="square" rtlCol="0">
            <a:spAutoFit/>
          </a:bodyPr>
          <a:lstStyle/>
          <a:p>
            <a:pPr algn="ctr"/>
            <a:r>
              <a:rPr lang="en-GB" sz="1324" b="1" dirty="0">
                <a:solidFill>
                  <a:prstClr val="black">
                    <a:lumMod val="65000"/>
                    <a:lumOff val="35000"/>
                  </a:prstClr>
                </a:solidFill>
                <a:latin typeface="Garamond" panose="02020404030301010803" pitchFamily="18" charset="0"/>
                <a:cs typeface="Arial" pitchFamily="34" charset="0"/>
              </a:rPr>
              <a:t>0</a:t>
            </a:r>
          </a:p>
        </p:txBody>
      </p:sp>
      <p:sp>
        <p:nvSpPr>
          <p:cNvPr id="21" name="Textfeld 7"/>
          <p:cNvSpPr txBox="1"/>
          <p:nvPr/>
        </p:nvSpPr>
        <p:spPr>
          <a:xfrm>
            <a:off x="3927446" y="5278491"/>
            <a:ext cx="639569" cy="296107"/>
          </a:xfrm>
          <a:prstGeom prst="rect">
            <a:avLst/>
          </a:prstGeom>
          <a:noFill/>
        </p:spPr>
        <p:txBody>
          <a:bodyPr wrap="square" rtlCol="0">
            <a:spAutoFit/>
          </a:bodyPr>
          <a:lstStyle/>
          <a:p>
            <a:pPr algn="ctr"/>
            <a:r>
              <a:rPr lang="en-GB" sz="1324" b="1" dirty="0">
                <a:solidFill>
                  <a:prstClr val="black">
                    <a:lumMod val="65000"/>
                    <a:lumOff val="35000"/>
                  </a:prstClr>
                </a:solidFill>
                <a:latin typeface="Garamond" panose="02020404030301010803" pitchFamily="18" charset="0"/>
                <a:cs typeface="Arial" pitchFamily="34" charset="0"/>
              </a:rPr>
              <a:t>10</a:t>
            </a:r>
          </a:p>
        </p:txBody>
      </p:sp>
      <p:sp>
        <p:nvSpPr>
          <p:cNvPr id="22" name="Textfeld 7"/>
          <p:cNvSpPr txBox="1"/>
          <p:nvPr/>
        </p:nvSpPr>
        <p:spPr>
          <a:xfrm>
            <a:off x="4788406" y="5278491"/>
            <a:ext cx="639569" cy="296107"/>
          </a:xfrm>
          <a:prstGeom prst="rect">
            <a:avLst/>
          </a:prstGeom>
          <a:noFill/>
        </p:spPr>
        <p:txBody>
          <a:bodyPr wrap="square" rtlCol="0">
            <a:spAutoFit/>
          </a:bodyPr>
          <a:lstStyle/>
          <a:p>
            <a:pPr algn="ctr"/>
            <a:r>
              <a:rPr lang="en-GB" sz="1324" b="1" dirty="0">
                <a:solidFill>
                  <a:prstClr val="black">
                    <a:lumMod val="65000"/>
                    <a:lumOff val="35000"/>
                  </a:prstClr>
                </a:solidFill>
                <a:latin typeface="Garamond" panose="02020404030301010803" pitchFamily="18" charset="0"/>
                <a:cs typeface="Arial" pitchFamily="34" charset="0"/>
              </a:rPr>
              <a:t>20</a:t>
            </a:r>
          </a:p>
        </p:txBody>
      </p:sp>
      <p:sp>
        <p:nvSpPr>
          <p:cNvPr id="23" name="Textfeld 7"/>
          <p:cNvSpPr txBox="1"/>
          <p:nvPr/>
        </p:nvSpPr>
        <p:spPr>
          <a:xfrm>
            <a:off x="5660887" y="5278491"/>
            <a:ext cx="639569" cy="296107"/>
          </a:xfrm>
          <a:prstGeom prst="rect">
            <a:avLst/>
          </a:prstGeom>
          <a:noFill/>
        </p:spPr>
        <p:txBody>
          <a:bodyPr wrap="square" rtlCol="0">
            <a:spAutoFit/>
          </a:bodyPr>
          <a:lstStyle/>
          <a:p>
            <a:pPr algn="ctr"/>
            <a:r>
              <a:rPr lang="en-GB" sz="1324" b="1" dirty="0">
                <a:solidFill>
                  <a:prstClr val="black">
                    <a:lumMod val="65000"/>
                    <a:lumOff val="35000"/>
                  </a:prstClr>
                </a:solidFill>
                <a:latin typeface="Garamond" panose="02020404030301010803" pitchFamily="18" charset="0"/>
                <a:cs typeface="Arial" pitchFamily="34" charset="0"/>
              </a:rPr>
              <a:t>30</a:t>
            </a:r>
          </a:p>
        </p:txBody>
      </p:sp>
      <p:sp>
        <p:nvSpPr>
          <p:cNvPr id="24" name="Textfeld 7"/>
          <p:cNvSpPr txBox="1"/>
          <p:nvPr/>
        </p:nvSpPr>
        <p:spPr>
          <a:xfrm>
            <a:off x="6520388" y="5278491"/>
            <a:ext cx="639569" cy="296107"/>
          </a:xfrm>
          <a:prstGeom prst="rect">
            <a:avLst/>
          </a:prstGeom>
          <a:noFill/>
        </p:spPr>
        <p:txBody>
          <a:bodyPr wrap="square" rtlCol="0">
            <a:spAutoFit/>
          </a:bodyPr>
          <a:lstStyle/>
          <a:p>
            <a:pPr algn="ctr"/>
            <a:r>
              <a:rPr lang="en-GB" sz="1324" b="1" dirty="0">
                <a:solidFill>
                  <a:prstClr val="black">
                    <a:lumMod val="65000"/>
                    <a:lumOff val="35000"/>
                  </a:prstClr>
                </a:solidFill>
                <a:latin typeface="Garamond" panose="02020404030301010803" pitchFamily="18" charset="0"/>
                <a:cs typeface="Arial" pitchFamily="34" charset="0"/>
              </a:rPr>
              <a:t>40</a:t>
            </a:r>
          </a:p>
        </p:txBody>
      </p:sp>
      <p:sp>
        <p:nvSpPr>
          <p:cNvPr id="25" name="Textfeld 7"/>
          <p:cNvSpPr txBox="1"/>
          <p:nvPr/>
        </p:nvSpPr>
        <p:spPr>
          <a:xfrm>
            <a:off x="8272475" y="5278491"/>
            <a:ext cx="639569" cy="296107"/>
          </a:xfrm>
          <a:prstGeom prst="rect">
            <a:avLst/>
          </a:prstGeom>
          <a:noFill/>
        </p:spPr>
        <p:txBody>
          <a:bodyPr wrap="square" rtlCol="0">
            <a:spAutoFit/>
          </a:bodyPr>
          <a:lstStyle/>
          <a:p>
            <a:pPr algn="ctr"/>
            <a:r>
              <a:rPr lang="en-GB" sz="1324" b="1" dirty="0">
                <a:solidFill>
                  <a:prstClr val="black">
                    <a:lumMod val="65000"/>
                    <a:lumOff val="35000"/>
                  </a:prstClr>
                </a:solidFill>
                <a:latin typeface="Garamond" panose="02020404030301010803" pitchFamily="18" charset="0"/>
                <a:cs typeface="Arial" pitchFamily="34" charset="0"/>
              </a:rPr>
              <a:t>60</a:t>
            </a:r>
          </a:p>
        </p:txBody>
      </p:sp>
      <p:sp>
        <p:nvSpPr>
          <p:cNvPr id="28" name="Freeform 5"/>
          <p:cNvSpPr>
            <a:spLocks/>
          </p:cNvSpPr>
          <p:nvPr/>
        </p:nvSpPr>
        <p:spPr bwMode="auto">
          <a:xfrm>
            <a:off x="3390053" y="2564759"/>
            <a:ext cx="5192683" cy="1660627"/>
          </a:xfrm>
          <a:custGeom>
            <a:avLst/>
            <a:gdLst>
              <a:gd name="T0" fmla="*/ 0 w 3460"/>
              <a:gd name="T1" fmla="*/ 0 h 899"/>
              <a:gd name="T2" fmla="*/ 47 w 3460"/>
              <a:gd name="T3" fmla="*/ 0 h 899"/>
              <a:gd name="T4" fmla="*/ 47 w 3460"/>
              <a:gd name="T5" fmla="*/ 95 h 899"/>
              <a:gd name="T6" fmla="*/ 105 w 3460"/>
              <a:gd name="T7" fmla="*/ 95 h 899"/>
              <a:gd name="T8" fmla="*/ 105 w 3460"/>
              <a:gd name="T9" fmla="*/ 153 h 899"/>
              <a:gd name="T10" fmla="*/ 164 w 3460"/>
              <a:gd name="T11" fmla="*/ 153 h 899"/>
              <a:gd name="T12" fmla="*/ 164 w 3460"/>
              <a:gd name="T13" fmla="*/ 175 h 899"/>
              <a:gd name="T14" fmla="*/ 222 w 3460"/>
              <a:gd name="T15" fmla="*/ 175 h 899"/>
              <a:gd name="T16" fmla="*/ 222 w 3460"/>
              <a:gd name="T17" fmla="*/ 204 h 899"/>
              <a:gd name="T18" fmla="*/ 516 w 3460"/>
              <a:gd name="T19" fmla="*/ 204 h 899"/>
              <a:gd name="T20" fmla="*/ 516 w 3460"/>
              <a:gd name="T21" fmla="*/ 237 h 899"/>
              <a:gd name="T22" fmla="*/ 694 w 3460"/>
              <a:gd name="T23" fmla="*/ 237 h 899"/>
              <a:gd name="T24" fmla="*/ 694 w 3460"/>
              <a:gd name="T25" fmla="*/ 307 h 899"/>
              <a:gd name="T26" fmla="*/ 745 w 3460"/>
              <a:gd name="T27" fmla="*/ 307 h 899"/>
              <a:gd name="T28" fmla="*/ 745 w 3460"/>
              <a:gd name="T29" fmla="*/ 365 h 899"/>
              <a:gd name="T30" fmla="*/ 800 w 3460"/>
              <a:gd name="T31" fmla="*/ 365 h 899"/>
              <a:gd name="T32" fmla="*/ 803 w 3460"/>
              <a:gd name="T33" fmla="*/ 365 h 899"/>
              <a:gd name="T34" fmla="*/ 803 w 3460"/>
              <a:gd name="T35" fmla="*/ 427 h 899"/>
              <a:gd name="T36" fmla="*/ 803 w 3460"/>
              <a:gd name="T37" fmla="*/ 438 h 899"/>
              <a:gd name="T38" fmla="*/ 858 w 3460"/>
              <a:gd name="T39" fmla="*/ 438 h 899"/>
              <a:gd name="T40" fmla="*/ 861 w 3460"/>
              <a:gd name="T41" fmla="*/ 438 h 899"/>
              <a:gd name="T42" fmla="*/ 861 w 3460"/>
              <a:gd name="T43" fmla="*/ 468 h 899"/>
              <a:gd name="T44" fmla="*/ 1036 w 3460"/>
              <a:gd name="T45" fmla="*/ 468 h 899"/>
              <a:gd name="T46" fmla="*/ 1036 w 3460"/>
              <a:gd name="T47" fmla="*/ 504 h 899"/>
              <a:gd name="T48" fmla="*/ 1094 w 3460"/>
              <a:gd name="T49" fmla="*/ 504 h 899"/>
              <a:gd name="T50" fmla="*/ 1094 w 3460"/>
              <a:gd name="T51" fmla="*/ 541 h 899"/>
              <a:gd name="T52" fmla="*/ 1610 w 3460"/>
              <a:gd name="T53" fmla="*/ 541 h 899"/>
              <a:gd name="T54" fmla="*/ 1610 w 3460"/>
              <a:gd name="T55" fmla="*/ 577 h 899"/>
              <a:gd name="T56" fmla="*/ 1668 w 3460"/>
              <a:gd name="T57" fmla="*/ 577 h 899"/>
              <a:gd name="T58" fmla="*/ 1668 w 3460"/>
              <a:gd name="T59" fmla="*/ 621 h 899"/>
              <a:gd name="T60" fmla="*/ 1839 w 3460"/>
              <a:gd name="T61" fmla="*/ 621 h 899"/>
              <a:gd name="T62" fmla="*/ 1843 w 3460"/>
              <a:gd name="T63" fmla="*/ 621 h 899"/>
              <a:gd name="T64" fmla="*/ 1843 w 3460"/>
              <a:gd name="T65" fmla="*/ 665 h 899"/>
              <a:gd name="T66" fmla="*/ 1952 w 3460"/>
              <a:gd name="T67" fmla="*/ 665 h 899"/>
              <a:gd name="T68" fmla="*/ 1952 w 3460"/>
              <a:gd name="T69" fmla="*/ 701 h 899"/>
              <a:gd name="T70" fmla="*/ 2010 w 3460"/>
              <a:gd name="T71" fmla="*/ 701 h 899"/>
              <a:gd name="T72" fmla="*/ 2010 w 3460"/>
              <a:gd name="T73" fmla="*/ 745 h 899"/>
              <a:gd name="T74" fmla="*/ 2465 w 3460"/>
              <a:gd name="T75" fmla="*/ 745 h 899"/>
              <a:gd name="T76" fmla="*/ 2817 w 3460"/>
              <a:gd name="T77" fmla="*/ 745 h 899"/>
              <a:gd name="T78" fmla="*/ 2817 w 3460"/>
              <a:gd name="T79" fmla="*/ 796 h 899"/>
              <a:gd name="T80" fmla="*/ 2992 w 3460"/>
              <a:gd name="T81" fmla="*/ 796 h 899"/>
              <a:gd name="T82" fmla="*/ 2992 w 3460"/>
              <a:gd name="T83" fmla="*/ 848 h 899"/>
              <a:gd name="T84" fmla="*/ 3050 w 3460"/>
              <a:gd name="T85" fmla="*/ 848 h 899"/>
              <a:gd name="T86" fmla="*/ 3050 w 3460"/>
              <a:gd name="T87" fmla="*/ 899 h 899"/>
              <a:gd name="T88" fmla="*/ 3460 w 3460"/>
              <a:gd name="T89" fmla="*/ 899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60" h="899">
                <a:moveTo>
                  <a:pt x="0" y="0"/>
                </a:moveTo>
                <a:lnTo>
                  <a:pt x="47" y="0"/>
                </a:lnTo>
                <a:lnTo>
                  <a:pt x="47" y="95"/>
                </a:lnTo>
                <a:lnTo>
                  <a:pt x="105" y="95"/>
                </a:lnTo>
                <a:lnTo>
                  <a:pt x="105" y="153"/>
                </a:lnTo>
                <a:lnTo>
                  <a:pt x="164" y="153"/>
                </a:lnTo>
                <a:lnTo>
                  <a:pt x="164" y="175"/>
                </a:lnTo>
                <a:lnTo>
                  <a:pt x="222" y="175"/>
                </a:lnTo>
                <a:lnTo>
                  <a:pt x="222" y="204"/>
                </a:lnTo>
                <a:lnTo>
                  <a:pt x="516" y="204"/>
                </a:lnTo>
                <a:lnTo>
                  <a:pt x="516" y="237"/>
                </a:lnTo>
                <a:lnTo>
                  <a:pt x="694" y="237"/>
                </a:lnTo>
                <a:lnTo>
                  <a:pt x="694" y="307"/>
                </a:lnTo>
                <a:lnTo>
                  <a:pt x="745" y="307"/>
                </a:lnTo>
                <a:lnTo>
                  <a:pt x="745" y="365"/>
                </a:lnTo>
                <a:lnTo>
                  <a:pt x="800" y="365"/>
                </a:lnTo>
                <a:lnTo>
                  <a:pt x="803" y="365"/>
                </a:lnTo>
                <a:lnTo>
                  <a:pt x="803" y="427"/>
                </a:lnTo>
                <a:lnTo>
                  <a:pt x="803" y="438"/>
                </a:lnTo>
                <a:lnTo>
                  <a:pt x="858" y="438"/>
                </a:lnTo>
                <a:lnTo>
                  <a:pt x="861" y="438"/>
                </a:lnTo>
                <a:lnTo>
                  <a:pt x="861" y="468"/>
                </a:lnTo>
                <a:lnTo>
                  <a:pt x="1036" y="468"/>
                </a:lnTo>
                <a:lnTo>
                  <a:pt x="1036" y="504"/>
                </a:lnTo>
                <a:lnTo>
                  <a:pt x="1094" y="504"/>
                </a:lnTo>
                <a:lnTo>
                  <a:pt x="1094" y="541"/>
                </a:lnTo>
                <a:lnTo>
                  <a:pt x="1610" y="541"/>
                </a:lnTo>
                <a:lnTo>
                  <a:pt x="1610" y="577"/>
                </a:lnTo>
                <a:lnTo>
                  <a:pt x="1668" y="577"/>
                </a:lnTo>
                <a:lnTo>
                  <a:pt x="1668" y="621"/>
                </a:lnTo>
                <a:lnTo>
                  <a:pt x="1839" y="621"/>
                </a:lnTo>
                <a:lnTo>
                  <a:pt x="1843" y="621"/>
                </a:lnTo>
                <a:lnTo>
                  <a:pt x="1843" y="665"/>
                </a:lnTo>
                <a:lnTo>
                  <a:pt x="1952" y="665"/>
                </a:lnTo>
                <a:lnTo>
                  <a:pt x="1952" y="701"/>
                </a:lnTo>
                <a:lnTo>
                  <a:pt x="2010" y="701"/>
                </a:lnTo>
                <a:lnTo>
                  <a:pt x="2010" y="745"/>
                </a:lnTo>
                <a:lnTo>
                  <a:pt x="2465" y="745"/>
                </a:lnTo>
                <a:lnTo>
                  <a:pt x="2817" y="745"/>
                </a:lnTo>
                <a:lnTo>
                  <a:pt x="2817" y="796"/>
                </a:lnTo>
                <a:lnTo>
                  <a:pt x="2992" y="796"/>
                </a:lnTo>
                <a:lnTo>
                  <a:pt x="2992" y="848"/>
                </a:lnTo>
                <a:lnTo>
                  <a:pt x="3050" y="848"/>
                </a:lnTo>
                <a:lnTo>
                  <a:pt x="3050" y="899"/>
                </a:lnTo>
                <a:lnTo>
                  <a:pt x="3460" y="899"/>
                </a:lnTo>
              </a:path>
            </a:pathLst>
          </a:custGeom>
          <a:noFill/>
          <a:ln w="19050" cap="flat">
            <a:solidFill>
              <a:schemeClr val="accent3"/>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29" name="Freeform 6"/>
          <p:cNvSpPr>
            <a:spLocks/>
          </p:cNvSpPr>
          <p:nvPr/>
        </p:nvSpPr>
        <p:spPr bwMode="auto">
          <a:xfrm>
            <a:off x="3444081" y="2686673"/>
            <a:ext cx="5150661" cy="1322590"/>
          </a:xfrm>
          <a:custGeom>
            <a:avLst/>
            <a:gdLst>
              <a:gd name="T0" fmla="*/ 0 w 3432"/>
              <a:gd name="T1" fmla="*/ 0 h 716"/>
              <a:gd name="T2" fmla="*/ 244 w 3432"/>
              <a:gd name="T3" fmla="*/ 0 h 716"/>
              <a:gd name="T4" fmla="*/ 244 w 3432"/>
              <a:gd name="T5" fmla="*/ 58 h 716"/>
              <a:gd name="T6" fmla="*/ 302 w 3432"/>
              <a:gd name="T7" fmla="*/ 58 h 716"/>
              <a:gd name="T8" fmla="*/ 302 w 3432"/>
              <a:gd name="T9" fmla="*/ 95 h 716"/>
              <a:gd name="T10" fmla="*/ 477 w 3432"/>
              <a:gd name="T11" fmla="*/ 95 h 716"/>
              <a:gd name="T12" fmla="*/ 477 w 3432"/>
              <a:gd name="T13" fmla="*/ 138 h 716"/>
              <a:gd name="T14" fmla="*/ 695 w 3432"/>
              <a:gd name="T15" fmla="*/ 138 h 716"/>
              <a:gd name="T16" fmla="*/ 695 w 3432"/>
              <a:gd name="T17" fmla="*/ 175 h 716"/>
              <a:gd name="T18" fmla="*/ 767 w 3432"/>
              <a:gd name="T19" fmla="*/ 175 h 716"/>
              <a:gd name="T20" fmla="*/ 767 w 3432"/>
              <a:gd name="T21" fmla="*/ 226 h 716"/>
              <a:gd name="T22" fmla="*/ 876 w 3432"/>
              <a:gd name="T23" fmla="*/ 226 h 716"/>
              <a:gd name="T24" fmla="*/ 876 w 3432"/>
              <a:gd name="T25" fmla="*/ 277 h 716"/>
              <a:gd name="T26" fmla="*/ 1051 w 3432"/>
              <a:gd name="T27" fmla="*/ 277 h 716"/>
              <a:gd name="T28" fmla="*/ 1051 w 3432"/>
              <a:gd name="T29" fmla="*/ 365 h 716"/>
              <a:gd name="T30" fmla="*/ 1109 w 3432"/>
              <a:gd name="T31" fmla="*/ 365 h 716"/>
              <a:gd name="T32" fmla="*/ 1109 w 3432"/>
              <a:gd name="T33" fmla="*/ 416 h 716"/>
              <a:gd name="T34" fmla="*/ 1167 w 3432"/>
              <a:gd name="T35" fmla="*/ 416 h 716"/>
              <a:gd name="T36" fmla="*/ 1167 w 3432"/>
              <a:gd name="T37" fmla="*/ 445 h 716"/>
              <a:gd name="T38" fmla="*/ 1342 w 3432"/>
              <a:gd name="T39" fmla="*/ 445 h 716"/>
              <a:gd name="T40" fmla="*/ 1342 w 3432"/>
              <a:gd name="T41" fmla="*/ 489 h 716"/>
              <a:gd name="T42" fmla="*/ 1676 w 3432"/>
              <a:gd name="T43" fmla="*/ 489 h 716"/>
              <a:gd name="T44" fmla="*/ 1676 w 3432"/>
              <a:gd name="T45" fmla="*/ 540 h 716"/>
              <a:gd name="T46" fmla="*/ 2207 w 3432"/>
              <a:gd name="T47" fmla="*/ 540 h 716"/>
              <a:gd name="T48" fmla="*/ 2207 w 3432"/>
              <a:gd name="T49" fmla="*/ 599 h 716"/>
              <a:gd name="T50" fmla="*/ 2374 w 3432"/>
              <a:gd name="T51" fmla="*/ 599 h 716"/>
              <a:gd name="T52" fmla="*/ 2374 w 3432"/>
              <a:gd name="T53" fmla="*/ 665 h 716"/>
              <a:gd name="T54" fmla="*/ 2441 w 3432"/>
              <a:gd name="T55" fmla="*/ 665 h 716"/>
              <a:gd name="T56" fmla="*/ 2441 w 3432"/>
              <a:gd name="T57" fmla="*/ 716 h 716"/>
              <a:gd name="T58" fmla="*/ 3432 w 3432"/>
              <a:gd name="T59" fmla="*/ 716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32" h="716">
                <a:moveTo>
                  <a:pt x="0" y="0"/>
                </a:moveTo>
                <a:lnTo>
                  <a:pt x="244" y="0"/>
                </a:lnTo>
                <a:lnTo>
                  <a:pt x="244" y="58"/>
                </a:lnTo>
                <a:lnTo>
                  <a:pt x="302" y="58"/>
                </a:lnTo>
                <a:lnTo>
                  <a:pt x="302" y="95"/>
                </a:lnTo>
                <a:lnTo>
                  <a:pt x="477" y="95"/>
                </a:lnTo>
                <a:lnTo>
                  <a:pt x="477" y="138"/>
                </a:lnTo>
                <a:lnTo>
                  <a:pt x="695" y="138"/>
                </a:lnTo>
                <a:lnTo>
                  <a:pt x="695" y="175"/>
                </a:lnTo>
                <a:lnTo>
                  <a:pt x="767" y="175"/>
                </a:lnTo>
                <a:lnTo>
                  <a:pt x="767" y="226"/>
                </a:lnTo>
                <a:lnTo>
                  <a:pt x="876" y="226"/>
                </a:lnTo>
                <a:lnTo>
                  <a:pt x="876" y="277"/>
                </a:lnTo>
                <a:lnTo>
                  <a:pt x="1051" y="277"/>
                </a:lnTo>
                <a:lnTo>
                  <a:pt x="1051" y="365"/>
                </a:lnTo>
                <a:lnTo>
                  <a:pt x="1109" y="365"/>
                </a:lnTo>
                <a:lnTo>
                  <a:pt x="1109" y="416"/>
                </a:lnTo>
                <a:lnTo>
                  <a:pt x="1167" y="416"/>
                </a:lnTo>
                <a:lnTo>
                  <a:pt x="1167" y="445"/>
                </a:lnTo>
                <a:lnTo>
                  <a:pt x="1342" y="445"/>
                </a:lnTo>
                <a:lnTo>
                  <a:pt x="1342" y="489"/>
                </a:lnTo>
                <a:lnTo>
                  <a:pt x="1676" y="489"/>
                </a:lnTo>
                <a:lnTo>
                  <a:pt x="1676" y="540"/>
                </a:lnTo>
                <a:lnTo>
                  <a:pt x="2207" y="540"/>
                </a:lnTo>
                <a:lnTo>
                  <a:pt x="2207" y="599"/>
                </a:lnTo>
                <a:lnTo>
                  <a:pt x="2374" y="599"/>
                </a:lnTo>
                <a:lnTo>
                  <a:pt x="2374" y="665"/>
                </a:lnTo>
                <a:lnTo>
                  <a:pt x="2441" y="665"/>
                </a:lnTo>
                <a:lnTo>
                  <a:pt x="2441" y="716"/>
                </a:lnTo>
                <a:lnTo>
                  <a:pt x="3432" y="716"/>
                </a:lnTo>
              </a:path>
            </a:pathLst>
          </a:custGeom>
          <a:noFill/>
          <a:ln w="19050" cap="flat">
            <a:solidFill>
              <a:schemeClr val="accent2"/>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30" name="Freeform 7"/>
          <p:cNvSpPr>
            <a:spLocks/>
          </p:cNvSpPr>
          <p:nvPr/>
        </p:nvSpPr>
        <p:spPr bwMode="auto">
          <a:xfrm>
            <a:off x="3466593" y="2727312"/>
            <a:ext cx="5111641" cy="1086149"/>
          </a:xfrm>
          <a:custGeom>
            <a:avLst/>
            <a:gdLst>
              <a:gd name="T0" fmla="*/ 3406 w 3406"/>
              <a:gd name="T1" fmla="*/ 577 h 588"/>
              <a:gd name="T2" fmla="*/ 3340 w 3406"/>
              <a:gd name="T3" fmla="*/ 570 h 588"/>
              <a:gd name="T4" fmla="*/ 3231 w 3406"/>
              <a:gd name="T5" fmla="*/ 555 h 588"/>
              <a:gd name="T6" fmla="*/ 3115 w 3406"/>
              <a:gd name="T7" fmla="*/ 548 h 588"/>
              <a:gd name="T8" fmla="*/ 3057 w 3406"/>
              <a:gd name="T9" fmla="*/ 540 h 588"/>
              <a:gd name="T10" fmla="*/ 3006 w 3406"/>
              <a:gd name="T11" fmla="*/ 533 h 588"/>
              <a:gd name="T12" fmla="*/ 2708 w 3406"/>
              <a:gd name="T13" fmla="*/ 526 h 588"/>
              <a:gd name="T14" fmla="*/ 2657 w 3406"/>
              <a:gd name="T15" fmla="*/ 511 h 588"/>
              <a:gd name="T16" fmla="*/ 2599 w 3406"/>
              <a:gd name="T17" fmla="*/ 504 h 588"/>
              <a:gd name="T18" fmla="*/ 2483 w 3406"/>
              <a:gd name="T19" fmla="*/ 496 h 588"/>
              <a:gd name="T20" fmla="*/ 2366 w 3406"/>
              <a:gd name="T21" fmla="*/ 467 h 588"/>
              <a:gd name="T22" fmla="*/ 2308 w 3406"/>
              <a:gd name="T23" fmla="*/ 453 h 588"/>
              <a:gd name="T24" fmla="*/ 2192 w 3406"/>
              <a:gd name="T25" fmla="*/ 445 h 588"/>
              <a:gd name="T26" fmla="*/ 2075 w 3406"/>
              <a:gd name="T27" fmla="*/ 438 h 588"/>
              <a:gd name="T28" fmla="*/ 2017 w 3406"/>
              <a:gd name="T29" fmla="*/ 431 h 588"/>
              <a:gd name="T30" fmla="*/ 1901 w 3406"/>
              <a:gd name="T31" fmla="*/ 423 h 588"/>
              <a:gd name="T32" fmla="*/ 1843 w 3406"/>
              <a:gd name="T33" fmla="*/ 409 h 588"/>
              <a:gd name="T34" fmla="*/ 1792 w 3406"/>
              <a:gd name="T35" fmla="*/ 409 h 588"/>
              <a:gd name="T36" fmla="*/ 1734 w 3406"/>
              <a:gd name="T37" fmla="*/ 401 h 588"/>
              <a:gd name="T38" fmla="*/ 1676 w 3406"/>
              <a:gd name="T39" fmla="*/ 394 h 588"/>
              <a:gd name="T40" fmla="*/ 1552 w 3406"/>
              <a:gd name="T41" fmla="*/ 387 h 588"/>
              <a:gd name="T42" fmla="*/ 1501 w 3406"/>
              <a:gd name="T43" fmla="*/ 380 h 588"/>
              <a:gd name="T44" fmla="*/ 1443 w 3406"/>
              <a:gd name="T45" fmla="*/ 358 h 588"/>
              <a:gd name="T46" fmla="*/ 1385 w 3406"/>
              <a:gd name="T47" fmla="*/ 350 h 588"/>
              <a:gd name="T48" fmla="*/ 1327 w 3406"/>
              <a:gd name="T49" fmla="*/ 343 h 588"/>
              <a:gd name="T50" fmla="*/ 1269 w 3406"/>
              <a:gd name="T51" fmla="*/ 336 h 588"/>
              <a:gd name="T52" fmla="*/ 1210 w 3406"/>
              <a:gd name="T53" fmla="*/ 321 h 588"/>
              <a:gd name="T54" fmla="*/ 1094 w 3406"/>
              <a:gd name="T55" fmla="*/ 314 h 588"/>
              <a:gd name="T56" fmla="*/ 1036 w 3406"/>
              <a:gd name="T57" fmla="*/ 285 h 588"/>
              <a:gd name="T58" fmla="*/ 985 w 3406"/>
              <a:gd name="T59" fmla="*/ 270 h 588"/>
              <a:gd name="T60" fmla="*/ 920 w 3406"/>
              <a:gd name="T61" fmla="*/ 263 h 588"/>
              <a:gd name="T62" fmla="*/ 861 w 3406"/>
              <a:gd name="T63" fmla="*/ 248 h 588"/>
              <a:gd name="T64" fmla="*/ 810 w 3406"/>
              <a:gd name="T65" fmla="*/ 226 h 588"/>
              <a:gd name="T66" fmla="*/ 694 w 3406"/>
              <a:gd name="T67" fmla="*/ 190 h 588"/>
              <a:gd name="T68" fmla="*/ 629 w 3406"/>
              <a:gd name="T69" fmla="*/ 182 h 588"/>
              <a:gd name="T70" fmla="*/ 578 w 3406"/>
              <a:gd name="T71" fmla="*/ 175 h 588"/>
              <a:gd name="T72" fmla="*/ 512 w 3406"/>
              <a:gd name="T73" fmla="*/ 168 h 588"/>
              <a:gd name="T74" fmla="*/ 454 w 3406"/>
              <a:gd name="T75" fmla="*/ 160 h 588"/>
              <a:gd name="T76" fmla="*/ 403 w 3406"/>
              <a:gd name="T77" fmla="*/ 124 h 588"/>
              <a:gd name="T78" fmla="*/ 345 w 3406"/>
              <a:gd name="T79" fmla="*/ 87 h 588"/>
              <a:gd name="T80" fmla="*/ 287 w 3406"/>
              <a:gd name="T81" fmla="*/ 80 h 588"/>
              <a:gd name="T82" fmla="*/ 229 w 3406"/>
              <a:gd name="T83" fmla="*/ 51 h 588"/>
              <a:gd name="T84" fmla="*/ 171 w 3406"/>
              <a:gd name="T85" fmla="*/ 43 h 588"/>
              <a:gd name="T86" fmla="*/ 113 w 3406"/>
              <a:gd name="T87" fmla="*/ 29 h 588"/>
              <a:gd name="T88" fmla="*/ 54 w 3406"/>
              <a:gd name="T89" fmla="*/ 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6" h="588">
                <a:moveTo>
                  <a:pt x="3406" y="588"/>
                </a:moveTo>
                <a:lnTo>
                  <a:pt x="3406" y="577"/>
                </a:lnTo>
                <a:lnTo>
                  <a:pt x="3340" y="577"/>
                </a:lnTo>
                <a:lnTo>
                  <a:pt x="3340" y="570"/>
                </a:lnTo>
                <a:lnTo>
                  <a:pt x="3231" y="570"/>
                </a:lnTo>
                <a:lnTo>
                  <a:pt x="3231" y="555"/>
                </a:lnTo>
                <a:lnTo>
                  <a:pt x="3115" y="555"/>
                </a:lnTo>
                <a:lnTo>
                  <a:pt x="3115" y="548"/>
                </a:lnTo>
                <a:lnTo>
                  <a:pt x="3057" y="548"/>
                </a:lnTo>
                <a:lnTo>
                  <a:pt x="3057" y="540"/>
                </a:lnTo>
                <a:lnTo>
                  <a:pt x="3006" y="540"/>
                </a:lnTo>
                <a:lnTo>
                  <a:pt x="3006" y="533"/>
                </a:lnTo>
                <a:lnTo>
                  <a:pt x="2708" y="533"/>
                </a:lnTo>
                <a:lnTo>
                  <a:pt x="2708" y="526"/>
                </a:lnTo>
                <a:lnTo>
                  <a:pt x="2657" y="526"/>
                </a:lnTo>
                <a:lnTo>
                  <a:pt x="2657" y="511"/>
                </a:lnTo>
                <a:lnTo>
                  <a:pt x="2599" y="511"/>
                </a:lnTo>
                <a:lnTo>
                  <a:pt x="2599" y="504"/>
                </a:lnTo>
                <a:lnTo>
                  <a:pt x="2483" y="504"/>
                </a:lnTo>
                <a:lnTo>
                  <a:pt x="2483" y="496"/>
                </a:lnTo>
                <a:lnTo>
                  <a:pt x="2366" y="496"/>
                </a:lnTo>
                <a:lnTo>
                  <a:pt x="2366" y="467"/>
                </a:lnTo>
                <a:lnTo>
                  <a:pt x="2308" y="467"/>
                </a:lnTo>
                <a:lnTo>
                  <a:pt x="2308" y="453"/>
                </a:lnTo>
                <a:lnTo>
                  <a:pt x="2192" y="453"/>
                </a:lnTo>
                <a:lnTo>
                  <a:pt x="2192" y="445"/>
                </a:lnTo>
                <a:lnTo>
                  <a:pt x="2075" y="445"/>
                </a:lnTo>
                <a:lnTo>
                  <a:pt x="2075" y="438"/>
                </a:lnTo>
                <a:lnTo>
                  <a:pt x="2017" y="438"/>
                </a:lnTo>
                <a:lnTo>
                  <a:pt x="2017" y="431"/>
                </a:lnTo>
                <a:lnTo>
                  <a:pt x="1901" y="431"/>
                </a:lnTo>
                <a:lnTo>
                  <a:pt x="1901" y="423"/>
                </a:lnTo>
                <a:lnTo>
                  <a:pt x="1843" y="423"/>
                </a:lnTo>
                <a:lnTo>
                  <a:pt x="1843" y="409"/>
                </a:lnTo>
                <a:lnTo>
                  <a:pt x="1792" y="409"/>
                </a:lnTo>
                <a:lnTo>
                  <a:pt x="1792" y="409"/>
                </a:lnTo>
                <a:lnTo>
                  <a:pt x="1734" y="409"/>
                </a:lnTo>
                <a:lnTo>
                  <a:pt x="1734" y="401"/>
                </a:lnTo>
                <a:lnTo>
                  <a:pt x="1676" y="401"/>
                </a:lnTo>
                <a:lnTo>
                  <a:pt x="1676" y="394"/>
                </a:lnTo>
                <a:lnTo>
                  <a:pt x="1552" y="394"/>
                </a:lnTo>
                <a:lnTo>
                  <a:pt x="1552" y="387"/>
                </a:lnTo>
                <a:lnTo>
                  <a:pt x="1501" y="387"/>
                </a:lnTo>
                <a:lnTo>
                  <a:pt x="1501" y="380"/>
                </a:lnTo>
                <a:lnTo>
                  <a:pt x="1443" y="380"/>
                </a:lnTo>
                <a:lnTo>
                  <a:pt x="1443" y="358"/>
                </a:lnTo>
                <a:lnTo>
                  <a:pt x="1385" y="358"/>
                </a:lnTo>
                <a:lnTo>
                  <a:pt x="1385" y="350"/>
                </a:lnTo>
                <a:lnTo>
                  <a:pt x="1327" y="350"/>
                </a:lnTo>
                <a:lnTo>
                  <a:pt x="1327" y="343"/>
                </a:lnTo>
                <a:lnTo>
                  <a:pt x="1269" y="343"/>
                </a:lnTo>
                <a:lnTo>
                  <a:pt x="1269" y="336"/>
                </a:lnTo>
                <a:lnTo>
                  <a:pt x="1210" y="336"/>
                </a:lnTo>
                <a:lnTo>
                  <a:pt x="1210" y="321"/>
                </a:lnTo>
                <a:lnTo>
                  <a:pt x="1094" y="321"/>
                </a:lnTo>
                <a:lnTo>
                  <a:pt x="1094" y="314"/>
                </a:lnTo>
                <a:lnTo>
                  <a:pt x="1036" y="314"/>
                </a:lnTo>
                <a:lnTo>
                  <a:pt x="1036" y="285"/>
                </a:lnTo>
                <a:lnTo>
                  <a:pt x="985" y="285"/>
                </a:lnTo>
                <a:lnTo>
                  <a:pt x="985" y="270"/>
                </a:lnTo>
                <a:lnTo>
                  <a:pt x="920" y="270"/>
                </a:lnTo>
                <a:lnTo>
                  <a:pt x="920" y="263"/>
                </a:lnTo>
                <a:lnTo>
                  <a:pt x="861" y="263"/>
                </a:lnTo>
                <a:lnTo>
                  <a:pt x="861" y="248"/>
                </a:lnTo>
                <a:lnTo>
                  <a:pt x="810" y="248"/>
                </a:lnTo>
                <a:lnTo>
                  <a:pt x="810" y="226"/>
                </a:lnTo>
                <a:lnTo>
                  <a:pt x="694" y="226"/>
                </a:lnTo>
                <a:lnTo>
                  <a:pt x="694" y="190"/>
                </a:lnTo>
                <a:lnTo>
                  <a:pt x="629" y="190"/>
                </a:lnTo>
                <a:lnTo>
                  <a:pt x="629" y="182"/>
                </a:lnTo>
                <a:lnTo>
                  <a:pt x="578" y="182"/>
                </a:lnTo>
                <a:lnTo>
                  <a:pt x="578" y="175"/>
                </a:lnTo>
                <a:lnTo>
                  <a:pt x="512" y="175"/>
                </a:lnTo>
                <a:lnTo>
                  <a:pt x="512" y="168"/>
                </a:lnTo>
                <a:lnTo>
                  <a:pt x="454" y="168"/>
                </a:lnTo>
                <a:lnTo>
                  <a:pt x="454" y="160"/>
                </a:lnTo>
                <a:lnTo>
                  <a:pt x="403" y="160"/>
                </a:lnTo>
                <a:lnTo>
                  <a:pt x="403" y="124"/>
                </a:lnTo>
                <a:lnTo>
                  <a:pt x="345" y="124"/>
                </a:lnTo>
                <a:lnTo>
                  <a:pt x="345" y="87"/>
                </a:lnTo>
                <a:lnTo>
                  <a:pt x="287" y="87"/>
                </a:lnTo>
                <a:lnTo>
                  <a:pt x="287" y="80"/>
                </a:lnTo>
                <a:lnTo>
                  <a:pt x="229" y="80"/>
                </a:lnTo>
                <a:lnTo>
                  <a:pt x="229" y="51"/>
                </a:lnTo>
                <a:lnTo>
                  <a:pt x="171" y="51"/>
                </a:lnTo>
                <a:lnTo>
                  <a:pt x="171" y="43"/>
                </a:lnTo>
                <a:lnTo>
                  <a:pt x="113" y="43"/>
                </a:lnTo>
                <a:lnTo>
                  <a:pt x="113" y="29"/>
                </a:lnTo>
                <a:lnTo>
                  <a:pt x="54" y="29"/>
                </a:lnTo>
                <a:lnTo>
                  <a:pt x="54" y="0"/>
                </a:lnTo>
                <a:lnTo>
                  <a:pt x="0" y="0"/>
                </a:lnTo>
              </a:path>
            </a:pathLst>
          </a:custGeom>
          <a:noFill/>
          <a:ln w="19050" cap="flat">
            <a:solidFill>
              <a:srgbClr val="F9083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31" name="Freeform 8"/>
          <p:cNvSpPr>
            <a:spLocks/>
          </p:cNvSpPr>
          <p:nvPr/>
        </p:nvSpPr>
        <p:spPr bwMode="auto">
          <a:xfrm>
            <a:off x="3466592" y="2631257"/>
            <a:ext cx="5095132" cy="892195"/>
          </a:xfrm>
          <a:custGeom>
            <a:avLst/>
            <a:gdLst>
              <a:gd name="T0" fmla="*/ 62 w 3395"/>
              <a:gd name="T1" fmla="*/ 0 h 483"/>
              <a:gd name="T2" fmla="*/ 113 w 3395"/>
              <a:gd name="T3" fmla="*/ 52 h 483"/>
              <a:gd name="T4" fmla="*/ 163 w 3395"/>
              <a:gd name="T5" fmla="*/ 59 h 483"/>
              <a:gd name="T6" fmla="*/ 229 w 3395"/>
              <a:gd name="T7" fmla="*/ 88 h 483"/>
              <a:gd name="T8" fmla="*/ 287 w 3395"/>
              <a:gd name="T9" fmla="*/ 110 h 483"/>
              <a:gd name="T10" fmla="*/ 403 w 3395"/>
              <a:gd name="T11" fmla="*/ 147 h 483"/>
              <a:gd name="T12" fmla="*/ 512 w 3395"/>
              <a:gd name="T13" fmla="*/ 161 h 483"/>
              <a:gd name="T14" fmla="*/ 578 w 3395"/>
              <a:gd name="T15" fmla="*/ 176 h 483"/>
              <a:gd name="T16" fmla="*/ 647 w 3395"/>
              <a:gd name="T17" fmla="*/ 198 h 483"/>
              <a:gd name="T18" fmla="*/ 694 w 3395"/>
              <a:gd name="T19" fmla="*/ 212 h 483"/>
              <a:gd name="T20" fmla="*/ 810 w 3395"/>
              <a:gd name="T21" fmla="*/ 242 h 483"/>
              <a:gd name="T22" fmla="*/ 861 w 3395"/>
              <a:gd name="T23" fmla="*/ 256 h 483"/>
              <a:gd name="T24" fmla="*/ 1087 w 3395"/>
              <a:gd name="T25" fmla="*/ 263 h 483"/>
              <a:gd name="T26" fmla="*/ 1138 w 3395"/>
              <a:gd name="T27" fmla="*/ 271 h 483"/>
              <a:gd name="T28" fmla="*/ 1210 w 3395"/>
              <a:gd name="T29" fmla="*/ 278 h 483"/>
              <a:gd name="T30" fmla="*/ 1261 w 3395"/>
              <a:gd name="T31" fmla="*/ 285 h 483"/>
              <a:gd name="T32" fmla="*/ 1385 w 3395"/>
              <a:gd name="T33" fmla="*/ 285 h 483"/>
              <a:gd name="T34" fmla="*/ 1439 w 3395"/>
              <a:gd name="T35" fmla="*/ 300 h 483"/>
              <a:gd name="T36" fmla="*/ 1559 w 3395"/>
              <a:gd name="T37" fmla="*/ 322 h 483"/>
              <a:gd name="T38" fmla="*/ 1734 w 3395"/>
              <a:gd name="T39" fmla="*/ 344 h 483"/>
              <a:gd name="T40" fmla="*/ 1901 w 3395"/>
              <a:gd name="T41" fmla="*/ 358 h 483"/>
              <a:gd name="T42" fmla="*/ 2017 w 3395"/>
              <a:gd name="T43" fmla="*/ 358 h 483"/>
              <a:gd name="T44" fmla="*/ 2137 w 3395"/>
              <a:gd name="T45" fmla="*/ 373 h 483"/>
              <a:gd name="T46" fmla="*/ 2192 w 3395"/>
              <a:gd name="T47" fmla="*/ 388 h 483"/>
              <a:gd name="T48" fmla="*/ 2301 w 3395"/>
              <a:gd name="T49" fmla="*/ 402 h 483"/>
              <a:gd name="T50" fmla="*/ 2483 w 3395"/>
              <a:gd name="T51" fmla="*/ 417 h 483"/>
              <a:gd name="T52" fmla="*/ 2650 w 3395"/>
              <a:gd name="T53" fmla="*/ 432 h 483"/>
              <a:gd name="T54" fmla="*/ 2708 w 3395"/>
              <a:gd name="T55" fmla="*/ 439 h 483"/>
              <a:gd name="T56" fmla="*/ 2824 w 3395"/>
              <a:gd name="T57" fmla="*/ 446 h 483"/>
              <a:gd name="T58" fmla="*/ 2948 w 3395"/>
              <a:gd name="T59" fmla="*/ 453 h 483"/>
              <a:gd name="T60" fmla="*/ 2999 w 3395"/>
              <a:gd name="T61" fmla="*/ 468 h 483"/>
              <a:gd name="T62" fmla="*/ 3224 w 3395"/>
              <a:gd name="T63"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95" h="483">
                <a:moveTo>
                  <a:pt x="0" y="0"/>
                </a:moveTo>
                <a:lnTo>
                  <a:pt x="62" y="0"/>
                </a:lnTo>
                <a:lnTo>
                  <a:pt x="62" y="52"/>
                </a:lnTo>
                <a:lnTo>
                  <a:pt x="113" y="52"/>
                </a:lnTo>
                <a:lnTo>
                  <a:pt x="113" y="59"/>
                </a:lnTo>
                <a:lnTo>
                  <a:pt x="163" y="59"/>
                </a:lnTo>
                <a:lnTo>
                  <a:pt x="163" y="88"/>
                </a:lnTo>
                <a:lnTo>
                  <a:pt x="229" y="88"/>
                </a:lnTo>
                <a:lnTo>
                  <a:pt x="229" y="110"/>
                </a:lnTo>
                <a:lnTo>
                  <a:pt x="287" y="110"/>
                </a:lnTo>
                <a:lnTo>
                  <a:pt x="287" y="147"/>
                </a:lnTo>
                <a:lnTo>
                  <a:pt x="403" y="147"/>
                </a:lnTo>
                <a:lnTo>
                  <a:pt x="403" y="161"/>
                </a:lnTo>
                <a:lnTo>
                  <a:pt x="512" y="161"/>
                </a:lnTo>
                <a:lnTo>
                  <a:pt x="512" y="176"/>
                </a:lnTo>
                <a:lnTo>
                  <a:pt x="578" y="176"/>
                </a:lnTo>
                <a:lnTo>
                  <a:pt x="578" y="198"/>
                </a:lnTo>
                <a:lnTo>
                  <a:pt x="647" y="198"/>
                </a:lnTo>
                <a:lnTo>
                  <a:pt x="694" y="198"/>
                </a:lnTo>
                <a:lnTo>
                  <a:pt x="694" y="212"/>
                </a:lnTo>
                <a:lnTo>
                  <a:pt x="810" y="212"/>
                </a:lnTo>
                <a:lnTo>
                  <a:pt x="810" y="242"/>
                </a:lnTo>
                <a:lnTo>
                  <a:pt x="861" y="242"/>
                </a:lnTo>
                <a:lnTo>
                  <a:pt x="861" y="256"/>
                </a:lnTo>
                <a:lnTo>
                  <a:pt x="1087" y="256"/>
                </a:lnTo>
                <a:lnTo>
                  <a:pt x="1087" y="263"/>
                </a:lnTo>
                <a:lnTo>
                  <a:pt x="1138" y="263"/>
                </a:lnTo>
                <a:lnTo>
                  <a:pt x="1138" y="271"/>
                </a:lnTo>
                <a:lnTo>
                  <a:pt x="1210" y="271"/>
                </a:lnTo>
                <a:lnTo>
                  <a:pt x="1210" y="278"/>
                </a:lnTo>
                <a:lnTo>
                  <a:pt x="1261" y="278"/>
                </a:lnTo>
                <a:lnTo>
                  <a:pt x="1261" y="285"/>
                </a:lnTo>
                <a:lnTo>
                  <a:pt x="1338" y="285"/>
                </a:lnTo>
                <a:lnTo>
                  <a:pt x="1385" y="285"/>
                </a:lnTo>
                <a:lnTo>
                  <a:pt x="1385" y="300"/>
                </a:lnTo>
                <a:lnTo>
                  <a:pt x="1439" y="300"/>
                </a:lnTo>
                <a:lnTo>
                  <a:pt x="1559" y="300"/>
                </a:lnTo>
                <a:lnTo>
                  <a:pt x="1559" y="322"/>
                </a:lnTo>
                <a:lnTo>
                  <a:pt x="1734" y="322"/>
                </a:lnTo>
                <a:lnTo>
                  <a:pt x="1734" y="344"/>
                </a:lnTo>
                <a:lnTo>
                  <a:pt x="1901" y="344"/>
                </a:lnTo>
                <a:lnTo>
                  <a:pt x="1901" y="358"/>
                </a:lnTo>
                <a:lnTo>
                  <a:pt x="1963" y="358"/>
                </a:lnTo>
                <a:lnTo>
                  <a:pt x="2017" y="358"/>
                </a:lnTo>
                <a:lnTo>
                  <a:pt x="2017" y="373"/>
                </a:lnTo>
                <a:lnTo>
                  <a:pt x="2137" y="373"/>
                </a:lnTo>
                <a:lnTo>
                  <a:pt x="2192" y="373"/>
                </a:lnTo>
                <a:lnTo>
                  <a:pt x="2192" y="388"/>
                </a:lnTo>
                <a:lnTo>
                  <a:pt x="2301" y="388"/>
                </a:lnTo>
                <a:lnTo>
                  <a:pt x="2301" y="402"/>
                </a:lnTo>
                <a:lnTo>
                  <a:pt x="2483" y="402"/>
                </a:lnTo>
                <a:lnTo>
                  <a:pt x="2483" y="417"/>
                </a:lnTo>
                <a:lnTo>
                  <a:pt x="2650" y="417"/>
                </a:lnTo>
                <a:lnTo>
                  <a:pt x="2650" y="432"/>
                </a:lnTo>
                <a:lnTo>
                  <a:pt x="2708" y="432"/>
                </a:lnTo>
                <a:lnTo>
                  <a:pt x="2708" y="439"/>
                </a:lnTo>
                <a:lnTo>
                  <a:pt x="2824" y="439"/>
                </a:lnTo>
                <a:lnTo>
                  <a:pt x="2824" y="446"/>
                </a:lnTo>
                <a:lnTo>
                  <a:pt x="2948" y="446"/>
                </a:lnTo>
                <a:lnTo>
                  <a:pt x="2948" y="453"/>
                </a:lnTo>
                <a:lnTo>
                  <a:pt x="2999" y="453"/>
                </a:lnTo>
                <a:lnTo>
                  <a:pt x="2999" y="468"/>
                </a:lnTo>
                <a:lnTo>
                  <a:pt x="3224" y="468"/>
                </a:lnTo>
                <a:lnTo>
                  <a:pt x="3224" y="483"/>
                </a:lnTo>
                <a:lnTo>
                  <a:pt x="3395" y="483"/>
                </a:lnTo>
              </a:path>
            </a:pathLst>
          </a:custGeom>
          <a:noFill/>
          <a:ln w="19050" cap="flat">
            <a:solidFill>
              <a:schemeClr val="accent3"/>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32" name="Freeform 9"/>
          <p:cNvSpPr>
            <a:spLocks/>
          </p:cNvSpPr>
          <p:nvPr/>
        </p:nvSpPr>
        <p:spPr bwMode="auto">
          <a:xfrm>
            <a:off x="3379547" y="2564758"/>
            <a:ext cx="5198686" cy="870029"/>
          </a:xfrm>
          <a:custGeom>
            <a:avLst/>
            <a:gdLst>
              <a:gd name="T0" fmla="*/ 0 w 3464"/>
              <a:gd name="T1" fmla="*/ 0 h 471"/>
              <a:gd name="T2" fmla="*/ 62 w 3464"/>
              <a:gd name="T3" fmla="*/ 0 h 471"/>
              <a:gd name="T4" fmla="*/ 62 w 3464"/>
              <a:gd name="T5" fmla="*/ 66 h 471"/>
              <a:gd name="T6" fmla="*/ 171 w 3464"/>
              <a:gd name="T7" fmla="*/ 66 h 471"/>
              <a:gd name="T8" fmla="*/ 171 w 3464"/>
              <a:gd name="T9" fmla="*/ 80 h 471"/>
              <a:gd name="T10" fmla="*/ 229 w 3464"/>
              <a:gd name="T11" fmla="*/ 80 h 471"/>
              <a:gd name="T12" fmla="*/ 229 w 3464"/>
              <a:gd name="T13" fmla="*/ 102 h 471"/>
              <a:gd name="T14" fmla="*/ 345 w 3464"/>
              <a:gd name="T15" fmla="*/ 102 h 471"/>
              <a:gd name="T16" fmla="*/ 345 w 3464"/>
              <a:gd name="T17" fmla="*/ 124 h 471"/>
              <a:gd name="T18" fmla="*/ 414 w 3464"/>
              <a:gd name="T19" fmla="*/ 124 h 471"/>
              <a:gd name="T20" fmla="*/ 418 w 3464"/>
              <a:gd name="T21" fmla="*/ 124 h 471"/>
              <a:gd name="T22" fmla="*/ 418 w 3464"/>
              <a:gd name="T23" fmla="*/ 131 h 471"/>
              <a:gd name="T24" fmla="*/ 461 w 3464"/>
              <a:gd name="T25" fmla="*/ 131 h 471"/>
              <a:gd name="T26" fmla="*/ 461 w 3464"/>
              <a:gd name="T27" fmla="*/ 146 h 471"/>
              <a:gd name="T28" fmla="*/ 520 w 3464"/>
              <a:gd name="T29" fmla="*/ 146 h 471"/>
              <a:gd name="T30" fmla="*/ 520 w 3464"/>
              <a:gd name="T31" fmla="*/ 153 h 471"/>
              <a:gd name="T32" fmla="*/ 578 w 3464"/>
              <a:gd name="T33" fmla="*/ 153 h 471"/>
              <a:gd name="T34" fmla="*/ 578 w 3464"/>
              <a:gd name="T35" fmla="*/ 168 h 471"/>
              <a:gd name="T36" fmla="*/ 643 w 3464"/>
              <a:gd name="T37" fmla="*/ 168 h 471"/>
              <a:gd name="T38" fmla="*/ 643 w 3464"/>
              <a:gd name="T39" fmla="*/ 183 h 471"/>
              <a:gd name="T40" fmla="*/ 694 w 3464"/>
              <a:gd name="T41" fmla="*/ 183 h 471"/>
              <a:gd name="T42" fmla="*/ 694 w 3464"/>
              <a:gd name="T43" fmla="*/ 190 h 471"/>
              <a:gd name="T44" fmla="*/ 767 w 3464"/>
              <a:gd name="T45" fmla="*/ 190 h 471"/>
              <a:gd name="T46" fmla="*/ 767 w 3464"/>
              <a:gd name="T47" fmla="*/ 197 h 471"/>
              <a:gd name="T48" fmla="*/ 818 w 3464"/>
              <a:gd name="T49" fmla="*/ 197 h 471"/>
              <a:gd name="T50" fmla="*/ 818 w 3464"/>
              <a:gd name="T51" fmla="*/ 212 h 471"/>
              <a:gd name="T52" fmla="*/ 941 w 3464"/>
              <a:gd name="T53" fmla="*/ 212 h 471"/>
              <a:gd name="T54" fmla="*/ 941 w 3464"/>
              <a:gd name="T55" fmla="*/ 219 h 471"/>
              <a:gd name="T56" fmla="*/ 978 w 3464"/>
              <a:gd name="T57" fmla="*/ 219 h 471"/>
              <a:gd name="T58" fmla="*/ 978 w 3464"/>
              <a:gd name="T59" fmla="*/ 226 h 471"/>
              <a:gd name="T60" fmla="*/ 1043 w 3464"/>
              <a:gd name="T61" fmla="*/ 226 h 471"/>
              <a:gd name="T62" fmla="*/ 1043 w 3464"/>
              <a:gd name="T63" fmla="*/ 248 h 471"/>
              <a:gd name="T64" fmla="*/ 1101 w 3464"/>
              <a:gd name="T65" fmla="*/ 248 h 471"/>
              <a:gd name="T66" fmla="*/ 1101 w 3464"/>
              <a:gd name="T67" fmla="*/ 263 h 471"/>
              <a:gd name="T68" fmla="*/ 1163 w 3464"/>
              <a:gd name="T69" fmla="*/ 263 h 471"/>
              <a:gd name="T70" fmla="*/ 1217 w 3464"/>
              <a:gd name="T71" fmla="*/ 263 h 471"/>
              <a:gd name="T72" fmla="*/ 1217 w 3464"/>
              <a:gd name="T73" fmla="*/ 285 h 471"/>
              <a:gd name="T74" fmla="*/ 1268 w 3464"/>
              <a:gd name="T75" fmla="*/ 285 h 471"/>
              <a:gd name="T76" fmla="*/ 1268 w 3464"/>
              <a:gd name="T77" fmla="*/ 307 h 471"/>
              <a:gd name="T78" fmla="*/ 1392 w 3464"/>
              <a:gd name="T79" fmla="*/ 307 h 471"/>
              <a:gd name="T80" fmla="*/ 1392 w 3464"/>
              <a:gd name="T81" fmla="*/ 314 h 471"/>
              <a:gd name="T82" fmla="*/ 1392 w 3464"/>
              <a:gd name="T83" fmla="*/ 314 h 471"/>
              <a:gd name="T84" fmla="*/ 1476 w 3464"/>
              <a:gd name="T85" fmla="*/ 314 h 471"/>
              <a:gd name="T86" fmla="*/ 1966 w 3464"/>
              <a:gd name="T87" fmla="*/ 314 h 471"/>
              <a:gd name="T88" fmla="*/ 1966 w 3464"/>
              <a:gd name="T89" fmla="*/ 365 h 471"/>
              <a:gd name="T90" fmla="*/ 2115 w 3464"/>
              <a:gd name="T91" fmla="*/ 365 h 471"/>
              <a:gd name="T92" fmla="*/ 2424 w 3464"/>
              <a:gd name="T93" fmla="*/ 365 h 471"/>
              <a:gd name="T94" fmla="*/ 2424 w 3464"/>
              <a:gd name="T95" fmla="*/ 380 h 471"/>
              <a:gd name="T96" fmla="*/ 2548 w 3464"/>
              <a:gd name="T97" fmla="*/ 380 h 471"/>
              <a:gd name="T98" fmla="*/ 2548 w 3464"/>
              <a:gd name="T99" fmla="*/ 394 h 471"/>
              <a:gd name="T100" fmla="*/ 2711 w 3464"/>
              <a:gd name="T101" fmla="*/ 394 h 471"/>
              <a:gd name="T102" fmla="*/ 2715 w 3464"/>
              <a:gd name="T103" fmla="*/ 394 h 471"/>
              <a:gd name="T104" fmla="*/ 2715 w 3464"/>
              <a:gd name="T105" fmla="*/ 402 h 471"/>
              <a:gd name="T106" fmla="*/ 2831 w 3464"/>
              <a:gd name="T107" fmla="*/ 402 h 471"/>
              <a:gd name="T108" fmla="*/ 2831 w 3464"/>
              <a:gd name="T109" fmla="*/ 420 h 471"/>
              <a:gd name="T110" fmla="*/ 2831 w 3464"/>
              <a:gd name="T111" fmla="*/ 431 h 471"/>
              <a:gd name="T112" fmla="*/ 3115 w 3464"/>
              <a:gd name="T113" fmla="*/ 431 h 471"/>
              <a:gd name="T114" fmla="*/ 3115 w 3464"/>
              <a:gd name="T115" fmla="*/ 460 h 471"/>
              <a:gd name="T116" fmla="*/ 3464 w 3464"/>
              <a:gd name="T117" fmla="*/ 460 h 471"/>
              <a:gd name="T118" fmla="*/ 3464 w 3464"/>
              <a:gd name="T119" fmla="*/ 471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4" h="471">
                <a:moveTo>
                  <a:pt x="0" y="0"/>
                </a:moveTo>
                <a:lnTo>
                  <a:pt x="62" y="0"/>
                </a:lnTo>
                <a:lnTo>
                  <a:pt x="62" y="66"/>
                </a:lnTo>
                <a:lnTo>
                  <a:pt x="171" y="66"/>
                </a:lnTo>
                <a:lnTo>
                  <a:pt x="171" y="80"/>
                </a:lnTo>
                <a:lnTo>
                  <a:pt x="229" y="80"/>
                </a:lnTo>
                <a:lnTo>
                  <a:pt x="229" y="102"/>
                </a:lnTo>
                <a:lnTo>
                  <a:pt x="345" y="102"/>
                </a:lnTo>
                <a:lnTo>
                  <a:pt x="345" y="124"/>
                </a:lnTo>
                <a:lnTo>
                  <a:pt x="414" y="124"/>
                </a:lnTo>
                <a:lnTo>
                  <a:pt x="418" y="124"/>
                </a:lnTo>
                <a:lnTo>
                  <a:pt x="418" y="131"/>
                </a:lnTo>
                <a:lnTo>
                  <a:pt x="461" y="131"/>
                </a:lnTo>
                <a:lnTo>
                  <a:pt x="461" y="146"/>
                </a:lnTo>
                <a:lnTo>
                  <a:pt x="520" y="146"/>
                </a:lnTo>
                <a:lnTo>
                  <a:pt x="520" y="153"/>
                </a:lnTo>
                <a:lnTo>
                  <a:pt x="578" y="153"/>
                </a:lnTo>
                <a:lnTo>
                  <a:pt x="578" y="168"/>
                </a:lnTo>
                <a:lnTo>
                  <a:pt x="643" y="168"/>
                </a:lnTo>
                <a:lnTo>
                  <a:pt x="643" y="183"/>
                </a:lnTo>
                <a:lnTo>
                  <a:pt x="694" y="183"/>
                </a:lnTo>
                <a:lnTo>
                  <a:pt x="694" y="190"/>
                </a:lnTo>
                <a:lnTo>
                  <a:pt x="767" y="190"/>
                </a:lnTo>
                <a:lnTo>
                  <a:pt x="767" y="197"/>
                </a:lnTo>
                <a:lnTo>
                  <a:pt x="818" y="197"/>
                </a:lnTo>
                <a:lnTo>
                  <a:pt x="818" y="212"/>
                </a:lnTo>
                <a:lnTo>
                  <a:pt x="941" y="212"/>
                </a:lnTo>
                <a:lnTo>
                  <a:pt x="941" y="219"/>
                </a:lnTo>
                <a:lnTo>
                  <a:pt x="978" y="219"/>
                </a:lnTo>
                <a:lnTo>
                  <a:pt x="978" y="226"/>
                </a:lnTo>
                <a:lnTo>
                  <a:pt x="1043" y="226"/>
                </a:lnTo>
                <a:lnTo>
                  <a:pt x="1043" y="248"/>
                </a:lnTo>
                <a:lnTo>
                  <a:pt x="1101" y="248"/>
                </a:lnTo>
                <a:lnTo>
                  <a:pt x="1101" y="263"/>
                </a:lnTo>
                <a:lnTo>
                  <a:pt x="1163" y="263"/>
                </a:lnTo>
                <a:lnTo>
                  <a:pt x="1217" y="263"/>
                </a:lnTo>
                <a:lnTo>
                  <a:pt x="1217" y="285"/>
                </a:lnTo>
                <a:lnTo>
                  <a:pt x="1268" y="285"/>
                </a:lnTo>
                <a:lnTo>
                  <a:pt x="1268" y="307"/>
                </a:lnTo>
                <a:lnTo>
                  <a:pt x="1392" y="307"/>
                </a:lnTo>
                <a:lnTo>
                  <a:pt x="1392" y="314"/>
                </a:lnTo>
                <a:lnTo>
                  <a:pt x="1392" y="314"/>
                </a:lnTo>
                <a:lnTo>
                  <a:pt x="1476" y="314"/>
                </a:lnTo>
                <a:lnTo>
                  <a:pt x="1966" y="314"/>
                </a:lnTo>
                <a:lnTo>
                  <a:pt x="1966" y="365"/>
                </a:lnTo>
                <a:lnTo>
                  <a:pt x="2115" y="365"/>
                </a:lnTo>
                <a:lnTo>
                  <a:pt x="2424" y="365"/>
                </a:lnTo>
                <a:lnTo>
                  <a:pt x="2424" y="380"/>
                </a:lnTo>
                <a:lnTo>
                  <a:pt x="2548" y="380"/>
                </a:lnTo>
                <a:lnTo>
                  <a:pt x="2548" y="394"/>
                </a:lnTo>
                <a:lnTo>
                  <a:pt x="2711" y="394"/>
                </a:lnTo>
                <a:lnTo>
                  <a:pt x="2715" y="394"/>
                </a:lnTo>
                <a:lnTo>
                  <a:pt x="2715" y="402"/>
                </a:lnTo>
                <a:lnTo>
                  <a:pt x="2831" y="402"/>
                </a:lnTo>
                <a:lnTo>
                  <a:pt x="2831" y="420"/>
                </a:lnTo>
                <a:lnTo>
                  <a:pt x="2831" y="431"/>
                </a:lnTo>
                <a:lnTo>
                  <a:pt x="3115" y="431"/>
                </a:lnTo>
                <a:lnTo>
                  <a:pt x="3115" y="460"/>
                </a:lnTo>
                <a:lnTo>
                  <a:pt x="3464" y="460"/>
                </a:lnTo>
                <a:lnTo>
                  <a:pt x="3464" y="471"/>
                </a:lnTo>
              </a:path>
            </a:pathLst>
          </a:custGeom>
          <a:noFill/>
          <a:ln w="19050" cap="flat">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33" name="Freeform 10"/>
          <p:cNvSpPr>
            <a:spLocks/>
          </p:cNvSpPr>
          <p:nvPr/>
        </p:nvSpPr>
        <p:spPr bwMode="auto">
          <a:xfrm>
            <a:off x="3379547" y="2577689"/>
            <a:ext cx="5192683" cy="877417"/>
          </a:xfrm>
          <a:custGeom>
            <a:avLst/>
            <a:gdLst>
              <a:gd name="T0" fmla="*/ 0 w 3460"/>
              <a:gd name="T1" fmla="*/ 0 h 475"/>
              <a:gd name="T2" fmla="*/ 54 w 3460"/>
              <a:gd name="T3" fmla="*/ 0 h 475"/>
              <a:gd name="T4" fmla="*/ 54 w 3460"/>
              <a:gd name="T5" fmla="*/ 73 h 475"/>
              <a:gd name="T6" fmla="*/ 287 w 3460"/>
              <a:gd name="T7" fmla="*/ 73 h 475"/>
              <a:gd name="T8" fmla="*/ 287 w 3460"/>
              <a:gd name="T9" fmla="*/ 117 h 475"/>
              <a:gd name="T10" fmla="*/ 454 w 3460"/>
              <a:gd name="T11" fmla="*/ 117 h 475"/>
              <a:gd name="T12" fmla="*/ 454 w 3460"/>
              <a:gd name="T13" fmla="*/ 135 h 475"/>
              <a:gd name="T14" fmla="*/ 527 w 3460"/>
              <a:gd name="T15" fmla="*/ 135 h 475"/>
              <a:gd name="T16" fmla="*/ 527 w 3460"/>
              <a:gd name="T17" fmla="*/ 146 h 475"/>
              <a:gd name="T18" fmla="*/ 578 w 3460"/>
              <a:gd name="T19" fmla="*/ 146 h 475"/>
              <a:gd name="T20" fmla="*/ 578 w 3460"/>
              <a:gd name="T21" fmla="*/ 161 h 475"/>
              <a:gd name="T22" fmla="*/ 636 w 3460"/>
              <a:gd name="T23" fmla="*/ 161 h 475"/>
              <a:gd name="T24" fmla="*/ 636 w 3460"/>
              <a:gd name="T25" fmla="*/ 176 h 475"/>
              <a:gd name="T26" fmla="*/ 694 w 3460"/>
              <a:gd name="T27" fmla="*/ 176 h 475"/>
              <a:gd name="T28" fmla="*/ 694 w 3460"/>
              <a:gd name="T29" fmla="*/ 197 h 475"/>
              <a:gd name="T30" fmla="*/ 752 w 3460"/>
              <a:gd name="T31" fmla="*/ 197 h 475"/>
              <a:gd name="T32" fmla="*/ 752 w 3460"/>
              <a:gd name="T33" fmla="*/ 212 h 475"/>
              <a:gd name="T34" fmla="*/ 858 w 3460"/>
              <a:gd name="T35" fmla="*/ 212 h 475"/>
              <a:gd name="T36" fmla="*/ 978 w 3460"/>
              <a:gd name="T37" fmla="*/ 212 h 475"/>
              <a:gd name="T38" fmla="*/ 978 w 3460"/>
              <a:gd name="T39" fmla="*/ 234 h 475"/>
              <a:gd name="T40" fmla="*/ 1101 w 3460"/>
              <a:gd name="T41" fmla="*/ 234 h 475"/>
              <a:gd name="T42" fmla="*/ 1101 w 3460"/>
              <a:gd name="T43" fmla="*/ 249 h 475"/>
              <a:gd name="T44" fmla="*/ 1210 w 3460"/>
              <a:gd name="T45" fmla="*/ 249 h 475"/>
              <a:gd name="T46" fmla="*/ 1210 w 3460"/>
              <a:gd name="T47" fmla="*/ 267 h 475"/>
              <a:gd name="T48" fmla="*/ 1210 w 3460"/>
              <a:gd name="T49" fmla="*/ 278 h 475"/>
              <a:gd name="T50" fmla="*/ 1501 w 3460"/>
              <a:gd name="T51" fmla="*/ 278 h 475"/>
              <a:gd name="T52" fmla="*/ 1501 w 3460"/>
              <a:gd name="T53" fmla="*/ 281 h 475"/>
              <a:gd name="T54" fmla="*/ 1501 w 3460"/>
              <a:gd name="T55" fmla="*/ 292 h 475"/>
              <a:gd name="T56" fmla="*/ 1617 w 3460"/>
              <a:gd name="T57" fmla="*/ 292 h 475"/>
              <a:gd name="T58" fmla="*/ 1617 w 3460"/>
              <a:gd name="T59" fmla="*/ 314 h 475"/>
              <a:gd name="T60" fmla="*/ 1908 w 3460"/>
              <a:gd name="T61" fmla="*/ 314 h 475"/>
              <a:gd name="T62" fmla="*/ 1908 w 3460"/>
              <a:gd name="T63" fmla="*/ 336 h 475"/>
              <a:gd name="T64" fmla="*/ 2246 w 3460"/>
              <a:gd name="T65" fmla="*/ 336 h 475"/>
              <a:gd name="T66" fmla="*/ 2366 w 3460"/>
              <a:gd name="T67" fmla="*/ 336 h 475"/>
              <a:gd name="T68" fmla="*/ 2366 w 3460"/>
              <a:gd name="T69" fmla="*/ 366 h 475"/>
              <a:gd name="T70" fmla="*/ 2541 w 3460"/>
              <a:gd name="T71" fmla="*/ 366 h 475"/>
              <a:gd name="T72" fmla="*/ 2541 w 3460"/>
              <a:gd name="T73" fmla="*/ 387 h 475"/>
              <a:gd name="T74" fmla="*/ 2661 w 3460"/>
              <a:gd name="T75" fmla="*/ 387 h 475"/>
              <a:gd name="T76" fmla="*/ 2715 w 3460"/>
              <a:gd name="T77" fmla="*/ 387 h 475"/>
              <a:gd name="T78" fmla="*/ 2715 w 3460"/>
              <a:gd name="T79" fmla="*/ 446 h 475"/>
              <a:gd name="T80" fmla="*/ 2820 w 3460"/>
              <a:gd name="T81" fmla="*/ 446 h 475"/>
              <a:gd name="T82" fmla="*/ 3406 w 3460"/>
              <a:gd name="T83" fmla="*/ 446 h 475"/>
              <a:gd name="T84" fmla="*/ 3406 w 3460"/>
              <a:gd name="T85" fmla="*/ 475 h 475"/>
              <a:gd name="T86" fmla="*/ 3460 w 3460"/>
              <a:gd name="T87" fmla="*/ 475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60" h="475">
                <a:moveTo>
                  <a:pt x="0" y="0"/>
                </a:moveTo>
                <a:lnTo>
                  <a:pt x="54" y="0"/>
                </a:lnTo>
                <a:lnTo>
                  <a:pt x="54" y="73"/>
                </a:lnTo>
                <a:lnTo>
                  <a:pt x="287" y="73"/>
                </a:lnTo>
                <a:lnTo>
                  <a:pt x="287" y="117"/>
                </a:lnTo>
                <a:lnTo>
                  <a:pt x="454" y="117"/>
                </a:lnTo>
                <a:lnTo>
                  <a:pt x="454" y="135"/>
                </a:lnTo>
                <a:lnTo>
                  <a:pt x="527" y="135"/>
                </a:lnTo>
                <a:lnTo>
                  <a:pt x="527" y="146"/>
                </a:lnTo>
                <a:lnTo>
                  <a:pt x="578" y="146"/>
                </a:lnTo>
                <a:lnTo>
                  <a:pt x="578" y="161"/>
                </a:lnTo>
                <a:lnTo>
                  <a:pt x="636" y="161"/>
                </a:lnTo>
                <a:lnTo>
                  <a:pt x="636" y="176"/>
                </a:lnTo>
                <a:lnTo>
                  <a:pt x="694" y="176"/>
                </a:lnTo>
                <a:lnTo>
                  <a:pt x="694" y="197"/>
                </a:lnTo>
                <a:lnTo>
                  <a:pt x="752" y="197"/>
                </a:lnTo>
                <a:lnTo>
                  <a:pt x="752" y="212"/>
                </a:lnTo>
                <a:lnTo>
                  <a:pt x="858" y="212"/>
                </a:lnTo>
                <a:lnTo>
                  <a:pt x="978" y="212"/>
                </a:lnTo>
                <a:lnTo>
                  <a:pt x="978" y="234"/>
                </a:lnTo>
                <a:lnTo>
                  <a:pt x="1101" y="234"/>
                </a:lnTo>
                <a:lnTo>
                  <a:pt x="1101" y="249"/>
                </a:lnTo>
                <a:lnTo>
                  <a:pt x="1210" y="249"/>
                </a:lnTo>
                <a:lnTo>
                  <a:pt x="1210" y="267"/>
                </a:lnTo>
                <a:lnTo>
                  <a:pt x="1210" y="278"/>
                </a:lnTo>
                <a:lnTo>
                  <a:pt x="1501" y="278"/>
                </a:lnTo>
                <a:lnTo>
                  <a:pt x="1501" y="281"/>
                </a:lnTo>
                <a:lnTo>
                  <a:pt x="1501" y="292"/>
                </a:lnTo>
                <a:lnTo>
                  <a:pt x="1617" y="292"/>
                </a:lnTo>
                <a:lnTo>
                  <a:pt x="1617" y="314"/>
                </a:lnTo>
                <a:lnTo>
                  <a:pt x="1908" y="314"/>
                </a:lnTo>
                <a:lnTo>
                  <a:pt x="1908" y="336"/>
                </a:lnTo>
                <a:lnTo>
                  <a:pt x="2246" y="336"/>
                </a:lnTo>
                <a:lnTo>
                  <a:pt x="2366" y="336"/>
                </a:lnTo>
                <a:lnTo>
                  <a:pt x="2366" y="366"/>
                </a:lnTo>
                <a:lnTo>
                  <a:pt x="2541" y="366"/>
                </a:lnTo>
                <a:lnTo>
                  <a:pt x="2541" y="387"/>
                </a:lnTo>
                <a:lnTo>
                  <a:pt x="2661" y="387"/>
                </a:lnTo>
                <a:lnTo>
                  <a:pt x="2715" y="387"/>
                </a:lnTo>
                <a:lnTo>
                  <a:pt x="2715" y="446"/>
                </a:lnTo>
                <a:lnTo>
                  <a:pt x="2820" y="446"/>
                </a:lnTo>
                <a:lnTo>
                  <a:pt x="3406" y="446"/>
                </a:lnTo>
                <a:lnTo>
                  <a:pt x="3406" y="475"/>
                </a:lnTo>
                <a:lnTo>
                  <a:pt x="3460" y="475"/>
                </a:lnTo>
              </a:path>
            </a:pathLst>
          </a:custGeom>
          <a:noFill/>
          <a:ln w="19050" cap="flat">
            <a:solidFill>
              <a:schemeClr val="accent2"/>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34" name="Freeform 33"/>
          <p:cNvSpPr/>
          <p:nvPr/>
        </p:nvSpPr>
        <p:spPr>
          <a:xfrm>
            <a:off x="3294041" y="4521107"/>
            <a:ext cx="75014"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02" dirty="0">
              <a:latin typeface="Garamond" panose="02020404030301010803" pitchFamily="18" charset="0"/>
            </a:endParaRPr>
          </a:p>
        </p:txBody>
      </p:sp>
      <p:sp>
        <p:nvSpPr>
          <p:cNvPr id="35" name="Freeform 34"/>
          <p:cNvSpPr/>
          <p:nvPr/>
        </p:nvSpPr>
        <p:spPr>
          <a:xfrm>
            <a:off x="3294041" y="3877517"/>
            <a:ext cx="75014"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02" dirty="0">
              <a:latin typeface="Garamond" panose="02020404030301010803" pitchFamily="18" charset="0"/>
            </a:endParaRPr>
          </a:p>
        </p:txBody>
      </p:sp>
      <p:sp>
        <p:nvSpPr>
          <p:cNvPr id="36" name="Freeform 35"/>
          <p:cNvSpPr/>
          <p:nvPr/>
        </p:nvSpPr>
        <p:spPr>
          <a:xfrm>
            <a:off x="3294041" y="3220170"/>
            <a:ext cx="75014"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02" dirty="0">
              <a:latin typeface="Garamond" panose="02020404030301010803" pitchFamily="18" charset="0"/>
            </a:endParaRPr>
          </a:p>
        </p:txBody>
      </p:sp>
      <p:sp>
        <p:nvSpPr>
          <p:cNvPr id="37" name="Textfeld 7"/>
          <p:cNvSpPr txBox="1"/>
          <p:nvPr/>
        </p:nvSpPr>
        <p:spPr>
          <a:xfrm>
            <a:off x="2549597" y="3069313"/>
            <a:ext cx="789804" cy="296107"/>
          </a:xfrm>
          <a:prstGeom prst="rect">
            <a:avLst/>
          </a:prstGeom>
          <a:noFill/>
        </p:spPr>
        <p:txBody>
          <a:bodyPr wrap="square" rtlCol="0">
            <a:spAutoFit/>
          </a:bodyPr>
          <a:lstStyle/>
          <a:p>
            <a:pPr algn="r"/>
            <a:r>
              <a:rPr lang="en-GB" sz="1324" b="1" dirty="0">
                <a:solidFill>
                  <a:prstClr val="black">
                    <a:lumMod val="65000"/>
                    <a:lumOff val="35000"/>
                  </a:prstClr>
                </a:solidFill>
                <a:latin typeface="Garamond" panose="02020404030301010803" pitchFamily="18" charset="0"/>
                <a:cs typeface="Arial" pitchFamily="34" charset="0"/>
              </a:rPr>
              <a:t>0.75</a:t>
            </a:r>
          </a:p>
        </p:txBody>
      </p:sp>
      <p:sp>
        <p:nvSpPr>
          <p:cNvPr id="38" name="Textfeld 7"/>
          <p:cNvSpPr txBox="1"/>
          <p:nvPr/>
        </p:nvSpPr>
        <p:spPr>
          <a:xfrm>
            <a:off x="2549597" y="3723485"/>
            <a:ext cx="789804" cy="296107"/>
          </a:xfrm>
          <a:prstGeom prst="rect">
            <a:avLst/>
          </a:prstGeom>
          <a:noFill/>
        </p:spPr>
        <p:txBody>
          <a:bodyPr wrap="square" rtlCol="0">
            <a:spAutoFit/>
          </a:bodyPr>
          <a:lstStyle/>
          <a:p>
            <a:pPr algn="r"/>
            <a:r>
              <a:rPr lang="en-GB" sz="1324" b="1" dirty="0">
                <a:solidFill>
                  <a:prstClr val="black">
                    <a:lumMod val="65000"/>
                    <a:lumOff val="35000"/>
                  </a:prstClr>
                </a:solidFill>
                <a:latin typeface="Garamond" panose="02020404030301010803" pitchFamily="18" charset="0"/>
                <a:cs typeface="Arial" pitchFamily="34" charset="0"/>
              </a:rPr>
              <a:t>0.50</a:t>
            </a:r>
          </a:p>
        </p:txBody>
      </p:sp>
      <p:sp>
        <p:nvSpPr>
          <p:cNvPr id="39" name="Textfeld 7"/>
          <p:cNvSpPr txBox="1"/>
          <p:nvPr/>
        </p:nvSpPr>
        <p:spPr>
          <a:xfrm>
            <a:off x="2549597" y="4372087"/>
            <a:ext cx="789804" cy="296107"/>
          </a:xfrm>
          <a:prstGeom prst="rect">
            <a:avLst/>
          </a:prstGeom>
          <a:noFill/>
        </p:spPr>
        <p:txBody>
          <a:bodyPr wrap="square" rtlCol="0">
            <a:spAutoFit/>
          </a:bodyPr>
          <a:lstStyle/>
          <a:p>
            <a:pPr algn="r"/>
            <a:r>
              <a:rPr lang="en-GB" sz="1324" b="1" dirty="0">
                <a:solidFill>
                  <a:prstClr val="black">
                    <a:lumMod val="65000"/>
                    <a:lumOff val="35000"/>
                  </a:prstClr>
                </a:solidFill>
                <a:latin typeface="Garamond" panose="02020404030301010803" pitchFamily="18" charset="0"/>
                <a:cs typeface="Arial" pitchFamily="34" charset="0"/>
              </a:rPr>
              <a:t>0.25</a:t>
            </a:r>
          </a:p>
        </p:txBody>
      </p:sp>
      <p:sp>
        <p:nvSpPr>
          <p:cNvPr id="40" name="Freeform 39"/>
          <p:cNvSpPr/>
          <p:nvPr/>
        </p:nvSpPr>
        <p:spPr>
          <a:xfrm rot="5400000">
            <a:off x="7667015" y="5238985"/>
            <a:ext cx="9233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02" dirty="0">
              <a:latin typeface="Garamond" panose="02020404030301010803" pitchFamily="18" charset="0"/>
            </a:endParaRPr>
          </a:p>
        </p:txBody>
      </p:sp>
      <p:sp>
        <p:nvSpPr>
          <p:cNvPr id="41" name="Textfeld 7"/>
          <p:cNvSpPr txBox="1"/>
          <p:nvPr/>
        </p:nvSpPr>
        <p:spPr>
          <a:xfrm>
            <a:off x="7377653" y="5278491"/>
            <a:ext cx="639569" cy="296107"/>
          </a:xfrm>
          <a:prstGeom prst="rect">
            <a:avLst/>
          </a:prstGeom>
          <a:noFill/>
        </p:spPr>
        <p:txBody>
          <a:bodyPr wrap="square" rtlCol="0">
            <a:spAutoFit/>
          </a:bodyPr>
          <a:lstStyle/>
          <a:p>
            <a:pPr algn="ctr"/>
            <a:r>
              <a:rPr lang="en-GB" sz="1324" b="1" dirty="0">
                <a:solidFill>
                  <a:prstClr val="black">
                    <a:lumMod val="65000"/>
                    <a:lumOff val="35000"/>
                  </a:prstClr>
                </a:solidFill>
                <a:latin typeface="Garamond" panose="02020404030301010803" pitchFamily="18" charset="0"/>
                <a:cs typeface="Arial" pitchFamily="34" charset="0"/>
              </a:rPr>
              <a:t>50</a:t>
            </a:r>
          </a:p>
        </p:txBody>
      </p:sp>
      <p:sp>
        <p:nvSpPr>
          <p:cNvPr id="42" name="Textfeld 7"/>
          <p:cNvSpPr txBox="1"/>
          <p:nvPr/>
        </p:nvSpPr>
        <p:spPr>
          <a:xfrm rot="16200000">
            <a:off x="1049753" y="3843869"/>
            <a:ext cx="3413369" cy="296107"/>
          </a:xfrm>
          <a:prstGeom prst="rect">
            <a:avLst/>
          </a:prstGeom>
          <a:noFill/>
        </p:spPr>
        <p:txBody>
          <a:bodyPr wrap="square" rtlCol="0">
            <a:spAutoFit/>
          </a:bodyPr>
          <a:lstStyle/>
          <a:p>
            <a:pPr algn="ctr"/>
            <a:r>
              <a:rPr lang="en-GB" sz="1324" b="1" dirty="0">
                <a:latin typeface="Garamond" panose="02020404030301010803" pitchFamily="18" charset="0"/>
                <a:cs typeface="Arial" pitchFamily="34" charset="0"/>
              </a:rPr>
              <a:t>Survival distribution function</a:t>
            </a:r>
          </a:p>
        </p:txBody>
      </p:sp>
      <p:grpSp>
        <p:nvGrpSpPr>
          <p:cNvPr id="27" name="Group 26"/>
          <p:cNvGrpSpPr/>
          <p:nvPr/>
        </p:nvGrpSpPr>
        <p:grpSpPr>
          <a:xfrm>
            <a:off x="3485835" y="4152786"/>
            <a:ext cx="2165419" cy="964880"/>
            <a:chOff x="5714822" y="741219"/>
            <a:chExt cx="2290551" cy="1020637"/>
          </a:xfrm>
        </p:grpSpPr>
        <p:sp>
          <p:nvSpPr>
            <p:cNvPr id="5" name="TextBox 4"/>
            <p:cNvSpPr txBox="1"/>
            <p:nvPr/>
          </p:nvSpPr>
          <p:spPr>
            <a:xfrm>
              <a:off x="5911749" y="741219"/>
              <a:ext cx="2093624" cy="1020637"/>
            </a:xfrm>
            <a:prstGeom prst="rect">
              <a:avLst/>
            </a:prstGeom>
            <a:noFill/>
            <a:ln w="19050">
              <a:noFill/>
            </a:ln>
          </p:spPr>
          <p:txBody>
            <a:bodyPr wrap="square" rtlCol="0">
              <a:spAutoFit/>
            </a:bodyPr>
            <a:lstStyle/>
            <a:p>
              <a:r>
                <a:rPr lang="en-GB" sz="945" dirty="0">
                  <a:latin typeface="Garamond" panose="02020404030301010803" pitchFamily="18" charset="0"/>
                </a:rPr>
                <a:t>Rapid-growth mycobacteria</a:t>
              </a:r>
              <a:br>
                <a:rPr lang="en-GB" sz="945" dirty="0">
                  <a:latin typeface="Garamond" panose="02020404030301010803" pitchFamily="18" charset="0"/>
                </a:rPr>
              </a:br>
              <a:r>
                <a:rPr lang="en-GB" sz="945" dirty="0">
                  <a:latin typeface="Garamond" panose="02020404030301010803" pitchFamily="18" charset="0"/>
                </a:rPr>
                <a:t>Non-rapid-growth mycobacteria</a:t>
              </a:r>
              <a:br>
                <a:rPr lang="en-GB" sz="945" dirty="0">
                  <a:latin typeface="Garamond" panose="02020404030301010803" pitchFamily="18" charset="0"/>
                </a:rPr>
              </a:br>
              <a:r>
                <a:rPr lang="en-GB" sz="945" i="1" dirty="0">
                  <a:latin typeface="Garamond" panose="02020404030301010803" pitchFamily="18" charset="0"/>
                </a:rPr>
                <a:t>M. gordonae</a:t>
              </a:r>
              <a:br>
                <a:rPr lang="en-GB" sz="945" i="1" dirty="0">
                  <a:latin typeface="Garamond" panose="02020404030301010803" pitchFamily="18" charset="0"/>
                </a:rPr>
              </a:br>
              <a:r>
                <a:rPr lang="en-GB" sz="945" i="1" dirty="0">
                  <a:latin typeface="Garamond" panose="02020404030301010803" pitchFamily="18" charset="0"/>
                </a:rPr>
                <a:t>M. avium </a:t>
              </a:r>
              <a:r>
                <a:rPr lang="en-GB" sz="945" dirty="0">
                  <a:latin typeface="Garamond" panose="02020404030301010803" pitchFamily="18" charset="0"/>
                </a:rPr>
                <a:t>complex</a:t>
              </a:r>
              <a:br>
                <a:rPr lang="en-GB" sz="945" i="1" dirty="0">
                  <a:latin typeface="Garamond" panose="02020404030301010803" pitchFamily="18" charset="0"/>
                </a:rPr>
              </a:br>
              <a:r>
                <a:rPr lang="en-GB" sz="945" i="1" dirty="0">
                  <a:latin typeface="Garamond" panose="02020404030301010803" pitchFamily="18" charset="0"/>
                </a:rPr>
                <a:t>M. malmoense</a:t>
              </a:r>
              <a:br>
                <a:rPr lang="en-GB" sz="945" i="1" dirty="0">
                  <a:latin typeface="Garamond" panose="02020404030301010803" pitchFamily="18" charset="0"/>
                </a:rPr>
              </a:br>
              <a:r>
                <a:rPr lang="en-GB" sz="945" i="1" dirty="0">
                  <a:latin typeface="Garamond" panose="02020404030301010803" pitchFamily="18" charset="0"/>
                </a:rPr>
                <a:t>M. xenopi</a:t>
              </a:r>
            </a:p>
          </p:txBody>
        </p:sp>
        <p:sp>
          <p:nvSpPr>
            <p:cNvPr id="7" name="Freeform 6"/>
            <p:cNvSpPr/>
            <p:nvPr/>
          </p:nvSpPr>
          <p:spPr>
            <a:xfrm>
              <a:off x="5714822" y="880653"/>
              <a:ext cx="214746" cy="0"/>
            </a:xfrm>
            <a:custGeom>
              <a:avLst/>
              <a:gdLst>
                <a:gd name="connsiteX0" fmla="*/ 214746 w 214746"/>
                <a:gd name="connsiteY0" fmla="*/ 0 h 0"/>
                <a:gd name="connsiteX1" fmla="*/ 0 w 214746"/>
                <a:gd name="connsiteY1" fmla="*/ 0 h 0"/>
              </a:gdLst>
              <a:ahLst/>
              <a:cxnLst>
                <a:cxn ang="0">
                  <a:pos x="connsiteX0" y="connsiteY0"/>
                </a:cxn>
                <a:cxn ang="0">
                  <a:pos x="connsiteX1" y="connsiteY1"/>
                </a:cxn>
              </a:cxnLst>
              <a:rect l="l" t="t" r="r" b="b"/>
              <a:pathLst>
                <a:path w="214746">
                  <a:moveTo>
                    <a:pt x="214746" y="0"/>
                  </a:moveTo>
                  <a:lnTo>
                    <a:pt x="0" y="0"/>
                  </a:lnTo>
                </a:path>
              </a:pathLst>
            </a:custGeom>
            <a:noFill/>
            <a:ln w="19050" cap="flat">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43" name="Freeform 42"/>
            <p:cNvSpPr/>
            <p:nvPr/>
          </p:nvSpPr>
          <p:spPr>
            <a:xfrm>
              <a:off x="5714822" y="1028986"/>
              <a:ext cx="214746" cy="0"/>
            </a:xfrm>
            <a:custGeom>
              <a:avLst/>
              <a:gdLst>
                <a:gd name="connsiteX0" fmla="*/ 214746 w 214746"/>
                <a:gd name="connsiteY0" fmla="*/ 0 h 0"/>
                <a:gd name="connsiteX1" fmla="*/ 0 w 214746"/>
                <a:gd name="connsiteY1" fmla="*/ 0 h 0"/>
              </a:gdLst>
              <a:ahLst/>
              <a:cxnLst>
                <a:cxn ang="0">
                  <a:pos x="connsiteX0" y="connsiteY0"/>
                </a:cxn>
                <a:cxn ang="0">
                  <a:pos x="connsiteX1" y="connsiteY1"/>
                </a:cxn>
              </a:cxnLst>
              <a:rect l="l" t="t" r="r" b="b"/>
              <a:pathLst>
                <a:path w="214746">
                  <a:moveTo>
                    <a:pt x="214746" y="0"/>
                  </a:moveTo>
                  <a:lnTo>
                    <a:pt x="0" y="0"/>
                  </a:lnTo>
                </a:path>
              </a:pathLst>
            </a:custGeom>
            <a:noFill/>
            <a:ln w="19050" cap="flat">
              <a:solidFill>
                <a:schemeClr val="accent2"/>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44" name="Freeform 43"/>
            <p:cNvSpPr/>
            <p:nvPr/>
          </p:nvSpPr>
          <p:spPr>
            <a:xfrm>
              <a:off x="5714822" y="1177319"/>
              <a:ext cx="214746" cy="0"/>
            </a:xfrm>
            <a:custGeom>
              <a:avLst/>
              <a:gdLst>
                <a:gd name="connsiteX0" fmla="*/ 214746 w 214746"/>
                <a:gd name="connsiteY0" fmla="*/ 0 h 0"/>
                <a:gd name="connsiteX1" fmla="*/ 0 w 214746"/>
                <a:gd name="connsiteY1" fmla="*/ 0 h 0"/>
              </a:gdLst>
              <a:ahLst/>
              <a:cxnLst>
                <a:cxn ang="0">
                  <a:pos x="connsiteX0" y="connsiteY0"/>
                </a:cxn>
                <a:cxn ang="0">
                  <a:pos x="connsiteX1" y="connsiteY1"/>
                </a:cxn>
              </a:cxnLst>
              <a:rect l="l" t="t" r="r" b="b"/>
              <a:pathLst>
                <a:path w="214746">
                  <a:moveTo>
                    <a:pt x="214746" y="0"/>
                  </a:moveTo>
                  <a:lnTo>
                    <a:pt x="0" y="0"/>
                  </a:lnTo>
                </a:path>
              </a:pathLst>
            </a:custGeom>
            <a:noFill/>
            <a:ln w="19050" cap="flat">
              <a:solidFill>
                <a:schemeClr val="accent3"/>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45" name="Freeform 44"/>
            <p:cNvSpPr/>
            <p:nvPr/>
          </p:nvSpPr>
          <p:spPr>
            <a:xfrm>
              <a:off x="5714822" y="1325652"/>
              <a:ext cx="214746" cy="0"/>
            </a:xfrm>
            <a:custGeom>
              <a:avLst/>
              <a:gdLst>
                <a:gd name="connsiteX0" fmla="*/ 214746 w 214746"/>
                <a:gd name="connsiteY0" fmla="*/ 0 h 0"/>
                <a:gd name="connsiteX1" fmla="*/ 0 w 214746"/>
                <a:gd name="connsiteY1" fmla="*/ 0 h 0"/>
              </a:gdLst>
              <a:ahLst/>
              <a:cxnLst>
                <a:cxn ang="0">
                  <a:pos x="connsiteX0" y="connsiteY0"/>
                </a:cxn>
                <a:cxn ang="0">
                  <a:pos x="connsiteX1" y="connsiteY1"/>
                </a:cxn>
              </a:cxnLst>
              <a:rect l="l" t="t" r="r" b="b"/>
              <a:pathLst>
                <a:path w="214746">
                  <a:moveTo>
                    <a:pt x="214746" y="0"/>
                  </a:moveTo>
                  <a:lnTo>
                    <a:pt x="0" y="0"/>
                  </a:lnTo>
                </a:path>
              </a:pathLst>
            </a:custGeom>
            <a:noFill/>
            <a:ln w="19050" cap="flat">
              <a:solidFill>
                <a:srgbClr val="F9083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46" name="Freeform 45"/>
            <p:cNvSpPr/>
            <p:nvPr/>
          </p:nvSpPr>
          <p:spPr>
            <a:xfrm>
              <a:off x="5714822" y="1473985"/>
              <a:ext cx="214746" cy="0"/>
            </a:xfrm>
            <a:custGeom>
              <a:avLst/>
              <a:gdLst>
                <a:gd name="connsiteX0" fmla="*/ 214746 w 214746"/>
                <a:gd name="connsiteY0" fmla="*/ 0 h 0"/>
                <a:gd name="connsiteX1" fmla="*/ 0 w 214746"/>
                <a:gd name="connsiteY1" fmla="*/ 0 h 0"/>
              </a:gdLst>
              <a:ahLst/>
              <a:cxnLst>
                <a:cxn ang="0">
                  <a:pos x="connsiteX0" y="connsiteY0"/>
                </a:cxn>
                <a:cxn ang="0">
                  <a:pos x="connsiteX1" y="connsiteY1"/>
                </a:cxn>
              </a:cxnLst>
              <a:rect l="l" t="t" r="r" b="b"/>
              <a:pathLst>
                <a:path w="214746">
                  <a:moveTo>
                    <a:pt x="214746" y="0"/>
                  </a:moveTo>
                  <a:lnTo>
                    <a:pt x="0" y="0"/>
                  </a:lnTo>
                </a:path>
              </a:pathLst>
            </a:custGeom>
            <a:noFill/>
            <a:ln w="19050" cap="flat">
              <a:solidFill>
                <a:schemeClr val="accent2"/>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47" name="Freeform 46"/>
            <p:cNvSpPr/>
            <p:nvPr/>
          </p:nvSpPr>
          <p:spPr>
            <a:xfrm>
              <a:off x="5714822" y="1622320"/>
              <a:ext cx="214746" cy="0"/>
            </a:xfrm>
            <a:custGeom>
              <a:avLst/>
              <a:gdLst>
                <a:gd name="connsiteX0" fmla="*/ 214746 w 214746"/>
                <a:gd name="connsiteY0" fmla="*/ 0 h 0"/>
                <a:gd name="connsiteX1" fmla="*/ 0 w 214746"/>
                <a:gd name="connsiteY1" fmla="*/ 0 h 0"/>
              </a:gdLst>
              <a:ahLst/>
              <a:cxnLst>
                <a:cxn ang="0">
                  <a:pos x="connsiteX0" y="connsiteY0"/>
                </a:cxn>
                <a:cxn ang="0">
                  <a:pos x="connsiteX1" y="connsiteY1"/>
                </a:cxn>
              </a:cxnLst>
              <a:rect l="l" t="t" r="r" b="b"/>
              <a:pathLst>
                <a:path w="214746">
                  <a:moveTo>
                    <a:pt x="214746" y="0"/>
                  </a:moveTo>
                  <a:lnTo>
                    <a:pt x="0" y="0"/>
                  </a:lnTo>
                </a:path>
              </a:pathLst>
            </a:custGeom>
            <a:noFill/>
            <a:ln w="19050" cap="flat">
              <a:solidFill>
                <a:schemeClr val="accent3"/>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grpSp>
    </p:spTree>
    <p:extLst>
      <p:ext uri="{BB962C8B-B14F-4D97-AF65-F5344CB8AC3E}">
        <p14:creationId xmlns:p14="http://schemas.microsoft.com/office/powerpoint/2010/main" val="3894979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ssolve">
                                      <p:cBhvr>
                                        <p:cTn id="37" dur="500"/>
                                        <p:tgtEl>
                                          <p:spTgt spid="1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dissolve">
                                      <p:cBhvr>
                                        <p:cTn id="43" dur="500"/>
                                        <p:tgtEl>
                                          <p:spTgt spid="21"/>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dissolve">
                                      <p:cBhvr>
                                        <p:cTn id="46" dur="500"/>
                                        <p:tgtEl>
                                          <p:spTgt spid="2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dissolve">
                                      <p:cBhvr>
                                        <p:cTn id="49" dur="500"/>
                                        <p:tgtEl>
                                          <p:spTgt spid="23"/>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dissolve">
                                      <p:cBhvr>
                                        <p:cTn id="55" dur="500"/>
                                        <p:tgtEl>
                                          <p:spTgt spid="25"/>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dissolve">
                                      <p:cBhvr>
                                        <p:cTn id="58" dur="500"/>
                                        <p:tgtEl>
                                          <p:spTgt spid="28"/>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dissolve">
                                      <p:cBhvr>
                                        <p:cTn id="61" dur="500"/>
                                        <p:tgtEl>
                                          <p:spTgt spid="29"/>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dissolve">
                                      <p:cBhvr>
                                        <p:cTn id="64" dur="500"/>
                                        <p:tgtEl>
                                          <p:spTgt spid="30"/>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dissolve">
                                      <p:cBhvr>
                                        <p:cTn id="67" dur="500"/>
                                        <p:tgtEl>
                                          <p:spTgt spid="31"/>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dissolve">
                                      <p:cBhvr>
                                        <p:cTn id="70" dur="500"/>
                                        <p:tgtEl>
                                          <p:spTgt spid="32"/>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dissolve">
                                      <p:cBhvr>
                                        <p:cTn id="73" dur="500"/>
                                        <p:tgtEl>
                                          <p:spTgt spid="33"/>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dissolve">
                                      <p:cBhvr>
                                        <p:cTn id="76" dur="500"/>
                                        <p:tgtEl>
                                          <p:spTgt spid="34"/>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dissolve">
                                      <p:cBhvr>
                                        <p:cTn id="79" dur="500"/>
                                        <p:tgtEl>
                                          <p:spTgt spid="35"/>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dissolve">
                                      <p:cBhvr>
                                        <p:cTn id="82" dur="500"/>
                                        <p:tgtEl>
                                          <p:spTgt spid="36"/>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dissolve">
                                      <p:cBhvr>
                                        <p:cTn id="85" dur="500"/>
                                        <p:tgtEl>
                                          <p:spTgt spid="37"/>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dissolve">
                                      <p:cBhvr>
                                        <p:cTn id="88" dur="500"/>
                                        <p:tgtEl>
                                          <p:spTgt spid="38"/>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dissolve">
                                      <p:cBhvr>
                                        <p:cTn id="91" dur="500"/>
                                        <p:tgtEl>
                                          <p:spTgt spid="39"/>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dissolve">
                                      <p:cBhvr>
                                        <p:cTn id="94" dur="500"/>
                                        <p:tgtEl>
                                          <p:spTgt spid="40"/>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dissolve">
                                      <p:cBhvr>
                                        <p:cTn id="97" dur="500"/>
                                        <p:tgtEl>
                                          <p:spTgt spid="41"/>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dissolve">
                                      <p:cBhvr>
                                        <p:cTn id="100" dur="500"/>
                                        <p:tgtEl>
                                          <p:spTgt spid="42"/>
                                        </p:tgtEl>
                                      </p:cBhvr>
                                    </p:animEffect>
                                  </p:childTnLst>
                                </p:cTn>
                              </p:par>
                              <p:par>
                                <p:cTn id="101" presetID="9" presetClass="entr" presetSubtype="0" fill="hold"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dissolve">
                                      <p:cBhvr>
                                        <p:cTn id="103" dur="500"/>
                                        <p:tgtEl>
                                          <p:spTgt spid="27"/>
                                        </p:tgtEl>
                                      </p:cBhvr>
                                    </p:animEffect>
                                  </p:childTnLst>
                                </p:cTn>
                              </p:par>
                            </p:childTnLst>
                          </p:cTn>
                        </p:par>
                      </p:childTnLst>
                    </p:cTn>
                  </p:par>
                  <p:par>
                    <p:cTn id="104" fill="hold">
                      <p:stCondLst>
                        <p:cond delay="indefinite"/>
                      </p:stCondLst>
                      <p:childTnLst>
                        <p:par>
                          <p:cTn id="105" fill="hold">
                            <p:stCondLst>
                              <p:cond delay="0"/>
                            </p:stCondLst>
                            <p:childTnLst>
                              <p:par>
                                <p:cTn id="106" presetID="5" presetClass="entr" presetSubtype="10" fill="hold" grpId="0" nodeType="click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checkerboard(across)">
                                      <p:cBhvr>
                                        <p:cTn id="10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p:bldP spid="13" grpId="0"/>
      <p:bldP spid="14" grpId="0" animBg="1"/>
      <p:bldP spid="15" grpId="0" animBg="1"/>
      <p:bldP spid="16" grpId="0" animBg="1"/>
      <p:bldP spid="17" grpId="0" animBg="1"/>
      <p:bldP spid="18" grpId="0" animBg="1"/>
      <p:bldP spid="19" grpId="0" animBg="1"/>
      <p:bldP spid="20" grpId="0"/>
      <p:bldP spid="21" grpId="0"/>
      <p:bldP spid="22" grpId="0"/>
      <p:bldP spid="23" grpId="0"/>
      <p:bldP spid="24" grpId="0"/>
      <p:bldP spid="25" grpId="0"/>
      <p:bldP spid="28" grpId="0" animBg="1"/>
      <p:bldP spid="29" grpId="0" animBg="1"/>
      <p:bldP spid="30" grpId="0" animBg="1"/>
      <p:bldP spid="31" grpId="0" animBg="1"/>
      <p:bldP spid="32" grpId="0" animBg="1"/>
      <p:bldP spid="33" grpId="0" animBg="1"/>
      <p:bldP spid="34" grpId="0" animBg="1"/>
      <p:bldP spid="35" grpId="0" animBg="1"/>
      <p:bldP spid="36" grpId="0" animBg="1"/>
      <p:bldP spid="37" grpId="0"/>
      <p:bldP spid="38" grpId="0"/>
      <p:bldP spid="39" grpId="0"/>
      <p:bldP spid="40" grpId="0" animBg="1"/>
      <p:bldP spid="41"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a:xfrm>
            <a:off x="1607852" y="1554949"/>
            <a:ext cx="8072088" cy="318164"/>
          </a:xfrm>
        </p:spPr>
        <p:txBody>
          <a:bodyPr>
            <a:noAutofit/>
          </a:bodyPr>
          <a:lstStyle/>
          <a:p>
            <a:r>
              <a:rPr lang="en-US" sz="3403" b="1" dirty="0">
                <a:solidFill>
                  <a:schemeClr val="tx2"/>
                </a:solidFill>
                <a:latin typeface="Garamond" panose="02020404030301010803" pitchFamily="18" charset="0"/>
              </a:rPr>
              <a:t>Adequate Therapy and Mortality</a:t>
            </a:r>
            <a:endParaRPr lang="en-GB" sz="3403" b="1" dirty="0">
              <a:solidFill>
                <a:schemeClr val="tx2"/>
              </a:solidFill>
              <a:latin typeface="Garamond" panose="02020404030301010803" pitchFamily="18" charset="0"/>
            </a:endParaRPr>
          </a:p>
        </p:txBody>
      </p:sp>
      <p:sp>
        <p:nvSpPr>
          <p:cNvPr id="9" name="Textfeld 8"/>
          <p:cNvSpPr txBox="1"/>
          <p:nvPr/>
        </p:nvSpPr>
        <p:spPr>
          <a:xfrm>
            <a:off x="6384296" y="3961028"/>
            <a:ext cx="5137779" cy="383310"/>
          </a:xfrm>
          <a:prstGeom prst="rect">
            <a:avLst/>
          </a:prstGeom>
          <a:noFill/>
        </p:spPr>
        <p:txBody>
          <a:bodyPr wrap="square" rtlCol="0">
            <a:spAutoFit/>
          </a:bodyPr>
          <a:lstStyle/>
          <a:p>
            <a:pPr algn="ctr" defTabSz="864474">
              <a:defRPr/>
            </a:pPr>
            <a:r>
              <a:rPr lang="en-GB" sz="1891" b="1" dirty="0">
                <a:solidFill>
                  <a:schemeClr val="tx2"/>
                </a:solidFill>
                <a:latin typeface="Garamond" panose="02020404030301010803" pitchFamily="18" charset="0"/>
              </a:rPr>
              <a:t>5-year survival </a:t>
            </a:r>
            <a:r>
              <a:rPr lang="it-IT" sz="1891" b="1" dirty="0">
                <a:solidFill>
                  <a:schemeClr val="tx2"/>
                </a:solidFill>
                <a:latin typeface="Garamond" panose="02020404030301010803" pitchFamily="18" charset="0"/>
              </a:rPr>
              <a:t>(</a:t>
            </a:r>
            <a:r>
              <a:rPr lang="it-IT" sz="1891" b="1" dirty="0" err="1">
                <a:solidFill>
                  <a:schemeClr val="tx2"/>
                </a:solidFill>
                <a:latin typeface="Garamond" panose="02020404030301010803" pitchFamily="18" charset="0"/>
              </a:rPr>
              <a:t>Croatia</a:t>
            </a:r>
            <a:r>
              <a:rPr lang="it-IT" sz="1891" b="1" dirty="0">
                <a:solidFill>
                  <a:schemeClr val="tx2"/>
                </a:solidFill>
                <a:latin typeface="Garamond" panose="02020404030301010803" pitchFamily="18" charset="0"/>
              </a:rPr>
              <a:t>)</a:t>
            </a:r>
            <a:endParaRPr lang="en-GB" sz="1891" b="1" baseline="30000" dirty="0">
              <a:solidFill>
                <a:schemeClr val="tx2"/>
              </a:solidFill>
              <a:latin typeface="Garamond" panose="02020404030301010803" pitchFamily="18" charset="0"/>
            </a:endParaRPr>
          </a:p>
        </p:txBody>
      </p:sp>
      <p:grpSp>
        <p:nvGrpSpPr>
          <p:cNvPr id="2" name="Group 1"/>
          <p:cNvGrpSpPr/>
          <p:nvPr/>
        </p:nvGrpSpPr>
        <p:grpSpPr>
          <a:xfrm>
            <a:off x="235376" y="1957132"/>
            <a:ext cx="6360158" cy="4279809"/>
            <a:chOff x="1174982" y="1763435"/>
            <a:chExt cx="6727689" cy="4527124"/>
          </a:xfrm>
        </p:grpSpPr>
        <p:sp>
          <p:nvSpPr>
            <p:cNvPr id="10" name="Freeform 9"/>
            <p:cNvSpPr/>
            <p:nvPr/>
          </p:nvSpPr>
          <p:spPr>
            <a:xfrm>
              <a:off x="2043936" y="1914525"/>
              <a:ext cx="5527343" cy="3670808"/>
            </a:xfrm>
            <a:custGeom>
              <a:avLst/>
              <a:gdLst>
                <a:gd name="connsiteX0" fmla="*/ 0 w 5527343"/>
                <a:gd name="connsiteY0" fmla="*/ 0 h 2258705"/>
                <a:gd name="connsiteX1" fmla="*/ 0 w 5527343"/>
                <a:gd name="connsiteY1" fmla="*/ 2258705 h 2258705"/>
                <a:gd name="connsiteX2" fmla="*/ 5527343 w 5527343"/>
                <a:gd name="connsiteY2" fmla="*/ 2258705 h 2258705"/>
              </a:gdLst>
              <a:ahLst/>
              <a:cxnLst>
                <a:cxn ang="0">
                  <a:pos x="connsiteX0" y="connsiteY0"/>
                </a:cxn>
                <a:cxn ang="0">
                  <a:pos x="connsiteX1" y="connsiteY1"/>
                </a:cxn>
                <a:cxn ang="0">
                  <a:pos x="connsiteX2" y="connsiteY2"/>
                </a:cxn>
              </a:cxnLst>
              <a:rect l="l" t="t" r="r" b="b"/>
              <a:pathLst>
                <a:path w="5527343" h="2258705">
                  <a:moveTo>
                    <a:pt x="0" y="0"/>
                  </a:moveTo>
                  <a:lnTo>
                    <a:pt x="0" y="2258705"/>
                  </a:lnTo>
                  <a:lnTo>
                    <a:pt x="5527343" y="2258705"/>
                  </a:lnTo>
                </a:path>
              </a:pathLst>
            </a:custGeom>
            <a:noFill/>
            <a:ln w="19050">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12" name="Freeform 11"/>
            <p:cNvSpPr/>
            <p:nvPr/>
          </p:nvSpPr>
          <p:spPr>
            <a:xfrm>
              <a:off x="1962444" y="1918626"/>
              <a:ext cx="79349"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13" name="Freeform 12"/>
            <p:cNvSpPr/>
            <p:nvPr/>
          </p:nvSpPr>
          <p:spPr>
            <a:xfrm>
              <a:off x="1962439" y="5585332"/>
              <a:ext cx="79349"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14" name="Textfeld 7"/>
            <p:cNvSpPr txBox="1"/>
            <p:nvPr/>
          </p:nvSpPr>
          <p:spPr>
            <a:xfrm>
              <a:off x="1174982" y="1763435"/>
              <a:ext cx="835444" cy="313218"/>
            </a:xfrm>
            <a:prstGeom prst="rect">
              <a:avLst/>
            </a:prstGeom>
            <a:noFill/>
          </p:spPr>
          <p:txBody>
            <a:bodyPr wrap="square" rtlCol="0" anchor="ctr">
              <a:spAutoFit/>
            </a:bodyPr>
            <a:lstStyle/>
            <a:p>
              <a:pPr algn="r" defTabSz="864474">
                <a:defRPr/>
              </a:pPr>
              <a:r>
                <a:rPr lang="en-GB" sz="1324" b="1" dirty="0">
                  <a:solidFill>
                    <a:prstClr val="black">
                      <a:lumMod val="65000"/>
                      <a:lumOff val="35000"/>
                    </a:prstClr>
                  </a:solidFill>
                  <a:latin typeface="Garamond" panose="02020404030301010803" pitchFamily="18" charset="0"/>
                  <a:cs typeface="Arial" pitchFamily="34" charset="0"/>
                </a:rPr>
                <a:t>100</a:t>
              </a:r>
            </a:p>
          </p:txBody>
        </p:sp>
        <p:sp>
          <p:nvSpPr>
            <p:cNvPr id="15" name="Textfeld 7"/>
            <p:cNvSpPr txBox="1"/>
            <p:nvPr/>
          </p:nvSpPr>
          <p:spPr>
            <a:xfrm>
              <a:off x="1623264" y="5422315"/>
              <a:ext cx="387161" cy="313218"/>
            </a:xfrm>
            <a:prstGeom prst="rect">
              <a:avLst/>
            </a:prstGeom>
            <a:noFill/>
          </p:spPr>
          <p:txBody>
            <a:bodyPr wrap="square" rtlCol="0" anchor="ctr">
              <a:spAutoFit/>
            </a:bodyPr>
            <a:lstStyle/>
            <a:p>
              <a:pPr algn="r" defTabSz="864474">
                <a:defRPr/>
              </a:pPr>
              <a:r>
                <a:rPr lang="en-GB" sz="1324" b="1" dirty="0">
                  <a:solidFill>
                    <a:prstClr val="black">
                      <a:lumMod val="65000"/>
                      <a:lumOff val="35000"/>
                    </a:prstClr>
                  </a:solidFill>
                  <a:latin typeface="Garamond" panose="02020404030301010803" pitchFamily="18" charset="0"/>
                  <a:cs typeface="Arial" pitchFamily="34" charset="0"/>
                </a:rPr>
                <a:t>30</a:t>
              </a:r>
            </a:p>
          </p:txBody>
        </p:sp>
        <p:sp>
          <p:nvSpPr>
            <p:cNvPr id="16" name="Freeform 15"/>
            <p:cNvSpPr/>
            <p:nvPr/>
          </p:nvSpPr>
          <p:spPr>
            <a:xfrm rot="5400000">
              <a:off x="2004336" y="5632738"/>
              <a:ext cx="7920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17" name="Freeform 16"/>
            <p:cNvSpPr/>
            <p:nvPr/>
          </p:nvSpPr>
          <p:spPr>
            <a:xfrm rot="5400000">
              <a:off x="2924160" y="5632738"/>
              <a:ext cx="7920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18" name="Freeform 17"/>
            <p:cNvSpPr/>
            <p:nvPr/>
          </p:nvSpPr>
          <p:spPr>
            <a:xfrm rot="5400000">
              <a:off x="3843984" y="5632738"/>
              <a:ext cx="7920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19" name="Freeform 18"/>
            <p:cNvSpPr/>
            <p:nvPr/>
          </p:nvSpPr>
          <p:spPr>
            <a:xfrm rot="5400000">
              <a:off x="4763808" y="5632738"/>
              <a:ext cx="7920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20" name="Freeform 19"/>
            <p:cNvSpPr/>
            <p:nvPr/>
          </p:nvSpPr>
          <p:spPr>
            <a:xfrm rot="5400000">
              <a:off x="5683632" y="5632738"/>
              <a:ext cx="7920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21" name="Freeform 20"/>
            <p:cNvSpPr/>
            <p:nvPr/>
          </p:nvSpPr>
          <p:spPr>
            <a:xfrm rot="5400000">
              <a:off x="7523285" y="5632738"/>
              <a:ext cx="7920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22" name="Textfeld 7"/>
            <p:cNvSpPr txBox="1"/>
            <p:nvPr/>
          </p:nvSpPr>
          <p:spPr>
            <a:xfrm>
              <a:off x="1706892" y="5680101"/>
              <a:ext cx="676527" cy="313218"/>
            </a:xfrm>
            <a:prstGeom prst="rect">
              <a:avLst/>
            </a:prstGeom>
            <a:noFill/>
          </p:spPr>
          <p:txBody>
            <a:bodyPr wrap="square" rtlCol="0">
              <a:spAutoFit/>
            </a:bodyPr>
            <a:lstStyle/>
            <a:p>
              <a:pPr algn="ctr" defTabSz="864474">
                <a:defRPr/>
              </a:pPr>
              <a:r>
                <a:rPr lang="en-GB" sz="1324" b="1" dirty="0">
                  <a:solidFill>
                    <a:prstClr val="black">
                      <a:lumMod val="65000"/>
                      <a:lumOff val="35000"/>
                    </a:prstClr>
                  </a:solidFill>
                  <a:latin typeface="Garamond" panose="02020404030301010803" pitchFamily="18" charset="0"/>
                  <a:cs typeface="Arial" pitchFamily="34" charset="0"/>
                </a:rPr>
                <a:t>0</a:t>
              </a:r>
            </a:p>
          </p:txBody>
        </p:sp>
        <p:sp>
          <p:nvSpPr>
            <p:cNvPr id="23" name="Textfeld 7"/>
            <p:cNvSpPr txBox="1"/>
            <p:nvPr/>
          </p:nvSpPr>
          <p:spPr>
            <a:xfrm>
              <a:off x="2626769" y="5680101"/>
              <a:ext cx="676527" cy="313218"/>
            </a:xfrm>
            <a:prstGeom prst="rect">
              <a:avLst/>
            </a:prstGeom>
            <a:noFill/>
          </p:spPr>
          <p:txBody>
            <a:bodyPr wrap="square" rtlCol="0">
              <a:spAutoFit/>
            </a:bodyPr>
            <a:lstStyle/>
            <a:p>
              <a:pPr algn="ctr" defTabSz="864474">
                <a:defRPr/>
              </a:pPr>
              <a:r>
                <a:rPr lang="en-GB" sz="1324" b="1" dirty="0">
                  <a:solidFill>
                    <a:prstClr val="black">
                      <a:lumMod val="65000"/>
                      <a:lumOff val="35000"/>
                    </a:prstClr>
                  </a:solidFill>
                  <a:latin typeface="Garamond" panose="02020404030301010803" pitchFamily="18" charset="0"/>
                  <a:cs typeface="Arial" pitchFamily="34" charset="0"/>
                </a:rPr>
                <a:t>24</a:t>
              </a:r>
            </a:p>
          </p:txBody>
        </p:sp>
        <p:sp>
          <p:nvSpPr>
            <p:cNvPr id="24" name="Textfeld 7"/>
            <p:cNvSpPr txBox="1"/>
            <p:nvPr/>
          </p:nvSpPr>
          <p:spPr>
            <a:xfrm>
              <a:off x="3546644" y="5680101"/>
              <a:ext cx="676527" cy="313218"/>
            </a:xfrm>
            <a:prstGeom prst="rect">
              <a:avLst/>
            </a:prstGeom>
            <a:noFill/>
          </p:spPr>
          <p:txBody>
            <a:bodyPr wrap="square" rtlCol="0">
              <a:spAutoFit/>
            </a:bodyPr>
            <a:lstStyle/>
            <a:p>
              <a:pPr algn="ctr" defTabSz="864474">
                <a:defRPr/>
              </a:pPr>
              <a:r>
                <a:rPr lang="en-GB" sz="1324" b="1" dirty="0">
                  <a:solidFill>
                    <a:prstClr val="black">
                      <a:lumMod val="65000"/>
                      <a:lumOff val="35000"/>
                    </a:prstClr>
                  </a:solidFill>
                  <a:latin typeface="Garamond" panose="02020404030301010803" pitchFamily="18" charset="0"/>
                  <a:cs typeface="Arial" pitchFamily="34" charset="0"/>
                </a:rPr>
                <a:t>48</a:t>
              </a:r>
            </a:p>
          </p:txBody>
        </p:sp>
        <p:sp>
          <p:nvSpPr>
            <p:cNvPr id="25" name="Textfeld 7"/>
            <p:cNvSpPr txBox="1"/>
            <p:nvPr/>
          </p:nvSpPr>
          <p:spPr>
            <a:xfrm>
              <a:off x="4466520" y="5680101"/>
              <a:ext cx="676527" cy="313218"/>
            </a:xfrm>
            <a:prstGeom prst="rect">
              <a:avLst/>
            </a:prstGeom>
            <a:noFill/>
          </p:spPr>
          <p:txBody>
            <a:bodyPr wrap="square" rtlCol="0">
              <a:spAutoFit/>
            </a:bodyPr>
            <a:lstStyle/>
            <a:p>
              <a:pPr algn="ctr" defTabSz="864474">
                <a:defRPr/>
              </a:pPr>
              <a:r>
                <a:rPr lang="en-GB" sz="1324" b="1" dirty="0">
                  <a:solidFill>
                    <a:prstClr val="black">
                      <a:lumMod val="65000"/>
                      <a:lumOff val="35000"/>
                    </a:prstClr>
                  </a:solidFill>
                  <a:latin typeface="Garamond" panose="02020404030301010803" pitchFamily="18" charset="0"/>
                  <a:cs typeface="Arial" pitchFamily="34" charset="0"/>
                </a:rPr>
                <a:t>72</a:t>
              </a:r>
            </a:p>
          </p:txBody>
        </p:sp>
        <p:sp>
          <p:nvSpPr>
            <p:cNvPr id="26" name="Textfeld 7"/>
            <p:cNvSpPr txBox="1"/>
            <p:nvPr/>
          </p:nvSpPr>
          <p:spPr>
            <a:xfrm>
              <a:off x="5386396" y="5680101"/>
              <a:ext cx="676527" cy="313218"/>
            </a:xfrm>
            <a:prstGeom prst="rect">
              <a:avLst/>
            </a:prstGeom>
            <a:noFill/>
          </p:spPr>
          <p:txBody>
            <a:bodyPr wrap="square" rtlCol="0">
              <a:spAutoFit/>
            </a:bodyPr>
            <a:lstStyle/>
            <a:p>
              <a:pPr algn="ctr" defTabSz="864474">
                <a:defRPr/>
              </a:pPr>
              <a:r>
                <a:rPr lang="en-GB" sz="1324" b="1" dirty="0">
                  <a:solidFill>
                    <a:prstClr val="black">
                      <a:lumMod val="65000"/>
                      <a:lumOff val="35000"/>
                    </a:prstClr>
                  </a:solidFill>
                  <a:latin typeface="Garamond" panose="02020404030301010803" pitchFamily="18" charset="0"/>
                  <a:cs typeface="Arial" pitchFamily="34" charset="0"/>
                </a:rPr>
                <a:t>96</a:t>
              </a:r>
            </a:p>
          </p:txBody>
        </p:sp>
        <p:sp>
          <p:nvSpPr>
            <p:cNvPr id="27" name="Textfeld 7"/>
            <p:cNvSpPr txBox="1"/>
            <p:nvPr/>
          </p:nvSpPr>
          <p:spPr>
            <a:xfrm>
              <a:off x="7226144" y="5680101"/>
              <a:ext cx="676527" cy="313218"/>
            </a:xfrm>
            <a:prstGeom prst="rect">
              <a:avLst/>
            </a:prstGeom>
            <a:noFill/>
          </p:spPr>
          <p:txBody>
            <a:bodyPr wrap="square" rtlCol="0">
              <a:spAutoFit/>
            </a:bodyPr>
            <a:lstStyle/>
            <a:p>
              <a:pPr algn="ctr" defTabSz="864474">
                <a:defRPr/>
              </a:pPr>
              <a:r>
                <a:rPr lang="en-GB" sz="1324" b="1" dirty="0">
                  <a:solidFill>
                    <a:prstClr val="black">
                      <a:lumMod val="65000"/>
                      <a:lumOff val="35000"/>
                    </a:prstClr>
                  </a:solidFill>
                  <a:latin typeface="Garamond" panose="02020404030301010803" pitchFamily="18" charset="0"/>
                  <a:cs typeface="Arial" pitchFamily="34" charset="0"/>
                </a:rPr>
                <a:t>144</a:t>
              </a:r>
            </a:p>
          </p:txBody>
        </p:sp>
        <p:sp>
          <p:nvSpPr>
            <p:cNvPr id="34" name="Freeform 33"/>
            <p:cNvSpPr/>
            <p:nvPr/>
          </p:nvSpPr>
          <p:spPr>
            <a:xfrm>
              <a:off x="1962444" y="5061516"/>
              <a:ext cx="79349"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35" name="Freeform 34"/>
            <p:cNvSpPr/>
            <p:nvPr/>
          </p:nvSpPr>
          <p:spPr>
            <a:xfrm>
              <a:off x="1962444" y="4013886"/>
              <a:ext cx="79349"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36" name="Freeform 35"/>
            <p:cNvSpPr/>
            <p:nvPr/>
          </p:nvSpPr>
          <p:spPr>
            <a:xfrm>
              <a:off x="1962444" y="2966256"/>
              <a:ext cx="79349"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37" name="Textfeld 7"/>
            <p:cNvSpPr txBox="1"/>
            <p:nvPr/>
          </p:nvSpPr>
          <p:spPr>
            <a:xfrm>
              <a:off x="1174982" y="2808830"/>
              <a:ext cx="835444" cy="313218"/>
            </a:xfrm>
            <a:prstGeom prst="rect">
              <a:avLst/>
            </a:prstGeom>
            <a:noFill/>
          </p:spPr>
          <p:txBody>
            <a:bodyPr wrap="square" rtlCol="0" anchor="ctr">
              <a:spAutoFit/>
            </a:bodyPr>
            <a:lstStyle/>
            <a:p>
              <a:pPr algn="r" defTabSz="864474">
                <a:defRPr/>
              </a:pPr>
              <a:r>
                <a:rPr lang="en-GB" sz="1324" b="1" dirty="0">
                  <a:solidFill>
                    <a:prstClr val="black">
                      <a:lumMod val="65000"/>
                      <a:lumOff val="35000"/>
                    </a:prstClr>
                  </a:solidFill>
                  <a:latin typeface="Garamond" panose="02020404030301010803" pitchFamily="18" charset="0"/>
                  <a:cs typeface="Arial" pitchFamily="34" charset="0"/>
                </a:rPr>
                <a:t>80</a:t>
              </a:r>
            </a:p>
          </p:txBody>
        </p:sp>
        <p:sp>
          <p:nvSpPr>
            <p:cNvPr id="38" name="Textfeld 7"/>
            <p:cNvSpPr txBox="1"/>
            <p:nvPr/>
          </p:nvSpPr>
          <p:spPr>
            <a:xfrm>
              <a:off x="1174982" y="3854223"/>
              <a:ext cx="835444" cy="313218"/>
            </a:xfrm>
            <a:prstGeom prst="rect">
              <a:avLst/>
            </a:prstGeom>
            <a:noFill/>
          </p:spPr>
          <p:txBody>
            <a:bodyPr wrap="square" rtlCol="0" anchor="ctr">
              <a:spAutoFit/>
            </a:bodyPr>
            <a:lstStyle/>
            <a:p>
              <a:pPr algn="r" defTabSz="864474">
                <a:defRPr/>
              </a:pPr>
              <a:r>
                <a:rPr lang="en-GB" sz="1324" b="1" dirty="0">
                  <a:solidFill>
                    <a:prstClr val="black">
                      <a:lumMod val="65000"/>
                      <a:lumOff val="35000"/>
                    </a:prstClr>
                  </a:solidFill>
                  <a:latin typeface="Garamond" panose="02020404030301010803" pitchFamily="18" charset="0"/>
                  <a:cs typeface="Arial" pitchFamily="34" charset="0"/>
                </a:rPr>
                <a:t>60</a:t>
              </a:r>
            </a:p>
          </p:txBody>
        </p:sp>
        <p:sp>
          <p:nvSpPr>
            <p:cNvPr id="39" name="Textfeld 7"/>
            <p:cNvSpPr txBox="1"/>
            <p:nvPr/>
          </p:nvSpPr>
          <p:spPr>
            <a:xfrm>
              <a:off x="1174982" y="4899618"/>
              <a:ext cx="835444" cy="313218"/>
            </a:xfrm>
            <a:prstGeom prst="rect">
              <a:avLst/>
            </a:prstGeom>
            <a:noFill/>
          </p:spPr>
          <p:txBody>
            <a:bodyPr wrap="square" rtlCol="0" anchor="ctr">
              <a:spAutoFit/>
            </a:bodyPr>
            <a:lstStyle/>
            <a:p>
              <a:pPr algn="r" defTabSz="864474">
                <a:defRPr/>
              </a:pPr>
              <a:r>
                <a:rPr lang="en-GB" sz="1324" b="1" dirty="0">
                  <a:solidFill>
                    <a:prstClr val="black">
                      <a:lumMod val="65000"/>
                      <a:lumOff val="35000"/>
                    </a:prstClr>
                  </a:solidFill>
                  <a:latin typeface="Garamond" panose="02020404030301010803" pitchFamily="18" charset="0"/>
                  <a:cs typeface="Arial" pitchFamily="34" charset="0"/>
                </a:rPr>
                <a:t>40</a:t>
              </a:r>
            </a:p>
          </p:txBody>
        </p:sp>
        <p:sp>
          <p:nvSpPr>
            <p:cNvPr id="40" name="Freeform 39"/>
            <p:cNvSpPr/>
            <p:nvPr/>
          </p:nvSpPr>
          <p:spPr>
            <a:xfrm rot="5400000">
              <a:off x="6603456" y="5632738"/>
              <a:ext cx="7920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41" name="Textfeld 7"/>
            <p:cNvSpPr txBox="1"/>
            <p:nvPr/>
          </p:nvSpPr>
          <p:spPr>
            <a:xfrm>
              <a:off x="6306272" y="5680101"/>
              <a:ext cx="676527" cy="313218"/>
            </a:xfrm>
            <a:prstGeom prst="rect">
              <a:avLst/>
            </a:prstGeom>
            <a:noFill/>
          </p:spPr>
          <p:txBody>
            <a:bodyPr wrap="square" rtlCol="0">
              <a:spAutoFit/>
            </a:bodyPr>
            <a:lstStyle/>
            <a:p>
              <a:pPr algn="ctr" defTabSz="864474">
                <a:defRPr/>
              </a:pPr>
              <a:r>
                <a:rPr lang="en-GB" sz="1324" b="1" dirty="0">
                  <a:solidFill>
                    <a:prstClr val="black">
                      <a:lumMod val="65000"/>
                      <a:lumOff val="35000"/>
                    </a:prstClr>
                  </a:solidFill>
                  <a:latin typeface="Garamond" panose="02020404030301010803" pitchFamily="18" charset="0"/>
                  <a:cs typeface="Arial" pitchFamily="34" charset="0"/>
                </a:rPr>
                <a:t>120</a:t>
              </a:r>
            </a:p>
          </p:txBody>
        </p:sp>
        <p:sp>
          <p:nvSpPr>
            <p:cNvPr id="42" name="Textfeld 7"/>
            <p:cNvSpPr txBox="1"/>
            <p:nvPr/>
          </p:nvSpPr>
          <p:spPr>
            <a:xfrm rot="16200000">
              <a:off x="-371182" y="3578553"/>
              <a:ext cx="3673930" cy="313218"/>
            </a:xfrm>
            <a:prstGeom prst="rect">
              <a:avLst/>
            </a:prstGeom>
            <a:noFill/>
          </p:spPr>
          <p:txBody>
            <a:bodyPr wrap="square" rtlCol="0">
              <a:spAutoFit/>
            </a:bodyPr>
            <a:lstStyle/>
            <a:p>
              <a:pPr algn="ctr" defTabSz="864474">
                <a:defRPr/>
              </a:pPr>
              <a:r>
                <a:rPr lang="en-GB" sz="1324" b="1" dirty="0">
                  <a:solidFill>
                    <a:prstClr val="black">
                      <a:lumMod val="65000"/>
                      <a:lumOff val="35000"/>
                    </a:prstClr>
                  </a:solidFill>
                  <a:latin typeface="Garamond" panose="02020404030301010803" pitchFamily="18" charset="0"/>
                  <a:cs typeface="Arial" pitchFamily="34" charset="0"/>
                </a:rPr>
                <a:t>Survival Probability (%)</a:t>
              </a:r>
            </a:p>
          </p:txBody>
        </p:sp>
        <p:sp>
          <p:nvSpPr>
            <p:cNvPr id="66" name="Freeform 65"/>
            <p:cNvSpPr/>
            <p:nvPr/>
          </p:nvSpPr>
          <p:spPr>
            <a:xfrm>
              <a:off x="1962444" y="2442441"/>
              <a:ext cx="79349"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67" name="Textfeld 7"/>
            <p:cNvSpPr txBox="1"/>
            <p:nvPr/>
          </p:nvSpPr>
          <p:spPr>
            <a:xfrm>
              <a:off x="1174982" y="2286133"/>
              <a:ext cx="835444" cy="313218"/>
            </a:xfrm>
            <a:prstGeom prst="rect">
              <a:avLst/>
            </a:prstGeom>
            <a:noFill/>
          </p:spPr>
          <p:txBody>
            <a:bodyPr wrap="square" rtlCol="0" anchor="ctr">
              <a:spAutoFit/>
            </a:bodyPr>
            <a:lstStyle/>
            <a:p>
              <a:pPr algn="r" defTabSz="864474">
                <a:defRPr/>
              </a:pPr>
              <a:r>
                <a:rPr lang="en-GB" sz="1324" b="1" dirty="0">
                  <a:solidFill>
                    <a:prstClr val="black">
                      <a:lumMod val="65000"/>
                      <a:lumOff val="35000"/>
                    </a:prstClr>
                  </a:solidFill>
                  <a:latin typeface="Garamond" panose="02020404030301010803" pitchFamily="18" charset="0"/>
                  <a:cs typeface="Arial" pitchFamily="34" charset="0"/>
                </a:rPr>
                <a:t>90</a:t>
              </a:r>
            </a:p>
          </p:txBody>
        </p:sp>
        <p:sp>
          <p:nvSpPr>
            <p:cNvPr id="68" name="Freeform 67"/>
            <p:cNvSpPr/>
            <p:nvPr/>
          </p:nvSpPr>
          <p:spPr>
            <a:xfrm>
              <a:off x="1962444" y="3490071"/>
              <a:ext cx="79349"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69" name="Textfeld 7"/>
            <p:cNvSpPr txBox="1"/>
            <p:nvPr/>
          </p:nvSpPr>
          <p:spPr>
            <a:xfrm>
              <a:off x="1174982" y="3331526"/>
              <a:ext cx="835444" cy="313218"/>
            </a:xfrm>
            <a:prstGeom prst="rect">
              <a:avLst/>
            </a:prstGeom>
            <a:noFill/>
          </p:spPr>
          <p:txBody>
            <a:bodyPr wrap="square" rtlCol="0" anchor="ctr">
              <a:spAutoFit/>
            </a:bodyPr>
            <a:lstStyle/>
            <a:p>
              <a:pPr algn="r" defTabSz="864474">
                <a:defRPr/>
              </a:pPr>
              <a:r>
                <a:rPr lang="en-GB" sz="1324" b="1" dirty="0">
                  <a:solidFill>
                    <a:prstClr val="black">
                      <a:lumMod val="65000"/>
                      <a:lumOff val="35000"/>
                    </a:prstClr>
                  </a:solidFill>
                  <a:latin typeface="Garamond" panose="02020404030301010803" pitchFamily="18" charset="0"/>
                  <a:cs typeface="Arial" pitchFamily="34" charset="0"/>
                </a:rPr>
                <a:t>70</a:t>
              </a:r>
            </a:p>
          </p:txBody>
        </p:sp>
        <p:sp>
          <p:nvSpPr>
            <p:cNvPr id="70" name="Freeform 69"/>
            <p:cNvSpPr/>
            <p:nvPr/>
          </p:nvSpPr>
          <p:spPr>
            <a:xfrm>
              <a:off x="1962444" y="4537701"/>
              <a:ext cx="79349"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71" name="Textfeld 7"/>
            <p:cNvSpPr txBox="1"/>
            <p:nvPr/>
          </p:nvSpPr>
          <p:spPr>
            <a:xfrm>
              <a:off x="1174982" y="4376921"/>
              <a:ext cx="835444" cy="313218"/>
            </a:xfrm>
            <a:prstGeom prst="rect">
              <a:avLst/>
            </a:prstGeom>
            <a:noFill/>
          </p:spPr>
          <p:txBody>
            <a:bodyPr wrap="square" rtlCol="0" anchor="ctr">
              <a:spAutoFit/>
            </a:bodyPr>
            <a:lstStyle/>
            <a:p>
              <a:pPr algn="r" defTabSz="864474">
                <a:defRPr/>
              </a:pPr>
              <a:r>
                <a:rPr lang="en-GB" sz="1324" b="1" dirty="0">
                  <a:solidFill>
                    <a:prstClr val="black">
                      <a:lumMod val="65000"/>
                      <a:lumOff val="35000"/>
                    </a:prstClr>
                  </a:solidFill>
                  <a:latin typeface="Garamond" panose="02020404030301010803" pitchFamily="18" charset="0"/>
                  <a:cs typeface="Arial" pitchFamily="34" charset="0"/>
                </a:rPr>
                <a:t>50</a:t>
              </a:r>
            </a:p>
          </p:txBody>
        </p:sp>
        <p:sp>
          <p:nvSpPr>
            <p:cNvPr id="73" name="Textfeld 7"/>
            <p:cNvSpPr txBox="1"/>
            <p:nvPr/>
          </p:nvSpPr>
          <p:spPr>
            <a:xfrm>
              <a:off x="2065866" y="5977341"/>
              <a:ext cx="5503333" cy="313218"/>
            </a:xfrm>
            <a:prstGeom prst="rect">
              <a:avLst/>
            </a:prstGeom>
            <a:noFill/>
          </p:spPr>
          <p:txBody>
            <a:bodyPr wrap="square" rtlCol="0">
              <a:spAutoFit/>
            </a:bodyPr>
            <a:lstStyle/>
            <a:p>
              <a:pPr algn="ctr" defTabSz="864474">
                <a:defRPr/>
              </a:pPr>
              <a:r>
                <a:rPr lang="en-GB" sz="1324" b="1" dirty="0">
                  <a:solidFill>
                    <a:prstClr val="black">
                      <a:lumMod val="65000"/>
                      <a:lumOff val="35000"/>
                    </a:prstClr>
                  </a:solidFill>
                  <a:latin typeface="Garamond" panose="02020404030301010803" pitchFamily="18" charset="0"/>
                  <a:cs typeface="Arial" pitchFamily="34" charset="0"/>
                </a:rPr>
                <a:t>Time (months)</a:t>
              </a:r>
            </a:p>
          </p:txBody>
        </p:sp>
        <p:sp>
          <p:nvSpPr>
            <p:cNvPr id="74" name="Freeform 73"/>
            <p:cNvSpPr/>
            <p:nvPr/>
          </p:nvSpPr>
          <p:spPr>
            <a:xfrm rot="5400000">
              <a:off x="7063368" y="5632738"/>
              <a:ext cx="7920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75" name="Textfeld 7"/>
            <p:cNvSpPr txBox="1"/>
            <p:nvPr/>
          </p:nvSpPr>
          <p:spPr>
            <a:xfrm>
              <a:off x="6766210" y="5680101"/>
              <a:ext cx="676527" cy="313218"/>
            </a:xfrm>
            <a:prstGeom prst="rect">
              <a:avLst/>
            </a:prstGeom>
            <a:noFill/>
          </p:spPr>
          <p:txBody>
            <a:bodyPr wrap="square" rtlCol="0">
              <a:spAutoFit/>
            </a:bodyPr>
            <a:lstStyle/>
            <a:p>
              <a:pPr algn="ctr" defTabSz="864474">
                <a:defRPr/>
              </a:pPr>
              <a:r>
                <a:rPr lang="en-GB" sz="1324" b="1" dirty="0">
                  <a:solidFill>
                    <a:prstClr val="black">
                      <a:lumMod val="65000"/>
                      <a:lumOff val="35000"/>
                    </a:prstClr>
                  </a:solidFill>
                  <a:latin typeface="Garamond" panose="02020404030301010803" pitchFamily="18" charset="0"/>
                  <a:cs typeface="Arial" pitchFamily="34" charset="0"/>
                </a:rPr>
                <a:t>132</a:t>
              </a:r>
            </a:p>
          </p:txBody>
        </p:sp>
        <p:sp>
          <p:nvSpPr>
            <p:cNvPr id="76" name="Freeform 75"/>
            <p:cNvSpPr/>
            <p:nvPr/>
          </p:nvSpPr>
          <p:spPr>
            <a:xfrm rot="5400000">
              <a:off x="6143544" y="5632738"/>
              <a:ext cx="7920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77" name="Textfeld 7"/>
            <p:cNvSpPr txBox="1"/>
            <p:nvPr/>
          </p:nvSpPr>
          <p:spPr>
            <a:xfrm>
              <a:off x="5846334" y="5680101"/>
              <a:ext cx="676527" cy="313218"/>
            </a:xfrm>
            <a:prstGeom prst="rect">
              <a:avLst/>
            </a:prstGeom>
            <a:noFill/>
          </p:spPr>
          <p:txBody>
            <a:bodyPr wrap="square" rtlCol="0">
              <a:spAutoFit/>
            </a:bodyPr>
            <a:lstStyle/>
            <a:p>
              <a:pPr algn="ctr" defTabSz="864474">
                <a:defRPr/>
              </a:pPr>
              <a:r>
                <a:rPr lang="en-GB" sz="1324" b="1" dirty="0">
                  <a:solidFill>
                    <a:prstClr val="black">
                      <a:lumMod val="65000"/>
                      <a:lumOff val="35000"/>
                    </a:prstClr>
                  </a:solidFill>
                  <a:latin typeface="Garamond" panose="02020404030301010803" pitchFamily="18" charset="0"/>
                  <a:cs typeface="Arial" pitchFamily="34" charset="0"/>
                </a:rPr>
                <a:t>108</a:t>
              </a:r>
            </a:p>
          </p:txBody>
        </p:sp>
        <p:sp>
          <p:nvSpPr>
            <p:cNvPr id="78" name="Freeform 77"/>
            <p:cNvSpPr/>
            <p:nvPr/>
          </p:nvSpPr>
          <p:spPr>
            <a:xfrm rot="5400000">
              <a:off x="5223720" y="5632738"/>
              <a:ext cx="7920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79" name="Textfeld 7"/>
            <p:cNvSpPr txBox="1"/>
            <p:nvPr/>
          </p:nvSpPr>
          <p:spPr>
            <a:xfrm>
              <a:off x="4926458" y="5680101"/>
              <a:ext cx="676527" cy="313218"/>
            </a:xfrm>
            <a:prstGeom prst="rect">
              <a:avLst/>
            </a:prstGeom>
            <a:noFill/>
          </p:spPr>
          <p:txBody>
            <a:bodyPr wrap="square" rtlCol="0">
              <a:spAutoFit/>
            </a:bodyPr>
            <a:lstStyle/>
            <a:p>
              <a:pPr algn="ctr" defTabSz="864474">
                <a:defRPr/>
              </a:pPr>
              <a:r>
                <a:rPr lang="en-GB" sz="1324" b="1" dirty="0">
                  <a:solidFill>
                    <a:prstClr val="black">
                      <a:lumMod val="65000"/>
                      <a:lumOff val="35000"/>
                    </a:prstClr>
                  </a:solidFill>
                  <a:latin typeface="Garamond" panose="02020404030301010803" pitchFamily="18" charset="0"/>
                  <a:cs typeface="Arial" pitchFamily="34" charset="0"/>
                </a:rPr>
                <a:t>84</a:t>
              </a:r>
            </a:p>
          </p:txBody>
        </p:sp>
        <p:sp>
          <p:nvSpPr>
            <p:cNvPr id="80" name="Freeform 79"/>
            <p:cNvSpPr/>
            <p:nvPr/>
          </p:nvSpPr>
          <p:spPr>
            <a:xfrm rot="5400000">
              <a:off x="4303896" y="5632738"/>
              <a:ext cx="7920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81" name="Textfeld 7"/>
            <p:cNvSpPr txBox="1"/>
            <p:nvPr/>
          </p:nvSpPr>
          <p:spPr>
            <a:xfrm>
              <a:off x="4006582" y="5680101"/>
              <a:ext cx="676527" cy="313218"/>
            </a:xfrm>
            <a:prstGeom prst="rect">
              <a:avLst/>
            </a:prstGeom>
            <a:noFill/>
          </p:spPr>
          <p:txBody>
            <a:bodyPr wrap="square" rtlCol="0">
              <a:spAutoFit/>
            </a:bodyPr>
            <a:lstStyle/>
            <a:p>
              <a:pPr algn="ctr" defTabSz="864474">
                <a:defRPr/>
              </a:pPr>
              <a:r>
                <a:rPr lang="en-GB" sz="1324" b="1" dirty="0">
                  <a:solidFill>
                    <a:prstClr val="black">
                      <a:lumMod val="65000"/>
                      <a:lumOff val="35000"/>
                    </a:prstClr>
                  </a:solidFill>
                  <a:latin typeface="Garamond" panose="02020404030301010803" pitchFamily="18" charset="0"/>
                  <a:cs typeface="Arial" pitchFamily="34" charset="0"/>
                </a:rPr>
                <a:t>60</a:t>
              </a:r>
            </a:p>
          </p:txBody>
        </p:sp>
        <p:sp>
          <p:nvSpPr>
            <p:cNvPr id="82" name="Freeform 81"/>
            <p:cNvSpPr/>
            <p:nvPr/>
          </p:nvSpPr>
          <p:spPr>
            <a:xfrm rot="5400000">
              <a:off x="3384072" y="5632738"/>
              <a:ext cx="7920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83" name="Textfeld 7"/>
            <p:cNvSpPr txBox="1"/>
            <p:nvPr/>
          </p:nvSpPr>
          <p:spPr>
            <a:xfrm>
              <a:off x="3086706" y="5680101"/>
              <a:ext cx="676527" cy="313218"/>
            </a:xfrm>
            <a:prstGeom prst="rect">
              <a:avLst/>
            </a:prstGeom>
            <a:noFill/>
          </p:spPr>
          <p:txBody>
            <a:bodyPr wrap="square" rtlCol="0">
              <a:spAutoFit/>
            </a:bodyPr>
            <a:lstStyle/>
            <a:p>
              <a:pPr algn="ctr" defTabSz="864474">
                <a:defRPr/>
              </a:pPr>
              <a:r>
                <a:rPr lang="en-GB" sz="1324" b="1" dirty="0">
                  <a:solidFill>
                    <a:prstClr val="black">
                      <a:lumMod val="65000"/>
                      <a:lumOff val="35000"/>
                    </a:prstClr>
                  </a:solidFill>
                  <a:latin typeface="Garamond" panose="02020404030301010803" pitchFamily="18" charset="0"/>
                  <a:cs typeface="Arial" pitchFamily="34" charset="0"/>
                </a:rPr>
                <a:t>36</a:t>
              </a:r>
            </a:p>
          </p:txBody>
        </p:sp>
        <p:sp>
          <p:nvSpPr>
            <p:cNvPr id="84" name="Freeform 83"/>
            <p:cNvSpPr/>
            <p:nvPr/>
          </p:nvSpPr>
          <p:spPr>
            <a:xfrm rot="5400000">
              <a:off x="2464248" y="5632738"/>
              <a:ext cx="79200" cy="0"/>
            </a:xfrm>
            <a:custGeom>
              <a:avLst/>
              <a:gdLst>
                <a:gd name="connsiteX0" fmla="*/ 79349 w 79349"/>
                <a:gd name="connsiteY0" fmla="*/ 0 h 0"/>
                <a:gd name="connsiteX1" fmla="*/ 0 w 79349"/>
                <a:gd name="connsiteY1" fmla="*/ 0 h 0"/>
              </a:gdLst>
              <a:ahLst/>
              <a:cxnLst>
                <a:cxn ang="0">
                  <a:pos x="connsiteX0" y="connsiteY0"/>
                </a:cxn>
                <a:cxn ang="0">
                  <a:pos x="connsiteX1" y="connsiteY1"/>
                </a:cxn>
              </a:cxnLst>
              <a:rect l="l" t="t" r="r" b="b"/>
              <a:pathLst>
                <a:path w="79349">
                  <a:moveTo>
                    <a:pt x="79349" y="0"/>
                  </a:moveTo>
                  <a:lnTo>
                    <a:pt x="0" y="0"/>
                  </a:lnTo>
                </a:path>
              </a:pathLst>
            </a:custGeom>
            <a:noFill/>
            <a:ln w="19050" cap="sq">
              <a:solidFill>
                <a:schemeClr val="tx1">
                  <a:lumMod val="65000"/>
                  <a:lumOff val="3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64474">
                <a:defRPr/>
              </a:pPr>
              <a:endParaRPr lang="en-GB" sz="1702" dirty="0">
                <a:solidFill>
                  <a:prstClr val="white"/>
                </a:solidFill>
                <a:latin typeface="Garamond" panose="02020404030301010803" pitchFamily="18" charset="0"/>
              </a:endParaRPr>
            </a:p>
          </p:txBody>
        </p:sp>
        <p:sp>
          <p:nvSpPr>
            <p:cNvPr id="85" name="Textfeld 7"/>
            <p:cNvSpPr txBox="1"/>
            <p:nvPr/>
          </p:nvSpPr>
          <p:spPr>
            <a:xfrm>
              <a:off x="2166830" y="5680101"/>
              <a:ext cx="676527" cy="313218"/>
            </a:xfrm>
            <a:prstGeom prst="rect">
              <a:avLst/>
            </a:prstGeom>
            <a:noFill/>
          </p:spPr>
          <p:txBody>
            <a:bodyPr wrap="square" rtlCol="0">
              <a:spAutoFit/>
            </a:bodyPr>
            <a:lstStyle/>
            <a:p>
              <a:pPr algn="ctr" defTabSz="864474">
                <a:defRPr/>
              </a:pPr>
              <a:r>
                <a:rPr lang="en-GB" sz="1324" b="1" dirty="0">
                  <a:solidFill>
                    <a:prstClr val="black">
                      <a:lumMod val="65000"/>
                      <a:lumOff val="35000"/>
                    </a:prstClr>
                  </a:solidFill>
                  <a:latin typeface="Garamond" panose="02020404030301010803" pitchFamily="18" charset="0"/>
                  <a:cs typeface="Arial" pitchFamily="34" charset="0"/>
                </a:rPr>
                <a:t>12</a:t>
              </a:r>
            </a:p>
          </p:txBody>
        </p:sp>
      </p:grpSp>
      <p:sp>
        <p:nvSpPr>
          <p:cNvPr id="92" name="Freeform 10"/>
          <p:cNvSpPr>
            <a:spLocks/>
          </p:cNvSpPr>
          <p:nvPr/>
        </p:nvSpPr>
        <p:spPr bwMode="auto">
          <a:xfrm>
            <a:off x="1479300" y="2113475"/>
            <a:ext cx="4037086" cy="3066085"/>
          </a:xfrm>
          <a:custGeom>
            <a:avLst/>
            <a:gdLst>
              <a:gd name="T0" fmla="*/ 2690 w 2690"/>
              <a:gd name="T1" fmla="*/ 2043 h 2043"/>
              <a:gd name="T2" fmla="*/ 2152 w 2690"/>
              <a:gd name="T3" fmla="*/ 2043 h 2043"/>
              <a:gd name="T4" fmla="*/ 2152 w 2690"/>
              <a:gd name="T5" fmla="*/ 1436 h 2043"/>
              <a:gd name="T6" fmla="*/ 1208 w 2690"/>
              <a:gd name="T7" fmla="*/ 1436 h 2043"/>
              <a:gd name="T8" fmla="*/ 1208 w 2690"/>
              <a:gd name="T9" fmla="*/ 818 h 2043"/>
              <a:gd name="T10" fmla="*/ 147 w 2690"/>
              <a:gd name="T11" fmla="*/ 818 h 2043"/>
              <a:gd name="T12" fmla="*/ 147 w 2690"/>
              <a:gd name="T13" fmla="*/ 585 h 2043"/>
              <a:gd name="T14" fmla="*/ 144 w 2690"/>
              <a:gd name="T15" fmla="*/ 585 h 2043"/>
              <a:gd name="T16" fmla="*/ 144 w 2690"/>
              <a:gd name="T17" fmla="*/ 545 h 2043"/>
              <a:gd name="T18" fmla="*/ 131 w 2690"/>
              <a:gd name="T19" fmla="*/ 545 h 2043"/>
              <a:gd name="T20" fmla="*/ 131 w 2690"/>
              <a:gd name="T21" fmla="*/ 269 h 2043"/>
              <a:gd name="T22" fmla="*/ 0 w 2690"/>
              <a:gd name="T23" fmla="*/ 269 h 2043"/>
              <a:gd name="T24" fmla="*/ 0 w 2690"/>
              <a:gd name="T25" fmla="*/ 0 h 2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0" h="2043">
                <a:moveTo>
                  <a:pt x="2690" y="2043"/>
                </a:moveTo>
                <a:lnTo>
                  <a:pt x="2152" y="2043"/>
                </a:lnTo>
                <a:lnTo>
                  <a:pt x="2152" y="1436"/>
                </a:lnTo>
                <a:lnTo>
                  <a:pt x="1208" y="1436"/>
                </a:lnTo>
                <a:lnTo>
                  <a:pt x="1208" y="818"/>
                </a:lnTo>
                <a:lnTo>
                  <a:pt x="147" y="818"/>
                </a:lnTo>
                <a:lnTo>
                  <a:pt x="147" y="585"/>
                </a:lnTo>
                <a:lnTo>
                  <a:pt x="144" y="585"/>
                </a:lnTo>
                <a:lnTo>
                  <a:pt x="144" y="545"/>
                </a:lnTo>
                <a:lnTo>
                  <a:pt x="131" y="545"/>
                </a:lnTo>
                <a:lnTo>
                  <a:pt x="131" y="269"/>
                </a:lnTo>
                <a:lnTo>
                  <a:pt x="0" y="269"/>
                </a:lnTo>
                <a:lnTo>
                  <a:pt x="0" y="0"/>
                </a:lnTo>
              </a:path>
            </a:pathLst>
          </a:custGeom>
          <a:noFill/>
          <a:ln w="19050" cap="sq">
            <a:solidFill>
              <a:schemeClr val="accent1"/>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a:latin typeface="Garamond" panose="02020404030301010803" pitchFamily="18" charset="0"/>
            </a:endParaRPr>
          </a:p>
        </p:txBody>
      </p:sp>
      <p:sp>
        <p:nvSpPr>
          <p:cNvPr id="93" name="Freeform 11"/>
          <p:cNvSpPr>
            <a:spLocks/>
          </p:cNvSpPr>
          <p:nvPr/>
        </p:nvSpPr>
        <p:spPr bwMode="auto">
          <a:xfrm>
            <a:off x="1164137" y="2116477"/>
            <a:ext cx="4754457" cy="2315697"/>
          </a:xfrm>
          <a:custGeom>
            <a:avLst/>
            <a:gdLst>
              <a:gd name="T0" fmla="*/ 3168 w 3168"/>
              <a:gd name="T1" fmla="*/ 1543 h 1543"/>
              <a:gd name="T2" fmla="*/ 2423 w 3168"/>
              <a:gd name="T3" fmla="*/ 1543 h 1543"/>
              <a:gd name="T4" fmla="*/ 2423 w 3168"/>
              <a:gd name="T5" fmla="*/ 1247 h 1543"/>
              <a:gd name="T6" fmla="*/ 1803 w 3168"/>
              <a:gd name="T7" fmla="*/ 1247 h 1543"/>
              <a:gd name="T8" fmla="*/ 1803 w 3168"/>
              <a:gd name="T9" fmla="*/ 1079 h 1543"/>
              <a:gd name="T10" fmla="*/ 1444 w 3168"/>
              <a:gd name="T11" fmla="*/ 1079 h 1543"/>
              <a:gd name="T12" fmla="*/ 1444 w 3168"/>
              <a:gd name="T13" fmla="*/ 930 h 1543"/>
              <a:gd name="T14" fmla="*/ 1216 w 3168"/>
              <a:gd name="T15" fmla="*/ 930 h 1543"/>
              <a:gd name="T16" fmla="*/ 1216 w 3168"/>
              <a:gd name="T17" fmla="*/ 815 h 1543"/>
              <a:gd name="T18" fmla="*/ 749 w 3168"/>
              <a:gd name="T19" fmla="*/ 815 h 1543"/>
              <a:gd name="T20" fmla="*/ 749 w 3168"/>
              <a:gd name="T21" fmla="*/ 692 h 1543"/>
              <a:gd name="T22" fmla="*/ 331 w 3168"/>
              <a:gd name="T23" fmla="*/ 692 h 1543"/>
              <a:gd name="T24" fmla="*/ 331 w 3168"/>
              <a:gd name="T25" fmla="*/ 604 h 1543"/>
              <a:gd name="T26" fmla="*/ 253 w 3168"/>
              <a:gd name="T27" fmla="*/ 604 h 1543"/>
              <a:gd name="T28" fmla="*/ 253 w 3168"/>
              <a:gd name="T29" fmla="*/ 426 h 1543"/>
              <a:gd name="T30" fmla="*/ 241 w 3168"/>
              <a:gd name="T31" fmla="*/ 426 h 1543"/>
              <a:gd name="T32" fmla="*/ 241 w 3168"/>
              <a:gd name="T33" fmla="*/ 342 h 1543"/>
              <a:gd name="T34" fmla="*/ 111 w 3168"/>
              <a:gd name="T35" fmla="*/ 342 h 1543"/>
              <a:gd name="T36" fmla="*/ 111 w 3168"/>
              <a:gd name="T37" fmla="*/ 246 h 1543"/>
              <a:gd name="T38" fmla="*/ 35 w 3168"/>
              <a:gd name="T39" fmla="*/ 246 h 1543"/>
              <a:gd name="T40" fmla="*/ 35 w 3168"/>
              <a:gd name="T41" fmla="*/ 173 h 1543"/>
              <a:gd name="T42" fmla="*/ 16 w 3168"/>
              <a:gd name="T43" fmla="*/ 173 h 1543"/>
              <a:gd name="T44" fmla="*/ 16 w 3168"/>
              <a:gd name="T45" fmla="*/ 75 h 1543"/>
              <a:gd name="T46" fmla="*/ 0 w 3168"/>
              <a:gd name="T47" fmla="*/ 75 h 1543"/>
              <a:gd name="T48" fmla="*/ 0 w 3168"/>
              <a:gd name="T49" fmla="*/ 0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68" h="1543">
                <a:moveTo>
                  <a:pt x="3168" y="1543"/>
                </a:moveTo>
                <a:lnTo>
                  <a:pt x="2423" y="1543"/>
                </a:lnTo>
                <a:lnTo>
                  <a:pt x="2423" y="1247"/>
                </a:lnTo>
                <a:lnTo>
                  <a:pt x="1803" y="1247"/>
                </a:lnTo>
                <a:lnTo>
                  <a:pt x="1803" y="1079"/>
                </a:lnTo>
                <a:lnTo>
                  <a:pt x="1444" y="1079"/>
                </a:lnTo>
                <a:lnTo>
                  <a:pt x="1444" y="930"/>
                </a:lnTo>
                <a:lnTo>
                  <a:pt x="1216" y="930"/>
                </a:lnTo>
                <a:lnTo>
                  <a:pt x="1216" y="815"/>
                </a:lnTo>
                <a:lnTo>
                  <a:pt x="749" y="815"/>
                </a:lnTo>
                <a:lnTo>
                  <a:pt x="749" y="692"/>
                </a:lnTo>
                <a:lnTo>
                  <a:pt x="331" y="692"/>
                </a:lnTo>
                <a:lnTo>
                  <a:pt x="331" y="604"/>
                </a:lnTo>
                <a:lnTo>
                  <a:pt x="253" y="604"/>
                </a:lnTo>
                <a:lnTo>
                  <a:pt x="253" y="426"/>
                </a:lnTo>
                <a:lnTo>
                  <a:pt x="241" y="426"/>
                </a:lnTo>
                <a:lnTo>
                  <a:pt x="241" y="342"/>
                </a:lnTo>
                <a:lnTo>
                  <a:pt x="111" y="342"/>
                </a:lnTo>
                <a:lnTo>
                  <a:pt x="111" y="246"/>
                </a:lnTo>
                <a:lnTo>
                  <a:pt x="35" y="246"/>
                </a:lnTo>
                <a:lnTo>
                  <a:pt x="35" y="173"/>
                </a:lnTo>
                <a:lnTo>
                  <a:pt x="16" y="173"/>
                </a:lnTo>
                <a:lnTo>
                  <a:pt x="16" y="75"/>
                </a:lnTo>
                <a:lnTo>
                  <a:pt x="0" y="75"/>
                </a:lnTo>
                <a:lnTo>
                  <a:pt x="0" y="0"/>
                </a:lnTo>
              </a:path>
            </a:pathLst>
          </a:custGeom>
          <a:noFill/>
          <a:ln w="19050" cap="sq">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a:latin typeface="Garamond" panose="02020404030301010803" pitchFamily="18" charset="0"/>
            </a:endParaRPr>
          </a:p>
        </p:txBody>
      </p:sp>
      <p:sp>
        <p:nvSpPr>
          <p:cNvPr id="94" name="Freeform 12"/>
          <p:cNvSpPr>
            <a:spLocks/>
          </p:cNvSpPr>
          <p:nvPr/>
        </p:nvSpPr>
        <p:spPr bwMode="auto">
          <a:xfrm>
            <a:off x="1300707" y="2117977"/>
            <a:ext cx="4308727" cy="2171623"/>
          </a:xfrm>
          <a:custGeom>
            <a:avLst/>
            <a:gdLst>
              <a:gd name="T0" fmla="*/ 2871 w 2871"/>
              <a:gd name="T1" fmla="*/ 1447 h 1447"/>
              <a:gd name="T2" fmla="*/ 2209 w 2871"/>
              <a:gd name="T3" fmla="*/ 1447 h 1447"/>
              <a:gd name="T4" fmla="*/ 2209 w 2871"/>
              <a:gd name="T5" fmla="*/ 1140 h 1447"/>
              <a:gd name="T6" fmla="*/ 2006 w 2871"/>
              <a:gd name="T7" fmla="*/ 1140 h 1447"/>
              <a:gd name="T8" fmla="*/ 2006 w 2871"/>
              <a:gd name="T9" fmla="*/ 903 h 1447"/>
              <a:gd name="T10" fmla="*/ 1252 w 2871"/>
              <a:gd name="T11" fmla="*/ 903 h 1447"/>
              <a:gd name="T12" fmla="*/ 1252 w 2871"/>
              <a:gd name="T13" fmla="*/ 770 h 1447"/>
              <a:gd name="T14" fmla="*/ 1241 w 2871"/>
              <a:gd name="T15" fmla="*/ 770 h 1447"/>
              <a:gd name="T16" fmla="*/ 1241 w 2871"/>
              <a:gd name="T17" fmla="*/ 613 h 1447"/>
              <a:gd name="T18" fmla="*/ 481 w 2871"/>
              <a:gd name="T19" fmla="*/ 613 h 1447"/>
              <a:gd name="T20" fmla="*/ 481 w 2871"/>
              <a:gd name="T21" fmla="*/ 506 h 1447"/>
              <a:gd name="T22" fmla="*/ 454 w 2871"/>
              <a:gd name="T23" fmla="*/ 506 h 1447"/>
              <a:gd name="T24" fmla="*/ 454 w 2871"/>
              <a:gd name="T25" fmla="*/ 397 h 1447"/>
              <a:gd name="T26" fmla="*/ 441 w 2871"/>
              <a:gd name="T27" fmla="*/ 397 h 1447"/>
              <a:gd name="T28" fmla="*/ 441 w 2871"/>
              <a:gd name="T29" fmla="*/ 300 h 1447"/>
              <a:gd name="T30" fmla="*/ 389 w 2871"/>
              <a:gd name="T31" fmla="*/ 300 h 1447"/>
              <a:gd name="T32" fmla="*/ 389 w 2871"/>
              <a:gd name="T33" fmla="*/ 190 h 1447"/>
              <a:gd name="T34" fmla="*/ 99 w 2871"/>
              <a:gd name="T35" fmla="*/ 190 h 1447"/>
              <a:gd name="T36" fmla="*/ 99 w 2871"/>
              <a:gd name="T37" fmla="*/ 97 h 1447"/>
              <a:gd name="T38" fmla="*/ 6 w 2871"/>
              <a:gd name="T39" fmla="*/ 97 h 1447"/>
              <a:gd name="T40" fmla="*/ 6 w 2871"/>
              <a:gd name="T41" fmla="*/ 55 h 1447"/>
              <a:gd name="T42" fmla="*/ 0 w 2871"/>
              <a:gd name="T43" fmla="*/ 55 h 1447"/>
              <a:gd name="T44" fmla="*/ 0 w 2871"/>
              <a:gd name="T45" fmla="*/ 0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71" h="1447">
                <a:moveTo>
                  <a:pt x="2871" y="1447"/>
                </a:moveTo>
                <a:lnTo>
                  <a:pt x="2209" y="1447"/>
                </a:lnTo>
                <a:lnTo>
                  <a:pt x="2209" y="1140"/>
                </a:lnTo>
                <a:lnTo>
                  <a:pt x="2006" y="1140"/>
                </a:lnTo>
                <a:lnTo>
                  <a:pt x="2006" y="903"/>
                </a:lnTo>
                <a:lnTo>
                  <a:pt x="1252" y="903"/>
                </a:lnTo>
                <a:lnTo>
                  <a:pt x="1252" y="770"/>
                </a:lnTo>
                <a:lnTo>
                  <a:pt x="1241" y="770"/>
                </a:lnTo>
                <a:lnTo>
                  <a:pt x="1241" y="613"/>
                </a:lnTo>
                <a:lnTo>
                  <a:pt x="481" y="613"/>
                </a:lnTo>
                <a:lnTo>
                  <a:pt x="481" y="506"/>
                </a:lnTo>
                <a:lnTo>
                  <a:pt x="454" y="506"/>
                </a:lnTo>
                <a:lnTo>
                  <a:pt x="454" y="397"/>
                </a:lnTo>
                <a:lnTo>
                  <a:pt x="441" y="397"/>
                </a:lnTo>
                <a:lnTo>
                  <a:pt x="441" y="300"/>
                </a:lnTo>
                <a:lnTo>
                  <a:pt x="389" y="300"/>
                </a:lnTo>
                <a:lnTo>
                  <a:pt x="389" y="190"/>
                </a:lnTo>
                <a:lnTo>
                  <a:pt x="99" y="190"/>
                </a:lnTo>
                <a:lnTo>
                  <a:pt x="99" y="97"/>
                </a:lnTo>
                <a:lnTo>
                  <a:pt x="6" y="97"/>
                </a:lnTo>
                <a:lnTo>
                  <a:pt x="6" y="55"/>
                </a:lnTo>
                <a:lnTo>
                  <a:pt x="0" y="55"/>
                </a:lnTo>
                <a:lnTo>
                  <a:pt x="0" y="0"/>
                </a:lnTo>
              </a:path>
            </a:pathLst>
          </a:custGeom>
          <a:noFill/>
          <a:ln w="19050" cap="sq">
            <a:solidFill>
              <a:schemeClr val="accent5"/>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a:latin typeface="Garamond" panose="02020404030301010803" pitchFamily="18" charset="0"/>
            </a:endParaRPr>
          </a:p>
        </p:txBody>
      </p:sp>
      <p:sp>
        <p:nvSpPr>
          <p:cNvPr id="95" name="Freeform 13"/>
          <p:cNvSpPr>
            <a:spLocks/>
          </p:cNvSpPr>
          <p:nvPr/>
        </p:nvSpPr>
        <p:spPr bwMode="auto">
          <a:xfrm>
            <a:off x="1062085" y="2104170"/>
            <a:ext cx="4859511" cy="966499"/>
          </a:xfrm>
          <a:custGeom>
            <a:avLst/>
            <a:gdLst>
              <a:gd name="T0" fmla="*/ 3238 w 3238"/>
              <a:gd name="T1" fmla="*/ 644 h 644"/>
              <a:gd name="T2" fmla="*/ 1816 w 3238"/>
              <a:gd name="T3" fmla="*/ 644 h 644"/>
              <a:gd name="T4" fmla="*/ 1816 w 3238"/>
              <a:gd name="T5" fmla="*/ 441 h 644"/>
              <a:gd name="T6" fmla="*/ 1405 w 3238"/>
              <a:gd name="T7" fmla="*/ 441 h 644"/>
              <a:gd name="T8" fmla="*/ 1405 w 3238"/>
              <a:gd name="T9" fmla="*/ 279 h 644"/>
              <a:gd name="T10" fmla="*/ 1305 w 3238"/>
              <a:gd name="T11" fmla="*/ 279 h 644"/>
              <a:gd name="T12" fmla="*/ 1305 w 3238"/>
              <a:gd name="T13" fmla="*/ 121 h 644"/>
              <a:gd name="T14" fmla="*/ 576 w 3238"/>
              <a:gd name="T15" fmla="*/ 121 h 644"/>
              <a:gd name="T16" fmla="*/ 576 w 3238"/>
              <a:gd name="T17" fmla="*/ 0 h 644"/>
              <a:gd name="T18" fmla="*/ 0 w 3238"/>
              <a:gd name="T19"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38" h="644">
                <a:moveTo>
                  <a:pt x="3238" y="644"/>
                </a:moveTo>
                <a:lnTo>
                  <a:pt x="1816" y="644"/>
                </a:lnTo>
                <a:lnTo>
                  <a:pt x="1816" y="441"/>
                </a:lnTo>
                <a:lnTo>
                  <a:pt x="1405" y="441"/>
                </a:lnTo>
                <a:lnTo>
                  <a:pt x="1405" y="279"/>
                </a:lnTo>
                <a:lnTo>
                  <a:pt x="1305" y="279"/>
                </a:lnTo>
                <a:lnTo>
                  <a:pt x="1305" y="121"/>
                </a:lnTo>
                <a:lnTo>
                  <a:pt x="576" y="121"/>
                </a:lnTo>
                <a:lnTo>
                  <a:pt x="576" y="0"/>
                </a:lnTo>
                <a:lnTo>
                  <a:pt x="0" y="0"/>
                </a:lnTo>
              </a:path>
            </a:pathLst>
          </a:custGeom>
          <a:noFill/>
          <a:ln w="19050" cap="sq">
            <a:solidFill>
              <a:schemeClr val="accent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a:latin typeface="Garamond" panose="02020404030301010803" pitchFamily="18" charset="0"/>
            </a:endParaRPr>
          </a:p>
        </p:txBody>
      </p:sp>
      <p:sp>
        <p:nvSpPr>
          <p:cNvPr id="97" name="TextBox 96"/>
          <p:cNvSpPr txBox="1"/>
          <p:nvPr/>
        </p:nvSpPr>
        <p:spPr>
          <a:xfrm>
            <a:off x="1357783" y="4409832"/>
            <a:ext cx="1979250" cy="674031"/>
          </a:xfrm>
          <a:prstGeom prst="rect">
            <a:avLst/>
          </a:prstGeom>
          <a:noFill/>
          <a:ln w="19050">
            <a:noFill/>
          </a:ln>
        </p:spPr>
        <p:txBody>
          <a:bodyPr wrap="square" rtlCol="0">
            <a:spAutoFit/>
          </a:bodyPr>
          <a:lstStyle/>
          <a:p>
            <a:pPr defTabSz="864474">
              <a:defRPr/>
            </a:pPr>
            <a:r>
              <a:rPr lang="en-GB" sz="945" dirty="0">
                <a:solidFill>
                  <a:prstClr val="black"/>
                </a:solidFill>
                <a:latin typeface="Garamond" panose="02020404030301010803" pitchFamily="18" charset="0"/>
              </a:rPr>
              <a:t>Adequate (n-31)</a:t>
            </a:r>
            <a:br>
              <a:rPr lang="en-GB" sz="945" dirty="0">
                <a:solidFill>
                  <a:prstClr val="black"/>
                </a:solidFill>
                <a:latin typeface="Garamond" panose="02020404030301010803" pitchFamily="18" charset="0"/>
              </a:rPr>
            </a:br>
            <a:r>
              <a:rPr lang="en-GB" sz="945" dirty="0">
                <a:solidFill>
                  <a:prstClr val="black"/>
                </a:solidFill>
                <a:latin typeface="Garamond" panose="02020404030301010803" pitchFamily="18" charset="0"/>
              </a:rPr>
              <a:t>Inadequate therapy (n=38</a:t>
            </a:r>
            <a:r>
              <a:rPr lang="en-GB" sz="945" i="1" dirty="0">
                <a:solidFill>
                  <a:prstClr val="black"/>
                </a:solidFill>
                <a:latin typeface="Garamond" panose="02020404030301010803" pitchFamily="18" charset="0"/>
              </a:rPr>
              <a:t>) </a:t>
            </a:r>
          </a:p>
          <a:p>
            <a:pPr defTabSz="864474">
              <a:defRPr/>
            </a:pPr>
            <a:r>
              <a:rPr lang="en-GB" sz="945" dirty="0">
                <a:solidFill>
                  <a:prstClr val="black"/>
                </a:solidFill>
                <a:latin typeface="Garamond" panose="02020404030301010803" pitchFamily="18" charset="0"/>
              </a:rPr>
              <a:t>Short therapy (n=12)</a:t>
            </a:r>
            <a:br>
              <a:rPr lang="en-GB" sz="945" i="1" dirty="0">
                <a:solidFill>
                  <a:prstClr val="black"/>
                </a:solidFill>
                <a:latin typeface="Garamond" panose="02020404030301010803" pitchFamily="18" charset="0"/>
              </a:rPr>
            </a:br>
            <a:r>
              <a:rPr lang="en-GB" sz="945" dirty="0">
                <a:solidFill>
                  <a:prstClr val="black"/>
                </a:solidFill>
                <a:latin typeface="Garamond" panose="02020404030301010803" pitchFamily="18" charset="0"/>
              </a:rPr>
              <a:t>TB therapy (n=33)</a:t>
            </a:r>
          </a:p>
        </p:txBody>
      </p:sp>
      <p:sp>
        <p:nvSpPr>
          <p:cNvPr id="98" name="Freeform 97"/>
          <p:cNvSpPr/>
          <p:nvPr/>
        </p:nvSpPr>
        <p:spPr>
          <a:xfrm>
            <a:off x="1171614" y="4541649"/>
            <a:ext cx="203015" cy="0"/>
          </a:xfrm>
          <a:custGeom>
            <a:avLst/>
            <a:gdLst>
              <a:gd name="connsiteX0" fmla="*/ 214746 w 214746"/>
              <a:gd name="connsiteY0" fmla="*/ 0 h 0"/>
              <a:gd name="connsiteX1" fmla="*/ 0 w 214746"/>
              <a:gd name="connsiteY1" fmla="*/ 0 h 0"/>
            </a:gdLst>
            <a:ahLst/>
            <a:cxnLst>
              <a:cxn ang="0">
                <a:pos x="connsiteX0" y="connsiteY0"/>
              </a:cxn>
              <a:cxn ang="0">
                <a:pos x="connsiteX1" y="connsiteY1"/>
              </a:cxn>
            </a:cxnLst>
            <a:rect l="l" t="t" r="r" b="b"/>
            <a:pathLst>
              <a:path w="214746">
                <a:moveTo>
                  <a:pt x="214746" y="0"/>
                </a:moveTo>
                <a:lnTo>
                  <a:pt x="0" y="0"/>
                </a:lnTo>
              </a:path>
            </a:pathLst>
          </a:custGeom>
          <a:noFill/>
          <a:ln w="19050" cap="flat">
            <a:solidFill>
              <a:schemeClr val="accent2">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pPr defTabSz="864474">
              <a:defRPr/>
            </a:pPr>
            <a:endParaRPr lang="en-GB" sz="1702" dirty="0">
              <a:solidFill>
                <a:prstClr val="black"/>
              </a:solidFill>
              <a:latin typeface="Garamond" panose="02020404030301010803" pitchFamily="18" charset="0"/>
            </a:endParaRPr>
          </a:p>
        </p:txBody>
      </p:sp>
      <p:sp>
        <p:nvSpPr>
          <p:cNvPr id="99" name="Freeform 98"/>
          <p:cNvSpPr/>
          <p:nvPr/>
        </p:nvSpPr>
        <p:spPr>
          <a:xfrm>
            <a:off x="1171614" y="4681878"/>
            <a:ext cx="203015" cy="0"/>
          </a:xfrm>
          <a:custGeom>
            <a:avLst/>
            <a:gdLst>
              <a:gd name="connsiteX0" fmla="*/ 214746 w 214746"/>
              <a:gd name="connsiteY0" fmla="*/ 0 h 0"/>
              <a:gd name="connsiteX1" fmla="*/ 0 w 214746"/>
              <a:gd name="connsiteY1" fmla="*/ 0 h 0"/>
            </a:gdLst>
            <a:ahLst/>
            <a:cxnLst>
              <a:cxn ang="0">
                <a:pos x="connsiteX0" y="connsiteY0"/>
              </a:cxn>
              <a:cxn ang="0">
                <a:pos x="connsiteX1" y="connsiteY1"/>
              </a:cxn>
            </a:cxnLst>
            <a:rect l="l" t="t" r="r" b="b"/>
            <a:pathLst>
              <a:path w="214746">
                <a:moveTo>
                  <a:pt x="214746" y="0"/>
                </a:moveTo>
                <a:lnTo>
                  <a:pt x="0" y="0"/>
                </a:lnTo>
              </a:path>
            </a:pathLst>
          </a:custGeom>
          <a:noFill/>
          <a:ln w="19050" cap="flat">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pPr defTabSz="864474">
              <a:defRPr/>
            </a:pPr>
            <a:endParaRPr lang="en-GB" sz="1702" dirty="0">
              <a:solidFill>
                <a:prstClr val="black"/>
              </a:solidFill>
              <a:latin typeface="Garamond" panose="02020404030301010803" pitchFamily="18" charset="0"/>
            </a:endParaRPr>
          </a:p>
        </p:txBody>
      </p:sp>
      <p:sp>
        <p:nvSpPr>
          <p:cNvPr id="100" name="Freeform 99"/>
          <p:cNvSpPr/>
          <p:nvPr/>
        </p:nvSpPr>
        <p:spPr>
          <a:xfrm>
            <a:off x="1171614" y="4822108"/>
            <a:ext cx="203015" cy="0"/>
          </a:xfrm>
          <a:custGeom>
            <a:avLst/>
            <a:gdLst>
              <a:gd name="connsiteX0" fmla="*/ 214746 w 214746"/>
              <a:gd name="connsiteY0" fmla="*/ 0 h 0"/>
              <a:gd name="connsiteX1" fmla="*/ 0 w 214746"/>
              <a:gd name="connsiteY1" fmla="*/ 0 h 0"/>
            </a:gdLst>
            <a:ahLst/>
            <a:cxnLst>
              <a:cxn ang="0">
                <a:pos x="connsiteX0" y="connsiteY0"/>
              </a:cxn>
              <a:cxn ang="0">
                <a:pos x="connsiteX1" y="connsiteY1"/>
              </a:cxn>
            </a:cxnLst>
            <a:rect l="l" t="t" r="r" b="b"/>
            <a:pathLst>
              <a:path w="214746">
                <a:moveTo>
                  <a:pt x="214746" y="0"/>
                </a:moveTo>
                <a:lnTo>
                  <a:pt x="0" y="0"/>
                </a:lnTo>
              </a:path>
            </a:pathLst>
          </a:custGeom>
          <a:noFill/>
          <a:ln w="19050" cap="flat">
            <a:solidFill>
              <a:schemeClr val="accent1"/>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pPr defTabSz="864474">
              <a:defRPr/>
            </a:pPr>
            <a:endParaRPr lang="en-GB" sz="1702" dirty="0">
              <a:solidFill>
                <a:prstClr val="black"/>
              </a:solidFill>
              <a:latin typeface="Garamond" panose="02020404030301010803" pitchFamily="18" charset="0"/>
            </a:endParaRPr>
          </a:p>
        </p:txBody>
      </p:sp>
      <p:sp>
        <p:nvSpPr>
          <p:cNvPr id="101" name="Freeform 100"/>
          <p:cNvSpPr/>
          <p:nvPr/>
        </p:nvSpPr>
        <p:spPr>
          <a:xfrm>
            <a:off x="1171614" y="4962337"/>
            <a:ext cx="203015" cy="0"/>
          </a:xfrm>
          <a:custGeom>
            <a:avLst/>
            <a:gdLst>
              <a:gd name="connsiteX0" fmla="*/ 214746 w 214746"/>
              <a:gd name="connsiteY0" fmla="*/ 0 h 0"/>
              <a:gd name="connsiteX1" fmla="*/ 0 w 214746"/>
              <a:gd name="connsiteY1" fmla="*/ 0 h 0"/>
            </a:gdLst>
            <a:ahLst/>
            <a:cxnLst>
              <a:cxn ang="0">
                <a:pos x="connsiteX0" y="connsiteY0"/>
              </a:cxn>
              <a:cxn ang="0">
                <a:pos x="connsiteX1" y="connsiteY1"/>
              </a:cxn>
            </a:cxnLst>
            <a:rect l="l" t="t" r="r" b="b"/>
            <a:pathLst>
              <a:path w="214746">
                <a:moveTo>
                  <a:pt x="214746" y="0"/>
                </a:moveTo>
                <a:lnTo>
                  <a:pt x="0" y="0"/>
                </a:lnTo>
              </a:path>
            </a:pathLst>
          </a:custGeom>
          <a:noFill/>
          <a:ln w="19050" cap="flat">
            <a:solidFill>
              <a:schemeClr val="accent5"/>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pPr defTabSz="864474">
              <a:defRPr/>
            </a:pPr>
            <a:endParaRPr lang="en-GB" sz="1702" dirty="0">
              <a:solidFill>
                <a:prstClr val="black"/>
              </a:solidFill>
              <a:latin typeface="Garamond" panose="02020404030301010803" pitchFamily="18" charset="0"/>
            </a:endParaRPr>
          </a:p>
        </p:txBody>
      </p:sp>
    </p:spTree>
    <p:extLst>
      <p:ext uri="{BB962C8B-B14F-4D97-AF65-F5344CB8AC3E}">
        <p14:creationId xmlns:p14="http://schemas.microsoft.com/office/powerpoint/2010/main" val="2012213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checkerboard(across)">
                                      <p:cBhvr>
                                        <p:cTn id="13" dur="500"/>
                                        <p:tgtEl>
                                          <p:spTgt spid="9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checkerboard(across)">
                                      <p:cBhvr>
                                        <p:cTn id="16" dur="500"/>
                                        <p:tgtEl>
                                          <p:spTgt spid="93"/>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checkerboard(across)">
                                      <p:cBhvr>
                                        <p:cTn id="19" dur="500"/>
                                        <p:tgtEl>
                                          <p:spTgt spid="94"/>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checkerboard(across)">
                                      <p:cBhvr>
                                        <p:cTn id="22" dur="500"/>
                                        <p:tgtEl>
                                          <p:spTgt spid="95"/>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97"/>
                                        </p:tgtEl>
                                        <p:attrNameLst>
                                          <p:attrName>style.visibility</p:attrName>
                                        </p:attrNameLst>
                                      </p:cBhvr>
                                      <p:to>
                                        <p:strVal val="visible"/>
                                      </p:to>
                                    </p:set>
                                    <p:animEffect transition="in" filter="checkerboard(across)">
                                      <p:cBhvr>
                                        <p:cTn id="25" dur="500"/>
                                        <p:tgtEl>
                                          <p:spTgt spid="97"/>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98"/>
                                        </p:tgtEl>
                                        <p:attrNameLst>
                                          <p:attrName>style.visibility</p:attrName>
                                        </p:attrNameLst>
                                      </p:cBhvr>
                                      <p:to>
                                        <p:strVal val="visible"/>
                                      </p:to>
                                    </p:set>
                                    <p:animEffect transition="in" filter="checkerboard(across)">
                                      <p:cBhvr>
                                        <p:cTn id="28" dur="500"/>
                                        <p:tgtEl>
                                          <p:spTgt spid="98"/>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checkerboard(across)">
                                      <p:cBhvr>
                                        <p:cTn id="31" dur="500"/>
                                        <p:tgtEl>
                                          <p:spTgt spid="9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checkerboard(across)">
                                      <p:cBhvr>
                                        <p:cTn id="34" dur="500"/>
                                        <p:tgtEl>
                                          <p:spTgt spid="100"/>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checkerboard(across)">
                                      <p:cBhvr>
                                        <p:cTn id="3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2" grpId="0" animBg="1"/>
      <p:bldP spid="93" grpId="0" animBg="1"/>
      <p:bldP spid="94" grpId="0" animBg="1"/>
      <p:bldP spid="95" grpId="0" animBg="1"/>
      <p:bldP spid="97" grpId="0"/>
      <p:bldP spid="98" grpId="0" animBg="1"/>
      <p:bldP spid="99" grpId="0" animBg="1"/>
      <p:bldP spid="100" grpId="0" animBg="1"/>
      <p:bldP spid="10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1438804" y="3037452"/>
            <a:ext cx="8644467" cy="816891"/>
          </a:xfrm>
        </p:spPr>
        <p:txBody>
          <a:bodyPr>
            <a:normAutofit/>
          </a:bodyPr>
          <a:lstStyle/>
          <a:p>
            <a:pPr algn="ctr" eaLnBrk="1" hangingPunct="1">
              <a:lnSpc>
                <a:spcPct val="80000"/>
              </a:lnSpc>
              <a:buClr>
                <a:srgbClr val="00B050"/>
              </a:buClr>
              <a:buNone/>
            </a:pPr>
            <a:r>
              <a:rPr lang="en-US" sz="2647" dirty="0">
                <a:latin typeface="Times New Roman" pitchFamily="18" charset="0"/>
                <a:cs typeface="Times New Roman" pitchFamily="18" charset="0"/>
              </a:rPr>
              <a:t>I declare that I have no competing interests.</a:t>
            </a:r>
          </a:p>
          <a:p>
            <a:pPr algn="ctr" eaLnBrk="1" hangingPunct="1">
              <a:lnSpc>
                <a:spcPct val="80000"/>
              </a:lnSpc>
              <a:buClr>
                <a:srgbClr val="00B050"/>
              </a:buClr>
              <a:buNone/>
            </a:pPr>
            <a:endParaRPr lang="en-US" sz="2647" dirty="0">
              <a:latin typeface="Times New Roman" pitchFamily="18" charset="0"/>
              <a:cs typeface="Times New Roman" pitchFamily="18" charset="0"/>
            </a:endParaRPr>
          </a:p>
        </p:txBody>
      </p:sp>
    </p:spTree>
    <p:extLst>
      <p:ext uri="{BB962C8B-B14F-4D97-AF65-F5344CB8AC3E}">
        <p14:creationId xmlns:p14="http://schemas.microsoft.com/office/powerpoint/2010/main" val="2349595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a:xfrm>
            <a:off x="9398969" y="6271694"/>
            <a:ext cx="687355" cy="213110"/>
          </a:xfrm>
        </p:spPr>
        <p:txBody>
          <a:bodyPr/>
          <a:lstStyle/>
          <a:p>
            <a:pPr>
              <a:defRPr/>
            </a:pPr>
            <a:endParaRPr lang="en-GB" dirty="0"/>
          </a:p>
        </p:txBody>
      </p:sp>
      <p:sp>
        <p:nvSpPr>
          <p:cNvPr id="4" name="Titel 3"/>
          <p:cNvSpPr>
            <a:spLocks noGrp="1"/>
          </p:cNvSpPr>
          <p:nvPr>
            <p:ph type="title"/>
          </p:nvPr>
        </p:nvSpPr>
        <p:spPr>
          <a:xfrm>
            <a:off x="1540435" y="1525538"/>
            <a:ext cx="8072088" cy="318164"/>
          </a:xfrm>
        </p:spPr>
        <p:txBody>
          <a:bodyPr>
            <a:noAutofit/>
          </a:bodyPr>
          <a:lstStyle/>
          <a:p>
            <a:r>
              <a:rPr lang="en-GB" sz="3403" b="1" dirty="0">
                <a:solidFill>
                  <a:schemeClr val="tx2"/>
                </a:solidFill>
                <a:latin typeface="Garamond" panose="02020404030301010803" pitchFamily="18" charset="0"/>
              </a:rPr>
              <a:t>Mortality and Cavitary Disease</a:t>
            </a:r>
          </a:p>
        </p:txBody>
      </p:sp>
      <p:sp>
        <p:nvSpPr>
          <p:cNvPr id="5" name="Inhaltsplatzhalter 4"/>
          <p:cNvSpPr>
            <a:spLocks noGrp="1"/>
          </p:cNvSpPr>
          <p:nvPr>
            <p:ph sz="quarter" idx="12"/>
          </p:nvPr>
        </p:nvSpPr>
        <p:spPr>
          <a:xfrm>
            <a:off x="3457802" y="6054966"/>
            <a:ext cx="7964685" cy="383228"/>
          </a:xfrm>
        </p:spPr>
        <p:txBody>
          <a:bodyPr/>
          <a:lstStyle/>
          <a:p>
            <a:pPr algn="r"/>
            <a:br>
              <a:rPr lang="en-GB" sz="1324" dirty="0">
                <a:solidFill>
                  <a:schemeClr val="tx1"/>
                </a:solidFill>
                <a:latin typeface="Garamond" panose="02020404030301010803" pitchFamily="18" charset="0"/>
              </a:rPr>
            </a:br>
            <a:r>
              <a:rPr lang="en-GB" sz="1324" dirty="0">
                <a:solidFill>
                  <a:schemeClr val="tx1"/>
                </a:solidFill>
                <a:latin typeface="Garamond" panose="02020404030301010803" pitchFamily="18" charset="0"/>
              </a:rPr>
              <a:t>Hayashi M. Am J Respir Crit Care Med. 2012</a:t>
            </a:r>
          </a:p>
        </p:txBody>
      </p:sp>
      <p:sp>
        <p:nvSpPr>
          <p:cNvPr id="36" name="Abgerundetes Rechteck 35"/>
          <p:cNvSpPr/>
          <p:nvPr/>
        </p:nvSpPr>
        <p:spPr>
          <a:xfrm>
            <a:off x="1540435" y="5712403"/>
            <a:ext cx="8236982" cy="746020"/>
          </a:xfrm>
          <a:prstGeom prst="round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defTabSz="864452"/>
            <a:r>
              <a:rPr lang="en-GB" sz="1891" b="1" dirty="0" err="1">
                <a:solidFill>
                  <a:schemeClr val="tx2"/>
                </a:solidFill>
                <a:latin typeface="Garamond" panose="02020404030301010803" pitchFamily="18" charset="0"/>
                <a:cs typeface="Arial" pitchFamily="34" charset="0"/>
              </a:rPr>
              <a:t>Fibrocavitary</a:t>
            </a:r>
            <a:r>
              <a:rPr lang="en-GB" sz="1891" b="1" dirty="0">
                <a:solidFill>
                  <a:schemeClr val="tx2"/>
                </a:solidFill>
                <a:latin typeface="Garamond" panose="02020404030301010803" pitchFamily="18" charset="0"/>
                <a:cs typeface="Arial" pitchFamily="34" charset="0"/>
              </a:rPr>
              <a:t> or fibrocavitary + nodular-bronchiectatic disease and low BMI: &gt; mortality</a:t>
            </a:r>
          </a:p>
        </p:txBody>
      </p:sp>
      <p:sp>
        <p:nvSpPr>
          <p:cNvPr id="8" name="Abgerundetes Rechteck 7"/>
          <p:cNvSpPr/>
          <p:nvPr/>
        </p:nvSpPr>
        <p:spPr>
          <a:xfrm>
            <a:off x="6339399" y="3998286"/>
            <a:ext cx="3438018" cy="874566"/>
          </a:xfrm>
          <a:prstGeom prst="round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r>
              <a:rPr lang="en-GB" sz="1134" b="1" dirty="0">
                <a:solidFill>
                  <a:schemeClr val="tx1"/>
                </a:solidFill>
                <a:latin typeface="Garamond" panose="02020404030301010803" pitchFamily="18" charset="0"/>
                <a:cs typeface="Arial" pitchFamily="34" charset="0"/>
              </a:rPr>
              <a:t>Multivariate analysis of risk factors* </a:t>
            </a:r>
            <a:br>
              <a:rPr lang="en-GB" sz="1134" b="1" dirty="0">
                <a:solidFill>
                  <a:schemeClr val="tx1"/>
                </a:solidFill>
                <a:latin typeface="Garamond" panose="02020404030301010803" pitchFamily="18" charset="0"/>
                <a:cs typeface="Arial" pitchFamily="34" charset="0"/>
              </a:rPr>
            </a:br>
            <a:r>
              <a:rPr lang="en-GB" sz="1134" dirty="0">
                <a:solidFill>
                  <a:schemeClr val="tx1"/>
                </a:solidFill>
                <a:latin typeface="Garamond" panose="02020404030301010803" pitchFamily="18" charset="0"/>
                <a:cs typeface="Arial" pitchFamily="34" charset="0"/>
              </a:rPr>
              <a:t>Hazard Ratio [95% confidence interval]</a:t>
            </a:r>
          </a:p>
          <a:p>
            <a:pPr marL="166592" indent="-166592">
              <a:buFont typeface="Arial" panose="020B0604020202020204" pitchFamily="34" charset="0"/>
              <a:buChar char="•"/>
            </a:pPr>
            <a:r>
              <a:rPr lang="en-GB" sz="1134" b="1" dirty="0">
                <a:solidFill>
                  <a:schemeClr val="tx1"/>
                </a:solidFill>
                <a:latin typeface="Garamond" panose="02020404030301010803" pitchFamily="18" charset="0"/>
                <a:cs typeface="Arial" pitchFamily="34" charset="0"/>
              </a:rPr>
              <a:t>FC (± NB):</a:t>
            </a:r>
            <a:r>
              <a:rPr lang="en-GB" sz="1134" dirty="0">
                <a:solidFill>
                  <a:schemeClr val="tx1"/>
                </a:solidFill>
                <a:latin typeface="Garamond" panose="02020404030301010803" pitchFamily="18" charset="0"/>
                <a:cs typeface="Arial" pitchFamily="34" charset="0"/>
              </a:rPr>
              <a:t> 5.3 [2.634-10.763], p&lt;0.001</a:t>
            </a:r>
          </a:p>
          <a:p>
            <a:pPr marL="166592" indent="-166592">
              <a:buFont typeface="Arial" panose="020B0604020202020204" pitchFamily="34" charset="0"/>
              <a:buChar char="•"/>
            </a:pPr>
            <a:r>
              <a:rPr lang="en-GB" sz="1134" b="1" dirty="0">
                <a:solidFill>
                  <a:schemeClr val="tx1"/>
                </a:solidFill>
                <a:latin typeface="Garamond" panose="02020404030301010803" pitchFamily="18" charset="0"/>
                <a:cs typeface="Arial" pitchFamily="34" charset="0"/>
              </a:rPr>
              <a:t>BMI &lt; 18.5 kg/m</a:t>
            </a:r>
            <a:r>
              <a:rPr lang="en-GB" sz="1134" b="1" baseline="30000" dirty="0">
                <a:solidFill>
                  <a:schemeClr val="tx1"/>
                </a:solidFill>
                <a:latin typeface="Garamond" panose="02020404030301010803" pitchFamily="18" charset="0"/>
                <a:cs typeface="Arial" pitchFamily="34" charset="0"/>
              </a:rPr>
              <a:t>2</a:t>
            </a:r>
            <a:r>
              <a:rPr lang="en-GB" sz="1134" b="1" dirty="0">
                <a:solidFill>
                  <a:schemeClr val="tx1"/>
                </a:solidFill>
                <a:latin typeface="Garamond" panose="02020404030301010803" pitchFamily="18" charset="0"/>
                <a:cs typeface="Arial" pitchFamily="34" charset="0"/>
              </a:rPr>
              <a:t>:</a:t>
            </a:r>
            <a:r>
              <a:rPr lang="en-GB" sz="1134" dirty="0">
                <a:solidFill>
                  <a:schemeClr val="tx1"/>
                </a:solidFill>
                <a:latin typeface="Garamond" panose="02020404030301010803" pitchFamily="18" charset="0"/>
                <a:cs typeface="Arial" pitchFamily="34" charset="0"/>
              </a:rPr>
              <a:t> 4.3 [1.655-11.270], p=0.003 </a:t>
            </a:r>
          </a:p>
        </p:txBody>
      </p:sp>
      <p:grpSp>
        <p:nvGrpSpPr>
          <p:cNvPr id="15" name="Gruppieren 14"/>
          <p:cNvGrpSpPr>
            <a:grpSpLocks noChangeAspect="1"/>
          </p:cNvGrpSpPr>
          <p:nvPr/>
        </p:nvGrpSpPr>
        <p:grpSpPr>
          <a:xfrm>
            <a:off x="2445773" y="2443802"/>
            <a:ext cx="5425566" cy="3270578"/>
            <a:chOff x="1431489" y="1340768"/>
            <a:chExt cx="6454922" cy="3891086"/>
          </a:xfrm>
        </p:grpSpPr>
        <p:sp>
          <p:nvSpPr>
            <p:cNvPr id="16" name="Textfeld 15"/>
            <p:cNvSpPr txBox="1"/>
            <p:nvPr/>
          </p:nvSpPr>
          <p:spPr>
            <a:xfrm>
              <a:off x="7029027" y="2014165"/>
              <a:ext cx="857384" cy="317499"/>
            </a:xfrm>
            <a:prstGeom prst="rect">
              <a:avLst/>
            </a:prstGeom>
            <a:noFill/>
          </p:spPr>
          <p:txBody>
            <a:bodyPr wrap="square" rtlCol="0">
              <a:spAutoFit/>
            </a:bodyPr>
            <a:lstStyle/>
            <a:p>
              <a:r>
                <a:rPr lang="en-GB" sz="1134" dirty="0">
                  <a:latin typeface="Garamond" panose="02020404030301010803" pitchFamily="18" charset="0"/>
                  <a:cs typeface="Arial" pitchFamily="34" charset="0"/>
                </a:rPr>
                <a:t>p&lt;0.001</a:t>
              </a:r>
            </a:p>
          </p:txBody>
        </p:sp>
        <p:sp>
          <p:nvSpPr>
            <p:cNvPr id="19" name="Freeform 5"/>
            <p:cNvSpPr>
              <a:spLocks/>
            </p:cNvSpPr>
            <p:nvPr/>
          </p:nvSpPr>
          <p:spPr bwMode="auto">
            <a:xfrm>
              <a:off x="2282127" y="1510236"/>
              <a:ext cx="4056062" cy="1173163"/>
            </a:xfrm>
            <a:custGeom>
              <a:avLst/>
              <a:gdLst>
                <a:gd name="T0" fmla="*/ 2555 w 2555"/>
                <a:gd name="T1" fmla="*/ 739 h 739"/>
                <a:gd name="T2" fmla="*/ 2249 w 2555"/>
                <a:gd name="T3" fmla="*/ 739 h 739"/>
                <a:gd name="T4" fmla="*/ 2249 w 2555"/>
                <a:gd name="T5" fmla="*/ 573 h 739"/>
                <a:gd name="T6" fmla="*/ 1997 w 2555"/>
                <a:gd name="T7" fmla="*/ 573 h 739"/>
                <a:gd name="T8" fmla="*/ 1997 w 2555"/>
                <a:gd name="T9" fmla="*/ 498 h 739"/>
                <a:gd name="T10" fmla="*/ 1917 w 2555"/>
                <a:gd name="T11" fmla="*/ 498 h 739"/>
                <a:gd name="T12" fmla="*/ 1917 w 2555"/>
                <a:gd name="T13" fmla="*/ 436 h 739"/>
                <a:gd name="T14" fmla="*/ 1357 w 2555"/>
                <a:gd name="T15" fmla="*/ 436 h 739"/>
                <a:gd name="T16" fmla="*/ 1357 w 2555"/>
                <a:gd name="T17" fmla="*/ 394 h 739"/>
                <a:gd name="T18" fmla="*/ 1349 w 2555"/>
                <a:gd name="T19" fmla="*/ 394 h 739"/>
                <a:gd name="T20" fmla="*/ 1349 w 2555"/>
                <a:gd name="T21" fmla="*/ 356 h 739"/>
                <a:gd name="T22" fmla="*/ 1214 w 2555"/>
                <a:gd name="T23" fmla="*/ 356 h 739"/>
                <a:gd name="T24" fmla="*/ 1214 w 2555"/>
                <a:gd name="T25" fmla="*/ 324 h 739"/>
                <a:gd name="T26" fmla="*/ 1110 w 2555"/>
                <a:gd name="T27" fmla="*/ 324 h 739"/>
                <a:gd name="T28" fmla="*/ 1110 w 2555"/>
                <a:gd name="T29" fmla="*/ 290 h 739"/>
                <a:gd name="T30" fmla="*/ 858 w 2555"/>
                <a:gd name="T31" fmla="*/ 290 h 739"/>
                <a:gd name="T32" fmla="*/ 858 w 2555"/>
                <a:gd name="T33" fmla="*/ 268 h 739"/>
                <a:gd name="T34" fmla="*/ 798 w 2555"/>
                <a:gd name="T35" fmla="*/ 268 h 739"/>
                <a:gd name="T36" fmla="*/ 798 w 2555"/>
                <a:gd name="T37" fmla="*/ 244 h 739"/>
                <a:gd name="T38" fmla="*/ 620 w 2555"/>
                <a:gd name="T39" fmla="*/ 244 h 739"/>
                <a:gd name="T40" fmla="*/ 620 w 2555"/>
                <a:gd name="T41" fmla="*/ 220 h 739"/>
                <a:gd name="T42" fmla="*/ 596 w 2555"/>
                <a:gd name="T43" fmla="*/ 220 h 739"/>
                <a:gd name="T44" fmla="*/ 596 w 2555"/>
                <a:gd name="T45" fmla="*/ 196 h 739"/>
                <a:gd name="T46" fmla="*/ 414 w 2555"/>
                <a:gd name="T47" fmla="*/ 196 h 739"/>
                <a:gd name="T48" fmla="*/ 414 w 2555"/>
                <a:gd name="T49" fmla="*/ 174 h 739"/>
                <a:gd name="T50" fmla="*/ 408 w 2555"/>
                <a:gd name="T51" fmla="*/ 174 h 739"/>
                <a:gd name="T52" fmla="*/ 408 w 2555"/>
                <a:gd name="T53" fmla="*/ 154 h 739"/>
                <a:gd name="T54" fmla="*/ 298 w 2555"/>
                <a:gd name="T55" fmla="*/ 154 h 739"/>
                <a:gd name="T56" fmla="*/ 298 w 2555"/>
                <a:gd name="T57" fmla="*/ 136 h 739"/>
                <a:gd name="T58" fmla="*/ 162 w 2555"/>
                <a:gd name="T59" fmla="*/ 136 h 739"/>
                <a:gd name="T60" fmla="*/ 162 w 2555"/>
                <a:gd name="T61" fmla="*/ 114 h 739"/>
                <a:gd name="T62" fmla="*/ 144 w 2555"/>
                <a:gd name="T63" fmla="*/ 114 h 739"/>
                <a:gd name="T64" fmla="*/ 144 w 2555"/>
                <a:gd name="T65" fmla="*/ 96 h 739"/>
                <a:gd name="T66" fmla="*/ 130 w 2555"/>
                <a:gd name="T67" fmla="*/ 96 h 739"/>
                <a:gd name="T68" fmla="*/ 130 w 2555"/>
                <a:gd name="T69" fmla="*/ 78 h 739"/>
                <a:gd name="T70" fmla="*/ 96 w 2555"/>
                <a:gd name="T71" fmla="*/ 78 h 739"/>
                <a:gd name="T72" fmla="*/ 96 w 2555"/>
                <a:gd name="T73" fmla="*/ 60 h 739"/>
                <a:gd name="T74" fmla="*/ 68 w 2555"/>
                <a:gd name="T75" fmla="*/ 60 h 739"/>
                <a:gd name="T76" fmla="*/ 68 w 2555"/>
                <a:gd name="T77" fmla="*/ 42 h 739"/>
                <a:gd name="T78" fmla="*/ 32 w 2555"/>
                <a:gd name="T79" fmla="*/ 42 h 739"/>
                <a:gd name="T80" fmla="*/ 32 w 2555"/>
                <a:gd name="T81" fmla="*/ 24 h 739"/>
                <a:gd name="T82" fmla="*/ 0 w 2555"/>
                <a:gd name="T83" fmla="*/ 24 h 739"/>
                <a:gd name="T84" fmla="*/ 0 w 2555"/>
                <a:gd name="T85" fmla="*/ 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5" h="739">
                  <a:moveTo>
                    <a:pt x="2555" y="739"/>
                  </a:moveTo>
                  <a:lnTo>
                    <a:pt x="2249" y="739"/>
                  </a:lnTo>
                  <a:lnTo>
                    <a:pt x="2249" y="573"/>
                  </a:lnTo>
                  <a:lnTo>
                    <a:pt x="1997" y="573"/>
                  </a:lnTo>
                  <a:lnTo>
                    <a:pt x="1997" y="498"/>
                  </a:lnTo>
                  <a:lnTo>
                    <a:pt x="1917" y="498"/>
                  </a:lnTo>
                  <a:lnTo>
                    <a:pt x="1917" y="436"/>
                  </a:lnTo>
                  <a:lnTo>
                    <a:pt x="1357" y="436"/>
                  </a:lnTo>
                  <a:lnTo>
                    <a:pt x="1357" y="394"/>
                  </a:lnTo>
                  <a:lnTo>
                    <a:pt x="1349" y="394"/>
                  </a:lnTo>
                  <a:lnTo>
                    <a:pt x="1349" y="356"/>
                  </a:lnTo>
                  <a:lnTo>
                    <a:pt x="1214" y="356"/>
                  </a:lnTo>
                  <a:lnTo>
                    <a:pt x="1214" y="324"/>
                  </a:lnTo>
                  <a:lnTo>
                    <a:pt x="1110" y="324"/>
                  </a:lnTo>
                  <a:lnTo>
                    <a:pt x="1110" y="290"/>
                  </a:lnTo>
                  <a:lnTo>
                    <a:pt x="858" y="290"/>
                  </a:lnTo>
                  <a:lnTo>
                    <a:pt x="858" y="268"/>
                  </a:lnTo>
                  <a:lnTo>
                    <a:pt x="798" y="268"/>
                  </a:lnTo>
                  <a:lnTo>
                    <a:pt x="798" y="244"/>
                  </a:lnTo>
                  <a:lnTo>
                    <a:pt x="620" y="244"/>
                  </a:lnTo>
                  <a:lnTo>
                    <a:pt x="620" y="220"/>
                  </a:lnTo>
                  <a:lnTo>
                    <a:pt x="596" y="220"/>
                  </a:lnTo>
                  <a:lnTo>
                    <a:pt x="596" y="196"/>
                  </a:lnTo>
                  <a:lnTo>
                    <a:pt x="414" y="196"/>
                  </a:lnTo>
                  <a:lnTo>
                    <a:pt x="414" y="174"/>
                  </a:lnTo>
                  <a:lnTo>
                    <a:pt x="408" y="174"/>
                  </a:lnTo>
                  <a:lnTo>
                    <a:pt x="408" y="154"/>
                  </a:lnTo>
                  <a:lnTo>
                    <a:pt x="298" y="154"/>
                  </a:lnTo>
                  <a:lnTo>
                    <a:pt x="298" y="136"/>
                  </a:lnTo>
                  <a:lnTo>
                    <a:pt x="162" y="136"/>
                  </a:lnTo>
                  <a:lnTo>
                    <a:pt x="162" y="114"/>
                  </a:lnTo>
                  <a:lnTo>
                    <a:pt x="144" y="114"/>
                  </a:lnTo>
                  <a:lnTo>
                    <a:pt x="144" y="96"/>
                  </a:lnTo>
                  <a:lnTo>
                    <a:pt x="130" y="96"/>
                  </a:lnTo>
                  <a:lnTo>
                    <a:pt x="130" y="78"/>
                  </a:lnTo>
                  <a:lnTo>
                    <a:pt x="96" y="78"/>
                  </a:lnTo>
                  <a:lnTo>
                    <a:pt x="96" y="60"/>
                  </a:lnTo>
                  <a:lnTo>
                    <a:pt x="68" y="60"/>
                  </a:lnTo>
                  <a:lnTo>
                    <a:pt x="68" y="42"/>
                  </a:lnTo>
                  <a:lnTo>
                    <a:pt x="32" y="42"/>
                  </a:lnTo>
                  <a:lnTo>
                    <a:pt x="32" y="24"/>
                  </a:lnTo>
                  <a:lnTo>
                    <a:pt x="0" y="24"/>
                  </a:lnTo>
                  <a:lnTo>
                    <a:pt x="0" y="0"/>
                  </a:lnTo>
                </a:path>
              </a:pathLst>
            </a:custGeom>
            <a:noFill/>
            <a:ln w="28575" cap="sq">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20" name="Freeform 6"/>
            <p:cNvSpPr>
              <a:spLocks/>
            </p:cNvSpPr>
            <p:nvPr/>
          </p:nvSpPr>
          <p:spPr bwMode="auto">
            <a:xfrm>
              <a:off x="2269427" y="1510236"/>
              <a:ext cx="4259262" cy="469900"/>
            </a:xfrm>
            <a:custGeom>
              <a:avLst/>
              <a:gdLst>
                <a:gd name="T0" fmla="*/ 2683 w 2683"/>
                <a:gd name="T1" fmla="*/ 296 h 296"/>
                <a:gd name="T2" fmla="*/ 2401 w 2683"/>
                <a:gd name="T3" fmla="*/ 296 h 296"/>
                <a:gd name="T4" fmla="*/ 2401 w 2683"/>
                <a:gd name="T5" fmla="*/ 228 h 296"/>
                <a:gd name="T6" fmla="*/ 2257 w 2683"/>
                <a:gd name="T7" fmla="*/ 228 h 296"/>
                <a:gd name="T8" fmla="*/ 2257 w 2683"/>
                <a:gd name="T9" fmla="*/ 184 h 296"/>
                <a:gd name="T10" fmla="*/ 2005 w 2683"/>
                <a:gd name="T11" fmla="*/ 184 h 296"/>
                <a:gd name="T12" fmla="*/ 2005 w 2683"/>
                <a:gd name="T13" fmla="*/ 160 h 296"/>
                <a:gd name="T14" fmla="*/ 1931 w 2683"/>
                <a:gd name="T15" fmla="*/ 160 h 296"/>
                <a:gd name="T16" fmla="*/ 1931 w 2683"/>
                <a:gd name="T17" fmla="*/ 142 h 296"/>
                <a:gd name="T18" fmla="*/ 1771 w 2683"/>
                <a:gd name="T19" fmla="*/ 142 h 296"/>
                <a:gd name="T20" fmla="*/ 1771 w 2683"/>
                <a:gd name="T21" fmla="*/ 126 h 296"/>
                <a:gd name="T22" fmla="*/ 1367 w 2683"/>
                <a:gd name="T23" fmla="*/ 126 h 296"/>
                <a:gd name="T24" fmla="*/ 1367 w 2683"/>
                <a:gd name="T25" fmla="*/ 120 h 296"/>
                <a:gd name="T26" fmla="*/ 1359 w 2683"/>
                <a:gd name="T27" fmla="*/ 120 h 296"/>
                <a:gd name="T28" fmla="*/ 1359 w 2683"/>
                <a:gd name="T29" fmla="*/ 112 h 296"/>
                <a:gd name="T30" fmla="*/ 1246 w 2683"/>
                <a:gd name="T31" fmla="*/ 112 h 296"/>
                <a:gd name="T32" fmla="*/ 1246 w 2683"/>
                <a:gd name="T33" fmla="*/ 106 h 296"/>
                <a:gd name="T34" fmla="*/ 1222 w 2683"/>
                <a:gd name="T35" fmla="*/ 106 h 296"/>
                <a:gd name="T36" fmla="*/ 1222 w 2683"/>
                <a:gd name="T37" fmla="*/ 100 h 296"/>
                <a:gd name="T38" fmla="*/ 1116 w 2683"/>
                <a:gd name="T39" fmla="*/ 100 h 296"/>
                <a:gd name="T40" fmla="*/ 1116 w 2683"/>
                <a:gd name="T41" fmla="*/ 96 h 296"/>
                <a:gd name="T42" fmla="*/ 1112 w 2683"/>
                <a:gd name="T43" fmla="*/ 96 h 296"/>
                <a:gd name="T44" fmla="*/ 1112 w 2683"/>
                <a:gd name="T45" fmla="*/ 90 h 296"/>
                <a:gd name="T46" fmla="*/ 996 w 2683"/>
                <a:gd name="T47" fmla="*/ 90 h 296"/>
                <a:gd name="T48" fmla="*/ 996 w 2683"/>
                <a:gd name="T49" fmla="*/ 86 h 296"/>
                <a:gd name="T50" fmla="*/ 962 w 2683"/>
                <a:gd name="T51" fmla="*/ 86 h 296"/>
                <a:gd name="T52" fmla="*/ 962 w 2683"/>
                <a:gd name="T53" fmla="*/ 82 h 296"/>
                <a:gd name="T54" fmla="*/ 958 w 2683"/>
                <a:gd name="T55" fmla="*/ 82 h 296"/>
                <a:gd name="T56" fmla="*/ 958 w 2683"/>
                <a:gd name="T57" fmla="*/ 78 h 296"/>
                <a:gd name="T58" fmla="*/ 864 w 2683"/>
                <a:gd name="T59" fmla="*/ 78 h 296"/>
                <a:gd name="T60" fmla="*/ 864 w 2683"/>
                <a:gd name="T61" fmla="*/ 70 h 296"/>
                <a:gd name="T62" fmla="*/ 718 w 2683"/>
                <a:gd name="T63" fmla="*/ 70 h 296"/>
                <a:gd name="T64" fmla="*/ 718 w 2683"/>
                <a:gd name="T65" fmla="*/ 66 h 296"/>
                <a:gd name="T66" fmla="*/ 696 w 2683"/>
                <a:gd name="T67" fmla="*/ 66 h 296"/>
                <a:gd name="T68" fmla="*/ 696 w 2683"/>
                <a:gd name="T69" fmla="*/ 60 h 296"/>
                <a:gd name="T70" fmla="*/ 622 w 2683"/>
                <a:gd name="T71" fmla="*/ 60 h 296"/>
                <a:gd name="T72" fmla="*/ 622 w 2683"/>
                <a:gd name="T73" fmla="*/ 56 h 296"/>
                <a:gd name="T74" fmla="*/ 546 w 2683"/>
                <a:gd name="T75" fmla="*/ 56 h 296"/>
                <a:gd name="T76" fmla="*/ 546 w 2683"/>
                <a:gd name="T77" fmla="*/ 50 h 296"/>
                <a:gd name="T78" fmla="*/ 420 w 2683"/>
                <a:gd name="T79" fmla="*/ 50 h 296"/>
                <a:gd name="T80" fmla="*/ 420 w 2683"/>
                <a:gd name="T81" fmla="*/ 40 h 296"/>
                <a:gd name="T82" fmla="*/ 384 w 2683"/>
                <a:gd name="T83" fmla="*/ 40 h 296"/>
                <a:gd name="T84" fmla="*/ 384 w 2683"/>
                <a:gd name="T85" fmla="*/ 34 h 296"/>
                <a:gd name="T86" fmla="*/ 358 w 2683"/>
                <a:gd name="T87" fmla="*/ 34 h 296"/>
                <a:gd name="T88" fmla="*/ 358 w 2683"/>
                <a:gd name="T89" fmla="*/ 30 h 296"/>
                <a:gd name="T90" fmla="*/ 308 w 2683"/>
                <a:gd name="T91" fmla="*/ 30 h 296"/>
                <a:gd name="T92" fmla="*/ 308 w 2683"/>
                <a:gd name="T93" fmla="*/ 24 h 296"/>
                <a:gd name="T94" fmla="*/ 294 w 2683"/>
                <a:gd name="T95" fmla="*/ 24 h 296"/>
                <a:gd name="T96" fmla="*/ 294 w 2683"/>
                <a:gd name="T97" fmla="*/ 18 h 296"/>
                <a:gd name="T98" fmla="*/ 148 w 2683"/>
                <a:gd name="T99" fmla="*/ 18 h 296"/>
                <a:gd name="T100" fmla="*/ 148 w 2683"/>
                <a:gd name="T101" fmla="*/ 16 h 296"/>
                <a:gd name="T102" fmla="*/ 134 w 2683"/>
                <a:gd name="T103" fmla="*/ 16 h 296"/>
                <a:gd name="T104" fmla="*/ 134 w 2683"/>
                <a:gd name="T105" fmla="*/ 10 h 296"/>
                <a:gd name="T106" fmla="*/ 104 w 2683"/>
                <a:gd name="T107" fmla="*/ 10 h 296"/>
                <a:gd name="T108" fmla="*/ 104 w 2683"/>
                <a:gd name="T109" fmla="*/ 4 h 296"/>
                <a:gd name="T110" fmla="*/ 74 w 2683"/>
                <a:gd name="T111" fmla="*/ 4 h 296"/>
                <a:gd name="T112" fmla="*/ 74 w 2683"/>
                <a:gd name="T113" fmla="*/ 0 h 296"/>
                <a:gd name="T114" fmla="*/ 0 w 2683"/>
                <a:gd name="T115"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83" h="296">
                  <a:moveTo>
                    <a:pt x="2683" y="296"/>
                  </a:moveTo>
                  <a:lnTo>
                    <a:pt x="2401" y="296"/>
                  </a:lnTo>
                  <a:lnTo>
                    <a:pt x="2401" y="228"/>
                  </a:lnTo>
                  <a:lnTo>
                    <a:pt x="2257" y="228"/>
                  </a:lnTo>
                  <a:lnTo>
                    <a:pt x="2257" y="184"/>
                  </a:lnTo>
                  <a:lnTo>
                    <a:pt x="2005" y="184"/>
                  </a:lnTo>
                  <a:lnTo>
                    <a:pt x="2005" y="160"/>
                  </a:lnTo>
                  <a:lnTo>
                    <a:pt x="1931" y="160"/>
                  </a:lnTo>
                  <a:lnTo>
                    <a:pt x="1931" y="142"/>
                  </a:lnTo>
                  <a:lnTo>
                    <a:pt x="1771" y="142"/>
                  </a:lnTo>
                  <a:lnTo>
                    <a:pt x="1771" y="126"/>
                  </a:lnTo>
                  <a:lnTo>
                    <a:pt x="1367" y="126"/>
                  </a:lnTo>
                  <a:lnTo>
                    <a:pt x="1367" y="120"/>
                  </a:lnTo>
                  <a:lnTo>
                    <a:pt x="1359" y="120"/>
                  </a:lnTo>
                  <a:lnTo>
                    <a:pt x="1359" y="112"/>
                  </a:lnTo>
                  <a:lnTo>
                    <a:pt x="1246" y="112"/>
                  </a:lnTo>
                  <a:lnTo>
                    <a:pt x="1246" y="106"/>
                  </a:lnTo>
                  <a:lnTo>
                    <a:pt x="1222" y="106"/>
                  </a:lnTo>
                  <a:lnTo>
                    <a:pt x="1222" y="100"/>
                  </a:lnTo>
                  <a:lnTo>
                    <a:pt x="1116" y="100"/>
                  </a:lnTo>
                  <a:lnTo>
                    <a:pt x="1116" y="96"/>
                  </a:lnTo>
                  <a:lnTo>
                    <a:pt x="1112" y="96"/>
                  </a:lnTo>
                  <a:lnTo>
                    <a:pt x="1112" y="90"/>
                  </a:lnTo>
                  <a:lnTo>
                    <a:pt x="996" y="90"/>
                  </a:lnTo>
                  <a:lnTo>
                    <a:pt x="996" y="86"/>
                  </a:lnTo>
                  <a:lnTo>
                    <a:pt x="962" y="86"/>
                  </a:lnTo>
                  <a:lnTo>
                    <a:pt x="962" y="82"/>
                  </a:lnTo>
                  <a:lnTo>
                    <a:pt x="958" y="82"/>
                  </a:lnTo>
                  <a:lnTo>
                    <a:pt x="958" y="78"/>
                  </a:lnTo>
                  <a:lnTo>
                    <a:pt x="864" y="78"/>
                  </a:lnTo>
                  <a:lnTo>
                    <a:pt x="864" y="70"/>
                  </a:lnTo>
                  <a:lnTo>
                    <a:pt x="718" y="70"/>
                  </a:lnTo>
                  <a:lnTo>
                    <a:pt x="718" y="66"/>
                  </a:lnTo>
                  <a:lnTo>
                    <a:pt x="696" y="66"/>
                  </a:lnTo>
                  <a:lnTo>
                    <a:pt x="696" y="60"/>
                  </a:lnTo>
                  <a:lnTo>
                    <a:pt x="622" y="60"/>
                  </a:lnTo>
                  <a:lnTo>
                    <a:pt x="622" y="56"/>
                  </a:lnTo>
                  <a:lnTo>
                    <a:pt x="546" y="56"/>
                  </a:lnTo>
                  <a:lnTo>
                    <a:pt x="546" y="50"/>
                  </a:lnTo>
                  <a:lnTo>
                    <a:pt x="420" y="50"/>
                  </a:lnTo>
                  <a:lnTo>
                    <a:pt x="420" y="40"/>
                  </a:lnTo>
                  <a:lnTo>
                    <a:pt x="384" y="40"/>
                  </a:lnTo>
                  <a:lnTo>
                    <a:pt x="384" y="34"/>
                  </a:lnTo>
                  <a:lnTo>
                    <a:pt x="358" y="34"/>
                  </a:lnTo>
                  <a:lnTo>
                    <a:pt x="358" y="30"/>
                  </a:lnTo>
                  <a:lnTo>
                    <a:pt x="308" y="30"/>
                  </a:lnTo>
                  <a:lnTo>
                    <a:pt x="308" y="24"/>
                  </a:lnTo>
                  <a:lnTo>
                    <a:pt x="294" y="24"/>
                  </a:lnTo>
                  <a:lnTo>
                    <a:pt x="294" y="18"/>
                  </a:lnTo>
                  <a:lnTo>
                    <a:pt x="148" y="18"/>
                  </a:lnTo>
                  <a:lnTo>
                    <a:pt x="148" y="16"/>
                  </a:lnTo>
                  <a:lnTo>
                    <a:pt x="134" y="16"/>
                  </a:lnTo>
                  <a:lnTo>
                    <a:pt x="134" y="10"/>
                  </a:lnTo>
                  <a:lnTo>
                    <a:pt x="104" y="10"/>
                  </a:lnTo>
                  <a:lnTo>
                    <a:pt x="104" y="4"/>
                  </a:lnTo>
                  <a:lnTo>
                    <a:pt x="74" y="4"/>
                  </a:lnTo>
                  <a:lnTo>
                    <a:pt x="74" y="0"/>
                  </a:lnTo>
                  <a:lnTo>
                    <a:pt x="0" y="0"/>
                  </a:lnTo>
                </a:path>
              </a:pathLst>
            </a:custGeom>
            <a:noFill/>
            <a:ln w="28575" cap="flat">
              <a:solidFill>
                <a:srgbClr val="245A6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21" name="Freeform 7"/>
            <p:cNvSpPr>
              <a:spLocks/>
            </p:cNvSpPr>
            <p:nvPr/>
          </p:nvSpPr>
          <p:spPr bwMode="auto">
            <a:xfrm>
              <a:off x="2272602" y="1507061"/>
              <a:ext cx="4164012" cy="269875"/>
            </a:xfrm>
            <a:custGeom>
              <a:avLst/>
              <a:gdLst>
                <a:gd name="T0" fmla="*/ 2623 w 2623"/>
                <a:gd name="T1" fmla="*/ 170 h 170"/>
                <a:gd name="T2" fmla="*/ 2403 w 2623"/>
                <a:gd name="T3" fmla="*/ 170 h 170"/>
                <a:gd name="T4" fmla="*/ 2403 w 2623"/>
                <a:gd name="T5" fmla="*/ 76 h 170"/>
                <a:gd name="T6" fmla="*/ 1771 w 2623"/>
                <a:gd name="T7" fmla="*/ 76 h 170"/>
                <a:gd name="T8" fmla="*/ 1771 w 2623"/>
                <a:gd name="T9" fmla="*/ 58 h 170"/>
                <a:gd name="T10" fmla="*/ 1240 w 2623"/>
                <a:gd name="T11" fmla="*/ 58 h 170"/>
                <a:gd name="T12" fmla="*/ 1240 w 2623"/>
                <a:gd name="T13" fmla="*/ 50 h 170"/>
                <a:gd name="T14" fmla="*/ 956 w 2623"/>
                <a:gd name="T15" fmla="*/ 50 h 170"/>
                <a:gd name="T16" fmla="*/ 956 w 2623"/>
                <a:gd name="T17" fmla="*/ 32 h 170"/>
                <a:gd name="T18" fmla="*/ 716 w 2623"/>
                <a:gd name="T19" fmla="*/ 32 h 170"/>
                <a:gd name="T20" fmla="*/ 716 w 2623"/>
                <a:gd name="T21" fmla="*/ 28 h 170"/>
                <a:gd name="T22" fmla="*/ 694 w 2623"/>
                <a:gd name="T23" fmla="*/ 28 h 170"/>
                <a:gd name="T24" fmla="*/ 694 w 2623"/>
                <a:gd name="T25" fmla="*/ 20 h 170"/>
                <a:gd name="T26" fmla="*/ 540 w 2623"/>
                <a:gd name="T27" fmla="*/ 20 h 170"/>
                <a:gd name="T28" fmla="*/ 540 w 2623"/>
                <a:gd name="T29" fmla="*/ 16 h 170"/>
                <a:gd name="T30" fmla="*/ 384 w 2623"/>
                <a:gd name="T31" fmla="*/ 16 h 170"/>
                <a:gd name="T32" fmla="*/ 384 w 2623"/>
                <a:gd name="T33" fmla="*/ 0 h 170"/>
                <a:gd name="T34" fmla="*/ 0 w 2623"/>
                <a:gd name="T35"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23" h="170">
                  <a:moveTo>
                    <a:pt x="2623" y="170"/>
                  </a:moveTo>
                  <a:lnTo>
                    <a:pt x="2403" y="170"/>
                  </a:lnTo>
                  <a:lnTo>
                    <a:pt x="2403" y="76"/>
                  </a:lnTo>
                  <a:lnTo>
                    <a:pt x="1771" y="76"/>
                  </a:lnTo>
                  <a:lnTo>
                    <a:pt x="1771" y="58"/>
                  </a:lnTo>
                  <a:lnTo>
                    <a:pt x="1240" y="58"/>
                  </a:lnTo>
                  <a:lnTo>
                    <a:pt x="1240" y="50"/>
                  </a:lnTo>
                  <a:lnTo>
                    <a:pt x="956" y="50"/>
                  </a:lnTo>
                  <a:lnTo>
                    <a:pt x="956" y="32"/>
                  </a:lnTo>
                  <a:lnTo>
                    <a:pt x="716" y="32"/>
                  </a:lnTo>
                  <a:lnTo>
                    <a:pt x="716" y="28"/>
                  </a:lnTo>
                  <a:lnTo>
                    <a:pt x="694" y="28"/>
                  </a:lnTo>
                  <a:lnTo>
                    <a:pt x="694" y="20"/>
                  </a:lnTo>
                  <a:lnTo>
                    <a:pt x="540" y="20"/>
                  </a:lnTo>
                  <a:lnTo>
                    <a:pt x="540" y="16"/>
                  </a:lnTo>
                  <a:lnTo>
                    <a:pt x="384" y="16"/>
                  </a:lnTo>
                  <a:lnTo>
                    <a:pt x="384" y="0"/>
                  </a:lnTo>
                  <a:lnTo>
                    <a:pt x="0" y="0"/>
                  </a:lnTo>
                </a:path>
              </a:pathLst>
            </a:custGeom>
            <a:noFill/>
            <a:ln w="285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22" name="Line 8"/>
            <p:cNvSpPr>
              <a:spLocks noChangeShapeType="1"/>
            </p:cNvSpPr>
            <p:nvPr/>
          </p:nvSpPr>
          <p:spPr bwMode="auto">
            <a:xfrm flipH="1">
              <a:off x="2269427" y="1503886"/>
              <a:ext cx="2700337"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23" name="Freeform 9"/>
            <p:cNvSpPr>
              <a:spLocks/>
            </p:cNvSpPr>
            <p:nvPr/>
          </p:nvSpPr>
          <p:spPr bwMode="auto">
            <a:xfrm>
              <a:off x="2263077" y="1494133"/>
              <a:ext cx="4630737" cy="3048000"/>
            </a:xfrm>
            <a:custGeom>
              <a:avLst/>
              <a:gdLst>
                <a:gd name="T0" fmla="*/ 0 w 2917"/>
                <a:gd name="T1" fmla="*/ 0 h 1920"/>
                <a:gd name="T2" fmla="*/ 0 w 2917"/>
                <a:gd name="T3" fmla="*/ 1920 h 1920"/>
                <a:gd name="T4" fmla="*/ 2917 w 2917"/>
                <a:gd name="T5" fmla="*/ 1920 h 1920"/>
              </a:gdLst>
              <a:ahLst/>
              <a:cxnLst>
                <a:cxn ang="0">
                  <a:pos x="T0" y="T1"/>
                </a:cxn>
                <a:cxn ang="0">
                  <a:pos x="T2" y="T3"/>
                </a:cxn>
                <a:cxn ang="0">
                  <a:pos x="T4" y="T5"/>
                </a:cxn>
              </a:cxnLst>
              <a:rect l="0" t="0" r="r" b="b"/>
              <a:pathLst>
                <a:path w="2917" h="1920">
                  <a:moveTo>
                    <a:pt x="0" y="0"/>
                  </a:moveTo>
                  <a:lnTo>
                    <a:pt x="0" y="1920"/>
                  </a:lnTo>
                  <a:lnTo>
                    <a:pt x="2917" y="1920"/>
                  </a:lnTo>
                </a:path>
              </a:pathLst>
            </a:custGeom>
            <a:noFill/>
            <a:ln w="19050" cap="sq">
              <a:solidFill>
                <a:srgbClr val="5A5A5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24" name="Line 10"/>
            <p:cNvSpPr>
              <a:spLocks noChangeShapeType="1"/>
            </p:cNvSpPr>
            <p:nvPr/>
          </p:nvSpPr>
          <p:spPr bwMode="auto">
            <a:xfrm flipV="1">
              <a:off x="2263077" y="4554833"/>
              <a:ext cx="0" cy="92075"/>
            </a:xfrm>
            <a:prstGeom prst="line">
              <a:avLst/>
            </a:prstGeom>
            <a:noFill/>
            <a:ln w="19050" cap="sq">
              <a:solidFill>
                <a:srgbClr val="5A5A5A"/>
              </a:solidFill>
              <a:prstDash val="solid"/>
              <a:miter lim="800000"/>
              <a:headEnd/>
              <a:tailEnd/>
            </a:ln>
            <a:extLst>
              <a:ext uri="{909E8E84-426E-40DD-AFC4-6F175D3DCCD1}">
                <a14:hiddenFill xmlns:a14="http://schemas.microsoft.com/office/drawing/2010/main">
                  <a:no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25" name="Line 11"/>
            <p:cNvSpPr>
              <a:spLocks noChangeShapeType="1"/>
            </p:cNvSpPr>
            <p:nvPr/>
          </p:nvSpPr>
          <p:spPr bwMode="auto">
            <a:xfrm flipV="1">
              <a:off x="3034602" y="4554833"/>
              <a:ext cx="0" cy="92075"/>
            </a:xfrm>
            <a:prstGeom prst="line">
              <a:avLst/>
            </a:prstGeom>
            <a:noFill/>
            <a:ln w="19050" cap="sq">
              <a:solidFill>
                <a:srgbClr val="5A5A5A"/>
              </a:solidFill>
              <a:prstDash val="solid"/>
              <a:miter lim="800000"/>
              <a:headEnd/>
              <a:tailEnd/>
            </a:ln>
            <a:extLst>
              <a:ext uri="{909E8E84-426E-40DD-AFC4-6F175D3DCCD1}">
                <a14:hiddenFill xmlns:a14="http://schemas.microsoft.com/office/drawing/2010/main">
                  <a:no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27" name="Line 12"/>
            <p:cNvSpPr>
              <a:spLocks noChangeShapeType="1"/>
            </p:cNvSpPr>
            <p:nvPr/>
          </p:nvSpPr>
          <p:spPr bwMode="auto">
            <a:xfrm flipV="1">
              <a:off x="3806127" y="4554833"/>
              <a:ext cx="0" cy="92075"/>
            </a:xfrm>
            <a:prstGeom prst="line">
              <a:avLst/>
            </a:prstGeom>
            <a:noFill/>
            <a:ln w="19050" cap="sq">
              <a:solidFill>
                <a:srgbClr val="5A5A5A"/>
              </a:solidFill>
              <a:prstDash val="solid"/>
              <a:miter lim="800000"/>
              <a:headEnd/>
              <a:tailEnd/>
            </a:ln>
            <a:extLst>
              <a:ext uri="{909E8E84-426E-40DD-AFC4-6F175D3DCCD1}">
                <a14:hiddenFill xmlns:a14="http://schemas.microsoft.com/office/drawing/2010/main">
                  <a:no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28" name="Line 13"/>
            <p:cNvSpPr>
              <a:spLocks noChangeShapeType="1"/>
            </p:cNvSpPr>
            <p:nvPr/>
          </p:nvSpPr>
          <p:spPr bwMode="auto">
            <a:xfrm flipV="1">
              <a:off x="4576064" y="4554833"/>
              <a:ext cx="0" cy="92075"/>
            </a:xfrm>
            <a:prstGeom prst="line">
              <a:avLst/>
            </a:prstGeom>
            <a:noFill/>
            <a:ln w="19050" cap="sq">
              <a:solidFill>
                <a:srgbClr val="5A5A5A"/>
              </a:solidFill>
              <a:prstDash val="solid"/>
              <a:miter lim="800000"/>
              <a:headEnd/>
              <a:tailEnd/>
            </a:ln>
            <a:extLst>
              <a:ext uri="{909E8E84-426E-40DD-AFC4-6F175D3DCCD1}">
                <a14:hiddenFill xmlns:a14="http://schemas.microsoft.com/office/drawing/2010/main">
                  <a:no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29" name="Line 14"/>
            <p:cNvSpPr>
              <a:spLocks noChangeShapeType="1"/>
            </p:cNvSpPr>
            <p:nvPr/>
          </p:nvSpPr>
          <p:spPr bwMode="auto">
            <a:xfrm flipV="1">
              <a:off x="5347589" y="4554833"/>
              <a:ext cx="0" cy="92075"/>
            </a:xfrm>
            <a:prstGeom prst="line">
              <a:avLst/>
            </a:prstGeom>
            <a:noFill/>
            <a:ln w="19050" cap="sq">
              <a:solidFill>
                <a:srgbClr val="5A5A5A"/>
              </a:solidFill>
              <a:prstDash val="solid"/>
              <a:miter lim="800000"/>
              <a:headEnd/>
              <a:tailEnd/>
            </a:ln>
            <a:extLst>
              <a:ext uri="{909E8E84-426E-40DD-AFC4-6F175D3DCCD1}">
                <a14:hiddenFill xmlns:a14="http://schemas.microsoft.com/office/drawing/2010/main">
                  <a:no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30" name="Line 15"/>
            <p:cNvSpPr>
              <a:spLocks noChangeShapeType="1"/>
            </p:cNvSpPr>
            <p:nvPr/>
          </p:nvSpPr>
          <p:spPr bwMode="auto">
            <a:xfrm flipV="1">
              <a:off x="6119114" y="4554833"/>
              <a:ext cx="0" cy="92075"/>
            </a:xfrm>
            <a:prstGeom prst="line">
              <a:avLst/>
            </a:prstGeom>
            <a:noFill/>
            <a:ln w="19050" cap="sq">
              <a:solidFill>
                <a:srgbClr val="5A5A5A"/>
              </a:solidFill>
              <a:prstDash val="solid"/>
              <a:miter lim="800000"/>
              <a:headEnd/>
              <a:tailEnd/>
            </a:ln>
            <a:extLst>
              <a:ext uri="{909E8E84-426E-40DD-AFC4-6F175D3DCCD1}">
                <a14:hiddenFill xmlns:a14="http://schemas.microsoft.com/office/drawing/2010/main">
                  <a:no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31" name="Line 16"/>
            <p:cNvSpPr>
              <a:spLocks noChangeShapeType="1"/>
            </p:cNvSpPr>
            <p:nvPr/>
          </p:nvSpPr>
          <p:spPr bwMode="auto">
            <a:xfrm flipV="1">
              <a:off x="6893814" y="4554833"/>
              <a:ext cx="0" cy="92075"/>
            </a:xfrm>
            <a:prstGeom prst="line">
              <a:avLst/>
            </a:prstGeom>
            <a:noFill/>
            <a:ln w="19050" cap="sq">
              <a:solidFill>
                <a:srgbClr val="5A5A5A"/>
              </a:solidFill>
              <a:prstDash val="solid"/>
              <a:miter lim="800000"/>
              <a:headEnd/>
              <a:tailEnd/>
            </a:ln>
            <a:extLst>
              <a:ext uri="{909E8E84-426E-40DD-AFC4-6F175D3DCCD1}">
                <a14:hiddenFill xmlns:a14="http://schemas.microsoft.com/office/drawing/2010/main">
                  <a:no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32" name="Line 17"/>
            <p:cNvSpPr>
              <a:spLocks noChangeShapeType="1"/>
            </p:cNvSpPr>
            <p:nvPr/>
          </p:nvSpPr>
          <p:spPr bwMode="auto">
            <a:xfrm>
              <a:off x="2155127" y="1494133"/>
              <a:ext cx="95250" cy="0"/>
            </a:xfrm>
            <a:prstGeom prst="line">
              <a:avLst/>
            </a:prstGeom>
            <a:noFill/>
            <a:ln w="19050" cap="sq">
              <a:solidFill>
                <a:srgbClr val="5A5A5A"/>
              </a:solidFill>
              <a:prstDash val="solid"/>
              <a:miter lim="800000"/>
              <a:headEnd/>
              <a:tailEnd/>
            </a:ln>
            <a:extLst>
              <a:ext uri="{909E8E84-426E-40DD-AFC4-6F175D3DCCD1}">
                <a14:hiddenFill xmlns:a14="http://schemas.microsoft.com/office/drawing/2010/main">
                  <a:no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33" name="Line 18"/>
            <p:cNvSpPr>
              <a:spLocks noChangeShapeType="1"/>
            </p:cNvSpPr>
            <p:nvPr/>
          </p:nvSpPr>
          <p:spPr bwMode="auto">
            <a:xfrm>
              <a:off x="2155127" y="4542133"/>
              <a:ext cx="95250" cy="0"/>
            </a:xfrm>
            <a:prstGeom prst="line">
              <a:avLst/>
            </a:prstGeom>
            <a:noFill/>
            <a:ln w="19050" cap="sq">
              <a:solidFill>
                <a:srgbClr val="5A5A5A"/>
              </a:solidFill>
              <a:prstDash val="solid"/>
              <a:miter lim="800000"/>
              <a:headEnd/>
              <a:tailEnd/>
            </a:ln>
            <a:extLst>
              <a:ext uri="{909E8E84-426E-40DD-AFC4-6F175D3DCCD1}">
                <a14:hiddenFill xmlns:a14="http://schemas.microsoft.com/office/drawing/2010/main">
                  <a:no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34" name="Line 19"/>
            <p:cNvSpPr>
              <a:spLocks noChangeShapeType="1"/>
            </p:cNvSpPr>
            <p:nvPr/>
          </p:nvSpPr>
          <p:spPr bwMode="auto">
            <a:xfrm>
              <a:off x="2155127" y="3321346"/>
              <a:ext cx="95250" cy="0"/>
            </a:xfrm>
            <a:prstGeom prst="line">
              <a:avLst/>
            </a:prstGeom>
            <a:noFill/>
            <a:ln w="19050" cap="sq">
              <a:solidFill>
                <a:srgbClr val="5A5A5A"/>
              </a:solidFill>
              <a:prstDash val="solid"/>
              <a:miter lim="800000"/>
              <a:headEnd/>
              <a:tailEnd/>
            </a:ln>
            <a:extLst>
              <a:ext uri="{909E8E84-426E-40DD-AFC4-6F175D3DCCD1}">
                <a14:hiddenFill xmlns:a14="http://schemas.microsoft.com/office/drawing/2010/main">
                  <a:no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37" name="Line 20"/>
            <p:cNvSpPr>
              <a:spLocks noChangeShapeType="1"/>
            </p:cNvSpPr>
            <p:nvPr/>
          </p:nvSpPr>
          <p:spPr bwMode="auto">
            <a:xfrm>
              <a:off x="2155127" y="3932533"/>
              <a:ext cx="95250" cy="0"/>
            </a:xfrm>
            <a:prstGeom prst="line">
              <a:avLst/>
            </a:prstGeom>
            <a:noFill/>
            <a:ln w="19050" cap="sq">
              <a:solidFill>
                <a:srgbClr val="5A5A5A"/>
              </a:solidFill>
              <a:prstDash val="solid"/>
              <a:miter lim="800000"/>
              <a:headEnd/>
              <a:tailEnd/>
            </a:ln>
            <a:extLst>
              <a:ext uri="{909E8E84-426E-40DD-AFC4-6F175D3DCCD1}">
                <a14:hiddenFill xmlns:a14="http://schemas.microsoft.com/office/drawing/2010/main">
                  <a:no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38" name="Line 21"/>
            <p:cNvSpPr>
              <a:spLocks noChangeShapeType="1"/>
            </p:cNvSpPr>
            <p:nvPr/>
          </p:nvSpPr>
          <p:spPr bwMode="auto">
            <a:xfrm>
              <a:off x="2155127" y="2103733"/>
              <a:ext cx="95250" cy="0"/>
            </a:xfrm>
            <a:prstGeom prst="line">
              <a:avLst/>
            </a:prstGeom>
            <a:noFill/>
            <a:ln w="19050" cap="sq">
              <a:solidFill>
                <a:srgbClr val="5A5A5A"/>
              </a:solidFill>
              <a:prstDash val="solid"/>
              <a:miter lim="800000"/>
              <a:headEnd/>
              <a:tailEnd/>
            </a:ln>
            <a:extLst>
              <a:ext uri="{909E8E84-426E-40DD-AFC4-6F175D3DCCD1}">
                <a14:hiddenFill xmlns:a14="http://schemas.microsoft.com/office/drawing/2010/main">
                  <a:no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39" name="Line 22"/>
            <p:cNvSpPr>
              <a:spLocks noChangeShapeType="1"/>
            </p:cNvSpPr>
            <p:nvPr/>
          </p:nvSpPr>
          <p:spPr bwMode="auto">
            <a:xfrm>
              <a:off x="2155127" y="2714921"/>
              <a:ext cx="95250" cy="0"/>
            </a:xfrm>
            <a:prstGeom prst="line">
              <a:avLst/>
            </a:prstGeom>
            <a:noFill/>
            <a:ln w="19050" cap="sq">
              <a:solidFill>
                <a:srgbClr val="5A5A5A"/>
              </a:solidFill>
              <a:prstDash val="solid"/>
              <a:miter lim="800000"/>
              <a:headEnd/>
              <a:tailEnd/>
            </a:ln>
            <a:extLst>
              <a:ext uri="{909E8E84-426E-40DD-AFC4-6F175D3DCCD1}">
                <a14:hiddenFill xmlns:a14="http://schemas.microsoft.com/office/drawing/2010/main">
                  <a:noFill/>
                </a14:hiddenFill>
              </a:ext>
            </a:extLst>
          </p:spPr>
          <p:txBody>
            <a:bodyPr vert="horz" wrap="square" lIns="86445" tIns="43222" rIns="86445" bIns="43222" numCol="1" anchor="t" anchorCtr="0" compatLnSpc="1">
              <a:prstTxWarp prst="textNoShape">
                <a:avLst/>
              </a:prstTxWarp>
            </a:bodyPr>
            <a:lstStyle/>
            <a:p>
              <a:endParaRPr lang="en-GB" sz="1702" dirty="0">
                <a:latin typeface="Garamond" panose="02020404030301010803" pitchFamily="18" charset="0"/>
              </a:endParaRPr>
            </a:p>
          </p:txBody>
        </p:sp>
        <p:sp>
          <p:nvSpPr>
            <p:cNvPr id="40" name="Right Bracket 42"/>
            <p:cNvSpPr/>
            <p:nvPr/>
          </p:nvSpPr>
          <p:spPr>
            <a:xfrm>
              <a:off x="6851620" y="1776935"/>
              <a:ext cx="172279" cy="937987"/>
            </a:xfrm>
            <a:prstGeom prst="rightBracket">
              <a:avLst>
                <a:gd name="adj" fmla="val 0"/>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702" dirty="0">
                <a:latin typeface="Garamond" panose="02020404030301010803" pitchFamily="18" charset="0"/>
              </a:endParaRPr>
            </a:p>
          </p:txBody>
        </p:sp>
        <p:sp>
          <p:nvSpPr>
            <p:cNvPr id="41" name="TextBox 63"/>
            <p:cNvSpPr txBox="1"/>
            <p:nvPr/>
          </p:nvSpPr>
          <p:spPr>
            <a:xfrm rot="16200000">
              <a:off x="91683" y="2850040"/>
              <a:ext cx="3031897" cy="352285"/>
            </a:xfrm>
            <a:prstGeom prst="rect">
              <a:avLst/>
            </a:prstGeom>
            <a:noFill/>
          </p:spPr>
          <p:txBody>
            <a:bodyPr wrap="square" rtlCol="0">
              <a:spAutoFit/>
            </a:bodyPr>
            <a:lstStyle/>
            <a:p>
              <a:pPr algn="ctr"/>
              <a:r>
                <a:rPr lang="en-GB" sz="1324" b="1" dirty="0">
                  <a:latin typeface="Garamond" panose="02020404030301010803" pitchFamily="18" charset="0"/>
                  <a:cs typeface="Arial" panose="020B0604020202020204" pitchFamily="34" charset="0"/>
                </a:rPr>
                <a:t>Estimated survival (%)</a:t>
              </a:r>
            </a:p>
          </p:txBody>
        </p:sp>
        <p:sp>
          <p:nvSpPr>
            <p:cNvPr id="42" name="TextBox 64"/>
            <p:cNvSpPr txBox="1"/>
            <p:nvPr/>
          </p:nvSpPr>
          <p:spPr>
            <a:xfrm>
              <a:off x="1534402" y="4397921"/>
              <a:ext cx="632274" cy="352286"/>
            </a:xfrm>
            <a:prstGeom prst="rect">
              <a:avLst/>
            </a:prstGeom>
            <a:noFill/>
          </p:spPr>
          <p:txBody>
            <a:bodyPr wrap="square" rtlCol="0">
              <a:spAutoFit/>
            </a:bodyPr>
            <a:lstStyle/>
            <a:p>
              <a:pPr algn="r"/>
              <a:r>
                <a:rPr lang="en-GB" sz="1324" b="1" dirty="0">
                  <a:latin typeface="Garamond" panose="02020404030301010803" pitchFamily="18" charset="0"/>
                  <a:cs typeface="Arial" panose="020B0604020202020204" pitchFamily="34" charset="0"/>
                </a:rPr>
                <a:t>0</a:t>
              </a:r>
            </a:p>
          </p:txBody>
        </p:sp>
        <p:sp>
          <p:nvSpPr>
            <p:cNvPr id="43" name="TextBox 66"/>
            <p:cNvSpPr txBox="1"/>
            <p:nvPr/>
          </p:nvSpPr>
          <p:spPr>
            <a:xfrm>
              <a:off x="1534402" y="3784414"/>
              <a:ext cx="632274" cy="352286"/>
            </a:xfrm>
            <a:prstGeom prst="rect">
              <a:avLst/>
            </a:prstGeom>
            <a:noFill/>
          </p:spPr>
          <p:txBody>
            <a:bodyPr wrap="square" rtlCol="0">
              <a:spAutoFit/>
            </a:bodyPr>
            <a:lstStyle/>
            <a:p>
              <a:pPr algn="r"/>
              <a:r>
                <a:rPr lang="en-GB" sz="1324" b="1" dirty="0">
                  <a:latin typeface="Garamond" panose="02020404030301010803" pitchFamily="18" charset="0"/>
                  <a:cs typeface="Arial" panose="020B0604020202020204" pitchFamily="34" charset="0"/>
                </a:rPr>
                <a:t>20</a:t>
              </a:r>
            </a:p>
          </p:txBody>
        </p:sp>
        <p:sp>
          <p:nvSpPr>
            <p:cNvPr id="44" name="TextBox 68"/>
            <p:cNvSpPr txBox="1"/>
            <p:nvPr/>
          </p:nvSpPr>
          <p:spPr>
            <a:xfrm>
              <a:off x="1534402" y="1960489"/>
              <a:ext cx="632274" cy="352286"/>
            </a:xfrm>
            <a:prstGeom prst="rect">
              <a:avLst/>
            </a:prstGeom>
            <a:noFill/>
          </p:spPr>
          <p:txBody>
            <a:bodyPr wrap="square" rtlCol="0">
              <a:spAutoFit/>
            </a:bodyPr>
            <a:lstStyle/>
            <a:p>
              <a:pPr algn="r"/>
              <a:r>
                <a:rPr lang="en-GB" sz="1324" b="1" dirty="0">
                  <a:latin typeface="Garamond" panose="02020404030301010803" pitchFamily="18" charset="0"/>
                  <a:cs typeface="Arial" panose="020B0604020202020204" pitchFamily="34" charset="0"/>
                </a:rPr>
                <a:t>80</a:t>
              </a:r>
            </a:p>
          </p:txBody>
        </p:sp>
        <p:sp>
          <p:nvSpPr>
            <p:cNvPr id="45" name="TextBox 70"/>
            <p:cNvSpPr txBox="1"/>
            <p:nvPr/>
          </p:nvSpPr>
          <p:spPr>
            <a:xfrm>
              <a:off x="1534402" y="1340768"/>
              <a:ext cx="632274" cy="352286"/>
            </a:xfrm>
            <a:prstGeom prst="rect">
              <a:avLst/>
            </a:prstGeom>
            <a:noFill/>
          </p:spPr>
          <p:txBody>
            <a:bodyPr wrap="square" rtlCol="0">
              <a:spAutoFit/>
            </a:bodyPr>
            <a:lstStyle/>
            <a:p>
              <a:pPr algn="r"/>
              <a:r>
                <a:rPr lang="en-GB" sz="1324" b="1" dirty="0">
                  <a:latin typeface="Garamond" panose="02020404030301010803" pitchFamily="18" charset="0"/>
                  <a:cs typeface="Arial" panose="020B0604020202020204" pitchFamily="34" charset="0"/>
                </a:rPr>
                <a:t>100</a:t>
              </a:r>
            </a:p>
          </p:txBody>
        </p:sp>
        <p:sp>
          <p:nvSpPr>
            <p:cNvPr id="46" name="TextBox 72"/>
            <p:cNvSpPr txBox="1"/>
            <p:nvPr/>
          </p:nvSpPr>
          <p:spPr>
            <a:xfrm>
              <a:off x="1916872" y="4647363"/>
              <a:ext cx="693983" cy="352286"/>
            </a:xfrm>
            <a:prstGeom prst="rect">
              <a:avLst/>
            </a:prstGeom>
            <a:noFill/>
          </p:spPr>
          <p:txBody>
            <a:bodyPr wrap="square" rtlCol="0">
              <a:spAutoFit/>
            </a:bodyPr>
            <a:lstStyle/>
            <a:p>
              <a:pPr algn="ctr"/>
              <a:r>
                <a:rPr lang="en-GB" sz="1324" b="1" dirty="0">
                  <a:latin typeface="Garamond" panose="02020404030301010803" pitchFamily="18" charset="0"/>
                  <a:cs typeface="Arial" panose="020B0604020202020204" pitchFamily="34" charset="0"/>
                </a:rPr>
                <a:t>0</a:t>
              </a:r>
            </a:p>
          </p:txBody>
        </p:sp>
        <p:sp>
          <p:nvSpPr>
            <p:cNvPr id="47" name="TextBox 74"/>
            <p:cNvSpPr txBox="1"/>
            <p:nvPr/>
          </p:nvSpPr>
          <p:spPr>
            <a:xfrm>
              <a:off x="2689306" y="4647363"/>
              <a:ext cx="693983" cy="352286"/>
            </a:xfrm>
            <a:prstGeom prst="rect">
              <a:avLst/>
            </a:prstGeom>
            <a:noFill/>
          </p:spPr>
          <p:txBody>
            <a:bodyPr wrap="square" rtlCol="0">
              <a:spAutoFit/>
            </a:bodyPr>
            <a:lstStyle/>
            <a:p>
              <a:pPr algn="ctr"/>
              <a:r>
                <a:rPr lang="en-GB" sz="1324" b="1" dirty="0">
                  <a:latin typeface="Garamond" panose="02020404030301010803" pitchFamily="18" charset="0"/>
                  <a:cs typeface="Arial" panose="020B0604020202020204" pitchFamily="34" charset="0"/>
                </a:rPr>
                <a:t>2</a:t>
              </a:r>
            </a:p>
          </p:txBody>
        </p:sp>
        <p:sp>
          <p:nvSpPr>
            <p:cNvPr id="48" name="TextBox 75"/>
            <p:cNvSpPr txBox="1"/>
            <p:nvPr/>
          </p:nvSpPr>
          <p:spPr>
            <a:xfrm>
              <a:off x="3461742" y="4647363"/>
              <a:ext cx="693983" cy="352286"/>
            </a:xfrm>
            <a:prstGeom prst="rect">
              <a:avLst/>
            </a:prstGeom>
            <a:noFill/>
          </p:spPr>
          <p:txBody>
            <a:bodyPr wrap="square" rtlCol="0">
              <a:spAutoFit/>
            </a:bodyPr>
            <a:lstStyle/>
            <a:p>
              <a:pPr algn="ctr"/>
              <a:r>
                <a:rPr lang="en-GB" sz="1324" b="1" dirty="0">
                  <a:latin typeface="Garamond" panose="02020404030301010803" pitchFamily="18" charset="0"/>
                  <a:cs typeface="Arial" panose="020B0604020202020204" pitchFamily="34" charset="0"/>
                </a:rPr>
                <a:t>4</a:t>
              </a:r>
            </a:p>
          </p:txBody>
        </p:sp>
        <p:sp>
          <p:nvSpPr>
            <p:cNvPr id="49" name="TextBox 76"/>
            <p:cNvSpPr txBox="1"/>
            <p:nvPr/>
          </p:nvSpPr>
          <p:spPr>
            <a:xfrm>
              <a:off x="4234177" y="4647363"/>
              <a:ext cx="693983" cy="352286"/>
            </a:xfrm>
            <a:prstGeom prst="rect">
              <a:avLst/>
            </a:prstGeom>
            <a:noFill/>
          </p:spPr>
          <p:txBody>
            <a:bodyPr wrap="square" rtlCol="0">
              <a:spAutoFit/>
            </a:bodyPr>
            <a:lstStyle/>
            <a:p>
              <a:pPr algn="ctr"/>
              <a:r>
                <a:rPr lang="en-GB" sz="1324" b="1" dirty="0">
                  <a:latin typeface="Garamond" panose="02020404030301010803" pitchFamily="18" charset="0"/>
                  <a:cs typeface="Arial" panose="020B0604020202020204" pitchFamily="34" charset="0"/>
                </a:rPr>
                <a:t>6</a:t>
              </a:r>
            </a:p>
          </p:txBody>
        </p:sp>
        <p:sp>
          <p:nvSpPr>
            <p:cNvPr id="50" name="TextBox 77"/>
            <p:cNvSpPr txBox="1"/>
            <p:nvPr/>
          </p:nvSpPr>
          <p:spPr>
            <a:xfrm>
              <a:off x="5006612" y="4647363"/>
              <a:ext cx="693983" cy="352286"/>
            </a:xfrm>
            <a:prstGeom prst="rect">
              <a:avLst/>
            </a:prstGeom>
            <a:noFill/>
          </p:spPr>
          <p:txBody>
            <a:bodyPr wrap="square" rtlCol="0">
              <a:spAutoFit/>
            </a:bodyPr>
            <a:lstStyle/>
            <a:p>
              <a:pPr algn="ctr"/>
              <a:r>
                <a:rPr lang="en-GB" sz="1324" b="1" dirty="0">
                  <a:latin typeface="Garamond" panose="02020404030301010803" pitchFamily="18" charset="0"/>
                  <a:cs typeface="Arial" panose="020B0604020202020204" pitchFamily="34" charset="0"/>
                </a:rPr>
                <a:t>8</a:t>
              </a:r>
            </a:p>
          </p:txBody>
        </p:sp>
        <p:sp>
          <p:nvSpPr>
            <p:cNvPr id="51" name="TextBox 79"/>
            <p:cNvSpPr txBox="1"/>
            <p:nvPr/>
          </p:nvSpPr>
          <p:spPr>
            <a:xfrm>
              <a:off x="5779046" y="4647363"/>
              <a:ext cx="693983" cy="352286"/>
            </a:xfrm>
            <a:prstGeom prst="rect">
              <a:avLst/>
            </a:prstGeom>
            <a:noFill/>
          </p:spPr>
          <p:txBody>
            <a:bodyPr wrap="square" rtlCol="0">
              <a:spAutoFit/>
            </a:bodyPr>
            <a:lstStyle/>
            <a:p>
              <a:pPr algn="ctr"/>
              <a:r>
                <a:rPr lang="en-GB" sz="1324" b="1" dirty="0">
                  <a:latin typeface="Garamond" panose="02020404030301010803" pitchFamily="18" charset="0"/>
                  <a:cs typeface="Arial" panose="020B0604020202020204" pitchFamily="34" charset="0"/>
                </a:rPr>
                <a:t>10</a:t>
              </a:r>
            </a:p>
          </p:txBody>
        </p:sp>
        <p:sp>
          <p:nvSpPr>
            <p:cNvPr id="52" name="TextBox 80"/>
            <p:cNvSpPr txBox="1"/>
            <p:nvPr/>
          </p:nvSpPr>
          <p:spPr>
            <a:xfrm>
              <a:off x="6551480" y="4647363"/>
              <a:ext cx="693983" cy="352286"/>
            </a:xfrm>
            <a:prstGeom prst="rect">
              <a:avLst/>
            </a:prstGeom>
            <a:noFill/>
          </p:spPr>
          <p:txBody>
            <a:bodyPr wrap="square" rtlCol="0">
              <a:spAutoFit/>
            </a:bodyPr>
            <a:lstStyle/>
            <a:p>
              <a:pPr algn="ctr"/>
              <a:r>
                <a:rPr lang="en-GB" sz="1324" b="1" dirty="0">
                  <a:latin typeface="Garamond" panose="02020404030301010803" pitchFamily="18" charset="0"/>
                  <a:cs typeface="Arial" panose="020B0604020202020204" pitchFamily="34" charset="0"/>
                </a:rPr>
                <a:t>12</a:t>
              </a:r>
            </a:p>
          </p:txBody>
        </p:sp>
        <p:sp>
          <p:nvSpPr>
            <p:cNvPr id="53" name="TextBox 114"/>
            <p:cNvSpPr txBox="1"/>
            <p:nvPr/>
          </p:nvSpPr>
          <p:spPr>
            <a:xfrm>
              <a:off x="2622093" y="4879568"/>
              <a:ext cx="4643437" cy="352286"/>
            </a:xfrm>
            <a:prstGeom prst="rect">
              <a:avLst/>
            </a:prstGeom>
            <a:noFill/>
          </p:spPr>
          <p:txBody>
            <a:bodyPr wrap="square" rtlCol="0">
              <a:spAutoFit/>
            </a:bodyPr>
            <a:lstStyle/>
            <a:p>
              <a:pPr algn="ctr"/>
              <a:r>
                <a:rPr lang="en-GB" sz="1324" b="1" dirty="0">
                  <a:latin typeface="Garamond" panose="02020404030301010803" pitchFamily="18" charset="0"/>
                  <a:cs typeface="Arial" panose="020B0604020202020204" pitchFamily="34" charset="0"/>
                </a:rPr>
                <a:t>Year</a:t>
              </a:r>
            </a:p>
          </p:txBody>
        </p:sp>
        <p:sp>
          <p:nvSpPr>
            <p:cNvPr id="54" name="TextBox 68"/>
            <p:cNvSpPr txBox="1"/>
            <p:nvPr/>
          </p:nvSpPr>
          <p:spPr>
            <a:xfrm>
              <a:off x="1534402" y="2560238"/>
              <a:ext cx="632274" cy="352286"/>
            </a:xfrm>
            <a:prstGeom prst="rect">
              <a:avLst/>
            </a:prstGeom>
            <a:noFill/>
          </p:spPr>
          <p:txBody>
            <a:bodyPr wrap="square" rtlCol="0">
              <a:spAutoFit/>
            </a:bodyPr>
            <a:lstStyle/>
            <a:p>
              <a:pPr algn="r"/>
              <a:r>
                <a:rPr lang="en-GB" sz="1324" b="1" dirty="0">
                  <a:latin typeface="Garamond" panose="02020404030301010803" pitchFamily="18" charset="0"/>
                  <a:cs typeface="Arial" panose="020B0604020202020204" pitchFamily="34" charset="0"/>
                </a:rPr>
                <a:t>60</a:t>
              </a:r>
            </a:p>
          </p:txBody>
        </p:sp>
        <p:sp>
          <p:nvSpPr>
            <p:cNvPr id="55" name="TextBox 68"/>
            <p:cNvSpPr txBox="1"/>
            <p:nvPr/>
          </p:nvSpPr>
          <p:spPr>
            <a:xfrm>
              <a:off x="1534402" y="3165895"/>
              <a:ext cx="632274" cy="352286"/>
            </a:xfrm>
            <a:prstGeom prst="rect">
              <a:avLst/>
            </a:prstGeom>
            <a:noFill/>
          </p:spPr>
          <p:txBody>
            <a:bodyPr wrap="square" rtlCol="0">
              <a:spAutoFit/>
            </a:bodyPr>
            <a:lstStyle/>
            <a:p>
              <a:pPr algn="r"/>
              <a:r>
                <a:rPr lang="en-GB" sz="1324" b="1" dirty="0">
                  <a:latin typeface="Garamond" panose="02020404030301010803" pitchFamily="18" charset="0"/>
                  <a:cs typeface="Arial" panose="020B0604020202020204" pitchFamily="34" charset="0"/>
                </a:rPr>
                <a:t>40</a:t>
              </a:r>
            </a:p>
          </p:txBody>
        </p:sp>
        <p:cxnSp>
          <p:nvCxnSpPr>
            <p:cNvPr id="58" name="Straight Connector 5"/>
            <p:cNvCxnSpPr/>
            <p:nvPr/>
          </p:nvCxnSpPr>
          <p:spPr>
            <a:xfrm flipH="1">
              <a:off x="2550450" y="3324584"/>
              <a:ext cx="359824" cy="0"/>
            </a:xfrm>
            <a:prstGeom prst="line">
              <a:avLst/>
            </a:prstGeom>
            <a:ln w="28575">
              <a:solidFill>
                <a:srgbClr val="245A69"/>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60"/>
            <p:cNvCxnSpPr/>
            <p:nvPr/>
          </p:nvCxnSpPr>
          <p:spPr>
            <a:xfrm flipH="1">
              <a:off x="2550450" y="3567553"/>
              <a:ext cx="359824"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61"/>
            <p:cNvCxnSpPr/>
            <p:nvPr/>
          </p:nvCxnSpPr>
          <p:spPr>
            <a:xfrm flipH="1">
              <a:off x="2550450" y="3810521"/>
              <a:ext cx="359824" cy="0"/>
            </a:xfrm>
            <a:prstGeom prst="line">
              <a:avLst/>
            </a:prstGeom>
            <a:ln w="28575">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2"/>
            <p:cNvCxnSpPr/>
            <p:nvPr/>
          </p:nvCxnSpPr>
          <p:spPr>
            <a:xfrm flipH="1">
              <a:off x="2550450" y="4234050"/>
              <a:ext cx="359824" cy="0"/>
            </a:xfrm>
            <a:prstGeom prst="line">
              <a:avLst/>
            </a:prstGeom>
            <a:ln w="28575">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62" name="TextBox 68"/>
          <p:cNvSpPr txBox="1"/>
          <p:nvPr/>
        </p:nvSpPr>
        <p:spPr>
          <a:xfrm>
            <a:off x="3650734" y="3975113"/>
            <a:ext cx="1069939" cy="266868"/>
          </a:xfrm>
          <a:prstGeom prst="rect">
            <a:avLst/>
          </a:prstGeom>
          <a:noFill/>
        </p:spPr>
        <p:txBody>
          <a:bodyPr wrap="square" rtlCol="0">
            <a:spAutoFit/>
          </a:bodyPr>
          <a:lstStyle/>
          <a:p>
            <a:r>
              <a:rPr lang="en-GB" sz="1134" dirty="0">
                <a:latin typeface="Garamond" panose="02020404030301010803" pitchFamily="18" charset="0"/>
                <a:cs typeface="Arial" panose="020B0604020202020204" pitchFamily="34" charset="0"/>
              </a:rPr>
              <a:t>Total (n=634) </a:t>
            </a:r>
          </a:p>
        </p:txBody>
      </p:sp>
      <p:sp>
        <p:nvSpPr>
          <p:cNvPr id="65" name="TextBox 68"/>
          <p:cNvSpPr txBox="1"/>
          <p:nvPr/>
        </p:nvSpPr>
        <p:spPr>
          <a:xfrm>
            <a:off x="3650734" y="4179336"/>
            <a:ext cx="2586823" cy="266868"/>
          </a:xfrm>
          <a:prstGeom prst="rect">
            <a:avLst/>
          </a:prstGeom>
          <a:noFill/>
        </p:spPr>
        <p:txBody>
          <a:bodyPr wrap="square" rtlCol="0">
            <a:spAutoFit/>
          </a:bodyPr>
          <a:lstStyle/>
          <a:p>
            <a:r>
              <a:rPr lang="en-GB" sz="1134" dirty="0">
                <a:latin typeface="Garamond" panose="02020404030301010803" pitchFamily="18" charset="0"/>
                <a:cs typeface="Arial" panose="020B0604020202020204" pitchFamily="34" charset="0"/>
              </a:rPr>
              <a:t>Nodular-bronchiectatic (NB) (n=482)</a:t>
            </a:r>
          </a:p>
        </p:txBody>
      </p:sp>
      <p:sp>
        <p:nvSpPr>
          <p:cNvPr id="66" name="TextBox 68"/>
          <p:cNvSpPr txBox="1"/>
          <p:nvPr/>
        </p:nvSpPr>
        <p:spPr>
          <a:xfrm>
            <a:off x="3650734" y="4383559"/>
            <a:ext cx="2735136" cy="441403"/>
          </a:xfrm>
          <a:prstGeom prst="rect">
            <a:avLst/>
          </a:prstGeom>
          <a:noFill/>
        </p:spPr>
        <p:txBody>
          <a:bodyPr wrap="square" rtlCol="0">
            <a:spAutoFit/>
          </a:bodyPr>
          <a:lstStyle/>
          <a:p>
            <a:r>
              <a:rPr lang="en-GB" sz="1134" dirty="0">
                <a:latin typeface="Garamond" panose="02020404030301010803" pitchFamily="18" charset="0"/>
                <a:cs typeface="Arial" panose="020B0604020202020204" pitchFamily="34" charset="0"/>
              </a:rPr>
              <a:t>Fibrocavitary (FC) or fibrocavitary + nodular-bronchiectatic (n=135)</a:t>
            </a:r>
          </a:p>
        </p:txBody>
      </p:sp>
      <p:sp>
        <p:nvSpPr>
          <p:cNvPr id="67" name="TextBox 68"/>
          <p:cNvSpPr txBox="1"/>
          <p:nvPr/>
        </p:nvSpPr>
        <p:spPr>
          <a:xfrm>
            <a:off x="3650734" y="4732197"/>
            <a:ext cx="1101649" cy="266868"/>
          </a:xfrm>
          <a:prstGeom prst="rect">
            <a:avLst/>
          </a:prstGeom>
          <a:noFill/>
        </p:spPr>
        <p:txBody>
          <a:bodyPr wrap="square" rtlCol="0">
            <a:spAutoFit/>
          </a:bodyPr>
          <a:lstStyle/>
          <a:p>
            <a:r>
              <a:rPr lang="en-GB" sz="1134" dirty="0">
                <a:latin typeface="Garamond" panose="02020404030301010803" pitchFamily="18" charset="0"/>
                <a:cs typeface="Arial" panose="020B0604020202020204" pitchFamily="34" charset="0"/>
              </a:rPr>
              <a:t>Other (n=17) </a:t>
            </a:r>
          </a:p>
        </p:txBody>
      </p:sp>
      <p:sp>
        <p:nvSpPr>
          <p:cNvPr id="68" name="Right Bracket 42"/>
          <p:cNvSpPr/>
          <p:nvPr/>
        </p:nvSpPr>
        <p:spPr>
          <a:xfrm>
            <a:off x="7007966" y="2579610"/>
            <a:ext cx="138405" cy="170167"/>
          </a:xfrm>
          <a:prstGeom prst="rightBracket">
            <a:avLst>
              <a:gd name="adj" fmla="val 0"/>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702" dirty="0">
              <a:latin typeface="Garamond" panose="02020404030301010803" pitchFamily="18" charset="0"/>
            </a:endParaRPr>
          </a:p>
        </p:txBody>
      </p:sp>
      <p:sp>
        <p:nvSpPr>
          <p:cNvPr id="69" name="Textfeld 68"/>
          <p:cNvSpPr txBox="1"/>
          <p:nvPr/>
        </p:nvSpPr>
        <p:spPr>
          <a:xfrm>
            <a:off x="7150680" y="2521860"/>
            <a:ext cx="720658" cy="266868"/>
          </a:xfrm>
          <a:prstGeom prst="rect">
            <a:avLst/>
          </a:prstGeom>
          <a:noFill/>
        </p:spPr>
        <p:txBody>
          <a:bodyPr wrap="square" rtlCol="0">
            <a:spAutoFit/>
          </a:bodyPr>
          <a:lstStyle/>
          <a:p>
            <a:r>
              <a:rPr lang="en-GB" sz="1134" dirty="0">
                <a:latin typeface="Garamond" panose="02020404030301010803" pitchFamily="18" charset="0"/>
                <a:cs typeface="Arial" pitchFamily="34" charset="0"/>
              </a:rPr>
              <a:t>ns</a:t>
            </a:r>
          </a:p>
        </p:txBody>
      </p:sp>
    </p:spTree>
    <p:extLst>
      <p:ext uri="{BB962C8B-B14F-4D97-AF65-F5344CB8AC3E}">
        <p14:creationId xmlns:p14="http://schemas.microsoft.com/office/powerpoint/2010/main" val="2284000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dissolve">
                                      <p:cBhvr>
                                        <p:cTn id="16" dur="500"/>
                                        <p:tgtEl>
                                          <p:spTgt spid="6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dissolve">
                                      <p:cBhvr>
                                        <p:cTn id="19" dur="500"/>
                                        <p:tgtEl>
                                          <p:spTgt spid="6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dissolve">
                                      <p:cBhvr>
                                        <p:cTn id="22" dur="500"/>
                                        <p:tgtEl>
                                          <p:spTgt spid="6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dissolve">
                                      <p:cBhvr>
                                        <p:cTn id="25" dur="500"/>
                                        <p:tgtEl>
                                          <p:spTgt spid="6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dissolve">
                                      <p:cBhvr>
                                        <p:cTn id="28" dur="500"/>
                                        <p:tgtEl>
                                          <p:spTgt spid="6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dissolve">
                                      <p:cBhvr>
                                        <p:cTn id="31"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8" grpId="0" animBg="1"/>
      <p:bldP spid="62" grpId="0"/>
      <p:bldP spid="65" grpId="0"/>
      <p:bldP spid="66" grpId="0"/>
      <p:bldP spid="67" grpId="0"/>
      <p:bldP spid="68" grpId="0" animBg="1"/>
      <p:bldP spid="6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asellaDiTesto 1"/>
          <p:cNvSpPr txBox="1"/>
          <p:nvPr/>
        </p:nvSpPr>
        <p:spPr>
          <a:xfrm>
            <a:off x="15020383" y="4025080"/>
            <a:ext cx="184731" cy="276551"/>
          </a:xfrm>
          <a:prstGeom prst="rect">
            <a:avLst/>
          </a:prstGeom>
          <a:noFill/>
        </p:spPr>
        <p:txBody>
          <a:bodyPr wrap="none" rtlCol="0">
            <a:spAutoFit/>
          </a:bodyPr>
          <a:lstStyle/>
          <a:p>
            <a:endParaRPr lang="it-IT" sz="1197">
              <a:latin typeface="Garamond" panose="02020404030301010803" pitchFamily="18" charset="0"/>
            </a:endParaRPr>
          </a:p>
        </p:txBody>
      </p:sp>
      <p:pic>
        <p:nvPicPr>
          <p:cNvPr id="3" name="Immagine 2"/>
          <p:cNvPicPr>
            <a:picLocks noChangeAspect="1"/>
          </p:cNvPicPr>
          <p:nvPr/>
        </p:nvPicPr>
        <p:blipFill>
          <a:blip r:embed="rId3"/>
          <a:stretch>
            <a:fillRect/>
          </a:stretch>
        </p:blipFill>
        <p:spPr>
          <a:xfrm>
            <a:off x="148537" y="2103072"/>
            <a:ext cx="2355280" cy="1907860"/>
          </a:xfrm>
          <a:prstGeom prst="rect">
            <a:avLst/>
          </a:prstGeom>
        </p:spPr>
      </p:pic>
      <p:sp>
        <p:nvSpPr>
          <p:cNvPr id="4" name="CasellaDiTesto 3"/>
          <p:cNvSpPr txBox="1"/>
          <p:nvPr/>
        </p:nvSpPr>
        <p:spPr>
          <a:xfrm>
            <a:off x="394194" y="1733318"/>
            <a:ext cx="1661359" cy="337785"/>
          </a:xfrm>
          <a:prstGeom prst="rect">
            <a:avLst/>
          </a:prstGeom>
          <a:noFill/>
        </p:spPr>
        <p:txBody>
          <a:bodyPr wrap="square" rtlCol="0">
            <a:spAutoFit/>
          </a:bodyPr>
          <a:lstStyle/>
          <a:p>
            <a:pPr algn="ctr"/>
            <a:r>
              <a:rPr lang="it-IT" sz="1595" b="1">
                <a:latin typeface="Garamond" panose="02020404030301010803" pitchFamily="18" charset="0"/>
                <a:ea typeface="Calibri" charset="0"/>
                <a:cs typeface="Calibri" charset="0"/>
              </a:rPr>
              <a:t>Europe</a:t>
            </a:r>
          </a:p>
        </p:txBody>
      </p:sp>
      <p:pic>
        <p:nvPicPr>
          <p:cNvPr id="5" name="Immagine 4"/>
          <p:cNvPicPr>
            <a:picLocks noChangeAspect="1"/>
          </p:cNvPicPr>
          <p:nvPr/>
        </p:nvPicPr>
        <p:blipFill>
          <a:blip r:embed="rId4"/>
          <a:stretch>
            <a:fillRect/>
          </a:stretch>
        </p:blipFill>
        <p:spPr>
          <a:xfrm>
            <a:off x="2437125" y="2128397"/>
            <a:ext cx="2397489" cy="1882535"/>
          </a:xfrm>
          <a:prstGeom prst="rect">
            <a:avLst/>
          </a:prstGeom>
        </p:spPr>
      </p:pic>
      <p:sp>
        <p:nvSpPr>
          <p:cNvPr id="7" name="CasellaDiTesto 6"/>
          <p:cNvSpPr txBox="1"/>
          <p:nvPr/>
        </p:nvSpPr>
        <p:spPr>
          <a:xfrm>
            <a:off x="2764670" y="1728662"/>
            <a:ext cx="1661359" cy="337785"/>
          </a:xfrm>
          <a:prstGeom prst="rect">
            <a:avLst/>
          </a:prstGeom>
          <a:noFill/>
        </p:spPr>
        <p:txBody>
          <a:bodyPr wrap="square" rtlCol="0">
            <a:spAutoFit/>
          </a:bodyPr>
          <a:lstStyle/>
          <a:p>
            <a:pPr algn="ctr"/>
            <a:r>
              <a:rPr lang="it-IT" sz="1595" b="1" dirty="0">
                <a:latin typeface="Garamond" panose="02020404030301010803" pitchFamily="18" charset="0"/>
                <a:ea typeface="Calibri" charset="0"/>
                <a:cs typeface="Calibri" charset="0"/>
              </a:rPr>
              <a:t>North America</a:t>
            </a:r>
          </a:p>
        </p:txBody>
      </p:sp>
      <p:pic>
        <p:nvPicPr>
          <p:cNvPr id="8" name="Immagine 7"/>
          <p:cNvPicPr>
            <a:picLocks noChangeAspect="1"/>
          </p:cNvPicPr>
          <p:nvPr/>
        </p:nvPicPr>
        <p:blipFill>
          <a:blip r:embed="rId5"/>
          <a:stretch>
            <a:fillRect/>
          </a:stretch>
        </p:blipFill>
        <p:spPr>
          <a:xfrm>
            <a:off x="4673374" y="2166385"/>
            <a:ext cx="2220210" cy="1806558"/>
          </a:xfrm>
          <a:prstGeom prst="rect">
            <a:avLst/>
          </a:prstGeom>
        </p:spPr>
      </p:pic>
      <p:sp>
        <p:nvSpPr>
          <p:cNvPr id="9" name="CasellaDiTesto 8"/>
          <p:cNvSpPr txBox="1"/>
          <p:nvPr/>
        </p:nvSpPr>
        <p:spPr>
          <a:xfrm>
            <a:off x="5067609" y="1796196"/>
            <a:ext cx="1661359" cy="337785"/>
          </a:xfrm>
          <a:prstGeom prst="rect">
            <a:avLst/>
          </a:prstGeom>
          <a:noFill/>
        </p:spPr>
        <p:txBody>
          <a:bodyPr wrap="square" rtlCol="0">
            <a:spAutoFit/>
          </a:bodyPr>
          <a:lstStyle/>
          <a:p>
            <a:pPr algn="ctr"/>
            <a:r>
              <a:rPr lang="it-IT" sz="1595" b="1" dirty="0">
                <a:latin typeface="Garamond" panose="02020404030301010803" pitchFamily="18" charset="0"/>
                <a:ea typeface="Calibri" charset="0"/>
                <a:cs typeface="Calibri" charset="0"/>
              </a:rPr>
              <a:t>South America</a:t>
            </a:r>
          </a:p>
        </p:txBody>
      </p:sp>
      <p:pic>
        <p:nvPicPr>
          <p:cNvPr id="10" name="Immagine 9"/>
          <p:cNvPicPr>
            <a:picLocks noChangeAspect="1"/>
          </p:cNvPicPr>
          <p:nvPr/>
        </p:nvPicPr>
        <p:blipFill>
          <a:blip r:embed="rId6"/>
          <a:stretch>
            <a:fillRect/>
          </a:stretch>
        </p:blipFill>
        <p:spPr>
          <a:xfrm>
            <a:off x="148537" y="4541074"/>
            <a:ext cx="2237093" cy="1764349"/>
          </a:xfrm>
          <a:prstGeom prst="rect">
            <a:avLst/>
          </a:prstGeom>
        </p:spPr>
      </p:pic>
      <p:sp>
        <p:nvSpPr>
          <p:cNvPr id="11" name="CasellaDiTesto 10"/>
          <p:cNvSpPr txBox="1"/>
          <p:nvPr/>
        </p:nvSpPr>
        <p:spPr>
          <a:xfrm>
            <a:off x="436404" y="4204656"/>
            <a:ext cx="1661359" cy="337785"/>
          </a:xfrm>
          <a:prstGeom prst="rect">
            <a:avLst/>
          </a:prstGeom>
          <a:noFill/>
        </p:spPr>
        <p:txBody>
          <a:bodyPr wrap="square" rtlCol="0">
            <a:spAutoFit/>
          </a:bodyPr>
          <a:lstStyle/>
          <a:p>
            <a:pPr algn="ctr"/>
            <a:r>
              <a:rPr lang="it-IT" sz="1595" b="1" dirty="0">
                <a:latin typeface="Garamond" panose="02020404030301010803" pitchFamily="18" charset="0"/>
                <a:ea typeface="Calibri" charset="0"/>
                <a:cs typeface="Calibri" charset="0"/>
              </a:rPr>
              <a:t>Australia</a:t>
            </a:r>
          </a:p>
        </p:txBody>
      </p:sp>
      <p:pic>
        <p:nvPicPr>
          <p:cNvPr id="12" name="Immagine 11"/>
          <p:cNvPicPr>
            <a:picLocks noChangeAspect="1"/>
          </p:cNvPicPr>
          <p:nvPr/>
        </p:nvPicPr>
        <p:blipFill>
          <a:blip r:embed="rId7"/>
          <a:stretch>
            <a:fillRect/>
          </a:stretch>
        </p:blipFill>
        <p:spPr>
          <a:xfrm>
            <a:off x="2508037" y="4367179"/>
            <a:ext cx="2346838" cy="2068256"/>
          </a:xfrm>
          <a:prstGeom prst="rect">
            <a:avLst/>
          </a:prstGeom>
        </p:spPr>
      </p:pic>
      <p:sp>
        <p:nvSpPr>
          <p:cNvPr id="13" name="CasellaDiTesto 12"/>
          <p:cNvSpPr txBox="1"/>
          <p:nvPr/>
        </p:nvSpPr>
        <p:spPr>
          <a:xfrm>
            <a:off x="2751162" y="4168359"/>
            <a:ext cx="1661359" cy="337785"/>
          </a:xfrm>
          <a:prstGeom prst="rect">
            <a:avLst/>
          </a:prstGeom>
          <a:noFill/>
        </p:spPr>
        <p:txBody>
          <a:bodyPr wrap="square" rtlCol="0">
            <a:spAutoFit/>
          </a:bodyPr>
          <a:lstStyle/>
          <a:p>
            <a:pPr algn="ctr"/>
            <a:r>
              <a:rPr lang="it-IT" sz="1595" b="1" dirty="0">
                <a:latin typeface="Garamond" panose="02020404030301010803" pitchFamily="18" charset="0"/>
                <a:ea typeface="Calibri" charset="0"/>
                <a:cs typeface="Calibri" charset="0"/>
              </a:rPr>
              <a:t>Asia</a:t>
            </a:r>
          </a:p>
        </p:txBody>
      </p:sp>
      <p:pic>
        <p:nvPicPr>
          <p:cNvPr id="14" name="Immagine 13"/>
          <p:cNvPicPr>
            <a:picLocks noChangeAspect="1"/>
          </p:cNvPicPr>
          <p:nvPr/>
        </p:nvPicPr>
        <p:blipFill>
          <a:blip r:embed="rId8"/>
          <a:stretch>
            <a:fillRect/>
          </a:stretch>
        </p:blipFill>
        <p:spPr>
          <a:xfrm>
            <a:off x="4765391" y="4549517"/>
            <a:ext cx="2355280" cy="1755907"/>
          </a:xfrm>
          <a:prstGeom prst="rect">
            <a:avLst/>
          </a:prstGeom>
        </p:spPr>
      </p:pic>
      <p:sp>
        <p:nvSpPr>
          <p:cNvPr id="15" name="CasellaDiTesto 14"/>
          <p:cNvSpPr txBox="1"/>
          <p:nvPr/>
        </p:nvSpPr>
        <p:spPr>
          <a:xfrm>
            <a:off x="5067609" y="4204656"/>
            <a:ext cx="1661359" cy="337785"/>
          </a:xfrm>
          <a:prstGeom prst="rect">
            <a:avLst/>
          </a:prstGeom>
          <a:noFill/>
        </p:spPr>
        <p:txBody>
          <a:bodyPr wrap="square" rtlCol="0">
            <a:spAutoFit/>
          </a:bodyPr>
          <a:lstStyle/>
          <a:p>
            <a:pPr algn="ctr"/>
            <a:r>
              <a:rPr lang="it-IT" sz="1595" b="1">
                <a:latin typeface="Garamond" panose="02020404030301010803" pitchFamily="18" charset="0"/>
                <a:ea typeface="Calibri" charset="0"/>
                <a:cs typeface="Calibri" charset="0"/>
              </a:rPr>
              <a:t>South Africa</a:t>
            </a:r>
            <a:endParaRPr lang="it-IT" sz="1595" b="1" dirty="0">
              <a:latin typeface="Garamond" panose="02020404030301010803" pitchFamily="18" charset="0"/>
              <a:ea typeface="Calibri" charset="0"/>
              <a:cs typeface="Calibri" charset="0"/>
            </a:endParaRPr>
          </a:p>
        </p:txBody>
      </p:sp>
      <p:pic>
        <p:nvPicPr>
          <p:cNvPr id="18" name="Immagine 17"/>
          <p:cNvPicPr>
            <a:picLocks noChangeAspect="1"/>
          </p:cNvPicPr>
          <p:nvPr/>
        </p:nvPicPr>
        <p:blipFill>
          <a:blip r:embed="rId9"/>
          <a:stretch>
            <a:fillRect/>
          </a:stretch>
        </p:blipFill>
        <p:spPr>
          <a:xfrm>
            <a:off x="7163724" y="3369752"/>
            <a:ext cx="1350698" cy="1367581"/>
          </a:xfrm>
          <a:prstGeom prst="rect">
            <a:avLst/>
          </a:prstGeom>
        </p:spPr>
      </p:pic>
      <p:sp>
        <p:nvSpPr>
          <p:cNvPr id="20" name="CasellaDiTesto 19">
            <a:extLst>
              <a:ext uri="{FF2B5EF4-FFF2-40B4-BE49-F238E27FC236}">
                <a16:creationId xmlns:a16="http://schemas.microsoft.com/office/drawing/2014/main" id="{A443CDAF-9592-C540-B8D3-0216246FE530}"/>
              </a:ext>
            </a:extLst>
          </p:cNvPr>
          <p:cNvSpPr txBox="1"/>
          <p:nvPr/>
        </p:nvSpPr>
        <p:spPr>
          <a:xfrm>
            <a:off x="5317417" y="6080488"/>
            <a:ext cx="6222918" cy="296107"/>
          </a:xfrm>
          <a:prstGeom prst="rect">
            <a:avLst/>
          </a:prstGeom>
          <a:noFill/>
        </p:spPr>
        <p:txBody>
          <a:bodyPr wrap="square" rtlCol="0">
            <a:spAutoFit/>
          </a:bodyPr>
          <a:lstStyle/>
          <a:p>
            <a:pPr algn="r"/>
            <a:r>
              <a:rPr lang="it-IT" sz="1324" dirty="0" err="1">
                <a:latin typeface="Garamond" panose="02020404030301010803" pitchFamily="18" charset="0"/>
                <a:ea typeface="Calibri" charset="0"/>
                <a:cs typeface="Calibri" charset="0"/>
              </a:rPr>
              <a:t>Hoefsloot</a:t>
            </a:r>
            <a:r>
              <a:rPr lang="it-IT" sz="1324" dirty="0">
                <a:latin typeface="Garamond" panose="02020404030301010803" pitchFamily="18" charset="0"/>
                <a:ea typeface="Calibri" charset="0"/>
                <a:cs typeface="Calibri" charset="0"/>
              </a:rPr>
              <a:t> </a:t>
            </a:r>
            <a:r>
              <a:rPr lang="it-IT" sz="1324" dirty="0" err="1">
                <a:latin typeface="Garamond" panose="02020404030301010803" pitchFamily="18" charset="0"/>
                <a:ea typeface="Calibri" charset="0"/>
                <a:cs typeface="Calibri" charset="0"/>
              </a:rPr>
              <a:t>W</a:t>
            </a:r>
            <a:r>
              <a:rPr lang="it-IT" sz="1324" dirty="0">
                <a:latin typeface="Garamond" panose="02020404030301010803" pitchFamily="18" charset="0"/>
                <a:ea typeface="Calibri" charset="0"/>
                <a:cs typeface="Calibri" charset="0"/>
              </a:rPr>
              <a:t>. ERJ. 2013</a:t>
            </a:r>
          </a:p>
        </p:txBody>
      </p:sp>
      <p:sp>
        <p:nvSpPr>
          <p:cNvPr id="21" name="Title 1">
            <a:extLst>
              <a:ext uri="{FF2B5EF4-FFF2-40B4-BE49-F238E27FC236}">
                <a16:creationId xmlns:a16="http://schemas.microsoft.com/office/drawing/2014/main" id="{C3105E61-85FC-3C4D-A082-B7AFBE4AED9E}"/>
              </a:ext>
            </a:extLst>
          </p:cNvPr>
          <p:cNvSpPr txBox="1">
            <a:spLocks/>
          </p:cNvSpPr>
          <p:nvPr/>
        </p:nvSpPr>
        <p:spPr>
          <a:xfrm>
            <a:off x="6434664" y="1352742"/>
            <a:ext cx="5034845" cy="496681"/>
          </a:xfrm>
          <a:prstGeom prst="rect">
            <a:avLst/>
          </a:prstGeom>
        </p:spPr>
        <p:txBody>
          <a:bodyPr vert="horz" lIns="86050" tIns="43025" rIns="86050" bIns="43025" rtlCol="0" anchor="ctr">
            <a:noAutofit/>
          </a:bodyPr>
          <a:lstStyle>
            <a:lvl1pPr algn="ctr" defTabSz="1299992" rtl="0" eaLnBrk="1" latinLnBrk="0" hangingPunct="1">
              <a:spcBef>
                <a:spcPct val="0"/>
              </a:spcBef>
              <a:buNone/>
              <a:defRPr sz="6300" kern="1200">
                <a:solidFill>
                  <a:schemeClr val="tx1"/>
                </a:solidFill>
                <a:latin typeface="+mj-lt"/>
                <a:ea typeface="+mj-ea"/>
                <a:cs typeface="+mj-cs"/>
              </a:defRPr>
            </a:lvl1pPr>
          </a:lstStyle>
          <a:p>
            <a:r>
              <a:rPr lang="en-GB" sz="3403" b="1" dirty="0">
                <a:solidFill>
                  <a:schemeClr val="tx2"/>
                </a:solidFill>
                <a:latin typeface="Garamond" panose="02020404030301010803" pitchFamily="18" charset="0"/>
                <a:cs typeface="Calibri"/>
              </a:rPr>
              <a:t>Geographical Distribution</a:t>
            </a:r>
          </a:p>
        </p:txBody>
      </p:sp>
    </p:spTree>
    <p:extLst>
      <p:ext uri="{BB962C8B-B14F-4D97-AF65-F5344CB8AC3E}">
        <p14:creationId xmlns:p14="http://schemas.microsoft.com/office/powerpoint/2010/main" val="1722060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par>
                                <p:cTn id="17" presetID="5"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par>
                                <p:cTn id="23" presetID="5"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heckerboard(across)">
                                      <p:cBhvr>
                                        <p:cTn id="28" dur="500"/>
                                        <p:tgtEl>
                                          <p:spTgt spid="11"/>
                                        </p:tgtEl>
                                      </p:cBhvr>
                                    </p:animEffect>
                                  </p:childTnLst>
                                </p:cTn>
                              </p:par>
                              <p:par>
                                <p:cTn id="29" presetID="5" presetClass="entr" presetSubtype="1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heckerboard(across)">
                                      <p:cBhvr>
                                        <p:cTn id="31" dur="500"/>
                                        <p:tgtEl>
                                          <p:spTgt spid="12"/>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heckerboard(across)">
                                      <p:cBhvr>
                                        <p:cTn id="34" dur="500"/>
                                        <p:tgtEl>
                                          <p:spTgt spid="13"/>
                                        </p:tgtEl>
                                      </p:cBhvr>
                                    </p:animEffect>
                                  </p:childTnLst>
                                </p:cTn>
                              </p:par>
                              <p:par>
                                <p:cTn id="35" presetID="5" presetClass="entr" presetSubtype="1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heckerboard(across)">
                                      <p:cBhvr>
                                        <p:cTn id="37" dur="500"/>
                                        <p:tgtEl>
                                          <p:spTgt spid="14"/>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heckerboard(across)">
                                      <p:cBhvr>
                                        <p:cTn id="40" dur="500"/>
                                        <p:tgtEl>
                                          <p:spTgt spid="15"/>
                                        </p:tgtEl>
                                      </p:cBhvr>
                                    </p:animEffect>
                                  </p:childTnLst>
                                </p:cTn>
                              </p:par>
                              <p:par>
                                <p:cTn id="41" presetID="5" presetClass="entr" presetSubtype="1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heckerboard(across)">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5084222" y="3488018"/>
            <a:ext cx="7137764" cy="759768"/>
          </a:xfrm>
          <a:prstGeom prst="rect">
            <a:avLst/>
          </a:prstGeom>
        </p:spPr>
        <p:txBody>
          <a:bodyPr vert="horz" lIns="86050" tIns="43025" rIns="86050" bIns="43025" rtlCol="0" anchor="ctr">
            <a:noAutofit/>
          </a:bodyPr>
          <a:lstStyle>
            <a:lvl1pPr algn="ctr" defTabSz="1299992" rtl="0" eaLnBrk="1" latinLnBrk="0" hangingPunct="1">
              <a:spcBef>
                <a:spcPct val="0"/>
              </a:spcBef>
              <a:buNone/>
              <a:defRPr sz="6300" kern="1200">
                <a:solidFill>
                  <a:schemeClr val="tx1"/>
                </a:solidFill>
                <a:latin typeface="+mj-lt"/>
                <a:ea typeface="+mj-ea"/>
                <a:cs typeface="+mj-cs"/>
              </a:defRPr>
            </a:lvl1pPr>
          </a:lstStyle>
          <a:p>
            <a:r>
              <a:rPr lang="en-GB" sz="3403" b="1" dirty="0">
                <a:solidFill>
                  <a:schemeClr val="tx2"/>
                </a:solidFill>
                <a:latin typeface="Garamond" panose="02020404030301010803" pitchFamily="18" charset="0"/>
                <a:cs typeface="Calibri"/>
              </a:rPr>
              <a:t>Why Are NTM Increasing?</a:t>
            </a:r>
          </a:p>
        </p:txBody>
      </p:sp>
      <p:sp>
        <p:nvSpPr>
          <p:cNvPr id="11" name="Rettangolo 10"/>
          <p:cNvSpPr/>
          <p:nvPr/>
        </p:nvSpPr>
        <p:spPr>
          <a:xfrm>
            <a:off x="385520" y="1366737"/>
            <a:ext cx="5922458" cy="5002331"/>
          </a:xfrm>
          <a:prstGeom prst="rect">
            <a:avLst/>
          </a:prstGeom>
        </p:spPr>
        <p:txBody>
          <a:bodyPr wrap="square">
            <a:spAutoFit/>
          </a:bodyPr>
          <a:lstStyle/>
          <a:p>
            <a:pPr algn="just"/>
            <a:r>
              <a:rPr lang="en-GB" sz="2127" b="1" dirty="0">
                <a:latin typeface="Garamond" panose="02020404030301010803" pitchFamily="18" charset="0"/>
                <a:ea typeface="Calibri" charset="0"/>
                <a:cs typeface="Calibri" charset="0"/>
              </a:rPr>
              <a:t>Exposure</a:t>
            </a:r>
          </a:p>
          <a:p>
            <a:pPr marL="324178" indent="-324178" algn="just">
              <a:buClr>
                <a:srgbClr val="00B050"/>
              </a:buClr>
              <a:buFont typeface="Wingdings" pitchFamily="2" charset="2"/>
              <a:buChar char="ü"/>
            </a:pPr>
            <a:r>
              <a:rPr lang="en-GB" sz="2127" dirty="0">
                <a:latin typeface="Garamond" panose="02020404030301010803" pitchFamily="18" charset="0"/>
                <a:ea typeface="Calibri" charset="0"/>
                <a:cs typeface="Calibri" charset="0"/>
              </a:rPr>
              <a:t>Great exposure to aerosols</a:t>
            </a:r>
          </a:p>
          <a:p>
            <a:pPr marL="324178" indent="-324178" algn="just">
              <a:buClr>
                <a:srgbClr val="00B050"/>
              </a:buClr>
              <a:buFont typeface="Wingdings" pitchFamily="2" charset="2"/>
              <a:buChar char="ü"/>
            </a:pPr>
            <a:r>
              <a:rPr lang="en-GB" sz="2127" dirty="0">
                <a:latin typeface="Garamond" panose="02020404030301010803" pitchFamily="18" charset="0"/>
                <a:ea typeface="Calibri" charset="0"/>
                <a:cs typeface="Calibri" charset="0"/>
              </a:rPr>
              <a:t>Change in plumbing</a:t>
            </a:r>
          </a:p>
          <a:p>
            <a:pPr marL="303905" indent="-303905" algn="just">
              <a:buFont typeface="Arial" charset="0"/>
              <a:buChar char="•"/>
            </a:pPr>
            <a:endParaRPr lang="en-GB" sz="2127" dirty="0">
              <a:latin typeface="Garamond" panose="02020404030301010803" pitchFamily="18" charset="0"/>
              <a:ea typeface="Calibri" charset="0"/>
              <a:cs typeface="Calibri" charset="0"/>
            </a:endParaRPr>
          </a:p>
          <a:p>
            <a:pPr algn="just"/>
            <a:r>
              <a:rPr lang="en-GB" sz="2127" b="1" dirty="0">
                <a:latin typeface="Garamond" panose="02020404030301010803" pitchFamily="18" charset="0"/>
                <a:ea typeface="Calibri" charset="0"/>
                <a:cs typeface="Calibri" charset="0"/>
              </a:rPr>
              <a:t>Diagnostic</a:t>
            </a:r>
          </a:p>
          <a:p>
            <a:pPr marL="324178" indent="-324178" algn="just">
              <a:buClr>
                <a:srgbClr val="FF0000"/>
              </a:buClr>
              <a:buFont typeface="Wingdings" pitchFamily="2" charset="2"/>
              <a:buChar char="Ø"/>
            </a:pPr>
            <a:r>
              <a:rPr lang="en-GB" sz="2127" dirty="0">
                <a:latin typeface="Garamond" panose="02020404030301010803" pitchFamily="18" charset="0"/>
                <a:ea typeface="Calibri" charset="0"/>
                <a:cs typeface="Calibri" charset="0"/>
              </a:rPr>
              <a:t>More sensitive culture methods</a:t>
            </a:r>
          </a:p>
          <a:p>
            <a:pPr marL="324178" indent="-324178" algn="just">
              <a:buClr>
                <a:srgbClr val="FF0000"/>
              </a:buClr>
              <a:buFont typeface="Wingdings" pitchFamily="2" charset="2"/>
              <a:buChar char="Ø"/>
            </a:pPr>
            <a:r>
              <a:rPr lang="en-GB" sz="2127" dirty="0">
                <a:latin typeface="Garamond" panose="02020404030301010803" pitchFamily="18" charset="0"/>
                <a:ea typeface="Calibri" charset="0"/>
                <a:cs typeface="Calibri" charset="0"/>
              </a:rPr>
              <a:t>More CT scans</a:t>
            </a:r>
          </a:p>
          <a:p>
            <a:pPr marL="303905" indent="-303905" algn="just">
              <a:buFont typeface="Arial" charset="0"/>
              <a:buChar char="•"/>
            </a:pPr>
            <a:endParaRPr lang="en-GB" sz="2127" dirty="0">
              <a:latin typeface="Garamond" panose="02020404030301010803" pitchFamily="18" charset="0"/>
              <a:ea typeface="Calibri" charset="0"/>
              <a:cs typeface="Calibri" charset="0"/>
            </a:endParaRPr>
          </a:p>
          <a:p>
            <a:pPr algn="just"/>
            <a:r>
              <a:rPr lang="en-GB" sz="2127" b="1" dirty="0">
                <a:latin typeface="Garamond" panose="02020404030301010803" pitchFamily="18" charset="0"/>
                <a:ea typeface="Calibri" charset="0"/>
                <a:cs typeface="Calibri" charset="0"/>
              </a:rPr>
              <a:t>Organisms</a:t>
            </a:r>
          </a:p>
          <a:p>
            <a:pPr marL="324178" indent="-324178" algn="just">
              <a:buClr>
                <a:srgbClr val="00B050"/>
              </a:buClr>
              <a:buFont typeface="Wingdings" pitchFamily="2" charset="2"/>
              <a:buChar char="ü"/>
            </a:pPr>
            <a:r>
              <a:rPr lang="en-GB" sz="2127" dirty="0">
                <a:latin typeface="Garamond" panose="02020404030301010803" pitchFamily="18" charset="0"/>
                <a:ea typeface="Calibri" charset="0"/>
                <a:cs typeface="Calibri" charset="0"/>
              </a:rPr>
              <a:t>Increased virulence?</a:t>
            </a:r>
          </a:p>
          <a:p>
            <a:pPr marL="303905" indent="-303905" algn="just">
              <a:buFont typeface="Arial" charset="0"/>
              <a:buChar char="•"/>
            </a:pPr>
            <a:endParaRPr lang="en-GB" sz="2127" dirty="0">
              <a:latin typeface="Garamond" panose="02020404030301010803" pitchFamily="18" charset="0"/>
              <a:ea typeface="Calibri" charset="0"/>
              <a:cs typeface="Calibri" charset="0"/>
            </a:endParaRPr>
          </a:p>
          <a:p>
            <a:pPr algn="just"/>
            <a:r>
              <a:rPr lang="en-GB" sz="2127" b="1" dirty="0">
                <a:latin typeface="Garamond" panose="02020404030301010803" pitchFamily="18" charset="0"/>
                <a:ea typeface="Calibri" charset="0"/>
                <a:cs typeface="Calibri" charset="0"/>
              </a:rPr>
              <a:t>Host factors</a:t>
            </a:r>
          </a:p>
          <a:p>
            <a:pPr marL="324178" indent="-324178" algn="just">
              <a:buClr>
                <a:srgbClr val="FF0000"/>
              </a:buClr>
              <a:buFont typeface="Wingdings" pitchFamily="2" charset="2"/>
              <a:buChar char="Ø"/>
            </a:pPr>
            <a:r>
              <a:rPr lang="en-GB" sz="2127" dirty="0">
                <a:latin typeface="Garamond" panose="02020404030301010803" pitchFamily="18" charset="0"/>
                <a:ea typeface="Calibri" charset="0"/>
                <a:cs typeface="Calibri" charset="0"/>
              </a:rPr>
              <a:t>Aging population</a:t>
            </a:r>
          </a:p>
          <a:p>
            <a:pPr marL="324178" indent="-324178" algn="just">
              <a:buClr>
                <a:srgbClr val="FF0000"/>
              </a:buClr>
              <a:buFont typeface="Wingdings" pitchFamily="2" charset="2"/>
              <a:buChar char="Ø"/>
            </a:pPr>
            <a:r>
              <a:rPr lang="en-GB" sz="2127" dirty="0">
                <a:latin typeface="Garamond" panose="02020404030301010803" pitchFamily="18" charset="0"/>
                <a:ea typeface="Calibri" charset="0"/>
                <a:cs typeface="Calibri" charset="0"/>
              </a:rPr>
              <a:t>More immunosuppressed patients</a:t>
            </a:r>
          </a:p>
          <a:p>
            <a:pPr marL="324178" indent="-324178" algn="just">
              <a:buClr>
                <a:srgbClr val="FF0000"/>
              </a:buClr>
              <a:buFont typeface="Wingdings" pitchFamily="2" charset="2"/>
              <a:buChar char="Ø"/>
            </a:pPr>
            <a:r>
              <a:rPr lang="en-GB" sz="2127" dirty="0">
                <a:latin typeface="Garamond" panose="02020404030301010803" pitchFamily="18" charset="0"/>
                <a:ea typeface="Calibri" charset="0"/>
                <a:cs typeface="Calibri" charset="0"/>
              </a:rPr>
              <a:t>Decreasing cross-immunity to MTB</a:t>
            </a:r>
            <a:endParaRPr lang="en-US" sz="2127" dirty="0">
              <a:latin typeface="Garamond" panose="02020404030301010803" pitchFamily="18" charset="0"/>
              <a:ea typeface="Calibri" charset="0"/>
              <a:cs typeface="Calibri" charset="0"/>
            </a:endParaRPr>
          </a:p>
        </p:txBody>
      </p:sp>
    </p:spTree>
    <p:extLst>
      <p:ext uri="{BB962C8B-B14F-4D97-AF65-F5344CB8AC3E}">
        <p14:creationId xmlns:p14="http://schemas.microsoft.com/office/powerpoint/2010/main" val="3817978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subTnLst>
                                    <p:animClr clrSpc="rgb" dir="cw">
                                      <p:cBhvr override="childStyle">
                                        <p:cTn dur="1" fill="hold" display="0" masterRel="nextClick" afterEffect="1"/>
                                        <p:tgtEl>
                                          <p:spTgt spid="11">
                                            <p:txEl>
                                              <p:pRg st="0" end="0"/>
                                            </p:txEl>
                                          </p:spTgt>
                                        </p:tgtEl>
                                        <p:attrNameLst>
                                          <p:attrName>ppt_c</p:attrName>
                                        </p:attrNameLst>
                                      </p:cBhvr>
                                      <p:to>
                                        <a:schemeClr val="bg2"/>
                                      </p:to>
                                    </p:animClr>
                                  </p:subTnLst>
                                </p:cTn>
                              </p:par>
                              <p:par>
                                <p:cTn id="8" presetID="9"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dissolve">
                                      <p:cBhvr>
                                        <p:cTn id="10" dur="500"/>
                                        <p:tgtEl>
                                          <p:spTgt spid="11">
                                            <p:txEl>
                                              <p:pRg st="1" end="1"/>
                                            </p:txEl>
                                          </p:spTgt>
                                        </p:tgtEl>
                                      </p:cBhvr>
                                    </p:animEffect>
                                  </p:childTnLst>
                                  <p:subTnLst>
                                    <p:animClr clrSpc="rgb" dir="cw">
                                      <p:cBhvr override="childStyle">
                                        <p:cTn dur="1" fill="hold" display="0" masterRel="nextClick" afterEffect="1"/>
                                        <p:tgtEl>
                                          <p:spTgt spid="11">
                                            <p:txEl>
                                              <p:pRg st="1" end="1"/>
                                            </p:txEl>
                                          </p:spTgt>
                                        </p:tgtEl>
                                        <p:attrNameLst>
                                          <p:attrName>ppt_c</p:attrName>
                                        </p:attrNameLst>
                                      </p:cBhvr>
                                      <p:to>
                                        <a:schemeClr val="bg2"/>
                                      </p:to>
                                    </p:animClr>
                                  </p:subTnLst>
                                </p:cTn>
                              </p:par>
                              <p:par>
                                <p:cTn id="11" presetID="9"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dissolve">
                                      <p:cBhvr>
                                        <p:cTn id="13" dur="500"/>
                                        <p:tgtEl>
                                          <p:spTgt spid="11">
                                            <p:txEl>
                                              <p:pRg st="2" end="2"/>
                                            </p:txEl>
                                          </p:spTgt>
                                        </p:tgtEl>
                                      </p:cBhvr>
                                    </p:animEffect>
                                  </p:childTnLst>
                                  <p:subTnLst>
                                    <p:animClr clrSpc="rgb" dir="cw">
                                      <p:cBhvr override="childStyle">
                                        <p:cTn dur="1" fill="hold" display="0" masterRel="nextClick" afterEffect="1"/>
                                        <p:tgtEl>
                                          <p:spTgt spid="11">
                                            <p:txEl>
                                              <p:pRg st="2" end="2"/>
                                            </p:txEl>
                                          </p:spTgt>
                                        </p:tgtEl>
                                        <p:attrNameLst>
                                          <p:attrName>ppt_c</p:attrName>
                                        </p:attrNameLst>
                                      </p:cBhvr>
                                      <p:to>
                                        <a:schemeClr val="bg2"/>
                                      </p:to>
                                    </p:animClr>
                                  </p:sub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1">
                                            <p:txEl>
                                              <p:pRg st="4" end="4"/>
                                            </p:txEl>
                                          </p:spTgt>
                                        </p:tgtEl>
                                        <p:attrNameLst>
                                          <p:attrName>style.visibility</p:attrName>
                                        </p:attrNameLst>
                                      </p:cBhvr>
                                      <p:to>
                                        <p:strVal val="visible"/>
                                      </p:to>
                                    </p:set>
                                    <p:animEffect transition="in" filter="dissolve">
                                      <p:cBhvr>
                                        <p:cTn id="18" dur="500"/>
                                        <p:tgtEl>
                                          <p:spTgt spid="11">
                                            <p:txEl>
                                              <p:pRg st="4" end="4"/>
                                            </p:txEl>
                                          </p:spTgt>
                                        </p:tgtEl>
                                      </p:cBhvr>
                                    </p:animEffect>
                                  </p:childTnLst>
                                  <p:subTnLst>
                                    <p:animClr clrSpc="rgb" dir="cw">
                                      <p:cBhvr override="childStyle">
                                        <p:cTn dur="1" fill="hold" display="0" masterRel="nextClick" afterEffect="1"/>
                                        <p:tgtEl>
                                          <p:spTgt spid="11">
                                            <p:txEl>
                                              <p:pRg st="4" end="4"/>
                                            </p:txEl>
                                          </p:spTgt>
                                        </p:tgtEl>
                                        <p:attrNameLst>
                                          <p:attrName>ppt_c</p:attrName>
                                        </p:attrNameLst>
                                      </p:cBhvr>
                                      <p:to>
                                        <a:schemeClr val="bg2"/>
                                      </p:to>
                                    </p:animClr>
                                  </p:subTnLst>
                                </p:cTn>
                              </p:par>
                              <p:par>
                                <p:cTn id="19" presetID="9" presetClass="entr" presetSubtype="0" fill="hold" nodeType="with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animEffect transition="in" filter="dissolve">
                                      <p:cBhvr>
                                        <p:cTn id="21" dur="500"/>
                                        <p:tgtEl>
                                          <p:spTgt spid="11">
                                            <p:txEl>
                                              <p:pRg st="5" end="5"/>
                                            </p:txEl>
                                          </p:spTgt>
                                        </p:tgtEl>
                                      </p:cBhvr>
                                    </p:animEffect>
                                  </p:childTnLst>
                                  <p:subTnLst>
                                    <p:animClr clrSpc="rgb" dir="cw">
                                      <p:cBhvr override="childStyle">
                                        <p:cTn dur="1" fill="hold" display="0" masterRel="nextClick" afterEffect="1"/>
                                        <p:tgtEl>
                                          <p:spTgt spid="11">
                                            <p:txEl>
                                              <p:pRg st="5" end="5"/>
                                            </p:txEl>
                                          </p:spTgt>
                                        </p:tgtEl>
                                        <p:attrNameLst>
                                          <p:attrName>ppt_c</p:attrName>
                                        </p:attrNameLst>
                                      </p:cBhvr>
                                      <p:to>
                                        <a:schemeClr val="bg2"/>
                                      </p:to>
                                    </p:animClr>
                                  </p:subTnLst>
                                </p:cTn>
                              </p:par>
                              <p:par>
                                <p:cTn id="22" presetID="9" presetClass="entr" presetSubtype="0" fill="hold" nodeType="withEffect">
                                  <p:stCondLst>
                                    <p:cond delay="0"/>
                                  </p:stCondLst>
                                  <p:childTnLst>
                                    <p:set>
                                      <p:cBhvr>
                                        <p:cTn id="23" dur="1" fill="hold">
                                          <p:stCondLst>
                                            <p:cond delay="0"/>
                                          </p:stCondLst>
                                        </p:cTn>
                                        <p:tgtEl>
                                          <p:spTgt spid="11">
                                            <p:txEl>
                                              <p:pRg st="6" end="6"/>
                                            </p:txEl>
                                          </p:spTgt>
                                        </p:tgtEl>
                                        <p:attrNameLst>
                                          <p:attrName>style.visibility</p:attrName>
                                        </p:attrNameLst>
                                      </p:cBhvr>
                                      <p:to>
                                        <p:strVal val="visible"/>
                                      </p:to>
                                    </p:set>
                                    <p:animEffect transition="in" filter="dissolve">
                                      <p:cBhvr>
                                        <p:cTn id="24" dur="500"/>
                                        <p:tgtEl>
                                          <p:spTgt spid="11">
                                            <p:txEl>
                                              <p:pRg st="6" end="6"/>
                                            </p:txEl>
                                          </p:spTgt>
                                        </p:tgtEl>
                                      </p:cBhvr>
                                    </p:animEffect>
                                  </p:childTnLst>
                                  <p:subTnLst>
                                    <p:animClr clrSpc="rgb" dir="cw">
                                      <p:cBhvr override="childStyle">
                                        <p:cTn dur="1" fill="hold" display="0" masterRel="nextClick" afterEffect="1"/>
                                        <p:tgtEl>
                                          <p:spTgt spid="11">
                                            <p:txEl>
                                              <p:pRg st="6" end="6"/>
                                            </p:txEl>
                                          </p:spTgt>
                                        </p:tgtEl>
                                        <p:attrNameLst>
                                          <p:attrName>ppt_c</p:attrName>
                                        </p:attrNameLst>
                                      </p:cBhvr>
                                      <p:to>
                                        <a:schemeClr val="bg2"/>
                                      </p:to>
                                    </p:animClr>
                                  </p:sub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1">
                                            <p:txEl>
                                              <p:pRg st="8" end="8"/>
                                            </p:txEl>
                                          </p:spTgt>
                                        </p:tgtEl>
                                        <p:attrNameLst>
                                          <p:attrName>style.visibility</p:attrName>
                                        </p:attrNameLst>
                                      </p:cBhvr>
                                      <p:to>
                                        <p:strVal val="visible"/>
                                      </p:to>
                                    </p:set>
                                    <p:animEffect transition="in" filter="dissolve">
                                      <p:cBhvr>
                                        <p:cTn id="29" dur="500"/>
                                        <p:tgtEl>
                                          <p:spTgt spid="11">
                                            <p:txEl>
                                              <p:pRg st="8" end="8"/>
                                            </p:txEl>
                                          </p:spTgt>
                                        </p:tgtEl>
                                      </p:cBhvr>
                                    </p:animEffect>
                                  </p:childTnLst>
                                  <p:subTnLst>
                                    <p:animClr clrSpc="rgb" dir="cw">
                                      <p:cBhvr override="childStyle">
                                        <p:cTn dur="1" fill="hold" display="0" masterRel="nextClick" afterEffect="1"/>
                                        <p:tgtEl>
                                          <p:spTgt spid="11">
                                            <p:txEl>
                                              <p:pRg st="8" end="8"/>
                                            </p:txEl>
                                          </p:spTgt>
                                        </p:tgtEl>
                                        <p:attrNameLst>
                                          <p:attrName>ppt_c</p:attrName>
                                        </p:attrNameLst>
                                      </p:cBhvr>
                                      <p:to>
                                        <a:schemeClr val="bg2"/>
                                      </p:to>
                                    </p:animClr>
                                  </p:subTnLst>
                                </p:cTn>
                              </p:par>
                              <p:par>
                                <p:cTn id="30" presetID="9" presetClass="entr" presetSubtype="0" fill="hold" nodeType="withEffect">
                                  <p:stCondLst>
                                    <p:cond delay="0"/>
                                  </p:stCondLst>
                                  <p:childTnLst>
                                    <p:set>
                                      <p:cBhvr>
                                        <p:cTn id="31" dur="1" fill="hold">
                                          <p:stCondLst>
                                            <p:cond delay="0"/>
                                          </p:stCondLst>
                                        </p:cTn>
                                        <p:tgtEl>
                                          <p:spTgt spid="11">
                                            <p:txEl>
                                              <p:pRg st="9" end="9"/>
                                            </p:txEl>
                                          </p:spTgt>
                                        </p:tgtEl>
                                        <p:attrNameLst>
                                          <p:attrName>style.visibility</p:attrName>
                                        </p:attrNameLst>
                                      </p:cBhvr>
                                      <p:to>
                                        <p:strVal val="visible"/>
                                      </p:to>
                                    </p:set>
                                    <p:animEffect transition="in" filter="dissolve">
                                      <p:cBhvr>
                                        <p:cTn id="32" dur="500"/>
                                        <p:tgtEl>
                                          <p:spTgt spid="11">
                                            <p:txEl>
                                              <p:pRg st="9" end="9"/>
                                            </p:txEl>
                                          </p:spTgt>
                                        </p:tgtEl>
                                      </p:cBhvr>
                                    </p:animEffect>
                                  </p:childTnLst>
                                  <p:subTnLst>
                                    <p:animClr clrSpc="rgb" dir="cw">
                                      <p:cBhvr override="childStyle">
                                        <p:cTn dur="1" fill="hold" display="0" masterRel="nextClick" afterEffect="1"/>
                                        <p:tgtEl>
                                          <p:spTgt spid="11">
                                            <p:txEl>
                                              <p:pRg st="9" end="9"/>
                                            </p:txEl>
                                          </p:spTgt>
                                        </p:tgtEl>
                                        <p:attrNameLst>
                                          <p:attrName>ppt_c</p:attrName>
                                        </p:attrNameLst>
                                      </p:cBhvr>
                                      <p:to>
                                        <a:schemeClr val="bg2"/>
                                      </p:to>
                                    </p:animClr>
                                  </p:sub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1">
                                            <p:txEl>
                                              <p:pRg st="11" end="11"/>
                                            </p:txEl>
                                          </p:spTgt>
                                        </p:tgtEl>
                                        <p:attrNameLst>
                                          <p:attrName>style.visibility</p:attrName>
                                        </p:attrNameLst>
                                      </p:cBhvr>
                                      <p:to>
                                        <p:strVal val="visible"/>
                                      </p:to>
                                    </p:set>
                                    <p:animEffect transition="in" filter="checkerboard(across)">
                                      <p:cBhvr>
                                        <p:cTn id="37" dur="500"/>
                                        <p:tgtEl>
                                          <p:spTgt spid="11">
                                            <p:txEl>
                                              <p:pRg st="11" end="11"/>
                                            </p:txEl>
                                          </p:spTgt>
                                        </p:tgtEl>
                                      </p:cBhvr>
                                    </p:animEffect>
                                  </p:childTnLst>
                                </p:cTn>
                              </p:par>
                              <p:par>
                                <p:cTn id="38" presetID="5" presetClass="entr" presetSubtype="10" fill="hold" nodeType="withEffect">
                                  <p:stCondLst>
                                    <p:cond delay="0"/>
                                  </p:stCondLst>
                                  <p:childTnLst>
                                    <p:set>
                                      <p:cBhvr>
                                        <p:cTn id="39" dur="1" fill="hold">
                                          <p:stCondLst>
                                            <p:cond delay="0"/>
                                          </p:stCondLst>
                                        </p:cTn>
                                        <p:tgtEl>
                                          <p:spTgt spid="11">
                                            <p:txEl>
                                              <p:pRg st="12" end="12"/>
                                            </p:txEl>
                                          </p:spTgt>
                                        </p:tgtEl>
                                        <p:attrNameLst>
                                          <p:attrName>style.visibility</p:attrName>
                                        </p:attrNameLst>
                                      </p:cBhvr>
                                      <p:to>
                                        <p:strVal val="visible"/>
                                      </p:to>
                                    </p:set>
                                    <p:animEffect transition="in" filter="checkerboard(across)">
                                      <p:cBhvr>
                                        <p:cTn id="40" dur="500"/>
                                        <p:tgtEl>
                                          <p:spTgt spid="11">
                                            <p:txEl>
                                              <p:pRg st="12" end="12"/>
                                            </p:txEl>
                                          </p:spTgt>
                                        </p:tgtEl>
                                      </p:cBhvr>
                                    </p:animEffect>
                                  </p:childTnLst>
                                </p:cTn>
                              </p:par>
                              <p:par>
                                <p:cTn id="41" presetID="5" presetClass="entr" presetSubtype="10" fill="hold" nodeType="withEffect">
                                  <p:stCondLst>
                                    <p:cond delay="0"/>
                                  </p:stCondLst>
                                  <p:childTnLst>
                                    <p:set>
                                      <p:cBhvr>
                                        <p:cTn id="42" dur="1" fill="hold">
                                          <p:stCondLst>
                                            <p:cond delay="0"/>
                                          </p:stCondLst>
                                        </p:cTn>
                                        <p:tgtEl>
                                          <p:spTgt spid="11">
                                            <p:txEl>
                                              <p:pRg st="13" end="13"/>
                                            </p:txEl>
                                          </p:spTgt>
                                        </p:tgtEl>
                                        <p:attrNameLst>
                                          <p:attrName>style.visibility</p:attrName>
                                        </p:attrNameLst>
                                      </p:cBhvr>
                                      <p:to>
                                        <p:strVal val="visible"/>
                                      </p:to>
                                    </p:set>
                                    <p:animEffect transition="in" filter="checkerboard(across)">
                                      <p:cBhvr>
                                        <p:cTn id="43" dur="500"/>
                                        <p:tgtEl>
                                          <p:spTgt spid="11">
                                            <p:txEl>
                                              <p:pRg st="13" end="13"/>
                                            </p:txEl>
                                          </p:spTgt>
                                        </p:tgtEl>
                                      </p:cBhvr>
                                    </p:animEffect>
                                  </p:childTnLst>
                                </p:cTn>
                              </p:par>
                              <p:par>
                                <p:cTn id="44" presetID="5" presetClass="entr" presetSubtype="10" fill="hold" nodeType="withEffect">
                                  <p:stCondLst>
                                    <p:cond delay="0"/>
                                  </p:stCondLst>
                                  <p:childTnLst>
                                    <p:set>
                                      <p:cBhvr>
                                        <p:cTn id="45" dur="1" fill="hold">
                                          <p:stCondLst>
                                            <p:cond delay="0"/>
                                          </p:stCondLst>
                                        </p:cTn>
                                        <p:tgtEl>
                                          <p:spTgt spid="11">
                                            <p:txEl>
                                              <p:pRg st="14" end="14"/>
                                            </p:txEl>
                                          </p:spTgt>
                                        </p:tgtEl>
                                        <p:attrNameLst>
                                          <p:attrName>style.visibility</p:attrName>
                                        </p:attrNameLst>
                                      </p:cBhvr>
                                      <p:to>
                                        <p:strVal val="visible"/>
                                      </p:to>
                                    </p:set>
                                    <p:animEffect transition="in" filter="checkerboard(across)">
                                      <p:cBhvr>
                                        <p:cTn id="46" dur="500"/>
                                        <p:tgtEl>
                                          <p:spTgt spid="1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asellaDiTesto 1"/>
          <p:cNvSpPr txBox="1"/>
          <p:nvPr/>
        </p:nvSpPr>
        <p:spPr>
          <a:xfrm>
            <a:off x="15020383" y="3498308"/>
            <a:ext cx="184731" cy="276551"/>
          </a:xfrm>
          <a:prstGeom prst="rect">
            <a:avLst/>
          </a:prstGeom>
          <a:noFill/>
        </p:spPr>
        <p:txBody>
          <a:bodyPr wrap="none" rtlCol="0">
            <a:spAutoFit/>
          </a:bodyPr>
          <a:lstStyle/>
          <a:p>
            <a:endParaRPr lang="it-IT" sz="1197">
              <a:solidFill>
                <a:schemeClr val="tx2"/>
              </a:solidFill>
              <a:latin typeface="Garamond" panose="02020404030301010803" pitchFamily="18" charset="0"/>
            </a:endParaRPr>
          </a:p>
        </p:txBody>
      </p:sp>
      <p:sp>
        <p:nvSpPr>
          <p:cNvPr id="6" name="Ovale 5"/>
          <p:cNvSpPr/>
          <p:nvPr/>
        </p:nvSpPr>
        <p:spPr>
          <a:xfrm>
            <a:off x="2762488" y="1800434"/>
            <a:ext cx="3403759" cy="239591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7" dirty="0">
              <a:solidFill>
                <a:schemeClr val="tx2"/>
              </a:solidFill>
              <a:latin typeface="Garamond" panose="02020404030301010803" pitchFamily="18" charset="0"/>
            </a:endParaRPr>
          </a:p>
        </p:txBody>
      </p:sp>
      <p:sp>
        <p:nvSpPr>
          <p:cNvPr id="19" name="Ovale 18"/>
          <p:cNvSpPr/>
          <p:nvPr/>
        </p:nvSpPr>
        <p:spPr>
          <a:xfrm>
            <a:off x="5481349" y="1800434"/>
            <a:ext cx="3403759" cy="23959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7" dirty="0">
              <a:solidFill>
                <a:schemeClr val="tx2"/>
              </a:solidFill>
              <a:latin typeface="Garamond" panose="02020404030301010803" pitchFamily="18" charset="0"/>
            </a:endParaRPr>
          </a:p>
        </p:txBody>
      </p:sp>
      <p:sp>
        <p:nvSpPr>
          <p:cNvPr id="20" name="Ovale 19"/>
          <p:cNvSpPr/>
          <p:nvPr/>
        </p:nvSpPr>
        <p:spPr>
          <a:xfrm>
            <a:off x="4090131" y="3657644"/>
            <a:ext cx="3403759" cy="225325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7" dirty="0">
              <a:solidFill>
                <a:schemeClr val="tx2"/>
              </a:solidFill>
              <a:latin typeface="Garamond" panose="02020404030301010803" pitchFamily="18" charset="0"/>
            </a:endParaRPr>
          </a:p>
        </p:txBody>
      </p:sp>
      <p:sp>
        <p:nvSpPr>
          <p:cNvPr id="21" name="Rettangolo 20"/>
          <p:cNvSpPr/>
          <p:nvPr/>
        </p:nvSpPr>
        <p:spPr>
          <a:xfrm>
            <a:off x="1725677" y="1322891"/>
            <a:ext cx="3875602" cy="501356"/>
          </a:xfrm>
          <a:prstGeom prst="rect">
            <a:avLst/>
          </a:prstGeom>
        </p:spPr>
        <p:txBody>
          <a:bodyPr wrap="square">
            <a:spAutoFit/>
          </a:bodyPr>
          <a:lstStyle/>
          <a:p>
            <a:r>
              <a:rPr lang="en-US" sz="2658" b="1" dirty="0">
                <a:solidFill>
                  <a:schemeClr val="tx2"/>
                </a:solidFill>
                <a:latin typeface="Garamond" panose="02020404030301010803" pitchFamily="18" charset="0"/>
                <a:ea typeface="Calibri" charset="0"/>
                <a:cs typeface="Calibri" charset="0"/>
              </a:rPr>
              <a:t>Pre-existing lung disease</a:t>
            </a:r>
          </a:p>
        </p:txBody>
      </p:sp>
      <p:sp>
        <p:nvSpPr>
          <p:cNvPr id="22" name="Rettangolo 21"/>
          <p:cNvSpPr/>
          <p:nvPr/>
        </p:nvSpPr>
        <p:spPr>
          <a:xfrm>
            <a:off x="5556815" y="1357871"/>
            <a:ext cx="4461262" cy="501356"/>
          </a:xfrm>
          <a:prstGeom prst="rect">
            <a:avLst/>
          </a:prstGeom>
          <a:ln>
            <a:noFill/>
          </a:ln>
        </p:spPr>
        <p:txBody>
          <a:bodyPr wrap="square">
            <a:spAutoFit/>
          </a:bodyPr>
          <a:lstStyle/>
          <a:p>
            <a:pPr algn="ctr"/>
            <a:r>
              <a:rPr lang="en-US" sz="2658" b="1" dirty="0">
                <a:solidFill>
                  <a:schemeClr val="tx2"/>
                </a:solidFill>
                <a:latin typeface="Garamond" panose="02020404030301010803" pitchFamily="18" charset="0"/>
                <a:ea typeface="Calibri" charset="0"/>
                <a:cs typeface="Calibri" charset="0"/>
              </a:rPr>
              <a:t>Systemic immune deficiency</a:t>
            </a:r>
          </a:p>
        </p:txBody>
      </p:sp>
      <p:sp>
        <p:nvSpPr>
          <p:cNvPr id="23" name="Rettangolo 22"/>
          <p:cNvSpPr/>
          <p:nvPr/>
        </p:nvSpPr>
        <p:spPr>
          <a:xfrm>
            <a:off x="3247839" y="5917850"/>
            <a:ext cx="5022437" cy="501356"/>
          </a:xfrm>
          <a:prstGeom prst="rect">
            <a:avLst/>
          </a:prstGeom>
        </p:spPr>
        <p:txBody>
          <a:bodyPr wrap="square">
            <a:spAutoFit/>
          </a:bodyPr>
          <a:lstStyle/>
          <a:p>
            <a:pPr algn="ctr"/>
            <a:r>
              <a:rPr lang="en-US" sz="2658" b="1" dirty="0">
                <a:solidFill>
                  <a:schemeClr val="tx2"/>
                </a:solidFill>
                <a:latin typeface="Garamond" panose="02020404030301010803" pitchFamily="18" charset="0"/>
                <a:ea typeface="Calibri" charset="0"/>
                <a:cs typeface="Calibri" charset="0"/>
              </a:rPr>
              <a:t>Increased genetic susceptibility</a:t>
            </a:r>
          </a:p>
        </p:txBody>
      </p:sp>
      <p:sp>
        <p:nvSpPr>
          <p:cNvPr id="24" name="Rettangolo 23"/>
          <p:cNvSpPr/>
          <p:nvPr/>
        </p:nvSpPr>
        <p:spPr>
          <a:xfrm>
            <a:off x="3032627" y="2209627"/>
            <a:ext cx="2568651" cy="1566198"/>
          </a:xfrm>
          <a:prstGeom prst="rect">
            <a:avLst/>
          </a:prstGeom>
        </p:spPr>
        <p:txBody>
          <a:bodyPr wrap="square">
            <a:spAutoFit/>
          </a:bodyPr>
          <a:lstStyle/>
          <a:p>
            <a:pPr algn="ctr"/>
            <a:r>
              <a:rPr lang="en-US" sz="1064" dirty="0">
                <a:latin typeface="Garamond" panose="02020404030301010803" pitchFamily="18" charset="0"/>
                <a:ea typeface="Calibri" charset="0"/>
                <a:cs typeface="Calibri" charset="0"/>
              </a:rPr>
              <a:t>COPD, asthma, bronchiectasis, lung cancer, smoking, recurrent aspiration with gastro-</a:t>
            </a:r>
            <a:r>
              <a:rPr lang="en-US" sz="1064" dirty="0" err="1">
                <a:latin typeface="Garamond" panose="02020404030301010803" pitchFamily="18" charset="0"/>
                <a:ea typeface="Calibri" charset="0"/>
                <a:cs typeface="Calibri" charset="0"/>
              </a:rPr>
              <a:t>oesophageal</a:t>
            </a:r>
            <a:r>
              <a:rPr lang="en-US" sz="1064" dirty="0">
                <a:latin typeface="Garamond" panose="02020404030301010803" pitchFamily="18" charset="0"/>
                <a:ea typeface="Calibri" charset="0"/>
                <a:cs typeface="Calibri" charset="0"/>
              </a:rPr>
              <a:t> reflux disease, inhaled corticosteroids, pulmonary fibrosis, cystic fibrosis, thoracic deformities such as ankylosing spondylitis, scoliosis, previous tuberculosis, </a:t>
            </a:r>
            <a:r>
              <a:rPr lang="en-US" sz="1064" dirty="0" err="1">
                <a:latin typeface="Garamond" panose="02020404030301010803" pitchFamily="18" charset="0"/>
                <a:ea typeface="Calibri" charset="0"/>
                <a:cs typeface="Calibri" charset="0"/>
              </a:rPr>
              <a:t>postinfectious</a:t>
            </a:r>
            <a:r>
              <a:rPr lang="en-US" sz="1064" dirty="0">
                <a:latin typeface="Garamond" panose="02020404030301010803" pitchFamily="18" charset="0"/>
                <a:ea typeface="Calibri" charset="0"/>
                <a:cs typeface="Calibri" charset="0"/>
              </a:rPr>
              <a:t> residual cavitation, bulla or cyst,</a:t>
            </a:r>
          </a:p>
          <a:p>
            <a:pPr algn="ctr"/>
            <a:r>
              <a:rPr lang="en-US" sz="1064" dirty="0">
                <a:latin typeface="Garamond" panose="02020404030301010803" pitchFamily="18" charset="0"/>
                <a:ea typeface="Calibri" charset="0"/>
                <a:cs typeface="Calibri" charset="0"/>
              </a:rPr>
              <a:t>pneumoconiosis, alveolar </a:t>
            </a:r>
            <a:r>
              <a:rPr lang="en-US" sz="1064" dirty="0" err="1">
                <a:latin typeface="Garamond" panose="02020404030301010803" pitchFamily="18" charset="0"/>
                <a:ea typeface="Calibri" charset="0"/>
                <a:cs typeface="Calibri" charset="0"/>
              </a:rPr>
              <a:t>proteinosis</a:t>
            </a:r>
            <a:endParaRPr lang="en-US" sz="1064" dirty="0">
              <a:latin typeface="Garamond" panose="02020404030301010803" pitchFamily="18" charset="0"/>
              <a:ea typeface="Calibri" charset="0"/>
              <a:cs typeface="Calibri" charset="0"/>
            </a:endParaRPr>
          </a:p>
        </p:txBody>
      </p:sp>
      <p:sp>
        <p:nvSpPr>
          <p:cNvPr id="25" name="Rettangolo 24"/>
          <p:cNvSpPr/>
          <p:nvPr/>
        </p:nvSpPr>
        <p:spPr>
          <a:xfrm>
            <a:off x="6206767" y="2425738"/>
            <a:ext cx="2282680" cy="1074910"/>
          </a:xfrm>
          <a:prstGeom prst="rect">
            <a:avLst/>
          </a:prstGeom>
          <a:ln>
            <a:noFill/>
          </a:ln>
        </p:spPr>
        <p:txBody>
          <a:bodyPr wrap="square">
            <a:spAutoFit/>
          </a:bodyPr>
          <a:lstStyle/>
          <a:p>
            <a:pPr algn="ctr"/>
            <a:r>
              <a:rPr lang="en-US" sz="1064" dirty="0">
                <a:latin typeface="Garamond" panose="02020404030301010803" pitchFamily="18" charset="0"/>
                <a:ea typeface="Calibri" charset="0"/>
                <a:cs typeface="Calibri" charset="0"/>
              </a:rPr>
              <a:t>HIV infection, status after organ transplantation, malignancies, alcoholism, cachexia, immunosuppressive therapy, teething, age, male gender, diabetes mellitus, renal failure</a:t>
            </a:r>
          </a:p>
        </p:txBody>
      </p:sp>
      <p:sp>
        <p:nvSpPr>
          <p:cNvPr id="26" name="Rettangolo 25"/>
          <p:cNvSpPr/>
          <p:nvPr/>
        </p:nvSpPr>
        <p:spPr>
          <a:xfrm>
            <a:off x="4365861" y="4208381"/>
            <a:ext cx="2786395" cy="1197636"/>
          </a:xfrm>
          <a:prstGeom prst="rect">
            <a:avLst/>
          </a:prstGeom>
        </p:spPr>
        <p:txBody>
          <a:bodyPr wrap="square">
            <a:spAutoFit/>
          </a:bodyPr>
          <a:lstStyle/>
          <a:p>
            <a:pPr algn="ctr"/>
            <a:r>
              <a:rPr lang="en-US" sz="1197" dirty="0">
                <a:latin typeface="Garamond" panose="02020404030301010803" pitchFamily="18" charset="0"/>
                <a:ea typeface="Calibri" charset="0"/>
                <a:cs typeface="Calibri" charset="0"/>
              </a:rPr>
              <a:t>Interferon gamma receptor gene, interleukin-12 receptor gene, signal transducer and activator of transcription 1 (STAT 1) transmembrane conductance regulator gene (cystic fibrosis), alpha 1-antitrypsin gene</a:t>
            </a:r>
          </a:p>
        </p:txBody>
      </p:sp>
    </p:spTree>
    <p:extLst>
      <p:ext uri="{BB962C8B-B14F-4D97-AF65-F5344CB8AC3E}">
        <p14:creationId xmlns:p14="http://schemas.microsoft.com/office/powerpoint/2010/main" val="3530034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heckerboard(across)">
                                      <p:cBhvr>
                                        <p:cTn id="13" dur="500"/>
                                        <p:tgtEl>
                                          <p:spTgt spid="2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heckerboard(across)">
                                      <p:cBhvr>
                                        <p:cTn id="16" dur="500"/>
                                        <p:tgtEl>
                                          <p:spTgt spid="21"/>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heckerboard(across)">
                                      <p:cBhvr>
                                        <p:cTn id="19" dur="500"/>
                                        <p:tgtEl>
                                          <p:spTgt spid="22"/>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checkerboard(across)">
                                      <p:cBhvr>
                                        <p:cTn id="25" dur="500"/>
                                        <p:tgtEl>
                                          <p:spTgt spid="24"/>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checkerboard(across)">
                                      <p:cBhvr>
                                        <p:cTn id="28" dur="500"/>
                                        <p:tgtEl>
                                          <p:spTgt spid="25"/>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heckerboard(across)">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p:bldP spid="22" grpId="0"/>
      <p:bldP spid="23" grpId="0"/>
      <p:bldP spid="24" grpId="0"/>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65238620"/>
              </p:ext>
            </p:extLst>
          </p:nvPr>
        </p:nvGraphicFramePr>
        <p:xfrm>
          <a:off x="1790924" y="2543618"/>
          <a:ext cx="8008300" cy="3276249"/>
        </p:xfrm>
        <a:graphic>
          <a:graphicData uri="http://schemas.openxmlformats.org/drawingml/2006/table">
            <a:tbl>
              <a:tblPr firstRow="1" firstCol="1" bandRow="1">
                <a:tableStyleId>{F5AB1C69-6EDB-4FF4-983F-18BD219EF322}</a:tableStyleId>
              </a:tblPr>
              <a:tblGrid>
                <a:gridCol w="4189587">
                  <a:extLst>
                    <a:ext uri="{9D8B030D-6E8A-4147-A177-3AD203B41FA5}">
                      <a16:colId xmlns:a16="http://schemas.microsoft.com/office/drawing/2014/main" val="20000"/>
                    </a:ext>
                  </a:extLst>
                </a:gridCol>
                <a:gridCol w="3818713">
                  <a:extLst>
                    <a:ext uri="{9D8B030D-6E8A-4147-A177-3AD203B41FA5}">
                      <a16:colId xmlns:a16="http://schemas.microsoft.com/office/drawing/2014/main" val="20001"/>
                    </a:ext>
                  </a:extLst>
                </a:gridCol>
              </a:tblGrid>
              <a:tr h="423573">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GB" sz="1500" b="1" i="0" u="none" strike="noStrike" cap="none" baseline="0" dirty="0">
                          <a:solidFill>
                            <a:schemeClr val="tx1"/>
                          </a:solidFill>
                          <a:uFillTx/>
                          <a:latin typeface="Garamond" panose="02020404030301010803" pitchFamily="18" charset="0"/>
                        </a:rPr>
                        <a:t>Host risk factor</a:t>
                      </a:r>
                      <a:endParaRPr lang="en-GB" sz="1500" b="0" i="0" u="none" strike="noStrike" cap="none" baseline="0" dirty="0">
                        <a:solidFill>
                          <a:schemeClr val="tx1"/>
                        </a:solidFill>
                        <a:uFillTx/>
                        <a:latin typeface="Garamond" panose="02020404030301010803" pitchFamily="18" charset="0"/>
                      </a:endParaRP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500" u="none" strike="noStrike" cap="none" baseline="0" dirty="0">
                          <a:solidFill>
                            <a:schemeClr val="tx1"/>
                          </a:solidFill>
                          <a:uFillTx/>
                          <a:latin typeface="Garamond" panose="02020404030301010803" pitchFamily="18" charset="0"/>
                        </a:rPr>
                        <a:t>RR, OR, relative prevalence</a:t>
                      </a:r>
                      <a:endParaRPr lang="en-GB" sz="1500" b="0" i="0" u="none" strike="noStrike" cap="none" baseline="0" dirty="0">
                        <a:solidFill>
                          <a:schemeClr val="tx1"/>
                        </a:solidFill>
                        <a:uFillTx/>
                        <a:latin typeface="Garamond" panose="02020404030301010803" pitchFamily="18" charset="0"/>
                      </a:endParaRP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6964">
                <a:tc>
                  <a:txBody>
                    <a:bodyPr/>
                    <a:lstStyle/>
                    <a:p>
                      <a:r>
                        <a:rPr lang="en-GB" sz="1500" b="1" u="none" strike="noStrike" cap="none" baseline="0" dirty="0">
                          <a:solidFill>
                            <a:schemeClr val="tx1"/>
                          </a:solidFill>
                          <a:uFillTx/>
                          <a:latin typeface="Garamond" panose="02020404030301010803" pitchFamily="18" charset="0"/>
                        </a:rPr>
                        <a:t>COPD</a:t>
                      </a:r>
                      <a:endParaRPr lang="en-GB" sz="1500" b="1" i="0" u="none" strike="noStrike" cap="none" baseline="30000" dirty="0">
                        <a:solidFill>
                          <a:schemeClr val="tx1"/>
                        </a:solidFill>
                        <a:uFillTx/>
                        <a:latin typeface="Garamond" panose="02020404030301010803" pitchFamily="18" charset="0"/>
                      </a:endParaRP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u="none" strike="noStrike" cap="none" baseline="0" dirty="0">
                          <a:solidFill>
                            <a:schemeClr val="tx1"/>
                          </a:solidFill>
                          <a:uFillTx/>
                          <a:latin typeface="Garamond" panose="02020404030301010803" pitchFamily="18" charset="0"/>
                        </a:rPr>
                        <a:t>2–10</a:t>
                      </a:r>
                      <a:endParaRPr lang="en-GB" sz="1500" b="0" i="0" u="none" strike="noStrike" cap="none" baseline="0" dirty="0">
                        <a:solidFill>
                          <a:schemeClr val="tx1"/>
                        </a:solidFill>
                        <a:uFillTx/>
                        <a:latin typeface="Garamond" panose="02020404030301010803" pitchFamily="18" charset="0"/>
                      </a:endParaRP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16964">
                <a:tc>
                  <a:txBody>
                    <a:bodyPr/>
                    <a:lstStyle/>
                    <a:p>
                      <a:r>
                        <a:rPr lang="en-GB" sz="1500" b="1" u="none" strike="noStrike" cap="none" baseline="0" dirty="0">
                          <a:solidFill>
                            <a:schemeClr val="tx1"/>
                          </a:solidFill>
                          <a:uFillTx/>
                          <a:latin typeface="Garamond" panose="02020404030301010803" pitchFamily="18" charset="0"/>
                        </a:rPr>
                        <a:t>Bronchiectasis</a:t>
                      </a:r>
                      <a:endParaRPr lang="en-GB" sz="1500" b="1" i="0" u="none" strike="noStrike" cap="none" baseline="0" dirty="0">
                        <a:solidFill>
                          <a:schemeClr val="tx1"/>
                        </a:solidFill>
                        <a:uFillTx/>
                        <a:latin typeface="Garamond" panose="02020404030301010803" pitchFamily="18" charset="0"/>
                      </a:endParaRP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u="none" strike="noStrike" cap="none" baseline="0" dirty="0">
                          <a:solidFill>
                            <a:schemeClr val="tx1"/>
                          </a:solidFill>
                          <a:uFillTx/>
                          <a:latin typeface="Garamond" panose="02020404030301010803" pitchFamily="18" charset="0"/>
                        </a:rPr>
                        <a:t>44–187.5 </a:t>
                      </a:r>
                      <a:endParaRPr lang="en-GB" sz="1500" b="1" i="0" u="none" strike="noStrike" cap="none" baseline="0" dirty="0">
                        <a:solidFill>
                          <a:schemeClr val="tx1"/>
                        </a:solidFill>
                        <a:uFillTx/>
                        <a:latin typeface="Garamond" panose="02020404030301010803" pitchFamily="18" charset="0"/>
                      </a:endParaRP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6964">
                <a:tc>
                  <a:txBody>
                    <a:bodyPr/>
                    <a:lstStyle/>
                    <a:p>
                      <a:r>
                        <a:rPr lang="en-GB" sz="1500" b="1" u="none" strike="noStrike" cap="none" baseline="0" dirty="0">
                          <a:solidFill>
                            <a:schemeClr val="tx1"/>
                          </a:solidFill>
                          <a:uFillTx/>
                          <a:latin typeface="Garamond" panose="02020404030301010803" pitchFamily="18" charset="0"/>
                        </a:rPr>
                        <a:t>Thoracic skeletal abnormalities</a:t>
                      </a:r>
                      <a:endParaRPr lang="en-GB" sz="1500" b="1" i="0" u="none" strike="noStrike" cap="none" baseline="30000" dirty="0">
                        <a:solidFill>
                          <a:schemeClr val="tx1"/>
                        </a:solidFill>
                        <a:uFillTx/>
                        <a:latin typeface="Garamond" panose="02020404030301010803" pitchFamily="18" charset="0"/>
                      </a:endParaRP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500" u="none" strike="noStrike" cap="none" baseline="0" dirty="0">
                          <a:solidFill>
                            <a:schemeClr val="tx1"/>
                          </a:solidFill>
                          <a:uFillTx/>
                          <a:latin typeface="Garamond" panose="02020404030301010803" pitchFamily="18" charset="0"/>
                        </a:rPr>
                        <a:t>5.4</a:t>
                      </a:r>
                      <a:endParaRPr lang="en-GB" sz="1500" b="0" i="0" u="none" strike="noStrike" cap="none" baseline="0" dirty="0">
                        <a:solidFill>
                          <a:schemeClr val="tx1"/>
                        </a:solidFill>
                        <a:uFillTx/>
                        <a:latin typeface="Garamond" panose="02020404030301010803" pitchFamily="18" charset="0"/>
                      </a:endParaRP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16964">
                <a:tc>
                  <a:txBody>
                    <a:bodyPr/>
                    <a:lstStyle/>
                    <a:p>
                      <a:r>
                        <a:rPr lang="en-GB" sz="1500" b="1" u="none" strike="noStrike" cap="none" baseline="0" dirty="0">
                          <a:solidFill>
                            <a:schemeClr val="tx1"/>
                          </a:solidFill>
                          <a:uFillTx/>
                          <a:latin typeface="Garamond" panose="02020404030301010803" pitchFamily="18" charset="0"/>
                        </a:rPr>
                        <a:t>Low body weight</a:t>
                      </a:r>
                      <a:endParaRPr lang="en-GB" sz="1500" b="1" i="0" u="none" strike="noStrike" cap="none" baseline="0" dirty="0">
                        <a:solidFill>
                          <a:schemeClr val="tx1"/>
                        </a:solidFill>
                        <a:uFillTx/>
                        <a:latin typeface="Garamond" panose="02020404030301010803" pitchFamily="18" charset="0"/>
                      </a:endParaRP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GB" sz="1500" u="none" strike="noStrike" cap="none" baseline="0" dirty="0">
                          <a:solidFill>
                            <a:schemeClr val="tx1"/>
                          </a:solidFill>
                          <a:uFillTx/>
                          <a:latin typeface="Garamond" panose="02020404030301010803" pitchFamily="18" charset="0"/>
                        </a:rPr>
                        <a:t>9.09</a:t>
                      </a:r>
                      <a:endParaRPr lang="en-GB" sz="1500" b="0" i="0" u="none" strike="noStrike" cap="none" baseline="30000" dirty="0">
                        <a:solidFill>
                          <a:schemeClr val="tx1"/>
                        </a:solidFill>
                        <a:uFillTx/>
                        <a:latin typeface="Garamond" panose="02020404030301010803" pitchFamily="18" charset="0"/>
                      </a:endParaRP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16964">
                <a:tc>
                  <a:txBody>
                    <a:bodyPr/>
                    <a:lstStyle/>
                    <a:p>
                      <a:r>
                        <a:rPr lang="en-GB" sz="1500" b="1" u="none" strike="noStrike" cap="none" baseline="0" dirty="0">
                          <a:solidFill>
                            <a:schemeClr val="tx1"/>
                          </a:solidFill>
                          <a:uFillTx/>
                          <a:latin typeface="Garamond" panose="02020404030301010803" pitchFamily="18" charset="0"/>
                        </a:rPr>
                        <a:t>Immunomodulatory drugs/anti-TNF agents</a:t>
                      </a:r>
                      <a:endParaRPr lang="en-GB" sz="1500" b="1" i="0" u="none" strike="noStrike" cap="none" baseline="0" dirty="0">
                        <a:solidFill>
                          <a:schemeClr val="tx1"/>
                        </a:solidFill>
                        <a:uFillTx/>
                        <a:latin typeface="Garamond" panose="02020404030301010803" pitchFamily="18" charset="0"/>
                      </a:endParaRP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500" u="none" strike="noStrike" cap="none" baseline="0" dirty="0">
                          <a:solidFill>
                            <a:schemeClr val="tx1"/>
                          </a:solidFill>
                          <a:uFillTx/>
                          <a:latin typeface="Garamond" panose="02020404030301010803" pitchFamily="18" charset="0"/>
                        </a:rPr>
                        <a:t>1.3 (not defined)/2.2 (Anti-TNF ingredients)</a:t>
                      </a:r>
                      <a:endParaRPr lang="en-GB" sz="1500" b="0" i="0" u="none" strike="noStrike" cap="none" baseline="0" dirty="0">
                        <a:solidFill>
                          <a:schemeClr val="tx1"/>
                        </a:solidFill>
                        <a:uFillTx/>
                        <a:latin typeface="Garamond" panose="02020404030301010803" pitchFamily="18" charset="0"/>
                      </a:endParaRP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16964">
                <a:tc>
                  <a:txBody>
                    <a:bodyPr/>
                    <a:lstStyle/>
                    <a:p>
                      <a:r>
                        <a:rPr lang="en-GB" sz="1500" b="1" u="none" strike="noStrike" cap="none" baseline="0" dirty="0">
                          <a:solidFill>
                            <a:schemeClr val="tx1"/>
                          </a:solidFill>
                          <a:uFillTx/>
                          <a:latin typeface="Garamond" panose="02020404030301010803" pitchFamily="18" charset="0"/>
                        </a:rPr>
                        <a:t>Steroid use</a:t>
                      </a:r>
                      <a:endParaRPr lang="en-GB" sz="1500" b="1" u="none" strike="noStrike" cap="none" baseline="30000" dirty="0">
                        <a:solidFill>
                          <a:schemeClr val="tx1"/>
                        </a:solidFill>
                        <a:uFillTx/>
                        <a:latin typeface="Garamond" panose="02020404030301010803" pitchFamily="18" charset="0"/>
                      </a:endParaRP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500" u="none" strike="noStrike" cap="none" baseline="0" dirty="0">
                          <a:solidFill>
                            <a:schemeClr val="tx1"/>
                          </a:solidFill>
                          <a:uFillTx/>
                          <a:latin typeface="Garamond" panose="02020404030301010803" pitchFamily="18" charset="0"/>
                        </a:rPr>
                        <a:t>1.6–8</a:t>
                      </a:r>
                      <a:endParaRPr lang="en-GB" sz="1500" b="0" i="0" u="none" strike="noStrike" cap="none" baseline="0" dirty="0">
                        <a:solidFill>
                          <a:schemeClr val="tx1"/>
                        </a:solidFill>
                        <a:uFillTx/>
                        <a:latin typeface="Garamond" panose="02020404030301010803" pitchFamily="18" charset="0"/>
                      </a:endParaRP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16964">
                <a:tc>
                  <a:txBody>
                    <a:bodyPr/>
                    <a:lstStyle/>
                    <a:p>
                      <a:r>
                        <a:rPr lang="en-GB" sz="1500" b="1" u="none" strike="noStrike" cap="none" baseline="0" dirty="0">
                          <a:solidFill>
                            <a:schemeClr val="tx1"/>
                          </a:solidFill>
                          <a:uFillTx/>
                          <a:latin typeface="Garamond" panose="02020404030301010803" pitchFamily="18" charset="0"/>
                        </a:rPr>
                        <a:t>Gastro-esophageal reflux disease</a:t>
                      </a:r>
                      <a:endParaRPr lang="en-GB" sz="1500" b="1" i="0" u="none" strike="noStrike" cap="none" baseline="0" dirty="0">
                        <a:solidFill>
                          <a:schemeClr val="tx1"/>
                        </a:solidFill>
                        <a:uFillTx/>
                        <a:latin typeface="Garamond" panose="02020404030301010803" pitchFamily="18" charset="0"/>
                      </a:endParaRP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500" u="none" strike="noStrike" cap="none" baseline="0" dirty="0">
                          <a:solidFill>
                            <a:schemeClr val="tx1"/>
                          </a:solidFill>
                          <a:uFillTx/>
                          <a:latin typeface="Garamond" panose="02020404030301010803" pitchFamily="18" charset="0"/>
                        </a:rPr>
                        <a:t>1.5–5.3</a:t>
                      </a:r>
                      <a:endParaRPr lang="en-GB" sz="1500" b="0" i="0" u="none" strike="noStrike" cap="none" baseline="30000" dirty="0">
                        <a:solidFill>
                          <a:schemeClr val="tx1"/>
                        </a:solidFill>
                        <a:uFillTx/>
                        <a:latin typeface="Garamond" panose="02020404030301010803" pitchFamily="18" charset="0"/>
                      </a:endParaRP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16964">
                <a:tc>
                  <a:txBody>
                    <a:bodyPr/>
                    <a:lstStyle/>
                    <a:p>
                      <a:r>
                        <a:rPr lang="en-GB" sz="1500" b="1" i="0" u="none" strike="noStrike" cap="none" baseline="0" dirty="0">
                          <a:solidFill>
                            <a:schemeClr val="tx1"/>
                          </a:solidFill>
                          <a:uFillTx/>
                          <a:latin typeface="Garamond" panose="02020404030301010803" pitchFamily="18" charset="0"/>
                        </a:rPr>
                        <a:t>Hydroxychloroquine treatment</a:t>
                      </a:r>
                      <a:endParaRPr lang="en-GB" sz="1500" b="1" i="0" u="none" strike="noStrike" cap="none" baseline="30000" dirty="0">
                        <a:solidFill>
                          <a:schemeClr val="tx1"/>
                        </a:solidFill>
                        <a:uFillTx/>
                        <a:latin typeface="Garamond" panose="02020404030301010803" pitchFamily="18" charset="0"/>
                      </a:endParaRP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500" b="0" i="0" u="none" strike="noStrike" cap="none" baseline="0" dirty="0">
                          <a:solidFill>
                            <a:schemeClr val="tx1"/>
                          </a:solidFill>
                          <a:uFillTx/>
                          <a:latin typeface="Garamond" panose="02020404030301010803" pitchFamily="18" charset="0"/>
                        </a:rPr>
                        <a:t>1.6</a:t>
                      </a:r>
                      <a:endParaRPr lang="en-GB" sz="1500" b="0" i="0" u="none" strike="noStrike" cap="none" baseline="30000" dirty="0">
                        <a:solidFill>
                          <a:schemeClr val="tx1"/>
                        </a:solidFill>
                        <a:uFillTx/>
                        <a:latin typeface="Garamond" panose="02020404030301010803" pitchFamily="18" charset="0"/>
                      </a:endParaRP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1016377"/>
                  </a:ext>
                </a:extLst>
              </a:tr>
              <a:tr h="316964">
                <a:tc>
                  <a:txBody>
                    <a:bodyPr/>
                    <a:lstStyle/>
                    <a:p>
                      <a:r>
                        <a:rPr lang="en-GB" sz="1500" b="1" i="0" u="none" strike="noStrike" cap="none" baseline="0" dirty="0">
                          <a:solidFill>
                            <a:schemeClr val="tx1"/>
                          </a:solidFill>
                          <a:uFillTx/>
                          <a:latin typeface="Garamond" panose="02020404030301010803" pitchFamily="18" charset="0"/>
                        </a:rPr>
                        <a:t>Leflunomide treatment</a:t>
                      </a:r>
                      <a:endParaRPr lang="en-GB" sz="1500" b="1" i="0" u="none" strike="noStrike" cap="none" baseline="30000" dirty="0">
                        <a:solidFill>
                          <a:schemeClr val="tx1"/>
                        </a:solidFill>
                        <a:uFillTx/>
                        <a:latin typeface="Garamond" panose="02020404030301010803" pitchFamily="18" charset="0"/>
                      </a:endParaRP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500" b="0" i="0" u="none" strike="noStrike" cap="none" baseline="0" dirty="0">
                          <a:solidFill>
                            <a:schemeClr val="tx1"/>
                          </a:solidFill>
                          <a:uFillTx/>
                          <a:latin typeface="Garamond" panose="02020404030301010803" pitchFamily="18" charset="0"/>
                        </a:rPr>
                        <a:t>2.7</a:t>
                      </a:r>
                    </a:p>
                  </a:txBody>
                  <a:tcPr marL="86445" marR="86445" marT="43222" marB="432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6700507"/>
                  </a:ext>
                </a:extLst>
              </a:tr>
            </a:tbl>
          </a:graphicData>
        </a:graphic>
      </p:graphicFrame>
      <p:sp>
        <p:nvSpPr>
          <p:cNvPr id="5" name="Title 4"/>
          <p:cNvSpPr>
            <a:spLocks noGrp="1"/>
          </p:cNvSpPr>
          <p:nvPr>
            <p:ph type="title"/>
          </p:nvPr>
        </p:nvSpPr>
        <p:spPr>
          <a:xfrm>
            <a:off x="2083804" y="1638472"/>
            <a:ext cx="7283590" cy="318164"/>
          </a:xfrm>
        </p:spPr>
        <p:txBody>
          <a:bodyPr>
            <a:normAutofit fontScale="90000"/>
          </a:bodyPr>
          <a:lstStyle/>
          <a:p>
            <a:r>
              <a:rPr lang="en-GB" b="1" dirty="0">
                <a:solidFill>
                  <a:schemeClr val="tx2"/>
                </a:solidFill>
                <a:latin typeface="Garamond" panose="02020404030301010803" pitchFamily="18" charset="0"/>
              </a:rPr>
              <a:t>Host </a:t>
            </a:r>
            <a:r>
              <a:rPr lang="en-GB" sz="3782" b="1" dirty="0">
                <a:solidFill>
                  <a:schemeClr val="tx2"/>
                </a:solidFill>
                <a:latin typeface="Garamond" panose="02020404030301010803" pitchFamily="18" charset="0"/>
              </a:rPr>
              <a:t>Risk</a:t>
            </a:r>
            <a:r>
              <a:rPr lang="en-GB" b="1" dirty="0">
                <a:solidFill>
                  <a:schemeClr val="tx2"/>
                </a:solidFill>
                <a:latin typeface="Garamond" panose="02020404030301010803" pitchFamily="18" charset="0"/>
              </a:rPr>
              <a:t> Factors</a:t>
            </a:r>
          </a:p>
        </p:txBody>
      </p:sp>
      <p:sp>
        <p:nvSpPr>
          <p:cNvPr id="7" name="Inhaltsplatzhalter 6"/>
          <p:cNvSpPr>
            <a:spLocks noGrp="1"/>
          </p:cNvSpPr>
          <p:nvPr>
            <p:ph sz="quarter" idx="12"/>
          </p:nvPr>
        </p:nvSpPr>
        <p:spPr>
          <a:xfrm>
            <a:off x="3449620" y="5945132"/>
            <a:ext cx="7964685" cy="486254"/>
          </a:xfrm>
        </p:spPr>
        <p:txBody>
          <a:bodyPr/>
          <a:lstStyle/>
          <a:p>
            <a:pPr algn="r"/>
            <a:r>
              <a:rPr lang="en-GB" sz="1324" dirty="0" err="1">
                <a:solidFill>
                  <a:schemeClr val="tx1"/>
                </a:solidFill>
                <a:latin typeface="Garamond" panose="02020404030301010803" pitchFamily="18" charset="0"/>
              </a:rPr>
              <a:t>Prevots</a:t>
            </a:r>
            <a:r>
              <a:rPr lang="en-GB" sz="1324" dirty="0">
                <a:solidFill>
                  <a:schemeClr val="tx1"/>
                </a:solidFill>
                <a:latin typeface="Garamond" panose="02020404030301010803" pitchFamily="18" charset="0"/>
              </a:rPr>
              <a:t> DR. Clin Chest Med. 2015; </a:t>
            </a:r>
            <a:r>
              <a:rPr lang="en-GB" sz="1324" dirty="0" err="1">
                <a:solidFill>
                  <a:schemeClr val="tx1"/>
                </a:solidFill>
                <a:latin typeface="Garamond" panose="02020404030301010803" pitchFamily="18" charset="0"/>
              </a:rPr>
              <a:t>Andrejak</a:t>
            </a:r>
            <a:r>
              <a:rPr lang="en-GB" sz="1324" dirty="0">
                <a:solidFill>
                  <a:schemeClr val="tx1"/>
                </a:solidFill>
                <a:latin typeface="Garamond" panose="02020404030301010803" pitchFamily="18" charset="0"/>
              </a:rPr>
              <a:t> C. Thorax. 2013</a:t>
            </a:r>
          </a:p>
          <a:p>
            <a:pPr algn="r"/>
            <a:r>
              <a:rPr lang="en-GB" sz="1324" dirty="0" err="1">
                <a:solidFill>
                  <a:schemeClr val="tx1"/>
                </a:solidFill>
                <a:latin typeface="Garamond" panose="02020404030301010803" pitchFamily="18" charset="0"/>
              </a:rPr>
              <a:t>Brode</a:t>
            </a:r>
            <a:r>
              <a:rPr lang="en-GB" sz="1324" dirty="0">
                <a:solidFill>
                  <a:schemeClr val="tx1"/>
                </a:solidFill>
                <a:latin typeface="Garamond" panose="02020404030301010803" pitchFamily="18" charset="0"/>
              </a:rPr>
              <a:t> SK. Thorax 2015</a:t>
            </a:r>
          </a:p>
        </p:txBody>
      </p:sp>
      <p:sp>
        <p:nvSpPr>
          <p:cNvPr id="8" name="Rectangle 7">
            <a:hlinkClick r:id="" action="ppaction://hlinkshowjump?jump=lastslideviewed"/>
          </p:cNvPr>
          <p:cNvSpPr/>
          <p:nvPr/>
        </p:nvSpPr>
        <p:spPr>
          <a:xfrm>
            <a:off x="9151282" y="2567045"/>
            <a:ext cx="432223" cy="86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2237">
              <a:defRPr/>
            </a:pPr>
            <a:endParaRPr lang="en-GB" sz="1702" dirty="0">
              <a:solidFill>
                <a:prstClr val="white"/>
              </a:solidFill>
              <a:latin typeface="Garamond" panose="02020404030301010803" pitchFamily="18" charset="0"/>
            </a:endParaRPr>
          </a:p>
        </p:txBody>
      </p:sp>
      <p:sp>
        <p:nvSpPr>
          <p:cNvPr id="9" name="Rectangle 8">
            <a:hlinkClick r:id="" action="ppaction://noaction"/>
          </p:cNvPr>
          <p:cNvSpPr/>
          <p:nvPr/>
        </p:nvSpPr>
        <p:spPr>
          <a:xfrm>
            <a:off x="9134993" y="2392901"/>
            <a:ext cx="518668" cy="86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2237">
              <a:defRPr/>
            </a:pPr>
            <a:endParaRPr lang="en-GB" sz="1702" dirty="0">
              <a:solidFill>
                <a:prstClr val="white"/>
              </a:solidFill>
              <a:latin typeface="Garamond" panose="02020404030301010803" pitchFamily="18" charset="0"/>
            </a:endParaRPr>
          </a:p>
        </p:txBody>
      </p:sp>
    </p:spTree>
    <p:extLst>
      <p:ext uri="{BB962C8B-B14F-4D97-AF65-F5344CB8AC3E}">
        <p14:creationId xmlns:p14="http://schemas.microsoft.com/office/powerpoint/2010/main" val="16491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nodePh="1">
                                  <p:stCondLst>
                                    <p:cond delay="0"/>
                                  </p:stCondLst>
                                  <p:endCondLst>
                                    <p:cond evt="begin" delay="0">
                                      <p:tn val="11"/>
                                    </p:cond>
                                  </p:end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1742711" y="1453180"/>
            <a:ext cx="8071584" cy="577722"/>
          </a:xfrm>
          <a:prstGeom prst="rect">
            <a:avLst/>
          </a:prstGeom>
        </p:spPr>
        <p:txBody>
          <a:bodyPr vert="horz" lIns="86050" tIns="43025" rIns="86050" bIns="43025" rtlCol="0" anchor="ctr">
            <a:noAutofit/>
          </a:bodyPr>
          <a:lstStyle>
            <a:lvl1pPr algn="ctr" defTabSz="1299992" rtl="0" eaLnBrk="1" latinLnBrk="0" hangingPunct="1">
              <a:spcBef>
                <a:spcPct val="0"/>
              </a:spcBef>
              <a:buNone/>
              <a:defRPr sz="6300" kern="1200">
                <a:solidFill>
                  <a:schemeClr val="tx1"/>
                </a:solidFill>
                <a:latin typeface="+mj-lt"/>
                <a:ea typeface="+mj-ea"/>
                <a:cs typeface="+mj-cs"/>
              </a:defRPr>
            </a:lvl1pPr>
          </a:lstStyle>
          <a:p>
            <a:r>
              <a:rPr lang="en-GB" sz="3403" b="1" dirty="0">
                <a:solidFill>
                  <a:schemeClr val="tx2"/>
                </a:solidFill>
                <a:latin typeface="Garamond" panose="02020404030301010803" pitchFamily="18" charset="0"/>
                <a:cs typeface="Calibri"/>
              </a:rPr>
              <a:t>Epidemiological Challenges</a:t>
            </a:r>
          </a:p>
        </p:txBody>
      </p:sp>
      <p:sp>
        <p:nvSpPr>
          <p:cNvPr id="2" name="Rettangolo 1"/>
          <p:cNvSpPr/>
          <p:nvPr/>
        </p:nvSpPr>
        <p:spPr>
          <a:xfrm>
            <a:off x="1608510" y="3003560"/>
            <a:ext cx="8205785" cy="3038332"/>
          </a:xfrm>
          <a:prstGeom prst="rect">
            <a:avLst/>
          </a:prstGeom>
        </p:spPr>
        <p:txBody>
          <a:bodyPr wrap="square">
            <a:spAutoFit/>
          </a:bodyPr>
          <a:lstStyle/>
          <a:p>
            <a:pPr marL="341894" indent="-341894">
              <a:buClr>
                <a:srgbClr val="FF0000"/>
              </a:buClr>
              <a:buFont typeface="Wingdings" pitchFamily="2" charset="2"/>
              <a:buChar char="ü"/>
            </a:pPr>
            <a:endParaRPr lang="en-US" sz="2127" dirty="0">
              <a:latin typeface="Garamond" panose="02020404030301010803" pitchFamily="18" charset="0"/>
              <a:ea typeface="Lucida Grande"/>
              <a:cs typeface="Lucida Grande"/>
              <a:sym typeface="Lucida Grande"/>
            </a:endParaRPr>
          </a:p>
          <a:p>
            <a:pPr marL="341894" indent="-341894">
              <a:buClr>
                <a:srgbClr val="FF0000"/>
              </a:buClr>
              <a:buFont typeface="Wingdings" pitchFamily="2" charset="2"/>
              <a:buChar char="ü"/>
            </a:pPr>
            <a:r>
              <a:rPr lang="en-US" sz="2127" dirty="0">
                <a:latin typeface="Garamond" panose="02020404030301010803" pitchFamily="18" charset="0"/>
                <a:ea typeface="Lucida Grande"/>
                <a:cs typeface="Lucida Grande"/>
                <a:sym typeface="Lucida Grande"/>
              </a:rPr>
              <a:t>Presence in the environment hinders meaning of a positive culture;</a:t>
            </a:r>
          </a:p>
          <a:p>
            <a:pPr marL="341894" indent="-341894">
              <a:buClr>
                <a:srgbClr val="FF0000"/>
              </a:buClr>
              <a:buFont typeface="Wingdings" pitchFamily="2" charset="2"/>
              <a:buChar char="ü"/>
            </a:pPr>
            <a:endParaRPr lang="en-US" sz="2127" dirty="0">
              <a:latin typeface="Garamond" panose="02020404030301010803" pitchFamily="18" charset="0"/>
              <a:ea typeface="Lucida Grande"/>
              <a:cs typeface="Lucida Grande"/>
              <a:sym typeface="Lucida Grande"/>
            </a:endParaRPr>
          </a:p>
          <a:p>
            <a:pPr marL="341894" indent="-341894">
              <a:buClr>
                <a:srgbClr val="FF0000"/>
              </a:buClr>
              <a:buFont typeface="Wingdings" pitchFamily="2" charset="2"/>
              <a:buChar char="ü"/>
            </a:pPr>
            <a:endParaRPr lang="en-US" sz="2127" dirty="0">
              <a:latin typeface="Garamond" panose="02020404030301010803" pitchFamily="18" charset="0"/>
              <a:ea typeface="Lucida Grande"/>
              <a:cs typeface="Lucida Grande"/>
              <a:sym typeface="Lucida Grande"/>
            </a:endParaRPr>
          </a:p>
          <a:p>
            <a:pPr marL="341894" indent="-341894">
              <a:buClr>
                <a:srgbClr val="FF0000"/>
              </a:buClr>
              <a:buFont typeface="Wingdings" pitchFamily="2" charset="2"/>
              <a:buChar char="ü"/>
            </a:pPr>
            <a:r>
              <a:rPr lang="en-US" sz="2127" dirty="0">
                <a:latin typeface="Garamond" panose="02020404030301010803" pitchFamily="18" charset="0"/>
                <a:ea typeface="Lucida Grande"/>
                <a:cs typeface="Lucida Grande"/>
                <a:sym typeface="Lucida Grande"/>
              </a:rPr>
              <a:t>Reporting of the disease is not required or performed in many settings;</a:t>
            </a:r>
          </a:p>
          <a:p>
            <a:pPr marL="341894" indent="-341894">
              <a:buClr>
                <a:srgbClr val="FF0000"/>
              </a:buClr>
              <a:buFont typeface="Wingdings" pitchFamily="2" charset="2"/>
              <a:buChar char="ü"/>
            </a:pPr>
            <a:endParaRPr lang="en-US" sz="2127" dirty="0">
              <a:latin typeface="Garamond" panose="02020404030301010803" pitchFamily="18" charset="0"/>
              <a:ea typeface="Lucida Grande"/>
              <a:cs typeface="Lucida Grande"/>
              <a:sym typeface="Lucida Grande"/>
            </a:endParaRPr>
          </a:p>
          <a:p>
            <a:pPr marL="341894" indent="-341894">
              <a:buClr>
                <a:srgbClr val="FF0000"/>
              </a:buClr>
              <a:buFont typeface="Wingdings" pitchFamily="2" charset="2"/>
              <a:buChar char="ü"/>
            </a:pPr>
            <a:endParaRPr lang="en-US" sz="2127" dirty="0">
              <a:latin typeface="Garamond" panose="02020404030301010803" pitchFamily="18" charset="0"/>
              <a:ea typeface="Lucida Grande"/>
              <a:cs typeface="Lucida Grande"/>
              <a:sym typeface="Lucida Grande"/>
            </a:endParaRPr>
          </a:p>
          <a:p>
            <a:pPr marL="341894" indent="-341894">
              <a:buClr>
                <a:srgbClr val="FF0000"/>
              </a:buClr>
              <a:buFont typeface="Wingdings" pitchFamily="2" charset="2"/>
              <a:buChar char="ü"/>
            </a:pPr>
            <a:r>
              <a:rPr lang="en-US" sz="2127" dirty="0">
                <a:latin typeface="Garamond" panose="02020404030301010803" pitchFamily="18" charset="0"/>
                <a:ea typeface="Lucida Grande"/>
                <a:cs typeface="Lucida Grande"/>
                <a:sym typeface="Lucida Grande"/>
              </a:rPr>
              <a:t>Disease definition based on scant evidence.</a:t>
            </a:r>
          </a:p>
          <a:p>
            <a:pPr marL="341894" indent="-341894">
              <a:buClr>
                <a:srgbClr val="FF0000"/>
              </a:buClr>
              <a:buFont typeface="Wingdings" pitchFamily="2" charset="2"/>
              <a:buChar char="ü"/>
            </a:pPr>
            <a:endParaRPr lang="en-US" sz="2127" dirty="0">
              <a:latin typeface="Garamond" panose="02020404030301010803" pitchFamily="18" charset="0"/>
            </a:endParaRPr>
          </a:p>
        </p:txBody>
      </p:sp>
    </p:spTree>
    <p:extLst>
      <p:ext uri="{BB962C8B-B14F-4D97-AF65-F5344CB8AC3E}">
        <p14:creationId xmlns:p14="http://schemas.microsoft.com/office/powerpoint/2010/main" val="1626861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dissolve">
                                      <p:cBhvr>
                                        <p:cTn id="12" dur="500"/>
                                        <p:tgtEl>
                                          <p:spTgt spid="2">
                                            <p:txEl>
                                              <p:pRg st="4" end="4"/>
                                            </p:txEl>
                                          </p:spTgt>
                                        </p:tgtEl>
                                      </p:cBhvr>
                                    </p:animEffect>
                                  </p:childTnLst>
                                  <p:subTnLst>
                                    <p:animClr clrSpc="rgb" dir="cw">
                                      <p:cBhvr override="childStyle">
                                        <p:cTn dur="1" fill="hold" display="0" masterRel="nextClick" afterEffect="1"/>
                                        <p:tgtEl>
                                          <p:spTgt spid="2">
                                            <p:txEl>
                                              <p:pRg st="4" end="4"/>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dissolve">
                                      <p:cBhvr>
                                        <p:cTn id="1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3107" name="Text Box 3"/>
          <p:cNvSpPr txBox="1">
            <a:spLocks noChangeArrowheads="1"/>
          </p:cNvSpPr>
          <p:nvPr/>
        </p:nvSpPr>
        <p:spPr bwMode="auto">
          <a:xfrm>
            <a:off x="2524169" y="2558891"/>
            <a:ext cx="2165978" cy="499689"/>
          </a:xfrm>
          <a:prstGeom prst="rect">
            <a:avLst/>
          </a:prstGeom>
          <a:noFill/>
          <a:ln w="12700">
            <a:noFill/>
            <a:miter lim="800000"/>
            <a:headEnd/>
            <a:tailEnd/>
          </a:ln>
          <a:effec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647" b="1" dirty="0">
                <a:latin typeface="Garamond" panose="02020404030301010803" pitchFamily="18" charset="0"/>
              </a:rPr>
              <a:t>Colonization?</a:t>
            </a:r>
          </a:p>
        </p:txBody>
      </p:sp>
      <p:sp>
        <p:nvSpPr>
          <p:cNvPr id="1583114" name="Text Box 10"/>
          <p:cNvSpPr txBox="1">
            <a:spLocks noChangeArrowheads="1"/>
          </p:cNvSpPr>
          <p:nvPr/>
        </p:nvSpPr>
        <p:spPr bwMode="auto">
          <a:xfrm>
            <a:off x="1438804" y="1401629"/>
            <a:ext cx="8644467" cy="499689"/>
          </a:xfrm>
          <a:prstGeom prst="rect">
            <a:avLst/>
          </a:prstGeom>
          <a:noFill/>
          <a:ln w="12700">
            <a:noFill/>
            <a:miter lim="800000"/>
            <a:headEnd/>
            <a:tailEnd/>
          </a:ln>
          <a:effectLst/>
        </p:spPr>
        <p:txBody>
          <a:bodyPr wrap="squar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647" b="1" dirty="0">
                <a:effectLst>
                  <a:outerShdw blurRad="38100" dist="38100" dir="2700000" algn="tl">
                    <a:srgbClr val="FFFFFF"/>
                  </a:outerShdw>
                </a:effectLst>
                <a:latin typeface="Garamond" panose="02020404030301010803" pitchFamily="18" charset="0"/>
              </a:rPr>
              <a:t>        Diagnosis = Treatment ???</a:t>
            </a:r>
          </a:p>
        </p:txBody>
      </p:sp>
      <p:sp>
        <p:nvSpPr>
          <p:cNvPr id="13" name="Text Box 3"/>
          <p:cNvSpPr txBox="1">
            <a:spLocks noChangeArrowheads="1"/>
          </p:cNvSpPr>
          <p:nvPr/>
        </p:nvSpPr>
        <p:spPr bwMode="auto">
          <a:xfrm>
            <a:off x="4331478" y="3974863"/>
            <a:ext cx="1492716" cy="499689"/>
          </a:xfrm>
          <a:prstGeom prst="rect">
            <a:avLst/>
          </a:prstGeom>
          <a:noFill/>
          <a:ln w="12700">
            <a:noFill/>
            <a:miter lim="800000"/>
            <a:headEnd/>
            <a:tailEnd/>
          </a:ln>
          <a:effec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647" b="1" dirty="0">
                <a:latin typeface="Garamond" panose="02020404030301010803" pitchFamily="18" charset="0"/>
              </a:rPr>
              <a:t>Infection</a:t>
            </a:r>
          </a:p>
        </p:txBody>
      </p:sp>
      <p:sp>
        <p:nvSpPr>
          <p:cNvPr id="14" name="Text Box 3"/>
          <p:cNvSpPr txBox="1">
            <a:spLocks noChangeArrowheads="1"/>
          </p:cNvSpPr>
          <p:nvPr/>
        </p:nvSpPr>
        <p:spPr bwMode="auto">
          <a:xfrm>
            <a:off x="5485351" y="5386305"/>
            <a:ext cx="3023713" cy="499689"/>
          </a:xfrm>
          <a:prstGeom prst="rect">
            <a:avLst/>
          </a:prstGeom>
          <a:noFill/>
          <a:ln w="12700">
            <a:noFill/>
            <a:miter lim="800000"/>
            <a:headEnd/>
            <a:tailEnd/>
          </a:ln>
          <a:effec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647" b="1" dirty="0">
                <a:latin typeface="Garamond" panose="02020404030301010803" pitchFamily="18" charset="0"/>
              </a:rPr>
              <a:t>Disease </a:t>
            </a:r>
            <a:r>
              <a:rPr lang="en-US" sz="2647" b="1" i="1" dirty="0">
                <a:latin typeface="Garamond" panose="02020404030301010803" pitchFamily="18" charset="0"/>
              </a:rPr>
              <a:t>(treatment)</a:t>
            </a:r>
          </a:p>
        </p:txBody>
      </p:sp>
      <p:cxnSp>
        <p:nvCxnSpPr>
          <p:cNvPr id="6" name="Straight Arrow Connector 5"/>
          <p:cNvCxnSpPr>
            <a:stCxn id="1583107" idx="2"/>
            <a:endCxn id="13" idx="0"/>
          </p:cNvCxnSpPr>
          <p:nvPr/>
        </p:nvCxnSpPr>
        <p:spPr>
          <a:xfrm>
            <a:off x="3607158" y="3058580"/>
            <a:ext cx="1470678" cy="9162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355981" y="4383308"/>
            <a:ext cx="1494244" cy="8849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0543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3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3107"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itel 6"/>
          <p:cNvSpPr>
            <a:spLocks noGrp="1"/>
          </p:cNvSpPr>
          <p:nvPr>
            <p:ph type="title"/>
          </p:nvPr>
        </p:nvSpPr>
        <p:spPr>
          <a:xfrm>
            <a:off x="1911998" y="1464714"/>
            <a:ext cx="8072088" cy="318164"/>
          </a:xfrm>
        </p:spPr>
        <p:txBody>
          <a:bodyPr>
            <a:noAutofit/>
          </a:bodyPr>
          <a:lstStyle/>
          <a:p>
            <a:r>
              <a:rPr lang="en-GB" sz="3403" b="1" dirty="0">
                <a:solidFill>
                  <a:schemeClr val="tx2"/>
                </a:solidFill>
                <a:latin typeface="Garamond" panose="02020404030301010803" pitchFamily="18" charset="0"/>
              </a:rPr>
              <a:t>Diagnostic criteria for NTM-LD</a:t>
            </a:r>
            <a:endParaRPr lang="en-GB" sz="3403" b="1" baseline="30000" dirty="0">
              <a:solidFill>
                <a:schemeClr val="tx2"/>
              </a:solidFill>
              <a:latin typeface="Garamond" panose="02020404030301010803" pitchFamily="18" charset="0"/>
            </a:endParaRPr>
          </a:p>
        </p:txBody>
      </p:sp>
      <p:sp>
        <p:nvSpPr>
          <p:cNvPr id="10" name="Content Placeholder 9"/>
          <p:cNvSpPr>
            <a:spLocks noGrp="1"/>
          </p:cNvSpPr>
          <p:nvPr>
            <p:ph sz="quarter" idx="12"/>
          </p:nvPr>
        </p:nvSpPr>
        <p:spPr>
          <a:xfrm>
            <a:off x="3557390" y="6146728"/>
            <a:ext cx="7964685" cy="247480"/>
          </a:xfrm>
        </p:spPr>
        <p:txBody>
          <a:bodyPr/>
          <a:lstStyle/>
          <a:p>
            <a:pPr algn="r"/>
            <a:r>
              <a:rPr lang="en-GB" sz="1324" dirty="0">
                <a:solidFill>
                  <a:schemeClr val="tx1"/>
                </a:solidFill>
                <a:latin typeface="Garamond" panose="02020404030301010803" pitchFamily="18" charset="0"/>
              </a:rPr>
              <a:t>Griffith DE. Am J Crit Care Med. 2007</a:t>
            </a:r>
          </a:p>
          <a:p>
            <a:pPr algn="r"/>
            <a:r>
              <a:rPr lang="en-GB" sz="1324" dirty="0">
                <a:solidFill>
                  <a:schemeClr val="tx1"/>
                </a:solidFill>
                <a:latin typeface="Garamond" panose="02020404030301010803" pitchFamily="18" charset="0"/>
              </a:rPr>
              <a:t>van Ingen J. Clin Chest Med. 2015</a:t>
            </a:r>
          </a:p>
        </p:txBody>
      </p:sp>
      <p:sp>
        <p:nvSpPr>
          <p:cNvPr id="3" name="Foliennummernplatzhalter 2"/>
          <p:cNvSpPr>
            <a:spLocks noGrp="1"/>
          </p:cNvSpPr>
          <p:nvPr>
            <p:ph type="sldNum" sz="quarter" idx="10"/>
          </p:nvPr>
        </p:nvSpPr>
        <p:spPr>
          <a:xfrm>
            <a:off x="-1264359" y="1128893"/>
            <a:ext cx="0" cy="0"/>
          </a:xfrm>
        </p:spPr>
        <p:txBody>
          <a:bodyPr/>
          <a:lstStyle/>
          <a:p>
            <a:pPr>
              <a:defRPr/>
            </a:pPr>
            <a:endParaRPr lang="en-GB" dirty="0"/>
          </a:p>
        </p:txBody>
      </p:sp>
      <p:sp>
        <p:nvSpPr>
          <p:cNvPr id="21" name="Abgerundetes Rechteck 35"/>
          <p:cNvSpPr/>
          <p:nvPr/>
        </p:nvSpPr>
        <p:spPr>
          <a:xfrm>
            <a:off x="548138" y="5972031"/>
            <a:ext cx="7964919" cy="359744"/>
          </a:xfrm>
          <a:prstGeom prst="round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defTabSz="432237">
              <a:defRPr/>
            </a:pPr>
            <a:r>
              <a:rPr lang="en-GB" sz="1513" b="1" dirty="0">
                <a:solidFill>
                  <a:schemeClr val="tx1"/>
                </a:solidFill>
                <a:latin typeface="Garamond" panose="02020404030301010803" pitchFamily="18" charset="0"/>
              </a:rPr>
              <a:t>BAL when patients cannot produce sputum, or their specimens do not grow mycobacteria</a:t>
            </a:r>
            <a:endParaRPr lang="en-GB" sz="1513" b="1" baseline="30000" dirty="0">
              <a:solidFill>
                <a:schemeClr val="tx1"/>
              </a:solidFill>
              <a:latin typeface="Garamond" panose="02020404030301010803" pitchFamily="18" charset="0"/>
            </a:endParaRPr>
          </a:p>
        </p:txBody>
      </p:sp>
      <p:grpSp>
        <p:nvGrpSpPr>
          <p:cNvPr id="13" name="Group 12"/>
          <p:cNvGrpSpPr/>
          <p:nvPr/>
        </p:nvGrpSpPr>
        <p:grpSpPr>
          <a:xfrm>
            <a:off x="5948042" y="2744942"/>
            <a:ext cx="2552500" cy="2940938"/>
            <a:chOff x="5760150" y="2969842"/>
            <a:chExt cx="3060000" cy="3110884"/>
          </a:xfrm>
          <a:noFill/>
        </p:grpSpPr>
        <p:sp>
          <p:nvSpPr>
            <p:cNvPr id="84" name="Freihandform 28"/>
            <p:cNvSpPr/>
            <p:nvPr/>
          </p:nvSpPr>
          <p:spPr>
            <a:xfrm>
              <a:off x="5760150" y="2969842"/>
              <a:ext cx="3060000" cy="396000"/>
            </a:xfrm>
            <a:custGeom>
              <a:avLst/>
              <a:gdLst>
                <a:gd name="connsiteX0" fmla="*/ 0 w 3691554"/>
                <a:gd name="connsiteY0" fmla="*/ 0 h 288000"/>
                <a:gd name="connsiteX1" fmla="*/ 3691554 w 3691554"/>
                <a:gd name="connsiteY1" fmla="*/ 0 h 288000"/>
                <a:gd name="connsiteX2" fmla="*/ 3691554 w 3691554"/>
                <a:gd name="connsiteY2" fmla="*/ 288000 h 288000"/>
                <a:gd name="connsiteX3" fmla="*/ 0 w 3691554"/>
                <a:gd name="connsiteY3" fmla="*/ 288000 h 288000"/>
                <a:gd name="connsiteX4" fmla="*/ 0 w 3691554"/>
                <a:gd name="connsiteY4" fmla="*/ 0 h 28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1554" h="288000">
                  <a:moveTo>
                    <a:pt x="0" y="0"/>
                  </a:moveTo>
                  <a:lnTo>
                    <a:pt x="3691554" y="0"/>
                  </a:lnTo>
                  <a:lnTo>
                    <a:pt x="3691554" y="288000"/>
                  </a:lnTo>
                  <a:lnTo>
                    <a:pt x="0" y="288000"/>
                  </a:lnTo>
                  <a:lnTo>
                    <a:pt x="0" y="0"/>
                  </a:lnTo>
                  <a:close/>
                </a:path>
              </a:pathLst>
            </a:custGeom>
            <a:grpFill/>
            <a:ln>
              <a:solidFill>
                <a:schemeClr val="tx2">
                  <a:lumMod val="60000"/>
                  <a:lumOff val="40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235" tIns="38420" rIns="67235" bIns="38420" numCol="1" spcCol="1270" anchor="ctr" anchorCtr="0">
              <a:noAutofit/>
            </a:bodyPr>
            <a:lstStyle/>
            <a:p>
              <a:pPr algn="ctr" defTabSz="420230">
                <a:lnSpc>
                  <a:spcPct val="90000"/>
                </a:lnSpc>
                <a:spcBef>
                  <a:spcPct val="0"/>
                </a:spcBef>
                <a:spcAft>
                  <a:spcPct val="35000"/>
                </a:spcAft>
                <a:defRPr/>
              </a:pPr>
              <a:r>
                <a:rPr lang="en-GB" sz="1324" b="1" dirty="0">
                  <a:solidFill>
                    <a:schemeClr val="tx1"/>
                  </a:solidFill>
                  <a:latin typeface="Garamond" panose="02020404030301010803" pitchFamily="18" charset="0"/>
                </a:rPr>
                <a:t>Clinical criteria</a:t>
              </a:r>
              <a:endParaRPr lang="en-GB" sz="1324" b="1" baseline="30000" dirty="0">
                <a:solidFill>
                  <a:schemeClr val="tx1"/>
                </a:solidFill>
                <a:latin typeface="Garamond" panose="02020404030301010803" pitchFamily="18" charset="0"/>
              </a:endParaRPr>
            </a:p>
          </p:txBody>
        </p:sp>
        <p:sp>
          <p:nvSpPr>
            <p:cNvPr id="85" name="Freihandform 29"/>
            <p:cNvSpPr/>
            <p:nvPr/>
          </p:nvSpPr>
          <p:spPr>
            <a:xfrm>
              <a:off x="5760150" y="3375191"/>
              <a:ext cx="3060000" cy="2705535"/>
            </a:xfrm>
            <a:custGeom>
              <a:avLst/>
              <a:gdLst>
                <a:gd name="connsiteX0" fmla="*/ 0 w 3691554"/>
                <a:gd name="connsiteY0" fmla="*/ 0 h 713700"/>
                <a:gd name="connsiteX1" fmla="*/ 3691554 w 3691554"/>
                <a:gd name="connsiteY1" fmla="*/ 0 h 713700"/>
                <a:gd name="connsiteX2" fmla="*/ 3691554 w 3691554"/>
                <a:gd name="connsiteY2" fmla="*/ 713700 h 713700"/>
                <a:gd name="connsiteX3" fmla="*/ 0 w 3691554"/>
                <a:gd name="connsiteY3" fmla="*/ 713700 h 713700"/>
                <a:gd name="connsiteX4" fmla="*/ 0 w 3691554"/>
                <a:gd name="connsiteY4" fmla="*/ 0 h 71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1554" h="713700">
                  <a:moveTo>
                    <a:pt x="0" y="0"/>
                  </a:moveTo>
                  <a:lnTo>
                    <a:pt x="3691554" y="0"/>
                  </a:lnTo>
                  <a:lnTo>
                    <a:pt x="3691554" y="713700"/>
                  </a:lnTo>
                  <a:lnTo>
                    <a:pt x="0" y="713700"/>
                  </a:lnTo>
                  <a:lnTo>
                    <a:pt x="0" y="0"/>
                  </a:lnTo>
                  <a:close/>
                </a:path>
              </a:pathLst>
            </a:cu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8067" tIns="50426" rIns="67235" bIns="75639" numCol="1" spcCol="1270" anchor="t" anchorCtr="0">
              <a:noAutofit/>
            </a:bodyPr>
            <a:lstStyle/>
            <a:p>
              <a:pPr marL="84046" lvl="1" indent="-84046" defTabSz="1428783">
                <a:lnSpc>
                  <a:spcPct val="90000"/>
                </a:lnSpc>
                <a:spcBef>
                  <a:spcPct val="0"/>
                </a:spcBef>
                <a:spcAft>
                  <a:spcPts val="567"/>
                </a:spcAft>
                <a:buFont typeface="Arial" panose="020B0604020202020204" pitchFamily="34" charset="0"/>
                <a:buChar char="••"/>
                <a:defRPr/>
              </a:pPr>
              <a:r>
                <a:rPr lang="en-GB" sz="1134" dirty="0">
                  <a:solidFill>
                    <a:schemeClr val="tx1"/>
                  </a:solidFill>
                  <a:latin typeface="Garamond" panose="02020404030301010803" pitchFamily="18" charset="0"/>
                </a:rPr>
                <a:t>Bronchopulmonary symptoms</a:t>
              </a:r>
              <a:endParaRPr lang="en-GB" sz="1134" baseline="30000" dirty="0">
                <a:solidFill>
                  <a:schemeClr val="tx1"/>
                </a:solidFill>
                <a:latin typeface="Garamond" panose="02020404030301010803" pitchFamily="18" charset="0"/>
              </a:endParaRPr>
            </a:p>
            <a:p>
              <a:pPr marL="0" lvl="1" defTabSz="1428783">
                <a:lnSpc>
                  <a:spcPct val="90000"/>
                </a:lnSpc>
                <a:spcBef>
                  <a:spcPct val="0"/>
                </a:spcBef>
                <a:spcAft>
                  <a:spcPts val="567"/>
                </a:spcAft>
                <a:defRPr/>
              </a:pPr>
              <a:r>
                <a:rPr lang="en-GB" sz="1134" b="1" dirty="0">
                  <a:solidFill>
                    <a:schemeClr val="tx1"/>
                  </a:solidFill>
                  <a:latin typeface="Garamond" panose="02020404030301010803" pitchFamily="18" charset="0"/>
                </a:rPr>
                <a:t>and</a:t>
              </a:r>
            </a:p>
            <a:p>
              <a:pPr marL="84046" lvl="1" indent="-84046" defTabSz="1428783">
                <a:lnSpc>
                  <a:spcPct val="90000"/>
                </a:lnSpc>
                <a:spcBef>
                  <a:spcPct val="0"/>
                </a:spcBef>
                <a:spcAft>
                  <a:spcPts val="567"/>
                </a:spcAft>
                <a:buFont typeface="Arial" panose="020B0604020202020204" pitchFamily="34" charset="0"/>
                <a:buChar char="••"/>
                <a:defRPr/>
              </a:pPr>
              <a:r>
                <a:rPr lang="en-GB" sz="1134" dirty="0">
                  <a:solidFill>
                    <a:schemeClr val="tx1"/>
                  </a:solidFill>
                  <a:latin typeface="Garamond" panose="02020404030301010803" pitchFamily="18" charset="0"/>
                </a:rPr>
                <a:t>Exclusion of other diseases</a:t>
              </a:r>
            </a:p>
            <a:p>
              <a:pPr defTabSz="432237">
                <a:defRPr/>
              </a:pPr>
              <a:endParaRPr lang="en-GB" sz="1040" dirty="0">
                <a:solidFill>
                  <a:schemeClr val="tx1"/>
                </a:solidFill>
                <a:latin typeface="Garamond" panose="02020404030301010803" pitchFamily="18" charset="0"/>
              </a:endParaRPr>
            </a:p>
            <a:p>
              <a:pPr defTabSz="432237">
                <a:defRPr/>
              </a:pPr>
              <a:endParaRPr lang="en-GB" sz="1040" dirty="0">
                <a:solidFill>
                  <a:schemeClr val="tx1"/>
                </a:solidFill>
                <a:latin typeface="Garamond" panose="02020404030301010803" pitchFamily="18" charset="0"/>
              </a:endParaRPr>
            </a:p>
          </p:txBody>
        </p:sp>
      </p:grpSp>
      <p:grpSp>
        <p:nvGrpSpPr>
          <p:cNvPr id="12" name="Group 11"/>
          <p:cNvGrpSpPr/>
          <p:nvPr/>
        </p:nvGrpSpPr>
        <p:grpSpPr>
          <a:xfrm>
            <a:off x="464212" y="2744942"/>
            <a:ext cx="2552500" cy="2940938"/>
            <a:chOff x="281926" y="3760110"/>
            <a:chExt cx="3060000" cy="2592756"/>
          </a:xfrm>
          <a:noFill/>
        </p:grpSpPr>
        <p:sp>
          <p:nvSpPr>
            <p:cNvPr id="87" name="Freihandform 25"/>
            <p:cNvSpPr/>
            <p:nvPr/>
          </p:nvSpPr>
          <p:spPr>
            <a:xfrm>
              <a:off x="281926" y="3760110"/>
              <a:ext cx="3060000" cy="337837"/>
            </a:xfrm>
            <a:custGeom>
              <a:avLst/>
              <a:gdLst>
                <a:gd name="connsiteX0" fmla="*/ 0 w 3691554"/>
                <a:gd name="connsiteY0" fmla="*/ 0 h 288000"/>
                <a:gd name="connsiteX1" fmla="*/ 3691554 w 3691554"/>
                <a:gd name="connsiteY1" fmla="*/ 0 h 288000"/>
                <a:gd name="connsiteX2" fmla="*/ 3691554 w 3691554"/>
                <a:gd name="connsiteY2" fmla="*/ 288000 h 288000"/>
                <a:gd name="connsiteX3" fmla="*/ 0 w 3691554"/>
                <a:gd name="connsiteY3" fmla="*/ 288000 h 288000"/>
                <a:gd name="connsiteX4" fmla="*/ 0 w 3691554"/>
                <a:gd name="connsiteY4" fmla="*/ 0 h 28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1554" h="288000">
                  <a:moveTo>
                    <a:pt x="0" y="0"/>
                  </a:moveTo>
                  <a:lnTo>
                    <a:pt x="3691554" y="0"/>
                  </a:lnTo>
                  <a:lnTo>
                    <a:pt x="3691554" y="288000"/>
                  </a:lnTo>
                  <a:lnTo>
                    <a:pt x="0" y="288000"/>
                  </a:lnTo>
                  <a:lnTo>
                    <a:pt x="0" y="0"/>
                  </a:lnTo>
                  <a:close/>
                </a:path>
              </a:pathLst>
            </a:custGeom>
            <a:grpFill/>
            <a:ln>
              <a:solidFill>
                <a:schemeClr val="tx2"/>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235" tIns="38420" rIns="67235" bIns="38420" numCol="1" spcCol="1270" anchor="ctr" anchorCtr="0">
              <a:noAutofit/>
            </a:bodyPr>
            <a:lstStyle/>
            <a:p>
              <a:pPr algn="ctr" defTabSz="420230">
                <a:lnSpc>
                  <a:spcPct val="90000"/>
                </a:lnSpc>
                <a:spcBef>
                  <a:spcPct val="0"/>
                </a:spcBef>
                <a:spcAft>
                  <a:spcPct val="35000"/>
                </a:spcAft>
                <a:defRPr/>
              </a:pPr>
              <a:r>
                <a:rPr lang="en-GB" sz="1324" b="1" dirty="0">
                  <a:solidFill>
                    <a:schemeClr val="tx1"/>
                  </a:solidFill>
                  <a:latin typeface="Garamond" panose="02020404030301010803" pitchFamily="18" charset="0"/>
                </a:rPr>
                <a:t>Radiological criteria</a:t>
              </a:r>
              <a:endParaRPr lang="en-GB" sz="1324" b="1" baseline="30000" dirty="0">
                <a:solidFill>
                  <a:schemeClr val="tx1"/>
                </a:solidFill>
                <a:latin typeface="Garamond" panose="02020404030301010803" pitchFamily="18" charset="0"/>
              </a:endParaRPr>
            </a:p>
          </p:txBody>
        </p:sp>
        <p:sp>
          <p:nvSpPr>
            <p:cNvPr id="88" name="Freihandform 26"/>
            <p:cNvSpPr/>
            <p:nvPr/>
          </p:nvSpPr>
          <p:spPr>
            <a:xfrm>
              <a:off x="281926" y="4109723"/>
              <a:ext cx="3060000" cy="2243143"/>
            </a:xfrm>
            <a:custGeom>
              <a:avLst/>
              <a:gdLst>
                <a:gd name="connsiteX0" fmla="*/ 0 w 3691554"/>
                <a:gd name="connsiteY0" fmla="*/ 0 h 713700"/>
                <a:gd name="connsiteX1" fmla="*/ 3691554 w 3691554"/>
                <a:gd name="connsiteY1" fmla="*/ 0 h 713700"/>
                <a:gd name="connsiteX2" fmla="*/ 3691554 w 3691554"/>
                <a:gd name="connsiteY2" fmla="*/ 713700 h 713700"/>
                <a:gd name="connsiteX3" fmla="*/ 0 w 3691554"/>
                <a:gd name="connsiteY3" fmla="*/ 713700 h 713700"/>
                <a:gd name="connsiteX4" fmla="*/ 0 w 3691554"/>
                <a:gd name="connsiteY4" fmla="*/ 0 h 71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1554" h="713700">
                  <a:moveTo>
                    <a:pt x="0" y="0"/>
                  </a:moveTo>
                  <a:lnTo>
                    <a:pt x="3691554" y="0"/>
                  </a:lnTo>
                  <a:lnTo>
                    <a:pt x="3691554" y="713700"/>
                  </a:lnTo>
                  <a:lnTo>
                    <a:pt x="0" y="713700"/>
                  </a:lnTo>
                  <a:lnTo>
                    <a:pt x="0" y="0"/>
                  </a:lnTo>
                  <a:close/>
                </a:path>
              </a:pathLst>
            </a:cu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8067" tIns="50426" rIns="67235" bIns="75639" numCol="1" spcCol="1270" anchor="t" anchorCtr="0">
              <a:noAutofit/>
            </a:bodyPr>
            <a:lstStyle/>
            <a:p>
              <a:pPr marL="162089" indent="-162089">
                <a:spcAft>
                  <a:spcPts val="567"/>
                </a:spcAft>
                <a:buFont typeface="Arial" panose="020B0604020202020204" pitchFamily="34" charset="0"/>
                <a:buChar char="•"/>
                <a:defRPr/>
              </a:pPr>
              <a:r>
                <a:rPr lang="en-GB" sz="1134" dirty="0">
                  <a:solidFill>
                    <a:schemeClr val="tx1"/>
                  </a:solidFill>
                  <a:latin typeface="Garamond" panose="02020404030301010803" pitchFamily="18" charset="0"/>
                </a:rPr>
                <a:t>Nodular or cavitary structures on chest radiograph</a:t>
              </a:r>
            </a:p>
            <a:p>
              <a:pPr>
                <a:spcAft>
                  <a:spcPts val="567"/>
                </a:spcAft>
                <a:defRPr/>
              </a:pPr>
              <a:r>
                <a:rPr lang="en-GB" sz="1134" b="1" dirty="0">
                  <a:solidFill>
                    <a:schemeClr val="tx1"/>
                  </a:solidFill>
                  <a:latin typeface="Garamond" panose="02020404030301010803" pitchFamily="18" charset="0"/>
                </a:rPr>
                <a:t>or</a:t>
              </a:r>
              <a:endParaRPr lang="en-GB" sz="1134" dirty="0">
                <a:solidFill>
                  <a:schemeClr val="tx1"/>
                </a:solidFill>
                <a:latin typeface="Garamond" panose="02020404030301010803" pitchFamily="18" charset="0"/>
              </a:endParaRPr>
            </a:p>
            <a:p>
              <a:pPr marL="162089" indent="-162089">
                <a:spcAft>
                  <a:spcPts val="567"/>
                </a:spcAft>
                <a:buFont typeface="Arial" panose="020B0604020202020204" pitchFamily="34" charset="0"/>
                <a:buChar char="•"/>
                <a:defRPr/>
              </a:pPr>
              <a:r>
                <a:rPr lang="en-GB" sz="1134" dirty="0">
                  <a:solidFill>
                    <a:schemeClr val="tx1"/>
                  </a:solidFill>
                  <a:latin typeface="Garamond" panose="02020404030301010803" pitchFamily="18" charset="0"/>
                </a:rPr>
                <a:t>Multifocal bronchiectasis with multiple small nodules on the HRCT scan</a:t>
              </a:r>
            </a:p>
            <a:p>
              <a:pPr>
                <a:spcAft>
                  <a:spcPts val="567"/>
                </a:spcAft>
                <a:defRPr/>
              </a:pPr>
              <a:r>
                <a:rPr lang="en-GB" sz="1134" b="1" dirty="0">
                  <a:solidFill>
                    <a:schemeClr val="tx1"/>
                  </a:solidFill>
                  <a:latin typeface="Garamond" panose="02020404030301010803" pitchFamily="18" charset="0"/>
                </a:rPr>
                <a:t>and</a:t>
              </a:r>
              <a:endParaRPr lang="en-GB" sz="1134" dirty="0">
                <a:solidFill>
                  <a:schemeClr val="tx1"/>
                </a:solidFill>
                <a:latin typeface="Garamond" panose="02020404030301010803" pitchFamily="18" charset="0"/>
              </a:endParaRPr>
            </a:p>
            <a:p>
              <a:pPr marL="162089" indent="-162089">
                <a:spcAft>
                  <a:spcPts val="567"/>
                </a:spcAft>
                <a:buFont typeface="Arial" panose="020B0604020202020204" pitchFamily="34" charset="0"/>
                <a:buChar char="•"/>
                <a:defRPr/>
              </a:pPr>
              <a:r>
                <a:rPr lang="en-GB" sz="1134" dirty="0">
                  <a:solidFill>
                    <a:schemeClr val="tx1"/>
                  </a:solidFill>
                  <a:latin typeface="Garamond" panose="02020404030301010803" pitchFamily="18" charset="0"/>
                </a:rPr>
                <a:t>Exclusion of other causes</a:t>
              </a:r>
            </a:p>
          </p:txBody>
        </p:sp>
      </p:grpSp>
      <p:grpSp>
        <p:nvGrpSpPr>
          <p:cNvPr id="2" name="Gruppieren 1"/>
          <p:cNvGrpSpPr/>
          <p:nvPr/>
        </p:nvGrpSpPr>
        <p:grpSpPr>
          <a:xfrm>
            <a:off x="3197686" y="2736787"/>
            <a:ext cx="2552500" cy="2949093"/>
            <a:chOff x="3295649" y="2372769"/>
            <a:chExt cx="2700000" cy="3119511"/>
          </a:xfrm>
          <a:noFill/>
        </p:grpSpPr>
        <p:sp>
          <p:nvSpPr>
            <p:cNvPr id="90" name="Freihandform 19"/>
            <p:cNvSpPr/>
            <p:nvPr/>
          </p:nvSpPr>
          <p:spPr>
            <a:xfrm>
              <a:off x="3295649" y="2372769"/>
              <a:ext cx="2700000" cy="396000"/>
            </a:xfrm>
            <a:custGeom>
              <a:avLst/>
              <a:gdLst>
                <a:gd name="connsiteX0" fmla="*/ 0 w 3691554"/>
                <a:gd name="connsiteY0" fmla="*/ 0 h 288000"/>
                <a:gd name="connsiteX1" fmla="*/ 3691554 w 3691554"/>
                <a:gd name="connsiteY1" fmla="*/ 0 h 288000"/>
                <a:gd name="connsiteX2" fmla="*/ 3691554 w 3691554"/>
                <a:gd name="connsiteY2" fmla="*/ 288000 h 288000"/>
                <a:gd name="connsiteX3" fmla="*/ 0 w 3691554"/>
                <a:gd name="connsiteY3" fmla="*/ 288000 h 288000"/>
                <a:gd name="connsiteX4" fmla="*/ 0 w 3691554"/>
                <a:gd name="connsiteY4" fmla="*/ 0 h 28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1554" h="288000">
                  <a:moveTo>
                    <a:pt x="0" y="0"/>
                  </a:moveTo>
                  <a:lnTo>
                    <a:pt x="3691554" y="0"/>
                  </a:lnTo>
                  <a:lnTo>
                    <a:pt x="3691554" y="288000"/>
                  </a:lnTo>
                  <a:lnTo>
                    <a:pt x="0" y="288000"/>
                  </a:lnTo>
                  <a:lnTo>
                    <a:pt x="0" y="0"/>
                  </a:lnTo>
                  <a:close/>
                </a:path>
              </a:pathLst>
            </a:custGeom>
            <a:grpFill/>
            <a:ln>
              <a:solidFill>
                <a:schemeClr val="accent2"/>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235" tIns="38420" rIns="67235" bIns="38420" numCol="1" spcCol="1270" anchor="ctr" anchorCtr="0">
              <a:noAutofit/>
            </a:bodyPr>
            <a:lstStyle/>
            <a:p>
              <a:pPr algn="ctr" defTabSz="420230">
                <a:lnSpc>
                  <a:spcPct val="90000"/>
                </a:lnSpc>
                <a:spcBef>
                  <a:spcPct val="0"/>
                </a:spcBef>
                <a:spcAft>
                  <a:spcPct val="35000"/>
                </a:spcAft>
                <a:defRPr/>
              </a:pPr>
              <a:r>
                <a:rPr lang="en-GB" sz="1324" b="1" dirty="0">
                  <a:solidFill>
                    <a:schemeClr val="tx1"/>
                  </a:solidFill>
                  <a:latin typeface="Garamond" panose="02020404030301010803" pitchFamily="18" charset="0"/>
                </a:rPr>
                <a:t>Microbiological criteria</a:t>
              </a:r>
              <a:endParaRPr lang="en-GB" sz="1324" b="1" baseline="30000" dirty="0">
                <a:solidFill>
                  <a:schemeClr val="tx1"/>
                </a:solidFill>
                <a:latin typeface="Garamond" panose="02020404030301010803" pitchFamily="18" charset="0"/>
              </a:endParaRPr>
            </a:p>
          </p:txBody>
        </p:sp>
        <p:sp>
          <p:nvSpPr>
            <p:cNvPr id="92" name="Freihandform 29"/>
            <p:cNvSpPr/>
            <p:nvPr/>
          </p:nvSpPr>
          <p:spPr>
            <a:xfrm>
              <a:off x="3295649" y="2800875"/>
              <a:ext cx="2700000" cy="2691405"/>
            </a:xfrm>
            <a:custGeom>
              <a:avLst/>
              <a:gdLst>
                <a:gd name="connsiteX0" fmla="*/ 0 w 3691554"/>
                <a:gd name="connsiteY0" fmla="*/ 0 h 713700"/>
                <a:gd name="connsiteX1" fmla="*/ 3691554 w 3691554"/>
                <a:gd name="connsiteY1" fmla="*/ 0 h 713700"/>
                <a:gd name="connsiteX2" fmla="*/ 3691554 w 3691554"/>
                <a:gd name="connsiteY2" fmla="*/ 713700 h 713700"/>
                <a:gd name="connsiteX3" fmla="*/ 0 w 3691554"/>
                <a:gd name="connsiteY3" fmla="*/ 713700 h 713700"/>
                <a:gd name="connsiteX4" fmla="*/ 0 w 3691554"/>
                <a:gd name="connsiteY4" fmla="*/ 0 h 71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1554" h="713700">
                  <a:moveTo>
                    <a:pt x="0" y="0"/>
                  </a:moveTo>
                  <a:lnTo>
                    <a:pt x="3691554" y="0"/>
                  </a:lnTo>
                  <a:lnTo>
                    <a:pt x="3691554" y="713700"/>
                  </a:lnTo>
                  <a:lnTo>
                    <a:pt x="0" y="713700"/>
                  </a:lnTo>
                  <a:lnTo>
                    <a:pt x="0" y="0"/>
                  </a:lnTo>
                  <a:close/>
                </a:path>
              </a:pathLst>
            </a:cu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8067" tIns="50426" rIns="67235" bIns="75639" numCol="1" spcCol="1270" anchor="t" anchorCtr="0">
              <a:noAutofit/>
            </a:bodyPr>
            <a:lstStyle/>
            <a:p>
              <a:pPr marL="84046" lvl="1" indent="-84046" defTabSz="1428783">
                <a:spcBef>
                  <a:spcPct val="0"/>
                </a:spcBef>
                <a:spcAft>
                  <a:spcPts val="567"/>
                </a:spcAft>
                <a:buFontTx/>
                <a:buChar char="••"/>
                <a:defRPr/>
              </a:pPr>
              <a:r>
                <a:rPr lang="en-GB" sz="1134" dirty="0">
                  <a:solidFill>
                    <a:schemeClr val="tx1"/>
                  </a:solidFill>
                  <a:latin typeface="Garamond" panose="02020404030301010803" pitchFamily="18" charset="0"/>
                </a:rPr>
                <a:t>Three positive sputum cultures</a:t>
              </a:r>
              <a:endParaRPr lang="en-GB" sz="1134" baseline="30000" dirty="0">
                <a:solidFill>
                  <a:schemeClr val="tx1"/>
                </a:solidFill>
                <a:latin typeface="Garamond" panose="02020404030301010803" pitchFamily="18" charset="0"/>
              </a:endParaRPr>
            </a:p>
            <a:p>
              <a:pPr marL="0" lvl="1" defTabSz="1428783">
                <a:spcBef>
                  <a:spcPct val="0"/>
                </a:spcBef>
                <a:spcAft>
                  <a:spcPts val="567"/>
                </a:spcAft>
                <a:defRPr/>
              </a:pPr>
              <a:r>
                <a:rPr lang="en-GB" sz="1134" b="1" dirty="0">
                  <a:solidFill>
                    <a:schemeClr val="tx1"/>
                  </a:solidFill>
                  <a:latin typeface="Garamond" panose="02020404030301010803" pitchFamily="18" charset="0"/>
                </a:rPr>
                <a:t>or</a:t>
              </a:r>
            </a:p>
            <a:p>
              <a:pPr marL="84046" lvl="1" indent="-84046" defTabSz="1428783">
                <a:spcBef>
                  <a:spcPct val="0"/>
                </a:spcBef>
                <a:spcAft>
                  <a:spcPts val="567"/>
                </a:spcAft>
                <a:buFontTx/>
                <a:buChar char="••"/>
                <a:defRPr/>
              </a:pPr>
              <a:r>
                <a:rPr lang="en-GB" sz="1134" dirty="0">
                  <a:solidFill>
                    <a:schemeClr val="tx1"/>
                  </a:solidFill>
                  <a:latin typeface="Garamond" panose="02020404030301010803" pitchFamily="18" charset="0"/>
                </a:rPr>
                <a:t>Positive culture from bronchoalveolar lavage</a:t>
              </a:r>
              <a:endParaRPr lang="en-GB" sz="1134" baseline="30000" dirty="0">
                <a:solidFill>
                  <a:schemeClr val="tx1"/>
                </a:solidFill>
                <a:latin typeface="Garamond" panose="02020404030301010803" pitchFamily="18" charset="0"/>
              </a:endParaRPr>
            </a:p>
            <a:p>
              <a:pPr marL="0" lvl="1" defTabSz="1428783">
                <a:spcBef>
                  <a:spcPct val="0"/>
                </a:spcBef>
                <a:spcAft>
                  <a:spcPts val="567"/>
                </a:spcAft>
                <a:defRPr/>
              </a:pPr>
              <a:r>
                <a:rPr lang="en-GB" sz="1134" b="1" dirty="0">
                  <a:solidFill>
                    <a:schemeClr val="tx1"/>
                  </a:solidFill>
                  <a:latin typeface="Garamond" panose="02020404030301010803" pitchFamily="18" charset="0"/>
                </a:rPr>
                <a:t>or</a:t>
              </a:r>
            </a:p>
            <a:p>
              <a:pPr marL="84046" lvl="1" indent="-84046" defTabSz="1428783">
                <a:spcBef>
                  <a:spcPct val="0"/>
                </a:spcBef>
                <a:spcAft>
                  <a:spcPts val="567"/>
                </a:spcAft>
                <a:buFontTx/>
                <a:buChar char="••"/>
                <a:defRPr/>
              </a:pPr>
              <a:r>
                <a:rPr lang="en-GB" sz="1134" dirty="0">
                  <a:solidFill>
                    <a:schemeClr val="tx1"/>
                  </a:solidFill>
                  <a:latin typeface="Garamond" panose="02020404030301010803" pitchFamily="18" charset="0"/>
                </a:rPr>
                <a:t>Transbronchial / other lung biopsy with mycobacterial histopathological features and positive culture or biopsy with mycobacterial, histopathological features and ≥ 1 positive culture from sputum / bronchoalveolar lavage</a:t>
              </a:r>
              <a:endParaRPr lang="en-GB" sz="1134" baseline="30000" dirty="0">
                <a:solidFill>
                  <a:schemeClr val="tx1"/>
                </a:solidFill>
                <a:latin typeface="Garamond" panose="02020404030301010803" pitchFamily="18" charset="0"/>
              </a:endParaRPr>
            </a:p>
          </p:txBody>
        </p:sp>
      </p:grpSp>
    </p:spTree>
    <p:extLst>
      <p:ext uri="{BB962C8B-B14F-4D97-AF65-F5344CB8AC3E}">
        <p14:creationId xmlns:p14="http://schemas.microsoft.com/office/powerpoint/2010/main" val="123590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31443" y="1352039"/>
            <a:ext cx="7780020" cy="395220"/>
          </a:xfrm>
        </p:spPr>
        <p:txBody>
          <a:bodyPr>
            <a:noAutofit/>
          </a:bodyPr>
          <a:lstStyle/>
          <a:p>
            <a:r>
              <a:rPr lang="en-US" sz="3403" b="1" dirty="0">
                <a:solidFill>
                  <a:schemeClr val="tx2"/>
                </a:solidFill>
                <a:latin typeface="Garamond" panose="02020404030301010803" pitchFamily="18" charset="0"/>
              </a:rPr>
              <a:t>NTM Drug-Resistance</a:t>
            </a:r>
          </a:p>
        </p:txBody>
      </p:sp>
      <p:sp>
        <p:nvSpPr>
          <p:cNvPr id="3" name="Content Placeholder 2"/>
          <p:cNvSpPr>
            <a:spLocks noGrp="1"/>
          </p:cNvSpPr>
          <p:nvPr>
            <p:ph idx="1"/>
          </p:nvPr>
        </p:nvSpPr>
        <p:spPr>
          <a:xfrm>
            <a:off x="276389" y="2069035"/>
            <a:ext cx="8542836" cy="4278711"/>
          </a:xfrm>
        </p:spPr>
        <p:txBody>
          <a:bodyPr>
            <a:normAutofit/>
          </a:bodyPr>
          <a:lstStyle/>
          <a:p>
            <a:pPr>
              <a:buClr>
                <a:srgbClr val="FF0000"/>
              </a:buClr>
              <a:buFont typeface="Courier New" panose="02070309020205020404" pitchFamily="49" charset="0"/>
              <a:buChar char="o"/>
            </a:pPr>
            <a:r>
              <a:rPr lang="en-US" b="1" dirty="0">
                <a:latin typeface="Garamond" panose="02020404030301010803" pitchFamily="18" charset="0"/>
              </a:rPr>
              <a:t>Innate</a:t>
            </a:r>
          </a:p>
          <a:p>
            <a:pPr>
              <a:buClr>
                <a:srgbClr val="00B050"/>
              </a:buClr>
              <a:buFont typeface="Wingdings" pitchFamily="2" charset="2"/>
              <a:buChar char="Ø"/>
            </a:pPr>
            <a:r>
              <a:rPr lang="en-US" sz="2269" dirty="0">
                <a:latin typeface="Garamond" panose="02020404030301010803" pitchFamily="18" charset="0"/>
              </a:rPr>
              <a:t>Not associated with in vitro MIC</a:t>
            </a:r>
          </a:p>
          <a:p>
            <a:pPr>
              <a:buClr>
                <a:srgbClr val="00B050"/>
              </a:buClr>
              <a:buFont typeface="Wingdings" pitchFamily="2" charset="2"/>
              <a:buChar char="Ø"/>
            </a:pPr>
            <a:endParaRPr lang="en-US" sz="2269" dirty="0">
              <a:latin typeface="Garamond" panose="02020404030301010803" pitchFamily="18" charset="0"/>
            </a:endParaRPr>
          </a:p>
          <a:p>
            <a:pPr>
              <a:buClr>
                <a:srgbClr val="00B050"/>
              </a:buClr>
              <a:buFont typeface="Wingdings" pitchFamily="2" charset="2"/>
              <a:buChar char="Ø"/>
            </a:pPr>
            <a:r>
              <a:rPr lang="en-US" sz="2269" dirty="0">
                <a:latin typeface="Garamond" panose="02020404030301010803" pitchFamily="18" charset="0"/>
              </a:rPr>
              <a:t>Inducible macrolide resistance (</a:t>
            </a:r>
            <a:r>
              <a:rPr lang="en-US" sz="2269" i="1" dirty="0" err="1">
                <a:latin typeface="Garamond" panose="02020404030301010803" pitchFamily="18" charset="0"/>
              </a:rPr>
              <a:t>erm</a:t>
            </a:r>
            <a:r>
              <a:rPr lang="en-US" sz="2269" dirty="0">
                <a:latin typeface="Garamond" panose="02020404030301010803" pitchFamily="18" charset="0"/>
              </a:rPr>
              <a:t>) gene</a:t>
            </a:r>
          </a:p>
          <a:p>
            <a:pPr marL="432237" lvl="1" indent="0">
              <a:buNone/>
            </a:pPr>
            <a:endParaRPr lang="en-US" dirty="0">
              <a:latin typeface="Garamond" panose="02020404030301010803" pitchFamily="18" charset="0"/>
            </a:endParaRPr>
          </a:p>
          <a:p>
            <a:pPr>
              <a:buClr>
                <a:srgbClr val="FF0000"/>
              </a:buClr>
              <a:buFont typeface="Courier New" panose="02070309020205020404" pitchFamily="49" charset="0"/>
              <a:buChar char="o"/>
            </a:pPr>
            <a:r>
              <a:rPr lang="en-US" b="1" dirty="0">
                <a:latin typeface="Garamond" panose="02020404030301010803" pitchFamily="18" charset="0"/>
              </a:rPr>
              <a:t>Acquired</a:t>
            </a:r>
          </a:p>
          <a:p>
            <a:pPr>
              <a:buClr>
                <a:srgbClr val="FF0000"/>
              </a:buClr>
              <a:buFont typeface="Wingdings" pitchFamily="2" charset="2"/>
              <a:buChar char="ü"/>
            </a:pPr>
            <a:r>
              <a:rPr lang="en-US" sz="2269" dirty="0">
                <a:latin typeface="Garamond" panose="02020404030301010803" pitchFamily="18" charset="0"/>
              </a:rPr>
              <a:t>Selection of isolates</a:t>
            </a:r>
          </a:p>
          <a:p>
            <a:pPr>
              <a:buClr>
                <a:srgbClr val="FF0000"/>
              </a:buClr>
              <a:buFont typeface="Wingdings" pitchFamily="2" charset="2"/>
              <a:buChar char="ü"/>
            </a:pPr>
            <a:endParaRPr lang="en-US" sz="2269" dirty="0">
              <a:latin typeface="Garamond" panose="02020404030301010803" pitchFamily="18" charset="0"/>
            </a:endParaRPr>
          </a:p>
          <a:p>
            <a:pPr>
              <a:buClr>
                <a:srgbClr val="FF0000"/>
              </a:buClr>
              <a:buFont typeface="Wingdings" pitchFamily="2" charset="2"/>
              <a:buChar char="ü"/>
            </a:pPr>
            <a:r>
              <a:rPr lang="en-US" sz="2269" dirty="0">
                <a:latin typeface="Garamond" panose="02020404030301010803" pitchFamily="18" charset="0"/>
              </a:rPr>
              <a:t>Associated with TB therapy  </a:t>
            </a:r>
          </a:p>
        </p:txBody>
      </p:sp>
    </p:spTree>
    <p:extLst>
      <p:ext uri="{BB962C8B-B14F-4D97-AF65-F5344CB8AC3E}">
        <p14:creationId xmlns:p14="http://schemas.microsoft.com/office/powerpoint/2010/main" val="1029048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dissolve">
                                      <p:cBhvr>
                                        <p:cTn id="21" dur="500"/>
                                        <p:tgtEl>
                                          <p:spTgt spid="3">
                                            <p:txEl>
                                              <p:pRg st="6" end="6"/>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dissolv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428579" y="5224695"/>
            <a:ext cx="3803866" cy="354576"/>
          </a:xfrm>
        </p:spPr>
        <p:txBody>
          <a:bodyPr>
            <a:noAutofit/>
          </a:bodyPr>
          <a:lstStyle/>
          <a:p>
            <a:r>
              <a:rPr lang="nl-NL" sz="3403" b="1" dirty="0">
                <a:solidFill>
                  <a:schemeClr val="tx2"/>
                </a:solidFill>
                <a:latin typeface="Garamond" panose="02020404030301010803" pitchFamily="18" charset="0"/>
              </a:rPr>
              <a:t>Natural </a:t>
            </a:r>
            <a:r>
              <a:rPr lang="nl-NL" sz="3403" b="1" dirty="0" err="1">
                <a:solidFill>
                  <a:schemeClr val="tx2"/>
                </a:solidFill>
                <a:latin typeface="Garamond" panose="02020404030301010803" pitchFamily="18" charset="0"/>
              </a:rPr>
              <a:t>Resistance</a:t>
            </a:r>
            <a:endParaRPr lang="nl-NL" sz="3403" b="1" dirty="0">
              <a:solidFill>
                <a:schemeClr val="tx2"/>
              </a:solidFill>
              <a:latin typeface="Garamond" panose="02020404030301010803" pitchFamily="18" charset="0"/>
            </a:endParaRPr>
          </a:p>
        </p:txBody>
      </p:sp>
      <p:sp>
        <p:nvSpPr>
          <p:cNvPr id="3" name="Tijdelijke aanduiding voor inhoud 2"/>
          <p:cNvSpPr>
            <a:spLocks noGrp="1"/>
          </p:cNvSpPr>
          <p:nvPr>
            <p:ph idx="1"/>
          </p:nvPr>
        </p:nvSpPr>
        <p:spPr>
          <a:xfrm>
            <a:off x="73220" y="2069035"/>
            <a:ext cx="7780020" cy="4278711"/>
          </a:xfrm>
        </p:spPr>
        <p:txBody>
          <a:bodyPr>
            <a:normAutofit fontScale="77500" lnSpcReduction="20000"/>
          </a:bodyPr>
          <a:lstStyle/>
          <a:p>
            <a:pPr>
              <a:buClr>
                <a:srgbClr val="FF0000"/>
              </a:buClr>
              <a:buFont typeface="Wingdings" pitchFamily="2" charset="2"/>
              <a:buChar char="§"/>
            </a:pPr>
            <a:r>
              <a:rPr lang="nl-NL" b="1" dirty="0" err="1">
                <a:latin typeface="Garamond" panose="02020404030301010803" pitchFamily="18" charset="0"/>
              </a:rPr>
              <a:t>Cell</a:t>
            </a:r>
            <a:r>
              <a:rPr lang="nl-NL" b="1" dirty="0">
                <a:latin typeface="Garamond" panose="02020404030301010803" pitchFamily="18" charset="0"/>
              </a:rPr>
              <a:t> </a:t>
            </a:r>
            <a:r>
              <a:rPr lang="nl-NL" b="1" dirty="0" err="1">
                <a:latin typeface="Garamond" panose="02020404030301010803" pitchFamily="18" charset="0"/>
              </a:rPr>
              <a:t>wall</a:t>
            </a:r>
            <a:r>
              <a:rPr lang="nl-NL" b="1" dirty="0">
                <a:latin typeface="Garamond" panose="02020404030301010803" pitchFamily="18" charset="0"/>
              </a:rPr>
              <a:t> </a:t>
            </a:r>
            <a:r>
              <a:rPr lang="nl-NL" b="1" dirty="0" err="1">
                <a:latin typeface="Garamond" panose="02020404030301010803" pitchFamily="18" charset="0"/>
              </a:rPr>
              <a:t>impermeability</a:t>
            </a:r>
            <a:endParaRPr lang="nl-NL" b="1" dirty="0">
              <a:latin typeface="Garamond" panose="02020404030301010803" pitchFamily="18" charset="0"/>
            </a:endParaRPr>
          </a:p>
          <a:p>
            <a:pPr marL="0" indent="0">
              <a:buClr>
                <a:srgbClr val="FF0000"/>
              </a:buClr>
              <a:buNone/>
            </a:pPr>
            <a:r>
              <a:rPr lang="nl-NL" dirty="0" err="1">
                <a:latin typeface="Garamond" panose="02020404030301010803" pitchFamily="18" charset="0"/>
              </a:rPr>
              <a:t>Rifamycins</a:t>
            </a:r>
            <a:r>
              <a:rPr lang="nl-NL" dirty="0">
                <a:latin typeface="Garamond" panose="02020404030301010803" pitchFamily="18" charset="0"/>
              </a:rPr>
              <a:t>, </a:t>
            </a:r>
            <a:r>
              <a:rPr lang="el-GR" dirty="0">
                <a:latin typeface="Garamond" panose="02020404030301010803" pitchFamily="18" charset="0"/>
              </a:rPr>
              <a:t>β</a:t>
            </a:r>
            <a:r>
              <a:rPr lang="nl-NL" dirty="0">
                <a:latin typeface="Garamond" panose="02020404030301010803" pitchFamily="18" charset="0"/>
              </a:rPr>
              <a:t>-</a:t>
            </a:r>
            <a:r>
              <a:rPr lang="nl-NL" dirty="0" err="1">
                <a:latin typeface="Garamond" panose="02020404030301010803" pitchFamily="18" charset="0"/>
              </a:rPr>
              <a:t>lactams</a:t>
            </a:r>
            <a:r>
              <a:rPr lang="nl-NL" dirty="0">
                <a:latin typeface="Garamond" panose="02020404030301010803" pitchFamily="18" charset="0"/>
              </a:rPr>
              <a:t>, </a:t>
            </a:r>
            <a:r>
              <a:rPr lang="nl-NL" dirty="0" err="1">
                <a:latin typeface="Garamond" panose="02020404030301010803" pitchFamily="18" charset="0"/>
              </a:rPr>
              <a:t>quinolones</a:t>
            </a:r>
            <a:endParaRPr lang="nl-NL" dirty="0">
              <a:latin typeface="Garamond" panose="02020404030301010803" pitchFamily="18" charset="0"/>
            </a:endParaRPr>
          </a:p>
          <a:p>
            <a:pPr>
              <a:buClr>
                <a:srgbClr val="FF0000"/>
              </a:buClr>
              <a:buFont typeface="Wingdings" pitchFamily="2" charset="2"/>
              <a:buChar char="§"/>
            </a:pPr>
            <a:endParaRPr lang="nl-NL" dirty="0">
              <a:latin typeface="Garamond" panose="02020404030301010803" pitchFamily="18" charset="0"/>
            </a:endParaRPr>
          </a:p>
          <a:p>
            <a:pPr>
              <a:buClr>
                <a:srgbClr val="FF0000"/>
              </a:buClr>
              <a:buFont typeface="Wingdings" pitchFamily="2" charset="2"/>
              <a:buChar char="§"/>
            </a:pPr>
            <a:r>
              <a:rPr lang="nl-NL" b="1" dirty="0" err="1">
                <a:latin typeface="Garamond" panose="02020404030301010803" pitchFamily="18" charset="0"/>
              </a:rPr>
              <a:t>Efflux</a:t>
            </a:r>
            <a:r>
              <a:rPr lang="nl-NL" b="1" dirty="0">
                <a:latin typeface="Garamond" panose="02020404030301010803" pitchFamily="18" charset="0"/>
              </a:rPr>
              <a:t> pumps</a:t>
            </a:r>
          </a:p>
          <a:p>
            <a:pPr marL="0" indent="0">
              <a:buClr>
                <a:srgbClr val="FF0000"/>
              </a:buClr>
              <a:buNone/>
            </a:pPr>
            <a:r>
              <a:rPr lang="nl-NL" dirty="0" err="1">
                <a:latin typeface="Garamond" panose="02020404030301010803" pitchFamily="18" charset="0"/>
              </a:rPr>
              <a:t>Tetracyclins</a:t>
            </a:r>
            <a:r>
              <a:rPr lang="nl-NL" dirty="0">
                <a:latin typeface="Garamond" panose="02020404030301010803" pitchFamily="18" charset="0"/>
              </a:rPr>
              <a:t>, </a:t>
            </a:r>
            <a:r>
              <a:rPr lang="nl-NL" dirty="0" err="1">
                <a:latin typeface="Garamond" panose="02020404030301010803" pitchFamily="18" charset="0"/>
              </a:rPr>
              <a:t>quinolones</a:t>
            </a:r>
            <a:endParaRPr lang="nl-NL" dirty="0">
              <a:latin typeface="Garamond" panose="02020404030301010803" pitchFamily="18" charset="0"/>
            </a:endParaRPr>
          </a:p>
          <a:p>
            <a:pPr>
              <a:buClr>
                <a:srgbClr val="FF0000"/>
              </a:buClr>
              <a:buFont typeface="Wingdings" pitchFamily="2" charset="2"/>
              <a:buChar char="§"/>
            </a:pPr>
            <a:endParaRPr lang="nl-NL" dirty="0">
              <a:latin typeface="Garamond" panose="02020404030301010803" pitchFamily="18" charset="0"/>
            </a:endParaRPr>
          </a:p>
          <a:p>
            <a:pPr>
              <a:buClr>
                <a:srgbClr val="FF0000"/>
              </a:buClr>
              <a:buFont typeface="Wingdings" pitchFamily="2" charset="2"/>
              <a:buChar char="§"/>
            </a:pPr>
            <a:r>
              <a:rPr lang="nl-NL" b="1" dirty="0" err="1">
                <a:latin typeface="Garamond" panose="02020404030301010803" pitchFamily="18" charset="0"/>
              </a:rPr>
              <a:t>Biotransformation</a:t>
            </a:r>
            <a:endParaRPr lang="nl-NL" b="1" dirty="0">
              <a:latin typeface="Garamond" panose="02020404030301010803" pitchFamily="18" charset="0"/>
            </a:endParaRPr>
          </a:p>
          <a:p>
            <a:pPr marL="0" indent="0">
              <a:buClr>
                <a:srgbClr val="FF0000"/>
              </a:buClr>
              <a:buNone/>
            </a:pPr>
            <a:r>
              <a:rPr lang="nl-NL" dirty="0" err="1">
                <a:latin typeface="Garamond" panose="02020404030301010803" pitchFamily="18" charset="0"/>
              </a:rPr>
              <a:t>Aminoglycosides</a:t>
            </a:r>
            <a:r>
              <a:rPr lang="nl-NL" dirty="0">
                <a:latin typeface="Garamond" panose="02020404030301010803" pitchFamily="18" charset="0"/>
              </a:rPr>
              <a:t>, </a:t>
            </a:r>
            <a:r>
              <a:rPr lang="el-GR" dirty="0">
                <a:latin typeface="Garamond" panose="02020404030301010803" pitchFamily="18" charset="0"/>
              </a:rPr>
              <a:t>β</a:t>
            </a:r>
            <a:r>
              <a:rPr lang="nl-NL" dirty="0">
                <a:latin typeface="Garamond" panose="02020404030301010803" pitchFamily="18" charset="0"/>
              </a:rPr>
              <a:t>-</a:t>
            </a:r>
            <a:r>
              <a:rPr lang="nl-NL" dirty="0" err="1">
                <a:latin typeface="Garamond" panose="02020404030301010803" pitchFamily="18" charset="0"/>
              </a:rPr>
              <a:t>lactams</a:t>
            </a:r>
            <a:r>
              <a:rPr lang="nl-NL" dirty="0">
                <a:latin typeface="Garamond" panose="02020404030301010803" pitchFamily="18" charset="0"/>
              </a:rPr>
              <a:t>, </a:t>
            </a:r>
            <a:r>
              <a:rPr lang="nl-NL" dirty="0" err="1">
                <a:latin typeface="Garamond" panose="02020404030301010803" pitchFamily="18" charset="0"/>
              </a:rPr>
              <a:t>quinolones</a:t>
            </a:r>
            <a:endParaRPr lang="nl-NL" dirty="0">
              <a:latin typeface="Garamond" panose="02020404030301010803" pitchFamily="18" charset="0"/>
            </a:endParaRPr>
          </a:p>
          <a:p>
            <a:pPr>
              <a:buClr>
                <a:srgbClr val="FF0000"/>
              </a:buClr>
              <a:buFont typeface="Wingdings" pitchFamily="2" charset="2"/>
              <a:buChar char="§"/>
            </a:pPr>
            <a:endParaRPr lang="nl-NL" dirty="0">
              <a:latin typeface="Garamond" panose="02020404030301010803" pitchFamily="18" charset="0"/>
            </a:endParaRPr>
          </a:p>
          <a:p>
            <a:pPr>
              <a:buClr>
                <a:srgbClr val="FF0000"/>
              </a:buClr>
              <a:buFont typeface="Wingdings" pitchFamily="2" charset="2"/>
              <a:buChar char="§"/>
            </a:pPr>
            <a:r>
              <a:rPr lang="nl-NL" b="1" dirty="0">
                <a:latin typeface="Garamond" panose="02020404030301010803" pitchFamily="18" charset="0"/>
              </a:rPr>
              <a:t>WhiB7 ‘</a:t>
            </a:r>
            <a:r>
              <a:rPr lang="nl-NL" b="1" dirty="0" err="1">
                <a:latin typeface="Garamond" panose="02020404030301010803" pitchFamily="18" charset="0"/>
              </a:rPr>
              <a:t>resistome</a:t>
            </a:r>
            <a:r>
              <a:rPr lang="nl-NL" b="1" dirty="0">
                <a:latin typeface="Garamond" panose="02020404030301010803" pitchFamily="18" charset="0"/>
              </a:rPr>
              <a:t>’: </a:t>
            </a:r>
            <a:r>
              <a:rPr lang="nl-NL" b="1" dirty="0" err="1">
                <a:latin typeface="Garamond" panose="02020404030301010803" pitchFamily="18" charset="0"/>
              </a:rPr>
              <a:t>inducible</a:t>
            </a:r>
            <a:endParaRPr lang="nl-NL" b="1" dirty="0">
              <a:latin typeface="Garamond" panose="02020404030301010803" pitchFamily="18" charset="0"/>
            </a:endParaRPr>
          </a:p>
          <a:p>
            <a:pPr marL="0" indent="0">
              <a:buClr>
                <a:srgbClr val="FF0000"/>
              </a:buClr>
              <a:buNone/>
            </a:pPr>
            <a:r>
              <a:rPr lang="nl-NL" dirty="0" err="1">
                <a:latin typeface="Garamond" panose="02020404030301010803" pitchFamily="18" charset="0"/>
              </a:rPr>
              <a:t>Macrolides</a:t>
            </a:r>
            <a:r>
              <a:rPr lang="nl-NL" dirty="0">
                <a:latin typeface="Garamond" panose="02020404030301010803" pitchFamily="18" charset="0"/>
              </a:rPr>
              <a:t> (</a:t>
            </a:r>
            <a:r>
              <a:rPr lang="nl-NL" dirty="0" err="1">
                <a:latin typeface="Garamond" panose="02020404030301010803" pitchFamily="18" charset="0"/>
              </a:rPr>
              <a:t>erm</a:t>
            </a:r>
            <a:r>
              <a:rPr lang="nl-NL" dirty="0">
                <a:latin typeface="Garamond" panose="02020404030301010803" pitchFamily="18" charset="0"/>
              </a:rPr>
              <a:t>), </a:t>
            </a:r>
            <a:r>
              <a:rPr lang="nl-NL" dirty="0" err="1">
                <a:latin typeface="Garamond" panose="02020404030301010803" pitchFamily="18" charset="0"/>
              </a:rPr>
              <a:t>rifamycins</a:t>
            </a:r>
            <a:r>
              <a:rPr lang="nl-NL" dirty="0">
                <a:latin typeface="Garamond" panose="02020404030301010803" pitchFamily="18" charset="0"/>
              </a:rPr>
              <a:t> (</a:t>
            </a:r>
            <a:r>
              <a:rPr lang="nl-NL" i="1" dirty="0" err="1">
                <a:latin typeface="Garamond" panose="02020404030301010803" pitchFamily="18" charset="0"/>
              </a:rPr>
              <a:t>rbpA</a:t>
            </a:r>
            <a:r>
              <a:rPr lang="nl-NL" dirty="0">
                <a:latin typeface="Garamond" panose="02020404030301010803" pitchFamily="18" charset="0"/>
              </a:rPr>
              <a:t>)</a:t>
            </a:r>
          </a:p>
        </p:txBody>
      </p:sp>
      <p:pic>
        <p:nvPicPr>
          <p:cNvPr id="4" name="Tijdelijke aanduiding voor inhoud 6"/>
          <p:cNvPicPr>
            <a:picLocks/>
          </p:cNvPicPr>
          <p:nvPr/>
        </p:nvPicPr>
        <p:blipFill>
          <a:blip r:embed="rId2">
            <a:extLst>
              <a:ext uri="{28A0092B-C50C-407E-A947-70E740481C1C}">
                <a14:useLocalDpi xmlns:a14="http://schemas.microsoft.com/office/drawing/2010/main" val="0"/>
              </a:ext>
            </a:extLst>
          </a:blip>
          <a:srcRect/>
          <a:stretch>
            <a:fillRect/>
          </a:stretch>
        </p:blipFill>
        <p:spPr>
          <a:xfrm>
            <a:off x="4470890" y="1728664"/>
            <a:ext cx="4077092" cy="31556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ekstvak 4"/>
          <p:cNvSpPr txBox="1"/>
          <p:nvPr/>
        </p:nvSpPr>
        <p:spPr>
          <a:xfrm>
            <a:off x="8817359" y="6146997"/>
            <a:ext cx="2704716" cy="296107"/>
          </a:xfrm>
          <a:prstGeom prst="rect">
            <a:avLst/>
          </a:prstGeom>
          <a:noFill/>
        </p:spPr>
        <p:txBody>
          <a:bodyPr wrap="none" rtlCol="0">
            <a:spAutoFit/>
          </a:bodyPr>
          <a:lstStyle/>
          <a:p>
            <a:pPr algn="r"/>
            <a:r>
              <a:rPr lang="nl-NL" sz="1324" dirty="0">
                <a:latin typeface="Garamond" panose="02020404030301010803" pitchFamily="18" charset="0"/>
              </a:rPr>
              <a:t>van Ingen J, Drug </a:t>
            </a:r>
            <a:r>
              <a:rPr lang="nl-NL" sz="1324" dirty="0" err="1">
                <a:latin typeface="Garamond" panose="02020404030301010803" pitchFamily="18" charset="0"/>
              </a:rPr>
              <a:t>Resist</a:t>
            </a:r>
            <a:r>
              <a:rPr lang="nl-NL" sz="1324" dirty="0">
                <a:latin typeface="Garamond" panose="02020404030301010803" pitchFamily="18" charset="0"/>
              </a:rPr>
              <a:t> Update. 2012</a:t>
            </a:r>
          </a:p>
        </p:txBody>
      </p:sp>
    </p:spTree>
    <p:extLst>
      <p:ext uri="{BB962C8B-B14F-4D97-AF65-F5344CB8AC3E}">
        <p14:creationId xmlns:p14="http://schemas.microsoft.com/office/powerpoint/2010/main" val="4019456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heckerboard(across)">
                                      <p:cBhvr>
                                        <p:cTn id="13" dur="500"/>
                                        <p:tgtEl>
                                          <p:spTgt spid="3">
                                            <p:txEl>
                                              <p:pRg st="3" end="3"/>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heckerboard(across)">
                                      <p:cBhvr>
                                        <p:cTn id="16" dur="500"/>
                                        <p:tgtEl>
                                          <p:spTgt spid="3">
                                            <p:txEl>
                                              <p:pRg st="4" end="4"/>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checkerboard(across)">
                                      <p:cBhvr>
                                        <p:cTn id="19" dur="500"/>
                                        <p:tgtEl>
                                          <p:spTgt spid="3">
                                            <p:txEl>
                                              <p:pRg st="6" end="6"/>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checkerboard(across)">
                                      <p:cBhvr>
                                        <p:cTn id="22" dur="500"/>
                                        <p:tgtEl>
                                          <p:spTgt spid="3">
                                            <p:txEl>
                                              <p:pRg st="7" end="7"/>
                                            </p:txEl>
                                          </p:spTgt>
                                        </p:tgtEl>
                                      </p:cBhvr>
                                    </p:animEffect>
                                  </p:childTnLst>
                                </p:cTn>
                              </p:par>
                              <p:par>
                                <p:cTn id="23" presetID="5" presetClass="entr" presetSubtype="1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checkerboard(across)">
                                      <p:cBhvr>
                                        <p:cTn id="25" dur="500"/>
                                        <p:tgtEl>
                                          <p:spTgt spid="3">
                                            <p:txEl>
                                              <p:pRg st="9" end="9"/>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2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BD9BB4E-C586-384D-83B3-0996021BCB68}"/>
              </a:ext>
            </a:extLst>
          </p:cNvPr>
          <p:cNvSpPr/>
          <p:nvPr/>
        </p:nvSpPr>
        <p:spPr>
          <a:xfrm>
            <a:off x="790675" y="1514856"/>
            <a:ext cx="3103542" cy="674352"/>
          </a:xfrm>
          <a:prstGeom prst="rect">
            <a:avLst/>
          </a:prstGeom>
        </p:spPr>
        <p:txBody>
          <a:bodyPr wrap="none">
            <a:spAutoFit/>
          </a:bodyPr>
          <a:lstStyle/>
          <a:p>
            <a:pPr algn="ctr"/>
            <a:r>
              <a:rPr lang="en-GB" sz="3782" b="1" dirty="0">
                <a:solidFill>
                  <a:schemeClr val="tx2"/>
                </a:solidFill>
                <a:latin typeface="Garamond" panose="02020404030301010803" pitchFamily="18" charset="0"/>
              </a:rPr>
              <a:t>Epidemiology</a:t>
            </a:r>
            <a:endParaRPr lang="it-IT" sz="3782" b="1" dirty="0">
              <a:solidFill>
                <a:schemeClr val="tx2"/>
              </a:solidFill>
              <a:latin typeface="Garamond" panose="02020404030301010803" pitchFamily="18" charset="0"/>
            </a:endParaRPr>
          </a:p>
        </p:txBody>
      </p:sp>
      <p:sp>
        <p:nvSpPr>
          <p:cNvPr id="3" name="Rettangolo 2">
            <a:extLst>
              <a:ext uri="{FF2B5EF4-FFF2-40B4-BE49-F238E27FC236}">
                <a16:creationId xmlns:a16="http://schemas.microsoft.com/office/drawing/2014/main" id="{EAA5E451-E20F-A649-A67D-8B81AEC4EE7C}"/>
              </a:ext>
            </a:extLst>
          </p:cNvPr>
          <p:cNvSpPr/>
          <p:nvPr/>
        </p:nvSpPr>
        <p:spPr>
          <a:xfrm>
            <a:off x="8161963" y="4873340"/>
            <a:ext cx="1120756" cy="674352"/>
          </a:xfrm>
          <a:prstGeom prst="rect">
            <a:avLst/>
          </a:prstGeom>
        </p:spPr>
        <p:txBody>
          <a:bodyPr wrap="none">
            <a:spAutoFit/>
          </a:bodyPr>
          <a:lstStyle/>
          <a:p>
            <a:r>
              <a:rPr lang="en-GB" sz="3782" b="1" dirty="0">
                <a:solidFill>
                  <a:schemeClr val="tx2"/>
                </a:solidFill>
                <a:latin typeface="Garamond" panose="02020404030301010803" pitchFamily="18" charset="0"/>
              </a:rPr>
              <a:t>Italy</a:t>
            </a:r>
            <a:endParaRPr lang="it-IT" sz="3782" b="1" dirty="0">
              <a:solidFill>
                <a:schemeClr val="tx2"/>
              </a:solidFill>
              <a:latin typeface="Garamond" panose="02020404030301010803" pitchFamily="18" charset="0"/>
            </a:endParaRPr>
          </a:p>
        </p:txBody>
      </p:sp>
    </p:spTree>
    <p:extLst>
      <p:ext uri="{BB962C8B-B14F-4D97-AF65-F5344CB8AC3E}">
        <p14:creationId xmlns:p14="http://schemas.microsoft.com/office/powerpoint/2010/main" val="1477741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6829778" y="3786468"/>
            <a:ext cx="5069948" cy="318164"/>
          </a:xfrm>
        </p:spPr>
        <p:txBody>
          <a:bodyPr>
            <a:noAutofit/>
          </a:bodyPr>
          <a:lstStyle/>
          <a:p>
            <a:r>
              <a:rPr lang="en-GB" sz="3403" b="1" dirty="0">
                <a:solidFill>
                  <a:schemeClr val="tx2"/>
                </a:solidFill>
                <a:latin typeface="Garamond" panose="02020404030301010803" pitchFamily="18" charset="0"/>
              </a:rPr>
              <a:t>Macrolide Resistance</a:t>
            </a:r>
          </a:p>
        </p:txBody>
      </p:sp>
      <p:sp>
        <p:nvSpPr>
          <p:cNvPr id="4" name="Inhaltsplatzhalter 3"/>
          <p:cNvSpPr>
            <a:spLocks noGrp="1"/>
          </p:cNvSpPr>
          <p:nvPr>
            <p:ph sz="quarter" idx="12"/>
          </p:nvPr>
        </p:nvSpPr>
        <p:spPr>
          <a:xfrm>
            <a:off x="3416436" y="6141048"/>
            <a:ext cx="7964685" cy="247480"/>
          </a:xfrm>
        </p:spPr>
        <p:txBody>
          <a:bodyPr/>
          <a:lstStyle/>
          <a:p>
            <a:pPr algn="r"/>
            <a:r>
              <a:rPr lang="en-GB" sz="1324" dirty="0">
                <a:solidFill>
                  <a:schemeClr val="tx1"/>
                </a:solidFill>
                <a:latin typeface="Garamond" panose="02020404030301010803" pitchFamily="18" charset="0"/>
              </a:rPr>
              <a:t>.</a:t>
            </a:r>
            <a:br>
              <a:rPr lang="en-GB" sz="1324" dirty="0">
                <a:solidFill>
                  <a:schemeClr val="tx1"/>
                </a:solidFill>
                <a:latin typeface="Garamond" panose="02020404030301010803" pitchFamily="18" charset="0"/>
              </a:rPr>
            </a:br>
            <a:r>
              <a:rPr lang="en-GB" sz="1324" dirty="0">
                <a:solidFill>
                  <a:schemeClr val="tx1"/>
                </a:solidFill>
                <a:latin typeface="Garamond" panose="02020404030301010803" pitchFamily="18" charset="0"/>
              </a:rPr>
              <a:t>Griffith DE. Am J Respir </a:t>
            </a:r>
            <a:r>
              <a:rPr lang="en-GB" sz="1324" dirty="0" err="1">
                <a:solidFill>
                  <a:schemeClr val="tx1"/>
                </a:solidFill>
                <a:latin typeface="Garamond" panose="02020404030301010803" pitchFamily="18" charset="0"/>
              </a:rPr>
              <a:t>Crit</a:t>
            </a:r>
            <a:r>
              <a:rPr lang="en-GB" sz="1324" dirty="0">
                <a:solidFill>
                  <a:schemeClr val="tx1"/>
                </a:solidFill>
                <a:latin typeface="Garamond" panose="02020404030301010803" pitchFamily="18" charset="0"/>
              </a:rPr>
              <a:t> Care Med. 2006</a:t>
            </a:r>
          </a:p>
        </p:txBody>
      </p:sp>
      <p:sp>
        <p:nvSpPr>
          <p:cNvPr id="7" name="Abgerundetes Rechteck 22">
            <a:extLst>
              <a:ext uri="{FF2B5EF4-FFF2-40B4-BE49-F238E27FC236}">
                <a16:creationId xmlns:a16="http://schemas.microsoft.com/office/drawing/2014/main" id="{D4E37111-6C4B-47DE-9748-43362970D95C}"/>
              </a:ext>
            </a:extLst>
          </p:cNvPr>
          <p:cNvSpPr/>
          <p:nvPr/>
        </p:nvSpPr>
        <p:spPr>
          <a:xfrm>
            <a:off x="187131" y="5766547"/>
            <a:ext cx="8033651" cy="653689"/>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258141" indent="-162089" algn="ctr" defTabSz="864452">
              <a:spcAft>
                <a:spcPts val="378"/>
              </a:spcAft>
              <a:defRPr/>
            </a:pPr>
            <a:r>
              <a:rPr lang="en-GB" sz="1891" b="1" dirty="0">
                <a:solidFill>
                  <a:schemeClr val="tx1"/>
                </a:solidFill>
                <a:latin typeface="Garamond" panose="02020404030301010803" pitchFamily="18" charset="0"/>
                <a:cs typeface="Arial" pitchFamily="34" charset="0"/>
              </a:rPr>
              <a:t>Macrolide monotherapy is key</a:t>
            </a:r>
            <a:endParaRPr lang="en-GB" sz="1891" b="1" baseline="30000" dirty="0">
              <a:solidFill>
                <a:schemeClr val="tx1"/>
              </a:solidFill>
              <a:latin typeface="Garamond" panose="02020404030301010803" pitchFamily="18" charset="0"/>
              <a:cs typeface="Arial" pitchFamily="34" charset="0"/>
            </a:endParaRPr>
          </a:p>
        </p:txBody>
      </p:sp>
      <p:sp>
        <p:nvSpPr>
          <p:cNvPr id="5" name="Rechteck 4"/>
          <p:cNvSpPr/>
          <p:nvPr/>
        </p:nvSpPr>
        <p:spPr>
          <a:xfrm>
            <a:off x="187131" y="1641699"/>
            <a:ext cx="7632759" cy="325154"/>
          </a:xfrm>
          <a:prstGeom prst="rect">
            <a:avLst/>
          </a:prstGeom>
        </p:spPr>
        <p:txBody>
          <a:bodyPr wrap="square">
            <a:spAutoFit/>
          </a:bodyPr>
          <a:lstStyle/>
          <a:p>
            <a:pPr algn="ctr" defTabSz="432237">
              <a:defRPr/>
            </a:pPr>
            <a:r>
              <a:rPr lang="en-GB" sz="1513" b="1" dirty="0">
                <a:latin typeface="Garamond" panose="02020404030301010803" pitchFamily="18" charset="0"/>
              </a:rPr>
              <a:t>Retrospective study with clarithromycin-resistant patients with MAC &gt;15 years </a:t>
            </a:r>
          </a:p>
        </p:txBody>
      </p:sp>
      <p:graphicFrame>
        <p:nvGraphicFramePr>
          <p:cNvPr id="15" name="Chart 10"/>
          <p:cNvGraphicFramePr>
            <a:graphicFrameLocks noChangeAspect="1"/>
          </p:cNvGraphicFramePr>
          <p:nvPr>
            <p:extLst>
              <p:ext uri="{D42A27DB-BD31-4B8C-83A1-F6EECF244321}">
                <p14:modId xmlns:p14="http://schemas.microsoft.com/office/powerpoint/2010/main" val="3456496452"/>
              </p:ext>
            </p:extLst>
          </p:nvPr>
        </p:nvGraphicFramePr>
        <p:xfrm>
          <a:off x="1060188" y="2903483"/>
          <a:ext cx="2724154" cy="2270129"/>
        </p:xfrm>
        <a:graphic>
          <a:graphicData uri="http://schemas.openxmlformats.org/drawingml/2006/chart">
            <c:chart xmlns:c="http://schemas.openxmlformats.org/drawingml/2006/chart" xmlns:r="http://schemas.openxmlformats.org/officeDocument/2006/relationships" r:id="rId2"/>
          </a:graphicData>
        </a:graphic>
      </p:graphicFrame>
      <p:grpSp>
        <p:nvGrpSpPr>
          <p:cNvPr id="43" name="Gruppieren 42"/>
          <p:cNvGrpSpPr/>
          <p:nvPr/>
        </p:nvGrpSpPr>
        <p:grpSpPr>
          <a:xfrm>
            <a:off x="1077430" y="5158356"/>
            <a:ext cx="5131495" cy="296107"/>
            <a:chOff x="1337282" y="4799673"/>
            <a:chExt cx="5428026" cy="313218"/>
          </a:xfrm>
        </p:grpSpPr>
        <p:sp>
          <p:nvSpPr>
            <p:cNvPr id="17" name="Rectangle 1"/>
            <p:cNvSpPr>
              <a:spLocks noChangeAspect="1"/>
            </p:cNvSpPr>
            <p:nvPr/>
          </p:nvSpPr>
          <p:spPr>
            <a:xfrm>
              <a:off x="1337282" y="4881561"/>
              <a:ext cx="144001" cy="144000"/>
            </a:xfrm>
            <a:prstGeom prst="rect">
              <a:avLst/>
            </a:prstGeom>
            <a:solidFill>
              <a:srgbClr val="1CAD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2237">
                <a:defRPr/>
              </a:pPr>
              <a:endParaRPr lang="en-GB" sz="1702" dirty="0">
                <a:solidFill>
                  <a:schemeClr val="tx1"/>
                </a:solidFill>
                <a:latin typeface="Garamond" panose="02020404030301010803" pitchFamily="18" charset="0"/>
                <a:cs typeface="Arial" panose="020B0604020202020204" pitchFamily="34" charset="0"/>
              </a:endParaRPr>
            </a:p>
          </p:txBody>
        </p:sp>
        <p:sp>
          <p:nvSpPr>
            <p:cNvPr id="18" name="TextBox 4"/>
            <p:cNvSpPr txBox="1"/>
            <p:nvPr/>
          </p:nvSpPr>
          <p:spPr>
            <a:xfrm>
              <a:off x="1598537" y="4799673"/>
              <a:ext cx="3040206" cy="313218"/>
            </a:xfrm>
            <a:prstGeom prst="rect">
              <a:avLst/>
            </a:prstGeom>
            <a:noFill/>
          </p:spPr>
          <p:txBody>
            <a:bodyPr wrap="none" rtlCol="0">
              <a:spAutoFit/>
            </a:bodyPr>
            <a:lstStyle/>
            <a:p>
              <a:pPr defTabSz="432237">
                <a:defRPr/>
              </a:pPr>
              <a:r>
                <a:rPr lang="en-GB" sz="1324" b="1" dirty="0">
                  <a:latin typeface="Garamond" panose="02020404030301010803" pitchFamily="18" charset="0"/>
                  <a:cs typeface="Arial" panose="020B0604020202020204" pitchFamily="34" charset="0"/>
                </a:rPr>
                <a:t>Development of macrolide r</a:t>
              </a:r>
              <a:r>
                <a:rPr lang="en-GB" sz="1324" b="1" dirty="0" err="1">
                  <a:latin typeface="Garamond" panose="02020404030301010803" pitchFamily="18" charset="0"/>
                  <a:cs typeface="Arial" panose="020B0604020202020204" pitchFamily="34" charset="0"/>
                </a:rPr>
                <a:t>esistance</a:t>
              </a:r>
              <a:endParaRPr lang="en-GB" sz="1324" b="1" dirty="0">
                <a:latin typeface="Garamond" panose="02020404030301010803" pitchFamily="18" charset="0"/>
                <a:cs typeface="Arial" panose="020B0604020202020204" pitchFamily="34" charset="0"/>
              </a:endParaRPr>
            </a:p>
          </p:txBody>
        </p:sp>
        <p:sp>
          <p:nvSpPr>
            <p:cNvPr id="19" name="Rectangle 10"/>
            <p:cNvSpPr>
              <a:spLocks noChangeAspect="1"/>
            </p:cNvSpPr>
            <p:nvPr/>
          </p:nvSpPr>
          <p:spPr>
            <a:xfrm>
              <a:off x="5262441" y="4881561"/>
              <a:ext cx="144001" cy="144000"/>
            </a:xfrm>
            <a:prstGeom prst="rect">
              <a:avLst/>
            </a:prstGeom>
            <a:solidFill>
              <a:srgbClr val="2683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2237">
                <a:defRPr/>
              </a:pPr>
              <a:endParaRPr lang="en-GB" sz="1702" dirty="0">
                <a:solidFill>
                  <a:schemeClr val="tx1"/>
                </a:solidFill>
                <a:latin typeface="Garamond" panose="02020404030301010803" pitchFamily="18" charset="0"/>
                <a:cs typeface="Arial" panose="020B0604020202020204" pitchFamily="34" charset="0"/>
              </a:endParaRPr>
            </a:p>
          </p:txBody>
        </p:sp>
        <p:sp>
          <p:nvSpPr>
            <p:cNvPr id="20" name="TextBox 11"/>
            <p:cNvSpPr txBox="1"/>
            <p:nvPr/>
          </p:nvSpPr>
          <p:spPr>
            <a:xfrm>
              <a:off x="5523696" y="4799673"/>
              <a:ext cx="1241612" cy="313218"/>
            </a:xfrm>
            <a:prstGeom prst="rect">
              <a:avLst/>
            </a:prstGeom>
            <a:noFill/>
          </p:spPr>
          <p:txBody>
            <a:bodyPr wrap="none" rtlCol="0">
              <a:spAutoFit/>
            </a:bodyPr>
            <a:lstStyle/>
            <a:p>
              <a:pPr defTabSz="432237">
                <a:defRPr/>
              </a:pPr>
              <a:r>
                <a:rPr lang="en-GB" sz="1324" b="1" dirty="0">
                  <a:latin typeface="Garamond" panose="02020404030301010803" pitchFamily="18" charset="0"/>
                  <a:cs typeface="Arial" panose="020B0604020202020204" pitchFamily="34" charset="0"/>
                </a:rPr>
                <a:t>No r</a:t>
              </a:r>
              <a:r>
                <a:rPr lang="en-GB" sz="1324" b="1" dirty="0" err="1">
                  <a:latin typeface="Garamond" panose="02020404030301010803" pitchFamily="18" charset="0"/>
                  <a:cs typeface="Arial" panose="020B0604020202020204" pitchFamily="34" charset="0"/>
                </a:rPr>
                <a:t>esistance</a:t>
              </a:r>
              <a:endParaRPr lang="en-GB" sz="1324" b="1" dirty="0">
                <a:latin typeface="Garamond" panose="02020404030301010803" pitchFamily="18" charset="0"/>
                <a:cs typeface="Arial" panose="020B0604020202020204" pitchFamily="34" charset="0"/>
              </a:endParaRPr>
            </a:p>
          </p:txBody>
        </p:sp>
      </p:grpSp>
      <p:sp>
        <p:nvSpPr>
          <p:cNvPr id="21" name="Rechteck 20"/>
          <p:cNvSpPr/>
          <p:nvPr/>
        </p:nvSpPr>
        <p:spPr>
          <a:xfrm>
            <a:off x="657507" y="2308079"/>
            <a:ext cx="3390774" cy="499880"/>
          </a:xfrm>
          <a:prstGeom prst="rect">
            <a:avLst/>
          </a:prstGeom>
        </p:spPr>
        <p:txBody>
          <a:bodyPr wrap="square">
            <a:spAutoFit/>
          </a:bodyPr>
          <a:lstStyle/>
          <a:p>
            <a:pPr algn="ctr" defTabSz="432237">
              <a:defRPr/>
            </a:pPr>
            <a:r>
              <a:rPr lang="en-GB" sz="1324" b="1" dirty="0">
                <a:latin typeface="Garamond" panose="02020404030301010803" pitchFamily="18" charset="0"/>
              </a:rPr>
              <a:t>Patients treated with m</a:t>
            </a:r>
            <a:r>
              <a:rPr lang="en-GB" sz="1324" b="1" dirty="0" err="1">
                <a:latin typeface="Garamond" panose="02020404030301010803" pitchFamily="18" charset="0"/>
              </a:rPr>
              <a:t>acrolide</a:t>
            </a:r>
            <a:r>
              <a:rPr lang="en-GB" sz="1324" b="1" dirty="0">
                <a:latin typeface="Garamond" panose="02020404030301010803" pitchFamily="18" charset="0"/>
              </a:rPr>
              <a:t> m</a:t>
            </a:r>
            <a:r>
              <a:rPr lang="en-GB" sz="1324" b="1" dirty="0" err="1">
                <a:latin typeface="Garamond" panose="02020404030301010803" pitchFamily="18" charset="0"/>
              </a:rPr>
              <a:t>onotherapy</a:t>
            </a:r>
            <a:r>
              <a:rPr lang="en-GB" sz="1324" b="1" dirty="0">
                <a:latin typeface="Garamond" panose="02020404030301010803" pitchFamily="18" charset="0"/>
              </a:rPr>
              <a:t> or m</a:t>
            </a:r>
            <a:r>
              <a:rPr lang="en-GB" sz="1324" b="1" dirty="0" err="1">
                <a:latin typeface="Garamond" panose="02020404030301010803" pitchFamily="18" charset="0"/>
              </a:rPr>
              <a:t>acrolide</a:t>
            </a:r>
            <a:r>
              <a:rPr lang="en-GB" sz="1324" b="1" dirty="0">
                <a:latin typeface="Garamond" panose="02020404030301010803" pitchFamily="18" charset="0"/>
              </a:rPr>
              <a:t> + quinolone (n=51)</a:t>
            </a:r>
          </a:p>
        </p:txBody>
      </p:sp>
      <p:sp>
        <p:nvSpPr>
          <p:cNvPr id="22" name="Rechteck 21"/>
          <p:cNvSpPr/>
          <p:nvPr/>
        </p:nvSpPr>
        <p:spPr>
          <a:xfrm>
            <a:off x="4358031" y="2316524"/>
            <a:ext cx="3461859" cy="499880"/>
          </a:xfrm>
          <a:prstGeom prst="rect">
            <a:avLst/>
          </a:prstGeom>
        </p:spPr>
        <p:txBody>
          <a:bodyPr wrap="square">
            <a:spAutoFit/>
          </a:bodyPr>
          <a:lstStyle/>
          <a:p>
            <a:pPr algn="ctr" defTabSz="432237">
              <a:defRPr/>
            </a:pPr>
            <a:r>
              <a:rPr lang="en-GB" sz="1324" b="1" dirty="0">
                <a:latin typeface="Garamond" panose="02020404030301010803" pitchFamily="18" charset="0"/>
              </a:rPr>
              <a:t>Patients treated with three-drug-therapy (n=303)</a:t>
            </a:r>
          </a:p>
        </p:txBody>
      </p:sp>
      <p:graphicFrame>
        <p:nvGraphicFramePr>
          <p:cNvPr id="14" name="Chart 10"/>
          <p:cNvGraphicFramePr>
            <a:graphicFrameLocks noChangeAspect="1"/>
          </p:cNvGraphicFramePr>
          <p:nvPr>
            <p:extLst>
              <p:ext uri="{D42A27DB-BD31-4B8C-83A1-F6EECF244321}">
                <p14:modId xmlns:p14="http://schemas.microsoft.com/office/powerpoint/2010/main" val="2049978919"/>
              </p:ext>
            </p:extLst>
          </p:nvPr>
        </p:nvGraphicFramePr>
        <p:xfrm>
          <a:off x="4518780" y="2903483"/>
          <a:ext cx="2724154" cy="2270129"/>
        </p:xfrm>
        <a:graphic>
          <a:graphicData uri="http://schemas.openxmlformats.org/drawingml/2006/chart">
            <c:chart xmlns:c="http://schemas.openxmlformats.org/drawingml/2006/chart" xmlns:r="http://schemas.openxmlformats.org/officeDocument/2006/relationships" r:id="rId3"/>
          </a:graphicData>
        </a:graphic>
      </p:graphicFrame>
      <p:grpSp>
        <p:nvGrpSpPr>
          <p:cNvPr id="40" name="Gruppieren 39"/>
          <p:cNvGrpSpPr/>
          <p:nvPr/>
        </p:nvGrpSpPr>
        <p:grpSpPr>
          <a:xfrm>
            <a:off x="6016467" y="2722481"/>
            <a:ext cx="938911" cy="334403"/>
            <a:chOff x="6561730" y="2088573"/>
            <a:chExt cx="1331361" cy="426041"/>
          </a:xfrm>
        </p:grpSpPr>
        <p:sp>
          <p:nvSpPr>
            <p:cNvPr id="23" name="Rechteck 22"/>
            <p:cNvSpPr/>
            <p:nvPr/>
          </p:nvSpPr>
          <p:spPr>
            <a:xfrm>
              <a:off x="7080532" y="2088573"/>
              <a:ext cx="812559" cy="377251"/>
            </a:xfrm>
            <a:prstGeom prst="rect">
              <a:avLst/>
            </a:prstGeom>
          </p:spPr>
          <p:txBody>
            <a:bodyPr wrap="square">
              <a:spAutoFit/>
            </a:bodyPr>
            <a:lstStyle/>
            <a:p>
              <a:pPr algn="ctr" defTabSz="432237">
                <a:defRPr/>
              </a:pPr>
              <a:r>
                <a:rPr lang="en-GB" sz="1324" b="1" dirty="0">
                  <a:latin typeface="Garamond" panose="02020404030301010803" pitchFamily="18" charset="0"/>
                </a:rPr>
                <a:t>4 %</a:t>
              </a:r>
            </a:p>
          </p:txBody>
        </p:sp>
        <p:cxnSp>
          <p:nvCxnSpPr>
            <p:cNvPr id="26" name="Gerader Verbinder 25"/>
            <p:cNvCxnSpPr/>
            <p:nvPr/>
          </p:nvCxnSpPr>
          <p:spPr>
            <a:xfrm flipH="1">
              <a:off x="6561730" y="2316856"/>
              <a:ext cx="102795" cy="197758"/>
            </a:xfrm>
            <a:prstGeom prst="line">
              <a:avLst/>
            </a:prstGeom>
            <a:ln w="190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Gerader Verbinder 27"/>
            <p:cNvCxnSpPr>
              <a:endCxn id="23" idx="1"/>
            </p:cNvCxnSpPr>
            <p:nvPr/>
          </p:nvCxnSpPr>
          <p:spPr>
            <a:xfrm flipV="1">
              <a:off x="6664525" y="2277199"/>
              <a:ext cx="416007" cy="39661"/>
            </a:xfrm>
            <a:prstGeom prst="line">
              <a:avLst/>
            </a:prstGeom>
            <a:ln w="190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sp>
        <p:nvSpPr>
          <p:cNvPr id="24" name="Abgerundetes Rechteck 6">
            <a:extLst>
              <a:ext uri="{FF2B5EF4-FFF2-40B4-BE49-F238E27FC236}">
                <a16:creationId xmlns:a16="http://schemas.microsoft.com/office/drawing/2014/main" id="{D1076945-8D25-9C47-9F53-B355FB9175BD}"/>
              </a:ext>
            </a:extLst>
          </p:cNvPr>
          <p:cNvSpPr/>
          <p:nvPr/>
        </p:nvSpPr>
        <p:spPr>
          <a:xfrm>
            <a:off x="657507" y="5424844"/>
            <a:ext cx="6813566" cy="646633"/>
          </a:xfrm>
          <a:prstGeom prst="roundRect">
            <a:avLst/>
          </a:prstGeom>
          <a:solidFill>
            <a:schemeClr val="bg1"/>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223" tIns="50146" rIns="71757" bIns="50147" numCol="1" spcCol="1270" anchor="ctr" anchorCtr="0">
            <a:noAutofit/>
          </a:bodyPr>
          <a:lstStyle/>
          <a:p>
            <a:pPr marL="0" lvl="1" algn="ctr" defTabSz="504276">
              <a:lnSpc>
                <a:spcPct val="90000"/>
              </a:lnSpc>
              <a:spcBef>
                <a:spcPct val="0"/>
              </a:spcBef>
              <a:spcAft>
                <a:spcPct val="15000"/>
              </a:spcAft>
              <a:defRPr/>
            </a:pPr>
            <a:r>
              <a:rPr lang="en-GB" sz="1702" b="1" dirty="0">
                <a:solidFill>
                  <a:schemeClr val="tx1"/>
                </a:solidFill>
                <a:latin typeface="Garamond" panose="02020404030301010803" pitchFamily="18" charset="0"/>
              </a:rPr>
              <a:t>15-30% of MAC p</a:t>
            </a:r>
            <a:r>
              <a:rPr lang="en-GB" sz="1702" b="1" dirty="0" err="1">
                <a:solidFill>
                  <a:schemeClr val="tx1"/>
                </a:solidFill>
                <a:latin typeface="Garamond" panose="02020404030301010803" pitchFamily="18" charset="0"/>
              </a:rPr>
              <a:t>atients</a:t>
            </a:r>
            <a:r>
              <a:rPr lang="en-GB" sz="1702" b="1" dirty="0">
                <a:solidFill>
                  <a:schemeClr val="tx1"/>
                </a:solidFill>
                <a:latin typeface="Garamond" panose="02020404030301010803" pitchFamily="18" charset="0"/>
              </a:rPr>
              <a:t> </a:t>
            </a:r>
            <a:r>
              <a:rPr lang="en-GB" sz="1702" b="1" u="sng" dirty="0">
                <a:solidFill>
                  <a:schemeClr val="tx1"/>
                </a:solidFill>
                <a:latin typeface="Garamond" panose="02020404030301010803" pitchFamily="18" charset="0"/>
              </a:rPr>
              <a:t>with</a:t>
            </a:r>
            <a:r>
              <a:rPr lang="en-GB" sz="1702" b="1" dirty="0">
                <a:solidFill>
                  <a:schemeClr val="tx1"/>
                </a:solidFill>
                <a:latin typeface="Garamond" panose="02020404030301010803" pitchFamily="18" charset="0"/>
              </a:rPr>
              <a:t> m</a:t>
            </a:r>
            <a:r>
              <a:rPr lang="en-GB" sz="1702" b="1" dirty="0" err="1">
                <a:solidFill>
                  <a:schemeClr val="tx1"/>
                </a:solidFill>
                <a:latin typeface="Garamond" panose="02020404030301010803" pitchFamily="18" charset="0"/>
              </a:rPr>
              <a:t>acrolide</a:t>
            </a:r>
            <a:r>
              <a:rPr lang="en-GB" sz="1702" b="1" dirty="0">
                <a:solidFill>
                  <a:schemeClr val="tx1"/>
                </a:solidFill>
                <a:latin typeface="Garamond" panose="02020404030301010803" pitchFamily="18" charset="0"/>
              </a:rPr>
              <a:t> resistance </a:t>
            </a:r>
            <a:br>
              <a:rPr lang="en-GB" sz="1702" b="1" dirty="0">
                <a:solidFill>
                  <a:schemeClr val="tx1"/>
                </a:solidFill>
                <a:latin typeface="Garamond" panose="02020404030301010803" pitchFamily="18" charset="0"/>
              </a:rPr>
            </a:br>
            <a:r>
              <a:rPr lang="en-GB" sz="1702" b="1" dirty="0">
                <a:solidFill>
                  <a:schemeClr val="tx1"/>
                </a:solidFill>
                <a:latin typeface="Garamond" panose="02020404030301010803" pitchFamily="18" charset="0"/>
              </a:rPr>
              <a:t>underwent sputum culture conversion</a:t>
            </a:r>
            <a:endParaRPr lang="en-GB" sz="1702" b="1" baseline="300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206608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dissolve">
                                      <p:cBhvr>
                                        <p:cTn id="16" dur="500"/>
                                        <p:tgtEl>
                                          <p:spTgt spid="4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par>
                                <p:cTn id="26" presetID="9"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dissolve">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checkerboard(across)">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Graphic spid="15" grpId="0">
        <p:bldAsOne/>
      </p:bldGraphic>
      <p:bldP spid="21" grpId="0"/>
      <p:bldP spid="22" grpId="0"/>
      <p:bldGraphic spid="14" grpId="0">
        <p:bldAsOne/>
      </p:bldGraphic>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a:xfrm>
            <a:off x="381456" y="1508805"/>
            <a:ext cx="10759161" cy="318164"/>
          </a:xfrm>
        </p:spPr>
        <p:txBody>
          <a:bodyPr>
            <a:noAutofit/>
          </a:bodyPr>
          <a:lstStyle/>
          <a:p>
            <a:pPr>
              <a:defRPr/>
            </a:pPr>
            <a:r>
              <a:rPr lang="en-GB" sz="3403" b="1" dirty="0">
                <a:solidFill>
                  <a:schemeClr val="tx2"/>
                </a:solidFill>
                <a:latin typeface="Garamond" panose="02020404030301010803" pitchFamily="18" charset="0"/>
                <a:cs typeface="Arial" panose="020B0604020202020204" pitchFamily="34" charset="0"/>
              </a:rPr>
              <a:t>Reinfection in MAC-LD</a:t>
            </a:r>
          </a:p>
        </p:txBody>
      </p:sp>
      <p:sp>
        <p:nvSpPr>
          <p:cNvPr id="7" name="Inhaltsplatzhalter 6"/>
          <p:cNvSpPr>
            <a:spLocks noGrp="1"/>
          </p:cNvSpPr>
          <p:nvPr>
            <p:ph sz="quarter" idx="12"/>
          </p:nvPr>
        </p:nvSpPr>
        <p:spPr>
          <a:xfrm>
            <a:off x="792061" y="6139660"/>
            <a:ext cx="10616004" cy="247480"/>
          </a:xfrm>
        </p:spPr>
        <p:txBody>
          <a:bodyPr/>
          <a:lstStyle/>
          <a:p>
            <a:pPr algn="r"/>
            <a:r>
              <a:rPr lang="en-GB" sz="1324" dirty="0">
                <a:solidFill>
                  <a:schemeClr val="tx1"/>
                </a:solidFill>
                <a:latin typeface="Garamond" panose="02020404030301010803" pitchFamily="18" charset="0"/>
              </a:rPr>
              <a:t>Wallace RJ. Chest. 2014</a:t>
            </a:r>
          </a:p>
          <a:p>
            <a:pPr algn="r"/>
            <a:r>
              <a:rPr lang="en-GB" sz="1324" dirty="0">
                <a:solidFill>
                  <a:schemeClr val="tx1"/>
                </a:solidFill>
                <a:latin typeface="Garamond" panose="02020404030301010803" pitchFamily="18" charset="0"/>
              </a:rPr>
              <a:t>Griffith DE</a:t>
            </a:r>
            <a:r>
              <a:rPr lang="en-GB" sz="1324" i="1" dirty="0">
                <a:solidFill>
                  <a:schemeClr val="tx1"/>
                </a:solidFill>
                <a:latin typeface="Garamond" panose="02020404030301010803" pitchFamily="18" charset="0"/>
              </a:rPr>
              <a:t>.</a:t>
            </a:r>
            <a:r>
              <a:rPr lang="en-GB" sz="1324" dirty="0">
                <a:solidFill>
                  <a:schemeClr val="tx1"/>
                </a:solidFill>
                <a:latin typeface="Garamond" panose="02020404030301010803" pitchFamily="18" charset="0"/>
              </a:rPr>
              <a:t> Am J Respir </a:t>
            </a:r>
            <a:r>
              <a:rPr lang="en-GB" sz="1324" dirty="0" err="1">
                <a:solidFill>
                  <a:schemeClr val="tx1"/>
                </a:solidFill>
                <a:latin typeface="Garamond" panose="02020404030301010803" pitchFamily="18" charset="0"/>
              </a:rPr>
              <a:t>Crit</a:t>
            </a:r>
            <a:r>
              <a:rPr lang="en-GB" sz="1324" dirty="0">
                <a:solidFill>
                  <a:schemeClr val="tx1"/>
                </a:solidFill>
                <a:latin typeface="Garamond" panose="02020404030301010803" pitchFamily="18" charset="0"/>
              </a:rPr>
              <a:t> Care Med. 2007</a:t>
            </a:r>
          </a:p>
        </p:txBody>
      </p:sp>
      <p:sp>
        <p:nvSpPr>
          <p:cNvPr id="9" name="Abgerundetes Rechteck 16"/>
          <p:cNvSpPr/>
          <p:nvPr/>
        </p:nvSpPr>
        <p:spPr>
          <a:xfrm>
            <a:off x="540409" y="5864912"/>
            <a:ext cx="7964615" cy="578169"/>
          </a:xfrm>
          <a:prstGeom prst="round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702" b="1" dirty="0">
                <a:solidFill>
                  <a:schemeClr val="tx1"/>
                </a:solidFill>
                <a:latin typeface="Garamond" panose="02020404030301010803" pitchFamily="18" charset="0"/>
                <a:cs typeface="Arial" pitchFamily="34" charset="0"/>
              </a:rPr>
              <a:t>Reinfection is common after completion of multidrug therapy, </a:t>
            </a:r>
            <a:br>
              <a:rPr lang="en-GB" sz="1702" b="1" dirty="0">
                <a:solidFill>
                  <a:schemeClr val="tx1"/>
                </a:solidFill>
                <a:latin typeface="Garamond" panose="02020404030301010803" pitchFamily="18" charset="0"/>
                <a:cs typeface="Arial" pitchFamily="34" charset="0"/>
              </a:rPr>
            </a:br>
            <a:r>
              <a:rPr lang="en-GB" sz="1702" b="1" dirty="0">
                <a:solidFill>
                  <a:schemeClr val="tx1"/>
                </a:solidFill>
                <a:latin typeface="Garamond" panose="02020404030301010803" pitchFamily="18" charset="0"/>
                <a:cs typeface="Arial" pitchFamily="34" charset="0"/>
              </a:rPr>
              <a:t>and may reflect an underlying predisposing condition</a:t>
            </a:r>
            <a:endParaRPr lang="en-GB" sz="1702" b="1" baseline="30000" dirty="0">
              <a:solidFill>
                <a:schemeClr val="tx1"/>
              </a:solidFill>
              <a:latin typeface="Garamond" panose="02020404030301010803" pitchFamily="18" charset="0"/>
              <a:cs typeface="Arial" pitchFamily="34" charset="0"/>
            </a:endParaRPr>
          </a:p>
        </p:txBody>
      </p:sp>
      <p:sp>
        <p:nvSpPr>
          <p:cNvPr id="8" name="Abgerundetes Rechteck 5"/>
          <p:cNvSpPr/>
          <p:nvPr/>
        </p:nvSpPr>
        <p:spPr>
          <a:xfrm>
            <a:off x="380011" y="1696754"/>
            <a:ext cx="8133051" cy="788439"/>
          </a:xfrm>
          <a:prstGeom prst="round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lvl="1" algn="ctr">
              <a:defRPr/>
            </a:pPr>
            <a:r>
              <a:rPr lang="en-GB" sz="1702" b="1" dirty="0">
                <a:solidFill>
                  <a:schemeClr val="tx1"/>
                </a:solidFill>
                <a:latin typeface="Garamond" panose="02020404030301010803" pitchFamily="18" charset="0"/>
                <a:cs typeface="Arial" pitchFamily="34" charset="0"/>
              </a:rPr>
              <a:t>180 patients who had completed &gt; 12 months of macrolide-azalide multidrug therapy</a:t>
            </a:r>
            <a:endParaRPr lang="en-GB" sz="1702" b="1" baseline="30000" dirty="0">
              <a:solidFill>
                <a:schemeClr val="tx1"/>
              </a:solidFill>
              <a:latin typeface="Garamond" panose="02020404030301010803" pitchFamily="18" charset="0"/>
              <a:cs typeface="Arial" pitchFamily="34" charset="0"/>
            </a:endParaRPr>
          </a:p>
        </p:txBody>
      </p:sp>
      <p:graphicFrame>
        <p:nvGraphicFramePr>
          <p:cNvPr id="10" name="Chart 9"/>
          <p:cNvGraphicFramePr>
            <a:graphicFrameLocks noChangeAspect="1"/>
          </p:cNvGraphicFramePr>
          <p:nvPr>
            <p:extLst>
              <p:ext uri="{D42A27DB-BD31-4B8C-83A1-F6EECF244321}">
                <p14:modId xmlns:p14="http://schemas.microsoft.com/office/powerpoint/2010/main" val="1201678578"/>
              </p:ext>
            </p:extLst>
          </p:nvPr>
        </p:nvGraphicFramePr>
        <p:xfrm>
          <a:off x="6501" y="2886124"/>
          <a:ext cx="3063000" cy="2552500"/>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Group 14"/>
          <p:cNvGrpSpPr/>
          <p:nvPr/>
        </p:nvGrpSpPr>
        <p:grpSpPr>
          <a:xfrm>
            <a:off x="1018754" y="5182908"/>
            <a:ext cx="1083378" cy="516280"/>
            <a:chOff x="3477493" y="3387098"/>
            <a:chExt cx="1145982" cy="546114"/>
          </a:xfrm>
        </p:grpSpPr>
        <p:sp>
          <p:nvSpPr>
            <p:cNvPr id="2" name="Rectangle 1"/>
            <p:cNvSpPr>
              <a:spLocks noChangeAspect="1"/>
            </p:cNvSpPr>
            <p:nvPr/>
          </p:nvSpPr>
          <p:spPr>
            <a:xfrm>
              <a:off x="3479472" y="3446476"/>
              <a:ext cx="144001" cy="144000"/>
            </a:xfrm>
            <a:prstGeom prst="rect">
              <a:avLst/>
            </a:prstGeom>
            <a:solidFill>
              <a:srgbClr val="1D62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02" dirty="0">
                <a:solidFill>
                  <a:schemeClr val="tx1"/>
                </a:solidFill>
                <a:latin typeface="Garamond" panose="02020404030301010803" pitchFamily="18" charset="0"/>
                <a:cs typeface="Arial" panose="020B0604020202020204" pitchFamily="34" charset="0"/>
              </a:endParaRPr>
            </a:p>
          </p:txBody>
        </p:sp>
        <p:sp>
          <p:nvSpPr>
            <p:cNvPr id="5" name="TextBox 4"/>
            <p:cNvSpPr txBox="1"/>
            <p:nvPr/>
          </p:nvSpPr>
          <p:spPr>
            <a:xfrm>
              <a:off x="3740727" y="3387098"/>
              <a:ext cx="882748" cy="313218"/>
            </a:xfrm>
            <a:prstGeom prst="rect">
              <a:avLst/>
            </a:prstGeom>
            <a:noFill/>
          </p:spPr>
          <p:txBody>
            <a:bodyPr wrap="none" rtlCol="0">
              <a:spAutoFit/>
            </a:bodyPr>
            <a:lstStyle/>
            <a:p>
              <a:r>
                <a:rPr lang="en-GB" sz="1324" b="1" dirty="0">
                  <a:latin typeface="Garamond" panose="02020404030301010803" pitchFamily="18" charset="0"/>
                  <a:cs typeface="Arial" panose="020B0604020202020204" pitchFamily="34" charset="0"/>
                </a:rPr>
                <a:t>Negative</a:t>
              </a:r>
            </a:p>
          </p:txBody>
        </p:sp>
        <p:sp>
          <p:nvSpPr>
            <p:cNvPr id="11" name="Rectangle 10"/>
            <p:cNvSpPr>
              <a:spLocks noChangeAspect="1"/>
            </p:cNvSpPr>
            <p:nvPr/>
          </p:nvSpPr>
          <p:spPr>
            <a:xfrm>
              <a:off x="3477493" y="3679372"/>
              <a:ext cx="144001" cy="144000"/>
            </a:xfrm>
            <a:prstGeom prst="rect">
              <a:avLst/>
            </a:prstGeom>
            <a:solidFill>
              <a:srgbClr val="4BACC6"/>
            </a:solidFill>
            <a:ln>
              <a:solidFill>
                <a:srgbClr val="4BAC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02" dirty="0">
                <a:solidFill>
                  <a:schemeClr val="tx1"/>
                </a:solidFill>
                <a:latin typeface="Garamond" panose="02020404030301010803" pitchFamily="18" charset="0"/>
                <a:cs typeface="Arial" panose="020B0604020202020204" pitchFamily="34" charset="0"/>
              </a:endParaRPr>
            </a:p>
          </p:txBody>
        </p:sp>
        <p:sp>
          <p:nvSpPr>
            <p:cNvPr id="12" name="TextBox 11"/>
            <p:cNvSpPr txBox="1"/>
            <p:nvPr/>
          </p:nvSpPr>
          <p:spPr>
            <a:xfrm>
              <a:off x="3738748" y="3619994"/>
              <a:ext cx="789487" cy="313218"/>
            </a:xfrm>
            <a:prstGeom prst="rect">
              <a:avLst/>
            </a:prstGeom>
            <a:noFill/>
          </p:spPr>
          <p:txBody>
            <a:bodyPr wrap="none" rtlCol="0">
              <a:spAutoFit/>
            </a:bodyPr>
            <a:lstStyle/>
            <a:p>
              <a:r>
                <a:rPr lang="en-GB" sz="1324" b="1" dirty="0">
                  <a:latin typeface="Garamond" panose="02020404030301010803" pitchFamily="18" charset="0"/>
                  <a:cs typeface="Arial" panose="020B0604020202020204" pitchFamily="34" charset="0"/>
                </a:rPr>
                <a:t>Positive</a:t>
              </a:r>
            </a:p>
          </p:txBody>
        </p:sp>
      </p:grpSp>
      <p:sp>
        <p:nvSpPr>
          <p:cNvPr id="13" name="TextBox 12"/>
          <p:cNvSpPr txBox="1"/>
          <p:nvPr/>
        </p:nvSpPr>
        <p:spPr>
          <a:xfrm>
            <a:off x="380011" y="2565962"/>
            <a:ext cx="2583985" cy="557973"/>
          </a:xfrm>
          <a:prstGeom prst="rect">
            <a:avLst/>
          </a:prstGeom>
          <a:noFill/>
        </p:spPr>
        <p:txBody>
          <a:bodyPr wrap="square" rtlCol="0">
            <a:spAutoFit/>
          </a:bodyPr>
          <a:lstStyle/>
          <a:p>
            <a:pPr algn="ctr"/>
            <a:r>
              <a:rPr lang="en-GB" sz="1513" b="1" dirty="0">
                <a:latin typeface="Garamond" panose="02020404030301010803" pitchFamily="18" charset="0"/>
                <a:cs typeface="Arial" panose="020B0604020202020204" pitchFamily="34" charset="0"/>
              </a:rPr>
              <a:t>Culture status after &gt;12 months of therapy </a:t>
            </a:r>
          </a:p>
        </p:txBody>
      </p:sp>
      <p:sp>
        <p:nvSpPr>
          <p:cNvPr id="6" name="TextBox 5"/>
          <p:cNvSpPr txBox="1"/>
          <p:nvPr/>
        </p:nvSpPr>
        <p:spPr>
          <a:xfrm>
            <a:off x="1508063" y="4309824"/>
            <a:ext cx="570990" cy="354264"/>
          </a:xfrm>
          <a:prstGeom prst="rect">
            <a:avLst/>
          </a:prstGeom>
          <a:noFill/>
        </p:spPr>
        <p:txBody>
          <a:bodyPr wrap="none" rtlCol="0">
            <a:spAutoFit/>
          </a:bodyPr>
          <a:lstStyle/>
          <a:p>
            <a:r>
              <a:rPr lang="en-GB" sz="1702" b="1" dirty="0">
                <a:solidFill>
                  <a:schemeClr val="bg1"/>
                </a:solidFill>
                <a:latin typeface="Garamond" panose="02020404030301010803" pitchFamily="18" charset="0"/>
                <a:cs typeface="Arial" panose="020B0604020202020204" pitchFamily="34" charset="0"/>
              </a:rPr>
              <a:t>86%</a:t>
            </a:r>
          </a:p>
        </p:txBody>
      </p:sp>
      <p:graphicFrame>
        <p:nvGraphicFramePr>
          <p:cNvPr id="14" name="Chart 13"/>
          <p:cNvGraphicFramePr>
            <a:graphicFrameLocks noChangeAspect="1"/>
          </p:cNvGraphicFramePr>
          <p:nvPr>
            <p:extLst>
              <p:ext uri="{D42A27DB-BD31-4B8C-83A1-F6EECF244321}">
                <p14:modId xmlns:p14="http://schemas.microsoft.com/office/powerpoint/2010/main" val="1229532999"/>
              </p:ext>
            </p:extLst>
          </p:nvPr>
        </p:nvGraphicFramePr>
        <p:xfrm>
          <a:off x="2792099" y="2886124"/>
          <a:ext cx="3063000" cy="2552500"/>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2966125" y="2565962"/>
            <a:ext cx="2787934" cy="557973"/>
          </a:xfrm>
          <a:prstGeom prst="rect">
            <a:avLst/>
          </a:prstGeom>
          <a:noFill/>
        </p:spPr>
        <p:txBody>
          <a:bodyPr wrap="square" rtlCol="0">
            <a:spAutoFit/>
          </a:bodyPr>
          <a:lstStyle/>
          <a:p>
            <a:pPr algn="ctr"/>
            <a:r>
              <a:rPr lang="en-GB" sz="1513" b="1" dirty="0">
                <a:latin typeface="Garamond" panose="02020404030301010803" pitchFamily="18" charset="0"/>
                <a:cs typeface="Arial" panose="020B0604020202020204" pitchFamily="34" charset="0"/>
              </a:rPr>
              <a:t>Microbiologic recurrence in culture-negative patients</a:t>
            </a:r>
          </a:p>
        </p:txBody>
      </p:sp>
      <p:sp>
        <p:nvSpPr>
          <p:cNvPr id="22" name="TextBox 21"/>
          <p:cNvSpPr txBox="1"/>
          <p:nvPr/>
        </p:nvSpPr>
        <p:spPr>
          <a:xfrm>
            <a:off x="4449905" y="4309824"/>
            <a:ext cx="570990" cy="354264"/>
          </a:xfrm>
          <a:prstGeom prst="rect">
            <a:avLst/>
          </a:prstGeom>
          <a:noFill/>
        </p:spPr>
        <p:txBody>
          <a:bodyPr wrap="none" rtlCol="0">
            <a:spAutoFit/>
          </a:bodyPr>
          <a:lstStyle/>
          <a:p>
            <a:r>
              <a:rPr lang="en-GB" sz="1702" b="1" dirty="0">
                <a:solidFill>
                  <a:schemeClr val="bg1"/>
                </a:solidFill>
                <a:latin typeface="Garamond" panose="02020404030301010803" pitchFamily="18" charset="0"/>
                <a:cs typeface="Arial" panose="020B0604020202020204" pitchFamily="34" charset="0"/>
              </a:rPr>
              <a:t>48%</a:t>
            </a:r>
          </a:p>
        </p:txBody>
      </p:sp>
      <p:graphicFrame>
        <p:nvGraphicFramePr>
          <p:cNvPr id="23" name="Chart 22"/>
          <p:cNvGraphicFramePr>
            <a:graphicFrameLocks noChangeAspect="1"/>
          </p:cNvGraphicFramePr>
          <p:nvPr>
            <p:extLst>
              <p:ext uri="{D42A27DB-BD31-4B8C-83A1-F6EECF244321}">
                <p14:modId xmlns:p14="http://schemas.microsoft.com/office/powerpoint/2010/main" val="1651719089"/>
              </p:ext>
            </p:extLst>
          </p:nvPr>
        </p:nvGraphicFramePr>
        <p:xfrm>
          <a:off x="5860776" y="2886124"/>
          <a:ext cx="3063000" cy="2552500"/>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Box 23"/>
          <p:cNvSpPr txBox="1"/>
          <p:nvPr/>
        </p:nvSpPr>
        <p:spPr>
          <a:xfrm>
            <a:off x="5905618" y="2565962"/>
            <a:ext cx="2787934" cy="557973"/>
          </a:xfrm>
          <a:prstGeom prst="rect">
            <a:avLst/>
          </a:prstGeom>
          <a:noFill/>
        </p:spPr>
        <p:txBody>
          <a:bodyPr wrap="square" rtlCol="0">
            <a:spAutoFit/>
          </a:bodyPr>
          <a:lstStyle/>
          <a:p>
            <a:pPr algn="ctr"/>
            <a:r>
              <a:rPr lang="en-GB" sz="1513" b="1" dirty="0">
                <a:latin typeface="Garamond" panose="02020404030301010803" pitchFamily="18" charset="0"/>
                <a:cs typeface="Arial" panose="020B0604020202020204" pitchFamily="34" charset="0"/>
              </a:rPr>
              <a:t>Reinfection rate in patients with recurrence</a:t>
            </a:r>
          </a:p>
        </p:txBody>
      </p:sp>
      <p:sp>
        <p:nvSpPr>
          <p:cNvPr id="26" name="TextBox 25"/>
          <p:cNvSpPr txBox="1"/>
          <p:nvPr/>
        </p:nvSpPr>
        <p:spPr>
          <a:xfrm>
            <a:off x="7162995" y="4309824"/>
            <a:ext cx="570990" cy="354264"/>
          </a:xfrm>
          <a:prstGeom prst="rect">
            <a:avLst/>
          </a:prstGeom>
          <a:noFill/>
        </p:spPr>
        <p:txBody>
          <a:bodyPr wrap="none" rtlCol="0">
            <a:spAutoFit/>
          </a:bodyPr>
          <a:lstStyle/>
          <a:p>
            <a:r>
              <a:rPr lang="en-GB" sz="1702" b="1" dirty="0">
                <a:solidFill>
                  <a:schemeClr val="bg1"/>
                </a:solidFill>
                <a:latin typeface="Garamond" panose="02020404030301010803" pitchFamily="18" charset="0"/>
                <a:cs typeface="Arial" panose="020B0604020202020204" pitchFamily="34" charset="0"/>
              </a:rPr>
              <a:t>75%</a:t>
            </a:r>
          </a:p>
        </p:txBody>
      </p:sp>
      <p:grpSp>
        <p:nvGrpSpPr>
          <p:cNvPr id="32" name="Group 14"/>
          <p:cNvGrpSpPr/>
          <p:nvPr/>
        </p:nvGrpSpPr>
        <p:grpSpPr>
          <a:xfrm>
            <a:off x="3575809" y="5182908"/>
            <a:ext cx="1472960" cy="516280"/>
            <a:chOff x="3477493" y="3387098"/>
            <a:chExt cx="1558077" cy="546114"/>
          </a:xfrm>
        </p:grpSpPr>
        <p:sp>
          <p:nvSpPr>
            <p:cNvPr id="33" name="Rectangle 1"/>
            <p:cNvSpPr>
              <a:spLocks noChangeAspect="1"/>
            </p:cNvSpPr>
            <p:nvPr/>
          </p:nvSpPr>
          <p:spPr>
            <a:xfrm>
              <a:off x="3479472" y="3446476"/>
              <a:ext cx="144001" cy="144000"/>
            </a:xfrm>
            <a:prstGeom prst="rect">
              <a:avLst/>
            </a:prstGeom>
            <a:solidFill>
              <a:srgbClr val="4BACC6"/>
            </a:solidFill>
            <a:ln>
              <a:solidFill>
                <a:srgbClr val="4BAC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02" dirty="0">
                <a:solidFill>
                  <a:schemeClr val="tx1"/>
                </a:solidFill>
                <a:latin typeface="Garamond" panose="02020404030301010803" pitchFamily="18" charset="0"/>
                <a:cs typeface="Arial" panose="020B0604020202020204" pitchFamily="34" charset="0"/>
              </a:endParaRPr>
            </a:p>
          </p:txBody>
        </p:sp>
        <p:sp>
          <p:nvSpPr>
            <p:cNvPr id="34" name="TextBox 4"/>
            <p:cNvSpPr txBox="1"/>
            <p:nvPr/>
          </p:nvSpPr>
          <p:spPr>
            <a:xfrm>
              <a:off x="3740727" y="3387098"/>
              <a:ext cx="1069471" cy="313218"/>
            </a:xfrm>
            <a:prstGeom prst="rect">
              <a:avLst/>
            </a:prstGeom>
            <a:noFill/>
          </p:spPr>
          <p:txBody>
            <a:bodyPr wrap="none" rtlCol="0">
              <a:spAutoFit/>
            </a:bodyPr>
            <a:lstStyle/>
            <a:p>
              <a:r>
                <a:rPr lang="en-GB" sz="1324" b="1" dirty="0">
                  <a:latin typeface="Garamond" panose="02020404030301010803" pitchFamily="18" charset="0"/>
                  <a:cs typeface="Arial" panose="020B0604020202020204" pitchFamily="34" charset="0"/>
                </a:rPr>
                <a:t>Recurrence</a:t>
              </a:r>
            </a:p>
          </p:txBody>
        </p:sp>
        <p:sp>
          <p:nvSpPr>
            <p:cNvPr id="35" name="Rectangle 10"/>
            <p:cNvSpPr>
              <a:spLocks noChangeAspect="1"/>
            </p:cNvSpPr>
            <p:nvPr/>
          </p:nvSpPr>
          <p:spPr>
            <a:xfrm>
              <a:off x="3477493" y="3679372"/>
              <a:ext cx="144001" cy="144000"/>
            </a:xfrm>
            <a:prstGeom prst="rect">
              <a:avLst/>
            </a:prstGeom>
            <a:solidFill>
              <a:srgbClr val="1D62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02" dirty="0">
                <a:solidFill>
                  <a:schemeClr val="tx1"/>
                </a:solidFill>
                <a:latin typeface="Garamond" panose="02020404030301010803" pitchFamily="18" charset="0"/>
                <a:cs typeface="Arial" panose="020B0604020202020204" pitchFamily="34" charset="0"/>
              </a:endParaRPr>
            </a:p>
          </p:txBody>
        </p:sp>
        <p:sp>
          <p:nvSpPr>
            <p:cNvPr id="36" name="TextBox 11"/>
            <p:cNvSpPr txBox="1"/>
            <p:nvPr/>
          </p:nvSpPr>
          <p:spPr>
            <a:xfrm>
              <a:off x="3738748" y="3619994"/>
              <a:ext cx="1296822" cy="313218"/>
            </a:xfrm>
            <a:prstGeom prst="rect">
              <a:avLst/>
            </a:prstGeom>
            <a:noFill/>
          </p:spPr>
          <p:txBody>
            <a:bodyPr wrap="none" rtlCol="0">
              <a:spAutoFit/>
            </a:bodyPr>
            <a:lstStyle/>
            <a:p>
              <a:r>
                <a:rPr lang="en-GB" sz="1324" b="1" dirty="0">
                  <a:latin typeface="Garamond" panose="02020404030301010803" pitchFamily="18" charset="0"/>
                  <a:cs typeface="Arial" panose="020B0604020202020204" pitchFamily="34" charset="0"/>
                </a:rPr>
                <a:t>No recurrence</a:t>
              </a:r>
            </a:p>
          </p:txBody>
        </p:sp>
      </p:grpSp>
      <p:grpSp>
        <p:nvGrpSpPr>
          <p:cNvPr id="38" name="Group 14"/>
          <p:cNvGrpSpPr/>
          <p:nvPr/>
        </p:nvGrpSpPr>
        <p:grpSpPr>
          <a:xfrm>
            <a:off x="6746212" y="5182908"/>
            <a:ext cx="1348770" cy="516280"/>
            <a:chOff x="3477493" y="3387098"/>
            <a:chExt cx="1426710" cy="546114"/>
          </a:xfrm>
        </p:grpSpPr>
        <p:sp>
          <p:nvSpPr>
            <p:cNvPr id="39" name="Rectangle 1"/>
            <p:cNvSpPr>
              <a:spLocks noChangeAspect="1"/>
            </p:cNvSpPr>
            <p:nvPr/>
          </p:nvSpPr>
          <p:spPr>
            <a:xfrm>
              <a:off x="3479472" y="3446476"/>
              <a:ext cx="144001" cy="144000"/>
            </a:xfrm>
            <a:prstGeom prst="rect">
              <a:avLst/>
            </a:prstGeom>
            <a:solidFill>
              <a:srgbClr val="4BACC6"/>
            </a:solidFill>
            <a:ln>
              <a:solidFill>
                <a:srgbClr val="4BAC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02" dirty="0">
                <a:solidFill>
                  <a:schemeClr val="tx1"/>
                </a:solidFill>
                <a:latin typeface="Garamond" panose="02020404030301010803" pitchFamily="18" charset="0"/>
                <a:cs typeface="Arial" panose="020B0604020202020204" pitchFamily="34" charset="0"/>
              </a:endParaRPr>
            </a:p>
          </p:txBody>
        </p:sp>
        <p:sp>
          <p:nvSpPr>
            <p:cNvPr id="40" name="TextBox 4"/>
            <p:cNvSpPr txBox="1"/>
            <p:nvPr/>
          </p:nvSpPr>
          <p:spPr>
            <a:xfrm>
              <a:off x="3740727" y="3387098"/>
              <a:ext cx="1163476" cy="313218"/>
            </a:xfrm>
            <a:prstGeom prst="rect">
              <a:avLst/>
            </a:prstGeom>
            <a:noFill/>
          </p:spPr>
          <p:txBody>
            <a:bodyPr wrap="none" rtlCol="0">
              <a:spAutoFit/>
            </a:bodyPr>
            <a:lstStyle/>
            <a:p>
              <a:r>
                <a:rPr lang="en-GB" sz="1324" b="1" dirty="0">
                  <a:latin typeface="Garamond" panose="02020404030301010803" pitchFamily="18" charset="0"/>
                  <a:cs typeface="Arial" panose="020B0604020202020204" pitchFamily="34" charset="0"/>
                </a:rPr>
                <a:t>Reinfection*</a:t>
              </a:r>
            </a:p>
          </p:txBody>
        </p:sp>
        <p:sp>
          <p:nvSpPr>
            <p:cNvPr id="41" name="Rectangle 10"/>
            <p:cNvSpPr>
              <a:spLocks noChangeAspect="1"/>
            </p:cNvSpPr>
            <p:nvPr/>
          </p:nvSpPr>
          <p:spPr>
            <a:xfrm>
              <a:off x="3477493" y="3679372"/>
              <a:ext cx="144001" cy="144000"/>
            </a:xfrm>
            <a:prstGeom prst="rect">
              <a:avLst/>
            </a:prstGeom>
            <a:solidFill>
              <a:srgbClr val="1D62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02" dirty="0">
                <a:solidFill>
                  <a:schemeClr val="tx1"/>
                </a:solidFill>
                <a:latin typeface="Garamond" panose="02020404030301010803" pitchFamily="18" charset="0"/>
                <a:cs typeface="Arial" panose="020B0604020202020204" pitchFamily="34" charset="0"/>
              </a:endParaRPr>
            </a:p>
          </p:txBody>
        </p:sp>
        <p:sp>
          <p:nvSpPr>
            <p:cNvPr id="42" name="TextBox 11"/>
            <p:cNvSpPr txBox="1"/>
            <p:nvPr/>
          </p:nvSpPr>
          <p:spPr>
            <a:xfrm>
              <a:off x="3738748" y="3619994"/>
              <a:ext cx="875218" cy="313218"/>
            </a:xfrm>
            <a:prstGeom prst="rect">
              <a:avLst/>
            </a:prstGeom>
            <a:noFill/>
          </p:spPr>
          <p:txBody>
            <a:bodyPr wrap="none" rtlCol="0">
              <a:spAutoFit/>
            </a:bodyPr>
            <a:lstStyle/>
            <a:p>
              <a:r>
                <a:rPr lang="en-GB" sz="1324" b="1" dirty="0">
                  <a:latin typeface="Garamond" panose="02020404030301010803" pitchFamily="18" charset="0"/>
                  <a:cs typeface="Arial" panose="020B0604020202020204" pitchFamily="34" charset="0"/>
                </a:rPr>
                <a:t>Relapse</a:t>
              </a:r>
              <a:r>
                <a:rPr lang="en-GB" sz="1324" b="1" baseline="30000" dirty="0">
                  <a:latin typeface="Garamond" panose="02020404030301010803" pitchFamily="18" charset="0"/>
                  <a:cs typeface="Arial" panose="020B0604020202020204" pitchFamily="34" charset="0"/>
                </a:rPr>
                <a:t>#</a:t>
              </a:r>
            </a:p>
          </p:txBody>
        </p:sp>
      </p:grpSp>
    </p:spTree>
    <p:extLst>
      <p:ext uri="{BB962C8B-B14F-4D97-AF65-F5344CB8AC3E}">
        <p14:creationId xmlns:p14="http://schemas.microsoft.com/office/powerpoint/2010/main" val="355878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dissolve">
                                      <p:cBhvr>
                                        <p:cTn id="34" dur="500"/>
                                        <p:tgtEl>
                                          <p:spTgt spid="2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9"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dissolve">
                                      <p:cBhvr>
                                        <p:cTn id="43" dur="500"/>
                                        <p:tgtEl>
                                          <p:spTgt spid="32"/>
                                        </p:tgtEl>
                                      </p:cBhvr>
                                    </p:animEffect>
                                  </p:childTnLst>
                                </p:cTn>
                              </p:par>
                              <p:par>
                                <p:cTn id="44" presetID="9" presetClass="entr" presetSubtype="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dissolve">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Graphic spid="10" grpId="0">
        <p:bldAsOne/>
      </p:bldGraphic>
      <p:bldP spid="13" grpId="0"/>
      <p:bldP spid="6" grpId="0"/>
      <p:bldGraphic spid="14" grpId="0">
        <p:bldAsOne/>
      </p:bldGraphic>
      <p:bldP spid="16" grpId="0"/>
      <p:bldP spid="22" grpId="0"/>
      <p:bldGraphic spid="23" grpId="0">
        <p:bldAsOne/>
      </p:bldGraphic>
      <p:bldP spid="24"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Abgerundetes Rechteck 19"/>
          <p:cNvSpPr/>
          <p:nvPr/>
        </p:nvSpPr>
        <p:spPr>
          <a:xfrm>
            <a:off x="2389416" y="2841869"/>
            <a:ext cx="3681474" cy="748733"/>
          </a:xfrm>
          <a:prstGeom prst="roundRect">
            <a:avLst/>
          </a:prstGeom>
          <a:no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223" tIns="50146" rIns="71757" bIns="50147" numCol="1" spcCol="1270" anchor="ctr" anchorCtr="0">
            <a:noAutofit/>
          </a:bodyPr>
          <a:lstStyle/>
          <a:p>
            <a:pPr marL="0" lvl="1" algn="ctr" defTabSz="504276">
              <a:lnSpc>
                <a:spcPct val="90000"/>
              </a:lnSpc>
              <a:spcBef>
                <a:spcPct val="0"/>
              </a:spcBef>
              <a:spcAft>
                <a:spcPct val="15000"/>
              </a:spcAft>
              <a:defRPr/>
            </a:pPr>
            <a:r>
              <a:rPr lang="en-GB" sz="1324" dirty="0">
                <a:solidFill>
                  <a:schemeClr val="tx1"/>
                </a:solidFill>
                <a:latin typeface="Garamond" panose="02020404030301010803" pitchFamily="18" charset="0"/>
              </a:rPr>
              <a:t>In 8.8% BE patients, </a:t>
            </a:r>
            <a:br>
              <a:rPr lang="en-GB" sz="1324" dirty="0">
                <a:solidFill>
                  <a:schemeClr val="tx1"/>
                </a:solidFill>
                <a:latin typeface="Garamond" panose="02020404030301010803" pitchFamily="18" charset="0"/>
              </a:rPr>
            </a:br>
            <a:r>
              <a:rPr lang="en-GB" sz="1324" dirty="0">
                <a:solidFill>
                  <a:schemeClr val="tx1"/>
                </a:solidFill>
                <a:latin typeface="Garamond" panose="02020404030301010803" pitchFamily="18" charset="0"/>
              </a:rPr>
              <a:t>a diagnosis of NTM-LD was reached</a:t>
            </a:r>
          </a:p>
        </p:txBody>
      </p:sp>
      <p:sp>
        <p:nvSpPr>
          <p:cNvPr id="3" name="Title 2"/>
          <p:cNvSpPr>
            <a:spLocks noGrp="1"/>
          </p:cNvSpPr>
          <p:nvPr>
            <p:ph type="title"/>
          </p:nvPr>
        </p:nvSpPr>
        <p:spPr>
          <a:xfrm>
            <a:off x="6478302" y="3803267"/>
            <a:ext cx="5853978" cy="318164"/>
          </a:xfrm>
        </p:spPr>
        <p:txBody>
          <a:bodyPr>
            <a:noAutofit/>
          </a:bodyPr>
          <a:lstStyle/>
          <a:p>
            <a:r>
              <a:rPr lang="en-GB" sz="3403" b="1" dirty="0">
                <a:solidFill>
                  <a:schemeClr val="tx2"/>
                </a:solidFill>
                <a:latin typeface="Garamond" panose="02020404030301010803" pitchFamily="18" charset="0"/>
              </a:rPr>
              <a:t>NTM isolation with Bronchiectasis</a:t>
            </a:r>
          </a:p>
        </p:txBody>
      </p:sp>
      <p:sp>
        <p:nvSpPr>
          <p:cNvPr id="9" name="Inhaltsplatzhalter 8"/>
          <p:cNvSpPr>
            <a:spLocks noGrp="1"/>
          </p:cNvSpPr>
          <p:nvPr>
            <p:ph sz="quarter" idx="12"/>
          </p:nvPr>
        </p:nvSpPr>
        <p:spPr>
          <a:xfrm>
            <a:off x="3442641" y="6102488"/>
            <a:ext cx="7964685" cy="394047"/>
          </a:xfrm>
        </p:spPr>
        <p:txBody>
          <a:bodyPr/>
          <a:lstStyle/>
          <a:p>
            <a:pPr algn="r"/>
            <a:r>
              <a:rPr lang="en-GB" sz="1324" dirty="0" err="1">
                <a:solidFill>
                  <a:schemeClr val="tx1"/>
                </a:solidFill>
                <a:latin typeface="Garamond" panose="02020404030301010803" pitchFamily="18" charset="0"/>
              </a:rPr>
              <a:t>Faverio</a:t>
            </a:r>
            <a:r>
              <a:rPr lang="en-GB" sz="1324" dirty="0">
                <a:solidFill>
                  <a:schemeClr val="tx1"/>
                </a:solidFill>
                <a:latin typeface="Garamond" panose="02020404030301010803" pitchFamily="18" charset="0"/>
              </a:rPr>
              <a:t> P. Int J Mol Sci. 2016; </a:t>
            </a:r>
            <a:r>
              <a:rPr lang="en-GB" sz="1324" dirty="0" err="1">
                <a:solidFill>
                  <a:schemeClr val="tx1"/>
                </a:solidFill>
                <a:latin typeface="Garamond" panose="02020404030301010803" pitchFamily="18" charset="0"/>
              </a:rPr>
              <a:t>Máiz</a:t>
            </a:r>
            <a:r>
              <a:rPr lang="en-GB" sz="1324" dirty="0">
                <a:solidFill>
                  <a:schemeClr val="tx1"/>
                </a:solidFill>
                <a:latin typeface="Garamond" panose="02020404030301010803" pitchFamily="18" charset="0"/>
              </a:rPr>
              <a:t> L. BMC Infect Dis. 2016</a:t>
            </a:r>
          </a:p>
          <a:p>
            <a:pPr algn="r"/>
            <a:r>
              <a:rPr lang="en-GB" sz="1324" dirty="0">
                <a:solidFill>
                  <a:schemeClr val="tx1"/>
                </a:solidFill>
                <a:latin typeface="Garamond" panose="02020404030301010803" pitchFamily="18" charset="0"/>
              </a:rPr>
              <a:t>Chu H. Arch Med Sci. 2014</a:t>
            </a:r>
          </a:p>
        </p:txBody>
      </p:sp>
      <p:sp>
        <p:nvSpPr>
          <p:cNvPr id="38" name="Abgerundetes Rechteck 37"/>
          <p:cNvSpPr/>
          <p:nvPr/>
        </p:nvSpPr>
        <p:spPr>
          <a:xfrm>
            <a:off x="2389416" y="2019172"/>
            <a:ext cx="3681474" cy="748733"/>
          </a:xfrm>
          <a:prstGeom prst="roundRect">
            <a:avLst/>
          </a:prstGeom>
          <a:no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223" tIns="50146" rIns="71757" bIns="50147" numCol="1" spcCol="1270" anchor="ctr" anchorCtr="0">
            <a:noAutofit/>
          </a:bodyPr>
          <a:lstStyle/>
          <a:p>
            <a:pPr marL="0" lvl="1" algn="ctr" defTabSz="504276">
              <a:lnSpc>
                <a:spcPct val="90000"/>
              </a:lnSpc>
              <a:spcBef>
                <a:spcPct val="0"/>
              </a:spcBef>
              <a:spcAft>
                <a:spcPct val="15000"/>
              </a:spcAft>
              <a:defRPr/>
            </a:pPr>
            <a:r>
              <a:rPr lang="en-GB" sz="1324" dirty="0">
                <a:solidFill>
                  <a:schemeClr val="tx1"/>
                </a:solidFill>
                <a:latin typeface="Garamond" panose="02020404030301010803" pitchFamily="18" charset="0"/>
              </a:rPr>
              <a:t>In 12% BE patients, </a:t>
            </a:r>
            <a:br>
              <a:rPr lang="en-GB" sz="1324" dirty="0">
                <a:solidFill>
                  <a:schemeClr val="tx1"/>
                </a:solidFill>
                <a:latin typeface="Garamond" panose="02020404030301010803" pitchFamily="18" charset="0"/>
              </a:rPr>
            </a:br>
            <a:r>
              <a:rPr lang="en-GB" sz="1324" dirty="0">
                <a:solidFill>
                  <a:schemeClr val="tx1"/>
                </a:solidFill>
                <a:latin typeface="Garamond" panose="02020404030301010803" pitchFamily="18" charset="0"/>
              </a:rPr>
              <a:t>at least one NTM was isolated </a:t>
            </a:r>
          </a:p>
        </p:txBody>
      </p:sp>
      <p:sp>
        <p:nvSpPr>
          <p:cNvPr id="40" name="Abgerundetes Rechteck 39"/>
          <p:cNvSpPr/>
          <p:nvPr/>
        </p:nvSpPr>
        <p:spPr>
          <a:xfrm>
            <a:off x="1578597" y="4116856"/>
            <a:ext cx="5581467" cy="748733"/>
          </a:xfrm>
          <a:prstGeom prst="roundRect">
            <a:avLst/>
          </a:prstGeom>
          <a:no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223" tIns="50146" rIns="71757" bIns="50147" numCol="1" spcCol="1270" anchor="ctr" anchorCtr="0">
            <a:noAutofit/>
          </a:bodyPr>
          <a:lstStyle/>
          <a:p>
            <a:pPr marL="0" lvl="1" algn="ctr" defTabSz="504276">
              <a:lnSpc>
                <a:spcPct val="90000"/>
              </a:lnSpc>
              <a:spcBef>
                <a:spcPct val="0"/>
              </a:spcBef>
              <a:spcAft>
                <a:spcPct val="15000"/>
              </a:spcAft>
              <a:defRPr/>
            </a:pPr>
            <a:r>
              <a:rPr lang="en-GB" sz="1513" b="1" dirty="0">
                <a:solidFill>
                  <a:schemeClr val="tx1"/>
                </a:solidFill>
                <a:latin typeface="Garamond" panose="02020404030301010803" pitchFamily="18" charset="0"/>
              </a:rPr>
              <a:t>Retrospective multicenter </a:t>
            </a:r>
            <a:br>
              <a:rPr lang="en-GB" sz="1513" b="1" dirty="0">
                <a:solidFill>
                  <a:schemeClr val="tx1"/>
                </a:solidFill>
                <a:latin typeface="Garamond" panose="02020404030301010803" pitchFamily="18" charset="0"/>
              </a:rPr>
            </a:br>
            <a:r>
              <a:rPr lang="en-GB" sz="1513" b="1" dirty="0">
                <a:solidFill>
                  <a:schemeClr val="tx1"/>
                </a:solidFill>
                <a:latin typeface="Garamond" panose="02020404030301010803" pitchFamily="18" charset="0"/>
              </a:rPr>
              <a:t>observational study in Spain (N=218)</a:t>
            </a:r>
          </a:p>
        </p:txBody>
      </p:sp>
      <p:sp>
        <p:nvSpPr>
          <p:cNvPr id="42" name="Abgerundetes Rechteck 41"/>
          <p:cNvSpPr/>
          <p:nvPr/>
        </p:nvSpPr>
        <p:spPr>
          <a:xfrm>
            <a:off x="1905977" y="5131705"/>
            <a:ext cx="5581467" cy="748733"/>
          </a:xfrm>
          <a:prstGeom prst="roundRect">
            <a:avLst/>
          </a:prstGeom>
          <a:no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223" tIns="50146" rIns="71757" bIns="50147" numCol="1" spcCol="1270" anchor="ctr" anchorCtr="0">
            <a:noAutofit/>
          </a:bodyPr>
          <a:lstStyle/>
          <a:p>
            <a:pPr marL="0" lvl="1" algn="ctr" defTabSz="504276">
              <a:lnSpc>
                <a:spcPct val="90000"/>
              </a:lnSpc>
              <a:spcBef>
                <a:spcPct val="0"/>
              </a:spcBef>
              <a:spcAft>
                <a:spcPct val="15000"/>
              </a:spcAft>
              <a:defRPr/>
            </a:pPr>
            <a:r>
              <a:rPr lang="en-GB" sz="1513" b="1" dirty="0">
                <a:solidFill>
                  <a:schemeClr val="tx1"/>
                </a:solidFill>
                <a:latin typeface="Garamond" panose="02020404030301010803" pitchFamily="18" charset="0"/>
              </a:rPr>
              <a:t>Meta-analysis of 8 studies</a:t>
            </a:r>
            <a:br>
              <a:rPr lang="en-GB" sz="1513" b="1" dirty="0">
                <a:solidFill>
                  <a:schemeClr val="tx1"/>
                </a:solidFill>
                <a:latin typeface="Garamond" panose="02020404030301010803" pitchFamily="18" charset="0"/>
              </a:rPr>
            </a:br>
            <a:r>
              <a:rPr lang="en-GB" sz="1513" b="1" dirty="0">
                <a:solidFill>
                  <a:schemeClr val="tx1"/>
                </a:solidFill>
                <a:latin typeface="Garamond" panose="02020404030301010803" pitchFamily="18" charset="0"/>
              </a:rPr>
              <a:t> (N=1492)</a:t>
            </a:r>
          </a:p>
        </p:txBody>
      </p:sp>
      <p:sp>
        <p:nvSpPr>
          <p:cNvPr id="39" name="Freihandform 38"/>
          <p:cNvSpPr/>
          <p:nvPr/>
        </p:nvSpPr>
        <p:spPr>
          <a:xfrm>
            <a:off x="1440027" y="2163039"/>
            <a:ext cx="1083351" cy="477087"/>
          </a:xfrm>
          <a:custGeom>
            <a:avLst/>
            <a:gdLst>
              <a:gd name="connsiteX0" fmla="*/ 0 w 3071678"/>
              <a:gd name="connsiteY0" fmla="*/ 128819 h 772896"/>
              <a:gd name="connsiteX1" fmla="*/ 128819 w 3071678"/>
              <a:gd name="connsiteY1" fmla="*/ 0 h 772896"/>
              <a:gd name="connsiteX2" fmla="*/ 2942859 w 3071678"/>
              <a:gd name="connsiteY2" fmla="*/ 0 h 772896"/>
              <a:gd name="connsiteX3" fmla="*/ 3071678 w 3071678"/>
              <a:gd name="connsiteY3" fmla="*/ 128819 h 772896"/>
              <a:gd name="connsiteX4" fmla="*/ 3071678 w 3071678"/>
              <a:gd name="connsiteY4" fmla="*/ 644077 h 772896"/>
              <a:gd name="connsiteX5" fmla="*/ 2942859 w 3071678"/>
              <a:gd name="connsiteY5" fmla="*/ 772896 h 772896"/>
              <a:gd name="connsiteX6" fmla="*/ 128819 w 3071678"/>
              <a:gd name="connsiteY6" fmla="*/ 772896 h 772896"/>
              <a:gd name="connsiteX7" fmla="*/ 0 w 3071678"/>
              <a:gd name="connsiteY7" fmla="*/ 644077 h 772896"/>
              <a:gd name="connsiteX8" fmla="*/ 0 w 3071678"/>
              <a:gd name="connsiteY8" fmla="*/ 128819 h 77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1678" h="772896">
                <a:moveTo>
                  <a:pt x="0" y="128819"/>
                </a:moveTo>
                <a:cubicBezTo>
                  <a:pt x="0" y="57674"/>
                  <a:pt x="57674" y="0"/>
                  <a:pt x="128819" y="0"/>
                </a:cubicBezTo>
                <a:lnTo>
                  <a:pt x="2942859" y="0"/>
                </a:lnTo>
                <a:cubicBezTo>
                  <a:pt x="3014004" y="0"/>
                  <a:pt x="3071678" y="57674"/>
                  <a:pt x="3071678" y="128819"/>
                </a:cubicBezTo>
                <a:lnTo>
                  <a:pt x="3071678" y="644077"/>
                </a:lnTo>
                <a:cubicBezTo>
                  <a:pt x="3071678" y="715222"/>
                  <a:pt x="3014004" y="772896"/>
                  <a:pt x="2942859" y="772896"/>
                </a:cubicBezTo>
                <a:lnTo>
                  <a:pt x="128819" y="772896"/>
                </a:lnTo>
                <a:cubicBezTo>
                  <a:pt x="57674" y="772896"/>
                  <a:pt x="0" y="715222"/>
                  <a:pt x="0" y="644077"/>
                </a:cubicBezTo>
                <a:lnTo>
                  <a:pt x="0" y="128819"/>
                </a:lnTo>
                <a:close/>
              </a:path>
            </a:pathLst>
          </a:custGeom>
          <a:noFill/>
          <a:ln>
            <a:noFill/>
          </a:ln>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89697" tIns="62683" rIns="89697" bIns="62683" numCol="1" spcCol="1270" anchor="ctr" anchorCtr="0">
            <a:noAutofit/>
          </a:bodyPr>
          <a:lstStyle/>
          <a:p>
            <a:pPr algn="ctr" defTabSz="630345">
              <a:lnSpc>
                <a:spcPct val="90000"/>
              </a:lnSpc>
              <a:spcBef>
                <a:spcPct val="0"/>
              </a:spcBef>
              <a:spcAft>
                <a:spcPct val="35000"/>
              </a:spcAft>
              <a:defRPr/>
            </a:pPr>
            <a:r>
              <a:rPr lang="en-GB" sz="1418" b="1" dirty="0">
                <a:solidFill>
                  <a:schemeClr val="tx1"/>
                </a:solidFill>
                <a:latin typeface="Garamond" panose="02020404030301010803" pitchFamily="18" charset="0"/>
              </a:rPr>
              <a:t>12 %</a:t>
            </a:r>
          </a:p>
        </p:txBody>
      </p:sp>
      <p:graphicFrame>
        <p:nvGraphicFramePr>
          <p:cNvPr id="56" name="Diagramm 55"/>
          <p:cNvGraphicFramePr/>
          <p:nvPr>
            <p:extLst>
              <p:ext uri="{D42A27DB-BD31-4B8C-83A1-F6EECF244321}">
                <p14:modId xmlns:p14="http://schemas.microsoft.com/office/powerpoint/2010/main" val="1650143809"/>
              </p:ext>
            </p:extLst>
          </p:nvPr>
        </p:nvGraphicFramePr>
        <p:xfrm>
          <a:off x="1008824" y="1750497"/>
          <a:ext cx="1939900" cy="1361333"/>
        </p:xfrm>
        <a:graphic>
          <a:graphicData uri="http://schemas.openxmlformats.org/drawingml/2006/chart">
            <c:chart xmlns:c="http://schemas.openxmlformats.org/drawingml/2006/chart" xmlns:r="http://schemas.openxmlformats.org/officeDocument/2006/relationships" r:id="rId3"/>
          </a:graphicData>
        </a:graphic>
      </p:graphicFrame>
      <p:sp>
        <p:nvSpPr>
          <p:cNvPr id="41" name="Freihandform 40"/>
          <p:cNvSpPr/>
          <p:nvPr/>
        </p:nvSpPr>
        <p:spPr>
          <a:xfrm>
            <a:off x="330659" y="4106574"/>
            <a:ext cx="1659182" cy="763870"/>
          </a:xfrm>
          <a:custGeom>
            <a:avLst/>
            <a:gdLst>
              <a:gd name="connsiteX0" fmla="*/ 0 w 3071678"/>
              <a:gd name="connsiteY0" fmla="*/ 128819 h 772896"/>
              <a:gd name="connsiteX1" fmla="*/ 128819 w 3071678"/>
              <a:gd name="connsiteY1" fmla="*/ 0 h 772896"/>
              <a:gd name="connsiteX2" fmla="*/ 2942859 w 3071678"/>
              <a:gd name="connsiteY2" fmla="*/ 0 h 772896"/>
              <a:gd name="connsiteX3" fmla="*/ 3071678 w 3071678"/>
              <a:gd name="connsiteY3" fmla="*/ 128819 h 772896"/>
              <a:gd name="connsiteX4" fmla="*/ 3071678 w 3071678"/>
              <a:gd name="connsiteY4" fmla="*/ 644077 h 772896"/>
              <a:gd name="connsiteX5" fmla="*/ 2942859 w 3071678"/>
              <a:gd name="connsiteY5" fmla="*/ 772896 h 772896"/>
              <a:gd name="connsiteX6" fmla="*/ 128819 w 3071678"/>
              <a:gd name="connsiteY6" fmla="*/ 772896 h 772896"/>
              <a:gd name="connsiteX7" fmla="*/ 0 w 3071678"/>
              <a:gd name="connsiteY7" fmla="*/ 644077 h 772896"/>
              <a:gd name="connsiteX8" fmla="*/ 0 w 3071678"/>
              <a:gd name="connsiteY8" fmla="*/ 128819 h 77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1678" h="772896">
                <a:moveTo>
                  <a:pt x="0" y="128819"/>
                </a:moveTo>
                <a:cubicBezTo>
                  <a:pt x="0" y="57674"/>
                  <a:pt x="57674" y="0"/>
                  <a:pt x="128819" y="0"/>
                </a:cubicBezTo>
                <a:lnTo>
                  <a:pt x="2942859" y="0"/>
                </a:lnTo>
                <a:cubicBezTo>
                  <a:pt x="3014004" y="0"/>
                  <a:pt x="3071678" y="57674"/>
                  <a:pt x="3071678" y="128819"/>
                </a:cubicBezTo>
                <a:lnTo>
                  <a:pt x="3071678" y="644077"/>
                </a:lnTo>
                <a:cubicBezTo>
                  <a:pt x="3071678" y="715222"/>
                  <a:pt x="3014004" y="772896"/>
                  <a:pt x="2942859" y="772896"/>
                </a:cubicBezTo>
                <a:lnTo>
                  <a:pt x="128819" y="772896"/>
                </a:lnTo>
                <a:cubicBezTo>
                  <a:pt x="57674" y="772896"/>
                  <a:pt x="0" y="715222"/>
                  <a:pt x="0" y="644077"/>
                </a:cubicBezTo>
                <a:lnTo>
                  <a:pt x="0" y="128819"/>
                </a:lnTo>
                <a:close/>
              </a:path>
            </a:pathLst>
          </a:custGeom>
          <a:noFill/>
          <a:ln>
            <a:noFill/>
          </a:ln>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89697" tIns="62683" rIns="89697" bIns="62683" numCol="1" spcCol="1270" anchor="ctr" anchorCtr="0">
            <a:noAutofit/>
          </a:bodyPr>
          <a:lstStyle/>
          <a:p>
            <a:pPr algn="ctr" defTabSz="630345">
              <a:lnSpc>
                <a:spcPct val="90000"/>
              </a:lnSpc>
              <a:spcBef>
                <a:spcPct val="0"/>
              </a:spcBef>
              <a:spcAft>
                <a:spcPct val="35000"/>
              </a:spcAft>
              <a:defRPr/>
            </a:pPr>
            <a:r>
              <a:rPr lang="en-GB" sz="1418" b="1" dirty="0">
                <a:solidFill>
                  <a:schemeClr val="tx1"/>
                </a:solidFill>
                <a:latin typeface="Garamond" panose="02020404030301010803" pitchFamily="18" charset="0"/>
              </a:rPr>
              <a:t>8.3 %</a:t>
            </a:r>
          </a:p>
        </p:txBody>
      </p:sp>
      <p:graphicFrame>
        <p:nvGraphicFramePr>
          <p:cNvPr id="59" name="Diagramm 58"/>
          <p:cNvGraphicFramePr/>
          <p:nvPr>
            <p:extLst>
              <p:ext uri="{D42A27DB-BD31-4B8C-83A1-F6EECF244321}">
                <p14:modId xmlns:p14="http://schemas.microsoft.com/office/powerpoint/2010/main" val="942780598"/>
              </p:ext>
            </p:extLst>
          </p:nvPr>
        </p:nvGraphicFramePr>
        <p:xfrm>
          <a:off x="187371" y="3807841"/>
          <a:ext cx="1945758" cy="1361333"/>
        </p:xfrm>
        <a:graphic>
          <a:graphicData uri="http://schemas.openxmlformats.org/drawingml/2006/chart">
            <c:chart xmlns:c="http://schemas.openxmlformats.org/drawingml/2006/chart" xmlns:r="http://schemas.openxmlformats.org/officeDocument/2006/relationships" r:id="rId4"/>
          </a:graphicData>
        </a:graphic>
      </p:graphicFrame>
      <p:sp>
        <p:nvSpPr>
          <p:cNvPr id="43" name="Freihandform 42"/>
          <p:cNvSpPr/>
          <p:nvPr/>
        </p:nvSpPr>
        <p:spPr>
          <a:xfrm>
            <a:off x="7031500" y="5116165"/>
            <a:ext cx="1659182" cy="763870"/>
          </a:xfrm>
          <a:custGeom>
            <a:avLst/>
            <a:gdLst>
              <a:gd name="connsiteX0" fmla="*/ 0 w 3071678"/>
              <a:gd name="connsiteY0" fmla="*/ 128819 h 772896"/>
              <a:gd name="connsiteX1" fmla="*/ 128819 w 3071678"/>
              <a:gd name="connsiteY1" fmla="*/ 0 h 772896"/>
              <a:gd name="connsiteX2" fmla="*/ 2942859 w 3071678"/>
              <a:gd name="connsiteY2" fmla="*/ 0 h 772896"/>
              <a:gd name="connsiteX3" fmla="*/ 3071678 w 3071678"/>
              <a:gd name="connsiteY3" fmla="*/ 128819 h 772896"/>
              <a:gd name="connsiteX4" fmla="*/ 3071678 w 3071678"/>
              <a:gd name="connsiteY4" fmla="*/ 644077 h 772896"/>
              <a:gd name="connsiteX5" fmla="*/ 2942859 w 3071678"/>
              <a:gd name="connsiteY5" fmla="*/ 772896 h 772896"/>
              <a:gd name="connsiteX6" fmla="*/ 128819 w 3071678"/>
              <a:gd name="connsiteY6" fmla="*/ 772896 h 772896"/>
              <a:gd name="connsiteX7" fmla="*/ 0 w 3071678"/>
              <a:gd name="connsiteY7" fmla="*/ 644077 h 772896"/>
              <a:gd name="connsiteX8" fmla="*/ 0 w 3071678"/>
              <a:gd name="connsiteY8" fmla="*/ 128819 h 77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1678" h="772896">
                <a:moveTo>
                  <a:pt x="0" y="128819"/>
                </a:moveTo>
                <a:cubicBezTo>
                  <a:pt x="0" y="57674"/>
                  <a:pt x="57674" y="0"/>
                  <a:pt x="128819" y="0"/>
                </a:cubicBezTo>
                <a:lnTo>
                  <a:pt x="2942859" y="0"/>
                </a:lnTo>
                <a:cubicBezTo>
                  <a:pt x="3014004" y="0"/>
                  <a:pt x="3071678" y="57674"/>
                  <a:pt x="3071678" y="128819"/>
                </a:cubicBezTo>
                <a:lnTo>
                  <a:pt x="3071678" y="644077"/>
                </a:lnTo>
                <a:cubicBezTo>
                  <a:pt x="3071678" y="715222"/>
                  <a:pt x="3014004" y="772896"/>
                  <a:pt x="2942859" y="772896"/>
                </a:cubicBezTo>
                <a:lnTo>
                  <a:pt x="128819" y="772896"/>
                </a:lnTo>
                <a:cubicBezTo>
                  <a:pt x="57674" y="772896"/>
                  <a:pt x="0" y="715222"/>
                  <a:pt x="0" y="644077"/>
                </a:cubicBezTo>
                <a:lnTo>
                  <a:pt x="0" y="128819"/>
                </a:lnTo>
                <a:close/>
              </a:path>
            </a:pathLst>
          </a:custGeom>
          <a:noFill/>
          <a:ln>
            <a:noFill/>
          </a:ln>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89697" tIns="62683" rIns="89697" bIns="62683" numCol="1" spcCol="1270" anchor="ctr" anchorCtr="0">
            <a:noAutofit/>
          </a:bodyPr>
          <a:lstStyle/>
          <a:p>
            <a:pPr algn="ctr" defTabSz="630345">
              <a:lnSpc>
                <a:spcPct val="90000"/>
              </a:lnSpc>
              <a:spcBef>
                <a:spcPct val="0"/>
              </a:spcBef>
              <a:spcAft>
                <a:spcPct val="35000"/>
              </a:spcAft>
              <a:defRPr/>
            </a:pPr>
            <a:r>
              <a:rPr lang="en-GB" sz="1418" b="1" dirty="0">
                <a:solidFill>
                  <a:schemeClr val="tx1"/>
                </a:solidFill>
                <a:latin typeface="Garamond" panose="02020404030301010803" pitchFamily="18" charset="0"/>
              </a:rPr>
              <a:t>9.3 %</a:t>
            </a:r>
          </a:p>
        </p:txBody>
      </p:sp>
      <p:graphicFrame>
        <p:nvGraphicFramePr>
          <p:cNvPr id="61" name="Diagramm 60"/>
          <p:cNvGraphicFramePr/>
          <p:nvPr>
            <p:extLst>
              <p:ext uri="{D42A27DB-BD31-4B8C-83A1-F6EECF244321}">
                <p14:modId xmlns:p14="http://schemas.microsoft.com/office/powerpoint/2010/main" val="3739801312"/>
              </p:ext>
            </p:extLst>
          </p:nvPr>
        </p:nvGraphicFramePr>
        <p:xfrm>
          <a:off x="6888212" y="4851328"/>
          <a:ext cx="1945758" cy="1361333"/>
        </p:xfrm>
        <a:graphic>
          <a:graphicData uri="http://schemas.openxmlformats.org/drawingml/2006/chart">
            <c:chart xmlns:c="http://schemas.openxmlformats.org/drawingml/2006/chart" xmlns:r="http://schemas.openxmlformats.org/officeDocument/2006/relationships" r:id="rId5"/>
          </a:graphicData>
        </a:graphic>
      </p:graphicFrame>
      <p:grpSp>
        <p:nvGrpSpPr>
          <p:cNvPr id="5" name="Gruppieren 4"/>
          <p:cNvGrpSpPr/>
          <p:nvPr/>
        </p:nvGrpSpPr>
        <p:grpSpPr>
          <a:xfrm>
            <a:off x="5508352" y="2534495"/>
            <a:ext cx="1939900" cy="1361333"/>
            <a:chOff x="6642798" y="2856872"/>
            <a:chExt cx="2052000" cy="1440000"/>
          </a:xfrm>
          <a:noFill/>
        </p:grpSpPr>
        <p:sp>
          <p:nvSpPr>
            <p:cNvPr id="17" name="Freihandform 16"/>
            <p:cNvSpPr/>
            <p:nvPr/>
          </p:nvSpPr>
          <p:spPr>
            <a:xfrm>
              <a:off x="7095821" y="3328056"/>
              <a:ext cx="1145954" cy="504656"/>
            </a:xfrm>
            <a:custGeom>
              <a:avLst/>
              <a:gdLst>
                <a:gd name="connsiteX0" fmla="*/ 0 w 3071678"/>
                <a:gd name="connsiteY0" fmla="*/ 128819 h 772896"/>
                <a:gd name="connsiteX1" fmla="*/ 128819 w 3071678"/>
                <a:gd name="connsiteY1" fmla="*/ 0 h 772896"/>
                <a:gd name="connsiteX2" fmla="*/ 2942859 w 3071678"/>
                <a:gd name="connsiteY2" fmla="*/ 0 h 772896"/>
                <a:gd name="connsiteX3" fmla="*/ 3071678 w 3071678"/>
                <a:gd name="connsiteY3" fmla="*/ 128819 h 772896"/>
                <a:gd name="connsiteX4" fmla="*/ 3071678 w 3071678"/>
                <a:gd name="connsiteY4" fmla="*/ 644077 h 772896"/>
                <a:gd name="connsiteX5" fmla="*/ 2942859 w 3071678"/>
                <a:gd name="connsiteY5" fmla="*/ 772896 h 772896"/>
                <a:gd name="connsiteX6" fmla="*/ 128819 w 3071678"/>
                <a:gd name="connsiteY6" fmla="*/ 772896 h 772896"/>
                <a:gd name="connsiteX7" fmla="*/ 0 w 3071678"/>
                <a:gd name="connsiteY7" fmla="*/ 644077 h 772896"/>
                <a:gd name="connsiteX8" fmla="*/ 0 w 3071678"/>
                <a:gd name="connsiteY8" fmla="*/ 128819 h 77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1678" h="772896">
                  <a:moveTo>
                    <a:pt x="0" y="128819"/>
                  </a:moveTo>
                  <a:cubicBezTo>
                    <a:pt x="0" y="57674"/>
                    <a:pt x="57674" y="0"/>
                    <a:pt x="128819" y="0"/>
                  </a:cubicBezTo>
                  <a:lnTo>
                    <a:pt x="2942859" y="0"/>
                  </a:lnTo>
                  <a:cubicBezTo>
                    <a:pt x="3014004" y="0"/>
                    <a:pt x="3071678" y="57674"/>
                    <a:pt x="3071678" y="128819"/>
                  </a:cubicBezTo>
                  <a:lnTo>
                    <a:pt x="3071678" y="644077"/>
                  </a:lnTo>
                  <a:cubicBezTo>
                    <a:pt x="3071678" y="715222"/>
                    <a:pt x="3014004" y="772896"/>
                    <a:pt x="2942859" y="772896"/>
                  </a:cubicBezTo>
                  <a:lnTo>
                    <a:pt x="128819" y="772896"/>
                  </a:lnTo>
                  <a:cubicBezTo>
                    <a:pt x="57674" y="772896"/>
                    <a:pt x="0" y="715222"/>
                    <a:pt x="0" y="644077"/>
                  </a:cubicBezTo>
                  <a:lnTo>
                    <a:pt x="0" y="128819"/>
                  </a:lnTo>
                  <a:close/>
                </a:path>
              </a:pathLst>
            </a:custGeom>
            <a:grpFill/>
            <a:ln>
              <a:noFill/>
            </a:ln>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89697" tIns="62683" rIns="89697" bIns="62683" numCol="1" spcCol="1270" anchor="ctr" anchorCtr="0">
              <a:noAutofit/>
            </a:bodyPr>
            <a:lstStyle/>
            <a:p>
              <a:pPr algn="ctr" defTabSz="630345">
                <a:lnSpc>
                  <a:spcPct val="90000"/>
                </a:lnSpc>
                <a:spcBef>
                  <a:spcPct val="0"/>
                </a:spcBef>
                <a:spcAft>
                  <a:spcPct val="35000"/>
                </a:spcAft>
                <a:defRPr/>
              </a:pPr>
              <a:r>
                <a:rPr lang="en-GB" sz="1418" b="1" dirty="0">
                  <a:solidFill>
                    <a:schemeClr val="tx1"/>
                  </a:solidFill>
                  <a:latin typeface="Garamond" panose="02020404030301010803" pitchFamily="18" charset="0"/>
                </a:rPr>
                <a:t>8.8 %</a:t>
              </a:r>
            </a:p>
          </p:txBody>
        </p:sp>
        <p:graphicFrame>
          <p:nvGraphicFramePr>
            <p:cNvPr id="18" name="Diagramm 17"/>
            <p:cNvGraphicFramePr/>
            <p:nvPr>
              <p:extLst/>
            </p:nvPr>
          </p:nvGraphicFramePr>
          <p:xfrm>
            <a:off x="6642798" y="2856872"/>
            <a:ext cx="2052000" cy="1440000"/>
          </p:xfrm>
          <a:graphic>
            <a:graphicData uri="http://schemas.openxmlformats.org/drawingml/2006/chart">
              <c:chart xmlns:c="http://schemas.openxmlformats.org/drawingml/2006/chart" xmlns:r="http://schemas.openxmlformats.org/officeDocument/2006/relationships" r:id="rId6"/>
            </a:graphicData>
          </a:graphic>
        </p:graphicFrame>
      </p:grpSp>
      <p:sp>
        <p:nvSpPr>
          <p:cNvPr id="21" name="Abgerundetes Rechteck 20"/>
          <p:cNvSpPr/>
          <p:nvPr/>
        </p:nvSpPr>
        <p:spPr>
          <a:xfrm>
            <a:off x="1440027" y="1085185"/>
            <a:ext cx="5579950" cy="748733"/>
          </a:xfrm>
          <a:prstGeom prst="roundRect">
            <a:avLst/>
          </a:prstGeom>
          <a:no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223" tIns="50146" rIns="71757" bIns="50147" numCol="1" spcCol="1270" anchor="ctr" anchorCtr="0">
            <a:noAutofit/>
          </a:bodyPr>
          <a:lstStyle/>
          <a:p>
            <a:pPr marL="0" lvl="1" algn="ctr" defTabSz="504276">
              <a:lnSpc>
                <a:spcPct val="90000"/>
              </a:lnSpc>
              <a:spcBef>
                <a:spcPct val="0"/>
              </a:spcBef>
              <a:spcAft>
                <a:spcPct val="15000"/>
              </a:spcAft>
              <a:defRPr/>
            </a:pPr>
            <a:r>
              <a:rPr lang="en-GB" sz="1513" b="1" dirty="0">
                <a:solidFill>
                  <a:schemeClr val="tx1"/>
                </a:solidFill>
                <a:latin typeface="Garamond" panose="02020404030301010803" pitchFamily="18" charset="0"/>
              </a:rPr>
              <a:t>Prospective observational study </a:t>
            </a:r>
            <a:br>
              <a:rPr lang="en-GB" sz="1513" b="1" dirty="0">
                <a:solidFill>
                  <a:schemeClr val="tx1"/>
                </a:solidFill>
                <a:latin typeface="Garamond" panose="02020404030301010803" pitchFamily="18" charset="0"/>
              </a:rPr>
            </a:br>
            <a:r>
              <a:rPr lang="en-GB" sz="1513" b="1" dirty="0">
                <a:solidFill>
                  <a:schemeClr val="tx1"/>
                </a:solidFill>
                <a:latin typeface="Garamond" panose="02020404030301010803" pitchFamily="18" charset="0"/>
              </a:rPr>
              <a:t>in Italy (N=261)</a:t>
            </a:r>
          </a:p>
        </p:txBody>
      </p:sp>
    </p:spTree>
    <p:extLst>
      <p:ext uri="{BB962C8B-B14F-4D97-AF65-F5344CB8AC3E}">
        <p14:creationId xmlns:p14="http://schemas.microsoft.com/office/powerpoint/2010/main" val="290817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subTnLst>
                                    <p:animClr clrSpc="rgb" dir="cw">
                                      <p:cBhvr override="childStyle">
                                        <p:cTn dur="1" fill="hold" display="0" masterRel="nextClick" afterEffect="1"/>
                                        <p:tgtEl>
                                          <p:spTgt spid="20"/>
                                        </p:tgtEl>
                                        <p:attrNameLst>
                                          <p:attrName>ppt_c</p:attrName>
                                        </p:attrNameLst>
                                      </p:cBhvr>
                                      <p:to>
                                        <a:schemeClr val="bg2"/>
                                      </p:to>
                                    </p:animClr>
                                  </p:subTnLst>
                                </p:cTn>
                              </p:par>
                              <p:par>
                                <p:cTn id="8" presetID="3"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linds(horizontal)">
                                      <p:cBhvr>
                                        <p:cTn id="10" dur="5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bg2"/>
                                      </p:to>
                                    </p:animClr>
                                  </p:subTnLst>
                                </p:cTn>
                              </p:par>
                              <p:par>
                                <p:cTn id="11" presetID="3" presetClass="entr" presetSubtype="1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linds(horizontal)">
                                      <p:cBhvr>
                                        <p:cTn id="13" dur="500"/>
                                        <p:tgtEl>
                                          <p:spTgt spid="39"/>
                                        </p:tgtEl>
                                      </p:cBhvr>
                                    </p:animEffect>
                                  </p:childTnLst>
                                  <p:subTnLst>
                                    <p:animClr clrSpc="rgb" dir="cw">
                                      <p:cBhvr override="childStyle">
                                        <p:cTn dur="1" fill="hold" display="0" masterRel="nextClick" afterEffect="1"/>
                                        <p:tgtEl>
                                          <p:spTgt spid="39"/>
                                        </p:tgtEl>
                                        <p:attrNameLst>
                                          <p:attrName>ppt_c</p:attrName>
                                        </p:attrNameLst>
                                      </p:cBhvr>
                                      <p:to>
                                        <a:schemeClr val="bg2"/>
                                      </p:to>
                                    </p:animClr>
                                  </p:subTnLst>
                                </p:cTn>
                              </p:par>
                              <p:par>
                                <p:cTn id="14" presetID="3" presetClass="entr" presetSubtype="1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linds(horizontal)">
                                      <p:cBhvr>
                                        <p:cTn id="16" dur="500"/>
                                        <p:tgtEl>
                                          <p:spTgt spid="56"/>
                                        </p:tgtEl>
                                      </p:cBhvr>
                                    </p:animEffect>
                                  </p:childTnLst>
                                  <p:subTnLst>
                                    <p:animClr clrSpc="rgb" dir="cw">
                                      <p:cBhvr override="childStyle">
                                        <p:cTn dur="1" fill="hold" display="0" masterRel="nextClick" afterEffect="1"/>
                                        <p:tgtEl>
                                          <p:spTgt spid="56"/>
                                        </p:tgtEl>
                                        <p:attrNameLst>
                                          <p:attrName>ppt_c</p:attrName>
                                        </p:attrNameLst>
                                      </p:cBhvr>
                                      <p:to>
                                        <a:schemeClr val="bg2"/>
                                      </p:to>
                                    </p:animClr>
                                  </p:subTnLst>
                                </p:cTn>
                              </p:par>
                              <p:par>
                                <p:cTn id="17" presetID="3"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subTnLst>
                                    <p:animClr clrSpc="rgb" dir="cw">
                                      <p:cBhvr override="childStyle">
                                        <p:cTn dur="1" fill="hold" display="0" masterRel="nextClick" afterEffect="1"/>
                                        <p:tgtEl>
                                          <p:spTgt spid="5"/>
                                        </p:tgtEl>
                                        <p:attrNameLst>
                                          <p:attrName>ppt_c</p:attrName>
                                        </p:attrNameLst>
                                      </p:cBhvr>
                                      <p:to>
                                        <a:schemeClr val="bg2"/>
                                      </p:to>
                                    </p:animClr>
                                  </p:subTnLst>
                                </p:cTn>
                              </p:par>
                              <p:par>
                                <p:cTn id="20" presetID="3" presetClass="entr" presetSubtype="1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subTnLst>
                                    <p:animClr clrSpc="rgb" dir="cw">
                                      <p:cBhvr override="childStyle">
                                        <p:cTn dur="1" fill="hold" display="0" masterRel="nextClick" afterEffect="1"/>
                                        <p:tgtEl>
                                          <p:spTgt spid="21"/>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dissolve">
                                      <p:cBhvr>
                                        <p:cTn id="27" dur="500"/>
                                        <p:tgtEl>
                                          <p:spTgt spid="4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dissolve">
                                      <p:cBhvr>
                                        <p:cTn id="30" dur="500"/>
                                        <p:tgtEl>
                                          <p:spTgt spid="4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dissolve">
                                      <p:cBhvr>
                                        <p:cTn id="33" dur="500"/>
                                        <p:tgtEl>
                                          <p:spTgt spid="41"/>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dissolve">
                                      <p:cBhvr>
                                        <p:cTn id="36" dur="500"/>
                                        <p:tgtEl>
                                          <p:spTgt spid="59"/>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dissolve">
                                      <p:cBhvr>
                                        <p:cTn id="39" dur="500"/>
                                        <p:tgtEl>
                                          <p:spTgt spid="4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dissolve">
                                      <p:cBhvr>
                                        <p:cTn id="4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8" grpId="0" animBg="1"/>
      <p:bldP spid="40" grpId="0" animBg="1"/>
      <p:bldP spid="42" grpId="0" animBg="1"/>
      <p:bldP spid="39" grpId="0"/>
      <p:bldGraphic spid="56" grpId="0">
        <p:bldAsOne/>
      </p:bldGraphic>
      <p:bldP spid="41" grpId="0"/>
      <p:bldGraphic spid="59" grpId="0">
        <p:bldAsOne/>
      </p:bldGraphic>
      <p:bldP spid="43" grpId="0"/>
      <p:bldGraphic spid="61" grpId="0">
        <p:bldAsOne/>
      </p:bldGraphic>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Inhaltsplatzhalter 4"/>
          <p:cNvSpPr>
            <a:spLocks noGrp="1"/>
          </p:cNvSpPr>
          <p:nvPr>
            <p:ph sz="quarter" idx="12"/>
          </p:nvPr>
        </p:nvSpPr>
        <p:spPr>
          <a:xfrm>
            <a:off x="3473221" y="6177740"/>
            <a:ext cx="7964685" cy="247480"/>
          </a:xfrm>
        </p:spPr>
        <p:txBody>
          <a:bodyPr/>
          <a:lstStyle/>
          <a:p>
            <a:pPr algn="r"/>
            <a:r>
              <a:rPr lang="en-GB" sz="1324" dirty="0">
                <a:solidFill>
                  <a:schemeClr val="tx1"/>
                </a:solidFill>
                <a:latin typeface="Garamond" panose="02020404030301010803" pitchFamily="18" charset="0"/>
              </a:rPr>
              <a:t>Chu H. Arch Med Sci. 2014</a:t>
            </a:r>
          </a:p>
        </p:txBody>
      </p:sp>
      <p:sp>
        <p:nvSpPr>
          <p:cNvPr id="11" name="Abgerundetes Rechteck 10"/>
          <p:cNvSpPr/>
          <p:nvPr/>
        </p:nvSpPr>
        <p:spPr>
          <a:xfrm>
            <a:off x="2085029" y="2101195"/>
            <a:ext cx="7352017" cy="1461215"/>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78207">
              <a:spcBef>
                <a:spcPct val="0"/>
              </a:spcBef>
              <a:spcAft>
                <a:spcPct val="35000"/>
              </a:spcAft>
            </a:pPr>
            <a:r>
              <a:rPr lang="en-GB" sz="1702" b="1" dirty="0">
                <a:solidFill>
                  <a:schemeClr val="tx1"/>
                </a:solidFill>
                <a:latin typeface="Garamond" panose="02020404030301010803" pitchFamily="18" charset="0"/>
                <a:cs typeface="Arial" pitchFamily="34" charset="0"/>
              </a:rPr>
              <a:t>The combined prevalence of NTM was 9.3% in patients with bronchiectasis</a:t>
            </a:r>
            <a:br>
              <a:rPr lang="en-GB" sz="1702" b="1" dirty="0">
                <a:solidFill>
                  <a:schemeClr val="tx1"/>
                </a:solidFill>
                <a:latin typeface="Garamond" panose="02020404030301010803" pitchFamily="18" charset="0"/>
                <a:cs typeface="Arial" pitchFamily="34" charset="0"/>
              </a:rPr>
            </a:br>
            <a:r>
              <a:rPr lang="en-GB" sz="1702" dirty="0">
                <a:solidFill>
                  <a:schemeClr val="tx1"/>
                </a:solidFill>
                <a:latin typeface="Garamond" panose="02020404030301010803" pitchFamily="18" charset="0"/>
                <a:cs typeface="Arial" pitchFamily="34" charset="0"/>
              </a:rPr>
              <a:t>(but higher in studies with sample size ≥100)</a:t>
            </a:r>
          </a:p>
        </p:txBody>
      </p:sp>
      <p:sp>
        <p:nvSpPr>
          <p:cNvPr id="13" name="Abgerundetes Rechteck 12"/>
          <p:cNvSpPr/>
          <p:nvPr/>
        </p:nvSpPr>
        <p:spPr>
          <a:xfrm>
            <a:off x="1438803" y="4027768"/>
            <a:ext cx="8542836" cy="2149972"/>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0172" lvl="1"/>
            <a:r>
              <a:rPr lang="en-GB" sz="1702" b="1" dirty="0">
                <a:solidFill>
                  <a:schemeClr val="tx1"/>
                </a:solidFill>
                <a:latin typeface="Garamond" panose="02020404030301010803" pitchFamily="18" charset="0"/>
              </a:rPr>
              <a:t>The authors attribute the increased rate after 2002 to:</a:t>
            </a:r>
          </a:p>
          <a:p>
            <a:pPr marL="572629" lvl="1" indent="-324178">
              <a:buFont typeface="+mj-lt"/>
              <a:buAutoNum type="arabicParenR"/>
            </a:pPr>
            <a:r>
              <a:rPr lang="en-GB" sz="1702" dirty="0">
                <a:solidFill>
                  <a:schemeClr val="tx1"/>
                </a:solidFill>
                <a:latin typeface="Garamond" panose="02020404030301010803" pitchFamily="18" charset="0"/>
              </a:rPr>
              <a:t>active searching for NTM  </a:t>
            </a:r>
          </a:p>
          <a:p>
            <a:pPr marL="572629" lvl="1" indent="-324178">
              <a:buFont typeface="+mj-lt"/>
              <a:buAutoNum type="arabicParenR"/>
            </a:pPr>
            <a:r>
              <a:rPr lang="en-GB" sz="1702" dirty="0">
                <a:solidFill>
                  <a:schemeClr val="tx1"/>
                </a:solidFill>
                <a:latin typeface="Garamond" panose="02020404030301010803" pitchFamily="18" charset="0"/>
              </a:rPr>
              <a:t>improvements in culture techniques </a:t>
            </a:r>
          </a:p>
          <a:p>
            <a:pPr marL="572629" lvl="1" indent="-324178">
              <a:buFont typeface="+mj-lt"/>
              <a:buAutoNum type="arabicParenR"/>
            </a:pPr>
            <a:r>
              <a:rPr lang="en-GB" sz="1702" dirty="0">
                <a:solidFill>
                  <a:schemeClr val="tx1"/>
                </a:solidFill>
                <a:latin typeface="Garamond" panose="02020404030301010803" pitchFamily="18" charset="0"/>
              </a:rPr>
              <a:t>factors that favour transmission - e.g., contaminated air and water supplies </a:t>
            </a:r>
          </a:p>
          <a:p>
            <a:pPr marL="572629" lvl="1" indent="-324178">
              <a:buFont typeface="+mj-lt"/>
              <a:buAutoNum type="arabicParenR"/>
            </a:pPr>
            <a:r>
              <a:rPr lang="en-GB" sz="1702" dirty="0">
                <a:solidFill>
                  <a:schemeClr val="tx1"/>
                </a:solidFill>
                <a:latin typeface="Garamond" panose="02020404030301010803" pitchFamily="18" charset="0"/>
              </a:rPr>
              <a:t>a more susceptible host reflecting increasing NTM infection in the general population</a:t>
            </a:r>
          </a:p>
        </p:txBody>
      </p:sp>
      <p:sp>
        <p:nvSpPr>
          <p:cNvPr id="14" name="Title 2">
            <a:extLst>
              <a:ext uri="{FF2B5EF4-FFF2-40B4-BE49-F238E27FC236}">
                <a16:creationId xmlns:a16="http://schemas.microsoft.com/office/drawing/2014/main" id="{EC7FB53C-5526-824C-9293-B794B4965C06}"/>
              </a:ext>
            </a:extLst>
          </p:cNvPr>
          <p:cNvSpPr>
            <a:spLocks noGrp="1"/>
          </p:cNvSpPr>
          <p:nvPr>
            <p:ph type="title"/>
          </p:nvPr>
        </p:nvSpPr>
        <p:spPr>
          <a:xfrm>
            <a:off x="1705328" y="1479654"/>
            <a:ext cx="8072088" cy="318164"/>
          </a:xfrm>
        </p:spPr>
        <p:txBody>
          <a:bodyPr>
            <a:noAutofit/>
          </a:bodyPr>
          <a:lstStyle/>
          <a:p>
            <a:r>
              <a:rPr lang="en-GB" sz="3403" b="1" dirty="0">
                <a:solidFill>
                  <a:schemeClr val="tx2"/>
                </a:solidFill>
                <a:latin typeface="Garamond" panose="02020404030301010803" pitchFamily="18" charset="0"/>
              </a:rPr>
              <a:t>NTM isolation with Bronchiectasis</a:t>
            </a:r>
          </a:p>
        </p:txBody>
      </p:sp>
    </p:spTree>
    <p:extLst>
      <p:ext uri="{BB962C8B-B14F-4D97-AF65-F5344CB8AC3E}">
        <p14:creationId xmlns:p14="http://schemas.microsoft.com/office/powerpoint/2010/main" val="3727778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subTnLst>
                                    <p:animClr clrSpc="rgb" dir="cw">
                                      <p:cBhvr override="childStyle">
                                        <p:cTn dur="1" fill="hold" display="0" masterRel="nextClick" afterEffect="1"/>
                                        <p:tgtEl>
                                          <p:spTgt spid="11"/>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ssolve">
                                      <p:cBhvr>
                                        <p:cTn id="12" dur="500"/>
                                        <p:tgtEl>
                                          <p:spTgt spid="13">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dissolve">
                                      <p:cBhvr>
                                        <p:cTn id="15" dur="500"/>
                                        <p:tgtEl>
                                          <p:spTgt spid="13">
                                            <p:txEl>
                                              <p:pRg st="1" end="1"/>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dissolve">
                                      <p:cBhvr>
                                        <p:cTn id="18" dur="500"/>
                                        <p:tgtEl>
                                          <p:spTgt spid="13">
                                            <p:txEl>
                                              <p:pRg st="2" end="2"/>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Effect transition="in" filter="dissolve">
                                      <p:cBhvr>
                                        <p:cTn id="21" dur="500"/>
                                        <p:tgtEl>
                                          <p:spTgt spid="13">
                                            <p:txEl>
                                              <p:pRg st="3" end="3"/>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dissolve">
                                      <p:cBhvr>
                                        <p:cTn id="24"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p:cNvSpPr>
            <a:spLocks noGrp="1"/>
          </p:cNvSpPr>
          <p:nvPr>
            <p:ph type="title"/>
          </p:nvPr>
        </p:nvSpPr>
        <p:spPr>
          <a:xfrm>
            <a:off x="1799829" y="1791181"/>
            <a:ext cx="8072088" cy="318164"/>
          </a:xfrm>
        </p:spPr>
        <p:txBody>
          <a:bodyPr>
            <a:noAutofit/>
          </a:bodyPr>
          <a:lstStyle/>
          <a:p>
            <a:r>
              <a:rPr lang="en-GB" sz="3403" b="1" dirty="0">
                <a:solidFill>
                  <a:schemeClr val="tx2"/>
                </a:solidFill>
                <a:latin typeface="Garamond" panose="02020404030301010803" pitchFamily="18" charset="0"/>
              </a:rPr>
              <a:t>NTM with COPD and ICS</a:t>
            </a:r>
          </a:p>
        </p:txBody>
      </p:sp>
      <p:sp>
        <p:nvSpPr>
          <p:cNvPr id="4" name="Inhaltsplatzhalter 3"/>
          <p:cNvSpPr>
            <a:spLocks noGrp="1"/>
          </p:cNvSpPr>
          <p:nvPr>
            <p:ph sz="quarter" idx="12"/>
          </p:nvPr>
        </p:nvSpPr>
        <p:spPr>
          <a:xfrm>
            <a:off x="3431232" y="6115008"/>
            <a:ext cx="7964685" cy="247480"/>
          </a:xfrm>
        </p:spPr>
        <p:txBody>
          <a:bodyPr/>
          <a:lstStyle/>
          <a:p>
            <a:pPr algn="r"/>
            <a:r>
              <a:rPr lang="en-GB" sz="1324" dirty="0" err="1">
                <a:solidFill>
                  <a:schemeClr val="tx1"/>
                </a:solidFill>
                <a:latin typeface="Garamond" panose="02020404030301010803" pitchFamily="18" charset="0"/>
              </a:rPr>
              <a:t>Andrejak</a:t>
            </a:r>
            <a:r>
              <a:rPr lang="en-GB" sz="1324" dirty="0">
                <a:solidFill>
                  <a:schemeClr val="tx1"/>
                </a:solidFill>
                <a:latin typeface="Garamond" panose="02020404030301010803" pitchFamily="18" charset="0"/>
              </a:rPr>
              <a:t> C. Thorax 2013.</a:t>
            </a:r>
          </a:p>
        </p:txBody>
      </p:sp>
      <p:graphicFrame>
        <p:nvGraphicFramePr>
          <p:cNvPr id="2" name="Table 1"/>
          <p:cNvGraphicFramePr>
            <a:graphicFrameLocks noGrp="1"/>
          </p:cNvGraphicFramePr>
          <p:nvPr>
            <p:extLst>
              <p:ext uri="{D42A27DB-BD31-4B8C-83A1-F6EECF244321}">
                <p14:modId xmlns:p14="http://schemas.microsoft.com/office/powerpoint/2010/main" val="1623591128"/>
              </p:ext>
            </p:extLst>
          </p:nvPr>
        </p:nvGraphicFramePr>
        <p:xfrm>
          <a:off x="1870190" y="3494844"/>
          <a:ext cx="7931366" cy="1959412"/>
        </p:xfrm>
        <a:graphic>
          <a:graphicData uri="http://schemas.openxmlformats.org/drawingml/2006/table">
            <a:tbl>
              <a:tblPr firstRow="1" bandRow="1">
                <a:tableStyleId>{5C22544A-7EE6-4342-B048-85BDC9FD1C3A}</a:tableStyleId>
              </a:tblPr>
              <a:tblGrid>
                <a:gridCol w="2288878">
                  <a:extLst>
                    <a:ext uri="{9D8B030D-6E8A-4147-A177-3AD203B41FA5}">
                      <a16:colId xmlns:a16="http://schemas.microsoft.com/office/drawing/2014/main" val="20000"/>
                    </a:ext>
                  </a:extLst>
                </a:gridCol>
                <a:gridCol w="1410622">
                  <a:extLst>
                    <a:ext uri="{9D8B030D-6E8A-4147-A177-3AD203B41FA5}">
                      <a16:colId xmlns:a16="http://schemas.microsoft.com/office/drawing/2014/main" val="20001"/>
                    </a:ext>
                  </a:extLst>
                </a:gridCol>
                <a:gridCol w="1410622">
                  <a:extLst>
                    <a:ext uri="{9D8B030D-6E8A-4147-A177-3AD203B41FA5}">
                      <a16:colId xmlns:a16="http://schemas.microsoft.com/office/drawing/2014/main" val="20002"/>
                    </a:ext>
                  </a:extLst>
                </a:gridCol>
                <a:gridCol w="1571769">
                  <a:extLst>
                    <a:ext uri="{9D8B030D-6E8A-4147-A177-3AD203B41FA5}">
                      <a16:colId xmlns:a16="http://schemas.microsoft.com/office/drawing/2014/main" val="20003"/>
                    </a:ext>
                  </a:extLst>
                </a:gridCol>
                <a:gridCol w="1249475">
                  <a:extLst>
                    <a:ext uri="{9D8B030D-6E8A-4147-A177-3AD203B41FA5}">
                      <a16:colId xmlns:a16="http://schemas.microsoft.com/office/drawing/2014/main" val="20004"/>
                    </a:ext>
                  </a:extLst>
                </a:gridCol>
              </a:tblGrid>
              <a:tr h="489853">
                <a:tc>
                  <a:txBody>
                    <a:bodyPr/>
                    <a:lstStyle/>
                    <a:p>
                      <a:r>
                        <a:rPr lang="en-GB" sz="1300" dirty="0">
                          <a:latin typeface="Garamond" panose="02020404030301010803" pitchFamily="18" charset="0"/>
                        </a:rPr>
                        <a:t>Exposure</a:t>
                      </a:r>
                    </a:p>
                  </a:txBody>
                  <a:tcPr marL="86445" marR="86445" marT="43222" marB="43222"/>
                </a:tc>
                <a:tc>
                  <a:txBody>
                    <a:bodyPr/>
                    <a:lstStyle/>
                    <a:p>
                      <a:pPr algn="ctr"/>
                      <a:r>
                        <a:rPr lang="en-GB" sz="1300" dirty="0">
                          <a:latin typeface="Garamond" panose="02020404030301010803" pitchFamily="18" charset="0"/>
                        </a:rPr>
                        <a:t>Case patients (n=112)</a:t>
                      </a:r>
                    </a:p>
                  </a:txBody>
                  <a:tcPr marL="86445" marR="86445" marT="43222" marB="43222"/>
                </a:tc>
                <a:tc>
                  <a:txBody>
                    <a:bodyPr/>
                    <a:lstStyle/>
                    <a:p>
                      <a:pPr algn="ctr"/>
                      <a:r>
                        <a:rPr lang="en-GB" sz="1300" dirty="0">
                          <a:latin typeface="Garamond" panose="02020404030301010803" pitchFamily="18" charset="0"/>
                        </a:rPr>
                        <a:t>Population</a:t>
                      </a:r>
                      <a:r>
                        <a:rPr lang="en-GB" sz="1300" baseline="0" dirty="0">
                          <a:latin typeface="Garamond" panose="02020404030301010803" pitchFamily="18" charset="0"/>
                        </a:rPr>
                        <a:t> controls (n=1120)</a:t>
                      </a:r>
                      <a:endParaRPr lang="en-GB" sz="1300" dirty="0">
                        <a:latin typeface="Garamond" panose="02020404030301010803" pitchFamily="18" charset="0"/>
                      </a:endParaRPr>
                    </a:p>
                  </a:txBody>
                  <a:tcPr marL="86445" marR="86445" marT="43222" marB="43222"/>
                </a:tc>
                <a:tc>
                  <a:txBody>
                    <a:bodyPr/>
                    <a:lstStyle/>
                    <a:p>
                      <a:pPr algn="ctr"/>
                      <a:r>
                        <a:rPr lang="en-GB" sz="1300" dirty="0">
                          <a:latin typeface="Garamond" panose="02020404030301010803" pitchFamily="18" charset="0"/>
                        </a:rPr>
                        <a:t>Unadjusted OR (95% CI)</a:t>
                      </a:r>
                    </a:p>
                  </a:txBody>
                  <a:tcPr marL="86445" marR="86445" marT="43222" marB="43222"/>
                </a:tc>
                <a:tc>
                  <a:txBody>
                    <a:bodyPr/>
                    <a:lstStyle/>
                    <a:p>
                      <a:pPr algn="ctr"/>
                      <a:r>
                        <a:rPr lang="en-GB" sz="1300" dirty="0">
                          <a:latin typeface="Garamond" panose="02020404030301010803" pitchFamily="18" charset="0"/>
                        </a:rPr>
                        <a:t>Adjusted OR* </a:t>
                      </a:r>
                      <a:br>
                        <a:rPr lang="en-GB" sz="1300" dirty="0">
                          <a:latin typeface="Garamond" panose="02020404030301010803" pitchFamily="18" charset="0"/>
                        </a:rPr>
                      </a:br>
                      <a:r>
                        <a:rPr lang="en-GB" sz="1300" dirty="0">
                          <a:latin typeface="Garamond" panose="02020404030301010803" pitchFamily="18" charset="0"/>
                        </a:rPr>
                        <a:t>(95% CI)</a:t>
                      </a:r>
                    </a:p>
                  </a:txBody>
                  <a:tcPr marL="86445" marR="86445" marT="43222" marB="43222"/>
                </a:tc>
                <a:extLst>
                  <a:ext uri="{0D108BD9-81ED-4DB2-BD59-A6C34878D82A}">
                    <a16:rowId xmlns:a16="http://schemas.microsoft.com/office/drawing/2014/main" val="10000"/>
                  </a:ext>
                </a:extLst>
              </a:tr>
              <a:tr h="489853">
                <a:tc>
                  <a:txBody>
                    <a:bodyPr/>
                    <a:lstStyle/>
                    <a:p>
                      <a:r>
                        <a:rPr lang="en-GB" sz="1300" b="1" dirty="0">
                          <a:latin typeface="Garamond" panose="02020404030301010803" pitchFamily="18" charset="0"/>
                        </a:rPr>
                        <a:t>Current ICS use </a:t>
                      </a:r>
                      <a:br>
                        <a:rPr lang="en-GB" sz="1300" b="1" dirty="0">
                          <a:latin typeface="Garamond" panose="02020404030301010803" pitchFamily="18" charset="0"/>
                        </a:rPr>
                      </a:br>
                      <a:r>
                        <a:rPr lang="en-GB" sz="1300" b="1" dirty="0">
                          <a:latin typeface="Garamond" panose="02020404030301010803" pitchFamily="18" charset="0"/>
                        </a:rPr>
                        <a:t>(within 6 months), n/N (%)</a:t>
                      </a:r>
                    </a:p>
                  </a:txBody>
                  <a:tcPr marL="86445" marR="86445" marT="43222" marB="43222"/>
                </a:tc>
                <a:tc>
                  <a:txBody>
                    <a:bodyPr/>
                    <a:lstStyle/>
                    <a:p>
                      <a:pPr algn="ctr"/>
                      <a:r>
                        <a:rPr lang="en-GB" sz="1300" dirty="0">
                          <a:latin typeface="Garamond" panose="02020404030301010803" pitchFamily="18" charset="0"/>
                        </a:rPr>
                        <a:t>38/41 (92.7)</a:t>
                      </a:r>
                    </a:p>
                  </a:txBody>
                  <a:tcPr marL="86445" marR="86445" marT="43222" marB="43222"/>
                </a:tc>
                <a:tc>
                  <a:txBody>
                    <a:bodyPr/>
                    <a:lstStyle/>
                    <a:p>
                      <a:pPr algn="ctr"/>
                      <a:r>
                        <a:rPr lang="en-GB" sz="1300" dirty="0">
                          <a:latin typeface="Garamond" panose="02020404030301010803" pitchFamily="18" charset="0"/>
                        </a:rPr>
                        <a:t>26/36 (72.2)</a:t>
                      </a:r>
                    </a:p>
                  </a:txBody>
                  <a:tcPr marL="86445" marR="86445" marT="43222" marB="43222"/>
                </a:tc>
                <a:tc>
                  <a:txBody>
                    <a:bodyPr/>
                    <a:lstStyle/>
                    <a:p>
                      <a:pPr algn="ctr"/>
                      <a:r>
                        <a:rPr lang="en-GB" sz="1300" dirty="0">
                          <a:latin typeface="Garamond" panose="02020404030301010803" pitchFamily="18" charset="0"/>
                        </a:rPr>
                        <a:t>30.4 (15.9–58.0)</a:t>
                      </a:r>
                    </a:p>
                  </a:txBody>
                  <a:tcPr marL="86445" marR="86445" marT="43222" marB="43222"/>
                </a:tc>
                <a:tc>
                  <a:txBody>
                    <a:bodyPr/>
                    <a:lstStyle/>
                    <a:p>
                      <a:pPr algn="ctr"/>
                      <a:r>
                        <a:rPr lang="en-GB" sz="1300" dirty="0">
                          <a:latin typeface="Garamond" panose="02020404030301010803" pitchFamily="18" charset="0"/>
                        </a:rPr>
                        <a:t>29.1 (13.3–63.8)</a:t>
                      </a:r>
                    </a:p>
                  </a:txBody>
                  <a:tcPr marL="86445" marR="86445" marT="43222" marB="43222"/>
                </a:tc>
                <a:extLst>
                  <a:ext uri="{0D108BD9-81ED-4DB2-BD59-A6C34878D82A}">
                    <a16:rowId xmlns:a16="http://schemas.microsoft.com/office/drawing/2014/main" val="10001"/>
                  </a:ext>
                </a:extLst>
              </a:tr>
              <a:tr h="489853">
                <a:tc>
                  <a:txBody>
                    <a:bodyPr/>
                    <a:lstStyle/>
                    <a:p>
                      <a:r>
                        <a:rPr lang="en-GB" sz="1300" b="1" dirty="0">
                          <a:latin typeface="Garamond" panose="02020404030301010803" pitchFamily="18" charset="0"/>
                        </a:rPr>
                        <a:t>Low daily use</a:t>
                      </a:r>
                      <a:r>
                        <a:rPr lang="en-GB" sz="1300" b="1" baseline="0" dirty="0">
                          <a:latin typeface="Garamond" panose="02020404030301010803" pitchFamily="18" charset="0"/>
                        </a:rPr>
                        <a:t> </a:t>
                      </a:r>
                      <a:br>
                        <a:rPr lang="en-GB" sz="1300" b="1" baseline="0" dirty="0">
                          <a:latin typeface="Garamond" panose="02020404030301010803" pitchFamily="18" charset="0"/>
                        </a:rPr>
                      </a:br>
                      <a:r>
                        <a:rPr lang="en-GB" sz="1300" b="1" baseline="0" dirty="0">
                          <a:latin typeface="Garamond" panose="02020404030301010803" pitchFamily="18" charset="0"/>
                        </a:rPr>
                        <a:t>(0–799 </a:t>
                      </a:r>
                      <a:r>
                        <a:rPr lang="el-GR" sz="1300" b="1" baseline="0" dirty="0">
                          <a:latin typeface="Garamond" panose="02020404030301010803" pitchFamily="18" charset="0"/>
                        </a:rPr>
                        <a:t>μ</a:t>
                      </a:r>
                      <a:r>
                        <a:rPr lang="en-GB" sz="1300" b="1" baseline="0" dirty="0">
                          <a:latin typeface="Garamond" panose="02020404030301010803" pitchFamily="18" charset="0"/>
                        </a:rPr>
                        <a:t>g/day over 1 year)</a:t>
                      </a:r>
                      <a:endParaRPr lang="en-GB" sz="1300" b="1" dirty="0">
                        <a:latin typeface="Garamond" panose="02020404030301010803" pitchFamily="18" charset="0"/>
                      </a:endParaRPr>
                    </a:p>
                  </a:txBody>
                  <a:tcPr marL="86445" marR="86445" marT="43222" marB="43222"/>
                </a:tc>
                <a:tc>
                  <a:txBody>
                    <a:bodyPr/>
                    <a:lstStyle/>
                    <a:p>
                      <a:pPr algn="ctr"/>
                      <a:r>
                        <a:rPr lang="en-GB" sz="1300" dirty="0">
                          <a:latin typeface="Garamond" panose="02020404030301010803" pitchFamily="18" charset="0"/>
                        </a:rPr>
                        <a:t>15/38 (39.4)</a:t>
                      </a:r>
                    </a:p>
                  </a:txBody>
                  <a:tcPr marL="86445" marR="86445" marT="43222" marB="43222"/>
                </a:tc>
                <a:tc>
                  <a:txBody>
                    <a:bodyPr/>
                    <a:lstStyle/>
                    <a:p>
                      <a:pPr algn="ctr"/>
                      <a:r>
                        <a:rPr lang="en-GB" sz="1300" dirty="0">
                          <a:latin typeface="Garamond" panose="02020404030301010803" pitchFamily="18" charset="0"/>
                        </a:rPr>
                        <a:t>15/26 (57.7)</a:t>
                      </a:r>
                    </a:p>
                  </a:txBody>
                  <a:tcPr marL="86445" marR="86445" marT="43222" marB="43222"/>
                </a:tc>
                <a:tc>
                  <a:txBody>
                    <a:bodyPr/>
                    <a:lstStyle/>
                    <a:p>
                      <a:pPr algn="ctr"/>
                      <a:r>
                        <a:rPr lang="en-GB" sz="1300" dirty="0">
                          <a:latin typeface="Garamond" panose="02020404030301010803" pitchFamily="18" charset="0"/>
                        </a:rPr>
                        <a:t>21.9 (9.4–50.7)</a:t>
                      </a:r>
                    </a:p>
                  </a:txBody>
                  <a:tcPr marL="86445" marR="86445" marT="43222" marB="43222"/>
                </a:tc>
                <a:tc>
                  <a:txBody>
                    <a:bodyPr/>
                    <a:lstStyle/>
                    <a:p>
                      <a:pPr algn="ctr"/>
                      <a:r>
                        <a:rPr lang="en-GB" sz="1300" dirty="0">
                          <a:latin typeface="Garamond" panose="02020404030301010803" pitchFamily="18" charset="0"/>
                        </a:rPr>
                        <a:t>28.1 (10.7–73.4)</a:t>
                      </a:r>
                    </a:p>
                  </a:txBody>
                  <a:tcPr marL="86445" marR="86445" marT="43222" marB="43222"/>
                </a:tc>
                <a:extLst>
                  <a:ext uri="{0D108BD9-81ED-4DB2-BD59-A6C34878D82A}">
                    <a16:rowId xmlns:a16="http://schemas.microsoft.com/office/drawing/2014/main" val="10002"/>
                  </a:ext>
                </a:extLst>
              </a:tr>
              <a:tr h="489853">
                <a:tc>
                  <a:txBody>
                    <a:bodyPr/>
                    <a:lstStyle/>
                    <a:p>
                      <a:r>
                        <a:rPr lang="en-GB" sz="1300" b="1" dirty="0">
                          <a:latin typeface="Garamond" panose="02020404030301010803" pitchFamily="18" charset="0"/>
                        </a:rPr>
                        <a:t>High daily use </a:t>
                      </a:r>
                      <a:br>
                        <a:rPr lang="en-GB" sz="1300" b="1" dirty="0">
                          <a:latin typeface="Garamond" panose="02020404030301010803" pitchFamily="18" charset="0"/>
                        </a:rPr>
                      </a:br>
                      <a:r>
                        <a:rPr lang="en-GB" sz="1300" b="1" dirty="0">
                          <a:latin typeface="Garamond" panose="02020404030301010803" pitchFamily="18" charset="0"/>
                        </a:rPr>
                        <a:t>(≥800 </a:t>
                      </a:r>
                      <a:r>
                        <a:rPr lang="el-GR" sz="1300" b="1" dirty="0">
                          <a:latin typeface="Garamond" panose="02020404030301010803" pitchFamily="18" charset="0"/>
                        </a:rPr>
                        <a:t>μ</a:t>
                      </a:r>
                      <a:r>
                        <a:rPr lang="en-GB" sz="1300" b="1" dirty="0">
                          <a:latin typeface="Garamond" panose="02020404030301010803" pitchFamily="18" charset="0"/>
                        </a:rPr>
                        <a:t>g/day over 1 year)</a:t>
                      </a:r>
                    </a:p>
                  </a:txBody>
                  <a:tcPr marL="86445" marR="86445" marT="43222" marB="43222"/>
                </a:tc>
                <a:tc>
                  <a:txBody>
                    <a:bodyPr/>
                    <a:lstStyle/>
                    <a:p>
                      <a:pPr algn="ctr"/>
                      <a:r>
                        <a:rPr lang="en-GB" sz="1300" dirty="0">
                          <a:latin typeface="Garamond" panose="02020404030301010803" pitchFamily="18" charset="0"/>
                        </a:rPr>
                        <a:t>7/38 (18.4)</a:t>
                      </a:r>
                    </a:p>
                  </a:txBody>
                  <a:tcPr marL="86445" marR="86445" marT="43222" marB="43222"/>
                </a:tc>
                <a:tc>
                  <a:txBody>
                    <a:bodyPr/>
                    <a:lstStyle/>
                    <a:p>
                      <a:pPr algn="ctr"/>
                      <a:r>
                        <a:rPr lang="en-GB" sz="1300" dirty="0">
                          <a:latin typeface="Garamond" panose="02020404030301010803" pitchFamily="18" charset="0"/>
                        </a:rPr>
                        <a:t>3/26 (11.5)</a:t>
                      </a:r>
                    </a:p>
                  </a:txBody>
                  <a:tcPr marL="86445" marR="86445" marT="43222" marB="43222"/>
                </a:tc>
                <a:tc>
                  <a:txBody>
                    <a:bodyPr/>
                    <a:lstStyle/>
                    <a:p>
                      <a:pPr algn="ctr"/>
                      <a:r>
                        <a:rPr lang="en-GB" sz="1300" dirty="0">
                          <a:latin typeface="Garamond" panose="02020404030301010803" pitchFamily="18" charset="0"/>
                        </a:rPr>
                        <a:t>52.7 (12.1–230.0)</a:t>
                      </a:r>
                    </a:p>
                  </a:txBody>
                  <a:tcPr marL="86445" marR="86445" marT="43222" marB="43222"/>
                </a:tc>
                <a:tc>
                  <a:txBody>
                    <a:bodyPr/>
                    <a:lstStyle/>
                    <a:p>
                      <a:pPr algn="ctr"/>
                      <a:r>
                        <a:rPr lang="en-GB" sz="1300" dirty="0">
                          <a:latin typeface="Garamond" panose="02020404030301010803" pitchFamily="18" charset="0"/>
                        </a:rPr>
                        <a:t>47.5 (9.5–236.7)</a:t>
                      </a:r>
                    </a:p>
                  </a:txBody>
                  <a:tcPr marL="86445" marR="86445" marT="43222" marB="43222"/>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3061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EAA5E451-E20F-A649-A67D-8B81AEC4EE7C}"/>
              </a:ext>
            </a:extLst>
          </p:cNvPr>
          <p:cNvSpPr/>
          <p:nvPr/>
        </p:nvSpPr>
        <p:spPr>
          <a:xfrm>
            <a:off x="6794556" y="5145371"/>
            <a:ext cx="1212191" cy="674352"/>
          </a:xfrm>
          <a:prstGeom prst="rect">
            <a:avLst/>
          </a:prstGeom>
        </p:spPr>
        <p:txBody>
          <a:bodyPr wrap="none">
            <a:spAutoFit/>
          </a:bodyPr>
          <a:lstStyle/>
          <a:p>
            <a:r>
              <a:rPr lang="en-GB" sz="3782" b="1" dirty="0">
                <a:solidFill>
                  <a:schemeClr val="tx2"/>
                </a:solidFill>
                <a:latin typeface="Garamond" panose="02020404030301010803" pitchFamily="18" charset="0"/>
              </a:rPr>
              <a:t>Host</a:t>
            </a:r>
            <a:endParaRPr lang="it-IT" sz="3782" b="1" dirty="0">
              <a:solidFill>
                <a:schemeClr val="tx2"/>
              </a:solidFill>
              <a:latin typeface="Garamond" panose="02020404030301010803" pitchFamily="18" charset="0"/>
            </a:endParaRPr>
          </a:p>
        </p:txBody>
      </p:sp>
      <p:sp>
        <p:nvSpPr>
          <p:cNvPr id="4" name="Triangolo 3">
            <a:extLst>
              <a:ext uri="{FF2B5EF4-FFF2-40B4-BE49-F238E27FC236}">
                <a16:creationId xmlns:a16="http://schemas.microsoft.com/office/drawing/2014/main" id="{E7398F93-A26A-5F41-A778-BBFB701E6314}"/>
              </a:ext>
            </a:extLst>
          </p:cNvPr>
          <p:cNvSpPr/>
          <p:nvPr/>
        </p:nvSpPr>
        <p:spPr>
          <a:xfrm>
            <a:off x="4059181" y="1945882"/>
            <a:ext cx="3335637" cy="3199489"/>
          </a:xfrm>
          <a:prstGeom prst="triangle">
            <a:avLst/>
          </a:prstGeom>
          <a:effectLst>
            <a:outerShdw blurRad="40000" dist="23000" dir="5400000" rotWithShape="0">
              <a:srgbClr val="000000">
                <a:alpha val="35000"/>
              </a:srgbClr>
            </a:outerShdw>
            <a:reflection blurRad="6350" stA="50000" endA="300" endPos="55500" dist="50800" dir="5400000" sy="-100000" algn="bl" rotWithShape="0"/>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sz="1702"/>
          </a:p>
        </p:txBody>
      </p:sp>
      <p:sp>
        <p:nvSpPr>
          <p:cNvPr id="7" name="Rettangolo 6">
            <a:extLst>
              <a:ext uri="{FF2B5EF4-FFF2-40B4-BE49-F238E27FC236}">
                <a16:creationId xmlns:a16="http://schemas.microsoft.com/office/drawing/2014/main" id="{E560F685-297D-4A40-9A14-7793E44142E8}"/>
              </a:ext>
            </a:extLst>
          </p:cNvPr>
          <p:cNvSpPr/>
          <p:nvPr/>
        </p:nvSpPr>
        <p:spPr>
          <a:xfrm>
            <a:off x="5080618" y="1401288"/>
            <a:ext cx="1370888" cy="674352"/>
          </a:xfrm>
          <a:prstGeom prst="rect">
            <a:avLst/>
          </a:prstGeom>
        </p:spPr>
        <p:txBody>
          <a:bodyPr wrap="none">
            <a:spAutoFit/>
          </a:bodyPr>
          <a:lstStyle/>
          <a:p>
            <a:r>
              <a:rPr lang="en-GB" sz="3782" b="1" dirty="0">
                <a:solidFill>
                  <a:schemeClr val="tx2"/>
                </a:solidFill>
                <a:latin typeface="Garamond" panose="02020404030301010803" pitchFamily="18" charset="0"/>
              </a:rPr>
              <a:t>NTM</a:t>
            </a:r>
            <a:endParaRPr lang="it-IT" sz="3782" b="1" dirty="0">
              <a:solidFill>
                <a:schemeClr val="tx2"/>
              </a:solidFill>
              <a:latin typeface="Garamond" panose="02020404030301010803" pitchFamily="18" charset="0"/>
            </a:endParaRPr>
          </a:p>
        </p:txBody>
      </p:sp>
      <p:sp>
        <p:nvSpPr>
          <p:cNvPr id="8" name="Rettangolo 7">
            <a:extLst>
              <a:ext uri="{FF2B5EF4-FFF2-40B4-BE49-F238E27FC236}">
                <a16:creationId xmlns:a16="http://schemas.microsoft.com/office/drawing/2014/main" id="{616DBAA3-D600-B04E-B1A3-9AA846811995}"/>
              </a:ext>
            </a:extLst>
          </p:cNvPr>
          <p:cNvSpPr/>
          <p:nvPr/>
        </p:nvSpPr>
        <p:spPr>
          <a:xfrm>
            <a:off x="2289252" y="5145371"/>
            <a:ext cx="2895023" cy="674352"/>
          </a:xfrm>
          <a:prstGeom prst="rect">
            <a:avLst/>
          </a:prstGeom>
        </p:spPr>
        <p:txBody>
          <a:bodyPr wrap="none">
            <a:spAutoFit/>
          </a:bodyPr>
          <a:lstStyle/>
          <a:p>
            <a:r>
              <a:rPr lang="en-GB" sz="3782" b="1" dirty="0">
                <a:solidFill>
                  <a:schemeClr val="tx2"/>
                </a:solidFill>
                <a:latin typeface="Garamond" panose="02020404030301010803" pitchFamily="18" charset="0"/>
              </a:rPr>
              <a:t>Environment</a:t>
            </a:r>
            <a:endParaRPr lang="it-IT" sz="3782" b="1" dirty="0">
              <a:solidFill>
                <a:schemeClr val="tx2"/>
              </a:solidFill>
              <a:latin typeface="Garamond" panose="02020404030301010803" pitchFamily="18" charset="0"/>
            </a:endParaRPr>
          </a:p>
        </p:txBody>
      </p:sp>
      <p:sp>
        <p:nvSpPr>
          <p:cNvPr id="9" name="Rettangolo 8">
            <a:extLst>
              <a:ext uri="{FF2B5EF4-FFF2-40B4-BE49-F238E27FC236}">
                <a16:creationId xmlns:a16="http://schemas.microsoft.com/office/drawing/2014/main" id="{78579753-2839-024D-A040-DD2971B337C0}"/>
              </a:ext>
            </a:extLst>
          </p:cNvPr>
          <p:cNvSpPr/>
          <p:nvPr/>
        </p:nvSpPr>
        <p:spPr>
          <a:xfrm>
            <a:off x="6543751" y="2966996"/>
            <a:ext cx="1710725" cy="674352"/>
          </a:xfrm>
          <a:prstGeom prst="rect">
            <a:avLst/>
          </a:prstGeom>
        </p:spPr>
        <p:txBody>
          <a:bodyPr wrap="none">
            <a:spAutoFit/>
          </a:bodyPr>
          <a:lstStyle/>
          <a:p>
            <a:r>
              <a:rPr lang="en-GB" sz="3782" b="1" dirty="0">
                <a:latin typeface="Garamond" panose="02020404030301010803" pitchFamily="18" charset="0"/>
              </a:rPr>
              <a:t>Burden</a:t>
            </a:r>
            <a:endParaRPr lang="it-IT" sz="3782" b="1" dirty="0">
              <a:latin typeface="Garamond" panose="02020404030301010803" pitchFamily="18" charset="0"/>
            </a:endParaRPr>
          </a:p>
        </p:txBody>
      </p:sp>
      <p:sp>
        <p:nvSpPr>
          <p:cNvPr id="10" name="Rettangolo 9">
            <a:extLst>
              <a:ext uri="{FF2B5EF4-FFF2-40B4-BE49-F238E27FC236}">
                <a16:creationId xmlns:a16="http://schemas.microsoft.com/office/drawing/2014/main" id="{D104E194-FE75-274D-BA16-2C38A7E727E0}"/>
              </a:ext>
            </a:extLst>
          </p:cNvPr>
          <p:cNvSpPr/>
          <p:nvPr/>
        </p:nvSpPr>
        <p:spPr>
          <a:xfrm>
            <a:off x="2421882" y="2966996"/>
            <a:ext cx="2634247" cy="674352"/>
          </a:xfrm>
          <a:prstGeom prst="rect">
            <a:avLst/>
          </a:prstGeom>
        </p:spPr>
        <p:txBody>
          <a:bodyPr wrap="none">
            <a:spAutoFit/>
          </a:bodyPr>
          <a:lstStyle/>
          <a:p>
            <a:r>
              <a:rPr lang="en-GB" sz="3782" b="1" dirty="0">
                <a:latin typeface="Garamond" panose="02020404030301010803" pitchFamily="18" charset="0"/>
              </a:rPr>
              <a:t>Risk factors</a:t>
            </a:r>
            <a:endParaRPr lang="it-IT" sz="3782" b="1" dirty="0">
              <a:latin typeface="Garamond" panose="02020404030301010803" pitchFamily="18" charset="0"/>
            </a:endParaRPr>
          </a:p>
        </p:txBody>
      </p:sp>
      <p:sp>
        <p:nvSpPr>
          <p:cNvPr id="13" name="Freccia curva 12">
            <a:extLst>
              <a:ext uri="{FF2B5EF4-FFF2-40B4-BE49-F238E27FC236}">
                <a16:creationId xmlns:a16="http://schemas.microsoft.com/office/drawing/2014/main" id="{5A856DEA-5C54-4149-B7D5-E231F79D2DD6}"/>
              </a:ext>
            </a:extLst>
          </p:cNvPr>
          <p:cNvSpPr/>
          <p:nvPr/>
        </p:nvSpPr>
        <p:spPr>
          <a:xfrm rot="5400000" flipV="1">
            <a:off x="3321751" y="1242731"/>
            <a:ext cx="1379897" cy="2137839"/>
          </a:xfrm>
          <a:prstGeom prst="bentArrow">
            <a:avLst>
              <a:gd name="adj1" fmla="val 17945"/>
              <a:gd name="adj2" fmla="val 25000"/>
              <a:gd name="adj3" fmla="val 25000"/>
              <a:gd name="adj4" fmla="val 4286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2">
              <a:solidFill>
                <a:schemeClr val="tx1"/>
              </a:solidFill>
            </a:endParaRPr>
          </a:p>
        </p:txBody>
      </p:sp>
      <p:sp>
        <p:nvSpPr>
          <p:cNvPr id="15" name="Freccia su 14">
            <a:extLst>
              <a:ext uri="{FF2B5EF4-FFF2-40B4-BE49-F238E27FC236}">
                <a16:creationId xmlns:a16="http://schemas.microsoft.com/office/drawing/2014/main" id="{8170DC73-6804-F648-A554-41CD058565DA}"/>
              </a:ext>
            </a:extLst>
          </p:cNvPr>
          <p:cNvSpPr/>
          <p:nvPr/>
        </p:nvSpPr>
        <p:spPr>
          <a:xfrm>
            <a:off x="2977560" y="3636210"/>
            <a:ext cx="544594" cy="1561056"/>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2"/>
          </a:p>
        </p:txBody>
      </p:sp>
      <p:sp>
        <p:nvSpPr>
          <p:cNvPr id="16" name="Freccia sinistra 15">
            <a:extLst>
              <a:ext uri="{FF2B5EF4-FFF2-40B4-BE49-F238E27FC236}">
                <a16:creationId xmlns:a16="http://schemas.microsoft.com/office/drawing/2014/main" id="{35A607EB-6E95-394B-9CDE-466FD12A049F}"/>
              </a:ext>
            </a:extLst>
          </p:cNvPr>
          <p:cNvSpPr/>
          <p:nvPr/>
        </p:nvSpPr>
        <p:spPr>
          <a:xfrm>
            <a:off x="5175907" y="5262771"/>
            <a:ext cx="1367844" cy="492710"/>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2"/>
          </a:p>
        </p:txBody>
      </p:sp>
    </p:spTree>
    <p:extLst>
      <p:ext uri="{BB962C8B-B14F-4D97-AF65-F5344CB8AC3E}">
        <p14:creationId xmlns:p14="http://schemas.microsoft.com/office/powerpoint/2010/main" val="310856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3"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D8A5F9B7-584A-A44F-99C4-6F41021FFB3C}"/>
              </a:ext>
            </a:extLst>
          </p:cNvPr>
          <p:cNvPicPr>
            <a:picLocks noChangeAspect="1"/>
          </p:cNvPicPr>
          <p:nvPr/>
        </p:nvPicPr>
        <p:blipFill>
          <a:blip r:embed="rId2"/>
          <a:stretch>
            <a:fillRect/>
          </a:stretch>
        </p:blipFill>
        <p:spPr>
          <a:xfrm>
            <a:off x="2425400" y="1560352"/>
            <a:ext cx="6325790" cy="4221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19583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BD36CDD7-E84C-084D-A10A-CBC9437537F2}"/>
              </a:ext>
            </a:extLst>
          </p:cNvPr>
          <p:cNvGraphicFramePr>
            <a:graphicFrameLocks noGrp="1"/>
          </p:cNvGraphicFramePr>
          <p:nvPr>
            <p:extLst/>
          </p:nvPr>
        </p:nvGraphicFramePr>
        <p:xfrm>
          <a:off x="1871027" y="2177626"/>
          <a:ext cx="7780020" cy="2922744"/>
        </p:xfrm>
        <a:graphic>
          <a:graphicData uri="http://schemas.openxmlformats.org/drawingml/2006/table">
            <a:tbl>
              <a:tblPr firstRow="1" bandRow="1">
                <a:tableStyleId>{0660B408-B3CF-4A94-85FC-2B1E0A45F4A2}</a:tableStyleId>
              </a:tblPr>
              <a:tblGrid>
                <a:gridCol w="50933">
                  <a:extLst>
                    <a:ext uri="{9D8B030D-6E8A-4147-A177-3AD203B41FA5}">
                      <a16:colId xmlns:a16="http://schemas.microsoft.com/office/drawing/2014/main" val="3751127552"/>
                    </a:ext>
                  </a:extLst>
                </a:gridCol>
                <a:gridCol w="747017">
                  <a:extLst>
                    <a:ext uri="{9D8B030D-6E8A-4147-A177-3AD203B41FA5}">
                      <a16:colId xmlns:a16="http://schemas.microsoft.com/office/drawing/2014/main" val="2193103105"/>
                    </a:ext>
                  </a:extLst>
                </a:gridCol>
                <a:gridCol w="993194">
                  <a:extLst>
                    <a:ext uri="{9D8B030D-6E8A-4147-A177-3AD203B41FA5}">
                      <a16:colId xmlns:a16="http://schemas.microsoft.com/office/drawing/2014/main" val="3989270143"/>
                    </a:ext>
                  </a:extLst>
                </a:gridCol>
                <a:gridCol w="1400659">
                  <a:extLst>
                    <a:ext uri="{9D8B030D-6E8A-4147-A177-3AD203B41FA5}">
                      <a16:colId xmlns:a16="http://schemas.microsoft.com/office/drawing/2014/main" val="3349124576"/>
                    </a:ext>
                  </a:extLst>
                </a:gridCol>
                <a:gridCol w="1394292">
                  <a:extLst>
                    <a:ext uri="{9D8B030D-6E8A-4147-A177-3AD203B41FA5}">
                      <a16:colId xmlns:a16="http://schemas.microsoft.com/office/drawing/2014/main" val="686068776"/>
                    </a:ext>
                  </a:extLst>
                </a:gridCol>
                <a:gridCol w="1266959">
                  <a:extLst>
                    <a:ext uri="{9D8B030D-6E8A-4147-A177-3AD203B41FA5}">
                      <a16:colId xmlns:a16="http://schemas.microsoft.com/office/drawing/2014/main" val="2045627154"/>
                    </a:ext>
                  </a:extLst>
                </a:gridCol>
                <a:gridCol w="1179949">
                  <a:extLst>
                    <a:ext uri="{9D8B030D-6E8A-4147-A177-3AD203B41FA5}">
                      <a16:colId xmlns:a16="http://schemas.microsoft.com/office/drawing/2014/main" val="731163535"/>
                    </a:ext>
                  </a:extLst>
                </a:gridCol>
                <a:gridCol w="747017">
                  <a:extLst>
                    <a:ext uri="{9D8B030D-6E8A-4147-A177-3AD203B41FA5}">
                      <a16:colId xmlns:a16="http://schemas.microsoft.com/office/drawing/2014/main" val="1392605892"/>
                    </a:ext>
                  </a:extLst>
                </a:gridCol>
              </a:tblGrid>
              <a:tr h="265704">
                <a:tc>
                  <a:txBody>
                    <a:bodyPr/>
                    <a:lstStyle/>
                    <a:p>
                      <a:pPr algn="ctr" fontAlgn="ctr"/>
                      <a:r>
                        <a:rPr lang="it-IT" sz="1700" b="1" u="none" strike="noStrike" dirty="0">
                          <a:effectLst/>
                          <a:latin typeface="Garamond" panose="02020404030301010803" pitchFamily="18" charset="0"/>
                        </a:rPr>
                        <a:t> </a:t>
                      </a:r>
                      <a:endParaRPr lang="it-IT" sz="1700" b="1" i="0" u="none" strike="noStrike" dirty="0">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dirty="0" err="1">
                          <a:effectLst/>
                          <a:latin typeface="Garamond" panose="02020404030301010803" pitchFamily="18" charset="0"/>
                        </a:rPr>
                        <a:t>Year</a:t>
                      </a:r>
                      <a:endParaRPr lang="it-IT" sz="1700" b="1" i="0" u="none" strike="noStrike" dirty="0">
                        <a:solidFill>
                          <a:srgbClr val="FFFFFF"/>
                        </a:solidFill>
                        <a:effectLst/>
                        <a:latin typeface="Garamond" panose="02020404030301010803" pitchFamily="18" charset="0"/>
                      </a:endParaRPr>
                    </a:p>
                  </a:txBody>
                  <a:tcPr marL="6370" marR="6370" marT="6370" marB="0" anchor="ctr"/>
                </a:tc>
                <a:tc>
                  <a:txBody>
                    <a:bodyPr/>
                    <a:lstStyle/>
                    <a:p>
                      <a:pPr algn="ctr" fontAlgn="ctr"/>
                      <a:r>
                        <a:rPr lang="it-IT" sz="1700" b="1" u="none" strike="noStrike" dirty="0">
                          <a:effectLst/>
                          <a:latin typeface="Garamond" panose="02020404030301010803" pitchFamily="18" charset="0"/>
                        </a:rPr>
                        <a:t>0 - 14</a:t>
                      </a:r>
                      <a:endParaRPr lang="it-IT" sz="1700" b="1" i="0" u="none" strike="noStrike" dirty="0">
                        <a:solidFill>
                          <a:srgbClr val="FFFFFF"/>
                        </a:solidFill>
                        <a:effectLst/>
                        <a:latin typeface="Garamond" panose="02020404030301010803" pitchFamily="18" charset="0"/>
                      </a:endParaRPr>
                    </a:p>
                  </a:txBody>
                  <a:tcPr marL="6370" marR="6370" marT="6370" marB="0" anchor="ctr"/>
                </a:tc>
                <a:tc>
                  <a:txBody>
                    <a:bodyPr/>
                    <a:lstStyle/>
                    <a:p>
                      <a:pPr algn="ctr" fontAlgn="ctr"/>
                      <a:r>
                        <a:rPr lang="it-IT" sz="1700" b="1" u="none" strike="noStrike" dirty="0">
                          <a:effectLst/>
                          <a:latin typeface="Garamond" panose="02020404030301010803" pitchFamily="18" charset="0"/>
                        </a:rPr>
                        <a:t>15 - 24</a:t>
                      </a:r>
                      <a:endParaRPr lang="it-IT" sz="1700" b="1" i="0" u="none" strike="noStrike" dirty="0">
                        <a:solidFill>
                          <a:srgbClr val="FFFFFF"/>
                        </a:solidFill>
                        <a:effectLst/>
                        <a:latin typeface="Garamond" panose="02020404030301010803" pitchFamily="18" charset="0"/>
                      </a:endParaRPr>
                    </a:p>
                  </a:txBody>
                  <a:tcPr marL="6370" marR="6370" marT="6370" marB="0" anchor="ctr"/>
                </a:tc>
                <a:tc>
                  <a:txBody>
                    <a:bodyPr/>
                    <a:lstStyle/>
                    <a:p>
                      <a:pPr algn="ctr" fontAlgn="ctr"/>
                      <a:r>
                        <a:rPr lang="it-IT" sz="1700" b="1" u="none" strike="noStrike" dirty="0">
                          <a:effectLst/>
                          <a:latin typeface="Garamond" panose="02020404030301010803" pitchFamily="18" charset="0"/>
                        </a:rPr>
                        <a:t> 25 - 64</a:t>
                      </a:r>
                      <a:endParaRPr lang="it-IT" sz="1700" b="1" i="0" u="none" strike="noStrike" dirty="0">
                        <a:solidFill>
                          <a:srgbClr val="FFFFFF"/>
                        </a:solidFill>
                        <a:effectLst/>
                        <a:latin typeface="Garamond" panose="02020404030301010803" pitchFamily="18" charset="0"/>
                      </a:endParaRPr>
                    </a:p>
                  </a:txBody>
                  <a:tcPr marL="6370" marR="6370" marT="6370" marB="0" anchor="ctr"/>
                </a:tc>
                <a:tc>
                  <a:txBody>
                    <a:bodyPr/>
                    <a:lstStyle/>
                    <a:p>
                      <a:pPr algn="ctr" fontAlgn="ctr"/>
                      <a:r>
                        <a:rPr lang="it-IT" sz="1700" b="1" u="none" strike="noStrike" dirty="0">
                          <a:effectLst/>
                          <a:latin typeface="Garamond" panose="02020404030301010803" pitchFamily="18" charset="0"/>
                        </a:rPr>
                        <a:t>&gt;64</a:t>
                      </a:r>
                      <a:endParaRPr lang="it-IT" sz="1700" b="1" i="0" u="none" strike="noStrike" dirty="0">
                        <a:solidFill>
                          <a:srgbClr val="FFFFFF"/>
                        </a:solidFill>
                        <a:effectLst/>
                        <a:latin typeface="Garamond" panose="02020404030301010803" pitchFamily="18" charset="0"/>
                      </a:endParaRPr>
                    </a:p>
                  </a:txBody>
                  <a:tcPr marL="6370" marR="6370" marT="6370" marB="0" anchor="ctr"/>
                </a:tc>
                <a:tc>
                  <a:txBody>
                    <a:bodyPr/>
                    <a:lstStyle/>
                    <a:p>
                      <a:pPr algn="ctr" fontAlgn="ctr"/>
                      <a:r>
                        <a:rPr lang="it-IT" sz="1700" b="1" u="none" strike="noStrike" dirty="0" err="1">
                          <a:effectLst/>
                          <a:latin typeface="Garamond" panose="02020404030301010803" pitchFamily="18" charset="0"/>
                        </a:rPr>
                        <a:t>Unknown</a:t>
                      </a:r>
                      <a:endParaRPr lang="it-IT" sz="1700" b="1" i="0" u="none" strike="noStrike" dirty="0">
                        <a:solidFill>
                          <a:srgbClr val="FFFFFF"/>
                        </a:solidFill>
                        <a:effectLst/>
                        <a:latin typeface="Garamond" panose="02020404030301010803" pitchFamily="18" charset="0"/>
                      </a:endParaRPr>
                    </a:p>
                  </a:txBody>
                  <a:tcPr marL="6370" marR="6370" marT="6370" marB="0" anchor="ctr"/>
                </a:tc>
                <a:tc>
                  <a:txBody>
                    <a:bodyPr/>
                    <a:lstStyle/>
                    <a:p>
                      <a:pPr algn="ctr" fontAlgn="ctr"/>
                      <a:r>
                        <a:rPr lang="it-IT" sz="1700" b="1" u="none" strike="noStrike" dirty="0">
                          <a:effectLst/>
                          <a:latin typeface="Garamond" panose="02020404030301010803" pitchFamily="18" charset="0"/>
                        </a:rPr>
                        <a:t>Total</a:t>
                      </a:r>
                      <a:endParaRPr lang="it-IT" sz="1700" b="1" i="0" u="none" strike="noStrike" dirty="0">
                        <a:solidFill>
                          <a:srgbClr val="FFFFFF"/>
                        </a:solidFill>
                        <a:effectLst/>
                        <a:latin typeface="Garamond" panose="02020404030301010803" pitchFamily="18" charset="0"/>
                      </a:endParaRPr>
                    </a:p>
                  </a:txBody>
                  <a:tcPr marL="6370" marR="6370" marT="6370" marB="0" anchor="ctr"/>
                </a:tc>
                <a:extLst>
                  <a:ext uri="{0D108BD9-81ED-4DB2-BD59-A6C34878D82A}">
                    <a16:rowId xmlns:a16="http://schemas.microsoft.com/office/drawing/2014/main" val="274922184"/>
                  </a:ext>
                </a:extLst>
              </a:tr>
              <a:tr h="265704">
                <a:tc>
                  <a:txBody>
                    <a:bodyPr/>
                    <a:lstStyle/>
                    <a:p>
                      <a:pPr algn="ctr" fontAlgn="ctr"/>
                      <a:r>
                        <a:rPr lang="it-IT" sz="1700" b="1" u="none" strike="noStrike">
                          <a:effectLst/>
                          <a:latin typeface="Garamond" panose="02020404030301010803" pitchFamily="18" charset="0"/>
                        </a:rPr>
                        <a:t> </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2007</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3</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5</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dirty="0">
                          <a:effectLst/>
                          <a:latin typeface="Garamond" panose="02020404030301010803" pitchFamily="18" charset="0"/>
                        </a:rPr>
                        <a:t>139</a:t>
                      </a:r>
                      <a:endParaRPr lang="it-IT" sz="1700" b="1" i="0" u="none" strike="noStrike" dirty="0">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dirty="0">
                          <a:effectLst/>
                          <a:latin typeface="Garamond" panose="02020404030301010803" pitchFamily="18" charset="0"/>
                        </a:rPr>
                        <a:t>172</a:t>
                      </a:r>
                      <a:endParaRPr lang="it-IT" sz="1700" b="1" i="0" u="none" strike="noStrike" dirty="0">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 </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319</a:t>
                      </a:r>
                      <a:endParaRPr lang="it-IT" sz="1700" b="1" i="0" u="none" strike="noStrike">
                        <a:solidFill>
                          <a:srgbClr val="000000"/>
                        </a:solidFill>
                        <a:effectLst/>
                        <a:latin typeface="Garamond" panose="02020404030301010803" pitchFamily="18" charset="0"/>
                      </a:endParaRPr>
                    </a:p>
                  </a:txBody>
                  <a:tcPr marL="6370" marR="6370" marT="6370" marB="0" anchor="ctr"/>
                </a:tc>
                <a:extLst>
                  <a:ext uri="{0D108BD9-81ED-4DB2-BD59-A6C34878D82A}">
                    <a16:rowId xmlns:a16="http://schemas.microsoft.com/office/drawing/2014/main" val="742515887"/>
                  </a:ext>
                </a:extLst>
              </a:tr>
              <a:tr h="265704">
                <a:tc>
                  <a:txBody>
                    <a:bodyPr/>
                    <a:lstStyle/>
                    <a:p>
                      <a:pPr algn="ctr" fontAlgn="ctr"/>
                      <a:r>
                        <a:rPr lang="it-IT" sz="1700" b="1" u="none" strike="noStrike">
                          <a:effectLst/>
                          <a:latin typeface="Garamond" panose="02020404030301010803" pitchFamily="18" charset="0"/>
                        </a:rPr>
                        <a:t> </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2008</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4</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6</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114</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153</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dirty="0">
                          <a:effectLst/>
                          <a:latin typeface="Garamond" panose="02020404030301010803" pitchFamily="18" charset="0"/>
                        </a:rPr>
                        <a:t> </a:t>
                      </a:r>
                      <a:endParaRPr lang="it-IT" sz="1700" b="1" i="0" u="none" strike="noStrike" dirty="0">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277</a:t>
                      </a:r>
                      <a:endParaRPr lang="it-IT" sz="1700" b="1" i="0" u="none" strike="noStrike">
                        <a:solidFill>
                          <a:srgbClr val="000000"/>
                        </a:solidFill>
                        <a:effectLst/>
                        <a:latin typeface="Garamond" panose="02020404030301010803" pitchFamily="18" charset="0"/>
                      </a:endParaRPr>
                    </a:p>
                  </a:txBody>
                  <a:tcPr marL="6370" marR="6370" marT="6370" marB="0" anchor="ctr"/>
                </a:tc>
                <a:extLst>
                  <a:ext uri="{0D108BD9-81ED-4DB2-BD59-A6C34878D82A}">
                    <a16:rowId xmlns:a16="http://schemas.microsoft.com/office/drawing/2014/main" val="1700861738"/>
                  </a:ext>
                </a:extLst>
              </a:tr>
              <a:tr h="265704">
                <a:tc>
                  <a:txBody>
                    <a:bodyPr/>
                    <a:lstStyle/>
                    <a:p>
                      <a:pPr algn="ctr" fontAlgn="ctr"/>
                      <a:r>
                        <a:rPr lang="it-IT" sz="1700" b="1" u="none" strike="noStrike">
                          <a:effectLst/>
                          <a:latin typeface="Garamond" panose="02020404030301010803" pitchFamily="18" charset="0"/>
                        </a:rPr>
                        <a:t> </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2009</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6</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5</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99</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142</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253</a:t>
                      </a:r>
                      <a:endParaRPr lang="it-IT" sz="1700" b="1" i="0" u="none" strike="noStrike">
                        <a:solidFill>
                          <a:srgbClr val="000000"/>
                        </a:solidFill>
                        <a:effectLst/>
                        <a:latin typeface="Garamond" panose="02020404030301010803" pitchFamily="18" charset="0"/>
                      </a:endParaRPr>
                    </a:p>
                  </a:txBody>
                  <a:tcPr marL="6370" marR="6370" marT="6370" marB="0" anchor="ctr"/>
                </a:tc>
                <a:extLst>
                  <a:ext uri="{0D108BD9-81ED-4DB2-BD59-A6C34878D82A}">
                    <a16:rowId xmlns:a16="http://schemas.microsoft.com/office/drawing/2014/main" val="946356391"/>
                  </a:ext>
                </a:extLst>
              </a:tr>
              <a:tr h="265704">
                <a:tc>
                  <a:txBody>
                    <a:bodyPr/>
                    <a:lstStyle/>
                    <a:p>
                      <a:pPr algn="ctr" fontAlgn="ctr"/>
                      <a:r>
                        <a:rPr lang="it-IT" sz="1700" b="1" u="none" strike="noStrike">
                          <a:effectLst/>
                          <a:latin typeface="Garamond" panose="02020404030301010803" pitchFamily="18" charset="0"/>
                        </a:rPr>
                        <a:t> </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2010</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 </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5</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109</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164</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 </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278</a:t>
                      </a:r>
                      <a:endParaRPr lang="it-IT" sz="1700" b="1" i="0" u="none" strike="noStrike">
                        <a:solidFill>
                          <a:srgbClr val="000000"/>
                        </a:solidFill>
                        <a:effectLst/>
                        <a:latin typeface="Garamond" panose="02020404030301010803" pitchFamily="18" charset="0"/>
                      </a:endParaRPr>
                    </a:p>
                  </a:txBody>
                  <a:tcPr marL="6370" marR="6370" marT="6370" marB="0" anchor="ctr"/>
                </a:tc>
                <a:extLst>
                  <a:ext uri="{0D108BD9-81ED-4DB2-BD59-A6C34878D82A}">
                    <a16:rowId xmlns:a16="http://schemas.microsoft.com/office/drawing/2014/main" val="1075970668"/>
                  </a:ext>
                </a:extLst>
              </a:tr>
              <a:tr h="265704">
                <a:tc>
                  <a:txBody>
                    <a:bodyPr/>
                    <a:lstStyle/>
                    <a:p>
                      <a:pPr algn="ctr" fontAlgn="ctr"/>
                      <a:r>
                        <a:rPr lang="it-IT" sz="1700" b="1" u="none" strike="noStrike">
                          <a:effectLst/>
                          <a:latin typeface="Garamond" panose="02020404030301010803" pitchFamily="18" charset="0"/>
                        </a:rPr>
                        <a:t> </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2011</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3</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4</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126</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137</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271</a:t>
                      </a:r>
                      <a:endParaRPr lang="it-IT" sz="1700" b="1" i="0" u="none" strike="noStrike">
                        <a:solidFill>
                          <a:srgbClr val="000000"/>
                        </a:solidFill>
                        <a:effectLst/>
                        <a:latin typeface="Garamond" panose="02020404030301010803" pitchFamily="18" charset="0"/>
                      </a:endParaRPr>
                    </a:p>
                  </a:txBody>
                  <a:tcPr marL="6370" marR="6370" marT="6370" marB="0" anchor="ctr"/>
                </a:tc>
                <a:extLst>
                  <a:ext uri="{0D108BD9-81ED-4DB2-BD59-A6C34878D82A}">
                    <a16:rowId xmlns:a16="http://schemas.microsoft.com/office/drawing/2014/main" val="1543968645"/>
                  </a:ext>
                </a:extLst>
              </a:tr>
              <a:tr h="265704">
                <a:tc>
                  <a:txBody>
                    <a:bodyPr/>
                    <a:lstStyle/>
                    <a:p>
                      <a:pPr algn="ctr" fontAlgn="ctr"/>
                      <a:r>
                        <a:rPr lang="it-IT" sz="1700" b="1" u="none" strike="noStrike">
                          <a:effectLst/>
                          <a:latin typeface="Garamond" panose="02020404030301010803" pitchFamily="18" charset="0"/>
                        </a:rPr>
                        <a:t> </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2012</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40</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6</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137</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155</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2</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340</a:t>
                      </a:r>
                      <a:endParaRPr lang="it-IT" sz="1700" b="1" i="0" u="none" strike="noStrike">
                        <a:solidFill>
                          <a:srgbClr val="000000"/>
                        </a:solidFill>
                        <a:effectLst/>
                        <a:latin typeface="Garamond" panose="02020404030301010803" pitchFamily="18" charset="0"/>
                      </a:endParaRPr>
                    </a:p>
                  </a:txBody>
                  <a:tcPr marL="6370" marR="6370" marT="6370" marB="0" anchor="ctr"/>
                </a:tc>
                <a:extLst>
                  <a:ext uri="{0D108BD9-81ED-4DB2-BD59-A6C34878D82A}">
                    <a16:rowId xmlns:a16="http://schemas.microsoft.com/office/drawing/2014/main" val="863688931"/>
                  </a:ext>
                </a:extLst>
              </a:tr>
              <a:tr h="265704">
                <a:tc>
                  <a:txBody>
                    <a:bodyPr/>
                    <a:lstStyle/>
                    <a:p>
                      <a:pPr algn="ctr" fontAlgn="ctr"/>
                      <a:r>
                        <a:rPr lang="it-IT" sz="1700" b="1" u="none" strike="noStrike">
                          <a:effectLst/>
                          <a:latin typeface="Garamond" panose="02020404030301010803" pitchFamily="18" charset="0"/>
                        </a:rPr>
                        <a:t> </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2013</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52</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8</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148</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157</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366</a:t>
                      </a:r>
                      <a:endParaRPr lang="it-IT" sz="1700" b="1" i="0" u="none" strike="noStrike">
                        <a:solidFill>
                          <a:srgbClr val="000000"/>
                        </a:solidFill>
                        <a:effectLst/>
                        <a:latin typeface="Garamond" panose="02020404030301010803" pitchFamily="18" charset="0"/>
                      </a:endParaRPr>
                    </a:p>
                  </a:txBody>
                  <a:tcPr marL="6370" marR="6370" marT="6370" marB="0" anchor="ctr"/>
                </a:tc>
                <a:extLst>
                  <a:ext uri="{0D108BD9-81ED-4DB2-BD59-A6C34878D82A}">
                    <a16:rowId xmlns:a16="http://schemas.microsoft.com/office/drawing/2014/main" val="2593885195"/>
                  </a:ext>
                </a:extLst>
              </a:tr>
              <a:tr h="265704">
                <a:tc>
                  <a:txBody>
                    <a:bodyPr/>
                    <a:lstStyle/>
                    <a:p>
                      <a:pPr algn="ctr" fontAlgn="ctr"/>
                      <a:r>
                        <a:rPr lang="it-IT" sz="1700" b="1" u="none" strike="noStrike">
                          <a:effectLst/>
                          <a:latin typeface="Garamond" panose="02020404030301010803" pitchFamily="18" charset="0"/>
                        </a:rPr>
                        <a:t> </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2014</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10</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11</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144</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153</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33</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351</a:t>
                      </a:r>
                      <a:endParaRPr lang="it-IT" sz="1700" b="1" i="0" u="none" strike="noStrike">
                        <a:solidFill>
                          <a:srgbClr val="000000"/>
                        </a:solidFill>
                        <a:effectLst/>
                        <a:latin typeface="Garamond" panose="02020404030301010803" pitchFamily="18" charset="0"/>
                      </a:endParaRPr>
                    </a:p>
                  </a:txBody>
                  <a:tcPr marL="6370" marR="6370" marT="6370" marB="0" anchor="ctr"/>
                </a:tc>
                <a:extLst>
                  <a:ext uri="{0D108BD9-81ED-4DB2-BD59-A6C34878D82A}">
                    <a16:rowId xmlns:a16="http://schemas.microsoft.com/office/drawing/2014/main" val="3226534133"/>
                  </a:ext>
                </a:extLst>
              </a:tr>
              <a:tr h="265704">
                <a:tc>
                  <a:txBody>
                    <a:bodyPr/>
                    <a:lstStyle/>
                    <a:p>
                      <a:pPr algn="ctr" fontAlgn="ctr"/>
                      <a:r>
                        <a:rPr lang="it-IT" sz="1700" b="1" u="none" strike="noStrike">
                          <a:effectLst/>
                          <a:latin typeface="Garamond" panose="02020404030301010803" pitchFamily="18" charset="0"/>
                        </a:rPr>
                        <a:t> </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2015</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11</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18</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132</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199</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34</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394</a:t>
                      </a:r>
                      <a:endParaRPr lang="it-IT" sz="1700" b="1" i="0" u="none" strike="noStrike">
                        <a:solidFill>
                          <a:srgbClr val="000000"/>
                        </a:solidFill>
                        <a:effectLst/>
                        <a:latin typeface="Garamond" panose="02020404030301010803" pitchFamily="18" charset="0"/>
                      </a:endParaRPr>
                    </a:p>
                  </a:txBody>
                  <a:tcPr marL="6370" marR="6370" marT="6370" marB="0" anchor="ctr"/>
                </a:tc>
                <a:extLst>
                  <a:ext uri="{0D108BD9-81ED-4DB2-BD59-A6C34878D82A}">
                    <a16:rowId xmlns:a16="http://schemas.microsoft.com/office/drawing/2014/main" val="1935329077"/>
                  </a:ext>
                </a:extLst>
              </a:tr>
              <a:tr h="265704">
                <a:tc>
                  <a:txBody>
                    <a:bodyPr/>
                    <a:lstStyle/>
                    <a:p>
                      <a:pPr algn="ctr" fontAlgn="ctr"/>
                      <a:r>
                        <a:rPr lang="it-IT" sz="1700" b="1" u="none" strike="noStrike">
                          <a:effectLst/>
                          <a:latin typeface="Garamond" panose="02020404030301010803" pitchFamily="18" charset="0"/>
                        </a:rPr>
                        <a:t> </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2016</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9</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3</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108</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140</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a:effectLst/>
                          <a:latin typeface="Garamond" panose="02020404030301010803" pitchFamily="18" charset="0"/>
                        </a:rPr>
                        <a:t>74</a:t>
                      </a:r>
                      <a:endParaRPr lang="it-IT" sz="1700" b="1" i="0" u="none" strike="noStrike">
                        <a:solidFill>
                          <a:srgbClr val="000000"/>
                        </a:solidFill>
                        <a:effectLst/>
                        <a:latin typeface="Garamond" panose="02020404030301010803" pitchFamily="18" charset="0"/>
                      </a:endParaRPr>
                    </a:p>
                  </a:txBody>
                  <a:tcPr marL="6370" marR="6370" marT="6370" marB="0" anchor="ctr"/>
                </a:tc>
                <a:tc>
                  <a:txBody>
                    <a:bodyPr/>
                    <a:lstStyle/>
                    <a:p>
                      <a:pPr algn="ctr" fontAlgn="ctr"/>
                      <a:r>
                        <a:rPr lang="it-IT" sz="1700" b="1" u="none" strike="noStrike" dirty="0">
                          <a:effectLst/>
                          <a:latin typeface="Garamond" panose="02020404030301010803" pitchFamily="18" charset="0"/>
                        </a:rPr>
                        <a:t>334</a:t>
                      </a:r>
                      <a:endParaRPr lang="it-IT" sz="1700" b="1" i="0" u="none" strike="noStrike" dirty="0">
                        <a:solidFill>
                          <a:srgbClr val="000000"/>
                        </a:solidFill>
                        <a:effectLst/>
                        <a:latin typeface="Garamond" panose="02020404030301010803" pitchFamily="18" charset="0"/>
                      </a:endParaRPr>
                    </a:p>
                  </a:txBody>
                  <a:tcPr marL="6370" marR="6370" marT="6370" marB="0" anchor="ctr"/>
                </a:tc>
                <a:extLst>
                  <a:ext uri="{0D108BD9-81ED-4DB2-BD59-A6C34878D82A}">
                    <a16:rowId xmlns:a16="http://schemas.microsoft.com/office/drawing/2014/main" val="2959513271"/>
                  </a:ext>
                </a:extLst>
              </a:tr>
            </a:tbl>
          </a:graphicData>
        </a:graphic>
      </p:graphicFrame>
      <p:sp>
        <p:nvSpPr>
          <p:cNvPr id="5" name="Rettangolo 4">
            <a:extLst>
              <a:ext uri="{FF2B5EF4-FFF2-40B4-BE49-F238E27FC236}">
                <a16:creationId xmlns:a16="http://schemas.microsoft.com/office/drawing/2014/main" id="{188253C7-78AE-5948-B264-763AA1D7AD69}"/>
              </a:ext>
            </a:extLst>
          </p:cNvPr>
          <p:cNvSpPr/>
          <p:nvPr/>
        </p:nvSpPr>
        <p:spPr>
          <a:xfrm>
            <a:off x="1453811" y="5964645"/>
            <a:ext cx="8567923" cy="296107"/>
          </a:xfrm>
          <a:prstGeom prst="rect">
            <a:avLst/>
          </a:prstGeom>
        </p:spPr>
        <p:txBody>
          <a:bodyPr wrap="none">
            <a:spAutoFit/>
          </a:bodyPr>
          <a:lstStyle/>
          <a:p>
            <a:pPr algn="r"/>
            <a:r>
              <a:rPr lang="it-IT" sz="1324" dirty="0">
                <a:latin typeface="Garamond" panose="02020404030301010803" pitchFamily="18" charset="0"/>
                <a:ea typeface="Calibri" charset="0"/>
                <a:cs typeface="Calibri" charset="0"/>
              </a:rPr>
              <a:t>Ministero della Salute - Direzione Generale della Prevenzione Sanitaria - Ufficio 5 Prevenzione Malattie Trasmissibili e Profilassi</a:t>
            </a:r>
          </a:p>
        </p:txBody>
      </p:sp>
      <p:sp>
        <p:nvSpPr>
          <p:cNvPr id="6" name="Title 1">
            <a:extLst>
              <a:ext uri="{FF2B5EF4-FFF2-40B4-BE49-F238E27FC236}">
                <a16:creationId xmlns:a16="http://schemas.microsoft.com/office/drawing/2014/main" id="{3C10B695-A73C-7F42-BD96-CFE691CB7171}"/>
              </a:ext>
            </a:extLst>
          </p:cNvPr>
          <p:cNvSpPr txBox="1">
            <a:spLocks/>
          </p:cNvSpPr>
          <p:nvPr/>
        </p:nvSpPr>
        <p:spPr>
          <a:xfrm>
            <a:off x="1742711" y="-3910"/>
            <a:ext cx="8071584" cy="759768"/>
          </a:xfrm>
          <a:prstGeom prst="rect">
            <a:avLst/>
          </a:prstGeom>
        </p:spPr>
        <p:txBody>
          <a:bodyPr vert="horz" lIns="86050" tIns="43025" rIns="86050" bIns="43025" rtlCol="0" anchor="ctr">
            <a:noAutofit/>
          </a:bodyPr>
          <a:lstStyle>
            <a:lvl1pPr algn="ctr" defTabSz="1299992" rtl="0" eaLnBrk="1" latinLnBrk="0" hangingPunct="1">
              <a:spcBef>
                <a:spcPct val="0"/>
              </a:spcBef>
              <a:buNone/>
              <a:defRPr sz="6300" kern="1200">
                <a:solidFill>
                  <a:schemeClr val="tx1"/>
                </a:solidFill>
                <a:latin typeface="+mj-lt"/>
                <a:ea typeface="+mj-ea"/>
                <a:cs typeface="+mj-cs"/>
              </a:defRPr>
            </a:lvl1pPr>
          </a:lstStyle>
          <a:p>
            <a:r>
              <a:rPr lang="en-GB" sz="3403" b="1" dirty="0">
                <a:solidFill>
                  <a:schemeClr val="tx2"/>
                </a:solidFill>
                <a:latin typeface="Garamond" panose="02020404030301010803" pitchFamily="18" charset="0"/>
                <a:cs typeface="Calibri"/>
              </a:rPr>
              <a:t>NTM in Italy</a:t>
            </a:r>
          </a:p>
        </p:txBody>
      </p:sp>
    </p:spTree>
    <p:extLst>
      <p:ext uri="{BB962C8B-B14F-4D97-AF65-F5344CB8AC3E}">
        <p14:creationId xmlns:p14="http://schemas.microsoft.com/office/powerpoint/2010/main" val="32121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A76DB6BE-D685-624B-B29E-88E31E7F1318}"/>
              </a:ext>
            </a:extLst>
          </p:cNvPr>
          <p:cNvSpPr/>
          <p:nvPr/>
        </p:nvSpPr>
        <p:spPr>
          <a:xfrm>
            <a:off x="3106142" y="1863108"/>
            <a:ext cx="5241716" cy="878126"/>
          </a:xfrm>
          <a:prstGeom prst="rect">
            <a:avLst/>
          </a:prstGeom>
        </p:spPr>
        <p:txBody>
          <a:bodyPr wrap="square">
            <a:spAutoFit/>
          </a:bodyPr>
          <a:lstStyle/>
          <a:p>
            <a:pPr algn="ctr"/>
            <a:r>
              <a:rPr lang="it-IT" sz="1702" b="1" dirty="0">
                <a:solidFill>
                  <a:schemeClr val="tx2"/>
                </a:solidFill>
                <a:latin typeface="Garamond" panose="02020404030301010803" pitchFamily="18" charset="0"/>
              </a:rPr>
              <a:t>Decreto Ministeriale 15 dicembre 1990 Sistema informativo delle malattie infettive e diffusive (1) Pubblicato nella </a:t>
            </a:r>
            <a:r>
              <a:rPr lang="it-IT" sz="1702" b="1" dirty="0" err="1">
                <a:solidFill>
                  <a:schemeClr val="tx2"/>
                </a:solidFill>
                <a:latin typeface="Garamond" panose="02020404030301010803" pitchFamily="18" charset="0"/>
              </a:rPr>
              <a:t>Gazz</a:t>
            </a:r>
            <a:r>
              <a:rPr lang="it-IT" sz="1702" b="1" dirty="0">
                <a:solidFill>
                  <a:schemeClr val="tx2"/>
                </a:solidFill>
                <a:latin typeface="Garamond" panose="02020404030301010803" pitchFamily="18" charset="0"/>
              </a:rPr>
              <a:t>. Uff. 8 gennaio 1991, n. 6.</a:t>
            </a:r>
          </a:p>
        </p:txBody>
      </p:sp>
      <p:sp>
        <p:nvSpPr>
          <p:cNvPr id="4" name="Rettangolo 3">
            <a:extLst>
              <a:ext uri="{FF2B5EF4-FFF2-40B4-BE49-F238E27FC236}">
                <a16:creationId xmlns:a16="http://schemas.microsoft.com/office/drawing/2014/main" id="{55A00C00-E62A-D84B-B5FF-E344CDA6E6D1}"/>
              </a:ext>
            </a:extLst>
          </p:cNvPr>
          <p:cNvSpPr/>
          <p:nvPr/>
        </p:nvSpPr>
        <p:spPr>
          <a:xfrm>
            <a:off x="3786885" y="4177631"/>
            <a:ext cx="4322233" cy="1925848"/>
          </a:xfrm>
          <a:prstGeom prst="rect">
            <a:avLst/>
          </a:prstGeom>
        </p:spPr>
        <p:txBody>
          <a:bodyPr>
            <a:spAutoFit/>
          </a:bodyPr>
          <a:lstStyle/>
          <a:p>
            <a:r>
              <a:rPr lang="it-IT" sz="1702" b="1" dirty="0">
                <a:solidFill>
                  <a:schemeClr val="tx2"/>
                </a:solidFill>
                <a:latin typeface="Garamond" panose="02020404030301010803" pitchFamily="18" charset="0"/>
              </a:rPr>
              <a:t>CLASSE TERZA: Malattie per le quali sono richieste particolari documentazioni: </a:t>
            </a:r>
          </a:p>
          <a:p>
            <a:r>
              <a:rPr lang="it-IT" sz="1702" b="1" dirty="0">
                <a:solidFill>
                  <a:schemeClr val="tx2"/>
                </a:solidFill>
                <a:latin typeface="Garamond" panose="02020404030301010803" pitchFamily="18" charset="0"/>
              </a:rPr>
              <a:t>39) AIDS; </a:t>
            </a:r>
          </a:p>
          <a:p>
            <a:r>
              <a:rPr lang="it-IT" sz="1702" b="1" dirty="0">
                <a:solidFill>
                  <a:schemeClr val="tx2"/>
                </a:solidFill>
                <a:latin typeface="Garamond" panose="02020404030301010803" pitchFamily="18" charset="0"/>
              </a:rPr>
              <a:t>40) lebbra; </a:t>
            </a:r>
          </a:p>
          <a:p>
            <a:r>
              <a:rPr lang="it-IT" sz="1702" b="1" dirty="0">
                <a:solidFill>
                  <a:schemeClr val="tx2"/>
                </a:solidFill>
                <a:latin typeface="Garamond" panose="02020404030301010803" pitchFamily="18" charset="0"/>
              </a:rPr>
              <a:t>41) malaria; </a:t>
            </a:r>
          </a:p>
          <a:p>
            <a:r>
              <a:rPr lang="it-IT" sz="1702" b="1" dirty="0">
                <a:solidFill>
                  <a:srgbClr val="FF0000"/>
                </a:solidFill>
                <a:latin typeface="Garamond" panose="02020404030301010803" pitchFamily="18" charset="0"/>
              </a:rPr>
              <a:t>42) </a:t>
            </a:r>
            <a:r>
              <a:rPr lang="it-IT" sz="1702" b="1" dirty="0" err="1">
                <a:solidFill>
                  <a:srgbClr val="FF0000"/>
                </a:solidFill>
                <a:latin typeface="Garamond" panose="02020404030301010803" pitchFamily="18" charset="0"/>
              </a:rPr>
              <a:t>micobatteriosi</a:t>
            </a:r>
            <a:r>
              <a:rPr lang="it-IT" sz="1702" b="1" dirty="0">
                <a:solidFill>
                  <a:srgbClr val="FF0000"/>
                </a:solidFill>
                <a:latin typeface="Garamond" panose="02020404030301010803" pitchFamily="18" charset="0"/>
              </a:rPr>
              <a:t> </a:t>
            </a:r>
            <a:r>
              <a:rPr lang="it-IT" sz="1702" b="1">
                <a:solidFill>
                  <a:srgbClr val="FF0000"/>
                </a:solidFill>
                <a:latin typeface="Garamond" panose="02020404030301010803" pitchFamily="18" charset="0"/>
              </a:rPr>
              <a:t>non tubercolari; </a:t>
            </a:r>
            <a:endParaRPr lang="it-IT" sz="1702" b="1" dirty="0">
              <a:solidFill>
                <a:srgbClr val="FF0000"/>
              </a:solidFill>
              <a:latin typeface="Garamond" panose="02020404030301010803" pitchFamily="18" charset="0"/>
            </a:endParaRPr>
          </a:p>
          <a:p>
            <a:r>
              <a:rPr lang="it-IT" sz="1702" b="1" dirty="0">
                <a:solidFill>
                  <a:schemeClr val="tx2"/>
                </a:solidFill>
                <a:latin typeface="Garamond" panose="02020404030301010803" pitchFamily="18" charset="0"/>
              </a:rPr>
              <a:t>43) tubercolosi.</a:t>
            </a:r>
          </a:p>
        </p:txBody>
      </p:sp>
      <p:sp>
        <p:nvSpPr>
          <p:cNvPr id="5" name="Title 1">
            <a:extLst>
              <a:ext uri="{FF2B5EF4-FFF2-40B4-BE49-F238E27FC236}">
                <a16:creationId xmlns:a16="http://schemas.microsoft.com/office/drawing/2014/main" id="{6B50A074-48BA-5642-9089-0704B9C25E21}"/>
              </a:ext>
            </a:extLst>
          </p:cNvPr>
          <p:cNvSpPr txBox="1">
            <a:spLocks/>
          </p:cNvSpPr>
          <p:nvPr/>
        </p:nvSpPr>
        <p:spPr>
          <a:xfrm>
            <a:off x="1725245" y="1103340"/>
            <a:ext cx="8071584" cy="759768"/>
          </a:xfrm>
          <a:prstGeom prst="rect">
            <a:avLst/>
          </a:prstGeom>
        </p:spPr>
        <p:txBody>
          <a:bodyPr vert="horz" lIns="86050" tIns="43025" rIns="86050" bIns="43025" rtlCol="0" anchor="ctr">
            <a:noAutofit/>
          </a:bodyPr>
          <a:lstStyle>
            <a:lvl1pPr algn="ctr" defTabSz="1299992" rtl="0" eaLnBrk="1" latinLnBrk="0" hangingPunct="1">
              <a:spcBef>
                <a:spcPct val="0"/>
              </a:spcBef>
              <a:buNone/>
              <a:defRPr sz="6300" kern="1200">
                <a:solidFill>
                  <a:schemeClr val="tx1"/>
                </a:solidFill>
                <a:latin typeface="+mj-lt"/>
                <a:ea typeface="+mj-ea"/>
                <a:cs typeface="+mj-cs"/>
              </a:defRPr>
            </a:lvl1pPr>
          </a:lstStyle>
          <a:p>
            <a:r>
              <a:rPr lang="en-GB" sz="3403" b="1" dirty="0">
                <a:solidFill>
                  <a:schemeClr val="tx2"/>
                </a:solidFill>
                <a:latin typeface="Garamond" panose="02020404030301010803" pitchFamily="18" charset="0"/>
                <a:cs typeface="Calibri"/>
              </a:rPr>
              <a:t>Italian Notification System</a:t>
            </a:r>
          </a:p>
        </p:txBody>
      </p:sp>
    </p:spTree>
    <p:extLst>
      <p:ext uri="{BB962C8B-B14F-4D97-AF65-F5344CB8AC3E}">
        <p14:creationId xmlns:p14="http://schemas.microsoft.com/office/powerpoint/2010/main" val="3206168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282ACC8-2386-414A-9E78-B69B30B7F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736" y="2282635"/>
            <a:ext cx="6750602" cy="4076324"/>
          </a:xfrm>
          <a:prstGeom prst="rect">
            <a:avLst/>
          </a:prstGeom>
        </p:spPr>
      </p:pic>
      <p:sp>
        <p:nvSpPr>
          <p:cNvPr id="3" name="Title 1">
            <a:extLst>
              <a:ext uri="{FF2B5EF4-FFF2-40B4-BE49-F238E27FC236}">
                <a16:creationId xmlns:a16="http://schemas.microsoft.com/office/drawing/2014/main" id="{71B26E66-06F1-F34E-BB71-98A75EE1A1C5}"/>
              </a:ext>
            </a:extLst>
          </p:cNvPr>
          <p:cNvSpPr txBox="1">
            <a:spLocks/>
          </p:cNvSpPr>
          <p:nvPr/>
        </p:nvSpPr>
        <p:spPr>
          <a:xfrm>
            <a:off x="1562088" y="1395913"/>
            <a:ext cx="8071584" cy="759768"/>
          </a:xfrm>
          <a:prstGeom prst="rect">
            <a:avLst/>
          </a:prstGeom>
        </p:spPr>
        <p:txBody>
          <a:bodyPr vert="horz" lIns="86050" tIns="43025" rIns="86050" bIns="43025" rtlCol="0" anchor="ctr">
            <a:noAutofit/>
          </a:bodyPr>
          <a:lstStyle>
            <a:lvl1pPr algn="ctr" defTabSz="1299992" rtl="0" eaLnBrk="1" latinLnBrk="0" hangingPunct="1">
              <a:spcBef>
                <a:spcPct val="0"/>
              </a:spcBef>
              <a:buNone/>
              <a:defRPr sz="6300" kern="1200">
                <a:solidFill>
                  <a:schemeClr val="tx1"/>
                </a:solidFill>
                <a:latin typeface="+mj-lt"/>
                <a:ea typeface="+mj-ea"/>
                <a:cs typeface="+mj-cs"/>
              </a:defRPr>
            </a:lvl1pPr>
          </a:lstStyle>
          <a:p>
            <a:r>
              <a:rPr lang="en-GB" sz="3403" b="1" dirty="0">
                <a:solidFill>
                  <a:schemeClr val="tx2"/>
                </a:solidFill>
                <a:latin typeface="Garamond" panose="02020404030301010803" pitchFamily="18" charset="0"/>
                <a:cs typeface="Calibri"/>
              </a:rPr>
              <a:t>Italian Notification System</a:t>
            </a:r>
          </a:p>
        </p:txBody>
      </p:sp>
    </p:spTree>
    <p:extLst>
      <p:ext uri="{BB962C8B-B14F-4D97-AF65-F5344CB8AC3E}">
        <p14:creationId xmlns:p14="http://schemas.microsoft.com/office/powerpoint/2010/main" val="4062932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EAFA1E89-E63E-3A41-A7EB-C714E64C1A2F}"/>
              </a:ext>
            </a:extLst>
          </p:cNvPr>
          <p:cNvSpPr txBox="1">
            <a:spLocks noChangeArrowheads="1"/>
          </p:cNvSpPr>
          <p:nvPr/>
        </p:nvSpPr>
        <p:spPr>
          <a:xfrm>
            <a:off x="1595955" y="1842574"/>
            <a:ext cx="8755956" cy="435215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B050"/>
              </a:buClr>
              <a:buFont typeface="Wingdings" pitchFamily="2" charset="2"/>
              <a:buChar char="ü"/>
            </a:pPr>
            <a:r>
              <a:rPr lang="en-US" altLang="it-IT" sz="2269" dirty="0">
                <a:latin typeface="Garamond" panose="02020404030301010803" pitchFamily="18" charset="0"/>
                <a:ea typeface="ＭＳ Ｐゴシック" panose="020B0600070205080204" pitchFamily="34" charset="-128"/>
              </a:rPr>
              <a:t>More detailed information than is available in routine systems;</a:t>
            </a:r>
          </a:p>
          <a:p>
            <a:pPr>
              <a:buClr>
                <a:srgbClr val="00B050"/>
              </a:buClr>
              <a:buFont typeface="Wingdings" pitchFamily="2" charset="2"/>
              <a:buChar char="ü"/>
            </a:pPr>
            <a:r>
              <a:rPr lang="en-US" altLang="it-IT" sz="2269" dirty="0">
                <a:latin typeface="Garamond" panose="02020404030301010803" pitchFamily="18" charset="0"/>
                <a:ea typeface="ＭＳ Ｐゴシック" panose="020B0600070205080204" pitchFamily="34" charset="-128"/>
              </a:rPr>
              <a:t>Can be tailored to specific program needs;</a:t>
            </a:r>
          </a:p>
          <a:p>
            <a:pPr>
              <a:buClr>
                <a:srgbClr val="00B050"/>
              </a:buClr>
              <a:buFont typeface="Wingdings" pitchFamily="2" charset="2"/>
              <a:buChar char="ü"/>
            </a:pPr>
            <a:r>
              <a:rPr lang="en-US" altLang="it-IT" sz="2269" dirty="0">
                <a:latin typeface="Garamond" panose="02020404030301010803" pitchFamily="18" charset="0"/>
                <a:ea typeface="ＭＳ Ｐゴシック" panose="020B0600070205080204" pitchFamily="34" charset="-128"/>
              </a:rPr>
              <a:t>Quality control may be easier than in routine systems.</a:t>
            </a:r>
          </a:p>
          <a:p>
            <a:pPr>
              <a:buClr>
                <a:srgbClr val="00B050"/>
              </a:buClr>
              <a:buFont typeface="Wingdings" pitchFamily="2" charset="2"/>
              <a:buChar char="ü"/>
            </a:pPr>
            <a:endParaRPr lang="en-US" altLang="it-IT" sz="2269" dirty="0">
              <a:latin typeface="Garamond" panose="02020404030301010803" pitchFamily="18" charset="0"/>
              <a:ea typeface="ＭＳ Ｐゴシック" panose="020B0600070205080204" pitchFamily="34" charset="-128"/>
            </a:endParaRPr>
          </a:p>
          <a:p>
            <a:pPr>
              <a:buClr>
                <a:srgbClr val="00B050"/>
              </a:buClr>
              <a:buFont typeface="Wingdings" pitchFamily="2" charset="2"/>
              <a:buChar char="ü"/>
            </a:pPr>
            <a:endParaRPr lang="en-US" altLang="it-IT" sz="2269" dirty="0">
              <a:latin typeface="Garamond" panose="02020404030301010803" pitchFamily="18" charset="0"/>
              <a:ea typeface="ＭＳ Ｐゴシック" panose="020B0600070205080204" pitchFamily="34" charset="-128"/>
            </a:endParaRPr>
          </a:p>
          <a:p>
            <a:pPr>
              <a:buClr>
                <a:srgbClr val="FF0000"/>
              </a:buClr>
              <a:buFont typeface="Wingdings" pitchFamily="2" charset="2"/>
              <a:buChar char="ü"/>
            </a:pPr>
            <a:r>
              <a:rPr lang="en-US" altLang="it-IT" sz="2269" dirty="0">
                <a:latin typeface="Garamond" panose="02020404030301010803" pitchFamily="18" charset="0"/>
                <a:ea typeface="ＭＳ Ｐゴシック" panose="020B0600070205080204" pitchFamily="34" charset="-128"/>
              </a:rPr>
              <a:t>Survey sampling design and analysis may be complex;</a:t>
            </a:r>
          </a:p>
          <a:p>
            <a:pPr>
              <a:buClr>
                <a:srgbClr val="FF0000"/>
              </a:buClr>
              <a:buFont typeface="Wingdings" pitchFamily="2" charset="2"/>
              <a:buChar char="ü"/>
            </a:pPr>
            <a:r>
              <a:rPr lang="en-US" altLang="it-IT" sz="2269" dirty="0">
                <a:latin typeface="Garamond" panose="02020404030301010803" pitchFamily="18" charset="0"/>
                <a:ea typeface="ＭＳ Ｐゴシック" panose="020B0600070205080204" pitchFamily="34" charset="-128"/>
              </a:rPr>
              <a:t>Expensive, time-consuming;</a:t>
            </a:r>
          </a:p>
          <a:p>
            <a:pPr>
              <a:buClr>
                <a:srgbClr val="FF0000"/>
              </a:buClr>
              <a:buFont typeface="Wingdings" pitchFamily="2" charset="2"/>
              <a:buChar char="ü"/>
            </a:pPr>
            <a:r>
              <a:rPr lang="en-US" altLang="it-IT" sz="2269" dirty="0">
                <a:latin typeface="Garamond" panose="02020404030301010803" pitchFamily="18" charset="0"/>
                <a:ea typeface="ＭＳ Ｐゴシック" panose="020B0600070205080204" pitchFamily="34" charset="-128"/>
              </a:rPr>
              <a:t>Sustainability concerns;</a:t>
            </a:r>
          </a:p>
          <a:p>
            <a:pPr>
              <a:buClr>
                <a:srgbClr val="FF0000"/>
              </a:buClr>
              <a:buFont typeface="Wingdings" pitchFamily="2" charset="2"/>
              <a:buChar char="ü"/>
            </a:pPr>
            <a:r>
              <a:rPr lang="en-US" altLang="it-IT" sz="2269" dirty="0">
                <a:latin typeface="Garamond" panose="02020404030301010803" pitchFamily="18" charset="0"/>
                <a:ea typeface="ＭＳ Ｐゴシック" panose="020B0600070205080204" pitchFamily="34" charset="-128"/>
              </a:rPr>
              <a:t>Less connected to ongoing program decision-making;</a:t>
            </a:r>
          </a:p>
          <a:p>
            <a:pPr>
              <a:buClr>
                <a:srgbClr val="FF0000"/>
              </a:buClr>
              <a:buFont typeface="Wingdings" pitchFamily="2" charset="2"/>
              <a:buChar char="ü"/>
            </a:pPr>
            <a:r>
              <a:rPr lang="en-US" altLang="it-IT" sz="2269" dirty="0">
                <a:latin typeface="Garamond" panose="02020404030301010803" pitchFamily="18" charset="0"/>
                <a:ea typeface="ＭＳ Ｐゴシック" panose="020B0600070205080204" pitchFamily="34" charset="-128"/>
              </a:rPr>
              <a:t>Information rapidly outdated, unless repeated – not available regularly.</a:t>
            </a:r>
          </a:p>
          <a:p>
            <a:pPr>
              <a:buClr>
                <a:srgbClr val="00B050"/>
              </a:buClr>
              <a:buFont typeface="Wingdings" pitchFamily="2" charset="2"/>
              <a:buChar char="ü"/>
            </a:pPr>
            <a:endParaRPr lang="en-US" altLang="it-IT" sz="2269" dirty="0">
              <a:latin typeface="Garamond" panose="02020404030301010803" pitchFamily="18" charset="0"/>
              <a:ea typeface="ＭＳ Ｐゴシック" panose="020B0600070205080204" pitchFamily="34" charset="-128"/>
            </a:endParaRPr>
          </a:p>
          <a:p>
            <a:pPr>
              <a:buClr>
                <a:srgbClr val="00B050"/>
              </a:buClr>
              <a:buFont typeface="Wingdings" pitchFamily="2" charset="2"/>
              <a:buChar char="ü"/>
            </a:pPr>
            <a:endParaRPr lang="en-US" altLang="it-IT" sz="2269" dirty="0">
              <a:latin typeface="Garamond" panose="02020404030301010803" pitchFamily="18" charset="0"/>
              <a:ea typeface="ＭＳ Ｐゴシック" panose="020B0600070205080204" pitchFamily="34" charset="-128"/>
            </a:endParaRPr>
          </a:p>
          <a:p>
            <a:endParaRPr lang="en-US" altLang="it-IT" sz="2269" dirty="0">
              <a:latin typeface="Garamond" panose="02020404030301010803" pitchFamily="18" charset="0"/>
              <a:ea typeface="ＭＳ Ｐゴシック" panose="020B0600070205080204" pitchFamily="34" charset="-128"/>
            </a:endParaRPr>
          </a:p>
        </p:txBody>
      </p:sp>
      <p:sp>
        <p:nvSpPr>
          <p:cNvPr id="4" name="Title 1">
            <a:extLst>
              <a:ext uri="{FF2B5EF4-FFF2-40B4-BE49-F238E27FC236}">
                <a16:creationId xmlns:a16="http://schemas.microsoft.com/office/drawing/2014/main" id="{6BCF7D4A-E166-3640-8C88-F99ADA2CCFB4}"/>
              </a:ext>
            </a:extLst>
          </p:cNvPr>
          <p:cNvSpPr txBox="1">
            <a:spLocks/>
          </p:cNvSpPr>
          <p:nvPr/>
        </p:nvSpPr>
        <p:spPr>
          <a:xfrm>
            <a:off x="1742711" y="1249156"/>
            <a:ext cx="8071584" cy="759768"/>
          </a:xfrm>
          <a:prstGeom prst="rect">
            <a:avLst/>
          </a:prstGeom>
        </p:spPr>
        <p:txBody>
          <a:bodyPr vert="horz" lIns="86050" tIns="43025" rIns="86050" bIns="43025" rtlCol="0" anchor="ctr">
            <a:noAutofit/>
          </a:bodyPr>
          <a:lstStyle>
            <a:lvl1pPr algn="ctr" defTabSz="1299992" rtl="0" eaLnBrk="1" latinLnBrk="0" hangingPunct="1">
              <a:spcBef>
                <a:spcPct val="0"/>
              </a:spcBef>
              <a:buNone/>
              <a:defRPr sz="6300" kern="1200">
                <a:solidFill>
                  <a:schemeClr val="tx1"/>
                </a:solidFill>
                <a:latin typeface="+mj-lt"/>
                <a:ea typeface="+mj-ea"/>
                <a:cs typeface="+mj-cs"/>
              </a:defRPr>
            </a:lvl1pPr>
          </a:lstStyle>
          <a:p>
            <a:r>
              <a:rPr lang="en-GB" sz="3403" b="1" dirty="0">
                <a:solidFill>
                  <a:schemeClr val="tx2"/>
                </a:solidFill>
                <a:latin typeface="Garamond" panose="02020404030301010803" pitchFamily="18" charset="0"/>
                <a:cs typeface="Calibri"/>
              </a:rPr>
              <a:t>Survey</a:t>
            </a:r>
          </a:p>
        </p:txBody>
      </p:sp>
    </p:spTree>
    <p:extLst>
      <p:ext uri="{BB962C8B-B14F-4D97-AF65-F5344CB8AC3E}">
        <p14:creationId xmlns:p14="http://schemas.microsoft.com/office/powerpoint/2010/main" val="2248654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dissolve">
                                      <p:cBhvr>
                                        <p:cTn id="21" dur="500"/>
                                        <p:tgtEl>
                                          <p:spTgt spid="3">
                                            <p:txEl>
                                              <p:pRg st="6" end="6"/>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dissolve">
                                      <p:cBhvr>
                                        <p:cTn id="24" dur="500"/>
                                        <p:tgtEl>
                                          <p:spTgt spid="3">
                                            <p:txEl>
                                              <p:pRg st="7" end="7"/>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dissolve">
                                      <p:cBhvr>
                                        <p:cTn id="3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2940</Words>
  <Application>Microsoft Macintosh PowerPoint</Application>
  <PresentationFormat>Personalizzato</PresentationFormat>
  <Paragraphs>557</Paragraphs>
  <Slides>34</Slides>
  <Notes>17</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34</vt:i4>
      </vt:variant>
    </vt:vector>
  </HeadingPairs>
  <TitlesOfParts>
    <vt:vector size="42" baseType="lpstr">
      <vt:lpstr>Arial</vt:lpstr>
      <vt:lpstr>Calibri</vt:lpstr>
      <vt:lpstr>Courier New</vt:lpstr>
      <vt:lpstr>Garamond</vt:lpstr>
      <vt:lpstr>Lucida Grande</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Environmental sources</vt:lpstr>
      <vt:lpstr>Presentazione standard di PowerPoint</vt:lpstr>
      <vt:lpstr>Presentazione standard di PowerPoint</vt:lpstr>
      <vt:lpstr>Presentazione standard di PowerPoint</vt:lpstr>
      <vt:lpstr>Presentazione standard di PowerPoint</vt:lpstr>
      <vt:lpstr>Survival and NTM species</vt:lpstr>
      <vt:lpstr>Adequate Therapy and Mortality</vt:lpstr>
      <vt:lpstr>Mortality and Cavitary Disease</vt:lpstr>
      <vt:lpstr>Presentazione standard di PowerPoint</vt:lpstr>
      <vt:lpstr>Presentazione standard di PowerPoint</vt:lpstr>
      <vt:lpstr>Presentazione standard di PowerPoint</vt:lpstr>
      <vt:lpstr>Host Risk Factors</vt:lpstr>
      <vt:lpstr>Presentazione standard di PowerPoint</vt:lpstr>
      <vt:lpstr>Presentazione standard di PowerPoint</vt:lpstr>
      <vt:lpstr>Diagnostic criteria for NTM-LD</vt:lpstr>
      <vt:lpstr>NTM Drug-Resistance</vt:lpstr>
      <vt:lpstr>Natural Resistance</vt:lpstr>
      <vt:lpstr>Macrolide Resistance</vt:lpstr>
      <vt:lpstr>Reinfection in MAC-LD</vt:lpstr>
      <vt:lpstr>NTM isolation with Bronchiectasis</vt:lpstr>
      <vt:lpstr>NTM isolation with Bronchiectasis</vt:lpstr>
      <vt:lpstr>NTM with COPD and ICS</vt:lpstr>
    </vt:vector>
  </TitlesOfParts>
  <Company>Retired Assholes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IO ME</dc:creator>
  <cp:lastModifiedBy>GIOVANNI SOTGIU</cp:lastModifiedBy>
  <cp:revision>14</cp:revision>
  <dcterms:created xsi:type="dcterms:W3CDTF">2018-09-26T06:24:22Z</dcterms:created>
  <dcterms:modified xsi:type="dcterms:W3CDTF">2019-04-02T08:37:56Z</dcterms:modified>
</cp:coreProperties>
</file>