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7" r:id="rId2"/>
    <p:sldId id="259" r:id="rId3"/>
    <p:sldId id="260" r:id="rId4"/>
    <p:sldId id="261" r:id="rId5"/>
    <p:sldId id="322" r:id="rId6"/>
    <p:sldId id="263" r:id="rId7"/>
    <p:sldId id="264" r:id="rId8"/>
    <p:sldId id="265" r:id="rId9"/>
    <p:sldId id="266" r:id="rId10"/>
    <p:sldId id="267" r:id="rId11"/>
    <p:sldId id="268" r:id="rId12"/>
    <p:sldId id="309" r:id="rId13"/>
    <p:sldId id="311" r:id="rId14"/>
    <p:sldId id="270" r:id="rId15"/>
    <p:sldId id="271" r:id="rId16"/>
    <p:sldId id="310" r:id="rId17"/>
    <p:sldId id="312" r:id="rId18"/>
    <p:sldId id="272" r:id="rId19"/>
    <p:sldId id="273" r:id="rId20"/>
    <p:sldId id="326" r:id="rId21"/>
    <p:sldId id="327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314" r:id="rId30"/>
    <p:sldId id="284" r:id="rId31"/>
    <p:sldId id="285" r:id="rId32"/>
    <p:sldId id="286" r:id="rId33"/>
    <p:sldId id="287" r:id="rId34"/>
    <p:sldId id="288" r:id="rId35"/>
    <p:sldId id="319" r:id="rId36"/>
    <p:sldId id="317" r:id="rId37"/>
    <p:sldId id="320" r:id="rId38"/>
    <p:sldId id="291" r:id="rId39"/>
    <p:sldId id="292" r:id="rId40"/>
    <p:sldId id="321" r:id="rId41"/>
    <p:sldId id="296" r:id="rId42"/>
    <p:sldId id="297" r:id="rId43"/>
    <p:sldId id="298" r:id="rId44"/>
    <p:sldId id="299" r:id="rId45"/>
    <p:sldId id="324" r:id="rId46"/>
    <p:sldId id="325" r:id="rId47"/>
    <p:sldId id="323" r:id="rId48"/>
    <p:sldId id="302" r:id="rId49"/>
    <p:sldId id="303" r:id="rId50"/>
    <p:sldId id="304" r:id="rId51"/>
    <p:sldId id="305" r:id="rId52"/>
    <p:sldId id="306" r:id="rId53"/>
    <p:sldId id="307" r:id="rId54"/>
    <p:sldId id="308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2883" autoAdjust="0"/>
  </p:normalViewPr>
  <p:slideViewPr>
    <p:cSldViewPr snapToGrid="0">
      <p:cViewPr varScale="1">
        <p:scale>
          <a:sx n="84" d="100"/>
          <a:sy n="84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D4C56-2763-8749-A163-BDE6D2D23993}" type="datetimeFigureOut">
              <a:rPr lang="it-IT" smtClean="0"/>
              <a:t>03/04/19</a:t>
            </a:fld>
            <a:endParaRPr lang="en-CA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CA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2A665-B697-AC49-824A-98C8AEF92A8A}" type="slidenum">
              <a:rPr lang="en-CA" smtClean="0"/>
              <a:t>‹N›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90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85744-9A0E-468E-84FA-9E96A5039315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B5E40-BA4D-4E7A-A492-C951899E23E1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Rationale: Patients with chronic obstructive pulmonary disease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(COPD) primarily describe their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exertional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dyspnea using descriptors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alluding to increased effort or work of breathing and unsatisfied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inspiration or inspiratory difficulty.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Objectives: The purpose of this study was to examine the impact of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in dynamic respiratory mechanics during incremental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(INCR) and high-intensity constant work-rate (CWR) cycle exercise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evolution of dyspnea intensity and its major qualitative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dimensions in patients with moderate-to-severe COPD.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Sixteen subjects with COPD performed symptom-limited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andCWRcycle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exercise tests. Measurements included dyspnea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 and qualitative descriptors, breathing pattern, operating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 volumes, and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esophageal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pressure (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Measurements and Main Results: During both exercise tests, there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an inflection in the relation between tidal volume (VT) and ventilation.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inflection occurred significantly earlier in time during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CWR versus INCR exercise but at a similar ventilation, VT, and tidal</a:t>
            </a:r>
          </a:p>
          <a:p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swing. Beyond this inflection, there was no further change in VT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 a continued increase in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ventilationandtidal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During both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tests, “work and effort” was the dominant dyspnea descriptor selected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to the inflection point, whereas after this point dyspnea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 and the selection frequency of “unsatisfied inspiration”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rose sharply.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Regardless of the exercise test protocol, the inflection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(or plateau) in the VT response marked the point where dyspnea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 rose abruptly and there was a transition in the dominant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qualitative descriptor choice from “work and effort” to “unsatisfied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inspiration.” Intensity and quality of dyspnea evolve separately and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strongly influenced by mechanical constraints on VT expansion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exercise in COPD.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8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RATIONALE: </a:t>
            </a:r>
          </a:p>
          <a:p>
            <a:r>
              <a:rPr lang="en-US" dirty="0"/>
              <a:t>Patients with chronic obstructive pulmonary disease (COPD) primarily describe their </a:t>
            </a:r>
            <a:r>
              <a:rPr lang="en-US" dirty="0" err="1"/>
              <a:t>exertional</a:t>
            </a:r>
            <a:r>
              <a:rPr lang="en-US" dirty="0"/>
              <a:t> </a:t>
            </a:r>
            <a:r>
              <a:rPr lang="en-US" dirty="0" err="1"/>
              <a:t>dyspnea</a:t>
            </a:r>
            <a:r>
              <a:rPr lang="en-US" dirty="0"/>
              <a:t> using descriptors alluding to increased effort or work of breathing and unsatisfied inspiration or </a:t>
            </a:r>
            <a:r>
              <a:rPr lang="en-US" dirty="0" err="1"/>
              <a:t>inspiratory</a:t>
            </a:r>
            <a:r>
              <a:rPr lang="en-US" dirty="0"/>
              <a:t> difficulty.</a:t>
            </a:r>
          </a:p>
          <a:p>
            <a:r>
              <a:rPr lang="en-US" b="1" dirty="0"/>
              <a:t>OBJECTIVES: </a:t>
            </a:r>
          </a:p>
          <a:p>
            <a:r>
              <a:rPr lang="en-US" dirty="0"/>
              <a:t>The purpose of this study was to examine the impact of changes in dynamic respiratory mechanics during incremental (INCR) and high-intensity constant work-rate (CWR) cycle exercise on the evolution of </a:t>
            </a:r>
            <a:r>
              <a:rPr lang="en-US" dirty="0" err="1"/>
              <a:t>dyspnea</a:t>
            </a:r>
            <a:r>
              <a:rPr lang="en-US" dirty="0"/>
              <a:t> intensity and its major qualitative dimensions in patients with moderate-to-severe COPD.</a:t>
            </a:r>
          </a:p>
          <a:p>
            <a:r>
              <a:rPr lang="en-US" b="1" dirty="0"/>
              <a:t>METHODS: </a:t>
            </a:r>
          </a:p>
          <a:p>
            <a:r>
              <a:rPr lang="en-US" dirty="0"/>
              <a:t>Sixteen subjects with COPD performed symptom-limited INCR and CWR cycle exercise tests. Measurements included </a:t>
            </a:r>
            <a:r>
              <a:rPr lang="en-US" dirty="0" err="1"/>
              <a:t>dyspnea</a:t>
            </a:r>
            <a:r>
              <a:rPr lang="en-US" dirty="0"/>
              <a:t> intensity and qualitative descriptors, breathing pattern, operating lung volumes, and esophageal pressure (</a:t>
            </a:r>
            <a:r>
              <a:rPr lang="en-US" dirty="0" err="1"/>
              <a:t>Pes</a:t>
            </a:r>
            <a:r>
              <a:rPr lang="en-US" dirty="0"/>
              <a:t>).</a:t>
            </a:r>
          </a:p>
          <a:p>
            <a:r>
              <a:rPr lang="en-US" b="1" dirty="0"/>
              <a:t>MEASUREMENTS AND MAIN RESULTS: </a:t>
            </a:r>
          </a:p>
          <a:p>
            <a:r>
              <a:rPr lang="en-US" dirty="0"/>
              <a:t>During both exercise tests, there was an inflection in the relation between tidal volume (</a:t>
            </a:r>
            <a:r>
              <a:rPr lang="en-US" dirty="0" err="1"/>
              <a:t>Vt</a:t>
            </a:r>
            <a:r>
              <a:rPr lang="en-US" dirty="0"/>
              <a:t>) and ventilation. This inflection occurred significantly earlier in time during CWR versus INCR exercise but at a similar ventilation, </a:t>
            </a:r>
            <a:r>
              <a:rPr lang="en-US" dirty="0" err="1"/>
              <a:t>Vt</a:t>
            </a:r>
            <a:r>
              <a:rPr lang="en-US" dirty="0"/>
              <a:t>, and tidal </a:t>
            </a:r>
            <a:r>
              <a:rPr lang="en-US" dirty="0" err="1"/>
              <a:t>Pes</a:t>
            </a:r>
            <a:r>
              <a:rPr lang="en-US" dirty="0"/>
              <a:t> swing. Beyond this inflection, there was no further change in </a:t>
            </a:r>
            <a:r>
              <a:rPr lang="en-US" dirty="0" err="1"/>
              <a:t>Vt</a:t>
            </a:r>
            <a:r>
              <a:rPr lang="en-US" dirty="0"/>
              <a:t> despite a continued increase in ventilation and tidal </a:t>
            </a:r>
            <a:r>
              <a:rPr lang="en-US" dirty="0" err="1"/>
              <a:t>Pes</a:t>
            </a:r>
            <a:r>
              <a:rPr lang="en-US" dirty="0"/>
              <a:t>. During both tests, "work and effort" was the dominant </a:t>
            </a:r>
            <a:r>
              <a:rPr lang="en-US" dirty="0" err="1"/>
              <a:t>dyspnea</a:t>
            </a:r>
            <a:r>
              <a:rPr lang="en-US" dirty="0"/>
              <a:t> descriptor selected up to the inflection point, whereas after this point </a:t>
            </a:r>
            <a:r>
              <a:rPr lang="en-US" dirty="0" err="1"/>
              <a:t>dyspnea</a:t>
            </a:r>
            <a:r>
              <a:rPr lang="en-US" dirty="0"/>
              <a:t> intensity and the selection frequency of "unsatisfied inspiration" rose sharply.</a:t>
            </a:r>
          </a:p>
          <a:p>
            <a:r>
              <a:rPr lang="en-US" b="1" dirty="0"/>
              <a:t>CONCLUSIONS: </a:t>
            </a:r>
          </a:p>
          <a:p>
            <a:r>
              <a:rPr lang="en-US" dirty="0"/>
              <a:t>Regardless of the exercise test protocol, the inflection (or plateau) in the </a:t>
            </a:r>
            <a:r>
              <a:rPr lang="en-US" dirty="0" err="1"/>
              <a:t>Vt</a:t>
            </a:r>
            <a:r>
              <a:rPr lang="en-US" dirty="0"/>
              <a:t> response marked the point where </a:t>
            </a:r>
            <a:r>
              <a:rPr lang="en-US" dirty="0" err="1"/>
              <a:t>dyspnea</a:t>
            </a:r>
            <a:r>
              <a:rPr lang="en-US" dirty="0"/>
              <a:t> intensity rose abruptly and there was a transition in the dominant qualitative descriptor choice from "work and effort" to "unsatisfied inspiration." Intensity and quality of </a:t>
            </a:r>
            <a:r>
              <a:rPr lang="en-US" dirty="0" err="1"/>
              <a:t>dyspnea</a:t>
            </a:r>
            <a:r>
              <a:rPr lang="en-US" dirty="0"/>
              <a:t> evolve separately and are strongly influenced by mechanical constraints on </a:t>
            </a:r>
            <a:r>
              <a:rPr lang="en-US" dirty="0" err="1"/>
              <a:t>Vt</a:t>
            </a:r>
            <a:r>
              <a:rPr lang="en-US" dirty="0"/>
              <a:t> expansion during exercise in COPD.</a:t>
            </a:r>
          </a:p>
          <a:p>
            <a:endParaRPr lang="en-CA" dirty="0"/>
          </a:p>
        </p:txBody>
      </p:sp>
      <p:sp>
        <p:nvSpPr>
          <p:cNvPr id="528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1" hangingPunct="1"/>
            <a:fld id="{B41B6164-DFB5-4ACD-8297-0B4C9676AB9C}" type="slidenum">
              <a:rPr lang="en-CA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30</a:t>
            </a:fld>
            <a:endParaRPr lang="en-CA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DA6AF0-50E0-9B47-B139-E7F10A5134FE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1F16F34-5937-CB42-B3B9-51136A8183B1}" type="slidenum">
              <a:rPr lang="en-US" sz="1200"/>
              <a:pPr algn="r"/>
              <a:t>38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>
              <a:ea typeface="ＭＳ Ｐゴシック" charset="0"/>
            </a:endParaRPr>
          </a:p>
        </p:txBody>
      </p:sp>
      <p:sp>
        <p:nvSpPr>
          <p:cNvPr id="97285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CA" sz="1200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5178A5-73D4-5241-A088-7D3D5AA13597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DB291-0444-440D-8459-DBA0DF481520}" type="slidenum">
              <a:rPr lang="en-US">
                <a:latin typeface="Arial" pitchFamily="34" charset="0"/>
              </a:rPr>
              <a:pPr/>
              <a:t>44</a:t>
            </a:fld>
            <a:endParaRPr lang="en-US">
              <a:latin typeface="Arial" pitchFamily="34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prominent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obstructive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pulmonary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(COPD).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multidimensional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questionnaires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Multidimensional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(MDP)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individualise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sensory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MDP in COPD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hypothesis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characteristics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multicentre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prospective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observational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-life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276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MDP data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various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Council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mMRC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score, COPD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 (CAT) score, Global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Chronic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Obstructive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(GOLD)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airflow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obstruction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GOLD “ABCD”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categories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Hospital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Anxiety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Scale (HADS)).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Univariate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multivariate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regressions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influencing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Cluster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create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MDP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more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more severe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mMRC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CAT, 12-item Short-Form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component,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airflow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obstruction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HADS. Multivariate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airflow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obstruction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depressive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determinants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“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elderly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ex-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smoker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severe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rehabilitation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exhibited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affective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emotional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dyspnoea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routine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description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targeted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therapeutic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interventions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designed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it-I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useful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it-IT" dirty="0"/>
          </a:p>
          <a:p>
            <a:endParaRPr lang="en-CA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2A665-B697-AC49-824A-98C8AEF92A8A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526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2A665-B697-AC49-824A-98C8AEF92A8A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138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Rationale: Opioids are commonly used to relieve dyspnea, but clinical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are mixed and practice varies widely.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Objectives: Evaluate the effect of morphine on dyspnea and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ventilatory</a:t>
            </a:r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drive under well-controlled laboratory conditions.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Methods: Six healthy volunteers received morphine (0.07 mg/kg)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placebo intravenously on separate days (randomized, blinded).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measured two responses to a CO2 stimulus: (1) perceptual response(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breathing discomfort;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describedby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subjects as “air hunger”)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induced by increasing partial pressure of end-tidal carbon dioxide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(PETCO2) during restricted ventilation, measured with a visual analog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 (range, “neutral” to “intolerable”); and (2)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ventilatory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response,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 in separate trials during unrestricted breathing.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Measurements and Main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Results:We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determined the PETCO2 that produced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60% breathing discomfort rating in each subject before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morphine (median, 8.5 mm Hg above resting PETCO2). At the same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PETCO2 after morphine administration, median breathing discomfort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reduced by65%of its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pretreatment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value;P,0.001. Ventilation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fell 28% at the same PETCO2; P , 0.01. The effect of morphine on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breathing discomfort was not significantly correlated with the effect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ventilatory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response. Placebo had no effect.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 (1) A moderate morphine dose produced substantial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relief of laboratory dyspnea, with a smaller reduction of ventilation.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In contrast to an earlier laboratory model of breathing effort, this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 model of air hunger established a highly significant treatment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consistent in magnitude with clinical studies of opioids.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Laboratory studies require fewer subjects and enable physiological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measurements that are difficult to make in a clinical setting.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Withinsubject</a:t>
            </a:r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 of the response to carefully controlled laboratory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stimuli can be an efficient means to optimize treatments before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 trials.</a:t>
            </a:r>
            <a:endParaRPr lang="en-CA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2A665-B697-AC49-824A-98C8AEF92A8A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13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 txBox="1">
            <a:spLocks noGrp="1" noChangeArrowheads="1"/>
          </p:cNvSpPr>
          <p:nvPr/>
        </p:nvSpPr>
        <p:spPr bwMode="auto">
          <a:xfrm>
            <a:off x="3886200" y="8686643"/>
            <a:ext cx="29718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7AAB902-D366-564B-8642-15BE12B08DEA}" type="slidenum">
              <a:rPr lang="en-US" sz="1200" b="0">
                <a:solidFill>
                  <a:srgbClr val="000000"/>
                </a:solidFill>
                <a:ea typeface="MS Pゴシック" charset="0"/>
                <a:cs typeface="MS Pゴシック" charset="0"/>
              </a:rPr>
              <a:pPr algn="r"/>
              <a:t>9</a:t>
            </a:fld>
            <a:endParaRPr lang="en-US" sz="1200" b="0">
              <a:solidFill>
                <a:srgbClr val="000000"/>
              </a:solidFill>
              <a:ea typeface="MS Pゴシック" charset="0"/>
              <a:cs typeface="MS Pゴシック" charset="0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it-IT">
                <a:latin typeface="Arial" charset="0"/>
              </a:rPr>
              <a:t>Change the values</a:t>
            </a:r>
          </a:p>
        </p:txBody>
      </p:sp>
      <p:sp>
        <p:nvSpPr>
          <p:cNvPr id="234500" name="Header Placeholder 4"/>
          <p:cNvSpPr txBox="1">
            <a:spLocks noGrp="1"/>
          </p:cNvSpPr>
          <p:nvPr/>
        </p:nvSpPr>
        <p:spPr bwMode="auto">
          <a:xfrm>
            <a:off x="0" y="0"/>
            <a:ext cx="2971800" cy="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endParaRPr lang="en-CA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14964-C58B-4355-B4D3-8A4D252C5AB8}" type="slidenum">
              <a:rPr lang="en-US"/>
              <a:pPr/>
              <a:t>48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Recettori periferici (muscolari, delle vie aeree, dei polmoni, chemorecettori, spingono il Central pattern </a:t>
            </a:r>
            <a:r>
              <a:rPr lang="it-IT" sz="12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generators</a:t>
            </a:r>
            <a:r>
              <a:rPr lang="it-IT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it-IT" sz="1200" b="1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CPGs</a:t>
            </a:r>
            <a:r>
              <a:rPr lang="it-IT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 ad aumentare l’output.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/>
              <a:t>Background: FEV1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regarded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correlate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survival</a:t>
            </a:r>
            <a:r>
              <a:rPr lang="it-IT" dirty="0"/>
              <a:t> in COPD and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used</a:t>
            </a:r>
            <a:endParaRPr lang="it-IT" dirty="0"/>
          </a:p>
          <a:p>
            <a:r>
              <a:rPr lang="it-IT" dirty="0" err="1"/>
              <a:t>as</a:t>
            </a:r>
            <a:r>
              <a:rPr lang="it-IT" dirty="0"/>
              <a:t> a </a:t>
            </a:r>
            <a:r>
              <a:rPr lang="it-IT" dirty="0" err="1"/>
              <a:t>measure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severity</a:t>
            </a:r>
            <a:r>
              <a:rPr lang="it-IT" dirty="0"/>
              <a:t> in the </a:t>
            </a:r>
            <a:r>
              <a:rPr lang="it-IT" dirty="0" err="1"/>
              <a:t>staging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COPD. </a:t>
            </a:r>
            <a:r>
              <a:rPr lang="it-IT" dirty="0" err="1"/>
              <a:t>Recently</a:t>
            </a:r>
            <a:r>
              <a:rPr lang="it-IT" dirty="0"/>
              <a:t>, </a:t>
            </a:r>
            <a:r>
              <a:rPr lang="it-IT" dirty="0" err="1"/>
              <a:t>however</a:t>
            </a:r>
            <a:r>
              <a:rPr lang="it-IT" dirty="0"/>
              <a:t>, the </a:t>
            </a:r>
            <a:r>
              <a:rPr lang="it-IT" dirty="0" err="1"/>
              <a:t>categorization</a:t>
            </a:r>
            <a:r>
              <a:rPr lang="it-IT" dirty="0"/>
              <a:t> </a:t>
            </a:r>
            <a:r>
              <a:rPr lang="it-IT" dirty="0" err="1"/>
              <a:t>of</a:t>
            </a:r>
            <a:endParaRPr lang="it-IT" dirty="0"/>
          </a:p>
          <a:p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COPD on the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dyspnea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similarly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reported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useful</a:t>
            </a:r>
            <a:endParaRPr lang="it-IT" dirty="0"/>
          </a:p>
          <a:p>
            <a:r>
              <a:rPr lang="it-IT" dirty="0"/>
              <a:t>in the </a:t>
            </a:r>
            <a:r>
              <a:rPr lang="it-IT" dirty="0" err="1"/>
              <a:t>prediction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health-related</a:t>
            </a:r>
            <a:r>
              <a:rPr lang="it-IT" dirty="0"/>
              <a:t> </a:t>
            </a:r>
            <a:r>
              <a:rPr lang="it-IT" dirty="0" err="1"/>
              <a:t>quality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life and </a:t>
            </a:r>
            <a:r>
              <a:rPr lang="it-IT" dirty="0" err="1"/>
              <a:t>improvement</a:t>
            </a:r>
            <a:r>
              <a:rPr lang="it-IT" dirty="0"/>
              <a:t> in </a:t>
            </a:r>
            <a:r>
              <a:rPr lang="it-IT" dirty="0" err="1"/>
              <a:t>exercise</a:t>
            </a:r>
            <a:r>
              <a:rPr lang="it-IT" dirty="0"/>
              <a:t> performance </a:t>
            </a:r>
            <a:r>
              <a:rPr lang="it-IT" dirty="0" err="1"/>
              <a:t>after</a:t>
            </a:r>
            <a:endParaRPr lang="it-IT" dirty="0"/>
          </a:p>
          <a:p>
            <a:r>
              <a:rPr lang="it-IT" dirty="0" err="1"/>
              <a:t>pulmonary</a:t>
            </a:r>
            <a:r>
              <a:rPr lang="it-IT" dirty="0"/>
              <a:t> </a:t>
            </a:r>
            <a:r>
              <a:rPr lang="it-IT" dirty="0" err="1"/>
              <a:t>rehabilitation</a:t>
            </a:r>
            <a:r>
              <a:rPr lang="it-IT" dirty="0"/>
              <a:t>.</a:t>
            </a:r>
          </a:p>
          <a:p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objectives</a:t>
            </a:r>
            <a:r>
              <a:rPr lang="it-IT" dirty="0"/>
              <a:t>: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compared</a:t>
            </a:r>
            <a:r>
              <a:rPr lang="it-IT" dirty="0"/>
              <a:t> the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dyspnea</a:t>
            </a:r>
            <a:r>
              <a:rPr lang="it-IT" dirty="0"/>
              <a:t> and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severity</a:t>
            </a:r>
            <a:r>
              <a:rPr lang="it-IT" dirty="0"/>
              <a:t>, </a:t>
            </a:r>
            <a:r>
              <a:rPr lang="it-IT" dirty="0" err="1"/>
              <a:t>as</a:t>
            </a:r>
            <a:endParaRPr lang="it-IT" dirty="0"/>
          </a:p>
          <a:p>
            <a:r>
              <a:rPr lang="it-IT" dirty="0" err="1"/>
              <a:t>evaluated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</a:t>
            </a:r>
            <a:r>
              <a:rPr lang="it-IT" dirty="0" err="1"/>
              <a:t>airway</a:t>
            </a:r>
            <a:r>
              <a:rPr lang="it-IT" dirty="0"/>
              <a:t> </a:t>
            </a:r>
            <a:r>
              <a:rPr lang="it-IT" dirty="0" err="1"/>
              <a:t>obstruction</a:t>
            </a:r>
            <a:r>
              <a:rPr lang="it-IT" dirty="0"/>
              <a:t>, on the 5-year </a:t>
            </a:r>
            <a:r>
              <a:rPr lang="it-IT" dirty="0" err="1"/>
              <a:t>survival</a:t>
            </a:r>
            <a:r>
              <a:rPr lang="it-IT" dirty="0"/>
              <a:t> rate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COPD.</a:t>
            </a:r>
          </a:p>
          <a:p>
            <a:r>
              <a:rPr lang="it-IT" dirty="0"/>
              <a:t>Design and </a:t>
            </a:r>
            <a:r>
              <a:rPr lang="it-IT" dirty="0" err="1"/>
              <a:t>methods</a:t>
            </a:r>
            <a:r>
              <a:rPr lang="it-IT" dirty="0"/>
              <a:t>: A total </a:t>
            </a:r>
            <a:r>
              <a:rPr lang="it-IT" dirty="0" err="1"/>
              <a:t>of</a:t>
            </a:r>
            <a:r>
              <a:rPr lang="it-IT" dirty="0"/>
              <a:t> 227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COPD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enrolled</a:t>
            </a:r>
            <a:r>
              <a:rPr lang="it-IT" dirty="0"/>
              <a:t> in a 5-year, </a:t>
            </a:r>
            <a:r>
              <a:rPr lang="it-IT" dirty="0" err="1"/>
              <a:t>prospective</a:t>
            </a:r>
            <a:r>
              <a:rPr lang="it-IT" dirty="0"/>
              <a:t>,</a:t>
            </a:r>
          </a:p>
          <a:p>
            <a:r>
              <a:rPr lang="it-IT" dirty="0" err="1"/>
              <a:t>multicenter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in the </a:t>
            </a:r>
            <a:r>
              <a:rPr lang="it-IT" dirty="0" err="1"/>
              <a:t>Kansai</a:t>
            </a:r>
            <a:r>
              <a:rPr lang="it-IT" dirty="0"/>
              <a:t> area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Japan</a:t>
            </a:r>
            <a:r>
              <a:rPr lang="it-IT" dirty="0"/>
              <a:t>, </a:t>
            </a:r>
            <a:r>
              <a:rPr lang="it-IT" dirty="0" err="1"/>
              <a:t>involving</a:t>
            </a:r>
            <a:r>
              <a:rPr lang="it-IT" dirty="0"/>
              <a:t> 20 </a:t>
            </a:r>
            <a:r>
              <a:rPr lang="it-IT" dirty="0" err="1"/>
              <a:t>divisions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respiratory</a:t>
            </a:r>
            <a:r>
              <a:rPr lang="it-IT" dirty="0"/>
              <a:t> medicine </a:t>
            </a:r>
            <a:r>
              <a:rPr lang="it-IT" dirty="0" err="1"/>
              <a:t>from</a:t>
            </a:r>
            <a:endParaRPr lang="it-IT" dirty="0"/>
          </a:p>
          <a:p>
            <a:r>
              <a:rPr lang="it-IT" dirty="0" err="1"/>
              <a:t>various</a:t>
            </a:r>
            <a:r>
              <a:rPr lang="it-IT" dirty="0"/>
              <a:t> </a:t>
            </a:r>
            <a:r>
              <a:rPr lang="it-IT" dirty="0" err="1"/>
              <a:t>university</a:t>
            </a:r>
            <a:r>
              <a:rPr lang="it-IT" dirty="0"/>
              <a:t> and city </a:t>
            </a:r>
            <a:r>
              <a:rPr lang="it-IT" dirty="0" err="1"/>
              <a:t>hospitals</a:t>
            </a:r>
            <a:r>
              <a:rPr lang="it-IT" dirty="0"/>
              <a:t>.</a:t>
            </a:r>
          </a:p>
          <a:p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After</a:t>
            </a:r>
            <a:r>
              <a:rPr lang="it-IT" dirty="0"/>
              <a:t> 5 </a:t>
            </a:r>
            <a:r>
              <a:rPr lang="it-IT" dirty="0" err="1"/>
              <a:t>years</a:t>
            </a:r>
            <a:r>
              <a:rPr lang="it-IT" dirty="0"/>
              <a:t>, 183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available</a:t>
            </a:r>
            <a:r>
              <a:rPr lang="it-IT" dirty="0"/>
              <a:t> </a:t>
            </a:r>
            <a:r>
              <a:rPr lang="it-IT" dirty="0" err="1"/>
              <a:t>for</a:t>
            </a:r>
            <a:r>
              <a:rPr lang="it-IT" dirty="0"/>
              <a:t> the follow-up </a:t>
            </a:r>
            <a:r>
              <a:rPr lang="it-IT" dirty="0" err="1"/>
              <a:t>examination</a:t>
            </a:r>
            <a:r>
              <a:rPr lang="it-IT" dirty="0"/>
              <a:t> (follow-up rate,</a:t>
            </a:r>
          </a:p>
          <a:p>
            <a:r>
              <a:rPr lang="it-IT" dirty="0"/>
              <a:t>81%). The 5-year cumulative </a:t>
            </a:r>
            <a:r>
              <a:rPr lang="it-IT" dirty="0" err="1"/>
              <a:t>survival</a:t>
            </a:r>
            <a:r>
              <a:rPr lang="it-IT" dirty="0"/>
              <a:t> rate </a:t>
            </a:r>
            <a:r>
              <a:rPr lang="it-IT" dirty="0" err="1"/>
              <a:t>among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COPD </a:t>
            </a:r>
            <a:r>
              <a:rPr lang="it-IT" dirty="0" err="1"/>
              <a:t>was</a:t>
            </a:r>
            <a:r>
              <a:rPr lang="it-IT" dirty="0"/>
              <a:t> 73%. The </a:t>
            </a:r>
            <a:r>
              <a:rPr lang="it-IT" dirty="0" err="1"/>
              <a:t>effect</a:t>
            </a:r>
            <a:r>
              <a:rPr lang="it-IT" dirty="0"/>
              <a:t> </a:t>
            </a:r>
            <a:r>
              <a:rPr lang="it-IT" dirty="0" err="1"/>
              <a:t>of</a:t>
            </a:r>
            <a:endParaRPr lang="it-IT" dirty="0"/>
          </a:p>
          <a:p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staging</a:t>
            </a:r>
            <a:r>
              <a:rPr lang="it-IT" dirty="0"/>
              <a:t>, </a:t>
            </a:r>
            <a:r>
              <a:rPr lang="it-IT" dirty="0" err="1"/>
              <a:t>based</a:t>
            </a:r>
            <a:r>
              <a:rPr lang="it-IT" dirty="0"/>
              <a:t> on the American </a:t>
            </a:r>
            <a:r>
              <a:rPr lang="it-IT" dirty="0" err="1"/>
              <a:t>Thoracic</a:t>
            </a:r>
            <a:r>
              <a:rPr lang="it-IT" dirty="0"/>
              <a:t> Society (ATS) </a:t>
            </a:r>
            <a:r>
              <a:rPr lang="it-IT" dirty="0" err="1"/>
              <a:t>guideline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evaluated</a:t>
            </a:r>
            <a:r>
              <a:rPr lang="it-IT" dirty="0"/>
              <a:t> </a:t>
            </a:r>
            <a:r>
              <a:rPr lang="it-IT" dirty="0" err="1"/>
              <a:t>by</a:t>
            </a:r>
            <a:r>
              <a:rPr lang="it-IT" dirty="0"/>
              <a:t> the</a:t>
            </a:r>
          </a:p>
          <a:p>
            <a:r>
              <a:rPr lang="it-IT" dirty="0" err="1"/>
              <a:t>percentage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predicted</a:t>
            </a:r>
            <a:r>
              <a:rPr lang="it-IT" dirty="0"/>
              <a:t> FEV1, on the 5-year </a:t>
            </a:r>
            <a:r>
              <a:rPr lang="it-IT" dirty="0" err="1"/>
              <a:t>survival</a:t>
            </a:r>
            <a:r>
              <a:rPr lang="it-IT" dirty="0"/>
              <a:t> rate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(p  0.08).</a:t>
            </a:r>
          </a:p>
          <a:p>
            <a:r>
              <a:rPr lang="it-IT" dirty="0" err="1"/>
              <a:t>However</a:t>
            </a:r>
            <a:r>
              <a:rPr lang="it-IT" dirty="0"/>
              <a:t>, the 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dyspnea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significantly</a:t>
            </a:r>
            <a:r>
              <a:rPr lang="it-IT" dirty="0"/>
              <a:t> </a:t>
            </a:r>
            <a:r>
              <a:rPr lang="it-IT" dirty="0" err="1"/>
              <a:t>correlated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the 5-year </a:t>
            </a:r>
            <a:r>
              <a:rPr lang="it-IT" dirty="0" err="1"/>
              <a:t>survival</a:t>
            </a:r>
            <a:r>
              <a:rPr lang="it-IT" dirty="0"/>
              <a:t> rate (p &lt; 0.001).</a:t>
            </a:r>
          </a:p>
          <a:p>
            <a:r>
              <a:rPr lang="it-IT" dirty="0"/>
              <a:t>The </a:t>
            </a:r>
            <a:r>
              <a:rPr lang="it-IT" dirty="0" err="1"/>
              <a:t>Cox</a:t>
            </a:r>
            <a:r>
              <a:rPr lang="it-IT" dirty="0"/>
              <a:t> </a:t>
            </a:r>
            <a:r>
              <a:rPr lang="it-IT" dirty="0" err="1"/>
              <a:t>proportional</a:t>
            </a:r>
            <a:r>
              <a:rPr lang="it-IT" dirty="0"/>
              <a:t> </a:t>
            </a:r>
            <a:r>
              <a:rPr lang="it-IT" dirty="0" err="1"/>
              <a:t>hazards</a:t>
            </a:r>
            <a:r>
              <a:rPr lang="it-IT" dirty="0"/>
              <a:t> </a:t>
            </a:r>
            <a:r>
              <a:rPr lang="it-IT" dirty="0" err="1"/>
              <a:t>model</a:t>
            </a:r>
            <a:r>
              <a:rPr lang="it-IT" dirty="0"/>
              <a:t> </a:t>
            </a:r>
            <a:r>
              <a:rPr lang="it-IT" dirty="0" err="1"/>
              <a:t>revealed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dyspnea</a:t>
            </a:r>
            <a:r>
              <a:rPr lang="it-IT" dirty="0"/>
              <a:t> </a:t>
            </a:r>
            <a:r>
              <a:rPr lang="it-IT" dirty="0" err="1"/>
              <a:t>had</a:t>
            </a:r>
            <a:r>
              <a:rPr lang="it-IT" dirty="0"/>
              <a:t> a more </a:t>
            </a:r>
            <a:r>
              <a:rPr lang="it-IT" dirty="0" err="1"/>
              <a:t>significant</a:t>
            </a:r>
            <a:endParaRPr lang="it-IT" dirty="0"/>
          </a:p>
          <a:p>
            <a:r>
              <a:rPr lang="it-IT" dirty="0" err="1"/>
              <a:t>effect</a:t>
            </a:r>
            <a:r>
              <a:rPr lang="it-IT" dirty="0"/>
              <a:t> on </a:t>
            </a:r>
            <a:r>
              <a:rPr lang="it-IT" dirty="0" err="1"/>
              <a:t>survival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severity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FEV1.</a:t>
            </a:r>
          </a:p>
          <a:p>
            <a:r>
              <a:rPr lang="it-IT" dirty="0" err="1"/>
              <a:t>Conclusions</a:t>
            </a:r>
            <a:r>
              <a:rPr lang="it-IT" dirty="0"/>
              <a:t>: The </a:t>
            </a:r>
            <a:r>
              <a:rPr lang="it-IT" dirty="0" err="1"/>
              <a:t>categorization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COPD on the </a:t>
            </a:r>
            <a:r>
              <a:rPr lang="it-IT" dirty="0" err="1"/>
              <a:t>basis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level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dyspnea</a:t>
            </a:r>
            <a:r>
              <a:rPr lang="it-IT" dirty="0"/>
              <a:t> </a:t>
            </a:r>
            <a:r>
              <a:rPr lang="it-IT" dirty="0" err="1"/>
              <a:t>was</a:t>
            </a:r>
            <a:endParaRPr lang="it-IT" dirty="0"/>
          </a:p>
          <a:p>
            <a:r>
              <a:rPr lang="it-IT" dirty="0"/>
              <a:t>more </a:t>
            </a:r>
            <a:r>
              <a:rPr lang="it-IT" dirty="0" err="1"/>
              <a:t>discriminating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staging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 </a:t>
            </a:r>
            <a:r>
              <a:rPr lang="it-IT" dirty="0" err="1"/>
              <a:t>severity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the ATS </a:t>
            </a:r>
            <a:r>
              <a:rPr lang="it-IT" dirty="0" err="1"/>
              <a:t>guideline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respect</a:t>
            </a:r>
            <a:r>
              <a:rPr lang="it-IT" dirty="0"/>
              <a:t> </a:t>
            </a:r>
            <a:r>
              <a:rPr lang="it-IT" dirty="0" err="1"/>
              <a:t>to</a:t>
            </a:r>
            <a:endParaRPr lang="it-IT" dirty="0"/>
          </a:p>
          <a:p>
            <a:r>
              <a:rPr lang="it-IT" dirty="0"/>
              <a:t>5-year </a:t>
            </a:r>
            <a:r>
              <a:rPr lang="it-IT" dirty="0" err="1"/>
              <a:t>survival</a:t>
            </a:r>
            <a:r>
              <a:rPr lang="it-IT" dirty="0"/>
              <a:t>. </a:t>
            </a:r>
            <a:r>
              <a:rPr lang="it-IT" dirty="0" err="1"/>
              <a:t>Dyspnea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be</a:t>
            </a:r>
            <a:r>
              <a:rPr lang="it-IT" dirty="0"/>
              <a:t> </a:t>
            </a:r>
            <a:r>
              <a:rPr lang="it-IT" dirty="0" err="1"/>
              <a:t>included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variables</a:t>
            </a:r>
            <a:r>
              <a:rPr lang="it-IT" dirty="0"/>
              <a:t>, in </a:t>
            </a:r>
            <a:r>
              <a:rPr lang="it-IT" dirty="0" err="1"/>
              <a:t>addition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airway</a:t>
            </a:r>
            <a:endParaRPr lang="it-IT" dirty="0"/>
          </a:p>
          <a:p>
            <a:r>
              <a:rPr lang="it-IT" dirty="0" err="1"/>
              <a:t>obstruction</a:t>
            </a:r>
            <a:r>
              <a:rPr lang="it-IT" dirty="0"/>
              <a:t>, </a:t>
            </a:r>
            <a:r>
              <a:rPr lang="it-IT" dirty="0" err="1"/>
              <a:t>for</a:t>
            </a:r>
            <a:r>
              <a:rPr lang="it-IT" dirty="0"/>
              <a:t> </a:t>
            </a:r>
            <a:r>
              <a:rPr lang="it-IT" dirty="0" err="1"/>
              <a:t>evaluating</a:t>
            </a:r>
            <a:r>
              <a:rPr lang="it-IT" dirty="0"/>
              <a:t> </a:t>
            </a:r>
            <a:r>
              <a:rPr lang="it-IT" dirty="0" err="1"/>
              <a:t>patients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COPD in </a:t>
            </a:r>
            <a:r>
              <a:rPr lang="it-IT" dirty="0" err="1"/>
              <a:t>terms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mortality</a:t>
            </a:r>
            <a:r>
              <a:rPr lang="it-IT" dirty="0"/>
              <a:t>.</a:t>
            </a:r>
          </a:p>
        </p:txBody>
      </p:sp>
      <p:sp>
        <p:nvSpPr>
          <p:cNvPr id="60419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5888C-9E1F-439E-9770-86A6E3F31963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86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i="1"/>
              <a:t>Slide Objective:  We then present change in Borg Scale across COPD severity during CWR exercise.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86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i="1"/>
              <a:t>Slide Objective:  We then present change in Borg Scale across COPD severity during CWR exercise.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301B33-8F00-4E23-B0E8-2CA700352A02}" type="slidenum">
              <a:rPr lang="en-US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/>
              <a:t>RATIONALE: </a:t>
            </a:r>
          </a:p>
          <a:p>
            <a:r>
              <a:rPr lang="en-US" dirty="0"/>
              <a:t>It is hypothesized that the affective dimension of </a:t>
            </a:r>
            <a:r>
              <a:rPr lang="en-US" dirty="0" err="1"/>
              <a:t>dyspnea</a:t>
            </a:r>
            <a:r>
              <a:rPr lang="en-US" dirty="0"/>
              <a:t> (unpleasantness, emotional response) is not strictly dependent on the intensity of </a:t>
            </a:r>
            <a:r>
              <a:rPr lang="en-US" dirty="0" err="1"/>
              <a:t>dyspnea</a:t>
            </a:r>
            <a:r>
              <a:rPr lang="en-US" dirty="0"/>
              <a:t>.</a:t>
            </a:r>
          </a:p>
          <a:p>
            <a:r>
              <a:rPr lang="en-US" b="1" dirty="0"/>
              <a:t>OBJECTIVES: </a:t>
            </a:r>
          </a:p>
          <a:p>
            <a:r>
              <a:rPr lang="en-US" dirty="0"/>
              <a:t>We tested the hypothesis that the ratio of immediate unpleasantness (A(1)) to sensory intensity (SI) varies depending on the type of </a:t>
            </a:r>
            <a:r>
              <a:rPr lang="en-US" dirty="0" err="1"/>
              <a:t>dyspnea</a:t>
            </a:r>
            <a:r>
              <a:rPr lang="en-US" dirty="0"/>
              <a:t>.</a:t>
            </a:r>
          </a:p>
          <a:p>
            <a:r>
              <a:rPr lang="en-US" b="1" dirty="0"/>
              <a:t>METHODS: </a:t>
            </a:r>
          </a:p>
          <a:p>
            <a:r>
              <a:rPr lang="en-US" dirty="0"/>
              <a:t>Twelve healthy subjects experienced three stimuli: stimulus 1: maximal </a:t>
            </a:r>
            <a:r>
              <a:rPr lang="en-US" dirty="0" err="1"/>
              <a:t>eucapnic</a:t>
            </a:r>
            <a:r>
              <a:rPr lang="en-US" dirty="0"/>
              <a:t> voluntary </a:t>
            </a:r>
            <a:r>
              <a:rPr lang="en-US" dirty="0" err="1"/>
              <a:t>hyperpnea</a:t>
            </a:r>
            <a:r>
              <a:rPr lang="en-US" dirty="0"/>
              <a:t> against </a:t>
            </a:r>
            <a:r>
              <a:rPr lang="en-US" dirty="0" err="1"/>
              <a:t>inspiratory</a:t>
            </a:r>
            <a:r>
              <a:rPr lang="en-US" dirty="0"/>
              <a:t> resistance, requiring 15 times the work of resting breathing; stimulus 2: Pet(CO(2)) 6.1 mm Hg above resting with ventilation restricted to less than spontaneous breathing; stimulus 3: Pet(CO(2)) 7.7 mm Hg above resting with ventilation further restricted. After each trial, subjects rated SI, A(1), and qualities of </a:t>
            </a:r>
            <a:r>
              <a:rPr lang="en-US" dirty="0" err="1"/>
              <a:t>dyspnea</a:t>
            </a:r>
            <a:r>
              <a:rPr lang="en-US" dirty="0"/>
              <a:t> on the Multidimensional </a:t>
            </a:r>
            <a:r>
              <a:rPr lang="en-US" dirty="0" err="1"/>
              <a:t>Dyspnea</a:t>
            </a:r>
            <a:r>
              <a:rPr lang="en-US" dirty="0"/>
              <a:t> Profile (MDP), a comprehensive instrument tested here for the first time.</a:t>
            </a:r>
          </a:p>
          <a:p>
            <a:r>
              <a:rPr lang="en-US" b="1" dirty="0"/>
              <a:t>MEASUREMENTS AND MAIN RESULTS: </a:t>
            </a:r>
          </a:p>
          <a:p>
            <a:r>
              <a:rPr lang="en-US" dirty="0"/>
              <a:t>Stimulus 1 was always limited by subjects failing to meet a higher ventilation target; none signaled severe discomfort. This evoked work and effort sensations, with relatively low unpleasantness (mean A(1)/SI = 0.64). Stimulus 2, titrated to produce </a:t>
            </a:r>
            <a:r>
              <a:rPr lang="en-US" dirty="0" err="1"/>
              <a:t>dyspnea</a:t>
            </a:r>
            <a:r>
              <a:rPr lang="en-US" dirty="0"/>
              <a:t> ratings similar to those subjects gave during stimulus 1, evoked air hunger and produced significantly greater unpleasantness (mean A(1)/SI = 0.95). Stimulus 3, increased until air hunger was intolerable, evoked the highest intensity and unpleasantness ratings and high unpleasantness ratio (mean A(1)/SI = 1.09). When asked which they would prefer to repeat, all subjects chose stimulus 1.</a:t>
            </a:r>
          </a:p>
          <a:p>
            <a:r>
              <a:rPr lang="en-US" b="1" dirty="0"/>
              <a:t>CONCLUSIONS: </a:t>
            </a:r>
          </a:p>
          <a:p>
            <a:r>
              <a:rPr lang="en-US" dirty="0"/>
              <a:t>(1) Maximal respiratory work is less unpleasant than moderately intense air hunger in this brief test; (2) unpleasantness of </a:t>
            </a:r>
            <a:r>
              <a:rPr lang="en-US" dirty="0" err="1"/>
              <a:t>dyspnea</a:t>
            </a:r>
            <a:r>
              <a:rPr lang="en-US" dirty="0"/>
              <a:t> can vary independently from perceived intensity, consistent with the prevailing model of pain; (3) separate dimensions of </a:t>
            </a:r>
            <a:r>
              <a:rPr lang="en-US" dirty="0" err="1"/>
              <a:t>dyspnea</a:t>
            </a:r>
            <a:r>
              <a:rPr lang="en-US" dirty="0"/>
              <a:t> can be measured with the MDP.</a:t>
            </a:r>
          </a:p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C18F7-3CF4-4A06-B20F-0A685EF2B6A1}" type="slidenum">
              <a:rPr lang="en-US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Ratings of qualities of respiratory sensation (mean 6 SE)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rating focus periods for stimulus 1,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normocapnic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hyperpnea</a:t>
            </a:r>
            <a:endParaRPr lang="en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inspiratory resistance; stimulus 2,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hypercapnia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moderate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restriction of ventilation; stimulus 3, </a:t>
            </a:r>
            <a:r>
              <a:rPr lang="en-CA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hypercapnia</a:t>
            </a:r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severe restriction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ventilation. SUFF 5 ‘‘I am smothering, suffocating’’; W-E 5 ‘‘My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breathing requires work or effort’’; A-H 5 ‘‘I cannot get enough air.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feel hunger for air’’; TIGHT 5 ‘‘My chest and lungs feel tight,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constricted’’; HEAVY 5 ‘‘I am breathing a lot; breathing rapidly, deeply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heavily’’; CRUSH 5 ‘‘I feel a crushing, heavy sensation in my chest’’.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 maximum definition: ‘‘As intense as I can imagine’’. Eight of the</a:t>
            </a:r>
          </a:p>
          <a:p>
            <a:r>
              <a:rPr lang="en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subjects completed stimulus 3; all completed stimuli 1 and 2.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7"/>
          <p:cNvSpPr txBox="1">
            <a:spLocks noGrp="1" noChangeArrowheads="1"/>
          </p:cNvSpPr>
          <p:nvPr/>
        </p:nvSpPr>
        <p:spPr bwMode="auto">
          <a:xfrm>
            <a:off x="3886200" y="8686643"/>
            <a:ext cx="2971800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CD06C45-6BD9-3E4C-A50E-875D661E8A59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algn="r"/>
              <a:t>26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85750" indent="-285750" algn="just">
              <a:buClr>
                <a:srgbClr val="000000"/>
              </a:buClr>
              <a:buSzPct val="100000"/>
              <a:buFontTx/>
              <a:buChar char="-"/>
            </a:pP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Iperinsufflazione Polmonare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aumento della CPR maggiore del 120%predetto</a:t>
            </a:r>
          </a:p>
          <a:p>
            <a:pPr marL="285750" indent="-285750" algn="just">
              <a:buClr>
                <a:srgbClr val="000000"/>
              </a:buClr>
              <a:buSzPct val="100000"/>
              <a:buFontTx/>
              <a:buChar char="-"/>
            </a:pP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Iperinsufflazione Toracica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aumento della CPT maggiore del 120%predetto</a:t>
            </a:r>
          </a:p>
          <a:p>
            <a:pPr marL="285750" indent="-285750" algn="just">
              <a:buClr>
                <a:srgbClr val="000000"/>
              </a:buClr>
              <a:buSzPct val="100000"/>
              <a:buFontTx/>
              <a:buChar char="-"/>
            </a:pP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Intrappolamento Aereo Polmonare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aumento del volume residuo  maggiore del 120% del predetto</a:t>
            </a:r>
          </a:p>
          <a:p>
            <a:endParaRPr lang="en-CA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B5E40-BA4D-4E7A-A492-C951899E23E1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/>
              <a:t>Dyspnea is up for any given VE reflecting greater intrinsic mechanical loading</a:t>
            </a:r>
          </a:p>
          <a:p>
            <a:endParaRPr lang="en-CA"/>
          </a:p>
          <a:p>
            <a:r>
              <a:rPr lang="en-CA"/>
              <a:t>Dyspnea increased linearly as VT/ICdyn increased during exercise, reached an inflection point (coinciding with the</a:t>
            </a:r>
          </a:p>
          <a:p>
            <a:r>
              <a:rPr lang="en-CA"/>
              <a:t>VT/VE inflection point), then rose almost vertically to the symptom-limited endpoint of exercise;</a:t>
            </a:r>
          </a:p>
          <a:p>
            <a:r>
              <a:rPr lang="en-CA"/>
              <a:t>this relationship was similar across all quartiles. The dyspnea-VE%peak curves showed a tightly</a:t>
            </a:r>
          </a:p>
          <a:p>
            <a:r>
              <a:rPr lang="en-CA"/>
              <a:t>superimposed curvilinear relationship across all quartiles. Dyspnea-VE, dyspnea-VT/ICdyn and</a:t>
            </a:r>
          </a:p>
          <a:p>
            <a:r>
              <a:rPr lang="en-CA"/>
              <a:t>VT/ICdyn-VE relationships were also remarkably similar across the exercise hyperinflator and</a:t>
            </a:r>
          </a:p>
          <a:p>
            <a:r>
              <a:rPr lang="en-CA"/>
              <a:t>non-hyperinflator subgroups.</a:t>
            </a:r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4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38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43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65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C7C25F20-1EAC-464D-A5D8-D3562C047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9144000" cy="6856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06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16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16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81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98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63CFCD0-4C3A-4D67-8593-4F6EA327B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6"/>
            <a:ext cx="9144000" cy="68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0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59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69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584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8E9B-74E0-4344-9323-0D8B487A2787}" type="datetimeFigureOut">
              <a:rPr lang="it-IT" smtClean="0"/>
              <a:t>03/04/19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BE272-6759-4C29-94E8-40A988BC52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63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41F56C2-50F4-0643-B37B-0926AE2F8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"/>
            <a:ext cx="9144000" cy="4783708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5800" y="4544843"/>
            <a:ext cx="7772400" cy="1524341"/>
          </a:xfrm>
        </p:spPr>
        <p:txBody>
          <a:bodyPr>
            <a:normAutofit/>
          </a:bodyPr>
          <a:lstStyle/>
          <a:p>
            <a:r>
              <a:rPr lang="en-CA" sz="4400" b="1" dirty="0" err="1"/>
              <a:t>Principi</a:t>
            </a:r>
            <a:r>
              <a:rPr lang="en-CA" sz="4400" b="1" dirty="0"/>
              <a:t> </a:t>
            </a:r>
            <a:r>
              <a:rPr lang="en-CA" sz="4400" b="1" dirty="0" err="1"/>
              <a:t>Fisiopatologici</a:t>
            </a:r>
            <a:r>
              <a:rPr lang="en-CA" sz="4400" b="1" dirty="0"/>
              <a:t> di un </a:t>
            </a:r>
            <a:r>
              <a:rPr lang="en-CA" sz="4400" b="1" dirty="0" err="1"/>
              <a:t>sintomo</a:t>
            </a:r>
            <a:endParaRPr lang="en-CA" sz="4400" b="1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143000" y="6069184"/>
            <a:ext cx="6858000" cy="785980"/>
          </a:xfrm>
        </p:spPr>
        <p:txBody>
          <a:bodyPr anchor="ctr"/>
          <a:lstStyle/>
          <a:p>
            <a:r>
              <a:rPr lang="en-CA" dirty="0"/>
              <a:t>Dr. Josuel </a:t>
            </a:r>
            <a:r>
              <a:rPr lang="en-CA" dirty="0" err="1"/>
              <a:t>Ora</a:t>
            </a:r>
            <a:endParaRPr lang="en-CA" dirty="0"/>
          </a:p>
          <a:p>
            <a:r>
              <a:rPr lang="en-CA" sz="2000" i="1" dirty="0" err="1"/>
              <a:t>Fondazione</a:t>
            </a:r>
            <a:r>
              <a:rPr lang="en-CA" sz="2000" i="1" dirty="0"/>
              <a:t> </a:t>
            </a:r>
            <a:r>
              <a:rPr lang="en-CA" sz="2000" i="1" dirty="0" err="1"/>
              <a:t>Policlinico</a:t>
            </a:r>
            <a:r>
              <a:rPr lang="en-CA" sz="2000" i="1" dirty="0"/>
              <a:t> Tor </a:t>
            </a:r>
            <a:r>
              <a:rPr lang="en-CA" sz="2000" i="1" dirty="0" err="1"/>
              <a:t>Vergata</a:t>
            </a:r>
            <a:endParaRPr lang="en-CA" sz="2000" i="1" dirty="0"/>
          </a:p>
        </p:txBody>
      </p:sp>
    </p:spTree>
    <p:extLst>
      <p:ext uri="{BB962C8B-B14F-4D97-AF65-F5344CB8AC3E}">
        <p14:creationId xmlns:p14="http://schemas.microsoft.com/office/powerpoint/2010/main" val="304073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2"/>
          <p:cNvSpPr>
            <a:spLocks noGrp="1" noChangeArrowheads="1"/>
          </p:cNvSpPr>
          <p:nvPr>
            <p:ph type="title"/>
          </p:nvPr>
        </p:nvSpPr>
        <p:spPr>
          <a:xfrm>
            <a:off x="751194" y="203740"/>
            <a:ext cx="7458285" cy="833792"/>
          </a:xfrm>
          <a:ln>
            <a:solidFill>
              <a:srgbClr val="A6A6A6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err="1">
                <a:solidFill>
                  <a:srgbClr val="000000"/>
                </a:solidFill>
              </a:rPr>
              <a:t>Intensità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della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dispnea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durante</a:t>
            </a:r>
            <a:r>
              <a:rPr lang="en-US" sz="3600" b="1" dirty="0">
                <a:solidFill>
                  <a:srgbClr val="000000"/>
                </a:solidFill>
              </a:rPr>
              <a:t> lo  </a:t>
            </a:r>
            <a:r>
              <a:rPr lang="en-US" sz="3600" b="1" dirty="0" err="1">
                <a:solidFill>
                  <a:srgbClr val="000000"/>
                </a:solidFill>
              </a:rPr>
              <a:t>sforzo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501762" name="Text Box 3"/>
          <p:cNvSpPr txBox="1">
            <a:spLocks noChangeArrowheads="1"/>
          </p:cNvSpPr>
          <p:nvPr/>
        </p:nvSpPr>
        <p:spPr bwMode="auto">
          <a:xfrm>
            <a:off x="157163" y="5352478"/>
            <a:ext cx="3257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Values are means 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± SEM.</a:t>
            </a:r>
          </a:p>
          <a:p>
            <a:pPr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Mild &gt; Normal slopes (p&lt;0.05).</a:t>
            </a:r>
          </a:p>
        </p:txBody>
      </p:sp>
      <p:grpSp>
        <p:nvGrpSpPr>
          <p:cNvPr id="501763" name="Group 4"/>
          <p:cNvGrpSpPr>
            <a:grpSpLocks/>
          </p:cNvGrpSpPr>
          <p:nvPr/>
        </p:nvGrpSpPr>
        <p:grpSpPr bwMode="auto">
          <a:xfrm>
            <a:off x="1387475" y="1366838"/>
            <a:ext cx="5648324" cy="4224337"/>
            <a:chOff x="874" y="733"/>
            <a:chExt cx="3558" cy="2661"/>
          </a:xfrm>
        </p:grpSpPr>
        <p:sp>
          <p:nvSpPr>
            <p:cNvPr id="501774" name="Text Box 5"/>
            <p:cNvSpPr txBox="1">
              <a:spLocks noChangeArrowheads="1"/>
            </p:cNvSpPr>
            <p:nvPr/>
          </p:nvSpPr>
          <p:spPr bwMode="auto">
            <a:xfrm>
              <a:off x="1235" y="1450"/>
              <a:ext cx="9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0" i="1">
                  <a:solidFill>
                    <a:srgbClr val="000000"/>
                  </a:solidFill>
                </a:rPr>
                <a:t>“severe”</a:t>
              </a:r>
            </a:p>
          </p:txBody>
        </p:sp>
        <p:sp>
          <p:nvSpPr>
            <p:cNvPr id="501775" name="Text Box 6"/>
            <p:cNvSpPr txBox="1">
              <a:spLocks noChangeArrowheads="1"/>
            </p:cNvSpPr>
            <p:nvPr/>
          </p:nvSpPr>
          <p:spPr bwMode="auto">
            <a:xfrm>
              <a:off x="1235" y="914"/>
              <a:ext cx="9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0" i="1">
                  <a:solidFill>
                    <a:srgbClr val="000000"/>
                  </a:solidFill>
                </a:rPr>
                <a:t>“very severe”</a:t>
              </a:r>
            </a:p>
          </p:txBody>
        </p:sp>
        <p:sp>
          <p:nvSpPr>
            <p:cNvPr id="501776" name="Text Box 7"/>
            <p:cNvSpPr txBox="1">
              <a:spLocks noChangeArrowheads="1"/>
            </p:cNvSpPr>
            <p:nvPr/>
          </p:nvSpPr>
          <p:spPr bwMode="auto">
            <a:xfrm>
              <a:off x="1235" y="1970"/>
              <a:ext cx="9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0" i="1">
                  <a:solidFill>
                    <a:srgbClr val="000000"/>
                  </a:solidFill>
                </a:rPr>
                <a:t>“moderate”</a:t>
              </a:r>
            </a:p>
          </p:txBody>
        </p:sp>
        <p:sp>
          <p:nvSpPr>
            <p:cNvPr id="501777" name="Line 8"/>
            <p:cNvSpPr>
              <a:spLocks noChangeShapeType="1"/>
            </p:cNvSpPr>
            <p:nvPr/>
          </p:nvSpPr>
          <p:spPr bwMode="auto">
            <a:xfrm>
              <a:off x="1271" y="814"/>
              <a:ext cx="1" cy="209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78" name="Line 9"/>
            <p:cNvSpPr>
              <a:spLocks noChangeShapeType="1"/>
            </p:cNvSpPr>
            <p:nvPr/>
          </p:nvSpPr>
          <p:spPr bwMode="auto">
            <a:xfrm>
              <a:off x="1230" y="2907"/>
              <a:ext cx="41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79" name="Line 10"/>
            <p:cNvSpPr>
              <a:spLocks noChangeShapeType="1"/>
            </p:cNvSpPr>
            <p:nvPr/>
          </p:nvSpPr>
          <p:spPr bwMode="auto">
            <a:xfrm>
              <a:off x="1230" y="2644"/>
              <a:ext cx="41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0" name="Line 11"/>
            <p:cNvSpPr>
              <a:spLocks noChangeShapeType="1"/>
            </p:cNvSpPr>
            <p:nvPr/>
          </p:nvSpPr>
          <p:spPr bwMode="auto">
            <a:xfrm>
              <a:off x="1230" y="2381"/>
              <a:ext cx="41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1" name="Line 12"/>
            <p:cNvSpPr>
              <a:spLocks noChangeShapeType="1"/>
            </p:cNvSpPr>
            <p:nvPr/>
          </p:nvSpPr>
          <p:spPr bwMode="auto">
            <a:xfrm>
              <a:off x="1230" y="2118"/>
              <a:ext cx="41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2" name="Line 13"/>
            <p:cNvSpPr>
              <a:spLocks noChangeShapeType="1"/>
            </p:cNvSpPr>
            <p:nvPr/>
          </p:nvSpPr>
          <p:spPr bwMode="auto">
            <a:xfrm>
              <a:off x="1230" y="1865"/>
              <a:ext cx="41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3" name="Line 14"/>
            <p:cNvSpPr>
              <a:spLocks noChangeShapeType="1"/>
            </p:cNvSpPr>
            <p:nvPr/>
          </p:nvSpPr>
          <p:spPr bwMode="auto">
            <a:xfrm>
              <a:off x="1230" y="1602"/>
              <a:ext cx="41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4" name="Line 15"/>
            <p:cNvSpPr>
              <a:spLocks noChangeShapeType="1"/>
            </p:cNvSpPr>
            <p:nvPr/>
          </p:nvSpPr>
          <p:spPr bwMode="auto">
            <a:xfrm>
              <a:off x="1230" y="1339"/>
              <a:ext cx="41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5" name="Line 16"/>
            <p:cNvSpPr>
              <a:spLocks noChangeShapeType="1"/>
            </p:cNvSpPr>
            <p:nvPr/>
          </p:nvSpPr>
          <p:spPr bwMode="auto">
            <a:xfrm>
              <a:off x="1230" y="1077"/>
              <a:ext cx="41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6" name="Line 17"/>
            <p:cNvSpPr>
              <a:spLocks noChangeShapeType="1"/>
            </p:cNvSpPr>
            <p:nvPr/>
          </p:nvSpPr>
          <p:spPr bwMode="auto">
            <a:xfrm>
              <a:off x="1230" y="814"/>
              <a:ext cx="41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7" name="Line 18"/>
            <p:cNvSpPr>
              <a:spLocks noChangeShapeType="1"/>
            </p:cNvSpPr>
            <p:nvPr/>
          </p:nvSpPr>
          <p:spPr bwMode="auto">
            <a:xfrm>
              <a:off x="1271" y="2907"/>
              <a:ext cx="303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8" name="Line 19"/>
            <p:cNvSpPr>
              <a:spLocks noChangeShapeType="1"/>
            </p:cNvSpPr>
            <p:nvPr/>
          </p:nvSpPr>
          <p:spPr bwMode="auto">
            <a:xfrm flipV="1">
              <a:off x="1271" y="2907"/>
              <a:ext cx="1" cy="4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89" name="Line 20"/>
            <p:cNvSpPr>
              <a:spLocks noChangeShapeType="1"/>
            </p:cNvSpPr>
            <p:nvPr/>
          </p:nvSpPr>
          <p:spPr bwMode="auto">
            <a:xfrm flipV="1">
              <a:off x="1878" y="2907"/>
              <a:ext cx="1" cy="4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0" name="Line 21"/>
            <p:cNvSpPr>
              <a:spLocks noChangeShapeType="1"/>
            </p:cNvSpPr>
            <p:nvPr/>
          </p:nvSpPr>
          <p:spPr bwMode="auto">
            <a:xfrm flipV="1">
              <a:off x="2486" y="2907"/>
              <a:ext cx="1" cy="4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1" name="Line 22"/>
            <p:cNvSpPr>
              <a:spLocks noChangeShapeType="1"/>
            </p:cNvSpPr>
            <p:nvPr/>
          </p:nvSpPr>
          <p:spPr bwMode="auto">
            <a:xfrm flipV="1">
              <a:off x="3093" y="2907"/>
              <a:ext cx="1" cy="4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2" name="Line 23"/>
            <p:cNvSpPr>
              <a:spLocks noChangeShapeType="1"/>
            </p:cNvSpPr>
            <p:nvPr/>
          </p:nvSpPr>
          <p:spPr bwMode="auto">
            <a:xfrm flipV="1">
              <a:off x="3700" y="2907"/>
              <a:ext cx="1" cy="4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3" name="Line 24"/>
            <p:cNvSpPr>
              <a:spLocks noChangeShapeType="1"/>
            </p:cNvSpPr>
            <p:nvPr/>
          </p:nvSpPr>
          <p:spPr bwMode="auto">
            <a:xfrm flipV="1">
              <a:off x="4308" y="2907"/>
              <a:ext cx="1" cy="4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4" name="Freeform 25"/>
            <p:cNvSpPr>
              <a:spLocks/>
            </p:cNvSpPr>
            <p:nvPr/>
          </p:nvSpPr>
          <p:spPr bwMode="auto">
            <a:xfrm>
              <a:off x="1635" y="1693"/>
              <a:ext cx="2318" cy="1203"/>
            </a:xfrm>
            <a:custGeom>
              <a:avLst/>
              <a:gdLst>
                <a:gd name="T0" fmla="*/ 0 w 229"/>
                <a:gd name="T1" fmla="*/ 2147483647 h 119"/>
                <a:gd name="T2" fmla="*/ 2147483647 w 229"/>
                <a:gd name="T3" fmla="*/ 2147483647 h 119"/>
                <a:gd name="T4" fmla="*/ 2147483647 w 229"/>
                <a:gd name="T5" fmla="*/ 2147483647 h 119"/>
                <a:gd name="T6" fmla="*/ 2147483647 w 229"/>
                <a:gd name="T7" fmla="*/ 2147483647 h 119"/>
                <a:gd name="T8" fmla="*/ 2147483647 w 229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9"/>
                <a:gd name="T16" fmla="*/ 0 h 119"/>
                <a:gd name="T17" fmla="*/ 229 w 229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9" h="119">
                  <a:moveTo>
                    <a:pt x="0" y="119"/>
                  </a:moveTo>
                  <a:lnTo>
                    <a:pt x="52" y="109"/>
                  </a:lnTo>
                  <a:lnTo>
                    <a:pt x="85" y="97"/>
                  </a:lnTo>
                  <a:lnTo>
                    <a:pt x="121" y="75"/>
                  </a:lnTo>
                  <a:lnTo>
                    <a:pt x="229" y="0"/>
                  </a:lnTo>
                </a:path>
              </a:pathLst>
            </a:custGeom>
            <a:noFill/>
            <a:ln w="317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5" name="Line 26"/>
            <p:cNvSpPr>
              <a:spLocks noChangeShapeType="1"/>
            </p:cNvSpPr>
            <p:nvPr/>
          </p:nvSpPr>
          <p:spPr bwMode="auto">
            <a:xfrm>
              <a:off x="1635" y="2896"/>
              <a:ext cx="10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6" name="Line 27"/>
            <p:cNvSpPr>
              <a:spLocks noChangeShapeType="1"/>
            </p:cNvSpPr>
            <p:nvPr/>
          </p:nvSpPr>
          <p:spPr bwMode="auto">
            <a:xfrm>
              <a:off x="2162" y="2795"/>
              <a:ext cx="70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7" name="Line 28"/>
            <p:cNvSpPr>
              <a:spLocks noChangeShapeType="1"/>
            </p:cNvSpPr>
            <p:nvPr/>
          </p:nvSpPr>
          <p:spPr bwMode="auto">
            <a:xfrm>
              <a:off x="2496" y="2674"/>
              <a:ext cx="81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8" name="Line 29"/>
            <p:cNvSpPr>
              <a:spLocks noChangeShapeType="1"/>
            </p:cNvSpPr>
            <p:nvPr/>
          </p:nvSpPr>
          <p:spPr bwMode="auto">
            <a:xfrm>
              <a:off x="2860" y="2452"/>
              <a:ext cx="101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99" name="Line 30"/>
            <p:cNvSpPr>
              <a:spLocks noChangeShapeType="1"/>
            </p:cNvSpPr>
            <p:nvPr/>
          </p:nvSpPr>
          <p:spPr bwMode="auto">
            <a:xfrm>
              <a:off x="3953" y="1693"/>
              <a:ext cx="182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0" name="Line 31"/>
            <p:cNvSpPr>
              <a:spLocks noChangeShapeType="1"/>
            </p:cNvSpPr>
            <p:nvPr/>
          </p:nvSpPr>
          <p:spPr bwMode="auto">
            <a:xfrm flipH="1">
              <a:off x="1615" y="2896"/>
              <a:ext cx="20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1" name="Line 32"/>
            <p:cNvSpPr>
              <a:spLocks noChangeShapeType="1"/>
            </p:cNvSpPr>
            <p:nvPr/>
          </p:nvSpPr>
          <p:spPr bwMode="auto">
            <a:xfrm flipH="1">
              <a:off x="2101" y="2795"/>
              <a:ext cx="61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2" name="Line 33"/>
            <p:cNvSpPr>
              <a:spLocks noChangeShapeType="1"/>
            </p:cNvSpPr>
            <p:nvPr/>
          </p:nvSpPr>
          <p:spPr bwMode="auto">
            <a:xfrm flipH="1">
              <a:off x="2415" y="2674"/>
              <a:ext cx="81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3" name="Line 34"/>
            <p:cNvSpPr>
              <a:spLocks noChangeShapeType="1"/>
            </p:cNvSpPr>
            <p:nvPr/>
          </p:nvSpPr>
          <p:spPr bwMode="auto">
            <a:xfrm flipH="1">
              <a:off x="2759" y="2452"/>
              <a:ext cx="101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4" name="Line 35"/>
            <p:cNvSpPr>
              <a:spLocks noChangeShapeType="1"/>
            </p:cNvSpPr>
            <p:nvPr/>
          </p:nvSpPr>
          <p:spPr bwMode="auto">
            <a:xfrm flipH="1">
              <a:off x="3771" y="1693"/>
              <a:ext cx="182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5" name="Line 36"/>
            <p:cNvSpPr>
              <a:spLocks noChangeShapeType="1"/>
            </p:cNvSpPr>
            <p:nvPr/>
          </p:nvSpPr>
          <p:spPr bwMode="auto">
            <a:xfrm>
              <a:off x="1635" y="2896"/>
              <a:ext cx="1" cy="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6" name="Line 37"/>
            <p:cNvSpPr>
              <a:spLocks noChangeShapeType="1"/>
            </p:cNvSpPr>
            <p:nvPr/>
          </p:nvSpPr>
          <p:spPr bwMode="auto">
            <a:xfrm flipV="1">
              <a:off x="2162" y="2755"/>
              <a:ext cx="1" cy="40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7" name="Line 38"/>
            <p:cNvSpPr>
              <a:spLocks noChangeShapeType="1"/>
            </p:cNvSpPr>
            <p:nvPr/>
          </p:nvSpPr>
          <p:spPr bwMode="auto">
            <a:xfrm flipV="1">
              <a:off x="2496" y="2623"/>
              <a:ext cx="1" cy="5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8" name="Line 39"/>
            <p:cNvSpPr>
              <a:spLocks noChangeShapeType="1"/>
            </p:cNvSpPr>
            <p:nvPr/>
          </p:nvSpPr>
          <p:spPr bwMode="auto">
            <a:xfrm flipV="1">
              <a:off x="2860" y="2391"/>
              <a:ext cx="1" cy="6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09" name="Line 40"/>
            <p:cNvSpPr>
              <a:spLocks noChangeShapeType="1"/>
            </p:cNvSpPr>
            <p:nvPr/>
          </p:nvSpPr>
          <p:spPr bwMode="auto">
            <a:xfrm flipV="1">
              <a:off x="3953" y="1612"/>
              <a:ext cx="1" cy="8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0" name="Line 41"/>
            <p:cNvSpPr>
              <a:spLocks noChangeShapeType="1"/>
            </p:cNvSpPr>
            <p:nvPr/>
          </p:nvSpPr>
          <p:spPr bwMode="auto">
            <a:xfrm>
              <a:off x="1635" y="2896"/>
              <a:ext cx="1" cy="1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1" name="Line 42"/>
            <p:cNvSpPr>
              <a:spLocks noChangeShapeType="1"/>
            </p:cNvSpPr>
            <p:nvPr/>
          </p:nvSpPr>
          <p:spPr bwMode="auto">
            <a:xfrm>
              <a:off x="2162" y="2795"/>
              <a:ext cx="1" cy="3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2" name="Line 43"/>
            <p:cNvSpPr>
              <a:spLocks noChangeShapeType="1"/>
            </p:cNvSpPr>
            <p:nvPr/>
          </p:nvSpPr>
          <p:spPr bwMode="auto">
            <a:xfrm>
              <a:off x="2496" y="2674"/>
              <a:ext cx="1" cy="40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3" name="Line 44"/>
            <p:cNvSpPr>
              <a:spLocks noChangeShapeType="1"/>
            </p:cNvSpPr>
            <p:nvPr/>
          </p:nvSpPr>
          <p:spPr bwMode="auto">
            <a:xfrm>
              <a:off x="2860" y="2452"/>
              <a:ext cx="1" cy="70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4" name="Line 45"/>
            <p:cNvSpPr>
              <a:spLocks noChangeShapeType="1"/>
            </p:cNvSpPr>
            <p:nvPr/>
          </p:nvSpPr>
          <p:spPr bwMode="auto">
            <a:xfrm>
              <a:off x="3953" y="1693"/>
              <a:ext cx="1" cy="81"/>
            </a:xfrm>
            <a:prstGeom prst="line">
              <a:avLst/>
            </a:prstGeom>
            <a:noFill/>
            <a:ln w="15875">
              <a:solidFill>
                <a:srgbClr val="CC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5" name="Freeform 46"/>
            <p:cNvSpPr>
              <a:spLocks/>
            </p:cNvSpPr>
            <p:nvPr/>
          </p:nvSpPr>
          <p:spPr bwMode="auto">
            <a:xfrm>
              <a:off x="1605" y="1127"/>
              <a:ext cx="1731" cy="1729"/>
            </a:xfrm>
            <a:custGeom>
              <a:avLst/>
              <a:gdLst>
                <a:gd name="T0" fmla="*/ 0 w 171"/>
                <a:gd name="T1" fmla="*/ 2147483647 h 171"/>
                <a:gd name="T2" fmla="*/ 2147483647 w 171"/>
                <a:gd name="T3" fmla="*/ 2147483647 h 171"/>
                <a:gd name="T4" fmla="*/ 2147483647 w 171"/>
                <a:gd name="T5" fmla="*/ 2147483647 h 171"/>
                <a:gd name="T6" fmla="*/ 2147483647 w 171"/>
                <a:gd name="T7" fmla="*/ 2147483647 h 171"/>
                <a:gd name="T8" fmla="*/ 2147483647 w 171"/>
                <a:gd name="T9" fmla="*/ 2147483647 h 171"/>
                <a:gd name="T10" fmla="*/ 2147483647 w 171"/>
                <a:gd name="T11" fmla="*/ 2147483647 h 171"/>
                <a:gd name="T12" fmla="*/ 2147483647 w 171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171"/>
                <a:gd name="T23" fmla="*/ 171 w 171"/>
                <a:gd name="T24" fmla="*/ 171 h 1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171">
                  <a:moveTo>
                    <a:pt x="0" y="171"/>
                  </a:moveTo>
                  <a:lnTo>
                    <a:pt x="44" y="165"/>
                  </a:lnTo>
                  <a:lnTo>
                    <a:pt x="74" y="147"/>
                  </a:lnTo>
                  <a:lnTo>
                    <a:pt x="103" y="109"/>
                  </a:lnTo>
                  <a:lnTo>
                    <a:pt x="129" y="69"/>
                  </a:lnTo>
                  <a:lnTo>
                    <a:pt x="155" y="28"/>
                  </a:lnTo>
                  <a:lnTo>
                    <a:pt x="171" y="0"/>
                  </a:lnTo>
                </a:path>
              </a:pathLst>
            </a:custGeom>
            <a:ln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6" name="Line 47"/>
            <p:cNvSpPr>
              <a:spLocks noChangeShapeType="1"/>
            </p:cNvSpPr>
            <p:nvPr/>
          </p:nvSpPr>
          <p:spPr bwMode="auto">
            <a:xfrm>
              <a:off x="1605" y="2856"/>
              <a:ext cx="20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7" name="Line 48"/>
            <p:cNvSpPr>
              <a:spLocks noChangeShapeType="1"/>
            </p:cNvSpPr>
            <p:nvPr/>
          </p:nvSpPr>
          <p:spPr bwMode="auto">
            <a:xfrm>
              <a:off x="2050" y="2795"/>
              <a:ext cx="41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8" name="Line 49"/>
            <p:cNvSpPr>
              <a:spLocks noChangeShapeType="1"/>
            </p:cNvSpPr>
            <p:nvPr/>
          </p:nvSpPr>
          <p:spPr bwMode="auto">
            <a:xfrm>
              <a:off x="2354" y="2613"/>
              <a:ext cx="40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19" name="Line 50"/>
            <p:cNvSpPr>
              <a:spLocks noChangeShapeType="1"/>
            </p:cNvSpPr>
            <p:nvPr/>
          </p:nvSpPr>
          <p:spPr bwMode="auto">
            <a:xfrm>
              <a:off x="2647" y="2229"/>
              <a:ext cx="51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0" name="Line 51"/>
            <p:cNvSpPr>
              <a:spLocks noChangeShapeType="1"/>
            </p:cNvSpPr>
            <p:nvPr/>
          </p:nvSpPr>
          <p:spPr bwMode="auto">
            <a:xfrm>
              <a:off x="2911" y="1825"/>
              <a:ext cx="50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1" name="Line 52"/>
            <p:cNvSpPr>
              <a:spLocks noChangeShapeType="1"/>
            </p:cNvSpPr>
            <p:nvPr/>
          </p:nvSpPr>
          <p:spPr bwMode="auto">
            <a:xfrm>
              <a:off x="3174" y="1410"/>
              <a:ext cx="81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2" name="Line 53"/>
            <p:cNvSpPr>
              <a:spLocks noChangeShapeType="1"/>
            </p:cNvSpPr>
            <p:nvPr/>
          </p:nvSpPr>
          <p:spPr bwMode="auto">
            <a:xfrm>
              <a:off x="3336" y="1127"/>
              <a:ext cx="141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3" name="Line 54"/>
            <p:cNvSpPr>
              <a:spLocks noChangeShapeType="1"/>
            </p:cNvSpPr>
            <p:nvPr/>
          </p:nvSpPr>
          <p:spPr bwMode="auto">
            <a:xfrm flipH="1">
              <a:off x="1575" y="2856"/>
              <a:ext cx="30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4" name="Line 55"/>
            <p:cNvSpPr>
              <a:spLocks noChangeShapeType="1"/>
            </p:cNvSpPr>
            <p:nvPr/>
          </p:nvSpPr>
          <p:spPr bwMode="auto">
            <a:xfrm flipH="1">
              <a:off x="2010" y="2795"/>
              <a:ext cx="40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5" name="Line 56"/>
            <p:cNvSpPr>
              <a:spLocks noChangeShapeType="1"/>
            </p:cNvSpPr>
            <p:nvPr/>
          </p:nvSpPr>
          <p:spPr bwMode="auto">
            <a:xfrm flipH="1">
              <a:off x="2313" y="2613"/>
              <a:ext cx="41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6" name="Line 57"/>
            <p:cNvSpPr>
              <a:spLocks noChangeShapeType="1"/>
            </p:cNvSpPr>
            <p:nvPr/>
          </p:nvSpPr>
          <p:spPr bwMode="auto">
            <a:xfrm flipH="1">
              <a:off x="2597" y="2229"/>
              <a:ext cx="50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7" name="Line 58"/>
            <p:cNvSpPr>
              <a:spLocks noChangeShapeType="1"/>
            </p:cNvSpPr>
            <p:nvPr/>
          </p:nvSpPr>
          <p:spPr bwMode="auto">
            <a:xfrm flipH="1">
              <a:off x="2870" y="1825"/>
              <a:ext cx="41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8" name="Line 59"/>
            <p:cNvSpPr>
              <a:spLocks noChangeShapeType="1"/>
            </p:cNvSpPr>
            <p:nvPr/>
          </p:nvSpPr>
          <p:spPr bwMode="auto">
            <a:xfrm flipH="1">
              <a:off x="3103" y="1410"/>
              <a:ext cx="71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9" name="Line 60"/>
            <p:cNvSpPr>
              <a:spLocks noChangeShapeType="1"/>
            </p:cNvSpPr>
            <p:nvPr/>
          </p:nvSpPr>
          <p:spPr bwMode="auto">
            <a:xfrm flipH="1">
              <a:off x="3184" y="1127"/>
              <a:ext cx="152" cy="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0" name="Line 61"/>
            <p:cNvSpPr>
              <a:spLocks noChangeShapeType="1"/>
            </p:cNvSpPr>
            <p:nvPr/>
          </p:nvSpPr>
          <p:spPr bwMode="auto">
            <a:xfrm flipV="1">
              <a:off x="1605" y="2826"/>
              <a:ext cx="1" cy="30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1" name="Line 62"/>
            <p:cNvSpPr>
              <a:spLocks noChangeShapeType="1"/>
            </p:cNvSpPr>
            <p:nvPr/>
          </p:nvSpPr>
          <p:spPr bwMode="auto">
            <a:xfrm flipV="1">
              <a:off x="2050" y="2755"/>
              <a:ext cx="1" cy="40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2" name="Line 63"/>
            <p:cNvSpPr>
              <a:spLocks noChangeShapeType="1"/>
            </p:cNvSpPr>
            <p:nvPr/>
          </p:nvSpPr>
          <p:spPr bwMode="auto">
            <a:xfrm flipV="1">
              <a:off x="2354" y="2543"/>
              <a:ext cx="1" cy="70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3" name="Line 64"/>
            <p:cNvSpPr>
              <a:spLocks noChangeShapeType="1"/>
            </p:cNvSpPr>
            <p:nvPr/>
          </p:nvSpPr>
          <p:spPr bwMode="auto">
            <a:xfrm flipV="1">
              <a:off x="2647" y="2128"/>
              <a:ext cx="1" cy="10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4" name="Line 65"/>
            <p:cNvSpPr>
              <a:spLocks noChangeShapeType="1"/>
            </p:cNvSpPr>
            <p:nvPr/>
          </p:nvSpPr>
          <p:spPr bwMode="auto">
            <a:xfrm flipV="1">
              <a:off x="2911" y="1653"/>
              <a:ext cx="1" cy="172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5" name="Line 66"/>
            <p:cNvSpPr>
              <a:spLocks noChangeShapeType="1"/>
            </p:cNvSpPr>
            <p:nvPr/>
          </p:nvSpPr>
          <p:spPr bwMode="auto">
            <a:xfrm flipV="1">
              <a:off x="3174" y="1168"/>
              <a:ext cx="1" cy="242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6" name="Line 67"/>
            <p:cNvSpPr>
              <a:spLocks noChangeShapeType="1"/>
            </p:cNvSpPr>
            <p:nvPr/>
          </p:nvSpPr>
          <p:spPr bwMode="auto">
            <a:xfrm flipV="1">
              <a:off x="3336" y="955"/>
              <a:ext cx="1" cy="172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7" name="Line 68"/>
            <p:cNvSpPr>
              <a:spLocks noChangeShapeType="1"/>
            </p:cNvSpPr>
            <p:nvPr/>
          </p:nvSpPr>
          <p:spPr bwMode="auto">
            <a:xfrm>
              <a:off x="1605" y="2856"/>
              <a:ext cx="1" cy="40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8" name="Line 69"/>
            <p:cNvSpPr>
              <a:spLocks noChangeShapeType="1"/>
            </p:cNvSpPr>
            <p:nvPr/>
          </p:nvSpPr>
          <p:spPr bwMode="auto">
            <a:xfrm>
              <a:off x="2050" y="2795"/>
              <a:ext cx="1" cy="4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39" name="Line 70"/>
            <p:cNvSpPr>
              <a:spLocks noChangeShapeType="1"/>
            </p:cNvSpPr>
            <p:nvPr/>
          </p:nvSpPr>
          <p:spPr bwMode="auto">
            <a:xfrm>
              <a:off x="2354" y="2613"/>
              <a:ext cx="1" cy="8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0" name="Line 71"/>
            <p:cNvSpPr>
              <a:spLocks noChangeShapeType="1"/>
            </p:cNvSpPr>
            <p:nvPr/>
          </p:nvSpPr>
          <p:spPr bwMode="auto">
            <a:xfrm>
              <a:off x="2647" y="2229"/>
              <a:ext cx="1" cy="101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1" name="Line 72"/>
            <p:cNvSpPr>
              <a:spLocks noChangeShapeType="1"/>
            </p:cNvSpPr>
            <p:nvPr/>
          </p:nvSpPr>
          <p:spPr bwMode="auto">
            <a:xfrm>
              <a:off x="2911" y="1825"/>
              <a:ext cx="1" cy="182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2" name="Line 73"/>
            <p:cNvSpPr>
              <a:spLocks noChangeShapeType="1"/>
            </p:cNvSpPr>
            <p:nvPr/>
          </p:nvSpPr>
          <p:spPr bwMode="auto">
            <a:xfrm>
              <a:off x="3174" y="1410"/>
              <a:ext cx="1" cy="233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3" name="Line 74"/>
            <p:cNvSpPr>
              <a:spLocks noChangeShapeType="1"/>
            </p:cNvSpPr>
            <p:nvPr/>
          </p:nvSpPr>
          <p:spPr bwMode="auto">
            <a:xfrm>
              <a:off x="3336" y="1127"/>
              <a:ext cx="1" cy="182"/>
            </a:xfrm>
            <a:prstGeom prst="line">
              <a:avLst/>
            </a:prstGeom>
            <a:noFill/>
            <a:ln w="1587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4" name="Freeform 75"/>
            <p:cNvSpPr>
              <a:spLocks/>
            </p:cNvSpPr>
            <p:nvPr/>
          </p:nvSpPr>
          <p:spPr bwMode="auto">
            <a:xfrm>
              <a:off x="1575" y="2826"/>
              <a:ext cx="60" cy="60"/>
            </a:xfrm>
            <a:custGeom>
              <a:avLst/>
              <a:gdLst>
                <a:gd name="T0" fmla="*/ 30 w 60"/>
                <a:gd name="T1" fmla="*/ 0 h 60"/>
                <a:gd name="T2" fmla="*/ 60 w 60"/>
                <a:gd name="T3" fmla="*/ 30 h 60"/>
                <a:gd name="T4" fmla="*/ 30 w 60"/>
                <a:gd name="T5" fmla="*/ 60 h 60"/>
                <a:gd name="T6" fmla="*/ 0 w 60"/>
                <a:gd name="T7" fmla="*/ 30 h 60"/>
                <a:gd name="T8" fmla="*/ 30 w 60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0"/>
                <a:gd name="T17" fmla="*/ 60 w 60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0">
                  <a:moveTo>
                    <a:pt x="30" y="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CC99"/>
            </a:solidFill>
            <a:ln w="1587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5" name="Freeform 76"/>
            <p:cNvSpPr>
              <a:spLocks/>
            </p:cNvSpPr>
            <p:nvPr/>
          </p:nvSpPr>
          <p:spPr bwMode="auto">
            <a:xfrm>
              <a:off x="2020" y="2765"/>
              <a:ext cx="61" cy="61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30 h 61"/>
                <a:gd name="T4" fmla="*/ 30 w 61"/>
                <a:gd name="T5" fmla="*/ 61 h 61"/>
                <a:gd name="T6" fmla="*/ 0 w 61"/>
                <a:gd name="T7" fmla="*/ 30 h 61"/>
                <a:gd name="T8" fmla="*/ 30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0" y="0"/>
                  </a:moveTo>
                  <a:lnTo>
                    <a:pt x="61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CC99"/>
            </a:solidFill>
            <a:ln w="1587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6" name="Freeform 77"/>
            <p:cNvSpPr>
              <a:spLocks/>
            </p:cNvSpPr>
            <p:nvPr/>
          </p:nvSpPr>
          <p:spPr bwMode="auto">
            <a:xfrm>
              <a:off x="2324" y="2583"/>
              <a:ext cx="60" cy="61"/>
            </a:xfrm>
            <a:custGeom>
              <a:avLst/>
              <a:gdLst>
                <a:gd name="T0" fmla="*/ 30 w 60"/>
                <a:gd name="T1" fmla="*/ 0 h 61"/>
                <a:gd name="T2" fmla="*/ 60 w 60"/>
                <a:gd name="T3" fmla="*/ 30 h 61"/>
                <a:gd name="T4" fmla="*/ 30 w 60"/>
                <a:gd name="T5" fmla="*/ 61 h 61"/>
                <a:gd name="T6" fmla="*/ 0 w 60"/>
                <a:gd name="T7" fmla="*/ 30 h 61"/>
                <a:gd name="T8" fmla="*/ 30 w 60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61"/>
                <a:gd name="T17" fmla="*/ 60 w 60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61">
                  <a:moveTo>
                    <a:pt x="30" y="0"/>
                  </a:moveTo>
                  <a:lnTo>
                    <a:pt x="60" y="30"/>
                  </a:lnTo>
                  <a:lnTo>
                    <a:pt x="30" y="61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CC99"/>
            </a:solidFill>
            <a:ln w="1587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7" name="Freeform 78"/>
            <p:cNvSpPr>
              <a:spLocks/>
            </p:cNvSpPr>
            <p:nvPr/>
          </p:nvSpPr>
          <p:spPr bwMode="auto">
            <a:xfrm>
              <a:off x="2617" y="2199"/>
              <a:ext cx="61" cy="60"/>
            </a:xfrm>
            <a:custGeom>
              <a:avLst/>
              <a:gdLst>
                <a:gd name="T0" fmla="*/ 30 w 61"/>
                <a:gd name="T1" fmla="*/ 0 h 60"/>
                <a:gd name="T2" fmla="*/ 61 w 61"/>
                <a:gd name="T3" fmla="*/ 30 h 60"/>
                <a:gd name="T4" fmla="*/ 30 w 61"/>
                <a:gd name="T5" fmla="*/ 60 h 60"/>
                <a:gd name="T6" fmla="*/ 0 w 61"/>
                <a:gd name="T7" fmla="*/ 30 h 60"/>
                <a:gd name="T8" fmla="*/ 30 w 61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0"/>
                <a:gd name="T17" fmla="*/ 61 w 61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0">
                  <a:moveTo>
                    <a:pt x="30" y="0"/>
                  </a:moveTo>
                  <a:lnTo>
                    <a:pt x="61" y="30"/>
                  </a:lnTo>
                  <a:lnTo>
                    <a:pt x="30" y="60"/>
                  </a:lnTo>
                  <a:lnTo>
                    <a:pt x="0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CC99"/>
            </a:solidFill>
            <a:ln w="1587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8" name="Freeform 79"/>
            <p:cNvSpPr>
              <a:spLocks/>
            </p:cNvSpPr>
            <p:nvPr/>
          </p:nvSpPr>
          <p:spPr bwMode="auto">
            <a:xfrm>
              <a:off x="2880" y="1794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61 w 61"/>
                <a:gd name="T3" fmla="*/ 31 h 61"/>
                <a:gd name="T4" fmla="*/ 31 w 61"/>
                <a:gd name="T5" fmla="*/ 61 h 61"/>
                <a:gd name="T6" fmla="*/ 0 w 61"/>
                <a:gd name="T7" fmla="*/ 31 h 61"/>
                <a:gd name="T8" fmla="*/ 31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1" y="0"/>
                  </a:moveTo>
                  <a:lnTo>
                    <a:pt x="61" y="31"/>
                  </a:lnTo>
                  <a:lnTo>
                    <a:pt x="31" y="61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CC99"/>
            </a:solidFill>
            <a:ln w="1587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49" name="Freeform 80"/>
            <p:cNvSpPr>
              <a:spLocks/>
            </p:cNvSpPr>
            <p:nvPr/>
          </p:nvSpPr>
          <p:spPr bwMode="auto">
            <a:xfrm>
              <a:off x="3143" y="1380"/>
              <a:ext cx="61" cy="61"/>
            </a:xfrm>
            <a:custGeom>
              <a:avLst/>
              <a:gdLst>
                <a:gd name="T0" fmla="*/ 31 w 61"/>
                <a:gd name="T1" fmla="*/ 0 h 61"/>
                <a:gd name="T2" fmla="*/ 61 w 61"/>
                <a:gd name="T3" fmla="*/ 30 h 61"/>
                <a:gd name="T4" fmla="*/ 31 w 61"/>
                <a:gd name="T5" fmla="*/ 61 h 61"/>
                <a:gd name="T6" fmla="*/ 0 w 61"/>
                <a:gd name="T7" fmla="*/ 30 h 61"/>
                <a:gd name="T8" fmla="*/ 31 w 61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1"/>
                <a:gd name="T17" fmla="*/ 61 w 6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1">
                  <a:moveTo>
                    <a:pt x="31" y="0"/>
                  </a:moveTo>
                  <a:lnTo>
                    <a:pt x="61" y="30"/>
                  </a:lnTo>
                  <a:lnTo>
                    <a:pt x="31" y="61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CC99"/>
            </a:solidFill>
            <a:ln w="1587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50" name="Freeform 81"/>
            <p:cNvSpPr>
              <a:spLocks/>
            </p:cNvSpPr>
            <p:nvPr/>
          </p:nvSpPr>
          <p:spPr bwMode="auto">
            <a:xfrm>
              <a:off x="3305" y="1097"/>
              <a:ext cx="61" cy="60"/>
            </a:xfrm>
            <a:custGeom>
              <a:avLst/>
              <a:gdLst>
                <a:gd name="T0" fmla="*/ 31 w 61"/>
                <a:gd name="T1" fmla="*/ 0 h 60"/>
                <a:gd name="T2" fmla="*/ 61 w 61"/>
                <a:gd name="T3" fmla="*/ 30 h 60"/>
                <a:gd name="T4" fmla="*/ 31 w 61"/>
                <a:gd name="T5" fmla="*/ 60 h 60"/>
                <a:gd name="T6" fmla="*/ 0 w 61"/>
                <a:gd name="T7" fmla="*/ 30 h 60"/>
                <a:gd name="T8" fmla="*/ 31 w 61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60"/>
                <a:gd name="T17" fmla="*/ 61 w 61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60">
                  <a:moveTo>
                    <a:pt x="31" y="0"/>
                  </a:moveTo>
                  <a:lnTo>
                    <a:pt x="61" y="30"/>
                  </a:lnTo>
                  <a:lnTo>
                    <a:pt x="31" y="60"/>
                  </a:lnTo>
                  <a:lnTo>
                    <a:pt x="0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CC99"/>
            </a:solidFill>
            <a:ln w="15875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51" name="Rectangle 82"/>
            <p:cNvSpPr>
              <a:spLocks noChangeArrowheads="1"/>
            </p:cNvSpPr>
            <p:nvPr/>
          </p:nvSpPr>
          <p:spPr bwMode="auto">
            <a:xfrm>
              <a:off x="1131" y="282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52" name="Rectangle 83"/>
            <p:cNvSpPr>
              <a:spLocks noChangeArrowheads="1"/>
            </p:cNvSpPr>
            <p:nvPr/>
          </p:nvSpPr>
          <p:spPr bwMode="auto">
            <a:xfrm>
              <a:off x="1131" y="2563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53" name="Rectangle 84"/>
            <p:cNvSpPr>
              <a:spLocks noChangeArrowheads="1"/>
            </p:cNvSpPr>
            <p:nvPr/>
          </p:nvSpPr>
          <p:spPr bwMode="auto">
            <a:xfrm>
              <a:off x="1131" y="2300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54" name="Rectangle 85"/>
            <p:cNvSpPr>
              <a:spLocks noChangeArrowheads="1"/>
            </p:cNvSpPr>
            <p:nvPr/>
          </p:nvSpPr>
          <p:spPr bwMode="auto">
            <a:xfrm>
              <a:off x="1131" y="2037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55" name="Rectangle 86"/>
            <p:cNvSpPr>
              <a:spLocks noChangeArrowheads="1"/>
            </p:cNvSpPr>
            <p:nvPr/>
          </p:nvSpPr>
          <p:spPr bwMode="auto">
            <a:xfrm>
              <a:off x="1131" y="1784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56" name="Rectangle 87"/>
            <p:cNvSpPr>
              <a:spLocks noChangeArrowheads="1"/>
            </p:cNvSpPr>
            <p:nvPr/>
          </p:nvSpPr>
          <p:spPr bwMode="auto">
            <a:xfrm>
              <a:off x="1131" y="1521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57" name="Rectangle 88"/>
            <p:cNvSpPr>
              <a:spLocks noChangeArrowheads="1"/>
            </p:cNvSpPr>
            <p:nvPr/>
          </p:nvSpPr>
          <p:spPr bwMode="auto">
            <a:xfrm>
              <a:off x="1131" y="1259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58" name="Rectangle 89"/>
            <p:cNvSpPr>
              <a:spLocks noChangeArrowheads="1"/>
            </p:cNvSpPr>
            <p:nvPr/>
          </p:nvSpPr>
          <p:spPr bwMode="auto">
            <a:xfrm>
              <a:off x="1131" y="996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59" name="Rectangle 90"/>
            <p:cNvSpPr>
              <a:spLocks noChangeArrowheads="1"/>
            </p:cNvSpPr>
            <p:nvPr/>
          </p:nvSpPr>
          <p:spPr bwMode="auto">
            <a:xfrm>
              <a:off x="1131" y="733"/>
              <a:ext cx="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60" name="Rectangle 91"/>
            <p:cNvSpPr>
              <a:spLocks noChangeArrowheads="1"/>
            </p:cNvSpPr>
            <p:nvPr/>
          </p:nvSpPr>
          <p:spPr bwMode="auto">
            <a:xfrm>
              <a:off x="1228" y="3018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0.0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61" name="Rectangle 92"/>
            <p:cNvSpPr>
              <a:spLocks noChangeArrowheads="1"/>
            </p:cNvSpPr>
            <p:nvPr/>
          </p:nvSpPr>
          <p:spPr bwMode="auto">
            <a:xfrm>
              <a:off x="1835" y="3018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62" name="Rectangle 93"/>
            <p:cNvSpPr>
              <a:spLocks noChangeArrowheads="1"/>
            </p:cNvSpPr>
            <p:nvPr/>
          </p:nvSpPr>
          <p:spPr bwMode="auto">
            <a:xfrm>
              <a:off x="2443" y="3018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1.0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63" name="Rectangle 94"/>
            <p:cNvSpPr>
              <a:spLocks noChangeArrowheads="1"/>
            </p:cNvSpPr>
            <p:nvPr/>
          </p:nvSpPr>
          <p:spPr bwMode="auto">
            <a:xfrm>
              <a:off x="3050" y="3018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1.5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64" name="Rectangle 95"/>
            <p:cNvSpPr>
              <a:spLocks noChangeArrowheads="1"/>
            </p:cNvSpPr>
            <p:nvPr/>
          </p:nvSpPr>
          <p:spPr bwMode="auto">
            <a:xfrm>
              <a:off x="3657" y="3018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2.0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65" name="Rectangle 96"/>
            <p:cNvSpPr>
              <a:spLocks noChangeArrowheads="1"/>
            </p:cNvSpPr>
            <p:nvPr/>
          </p:nvSpPr>
          <p:spPr bwMode="auto">
            <a:xfrm>
              <a:off x="4265" y="3018"/>
              <a:ext cx="1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2.5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66" name="Rectangle 97"/>
            <p:cNvSpPr>
              <a:spLocks noChangeArrowheads="1"/>
            </p:cNvSpPr>
            <p:nvPr/>
          </p:nvSpPr>
          <p:spPr bwMode="auto">
            <a:xfrm>
              <a:off x="2471" y="3240"/>
              <a:ext cx="6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VO</a:t>
              </a:r>
              <a:r>
                <a:rPr lang="en-US" sz="16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 (L/min)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867" name="Rectangle 98"/>
            <p:cNvSpPr>
              <a:spLocks noChangeArrowheads="1"/>
            </p:cNvSpPr>
            <p:nvPr/>
          </p:nvSpPr>
          <p:spPr bwMode="auto">
            <a:xfrm rot="16200000">
              <a:off x="499" y="1736"/>
              <a:ext cx="9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Dyspnea (Borg)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</p:grpSp>
      <p:sp>
        <p:nvSpPr>
          <p:cNvPr id="501764" name="Rectangle 100"/>
          <p:cNvSpPr>
            <a:spLocks noChangeArrowheads="1"/>
          </p:cNvSpPr>
          <p:nvPr/>
        </p:nvSpPr>
        <p:spPr bwMode="auto">
          <a:xfrm>
            <a:off x="7958931" y="2978150"/>
            <a:ext cx="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endParaRPr lang="en-US" sz="4000" b="0">
              <a:solidFill>
                <a:srgbClr val="000000"/>
              </a:solidFill>
            </a:endParaRPr>
          </a:p>
        </p:txBody>
      </p:sp>
      <p:grpSp>
        <p:nvGrpSpPr>
          <p:cNvPr id="501765" name="Group 101"/>
          <p:cNvGrpSpPr>
            <a:grpSpLocks/>
          </p:cNvGrpSpPr>
          <p:nvPr/>
        </p:nvGrpSpPr>
        <p:grpSpPr bwMode="auto">
          <a:xfrm>
            <a:off x="7010400" y="2236788"/>
            <a:ext cx="1719263" cy="712787"/>
            <a:chOff x="4416" y="1281"/>
            <a:chExt cx="1083" cy="449"/>
          </a:xfrm>
        </p:grpSpPr>
        <p:sp>
          <p:nvSpPr>
            <p:cNvPr id="501768" name="Rectangle 102"/>
            <p:cNvSpPr>
              <a:spLocks noChangeArrowheads="1"/>
            </p:cNvSpPr>
            <p:nvPr/>
          </p:nvSpPr>
          <p:spPr bwMode="auto">
            <a:xfrm>
              <a:off x="4416" y="1281"/>
              <a:ext cx="1083" cy="44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01769" name="Line 103"/>
            <p:cNvSpPr>
              <a:spLocks noChangeShapeType="1"/>
            </p:cNvSpPr>
            <p:nvPr/>
          </p:nvSpPr>
          <p:spPr bwMode="auto">
            <a:xfrm>
              <a:off x="4463" y="1384"/>
              <a:ext cx="262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70" name="Rectangle 104"/>
            <p:cNvSpPr>
              <a:spLocks noChangeArrowheads="1"/>
            </p:cNvSpPr>
            <p:nvPr/>
          </p:nvSpPr>
          <p:spPr bwMode="auto">
            <a:xfrm>
              <a:off x="4786" y="1309"/>
              <a:ext cx="36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Normal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01771" name="Line 105"/>
            <p:cNvSpPr>
              <a:spLocks noChangeShapeType="1"/>
            </p:cNvSpPr>
            <p:nvPr/>
          </p:nvSpPr>
          <p:spPr bwMode="auto">
            <a:xfrm>
              <a:off x="4463" y="1573"/>
              <a:ext cx="262" cy="1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72" name="Freeform 106"/>
            <p:cNvSpPr>
              <a:spLocks/>
            </p:cNvSpPr>
            <p:nvPr/>
          </p:nvSpPr>
          <p:spPr bwMode="auto">
            <a:xfrm>
              <a:off x="4566" y="1545"/>
              <a:ext cx="56" cy="56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56"/>
                <a:gd name="T17" fmla="*/ 56 w 5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14288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773" name="Rectangle 107"/>
            <p:cNvSpPr>
              <a:spLocks noChangeArrowheads="1"/>
            </p:cNvSpPr>
            <p:nvPr/>
          </p:nvSpPr>
          <p:spPr bwMode="auto">
            <a:xfrm>
              <a:off x="4800" y="1498"/>
              <a:ext cx="6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GOLD I Mild</a:t>
              </a:r>
              <a:endParaRPr lang="en-US" sz="4000" b="0">
                <a:solidFill>
                  <a:srgbClr val="000000"/>
                </a:solidFill>
              </a:endParaRPr>
            </a:p>
          </p:txBody>
        </p:sp>
      </p:grpSp>
      <p:sp>
        <p:nvSpPr>
          <p:cNvPr id="501766" name="TextBox 1"/>
          <p:cNvSpPr txBox="1">
            <a:spLocks noChangeArrowheads="1"/>
          </p:cNvSpPr>
          <p:nvPr/>
        </p:nvSpPr>
        <p:spPr bwMode="auto">
          <a:xfrm>
            <a:off x="6826250" y="3285110"/>
            <a:ext cx="1927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0" dirty="0">
                <a:solidFill>
                  <a:srgbClr val="000000"/>
                </a:solidFill>
                <a:latin typeface="Arial" charset="0"/>
                <a:cs typeface="Arial" charset="0"/>
              </a:rPr>
              <a:t>n=21 per </a:t>
            </a:r>
            <a:r>
              <a:rPr lang="en-US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gruppo</a:t>
            </a:r>
            <a:endParaRPr lang="en-CA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1767" name="Rectangle 5"/>
          <p:cNvSpPr>
            <a:spLocks noChangeArrowheads="1"/>
          </p:cNvSpPr>
          <p:nvPr/>
        </p:nvSpPr>
        <p:spPr bwMode="auto">
          <a:xfrm>
            <a:off x="4060825" y="6440488"/>
            <a:ext cx="49180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/>
            <a:r>
              <a:rPr lang="en-US" sz="1600" b="0" dirty="0" err="1">
                <a:solidFill>
                  <a:srgbClr val="000000"/>
                </a:solidFill>
                <a:latin typeface="Arial" charset="0"/>
              </a:rPr>
              <a:t>Ofir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 D, et al. 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</a:rPr>
              <a:t>AJRCCM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2926691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665" name="Group 1"/>
          <p:cNvGrpSpPr>
            <a:grpSpLocks/>
          </p:cNvGrpSpPr>
          <p:nvPr/>
        </p:nvGrpSpPr>
        <p:grpSpPr bwMode="auto">
          <a:xfrm>
            <a:off x="838213" y="1362277"/>
            <a:ext cx="7198273" cy="5019963"/>
            <a:chOff x="989678" y="1143000"/>
            <a:chExt cx="7197620" cy="5019963"/>
          </a:xfrm>
        </p:grpSpPr>
        <p:sp>
          <p:nvSpPr>
            <p:cNvPr id="497684" name="Line 2"/>
            <p:cNvSpPr>
              <a:spLocks noChangeShapeType="1"/>
            </p:cNvSpPr>
            <p:nvPr/>
          </p:nvSpPr>
          <p:spPr bwMode="auto">
            <a:xfrm>
              <a:off x="1738312" y="1300163"/>
              <a:ext cx="1587" cy="40608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85" name="Line 3"/>
            <p:cNvSpPr>
              <a:spLocks noChangeShapeType="1"/>
            </p:cNvSpPr>
            <p:nvPr/>
          </p:nvSpPr>
          <p:spPr bwMode="auto">
            <a:xfrm>
              <a:off x="1660525" y="5360988"/>
              <a:ext cx="777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86" name="Line 4"/>
            <p:cNvSpPr>
              <a:spLocks noChangeShapeType="1"/>
            </p:cNvSpPr>
            <p:nvPr/>
          </p:nvSpPr>
          <p:spPr bwMode="auto">
            <a:xfrm>
              <a:off x="1660525" y="4849813"/>
              <a:ext cx="777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87" name="Line 5"/>
            <p:cNvSpPr>
              <a:spLocks noChangeShapeType="1"/>
            </p:cNvSpPr>
            <p:nvPr/>
          </p:nvSpPr>
          <p:spPr bwMode="auto">
            <a:xfrm>
              <a:off x="1660525" y="4340225"/>
              <a:ext cx="777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88" name="Line 6"/>
            <p:cNvSpPr>
              <a:spLocks noChangeShapeType="1"/>
            </p:cNvSpPr>
            <p:nvPr/>
          </p:nvSpPr>
          <p:spPr bwMode="auto">
            <a:xfrm>
              <a:off x="1660525" y="3830638"/>
              <a:ext cx="777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89" name="Line 7"/>
            <p:cNvSpPr>
              <a:spLocks noChangeShapeType="1"/>
            </p:cNvSpPr>
            <p:nvPr/>
          </p:nvSpPr>
          <p:spPr bwMode="auto">
            <a:xfrm>
              <a:off x="1660525" y="3340100"/>
              <a:ext cx="777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0" name="Line 8"/>
            <p:cNvSpPr>
              <a:spLocks noChangeShapeType="1"/>
            </p:cNvSpPr>
            <p:nvPr/>
          </p:nvSpPr>
          <p:spPr bwMode="auto">
            <a:xfrm>
              <a:off x="1660525" y="2830513"/>
              <a:ext cx="777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1" name="Line 9"/>
            <p:cNvSpPr>
              <a:spLocks noChangeShapeType="1"/>
            </p:cNvSpPr>
            <p:nvPr/>
          </p:nvSpPr>
          <p:spPr bwMode="auto">
            <a:xfrm>
              <a:off x="1660525" y="2319338"/>
              <a:ext cx="777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2" name="Line 10"/>
            <p:cNvSpPr>
              <a:spLocks noChangeShapeType="1"/>
            </p:cNvSpPr>
            <p:nvPr/>
          </p:nvSpPr>
          <p:spPr bwMode="auto">
            <a:xfrm>
              <a:off x="1660525" y="1809750"/>
              <a:ext cx="777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3" name="Line 11"/>
            <p:cNvSpPr>
              <a:spLocks noChangeShapeType="1"/>
            </p:cNvSpPr>
            <p:nvPr/>
          </p:nvSpPr>
          <p:spPr bwMode="auto">
            <a:xfrm>
              <a:off x="1660525" y="1300163"/>
              <a:ext cx="77787" cy="15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4" name="Line 12"/>
            <p:cNvSpPr>
              <a:spLocks noChangeShapeType="1"/>
            </p:cNvSpPr>
            <p:nvPr/>
          </p:nvSpPr>
          <p:spPr bwMode="auto">
            <a:xfrm>
              <a:off x="1738312" y="5360988"/>
              <a:ext cx="6264275" cy="158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5" name="Line 13"/>
            <p:cNvSpPr>
              <a:spLocks noChangeShapeType="1"/>
            </p:cNvSpPr>
            <p:nvPr/>
          </p:nvSpPr>
          <p:spPr bwMode="auto">
            <a:xfrm flipV="1">
              <a:off x="1738312" y="5360988"/>
              <a:ext cx="1587" cy="777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6" name="Line 14"/>
            <p:cNvSpPr>
              <a:spLocks noChangeShapeType="1"/>
            </p:cNvSpPr>
            <p:nvPr/>
          </p:nvSpPr>
          <p:spPr bwMode="auto">
            <a:xfrm flipV="1">
              <a:off x="3309937" y="5360988"/>
              <a:ext cx="1587" cy="777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7" name="Line 15"/>
            <p:cNvSpPr>
              <a:spLocks noChangeShapeType="1"/>
            </p:cNvSpPr>
            <p:nvPr/>
          </p:nvSpPr>
          <p:spPr bwMode="auto">
            <a:xfrm flipV="1">
              <a:off x="4881562" y="5360988"/>
              <a:ext cx="1587" cy="777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8" name="Line 16"/>
            <p:cNvSpPr>
              <a:spLocks noChangeShapeType="1"/>
            </p:cNvSpPr>
            <p:nvPr/>
          </p:nvSpPr>
          <p:spPr bwMode="auto">
            <a:xfrm flipV="1">
              <a:off x="6432550" y="5360988"/>
              <a:ext cx="1587" cy="777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99" name="Line 17"/>
            <p:cNvSpPr>
              <a:spLocks noChangeShapeType="1"/>
            </p:cNvSpPr>
            <p:nvPr/>
          </p:nvSpPr>
          <p:spPr bwMode="auto">
            <a:xfrm flipV="1">
              <a:off x="8002587" y="5360988"/>
              <a:ext cx="1587" cy="77788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0" name="Freeform 18"/>
            <p:cNvSpPr>
              <a:spLocks/>
            </p:cNvSpPr>
            <p:nvPr/>
          </p:nvSpPr>
          <p:spPr bwMode="auto">
            <a:xfrm>
              <a:off x="2740025" y="1868488"/>
              <a:ext cx="1630362" cy="3119438"/>
            </a:xfrm>
            <a:custGeom>
              <a:avLst/>
              <a:gdLst>
                <a:gd name="T0" fmla="*/ 0 w 83"/>
                <a:gd name="T1" fmla="*/ 2147483647 h 159"/>
                <a:gd name="T2" fmla="*/ 2147483647 w 83"/>
                <a:gd name="T3" fmla="*/ 2147483647 h 159"/>
                <a:gd name="T4" fmla="*/ 2147483647 w 83"/>
                <a:gd name="T5" fmla="*/ 2147483647 h 159"/>
                <a:gd name="T6" fmla="*/ 2147483647 w 83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59"/>
                <a:gd name="T14" fmla="*/ 83 w 83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59">
                  <a:moveTo>
                    <a:pt x="0" y="159"/>
                  </a:moveTo>
                  <a:lnTo>
                    <a:pt x="51" y="108"/>
                  </a:lnTo>
                  <a:lnTo>
                    <a:pt x="74" y="51"/>
                  </a:lnTo>
                  <a:lnTo>
                    <a:pt x="83" y="0"/>
                  </a:lnTo>
                </a:path>
              </a:pathLst>
            </a:custGeom>
            <a:noFill/>
            <a:ln w="28575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1" name="Freeform 19"/>
            <p:cNvSpPr>
              <a:spLocks/>
            </p:cNvSpPr>
            <p:nvPr/>
          </p:nvSpPr>
          <p:spPr bwMode="auto">
            <a:xfrm>
              <a:off x="2740025" y="1966913"/>
              <a:ext cx="2022475" cy="3040063"/>
            </a:xfrm>
            <a:custGeom>
              <a:avLst/>
              <a:gdLst>
                <a:gd name="T0" fmla="*/ 0 w 103"/>
                <a:gd name="T1" fmla="*/ 2147483647 h 155"/>
                <a:gd name="T2" fmla="*/ 2147483647 w 103"/>
                <a:gd name="T3" fmla="*/ 2147483647 h 155"/>
                <a:gd name="T4" fmla="*/ 2147483647 w 103"/>
                <a:gd name="T5" fmla="*/ 2147483647 h 155"/>
                <a:gd name="T6" fmla="*/ 2147483647 w 103"/>
                <a:gd name="T7" fmla="*/ 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55"/>
                <a:gd name="T14" fmla="*/ 103 w 103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55">
                  <a:moveTo>
                    <a:pt x="0" y="155"/>
                  </a:moveTo>
                  <a:lnTo>
                    <a:pt x="61" y="111"/>
                  </a:lnTo>
                  <a:lnTo>
                    <a:pt x="91" y="62"/>
                  </a:lnTo>
                  <a:lnTo>
                    <a:pt x="103" y="0"/>
                  </a:lnTo>
                </a:path>
              </a:pathLst>
            </a:custGeom>
            <a:noFill/>
            <a:ln w="28575" cmpd="sng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2" name="Freeform 20"/>
            <p:cNvSpPr>
              <a:spLocks/>
            </p:cNvSpPr>
            <p:nvPr/>
          </p:nvSpPr>
          <p:spPr bwMode="auto">
            <a:xfrm>
              <a:off x="2779712" y="1809750"/>
              <a:ext cx="2435225" cy="3236913"/>
            </a:xfrm>
            <a:custGeom>
              <a:avLst/>
              <a:gdLst>
                <a:gd name="T0" fmla="*/ 0 w 124"/>
                <a:gd name="T1" fmla="*/ 2147483647 h 165"/>
                <a:gd name="T2" fmla="*/ 2147483647 w 124"/>
                <a:gd name="T3" fmla="*/ 2147483647 h 165"/>
                <a:gd name="T4" fmla="*/ 2147483647 w 124"/>
                <a:gd name="T5" fmla="*/ 2147483647 h 165"/>
                <a:gd name="T6" fmla="*/ 2147483647 w 124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165"/>
                <a:gd name="T14" fmla="*/ 124 w 124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165">
                  <a:moveTo>
                    <a:pt x="0" y="165"/>
                  </a:moveTo>
                  <a:lnTo>
                    <a:pt x="71" y="121"/>
                  </a:lnTo>
                  <a:lnTo>
                    <a:pt x="109" y="75"/>
                  </a:lnTo>
                  <a:lnTo>
                    <a:pt x="124" y="0"/>
                  </a:lnTo>
                </a:path>
              </a:pathLst>
            </a:custGeom>
            <a:noFill/>
            <a:ln w="28575" cmpd="sng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3" name="Freeform 21"/>
            <p:cNvSpPr>
              <a:spLocks/>
            </p:cNvSpPr>
            <p:nvPr/>
          </p:nvSpPr>
          <p:spPr bwMode="auto">
            <a:xfrm>
              <a:off x="2779712" y="1887538"/>
              <a:ext cx="3082925" cy="3236913"/>
            </a:xfrm>
            <a:custGeom>
              <a:avLst/>
              <a:gdLst>
                <a:gd name="T0" fmla="*/ 0 w 157"/>
                <a:gd name="T1" fmla="*/ 2147483647 h 165"/>
                <a:gd name="T2" fmla="*/ 2147483647 w 157"/>
                <a:gd name="T3" fmla="*/ 2147483647 h 165"/>
                <a:gd name="T4" fmla="*/ 2147483647 w 157"/>
                <a:gd name="T5" fmla="*/ 2147483647 h 165"/>
                <a:gd name="T6" fmla="*/ 2147483647 w 157"/>
                <a:gd name="T7" fmla="*/ 0 h 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65"/>
                <a:gd name="T14" fmla="*/ 157 w 157"/>
                <a:gd name="T15" fmla="*/ 165 h 1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65">
                  <a:moveTo>
                    <a:pt x="0" y="165"/>
                  </a:moveTo>
                  <a:lnTo>
                    <a:pt x="83" y="122"/>
                  </a:lnTo>
                  <a:lnTo>
                    <a:pt x="132" y="76"/>
                  </a:lnTo>
                  <a:lnTo>
                    <a:pt x="157" y="0"/>
                  </a:lnTo>
                </a:path>
              </a:pathLst>
            </a:custGeom>
            <a:noFill/>
            <a:ln w="28575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4" name="Freeform 22"/>
            <p:cNvSpPr>
              <a:spLocks/>
            </p:cNvSpPr>
            <p:nvPr/>
          </p:nvSpPr>
          <p:spPr bwMode="auto">
            <a:xfrm>
              <a:off x="2603500" y="3006725"/>
              <a:ext cx="4751387" cy="2333625"/>
            </a:xfrm>
            <a:custGeom>
              <a:avLst/>
              <a:gdLst>
                <a:gd name="T0" fmla="*/ 0 w 242"/>
                <a:gd name="T1" fmla="*/ 2147483647 h 119"/>
                <a:gd name="T2" fmla="*/ 2147483647 w 242"/>
                <a:gd name="T3" fmla="*/ 2147483647 h 119"/>
                <a:gd name="T4" fmla="*/ 2147483647 w 242"/>
                <a:gd name="T5" fmla="*/ 2147483647 h 119"/>
                <a:gd name="T6" fmla="*/ 2147483647 w 242"/>
                <a:gd name="T7" fmla="*/ 2147483647 h 119"/>
                <a:gd name="T8" fmla="*/ 2147483647 w 242"/>
                <a:gd name="T9" fmla="*/ 0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2"/>
                <a:gd name="T16" fmla="*/ 0 h 119"/>
                <a:gd name="T17" fmla="*/ 242 w 24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2" h="119">
                  <a:moveTo>
                    <a:pt x="0" y="119"/>
                  </a:moveTo>
                  <a:lnTo>
                    <a:pt x="40" y="109"/>
                  </a:lnTo>
                  <a:lnTo>
                    <a:pt x="66" y="97"/>
                  </a:lnTo>
                  <a:lnTo>
                    <a:pt x="102" y="75"/>
                  </a:lnTo>
                  <a:lnTo>
                    <a:pt x="242" y="0"/>
                  </a:lnTo>
                </a:path>
              </a:pathLst>
            </a:custGeom>
            <a:noFill/>
            <a:ln w="28575" cap="flat" cmpd="sng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5" name="Freeform 23"/>
            <p:cNvSpPr>
              <a:spLocks/>
            </p:cNvSpPr>
            <p:nvPr/>
          </p:nvSpPr>
          <p:spPr bwMode="auto">
            <a:xfrm>
              <a:off x="2681287" y="4929188"/>
              <a:ext cx="117475" cy="117475"/>
            </a:xfrm>
            <a:custGeom>
              <a:avLst/>
              <a:gdLst>
                <a:gd name="T0" fmla="*/ 2147483647 w 74"/>
                <a:gd name="T1" fmla="*/ 0 h 74"/>
                <a:gd name="T2" fmla="*/ 2147483647 w 74"/>
                <a:gd name="T3" fmla="*/ 2147483647 h 74"/>
                <a:gd name="T4" fmla="*/ 2147483647 w 74"/>
                <a:gd name="T5" fmla="*/ 2147483647 h 74"/>
                <a:gd name="T6" fmla="*/ 0 w 74"/>
                <a:gd name="T7" fmla="*/ 2147483647 h 74"/>
                <a:gd name="T8" fmla="*/ 2147483647 w 74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74"/>
                <a:gd name="T17" fmla="*/ 74 w 7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74">
                  <a:moveTo>
                    <a:pt x="37" y="0"/>
                  </a:moveTo>
                  <a:lnTo>
                    <a:pt x="74" y="37"/>
                  </a:lnTo>
                  <a:lnTo>
                    <a:pt x="37" y="74"/>
                  </a:lnTo>
                  <a:lnTo>
                    <a:pt x="0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6" name="Freeform 24"/>
            <p:cNvSpPr>
              <a:spLocks/>
            </p:cNvSpPr>
            <p:nvPr/>
          </p:nvSpPr>
          <p:spPr bwMode="auto">
            <a:xfrm>
              <a:off x="3683000" y="3929063"/>
              <a:ext cx="117475" cy="117475"/>
            </a:xfrm>
            <a:custGeom>
              <a:avLst/>
              <a:gdLst>
                <a:gd name="T0" fmla="*/ 2147483647 w 74"/>
                <a:gd name="T1" fmla="*/ 0 h 74"/>
                <a:gd name="T2" fmla="*/ 2147483647 w 74"/>
                <a:gd name="T3" fmla="*/ 2147483647 h 74"/>
                <a:gd name="T4" fmla="*/ 2147483647 w 74"/>
                <a:gd name="T5" fmla="*/ 2147483647 h 74"/>
                <a:gd name="T6" fmla="*/ 0 w 74"/>
                <a:gd name="T7" fmla="*/ 2147483647 h 74"/>
                <a:gd name="T8" fmla="*/ 2147483647 w 74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74"/>
                <a:gd name="T17" fmla="*/ 74 w 7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74">
                  <a:moveTo>
                    <a:pt x="37" y="0"/>
                  </a:moveTo>
                  <a:lnTo>
                    <a:pt x="74" y="37"/>
                  </a:lnTo>
                  <a:lnTo>
                    <a:pt x="37" y="74"/>
                  </a:lnTo>
                  <a:lnTo>
                    <a:pt x="0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7" name="Freeform 25"/>
            <p:cNvSpPr>
              <a:spLocks/>
            </p:cNvSpPr>
            <p:nvPr/>
          </p:nvSpPr>
          <p:spPr bwMode="auto">
            <a:xfrm>
              <a:off x="4135437" y="2809875"/>
              <a:ext cx="117475" cy="117475"/>
            </a:xfrm>
            <a:custGeom>
              <a:avLst/>
              <a:gdLst>
                <a:gd name="T0" fmla="*/ 2147483647 w 74"/>
                <a:gd name="T1" fmla="*/ 0 h 74"/>
                <a:gd name="T2" fmla="*/ 2147483647 w 74"/>
                <a:gd name="T3" fmla="*/ 2147483647 h 74"/>
                <a:gd name="T4" fmla="*/ 2147483647 w 74"/>
                <a:gd name="T5" fmla="*/ 2147483647 h 74"/>
                <a:gd name="T6" fmla="*/ 0 w 74"/>
                <a:gd name="T7" fmla="*/ 2147483647 h 74"/>
                <a:gd name="T8" fmla="*/ 2147483647 w 74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74"/>
                <a:gd name="T17" fmla="*/ 74 w 7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74">
                  <a:moveTo>
                    <a:pt x="37" y="0"/>
                  </a:moveTo>
                  <a:lnTo>
                    <a:pt x="74" y="37"/>
                  </a:lnTo>
                  <a:lnTo>
                    <a:pt x="37" y="74"/>
                  </a:lnTo>
                  <a:lnTo>
                    <a:pt x="0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8" name="Freeform 26"/>
            <p:cNvSpPr>
              <a:spLocks/>
            </p:cNvSpPr>
            <p:nvPr/>
          </p:nvSpPr>
          <p:spPr bwMode="auto">
            <a:xfrm>
              <a:off x="4311650" y="1809750"/>
              <a:ext cx="117475" cy="117475"/>
            </a:xfrm>
            <a:custGeom>
              <a:avLst/>
              <a:gdLst>
                <a:gd name="T0" fmla="*/ 2147483647 w 74"/>
                <a:gd name="T1" fmla="*/ 0 h 74"/>
                <a:gd name="T2" fmla="*/ 2147483647 w 74"/>
                <a:gd name="T3" fmla="*/ 2147483647 h 74"/>
                <a:gd name="T4" fmla="*/ 2147483647 w 74"/>
                <a:gd name="T5" fmla="*/ 2147483647 h 74"/>
                <a:gd name="T6" fmla="*/ 0 w 74"/>
                <a:gd name="T7" fmla="*/ 2147483647 h 74"/>
                <a:gd name="T8" fmla="*/ 2147483647 w 74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74"/>
                <a:gd name="T17" fmla="*/ 74 w 74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74">
                  <a:moveTo>
                    <a:pt x="37" y="0"/>
                  </a:moveTo>
                  <a:lnTo>
                    <a:pt x="74" y="37"/>
                  </a:lnTo>
                  <a:lnTo>
                    <a:pt x="37" y="74"/>
                  </a:lnTo>
                  <a:lnTo>
                    <a:pt x="0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09" name="Rectangle 27"/>
            <p:cNvSpPr>
              <a:spLocks noChangeArrowheads="1"/>
            </p:cNvSpPr>
            <p:nvPr/>
          </p:nvSpPr>
          <p:spPr bwMode="auto">
            <a:xfrm>
              <a:off x="2700337" y="4948238"/>
              <a:ext cx="117475" cy="117475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710" name="Rectangle 28"/>
            <p:cNvSpPr>
              <a:spLocks noChangeArrowheads="1"/>
            </p:cNvSpPr>
            <p:nvPr/>
          </p:nvSpPr>
          <p:spPr bwMode="auto">
            <a:xfrm>
              <a:off x="3879850" y="4086225"/>
              <a:ext cx="117475" cy="117475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711" name="Rectangle 29"/>
            <p:cNvSpPr>
              <a:spLocks noChangeArrowheads="1"/>
            </p:cNvSpPr>
            <p:nvPr/>
          </p:nvSpPr>
          <p:spPr bwMode="auto">
            <a:xfrm>
              <a:off x="4468812" y="3124200"/>
              <a:ext cx="117475" cy="117475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712" name="Rectangle 30"/>
            <p:cNvSpPr>
              <a:spLocks noChangeArrowheads="1"/>
            </p:cNvSpPr>
            <p:nvPr/>
          </p:nvSpPr>
          <p:spPr bwMode="auto">
            <a:xfrm>
              <a:off x="4703762" y="1908175"/>
              <a:ext cx="117475" cy="117475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713" name="Freeform 31"/>
            <p:cNvSpPr>
              <a:spLocks/>
            </p:cNvSpPr>
            <p:nvPr/>
          </p:nvSpPr>
          <p:spPr bwMode="auto">
            <a:xfrm>
              <a:off x="2720975" y="4987925"/>
              <a:ext cx="117475" cy="117475"/>
            </a:xfrm>
            <a:custGeom>
              <a:avLst/>
              <a:gdLst>
                <a:gd name="T0" fmla="*/ 2147483647 w 74"/>
                <a:gd name="T1" fmla="*/ 0 h 74"/>
                <a:gd name="T2" fmla="*/ 2147483647 w 74"/>
                <a:gd name="T3" fmla="*/ 2147483647 h 74"/>
                <a:gd name="T4" fmla="*/ 0 w 74"/>
                <a:gd name="T5" fmla="*/ 2147483647 h 74"/>
                <a:gd name="T6" fmla="*/ 2147483647 w 74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74"/>
                <a:gd name="T14" fmla="*/ 74 w 7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74">
                  <a:moveTo>
                    <a:pt x="37" y="0"/>
                  </a:moveTo>
                  <a:lnTo>
                    <a:pt x="74" y="74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14" name="Freeform 32"/>
            <p:cNvSpPr>
              <a:spLocks/>
            </p:cNvSpPr>
            <p:nvPr/>
          </p:nvSpPr>
          <p:spPr bwMode="auto">
            <a:xfrm>
              <a:off x="4114800" y="4124325"/>
              <a:ext cx="117475" cy="117475"/>
            </a:xfrm>
            <a:custGeom>
              <a:avLst/>
              <a:gdLst>
                <a:gd name="T0" fmla="*/ 2147483647 w 74"/>
                <a:gd name="T1" fmla="*/ 0 h 74"/>
                <a:gd name="T2" fmla="*/ 2147483647 w 74"/>
                <a:gd name="T3" fmla="*/ 2147483647 h 74"/>
                <a:gd name="T4" fmla="*/ 0 w 74"/>
                <a:gd name="T5" fmla="*/ 2147483647 h 74"/>
                <a:gd name="T6" fmla="*/ 2147483647 w 74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74"/>
                <a:gd name="T14" fmla="*/ 74 w 7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74">
                  <a:moveTo>
                    <a:pt x="37" y="0"/>
                  </a:moveTo>
                  <a:lnTo>
                    <a:pt x="74" y="74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15" name="Freeform 33"/>
            <p:cNvSpPr>
              <a:spLocks/>
            </p:cNvSpPr>
            <p:nvPr/>
          </p:nvSpPr>
          <p:spPr bwMode="auto">
            <a:xfrm>
              <a:off x="4860925" y="3222625"/>
              <a:ext cx="117475" cy="117475"/>
            </a:xfrm>
            <a:custGeom>
              <a:avLst/>
              <a:gdLst>
                <a:gd name="T0" fmla="*/ 2147483647 w 74"/>
                <a:gd name="T1" fmla="*/ 0 h 74"/>
                <a:gd name="T2" fmla="*/ 2147483647 w 74"/>
                <a:gd name="T3" fmla="*/ 2147483647 h 74"/>
                <a:gd name="T4" fmla="*/ 0 w 74"/>
                <a:gd name="T5" fmla="*/ 2147483647 h 74"/>
                <a:gd name="T6" fmla="*/ 2147483647 w 74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74"/>
                <a:gd name="T14" fmla="*/ 74 w 7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74">
                  <a:moveTo>
                    <a:pt x="37" y="0"/>
                  </a:moveTo>
                  <a:lnTo>
                    <a:pt x="74" y="74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16" name="Freeform 34"/>
            <p:cNvSpPr>
              <a:spLocks/>
            </p:cNvSpPr>
            <p:nvPr/>
          </p:nvSpPr>
          <p:spPr bwMode="auto">
            <a:xfrm>
              <a:off x="5156200" y="1751013"/>
              <a:ext cx="117475" cy="117475"/>
            </a:xfrm>
            <a:custGeom>
              <a:avLst/>
              <a:gdLst>
                <a:gd name="T0" fmla="*/ 2147483647 w 74"/>
                <a:gd name="T1" fmla="*/ 0 h 74"/>
                <a:gd name="T2" fmla="*/ 2147483647 w 74"/>
                <a:gd name="T3" fmla="*/ 2147483647 h 74"/>
                <a:gd name="T4" fmla="*/ 0 w 74"/>
                <a:gd name="T5" fmla="*/ 2147483647 h 74"/>
                <a:gd name="T6" fmla="*/ 2147483647 w 74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74"/>
                <a:gd name="T14" fmla="*/ 74 w 74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74">
                  <a:moveTo>
                    <a:pt x="37" y="0"/>
                  </a:moveTo>
                  <a:lnTo>
                    <a:pt x="74" y="74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717" name="Oval 35"/>
            <p:cNvSpPr>
              <a:spLocks noChangeArrowheads="1"/>
            </p:cNvSpPr>
            <p:nvPr/>
          </p:nvSpPr>
          <p:spPr bwMode="auto">
            <a:xfrm>
              <a:off x="2720975" y="5065713"/>
              <a:ext cx="117475" cy="119063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718" name="Oval 36"/>
            <p:cNvSpPr>
              <a:spLocks noChangeArrowheads="1"/>
            </p:cNvSpPr>
            <p:nvPr/>
          </p:nvSpPr>
          <p:spPr bwMode="auto">
            <a:xfrm>
              <a:off x="4351337" y="4222750"/>
              <a:ext cx="117475" cy="11747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719" name="Oval 37"/>
            <p:cNvSpPr>
              <a:spLocks noChangeArrowheads="1"/>
            </p:cNvSpPr>
            <p:nvPr/>
          </p:nvSpPr>
          <p:spPr bwMode="auto">
            <a:xfrm>
              <a:off x="5313362" y="3321050"/>
              <a:ext cx="117475" cy="11747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720" name="Oval 38"/>
            <p:cNvSpPr>
              <a:spLocks noChangeArrowheads="1"/>
            </p:cNvSpPr>
            <p:nvPr/>
          </p:nvSpPr>
          <p:spPr bwMode="auto">
            <a:xfrm>
              <a:off x="5803900" y="1828800"/>
              <a:ext cx="117475" cy="119063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721" name="Rectangle 46"/>
            <p:cNvSpPr>
              <a:spLocks noChangeArrowheads="1"/>
            </p:cNvSpPr>
            <p:nvPr/>
          </p:nvSpPr>
          <p:spPr bwMode="auto">
            <a:xfrm>
              <a:off x="3309937" y="5065713"/>
              <a:ext cx="19685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722" name="Rectangle 74"/>
            <p:cNvSpPr>
              <a:spLocks noChangeArrowheads="1"/>
            </p:cNvSpPr>
            <p:nvPr/>
          </p:nvSpPr>
          <p:spPr bwMode="auto">
            <a:xfrm>
              <a:off x="1453870" y="5203825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23" name="Rectangle 75"/>
            <p:cNvSpPr>
              <a:spLocks noChangeArrowheads="1"/>
            </p:cNvSpPr>
            <p:nvPr/>
          </p:nvSpPr>
          <p:spPr bwMode="auto">
            <a:xfrm>
              <a:off x="1453870" y="4694238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24" name="Rectangle 76"/>
            <p:cNvSpPr>
              <a:spLocks noChangeArrowheads="1"/>
            </p:cNvSpPr>
            <p:nvPr/>
          </p:nvSpPr>
          <p:spPr bwMode="auto">
            <a:xfrm>
              <a:off x="1453870" y="4183063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25" name="Rectangle 77"/>
            <p:cNvSpPr>
              <a:spLocks noChangeArrowheads="1"/>
            </p:cNvSpPr>
            <p:nvPr/>
          </p:nvSpPr>
          <p:spPr bwMode="auto">
            <a:xfrm>
              <a:off x="1453870" y="3673475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26" name="Rectangle 78"/>
            <p:cNvSpPr>
              <a:spLocks noChangeArrowheads="1"/>
            </p:cNvSpPr>
            <p:nvPr/>
          </p:nvSpPr>
          <p:spPr bwMode="auto">
            <a:xfrm>
              <a:off x="1453870" y="3182938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27" name="Rectangle 79"/>
            <p:cNvSpPr>
              <a:spLocks noChangeArrowheads="1"/>
            </p:cNvSpPr>
            <p:nvPr/>
          </p:nvSpPr>
          <p:spPr bwMode="auto">
            <a:xfrm>
              <a:off x="1453870" y="2673350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28" name="Rectangle 80"/>
            <p:cNvSpPr>
              <a:spLocks noChangeArrowheads="1"/>
            </p:cNvSpPr>
            <p:nvPr/>
          </p:nvSpPr>
          <p:spPr bwMode="auto">
            <a:xfrm>
              <a:off x="1453870" y="2162175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29" name="Rectangle 81"/>
            <p:cNvSpPr>
              <a:spLocks noChangeArrowheads="1"/>
            </p:cNvSpPr>
            <p:nvPr/>
          </p:nvSpPr>
          <p:spPr bwMode="auto">
            <a:xfrm>
              <a:off x="1453870" y="1652588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30" name="Rectangle 82"/>
            <p:cNvSpPr>
              <a:spLocks noChangeArrowheads="1"/>
            </p:cNvSpPr>
            <p:nvPr/>
          </p:nvSpPr>
          <p:spPr bwMode="auto">
            <a:xfrm>
              <a:off x="1453870" y="1143000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31" name="Rectangle 83"/>
            <p:cNvSpPr>
              <a:spLocks noChangeArrowheads="1"/>
            </p:cNvSpPr>
            <p:nvPr/>
          </p:nvSpPr>
          <p:spPr bwMode="auto">
            <a:xfrm>
              <a:off x="1728507" y="5576888"/>
              <a:ext cx="135498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32" name="Rectangle 84"/>
            <p:cNvSpPr>
              <a:spLocks noChangeArrowheads="1"/>
            </p:cNvSpPr>
            <p:nvPr/>
          </p:nvSpPr>
          <p:spPr bwMode="auto">
            <a:xfrm>
              <a:off x="3222065" y="5576888"/>
              <a:ext cx="27099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33" name="Rectangle 85"/>
            <p:cNvSpPr>
              <a:spLocks noChangeArrowheads="1"/>
            </p:cNvSpPr>
            <p:nvPr/>
          </p:nvSpPr>
          <p:spPr bwMode="auto">
            <a:xfrm>
              <a:off x="4793690" y="5576888"/>
              <a:ext cx="27099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34" name="Rectangle 86"/>
            <p:cNvSpPr>
              <a:spLocks noChangeArrowheads="1"/>
            </p:cNvSpPr>
            <p:nvPr/>
          </p:nvSpPr>
          <p:spPr bwMode="auto">
            <a:xfrm>
              <a:off x="6344677" y="5576888"/>
              <a:ext cx="27099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35" name="Rectangle 87"/>
            <p:cNvSpPr>
              <a:spLocks noChangeArrowheads="1"/>
            </p:cNvSpPr>
            <p:nvPr/>
          </p:nvSpPr>
          <p:spPr bwMode="auto">
            <a:xfrm>
              <a:off x="7916303" y="5576888"/>
              <a:ext cx="270995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36" name="Rectangle 88"/>
            <p:cNvSpPr>
              <a:spLocks noChangeArrowheads="1"/>
            </p:cNvSpPr>
            <p:nvPr/>
          </p:nvSpPr>
          <p:spPr bwMode="auto">
            <a:xfrm>
              <a:off x="3937445" y="5870575"/>
              <a:ext cx="1962849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Ventilation (L/min)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497737" name="Rectangle 89"/>
            <p:cNvSpPr>
              <a:spLocks noChangeArrowheads="1"/>
            </p:cNvSpPr>
            <p:nvPr/>
          </p:nvSpPr>
          <p:spPr bwMode="auto">
            <a:xfrm rot="16200000">
              <a:off x="-55893" y="3239654"/>
              <a:ext cx="2383503" cy="292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900">
                  <a:solidFill>
                    <a:srgbClr val="000000"/>
                  </a:solidFill>
                  <a:latin typeface="Arial" charset="0"/>
                </a:rPr>
                <a:t>Dyspnea (Borg Scale)</a:t>
              </a:r>
              <a:endParaRPr 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497681" name="Text Box 112"/>
          <p:cNvSpPr txBox="1">
            <a:spLocks noChangeArrowheads="1"/>
          </p:cNvSpPr>
          <p:nvPr/>
        </p:nvSpPr>
        <p:spPr bwMode="auto">
          <a:xfrm>
            <a:off x="947934" y="250440"/>
            <a:ext cx="7368857" cy="8049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CA" sz="2800" b="1" dirty="0">
                <a:solidFill>
                  <a:srgbClr val="000000"/>
                </a:solidFill>
                <a:latin typeface="+mj-lt"/>
              </a:rPr>
              <a:t>Dyspnea  Intensity with Increasing COPD Severity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26596" y="1615148"/>
            <a:ext cx="2528888" cy="1481137"/>
            <a:chOff x="6477000" y="1046163"/>
            <a:chExt cx="2528888" cy="1481137"/>
          </a:xfrm>
        </p:grpSpPr>
        <p:sp>
          <p:nvSpPr>
            <p:cNvPr id="497666" name="Rectangle 90"/>
            <p:cNvSpPr>
              <a:spLocks noChangeArrowheads="1"/>
            </p:cNvSpPr>
            <p:nvPr/>
          </p:nvSpPr>
          <p:spPr bwMode="auto">
            <a:xfrm>
              <a:off x="6477000" y="1046163"/>
              <a:ext cx="2316163" cy="1481137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667" name="Line 91"/>
            <p:cNvSpPr>
              <a:spLocks noChangeShapeType="1"/>
            </p:cNvSpPr>
            <p:nvPr/>
          </p:nvSpPr>
          <p:spPr bwMode="auto">
            <a:xfrm>
              <a:off x="6696075" y="1689100"/>
              <a:ext cx="530225" cy="158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68" name="Freeform 92"/>
            <p:cNvSpPr>
              <a:spLocks/>
            </p:cNvSpPr>
            <p:nvPr/>
          </p:nvSpPr>
          <p:spPr bwMode="auto">
            <a:xfrm>
              <a:off x="6891338" y="1630363"/>
              <a:ext cx="119062" cy="117475"/>
            </a:xfrm>
            <a:custGeom>
              <a:avLst/>
              <a:gdLst>
                <a:gd name="T0" fmla="*/ 2147483647 w 75"/>
                <a:gd name="T1" fmla="*/ 0 h 74"/>
                <a:gd name="T2" fmla="*/ 2147483647 w 75"/>
                <a:gd name="T3" fmla="*/ 2147483647 h 74"/>
                <a:gd name="T4" fmla="*/ 2147483647 w 75"/>
                <a:gd name="T5" fmla="*/ 2147483647 h 74"/>
                <a:gd name="T6" fmla="*/ 0 w 75"/>
                <a:gd name="T7" fmla="*/ 2147483647 h 74"/>
                <a:gd name="T8" fmla="*/ 2147483647 w 75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74"/>
                <a:gd name="T17" fmla="*/ 75 w 75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74">
                  <a:moveTo>
                    <a:pt x="37" y="0"/>
                  </a:moveTo>
                  <a:lnTo>
                    <a:pt x="75" y="37"/>
                  </a:lnTo>
                  <a:lnTo>
                    <a:pt x="37" y="74"/>
                  </a:lnTo>
                  <a:lnTo>
                    <a:pt x="0" y="3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69" name="Rectangle 93"/>
            <p:cNvSpPr>
              <a:spLocks noChangeArrowheads="1"/>
            </p:cNvSpPr>
            <p:nvPr/>
          </p:nvSpPr>
          <p:spPr bwMode="auto">
            <a:xfrm>
              <a:off x="7318375" y="1552575"/>
              <a:ext cx="881063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IV (worst)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70" name="Line 94"/>
            <p:cNvSpPr>
              <a:spLocks noChangeShapeType="1"/>
            </p:cNvSpPr>
            <p:nvPr/>
          </p:nvSpPr>
          <p:spPr bwMode="auto">
            <a:xfrm>
              <a:off x="6696075" y="1925638"/>
              <a:ext cx="530225" cy="158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71" name="Rectangle 95"/>
            <p:cNvSpPr>
              <a:spLocks noChangeArrowheads="1"/>
            </p:cNvSpPr>
            <p:nvPr/>
          </p:nvSpPr>
          <p:spPr bwMode="auto">
            <a:xfrm>
              <a:off x="6891338" y="1865313"/>
              <a:ext cx="119062" cy="119062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672" name="Rectangle 96"/>
            <p:cNvSpPr>
              <a:spLocks noChangeArrowheads="1"/>
            </p:cNvSpPr>
            <p:nvPr/>
          </p:nvSpPr>
          <p:spPr bwMode="auto">
            <a:xfrm>
              <a:off x="7312025" y="1787525"/>
              <a:ext cx="17303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III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73" name="Line 97"/>
            <p:cNvSpPr>
              <a:spLocks noChangeShapeType="1"/>
            </p:cNvSpPr>
            <p:nvPr/>
          </p:nvSpPr>
          <p:spPr bwMode="auto">
            <a:xfrm>
              <a:off x="6696075" y="2160588"/>
              <a:ext cx="530225" cy="158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74" name="Freeform 98"/>
            <p:cNvSpPr>
              <a:spLocks/>
            </p:cNvSpPr>
            <p:nvPr/>
          </p:nvSpPr>
          <p:spPr bwMode="auto">
            <a:xfrm>
              <a:off x="6891338" y="2101850"/>
              <a:ext cx="119062" cy="117475"/>
            </a:xfrm>
            <a:custGeom>
              <a:avLst/>
              <a:gdLst>
                <a:gd name="T0" fmla="*/ 2147483647 w 75"/>
                <a:gd name="T1" fmla="*/ 0 h 74"/>
                <a:gd name="T2" fmla="*/ 2147483647 w 75"/>
                <a:gd name="T3" fmla="*/ 2147483647 h 74"/>
                <a:gd name="T4" fmla="*/ 0 w 75"/>
                <a:gd name="T5" fmla="*/ 2147483647 h 74"/>
                <a:gd name="T6" fmla="*/ 2147483647 w 75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74"/>
                <a:gd name="T14" fmla="*/ 75 w 75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74">
                  <a:moveTo>
                    <a:pt x="37" y="0"/>
                  </a:moveTo>
                  <a:lnTo>
                    <a:pt x="75" y="74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75" name="Rectangle 99"/>
            <p:cNvSpPr>
              <a:spLocks noChangeArrowheads="1"/>
            </p:cNvSpPr>
            <p:nvPr/>
          </p:nvSpPr>
          <p:spPr bwMode="auto">
            <a:xfrm>
              <a:off x="7302500" y="2022475"/>
              <a:ext cx="11588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II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76" name="Line 100"/>
            <p:cNvSpPr>
              <a:spLocks noChangeShapeType="1"/>
            </p:cNvSpPr>
            <p:nvPr/>
          </p:nvSpPr>
          <p:spPr bwMode="auto">
            <a:xfrm>
              <a:off x="6696075" y="2376488"/>
              <a:ext cx="530225" cy="1587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77" name="Oval 101"/>
            <p:cNvSpPr>
              <a:spLocks noChangeArrowheads="1"/>
            </p:cNvSpPr>
            <p:nvPr/>
          </p:nvSpPr>
          <p:spPr bwMode="auto">
            <a:xfrm>
              <a:off x="6891338" y="2317750"/>
              <a:ext cx="119062" cy="117475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497678" name="Rectangle 102"/>
            <p:cNvSpPr>
              <a:spLocks noChangeArrowheads="1"/>
            </p:cNvSpPr>
            <p:nvPr/>
          </p:nvSpPr>
          <p:spPr bwMode="auto">
            <a:xfrm>
              <a:off x="7318375" y="2238375"/>
              <a:ext cx="903288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I (mildest)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79" name="Line 103"/>
            <p:cNvSpPr>
              <a:spLocks noChangeShapeType="1"/>
            </p:cNvSpPr>
            <p:nvPr/>
          </p:nvSpPr>
          <p:spPr bwMode="auto">
            <a:xfrm>
              <a:off x="6696075" y="1182688"/>
              <a:ext cx="530225" cy="158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7680" name="Rectangle 111"/>
            <p:cNvSpPr>
              <a:spLocks noChangeArrowheads="1"/>
            </p:cNvSpPr>
            <p:nvPr/>
          </p:nvSpPr>
          <p:spPr bwMode="auto">
            <a:xfrm>
              <a:off x="7310438" y="1046163"/>
              <a:ext cx="660400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Normal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97682" name="TextBox 3"/>
            <p:cNvSpPr txBox="1">
              <a:spLocks noChangeArrowheads="1"/>
            </p:cNvSpPr>
            <p:nvPr/>
          </p:nvSpPr>
          <p:spPr bwMode="auto">
            <a:xfrm>
              <a:off x="6564313" y="1238250"/>
              <a:ext cx="244157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u="sng">
                  <a:solidFill>
                    <a:srgbClr val="000000"/>
                  </a:solidFill>
                  <a:latin typeface="Arial" charset="0"/>
                </a:rPr>
                <a:t>COPD (FEV</a:t>
              </a:r>
              <a:r>
                <a:rPr lang="en-US" sz="1600" u="sng" baseline="-25000">
                  <a:solidFill>
                    <a:srgbClr val="000000"/>
                  </a:solidFill>
                  <a:latin typeface="Arial" charset="0"/>
                </a:rPr>
                <a:t>1</a:t>
              </a:r>
              <a:r>
                <a:rPr lang="en-US" sz="1600" u="sng">
                  <a:solidFill>
                    <a:srgbClr val="000000"/>
                  </a:solidFill>
                  <a:latin typeface="Arial" charset="0"/>
                </a:rPr>
                <a:t> quartile):</a:t>
              </a:r>
              <a:endParaRPr lang="en-CA" sz="1600" u="sng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97683" name="TextBox 7"/>
          <p:cNvSpPr txBox="1">
            <a:spLocks noChangeArrowheads="1"/>
          </p:cNvSpPr>
          <p:nvPr/>
        </p:nvSpPr>
        <p:spPr bwMode="auto">
          <a:xfrm>
            <a:off x="4673600" y="6475238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>
                <a:solidFill>
                  <a:srgbClr val="000000"/>
                </a:solidFill>
                <a:latin typeface="Arial" charset="0"/>
              </a:rPr>
              <a:t>O’Donnell DE, et al. </a:t>
            </a:r>
            <a:r>
              <a:rPr lang="en-US" sz="1600" b="0" i="1">
                <a:solidFill>
                  <a:srgbClr val="000000"/>
                </a:solidFill>
                <a:latin typeface="Arial" charset="0"/>
              </a:rPr>
              <a:t>Chest</a:t>
            </a:r>
            <a:r>
              <a:rPr lang="en-US" sz="1600" b="0">
                <a:solidFill>
                  <a:srgbClr val="000000"/>
                </a:solidFill>
                <a:latin typeface="Arial" charset="0"/>
              </a:rPr>
              <a:t> 2011.</a:t>
            </a:r>
            <a:endParaRPr lang="en-CA" sz="16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2100" y="1946706"/>
            <a:ext cx="2320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solidFill>
                  <a:srgbClr val="000000"/>
                </a:solidFill>
              </a:rPr>
              <a:t>“very severe”</a:t>
            </a:r>
            <a:endParaRPr lang="en-CA" sz="2000" b="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81" name="Text Box 112"/>
          <p:cNvSpPr txBox="1">
            <a:spLocks noChangeArrowheads="1"/>
          </p:cNvSpPr>
          <p:nvPr/>
        </p:nvSpPr>
        <p:spPr bwMode="auto">
          <a:xfrm>
            <a:off x="947934" y="250440"/>
            <a:ext cx="7368857" cy="8049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CA" sz="2800" dirty="0">
                <a:solidFill>
                  <a:srgbClr val="000000"/>
                </a:solidFill>
                <a:latin typeface="+mj-lt"/>
              </a:rPr>
              <a:t>Respiratory Muscle Pressures during Exercise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97683" name="TextBox 7"/>
          <p:cNvSpPr txBox="1">
            <a:spLocks noChangeArrowheads="1"/>
          </p:cNvSpPr>
          <p:nvPr/>
        </p:nvSpPr>
        <p:spPr bwMode="auto">
          <a:xfrm>
            <a:off x="4673600" y="6475238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O’Donnell DE, et al. 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</a:rPr>
              <a:t>Chest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 2011.</a:t>
            </a:r>
            <a:endParaRPr lang="en-CA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7" name="Freeform 25" descr="10%"/>
          <p:cNvSpPr>
            <a:spLocks/>
          </p:cNvSpPr>
          <p:nvPr/>
        </p:nvSpPr>
        <p:spPr bwMode="auto">
          <a:xfrm>
            <a:off x="1882775" y="1681163"/>
            <a:ext cx="1233488" cy="2895600"/>
          </a:xfrm>
          <a:custGeom>
            <a:avLst/>
            <a:gdLst>
              <a:gd name="T0" fmla="*/ 0 w 1650"/>
              <a:gd name="T1" fmla="*/ 978 h 978"/>
              <a:gd name="T2" fmla="*/ 0 w 1650"/>
              <a:gd name="T3" fmla="*/ 522 h 978"/>
              <a:gd name="T4" fmla="*/ 618 w 1650"/>
              <a:gd name="T5" fmla="*/ 258 h 978"/>
              <a:gd name="T6" fmla="*/ 1032 w 1650"/>
              <a:gd name="T7" fmla="*/ 156 h 978"/>
              <a:gd name="T8" fmla="*/ 1650 w 1650"/>
              <a:gd name="T9" fmla="*/ 0 h 978"/>
              <a:gd name="T10" fmla="*/ 1650 w 1650"/>
              <a:gd name="T11" fmla="*/ 762 h 978"/>
              <a:gd name="T12" fmla="*/ 1044 w 1650"/>
              <a:gd name="T13" fmla="*/ 876 h 978"/>
              <a:gd name="T14" fmla="*/ 612 w 1650"/>
              <a:gd name="T15" fmla="*/ 894 h 978"/>
              <a:gd name="T16" fmla="*/ 0 w 1650"/>
              <a:gd name="T17" fmla="*/ 978 h 978"/>
              <a:gd name="connsiteX0" fmla="*/ 0 w 10000"/>
              <a:gd name="connsiteY0" fmla="*/ 10000 h 10000"/>
              <a:gd name="connsiteX1" fmla="*/ 0 w 10000"/>
              <a:gd name="connsiteY1" fmla="*/ 5337 h 10000"/>
              <a:gd name="connsiteX2" fmla="*/ 2005 w 10000"/>
              <a:gd name="connsiteY2" fmla="*/ 4174 h 10000"/>
              <a:gd name="connsiteX3" fmla="*/ 6255 w 10000"/>
              <a:gd name="connsiteY3" fmla="*/ 1595 h 10000"/>
              <a:gd name="connsiteX4" fmla="*/ 10000 w 10000"/>
              <a:gd name="connsiteY4" fmla="*/ 0 h 10000"/>
              <a:gd name="connsiteX5" fmla="*/ 10000 w 10000"/>
              <a:gd name="connsiteY5" fmla="*/ 7791 h 10000"/>
              <a:gd name="connsiteX6" fmla="*/ 6327 w 10000"/>
              <a:gd name="connsiteY6" fmla="*/ 8957 h 10000"/>
              <a:gd name="connsiteX7" fmla="*/ 3709 w 10000"/>
              <a:gd name="connsiteY7" fmla="*/ 9141 h 10000"/>
              <a:gd name="connsiteX8" fmla="*/ 0 w 10000"/>
              <a:gd name="connsiteY8" fmla="*/ 10000 h 10000"/>
              <a:gd name="connsiteX0" fmla="*/ 0 w 10000"/>
              <a:gd name="connsiteY0" fmla="*/ 10000 h 10000"/>
              <a:gd name="connsiteX1" fmla="*/ 0 w 10000"/>
              <a:gd name="connsiteY1" fmla="*/ 5337 h 10000"/>
              <a:gd name="connsiteX2" fmla="*/ 2005 w 10000"/>
              <a:gd name="connsiteY2" fmla="*/ 4174 h 10000"/>
              <a:gd name="connsiteX3" fmla="*/ 6255 w 10000"/>
              <a:gd name="connsiteY3" fmla="*/ 1595 h 10000"/>
              <a:gd name="connsiteX4" fmla="*/ 7057 w 10000"/>
              <a:gd name="connsiteY4" fmla="*/ 2860 h 10000"/>
              <a:gd name="connsiteX5" fmla="*/ 10000 w 10000"/>
              <a:gd name="connsiteY5" fmla="*/ 0 h 10000"/>
              <a:gd name="connsiteX6" fmla="*/ 10000 w 10000"/>
              <a:gd name="connsiteY6" fmla="*/ 7791 h 10000"/>
              <a:gd name="connsiteX7" fmla="*/ 6327 w 10000"/>
              <a:gd name="connsiteY7" fmla="*/ 8957 h 10000"/>
              <a:gd name="connsiteX8" fmla="*/ 3709 w 10000"/>
              <a:gd name="connsiteY8" fmla="*/ 9141 h 10000"/>
              <a:gd name="connsiteX9" fmla="*/ 0 w 10000"/>
              <a:gd name="connsiteY9" fmla="*/ 10000 h 10000"/>
              <a:gd name="connsiteX0" fmla="*/ 0 w 10000"/>
              <a:gd name="connsiteY0" fmla="*/ 10000 h 10000"/>
              <a:gd name="connsiteX1" fmla="*/ 0 w 10000"/>
              <a:gd name="connsiteY1" fmla="*/ 5337 h 10000"/>
              <a:gd name="connsiteX2" fmla="*/ 2005 w 10000"/>
              <a:gd name="connsiteY2" fmla="*/ 4174 h 10000"/>
              <a:gd name="connsiteX3" fmla="*/ 3766 w 10000"/>
              <a:gd name="connsiteY3" fmla="*/ 3439 h 10000"/>
              <a:gd name="connsiteX4" fmla="*/ 7057 w 10000"/>
              <a:gd name="connsiteY4" fmla="*/ 2860 h 10000"/>
              <a:gd name="connsiteX5" fmla="*/ 10000 w 10000"/>
              <a:gd name="connsiteY5" fmla="*/ 0 h 10000"/>
              <a:gd name="connsiteX6" fmla="*/ 10000 w 10000"/>
              <a:gd name="connsiteY6" fmla="*/ 7791 h 10000"/>
              <a:gd name="connsiteX7" fmla="*/ 6327 w 10000"/>
              <a:gd name="connsiteY7" fmla="*/ 8957 h 10000"/>
              <a:gd name="connsiteX8" fmla="*/ 3709 w 10000"/>
              <a:gd name="connsiteY8" fmla="*/ 9141 h 10000"/>
              <a:gd name="connsiteX9" fmla="*/ 0 w 10000"/>
              <a:gd name="connsiteY9" fmla="*/ 10000 h 10000"/>
              <a:gd name="connsiteX0" fmla="*/ 0 w 10000"/>
              <a:gd name="connsiteY0" fmla="*/ 10000 h 10000"/>
              <a:gd name="connsiteX1" fmla="*/ 0 w 10000"/>
              <a:gd name="connsiteY1" fmla="*/ 5337 h 10000"/>
              <a:gd name="connsiteX2" fmla="*/ 2005 w 10000"/>
              <a:gd name="connsiteY2" fmla="*/ 4174 h 10000"/>
              <a:gd name="connsiteX3" fmla="*/ 3766 w 10000"/>
              <a:gd name="connsiteY3" fmla="*/ 3439 h 10000"/>
              <a:gd name="connsiteX4" fmla="*/ 5953 w 10000"/>
              <a:gd name="connsiteY4" fmla="*/ 2399 h 10000"/>
              <a:gd name="connsiteX5" fmla="*/ 10000 w 10000"/>
              <a:gd name="connsiteY5" fmla="*/ 0 h 10000"/>
              <a:gd name="connsiteX6" fmla="*/ 10000 w 10000"/>
              <a:gd name="connsiteY6" fmla="*/ 7791 h 10000"/>
              <a:gd name="connsiteX7" fmla="*/ 6327 w 10000"/>
              <a:gd name="connsiteY7" fmla="*/ 8957 h 10000"/>
              <a:gd name="connsiteX8" fmla="*/ 3709 w 10000"/>
              <a:gd name="connsiteY8" fmla="*/ 9141 h 10000"/>
              <a:gd name="connsiteX9" fmla="*/ 0 w 10000"/>
              <a:gd name="connsiteY9" fmla="*/ 10000 h 10000"/>
              <a:gd name="connsiteX0" fmla="*/ 0 w 10000"/>
              <a:gd name="connsiteY0" fmla="*/ 8771 h 8771"/>
              <a:gd name="connsiteX1" fmla="*/ 0 w 10000"/>
              <a:gd name="connsiteY1" fmla="*/ 4108 h 8771"/>
              <a:gd name="connsiteX2" fmla="*/ 2005 w 10000"/>
              <a:gd name="connsiteY2" fmla="*/ 2945 h 8771"/>
              <a:gd name="connsiteX3" fmla="*/ 3766 w 10000"/>
              <a:gd name="connsiteY3" fmla="*/ 2210 h 8771"/>
              <a:gd name="connsiteX4" fmla="*/ 5953 w 10000"/>
              <a:gd name="connsiteY4" fmla="*/ 1170 h 8771"/>
              <a:gd name="connsiteX5" fmla="*/ 9027 w 10000"/>
              <a:gd name="connsiteY5" fmla="*/ 0 h 8771"/>
              <a:gd name="connsiteX6" fmla="*/ 10000 w 10000"/>
              <a:gd name="connsiteY6" fmla="*/ 6562 h 8771"/>
              <a:gd name="connsiteX7" fmla="*/ 6327 w 10000"/>
              <a:gd name="connsiteY7" fmla="*/ 7728 h 8771"/>
              <a:gd name="connsiteX8" fmla="*/ 3709 w 10000"/>
              <a:gd name="connsiteY8" fmla="*/ 7912 h 8771"/>
              <a:gd name="connsiteX9" fmla="*/ 0 w 10000"/>
              <a:gd name="connsiteY9" fmla="*/ 8771 h 8771"/>
              <a:gd name="connsiteX0" fmla="*/ 0 w 9064"/>
              <a:gd name="connsiteY0" fmla="*/ 10000 h 13787"/>
              <a:gd name="connsiteX1" fmla="*/ 0 w 9064"/>
              <a:gd name="connsiteY1" fmla="*/ 4684 h 13787"/>
              <a:gd name="connsiteX2" fmla="*/ 2005 w 9064"/>
              <a:gd name="connsiteY2" fmla="*/ 3358 h 13787"/>
              <a:gd name="connsiteX3" fmla="*/ 3766 w 9064"/>
              <a:gd name="connsiteY3" fmla="*/ 2520 h 13787"/>
              <a:gd name="connsiteX4" fmla="*/ 5953 w 9064"/>
              <a:gd name="connsiteY4" fmla="*/ 1334 h 13787"/>
              <a:gd name="connsiteX5" fmla="*/ 9027 w 9064"/>
              <a:gd name="connsiteY5" fmla="*/ 0 h 13787"/>
              <a:gd name="connsiteX6" fmla="*/ 9064 w 9064"/>
              <a:gd name="connsiteY6" fmla="*/ 13787 h 13787"/>
              <a:gd name="connsiteX7" fmla="*/ 6327 w 9064"/>
              <a:gd name="connsiteY7" fmla="*/ 8811 h 13787"/>
              <a:gd name="connsiteX8" fmla="*/ 3709 w 9064"/>
              <a:gd name="connsiteY8" fmla="*/ 9021 h 13787"/>
              <a:gd name="connsiteX9" fmla="*/ 0 w 9064"/>
              <a:gd name="connsiteY9" fmla="*/ 10000 h 13787"/>
              <a:gd name="connsiteX0" fmla="*/ 0 w 10000"/>
              <a:gd name="connsiteY0" fmla="*/ 725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092 w 10000"/>
              <a:gd name="connsiteY8" fmla="*/ 6543 h 10000"/>
              <a:gd name="connsiteX9" fmla="*/ 0 w 10000"/>
              <a:gd name="connsiteY9" fmla="*/ 7253 h 10000"/>
              <a:gd name="connsiteX0" fmla="*/ 0 w 10000"/>
              <a:gd name="connsiteY0" fmla="*/ 725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133 w 10000"/>
              <a:gd name="connsiteY8" fmla="*/ 7771 h 10000"/>
              <a:gd name="connsiteX9" fmla="*/ 0 w 10000"/>
              <a:gd name="connsiteY9" fmla="*/ 7253 h 10000"/>
              <a:gd name="connsiteX0" fmla="*/ 62 w 10000"/>
              <a:gd name="connsiteY0" fmla="*/ 581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133 w 10000"/>
              <a:gd name="connsiteY8" fmla="*/ 7771 h 10000"/>
              <a:gd name="connsiteX9" fmla="*/ 62 w 10000"/>
              <a:gd name="connsiteY9" fmla="*/ 5813 h 10000"/>
              <a:gd name="connsiteX0" fmla="*/ 62 w 10000"/>
              <a:gd name="connsiteY0" fmla="*/ 581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133 w 10000"/>
              <a:gd name="connsiteY8" fmla="*/ 7771 h 10000"/>
              <a:gd name="connsiteX9" fmla="*/ 2232 w 10000"/>
              <a:gd name="connsiteY9" fmla="*/ 6812 h 10000"/>
              <a:gd name="connsiteX10" fmla="*/ 62 w 10000"/>
              <a:gd name="connsiteY10" fmla="*/ 5813 h 10000"/>
              <a:gd name="connsiteX0" fmla="*/ 62 w 10000"/>
              <a:gd name="connsiteY0" fmla="*/ 581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133 w 10000"/>
              <a:gd name="connsiteY8" fmla="*/ 7771 h 10000"/>
              <a:gd name="connsiteX9" fmla="*/ 2232 w 10000"/>
              <a:gd name="connsiteY9" fmla="*/ 6685 h 10000"/>
              <a:gd name="connsiteX10" fmla="*/ 62 w 10000"/>
              <a:gd name="connsiteY10" fmla="*/ 5813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2252 w 10040"/>
              <a:gd name="connsiteY2" fmla="*/ 2436 h 10000"/>
              <a:gd name="connsiteX3" fmla="*/ 4195 w 10040"/>
              <a:gd name="connsiteY3" fmla="*/ 1828 h 10000"/>
              <a:gd name="connsiteX4" fmla="*/ 6608 w 10040"/>
              <a:gd name="connsiteY4" fmla="*/ 968 h 10000"/>
              <a:gd name="connsiteX5" fmla="*/ 9999 w 10040"/>
              <a:gd name="connsiteY5" fmla="*/ 0 h 10000"/>
              <a:gd name="connsiteX6" fmla="*/ 10040 w 10040"/>
              <a:gd name="connsiteY6" fmla="*/ 10000 h 10000"/>
              <a:gd name="connsiteX7" fmla="*/ 6710 w 10040"/>
              <a:gd name="connsiteY7" fmla="*/ 8339 h 10000"/>
              <a:gd name="connsiteX8" fmla="*/ 4173 w 10040"/>
              <a:gd name="connsiteY8" fmla="*/ 7771 h 10000"/>
              <a:gd name="connsiteX9" fmla="*/ 2272 w 10040"/>
              <a:gd name="connsiteY9" fmla="*/ 6685 h 10000"/>
              <a:gd name="connsiteX10" fmla="*/ 3 w 10040"/>
              <a:gd name="connsiteY10" fmla="*/ 5948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2252 w 10040"/>
              <a:gd name="connsiteY2" fmla="*/ 2436 h 10000"/>
              <a:gd name="connsiteX3" fmla="*/ 4195 w 10040"/>
              <a:gd name="connsiteY3" fmla="*/ 1828 h 10000"/>
              <a:gd name="connsiteX4" fmla="*/ 6608 w 10040"/>
              <a:gd name="connsiteY4" fmla="*/ 968 h 10000"/>
              <a:gd name="connsiteX5" fmla="*/ 9999 w 10040"/>
              <a:gd name="connsiteY5" fmla="*/ 0 h 10000"/>
              <a:gd name="connsiteX6" fmla="*/ 10040 w 10040"/>
              <a:gd name="connsiteY6" fmla="*/ 10000 h 10000"/>
              <a:gd name="connsiteX7" fmla="*/ 6710 w 10040"/>
              <a:gd name="connsiteY7" fmla="*/ 8339 h 10000"/>
              <a:gd name="connsiteX8" fmla="*/ 4173 w 10040"/>
              <a:gd name="connsiteY8" fmla="*/ 7771 h 10000"/>
              <a:gd name="connsiteX9" fmla="*/ 2272 w 10040"/>
              <a:gd name="connsiteY9" fmla="*/ 6823 h 10000"/>
              <a:gd name="connsiteX10" fmla="*/ 3 w 10040"/>
              <a:gd name="connsiteY10" fmla="*/ 5948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2252 w 10040"/>
              <a:gd name="connsiteY2" fmla="*/ 2436 h 10000"/>
              <a:gd name="connsiteX3" fmla="*/ 4195 w 10040"/>
              <a:gd name="connsiteY3" fmla="*/ 1828 h 10000"/>
              <a:gd name="connsiteX4" fmla="*/ 6608 w 10040"/>
              <a:gd name="connsiteY4" fmla="*/ 968 h 10000"/>
              <a:gd name="connsiteX5" fmla="*/ 9999 w 10040"/>
              <a:gd name="connsiteY5" fmla="*/ 0 h 10000"/>
              <a:gd name="connsiteX6" fmla="*/ 10040 w 10040"/>
              <a:gd name="connsiteY6" fmla="*/ 10000 h 10000"/>
              <a:gd name="connsiteX7" fmla="*/ 6710 w 10040"/>
              <a:gd name="connsiteY7" fmla="*/ 8339 h 10000"/>
              <a:gd name="connsiteX8" fmla="*/ 4173 w 10040"/>
              <a:gd name="connsiteY8" fmla="*/ 7771 h 10000"/>
              <a:gd name="connsiteX9" fmla="*/ 2182 w 10040"/>
              <a:gd name="connsiteY9" fmla="*/ 6777 h 10000"/>
              <a:gd name="connsiteX10" fmla="*/ 3 w 10040"/>
              <a:gd name="connsiteY10" fmla="*/ 5948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2252 w 10040"/>
              <a:gd name="connsiteY2" fmla="*/ 2436 h 10000"/>
              <a:gd name="connsiteX3" fmla="*/ 4195 w 10040"/>
              <a:gd name="connsiteY3" fmla="*/ 1828 h 10000"/>
              <a:gd name="connsiteX4" fmla="*/ 6608 w 10040"/>
              <a:gd name="connsiteY4" fmla="*/ 968 h 10000"/>
              <a:gd name="connsiteX5" fmla="*/ 9999 w 10040"/>
              <a:gd name="connsiteY5" fmla="*/ 0 h 10000"/>
              <a:gd name="connsiteX6" fmla="*/ 10040 w 10040"/>
              <a:gd name="connsiteY6" fmla="*/ 10000 h 10000"/>
              <a:gd name="connsiteX7" fmla="*/ 6688 w 10040"/>
              <a:gd name="connsiteY7" fmla="*/ 8523 h 10000"/>
              <a:gd name="connsiteX8" fmla="*/ 4173 w 10040"/>
              <a:gd name="connsiteY8" fmla="*/ 7771 h 10000"/>
              <a:gd name="connsiteX9" fmla="*/ 2182 w 10040"/>
              <a:gd name="connsiteY9" fmla="*/ 6777 h 10000"/>
              <a:gd name="connsiteX10" fmla="*/ 3 w 10040"/>
              <a:gd name="connsiteY10" fmla="*/ 5948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4195 w 10040"/>
              <a:gd name="connsiteY2" fmla="*/ 1828 h 10000"/>
              <a:gd name="connsiteX3" fmla="*/ 6608 w 10040"/>
              <a:gd name="connsiteY3" fmla="*/ 968 h 10000"/>
              <a:gd name="connsiteX4" fmla="*/ 9999 w 10040"/>
              <a:gd name="connsiteY4" fmla="*/ 0 h 10000"/>
              <a:gd name="connsiteX5" fmla="*/ 10040 w 10040"/>
              <a:gd name="connsiteY5" fmla="*/ 10000 h 10000"/>
              <a:gd name="connsiteX6" fmla="*/ 6688 w 10040"/>
              <a:gd name="connsiteY6" fmla="*/ 8523 h 10000"/>
              <a:gd name="connsiteX7" fmla="*/ 4173 w 10040"/>
              <a:gd name="connsiteY7" fmla="*/ 7771 h 10000"/>
              <a:gd name="connsiteX8" fmla="*/ 2182 w 10040"/>
              <a:gd name="connsiteY8" fmla="*/ 6777 h 10000"/>
              <a:gd name="connsiteX9" fmla="*/ 3 w 10040"/>
              <a:gd name="connsiteY9" fmla="*/ 5948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3693 w 10040"/>
              <a:gd name="connsiteY2" fmla="*/ 1782 h 10000"/>
              <a:gd name="connsiteX3" fmla="*/ 6608 w 10040"/>
              <a:gd name="connsiteY3" fmla="*/ 968 h 10000"/>
              <a:gd name="connsiteX4" fmla="*/ 9999 w 10040"/>
              <a:gd name="connsiteY4" fmla="*/ 0 h 10000"/>
              <a:gd name="connsiteX5" fmla="*/ 10040 w 10040"/>
              <a:gd name="connsiteY5" fmla="*/ 10000 h 10000"/>
              <a:gd name="connsiteX6" fmla="*/ 6688 w 10040"/>
              <a:gd name="connsiteY6" fmla="*/ 8523 h 10000"/>
              <a:gd name="connsiteX7" fmla="*/ 4173 w 10040"/>
              <a:gd name="connsiteY7" fmla="*/ 7771 h 10000"/>
              <a:gd name="connsiteX8" fmla="*/ 2182 w 10040"/>
              <a:gd name="connsiteY8" fmla="*/ 6777 h 10000"/>
              <a:gd name="connsiteX9" fmla="*/ 3 w 10040"/>
              <a:gd name="connsiteY9" fmla="*/ 5948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3693 w 10040"/>
              <a:gd name="connsiteY2" fmla="*/ 1782 h 10000"/>
              <a:gd name="connsiteX3" fmla="*/ 7540 w 10040"/>
              <a:gd name="connsiteY3" fmla="*/ 1060 h 10000"/>
              <a:gd name="connsiteX4" fmla="*/ 9999 w 10040"/>
              <a:gd name="connsiteY4" fmla="*/ 0 h 10000"/>
              <a:gd name="connsiteX5" fmla="*/ 10040 w 10040"/>
              <a:gd name="connsiteY5" fmla="*/ 10000 h 10000"/>
              <a:gd name="connsiteX6" fmla="*/ 6688 w 10040"/>
              <a:gd name="connsiteY6" fmla="*/ 8523 h 10000"/>
              <a:gd name="connsiteX7" fmla="*/ 4173 w 10040"/>
              <a:gd name="connsiteY7" fmla="*/ 7771 h 10000"/>
              <a:gd name="connsiteX8" fmla="*/ 2182 w 10040"/>
              <a:gd name="connsiteY8" fmla="*/ 6777 h 10000"/>
              <a:gd name="connsiteX9" fmla="*/ 3 w 10040"/>
              <a:gd name="connsiteY9" fmla="*/ 5948 h 10000"/>
              <a:gd name="connsiteX0" fmla="*/ 3 w 10040"/>
              <a:gd name="connsiteY0" fmla="*/ 6270 h 10322"/>
              <a:gd name="connsiteX1" fmla="*/ 40 w 10040"/>
              <a:gd name="connsiteY1" fmla="*/ 3719 h 10322"/>
              <a:gd name="connsiteX2" fmla="*/ 3693 w 10040"/>
              <a:gd name="connsiteY2" fmla="*/ 2104 h 10322"/>
              <a:gd name="connsiteX3" fmla="*/ 7540 w 10040"/>
              <a:gd name="connsiteY3" fmla="*/ 1382 h 10322"/>
              <a:gd name="connsiteX4" fmla="*/ 9999 w 10040"/>
              <a:gd name="connsiteY4" fmla="*/ 0 h 10322"/>
              <a:gd name="connsiteX5" fmla="*/ 10040 w 10040"/>
              <a:gd name="connsiteY5" fmla="*/ 10322 h 10322"/>
              <a:gd name="connsiteX6" fmla="*/ 6688 w 10040"/>
              <a:gd name="connsiteY6" fmla="*/ 8845 h 10322"/>
              <a:gd name="connsiteX7" fmla="*/ 4173 w 10040"/>
              <a:gd name="connsiteY7" fmla="*/ 8093 h 10322"/>
              <a:gd name="connsiteX8" fmla="*/ 2182 w 10040"/>
              <a:gd name="connsiteY8" fmla="*/ 7099 h 10322"/>
              <a:gd name="connsiteX9" fmla="*/ 3 w 10040"/>
              <a:gd name="connsiteY9" fmla="*/ 6270 h 10322"/>
              <a:gd name="connsiteX0" fmla="*/ 1 w 10181"/>
              <a:gd name="connsiteY0" fmla="*/ 10680 h 10694"/>
              <a:gd name="connsiteX1" fmla="*/ 181 w 10181"/>
              <a:gd name="connsiteY1" fmla="*/ 3719 h 10694"/>
              <a:gd name="connsiteX2" fmla="*/ 3834 w 10181"/>
              <a:gd name="connsiteY2" fmla="*/ 2104 h 10694"/>
              <a:gd name="connsiteX3" fmla="*/ 7681 w 10181"/>
              <a:gd name="connsiteY3" fmla="*/ 1382 h 10694"/>
              <a:gd name="connsiteX4" fmla="*/ 10140 w 10181"/>
              <a:gd name="connsiteY4" fmla="*/ 0 h 10694"/>
              <a:gd name="connsiteX5" fmla="*/ 10181 w 10181"/>
              <a:gd name="connsiteY5" fmla="*/ 10322 h 10694"/>
              <a:gd name="connsiteX6" fmla="*/ 6829 w 10181"/>
              <a:gd name="connsiteY6" fmla="*/ 8845 h 10694"/>
              <a:gd name="connsiteX7" fmla="*/ 4314 w 10181"/>
              <a:gd name="connsiteY7" fmla="*/ 8093 h 10694"/>
              <a:gd name="connsiteX8" fmla="*/ 2323 w 10181"/>
              <a:gd name="connsiteY8" fmla="*/ 7099 h 10694"/>
              <a:gd name="connsiteX9" fmla="*/ 1 w 10181"/>
              <a:gd name="connsiteY9" fmla="*/ 10680 h 10694"/>
              <a:gd name="connsiteX0" fmla="*/ 1 w 10181"/>
              <a:gd name="connsiteY0" fmla="*/ 10680 h 10680"/>
              <a:gd name="connsiteX1" fmla="*/ 181 w 10181"/>
              <a:gd name="connsiteY1" fmla="*/ 3719 h 10680"/>
              <a:gd name="connsiteX2" fmla="*/ 3834 w 10181"/>
              <a:gd name="connsiteY2" fmla="*/ 2104 h 10680"/>
              <a:gd name="connsiteX3" fmla="*/ 7681 w 10181"/>
              <a:gd name="connsiteY3" fmla="*/ 1382 h 10680"/>
              <a:gd name="connsiteX4" fmla="*/ 10140 w 10181"/>
              <a:gd name="connsiteY4" fmla="*/ 0 h 10680"/>
              <a:gd name="connsiteX5" fmla="*/ 10181 w 10181"/>
              <a:gd name="connsiteY5" fmla="*/ 10322 h 10680"/>
              <a:gd name="connsiteX6" fmla="*/ 6829 w 10181"/>
              <a:gd name="connsiteY6" fmla="*/ 8845 h 10680"/>
              <a:gd name="connsiteX7" fmla="*/ 4314 w 10181"/>
              <a:gd name="connsiteY7" fmla="*/ 8093 h 10680"/>
              <a:gd name="connsiteX8" fmla="*/ 1 w 10181"/>
              <a:gd name="connsiteY8" fmla="*/ 10680 h 10680"/>
              <a:gd name="connsiteX0" fmla="*/ 1 w 10181"/>
              <a:gd name="connsiteY0" fmla="*/ 10680 h 12319"/>
              <a:gd name="connsiteX1" fmla="*/ 181 w 10181"/>
              <a:gd name="connsiteY1" fmla="*/ 3719 h 12319"/>
              <a:gd name="connsiteX2" fmla="*/ 3834 w 10181"/>
              <a:gd name="connsiteY2" fmla="*/ 2104 h 12319"/>
              <a:gd name="connsiteX3" fmla="*/ 7681 w 10181"/>
              <a:gd name="connsiteY3" fmla="*/ 1382 h 12319"/>
              <a:gd name="connsiteX4" fmla="*/ 10140 w 10181"/>
              <a:gd name="connsiteY4" fmla="*/ 0 h 12319"/>
              <a:gd name="connsiteX5" fmla="*/ 10181 w 10181"/>
              <a:gd name="connsiteY5" fmla="*/ 10322 h 12319"/>
              <a:gd name="connsiteX6" fmla="*/ 6829 w 10181"/>
              <a:gd name="connsiteY6" fmla="*/ 8845 h 12319"/>
              <a:gd name="connsiteX7" fmla="*/ 3812 w 10181"/>
              <a:gd name="connsiteY7" fmla="*/ 12319 h 12319"/>
              <a:gd name="connsiteX8" fmla="*/ 1 w 10181"/>
              <a:gd name="connsiteY8" fmla="*/ 10680 h 12319"/>
              <a:gd name="connsiteX0" fmla="*/ 1 w 10181"/>
              <a:gd name="connsiteY0" fmla="*/ 10680 h 14633"/>
              <a:gd name="connsiteX1" fmla="*/ 181 w 10181"/>
              <a:gd name="connsiteY1" fmla="*/ 3719 h 14633"/>
              <a:gd name="connsiteX2" fmla="*/ 3834 w 10181"/>
              <a:gd name="connsiteY2" fmla="*/ 2104 h 14633"/>
              <a:gd name="connsiteX3" fmla="*/ 7681 w 10181"/>
              <a:gd name="connsiteY3" fmla="*/ 1382 h 14633"/>
              <a:gd name="connsiteX4" fmla="*/ 10140 w 10181"/>
              <a:gd name="connsiteY4" fmla="*/ 0 h 14633"/>
              <a:gd name="connsiteX5" fmla="*/ 10181 w 10181"/>
              <a:gd name="connsiteY5" fmla="*/ 10322 h 14633"/>
              <a:gd name="connsiteX6" fmla="*/ 7689 w 10181"/>
              <a:gd name="connsiteY6" fmla="*/ 14633 h 14633"/>
              <a:gd name="connsiteX7" fmla="*/ 3812 w 10181"/>
              <a:gd name="connsiteY7" fmla="*/ 12319 h 14633"/>
              <a:gd name="connsiteX8" fmla="*/ 1 w 10181"/>
              <a:gd name="connsiteY8" fmla="*/ 10680 h 14633"/>
              <a:gd name="connsiteX0" fmla="*/ 1 w 10253"/>
              <a:gd name="connsiteY0" fmla="*/ 10680 h 15329"/>
              <a:gd name="connsiteX1" fmla="*/ 181 w 10253"/>
              <a:gd name="connsiteY1" fmla="*/ 3719 h 15329"/>
              <a:gd name="connsiteX2" fmla="*/ 3834 w 10253"/>
              <a:gd name="connsiteY2" fmla="*/ 2104 h 15329"/>
              <a:gd name="connsiteX3" fmla="*/ 7681 w 10253"/>
              <a:gd name="connsiteY3" fmla="*/ 1382 h 15329"/>
              <a:gd name="connsiteX4" fmla="*/ 10140 w 10253"/>
              <a:gd name="connsiteY4" fmla="*/ 0 h 15329"/>
              <a:gd name="connsiteX5" fmla="*/ 10253 w 10253"/>
              <a:gd name="connsiteY5" fmla="*/ 15329 h 15329"/>
              <a:gd name="connsiteX6" fmla="*/ 7689 w 10253"/>
              <a:gd name="connsiteY6" fmla="*/ 14633 h 15329"/>
              <a:gd name="connsiteX7" fmla="*/ 3812 w 10253"/>
              <a:gd name="connsiteY7" fmla="*/ 12319 h 15329"/>
              <a:gd name="connsiteX8" fmla="*/ 1 w 10253"/>
              <a:gd name="connsiteY8" fmla="*/ 10680 h 15329"/>
              <a:gd name="connsiteX0" fmla="*/ 1 w 10253"/>
              <a:gd name="connsiteY0" fmla="*/ 10772 h 15421"/>
              <a:gd name="connsiteX1" fmla="*/ 181 w 10253"/>
              <a:gd name="connsiteY1" fmla="*/ 3811 h 15421"/>
              <a:gd name="connsiteX2" fmla="*/ 3834 w 10253"/>
              <a:gd name="connsiteY2" fmla="*/ 2196 h 15421"/>
              <a:gd name="connsiteX3" fmla="*/ 7681 w 10253"/>
              <a:gd name="connsiteY3" fmla="*/ 1474 h 15421"/>
              <a:gd name="connsiteX4" fmla="*/ 10212 w 10253"/>
              <a:gd name="connsiteY4" fmla="*/ 0 h 15421"/>
              <a:gd name="connsiteX5" fmla="*/ 10253 w 10253"/>
              <a:gd name="connsiteY5" fmla="*/ 15421 h 15421"/>
              <a:gd name="connsiteX6" fmla="*/ 7689 w 10253"/>
              <a:gd name="connsiteY6" fmla="*/ 14725 h 15421"/>
              <a:gd name="connsiteX7" fmla="*/ 3812 w 10253"/>
              <a:gd name="connsiteY7" fmla="*/ 12411 h 15421"/>
              <a:gd name="connsiteX8" fmla="*/ 1 w 10253"/>
              <a:gd name="connsiteY8" fmla="*/ 10772 h 1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3" h="15421">
                <a:moveTo>
                  <a:pt x="1" y="10772"/>
                </a:moveTo>
                <a:cubicBezTo>
                  <a:pt x="-20" y="9967"/>
                  <a:pt x="202" y="4616"/>
                  <a:pt x="181" y="3811"/>
                </a:cubicBezTo>
                <a:lnTo>
                  <a:pt x="3834" y="2196"/>
                </a:lnTo>
                <a:cubicBezTo>
                  <a:pt x="3860" y="2163"/>
                  <a:pt x="7654" y="1505"/>
                  <a:pt x="7681" y="1474"/>
                </a:cubicBezTo>
                <a:lnTo>
                  <a:pt x="10212" y="0"/>
                </a:lnTo>
                <a:cubicBezTo>
                  <a:pt x="10225" y="3334"/>
                  <a:pt x="10240" y="12087"/>
                  <a:pt x="10253" y="15421"/>
                </a:cubicBezTo>
                <a:lnTo>
                  <a:pt x="7689" y="14725"/>
                </a:lnTo>
                <a:lnTo>
                  <a:pt x="3812" y="12411"/>
                </a:lnTo>
                <a:lnTo>
                  <a:pt x="1" y="1077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CA" sz="4000">
              <a:solidFill>
                <a:srgbClr val="000000"/>
              </a:solidFill>
            </a:endParaRPr>
          </a:p>
        </p:txBody>
      </p:sp>
      <p:sp>
        <p:nvSpPr>
          <p:cNvPr id="78" name="Freeform 25" descr="10%"/>
          <p:cNvSpPr>
            <a:spLocks/>
          </p:cNvSpPr>
          <p:nvPr/>
        </p:nvSpPr>
        <p:spPr bwMode="auto">
          <a:xfrm>
            <a:off x="1755775" y="2398713"/>
            <a:ext cx="3867150" cy="1878012"/>
          </a:xfrm>
          <a:custGeom>
            <a:avLst/>
            <a:gdLst>
              <a:gd name="T0" fmla="*/ 0 w 1650"/>
              <a:gd name="T1" fmla="*/ 978 h 978"/>
              <a:gd name="T2" fmla="*/ 0 w 1650"/>
              <a:gd name="T3" fmla="*/ 522 h 978"/>
              <a:gd name="T4" fmla="*/ 618 w 1650"/>
              <a:gd name="T5" fmla="*/ 258 h 978"/>
              <a:gd name="T6" fmla="*/ 1032 w 1650"/>
              <a:gd name="T7" fmla="*/ 156 h 978"/>
              <a:gd name="T8" fmla="*/ 1650 w 1650"/>
              <a:gd name="T9" fmla="*/ 0 h 978"/>
              <a:gd name="T10" fmla="*/ 1650 w 1650"/>
              <a:gd name="T11" fmla="*/ 762 h 978"/>
              <a:gd name="T12" fmla="*/ 1044 w 1650"/>
              <a:gd name="T13" fmla="*/ 876 h 978"/>
              <a:gd name="T14" fmla="*/ 612 w 1650"/>
              <a:gd name="T15" fmla="*/ 894 h 978"/>
              <a:gd name="T16" fmla="*/ 0 w 1650"/>
              <a:gd name="T17" fmla="*/ 978 h 978"/>
              <a:gd name="connsiteX0" fmla="*/ 0 w 10000"/>
              <a:gd name="connsiteY0" fmla="*/ 10000 h 10000"/>
              <a:gd name="connsiteX1" fmla="*/ 0 w 10000"/>
              <a:gd name="connsiteY1" fmla="*/ 5337 h 10000"/>
              <a:gd name="connsiteX2" fmla="*/ 2005 w 10000"/>
              <a:gd name="connsiteY2" fmla="*/ 4174 h 10000"/>
              <a:gd name="connsiteX3" fmla="*/ 6255 w 10000"/>
              <a:gd name="connsiteY3" fmla="*/ 1595 h 10000"/>
              <a:gd name="connsiteX4" fmla="*/ 10000 w 10000"/>
              <a:gd name="connsiteY4" fmla="*/ 0 h 10000"/>
              <a:gd name="connsiteX5" fmla="*/ 10000 w 10000"/>
              <a:gd name="connsiteY5" fmla="*/ 7791 h 10000"/>
              <a:gd name="connsiteX6" fmla="*/ 6327 w 10000"/>
              <a:gd name="connsiteY6" fmla="*/ 8957 h 10000"/>
              <a:gd name="connsiteX7" fmla="*/ 3709 w 10000"/>
              <a:gd name="connsiteY7" fmla="*/ 9141 h 10000"/>
              <a:gd name="connsiteX8" fmla="*/ 0 w 10000"/>
              <a:gd name="connsiteY8" fmla="*/ 10000 h 10000"/>
              <a:gd name="connsiteX0" fmla="*/ 0 w 10000"/>
              <a:gd name="connsiteY0" fmla="*/ 10000 h 10000"/>
              <a:gd name="connsiteX1" fmla="*/ 0 w 10000"/>
              <a:gd name="connsiteY1" fmla="*/ 5337 h 10000"/>
              <a:gd name="connsiteX2" fmla="*/ 2005 w 10000"/>
              <a:gd name="connsiteY2" fmla="*/ 4174 h 10000"/>
              <a:gd name="connsiteX3" fmla="*/ 6255 w 10000"/>
              <a:gd name="connsiteY3" fmla="*/ 1595 h 10000"/>
              <a:gd name="connsiteX4" fmla="*/ 7057 w 10000"/>
              <a:gd name="connsiteY4" fmla="*/ 2860 h 10000"/>
              <a:gd name="connsiteX5" fmla="*/ 10000 w 10000"/>
              <a:gd name="connsiteY5" fmla="*/ 0 h 10000"/>
              <a:gd name="connsiteX6" fmla="*/ 10000 w 10000"/>
              <a:gd name="connsiteY6" fmla="*/ 7791 h 10000"/>
              <a:gd name="connsiteX7" fmla="*/ 6327 w 10000"/>
              <a:gd name="connsiteY7" fmla="*/ 8957 h 10000"/>
              <a:gd name="connsiteX8" fmla="*/ 3709 w 10000"/>
              <a:gd name="connsiteY8" fmla="*/ 9141 h 10000"/>
              <a:gd name="connsiteX9" fmla="*/ 0 w 10000"/>
              <a:gd name="connsiteY9" fmla="*/ 10000 h 10000"/>
              <a:gd name="connsiteX0" fmla="*/ 0 w 10000"/>
              <a:gd name="connsiteY0" fmla="*/ 10000 h 10000"/>
              <a:gd name="connsiteX1" fmla="*/ 0 w 10000"/>
              <a:gd name="connsiteY1" fmla="*/ 5337 h 10000"/>
              <a:gd name="connsiteX2" fmla="*/ 2005 w 10000"/>
              <a:gd name="connsiteY2" fmla="*/ 4174 h 10000"/>
              <a:gd name="connsiteX3" fmla="*/ 3766 w 10000"/>
              <a:gd name="connsiteY3" fmla="*/ 3439 h 10000"/>
              <a:gd name="connsiteX4" fmla="*/ 7057 w 10000"/>
              <a:gd name="connsiteY4" fmla="*/ 2860 h 10000"/>
              <a:gd name="connsiteX5" fmla="*/ 10000 w 10000"/>
              <a:gd name="connsiteY5" fmla="*/ 0 h 10000"/>
              <a:gd name="connsiteX6" fmla="*/ 10000 w 10000"/>
              <a:gd name="connsiteY6" fmla="*/ 7791 h 10000"/>
              <a:gd name="connsiteX7" fmla="*/ 6327 w 10000"/>
              <a:gd name="connsiteY7" fmla="*/ 8957 h 10000"/>
              <a:gd name="connsiteX8" fmla="*/ 3709 w 10000"/>
              <a:gd name="connsiteY8" fmla="*/ 9141 h 10000"/>
              <a:gd name="connsiteX9" fmla="*/ 0 w 10000"/>
              <a:gd name="connsiteY9" fmla="*/ 10000 h 10000"/>
              <a:gd name="connsiteX0" fmla="*/ 0 w 10000"/>
              <a:gd name="connsiteY0" fmla="*/ 10000 h 10000"/>
              <a:gd name="connsiteX1" fmla="*/ 0 w 10000"/>
              <a:gd name="connsiteY1" fmla="*/ 5337 h 10000"/>
              <a:gd name="connsiteX2" fmla="*/ 2005 w 10000"/>
              <a:gd name="connsiteY2" fmla="*/ 4174 h 10000"/>
              <a:gd name="connsiteX3" fmla="*/ 3766 w 10000"/>
              <a:gd name="connsiteY3" fmla="*/ 3439 h 10000"/>
              <a:gd name="connsiteX4" fmla="*/ 5953 w 10000"/>
              <a:gd name="connsiteY4" fmla="*/ 2399 h 10000"/>
              <a:gd name="connsiteX5" fmla="*/ 10000 w 10000"/>
              <a:gd name="connsiteY5" fmla="*/ 0 h 10000"/>
              <a:gd name="connsiteX6" fmla="*/ 10000 w 10000"/>
              <a:gd name="connsiteY6" fmla="*/ 7791 h 10000"/>
              <a:gd name="connsiteX7" fmla="*/ 6327 w 10000"/>
              <a:gd name="connsiteY7" fmla="*/ 8957 h 10000"/>
              <a:gd name="connsiteX8" fmla="*/ 3709 w 10000"/>
              <a:gd name="connsiteY8" fmla="*/ 9141 h 10000"/>
              <a:gd name="connsiteX9" fmla="*/ 0 w 10000"/>
              <a:gd name="connsiteY9" fmla="*/ 10000 h 10000"/>
              <a:gd name="connsiteX0" fmla="*/ 0 w 10000"/>
              <a:gd name="connsiteY0" fmla="*/ 8771 h 8771"/>
              <a:gd name="connsiteX1" fmla="*/ 0 w 10000"/>
              <a:gd name="connsiteY1" fmla="*/ 4108 h 8771"/>
              <a:gd name="connsiteX2" fmla="*/ 2005 w 10000"/>
              <a:gd name="connsiteY2" fmla="*/ 2945 h 8771"/>
              <a:gd name="connsiteX3" fmla="*/ 3766 w 10000"/>
              <a:gd name="connsiteY3" fmla="*/ 2210 h 8771"/>
              <a:gd name="connsiteX4" fmla="*/ 5953 w 10000"/>
              <a:gd name="connsiteY4" fmla="*/ 1170 h 8771"/>
              <a:gd name="connsiteX5" fmla="*/ 9027 w 10000"/>
              <a:gd name="connsiteY5" fmla="*/ 0 h 8771"/>
              <a:gd name="connsiteX6" fmla="*/ 10000 w 10000"/>
              <a:gd name="connsiteY6" fmla="*/ 6562 h 8771"/>
              <a:gd name="connsiteX7" fmla="*/ 6327 w 10000"/>
              <a:gd name="connsiteY7" fmla="*/ 7728 h 8771"/>
              <a:gd name="connsiteX8" fmla="*/ 3709 w 10000"/>
              <a:gd name="connsiteY8" fmla="*/ 7912 h 8771"/>
              <a:gd name="connsiteX9" fmla="*/ 0 w 10000"/>
              <a:gd name="connsiteY9" fmla="*/ 8771 h 8771"/>
              <a:gd name="connsiteX0" fmla="*/ 0 w 9064"/>
              <a:gd name="connsiteY0" fmla="*/ 10000 h 13787"/>
              <a:gd name="connsiteX1" fmla="*/ 0 w 9064"/>
              <a:gd name="connsiteY1" fmla="*/ 4684 h 13787"/>
              <a:gd name="connsiteX2" fmla="*/ 2005 w 9064"/>
              <a:gd name="connsiteY2" fmla="*/ 3358 h 13787"/>
              <a:gd name="connsiteX3" fmla="*/ 3766 w 9064"/>
              <a:gd name="connsiteY3" fmla="*/ 2520 h 13787"/>
              <a:gd name="connsiteX4" fmla="*/ 5953 w 9064"/>
              <a:gd name="connsiteY4" fmla="*/ 1334 h 13787"/>
              <a:gd name="connsiteX5" fmla="*/ 9027 w 9064"/>
              <a:gd name="connsiteY5" fmla="*/ 0 h 13787"/>
              <a:gd name="connsiteX6" fmla="*/ 9064 w 9064"/>
              <a:gd name="connsiteY6" fmla="*/ 13787 h 13787"/>
              <a:gd name="connsiteX7" fmla="*/ 6327 w 9064"/>
              <a:gd name="connsiteY7" fmla="*/ 8811 h 13787"/>
              <a:gd name="connsiteX8" fmla="*/ 3709 w 9064"/>
              <a:gd name="connsiteY8" fmla="*/ 9021 h 13787"/>
              <a:gd name="connsiteX9" fmla="*/ 0 w 9064"/>
              <a:gd name="connsiteY9" fmla="*/ 10000 h 13787"/>
              <a:gd name="connsiteX0" fmla="*/ 0 w 10000"/>
              <a:gd name="connsiteY0" fmla="*/ 725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092 w 10000"/>
              <a:gd name="connsiteY8" fmla="*/ 6543 h 10000"/>
              <a:gd name="connsiteX9" fmla="*/ 0 w 10000"/>
              <a:gd name="connsiteY9" fmla="*/ 7253 h 10000"/>
              <a:gd name="connsiteX0" fmla="*/ 0 w 10000"/>
              <a:gd name="connsiteY0" fmla="*/ 725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133 w 10000"/>
              <a:gd name="connsiteY8" fmla="*/ 7771 h 10000"/>
              <a:gd name="connsiteX9" fmla="*/ 0 w 10000"/>
              <a:gd name="connsiteY9" fmla="*/ 7253 h 10000"/>
              <a:gd name="connsiteX0" fmla="*/ 62 w 10000"/>
              <a:gd name="connsiteY0" fmla="*/ 581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133 w 10000"/>
              <a:gd name="connsiteY8" fmla="*/ 7771 h 10000"/>
              <a:gd name="connsiteX9" fmla="*/ 62 w 10000"/>
              <a:gd name="connsiteY9" fmla="*/ 5813 h 10000"/>
              <a:gd name="connsiteX0" fmla="*/ 62 w 10000"/>
              <a:gd name="connsiteY0" fmla="*/ 581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133 w 10000"/>
              <a:gd name="connsiteY8" fmla="*/ 7771 h 10000"/>
              <a:gd name="connsiteX9" fmla="*/ 2232 w 10000"/>
              <a:gd name="connsiteY9" fmla="*/ 6812 h 10000"/>
              <a:gd name="connsiteX10" fmla="*/ 62 w 10000"/>
              <a:gd name="connsiteY10" fmla="*/ 5813 h 10000"/>
              <a:gd name="connsiteX0" fmla="*/ 62 w 10000"/>
              <a:gd name="connsiteY0" fmla="*/ 5813 h 10000"/>
              <a:gd name="connsiteX1" fmla="*/ 0 w 10000"/>
              <a:gd name="connsiteY1" fmla="*/ 3397 h 10000"/>
              <a:gd name="connsiteX2" fmla="*/ 2212 w 10000"/>
              <a:gd name="connsiteY2" fmla="*/ 2436 h 10000"/>
              <a:gd name="connsiteX3" fmla="*/ 4155 w 10000"/>
              <a:gd name="connsiteY3" fmla="*/ 1828 h 10000"/>
              <a:gd name="connsiteX4" fmla="*/ 6568 w 10000"/>
              <a:gd name="connsiteY4" fmla="*/ 968 h 10000"/>
              <a:gd name="connsiteX5" fmla="*/ 9959 w 10000"/>
              <a:gd name="connsiteY5" fmla="*/ 0 h 10000"/>
              <a:gd name="connsiteX6" fmla="*/ 10000 w 10000"/>
              <a:gd name="connsiteY6" fmla="*/ 10000 h 10000"/>
              <a:gd name="connsiteX7" fmla="*/ 6670 w 10000"/>
              <a:gd name="connsiteY7" fmla="*/ 8339 h 10000"/>
              <a:gd name="connsiteX8" fmla="*/ 4133 w 10000"/>
              <a:gd name="connsiteY8" fmla="*/ 7771 h 10000"/>
              <a:gd name="connsiteX9" fmla="*/ 2232 w 10000"/>
              <a:gd name="connsiteY9" fmla="*/ 6685 h 10000"/>
              <a:gd name="connsiteX10" fmla="*/ 62 w 10000"/>
              <a:gd name="connsiteY10" fmla="*/ 5813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2252 w 10040"/>
              <a:gd name="connsiteY2" fmla="*/ 2436 h 10000"/>
              <a:gd name="connsiteX3" fmla="*/ 4195 w 10040"/>
              <a:gd name="connsiteY3" fmla="*/ 1828 h 10000"/>
              <a:gd name="connsiteX4" fmla="*/ 6608 w 10040"/>
              <a:gd name="connsiteY4" fmla="*/ 968 h 10000"/>
              <a:gd name="connsiteX5" fmla="*/ 9999 w 10040"/>
              <a:gd name="connsiteY5" fmla="*/ 0 h 10000"/>
              <a:gd name="connsiteX6" fmla="*/ 10040 w 10040"/>
              <a:gd name="connsiteY6" fmla="*/ 10000 h 10000"/>
              <a:gd name="connsiteX7" fmla="*/ 6710 w 10040"/>
              <a:gd name="connsiteY7" fmla="*/ 8339 h 10000"/>
              <a:gd name="connsiteX8" fmla="*/ 4173 w 10040"/>
              <a:gd name="connsiteY8" fmla="*/ 7771 h 10000"/>
              <a:gd name="connsiteX9" fmla="*/ 2272 w 10040"/>
              <a:gd name="connsiteY9" fmla="*/ 6685 h 10000"/>
              <a:gd name="connsiteX10" fmla="*/ 3 w 10040"/>
              <a:gd name="connsiteY10" fmla="*/ 5948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2252 w 10040"/>
              <a:gd name="connsiteY2" fmla="*/ 2436 h 10000"/>
              <a:gd name="connsiteX3" fmla="*/ 4195 w 10040"/>
              <a:gd name="connsiteY3" fmla="*/ 1828 h 10000"/>
              <a:gd name="connsiteX4" fmla="*/ 6608 w 10040"/>
              <a:gd name="connsiteY4" fmla="*/ 968 h 10000"/>
              <a:gd name="connsiteX5" fmla="*/ 9999 w 10040"/>
              <a:gd name="connsiteY5" fmla="*/ 0 h 10000"/>
              <a:gd name="connsiteX6" fmla="*/ 10040 w 10040"/>
              <a:gd name="connsiteY6" fmla="*/ 10000 h 10000"/>
              <a:gd name="connsiteX7" fmla="*/ 6710 w 10040"/>
              <a:gd name="connsiteY7" fmla="*/ 8339 h 10000"/>
              <a:gd name="connsiteX8" fmla="*/ 4173 w 10040"/>
              <a:gd name="connsiteY8" fmla="*/ 7771 h 10000"/>
              <a:gd name="connsiteX9" fmla="*/ 2272 w 10040"/>
              <a:gd name="connsiteY9" fmla="*/ 6823 h 10000"/>
              <a:gd name="connsiteX10" fmla="*/ 3 w 10040"/>
              <a:gd name="connsiteY10" fmla="*/ 5948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2252 w 10040"/>
              <a:gd name="connsiteY2" fmla="*/ 2436 h 10000"/>
              <a:gd name="connsiteX3" fmla="*/ 4195 w 10040"/>
              <a:gd name="connsiteY3" fmla="*/ 1828 h 10000"/>
              <a:gd name="connsiteX4" fmla="*/ 6608 w 10040"/>
              <a:gd name="connsiteY4" fmla="*/ 968 h 10000"/>
              <a:gd name="connsiteX5" fmla="*/ 9999 w 10040"/>
              <a:gd name="connsiteY5" fmla="*/ 0 h 10000"/>
              <a:gd name="connsiteX6" fmla="*/ 10040 w 10040"/>
              <a:gd name="connsiteY6" fmla="*/ 10000 h 10000"/>
              <a:gd name="connsiteX7" fmla="*/ 6710 w 10040"/>
              <a:gd name="connsiteY7" fmla="*/ 8339 h 10000"/>
              <a:gd name="connsiteX8" fmla="*/ 4173 w 10040"/>
              <a:gd name="connsiteY8" fmla="*/ 7771 h 10000"/>
              <a:gd name="connsiteX9" fmla="*/ 2182 w 10040"/>
              <a:gd name="connsiteY9" fmla="*/ 6777 h 10000"/>
              <a:gd name="connsiteX10" fmla="*/ 3 w 10040"/>
              <a:gd name="connsiteY10" fmla="*/ 5948 h 10000"/>
              <a:gd name="connsiteX0" fmla="*/ 3 w 10040"/>
              <a:gd name="connsiteY0" fmla="*/ 5948 h 10000"/>
              <a:gd name="connsiteX1" fmla="*/ 40 w 10040"/>
              <a:gd name="connsiteY1" fmla="*/ 3397 h 10000"/>
              <a:gd name="connsiteX2" fmla="*/ 2252 w 10040"/>
              <a:gd name="connsiteY2" fmla="*/ 2436 h 10000"/>
              <a:gd name="connsiteX3" fmla="*/ 4195 w 10040"/>
              <a:gd name="connsiteY3" fmla="*/ 1828 h 10000"/>
              <a:gd name="connsiteX4" fmla="*/ 6608 w 10040"/>
              <a:gd name="connsiteY4" fmla="*/ 968 h 10000"/>
              <a:gd name="connsiteX5" fmla="*/ 9999 w 10040"/>
              <a:gd name="connsiteY5" fmla="*/ 0 h 10000"/>
              <a:gd name="connsiteX6" fmla="*/ 10040 w 10040"/>
              <a:gd name="connsiteY6" fmla="*/ 10000 h 10000"/>
              <a:gd name="connsiteX7" fmla="*/ 6688 w 10040"/>
              <a:gd name="connsiteY7" fmla="*/ 8523 h 10000"/>
              <a:gd name="connsiteX8" fmla="*/ 4173 w 10040"/>
              <a:gd name="connsiteY8" fmla="*/ 7771 h 10000"/>
              <a:gd name="connsiteX9" fmla="*/ 2182 w 10040"/>
              <a:gd name="connsiteY9" fmla="*/ 6777 h 10000"/>
              <a:gd name="connsiteX10" fmla="*/ 3 w 10040"/>
              <a:gd name="connsiteY10" fmla="*/ 59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0" h="10000">
                <a:moveTo>
                  <a:pt x="3" y="5948"/>
                </a:moveTo>
                <a:cubicBezTo>
                  <a:pt x="-18" y="5143"/>
                  <a:pt x="61" y="4202"/>
                  <a:pt x="40" y="3397"/>
                </a:cubicBezTo>
                <a:lnTo>
                  <a:pt x="2252" y="2436"/>
                </a:lnTo>
                <a:lnTo>
                  <a:pt x="4195" y="1828"/>
                </a:lnTo>
                <a:cubicBezTo>
                  <a:pt x="4221" y="1795"/>
                  <a:pt x="6581" y="999"/>
                  <a:pt x="6608" y="968"/>
                </a:cubicBezTo>
                <a:lnTo>
                  <a:pt x="9999" y="0"/>
                </a:lnTo>
                <a:cubicBezTo>
                  <a:pt x="10012" y="3334"/>
                  <a:pt x="10027" y="6666"/>
                  <a:pt x="10040" y="10000"/>
                </a:cubicBezTo>
                <a:lnTo>
                  <a:pt x="6688" y="8523"/>
                </a:lnTo>
                <a:lnTo>
                  <a:pt x="4173" y="7771"/>
                </a:lnTo>
                <a:lnTo>
                  <a:pt x="2182" y="6777"/>
                </a:lnTo>
                <a:cubicBezTo>
                  <a:pt x="1459" y="6486"/>
                  <a:pt x="726" y="6239"/>
                  <a:pt x="3" y="5948"/>
                </a:cubicBezTo>
                <a:close/>
              </a:path>
            </a:pathLst>
          </a:custGeom>
          <a:solidFill>
            <a:schemeClr val="bg1">
              <a:lumMod val="95000"/>
              <a:alpha val="28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CA" sz="4000">
              <a:solidFill>
                <a:srgbClr val="000000"/>
              </a:solidFill>
            </a:endParaRPr>
          </a:p>
        </p:txBody>
      </p:sp>
      <p:grpSp>
        <p:nvGrpSpPr>
          <p:cNvPr id="79" name="Group 463"/>
          <p:cNvGrpSpPr>
            <a:grpSpLocks/>
          </p:cNvGrpSpPr>
          <p:nvPr/>
        </p:nvGrpSpPr>
        <p:grpSpPr bwMode="auto">
          <a:xfrm>
            <a:off x="7554913" y="2487613"/>
            <a:ext cx="1230312" cy="1330325"/>
            <a:chOff x="4858" y="1595"/>
            <a:chExt cx="775" cy="838"/>
          </a:xfrm>
        </p:grpSpPr>
        <p:sp>
          <p:nvSpPr>
            <p:cNvPr id="80" name="Rectangle 266"/>
            <p:cNvSpPr>
              <a:spLocks noChangeArrowheads="1"/>
            </p:cNvSpPr>
            <p:nvPr/>
          </p:nvSpPr>
          <p:spPr bwMode="auto">
            <a:xfrm>
              <a:off x="4858" y="1595"/>
              <a:ext cx="775" cy="838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81" name="Line 267"/>
            <p:cNvSpPr>
              <a:spLocks noChangeShapeType="1"/>
            </p:cNvSpPr>
            <p:nvPr/>
          </p:nvSpPr>
          <p:spPr bwMode="auto">
            <a:xfrm>
              <a:off x="4897" y="1690"/>
              <a:ext cx="214" cy="1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Oval 268"/>
            <p:cNvSpPr>
              <a:spLocks noChangeArrowheads="1"/>
            </p:cNvSpPr>
            <p:nvPr/>
          </p:nvSpPr>
          <p:spPr bwMode="auto">
            <a:xfrm>
              <a:off x="4977" y="1666"/>
              <a:ext cx="47" cy="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83" name="Rectangle 269"/>
            <p:cNvSpPr>
              <a:spLocks noChangeArrowheads="1"/>
            </p:cNvSpPr>
            <p:nvPr/>
          </p:nvSpPr>
          <p:spPr bwMode="auto">
            <a:xfrm>
              <a:off x="5153" y="1619"/>
              <a:ext cx="33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Normal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84" name="Line 270"/>
            <p:cNvSpPr>
              <a:spLocks noChangeShapeType="1"/>
            </p:cNvSpPr>
            <p:nvPr/>
          </p:nvSpPr>
          <p:spPr bwMode="auto">
            <a:xfrm>
              <a:off x="4897" y="1856"/>
              <a:ext cx="214" cy="1"/>
            </a:xfrm>
            <a:prstGeom prst="line">
              <a:avLst/>
            </a:prstGeom>
            <a:noFill/>
            <a:ln w="25400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/>
            <p:cNvSpPr>
              <a:spLocks/>
            </p:cNvSpPr>
            <p:nvPr/>
          </p:nvSpPr>
          <p:spPr bwMode="auto">
            <a:xfrm>
              <a:off x="4977" y="1832"/>
              <a:ext cx="47" cy="48"/>
            </a:xfrm>
            <a:custGeom>
              <a:avLst/>
              <a:gdLst>
                <a:gd name="T0" fmla="*/ 23 w 47"/>
                <a:gd name="T1" fmla="*/ 0 h 48"/>
                <a:gd name="T2" fmla="*/ 47 w 47"/>
                <a:gd name="T3" fmla="*/ 24 h 48"/>
                <a:gd name="T4" fmla="*/ 23 w 47"/>
                <a:gd name="T5" fmla="*/ 48 h 48"/>
                <a:gd name="T6" fmla="*/ 0 w 47"/>
                <a:gd name="T7" fmla="*/ 24 h 48"/>
                <a:gd name="T8" fmla="*/ 23 w 4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48"/>
                <a:gd name="T17" fmla="*/ 47 w 4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48">
                  <a:moveTo>
                    <a:pt x="23" y="0"/>
                  </a:moveTo>
                  <a:lnTo>
                    <a:pt x="47" y="24"/>
                  </a:lnTo>
                  <a:lnTo>
                    <a:pt x="23" y="48"/>
                  </a:lnTo>
                  <a:lnTo>
                    <a:pt x="0" y="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Rectangle 272"/>
            <p:cNvSpPr>
              <a:spLocks noChangeArrowheads="1"/>
            </p:cNvSpPr>
            <p:nvPr/>
          </p:nvSpPr>
          <p:spPr bwMode="auto">
            <a:xfrm>
              <a:off x="5152" y="1785"/>
              <a:ext cx="19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Mild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87" name="Line 273"/>
            <p:cNvSpPr>
              <a:spLocks noChangeShapeType="1"/>
            </p:cNvSpPr>
            <p:nvPr/>
          </p:nvSpPr>
          <p:spPr bwMode="auto">
            <a:xfrm>
              <a:off x="4897" y="2022"/>
              <a:ext cx="214" cy="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Rectangle 274"/>
            <p:cNvSpPr>
              <a:spLocks noChangeArrowheads="1"/>
            </p:cNvSpPr>
            <p:nvPr/>
          </p:nvSpPr>
          <p:spPr bwMode="auto">
            <a:xfrm>
              <a:off x="4977" y="1998"/>
              <a:ext cx="47" cy="4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89" name="Rectangle 275"/>
            <p:cNvSpPr>
              <a:spLocks noChangeArrowheads="1"/>
            </p:cNvSpPr>
            <p:nvPr/>
          </p:nvSpPr>
          <p:spPr bwMode="auto">
            <a:xfrm>
              <a:off x="5150" y="1951"/>
              <a:ext cx="44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Moderate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90" name="Line 276"/>
            <p:cNvSpPr>
              <a:spLocks noChangeShapeType="1"/>
            </p:cNvSpPr>
            <p:nvPr/>
          </p:nvSpPr>
          <p:spPr bwMode="auto">
            <a:xfrm>
              <a:off x="4897" y="2188"/>
              <a:ext cx="214" cy="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/>
            <p:cNvSpPr>
              <a:spLocks/>
            </p:cNvSpPr>
            <p:nvPr/>
          </p:nvSpPr>
          <p:spPr bwMode="auto">
            <a:xfrm>
              <a:off x="4977" y="2164"/>
              <a:ext cx="47" cy="48"/>
            </a:xfrm>
            <a:custGeom>
              <a:avLst/>
              <a:gdLst>
                <a:gd name="T0" fmla="*/ 23 w 47"/>
                <a:gd name="T1" fmla="*/ 0 h 48"/>
                <a:gd name="T2" fmla="*/ 47 w 47"/>
                <a:gd name="T3" fmla="*/ 48 h 48"/>
                <a:gd name="T4" fmla="*/ 0 w 47"/>
                <a:gd name="T5" fmla="*/ 48 h 48"/>
                <a:gd name="T6" fmla="*/ 23 w 47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8"/>
                <a:gd name="T14" fmla="*/ 47 w 47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8">
                  <a:moveTo>
                    <a:pt x="23" y="0"/>
                  </a:moveTo>
                  <a:lnTo>
                    <a:pt x="47" y="48"/>
                  </a:lnTo>
                  <a:lnTo>
                    <a:pt x="0" y="4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Rectangle 278"/>
            <p:cNvSpPr>
              <a:spLocks noChangeArrowheads="1"/>
            </p:cNvSpPr>
            <p:nvPr/>
          </p:nvSpPr>
          <p:spPr bwMode="auto">
            <a:xfrm>
              <a:off x="5147" y="2117"/>
              <a:ext cx="3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Severe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93" name="Line 279"/>
            <p:cNvSpPr>
              <a:spLocks noChangeShapeType="1"/>
            </p:cNvSpPr>
            <p:nvPr/>
          </p:nvSpPr>
          <p:spPr bwMode="auto">
            <a:xfrm>
              <a:off x="4897" y="2354"/>
              <a:ext cx="214" cy="1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Oval 280"/>
            <p:cNvSpPr>
              <a:spLocks noChangeArrowheads="1"/>
            </p:cNvSpPr>
            <p:nvPr/>
          </p:nvSpPr>
          <p:spPr bwMode="auto">
            <a:xfrm>
              <a:off x="4977" y="2330"/>
              <a:ext cx="47" cy="4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95" name="Rectangle 281"/>
            <p:cNvSpPr>
              <a:spLocks noChangeArrowheads="1"/>
            </p:cNvSpPr>
            <p:nvPr/>
          </p:nvSpPr>
          <p:spPr bwMode="auto">
            <a:xfrm>
              <a:off x="5153" y="2283"/>
              <a:ext cx="45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300">
                  <a:solidFill>
                    <a:srgbClr val="000000"/>
                  </a:solidFill>
                  <a:latin typeface="Arial" charset="0"/>
                </a:rPr>
                <a:t>V. severe</a:t>
              </a:r>
              <a:endParaRPr 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96" name="Group 410"/>
          <p:cNvGrpSpPr>
            <a:grpSpLocks/>
          </p:cNvGrpSpPr>
          <p:nvPr/>
        </p:nvGrpSpPr>
        <p:grpSpPr bwMode="auto">
          <a:xfrm>
            <a:off x="242888" y="1357313"/>
            <a:ext cx="6207124" cy="4616449"/>
            <a:chOff x="412" y="787"/>
            <a:chExt cx="3910" cy="2908"/>
          </a:xfrm>
        </p:grpSpPr>
        <p:sp>
          <p:nvSpPr>
            <p:cNvPr id="97" name="Line 175"/>
            <p:cNvSpPr>
              <a:spLocks noChangeShapeType="1"/>
            </p:cNvSpPr>
            <p:nvPr/>
          </p:nvSpPr>
          <p:spPr bwMode="auto">
            <a:xfrm>
              <a:off x="840" y="850"/>
              <a:ext cx="1" cy="2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Line 176"/>
            <p:cNvSpPr>
              <a:spLocks noChangeShapeType="1"/>
            </p:cNvSpPr>
            <p:nvPr/>
          </p:nvSpPr>
          <p:spPr bwMode="auto">
            <a:xfrm>
              <a:off x="808" y="850"/>
              <a:ext cx="32" cy="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Line 177"/>
            <p:cNvSpPr>
              <a:spLocks noChangeShapeType="1"/>
            </p:cNvSpPr>
            <p:nvPr/>
          </p:nvSpPr>
          <p:spPr bwMode="auto">
            <a:xfrm>
              <a:off x="808" y="1151"/>
              <a:ext cx="32" cy="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0" name="Line 178"/>
            <p:cNvSpPr>
              <a:spLocks noChangeShapeType="1"/>
            </p:cNvSpPr>
            <p:nvPr/>
          </p:nvSpPr>
          <p:spPr bwMode="auto">
            <a:xfrm>
              <a:off x="808" y="1452"/>
              <a:ext cx="32" cy="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1" name="Line 179"/>
            <p:cNvSpPr>
              <a:spLocks noChangeShapeType="1"/>
            </p:cNvSpPr>
            <p:nvPr/>
          </p:nvSpPr>
          <p:spPr bwMode="auto">
            <a:xfrm>
              <a:off x="808" y="1752"/>
              <a:ext cx="32" cy="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Line 180"/>
            <p:cNvSpPr>
              <a:spLocks noChangeShapeType="1"/>
            </p:cNvSpPr>
            <p:nvPr/>
          </p:nvSpPr>
          <p:spPr bwMode="auto">
            <a:xfrm>
              <a:off x="808" y="2061"/>
              <a:ext cx="32" cy="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Line 181"/>
            <p:cNvSpPr>
              <a:spLocks noChangeShapeType="1"/>
            </p:cNvSpPr>
            <p:nvPr/>
          </p:nvSpPr>
          <p:spPr bwMode="auto">
            <a:xfrm>
              <a:off x="808" y="2361"/>
              <a:ext cx="32" cy="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" name="Line 182"/>
            <p:cNvSpPr>
              <a:spLocks noChangeShapeType="1"/>
            </p:cNvSpPr>
            <p:nvPr/>
          </p:nvSpPr>
          <p:spPr bwMode="auto">
            <a:xfrm>
              <a:off x="808" y="2662"/>
              <a:ext cx="32" cy="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5" name="Line 183"/>
            <p:cNvSpPr>
              <a:spLocks noChangeShapeType="1"/>
            </p:cNvSpPr>
            <p:nvPr/>
          </p:nvSpPr>
          <p:spPr bwMode="auto">
            <a:xfrm>
              <a:off x="808" y="2962"/>
              <a:ext cx="32" cy="1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184"/>
            <p:cNvSpPr>
              <a:spLocks/>
            </p:cNvSpPr>
            <p:nvPr/>
          </p:nvSpPr>
          <p:spPr bwMode="auto">
            <a:xfrm>
              <a:off x="808" y="3263"/>
              <a:ext cx="3427" cy="1"/>
            </a:xfrm>
            <a:custGeom>
              <a:avLst/>
              <a:gdLst>
                <a:gd name="T0" fmla="*/ 0 w 433"/>
                <a:gd name="T1" fmla="*/ 0 h 1"/>
                <a:gd name="T2" fmla="*/ 2147483647 w 433"/>
                <a:gd name="T3" fmla="*/ 0 h 1"/>
                <a:gd name="T4" fmla="*/ 2147483647 w 433"/>
                <a:gd name="T5" fmla="*/ 0 h 1"/>
                <a:gd name="T6" fmla="*/ 0 60000 65536"/>
                <a:gd name="T7" fmla="*/ 0 60000 65536"/>
                <a:gd name="T8" fmla="*/ 0 60000 65536"/>
                <a:gd name="T9" fmla="*/ 0 w 433"/>
                <a:gd name="T10" fmla="*/ 0 h 1"/>
                <a:gd name="T11" fmla="*/ 433 w 43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1">
                  <a:moveTo>
                    <a:pt x="0" y="0"/>
                  </a:moveTo>
                  <a:lnTo>
                    <a:pt x="4" y="0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7" name="Line 185"/>
            <p:cNvSpPr>
              <a:spLocks noChangeShapeType="1"/>
            </p:cNvSpPr>
            <p:nvPr/>
          </p:nvSpPr>
          <p:spPr bwMode="auto">
            <a:xfrm flipV="1">
              <a:off x="840" y="3263"/>
              <a:ext cx="1" cy="3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Line 186"/>
            <p:cNvSpPr>
              <a:spLocks noChangeShapeType="1"/>
            </p:cNvSpPr>
            <p:nvPr/>
          </p:nvSpPr>
          <p:spPr bwMode="auto">
            <a:xfrm flipV="1">
              <a:off x="1267" y="3263"/>
              <a:ext cx="1" cy="3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Line 187"/>
            <p:cNvSpPr>
              <a:spLocks noChangeShapeType="1"/>
            </p:cNvSpPr>
            <p:nvPr/>
          </p:nvSpPr>
          <p:spPr bwMode="auto">
            <a:xfrm flipV="1">
              <a:off x="1687" y="3263"/>
              <a:ext cx="1" cy="3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Line 188"/>
            <p:cNvSpPr>
              <a:spLocks noChangeShapeType="1"/>
            </p:cNvSpPr>
            <p:nvPr/>
          </p:nvSpPr>
          <p:spPr bwMode="auto">
            <a:xfrm flipV="1">
              <a:off x="2114" y="3263"/>
              <a:ext cx="1" cy="3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1" name="Line 189"/>
            <p:cNvSpPr>
              <a:spLocks noChangeShapeType="1"/>
            </p:cNvSpPr>
            <p:nvPr/>
          </p:nvSpPr>
          <p:spPr bwMode="auto">
            <a:xfrm flipV="1">
              <a:off x="2542" y="3263"/>
              <a:ext cx="1" cy="3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" name="Line 190"/>
            <p:cNvSpPr>
              <a:spLocks noChangeShapeType="1"/>
            </p:cNvSpPr>
            <p:nvPr/>
          </p:nvSpPr>
          <p:spPr bwMode="auto">
            <a:xfrm flipV="1">
              <a:off x="2961" y="3263"/>
              <a:ext cx="1" cy="3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" name="Line 191"/>
            <p:cNvSpPr>
              <a:spLocks noChangeShapeType="1"/>
            </p:cNvSpPr>
            <p:nvPr/>
          </p:nvSpPr>
          <p:spPr bwMode="auto">
            <a:xfrm flipV="1">
              <a:off x="3388" y="3263"/>
              <a:ext cx="1" cy="3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4" name="Line 192"/>
            <p:cNvSpPr>
              <a:spLocks noChangeShapeType="1"/>
            </p:cNvSpPr>
            <p:nvPr/>
          </p:nvSpPr>
          <p:spPr bwMode="auto">
            <a:xfrm flipV="1">
              <a:off x="3808" y="3263"/>
              <a:ext cx="1" cy="3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5" name="Line 193"/>
            <p:cNvSpPr>
              <a:spLocks noChangeShapeType="1"/>
            </p:cNvSpPr>
            <p:nvPr/>
          </p:nvSpPr>
          <p:spPr bwMode="auto">
            <a:xfrm flipV="1">
              <a:off x="4235" y="3263"/>
              <a:ext cx="1" cy="32"/>
            </a:xfrm>
            <a:prstGeom prst="line">
              <a:avLst/>
            </a:prstGeom>
            <a:noFill/>
            <a:ln w="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Rectangle 246"/>
            <p:cNvSpPr>
              <a:spLocks noChangeArrowheads="1"/>
            </p:cNvSpPr>
            <p:nvPr/>
          </p:nvSpPr>
          <p:spPr bwMode="auto">
            <a:xfrm>
              <a:off x="604" y="787"/>
              <a:ext cx="1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-20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17" name="Rectangle 247"/>
            <p:cNvSpPr>
              <a:spLocks noChangeArrowheads="1"/>
            </p:cNvSpPr>
            <p:nvPr/>
          </p:nvSpPr>
          <p:spPr bwMode="auto">
            <a:xfrm>
              <a:off x="604" y="1088"/>
              <a:ext cx="1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-15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18" name="Rectangle 248"/>
            <p:cNvSpPr>
              <a:spLocks noChangeArrowheads="1"/>
            </p:cNvSpPr>
            <p:nvPr/>
          </p:nvSpPr>
          <p:spPr bwMode="auto">
            <a:xfrm>
              <a:off x="604" y="1388"/>
              <a:ext cx="1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-10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19" name="Rectangle 249"/>
            <p:cNvSpPr>
              <a:spLocks noChangeArrowheads="1"/>
            </p:cNvSpPr>
            <p:nvPr/>
          </p:nvSpPr>
          <p:spPr bwMode="auto">
            <a:xfrm>
              <a:off x="666" y="1689"/>
              <a:ext cx="10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-5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0" name="Rectangle 250"/>
            <p:cNvSpPr>
              <a:spLocks noChangeArrowheads="1"/>
            </p:cNvSpPr>
            <p:nvPr/>
          </p:nvSpPr>
          <p:spPr bwMode="auto">
            <a:xfrm>
              <a:off x="705" y="1997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1" name="Rectangle 251"/>
            <p:cNvSpPr>
              <a:spLocks noChangeArrowheads="1"/>
            </p:cNvSpPr>
            <p:nvPr/>
          </p:nvSpPr>
          <p:spPr bwMode="auto">
            <a:xfrm>
              <a:off x="705" y="2298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2" name="Rectangle 252"/>
            <p:cNvSpPr>
              <a:spLocks noChangeArrowheads="1"/>
            </p:cNvSpPr>
            <p:nvPr/>
          </p:nvSpPr>
          <p:spPr bwMode="auto">
            <a:xfrm>
              <a:off x="642" y="2599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3" name="Rectangle 253"/>
            <p:cNvSpPr>
              <a:spLocks noChangeArrowheads="1"/>
            </p:cNvSpPr>
            <p:nvPr/>
          </p:nvSpPr>
          <p:spPr bwMode="auto">
            <a:xfrm>
              <a:off x="642" y="2899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15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4" name="Rectangle 254"/>
            <p:cNvSpPr>
              <a:spLocks noChangeArrowheads="1"/>
            </p:cNvSpPr>
            <p:nvPr/>
          </p:nvSpPr>
          <p:spPr bwMode="auto">
            <a:xfrm>
              <a:off x="642" y="3200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5" name="Rectangle 255"/>
            <p:cNvSpPr>
              <a:spLocks noChangeArrowheads="1"/>
            </p:cNvSpPr>
            <p:nvPr/>
          </p:nvSpPr>
          <p:spPr bwMode="auto">
            <a:xfrm>
              <a:off x="832" y="3358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6" name="Rectangle 256"/>
            <p:cNvSpPr>
              <a:spLocks noChangeArrowheads="1"/>
            </p:cNvSpPr>
            <p:nvPr/>
          </p:nvSpPr>
          <p:spPr bwMode="auto">
            <a:xfrm>
              <a:off x="1228" y="3358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7" name="Rectangle 257"/>
            <p:cNvSpPr>
              <a:spLocks noChangeArrowheads="1"/>
            </p:cNvSpPr>
            <p:nvPr/>
          </p:nvSpPr>
          <p:spPr bwMode="auto">
            <a:xfrm>
              <a:off x="1648" y="3358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8" name="Rectangle 258"/>
            <p:cNvSpPr>
              <a:spLocks noChangeArrowheads="1"/>
            </p:cNvSpPr>
            <p:nvPr/>
          </p:nvSpPr>
          <p:spPr bwMode="auto">
            <a:xfrm>
              <a:off x="2075" y="3358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29" name="Rectangle 259"/>
            <p:cNvSpPr>
              <a:spLocks noChangeArrowheads="1"/>
            </p:cNvSpPr>
            <p:nvPr/>
          </p:nvSpPr>
          <p:spPr bwMode="auto">
            <a:xfrm>
              <a:off x="2502" y="3358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30" name="Rectangle 260"/>
            <p:cNvSpPr>
              <a:spLocks noChangeArrowheads="1"/>
            </p:cNvSpPr>
            <p:nvPr/>
          </p:nvSpPr>
          <p:spPr bwMode="auto">
            <a:xfrm>
              <a:off x="2922" y="3358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31" name="Rectangle 261"/>
            <p:cNvSpPr>
              <a:spLocks noChangeArrowheads="1"/>
            </p:cNvSpPr>
            <p:nvPr/>
          </p:nvSpPr>
          <p:spPr bwMode="auto">
            <a:xfrm>
              <a:off x="3349" y="3358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32" name="Rectangle 262"/>
            <p:cNvSpPr>
              <a:spLocks noChangeArrowheads="1"/>
            </p:cNvSpPr>
            <p:nvPr/>
          </p:nvSpPr>
          <p:spPr bwMode="auto">
            <a:xfrm>
              <a:off x="3769" y="3358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33" name="Rectangle 263"/>
            <p:cNvSpPr>
              <a:spLocks noChangeArrowheads="1"/>
            </p:cNvSpPr>
            <p:nvPr/>
          </p:nvSpPr>
          <p:spPr bwMode="auto">
            <a:xfrm>
              <a:off x="4196" y="3358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34" name="Rectangle 264"/>
            <p:cNvSpPr>
              <a:spLocks noChangeArrowheads="1"/>
            </p:cNvSpPr>
            <p:nvPr/>
          </p:nvSpPr>
          <p:spPr bwMode="auto">
            <a:xfrm>
              <a:off x="2076" y="3540"/>
              <a:ext cx="10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Ventilation (L/min)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5" name="Rectangle 265"/>
            <p:cNvSpPr>
              <a:spLocks noChangeArrowheads="1"/>
            </p:cNvSpPr>
            <p:nvPr/>
          </p:nvSpPr>
          <p:spPr bwMode="auto">
            <a:xfrm rot="-5400000">
              <a:off x="101" y="1944"/>
              <a:ext cx="7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Pes (cmH</a:t>
              </a:r>
              <a:r>
                <a:rPr lang="en-US" sz="1600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O)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6" name="Freeform 285"/>
            <p:cNvSpPr>
              <a:spLocks/>
            </p:cNvSpPr>
            <p:nvPr/>
          </p:nvSpPr>
          <p:spPr bwMode="auto">
            <a:xfrm>
              <a:off x="1354" y="1444"/>
              <a:ext cx="2430" cy="387"/>
            </a:xfrm>
            <a:custGeom>
              <a:avLst/>
              <a:gdLst>
                <a:gd name="T0" fmla="*/ 0 w 307"/>
                <a:gd name="T1" fmla="*/ 2147483647 h 49"/>
                <a:gd name="T2" fmla="*/ 2147483647 w 307"/>
                <a:gd name="T3" fmla="*/ 2147483647 h 49"/>
                <a:gd name="T4" fmla="*/ 2147483647 w 307"/>
                <a:gd name="T5" fmla="*/ 2147483647 h 49"/>
                <a:gd name="T6" fmla="*/ 2147483647 w 307"/>
                <a:gd name="T7" fmla="*/ 2147483647 h 49"/>
                <a:gd name="T8" fmla="*/ 2147483647 w 30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49"/>
                <a:gd name="T17" fmla="*/ 307 w 307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49">
                  <a:moveTo>
                    <a:pt x="0" y="49"/>
                  </a:moveTo>
                  <a:lnTo>
                    <a:pt x="69" y="36"/>
                  </a:lnTo>
                  <a:lnTo>
                    <a:pt x="128" y="27"/>
                  </a:lnTo>
                  <a:lnTo>
                    <a:pt x="205" y="14"/>
                  </a:lnTo>
                  <a:lnTo>
                    <a:pt x="307" y="0"/>
                  </a:lnTo>
                </a:path>
              </a:pathLst>
            </a:custGeom>
            <a:noFill/>
            <a:ln w="2540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7" name="Freeform 286"/>
            <p:cNvSpPr>
              <a:spLocks/>
            </p:cNvSpPr>
            <p:nvPr/>
          </p:nvSpPr>
          <p:spPr bwMode="auto">
            <a:xfrm>
              <a:off x="1354" y="2132"/>
              <a:ext cx="2430" cy="498"/>
            </a:xfrm>
            <a:custGeom>
              <a:avLst/>
              <a:gdLst>
                <a:gd name="T0" fmla="*/ 0 w 307"/>
                <a:gd name="T1" fmla="*/ 0 h 63"/>
                <a:gd name="T2" fmla="*/ 2147483647 w 307"/>
                <a:gd name="T3" fmla="*/ 2147483647 h 63"/>
                <a:gd name="T4" fmla="*/ 2147483647 w 307"/>
                <a:gd name="T5" fmla="*/ 2147483647 h 63"/>
                <a:gd name="T6" fmla="*/ 2147483647 w 307"/>
                <a:gd name="T7" fmla="*/ 2147483647 h 63"/>
                <a:gd name="T8" fmla="*/ 2147483647 w 307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7"/>
                <a:gd name="T16" fmla="*/ 0 h 63"/>
                <a:gd name="T17" fmla="*/ 307 w 307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7" h="63">
                  <a:moveTo>
                    <a:pt x="0" y="0"/>
                  </a:moveTo>
                  <a:lnTo>
                    <a:pt x="69" y="14"/>
                  </a:lnTo>
                  <a:lnTo>
                    <a:pt x="128" y="28"/>
                  </a:lnTo>
                  <a:lnTo>
                    <a:pt x="205" y="38"/>
                  </a:lnTo>
                  <a:lnTo>
                    <a:pt x="307" y="63"/>
                  </a:lnTo>
                </a:path>
              </a:pathLst>
            </a:custGeom>
            <a:noFill/>
            <a:ln w="25400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295"/>
            <p:cNvSpPr>
              <a:spLocks noChangeArrowheads="1"/>
            </p:cNvSpPr>
            <p:nvPr/>
          </p:nvSpPr>
          <p:spPr bwMode="auto">
            <a:xfrm>
              <a:off x="1331" y="1808"/>
              <a:ext cx="47" cy="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39" name="Oval 296"/>
            <p:cNvSpPr>
              <a:spLocks noChangeArrowheads="1"/>
            </p:cNvSpPr>
            <p:nvPr/>
          </p:nvSpPr>
          <p:spPr bwMode="auto">
            <a:xfrm>
              <a:off x="1877" y="1705"/>
              <a:ext cx="47" cy="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40" name="Oval 297"/>
            <p:cNvSpPr>
              <a:spLocks noChangeArrowheads="1"/>
            </p:cNvSpPr>
            <p:nvPr/>
          </p:nvSpPr>
          <p:spPr bwMode="auto">
            <a:xfrm>
              <a:off x="2344" y="1634"/>
              <a:ext cx="47" cy="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41" name="Oval 298"/>
            <p:cNvSpPr>
              <a:spLocks noChangeArrowheads="1"/>
            </p:cNvSpPr>
            <p:nvPr/>
          </p:nvSpPr>
          <p:spPr bwMode="auto">
            <a:xfrm>
              <a:off x="2953" y="1531"/>
              <a:ext cx="48" cy="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42" name="Oval 299"/>
            <p:cNvSpPr>
              <a:spLocks noChangeArrowheads="1"/>
            </p:cNvSpPr>
            <p:nvPr/>
          </p:nvSpPr>
          <p:spPr bwMode="auto">
            <a:xfrm>
              <a:off x="3760" y="1420"/>
              <a:ext cx="48" cy="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43" name="Oval 300"/>
            <p:cNvSpPr>
              <a:spLocks noChangeArrowheads="1"/>
            </p:cNvSpPr>
            <p:nvPr/>
          </p:nvSpPr>
          <p:spPr bwMode="auto">
            <a:xfrm>
              <a:off x="1331" y="2108"/>
              <a:ext cx="47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44" name="Oval 301"/>
            <p:cNvSpPr>
              <a:spLocks noChangeArrowheads="1"/>
            </p:cNvSpPr>
            <p:nvPr/>
          </p:nvSpPr>
          <p:spPr bwMode="auto">
            <a:xfrm>
              <a:off x="1877" y="2219"/>
              <a:ext cx="47" cy="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45" name="Oval 302"/>
            <p:cNvSpPr>
              <a:spLocks noChangeArrowheads="1"/>
            </p:cNvSpPr>
            <p:nvPr/>
          </p:nvSpPr>
          <p:spPr bwMode="auto">
            <a:xfrm>
              <a:off x="2344" y="2330"/>
              <a:ext cx="47" cy="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46" name="Oval 303"/>
            <p:cNvSpPr>
              <a:spLocks noChangeArrowheads="1"/>
            </p:cNvSpPr>
            <p:nvPr/>
          </p:nvSpPr>
          <p:spPr bwMode="auto">
            <a:xfrm>
              <a:off x="2953" y="2409"/>
              <a:ext cx="48" cy="4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47" name="Oval 304"/>
            <p:cNvSpPr>
              <a:spLocks noChangeArrowheads="1"/>
            </p:cNvSpPr>
            <p:nvPr/>
          </p:nvSpPr>
          <p:spPr bwMode="auto">
            <a:xfrm>
              <a:off x="3760" y="2606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</p:grpSp>
      <p:sp>
        <p:nvSpPr>
          <p:cNvPr id="148" name="AutoShape 408"/>
          <p:cNvSpPr>
            <a:spLocks/>
          </p:cNvSpPr>
          <p:nvPr/>
        </p:nvSpPr>
        <p:spPr bwMode="auto">
          <a:xfrm>
            <a:off x="5741988" y="2427288"/>
            <a:ext cx="198437" cy="1830387"/>
          </a:xfrm>
          <a:prstGeom prst="rightBrace">
            <a:avLst>
              <a:gd name="adj1" fmla="val 76867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4000">
              <a:solidFill>
                <a:srgbClr val="000000"/>
              </a:solidFill>
            </a:endParaRPr>
          </a:p>
        </p:txBody>
      </p:sp>
      <p:grpSp>
        <p:nvGrpSpPr>
          <p:cNvPr id="149" name="Group 131"/>
          <p:cNvGrpSpPr>
            <a:grpSpLocks/>
          </p:cNvGrpSpPr>
          <p:nvPr/>
        </p:nvGrpSpPr>
        <p:grpSpPr bwMode="auto">
          <a:xfrm>
            <a:off x="5846763" y="2130425"/>
            <a:ext cx="1736725" cy="2422525"/>
            <a:chOff x="3683" y="1582"/>
            <a:chExt cx="1094" cy="1526"/>
          </a:xfrm>
        </p:grpSpPr>
        <p:sp>
          <p:nvSpPr>
            <p:cNvPr id="150" name="Text Box 405"/>
            <p:cNvSpPr txBox="1">
              <a:spLocks noChangeArrowheads="1"/>
            </p:cNvSpPr>
            <p:nvPr/>
          </p:nvSpPr>
          <p:spPr bwMode="auto">
            <a:xfrm>
              <a:off x="3683" y="1582"/>
              <a:ext cx="10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CA" sz="1400">
                  <a:solidFill>
                    <a:srgbClr val="000000"/>
                  </a:solidFill>
                  <a:latin typeface="Arial" charset="0"/>
                </a:rPr>
                <a:t>inspiratory</a:t>
              </a: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1" name="Text Box 406"/>
            <p:cNvSpPr txBox="1">
              <a:spLocks noChangeArrowheads="1"/>
            </p:cNvSpPr>
            <p:nvPr/>
          </p:nvSpPr>
          <p:spPr bwMode="auto">
            <a:xfrm>
              <a:off x="3736" y="2916"/>
              <a:ext cx="104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CA" sz="1400">
                  <a:solidFill>
                    <a:srgbClr val="000000"/>
                  </a:solidFill>
                  <a:latin typeface="Arial" charset="0"/>
                </a:rPr>
                <a:t>expiratory</a:t>
              </a: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2" name="Text Box 409"/>
            <p:cNvSpPr txBox="1">
              <a:spLocks noChangeArrowheads="1"/>
            </p:cNvSpPr>
            <p:nvPr/>
          </p:nvSpPr>
          <p:spPr bwMode="auto">
            <a:xfrm>
              <a:off x="3761" y="2169"/>
              <a:ext cx="68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CA" sz="1400">
                  <a:solidFill>
                    <a:srgbClr val="000000"/>
                  </a:solidFill>
                  <a:latin typeface="Arial" charset="0"/>
                </a:rPr>
                <a:t>tidal swing</a:t>
              </a: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3" name="Group 412"/>
          <p:cNvGrpSpPr>
            <a:grpSpLocks/>
          </p:cNvGrpSpPr>
          <p:nvPr/>
        </p:nvGrpSpPr>
        <p:grpSpPr bwMode="auto">
          <a:xfrm>
            <a:off x="1852613" y="1847851"/>
            <a:ext cx="3970337" cy="2686050"/>
            <a:chOff x="1426" y="1096"/>
            <a:chExt cx="2501" cy="1692"/>
          </a:xfrm>
        </p:grpSpPr>
        <p:sp>
          <p:nvSpPr>
            <p:cNvPr id="154" name="Freeform 413"/>
            <p:cNvSpPr>
              <a:spLocks/>
            </p:cNvSpPr>
            <p:nvPr/>
          </p:nvSpPr>
          <p:spPr bwMode="auto">
            <a:xfrm>
              <a:off x="1449" y="1119"/>
              <a:ext cx="2454" cy="617"/>
            </a:xfrm>
            <a:custGeom>
              <a:avLst/>
              <a:gdLst>
                <a:gd name="T0" fmla="*/ 0 w 310"/>
                <a:gd name="T1" fmla="*/ 2147483647 h 78"/>
                <a:gd name="T2" fmla="*/ 2147483647 w 310"/>
                <a:gd name="T3" fmla="*/ 2147483647 h 78"/>
                <a:gd name="T4" fmla="*/ 2147483647 w 310"/>
                <a:gd name="T5" fmla="*/ 2147483647 h 78"/>
                <a:gd name="T6" fmla="*/ 2147483647 w 310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78"/>
                <a:gd name="T14" fmla="*/ 310 w 310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78">
                  <a:moveTo>
                    <a:pt x="0" y="78"/>
                  </a:moveTo>
                  <a:lnTo>
                    <a:pt x="126" y="35"/>
                  </a:lnTo>
                  <a:lnTo>
                    <a:pt x="231" y="8"/>
                  </a:lnTo>
                  <a:lnTo>
                    <a:pt x="310" y="0"/>
                  </a:lnTo>
                </a:path>
              </a:pathLst>
            </a:custGeom>
            <a:noFill/>
            <a:ln w="254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Freeform 414"/>
            <p:cNvSpPr>
              <a:spLocks/>
            </p:cNvSpPr>
            <p:nvPr/>
          </p:nvSpPr>
          <p:spPr bwMode="auto">
            <a:xfrm>
              <a:off x="1449" y="2061"/>
              <a:ext cx="2454" cy="704"/>
            </a:xfrm>
            <a:custGeom>
              <a:avLst/>
              <a:gdLst>
                <a:gd name="T0" fmla="*/ 0 w 310"/>
                <a:gd name="T1" fmla="*/ 0 h 89"/>
                <a:gd name="T2" fmla="*/ 2147483647 w 310"/>
                <a:gd name="T3" fmla="*/ 2147483647 h 89"/>
                <a:gd name="T4" fmla="*/ 2147483647 w 310"/>
                <a:gd name="T5" fmla="*/ 2147483647 h 89"/>
                <a:gd name="T6" fmla="*/ 2147483647 w 310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89"/>
                <a:gd name="T14" fmla="*/ 310 w 310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89">
                  <a:moveTo>
                    <a:pt x="0" y="0"/>
                  </a:moveTo>
                  <a:lnTo>
                    <a:pt x="126" y="38"/>
                  </a:lnTo>
                  <a:lnTo>
                    <a:pt x="231" y="52"/>
                  </a:lnTo>
                  <a:lnTo>
                    <a:pt x="310" y="89"/>
                  </a:lnTo>
                </a:path>
              </a:pathLst>
            </a:custGeom>
            <a:noFill/>
            <a:ln w="254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6" name="Freeform 415"/>
            <p:cNvSpPr>
              <a:spLocks/>
            </p:cNvSpPr>
            <p:nvPr/>
          </p:nvSpPr>
          <p:spPr bwMode="auto">
            <a:xfrm>
              <a:off x="1426" y="1713"/>
              <a:ext cx="47" cy="47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23 h 47"/>
                <a:gd name="T4" fmla="*/ 23 w 47"/>
                <a:gd name="T5" fmla="*/ 47 h 47"/>
                <a:gd name="T6" fmla="*/ 0 w 47"/>
                <a:gd name="T7" fmla="*/ 23 h 47"/>
                <a:gd name="T8" fmla="*/ 23 w 4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47"/>
                <a:gd name="T17" fmla="*/ 47 w 4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47">
                  <a:moveTo>
                    <a:pt x="23" y="0"/>
                  </a:moveTo>
                  <a:lnTo>
                    <a:pt x="47" y="23"/>
                  </a:lnTo>
                  <a:lnTo>
                    <a:pt x="23" y="47"/>
                  </a:lnTo>
                  <a:lnTo>
                    <a:pt x="0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7" name="Freeform 416"/>
            <p:cNvSpPr>
              <a:spLocks/>
            </p:cNvSpPr>
            <p:nvPr/>
          </p:nvSpPr>
          <p:spPr bwMode="auto">
            <a:xfrm>
              <a:off x="2423" y="1373"/>
              <a:ext cx="47" cy="47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23 h 47"/>
                <a:gd name="T4" fmla="*/ 24 w 47"/>
                <a:gd name="T5" fmla="*/ 47 h 47"/>
                <a:gd name="T6" fmla="*/ 0 w 47"/>
                <a:gd name="T7" fmla="*/ 23 h 47"/>
                <a:gd name="T8" fmla="*/ 24 w 4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47"/>
                <a:gd name="T17" fmla="*/ 47 w 4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47">
                  <a:moveTo>
                    <a:pt x="24" y="0"/>
                  </a:moveTo>
                  <a:lnTo>
                    <a:pt x="47" y="23"/>
                  </a:lnTo>
                  <a:lnTo>
                    <a:pt x="24" y="47"/>
                  </a:lnTo>
                  <a:lnTo>
                    <a:pt x="0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8" name="Freeform 417"/>
            <p:cNvSpPr>
              <a:spLocks/>
            </p:cNvSpPr>
            <p:nvPr/>
          </p:nvSpPr>
          <p:spPr bwMode="auto">
            <a:xfrm>
              <a:off x="3254" y="1159"/>
              <a:ext cx="47" cy="47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24 h 47"/>
                <a:gd name="T4" fmla="*/ 24 w 47"/>
                <a:gd name="T5" fmla="*/ 47 h 47"/>
                <a:gd name="T6" fmla="*/ 0 w 47"/>
                <a:gd name="T7" fmla="*/ 24 h 47"/>
                <a:gd name="T8" fmla="*/ 24 w 4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47"/>
                <a:gd name="T17" fmla="*/ 47 w 4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47">
                  <a:moveTo>
                    <a:pt x="24" y="0"/>
                  </a:moveTo>
                  <a:lnTo>
                    <a:pt x="47" y="24"/>
                  </a:lnTo>
                  <a:lnTo>
                    <a:pt x="24" y="47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9" name="Freeform 418"/>
            <p:cNvSpPr>
              <a:spLocks/>
            </p:cNvSpPr>
            <p:nvPr/>
          </p:nvSpPr>
          <p:spPr bwMode="auto">
            <a:xfrm>
              <a:off x="3879" y="1096"/>
              <a:ext cx="48" cy="47"/>
            </a:xfrm>
            <a:custGeom>
              <a:avLst/>
              <a:gdLst>
                <a:gd name="T0" fmla="*/ 24 w 48"/>
                <a:gd name="T1" fmla="*/ 0 h 47"/>
                <a:gd name="T2" fmla="*/ 48 w 48"/>
                <a:gd name="T3" fmla="*/ 23 h 47"/>
                <a:gd name="T4" fmla="*/ 24 w 48"/>
                <a:gd name="T5" fmla="*/ 47 h 47"/>
                <a:gd name="T6" fmla="*/ 0 w 48"/>
                <a:gd name="T7" fmla="*/ 23 h 47"/>
                <a:gd name="T8" fmla="*/ 24 w 48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7"/>
                <a:gd name="T17" fmla="*/ 48 w 4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7">
                  <a:moveTo>
                    <a:pt x="24" y="0"/>
                  </a:moveTo>
                  <a:lnTo>
                    <a:pt x="48" y="23"/>
                  </a:lnTo>
                  <a:lnTo>
                    <a:pt x="24" y="47"/>
                  </a:lnTo>
                  <a:lnTo>
                    <a:pt x="0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0" name="Freeform 419"/>
            <p:cNvSpPr>
              <a:spLocks/>
            </p:cNvSpPr>
            <p:nvPr/>
          </p:nvSpPr>
          <p:spPr bwMode="auto">
            <a:xfrm>
              <a:off x="1426" y="2037"/>
              <a:ext cx="47" cy="47"/>
            </a:xfrm>
            <a:custGeom>
              <a:avLst/>
              <a:gdLst>
                <a:gd name="T0" fmla="*/ 23 w 47"/>
                <a:gd name="T1" fmla="*/ 0 h 47"/>
                <a:gd name="T2" fmla="*/ 47 w 47"/>
                <a:gd name="T3" fmla="*/ 24 h 47"/>
                <a:gd name="T4" fmla="*/ 23 w 47"/>
                <a:gd name="T5" fmla="*/ 47 h 47"/>
                <a:gd name="T6" fmla="*/ 0 w 47"/>
                <a:gd name="T7" fmla="*/ 24 h 47"/>
                <a:gd name="T8" fmla="*/ 23 w 4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47"/>
                <a:gd name="T17" fmla="*/ 47 w 4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47">
                  <a:moveTo>
                    <a:pt x="23" y="0"/>
                  </a:moveTo>
                  <a:lnTo>
                    <a:pt x="47" y="24"/>
                  </a:lnTo>
                  <a:lnTo>
                    <a:pt x="23" y="47"/>
                  </a:lnTo>
                  <a:lnTo>
                    <a:pt x="0" y="2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1" name="Freeform 420"/>
            <p:cNvSpPr>
              <a:spLocks/>
            </p:cNvSpPr>
            <p:nvPr/>
          </p:nvSpPr>
          <p:spPr bwMode="auto">
            <a:xfrm>
              <a:off x="2423" y="2338"/>
              <a:ext cx="47" cy="47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23 h 47"/>
                <a:gd name="T4" fmla="*/ 24 w 47"/>
                <a:gd name="T5" fmla="*/ 47 h 47"/>
                <a:gd name="T6" fmla="*/ 0 w 47"/>
                <a:gd name="T7" fmla="*/ 23 h 47"/>
                <a:gd name="T8" fmla="*/ 24 w 47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47"/>
                <a:gd name="T17" fmla="*/ 47 w 4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47">
                  <a:moveTo>
                    <a:pt x="24" y="0"/>
                  </a:moveTo>
                  <a:lnTo>
                    <a:pt x="47" y="23"/>
                  </a:lnTo>
                  <a:lnTo>
                    <a:pt x="24" y="47"/>
                  </a:lnTo>
                  <a:lnTo>
                    <a:pt x="0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2" name="Freeform 421"/>
            <p:cNvSpPr>
              <a:spLocks/>
            </p:cNvSpPr>
            <p:nvPr/>
          </p:nvSpPr>
          <p:spPr bwMode="auto">
            <a:xfrm>
              <a:off x="3254" y="2448"/>
              <a:ext cx="47" cy="48"/>
            </a:xfrm>
            <a:custGeom>
              <a:avLst/>
              <a:gdLst>
                <a:gd name="T0" fmla="*/ 24 w 47"/>
                <a:gd name="T1" fmla="*/ 0 h 48"/>
                <a:gd name="T2" fmla="*/ 47 w 47"/>
                <a:gd name="T3" fmla="*/ 24 h 48"/>
                <a:gd name="T4" fmla="*/ 24 w 47"/>
                <a:gd name="T5" fmla="*/ 48 h 48"/>
                <a:gd name="T6" fmla="*/ 0 w 47"/>
                <a:gd name="T7" fmla="*/ 24 h 48"/>
                <a:gd name="T8" fmla="*/ 24 w 4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48"/>
                <a:gd name="T17" fmla="*/ 47 w 4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48">
                  <a:moveTo>
                    <a:pt x="24" y="0"/>
                  </a:moveTo>
                  <a:lnTo>
                    <a:pt x="47" y="24"/>
                  </a:lnTo>
                  <a:lnTo>
                    <a:pt x="24" y="48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3" name="Freeform 422"/>
            <p:cNvSpPr>
              <a:spLocks/>
            </p:cNvSpPr>
            <p:nvPr/>
          </p:nvSpPr>
          <p:spPr bwMode="auto">
            <a:xfrm>
              <a:off x="3879" y="2741"/>
              <a:ext cx="48" cy="47"/>
            </a:xfrm>
            <a:custGeom>
              <a:avLst/>
              <a:gdLst>
                <a:gd name="T0" fmla="*/ 24 w 48"/>
                <a:gd name="T1" fmla="*/ 0 h 47"/>
                <a:gd name="T2" fmla="*/ 48 w 48"/>
                <a:gd name="T3" fmla="*/ 24 h 47"/>
                <a:gd name="T4" fmla="*/ 24 w 48"/>
                <a:gd name="T5" fmla="*/ 47 h 47"/>
                <a:gd name="T6" fmla="*/ 0 w 48"/>
                <a:gd name="T7" fmla="*/ 24 h 47"/>
                <a:gd name="T8" fmla="*/ 24 w 48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7"/>
                <a:gd name="T17" fmla="*/ 48 w 48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7">
                  <a:moveTo>
                    <a:pt x="24" y="0"/>
                  </a:moveTo>
                  <a:lnTo>
                    <a:pt x="48" y="24"/>
                  </a:lnTo>
                  <a:lnTo>
                    <a:pt x="24" y="47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CC99"/>
            </a:solidFill>
            <a:ln w="12700">
              <a:solidFill>
                <a:srgbClr val="FFCC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4" name="Group 425"/>
          <p:cNvGrpSpPr>
            <a:grpSpLocks/>
          </p:cNvGrpSpPr>
          <p:nvPr/>
        </p:nvGrpSpPr>
        <p:grpSpPr bwMode="auto">
          <a:xfrm>
            <a:off x="1676400" y="1646238"/>
            <a:ext cx="2487613" cy="3189288"/>
            <a:chOff x="1315" y="969"/>
            <a:chExt cx="1567" cy="2009"/>
          </a:xfrm>
        </p:grpSpPr>
        <p:sp>
          <p:nvSpPr>
            <p:cNvPr id="165" name="Freeform 426"/>
            <p:cNvSpPr>
              <a:spLocks/>
            </p:cNvSpPr>
            <p:nvPr/>
          </p:nvSpPr>
          <p:spPr bwMode="auto">
            <a:xfrm>
              <a:off x="1339" y="1080"/>
              <a:ext cx="1519" cy="522"/>
            </a:xfrm>
            <a:custGeom>
              <a:avLst/>
              <a:gdLst>
                <a:gd name="T0" fmla="*/ 0 w 192"/>
                <a:gd name="T1" fmla="*/ 2147483647 h 66"/>
                <a:gd name="T2" fmla="*/ 2147483647 w 192"/>
                <a:gd name="T3" fmla="*/ 2147483647 h 66"/>
                <a:gd name="T4" fmla="*/ 2147483647 w 192"/>
                <a:gd name="T5" fmla="*/ 2147483647 h 66"/>
                <a:gd name="T6" fmla="*/ 2147483647 w 192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66"/>
                <a:gd name="T14" fmla="*/ 192 w 192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66">
                  <a:moveTo>
                    <a:pt x="0" y="66"/>
                  </a:moveTo>
                  <a:lnTo>
                    <a:pt x="79" y="40"/>
                  </a:lnTo>
                  <a:lnTo>
                    <a:pt x="121" y="26"/>
                  </a:lnTo>
                  <a:lnTo>
                    <a:pt x="192" y="0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6" name="Freeform 427"/>
            <p:cNvSpPr>
              <a:spLocks/>
            </p:cNvSpPr>
            <p:nvPr/>
          </p:nvSpPr>
          <p:spPr bwMode="auto">
            <a:xfrm>
              <a:off x="1339" y="2132"/>
              <a:ext cx="1519" cy="728"/>
            </a:xfrm>
            <a:custGeom>
              <a:avLst/>
              <a:gdLst>
                <a:gd name="T0" fmla="*/ 0 w 192"/>
                <a:gd name="T1" fmla="*/ 0 h 92"/>
                <a:gd name="T2" fmla="*/ 2147483647 w 192"/>
                <a:gd name="T3" fmla="*/ 2147483647 h 92"/>
                <a:gd name="T4" fmla="*/ 2147483647 w 192"/>
                <a:gd name="T5" fmla="*/ 2147483647 h 92"/>
                <a:gd name="T6" fmla="*/ 2147483647 w 192"/>
                <a:gd name="T7" fmla="*/ 2147483647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92"/>
                <a:gd name="T14" fmla="*/ 192 w 192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92">
                  <a:moveTo>
                    <a:pt x="0" y="0"/>
                  </a:moveTo>
                  <a:lnTo>
                    <a:pt x="79" y="41"/>
                  </a:lnTo>
                  <a:lnTo>
                    <a:pt x="121" y="62"/>
                  </a:lnTo>
                  <a:lnTo>
                    <a:pt x="192" y="92"/>
                  </a:lnTo>
                </a:path>
              </a:pathLst>
            </a:custGeom>
            <a:noFill/>
            <a:ln w="2540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Freeform 428"/>
            <p:cNvSpPr>
              <a:spLocks/>
            </p:cNvSpPr>
            <p:nvPr/>
          </p:nvSpPr>
          <p:spPr bwMode="auto">
            <a:xfrm>
              <a:off x="1402" y="1088"/>
              <a:ext cx="1235" cy="514"/>
            </a:xfrm>
            <a:custGeom>
              <a:avLst/>
              <a:gdLst>
                <a:gd name="T0" fmla="*/ 0 w 156"/>
                <a:gd name="T1" fmla="*/ 2147483647 h 65"/>
                <a:gd name="T2" fmla="*/ 2147483647 w 156"/>
                <a:gd name="T3" fmla="*/ 2147483647 h 65"/>
                <a:gd name="T4" fmla="*/ 2147483647 w 156"/>
                <a:gd name="T5" fmla="*/ 2147483647 h 65"/>
                <a:gd name="T6" fmla="*/ 2147483647 w 156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"/>
                <a:gd name="T13" fmla="*/ 0 h 65"/>
                <a:gd name="T14" fmla="*/ 156 w 156"/>
                <a:gd name="T15" fmla="*/ 65 h 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" h="65">
                  <a:moveTo>
                    <a:pt x="0" y="65"/>
                  </a:moveTo>
                  <a:lnTo>
                    <a:pt x="57" y="52"/>
                  </a:lnTo>
                  <a:lnTo>
                    <a:pt x="92" y="36"/>
                  </a:lnTo>
                  <a:lnTo>
                    <a:pt x="156" y="0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8" name="Freeform 429"/>
            <p:cNvSpPr>
              <a:spLocks/>
            </p:cNvSpPr>
            <p:nvPr/>
          </p:nvSpPr>
          <p:spPr bwMode="auto">
            <a:xfrm>
              <a:off x="1402" y="2187"/>
              <a:ext cx="1235" cy="767"/>
            </a:xfrm>
            <a:custGeom>
              <a:avLst/>
              <a:gdLst>
                <a:gd name="T0" fmla="*/ 0 w 156"/>
                <a:gd name="T1" fmla="*/ 0 h 97"/>
                <a:gd name="T2" fmla="*/ 2147483647 w 156"/>
                <a:gd name="T3" fmla="*/ 2147483647 h 97"/>
                <a:gd name="T4" fmla="*/ 2147483647 w 156"/>
                <a:gd name="T5" fmla="*/ 2147483647 h 97"/>
                <a:gd name="T6" fmla="*/ 2147483647 w 156"/>
                <a:gd name="T7" fmla="*/ 2147483647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6"/>
                <a:gd name="T13" fmla="*/ 0 h 97"/>
                <a:gd name="T14" fmla="*/ 156 w 156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6" h="97">
                  <a:moveTo>
                    <a:pt x="0" y="0"/>
                  </a:moveTo>
                  <a:lnTo>
                    <a:pt x="57" y="38"/>
                  </a:lnTo>
                  <a:lnTo>
                    <a:pt x="92" y="58"/>
                  </a:lnTo>
                  <a:lnTo>
                    <a:pt x="156" y="97"/>
                  </a:lnTo>
                </a:path>
              </a:pathLst>
            </a:custGeom>
            <a:noFill/>
            <a:ln w="254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9" name="Freeform 430"/>
            <p:cNvSpPr>
              <a:spLocks/>
            </p:cNvSpPr>
            <p:nvPr/>
          </p:nvSpPr>
          <p:spPr bwMode="auto">
            <a:xfrm>
              <a:off x="1441" y="993"/>
              <a:ext cx="776" cy="451"/>
            </a:xfrm>
            <a:custGeom>
              <a:avLst/>
              <a:gdLst>
                <a:gd name="T0" fmla="*/ 0 w 98"/>
                <a:gd name="T1" fmla="*/ 2147483647 h 57"/>
                <a:gd name="T2" fmla="*/ 2147483647 w 98"/>
                <a:gd name="T3" fmla="*/ 2147483647 h 57"/>
                <a:gd name="T4" fmla="*/ 2147483647 w 98"/>
                <a:gd name="T5" fmla="*/ 2147483647 h 57"/>
                <a:gd name="T6" fmla="*/ 2147483647 w 98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57"/>
                <a:gd name="T14" fmla="*/ 98 w 98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57">
                  <a:moveTo>
                    <a:pt x="0" y="57"/>
                  </a:moveTo>
                  <a:lnTo>
                    <a:pt x="36" y="32"/>
                  </a:lnTo>
                  <a:lnTo>
                    <a:pt x="71" y="21"/>
                  </a:lnTo>
                  <a:lnTo>
                    <a:pt x="98" y="0"/>
                  </a:lnTo>
                </a:path>
              </a:pathLst>
            </a:custGeom>
            <a:noFill/>
            <a:ln w="2540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Freeform 431"/>
            <p:cNvSpPr>
              <a:spLocks/>
            </p:cNvSpPr>
            <p:nvPr/>
          </p:nvSpPr>
          <p:spPr bwMode="auto">
            <a:xfrm>
              <a:off x="1441" y="2266"/>
              <a:ext cx="776" cy="554"/>
            </a:xfrm>
            <a:custGeom>
              <a:avLst/>
              <a:gdLst>
                <a:gd name="T0" fmla="*/ 0 w 98"/>
                <a:gd name="T1" fmla="*/ 0 h 70"/>
                <a:gd name="T2" fmla="*/ 2147483647 w 98"/>
                <a:gd name="T3" fmla="*/ 2147483647 h 70"/>
                <a:gd name="T4" fmla="*/ 2147483647 w 98"/>
                <a:gd name="T5" fmla="*/ 2147483647 h 70"/>
                <a:gd name="T6" fmla="*/ 2147483647 w 98"/>
                <a:gd name="T7" fmla="*/ 2147483647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70"/>
                <a:gd name="T14" fmla="*/ 98 w 98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70">
                  <a:moveTo>
                    <a:pt x="0" y="0"/>
                  </a:moveTo>
                  <a:lnTo>
                    <a:pt x="36" y="25"/>
                  </a:lnTo>
                  <a:lnTo>
                    <a:pt x="71" y="57"/>
                  </a:lnTo>
                  <a:lnTo>
                    <a:pt x="98" y="70"/>
                  </a:lnTo>
                </a:path>
              </a:pathLst>
            </a:custGeom>
            <a:noFill/>
            <a:ln w="2540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1" name="Rectangle 432"/>
            <p:cNvSpPr>
              <a:spLocks noChangeArrowheads="1"/>
            </p:cNvSpPr>
            <p:nvPr/>
          </p:nvSpPr>
          <p:spPr bwMode="auto">
            <a:xfrm>
              <a:off x="1315" y="1578"/>
              <a:ext cx="47" cy="4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72" name="Rectangle 433"/>
            <p:cNvSpPr>
              <a:spLocks noChangeArrowheads="1"/>
            </p:cNvSpPr>
            <p:nvPr/>
          </p:nvSpPr>
          <p:spPr bwMode="auto">
            <a:xfrm>
              <a:off x="1940" y="1373"/>
              <a:ext cx="48" cy="4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73" name="Rectangle 434"/>
            <p:cNvSpPr>
              <a:spLocks noChangeArrowheads="1"/>
            </p:cNvSpPr>
            <p:nvPr/>
          </p:nvSpPr>
          <p:spPr bwMode="auto">
            <a:xfrm>
              <a:off x="2273" y="1262"/>
              <a:ext cx="47" cy="4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74" name="Rectangle 435"/>
            <p:cNvSpPr>
              <a:spLocks noChangeArrowheads="1"/>
            </p:cNvSpPr>
            <p:nvPr/>
          </p:nvSpPr>
          <p:spPr bwMode="auto">
            <a:xfrm>
              <a:off x="2834" y="1056"/>
              <a:ext cx="48" cy="4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75" name="Rectangle 436"/>
            <p:cNvSpPr>
              <a:spLocks noChangeArrowheads="1"/>
            </p:cNvSpPr>
            <p:nvPr/>
          </p:nvSpPr>
          <p:spPr bwMode="auto">
            <a:xfrm>
              <a:off x="1315" y="2108"/>
              <a:ext cx="47" cy="4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76" name="Rectangle 437"/>
            <p:cNvSpPr>
              <a:spLocks noChangeArrowheads="1"/>
            </p:cNvSpPr>
            <p:nvPr/>
          </p:nvSpPr>
          <p:spPr bwMode="auto">
            <a:xfrm>
              <a:off x="1940" y="2432"/>
              <a:ext cx="48" cy="4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77" name="Rectangle 438"/>
            <p:cNvSpPr>
              <a:spLocks noChangeArrowheads="1"/>
            </p:cNvSpPr>
            <p:nvPr/>
          </p:nvSpPr>
          <p:spPr bwMode="auto">
            <a:xfrm>
              <a:off x="2273" y="2599"/>
              <a:ext cx="47" cy="4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78" name="Rectangle 439"/>
            <p:cNvSpPr>
              <a:spLocks noChangeArrowheads="1"/>
            </p:cNvSpPr>
            <p:nvPr/>
          </p:nvSpPr>
          <p:spPr bwMode="auto">
            <a:xfrm>
              <a:off x="2834" y="2836"/>
              <a:ext cx="48" cy="4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79" name="Freeform 440"/>
            <p:cNvSpPr>
              <a:spLocks/>
            </p:cNvSpPr>
            <p:nvPr/>
          </p:nvSpPr>
          <p:spPr bwMode="auto">
            <a:xfrm>
              <a:off x="1378" y="1578"/>
              <a:ext cx="48" cy="48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48 h 48"/>
                <a:gd name="T4" fmla="*/ 0 w 48"/>
                <a:gd name="T5" fmla="*/ 48 h 48"/>
                <a:gd name="T6" fmla="*/ 24 w 4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8"/>
                <a:gd name="T14" fmla="*/ 48 w 4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0" name="Freeform 441"/>
            <p:cNvSpPr>
              <a:spLocks/>
            </p:cNvSpPr>
            <p:nvPr/>
          </p:nvSpPr>
          <p:spPr bwMode="auto">
            <a:xfrm>
              <a:off x="1829" y="1475"/>
              <a:ext cx="48" cy="48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48 h 48"/>
                <a:gd name="T4" fmla="*/ 0 w 48"/>
                <a:gd name="T5" fmla="*/ 48 h 48"/>
                <a:gd name="T6" fmla="*/ 24 w 4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8"/>
                <a:gd name="T14" fmla="*/ 48 w 4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1" name="Freeform 442"/>
            <p:cNvSpPr>
              <a:spLocks/>
            </p:cNvSpPr>
            <p:nvPr/>
          </p:nvSpPr>
          <p:spPr bwMode="auto">
            <a:xfrm>
              <a:off x="2106" y="1349"/>
              <a:ext cx="48" cy="47"/>
            </a:xfrm>
            <a:custGeom>
              <a:avLst/>
              <a:gdLst>
                <a:gd name="T0" fmla="*/ 24 w 48"/>
                <a:gd name="T1" fmla="*/ 0 h 47"/>
                <a:gd name="T2" fmla="*/ 48 w 48"/>
                <a:gd name="T3" fmla="*/ 47 h 47"/>
                <a:gd name="T4" fmla="*/ 0 w 48"/>
                <a:gd name="T5" fmla="*/ 47 h 47"/>
                <a:gd name="T6" fmla="*/ 24 w 48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7"/>
                <a:gd name="T14" fmla="*/ 48 w 4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7">
                  <a:moveTo>
                    <a:pt x="24" y="0"/>
                  </a:moveTo>
                  <a:lnTo>
                    <a:pt x="48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2" name="Freeform 443"/>
            <p:cNvSpPr>
              <a:spLocks/>
            </p:cNvSpPr>
            <p:nvPr/>
          </p:nvSpPr>
          <p:spPr bwMode="auto">
            <a:xfrm>
              <a:off x="2613" y="1064"/>
              <a:ext cx="47" cy="47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24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4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3" name="Freeform 444"/>
            <p:cNvSpPr>
              <a:spLocks/>
            </p:cNvSpPr>
            <p:nvPr/>
          </p:nvSpPr>
          <p:spPr bwMode="auto">
            <a:xfrm>
              <a:off x="1378" y="2163"/>
              <a:ext cx="48" cy="48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48 h 48"/>
                <a:gd name="T4" fmla="*/ 0 w 48"/>
                <a:gd name="T5" fmla="*/ 48 h 48"/>
                <a:gd name="T6" fmla="*/ 24 w 4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8"/>
                <a:gd name="T14" fmla="*/ 48 w 4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4" name="Freeform 445"/>
            <p:cNvSpPr>
              <a:spLocks/>
            </p:cNvSpPr>
            <p:nvPr/>
          </p:nvSpPr>
          <p:spPr bwMode="auto">
            <a:xfrm>
              <a:off x="1829" y="2464"/>
              <a:ext cx="48" cy="48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48 h 48"/>
                <a:gd name="T4" fmla="*/ 0 w 48"/>
                <a:gd name="T5" fmla="*/ 48 h 48"/>
                <a:gd name="T6" fmla="*/ 24 w 4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8"/>
                <a:gd name="T14" fmla="*/ 48 w 4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5" name="Freeform 446"/>
            <p:cNvSpPr>
              <a:spLocks/>
            </p:cNvSpPr>
            <p:nvPr/>
          </p:nvSpPr>
          <p:spPr bwMode="auto">
            <a:xfrm>
              <a:off x="2106" y="2622"/>
              <a:ext cx="48" cy="48"/>
            </a:xfrm>
            <a:custGeom>
              <a:avLst/>
              <a:gdLst>
                <a:gd name="T0" fmla="*/ 24 w 48"/>
                <a:gd name="T1" fmla="*/ 0 h 48"/>
                <a:gd name="T2" fmla="*/ 48 w 48"/>
                <a:gd name="T3" fmla="*/ 48 h 48"/>
                <a:gd name="T4" fmla="*/ 0 w 48"/>
                <a:gd name="T5" fmla="*/ 48 h 48"/>
                <a:gd name="T6" fmla="*/ 24 w 4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8"/>
                <a:gd name="T14" fmla="*/ 48 w 4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8">
                  <a:moveTo>
                    <a:pt x="24" y="0"/>
                  </a:moveTo>
                  <a:lnTo>
                    <a:pt x="48" y="48"/>
                  </a:lnTo>
                  <a:lnTo>
                    <a:pt x="0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6" name="Freeform 447"/>
            <p:cNvSpPr>
              <a:spLocks/>
            </p:cNvSpPr>
            <p:nvPr/>
          </p:nvSpPr>
          <p:spPr bwMode="auto">
            <a:xfrm>
              <a:off x="2613" y="2931"/>
              <a:ext cx="47" cy="47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47 h 47"/>
                <a:gd name="T4" fmla="*/ 0 w 47"/>
                <a:gd name="T5" fmla="*/ 47 h 47"/>
                <a:gd name="T6" fmla="*/ 24 w 47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7"/>
                <a:gd name="T14" fmla="*/ 47 w 47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7">
                  <a:moveTo>
                    <a:pt x="24" y="0"/>
                  </a:moveTo>
                  <a:lnTo>
                    <a:pt x="47" y="47"/>
                  </a:lnTo>
                  <a:lnTo>
                    <a:pt x="0" y="4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7" name="Oval 448"/>
            <p:cNvSpPr>
              <a:spLocks noChangeArrowheads="1"/>
            </p:cNvSpPr>
            <p:nvPr/>
          </p:nvSpPr>
          <p:spPr bwMode="auto">
            <a:xfrm>
              <a:off x="1418" y="1420"/>
              <a:ext cx="47" cy="47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88" name="Oval 449"/>
            <p:cNvSpPr>
              <a:spLocks noChangeArrowheads="1"/>
            </p:cNvSpPr>
            <p:nvPr/>
          </p:nvSpPr>
          <p:spPr bwMode="auto">
            <a:xfrm>
              <a:off x="1703" y="1222"/>
              <a:ext cx="47" cy="4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89" name="Oval 450"/>
            <p:cNvSpPr>
              <a:spLocks noChangeArrowheads="1"/>
            </p:cNvSpPr>
            <p:nvPr/>
          </p:nvSpPr>
          <p:spPr bwMode="auto">
            <a:xfrm>
              <a:off x="1980" y="1135"/>
              <a:ext cx="47" cy="4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90" name="Oval 451"/>
            <p:cNvSpPr>
              <a:spLocks noChangeArrowheads="1"/>
            </p:cNvSpPr>
            <p:nvPr/>
          </p:nvSpPr>
          <p:spPr bwMode="auto">
            <a:xfrm>
              <a:off x="2193" y="969"/>
              <a:ext cx="48" cy="4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91" name="Oval 452"/>
            <p:cNvSpPr>
              <a:spLocks noChangeArrowheads="1"/>
            </p:cNvSpPr>
            <p:nvPr/>
          </p:nvSpPr>
          <p:spPr bwMode="auto">
            <a:xfrm>
              <a:off x="1418" y="2243"/>
              <a:ext cx="47" cy="47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92" name="Oval 453"/>
            <p:cNvSpPr>
              <a:spLocks noChangeArrowheads="1"/>
            </p:cNvSpPr>
            <p:nvPr/>
          </p:nvSpPr>
          <p:spPr bwMode="auto">
            <a:xfrm>
              <a:off x="1703" y="2440"/>
              <a:ext cx="47" cy="4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93" name="Oval 454"/>
            <p:cNvSpPr>
              <a:spLocks noChangeArrowheads="1"/>
            </p:cNvSpPr>
            <p:nvPr/>
          </p:nvSpPr>
          <p:spPr bwMode="auto">
            <a:xfrm>
              <a:off x="1980" y="2693"/>
              <a:ext cx="47" cy="4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194" name="Oval 455"/>
            <p:cNvSpPr>
              <a:spLocks noChangeArrowheads="1"/>
            </p:cNvSpPr>
            <p:nvPr/>
          </p:nvSpPr>
          <p:spPr bwMode="auto">
            <a:xfrm>
              <a:off x="2193" y="2796"/>
              <a:ext cx="48" cy="4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9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zmy\Desktop\Manuscripts\ILD-COPD-Healthy Paper\1. Manuscript Word Draft\Final Graphs ILD Manuscript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9"/>
          <a:stretch/>
        </p:blipFill>
        <p:spPr bwMode="auto">
          <a:xfrm>
            <a:off x="988439" y="1325160"/>
            <a:ext cx="718396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92"/>
          <p:cNvSpPr txBox="1">
            <a:spLocks noChangeArrowheads="1"/>
          </p:cNvSpPr>
          <p:nvPr/>
        </p:nvSpPr>
        <p:spPr bwMode="auto">
          <a:xfrm>
            <a:off x="2252663" y="6476826"/>
            <a:ext cx="681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FF3300"/>
              </a:buClr>
              <a:buFont typeface="Symbol" charset="0"/>
              <a:buNone/>
            </a:pPr>
            <a:r>
              <a:rPr lang="en-CA" sz="1600" b="0" i="1" dirty="0">
                <a:solidFill>
                  <a:srgbClr val="000000"/>
                </a:solidFill>
                <a:sym typeface="Symbol" charset="0"/>
              </a:rPr>
              <a:t>Faisal et al. AJRCCM 2016</a:t>
            </a:r>
            <a:endParaRPr lang="en-US" sz="1600" b="0" i="1" dirty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4" name="Text Box 112"/>
          <p:cNvSpPr txBox="1">
            <a:spLocks noChangeArrowheads="1"/>
          </p:cNvSpPr>
          <p:nvPr/>
        </p:nvSpPr>
        <p:spPr bwMode="auto">
          <a:xfrm>
            <a:off x="947934" y="250440"/>
            <a:ext cx="7368857" cy="8049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CA" sz="2800" dirty="0">
                <a:solidFill>
                  <a:srgbClr val="000000"/>
                </a:solidFill>
                <a:latin typeface="+mj-lt"/>
              </a:rPr>
              <a:t>ILD and Dyspnea during Exercise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2" descr="C:\Users\Azmy\Desktop\Manuscripts\ILD-COPD-Healthy Paper\1. Manuscript Word Draft\Final Graphs ILD Manuscript\Fig. 3 ILD Manuscript - April 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r="54461" b="73105"/>
          <a:stretch/>
        </p:blipFill>
        <p:spPr bwMode="auto">
          <a:xfrm>
            <a:off x="394139" y="1972313"/>
            <a:ext cx="4707572" cy="360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977" name="Picture 3" descr="nmdmodel_draw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271" t="44255" r="54866"/>
          <a:stretch>
            <a:fillRect/>
          </a:stretch>
        </p:blipFill>
        <p:spPr bwMode="auto">
          <a:xfrm>
            <a:off x="2112579" y="3459163"/>
            <a:ext cx="359251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0978" name="Picture 3" descr="nmdmodel_draw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180" r="62793" b="65292"/>
          <a:stretch>
            <a:fillRect/>
          </a:stretch>
        </p:blipFill>
        <p:spPr bwMode="auto">
          <a:xfrm>
            <a:off x="2623754" y="925513"/>
            <a:ext cx="26368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0979" name="Text Box 2"/>
          <p:cNvSpPr txBox="1">
            <a:spLocks noChangeArrowheads="1"/>
          </p:cNvSpPr>
          <p:nvPr/>
        </p:nvSpPr>
        <p:spPr bwMode="auto">
          <a:xfrm>
            <a:off x="1716236" y="231031"/>
            <a:ext cx="5880100" cy="646331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+mj-lt"/>
                <a:sym typeface="Symbol" pitchFamily="18" charset="2"/>
              </a:rPr>
              <a:t>Sensory Intensity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082666" y="1377950"/>
            <a:ext cx="2551113" cy="1120775"/>
            <a:chOff x="3004" y="868"/>
            <a:chExt cx="1607" cy="706"/>
          </a:xfrm>
        </p:grpSpPr>
        <p:sp>
          <p:nvSpPr>
            <p:cNvPr id="510997" name="Freeform 4"/>
            <p:cNvSpPr>
              <a:spLocks/>
            </p:cNvSpPr>
            <p:nvPr/>
          </p:nvSpPr>
          <p:spPr bwMode="auto">
            <a:xfrm>
              <a:off x="3004" y="868"/>
              <a:ext cx="676" cy="706"/>
            </a:xfrm>
            <a:custGeom>
              <a:avLst/>
              <a:gdLst>
                <a:gd name="T0" fmla="*/ 0 w 761"/>
                <a:gd name="T1" fmla="*/ 696 h 706"/>
                <a:gd name="T2" fmla="*/ 37 w 761"/>
                <a:gd name="T3" fmla="*/ 611 h 706"/>
                <a:gd name="T4" fmla="*/ 40 w 761"/>
                <a:gd name="T5" fmla="*/ 128 h 706"/>
                <a:gd name="T6" fmla="*/ 6 w 761"/>
                <a:gd name="T7" fmla="*/ 119 h 7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1"/>
                <a:gd name="T13" fmla="*/ 0 h 706"/>
                <a:gd name="T14" fmla="*/ 761 w 761"/>
                <a:gd name="T15" fmla="*/ 706 h 7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1" h="706">
                  <a:moveTo>
                    <a:pt x="0" y="696"/>
                  </a:moveTo>
                  <a:cubicBezTo>
                    <a:pt x="104" y="682"/>
                    <a:pt x="512" y="706"/>
                    <a:pt x="626" y="611"/>
                  </a:cubicBezTo>
                  <a:cubicBezTo>
                    <a:pt x="761" y="539"/>
                    <a:pt x="728" y="256"/>
                    <a:pt x="686" y="128"/>
                  </a:cubicBezTo>
                  <a:cubicBezTo>
                    <a:pt x="644" y="0"/>
                    <a:pt x="223" y="121"/>
                    <a:pt x="101" y="119"/>
                  </a:cubicBezTo>
                </a:path>
              </a:pathLst>
            </a:custGeom>
            <a:noFill/>
            <a:ln w="38100">
              <a:solidFill>
                <a:srgbClr val="00FFCC"/>
              </a:solidFill>
              <a:prstDash val="dash"/>
              <a:round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0998" name="Text Box 13"/>
            <p:cNvSpPr txBox="1">
              <a:spLocks noChangeArrowheads="1"/>
            </p:cNvSpPr>
            <p:nvPr/>
          </p:nvSpPr>
          <p:spPr bwMode="auto">
            <a:xfrm>
              <a:off x="3728" y="1073"/>
              <a:ext cx="8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Corollary Discharge</a:t>
              </a:r>
            </a:p>
          </p:txBody>
        </p:sp>
      </p:grpSp>
      <p:sp>
        <p:nvSpPr>
          <p:cNvPr id="292878" name="Text Box 14"/>
          <p:cNvSpPr txBox="1">
            <a:spLocks noChangeArrowheads="1"/>
          </p:cNvSpPr>
          <p:nvPr/>
        </p:nvSpPr>
        <p:spPr bwMode="auto">
          <a:xfrm rot="-4817058">
            <a:off x="609216" y="2642951"/>
            <a:ext cx="1241425" cy="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Feedback</a:t>
            </a:r>
          </a:p>
        </p:txBody>
      </p:sp>
      <p:sp>
        <p:nvSpPr>
          <p:cNvPr id="292897" name="Text Box 33"/>
          <p:cNvSpPr txBox="1">
            <a:spLocks noChangeArrowheads="1"/>
          </p:cNvSpPr>
          <p:nvPr/>
        </p:nvSpPr>
        <p:spPr bwMode="auto">
          <a:xfrm>
            <a:off x="1865911" y="4167188"/>
            <a:ext cx="902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Airways</a:t>
            </a: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>
            <a:off x="1793110" y="4805363"/>
            <a:ext cx="743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Lungs</a:t>
            </a: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>
            <a:off x="1623353" y="5532438"/>
            <a:ext cx="937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Muscles</a:t>
            </a:r>
          </a:p>
        </p:txBody>
      </p:sp>
      <p:sp>
        <p:nvSpPr>
          <p:cNvPr id="292904" name="Oval 40"/>
          <p:cNvSpPr>
            <a:spLocks noChangeArrowheads="1"/>
          </p:cNvSpPr>
          <p:nvPr/>
        </p:nvSpPr>
        <p:spPr bwMode="auto">
          <a:xfrm>
            <a:off x="3857241" y="2359025"/>
            <a:ext cx="290513" cy="276225"/>
          </a:xfrm>
          <a:prstGeom prst="ellipse">
            <a:avLst/>
          </a:prstGeom>
          <a:solidFill>
            <a:srgbClr val="FF00FF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2906" name="AutoShape 42"/>
          <p:cNvSpPr>
            <a:spLocks noChangeArrowheads="1"/>
          </p:cNvSpPr>
          <p:nvPr/>
        </p:nvSpPr>
        <p:spPr bwMode="auto">
          <a:xfrm rot="10800000">
            <a:off x="4441441" y="3228975"/>
            <a:ext cx="306388" cy="490538"/>
          </a:xfrm>
          <a:prstGeom prst="downArrow">
            <a:avLst>
              <a:gd name="adj1" fmla="val 50000"/>
              <a:gd name="adj2" fmla="val 40026"/>
            </a:avLst>
          </a:prstGeom>
          <a:solidFill>
            <a:srgbClr val="FF00FF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2907" name="AutoShape 43"/>
          <p:cNvSpPr>
            <a:spLocks noChangeArrowheads="1"/>
          </p:cNvSpPr>
          <p:nvPr/>
        </p:nvSpPr>
        <p:spPr bwMode="auto">
          <a:xfrm>
            <a:off x="4435091" y="2597150"/>
            <a:ext cx="320675" cy="490538"/>
          </a:xfrm>
          <a:prstGeom prst="downArrow">
            <a:avLst>
              <a:gd name="adj1" fmla="val 50000"/>
              <a:gd name="adj2" fmla="val 38243"/>
            </a:avLst>
          </a:prstGeom>
          <a:solidFill>
            <a:srgbClr val="FF00FF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2909" name="Text Box 45"/>
          <p:cNvSpPr txBox="1">
            <a:spLocks noChangeArrowheads="1"/>
          </p:cNvSpPr>
          <p:nvPr/>
        </p:nvSpPr>
        <p:spPr bwMode="auto">
          <a:xfrm>
            <a:off x="4981493" y="2744788"/>
            <a:ext cx="13821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Motor Output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1331529" y="1482725"/>
            <a:ext cx="2466975" cy="4465638"/>
            <a:chOff x="1271" y="934"/>
            <a:chExt cx="1554" cy="2813"/>
          </a:xfrm>
        </p:grpSpPr>
        <p:sp>
          <p:nvSpPr>
            <p:cNvPr id="510993" name="Freeform 44"/>
            <p:cNvSpPr>
              <a:spLocks/>
            </p:cNvSpPr>
            <p:nvPr/>
          </p:nvSpPr>
          <p:spPr bwMode="auto">
            <a:xfrm>
              <a:off x="1283" y="934"/>
              <a:ext cx="1542" cy="2394"/>
            </a:xfrm>
            <a:custGeom>
              <a:avLst/>
              <a:gdLst>
                <a:gd name="T0" fmla="*/ 183 w 1387"/>
                <a:gd name="T1" fmla="*/ 552 h 2559"/>
                <a:gd name="T2" fmla="*/ 598 w 1387"/>
                <a:gd name="T3" fmla="*/ 238 h 2559"/>
                <a:gd name="T4" fmla="*/ 3738 w 1387"/>
                <a:gd name="T5" fmla="*/ 39 h 2559"/>
                <a:gd name="T6" fmla="*/ 15857 w 1387"/>
                <a:gd name="T7" fmla="*/ 7 h 25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7"/>
                <a:gd name="T13" fmla="*/ 0 h 2559"/>
                <a:gd name="T14" fmla="*/ 1387 w 1387"/>
                <a:gd name="T15" fmla="*/ 2559 h 25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7" h="2559">
                  <a:moveTo>
                    <a:pt x="16" y="2559"/>
                  </a:moveTo>
                  <a:cubicBezTo>
                    <a:pt x="8" y="2030"/>
                    <a:pt x="0" y="1501"/>
                    <a:pt x="52" y="1105"/>
                  </a:cubicBezTo>
                  <a:cubicBezTo>
                    <a:pt x="104" y="709"/>
                    <a:pt x="105" y="362"/>
                    <a:pt x="327" y="181"/>
                  </a:cubicBezTo>
                  <a:cubicBezTo>
                    <a:pt x="549" y="0"/>
                    <a:pt x="968" y="8"/>
                    <a:pt x="1387" y="17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0994" name="Freeform 46"/>
            <p:cNvSpPr>
              <a:spLocks/>
            </p:cNvSpPr>
            <p:nvPr/>
          </p:nvSpPr>
          <p:spPr bwMode="auto">
            <a:xfrm>
              <a:off x="1283" y="2229"/>
              <a:ext cx="1378" cy="687"/>
            </a:xfrm>
            <a:custGeom>
              <a:avLst/>
              <a:gdLst>
                <a:gd name="T0" fmla="*/ 34 w 1378"/>
                <a:gd name="T1" fmla="*/ 0 h 687"/>
                <a:gd name="T2" fmla="*/ 61 w 1378"/>
                <a:gd name="T3" fmla="*/ 430 h 687"/>
                <a:gd name="T4" fmla="*/ 400 w 1378"/>
                <a:gd name="T5" fmla="*/ 650 h 687"/>
                <a:gd name="T6" fmla="*/ 1378 w 1378"/>
                <a:gd name="T7" fmla="*/ 650 h 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687"/>
                <a:gd name="T14" fmla="*/ 1378 w 1378"/>
                <a:gd name="T15" fmla="*/ 687 h 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687">
                  <a:moveTo>
                    <a:pt x="34" y="0"/>
                  </a:moveTo>
                  <a:cubicBezTo>
                    <a:pt x="17" y="161"/>
                    <a:pt x="0" y="322"/>
                    <a:pt x="61" y="430"/>
                  </a:cubicBezTo>
                  <a:cubicBezTo>
                    <a:pt x="122" y="538"/>
                    <a:pt x="181" y="613"/>
                    <a:pt x="400" y="650"/>
                  </a:cubicBezTo>
                  <a:cubicBezTo>
                    <a:pt x="619" y="687"/>
                    <a:pt x="998" y="668"/>
                    <a:pt x="1378" y="65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0995" name="Freeform 47"/>
            <p:cNvSpPr>
              <a:spLocks/>
            </p:cNvSpPr>
            <p:nvPr/>
          </p:nvSpPr>
          <p:spPr bwMode="auto">
            <a:xfrm>
              <a:off x="1271" y="2559"/>
              <a:ext cx="1049" cy="696"/>
            </a:xfrm>
            <a:custGeom>
              <a:avLst/>
              <a:gdLst>
                <a:gd name="T0" fmla="*/ 2 w 1378"/>
                <a:gd name="T1" fmla="*/ 0 h 687"/>
                <a:gd name="T2" fmla="*/ 2 w 1378"/>
                <a:gd name="T3" fmla="*/ 579 h 687"/>
                <a:gd name="T4" fmla="*/ 2 w 1378"/>
                <a:gd name="T5" fmla="*/ 877 h 687"/>
                <a:gd name="T6" fmla="*/ 3 w 1378"/>
                <a:gd name="T7" fmla="*/ 877 h 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687"/>
                <a:gd name="T14" fmla="*/ 1378 w 1378"/>
                <a:gd name="T15" fmla="*/ 687 h 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687">
                  <a:moveTo>
                    <a:pt x="34" y="0"/>
                  </a:moveTo>
                  <a:cubicBezTo>
                    <a:pt x="17" y="161"/>
                    <a:pt x="0" y="322"/>
                    <a:pt x="61" y="430"/>
                  </a:cubicBezTo>
                  <a:cubicBezTo>
                    <a:pt x="122" y="538"/>
                    <a:pt x="181" y="613"/>
                    <a:pt x="400" y="650"/>
                  </a:cubicBezTo>
                  <a:cubicBezTo>
                    <a:pt x="619" y="687"/>
                    <a:pt x="998" y="668"/>
                    <a:pt x="1378" y="65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0996" name="Freeform 48"/>
            <p:cNvSpPr>
              <a:spLocks/>
            </p:cNvSpPr>
            <p:nvPr/>
          </p:nvSpPr>
          <p:spPr bwMode="auto">
            <a:xfrm>
              <a:off x="1286" y="3051"/>
              <a:ext cx="1049" cy="696"/>
            </a:xfrm>
            <a:custGeom>
              <a:avLst/>
              <a:gdLst>
                <a:gd name="T0" fmla="*/ 2 w 1378"/>
                <a:gd name="T1" fmla="*/ 0 h 687"/>
                <a:gd name="T2" fmla="*/ 2 w 1378"/>
                <a:gd name="T3" fmla="*/ 579 h 687"/>
                <a:gd name="T4" fmla="*/ 2 w 1378"/>
                <a:gd name="T5" fmla="*/ 877 h 687"/>
                <a:gd name="T6" fmla="*/ 3 w 1378"/>
                <a:gd name="T7" fmla="*/ 877 h 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687"/>
                <a:gd name="T14" fmla="*/ 1378 w 1378"/>
                <a:gd name="T15" fmla="*/ 687 h 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687">
                  <a:moveTo>
                    <a:pt x="34" y="0"/>
                  </a:moveTo>
                  <a:cubicBezTo>
                    <a:pt x="17" y="161"/>
                    <a:pt x="0" y="322"/>
                    <a:pt x="61" y="430"/>
                  </a:cubicBezTo>
                  <a:cubicBezTo>
                    <a:pt x="122" y="538"/>
                    <a:pt x="181" y="613"/>
                    <a:pt x="400" y="650"/>
                  </a:cubicBezTo>
                  <a:cubicBezTo>
                    <a:pt x="619" y="687"/>
                    <a:pt x="998" y="668"/>
                    <a:pt x="1378" y="65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2914" name="Text Box 50"/>
          <p:cNvSpPr txBox="1">
            <a:spLocks noChangeArrowheads="1"/>
          </p:cNvSpPr>
          <p:nvPr/>
        </p:nvSpPr>
        <p:spPr bwMode="auto">
          <a:xfrm>
            <a:off x="4898643" y="3422650"/>
            <a:ext cx="2203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Mechanical Response</a:t>
            </a:r>
          </a:p>
        </p:txBody>
      </p:sp>
      <p:sp>
        <p:nvSpPr>
          <p:cNvPr id="292916" name="Text Box 52"/>
          <p:cNvSpPr txBox="1">
            <a:spLocks noChangeArrowheads="1"/>
          </p:cNvSpPr>
          <p:nvPr/>
        </p:nvSpPr>
        <p:spPr bwMode="auto">
          <a:xfrm>
            <a:off x="5942565" y="4725144"/>
            <a:ext cx="2955925" cy="406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7F7F7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cs typeface="Times New Roman" pitchFamily="18" charset="0"/>
                <a:sym typeface="Symbol" pitchFamily="18" charset="2"/>
              </a:rPr>
              <a:t>↑</a:t>
            </a:r>
            <a:r>
              <a:rPr lang="en-US" sz="2000" dirty="0">
                <a:sym typeface="Symbol" pitchFamily="18" charset="2"/>
              </a:rPr>
              <a:t>work/effort of breathing</a:t>
            </a:r>
          </a:p>
        </p:txBody>
      </p:sp>
      <p:sp>
        <p:nvSpPr>
          <p:cNvPr id="292918" name="Rectangle 54"/>
          <p:cNvSpPr>
            <a:spLocks noChangeArrowheads="1"/>
          </p:cNvSpPr>
          <p:nvPr/>
        </p:nvSpPr>
        <p:spPr bwMode="auto">
          <a:xfrm>
            <a:off x="4995479" y="2473325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3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repeatCount="indefinite" autoRev="1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929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2929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utoRev="1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929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8" grpId="0"/>
      <p:bldP spid="292897" grpId="0"/>
      <p:bldP spid="292898" grpId="0"/>
      <p:bldP spid="292899" grpId="0"/>
      <p:bldP spid="292904" grpId="0" animBg="1"/>
      <p:bldP spid="292904" grpId="1" animBg="1"/>
      <p:bldP spid="292906" grpId="0" animBg="1"/>
      <p:bldP spid="292906" grpId="1" animBg="1"/>
      <p:bldP spid="292907" grpId="0" animBg="1"/>
      <p:bldP spid="292907" grpId="1" animBg="1"/>
      <p:bldP spid="292909" grpId="0"/>
      <p:bldP spid="292914" grpId="0"/>
      <p:bldP spid="292916" grpId="0" animBg="1"/>
      <p:bldP spid="2929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66700"/>
            <a:ext cx="8153400" cy="952500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err="1">
                <a:solidFill>
                  <a:schemeClr val="tx1"/>
                </a:solidFill>
              </a:rPr>
              <a:t>Dispnea</a:t>
            </a:r>
            <a:r>
              <a:rPr lang="en-US" sz="4000" dirty="0">
                <a:solidFill>
                  <a:schemeClr val="tx1"/>
                </a:solidFill>
              </a:rPr>
              <a:t> e </a:t>
            </a:r>
            <a:r>
              <a:rPr lang="en-US" sz="4000" dirty="0" err="1">
                <a:solidFill>
                  <a:schemeClr val="tx1"/>
                </a:solidFill>
              </a:rPr>
              <a:t>aumento</a:t>
            </a:r>
            <a:r>
              <a:rPr lang="en-US" sz="4000" dirty="0">
                <a:solidFill>
                  <a:schemeClr val="tx1"/>
                </a:solidFill>
              </a:rPr>
              <a:t> del </a:t>
            </a:r>
            <a:r>
              <a:rPr lang="en-US" sz="4000" dirty="0" err="1">
                <a:solidFill>
                  <a:schemeClr val="tx1"/>
                </a:solidFill>
              </a:rPr>
              <a:t>senso</a:t>
            </a:r>
            <a:r>
              <a:rPr lang="en-US" sz="4000" dirty="0">
                <a:solidFill>
                  <a:schemeClr val="tx1"/>
                </a:solidFill>
              </a:rPr>
              <a:t> del </a:t>
            </a:r>
            <a:r>
              <a:rPr lang="en-US" sz="4000" dirty="0" err="1">
                <a:solidFill>
                  <a:schemeClr val="tx1"/>
                </a:solidFill>
              </a:rPr>
              <a:t>lavoro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respiratorio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150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272" y="1874516"/>
            <a:ext cx="8864600" cy="308059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it-IT" dirty="0">
                <a:solidFill>
                  <a:schemeClr val="tx1"/>
                </a:solidFill>
              </a:rPr>
              <a:t>Si ritiene che la percezione dell’aumento sforzo/lavoro respiratorio rifletta sia la consapevolezza dell’aumentato output dei centri di comando dei muscoli respiratori sia l’aumento della via secondaria (</a:t>
            </a:r>
            <a:r>
              <a:rPr lang="it-IT" dirty="0" err="1">
                <a:solidFill>
                  <a:schemeClr val="tx1"/>
                </a:solidFill>
              </a:rPr>
              <a:t>corollary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discharge</a:t>
            </a:r>
            <a:r>
              <a:rPr lang="it-IT" dirty="0">
                <a:solidFill>
                  <a:schemeClr val="tx1"/>
                </a:solidFill>
              </a:rPr>
              <a:t>) dai centri motori respiratori alla corteccia </a:t>
            </a:r>
            <a:r>
              <a:rPr lang="it-IT" dirty="0" err="1">
                <a:solidFill>
                  <a:schemeClr val="tx1"/>
                </a:solidFill>
              </a:rPr>
              <a:t>somato-sensoriale</a:t>
            </a:r>
            <a:r>
              <a:rPr lang="it-IT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5076" name="Rectangle 5"/>
          <p:cNvSpPr>
            <a:spLocks noChangeArrowheads="1"/>
          </p:cNvSpPr>
          <p:nvPr/>
        </p:nvSpPr>
        <p:spPr bwMode="auto">
          <a:xfrm rot="10800000" flipV="1">
            <a:off x="898525" y="5684838"/>
            <a:ext cx="8004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endParaRPr lang="en-US" sz="1600" b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r" eaLnBrk="0" hangingPunct="0"/>
            <a:r>
              <a:rPr lang="en-US" sz="1600" b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Gandevia SC. </a:t>
            </a:r>
            <a:r>
              <a:rPr lang="en-US" sz="1600" b="0" i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Brain</a:t>
            </a:r>
            <a:r>
              <a:rPr lang="en-US" sz="1600" b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1982; 105: 151-159.</a:t>
            </a:r>
          </a:p>
          <a:p>
            <a:pPr algn="r" eaLnBrk="0" hangingPunct="0"/>
            <a:r>
              <a:rPr lang="en-US" sz="1600" b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Chen Z, et al. </a:t>
            </a:r>
            <a:r>
              <a:rPr lang="en-US" sz="1600" b="0" i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Respir Physiol </a:t>
            </a:r>
            <a:r>
              <a:rPr lang="en-US" sz="1600" b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1992; 90: 99-113.</a:t>
            </a:r>
          </a:p>
        </p:txBody>
      </p:sp>
    </p:spTree>
    <p:extLst>
      <p:ext uri="{BB962C8B-B14F-4D97-AF65-F5344CB8AC3E}">
        <p14:creationId xmlns:p14="http://schemas.microsoft.com/office/powerpoint/2010/main" val="28340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2"/>
          <p:cNvSpPr txBox="1">
            <a:spLocks noChangeArrowheads="1"/>
          </p:cNvSpPr>
          <p:nvPr/>
        </p:nvSpPr>
        <p:spPr bwMode="auto">
          <a:xfrm>
            <a:off x="947934" y="250440"/>
            <a:ext cx="7368857" cy="8049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CA" sz="2800" dirty="0">
                <a:solidFill>
                  <a:srgbClr val="000000"/>
                </a:solidFill>
                <a:latin typeface="+mj-lt"/>
              </a:rPr>
              <a:t>Dyspnea and oxygen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673600" y="6475238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Arial" charset="0"/>
              </a:rPr>
              <a:t>Peters et al. Thorax 2006</a:t>
            </a:r>
          </a:p>
        </p:txBody>
      </p:sp>
      <p:pic>
        <p:nvPicPr>
          <p:cNvPr id="5" name="Immagine 4" descr="Screen Shot 2019-02-18 at 23.45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3" y="1359524"/>
            <a:ext cx="3922929" cy="4418457"/>
          </a:xfrm>
          <a:prstGeom prst="rect">
            <a:avLst/>
          </a:prstGeom>
        </p:spPr>
      </p:pic>
      <p:cxnSp>
        <p:nvCxnSpPr>
          <p:cNvPr id="7" name="Connettore 1 6"/>
          <p:cNvCxnSpPr/>
          <p:nvPr/>
        </p:nvCxnSpPr>
        <p:spPr>
          <a:xfrm flipV="1">
            <a:off x="876393" y="2611720"/>
            <a:ext cx="2146269" cy="2522277"/>
          </a:xfrm>
          <a:prstGeom prst="line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778395" y="2218173"/>
            <a:ext cx="1457302" cy="303244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378781" y="1717295"/>
            <a:ext cx="5723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139293" y="2084356"/>
            <a:ext cx="580908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Oxy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58508" y="2933712"/>
            <a:ext cx="1001593" cy="227183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Immagine 12" descr="Screen Shot 2019-02-18 at 23.51.3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/>
          <a:stretch/>
        </p:blipFill>
        <p:spPr>
          <a:xfrm>
            <a:off x="4274651" y="2089616"/>
            <a:ext cx="4555947" cy="33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 Shot 2019-02-19 at 00.0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52"/>
            <a:ext cx="9144000" cy="3907297"/>
          </a:xfrm>
          <a:prstGeom prst="rect">
            <a:avLst/>
          </a:prstGeom>
        </p:spPr>
      </p:pic>
      <p:pic>
        <p:nvPicPr>
          <p:cNvPr id="3" name="Immagine 2" descr="Screen Shot 2019-02-19 at 00.17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593"/>
            <a:ext cx="9144000" cy="4153191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733309" y="5205551"/>
            <a:ext cx="1180447" cy="101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e 4"/>
          <p:cNvSpPr/>
          <p:nvPr/>
        </p:nvSpPr>
        <p:spPr>
          <a:xfrm>
            <a:off x="5446530" y="5161178"/>
            <a:ext cx="1180447" cy="101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asellaDiTesto 5"/>
          <p:cNvSpPr txBox="1"/>
          <p:nvPr/>
        </p:nvSpPr>
        <p:spPr>
          <a:xfrm>
            <a:off x="572338" y="447210"/>
            <a:ext cx="8066395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Ridotta </a:t>
            </a:r>
            <a:r>
              <a:rPr lang="it-IT" sz="2800" dirty="0" err="1"/>
              <a:t>chemosensibilità</a:t>
            </a:r>
            <a:r>
              <a:rPr lang="it-IT" sz="2800" dirty="0"/>
              <a:t> allo </a:t>
            </a:r>
            <a:r>
              <a:rPr lang="it-IT" sz="2800" dirty="0" err="1"/>
              <a:t>stmolo</a:t>
            </a:r>
            <a:r>
              <a:rPr lang="it-IT" sz="2800" dirty="0"/>
              <a:t> ipossico ed una ridotta percezione della dispnea che possono essere le cause di attacchi d’asma fatali </a:t>
            </a:r>
          </a:p>
        </p:txBody>
      </p:sp>
    </p:spTree>
    <p:extLst>
      <p:ext uri="{BB962C8B-B14F-4D97-AF65-F5344CB8AC3E}">
        <p14:creationId xmlns:p14="http://schemas.microsoft.com/office/powerpoint/2010/main" val="14557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2"/>
          <p:cNvSpPr>
            <a:spLocks noGrp="1" noChangeArrowheads="1"/>
          </p:cNvSpPr>
          <p:nvPr>
            <p:ph type="title"/>
          </p:nvPr>
        </p:nvSpPr>
        <p:spPr>
          <a:xfrm>
            <a:off x="908050" y="2095500"/>
            <a:ext cx="7385050" cy="1893888"/>
          </a:xfrm>
          <a:solidFill>
            <a:srgbClr val="FFFFFF"/>
          </a:solidFill>
          <a:ln>
            <a:solidFill>
              <a:srgbClr val="7F7F7F"/>
            </a:solidFill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0000"/>
                </a:solidFill>
              </a:rPr>
              <a:t>Sensory-Perceptual </a:t>
            </a:r>
            <a:r>
              <a:rPr lang="en-US" u="sng" dirty="0">
                <a:solidFill>
                  <a:srgbClr val="000000"/>
                </a:solidFill>
              </a:rPr>
              <a:t>Quality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7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870349" y="173156"/>
            <a:ext cx="7083896" cy="842963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>
                <a:solidFill>
                  <a:schemeClr val="tx1"/>
                </a:solidFill>
              </a:rPr>
              <a:t>Quality of Respiratory Symptoms in Health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603401" y="1628800"/>
            <a:ext cx="2586038" cy="3511550"/>
            <a:chOff x="1576" y="900"/>
            <a:chExt cx="1629" cy="2212"/>
          </a:xfrm>
          <a:solidFill>
            <a:srgbClr val="FFFF00"/>
          </a:solidFill>
        </p:grpSpPr>
        <p:sp>
          <p:nvSpPr>
            <p:cNvPr id="131101" name="Rectangle 10"/>
            <p:cNvSpPr>
              <a:spLocks noChangeArrowheads="1"/>
            </p:cNvSpPr>
            <p:nvPr/>
          </p:nvSpPr>
          <p:spPr bwMode="auto">
            <a:xfrm>
              <a:off x="1576" y="900"/>
              <a:ext cx="1629" cy="169"/>
            </a:xfrm>
            <a:prstGeom prst="rect">
              <a:avLst/>
            </a:prstGeom>
            <a:grp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102" name="Rectangle 11"/>
            <p:cNvSpPr>
              <a:spLocks noChangeArrowheads="1"/>
            </p:cNvSpPr>
            <p:nvPr/>
          </p:nvSpPr>
          <p:spPr bwMode="auto">
            <a:xfrm>
              <a:off x="1576" y="1314"/>
              <a:ext cx="415" cy="160"/>
            </a:xfrm>
            <a:prstGeom prst="rect">
              <a:avLst/>
            </a:prstGeom>
            <a:grp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103" name="Rectangle 12"/>
            <p:cNvSpPr>
              <a:spLocks noChangeArrowheads="1"/>
            </p:cNvSpPr>
            <p:nvPr/>
          </p:nvSpPr>
          <p:spPr bwMode="auto">
            <a:xfrm>
              <a:off x="1576" y="1719"/>
              <a:ext cx="415" cy="169"/>
            </a:xfrm>
            <a:prstGeom prst="rect">
              <a:avLst/>
            </a:prstGeom>
            <a:grp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104" name="Rectangle 13"/>
            <p:cNvSpPr>
              <a:spLocks noChangeArrowheads="1"/>
            </p:cNvSpPr>
            <p:nvPr/>
          </p:nvSpPr>
          <p:spPr bwMode="auto">
            <a:xfrm>
              <a:off x="1576" y="2133"/>
              <a:ext cx="1215" cy="160"/>
            </a:xfrm>
            <a:prstGeom prst="rect">
              <a:avLst/>
            </a:prstGeom>
            <a:grp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105" name="Rectangle 14"/>
            <p:cNvSpPr>
              <a:spLocks noChangeArrowheads="1"/>
            </p:cNvSpPr>
            <p:nvPr/>
          </p:nvSpPr>
          <p:spPr bwMode="auto">
            <a:xfrm>
              <a:off x="1576" y="2952"/>
              <a:ext cx="198" cy="160"/>
            </a:xfrm>
            <a:prstGeom prst="rect">
              <a:avLst/>
            </a:prstGeom>
            <a:grp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596926" y="1412776"/>
            <a:ext cx="4351338" cy="5292725"/>
            <a:chOff x="942" y="777"/>
            <a:chExt cx="2741" cy="3334"/>
          </a:xfrm>
        </p:grpSpPr>
        <p:sp>
          <p:nvSpPr>
            <p:cNvPr id="131077" name="Text Box 6"/>
            <p:cNvSpPr txBox="1">
              <a:spLocks noChangeArrowheads="1"/>
            </p:cNvSpPr>
            <p:nvPr/>
          </p:nvSpPr>
          <p:spPr bwMode="auto">
            <a:xfrm>
              <a:off x="1798" y="3891"/>
              <a:ext cx="1885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2000" b="0" dirty="0">
                  <a:solidFill>
                    <a:schemeClr val="tx1"/>
                  </a:solidFill>
                  <a:latin typeface="Arial" pitchFamily="34" charset="0"/>
                  <a:sym typeface="Symbol" pitchFamily="18" charset="2"/>
                </a:rPr>
                <a:t>Selection Frequency (%)</a:t>
              </a:r>
            </a:p>
          </p:txBody>
        </p:sp>
        <p:sp>
          <p:nvSpPr>
            <p:cNvPr id="131078" name="Line 15"/>
            <p:cNvSpPr>
              <a:spLocks noChangeShapeType="1"/>
            </p:cNvSpPr>
            <p:nvPr/>
          </p:nvSpPr>
          <p:spPr bwMode="auto">
            <a:xfrm>
              <a:off x="1576" y="3649"/>
              <a:ext cx="194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79" name="Line 16"/>
            <p:cNvSpPr>
              <a:spLocks noChangeShapeType="1"/>
            </p:cNvSpPr>
            <p:nvPr/>
          </p:nvSpPr>
          <p:spPr bwMode="auto">
            <a:xfrm flipV="1">
              <a:off x="1576" y="3649"/>
              <a:ext cx="1" cy="2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0" name="Line 17"/>
            <p:cNvSpPr>
              <a:spLocks noChangeShapeType="1"/>
            </p:cNvSpPr>
            <p:nvPr/>
          </p:nvSpPr>
          <p:spPr bwMode="auto">
            <a:xfrm flipV="1">
              <a:off x="2066" y="3649"/>
              <a:ext cx="1" cy="2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1" name="Line 18"/>
            <p:cNvSpPr>
              <a:spLocks noChangeShapeType="1"/>
            </p:cNvSpPr>
            <p:nvPr/>
          </p:nvSpPr>
          <p:spPr bwMode="auto">
            <a:xfrm flipV="1">
              <a:off x="2556" y="3649"/>
              <a:ext cx="1" cy="2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2" name="Line 19"/>
            <p:cNvSpPr>
              <a:spLocks noChangeShapeType="1"/>
            </p:cNvSpPr>
            <p:nvPr/>
          </p:nvSpPr>
          <p:spPr bwMode="auto">
            <a:xfrm flipV="1">
              <a:off x="3036" y="3649"/>
              <a:ext cx="1" cy="2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3" name="Line 20"/>
            <p:cNvSpPr>
              <a:spLocks noChangeShapeType="1"/>
            </p:cNvSpPr>
            <p:nvPr/>
          </p:nvSpPr>
          <p:spPr bwMode="auto">
            <a:xfrm flipV="1">
              <a:off x="3525" y="3649"/>
              <a:ext cx="1" cy="2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4" name="Line 21"/>
            <p:cNvSpPr>
              <a:spLocks noChangeShapeType="1"/>
            </p:cNvSpPr>
            <p:nvPr/>
          </p:nvSpPr>
          <p:spPr bwMode="auto">
            <a:xfrm>
              <a:off x="1576" y="777"/>
              <a:ext cx="1" cy="287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5" name="Rectangle 22"/>
            <p:cNvSpPr>
              <a:spLocks noChangeArrowheads="1"/>
            </p:cNvSpPr>
            <p:nvPr/>
          </p:nvSpPr>
          <p:spPr bwMode="auto">
            <a:xfrm>
              <a:off x="1571" y="3733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300">
                  <a:solidFill>
                    <a:schemeClr val="tx1"/>
                  </a:solidFill>
                </a:rPr>
                <a:t>0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6" name="Rectangle 23"/>
            <p:cNvSpPr>
              <a:spLocks noChangeArrowheads="1"/>
            </p:cNvSpPr>
            <p:nvPr/>
          </p:nvSpPr>
          <p:spPr bwMode="auto">
            <a:xfrm>
              <a:off x="2032" y="3733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300">
                  <a:solidFill>
                    <a:schemeClr val="tx1"/>
                  </a:solidFill>
                </a:rPr>
                <a:t>20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7" name="Rectangle 24"/>
            <p:cNvSpPr>
              <a:spLocks noChangeArrowheads="1"/>
            </p:cNvSpPr>
            <p:nvPr/>
          </p:nvSpPr>
          <p:spPr bwMode="auto">
            <a:xfrm>
              <a:off x="2521" y="3733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300">
                  <a:solidFill>
                    <a:schemeClr val="tx1"/>
                  </a:solidFill>
                </a:rPr>
                <a:t>40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8" name="Rectangle 25"/>
            <p:cNvSpPr>
              <a:spLocks noChangeArrowheads="1"/>
            </p:cNvSpPr>
            <p:nvPr/>
          </p:nvSpPr>
          <p:spPr bwMode="auto">
            <a:xfrm>
              <a:off x="3001" y="3733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300">
                  <a:solidFill>
                    <a:schemeClr val="tx1"/>
                  </a:solidFill>
                </a:rPr>
                <a:t>60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89" name="Rectangle 26"/>
            <p:cNvSpPr>
              <a:spLocks noChangeArrowheads="1"/>
            </p:cNvSpPr>
            <p:nvPr/>
          </p:nvSpPr>
          <p:spPr bwMode="auto">
            <a:xfrm>
              <a:off x="3491" y="3733"/>
              <a:ext cx="11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300">
                  <a:solidFill>
                    <a:schemeClr val="tx1"/>
                  </a:solidFill>
                </a:rPr>
                <a:t>80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90" name="Rectangle 27"/>
            <p:cNvSpPr>
              <a:spLocks noChangeArrowheads="1"/>
            </p:cNvSpPr>
            <p:nvPr/>
          </p:nvSpPr>
          <p:spPr bwMode="auto">
            <a:xfrm>
              <a:off x="997" y="834"/>
              <a:ext cx="49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Increased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91" name="Rectangle 28"/>
            <p:cNvSpPr>
              <a:spLocks noChangeArrowheads="1"/>
            </p:cNvSpPr>
            <p:nvPr/>
          </p:nvSpPr>
          <p:spPr bwMode="auto">
            <a:xfrm>
              <a:off x="982" y="984"/>
              <a:ext cx="56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Work/Effort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92" name="Rectangle 29"/>
            <p:cNvSpPr>
              <a:spLocks noChangeArrowheads="1"/>
            </p:cNvSpPr>
            <p:nvPr/>
          </p:nvSpPr>
          <p:spPr bwMode="auto">
            <a:xfrm>
              <a:off x="942" y="1239"/>
              <a:ext cx="55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Unsatisfied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93" name="Rectangle 30"/>
            <p:cNvSpPr>
              <a:spLocks noChangeArrowheads="1"/>
            </p:cNvSpPr>
            <p:nvPr/>
          </p:nvSpPr>
          <p:spPr bwMode="auto">
            <a:xfrm>
              <a:off x="970" y="1389"/>
              <a:ext cx="52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Inspiration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94" name="Rectangle 31"/>
            <p:cNvSpPr>
              <a:spLocks noChangeArrowheads="1"/>
            </p:cNvSpPr>
            <p:nvPr/>
          </p:nvSpPr>
          <p:spPr bwMode="auto">
            <a:xfrm>
              <a:off x="996" y="1653"/>
              <a:ext cx="53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Inspiratory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95" name="Rectangle 32"/>
            <p:cNvSpPr>
              <a:spLocks noChangeArrowheads="1"/>
            </p:cNvSpPr>
            <p:nvPr/>
          </p:nvSpPr>
          <p:spPr bwMode="auto">
            <a:xfrm>
              <a:off x="1049" y="1803"/>
              <a:ext cx="4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Difficulty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96" name="Rectangle 33"/>
            <p:cNvSpPr>
              <a:spLocks noChangeArrowheads="1"/>
            </p:cNvSpPr>
            <p:nvPr/>
          </p:nvSpPr>
          <p:spPr bwMode="auto">
            <a:xfrm>
              <a:off x="1216" y="2142"/>
              <a:ext cx="33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 dirty="0" err="1">
                  <a:solidFill>
                    <a:schemeClr val="tx1"/>
                  </a:solidFill>
                </a:rPr>
                <a:t>Heavy</a:t>
              </a:r>
              <a:endParaRPr lang="it-IT" dirty="0">
                <a:solidFill>
                  <a:schemeClr val="tx1"/>
                </a:solidFill>
              </a:endParaRPr>
            </a:p>
          </p:txBody>
        </p:sp>
        <p:sp>
          <p:nvSpPr>
            <p:cNvPr id="131097" name="Rectangle 34"/>
            <p:cNvSpPr>
              <a:spLocks noChangeArrowheads="1"/>
            </p:cNvSpPr>
            <p:nvPr/>
          </p:nvSpPr>
          <p:spPr bwMode="auto">
            <a:xfrm>
              <a:off x="1112" y="2547"/>
              <a:ext cx="39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Shallow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98" name="Rectangle 35"/>
            <p:cNvSpPr>
              <a:spLocks noChangeArrowheads="1"/>
            </p:cNvSpPr>
            <p:nvPr/>
          </p:nvSpPr>
          <p:spPr bwMode="auto">
            <a:xfrm>
              <a:off x="1214" y="2961"/>
              <a:ext cx="29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Rapid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099" name="Rectangle 36"/>
            <p:cNvSpPr>
              <a:spLocks noChangeArrowheads="1"/>
            </p:cNvSpPr>
            <p:nvPr/>
          </p:nvSpPr>
          <p:spPr bwMode="auto">
            <a:xfrm>
              <a:off x="1033" y="3291"/>
              <a:ext cx="51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Expiratory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1100" name="Rectangle 37"/>
            <p:cNvSpPr>
              <a:spLocks noChangeArrowheads="1"/>
            </p:cNvSpPr>
            <p:nvPr/>
          </p:nvSpPr>
          <p:spPr bwMode="auto">
            <a:xfrm>
              <a:off x="1068" y="3442"/>
              <a:ext cx="43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t-IT" sz="1400">
                  <a:solidFill>
                    <a:schemeClr val="tx1"/>
                  </a:solidFill>
                </a:rPr>
                <a:t>Difficulty</a:t>
              </a:r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7" name="Rettangolo 36"/>
          <p:cNvSpPr/>
          <p:nvPr/>
        </p:nvSpPr>
        <p:spPr bwMode="auto">
          <a:xfrm>
            <a:off x="827584" y="1412776"/>
            <a:ext cx="7488832" cy="6480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2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100"/>
            <a:ext cx="7772400" cy="1143000"/>
          </a:xfrm>
          <a:ln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490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95723"/>
            <a:ext cx="6984776" cy="3549501"/>
          </a:xfrm>
        </p:spPr>
        <p:txBody>
          <a:bodyPr/>
          <a:lstStyle/>
          <a:p>
            <a:pPr>
              <a:spcBef>
                <a:spcPct val="4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Aspetti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multidimensionali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della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dispnea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ct val="4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Meccanismi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dell’intensità</a:t>
            </a:r>
            <a:r>
              <a:rPr lang="en-US" sz="3200" dirty="0">
                <a:solidFill>
                  <a:schemeClr val="tx1"/>
                </a:solidFill>
              </a:rPr>
              <a:t> e </a:t>
            </a:r>
            <a:r>
              <a:rPr lang="en-US" sz="3200" dirty="0" err="1">
                <a:solidFill>
                  <a:schemeClr val="tx1"/>
                </a:solidFill>
              </a:rPr>
              <a:t>della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qualità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della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dispnea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4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Componente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affettiva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nella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dispnea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90499" name="Line 4"/>
          <p:cNvSpPr>
            <a:spLocks noChangeShapeType="1"/>
          </p:cNvSpPr>
          <p:nvPr/>
        </p:nvSpPr>
        <p:spPr bwMode="auto">
          <a:xfrm flipV="1">
            <a:off x="0" y="1524000"/>
            <a:ext cx="9144000" cy="127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4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Text Box 2"/>
          <p:cNvSpPr txBox="1">
            <a:spLocks noChangeArrowheads="1"/>
          </p:cNvSpPr>
          <p:nvPr/>
        </p:nvSpPr>
        <p:spPr bwMode="auto">
          <a:xfrm>
            <a:off x="357188" y="279400"/>
            <a:ext cx="3624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Dyspnea Intensity-</a:t>
            </a:r>
          </a:p>
          <a:p>
            <a:pPr algn="ctr" eaLnBrk="0" hangingPunct="0">
              <a:buClr>
                <a:srgbClr val="FF3300"/>
              </a:buClr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Work rate Relationships</a:t>
            </a:r>
          </a:p>
        </p:txBody>
      </p:sp>
      <p:sp>
        <p:nvSpPr>
          <p:cNvPr id="514050" name="Text Box 3"/>
          <p:cNvSpPr txBox="1">
            <a:spLocks noChangeArrowheads="1"/>
          </p:cNvSpPr>
          <p:nvPr/>
        </p:nvSpPr>
        <p:spPr bwMode="auto">
          <a:xfrm>
            <a:off x="5056188" y="266700"/>
            <a:ext cx="3624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Quality of Dyspnea</a:t>
            </a:r>
          </a:p>
          <a:p>
            <a:pPr algn="ctr" eaLnBrk="0" hangingPunct="0">
              <a:buClr>
                <a:srgbClr val="FF3300"/>
              </a:buClr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during Exercise</a:t>
            </a:r>
          </a:p>
        </p:txBody>
      </p:sp>
      <p:grpSp>
        <p:nvGrpSpPr>
          <p:cNvPr id="514051" name="Group 4"/>
          <p:cNvGrpSpPr>
            <a:grpSpLocks/>
          </p:cNvGrpSpPr>
          <p:nvPr/>
        </p:nvGrpSpPr>
        <p:grpSpPr bwMode="auto">
          <a:xfrm>
            <a:off x="76200" y="1884363"/>
            <a:ext cx="4946650" cy="3979863"/>
            <a:chOff x="16" y="955"/>
            <a:chExt cx="3116" cy="2507"/>
          </a:xfrm>
        </p:grpSpPr>
        <p:sp>
          <p:nvSpPr>
            <p:cNvPr id="514110" name="Text Box 5"/>
            <p:cNvSpPr txBox="1">
              <a:spLocks noChangeArrowheads="1"/>
            </p:cNvSpPr>
            <p:nvPr/>
          </p:nvSpPr>
          <p:spPr bwMode="auto">
            <a:xfrm>
              <a:off x="72" y="1391"/>
              <a:ext cx="984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very, very severe</a:t>
              </a:r>
            </a:p>
          </p:txBody>
        </p:sp>
        <p:sp>
          <p:nvSpPr>
            <p:cNvPr id="514111" name="Line 6"/>
            <p:cNvSpPr>
              <a:spLocks noChangeShapeType="1"/>
            </p:cNvSpPr>
            <p:nvPr/>
          </p:nvSpPr>
          <p:spPr bwMode="auto">
            <a:xfrm>
              <a:off x="1160" y="1307"/>
              <a:ext cx="1" cy="1843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2" name="Line 7"/>
            <p:cNvSpPr>
              <a:spLocks noChangeShapeType="1"/>
            </p:cNvSpPr>
            <p:nvPr/>
          </p:nvSpPr>
          <p:spPr bwMode="auto">
            <a:xfrm>
              <a:off x="1130" y="3150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3" name="Line 8"/>
            <p:cNvSpPr>
              <a:spLocks noChangeShapeType="1"/>
            </p:cNvSpPr>
            <p:nvPr/>
          </p:nvSpPr>
          <p:spPr bwMode="auto">
            <a:xfrm>
              <a:off x="1130" y="2965"/>
              <a:ext cx="30" cy="2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4" name="Line 9"/>
            <p:cNvSpPr>
              <a:spLocks noChangeShapeType="1"/>
            </p:cNvSpPr>
            <p:nvPr/>
          </p:nvSpPr>
          <p:spPr bwMode="auto">
            <a:xfrm>
              <a:off x="1130" y="2780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5" name="Line 10"/>
            <p:cNvSpPr>
              <a:spLocks noChangeShapeType="1"/>
            </p:cNvSpPr>
            <p:nvPr/>
          </p:nvSpPr>
          <p:spPr bwMode="auto">
            <a:xfrm>
              <a:off x="1130" y="2594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6" name="Line 11"/>
            <p:cNvSpPr>
              <a:spLocks noChangeShapeType="1"/>
            </p:cNvSpPr>
            <p:nvPr/>
          </p:nvSpPr>
          <p:spPr bwMode="auto">
            <a:xfrm>
              <a:off x="1130" y="2410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7" name="Line 12"/>
            <p:cNvSpPr>
              <a:spLocks noChangeShapeType="1"/>
            </p:cNvSpPr>
            <p:nvPr/>
          </p:nvSpPr>
          <p:spPr bwMode="auto">
            <a:xfrm>
              <a:off x="1130" y="2224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8" name="Line 13"/>
            <p:cNvSpPr>
              <a:spLocks noChangeShapeType="1"/>
            </p:cNvSpPr>
            <p:nvPr/>
          </p:nvSpPr>
          <p:spPr bwMode="auto">
            <a:xfrm>
              <a:off x="1130" y="2047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9" name="Line 14"/>
            <p:cNvSpPr>
              <a:spLocks noChangeShapeType="1"/>
            </p:cNvSpPr>
            <p:nvPr/>
          </p:nvSpPr>
          <p:spPr bwMode="auto">
            <a:xfrm>
              <a:off x="1130" y="1861"/>
              <a:ext cx="30" cy="2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0" name="Line 15"/>
            <p:cNvSpPr>
              <a:spLocks noChangeShapeType="1"/>
            </p:cNvSpPr>
            <p:nvPr/>
          </p:nvSpPr>
          <p:spPr bwMode="auto">
            <a:xfrm>
              <a:off x="1130" y="1677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1" name="Line 16"/>
            <p:cNvSpPr>
              <a:spLocks noChangeShapeType="1"/>
            </p:cNvSpPr>
            <p:nvPr/>
          </p:nvSpPr>
          <p:spPr bwMode="auto">
            <a:xfrm>
              <a:off x="1130" y="1491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2" name="Line 17"/>
            <p:cNvSpPr>
              <a:spLocks noChangeShapeType="1"/>
            </p:cNvSpPr>
            <p:nvPr/>
          </p:nvSpPr>
          <p:spPr bwMode="auto">
            <a:xfrm>
              <a:off x="1130" y="1307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3" name="Line 18"/>
            <p:cNvSpPr>
              <a:spLocks noChangeShapeType="1"/>
            </p:cNvSpPr>
            <p:nvPr/>
          </p:nvSpPr>
          <p:spPr bwMode="auto">
            <a:xfrm>
              <a:off x="1160" y="3150"/>
              <a:ext cx="171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4" name="Line 19"/>
            <p:cNvSpPr>
              <a:spLocks noChangeShapeType="1"/>
            </p:cNvSpPr>
            <p:nvPr/>
          </p:nvSpPr>
          <p:spPr bwMode="auto">
            <a:xfrm flipV="1">
              <a:off x="1160" y="3150"/>
              <a:ext cx="1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5" name="Line 20"/>
            <p:cNvSpPr>
              <a:spLocks noChangeShapeType="1"/>
            </p:cNvSpPr>
            <p:nvPr/>
          </p:nvSpPr>
          <p:spPr bwMode="auto">
            <a:xfrm flipV="1">
              <a:off x="1500" y="3150"/>
              <a:ext cx="1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6" name="Line 21"/>
            <p:cNvSpPr>
              <a:spLocks noChangeShapeType="1"/>
            </p:cNvSpPr>
            <p:nvPr/>
          </p:nvSpPr>
          <p:spPr bwMode="auto">
            <a:xfrm flipV="1">
              <a:off x="1840" y="3150"/>
              <a:ext cx="2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7" name="Line 22"/>
            <p:cNvSpPr>
              <a:spLocks noChangeShapeType="1"/>
            </p:cNvSpPr>
            <p:nvPr/>
          </p:nvSpPr>
          <p:spPr bwMode="auto">
            <a:xfrm flipV="1">
              <a:off x="2188" y="3150"/>
              <a:ext cx="1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8" name="Line 23"/>
            <p:cNvSpPr>
              <a:spLocks noChangeShapeType="1"/>
            </p:cNvSpPr>
            <p:nvPr/>
          </p:nvSpPr>
          <p:spPr bwMode="auto">
            <a:xfrm flipV="1">
              <a:off x="2529" y="3150"/>
              <a:ext cx="1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9" name="Line 24"/>
            <p:cNvSpPr>
              <a:spLocks noChangeShapeType="1"/>
            </p:cNvSpPr>
            <p:nvPr/>
          </p:nvSpPr>
          <p:spPr bwMode="auto">
            <a:xfrm flipV="1">
              <a:off x="2870" y="3150"/>
              <a:ext cx="2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30" name="Freeform 25"/>
            <p:cNvSpPr>
              <a:spLocks/>
            </p:cNvSpPr>
            <p:nvPr/>
          </p:nvSpPr>
          <p:spPr bwMode="auto">
            <a:xfrm>
              <a:off x="1160" y="2395"/>
              <a:ext cx="1450" cy="755"/>
            </a:xfrm>
            <a:custGeom>
              <a:avLst/>
              <a:gdLst>
                <a:gd name="T0" fmla="*/ 0 w 196"/>
                <a:gd name="T1" fmla="*/ 755 h 102"/>
                <a:gd name="T2" fmla="*/ 303 w 196"/>
                <a:gd name="T3" fmla="*/ 740 h 102"/>
                <a:gd name="T4" fmla="*/ 629 w 196"/>
                <a:gd name="T5" fmla="*/ 555 h 102"/>
                <a:gd name="T6" fmla="*/ 1184 w 196"/>
                <a:gd name="T7" fmla="*/ 252 h 102"/>
                <a:gd name="T8" fmla="*/ 1450 w 196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02"/>
                <a:gd name="T17" fmla="*/ 196 w 196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02">
                  <a:moveTo>
                    <a:pt x="0" y="102"/>
                  </a:moveTo>
                  <a:lnTo>
                    <a:pt x="41" y="100"/>
                  </a:lnTo>
                  <a:lnTo>
                    <a:pt x="85" y="75"/>
                  </a:lnTo>
                  <a:lnTo>
                    <a:pt x="160" y="34"/>
                  </a:lnTo>
                  <a:lnTo>
                    <a:pt x="196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31" name="Oval 26"/>
            <p:cNvSpPr>
              <a:spLocks noChangeArrowheads="1"/>
            </p:cNvSpPr>
            <p:nvPr/>
          </p:nvSpPr>
          <p:spPr bwMode="auto">
            <a:xfrm>
              <a:off x="1130" y="3120"/>
              <a:ext cx="59" cy="5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2" name="Oval 27"/>
            <p:cNvSpPr>
              <a:spLocks noChangeArrowheads="1"/>
            </p:cNvSpPr>
            <p:nvPr/>
          </p:nvSpPr>
          <p:spPr bwMode="auto">
            <a:xfrm>
              <a:off x="1433" y="3105"/>
              <a:ext cx="60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3" name="Oval 28"/>
            <p:cNvSpPr>
              <a:spLocks noChangeArrowheads="1"/>
            </p:cNvSpPr>
            <p:nvPr/>
          </p:nvSpPr>
          <p:spPr bwMode="auto">
            <a:xfrm>
              <a:off x="1759" y="2921"/>
              <a:ext cx="59" cy="5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4" name="Oval 29"/>
            <p:cNvSpPr>
              <a:spLocks noChangeArrowheads="1"/>
            </p:cNvSpPr>
            <p:nvPr/>
          </p:nvSpPr>
          <p:spPr bwMode="auto">
            <a:xfrm>
              <a:off x="2315" y="2616"/>
              <a:ext cx="59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5" name="Oval 30"/>
            <p:cNvSpPr>
              <a:spLocks noChangeArrowheads="1"/>
            </p:cNvSpPr>
            <p:nvPr/>
          </p:nvSpPr>
          <p:spPr bwMode="auto">
            <a:xfrm>
              <a:off x="2581" y="2365"/>
              <a:ext cx="59" cy="5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6" name="Rectangle 31"/>
            <p:cNvSpPr>
              <a:spLocks noChangeArrowheads="1"/>
            </p:cNvSpPr>
            <p:nvPr/>
          </p:nvSpPr>
          <p:spPr bwMode="auto">
            <a:xfrm>
              <a:off x="1056" y="3090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37" name="Rectangle 32"/>
            <p:cNvSpPr>
              <a:spLocks noChangeArrowheads="1"/>
            </p:cNvSpPr>
            <p:nvPr/>
          </p:nvSpPr>
          <p:spPr bwMode="auto">
            <a:xfrm>
              <a:off x="1056" y="2906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38" name="Rectangle 33"/>
            <p:cNvSpPr>
              <a:spLocks noChangeArrowheads="1"/>
            </p:cNvSpPr>
            <p:nvPr/>
          </p:nvSpPr>
          <p:spPr bwMode="auto">
            <a:xfrm>
              <a:off x="1056" y="2720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39" name="Rectangle 34"/>
            <p:cNvSpPr>
              <a:spLocks noChangeArrowheads="1"/>
            </p:cNvSpPr>
            <p:nvPr/>
          </p:nvSpPr>
          <p:spPr bwMode="auto">
            <a:xfrm>
              <a:off x="1056" y="2536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0" name="Rectangle 35"/>
            <p:cNvSpPr>
              <a:spLocks noChangeArrowheads="1"/>
            </p:cNvSpPr>
            <p:nvPr/>
          </p:nvSpPr>
          <p:spPr bwMode="auto">
            <a:xfrm>
              <a:off x="1054" y="2350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1" name="Rectangle 36"/>
            <p:cNvSpPr>
              <a:spLocks noChangeArrowheads="1"/>
            </p:cNvSpPr>
            <p:nvPr/>
          </p:nvSpPr>
          <p:spPr bwMode="auto">
            <a:xfrm>
              <a:off x="1056" y="2166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2" name="Rectangle 37"/>
            <p:cNvSpPr>
              <a:spLocks noChangeArrowheads="1"/>
            </p:cNvSpPr>
            <p:nvPr/>
          </p:nvSpPr>
          <p:spPr bwMode="auto">
            <a:xfrm>
              <a:off x="1056" y="1988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3" name="Rectangle 38"/>
            <p:cNvSpPr>
              <a:spLocks noChangeArrowheads="1"/>
            </p:cNvSpPr>
            <p:nvPr/>
          </p:nvSpPr>
          <p:spPr bwMode="auto">
            <a:xfrm>
              <a:off x="1056" y="1802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4" name="Rectangle 39"/>
            <p:cNvSpPr>
              <a:spLocks noChangeArrowheads="1"/>
            </p:cNvSpPr>
            <p:nvPr/>
          </p:nvSpPr>
          <p:spPr bwMode="auto">
            <a:xfrm>
              <a:off x="1056" y="1617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5" name="Rectangle 40"/>
            <p:cNvSpPr>
              <a:spLocks noChangeArrowheads="1"/>
            </p:cNvSpPr>
            <p:nvPr/>
          </p:nvSpPr>
          <p:spPr bwMode="auto">
            <a:xfrm>
              <a:off x="1056" y="1432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6" name="Rectangle 41"/>
            <p:cNvSpPr>
              <a:spLocks noChangeArrowheads="1"/>
            </p:cNvSpPr>
            <p:nvPr/>
          </p:nvSpPr>
          <p:spPr bwMode="auto">
            <a:xfrm>
              <a:off x="1007" y="124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7" name="Rectangle 42"/>
            <p:cNvSpPr>
              <a:spLocks noChangeArrowheads="1"/>
            </p:cNvSpPr>
            <p:nvPr/>
          </p:nvSpPr>
          <p:spPr bwMode="auto">
            <a:xfrm>
              <a:off x="1151" y="3207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8" name="Rectangle 43"/>
            <p:cNvSpPr>
              <a:spLocks noChangeArrowheads="1"/>
            </p:cNvSpPr>
            <p:nvPr/>
          </p:nvSpPr>
          <p:spPr bwMode="auto">
            <a:xfrm>
              <a:off x="1465" y="320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9" name="Rectangle 44"/>
            <p:cNvSpPr>
              <a:spLocks noChangeArrowheads="1"/>
            </p:cNvSpPr>
            <p:nvPr/>
          </p:nvSpPr>
          <p:spPr bwMode="auto">
            <a:xfrm>
              <a:off x="1806" y="320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50" name="Rectangle 45"/>
            <p:cNvSpPr>
              <a:spLocks noChangeArrowheads="1"/>
            </p:cNvSpPr>
            <p:nvPr/>
          </p:nvSpPr>
          <p:spPr bwMode="auto">
            <a:xfrm>
              <a:off x="2153" y="320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51" name="Rectangle 46"/>
            <p:cNvSpPr>
              <a:spLocks noChangeArrowheads="1"/>
            </p:cNvSpPr>
            <p:nvPr/>
          </p:nvSpPr>
          <p:spPr bwMode="auto">
            <a:xfrm>
              <a:off x="2495" y="320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52" name="Rectangle 47"/>
            <p:cNvSpPr>
              <a:spLocks noChangeArrowheads="1"/>
            </p:cNvSpPr>
            <p:nvPr/>
          </p:nvSpPr>
          <p:spPr bwMode="auto">
            <a:xfrm>
              <a:off x="2817" y="3207"/>
              <a:ext cx="13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53" name="Rectangle 48"/>
            <p:cNvSpPr>
              <a:spLocks noChangeArrowheads="1"/>
            </p:cNvSpPr>
            <p:nvPr/>
          </p:nvSpPr>
          <p:spPr bwMode="auto">
            <a:xfrm>
              <a:off x="1303" y="3346"/>
              <a:ext cx="146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Work rate (% predicted maximum)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54" name="Rectangle 49"/>
            <p:cNvSpPr>
              <a:spLocks noChangeArrowheads="1"/>
            </p:cNvSpPr>
            <p:nvPr/>
          </p:nvSpPr>
          <p:spPr bwMode="auto">
            <a:xfrm>
              <a:off x="154" y="955"/>
              <a:ext cx="9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Breathing discomfort</a:t>
              </a:r>
            </a:p>
            <a:p>
              <a:pPr algn="r" eaLnBrk="0" hangingPunct="0"/>
              <a:r>
                <a:rPr lang="en-US" sz="1200" u="sng" dirty="0">
                  <a:solidFill>
                    <a:srgbClr val="000000"/>
                  </a:solidFill>
                  <a:latin typeface="Arial" charset="0"/>
                </a:rPr>
                <a:t>                (Borg scale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14155" name="Text Box 50"/>
            <p:cNvSpPr txBox="1">
              <a:spLocks noChangeArrowheads="1"/>
            </p:cNvSpPr>
            <p:nvPr/>
          </p:nvSpPr>
          <p:spPr bwMode="auto">
            <a:xfrm>
              <a:off x="233" y="1759"/>
              <a:ext cx="81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very severe</a:t>
              </a:r>
            </a:p>
          </p:txBody>
        </p:sp>
        <p:sp>
          <p:nvSpPr>
            <p:cNvPr id="514156" name="Text Box 51"/>
            <p:cNvSpPr txBox="1">
              <a:spLocks noChangeArrowheads="1"/>
            </p:cNvSpPr>
            <p:nvPr/>
          </p:nvSpPr>
          <p:spPr bwMode="auto">
            <a:xfrm>
              <a:off x="233" y="2127"/>
              <a:ext cx="81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severe</a:t>
              </a:r>
            </a:p>
          </p:txBody>
        </p:sp>
        <p:sp>
          <p:nvSpPr>
            <p:cNvPr id="514157" name="Text Box 52"/>
            <p:cNvSpPr txBox="1">
              <a:spLocks noChangeArrowheads="1"/>
            </p:cNvSpPr>
            <p:nvPr/>
          </p:nvSpPr>
          <p:spPr bwMode="auto">
            <a:xfrm>
              <a:off x="16" y="2311"/>
              <a:ext cx="1024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 somewhat severe</a:t>
              </a:r>
            </a:p>
          </p:txBody>
        </p:sp>
        <p:sp>
          <p:nvSpPr>
            <p:cNvPr id="514158" name="Text Box 53"/>
            <p:cNvSpPr txBox="1">
              <a:spLocks noChangeArrowheads="1"/>
            </p:cNvSpPr>
            <p:nvPr/>
          </p:nvSpPr>
          <p:spPr bwMode="auto">
            <a:xfrm>
              <a:off x="111" y="2503"/>
              <a:ext cx="93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moderate</a:t>
              </a:r>
            </a:p>
          </p:txBody>
        </p:sp>
        <p:sp>
          <p:nvSpPr>
            <p:cNvPr id="514159" name="Text Box 54"/>
            <p:cNvSpPr txBox="1">
              <a:spLocks noChangeArrowheads="1"/>
            </p:cNvSpPr>
            <p:nvPr/>
          </p:nvSpPr>
          <p:spPr bwMode="auto">
            <a:xfrm>
              <a:off x="111" y="2679"/>
              <a:ext cx="93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slight</a:t>
              </a:r>
            </a:p>
          </p:txBody>
        </p:sp>
        <p:sp>
          <p:nvSpPr>
            <p:cNvPr id="514160" name="Text Box 55"/>
            <p:cNvSpPr txBox="1">
              <a:spLocks noChangeArrowheads="1"/>
            </p:cNvSpPr>
            <p:nvPr/>
          </p:nvSpPr>
          <p:spPr bwMode="auto">
            <a:xfrm>
              <a:off x="64" y="1199"/>
              <a:ext cx="98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maximal</a:t>
              </a:r>
            </a:p>
          </p:txBody>
        </p:sp>
        <p:sp>
          <p:nvSpPr>
            <p:cNvPr id="514161" name="Text Box 56"/>
            <p:cNvSpPr txBox="1">
              <a:spLocks noChangeArrowheads="1"/>
            </p:cNvSpPr>
            <p:nvPr/>
          </p:nvSpPr>
          <p:spPr bwMode="auto">
            <a:xfrm>
              <a:off x="119" y="2871"/>
              <a:ext cx="93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very slight</a:t>
              </a:r>
            </a:p>
          </p:txBody>
        </p:sp>
        <p:sp>
          <p:nvSpPr>
            <p:cNvPr id="514162" name="Text Box 57"/>
            <p:cNvSpPr txBox="1">
              <a:spLocks noChangeArrowheads="1"/>
            </p:cNvSpPr>
            <p:nvPr/>
          </p:nvSpPr>
          <p:spPr bwMode="auto">
            <a:xfrm>
              <a:off x="119" y="3063"/>
              <a:ext cx="93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none</a:t>
              </a:r>
            </a:p>
          </p:txBody>
        </p:sp>
        <p:sp>
          <p:nvSpPr>
            <p:cNvPr id="514163" name="Text Box 58"/>
            <p:cNvSpPr txBox="1">
              <a:spLocks noChangeArrowheads="1"/>
            </p:cNvSpPr>
            <p:nvPr/>
          </p:nvSpPr>
          <p:spPr bwMode="auto">
            <a:xfrm>
              <a:off x="2208" y="2142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Health</a:t>
              </a:r>
            </a:p>
          </p:txBody>
        </p:sp>
      </p:grpSp>
      <p:grpSp>
        <p:nvGrpSpPr>
          <p:cNvPr id="1628219" name="Group 59"/>
          <p:cNvGrpSpPr>
            <a:grpSpLocks/>
          </p:cNvGrpSpPr>
          <p:nvPr/>
        </p:nvGrpSpPr>
        <p:grpSpPr bwMode="auto">
          <a:xfrm>
            <a:off x="1844675" y="3444875"/>
            <a:ext cx="1587500" cy="1865313"/>
            <a:chOff x="1130" y="1938"/>
            <a:chExt cx="1000" cy="1175"/>
          </a:xfrm>
        </p:grpSpPr>
        <p:sp>
          <p:nvSpPr>
            <p:cNvPr id="514104" name="Freeform 60"/>
            <p:cNvSpPr>
              <a:spLocks/>
            </p:cNvSpPr>
            <p:nvPr/>
          </p:nvSpPr>
          <p:spPr bwMode="auto">
            <a:xfrm>
              <a:off x="1160" y="2194"/>
              <a:ext cx="673" cy="889"/>
            </a:xfrm>
            <a:custGeom>
              <a:avLst/>
              <a:gdLst>
                <a:gd name="T0" fmla="*/ 0 w 91"/>
                <a:gd name="T1" fmla="*/ 889 h 120"/>
                <a:gd name="T2" fmla="*/ 170 w 91"/>
                <a:gd name="T3" fmla="*/ 674 h 120"/>
                <a:gd name="T4" fmla="*/ 340 w 91"/>
                <a:gd name="T5" fmla="*/ 496 h 120"/>
                <a:gd name="T6" fmla="*/ 673 w 91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20"/>
                <a:gd name="T14" fmla="*/ 91 w 91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20">
                  <a:moveTo>
                    <a:pt x="0" y="120"/>
                  </a:moveTo>
                  <a:lnTo>
                    <a:pt x="23" y="91"/>
                  </a:lnTo>
                  <a:lnTo>
                    <a:pt x="46" y="67"/>
                  </a:lnTo>
                  <a:lnTo>
                    <a:pt x="91" y="0"/>
                  </a:lnTo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05" name="Oval 61"/>
            <p:cNvSpPr>
              <a:spLocks noChangeArrowheads="1"/>
            </p:cNvSpPr>
            <p:nvPr/>
          </p:nvSpPr>
          <p:spPr bwMode="auto">
            <a:xfrm>
              <a:off x="1130" y="3053"/>
              <a:ext cx="59" cy="6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6" name="Oval 62"/>
            <p:cNvSpPr>
              <a:spLocks noChangeArrowheads="1"/>
            </p:cNvSpPr>
            <p:nvPr/>
          </p:nvSpPr>
          <p:spPr bwMode="auto">
            <a:xfrm>
              <a:off x="1300" y="2839"/>
              <a:ext cx="59" cy="5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7" name="Oval 63"/>
            <p:cNvSpPr>
              <a:spLocks noChangeArrowheads="1"/>
            </p:cNvSpPr>
            <p:nvPr/>
          </p:nvSpPr>
          <p:spPr bwMode="auto">
            <a:xfrm>
              <a:off x="1470" y="2661"/>
              <a:ext cx="60" cy="5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8" name="Oval 64"/>
            <p:cNvSpPr>
              <a:spLocks noChangeArrowheads="1"/>
            </p:cNvSpPr>
            <p:nvPr/>
          </p:nvSpPr>
          <p:spPr bwMode="auto">
            <a:xfrm>
              <a:off x="1803" y="2166"/>
              <a:ext cx="60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9" name="Text Box 65"/>
            <p:cNvSpPr txBox="1">
              <a:spLocks noChangeArrowheads="1"/>
            </p:cNvSpPr>
            <p:nvPr/>
          </p:nvSpPr>
          <p:spPr bwMode="auto">
            <a:xfrm>
              <a:off x="1488" y="1938"/>
              <a:ext cx="6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ILD</a:t>
              </a:r>
            </a:p>
          </p:txBody>
        </p:sp>
      </p:grpSp>
      <p:grpSp>
        <p:nvGrpSpPr>
          <p:cNvPr id="514053" name="Group 66"/>
          <p:cNvGrpSpPr>
            <a:grpSpLocks/>
          </p:cNvGrpSpPr>
          <p:nvPr/>
        </p:nvGrpSpPr>
        <p:grpSpPr bwMode="auto">
          <a:xfrm>
            <a:off x="5072063" y="1341438"/>
            <a:ext cx="3629026" cy="4524374"/>
            <a:chOff x="3195" y="957"/>
            <a:chExt cx="2286" cy="2850"/>
          </a:xfrm>
        </p:grpSpPr>
        <p:sp>
          <p:nvSpPr>
            <p:cNvPr id="514069" name="Rectangle 67"/>
            <p:cNvSpPr>
              <a:spLocks noChangeArrowheads="1"/>
            </p:cNvSpPr>
            <p:nvPr/>
          </p:nvSpPr>
          <p:spPr bwMode="auto">
            <a:xfrm>
              <a:off x="3765" y="1008"/>
              <a:ext cx="1103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0" name="Rectangle 68"/>
            <p:cNvSpPr>
              <a:spLocks noChangeArrowheads="1"/>
            </p:cNvSpPr>
            <p:nvPr/>
          </p:nvSpPr>
          <p:spPr bwMode="auto">
            <a:xfrm>
              <a:off x="3765" y="1327"/>
              <a:ext cx="282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1" name="Rectangle 69"/>
            <p:cNvSpPr>
              <a:spLocks noChangeArrowheads="1"/>
            </p:cNvSpPr>
            <p:nvPr/>
          </p:nvSpPr>
          <p:spPr bwMode="auto">
            <a:xfrm>
              <a:off x="3765" y="1645"/>
              <a:ext cx="282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2" name="Rectangle 70"/>
            <p:cNvSpPr>
              <a:spLocks noChangeArrowheads="1"/>
            </p:cNvSpPr>
            <p:nvPr/>
          </p:nvSpPr>
          <p:spPr bwMode="auto">
            <a:xfrm>
              <a:off x="3765" y="1963"/>
              <a:ext cx="821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3" name="Rectangle 71"/>
            <p:cNvSpPr>
              <a:spLocks noChangeArrowheads="1"/>
            </p:cNvSpPr>
            <p:nvPr/>
          </p:nvSpPr>
          <p:spPr bwMode="auto">
            <a:xfrm>
              <a:off x="3765" y="2592"/>
              <a:ext cx="134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4" name="Line 72"/>
            <p:cNvSpPr>
              <a:spLocks noChangeShapeType="1"/>
            </p:cNvSpPr>
            <p:nvPr/>
          </p:nvSpPr>
          <p:spPr bwMode="auto">
            <a:xfrm>
              <a:off x="3765" y="3495"/>
              <a:ext cx="1642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5" name="Line 73"/>
            <p:cNvSpPr>
              <a:spLocks noChangeShapeType="1"/>
            </p:cNvSpPr>
            <p:nvPr/>
          </p:nvSpPr>
          <p:spPr bwMode="auto">
            <a:xfrm flipV="1">
              <a:off x="3765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6" name="Line 74"/>
            <p:cNvSpPr>
              <a:spLocks noChangeShapeType="1"/>
            </p:cNvSpPr>
            <p:nvPr/>
          </p:nvSpPr>
          <p:spPr bwMode="auto">
            <a:xfrm flipV="1">
              <a:off x="4091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7" name="Line 75"/>
            <p:cNvSpPr>
              <a:spLocks noChangeShapeType="1"/>
            </p:cNvSpPr>
            <p:nvPr/>
          </p:nvSpPr>
          <p:spPr bwMode="auto">
            <a:xfrm flipV="1">
              <a:off x="4424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8" name="Line 76"/>
            <p:cNvSpPr>
              <a:spLocks noChangeShapeType="1"/>
            </p:cNvSpPr>
            <p:nvPr/>
          </p:nvSpPr>
          <p:spPr bwMode="auto">
            <a:xfrm flipV="1">
              <a:off x="4749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9" name="Line 77"/>
            <p:cNvSpPr>
              <a:spLocks noChangeShapeType="1"/>
            </p:cNvSpPr>
            <p:nvPr/>
          </p:nvSpPr>
          <p:spPr bwMode="auto">
            <a:xfrm flipV="1">
              <a:off x="5082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80" name="Line 78"/>
            <p:cNvSpPr>
              <a:spLocks noChangeShapeType="1"/>
            </p:cNvSpPr>
            <p:nvPr/>
          </p:nvSpPr>
          <p:spPr bwMode="auto">
            <a:xfrm flipV="1">
              <a:off x="5407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81" name="Line 79"/>
            <p:cNvSpPr>
              <a:spLocks noChangeShapeType="1"/>
            </p:cNvSpPr>
            <p:nvPr/>
          </p:nvSpPr>
          <p:spPr bwMode="auto">
            <a:xfrm>
              <a:off x="3765" y="957"/>
              <a:ext cx="1" cy="253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82" name="Rectangle 80"/>
            <p:cNvSpPr>
              <a:spLocks noChangeArrowheads="1"/>
            </p:cNvSpPr>
            <p:nvPr/>
          </p:nvSpPr>
          <p:spPr bwMode="auto">
            <a:xfrm>
              <a:off x="3748" y="3548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3" name="Rectangle 81"/>
            <p:cNvSpPr>
              <a:spLocks noChangeArrowheads="1"/>
            </p:cNvSpPr>
            <p:nvPr/>
          </p:nvSpPr>
          <p:spPr bwMode="auto">
            <a:xfrm>
              <a:off x="4048" y="3548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4" name="Rectangle 82"/>
            <p:cNvSpPr>
              <a:spLocks noChangeArrowheads="1"/>
            </p:cNvSpPr>
            <p:nvPr/>
          </p:nvSpPr>
          <p:spPr bwMode="auto">
            <a:xfrm>
              <a:off x="4381" y="3548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5" name="Rectangle 83"/>
            <p:cNvSpPr>
              <a:spLocks noChangeArrowheads="1"/>
            </p:cNvSpPr>
            <p:nvPr/>
          </p:nvSpPr>
          <p:spPr bwMode="auto">
            <a:xfrm>
              <a:off x="4706" y="3548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6" name="Rectangle 84"/>
            <p:cNvSpPr>
              <a:spLocks noChangeArrowheads="1"/>
            </p:cNvSpPr>
            <p:nvPr/>
          </p:nvSpPr>
          <p:spPr bwMode="auto">
            <a:xfrm>
              <a:off x="5039" y="3548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7" name="Rectangle 85"/>
            <p:cNvSpPr>
              <a:spLocks noChangeArrowheads="1"/>
            </p:cNvSpPr>
            <p:nvPr/>
          </p:nvSpPr>
          <p:spPr bwMode="auto">
            <a:xfrm>
              <a:off x="5346" y="3548"/>
              <a:ext cx="13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8" name="Rectangle 86"/>
            <p:cNvSpPr>
              <a:spLocks noChangeArrowheads="1"/>
            </p:cNvSpPr>
            <p:nvPr/>
          </p:nvSpPr>
          <p:spPr bwMode="auto">
            <a:xfrm>
              <a:off x="3258" y="994"/>
              <a:ext cx="4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Increased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89" name="Rectangle 87"/>
            <p:cNvSpPr>
              <a:spLocks noChangeArrowheads="1"/>
            </p:cNvSpPr>
            <p:nvPr/>
          </p:nvSpPr>
          <p:spPr bwMode="auto">
            <a:xfrm>
              <a:off x="3215" y="1112"/>
              <a:ext cx="4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Work/Effort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0" name="Rectangle 88"/>
            <p:cNvSpPr>
              <a:spLocks noChangeArrowheads="1"/>
            </p:cNvSpPr>
            <p:nvPr/>
          </p:nvSpPr>
          <p:spPr bwMode="auto">
            <a:xfrm>
              <a:off x="3210" y="1312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Unsatisfied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1" name="Rectangle 89"/>
            <p:cNvSpPr>
              <a:spLocks noChangeArrowheads="1"/>
            </p:cNvSpPr>
            <p:nvPr/>
          </p:nvSpPr>
          <p:spPr bwMode="auto">
            <a:xfrm>
              <a:off x="3244" y="1430"/>
              <a:ext cx="4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Inspiration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2" name="Rectangle 90"/>
            <p:cNvSpPr>
              <a:spLocks noChangeArrowheads="1"/>
            </p:cNvSpPr>
            <p:nvPr/>
          </p:nvSpPr>
          <p:spPr bwMode="auto">
            <a:xfrm>
              <a:off x="3238" y="1630"/>
              <a:ext cx="4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Inspiratory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3" name="Rectangle 91"/>
            <p:cNvSpPr>
              <a:spLocks noChangeArrowheads="1"/>
            </p:cNvSpPr>
            <p:nvPr/>
          </p:nvSpPr>
          <p:spPr bwMode="auto">
            <a:xfrm>
              <a:off x="3323" y="1748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Difficulty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4" name="Rectangle 92"/>
            <p:cNvSpPr>
              <a:spLocks noChangeArrowheads="1"/>
            </p:cNvSpPr>
            <p:nvPr/>
          </p:nvSpPr>
          <p:spPr bwMode="auto">
            <a:xfrm>
              <a:off x="3424" y="2007"/>
              <a:ext cx="2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Heavy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5" name="Rectangle 93"/>
            <p:cNvSpPr>
              <a:spLocks noChangeArrowheads="1"/>
            </p:cNvSpPr>
            <p:nvPr/>
          </p:nvSpPr>
          <p:spPr bwMode="auto">
            <a:xfrm>
              <a:off x="3350" y="2326"/>
              <a:ext cx="33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Shallow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6" name="Rectangle 94"/>
            <p:cNvSpPr>
              <a:spLocks noChangeArrowheads="1"/>
            </p:cNvSpPr>
            <p:nvPr/>
          </p:nvSpPr>
          <p:spPr bwMode="auto">
            <a:xfrm>
              <a:off x="3441" y="2644"/>
              <a:ext cx="2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Rapid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7" name="Rectangle 95"/>
            <p:cNvSpPr>
              <a:spLocks noChangeArrowheads="1"/>
            </p:cNvSpPr>
            <p:nvPr/>
          </p:nvSpPr>
          <p:spPr bwMode="auto">
            <a:xfrm>
              <a:off x="3195" y="2962"/>
              <a:ext cx="49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Tight Chest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8" name="Rectangle 96"/>
            <p:cNvSpPr>
              <a:spLocks noChangeArrowheads="1"/>
            </p:cNvSpPr>
            <p:nvPr/>
          </p:nvSpPr>
          <p:spPr bwMode="auto">
            <a:xfrm>
              <a:off x="3265" y="3221"/>
              <a:ext cx="4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Expiratory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9" name="Rectangle 97"/>
            <p:cNvSpPr>
              <a:spLocks noChangeArrowheads="1"/>
            </p:cNvSpPr>
            <p:nvPr/>
          </p:nvSpPr>
          <p:spPr bwMode="auto">
            <a:xfrm>
              <a:off x="3330" y="3340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Difficulty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00" name="Rectangle 98"/>
            <p:cNvSpPr>
              <a:spLocks noChangeArrowheads="1"/>
            </p:cNvSpPr>
            <p:nvPr/>
          </p:nvSpPr>
          <p:spPr bwMode="auto">
            <a:xfrm>
              <a:off x="3902" y="3691"/>
              <a:ext cx="141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Selection frequency (% of group)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01" name="Rectangle 99"/>
            <p:cNvSpPr>
              <a:spLocks noChangeArrowheads="1"/>
            </p:cNvSpPr>
            <p:nvPr/>
          </p:nvSpPr>
          <p:spPr bwMode="auto">
            <a:xfrm>
              <a:off x="4909" y="3095"/>
              <a:ext cx="502" cy="319"/>
            </a:xfrm>
            <a:prstGeom prst="rect">
              <a:avLst/>
            </a:prstGeom>
            <a:noFill/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2" name="Rectangle 100"/>
            <p:cNvSpPr>
              <a:spLocks noChangeArrowheads="1"/>
            </p:cNvSpPr>
            <p:nvPr/>
          </p:nvSpPr>
          <p:spPr bwMode="auto">
            <a:xfrm>
              <a:off x="4974" y="3155"/>
              <a:ext cx="59" cy="5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3" name="Rectangle 101"/>
            <p:cNvSpPr>
              <a:spLocks noChangeArrowheads="1"/>
            </p:cNvSpPr>
            <p:nvPr/>
          </p:nvSpPr>
          <p:spPr bwMode="auto">
            <a:xfrm>
              <a:off x="5075" y="3118"/>
              <a:ext cx="2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Health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628262" name="Group 102"/>
          <p:cNvGrpSpPr>
            <a:grpSpLocks/>
          </p:cNvGrpSpPr>
          <p:nvPr/>
        </p:nvGrpSpPr>
        <p:grpSpPr bwMode="auto">
          <a:xfrm>
            <a:off x="5438777" y="1598613"/>
            <a:ext cx="2957514" cy="4772025"/>
            <a:chOff x="3426" y="1119"/>
            <a:chExt cx="1863" cy="3006"/>
          </a:xfrm>
        </p:grpSpPr>
        <p:sp>
          <p:nvSpPr>
            <p:cNvPr id="514055" name="Rectangle 103"/>
            <p:cNvSpPr>
              <a:spLocks noChangeArrowheads="1"/>
            </p:cNvSpPr>
            <p:nvPr/>
          </p:nvSpPr>
          <p:spPr bwMode="auto">
            <a:xfrm>
              <a:off x="3765" y="1119"/>
              <a:ext cx="1509" cy="104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56" name="Rectangle 104"/>
            <p:cNvSpPr>
              <a:spLocks noChangeArrowheads="1"/>
            </p:cNvSpPr>
            <p:nvPr/>
          </p:nvSpPr>
          <p:spPr bwMode="auto">
            <a:xfrm>
              <a:off x="3765" y="1438"/>
              <a:ext cx="1236" cy="103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57" name="Rectangle 105"/>
            <p:cNvSpPr>
              <a:spLocks noChangeArrowheads="1"/>
            </p:cNvSpPr>
            <p:nvPr/>
          </p:nvSpPr>
          <p:spPr bwMode="auto">
            <a:xfrm>
              <a:off x="3765" y="1756"/>
              <a:ext cx="1020" cy="108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58" name="Rectangle 106"/>
            <p:cNvSpPr>
              <a:spLocks noChangeArrowheads="1"/>
            </p:cNvSpPr>
            <p:nvPr/>
          </p:nvSpPr>
          <p:spPr bwMode="auto">
            <a:xfrm>
              <a:off x="3765" y="2074"/>
              <a:ext cx="1338" cy="107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59" name="Rectangle 107"/>
            <p:cNvSpPr>
              <a:spLocks noChangeArrowheads="1"/>
            </p:cNvSpPr>
            <p:nvPr/>
          </p:nvSpPr>
          <p:spPr bwMode="auto">
            <a:xfrm>
              <a:off x="3765" y="2385"/>
              <a:ext cx="385" cy="114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0" name="Rectangle 108"/>
            <p:cNvSpPr>
              <a:spLocks noChangeArrowheads="1"/>
            </p:cNvSpPr>
            <p:nvPr/>
          </p:nvSpPr>
          <p:spPr bwMode="auto">
            <a:xfrm>
              <a:off x="3765" y="2703"/>
              <a:ext cx="688" cy="104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1" name="Rectangle 109"/>
            <p:cNvSpPr>
              <a:spLocks noChangeArrowheads="1"/>
            </p:cNvSpPr>
            <p:nvPr/>
          </p:nvSpPr>
          <p:spPr bwMode="auto">
            <a:xfrm>
              <a:off x="3765" y="3021"/>
              <a:ext cx="282" cy="104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2" name="Rectangle 110"/>
            <p:cNvSpPr>
              <a:spLocks noChangeArrowheads="1"/>
            </p:cNvSpPr>
            <p:nvPr/>
          </p:nvSpPr>
          <p:spPr bwMode="auto">
            <a:xfrm>
              <a:off x="3765" y="3340"/>
              <a:ext cx="134" cy="103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3" name="Rectangle 111"/>
            <p:cNvSpPr>
              <a:spLocks noChangeArrowheads="1"/>
            </p:cNvSpPr>
            <p:nvPr/>
          </p:nvSpPr>
          <p:spPr bwMode="auto">
            <a:xfrm>
              <a:off x="4974" y="3310"/>
              <a:ext cx="59" cy="59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4" name="Rectangle 112"/>
            <p:cNvSpPr>
              <a:spLocks noChangeArrowheads="1"/>
            </p:cNvSpPr>
            <p:nvPr/>
          </p:nvSpPr>
          <p:spPr bwMode="auto">
            <a:xfrm>
              <a:off x="5139" y="3273"/>
              <a:ext cx="15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ILD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14065" name="Text Box 113"/>
            <p:cNvSpPr txBox="1">
              <a:spLocks noChangeArrowheads="1"/>
            </p:cNvSpPr>
            <p:nvPr/>
          </p:nvSpPr>
          <p:spPr bwMode="auto">
            <a:xfrm>
              <a:off x="4946" y="1332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4066" name="Text Box 114"/>
            <p:cNvSpPr txBox="1">
              <a:spLocks noChangeArrowheads="1"/>
            </p:cNvSpPr>
            <p:nvPr/>
          </p:nvSpPr>
          <p:spPr bwMode="auto">
            <a:xfrm>
              <a:off x="4946" y="1652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4067" name="Text Box 115"/>
            <p:cNvSpPr txBox="1">
              <a:spLocks noChangeArrowheads="1"/>
            </p:cNvSpPr>
            <p:nvPr/>
          </p:nvSpPr>
          <p:spPr bwMode="auto">
            <a:xfrm rot="10800000" flipV="1">
              <a:off x="4394" y="2575"/>
              <a:ext cx="4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 dirty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4068" name="Text Box 116"/>
            <p:cNvSpPr txBox="1">
              <a:spLocks noChangeArrowheads="1"/>
            </p:cNvSpPr>
            <p:nvPr/>
          </p:nvSpPr>
          <p:spPr bwMode="auto">
            <a:xfrm>
              <a:off x="3426" y="3837"/>
              <a:ext cx="16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</a:rPr>
                <a:t>* </a:t>
              </a:r>
              <a:r>
                <a:rPr lang="en-US" sz="2400" b="0" baseline="30000" dirty="0">
                  <a:solidFill>
                    <a:srgbClr val="000000"/>
                  </a:solidFill>
                </a:rPr>
                <a:t>p&lt;0.05 </a:t>
              </a:r>
              <a:r>
                <a:rPr lang="en-US" sz="2400" b="0" i="1" baseline="30000" dirty="0" err="1">
                  <a:solidFill>
                    <a:srgbClr val="000000"/>
                  </a:solidFill>
                </a:rPr>
                <a:t>vs</a:t>
              </a:r>
              <a:r>
                <a:rPr lang="en-US" sz="2400" b="0" baseline="30000" dirty="0">
                  <a:solidFill>
                    <a:srgbClr val="000000"/>
                  </a:solidFill>
                </a:rPr>
                <a:t> Health</a:t>
              </a:r>
            </a:p>
          </p:txBody>
        </p:sp>
      </p:grp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2259013" y="6508750"/>
            <a:ext cx="680878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Symbol" pitchFamily="18" charset="2"/>
              <a:buNone/>
            </a:pPr>
            <a:r>
              <a:rPr lang="en-US" sz="1600" b="0" i="1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O’Donnell DE, et al. AJRCCM 1997;155:109-15.</a:t>
            </a:r>
          </a:p>
        </p:txBody>
      </p:sp>
      <p:sp>
        <p:nvSpPr>
          <p:cNvPr id="119" name="Rettangolo 118"/>
          <p:cNvSpPr/>
          <p:nvPr/>
        </p:nvSpPr>
        <p:spPr bwMode="auto">
          <a:xfrm>
            <a:off x="4897480" y="1842228"/>
            <a:ext cx="3600400" cy="12961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7419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2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49" name="Text Box 2"/>
          <p:cNvSpPr txBox="1">
            <a:spLocks noChangeArrowheads="1"/>
          </p:cNvSpPr>
          <p:nvPr/>
        </p:nvSpPr>
        <p:spPr bwMode="auto">
          <a:xfrm>
            <a:off x="357188" y="279400"/>
            <a:ext cx="3624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Dyspnea Intensity-</a:t>
            </a:r>
          </a:p>
          <a:p>
            <a:pPr algn="ctr" eaLnBrk="0" hangingPunct="0">
              <a:buClr>
                <a:srgbClr val="FF3300"/>
              </a:buClr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Work rate Relationships</a:t>
            </a:r>
          </a:p>
        </p:txBody>
      </p:sp>
      <p:sp>
        <p:nvSpPr>
          <p:cNvPr id="514050" name="Text Box 3"/>
          <p:cNvSpPr txBox="1">
            <a:spLocks noChangeArrowheads="1"/>
          </p:cNvSpPr>
          <p:nvPr/>
        </p:nvSpPr>
        <p:spPr bwMode="auto">
          <a:xfrm>
            <a:off x="5056188" y="266700"/>
            <a:ext cx="3624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Quality of Dyspnea</a:t>
            </a:r>
          </a:p>
          <a:p>
            <a:pPr algn="ctr" eaLnBrk="0" hangingPunct="0">
              <a:buClr>
                <a:srgbClr val="FF3300"/>
              </a:buClr>
              <a:buFont typeface="Symbol" pitchFamily="18" charset="2"/>
              <a:buNone/>
            </a:pPr>
            <a:r>
              <a:rPr lang="en-US" sz="2400" dirty="0">
                <a:solidFill>
                  <a:srgbClr val="000000"/>
                </a:solidFill>
                <a:sym typeface="Symbol" pitchFamily="18" charset="2"/>
              </a:rPr>
              <a:t>during Exercise</a:t>
            </a:r>
          </a:p>
        </p:txBody>
      </p:sp>
      <p:grpSp>
        <p:nvGrpSpPr>
          <p:cNvPr id="514051" name="Group 4"/>
          <p:cNvGrpSpPr>
            <a:grpSpLocks/>
          </p:cNvGrpSpPr>
          <p:nvPr/>
        </p:nvGrpSpPr>
        <p:grpSpPr bwMode="auto">
          <a:xfrm>
            <a:off x="76200" y="1884363"/>
            <a:ext cx="4946650" cy="3979863"/>
            <a:chOff x="16" y="955"/>
            <a:chExt cx="3116" cy="2507"/>
          </a:xfrm>
        </p:grpSpPr>
        <p:sp>
          <p:nvSpPr>
            <p:cNvPr id="514110" name="Text Box 5"/>
            <p:cNvSpPr txBox="1">
              <a:spLocks noChangeArrowheads="1"/>
            </p:cNvSpPr>
            <p:nvPr/>
          </p:nvSpPr>
          <p:spPr bwMode="auto">
            <a:xfrm>
              <a:off x="72" y="1391"/>
              <a:ext cx="984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very, very severe</a:t>
              </a:r>
            </a:p>
          </p:txBody>
        </p:sp>
        <p:sp>
          <p:nvSpPr>
            <p:cNvPr id="514111" name="Line 6"/>
            <p:cNvSpPr>
              <a:spLocks noChangeShapeType="1"/>
            </p:cNvSpPr>
            <p:nvPr/>
          </p:nvSpPr>
          <p:spPr bwMode="auto">
            <a:xfrm>
              <a:off x="1160" y="1307"/>
              <a:ext cx="1" cy="1843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2" name="Line 7"/>
            <p:cNvSpPr>
              <a:spLocks noChangeShapeType="1"/>
            </p:cNvSpPr>
            <p:nvPr/>
          </p:nvSpPr>
          <p:spPr bwMode="auto">
            <a:xfrm>
              <a:off x="1130" y="3150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3" name="Line 8"/>
            <p:cNvSpPr>
              <a:spLocks noChangeShapeType="1"/>
            </p:cNvSpPr>
            <p:nvPr/>
          </p:nvSpPr>
          <p:spPr bwMode="auto">
            <a:xfrm>
              <a:off x="1130" y="2965"/>
              <a:ext cx="30" cy="2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4" name="Line 9"/>
            <p:cNvSpPr>
              <a:spLocks noChangeShapeType="1"/>
            </p:cNvSpPr>
            <p:nvPr/>
          </p:nvSpPr>
          <p:spPr bwMode="auto">
            <a:xfrm>
              <a:off x="1130" y="2780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5" name="Line 10"/>
            <p:cNvSpPr>
              <a:spLocks noChangeShapeType="1"/>
            </p:cNvSpPr>
            <p:nvPr/>
          </p:nvSpPr>
          <p:spPr bwMode="auto">
            <a:xfrm>
              <a:off x="1130" y="2594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6" name="Line 11"/>
            <p:cNvSpPr>
              <a:spLocks noChangeShapeType="1"/>
            </p:cNvSpPr>
            <p:nvPr/>
          </p:nvSpPr>
          <p:spPr bwMode="auto">
            <a:xfrm>
              <a:off x="1130" y="2410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7" name="Line 12"/>
            <p:cNvSpPr>
              <a:spLocks noChangeShapeType="1"/>
            </p:cNvSpPr>
            <p:nvPr/>
          </p:nvSpPr>
          <p:spPr bwMode="auto">
            <a:xfrm>
              <a:off x="1130" y="2224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8" name="Line 13"/>
            <p:cNvSpPr>
              <a:spLocks noChangeShapeType="1"/>
            </p:cNvSpPr>
            <p:nvPr/>
          </p:nvSpPr>
          <p:spPr bwMode="auto">
            <a:xfrm>
              <a:off x="1130" y="2047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19" name="Line 14"/>
            <p:cNvSpPr>
              <a:spLocks noChangeShapeType="1"/>
            </p:cNvSpPr>
            <p:nvPr/>
          </p:nvSpPr>
          <p:spPr bwMode="auto">
            <a:xfrm>
              <a:off x="1130" y="1861"/>
              <a:ext cx="30" cy="2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0" name="Line 15"/>
            <p:cNvSpPr>
              <a:spLocks noChangeShapeType="1"/>
            </p:cNvSpPr>
            <p:nvPr/>
          </p:nvSpPr>
          <p:spPr bwMode="auto">
            <a:xfrm>
              <a:off x="1130" y="1677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1" name="Line 16"/>
            <p:cNvSpPr>
              <a:spLocks noChangeShapeType="1"/>
            </p:cNvSpPr>
            <p:nvPr/>
          </p:nvSpPr>
          <p:spPr bwMode="auto">
            <a:xfrm>
              <a:off x="1130" y="1491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2" name="Line 17"/>
            <p:cNvSpPr>
              <a:spLocks noChangeShapeType="1"/>
            </p:cNvSpPr>
            <p:nvPr/>
          </p:nvSpPr>
          <p:spPr bwMode="auto">
            <a:xfrm>
              <a:off x="1130" y="1307"/>
              <a:ext cx="3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3" name="Line 18"/>
            <p:cNvSpPr>
              <a:spLocks noChangeShapeType="1"/>
            </p:cNvSpPr>
            <p:nvPr/>
          </p:nvSpPr>
          <p:spPr bwMode="auto">
            <a:xfrm>
              <a:off x="1160" y="3150"/>
              <a:ext cx="1710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4" name="Line 19"/>
            <p:cNvSpPr>
              <a:spLocks noChangeShapeType="1"/>
            </p:cNvSpPr>
            <p:nvPr/>
          </p:nvSpPr>
          <p:spPr bwMode="auto">
            <a:xfrm flipV="1">
              <a:off x="1160" y="3150"/>
              <a:ext cx="1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5" name="Line 20"/>
            <p:cNvSpPr>
              <a:spLocks noChangeShapeType="1"/>
            </p:cNvSpPr>
            <p:nvPr/>
          </p:nvSpPr>
          <p:spPr bwMode="auto">
            <a:xfrm flipV="1">
              <a:off x="1500" y="3150"/>
              <a:ext cx="1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6" name="Line 21"/>
            <p:cNvSpPr>
              <a:spLocks noChangeShapeType="1"/>
            </p:cNvSpPr>
            <p:nvPr/>
          </p:nvSpPr>
          <p:spPr bwMode="auto">
            <a:xfrm flipV="1">
              <a:off x="1840" y="3150"/>
              <a:ext cx="2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7" name="Line 22"/>
            <p:cNvSpPr>
              <a:spLocks noChangeShapeType="1"/>
            </p:cNvSpPr>
            <p:nvPr/>
          </p:nvSpPr>
          <p:spPr bwMode="auto">
            <a:xfrm flipV="1">
              <a:off x="2188" y="3150"/>
              <a:ext cx="1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8" name="Line 23"/>
            <p:cNvSpPr>
              <a:spLocks noChangeShapeType="1"/>
            </p:cNvSpPr>
            <p:nvPr/>
          </p:nvSpPr>
          <p:spPr bwMode="auto">
            <a:xfrm flipV="1">
              <a:off x="2529" y="3150"/>
              <a:ext cx="1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29" name="Line 24"/>
            <p:cNvSpPr>
              <a:spLocks noChangeShapeType="1"/>
            </p:cNvSpPr>
            <p:nvPr/>
          </p:nvSpPr>
          <p:spPr bwMode="auto">
            <a:xfrm flipV="1">
              <a:off x="2870" y="3150"/>
              <a:ext cx="2" cy="29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30" name="Freeform 25"/>
            <p:cNvSpPr>
              <a:spLocks/>
            </p:cNvSpPr>
            <p:nvPr/>
          </p:nvSpPr>
          <p:spPr bwMode="auto">
            <a:xfrm>
              <a:off x="1160" y="2395"/>
              <a:ext cx="1450" cy="755"/>
            </a:xfrm>
            <a:custGeom>
              <a:avLst/>
              <a:gdLst>
                <a:gd name="T0" fmla="*/ 0 w 196"/>
                <a:gd name="T1" fmla="*/ 755 h 102"/>
                <a:gd name="T2" fmla="*/ 303 w 196"/>
                <a:gd name="T3" fmla="*/ 740 h 102"/>
                <a:gd name="T4" fmla="*/ 629 w 196"/>
                <a:gd name="T5" fmla="*/ 555 h 102"/>
                <a:gd name="T6" fmla="*/ 1184 w 196"/>
                <a:gd name="T7" fmla="*/ 252 h 102"/>
                <a:gd name="T8" fmla="*/ 1450 w 196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02"/>
                <a:gd name="T17" fmla="*/ 196 w 196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02">
                  <a:moveTo>
                    <a:pt x="0" y="102"/>
                  </a:moveTo>
                  <a:lnTo>
                    <a:pt x="41" y="100"/>
                  </a:lnTo>
                  <a:lnTo>
                    <a:pt x="85" y="75"/>
                  </a:lnTo>
                  <a:lnTo>
                    <a:pt x="160" y="34"/>
                  </a:lnTo>
                  <a:lnTo>
                    <a:pt x="196" y="0"/>
                  </a:lnTo>
                </a:path>
              </a:pathLst>
            </a:custGeom>
            <a:noFill/>
            <a:ln w="1905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31" name="Oval 26"/>
            <p:cNvSpPr>
              <a:spLocks noChangeArrowheads="1"/>
            </p:cNvSpPr>
            <p:nvPr/>
          </p:nvSpPr>
          <p:spPr bwMode="auto">
            <a:xfrm>
              <a:off x="1130" y="3120"/>
              <a:ext cx="59" cy="5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2" name="Oval 27"/>
            <p:cNvSpPr>
              <a:spLocks noChangeArrowheads="1"/>
            </p:cNvSpPr>
            <p:nvPr/>
          </p:nvSpPr>
          <p:spPr bwMode="auto">
            <a:xfrm>
              <a:off x="1433" y="3105"/>
              <a:ext cx="60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3" name="Oval 28"/>
            <p:cNvSpPr>
              <a:spLocks noChangeArrowheads="1"/>
            </p:cNvSpPr>
            <p:nvPr/>
          </p:nvSpPr>
          <p:spPr bwMode="auto">
            <a:xfrm>
              <a:off x="1759" y="2921"/>
              <a:ext cx="59" cy="5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4" name="Oval 29"/>
            <p:cNvSpPr>
              <a:spLocks noChangeArrowheads="1"/>
            </p:cNvSpPr>
            <p:nvPr/>
          </p:nvSpPr>
          <p:spPr bwMode="auto">
            <a:xfrm>
              <a:off x="2315" y="2616"/>
              <a:ext cx="59" cy="6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5" name="Oval 30"/>
            <p:cNvSpPr>
              <a:spLocks noChangeArrowheads="1"/>
            </p:cNvSpPr>
            <p:nvPr/>
          </p:nvSpPr>
          <p:spPr bwMode="auto">
            <a:xfrm>
              <a:off x="2581" y="2365"/>
              <a:ext cx="59" cy="5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36" name="Rectangle 31"/>
            <p:cNvSpPr>
              <a:spLocks noChangeArrowheads="1"/>
            </p:cNvSpPr>
            <p:nvPr/>
          </p:nvSpPr>
          <p:spPr bwMode="auto">
            <a:xfrm>
              <a:off x="1056" y="3090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37" name="Rectangle 32"/>
            <p:cNvSpPr>
              <a:spLocks noChangeArrowheads="1"/>
            </p:cNvSpPr>
            <p:nvPr/>
          </p:nvSpPr>
          <p:spPr bwMode="auto">
            <a:xfrm>
              <a:off x="1056" y="2906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38" name="Rectangle 33"/>
            <p:cNvSpPr>
              <a:spLocks noChangeArrowheads="1"/>
            </p:cNvSpPr>
            <p:nvPr/>
          </p:nvSpPr>
          <p:spPr bwMode="auto">
            <a:xfrm>
              <a:off x="1056" y="2720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39" name="Rectangle 34"/>
            <p:cNvSpPr>
              <a:spLocks noChangeArrowheads="1"/>
            </p:cNvSpPr>
            <p:nvPr/>
          </p:nvSpPr>
          <p:spPr bwMode="auto">
            <a:xfrm>
              <a:off x="1056" y="2536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0" name="Rectangle 35"/>
            <p:cNvSpPr>
              <a:spLocks noChangeArrowheads="1"/>
            </p:cNvSpPr>
            <p:nvPr/>
          </p:nvSpPr>
          <p:spPr bwMode="auto">
            <a:xfrm>
              <a:off x="1054" y="2350"/>
              <a:ext cx="4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1" name="Rectangle 36"/>
            <p:cNvSpPr>
              <a:spLocks noChangeArrowheads="1"/>
            </p:cNvSpPr>
            <p:nvPr/>
          </p:nvSpPr>
          <p:spPr bwMode="auto">
            <a:xfrm>
              <a:off x="1056" y="2166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2" name="Rectangle 37"/>
            <p:cNvSpPr>
              <a:spLocks noChangeArrowheads="1"/>
            </p:cNvSpPr>
            <p:nvPr/>
          </p:nvSpPr>
          <p:spPr bwMode="auto">
            <a:xfrm>
              <a:off x="1056" y="1988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3" name="Rectangle 38"/>
            <p:cNvSpPr>
              <a:spLocks noChangeArrowheads="1"/>
            </p:cNvSpPr>
            <p:nvPr/>
          </p:nvSpPr>
          <p:spPr bwMode="auto">
            <a:xfrm>
              <a:off x="1056" y="1802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4" name="Rectangle 39"/>
            <p:cNvSpPr>
              <a:spLocks noChangeArrowheads="1"/>
            </p:cNvSpPr>
            <p:nvPr/>
          </p:nvSpPr>
          <p:spPr bwMode="auto">
            <a:xfrm>
              <a:off x="1056" y="1617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5" name="Rectangle 40"/>
            <p:cNvSpPr>
              <a:spLocks noChangeArrowheads="1"/>
            </p:cNvSpPr>
            <p:nvPr/>
          </p:nvSpPr>
          <p:spPr bwMode="auto">
            <a:xfrm>
              <a:off x="1056" y="1432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9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6" name="Rectangle 41"/>
            <p:cNvSpPr>
              <a:spLocks noChangeArrowheads="1"/>
            </p:cNvSpPr>
            <p:nvPr/>
          </p:nvSpPr>
          <p:spPr bwMode="auto">
            <a:xfrm>
              <a:off x="1007" y="124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7" name="Rectangle 42"/>
            <p:cNvSpPr>
              <a:spLocks noChangeArrowheads="1"/>
            </p:cNvSpPr>
            <p:nvPr/>
          </p:nvSpPr>
          <p:spPr bwMode="auto">
            <a:xfrm>
              <a:off x="1151" y="3207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8" name="Rectangle 43"/>
            <p:cNvSpPr>
              <a:spLocks noChangeArrowheads="1"/>
            </p:cNvSpPr>
            <p:nvPr/>
          </p:nvSpPr>
          <p:spPr bwMode="auto">
            <a:xfrm>
              <a:off x="1465" y="320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49" name="Rectangle 44"/>
            <p:cNvSpPr>
              <a:spLocks noChangeArrowheads="1"/>
            </p:cNvSpPr>
            <p:nvPr/>
          </p:nvSpPr>
          <p:spPr bwMode="auto">
            <a:xfrm>
              <a:off x="1806" y="320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50" name="Rectangle 45"/>
            <p:cNvSpPr>
              <a:spLocks noChangeArrowheads="1"/>
            </p:cNvSpPr>
            <p:nvPr/>
          </p:nvSpPr>
          <p:spPr bwMode="auto">
            <a:xfrm>
              <a:off x="2153" y="320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51" name="Rectangle 46"/>
            <p:cNvSpPr>
              <a:spLocks noChangeArrowheads="1"/>
            </p:cNvSpPr>
            <p:nvPr/>
          </p:nvSpPr>
          <p:spPr bwMode="auto">
            <a:xfrm>
              <a:off x="2495" y="3207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52" name="Rectangle 47"/>
            <p:cNvSpPr>
              <a:spLocks noChangeArrowheads="1"/>
            </p:cNvSpPr>
            <p:nvPr/>
          </p:nvSpPr>
          <p:spPr bwMode="auto">
            <a:xfrm>
              <a:off x="2817" y="3207"/>
              <a:ext cx="13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153" name="Rectangle 48"/>
            <p:cNvSpPr>
              <a:spLocks noChangeArrowheads="1"/>
            </p:cNvSpPr>
            <p:nvPr/>
          </p:nvSpPr>
          <p:spPr bwMode="auto">
            <a:xfrm>
              <a:off x="1303" y="3346"/>
              <a:ext cx="146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Work rate (% predicted maximum)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54" name="Rectangle 49"/>
            <p:cNvSpPr>
              <a:spLocks noChangeArrowheads="1"/>
            </p:cNvSpPr>
            <p:nvPr/>
          </p:nvSpPr>
          <p:spPr bwMode="auto">
            <a:xfrm>
              <a:off x="154" y="955"/>
              <a:ext cx="9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Breathing discomfort</a:t>
              </a:r>
            </a:p>
            <a:p>
              <a:pPr algn="r" eaLnBrk="0" hangingPunct="0"/>
              <a:r>
                <a:rPr lang="en-US" sz="1200" u="sng" dirty="0">
                  <a:solidFill>
                    <a:srgbClr val="000000"/>
                  </a:solidFill>
                  <a:latin typeface="Arial" charset="0"/>
                </a:rPr>
                <a:t>                (Borg scale</a:t>
              </a:r>
              <a:r>
                <a:rPr lang="en-US" sz="1200" dirty="0">
                  <a:solidFill>
                    <a:srgbClr val="000000"/>
                  </a:solidFill>
                  <a:latin typeface="Arial" charset="0"/>
                </a:rPr>
                <a:t>)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514155" name="Text Box 50"/>
            <p:cNvSpPr txBox="1">
              <a:spLocks noChangeArrowheads="1"/>
            </p:cNvSpPr>
            <p:nvPr/>
          </p:nvSpPr>
          <p:spPr bwMode="auto">
            <a:xfrm>
              <a:off x="233" y="1759"/>
              <a:ext cx="81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very severe</a:t>
              </a:r>
            </a:p>
          </p:txBody>
        </p:sp>
        <p:sp>
          <p:nvSpPr>
            <p:cNvPr id="514156" name="Text Box 51"/>
            <p:cNvSpPr txBox="1">
              <a:spLocks noChangeArrowheads="1"/>
            </p:cNvSpPr>
            <p:nvPr/>
          </p:nvSpPr>
          <p:spPr bwMode="auto">
            <a:xfrm>
              <a:off x="233" y="2127"/>
              <a:ext cx="81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severe</a:t>
              </a:r>
            </a:p>
          </p:txBody>
        </p:sp>
        <p:sp>
          <p:nvSpPr>
            <p:cNvPr id="514157" name="Text Box 52"/>
            <p:cNvSpPr txBox="1">
              <a:spLocks noChangeArrowheads="1"/>
            </p:cNvSpPr>
            <p:nvPr/>
          </p:nvSpPr>
          <p:spPr bwMode="auto">
            <a:xfrm>
              <a:off x="16" y="2311"/>
              <a:ext cx="1024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 somewhat severe</a:t>
              </a:r>
            </a:p>
          </p:txBody>
        </p:sp>
        <p:sp>
          <p:nvSpPr>
            <p:cNvPr id="514158" name="Text Box 53"/>
            <p:cNvSpPr txBox="1">
              <a:spLocks noChangeArrowheads="1"/>
            </p:cNvSpPr>
            <p:nvPr/>
          </p:nvSpPr>
          <p:spPr bwMode="auto">
            <a:xfrm>
              <a:off x="111" y="2503"/>
              <a:ext cx="93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moderate</a:t>
              </a:r>
            </a:p>
          </p:txBody>
        </p:sp>
        <p:sp>
          <p:nvSpPr>
            <p:cNvPr id="514159" name="Text Box 54"/>
            <p:cNvSpPr txBox="1">
              <a:spLocks noChangeArrowheads="1"/>
            </p:cNvSpPr>
            <p:nvPr/>
          </p:nvSpPr>
          <p:spPr bwMode="auto">
            <a:xfrm>
              <a:off x="111" y="2679"/>
              <a:ext cx="93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slight</a:t>
              </a:r>
            </a:p>
          </p:txBody>
        </p:sp>
        <p:sp>
          <p:nvSpPr>
            <p:cNvPr id="514160" name="Text Box 55"/>
            <p:cNvSpPr txBox="1">
              <a:spLocks noChangeArrowheads="1"/>
            </p:cNvSpPr>
            <p:nvPr/>
          </p:nvSpPr>
          <p:spPr bwMode="auto">
            <a:xfrm>
              <a:off x="64" y="1199"/>
              <a:ext cx="98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maximal</a:t>
              </a:r>
            </a:p>
          </p:txBody>
        </p:sp>
        <p:sp>
          <p:nvSpPr>
            <p:cNvPr id="514161" name="Text Box 56"/>
            <p:cNvSpPr txBox="1">
              <a:spLocks noChangeArrowheads="1"/>
            </p:cNvSpPr>
            <p:nvPr/>
          </p:nvSpPr>
          <p:spPr bwMode="auto">
            <a:xfrm>
              <a:off x="119" y="2871"/>
              <a:ext cx="93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very slight</a:t>
              </a:r>
            </a:p>
          </p:txBody>
        </p:sp>
        <p:sp>
          <p:nvSpPr>
            <p:cNvPr id="514162" name="Text Box 57"/>
            <p:cNvSpPr txBox="1">
              <a:spLocks noChangeArrowheads="1"/>
            </p:cNvSpPr>
            <p:nvPr/>
          </p:nvSpPr>
          <p:spPr bwMode="auto">
            <a:xfrm>
              <a:off x="119" y="3063"/>
              <a:ext cx="937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50000"/>
                </a:spcBef>
                <a:buClr>
                  <a:srgbClr val="FF3300"/>
                </a:buClr>
                <a:buFont typeface="Symbol" pitchFamily="18" charset="2"/>
                <a:buNone/>
              </a:pPr>
              <a:r>
                <a:rPr lang="en-US" sz="1600" b="0" i="1">
                  <a:solidFill>
                    <a:srgbClr val="000000"/>
                  </a:solidFill>
                  <a:sym typeface="Symbol" pitchFamily="18" charset="2"/>
                </a:rPr>
                <a:t>none</a:t>
              </a:r>
            </a:p>
          </p:txBody>
        </p:sp>
        <p:sp>
          <p:nvSpPr>
            <p:cNvPr id="514163" name="Text Box 58"/>
            <p:cNvSpPr txBox="1">
              <a:spLocks noChangeArrowheads="1"/>
            </p:cNvSpPr>
            <p:nvPr/>
          </p:nvSpPr>
          <p:spPr bwMode="auto">
            <a:xfrm>
              <a:off x="2208" y="2142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Health</a:t>
              </a:r>
            </a:p>
          </p:txBody>
        </p:sp>
      </p:grpSp>
      <p:grpSp>
        <p:nvGrpSpPr>
          <p:cNvPr id="1628219" name="Group 59"/>
          <p:cNvGrpSpPr>
            <a:grpSpLocks/>
          </p:cNvGrpSpPr>
          <p:nvPr/>
        </p:nvGrpSpPr>
        <p:grpSpPr bwMode="auto">
          <a:xfrm>
            <a:off x="1844675" y="3444875"/>
            <a:ext cx="1587500" cy="1865313"/>
            <a:chOff x="1130" y="1938"/>
            <a:chExt cx="1000" cy="1175"/>
          </a:xfrm>
        </p:grpSpPr>
        <p:sp>
          <p:nvSpPr>
            <p:cNvPr id="514104" name="Freeform 60"/>
            <p:cNvSpPr>
              <a:spLocks/>
            </p:cNvSpPr>
            <p:nvPr/>
          </p:nvSpPr>
          <p:spPr bwMode="auto">
            <a:xfrm>
              <a:off x="1160" y="2194"/>
              <a:ext cx="673" cy="889"/>
            </a:xfrm>
            <a:custGeom>
              <a:avLst/>
              <a:gdLst>
                <a:gd name="T0" fmla="*/ 0 w 91"/>
                <a:gd name="T1" fmla="*/ 889 h 120"/>
                <a:gd name="T2" fmla="*/ 170 w 91"/>
                <a:gd name="T3" fmla="*/ 674 h 120"/>
                <a:gd name="T4" fmla="*/ 340 w 91"/>
                <a:gd name="T5" fmla="*/ 496 h 120"/>
                <a:gd name="T6" fmla="*/ 673 w 91"/>
                <a:gd name="T7" fmla="*/ 0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"/>
                <a:gd name="T13" fmla="*/ 0 h 120"/>
                <a:gd name="T14" fmla="*/ 91 w 91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" h="120">
                  <a:moveTo>
                    <a:pt x="0" y="120"/>
                  </a:moveTo>
                  <a:lnTo>
                    <a:pt x="23" y="91"/>
                  </a:lnTo>
                  <a:lnTo>
                    <a:pt x="46" y="67"/>
                  </a:lnTo>
                  <a:lnTo>
                    <a:pt x="91" y="0"/>
                  </a:lnTo>
                </a:path>
              </a:pathLst>
            </a:custGeom>
            <a:noFill/>
            <a:ln w="19050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105" name="Oval 61"/>
            <p:cNvSpPr>
              <a:spLocks noChangeArrowheads="1"/>
            </p:cNvSpPr>
            <p:nvPr/>
          </p:nvSpPr>
          <p:spPr bwMode="auto">
            <a:xfrm>
              <a:off x="1130" y="3053"/>
              <a:ext cx="59" cy="6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6" name="Oval 62"/>
            <p:cNvSpPr>
              <a:spLocks noChangeArrowheads="1"/>
            </p:cNvSpPr>
            <p:nvPr/>
          </p:nvSpPr>
          <p:spPr bwMode="auto">
            <a:xfrm>
              <a:off x="1300" y="2839"/>
              <a:ext cx="59" cy="5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7" name="Oval 63"/>
            <p:cNvSpPr>
              <a:spLocks noChangeArrowheads="1"/>
            </p:cNvSpPr>
            <p:nvPr/>
          </p:nvSpPr>
          <p:spPr bwMode="auto">
            <a:xfrm>
              <a:off x="1470" y="2661"/>
              <a:ext cx="60" cy="5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8" name="Oval 64"/>
            <p:cNvSpPr>
              <a:spLocks noChangeArrowheads="1"/>
            </p:cNvSpPr>
            <p:nvPr/>
          </p:nvSpPr>
          <p:spPr bwMode="auto">
            <a:xfrm>
              <a:off x="1803" y="2166"/>
              <a:ext cx="60" cy="5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9" name="Text Box 65"/>
            <p:cNvSpPr txBox="1">
              <a:spLocks noChangeArrowheads="1"/>
            </p:cNvSpPr>
            <p:nvPr/>
          </p:nvSpPr>
          <p:spPr bwMode="auto">
            <a:xfrm>
              <a:off x="1488" y="1938"/>
              <a:ext cx="6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COPD</a:t>
              </a:r>
            </a:p>
          </p:txBody>
        </p:sp>
      </p:grpSp>
      <p:grpSp>
        <p:nvGrpSpPr>
          <p:cNvPr id="514053" name="Group 66"/>
          <p:cNvGrpSpPr>
            <a:grpSpLocks/>
          </p:cNvGrpSpPr>
          <p:nvPr/>
        </p:nvGrpSpPr>
        <p:grpSpPr bwMode="auto">
          <a:xfrm>
            <a:off x="5072063" y="1341438"/>
            <a:ext cx="3629026" cy="4524374"/>
            <a:chOff x="3195" y="957"/>
            <a:chExt cx="2286" cy="2850"/>
          </a:xfrm>
        </p:grpSpPr>
        <p:sp>
          <p:nvSpPr>
            <p:cNvPr id="514069" name="Rectangle 67"/>
            <p:cNvSpPr>
              <a:spLocks noChangeArrowheads="1"/>
            </p:cNvSpPr>
            <p:nvPr/>
          </p:nvSpPr>
          <p:spPr bwMode="auto">
            <a:xfrm>
              <a:off x="3765" y="1008"/>
              <a:ext cx="1103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0" name="Rectangle 68"/>
            <p:cNvSpPr>
              <a:spLocks noChangeArrowheads="1"/>
            </p:cNvSpPr>
            <p:nvPr/>
          </p:nvSpPr>
          <p:spPr bwMode="auto">
            <a:xfrm>
              <a:off x="3765" y="1327"/>
              <a:ext cx="282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1" name="Rectangle 69"/>
            <p:cNvSpPr>
              <a:spLocks noChangeArrowheads="1"/>
            </p:cNvSpPr>
            <p:nvPr/>
          </p:nvSpPr>
          <p:spPr bwMode="auto">
            <a:xfrm>
              <a:off x="3765" y="1645"/>
              <a:ext cx="282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2" name="Rectangle 70"/>
            <p:cNvSpPr>
              <a:spLocks noChangeArrowheads="1"/>
            </p:cNvSpPr>
            <p:nvPr/>
          </p:nvSpPr>
          <p:spPr bwMode="auto">
            <a:xfrm>
              <a:off x="3765" y="1963"/>
              <a:ext cx="821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3" name="Rectangle 71"/>
            <p:cNvSpPr>
              <a:spLocks noChangeArrowheads="1"/>
            </p:cNvSpPr>
            <p:nvPr/>
          </p:nvSpPr>
          <p:spPr bwMode="auto">
            <a:xfrm>
              <a:off x="3765" y="2592"/>
              <a:ext cx="134" cy="111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74" name="Line 72"/>
            <p:cNvSpPr>
              <a:spLocks noChangeShapeType="1"/>
            </p:cNvSpPr>
            <p:nvPr/>
          </p:nvSpPr>
          <p:spPr bwMode="auto">
            <a:xfrm>
              <a:off x="3765" y="3495"/>
              <a:ext cx="1642" cy="1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5" name="Line 73"/>
            <p:cNvSpPr>
              <a:spLocks noChangeShapeType="1"/>
            </p:cNvSpPr>
            <p:nvPr/>
          </p:nvSpPr>
          <p:spPr bwMode="auto">
            <a:xfrm flipV="1">
              <a:off x="3765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6" name="Line 74"/>
            <p:cNvSpPr>
              <a:spLocks noChangeShapeType="1"/>
            </p:cNvSpPr>
            <p:nvPr/>
          </p:nvSpPr>
          <p:spPr bwMode="auto">
            <a:xfrm flipV="1">
              <a:off x="4091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7" name="Line 75"/>
            <p:cNvSpPr>
              <a:spLocks noChangeShapeType="1"/>
            </p:cNvSpPr>
            <p:nvPr/>
          </p:nvSpPr>
          <p:spPr bwMode="auto">
            <a:xfrm flipV="1">
              <a:off x="4424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8" name="Line 76"/>
            <p:cNvSpPr>
              <a:spLocks noChangeShapeType="1"/>
            </p:cNvSpPr>
            <p:nvPr/>
          </p:nvSpPr>
          <p:spPr bwMode="auto">
            <a:xfrm flipV="1">
              <a:off x="4749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79" name="Line 77"/>
            <p:cNvSpPr>
              <a:spLocks noChangeShapeType="1"/>
            </p:cNvSpPr>
            <p:nvPr/>
          </p:nvSpPr>
          <p:spPr bwMode="auto">
            <a:xfrm flipV="1">
              <a:off x="5082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80" name="Line 78"/>
            <p:cNvSpPr>
              <a:spLocks noChangeShapeType="1"/>
            </p:cNvSpPr>
            <p:nvPr/>
          </p:nvSpPr>
          <p:spPr bwMode="auto">
            <a:xfrm flipV="1">
              <a:off x="5407" y="3495"/>
              <a:ext cx="1" cy="30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81" name="Line 79"/>
            <p:cNvSpPr>
              <a:spLocks noChangeShapeType="1"/>
            </p:cNvSpPr>
            <p:nvPr/>
          </p:nvSpPr>
          <p:spPr bwMode="auto">
            <a:xfrm>
              <a:off x="3765" y="957"/>
              <a:ext cx="1" cy="253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4082" name="Rectangle 80"/>
            <p:cNvSpPr>
              <a:spLocks noChangeArrowheads="1"/>
            </p:cNvSpPr>
            <p:nvPr/>
          </p:nvSpPr>
          <p:spPr bwMode="auto">
            <a:xfrm>
              <a:off x="3748" y="3548"/>
              <a:ext cx="4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3" name="Rectangle 81"/>
            <p:cNvSpPr>
              <a:spLocks noChangeArrowheads="1"/>
            </p:cNvSpPr>
            <p:nvPr/>
          </p:nvSpPr>
          <p:spPr bwMode="auto">
            <a:xfrm>
              <a:off x="4048" y="3548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4" name="Rectangle 82"/>
            <p:cNvSpPr>
              <a:spLocks noChangeArrowheads="1"/>
            </p:cNvSpPr>
            <p:nvPr/>
          </p:nvSpPr>
          <p:spPr bwMode="auto">
            <a:xfrm>
              <a:off x="4381" y="3548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5" name="Rectangle 83"/>
            <p:cNvSpPr>
              <a:spLocks noChangeArrowheads="1"/>
            </p:cNvSpPr>
            <p:nvPr/>
          </p:nvSpPr>
          <p:spPr bwMode="auto">
            <a:xfrm>
              <a:off x="4706" y="3548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6" name="Rectangle 84"/>
            <p:cNvSpPr>
              <a:spLocks noChangeArrowheads="1"/>
            </p:cNvSpPr>
            <p:nvPr/>
          </p:nvSpPr>
          <p:spPr bwMode="auto">
            <a:xfrm>
              <a:off x="5039" y="3548"/>
              <a:ext cx="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7" name="Rectangle 85"/>
            <p:cNvSpPr>
              <a:spLocks noChangeArrowheads="1"/>
            </p:cNvSpPr>
            <p:nvPr/>
          </p:nvSpPr>
          <p:spPr bwMode="auto">
            <a:xfrm>
              <a:off x="5346" y="3548"/>
              <a:ext cx="13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000" b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1000" b="0">
                <a:solidFill>
                  <a:srgbClr val="000000"/>
                </a:solidFill>
              </a:endParaRPr>
            </a:p>
          </p:txBody>
        </p:sp>
        <p:sp>
          <p:nvSpPr>
            <p:cNvPr id="514088" name="Rectangle 86"/>
            <p:cNvSpPr>
              <a:spLocks noChangeArrowheads="1"/>
            </p:cNvSpPr>
            <p:nvPr/>
          </p:nvSpPr>
          <p:spPr bwMode="auto">
            <a:xfrm>
              <a:off x="3258" y="994"/>
              <a:ext cx="42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Increased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89" name="Rectangle 87"/>
            <p:cNvSpPr>
              <a:spLocks noChangeArrowheads="1"/>
            </p:cNvSpPr>
            <p:nvPr/>
          </p:nvSpPr>
          <p:spPr bwMode="auto">
            <a:xfrm>
              <a:off x="3215" y="1112"/>
              <a:ext cx="48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Work/Effort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0" name="Rectangle 88"/>
            <p:cNvSpPr>
              <a:spLocks noChangeArrowheads="1"/>
            </p:cNvSpPr>
            <p:nvPr/>
          </p:nvSpPr>
          <p:spPr bwMode="auto">
            <a:xfrm>
              <a:off x="3210" y="1312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Unsatisfied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1" name="Rectangle 89"/>
            <p:cNvSpPr>
              <a:spLocks noChangeArrowheads="1"/>
            </p:cNvSpPr>
            <p:nvPr/>
          </p:nvSpPr>
          <p:spPr bwMode="auto">
            <a:xfrm>
              <a:off x="3244" y="1430"/>
              <a:ext cx="44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Inspiration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2" name="Rectangle 90"/>
            <p:cNvSpPr>
              <a:spLocks noChangeArrowheads="1"/>
            </p:cNvSpPr>
            <p:nvPr/>
          </p:nvSpPr>
          <p:spPr bwMode="auto">
            <a:xfrm>
              <a:off x="3238" y="1630"/>
              <a:ext cx="4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Inspiratory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3" name="Rectangle 91"/>
            <p:cNvSpPr>
              <a:spLocks noChangeArrowheads="1"/>
            </p:cNvSpPr>
            <p:nvPr/>
          </p:nvSpPr>
          <p:spPr bwMode="auto">
            <a:xfrm>
              <a:off x="3323" y="1748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Difficulty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4" name="Rectangle 92"/>
            <p:cNvSpPr>
              <a:spLocks noChangeArrowheads="1"/>
            </p:cNvSpPr>
            <p:nvPr/>
          </p:nvSpPr>
          <p:spPr bwMode="auto">
            <a:xfrm>
              <a:off x="3424" y="2007"/>
              <a:ext cx="27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Heavy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5" name="Rectangle 93"/>
            <p:cNvSpPr>
              <a:spLocks noChangeArrowheads="1"/>
            </p:cNvSpPr>
            <p:nvPr/>
          </p:nvSpPr>
          <p:spPr bwMode="auto">
            <a:xfrm>
              <a:off x="3350" y="2326"/>
              <a:ext cx="33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Shallow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6" name="Rectangle 94"/>
            <p:cNvSpPr>
              <a:spLocks noChangeArrowheads="1"/>
            </p:cNvSpPr>
            <p:nvPr/>
          </p:nvSpPr>
          <p:spPr bwMode="auto">
            <a:xfrm>
              <a:off x="3441" y="2644"/>
              <a:ext cx="25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Rapid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7" name="Rectangle 95"/>
            <p:cNvSpPr>
              <a:spLocks noChangeArrowheads="1"/>
            </p:cNvSpPr>
            <p:nvPr/>
          </p:nvSpPr>
          <p:spPr bwMode="auto">
            <a:xfrm>
              <a:off x="3195" y="2962"/>
              <a:ext cx="49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Tight Chest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8" name="Rectangle 96"/>
            <p:cNvSpPr>
              <a:spLocks noChangeArrowheads="1"/>
            </p:cNvSpPr>
            <p:nvPr/>
          </p:nvSpPr>
          <p:spPr bwMode="auto">
            <a:xfrm>
              <a:off x="3265" y="3221"/>
              <a:ext cx="43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Expiratory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099" name="Rectangle 97"/>
            <p:cNvSpPr>
              <a:spLocks noChangeArrowheads="1"/>
            </p:cNvSpPr>
            <p:nvPr/>
          </p:nvSpPr>
          <p:spPr bwMode="auto">
            <a:xfrm>
              <a:off x="3330" y="3340"/>
              <a:ext cx="3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Difficulty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00" name="Rectangle 98"/>
            <p:cNvSpPr>
              <a:spLocks noChangeArrowheads="1"/>
            </p:cNvSpPr>
            <p:nvPr/>
          </p:nvSpPr>
          <p:spPr bwMode="auto">
            <a:xfrm>
              <a:off x="3902" y="3691"/>
              <a:ext cx="141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Selection frequency (% of group)</a:t>
              </a:r>
              <a:endParaRPr lang="en-US" sz="1200" b="0">
                <a:solidFill>
                  <a:srgbClr val="000000"/>
                </a:solidFill>
              </a:endParaRPr>
            </a:p>
          </p:txBody>
        </p:sp>
        <p:sp>
          <p:nvSpPr>
            <p:cNvPr id="514101" name="Rectangle 99"/>
            <p:cNvSpPr>
              <a:spLocks noChangeArrowheads="1"/>
            </p:cNvSpPr>
            <p:nvPr/>
          </p:nvSpPr>
          <p:spPr bwMode="auto">
            <a:xfrm>
              <a:off x="4909" y="3095"/>
              <a:ext cx="502" cy="319"/>
            </a:xfrm>
            <a:prstGeom prst="rect">
              <a:avLst/>
            </a:prstGeom>
            <a:noFill/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2" name="Rectangle 100"/>
            <p:cNvSpPr>
              <a:spLocks noChangeArrowheads="1"/>
            </p:cNvSpPr>
            <p:nvPr/>
          </p:nvSpPr>
          <p:spPr bwMode="auto">
            <a:xfrm>
              <a:off x="4974" y="3155"/>
              <a:ext cx="59" cy="59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103" name="Rectangle 101"/>
            <p:cNvSpPr>
              <a:spLocks noChangeArrowheads="1"/>
            </p:cNvSpPr>
            <p:nvPr/>
          </p:nvSpPr>
          <p:spPr bwMode="auto">
            <a:xfrm>
              <a:off x="5075" y="3118"/>
              <a:ext cx="2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Health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628262" name="Group 102"/>
          <p:cNvGrpSpPr>
            <a:grpSpLocks/>
          </p:cNvGrpSpPr>
          <p:nvPr/>
        </p:nvGrpSpPr>
        <p:grpSpPr bwMode="auto">
          <a:xfrm>
            <a:off x="5438776" y="1598613"/>
            <a:ext cx="3060701" cy="4772025"/>
            <a:chOff x="3426" y="1119"/>
            <a:chExt cx="1928" cy="3006"/>
          </a:xfrm>
        </p:grpSpPr>
        <p:sp>
          <p:nvSpPr>
            <p:cNvPr id="514055" name="Rectangle 103"/>
            <p:cNvSpPr>
              <a:spLocks noChangeArrowheads="1"/>
            </p:cNvSpPr>
            <p:nvPr/>
          </p:nvSpPr>
          <p:spPr bwMode="auto">
            <a:xfrm>
              <a:off x="3765" y="1119"/>
              <a:ext cx="1509" cy="104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56" name="Rectangle 104"/>
            <p:cNvSpPr>
              <a:spLocks noChangeArrowheads="1"/>
            </p:cNvSpPr>
            <p:nvPr/>
          </p:nvSpPr>
          <p:spPr bwMode="auto">
            <a:xfrm>
              <a:off x="3765" y="1438"/>
              <a:ext cx="1236" cy="103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57" name="Rectangle 105"/>
            <p:cNvSpPr>
              <a:spLocks noChangeArrowheads="1"/>
            </p:cNvSpPr>
            <p:nvPr/>
          </p:nvSpPr>
          <p:spPr bwMode="auto">
            <a:xfrm>
              <a:off x="3765" y="1756"/>
              <a:ext cx="1236" cy="103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58" name="Rectangle 106"/>
            <p:cNvSpPr>
              <a:spLocks noChangeArrowheads="1"/>
            </p:cNvSpPr>
            <p:nvPr/>
          </p:nvSpPr>
          <p:spPr bwMode="auto">
            <a:xfrm>
              <a:off x="3765" y="2074"/>
              <a:ext cx="955" cy="104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59" name="Rectangle 107"/>
            <p:cNvSpPr>
              <a:spLocks noChangeArrowheads="1"/>
            </p:cNvSpPr>
            <p:nvPr/>
          </p:nvSpPr>
          <p:spPr bwMode="auto">
            <a:xfrm>
              <a:off x="3765" y="2385"/>
              <a:ext cx="688" cy="104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0" name="Rectangle 108"/>
            <p:cNvSpPr>
              <a:spLocks noChangeArrowheads="1"/>
            </p:cNvSpPr>
            <p:nvPr/>
          </p:nvSpPr>
          <p:spPr bwMode="auto">
            <a:xfrm>
              <a:off x="3765" y="2703"/>
              <a:ext cx="688" cy="104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1" name="Rectangle 109"/>
            <p:cNvSpPr>
              <a:spLocks noChangeArrowheads="1"/>
            </p:cNvSpPr>
            <p:nvPr/>
          </p:nvSpPr>
          <p:spPr bwMode="auto">
            <a:xfrm>
              <a:off x="3765" y="3021"/>
              <a:ext cx="282" cy="104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2" name="Rectangle 110"/>
            <p:cNvSpPr>
              <a:spLocks noChangeArrowheads="1"/>
            </p:cNvSpPr>
            <p:nvPr/>
          </p:nvSpPr>
          <p:spPr bwMode="auto">
            <a:xfrm>
              <a:off x="3765" y="3340"/>
              <a:ext cx="134" cy="103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3" name="Rectangle 111"/>
            <p:cNvSpPr>
              <a:spLocks noChangeArrowheads="1"/>
            </p:cNvSpPr>
            <p:nvPr/>
          </p:nvSpPr>
          <p:spPr bwMode="auto">
            <a:xfrm>
              <a:off x="4974" y="3310"/>
              <a:ext cx="59" cy="59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4064" name="Rectangle 112"/>
            <p:cNvSpPr>
              <a:spLocks noChangeArrowheads="1"/>
            </p:cNvSpPr>
            <p:nvPr/>
          </p:nvSpPr>
          <p:spPr bwMode="auto">
            <a:xfrm>
              <a:off x="5074" y="3273"/>
              <a:ext cx="2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COPD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14065" name="Text Box 113"/>
            <p:cNvSpPr txBox="1">
              <a:spLocks noChangeArrowheads="1"/>
            </p:cNvSpPr>
            <p:nvPr/>
          </p:nvSpPr>
          <p:spPr bwMode="auto">
            <a:xfrm>
              <a:off x="4946" y="1332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4066" name="Text Box 114"/>
            <p:cNvSpPr txBox="1">
              <a:spLocks noChangeArrowheads="1"/>
            </p:cNvSpPr>
            <p:nvPr/>
          </p:nvSpPr>
          <p:spPr bwMode="auto">
            <a:xfrm>
              <a:off x="4946" y="1652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4067" name="Text Box 115"/>
            <p:cNvSpPr txBox="1">
              <a:spLocks noChangeArrowheads="1"/>
            </p:cNvSpPr>
            <p:nvPr/>
          </p:nvSpPr>
          <p:spPr bwMode="auto">
            <a:xfrm>
              <a:off x="4394" y="2284"/>
              <a:ext cx="31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4068" name="Text Box 116"/>
            <p:cNvSpPr txBox="1">
              <a:spLocks noChangeArrowheads="1"/>
            </p:cNvSpPr>
            <p:nvPr/>
          </p:nvSpPr>
          <p:spPr bwMode="auto">
            <a:xfrm>
              <a:off x="3426" y="3837"/>
              <a:ext cx="16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</a:rPr>
                <a:t>* </a:t>
              </a:r>
              <a:r>
                <a:rPr lang="en-US" sz="2400" b="0" baseline="30000" dirty="0">
                  <a:solidFill>
                    <a:srgbClr val="000000"/>
                  </a:solidFill>
                </a:rPr>
                <a:t>p&lt;0.05 </a:t>
              </a:r>
              <a:r>
                <a:rPr lang="en-US" sz="2400" b="0" i="1" baseline="30000" dirty="0" err="1">
                  <a:solidFill>
                    <a:srgbClr val="000000"/>
                  </a:solidFill>
                </a:rPr>
                <a:t>vs</a:t>
              </a:r>
              <a:r>
                <a:rPr lang="en-US" sz="2400" b="0" baseline="30000" dirty="0">
                  <a:solidFill>
                    <a:srgbClr val="000000"/>
                  </a:solidFill>
                </a:rPr>
                <a:t> Health</a:t>
              </a:r>
            </a:p>
          </p:txBody>
        </p:sp>
      </p:grp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2259013" y="6508750"/>
            <a:ext cx="6808787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Symbol" pitchFamily="18" charset="2"/>
              <a:buNone/>
            </a:pPr>
            <a:r>
              <a:rPr lang="en-US" sz="1600" b="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O’Donnell DE, et al. AJRCCM 1997;155:109-15.</a:t>
            </a:r>
          </a:p>
        </p:txBody>
      </p:sp>
      <p:sp>
        <p:nvSpPr>
          <p:cNvPr id="119" name="Rettangolo 118"/>
          <p:cNvSpPr/>
          <p:nvPr/>
        </p:nvSpPr>
        <p:spPr bwMode="auto">
          <a:xfrm>
            <a:off x="4825936" y="1788564"/>
            <a:ext cx="3600400" cy="12961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8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2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1022992" y="5149281"/>
            <a:ext cx="117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PETCO</a:t>
            </a:r>
            <a:r>
              <a:rPr lang="en-US" sz="1800" baseline="-25000" dirty="0">
                <a:solidFill>
                  <a:schemeClr val="tx1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3171256" y="5062896"/>
            <a:ext cx="15716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PTP</a:t>
            </a:r>
          </a:p>
        </p:txBody>
      </p:sp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4487397" y="5134448"/>
            <a:ext cx="1527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WOB</a:t>
            </a:r>
          </a:p>
        </p:txBody>
      </p:sp>
      <p:sp>
        <p:nvSpPr>
          <p:cNvPr id="102404" name="Text Box 5"/>
          <p:cNvSpPr txBox="1">
            <a:spLocks noChangeArrowheads="1"/>
          </p:cNvSpPr>
          <p:nvPr/>
        </p:nvSpPr>
        <p:spPr bwMode="auto">
          <a:xfrm>
            <a:off x="5887572" y="5098672"/>
            <a:ext cx="116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VT</a:t>
            </a: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7406282" y="5170224"/>
            <a:ext cx="1168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Arial" pitchFamily="34" charset="0"/>
              </a:rPr>
              <a:t>f</a:t>
            </a:r>
            <a:r>
              <a:rPr lang="en-US" sz="1800" baseline="-25000">
                <a:solidFill>
                  <a:schemeClr val="tx1"/>
                </a:solidFill>
                <a:latin typeface="Arial" pitchFamily="34" charset="0"/>
              </a:rPr>
              <a:t>R</a:t>
            </a:r>
            <a:endParaRPr 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2406" name="Text Box 7"/>
          <p:cNvSpPr txBox="1">
            <a:spLocks noChangeArrowheads="1"/>
          </p:cNvSpPr>
          <p:nvPr/>
        </p:nvSpPr>
        <p:spPr bwMode="auto">
          <a:xfrm>
            <a:off x="2383575" y="5209724"/>
            <a:ext cx="96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" pitchFamily="34" charset="0"/>
              </a:rPr>
              <a:t>VE</a:t>
            </a:r>
          </a:p>
        </p:txBody>
      </p:sp>
      <p:sp>
        <p:nvSpPr>
          <p:cNvPr id="102408" name="Text Box 9"/>
          <p:cNvSpPr txBox="1">
            <a:spLocks noChangeArrowheads="1"/>
          </p:cNvSpPr>
          <p:nvPr/>
        </p:nvSpPr>
        <p:spPr bwMode="auto">
          <a:xfrm>
            <a:off x="590224" y="163773"/>
            <a:ext cx="7815996" cy="584776"/>
          </a:xfrm>
          <a:prstGeom prst="rect">
            <a:avLst/>
          </a:prstGeom>
          <a:noFill/>
          <a:ln w="12700">
            <a:solidFill>
              <a:srgbClr val="7F7F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200" dirty="0">
                <a:latin typeface="+mj-lt"/>
              </a:rPr>
              <a:t>Ratings of qualities of respiratory sensation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410" name="Text Box 11"/>
          <p:cNvSpPr txBox="1">
            <a:spLocks noChangeArrowheads="1"/>
          </p:cNvSpPr>
          <p:nvPr/>
        </p:nvSpPr>
        <p:spPr bwMode="auto">
          <a:xfrm>
            <a:off x="6010510" y="6243712"/>
            <a:ext cx="295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000000"/>
                </a:solidFill>
                <a:latin typeface="+mj-lt"/>
              </a:rPr>
              <a:t>Banzett</a:t>
            </a:r>
            <a:r>
              <a:rPr lang="en-US" sz="2000" b="0" dirty="0">
                <a:solidFill>
                  <a:srgbClr val="000000"/>
                </a:solidFill>
                <a:latin typeface="+mj-lt"/>
              </a:rPr>
              <a:t> et al AJRCCM 2008</a:t>
            </a:r>
          </a:p>
        </p:txBody>
      </p:sp>
      <p:pic>
        <p:nvPicPr>
          <p:cNvPr id="8468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00" y="907652"/>
            <a:ext cx="8190482" cy="413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tangolo 14"/>
          <p:cNvSpPr/>
          <p:nvPr/>
        </p:nvSpPr>
        <p:spPr>
          <a:xfrm>
            <a:off x="6660232" y="863558"/>
            <a:ext cx="1903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MVV (</a:t>
            </a:r>
            <a:r>
              <a:rPr lang="en-US" sz="1600" dirty="0" err="1">
                <a:solidFill>
                  <a:srgbClr val="000000"/>
                </a:solidFill>
              </a:rPr>
              <a:t>eupnoico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45092" y="1146230"/>
            <a:ext cx="20266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Ipercapnia</a:t>
            </a:r>
            <a:r>
              <a:rPr lang="en-US" sz="1600" dirty="0">
                <a:solidFill>
                  <a:srgbClr val="000000"/>
                </a:solidFill>
              </a:rPr>
              <a:t> (strap)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41908" y="1434262"/>
            <a:ext cx="2502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Ipercapnia</a:t>
            </a:r>
            <a:r>
              <a:rPr lang="en-US" sz="1600" dirty="0">
                <a:solidFill>
                  <a:srgbClr val="000000"/>
                </a:solidFill>
              </a:rPr>
              <a:t> (tighter strap)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271465" y="1073305"/>
            <a:ext cx="1251993" cy="472256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344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448732" y="160992"/>
            <a:ext cx="5616070" cy="954107"/>
          </a:xfrm>
          <a:prstGeom prst="rect">
            <a:avLst/>
          </a:prstGeom>
          <a:noFill/>
          <a:ln w="12700">
            <a:solidFill>
              <a:srgbClr val="7F7F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Different Stimuli </a:t>
            </a:r>
            <a:r>
              <a:rPr lang="mr-IN" sz="2800" dirty="0">
                <a:solidFill>
                  <a:schemeClr val="tx1"/>
                </a:solidFill>
                <a:latin typeface="+mj-lt"/>
              </a:rPr>
              <a:t>–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Different Sensory Qualities (SQ)</a:t>
            </a:r>
          </a:p>
        </p:txBody>
      </p:sp>
      <p:pic>
        <p:nvPicPr>
          <p:cNvPr id="847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97" y="1446919"/>
            <a:ext cx="6126190" cy="41900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1341418" y="1931957"/>
            <a:ext cx="1681244" cy="286215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ttangolo 6"/>
          <p:cNvSpPr/>
          <p:nvPr/>
        </p:nvSpPr>
        <p:spPr>
          <a:xfrm>
            <a:off x="3451916" y="1941248"/>
            <a:ext cx="1851529" cy="358629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Immagine 3" descr="Screen Shot 2019-02-19 at 00.40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98" y="2802290"/>
            <a:ext cx="4521200" cy="3136900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10510" y="6243712"/>
            <a:ext cx="2952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>
                <a:solidFill>
                  <a:srgbClr val="000000"/>
                </a:solidFill>
                <a:latin typeface="+mj-lt"/>
              </a:rPr>
              <a:t>Banzett</a:t>
            </a:r>
            <a:r>
              <a:rPr lang="en-US" sz="2000" b="0" dirty="0">
                <a:solidFill>
                  <a:srgbClr val="000000"/>
                </a:solidFill>
                <a:latin typeface="+mj-lt"/>
              </a:rPr>
              <a:t> et al AJRCCM 2008</a:t>
            </a:r>
          </a:p>
        </p:txBody>
      </p:sp>
    </p:spTree>
    <p:extLst>
      <p:ext uri="{BB962C8B-B14F-4D97-AF65-F5344CB8AC3E}">
        <p14:creationId xmlns:p14="http://schemas.microsoft.com/office/powerpoint/2010/main" val="40895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1" name="Rectangle 2"/>
          <p:cNvSpPr>
            <a:spLocks noChangeArrowheads="1"/>
          </p:cNvSpPr>
          <p:nvPr/>
        </p:nvSpPr>
        <p:spPr bwMode="auto">
          <a:xfrm>
            <a:off x="1228518" y="243431"/>
            <a:ext cx="6849963" cy="9707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dirty="0">
                <a:solidFill>
                  <a:srgbClr val="000000"/>
                </a:solidFill>
                <a:latin typeface="+mj-lt"/>
                <a:sym typeface="Symbol" pitchFamily="18" charset="2"/>
              </a:rPr>
              <a:t>Chest Wall Restriction &amp; Dead Space Loading in Healthy Men</a:t>
            </a:r>
            <a:endParaRPr lang="en-US" sz="3200" b="0" i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517122" name="Group 3"/>
          <p:cNvGrpSpPr>
            <a:grpSpLocks/>
          </p:cNvGrpSpPr>
          <p:nvPr/>
        </p:nvGrpSpPr>
        <p:grpSpPr bwMode="auto">
          <a:xfrm>
            <a:off x="273051" y="1900659"/>
            <a:ext cx="8121651" cy="3184525"/>
            <a:chOff x="172" y="1103"/>
            <a:chExt cx="5116" cy="2006"/>
          </a:xfrm>
        </p:grpSpPr>
        <p:sp>
          <p:nvSpPr>
            <p:cNvPr id="517213" name="Text Box 4"/>
            <p:cNvSpPr txBox="1">
              <a:spLocks noChangeArrowheads="1"/>
            </p:cNvSpPr>
            <p:nvPr/>
          </p:nvSpPr>
          <p:spPr bwMode="auto">
            <a:xfrm>
              <a:off x="2173" y="1662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Control</a:t>
              </a:r>
            </a:p>
          </p:txBody>
        </p:sp>
        <p:sp>
          <p:nvSpPr>
            <p:cNvPr id="517214" name="Text Box 5"/>
            <p:cNvSpPr txBox="1">
              <a:spLocks noChangeArrowheads="1"/>
            </p:cNvSpPr>
            <p:nvPr/>
          </p:nvSpPr>
          <p:spPr bwMode="auto">
            <a:xfrm>
              <a:off x="4570" y="1450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Control</a:t>
              </a:r>
            </a:p>
          </p:txBody>
        </p:sp>
        <p:sp>
          <p:nvSpPr>
            <p:cNvPr id="517215" name="Line 6"/>
            <p:cNvSpPr>
              <a:spLocks noChangeShapeType="1"/>
            </p:cNvSpPr>
            <p:nvPr/>
          </p:nvSpPr>
          <p:spPr bwMode="auto">
            <a:xfrm>
              <a:off x="484" y="1163"/>
              <a:ext cx="1" cy="154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16" name="Line 7"/>
            <p:cNvSpPr>
              <a:spLocks noChangeShapeType="1"/>
            </p:cNvSpPr>
            <p:nvPr/>
          </p:nvSpPr>
          <p:spPr bwMode="auto">
            <a:xfrm>
              <a:off x="455" y="2708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17" name="Line 8"/>
            <p:cNvSpPr>
              <a:spLocks noChangeShapeType="1"/>
            </p:cNvSpPr>
            <p:nvPr/>
          </p:nvSpPr>
          <p:spPr bwMode="auto">
            <a:xfrm>
              <a:off x="455" y="2513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18" name="Line 9"/>
            <p:cNvSpPr>
              <a:spLocks noChangeShapeType="1"/>
            </p:cNvSpPr>
            <p:nvPr/>
          </p:nvSpPr>
          <p:spPr bwMode="auto">
            <a:xfrm>
              <a:off x="455" y="2326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19" name="Line 10"/>
            <p:cNvSpPr>
              <a:spLocks noChangeShapeType="1"/>
            </p:cNvSpPr>
            <p:nvPr/>
          </p:nvSpPr>
          <p:spPr bwMode="auto">
            <a:xfrm>
              <a:off x="455" y="2131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0" name="Line 11"/>
            <p:cNvSpPr>
              <a:spLocks noChangeShapeType="1"/>
            </p:cNvSpPr>
            <p:nvPr/>
          </p:nvSpPr>
          <p:spPr bwMode="auto">
            <a:xfrm>
              <a:off x="455" y="1936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1" name="Line 12"/>
            <p:cNvSpPr>
              <a:spLocks noChangeShapeType="1"/>
            </p:cNvSpPr>
            <p:nvPr/>
          </p:nvSpPr>
          <p:spPr bwMode="auto">
            <a:xfrm>
              <a:off x="455" y="1741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2" name="Line 13"/>
            <p:cNvSpPr>
              <a:spLocks noChangeShapeType="1"/>
            </p:cNvSpPr>
            <p:nvPr/>
          </p:nvSpPr>
          <p:spPr bwMode="auto">
            <a:xfrm>
              <a:off x="455" y="1553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3" name="Line 14"/>
            <p:cNvSpPr>
              <a:spLocks noChangeShapeType="1"/>
            </p:cNvSpPr>
            <p:nvPr/>
          </p:nvSpPr>
          <p:spPr bwMode="auto">
            <a:xfrm>
              <a:off x="455" y="1358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4" name="Line 15"/>
            <p:cNvSpPr>
              <a:spLocks noChangeShapeType="1"/>
            </p:cNvSpPr>
            <p:nvPr/>
          </p:nvSpPr>
          <p:spPr bwMode="auto">
            <a:xfrm>
              <a:off x="455" y="1163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5" name="Line 16"/>
            <p:cNvSpPr>
              <a:spLocks noChangeShapeType="1"/>
            </p:cNvSpPr>
            <p:nvPr/>
          </p:nvSpPr>
          <p:spPr bwMode="auto">
            <a:xfrm>
              <a:off x="484" y="2708"/>
              <a:ext cx="19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6" name="Line 17"/>
            <p:cNvSpPr>
              <a:spLocks noChangeShapeType="1"/>
            </p:cNvSpPr>
            <p:nvPr/>
          </p:nvSpPr>
          <p:spPr bwMode="auto">
            <a:xfrm flipV="1">
              <a:off x="484" y="2708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7" name="Line 18"/>
            <p:cNvSpPr>
              <a:spLocks noChangeShapeType="1"/>
            </p:cNvSpPr>
            <p:nvPr/>
          </p:nvSpPr>
          <p:spPr bwMode="auto">
            <a:xfrm flipV="1">
              <a:off x="881" y="2708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8" name="Line 19"/>
            <p:cNvSpPr>
              <a:spLocks noChangeShapeType="1"/>
            </p:cNvSpPr>
            <p:nvPr/>
          </p:nvSpPr>
          <p:spPr bwMode="auto">
            <a:xfrm flipV="1">
              <a:off x="1278" y="2708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29" name="Line 20"/>
            <p:cNvSpPr>
              <a:spLocks noChangeShapeType="1"/>
            </p:cNvSpPr>
            <p:nvPr/>
          </p:nvSpPr>
          <p:spPr bwMode="auto">
            <a:xfrm flipV="1">
              <a:off x="1668" y="2708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30" name="Line 21"/>
            <p:cNvSpPr>
              <a:spLocks noChangeShapeType="1"/>
            </p:cNvSpPr>
            <p:nvPr/>
          </p:nvSpPr>
          <p:spPr bwMode="auto">
            <a:xfrm flipV="1">
              <a:off x="2065" y="2708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31" name="Line 22"/>
            <p:cNvSpPr>
              <a:spLocks noChangeShapeType="1"/>
            </p:cNvSpPr>
            <p:nvPr/>
          </p:nvSpPr>
          <p:spPr bwMode="auto">
            <a:xfrm flipV="1">
              <a:off x="2462" y="2708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32" name="Line 23"/>
            <p:cNvSpPr>
              <a:spLocks noChangeShapeType="1"/>
            </p:cNvSpPr>
            <p:nvPr/>
          </p:nvSpPr>
          <p:spPr bwMode="auto">
            <a:xfrm flipV="1">
              <a:off x="484" y="2672"/>
              <a:ext cx="195" cy="36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33" name="Line 24"/>
            <p:cNvSpPr>
              <a:spLocks noChangeShapeType="1"/>
            </p:cNvSpPr>
            <p:nvPr/>
          </p:nvSpPr>
          <p:spPr bwMode="auto">
            <a:xfrm flipV="1">
              <a:off x="679" y="2629"/>
              <a:ext cx="202" cy="43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34" name="Line 25"/>
            <p:cNvSpPr>
              <a:spLocks noChangeShapeType="1"/>
            </p:cNvSpPr>
            <p:nvPr/>
          </p:nvSpPr>
          <p:spPr bwMode="auto">
            <a:xfrm flipV="1">
              <a:off x="881" y="2557"/>
              <a:ext cx="195" cy="72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35" name="Line 26"/>
            <p:cNvSpPr>
              <a:spLocks noChangeShapeType="1"/>
            </p:cNvSpPr>
            <p:nvPr/>
          </p:nvSpPr>
          <p:spPr bwMode="auto">
            <a:xfrm flipV="1">
              <a:off x="1076" y="2477"/>
              <a:ext cx="202" cy="8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36" name="Line 27"/>
            <p:cNvSpPr>
              <a:spLocks noChangeShapeType="1"/>
            </p:cNvSpPr>
            <p:nvPr/>
          </p:nvSpPr>
          <p:spPr bwMode="auto">
            <a:xfrm flipV="1">
              <a:off x="1278" y="2225"/>
              <a:ext cx="310" cy="252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37" name="Line 28"/>
            <p:cNvSpPr>
              <a:spLocks noChangeShapeType="1"/>
            </p:cNvSpPr>
            <p:nvPr/>
          </p:nvSpPr>
          <p:spPr bwMode="auto">
            <a:xfrm flipV="1">
              <a:off x="1588" y="1741"/>
              <a:ext cx="578" cy="484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38" name="Rectangle 29"/>
            <p:cNvSpPr>
              <a:spLocks noChangeArrowheads="1"/>
            </p:cNvSpPr>
            <p:nvPr/>
          </p:nvSpPr>
          <p:spPr bwMode="auto">
            <a:xfrm>
              <a:off x="463" y="2686"/>
              <a:ext cx="36" cy="37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39" name="Rectangle 30"/>
            <p:cNvSpPr>
              <a:spLocks noChangeArrowheads="1"/>
            </p:cNvSpPr>
            <p:nvPr/>
          </p:nvSpPr>
          <p:spPr bwMode="auto">
            <a:xfrm>
              <a:off x="657" y="2650"/>
              <a:ext cx="37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40" name="Rectangle 31"/>
            <p:cNvSpPr>
              <a:spLocks noChangeArrowheads="1"/>
            </p:cNvSpPr>
            <p:nvPr/>
          </p:nvSpPr>
          <p:spPr bwMode="auto">
            <a:xfrm>
              <a:off x="859" y="2607"/>
              <a:ext cx="37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41" name="Rectangle 32"/>
            <p:cNvSpPr>
              <a:spLocks noChangeArrowheads="1"/>
            </p:cNvSpPr>
            <p:nvPr/>
          </p:nvSpPr>
          <p:spPr bwMode="auto">
            <a:xfrm>
              <a:off x="1054" y="2535"/>
              <a:ext cx="36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42" name="Rectangle 33"/>
            <p:cNvSpPr>
              <a:spLocks noChangeArrowheads="1"/>
            </p:cNvSpPr>
            <p:nvPr/>
          </p:nvSpPr>
          <p:spPr bwMode="auto">
            <a:xfrm>
              <a:off x="1256" y="2455"/>
              <a:ext cx="36" cy="37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43" name="Rectangle 34"/>
            <p:cNvSpPr>
              <a:spLocks noChangeArrowheads="1"/>
            </p:cNvSpPr>
            <p:nvPr/>
          </p:nvSpPr>
          <p:spPr bwMode="auto">
            <a:xfrm>
              <a:off x="1567" y="2203"/>
              <a:ext cx="36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44" name="Rectangle 35"/>
            <p:cNvSpPr>
              <a:spLocks noChangeArrowheads="1"/>
            </p:cNvSpPr>
            <p:nvPr/>
          </p:nvSpPr>
          <p:spPr bwMode="auto">
            <a:xfrm>
              <a:off x="2144" y="1719"/>
              <a:ext cx="36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45" name="Freeform 36"/>
            <p:cNvSpPr>
              <a:spLocks/>
            </p:cNvSpPr>
            <p:nvPr/>
          </p:nvSpPr>
          <p:spPr bwMode="auto">
            <a:xfrm>
              <a:off x="1054" y="2492"/>
              <a:ext cx="44" cy="43"/>
            </a:xfrm>
            <a:custGeom>
              <a:avLst/>
              <a:gdLst>
                <a:gd name="T0" fmla="*/ 22 w 44"/>
                <a:gd name="T1" fmla="*/ 0 h 43"/>
                <a:gd name="T2" fmla="*/ 44 w 44"/>
                <a:gd name="T3" fmla="*/ 21 h 43"/>
                <a:gd name="T4" fmla="*/ 22 w 44"/>
                <a:gd name="T5" fmla="*/ 43 h 43"/>
                <a:gd name="T6" fmla="*/ 0 w 44"/>
                <a:gd name="T7" fmla="*/ 21 h 43"/>
                <a:gd name="T8" fmla="*/ 22 w 44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3"/>
                <a:gd name="T17" fmla="*/ 44 w 44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3">
                  <a:moveTo>
                    <a:pt x="22" y="0"/>
                  </a:moveTo>
                  <a:lnTo>
                    <a:pt x="44" y="21"/>
                  </a:lnTo>
                  <a:lnTo>
                    <a:pt x="22" y="43"/>
                  </a:lnTo>
                  <a:lnTo>
                    <a:pt x="0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CFFCC"/>
            </a:solidFill>
            <a:ln w="11113">
              <a:solidFill>
                <a:srgbClr val="CCFF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46" name="Rectangle 37"/>
            <p:cNvSpPr>
              <a:spLocks noChangeArrowheads="1"/>
            </p:cNvSpPr>
            <p:nvPr/>
          </p:nvSpPr>
          <p:spPr bwMode="auto">
            <a:xfrm>
              <a:off x="382" y="2650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47" name="Rectangle 38"/>
            <p:cNvSpPr>
              <a:spLocks noChangeArrowheads="1"/>
            </p:cNvSpPr>
            <p:nvPr/>
          </p:nvSpPr>
          <p:spPr bwMode="auto">
            <a:xfrm>
              <a:off x="382" y="2455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48" name="Rectangle 39"/>
            <p:cNvSpPr>
              <a:spLocks noChangeArrowheads="1"/>
            </p:cNvSpPr>
            <p:nvPr/>
          </p:nvSpPr>
          <p:spPr bwMode="auto">
            <a:xfrm>
              <a:off x="382" y="226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49" name="Rectangle 40"/>
            <p:cNvSpPr>
              <a:spLocks noChangeArrowheads="1"/>
            </p:cNvSpPr>
            <p:nvPr/>
          </p:nvSpPr>
          <p:spPr bwMode="auto">
            <a:xfrm>
              <a:off x="382" y="207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0" name="Rectangle 41"/>
            <p:cNvSpPr>
              <a:spLocks noChangeArrowheads="1"/>
            </p:cNvSpPr>
            <p:nvPr/>
          </p:nvSpPr>
          <p:spPr bwMode="auto">
            <a:xfrm>
              <a:off x="382" y="187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1" name="Rectangle 42"/>
            <p:cNvSpPr>
              <a:spLocks noChangeArrowheads="1"/>
            </p:cNvSpPr>
            <p:nvPr/>
          </p:nvSpPr>
          <p:spPr bwMode="auto">
            <a:xfrm>
              <a:off x="382" y="1683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2" name="Rectangle 43"/>
            <p:cNvSpPr>
              <a:spLocks noChangeArrowheads="1"/>
            </p:cNvSpPr>
            <p:nvPr/>
          </p:nvSpPr>
          <p:spPr bwMode="auto">
            <a:xfrm>
              <a:off x="382" y="1495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3" name="Rectangle 44"/>
            <p:cNvSpPr>
              <a:spLocks noChangeArrowheads="1"/>
            </p:cNvSpPr>
            <p:nvPr/>
          </p:nvSpPr>
          <p:spPr bwMode="auto">
            <a:xfrm>
              <a:off x="382" y="1301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4" name="Rectangle 45"/>
            <p:cNvSpPr>
              <a:spLocks noChangeArrowheads="1"/>
            </p:cNvSpPr>
            <p:nvPr/>
          </p:nvSpPr>
          <p:spPr bwMode="auto">
            <a:xfrm>
              <a:off x="382" y="1106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5" name="Rectangle 46"/>
            <p:cNvSpPr>
              <a:spLocks noChangeArrowheads="1"/>
            </p:cNvSpPr>
            <p:nvPr/>
          </p:nvSpPr>
          <p:spPr bwMode="auto">
            <a:xfrm>
              <a:off x="483" y="2788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6" name="Rectangle 47"/>
            <p:cNvSpPr>
              <a:spLocks noChangeArrowheads="1"/>
            </p:cNvSpPr>
            <p:nvPr/>
          </p:nvSpPr>
          <p:spPr bwMode="auto">
            <a:xfrm>
              <a:off x="849" y="2788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7" name="Rectangle 48"/>
            <p:cNvSpPr>
              <a:spLocks noChangeArrowheads="1"/>
            </p:cNvSpPr>
            <p:nvPr/>
          </p:nvSpPr>
          <p:spPr bwMode="auto">
            <a:xfrm>
              <a:off x="1246" y="2788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8" name="Rectangle 49"/>
            <p:cNvSpPr>
              <a:spLocks noChangeArrowheads="1"/>
            </p:cNvSpPr>
            <p:nvPr/>
          </p:nvSpPr>
          <p:spPr bwMode="auto">
            <a:xfrm>
              <a:off x="1635" y="2788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59" name="Rectangle 50"/>
            <p:cNvSpPr>
              <a:spLocks noChangeArrowheads="1"/>
            </p:cNvSpPr>
            <p:nvPr/>
          </p:nvSpPr>
          <p:spPr bwMode="auto">
            <a:xfrm>
              <a:off x="2032" y="2788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60" name="Rectangle 51"/>
            <p:cNvSpPr>
              <a:spLocks noChangeArrowheads="1"/>
            </p:cNvSpPr>
            <p:nvPr/>
          </p:nvSpPr>
          <p:spPr bwMode="auto">
            <a:xfrm>
              <a:off x="2409" y="2788"/>
              <a:ext cx="16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61" name="Rectangle 52"/>
            <p:cNvSpPr>
              <a:spLocks noChangeArrowheads="1"/>
            </p:cNvSpPr>
            <p:nvPr/>
          </p:nvSpPr>
          <p:spPr bwMode="auto">
            <a:xfrm>
              <a:off x="728" y="2968"/>
              <a:ext cx="17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Work Rate (%predicted maximum)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62" name="Rectangle 53"/>
            <p:cNvSpPr>
              <a:spLocks noChangeArrowheads="1"/>
            </p:cNvSpPr>
            <p:nvPr/>
          </p:nvSpPr>
          <p:spPr bwMode="auto">
            <a:xfrm rot="16200000">
              <a:off x="-313" y="1796"/>
              <a:ext cx="110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Dyspnea (Borg Scale)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63" name="Line 54"/>
            <p:cNvSpPr>
              <a:spLocks noChangeShapeType="1"/>
            </p:cNvSpPr>
            <p:nvPr/>
          </p:nvSpPr>
          <p:spPr bwMode="auto">
            <a:xfrm>
              <a:off x="3242" y="1161"/>
              <a:ext cx="1" cy="155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64" name="Line 55"/>
            <p:cNvSpPr>
              <a:spLocks noChangeShapeType="1"/>
            </p:cNvSpPr>
            <p:nvPr/>
          </p:nvSpPr>
          <p:spPr bwMode="auto">
            <a:xfrm>
              <a:off x="3213" y="2712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65" name="Line 56"/>
            <p:cNvSpPr>
              <a:spLocks noChangeShapeType="1"/>
            </p:cNvSpPr>
            <p:nvPr/>
          </p:nvSpPr>
          <p:spPr bwMode="auto">
            <a:xfrm>
              <a:off x="3213" y="2400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66" name="Line 57"/>
            <p:cNvSpPr>
              <a:spLocks noChangeShapeType="1"/>
            </p:cNvSpPr>
            <p:nvPr/>
          </p:nvSpPr>
          <p:spPr bwMode="auto">
            <a:xfrm>
              <a:off x="3213" y="2089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67" name="Line 58"/>
            <p:cNvSpPr>
              <a:spLocks noChangeShapeType="1"/>
            </p:cNvSpPr>
            <p:nvPr/>
          </p:nvSpPr>
          <p:spPr bwMode="auto">
            <a:xfrm>
              <a:off x="3213" y="1784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68" name="Line 59"/>
            <p:cNvSpPr>
              <a:spLocks noChangeShapeType="1"/>
            </p:cNvSpPr>
            <p:nvPr/>
          </p:nvSpPr>
          <p:spPr bwMode="auto">
            <a:xfrm>
              <a:off x="3213" y="1473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69" name="Line 60"/>
            <p:cNvSpPr>
              <a:spLocks noChangeShapeType="1"/>
            </p:cNvSpPr>
            <p:nvPr/>
          </p:nvSpPr>
          <p:spPr bwMode="auto">
            <a:xfrm>
              <a:off x="3213" y="1161"/>
              <a:ext cx="29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0" name="Line 61"/>
            <p:cNvSpPr>
              <a:spLocks noChangeShapeType="1"/>
            </p:cNvSpPr>
            <p:nvPr/>
          </p:nvSpPr>
          <p:spPr bwMode="auto">
            <a:xfrm>
              <a:off x="3242" y="2712"/>
              <a:ext cx="197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1" name="Line 62"/>
            <p:cNvSpPr>
              <a:spLocks noChangeShapeType="1"/>
            </p:cNvSpPr>
            <p:nvPr/>
          </p:nvSpPr>
          <p:spPr bwMode="auto">
            <a:xfrm flipV="1">
              <a:off x="3242" y="2712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2" name="Line 63"/>
            <p:cNvSpPr>
              <a:spLocks noChangeShapeType="1"/>
            </p:cNvSpPr>
            <p:nvPr/>
          </p:nvSpPr>
          <p:spPr bwMode="auto">
            <a:xfrm flipV="1">
              <a:off x="3568" y="2712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3" name="Line 64"/>
            <p:cNvSpPr>
              <a:spLocks noChangeShapeType="1"/>
            </p:cNvSpPr>
            <p:nvPr/>
          </p:nvSpPr>
          <p:spPr bwMode="auto">
            <a:xfrm flipV="1">
              <a:off x="3901" y="2712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4" name="Line 65"/>
            <p:cNvSpPr>
              <a:spLocks noChangeShapeType="1"/>
            </p:cNvSpPr>
            <p:nvPr/>
          </p:nvSpPr>
          <p:spPr bwMode="auto">
            <a:xfrm flipV="1">
              <a:off x="4227" y="2712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5" name="Line 66"/>
            <p:cNvSpPr>
              <a:spLocks noChangeShapeType="1"/>
            </p:cNvSpPr>
            <p:nvPr/>
          </p:nvSpPr>
          <p:spPr bwMode="auto">
            <a:xfrm flipV="1">
              <a:off x="4553" y="2712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6" name="Line 67"/>
            <p:cNvSpPr>
              <a:spLocks noChangeShapeType="1"/>
            </p:cNvSpPr>
            <p:nvPr/>
          </p:nvSpPr>
          <p:spPr bwMode="auto">
            <a:xfrm flipV="1">
              <a:off x="4887" y="2712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7" name="Line 68"/>
            <p:cNvSpPr>
              <a:spLocks noChangeShapeType="1"/>
            </p:cNvSpPr>
            <p:nvPr/>
          </p:nvSpPr>
          <p:spPr bwMode="auto">
            <a:xfrm flipV="1">
              <a:off x="5213" y="2712"/>
              <a:ext cx="1" cy="29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8" name="Line 69"/>
            <p:cNvSpPr>
              <a:spLocks noChangeShapeType="1"/>
            </p:cNvSpPr>
            <p:nvPr/>
          </p:nvSpPr>
          <p:spPr bwMode="auto">
            <a:xfrm flipV="1">
              <a:off x="3524" y="2241"/>
              <a:ext cx="102" cy="246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79" name="Line 70"/>
            <p:cNvSpPr>
              <a:spLocks noChangeShapeType="1"/>
            </p:cNvSpPr>
            <p:nvPr/>
          </p:nvSpPr>
          <p:spPr bwMode="auto">
            <a:xfrm flipV="1">
              <a:off x="3626" y="2081"/>
              <a:ext cx="65" cy="16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80" name="Line 71"/>
            <p:cNvSpPr>
              <a:spLocks noChangeShapeType="1"/>
            </p:cNvSpPr>
            <p:nvPr/>
          </p:nvSpPr>
          <p:spPr bwMode="auto">
            <a:xfrm flipV="1">
              <a:off x="3691" y="1994"/>
              <a:ext cx="44" cy="87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81" name="Line 72"/>
            <p:cNvSpPr>
              <a:spLocks noChangeShapeType="1"/>
            </p:cNvSpPr>
            <p:nvPr/>
          </p:nvSpPr>
          <p:spPr bwMode="auto">
            <a:xfrm flipV="1">
              <a:off x="3735" y="1842"/>
              <a:ext cx="87" cy="152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82" name="Line 73"/>
            <p:cNvSpPr>
              <a:spLocks noChangeShapeType="1"/>
            </p:cNvSpPr>
            <p:nvPr/>
          </p:nvSpPr>
          <p:spPr bwMode="auto">
            <a:xfrm flipV="1">
              <a:off x="3822" y="1639"/>
              <a:ext cx="231" cy="203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83" name="Line 74"/>
            <p:cNvSpPr>
              <a:spLocks noChangeShapeType="1"/>
            </p:cNvSpPr>
            <p:nvPr/>
          </p:nvSpPr>
          <p:spPr bwMode="auto">
            <a:xfrm flipV="1">
              <a:off x="4053" y="1560"/>
              <a:ext cx="457" cy="79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84" name="Rectangle 75"/>
            <p:cNvSpPr>
              <a:spLocks noChangeArrowheads="1"/>
            </p:cNvSpPr>
            <p:nvPr/>
          </p:nvSpPr>
          <p:spPr bwMode="auto">
            <a:xfrm>
              <a:off x="3503" y="2465"/>
              <a:ext cx="36" cy="37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85" name="Rectangle 76"/>
            <p:cNvSpPr>
              <a:spLocks noChangeArrowheads="1"/>
            </p:cNvSpPr>
            <p:nvPr/>
          </p:nvSpPr>
          <p:spPr bwMode="auto">
            <a:xfrm>
              <a:off x="3604" y="2219"/>
              <a:ext cx="36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86" name="Rectangle 77"/>
            <p:cNvSpPr>
              <a:spLocks noChangeArrowheads="1"/>
            </p:cNvSpPr>
            <p:nvPr/>
          </p:nvSpPr>
          <p:spPr bwMode="auto">
            <a:xfrm>
              <a:off x="3669" y="2060"/>
              <a:ext cx="37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87" name="Rectangle 78"/>
            <p:cNvSpPr>
              <a:spLocks noChangeArrowheads="1"/>
            </p:cNvSpPr>
            <p:nvPr/>
          </p:nvSpPr>
          <p:spPr bwMode="auto">
            <a:xfrm>
              <a:off x="3713" y="1973"/>
              <a:ext cx="36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88" name="Rectangle 79"/>
            <p:cNvSpPr>
              <a:spLocks noChangeArrowheads="1"/>
            </p:cNvSpPr>
            <p:nvPr/>
          </p:nvSpPr>
          <p:spPr bwMode="auto">
            <a:xfrm>
              <a:off x="3800" y="1821"/>
              <a:ext cx="36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89" name="Rectangle 80"/>
            <p:cNvSpPr>
              <a:spLocks noChangeArrowheads="1"/>
            </p:cNvSpPr>
            <p:nvPr/>
          </p:nvSpPr>
          <p:spPr bwMode="auto">
            <a:xfrm>
              <a:off x="4032" y="1618"/>
              <a:ext cx="36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90" name="Rectangle 81"/>
            <p:cNvSpPr>
              <a:spLocks noChangeArrowheads="1"/>
            </p:cNvSpPr>
            <p:nvPr/>
          </p:nvSpPr>
          <p:spPr bwMode="auto">
            <a:xfrm>
              <a:off x="4488" y="1538"/>
              <a:ext cx="36" cy="36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91" name="Rectangle 82"/>
            <p:cNvSpPr>
              <a:spLocks noChangeArrowheads="1"/>
            </p:cNvSpPr>
            <p:nvPr/>
          </p:nvSpPr>
          <p:spPr bwMode="auto">
            <a:xfrm>
              <a:off x="3086" y="2654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92" name="Rectangle 83"/>
            <p:cNvSpPr>
              <a:spLocks noChangeArrowheads="1"/>
            </p:cNvSpPr>
            <p:nvPr/>
          </p:nvSpPr>
          <p:spPr bwMode="auto">
            <a:xfrm>
              <a:off x="3086" y="2342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93" name="Rectangle 84"/>
            <p:cNvSpPr>
              <a:spLocks noChangeArrowheads="1"/>
            </p:cNvSpPr>
            <p:nvPr/>
          </p:nvSpPr>
          <p:spPr bwMode="auto">
            <a:xfrm>
              <a:off x="3086" y="2031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94" name="Rectangle 85"/>
            <p:cNvSpPr>
              <a:spLocks noChangeArrowheads="1"/>
            </p:cNvSpPr>
            <p:nvPr/>
          </p:nvSpPr>
          <p:spPr bwMode="auto">
            <a:xfrm>
              <a:off x="3086" y="1726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95" name="Rectangle 86"/>
            <p:cNvSpPr>
              <a:spLocks noChangeArrowheads="1"/>
            </p:cNvSpPr>
            <p:nvPr/>
          </p:nvSpPr>
          <p:spPr bwMode="auto">
            <a:xfrm>
              <a:off x="3086" y="1415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96" name="Rectangle 87"/>
            <p:cNvSpPr>
              <a:spLocks noChangeArrowheads="1"/>
            </p:cNvSpPr>
            <p:nvPr/>
          </p:nvSpPr>
          <p:spPr bwMode="auto">
            <a:xfrm>
              <a:off x="3086" y="1103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97" name="Rectangle 88"/>
            <p:cNvSpPr>
              <a:spLocks noChangeArrowheads="1"/>
            </p:cNvSpPr>
            <p:nvPr/>
          </p:nvSpPr>
          <p:spPr bwMode="auto">
            <a:xfrm>
              <a:off x="3240" y="2792"/>
              <a:ext cx="54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98" name="Rectangle 89"/>
            <p:cNvSpPr>
              <a:spLocks noChangeArrowheads="1"/>
            </p:cNvSpPr>
            <p:nvPr/>
          </p:nvSpPr>
          <p:spPr bwMode="auto">
            <a:xfrm>
              <a:off x="3535" y="2792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299" name="Rectangle 90"/>
            <p:cNvSpPr>
              <a:spLocks noChangeArrowheads="1"/>
            </p:cNvSpPr>
            <p:nvPr/>
          </p:nvSpPr>
          <p:spPr bwMode="auto">
            <a:xfrm>
              <a:off x="3869" y="2792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300" name="Rectangle 91"/>
            <p:cNvSpPr>
              <a:spLocks noChangeArrowheads="1"/>
            </p:cNvSpPr>
            <p:nvPr/>
          </p:nvSpPr>
          <p:spPr bwMode="auto">
            <a:xfrm>
              <a:off x="4195" y="2792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301" name="Rectangle 92"/>
            <p:cNvSpPr>
              <a:spLocks noChangeArrowheads="1"/>
            </p:cNvSpPr>
            <p:nvPr/>
          </p:nvSpPr>
          <p:spPr bwMode="auto">
            <a:xfrm>
              <a:off x="4521" y="2792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302" name="Rectangle 93"/>
            <p:cNvSpPr>
              <a:spLocks noChangeArrowheads="1"/>
            </p:cNvSpPr>
            <p:nvPr/>
          </p:nvSpPr>
          <p:spPr bwMode="auto">
            <a:xfrm>
              <a:off x="4854" y="2792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303" name="Rectangle 94"/>
            <p:cNvSpPr>
              <a:spLocks noChangeArrowheads="1"/>
            </p:cNvSpPr>
            <p:nvPr/>
          </p:nvSpPr>
          <p:spPr bwMode="auto">
            <a:xfrm>
              <a:off x="5180" y="2792"/>
              <a:ext cx="10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304" name="Rectangle 95"/>
            <p:cNvSpPr>
              <a:spLocks noChangeArrowheads="1"/>
            </p:cNvSpPr>
            <p:nvPr/>
          </p:nvSpPr>
          <p:spPr bwMode="auto">
            <a:xfrm>
              <a:off x="3882" y="2973"/>
              <a:ext cx="754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Pes/PImax (%)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7305" name="Rectangle 96"/>
            <p:cNvSpPr>
              <a:spLocks noChangeArrowheads="1"/>
            </p:cNvSpPr>
            <p:nvPr/>
          </p:nvSpPr>
          <p:spPr bwMode="auto">
            <a:xfrm rot="16200000">
              <a:off x="2191" y="1827"/>
              <a:ext cx="1511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Tidal Volume (%predicted VC)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217693" name="Group 157"/>
          <p:cNvGrpSpPr>
            <a:grpSpLocks/>
          </p:cNvGrpSpPr>
          <p:nvPr/>
        </p:nvGrpSpPr>
        <p:grpSpPr bwMode="auto">
          <a:xfrm>
            <a:off x="735013" y="1984797"/>
            <a:ext cx="8193087" cy="2154238"/>
            <a:chOff x="463" y="1156"/>
            <a:chExt cx="5161" cy="1357"/>
          </a:xfrm>
        </p:grpSpPr>
        <p:sp>
          <p:nvSpPr>
            <p:cNvPr id="517185" name="Text Box 158"/>
            <p:cNvSpPr txBox="1">
              <a:spLocks noChangeArrowheads="1"/>
            </p:cNvSpPr>
            <p:nvPr/>
          </p:nvSpPr>
          <p:spPr bwMode="auto">
            <a:xfrm>
              <a:off x="1669" y="115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CWS+DS</a:t>
              </a:r>
            </a:p>
          </p:txBody>
        </p:sp>
        <p:sp>
          <p:nvSpPr>
            <p:cNvPr id="517186" name="Text Box 159"/>
            <p:cNvSpPr txBox="1">
              <a:spLocks noChangeArrowheads="1"/>
            </p:cNvSpPr>
            <p:nvPr/>
          </p:nvSpPr>
          <p:spPr bwMode="auto">
            <a:xfrm>
              <a:off x="4827" y="1704"/>
              <a:ext cx="7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CWS+DS</a:t>
              </a:r>
            </a:p>
          </p:txBody>
        </p:sp>
        <p:sp>
          <p:nvSpPr>
            <p:cNvPr id="517187" name="Line 160"/>
            <p:cNvSpPr>
              <a:spLocks noChangeShapeType="1"/>
            </p:cNvSpPr>
            <p:nvPr/>
          </p:nvSpPr>
          <p:spPr bwMode="auto">
            <a:xfrm flipV="1">
              <a:off x="484" y="2362"/>
              <a:ext cx="195" cy="137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188" name="Line 161"/>
            <p:cNvSpPr>
              <a:spLocks noChangeShapeType="1"/>
            </p:cNvSpPr>
            <p:nvPr/>
          </p:nvSpPr>
          <p:spPr bwMode="auto">
            <a:xfrm flipV="1">
              <a:off x="679" y="2225"/>
              <a:ext cx="202" cy="137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189" name="Line 162"/>
            <p:cNvSpPr>
              <a:spLocks noChangeShapeType="1"/>
            </p:cNvSpPr>
            <p:nvPr/>
          </p:nvSpPr>
          <p:spPr bwMode="auto">
            <a:xfrm flipV="1">
              <a:off x="881" y="2051"/>
              <a:ext cx="195" cy="174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190" name="Line 163"/>
            <p:cNvSpPr>
              <a:spLocks noChangeShapeType="1"/>
            </p:cNvSpPr>
            <p:nvPr/>
          </p:nvSpPr>
          <p:spPr bwMode="auto">
            <a:xfrm flipV="1">
              <a:off x="1076" y="1784"/>
              <a:ext cx="202" cy="267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191" name="Line 164"/>
            <p:cNvSpPr>
              <a:spLocks noChangeShapeType="1"/>
            </p:cNvSpPr>
            <p:nvPr/>
          </p:nvSpPr>
          <p:spPr bwMode="auto">
            <a:xfrm flipV="1">
              <a:off x="1278" y="1488"/>
              <a:ext cx="310" cy="29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192" name="Line 165"/>
            <p:cNvSpPr>
              <a:spLocks noChangeShapeType="1"/>
            </p:cNvSpPr>
            <p:nvPr/>
          </p:nvSpPr>
          <p:spPr bwMode="auto">
            <a:xfrm flipV="1">
              <a:off x="1588" y="1358"/>
              <a:ext cx="123" cy="13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193" name="Oval 166"/>
            <p:cNvSpPr>
              <a:spLocks noChangeArrowheads="1"/>
            </p:cNvSpPr>
            <p:nvPr/>
          </p:nvSpPr>
          <p:spPr bwMode="auto">
            <a:xfrm>
              <a:off x="463" y="2477"/>
              <a:ext cx="36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194" name="Oval 167"/>
            <p:cNvSpPr>
              <a:spLocks noChangeArrowheads="1"/>
            </p:cNvSpPr>
            <p:nvPr/>
          </p:nvSpPr>
          <p:spPr bwMode="auto">
            <a:xfrm>
              <a:off x="657" y="2340"/>
              <a:ext cx="37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195" name="Oval 168"/>
            <p:cNvSpPr>
              <a:spLocks noChangeArrowheads="1"/>
            </p:cNvSpPr>
            <p:nvPr/>
          </p:nvSpPr>
          <p:spPr bwMode="auto">
            <a:xfrm>
              <a:off x="859" y="2203"/>
              <a:ext cx="37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196" name="Oval 169"/>
            <p:cNvSpPr>
              <a:spLocks noChangeArrowheads="1"/>
            </p:cNvSpPr>
            <p:nvPr/>
          </p:nvSpPr>
          <p:spPr bwMode="auto">
            <a:xfrm>
              <a:off x="1054" y="2030"/>
              <a:ext cx="36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197" name="Oval 170"/>
            <p:cNvSpPr>
              <a:spLocks noChangeArrowheads="1"/>
            </p:cNvSpPr>
            <p:nvPr/>
          </p:nvSpPr>
          <p:spPr bwMode="auto">
            <a:xfrm>
              <a:off x="1256" y="1763"/>
              <a:ext cx="36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198" name="Oval 171"/>
            <p:cNvSpPr>
              <a:spLocks noChangeArrowheads="1"/>
            </p:cNvSpPr>
            <p:nvPr/>
          </p:nvSpPr>
          <p:spPr bwMode="auto">
            <a:xfrm>
              <a:off x="1567" y="1467"/>
              <a:ext cx="36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199" name="Oval 172"/>
            <p:cNvSpPr>
              <a:spLocks noChangeArrowheads="1"/>
            </p:cNvSpPr>
            <p:nvPr/>
          </p:nvSpPr>
          <p:spPr bwMode="auto">
            <a:xfrm>
              <a:off x="1689" y="1337"/>
              <a:ext cx="36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00" name="Line 173"/>
            <p:cNvSpPr>
              <a:spLocks noChangeShapeType="1"/>
            </p:cNvSpPr>
            <p:nvPr/>
          </p:nvSpPr>
          <p:spPr bwMode="auto">
            <a:xfrm flipV="1">
              <a:off x="3691" y="2212"/>
              <a:ext cx="246" cy="174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01" name="Line 174"/>
            <p:cNvSpPr>
              <a:spLocks noChangeShapeType="1"/>
            </p:cNvSpPr>
            <p:nvPr/>
          </p:nvSpPr>
          <p:spPr bwMode="auto">
            <a:xfrm flipV="1">
              <a:off x="3937" y="2110"/>
              <a:ext cx="102" cy="102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02" name="Line 175"/>
            <p:cNvSpPr>
              <a:spLocks noChangeShapeType="1"/>
            </p:cNvSpPr>
            <p:nvPr/>
          </p:nvSpPr>
          <p:spPr bwMode="auto">
            <a:xfrm flipV="1">
              <a:off x="4039" y="2002"/>
              <a:ext cx="196" cy="108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03" name="Line 176"/>
            <p:cNvSpPr>
              <a:spLocks noChangeShapeType="1"/>
            </p:cNvSpPr>
            <p:nvPr/>
          </p:nvSpPr>
          <p:spPr bwMode="auto">
            <a:xfrm flipV="1">
              <a:off x="4235" y="1936"/>
              <a:ext cx="202" cy="66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04" name="Line 177"/>
            <p:cNvSpPr>
              <a:spLocks noChangeShapeType="1"/>
            </p:cNvSpPr>
            <p:nvPr/>
          </p:nvSpPr>
          <p:spPr bwMode="auto">
            <a:xfrm flipV="1">
              <a:off x="4437" y="1886"/>
              <a:ext cx="399" cy="50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05" name="Line 178"/>
            <p:cNvSpPr>
              <a:spLocks noChangeShapeType="1"/>
            </p:cNvSpPr>
            <p:nvPr/>
          </p:nvSpPr>
          <p:spPr bwMode="auto">
            <a:xfrm>
              <a:off x="4836" y="1886"/>
              <a:ext cx="22" cy="7"/>
            </a:xfrm>
            <a:prstGeom prst="line">
              <a:avLst/>
            </a:prstGeom>
            <a:noFill/>
            <a:ln w="222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7206" name="Oval 179"/>
            <p:cNvSpPr>
              <a:spLocks noChangeArrowheads="1"/>
            </p:cNvSpPr>
            <p:nvPr/>
          </p:nvSpPr>
          <p:spPr bwMode="auto">
            <a:xfrm>
              <a:off x="3669" y="2364"/>
              <a:ext cx="37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07" name="Oval 180"/>
            <p:cNvSpPr>
              <a:spLocks noChangeArrowheads="1"/>
            </p:cNvSpPr>
            <p:nvPr/>
          </p:nvSpPr>
          <p:spPr bwMode="auto">
            <a:xfrm>
              <a:off x="3916" y="2190"/>
              <a:ext cx="36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08" name="Oval 181"/>
            <p:cNvSpPr>
              <a:spLocks noChangeArrowheads="1"/>
            </p:cNvSpPr>
            <p:nvPr/>
          </p:nvSpPr>
          <p:spPr bwMode="auto">
            <a:xfrm>
              <a:off x="4017" y="2089"/>
              <a:ext cx="36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09" name="Oval 182"/>
            <p:cNvSpPr>
              <a:spLocks noChangeArrowheads="1"/>
            </p:cNvSpPr>
            <p:nvPr/>
          </p:nvSpPr>
          <p:spPr bwMode="auto">
            <a:xfrm>
              <a:off x="4213" y="1980"/>
              <a:ext cx="36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10" name="Oval 183"/>
            <p:cNvSpPr>
              <a:spLocks noChangeArrowheads="1"/>
            </p:cNvSpPr>
            <p:nvPr/>
          </p:nvSpPr>
          <p:spPr bwMode="auto">
            <a:xfrm>
              <a:off x="4416" y="1915"/>
              <a:ext cx="36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11" name="Oval 184"/>
            <p:cNvSpPr>
              <a:spLocks noChangeArrowheads="1"/>
            </p:cNvSpPr>
            <p:nvPr/>
          </p:nvSpPr>
          <p:spPr bwMode="auto">
            <a:xfrm>
              <a:off x="4814" y="1864"/>
              <a:ext cx="37" cy="36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7212" name="Oval 185"/>
            <p:cNvSpPr>
              <a:spLocks noChangeArrowheads="1"/>
            </p:cNvSpPr>
            <p:nvPr/>
          </p:nvSpPr>
          <p:spPr bwMode="auto">
            <a:xfrm>
              <a:off x="4836" y="1871"/>
              <a:ext cx="36" cy="37"/>
            </a:xfrm>
            <a:prstGeom prst="ellipse">
              <a:avLst/>
            </a:prstGeom>
            <a:solidFill>
              <a:srgbClr val="FFFF00"/>
            </a:solidFill>
            <a:ln w="11113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</p:grpSp>
      <p:sp>
        <p:nvSpPr>
          <p:cNvPr id="517124" name="Text Box 59"/>
          <p:cNvSpPr txBox="1">
            <a:spLocks noChangeArrowheads="1"/>
          </p:cNvSpPr>
          <p:nvPr/>
        </p:nvSpPr>
        <p:spPr bwMode="auto">
          <a:xfrm>
            <a:off x="3849688" y="6423025"/>
            <a:ext cx="5216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1600" b="0">
                <a:solidFill>
                  <a:srgbClr val="000000"/>
                </a:solidFill>
                <a:latin typeface="Arial" charset="0"/>
                <a:cs typeface="Arial" charset="0"/>
              </a:rPr>
              <a:t>O’Donnell DE, et al.  </a:t>
            </a:r>
            <a:r>
              <a:rPr lang="en-CA" sz="1600" b="0" i="1">
                <a:solidFill>
                  <a:srgbClr val="000000"/>
                </a:solidFill>
                <a:latin typeface="Arial" charset="0"/>
                <a:cs typeface="Arial" charset="0"/>
              </a:rPr>
              <a:t>J Appl Physiol</a:t>
            </a:r>
            <a:r>
              <a:rPr lang="en-CA" sz="1600" b="0">
                <a:solidFill>
                  <a:srgbClr val="000000"/>
                </a:solidFill>
                <a:latin typeface="Arial" charset="0"/>
                <a:cs typeface="Arial" charset="0"/>
              </a:rPr>
              <a:t> 2000; 88: 1859-69. </a:t>
            </a:r>
            <a:endParaRPr lang="en-CA" sz="1600" b="0">
              <a:solidFill>
                <a:srgbClr val="000000"/>
              </a:solidFill>
              <a:latin typeface="Arial" charset="0"/>
              <a:ea typeface="Angsana New" pitchFamily="18" charset="-34"/>
              <a:cs typeface="Arial" charset="0"/>
            </a:endParaRPr>
          </a:p>
        </p:txBody>
      </p:sp>
      <p:sp>
        <p:nvSpPr>
          <p:cNvPr id="187" name="Text Box 98"/>
          <p:cNvSpPr txBox="1">
            <a:spLocks noChangeArrowheads="1"/>
          </p:cNvSpPr>
          <p:nvPr/>
        </p:nvSpPr>
        <p:spPr bwMode="auto">
          <a:xfrm>
            <a:off x="384175" y="5242507"/>
            <a:ext cx="5829300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CWS = chest strap to 60% of control VC</a:t>
            </a:r>
          </a:p>
        </p:txBody>
      </p:sp>
      <p:sp>
        <p:nvSpPr>
          <p:cNvPr id="189" name="Text Box 156"/>
          <p:cNvSpPr txBox="1">
            <a:spLocks noChangeArrowheads="1"/>
          </p:cNvSpPr>
          <p:nvPr/>
        </p:nvSpPr>
        <p:spPr bwMode="auto">
          <a:xfrm>
            <a:off x="409575" y="5602747"/>
            <a:ext cx="5829300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000000"/>
                </a:solidFill>
                <a:latin typeface="Arial" charset="0"/>
              </a:rPr>
              <a:t>DS = 600 mL of added dead space</a:t>
            </a:r>
          </a:p>
        </p:txBody>
      </p:sp>
    </p:spTree>
    <p:extLst>
      <p:ext uri="{BB962C8B-B14F-4D97-AF65-F5344CB8AC3E}">
        <p14:creationId xmlns:p14="http://schemas.microsoft.com/office/powerpoint/2010/main" val="213906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145" name="Group 2"/>
          <p:cNvGrpSpPr>
            <a:grpSpLocks/>
          </p:cNvGrpSpPr>
          <p:nvPr/>
        </p:nvGrpSpPr>
        <p:grpSpPr bwMode="auto">
          <a:xfrm>
            <a:off x="790575" y="512763"/>
            <a:ext cx="7824788" cy="5365750"/>
            <a:chOff x="498" y="323"/>
            <a:chExt cx="4929" cy="3380"/>
          </a:xfrm>
        </p:grpSpPr>
        <p:sp>
          <p:nvSpPr>
            <p:cNvPr id="518162" name="Text Box 3"/>
            <p:cNvSpPr txBox="1">
              <a:spLocks noChangeArrowheads="1"/>
            </p:cNvSpPr>
            <p:nvPr/>
          </p:nvSpPr>
          <p:spPr bwMode="auto">
            <a:xfrm>
              <a:off x="4468" y="3113"/>
              <a:ext cx="9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Control</a:t>
              </a:r>
            </a:p>
          </p:txBody>
        </p:sp>
        <p:sp>
          <p:nvSpPr>
            <p:cNvPr id="518163" name="Rectangle 4"/>
            <p:cNvSpPr>
              <a:spLocks noChangeArrowheads="1"/>
            </p:cNvSpPr>
            <p:nvPr/>
          </p:nvSpPr>
          <p:spPr bwMode="auto">
            <a:xfrm>
              <a:off x="1957" y="838"/>
              <a:ext cx="1757" cy="1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64" name="Rectangle 5"/>
            <p:cNvSpPr>
              <a:spLocks noChangeArrowheads="1"/>
            </p:cNvSpPr>
            <p:nvPr/>
          </p:nvSpPr>
          <p:spPr bwMode="auto">
            <a:xfrm>
              <a:off x="1957" y="1201"/>
              <a:ext cx="659" cy="1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65" name="Rectangle 6"/>
            <p:cNvSpPr>
              <a:spLocks noChangeArrowheads="1"/>
            </p:cNvSpPr>
            <p:nvPr/>
          </p:nvSpPr>
          <p:spPr bwMode="auto">
            <a:xfrm>
              <a:off x="1957" y="1574"/>
              <a:ext cx="1098" cy="1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66" name="Rectangle 7"/>
            <p:cNvSpPr>
              <a:spLocks noChangeArrowheads="1"/>
            </p:cNvSpPr>
            <p:nvPr/>
          </p:nvSpPr>
          <p:spPr bwMode="auto">
            <a:xfrm>
              <a:off x="1957" y="1938"/>
              <a:ext cx="2196" cy="1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67" name="Rectangle 8"/>
            <p:cNvSpPr>
              <a:spLocks noChangeArrowheads="1"/>
            </p:cNvSpPr>
            <p:nvPr/>
          </p:nvSpPr>
          <p:spPr bwMode="auto">
            <a:xfrm>
              <a:off x="1957" y="2301"/>
              <a:ext cx="220" cy="1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68" name="Rectangle 9"/>
            <p:cNvSpPr>
              <a:spLocks noChangeArrowheads="1"/>
            </p:cNvSpPr>
            <p:nvPr/>
          </p:nvSpPr>
          <p:spPr bwMode="auto">
            <a:xfrm>
              <a:off x="1957" y="2664"/>
              <a:ext cx="1318" cy="13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69" name="Rectangle 10"/>
            <p:cNvSpPr>
              <a:spLocks noChangeArrowheads="1"/>
            </p:cNvSpPr>
            <p:nvPr/>
          </p:nvSpPr>
          <p:spPr bwMode="auto">
            <a:xfrm>
              <a:off x="1957" y="3037"/>
              <a:ext cx="659" cy="1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70" name="Rectangle 11"/>
            <p:cNvSpPr>
              <a:spLocks noChangeArrowheads="1"/>
            </p:cNvSpPr>
            <p:nvPr/>
          </p:nvSpPr>
          <p:spPr bwMode="auto">
            <a:xfrm>
              <a:off x="1957" y="3401"/>
              <a:ext cx="439" cy="1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71" name="Line 12"/>
            <p:cNvSpPr>
              <a:spLocks noChangeShapeType="1"/>
            </p:cNvSpPr>
            <p:nvPr/>
          </p:nvSpPr>
          <p:spPr bwMode="auto">
            <a:xfrm>
              <a:off x="1957" y="777"/>
              <a:ext cx="2635" cy="1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8172" name="Line 13"/>
            <p:cNvSpPr>
              <a:spLocks noChangeShapeType="1"/>
            </p:cNvSpPr>
            <p:nvPr/>
          </p:nvSpPr>
          <p:spPr bwMode="auto">
            <a:xfrm flipV="1">
              <a:off x="1957" y="747"/>
              <a:ext cx="1" cy="3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8173" name="Line 14"/>
            <p:cNvSpPr>
              <a:spLocks noChangeShapeType="1"/>
            </p:cNvSpPr>
            <p:nvPr/>
          </p:nvSpPr>
          <p:spPr bwMode="auto">
            <a:xfrm flipV="1">
              <a:off x="2486" y="747"/>
              <a:ext cx="1" cy="3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8174" name="Line 15"/>
            <p:cNvSpPr>
              <a:spLocks noChangeShapeType="1"/>
            </p:cNvSpPr>
            <p:nvPr/>
          </p:nvSpPr>
          <p:spPr bwMode="auto">
            <a:xfrm flipV="1">
              <a:off x="3015" y="747"/>
              <a:ext cx="1" cy="3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8175" name="Line 16"/>
            <p:cNvSpPr>
              <a:spLocks noChangeShapeType="1"/>
            </p:cNvSpPr>
            <p:nvPr/>
          </p:nvSpPr>
          <p:spPr bwMode="auto">
            <a:xfrm flipV="1">
              <a:off x="3534" y="747"/>
              <a:ext cx="1" cy="3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8176" name="Line 17"/>
            <p:cNvSpPr>
              <a:spLocks noChangeShapeType="1"/>
            </p:cNvSpPr>
            <p:nvPr/>
          </p:nvSpPr>
          <p:spPr bwMode="auto">
            <a:xfrm flipV="1">
              <a:off x="4063" y="747"/>
              <a:ext cx="1" cy="3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8177" name="Line 18"/>
            <p:cNvSpPr>
              <a:spLocks noChangeShapeType="1"/>
            </p:cNvSpPr>
            <p:nvPr/>
          </p:nvSpPr>
          <p:spPr bwMode="auto">
            <a:xfrm flipV="1">
              <a:off x="4592" y="747"/>
              <a:ext cx="1" cy="30"/>
            </a:xfrm>
            <a:prstGeom prst="line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8179" name="Rectangle 20"/>
            <p:cNvSpPr>
              <a:spLocks noChangeArrowheads="1"/>
            </p:cNvSpPr>
            <p:nvPr/>
          </p:nvSpPr>
          <p:spPr bwMode="auto">
            <a:xfrm>
              <a:off x="1951" y="535"/>
              <a:ext cx="6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8180" name="Rectangle 21"/>
            <p:cNvSpPr>
              <a:spLocks noChangeArrowheads="1"/>
            </p:cNvSpPr>
            <p:nvPr/>
          </p:nvSpPr>
          <p:spPr bwMode="auto">
            <a:xfrm>
              <a:off x="2448" y="535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8181" name="Rectangle 22"/>
            <p:cNvSpPr>
              <a:spLocks noChangeArrowheads="1"/>
            </p:cNvSpPr>
            <p:nvPr/>
          </p:nvSpPr>
          <p:spPr bwMode="auto">
            <a:xfrm>
              <a:off x="2977" y="535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8182" name="Rectangle 23"/>
            <p:cNvSpPr>
              <a:spLocks noChangeArrowheads="1"/>
            </p:cNvSpPr>
            <p:nvPr/>
          </p:nvSpPr>
          <p:spPr bwMode="auto">
            <a:xfrm>
              <a:off x="3496" y="535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8183" name="Rectangle 24"/>
            <p:cNvSpPr>
              <a:spLocks noChangeArrowheads="1"/>
            </p:cNvSpPr>
            <p:nvPr/>
          </p:nvSpPr>
          <p:spPr bwMode="auto">
            <a:xfrm>
              <a:off x="4026" y="535"/>
              <a:ext cx="12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8184" name="Rectangle 25"/>
            <p:cNvSpPr>
              <a:spLocks noChangeArrowheads="1"/>
            </p:cNvSpPr>
            <p:nvPr/>
          </p:nvSpPr>
          <p:spPr bwMode="auto">
            <a:xfrm>
              <a:off x="4524" y="535"/>
              <a:ext cx="18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4400" b="0">
                <a:solidFill>
                  <a:srgbClr val="000000"/>
                </a:solidFill>
              </a:endParaRPr>
            </a:p>
          </p:txBody>
        </p:sp>
        <p:sp>
          <p:nvSpPr>
            <p:cNvPr id="518185" name="Rectangle 26"/>
            <p:cNvSpPr>
              <a:spLocks noChangeArrowheads="1"/>
            </p:cNvSpPr>
            <p:nvPr/>
          </p:nvSpPr>
          <p:spPr bwMode="auto">
            <a:xfrm>
              <a:off x="915" y="878"/>
              <a:ext cx="95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Increased Work</a:t>
              </a:r>
              <a:endParaRPr lang="en-US" sz="4800" b="0">
                <a:solidFill>
                  <a:srgbClr val="000000"/>
                </a:solidFill>
              </a:endParaRPr>
            </a:p>
          </p:txBody>
        </p:sp>
        <p:sp>
          <p:nvSpPr>
            <p:cNvPr id="518186" name="Rectangle 27"/>
            <p:cNvSpPr>
              <a:spLocks noChangeArrowheads="1"/>
            </p:cNvSpPr>
            <p:nvPr/>
          </p:nvSpPr>
          <p:spPr bwMode="auto">
            <a:xfrm>
              <a:off x="658" y="1241"/>
              <a:ext cx="120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Inspiratory Difficulty</a:t>
              </a:r>
              <a:endParaRPr lang="en-US" sz="4800" b="0">
                <a:solidFill>
                  <a:srgbClr val="000000"/>
                </a:solidFill>
              </a:endParaRPr>
            </a:p>
          </p:txBody>
        </p:sp>
        <p:sp>
          <p:nvSpPr>
            <p:cNvPr id="518187" name="Rectangle 28"/>
            <p:cNvSpPr>
              <a:spLocks noChangeArrowheads="1"/>
            </p:cNvSpPr>
            <p:nvPr/>
          </p:nvSpPr>
          <p:spPr bwMode="auto">
            <a:xfrm>
              <a:off x="498" y="1615"/>
              <a:ext cx="135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Unsatisfied Inspiration</a:t>
              </a:r>
              <a:endParaRPr lang="en-US" sz="4800" b="0">
                <a:solidFill>
                  <a:srgbClr val="000000"/>
                </a:solidFill>
              </a:endParaRPr>
            </a:p>
          </p:txBody>
        </p:sp>
        <p:sp>
          <p:nvSpPr>
            <p:cNvPr id="518188" name="Rectangle 29"/>
            <p:cNvSpPr>
              <a:spLocks noChangeArrowheads="1"/>
            </p:cNvSpPr>
            <p:nvPr/>
          </p:nvSpPr>
          <p:spPr bwMode="auto">
            <a:xfrm>
              <a:off x="1476" y="1978"/>
              <a:ext cx="39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Heavy</a:t>
              </a:r>
              <a:endParaRPr lang="en-US" sz="4800" b="0">
                <a:solidFill>
                  <a:srgbClr val="000000"/>
                </a:solidFill>
              </a:endParaRPr>
            </a:p>
          </p:txBody>
        </p:sp>
        <p:sp>
          <p:nvSpPr>
            <p:cNvPr id="518189" name="Rectangle 30"/>
            <p:cNvSpPr>
              <a:spLocks noChangeArrowheads="1"/>
            </p:cNvSpPr>
            <p:nvPr/>
          </p:nvSpPr>
          <p:spPr bwMode="auto">
            <a:xfrm>
              <a:off x="1378" y="2341"/>
              <a:ext cx="481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Shallow</a:t>
              </a:r>
              <a:endParaRPr lang="en-US" sz="4800" b="0">
                <a:solidFill>
                  <a:srgbClr val="000000"/>
                </a:solidFill>
              </a:endParaRPr>
            </a:p>
          </p:txBody>
        </p:sp>
        <p:sp>
          <p:nvSpPr>
            <p:cNvPr id="518190" name="Rectangle 31"/>
            <p:cNvSpPr>
              <a:spLocks noChangeArrowheads="1"/>
            </p:cNvSpPr>
            <p:nvPr/>
          </p:nvSpPr>
          <p:spPr bwMode="auto">
            <a:xfrm>
              <a:off x="1505" y="2704"/>
              <a:ext cx="35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Rapid</a:t>
              </a:r>
              <a:endParaRPr lang="en-US" sz="4800" b="0">
                <a:solidFill>
                  <a:srgbClr val="000000"/>
                </a:solidFill>
              </a:endParaRPr>
            </a:p>
          </p:txBody>
        </p:sp>
        <p:sp>
          <p:nvSpPr>
            <p:cNvPr id="518191" name="Rectangle 32"/>
            <p:cNvSpPr>
              <a:spLocks noChangeArrowheads="1"/>
            </p:cNvSpPr>
            <p:nvPr/>
          </p:nvSpPr>
          <p:spPr bwMode="auto">
            <a:xfrm>
              <a:off x="685" y="3078"/>
              <a:ext cx="117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Expiratory Difficulty</a:t>
              </a:r>
              <a:endParaRPr lang="en-US" sz="4800" b="0">
                <a:solidFill>
                  <a:srgbClr val="000000"/>
                </a:solidFill>
              </a:endParaRPr>
            </a:p>
          </p:txBody>
        </p:sp>
        <p:sp>
          <p:nvSpPr>
            <p:cNvPr id="518192" name="Rectangle 33"/>
            <p:cNvSpPr>
              <a:spLocks noChangeArrowheads="1"/>
            </p:cNvSpPr>
            <p:nvPr/>
          </p:nvSpPr>
          <p:spPr bwMode="auto">
            <a:xfrm>
              <a:off x="1404" y="3441"/>
              <a:ext cx="45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Hunger</a:t>
              </a:r>
              <a:endParaRPr lang="en-US" sz="4800" b="0">
                <a:solidFill>
                  <a:srgbClr val="000000"/>
                </a:solidFill>
              </a:endParaRPr>
            </a:p>
          </p:txBody>
        </p:sp>
        <p:sp>
          <p:nvSpPr>
            <p:cNvPr id="518193" name="Rectangle 34"/>
            <p:cNvSpPr>
              <a:spLocks noChangeArrowheads="1"/>
            </p:cNvSpPr>
            <p:nvPr/>
          </p:nvSpPr>
          <p:spPr bwMode="auto">
            <a:xfrm>
              <a:off x="2529" y="323"/>
              <a:ext cx="159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Selection Frequency (%)</a:t>
              </a:r>
              <a:endParaRPr lang="en-US" sz="4800" b="0">
                <a:solidFill>
                  <a:srgbClr val="000000"/>
                </a:solidFill>
              </a:endParaRPr>
            </a:p>
          </p:txBody>
        </p:sp>
        <p:sp>
          <p:nvSpPr>
            <p:cNvPr id="518178" name="Line 19"/>
            <p:cNvSpPr>
              <a:spLocks noChangeShapeType="1"/>
            </p:cNvSpPr>
            <p:nvPr/>
          </p:nvSpPr>
          <p:spPr bwMode="auto">
            <a:xfrm>
              <a:off x="1957" y="777"/>
              <a:ext cx="1" cy="292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18595" name="Group 35"/>
          <p:cNvGrpSpPr>
            <a:grpSpLocks/>
          </p:cNvGrpSpPr>
          <p:nvPr/>
        </p:nvGrpSpPr>
        <p:grpSpPr bwMode="auto">
          <a:xfrm>
            <a:off x="3106738" y="1522413"/>
            <a:ext cx="5568950" cy="4691063"/>
            <a:chOff x="1957" y="959"/>
            <a:chExt cx="3508" cy="2955"/>
          </a:xfrm>
        </p:grpSpPr>
        <p:sp>
          <p:nvSpPr>
            <p:cNvPr id="518148" name="Text Box 36"/>
            <p:cNvSpPr txBox="1">
              <a:spLocks noChangeArrowheads="1"/>
            </p:cNvSpPr>
            <p:nvPr/>
          </p:nvSpPr>
          <p:spPr bwMode="auto">
            <a:xfrm>
              <a:off x="4375" y="2339"/>
              <a:ext cx="5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8149" name="Text Box 37"/>
            <p:cNvSpPr txBox="1">
              <a:spLocks noChangeArrowheads="1"/>
            </p:cNvSpPr>
            <p:nvPr/>
          </p:nvSpPr>
          <p:spPr bwMode="auto">
            <a:xfrm>
              <a:off x="4567" y="1619"/>
              <a:ext cx="6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8150" name="Text Box 38"/>
            <p:cNvSpPr txBox="1">
              <a:spLocks noChangeArrowheads="1"/>
            </p:cNvSpPr>
            <p:nvPr/>
          </p:nvSpPr>
          <p:spPr bwMode="auto">
            <a:xfrm>
              <a:off x="4375" y="1259"/>
              <a:ext cx="4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8151" name="Text Box 39"/>
            <p:cNvSpPr txBox="1">
              <a:spLocks noChangeArrowheads="1"/>
            </p:cNvSpPr>
            <p:nvPr/>
          </p:nvSpPr>
          <p:spPr bwMode="auto">
            <a:xfrm>
              <a:off x="2839" y="1991"/>
              <a:ext cx="34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518152" name="Text Box 40"/>
            <p:cNvSpPr txBox="1">
              <a:spLocks noChangeArrowheads="1"/>
            </p:cNvSpPr>
            <p:nvPr/>
          </p:nvSpPr>
          <p:spPr bwMode="auto">
            <a:xfrm>
              <a:off x="3931" y="3623"/>
              <a:ext cx="8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  <a:latin typeface="+mn-lt"/>
                </a:rPr>
                <a:t>*</a:t>
              </a:r>
              <a:r>
                <a:rPr lang="en-US" sz="2000" b="0" dirty="0">
                  <a:solidFill>
                    <a:srgbClr val="000000"/>
                  </a:solidFill>
                  <a:latin typeface="Arial" charset="0"/>
                </a:rPr>
                <a:t>p&lt;0.05</a:t>
              </a:r>
            </a:p>
          </p:txBody>
        </p:sp>
        <p:sp>
          <p:nvSpPr>
            <p:cNvPr id="518153" name="Rectangle 41"/>
            <p:cNvSpPr>
              <a:spLocks noChangeArrowheads="1"/>
            </p:cNvSpPr>
            <p:nvPr/>
          </p:nvSpPr>
          <p:spPr bwMode="auto">
            <a:xfrm>
              <a:off x="1957" y="959"/>
              <a:ext cx="2416" cy="12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54" name="Rectangle 42"/>
            <p:cNvSpPr>
              <a:spLocks noChangeArrowheads="1"/>
            </p:cNvSpPr>
            <p:nvPr/>
          </p:nvSpPr>
          <p:spPr bwMode="auto">
            <a:xfrm>
              <a:off x="1957" y="1332"/>
              <a:ext cx="2416" cy="12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55" name="Rectangle 43"/>
            <p:cNvSpPr>
              <a:spLocks noChangeArrowheads="1"/>
            </p:cNvSpPr>
            <p:nvPr/>
          </p:nvSpPr>
          <p:spPr bwMode="auto">
            <a:xfrm>
              <a:off x="1957" y="1695"/>
              <a:ext cx="2635" cy="12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56" name="Rectangle 44"/>
            <p:cNvSpPr>
              <a:spLocks noChangeArrowheads="1"/>
            </p:cNvSpPr>
            <p:nvPr/>
          </p:nvSpPr>
          <p:spPr bwMode="auto">
            <a:xfrm>
              <a:off x="1957" y="2059"/>
              <a:ext cx="879" cy="12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57" name="Rectangle 45"/>
            <p:cNvSpPr>
              <a:spLocks noChangeArrowheads="1"/>
            </p:cNvSpPr>
            <p:nvPr/>
          </p:nvSpPr>
          <p:spPr bwMode="auto">
            <a:xfrm>
              <a:off x="1957" y="2422"/>
              <a:ext cx="2416" cy="12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58" name="Rectangle 46"/>
            <p:cNvSpPr>
              <a:spLocks noChangeArrowheads="1"/>
            </p:cNvSpPr>
            <p:nvPr/>
          </p:nvSpPr>
          <p:spPr bwMode="auto">
            <a:xfrm>
              <a:off x="1957" y="2795"/>
              <a:ext cx="1537" cy="12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59" name="Rectangle 47"/>
            <p:cNvSpPr>
              <a:spLocks noChangeArrowheads="1"/>
            </p:cNvSpPr>
            <p:nvPr/>
          </p:nvSpPr>
          <p:spPr bwMode="auto">
            <a:xfrm>
              <a:off x="1957" y="3158"/>
              <a:ext cx="659" cy="12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60" name="Rectangle 48"/>
            <p:cNvSpPr>
              <a:spLocks noChangeArrowheads="1"/>
            </p:cNvSpPr>
            <p:nvPr/>
          </p:nvSpPr>
          <p:spPr bwMode="auto">
            <a:xfrm>
              <a:off x="1957" y="3522"/>
              <a:ext cx="879" cy="121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4000" b="0">
                <a:solidFill>
                  <a:srgbClr val="000000"/>
                </a:solidFill>
              </a:endParaRPr>
            </a:p>
          </p:txBody>
        </p:sp>
        <p:sp>
          <p:nvSpPr>
            <p:cNvPr id="518161" name="Text Box 49"/>
            <p:cNvSpPr txBox="1">
              <a:spLocks noChangeArrowheads="1"/>
            </p:cNvSpPr>
            <p:nvPr/>
          </p:nvSpPr>
          <p:spPr bwMode="auto">
            <a:xfrm>
              <a:off x="4468" y="3359"/>
              <a:ext cx="9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CWS+DS</a:t>
              </a:r>
            </a:p>
          </p:txBody>
        </p:sp>
      </p:grpSp>
      <p:sp>
        <p:nvSpPr>
          <p:cNvPr id="518147" name="Text Box 59"/>
          <p:cNvSpPr txBox="1">
            <a:spLocks noChangeArrowheads="1"/>
          </p:cNvSpPr>
          <p:nvPr/>
        </p:nvSpPr>
        <p:spPr bwMode="auto">
          <a:xfrm>
            <a:off x="5117311" y="6423025"/>
            <a:ext cx="39489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1600" b="0" dirty="0">
                <a:solidFill>
                  <a:srgbClr val="000000"/>
                </a:solidFill>
                <a:latin typeface="Arial" charset="0"/>
                <a:cs typeface="Arial" charset="0"/>
              </a:rPr>
              <a:t>O’Donnell DE, et al.  </a:t>
            </a:r>
            <a:r>
              <a:rPr lang="en-CA" sz="1600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J </a:t>
            </a:r>
            <a:r>
              <a:rPr lang="en-CA" sz="1600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Appl</a:t>
            </a:r>
            <a:r>
              <a:rPr lang="en-CA" sz="1600" b="0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CA" sz="1600" b="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Physiol</a:t>
            </a:r>
            <a:r>
              <a:rPr lang="en-CA" sz="1600" b="0" dirty="0">
                <a:solidFill>
                  <a:srgbClr val="000000"/>
                </a:solidFill>
                <a:latin typeface="Arial" charset="0"/>
                <a:cs typeface="Arial" charset="0"/>
              </a:rPr>
              <a:t> 2000 </a:t>
            </a:r>
            <a:endParaRPr lang="en-CA" sz="1600" b="0" dirty="0">
              <a:solidFill>
                <a:srgbClr val="000000"/>
              </a:solidFill>
              <a:latin typeface="Arial" charset="0"/>
              <a:ea typeface="Angsana New" pitchFamily="18" charset="-34"/>
              <a:cs typeface="Arial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179512" y="1808592"/>
            <a:ext cx="8136904" cy="129614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6732240" y="5085184"/>
            <a:ext cx="216024" cy="2640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0">
              <a:solidFill>
                <a:srgbClr val="000000"/>
              </a:solidFill>
            </a:endParaRPr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732240" y="5445224"/>
            <a:ext cx="216024" cy="248962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40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1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2"/>
          <p:cNvSpPr txBox="1">
            <a:spLocks noChangeArrowheads="1"/>
          </p:cNvSpPr>
          <p:nvPr/>
        </p:nvSpPr>
        <p:spPr bwMode="auto">
          <a:xfrm>
            <a:off x="1819568" y="6042778"/>
            <a:ext cx="2776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CA" sz="1800" b="0" dirty="0">
                <a:solidFill>
                  <a:srgbClr val="000000"/>
                </a:solidFill>
              </a:rPr>
              <a:t>Post-bronchodilator value</a:t>
            </a:r>
          </a:p>
        </p:txBody>
      </p:sp>
      <p:sp>
        <p:nvSpPr>
          <p:cNvPr id="198659" name="Text Box 21"/>
          <p:cNvSpPr txBox="1">
            <a:spLocks noChangeArrowheads="1"/>
          </p:cNvSpPr>
          <p:nvPr/>
        </p:nvSpPr>
        <p:spPr bwMode="auto">
          <a:xfrm>
            <a:off x="5624222" y="6444044"/>
            <a:ext cx="3459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CA" sz="1800" b="0" i="1" dirty="0" err="1">
                <a:solidFill>
                  <a:srgbClr val="000000"/>
                </a:solidFill>
              </a:rPr>
              <a:t>Deesomchok</a:t>
            </a:r>
            <a:r>
              <a:rPr lang="en-CA" sz="1800" b="0" i="1" dirty="0">
                <a:solidFill>
                  <a:srgbClr val="000000"/>
                </a:solidFill>
              </a:rPr>
              <a:t> et al. COPD 2010</a:t>
            </a:r>
          </a:p>
        </p:txBody>
      </p:sp>
      <p:grpSp>
        <p:nvGrpSpPr>
          <p:cNvPr id="198660" name="Group 5"/>
          <p:cNvGrpSpPr>
            <a:grpSpLocks/>
          </p:cNvGrpSpPr>
          <p:nvPr/>
        </p:nvGrpSpPr>
        <p:grpSpPr bwMode="auto">
          <a:xfrm>
            <a:off x="255588" y="1503572"/>
            <a:ext cx="8139112" cy="4306888"/>
            <a:chOff x="161" y="891"/>
            <a:chExt cx="5127" cy="2713"/>
          </a:xfrm>
        </p:grpSpPr>
        <p:sp>
          <p:nvSpPr>
            <p:cNvPr id="198677" name="Text Box 6"/>
            <p:cNvSpPr txBox="1">
              <a:spLocks noChangeArrowheads="1"/>
            </p:cNvSpPr>
            <p:nvPr/>
          </p:nvSpPr>
          <p:spPr bwMode="auto">
            <a:xfrm>
              <a:off x="161" y="891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CA" sz="2000">
                  <a:solidFill>
                    <a:srgbClr val="000000"/>
                  </a:solidFill>
                </a:rPr>
                <a:t>TLC (L)</a:t>
              </a:r>
            </a:p>
          </p:txBody>
        </p:sp>
        <p:sp>
          <p:nvSpPr>
            <p:cNvPr id="198678" name="Rectangle 7"/>
            <p:cNvSpPr>
              <a:spLocks noChangeArrowheads="1"/>
            </p:cNvSpPr>
            <p:nvPr/>
          </p:nvSpPr>
          <p:spPr bwMode="auto">
            <a:xfrm>
              <a:off x="754" y="1284"/>
              <a:ext cx="3995" cy="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79" name="Rectangle 8"/>
            <p:cNvSpPr>
              <a:spLocks noChangeArrowheads="1"/>
            </p:cNvSpPr>
            <p:nvPr/>
          </p:nvSpPr>
          <p:spPr bwMode="auto">
            <a:xfrm>
              <a:off x="992" y="2457"/>
              <a:ext cx="318" cy="6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80" name="Rectangle 9"/>
            <p:cNvSpPr>
              <a:spLocks noChangeArrowheads="1"/>
            </p:cNvSpPr>
            <p:nvPr/>
          </p:nvSpPr>
          <p:spPr bwMode="auto">
            <a:xfrm>
              <a:off x="1791" y="2326"/>
              <a:ext cx="318" cy="82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81" name="Rectangle 10"/>
            <p:cNvSpPr>
              <a:spLocks noChangeArrowheads="1"/>
            </p:cNvSpPr>
            <p:nvPr/>
          </p:nvSpPr>
          <p:spPr bwMode="auto">
            <a:xfrm>
              <a:off x="2590" y="2255"/>
              <a:ext cx="318" cy="9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82" name="Rectangle 11"/>
            <p:cNvSpPr>
              <a:spLocks noChangeArrowheads="1"/>
            </p:cNvSpPr>
            <p:nvPr/>
          </p:nvSpPr>
          <p:spPr bwMode="auto">
            <a:xfrm>
              <a:off x="3389" y="2064"/>
              <a:ext cx="318" cy="10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83" name="Rectangle 12"/>
            <p:cNvSpPr>
              <a:spLocks noChangeArrowheads="1"/>
            </p:cNvSpPr>
            <p:nvPr/>
          </p:nvSpPr>
          <p:spPr bwMode="auto">
            <a:xfrm>
              <a:off x="4188" y="1682"/>
              <a:ext cx="318" cy="147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84" name="Line 13"/>
            <p:cNvSpPr>
              <a:spLocks noChangeShapeType="1"/>
            </p:cNvSpPr>
            <p:nvPr/>
          </p:nvSpPr>
          <p:spPr bwMode="auto">
            <a:xfrm>
              <a:off x="754" y="1284"/>
              <a:ext cx="1" cy="18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85" name="Line 14"/>
            <p:cNvSpPr>
              <a:spLocks noChangeShapeType="1"/>
            </p:cNvSpPr>
            <p:nvPr/>
          </p:nvSpPr>
          <p:spPr bwMode="auto">
            <a:xfrm>
              <a:off x="709" y="3155"/>
              <a:ext cx="45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86" name="Line 15"/>
            <p:cNvSpPr>
              <a:spLocks noChangeShapeType="1"/>
            </p:cNvSpPr>
            <p:nvPr/>
          </p:nvSpPr>
          <p:spPr bwMode="auto">
            <a:xfrm>
              <a:off x="709" y="2920"/>
              <a:ext cx="45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87" name="Line 16"/>
            <p:cNvSpPr>
              <a:spLocks noChangeShapeType="1"/>
            </p:cNvSpPr>
            <p:nvPr/>
          </p:nvSpPr>
          <p:spPr bwMode="auto">
            <a:xfrm>
              <a:off x="709" y="2686"/>
              <a:ext cx="45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88" name="Line 17"/>
            <p:cNvSpPr>
              <a:spLocks noChangeShapeType="1"/>
            </p:cNvSpPr>
            <p:nvPr/>
          </p:nvSpPr>
          <p:spPr bwMode="auto">
            <a:xfrm>
              <a:off x="709" y="2451"/>
              <a:ext cx="45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89" name="Line 18"/>
            <p:cNvSpPr>
              <a:spLocks noChangeShapeType="1"/>
            </p:cNvSpPr>
            <p:nvPr/>
          </p:nvSpPr>
          <p:spPr bwMode="auto">
            <a:xfrm>
              <a:off x="709" y="2222"/>
              <a:ext cx="45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0" name="Line 19"/>
            <p:cNvSpPr>
              <a:spLocks noChangeShapeType="1"/>
            </p:cNvSpPr>
            <p:nvPr/>
          </p:nvSpPr>
          <p:spPr bwMode="auto">
            <a:xfrm>
              <a:off x="709" y="1987"/>
              <a:ext cx="45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1" name="Line 20"/>
            <p:cNvSpPr>
              <a:spLocks noChangeShapeType="1"/>
            </p:cNvSpPr>
            <p:nvPr/>
          </p:nvSpPr>
          <p:spPr bwMode="auto">
            <a:xfrm>
              <a:off x="709" y="1753"/>
              <a:ext cx="45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2" name="Line 21"/>
            <p:cNvSpPr>
              <a:spLocks noChangeShapeType="1"/>
            </p:cNvSpPr>
            <p:nvPr/>
          </p:nvSpPr>
          <p:spPr bwMode="auto">
            <a:xfrm>
              <a:off x="709" y="1518"/>
              <a:ext cx="45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3" name="Line 22"/>
            <p:cNvSpPr>
              <a:spLocks noChangeShapeType="1"/>
            </p:cNvSpPr>
            <p:nvPr/>
          </p:nvSpPr>
          <p:spPr bwMode="auto">
            <a:xfrm>
              <a:off x="709" y="1284"/>
              <a:ext cx="45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4" name="Line 23"/>
            <p:cNvSpPr>
              <a:spLocks noChangeShapeType="1"/>
            </p:cNvSpPr>
            <p:nvPr/>
          </p:nvSpPr>
          <p:spPr bwMode="auto">
            <a:xfrm>
              <a:off x="754" y="3155"/>
              <a:ext cx="39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5" name="Line 24"/>
            <p:cNvSpPr>
              <a:spLocks noChangeShapeType="1"/>
            </p:cNvSpPr>
            <p:nvPr/>
          </p:nvSpPr>
          <p:spPr bwMode="auto">
            <a:xfrm flipV="1">
              <a:off x="754" y="3155"/>
              <a:ext cx="1" cy="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6" name="Line 25"/>
            <p:cNvSpPr>
              <a:spLocks noChangeShapeType="1"/>
            </p:cNvSpPr>
            <p:nvPr/>
          </p:nvSpPr>
          <p:spPr bwMode="auto">
            <a:xfrm flipV="1">
              <a:off x="1553" y="3155"/>
              <a:ext cx="1" cy="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7" name="Line 26"/>
            <p:cNvSpPr>
              <a:spLocks noChangeShapeType="1"/>
            </p:cNvSpPr>
            <p:nvPr/>
          </p:nvSpPr>
          <p:spPr bwMode="auto">
            <a:xfrm flipV="1">
              <a:off x="2352" y="3155"/>
              <a:ext cx="1" cy="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8" name="Line 27"/>
            <p:cNvSpPr>
              <a:spLocks noChangeShapeType="1"/>
            </p:cNvSpPr>
            <p:nvPr/>
          </p:nvSpPr>
          <p:spPr bwMode="auto">
            <a:xfrm flipV="1">
              <a:off x="3151" y="3155"/>
              <a:ext cx="1" cy="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699" name="Line 28"/>
            <p:cNvSpPr>
              <a:spLocks noChangeShapeType="1"/>
            </p:cNvSpPr>
            <p:nvPr/>
          </p:nvSpPr>
          <p:spPr bwMode="auto">
            <a:xfrm flipV="1">
              <a:off x="3950" y="3155"/>
              <a:ext cx="1" cy="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700" name="Line 29"/>
            <p:cNvSpPr>
              <a:spLocks noChangeShapeType="1"/>
            </p:cNvSpPr>
            <p:nvPr/>
          </p:nvSpPr>
          <p:spPr bwMode="auto">
            <a:xfrm flipV="1">
              <a:off x="4749" y="3155"/>
              <a:ext cx="1" cy="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CA">
                <a:solidFill>
                  <a:srgbClr val="000000"/>
                </a:solidFill>
              </a:endParaRPr>
            </a:p>
          </p:txBody>
        </p:sp>
        <p:sp>
          <p:nvSpPr>
            <p:cNvPr id="198701" name="Rectangle 30"/>
            <p:cNvSpPr>
              <a:spLocks noChangeArrowheads="1"/>
            </p:cNvSpPr>
            <p:nvPr/>
          </p:nvSpPr>
          <p:spPr bwMode="auto">
            <a:xfrm>
              <a:off x="567" y="3078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0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02" name="Rectangle 31"/>
            <p:cNvSpPr>
              <a:spLocks noChangeArrowheads="1"/>
            </p:cNvSpPr>
            <p:nvPr/>
          </p:nvSpPr>
          <p:spPr bwMode="auto">
            <a:xfrm>
              <a:off x="567" y="2844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1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03" name="Rectangle 32"/>
            <p:cNvSpPr>
              <a:spLocks noChangeArrowheads="1"/>
            </p:cNvSpPr>
            <p:nvPr/>
          </p:nvSpPr>
          <p:spPr bwMode="auto">
            <a:xfrm>
              <a:off x="567" y="2609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2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04" name="Rectangle 33"/>
            <p:cNvSpPr>
              <a:spLocks noChangeArrowheads="1"/>
            </p:cNvSpPr>
            <p:nvPr/>
          </p:nvSpPr>
          <p:spPr bwMode="auto">
            <a:xfrm>
              <a:off x="567" y="2375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3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05" name="Rectangle 34"/>
            <p:cNvSpPr>
              <a:spLocks noChangeArrowheads="1"/>
            </p:cNvSpPr>
            <p:nvPr/>
          </p:nvSpPr>
          <p:spPr bwMode="auto">
            <a:xfrm>
              <a:off x="567" y="2146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4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06" name="Rectangle 35"/>
            <p:cNvSpPr>
              <a:spLocks noChangeArrowheads="1"/>
            </p:cNvSpPr>
            <p:nvPr/>
          </p:nvSpPr>
          <p:spPr bwMode="auto">
            <a:xfrm>
              <a:off x="567" y="1911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5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07" name="Rectangle 36"/>
            <p:cNvSpPr>
              <a:spLocks noChangeArrowheads="1"/>
            </p:cNvSpPr>
            <p:nvPr/>
          </p:nvSpPr>
          <p:spPr bwMode="auto">
            <a:xfrm>
              <a:off x="567" y="167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6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08" name="Rectangle 37"/>
            <p:cNvSpPr>
              <a:spLocks noChangeArrowheads="1"/>
            </p:cNvSpPr>
            <p:nvPr/>
          </p:nvSpPr>
          <p:spPr bwMode="auto">
            <a:xfrm>
              <a:off x="567" y="1442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7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09" name="Rectangle 38"/>
            <p:cNvSpPr>
              <a:spLocks noChangeArrowheads="1"/>
            </p:cNvSpPr>
            <p:nvPr/>
          </p:nvSpPr>
          <p:spPr bwMode="auto">
            <a:xfrm>
              <a:off x="567" y="120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8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0" name="Rectangle 39"/>
            <p:cNvSpPr>
              <a:spLocks noChangeArrowheads="1"/>
            </p:cNvSpPr>
            <p:nvPr/>
          </p:nvSpPr>
          <p:spPr bwMode="auto">
            <a:xfrm>
              <a:off x="924" y="3280"/>
              <a:ext cx="41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Normal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1" name="Rectangle 40"/>
            <p:cNvSpPr>
              <a:spLocks noChangeArrowheads="1"/>
            </p:cNvSpPr>
            <p:nvPr/>
          </p:nvSpPr>
          <p:spPr bwMode="auto">
            <a:xfrm>
              <a:off x="851" y="3449"/>
              <a:ext cx="5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predicted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2" name="Rectangle 41"/>
            <p:cNvSpPr>
              <a:spLocks noChangeArrowheads="1"/>
            </p:cNvSpPr>
            <p:nvPr/>
          </p:nvSpPr>
          <p:spPr bwMode="auto">
            <a:xfrm>
              <a:off x="1723" y="3280"/>
              <a:ext cx="44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GOLD I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3" name="Rectangle 42"/>
            <p:cNvSpPr>
              <a:spLocks noChangeArrowheads="1"/>
            </p:cNvSpPr>
            <p:nvPr/>
          </p:nvSpPr>
          <p:spPr bwMode="auto">
            <a:xfrm>
              <a:off x="1803" y="3449"/>
              <a:ext cx="2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(751)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4" name="Rectangle 43"/>
            <p:cNvSpPr>
              <a:spLocks noChangeArrowheads="1"/>
            </p:cNvSpPr>
            <p:nvPr/>
          </p:nvSpPr>
          <p:spPr bwMode="auto">
            <a:xfrm>
              <a:off x="2500" y="3280"/>
              <a:ext cx="4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GOLD II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5" name="Rectangle 44"/>
            <p:cNvSpPr>
              <a:spLocks noChangeArrowheads="1"/>
            </p:cNvSpPr>
            <p:nvPr/>
          </p:nvSpPr>
          <p:spPr bwMode="auto">
            <a:xfrm>
              <a:off x="2562" y="3449"/>
              <a:ext cx="3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(1448)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6" name="Rectangle 45"/>
            <p:cNvSpPr>
              <a:spLocks noChangeArrowheads="1"/>
            </p:cNvSpPr>
            <p:nvPr/>
          </p:nvSpPr>
          <p:spPr bwMode="auto">
            <a:xfrm>
              <a:off x="3282" y="3280"/>
              <a:ext cx="5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GOLD III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7" name="Rectangle 46"/>
            <p:cNvSpPr>
              <a:spLocks noChangeArrowheads="1"/>
            </p:cNvSpPr>
            <p:nvPr/>
          </p:nvSpPr>
          <p:spPr bwMode="auto">
            <a:xfrm>
              <a:off x="3401" y="3449"/>
              <a:ext cx="2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(633)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8" name="Rectangle 47"/>
            <p:cNvSpPr>
              <a:spLocks noChangeArrowheads="1"/>
            </p:cNvSpPr>
            <p:nvPr/>
          </p:nvSpPr>
          <p:spPr bwMode="auto">
            <a:xfrm>
              <a:off x="4075" y="3280"/>
              <a:ext cx="5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GOLD IV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19" name="Rectangle 48"/>
            <p:cNvSpPr>
              <a:spLocks noChangeArrowheads="1"/>
            </p:cNvSpPr>
            <p:nvPr/>
          </p:nvSpPr>
          <p:spPr bwMode="auto">
            <a:xfrm>
              <a:off x="4200" y="3449"/>
              <a:ext cx="2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(120)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720" name="Rectangle 49"/>
            <p:cNvSpPr>
              <a:spLocks noChangeArrowheads="1"/>
            </p:cNvSpPr>
            <p:nvPr/>
          </p:nvSpPr>
          <p:spPr bwMode="auto">
            <a:xfrm>
              <a:off x="4812" y="2186"/>
              <a:ext cx="476" cy="3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721" name="Rectangle 50"/>
            <p:cNvSpPr>
              <a:spLocks noChangeArrowheads="1"/>
            </p:cNvSpPr>
            <p:nvPr/>
          </p:nvSpPr>
          <p:spPr bwMode="auto">
            <a:xfrm>
              <a:off x="4857" y="2443"/>
              <a:ext cx="85" cy="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722" name="Rectangle 51"/>
            <p:cNvSpPr>
              <a:spLocks noChangeArrowheads="1"/>
            </p:cNvSpPr>
            <p:nvPr/>
          </p:nvSpPr>
          <p:spPr bwMode="auto">
            <a:xfrm>
              <a:off x="4982" y="2410"/>
              <a:ext cx="2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FRC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1514475" y="2179847"/>
            <a:ext cx="7089775" cy="1809750"/>
            <a:chOff x="954" y="1317"/>
            <a:chExt cx="4466" cy="1140"/>
          </a:xfrm>
        </p:grpSpPr>
        <p:sp>
          <p:nvSpPr>
            <p:cNvPr id="198664" name="Text Box 53"/>
            <p:cNvSpPr txBox="1">
              <a:spLocks noChangeArrowheads="1"/>
            </p:cNvSpPr>
            <p:nvPr/>
          </p:nvSpPr>
          <p:spPr bwMode="auto">
            <a:xfrm>
              <a:off x="4525" y="1344"/>
              <a:ext cx="89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2400" b="0">
                  <a:solidFill>
                    <a:srgbClr val="000000"/>
                  </a:solidFill>
                </a:rPr>
                <a:t>IC/TLC%</a:t>
              </a:r>
            </a:p>
          </p:txBody>
        </p:sp>
        <p:sp>
          <p:nvSpPr>
            <p:cNvPr id="198665" name="Rectangle 54"/>
            <p:cNvSpPr>
              <a:spLocks noChangeArrowheads="1"/>
            </p:cNvSpPr>
            <p:nvPr/>
          </p:nvSpPr>
          <p:spPr bwMode="auto">
            <a:xfrm>
              <a:off x="992" y="1878"/>
              <a:ext cx="318" cy="57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66" name="Rectangle 55"/>
            <p:cNvSpPr>
              <a:spLocks noChangeArrowheads="1"/>
            </p:cNvSpPr>
            <p:nvPr/>
          </p:nvSpPr>
          <p:spPr bwMode="auto">
            <a:xfrm>
              <a:off x="1791" y="1682"/>
              <a:ext cx="318" cy="6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67" name="Rectangle 56"/>
            <p:cNvSpPr>
              <a:spLocks noChangeArrowheads="1"/>
            </p:cNvSpPr>
            <p:nvPr/>
          </p:nvSpPr>
          <p:spPr bwMode="auto">
            <a:xfrm>
              <a:off x="2590" y="1737"/>
              <a:ext cx="318" cy="5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68" name="Rectangle 57"/>
            <p:cNvSpPr>
              <a:spLocks noChangeArrowheads="1"/>
            </p:cNvSpPr>
            <p:nvPr/>
          </p:nvSpPr>
          <p:spPr bwMode="auto">
            <a:xfrm>
              <a:off x="3389" y="1638"/>
              <a:ext cx="318" cy="42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69" name="Rectangle 58"/>
            <p:cNvSpPr>
              <a:spLocks noChangeArrowheads="1"/>
            </p:cNvSpPr>
            <p:nvPr/>
          </p:nvSpPr>
          <p:spPr bwMode="auto">
            <a:xfrm>
              <a:off x="4188" y="1317"/>
              <a:ext cx="318" cy="36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70" name="Rectangle 59"/>
            <p:cNvSpPr>
              <a:spLocks noChangeArrowheads="1"/>
            </p:cNvSpPr>
            <p:nvPr/>
          </p:nvSpPr>
          <p:spPr bwMode="auto">
            <a:xfrm>
              <a:off x="4857" y="2252"/>
              <a:ext cx="85" cy="8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sz="4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8671" name="Rectangle 60"/>
            <p:cNvSpPr>
              <a:spLocks noChangeArrowheads="1"/>
            </p:cNvSpPr>
            <p:nvPr/>
          </p:nvSpPr>
          <p:spPr bwMode="auto">
            <a:xfrm>
              <a:off x="4982" y="2219"/>
              <a:ext cx="1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>
                  <a:solidFill>
                    <a:srgbClr val="000000"/>
                  </a:solidFill>
                </a:rPr>
                <a:t>IC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  <p:sp>
          <p:nvSpPr>
            <p:cNvPr id="198672" name="Text Box 61"/>
            <p:cNvSpPr txBox="1">
              <a:spLocks noChangeArrowheads="1"/>
            </p:cNvSpPr>
            <p:nvPr/>
          </p:nvSpPr>
          <p:spPr bwMode="auto">
            <a:xfrm>
              <a:off x="1747" y="1933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1800">
                  <a:solidFill>
                    <a:srgbClr val="000000"/>
                  </a:solidFill>
                </a:rPr>
                <a:t>43%</a:t>
              </a:r>
            </a:p>
          </p:txBody>
        </p:sp>
        <p:sp>
          <p:nvSpPr>
            <p:cNvPr id="198673" name="Text Box 62"/>
            <p:cNvSpPr txBox="1">
              <a:spLocks noChangeArrowheads="1"/>
            </p:cNvSpPr>
            <p:nvPr/>
          </p:nvSpPr>
          <p:spPr bwMode="auto">
            <a:xfrm>
              <a:off x="2544" y="1852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1800">
                  <a:solidFill>
                    <a:srgbClr val="000000"/>
                  </a:solidFill>
                </a:rPr>
                <a:t>37%</a:t>
              </a:r>
            </a:p>
          </p:txBody>
        </p:sp>
        <p:sp>
          <p:nvSpPr>
            <p:cNvPr id="198674" name="Text Box 63"/>
            <p:cNvSpPr txBox="1">
              <a:spLocks noChangeArrowheads="1"/>
            </p:cNvSpPr>
            <p:nvPr/>
          </p:nvSpPr>
          <p:spPr bwMode="auto">
            <a:xfrm>
              <a:off x="3348" y="1702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1800">
                  <a:solidFill>
                    <a:srgbClr val="000000"/>
                  </a:solidFill>
                </a:rPr>
                <a:t>28%</a:t>
              </a:r>
            </a:p>
          </p:txBody>
        </p:sp>
        <p:sp>
          <p:nvSpPr>
            <p:cNvPr id="198675" name="Text Box 64"/>
            <p:cNvSpPr txBox="1">
              <a:spLocks noChangeArrowheads="1"/>
            </p:cNvSpPr>
            <p:nvPr/>
          </p:nvSpPr>
          <p:spPr bwMode="auto">
            <a:xfrm>
              <a:off x="954" y="2028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1800">
                  <a:solidFill>
                    <a:srgbClr val="000000"/>
                  </a:solidFill>
                </a:rPr>
                <a:t>46%</a:t>
              </a:r>
            </a:p>
          </p:txBody>
        </p:sp>
        <p:sp>
          <p:nvSpPr>
            <p:cNvPr id="198676" name="Text Box 65"/>
            <p:cNvSpPr txBox="1">
              <a:spLocks noChangeArrowheads="1"/>
            </p:cNvSpPr>
            <p:nvPr/>
          </p:nvSpPr>
          <p:spPr bwMode="auto">
            <a:xfrm>
              <a:off x="4159" y="138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CA" sz="1800">
                  <a:solidFill>
                    <a:srgbClr val="000000"/>
                  </a:solidFill>
                </a:rPr>
                <a:t>20%</a:t>
              </a:r>
            </a:p>
          </p:txBody>
        </p:sp>
      </p:grpSp>
      <p:sp>
        <p:nvSpPr>
          <p:cNvPr id="198662" name="Line 66"/>
          <p:cNvSpPr>
            <a:spLocks noChangeShapeType="1"/>
          </p:cNvSpPr>
          <p:nvPr/>
        </p:nvSpPr>
        <p:spPr bwMode="auto">
          <a:xfrm>
            <a:off x="1243013" y="3992772"/>
            <a:ext cx="59197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1228518" y="243431"/>
            <a:ext cx="6849963" cy="9707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dirty="0" err="1">
                <a:solidFill>
                  <a:srgbClr val="000000"/>
                </a:solidFill>
                <a:latin typeface="+mj-lt"/>
                <a:sym typeface="Symbol" pitchFamily="18" charset="2"/>
              </a:rPr>
              <a:t>Volumi</a:t>
            </a:r>
            <a:r>
              <a:rPr lang="en-US" sz="3200" dirty="0">
                <a:solidFill>
                  <a:srgbClr val="000000"/>
                </a:solidFill>
                <a:latin typeface="+mj-lt"/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sym typeface="Symbol" pitchFamily="18" charset="2"/>
              </a:rPr>
              <a:t>statici</a:t>
            </a:r>
            <a:r>
              <a:rPr lang="en-US" sz="3200" dirty="0">
                <a:solidFill>
                  <a:srgbClr val="000000"/>
                </a:solidFill>
                <a:latin typeface="+mj-lt"/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sym typeface="Symbol" pitchFamily="18" charset="2"/>
              </a:rPr>
              <a:t>nei</a:t>
            </a:r>
            <a:r>
              <a:rPr lang="en-US" sz="3200" dirty="0">
                <a:solidFill>
                  <a:srgbClr val="000000"/>
                </a:solidFill>
                <a:latin typeface="+mj-lt"/>
                <a:sym typeface="Symbol" pitchFamily="18" charset="2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sym typeface="Symbol" pitchFamily="18" charset="2"/>
              </a:rPr>
              <a:t>pazienti</a:t>
            </a:r>
            <a:r>
              <a:rPr lang="en-US" sz="3200" dirty="0">
                <a:solidFill>
                  <a:srgbClr val="000000"/>
                </a:solidFill>
                <a:latin typeface="+mj-lt"/>
                <a:sym typeface="Symbol" pitchFamily="18" charset="2"/>
              </a:rPr>
              <a:t> BPCO n= 2952</a:t>
            </a:r>
            <a:endParaRPr lang="en-US" sz="3200" b="0" i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108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TextBox 1"/>
          <p:cNvSpPr txBox="1">
            <a:spLocks noChangeArrowheads="1"/>
          </p:cNvSpPr>
          <p:nvPr/>
        </p:nvSpPr>
        <p:spPr bwMode="auto">
          <a:xfrm>
            <a:off x="4689475" y="6472238"/>
            <a:ext cx="434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O’Donnell DE, et al. Chest 2011.</a:t>
            </a:r>
            <a:endParaRPr lang="en-CA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1218" name="TextBox 16"/>
          <p:cNvSpPr txBox="1">
            <a:spLocks noChangeArrowheads="1"/>
          </p:cNvSpPr>
          <p:nvPr/>
        </p:nvSpPr>
        <p:spPr bwMode="auto">
          <a:xfrm>
            <a:off x="936577" y="201027"/>
            <a:ext cx="7223596" cy="101566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+mj-lt"/>
              </a:rPr>
              <a:t>Operating Lung Volumes during Exercise with Worsening FEV</a:t>
            </a:r>
            <a:r>
              <a:rPr lang="en-US" sz="3000" baseline="-25000" dirty="0">
                <a:solidFill>
                  <a:srgbClr val="000000"/>
                </a:solidFill>
                <a:latin typeface="+mj-lt"/>
              </a:rPr>
              <a:t>1</a:t>
            </a:r>
            <a:r>
              <a:rPr lang="en-US" sz="3000" dirty="0">
                <a:solidFill>
                  <a:srgbClr val="000000"/>
                </a:solidFill>
                <a:latin typeface="+mj-lt"/>
              </a:rPr>
              <a:t> Quartile</a:t>
            </a:r>
            <a:endParaRPr lang="en-CA" sz="30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208379" name="Group 1208378"/>
          <p:cNvGrpSpPr>
            <a:grpSpLocks/>
          </p:cNvGrpSpPr>
          <p:nvPr/>
        </p:nvGrpSpPr>
        <p:grpSpPr bwMode="auto">
          <a:xfrm>
            <a:off x="1731963" y="960324"/>
            <a:ext cx="6672262" cy="5175268"/>
            <a:chOff x="1757363" y="693738"/>
            <a:chExt cx="6672262" cy="5175784"/>
          </a:xfrm>
        </p:grpSpPr>
        <p:sp>
          <p:nvSpPr>
            <p:cNvPr id="521288" name="Rectangle 83"/>
            <p:cNvSpPr>
              <a:spLocks noChangeArrowheads="1"/>
            </p:cNvSpPr>
            <p:nvPr/>
          </p:nvSpPr>
          <p:spPr bwMode="auto">
            <a:xfrm>
              <a:off x="4591727" y="5684838"/>
              <a:ext cx="333700" cy="18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peak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673475" y="1752706"/>
              <a:ext cx="0" cy="1152640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062538" y="1705076"/>
              <a:ext cx="0" cy="971647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446838" y="1695550"/>
              <a:ext cx="0" cy="863686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872413" y="1527258"/>
              <a:ext cx="0" cy="719210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1293" name="TextBox 6"/>
            <p:cNvSpPr txBox="1">
              <a:spLocks noChangeArrowheads="1"/>
            </p:cNvSpPr>
            <p:nvPr/>
          </p:nvSpPr>
          <p:spPr bwMode="auto">
            <a:xfrm>
              <a:off x="7896225" y="1652588"/>
              <a:ext cx="533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IC</a:t>
              </a:r>
              <a:endParaRPr lang="en-CA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1294" name="TextBox 7"/>
            <p:cNvSpPr txBox="1">
              <a:spLocks noChangeArrowheads="1"/>
            </p:cNvSpPr>
            <p:nvPr/>
          </p:nvSpPr>
          <p:spPr bwMode="auto">
            <a:xfrm rot="-3292434">
              <a:off x="3062288" y="1190625"/>
              <a:ext cx="885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53 L/min</a:t>
              </a:r>
              <a:endParaRPr lang="en-CA" sz="14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1295" name="TextBox 13"/>
            <p:cNvSpPr txBox="1">
              <a:spLocks noChangeArrowheads="1"/>
            </p:cNvSpPr>
            <p:nvPr/>
          </p:nvSpPr>
          <p:spPr bwMode="auto">
            <a:xfrm rot="-3292434">
              <a:off x="4471988" y="1135063"/>
              <a:ext cx="885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45 L/min</a:t>
              </a:r>
              <a:endParaRPr lang="en-CA" sz="14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1296" name="TextBox 14"/>
            <p:cNvSpPr txBox="1">
              <a:spLocks noChangeArrowheads="1"/>
            </p:cNvSpPr>
            <p:nvPr/>
          </p:nvSpPr>
          <p:spPr bwMode="auto">
            <a:xfrm rot="-3292434">
              <a:off x="5842000" y="1146175"/>
              <a:ext cx="885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39 L/min</a:t>
              </a:r>
              <a:endParaRPr lang="en-CA" sz="14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1297" name="TextBox 15"/>
            <p:cNvSpPr txBox="1">
              <a:spLocks noChangeArrowheads="1"/>
            </p:cNvSpPr>
            <p:nvPr/>
          </p:nvSpPr>
          <p:spPr bwMode="auto">
            <a:xfrm rot="-3292434">
              <a:off x="7267575" y="982663"/>
              <a:ext cx="885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34 L/min</a:t>
              </a:r>
              <a:endParaRPr lang="en-CA" sz="1400" b="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262188" y="2268695"/>
              <a:ext cx="0" cy="1547966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1299" name="TextBox 18"/>
            <p:cNvSpPr txBox="1">
              <a:spLocks noChangeArrowheads="1"/>
            </p:cNvSpPr>
            <p:nvPr/>
          </p:nvSpPr>
          <p:spPr bwMode="auto">
            <a:xfrm rot="-3292434">
              <a:off x="1639094" y="1694656"/>
              <a:ext cx="8842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0">
                  <a:solidFill>
                    <a:srgbClr val="000000"/>
                  </a:solidFill>
                  <a:latin typeface="Arial" charset="0"/>
                </a:rPr>
                <a:t>72 L/min</a:t>
              </a:r>
              <a:endParaRPr lang="en-CA" sz="14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1300" name="Rectangle 9"/>
            <p:cNvSpPr>
              <a:spLocks noChangeArrowheads="1"/>
            </p:cNvSpPr>
            <p:nvPr/>
          </p:nvSpPr>
          <p:spPr bwMode="auto">
            <a:xfrm>
              <a:off x="1765300" y="3833813"/>
              <a:ext cx="360362" cy="172243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01" name="Freeform 10"/>
            <p:cNvSpPr>
              <a:spLocks noEditPoints="1"/>
            </p:cNvSpPr>
            <p:nvPr/>
          </p:nvSpPr>
          <p:spPr bwMode="auto">
            <a:xfrm>
              <a:off x="1757363" y="3825876"/>
              <a:ext cx="376237" cy="1738313"/>
            </a:xfrm>
            <a:custGeom>
              <a:avLst/>
              <a:gdLst>
                <a:gd name="T0" fmla="*/ 0 w 1424"/>
                <a:gd name="T1" fmla="*/ 2147483647 h 6568"/>
                <a:gd name="T2" fmla="*/ 2147483647 w 1424"/>
                <a:gd name="T3" fmla="*/ 0 h 6568"/>
                <a:gd name="T4" fmla="*/ 2147483647 w 1424"/>
                <a:gd name="T5" fmla="*/ 0 h 6568"/>
                <a:gd name="T6" fmla="*/ 2147483647 w 1424"/>
                <a:gd name="T7" fmla="*/ 2147483647 h 6568"/>
                <a:gd name="T8" fmla="*/ 2147483647 w 1424"/>
                <a:gd name="T9" fmla="*/ 2147483647 h 6568"/>
                <a:gd name="T10" fmla="*/ 2147483647 w 1424"/>
                <a:gd name="T11" fmla="*/ 2147483647 h 6568"/>
                <a:gd name="T12" fmla="*/ 2147483647 w 1424"/>
                <a:gd name="T13" fmla="*/ 2147483647 h 6568"/>
                <a:gd name="T14" fmla="*/ 0 w 1424"/>
                <a:gd name="T15" fmla="*/ 2147483647 h 6568"/>
                <a:gd name="T16" fmla="*/ 0 w 1424"/>
                <a:gd name="T17" fmla="*/ 2147483647 h 6568"/>
                <a:gd name="T18" fmla="*/ 2147483647 w 1424"/>
                <a:gd name="T19" fmla="*/ 2147483647 h 6568"/>
                <a:gd name="T20" fmla="*/ 2147483647 w 1424"/>
                <a:gd name="T21" fmla="*/ 2147483647 h 6568"/>
                <a:gd name="T22" fmla="*/ 2147483647 w 1424"/>
                <a:gd name="T23" fmla="*/ 2147483647 h 6568"/>
                <a:gd name="T24" fmla="*/ 2147483647 w 1424"/>
                <a:gd name="T25" fmla="*/ 2147483647 h 6568"/>
                <a:gd name="T26" fmla="*/ 2147483647 w 1424"/>
                <a:gd name="T27" fmla="*/ 2147483647 h 6568"/>
                <a:gd name="T28" fmla="*/ 2147483647 w 1424"/>
                <a:gd name="T29" fmla="*/ 2147483647 h 6568"/>
                <a:gd name="T30" fmla="*/ 2147483647 w 1424"/>
                <a:gd name="T31" fmla="*/ 2147483647 h 6568"/>
                <a:gd name="T32" fmla="*/ 2147483647 w 1424"/>
                <a:gd name="T33" fmla="*/ 2147483647 h 6568"/>
                <a:gd name="T34" fmla="*/ 2147483647 w 1424"/>
                <a:gd name="T35" fmla="*/ 2147483647 h 65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6568"/>
                <a:gd name="T56" fmla="*/ 1424 w 1424"/>
                <a:gd name="T57" fmla="*/ 6568 h 65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6568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6536"/>
                  </a:lnTo>
                  <a:cubicBezTo>
                    <a:pt x="1424" y="6554"/>
                    <a:pt x="1410" y="6568"/>
                    <a:pt x="1392" y="6568"/>
                  </a:cubicBezTo>
                  <a:lnTo>
                    <a:pt x="32" y="6568"/>
                  </a:lnTo>
                  <a:cubicBezTo>
                    <a:pt x="15" y="6568"/>
                    <a:pt x="0" y="6554"/>
                    <a:pt x="0" y="6536"/>
                  </a:cubicBezTo>
                  <a:lnTo>
                    <a:pt x="0" y="32"/>
                  </a:lnTo>
                  <a:close/>
                  <a:moveTo>
                    <a:pt x="64" y="6536"/>
                  </a:moveTo>
                  <a:lnTo>
                    <a:pt x="32" y="6504"/>
                  </a:lnTo>
                  <a:lnTo>
                    <a:pt x="1392" y="6504"/>
                  </a:lnTo>
                  <a:lnTo>
                    <a:pt x="1360" y="6536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653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02" name="Rectangle 13"/>
            <p:cNvSpPr>
              <a:spLocks noChangeArrowheads="1"/>
            </p:cNvSpPr>
            <p:nvPr/>
          </p:nvSpPr>
          <p:spPr bwMode="auto">
            <a:xfrm>
              <a:off x="3165475" y="2930526"/>
              <a:ext cx="360362" cy="262572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03" name="Freeform 14"/>
            <p:cNvSpPr>
              <a:spLocks noEditPoints="1"/>
            </p:cNvSpPr>
            <p:nvPr/>
          </p:nvSpPr>
          <p:spPr bwMode="auto">
            <a:xfrm>
              <a:off x="3157538" y="2921001"/>
              <a:ext cx="376237" cy="2643188"/>
            </a:xfrm>
            <a:custGeom>
              <a:avLst/>
              <a:gdLst>
                <a:gd name="T0" fmla="*/ 0 w 1424"/>
                <a:gd name="T1" fmla="*/ 2147483647 h 9984"/>
                <a:gd name="T2" fmla="*/ 2147483647 w 1424"/>
                <a:gd name="T3" fmla="*/ 0 h 9984"/>
                <a:gd name="T4" fmla="*/ 2147483647 w 1424"/>
                <a:gd name="T5" fmla="*/ 0 h 9984"/>
                <a:gd name="T6" fmla="*/ 2147483647 w 1424"/>
                <a:gd name="T7" fmla="*/ 2147483647 h 9984"/>
                <a:gd name="T8" fmla="*/ 2147483647 w 1424"/>
                <a:gd name="T9" fmla="*/ 2147483647 h 9984"/>
                <a:gd name="T10" fmla="*/ 2147483647 w 1424"/>
                <a:gd name="T11" fmla="*/ 2147483647 h 9984"/>
                <a:gd name="T12" fmla="*/ 2147483647 w 1424"/>
                <a:gd name="T13" fmla="*/ 2147483647 h 9984"/>
                <a:gd name="T14" fmla="*/ 0 w 1424"/>
                <a:gd name="T15" fmla="*/ 2147483647 h 9984"/>
                <a:gd name="T16" fmla="*/ 0 w 1424"/>
                <a:gd name="T17" fmla="*/ 2147483647 h 9984"/>
                <a:gd name="T18" fmla="*/ 2147483647 w 1424"/>
                <a:gd name="T19" fmla="*/ 2147483647 h 9984"/>
                <a:gd name="T20" fmla="*/ 2147483647 w 1424"/>
                <a:gd name="T21" fmla="*/ 2147483647 h 9984"/>
                <a:gd name="T22" fmla="*/ 2147483647 w 1424"/>
                <a:gd name="T23" fmla="*/ 2147483647 h 9984"/>
                <a:gd name="T24" fmla="*/ 2147483647 w 1424"/>
                <a:gd name="T25" fmla="*/ 2147483647 h 9984"/>
                <a:gd name="T26" fmla="*/ 2147483647 w 1424"/>
                <a:gd name="T27" fmla="*/ 2147483647 h 9984"/>
                <a:gd name="T28" fmla="*/ 2147483647 w 1424"/>
                <a:gd name="T29" fmla="*/ 2147483647 h 9984"/>
                <a:gd name="T30" fmla="*/ 2147483647 w 1424"/>
                <a:gd name="T31" fmla="*/ 2147483647 h 9984"/>
                <a:gd name="T32" fmla="*/ 2147483647 w 1424"/>
                <a:gd name="T33" fmla="*/ 2147483647 h 9984"/>
                <a:gd name="T34" fmla="*/ 2147483647 w 1424"/>
                <a:gd name="T35" fmla="*/ 2147483647 h 99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9984"/>
                <a:gd name="T56" fmla="*/ 1424 w 1424"/>
                <a:gd name="T57" fmla="*/ 9984 h 998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998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9952"/>
                  </a:lnTo>
                  <a:cubicBezTo>
                    <a:pt x="1424" y="9970"/>
                    <a:pt x="1410" y="9984"/>
                    <a:pt x="1392" y="9984"/>
                  </a:cubicBezTo>
                  <a:lnTo>
                    <a:pt x="32" y="9984"/>
                  </a:lnTo>
                  <a:cubicBezTo>
                    <a:pt x="15" y="9984"/>
                    <a:pt x="0" y="9970"/>
                    <a:pt x="0" y="9952"/>
                  </a:cubicBezTo>
                  <a:lnTo>
                    <a:pt x="0" y="32"/>
                  </a:lnTo>
                  <a:close/>
                  <a:moveTo>
                    <a:pt x="64" y="9952"/>
                  </a:moveTo>
                  <a:lnTo>
                    <a:pt x="32" y="9920"/>
                  </a:lnTo>
                  <a:lnTo>
                    <a:pt x="1392" y="9920"/>
                  </a:lnTo>
                  <a:lnTo>
                    <a:pt x="1360" y="9952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995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04" name="Rectangle 17"/>
            <p:cNvSpPr>
              <a:spLocks noChangeArrowheads="1"/>
            </p:cNvSpPr>
            <p:nvPr/>
          </p:nvSpPr>
          <p:spPr bwMode="auto">
            <a:xfrm>
              <a:off x="4567238" y="2690813"/>
              <a:ext cx="358775" cy="286543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05" name="Freeform 18"/>
            <p:cNvSpPr>
              <a:spLocks noEditPoints="1"/>
            </p:cNvSpPr>
            <p:nvPr/>
          </p:nvSpPr>
          <p:spPr bwMode="auto">
            <a:xfrm>
              <a:off x="4559300" y="2681288"/>
              <a:ext cx="374650" cy="2882900"/>
            </a:xfrm>
            <a:custGeom>
              <a:avLst/>
              <a:gdLst>
                <a:gd name="T0" fmla="*/ 0 w 1416"/>
                <a:gd name="T1" fmla="*/ 2147483647 h 10888"/>
                <a:gd name="T2" fmla="*/ 2147483647 w 1416"/>
                <a:gd name="T3" fmla="*/ 0 h 10888"/>
                <a:gd name="T4" fmla="*/ 2147483647 w 1416"/>
                <a:gd name="T5" fmla="*/ 0 h 10888"/>
                <a:gd name="T6" fmla="*/ 2147483647 w 1416"/>
                <a:gd name="T7" fmla="*/ 2147483647 h 10888"/>
                <a:gd name="T8" fmla="*/ 2147483647 w 1416"/>
                <a:gd name="T9" fmla="*/ 2147483647 h 10888"/>
                <a:gd name="T10" fmla="*/ 2147483647 w 1416"/>
                <a:gd name="T11" fmla="*/ 2147483647 h 10888"/>
                <a:gd name="T12" fmla="*/ 2147483647 w 1416"/>
                <a:gd name="T13" fmla="*/ 2147483647 h 10888"/>
                <a:gd name="T14" fmla="*/ 0 w 1416"/>
                <a:gd name="T15" fmla="*/ 2147483647 h 10888"/>
                <a:gd name="T16" fmla="*/ 0 w 1416"/>
                <a:gd name="T17" fmla="*/ 2147483647 h 10888"/>
                <a:gd name="T18" fmla="*/ 2147483647 w 1416"/>
                <a:gd name="T19" fmla="*/ 2147483647 h 10888"/>
                <a:gd name="T20" fmla="*/ 2147483647 w 1416"/>
                <a:gd name="T21" fmla="*/ 2147483647 h 10888"/>
                <a:gd name="T22" fmla="*/ 2147483647 w 1416"/>
                <a:gd name="T23" fmla="*/ 2147483647 h 10888"/>
                <a:gd name="T24" fmla="*/ 2147483647 w 1416"/>
                <a:gd name="T25" fmla="*/ 2147483647 h 10888"/>
                <a:gd name="T26" fmla="*/ 2147483647 w 1416"/>
                <a:gd name="T27" fmla="*/ 2147483647 h 10888"/>
                <a:gd name="T28" fmla="*/ 2147483647 w 1416"/>
                <a:gd name="T29" fmla="*/ 2147483647 h 10888"/>
                <a:gd name="T30" fmla="*/ 2147483647 w 1416"/>
                <a:gd name="T31" fmla="*/ 2147483647 h 10888"/>
                <a:gd name="T32" fmla="*/ 2147483647 w 1416"/>
                <a:gd name="T33" fmla="*/ 2147483647 h 10888"/>
                <a:gd name="T34" fmla="*/ 2147483647 w 1416"/>
                <a:gd name="T35" fmla="*/ 2147483647 h 108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10888"/>
                <a:gd name="T56" fmla="*/ 1416 w 1416"/>
                <a:gd name="T57" fmla="*/ 10888 h 108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10888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10856"/>
                  </a:lnTo>
                  <a:cubicBezTo>
                    <a:pt x="1416" y="10874"/>
                    <a:pt x="1402" y="10888"/>
                    <a:pt x="1384" y="10888"/>
                  </a:cubicBezTo>
                  <a:lnTo>
                    <a:pt x="32" y="10888"/>
                  </a:lnTo>
                  <a:cubicBezTo>
                    <a:pt x="15" y="10888"/>
                    <a:pt x="0" y="10874"/>
                    <a:pt x="0" y="10856"/>
                  </a:cubicBezTo>
                  <a:lnTo>
                    <a:pt x="0" y="32"/>
                  </a:lnTo>
                  <a:close/>
                  <a:moveTo>
                    <a:pt x="64" y="10856"/>
                  </a:moveTo>
                  <a:lnTo>
                    <a:pt x="32" y="10824"/>
                  </a:lnTo>
                  <a:lnTo>
                    <a:pt x="1384" y="10824"/>
                  </a:lnTo>
                  <a:lnTo>
                    <a:pt x="1352" y="10856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085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06" name="Rectangle 21"/>
            <p:cNvSpPr>
              <a:spLocks noChangeArrowheads="1"/>
            </p:cNvSpPr>
            <p:nvPr/>
          </p:nvSpPr>
          <p:spPr bwMode="auto">
            <a:xfrm>
              <a:off x="5967413" y="2546351"/>
              <a:ext cx="357187" cy="3009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07" name="Freeform 22"/>
            <p:cNvSpPr>
              <a:spLocks noEditPoints="1"/>
            </p:cNvSpPr>
            <p:nvPr/>
          </p:nvSpPr>
          <p:spPr bwMode="auto">
            <a:xfrm>
              <a:off x="5959475" y="2538413"/>
              <a:ext cx="374650" cy="3025775"/>
            </a:xfrm>
            <a:custGeom>
              <a:avLst/>
              <a:gdLst>
                <a:gd name="T0" fmla="*/ 0 w 1416"/>
                <a:gd name="T1" fmla="*/ 2147483647 h 11432"/>
                <a:gd name="T2" fmla="*/ 2147483647 w 1416"/>
                <a:gd name="T3" fmla="*/ 0 h 11432"/>
                <a:gd name="T4" fmla="*/ 2147483647 w 1416"/>
                <a:gd name="T5" fmla="*/ 0 h 11432"/>
                <a:gd name="T6" fmla="*/ 2147483647 w 1416"/>
                <a:gd name="T7" fmla="*/ 2147483647 h 11432"/>
                <a:gd name="T8" fmla="*/ 2147483647 w 1416"/>
                <a:gd name="T9" fmla="*/ 2147483647 h 11432"/>
                <a:gd name="T10" fmla="*/ 2147483647 w 1416"/>
                <a:gd name="T11" fmla="*/ 2147483647 h 11432"/>
                <a:gd name="T12" fmla="*/ 2147483647 w 1416"/>
                <a:gd name="T13" fmla="*/ 2147483647 h 11432"/>
                <a:gd name="T14" fmla="*/ 0 w 1416"/>
                <a:gd name="T15" fmla="*/ 2147483647 h 11432"/>
                <a:gd name="T16" fmla="*/ 0 w 1416"/>
                <a:gd name="T17" fmla="*/ 2147483647 h 11432"/>
                <a:gd name="T18" fmla="*/ 2147483647 w 1416"/>
                <a:gd name="T19" fmla="*/ 2147483647 h 11432"/>
                <a:gd name="T20" fmla="*/ 2147483647 w 1416"/>
                <a:gd name="T21" fmla="*/ 2147483647 h 11432"/>
                <a:gd name="T22" fmla="*/ 2147483647 w 1416"/>
                <a:gd name="T23" fmla="*/ 2147483647 h 11432"/>
                <a:gd name="T24" fmla="*/ 2147483647 w 1416"/>
                <a:gd name="T25" fmla="*/ 2147483647 h 11432"/>
                <a:gd name="T26" fmla="*/ 2147483647 w 1416"/>
                <a:gd name="T27" fmla="*/ 2147483647 h 11432"/>
                <a:gd name="T28" fmla="*/ 2147483647 w 1416"/>
                <a:gd name="T29" fmla="*/ 2147483647 h 11432"/>
                <a:gd name="T30" fmla="*/ 2147483647 w 1416"/>
                <a:gd name="T31" fmla="*/ 2147483647 h 11432"/>
                <a:gd name="T32" fmla="*/ 2147483647 w 1416"/>
                <a:gd name="T33" fmla="*/ 2147483647 h 11432"/>
                <a:gd name="T34" fmla="*/ 2147483647 w 1416"/>
                <a:gd name="T35" fmla="*/ 2147483647 h 11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11432"/>
                <a:gd name="T56" fmla="*/ 1416 w 1416"/>
                <a:gd name="T57" fmla="*/ 11432 h 114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11432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11400"/>
                  </a:lnTo>
                  <a:cubicBezTo>
                    <a:pt x="1416" y="11418"/>
                    <a:pt x="1402" y="11432"/>
                    <a:pt x="1384" y="11432"/>
                  </a:cubicBezTo>
                  <a:lnTo>
                    <a:pt x="32" y="11432"/>
                  </a:lnTo>
                  <a:cubicBezTo>
                    <a:pt x="15" y="11432"/>
                    <a:pt x="0" y="11418"/>
                    <a:pt x="0" y="11400"/>
                  </a:cubicBezTo>
                  <a:lnTo>
                    <a:pt x="0" y="32"/>
                  </a:lnTo>
                  <a:close/>
                  <a:moveTo>
                    <a:pt x="64" y="11400"/>
                  </a:moveTo>
                  <a:lnTo>
                    <a:pt x="32" y="11368"/>
                  </a:lnTo>
                  <a:lnTo>
                    <a:pt x="1384" y="11368"/>
                  </a:lnTo>
                  <a:lnTo>
                    <a:pt x="1352" y="11400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14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08" name="Rectangle 25"/>
            <p:cNvSpPr>
              <a:spLocks noChangeArrowheads="1"/>
            </p:cNvSpPr>
            <p:nvPr/>
          </p:nvSpPr>
          <p:spPr bwMode="auto">
            <a:xfrm>
              <a:off x="7367588" y="2233613"/>
              <a:ext cx="360362" cy="332263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09" name="Freeform 26"/>
            <p:cNvSpPr>
              <a:spLocks noEditPoints="1"/>
            </p:cNvSpPr>
            <p:nvPr/>
          </p:nvSpPr>
          <p:spPr bwMode="auto">
            <a:xfrm>
              <a:off x="7358063" y="2224088"/>
              <a:ext cx="377825" cy="3340100"/>
            </a:xfrm>
            <a:custGeom>
              <a:avLst/>
              <a:gdLst>
                <a:gd name="T0" fmla="*/ 0 w 1424"/>
                <a:gd name="T1" fmla="*/ 2147483647 h 12616"/>
                <a:gd name="T2" fmla="*/ 2147483647 w 1424"/>
                <a:gd name="T3" fmla="*/ 0 h 12616"/>
                <a:gd name="T4" fmla="*/ 2147483647 w 1424"/>
                <a:gd name="T5" fmla="*/ 0 h 12616"/>
                <a:gd name="T6" fmla="*/ 2147483647 w 1424"/>
                <a:gd name="T7" fmla="*/ 2147483647 h 12616"/>
                <a:gd name="T8" fmla="*/ 2147483647 w 1424"/>
                <a:gd name="T9" fmla="*/ 2147483647 h 12616"/>
                <a:gd name="T10" fmla="*/ 2147483647 w 1424"/>
                <a:gd name="T11" fmla="*/ 2147483647 h 12616"/>
                <a:gd name="T12" fmla="*/ 2147483647 w 1424"/>
                <a:gd name="T13" fmla="*/ 2147483647 h 12616"/>
                <a:gd name="T14" fmla="*/ 0 w 1424"/>
                <a:gd name="T15" fmla="*/ 2147483647 h 12616"/>
                <a:gd name="T16" fmla="*/ 0 w 1424"/>
                <a:gd name="T17" fmla="*/ 2147483647 h 12616"/>
                <a:gd name="T18" fmla="*/ 2147483647 w 1424"/>
                <a:gd name="T19" fmla="*/ 2147483647 h 12616"/>
                <a:gd name="T20" fmla="*/ 2147483647 w 1424"/>
                <a:gd name="T21" fmla="*/ 2147483647 h 12616"/>
                <a:gd name="T22" fmla="*/ 2147483647 w 1424"/>
                <a:gd name="T23" fmla="*/ 2147483647 h 12616"/>
                <a:gd name="T24" fmla="*/ 2147483647 w 1424"/>
                <a:gd name="T25" fmla="*/ 2147483647 h 12616"/>
                <a:gd name="T26" fmla="*/ 2147483647 w 1424"/>
                <a:gd name="T27" fmla="*/ 2147483647 h 12616"/>
                <a:gd name="T28" fmla="*/ 2147483647 w 1424"/>
                <a:gd name="T29" fmla="*/ 2147483647 h 12616"/>
                <a:gd name="T30" fmla="*/ 2147483647 w 1424"/>
                <a:gd name="T31" fmla="*/ 2147483647 h 12616"/>
                <a:gd name="T32" fmla="*/ 2147483647 w 1424"/>
                <a:gd name="T33" fmla="*/ 2147483647 h 12616"/>
                <a:gd name="T34" fmla="*/ 2147483647 w 1424"/>
                <a:gd name="T35" fmla="*/ 2147483647 h 126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12616"/>
                <a:gd name="T56" fmla="*/ 1424 w 1424"/>
                <a:gd name="T57" fmla="*/ 12616 h 126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12616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12584"/>
                  </a:lnTo>
                  <a:cubicBezTo>
                    <a:pt x="1424" y="12602"/>
                    <a:pt x="1410" y="12616"/>
                    <a:pt x="1392" y="12616"/>
                  </a:cubicBezTo>
                  <a:lnTo>
                    <a:pt x="32" y="12616"/>
                  </a:lnTo>
                  <a:cubicBezTo>
                    <a:pt x="15" y="12616"/>
                    <a:pt x="0" y="12602"/>
                    <a:pt x="0" y="12584"/>
                  </a:cubicBezTo>
                  <a:lnTo>
                    <a:pt x="0" y="32"/>
                  </a:lnTo>
                  <a:close/>
                  <a:moveTo>
                    <a:pt x="64" y="12584"/>
                  </a:moveTo>
                  <a:lnTo>
                    <a:pt x="32" y="12552"/>
                  </a:lnTo>
                  <a:lnTo>
                    <a:pt x="1392" y="12552"/>
                  </a:lnTo>
                  <a:lnTo>
                    <a:pt x="1360" y="12584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258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10" name="Rectangle 29"/>
            <p:cNvSpPr>
              <a:spLocks noChangeArrowheads="1"/>
            </p:cNvSpPr>
            <p:nvPr/>
          </p:nvSpPr>
          <p:spPr bwMode="auto">
            <a:xfrm>
              <a:off x="1765300" y="2595563"/>
              <a:ext cx="360362" cy="12382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11" name="Freeform 30"/>
            <p:cNvSpPr>
              <a:spLocks noEditPoints="1"/>
            </p:cNvSpPr>
            <p:nvPr/>
          </p:nvSpPr>
          <p:spPr bwMode="auto">
            <a:xfrm>
              <a:off x="1757363" y="2586038"/>
              <a:ext cx="376237" cy="1255713"/>
            </a:xfrm>
            <a:custGeom>
              <a:avLst/>
              <a:gdLst>
                <a:gd name="T0" fmla="*/ 0 w 2848"/>
                <a:gd name="T1" fmla="*/ 2147483647 h 9488"/>
                <a:gd name="T2" fmla="*/ 2147483647 w 2848"/>
                <a:gd name="T3" fmla="*/ 0 h 9488"/>
                <a:gd name="T4" fmla="*/ 2147483647 w 2848"/>
                <a:gd name="T5" fmla="*/ 0 h 9488"/>
                <a:gd name="T6" fmla="*/ 2147483647 w 2848"/>
                <a:gd name="T7" fmla="*/ 2147483647 h 9488"/>
                <a:gd name="T8" fmla="*/ 2147483647 w 2848"/>
                <a:gd name="T9" fmla="*/ 2147483647 h 9488"/>
                <a:gd name="T10" fmla="*/ 2147483647 w 2848"/>
                <a:gd name="T11" fmla="*/ 2147483647 h 9488"/>
                <a:gd name="T12" fmla="*/ 2147483647 w 2848"/>
                <a:gd name="T13" fmla="*/ 2147483647 h 9488"/>
                <a:gd name="T14" fmla="*/ 0 w 2848"/>
                <a:gd name="T15" fmla="*/ 2147483647 h 9488"/>
                <a:gd name="T16" fmla="*/ 0 w 2848"/>
                <a:gd name="T17" fmla="*/ 2147483647 h 9488"/>
                <a:gd name="T18" fmla="*/ 2147483647 w 2848"/>
                <a:gd name="T19" fmla="*/ 2147483647 h 9488"/>
                <a:gd name="T20" fmla="*/ 2147483647 w 2848"/>
                <a:gd name="T21" fmla="*/ 2147483647 h 9488"/>
                <a:gd name="T22" fmla="*/ 2147483647 w 2848"/>
                <a:gd name="T23" fmla="*/ 2147483647 h 9488"/>
                <a:gd name="T24" fmla="*/ 2147483647 w 2848"/>
                <a:gd name="T25" fmla="*/ 2147483647 h 9488"/>
                <a:gd name="T26" fmla="*/ 2147483647 w 2848"/>
                <a:gd name="T27" fmla="*/ 2147483647 h 9488"/>
                <a:gd name="T28" fmla="*/ 2147483647 w 2848"/>
                <a:gd name="T29" fmla="*/ 2147483647 h 9488"/>
                <a:gd name="T30" fmla="*/ 2147483647 w 2848"/>
                <a:gd name="T31" fmla="*/ 2147483647 h 9488"/>
                <a:gd name="T32" fmla="*/ 2147483647 w 2848"/>
                <a:gd name="T33" fmla="*/ 2147483647 h 9488"/>
                <a:gd name="T34" fmla="*/ 2147483647 w 2848"/>
                <a:gd name="T35" fmla="*/ 2147483647 h 94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8"/>
                <a:gd name="T55" fmla="*/ 0 h 9488"/>
                <a:gd name="T56" fmla="*/ 2848 w 2848"/>
                <a:gd name="T57" fmla="*/ 9488 h 948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8" h="948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84" y="0"/>
                  </a:lnTo>
                  <a:cubicBezTo>
                    <a:pt x="2820" y="0"/>
                    <a:pt x="2848" y="29"/>
                    <a:pt x="2848" y="64"/>
                  </a:cubicBezTo>
                  <a:lnTo>
                    <a:pt x="2848" y="9424"/>
                  </a:lnTo>
                  <a:cubicBezTo>
                    <a:pt x="2848" y="9460"/>
                    <a:pt x="2820" y="9488"/>
                    <a:pt x="2784" y="9488"/>
                  </a:cubicBezTo>
                  <a:lnTo>
                    <a:pt x="64" y="9488"/>
                  </a:lnTo>
                  <a:cubicBezTo>
                    <a:pt x="29" y="9488"/>
                    <a:pt x="0" y="9460"/>
                    <a:pt x="0" y="9424"/>
                  </a:cubicBezTo>
                  <a:lnTo>
                    <a:pt x="0" y="64"/>
                  </a:lnTo>
                  <a:close/>
                  <a:moveTo>
                    <a:pt x="128" y="9424"/>
                  </a:moveTo>
                  <a:lnTo>
                    <a:pt x="64" y="9360"/>
                  </a:lnTo>
                  <a:lnTo>
                    <a:pt x="2784" y="9360"/>
                  </a:lnTo>
                  <a:lnTo>
                    <a:pt x="2720" y="9424"/>
                  </a:lnTo>
                  <a:lnTo>
                    <a:pt x="2720" y="64"/>
                  </a:lnTo>
                  <a:lnTo>
                    <a:pt x="2784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942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12" name="Rectangle 33"/>
            <p:cNvSpPr>
              <a:spLocks noChangeArrowheads="1"/>
            </p:cNvSpPr>
            <p:nvPr/>
          </p:nvSpPr>
          <p:spPr bwMode="auto">
            <a:xfrm>
              <a:off x="3165475" y="2081213"/>
              <a:ext cx="360362" cy="84931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13" name="Freeform 34"/>
            <p:cNvSpPr>
              <a:spLocks noEditPoints="1"/>
            </p:cNvSpPr>
            <p:nvPr/>
          </p:nvSpPr>
          <p:spPr bwMode="auto">
            <a:xfrm>
              <a:off x="3157538" y="2071688"/>
              <a:ext cx="376237" cy="866775"/>
            </a:xfrm>
            <a:custGeom>
              <a:avLst/>
              <a:gdLst>
                <a:gd name="T0" fmla="*/ 0 w 2848"/>
                <a:gd name="T1" fmla="*/ 2147483647 h 6544"/>
                <a:gd name="T2" fmla="*/ 2147483647 w 2848"/>
                <a:gd name="T3" fmla="*/ 0 h 6544"/>
                <a:gd name="T4" fmla="*/ 2147483647 w 2848"/>
                <a:gd name="T5" fmla="*/ 0 h 6544"/>
                <a:gd name="T6" fmla="*/ 2147483647 w 2848"/>
                <a:gd name="T7" fmla="*/ 2147483647 h 6544"/>
                <a:gd name="T8" fmla="*/ 2147483647 w 2848"/>
                <a:gd name="T9" fmla="*/ 2147483647 h 6544"/>
                <a:gd name="T10" fmla="*/ 2147483647 w 2848"/>
                <a:gd name="T11" fmla="*/ 2147483647 h 6544"/>
                <a:gd name="T12" fmla="*/ 2147483647 w 2848"/>
                <a:gd name="T13" fmla="*/ 2147483647 h 6544"/>
                <a:gd name="T14" fmla="*/ 0 w 2848"/>
                <a:gd name="T15" fmla="*/ 2147483647 h 6544"/>
                <a:gd name="T16" fmla="*/ 0 w 2848"/>
                <a:gd name="T17" fmla="*/ 2147483647 h 6544"/>
                <a:gd name="T18" fmla="*/ 2147483647 w 2848"/>
                <a:gd name="T19" fmla="*/ 2147483647 h 6544"/>
                <a:gd name="T20" fmla="*/ 2147483647 w 2848"/>
                <a:gd name="T21" fmla="*/ 2147483647 h 6544"/>
                <a:gd name="T22" fmla="*/ 2147483647 w 2848"/>
                <a:gd name="T23" fmla="*/ 2147483647 h 6544"/>
                <a:gd name="T24" fmla="*/ 2147483647 w 2848"/>
                <a:gd name="T25" fmla="*/ 2147483647 h 6544"/>
                <a:gd name="T26" fmla="*/ 2147483647 w 2848"/>
                <a:gd name="T27" fmla="*/ 2147483647 h 6544"/>
                <a:gd name="T28" fmla="*/ 2147483647 w 2848"/>
                <a:gd name="T29" fmla="*/ 2147483647 h 6544"/>
                <a:gd name="T30" fmla="*/ 2147483647 w 2848"/>
                <a:gd name="T31" fmla="*/ 2147483647 h 6544"/>
                <a:gd name="T32" fmla="*/ 2147483647 w 2848"/>
                <a:gd name="T33" fmla="*/ 2147483647 h 6544"/>
                <a:gd name="T34" fmla="*/ 2147483647 w 2848"/>
                <a:gd name="T35" fmla="*/ 2147483647 h 65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8"/>
                <a:gd name="T55" fmla="*/ 0 h 6544"/>
                <a:gd name="T56" fmla="*/ 2848 w 2848"/>
                <a:gd name="T57" fmla="*/ 6544 h 65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8" h="6544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84" y="0"/>
                  </a:lnTo>
                  <a:cubicBezTo>
                    <a:pt x="2820" y="0"/>
                    <a:pt x="2848" y="29"/>
                    <a:pt x="2848" y="64"/>
                  </a:cubicBezTo>
                  <a:lnTo>
                    <a:pt x="2848" y="6480"/>
                  </a:lnTo>
                  <a:cubicBezTo>
                    <a:pt x="2848" y="6516"/>
                    <a:pt x="2820" y="6544"/>
                    <a:pt x="2784" y="6544"/>
                  </a:cubicBezTo>
                  <a:lnTo>
                    <a:pt x="64" y="6544"/>
                  </a:lnTo>
                  <a:cubicBezTo>
                    <a:pt x="29" y="6544"/>
                    <a:pt x="0" y="6516"/>
                    <a:pt x="0" y="6480"/>
                  </a:cubicBezTo>
                  <a:lnTo>
                    <a:pt x="0" y="64"/>
                  </a:lnTo>
                  <a:close/>
                  <a:moveTo>
                    <a:pt x="128" y="6480"/>
                  </a:moveTo>
                  <a:lnTo>
                    <a:pt x="64" y="6416"/>
                  </a:lnTo>
                  <a:lnTo>
                    <a:pt x="2784" y="6416"/>
                  </a:lnTo>
                  <a:lnTo>
                    <a:pt x="2720" y="6480"/>
                  </a:lnTo>
                  <a:lnTo>
                    <a:pt x="2720" y="64"/>
                  </a:lnTo>
                  <a:lnTo>
                    <a:pt x="2784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648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14" name="Rectangle 37"/>
            <p:cNvSpPr>
              <a:spLocks noChangeArrowheads="1"/>
            </p:cNvSpPr>
            <p:nvPr/>
          </p:nvSpPr>
          <p:spPr bwMode="auto">
            <a:xfrm>
              <a:off x="4567238" y="1925638"/>
              <a:ext cx="358775" cy="7651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15" name="Freeform 38"/>
            <p:cNvSpPr>
              <a:spLocks noEditPoints="1"/>
            </p:cNvSpPr>
            <p:nvPr/>
          </p:nvSpPr>
          <p:spPr bwMode="auto">
            <a:xfrm>
              <a:off x="4559300" y="1917701"/>
              <a:ext cx="374650" cy="781050"/>
            </a:xfrm>
            <a:custGeom>
              <a:avLst/>
              <a:gdLst>
                <a:gd name="T0" fmla="*/ 0 w 1416"/>
                <a:gd name="T1" fmla="*/ 2147483647 h 2952"/>
                <a:gd name="T2" fmla="*/ 2147483647 w 1416"/>
                <a:gd name="T3" fmla="*/ 0 h 2952"/>
                <a:gd name="T4" fmla="*/ 2147483647 w 1416"/>
                <a:gd name="T5" fmla="*/ 0 h 2952"/>
                <a:gd name="T6" fmla="*/ 2147483647 w 1416"/>
                <a:gd name="T7" fmla="*/ 2147483647 h 2952"/>
                <a:gd name="T8" fmla="*/ 2147483647 w 1416"/>
                <a:gd name="T9" fmla="*/ 2147483647 h 2952"/>
                <a:gd name="T10" fmla="*/ 2147483647 w 1416"/>
                <a:gd name="T11" fmla="*/ 2147483647 h 2952"/>
                <a:gd name="T12" fmla="*/ 2147483647 w 1416"/>
                <a:gd name="T13" fmla="*/ 2147483647 h 2952"/>
                <a:gd name="T14" fmla="*/ 0 w 1416"/>
                <a:gd name="T15" fmla="*/ 2147483647 h 2952"/>
                <a:gd name="T16" fmla="*/ 0 w 1416"/>
                <a:gd name="T17" fmla="*/ 2147483647 h 2952"/>
                <a:gd name="T18" fmla="*/ 2147483647 w 1416"/>
                <a:gd name="T19" fmla="*/ 2147483647 h 2952"/>
                <a:gd name="T20" fmla="*/ 2147483647 w 1416"/>
                <a:gd name="T21" fmla="*/ 2147483647 h 2952"/>
                <a:gd name="T22" fmla="*/ 2147483647 w 1416"/>
                <a:gd name="T23" fmla="*/ 2147483647 h 2952"/>
                <a:gd name="T24" fmla="*/ 2147483647 w 1416"/>
                <a:gd name="T25" fmla="*/ 2147483647 h 2952"/>
                <a:gd name="T26" fmla="*/ 2147483647 w 1416"/>
                <a:gd name="T27" fmla="*/ 2147483647 h 2952"/>
                <a:gd name="T28" fmla="*/ 2147483647 w 1416"/>
                <a:gd name="T29" fmla="*/ 2147483647 h 2952"/>
                <a:gd name="T30" fmla="*/ 2147483647 w 1416"/>
                <a:gd name="T31" fmla="*/ 2147483647 h 2952"/>
                <a:gd name="T32" fmla="*/ 2147483647 w 1416"/>
                <a:gd name="T33" fmla="*/ 2147483647 h 2952"/>
                <a:gd name="T34" fmla="*/ 2147483647 w 1416"/>
                <a:gd name="T35" fmla="*/ 2147483647 h 29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2952"/>
                <a:gd name="T56" fmla="*/ 1416 w 1416"/>
                <a:gd name="T57" fmla="*/ 2952 h 29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2952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2920"/>
                  </a:lnTo>
                  <a:cubicBezTo>
                    <a:pt x="1416" y="2938"/>
                    <a:pt x="1402" y="2952"/>
                    <a:pt x="1384" y="2952"/>
                  </a:cubicBezTo>
                  <a:lnTo>
                    <a:pt x="32" y="2952"/>
                  </a:lnTo>
                  <a:cubicBezTo>
                    <a:pt x="15" y="2952"/>
                    <a:pt x="0" y="2938"/>
                    <a:pt x="0" y="2920"/>
                  </a:cubicBezTo>
                  <a:lnTo>
                    <a:pt x="0" y="32"/>
                  </a:lnTo>
                  <a:close/>
                  <a:moveTo>
                    <a:pt x="64" y="2920"/>
                  </a:moveTo>
                  <a:lnTo>
                    <a:pt x="32" y="2888"/>
                  </a:lnTo>
                  <a:lnTo>
                    <a:pt x="1384" y="2888"/>
                  </a:lnTo>
                  <a:lnTo>
                    <a:pt x="1352" y="2920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292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16" name="Rectangle 41"/>
            <p:cNvSpPr>
              <a:spLocks noChangeArrowheads="1"/>
            </p:cNvSpPr>
            <p:nvPr/>
          </p:nvSpPr>
          <p:spPr bwMode="auto">
            <a:xfrm>
              <a:off x="5967413" y="1890713"/>
              <a:ext cx="357187" cy="655638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17" name="Freeform 42"/>
            <p:cNvSpPr>
              <a:spLocks noEditPoints="1"/>
            </p:cNvSpPr>
            <p:nvPr/>
          </p:nvSpPr>
          <p:spPr bwMode="auto">
            <a:xfrm>
              <a:off x="5959475" y="1881188"/>
              <a:ext cx="374650" cy="673100"/>
            </a:xfrm>
            <a:custGeom>
              <a:avLst/>
              <a:gdLst>
                <a:gd name="T0" fmla="*/ 0 w 1416"/>
                <a:gd name="T1" fmla="*/ 2147483647 h 2544"/>
                <a:gd name="T2" fmla="*/ 2147483647 w 1416"/>
                <a:gd name="T3" fmla="*/ 0 h 2544"/>
                <a:gd name="T4" fmla="*/ 2147483647 w 1416"/>
                <a:gd name="T5" fmla="*/ 0 h 2544"/>
                <a:gd name="T6" fmla="*/ 2147483647 w 1416"/>
                <a:gd name="T7" fmla="*/ 2147483647 h 2544"/>
                <a:gd name="T8" fmla="*/ 2147483647 w 1416"/>
                <a:gd name="T9" fmla="*/ 2147483647 h 2544"/>
                <a:gd name="T10" fmla="*/ 2147483647 w 1416"/>
                <a:gd name="T11" fmla="*/ 2147483647 h 2544"/>
                <a:gd name="T12" fmla="*/ 2147483647 w 1416"/>
                <a:gd name="T13" fmla="*/ 2147483647 h 2544"/>
                <a:gd name="T14" fmla="*/ 0 w 1416"/>
                <a:gd name="T15" fmla="*/ 2147483647 h 2544"/>
                <a:gd name="T16" fmla="*/ 0 w 1416"/>
                <a:gd name="T17" fmla="*/ 2147483647 h 2544"/>
                <a:gd name="T18" fmla="*/ 2147483647 w 1416"/>
                <a:gd name="T19" fmla="*/ 2147483647 h 2544"/>
                <a:gd name="T20" fmla="*/ 2147483647 w 1416"/>
                <a:gd name="T21" fmla="*/ 2147483647 h 2544"/>
                <a:gd name="T22" fmla="*/ 2147483647 w 1416"/>
                <a:gd name="T23" fmla="*/ 2147483647 h 2544"/>
                <a:gd name="T24" fmla="*/ 2147483647 w 1416"/>
                <a:gd name="T25" fmla="*/ 2147483647 h 2544"/>
                <a:gd name="T26" fmla="*/ 2147483647 w 1416"/>
                <a:gd name="T27" fmla="*/ 2147483647 h 2544"/>
                <a:gd name="T28" fmla="*/ 2147483647 w 1416"/>
                <a:gd name="T29" fmla="*/ 2147483647 h 2544"/>
                <a:gd name="T30" fmla="*/ 2147483647 w 1416"/>
                <a:gd name="T31" fmla="*/ 2147483647 h 2544"/>
                <a:gd name="T32" fmla="*/ 2147483647 w 1416"/>
                <a:gd name="T33" fmla="*/ 2147483647 h 2544"/>
                <a:gd name="T34" fmla="*/ 2147483647 w 1416"/>
                <a:gd name="T35" fmla="*/ 2147483647 h 25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2544"/>
                <a:gd name="T56" fmla="*/ 1416 w 1416"/>
                <a:gd name="T57" fmla="*/ 2544 h 25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254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2512"/>
                  </a:lnTo>
                  <a:cubicBezTo>
                    <a:pt x="1416" y="2530"/>
                    <a:pt x="1402" y="2544"/>
                    <a:pt x="1384" y="2544"/>
                  </a:cubicBezTo>
                  <a:lnTo>
                    <a:pt x="32" y="2544"/>
                  </a:lnTo>
                  <a:cubicBezTo>
                    <a:pt x="15" y="2544"/>
                    <a:pt x="0" y="2530"/>
                    <a:pt x="0" y="2512"/>
                  </a:cubicBezTo>
                  <a:lnTo>
                    <a:pt x="0" y="32"/>
                  </a:lnTo>
                  <a:close/>
                  <a:moveTo>
                    <a:pt x="64" y="2512"/>
                  </a:moveTo>
                  <a:lnTo>
                    <a:pt x="32" y="2480"/>
                  </a:lnTo>
                  <a:lnTo>
                    <a:pt x="1384" y="2480"/>
                  </a:lnTo>
                  <a:lnTo>
                    <a:pt x="1352" y="2512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251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18" name="Rectangle 45"/>
            <p:cNvSpPr>
              <a:spLocks noChangeArrowheads="1"/>
            </p:cNvSpPr>
            <p:nvPr/>
          </p:nvSpPr>
          <p:spPr bwMode="auto">
            <a:xfrm>
              <a:off x="7367588" y="1658938"/>
              <a:ext cx="360362" cy="5746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19" name="Freeform 46"/>
            <p:cNvSpPr>
              <a:spLocks noEditPoints="1"/>
            </p:cNvSpPr>
            <p:nvPr/>
          </p:nvSpPr>
          <p:spPr bwMode="auto">
            <a:xfrm>
              <a:off x="7358063" y="1651001"/>
              <a:ext cx="377825" cy="590550"/>
            </a:xfrm>
            <a:custGeom>
              <a:avLst/>
              <a:gdLst>
                <a:gd name="T0" fmla="*/ 0 w 1424"/>
                <a:gd name="T1" fmla="*/ 2147483647 h 2232"/>
                <a:gd name="T2" fmla="*/ 2147483647 w 1424"/>
                <a:gd name="T3" fmla="*/ 0 h 2232"/>
                <a:gd name="T4" fmla="*/ 2147483647 w 1424"/>
                <a:gd name="T5" fmla="*/ 0 h 2232"/>
                <a:gd name="T6" fmla="*/ 2147483647 w 1424"/>
                <a:gd name="T7" fmla="*/ 2147483647 h 2232"/>
                <a:gd name="T8" fmla="*/ 2147483647 w 1424"/>
                <a:gd name="T9" fmla="*/ 2147483647 h 2232"/>
                <a:gd name="T10" fmla="*/ 2147483647 w 1424"/>
                <a:gd name="T11" fmla="*/ 2147483647 h 2232"/>
                <a:gd name="T12" fmla="*/ 2147483647 w 1424"/>
                <a:gd name="T13" fmla="*/ 2147483647 h 2232"/>
                <a:gd name="T14" fmla="*/ 0 w 1424"/>
                <a:gd name="T15" fmla="*/ 2147483647 h 2232"/>
                <a:gd name="T16" fmla="*/ 0 w 1424"/>
                <a:gd name="T17" fmla="*/ 2147483647 h 2232"/>
                <a:gd name="T18" fmla="*/ 2147483647 w 1424"/>
                <a:gd name="T19" fmla="*/ 2147483647 h 2232"/>
                <a:gd name="T20" fmla="*/ 2147483647 w 1424"/>
                <a:gd name="T21" fmla="*/ 2147483647 h 2232"/>
                <a:gd name="T22" fmla="*/ 2147483647 w 1424"/>
                <a:gd name="T23" fmla="*/ 2147483647 h 2232"/>
                <a:gd name="T24" fmla="*/ 2147483647 w 1424"/>
                <a:gd name="T25" fmla="*/ 2147483647 h 2232"/>
                <a:gd name="T26" fmla="*/ 2147483647 w 1424"/>
                <a:gd name="T27" fmla="*/ 2147483647 h 2232"/>
                <a:gd name="T28" fmla="*/ 2147483647 w 1424"/>
                <a:gd name="T29" fmla="*/ 2147483647 h 2232"/>
                <a:gd name="T30" fmla="*/ 2147483647 w 1424"/>
                <a:gd name="T31" fmla="*/ 2147483647 h 2232"/>
                <a:gd name="T32" fmla="*/ 2147483647 w 1424"/>
                <a:gd name="T33" fmla="*/ 2147483647 h 2232"/>
                <a:gd name="T34" fmla="*/ 2147483647 w 1424"/>
                <a:gd name="T35" fmla="*/ 2147483647 h 2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2232"/>
                <a:gd name="T56" fmla="*/ 1424 w 1424"/>
                <a:gd name="T57" fmla="*/ 2232 h 2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2232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2200"/>
                  </a:lnTo>
                  <a:cubicBezTo>
                    <a:pt x="1424" y="2218"/>
                    <a:pt x="1410" y="2232"/>
                    <a:pt x="1392" y="2232"/>
                  </a:cubicBezTo>
                  <a:lnTo>
                    <a:pt x="32" y="2232"/>
                  </a:lnTo>
                  <a:cubicBezTo>
                    <a:pt x="15" y="2232"/>
                    <a:pt x="0" y="2218"/>
                    <a:pt x="0" y="2200"/>
                  </a:cubicBezTo>
                  <a:lnTo>
                    <a:pt x="0" y="32"/>
                  </a:lnTo>
                  <a:close/>
                  <a:moveTo>
                    <a:pt x="64" y="2200"/>
                  </a:moveTo>
                  <a:lnTo>
                    <a:pt x="32" y="2168"/>
                  </a:lnTo>
                  <a:lnTo>
                    <a:pt x="1392" y="2168"/>
                  </a:lnTo>
                  <a:lnTo>
                    <a:pt x="1360" y="2200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22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20" name="Rectangle 49"/>
            <p:cNvSpPr>
              <a:spLocks noChangeArrowheads="1"/>
            </p:cNvSpPr>
            <p:nvPr/>
          </p:nvSpPr>
          <p:spPr bwMode="auto">
            <a:xfrm>
              <a:off x="1765300" y="2259013"/>
              <a:ext cx="360362" cy="33655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21" name="Freeform 50"/>
            <p:cNvSpPr>
              <a:spLocks noEditPoints="1"/>
            </p:cNvSpPr>
            <p:nvPr/>
          </p:nvSpPr>
          <p:spPr bwMode="auto">
            <a:xfrm>
              <a:off x="1757363" y="2249488"/>
              <a:ext cx="376237" cy="354013"/>
            </a:xfrm>
            <a:custGeom>
              <a:avLst/>
              <a:gdLst>
                <a:gd name="T0" fmla="*/ 0 w 2848"/>
                <a:gd name="T1" fmla="*/ 2147483647 h 2672"/>
                <a:gd name="T2" fmla="*/ 2147483647 w 2848"/>
                <a:gd name="T3" fmla="*/ 0 h 2672"/>
                <a:gd name="T4" fmla="*/ 2147483647 w 2848"/>
                <a:gd name="T5" fmla="*/ 0 h 2672"/>
                <a:gd name="T6" fmla="*/ 2147483647 w 2848"/>
                <a:gd name="T7" fmla="*/ 2147483647 h 2672"/>
                <a:gd name="T8" fmla="*/ 2147483647 w 2848"/>
                <a:gd name="T9" fmla="*/ 2147483647 h 2672"/>
                <a:gd name="T10" fmla="*/ 2147483647 w 2848"/>
                <a:gd name="T11" fmla="*/ 2147483647 h 2672"/>
                <a:gd name="T12" fmla="*/ 2147483647 w 2848"/>
                <a:gd name="T13" fmla="*/ 2147483647 h 2672"/>
                <a:gd name="T14" fmla="*/ 0 w 2848"/>
                <a:gd name="T15" fmla="*/ 2147483647 h 2672"/>
                <a:gd name="T16" fmla="*/ 0 w 2848"/>
                <a:gd name="T17" fmla="*/ 2147483647 h 2672"/>
                <a:gd name="T18" fmla="*/ 2147483647 w 2848"/>
                <a:gd name="T19" fmla="*/ 2147483647 h 2672"/>
                <a:gd name="T20" fmla="*/ 2147483647 w 2848"/>
                <a:gd name="T21" fmla="*/ 2147483647 h 2672"/>
                <a:gd name="T22" fmla="*/ 2147483647 w 2848"/>
                <a:gd name="T23" fmla="*/ 2147483647 h 2672"/>
                <a:gd name="T24" fmla="*/ 2147483647 w 2848"/>
                <a:gd name="T25" fmla="*/ 2147483647 h 2672"/>
                <a:gd name="T26" fmla="*/ 2147483647 w 2848"/>
                <a:gd name="T27" fmla="*/ 2147483647 h 2672"/>
                <a:gd name="T28" fmla="*/ 2147483647 w 2848"/>
                <a:gd name="T29" fmla="*/ 2147483647 h 2672"/>
                <a:gd name="T30" fmla="*/ 2147483647 w 2848"/>
                <a:gd name="T31" fmla="*/ 2147483647 h 2672"/>
                <a:gd name="T32" fmla="*/ 2147483647 w 2848"/>
                <a:gd name="T33" fmla="*/ 2147483647 h 2672"/>
                <a:gd name="T34" fmla="*/ 2147483647 w 2848"/>
                <a:gd name="T35" fmla="*/ 2147483647 h 26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8"/>
                <a:gd name="T55" fmla="*/ 0 h 2672"/>
                <a:gd name="T56" fmla="*/ 2848 w 2848"/>
                <a:gd name="T57" fmla="*/ 2672 h 26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8" h="2672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84" y="0"/>
                  </a:lnTo>
                  <a:cubicBezTo>
                    <a:pt x="2820" y="0"/>
                    <a:pt x="2848" y="29"/>
                    <a:pt x="2848" y="64"/>
                  </a:cubicBezTo>
                  <a:lnTo>
                    <a:pt x="2848" y="2608"/>
                  </a:lnTo>
                  <a:cubicBezTo>
                    <a:pt x="2848" y="2644"/>
                    <a:pt x="2820" y="2672"/>
                    <a:pt x="2784" y="2672"/>
                  </a:cubicBezTo>
                  <a:lnTo>
                    <a:pt x="64" y="2672"/>
                  </a:lnTo>
                  <a:cubicBezTo>
                    <a:pt x="29" y="2672"/>
                    <a:pt x="0" y="2644"/>
                    <a:pt x="0" y="2608"/>
                  </a:cubicBezTo>
                  <a:lnTo>
                    <a:pt x="0" y="64"/>
                  </a:lnTo>
                  <a:close/>
                  <a:moveTo>
                    <a:pt x="128" y="2608"/>
                  </a:moveTo>
                  <a:lnTo>
                    <a:pt x="64" y="2544"/>
                  </a:lnTo>
                  <a:lnTo>
                    <a:pt x="2784" y="2544"/>
                  </a:lnTo>
                  <a:lnTo>
                    <a:pt x="2720" y="2608"/>
                  </a:lnTo>
                  <a:lnTo>
                    <a:pt x="2720" y="64"/>
                  </a:lnTo>
                  <a:lnTo>
                    <a:pt x="2784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260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22" name="Rectangle 53"/>
            <p:cNvSpPr>
              <a:spLocks noChangeArrowheads="1"/>
            </p:cNvSpPr>
            <p:nvPr/>
          </p:nvSpPr>
          <p:spPr bwMode="auto">
            <a:xfrm>
              <a:off x="3165475" y="1758951"/>
              <a:ext cx="360362" cy="322263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23" name="Freeform 54"/>
            <p:cNvSpPr>
              <a:spLocks noEditPoints="1"/>
            </p:cNvSpPr>
            <p:nvPr/>
          </p:nvSpPr>
          <p:spPr bwMode="auto">
            <a:xfrm>
              <a:off x="3157538" y="1751013"/>
              <a:ext cx="376237" cy="338138"/>
            </a:xfrm>
            <a:custGeom>
              <a:avLst/>
              <a:gdLst>
                <a:gd name="T0" fmla="*/ 0 w 2848"/>
                <a:gd name="T1" fmla="*/ 2147483647 h 2560"/>
                <a:gd name="T2" fmla="*/ 2147483647 w 2848"/>
                <a:gd name="T3" fmla="*/ 0 h 2560"/>
                <a:gd name="T4" fmla="*/ 2147483647 w 2848"/>
                <a:gd name="T5" fmla="*/ 0 h 2560"/>
                <a:gd name="T6" fmla="*/ 2147483647 w 2848"/>
                <a:gd name="T7" fmla="*/ 2147483647 h 2560"/>
                <a:gd name="T8" fmla="*/ 2147483647 w 2848"/>
                <a:gd name="T9" fmla="*/ 2147483647 h 2560"/>
                <a:gd name="T10" fmla="*/ 2147483647 w 2848"/>
                <a:gd name="T11" fmla="*/ 2147483647 h 2560"/>
                <a:gd name="T12" fmla="*/ 2147483647 w 2848"/>
                <a:gd name="T13" fmla="*/ 2147483647 h 2560"/>
                <a:gd name="T14" fmla="*/ 0 w 2848"/>
                <a:gd name="T15" fmla="*/ 2147483647 h 2560"/>
                <a:gd name="T16" fmla="*/ 0 w 2848"/>
                <a:gd name="T17" fmla="*/ 2147483647 h 2560"/>
                <a:gd name="T18" fmla="*/ 2147483647 w 2848"/>
                <a:gd name="T19" fmla="*/ 2147483647 h 2560"/>
                <a:gd name="T20" fmla="*/ 2147483647 w 2848"/>
                <a:gd name="T21" fmla="*/ 2147483647 h 2560"/>
                <a:gd name="T22" fmla="*/ 2147483647 w 2848"/>
                <a:gd name="T23" fmla="*/ 2147483647 h 2560"/>
                <a:gd name="T24" fmla="*/ 2147483647 w 2848"/>
                <a:gd name="T25" fmla="*/ 2147483647 h 2560"/>
                <a:gd name="T26" fmla="*/ 2147483647 w 2848"/>
                <a:gd name="T27" fmla="*/ 2147483647 h 2560"/>
                <a:gd name="T28" fmla="*/ 2147483647 w 2848"/>
                <a:gd name="T29" fmla="*/ 2147483647 h 2560"/>
                <a:gd name="T30" fmla="*/ 2147483647 w 2848"/>
                <a:gd name="T31" fmla="*/ 2147483647 h 2560"/>
                <a:gd name="T32" fmla="*/ 2147483647 w 2848"/>
                <a:gd name="T33" fmla="*/ 2147483647 h 2560"/>
                <a:gd name="T34" fmla="*/ 2147483647 w 2848"/>
                <a:gd name="T35" fmla="*/ 2147483647 h 25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8"/>
                <a:gd name="T55" fmla="*/ 0 h 2560"/>
                <a:gd name="T56" fmla="*/ 2848 w 2848"/>
                <a:gd name="T57" fmla="*/ 2560 h 25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8" h="2560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84" y="0"/>
                  </a:lnTo>
                  <a:cubicBezTo>
                    <a:pt x="2820" y="0"/>
                    <a:pt x="2848" y="29"/>
                    <a:pt x="2848" y="64"/>
                  </a:cubicBezTo>
                  <a:lnTo>
                    <a:pt x="2848" y="2496"/>
                  </a:lnTo>
                  <a:cubicBezTo>
                    <a:pt x="2848" y="2532"/>
                    <a:pt x="2820" y="2560"/>
                    <a:pt x="2784" y="2560"/>
                  </a:cubicBezTo>
                  <a:lnTo>
                    <a:pt x="64" y="2560"/>
                  </a:lnTo>
                  <a:cubicBezTo>
                    <a:pt x="29" y="2560"/>
                    <a:pt x="0" y="2532"/>
                    <a:pt x="0" y="2496"/>
                  </a:cubicBezTo>
                  <a:lnTo>
                    <a:pt x="0" y="64"/>
                  </a:lnTo>
                  <a:close/>
                  <a:moveTo>
                    <a:pt x="128" y="2496"/>
                  </a:moveTo>
                  <a:lnTo>
                    <a:pt x="64" y="2432"/>
                  </a:lnTo>
                  <a:lnTo>
                    <a:pt x="2784" y="2432"/>
                  </a:lnTo>
                  <a:lnTo>
                    <a:pt x="2720" y="2496"/>
                  </a:lnTo>
                  <a:lnTo>
                    <a:pt x="2720" y="64"/>
                  </a:lnTo>
                  <a:lnTo>
                    <a:pt x="2784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249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24" name="Rectangle 57"/>
            <p:cNvSpPr>
              <a:spLocks noChangeArrowheads="1"/>
            </p:cNvSpPr>
            <p:nvPr/>
          </p:nvSpPr>
          <p:spPr bwMode="auto">
            <a:xfrm>
              <a:off x="4567238" y="1690688"/>
              <a:ext cx="358775" cy="23495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25" name="Freeform 58"/>
            <p:cNvSpPr>
              <a:spLocks noEditPoints="1"/>
            </p:cNvSpPr>
            <p:nvPr/>
          </p:nvSpPr>
          <p:spPr bwMode="auto">
            <a:xfrm>
              <a:off x="4559300" y="1682751"/>
              <a:ext cx="374650" cy="252413"/>
            </a:xfrm>
            <a:custGeom>
              <a:avLst/>
              <a:gdLst>
                <a:gd name="T0" fmla="*/ 0 w 1416"/>
                <a:gd name="T1" fmla="*/ 2147483647 h 952"/>
                <a:gd name="T2" fmla="*/ 2147483647 w 1416"/>
                <a:gd name="T3" fmla="*/ 0 h 952"/>
                <a:gd name="T4" fmla="*/ 2147483647 w 1416"/>
                <a:gd name="T5" fmla="*/ 0 h 952"/>
                <a:gd name="T6" fmla="*/ 2147483647 w 1416"/>
                <a:gd name="T7" fmla="*/ 2147483647 h 952"/>
                <a:gd name="T8" fmla="*/ 2147483647 w 1416"/>
                <a:gd name="T9" fmla="*/ 2147483647 h 952"/>
                <a:gd name="T10" fmla="*/ 2147483647 w 1416"/>
                <a:gd name="T11" fmla="*/ 2147483647 h 952"/>
                <a:gd name="T12" fmla="*/ 2147483647 w 1416"/>
                <a:gd name="T13" fmla="*/ 2147483647 h 952"/>
                <a:gd name="T14" fmla="*/ 0 w 1416"/>
                <a:gd name="T15" fmla="*/ 2147483647 h 952"/>
                <a:gd name="T16" fmla="*/ 0 w 1416"/>
                <a:gd name="T17" fmla="*/ 2147483647 h 952"/>
                <a:gd name="T18" fmla="*/ 2147483647 w 1416"/>
                <a:gd name="T19" fmla="*/ 2147483647 h 952"/>
                <a:gd name="T20" fmla="*/ 2147483647 w 1416"/>
                <a:gd name="T21" fmla="*/ 2147483647 h 952"/>
                <a:gd name="T22" fmla="*/ 2147483647 w 1416"/>
                <a:gd name="T23" fmla="*/ 2147483647 h 952"/>
                <a:gd name="T24" fmla="*/ 2147483647 w 1416"/>
                <a:gd name="T25" fmla="*/ 2147483647 h 952"/>
                <a:gd name="T26" fmla="*/ 2147483647 w 1416"/>
                <a:gd name="T27" fmla="*/ 2147483647 h 952"/>
                <a:gd name="T28" fmla="*/ 2147483647 w 1416"/>
                <a:gd name="T29" fmla="*/ 2147483647 h 952"/>
                <a:gd name="T30" fmla="*/ 2147483647 w 1416"/>
                <a:gd name="T31" fmla="*/ 2147483647 h 952"/>
                <a:gd name="T32" fmla="*/ 2147483647 w 1416"/>
                <a:gd name="T33" fmla="*/ 2147483647 h 952"/>
                <a:gd name="T34" fmla="*/ 2147483647 w 1416"/>
                <a:gd name="T35" fmla="*/ 2147483647 h 9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952"/>
                <a:gd name="T56" fmla="*/ 1416 w 1416"/>
                <a:gd name="T57" fmla="*/ 952 h 9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952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920"/>
                  </a:lnTo>
                  <a:cubicBezTo>
                    <a:pt x="1416" y="938"/>
                    <a:pt x="1402" y="952"/>
                    <a:pt x="1384" y="952"/>
                  </a:cubicBezTo>
                  <a:lnTo>
                    <a:pt x="32" y="952"/>
                  </a:lnTo>
                  <a:cubicBezTo>
                    <a:pt x="15" y="952"/>
                    <a:pt x="0" y="938"/>
                    <a:pt x="0" y="920"/>
                  </a:cubicBezTo>
                  <a:lnTo>
                    <a:pt x="0" y="32"/>
                  </a:lnTo>
                  <a:close/>
                  <a:moveTo>
                    <a:pt x="64" y="920"/>
                  </a:moveTo>
                  <a:lnTo>
                    <a:pt x="32" y="888"/>
                  </a:lnTo>
                  <a:lnTo>
                    <a:pt x="1384" y="888"/>
                  </a:lnTo>
                  <a:lnTo>
                    <a:pt x="1352" y="920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92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26" name="Rectangle 61"/>
            <p:cNvSpPr>
              <a:spLocks noChangeArrowheads="1"/>
            </p:cNvSpPr>
            <p:nvPr/>
          </p:nvSpPr>
          <p:spPr bwMode="auto">
            <a:xfrm>
              <a:off x="5967413" y="1677988"/>
              <a:ext cx="357187" cy="212725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27" name="Freeform 62"/>
            <p:cNvSpPr>
              <a:spLocks noEditPoints="1"/>
            </p:cNvSpPr>
            <p:nvPr/>
          </p:nvSpPr>
          <p:spPr bwMode="auto">
            <a:xfrm>
              <a:off x="5959475" y="1670051"/>
              <a:ext cx="374650" cy="228600"/>
            </a:xfrm>
            <a:custGeom>
              <a:avLst/>
              <a:gdLst>
                <a:gd name="T0" fmla="*/ 0 w 1416"/>
                <a:gd name="T1" fmla="*/ 2147483647 h 864"/>
                <a:gd name="T2" fmla="*/ 2147483647 w 1416"/>
                <a:gd name="T3" fmla="*/ 0 h 864"/>
                <a:gd name="T4" fmla="*/ 2147483647 w 1416"/>
                <a:gd name="T5" fmla="*/ 0 h 864"/>
                <a:gd name="T6" fmla="*/ 2147483647 w 1416"/>
                <a:gd name="T7" fmla="*/ 2147483647 h 864"/>
                <a:gd name="T8" fmla="*/ 2147483647 w 1416"/>
                <a:gd name="T9" fmla="*/ 2147483647 h 864"/>
                <a:gd name="T10" fmla="*/ 2147483647 w 1416"/>
                <a:gd name="T11" fmla="*/ 2147483647 h 864"/>
                <a:gd name="T12" fmla="*/ 2147483647 w 1416"/>
                <a:gd name="T13" fmla="*/ 2147483647 h 864"/>
                <a:gd name="T14" fmla="*/ 0 w 1416"/>
                <a:gd name="T15" fmla="*/ 2147483647 h 864"/>
                <a:gd name="T16" fmla="*/ 0 w 1416"/>
                <a:gd name="T17" fmla="*/ 2147483647 h 864"/>
                <a:gd name="T18" fmla="*/ 2147483647 w 1416"/>
                <a:gd name="T19" fmla="*/ 2147483647 h 864"/>
                <a:gd name="T20" fmla="*/ 2147483647 w 1416"/>
                <a:gd name="T21" fmla="*/ 2147483647 h 864"/>
                <a:gd name="T22" fmla="*/ 2147483647 w 1416"/>
                <a:gd name="T23" fmla="*/ 2147483647 h 864"/>
                <a:gd name="T24" fmla="*/ 2147483647 w 1416"/>
                <a:gd name="T25" fmla="*/ 2147483647 h 864"/>
                <a:gd name="T26" fmla="*/ 2147483647 w 1416"/>
                <a:gd name="T27" fmla="*/ 2147483647 h 864"/>
                <a:gd name="T28" fmla="*/ 2147483647 w 1416"/>
                <a:gd name="T29" fmla="*/ 2147483647 h 864"/>
                <a:gd name="T30" fmla="*/ 2147483647 w 1416"/>
                <a:gd name="T31" fmla="*/ 2147483647 h 864"/>
                <a:gd name="T32" fmla="*/ 2147483647 w 1416"/>
                <a:gd name="T33" fmla="*/ 2147483647 h 864"/>
                <a:gd name="T34" fmla="*/ 2147483647 w 1416"/>
                <a:gd name="T35" fmla="*/ 2147483647 h 8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864"/>
                <a:gd name="T56" fmla="*/ 1416 w 1416"/>
                <a:gd name="T57" fmla="*/ 864 h 8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8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832"/>
                  </a:lnTo>
                  <a:cubicBezTo>
                    <a:pt x="1416" y="850"/>
                    <a:pt x="1402" y="864"/>
                    <a:pt x="1384" y="864"/>
                  </a:cubicBezTo>
                  <a:lnTo>
                    <a:pt x="32" y="864"/>
                  </a:lnTo>
                  <a:cubicBezTo>
                    <a:pt x="15" y="864"/>
                    <a:pt x="0" y="850"/>
                    <a:pt x="0" y="832"/>
                  </a:cubicBezTo>
                  <a:lnTo>
                    <a:pt x="0" y="32"/>
                  </a:lnTo>
                  <a:close/>
                  <a:moveTo>
                    <a:pt x="64" y="832"/>
                  </a:moveTo>
                  <a:lnTo>
                    <a:pt x="32" y="800"/>
                  </a:lnTo>
                  <a:lnTo>
                    <a:pt x="1384" y="800"/>
                  </a:lnTo>
                  <a:lnTo>
                    <a:pt x="1352" y="832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832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28" name="Rectangle 65"/>
            <p:cNvSpPr>
              <a:spLocks noChangeArrowheads="1"/>
            </p:cNvSpPr>
            <p:nvPr/>
          </p:nvSpPr>
          <p:spPr bwMode="auto">
            <a:xfrm>
              <a:off x="7367588" y="1500188"/>
              <a:ext cx="360362" cy="15875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329" name="Freeform 66"/>
            <p:cNvSpPr>
              <a:spLocks noEditPoints="1"/>
            </p:cNvSpPr>
            <p:nvPr/>
          </p:nvSpPr>
          <p:spPr bwMode="auto">
            <a:xfrm>
              <a:off x="7358063" y="1492251"/>
              <a:ext cx="377825" cy="176213"/>
            </a:xfrm>
            <a:custGeom>
              <a:avLst/>
              <a:gdLst>
                <a:gd name="T0" fmla="*/ 0 w 1424"/>
                <a:gd name="T1" fmla="*/ 2147483647 h 664"/>
                <a:gd name="T2" fmla="*/ 2147483647 w 1424"/>
                <a:gd name="T3" fmla="*/ 0 h 664"/>
                <a:gd name="T4" fmla="*/ 2147483647 w 1424"/>
                <a:gd name="T5" fmla="*/ 0 h 664"/>
                <a:gd name="T6" fmla="*/ 2147483647 w 1424"/>
                <a:gd name="T7" fmla="*/ 2147483647 h 664"/>
                <a:gd name="T8" fmla="*/ 2147483647 w 1424"/>
                <a:gd name="T9" fmla="*/ 2147483647 h 664"/>
                <a:gd name="T10" fmla="*/ 2147483647 w 1424"/>
                <a:gd name="T11" fmla="*/ 2147483647 h 664"/>
                <a:gd name="T12" fmla="*/ 2147483647 w 1424"/>
                <a:gd name="T13" fmla="*/ 2147483647 h 664"/>
                <a:gd name="T14" fmla="*/ 0 w 1424"/>
                <a:gd name="T15" fmla="*/ 2147483647 h 664"/>
                <a:gd name="T16" fmla="*/ 0 w 1424"/>
                <a:gd name="T17" fmla="*/ 2147483647 h 664"/>
                <a:gd name="T18" fmla="*/ 2147483647 w 1424"/>
                <a:gd name="T19" fmla="*/ 2147483647 h 664"/>
                <a:gd name="T20" fmla="*/ 2147483647 w 1424"/>
                <a:gd name="T21" fmla="*/ 2147483647 h 664"/>
                <a:gd name="T22" fmla="*/ 2147483647 w 1424"/>
                <a:gd name="T23" fmla="*/ 2147483647 h 664"/>
                <a:gd name="T24" fmla="*/ 2147483647 w 1424"/>
                <a:gd name="T25" fmla="*/ 2147483647 h 664"/>
                <a:gd name="T26" fmla="*/ 2147483647 w 1424"/>
                <a:gd name="T27" fmla="*/ 2147483647 h 664"/>
                <a:gd name="T28" fmla="*/ 2147483647 w 1424"/>
                <a:gd name="T29" fmla="*/ 2147483647 h 664"/>
                <a:gd name="T30" fmla="*/ 2147483647 w 1424"/>
                <a:gd name="T31" fmla="*/ 2147483647 h 664"/>
                <a:gd name="T32" fmla="*/ 2147483647 w 1424"/>
                <a:gd name="T33" fmla="*/ 2147483647 h 664"/>
                <a:gd name="T34" fmla="*/ 2147483647 w 1424"/>
                <a:gd name="T35" fmla="*/ 2147483647 h 6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664"/>
                <a:gd name="T56" fmla="*/ 1424 w 1424"/>
                <a:gd name="T57" fmla="*/ 664 h 6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664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632"/>
                  </a:lnTo>
                  <a:cubicBezTo>
                    <a:pt x="1424" y="650"/>
                    <a:pt x="1410" y="664"/>
                    <a:pt x="1392" y="664"/>
                  </a:cubicBezTo>
                  <a:lnTo>
                    <a:pt x="32" y="664"/>
                  </a:lnTo>
                  <a:cubicBezTo>
                    <a:pt x="15" y="664"/>
                    <a:pt x="0" y="650"/>
                    <a:pt x="0" y="632"/>
                  </a:cubicBezTo>
                  <a:lnTo>
                    <a:pt x="0" y="32"/>
                  </a:lnTo>
                  <a:close/>
                  <a:moveTo>
                    <a:pt x="64" y="632"/>
                  </a:moveTo>
                  <a:lnTo>
                    <a:pt x="32" y="600"/>
                  </a:lnTo>
                  <a:lnTo>
                    <a:pt x="1392" y="600"/>
                  </a:lnTo>
                  <a:lnTo>
                    <a:pt x="1360" y="632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632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330" name="Rectangle 79"/>
            <p:cNvSpPr>
              <a:spLocks noChangeArrowheads="1"/>
            </p:cNvSpPr>
            <p:nvPr/>
          </p:nvSpPr>
          <p:spPr bwMode="auto">
            <a:xfrm>
              <a:off x="1791377" y="5684838"/>
              <a:ext cx="333700" cy="18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peak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21331" name="Rectangle 81"/>
            <p:cNvSpPr>
              <a:spLocks noChangeArrowheads="1"/>
            </p:cNvSpPr>
            <p:nvPr/>
          </p:nvSpPr>
          <p:spPr bwMode="auto">
            <a:xfrm>
              <a:off x="3191552" y="5684838"/>
              <a:ext cx="333700" cy="18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peak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21332" name="Rectangle 85"/>
            <p:cNvSpPr>
              <a:spLocks noChangeArrowheads="1"/>
            </p:cNvSpPr>
            <p:nvPr/>
          </p:nvSpPr>
          <p:spPr bwMode="auto">
            <a:xfrm>
              <a:off x="5992695" y="5684838"/>
              <a:ext cx="333700" cy="18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peak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21333" name="Rectangle 87"/>
            <p:cNvSpPr>
              <a:spLocks noChangeArrowheads="1"/>
            </p:cNvSpPr>
            <p:nvPr/>
          </p:nvSpPr>
          <p:spPr bwMode="auto">
            <a:xfrm>
              <a:off x="7433305" y="5678488"/>
              <a:ext cx="333700" cy="18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peak</a:t>
              </a:r>
              <a:endParaRPr 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208377" name="Group 1208376"/>
          <p:cNvGrpSpPr>
            <a:grpSpLocks/>
          </p:cNvGrpSpPr>
          <p:nvPr/>
        </p:nvGrpSpPr>
        <p:grpSpPr bwMode="auto">
          <a:xfrm>
            <a:off x="1265238" y="1758836"/>
            <a:ext cx="5976937" cy="4071938"/>
            <a:chOff x="1290638" y="1492251"/>
            <a:chExt cx="5976937" cy="4071938"/>
          </a:xfrm>
        </p:grpSpPr>
        <p:sp>
          <p:nvSpPr>
            <p:cNvPr id="521258" name="Rectangle 7"/>
            <p:cNvSpPr>
              <a:spLocks noChangeArrowheads="1"/>
            </p:cNvSpPr>
            <p:nvPr/>
          </p:nvSpPr>
          <p:spPr bwMode="auto">
            <a:xfrm>
              <a:off x="1300163" y="3771901"/>
              <a:ext cx="357187" cy="17843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59" name="Freeform 8"/>
            <p:cNvSpPr>
              <a:spLocks noEditPoints="1"/>
            </p:cNvSpPr>
            <p:nvPr/>
          </p:nvSpPr>
          <p:spPr bwMode="auto">
            <a:xfrm>
              <a:off x="1290638" y="3763963"/>
              <a:ext cx="374650" cy="1800225"/>
            </a:xfrm>
            <a:custGeom>
              <a:avLst/>
              <a:gdLst>
                <a:gd name="T0" fmla="*/ 0 w 1416"/>
                <a:gd name="T1" fmla="*/ 2147483647 h 6800"/>
                <a:gd name="T2" fmla="*/ 2147483647 w 1416"/>
                <a:gd name="T3" fmla="*/ 0 h 6800"/>
                <a:gd name="T4" fmla="*/ 2147483647 w 1416"/>
                <a:gd name="T5" fmla="*/ 0 h 6800"/>
                <a:gd name="T6" fmla="*/ 2147483647 w 1416"/>
                <a:gd name="T7" fmla="*/ 2147483647 h 6800"/>
                <a:gd name="T8" fmla="*/ 2147483647 w 1416"/>
                <a:gd name="T9" fmla="*/ 2147483647 h 6800"/>
                <a:gd name="T10" fmla="*/ 2147483647 w 1416"/>
                <a:gd name="T11" fmla="*/ 2147483647 h 6800"/>
                <a:gd name="T12" fmla="*/ 2147483647 w 1416"/>
                <a:gd name="T13" fmla="*/ 2147483647 h 6800"/>
                <a:gd name="T14" fmla="*/ 0 w 1416"/>
                <a:gd name="T15" fmla="*/ 2147483647 h 6800"/>
                <a:gd name="T16" fmla="*/ 0 w 1416"/>
                <a:gd name="T17" fmla="*/ 2147483647 h 6800"/>
                <a:gd name="T18" fmla="*/ 2147483647 w 1416"/>
                <a:gd name="T19" fmla="*/ 2147483647 h 6800"/>
                <a:gd name="T20" fmla="*/ 2147483647 w 1416"/>
                <a:gd name="T21" fmla="*/ 2147483647 h 6800"/>
                <a:gd name="T22" fmla="*/ 2147483647 w 1416"/>
                <a:gd name="T23" fmla="*/ 2147483647 h 6800"/>
                <a:gd name="T24" fmla="*/ 2147483647 w 1416"/>
                <a:gd name="T25" fmla="*/ 2147483647 h 6800"/>
                <a:gd name="T26" fmla="*/ 2147483647 w 1416"/>
                <a:gd name="T27" fmla="*/ 2147483647 h 6800"/>
                <a:gd name="T28" fmla="*/ 2147483647 w 1416"/>
                <a:gd name="T29" fmla="*/ 2147483647 h 6800"/>
                <a:gd name="T30" fmla="*/ 2147483647 w 1416"/>
                <a:gd name="T31" fmla="*/ 2147483647 h 6800"/>
                <a:gd name="T32" fmla="*/ 2147483647 w 1416"/>
                <a:gd name="T33" fmla="*/ 2147483647 h 6800"/>
                <a:gd name="T34" fmla="*/ 2147483647 w 1416"/>
                <a:gd name="T35" fmla="*/ 2147483647 h 68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6800"/>
                <a:gd name="T56" fmla="*/ 1416 w 1416"/>
                <a:gd name="T57" fmla="*/ 6800 h 68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6800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6768"/>
                  </a:lnTo>
                  <a:cubicBezTo>
                    <a:pt x="1416" y="6786"/>
                    <a:pt x="1402" y="6800"/>
                    <a:pt x="1384" y="6800"/>
                  </a:cubicBezTo>
                  <a:lnTo>
                    <a:pt x="32" y="6800"/>
                  </a:lnTo>
                  <a:cubicBezTo>
                    <a:pt x="15" y="6800"/>
                    <a:pt x="0" y="6786"/>
                    <a:pt x="0" y="6768"/>
                  </a:cubicBezTo>
                  <a:lnTo>
                    <a:pt x="0" y="32"/>
                  </a:lnTo>
                  <a:close/>
                  <a:moveTo>
                    <a:pt x="64" y="6768"/>
                  </a:moveTo>
                  <a:lnTo>
                    <a:pt x="32" y="6736"/>
                  </a:lnTo>
                  <a:lnTo>
                    <a:pt x="1384" y="6736"/>
                  </a:lnTo>
                  <a:lnTo>
                    <a:pt x="1352" y="6768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676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60" name="Rectangle 11"/>
            <p:cNvSpPr>
              <a:spLocks noChangeArrowheads="1"/>
            </p:cNvSpPr>
            <p:nvPr/>
          </p:nvSpPr>
          <p:spPr bwMode="auto">
            <a:xfrm>
              <a:off x="2698750" y="3071813"/>
              <a:ext cx="360362" cy="248443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61" name="Freeform 12"/>
            <p:cNvSpPr>
              <a:spLocks noEditPoints="1"/>
            </p:cNvSpPr>
            <p:nvPr/>
          </p:nvSpPr>
          <p:spPr bwMode="auto">
            <a:xfrm>
              <a:off x="2690813" y="3063876"/>
              <a:ext cx="377825" cy="2500313"/>
            </a:xfrm>
            <a:custGeom>
              <a:avLst/>
              <a:gdLst>
                <a:gd name="T0" fmla="*/ 0 w 1424"/>
                <a:gd name="T1" fmla="*/ 2147483647 h 9448"/>
                <a:gd name="T2" fmla="*/ 2147483647 w 1424"/>
                <a:gd name="T3" fmla="*/ 0 h 9448"/>
                <a:gd name="T4" fmla="*/ 2147483647 w 1424"/>
                <a:gd name="T5" fmla="*/ 0 h 9448"/>
                <a:gd name="T6" fmla="*/ 2147483647 w 1424"/>
                <a:gd name="T7" fmla="*/ 2147483647 h 9448"/>
                <a:gd name="T8" fmla="*/ 2147483647 w 1424"/>
                <a:gd name="T9" fmla="*/ 2147483647 h 9448"/>
                <a:gd name="T10" fmla="*/ 2147483647 w 1424"/>
                <a:gd name="T11" fmla="*/ 2147483647 h 9448"/>
                <a:gd name="T12" fmla="*/ 2147483647 w 1424"/>
                <a:gd name="T13" fmla="*/ 2147483647 h 9448"/>
                <a:gd name="T14" fmla="*/ 0 w 1424"/>
                <a:gd name="T15" fmla="*/ 2147483647 h 9448"/>
                <a:gd name="T16" fmla="*/ 0 w 1424"/>
                <a:gd name="T17" fmla="*/ 2147483647 h 9448"/>
                <a:gd name="T18" fmla="*/ 2147483647 w 1424"/>
                <a:gd name="T19" fmla="*/ 2147483647 h 9448"/>
                <a:gd name="T20" fmla="*/ 2147483647 w 1424"/>
                <a:gd name="T21" fmla="*/ 2147483647 h 9448"/>
                <a:gd name="T22" fmla="*/ 2147483647 w 1424"/>
                <a:gd name="T23" fmla="*/ 2147483647 h 9448"/>
                <a:gd name="T24" fmla="*/ 2147483647 w 1424"/>
                <a:gd name="T25" fmla="*/ 2147483647 h 9448"/>
                <a:gd name="T26" fmla="*/ 2147483647 w 1424"/>
                <a:gd name="T27" fmla="*/ 2147483647 h 9448"/>
                <a:gd name="T28" fmla="*/ 2147483647 w 1424"/>
                <a:gd name="T29" fmla="*/ 2147483647 h 9448"/>
                <a:gd name="T30" fmla="*/ 2147483647 w 1424"/>
                <a:gd name="T31" fmla="*/ 2147483647 h 9448"/>
                <a:gd name="T32" fmla="*/ 2147483647 w 1424"/>
                <a:gd name="T33" fmla="*/ 2147483647 h 9448"/>
                <a:gd name="T34" fmla="*/ 2147483647 w 1424"/>
                <a:gd name="T35" fmla="*/ 2147483647 h 94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9448"/>
                <a:gd name="T56" fmla="*/ 1424 w 1424"/>
                <a:gd name="T57" fmla="*/ 9448 h 94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9448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9416"/>
                  </a:lnTo>
                  <a:cubicBezTo>
                    <a:pt x="1424" y="9434"/>
                    <a:pt x="1410" y="9448"/>
                    <a:pt x="1392" y="9448"/>
                  </a:cubicBezTo>
                  <a:lnTo>
                    <a:pt x="32" y="9448"/>
                  </a:lnTo>
                  <a:cubicBezTo>
                    <a:pt x="15" y="9448"/>
                    <a:pt x="0" y="9434"/>
                    <a:pt x="0" y="9416"/>
                  </a:cubicBezTo>
                  <a:lnTo>
                    <a:pt x="0" y="32"/>
                  </a:lnTo>
                  <a:close/>
                  <a:moveTo>
                    <a:pt x="64" y="9416"/>
                  </a:moveTo>
                  <a:lnTo>
                    <a:pt x="32" y="9384"/>
                  </a:lnTo>
                  <a:lnTo>
                    <a:pt x="1392" y="9384"/>
                  </a:lnTo>
                  <a:lnTo>
                    <a:pt x="1360" y="9416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941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62" name="Rectangle 15"/>
            <p:cNvSpPr>
              <a:spLocks noChangeArrowheads="1"/>
            </p:cNvSpPr>
            <p:nvPr/>
          </p:nvSpPr>
          <p:spPr bwMode="auto">
            <a:xfrm>
              <a:off x="4098925" y="2925763"/>
              <a:ext cx="360362" cy="263048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63" name="Freeform 16"/>
            <p:cNvSpPr>
              <a:spLocks noEditPoints="1"/>
            </p:cNvSpPr>
            <p:nvPr/>
          </p:nvSpPr>
          <p:spPr bwMode="auto">
            <a:xfrm>
              <a:off x="4090988" y="2917826"/>
              <a:ext cx="376237" cy="2646363"/>
            </a:xfrm>
            <a:custGeom>
              <a:avLst/>
              <a:gdLst>
                <a:gd name="T0" fmla="*/ 0 w 1424"/>
                <a:gd name="T1" fmla="*/ 2147483647 h 10000"/>
                <a:gd name="T2" fmla="*/ 2147483647 w 1424"/>
                <a:gd name="T3" fmla="*/ 0 h 10000"/>
                <a:gd name="T4" fmla="*/ 2147483647 w 1424"/>
                <a:gd name="T5" fmla="*/ 0 h 10000"/>
                <a:gd name="T6" fmla="*/ 2147483647 w 1424"/>
                <a:gd name="T7" fmla="*/ 2147483647 h 10000"/>
                <a:gd name="T8" fmla="*/ 2147483647 w 1424"/>
                <a:gd name="T9" fmla="*/ 2147483647 h 10000"/>
                <a:gd name="T10" fmla="*/ 2147483647 w 1424"/>
                <a:gd name="T11" fmla="*/ 2147483647 h 10000"/>
                <a:gd name="T12" fmla="*/ 2147483647 w 1424"/>
                <a:gd name="T13" fmla="*/ 2147483647 h 10000"/>
                <a:gd name="T14" fmla="*/ 0 w 1424"/>
                <a:gd name="T15" fmla="*/ 2147483647 h 10000"/>
                <a:gd name="T16" fmla="*/ 0 w 1424"/>
                <a:gd name="T17" fmla="*/ 2147483647 h 10000"/>
                <a:gd name="T18" fmla="*/ 2147483647 w 1424"/>
                <a:gd name="T19" fmla="*/ 2147483647 h 10000"/>
                <a:gd name="T20" fmla="*/ 2147483647 w 1424"/>
                <a:gd name="T21" fmla="*/ 2147483647 h 10000"/>
                <a:gd name="T22" fmla="*/ 2147483647 w 1424"/>
                <a:gd name="T23" fmla="*/ 2147483647 h 10000"/>
                <a:gd name="T24" fmla="*/ 2147483647 w 1424"/>
                <a:gd name="T25" fmla="*/ 2147483647 h 10000"/>
                <a:gd name="T26" fmla="*/ 2147483647 w 1424"/>
                <a:gd name="T27" fmla="*/ 2147483647 h 10000"/>
                <a:gd name="T28" fmla="*/ 2147483647 w 1424"/>
                <a:gd name="T29" fmla="*/ 2147483647 h 10000"/>
                <a:gd name="T30" fmla="*/ 2147483647 w 1424"/>
                <a:gd name="T31" fmla="*/ 2147483647 h 10000"/>
                <a:gd name="T32" fmla="*/ 2147483647 w 1424"/>
                <a:gd name="T33" fmla="*/ 2147483647 h 10000"/>
                <a:gd name="T34" fmla="*/ 2147483647 w 1424"/>
                <a:gd name="T35" fmla="*/ 2147483647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10000"/>
                <a:gd name="T56" fmla="*/ 1424 w 1424"/>
                <a:gd name="T57" fmla="*/ 10000 h 100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10000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9968"/>
                  </a:lnTo>
                  <a:cubicBezTo>
                    <a:pt x="1424" y="9986"/>
                    <a:pt x="1410" y="10000"/>
                    <a:pt x="1392" y="10000"/>
                  </a:cubicBezTo>
                  <a:lnTo>
                    <a:pt x="32" y="10000"/>
                  </a:lnTo>
                  <a:cubicBezTo>
                    <a:pt x="15" y="10000"/>
                    <a:pt x="0" y="9986"/>
                    <a:pt x="0" y="9968"/>
                  </a:cubicBezTo>
                  <a:lnTo>
                    <a:pt x="0" y="32"/>
                  </a:lnTo>
                  <a:close/>
                  <a:moveTo>
                    <a:pt x="64" y="9968"/>
                  </a:moveTo>
                  <a:lnTo>
                    <a:pt x="32" y="9936"/>
                  </a:lnTo>
                  <a:lnTo>
                    <a:pt x="1392" y="9936"/>
                  </a:lnTo>
                  <a:lnTo>
                    <a:pt x="1360" y="9968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996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64" name="Rectangle 19"/>
            <p:cNvSpPr>
              <a:spLocks noChangeArrowheads="1"/>
            </p:cNvSpPr>
            <p:nvPr/>
          </p:nvSpPr>
          <p:spPr bwMode="auto">
            <a:xfrm>
              <a:off x="5499100" y="2763838"/>
              <a:ext cx="360362" cy="27924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65" name="Freeform 20"/>
            <p:cNvSpPr>
              <a:spLocks noEditPoints="1"/>
            </p:cNvSpPr>
            <p:nvPr/>
          </p:nvSpPr>
          <p:spPr bwMode="auto">
            <a:xfrm>
              <a:off x="5491163" y="2755901"/>
              <a:ext cx="376237" cy="2808288"/>
            </a:xfrm>
            <a:custGeom>
              <a:avLst/>
              <a:gdLst>
                <a:gd name="T0" fmla="*/ 0 w 1424"/>
                <a:gd name="T1" fmla="*/ 2147483647 h 10608"/>
                <a:gd name="T2" fmla="*/ 2147483647 w 1424"/>
                <a:gd name="T3" fmla="*/ 0 h 10608"/>
                <a:gd name="T4" fmla="*/ 2147483647 w 1424"/>
                <a:gd name="T5" fmla="*/ 0 h 10608"/>
                <a:gd name="T6" fmla="*/ 2147483647 w 1424"/>
                <a:gd name="T7" fmla="*/ 2147483647 h 10608"/>
                <a:gd name="T8" fmla="*/ 2147483647 w 1424"/>
                <a:gd name="T9" fmla="*/ 2147483647 h 10608"/>
                <a:gd name="T10" fmla="*/ 2147483647 w 1424"/>
                <a:gd name="T11" fmla="*/ 2147483647 h 10608"/>
                <a:gd name="T12" fmla="*/ 2147483647 w 1424"/>
                <a:gd name="T13" fmla="*/ 2147483647 h 10608"/>
                <a:gd name="T14" fmla="*/ 0 w 1424"/>
                <a:gd name="T15" fmla="*/ 2147483647 h 10608"/>
                <a:gd name="T16" fmla="*/ 0 w 1424"/>
                <a:gd name="T17" fmla="*/ 2147483647 h 10608"/>
                <a:gd name="T18" fmla="*/ 2147483647 w 1424"/>
                <a:gd name="T19" fmla="*/ 2147483647 h 10608"/>
                <a:gd name="T20" fmla="*/ 2147483647 w 1424"/>
                <a:gd name="T21" fmla="*/ 2147483647 h 10608"/>
                <a:gd name="T22" fmla="*/ 2147483647 w 1424"/>
                <a:gd name="T23" fmla="*/ 2147483647 h 10608"/>
                <a:gd name="T24" fmla="*/ 2147483647 w 1424"/>
                <a:gd name="T25" fmla="*/ 2147483647 h 10608"/>
                <a:gd name="T26" fmla="*/ 2147483647 w 1424"/>
                <a:gd name="T27" fmla="*/ 2147483647 h 10608"/>
                <a:gd name="T28" fmla="*/ 2147483647 w 1424"/>
                <a:gd name="T29" fmla="*/ 2147483647 h 10608"/>
                <a:gd name="T30" fmla="*/ 2147483647 w 1424"/>
                <a:gd name="T31" fmla="*/ 2147483647 h 10608"/>
                <a:gd name="T32" fmla="*/ 2147483647 w 1424"/>
                <a:gd name="T33" fmla="*/ 2147483647 h 10608"/>
                <a:gd name="T34" fmla="*/ 2147483647 w 1424"/>
                <a:gd name="T35" fmla="*/ 2147483647 h 106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10608"/>
                <a:gd name="T56" fmla="*/ 1424 w 1424"/>
                <a:gd name="T57" fmla="*/ 10608 h 106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10608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10576"/>
                  </a:lnTo>
                  <a:cubicBezTo>
                    <a:pt x="1424" y="10594"/>
                    <a:pt x="1410" y="10608"/>
                    <a:pt x="1392" y="10608"/>
                  </a:cubicBezTo>
                  <a:lnTo>
                    <a:pt x="32" y="10608"/>
                  </a:lnTo>
                  <a:cubicBezTo>
                    <a:pt x="15" y="10608"/>
                    <a:pt x="0" y="10594"/>
                    <a:pt x="0" y="10576"/>
                  </a:cubicBezTo>
                  <a:lnTo>
                    <a:pt x="0" y="32"/>
                  </a:lnTo>
                  <a:close/>
                  <a:moveTo>
                    <a:pt x="64" y="10576"/>
                  </a:moveTo>
                  <a:lnTo>
                    <a:pt x="32" y="10544"/>
                  </a:lnTo>
                  <a:lnTo>
                    <a:pt x="1392" y="10544"/>
                  </a:lnTo>
                  <a:lnTo>
                    <a:pt x="1360" y="10576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0576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66" name="Rectangle 23"/>
            <p:cNvSpPr>
              <a:spLocks noChangeArrowheads="1"/>
            </p:cNvSpPr>
            <p:nvPr/>
          </p:nvSpPr>
          <p:spPr bwMode="auto">
            <a:xfrm>
              <a:off x="6900863" y="2459038"/>
              <a:ext cx="358775" cy="309721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67" name="Freeform 24"/>
            <p:cNvSpPr>
              <a:spLocks noEditPoints="1"/>
            </p:cNvSpPr>
            <p:nvPr/>
          </p:nvSpPr>
          <p:spPr bwMode="auto">
            <a:xfrm>
              <a:off x="6892925" y="2451101"/>
              <a:ext cx="374650" cy="3113088"/>
            </a:xfrm>
            <a:custGeom>
              <a:avLst/>
              <a:gdLst>
                <a:gd name="T0" fmla="*/ 0 w 1416"/>
                <a:gd name="T1" fmla="*/ 2147483647 h 11760"/>
                <a:gd name="T2" fmla="*/ 2147483647 w 1416"/>
                <a:gd name="T3" fmla="*/ 0 h 11760"/>
                <a:gd name="T4" fmla="*/ 2147483647 w 1416"/>
                <a:gd name="T5" fmla="*/ 0 h 11760"/>
                <a:gd name="T6" fmla="*/ 2147483647 w 1416"/>
                <a:gd name="T7" fmla="*/ 2147483647 h 11760"/>
                <a:gd name="T8" fmla="*/ 2147483647 w 1416"/>
                <a:gd name="T9" fmla="*/ 2147483647 h 11760"/>
                <a:gd name="T10" fmla="*/ 2147483647 w 1416"/>
                <a:gd name="T11" fmla="*/ 2147483647 h 11760"/>
                <a:gd name="T12" fmla="*/ 2147483647 w 1416"/>
                <a:gd name="T13" fmla="*/ 2147483647 h 11760"/>
                <a:gd name="T14" fmla="*/ 0 w 1416"/>
                <a:gd name="T15" fmla="*/ 2147483647 h 11760"/>
                <a:gd name="T16" fmla="*/ 0 w 1416"/>
                <a:gd name="T17" fmla="*/ 2147483647 h 11760"/>
                <a:gd name="T18" fmla="*/ 2147483647 w 1416"/>
                <a:gd name="T19" fmla="*/ 2147483647 h 11760"/>
                <a:gd name="T20" fmla="*/ 2147483647 w 1416"/>
                <a:gd name="T21" fmla="*/ 2147483647 h 11760"/>
                <a:gd name="T22" fmla="*/ 2147483647 w 1416"/>
                <a:gd name="T23" fmla="*/ 2147483647 h 11760"/>
                <a:gd name="T24" fmla="*/ 2147483647 w 1416"/>
                <a:gd name="T25" fmla="*/ 2147483647 h 11760"/>
                <a:gd name="T26" fmla="*/ 2147483647 w 1416"/>
                <a:gd name="T27" fmla="*/ 2147483647 h 11760"/>
                <a:gd name="T28" fmla="*/ 2147483647 w 1416"/>
                <a:gd name="T29" fmla="*/ 2147483647 h 11760"/>
                <a:gd name="T30" fmla="*/ 2147483647 w 1416"/>
                <a:gd name="T31" fmla="*/ 2147483647 h 11760"/>
                <a:gd name="T32" fmla="*/ 2147483647 w 1416"/>
                <a:gd name="T33" fmla="*/ 2147483647 h 11760"/>
                <a:gd name="T34" fmla="*/ 2147483647 w 1416"/>
                <a:gd name="T35" fmla="*/ 2147483647 h 117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11760"/>
                <a:gd name="T56" fmla="*/ 1416 w 1416"/>
                <a:gd name="T57" fmla="*/ 11760 h 117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11760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11728"/>
                  </a:lnTo>
                  <a:cubicBezTo>
                    <a:pt x="1416" y="11746"/>
                    <a:pt x="1402" y="11760"/>
                    <a:pt x="1384" y="11760"/>
                  </a:cubicBezTo>
                  <a:lnTo>
                    <a:pt x="32" y="11760"/>
                  </a:lnTo>
                  <a:cubicBezTo>
                    <a:pt x="15" y="11760"/>
                    <a:pt x="0" y="11746"/>
                    <a:pt x="0" y="11728"/>
                  </a:cubicBezTo>
                  <a:lnTo>
                    <a:pt x="0" y="32"/>
                  </a:lnTo>
                  <a:close/>
                  <a:moveTo>
                    <a:pt x="64" y="11728"/>
                  </a:moveTo>
                  <a:lnTo>
                    <a:pt x="32" y="11696"/>
                  </a:lnTo>
                  <a:lnTo>
                    <a:pt x="1384" y="11696"/>
                  </a:lnTo>
                  <a:lnTo>
                    <a:pt x="1352" y="11728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172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68" name="Rectangle 27"/>
            <p:cNvSpPr>
              <a:spLocks noChangeArrowheads="1"/>
            </p:cNvSpPr>
            <p:nvPr/>
          </p:nvSpPr>
          <p:spPr bwMode="auto">
            <a:xfrm>
              <a:off x="1300163" y="3432176"/>
              <a:ext cx="357187" cy="3397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69" name="Freeform 28"/>
            <p:cNvSpPr>
              <a:spLocks noEditPoints="1"/>
            </p:cNvSpPr>
            <p:nvPr/>
          </p:nvSpPr>
          <p:spPr bwMode="auto">
            <a:xfrm>
              <a:off x="1290638" y="3422651"/>
              <a:ext cx="374650" cy="358775"/>
            </a:xfrm>
            <a:custGeom>
              <a:avLst/>
              <a:gdLst>
                <a:gd name="T0" fmla="*/ 0 w 2832"/>
                <a:gd name="T1" fmla="*/ 2147483647 h 2704"/>
                <a:gd name="T2" fmla="*/ 2147483647 w 2832"/>
                <a:gd name="T3" fmla="*/ 0 h 2704"/>
                <a:gd name="T4" fmla="*/ 2147483647 w 2832"/>
                <a:gd name="T5" fmla="*/ 0 h 2704"/>
                <a:gd name="T6" fmla="*/ 2147483647 w 2832"/>
                <a:gd name="T7" fmla="*/ 2147483647 h 2704"/>
                <a:gd name="T8" fmla="*/ 2147483647 w 2832"/>
                <a:gd name="T9" fmla="*/ 2147483647 h 2704"/>
                <a:gd name="T10" fmla="*/ 2147483647 w 2832"/>
                <a:gd name="T11" fmla="*/ 2147483647 h 2704"/>
                <a:gd name="T12" fmla="*/ 2147483647 w 2832"/>
                <a:gd name="T13" fmla="*/ 2147483647 h 2704"/>
                <a:gd name="T14" fmla="*/ 0 w 2832"/>
                <a:gd name="T15" fmla="*/ 2147483647 h 2704"/>
                <a:gd name="T16" fmla="*/ 0 w 2832"/>
                <a:gd name="T17" fmla="*/ 2147483647 h 2704"/>
                <a:gd name="T18" fmla="*/ 2147483647 w 2832"/>
                <a:gd name="T19" fmla="*/ 2147483647 h 2704"/>
                <a:gd name="T20" fmla="*/ 2147483647 w 2832"/>
                <a:gd name="T21" fmla="*/ 2147483647 h 2704"/>
                <a:gd name="T22" fmla="*/ 2147483647 w 2832"/>
                <a:gd name="T23" fmla="*/ 2147483647 h 2704"/>
                <a:gd name="T24" fmla="*/ 2147483647 w 2832"/>
                <a:gd name="T25" fmla="*/ 2147483647 h 2704"/>
                <a:gd name="T26" fmla="*/ 2147483647 w 2832"/>
                <a:gd name="T27" fmla="*/ 2147483647 h 2704"/>
                <a:gd name="T28" fmla="*/ 2147483647 w 2832"/>
                <a:gd name="T29" fmla="*/ 2147483647 h 2704"/>
                <a:gd name="T30" fmla="*/ 2147483647 w 2832"/>
                <a:gd name="T31" fmla="*/ 2147483647 h 2704"/>
                <a:gd name="T32" fmla="*/ 2147483647 w 2832"/>
                <a:gd name="T33" fmla="*/ 2147483647 h 2704"/>
                <a:gd name="T34" fmla="*/ 2147483647 w 2832"/>
                <a:gd name="T35" fmla="*/ 2147483647 h 27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32"/>
                <a:gd name="T55" fmla="*/ 0 h 2704"/>
                <a:gd name="T56" fmla="*/ 2832 w 2832"/>
                <a:gd name="T57" fmla="*/ 2704 h 27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32" h="2704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68" y="0"/>
                  </a:lnTo>
                  <a:cubicBezTo>
                    <a:pt x="2804" y="0"/>
                    <a:pt x="2832" y="29"/>
                    <a:pt x="2832" y="64"/>
                  </a:cubicBezTo>
                  <a:lnTo>
                    <a:pt x="2832" y="2640"/>
                  </a:lnTo>
                  <a:cubicBezTo>
                    <a:pt x="2832" y="2676"/>
                    <a:pt x="2804" y="2704"/>
                    <a:pt x="2768" y="2704"/>
                  </a:cubicBezTo>
                  <a:lnTo>
                    <a:pt x="64" y="2704"/>
                  </a:lnTo>
                  <a:cubicBezTo>
                    <a:pt x="29" y="2704"/>
                    <a:pt x="0" y="2676"/>
                    <a:pt x="0" y="2640"/>
                  </a:cubicBezTo>
                  <a:lnTo>
                    <a:pt x="0" y="64"/>
                  </a:lnTo>
                  <a:close/>
                  <a:moveTo>
                    <a:pt x="128" y="2640"/>
                  </a:moveTo>
                  <a:lnTo>
                    <a:pt x="64" y="2576"/>
                  </a:lnTo>
                  <a:lnTo>
                    <a:pt x="2768" y="2576"/>
                  </a:lnTo>
                  <a:lnTo>
                    <a:pt x="2704" y="2640"/>
                  </a:lnTo>
                  <a:lnTo>
                    <a:pt x="2704" y="64"/>
                  </a:lnTo>
                  <a:lnTo>
                    <a:pt x="2768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264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70" name="Rectangle 31"/>
            <p:cNvSpPr>
              <a:spLocks noChangeArrowheads="1"/>
            </p:cNvSpPr>
            <p:nvPr/>
          </p:nvSpPr>
          <p:spPr bwMode="auto">
            <a:xfrm>
              <a:off x="2698750" y="2655888"/>
              <a:ext cx="360362" cy="41592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71" name="Freeform 32"/>
            <p:cNvSpPr>
              <a:spLocks noEditPoints="1"/>
            </p:cNvSpPr>
            <p:nvPr/>
          </p:nvSpPr>
          <p:spPr bwMode="auto">
            <a:xfrm>
              <a:off x="2690813" y="2647951"/>
              <a:ext cx="377825" cy="431800"/>
            </a:xfrm>
            <a:custGeom>
              <a:avLst/>
              <a:gdLst>
                <a:gd name="T0" fmla="*/ 0 w 2848"/>
                <a:gd name="T1" fmla="*/ 2147483647 h 3264"/>
                <a:gd name="T2" fmla="*/ 2147483647 w 2848"/>
                <a:gd name="T3" fmla="*/ 0 h 3264"/>
                <a:gd name="T4" fmla="*/ 2147483647 w 2848"/>
                <a:gd name="T5" fmla="*/ 0 h 3264"/>
                <a:gd name="T6" fmla="*/ 2147483647 w 2848"/>
                <a:gd name="T7" fmla="*/ 2147483647 h 3264"/>
                <a:gd name="T8" fmla="*/ 2147483647 w 2848"/>
                <a:gd name="T9" fmla="*/ 2147483647 h 3264"/>
                <a:gd name="T10" fmla="*/ 2147483647 w 2848"/>
                <a:gd name="T11" fmla="*/ 2147483647 h 3264"/>
                <a:gd name="T12" fmla="*/ 2147483647 w 2848"/>
                <a:gd name="T13" fmla="*/ 2147483647 h 3264"/>
                <a:gd name="T14" fmla="*/ 0 w 2848"/>
                <a:gd name="T15" fmla="*/ 2147483647 h 3264"/>
                <a:gd name="T16" fmla="*/ 0 w 2848"/>
                <a:gd name="T17" fmla="*/ 2147483647 h 3264"/>
                <a:gd name="T18" fmla="*/ 2147483647 w 2848"/>
                <a:gd name="T19" fmla="*/ 2147483647 h 3264"/>
                <a:gd name="T20" fmla="*/ 2147483647 w 2848"/>
                <a:gd name="T21" fmla="*/ 2147483647 h 3264"/>
                <a:gd name="T22" fmla="*/ 2147483647 w 2848"/>
                <a:gd name="T23" fmla="*/ 2147483647 h 3264"/>
                <a:gd name="T24" fmla="*/ 2147483647 w 2848"/>
                <a:gd name="T25" fmla="*/ 2147483647 h 3264"/>
                <a:gd name="T26" fmla="*/ 2147483647 w 2848"/>
                <a:gd name="T27" fmla="*/ 2147483647 h 3264"/>
                <a:gd name="T28" fmla="*/ 2147483647 w 2848"/>
                <a:gd name="T29" fmla="*/ 2147483647 h 3264"/>
                <a:gd name="T30" fmla="*/ 2147483647 w 2848"/>
                <a:gd name="T31" fmla="*/ 2147483647 h 3264"/>
                <a:gd name="T32" fmla="*/ 2147483647 w 2848"/>
                <a:gd name="T33" fmla="*/ 2147483647 h 3264"/>
                <a:gd name="T34" fmla="*/ 2147483647 w 2848"/>
                <a:gd name="T35" fmla="*/ 2147483647 h 32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8"/>
                <a:gd name="T55" fmla="*/ 0 h 3264"/>
                <a:gd name="T56" fmla="*/ 2848 w 2848"/>
                <a:gd name="T57" fmla="*/ 3264 h 32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8" h="3264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84" y="0"/>
                  </a:lnTo>
                  <a:cubicBezTo>
                    <a:pt x="2820" y="0"/>
                    <a:pt x="2848" y="29"/>
                    <a:pt x="2848" y="64"/>
                  </a:cubicBezTo>
                  <a:lnTo>
                    <a:pt x="2848" y="3200"/>
                  </a:lnTo>
                  <a:cubicBezTo>
                    <a:pt x="2848" y="3236"/>
                    <a:pt x="2820" y="3264"/>
                    <a:pt x="2784" y="3264"/>
                  </a:cubicBezTo>
                  <a:lnTo>
                    <a:pt x="64" y="3264"/>
                  </a:lnTo>
                  <a:cubicBezTo>
                    <a:pt x="29" y="3264"/>
                    <a:pt x="0" y="3236"/>
                    <a:pt x="0" y="3200"/>
                  </a:cubicBezTo>
                  <a:lnTo>
                    <a:pt x="0" y="64"/>
                  </a:lnTo>
                  <a:close/>
                  <a:moveTo>
                    <a:pt x="128" y="3200"/>
                  </a:moveTo>
                  <a:lnTo>
                    <a:pt x="64" y="3136"/>
                  </a:lnTo>
                  <a:lnTo>
                    <a:pt x="2784" y="3136"/>
                  </a:lnTo>
                  <a:lnTo>
                    <a:pt x="2720" y="3200"/>
                  </a:lnTo>
                  <a:lnTo>
                    <a:pt x="2720" y="64"/>
                  </a:lnTo>
                  <a:lnTo>
                    <a:pt x="2784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32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72" name="Rectangle 35"/>
            <p:cNvSpPr>
              <a:spLocks noChangeArrowheads="1"/>
            </p:cNvSpPr>
            <p:nvPr/>
          </p:nvSpPr>
          <p:spPr bwMode="auto">
            <a:xfrm>
              <a:off x="4098925" y="2513013"/>
              <a:ext cx="360362" cy="41275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73" name="Freeform 36"/>
            <p:cNvSpPr>
              <a:spLocks noEditPoints="1"/>
            </p:cNvSpPr>
            <p:nvPr/>
          </p:nvSpPr>
          <p:spPr bwMode="auto">
            <a:xfrm>
              <a:off x="4090988" y="2503488"/>
              <a:ext cx="376237" cy="430213"/>
            </a:xfrm>
            <a:custGeom>
              <a:avLst/>
              <a:gdLst>
                <a:gd name="T0" fmla="*/ 0 w 2848"/>
                <a:gd name="T1" fmla="*/ 2147483647 h 3248"/>
                <a:gd name="T2" fmla="*/ 2147483647 w 2848"/>
                <a:gd name="T3" fmla="*/ 0 h 3248"/>
                <a:gd name="T4" fmla="*/ 2147483647 w 2848"/>
                <a:gd name="T5" fmla="*/ 0 h 3248"/>
                <a:gd name="T6" fmla="*/ 2147483647 w 2848"/>
                <a:gd name="T7" fmla="*/ 2147483647 h 3248"/>
                <a:gd name="T8" fmla="*/ 2147483647 w 2848"/>
                <a:gd name="T9" fmla="*/ 2147483647 h 3248"/>
                <a:gd name="T10" fmla="*/ 2147483647 w 2848"/>
                <a:gd name="T11" fmla="*/ 2147483647 h 3248"/>
                <a:gd name="T12" fmla="*/ 2147483647 w 2848"/>
                <a:gd name="T13" fmla="*/ 2147483647 h 3248"/>
                <a:gd name="T14" fmla="*/ 0 w 2848"/>
                <a:gd name="T15" fmla="*/ 2147483647 h 3248"/>
                <a:gd name="T16" fmla="*/ 0 w 2848"/>
                <a:gd name="T17" fmla="*/ 2147483647 h 3248"/>
                <a:gd name="T18" fmla="*/ 2147483647 w 2848"/>
                <a:gd name="T19" fmla="*/ 2147483647 h 3248"/>
                <a:gd name="T20" fmla="*/ 2147483647 w 2848"/>
                <a:gd name="T21" fmla="*/ 2147483647 h 3248"/>
                <a:gd name="T22" fmla="*/ 2147483647 w 2848"/>
                <a:gd name="T23" fmla="*/ 2147483647 h 3248"/>
                <a:gd name="T24" fmla="*/ 2147483647 w 2848"/>
                <a:gd name="T25" fmla="*/ 2147483647 h 3248"/>
                <a:gd name="T26" fmla="*/ 2147483647 w 2848"/>
                <a:gd name="T27" fmla="*/ 2147483647 h 3248"/>
                <a:gd name="T28" fmla="*/ 2147483647 w 2848"/>
                <a:gd name="T29" fmla="*/ 2147483647 h 3248"/>
                <a:gd name="T30" fmla="*/ 2147483647 w 2848"/>
                <a:gd name="T31" fmla="*/ 2147483647 h 3248"/>
                <a:gd name="T32" fmla="*/ 2147483647 w 2848"/>
                <a:gd name="T33" fmla="*/ 2147483647 h 3248"/>
                <a:gd name="T34" fmla="*/ 2147483647 w 2848"/>
                <a:gd name="T35" fmla="*/ 2147483647 h 32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8"/>
                <a:gd name="T55" fmla="*/ 0 h 3248"/>
                <a:gd name="T56" fmla="*/ 2848 w 2848"/>
                <a:gd name="T57" fmla="*/ 3248 h 32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8" h="3248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84" y="0"/>
                  </a:lnTo>
                  <a:cubicBezTo>
                    <a:pt x="2820" y="0"/>
                    <a:pt x="2848" y="29"/>
                    <a:pt x="2848" y="64"/>
                  </a:cubicBezTo>
                  <a:lnTo>
                    <a:pt x="2848" y="3184"/>
                  </a:lnTo>
                  <a:cubicBezTo>
                    <a:pt x="2848" y="3220"/>
                    <a:pt x="2820" y="3248"/>
                    <a:pt x="2784" y="3248"/>
                  </a:cubicBezTo>
                  <a:lnTo>
                    <a:pt x="64" y="3248"/>
                  </a:lnTo>
                  <a:cubicBezTo>
                    <a:pt x="29" y="3248"/>
                    <a:pt x="0" y="3220"/>
                    <a:pt x="0" y="3184"/>
                  </a:cubicBezTo>
                  <a:lnTo>
                    <a:pt x="0" y="64"/>
                  </a:lnTo>
                  <a:close/>
                  <a:moveTo>
                    <a:pt x="128" y="3184"/>
                  </a:moveTo>
                  <a:lnTo>
                    <a:pt x="64" y="3120"/>
                  </a:lnTo>
                  <a:lnTo>
                    <a:pt x="2784" y="3120"/>
                  </a:lnTo>
                  <a:lnTo>
                    <a:pt x="2720" y="3184"/>
                  </a:lnTo>
                  <a:lnTo>
                    <a:pt x="2720" y="64"/>
                  </a:lnTo>
                  <a:lnTo>
                    <a:pt x="2784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318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74" name="Rectangle 39"/>
            <p:cNvSpPr>
              <a:spLocks noChangeArrowheads="1"/>
            </p:cNvSpPr>
            <p:nvPr/>
          </p:nvSpPr>
          <p:spPr bwMode="auto">
            <a:xfrm>
              <a:off x="5499100" y="2392363"/>
              <a:ext cx="360362" cy="37147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75" name="Freeform 40"/>
            <p:cNvSpPr>
              <a:spLocks noEditPoints="1"/>
            </p:cNvSpPr>
            <p:nvPr/>
          </p:nvSpPr>
          <p:spPr bwMode="auto">
            <a:xfrm>
              <a:off x="5491163" y="2382838"/>
              <a:ext cx="376237" cy="390525"/>
            </a:xfrm>
            <a:custGeom>
              <a:avLst/>
              <a:gdLst>
                <a:gd name="T0" fmla="*/ 0 w 1424"/>
                <a:gd name="T1" fmla="*/ 2147483647 h 1472"/>
                <a:gd name="T2" fmla="*/ 2147483647 w 1424"/>
                <a:gd name="T3" fmla="*/ 0 h 1472"/>
                <a:gd name="T4" fmla="*/ 2147483647 w 1424"/>
                <a:gd name="T5" fmla="*/ 0 h 1472"/>
                <a:gd name="T6" fmla="*/ 2147483647 w 1424"/>
                <a:gd name="T7" fmla="*/ 2147483647 h 1472"/>
                <a:gd name="T8" fmla="*/ 2147483647 w 1424"/>
                <a:gd name="T9" fmla="*/ 2147483647 h 1472"/>
                <a:gd name="T10" fmla="*/ 2147483647 w 1424"/>
                <a:gd name="T11" fmla="*/ 2147483647 h 1472"/>
                <a:gd name="T12" fmla="*/ 2147483647 w 1424"/>
                <a:gd name="T13" fmla="*/ 2147483647 h 1472"/>
                <a:gd name="T14" fmla="*/ 0 w 1424"/>
                <a:gd name="T15" fmla="*/ 2147483647 h 1472"/>
                <a:gd name="T16" fmla="*/ 0 w 1424"/>
                <a:gd name="T17" fmla="*/ 2147483647 h 1472"/>
                <a:gd name="T18" fmla="*/ 2147483647 w 1424"/>
                <a:gd name="T19" fmla="*/ 2147483647 h 1472"/>
                <a:gd name="T20" fmla="*/ 2147483647 w 1424"/>
                <a:gd name="T21" fmla="*/ 2147483647 h 1472"/>
                <a:gd name="T22" fmla="*/ 2147483647 w 1424"/>
                <a:gd name="T23" fmla="*/ 2147483647 h 1472"/>
                <a:gd name="T24" fmla="*/ 2147483647 w 1424"/>
                <a:gd name="T25" fmla="*/ 2147483647 h 1472"/>
                <a:gd name="T26" fmla="*/ 2147483647 w 1424"/>
                <a:gd name="T27" fmla="*/ 2147483647 h 1472"/>
                <a:gd name="T28" fmla="*/ 2147483647 w 1424"/>
                <a:gd name="T29" fmla="*/ 2147483647 h 1472"/>
                <a:gd name="T30" fmla="*/ 2147483647 w 1424"/>
                <a:gd name="T31" fmla="*/ 2147483647 h 1472"/>
                <a:gd name="T32" fmla="*/ 2147483647 w 1424"/>
                <a:gd name="T33" fmla="*/ 2147483647 h 1472"/>
                <a:gd name="T34" fmla="*/ 2147483647 w 1424"/>
                <a:gd name="T35" fmla="*/ 2147483647 h 14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1472"/>
                <a:gd name="T56" fmla="*/ 1424 w 1424"/>
                <a:gd name="T57" fmla="*/ 1472 h 14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1472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1440"/>
                  </a:lnTo>
                  <a:cubicBezTo>
                    <a:pt x="1424" y="1458"/>
                    <a:pt x="1410" y="1472"/>
                    <a:pt x="1392" y="1472"/>
                  </a:cubicBezTo>
                  <a:lnTo>
                    <a:pt x="32" y="1472"/>
                  </a:lnTo>
                  <a:cubicBezTo>
                    <a:pt x="15" y="1472"/>
                    <a:pt x="0" y="1458"/>
                    <a:pt x="0" y="1440"/>
                  </a:cubicBezTo>
                  <a:lnTo>
                    <a:pt x="0" y="32"/>
                  </a:lnTo>
                  <a:close/>
                  <a:moveTo>
                    <a:pt x="64" y="1440"/>
                  </a:moveTo>
                  <a:lnTo>
                    <a:pt x="32" y="1408"/>
                  </a:lnTo>
                  <a:lnTo>
                    <a:pt x="1392" y="1408"/>
                  </a:lnTo>
                  <a:lnTo>
                    <a:pt x="1360" y="1440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44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76" name="Rectangle 43"/>
            <p:cNvSpPr>
              <a:spLocks noChangeArrowheads="1"/>
            </p:cNvSpPr>
            <p:nvPr/>
          </p:nvSpPr>
          <p:spPr bwMode="auto">
            <a:xfrm>
              <a:off x="6900863" y="2081213"/>
              <a:ext cx="358775" cy="377825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77" name="Freeform 44"/>
            <p:cNvSpPr>
              <a:spLocks noEditPoints="1"/>
            </p:cNvSpPr>
            <p:nvPr/>
          </p:nvSpPr>
          <p:spPr bwMode="auto">
            <a:xfrm>
              <a:off x="6892925" y="2071688"/>
              <a:ext cx="374650" cy="396875"/>
            </a:xfrm>
            <a:custGeom>
              <a:avLst/>
              <a:gdLst>
                <a:gd name="T0" fmla="*/ 0 w 1416"/>
                <a:gd name="T1" fmla="*/ 2147483647 h 1496"/>
                <a:gd name="T2" fmla="*/ 2147483647 w 1416"/>
                <a:gd name="T3" fmla="*/ 0 h 1496"/>
                <a:gd name="T4" fmla="*/ 2147483647 w 1416"/>
                <a:gd name="T5" fmla="*/ 0 h 1496"/>
                <a:gd name="T6" fmla="*/ 2147483647 w 1416"/>
                <a:gd name="T7" fmla="*/ 2147483647 h 1496"/>
                <a:gd name="T8" fmla="*/ 2147483647 w 1416"/>
                <a:gd name="T9" fmla="*/ 2147483647 h 1496"/>
                <a:gd name="T10" fmla="*/ 2147483647 w 1416"/>
                <a:gd name="T11" fmla="*/ 2147483647 h 1496"/>
                <a:gd name="T12" fmla="*/ 2147483647 w 1416"/>
                <a:gd name="T13" fmla="*/ 2147483647 h 1496"/>
                <a:gd name="T14" fmla="*/ 0 w 1416"/>
                <a:gd name="T15" fmla="*/ 2147483647 h 1496"/>
                <a:gd name="T16" fmla="*/ 0 w 1416"/>
                <a:gd name="T17" fmla="*/ 2147483647 h 1496"/>
                <a:gd name="T18" fmla="*/ 2147483647 w 1416"/>
                <a:gd name="T19" fmla="*/ 2147483647 h 1496"/>
                <a:gd name="T20" fmla="*/ 2147483647 w 1416"/>
                <a:gd name="T21" fmla="*/ 2147483647 h 1496"/>
                <a:gd name="T22" fmla="*/ 2147483647 w 1416"/>
                <a:gd name="T23" fmla="*/ 2147483647 h 1496"/>
                <a:gd name="T24" fmla="*/ 2147483647 w 1416"/>
                <a:gd name="T25" fmla="*/ 2147483647 h 1496"/>
                <a:gd name="T26" fmla="*/ 2147483647 w 1416"/>
                <a:gd name="T27" fmla="*/ 2147483647 h 1496"/>
                <a:gd name="T28" fmla="*/ 2147483647 w 1416"/>
                <a:gd name="T29" fmla="*/ 2147483647 h 1496"/>
                <a:gd name="T30" fmla="*/ 2147483647 w 1416"/>
                <a:gd name="T31" fmla="*/ 2147483647 h 1496"/>
                <a:gd name="T32" fmla="*/ 2147483647 w 1416"/>
                <a:gd name="T33" fmla="*/ 2147483647 h 1496"/>
                <a:gd name="T34" fmla="*/ 2147483647 w 1416"/>
                <a:gd name="T35" fmla="*/ 2147483647 h 14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1496"/>
                <a:gd name="T56" fmla="*/ 1416 w 1416"/>
                <a:gd name="T57" fmla="*/ 1496 h 14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1496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1464"/>
                  </a:lnTo>
                  <a:cubicBezTo>
                    <a:pt x="1416" y="1482"/>
                    <a:pt x="1402" y="1496"/>
                    <a:pt x="1384" y="1496"/>
                  </a:cubicBezTo>
                  <a:lnTo>
                    <a:pt x="32" y="1496"/>
                  </a:lnTo>
                  <a:cubicBezTo>
                    <a:pt x="15" y="1496"/>
                    <a:pt x="0" y="1482"/>
                    <a:pt x="0" y="1464"/>
                  </a:cubicBezTo>
                  <a:lnTo>
                    <a:pt x="0" y="32"/>
                  </a:lnTo>
                  <a:close/>
                  <a:moveTo>
                    <a:pt x="64" y="1464"/>
                  </a:moveTo>
                  <a:lnTo>
                    <a:pt x="32" y="1432"/>
                  </a:lnTo>
                  <a:lnTo>
                    <a:pt x="1384" y="1432"/>
                  </a:lnTo>
                  <a:lnTo>
                    <a:pt x="1352" y="1464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146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78" name="Rectangle 47"/>
            <p:cNvSpPr>
              <a:spLocks noChangeArrowheads="1"/>
            </p:cNvSpPr>
            <p:nvPr/>
          </p:nvSpPr>
          <p:spPr bwMode="auto">
            <a:xfrm>
              <a:off x="1300163" y="2259013"/>
              <a:ext cx="357187" cy="1173163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79" name="Freeform 48"/>
            <p:cNvSpPr>
              <a:spLocks noEditPoints="1"/>
            </p:cNvSpPr>
            <p:nvPr/>
          </p:nvSpPr>
          <p:spPr bwMode="auto">
            <a:xfrm>
              <a:off x="1290638" y="2249488"/>
              <a:ext cx="374650" cy="1190625"/>
            </a:xfrm>
            <a:custGeom>
              <a:avLst/>
              <a:gdLst>
                <a:gd name="T0" fmla="*/ 0 w 2832"/>
                <a:gd name="T1" fmla="*/ 2147483647 h 8992"/>
                <a:gd name="T2" fmla="*/ 2147483647 w 2832"/>
                <a:gd name="T3" fmla="*/ 0 h 8992"/>
                <a:gd name="T4" fmla="*/ 2147483647 w 2832"/>
                <a:gd name="T5" fmla="*/ 0 h 8992"/>
                <a:gd name="T6" fmla="*/ 2147483647 w 2832"/>
                <a:gd name="T7" fmla="*/ 2147483647 h 8992"/>
                <a:gd name="T8" fmla="*/ 2147483647 w 2832"/>
                <a:gd name="T9" fmla="*/ 2147483647 h 8992"/>
                <a:gd name="T10" fmla="*/ 2147483647 w 2832"/>
                <a:gd name="T11" fmla="*/ 2147483647 h 8992"/>
                <a:gd name="T12" fmla="*/ 2147483647 w 2832"/>
                <a:gd name="T13" fmla="*/ 2147483647 h 8992"/>
                <a:gd name="T14" fmla="*/ 0 w 2832"/>
                <a:gd name="T15" fmla="*/ 2147483647 h 8992"/>
                <a:gd name="T16" fmla="*/ 0 w 2832"/>
                <a:gd name="T17" fmla="*/ 2147483647 h 8992"/>
                <a:gd name="T18" fmla="*/ 2147483647 w 2832"/>
                <a:gd name="T19" fmla="*/ 2147483647 h 8992"/>
                <a:gd name="T20" fmla="*/ 2147483647 w 2832"/>
                <a:gd name="T21" fmla="*/ 2147483647 h 8992"/>
                <a:gd name="T22" fmla="*/ 2147483647 w 2832"/>
                <a:gd name="T23" fmla="*/ 2147483647 h 8992"/>
                <a:gd name="T24" fmla="*/ 2147483647 w 2832"/>
                <a:gd name="T25" fmla="*/ 2147483647 h 8992"/>
                <a:gd name="T26" fmla="*/ 2147483647 w 2832"/>
                <a:gd name="T27" fmla="*/ 2147483647 h 8992"/>
                <a:gd name="T28" fmla="*/ 2147483647 w 2832"/>
                <a:gd name="T29" fmla="*/ 2147483647 h 8992"/>
                <a:gd name="T30" fmla="*/ 2147483647 w 2832"/>
                <a:gd name="T31" fmla="*/ 2147483647 h 8992"/>
                <a:gd name="T32" fmla="*/ 2147483647 w 2832"/>
                <a:gd name="T33" fmla="*/ 2147483647 h 8992"/>
                <a:gd name="T34" fmla="*/ 2147483647 w 2832"/>
                <a:gd name="T35" fmla="*/ 2147483647 h 89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32"/>
                <a:gd name="T55" fmla="*/ 0 h 8992"/>
                <a:gd name="T56" fmla="*/ 2832 w 2832"/>
                <a:gd name="T57" fmla="*/ 8992 h 89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32" h="8992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68" y="0"/>
                  </a:lnTo>
                  <a:cubicBezTo>
                    <a:pt x="2804" y="0"/>
                    <a:pt x="2832" y="29"/>
                    <a:pt x="2832" y="64"/>
                  </a:cubicBezTo>
                  <a:lnTo>
                    <a:pt x="2832" y="8928"/>
                  </a:lnTo>
                  <a:cubicBezTo>
                    <a:pt x="2832" y="8964"/>
                    <a:pt x="2804" y="8992"/>
                    <a:pt x="2768" y="8992"/>
                  </a:cubicBezTo>
                  <a:lnTo>
                    <a:pt x="64" y="8992"/>
                  </a:lnTo>
                  <a:cubicBezTo>
                    <a:pt x="29" y="8992"/>
                    <a:pt x="0" y="8964"/>
                    <a:pt x="0" y="8928"/>
                  </a:cubicBezTo>
                  <a:lnTo>
                    <a:pt x="0" y="64"/>
                  </a:lnTo>
                  <a:close/>
                  <a:moveTo>
                    <a:pt x="128" y="8928"/>
                  </a:moveTo>
                  <a:lnTo>
                    <a:pt x="64" y="8864"/>
                  </a:lnTo>
                  <a:lnTo>
                    <a:pt x="2768" y="8864"/>
                  </a:lnTo>
                  <a:lnTo>
                    <a:pt x="2704" y="8928"/>
                  </a:lnTo>
                  <a:lnTo>
                    <a:pt x="2704" y="64"/>
                  </a:lnTo>
                  <a:lnTo>
                    <a:pt x="2768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892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80" name="Rectangle 51"/>
            <p:cNvSpPr>
              <a:spLocks noChangeArrowheads="1"/>
            </p:cNvSpPr>
            <p:nvPr/>
          </p:nvSpPr>
          <p:spPr bwMode="auto">
            <a:xfrm>
              <a:off x="2698750" y="1758951"/>
              <a:ext cx="360362" cy="896938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81" name="Freeform 52"/>
            <p:cNvSpPr>
              <a:spLocks noEditPoints="1"/>
            </p:cNvSpPr>
            <p:nvPr/>
          </p:nvSpPr>
          <p:spPr bwMode="auto">
            <a:xfrm>
              <a:off x="2690813" y="1751013"/>
              <a:ext cx="377825" cy="914400"/>
            </a:xfrm>
            <a:custGeom>
              <a:avLst/>
              <a:gdLst>
                <a:gd name="T0" fmla="*/ 0 w 2848"/>
                <a:gd name="T1" fmla="*/ 2147483647 h 6912"/>
                <a:gd name="T2" fmla="*/ 2147483647 w 2848"/>
                <a:gd name="T3" fmla="*/ 0 h 6912"/>
                <a:gd name="T4" fmla="*/ 2147483647 w 2848"/>
                <a:gd name="T5" fmla="*/ 0 h 6912"/>
                <a:gd name="T6" fmla="*/ 2147483647 w 2848"/>
                <a:gd name="T7" fmla="*/ 2147483647 h 6912"/>
                <a:gd name="T8" fmla="*/ 2147483647 w 2848"/>
                <a:gd name="T9" fmla="*/ 2147483647 h 6912"/>
                <a:gd name="T10" fmla="*/ 2147483647 w 2848"/>
                <a:gd name="T11" fmla="*/ 2147483647 h 6912"/>
                <a:gd name="T12" fmla="*/ 2147483647 w 2848"/>
                <a:gd name="T13" fmla="*/ 2147483647 h 6912"/>
                <a:gd name="T14" fmla="*/ 0 w 2848"/>
                <a:gd name="T15" fmla="*/ 2147483647 h 6912"/>
                <a:gd name="T16" fmla="*/ 0 w 2848"/>
                <a:gd name="T17" fmla="*/ 2147483647 h 6912"/>
                <a:gd name="T18" fmla="*/ 2147483647 w 2848"/>
                <a:gd name="T19" fmla="*/ 2147483647 h 6912"/>
                <a:gd name="T20" fmla="*/ 2147483647 w 2848"/>
                <a:gd name="T21" fmla="*/ 2147483647 h 6912"/>
                <a:gd name="T22" fmla="*/ 2147483647 w 2848"/>
                <a:gd name="T23" fmla="*/ 2147483647 h 6912"/>
                <a:gd name="T24" fmla="*/ 2147483647 w 2848"/>
                <a:gd name="T25" fmla="*/ 2147483647 h 6912"/>
                <a:gd name="T26" fmla="*/ 2147483647 w 2848"/>
                <a:gd name="T27" fmla="*/ 2147483647 h 6912"/>
                <a:gd name="T28" fmla="*/ 2147483647 w 2848"/>
                <a:gd name="T29" fmla="*/ 2147483647 h 6912"/>
                <a:gd name="T30" fmla="*/ 2147483647 w 2848"/>
                <a:gd name="T31" fmla="*/ 2147483647 h 6912"/>
                <a:gd name="T32" fmla="*/ 2147483647 w 2848"/>
                <a:gd name="T33" fmla="*/ 2147483647 h 6912"/>
                <a:gd name="T34" fmla="*/ 2147483647 w 2848"/>
                <a:gd name="T35" fmla="*/ 2147483647 h 69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8"/>
                <a:gd name="T55" fmla="*/ 0 h 6912"/>
                <a:gd name="T56" fmla="*/ 2848 w 2848"/>
                <a:gd name="T57" fmla="*/ 6912 h 69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8" h="6912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84" y="0"/>
                  </a:lnTo>
                  <a:cubicBezTo>
                    <a:pt x="2820" y="0"/>
                    <a:pt x="2848" y="29"/>
                    <a:pt x="2848" y="64"/>
                  </a:cubicBezTo>
                  <a:lnTo>
                    <a:pt x="2848" y="6848"/>
                  </a:lnTo>
                  <a:cubicBezTo>
                    <a:pt x="2848" y="6884"/>
                    <a:pt x="2820" y="6912"/>
                    <a:pt x="2784" y="6912"/>
                  </a:cubicBezTo>
                  <a:lnTo>
                    <a:pt x="64" y="6912"/>
                  </a:lnTo>
                  <a:cubicBezTo>
                    <a:pt x="29" y="6912"/>
                    <a:pt x="0" y="6884"/>
                    <a:pt x="0" y="6848"/>
                  </a:cubicBezTo>
                  <a:lnTo>
                    <a:pt x="0" y="64"/>
                  </a:lnTo>
                  <a:close/>
                  <a:moveTo>
                    <a:pt x="128" y="6848"/>
                  </a:moveTo>
                  <a:lnTo>
                    <a:pt x="64" y="6784"/>
                  </a:lnTo>
                  <a:lnTo>
                    <a:pt x="2784" y="6784"/>
                  </a:lnTo>
                  <a:lnTo>
                    <a:pt x="2720" y="6848"/>
                  </a:lnTo>
                  <a:lnTo>
                    <a:pt x="2720" y="64"/>
                  </a:lnTo>
                  <a:lnTo>
                    <a:pt x="2784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6848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82" name="Rectangle 55"/>
            <p:cNvSpPr>
              <a:spLocks noChangeArrowheads="1"/>
            </p:cNvSpPr>
            <p:nvPr/>
          </p:nvSpPr>
          <p:spPr bwMode="auto">
            <a:xfrm>
              <a:off x="4098925" y="1690688"/>
              <a:ext cx="360362" cy="822325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83" name="Freeform 56"/>
            <p:cNvSpPr>
              <a:spLocks noEditPoints="1"/>
            </p:cNvSpPr>
            <p:nvPr/>
          </p:nvSpPr>
          <p:spPr bwMode="auto">
            <a:xfrm>
              <a:off x="4090988" y="1682751"/>
              <a:ext cx="376237" cy="838200"/>
            </a:xfrm>
            <a:custGeom>
              <a:avLst/>
              <a:gdLst>
                <a:gd name="T0" fmla="*/ 0 w 2848"/>
                <a:gd name="T1" fmla="*/ 2147483647 h 6336"/>
                <a:gd name="T2" fmla="*/ 2147483647 w 2848"/>
                <a:gd name="T3" fmla="*/ 0 h 6336"/>
                <a:gd name="T4" fmla="*/ 2147483647 w 2848"/>
                <a:gd name="T5" fmla="*/ 0 h 6336"/>
                <a:gd name="T6" fmla="*/ 2147483647 w 2848"/>
                <a:gd name="T7" fmla="*/ 2147483647 h 6336"/>
                <a:gd name="T8" fmla="*/ 2147483647 w 2848"/>
                <a:gd name="T9" fmla="*/ 2147483647 h 6336"/>
                <a:gd name="T10" fmla="*/ 2147483647 w 2848"/>
                <a:gd name="T11" fmla="*/ 2147483647 h 6336"/>
                <a:gd name="T12" fmla="*/ 2147483647 w 2848"/>
                <a:gd name="T13" fmla="*/ 2147483647 h 6336"/>
                <a:gd name="T14" fmla="*/ 0 w 2848"/>
                <a:gd name="T15" fmla="*/ 2147483647 h 6336"/>
                <a:gd name="T16" fmla="*/ 0 w 2848"/>
                <a:gd name="T17" fmla="*/ 2147483647 h 6336"/>
                <a:gd name="T18" fmla="*/ 2147483647 w 2848"/>
                <a:gd name="T19" fmla="*/ 2147483647 h 6336"/>
                <a:gd name="T20" fmla="*/ 2147483647 w 2848"/>
                <a:gd name="T21" fmla="*/ 2147483647 h 6336"/>
                <a:gd name="T22" fmla="*/ 2147483647 w 2848"/>
                <a:gd name="T23" fmla="*/ 2147483647 h 6336"/>
                <a:gd name="T24" fmla="*/ 2147483647 w 2848"/>
                <a:gd name="T25" fmla="*/ 2147483647 h 6336"/>
                <a:gd name="T26" fmla="*/ 2147483647 w 2848"/>
                <a:gd name="T27" fmla="*/ 2147483647 h 6336"/>
                <a:gd name="T28" fmla="*/ 2147483647 w 2848"/>
                <a:gd name="T29" fmla="*/ 2147483647 h 6336"/>
                <a:gd name="T30" fmla="*/ 2147483647 w 2848"/>
                <a:gd name="T31" fmla="*/ 2147483647 h 6336"/>
                <a:gd name="T32" fmla="*/ 2147483647 w 2848"/>
                <a:gd name="T33" fmla="*/ 2147483647 h 6336"/>
                <a:gd name="T34" fmla="*/ 2147483647 w 2848"/>
                <a:gd name="T35" fmla="*/ 2147483647 h 63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48"/>
                <a:gd name="T55" fmla="*/ 0 h 6336"/>
                <a:gd name="T56" fmla="*/ 2848 w 2848"/>
                <a:gd name="T57" fmla="*/ 6336 h 63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48" h="6336">
                  <a:moveTo>
                    <a:pt x="0" y="64"/>
                  </a:moveTo>
                  <a:cubicBezTo>
                    <a:pt x="0" y="29"/>
                    <a:pt x="29" y="0"/>
                    <a:pt x="64" y="0"/>
                  </a:cubicBezTo>
                  <a:lnTo>
                    <a:pt x="2784" y="0"/>
                  </a:lnTo>
                  <a:cubicBezTo>
                    <a:pt x="2820" y="0"/>
                    <a:pt x="2848" y="29"/>
                    <a:pt x="2848" y="64"/>
                  </a:cubicBezTo>
                  <a:lnTo>
                    <a:pt x="2848" y="6272"/>
                  </a:lnTo>
                  <a:cubicBezTo>
                    <a:pt x="2848" y="6308"/>
                    <a:pt x="2820" y="6336"/>
                    <a:pt x="2784" y="6336"/>
                  </a:cubicBezTo>
                  <a:lnTo>
                    <a:pt x="64" y="6336"/>
                  </a:lnTo>
                  <a:cubicBezTo>
                    <a:pt x="29" y="6336"/>
                    <a:pt x="0" y="6308"/>
                    <a:pt x="0" y="6272"/>
                  </a:cubicBezTo>
                  <a:lnTo>
                    <a:pt x="0" y="64"/>
                  </a:lnTo>
                  <a:close/>
                  <a:moveTo>
                    <a:pt x="128" y="6272"/>
                  </a:moveTo>
                  <a:lnTo>
                    <a:pt x="64" y="6208"/>
                  </a:lnTo>
                  <a:lnTo>
                    <a:pt x="2784" y="6208"/>
                  </a:lnTo>
                  <a:lnTo>
                    <a:pt x="2720" y="6272"/>
                  </a:lnTo>
                  <a:lnTo>
                    <a:pt x="2720" y="64"/>
                  </a:lnTo>
                  <a:lnTo>
                    <a:pt x="2784" y="128"/>
                  </a:lnTo>
                  <a:lnTo>
                    <a:pt x="64" y="128"/>
                  </a:lnTo>
                  <a:lnTo>
                    <a:pt x="128" y="64"/>
                  </a:lnTo>
                  <a:lnTo>
                    <a:pt x="128" y="62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84" name="Rectangle 59"/>
            <p:cNvSpPr>
              <a:spLocks noChangeArrowheads="1"/>
            </p:cNvSpPr>
            <p:nvPr/>
          </p:nvSpPr>
          <p:spPr bwMode="auto">
            <a:xfrm>
              <a:off x="5499100" y="1677988"/>
              <a:ext cx="360362" cy="714375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85" name="Freeform 60"/>
            <p:cNvSpPr>
              <a:spLocks noEditPoints="1"/>
            </p:cNvSpPr>
            <p:nvPr/>
          </p:nvSpPr>
          <p:spPr bwMode="auto">
            <a:xfrm>
              <a:off x="5491163" y="1670051"/>
              <a:ext cx="376237" cy="730250"/>
            </a:xfrm>
            <a:custGeom>
              <a:avLst/>
              <a:gdLst>
                <a:gd name="T0" fmla="*/ 0 w 1424"/>
                <a:gd name="T1" fmla="*/ 2147483647 h 2760"/>
                <a:gd name="T2" fmla="*/ 2147483647 w 1424"/>
                <a:gd name="T3" fmla="*/ 0 h 2760"/>
                <a:gd name="T4" fmla="*/ 2147483647 w 1424"/>
                <a:gd name="T5" fmla="*/ 0 h 2760"/>
                <a:gd name="T6" fmla="*/ 2147483647 w 1424"/>
                <a:gd name="T7" fmla="*/ 2147483647 h 2760"/>
                <a:gd name="T8" fmla="*/ 2147483647 w 1424"/>
                <a:gd name="T9" fmla="*/ 2147483647 h 2760"/>
                <a:gd name="T10" fmla="*/ 2147483647 w 1424"/>
                <a:gd name="T11" fmla="*/ 2147483647 h 2760"/>
                <a:gd name="T12" fmla="*/ 2147483647 w 1424"/>
                <a:gd name="T13" fmla="*/ 2147483647 h 2760"/>
                <a:gd name="T14" fmla="*/ 0 w 1424"/>
                <a:gd name="T15" fmla="*/ 2147483647 h 2760"/>
                <a:gd name="T16" fmla="*/ 0 w 1424"/>
                <a:gd name="T17" fmla="*/ 2147483647 h 2760"/>
                <a:gd name="T18" fmla="*/ 2147483647 w 1424"/>
                <a:gd name="T19" fmla="*/ 2147483647 h 2760"/>
                <a:gd name="T20" fmla="*/ 2147483647 w 1424"/>
                <a:gd name="T21" fmla="*/ 2147483647 h 2760"/>
                <a:gd name="T22" fmla="*/ 2147483647 w 1424"/>
                <a:gd name="T23" fmla="*/ 2147483647 h 2760"/>
                <a:gd name="T24" fmla="*/ 2147483647 w 1424"/>
                <a:gd name="T25" fmla="*/ 2147483647 h 2760"/>
                <a:gd name="T26" fmla="*/ 2147483647 w 1424"/>
                <a:gd name="T27" fmla="*/ 2147483647 h 2760"/>
                <a:gd name="T28" fmla="*/ 2147483647 w 1424"/>
                <a:gd name="T29" fmla="*/ 2147483647 h 2760"/>
                <a:gd name="T30" fmla="*/ 2147483647 w 1424"/>
                <a:gd name="T31" fmla="*/ 2147483647 h 2760"/>
                <a:gd name="T32" fmla="*/ 2147483647 w 1424"/>
                <a:gd name="T33" fmla="*/ 2147483647 h 2760"/>
                <a:gd name="T34" fmla="*/ 2147483647 w 1424"/>
                <a:gd name="T35" fmla="*/ 2147483647 h 27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4"/>
                <a:gd name="T55" fmla="*/ 0 h 2760"/>
                <a:gd name="T56" fmla="*/ 1424 w 1424"/>
                <a:gd name="T57" fmla="*/ 2760 h 27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4" h="2760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92" y="0"/>
                  </a:lnTo>
                  <a:cubicBezTo>
                    <a:pt x="1410" y="0"/>
                    <a:pt x="1424" y="15"/>
                    <a:pt x="1424" y="32"/>
                  </a:cubicBezTo>
                  <a:lnTo>
                    <a:pt x="1424" y="2728"/>
                  </a:lnTo>
                  <a:cubicBezTo>
                    <a:pt x="1424" y="2746"/>
                    <a:pt x="1410" y="2760"/>
                    <a:pt x="1392" y="2760"/>
                  </a:cubicBezTo>
                  <a:lnTo>
                    <a:pt x="32" y="2760"/>
                  </a:lnTo>
                  <a:cubicBezTo>
                    <a:pt x="15" y="2760"/>
                    <a:pt x="0" y="2746"/>
                    <a:pt x="0" y="2728"/>
                  </a:cubicBezTo>
                  <a:lnTo>
                    <a:pt x="0" y="32"/>
                  </a:lnTo>
                  <a:close/>
                  <a:moveTo>
                    <a:pt x="64" y="2728"/>
                  </a:moveTo>
                  <a:lnTo>
                    <a:pt x="32" y="2696"/>
                  </a:lnTo>
                  <a:lnTo>
                    <a:pt x="1392" y="2696"/>
                  </a:lnTo>
                  <a:lnTo>
                    <a:pt x="1360" y="2728"/>
                  </a:lnTo>
                  <a:lnTo>
                    <a:pt x="1360" y="32"/>
                  </a:lnTo>
                  <a:lnTo>
                    <a:pt x="1392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2728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86" name="Rectangle 63"/>
            <p:cNvSpPr>
              <a:spLocks noChangeArrowheads="1"/>
            </p:cNvSpPr>
            <p:nvPr/>
          </p:nvSpPr>
          <p:spPr bwMode="auto">
            <a:xfrm>
              <a:off x="6900863" y="1500188"/>
              <a:ext cx="358775" cy="581025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87" name="Freeform 64"/>
            <p:cNvSpPr>
              <a:spLocks noEditPoints="1"/>
            </p:cNvSpPr>
            <p:nvPr/>
          </p:nvSpPr>
          <p:spPr bwMode="auto">
            <a:xfrm>
              <a:off x="6892925" y="1492251"/>
              <a:ext cx="374650" cy="596900"/>
            </a:xfrm>
            <a:custGeom>
              <a:avLst/>
              <a:gdLst>
                <a:gd name="T0" fmla="*/ 0 w 1416"/>
                <a:gd name="T1" fmla="*/ 2147483647 h 2256"/>
                <a:gd name="T2" fmla="*/ 2147483647 w 1416"/>
                <a:gd name="T3" fmla="*/ 0 h 2256"/>
                <a:gd name="T4" fmla="*/ 2147483647 w 1416"/>
                <a:gd name="T5" fmla="*/ 0 h 2256"/>
                <a:gd name="T6" fmla="*/ 2147483647 w 1416"/>
                <a:gd name="T7" fmla="*/ 2147483647 h 2256"/>
                <a:gd name="T8" fmla="*/ 2147483647 w 1416"/>
                <a:gd name="T9" fmla="*/ 2147483647 h 2256"/>
                <a:gd name="T10" fmla="*/ 2147483647 w 1416"/>
                <a:gd name="T11" fmla="*/ 2147483647 h 2256"/>
                <a:gd name="T12" fmla="*/ 2147483647 w 1416"/>
                <a:gd name="T13" fmla="*/ 2147483647 h 2256"/>
                <a:gd name="T14" fmla="*/ 0 w 1416"/>
                <a:gd name="T15" fmla="*/ 2147483647 h 2256"/>
                <a:gd name="T16" fmla="*/ 0 w 1416"/>
                <a:gd name="T17" fmla="*/ 2147483647 h 2256"/>
                <a:gd name="T18" fmla="*/ 2147483647 w 1416"/>
                <a:gd name="T19" fmla="*/ 2147483647 h 2256"/>
                <a:gd name="T20" fmla="*/ 2147483647 w 1416"/>
                <a:gd name="T21" fmla="*/ 2147483647 h 2256"/>
                <a:gd name="T22" fmla="*/ 2147483647 w 1416"/>
                <a:gd name="T23" fmla="*/ 2147483647 h 2256"/>
                <a:gd name="T24" fmla="*/ 2147483647 w 1416"/>
                <a:gd name="T25" fmla="*/ 2147483647 h 2256"/>
                <a:gd name="T26" fmla="*/ 2147483647 w 1416"/>
                <a:gd name="T27" fmla="*/ 2147483647 h 2256"/>
                <a:gd name="T28" fmla="*/ 2147483647 w 1416"/>
                <a:gd name="T29" fmla="*/ 2147483647 h 2256"/>
                <a:gd name="T30" fmla="*/ 2147483647 w 1416"/>
                <a:gd name="T31" fmla="*/ 2147483647 h 2256"/>
                <a:gd name="T32" fmla="*/ 2147483647 w 1416"/>
                <a:gd name="T33" fmla="*/ 2147483647 h 2256"/>
                <a:gd name="T34" fmla="*/ 2147483647 w 1416"/>
                <a:gd name="T35" fmla="*/ 2147483647 h 22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16"/>
                <a:gd name="T55" fmla="*/ 0 h 2256"/>
                <a:gd name="T56" fmla="*/ 1416 w 1416"/>
                <a:gd name="T57" fmla="*/ 2256 h 22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16" h="2256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1384" y="0"/>
                  </a:lnTo>
                  <a:cubicBezTo>
                    <a:pt x="1402" y="0"/>
                    <a:pt x="1416" y="15"/>
                    <a:pt x="1416" y="32"/>
                  </a:cubicBezTo>
                  <a:lnTo>
                    <a:pt x="1416" y="2224"/>
                  </a:lnTo>
                  <a:cubicBezTo>
                    <a:pt x="1416" y="2242"/>
                    <a:pt x="1402" y="2256"/>
                    <a:pt x="1384" y="2256"/>
                  </a:cubicBezTo>
                  <a:lnTo>
                    <a:pt x="32" y="2256"/>
                  </a:lnTo>
                  <a:cubicBezTo>
                    <a:pt x="15" y="2256"/>
                    <a:pt x="0" y="2242"/>
                    <a:pt x="0" y="2224"/>
                  </a:cubicBezTo>
                  <a:lnTo>
                    <a:pt x="0" y="32"/>
                  </a:lnTo>
                  <a:close/>
                  <a:moveTo>
                    <a:pt x="64" y="2224"/>
                  </a:moveTo>
                  <a:lnTo>
                    <a:pt x="32" y="2192"/>
                  </a:lnTo>
                  <a:lnTo>
                    <a:pt x="1384" y="2192"/>
                  </a:lnTo>
                  <a:lnTo>
                    <a:pt x="1352" y="2224"/>
                  </a:lnTo>
                  <a:lnTo>
                    <a:pt x="1352" y="32"/>
                  </a:lnTo>
                  <a:lnTo>
                    <a:pt x="1384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2224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21221" name="Group 1208375"/>
          <p:cNvGrpSpPr>
            <a:grpSpLocks/>
          </p:cNvGrpSpPr>
          <p:nvPr/>
        </p:nvGrpSpPr>
        <p:grpSpPr bwMode="auto">
          <a:xfrm>
            <a:off x="411163" y="1192099"/>
            <a:ext cx="7488237" cy="5367337"/>
            <a:chOff x="436625" y="925513"/>
            <a:chExt cx="7488175" cy="5367754"/>
          </a:xfrm>
        </p:grpSpPr>
        <p:sp>
          <p:nvSpPr>
            <p:cNvPr id="521240" name="TextBox 3"/>
            <p:cNvSpPr txBox="1">
              <a:spLocks noChangeArrowheads="1"/>
            </p:cNvSpPr>
            <p:nvPr/>
          </p:nvSpPr>
          <p:spPr bwMode="auto">
            <a:xfrm>
              <a:off x="1295400" y="5954713"/>
              <a:ext cx="6629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Normal                Q1                    Q2                   Q3                     Q4</a:t>
              </a:r>
              <a:endParaRPr lang="en-CA" sz="16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1241" name="Rectangle 67"/>
            <p:cNvSpPr>
              <a:spLocks noChangeArrowheads="1"/>
            </p:cNvSpPr>
            <p:nvPr/>
          </p:nvSpPr>
          <p:spPr bwMode="auto">
            <a:xfrm>
              <a:off x="1243013" y="1017588"/>
              <a:ext cx="3175" cy="45386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chemeClr val="tx2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42" name="Freeform 68"/>
            <p:cNvSpPr>
              <a:spLocks noEditPoints="1"/>
            </p:cNvSpPr>
            <p:nvPr/>
          </p:nvSpPr>
          <p:spPr bwMode="auto">
            <a:xfrm>
              <a:off x="1195388" y="1016001"/>
              <a:ext cx="49212" cy="4541838"/>
            </a:xfrm>
            <a:custGeom>
              <a:avLst/>
              <a:gdLst>
                <a:gd name="T0" fmla="*/ 0 w 31"/>
                <a:gd name="T1" fmla="*/ 2147483647 h 2861"/>
                <a:gd name="T2" fmla="*/ 2147483647 w 31"/>
                <a:gd name="T3" fmla="*/ 2147483647 h 2861"/>
                <a:gd name="T4" fmla="*/ 2147483647 w 31"/>
                <a:gd name="T5" fmla="*/ 2147483647 h 2861"/>
                <a:gd name="T6" fmla="*/ 0 w 31"/>
                <a:gd name="T7" fmla="*/ 2147483647 h 2861"/>
                <a:gd name="T8" fmla="*/ 0 w 31"/>
                <a:gd name="T9" fmla="*/ 2147483647 h 2861"/>
                <a:gd name="T10" fmla="*/ 0 w 31"/>
                <a:gd name="T11" fmla="*/ 2147483647 h 2861"/>
                <a:gd name="T12" fmla="*/ 2147483647 w 31"/>
                <a:gd name="T13" fmla="*/ 2147483647 h 2861"/>
                <a:gd name="T14" fmla="*/ 2147483647 w 31"/>
                <a:gd name="T15" fmla="*/ 2147483647 h 2861"/>
                <a:gd name="T16" fmla="*/ 0 w 31"/>
                <a:gd name="T17" fmla="*/ 2147483647 h 2861"/>
                <a:gd name="T18" fmla="*/ 0 w 31"/>
                <a:gd name="T19" fmla="*/ 2147483647 h 2861"/>
                <a:gd name="T20" fmla="*/ 0 w 31"/>
                <a:gd name="T21" fmla="*/ 2147483647 h 2861"/>
                <a:gd name="T22" fmla="*/ 2147483647 w 31"/>
                <a:gd name="T23" fmla="*/ 2147483647 h 2861"/>
                <a:gd name="T24" fmla="*/ 2147483647 w 31"/>
                <a:gd name="T25" fmla="*/ 2147483647 h 2861"/>
                <a:gd name="T26" fmla="*/ 0 w 31"/>
                <a:gd name="T27" fmla="*/ 2147483647 h 2861"/>
                <a:gd name="T28" fmla="*/ 0 w 31"/>
                <a:gd name="T29" fmla="*/ 2147483647 h 2861"/>
                <a:gd name="T30" fmla="*/ 0 w 31"/>
                <a:gd name="T31" fmla="*/ 2147483647 h 2861"/>
                <a:gd name="T32" fmla="*/ 2147483647 w 31"/>
                <a:gd name="T33" fmla="*/ 2147483647 h 2861"/>
                <a:gd name="T34" fmla="*/ 2147483647 w 31"/>
                <a:gd name="T35" fmla="*/ 2147483647 h 2861"/>
                <a:gd name="T36" fmla="*/ 0 w 31"/>
                <a:gd name="T37" fmla="*/ 2147483647 h 2861"/>
                <a:gd name="T38" fmla="*/ 0 w 31"/>
                <a:gd name="T39" fmla="*/ 2147483647 h 2861"/>
                <a:gd name="T40" fmla="*/ 0 w 31"/>
                <a:gd name="T41" fmla="*/ 2147483647 h 2861"/>
                <a:gd name="T42" fmla="*/ 2147483647 w 31"/>
                <a:gd name="T43" fmla="*/ 2147483647 h 2861"/>
                <a:gd name="T44" fmla="*/ 2147483647 w 31"/>
                <a:gd name="T45" fmla="*/ 2147483647 h 2861"/>
                <a:gd name="T46" fmla="*/ 0 w 31"/>
                <a:gd name="T47" fmla="*/ 2147483647 h 2861"/>
                <a:gd name="T48" fmla="*/ 0 w 31"/>
                <a:gd name="T49" fmla="*/ 2147483647 h 2861"/>
                <a:gd name="T50" fmla="*/ 0 w 31"/>
                <a:gd name="T51" fmla="*/ 2147483647 h 2861"/>
                <a:gd name="T52" fmla="*/ 2147483647 w 31"/>
                <a:gd name="T53" fmla="*/ 2147483647 h 2861"/>
                <a:gd name="T54" fmla="*/ 2147483647 w 31"/>
                <a:gd name="T55" fmla="*/ 2147483647 h 2861"/>
                <a:gd name="T56" fmla="*/ 0 w 31"/>
                <a:gd name="T57" fmla="*/ 2147483647 h 2861"/>
                <a:gd name="T58" fmla="*/ 0 w 31"/>
                <a:gd name="T59" fmla="*/ 2147483647 h 2861"/>
                <a:gd name="T60" fmla="*/ 0 w 31"/>
                <a:gd name="T61" fmla="*/ 2147483647 h 2861"/>
                <a:gd name="T62" fmla="*/ 2147483647 w 31"/>
                <a:gd name="T63" fmla="*/ 2147483647 h 2861"/>
                <a:gd name="T64" fmla="*/ 2147483647 w 31"/>
                <a:gd name="T65" fmla="*/ 2147483647 h 2861"/>
                <a:gd name="T66" fmla="*/ 0 w 31"/>
                <a:gd name="T67" fmla="*/ 2147483647 h 2861"/>
                <a:gd name="T68" fmla="*/ 0 w 31"/>
                <a:gd name="T69" fmla="*/ 2147483647 h 2861"/>
                <a:gd name="T70" fmla="*/ 0 w 31"/>
                <a:gd name="T71" fmla="*/ 0 h 2861"/>
                <a:gd name="T72" fmla="*/ 2147483647 w 31"/>
                <a:gd name="T73" fmla="*/ 0 h 2861"/>
                <a:gd name="T74" fmla="*/ 2147483647 w 31"/>
                <a:gd name="T75" fmla="*/ 2147483647 h 2861"/>
                <a:gd name="T76" fmla="*/ 0 w 31"/>
                <a:gd name="T77" fmla="*/ 2147483647 h 2861"/>
                <a:gd name="T78" fmla="*/ 0 w 31"/>
                <a:gd name="T79" fmla="*/ 0 h 2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1"/>
                <a:gd name="T121" fmla="*/ 0 h 2861"/>
                <a:gd name="T122" fmla="*/ 31 w 31"/>
                <a:gd name="T123" fmla="*/ 2861 h 2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1" h="2861">
                  <a:moveTo>
                    <a:pt x="0" y="2858"/>
                  </a:moveTo>
                  <a:lnTo>
                    <a:pt x="31" y="2858"/>
                  </a:lnTo>
                  <a:lnTo>
                    <a:pt x="31" y="2861"/>
                  </a:lnTo>
                  <a:lnTo>
                    <a:pt x="0" y="2861"/>
                  </a:lnTo>
                  <a:lnTo>
                    <a:pt x="0" y="2858"/>
                  </a:lnTo>
                  <a:close/>
                  <a:moveTo>
                    <a:pt x="0" y="2450"/>
                  </a:moveTo>
                  <a:lnTo>
                    <a:pt x="31" y="2450"/>
                  </a:lnTo>
                  <a:lnTo>
                    <a:pt x="31" y="2453"/>
                  </a:lnTo>
                  <a:lnTo>
                    <a:pt x="0" y="2453"/>
                  </a:lnTo>
                  <a:lnTo>
                    <a:pt x="0" y="2450"/>
                  </a:lnTo>
                  <a:close/>
                  <a:moveTo>
                    <a:pt x="0" y="2042"/>
                  </a:moveTo>
                  <a:lnTo>
                    <a:pt x="31" y="2042"/>
                  </a:lnTo>
                  <a:lnTo>
                    <a:pt x="31" y="2045"/>
                  </a:lnTo>
                  <a:lnTo>
                    <a:pt x="0" y="2045"/>
                  </a:lnTo>
                  <a:lnTo>
                    <a:pt x="0" y="2042"/>
                  </a:lnTo>
                  <a:close/>
                  <a:moveTo>
                    <a:pt x="0" y="1632"/>
                  </a:moveTo>
                  <a:lnTo>
                    <a:pt x="31" y="1632"/>
                  </a:lnTo>
                  <a:lnTo>
                    <a:pt x="31" y="1635"/>
                  </a:lnTo>
                  <a:lnTo>
                    <a:pt x="0" y="1635"/>
                  </a:lnTo>
                  <a:lnTo>
                    <a:pt x="0" y="1632"/>
                  </a:lnTo>
                  <a:close/>
                  <a:moveTo>
                    <a:pt x="0" y="1224"/>
                  </a:moveTo>
                  <a:lnTo>
                    <a:pt x="31" y="1224"/>
                  </a:lnTo>
                  <a:lnTo>
                    <a:pt x="31" y="1227"/>
                  </a:lnTo>
                  <a:lnTo>
                    <a:pt x="0" y="1227"/>
                  </a:lnTo>
                  <a:lnTo>
                    <a:pt x="0" y="1224"/>
                  </a:lnTo>
                  <a:close/>
                  <a:moveTo>
                    <a:pt x="0" y="816"/>
                  </a:moveTo>
                  <a:lnTo>
                    <a:pt x="31" y="816"/>
                  </a:lnTo>
                  <a:lnTo>
                    <a:pt x="31" y="819"/>
                  </a:lnTo>
                  <a:lnTo>
                    <a:pt x="0" y="819"/>
                  </a:lnTo>
                  <a:lnTo>
                    <a:pt x="0" y="816"/>
                  </a:lnTo>
                  <a:close/>
                  <a:moveTo>
                    <a:pt x="0" y="408"/>
                  </a:moveTo>
                  <a:lnTo>
                    <a:pt x="31" y="408"/>
                  </a:lnTo>
                  <a:lnTo>
                    <a:pt x="31" y="411"/>
                  </a:lnTo>
                  <a:lnTo>
                    <a:pt x="0" y="411"/>
                  </a:lnTo>
                  <a:lnTo>
                    <a:pt x="0" y="408"/>
                  </a:lnTo>
                  <a:close/>
                  <a:moveTo>
                    <a:pt x="0" y="0"/>
                  </a:moveTo>
                  <a:lnTo>
                    <a:pt x="31" y="0"/>
                  </a:lnTo>
                  <a:lnTo>
                    <a:pt x="3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chemeClr val="tx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43" name="Rectangle 69"/>
            <p:cNvSpPr>
              <a:spLocks noChangeArrowheads="1"/>
            </p:cNvSpPr>
            <p:nvPr/>
          </p:nvSpPr>
          <p:spPr bwMode="auto">
            <a:xfrm>
              <a:off x="1244600" y="5553076"/>
              <a:ext cx="6535737" cy="4763"/>
            </a:xfrm>
            <a:prstGeom prst="rect">
              <a:avLst/>
            </a:prstGeom>
            <a:solidFill>
              <a:srgbClr val="000000"/>
            </a:solidFill>
            <a:ln w="1">
              <a:solidFill>
                <a:schemeClr val="tx2"/>
              </a:solidFill>
              <a:bevel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44" name="Rectangle 70"/>
            <p:cNvSpPr>
              <a:spLocks noChangeArrowheads="1"/>
            </p:cNvSpPr>
            <p:nvPr/>
          </p:nvSpPr>
          <p:spPr bwMode="auto">
            <a:xfrm>
              <a:off x="1051269" y="5462588"/>
              <a:ext cx="9297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45" name="Rectangle 71"/>
            <p:cNvSpPr>
              <a:spLocks noChangeArrowheads="1"/>
            </p:cNvSpPr>
            <p:nvPr/>
          </p:nvSpPr>
          <p:spPr bwMode="auto">
            <a:xfrm>
              <a:off x="961126" y="4814888"/>
              <a:ext cx="1859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46" name="Rectangle 72"/>
            <p:cNvSpPr>
              <a:spLocks noChangeArrowheads="1"/>
            </p:cNvSpPr>
            <p:nvPr/>
          </p:nvSpPr>
          <p:spPr bwMode="auto">
            <a:xfrm>
              <a:off x="961126" y="4164013"/>
              <a:ext cx="1859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47" name="Rectangle 73"/>
            <p:cNvSpPr>
              <a:spLocks noChangeArrowheads="1"/>
            </p:cNvSpPr>
            <p:nvPr/>
          </p:nvSpPr>
          <p:spPr bwMode="auto">
            <a:xfrm>
              <a:off x="961126" y="3517901"/>
              <a:ext cx="1859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48" name="Rectangle 74"/>
            <p:cNvSpPr>
              <a:spLocks noChangeArrowheads="1"/>
            </p:cNvSpPr>
            <p:nvPr/>
          </p:nvSpPr>
          <p:spPr bwMode="auto">
            <a:xfrm>
              <a:off x="961126" y="2870201"/>
              <a:ext cx="18594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49" name="Rectangle 75"/>
            <p:cNvSpPr>
              <a:spLocks noChangeArrowheads="1"/>
            </p:cNvSpPr>
            <p:nvPr/>
          </p:nvSpPr>
          <p:spPr bwMode="auto">
            <a:xfrm>
              <a:off x="869394" y="2219326"/>
              <a:ext cx="2789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50" name="Rectangle 76"/>
            <p:cNvSpPr>
              <a:spLocks noChangeArrowheads="1"/>
            </p:cNvSpPr>
            <p:nvPr/>
          </p:nvSpPr>
          <p:spPr bwMode="auto">
            <a:xfrm>
              <a:off x="869394" y="1573213"/>
              <a:ext cx="2789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120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51" name="Rectangle 77"/>
            <p:cNvSpPr>
              <a:spLocks noChangeArrowheads="1"/>
            </p:cNvSpPr>
            <p:nvPr/>
          </p:nvSpPr>
          <p:spPr bwMode="auto">
            <a:xfrm>
              <a:off x="869394" y="925513"/>
              <a:ext cx="278923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140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52" name="Rectangle 78"/>
            <p:cNvSpPr>
              <a:spLocks noChangeArrowheads="1"/>
            </p:cNvSpPr>
            <p:nvPr/>
          </p:nvSpPr>
          <p:spPr bwMode="auto">
            <a:xfrm>
              <a:off x="1355923" y="5691406"/>
              <a:ext cx="256529" cy="18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rest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21253" name="Rectangle 80"/>
            <p:cNvSpPr>
              <a:spLocks noChangeArrowheads="1"/>
            </p:cNvSpPr>
            <p:nvPr/>
          </p:nvSpPr>
          <p:spPr bwMode="auto">
            <a:xfrm>
              <a:off x="2737048" y="5691406"/>
              <a:ext cx="256529" cy="18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rest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21254" name="Rectangle 82"/>
            <p:cNvSpPr>
              <a:spLocks noChangeArrowheads="1"/>
            </p:cNvSpPr>
            <p:nvPr/>
          </p:nvSpPr>
          <p:spPr bwMode="auto">
            <a:xfrm>
              <a:off x="4137223" y="5691406"/>
              <a:ext cx="256529" cy="18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rest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21255" name="Rectangle 84"/>
            <p:cNvSpPr>
              <a:spLocks noChangeArrowheads="1"/>
            </p:cNvSpPr>
            <p:nvPr/>
          </p:nvSpPr>
          <p:spPr bwMode="auto">
            <a:xfrm>
              <a:off x="5531048" y="5691406"/>
              <a:ext cx="256529" cy="18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rest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21256" name="Rectangle 86"/>
            <p:cNvSpPr>
              <a:spLocks noChangeArrowheads="1"/>
            </p:cNvSpPr>
            <p:nvPr/>
          </p:nvSpPr>
          <p:spPr bwMode="auto">
            <a:xfrm>
              <a:off x="6954367" y="5680076"/>
              <a:ext cx="256529" cy="18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rest</a:t>
              </a: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521257" name="Rectangle 88"/>
            <p:cNvSpPr>
              <a:spLocks noChangeArrowheads="1"/>
            </p:cNvSpPr>
            <p:nvPr/>
          </p:nvSpPr>
          <p:spPr bwMode="auto">
            <a:xfrm rot="-5400000">
              <a:off x="-1345455" y="3139606"/>
              <a:ext cx="38411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rgbClr val="000000"/>
                  </a:solidFill>
                  <a:latin typeface="Arial" charset="0"/>
                </a:rPr>
                <a:t>Lung volumes (% predicted TLC)</a:t>
              </a:r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521222" name="Group 1208373"/>
          <p:cNvGrpSpPr>
            <a:grpSpLocks/>
          </p:cNvGrpSpPr>
          <p:nvPr/>
        </p:nvGrpSpPr>
        <p:grpSpPr bwMode="auto">
          <a:xfrm>
            <a:off x="7894638" y="3101861"/>
            <a:ext cx="908050" cy="1281113"/>
            <a:chOff x="7920038" y="2835276"/>
            <a:chExt cx="908050" cy="1281113"/>
          </a:xfrm>
        </p:grpSpPr>
        <p:sp>
          <p:nvSpPr>
            <p:cNvPr id="521230" name="Freeform 89"/>
            <p:cNvSpPr>
              <a:spLocks noEditPoints="1"/>
            </p:cNvSpPr>
            <p:nvPr/>
          </p:nvSpPr>
          <p:spPr bwMode="auto">
            <a:xfrm>
              <a:off x="7920038" y="2835276"/>
              <a:ext cx="908050" cy="1281113"/>
            </a:xfrm>
            <a:custGeom>
              <a:avLst/>
              <a:gdLst>
                <a:gd name="T0" fmla="*/ 0 w 3432"/>
                <a:gd name="T1" fmla="*/ 2147483647 h 4840"/>
                <a:gd name="T2" fmla="*/ 2147483647 w 3432"/>
                <a:gd name="T3" fmla="*/ 0 h 4840"/>
                <a:gd name="T4" fmla="*/ 2147483647 w 3432"/>
                <a:gd name="T5" fmla="*/ 0 h 4840"/>
                <a:gd name="T6" fmla="*/ 2147483647 w 3432"/>
                <a:gd name="T7" fmla="*/ 2147483647 h 4840"/>
                <a:gd name="T8" fmla="*/ 2147483647 w 3432"/>
                <a:gd name="T9" fmla="*/ 2147483647 h 4840"/>
                <a:gd name="T10" fmla="*/ 2147483647 w 3432"/>
                <a:gd name="T11" fmla="*/ 2147483647 h 4840"/>
                <a:gd name="T12" fmla="*/ 2147483647 w 3432"/>
                <a:gd name="T13" fmla="*/ 2147483647 h 4840"/>
                <a:gd name="T14" fmla="*/ 0 w 3432"/>
                <a:gd name="T15" fmla="*/ 2147483647 h 4840"/>
                <a:gd name="T16" fmla="*/ 0 w 3432"/>
                <a:gd name="T17" fmla="*/ 2147483647 h 4840"/>
                <a:gd name="T18" fmla="*/ 2147483647 w 3432"/>
                <a:gd name="T19" fmla="*/ 2147483647 h 4840"/>
                <a:gd name="T20" fmla="*/ 2147483647 w 3432"/>
                <a:gd name="T21" fmla="*/ 2147483647 h 4840"/>
                <a:gd name="T22" fmla="*/ 2147483647 w 3432"/>
                <a:gd name="T23" fmla="*/ 2147483647 h 4840"/>
                <a:gd name="T24" fmla="*/ 2147483647 w 3432"/>
                <a:gd name="T25" fmla="*/ 2147483647 h 4840"/>
                <a:gd name="T26" fmla="*/ 2147483647 w 3432"/>
                <a:gd name="T27" fmla="*/ 2147483647 h 4840"/>
                <a:gd name="T28" fmla="*/ 2147483647 w 3432"/>
                <a:gd name="T29" fmla="*/ 2147483647 h 4840"/>
                <a:gd name="T30" fmla="*/ 2147483647 w 3432"/>
                <a:gd name="T31" fmla="*/ 2147483647 h 4840"/>
                <a:gd name="T32" fmla="*/ 2147483647 w 3432"/>
                <a:gd name="T33" fmla="*/ 2147483647 h 4840"/>
                <a:gd name="T34" fmla="*/ 2147483647 w 3432"/>
                <a:gd name="T35" fmla="*/ 2147483647 h 48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32"/>
                <a:gd name="T55" fmla="*/ 0 h 4840"/>
                <a:gd name="T56" fmla="*/ 3432 w 3432"/>
                <a:gd name="T57" fmla="*/ 4840 h 48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32" h="484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3408" y="0"/>
                  </a:lnTo>
                  <a:cubicBezTo>
                    <a:pt x="3422" y="0"/>
                    <a:pt x="3432" y="11"/>
                    <a:pt x="3432" y="24"/>
                  </a:cubicBezTo>
                  <a:lnTo>
                    <a:pt x="3432" y="4816"/>
                  </a:lnTo>
                  <a:cubicBezTo>
                    <a:pt x="3432" y="4830"/>
                    <a:pt x="3422" y="4840"/>
                    <a:pt x="3408" y="4840"/>
                  </a:cubicBezTo>
                  <a:lnTo>
                    <a:pt x="24" y="4840"/>
                  </a:lnTo>
                  <a:cubicBezTo>
                    <a:pt x="11" y="4840"/>
                    <a:pt x="0" y="4830"/>
                    <a:pt x="0" y="4816"/>
                  </a:cubicBezTo>
                  <a:lnTo>
                    <a:pt x="0" y="24"/>
                  </a:lnTo>
                  <a:close/>
                  <a:moveTo>
                    <a:pt x="48" y="4816"/>
                  </a:moveTo>
                  <a:lnTo>
                    <a:pt x="24" y="4792"/>
                  </a:lnTo>
                  <a:lnTo>
                    <a:pt x="3408" y="4792"/>
                  </a:lnTo>
                  <a:lnTo>
                    <a:pt x="3384" y="4816"/>
                  </a:lnTo>
                  <a:lnTo>
                    <a:pt x="3384" y="24"/>
                  </a:lnTo>
                  <a:lnTo>
                    <a:pt x="340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4816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chemeClr val="tx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31" name="Rectangle 90"/>
            <p:cNvSpPr>
              <a:spLocks noChangeAspect="1" noChangeArrowheads="1"/>
            </p:cNvSpPr>
            <p:nvPr/>
          </p:nvSpPr>
          <p:spPr bwMode="auto">
            <a:xfrm>
              <a:off x="8064499" y="3003548"/>
              <a:ext cx="108267" cy="11368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32" name="Freeform 91"/>
            <p:cNvSpPr>
              <a:spLocks noChangeAspect="1" noEditPoints="1"/>
            </p:cNvSpPr>
            <p:nvPr/>
          </p:nvSpPr>
          <p:spPr bwMode="auto">
            <a:xfrm>
              <a:off x="8054970" y="2995610"/>
              <a:ext cx="129224" cy="132017"/>
            </a:xfrm>
            <a:custGeom>
              <a:avLst/>
              <a:gdLst>
                <a:gd name="T0" fmla="*/ 0 w 440"/>
                <a:gd name="T1" fmla="*/ 2147483647 h 432"/>
                <a:gd name="T2" fmla="*/ 2147483647 w 440"/>
                <a:gd name="T3" fmla="*/ 0 h 432"/>
                <a:gd name="T4" fmla="*/ 2147483647 w 440"/>
                <a:gd name="T5" fmla="*/ 0 h 432"/>
                <a:gd name="T6" fmla="*/ 2147483647 w 440"/>
                <a:gd name="T7" fmla="*/ 2147483647 h 432"/>
                <a:gd name="T8" fmla="*/ 2147483647 w 440"/>
                <a:gd name="T9" fmla="*/ 2147483647 h 432"/>
                <a:gd name="T10" fmla="*/ 2147483647 w 440"/>
                <a:gd name="T11" fmla="*/ 2147483647 h 432"/>
                <a:gd name="T12" fmla="*/ 2147483647 w 440"/>
                <a:gd name="T13" fmla="*/ 2147483647 h 432"/>
                <a:gd name="T14" fmla="*/ 0 w 440"/>
                <a:gd name="T15" fmla="*/ 2147483647 h 432"/>
                <a:gd name="T16" fmla="*/ 0 w 440"/>
                <a:gd name="T17" fmla="*/ 2147483647 h 432"/>
                <a:gd name="T18" fmla="*/ 2147483647 w 440"/>
                <a:gd name="T19" fmla="*/ 2147483647 h 432"/>
                <a:gd name="T20" fmla="*/ 2147483647 w 440"/>
                <a:gd name="T21" fmla="*/ 2147483647 h 432"/>
                <a:gd name="T22" fmla="*/ 2147483647 w 440"/>
                <a:gd name="T23" fmla="*/ 2147483647 h 432"/>
                <a:gd name="T24" fmla="*/ 2147483647 w 440"/>
                <a:gd name="T25" fmla="*/ 2147483647 h 432"/>
                <a:gd name="T26" fmla="*/ 2147483647 w 440"/>
                <a:gd name="T27" fmla="*/ 2147483647 h 432"/>
                <a:gd name="T28" fmla="*/ 2147483647 w 440"/>
                <a:gd name="T29" fmla="*/ 2147483647 h 432"/>
                <a:gd name="T30" fmla="*/ 2147483647 w 440"/>
                <a:gd name="T31" fmla="*/ 2147483647 h 432"/>
                <a:gd name="T32" fmla="*/ 2147483647 w 440"/>
                <a:gd name="T33" fmla="*/ 2147483647 h 432"/>
                <a:gd name="T34" fmla="*/ 2147483647 w 440"/>
                <a:gd name="T35" fmla="*/ 2147483647 h 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0"/>
                <a:gd name="T55" fmla="*/ 0 h 432"/>
                <a:gd name="T56" fmla="*/ 440 w 440"/>
                <a:gd name="T57" fmla="*/ 432 h 4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0" h="432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408" y="0"/>
                  </a:lnTo>
                  <a:cubicBezTo>
                    <a:pt x="426" y="0"/>
                    <a:pt x="440" y="15"/>
                    <a:pt x="440" y="32"/>
                  </a:cubicBezTo>
                  <a:lnTo>
                    <a:pt x="440" y="400"/>
                  </a:lnTo>
                  <a:cubicBezTo>
                    <a:pt x="440" y="418"/>
                    <a:pt x="426" y="432"/>
                    <a:pt x="408" y="432"/>
                  </a:cubicBezTo>
                  <a:lnTo>
                    <a:pt x="32" y="432"/>
                  </a:lnTo>
                  <a:cubicBezTo>
                    <a:pt x="15" y="432"/>
                    <a:pt x="0" y="418"/>
                    <a:pt x="0" y="400"/>
                  </a:cubicBezTo>
                  <a:lnTo>
                    <a:pt x="0" y="32"/>
                  </a:lnTo>
                  <a:close/>
                  <a:moveTo>
                    <a:pt x="64" y="400"/>
                  </a:moveTo>
                  <a:lnTo>
                    <a:pt x="32" y="368"/>
                  </a:lnTo>
                  <a:lnTo>
                    <a:pt x="408" y="368"/>
                  </a:lnTo>
                  <a:lnTo>
                    <a:pt x="376" y="400"/>
                  </a:lnTo>
                  <a:lnTo>
                    <a:pt x="376" y="32"/>
                  </a:lnTo>
                  <a:lnTo>
                    <a:pt x="408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33" name="Rectangle 92"/>
            <p:cNvSpPr>
              <a:spLocks noChangeArrowheads="1"/>
            </p:cNvSpPr>
            <p:nvPr/>
          </p:nvSpPr>
          <p:spPr bwMode="auto">
            <a:xfrm>
              <a:off x="8259800" y="2943226"/>
              <a:ext cx="32060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IRV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34" name="Rectangle 93"/>
            <p:cNvSpPr>
              <a:spLocks noChangeAspect="1" noChangeArrowheads="1"/>
            </p:cNvSpPr>
            <p:nvPr/>
          </p:nvSpPr>
          <p:spPr bwMode="auto">
            <a:xfrm>
              <a:off x="8064499" y="3427409"/>
              <a:ext cx="108267" cy="11184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35" name="Freeform 94"/>
            <p:cNvSpPr>
              <a:spLocks noChangeAspect="1" noEditPoints="1"/>
            </p:cNvSpPr>
            <p:nvPr/>
          </p:nvSpPr>
          <p:spPr bwMode="auto">
            <a:xfrm>
              <a:off x="8054970" y="3419473"/>
              <a:ext cx="129224" cy="132017"/>
            </a:xfrm>
            <a:custGeom>
              <a:avLst/>
              <a:gdLst>
                <a:gd name="T0" fmla="*/ 0 w 440"/>
                <a:gd name="T1" fmla="*/ 2147483647 h 432"/>
                <a:gd name="T2" fmla="*/ 2147483647 w 440"/>
                <a:gd name="T3" fmla="*/ 0 h 432"/>
                <a:gd name="T4" fmla="*/ 2147483647 w 440"/>
                <a:gd name="T5" fmla="*/ 0 h 432"/>
                <a:gd name="T6" fmla="*/ 2147483647 w 440"/>
                <a:gd name="T7" fmla="*/ 2147483647 h 432"/>
                <a:gd name="T8" fmla="*/ 2147483647 w 440"/>
                <a:gd name="T9" fmla="*/ 2147483647 h 432"/>
                <a:gd name="T10" fmla="*/ 2147483647 w 440"/>
                <a:gd name="T11" fmla="*/ 2147483647 h 432"/>
                <a:gd name="T12" fmla="*/ 2147483647 w 440"/>
                <a:gd name="T13" fmla="*/ 2147483647 h 432"/>
                <a:gd name="T14" fmla="*/ 0 w 440"/>
                <a:gd name="T15" fmla="*/ 2147483647 h 432"/>
                <a:gd name="T16" fmla="*/ 0 w 440"/>
                <a:gd name="T17" fmla="*/ 2147483647 h 432"/>
                <a:gd name="T18" fmla="*/ 2147483647 w 440"/>
                <a:gd name="T19" fmla="*/ 2147483647 h 432"/>
                <a:gd name="T20" fmla="*/ 2147483647 w 440"/>
                <a:gd name="T21" fmla="*/ 2147483647 h 432"/>
                <a:gd name="T22" fmla="*/ 2147483647 w 440"/>
                <a:gd name="T23" fmla="*/ 2147483647 h 432"/>
                <a:gd name="T24" fmla="*/ 2147483647 w 440"/>
                <a:gd name="T25" fmla="*/ 2147483647 h 432"/>
                <a:gd name="T26" fmla="*/ 2147483647 w 440"/>
                <a:gd name="T27" fmla="*/ 2147483647 h 432"/>
                <a:gd name="T28" fmla="*/ 2147483647 w 440"/>
                <a:gd name="T29" fmla="*/ 2147483647 h 432"/>
                <a:gd name="T30" fmla="*/ 2147483647 w 440"/>
                <a:gd name="T31" fmla="*/ 2147483647 h 432"/>
                <a:gd name="T32" fmla="*/ 2147483647 w 440"/>
                <a:gd name="T33" fmla="*/ 2147483647 h 432"/>
                <a:gd name="T34" fmla="*/ 2147483647 w 440"/>
                <a:gd name="T35" fmla="*/ 2147483647 h 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0"/>
                <a:gd name="T55" fmla="*/ 0 h 432"/>
                <a:gd name="T56" fmla="*/ 440 w 440"/>
                <a:gd name="T57" fmla="*/ 432 h 4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0" h="432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408" y="0"/>
                  </a:lnTo>
                  <a:cubicBezTo>
                    <a:pt x="426" y="0"/>
                    <a:pt x="440" y="15"/>
                    <a:pt x="440" y="32"/>
                  </a:cubicBezTo>
                  <a:lnTo>
                    <a:pt x="440" y="400"/>
                  </a:lnTo>
                  <a:cubicBezTo>
                    <a:pt x="440" y="418"/>
                    <a:pt x="426" y="432"/>
                    <a:pt x="408" y="432"/>
                  </a:cubicBezTo>
                  <a:lnTo>
                    <a:pt x="32" y="432"/>
                  </a:lnTo>
                  <a:cubicBezTo>
                    <a:pt x="15" y="432"/>
                    <a:pt x="0" y="418"/>
                    <a:pt x="0" y="400"/>
                  </a:cubicBezTo>
                  <a:lnTo>
                    <a:pt x="0" y="32"/>
                  </a:lnTo>
                  <a:close/>
                  <a:moveTo>
                    <a:pt x="64" y="400"/>
                  </a:moveTo>
                  <a:lnTo>
                    <a:pt x="32" y="368"/>
                  </a:lnTo>
                  <a:lnTo>
                    <a:pt x="408" y="368"/>
                  </a:lnTo>
                  <a:lnTo>
                    <a:pt x="376" y="400"/>
                  </a:lnTo>
                  <a:lnTo>
                    <a:pt x="376" y="32"/>
                  </a:lnTo>
                  <a:lnTo>
                    <a:pt x="408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36" name="Rectangle 95"/>
            <p:cNvSpPr>
              <a:spLocks noChangeArrowheads="1"/>
            </p:cNvSpPr>
            <p:nvPr/>
          </p:nvSpPr>
          <p:spPr bwMode="auto">
            <a:xfrm>
              <a:off x="8250305" y="3365501"/>
              <a:ext cx="25862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VT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1237" name="Rectangle 96"/>
            <p:cNvSpPr>
              <a:spLocks noChangeAspect="1" noChangeArrowheads="1"/>
            </p:cNvSpPr>
            <p:nvPr/>
          </p:nvSpPr>
          <p:spPr bwMode="auto">
            <a:xfrm>
              <a:off x="8064499" y="3848098"/>
              <a:ext cx="108267" cy="11368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1238" name="Freeform 97"/>
            <p:cNvSpPr>
              <a:spLocks noChangeAspect="1" noEditPoints="1"/>
            </p:cNvSpPr>
            <p:nvPr/>
          </p:nvSpPr>
          <p:spPr bwMode="auto">
            <a:xfrm>
              <a:off x="8054970" y="3840160"/>
              <a:ext cx="129224" cy="132017"/>
            </a:xfrm>
            <a:custGeom>
              <a:avLst/>
              <a:gdLst>
                <a:gd name="T0" fmla="*/ 0 w 440"/>
                <a:gd name="T1" fmla="*/ 2147483647 h 432"/>
                <a:gd name="T2" fmla="*/ 2147483647 w 440"/>
                <a:gd name="T3" fmla="*/ 0 h 432"/>
                <a:gd name="T4" fmla="*/ 2147483647 w 440"/>
                <a:gd name="T5" fmla="*/ 0 h 432"/>
                <a:gd name="T6" fmla="*/ 2147483647 w 440"/>
                <a:gd name="T7" fmla="*/ 2147483647 h 432"/>
                <a:gd name="T8" fmla="*/ 2147483647 w 440"/>
                <a:gd name="T9" fmla="*/ 2147483647 h 432"/>
                <a:gd name="T10" fmla="*/ 2147483647 w 440"/>
                <a:gd name="T11" fmla="*/ 2147483647 h 432"/>
                <a:gd name="T12" fmla="*/ 2147483647 w 440"/>
                <a:gd name="T13" fmla="*/ 2147483647 h 432"/>
                <a:gd name="T14" fmla="*/ 0 w 440"/>
                <a:gd name="T15" fmla="*/ 2147483647 h 432"/>
                <a:gd name="T16" fmla="*/ 0 w 440"/>
                <a:gd name="T17" fmla="*/ 2147483647 h 432"/>
                <a:gd name="T18" fmla="*/ 2147483647 w 440"/>
                <a:gd name="T19" fmla="*/ 2147483647 h 432"/>
                <a:gd name="T20" fmla="*/ 2147483647 w 440"/>
                <a:gd name="T21" fmla="*/ 2147483647 h 432"/>
                <a:gd name="T22" fmla="*/ 2147483647 w 440"/>
                <a:gd name="T23" fmla="*/ 2147483647 h 432"/>
                <a:gd name="T24" fmla="*/ 2147483647 w 440"/>
                <a:gd name="T25" fmla="*/ 2147483647 h 432"/>
                <a:gd name="T26" fmla="*/ 2147483647 w 440"/>
                <a:gd name="T27" fmla="*/ 2147483647 h 432"/>
                <a:gd name="T28" fmla="*/ 2147483647 w 440"/>
                <a:gd name="T29" fmla="*/ 2147483647 h 432"/>
                <a:gd name="T30" fmla="*/ 2147483647 w 440"/>
                <a:gd name="T31" fmla="*/ 2147483647 h 432"/>
                <a:gd name="T32" fmla="*/ 2147483647 w 440"/>
                <a:gd name="T33" fmla="*/ 2147483647 h 432"/>
                <a:gd name="T34" fmla="*/ 2147483647 w 440"/>
                <a:gd name="T35" fmla="*/ 2147483647 h 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0"/>
                <a:gd name="T55" fmla="*/ 0 h 432"/>
                <a:gd name="T56" fmla="*/ 440 w 440"/>
                <a:gd name="T57" fmla="*/ 432 h 4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0" h="432">
                  <a:moveTo>
                    <a:pt x="0" y="32"/>
                  </a:moveTo>
                  <a:cubicBezTo>
                    <a:pt x="0" y="15"/>
                    <a:pt x="15" y="0"/>
                    <a:pt x="32" y="0"/>
                  </a:cubicBezTo>
                  <a:lnTo>
                    <a:pt x="408" y="0"/>
                  </a:lnTo>
                  <a:cubicBezTo>
                    <a:pt x="426" y="0"/>
                    <a:pt x="440" y="15"/>
                    <a:pt x="440" y="32"/>
                  </a:cubicBezTo>
                  <a:lnTo>
                    <a:pt x="440" y="400"/>
                  </a:lnTo>
                  <a:cubicBezTo>
                    <a:pt x="440" y="418"/>
                    <a:pt x="426" y="432"/>
                    <a:pt x="408" y="432"/>
                  </a:cubicBezTo>
                  <a:lnTo>
                    <a:pt x="32" y="432"/>
                  </a:lnTo>
                  <a:cubicBezTo>
                    <a:pt x="15" y="432"/>
                    <a:pt x="0" y="418"/>
                    <a:pt x="0" y="400"/>
                  </a:cubicBezTo>
                  <a:lnTo>
                    <a:pt x="0" y="32"/>
                  </a:lnTo>
                  <a:close/>
                  <a:moveTo>
                    <a:pt x="64" y="400"/>
                  </a:moveTo>
                  <a:lnTo>
                    <a:pt x="32" y="368"/>
                  </a:lnTo>
                  <a:lnTo>
                    <a:pt x="408" y="368"/>
                  </a:lnTo>
                  <a:lnTo>
                    <a:pt x="376" y="400"/>
                  </a:lnTo>
                  <a:lnTo>
                    <a:pt x="376" y="32"/>
                  </a:lnTo>
                  <a:lnTo>
                    <a:pt x="408" y="64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64" y="4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1239" name="Rectangle 98"/>
            <p:cNvSpPr>
              <a:spLocks noChangeArrowheads="1"/>
            </p:cNvSpPr>
            <p:nvPr/>
          </p:nvSpPr>
          <p:spPr bwMode="auto">
            <a:xfrm>
              <a:off x="8270089" y="3786188"/>
              <a:ext cx="47782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500" b="0">
                  <a:solidFill>
                    <a:srgbClr val="000000"/>
                  </a:solidFill>
                  <a:latin typeface="Arial" charset="0"/>
                </a:rPr>
                <a:t>EELV</a:t>
              </a:r>
              <a:endParaRPr lang="en-US" sz="4000">
                <a:solidFill>
                  <a:srgbClr val="000000"/>
                </a:solidFill>
              </a:endParaRPr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1787525" y="1768361"/>
            <a:ext cx="6167438" cy="2295525"/>
            <a:chOff x="1787346" y="1653697"/>
            <a:chExt cx="6167437" cy="2296047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>
              <a:off x="3198634" y="1914106"/>
              <a:ext cx="0" cy="1295695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4587696" y="1849004"/>
              <a:ext cx="0" cy="1224240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 bwMode="auto">
            <a:xfrm>
              <a:off x="5971995" y="1822010"/>
              <a:ext cx="0" cy="1079745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 bwMode="auto">
            <a:xfrm>
              <a:off x="7397570" y="1653697"/>
              <a:ext cx="0" cy="935251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1228" name="TextBox 6"/>
            <p:cNvSpPr txBox="1">
              <a:spLocks noChangeArrowheads="1"/>
            </p:cNvSpPr>
            <p:nvPr/>
          </p:nvSpPr>
          <p:spPr bwMode="auto">
            <a:xfrm>
              <a:off x="7421383" y="1934282"/>
              <a:ext cx="533400" cy="3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IC</a:t>
              </a:r>
              <a:endParaRPr lang="en-CA" sz="1800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18" name="Straight Arrow Connector 117"/>
            <p:cNvCxnSpPr/>
            <p:nvPr/>
          </p:nvCxnSpPr>
          <p:spPr bwMode="auto">
            <a:xfrm>
              <a:off x="1787346" y="2401580"/>
              <a:ext cx="0" cy="1548164"/>
            </a:xfrm>
            <a:prstGeom prst="straightConnector1">
              <a:avLst/>
            </a:prstGeom>
            <a:ln w="28575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2083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20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0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917" y="348206"/>
            <a:ext cx="7003380" cy="835248"/>
          </a:xfrm>
          <a:ln>
            <a:solidFill>
              <a:srgbClr val="7F7F7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sz="3600" dirty="0">
                <a:solidFill>
                  <a:srgbClr val="000000"/>
                </a:solidFill>
              </a:rPr>
              <a:t>Sensory-Mechanical Relations during Exercise in COPD</a:t>
            </a:r>
          </a:p>
        </p:txBody>
      </p:sp>
      <p:sp>
        <p:nvSpPr>
          <p:cNvPr id="1178639" name="Rectangle 15"/>
          <p:cNvSpPr>
            <a:spLocks noChangeArrowheads="1"/>
          </p:cNvSpPr>
          <p:nvPr/>
        </p:nvSpPr>
        <p:spPr bwMode="auto">
          <a:xfrm>
            <a:off x="7115374" y="2558328"/>
            <a:ext cx="640858" cy="2367419"/>
          </a:xfrm>
          <a:prstGeom prst="rect">
            <a:avLst/>
          </a:prstGeom>
          <a:solidFill>
            <a:srgbClr val="767171">
              <a:alpha val="9019"/>
            </a:srgb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CA" sz="2000" b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606428" y="1614892"/>
            <a:ext cx="7889288" cy="4028968"/>
            <a:chOff x="606428" y="1614892"/>
            <a:chExt cx="7889288" cy="4028968"/>
          </a:xfrm>
        </p:grpSpPr>
        <p:grpSp>
          <p:nvGrpSpPr>
            <p:cNvPr id="5" name="Group 4"/>
            <p:cNvGrpSpPr/>
            <p:nvPr/>
          </p:nvGrpSpPr>
          <p:grpSpPr>
            <a:xfrm>
              <a:off x="1384140" y="2878344"/>
              <a:ext cx="1418738" cy="2046801"/>
              <a:chOff x="1516063" y="2568575"/>
              <a:chExt cx="1295400" cy="1707648"/>
            </a:xfrm>
          </p:grpSpPr>
          <p:sp>
            <p:nvSpPr>
              <p:cNvPr id="141" name="Line 36"/>
              <p:cNvSpPr>
                <a:spLocks noChangeShapeType="1"/>
              </p:cNvSpPr>
              <p:nvPr/>
            </p:nvSpPr>
            <p:spPr bwMode="auto">
              <a:xfrm>
                <a:off x="2447696" y="2728223"/>
                <a:ext cx="0" cy="154800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86" name="Freeform 58"/>
              <p:cNvSpPr>
                <a:spLocks/>
              </p:cNvSpPr>
              <p:nvPr/>
            </p:nvSpPr>
            <p:spPr bwMode="auto">
              <a:xfrm>
                <a:off x="1573213" y="2625725"/>
                <a:ext cx="1181100" cy="1133475"/>
              </a:xfrm>
              <a:custGeom>
                <a:avLst/>
                <a:gdLst>
                  <a:gd name="T0" fmla="*/ 0 w 124"/>
                  <a:gd name="T1" fmla="*/ 2147483647 h 119"/>
                  <a:gd name="T2" fmla="*/ 2147483647 w 124"/>
                  <a:gd name="T3" fmla="*/ 2147483647 h 119"/>
                  <a:gd name="T4" fmla="*/ 2147483647 w 124"/>
                  <a:gd name="T5" fmla="*/ 2147483647 h 119"/>
                  <a:gd name="T6" fmla="*/ 2147483647 w 124"/>
                  <a:gd name="T7" fmla="*/ 2147483647 h 119"/>
                  <a:gd name="T8" fmla="*/ 2147483647 w 124"/>
                  <a:gd name="T9" fmla="*/ 0 h 1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119"/>
                  <a:gd name="T17" fmla="*/ 124 w 124"/>
                  <a:gd name="T18" fmla="*/ 119 h 1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119">
                    <a:moveTo>
                      <a:pt x="0" y="119"/>
                    </a:moveTo>
                    <a:lnTo>
                      <a:pt x="75" y="33"/>
                    </a:lnTo>
                    <a:lnTo>
                      <a:pt x="93" y="10"/>
                    </a:lnTo>
                    <a:lnTo>
                      <a:pt x="110" y="7"/>
                    </a:lnTo>
                    <a:lnTo>
                      <a:pt x="124" y="0"/>
                    </a:lnTo>
                  </a:path>
                </a:pathLst>
              </a:custGeom>
              <a:noFill/>
              <a:ln w="15875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87" name="Oval 74"/>
              <p:cNvSpPr>
                <a:spLocks noChangeArrowheads="1"/>
              </p:cNvSpPr>
              <p:nvPr/>
            </p:nvSpPr>
            <p:spPr bwMode="auto">
              <a:xfrm>
                <a:off x="1516063" y="3702050"/>
                <a:ext cx="114300" cy="114300"/>
              </a:xfrm>
              <a:prstGeom prst="ellipse">
                <a:avLst/>
              </a:prstGeom>
              <a:solidFill>
                <a:srgbClr val="FF00FF"/>
              </a:solidFill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88" name="Oval 75"/>
              <p:cNvSpPr>
                <a:spLocks noChangeArrowheads="1"/>
              </p:cNvSpPr>
              <p:nvPr/>
            </p:nvSpPr>
            <p:spPr bwMode="auto">
              <a:xfrm>
                <a:off x="2230438" y="2882900"/>
                <a:ext cx="114300" cy="114300"/>
              </a:xfrm>
              <a:prstGeom prst="ellipse">
                <a:avLst/>
              </a:prstGeom>
              <a:solidFill>
                <a:srgbClr val="FF00FF"/>
              </a:solidFill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89" name="Oval 76"/>
              <p:cNvSpPr>
                <a:spLocks noChangeArrowheads="1"/>
              </p:cNvSpPr>
              <p:nvPr/>
            </p:nvSpPr>
            <p:spPr bwMode="auto">
              <a:xfrm>
                <a:off x="2401888" y="2663825"/>
                <a:ext cx="114300" cy="114300"/>
              </a:xfrm>
              <a:prstGeom prst="ellipse">
                <a:avLst/>
              </a:prstGeom>
              <a:solidFill>
                <a:srgbClr val="FF00FF"/>
              </a:solidFill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90" name="Oval 77"/>
              <p:cNvSpPr>
                <a:spLocks noChangeArrowheads="1"/>
              </p:cNvSpPr>
              <p:nvPr/>
            </p:nvSpPr>
            <p:spPr bwMode="auto">
              <a:xfrm>
                <a:off x="2563813" y="2635250"/>
                <a:ext cx="114300" cy="114300"/>
              </a:xfrm>
              <a:prstGeom prst="ellipse">
                <a:avLst/>
              </a:prstGeom>
              <a:solidFill>
                <a:srgbClr val="FF00FF"/>
              </a:solidFill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91" name="Oval 78"/>
              <p:cNvSpPr>
                <a:spLocks noChangeArrowheads="1"/>
              </p:cNvSpPr>
              <p:nvPr/>
            </p:nvSpPr>
            <p:spPr bwMode="auto">
              <a:xfrm>
                <a:off x="2697163" y="2568575"/>
                <a:ext cx="114300" cy="114300"/>
              </a:xfrm>
              <a:prstGeom prst="ellipse">
                <a:avLst/>
              </a:prstGeom>
              <a:solidFill>
                <a:srgbClr val="FF00FF"/>
              </a:solidFill>
              <a:ln w="158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373708" y="2992512"/>
              <a:ext cx="1731694" cy="1943714"/>
              <a:chOff x="1506538" y="2663825"/>
              <a:chExt cx="1581150" cy="1621642"/>
            </a:xfrm>
          </p:grpSpPr>
          <p:sp>
            <p:nvSpPr>
              <p:cNvPr id="142" name="Freeform 37"/>
              <p:cNvSpPr>
                <a:spLocks/>
              </p:cNvSpPr>
              <p:nvPr/>
            </p:nvSpPr>
            <p:spPr bwMode="auto">
              <a:xfrm>
                <a:off x="2619488" y="2809467"/>
                <a:ext cx="4763" cy="1476000"/>
              </a:xfrm>
              <a:custGeom>
                <a:avLst/>
                <a:gdLst>
                  <a:gd name="T0" fmla="*/ 0 w 3"/>
                  <a:gd name="T1" fmla="*/ 0 h 658"/>
                  <a:gd name="T2" fmla="*/ 2147483647 w 3"/>
                  <a:gd name="T3" fmla="*/ 2147483647 h 658"/>
                  <a:gd name="T4" fmla="*/ 0 60000 65536"/>
                  <a:gd name="T5" fmla="*/ 0 60000 65536"/>
                  <a:gd name="T6" fmla="*/ 0 w 3"/>
                  <a:gd name="T7" fmla="*/ 0 h 658"/>
                  <a:gd name="T8" fmla="*/ 3 w 3"/>
                  <a:gd name="T9" fmla="*/ 658 h 65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658">
                    <a:moveTo>
                      <a:pt x="0" y="0"/>
                    </a:moveTo>
                    <a:lnTo>
                      <a:pt x="3" y="658"/>
                    </a:lnTo>
                  </a:path>
                </a:pathLst>
              </a:custGeom>
              <a:noFill/>
              <a:ln w="19050" cap="flat" cmpd="sng">
                <a:solidFill>
                  <a:srgbClr val="00FFFF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92" name="Freeform 57"/>
              <p:cNvSpPr>
                <a:spLocks/>
              </p:cNvSpPr>
              <p:nvPr/>
            </p:nvSpPr>
            <p:spPr bwMode="auto">
              <a:xfrm>
                <a:off x="1563688" y="2720975"/>
                <a:ext cx="1466850" cy="1171575"/>
              </a:xfrm>
              <a:custGeom>
                <a:avLst/>
                <a:gdLst>
                  <a:gd name="T0" fmla="*/ 0 w 154"/>
                  <a:gd name="T1" fmla="*/ 2147483647 h 123"/>
                  <a:gd name="T2" fmla="*/ 2147483647 w 154"/>
                  <a:gd name="T3" fmla="*/ 2147483647 h 123"/>
                  <a:gd name="T4" fmla="*/ 2147483647 w 154"/>
                  <a:gd name="T5" fmla="*/ 2147483647 h 123"/>
                  <a:gd name="T6" fmla="*/ 2147483647 w 154"/>
                  <a:gd name="T7" fmla="*/ 1088391282 h 123"/>
                  <a:gd name="T8" fmla="*/ 2147483647 w 154"/>
                  <a:gd name="T9" fmla="*/ 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23"/>
                  <a:gd name="T17" fmla="*/ 154 w 154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23">
                    <a:moveTo>
                      <a:pt x="0" y="123"/>
                    </a:moveTo>
                    <a:lnTo>
                      <a:pt x="92" y="30"/>
                    </a:lnTo>
                    <a:lnTo>
                      <a:pt x="111" y="9"/>
                    </a:lnTo>
                    <a:lnTo>
                      <a:pt x="136" y="3"/>
                    </a:lnTo>
                    <a:lnTo>
                      <a:pt x="154" y="0"/>
                    </a:lnTo>
                  </a:path>
                </a:pathLst>
              </a:custGeom>
              <a:noFill/>
              <a:ln w="15875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93" name="Oval 69"/>
              <p:cNvSpPr>
                <a:spLocks noChangeArrowheads="1"/>
              </p:cNvSpPr>
              <p:nvPr/>
            </p:nvSpPr>
            <p:spPr bwMode="auto">
              <a:xfrm>
                <a:off x="1506538" y="3835400"/>
                <a:ext cx="114300" cy="114300"/>
              </a:xfrm>
              <a:prstGeom prst="ellipse">
                <a:avLst/>
              </a:prstGeom>
              <a:solidFill>
                <a:srgbClr val="00FFFF"/>
              </a:solidFill>
              <a:ln w="158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94" name="Oval 70"/>
              <p:cNvSpPr>
                <a:spLocks noChangeArrowheads="1"/>
              </p:cNvSpPr>
              <p:nvPr/>
            </p:nvSpPr>
            <p:spPr bwMode="auto">
              <a:xfrm>
                <a:off x="2382838" y="2949575"/>
                <a:ext cx="114300" cy="114300"/>
              </a:xfrm>
              <a:prstGeom prst="ellipse">
                <a:avLst/>
              </a:prstGeom>
              <a:solidFill>
                <a:srgbClr val="00FFFF"/>
              </a:solidFill>
              <a:ln w="158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95" name="Oval 71"/>
              <p:cNvSpPr>
                <a:spLocks noChangeArrowheads="1"/>
              </p:cNvSpPr>
              <p:nvPr/>
            </p:nvSpPr>
            <p:spPr bwMode="auto">
              <a:xfrm>
                <a:off x="2563813" y="2749550"/>
                <a:ext cx="114300" cy="114300"/>
              </a:xfrm>
              <a:prstGeom prst="ellipse">
                <a:avLst/>
              </a:prstGeom>
              <a:solidFill>
                <a:srgbClr val="00FFFF"/>
              </a:solidFill>
              <a:ln w="158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96" name="Oval 72"/>
              <p:cNvSpPr>
                <a:spLocks noChangeArrowheads="1"/>
              </p:cNvSpPr>
              <p:nvPr/>
            </p:nvSpPr>
            <p:spPr bwMode="auto">
              <a:xfrm>
                <a:off x="2801938" y="2692400"/>
                <a:ext cx="114300" cy="114300"/>
              </a:xfrm>
              <a:prstGeom prst="ellipse">
                <a:avLst/>
              </a:prstGeom>
              <a:solidFill>
                <a:srgbClr val="00FFFF"/>
              </a:solidFill>
              <a:ln w="158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97" name="Oval 73"/>
              <p:cNvSpPr>
                <a:spLocks noChangeArrowheads="1"/>
              </p:cNvSpPr>
              <p:nvPr/>
            </p:nvSpPr>
            <p:spPr bwMode="auto">
              <a:xfrm>
                <a:off x="2973388" y="2663825"/>
                <a:ext cx="114300" cy="114300"/>
              </a:xfrm>
              <a:prstGeom prst="ellipse">
                <a:avLst/>
              </a:prstGeom>
              <a:solidFill>
                <a:srgbClr val="00FFFF"/>
              </a:solidFill>
              <a:ln w="158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78904" name="Group 280"/>
            <p:cNvGrpSpPr>
              <a:grpSpLocks/>
            </p:cNvGrpSpPr>
            <p:nvPr/>
          </p:nvGrpSpPr>
          <p:grpSpPr bwMode="auto">
            <a:xfrm>
              <a:off x="5848991" y="2946845"/>
              <a:ext cx="1689967" cy="1860930"/>
              <a:chOff x="3467" y="848"/>
              <a:chExt cx="972" cy="978"/>
            </a:xfrm>
          </p:grpSpPr>
          <p:sp>
            <p:nvSpPr>
              <p:cNvPr id="524422" name="Freeform 112"/>
              <p:cNvSpPr>
                <a:spLocks/>
              </p:cNvSpPr>
              <p:nvPr/>
            </p:nvSpPr>
            <p:spPr bwMode="auto">
              <a:xfrm>
                <a:off x="3503" y="884"/>
                <a:ext cx="900" cy="906"/>
              </a:xfrm>
              <a:custGeom>
                <a:avLst/>
                <a:gdLst>
                  <a:gd name="T0" fmla="*/ 0 w 150"/>
                  <a:gd name="T1" fmla="*/ 2147483647 h 151"/>
                  <a:gd name="T2" fmla="*/ 2147483647 w 150"/>
                  <a:gd name="T3" fmla="*/ 2147483647 h 151"/>
                  <a:gd name="T4" fmla="*/ 2147483647 w 150"/>
                  <a:gd name="T5" fmla="*/ 2147483647 h 151"/>
                  <a:gd name="T6" fmla="*/ 2147483647 w 150"/>
                  <a:gd name="T7" fmla="*/ 2147483647 h 151"/>
                  <a:gd name="T8" fmla="*/ 2147483647 w 150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51"/>
                  <a:gd name="T17" fmla="*/ 150 w 150"/>
                  <a:gd name="T18" fmla="*/ 151 h 1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51">
                    <a:moveTo>
                      <a:pt x="0" y="151"/>
                    </a:moveTo>
                    <a:lnTo>
                      <a:pt x="113" y="107"/>
                    </a:lnTo>
                    <a:lnTo>
                      <a:pt x="139" y="89"/>
                    </a:lnTo>
                    <a:lnTo>
                      <a:pt x="147" y="60"/>
                    </a:lnTo>
                    <a:lnTo>
                      <a:pt x="150" y="0"/>
                    </a:lnTo>
                  </a:path>
                </a:pathLst>
              </a:custGeom>
              <a:noFill/>
              <a:ln w="19050" cmpd="sng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423" name="Oval 120"/>
              <p:cNvSpPr>
                <a:spLocks noChangeArrowheads="1"/>
              </p:cNvSpPr>
              <p:nvPr/>
            </p:nvSpPr>
            <p:spPr bwMode="auto">
              <a:xfrm>
                <a:off x="3467" y="1754"/>
                <a:ext cx="72" cy="72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24" name="Oval 121"/>
              <p:cNvSpPr>
                <a:spLocks noChangeArrowheads="1"/>
              </p:cNvSpPr>
              <p:nvPr/>
            </p:nvSpPr>
            <p:spPr bwMode="auto">
              <a:xfrm>
                <a:off x="4145" y="1490"/>
                <a:ext cx="72" cy="72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25" name="Oval 122"/>
              <p:cNvSpPr>
                <a:spLocks noChangeArrowheads="1"/>
              </p:cNvSpPr>
              <p:nvPr/>
            </p:nvSpPr>
            <p:spPr bwMode="auto">
              <a:xfrm>
                <a:off x="4301" y="1382"/>
                <a:ext cx="72" cy="72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26" name="Oval 123"/>
              <p:cNvSpPr>
                <a:spLocks noChangeArrowheads="1"/>
              </p:cNvSpPr>
              <p:nvPr/>
            </p:nvSpPr>
            <p:spPr bwMode="auto">
              <a:xfrm>
                <a:off x="4349" y="1208"/>
                <a:ext cx="72" cy="72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27" name="Oval 124"/>
              <p:cNvSpPr>
                <a:spLocks noChangeArrowheads="1"/>
              </p:cNvSpPr>
              <p:nvPr/>
            </p:nvSpPr>
            <p:spPr bwMode="auto">
              <a:xfrm>
                <a:off x="4367" y="848"/>
                <a:ext cx="72" cy="72"/>
              </a:xfrm>
              <a:prstGeom prst="ellipse">
                <a:avLst/>
              </a:prstGeom>
              <a:solidFill>
                <a:srgbClr val="00FFFF"/>
              </a:solidFill>
              <a:ln w="190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78902" name="Group 278"/>
            <p:cNvGrpSpPr>
              <a:grpSpLocks/>
            </p:cNvGrpSpPr>
            <p:nvPr/>
          </p:nvGrpSpPr>
          <p:grpSpPr bwMode="auto">
            <a:xfrm>
              <a:off x="5713376" y="2889761"/>
              <a:ext cx="1710831" cy="1975097"/>
              <a:chOff x="3389" y="818"/>
              <a:chExt cx="984" cy="1038"/>
            </a:xfrm>
          </p:grpSpPr>
          <p:sp>
            <p:nvSpPr>
              <p:cNvPr id="524416" name="Freeform 114"/>
              <p:cNvSpPr>
                <a:spLocks/>
              </p:cNvSpPr>
              <p:nvPr/>
            </p:nvSpPr>
            <p:spPr bwMode="auto">
              <a:xfrm>
                <a:off x="3425" y="854"/>
                <a:ext cx="912" cy="966"/>
              </a:xfrm>
              <a:custGeom>
                <a:avLst/>
                <a:gdLst>
                  <a:gd name="T0" fmla="*/ 0 w 152"/>
                  <a:gd name="T1" fmla="*/ 2147483647 h 161"/>
                  <a:gd name="T2" fmla="*/ 2147483647 w 152"/>
                  <a:gd name="T3" fmla="*/ 2147483647 h 161"/>
                  <a:gd name="T4" fmla="*/ 2147483647 w 152"/>
                  <a:gd name="T5" fmla="*/ 2147483647 h 161"/>
                  <a:gd name="T6" fmla="*/ 2147483647 w 152"/>
                  <a:gd name="T7" fmla="*/ 2147483647 h 161"/>
                  <a:gd name="T8" fmla="*/ 2147483647 w 152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161"/>
                  <a:gd name="T17" fmla="*/ 152 w 152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161">
                    <a:moveTo>
                      <a:pt x="0" y="161"/>
                    </a:moveTo>
                    <a:lnTo>
                      <a:pt x="104" y="119"/>
                    </a:lnTo>
                    <a:lnTo>
                      <a:pt x="150" y="89"/>
                    </a:lnTo>
                    <a:lnTo>
                      <a:pt x="150" y="74"/>
                    </a:lnTo>
                    <a:lnTo>
                      <a:pt x="152" y="0"/>
                    </a:lnTo>
                  </a:path>
                </a:pathLst>
              </a:custGeom>
              <a:noFill/>
              <a:ln w="19050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417" name="Oval 130"/>
              <p:cNvSpPr>
                <a:spLocks noChangeArrowheads="1"/>
              </p:cNvSpPr>
              <p:nvPr/>
            </p:nvSpPr>
            <p:spPr bwMode="auto">
              <a:xfrm>
                <a:off x="3389" y="1784"/>
                <a:ext cx="72" cy="72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18" name="Oval 131"/>
              <p:cNvSpPr>
                <a:spLocks noChangeArrowheads="1"/>
              </p:cNvSpPr>
              <p:nvPr/>
            </p:nvSpPr>
            <p:spPr bwMode="auto">
              <a:xfrm>
                <a:off x="4013" y="1532"/>
                <a:ext cx="72" cy="72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19" name="Oval 132"/>
              <p:cNvSpPr>
                <a:spLocks noChangeArrowheads="1"/>
              </p:cNvSpPr>
              <p:nvPr/>
            </p:nvSpPr>
            <p:spPr bwMode="auto">
              <a:xfrm>
                <a:off x="4289" y="1352"/>
                <a:ext cx="72" cy="72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20" name="Oval 133"/>
              <p:cNvSpPr>
                <a:spLocks noChangeArrowheads="1"/>
              </p:cNvSpPr>
              <p:nvPr/>
            </p:nvSpPr>
            <p:spPr bwMode="auto">
              <a:xfrm>
                <a:off x="4289" y="1262"/>
                <a:ext cx="72" cy="72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21" name="Oval 134"/>
              <p:cNvSpPr>
                <a:spLocks noChangeArrowheads="1"/>
              </p:cNvSpPr>
              <p:nvPr/>
            </p:nvSpPr>
            <p:spPr bwMode="auto">
              <a:xfrm>
                <a:off x="4301" y="818"/>
                <a:ext cx="72" cy="72"/>
              </a:xfrm>
              <a:prstGeom prst="ellipse">
                <a:avLst/>
              </a:prstGeom>
              <a:solidFill>
                <a:srgbClr val="FFFF00"/>
              </a:solidFill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178903" name="Group 279"/>
            <p:cNvGrpSpPr>
              <a:grpSpLocks/>
            </p:cNvGrpSpPr>
            <p:nvPr/>
          </p:nvGrpSpPr>
          <p:grpSpPr bwMode="auto">
            <a:xfrm>
              <a:off x="5817695" y="2844094"/>
              <a:ext cx="1731694" cy="1986514"/>
              <a:chOff x="3449" y="794"/>
              <a:chExt cx="996" cy="1044"/>
            </a:xfrm>
          </p:grpSpPr>
          <p:sp>
            <p:nvSpPr>
              <p:cNvPr id="524410" name="Freeform 113"/>
              <p:cNvSpPr>
                <a:spLocks/>
              </p:cNvSpPr>
              <p:nvPr/>
            </p:nvSpPr>
            <p:spPr bwMode="auto">
              <a:xfrm>
                <a:off x="3485" y="830"/>
                <a:ext cx="924" cy="972"/>
              </a:xfrm>
              <a:custGeom>
                <a:avLst/>
                <a:gdLst>
                  <a:gd name="T0" fmla="*/ 0 w 154"/>
                  <a:gd name="T1" fmla="*/ 2147483647 h 162"/>
                  <a:gd name="T2" fmla="*/ 2147483647 w 154"/>
                  <a:gd name="T3" fmla="*/ 2147483647 h 162"/>
                  <a:gd name="T4" fmla="*/ 2147483647 w 154"/>
                  <a:gd name="T5" fmla="*/ 2147483647 h 162"/>
                  <a:gd name="T6" fmla="*/ 2147483647 w 154"/>
                  <a:gd name="T7" fmla="*/ 2147483647 h 162"/>
                  <a:gd name="T8" fmla="*/ 2147483647 w 154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4"/>
                  <a:gd name="T16" fmla="*/ 0 h 162"/>
                  <a:gd name="T17" fmla="*/ 154 w 154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4" h="162">
                    <a:moveTo>
                      <a:pt x="0" y="162"/>
                    </a:moveTo>
                    <a:lnTo>
                      <a:pt x="112" y="119"/>
                    </a:lnTo>
                    <a:lnTo>
                      <a:pt x="142" y="96"/>
                    </a:lnTo>
                    <a:lnTo>
                      <a:pt x="146" y="74"/>
                    </a:lnTo>
                    <a:lnTo>
                      <a:pt x="154" y="0"/>
                    </a:lnTo>
                  </a:path>
                </a:pathLst>
              </a:custGeom>
              <a:noFill/>
              <a:ln w="19050" cmpd="sng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411" name="Oval 125"/>
              <p:cNvSpPr>
                <a:spLocks noChangeArrowheads="1"/>
              </p:cNvSpPr>
              <p:nvPr/>
            </p:nvSpPr>
            <p:spPr bwMode="auto">
              <a:xfrm>
                <a:off x="3449" y="1766"/>
                <a:ext cx="72" cy="72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12" name="Oval 126"/>
              <p:cNvSpPr>
                <a:spLocks noChangeArrowheads="1"/>
              </p:cNvSpPr>
              <p:nvPr/>
            </p:nvSpPr>
            <p:spPr bwMode="auto">
              <a:xfrm>
                <a:off x="4121" y="1508"/>
                <a:ext cx="72" cy="72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13" name="Oval 127"/>
              <p:cNvSpPr>
                <a:spLocks noChangeArrowheads="1"/>
              </p:cNvSpPr>
              <p:nvPr/>
            </p:nvSpPr>
            <p:spPr bwMode="auto">
              <a:xfrm>
                <a:off x="4301" y="1370"/>
                <a:ext cx="72" cy="72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14" name="Oval 128"/>
              <p:cNvSpPr>
                <a:spLocks noChangeArrowheads="1"/>
              </p:cNvSpPr>
              <p:nvPr/>
            </p:nvSpPr>
            <p:spPr bwMode="auto">
              <a:xfrm>
                <a:off x="4325" y="1238"/>
                <a:ext cx="72" cy="72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15" name="Oval 129"/>
              <p:cNvSpPr>
                <a:spLocks noChangeArrowheads="1"/>
              </p:cNvSpPr>
              <p:nvPr/>
            </p:nvSpPr>
            <p:spPr bwMode="auto">
              <a:xfrm>
                <a:off x="4373" y="794"/>
                <a:ext cx="72" cy="72"/>
              </a:xfrm>
              <a:prstGeom prst="ellipse">
                <a:avLst/>
              </a:prstGeom>
              <a:solidFill>
                <a:srgbClr val="00FF00"/>
              </a:solidFill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524295" name="Line 39"/>
            <p:cNvSpPr>
              <a:spLocks noChangeShapeType="1"/>
            </p:cNvSpPr>
            <p:nvPr/>
          </p:nvSpPr>
          <p:spPr bwMode="auto">
            <a:xfrm>
              <a:off x="1269389" y="2627176"/>
              <a:ext cx="0" cy="23176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296" name="Line 40"/>
            <p:cNvSpPr>
              <a:spLocks noChangeShapeType="1"/>
            </p:cNvSpPr>
            <p:nvPr/>
          </p:nvSpPr>
          <p:spPr bwMode="auto">
            <a:xfrm>
              <a:off x="1217230" y="4944775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297" name="Line 41"/>
            <p:cNvSpPr>
              <a:spLocks noChangeShapeType="1"/>
            </p:cNvSpPr>
            <p:nvPr/>
          </p:nvSpPr>
          <p:spPr bwMode="auto">
            <a:xfrm>
              <a:off x="1217230" y="4613690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298" name="Line 42"/>
            <p:cNvSpPr>
              <a:spLocks noChangeShapeType="1"/>
            </p:cNvSpPr>
            <p:nvPr/>
          </p:nvSpPr>
          <p:spPr bwMode="auto">
            <a:xfrm>
              <a:off x="1217230" y="4282604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299" name="Line 43"/>
            <p:cNvSpPr>
              <a:spLocks noChangeShapeType="1"/>
            </p:cNvSpPr>
            <p:nvPr/>
          </p:nvSpPr>
          <p:spPr bwMode="auto">
            <a:xfrm>
              <a:off x="1217230" y="3951518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0" name="Line 44"/>
            <p:cNvSpPr>
              <a:spLocks noChangeShapeType="1"/>
            </p:cNvSpPr>
            <p:nvPr/>
          </p:nvSpPr>
          <p:spPr bwMode="auto">
            <a:xfrm>
              <a:off x="1217230" y="3620433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1" name="Line 45"/>
            <p:cNvSpPr>
              <a:spLocks noChangeShapeType="1"/>
            </p:cNvSpPr>
            <p:nvPr/>
          </p:nvSpPr>
          <p:spPr bwMode="auto">
            <a:xfrm>
              <a:off x="1217230" y="3289347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2" name="Line 46"/>
            <p:cNvSpPr>
              <a:spLocks noChangeShapeType="1"/>
            </p:cNvSpPr>
            <p:nvPr/>
          </p:nvSpPr>
          <p:spPr bwMode="auto">
            <a:xfrm>
              <a:off x="1217230" y="2958261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3" name="Line 47"/>
            <p:cNvSpPr>
              <a:spLocks noChangeShapeType="1"/>
            </p:cNvSpPr>
            <p:nvPr/>
          </p:nvSpPr>
          <p:spPr bwMode="auto">
            <a:xfrm>
              <a:off x="1217230" y="2627176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4" name="Line 48"/>
            <p:cNvSpPr>
              <a:spLocks noChangeShapeType="1"/>
            </p:cNvSpPr>
            <p:nvPr/>
          </p:nvSpPr>
          <p:spPr bwMode="auto">
            <a:xfrm>
              <a:off x="1269389" y="4944775"/>
              <a:ext cx="30982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5" name="Line 49"/>
            <p:cNvSpPr>
              <a:spLocks noChangeShapeType="1"/>
            </p:cNvSpPr>
            <p:nvPr/>
          </p:nvSpPr>
          <p:spPr bwMode="auto">
            <a:xfrm flipV="1">
              <a:off x="1269389" y="4944775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6" name="Line 50"/>
            <p:cNvSpPr>
              <a:spLocks noChangeShapeType="1"/>
            </p:cNvSpPr>
            <p:nvPr/>
          </p:nvSpPr>
          <p:spPr bwMode="auto">
            <a:xfrm flipV="1">
              <a:off x="1884871" y="4944775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7" name="Line 51"/>
            <p:cNvSpPr>
              <a:spLocks noChangeShapeType="1"/>
            </p:cNvSpPr>
            <p:nvPr/>
          </p:nvSpPr>
          <p:spPr bwMode="auto">
            <a:xfrm flipV="1">
              <a:off x="2510785" y="4944775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8" name="Line 52"/>
            <p:cNvSpPr>
              <a:spLocks noChangeShapeType="1"/>
            </p:cNvSpPr>
            <p:nvPr/>
          </p:nvSpPr>
          <p:spPr bwMode="auto">
            <a:xfrm flipV="1">
              <a:off x="3126266" y="4944775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09" name="Line 53"/>
            <p:cNvSpPr>
              <a:spLocks noChangeShapeType="1"/>
            </p:cNvSpPr>
            <p:nvPr/>
          </p:nvSpPr>
          <p:spPr bwMode="auto">
            <a:xfrm flipV="1">
              <a:off x="3752180" y="4944775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10" name="Line 54"/>
            <p:cNvSpPr>
              <a:spLocks noChangeShapeType="1"/>
            </p:cNvSpPr>
            <p:nvPr/>
          </p:nvSpPr>
          <p:spPr bwMode="auto">
            <a:xfrm flipV="1">
              <a:off x="4367662" y="4944775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405004" y="3106679"/>
              <a:ext cx="2566246" cy="1821409"/>
              <a:chOff x="1535113" y="2759075"/>
              <a:chExt cx="2343150" cy="1519603"/>
            </a:xfrm>
          </p:grpSpPr>
          <p:sp>
            <p:nvSpPr>
              <p:cNvPr id="144" name="Freeform 39"/>
              <p:cNvSpPr>
                <a:spLocks/>
              </p:cNvSpPr>
              <p:nvPr/>
            </p:nvSpPr>
            <p:spPr bwMode="auto">
              <a:xfrm>
                <a:off x="3228466" y="2820678"/>
                <a:ext cx="7937" cy="1458000"/>
              </a:xfrm>
              <a:custGeom>
                <a:avLst/>
                <a:gdLst>
                  <a:gd name="T0" fmla="*/ 0 w 5"/>
                  <a:gd name="T1" fmla="*/ 0 h 1041"/>
                  <a:gd name="T2" fmla="*/ 2147483647 w 5"/>
                  <a:gd name="T3" fmla="*/ 2147483647 h 1041"/>
                  <a:gd name="T4" fmla="*/ 0 60000 65536"/>
                  <a:gd name="T5" fmla="*/ 0 60000 65536"/>
                  <a:gd name="T6" fmla="*/ 0 w 5"/>
                  <a:gd name="T7" fmla="*/ 0 h 1041"/>
                  <a:gd name="T8" fmla="*/ 5 w 5"/>
                  <a:gd name="T9" fmla="*/ 1041 h 104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041">
                    <a:moveTo>
                      <a:pt x="0" y="0"/>
                    </a:moveTo>
                    <a:lnTo>
                      <a:pt x="5" y="1041"/>
                    </a:lnTo>
                  </a:path>
                </a:pathLst>
              </a:custGeom>
              <a:noFill/>
              <a:ln w="19050" cap="flat" cmpd="sng">
                <a:solidFill>
                  <a:srgbClr val="FFFF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404" name="Freeform 55"/>
              <p:cNvSpPr>
                <a:spLocks/>
              </p:cNvSpPr>
              <p:nvPr/>
            </p:nvSpPr>
            <p:spPr bwMode="auto">
              <a:xfrm>
                <a:off x="1592263" y="2816225"/>
                <a:ext cx="2228850" cy="1181100"/>
              </a:xfrm>
              <a:custGeom>
                <a:avLst/>
                <a:gdLst>
                  <a:gd name="T0" fmla="*/ 0 w 234"/>
                  <a:gd name="T1" fmla="*/ 2147483647 h 124"/>
                  <a:gd name="T2" fmla="*/ 2147483647 w 234"/>
                  <a:gd name="T3" fmla="*/ 2147483647 h 124"/>
                  <a:gd name="T4" fmla="*/ 2147483647 w 234"/>
                  <a:gd name="T5" fmla="*/ 362797063 h 124"/>
                  <a:gd name="T6" fmla="*/ 2147483647 w 234"/>
                  <a:gd name="T7" fmla="*/ 362797063 h 124"/>
                  <a:gd name="T8" fmla="*/ 2147483647 w 234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"/>
                  <a:gd name="T16" fmla="*/ 0 h 124"/>
                  <a:gd name="T17" fmla="*/ 234 w 234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" h="124">
                    <a:moveTo>
                      <a:pt x="0" y="124"/>
                    </a:moveTo>
                    <a:lnTo>
                      <a:pt x="124" y="39"/>
                    </a:lnTo>
                    <a:lnTo>
                      <a:pt x="171" y="1"/>
                    </a:lnTo>
                    <a:lnTo>
                      <a:pt x="197" y="1"/>
                    </a:lnTo>
                    <a:lnTo>
                      <a:pt x="234" y="0"/>
                    </a:lnTo>
                  </a:path>
                </a:pathLst>
              </a:custGeom>
              <a:noFill/>
              <a:ln w="15875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405" name="Oval 59"/>
              <p:cNvSpPr>
                <a:spLocks noChangeArrowheads="1"/>
              </p:cNvSpPr>
              <p:nvPr/>
            </p:nvSpPr>
            <p:spPr bwMode="auto">
              <a:xfrm>
                <a:off x="1535113" y="39401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06" name="Oval 60"/>
              <p:cNvSpPr>
                <a:spLocks noChangeArrowheads="1"/>
              </p:cNvSpPr>
              <p:nvPr/>
            </p:nvSpPr>
            <p:spPr bwMode="auto">
              <a:xfrm>
                <a:off x="2716213" y="313055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07" name="Oval 61"/>
              <p:cNvSpPr>
                <a:spLocks noChangeArrowheads="1"/>
              </p:cNvSpPr>
              <p:nvPr/>
            </p:nvSpPr>
            <p:spPr bwMode="auto">
              <a:xfrm>
                <a:off x="3163888" y="276860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08" name="Oval 62"/>
              <p:cNvSpPr>
                <a:spLocks noChangeArrowheads="1"/>
              </p:cNvSpPr>
              <p:nvPr/>
            </p:nvSpPr>
            <p:spPr bwMode="auto">
              <a:xfrm>
                <a:off x="3411538" y="2768600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09" name="Oval 63"/>
              <p:cNvSpPr>
                <a:spLocks noChangeArrowheads="1"/>
              </p:cNvSpPr>
              <p:nvPr/>
            </p:nvSpPr>
            <p:spPr bwMode="auto">
              <a:xfrm>
                <a:off x="3763963" y="2759075"/>
                <a:ext cx="114300" cy="114300"/>
              </a:xfrm>
              <a:prstGeom prst="ellipse">
                <a:avLst/>
              </a:prstGeom>
              <a:solidFill>
                <a:srgbClr val="FFFF00"/>
              </a:solidFill>
              <a:ln w="158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415436" y="2992512"/>
              <a:ext cx="2055083" cy="1932079"/>
              <a:chOff x="1544638" y="2663825"/>
              <a:chExt cx="1876425" cy="1611935"/>
            </a:xfrm>
          </p:grpSpPr>
          <p:sp>
            <p:nvSpPr>
              <p:cNvPr id="143" name="Freeform 38"/>
              <p:cNvSpPr>
                <a:spLocks/>
              </p:cNvSpPr>
              <p:nvPr/>
            </p:nvSpPr>
            <p:spPr bwMode="auto">
              <a:xfrm>
                <a:off x="2950031" y="2821610"/>
                <a:ext cx="3175" cy="1454150"/>
              </a:xfrm>
              <a:custGeom>
                <a:avLst/>
                <a:gdLst>
                  <a:gd name="T0" fmla="*/ 0 w 2"/>
                  <a:gd name="T1" fmla="*/ 0 h 916"/>
                  <a:gd name="T2" fmla="*/ 2147483647 w 2"/>
                  <a:gd name="T3" fmla="*/ 2147483647 h 916"/>
                  <a:gd name="T4" fmla="*/ 0 60000 65536"/>
                  <a:gd name="T5" fmla="*/ 0 60000 65536"/>
                  <a:gd name="T6" fmla="*/ 0 w 2"/>
                  <a:gd name="T7" fmla="*/ 0 h 916"/>
                  <a:gd name="T8" fmla="*/ 2 w 2"/>
                  <a:gd name="T9" fmla="*/ 916 h 9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916">
                    <a:moveTo>
                      <a:pt x="0" y="0"/>
                    </a:moveTo>
                    <a:lnTo>
                      <a:pt x="2" y="916"/>
                    </a:lnTo>
                  </a:path>
                </a:pathLst>
              </a:custGeom>
              <a:noFill/>
              <a:ln w="19050" cap="flat" cmpd="sng">
                <a:solidFill>
                  <a:srgbClr val="00FF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98" name="Freeform 56"/>
              <p:cNvSpPr>
                <a:spLocks/>
              </p:cNvSpPr>
              <p:nvPr/>
            </p:nvSpPr>
            <p:spPr bwMode="auto">
              <a:xfrm>
                <a:off x="1601788" y="2720975"/>
                <a:ext cx="1762125" cy="1200150"/>
              </a:xfrm>
              <a:custGeom>
                <a:avLst/>
                <a:gdLst>
                  <a:gd name="T0" fmla="*/ 0 w 185"/>
                  <a:gd name="T1" fmla="*/ 2147483647 h 126"/>
                  <a:gd name="T2" fmla="*/ 2147483647 w 185"/>
                  <a:gd name="T3" fmla="*/ 2147483647 h 126"/>
                  <a:gd name="T4" fmla="*/ 2147483647 w 185"/>
                  <a:gd name="T5" fmla="*/ 2147483647 h 126"/>
                  <a:gd name="T6" fmla="*/ 2147483647 w 185"/>
                  <a:gd name="T7" fmla="*/ 2147483647 h 126"/>
                  <a:gd name="T8" fmla="*/ 2147483647 w 185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5"/>
                  <a:gd name="T16" fmla="*/ 0 h 126"/>
                  <a:gd name="T17" fmla="*/ 185 w 185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5" h="126">
                    <a:moveTo>
                      <a:pt x="0" y="126"/>
                    </a:moveTo>
                    <a:lnTo>
                      <a:pt x="105" y="34"/>
                    </a:lnTo>
                    <a:lnTo>
                      <a:pt x="140" y="9"/>
                    </a:lnTo>
                    <a:lnTo>
                      <a:pt x="162" y="6"/>
                    </a:lnTo>
                    <a:lnTo>
                      <a:pt x="185" y="0"/>
                    </a:lnTo>
                  </a:path>
                </a:pathLst>
              </a:custGeom>
              <a:noFill/>
              <a:ln w="15875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99" name="Oval 64"/>
              <p:cNvSpPr>
                <a:spLocks noChangeArrowheads="1"/>
              </p:cNvSpPr>
              <p:nvPr/>
            </p:nvSpPr>
            <p:spPr bwMode="auto">
              <a:xfrm>
                <a:off x="1544638" y="3863975"/>
                <a:ext cx="114300" cy="114300"/>
              </a:xfrm>
              <a:prstGeom prst="ellipse">
                <a:avLst/>
              </a:prstGeom>
              <a:solidFill>
                <a:srgbClr val="00FF00"/>
              </a:solidFill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00" name="Oval 65"/>
              <p:cNvSpPr>
                <a:spLocks noChangeArrowheads="1"/>
              </p:cNvSpPr>
              <p:nvPr/>
            </p:nvSpPr>
            <p:spPr bwMode="auto">
              <a:xfrm>
                <a:off x="2544763" y="2987675"/>
                <a:ext cx="114300" cy="114300"/>
              </a:xfrm>
              <a:prstGeom prst="ellipse">
                <a:avLst/>
              </a:prstGeom>
              <a:solidFill>
                <a:srgbClr val="00FF00"/>
              </a:solidFill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01" name="Oval 66"/>
              <p:cNvSpPr>
                <a:spLocks noChangeArrowheads="1"/>
              </p:cNvSpPr>
              <p:nvPr/>
            </p:nvSpPr>
            <p:spPr bwMode="auto">
              <a:xfrm>
                <a:off x="2878138" y="2749550"/>
                <a:ext cx="114300" cy="114300"/>
              </a:xfrm>
              <a:prstGeom prst="ellipse">
                <a:avLst/>
              </a:prstGeom>
              <a:solidFill>
                <a:srgbClr val="00FF00"/>
              </a:solidFill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02" name="Oval 67"/>
              <p:cNvSpPr>
                <a:spLocks noChangeArrowheads="1"/>
              </p:cNvSpPr>
              <p:nvPr/>
            </p:nvSpPr>
            <p:spPr bwMode="auto">
              <a:xfrm>
                <a:off x="3087688" y="2720975"/>
                <a:ext cx="114300" cy="114300"/>
              </a:xfrm>
              <a:prstGeom prst="ellipse">
                <a:avLst/>
              </a:prstGeom>
              <a:solidFill>
                <a:srgbClr val="00FF00"/>
              </a:solidFill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403" name="Oval 68"/>
              <p:cNvSpPr>
                <a:spLocks noChangeArrowheads="1"/>
              </p:cNvSpPr>
              <p:nvPr/>
            </p:nvSpPr>
            <p:spPr bwMode="auto">
              <a:xfrm>
                <a:off x="3306763" y="2663825"/>
                <a:ext cx="114300" cy="114300"/>
              </a:xfrm>
              <a:prstGeom prst="ellipse">
                <a:avLst/>
              </a:prstGeom>
              <a:solidFill>
                <a:srgbClr val="00FF00"/>
              </a:solidFill>
              <a:ln w="1587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524315" name="Rectangle 79"/>
            <p:cNvSpPr>
              <a:spLocks noChangeArrowheads="1"/>
            </p:cNvSpPr>
            <p:nvPr/>
          </p:nvSpPr>
          <p:spPr bwMode="auto">
            <a:xfrm>
              <a:off x="946001" y="4842024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16" name="Rectangle 80"/>
            <p:cNvSpPr>
              <a:spLocks noChangeArrowheads="1"/>
            </p:cNvSpPr>
            <p:nvPr/>
          </p:nvSpPr>
          <p:spPr bwMode="auto">
            <a:xfrm>
              <a:off x="946001" y="4510939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17" name="Rectangle 81"/>
            <p:cNvSpPr>
              <a:spLocks noChangeArrowheads="1"/>
            </p:cNvSpPr>
            <p:nvPr/>
          </p:nvSpPr>
          <p:spPr bwMode="auto">
            <a:xfrm>
              <a:off x="946001" y="4179853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18" name="Rectangle 82"/>
            <p:cNvSpPr>
              <a:spLocks noChangeArrowheads="1"/>
            </p:cNvSpPr>
            <p:nvPr/>
          </p:nvSpPr>
          <p:spPr bwMode="auto">
            <a:xfrm>
              <a:off x="946001" y="3848768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19" name="Rectangle 83"/>
            <p:cNvSpPr>
              <a:spLocks noChangeArrowheads="1"/>
            </p:cNvSpPr>
            <p:nvPr/>
          </p:nvSpPr>
          <p:spPr bwMode="auto">
            <a:xfrm>
              <a:off x="946001" y="3517682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0" name="Rectangle 84"/>
            <p:cNvSpPr>
              <a:spLocks noChangeArrowheads="1"/>
            </p:cNvSpPr>
            <p:nvPr/>
          </p:nvSpPr>
          <p:spPr bwMode="auto">
            <a:xfrm>
              <a:off x="946001" y="3186596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70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1" name="Rectangle 85"/>
            <p:cNvSpPr>
              <a:spLocks noChangeArrowheads="1"/>
            </p:cNvSpPr>
            <p:nvPr/>
          </p:nvSpPr>
          <p:spPr bwMode="auto">
            <a:xfrm>
              <a:off x="946001" y="2855511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2" name="Rectangle 86"/>
            <p:cNvSpPr>
              <a:spLocks noChangeArrowheads="1"/>
            </p:cNvSpPr>
            <p:nvPr/>
          </p:nvSpPr>
          <p:spPr bwMode="auto">
            <a:xfrm>
              <a:off x="946001" y="2524425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90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3" name="Rectangle 87"/>
            <p:cNvSpPr>
              <a:spLocks noChangeArrowheads="1"/>
            </p:cNvSpPr>
            <p:nvPr/>
          </p:nvSpPr>
          <p:spPr bwMode="auto">
            <a:xfrm>
              <a:off x="1175502" y="5104610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4" name="Rectangle 88"/>
            <p:cNvSpPr>
              <a:spLocks noChangeArrowheads="1"/>
            </p:cNvSpPr>
            <p:nvPr/>
          </p:nvSpPr>
          <p:spPr bwMode="auto">
            <a:xfrm>
              <a:off x="1790984" y="5104610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5" name="Rectangle 89"/>
            <p:cNvSpPr>
              <a:spLocks noChangeArrowheads="1"/>
            </p:cNvSpPr>
            <p:nvPr/>
          </p:nvSpPr>
          <p:spPr bwMode="auto">
            <a:xfrm>
              <a:off x="2416898" y="5104610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30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6" name="Rectangle 90"/>
            <p:cNvSpPr>
              <a:spLocks noChangeArrowheads="1"/>
            </p:cNvSpPr>
            <p:nvPr/>
          </p:nvSpPr>
          <p:spPr bwMode="auto">
            <a:xfrm>
              <a:off x="3032379" y="5104610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7" name="Rectangle 91"/>
            <p:cNvSpPr>
              <a:spLocks noChangeArrowheads="1"/>
            </p:cNvSpPr>
            <p:nvPr/>
          </p:nvSpPr>
          <p:spPr bwMode="auto">
            <a:xfrm>
              <a:off x="3658293" y="5104610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50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8" name="Rectangle 92"/>
            <p:cNvSpPr>
              <a:spLocks noChangeArrowheads="1"/>
            </p:cNvSpPr>
            <p:nvPr/>
          </p:nvSpPr>
          <p:spPr bwMode="auto">
            <a:xfrm>
              <a:off x="4273775" y="5104610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29" name="Rectangle 93"/>
            <p:cNvSpPr>
              <a:spLocks noChangeArrowheads="1"/>
            </p:cNvSpPr>
            <p:nvPr/>
          </p:nvSpPr>
          <p:spPr bwMode="auto">
            <a:xfrm>
              <a:off x="1999622" y="5386223"/>
              <a:ext cx="164227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600">
                  <a:solidFill>
                    <a:srgbClr val="000000"/>
                  </a:solidFill>
                  <a:latin typeface="Arial" charset="0"/>
                </a:rPr>
                <a:t>Ventilation (L/min)</a:t>
              </a:r>
              <a:endParaRPr lang="en-CA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30" name="Rectangle 94"/>
            <p:cNvSpPr>
              <a:spLocks noChangeArrowheads="1"/>
            </p:cNvSpPr>
            <p:nvPr/>
          </p:nvSpPr>
          <p:spPr bwMode="auto">
            <a:xfrm rot="16200000">
              <a:off x="237955" y="3740879"/>
              <a:ext cx="9831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600" dirty="0">
                  <a:solidFill>
                    <a:srgbClr val="000000"/>
                  </a:solidFill>
                  <a:latin typeface="Arial" charset="0"/>
                </a:rPr>
                <a:t>V</a:t>
              </a:r>
              <a:r>
                <a:rPr lang="en-CA" sz="1200" dirty="0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CA" sz="1600" dirty="0">
                  <a:solidFill>
                    <a:srgbClr val="000000"/>
                  </a:solidFill>
                  <a:latin typeface="Arial" charset="0"/>
                </a:rPr>
                <a:t> / IC (%)</a:t>
              </a:r>
              <a:endParaRPr lang="en-CA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31" name="Line 95"/>
            <p:cNvSpPr>
              <a:spLocks noChangeShapeType="1"/>
            </p:cNvSpPr>
            <p:nvPr/>
          </p:nvSpPr>
          <p:spPr bwMode="auto">
            <a:xfrm>
              <a:off x="5379555" y="2627176"/>
              <a:ext cx="0" cy="23061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32" name="Line 96"/>
            <p:cNvSpPr>
              <a:spLocks noChangeShapeType="1"/>
            </p:cNvSpPr>
            <p:nvPr/>
          </p:nvSpPr>
          <p:spPr bwMode="auto">
            <a:xfrm>
              <a:off x="5327396" y="4933358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33" name="Line 97"/>
            <p:cNvSpPr>
              <a:spLocks noChangeShapeType="1"/>
            </p:cNvSpPr>
            <p:nvPr/>
          </p:nvSpPr>
          <p:spPr bwMode="auto">
            <a:xfrm>
              <a:off x="5327396" y="4647940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34" name="Line 98"/>
            <p:cNvSpPr>
              <a:spLocks noChangeShapeType="1"/>
            </p:cNvSpPr>
            <p:nvPr/>
          </p:nvSpPr>
          <p:spPr bwMode="auto">
            <a:xfrm>
              <a:off x="5327396" y="4362521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35" name="Line 99"/>
            <p:cNvSpPr>
              <a:spLocks noChangeShapeType="1"/>
            </p:cNvSpPr>
            <p:nvPr/>
          </p:nvSpPr>
          <p:spPr bwMode="auto">
            <a:xfrm>
              <a:off x="5327396" y="4065686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36" name="Line 100"/>
            <p:cNvSpPr>
              <a:spLocks noChangeShapeType="1"/>
            </p:cNvSpPr>
            <p:nvPr/>
          </p:nvSpPr>
          <p:spPr bwMode="auto">
            <a:xfrm>
              <a:off x="5327396" y="3780267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37" name="Line 101"/>
            <p:cNvSpPr>
              <a:spLocks noChangeShapeType="1"/>
            </p:cNvSpPr>
            <p:nvPr/>
          </p:nvSpPr>
          <p:spPr bwMode="auto">
            <a:xfrm>
              <a:off x="5327396" y="3494848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38" name="Line 102"/>
            <p:cNvSpPr>
              <a:spLocks noChangeShapeType="1"/>
            </p:cNvSpPr>
            <p:nvPr/>
          </p:nvSpPr>
          <p:spPr bwMode="auto">
            <a:xfrm>
              <a:off x="5327396" y="3209430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39" name="Line 103"/>
            <p:cNvSpPr>
              <a:spLocks noChangeShapeType="1"/>
            </p:cNvSpPr>
            <p:nvPr/>
          </p:nvSpPr>
          <p:spPr bwMode="auto">
            <a:xfrm>
              <a:off x="5327396" y="2912594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40" name="Line 104"/>
            <p:cNvSpPr>
              <a:spLocks noChangeShapeType="1"/>
            </p:cNvSpPr>
            <p:nvPr/>
          </p:nvSpPr>
          <p:spPr bwMode="auto">
            <a:xfrm>
              <a:off x="5327396" y="2627176"/>
              <a:ext cx="52159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41" name="Line 105"/>
            <p:cNvSpPr>
              <a:spLocks noChangeShapeType="1"/>
            </p:cNvSpPr>
            <p:nvPr/>
          </p:nvSpPr>
          <p:spPr bwMode="auto">
            <a:xfrm>
              <a:off x="5379555" y="4933358"/>
              <a:ext cx="295222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42" name="Line 106"/>
            <p:cNvSpPr>
              <a:spLocks noChangeShapeType="1"/>
            </p:cNvSpPr>
            <p:nvPr/>
          </p:nvSpPr>
          <p:spPr bwMode="auto">
            <a:xfrm flipV="1">
              <a:off x="5379555" y="4933358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43" name="Line 107"/>
            <p:cNvSpPr>
              <a:spLocks noChangeShapeType="1"/>
            </p:cNvSpPr>
            <p:nvPr/>
          </p:nvSpPr>
          <p:spPr bwMode="auto">
            <a:xfrm flipV="1">
              <a:off x="6120220" y="4933358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44" name="Line 108"/>
            <p:cNvSpPr>
              <a:spLocks noChangeShapeType="1"/>
            </p:cNvSpPr>
            <p:nvPr/>
          </p:nvSpPr>
          <p:spPr bwMode="auto">
            <a:xfrm flipV="1">
              <a:off x="6860884" y="4933358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45" name="Line 109"/>
            <p:cNvSpPr>
              <a:spLocks noChangeShapeType="1"/>
            </p:cNvSpPr>
            <p:nvPr/>
          </p:nvSpPr>
          <p:spPr bwMode="auto">
            <a:xfrm flipV="1">
              <a:off x="7591117" y="4933358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524346" name="Line 110"/>
            <p:cNvSpPr>
              <a:spLocks noChangeShapeType="1"/>
            </p:cNvSpPr>
            <p:nvPr/>
          </p:nvSpPr>
          <p:spPr bwMode="auto">
            <a:xfrm flipV="1">
              <a:off x="8331781" y="4933358"/>
              <a:ext cx="0" cy="57084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1178905" name="Group 281"/>
            <p:cNvGrpSpPr>
              <a:grpSpLocks/>
            </p:cNvGrpSpPr>
            <p:nvPr/>
          </p:nvGrpSpPr>
          <p:grpSpPr bwMode="auto">
            <a:xfrm>
              <a:off x="6026333" y="2878344"/>
              <a:ext cx="1637807" cy="1918013"/>
              <a:chOff x="3569" y="812"/>
              <a:chExt cx="942" cy="1008"/>
            </a:xfrm>
          </p:grpSpPr>
          <p:sp>
            <p:nvSpPr>
              <p:cNvPr id="524380" name="Freeform 111"/>
              <p:cNvSpPr>
                <a:spLocks/>
              </p:cNvSpPr>
              <p:nvPr/>
            </p:nvSpPr>
            <p:spPr bwMode="auto">
              <a:xfrm>
                <a:off x="3605" y="848"/>
                <a:ext cx="870" cy="936"/>
              </a:xfrm>
              <a:custGeom>
                <a:avLst/>
                <a:gdLst>
                  <a:gd name="T0" fmla="*/ 0 w 145"/>
                  <a:gd name="T1" fmla="*/ 2147483647 h 156"/>
                  <a:gd name="T2" fmla="*/ 2147483647 w 145"/>
                  <a:gd name="T3" fmla="*/ 2147483647 h 156"/>
                  <a:gd name="T4" fmla="*/ 2147483647 w 145"/>
                  <a:gd name="T5" fmla="*/ 2147483647 h 156"/>
                  <a:gd name="T6" fmla="*/ 2147483647 w 145"/>
                  <a:gd name="T7" fmla="*/ 2147483647 h 156"/>
                  <a:gd name="T8" fmla="*/ 2147483647 w 145"/>
                  <a:gd name="T9" fmla="*/ 0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56"/>
                  <a:gd name="T17" fmla="*/ 145 w 145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56">
                    <a:moveTo>
                      <a:pt x="0" y="156"/>
                    </a:moveTo>
                    <a:lnTo>
                      <a:pt x="105" y="106"/>
                    </a:lnTo>
                    <a:lnTo>
                      <a:pt x="133" y="84"/>
                    </a:lnTo>
                    <a:lnTo>
                      <a:pt x="137" y="51"/>
                    </a:lnTo>
                    <a:lnTo>
                      <a:pt x="145" y="0"/>
                    </a:lnTo>
                  </a:path>
                </a:pathLst>
              </a:custGeom>
              <a:noFill/>
              <a:ln w="19050" cmpd="sng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81" name="Oval 115"/>
              <p:cNvSpPr>
                <a:spLocks noChangeArrowheads="1"/>
              </p:cNvSpPr>
              <p:nvPr/>
            </p:nvSpPr>
            <p:spPr bwMode="auto">
              <a:xfrm>
                <a:off x="3569" y="1748"/>
                <a:ext cx="72" cy="72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82" name="Oval 116"/>
              <p:cNvSpPr>
                <a:spLocks noChangeArrowheads="1"/>
              </p:cNvSpPr>
              <p:nvPr/>
            </p:nvSpPr>
            <p:spPr bwMode="auto">
              <a:xfrm>
                <a:off x="4199" y="1448"/>
                <a:ext cx="72" cy="72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83" name="Oval 117"/>
              <p:cNvSpPr>
                <a:spLocks noChangeArrowheads="1"/>
              </p:cNvSpPr>
              <p:nvPr/>
            </p:nvSpPr>
            <p:spPr bwMode="auto">
              <a:xfrm>
                <a:off x="4367" y="1316"/>
                <a:ext cx="72" cy="72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84" name="Oval 118"/>
              <p:cNvSpPr>
                <a:spLocks noChangeArrowheads="1"/>
              </p:cNvSpPr>
              <p:nvPr/>
            </p:nvSpPr>
            <p:spPr bwMode="auto">
              <a:xfrm>
                <a:off x="4391" y="1118"/>
                <a:ext cx="72" cy="72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85" name="Oval 119"/>
              <p:cNvSpPr>
                <a:spLocks noChangeArrowheads="1"/>
              </p:cNvSpPr>
              <p:nvPr/>
            </p:nvSpPr>
            <p:spPr bwMode="auto">
              <a:xfrm>
                <a:off x="4439" y="812"/>
                <a:ext cx="72" cy="72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524348" name="Rectangle 135"/>
            <p:cNvSpPr>
              <a:spLocks noChangeArrowheads="1"/>
            </p:cNvSpPr>
            <p:nvPr/>
          </p:nvSpPr>
          <p:spPr bwMode="auto">
            <a:xfrm>
              <a:off x="5150054" y="4830608"/>
              <a:ext cx="9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49" name="Rectangle 136"/>
            <p:cNvSpPr>
              <a:spLocks noChangeArrowheads="1"/>
            </p:cNvSpPr>
            <p:nvPr/>
          </p:nvSpPr>
          <p:spPr bwMode="auto">
            <a:xfrm>
              <a:off x="5150054" y="4545189"/>
              <a:ext cx="9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0" name="Rectangle 137"/>
            <p:cNvSpPr>
              <a:spLocks noChangeArrowheads="1"/>
            </p:cNvSpPr>
            <p:nvPr/>
          </p:nvSpPr>
          <p:spPr bwMode="auto">
            <a:xfrm>
              <a:off x="5150054" y="4259770"/>
              <a:ext cx="9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1" name="Rectangle 138"/>
            <p:cNvSpPr>
              <a:spLocks noChangeArrowheads="1"/>
            </p:cNvSpPr>
            <p:nvPr/>
          </p:nvSpPr>
          <p:spPr bwMode="auto">
            <a:xfrm>
              <a:off x="5150054" y="3962935"/>
              <a:ext cx="9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2" name="Rectangle 139"/>
            <p:cNvSpPr>
              <a:spLocks noChangeArrowheads="1"/>
            </p:cNvSpPr>
            <p:nvPr/>
          </p:nvSpPr>
          <p:spPr bwMode="auto">
            <a:xfrm>
              <a:off x="5150054" y="3677516"/>
              <a:ext cx="9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3" name="Rectangle 140"/>
            <p:cNvSpPr>
              <a:spLocks noChangeArrowheads="1"/>
            </p:cNvSpPr>
            <p:nvPr/>
          </p:nvSpPr>
          <p:spPr bwMode="auto">
            <a:xfrm>
              <a:off x="5150054" y="3392098"/>
              <a:ext cx="9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4" name="Rectangle 141"/>
            <p:cNvSpPr>
              <a:spLocks noChangeArrowheads="1"/>
            </p:cNvSpPr>
            <p:nvPr/>
          </p:nvSpPr>
          <p:spPr bwMode="auto">
            <a:xfrm>
              <a:off x="5150054" y="3106679"/>
              <a:ext cx="9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5" name="Rectangle 142"/>
            <p:cNvSpPr>
              <a:spLocks noChangeArrowheads="1"/>
            </p:cNvSpPr>
            <p:nvPr/>
          </p:nvSpPr>
          <p:spPr bwMode="auto">
            <a:xfrm>
              <a:off x="5150054" y="2809844"/>
              <a:ext cx="9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6" name="Rectangle 143"/>
            <p:cNvSpPr>
              <a:spLocks noChangeArrowheads="1"/>
            </p:cNvSpPr>
            <p:nvPr/>
          </p:nvSpPr>
          <p:spPr bwMode="auto">
            <a:xfrm>
              <a:off x="5150054" y="2524425"/>
              <a:ext cx="9985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7" name="Rectangle 144"/>
            <p:cNvSpPr>
              <a:spLocks noChangeArrowheads="1"/>
            </p:cNvSpPr>
            <p:nvPr/>
          </p:nvSpPr>
          <p:spPr bwMode="auto">
            <a:xfrm>
              <a:off x="5285668" y="5093193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20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8" name="Rectangle 145"/>
            <p:cNvSpPr>
              <a:spLocks noChangeArrowheads="1"/>
            </p:cNvSpPr>
            <p:nvPr/>
          </p:nvSpPr>
          <p:spPr bwMode="auto">
            <a:xfrm>
              <a:off x="6026333" y="5093193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40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59" name="Rectangle 146"/>
            <p:cNvSpPr>
              <a:spLocks noChangeArrowheads="1"/>
            </p:cNvSpPr>
            <p:nvPr/>
          </p:nvSpPr>
          <p:spPr bwMode="auto">
            <a:xfrm>
              <a:off x="6766997" y="5093193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60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60" name="Rectangle 147"/>
            <p:cNvSpPr>
              <a:spLocks noChangeArrowheads="1"/>
            </p:cNvSpPr>
            <p:nvPr/>
          </p:nvSpPr>
          <p:spPr bwMode="auto">
            <a:xfrm>
              <a:off x="7497230" y="5093193"/>
              <a:ext cx="19969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80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61" name="Rectangle 148"/>
            <p:cNvSpPr>
              <a:spLocks noChangeArrowheads="1"/>
            </p:cNvSpPr>
            <p:nvPr/>
          </p:nvSpPr>
          <p:spPr bwMode="auto">
            <a:xfrm>
              <a:off x="8196167" y="5093193"/>
              <a:ext cx="29954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400" b="0">
                  <a:solidFill>
                    <a:srgbClr val="000000"/>
                  </a:solidFill>
                  <a:latin typeface="Arial" charset="0"/>
                </a:rPr>
                <a:t>100</a:t>
              </a:r>
              <a:endParaRPr lang="en-CA" sz="20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62" name="Rectangle 149"/>
            <p:cNvSpPr>
              <a:spLocks noChangeArrowheads="1"/>
            </p:cNvSpPr>
            <p:nvPr/>
          </p:nvSpPr>
          <p:spPr bwMode="auto">
            <a:xfrm>
              <a:off x="6558359" y="5397639"/>
              <a:ext cx="98316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600" dirty="0">
                  <a:solidFill>
                    <a:srgbClr val="000000"/>
                  </a:solidFill>
                  <a:latin typeface="Arial" charset="0"/>
                </a:rPr>
                <a:t>V</a:t>
              </a:r>
              <a:r>
                <a:rPr lang="en-CA" sz="1200" dirty="0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CA" sz="1600" dirty="0">
                  <a:solidFill>
                    <a:srgbClr val="000000"/>
                  </a:solidFill>
                  <a:latin typeface="Arial" charset="0"/>
                </a:rPr>
                <a:t> / IC (%)</a:t>
              </a:r>
              <a:endParaRPr lang="en-CA" b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4363" name="Rectangle 150"/>
            <p:cNvSpPr>
              <a:spLocks noChangeArrowheads="1"/>
            </p:cNvSpPr>
            <p:nvPr/>
          </p:nvSpPr>
          <p:spPr bwMode="auto">
            <a:xfrm rot="16200000">
              <a:off x="3926280" y="3691407"/>
              <a:ext cx="19728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CA" sz="1600" dirty="0">
                  <a:solidFill>
                    <a:srgbClr val="000000"/>
                  </a:solidFill>
                  <a:latin typeface="Arial" charset="0"/>
                </a:rPr>
                <a:t>Dyspnea (Borg scale)</a:t>
              </a:r>
              <a:endParaRPr lang="en-CA" b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524364" name="Group 282"/>
            <p:cNvGrpSpPr>
              <a:grpSpLocks/>
            </p:cNvGrpSpPr>
            <p:nvPr/>
          </p:nvGrpSpPr>
          <p:grpSpPr bwMode="auto">
            <a:xfrm>
              <a:off x="1584084" y="1614892"/>
              <a:ext cx="2380211" cy="696423"/>
              <a:chOff x="-667" y="1026"/>
              <a:chExt cx="1369" cy="366"/>
            </a:xfrm>
          </p:grpSpPr>
          <p:sp>
            <p:nvSpPr>
              <p:cNvPr id="524366" name="Line 283"/>
              <p:cNvSpPr>
                <a:spLocks noChangeShapeType="1"/>
              </p:cNvSpPr>
              <p:nvPr/>
            </p:nvSpPr>
            <p:spPr bwMode="auto">
              <a:xfrm>
                <a:off x="-605" y="1225"/>
                <a:ext cx="190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67" name="Line 284"/>
              <p:cNvSpPr>
                <a:spLocks noChangeShapeType="1"/>
              </p:cNvSpPr>
              <p:nvPr/>
            </p:nvSpPr>
            <p:spPr bwMode="auto">
              <a:xfrm>
                <a:off x="-290" y="1225"/>
                <a:ext cx="190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68" name="Line 285"/>
              <p:cNvSpPr>
                <a:spLocks noChangeShapeType="1"/>
              </p:cNvSpPr>
              <p:nvPr/>
            </p:nvSpPr>
            <p:spPr bwMode="auto">
              <a:xfrm>
                <a:off x="23" y="1225"/>
                <a:ext cx="190" cy="0"/>
              </a:xfrm>
              <a:prstGeom prst="line">
                <a:avLst/>
              </a:prstGeom>
              <a:noFill/>
              <a:ln w="19050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69" name="Line 286"/>
              <p:cNvSpPr>
                <a:spLocks noChangeShapeType="1"/>
              </p:cNvSpPr>
              <p:nvPr/>
            </p:nvSpPr>
            <p:spPr bwMode="auto">
              <a:xfrm>
                <a:off x="341" y="1225"/>
                <a:ext cx="190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524370" name="Oval 287"/>
              <p:cNvSpPr>
                <a:spLocks noChangeArrowheads="1"/>
              </p:cNvSpPr>
              <p:nvPr/>
            </p:nvSpPr>
            <p:spPr bwMode="auto">
              <a:xfrm>
                <a:off x="-540" y="1185"/>
                <a:ext cx="75" cy="7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71" name="Oval 288"/>
              <p:cNvSpPr>
                <a:spLocks noChangeArrowheads="1"/>
              </p:cNvSpPr>
              <p:nvPr/>
            </p:nvSpPr>
            <p:spPr bwMode="auto">
              <a:xfrm>
                <a:off x="-225" y="1185"/>
                <a:ext cx="75" cy="7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72" name="Oval 289"/>
              <p:cNvSpPr>
                <a:spLocks noChangeArrowheads="1"/>
              </p:cNvSpPr>
              <p:nvPr/>
            </p:nvSpPr>
            <p:spPr bwMode="auto">
              <a:xfrm>
                <a:off x="88" y="1185"/>
                <a:ext cx="75" cy="75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73" name="Oval 290"/>
              <p:cNvSpPr>
                <a:spLocks noChangeArrowheads="1"/>
              </p:cNvSpPr>
              <p:nvPr/>
            </p:nvSpPr>
            <p:spPr bwMode="auto">
              <a:xfrm>
                <a:off x="406" y="1185"/>
                <a:ext cx="75" cy="75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CA" sz="2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4374" name="Text Box 291"/>
              <p:cNvSpPr txBox="1">
                <a:spLocks noChangeArrowheads="1"/>
              </p:cNvSpPr>
              <p:nvPr/>
            </p:nvSpPr>
            <p:spPr bwMode="auto">
              <a:xfrm>
                <a:off x="-620" y="1031"/>
                <a:ext cx="244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0">
                    <a:solidFill>
                      <a:srgbClr val="000000"/>
                    </a:solidFill>
                    <a:latin typeface="Arial" charset="0"/>
                  </a:rPr>
                  <a:t>Q1</a:t>
                </a:r>
              </a:p>
            </p:txBody>
          </p:sp>
          <p:sp>
            <p:nvSpPr>
              <p:cNvPr id="524375" name="Text Box 292"/>
              <p:cNvSpPr txBox="1">
                <a:spLocks noChangeArrowheads="1"/>
              </p:cNvSpPr>
              <p:nvPr/>
            </p:nvSpPr>
            <p:spPr bwMode="auto">
              <a:xfrm>
                <a:off x="-310" y="1026"/>
                <a:ext cx="244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0">
                    <a:solidFill>
                      <a:srgbClr val="000000"/>
                    </a:solidFill>
                    <a:latin typeface="Arial" charset="0"/>
                  </a:rPr>
                  <a:t>Q2</a:t>
                </a:r>
              </a:p>
            </p:txBody>
          </p:sp>
          <p:sp>
            <p:nvSpPr>
              <p:cNvPr id="524376" name="Text Box 293"/>
              <p:cNvSpPr txBox="1">
                <a:spLocks noChangeArrowheads="1"/>
              </p:cNvSpPr>
              <p:nvPr/>
            </p:nvSpPr>
            <p:spPr bwMode="auto">
              <a:xfrm>
                <a:off x="3" y="1032"/>
                <a:ext cx="244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0">
                    <a:solidFill>
                      <a:srgbClr val="000000"/>
                    </a:solidFill>
                    <a:latin typeface="Arial" charset="0"/>
                  </a:rPr>
                  <a:t>Q3</a:t>
                </a:r>
              </a:p>
            </p:txBody>
          </p:sp>
          <p:sp>
            <p:nvSpPr>
              <p:cNvPr id="524377" name="Text Box 294"/>
              <p:cNvSpPr txBox="1">
                <a:spLocks noChangeArrowheads="1"/>
              </p:cNvSpPr>
              <p:nvPr/>
            </p:nvSpPr>
            <p:spPr bwMode="auto">
              <a:xfrm>
                <a:off x="315" y="1031"/>
                <a:ext cx="244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0">
                    <a:solidFill>
                      <a:srgbClr val="000000"/>
                    </a:solidFill>
                    <a:latin typeface="Arial" charset="0"/>
                  </a:rPr>
                  <a:t>Q4</a:t>
                </a:r>
              </a:p>
            </p:txBody>
          </p:sp>
          <p:sp>
            <p:nvSpPr>
              <p:cNvPr id="524378" name="Text Box 295"/>
              <p:cNvSpPr txBox="1">
                <a:spLocks noChangeArrowheads="1"/>
              </p:cNvSpPr>
              <p:nvPr/>
            </p:nvSpPr>
            <p:spPr bwMode="auto">
              <a:xfrm>
                <a:off x="-667" y="1230"/>
                <a:ext cx="361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0" i="1">
                    <a:solidFill>
                      <a:srgbClr val="000000"/>
                    </a:solidFill>
                    <a:latin typeface="Arial" charset="0"/>
                  </a:rPr>
                  <a:t>‘mild’</a:t>
                </a:r>
              </a:p>
            </p:txBody>
          </p:sp>
          <p:sp>
            <p:nvSpPr>
              <p:cNvPr id="524379" name="Text Box 296"/>
              <p:cNvSpPr txBox="1">
                <a:spLocks noChangeArrowheads="1"/>
              </p:cNvSpPr>
              <p:nvPr/>
            </p:nvSpPr>
            <p:spPr bwMode="auto">
              <a:xfrm>
                <a:off x="221" y="1230"/>
                <a:ext cx="481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0" i="1">
                    <a:solidFill>
                      <a:srgbClr val="000000"/>
                    </a:solidFill>
                    <a:latin typeface="Arial" charset="0"/>
                  </a:rPr>
                  <a:t>‘severe’</a:t>
                </a:r>
              </a:p>
            </p:txBody>
          </p:sp>
        </p:grpSp>
      </p:grpSp>
      <p:sp>
        <p:nvSpPr>
          <p:cNvPr id="524365" name="TextBox 7"/>
          <p:cNvSpPr txBox="1">
            <a:spLocks noChangeArrowheads="1"/>
          </p:cNvSpPr>
          <p:nvPr/>
        </p:nvSpPr>
        <p:spPr bwMode="auto">
          <a:xfrm>
            <a:off x="4673600" y="6435725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O’Donnell DE, et al. 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</a:rPr>
              <a:t>Chest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</a:rPr>
              <a:t> 2011.</a:t>
            </a:r>
            <a:endParaRPr lang="en-CA" sz="16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8640" name="Rectangle 16"/>
          <p:cNvSpPr>
            <a:spLocks noChangeArrowheads="1"/>
          </p:cNvSpPr>
          <p:nvPr/>
        </p:nvSpPr>
        <p:spPr bwMode="auto">
          <a:xfrm rot="5400000">
            <a:off x="2451459" y="1554755"/>
            <a:ext cx="597569" cy="2978194"/>
          </a:xfrm>
          <a:prstGeom prst="rect">
            <a:avLst/>
          </a:prstGeom>
          <a:solidFill>
            <a:schemeClr val="bg2">
              <a:lumMod val="50000"/>
              <a:alpha val="9019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CA" sz="20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7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39" grpId="0" animBg="1"/>
      <p:bldP spid="11786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916" y="205413"/>
            <a:ext cx="7510145" cy="978041"/>
          </a:xfrm>
          <a:ln>
            <a:solidFill>
              <a:srgbClr val="7F7F7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sz="3600" dirty="0">
                <a:solidFill>
                  <a:srgbClr val="000000"/>
                </a:solidFill>
              </a:rPr>
              <a:t>Evolution of Dyspnea during Exercise in COPD</a:t>
            </a:r>
          </a:p>
        </p:txBody>
      </p:sp>
      <p:sp>
        <p:nvSpPr>
          <p:cNvPr id="524365" name="TextBox 7"/>
          <p:cNvSpPr txBox="1">
            <a:spLocks noChangeArrowheads="1"/>
          </p:cNvSpPr>
          <p:nvPr/>
        </p:nvSpPr>
        <p:spPr bwMode="auto">
          <a:xfrm>
            <a:off x="4673600" y="6435725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FF3300"/>
              </a:buClr>
              <a:buFont typeface="Symbol" charset="0"/>
              <a:buNone/>
            </a:pPr>
            <a:r>
              <a:rPr lang="en-CA" dirty="0" err="1">
                <a:solidFill>
                  <a:srgbClr val="000000"/>
                </a:solidFill>
                <a:sym typeface="Symbol" charset="0"/>
              </a:rPr>
              <a:t>Laveneziana</a:t>
            </a:r>
            <a:r>
              <a:rPr lang="en-CA" dirty="0">
                <a:solidFill>
                  <a:srgbClr val="000000"/>
                </a:solidFill>
                <a:sym typeface="Symbol" charset="0"/>
              </a:rPr>
              <a:t> et al. AJRCCM 2011 </a:t>
            </a:r>
            <a:endParaRPr lang="en-US" dirty="0">
              <a:solidFill>
                <a:srgbClr val="000000"/>
              </a:solidFill>
              <a:sym typeface="Symbol" charset="0"/>
            </a:endParaRPr>
          </a:p>
        </p:txBody>
      </p:sp>
      <p:pic>
        <p:nvPicPr>
          <p:cNvPr id="6" name="Immagine 5" descr="Screen Shot 2019-02-19 at 01.29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59" y="1249313"/>
            <a:ext cx="3139458" cy="2578841"/>
          </a:xfrm>
          <a:prstGeom prst="rect">
            <a:avLst/>
          </a:prstGeom>
        </p:spPr>
      </p:pic>
      <p:pic>
        <p:nvPicPr>
          <p:cNvPr id="9" name="Immagine 8" descr="Screen Shot 2019-02-19 at 01.32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81" y="3850851"/>
            <a:ext cx="3340100" cy="2654300"/>
          </a:xfrm>
          <a:prstGeom prst="rect">
            <a:avLst/>
          </a:prstGeom>
        </p:spPr>
      </p:pic>
      <p:pic>
        <p:nvPicPr>
          <p:cNvPr id="10" name="Immagine 9" descr="Screen Shot 2019-02-19 at 01.33.3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/>
          <a:stretch/>
        </p:blipFill>
        <p:spPr>
          <a:xfrm>
            <a:off x="313899" y="1979436"/>
            <a:ext cx="4283939" cy="34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16" y="53440"/>
            <a:ext cx="8734567" cy="239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1194" y="2575946"/>
            <a:ext cx="7788067" cy="1840669"/>
          </a:xfrm>
          <a:prstGeom prst="rect">
            <a:avLst/>
          </a:prstGeom>
          <a:solidFill>
            <a:schemeClr val="bg1"/>
          </a:solidFill>
          <a:ln w="57150" cmpd="sng">
            <a:solidFill>
              <a:srgbClr val="A6A6A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“Un’esperienza soggettiva di un respiro alterato</a:t>
            </a:r>
            <a:r>
              <a:rPr lang="it-IT" sz="2800" kern="0"/>
              <a:t> che consiste di sensazioni qualitativamente distinte che variano in intensità</a:t>
            </a:r>
            <a:r>
              <a:rPr kumimoji="0" lang="it-IT" sz="2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”.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20598" y="4492144"/>
            <a:ext cx="7565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0" u="sng">
                <a:solidFill>
                  <a:srgbClr val="000000"/>
                </a:solidFill>
              </a:rPr>
              <a:t>Corollario</a:t>
            </a:r>
            <a:r>
              <a:rPr lang="it-IT" sz="2000" b="0">
                <a:solidFill>
                  <a:srgbClr val="000000"/>
                </a:solidFill>
              </a:rPr>
              <a:t>:  </a:t>
            </a:r>
          </a:p>
          <a:p>
            <a:pPr algn="ctr"/>
            <a:r>
              <a:rPr lang="it-IT" sz="2000" b="0">
                <a:solidFill>
                  <a:srgbClr val="000000"/>
                </a:solidFill>
              </a:rPr>
              <a:t>L’esperienza della dispnea deriva da interazioni tra multipli fattori fisiologici, psicologici, sociali ed ambientali e possono indurre risposte fisiologiche e comportamentali. </a:t>
            </a:r>
          </a:p>
        </p:txBody>
      </p:sp>
      <p:pic>
        <p:nvPicPr>
          <p:cNvPr id="84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829" y="6530027"/>
            <a:ext cx="5857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895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368" name="Group 494775"/>
          <p:cNvGrpSpPr>
            <a:grpSpLocks/>
          </p:cNvGrpSpPr>
          <p:nvPr/>
        </p:nvGrpSpPr>
        <p:grpSpPr bwMode="auto">
          <a:xfrm>
            <a:off x="3729274" y="1556792"/>
            <a:ext cx="2287588" cy="200025"/>
            <a:chOff x="1546933" y="1931205"/>
            <a:chExt cx="2286233" cy="200025"/>
          </a:xfrm>
        </p:grpSpPr>
        <p:sp>
          <p:nvSpPr>
            <p:cNvPr id="527370" name="Freeform 171"/>
            <p:cNvSpPr>
              <a:spLocks/>
            </p:cNvSpPr>
            <p:nvPr/>
          </p:nvSpPr>
          <p:spPr bwMode="auto">
            <a:xfrm>
              <a:off x="1546933" y="2015343"/>
              <a:ext cx="295275" cy="26988"/>
            </a:xfrm>
            <a:custGeom>
              <a:avLst/>
              <a:gdLst>
                <a:gd name="T0" fmla="*/ 2147483647 w 2816"/>
                <a:gd name="T1" fmla="*/ 0 h 256"/>
                <a:gd name="T2" fmla="*/ 2147483647 w 2816"/>
                <a:gd name="T3" fmla="*/ 0 h 256"/>
                <a:gd name="T4" fmla="*/ 2147483647 w 2816"/>
                <a:gd name="T5" fmla="*/ 2147483647 h 256"/>
                <a:gd name="T6" fmla="*/ 2147483647 w 2816"/>
                <a:gd name="T7" fmla="*/ 2147483647 h 256"/>
                <a:gd name="T8" fmla="*/ 2147483647 w 2816"/>
                <a:gd name="T9" fmla="*/ 2147483647 h 256"/>
                <a:gd name="T10" fmla="*/ 0 w 2816"/>
                <a:gd name="T11" fmla="*/ 2147483647 h 256"/>
                <a:gd name="T12" fmla="*/ 2147483647 w 2816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16"/>
                <a:gd name="T22" fmla="*/ 0 h 256"/>
                <a:gd name="T23" fmla="*/ 2816 w 2816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16" h="256">
                  <a:moveTo>
                    <a:pt x="128" y="0"/>
                  </a:moveTo>
                  <a:lnTo>
                    <a:pt x="2688" y="0"/>
                  </a:lnTo>
                  <a:cubicBezTo>
                    <a:pt x="2759" y="0"/>
                    <a:pt x="2816" y="58"/>
                    <a:pt x="2816" y="128"/>
                  </a:cubicBezTo>
                  <a:cubicBezTo>
                    <a:pt x="2816" y="199"/>
                    <a:pt x="2759" y="256"/>
                    <a:pt x="2688" y="256"/>
                  </a:cubicBezTo>
                  <a:lnTo>
                    <a:pt x="128" y="256"/>
                  </a:lnTo>
                  <a:cubicBezTo>
                    <a:pt x="58" y="256"/>
                    <a:pt x="0" y="199"/>
                    <a:pt x="0" y="128"/>
                  </a:cubicBez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chemeClr val="tx2"/>
            </a:solidFill>
            <a:ln w="1" cap="flat">
              <a:solidFill>
                <a:schemeClr val="tx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7371" name="Rectangle 172"/>
            <p:cNvSpPr>
              <a:spLocks noChangeArrowheads="1"/>
            </p:cNvSpPr>
            <p:nvPr/>
          </p:nvSpPr>
          <p:spPr bwMode="auto">
            <a:xfrm>
              <a:off x="1651708" y="1986768"/>
              <a:ext cx="84138" cy="841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7372" name="Freeform 173"/>
            <p:cNvSpPr>
              <a:spLocks noEditPoints="1"/>
            </p:cNvSpPr>
            <p:nvPr/>
          </p:nvSpPr>
          <p:spPr bwMode="auto">
            <a:xfrm>
              <a:off x="1646945" y="1982005"/>
              <a:ext cx="93663" cy="93663"/>
            </a:xfrm>
            <a:custGeom>
              <a:avLst/>
              <a:gdLst>
                <a:gd name="T0" fmla="*/ 0 w 896"/>
                <a:gd name="T1" fmla="*/ 2147483647 h 896"/>
                <a:gd name="T2" fmla="*/ 2147483647 w 896"/>
                <a:gd name="T3" fmla="*/ 0 h 896"/>
                <a:gd name="T4" fmla="*/ 2147483647 w 896"/>
                <a:gd name="T5" fmla="*/ 0 h 896"/>
                <a:gd name="T6" fmla="*/ 2147483647 w 896"/>
                <a:gd name="T7" fmla="*/ 2147483647 h 896"/>
                <a:gd name="T8" fmla="*/ 2147483647 w 896"/>
                <a:gd name="T9" fmla="*/ 2147483647 h 896"/>
                <a:gd name="T10" fmla="*/ 2147483647 w 896"/>
                <a:gd name="T11" fmla="*/ 2147483647 h 896"/>
                <a:gd name="T12" fmla="*/ 2147483647 w 896"/>
                <a:gd name="T13" fmla="*/ 2147483647 h 896"/>
                <a:gd name="T14" fmla="*/ 0 w 896"/>
                <a:gd name="T15" fmla="*/ 2147483647 h 896"/>
                <a:gd name="T16" fmla="*/ 0 w 896"/>
                <a:gd name="T17" fmla="*/ 2147483647 h 896"/>
                <a:gd name="T18" fmla="*/ 2147483647 w 896"/>
                <a:gd name="T19" fmla="*/ 2147483647 h 896"/>
                <a:gd name="T20" fmla="*/ 2147483647 w 896"/>
                <a:gd name="T21" fmla="*/ 2147483647 h 896"/>
                <a:gd name="T22" fmla="*/ 2147483647 w 896"/>
                <a:gd name="T23" fmla="*/ 2147483647 h 896"/>
                <a:gd name="T24" fmla="*/ 2147483647 w 896"/>
                <a:gd name="T25" fmla="*/ 2147483647 h 896"/>
                <a:gd name="T26" fmla="*/ 2147483647 w 896"/>
                <a:gd name="T27" fmla="*/ 2147483647 h 896"/>
                <a:gd name="T28" fmla="*/ 2147483647 w 896"/>
                <a:gd name="T29" fmla="*/ 2147483647 h 896"/>
                <a:gd name="T30" fmla="*/ 2147483647 w 896"/>
                <a:gd name="T31" fmla="*/ 2147483647 h 896"/>
                <a:gd name="T32" fmla="*/ 2147483647 w 896"/>
                <a:gd name="T33" fmla="*/ 2147483647 h 896"/>
                <a:gd name="T34" fmla="*/ 2147483647 w 896"/>
                <a:gd name="T35" fmla="*/ 2147483647 h 8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6"/>
                <a:gd name="T55" fmla="*/ 0 h 896"/>
                <a:gd name="T56" fmla="*/ 896 w 896"/>
                <a:gd name="T57" fmla="*/ 896 h 8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6" h="896">
                  <a:moveTo>
                    <a:pt x="0" y="48"/>
                  </a:moveTo>
                  <a:cubicBezTo>
                    <a:pt x="0" y="22"/>
                    <a:pt x="22" y="0"/>
                    <a:pt x="48" y="0"/>
                  </a:cubicBezTo>
                  <a:lnTo>
                    <a:pt x="848" y="0"/>
                  </a:lnTo>
                  <a:cubicBezTo>
                    <a:pt x="875" y="0"/>
                    <a:pt x="896" y="22"/>
                    <a:pt x="896" y="48"/>
                  </a:cubicBezTo>
                  <a:lnTo>
                    <a:pt x="896" y="848"/>
                  </a:lnTo>
                  <a:cubicBezTo>
                    <a:pt x="896" y="875"/>
                    <a:pt x="875" y="896"/>
                    <a:pt x="848" y="896"/>
                  </a:cubicBezTo>
                  <a:lnTo>
                    <a:pt x="48" y="896"/>
                  </a:lnTo>
                  <a:cubicBezTo>
                    <a:pt x="22" y="896"/>
                    <a:pt x="0" y="875"/>
                    <a:pt x="0" y="848"/>
                  </a:cubicBezTo>
                  <a:lnTo>
                    <a:pt x="0" y="48"/>
                  </a:lnTo>
                  <a:close/>
                  <a:moveTo>
                    <a:pt x="96" y="848"/>
                  </a:moveTo>
                  <a:lnTo>
                    <a:pt x="48" y="800"/>
                  </a:lnTo>
                  <a:lnTo>
                    <a:pt x="848" y="800"/>
                  </a:lnTo>
                  <a:lnTo>
                    <a:pt x="800" y="848"/>
                  </a:lnTo>
                  <a:lnTo>
                    <a:pt x="800" y="48"/>
                  </a:lnTo>
                  <a:lnTo>
                    <a:pt x="848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848"/>
                  </a:lnTo>
                  <a:close/>
                </a:path>
              </a:pathLst>
            </a:custGeom>
            <a:solidFill>
              <a:schemeClr val="tx2"/>
            </a:solidFill>
            <a:ln w="1" cap="flat">
              <a:solidFill>
                <a:schemeClr val="tx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7373" name="Rectangle 174"/>
            <p:cNvSpPr>
              <a:spLocks noChangeArrowheads="1"/>
            </p:cNvSpPr>
            <p:nvPr/>
          </p:nvSpPr>
          <p:spPr bwMode="auto">
            <a:xfrm>
              <a:off x="1912058" y="1931205"/>
              <a:ext cx="39687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Effort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7374" name="Freeform 175"/>
            <p:cNvSpPr>
              <a:spLocks/>
            </p:cNvSpPr>
            <p:nvPr/>
          </p:nvSpPr>
          <p:spPr bwMode="auto">
            <a:xfrm>
              <a:off x="2459382" y="2015343"/>
              <a:ext cx="295275" cy="26988"/>
            </a:xfrm>
            <a:custGeom>
              <a:avLst/>
              <a:gdLst>
                <a:gd name="T0" fmla="*/ 2147483647 w 2816"/>
                <a:gd name="T1" fmla="*/ 0 h 256"/>
                <a:gd name="T2" fmla="*/ 2147483647 w 2816"/>
                <a:gd name="T3" fmla="*/ 0 h 256"/>
                <a:gd name="T4" fmla="*/ 2147483647 w 2816"/>
                <a:gd name="T5" fmla="*/ 2147483647 h 256"/>
                <a:gd name="T6" fmla="*/ 2147483647 w 2816"/>
                <a:gd name="T7" fmla="*/ 2147483647 h 256"/>
                <a:gd name="T8" fmla="*/ 2147483647 w 2816"/>
                <a:gd name="T9" fmla="*/ 2147483647 h 256"/>
                <a:gd name="T10" fmla="*/ 0 w 2816"/>
                <a:gd name="T11" fmla="*/ 2147483647 h 256"/>
                <a:gd name="T12" fmla="*/ 2147483647 w 2816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16"/>
                <a:gd name="T22" fmla="*/ 0 h 256"/>
                <a:gd name="T23" fmla="*/ 2816 w 2816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16" h="256">
                  <a:moveTo>
                    <a:pt x="128" y="0"/>
                  </a:moveTo>
                  <a:lnTo>
                    <a:pt x="2688" y="0"/>
                  </a:lnTo>
                  <a:cubicBezTo>
                    <a:pt x="2759" y="0"/>
                    <a:pt x="2816" y="58"/>
                    <a:pt x="2816" y="128"/>
                  </a:cubicBezTo>
                  <a:cubicBezTo>
                    <a:pt x="2816" y="199"/>
                    <a:pt x="2759" y="256"/>
                    <a:pt x="2688" y="256"/>
                  </a:cubicBezTo>
                  <a:lnTo>
                    <a:pt x="128" y="256"/>
                  </a:lnTo>
                  <a:cubicBezTo>
                    <a:pt x="58" y="256"/>
                    <a:pt x="0" y="199"/>
                    <a:pt x="0" y="128"/>
                  </a:cubicBez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chemeClr val="tx2"/>
            </a:solidFill>
            <a:ln w="1" cap="flat">
              <a:solidFill>
                <a:schemeClr val="tx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7375" name="Oval 176"/>
            <p:cNvSpPr>
              <a:spLocks noChangeArrowheads="1"/>
            </p:cNvSpPr>
            <p:nvPr/>
          </p:nvSpPr>
          <p:spPr bwMode="auto">
            <a:xfrm>
              <a:off x="2557807" y="1980418"/>
              <a:ext cx="98425" cy="96838"/>
            </a:xfrm>
            <a:prstGeom prst="ellipse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CA" sz="4000">
                <a:solidFill>
                  <a:srgbClr val="000000"/>
                </a:solidFill>
              </a:endParaRPr>
            </a:p>
          </p:txBody>
        </p:sp>
        <p:sp>
          <p:nvSpPr>
            <p:cNvPr id="527376" name="Freeform 177"/>
            <p:cNvSpPr>
              <a:spLocks noEditPoints="1"/>
            </p:cNvSpPr>
            <p:nvPr/>
          </p:nvSpPr>
          <p:spPr bwMode="auto">
            <a:xfrm>
              <a:off x="2553045" y="1975655"/>
              <a:ext cx="109538" cy="106363"/>
            </a:xfrm>
            <a:custGeom>
              <a:avLst/>
              <a:gdLst>
                <a:gd name="T0" fmla="*/ 2147483647 w 1041"/>
                <a:gd name="T1" fmla="*/ 2147483647 h 1025"/>
                <a:gd name="T2" fmla="*/ 2147483647 w 1041"/>
                <a:gd name="T3" fmla="*/ 2147483647 h 1025"/>
                <a:gd name="T4" fmla="*/ 2147483647 w 1041"/>
                <a:gd name="T5" fmla="*/ 2147483647 h 1025"/>
                <a:gd name="T6" fmla="*/ 2147483647 w 1041"/>
                <a:gd name="T7" fmla="*/ 2147483647 h 1025"/>
                <a:gd name="T8" fmla="*/ 2147483647 w 1041"/>
                <a:gd name="T9" fmla="*/ 2147483647 h 1025"/>
                <a:gd name="T10" fmla="*/ 2147483647 w 1041"/>
                <a:gd name="T11" fmla="*/ 2147483647 h 1025"/>
                <a:gd name="T12" fmla="*/ 2147483647 w 1041"/>
                <a:gd name="T13" fmla="*/ 2147483647 h 1025"/>
                <a:gd name="T14" fmla="*/ 2147483647 w 1041"/>
                <a:gd name="T15" fmla="*/ 2147483647 h 1025"/>
                <a:gd name="T16" fmla="*/ 2147483647 w 1041"/>
                <a:gd name="T17" fmla="*/ 2147483647 h 1025"/>
                <a:gd name="T18" fmla="*/ 2147483647 w 1041"/>
                <a:gd name="T19" fmla="*/ 2147483647 h 1025"/>
                <a:gd name="T20" fmla="*/ 2147483647 w 1041"/>
                <a:gd name="T21" fmla="*/ 2147483647 h 1025"/>
                <a:gd name="T22" fmla="*/ 2147483647 w 1041"/>
                <a:gd name="T23" fmla="*/ 2147483647 h 1025"/>
                <a:gd name="T24" fmla="*/ 2147483647 w 1041"/>
                <a:gd name="T25" fmla="*/ 2147483647 h 1025"/>
                <a:gd name="T26" fmla="*/ 2147483647 w 1041"/>
                <a:gd name="T27" fmla="*/ 2147483647 h 1025"/>
                <a:gd name="T28" fmla="*/ 2147483647 w 1041"/>
                <a:gd name="T29" fmla="*/ 2147483647 h 1025"/>
                <a:gd name="T30" fmla="*/ 2147483647 w 1041"/>
                <a:gd name="T31" fmla="*/ 2147483647 h 1025"/>
                <a:gd name="T32" fmla="*/ 2147483647 w 1041"/>
                <a:gd name="T33" fmla="*/ 2147483647 h 1025"/>
                <a:gd name="T34" fmla="*/ 2147483647 w 1041"/>
                <a:gd name="T35" fmla="*/ 2147483647 h 1025"/>
                <a:gd name="T36" fmla="*/ 2147483647 w 1041"/>
                <a:gd name="T37" fmla="*/ 2147483647 h 1025"/>
                <a:gd name="T38" fmla="*/ 2147483647 w 1041"/>
                <a:gd name="T39" fmla="*/ 2147483647 h 1025"/>
                <a:gd name="T40" fmla="*/ 2147483647 w 1041"/>
                <a:gd name="T41" fmla="*/ 2147483647 h 1025"/>
                <a:gd name="T42" fmla="*/ 2147483647 w 1041"/>
                <a:gd name="T43" fmla="*/ 2147483647 h 1025"/>
                <a:gd name="T44" fmla="*/ 2147483647 w 1041"/>
                <a:gd name="T45" fmla="*/ 2147483647 h 1025"/>
                <a:gd name="T46" fmla="*/ 2147483647 w 1041"/>
                <a:gd name="T47" fmla="*/ 2147483647 h 1025"/>
                <a:gd name="T48" fmla="*/ 2147483647 w 1041"/>
                <a:gd name="T49" fmla="*/ 2147483647 h 1025"/>
                <a:gd name="T50" fmla="*/ 2147483647 w 1041"/>
                <a:gd name="T51" fmla="*/ 2147483647 h 1025"/>
                <a:gd name="T52" fmla="*/ 2147483647 w 1041"/>
                <a:gd name="T53" fmla="*/ 2147483647 h 1025"/>
                <a:gd name="T54" fmla="*/ 2147483647 w 1041"/>
                <a:gd name="T55" fmla="*/ 2147483647 h 1025"/>
                <a:gd name="T56" fmla="*/ 2147483647 w 1041"/>
                <a:gd name="T57" fmla="*/ 2147483647 h 1025"/>
                <a:gd name="T58" fmla="*/ 2147483647 w 1041"/>
                <a:gd name="T59" fmla="*/ 2147483647 h 1025"/>
                <a:gd name="T60" fmla="*/ 2147483647 w 1041"/>
                <a:gd name="T61" fmla="*/ 2147483647 h 1025"/>
                <a:gd name="T62" fmla="*/ 2147483647 w 1041"/>
                <a:gd name="T63" fmla="*/ 2147483647 h 1025"/>
                <a:gd name="T64" fmla="*/ 2147483647 w 1041"/>
                <a:gd name="T65" fmla="*/ 2147483647 h 1025"/>
                <a:gd name="T66" fmla="*/ 2147483647 w 1041"/>
                <a:gd name="T67" fmla="*/ 2147483647 h 1025"/>
                <a:gd name="T68" fmla="*/ 2147483647 w 1041"/>
                <a:gd name="T69" fmla="*/ 2147483647 h 1025"/>
                <a:gd name="T70" fmla="*/ 2147483647 w 1041"/>
                <a:gd name="T71" fmla="*/ 2147483647 h 1025"/>
                <a:gd name="T72" fmla="*/ 2147483647 w 1041"/>
                <a:gd name="T73" fmla="*/ 2147483647 h 1025"/>
                <a:gd name="T74" fmla="*/ 2147483647 w 1041"/>
                <a:gd name="T75" fmla="*/ 2147483647 h 1025"/>
                <a:gd name="T76" fmla="*/ 2147483647 w 1041"/>
                <a:gd name="T77" fmla="*/ 2147483647 h 1025"/>
                <a:gd name="T78" fmla="*/ 2147483647 w 1041"/>
                <a:gd name="T79" fmla="*/ 2147483647 h 1025"/>
                <a:gd name="T80" fmla="*/ 2147483647 w 1041"/>
                <a:gd name="T81" fmla="*/ 2147483647 h 1025"/>
                <a:gd name="T82" fmla="*/ 2147483647 w 1041"/>
                <a:gd name="T83" fmla="*/ 2147483647 h 1025"/>
                <a:gd name="T84" fmla="*/ 2147483647 w 1041"/>
                <a:gd name="T85" fmla="*/ 2147483647 h 10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41"/>
                <a:gd name="T130" fmla="*/ 0 h 1025"/>
                <a:gd name="T131" fmla="*/ 1041 w 1041"/>
                <a:gd name="T132" fmla="*/ 1025 h 10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41" h="1025">
                  <a:moveTo>
                    <a:pt x="1040" y="507"/>
                  </a:moveTo>
                  <a:cubicBezTo>
                    <a:pt x="1041" y="511"/>
                    <a:pt x="1041" y="514"/>
                    <a:pt x="1040" y="518"/>
                  </a:cubicBezTo>
                  <a:lnTo>
                    <a:pt x="1030" y="612"/>
                  </a:lnTo>
                  <a:cubicBezTo>
                    <a:pt x="1030" y="615"/>
                    <a:pt x="1029" y="618"/>
                    <a:pt x="1028" y="621"/>
                  </a:cubicBezTo>
                  <a:lnTo>
                    <a:pt x="1001" y="708"/>
                  </a:lnTo>
                  <a:cubicBezTo>
                    <a:pt x="1000" y="711"/>
                    <a:pt x="999" y="714"/>
                    <a:pt x="997" y="717"/>
                  </a:cubicBezTo>
                  <a:lnTo>
                    <a:pt x="953" y="796"/>
                  </a:lnTo>
                  <a:cubicBezTo>
                    <a:pt x="952" y="798"/>
                    <a:pt x="950" y="801"/>
                    <a:pt x="948" y="803"/>
                  </a:cubicBezTo>
                  <a:lnTo>
                    <a:pt x="891" y="871"/>
                  </a:lnTo>
                  <a:cubicBezTo>
                    <a:pt x="889" y="874"/>
                    <a:pt x="887" y="876"/>
                    <a:pt x="885" y="878"/>
                  </a:cubicBezTo>
                  <a:lnTo>
                    <a:pt x="815" y="935"/>
                  </a:lnTo>
                  <a:cubicBezTo>
                    <a:pt x="812" y="937"/>
                    <a:pt x="810" y="938"/>
                    <a:pt x="807" y="940"/>
                  </a:cubicBezTo>
                  <a:lnTo>
                    <a:pt x="727" y="983"/>
                  </a:lnTo>
                  <a:cubicBezTo>
                    <a:pt x="724" y="984"/>
                    <a:pt x="721" y="985"/>
                    <a:pt x="718" y="986"/>
                  </a:cubicBezTo>
                  <a:lnTo>
                    <a:pt x="629" y="1013"/>
                  </a:lnTo>
                  <a:cubicBezTo>
                    <a:pt x="626" y="1014"/>
                    <a:pt x="623" y="1015"/>
                    <a:pt x="620" y="1015"/>
                  </a:cubicBezTo>
                  <a:lnTo>
                    <a:pt x="525" y="1024"/>
                  </a:lnTo>
                  <a:cubicBezTo>
                    <a:pt x="522" y="1025"/>
                    <a:pt x="519" y="1025"/>
                    <a:pt x="516" y="1024"/>
                  </a:cubicBezTo>
                  <a:lnTo>
                    <a:pt x="421" y="1015"/>
                  </a:lnTo>
                  <a:cubicBezTo>
                    <a:pt x="418" y="1015"/>
                    <a:pt x="414" y="1014"/>
                    <a:pt x="411" y="1013"/>
                  </a:cubicBezTo>
                  <a:lnTo>
                    <a:pt x="323" y="986"/>
                  </a:lnTo>
                  <a:cubicBezTo>
                    <a:pt x="320" y="985"/>
                    <a:pt x="318" y="984"/>
                    <a:pt x="315" y="983"/>
                  </a:cubicBezTo>
                  <a:lnTo>
                    <a:pt x="234" y="940"/>
                  </a:lnTo>
                  <a:cubicBezTo>
                    <a:pt x="231" y="938"/>
                    <a:pt x="228" y="937"/>
                    <a:pt x="226" y="934"/>
                  </a:cubicBezTo>
                  <a:lnTo>
                    <a:pt x="157" y="877"/>
                  </a:lnTo>
                  <a:cubicBezTo>
                    <a:pt x="155" y="876"/>
                    <a:pt x="153" y="874"/>
                    <a:pt x="151" y="872"/>
                  </a:cubicBezTo>
                  <a:lnTo>
                    <a:pt x="93" y="804"/>
                  </a:lnTo>
                  <a:cubicBezTo>
                    <a:pt x="91" y="801"/>
                    <a:pt x="89" y="799"/>
                    <a:pt x="88" y="796"/>
                  </a:cubicBezTo>
                  <a:lnTo>
                    <a:pt x="44" y="717"/>
                  </a:lnTo>
                  <a:cubicBezTo>
                    <a:pt x="42" y="714"/>
                    <a:pt x="41" y="711"/>
                    <a:pt x="40" y="708"/>
                  </a:cubicBezTo>
                  <a:lnTo>
                    <a:pt x="13" y="621"/>
                  </a:lnTo>
                  <a:cubicBezTo>
                    <a:pt x="12" y="618"/>
                    <a:pt x="11" y="615"/>
                    <a:pt x="11" y="612"/>
                  </a:cubicBezTo>
                  <a:lnTo>
                    <a:pt x="1" y="518"/>
                  </a:lnTo>
                  <a:cubicBezTo>
                    <a:pt x="0" y="514"/>
                    <a:pt x="0" y="511"/>
                    <a:pt x="1" y="507"/>
                  </a:cubicBezTo>
                  <a:lnTo>
                    <a:pt x="11" y="414"/>
                  </a:lnTo>
                  <a:cubicBezTo>
                    <a:pt x="11" y="411"/>
                    <a:pt x="12" y="408"/>
                    <a:pt x="13" y="405"/>
                  </a:cubicBezTo>
                  <a:lnTo>
                    <a:pt x="40" y="318"/>
                  </a:lnTo>
                  <a:cubicBezTo>
                    <a:pt x="41" y="315"/>
                    <a:pt x="42" y="312"/>
                    <a:pt x="44" y="309"/>
                  </a:cubicBezTo>
                  <a:lnTo>
                    <a:pt x="88" y="230"/>
                  </a:lnTo>
                  <a:cubicBezTo>
                    <a:pt x="89" y="227"/>
                    <a:pt x="91" y="225"/>
                    <a:pt x="93" y="223"/>
                  </a:cubicBezTo>
                  <a:lnTo>
                    <a:pt x="151" y="154"/>
                  </a:lnTo>
                  <a:cubicBezTo>
                    <a:pt x="153" y="151"/>
                    <a:pt x="155" y="149"/>
                    <a:pt x="157" y="147"/>
                  </a:cubicBezTo>
                  <a:lnTo>
                    <a:pt x="226" y="90"/>
                  </a:lnTo>
                  <a:cubicBezTo>
                    <a:pt x="229" y="88"/>
                    <a:pt x="231" y="86"/>
                    <a:pt x="234" y="85"/>
                  </a:cubicBezTo>
                  <a:lnTo>
                    <a:pt x="315" y="43"/>
                  </a:lnTo>
                  <a:cubicBezTo>
                    <a:pt x="318" y="42"/>
                    <a:pt x="320" y="41"/>
                    <a:pt x="323" y="40"/>
                  </a:cubicBezTo>
                  <a:lnTo>
                    <a:pt x="411" y="12"/>
                  </a:lnTo>
                  <a:cubicBezTo>
                    <a:pt x="414" y="11"/>
                    <a:pt x="418" y="10"/>
                    <a:pt x="421" y="10"/>
                  </a:cubicBezTo>
                  <a:lnTo>
                    <a:pt x="516" y="1"/>
                  </a:lnTo>
                  <a:cubicBezTo>
                    <a:pt x="519" y="0"/>
                    <a:pt x="522" y="0"/>
                    <a:pt x="525" y="1"/>
                  </a:cubicBezTo>
                  <a:lnTo>
                    <a:pt x="620" y="10"/>
                  </a:lnTo>
                  <a:cubicBezTo>
                    <a:pt x="623" y="10"/>
                    <a:pt x="627" y="11"/>
                    <a:pt x="630" y="12"/>
                  </a:cubicBezTo>
                  <a:lnTo>
                    <a:pt x="719" y="40"/>
                  </a:lnTo>
                  <a:cubicBezTo>
                    <a:pt x="722" y="41"/>
                    <a:pt x="724" y="42"/>
                    <a:pt x="727" y="43"/>
                  </a:cubicBezTo>
                  <a:lnTo>
                    <a:pt x="807" y="85"/>
                  </a:lnTo>
                  <a:cubicBezTo>
                    <a:pt x="810" y="86"/>
                    <a:pt x="812" y="88"/>
                    <a:pt x="815" y="90"/>
                  </a:cubicBezTo>
                  <a:lnTo>
                    <a:pt x="885" y="147"/>
                  </a:lnTo>
                  <a:cubicBezTo>
                    <a:pt x="887" y="149"/>
                    <a:pt x="889" y="151"/>
                    <a:pt x="891" y="154"/>
                  </a:cubicBezTo>
                  <a:lnTo>
                    <a:pt x="948" y="223"/>
                  </a:lnTo>
                  <a:cubicBezTo>
                    <a:pt x="950" y="225"/>
                    <a:pt x="952" y="228"/>
                    <a:pt x="953" y="230"/>
                  </a:cubicBezTo>
                  <a:lnTo>
                    <a:pt x="997" y="309"/>
                  </a:lnTo>
                  <a:cubicBezTo>
                    <a:pt x="999" y="312"/>
                    <a:pt x="1000" y="315"/>
                    <a:pt x="1001" y="318"/>
                  </a:cubicBezTo>
                  <a:lnTo>
                    <a:pt x="1028" y="405"/>
                  </a:lnTo>
                  <a:cubicBezTo>
                    <a:pt x="1029" y="408"/>
                    <a:pt x="1030" y="411"/>
                    <a:pt x="1030" y="414"/>
                  </a:cubicBezTo>
                  <a:lnTo>
                    <a:pt x="1040" y="507"/>
                  </a:lnTo>
                  <a:close/>
                  <a:moveTo>
                    <a:pt x="935" y="425"/>
                  </a:moveTo>
                  <a:lnTo>
                    <a:pt x="937" y="434"/>
                  </a:lnTo>
                  <a:lnTo>
                    <a:pt x="910" y="347"/>
                  </a:lnTo>
                  <a:lnTo>
                    <a:pt x="914" y="356"/>
                  </a:lnTo>
                  <a:lnTo>
                    <a:pt x="870" y="277"/>
                  </a:lnTo>
                  <a:lnTo>
                    <a:pt x="874" y="284"/>
                  </a:lnTo>
                  <a:lnTo>
                    <a:pt x="817" y="215"/>
                  </a:lnTo>
                  <a:lnTo>
                    <a:pt x="824" y="222"/>
                  </a:lnTo>
                  <a:lnTo>
                    <a:pt x="754" y="165"/>
                  </a:lnTo>
                  <a:lnTo>
                    <a:pt x="762" y="170"/>
                  </a:lnTo>
                  <a:lnTo>
                    <a:pt x="682" y="128"/>
                  </a:lnTo>
                  <a:lnTo>
                    <a:pt x="690" y="131"/>
                  </a:lnTo>
                  <a:lnTo>
                    <a:pt x="601" y="103"/>
                  </a:lnTo>
                  <a:lnTo>
                    <a:pt x="611" y="105"/>
                  </a:lnTo>
                  <a:lnTo>
                    <a:pt x="516" y="96"/>
                  </a:lnTo>
                  <a:lnTo>
                    <a:pt x="525" y="96"/>
                  </a:lnTo>
                  <a:lnTo>
                    <a:pt x="430" y="105"/>
                  </a:lnTo>
                  <a:lnTo>
                    <a:pt x="440" y="103"/>
                  </a:lnTo>
                  <a:lnTo>
                    <a:pt x="352" y="131"/>
                  </a:lnTo>
                  <a:lnTo>
                    <a:pt x="360" y="128"/>
                  </a:lnTo>
                  <a:lnTo>
                    <a:pt x="279" y="170"/>
                  </a:lnTo>
                  <a:lnTo>
                    <a:pt x="287" y="164"/>
                  </a:lnTo>
                  <a:lnTo>
                    <a:pt x="218" y="221"/>
                  </a:lnTo>
                  <a:lnTo>
                    <a:pt x="224" y="215"/>
                  </a:lnTo>
                  <a:lnTo>
                    <a:pt x="166" y="284"/>
                  </a:lnTo>
                  <a:lnTo>
                    <a:pt x="171" y="277"/>
                  </a:lnTo>
                  <a:lnTo>
                    <a:pt x="127" y="356"/>
                  </a:lnTo>
                  <a:lnTo>
                    <a:pt x="131" y="347"/>
                  </a:lnTo>
                  <a:lnTo>
                    <a:pt x="104" y="434"/>
                  </a:lnTo>
                  <a:lnTo>
                    <a:pt x="106" y="425"/>
                  </a:lnTo>
                  <a:lnTo>
                    <a:pt x="96" y="518"/>
                  </a:lnTo>
                  <a:lnTo>
                    <a:pt x="96" y="507"/>
                  </a:lnTo>
                  <a:lnTo>
                    <a:pt x="106" y="601"/>
                  </a:lnTo>
                  <a:lnTo>
                    <a:pt x="104" y="592"/>
                  </a:lnTo>
                  <a:lnTo>
                    <a:pt x="131" y="679"/>
                  </a:lnTo>
                  <a:lnTo>
                    <a:pt x="127" y="670"/>
                  </a:lnTo>
                  <a:lnTo>
                    <a:pt x="171" y="749"/>
                  </a:lnTo>
                  <a:lnTo>
                    <a:pt x="166" y="741"/>
                  </a:lnTo>
                  <a:lnTo>
                    <a:pt x="224" y="809"/>
                  </a:lnTo>
                  <a:lnTo>
                    <a:pt x="218" y="803"/>
                  </a:lnTo>
                  <a:lnTo>
                    <a:pt x="287" y="860"/>
                  </a:lnTo>
                  <a:lnTo>
                    <a:pt x="279" y="855"/>
                  </a:lnTo>
                  <a:lnTo>
                    <a:pt x="360" y="898"/>
                  </a:lnTo>
                  <a:lnTo>
                    <a:pt x="352" y="895"/>
                  </a:lnTo>
                  <a:lnTo>
                    <a:pt x="440" y="922"/>
                  </a:lnTo>
                  <a:lnTo>
                    <a:pt x="430" y="920"/>
                  </a:lnTo>
                  <a:lnTo>
                    <a:pt x="525" y="929"/>
                  </a:lnTo>
                  <a:lnTo>
                    <a:pt x="516" y="929"/>
                  </a:lnTo>
                  <a:lnTo>
                    <a:pt x="611" y="920"/>
                  </a:lnTo>
                  <a:lnTo>
                    <a:pt x="602" y="922"/>
                  </a:lnTo>
                  <a:lnTo>
                    <a:pt x="691" y="895"/>
                  </a:lnTo>
                  <a:lnTo>
                    <a:pt x="682" y="898"/>
                  </a:lnTo>
                  <a:lnTo>
                    <a:pt x="762" y="855"/>
                  </a:lnTo>
                  <a:lnTo>
                    <a:pt x="754" y="860"/>
                  </a:lnTo>
                  <a:lnTo>
                    <a:pt x="824" y="803"/>
                  </a:lnTo>
                  <a:lnTo>
                    <a:pt x="818" y="810"/>
                  </a:lnTo>
                  <a:lnTo>
                    <a:pt x="875" y="742"/>
                  </a:lnTo>
                  <a:lnTo>
                    <a:pt x="870" y="749"/>
                  </a:lnTo>
                  <a:lnTo>
                    <a:pt x="914" y="670"/>
                  </a:lnTo>
                  <a:lnTo>
                    <a:pt x="910" y="679"/>
                  </a:lnTo>
                  <a:lnTo>
                    <a:pt x="937" y="592"/>
                  </a:lnTo>
                  <a:lnTo>
                    <a:pt x="935" y="601"/>
                  </a:lnTo>
                  <a:lnTo>
                    <a:pt x="945" y="507"/>
                  </a:lnTo>
                  <a:lnTo>
                    <a:pt x="945" y="518"/>
                  </a:lnTo>
                  <a:lnTo>
                    <a:pt x="935" y="425"/>
                  </a:lnTo>
                  <a:close/>
                </a:path>
              </a:pathLst>
            </a:custGeom>
            <a:solidFill>
              <a:schemeClr val="tx2"/>
            </a:solidFill>
            <a:ln w="1" cap="flat">
              <a:solidFill>
                <a:schemeClr val="tx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7377" name="Rectangle 178"/>
            <p:cNvSpPr>
              <a:spLocks noChangeArrowheads="1"/>
            </p:cNvSpPr>
            <p:nvPr/>
          </p:nvSpPr>
          <p:spPr bwMode="auto">
            <a:xfrm>
              <a:off x="2814982" y="1931205"/>
              <a:ext cx="166688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 dirty="0">
                  <a:solidFill>
                    <a:srgbClr val="000000"/>
                  </a:solidFill>
                  <a:latin typeface="Arial" charset="0"/>
                </a:rPr>
                <a:t>IN</a:t>
              </a:r>
              <a:endParaRPr lang="en-US" sz="4000" dirty="0">
                <a:solidFill>
                  <a:srgbClr val="000000"/>
                </a:solidFill>
              </a:endParaRPr>
            </a:p>
          </p:txBody>
        </p:sp>
        <p:sp>
          <p:nvSpPr>
            <p:cNvPr id="527378" name="Freeform 180"/>
            <p:cNvSpPr>
              <a:spLocks/>
            </p:cNvSpPr>
            <p:nvPr/>
          </p:nvSpPr>
          <p:spPr bwMode="auto">
            <a:xfrm>
              <a:off x="3217216" y="1980418"/>
              <a:ext cx="98425" cy="96838"/>
            </a:xfrm>
            <a:custGeom>
              <a:avLst/>
              <a:gdLst>
                <a:gd name="T0" fmla="*/ 2147483647 w 62"/>
                <a:gd name="T1" fmla="*/ 0 h 61"/>
                <a:gd name="T2" fmla="*/ 2147483647 w 62"/>
                <a:gd name="T3" fmla="*/ 2147483647 h 61"/>
                <a:gd name="T4" fmla="*/ 0 w 62"/>
                <a:gd name="T5" fmla="*/ 2147483647 h 61"/>
                <a:gd name="T6" fmla="*/ 2147483647 w 62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61"/>
                <a:gd name="T14" fmla="*/ 62 w 62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61">
                  <a:moveTo>
                    <a:pt x="31" y="0"/>
                  </a:moveTo>
                  <a:lnTo>
                    <a:pt x="62" y="61"/>
                  </a:lnTo>
                  <a:lnTo>
                    <a:pt x="0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7379" name="Freeform 181"/>
            <p:cNvSpPr>
              <a:spLocks noEditPoints="1"/>
            </p:cNvSpPr>
            <p:nvPr/>
          </p:nvSpPr>
          <p:spPr bwMode="auto">
            <a:xfrm>
              <a:off x="3212453" y="1975655"/>
              <a:ext cx="107950" cy="107950"/>
            </a:xfrm>
            <a:custGeom>
              <a:avLst/>
              <a:gdLst>
                <a:gd name="T0" fmla="*/ 2147483647 w 1034"/>
                <a:gd name="T1" fmla="*/ 2147483647 h 1030"/>
                <a:gd name="T2" fmla="*/ 2147483647 w 1034"/>
                <a:gd name="T3" fmla="*/ 0 h 1030"/>
                <a:gd name="T4" fmla="*/ 2147483647 w 1034"/>
                <a:gd name="T5" fmla="*/ 2147483647 h 1030"/>
                <a:gd name="T6" fmla="*/ 2147483647 w 1034"/>
                <a:gd name="T7" fmla="*/ 2147483647 h 1030"/>
                <a:gd name="T8" fmla="*/ 2147483647 w 1034"/>
                <a:gd name="T9" fmla="*/ 2147483647 h 1030"/>
                <a:gd name="T10" fmla="*/ 2147483647 w 1034"/>
                <a:gd name="T11" fmla="*/ 2147483647 h 1030"/>
                <a:gd name="T12" fmla="*/ 2147483647 w 1034"/>
                <a:gd name="T13" fmla="*/ 2147483647 h 1030"/>
                <a:gd name="T14" fmla="*/ 2147483647 w 1034"/>
                <a:gd name="T15" fmla="*/ 2147483647 h 1030"/>
                <a:gd name="T16" fmla="*/ 2147483647 w 1034"/>
                <a:gd name="T17" fmla="*/ 2147483647 h 1030"/>
                <a:gd name="T18" fmla="*/ 2147483647 w 1034"/>
                <a:gd name="T19" fmla="*/ 2147483647 h 1030"/>
                <a:gd name="T20" fmla="*/ 2147483647 w 1034"/>
                <a:gd name="T21" fmla="*/ 2147483647 h 1030"/>
                <a:gd name="T22" fmla="*/ 2147483647 w 1034"/>
                <a:gd name="T23" fmla="*/ 2147483647 h 1030"/>
                <a:gd name="T24" fmla="*/ 2147483647 w 1034"/>
                <a:gd name="T25" fmla="*/ 2147483647 h 1030"/>
                <a:gd name="T26" fmla="*/ 2147483647 w 1034"/>
                <a:gd name="T27" fmla="*/ 2147483647 h 1030"/>
                <a:gd name="T28" fmla="*/ 2147483647 w 1034"/>
                <a:gd name="T29" fmla="*/ 2147483647 h 1030"/>
                <a:gd name="T30" fmla="*/ 2147483647 w 1034"/>
                <a:gd name="T31" fmla="*/ 2147483647 h 1030"/>
                <a:gd name="T32" fmla="*/ 2147483647 w 1034"/>
                <a:gd name="T33" fmla="*/ 2147483647 h 10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34"/>
                <a:gd name="T52" fmla="*/ 0 h 1030"/>
                <a:gd name="T53" fmla="*/ 1034 w 1034"/>
                <a:gd name="T54" fmla="*/ 1030 h 10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34" h="1030">
                  <a:moveTo>
                    <a:pt x="474" y="27"/>
                  </a:moveTo>
                  <a:cubicBezTo>
                    <a:pt x="482" y="11"/>
                    <a:pt x="499" y="0"/>
                    <a:pt x="517" y="0"/>
                  </a:cubicBezTo>
                  <a:cubicBezTo>
                    <a:pt x="535" y="0"/>
                    <a:pt x="552" y="11"/>
                    <a:pt x="560" y="27"/>
                  </a:cubicBezTo>
                  <a:lnTo>
                    <a:pt x="1026" y="960"/>
                  </a:lnTo>
                  <a:cubicBezTo>
                    <a:pt x="1034" y="975"/>
                    <a:pt x="1033" y="993"/>
                    <a:pt x="1024" y="1007"/>
                  </a:cubicBezTo>
                  <a:cubicBezTo>
                    <a:pt x="1016" y="1021"/>
                    <a:pt x="1000" y="1030"/>
                    <a:pt x="984" y="1030"/>
                  </a:cubicBezTo>
                  <a:lnTo>
                    <a:pt x="50" y="1030"/>
                  </a:lnTo>
                  <a:cubicBezTo>
                    <a:pt x="34" y="1030"/>
                    <a:pt x="18" y="1021"/>
                    <a:pt x="9" y="1007"/>
                  </a:cubicBezTo>
                  <a:cubicBezTo>
                    <a:pt x="1" y="993"/>
                    <a:pt x="0" y="975"/>
                    <a:pt x="7" y="960"/>
                  </a:cubicBezTo>
                  <a:lnTo>
                    <a:pt x="474" y="27"/>
                  </a:lnTo>
                  <a:close/>
                  <a:moveTo>
                    <a:pt x="93" y="1003"/>
                  </a:moveTo>
                  <a:lnTo>
                    <a:pt x="50" y="934"/>
                  </a:lnTo>
                  <a:lnTo>
                    <a:pt x="984" y="934"/>
                  </a:lnTo>
                  <a:lnTo>
                    <a:pt x="941" y="1003"/>
                  </a:lnTo>
                  <a:lnTo>
                    <a:pt x="474" y="70"/>
                  </a:lnTo>
                  <a:lnTo>
                    <a:pt x="560" y="70"/>
                  </a:lnTo>
                  <a:lnTo>
                    <a:pt x="93" y="1003"/>
                  </a:lnTo>
                  <a:close/>
                </a:path>
              </a:pathLst>
            </a:custGeom>
            <a:solidFill>
              <a:schemeClr val="tx2"/>
            </a:solidFill>
            <a:ln w="1" cap="flat">
              <a:solidFill>
                <a:schemeClr val="tx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7380" name="Rectangle 182"/>
            <p:cNvSpPr>
              <a:spLocks noChangeArrowheads="1"/>
            </p:cNvSpPr>
            <p:nvPr/>
          </p:nvSpPr>
          <p:spPr bwMode="auto">
            <a:xfrm>
              <a:off x="3480741" y="1931205"/>
              <a:ext cx="352425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1300" b="0">
                  <a:solidFill>
                    <a:srgbClr val="000000"/>
                  </a:solidFill>
                  <a:latin typeface="Arial" charset="0"/>
                </a:rPr>
                <a:t>OUT</a:t>
              </a:r>
              <a:endParaRPr lang="en-US" sz="4000">
                <a:solidFill>
                  <a:srgbClr val="000000"/>
                </a:solidFill>
              </a:endParaRPr>
            </a:p>
          </p:txBody>
        </p:sp>
        <p:sp>
          <p:nvSpPr>
            <p:cNvPr id="527381" name="Freeform 175"/>
            <p:cNvSpPr>
              <a:spLocks/>
            </p:cNvSpPr>
            <p:nvPr/>
          </p:nvSpPr>
          <p:spPr bwMode="auto">
            <a:xfrm>
              <a:off x="3116607" y="2024868"/>
              <a:ext cx="295275" cy="26988"/>
            </a:xfrm>
            <a:custGeom>
              <a:avLst/>
              <a:gdLst>
                <a:gd name="T0" fmla="*/ 2147483647 w 2816"/>
                <a:gd name="T1" fmla="*/ 0 h 256"/>
                <a:gd name="T2" fmla="*/ 2147483647 w 2816"/>
                <a:gd name="T3" fmla="*/ 0 h 256"/>
                <a:gd name="T4" fmla="*/ 2147483647 w 2816"/>
                <a:gd name="T5" fmla="*/ 2147483647 h 256"/>
                <a:gd name="T6" fmla="*/ 2147483647 w 2816"/>
                <a:gd name="T7" fmla="*/ 2147483647 h 256"/>
                <a:gd name="T8" fmla="*/ 2147483647 w 2816"/>
                <a:gd name="T9" fmla="*/ 2147483647 h 256"/>
                <a:gd name="T10" fmla="*/ 0 w 2816"/>
                <a:gd name="T11" fmla="*/ 2147483647 h 256"/>
                <a:gd name="T12" fmla="*/ 2147483647 w 2816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16"/>
                <a:gd name="T22" fmla="*/ 0 h 256"/>
                <a:gd name="T23" fmla="*/ 2816 w 2816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16" h="256">
                  <a:moveTo>
                    <a:pt x="128" y="0"/>
                  </a:moveTo>
                  <a:lnTo>
                    <a:pt x="2688" y="0"/>
                  </a:lnTo>
                  <a:cubicBezTo>
                    <a:pt x="2759" y="0"/>
                    <a:pt x="2816" y="58"/>
                    <a:pt x="2816" y="128"/>
                  </a:cubicBezTo>
                  <a:cubicBezTo>
                    <a:pt x="2816" y="199"/>
                    <a:pt x="2759" y="256"/>
                    <a:pt x="2688" y="256"/>
                  </a:cubicBezTo>
                  <a:lnTo>
                    <a:pt x="128" y="256"/>
                  </a:lnTo>
                  <a:cubicBezTo>
                    <a:pt x="58" y="256"/>
                    <a:pt x="0" y="199"/>
                    <a:pt x="0" y="128"/>
                  </a:cubicBez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chemeClr val="tx2"/>
            </a:solidFill>
            <a:ln w="1" cap="flat">
              <a:solidFill>
                <a:schemeClr val="tx2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27369" name="TextBox 1"/>
          <p:cNvSpPr txBox="1">
            <a:spLocks noChangeArrowheads="1"/>
          </p:cNvSpPr>
          <p:nvPr/>
        </p:nvSpPr>
        <p:spPr bwMode="auto">
          <a:xfrm>
            <a:off x="5616624" y="3599754"/>
            <a:ext cx="3275856" cy="6299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0" dirty="0">
                <a:solidFill>
                  <a:srgbClr val="000000"/>
                </a:solidFill>
                <a:latin typeface="Arial" charset="0"/>
                <a:cs typeface="Arial" charset="0"/>
              </a:rPr>
              <a:t>Effort = “My breathing requires more work/effort”</a:t>
            </a:r>
          </a:p>
        </p:txBody>
      </p:sp>
      <p:pic>
        <p:nvPicPr>
          <p:cNvPr id="4" name="Immagine 3" descr="dispnea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1"/>
          <a:stretch/>
        </p:blipFill>
        <p:spPr>
          <a:xfrm>
            <a:off x="107504" y="1905862"/>
            <a:ext cx="6092164" cy="4398224"/>
          </a:xfrm>
          <a:prstGeom prst="rect">
            <a:avLst/>
          </a:prstGeom>
        </p:spPr>
      </p:pic>
      <p:sp>
        <p:nvSpPr>
          <p:cNvPr id="174" name="TextBox 1"/>
          <p:cNvSpPr txBox="1">
            <a:spLocks noChangeArrowheads="1"/>
          </p:cNvSpPr>
          <p:nvPr/>
        </p:nvSpPr>
        <p:spPr bwMode="auto">
          <a:xfrm>
            <a:off x="5630751" y="2694041"/>
            <a:ext cx="3275856" cy="35907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0" dirty="0">
                <a:solidFill>
                  <a:srgbClr val="000000"/>
                </a:solidFill>
                <a:latin typeface="Arial" charset="0"/>
                <a:cs typeface="Arial" charset="0"/>
              </a:rPr>
              <a:t>IN  = “I cannot get enough air in”</a:t>
            </a:r>
          </a:p>
        </p:txBody>
      </p:sp>
      <p:sp>
        <p:nvSpPr>
          <p:cNvPr id="175" name="TextBox 1"/>
          <p:cNvSpPr txBox="1">
            <a:spLocks noChangeArrowheads="1"/>
          </p:cNvSpPr>
          <p:nvPr/>
        </p:nvSpPr>
        <p:spPr bwMode="auto">
          <a:xfrm>
            <a:off x="5508104" y="5007942"/>
            <a:ext cx="3456384" cy="3600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0" dirty="0">
                <a:solidFill>
                  <a:srgbClr val="000000"/>
                </a:solidFill>
                <a:latin typeface="Arial" charset="0"/>
                <a:cs typeface="Arial" charset="0"/>
              </a:rPr>
              <a:t>OUT  = “I cannot get enough air out”</a:t>
            </a:r>
            <a:endParaRPr lang="en-CA" sz="1600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8" name="Connettore 1 7"/>
          <p:cNvCxnSpPr/>
          <p:nvPr/>
        </p:nvCxnSpPr>
        <p:spPr bwMode="auto">
          <a:xfrm>
            <a:off x="3419872" y="1754142"/>
            <a:ext cx="0" cy="36004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8" name="Text Box 592"/>
          <p:cNvSpPr txBox="1">
            <a:spLocks noChangeArrowheads="1"/>
          </p:cNvSpPr>
          <p:nvPr/>
        </p:nvSpPr>
        <p:spPr bwMode="auto">
          <a:xfrm>
            <a:off x="2252663" y="6350000"/>
            <a:ext cx="681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FF3300"/>
              </a:buClr>
              <a:buFont typeface="Symbol" charset="0"/>
              <a:buNone/>
            </a:pPr>
            <a:r>
              <a:rPr lang="en-CA" sz="1600" b="0" i="1" dirty="0" err="1">
                <a:solidFill>
                  <a:srgbClr val="000000"/>
                </a:solidFill>
                <a:sym typeface="Symbol" charset="0"/>
              </a:rPr>
              <a:t>Laveneziana</a:t>
            </a:r>
            <a:r>
              <a:rPr lang="en-CA" sz="1600" b="0" i="1" dirty="0">
                <a:solidFill>
                  <a:srgbClr val="000000"/>
                </a:solidFill>
                <a:sym typeface="Symbol" charset="0"/>
              </a:rPr>
              <a:t> et al. AJRCCM 2011 </a:t>
            </a:r>
            <a:endParaRPr lang="en-US" sz="1600" b="0" i="1" dirty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061916" y="205413"/>
            <a:ext cx="7510145" cy="978041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>
                <a:solidFill>
                  <a:srgbClr val="000000"/>
                </a:solidFill>
              </a:rPr>
              <a:t>Evolution of Dyspnea during Exercise in COPD</a:t>
            </a:r>
            <a:endParaRPr lang="en-CA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9" grpId="0" animBg="1"/>
      <p:bldP spid="174" grpId="0" animBg="1"/>
      <p:bldP spid="1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409" name="Picture 3" descr="nmdmodel_draw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271" t="44255" r="54866"/>
          <a:stretch>
            <a:fillRect/>
          </a:stretch>
        </p:blipFill>
        <p:spPr bwMode="auto">
          <a:xfrm>
            <a:off x="2798763" y="3459163"/>
            <a:ext cx="359251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0" name="Picture 3" descr="nmdmodel_draw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180" r="62793" b="65292"/>
          <a:stretch>
            <a:fillRect/>
          </a:stretch>
        </p:blipFill>
        <p:spPr bwMode="auto">
          <a:xfrm>
            <a:off x="3309938" y="925513"/>
            <a:ext cx="26368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9411" name="Text Box 2"/>
          <p:cNvSpPr txBox="1">
            <a:spLocks noChangeArrowheads="1"/>
          </p:cNvSpPr>
          <p:nvPr/>
        </p:nvSpPr>
        <p:spPr bwMode="auto">
          <a:xfrm>
            <a:off x="1498600" y="50800"/>
            <a:ext cx="5880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sym typeface="Symbol" pitchFamily="18" charset="2"/>
              </a:rPr>
              <a:t>Neuromechanical Coupling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768850" y="1377950"/>
            <a:ext cx="2551113" cy="1120775"/>
            <a:chOff x="3004" y="868"/>
            <a:chExt cx="1607" cy="706"/>
          </a:xfrm>
        </p:grpSpPr>
        <p:sp>
          <p:nvSpPr>
            <p:cNvPr id="529429" name="Freeform 4"/>
            <p:cNvSpPr>
              <a:spLocks/>
            </p:cNvSpPr>
            <p:nvPr/>
          </p:nvSpPr>
          <p:spPr bwMode="auto">
            <a:xfrm>
              <a:off x="3004" y="868"/>
              <a:ext cx="676" cy="706"/>
            </a:xfrm>
            <a:custGeom>
              <a:avLst/>
              <a:gdLst>
                <a:gd name="T0" fmla="*/ 0 w 761"/>
                <a:gd name="T1" fmla="*/ 696 h 706"/>
                <a:gd name="T2" fmla="*/ 37 w 761"/>
                <a:gd name="T3" fmla="*/ 611 h 706"/>
                <a:gd name="T4" fmla="*/ 40 w 761"/>
                <a:gd name="T5" fmla="*/ 128 h 706"/>
                <a:gd name="T6" fmla="*/ 6 w 761"/>
                <a:gd name="T7" fmla="*/ 119 h 7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1"/>
                <a:gd name="T13" fmla="*/ 0 h 706"/>
                <a:gd name="T14" fmla="*/ 761 w 761"/>
                <a:gd name="T15" fmla="*/ 706 h 7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1" h="706">
                  <a:moveTo>
                    <a:pt x="0" y="696"/>
                  </a:moveTo>
                  <a:cubicBezTo>
                    <a:pt x="104" y="682"/>
                    <a:pt x="512" y="706"/>
                    <a:pt x="626" y="611"/>
                  </a:cubicBezTo>
                  <a:cubicBezTo>
                    <a:pt x="761" y="539"/>
                    <a:pt x="728" y="256"/>
                    <a:pt x="686" y="128"/>
                  </a:cubicBezTo>
                  <a:cubicBezTo>
                    <a:pt x="644" y="0"/>
                    <a:pt x="223" y="121"/>
                    <a:pt x="101" y="119"/>
                  </a:cubicBezTo>
                </a:path>
              </a:pathLst>
            </a:custGeom>
            <a:noFill/>
            <a:ln w="38100">
              <a:solidFill>
                <a:srgbClr val="00FFCC"/>
              </a:solidFill>
              <a:prstDash val="dash"/>
              <a:round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9430" name="Text Box 13"/>
            <p:cNvSpPr txBox="1">
              <a:spLocks noChangeArrowheads="1"/>
            </p:cNvSpPr>
            <p:nvPr/>
          </p:nvSpPr>
          <p:spPr bwMode="auto">
            <a:xfrm>
              <a:off x="3728" y="1073"/>
              <a:ext cx="8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Corollary Discharge</a:t>
              </a:r>
            </a:p>
          </p:txBody>
        </p:sp>
      </p:grpSp>
      <p:sp>
        <p:nvSpPr>
          <p:cNvPr id="292878" name="Text Box 14"/>
          <p:cNvSpPr txBox="1">
            <a:spLocks noChangeArrowheads="1"/>
          </p:cNvSpPr>
          <p:nvPr/>
        </p:nvSpPr>
        <p:spPr bwMode="auto">
          <a:xfrm rot="-4817058">
            <a:off x="1295400" y="2642951"/>
            <a:ext cx="1241425" cy="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  <a:sym typeface="Symbol" pitchFamily="18" charset="2"/>
              </a:rPr>
              <a:t>Feedback</a:t>
            </a:r>
          </a:p>
        </p:txBody>
      </p:sp>
      <p:sp>
        <p:nvSpPr>
          <p:cNvPr id="292897" name="Text Box 33"/>
          <p:cNvSpPr txBox="1">
            <a:spLocks noChangeArrowheads="1"/>
          </p:cNvSpPr>
          <p:nvPr/>
        </p:nvSpPr>
        <p:spPr bwMode="auto">
          <a:xfrm>
            <a:off x="2552095" y="4167188"/>
            <a:ext cx="902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Airways</a:t>
            </a: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>
            <a:off x="2479294" y="4805363"/>
            <a:ext cx="743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Lungs</a:t>
            </a: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>
            <a:off x="2309537" y="5532438"/>
            <a:ext cx="937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Muscles</a:t>
            </a:r>
          </a:p>
        </p:txBody>
      </p:sp>
      <p:sp>
        <p:nvSpPr>
          <p:cNvPr id="292904" name="Oval 40"/>
          <p:cNvSpPr>
            <a:spLocks noChangeArrowheads="1"/>
          </p:cNvSpPr>
          <p:nvPr/>
        </p:nvSpPr>
        <p:spPr bwMode="auto">
          <a:xfrm>
            <a:off x="4543425" y="2359025"/>
            <a:ext cx="290513" cy="276225"/>
          </a:xfrm>
          <a:prstGeom prst="ellipse">
            <a:avLst/>
          </a:prstGeom>
          <a:solidFill>
            <a:srgbClr val="FF00FF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2906" name="AutoShape 42"/>
          <p:cNvSpPr>
            <a:spLocks noChangeArrowheads="1"/>
          </p:cNvSpPr>
          <p:nvPr/>
        </p:nvSpPr>
        <p:spPr bwMode="auto">
          <a:xfrm rot="10800000">
            <a:off x="5127625" y="3228975"/>
            <a:ext cx="306388" cy="490538"/>
          </a:xfrm>
          <a:prstGeom prst="downArrow">
            <a:avLst>
              <a:gd name="adj1" fmla="val 50000"/>
              <a:gd name="adj2" fmla="val 40026"/>
            </a:avLst>
          </a:prstGeom>
          <a:solidFill>
            <a:srgbClr val="FF00FF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2907" name="AutoShape 43"/>
          <p:cNvSpPr>
            <a:spLocks noChangeArrowheads="1"/>
          </p:cNvSpPr>
          <p:nvPr/>
        </p:nvSpPr>
        <p:spPr bwMode="auto">
          <a:xfrm>
            <a:off x="5121275" y="2597150"/>
            <a:ext cx="320675" cy="490538"/>
          </a:xfrm>
          <a:prstGeom prst="downArrow">
            <a:avLst>
              <a:gd name="adj1" fmla="val 50000"/>
              <a:gd name="adj2" fmla="val 38243"/>
            </a:avLst>
          </a:prstGeom>
          <a:solidFill>
            <a:srgbClr val="FF00FF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92909" name="Text Box 45"/>
          <p:cNvSpPr txBox="1">
            <a:spLocks noChangeArrowheads="1"/>
          </p:cNvSpPr>
          <p:nvPr/>
        </p:nvSpPr>
        <p:spPr bwMode="auto">
          <a:xfrm>
            <a:off x="5667677" y="2744788"/>
            <a:ext cx="13821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Motor Output</a:t>
            </a: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017713" y="1482725"/>
            <a:ext cx="2466975" cy="4465638"/>
            <a:chOff x="1271" y="934"/>
            <a:chExt cx="1554" cy="2813"/>
          </a:xfrm>
        </p:grpSpPr>
        <p:sp>
          <p:nvSpPr>
            <p:cNvPr id="529425" name="Freeform 44"/>
            <p:cNvSpPr>
              <a:spLocks/>
            </p:cNvSpPr>
            <p:nvPr/>
          </p:nvSpPr>
          <p:spPr bwMode="auto">
            <a:xfrm>
              <a:off x="1283" y="934"/>
              <a:ext cx="1542" cy="2394"/>
            </a:xfrm>
            <a:custGeom>
              <a:avLst/>
              <a:gdLst>
                <a:gd name="T0" fmla="*/ 183 w 1387"/>
                <a:gd name="T1" fmla="*/ 552 h 2559"/>
                <a:gd name="T2" fmla="*/ 598 w 1387"/>
                <a:gd name="T3" fmla="*/ 238 h 2559"/>
                <a:gd name="T4" fmla="*/ 3738 w 1387"/>
                <a:gd name="T5" fmla="*/ 39 h 2559"/>
                <a:gd name="T6" fmla="*/ 15857 w 1387"/>
                <a:gd name="T7" fmla="*/ 7 h 25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7"/>
                <a:gd name="T13" fmla="*/ 0 h 2559"/>
                <a:gd name="T14" fmla="*/ 1387 w 1387"/>
                <a:gd name="T15" fmla="*/ 2559 h 25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7" h="2559">
                  <a:moveTo>
                    <a:pt x="16" y="2559"/>
                  </a:moveTo>
                  <a:cubicBezTo>
                    <a:pt x="8" y="2030"/>
                    <a:pt x="0" y="1501"/>
                    <a:pt x="52" y="1105"/>
                  </a:cubicBezTo>
                  <a:cubicBezTo>
                    <a:pt x="104" y="709"/>
                    <a:pt x="105" y="362"/>
                    <a:pt x="327" y="181"/>
                  </a:cubicBezTo>
                  <a:cubicBezTo>
                    <a:pt x="549" y="0"/>
                    <a:pt x="968" y="8"/>
                    <a:pt x="1387" y="17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9426" name="Freeform 46"/>
            <p:cNvSpPr>
              <a:spLocks/>
            </p:cNvSpPr>
            <p:nvPr/>
          </p:nvSpPr>
          <p:spPr bwMode="auto">
            <a:xfrm>
              <a:off x="1283" y="2229"/>
              <a:ext cx="1378" cy="687"/>
            </a:xfrm>
            <a:custGeom>
              <a:avLst/>
              <a:gdLst>
                <a:gd name="T0" fmla="*/ 34 w 1378"/>
                <a:gd name="T1" fmla="*/ 0 h 687"/>
                <a:gd name="T2" fmla="*/ 61 w 1378"/>
                <a:gd name="T3" fmla="*/ 430 h 687"/>
                <a:gd name="T4" fmla="*/ 400 w 1378"/>
                <a:gd name="T5" fmla="*/ 650 h 687"/>
                <a:gd name="T6" fmla="*/ 1378 w 1378"/>
                <a:gd name="T7" fmla="*/ 650 h 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687"/>
                <a:gd name="T14" fmla="*/ 1378 w 1378"/>
                <a:gd name="T15" fmla="*/ 687 h 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687">
                  <a:moveTo>
                    <a:pt x="34" y="0"/>
                  </a:moveTo>
                  <a:cubicBezTo>
                    <a:pt x="17" y="161"/>
                    <a:pt x="0" y="322"/>
                    <a:pt x="61" y="430"/>
                  </a:cubicBezTo>
                  <a:cubicBezTo>
                    <a:pt x="122" y="538"/>
                    <a:pt x="181" y="613"/>
                    <a:pt x="400" y="650"/>
                  </a:cubicBezTo>
                  <a:cubicBezTo>
                    <a:pt x="619" y="687"/>
                    <a:pt x="998" y="668"/>
                    <a:pt x="1378" y="65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9427" name="Freeform 47"/>
            <p:cNvSpPr>
              <a:spLocks/>
            </p:cNvSpPr>
            <p:nvPr/>
          </p:nvSpPr>
          <p:spPr bwMode="auto">
            <a:xfrm>
              <a:off x="1271" y="2559"/>
              <a:ext cx="1049" cy="696"/>
            </a:xfrm>
            <a:custGeom>
              <a:avLst/>
              <a:gdLst>
                <a:gd name="T0" fmla="*/ 2 w 1378"/>
                <a:gd name="T1" fmla="*/ 0 h 687"/>
                <a:gd name="T2" fmla="*/ 2 w 1378"/>
                <a:gd name="T3" fmla="*/ 579 h 687"/>
                <a:gd name="T4" fmla="*/ 2 w 1378"/>
                <a:gd name="T5" fmla="*/ 877 h 687"/>
                <a:gd name="T6" fmla="*/ 3 w 1378"/>
                <a:gd name="T7" fmla="*/ 877 h 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687"/>
                <a:gd name="T14" fmla="*/ 1378 w 1378"/>
                <a:gd name="T15" fmla="*/ 687 h 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687">
                  <a:moveTo>
                    <a:pt x="34" y="0"/>
                  </a:moveTo>
                  <a:cubicBezTo>
                    <a:pt x="17" y="161"/>
                    <a:pt x="0" y="322"/>
                    <a:pt x="61" y="430"/>
                  </a:cubicBezTo>
                  <a:cubicBezTo>
                    <a:pt x="122" y="538"/>
                    <a:pt x="181" y="613"/>
                    <a:pt x="400" y="650"/>
                  </a:cubicBezTo>
                  <a:cubicBezTo>
                    <a:pt x="619" y="687"/>
                    <a:pt x="998" y="668"/>
                    <a:pt x="1378" y="65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9428" name="Freeform 48"/>
            <p:cNvSpPr>
              <a:spLocks/>
            </p:cNvSpPr>
            <p:nvPr/>
          </p:nvSpPr>
          <p:spPr bwMode="auto">
            <a:xfrm>
              <a:off x="1286" y="3051"/>
              <a:ext cx="1049" cy="696"/>
            </a:xfrm>
            <a:custGeom>
              <a:avLst/>
              <a:gdLst>
                <a:gd name="T0" fmla="*/ 2 w 1378"/>
                <a:gd name="T1" fmla="*/ 0 h 687"/>
                <a:gd name="T2" fmla="*/ 2 w 1378"/>
                <a:gd name="T3" fmla="*/ 579 h 687"/>
                <a:gd name="T4" fmla="*/ 2 w 1378"/>
                <a:gd name="T5" fmla="*/ 877 h 687"/>
                <a:gd name="T6" fmla="*/ 3 w 1378"/>
                <a:gd name="T7" fmla="*/ 877 h 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687"/>
                <a:gd name="T14" fmla="*/ 1378 w 1378"/>
                <a:gd name="T15" fmla="*/ 687 h 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687">
                  <a:moveTo>
                    <a:pt x="34" y="0"/>
                  </a:moveTo>
                  <a:cubicBezTo>
                    <a:pt x="17" y="161"/>
                    <a:pt x="0" y="322"/>
                    <a:pt x="61" y="430"/>
                  </a:cubicBezTo>
                  <a:cubicBezTo>
                    <a:pt x="122" y="538"/>
                    <a:pt x="181" y="613"/>
                    <a:pt x="400" y="650"/>
                  </a:cubicBezTo>
                  <a:cubicBezTo>
                    <a:pt x="619" y="687"/>
                    <a:pt x="998" y="668"/>
                    <a:pt x="1378" y="65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2914" name="Text Box 50"/>
          <p:cNvSpPr txBox="1">
            <a:spLocks noChangeArrowheads="1"/>
          </p:cNvSpPr>
          <p:nvPr/>
        </p:nvSpPr>
        <p:spPr bwMode="auto">
          <a:xfrm>
            <a:off x="5584827" y="3422650"/>
            <a:ext cx="2203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  <a:sym typeface="Symbol" pitchFamily="18" charset="2"/>
              </a:rPr>
              <a:t>Mechanical Response</a:t>
            </a:r>
          </a:p>
        </p:txBody>
      </p:sp>
      <p:sp>
        <p:nvSpPr>
          <p:cNvPr id="292916" name="Text Box 52"/>
          <p:cNvSpPr txBox="1">
            <a:spLocks noChangeArrowheads="1"/>
          </p:cNvSpPr>
          <p:nvPr/>
        </p:nvSpPr>
        <p:spPr bwMode="auto">
          <a:xfrm>
            <a:off x="6181682" y="4941168"/>
            <a:ext cx="2955925" cy="406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7F7F7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dirty="0">
                <a:cs typeface="Times New Roman" pitchFamily="18" charset="0"/>
                <a:sym typeface="Symbol" pitchFamily="18" charset="2"/>
              </a:rPr>
              <a:t>↑</a:t>
            </a:r>
            <a:r>
              <a:rPr lang="en-US" sz="2000" dirty="0">
                <a:sym typeface="Symbol" pitchFamily="18" charset="2"/>
              </a:rPr>
              <a:t>work/effort of breathing</a:t>
            </a:r>
          </a:p>
        </p:txBody>
      </p:sp>
      <p:sp>
        <p:nvSpPr>
          <p:cNvPr id="292918" name="Rectangle 54"/>
          <p:cNvSpPr>
            <a:spLocks noChangeArrowheads="1"/>
          </p:cNvSpPr>
          <p:nvPr/>
        </p:nvSpPr>
        <p:spPr bwMode="auto">
          <a:xfrm>
            <a:off x="5681663" y="2473325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4450"/>
            <a:ext cx="1761378" cy="79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251520" y="908720"/>
            <a:ext cx="8892480" cy="2257"/>
          </a:xfrm>
          <a:prstGeom prst="line">
            <a:avLst/>
          </a:prstGeom>
          <a:noFill/>
          <a:ln w="57240" cap="sq">
            <a:solidFill>
              <a:srgbClr val="7FBE83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4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2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2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9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repeatCount="indefinite" autoRev="1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2929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utoRev="1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2929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repeatCount="indefinite" autoRev="1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2929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8" grpId="0"/>
      <p:bldP spid="292897" grpId="0"/>
      <p:bldP spid="292898" grpId="0"/>
      <p:bldP spid="292899" grpId="0"/>
      <p:bldP spid="292904" grpId="0" animBg="1"/>
      <p:bldP spid="292904" grpId="1" animBg="1"/>
      <p:bldP spid="292906" grpId="0" animBg="1"/>
      <p:bldP spid="292906" grpId="1" animBg="1"/>
      <p:bldP spid="292907" grpId="0" animBg="1"/>
      <p:bldP spid="292907" grpId="1" animBg="1"/>
      <p:bldP spid="292909" grpId="0"/>
      <p:bldP spid="292914" grpId="0"/>
      <p:bldP spid="292916" grpId="0" animBg="1"/>
      <p:bldP spid="2929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7" name="Picture 3" descr="nmdmodel_draw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4271" t="44255" r="54866"/>
          <a:stretch>
            <a:fillRect/>
          </a:stretch>
        </p:blipFill>
        <p:spPr bwMode="auto">
          <a:xfrm>
            <a:off x="2798763" y="3459163"/>
            <a:ext cx="3592512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1458" name="Picture 3" descr="nmdmodel_draw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2180" r="62793" b="65292"/>
          <a:stretch>
            <a:fillRect/>
          </a:stretch>
        </p:blipFill>
        <p:spPr bwMode="auto">
          <a:xfrm>
            <a:off x="3309938" y="925513"/>
            <a:ext cx="26368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59" name="Text Box 2"/>
          <p:cNvSpPr txBox="1">
            <a:spLocks noChangeArrowheads="1"/>
          </p:cNvSpPr>
          <p:nvPr/>
        </p:nvSpPr>
        <p:spPr bwMode="auto">
          <a:xfrm>
            <a:off x="1308100" y="50800"/>
            <a:ext cx="637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sym typeface="Symbol" pitchFamily="18" charset="2"/>
              </a:rPr>
              <a:t>Neuromechanical Dissociation</a:t>
            </a:r>
          </a:p>
        </p:txBody>
      </p:sp>
      <p:grpSp>
        <p:nvGrpSpPr>
          <p:cNvPr id="531460" name="Group 5"/>
          <p:cNvGrpSpPr>
            <a:grpSpLocks/>
          </p:cNvGrpSpPr>
          <p:nvPr/>
        </p:nvGrpSpPr>
        <p:grpSpPr bwMode="auto">
          <a:xfrm>
            <a:off x="4768850" y="1377950"/>
            <a:ext cx="2551113" cy="1120775"/>
            <a:chOff x="3004" y="868"/>
            <a:chExt cx="1607" cy="706"/>
          </a:xfrm>
        </p:grpSpPr>
        <p:sp>
          <p:nvSpPr>
            <p:cNvPr id="531476" name="Freeform 4"/>
            <p:cNvSpPr>
              <a:spLocks/>
            </p:cNvSpPr>
            <p:nvPr/>
          </p:nvSpPr>
          <p:spPr bwMode="auto">
            <a:xfrm>
              <a:off x="3004" y="868"/>
              <a:ext cx="676" cy="706"/>
            </a:xfrm>
            <a:custGeom>
              <a:avLst/>
              <a:gdLst>
                <a:gd name="T0" fmla="*/ 0 w 761"/>
                <a:gd name="T1" fmla="*/ 696 h 706"/>
                <a:gd name="T2" fmla="*/ 37 w 761"/>
                <a:gd name="T3" fmla="*/ 611 h 706"/>
                <a:gd name="T4" fmla="*/ 40 w 761"/>
                <a:gd name="T5" fmla="*/ 128 h 706"/>
                <a:gd name="T6" fmla="*/ 6 w 761"/>
                <a:gd name="T7" fmla="*/ 119 h 7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1"/>
                <a:gd name="T13" fmla="*/ 0 h 706"/>
                <a:gd name="T14" fmla="*/ 761 w 761"/>
                <a:gd name="T15" fmla="*/ 706 h 7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1" h="706">
                  <a:moveTo>
                    <a:pt x="0" y="696"/>
                  </a:moveTo>
                  <a:cubicBezTo>
                    <a:pt x="104" y="682"/>
                    <a:pt x="512" y="706"/>
                    <a:pt x="626" y="611"/>
                  </a:cubicBezTo>
                  <a:cubicBezTo>
                    <a:pt x="761" y="539"/>
                    <a:pt x="728" y="256"/>
                    <a:pt x="686" y="128"/>
                  </a:cubicBezTo>
                  <a:cubicBezTo>
                    <a:pt x="644" y="0"/>
                    <a:pt x="223" y="121"/>
                    <a:pt x="101" y="119"/>
                  </a:cubicBezTo>
                </a:path>
              </a:pathLst>
            </a:custGeom>
            <a:noFill/>
            <a:ln w="38100">
              <a:solidFill>
                <a:srgbClr val="00FFCC"/>
              </a:solidFill>
              <a:prstDash val="dash"/>
              <a:round/>
              <a:headEnd type="oval" w="med" len="med"/>
              <a:tailEnd type="triangle" w="med" len="med"/>
            </a:ln>
          </p:spPr>
          <p:txBody>
            <a:bodyPr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1477" name="Text Box 13"/>
            <p:cNvSpPr txBox="1">
              <a:spLocks noChangeArrowheads="1"/>
            </p:cNvSpPr>
            <p:nvPr/>
          </p:nvSpPr>
          <p:spPr bwMode="auto">
            <a:xfrm>
              <a:off x="3728" y="1073"/>
              <a:ext cx="8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75000"/>
                </a:lnSpc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  <a:latin typeface="Arial" charset="0"/>
                  <a:sym typeface="Symbol" pitchFamily="18" charset="2"/>
                </a:rPr>
                <a:t>Corollary Discharge</a:t>
              </a:r>
            </a:p>
          </p:txBody>
        </p:sp>
      </p:grpSp>
      <p:sp>
        <p:nvSpPr>
          <p:cNvPr id="531461" name="Text Box 14"/>
          <p:cNvSpPr txBox="1">
            <a:spLocks noChangeArrowheads="1"/>
          </p:cNvSpPr>
          <p:nvPr/>
        </p:nvSpPr>
        <p:spPr bwMode="auto">
          <a:xfrm rot="-4817058">
            <a:off x="1295400" y="2642951"/>
            <a:ext cx="1241425" cy="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sym typeface="Symbol" pitchFamily="18" charset="2"/>
              </a:rPr>
              <a:t>Feedback</a:t>
            </a:r>
          </a:p>
        </p:txBody>
      </p:sp>
      <p:sp>
        <p:nvSpPr>
          <p:cNvPr id="531462" name="Text Box 9"/>
          <p:cNvSpPr txBox="1">
            <a:spLocks noChangeArrowheads="1"/>
          </p:cNvSpPr>
          <p:nvPr/>
        </p:nvSpPr>
        <p:spPr bwMode="auto">
          <a:xfrm>
            <a:off x="2552095" y="4167188"/>
            <a:ext cx="902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  <a:sym typeface="Symbol" pitchFamily="18" charset="2"/>
              </a:rPr>
              <a:t>Airways</a:t>
            </a:r>
          </a:p>
        </p:txBody>
      </p:sp>
      <p:sp>
        <p:nvSpPr>
          <p:cNvPr id="531463" name="Text Box 10"/>
          <p:cNvSpPr txBox="1">
            <a:spLocks noChangeArrowheads="1"/>
          </p:cNvSpPr>
          <p:nvPr/>
        </p:nvSpPr>
        <p:spPr bwMode="auto">
          <a:xfrm>
            <a:off x="2479294" y="4805363"/>
            <a:ext cx="7437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  <a:sym typeface="Symbol" pitchFamily="18" charset="2"/>
              </a:rPr>
              <a:t>Lungs</a:t>
            </a:r>
          </a:p>
        </p:txBody>
      </p:sp>
      <p:sp>
        <p:nvSpPr>
          <p:cNvPr id="531464" name="Text Box 11"/>
          <p:cNvSpPr txBox="1">
            <a:spLocks noChangeArrowheads="1"/>
          </p:cNvSpPr>
          <p:nvPr/>
        </p:nvSpPr>
        <p:spPr bwMode="auto">
          <a:xfrm>
            <a:off x="2309537" y="5532438"/>
            <a:ext cx="9371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  <a:sym typeface="Symbol" pitchFamily="18" charset="2"/>
              </a:rPr>
              <a:t>Muscles</a:t>
            </a:r>
          </a:p>
        </p:txBody>
      </p:sp>
      <p:sp>
        <p:nvSpPr>
          <p:cNvPr id="294924" name="Oval 12"/>
          <p:cNvSpPr>
            <a:spLocks noChangeArrowheads="1"/>
          </p:cNvSpPr>
          <p:nvPr/>
        </p:nvSpPr>
        <p:spPr bwMode="auto">
          <a:xfrm>
            <a:off x="4543425" y="2359025"/>
            <a:ext cx="290513" cy="276225"/>
          </a:xfrm>
          <a:prstGeom prst="ellipse">
            <a:avLst/>
          </a:prstGeom>
          <a:solidFill>
            <a:srgbClr val="FF00FF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31466" name="AutoShape 13"/>
          <p:cNvSpPr>
            <a:spLocks noChangeArrowheads="1"/>
          </p:cNvSpPr>
          <p:nvPr/>
        </p:nvSpPr>
        <p:spPr bwMode="auto">
          <a:xfrm rot="10800000">
            <a:off x="5216525" y="3228975"/>
            <a:ext cx="163513" cy="490538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FF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94926" name="AutoShape 14"/>
          <p:cNvSpPr>
            <a:spLocks noChangeArrowheads="1"/>
          </p:cNvSpPr>
          <p:nvPr/>
        </p:nvSpPr>
        <p:spPr bwMode="auto">
          <a:xfrm>
            <a:off x="5045075" y="2597150"/>
            <a:ext cx="492125" cy="4905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FF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31468" name="Text Box 15"/>
          <p:cNvSpPr txBox="1">
            <a:spLocks noChangeArrowheads="1"/>
          </p:cNvSpPr>
          <p:nvPr/>
        </p:nvSpPr>
        <p:spPr bwMode="auto">
          <a:xfrm>
            <a:off x="5663776" y="2500313"/>
            <a:ext cx="145023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  <a:sym typeface="Symbol" pitchFamily="18" charset="2"/>
              </a:rPr>
              <a:t>Reflexic Drive</a:t>
            </a:r>
          </a:p>
          <a:p>
            <a:pPr algn="ctr" eaLnBrk="0" hangingPunct="0"/>
            <a:r>
              <a:rPr lang="en-US" sz="1600">
                <a:solidFill>
                  <a:schemeClr val="tx1"/>
                </a:solidFill>
                <a:sym typeface="Symbol" pitchFamily="18" charset="2"/>
              </a:rPr>
              <a:t>Motor Output</a:t>
            </a:r>
          </a:p>
        </p:txBody>
      </p:sp>
      <p:grpSp>
        <p:nvGrpSpPr>
          <p:cNvPr id="531469" name="Group 16"/>
          <p:cNvGrpSpPr>
            <a:grpSpLocks/>
          </p:cNvGrpSpPr>
          <p:nvPr/>
        </p:nvGrpSpPr>
        <p:grpSpPr bwMode="auto">
          <a:xfrm>
            <a:off x="2017713" y="1482725"/>
            <a:ext cx="2466975" cy="4465638"/>
            <a:chOff x="1271" y="934"/>
            <a:chExt cx="1554" cy="2813"/>
          </a:xfrm>
        </p:grpSpPr>
        <p:sp>
          <p:nvSpPr>
            <p:cNvPr id="531472" name="Freeform 17"/>
            <p:cNvSpPr>
              <a:spLocks/>
            </p:cNvSpPr>
            <p:nvPr/>
          </p:nvSpPr>
          <p:spPr bwMode="auto">
            <a:xfrm>
              <a:off x="1283" y="934"/>
              <a:ext cx="1542" cy="2394"/>
            </a:xfrm>
            <a:custGeom>
              <a:avLst/>
              <a:gdLst>
                <a:gd name="T0" fmla="*/ 183 w 1387"/>
                <a:gd name="T1" fmla="*/ 552 h 2559"/>
                <a:gd name="T2" fmla="*/ 598 w 1387"/>
                <a:gd name="T3" fmla="*/ 238 h 2559"/>
                <a:gd name="T4" fmla="*/ 3738 w 1387"/>
                <a:gd name="T5" fmla="*/ 39 h 2559"/>
                <a:gd name="T6" fmla="*/ 15857 w 1387"/>
                <a:gd name="T7" fmla="*/ 7 h 25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7"/>
                <a:gd name="T13" fmla="*/ 0 h 2559"/>
                <a:gd name="T14" fmla="*/ 1387 w 1387"/>
                <a:gd name="T15" fmla="*/ 2559 h 25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7" h="2559">
                  <a:moveTo>
                    <a:pt x="16" y="2559"/>
                  </a:moveTo>
                  <a:cubicBezTo>
                    <a:pt x="8" y="2030"/>
                    <a:pt x="0" y="1501"/>
                    <a:pt x="52" y="1105"/>
                  </a:cubicBezTo>
                  <a:cubicBezTo>
                    <a:pt x="104" y="709"/>
                    <a:pt x="105" y="362"/>
                    <a:pt x="327" y="181"/>
                  </a:cubicBezTo>
                  <a:cubicBezTo>
                    <a:pt x="549" y="0"/>
                    <a:pt x="968" y="8"/>
                    <a:pt x="1387" y="17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1473" name="Freeform 18"/>
            <p:cNvSpPr>
              <a:spLocks/>
            </p:cNvSpPr>
            <p:nvPr/>
          </p:nvSpPr>
          <p:spPr bwMode="auto">
            <a:xfrm>
              <a:off x="1283" y="2229"/>
              <a:ext cx="1378" cy="687"/>
            </a:xfrm>
            <a:custGeom>
              <a:avLst/>
              <a:gdLst>
                <a:gd name="T0" fmla="*/ 34 w 1378"/>
                <a:gd name="T1" fmla="*/ 0 h 687"/>
                <a:gd name="T2" fmla="*/ 61 w 1378"/>
                <a:gd name="T3" fmla="*/ 430 h 687"/>
                <a:gd name="T4" fmla="*/ 400 w 1378"/>
                <a:gd name="T5" fmla="*/ 650 h 687"/>
                <a:gd name="T6" fmla="*/ 1378 w 1378"/>
                <a:gd name="T7" fmla="*/ 650 h 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687"/>
                <a:gd name="T14" fmla="*/ 1378 w 1378"/>
                <a:gd name="T15" fmla="*/ 687 h 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687">
                  <a:moveTo>
                    <a:pt x="34" y="0"/>
                  </a:moveTo>
                  <a:cubicBezTo>
                    <a:pt x="17" y="161"/>
                    <a:pt x="0" y="322"/>
                    <a:pt x="61" y="430"/>
                  </a:cubicBezTo>
                  <a:cubicBezTo>
                    <a:pt x="122" y="538"/>
                    <a:pt x="181" y="613"/>
                    <a:pt x="400" y="650"/>
                  </a:cubicBezTo>
                  <a:cubicBezTo>
                    <a:pt x="619" y="687"/>
                    <a:pt x="998" y="668"/>
                    <a:pt x="1378" y="65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1474" name="Freeform 19"/>
            <p:cNvSpPr>
              <a:spLocks/>
            </p:cNvSpPr>
            <p:nvPr/>
          </p:nvSpPr>
          <p:spPr bwMode="auto">
            <a:xfrm>
              <a:off x="1271" y="2559"/>
              <a:ext cx="1049" cy="696"/>
            </a:xfrm>
            <a:custGeom>
              <a:avLst/>
              <a:gdLst>
                <a:gd name="T0" fmla="*/ 2 w 1378"/>
                <a:gd name="T1" fmla="*/ 0 h 687"/>
                <a:gd name="T2" fmla="*/ 2 w 1378"/>
                <a:gd name="T3" fmla="*/ 579 h 687"/>
                <a:gd name="T4" fmla="*/ 2 w 1378"/>
                <a:gd name="T5" fmla="*/ 877 h 687"/>
                <a:gd name="T6" fmla="*/ 3 w 1378"/>
                <a:gd name="T7" fmla="*/ 877 h 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687"/>
                <a:gd name="T14" fmla="*/ 1378 w 1378"/>
                <a:gd name="T15" fmla="*/ 687 h 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687">
                  <a:moveTo>
                    <a:pt x="34" y="0"/>
                  </a:moveTo>
                  <a:cubicBezTo>
                    <a:pt x="17" y="161"/>
                    <a:pt x="0" y="322"/>
                    <a:pt x="61" y="430"/>
                  </a:cubicBezTo>
                  <a:cubicBezTo>
                    <a:pt x="122" y="538"/>
                    <a:pt x="181" y="613"/>
                    <a:pt x="400" y="650"/>
                  </a:cubicBezTo>
                  <a:cubicBezTo>
                    <a:pt x="619" y="687"/>
                    <a:pt x="998" y="668"/>
                    <a:pt x="1378" y="65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1475" name="Freeform 20"/>
            <p:cNvSpPr>
              <a:spLocks/>
            </p:cNvSpPr>
            <p:nvPr/>
          </p:nvSpPr>
          <p:spPr bwMode="auto">
            <a:xfrm>
              <a:off x="1286" y="3051"/>
              <a:ext cx="1049" cy="696"/>
            </a:xfrm>
            <a:custGeom>
              <a:avLst/>
              <a:gdLst>
                <a:gd name="T0" fmla="*/ 2 w 1378"/>
                <a:gd name="T1" fmla="*/ 0 h 687"/>
                <a:gd name="T2" fmla="*/ 2 w 1378"/>
                <a:gd name="T3" fmla="*/ 579 h 687"/>
                <a:gd name="T4" fmla="*/ 2 w 1378"/>
                <a:gd name="T5" fmla="*/ 877 h 687"/>
                <a:gd name="T6" fmla="*/ 3 w 1378"/>
                <a:gd name="T7" fmla="*/ 877 h 6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8"/>
                <a:gd name="T13" fmla="*/ 0 h 687"/>
                <a:gd name="T14" fmla="*/ 1378 w 1378"/>
                <a:gd name="T15" fmla="*/ 687 h 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8" h="687">
                  <a:moveTo>
                    <a:pt x="34" y="0"/>
                  </a:moveTo>
                  <a:cubicBezTo>
                    <a:pt x="17" y="161"/>
                    <a:pt x="0" y="322"/>
                    <a:pt x="61" y="430"/>
                  </a:cubicBezTo>
                  <a:cubicBezTo>
                    <a:pt x="122" y="538"/>
                    <a:pt x="181" y="613"/>
                    <a:pt x="400" y="650"/>
                  </a:cubicBezTo>
                  <a:cubicBezTo>
                    <a:pt x="619" y="687"/>
                    <a:pt x="998" y="668"/>
                    <a:pt x="1378" y="650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1470" name="Text Box 21"/>
          <p:cNvSpPr txBox="1">
            <a:spLocks noChangeArrowheads="1"/>
          </p:cNvSpPr>
          <p:nvPr/>
        </p:nvSpPr>
        <p:spPr bwMode="auto">
          <a:xfrm>
            <a:off x="5584827" y="3422650"/>
            <a:ext cx="2203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solidFill>
                  <a:schemeClr val="tx1"/>
                </a:solidFill>
                <a:sym typeface="Symbol" pitchFamily="18" charset="2"/>
              </a:rPr>
              <a:t>Mechanical Response</a:t>
            </a:r>
          </a:p>
        </p:txBody>
      </p:sp>
      <p:sp>
        <p:nvSpPr>
          <p:cNvPr id="294935" name="Text Box 23"/>
          <p:cNvSpPr txBox="1">
            <a:spLocks noChangeArrowheads="1"/>
          </p:cNvSpPr>
          <p:nvPr/>
        </p:nvSpPr>
        <p:spPr bwMode="auto">
          <a:xfrm>
            <a:off x="6359835" y="4869160"/>
            <a:ext cx="2552477" cy="40011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7F7F7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sym typeface="Symbol" pitchFamily="18" charset="2"/>
              </a:rPr>
              <a:t> unsatisfied inspiration</a:t>
            </a:r>
          </a:p>
        </p:txBody>
      </p:sp>
      <p:sp>
        <p:nvSpPr>
          <p:cNvPr id="292906" name="AutoShape 42"/>
          <p:cNvSpPr>
            <a:spLocks noChangeArrowheads="1"/>
          </p:cNvSpPr>
          <p:nvPr/>
        </p:nvSpPr>
        <p:spPr bwMode="auto">
          <a:xfrm rot="10800000">
            <a:off x="5127625" y="3228975"/>
            <a:ext cx="306388" cy="490538"/>
          </a:xfrm>
          <a:prstGeom prst="downArrow">
            <a:avLst>
              <a:gd name="adj1" fmla="val 50000"/>
              <a:gd name="adj2" fmla="val 40026"/>
            </a:avLst>
          </a:prstGeom>
          <a:solidFill>
            <a:srgbClr val="FF00FF"/>
          </a:solidFill>
          <a:ln w="9525" algn="ctr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4450"/>
            <a:ext cx="1761378" cy="79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251520" y="908720"/>
            <a:ext cx="8892480" cy="2257"/>
          </a:xfrm>
          <a:prstGeom prst="line">
            <a:avLst/>
          </a:prstGeom>
          <a:noFill/>
          <a:ln w="57240" cap="sq">
            <a:solidFill>
              <a:srgbClr val="7FBE83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6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949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49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2929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4" grpId="0" animBg="1"/>
      <p:bldP spid="294926" grpId="0" animBg="1"/>
      <p:bldP spid="294935" grpId="0" animBg="1"/>
      <p:bldP spid="292906" grpId="0" animBg="1"/>
      <p:bldP spid="29290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ChangeArrowheads="1"/>
          </p:cNvSpPr>
          <p:nvPr/>
        </p:nvSpPr>
        <p:spPr bwMode="auto">
          <a:xfrm>
            <a:off x="228600" y="168275"/>
            <a:ext cx="8686800" cy="892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>
              <a:lnSpc>
                <a:spcPct val="1300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  <a:sym typeface="Symbol" charset="0"/>
              </a:rPr>
              <a:t>Inter-relationships at a Standardized Level of Exercise</a:t>
            </a: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3581400" y="1471958"/>
            <a:ext cx="1981200" cy="990600"/>
          </a:xfrm>
          <a:prstGeom prst="rect">
            <a:avLst/>
          </a:prstGeom>
          <a:solidFill>
            <a:srgbClr val="FFFFFF"/>
          </a:solidFill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Symbol" charset="0"/>
              <a:buNone/>
            </a:pPr>
            <a:r>
              <a:rPr lang="en-US" sz="2700" b="1" dirty="0">
                <a:latin typeface="Times New Roman" charset="0"/>
                <a:sym typeface="Symbol" charset="0"/>
              </a:rPr>
              <a:t>Dyspnea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Symbol" charset="0"/>
              <a:buNone/>
            </a:pPr>
            <a:r>
              <a:rPr lang="en-US" sz="2700" b="1" dirty="0">
                <a:latin typeface="Times New Roman" charset="0"/>
                <a:sym typeface="Symbol" charset="0"/>
              </a:rPr>
              <a:t>(Borg)</a:t>
            </a: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1219200" y="4672357"/>
            <a:ext cx="2286000" cy="76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>
                <a:latin typeface="Times New Roman" charset="0"/>
                <a:sym typeface="Symbol" charset="0"/>
              </a:rPr>
              <a:t>P</a:t>
            </a:r>
            <a:r>
              <a:rPr lang="en-US" sz="1600" b="1">
                <a:latin typeface="Times New Roman" charset="0"/>
                <a:sym typeface="Symbol" charset="0"/>
              </a:rPr>
              <a:t>es</a:t>
            </a:r>
            <a:r>
              <a:rPr lang="en-US" sz="2400" b="1">
                <a:latin typeface="Times New Roman" charset="0"/>
                <a:sym typeface="Symbol" charset="0"/>
              </a:rPr>
              <a:t>/P</a:t>
            </a:r>
            <a:r>
              <a:rPr lang="en-US" sz="1300" b="1">
                <a:latin typeface="Times New Roman" charset="0"/>
                <a:sym typeface="Symbol" charset="0"/>
              </a:rPr>
              <a:t>Imax </a:t>
            </a:r>
            <a:r>
              <a:rPr lang="en-US" sz="2400" b="1">
                <a:latin typeface="Times New Roman" charset="0"/>
                <a:sym typeface="Symbol" charset="0"/>
              </a:rPr>
              <a:t>:V</a:t>
            </a:r>
            <a:r>
              <a:rPr lang="en-US" sz="2400" b="1" baseline="-25000">
                <a:latin typeface="Times New Roman" charset="0"/>
                <a:sym typeface="Symbol" charset="0"/>
              </a:rPr>
              <a:t>T</a:t>
            </a:r>
            <a:r>
              <a:rPr lang="en-US" sz="2400" b="1">
                <a:latin typeface="Times New Roman" charset="0"/>
                <a:sym typeface="Symbol" charset="0"/>
              </a:rPr>
              <a:t>/VC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400" b="1">
                <a:latin typeface="Times New Roman" charset="0"/>
                <a:sym typeface="Symbol" charset="0"/>
              </a:rPr>
              <a:t>ratio</a:t>
            </a:r>
          </a:p>
        </p:txBody>
      </p:sp>
      <p:sp>
        <p:nvSpPr>
          <p:cNvPr id="526342" name="Line 6"/>
          <p:cNvSpPr>
            <a:spLocks noChangeShapeType="1"/>
          </p:cNvSpPr>
          <p:nvPr/>
        </p:nvSpPr>
        <p:spPr bwMode="auto">
          <a:xfrm flipV="1">
            <a:off x="2286000" y="2462558"/>
            <a:ext cx="2286000" cy="2209799"/>
          </a:xfrm>
          <a:prstGeom prst="line">
            <a:avLst/>
          </a:prstGeom>
          <a:noFill/>
          <a:ln w="317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26343" name="Line 7"/>
          <p:cNvSpPr>
            <a:spLocks noChangeShapeType="1"/>
          </p:cNvSpPr>
          <p:nvPr/>
        </p:nvSpPr>
        <p:spPr bwMode="auto">
          <a:xfrm>
            <a:off x="4648200" y="2462558"/>
            <a:ext cx="2286000" cy="2209799"/>
          </a:xfrm>
          <a:prstGeom prst="line">
            <a:avLst/>
          </a:prstGeom>
          <a:noFill/>
          <a:ln w="3175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26344" name="Line 8"/>
          <p:cNvSpPr>
            <a:spLocks noChangeShapeType="1"/>
          </p:cNvSpPr>
          <p:nvPr/>
        </p:nvSpPr>
        <p:spPr bwMode="auto">
          <a:xfrm>
            <a:off x="3505200" y="5053357"/>
            <a:ext cx="2209800" cy="0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526345" name="Text Box 9"/>
          <p:cNvSpPr txBox="1">
            <a:spLocks noChangeArrowheads="1"/>
          </p:cNvSpPr>
          <p:nvPr/>
        </p:nvSpPr>
        <p:spPr bwMode="auto">
          <a:xfrm>
            <a:off x="5943600" y="2919758"/>
            <a:ext cx="152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r=0.69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p&lt;0.001</a:t>
            </a:r>
          </a:p>
        </p:txBody>
      </p:sp>
      <p:sp>
        <p:nvSpPr>
          <p:cNvPr id="526346" name="Text Box 10"/>
          <p:cNvSpPr txBox="1">
            <a:spLocks noChangeArrowheads="1"/>
          </p:cNvSpPr>
          <p:nvPr/>
        </p:nvSpPr>
        <p:spPr bwMode="auto">
          <a:xfrm>
            <a:off x="1981200" y="2919758"/>
            <a:ext cx="1219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r=0.86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</a:rPr>
              <a:t>p&lt;0.001</a:t>
            </a:r>
          </a:p>
        </p:txBody>
      </p:sp>
      <p:sp>
        <p:nvSpPr>
          <p:cNvPr id="526347" name="Text Box 11"/>
          <p:cNvSpPr txBox="1">
            <a:spLocks noChangeArrowheads="1"/>
          </p:cNvSpPr>
          <p:nvPr/>
        </p:nvSpPr>
        <p:spPr bwMode="auto">
          <a:xfrm>
            <a:off x="3962400" y="5205757"/>
            <a:ext cx="12192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r=0.78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Times New Roman" charset="0"/>
              </a:rPr>
              <a:t>p&lt;0.001</a:t>
            </a:r>
          </a:p>
        </p:txBody>
      </p:sp>
      <p:sp>
        <p:nvSpPr>
          <p:cNvPr id="526348" name="Rectangle 12"/>
          <p:cNvSpPr>
            <a:spLocks noChangeArrowheads="1"/>
          </p:cNvSpPr>
          <p:nvPr/>
        </p:nvSpPr>
        <p:spPr bwMode="auto">
          <a:xfrm>
            <a:off x="5715000" y="4672357"/>
            <a:ext cx="2286000" cy="762000"/>
          </a:xfrm>
          <a:prstGeom prst="rect">
            <a:avLst/>
          </a:prstGeom>
          <a:solidFill>
            <a:srgbClr val="FFFFFF"/>
          </a:solidFill>
          <a:ln w="25400">
            <a:solidFill>
              <a:srgbClr val="7F7F7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FF3300"/>
              </a:buClr>
              <a:buFont typeface="Symbol" charset="0"/>
              <a:buNone/>
            </a:pPr>
            <a:r>
              <a:rPr lang="en-US" sz="2600" b="1">
                <a:latin typeface="Times New Roman" charset="0"/>
                <a:sym typeface="Symbol" charset="0"/>
              </a:rPr>
              <a:t>IC</a:t>
            </a:r>
          </a:p>
        </p:txBody>
      </p:sp>
      <p:sp>
        <p:nvSpPr>
          <p:cNvPr id="15" name="Text Box 592"/>
          <p:cNvSpPr txBox="1">
            <a:spLocks noChangeArrowheads="1"/>
          </p:cNvSpPr>
          <p:nvPr/>
        </p:nvSpPr>
        <p:spPr bwMode="auto">
          <a:xfrm>
            <a:off x="2252663" y="6350000"/>
            <a:ext cx="681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FF3300"/>
              </a:buClr>
              <a:buFont typeface="Symbol" charset="0"/>
              <a:buNone/>
            </a:pPr>
            <a:r>
              <a:rPr lang="en-CA" sz="1600" b="0" i="1" dirty="0">
                <a:solidFill>
                  <a:srgbClr val="000000"/>
                </a:solidFill>
                <a:sym typeface="Symbol" charset="0"/>
              </a:rPr>
              <a:t>O’Donnell et al.  Am J </a:t>
            </a:r>
            <a:r>
              <a:rPr lang="en-CA" sz="1600" b="0" i="1" dirty="0" err="1">
                <a:solidFill>
                  <a:srgbClr val="000000"/>
                </a:solidFill>
                <a:sym typeface="Symbol" charset="0"/>
              </a:rPr>
              <a:t>Respir</a:t>
            </a:r>
            <a:r>
              <a:rPr lang="en-CA" sz="1600" b="0" i="1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CA" sz="1600" b="0" i="1" dirty="0" err="1">
                <a:solidFill>
                  <a:srgbClr val="000000"/>
                </a:solidFill>
                <a:sym typeface="Symbol" charset="0"/>
              </a:rPr>
              <a:t>Crit</a:t>
            </a:r>
            <a:r>
              <a:rPr lang="en-CA" sz="1600" b="0" i="1" dirty="0">
                <a:solidFill>
                  <a:srgbClr val="000000"/>
                </a:solidFill>
                <a:sym typeface="Symbol" charset="0"/>
              </a:rPr>
              <a:t> Care Med 1997</a:t>
            </a:r>
          </a:p>
        </p:txBody>
      </p:sp>
    </p:spTree>
    <p:extLst>
      <p:ext uri="{BB962C8B-B14F-4D97-AF65-F5344CB8AC3E}">
        <p14:creationId xmlns:p14="http://schemas.microsoft.com/office/powerpoint/2010/main" val="21775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0" grpId="0" animBg="1"/>
      <p:bldP spid="526341" grpId="0" animBg="1"/>
      <p:bldP spid="5263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01600"/>
            <a:ext cx="8153400" cy="952500"/>
          </a:xfrm>
          <a:ln>
            <a:solidFill>
              <a:srgbClr val="7F7F7F"/>
            </a:solidFill>
          </a:ln>
        </p:spPr>
        <p:txBody>
          <a:bodyPr/>
          <a:lstStyle/>
          <a:p>
            <a:pPr algn="ctr" eaLnBrk="1" hangingPunct="1"/>
            <a:r>
              <a:rPr lang="en-US" sz="4000" dirty="0" err="1">
                <a:solidFill>
                  <a:srgbClr val="000000"/>
                </a:solidFill>
              </a:rPr>
              <a:t>Neuromechanical</a:t>
            </a:r>
            <a:r>
              <a:rPr lang="en-US" sz="4000" dirty="0">
                <a:solidFill>
                  <a:srgbClr val="000000"/>
                </a:solidFill>
              </a:rPr>
              <a:t> Dissociation</a:t>
            </a:r>
          </a:p>
        </p:txBody>
      </p:sp>
      <p:sp>
        <p:nvSpPr>
          <p:cNvPr id="516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2915" y="1606882"/>
            <a:ext cx="8135522" cy="28375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it-IT" dirty="0">
                <a:solidFill>
                  <a:srgbClr val="000000"/>
                </a:solidFill>
              </a:rPr>
              <a:t>Studi meccanicistici hanno dimostrato che quando l'aumento del V</a:t>
            </a:r>
            <a:r>
              <a:rPr lang="it-IT" sz="2400" dirty="0">
                <a:solidFill>
                  <a:srgbClr val="000000"/>
                </a:solidFill>
              </a:rPr>
              <a:t>T</a:t>
            </a:r>
            <a:r>
              <a:rPr lang="it-IT" dirty="0">
                <a:solidFill>
                  <a:srgbClr val="000000"/>
                </a:solidFill>
              </a:rPr>
              <a:t> è vincolato a fronte di un aumento del drive respiratorio, si avverte disagio respiratorio (descritta dal paziente come inspirazione insoddisfacente o fame d'aria).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6100" name="Rectangle 5"/>
          <p:cNvSpPr>
            <a:spLocks noChangeArrowheads="1"/>
          </p:cNvSpPr>
          <p:nvPr/>
        </p:nvSpPr>
        <p:spPr bwMode="auto">
          <a:xfrm rot="10800000" flipV="1">
            <a:off x="1097237" y="4948513"/>
            <a:ext cx="80025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Wright GW, </a:t>
            </a:r>
            <a:r>
              <a:rPr lang="en-US" sz="1600" b="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Branscomb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BV. 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Trans Am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Clin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Climatol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Assoc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1954; 66: 116-25.</a:t>
            </a:r>
          </a:p>
          <a:p>
            <a:pPr algn="r" eaLnBrk="0" hangingPunct="0"/>
            <a:r>
              <a:rPr lang="en-US" sz="1600" b="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Schwartzstein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RM, et al. 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Am Rev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Respir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Dis 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1989; 139: 1231-7.</a:t>
            </a:r>
          </a:p>
          <a:p>
            <a:pPr algn="r" eaLnBrk="0" hangingPunct="0"/>
            <a:r>
              <a:rPr lang="en-US" sz="1600" b="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Mannning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HL, et al.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Respir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Physiol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1992; 90: 19-30.</a:t>
            </a:r>
          </a:p>
          <a:p>
            <a:pPr algn="r" eaLnBrk="0" hangingPunct="0"/>
            <a:r>
              <a:rPr lang="en-US" sz="1600" b="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Harty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HR, et al. 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J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Appl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Physiol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1999; 86: 1142-50.</a:t>
            </a:r>
          </a:p>
          <a:p>
            <a:pPr algn="r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O’Donnell DE, et al. 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J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Appl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Physiol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2000; 88: 1859-69.</a:t>
            </a:r>
          </a:p>
          <a:p>
            <a:pPr algn="r" eaLnBrk="0" hangingPunct="0"/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Evans KC, et al. 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J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Neurophysiol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2002; 88: 1500-11.</a:t>
            </a:r>
          </a:p>
          <a:p>
            <a:pPr algn="r" eaLnBrk="0" hangingPunct="0"/>
            <a:r>
              <a:rPr lang="en-US" sz="1600" b="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Banzett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RB, et al. 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Am J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Respir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sz="1600" b="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Crit</a:t>
            </a:r>
            <a:r>
              <a:rPr lang="en-US" sz="1600" b="0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Care Med</a:t>
            </a:r>
            <a:r>
              <a:rPr lang="en-US" sz="1600" b="0" dirty="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2008; 17: 1384-90.</a:t>
            </a:r>
          </a:p>
        </p:txBody>
      </p:sp>
    </p:spTree>
    <p:extLst>
      <p:ext uri="{BB962C8B-B14F-4D97-AF65-F5344CB8AC3E}">
        <p14:creationId xmlns:p14="http://schemas.microsoft.com/office/powerpoint/2010/main" val="39827761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zmy\Desktop\Manuscripts\ILD-COPD-Healthy Paper\1. Manuscript Word Draft\Final Graphs ILD Manuscript\Fig. 2 ILD Manuscript - April 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r="32908" b="45596"/>
          <a:stretch/>
        </p:blipFill>
        <p:spPr bwMode="auto">
          <a:xfrm>
            <a:off x="142161" y="1591313"/>
            <a:ext cx="8748464" cy="435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zmy\Desktop\Manuscripts\ILD-COPD-Healthy Paper\1. Manuscript Word Draft\Final Graphs ILD Manuscript\Fig. 2 ILD Manuscript - April 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" b="93042"/>
          <a:stretch/>
        </p:blipFill>
        <p:spPr bwMode="auto">
          <a:xfrm>
            <a:off x="40344" y="1556797"/>
            <a:ext cx="8991600" cy="47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01600"/>
            <a:ext cx="8153400" cy="952500"/>
          </a:xfrm>
          <a:ln>
            <a:solidFill>
              <a:srgbClr val="7F7F7F"/>
            </a:solidFill>
          </a:ln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000000"/>
                </a:solidFill>
              </a:rPr>
              <a:t>ILD and COPD</a:t>
            </a:r>
          </a:p>
        </p:txBody>
      </p:sp>
      <p:sp>
        <p:nvSpPr>
          <p:cNvPr id="7" name="Text Box 592"/>
          <p:cNvSpPr txBox="1">
            <a:spLocks noChangeArrowheads="1"/>
          </p:cNvSpPr>
          <p:nvPr/>
        </p:nvSpPr>
        <p:spPr bwMode="auto">
          <a:xfrm>
            <a:off x="2252663" y="6476826"/>
            <a:ext cx="681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FF3300"/>
              </a:buClr>
              <a:buFont typeface="Symbol" charset="0"/>
              <a:buNone/>
            </a:pPr>
            <a:r>
              <a:rPr lang="en-CA" sz="1600" b="0" i="1" dirty="0">
                <a:solidFill>
                  <a:srgbClr val="000000"/>
                </a:solidFill>
                <a:sym typeface="Symbol" charset="0"/>
              </a:rPr>
              <a:t>Faisal et al. AJRCCM 2015</a:t>
            </a:r>
            <a:endParaRPr lang="en-US" sz="1600" b="0" i="1" dirty="0">
              <a:solidFill>
                <a:srgbClr val="000000"/>
              </a:solidFill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62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zmy\Desktop\Manuscripts\ILD-COPD-Healthy Paper\1. Manuscript Word Draft\Final Graphs ILD Manuscript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2" r="47170" b="46271"/>
          <a:stretch/>
        </p:blipFill>
        <p:spPr bwMode="auto">
          <a:xfrm>
            <a:off x="251520" y="1579231"/>
            <a:ext cx="4560607" cy="408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zmy\Desktop\Manuscripts\ILD-COPD-Healthy Paper\1. Manuscript Word Draft\Final Graphs ILD Manuscript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5" t="52400"/>
          <a:stretch/>
        </p:blipFill>
        <p:spPr bwMode="auto">
          <a:xfrm>
            <a:off x="4788024" y="1401843"/>
            <a:ext cx="4104456" cy="42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92"/>
          <p:cNvSpPr txBox="1">
            <a:spLocks noChangeArrowheads="1"/>
          </p:cNvSpPr>
          <p:nvPr/>
        </p:nvSpPr>
        <p:spPr bwMode="auto">
          <a:xfrm>
            <a:off x="2252663" y="6476826"/>
            <a:ext cx="681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FF3300"/>
              </a:buClr>
              <a:buFont typeface="Symbol" charset="0"/>
              <a:buNone/>
            </a:pPr>
            <a:r>
              <a:rPr lang="en-CA" sz="1600" b="0" i="1" dirty="0">
                <a:solidFill>
                  <a:srgbClr val="000000"/>
                </a:solidFill>
                <a:sym typeface="Symbol" charset="0"/>
              </a:rPr>
              <a:t>Faisal et al. AJRCCM 2015</a:t>
            </a:r>
            <a:endParaRPr lang="en-US" sz="1600" b="0" i="1" dirty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01600"/>
            <a:ext cx="8153400" cy="952500"/>
          </a:xfrm>
          <a:ln>
            <a:solidFill>
              <a:srgbClr val="7F7F7F"/>
            </a:solidFill>
          </a:ln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000000"/>
                </a:solidFill>
              </a:rPr>
              <a:t>ILD and COPD</a:t>
            </a:r>
          </a:p>
        </p:txBody>
      </p:sp>
    </p:spTree>
    <p:extLst>
      <p:ext uri="{BB962C8B-B14F-4D97-AF65-F5344CB8AC3E}">
        <p14:creationId xmlns:p14="http://schemas.microsoft.com/office/powerpoint/2010/main" val="340812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zmy\Desktop\Manuscripts\ILD-COPD-Healthy Paper\1. Manuscript Word Draft\Final Graphs ILD Manuscript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3442"/>
            <a:ext cx="8886825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 bwMode="auto">
          <a:xfrm>
            <a:off x="3006756" y="2240870"/>
            <a:ext cx="896425" cy="2707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5300" y="101600"/>
            <a:ext cx="8153400" cy="952500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</a:rPr>
              <a:t>ILD and COPD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3887520" y="2225204"/>
            <a:ext cx="896425" cy="2707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cxnSp>
        <p:nvCxnSpPr>
          <p:cNvPr id="10" name="Connettore 1 9"/>
          <p:cNvCxnSpPr/>
          <p:nvPr/>
        </p:nvCxnSpPr>
        <p:spPr>
          <a:xfrm flipV="1">
            <a:off x="2558546" y="4967264"/>
            <a:ext cx="1288610" cy="8403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V="1">
            <a:off x="3514014" y="4970272"/>
            <a:ext cx="1288610" cy="8403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592"/>
          <p:cNvSpPr txBox="1">
            <a:spLocks noChangeArrowheads="1"/>
          </p:cNvSpPr>
          <p:nvPr/>
        </p:nvSpPr>
        <p:spPr bwMode="auto">
          <a:xfrm>
            <a:off x="2252663" y="6476826"/>
            <a:ext cx="681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FF3300"/>
              </a:buClr>
              <a:buFont typeface="Symbol" charset="0"/>
              <a:buNone/>
            </a:pPr>
            <a:r>
              <a:rPr lang="en-CA" sz="1600" b="0" i="1" dirty="0">
                <a:solidFill>
                  <a:srgbClr val="000000"/>
                </a:solidFill>
                <a:sym typeface="Symbol" charset="0"/>
              </a:rPr>
              <a:t>Faisal et al. AJRCCM 2015</a:t>
            </a:r>
            <a:endParaRPr lang="en-US" sz="1600" b="0" i="1" dirty="0">
              <a:solidFill>
                <a:srgbClr val="000000"/>
              </a:solidFill>
              <a:sym typeface="Symbol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565304" y="1568610"/>
            <a:ext cx="3578696" cy="4145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7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5"/>
          <p:cNvSpPr txBox="1">
            <a:spLocks noChangeArrowheads="1"/>
          </p:cNvSpPr>
          <p:nvPr/>
        </p:nvSpPr>
        <p:spPr bwMode="auto">
          <a:xfrm rot="5400000" flipV="1">
            <a:off x="-1577181" y="3526779"/>
            <a:ext cx="3817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Static lung volumes (% predicted TLC)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906463" y="3662510"/>
            <a:ext cx="682625" cy="2136775"/>
          </a:xfrm>
          <a:prstGeom prst="rect">
            <a:avLst/>
          </a:prstGeom>
          <a:solidFill>
            <a:schemeClr val="accent2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906463" y="3103710"/>
            <a:ext cx="682625" cy="558800"/>
          </a:xfrm>
          <a:prstGeom prst="rect">
            <a:avLst/>
          </a:prstGeom>
          <a:solidFill>
            <a:srgbClr val="FFFF00"/>
          </a:solidFill>
          <a:ln w="11113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906463" y="2097235"/>
            <a:ext cx="682625" cy="1006475"/>
          </a:xfrm>
          <a:prstGeom prst="rect">
            <a:avLst/>
          </a:prstGeom>
          <a:solidFill>
            <a:srgbClr val="FF33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842963" y="1598760"/>
            <a:ext cx="1587" cy="4200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812800" y="579928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812800" y="519762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>
            <a:off x="812800" y="459596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812800" y="3994298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812800" y="3403748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812800" y="2802085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812800" y="2200423"/>
            <a:ext cx="3016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812800" y="1598760"/>
            <a:ext cx="3016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842963" y="5799285"/>
            <a:ext cx="16256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96271" name="Rectangle 22"/>
          <p:cNvSpPr>
            <a:spLocks noChangeArrowheads="1"/>
          </p:cNvSpPr>
          <p:nvPr/>
        </p:nvSpPr>
        <p:spPr bwMode="auto">
          <a:xfrm>
            <a:off x="679450" y="5726260"/>
            <a:ext cx="714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6272" name="Rectangle 23"/>
          <p:cNvSpPr>
            <a:spLocks noChangeArrowheads="1"/>
          </p:cNvSpPr>
          <p:nvPr/>
        </p:nvSpPr>
        <p:spPr bwMode="auto">
          <a:xfrm>
            <a:off x="617538" y="5126185"/>
            <a:ext cx="1428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96273" name="Rectangle 24"/>
          <p:cNvSpPr>
            <a:spLocks noChangeArrowheads="1"/>
          </p:cNvSpPr>
          <p:nvPr/>
        </p:nvSpPr>
        <p:spPr bwMode="auto">
          <a:xfrm>
            <a:off x="617538" y="4524523"/>
            <a:ext cx="1428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96274" name="Rectangle 25"/>
          <p:cNvSpPr>
            <a:spLocks noChangeArrowheads="1"/>
          </p:cNvSpPr>
          <p:nvPr/>
        </p:nvSpPr>
        <p:spPr bwMode="auto">
          <a:xfrm>
            <a:off x="617538" y="3922860"/>
            <a:ext cx="1428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96275" name="Rectangle 26"/>
          <p:cNvSpPr>
            <a:spLocks noChangeArrowheads="1"/>
          </p:cNvSpPr>
          <p:nvPr/>
        </p:nvSpPr>
        <p:spPr bwMode="auto">
          <a:xfrm>
            <a:off x="617538" y="3330723"/>
            <a:ext cx="1428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96276" name="Rectangle 27"/>
          <p:cNvSpPr>
            <a:spLocks noChangeArrowheads="1"/>
          </p:cNvSpPr>
          <p:nvPr/>
        </p:nvSpPr>
        <p:spPr bwMode="auto">
          <a:xfrm>
            <a:off x="555625" y="2729060"/>
            <a:ext cx="2143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96277" name="Rectangle 28"/>
          <p:cNvSpPr>
            <a:spLocks noChangeArrowheads="1"/>
          </p:cNvSpPr>
          <p:nvPr/>
        </p:nvSpPr>
        <p:spPr bwMode="auto">
          <a:xfrm>
            <a:off x="555625" y="2128985"/>
            <a:ext cx="214313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120</a:t>
            </a:r>
          </a:p>
        </p:txBody>
      </p:sp>
      <p:sp>
        <p:nvSpPr>
          <p:cNvPr id="96278" name="Rectangle 29"/>
          <p:cNvSpPr>
            <a:spLocks noChangeArrowheads="1"/>
          </p:cNvSpPr>
          <p:nvPr/>
        </p:nvSpPr>
        <p:spPr bwMode="auto">
          <a:xfrm>
            <a:off x="555625" y="1527323"/>
            <a:ext cx="2143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140</a:t>
            </a:r>
          </a:p>
        </p:txBody>
      </p:sp>
      <p:sp>
        <p:nvSpPr>
          <p:cNvPr id="96279" name="Rectangle 30"/>
          <p:cNvSpPr>
            <a:spLocks noChangeArrowheads="1"/>
          </p:cNvSpPr>
          <p:nvPr/>
        </p:nvSpPr>
        <p:spPr bwMode="auto">
          <a:xfrm>
            <a:off x="1092200" y="5880248"/>
            <a:ext cx="298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NW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280" name="Rectangle 31"/>
          <p:cNvSpPr>
            <a:spLocks noChangeArrowheads="1"/>
          </p:cNvSpPr>
          <p:nvPr/>
        </p:nvSpPr>
        <p:spPr bwMode="auto">
          <a:xfrm>
            <a:off x="1919288" y="5880248"/>
            <a:ext cx="269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OB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281" name="Text Box 33"/>
          <p:cNvSpPr txBox="1">
            <a:spLocks noChangeArrowheads="1"/>
          </p:cNvSpPr>
          <p:nvPr/>
        </p:nvSpPr>
        <p:spPr bwMode="auto">
          <a:xfrm>
            <a:off x="1031875" y="237981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IC</a:t>
            </a:r>
            <a:endParaRPr lang="en-US" sz="1600" b="1" baseline="-25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82" name="Text Box 34"/>
          <p:cNvSpPr txBox="1">
            <a:spLocks noChangeArrowheads="1"/>
          </p:cNvSpPr>
          <p:nvPr/>
        </p:nvSpPr>
        <p:spPr bwMode="auto">
          <a:xfrm>
            <a:off x="995363" y="4164160"/>
            <a:ext cx="47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RV</a:t>
            </a:r>
            <a:endParaRPr lang="en-US" sz="1600" b="1" baseline="-250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94144" name="Group 608"/>
          <p:cNvGrpSpPr>
            <a:grpSpLocks/>
          </p:cNvGrpSpPr>
          <p:nvPr/>
        </p:nvGrpSpPr>
        <p:grpSpPr bwMode="auto">
          <a:xfrm>
            <a:off x="1722438" y="2470298"/>
            <a:ext cx="673100" cy="3328987"/>
            <a:chOff x="1085" y="1348"/>
            <a:chExt cx="424" cy="2097"/>
          </a:xfrm>
        </p:grpSpPr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1085" y="2315"/>
              <a:ext cx="424" cy="1130"/>
            </a:xfrm>
            <a:prstGeom prst="rect">
              <a:avLst/>
            </a:prstGeom>
            <a:solidFill>
              <a:schemeClr val="accent2"/>
            </a:solidFill>
            <a:ln w="11113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1" charset="-128"/>
              </a:endParaRPr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1085" y="2060"/>
              <a:ext cx="424" cy="255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1" charset="-128"/>
              </a:endParaRPr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1085" y="1348"/>
              <a:ext cx="424" cy="712"/>
            </a:xfrm>
            <a:prstGeom prst="rect">
              <a:avLst/>
            </a:prstGeom>
            <a:solidFill>
              <a:srgbClr val="FF33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1" charset="-128"/>
              </a:endParaRPr>
            </a:p>
          </p:txBody>
        </p:sp>
        <p:sp>
          <p:nvSpPr>
            <p:cNvPr id="96333" name="Text Box 32"/>
            <p:cNvSpPr txBox="1">
              <a:spLocks noChangeArrowheads="1"/>
            </p:cNvSpPr>
            <p:nvPr/>
          </p:nvSpPr>
          <p:spPr bwMode="auto">
            <a:xfrm>
              <a:off x="1166" y="1597"/>
              <a:ext cx="2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IC</a:t>
              </a:r>
              <a:endParaRPr lang="en-US" sz="1600" b="1" baseline="-25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6334" name="Text Box 35"/>
            <p:cNvSpPr txBox="1">
              <a:spLocks noChangeArrowheads="1"/>
            </p:cNvSpPr>
            <p:nvPr/>
          </p:nvSpPr>
          <p:spPr bwMode="auto">
            <a:xfrm>
              <a:off x="1140" y="2703"/>
              <a:ext cx="3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RV</a:t>
              </a:r>
              <a:endParaRPr lang="en-US" sz="1600" b="1" baseline="-250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6335" name="Text Box 36"/>
            <p:cNvSpPr txBox="1">
              <a:spLocks noChangeArrowheads="1"/>
            </p:cNvSpPr>
            <p:nvPr/>
          </p:nvSpPr>
          <p:spPr bwMode="auto">
            <a:xfrm>
              <a:off x="1103" y="2082"/>
              <a:ext cx="39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Times New Roman" charset="0"/>
                </a:rPr>
                <a:t>ERV</a:t>
              </a:r>
              <a:endParaRPr lang="en-US" sz="1600" b="1" baseline="-250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96284" name="Text Box 37"/>
          <p:cNvSpPr txBox="1">
            <a:spLocks noChangeArrowheads="1"/>
          </p:cNvSpPr>
          <p:nvPr/>
        </p:nvSpPr>
        <p:spPr bwMode="auto">
          <a:xfrm>
            <a:off x="936625" y="3229123"/>
            <a:ext cx="620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Times New Roman" charset="0"/>
              </a:rPr>
              <a:t>ERV</a:t>
            </a:r>
            <a:endParaRPr lang="en-US" sz="1600" b="1" baseline="-25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54" name="Freeform 42"/>
          <p:cNvSpPr>
            <a:spLocks/>
          </p:cNvSpPr>
          <p:nvPr/>
        </p:nvSpPr>
        <p:spPr bwMode="auto">
          <a:xfrm>
            <a:off x="3846513" y="2584598"/>
            <a:ext cx="3062287" cy="1555750"/>
          </a:xfrm>
          <a:custGeom>
            <a:avLst/>
            <a:gdLst/>
            <a:ahLst/>
            <a:cxnLst>
              <a:cxn ang="0">
                <a:pos x="0" y="460"/>
              </a:cxn>
              <a:cxn ang="0">
                <a:pos x="4" y="730"/>
              </a:cxn>
              <a:cxn ang="0">
                <a:pos x="580" y="604"/>
              </a:cxn>
              <a:cxn ang="0">
                <a:pos x="980" y="576"/>
              </a:cxn>
              <a:cxn ang="0">
                <a:pos x="1456" y="492"/>
              </a:cxn>
              <a:cxn ang="0">
                <a:pos x="1468" y="0"/>
              </a:cxn>
              <a:cxn ang="0">
                <a:pos x="976" y="92"/>
              </a:cxn>
              <a:cxn ang="0">
                <a:pos x="580" y="208"/>
              </a:cxn>
              <a:cxn ang="0">
                <a:pos x="0" y="460"/>
              </a:cxn>
            </a:cxnLst>
            <a:rect l="0" t="0" r="r" b="b"/>
            <a:pathLst>
              <a:path w="1468" h="730">
                <a:moveTo>
                  <a:pt x="0" y="460"/>
                </a:moveTo>
                <a:lnTo>
                  <a:pt x="4" y="730"/>
                </a:lnTo>
                <a:lnTo>
                  <a:pt x="580" y="604"/>
                </a:lnTo>
                <a:lnTo>
                  <a:pt x="980" y="576"/>
                </a:lnTo>
                <a:lnTo>
                  <a:pt x="1456" y="492"/>
                </a:lnTo>
                <a:lnTo>
                  <a:pt x="1468" y="0"/>
                </a:lnTo>
                <a:lnTo>
                  <a:pt x="976" y="92"/>
                </a:lnTo>
                <a:lnTo>
                  <a:pt x="580" y="208"/>
                </a:lnTo>
                <a:lnTo>
                  <a:pt x="0" y="460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96286" name="Text Box 43"/>
          <p:cNvSpPr txBox="1">
            <a:spLocks noChangeArrowheads="1"/>
          </p:cNvSpPr>
          <p:nvPr/>
        </p:nvSpPr>
        <p:spPr bwMode="auto">
          <a:xfrm rot="5400000" flipV="1">
            <a:off x="1434307" y="3680766"/>
            <a:ext cx="3090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Operating lung volumes </a:t>
            </a:r>
          </a:p>
          <a:p>
            <a:pPr algn="ctr" eaLnBrk="1" hangingPunct="1"/>
            <a:r>
              <a:rPr lang="en-US" sz="1400">
                <a:solidFill>
                  <a:srgbClr val="000000"/>
                </a:solidFill>
              </a:rPr>
              <a:t>(% predicted TLC)</a:t>
            </a:r>
          </a:p>
        </p:txBody>
      </p:sp>
      <p:sp>
        <p:nvSpPr>
          <p:cNvPr id="96287" name="Text Box 44"/>
          <p:cNvSpPr txBox="1">
            <a:spLocks noChangeArrowheads="1"/>
          </p:cNvSpPr>
          <p:nvPr/>
        </p:nvSpPr>
        <p:spPr bwMode="auto">
          <a:xfrm rot="10800000" flipV="1">
            <a:off x="4791075" y="6116785"/>
            <a:ext cx="303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</a:rPr>
              <a:t>Ventilation (L/min)</a:t>
            </a:r>
          </a:p>
        </p:txBody>
      </p:sp>
      <p:sp>
        <p:nvSpPr>
          <p:cNvPr id="96288" name="Text Box 47"/>
          <p:cNvSpPr txBox="1">
            <a:spLocks noChangeArrowheads="1"/>
          </p:cNvSpPr>
          <p:nvPr/>
        </p:nvSpPr>
        <p:spPr bwMode="auto">
          <a:xfrm>
            <a:off x="5110163" y="4795985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EELV</a:t>
            </a:r>
            <a:endParaRPr lang="en-US" sz="1400" baseline="-25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89" name="Line 48"/>
          <p:cNvSpPr>
            <a:spLocks noChangeShapeType="1"/>
          </p:cNvSpPr>
          <p:nvPr/>
        </p:nvSpPr>
        <p:spPr bwMode="auto">
          <a:xfrm flipH="1">
            <a:off x="5092700" y="4003823"/>
            <a:ext cx="17463" cy="155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290" name="Text Box 52"/>
          <p:cNvSpPr txBox="1">
            <a:spLocks noChangeArrowheads="1"/>
          </p:cNvSpPr>
          <p:nvPr/>
        </p:nvSpPr>
        <p:spPr bwMode="auto">
          <a:xfrm>
            <a:off x="6665913" y="2054373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TLC</a:t>
            </a:r>
            <a:r>
              <a:rPr lang="en-US" sz="1400" baseline="-25000">
                <a:solidFill>
                  <a:srgbClr val="000000"/>
                </a:solidFill>
                <a:latin typeface="Times New Roman" charset="0"/>
              </a:rPr>
              <a:t>NW</a:t>
            </a:r>
          </a:p>
        </p:txBody>
      </p:sp>
      <p:sp>
        <p:nvSpPr>
          <p:cNvPr id="96291" name="Rectangle 422"/>
          <p:cNvSpPr>
            <a:spLocks noChangeArrowheads="1"/>
          </p:cNvSpPr>
          <p:nvPr/>
        </p:nvSpPr>
        <p:spPr bwMode="auto">
          <a:xfrm>
            <a:off x="3794125" y="1943248"/>
            <a:ext cx="4899025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96292" name="Rectangle 423"/>
          <p:cNvSpPr>
            <a:spLocks noChangeArrowheads="1"/>
          </p:cNvSpPr>
          <p:nvPr/>
        </p:nvSpPr>
        <p:spPr bwMode="auto">
          <a:xfrm>
            <a:off x="3794125" y="1943248"/>
            <a:ext cx="4899025" cy="3700462"/>
          </a:xfrm>
          <a:prstGeom prst="rect">
            <a:avLst/>
          </a:pr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</a:endParaRPr>
          </a:p>
        </p:txBody>
      </p:sp>
      <p:sp>
        <p:nvSpPr>
          <p:cNvPr id="96293" name="Line 424"/>
          <p:cNvSpPr>
            <a:spLocks noChangeShapeType="1"/>
          </p:cNvSpPr>
          <p:nvPr/>
        </p:nvSpPr>
        <p:spPr bwMode="auto">
          <a:xfrm>
            <a:off x="3794125" y="1943248"/>
            <a:ext cx="1588" cy="37004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294" name="Line 425"/>
          <p:cNvSpPr>
            <a:spLocks noChangeShapeType="1"/>
          </p:cNvSpPr>
          <p:nvPr/>
        </p:nvSpPr>
        <p:spPr bwMode="auto">
          <a:xfrm>
            <a:off x="3736975" y="564371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295" name="Line 426"/>
          <p:cNvSpPr>
            <a:spLocks noChangeShapeType="1"/>
          </p:cNvSpPr>
          <p:nvPr/>
        </p:nvSpPr>
        <p:spPr bwMode="auto">
          <a:xfrm>
            <a:off x="3736975" y="5119835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296" name="Line 427"/>
          <p:cNvSpPr>
            <a:spLocks noChangeShapeType="1"/>
          </p:cNvSpPr>
          <p:nvPr/>
        </p:nvSpPr>
        <p:spPr bwMode="auto">
          <a:xfrm>
            <a:off x="3736975" y="457849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297" name="Line 428"/>
          <p:cNvSpPr>
            <a:spLocks noChangeShapeType="1"/>
          </p:cNvSpPr>
          <p:nvPr/>
        </p:nvSpPr>
        <p:spPr bwMode="auto">
          <a:xfrm>
            <a:off x="3736975" y="405462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298" name="Line 429"/>
          <p:cNvSpPr>
            <a:spLocks noChangeShapeType="1"/>
          </p:cNvSpPr>
          <p:nvPr/>
        </p:nvSpPr>
        <p:spPr bwMode="auto">
          <a:xfrm>
            <a:off x="3736975" y="3532335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299" name="Line 430"/>
          <p:cNvSpPr>
            <a:spLocks noChangeShapeType="1"/>
          </p:cNvSpPr>
          <p:nvPr/>
        </p:nvSpPr>
        <p:spPr bwMode="auto">
          <a:xfrm>
            <a:off x="3736975" y="3008460"/>
            <a:ext cx="57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0" name="Line 431"/>
          <p:cNvSpPr>
            <a:spLocks noChangeShapeType="1"/>
          </p:cNvSpPr>
          <p:nvPr/>
        </p:nvSpPr>
        <p:spPr bwMode="auto">
          <a:xfrm>
            <a:off x="3736975" y="2467123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1" name="Line 432"/>
          <p:cNvSpPr>
            <a:spLocks noChangeShapeType="1"/>
          </p:cNvSpPr>
          <p:nvPr/>
        </p:nvSpPr>
        <p:spPr bwMode="auto">
          <a:xfrm>
            <a:off x="3736975" y="1943248"/>
            <a:ext cx="571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2" name="Line 433"/>
          <p:cNvSpPr>
            <a:spLocks noChangeShapeType="1"/>
          </p:cNvSpPr>
          <p:nvPr/>
        </p:nvSpPr>
        <p:spPr bwMode="auto">
          <a:xfrm>
            <a:off x="3794125" y="5643710"/>
            <a:ext cx="48990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3" name="Line 434"/>
          <p:cNvSpPr>
            <a:spLocks noChangeShapeType="1"/>
          </p:cNvSpPr>
          <p:nvPr/>
        </p:nvSpPr>
        <p:spPr bwMode="auto">
          <a:xfrm flipV="1">
            <a:off x="3794125" y="5643710"/>
            <a:ext cx="158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4" name="Line 435"/>
          <p:cNvSpPr>
            <a:spLocks noChangeShapeType="1"/>
          </p:cNvSpPr>
          <p:nvPr/>
        </p:nvSpPr>
        <p:spPr bwMode="auto">
          <a:xfrm flipV="1">
            <a:off x="5027613" y="5643710"/>
            <a:ext cx="1587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5" name="Line 436"/>
          <p:cNvSpPr>
            <a:spLocks noChangeShapeType="1"/>
          </p:cNvSpPr>
          <p:nvPr/>
        </p:nvSpPr>
        <p:spPr bwMode="auto">
          <a:xfrm flipV="1">
            <a:off x="6243638" y="5643710"/>
            <a:ext cx="1587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6" name="Line 437"/>
          <p:cNvSpPr>
            <a:spLocks noChangeShapeType="1"/>
          </p:cNvSpPr>
          <p:nvPr/>
        </p:nvSpPr>
        <p:spPr bwMode="auto">
          <a:xfrm flipV="1">
            <a:off x="7477125" y="5643710"/>
            <a:ext cx="158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7" name="Line 438"/>
          <p:cNvSpPr>
            <a:spLocks noChangeShapeType="1"/>
          </p:cNvSpPr>
          <p:nvPr/>
        </p:nvSpPr>
        <p:spPr bwMode="auto">
          <a:xfrm flipV="1">
            <a:off x="8693150" y="5643710"/>
            <a:ext cx="1588" cy="58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8" name="Freeform 506"/>
          <p:cNvSpPr>
            <a:spLocks/>
          </p:cNvSpPr>
          <p:nvPr/>
        </p:nvSpPr>
        <p:spPr bwMode="auto">
          <a:xfrm>
            <a:off x="3870325" y="2311548"/>
            <a:ext cx="3000375" cy="1587"/>
          </a:xfrm>
          <a:custGeom>
            <a:avLst/>
            <a:gdLst>
              <a:gd name="T0" fmla="*/ 0 w 158"/>
              <a:gd name="T1" fmla="*/ 0 h 1587"/>
              <a:gd name="T2" fmla="*/ 2147483647 w 158"/>
              <a:gd name="T3" fmla="*/ 0 h 1587"/>
              <a:gd name="T4" fmla="*/ 2147483647 w 158"/>
              <a:gd name="T5" fmla="*/ 0 h 1587"/>
              <a:gd name="T6" fmla="*/ 2147483647 w 15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" h="1587">
                <a:moveTo>
                  <a:pt x="0" y="0"/>
                </a:moveTo>
                <a:lnTo>
                  <a:pt x="62" y="0"/>
                </a:lnTo>
                <a:lnTo>
                  <a:pt x="106" y="0"/>
                </a:lnTo>
                <a:lnTo>
                  <a:pt x="158" y="0"/>
                </a:lnTo>
              </a:path>
            </a:pathLst>
          </a:custGeom>
          <a:noFill/>
          <a:ln w="0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309" name="Rectangle 589"/>
          <p:cNvSpPr>
            <a:spLocks noChangeArrowheads="1"/>
          </p:cNvSpPr>
          <p:nvPr/>
        </p:nvSpPr>
        <p:spPr bwMode="auto">
          <a:xfrm>
            <a:off x="3414713" y="5508773"/>
            <a:ext cx="2428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60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0" name="Rectangle 590"/>
          <p:cNvSpPr>
            <a:spLocks noChangeArrowheads="1"/>
          </p:cNvSpPr>
          <p:nvPr/>
        </p:nvSpPr>
        <p:spPr bwMode="auto">
          <a:xfrm>
            <a:off x="3414713" y="4984898"/>
            <a:ext cx="2428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70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1" name="Rectangle 591"/>
          <p:cNvSpPr>
            <a:spLocks noChangeArrowheads="1"/>
          </p:cNvSpPr>
          <p:nvPr/>
        </p:nvSpPr>
        <p:spPr bwMode="auto">
          <a:xfrm>
            <a:off x="3414713" y="4441973"/>
            <a:ext cx="2428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80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2" name="Rectangle 592"/>
          <p:cNvSpPr>
            <a:spLocks noChangeArrowheads="1"/>
          </p:cNvSpPr>
          <p:nvPr/>
        </p:nvSpPr>
        <p:spPr bwMode="auto">
          <a:xfrm>
            <a:off x="3414713" y="3919685"/>
            <a:ext cx="2428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90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3" name="Rectangle 593"/>
          <p:cNvSpPr>
            <a:spLocks noChangeArrowheads="1"/>
          </p:cNvSpPr>
          <p:nvPr/>
        </p:nvSpPr>
        <p:spPr bwMode="auto">
          <a:xfrm>
            <a:off x="3300413" y="3395810"/>
            <a:ext cx="3635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100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4" name="Rectangle 594"/>
          <p:cNvSpPr>
            <a:spLocks noChangeArrowheads="1"/>
          </p:cNvSpPr>
          <p:nvPr/>
        </p:nvSpPr>
        <p:spPr bwMode="auto">
          <a:xfrm>
            <a:off x="3300413" y="2873523"/>
            <a:ext cx="3476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5" name="Rectangle 595"/>
          <p:cNvSpPr>
            <a:spLocks noChangeArrowheads="1"/>
          </p:cNvSpPr>
          <p:nvPr/>
        </p:nvSpPr>
        <p:spPr bwMode="auto">
          <a:xfrm>
            <a:off x="3300413" y="2330598"/>
            <a:ext cx="363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6" name="Rectangle 596"/>
          <p:cNvSpPr>
            <a:spLocks noChangeArrowheads="1"/>
          </p:cNvSpPr>
          <p:nvPr/>
        </p:nvSpPr>
        <p:spPr bwMode="auto">
          <a:xfrm>
            <a:off x="3300413" y="1808310"/>
            <a:ext cx="3635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7" name="Rectangle 597"/>
          <p:cNvSpPr>
            <a:spLocks noChangeArrowheads="1"/>
          </p:cNvSpPr>
          <p:nvPr/>
        </p:nvSpPr>
        <p:spPr bwMode="auto">
          <a:xfrm>
            <a:off x="3679825" y="581833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8" name="Rectangle 598"/>
          <p:cNvSpPr>
            <a:spLocks noChangeArrowheads="1"/>
          </p:cNvSpPr>
          <p:nvPr/>
        </p:nvSpPr>
        <p:spPr bwMode="auto">
          <a:xfrm>
            <a:off x="4914900" y="581833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19" name="Rectangle 599"/>
          <p:cNvSpPr>
            <a:spLocks noChangeArrowheads="1"/>
          </p:cNvSpPr>
          <p:nvPr/>
        </p:nvSpPr>
        <p:spPr bwMode="auto">
          <a:xfrm>
            <a:off x="6129338" y="5818335"/>
            <a:ext cx="2428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30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20" name="Rectangle 600"/>
          <p:cNvSpPr>
            <a:spLocks noChangeArrowheads="1"/>
          </p:cNvSpPr>
          <p:nvPr/>
        </p:nvSpPr>
        <p:spPr bwMode="auto">
          <a:xfrm>
            <a:off x="7362825" y="581833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40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21" name="Rectangle 601"/>
          <p:cNvSpPr>
            <a:spLocks noChangeArrowheads="1"/>
          </p:cNvSpPr>
          <p:nvPr/>
        </p:nvSpPr>
        <p:spPr bwMode="auto">
          <a:xfrm>
            <a:off x="8578850" y="5818335"/>
            <a:ext cx="242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50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6322" name="Text Box 47"/>
          <p:cNvSpPr txBox="1">
            <a:spLocks noChangeArrowheads="1"/>
          </p:cNvSpPr>
          <p:nvPr/>
        </p:nvSpPr>
        <p:spPr bwMode="auto">
          <a:xfrm>
            <a:off x="5110163" y="2490935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IRV</a:t>
            </a:r>
            <a:endParaRPr lang="en-US" sz="1400" baseline="-250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Line 48"/>
          <p:cNvSpPr>
            <a:spLocks noChangeShapeType="1"/>
          </p:cNvSpPr>
          <p:nvPr/>
        </p:nvSpPr>
        <p:spPr bwMode="auto">
          <a:xfrm>
            <a:off x="5038725" y="234806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</a:endParaRPr>
          </a:p>
        </p:txBody>
      </p:sp>
      <p:sp>
        <p:nvSpPr>
          <p:cNvPr id="96324" name="Text Box 47"/>
          <p:cNvSpPr txBox="1">
            <a:spLocks noChangeArrowheads="1"/>
          </p:cNvSpPr>
          <p:nvPr/>
        </p:nvSpPr>
        <p:spPr bwMode="auto">
          <a:xfrm>
            <a:off x="6478588" y="2995760"/>
            <a:ext cx="436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Times New Roman" charset="0"/>
              </a:rPr>
              <a:t>VT</a:t>
            </a:r>
            <a:endParaRPr lang="en-US" sz="1400" baseline="-250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94143" name="Group 607"/>
          <p:cNvGrpSpPr>
            <a:grpSpLocks/>
          </p:cNvGrpSpPr>
          <p:nvPr/>
        </p:nvGrpSpPr>
        <p:grpSpPr bwMode="auto">
          <a:xfrm>
            <a:off x="4154488" y="2690960"/>
            <a:ext cx="4464050" cy="2185988"/>
            <a:chOff x="2550" y="1197"/>
            <a:chExt cx="2812" cy="1377"/>
          </a:xfrm>
        </p:grpSpPr>
        <p:sp>
          <p:nvSpPr>
            <p:cNvPr id="64553" name="Freeform 41"/>
            <p:cNvSpPr>
              <a:spLocks/>
            </p:cNvSpPr>
            <p:nvPr/>
          </p:nvSpPr>
          <p:spPr bwMode="auto">
            <a:xfrm>
              <a:off x="2550" y="1511"/>
              <a:ext cx="2444" cy="1063"/>
            </a:xfrm>
            <a:custGeom>
              <a:avLst/>
              <a:gdLst/>
              <a:ahLst/>
              <a:cxnLst>
                <a:cxn ang="0">
                  <a:pos x="4" y="792"/>
                </a:cxn>
                <a:cxn ang="0">
                  <a:pos x="626" y="700"/>
                </a:cxn>
                <a:cxn ang="0">
                  <a:pos x="1034" y="655"/>
                </a:cxn>
                <a:cxn ang="0">
                  <a:pos x="1856" y="548"/>
                </a:cxn>
                <a:cxn ang="0">
                  <a:pos x="1860" y="0"/>
                </a:cxn>
                <a:cxn ang="0">
                  <a:pos x="1036" y="176"/>
                </a:cxn>
                <a:cxn ang="0">
                  <a:pos x="626" y="292"/>
                </a:cxn>
                <a:cxn ang="0">
                  <a:pos x="0" y="500"/>
                </a:cxn>
                <a:cxn ang="0">
                  <a:pos x="4" y="792"/>
                </a:cxn>
              </a:cxnLst>
              <a:rect l="0" t="0" r="r" b="b"/>
              <a:pathLst>
                <a:path w="1860" h="792">
                  <a:moveTo>
                    <a:pt x="4" y="792"/>
                  </a:moveTo>
                  <a:lnTo>
                    <a:pt x="626" y="700"/>
                  </a:lnTo>
                  <a:lnTo>
                    <a:pt x="1034" y="655"/>
                  </a:lnTo>
                  <a:lnTo>
                    <a:pt x="1856" y="548"/>
                  </a:lnTo>
                  <a:lnTo>
                    <a:pt x="1860" y="0"/>
                  </a:lnTo>
                  <a:lnTo>
                    <a:pt x="1036" y="176"/>
                  </a:lnTo>
                  <a:lnTo>
                    <a:pt x="626" y="292"/>
                  </a:lnTo>
                  <a:lnTo>
                    <a:pt x="0" y="500"/>
                  </a:lnTo>
                  <a:lnTo>
                    <a:pt x="4" y="792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ＭＳ Ｐゴシック" pitchFamily="1" charset="-128"/>
              </a:endParaRPr>
            </a:p>
          </p:txBody>
        </p:sp>
        <p:sp>
          <p:nvSpPr>
            <p:cNvPr id="96328" name="Freeform 439"/>
            <p:cNvSpPr>
              <a:spLocks/>
            </p:cNvSpPr>
            <p:nvPr/>
          </p:nvSpPr>
          <p:spPr bwMode="auto">
            <a:xfrm>
              <a:off x="2562" y="1324"/>
              <a:ext cx="2404" cy="1"/>
            </a:xfrm>
            <a:custGeom>
              <a:avLst/>
              <a:gdLst>
                <a:gd name="T0" fmla="*/ 0 w 201"/>
                <a:gd name="T1" fmla="*/ 0 h 1"/>
                <a:gd name="T2" fmla="*/ 2147483647 w 201"/>
                <a:gd name="T3" fmla="*/ 0 h 1"/>
                <a:gd name="T4" fmla="*/ 2147483647 w 201"/>
                <a:gd name="T5" fmla="*/ 0 h 1"/>
                <a:gd name="T6" fmla="*/ 2147483647 w 20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" h="1">
                  <a:moveTo>
                    <a:pt x="0" y="0"/>
                  </a:moveTo>
                  <a:lnTo>
                    <a:pt x="67" y="0"/>
                  </a:lnTo>
                  <a:lnTo>
                    <a:pt x="111" y="0"/>
                  </a:lnTo>
                  <a:lnTo>
                    <a:pt x="201" y="0"/>
                  </a:lnTo>
                </a:path>
              </a:pathLst>
            </a:custGeom>
            <a:noFill/>
            <a:ln w="0">
              <a:solidFill>
                <a:srgbClr val="FF33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329" name="Text Box 52"/>
            <p:cNvSpPr txBox="1">
              <a:spLocks noChangeArrowheads="1"/>
            </p:cNvSpPr>
            <p:nvPr/>
          </p:nvSpPr>
          <p:spPr bwMode="auto">
            <a:xfrm>
              <a:off x="4927" y="1197"/>
              <a:ext cx="4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latin typeface="Times New Roman" charset="0"/>
                </a:rPr>
                <a:t>TLC</a:t>
              </a:r>
              <a:r>
                <a:rPr lang="en-US" sz="1400" baseline="-25000">
                  <a:solidFill>
                    <a:srgbClr val="000000"/>
                  </a:solidFill>
                  <a:latin typeface="Times New Roman" charset="0"/>
                </a:rPr>
                <a:t>OB</a:t>
              </a:r>
            </a:p>
          </p:txBody>
        </p:sp>
      </p:grpSp>
      <p:sp>
        <p:nvSpPr>
          <p:cNvPr id="96326" name="Rectangle 4"/>
          <p:cNvSpPr>
            <a:spLocks noChangeArrowheads="1"/>
          </p:cNvSpPr>
          <p:nvPr/>
        </p:nvSpPr>
        <p:spPr bwMode="auto">
          <a:xfrm>
            <a:off x="6759575" y="6508750"/>
            <a:ext cx="234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000000"/>
                </a:solidFill>
              </a:rPr>
              <a:t>Ora J. et al. AJRCCM 2009</a:t>
            </a:r>
          </a:p>
        </p:txBody>
      </p:sp>
      <p:sp>
        <p:nvSpPr>
          <p:cNvPr id="84" name="Rectangle 2"/>
          <p:cNvSpPr txBox="1">
            <a:spLocks noChangeArrowheads="1"/>
          </p:cNvSpPr>
          <p:nvPr/>
        </p:nvSpPr>
        <p:spPr>
          <a:xfrm>
            <a:off x="495300" y="101600"/>
            <a:ext cx="8153400" cy="952500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</a:rPr>
              <a:t>Obesity and COPD</a:t>
            </a:r>
          </a:p>
        </p:txBody>
      </p:sp>
    </p:spTree>
    <p:extLst>
      <p:ext uri="{BB962C8B-B14F-4D97-AF65-F5344CB8AC3E}">
        <p14:creationId xmlns:p14="http://schemas.microsoft.com/office/powerpoint/2010/main" val="17436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92"/>
          <p:cNvSpPr txBox="1">
            <a:spLocks noChangeArrowheads="1"/>
          </p:cNvSpPr>
          <p:nvPr/>
        </p:nvSpPr>
        <p:spPr bwMode="auto">
          <a:xfrm>
            <a:off x="2252663" y="6350000"/>
            <a:ext cx="6815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FF3300"/>
              </a:buClr>
              <a:buFont typeface="Symbol" charset="0"/>
              <a:buNone/>
            </a:pPr>
            <a:r>
              <a:rPr lang="en-CA" sz="1600" b="0" i="1" dirty="0" err="1">
                <a:solidFill>
                  <a:srgbClr val="000000"/>
                </a:solidFill>
                <a:sym typeface="Symbol" charset="0"/>
              </a:rPr>
              <a:t>Ora</a:t>
            </a:r>
            <a:r>
              <a:rPr lang="en-CA" sz="1600" b="0" i="1" dirty="0">
                <a:solidFill>
                  <a:srgbClr val="000000"/>
                </a:solidFill>
                <a:sym typeface="Symbol" charset="0"/>
              </a:rPr>
              <a:t> et al. AJRCCM 2009 </a:t>
            </a:r>
            <a:endParaRPr lang="en-US" sz="1600" b="0" i="1" dirty="0">
              <a:solidFill>
                <a:srgbClr val="000000"/>
              </a:solidFill>
              <a:sym typeface="Symbol" charset="0"/>
            </a:endParaRPr>
          </a:p>
        </p:txBody>
      </p:sp>
      <p:pic>
        <p:nvPicPr>
          <p:cNvPr id="5" name="Immagine 4" descr="Screen Shot 2015-05-07 at 23.05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8" y="1791123"/>
            <a:ext cx="8960996" cy="355804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5300" y="101600"/>
            <a:ext cx="8153400" cy="952500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</a:rPr>
              <a:t>Obesity and COPD</a:t>
            </a:r>
          </a:p>
        </p:txBody>
      </p:sp>
    </p:spTree>
    <p:extLst>
      <p:ext uri="{BB962C8B-B14F-4D97-AF65-F5344CB8AC3E}">
        <p14:creationId xmlns:p14="http://schemas.microsoft.com/office/powerpoint/2010/main" val="53371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11454"/>
              </p:ext>
            </p:extLst>
          </p:nvPr>
        </p:nvGraphicFramePr>
        <p:xfrm>
          <a:off x="252413" y="622300"/>
          <a:ext cx="8639033" cy="6196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23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Domain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>
                          <a:effectLst/>
                        </a:rPr>
                        <a:t>Definition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>
                          <a:effectLst/>
                        </a:rPr>
                        <a:t>Measurement examples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7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Sensory-perceptual experience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what breathing feels like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Intensity ratings (i.e., Borg scale, VAS) of dyspnea and its qualitative dimensions during and/or at the end of CPET, 6MW, ESWT, etc.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Selection of dyspnea descriptors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0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Affective distress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how distressing breathing feels.  Focus can be either immediate (e.g., unpleasantness) or evaluative (e.g., judgments of meaning or consequences)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COPD self-efficacy score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Anxiety intensity ratings (i.e., Borg scale, VAS) during exercise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9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Symptom impact or burden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how dyspnea affects functional ability, employment (disability), quality of life or health status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MRC dyspnea scale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BDI / TDI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CRQ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SGRQ</a:t>
                      </a:r>
                      <a:endParaRPr lang="en-CA" sz="2000" b="0" dirty="0">
                        <a:effectLst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4615" name="Rectangle 2"/>
          <p:cNvSpPr txBox="1">
            <a:spLocks noChangeArrowheads="1"/>
          </p:cNvSpPr>
          <p:nvPr/>
        </p:nvSpPr>
        <p:spPr bwMode="auto">
          <a:xfrm>
            <a:off x="0" y="12700"/>
            <a:ext cx="914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dirty="0">
                <a:solidFill>
                  <a:srgbClr val="000000"/>
                </a:solidFill>
                <a:latin typeface="+mj-lt"/>
              </a:rPr>
              <a:t>Dyspnea Measurement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1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2400" b="0" i="1" dirty="0" err="1">
                <a:solidFill>
                  <a:srgbClr val="000000"/>
                </a:solidFill>
                <a:latin typeface="+mj-lt"/>
              </a:rPr>
              <a:t>Parshall</a:t>
            </a:r>
            <a:r>
              <a:rPr lang="en-US" sz="2400" b="0" i="1" dirty="0">
                <a:solidFill>
                  <a:srgbClr val="000000"/>
                </a:solidFill>
                <a:latin typeface="+mj-lt"/>
              </a:rPr>
              <a:t> MB, et al; ATS 2012)</a:t>
            </a:r>
          </a:p>
        </p:txBody>
      </p:sp>
    </p:spTree>
    <p:extLst>
      <p:ext uri="{BB962C8B-B14F-4D97-AF65-F5344CB8AC3E}">
        <p14:creationId xmlns:p14="http://schemas.microsoft.com/office/powerpoint/2010/main" val="1352938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2" t="51133"/>
          <a:stretch/>
        </p:blipFill>
        <p:spPr bwMode="auto">
          <a:xfrm>
            <a:off x="74695" y="1904742"/>
            <a:ext cx="4892188" cy="354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112"/>
          <p:cNvSpPr txBox="1">
            <a:spLocks noChangeArrowheads="1"/>
          </p:cNvSpPr>
          <p:nvPr/>
        </p:nvSpPr>
        <p:spPr bwMode="auto">
          <a:xfrm>
            <a:off x="947934" y="250440"/>
            <a:ext cx="7368857" cy="8049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CA" sz="2800" dirty="0">
                <a:solidFill>
                  <a:srgbClr val="000000"/>
                </a:solidFill>
                <a:latin typeface="+mj-lt"/>
              </a:rPr>
              <a:t>Dyspnea, oxygen and bronchodilators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673600" y="6475238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Arial" charset="0"/>
              </a:rPr>
              <a:t>Peters et al. Thorax 2006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2465161" y="3379981"/>
            <a:ext cx="765696" cy="1867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103137" y="3046857"/>
            <a:ext cx="765696" cy="1867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623045" y="3417329"/>
            <a:ext cx="72834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Oxy</a:t>
            </a: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2446486" y="2950479"/>
            <a:ext cx="466886" cy="18674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3607364" y="3121553"/>
            <a:ext cx="466886" cy="18674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3252530" y="2355923"/>
            <a:ext cx="728346" cy="369332"/>
          </a:xfrm>
          <a:prstGeom prst="rect">
            <a:avLst/>
          </a:prstGeom>
          <a:noFill/>
          <a:ln w="3810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BD</a:t>
            </a:r>
          </a:p>
        </p:txBody>
      </p:sp>
      <p:pic>
        <p:nvPicPr>
          <p:cNvPr id="25" name="Immagine 24" descr="Screen Shot 2019-02-19 at 02.0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24" y="1102643"/>
            <a:ext cx="4381500" cy="4864100"/>
          </a:xfrm>
          <a:prstGeom prst="rect">
            <a:avLst/>
          </a:prstGeom>
        </p:spPr>
      </p:pic>
      <p:cxnSp>
        <p:nvCxnSpPr>
          <p:cNvPr id="27" name="Connettore 1 26"/>
          <p:cNvCxnSpPr/>
          <p:nvPr/>
        </p:nvCxnSpPr>
        <p:spPr>
          <a:xfrm flipV="1">
            <a:off x="5453251" y="2352916"/>
            <a:ext cx="2016956" cy="2950480"/>
          </a:xfrm>
          <a:prstGeom prst="line">
            <a:avLst/>
          </a:prstGeom>
          <a:ln w="381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flipV="1">
            <a:off x="5453251" y="2427612"/>
            <a:ext cx="2446493" cy="291313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po 35"/>
          <p:cNvGrpSpPr/>
          <p:nvPr/>
        </p:nvGrpSpPr>
        <p:grpSpPr>
          <a:xfrm>
            <a:off x="5509278" y="2577003"/>
            <a:ext cx="2935049" cy="2766748"/>
            <a:chOff x="5509278" y="2577003"/>
            <a:chExt cx="2935049" cy="2766748"/>
          </a:xfrm>
        </p:grpSpPr>
        <p:cxnSp>
          <p:nvCxnSpPr>
            <p:cNvPr id="28" name="Connettore 1 27"/>
            <p:cNvCxnSpPr/>
            <p:nvPr/>
          </p:nvCxnSpPr>
          <p:spPr>
            <a:xfrm flipV="1">
              <a:off x="5509278" y="2577003"/>
              <a:ext cx="2894705" cy="2745066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flipV="1">
              <a:off x="5549622" y="2598685"/>
              <a:ext cx="2894705" cy="2745066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99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01285"/>
              </p:ext>
            </p:extLst>
          </p:nvPr>
        </p:nvGraphicFramePr>
        <p:xfrm>
          <a:off x="252413" y="558800"/>
          <a:ext cx="8639033" cy="6196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23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Domain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>
                          <a:effectLst/>
                        </a:rPr>
                        <a:t>Definition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>
                          <a:effectLst/>
                        </a:rPr>
                        <a:t>Measurement examples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7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Sensory-perceptual experience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what breathing feels like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Intensity ratings (i.e., Borg scale, VAS) of dyspnea and its qualitative dimensions during and/or at the end of CPET, 6MW, ESWT, etc.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Selection of dyspnea descriptors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0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Affective distress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how distressing breathing feels.  Focus can be either immediate (e.g., unpleasantness) or evaluative (e.g., judgments of meaning or consequences)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COPD self-efficacy score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Anxiety intensity ratings (i.e., Borg scale, VAS) during exercise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9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Symptom impact or burden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how dyspnea affects functional ability, employment (disability), quality of life or health status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MRC dyspnea scale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BDI / TDI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CRQ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SGRQ</a:t>
                      </a:r>
                      <a:endParaRPr lang="en-CA" sz="2000" b="0" dirty="0">
                        <a:effectLst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3527" name="Rectangle 2"/>
          <p:cNvSpPr txBox="1">
            <a:spLocks noChangeArrowheads="1"/>
          </p:cNvSpPr>
          <p:nvPr/>
        </p:nvSpPr>
        <p:spPr bwMode="auto">
          <a:xfrm>
            <a:off x="260350" y="23812"/>
            <a:ext cx="86121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dirty="0">
                <a:solidFill>
                  <a:srgbClr val="000000"/>
                </a:solidFill>
              </a:rPr>
              <a:t>Domains of Dyspnea Measurement (ATS 2012)</a:t>
            </a:r>
          </a:p>
        </p:txBody>
      </p:sp>
    </p:spTree>
    <p:extLst>
      <p:ext uri="{BB962C8B-B14F-4D97-AF65-F5344CB8AC3E}">
        <p14:creationId xmlns:p14="http://schemas.microsoft.com/office/powerpoint/2010/main" val="3688677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4850" y="1905000"/>
            <a:ext cx="7772400" cy="1893888"/>
          </a:xfr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 eaLnBrk="1" hangingPunct="1"/>
            <a:r>
              <a:rPr lang="en-US">
                <a:solidFill>
                  <a:srgbClr val="000000"/>
                </a:solidFill>
              </a:rPr>
              <a:t>Affective Distress</a:t>
            </a:r>
            <a:br>
              <a:rPr lang="en-US">
                <a:solidFill>
                  <a:srgbClr val="000000"/>
                </a:solidFill>
              </a:rPr>
            </a:br>
            <a:r>
              <a:rPr lang="en-US" i="1">
                <a:solidFill>
                  <a:srgbClr val="000000"/>
                </a:solidFill>
              </a:rPr>
              <a:t>“The Fear Factor”</a:t>
            </a:r>
          </a:p>
        </p:txBody>
      </p:sp>
    </p:spTree>
    <p:extLst>
      <p:ext uri="{BB962C8B-B14F-4D97-AF65-F5344CB8AC3E}">
        <p14:creationId xmlns:p14="http://schemas.microsoft.com/office/powerpoint/2010/main" val="335283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 rot="-5400000">
            <a:off x="-633397" y="3559867"/>
            <a:ext cx="339242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Unpleasantness Rating (A1)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8611" r="45173" b="15624"/>
          <a:stretch/>
        </p:blipFill>
        <p:spPr bwMode="auto">
          <a:xfrm>
            <a:off x="1319608" y="1363197"/>
            <a:ext cx="3256153" cy="442056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92991" y="216891"/>
            <a:ext cx="7180264" cy="107161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Air Hunger is more unpleasant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than work/effort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73040" y="6461372"/>
            <a:ext cx="30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rial" pitchFamily="34" charset="0"/>
              </a:rPr>
              <a:t>Banzett</a:t>
            </a:r>
            <a:r>
              <a:rPr lang="en-US" sz="1800" b="0" dirty="0">
                <a:solidFill>
                  <a:srgbClr val="000000"/>
                </a:solidFill>
                <a:latin typeface="Arial" pitchFamily="34" charset="0"/>
              </a:rPr>
              <a:t> et al AJRCCM 2008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9" t="52640" r="5481" b="28071"/>
          <a:stretch/>
        </p:blipFill>
        <p:spPr bwMode="auto">
          <a:xfrm>
            <a:off x="5515429" y="3321024"/>
            <a:ext cx="3338286" cy="136071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807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8505" y="1522274"/>
            <a:ext cx="8763000" cy="4194175"/>
            <a:chOff x="0" y="1008"/>
            <a:chExt cx="5760" cy="2642"/>
          </a:xfrm>
        </p:grpSpPr>
        <p:pic>
          <p:nvPicPr>
            <p:cNvPr id="10855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787" t="19910" r="3459" b="25642"/>
            <a:stretch>
              <a:fillRect/>
            </a:stretch>
          </p:blipFill>
          <p:spPr bwMode="auto">
            <a:xfrm>
              <a:off x="0" y="1008"/>
              <a:ext cx="5760" cy="2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6" name="Text Box 7"/>
            <p:cNvSpPr txBox="1">
              <a:spLocks noChangeArrowheads="1"/>
            </p:cNvSpPr>
            <p:nvPr/>
          </p:nvSpPr>
          <p:spPr bwMode="auto">
            <a:xfrm rot="20030376">
              <a:off x="598" y="3359"/>
              <a:ext cx="1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Depression</a:t>
              </a:r>
            </a:p>
          </p:txBody>
        </p:sp>
        <p:sp>
          <p:nvSpPr>
            <p:cNvPr id="108557" name="Text Box 8"/>
            <p:cNvSpPr txBox="1">
              <a:spLocks noChangeArrowheads="1"/>
            </p:cNvSpPr>
            <p:nvPr/>
          </p:nvSpPr>
          <p:spPr bwMode="auto">
            <a:xfrm rot="20030376">
              <a:off x="1899" y="3261"/>
              <a:ext cx="79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Anxiety</a:t>
              </a:r>
            </a:p>
          </p:txBody>
        </p:sp>
        <p:sp>
          <p:nvSpPr>
            <p:cNvPr id="108558" name="Text Box 9"/>
            <p:cNvSpPr txBox="1">
              <a:spLocks noChangeArrowheads="1"/>
            </p:cNvSpPr>
            <p:nvPr/>
          </p:nvSpPr>
          <p:spPr bwMode="auto">
            <a:xfrm rot="20030376">
              <a:off x="2592" y="3356"/>
              <a:ext cx="108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Frustration</a:t>
              </a:r>
            </a:p>
          </p:txBody>
        </p:sp>
        <p:sp>
          <p:nvSpPr>
            <p:cNvPr id="108559" name="Text Box 10"/>
            <p:cNvSpPr txBox="1">
              <a:spLocks noChangeArrowheads="1"/>
            </p:cNvSpPr>
            <p:nvPr/>
          </p:nvSpPr>
          <p:spPr bwMode="auto">
            <a:xfrm rot="20030376">
              <a:off x="4066" y="3221"/>
              <a:ext cx="6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Anger</a:t>
              </a:r>
            </a:p>
          </p:txBody>
        </p:sp>
        <p:sp>
          <p:nvSpPr>
            <p:cNvPr id="108560" name="Text Box 11"/>
            <p:cNvSpPr txBox="1">
              <a:spLocks noChangeArrowheads="1"/>
            </p:cNvSpPr>
            <p:nvPr/>
          </p:nvSpPr>
          <p:spPr bwMode="auto">
            <a:xfrm rot="20030376">
              <a:off x="5046" y="3179"/>
              <a:ext cx="54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Arial" pitchFamily="34" charset="0"/>
                </a:rPr>
                <a:t>Fear</a:t>
              </a:r>
            </a:p>
          </p:txBody>
        </p: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073040" y="6311980"/>
            <a:ext cx="3057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rial" pitchFamily="34" charset="0"/>
              </a:rPr>
              <a:t>Banzett</a:t>
            </a:r>
            <a:r>
              <a:rPr lang="en-US" sz="1800" b="0" dirty="0">
                <a:solidFill>
                  <a:srgbClr val="000000"/>
                </a:solidFill>
                <a:latin typeface="Arial" pitchFamily="34" charset="0"/>
              </a:rPr>
              <a:t> et al AJRCCM 2008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092991" y="216891"/>
            <a:ext cx="7180264" cy="107161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Air Hunger is more unpleasant 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than work/effort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9" t="52640" r="5481" b="28071"/>
          <a:stretch/>
        </p:blipFill>
        <p:spPr bwMode="auto">
          <a:xfrm>
            <a:off x="1574895" y="1696392"/>
            <a:ext cx="1711996" cy="697824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55804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92991" y="216891"/>
            <a:ext cx="7180264" cy="107161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Reliability and Validity of the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+mj-lt"/>
              </a:rPr>
              <a:t>Multidimensional Dyspnea Profile</a:t>
            </a:r>
          </a:p>
        </p:txBody>
      </p:sp>
      <p:pic>
        <p:nvPicPr>
          <p:cNvPr id="3" name="Immagine 2" descr="Screen Shot 2019-02-19 at 19.18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8" y="1610687"/>
            <a:ext cx="5559215" cy="3795808"/>
          </a:xfrm>
          <a:prstGeom prst="rect">
            <a:avLst/>
          </a:prstGeom>
        </p:spPr>
      </p:pic>
      <p:pic>
        <p:nvPicPr>
          <p:cNvPr id="4" name="Immagine 3" descr="Screen Shot 2019-02-19 at 19.19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62" y="1979437"/>
            <a:ext cx="6752174" cy="364141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427875" y="6330654"/>
            <a:ext cx="2481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err="1">
                <a:solidFill>
                  <a:srgbClr val="000000"/>
                </a:solidFill>
                <a:latin typeface="Arial" pitchFamily="34" charset="0"/>
              </a:rPr>
              <a:t>Meck</a:t>
            </a:r>
            <a:r>
              <a:rPr lang="en-US" sz="1800" b="0" dirty="0">
                <a:solidFill>
                  <a:srgbClr val="000000"/>
                </a:solidFill>
                <a:latin typeface="Arial" pitchFamily="34" charset="0"/>
              </a:rPr>
              <a:t> et al Chest 2012</a:t>
            </a:r>
          </a:p>
        </p:txBody>
      </p:sp>
      <p:sp>
        <p:nvSpPr>
          <p:cNvPr id="6" name="Rettangolo 5"/>
          <p:cNvSpPr/>
          <p:nvPr/>
        </p:nvSpPr>
        <p:spPr>
          <a:xfrm>
            <a:off x="1240171" y="5517882"/>
            <a:ext cx="6603546" cy="646331"/>
          </a:xfrm>
          <a:prstGeom prst="rect">
            <a:avLst/>
          </a:prstGeom>
          <a:solidFill>
            <a:srgbClr val="FFFFFF"/>
          </a:solidFill>
          <a:ln>
            <a:solidFill>
              <a:srgbClr val="7F7F7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dirty="0"/>
              <a:t>The results of this analysis support the two-domain structure as valid, relatively independent, and stable over time.</a:t>
            </a:r>
          </a:p>
        </p:txBody>
      </p:sp>
    </p:spTree>
    <p:extLst>
      <p:ext uri="{BB962C8B-B14F-4D97-AF65-F5344CB8AC3E}">
        <p14:creationId xmlns:p14="http://schemas.microsoft.com/office/powerpoint/2010/main" val="357409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42259" y="154822"/>
            <a:ext cx="4949013" cy="909591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Effect of Opioids: Clinical </a:t>
            </a:r>
            <a:r>
              <a:rPr lang="en-US" sz="2800" dirty="0" err="1">
                <a:solidFill>
                  <a:srgbClr val="000000"/>
                </a:solidFill>
                <a:ea typeface="ＭＳ Ｐゴシック" charset="0"/>
              </a:rPr>
              <a:t>vs</a:t>
            </a: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 Laboratory Model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5962" r="1099" b="19792"/>
          <a:stretch>
            <a:fillRect/>
          </a:stretch>
        </p:blipFill>
        <p:spPr bwMode="auto">
          <a:xfrm>
            <a:off x="367409" y="1363196"/>
            <a:ext cx="8160298" cy="36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2100" y="6176963"/>
            <a:ext cx="876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b="0" dirty="0">
                <a:solidFill>
                  <a:srgbClr val="000000"/>
                </a:solidFill>
              </a:rPr>
              <a:t>Clinical: </a:t>
            </a:r>
            <a:r>
              <a:rPr lang="en-US" sz="1600" b="0" dirty="0" err="1">
                <a:solidFill>
                  <a:srgbClr val="000000"/>
                </a:solidFill>
              </a:rPr>
              <a:t>Bruera</a:t>
            </a:r>
            <a:r>
              <a:rPr lang="en-US" sz="1600" b="0" dirty="0">
                <a:solidFill>
                  <a:srgbClr val="000000"/>
                </a:solidFill>
              </a:rPr>
              <a:t> et al 1990; 1993; 2005; </a:t>
            </a:r>
            <a:r>
              <a:rPr lang="en-US" sz="1600" b="0" dirty="0" err="1">
                <a:solidFill>
                  <a:srgbClr val="000000"/>
                </a:solidFill>
              </a:rPr>
              <a:t>Mazzocato</a:t>
            </a:r>
            <a:r>
              <a:rPr lang="en-US" sz="1600" b="0" dirty="0">
                <a:solidFill>
                  <a:srgbClr val="000000"/>
                </a:solidFill>
              </a:rPr>
              <a:t> et al 1999; Allen et al 2005</a:t>
            </a:r>
          </a:p>
          <a:p>
            <a:pPr algn="r"/>
            <a:r>
              <a:rPr lang="en-US" sz="1600" b="0" dirty="0">
                <a:solidFill>
                  <a:srgbClr val="000000"/>
                </a:solidFill>
              </a:rPr>
              <a:t>Laboratory: </a:t>
            </a:r>
            <a:r>
              <a:rPr lang="en-US" sz="1600" b="0" dirty="0" err="1">
                <a:solidFill>
                  <a:srgbClr val="000000"/>
                </a:solidFill>
              </a:rPr>
              <a:t>Supinski</a:t>
            </a:r>
            <a:r>
              <a:rPr lang="en-US" sz="1600" b="0" dirty="0">
                <a:solidFill>
                  <a:srgbClr val="000000"/>
                </a:solidFill>
              </a:rPr>
              <a:t> et al 1990; </a:t>
            </a:r>
            <a:r>
              <a:rPr lang="en-US" sz="1600" b="0" dirty="0" err="1">
                <a:solidFill>
                  <a:srgbClr val="000000"/>
                </a:solidFill>
              </a:rPr>
              <a:t>Banzett</a:t>
            </a:r>
            <a:r>
              <a:rPr lang="en-US" sz="1600" b="0" dirty="0">
                <a:solidFill>
                  <a:srgbClr val="000000"/>
                </a:solidFill>
              </a:rPr>
              <a:t> et al 2011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19679" y="4913314"/>
            <a:ext cx="21763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0" dirty="0">
                <a:solidFill>
                  <a:srgbClr val="000000"/>
                </a:solidFill>
              </a:rPr>
              <a:t>Clinical</a:t>
            </a:r>
          </a:p>
          <a:p>
            <a:pPr algn="ctr"/>
            <a:r>
              <a:rPr lang="en-US" sz="2000" b="0" dirty="0">
                <a:solidFill>
                  <a:srgbClr val="000000"/>
                </a:solidFill>
              </a:rPr>
              <a:t>Studies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</a:rPr>
              <a:t>5 Studies Weighted By N,</a:t>
            </a:r>
          </a:p>
          <a:p>
            <a:pPr algn="ctr"/>
            <a:r>
              <a:rPr lang="en-US" sz="1200" b="0" dirty="0">
                <a:solidFill>
                  <a:srgbClr val="000000"/>
                </a:solidFill>
              </a:rPr>
              <a:t>Parenteral Opioid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027488" y="4930777"/>
            <a:ext cx="199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0" dirty="0">
                <a:solidFill>
                  <a:srgbClr val="000000"/>
                </a:solidFill>
              </a:rPr>
              <a:t>Air Hunger Model</a:t>
            </a:r>
            <a:endParaRPr lang="en-US" sz="1200" b="0" dirty="0">
              <a:solidFill>
                <a:srgbClr val="00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29363" y="4913315"/>
            <a:ext cx="199991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0" dirty="0">
                <a:solidFill>
                  <a:srgbClr val="000000"/>
                </a:solidFill>
              </a:rPr>
              <a:t>Work/Effort  Model</a:t>
            </a:r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42259" y="154822"/>
            <a:ext cx="4949013" cy="909591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impact of affective states on the perception of dyspnea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86226" y="6176962"/>
            <a:ext cx="71688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rgbClr val="000000"/>
                </a:solidFill>
              </a:rPr>
              <a:t>Von </a:t>
            </a:r>
            <a:r>
              <a:rPr lang="en-US" sz="1600" b="0" dirty="0" err="1">
                <a:solidFill>
                  <a:srgbClr val="000000"/>
                </a:solidFill>
              </a:rPr>
              <a:t>Leupold</a:t>
            </a:r>
            <a:r>
              <a:rPr lang="en-US" sz="1600" dirty="0">
                <a:solidFill>
                  <a:srgbClr val="000000"/>
                </a:solidFill>
              </a:rPr>
              <a:t> A et al. </a:t>
            </a:r>
            <a:r>
              <a:rPr lang="en-US" sz="1600" dirty="0" err="1">
                <a:solidFill>
                  <a:srgbClr val="000000"/>
                </a:solidFill>
              </a:rPr>
              <a:t>Biol</a:t>
            </a:r>
            <a:r>
              <a:rPr lang="en-US" sz="1600" dirty="0">
                <a:solidFill>
                  <a:srgbClr val="000000"/>
                </a:solidFill>
              </a:rPr>
              <a:t> Psychol. 2010 </a:t>
            </a:r>
            <a:endParaRPr lang="en-US" sz="1600" b="0" dirty="0">
              <a:solidFill>
                <a:srgbClr val="000000"/>
              </a:solidFill>
            </a:endParaRPr>
          </a:p>
        </p:txBody>
      </p:sp>
      <p:pic>
        <p:nvPicPr>
          <p:cNvPr id="9" name="Immagine 8" descr="Screen Shot 2019-02-19 at 20.14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" y="1267207"/>
            <a:ext cx="9144000" cy="1431921"/>
          </a:xfrm>
          <a:prstGeom prst="rect">
            <a:avLst/>
          </a:prstGeom>
        </p:spPr>
      </p:pic>
      <p:pic>
        <p:nvPicPr>
          <p:cNvPr id="10" name="Immagine 9" descr="Screen Shot 2019-02-19 at 20.29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3" y="2631822"/>
            <a:ext cx="2540000" cy="2565400"/>
          </a:xfrm>
          <a:prstGeom prst="rect">
            <a:avLst/>
          </a:prstGeom>
        </p:spPr>
      </p:pic>
      <p:pic>
        <p:nvPicPr>
          <p:cNvPr id="11" name="Immagine 10" descr="Screen Shot 2019-02-19 at 20.29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7" y="3130044"/>
            <a:ext cx="3352800" cy="2540000"/>
          </a:xfrm>
          <a:prstGeom prst="rect">
            <a:avLst/>
          </a:prstGeom>
        </p:spPr>
      </p:pic>
      <p:pic>
        <p:nvPicPr>
          <p:cNvPr id="12" name="Immagine 11" descr="Screen Shot 2019-02-19 at 20.30.0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71" y="4057767"/>
            <a:ext cx="3403600" cy="2514600"/>
          </a:xfrm>
          <a:prstGeom prst="rect">
            <a:avLst/>
          </a:prstGeom>
        </p:spPr>
      </p:pic>
      <p:pic>
        <p:nvPicPr>
          <p:cNvPr id="8" name="Immagine 7" descr="Screen Shot 2019-02-19 at 20.14.3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56522"/>
            <a:ext cx="4953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3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aggittal Brain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13"/>
            <a:ext cx="5786438" cy="6669087"/>
          </a:xfrm>
          <a:prstGeom prst="rect">
            <a:avLst/>
          </a:prstGeom>
          <a:noFill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435350" y="4048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SI Cortex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438400" y="4191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MI Cortex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362200" y="2312988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Amyg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91000" y="4724400"/>
            <a:ext cx="1408113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AFFERENTS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Muscle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Airway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Lung </a:t>
            </a:r>
          </a:p>
          <a:p>
            <a:pPr algn="ctr"/>
            <a:r>
              <a:rPr lang="en-US" sz="1200">
                <a:solidFill>
                  <a:srgbClr val="000000"/>
                </a:solidFill>
              </a:rPr>
              <a:t>Chemoreceptors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828800" y="658813"/>
            <a:ext cx="828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4. Action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057400" y="3962400"/>
            <a:ext cx="1041400" cy="652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0000"/>
                </a:solidFill>
              </a:rPr>
              <a:t>Respiratory</a:t>
            </a:r>
          </a:p>
          <a:p>
            <a:pPr algn="ctr" eaLnBrk="0" hangingPunct="0"/>
            <a:r>
              <a:rPr lang="en-US" sz="1200" b="1">
                <a:solidFill>
                  <a:srgbClr val="000000"/>
                </a:solidFill>
              </a:rPr>
              <a:t> Motor </a:t>
            </a:r>
          </a:p>
          <a:p>
            <a:pPr algn="ctr" eaLnBrk="0" hangingPunct="0"/>
            <a:r>
              <a:rPr lang="en-US" sz="1200" b="1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 flipH="1">
            <a:off x="4038600" y="2819400"/>
            <a:ext cx="1219200" cy="1905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2" name="Freeform 10"/>
          <p:cNvSpPr>
            <a:spLocks/>
          </p:cNvSpPr>
          <p:nvPr/>
        </p:nvSpPr>
        <p:spPr bwMode="auto">
          <a:xfrm flipH="1" flipV="1">
            <a:off x="3048000" y="3505200"/>
            <a:ext cx="533400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144"/>
              </a:cxn>
              <a:cxn ang="0">
                <a:pos x="144" y="48"/>
              </a:cxn>
              <a:cxn ang="0">
                <a:pos x="336" y="0"/>
              </a:cxn>
            </a:cxnLst>
            <a:rect l="0" t="0" r="r" b="b"/>
            <a:pathLst>
              <a:path w="336" h="240">
                <a:moveTo>
                  <a:pt x="0" y="240"/>
                </a:moveTo>
                <a:cubicBezTo>
                  <a:pt x="12" y="208"/>
                  <a:pt x="24" y="176"/>
                  <a:pt x="48" y="144"/>
                </a:cubicBezTo>
                <a:cubicBezTo>
                  <a:pt x="72" y="112"/>
                  <a:pt x="96" y="72"/>
                  <a:pt x="144" y="48"/>
                </a:cubicBezTo>
                <a:cubicBezTo>
                  <a:pt x="192" y="24"/>
                  <a:pt x="264" y="12"/>
                  <a:pt x="336" y="0"/>
                </a:cubicBezTo>
              </a:path>
            </a:pathLst>
          </a:custGeom>
          <a:noFill/>
          <a:ln w="101600">
            <a:solidFill>
              <a:srgbClr val="3366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>
            <a:off x="4038600" y="3352800"/>
            <a:ext cx="1143000" cy="1371600"/>
          </a:xfrm>
          <a:custGeom>
            <a:avLst/>
            <a:gdLst/>
            <a:ahLst/>
            <a:cxnLst>
              <a:cxn ang="0">
                <a:pos x="576" y="864"/>
              </a:cxn>
              <a:cxn ang="0">
                <a:pos x="576" y="240"/>
              </a:cxn>
              <a:cxn ang="0">
                <a:pos x="288" y="48"/>
              </a:cxn>
              <a:cxn ang="0">
                <a:pos x="0" y="0"/>
              </a:cxn>
            </a:cxnLst>
            <a:rect l="0" t="0" r="r" b="b"/>
            <a:pathLst>
              <a:path w="624" h="864">
                <a:moveTo>
                  <a:pt x="576" y="864"/>
                </a:moveTo>
                <a:cubicBezTo>
                  <a:pt x="600" y="620"/>
                  <a:pt x="624" y="376"/>
                  <a:pt x="576" y="240"/>
                </a:cubicBezTo>
                <a:cubicBezTo>
                  <a:pt x="528" y="104"/>
                  <a:pt x="384" y="88"/>
                  <a:pt x="288" y="48"/>
                </a:cubicBezTo>
                <a:cubicBezTo>
                  <a:pt x="192" y="8"/>
                  <a:pt x="96" y="4"/>
                  <a:pt x="0" y="0"/>
                </a:cubicBezTo>
              </a:path>
            </a:pathLst>
          </a:custGeom>
          <a:noFill/>
          <a:ln w="101600">
            <a:solidFill>
              <a:srgbClr val="99CC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581400" y="6858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5. Feedback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Action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Evidence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895600" y="1843088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Thalamus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828800" y="24526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Insula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3505200" y="320040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CPG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524000" y="2335213"/>
            <a:ext cx="9244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6. Reward</a:t>
            </a:r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2667000" y="4648200"/>
            <a:ext cx="1524000" cy="762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192"/>
              </a:cxn>
              <a:cxn ang="0">
                <a:pos x="528" y="432"/>
              </a:cxn>
              <a:cxn ang="0">
                <a:pos x="960" y="480"/>
              </a:cxn>
            </a:cxnLst>
            <a:rect l="0" t="0" r="r" b="b"/>
            <a:pathLst>
              <a:path w="960" h="480">
                <a:moveTo>
                  <a:pt x="0" y="0"/>
                </a:moveTo>
                <a:cubicBezTo>
                  <a:pt x="28" y="60"/>
                  <a:pt x="56" y="120"/>
                  <a:pt x="144" y="192"/>
                </a:cubicBezTo>
                <a:cubicBezTo>
                  <a:pt x="232" y="264"/>
                  <a:pt x="392" y="384"/>
                  <a:pt x="528" y="432"/>
                </a:cubicBezTo>
                <a:cubicBezTo>
                  <a:pt x="664" y="480"/>
                  <a:pt x="812" y="480"/>
                  <a:pt x="960" y="480"/>
                </a:cubicBezTo>
              </a:path>
            </a:pathLst>
          </a:custGeom>
          <a:noFill/>
          <a:ln w="127000" cmpd="sng">
            <a:solidFill>
              <a:srgbClr val="99CCFF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33" name="Freeform 21"/>
          <p:cNvSpPr>
            <a:spLocks/>
          </p:cNvSpPr>
          <p:nvPr/>
        </p:nvSpPr>
        <p:spPr bwMode="auto">
          <a:xfrm>
            <a:off x="2844800" y="1447800"/>
            <a:ext cx="355600" cy="762000"/>
          </a:xfrm>
          <a:custGeom>
            <a:avLst/>
            <a:gdLst/>
            <a:ahLst/>
            <a:cxnLst>
              <a:cxn ang="0">
                <a:pos x="224" y="480"/>
              </a:cxn>
              <a:cxn ang="0">
                <a:pos x="32" y="336"/>
              </a:cxn>
              <a:cxn ang="0">
                <a:pos x="32" y="96"/>
              </a:cxn>
              <a:cxn ang="0">
                <a:pos x="32" y="0"/>
              </a:cxn>
            </a:cxnLst>
            <a:rect l="0" t="0" r="r" b="b"/>
            <a:pathLst>
              <a:path w="224" h="480">
                <a:moveTo>
                  <a:pt x="224" y="480"/>
                </a:moveTo>
                <a:cubicBezTo>
                  <a:pt x="144" y="440"/>
                  <a:pt x="64" y="400"/>
                  <a:pt x="32" y="336"/>
                </a:cubicBezTo>
                <a:cubicBezTo>
                  <a:pt x="0" y="272"/>
                  <a:pt x="32" y="152"/>
                  <a:pt x="32" y="96"/>
                </a:cubicBezTo>
                <a:cubicBezTo>
                  <a:pt x="32" y="40"/>
                  <a:pt x="32" y="20"/>
                  <a:pt x="32" y="0"/>
                </a:cubicBezTo>
              </a:path>
            </a:pathLst>
          </a:custGeom>
          <a:noFill/>
          <a:ln w="1016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34" name="Freeform 22"/>
          <p:cNvSpPr>
            <a:spLocks/>
          </p:cNvSpPr>
          <p:nvPr/>
        </p:nvSpPr>
        <p:spPr bwMode="auto">
          <a:xfrm>
            <a:off x="2667000" y="1371600"/>
            <a:ext cx="1588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72"/>
              </a:cxn>
            </a:cxnLst>
            <a:rect l="0" t="0" r="r" b="b"/>
            <a:pathLst>
              <a:path w="1" h="672">
                <a:moveTo>
                  <a:pt x="0" y="0"/>
                </a:moveTo>
                <a:cubicBezTo>
                  <a:pt x="0" y="0"/>
                  <a:pt x="0" y="336"/>
                  <a:pt x="0" y="672"/>
                </a:cubicBezTo>
              </a:path>
            </a:pathLst>
          </a:custGeom>
          <a:noFill/>
          <a:ln w="1016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35" name="Freeform 23"/>
          <p:cNvSpPr>
            <a:spLocks/>
          </p:cNvSpPr>
          <p:nvPr/>
        </p:nvSpPr>
        <p:spPr bwMode="auto">
          <a:xfrm>
            <a:off x="3429000" y="685800"/>
            <a:ext cx="3048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96" y="288"/>
              </a:cxn>
              <a:cxn ang="0">
                <a:pos x="144" y="192"/>
              </a:cxn>
              <a:cxn ang="0">
                <a:pos x="192" y="0"/>
              </a:cxn>
            </a:cxnLst>
            <a:rect l="0" t="0" r="r" b="b"/>
            <a:pathLst>
              <a:path w="192" h="336">
                <a:moveTo>
                  <a:pt x="0" y="336"/>
                </a:moveTo>
                <a:cubicBezTo>
                  <a:pt x="36" y="324"/>
                  <a:pt x="72" y="312"/>
                  <a:pt x="96" y="288"/>
                </a:cubicBezTo>
                <a:cubicBezTo>
                  <a:pt x="120" y="264"/>
                  <a:pt x="128" y="240"/>
                  <a:pt x="144" y="192"/>
                </a:cubicBezTo>
                <a:cubicBezTo>
                  <a:pt x="160" y="144"/>
                  <a:pt x="176" y="72"/>
                  <a:pt x="192" y="0"/>
                </a:cubicBezTo>
              </a:path>
            </a:pathLst>
          </a:custGeom>
          <a:noFill/>
          <a:ln w="1016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36" name="Freeform 24"/>
          <p:cNvSpPr>
            <a:spLocks/>
          </p:cNvSpPr>
          <p:nvPr/>
        </p:nvSpPr>
        <p:spPr bwMode="auto">
          <a:xfrm>
            <a:off x="1816100" y="990600"/>
            <a:ext cx="698500" cy="1371600"/>
          </a:xfrm>
          <a:custGeom>
            <a:avLst/>
            <a:gdLst/>
            <a:ahLst/>
            <a:cxnLst>
              <a:cxn ang="0">
                <a:pos x="440" y="864"/>
              </a:cxn>
              <a:cxn ang="0">
                <a:pos x="152" y="672"/>
              </a:cxn>
              <a:cxn ang="0">
                <a:pos x="8" y="384"/>
              </a:cxn>
              <a:cxn ang="0">
                <a:pos x="200" y="0"/>
              </a:cxn>
            </a:cxnLst>
            <a:rect l="0" t="0" r="r" b="b"/>
            <a:pathLst>
              <a:path w="440" h="864">
                <a:moveTo>
                  <a:pt x="440" y="864"/>
                </a:moveTo>
                <a:cubicBezTo>
                  <a:pt x="332" y="808"/>
                  <a:pt x="224" y="752"/>
                  <a:pt x="152" y="672"/>
                </a:cubicBezTo>
                <a:cubicBezTo>
                  <a:pt x="80" y="592"/>
                  <a:pt x="0" y="496"/>
                  <a:pt x="8" y="384"/>
                </a:cubicBezTo>
                <a:cubicBezTo>
                  <a:pt x="16" y="272"/>
                  <a:pt x="108" y="136"/>
                  <a:pt x="200" y="0"/>
                </a:cubicBezTo>
              </a:path>
            </a:pathLst>
          </a:custGeom>
          <a:noFill/>
          <a:ln w="1016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37" name="Freeform 25"/>
          <p:cNvSpPr>
            <a:spLocks/>
          </p:cNvSpPr>
          <p:nvPr/>
        </p:nvSpPr>
        <p:spPr bwMode="auto">
          <a:xfrm>
            <a:off x="2590800" y="685800"/>
            <a:ext cx="927100" cy="228600"/>
          </a:xfrm>
          <a:custGeom>
            <a:avLst/>
            <a:gdLst/>
            <a:ahLst/>
            <a:cxnLst>
              <a:cxn ang="0">
                <a:pos x="576" y="0"/>
              </a:cxn>
              <a:cxn ang="0">
                <a:pos x="528" y="96"/>
              </a:cxn>
              <a:cxn ang="0">
                <a:pos x="240" y="144"/>
              </a:cxn>
              <a:cxn ang="0">
                <a:pos x="0" y="96"/>
              </a:cxn>
            </a:cxnLst>
            <a:rect l="0" t="0" r="r" b="b"/>
            <a:pathLst>
              <a:path w="584" h="144">
                <a:moveTo>
                  <a:pt x="576" y="0"/>
                </a:moveTo>
                <a:cubicBezTo>
                  <a:pt x="580" y="36"/>
                  <a:pt x="584" y="72"/>
                  <a:pt x="528" y="96"/>
                </a:cubicBezTo>
                <a:cubicBezTo>
                  <a:pt x="472" y="120"/>
                  <a:pt x="328" y="144"/>
                  <a:pt x="240" y="144"/>
                </a:cubicBezTo>
                <a:cubicBezTo>
                  <a:pt x="152" y="144"/>
                  <a:pt x="76" y="120"/>
                  <a:pt x="0" y="96"/>
                </a:cubicBezTo>
              </a:path>
            </a:pathLst>
          </a:custGeom>
          <a:noFill/>
          <a:ln w="1016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38" name="Freeform 26"/>
          <p:cNvSpPr>
            <a:spLocks/>
          </p:cNvSpPr>
          <p:nvPr/>
        </p:nvSpPr>
        <p:spPr bwMode="auto">
          <a:xfrm>
            <a:off x="3657600" y="2667000"/>
            <a:ext cx="177800" cy="457200"/>
          </a:xfrm>
          <a:custGeom>
            <a:avLst/>
            <a:gdLst/>
            <a:ahLst/>
            <a:cxnLst>
              <a:cxn ang="0">
                <a:pos x="96" y="288"/>
              </a:cxn>
              <a:cxn ang="0">
                <a:pos x="96" y="144"/>
              </a:cxn>
              <a:cxn ang="0">
                <a:pos x="0" y="0"/>
              </a:cxn>
            </a:cxnLst>
            <a:rect l="0" t="0" r="r" b="b"/>
            <a:pathLst>
              <a:path w="112" h="288">
                <a:moveTo>
                  <a:pt x="96" y="288"/>
                </a:moveTo>
                <a:cubicBezTo>
                  <a:pt x="104" y="240"/>
                  <a:pt x="112" y="192"/>
                  <a:pt x="96" y="144"/>
                </a:cubicBezTo>
                <a:cubicBezTo>
                  <a:pt x="80" y="96"/>
                  <a:pt x="40" y="48"/>
                  <a:pt x="0" y="0"/>
                </a:cubicBezTo>
              </a:path>
            </a:pathLst>
          </a:custGeom>
          <a:noFill/>
          <a:ln w="101600">
            <a:solidFill>
              <a:schemeClr val="bg2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39" name="Freeform 27"/>
          <p:cNvSpPr>
            <a:spLocks/>
          </p:cNvSpPr>
          <p:nvPr/>
        </p:nvSpPr>
        <p:spPr bwMode="auto">
          <a:xfrm>
            <a:off x="2362200" y="914400"/>
            <a:ext cx="12192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336"/>
              </a:cxn>
              <a:cxn ang="0">
                <a:pos x="576" y="624"/>
              </a:cxn>
              <a:cxn ang="0">
                <a:pos x="1584" y="1104"/>
              </a:cxn>
              <a:cxn ang="0">
                <a:pos x="2976" y="1680"/>
              </a:cxn>
            </a:cxnLst>
            <a:rect l="0" t="0" r="r" b="b"/>
            <a:pathLst>
              <a:path w="2976" h="1680">
                <a:moveTo>
                  <a:pt x="0" y="0"/>
                </a:moveTo>
                <a:cubicBezTo>
                  <a:pt x="0" y="116"/>
                  <a:pt x="0" y="232"/>
                  <a:pt x="96" y="336"/>
                </a:cubicBezTo>
                <a:cubicBezTo>
                  <a:pt x="192" y="440"/>
                  <a:pt x="328" y="496"/>
                  <a:pt x="576" y="624"/>
                </a:cubicBezTo>
                <a:cubicBezTo>
                  <a:pt x="824" y="752"/>
                  <a:pt x="1184" y="928"/>
                  <a:pt x="1584" y="1104"/>
                </a:cubicBezTo>
                <a:cubicBezTo>
                  <a:pt x="1984" y="1280"/>
                  <a:pt x="2480" y="1480"/>
                  <a:pt x="2976" y="1680"/>
                </a:cubicBezTo>
              </a:path>
            </a:pathLst>
          </a:custGeom>
          <a:noFill/>
          <a:ln w="101600">
            <a:solidFill>
              <a:srgbClr val="3366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40" name="Freeform 28"/>
          <p:cNvSpPr>
            <a:spLocks/>
          </p:cNvSpPr>
          <p:nvPr/>
        </p:nvSpPr>
        <p:spPr bwMode="auto">
          <a:xfrm>
            <a:off x="2667000" y="2590800"/>
            <a:ext cx="533400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336" y="48"/>
              </a:cxn>
            </a:cxnLst>
            <a:rect l="0" t="0" r="r" b="b"/>
            <a:pathLst>
              <a:path w="336" h="56">
                <a:moveTo>
                  <a:pt x="0" y="0"/>
                </a:moveTo>
                <a:cubicBezTo>
                  <a:pt x="20" y="20"/>
                  <a:pt x="40" y="40"/>
                  <a:pt x="96" y="48"/>
                </a:cubicBezTo>
                <a:cubicBezTo>
                  <a:pt x="152" y="56"/>
                  <a:pt x="244" y="52"/>
                  <a:pt x="336" y="48"/>
                </a:cubicBezTo>
              </a:path>
            </a:pathLst>
          </a:custGeom>
          <a:noFill/>
          <a:ln w="10160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41" name="Freeform 29"/>
          <p:cNvSpPr>
            <a:spLocks/>
          </p:cNvSpPr>
          <p:nvPr/>
        </p:nvSpPr>
        <p:spPr bwMode="auto">
          <a:xfrm>
            <a:off x="3733800" y="1295400"/>
            <a:ext cx="622300" cy="1905000"/>
          </a:xfrm>
          <a:custGeom>
            <a:avLst/>
            <a:gdLst/>
            <a:ahLst/>
            <a:cxnLst>
              <a:cxn ang="0">
                <a:pos x="144" y="1200"/>
              </a:cxn>
              <a:cxn ang="0">
                <a:pos x="192" y="1056"/>
              </a:cxn>
              <a:cxn ang="0">
                <a:pos x="48" y="768"/>
              </a:cxn>
              <a:cxn ang="0">
                <a:pos x="48" y="624"/>
              </a:cxn>
              <a:cxn ang="0">
                <a:pos x="336" y="384"/>
              </a:cxn>
              <a:cxn ang="0">
                <a:pos x="384" y="0"/>
              </a:cxn>
            </a:cxnLst>
            <a:rect l="0" t="0" r="r" b="b"/>
            <a:pathLst>
              <a:path w="392" h="1200">
                <a:moveTo>
                  <a:pt x="144" y="1200"/>
                </a:moveTo>
                <a:cubicBezTo>
                  <a:pt x="176" y="1164"/>
                  <a:pt x="208" y="1128"/>
                  <a:pt x="192" y="1056"/>
                </a:cubicBezTo>
                <a:cubicBezTo>
                  <a:pt x="176" y="984"/>
                  <a:pt x="72" y="840"/>
                  <a:pt x="48" y="768"/>
                </a:cubicBezTo>
                <a:cubicBezTo>
                  <a:pt x="24" y="696"/>
                  <a:pt x="0" y="688"/>
                  <a:pt x="48" y="624"/>
                </a:cubicBezTo>
                <a:cubicBezTo>
                  <a:pt x="96" y="560"/>
                  <a:pt x="280" y="488"/>
                  <a:pt x="336" y="384"/>
                </a:cubicBezTo>
                <a:cubicBezTo>
                  <a:pt x="392" y="280"/>
                  <a:pt x="388" y="140"/>
                  <a:pt x="384" y="0"/>
                </a:cubicBezTo>
              </a:path>
            </a:pathLst>
          </a:custGeom>
          <a:noFill/>
          <a:ln w="101600">
            <a:solidFill>
              <a:srgbClr val="99CC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136900" y="2133600"/>
            <a:ext cx="711200" cy="636588"/>
            <a:chOff x="1736" y="3552"/>
            <a:chExt cx="448" cy="401"/>
          </a:xfrm>
        </p:grpSpPr>
        <p:sp>
          <p:nvSpPr>
            <p:cNvPr id="38943" name="AutoShape 31"/>
            <p:cNvSpPr>
              <a:spLocks noChangeAspect="1" noChangeArrowheads="1"/>
            </p:cNvSpPr>
            <p:nvPr/>
          </p:nvSpPr>
          <p:spPr bwMode="auto">
            <a:xfrm>
              <a:off x="1755" y="3552"/>
              <a:ext cx="403" cy="366"/>
            </a:xfrm>
            <a:prstGeom prst="flowChar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8944" name="Text Box 32"/>
            <p:cNvSpPr txBox="1">
              <a:spLocks noChangeAspect="1" noChangeArrowheads="1"/>
            </p:cNvSpPr>
            <p:nvPr/>
          </p:nvSpPr>
          <p:spPr bwMode="auto">
            <a:xfrm>
              <a:off x="1736" y="3633"/>
              <a:ext cx="448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900" b="1">
                  <a:solidFill>
                    <a:srgbClr val="000000"/>
                  </a:solidFill>
                </a:rPr>
                <a:t>Cognitive </a:t>
              </a:r>
            </a:p>
            <a:p>
              <a:pPr algn="ctr"/>
              <a:r>
                <a:rPr lang="en-US" sz="900" b="1">
                  <a:solidFill>
                    <a:srgbClr val="000000"/>
                  </a:solidFill>
                </a:rPr>
                <a:t>Center</a:t>
              </a:r>
            </a:p>
            <a:p>
              <a:pPr algn="ctr"/>
              <a:r>
                <a:rPr lang="en-US" sz="900" b="1">
                  <a:solidFill>
                    <a:srgbClr val="000000"/>
                  </a:solidFill>
                </a:rPr>
                <a:t>GATE</a:t>
              </a:r>
            </a:p>
          </p:txBody>
        </p:sp>
      </p:grp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3733800" y="2286000"/>
            <a:ext cx="920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2. Urge</a:t>
            </a:r>
          </a:p>
        </p:txBody>
      </p:sp>
      <p:sp>
        <p:nvSpPr>
          <p:cNvPr id="38946" name="Freeform 34"/>
          <p:cNvSpPr>
            <a:spLocks/>
          </p:cNvSpPr>
          <p:nvPr/>
        </p:nvSpPr>
        <p:spPr bwMode="auto">
          <a:xfrm>
            <a:off x="1828800" y="1295400"/>
            <a:ext cx="2133600" cy="1066800"/>
          </a:xfrm>
          <a:custGeom>
            <a:avLst/>
            <a:gdLst/>
            <a:ahLst/>
            <a:cxnLst>
              <a:cxn ang="0">
                <a:pos x="1344" y="0"/>
              </a:cxn>
              <a:cxn ang="0">
                <a:pos x="1248" y="192"/>
              </a:cxn>
              <a:cxn ang="0">
                <a:pos x="912" y="288"/>
              </a:cxn>
              <a:cxn ang="0">
                <a:pos x="768" y="336"/>
              </a:cxn>
              <a:cxn ang="0">
                <a:pos x="336" y="432"/>
              </a:cxn>
              <a:cxn ang="0">
                <a:pos x="48" y="528"/>
              </a:cxn>
              <a:cxn ang="0">
                <a:pos x="48" y="672"/>
              </a:cxn>
            </a:cxnLst>
            <a:rect l="0" t="0" r="r" b="b"/>
            <a:pathLst>
              <a:path w="1344" h="672">
                <a:moveTo>
                  <a:pt x="1344" y="0"/>
                </a:moveTo>
                <a:cubicBezTo>
                  <a:pt x="1332" y="72"/>
                  <a:pt x="1320" y="144"/>
                  <a:pt x="1248" y="192"/>
                </a:cubicBezTo>
                <a:cubicBezTo>
                  <a:pt x="1176" y="240"/>
                  <a:pt x="992" y="264"/>
                  <a:pt x="912" y="288"/>
                </a:cubicBezTo>
                <a:cubicBezTo>
                  <a:pt x="832" y="312"/>
                  <a:pt x="864" y="312"/>
                  <a:pt x="768" y="336"/>
                </a:cubicBezTo>
                <a:cubicBezTo>
                  <a:pt x="672" y="360"/>
                  <a:pt x="456" y="400"/>
                  <a:pt x="336" y="432"/>
                </a:cubicBezTo>
                <a:cubicBezTo>
                  <a:pt x="216" y="464"/>
                  <a:pt x="96" y="488"/>
                  <a:pt x="48" y="528"/>
                </a:cubicBezTo>
                <a:cubicBezTo>
                  <a:pt x="0" y="568"/>
                  <a:pt x="24" y="620"/>
                  <a:pt x="48" y="672"/>
                </a:cubicBezTo>
              </a:path>
            </a:pathLst>
          </a:custGeom>
          <a:noFill/>
          <a:ln w="101600">
            <a:solidFill>
              <a:srgbClr val="FFFF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1752600" y="1492250"/>
            <a:ext cx="10515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Cingulate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2584043" y="1066800"/>
            <a:ext cx="918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3. Desire </a:t>
            </a:r>
          </a:p>
          <a:p>
            <a:pPr algn="ctr"/>
            <a:r>
              <a:rPr lang="en-US" sz="1200" b="1">
                <a:solidFill>
                  <a:srgbClr val="000000"/>
                </a:solidFill>
              </a:rPr>
              <a:t>for Action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6858000" y="304800"/>
            <a:ext cx="19637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Urge</a:t>
            </a:r>
          </a:p>
          <a:p>
            <a:pPr algn="ctr"/>
            <a:r>
              <a:rPr lang="en-US" sz="4000">
                <a:solidFill>
                  <a:srgbClr val="000000"/>
                </a:solidFill>
              </a:rPr>
              <a:t>To </a:t>
            </a:r>
          </a:p>
          <a:p>
            <a:pPr algn="ctr"/>
            <a:r>
              <a:rPr lang="en-US" sz="4000">
                <a:solidFill>
                  <a:srgbClr val="000000"/>
                </a:solidFill>
              </a:rPr>
              <a:t>Breathe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6689725" y="5076825"/>
            <a:ext cx="2225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Adapted from: Davenport, P.W. Clinical cough I: the urge-to-cough: a respiratory sensation. Handbook of Experimental Pharmacology:  Pharmacology and Therapeutics of Cough, (187):263-76, 2009.</a:t>
            </a:r>
          </a:p>
        </p:txBody>
      </p:sp>
    </p:spTree>
    <p:extLst>
      <p:ext uri="{BB962C8B-B14F-4D97-AF65-F5344CB8AC3E}">
        <p14:creationId xmlns:p14="http://schemas.microsoft.com/office/powerpoint/2010/main" val="1164364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53686"/>
              </p:ext>
            </p:extLst>
          </p:nvPr>
        </p:nvGraphicFramePr>
        <p:xfrm>
          <a:off x="252413" y="558800"/>
          <a:ext cx="8639033" cy="6196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23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Domain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>
                          <a:effectLst/>
                        </a:rPr>
                        <a:t>Definition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>
                          <a:effectLst/>
                        </a:rPr>
                        <a:t>Measurement examples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7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Sensory-perceptual experience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what breathing feels like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Intensity ratings (i.e., Borg scale, VAS) of dyspnea and its qualitative dimensions during and/or at the end of CPET, 6MW, ESWT, etc.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Selection of dyspnea descriptors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0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Affective distress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how distressing breathing feels.  Focus can be either immediate (e.g., unpleasantness) or evaluative (e.g., judgments of meaning or consequences)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COPD self-efficacy score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Anxiety intensity ratings (i.e., Borg scale, VAS) during exercise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9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Symptom impact or burden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how dyspnea affects functional ability, employment (disability), quality of life or health status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MRC dyspnea scale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BDI / TDI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CRQ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SGRQ</a:t>
                      </a:r>
                      <a:endParaRPr lang="en-CA" sz="2000" b="0" dirty="0">
                        <a:effectLst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0695" name="Rectangle 2"/>
          <p:cNvSpPr txBox="1">
            <a:spLocks noChangeArrowheads="1"/>
          </p:cNvSpPr>
          <p:nvPr/>
        </p:nvSpPr>
        <p:spPr bwMode="auto">
          <a:xfrm>
            <a:off x="273050" y="-39688"/>
            <a:ext cx="86121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dirty="0">
                <a:solidFill>
                  <a:srgbClr val="000000"/>
                </a:solidFill>
              </a:rPr>
              <a:t>Domains of Dyspnea Measurement (ATS 2012)</a:t>
            </a:r>
          </a:p>
        </p:txBody>
      </p:sp>
    </p:spTree>
    <p:extLst>
      <p:ext uri="{BB962C8B-B14F-4D97-AF65-F5344CB8AC3E}">
        <p14:creationId xmlns:p14="http://schemas.microsoft.com/office/powerpoint/2010/main" val="330292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17986" y="267011"/>
            <a:ext cx="6840761" cy="1143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>
                <a:solidFill>
                  <a:srgbClr val="000000"/>
                </a:solidFill>
              </a:rPr>
              <a:t>Definizione e misurazione</a:t>
            </a:r>
            <a:endParaRPr lang="en-GB" sz="4000" b="1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50103" y="5537243"/>
            <a:ext cx="3095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dirty="0">
                <a:solidFill>
                  <a:srgbClr val="000000"/>
                </a:solidFill>
              </a:rPr>
              <a:t>(</a:t>
            </a:r>
            <a:r>
              <a:rPr lang="en-GB" sz="1400" dirty="0" err="1">
                <a:solidFill>
                  <a:srgbClr val="000000"/>
                </a:solidFill>
              </a:rPr>
              <a:t>Cabanac</a:t>
            </a:r>
            <a:r>
              <a:rPr lang="en-GB" sz="1400" dirty="0">
                <a:solidFill>
                  <a:srgbClr val="000000"/>
                </a:solidFill>
              </a:rPr>
              <a:t>, 1974)</a:t>
            </a:r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886" y="1661979"/>
            <a:ext cx="3050089" cy="3824380"/>
          </a:xfrm>
          <a:prstGeom prst="rect">
            <a:avLst/>
          </a:prstGeom>
          <a:noFill/>
          <a:ln/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788024" y="1628800"/>
            <a:ext cx="37444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</a:rPr>
              <a:t>Feeling Scale (FS) </a:t>
            </a:r>
            <a:endParaRPr lang="en-GB" sz="2800" dirty="0">
              <a:solidFill>
                <a:srgbClr val="000000"/>
              </a:solidFill>
            </a:endParaRPr>
          </a:p>
          <a:p>
            <a:pPr algn="ctr"/>
            <a:r>
              <a:rPr lang="en-GB" sz="1600" dirty="0">
                <a:solidFill>
                  <a:srgbClr val="000000"/>
                </a:solidFill>
              </a:rPr>
              <a:t>(Hardy &amp; </a:t>
            </a:r>
            <a:r>
              <a:rPr lang="en-GB" sz="1600" dirty="0" err="1">
                <a:solidFill>
                  <a:srgbClr val="000000"/>
                </a:solidFill>
              </a:rPr>
              <a:t>Rejeski</a:t>
            </a:r>
            <a:r>
              <a:rPr lang="en-GB" sz="1600" dirty="0">
                <a:solidFill>
                  <a:srgbClr val="000000"/>
                </a:solidFill>
              </a:rPr>
              <a:t>, 1989) 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5814392" y="2748428"/>
            <a:ext cx="1709936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</a:rPr>
              <a:t>+5 Very good</a:t>
            </a:r>
          </a:p>
          <a:p>
            <a:r>
              <a:rPr lang="en-GB" sz="1800" dirty="0">
                <a:solidFill>
                  <a:srgbClr val="000000"/>
                </a:solidFill>
              </a:rPr>
              <a:t>+4</a:t>
            </a:r>
          </a:p>
          <a:p>
            <a:r>
              <a:rPr lang="en-GB" sz="1800" dirty="0">
                <a:solidFill>
                  <a:srgbClr val="000000"/>
                </a:solidFill>
              </a:rPr>
              <a:t>+3 Good</a:t>
            </a:r>
          </a:p>
          <a:p>
            <a:r>
              <a:rPr lang="en-GB" sz="1800" dirty="0">
                <a:solidFill>
                  <a:srgbClr val="000000"/>
                </a:solidFill>
              </a:rPr>
              <a:t>+2</a:t>
            </a:r>
          </a:p>
          <a:p>
            <a:r>
              <a:rPr lang="en-GB" sz="1800" dirty="0">
                <a:solidFill>
                  <a:srgbClr val="000000"/>
                </a:solidFill>
              </a:rPr>
              <a:t>+1 Fairly good</a:t>
            </a:r>
          </a:p>
          <a:p>
            <a:r>
              <a:rPr lang="en-GB" sz="1800" dirty="0">
                <a:solidFill>
                  <a:srgbClr val="000000"/>
                </a:solidFill>
              </a:rPr>
              <a:t>0   Neutral</a:t>
            </a:r>
          </a:p>
          <a:p>
            <a:r>
              <a:rPr lang="en-GB" sz="1800" dirty="0">
                <a:solidFill>
                  <a:srgbClr val="000000"/>
                </a:solidFill>
              </a:rPr>
              <a:t>-1  Fairly bad</a:t>
            </a:r>
          </a:p>
          <a:p>
            <a:r>
              <a:rPr lang="en-GB" sz="1800" dirty="0">
                <a:solidFill>
                  <a:srgbClr val="000000"/>
                </a:solidFill>
              </a:rPr>
              <a:t>-2</a:t>
            </a:r>
          </a:p>
          <a:p>
            <a:r>
              <a:rPr lang="en-GB" sz="1800" dirty="0">
                <a:solidFill>
                  <a:srgbClr val="000000"/>
                </a:solidFill>
              </a:rPr>
              <a:t>-3  Bad</a:t>
            </a:r>
          </a:p>
          <a:p>
            <a:r>
              <a:rPr lang="en-GB" sz="1800" dirty="0">
                <a:solidFill>
                  <a:srgbClr val="000000"/>
                </a:solidFill>
              </a:rPr>
              <a:t>-4</a:t>
            </a:r>
          </a:p>
          <a:p>
            <a:r>
              <a:rPr lang="en-GB" sz="1800" dirty="0">
                <a:solidFill>
                  <a:srgbClr val="000000"/>
                </a:solidFill>
              </a:rPr>
              <a:t>-5  Very bad</a:t>
            </a:r>
          </a:p>
        </p:txBody>
      </p:sp>
    </p:spTree>
    <p:extLst>
      <p:ext uri="{BB962C8B-B14F-4D97-AF65-F5344CB8AC3E}">
        <p14:creationId xmlns:p14="http://schemas.microsoft.com/office/powerpoint/2010/main" val="3557540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magine 5" descr="Screen Shot 2014-10-06 at 11.18.01 PM.png"/>
          <p:cNvPicPr>
            <a:picLocks noChangeAspect="1"/>
          </p:cNvPicPr>
          <p:nvPr/>
        </p:nvPicPr>
        <p:blipFill>
          <a:blip r:embed="rId3" cstate="print"/>
          <a:srcRect l="1328" t="5956"/>
          <a:stretch>
            <a:fillRect/>
          </a:stretch>
        </p:blipFill>
        <p:spPr bwMode="auto">
          <a:xfrm>
            <a:off x="37345" y="38944"/>
            <a:ext cx="5204680" cy="3541592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59393" name="Immagine 6" descr="Screen Shot 2014-10-06 at 11.17.47 PM.png"/>
          <p:cNvPicPr>
            <a:picLocks noChangeAspect="1"/>
          </p:cNvPicPr>
          <p:nvPr/>
        </p:nvPicPr>
        <p:blipFill>
          <a:blip r:embed="rId4" cstate="print"/>
          <a:srcRect l="3468" r="5096" b="18423"/>
          <a:stretch>
            <a:fillRect/>
          </a:stretch>
        </p:blipFill>
        <p:spPr bwMode="auto">
          <a:xfrm>
            <a:off x="0" y="2912743"/>
            <a:ext cx="5242864" cy="3758517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59395" name="Segnaposto contenuto 4" descr="Screen Shot 2014-10-06 at 11.13.56 PM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-194" t="-92" b="3616"/>
          <a:stretch>
            <a:fillRect/>
          </a:stretch>
        </p:blipFill>
        <p:spPr>
          <a:xfrm>
            <a:off x="2133600" y="928688"/>
            <a:ext cx="6256338" cy="4194175"/>
          </a:xfrm>
          <a:ln w="28575">
            <a:solidFill>
              <a:srgbClr val="7F7F7F"/>
            </a:solidFill>
          </a:ln>
        </p:spPr>
      </p:pic>
      <p:sp>
        <p:nvSpPr>
          <p:cNvPr id="59396" name="CasellaDiTesto 8"/>
          <p:cNvSpPr txBox="1">
            <a:spLocks noChangeArrowheads="1"/>
          </p:cNvSpPr>
          <p:nvPr/>
        </p:nvSpPr>
        <p:spPr bwMode="auto">
          <a:xfrm>
            <a:off x="6676812" y="6252523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800" b="0" dirty="0" err="1"/>
              <a:t>Nishimura</a:t>
            </a:r>
            <a:r>
              <a:rPr lang="it-IT" sz="1800" b="0" dirty="0"/>
              <a:t> </a:t>
            </a:r>
            <a:r>
              <a:rPr lang="it-IT" sz="1800" b="0" dirty="0" err="1"/>
              <a:t>Chest</a:t>
            </a:r>
            <a:r>
              <a:rPr lang="it-IT" sz="1800" b="0" dirty="0"/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271773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370" y="93370"/>
            <a:ext cx="6737352" cy="1143000"/>
          </a:xfrm>
          <a:ln>
            <a:solidFill>
              <a:srgbClr val="7F7F7F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Take Home Messages 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620878"/>
            <a:ext cx="8424936" cy="3663845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r>
              <a:rPr lang="it-IT" sz="2400" dirty="0">
                <a:solidFill>
                  <a:srgbClr val="000000"/>
                </a:solidFill>
              </a:rPr>
              <a:t>La dispnea è un sintomo multidimensionale che deve essere valutata nei suoi diversi domini (sensoriale, affettivo e di impatto funzionale)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r>
              <a:rPr lang="it-IT" sz="2400" dirty="0">
                <a:solidFill>
                  <a:srgbClr val="000000"/>
                </a:solidFill>
              </a:rPr>
              <a:t>Ci sono diverse vie neuronali che determinano la dispnea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r>
              <a:rPr lang="it-IT" sz="2400" dirty="0">
                <a:solidFill>
                  <a:srgbClr val="000000"/>
                </a:solidFill>
              </a:rPr>
              <a:t>La dispnea nel </a:t>
            </a:r>
            <a:r>
              <a:rPr lang="it-IT" sz="2400">
                <a:solidFill>
                  <a:srgbClr val="000000"/>
                </a:solidFill>
              </a:rPr>
              <a:t>paziente respiratorio è </a:t>
            </a:r>
            <a:r>
              <a:rPr lang="it-IT" sz="2400" dirty="0">
                <a:solidFill>
                  <a:srgbClr val="000000"/>
                </a:solidFill>
              </a:rPr>
              <a:t>sia legata all’aumentata sforzo respiratorio, che alla difficoltà d’inspirare dovuta alla limitazione del volume corrente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accent5">
                  <a:lumMod val="75000"/>
                </a:schemeClr>
              </a:buClr>
              <a:buFont typeface="Wingdings" charset="2"/>
              <a:buChar char="Ø"/>
            </a:pPr>
            <a:r>
              <a:rPr lang="it-IT" sz="2400" dirty="0">
                <a:solidFill>
                  <a:srgbClr val="000000"/>
                </a:solidFill>
              </a:rPr>
              <a:t>E’ possibile ridurre la dispnea agendo su meccanismi diversi</a:t>
            </a:r>
          </a:p>
        </p:txBody>
      </p:sp>
    </p:spTree>
    <p:extLst>
      <p:ext uri="{BB962C8B-B14F-4D97-AF65-F5344CB8AC3E}">
        <p14:creationId xmlns:p14="http://schemas.microsoft.com/office/powerpoint/2010/main" val="3098327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6100" y="50800"/>
            <a:ext cx="80899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 dirty="0" err="1">
                <a:solidFill>
                  <a:srgbClr val="000000"/>
                </a:solidFill>
              </a:rPr>
              <a:t>Intensità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450"/>
            <a:ext cx="1761378" cy="792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51520" y="1196752"/>
            <a:ext cx="8892480" cy="2257"/>
          </a:xfrm>
          <a:prstGeom prst="line">
            <a:avLst/>
          </a:prstGeom>
          <a:noFill/>
          <a:ln w="57240" cap="sq">
            <a:solidFill>
              <a:srgbClr val="7FBE83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204864"/>
            <a:ext cx="1728192" cy="117270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852936"/>
            <a:ext cx="2664296" cy="180791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3" y="3881620"/>
            <a:ext cx="4320480" cy="29317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72816"/>
            <a:ext cx="1232520" cy="8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1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6100" y="50800"/>
            <a:ext cx="80899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 dirty="0" err="1">
                <a:solidFill>
                  <a:srgbClr val="000000"/>
                </a:solidFill>
              </a:rPr>
              <a:t>Qualità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t="14105" b="16876"/>
          <a:stretch/>
        </p:blipFill>
        <p:spPr>
          <a:xfrm>
            <a:off x="107504" y="1092160"/>
            <a:ext cx="8948166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46100" y="50800"/>
            <a:ext cx="80899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E3EBF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E3EBF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b="1" dirty="0" err="1">
                <a:solidFill>
                  <a:srgbClr val="000000"/>
                </a:solidFill>
              </a:rPr>
              <a:t>Affettività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51520" y="1196752"/>
            <a:ext cx="8892480" cy="2257"/>
          </a:xfrm>
          <a:prstGeom prst="line">
            <a:avLst/>
          </a:prstGeom>
          <a:noFill/>
          <a:ln w="57240" cap="sq">
            <a:solidFill>
              <a:srgbClr val="7FBE83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" name="Immagine 2" descr="Emozioni-898x5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0" y="1329687"/>
            <a:ext cx="7981437" cy="455066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79743" y="2271841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73593" y="2263249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846303" y="2290433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429550" y="2281836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084338" y="2291128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78485" y="3944721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272335" y="3936129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945045" y="3963313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528292" y="3954716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7183080" y="3964008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56087" y="5420833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549937" y="5412241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222647" y="5439425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805894" y="5430828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460682" y="5440120"/>
            <a:ext cx="1162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pple Chancery"/>
                <a:cs typeface="Apple Chancery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39082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195043"/>
              </p:ext>
            </p:extLst>
          </p:nvPr>
        </p:nvGraphicFramePr>
        <p:xfrm>
          <a:off x="252413" y="622300"/>
          <a:ext cx="8639033" cy="6196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238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66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Domain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>
                          <a:effectLst/>
                        </a:rPr>
                        <a:t>Definition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2400" dirty="0">
                          <a:effectLst/>
                        </a:rPr>
                        <a:t>Measurement examples</a:t>
                      </a:r>
                      <a:endParaRPr lang="en-C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7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Sensory-perceptual experience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what breathing feels like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u="sng" dirty="0">
                          <a:effectLst/>
                        </a:rPr>
                        <a:t>Intensity ratings </a:t>
                      </a:r>
                      <a:r>
                        <a:rPr lang="en-US" sz="2000" b="0" dirty="0">
                          <a:effectLst/>
                        </a:rPr>
                        <a:t>(i.e., Borg scale, VAS) of dyspnea and its qualitative dimensions during and/or at the end of CPET, 6MW, ESWT, etc.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Selection of dyspnea </a:t>
                      </a:r>
                      <a:r>
                        <a:rPr lang="en-US" sz="2000" b="0" u="sng" dirty="0">
                          <a:effectLst/>
                        </a:rPr>
                        <a:t>descriptors</a:t>
                      </a:r>
                      <a:endParaRPr lang="en-CA" sz="2000" b="0" u="sng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0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Affective distress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how distressing breathing feels.  Focus can be either immediate (e.g., unpleasantness) or evaluative (e.g., judgments of meaning or consequences)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COPD self-efficacy score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Anxiety intensity ratings (i.e., Borg scale, VAS) during exercise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9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Symptom impact or burden</a:t>
                      </a:r>
                      <a:endParaRPr lang="en-C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</a:rPr>
                        <a:t>Measures of how dyspnea affects functional ability, employment (disability), quality of life or health status</a:t>
                      </a:r>
                      <a:endParaRPr lang="en-CA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MRC dyspnea scale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BDI / TDI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CRQ</a:t>
                      </a:r>
                      <a:endParaRPr lang="en-CA" sz="2000" b="0" dirty="0">
                        <a:effectLst/>
                      </a:endParaRP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dirty="0">
                          <a:effectLst/>
                        </a:rPr>
                        <a:t>SGRQ</a:t>
                      </a:r>
                      <a:endParaRPr lang="en-CA" sz="2000" b="0" dirty="0">
                        <a:effectLst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5639" name="Rectangle 2"/>
          <p:cNvSpPr txBox="1">
            <a:spLocks noChangeArrowheads="1"/>
          </p:cNvSpPr>
          <p:nvPr/>
        </p:nvSpPr>
        <p:spPr bwMode="auto">
          <a:xfrm>
            <a:off x="273050" y="23813"/>
            <a:ext cx="86121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dirty="0">
                <a:solidFill>
                  <a:srgbClr val="000000"/>
                </a:solidFill>
              </a:rPr>
              <a:t>Domains of Dyspnea Measurement (ATS 2012)</a:t>
            </a:r>
          </a:p>
        </p:txBody>
      </p:sp>
    </p:spTree>
    <p:extLst>
      <p:ext uri="{BB962C8B-B14F-4D97-AF65-F5344CB8AC3E}">
        <p14:creationId xmlns:p14="http://schemas.microsoft.com/office/powerpoint/2010/main" val="276668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1905000"/>
            <a:ext cx="7613650" cy="1893888"/>
          </a:xfrm>
          <a:solidFill>
            <a:srgbClr val="FFFFFF"/>
          </a:solidFill>
          <a:ln>
            <a:solidFill>
              <a:srgbClr val="A6A6A6"/>
            </a:solidFill>
          </a:ln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rgbClr val="000000"/>
                </a:solidFill>
              </a:rPr>
              <a:t>Sensory-Perceptual </a:t>
            </a:r>
            <a:r>
              <a:rPr lang="en-US" b="1" u="sng" dirty="0">
                <a:solidFill>
                  <a:srgbClr val="000000"/>
                </a:solidFill>
              </a:rPr>
              <a:t>Intensity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4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928687"/>
          </a:xfrm>
          <a:ln>
            <a:solidFill>
              <a:srgbClr val="A6A6A6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Intensity</a:t>
            </a:r>
          </a:p>
        </p:txBody>
      </p:sp>
      <p:pic>
        <p:nvPicPr>
          <p:cNvPr id="64514" name="Picture 13" descr="BORG sc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9"/>
          <a:stretch>
            <a:fillRect/>
          </a:stretch>
        </p:blipFill>
        <p:spPr bwMode="auto">
          <a:xfrm>
            <a:off x="264885" y="1076678"/>
            <a:ext cx="4216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922338" y="6372036"/>
            <a:ext cx="3546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cs typeface="+mn-cs"/>
              </a:rPr>
              <a:t>Borg,  Med </a:t>
            </a:r>
            <a:r>
              <a:rPr lang="en-US" sz="1800" dirty="0" err="1">
                <a:solidFill>
                  <a:srgbClr val="000000"/>
                </a:solidFill>
                <a:cs typeface="+mn-cs"/>
              </a:rPr>
              <a:t>Sci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 Sport </a:t>
            </a:r>
            <a:r>
              <a:rPr lang="en-US" sz="1800" dirty="0" err="1">
                <a:solidFill>
                  <a:srgbClr val="000000"/>
                </a:solidFill>
                <a:cs typeface="+mn-cs"/>
              </a:rPr>
              <a:t>Exerc</a:t>
            </a:r>
            <a:r>
              <a:rPr lang="en-US" sz="1800" dirty="0">
                <a:solidFill>
                  <a:srgbClr val="000000"/>
                </a:solidFill>
                <a:cs typeface="+mn-cs"/>
              </a:rPr>
              <a:t> 1982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5054600" y="3940576"/>
            <a:ext cx="38227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000000"/>
                </a:solidFill>
              </a:rPr>
              <a:t>Precisare al partecipante la sensazione respiratoria che si vuole valutare  (ad esempio fame d'aria, difficoltà inspiratoria ...)</a:t>
            </a:r>
          </a:p>
          <a:p>
            <a:pPr>
              <a:defRPr/>
            </a:pPr>
            <a:r>
              <a:rPr lang="it-IT" sz="2000" dirty="0">
                <a:solidFill>
                  <a:srgbClr val="000000"/>
                </a:solidFill>
              </a:rPr>
              <a:t>La dispnea è riproducibile durante CPET</a:t>
            </a:r>
          </a:p>
        </p:txBody>
      </p:sp>
      <p:sp>
        <p:nvSpPr>
          <p:cNvPr id="243722" name="Text Box 10"/>
          <p:cNvSpPr txBox="1">
            <a:spLocks noChangeArrowheads="1"/>
          </p:cNvSpPr>
          <p:nvPr/>
        </p:nvSpPr>
        <p:spPr bwMode="auto">
          <a:xfrm>
            <a:off x="4902199" y="1177230"/>
            <a:ext cx="392790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000000"/>
                </a:solidFill>
              </a:rPr>
              <a:t>L'entità della sensazione respiratoria dovrebbe, a priori, essere ancorata ad entrambe le estremità della scala </a:t>
            </a:r>
          </a:p>
          <a:p>
            <a:pPr algn="ctr">
              <a:defRPr/>
            </a:pPr>
            <a:r>
              <a:rPr lang="it-IT" sz="2000" dirty="0">
                <a:solidFill>
                  <a:srgbClr val="000000"/>
                </a:solidFill>
              </a:rPr>
              <a:t>(10 rappresenta la difficoltà di respirazione massima vissuta o immaginata di vivere)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6774997" y="5525282"/>
            <a:ext cx="23946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rgbClr val="000000"/>
                </a:solidFill>
                <a:cs typeface="+mn-cs"/>
              </a:rPr>
              <a:t>O</a:t>
            </a:r>
            <a:r>
              <a:rPr lang="ja-JP" altLang="en-US" sz="1800" i="1" dirty="0">
                <a:solidFill>
                  <a:srgbClr val="000000"/>
                </a:solidFill>
                <a:cs typeface="+mn-cs"/>
              </a:rPr>
              <a:t>’</a:t>
            </a:r>
            <a:r>
              <a:rPr lang="en-US" sz="1800" i="1" dirty="0">
                <a:solidFill>
                  <a:srgbClr val="000000"/>
                </a:solidFill>
                <a:cs typeface="+mn-cs"/>
              </a:rPr>
              <a:t>Donnell ERJ 2009</a:t>
            </a:r>
          </a:p>
        </p:txBody>
      </p:sp>
      <p:sp>
        <p:nvSpPr>
          <p:cNvPr id="243725" name="Text Box 13"/>
          <p:cNvSpPr txBox="1">
            <a:spLocks noChangeArrowheads="1"/>
          </p:cNvSpPr>
          <p:nvPr/>
        </p:nvSpPr>
        <p:spPr bwMode="auto">
          <a:xfrm>
            <a:off x="4843276" y="3418930"/>
            <a:ext cx="44221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800" i="1" dirty="0">
                <a:solidFill>
                  <a:srgbClr val="000000"/>
                </a:solidFill>
                <a:cs typeface="+mn-cs"/>
              </a:rPr>
              <a:t>Mahler, measurements of dyspnea, 2005</a:t>
            </a:r>
          </a:p>
        </p:txBody>
      </p:sp>
    </p:spTree>
    <p:extLst>
      <p:ext uri="{BB962C8B-B14F-4D97-AF65-F5344CB8AC3E}">
        <p14:creationId xmlns:p14="http://schemas.microsoft.com/office/powerpoint/2010/main" val="5560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4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0" grpId="0"/>
      <p:bldP spid="243722" grpId="0"/>
      <p:bldP spid="243724" grpId="0"/>
      <p:bldP spid="243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79475" y="21494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endParaRPr lang="it-IT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1" charset="-128"/>
              <a:cs typeface="+mn-cs"/>
            </a:endParaRPr>
          </a:p>
        </p:txBody>
      </p:sp>
      <p:pic>
        <p:nvPicPr>
          <p:cNvPr id="233474" name="Picture 3" descr="body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4" y="149999"/>
            <a:ext cx="3914009" cy="382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5" name="Picture 4" descr="cm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68" y="2085406"/>
            <a:ext cx="2909035" cy="388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6" name="Picture 5" descr="BORG sc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9"/>
          <a:stretch>
            <a:fillRect/>
          </a:stretch>
        </p:blipFill>
        <p:spPr bwMode="auto">
          <a:xfrm>
            <a:off x="7040184" y="232550"/>
            <a:ext cx="1996500" cy="235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0" y="3506144"/>
            <a:ext cx="2244205" cy="2307471"/>
            <a:chOff x="3357563" y="3521076"/>
            <a:chExt cx="2870200" cy="3151188"/>
          </a:xfrm>
        </p:grpSpPr>
        <p:grpSp>
          <p:nvGrpSpPr>
            <p:cNvPr id="2" name="Gruppo 1"/>
            <p:cNvGrpSpPr/>
            <p:nvPr/>
          </p:nvGrpSpPr>
          <p:grpSpPr>
            <a:xfrm>
              <a:off x="3357563" y="3521076"/>
              <a:ext cx="2870200" cy="3151188"/>
              <a:chOff x="3357563" y="3521076"/>
              <a:chExt cx="2870200" cy="3151188"/>
            </a:xfrm>
          </p:grpSpPr>
          <p:sp>
            <p:nvSpPr>
              <p:cNvPr id="233477" name="Freeform 6"/>
              <p:cNvSpPr>
                <a:spLocks/>
              </p:cNvSpPr>
              <p:nvPr/>
            </p:nvSpPr>
            <p:spPr bwMode="auto">
              <a:xfrm>
                <a:off x="4222750" y="3616325"/>
                <a:ext cx="1581150" cy="2405063"/>
              </a:xfrm>
              <a:custGeom>
                <a:avLst/>
                <a:gdLst>
                  <a:gd name="T0" fmla="*/ 2147483647 w 1745"/>
                  <a:gd name="T1" fmla="*/ 2147483647 h 2339"/>
                  <a:gd name="T2" fmla="*/ 2147483647 w 1745"/>
                  <a:gd name="T3" fmla="*/ 2147483647 h 2339"/>
                  <a:gd name="T4" fmla="*/ 2147483647 w 1745"/>
                  <a:gd name="T5" fmla="*/ 2147483647 h 2339"/>
                  <a:gd name="T6" fmla="*/ 2147483647 w 1745"/>
                  <a:gd name="T7" fmla="*/ 2147483647 h 2339"/>
                  <a:gd name="T8" fmla="*/ 2147483647 w 1745"/>
                  <a:gd name="T9" fmla="*/ 2147483647 h 2339"/>
                  <a:gd name="T10" fmla="*/ 2147483647 w 1745"/>
                  <a:gd name="T11" fmla="*/ 2147483647 h 2339"/>
                  <a:gd name="T12" fmla="*/ 2147483647 w 1745"/>
                  <a:gd name="T13" fmla="*/ 2147483647 h 2339"/>
                  <a:gd name="T14" fmla="*/ 2147483647 w 1745"/>
                  <a:gd name="T15" fmla="*/ 2147483647 h 2339"/>
                  <a:gd name="T16" fmla="*/ 2147483647 w 1745"/>
                  <a:gd name="T17" fmla="*/ 2147483647 h 2339"/>
                  <a:gd name="T18" fmla="*/ 2147483647 w 1745"/>
                  <a:gd name="T19" fmla="*/ 2147483647 h 2339"/>
                  <a:gd name="T20" fmla="*/ 2147483647 w 1745"/>
                  <a:gd name="T21" fmla="*/ 2147483647 h 2339"/>
                  <a:gd name="T22" fmla="*/ 2147483647 w 1745"/>
                  <a:gd name="T23" fmla="*/ 2147483647 h 23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45"/>
                  <a:gd name="T37" fmla="*/ 0 h 2339"/>
                  <a:gd name="T38" fmla="*/ 1745 w 1745"/>
                  <a:gd name="T39" fmla="*/ 2339 h 23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45" h="2339">
                    <a:moveTo>
                      <a:pt x="1745" y="1317"/>
                    </a:moveTo>
                    <a:cubicBezTo>
                      <a:pt x="1570" y="1296"/>
                      <a:pt x="1288" y="1134"/>
                      <a:pt x="1242" y="1070"/>
                    </a:cubicBezTo>
                    <a:cubicBezTo>
                      <a:pt x="1196" y="1006"/>
                      <a:pt x="885" y="679"/>
                      <a:pt x="739" y="531"/>
                    </a:cubicBezTo>
                    <a:cubicBezTo>
                      <a:pt x="593" y="383"/>
                      <a:pt x="461" y="269"/>
                      <a:pt x="364" y="183"/>
                    </a:cubicBezTo>
                    <a:cubicBezTo>
                      <a:pt x="267" y="97"/>
                      <a:pt x="209" y="0"/>
                      <a:pt x="157" y="12"/>
                    </a:cubicBezTo>
                    <a:cubicBezTo>
                      <a:pt x="105" y="24"/>
                      <a:pt x="73" y="60"/>
                      <a:pt x="51" y="258"/>
                    </a:cubicBezTo>
                    <a:cubicBezTo>
                      <a:pt x="29" y="456"/>
                      <a:pt x="0" y="925"/>
                      <a:pt x="26" y="1203"/>
                    </a:cubicBezTo>
                    <a:cubicBezTo>
                      <a:pt x="52" y="1482"/>
                      <a:pt x="100" y="1749"/>
                      <a:pt x="210" y="1928"/>
                    </a:cubicBezTo>
                    <a:cubicBezTo>
                      <a:pt x="320" y="2106"/>
                      <a:pt x="515" y="2212"/>
                      <a:pt x="686" y="2272"/>
                    </a:cubicBezTo>
                    <a:cubicBezTo>
                      <a:pt x="857" y="2331"/>
                      <a:pt x="1090" y="2339"/>
                      <a:pt x="1232" y="2283"/>
                    </a:cubicBezTo>
                    <a:cubicBezTo>
                      <a:pt x="1373" y="2226"/>
                      <a:pt x="1454" y="2097"/>
                      <a:pt x="1539" y="1936"/>
                    </a:cubicBezTo>
                    <a:cubicBezTo>
                      <a:pt x="1624" y="1775"/>
                      <a:pt x="1711" y="1474"/>
                      <a:pt x="1745" y="1317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CA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33478" name="Group 7"/>
              <p:cNvGrpSpPr>
                <a:grpSpLocks/>
              </p:cNvGrpSpPr>
              <p:nvPr/>
            </p:nvGrpSpPr>
            <p:grpSpPr bwMode="auto">
              <a:xfrm>
                <a:off x="3357563" y="3521076"/>
                <a:ext cx="2870200" cy="3151188"/>
                <a:chOff x="2115" y="2218"/>
                <a:chExt cx="1808" cy="1985"/>
              </a:xfrm>
            </p:grpSpPr>
            <p:grpSp>
              <p:nvGrpSpPr>
                <p:cNvPr id="233490" name="Group 8"/>
                <p:cNvGrpSpPr>
                  <a:grpSpLocks/>
                </p:cNvGrpSpPr>
                <p:nvPr/>
              </p:nvGrpSpPr>
              <p:grpSpPr bwMode="auto">
                <a:xfrm>
                  <a:off x="2115" y="2218"/>
                  <a:ext cx="1808" cy="1985"/>
                  <a:chOff x="1349" y="981"/>
                  <a:chExt cx="3123" cy="3064"/>
                </a:xfrm>
              </p:grpSpPr>
              <p:sp>
                <p:nvSpPr>
                  <p:cNvPr id="9273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700" y="1040"/>
                    <a:ext cx="2" cy="2668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7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707"/>
                    <a:ext cx="31" cy="3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75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374"/>
                    <a:ext cx="31" cy="0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7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3039"/>
                    <a:ext cx="31" cy="2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77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2705"/>
                    <a:ext cx="31" cy="3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7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2377"/>
                    <a:ext cx="31" cy="3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7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2042"/>
                    <a:ext cx="31" cy="3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1708"/>
                    <a:ext cx="31" cy="0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1375"/>
                    <a:ext cx="31" cy="0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669" y="1040"/>
                    <a:ext cx="31" cy="0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3701"/>
                    <a:ext cx="2693" cy="9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4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93" y="3707"/>
                    <a:ext cx="2" cy="31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5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00" y="3707"/>
                    <a:ext cx="2" cy="31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6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3" y="3707"/>
                    <a:ext cx="0" cy="31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7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9" y="3707"/>
                    <a:ext cx="0" cy="31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8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09" y="3707"/>
                    <a:ext cx="2" cy="31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89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16" y="3707"/>
                    <a:ext cx="0" cy="31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0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00" y="3707"/>
                    <a:ext cx="2" cy="31"/>
                  </a:xfrm>
                  <a:prstGeom prst="line">
                    <a:avLst/>
                  </a:prstGeom>
                  <a:noFill/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1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649"/>
                    <a:ext cx="161" cy="1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-8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2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315"/>
                    <a:ext cx="161" cy="1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-6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2983"/>
                    <a:ext cx="161" cy="1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-4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4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2647"/>
                    <a:ext cx="161" cy="1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-2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2313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0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1981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2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1651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4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8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1313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6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29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981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8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0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372" y="3795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1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976" y="3795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2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3577" y="3795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3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3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185" y="3795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4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795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5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3795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6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993" y="3795"/>
                    <a:ext cx="100" cy="19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1300" b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7</a:t>
                    </a: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831" y="3925"/>
                    <a:ext cx="544" cy="1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Volume (L)</a:t>
                    </a:r>
                    <a:endParaRPr lang="en-US" sz="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8" name="Rectangle 4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197" y="2417"/>
                    <a:ext cx="438" cy="13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l">
                      <a:defRPr/>
                    </a:pPr>
                    <a:r>
                      <a:rPr lang="en-US" sz="8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ＭＳ Ｐゴシック" pitchFamily="1" charset="-128"/>
                        <a:cs typeface="+mn-cs"/>
                      </a:rPr>
                      <a:t>Flow (L/s)</a:t>
                    </a:r>
                    <a:endParaRPr lang="en-US" sz="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  <p:sp>
                <p:nvSpPr>
                  <p:cNvPr id="930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2387"/>
                    <a:ext cx="2681" cy="0"/>
                  </a:xfrm>
                  <a:prstGeom prst="line">
                    <a:avLst/>
                  </a:prstGeom>
                  <a:noFill/>
                  <a:ln w="793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l">
                      <a:defRPr/>
                    </a:pPr>
                    <a:endParaRPr lang="en-US" sz="1800" b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ＭＳ Ｐゴシック" pitchFamily="1" charset="-128"/>
                      <a:cs typeface="+mn-cs"/>
                    </a:endParaRPr>
                  </a:p>
                </p:txBody>
              </p:sp>
            </p:grpSp>
            <p:sp>
              <p:nvSpPr>
                <p:cNvPr id="233491" name="Freeform 46"/>
                <p:cNvSpPr>
                  <a:spLocks/>
                </p:cNvSpPr>
                <p:nvPr/>
              </p:nvSpPr>
              <p:spPr bwMode="auto">
                <a:xfrm>
                  <a:off x="3154" y="3052"/>
                  <a:ext cx="189" cy="131"/>
                </a:xfrm>
                <a:custGeom>
                  <a:avLst/>
                  <a:gdLst>
                    <a:gd name="T0" fmla="*/ 0 w 327"/>
                    <a:gd name="T1" fmla="*/ 1 h 202"/>
                    <a:gd name="T2" fmla="*/ 1 w 327"/>
                    <a:gd name="T3" fmla="*/ 1 h 202"/>
                    <a:gd name="T4" fmla="*/ 1 w 327"/>
                    <a:gd name="T5" fmla="*/ 1 h 202"/>
                    <a:gd name="T6" fmla="*/ 1 w 327"/>
                    <a:gd name="T7" fmla="*/ 1 h 202"/>
                    <a:gd name="T8" fmla="*/ 1 w 327"/>
                    <a:gd name="T9" fmla="*/ 1 h 202"/>
                    <a:gd name="T10" fmla="*/ 1 w 327"/>
                    <a:gd name="T11" fmla="*/ 2 h 202"/>
                    <a:gd name="T12" fmla="*/ 1 w 327"/>
                    <a:gd name="T13" fmla="*/ 2 h 202"/>
                    <a:gd name="T14" fmla="*/ 1 w 327"/>
                    <a:gd name="T15" fmla="*/ 2 h 202"/>
                    <a:gd name="T16" fmla="*/ 0 w 327"/>
                    <a:gd name="T17" fmla="*/ 1 h 2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7"/>
                    <a:gd name="T28" fmla="*/ 0 h 202"/>
                    <a:gd name="T29" fmla="*/ 327 w 327"/>
                    <a:gd name="T30" fmla="*/ 202 h 2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7" h="202">
                      <a:moveTo>
                        <a:pt x="0" y="117"/>
                      </a:moveTo>
                      <a:cubicBezTo>
                        <a:pt x="8" y="94"/>
                        <a:pt x="0" y="58"/>
                        <a:pt x="28" y="29"/>
                      </a:cubicBezTo>
                      <a:cubicBezTo>
                        <a:pt x="56" y="0"/>
                        <a:pt x="126" y="0"/>
                        <a:pt x="168" y="1"/>
                      </a:cubicBezTo>
                      <a:cubicBezTo>
                        <a:pt x="213" y="2"/>
                        <a:pt x="274" y="13"/>
                        <a:pt x="300" y="33"/>
                      </a:cubicBezTo>
                      <a:cubicBezTo>
                        <a:pt x="326" y="53"/>
                        <a:pt x="327" y="94"/>
                        <a:pt x="324" y="118"/>
                      </a:cubicBezTo>
                      <a:cubicBezTo>
                        <a:pt x="321" y="142"/>
                        <a:pt x="309" y="163"/>
                        <a:pt x="284" y="177"/>
                      </a:cubicBezTo>
                      <a:cubicBezTo>
                        <a:pt x="259" y="191"/>
                        <a:pt x="216" y="200"/>
                        <a:pt x="176" y="201"/>
                      </a:cubicBezTo>
                      <a:cubicBezTo>
                        <a:pt x="136" y="202"/>
                        <a:pt x="73" y="195"/>
                        <a:pt x="44" y="181"/>
                      </a:cubicBezTo>
                      <a:cubicBezTo>
                        <a:pt x="15" y="167"/>
                        <a:pt x="9" y="130"/>
                        <a:pt x="0" y="117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CA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3492" name="Freeform 47"/>
                <p:cNvSpPr>
                  <a:spLocks/>
                </p:cNvSpPr>
                <p:nvPr/>
              </p:nvSpPr>
              <p:spPr bwMode="auto">
                <a:xfrm>
                  <a:off x="2907" y="2982"/>
                  <a:ext cx="426" cy="264"/>
                </a:xfrm>
                <a:custGeom>
                  <a:avLst/>
                  <a:gdLst>
                    <a:gd name="T0" fmla="*/ 0 w 327"/>
                    <a:gd name="T1" fmla="*/ 2224 h 202"/>
                    <a:gd name="T2" fmla="*/ 504 w 327"/>
                    <a:gd name="T3" fmla="*/ 553 h 202"/>
                    <a:gd name="T4" fmla="*/ 3073 w 327"/>
                    <a:gd name="T5" fmla="*/ 1 h 202"/>
                    <a:gd name="T6" fmla="*/ 5505 w 327"/>
                    <a:gd name="T7" fmla="*/ 618 h 202"/>
                    <a:gd name="T8" fmla="*/ 5947 w 327"/>
                    <a:gd name="T9" fmla="*/ 2241 h 202"/>
                    <a:gd name="T10" fmla="*/ 5214 w 327"/>
                    <a:gd name="T11" fmla="*/ 3358 h 202"/>
                    <a:gd name="T12" fmla="*/ 3214 w 327"/>
                    <a:gd name="T13" fmla="*/ 3828 h 202"/>
                    <a:gd name="T14" fmla="*/ 796 w 327"/>
                    <a:gd name="T15" fmla="*/ 3441 h 202"/>
                    <a:gd name="T16" fmla="*/ 0 w 327"/>
                    <a:gd name="T17" fmla="*/ 2224 h 2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27"/>
                    <a:gd name="T28" fmla="*/ 0 h 202"/>
                    <a:gd name="T29" fmla="*/ 327 w 327"/>
                    <a:gd name="T30" fmla="*/ 202 h 2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27" h="202">
                      <a:moveTo>
                        <a:pt x="0" y="117"/>
                      </a:moveTo>
                      <a:cubicBezTo>
                        <a:pt x="8" y="94"/>
                        <a:pt x="0" y="58"/>
                        <a:pt x="28" y="29"/>
                      </a:cubicBezTo>
                      <a:cubicBezTo>
                        <a:pt x="56" y="0"/>
                        <a:pt x="126" y="0"/>
                        <a:pt x="168" y="1"/>
                      </a:cubicBezTo>
                      <a:cubicBezTo>
                        <a:pt x="213" y="2"/>
                        <a:pt x="274" y="13"/>
                        <a:pt x="300" y="33"/>
                      </a:cubicBezTo>
                      <a:cubicBezTo>
                        <a:pt x="326" y="53"/>
                        <a:pt x="327" y="94"/>
                        <a:pt x="324" y="118"/>
                      </a:cubicBezTo>
                      <a:cubicBezTo>
                        <a:pt x="321" y="142"/>
                        <a:pt x="309" y="163"/>
                        <a:pt x="284" y="177"/>
                      </a:cubicBezTo>
                      <a:cubicBezTo>
                        <a:pt x="259" y="191"/>
                        <a:pt x="216" y="200"/>
                        <a:pt x="176" y="201"/>
                      </a:cubicBezTo>
                      <a:cubicBezTo>
                        <a:pt x="136" y="202"/>
                        <a:pt x="73" y="195"/>
                        <a:pt x="44" y="181"/>
                      </a:cubicBezTo>
                      <a:cubicBezTo>
                        <a:pt x="15" y="167"/>
                        <a:pt x="9" y="130"/>
                        <a:pt x="0" y="117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CA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33484" name="Group 56"/>
            <p:cNvGrpSpPr>
              <a:grpSpLocks/>
            </p:cNvGrpSpPr>
            <p:nvPr/>
          </p:nvGrpSpPr>
          <p:grpSpPr bwMode="auto">
            <a:xfrm>
              <a:off x="4294188" y="4745038"/>
              <a:ext cx="1009650" cy="936625"/>
              <a:chOff x="2705" y="2989"/>
              <a:chExt cx="636" cy="590"/>
            </a:xfrm>
          </p:grpSpPr>
          <p:sp>
            <p:nvSpPr>
              <p:cNvPr id="9265" name="Freeform 57"/>
              <p:cNvSpPr>
                <a:spLocks/>
              </p:cNvSpPr>
              <p:nvPr/>
            </p:nvSpPr>
            <p:spPr bwMode="auto">
              <a:xfrm>
                <a:off x="2887" y="2989"/>
                <a:ext cx="454" cy="272"/>
              </a:xfrm>
              <a:custGeom>
                <a:avLst/>
                <a:gdLst>
                  <a:gd name="T0" fmla="*/ 1 w 773"/>
                  <a:gd name="T1" fmla="*/ 18 h 586"/>
                  <a:gd name="T2" fmla="*/ 5 w 773"/>
                  <a:gd name="T3" fmla="*/ 6 h 586"/>
                  <a:gd name="T4" fmla="*/ 41 w 773"/>
                  <a:gd name="T5" fmla="*/ 0 h 586"/>
                  <a:gd name="T6" fmla="*/ 84 w 773"/>
                  <a:gd name="T7" fmla="*/ 6 h 586"/>
                  <a:gd name="T8" fmla="*/ 90 w 773"/>
                  <a:gd name="T9" fmla="*/ 19 h 586"/>
                  <a:gd name="T10" fmla="*/ 79 w 773"/>
                  <a:gd name="T11" fmla="*/ 25 h 586"/>
                  <a:gd name="T12" fmla="*/ 49 w 773"/>
                  <a:gd name="T13" fmla="*/ 27 h 586"/>
                  <a:gd name="T14" fmla="*/ 13 w 773"/>
                  <a:gd name="T15" fmla="*/ 25 h 586"/>
                  <a:gd name="T16" fmla="*/ 1 w 773"/>
                  <a:gd name="T17" fmla="*/ 18 h 5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3"/>
                  <a:gd name="T28" fmla="*/ 0 h 586"/>
                  <a:gd name="T29" fmla="*/ 773 w 773"/>
                  <a:gd name="T30" fmla="*/ 586 h 5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3" h="586">
                    <a:moveTo>
                      <a:pt x="7" y="397"/>
                    </a:moveTo>
                    <a:cubicBezTo>
                      <a:pt x="25" y="346"/>
                      <a:pt x="0" y="200"/>
                      <a:pt x="45" y="119"/>
                    </a:cubicBezTo>
                    <a:cubicBezTo>
                      <a:pt x="90" y="38"/>
                      <a:pt x="228" y="0"/>
                      <a:pt x="338" y="0"/>
                    </a:cubicBezTo>
                    <a:cubicBezTo>
                      <a:pt x="448" y="0"/>
                      <a:pt x="633" y="53"/>
                      <a:pt x="703" y="119"/>
                    </a:cubicBezTo>
                    <a:cubicBezTo>
                      <a:pt x="773" y="185"/>
                      <a:pt x="767" y="331"/>
                      <a:pt x="761" y="399"/>
                    </a:cubicBezTo>
                    <a:cubicBezTo>
                      <a:pt x="755" y="467"/>
                      <a:pt x="726" y="499"/>
                      <a:pt x="667" y="530"/>
                    </a:cubicBezTo>
                    <a:cubicBezTo>
                      <a:pt x="610" y="562"/>
                      <a:pt x="510" y="582"/>
                      <a:pt x="416" y="584"/>
                    </a:cubicBezTo>
                    <a:cubicBezTo>
                      <a:pt x="324" y="586"/>
                      <a:pt x="176" y="571"/>
                      <a:pt x="109" y="539"/>
                    </a:cubicBezTo>
                    <a:cubicBezTo>
                      <a:pt x="42" y="508"/>
                      <a:pt x="27" y="426"/>
                      <a:pt x="7" y="397"/>
                    </a:cubicBezTo>
                    <a:close/>
                  </a:path>
                </a:pathLst>
              </a:custGeom>
              <a:noFill/>
              <a:ln w="19050">
                <a:solidFill>
                  <a:srgbClr val="FF33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defRPr/>
                </a:pPr>
                <a:endParaRPr lang="en-US" sz="1800" b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ＭＳ Ｐゴシック" pitchFamily="1" charset="-128"/>
                  <a:cs typeface="+mn-cs"/>
                </a:endParaRPr>
              </a:p>
            </p:txBody>
          </p:sp>
          <p:grpSp>
            <p:nvGrpSpPr>
              <p:cNvPr id="233486" name="Group 58"/>
              <p:cNvGrpSpPr>
                <a:grpSpLocks/>
              </p:cNvGrpSpPr>
              <p:nvPr/>
            </p:nvGrpSpPr>
            <p:grpSpPr bwMode="auto">
              <a:xfrm>
                <a:off x="2705" y="3170"/>
                <a:ext cx="634" cy="409"/>
                <a:chOff x="2705" y="3170"/>
                <a:chExt cx="634" cy="409"/>
              </a:xfrm>
            </p:grpSpPr>
            <p:sp>
              <p:nvSpPr>
                <p:cNvPr id="9267" name="Freeform 59"/>
                <p:cNvSpPr>
                  <a:spLocks/>
                </p:cNvSpPr>
                <p:nvPr/>
              </p:nvSpPr>
              <p:spPr bwMode="auto">
                <a:xfrm>
                  <a:off x="2705" y="3170"/>
                  <a:ext cx="634" cy="409"/>
                </a:xfrm>
                <a:custGeom>
                  <a:avLst/>
                  <a:gdLst>
                    <a:gd name="T0" fmla="*/ 0 w 1314"/>
                    <a:gd name="T1" fmla="*/ 0 h 768"/>
                    <a:gd name="T2" fmla="*/ 10 w 1314"/>
                    <a:gd name="T3" fmla="*/ 38 h 768"/>
                    <a:gd name="T4" fmla="*/ 28 w 1314"/>
                    <a:gd name="T5" fmla="*/ 59 h 768"/>
                    <a:gd name="T6" fmla="*/ 52 w 1314"/>
                    <a:gd name="T7" fmla="*/ 58 h 768"/>
                    <a:gd name="T8" fmla="*/ 66 w 1314"/>
                    <a:gd name="T9" fmla="*/ 39 h 768"/>
                    <a:gd name="T10" fmla="*/ 71 w 1314"/>
                    <a:gd name="T11" fmla="*/ 10 h 7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14"/>
                    <a:gd name="T19" fmla="*/ 0 h 768"/>
                    <a:gd name="T20" fmla="*/ 1314 w 1314"/>
                    <a:gd name="T21" fmla="*/ 768 h 76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14" h="768">
                      <a:moveTo>
                        <a:pt x="0" y="0"/>
                      </a:moveTo>
                      <a:cubicBezTo>
                        <a:pt x="30" y="80"/>
                        <a:pt x="97" y="359"/>
                        <a:pt x="182" y="481"/>
                      </a:cubicBezTo>
                      <a:cubicBezTo>
                        <a:pt x="267" y="603"/>
                        <a:pt x="382" y="692"/>
                        <a:pt x="512" y="730"/>
                      </a:cubicBezTo>
                      <a:cubicBezTo>
                        <a:pt x="642" y="768"/>
                        <a:pt x="843" y="753"/>
                        <a:pt x="960" y="712"/>
                      </a:cubicBezTo>
                      <a:cubicBezTo>
                        <a:pt x="1077" y="671"/>
                        <a:pt x="1157" y="582"/>
                        <a:pt x="1216" y="483"/>
                      </a:cubicBezTo>
                      <a:cubicBezTo>
                        <a:pt x="1275" y="384"/>
                        <a:pt x="1294" y="195"/>
                        <a:pt x="1314" y="119"/>
                      </a:cubicBezTo>
                    </a:path>
                  </a:pathLst>
                </a:custGeom>
                <a:noFill/>
                <a:ln w="28575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en-US" sz="1800" b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ＭＳ Ｐゴシック" pitchFamily="1" charset="-128"/>
                    <a:cs typeface="+mn-cs"/>
                  </a:endParaRPr>
                </a:p>
              </p:txBody>
            </p:sp>
            <p:sp>
              <p:nvSpPr>
                <p:cNvPr id="9268" name="Line 60"/>
                <p:cNvSpPr>
                  <a:spLocks noChangeShapeType="1"/>
                </p:cNvSpPr>
                <p:nvPr/>
              </p:nvSpPr>
              <p:spPr bwMode="auto">
                <a:xfrm>
                  <a:off x="2835" y="3339"/>
                  <a:ext cx="363" cy="0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pPr algn="l">
                    <a:defRPr/>
                  </a:pPr>
                  <a:endParaRPr lang="en-US" sz="1800" b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ＭＳ Ｐゴシック" pitchFamily="1" charset="-128"/>
                    <a:cs typeface="+mn-cs"/>
                  </a:endParaRPr>
                </a:p>
              </p:txBody>
            </p:sp>
            <p:sp>
              <p:nvSpPr>
                <p:cNvPr id="37894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925" y="3335"/>
                  <a:ext cx="28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>
                  <a:lvl1pPr>
                    <a:defRPr sz="4000" b="1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</a:defRPr>
                  </a:lvl1pPr>
                  <a:lvl2pPr marL="742950" indent="-285750">
                    <a:defRPr sz="4000" b="1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4000" b="1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4000" b="1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4000" b="1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 b="1">
                      <a:solidFill>
                        <a:schemeClr val="bg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algn="l">
                    <a:defRPr/>
                  </a:pPr>
                  <a:r>
                    <a:rPr lang="en-US" sz="180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Tahoma" charset="0"/>
                    </a:rPr>
                    <a:t>IC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519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</TotalTime>
  <Words>4700</Words>
  <Application>Microsoft Macintosh PowerPoint</Application>
  <PresentationFormat>Presentazione su schermo (4:3)</PresentationFormat>
  <Paragraphs>882</Paragraphs>
  <Slides>54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3" baseType="lpstr">
      <vt:lpstr>Apple Chancery</vt:lpstr>
      <vt:lpstr>Arial</vt:lpstr>
      <vt:lpstr>Calibri</vt:lpstr>
      <vt:lpstr>Calibri Light</vt:lpstr>
      <vt:lpstr>Symbol</vt:lpstr>
      <vt:lpstr>Tahoma</vt:lpstr>
      <vt:lpstr>Times New Roman</vt:lpstr>
      <vt:lpstr>Wingdings</vt:lpstr>
      <vt:lpstr>Tema di Office</vt:lpstr>
      <vt:lpstr>Principi Fisiopatologici di un sintomo</vt:lpstr>
      <vt:lpstr>OUTLINE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Sensory-Perceptual Intensity</vt:lpstr>
      <vt:lpstr>Intensity</vt:lpstr>
      <vt:lpstr>Presentazione standard di PowerPoint</vt:lpstr>
      <vt:lpstr>Intensità della dispnea durante lo  sforzo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Dispnea e aumento del senso del lavoro respiratorio</vt:lpstr>
      <vt:lpstr>Presentazione standard di PowerPoint</vt:lpstr>
      <vt:lpstr>Presentazione standard di PowerPoint</vt:lpstr>
      <vt:lpstr>Sensory-Perceptual Quality</vt:lpstr>
      <vt:lpstr>Quality of Respiratory Symptoms in Health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Sensory-Mechanical Relations during Exercise in COPD</vt:lpstr>
      <vt:lpstr>Evolution of Dyspnea during Exercise in COPD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Neuromechanical Dissociation</vt:lpstr>
      <vt:lpstr>ILD and COPD</vt:lpstr>
      <vt:lpstr>ILD and COPD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Affective Distress “The Fear Factor”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Messages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GR4</dc:creator>
  <cp:lastModifiedBy>Josuel Ora</cp:lastModifiedBy>
  <cp:revision>39</cp:revision>
  <dcterms:created xsi:type="dcterms:W3CDTF">2019-01-31T09:00:00Z</dcterms:created>
  <dcterms:modified xsi:type="dcterms:W3CDTF">2019-04-03T06:17:03Z</dcterms:modified>
</cp:coreProperties>
</file>